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68" r:id="rId3"/>
    <p:sldId id="258" r:id="rId4"/>
    <p:sldId id="346" r:id="rId5"/>
    <p:sldId id="347" r:id="rId6"/>
    <p:sldId id="348" r:id="rId7"/>
    <p:sldId id="349" r:id="rId8"/>
    <p:sldId id="351" r:id="rId9"/>
    <p:sldId id="352" r:id="rId10"/>
    <p:sldId id="353" r:id="rId11"/>
    <p:sldId id="354" r:id="rId12"/>
    <p:sldId id="355" r:id="rId13"/>
    <p:sldId id="356" r:id="rId14"/>
    <p:sldId id="345" r:id="rId15"/>
    <p:sldId id="262" r:id="rId16"/>
    <p:sldId id="263" r:id="rId17"/>
    <p:sldId id="357" r:id="rId18"/>
    <p:sldId id="264" r:id="rId19"/>
    <p:sldId id="265" r:id="rId20"/>
    <p:sldId id="266" r:id="rId21"/>
    <p:sldId id="267" r:id="rId22"/>
    <p:sldId id="358" r:id="rId23"/>
    <p:sldId id="338" r:id="rId24"/>
    <p:sldId id="339" r:id="rId25"/>
    <p:sldId id="340" r:id="rId26"/>
    <p:sldId id="341" r:id="rId27"/>
    <p:sldId id="342" r:id="rId28"/>
    <p:sldId id="343" r:id="rId29"/>
    <p:sldId id="344" r:id="rId30"/>
    <p:sldId id="360" r:id="rId31"/>
    <p:sldId id="359" r:id="rId32"/>
    <p:sldId id="361" r:id="rId33"/>
    <p:sldId id="362" r:id="rId34"/>
    <p:sldId id="363" r:id="rId35"/>
    <p:sldId id="364" r:id="rId36"/>
    <p:sldId id="365" r:id="rId37"/>
    <p:sldId id="366" r:id="rId38"/>
    <p:sldId id="367" r:id="rId39"/>
    <p:sldId id="368" r:id="rId40"/>
    <p:sldId id="369" r:id="rId41"/>
    <p:sldId id="370" r:id="rId42"/>
    <p:sldId id="371" r:id="rId43"/>
    <p:sldId id="372" r:id="rId44"/>
    <p:sldId id="373" r:id="rId45"/>
    <p:sldId id="374" r:id="rId46"/>
    <p:sldId id="375" r:id="rId47"/>
    <p:sldId id="376" r:id="rId48"/>
    <p:sldId id="377" r:id="rId49"/>
    <p:sldId id="378" r:id="rId50"/>
    <p:sldId id="379"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66FF"/>
    <a:srgbClr val="00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35" autoAdjust="0"/>
    <p:restoredTop sz="99851" autoAdjust="0"/>
  </p:normalViewPr>
  <p:slideViewPr>
    <p:cSldViewPr>
      <p:cViewPr varScale="1">
        <p:scale>
          <a:sx n="82" d="100"/>
          <a:sy n="82" d="100"/>
        </p:scale>
        <p:origin x="162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image" Target="../media/image50.emf"/><Relationship Id="rId7" Type="http://schemas.openxmlformats.org/officeDocument/2006/relationships/image" Target="../media/image54.emf"/><Relationship Id="rId2" Type="http://schemas.openxmlformats.org/officeDocument/2006/relationships/image" Target="../media/image49.wmf"/><Relationship Id="rId1" Type="http://schemas.openxmlformats.org/officeDocument/2006/relationships/image" Target="../media/image48.emf"/><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9.emf"/><Relationship Id="rId7" Type="http://schemas.openxmlformats.org/officeDocument/2006/relationships/image" Target="../media/image63.emf"/><Relationship Id="rId2" Type="http://schemas.openxmlformats.org/officeDocument/2006/relationships/image" Target="../media/image58.emf"/><Relationship Id="rId1" Type="http://schemas.openxmlformats.org/officeDocument/2006/relationships/image" Target="../media/image57.emf"/><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image" Target="../media/image64.emf"/><Relationship Id="rId5" Type="http://schemas.openxmlformats.org/officeDocument/2006/relationships/image" Target="../media/image68.emf"/><Relationship Id="rId4" Type="http://schemas.openxmlformats.org/officeDocument/2006/relationships/image" Target="../media/image67.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87.emf"/><Relationship Id="rId13" Type="http://schemas.openxmlformats.org/officeDocument/2006/relationships/image" Target="../media/image92.emf"/><Relationship Id="rId3" Type="http://schemas.openxmlformats.org/officeDocument/2006/relationships/image" Target="../media/image82.emf"/><Relationship Id="rId7" Type="http://schemas.openxmlformats.org/officeDocument/2006/relationships/image" Target="../media/image86.emf"/><Relationship Id="rId12" Type="http://schemas.openxmlformats.org/officeDocument/2006/relationships/image" Target="../media/image91.emf"/><Relationship Id="rId2" Type="http://schemas.openxmlformats.org/officeDocument/2006/relationships/image" Target="../media/image81.png"/><Relationship Id="rId16" Type="http://schemas.openxmlformats.org/officeDocument/2006/relationships/image" Target="../media/image95.wmf"/><Relationship Id="rId1" Type="http://schemas.openxmlformats.org/officeDocument/2006/relationships/image" Target="../media/image80.png"/><Relationship Id="rId6" Type="http://schemas.openxmlformats.org/officeDocument/2006/relationships/image" Target="../media/image85.emf"/><Relationship Id="rId11" Type="http://schemas.openxmlformats.org/officeDocument/2006/relationships/image" Target="../media/image90.emf"/><Relationship Id="rId5" Type="http://schemas.openxmlformats.org/officeDocument/2006/relationships/image" Target="../media/image84.emf"/><Relationship Id="rId15" Type="http://schemas.openxmlformats.org/officeDocument/2006/relationships/image" Target="../media/image94.wmf"/><Relationship Id="rId10" Type="http://schemas.openxmlformats.org/officeDocument/2006/relationships/image" Target="../media/image89.emf"/><Relationship Id="rId4" Type="http://schemas.openxmlformats.org/officeDocument/2006/relationships/image" Target="../media/image83.emf"/><Relationship Id="rId9" Type="http://schemas.openxmlformats.org/officeDocument/2006/relationships/image" Target="../media/image88.wmf"/><Relationship Id="rId14" Type="http://schemas.openxmlformats.org/officeDocument/2006/relationships/image" Target="../media/image93.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8.wmf"/><Relationship Id="rId7" Type="http://schemas.openxmlformats.org/officeDocument/2006/relationships/image" Target="../media/image102.emf"/><Relationship Id="rId2" Type="http://schemas.openxmlformats.org/officeDocument/2006/relationships/image" Target="../media/image97.emf"/><Relationship Id="rId1" Type="http://schemas.openxmlformats.org/officeDocument/2006/relationships/image" Target="../media/image96.emf"/><Relationship Id="rId6" Type="http://schemas.openxmlformats.org/officeDocument/2006/relationships/image" Target="../media/image101.emf"/><Relationship Id="rId5" Type="http://schemas.openxmlformats.org/officeDocument/2006/relationships/image" Target="../media/image100.emf"/><Relationship Id="rId4" Type="http://schemas.openxmlformats.org/officeDocument/2006/relationships/image" Target="../media/image99.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emf"/><Relationship Id="rId1" Type="http://schemas.openxmlformats.org/officeDocument/2006/relationships/image" Target="../media/image103.emf"/><Relationship Id="rId5" Type="http://schemas.openxmlformats.org/officeDocument/2006/relationships/image" Target="../media/image102.emf"/><Relationship Id="rId4" Type="http://schemas.openxmlformats.org/officeDocument/2006/relationships/image" Target="../media/image106.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image" Target="../media/image10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image" Target="../media/image111.emf"/><Relationship Id="rId7" Type="http://schemas.openxmlformats.org/officeDocument/2006/relationships/image" Target="../media/image115.wmf"/><Relationship Id="rId2" Type="http://schemas.openxmlformats.org/officeDocument/2006/relationships/image" Target="../media/image110.emf"/><Relationship Id="rId1" Type="http://schemas.openxmlformats.org/officeDocument/2006/relationships/image" Target="../media/image109.emf"/><Relationship Id="rId6" Type="http://schemas.openxmlformats.org/officeDocument/2006/relationships/image" Target="../media/image114.emf"/><Relationship Id="rId5" Type="http://schemas.openxmlformats.org/officeDocument/2006/relationships/image" Target="../media/image113.wmf"/><Relationship Id="rId4" Type="http://schemas.openxmlformats.org/officeDocument/2006/relationships/image" Target="../media/image11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5" Type="http://schemas.openxmlformats.org/officeDocument/2006/relationships/image" Target="../media/image121.emf"/><Relationship Id="rId4" Type="http://schemas.openxmlformats.org/officeDocument/2006/relationships/image" Target="../media/image120.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image" Target="../media/image125.emf"/><Relationship Id="rId7" Type="http://schemas.openxmlformats.org/officeDocument/2006/relationships/image" Target="../media/image129.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emf"/><Relationship Id="rId5" Type="http://schemas.openxmlformats.org/officeDocument/2006/relationships/image" Target="../media/image127.emf"/><Relationship Id="rId4" Type="http://schemas.openxmlformats.org/officeDocument/2006/relationships/image" Target="../media/image126.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image" Target="../media/image146.wmf"/><Relationship Id="rId7" Type="http://schemas.openxmlformats.org/officeDocument/2006/relationships/image" Target="../media/image150.wmf"/><Relationship Id="rId2" Type="http://schemas.openxmlformats.org/officeDocument/2006/relationships/image" Target="../media/image145.wmf"/><Relationship Id="rId1" Type="http://schemas.openxmlformats.org/officeDocument/2006/relationships/image" Target="../media/image144.wmf"/><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55.wmf"/><Relationship Id="rId1" Type="http://schemas.openxmlformats.org/officeDocument/2006/relationships/image" Target="../media/image15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 Id="rId5" Type="http://schemas.openxmlformats.org/officeDocument/2006/relationships/image" Target="../media/image166.wmf"/><Relationship Id="rId4" Type="http://schemas.openxmlformats.org/officeDocument/2006/relationships/image" Target="../media/image16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E0C53B-C6BC-44D2-8820-88466243220F}" type="datetimeFigureOut">
              <a:rPr lang="zh-CN" altLang="en-US" smtClean="0"/>
              <a:pPr/>
              <a:t>2020/3/24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FF93C6-E9D0-4C2F-8D20-AD386A2E942A}" type="slidenum">
              <a:rPr lang="zh-CN" altLang="en-US" smtClean="0"/>
              <a:pPr/>
              <a:t>‹#›</a:t>
            </a:fld>
            <a:endParaRPr lang="zh-CN" altLang="en-US"/>
          </a:p>
        </p:txBody>
      </p:sp>
    </p:spTree>
    <p:extLst>
      <p:ext uri="{BB962C8B-B14F-4D97-AF65-F5344CB8AC3E}">
        <p14:creationId xmlns:p14="http://schemas.microsoft.com/office/powerpoint/2010/main" val="256657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11</a:t>
            </a:fld>
            <a:endParaRPr lang="zh-CN" altLang="en-US"/>
          </a:p>
        </p:txBody>
      </p:sp>
    </p:spTree>
    <p:extLst>
      <p:ext uri="{BB962C8B-B14F-4D97-AF65-F5344CB8AC3E}">
        <p14:creationId xmlns:p14="http://schemas.microsoft.com/office/powerpoint/2010/main" val="1137692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12</a:t>
            </a:fld>
            <a:endParaRPr lang="zh-CN" altLang="en-US"/>
          </a:p>
        </p:txBody>
      </p:sp>
    </p:spTree>
    <p:extLst>
      <p:ext uri="{BB962C8B-B14F-4D97-AF65-F5344CB8AC3E}">
        <p14:creationId xmlns:p14="http://schemas.microsoft.com/office/powerpoint/2010/main" val="1053406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13</a:t>
            </a:fld>
            <a:endParaRPr lang="zh-CN" altLang="en-US"/>
          </a:p>
        </p:txBody>
      </p:sp>
    </p:spTree>
    <p:extLst>
      <p:ext uri="{BB962C8B-B14F-4D97-AF65-F5344CB8AC3E}">
        <p14:creationId xmlns:p14="http://schemas.microsoft.com/office/powerpoint/2010/main" val="1574046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14</a:t>
            </a:fld>
            <a:endParaRPr lang="zh-CN" altLang="en-US"/>
          </a:p>
        </p:txBody>
      </p:sp>
    </p:spTree>
    <p:extLst>
      <p:ext uri="{BB962C8B-B14F-4D97-AF65-F5344CB8AC3E}">
        <p14:creationId xmlns:p14="http://schemas.microsoft.com/office/powerpoint/2010/main" val="1343784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15</a:t>
            </a:fld>
            <a:endParaRPr lang="zh-CN" altLang="en-US"/>
          </a:p>
        </p:txBody>
      </p:sp>
    </p:spTree>
    <p:extLst>
      <p:ext uri="{BB962C8B-B14F-4D97-AF65-F5344CB8AC3E}">
        <p14:creationId xmlns:p14="http://schemas.microsoft.com/office/powerpoint/2010/main" val="1916923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16</a:t>
            </a:fld>
            <a:endParaRPr lang="zh-CN" altLang="en-US"/>
          </a:p>
        </p:txBody>
      </p:sp>
    </p:spTree>
    <p:extLst>
      <p:ext uri="{BB962C8B-B14F-4D97-AF65-F5344CB8AC3E}">
        <p14:creationId xmlns:p14="http://schemas.microsoft.com/office/powerpoint/2010/main" val="1431615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17</a:t>
            </a:fld>
            <a:endParaRPr lang="zh-CN" altLang="en-US"/>
          </a:p>
        </p:txBody>
      </p:sp>
    </p:spTree>
    <p:extLst>
      <p:ext uri="{BB962C8B-B14F-4D97-AF65-F5344CB8AC3E}">
        <p14:creationId xmlns:p14="http://schemas.microsoft.com/office/powerpoint/2010/main" val="78623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18</a:t>
            </a:fld>
            <a:endParaRPr lang="zh-CN" altLang="en-US"/>
          </a:p>
        </p:txBody>
      </p:sp>
    </p:spTree>
    <p:extLst>
      <p:ext uri="{BB962C8B-B14F-4D97-AF65-F5344CB8AC3E}">
        <p14:creationId xmlns:p14="http://schemas.microsoft.com/office/powerpoint/2010/main" val="2817883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19</a:t>
            </a:fld>
            <a:endParaRPr lang="zh-CN" altLang="en-US"/>
          </a:p>
        </p:txBody>
      </p:sp>
    </p:spTree>
    <p:extLst>
      <p:ext uri="{BB962C8B-B14F-4D97-AF65-F5344CB8AC3E}">
        <p14:creationId xmlns:p14="http://schemas.microsoft.com/office/powerpoint/2010/main" val="516505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20</a:t>
            </a:fld>
            <a:endParaRPr lang="zh-CN" altLang="en-US"/>
          </a:p>
        </p:txBody>
      </p:sp>
    </p:spTree>
    <p:extLst>
      <p:ext uri="{BB962C8B-B14F-4D97-AF65-F5344CB8AC3E}">
        <p14:creationId xmlns:p14="http://schemas.microsoft.com/office/powerpoint/2010/main" val="1064370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a:t>
            </a:fld>
            <a:endParaRPr lang="zh-CN" altLang="en-US"/>
          </a:p>
        </p:txBody>
      </p:sp>
    </p:spTree>
    <p:extLst>
      <p:ext uri="{BB962C8B-B14F-4D97-AF65-F5344CB8AC3E}">
        <p14:creationId xmlns:p14="http://schemas.microsoft.com/office/powerpoint/2010/main" val="760839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21</a:t>
            </a:fld>
            <a:endParaRPr lang="zh-CN" altLang="en-US"/>
          </a:p>
        </p:txBody>
      </p:sp>
    </p:spTree>
    <p:extLst>
      <p:ext uri="{BB962C8B-B14F-4D97-AF65-F5344CB8AC3E}">
        <p14:creationId xmlns:p14="http://schemas.microsoft.com/office/powerpoint/2010/main" val="3088183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23</a:t>
            </a:fld>
            <a:endParaRPr lang="zh-CN" altLang="en-US"/>
          </a:p>
        </p:txBody>
      </p:sp>
    </p:spTree>
    <p:extLst>
      <p:ext uri="{BB962C8B-B14F-4D97-AF65-F5344CB8AC3E}">
        <p14:creationId xmlns:p14="http://schemas.microsoft.com/office/powerpoint/2010/main" val="4289425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24</a:t>
            </a:fld>
            <a:endParaRPr lang="zh-CN" altLang="en-US"/>
          </a:p>
        </p:txBody>
      </p:sp>
    </p:spTree>
    <p:extLst>
      <p:ext uri="{BB962C8B-B14F-4D97-AF65-F5344CB8AC3E}">
        <p14:creationId xmlns:p14="http://schemas.microsoft.com/office/powerpoint/2010/main" val="87022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25</a:t>
            </a:fld>
            <a:endParaRPr lang="zh-CN" altLang="en-US"/>
          </a:p>
        </p:txBody>
      </p:sp>
    </p:spTree>
    <p:extLst>
      <p:ext uri="{BB962C8B-B14F-4D97-AF65-F5344CB8AC3E}">
        <p14:creationId xmlns:p14="http://schemas.microsoft.com/office/powerpoint/2010/main" val="3486656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26</a:t>
            </a:fld>
            <a:endParaRPr lang="zh-CN" altLang="en-US"/>
          </a:p>
        </p:txBody>
      </p:sp>
    </p:spTree>
    <p:extLst>
      <p:ext uri="{BB962C8B-B14F-4D97-AF65-F5344CB8AC3E}">
        <p14:creationId xmlns:p14="http://schemas.microsoft.com/office/powerpoint/2010/main" val="2184024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27</a:t>
            </a:fld>
            <a:endParaRPr lang="zh-CN" altLang="en-US"/>
          </a:p>
        </p:txBody>
      </p:sp>
    </p:spTree>
    <p:extLst>
      <p:ext uri="{BB962C8B-B14F-4D97-AF65-F5344CB8AC3E}">
        <p14:creationId xmlns:p14="http://schemas.microsoft.com/office/powerpoint/2010/main" val="448179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28</a:t>
            </a:fld>
            <a:endParaRPr lang="zh-CN" altLang="en-US"/>
          </a:p>
        </p:txBody>
      </p:sp>
    </p:spTree>
    <p:extLst>
      <p:ext uri="{BB962C8B-B14F-4D97-AF65-F5344CB8AC3E}">
        <p14:creationId xmlns:p14="http://schemas.microsoft.com/office/powerpoint/2010/main" val="17396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29</a:t>
            </a:fld>
            <a:endParaRPr lang="zh-CN" altLang="en-US"/>
          </a:p>
        </p:txBody>
      </p:sp>
    </p:spTree>
    <p:extLst>
      <p:ext uri="{BB962C8B-B14F-4D97-AF65-F5344CB8AC3E}">
        <p14:creationId xmlns:p14="http://schemas.microsoft.com/office/powerpoint/2010/main" val="31576039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31</a:t>
            </a:fld>
            <a:endParaRPr lang="zh-CN" altLang="en-US"/>
          </a:p>
        </p:txBody>
      </p:sp>
    </p:spTree>
    <p:extLst>
      <p:ext uri="{BB962C8B-B14F-4D97-AF65-F5344CB8AC3E}">
        <p14:creationId xmlns:p14="http://schemas.microsoft.com/office/powerpoint/2010/main" val="2606036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32</a:t>
            </a:fld>
            <a:endParaRPr lang="zh-CN" altLang="en-US"/>
          </a:p>
        </p:txBody>
      </p:sp>
    </p:spTree>
    <p:extLst>
      <p:ext uri="{BB962C8B-B14F-4D97-AF65-F5344CB8AC3E}">
        <p14:creationId xmlns:p14="http://schemas.microsoft.com/office/powerpoint/2010/main" val="3177902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a:t>
            </a:fld>
            <a:endParaRPr lang="zh-CN" altLang="en-US"/>
          </a:p>
        </p:txBody>
      </p:sp>
    </p:spTree>
    <p:extLst>
      <p:ext uri="{BB962C8B-B14F-4D97-AF65-F5344CB8AC3E}">
        <p14:creationId xmlns:p14="http://schemas.microsoft.com/office/powerpoint/2010/main" val="30221466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33</a:t>
            </a:fld>
            <a:endParaRPr lang="zh-CN" altLang="en-US"/>
          </a:p>
        </p:txBody>
      </p:sp>
    </p:spTree>
    <p:extLst>
      <p:ext uri="{BB962C8B-B14F-4D97-AF65-F5344CB8AC3E}">
        <p14:creationId xmlns:p14="http://schemas.microsoft.com/office/powerpoint/2010/main" val="4045838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34</a:t>
            </a:fld>
            <a:endParaRPr lang="zh-CN" altLang="en-US"/>
          </a:p>
        </p:txBody>
      </p:sp>
    </p:spTree>
    <p:extLst>
      <p:ext uri="{BB962C8B-B14F-4D97-AF65-F5344CB8AC3E}">
        <p14:creationId xmlns:p14="http://schemas.microsoft.com/office/powerpoint/2010/main" val="2880402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47</a:t>
            </a:fld>
            <a:endParaRPr lang="zh-CN" altLang="en-US"/>
          </a:p>
        </p:txBody>
      </p:sp>
    </p:spTree>
    <p:extLst>
      <p:ext uri="{BB962C8B-B14F-4D97-AF65-F5344CB8AC3E}">
        <p14:creationId xmlns:p14="http://schemas.microsoft.com/office/powerpoint/2010/main" val="2816149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a:t>
            </a:fld>
            <a:endParaRPr lang="zh-CN" altLang="en-US"/>
          </a:p>
        </p:txBody>
      </p:sp>
    </p:spTree>
    <p:extLst>
      <p:ext uri="{BB962C8B-B14F-4D97-AF65-F5344CB8AC3E}">
        <p14:creationId xmlns:p14="http://schemas.microsoft.com/office/powerpoint/2010/main" val="340109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a:t>
            </a:fld>
            <a:endParaRPr lang="zh-CN" altLang="en-US"/>
          </a:p>
        </p:txBody>
      </p:sp>
    </p:spTree>
    <p:extLst>
      <p:ext uri="{BB962C8B-B14F-4D97-AF65-F5344CB8AC3E}">
        <p14:creationId xmlns:p14="http://schemas.microsoft.com/office/powerpoint/2010/main" val="3845104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7</a:t>
            </a:fld>
            <a:endParaRPr lang="zh-CN" altLang="en-US"/>
          </a:p>
        </p:txBody>
      </p:sp>
    </p:spTree>
    <p:extLst>
      <p:ext uri="{BB962C8B-B14F-4D97-AF65-F5344CB8AC3E}">
        <p14:creationId xmlns:p14="http://schemas.microsoft.com/office/powerpoint/2010/main" val="2957127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8</a:t>
            </a:fld>
            <a:endParaRPr lang="zh-CN" altLang="en-US"/>
          </a:p>
        </p:txBody>
      </p:sp>
    </p:spTree>
    <p:extLst>
      <p:ext uri="{BB962C8B-B14F-4D97-AF65-F5344CB8AC3E}">
        <p14:creationId xmlns:p14="http://schemas.microsoft.com/office/powerpoint/2010/main" val="3323863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9</a:t>
            </a:fld>
            <a:endParaRPr lang="zh-CN" altLang="en-US"/>
          </a:p>
        </p:txBody>
      </p:sp>
    </p:spTree>
    <p:extLst>
      <p:ext uri="{BB962C8B-B14F-4D97-AF65-F5344CB8AC3E}">
        <p14:creationId xmlns:p14="http://schemas.microsoft.com/office/powerpoint/2010/main" val="2122626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10</a:t>
            </a:fld>
            <a:endParaRPr lang="zh-CN" altLang="en-US"/>
          </a:p>
        </p:txBody>
      </p:sp>
    </p:spTree>
    <p:extLst>
      <p:ext uri="{BB962C8B-B14F-4D97-AF65-F5344CB8AC3E}">
        <p14:creationId xmlns:p14="http://schemas.microsoft.com/office/powerpoint/2010/main" val="4070208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2020/3/24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30.wmf"/><Relationship Id="rId3" Type="http://schemas.openxmlformats.org/officeDocument/2006/relationships/notesSlide" Target="../notesSlides/notesSlide9.xml"/><Relationship Id="rId7" Type="http://schemas.openxmlformats.org/officeDocument/2006/relationships/image" Target="../media/image27.wmf"/><Relationship Id="rId12" Type="http://schemas.openxmlformats.org/officeDocument/2006/relationships/oleObject" Target="../embeddings/oleObject26.bin"/><Relationship Id="rId17" Type="http://schemas.openxmlformats.org/officeDocument/2006/relationships/image" Target="../media/image32.wmf"/><Relationship Id="rId2" Type="http://schemas.openxmlformats.org/officeDocument/2006/relationships/slideLayout" Target="../slideLayouts/slideLayout2.xml"/><Relationship Id="rId16" Type="http://schemas.openxmlformats.org/officeDocument/2006/relationships/oleObject" Target="../embeddings/oleObject28.bin"/><Relationship Id="rId1" Type="http://schemas.openxmlformats.org/officeDocument/2006/relationships/vmlDrawing" Target="../drawings/vmlDrawing7.vml"/><Relationship Id="rId6" Type="http://schemas.openxmlformats.org/officeDocument/2006/relationships/oleObject" Target="../embeddings/oleObject23.bin"/><Relationship Id="rId11" Type="http://schemas.openxmlformats.org/officeDocument/2006/relationships/image" Target="../media/image29.wmf"/><Relationship Id="rId5" Type="http://schemas.openxmlformats.org/officeDocument/2006/relationships/image" Target="../media/image26.wmf"/><Relationship Id="rId15" Type="http://schemas.openxmlformats.org/officeDocument/2006/relationships/image" Target="../media/image31.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8.wmf"/><Relationship Id="rId14"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7.wmf"/><Relationship Id="rId3" Type="http://schemas.openxmlformats.org/officeDocument/2006/relationships/notesSlide" Target="../notesSlides/notesSlide10.xml"/><Relationship Id="rId7" Type="http://schemas.openxmlformats.org/officeDocument/2006/relationships/image" Target="../media/image34.wmf"/><Relationship Id="rId12"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0.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5.wmf"/></Relationships>
</file>

<file path=ppt/slides/_rels/slide1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11.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5.bin"/><Relationship Id="rId5" Type="http://schemas.openxmlformats.org/officeDocument/2006/relationships/image" Target="../media/image38.wmf"/><Relationship Id="rId4" Type="http://schemas.openxmlformats.org/officeDocument/2006/relationships/oleObject" Target="../embeddings/oleObject34.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45.wmf"/><Relationship Id="rId3" Type="http://schemas.openxmlformats.org/officeDocument/2006/relationships/notesSlide" Target="../notesSlides/notesSlide12.xml"/><Relationship Id="rId7" Type="http://schemas.openxmlformats.org/officeDocument/2006/relationships/image" Target="../media/image42.wmf"/><Relationship Id="rId12"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7.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43.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52.emf"/><Relationship Id="rId18" Type="http://schemas.openxmlformats.org/officeDocument/2006/relationships/oleObject" Target="../embeddings/oleObject48.bin"/><Relationship Id="rId3" Type="http://schemas.openxmlformats.org/officeDocument/2006/relationships/notesSlide" Target="../notesSlides/notesSlide15.xml"/><Relationship Id="rId7" Type="http://schemas.openxmlformats.org/officeDocument/2006/relationships/image" Target="../media/image49.wmf"/><Relationship Id="rId12" Type="http://schemas.openxmlformats.org/officeDocument/2006/relationships/oleObject" Target="../embeddings/oleObject45.bin"/><Relationship Id="rId17" Type="http://schemas.openxmlformats.org/officeDocument/2006/relationships/image" Target="../media/image54.emf"/><Relationship Id="rId2" Type="http://schemas.openxmlformats.org/officeDocument/2006/relationships/slideLayout" Target="../slideLayouts/slideLayout2.xml"/><Relationship Id="rId16" Type="http://schemas.openxmlformats.org/officeDocument/2006/relationships/oleObject" Target="../embeddings/oleObject47.bin"/><Relationship Id="rId20" Type="http://schemas.openxmlformats.org/officeDocument/2006/relationships/image" Target="../media/image56.png"/><Relationship Id="rId1" Type="http://schemas.openxmlformats.org/officeDocument/2006/relationships/vmlDrawing" Target="../drawings/vmlDrawing11.vml"/><Relationship Id="rId6" Type="http://schemas.openxmlformats.org/officeDocument/2006/relationships/oleObject" Target="../embeddings/oleObject42.bin"/><Relationship Id="rId11" Type="http://schemas.openxmlformats.org/officeDocument/2006/relationships/image" Target="../media/image51.emf"/><Relationship Id="rId5" Type="http://schemas.openxmlformats.org/officeDocument/2006/relationships/image" Target="../media/image48.emf"/><Relationship Id="rId15" Type="http://schemas.openxmlformats.org/officeDocument/2006/relationships/image" Target="../media/image53.emf"/><Relationship Id="rId10" Type="http://schemas.openxmlformats.org/officeDocument/2006/relationships/oleObject" Target="../embeddings/oleObject44.bin"/><Relationship Id="rId19" Type="http://schemas.openxmlformats.org/officeDocument/2006/relationships/image" Target="../media/image55.emf"/><Relationship Id="rId4" Type="http://schemas.openxmlformats.org/officeDocument/2006/relationships/oleObject" Target="../embeddings/oleObject41.bin"/><Relationship Id="rId9" Type="http://schemas.openxmlformats.org/officeDocument/2006/relationships/image" Target="../media/image50.emf"/><Relationship Id="rId14" Type="http://schemas.openxmlformats.org/officeDocument/2006/relationships/oleObject" Target="../embeddings/oleObject4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61.emf"/><Relationship Id="rId3" Type="http://schemas.openxmlformats.org/officeDocument/2006/relationships/notesSlide" Target="../notesSlides/notesSlide17.xml"/><Relationship Id="rId7" Type="http://schemas.openxmlformats.org/officeDocument/2006/relationships/image" Target="../media/image58.emf"/><Relationship Id="rId12" Type="http://schemas.openxmlformats.org/officeDocument/2006/relationships/oleObject" Target="../embeddings/oleObject53.bin"/><Relationship Id="rId17" Type="http://schemas.openxmlformats.org/officeDocument/2006/relationships/image" Target="../media/image63.emf"/><Relationship Id="rId2" Type="http://schemas.openxmlformats.org/officeDocument/2006/relationships/slideLayout" Target="../slideLayouts/slideLayout2.xml"/><Relationship Id="rId16" Type="http://schemas.openxmlformats.org/officeDocument/2006/relationships/oleObject" Target="../embeddings/oleObject55.bin"/><Relationship Id="rId1" Type="http://schemas.openxmlformats.org/officeDocument/2006/relationships/vmlDrawing" Target="../drawings/vmlDrawing12.vml"/><Relationship Id="rId6" Type="http://schemas.openxmlformats.org/officeDocument/2006/relationships/oleObject" Target="../embeddings/oleObject50.bin"/><Relationship Id="rId11" Type="http://schemas.openxmlformats.org/officeDocument/2006/relationships/image" Target="../media/image60.emf"/><Relationship Id="rId5" Type="http://schemas.openxmlformats.org/officeDocument/2006/relationships/image" Target="../media/image57.emf"/><Relationship Id="rId15" Type="http://schemas.openxmlformats.org/officeDocument/2006/relationships/image" Target="../media/image62.e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59.emf"/><Relationship Id="rId14" Type="http://schemas.openxmlformats.org/officeDocument/2006/relationships/oleObject" Target="../embeddings/oleObject54.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68.emf"/><Relationship Id="rId3" Type="http://schemas.openxmlformats.org/officeDocument/2006/relationships/notesSlide" Target="../notesSlides/notesSlide18.xml"/><Relationship Id="rId7" Type="http://schemas.openxmlformats.org/officeDocument/2006/relationships/image" Target="../media/image65.emf"/><Relationship Id="rId12"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57.bin"/><Relationship Id="rId11" Type="http://schemas.openxmlformats.org/officeDocument/2006/relationships/image" Target="../media/image67.emf"/><Relationship Id="rId5" Type="http://schemas.openxmlformats.org/officeDocument/2006/relationships/image" Target="../media/image64.e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6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19.xml"/><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62.bin"/><Relationship Id="rId11" Type="http://schemas.openxmlformats.org/officeDocument/2006/relationships/image" Target="../media/image72.wmf"/><Relationship Id="rId5" Type="http://schemas.openxmlformats.org/officeDocument/2006/relationships/image" Target="../media/image69.w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71.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notesSlide" Target="../notesSlides/notesSlide20.xml"/><Relationship Id="rId7" Type="http://schemas.openxmlformats.org/officeDocument/2006/relationships/image" Target="../media/image74.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66.bin"/><Relationship Id="rId11" Type="http://schemas.openxmlformats.org/officeDocument/2006/relationships/image" Target="../media/image77.png"/><Relationship Id="rId5" Type="http://schemas.openxmlformats.org/officeDocument/2006/relationships/image" Target="../media/image73.wmf"/><Relationship Id="rId10" Type="http://schemas.openxmlformats.org/officeDocument/2006/relationships/image" Target="../media/image76.png"/><Relationship Id="rId4" Type="http://schemas.openxmlformats.org/officeDocument/2006/relationships/oleObject" Target="../embeddings/oleObject65.bin"/><Relationship Id="rId9" Type="http://schemas.openxmlformats.org/officeDocument/2006/relationships/image" Target="../media/image75.wmf"/></Relationships>
</file>

<file path=ppt/slides/_rels/slide2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image" Target="../media/image84.emf"/><Relationship Id="rId18" Type="http://schemas.openxmlformats.org/officeDocument/2006/relationships/oleObject" Target="../embeddings/oleObject75.bin"/><Relationship Id="rId26" Type="http://schemas.openxmlformats.org/officeDocument/2006/relationships/oleObject" Target="../embeddings/oleObject79.bin"/><Relationship Id="rId3" Type="http://schemas.openxmlformats.org/officeDocument/2006/relationships/notesSlide" Target="../notesSlides/notesSlide21.xml"/><Relationship Id="rId21" Type="http://schemas.openxmlformats.org/officeDocument/2006/relationships/image" Target="../media/image88.wmf"/><Relationship Id="rId34" Type="http://schemas.openxmlformats.org/officeDocument/2006/relationships/oleObject" Target="../embeddings/oleObject83.bin"/><Relationship Id="rId7" Type="http://schemas.openxmlformats.org/officeDocument/2006/relationships/image" Target="../media/image81.png"/><Relationship Id="rId12" Type="http://schemas.openxmlformats.org/officeDocument/2006/relationships/oleObject" Target="../embeddings/oleObject72.bin"/><Relationship Id="rId17" Type="http://schemas.openxmlformats.org/officeDocument/2006/relationships/image" Target="../media/image86.emf"/><Relationship Id="rId25" Type="http://schemas.openxmlformats.org/officeDocument/2006/relationships/image" Target="../media/image90.emf"/><Relationship Id="rId33" Type="http://schemas.openxmlformats.org/officeDocument/2006/relationships/image" Target="../media/image94.wmf"/><Relationship Id="rId2" Type="http://schemas.openxmlformats.org/officeDocument/2006/relationships/slideLayout" Target="../slideLayouts/slideLayout2.xml"/><Relationship Id="rId16" Type="http://schemas.openxmlformats.org/officeDocument/2006/relationships/oleObject" Target="../embeddings/oleObject74.bin"/><Relationship Id="rId20" Type="http://schemas.openxmlformats.org/officeDocument/2006/relationships/oleObject" Target="../embeddings/oleObject76.bin"/><Relationship Id="rId29" Type="http://schemas.openxmlformats.org/officeDocument/2006/relationships/image" Target="../media/image92.emf"/><Relationship Id="rId1" Type="http://schemas.openxmlformats.org/officeDocument/2006/relationships/vmlDrawing" Target="../drawings/vmlDrawing16.vml"/><Relationship Id="rId6" Type="http://schemas.openxmlformats.org/officeDocument/2006/relationships/oleObject" Target="../embeddings/oleObject69.bin"/><Relationship Id="rId11" Type="http://schemas.openxmlformats.org/officeDocument/2006/relationships/image" Target="../media/image83.emf"/><Relationship Id="rId24" Type="http://schemas.openxmlformats.org/officeDocument/2006/relationships/oleObject" Target="../embeddings/oleObject78.bin"/><Relationship Id="rId32" Type="http://schemas.openxmlformats.org/officeDocument/2006/relationships/oleObject" Target="../embeddings/oleObject82.bin"/><Relationship Id="rId5" Type="http://schemas.openxmlformats.org/officeDocument/2006/relationships/image" Target="../media/image80.png"/><Relationship Id="rId15" Type="http://schemas.openxmlformats.org/officeDocument/2006/relationships/image" Target="../media/image85.emf"/><Relationship Id="rId23" Type="http://schemas.openxmlformats.org/officeDocument/2006/relationships/image" Target="../media/image89.emf"/><Relationship Id="rId28" Type="http://schemas.openxmlformats.org/officeDocument/2006/relationships/oleObject" Target="../embeddings/oleObject80.bin"/><Relationship Id="rId10" Type="http://schemas.openxmlformats.org/officeDocument/2006/relationships/oleObject" Target="../embeddings/oleObject71.bin"/><Relationship Id="rId19" Type="http://schemas.openxmlformats.org/officeDocument/2006/relationships/image" Target="../media/image87.emf"/><Relationship Id="rId31" Type="http://schemas.openxmlformats.org/officeDocument/2006/relationships/image" Target="../media/image93.emf"/><Relationship Id="rId4" Type="http://schemas.openxmlformats.org/officeDocument/2006/relationships/oleObject" Target="../embeddings/oleObject68.bin"/><Relationship Id="rId9" Type="http://schemas.openxmlformats.org/officeDocument/2006/relationships/image" Target="../media/image82.emf"/><Relationship Id="rId14" Type="http://schemas.openxmlformats.org/officeDocument/2006/relationships/oleObject" Target="../embeddings/oleObject73.bin"/><Relationship Id="rId22" Type="http://schemas.openxmlformats.org/officeDocument/2006/relationships/oleObject" Target="../embeddings/oleObject77.bin"/><Relationship Id="rId27" Type="http://schemas.openxmlformats.org/officeDocument/2006/relationships/image" Target="../media/image91.emf"/><Relationship Id="rId30" Type="http://schemas.openxmlformats.org/officeDocument/2006/relationships/oleObject" Target="../embeddings/oleObject81.bin"/><Relationship Id="rId35" Type="http://schemas.openxmlformats.org/officeDocument/2006/relationships/image" Target="../media/image95.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100.emf"/><Relationship Id="rId3" Type="http://schemas.openxmlformats.org/officeDocument/2006/relationships/notesSlide" Target="../notesSlides/notesSlide22.xml"/><Relationship Id="rId7" Type="http://schemas.openxmlformats.org/officeDocument/2006/relationships/image" Target="../media/image97.emf"/><Relationship Id="rId12" Type="http://schemas.openxmlformats.org/officeDocument/2006/relationships/oleObject" Target="../embeddings/oleObject88.bin"/><Relationship Id="rId17" Type="http://schemas.openxmlformats.org/officeDocument/2006/relationships/image" Target="../media/image102.emf"/><Relationship Id="rId2" Type="http://schemas.openxmlformats.org/officeDocument/2006/relationships/slideLayout" Target="../slideLayouts/slideLayout2.xml"/><Relationship Id="rId16" Type="http://schemas.openxmlformats.org/officeDocument/2006/relationships/oleObject" Target="../embeddings/oleObject90.bin"/><Relationship Id="rId1" Type="http://schemas.openxmlformats.org/officeDocument/2006/relationships/vmlDrawing" Target="../drawings/vmlDrawing17.vml"/><Relationship Id="rId6" Type="http://schemas.openxmlformats.org/officeDocument/2006/relationships/oleObject" Target="../embeddings/oleObject85.bin"/><Relationship Id="rId11" Type="http://schemas.openxmlformats.org/officeDocument/2006/relationships/image" Target="../media/image99.emf"/><Relationship Id="rId5" Type="http://schemas.openxmlformats.org/officeDocument/2006/relationships/image" Target="../media/image96.emf"/><Relationship Id="rId15" Type="http://schemas.openxmlformats.org/officeDocument/2006/relationships/image" Target="../media/image101.e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98.wmf"/><Relationship Id="rId14" Type="http://schemas.openxmlformats.org/officeDocument/2006/relationships/oleObject" Target="../embeddings/oleObject89.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102.emf"/><Relationship Id="rId3" Type="http://schemas.openxmlformats.org/officeDocument/2006/relationships/notesSlide" Target="../notesSlides/notesSlide23.xml"/><Relationship Id="rId7" Type="http://schemas.openxmlformats.org/officeDocument/2006/relationships/image" Target="../media/image104.emf"/><Relationship Id="rId12"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92.bin"/><Relationship Id="rId11" Type="http://schemas.openxmlformats.org/officeDocument/2006/relationships/image" Target="../media/image106.emf"/><Relationship Id="rId5" Type="http://schemas.openxmlformats.org/officeDocument/2006/relationships/image" Target="../media/image103.emf"/><Relationship Id="rId10" Type="http://schemas.openxmlformats.org/officeDocument/2006/relationships/oleObject" Target="../embeddings/oleObject94.bin"/><Relationship Id="rId4" Type="http://schemas.openxmlformats.org/officeDocument/2006/relationships/oleObject" Target="../embeddings/oleObject91.bin"/><Relationship Id="rId9" Type="http://schemas.openxmlformats.org/officeDocument/2006/relationships/image" Target="../media/image105.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08.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96.bin"/><Relationship Id="rId5" Type="http://schemas.openxmlformats.org/officeDocument/2006/relationships/image" Target="../media/image107.emf"/><Relationship Id="rId4" Type="http://schemas.openxmlformats.org/officeDocument/2006/relationships/oleObject" Target="../embeddings/oleObject95.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113.wmf"/><Relationship Id="rId18" Type="http://schemas.openxmlformats.org/officeDocument/2006/relationships/oleObject" Target="../embeddings/oleObject104.bin"/><Relationship Id="rId3" Type="http://schemas.openxmlformats.org/officeDocument/2006/relationships/notesSlide" Target="../notesSlides/notesSlide25.xml"/><Relationship Id="rId7" Type="http://schemas.openxmlformats.org/officeDocument/2006/relationships/image" Target="../media/image110.emf"/><Relationship Id="rId12" Type="http://schemas.openxmlformats.org/officeDocument/2006/relationships/oleObject" Target="../embeddings/oleObject101.bin"/><Relationship Id="rId17" Type="http://schemas.openxmlformats.org/officeDocument/2006/relationships/image" Target="../media/image115.wmf"/><Relationship Id="rId2" Type="http://schemas.openxmlformats.org/officeDocument/2006/relationships/slideLayout" Target="../slideLayouts/slideLayout2.xml"/><Relationship Id="rId16" Type="http://schemas.openxmlformats.org/officeDocument/2006/relationships/oleObject" Target="../embeddings/oleObject103.bin"/><Relationship Id="rId1" Type="http://schemas.openxmlformats.org/officeDocument/2006/relationships/vmlDrawing" Target="../drawings/vmlDrawing20.vml"/><Relationship Id="rId6" Type="http://schemas.openxmlformats.org/officeDocument/2006/relationships/oleObject" Target="../embeddings/oleObject98.bin"/><Relationship Id="rId11" Type="http://schemas.openxmlformats.org/officeDocument/2006/relationships/image" Target="../media/image112.wmf"/><Relationship Id="rId5" Type="http://schemas.openxmlformats.org/officeDocument/2006/relationships/image" Target="../media/image109.emf"/><Relationship Id="rId15" Type="http://schemas.openxmlformats.org/officeDocument/2006/relationships/image" Target="../media/image114.emf"/><Relationship Id="rId10" Type="http://schemas.openxmlformats.org/officeDocument/2006/relationships/oleObject" Target="../embeddings/oleObject100.bin"/><Relationship Id="rId19" Type="http://schemas.openxmlformats.org/officeDocument/2006/relationships/image" Target="../media/image116.wmf"/><Relationship Id="rId4" Type="http://schemas.openxmlformats.org/officeDocument/2006/relationships/oleObject" Target="../embeddings/oleObject97.bin"/><Relationship Id="rId9" Type="http://schemas.openxmlformats.org/officeDocument/2006/relationships/image" Target="../media/image111.emf"/><Relationship Id="rId14" Type="http://schemas.openxmlformats.org/officeDocument/2006/relationships/oleObject" Target="../embeddings/oleObject102.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07.bin"/><Relationship Id="rId13" Type="http://schemas.openxmlformats.org/officeDocument/2006/relationships/image" Target="../media/image121.emf"/><Relationship Id="rId3" Type="http://schemas.openxmlformats.org/officeDocument/2006/relationships/notesSlide" Target="../notesSlides/notesSlide26.xml"/><Relationship Id="rId7" Type="http://schemas.openxmlformats.org/officeDocument/2006/relationships/image" Target="../media/image118.wmf"/><Relationship Id="rId12"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106.bin"/><Relationship Id="rId11" Type="http://schemas.openxmlformats.org/officeDocument/2006/relationships/image" Target="../media/image120.wmf"/><Relationship Id="rId5" Type="http://schemas.openxmlformats.org/officeDocument/2006/relationships/image" Target="../media/image117.wmf"/><Relationship Id="rId10" Type="http://schemas.openxmlformats.org/officeDocument/2006/relationships/oleObject" Target="../embeddings/oleObject108.bin"/><Relationship Id="rId4" Type="http://schemas.openxmlformats.org/officeDocument/2006/relationships/oleObject" Target="../embeddings/oleObject105.bin"/><Relationship Id="rId9" Type="http://schemas.openxmlformats.org/officeDocument/2006/relationships/image" Target="../media/image119.wmf"/><Relationship Id="rId14" Type="http://schemas.openxmlformats.org/officeDocument/2006/relationships/image" Target="../media/image122.png"/></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12.bin"/><Relationship Id="rId13" Type="http://schemas.openxmlformats.org/officeDocument/2006/relationships/image" Target="../media/image127.emf"/><Relationship Id="rId18" Type="http://schemas.openxmlformats.org/officeDocument/2006/relationships/oleObject" Target="../embeddings/oleObject117.bin"/><Relationship Id="rId3" Type="http://schemas.openxmlformats.org/officeDocument/2006/relationships/notesSlide" Target="../notesSlides/notesSlide27.xml"/><Relationship Id="rId7" Type="http://schemas.openxmlformats.org/officeDocument/2006/relationships/image" Target="../media/image124.wmf"/><Relationship Id="rId12" Type="http://schemas.openxmlformats.org/officeDocument/2006/relationships/oleObject" Target="../embeddings/oleObject114.bin"/><Relationship Id="rId17" Type="http://schemas.openxmlformats.org/officeDocument/2006/relationships/image" Target="../media/image129.wmf"/><Relationship Id="rId2" Type="http://schemas.openxmlformats.org/officeDocument/2006/relationships/slideLayout" Target="../slideLayouts/slideLayout2.xml"/><Relationship Id="rId16" Type="http://schemas.openxmlformats.org/officeDocument/2006/relationships/oleObject" Target="../embeddings/oleObject116.bin"/><Relationship Id="rId1" Type="http://schemas.openxmlformats.org/officeDocument/2006/relationships/vmlDrawing" Target="../drawings/vmlDrawing22.vml"/><Relationship Id="rId6" Type="http://schemas.openxmlformats.org/officeDocument/2006/relationships/oleObject" Target="../embeddings/oleObject111.bin"/><Relationship Id="rId11" Type="http://schemas.openxmlformats.org/officeDocument/2006/relationships/image" Target="../media/image126.emf"/><Relationship Id="rId5" Type="http://schemas.openxmlformats.org/officeDocument/2006/relationships/image" Target="../media/image123.wmf"/><Relationship Id="rId15" Type="http://schemas.openxmlformats.org/officeDocument/2006/relationships/image" Target="../media/image128.emf"/><Relationship Id="rId10" Type="http://schemas.openxmlformats.org/officeDocument/2006/relationships/oleObject" Target="../embeddings/oleObject113.bin"/><Relationship Id="rId19" Type="http://schemas.openxmlformats.org/officeDocument/2006/relationships/image" Target="../media/image130.wmf"/><Relationship Id="rId4" Type="http://schemas.openxmlformats.org/officeDocument/2006/relationships/oleObject" Target="../embeddings/oleObject110.bin"/><Relationship Id="rId9" Type="http://schemas.openxmlformats.org/officeDocument/2006/relationships/image" Target="../media/image125.emf"/><Relationship Id="rId14" Type="http://schemas.openxmlformats.org/officeDocument/2006/relationships/oleObject" Target="../embeddings/oleObject11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3.png"/></Relationships>
</file>

<file path=ppt/slides/_rels/slide32.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wmf"/><Relationship Id="rId13"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oleObject" Target="../embeddings/oleObject1.bin"/><Relationship Id="rId12"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11" Type="http://schemas.openxmlformats.org/officeDocument/2006/relationships/oleObject" Target="../embeddings/oleObject3.bin"/><Relationship Id="rId5" Type="http://schemas.openxmlformats.org/officeDocument/2006/relationships/image" Target="../media/image6.png"/><Relationship Id="rId15" Type="http://schemas.openxmlformats.org/officeDocument/2006/relationships/image" Target="../media/image4.wmf"/><Relationship Id="rId10" Type="http://schemas.openxmlformats.org/officeDocument/2006/relationships/image" Target="../media/image2.wmf"/><Relationship Id="rId4" Type="http://schemas.openxmlformats.org/officeDocument/2006/relationships/image" Target="../media/image5.png"/><Relationship Id="rId9" Type="http://schemas.openxmlformats.org/officeDocument/2006/relationships/oleObject" Target="../embeddings/oleObject2.bin"/><Relationship Id="rId14" Type="http://schemas.openxmlformats.org/officeDocument/2006/relationships/oleObject" Target="../embeddings/oleObject5.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46.wmf"/><Relationship Id="rId13" Type="http://schemas.openxmlformats.org/officeDocument/2006/relationships/oleObject" Target="../embeddings/oleObject123.bin"/><Relationship Id="rId18" Type="http://schemas.openxmlformats.org/officeDocument/2006/relationships/image" Target="../media/image151.wmf"/><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48.wmf"/><Relationship Id="rId17" Type="http://schemas.openxmlformats.org/officeDocument/2006/relationships/oleObject" Target="../embeddings/oleObject125.bin"/><Relationship Id="rId2" Type="http://schemas.openxmlformats.org/officeDocument/2006/relationships/slideLayout" Target="../slideLayouts/slideLayout2.xml"/><Relationship Id="rId16" Type="http://schemas.openxmlformats.org/officeDocument/2006/relationships/image" Target="../media/image150.wmf"/><Relationship Id="rId1" Type="http://schemas.openxmlformats.org/officeDocument/2006/relationships/vmlDrawing" Target="../drawings/vmlDrawing23.vml"/><Relationship Id="rId6" Type="http://schemas.openxmlformats.org/officeDocument/2006/relationships/image" Target="../media/image145.w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oleObject" Target="../embeddings/oleObject124.bin"/><Relationship Id="rId10" Type="http://schemas.openxmlformats.org/officeDocument/2006/relationships/image" Target="../media/image147.wmf"/><Relationship Id="rId4" Type="http://schemas.openxmlformats.org/officeDocument/2006/relationships/image" Target="../media/image144.wmf"/><Relationship Id="rId9" Type="http://schemas.openxmlformats.org/officeDocument/2006/relationships/oleObject" Target="../embeddings/oleObject121.bin"/><Relationship Id="rId14" Type="http://schemas.openxmlformats.org/officeDocument/2006/relationships/image" Target="../media/image149.wmf"/></Relationships>
</file>

<file path=ppt/slides/_rels/slide43.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26.bin"/><Relationship Id="rId7" Type="http://schemas.openxmlformats.org/officeDocument/2006/relationships/image" Target="../media/image156.png"/><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55.wmf"/><Relationship Id="rId5" Type="http://schemas.openxmlformats.org/officeDocument/2006/relationships/oleObject" Target="../embeddings/oleObject127.bin"/><Relationship Id="rId4" Type="http://schemas.openxmlformats.org/officeDocument/2006/relationships/image" Target="../media/image154.wmf"/></Relationships>
</file>

<file path=ppt/slides/_rels/slide45.x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58.wmf"/><Relationship Id="rId5" Type="http://schemas.openxmlformats.org/officeDocument/2006/relationships/oleObject" Target="../embeddings/oleObject129.bin"/><Relationship Id="rId4" Type="http://schemas.openxmlformats.org/officeDocument/2006/relationships/image" Target="../media/image157.wmf"/></Relationships>
</file>

<file path=ppt/slides/_rels/slide46.xml.rels><?xml version="1.0" encoding="UTF-8" standalone="yes"?>
<Relationships xmlns="http://schemas.openxmlformats.org/package/2006/relationships"><Relationship Id="rId3" Type="http://schemas.openxmlformats.org/officeDocument/2006/relationships/image" Target="../media/image160.wmf"/><Relationship Id="rId7" Type="http://schemas.openxmlformats.org/officeDocument/2006/relationships/image" Target="../media/image158.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31.bin"/><Relationship Id="rId5" Type="http://schemas.openxmlformats.org/officeDocument/2006/relationships/image" Target="../media/image156.png"/><Relationship Id="rId4" Type="http://schemas.openxmlformats.org/officeDocument/2006/relationships/image" Target="../media/image161.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34.bin"/><Relationship Id="rId13" Type="http://schemas.openxmlformats.org/officeDocument/2006/relationships/image" Target="../media/image166.wmf"/><Relationship Id="rId3" Type="http://schemas.openxmlformats.org/officeDocument/2006/relationships/notesSlide" Target="../notesSlides/notesSlide32.xml"/><Relationship Id="rId7" Type="http://schemas.openxmlformats.org/officeDocument/2006/relationships/image" Target="../media/image163.wmf"/><Relationship Id="rId12" Type="http://schemas.openxmlformats.org/officeDocument/2006/relationships/oleObject" Target="../embeddings/oleObject136.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133.bin"/><Relationship Id="rId11" Type="http://schemas.openxmlformats.org/officeDocument/2006/relationships/image" Target="../media/image165.wmf"/><Relationship Id="rId5" Type="http://schemas.openxmlformats.org/officeDocument/2006/relationships/image" Target="../media/image162.wmf"/><Relationship Id="rId10" Type="http://schemas.openxmlformats.org/officeDocument/2006/relationships/oleObject" Target="../embeddings/oleObject135.bin"/><Relationship Id="rId4" Type="http://schemas.openxmlformats.org/officeDocument/2006/relationships/oleObject" Target="../embeddings/oleObject132.bin"/><Relationship Id="rId9" Type="http://schemas.openxmlformats.org/officeDocument/2006/relationships/image" Target="../media/image164.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39.bin"/><Relationship Id="rId3" Type="http://schemas.openxmlformats.org/officeDocument/2006/relationships/image" Target="../media/image170.png"/><Relationship Id="rId7" Type="http://schemas.openxmlformats.org/officeDocument/2006/relationships/image" Target="../media/image168.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138.bin"/><Relationship Id="rId5" Type="http://schemas.openxmlformats.org/officeDocument/2006/relationships/image" Target="../media/image167.wmf"/><Relationship Id="rId4" Type="http://schemas.openxmlformats.org/officeDocument/2006/relationships/oleObject" Target="../embeddings/oleObject137.bin"/><Relationship Id="rId9" Type="http://schemas.openxmlformats.org/officeDocument/2006/relationships/image" Target="../media/image169.wmf"/></Relationships>
</file>

<file path=ppt/slides/_rels/slide49.x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slideLayout" Target="../slideLayouts/slideLayout2.xml"/><Relationship Id="rId6" Type="http://schemas.openxmlformats.org/officeDocument/2006/relationships/image" Target="../media/image175.wmf"/><Relationship Id="rId5" Type="http://schemas.openxmlformats.org/officeDocument/2006/relationships/image" Target="../media/image174.wmf"/><Relationship Id="rId4" Type="http://schemas.openxmlformats.org/officeDocument/2006/relationships/image" Target="../media/image173.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4.xml"/><Relationship Id="rId7" Type="http://schemas.openxmlformats.org/officeDocument/2006/relationships/image" Target="../media/image9.wmf"/><Relationship Id="rId12"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0.wmf"/></Relationships>
</file>

<file path=ppt/slides/_rels/slide50.x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9.wmf"/><Relationship Id="rId3" Type="http://schemas.openxmlformats.org/officeDocument/2006/relationships/notesSlide" Target="../notesSlides/notesSlide6.xml"/><Relationship Id="rId7" Type="http://schemas.openxmlformats.org/officeDocument/2006/relationships/image" Target="../media/image16.wmf"/><Relationship Id="rId12"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3.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7.wmf"/></Relationships>
</file>

<file path=ppt/slides/_rels/slide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notesSlide" Target="../notesSlides/notesSlide7.xml"/><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7.bin"/><Relationship Id="rId10" Type="http://schemas.openxmlformats.org/officeDocument/2006/relationships/image" Target="../media/image22.wmf"/><Relationship Id="rId4" Type="http://schemas.openxmlformats.org/officeDocument/2006/relationships/image" Target="../media/image23.png"/><Relationship Id="rId9"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1.bin"/><Relationship Id="rId5" Type="http://schemas.openxmlformats.org/officeDocument/2006/relationships/image" Target="../media/image24.wmf"/><Relationship Id="rId4" Type="http://schemas.openxmlformats.org/officeDocument/2006/relationships/oleObject" Target="../embeddings/oleObject2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第七章 物质的弹性和波</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4960409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24F19808-4BC3-4C89-BEBA-48CBDECC83E3}"/>
              </a:ext>
            </a:extLst>
          </p:cNvPr>
          <p:cNvSpPr>
            <a:spLocks noGrp="1"/>
          </p:cNvSpPr>
          <p:nvPr>
            <p:ph idx="1"/>
          </p:nvPr>
        </p:nvSpPr>
        <p:spPr>
          <a:xfrm>
            <a:off x="428596" y="714356"/>
            <a:ext cx="8029604" cy="5381644"/>
          </a:xfrm>
        </p:spPr>
        <p:txBody>
          <a:bodyPr/>
          <a:lstStyle/>
          <a:p>
            <a:pPr marL="514350" indent="-514350">
              <a:buFont typeface="Wingdings" pitchFamily="2" charset="2"/>
              <a:buChar char="Ø"/>
            </a:pPr>
            <a:r>
              <a:rPr lang="zh-CN" altLang="en-US" sz="2800" dirty="0"/>
              <a:t>实验测定，不管是什么材料，   总是小于    ，即                      ，即拉伸时                                  ，体积增加；压缩时，                                 ，体积减小，即横向的形变总是不是以抵消纵向形变引起的体积变化。</a:t>
            </a:r>
            <a:endParaRPr lang="en-US" altLang="zh-CN" sz="2800" dirty="0"/>
          </a:p>
          <a:p>
            <a:endParaRPr lang="en-US" altLang="zh-CN" sz="2800" dirty="0"/>
          </a:p>
          <a:p>
            <a:pPr>
              <a:buNone/>
            </a:pPr>
            <a:endParaRPr lang="en-US" altLang="zh-CN" sz="2800" dirty="0"/>
          </a:p>
          <a:p>
            <a:pPr>
              <a:buNone/>
            </a:pPr>
            <a:r>
              <a:rPr lang="zh-CN" altLang="en-US" sz="2800" dirty="0"/>
              <a:t>      假设在正六面体的六个面上，都受到应力</a:t>
            </a:r>
            <a:endParaRPr lang="en-US" altLang="zh-CN" sz="2800" dirty="0"/>
          </a:p>
          <a:p>
            <a:pPr>
              <a:buNone/>
            </a:pPr>
            <a:r>
              <a:rPr lang="zh-CN" altLang="en-US" sz="2800" dirty="0"/>
              <a:t>      此时</a:t>
            </a:r>
            <a:endParaRPr lang="en-US" altLang="zh-CN" sz="2800" dirty="0"/>
          </a:p>
        </p:txBody>
      </p:sp>
      <p:graphicFrame>
        <p:nvGraphicFramePr>
          <p:cNvPr id="3" name="Object 2">
            <a:extLst>
              <a:ext uri="{FF2B5EF4-FFF2-40B4-BE49-F238E27FC236}">
                <a16:creationId xmlns:a16="http://schemas.microsoft.com/office/drawing/2014/main" id="{D5F82B1C-727A-40FC-9669-96022B48495C}"/>
              </a:ext>
            </a:extLst>
          </p:cNvPr>
          <p:cNvGraphicFramePr>
            <a:graphicFrameLocks noChangeAspect="1"/>
          </p:cNvGraphicFramePr>
          <p:nvPr/>
        </p:nvGraphicFramePr>
        <p:xfrm>
          <a:off x="5072066" y="1071546"/>
          <a:ext cx="2621070" cy="714380"/>
        </p:xfrm>
        <a:graphic>
          <a:graphicData uri="http://schemas.openxmlformats.org/presentationml/2006/ole">
            <mc:AlternateContent xmlns:mc="http://schemas.openxmlformats.org/markup-compatibility/2006">
              <mc:Choice xmlns:v="urn:schemas-microsoft-com:vml" Requires="v">
                <p:oleObj spid="_x0000_s332928" name="公式" r:id="rId4" imgW="838080" imgH="228600" progId="Equation.3">
                  <p:embed/>
                </p:oleObj>
              </mc:Choice>
              <mc:Fallback>
                <p:oleObj name="公式" r:id="rId4" imgW="838080" imgH="228600" progId="Equation.3">
                  <p:embed/>
                  <p:pic>
                    <p:nvPicPr>
                      <p:cNvPr id="51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066" y="1071546"/>
                        <a:ext cx="2621070"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a:extLst>
              <a:ext uri="{FF2B5EF4-FFF2-40B4-BE49-F238E27FC236}">
                <a16:creationId xmlns:a16="http://schemas.microsoft.com/office/drawing/2014/main" id="{7B8646FB-C804-412D-B809-F732AFD209BB}"/>
              </a:ext>
            </a:extLst>
          </p:cNvPr>
          <p:cNvGraphicFramePr>
            <a:graphicFrameLocks noChangeAspect="1"/>
          </p:cNvGraphicFramePr>
          <p:nvPr/>
        </p:nvGraphicFramePr>
        <p:xfrm>
          <a:off x="5357818" y="714356"/>
          <a:ext cx="642942" cy="571504"/>
        </p:xfrm>
        <a:graphic>
          <a:graphicData uri="http://schemas.openxmlformats.org/presentationml/2006/ole">
            <mc:AlternateContent xmlns:mc="http://schemas.openxmlformats.org/markup-compatibility/2006">
              <mc:Choice xmlns:v="urn:schemas-microsoft-com:vml" Requires="v">
                <p:oleObj spid="_x0000_s332929" name="公式" r:id="rId6" imgW="152280" imgH="164880" progId="Equation.3">
                  <p:embed/>
                </p:oleObj>
              </mc:Choice>
              <mc:Fallback>
                <p:oleObj name="公式" r:id="rId6" imgW="152280" imgH="164880" progId="Equation.3">
                  <p:embed/>
                  <p:pic>
                    <p:nvPicPr>
                      <p:cNvPr id="512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7818" y="714356"/>
                        <a:ext cx="642942"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
            <a:extLst>
              <a:ext uri="{FF2B5EF4-FFF2-40B4-BE49-F238E27FC236}">
                <a16:creationId xmlns:a16="http://schemas.microsoft.com/office/drawing/2014/main" id="{4A7EE8FE-296E-4287-A2D9-30D2F97AE079}"/>
              </a:ext>
            </a:extLst>
          </p:cNvPr>
          <p:cNvGraphicFramePr>
            <a:graphicFrameLocks noChangeAspect="1"/>
          </p:cNvGraphicFramePr>
          <p:nvPr/>
        </p:nvGraphicFramePr>
        <p:xfrm>
          <a:off x="1500166" y="1142984"/>
          <a:ext cx="1764063" cy="562714"/>
        </p:xfrm>
        <a:graphic>
          <a:graphicData uri="http://schemas.openxmlformats.org/presentationml/2006/ole">
            <mc:AlternateContent xmlns:mc="http://schemas.openxmlformats.org/markup-compatibility/2006">
              <mc:Choice xmlns:v="urn:schemas-microsoft-com:vml" Requires="v">
                <p:oleObj spid="_x0000_s332930" name="公式" r:id="rId8" imgW="634680" imgH="203040" progId="Equation.3">
                  <p:embed/>
                </p:oleObj>
              </mc:Choice>
              <mc:Fallback>
                <p:oleObj name="公式" r:id="rId8" imgW="634680" imgH="203040" progId="Equation.3">
                  <p:embed/>
                  <p:pic>
                    <p:nvPicPr>
                      <p:cNvPr id="5126"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00166" y="1142984"/>
                        <a:ext cx="1764063" cy="5627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7">
            <a:extLst>
              <a:ext uri="{FF2B5EF4-FFF2-40B4-BE49-F238E27FC236}">
                <a16:creationId xmlns:a16="http://schemas.microsoft.com/office/drawing/2014/main" id="{730A146F-8680-4F18-85EB-1E058BDBF0E6}"/>
              </a:ext>
            </a:extLst>
          </p:cNvPr>
          <p:cNvGraphicFramePr>
            <a:graphicFrameLocks noChangeAspect="1"/>
          </p:cNvGraphicFramePr>
          <p:nvPr>
            <p:extLst>
              <p:ext uri="{D42A27DB-BD31-4B8C-83A1-F6EECF244321}">
                <p14:modId xmlns:p14="http://schemas.microsoft.com/office/powerpoint/2010/main" val="585115355"/>
              </p:ext>
            </p:extLst>
          </p:nvPr>
        </p:nvGraphicFramePr>
        <p:xfrm>
          <a:off x="4091162" y="1519652"/>
          <a:ext cx="2926631" cy="642942"/>
        </p:xfrm>
        <a:graphic>
          <a:graphicData uri="http://schemas.openxmlformats.org/presentationml/2006/ole">
            <mc:AlternateContent xmlns:mc="http://schemas.openxmlformats.org/markup-compatibility/2006">
              <mc:Choice xmlns:v="urn:schemas-microsoft-com:vml" Requires="v">
                <p:oleObj spid="_x0000_s332931" name="公式" r:id="rId10" imgW="838080" imgH="228600" progId="Equation.3">
                  <p:embed/>
                </p:oleObj>
              </mc:Choice>
              <mc:Fallback>
                <p:oleObj name="公式" r:id="rId10" imgW="838080" imgH="228600" progId="Equation.3">
                  <p:embed/>
                  <p:pic>
                    <p:nvPicPr>
                      <p:cNvPr id="5127"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91162" y="1519652"/>
                        <a:ext cx="2926631"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
            <a:extLst>
              <a:ext uri="{FF2B5EF4-FFF2-40B4-BE49-F238E27FC236}">
                <a16:creationId xmlns:a16="http://schemas.microsoft.com/office/drawing/2014/main" id="{91EEADB3-7FEB-415E-8D59-2B8DD10E577E}"/>
              </a:ext>
            </a:extLst>
          </p:cNvPr>
          <p:cNvGraphicFramePr>
            <a:graphicFrameLocks noChangeAspect="1"/>
          </p:cNvGraphicFramePr>
          <p:nvPr>
            <p:extLst>
              <p:ext uri="{D42A27DB-BD31-4B8C-83A1-F6EECF244321}">
                <p14:modId xmlns:p14="http://schemas.microsoft.com/office/powerpoint/2010/main" val="2445752195"/>
              </p:ext>
            </p:extLst>
          </p:nvPr>
        </p:nvGraphicFramePr>
        <p:xfrm>
          <a:off x="971600" y="3093961"/>
          <a:ext cx="4256217" cy="622433"/>
        </p:xfrm>
        <a:graphic>
          <a:graphicData uri="http://schemas.openxmlformats.org/presentationml/2006/ole">
            <mc:AlternateContent xmlns:mc="http://schemas.openxmlformats.org/markup-compatibility/2006">
              <mc:Choice xmlns:v="urn:schemas-microsoft-com:vml" Requires="v">
                <p:oleObj spid="_x0000_s332932" name="公式" r:id="rId12" imgW="1562040" imgH="228600" progId="Equation.3">
                  <p:embed/>
                </p:oleObj>
              </mc:Choice>
              <mc:Fallback>
                <p:oleObj name="公式" r:id="rId12" imgW="1562040" imgH="228600" progId="Equation.3">
                  <p:embed/>
                  <p:pic>
                    <p:nvPicPr>
                      <p:cNvPr id="5128"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1600" y="3093961"/>
                        <a:ext cx="4256217" cy="622433"/>
                      </a:xfrm>
                      <a:prstGeom prst="rect">
                        <a:avLst/>
                      </a:prstGeom>
                      <a:noFill/>
                    </p:spPr>
                  </p:pic>
                </p:oleObj>
              </mc:Fallback>
            </mc:AlternateContent>
          </a:graphicData>
        </a:graphic>
      </p:graphicFrame>
      <p:graphicFrame>
        <p:nvGraphicFramePr>
          <p:cNvPr id="8" name="Object 9">
            <a:extLst>
              <a:ext uri="{FF2B5EF4-FFF2-40B4-BE49-F238E27FC236}">
                <a16:creationId xmlns:a16="http://schemas.microsoft.com/office/drawing/2014/main" id="{2AFB897E-6B73-4EF0-8133-F033ADC20B7D}"/>
              </a:ext>
            </a:extLst>
          </p:cNvPr>
          <p:cNvGraphicFramePr>
            <a:graphicFrameLocks noChangeAspect="1"/>
          </p:cNvGraphicFramePr>
          <p:nvPr>
            <p:extLst>
              <p:ext uri="{D42A27DB-BD31-4B8C-83A1-F6EECF244321}">
                <p14:modId xmlns:p14="http://schemas.microsoft.com/office/powerpoint/2010/main" val="1344952921"/>
              </p:ext>
            </p:extLst>
          </p:nvPr>
        </p:nvGraphicFramePr>
        <p:xfrm>
          <a:off x="7551970" y="3833897"/>
          <a:ext cx="548422" cy="675223"/>
        </p:xfrm>
        <a:graphic>
          <a:graphicData uri="http://schemas.openxmlformats.org/presentationml/2006/ole">
            <mc:AlternateContent xmlns:mc="http://schemas.openxmlformats.org/markup-compatibility/2006">
              <mc:Choice xmlns:v="urn:schemas-microsoft-com:vml" Requires="v">
                <p:oleObj spid="_x0000_s332933" name="公式" r:id="rId14" imgW="139680" imgH="228600" progId="Equation.3">
                  <p:embed/>
                </p:oleObj>
              </mc:Choice>
              <mc:Fallback>
                <p:oleObj name="公式" r:id="rId14" imgW="139680" imgH="228600" progId="Equation.3">
                  <p:embed/>
                  <p:pic>
                    <p:nvPicPr>
                      <p:cNvPr id="5129"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51970" y="3833897"/>
                        <a:ext cx="548422" cy="675223"/>
                      </a:xfrm>
                      <a:prstGeom prst="rect">
                        <a:avLst/>
                      </a:prstGeom>
                      <a:noFill/>
                    </p:spPr>
                  </p:pic>
                </p:oleObj>
              </mc:Fallback>
            </mc:AlternateContent>
          </a:graphicData>
        </a:graphic>
      </p:graphicFrame>
      <p:graphicFrame>
        <p:nvGraphicFramePr>
          <p:cNvPr id="9" name="Object 10">
            <a:extLst>
              <a:ext uri="{FF2B5EF4-FFF2-40B4-BE49-F238E27FC236}">
                <a16:creationId xmlns:a16="http://schemas.microsoft.com/office/drawing/2014/main" id="{990BB5F3-E6D0-4590-A4AB-7E2506A8A2EC}"/>
              </a:ext>
            </a:extLst>
          </p:cNvPr>
          <p:cNvGraphicFramePr>
            <a:graphicFrameLocks noChangeAspect="1"/>
          </p:cNvGraphicFramePr>
          <p:nvPr>
            <p:extLst>
              <p:ext uri="{D42A27DB-BD31-4B8C-83A1-F6EECF244321}">
                <p14:modId xmlns:p14="http://schemas.microsoft.com/office/powerpoint/2010/main" val="3691172977"/>
              </p:ext>
            </p:extLst>
          </p:nvPr>
        </p:nvGraphicFramePr>
        <p:xfrm>
          <a:off x="2705492" y="4792458"/>
          <a:ext cx="3733016" cy="839411"/>
        </p:xfrm>
        <a:graphic>
          <a:graphicData uri="http://schemas.openxmlformats.org/presentationml/2006/ole">
            <mc:AlternateContent xmlns:mc="http://schemas.openxmlformats.org/markup-compatibility/2006">
              <mc:Choice xmlns:v="urn:schemas-microsoft-com:vml" Requires="v">
                <p:oleObj spid="_x0000_s332934" name="公式" r:id="rId16" imgW="1015920" imgH="228600" progId="Equation.3">
                  <p:embed/>
                </p:oleObj>
              </mc:Choice>
              <mc:Fallback>
                <p:oleObj name="公式" r:id="rId16" imgW="1015920" imgH="228600" progId="Equation.3">
                  <p:embed/>
                  <p:pic>
                    <p:nvPicPr>
                      <p:cNvPr id="513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5492" y="4792458"/>
                        <a:ext cx="3733016" cy="839411"/>
                      </a:xfrm>
                      <a:prstGeom prst="rect">
                        <a:avLst/>
                      </a:prstGeom>
                      <a:noFill/>
                    </p:spPr>
                  </p:pic>
                </p:oleObj>
              </mc:Fallback>
            </mc:AlternateContent>
          </a:graphicData>
        </a:graphic>
      </p:graphicFrame>
    </p:spTree>
    <p:extLst>
      <p:ext uri="{BB962C8B-B14F-4D97-AF65-F5344CB8AC3E}">
        <p14:creationId xmlns:p14="http://schemas.microsoft.com/office/powerpoint/2010/main" val="32589932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106CE369-2A69-49AE-99E8-1AA5BDD770E1}"/>
              </a:ext>
            </a:extLst>
          </p:cNvPr>
          <p:cNvSpPr>
            <a:spLocks noGrp="1"/>
          </p:cNvSpPr>
          <p:nvPr>
            <p:ph idx="1"/>
          </p:nvPr>
        </p:nvSpPr>
        <p:spPr>
          <a:xfrm>
            <a:off x="685800" y="714356"/>
            <a:ext cx="7772400" cy="5381644"/>
          </a:xfrm>
        </p:spPr>
        <p:txBody>
          <a:bodyPr>
            <a:normAutofit fontScale="92500"/>
          </a:bodyPr>
          <a:lstStyle/>
          <a:p>
            <a:pPr>
              <a:buNone/>
            </a:pPr>
            <a:r>
              <a:rPr lang="zh-CN" altLang="en-US" sz="2800" dirty="0"/>
              <a:t>如果各面上是压变力，则体积缩小：</a:t>
            </a:r>
            <a:endParaRPr lang="en-US" altLang="zh-CN" sz="2800" dirty="0"/>
          </a:p>
          <a:p>
            <a:endParaRPr lang="en-US" altLang="zh-CN" sz="2800" dirty="0"/>
          </a:p>
          <a:p>
            <a:endParaRPr lang="en-US" altLang="zh-CN" sz="2800" dirty="0"/>
          </a:p>
          <a:p>
            <a:r>
              <a:rPr lang="zh-CN" altLang="en-US" sz="2800" dirty="0"/>
              <a:t>在液体静压强的情形下，</a:t>
            </a:r>
            <a:endParaRPr lang="en-US" altLang="zh-CN" sz="2800" dirty="0"/>
          </a:p>
          <a:p>
            <a:endParaRPr lang="en-US" altLang="zh-CN" sz="2800" dirty="0"/>
          </a:p>
          <a:p>
            <a:endParaRPr lang="en-US" altLang="zh-CN" sz="2000" dirty="0"/>
          </a:p>
          <a:p>
            <a:r>
              <a:rPr lang="zh-CN" altLang="en-US" sz="2800" dirty="0"/>
              <a:t>由体积弹性模量定义可知：</a:t>
            </a:r>
            <a:endParaRPr lang="en-US" altLang="zh-CN" sz="2800" dirty="0"/>
          </a:p>
          <a:p>
            <a:endParaRPr lang="en-US" altLang="zh-CN" sz="2800" dirty="0"/>
          </a:p>
          <a:p>
            <a:endParaRPr lang="en-US" altLang="zh-CN" dirty="0"/>
          </a:p>
          <a:p>
            <a:endParaRPr lang="en-US" altLang="zh-CN" sz="2800" dirty="0"/>
          </a:p>
          <a:p>
            <a:pPr>
              <a:buFont typeface="Wingdings" pitchFamily="2" charset="2"/>
              <a:buChar char="ü"/>
            </a:pPr>
            <a:r>
              <a:rPr lang="zh-CN" altLang="en-US" sz="2800" dirty="0"/>
              <a:t>这就是体积弹性模量、杨氏模量及泊松比的关系。</a:t>
            </a:r>
          </a:p>
          <a:p>
            <a:endParaRPr lang="zh-CN" altLang="en-US" sz="2800" dirty="0"/>
          </a:p>
        </p:txBody>
      </p:sp>
      <p:graphicFrame>
        <p:nvGraphicFramePr>
          <p:cNvPr id="3" name="Object 2">
            <a:extLst>
              <a:ext uri="{FF2B5EF4-FFF2-40B4-BE49-F238E27FC236}">
                <a16:creationId xmlns:a16="http://schemas.microsoft.com/office/drawing/2014/main" id="{D5234901-614D-44D0-8C8F-9F55B5E9E9F8}"/>
              </a:ext>
            </a:extLst>
          </p:cNvPr>
          <p:cNvGraphicFramePr>
            <a:graphicFrameLocks noChangeAspect="1"/>
          </p:cNvGraphicFramePr>
          <p:nvPr>
            <p:extLst>
              <p:ext uri="{D42A27DB-BD31-4B8C-83A1-F6EECF244321}">
                <p14:modId xmlns:p14="http://schemas.microsoft.com/office/powerpoint/2010/main" val="4097907214"/>
              </p:ext>
            </p:extLst>
          </p:nvPr>
        </p:nvGraphicFramePr>
        <p:xfrm>
          <a:off x="1619672" y="1201994"/>
          <a:ext cx="4431168" cy="830113"/>
        </p:xfrm>
        <a:graphic>
          <a:graphicData uri="http://schemas.openxmlformats.org/presentationml/2006/ole">
            <mc:AlternateContent xmlns:mc="http://schemas.openxmlformats.org/markup-compatibility/2006">
              <mc:Choice xmlns:v="urn:schemas-microsoft-com:vml" Requires="v">
                <p:oleObj spid="_x0000_s333911" name="公式" r:id="rId4" imgW="1218960" imgH="228600" progId="Equation.3">
                  <p:embed/>
                </p:oleObj>
              </mc:Choice>
              <mc:Fallback>
                <p:oleObj name="公式" r:id="rId4" imgW="1218960" imgH="228600" progId="Equation.3">
                  <p:embed/>
                  <p:pic>
                    <p:nvPicPr>
                      <p:cNvPr id="4198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1201994"/>
                        <a:ext cx="4431168" cy="830113"/>
                      </a:xfrm>
                      <a:prstGeom prst="rect">
                        <a:avLst/>
                      </a:prstGeom>
                      <a:noFill/>
                    </p:spPr>
                  </p:pic>
                </p:oleObj>
              </mc:Fallback>
            </mc:AlternateContent>
          </a:graphicData>
        </a:graphic>
      </p:graphicFrame>
      <p:graphicFrame>
        <p:nvGraphicFramePr>
          <p:cNvPr id="4" name="Object 3">
            <a:extLst>
              <a:ext uri="{FF2B5EF4-FFF2-40B4-BE49-F238E27FC236}">
                <a16:creationId xmlns:a16="http://schemas.microsoft.com/office/drawing/2014/main" id="{DDE7CE9F-5149-4DA2-971C-9D478A0801D8}"/>
              </a:ext>
            </a:extLst>
          </p:cNvPr>
          <p:cNvGraphicFramePr>
            <a:graphicFrameLocks noChangeAspect="1"/>
          </p:cNvGraphicFramePr>
          <p:nvPr>
            <p:extLst>
              <p:ext uri="{D42A27DB-BD31-4B8C-83A1-F6EECF244321}">
                <p14:modId xmlns:p14="http://schemas.microsoft.com/office/powerpoint/2010/main" val="174447015"/>
              </p:ext>
            </p:extLst>
          </p:nvPr>
        </p:nvGraphicFramePr>
        <p:xfrm>
          <a:off x="4843619" y="2109466"/>
          <a:ext cx="1050805" cy="611534"/>
        </p:xfrm>
        <a:graphic>
          <a:graphicData uri="http://schemas.openxmlformats.org/presentationml/2006/ole">
            <mc:AlternateContent xmlns:mc="http://schemas.openxmlformats.org/markup-compatibility/2006">
              <mc:Choice xmlns:v="urn:schemas-microsoft-com:vml" Requires="v">
                <p:oleObj spid="_x0000_s333912" name="公式" r:id="rId6" imgW="393480" imgH="228600" progId="Equation.3">
                  <p:embed/>
                </p:oleObj>
              </mc:Choice>
              <mc:Fallback>
                <p:oleObj name="公式" r:id="rId6" imgW="393480" imgH="228600" progId="Equation.3">
                  <p:embed/>
                  <p:pic>
                    <p:nvPicPr>
                      <p:cNvPr id="4198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3619" y="2109466"/>
                        <a:ext cx="1050805" cy="611534"/>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B6FFB68A-E7EF-42A7-9A37-053E2719E7B0}"/>
              </a:ext>
            </a:extLst>
          </p:cNvPr>
          <p:cNvGraphicFramePr>
            <a:graphicFrameLocks noChangeAspect="1"/>
          </p:cNvGraphicFramePr>
          <p:nvPr>
            <p:extLst>
              <p:ext uri="{D42A27DB-BD31-4B8C-83A1-F6EECF244321}">
                <p14:modId xmlns:p14="http://schemas.microsoft.com/office/powerpoint/2010/main" val="3828725352"/>
              </p:ext>
            </p:extLst>
          </p:nvPr>
        </p:nvGraphicFramePr>
        <p:xfrm>
          <a:off x="1432764" y="2699495"/>
          <a:ext cx="3935360" cy="761337"/>
        </p:xfrm>
        <a:graphic>
          <a:graphicData uri="http://schemas.openxmlformats.org/presentationml/2006/ole">
            <mc:AlternateContent xmlns:mc="http://schemas.openxmlformats.org/markup-compatibility/2006">
              <mc:Choice xmlns:v="urn:schemas-microsoft-com:vml" Requires="v">
                <p:oleObj spid="_x0000_s333913" name="公式" r:id="rId8" imgW="1180800" imgH="228600" progId="Equation.3">
                  <p:embed/>
                </p:oleObj>
              </mc:Choice>
              <mc:Fallback>
                <p:oleObj name="公式" r:id="rId8" imgW="1180800" imgH="228600" progId="Equation.3">
                  <p:embed/>
                  <p:pic>
                    <p:nvPicPr>
                      <p:cNvPr id="4198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32764" y="2699495"/>
                        <a:ext cx="3935360" cy="761337"/>
                      </a:xfrm>
                      <a:prstGeom prst="rect">
                        <a:avLst/>
                      </a:prstGeom>
                      <a:noFill/>
                    </p:spPr>
                  </p:pic>
                </p:oleObj>
              </mc:Fallback>
            </mc:AlternateContent>
          </a:graphicData>
        </a:graphic>
      </p:graphicFrame>
      <p:graphicFrame>
        <p:nvGraphicFramePr>
          <p:cNvPr id="6" name="Object 5">
            <a:extLst>
              <a:ext uri="{FF2B5EF4-FFF2-40B4-BE49-F238E27FC236}">
                <a16:creationId xmlns:a16="http://schemas.microsoft.com/office/drawing/2014/main" id="{39F52B91-37DC-4831-AA25-485F76B80BE9}"/>
              </a:ext>
            </a:extLst>
          </p:cNvPr>
          <p:cNvGraphicFramePr>
            <a:graphicFrameLocks noChangeAspect="1"/>
          </p:cNvGraphicFramePr>
          <p:nvPr>
            <p:extLst>
              <p:ext uri="{D42A27DB-BD31-4B8C-83A1-F6EECF244321}">
                <p14:modId xmlns:p14="http://schemas.microsoft.com/office/powerpoint/2010/main" val="1336899313"/>
              </p:ext>
            </p:extLst>
          </p:nvPr>
        </p:nvGraphicFramePr>
        <p:xfrm>
          <a:off x="5116513" y="3311525"/>
          <a:ext cx="1473200" cy="1066800"/>
        </p:xfrm>
        <a:graphic>
          <a:graphicData uri="http://schemas.openxmlformats.org/presentationml/2006/ole">
            <mc:AlternateContent xmlns:mc="http://schemas.openxmlformats.org/markup-compatibility/2006">
              <mc:Choice xmlns:v="urn:schemas-microsoft-com:vml" Requires="v">
                <p:oleObj spid="_x0000_s333914" name="Equation" r:id="rId10" imgW="596880" imgH="431640" progId="Equation.DSMT4">
                  <p:embed/>
                </p:oleObj>
              </mc:Choice>
              <mc:Fallback>
                <p:oleObj name="Equation" r:id="rId10" imgW="596880" imgH="431640" progId="Equation.DSMT4">
                  <p:embed/>
                  <p:pic>
                    <p:nvPicPr>
                      <p:cNvPr id="41989" name="Object 5"/>
                      <p:cNvPicPr>
                        <a:picLocks noChangeAspect="1" noChangeArrowheads="1"/>
                      </p:cNvPicPr>
                      <p:nvPr/>
                    </p:nvPicPr>
                    <p:blipFill>
                      <a:blip r:embed="rId11"/>
                      <a:srcRect/>
                      <a:stretch>
                        <a:fillRect/>
                      </a:stretch>
                    </p:blipFill>
                    <p:spPr bwMode="auto">
                      <a:xfrm>
                        <a:off x="5116513" y="3311525"/>
                        <a:ext cx="1473200" cy="1066800"/>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0C7B1E45-33EA-4129-A21A-1B0F21474222}"/>
              </a:ext>
            </a:extLst>
          </p:cNvPr>
          <p:cNvGraphicFramePr>
            <a:graphicFrameLocks noChangeAspect="1"/>
          </p:cNvGraphicFramePr>
          <p:nvPr>
            <p:extLst>
              <p:ext uri="{D42A27DB-BD31-4B8C-83A1-F6EECF244321}">
                <p14:modId xmlns:p14="http://schemas.microsoft.com/office/powerpoint/2010/main" val="4066468030"/>
              </p:ext>
            </p:extLst>
          </p:nvPr>
        </p:nvGraphicFramePr>
        <p:xfrm>
          <a:off x="1203029" y="4171067"/>
          <a:ext cx="2792908" cy="1149177"/>
        </p:xfrm>
        <a:graphic>
          <a:graphicData uri="http://schemas.openxmlformats.org/presentationml/2006/ole">
            <mc:AlternateContent xmlns:mc="http://schemas.openxmlformats.org/markup-compatibility/2006">
              <mc:Choice xmlns:v="urn:schemas-microsoft-com:vml" Requires="v">
                <p:oleObj spid="_x0000_s333915" name="Equation" r:id="rId12" imgW="1015920" imgH="419040" progId="Equation.DSMT4">
                  <p:embed/>
                </p:oleObj>
              </mc:Choice>
              <mc:Fallback>
                <p:oleObj name="Equation" r:id="rId12" imgW="1015920" imgH="419040" progId="Equation.DSMT4">
                  <p:embed/>
                  <p:pic>
                    <p:nvPicPr>
                      <p:cNvPr id="41990" name="Object 6"/>
                      <p:cNvPicPr>
                        <a:picLocks noChangeAspect="1" noChangeArrowheads="1"/>
                      </p:cNvPicPr>
                      <p:nvPr/>
                    </p:nvPicPr>
                    <p:blipFill>
                      <a:blip r:embed="rId13"/>
                      <a:srcRect/>
                      <a:stretch>
                        <a:fillRect/>
                      </a:stretch>
                    </p:blipFill>
                    <p:spPr bwMode="auto">
                      <a:xfrm>
                        <a:off x="1203029" y="4171067"/>
                        <a:ext cx="2792908" cy="1149177"/>
                      </a:xfrm>
                      <a:prstGeom prst="rect">
                        <a:avLst/>
                      </a:prstGeom>
                      <a:noFill/>
                      <a:ln w="28575">
                        <a:solidFill>
                          <a:schemeClr val="accent2"/>
                        </a:solidFill>
                      </a:ln>
                    </p:spPr>
                  </p:pic>
                </p:oleObj>
              </mc:Fallback>
            </mc:AlternateContent>
          </a:graphicData>
        </a:graphic>
      </p:graphicFrame>
    </p:spTree>
    <p:extLst>
      <p:ext uri="{BB962C8B-B14F-4D97-AF65-F5344CB8AC3E}">
        <p14:creationId xmlns:p14="http://schemas.microsoft.com/office/powerpoint/2010/main" val="19718487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9C6495C1-7A94-43CB-97EC-BCD0493462FC}"/>
              </a:ext>
            </a:extLst>
          </p:cNvPr>
          <p:cNvSpPr>
            <a:spLocks noGrp="1"/>
          </p:cNvSpPr>
          <p:nvPr>
            <p:ph idx="1"/>
          </p:nvPr>
        </p:nvSpPr>
        <p:spPr>
          <a:xfrm>
            <a:off x="428596" y="1098906"/>
            <a:ext cx="7986714" cy="5786478"/>
          </a:xfrm>
        </p:spPr>
        <p:txBody>
          <a:bodyPr/>
          <a:lstStyle/>
          <a:p>
            <a:r>
              <a:rPr lang="zh-CN" altLang="en-US" sz="2800" dirty="0"/>
              <a:t>以拉伸为例，计算外力做功：</a:t>
            </a:r>
            <a:endParaRPr lang="en-US" altLang="zh-CN" sz="2800" dirty="0"/>
          </a:p>
          <a:p>
            <a:pPr>
              <a:buNone/>
            </a:pPr>
            <a:endParaRPr lang="en-US" altLang="zh-CN" sz="2800" dirty="0"/>
          </a:p>
          <a:p>
            <a:pPr>
              <a:buNone/>
            </a:pPr>
            <a:endParaRPr lang="en-US" altLang="zh-CN" sz="2800" dirty="0"/>
          </a:p>
          <a:p>
            <a:pPr>
              <a:buNone/>
            </a:pPr>
            <a:r>
              <a:rPr lang="zh-CN" altLang="en-US" sz="2800" dirty="0"/>
              <a:t>力</a:t>
            </a:r>
            <a:r>
              <a:rPr lang="en-US" altLang="zh-CN" sz="2800" dirty="0"/>
              <a:t>F</a:t>
            </a:r>
            <a:r>
              <a:rPr lang="zh-CN" altLang="en-US" sz="2800" dirty="0"/>
              <a:t>使材料拉长</a:t>
            </a:r>
            <a:r>
              <a:rPr lang="en-US" altLang="zh-CN" sz="2800" dirty="0">
                <a:latin typeface="Times New Roman" panose="02020603050405020304" pitchFamily="18" charset="0"/>
                <a:cs typeface="Times New Roman" panose="02020603050405020304" pitchFamily="18" charset="0"/>
              </a:rPr>
              <a:t>d</a:t>
            </a:r>
            <a:r>
              <a:rPr lang="en-US" altLang="zh-CN" sz="2800" i="1" dirty="0">
                <a:latin typeface="Times New Roman" panose="02020603050405020304" pitchFamily="18" charset="0"/>
                <a:cs typeface="Times New Roman" panose="02020603050405020304" pitchFamily="18" charset="0"/>
              </a:rPr>
              <a:t>l</a:t>
            </a:r>
            <a:r>
              <a:rPr lang="zh-CN" altLang="en-US" sz="2800" dirty="0"/>
              <a:t>所作的功：</a:t>
            </a:r>
            <a:endParaRPr lang="en-US" altLang="zh-CN" sz="2800" dirty="0"/>
          </a:p>
          <a:p>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p:txBody>
      </p:sp>
      <p:graphicFrame>
        <p:nvGraphicFramePr>
          <p:cNvPr id="3" name="Object 2">
            <a:extLst>
              <a:ext uri="{FF2B5EF4-FFF2-40B4-BE49-F238E27FC236}">
                <a16:creationId xmlns:a16="http://schemas.microsoft.com/office/drawing/2014/main" id="{557D580F-B223-44B2-AA62-A50EDEB89B9F}"/>
              </a:ext>
            </a:extLst>
          </p:cNvPr>
          <p:cNvGraphicFramePr>
            <a:graphicFrameLocks noChangeAspect="1"/>
          </p:cNvGraphicFramePr>
          <p:nvPr>
            <p:extLst>
              <p:ext uri="{D42A27DB-BD31-4B8C-83A1-F6EECF244321}">
                <p14:modId xmlns:p14="http://schemas.microsoft.com/office/powerpoint/2010/main" val="437001444"/>
              </p:ext>
            </p:extLst>
          </p:nvPr>
        </p:nvGraphicFramePr>
        <p:xfrm>
          <a:off x="1500166" y="1598972"/>
          <a:ext cx="4964685" cy="1143008"/>
        </p:xfrm>
        <a:graphic>
          <a:graphicData uri="http://schemas.openxmlformats.org/presentationml/2006/ole">
            <mc:AlternateContent xmlns:mc="http://schemas.openxmlformats.org/markup-compatibility/2006">
              <mc:Choice xmlns:v="urn:schemas-microsoft-com:vml" Requires="v">
                <p:oleObj spid="_x0000_s334880" name="公式" r:id="rId4" imgW="1485720" imgH="342720" progId="Equation.3">
                  <p:embed/>
                </p:oleObj>
              </mc:Choice>
              <mc:Fallback>
                <p:oleObj name="公式" r:id="rId4" imgW="1485720" imgH="342720" progId="Equation.3">
                  <p:embed/>
                  <p:pic>
                    <p:nvPicPr>
                      <p:cNvPr id="614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166" y="1598972"/>
                        <a:ext cx="4964685" cy="1143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a:extLst>
              <a:ext uri="{FF2B5EF4-FFF2-40B4-BE49-F238E27FC236}">
                <a16:creationId xmlns:a16="http://schemas.microsoft.com/office/drawing/2014/main" id="{9E1902DF-2FB7-41A1-803D-49C948A4B023}"/>
              </a:ext>
            </a:extLst>
          </p:cNvPr>
          <p:cNvGraphicFramePr>
            <a:graphicFrameLocks noChangeAspect="1"/>
          </p:cNvGraphicFramePr>
          <p:nvPr>
            <p:extLst>
              <p:ext uri="{D42A27DB-BD31-4B8C-83A1-F6EECF244321}">
                <p14:modId xmlns:p14="http://schemas.microsoft.com/office/powerpoint/2010/main" val="1819213736"/>
              </p:ext>
            </p:extLst>
          </p:nvPr>
        </p:nvGraphicFramePr>
        <p:xfrm>
          <a:off x="523875" y="3377906"/>
          <a:ext cx="4479925" cy="3027362"/>
        </p:xfrm>
        <a:graphic>
          <a:graphicData uri="http://schemas.openxmlformats.org/presentationml/2006/ole">
            <mc:AlternateContent xmlns:mc="http://schemas.openxmlformats.org/markup-compatibility/2006">
              <mc:Choice xmlns:v="urn:schemas-microsoft-com:vml" Requires="v">
                <p:oleObj spid="_x0000_s334881" name="Equation" r:id="rId6" imgW="1765080" imgH="1117440" progId="Equation.DSMT4">
                  <p:embed/>
                </p:oleObj>
              </mc:Choice>
              <mc:Fallback>
                <p:oleObj name="Equation" r:id="rId6" imgW="1765080" imgH="1117440" progId="Equation.DSMT4">
                  <p:embed/>
                  <p:pic>
                    <p:nvPicPr>
                      <p:cNvPr id="6147" name="Object 3"/>
                      <p:cNvPicPr>
                        <a:picLocks noChangeAspect="1" noChangeArrowheads="1"/>
                      </p:cNvPicPr>
                      <p:nvPr/>
                    </p:nvPicPr>
                    <p:blipFill>
                      <a:blip r:embed="rId7"/>
                      <a:srcRect/>
                      <a:stretch>
                        <a:fillRect/>
                      </a:stretch>
                    </p:blipFill>
                    <p:spPr bwMode="auto">
                      <a:xfrm>
                        <a:off x="523875" y="3377906"/>
                        <a:ext cx="4479925" cy="3027362"/>
                      </a:xfrm>
                      <a:prstGeom prst="rect">
                        <a:avLst/>
                      </a:prstGeom>
                      <a:noFill/>
                    </p:spPr>
                  </p:pic>
                </p:oleObj>
              </mc:Fallback>
            </mc:AlternateContent>
          </a:graphicData>
        </a:graphic>
      </p:graphicFrame>
      <p:pic>
        <p:nvPicPr>
          <p:cNvPr id="5" name="Picture 13">
            <a:extLst>
              <a:ext uri="{FF2B5EF4-FFF2-40B4-BE49-F238E27FC236}">
                <a16:creationId xmlns:a16="http://schemas.microsoft.com/office/drawing/2014/main" id="{D7BF61ED-6681-4441-88FD-61C1EB3A573E}"/>
              </a:ext>
            </a:extLst>
          </p:cNvPr>
          <p:cNvPicPr>
            <a:picLocks noChangeAspect="1" noChangeArrowheads="1"/>
          </p:cNvPicPr>
          <p:nvPr/>
        </p:nvPicPr>
        <p:blipFill>
          <a:blip r:embed="rId8"/>
          <a:srcRect/>
          <a:stretch>
            <a:fillRect/>
          </a:stretch>
        </p:blipFill>
        <p:spPr bwMode="auto">
          <a:xfrm>
            <a:off x="5000628" y="2956294"/>
            <a:ext cx="4143372" cy="3466535"/>
          </a:xfrm>
          <a:prstGeom prst="rect">
            <a:avLst/>
          </a:prstGeom>
          <a:noFill/>
          <a:ln w="9525">
            <a:noFill/>
            <a:miter lim="800000"/>
            <a:headEnd/>
            <a:tailEnd/>
          </a:ln>
          <a:effectLst/>
        </p:spPr>
      </p:pic>
      <p:sp>
        <p:nvSpPr>
          <p:cNvPr id="6" name="矩形 5">
            <a:extLst>
              <a:ext uri="{FF2B5EF4-FFF2-40B4-BE49-F238E27FC236}">
                <a16:creationId xmlns:a16="http://schemas.microsoft.com/office/drawing/2014/main" id="{19FC71BB-0902-4486-B66A-494F18673921}"/>
              </a:ext>
            </a:extLst>
          </p:cNvPr>
          <p:cNvSpPr/>
          <p:nvPr/>
        </p:nvSpPr>
        <p:spPr>
          <a:xfrm>
            <a:off x="428596" y="435376"/>
            <a:ext cx="3430747" cy="523220"/>
          </a:xfrm>
          <a:prstGeom prst="rect">
            <a:avLst/>
          </a:prstGeom>
        </p:spPr>
        <p:txBody>
          <a:bodyPr wrap="none">
            <a:spAutoFit/>
          </a:bodyPr>
          <a:lstStyle/>
          <a:p>
            <a:pPr marL="342900" lvl="0" indent="-342900">
              <a:spcBef>
                <a:spcPct val="20000"/>
              </a:spcBef>
            </a:pPr>
            <a:r>
              <a:rPr lang="zh-CN" altLang="en-US" sz="2800" b="1" dirty="0">
                <a:solidFill>
                  <a:srgbClr val="C0504D"/>
                </a:solidFill>
              </a:rPr>
              <a:t>五、固体形变的势能</a:t>
            </a:r>
            <a:endParaRPr lang="en-US" altLang="zh-CN" sz="2800" b="1" dirty="0">
              <a:solidFill>
                <a:srgbClr val="C0504D"/>
              </a:solidFill>
            </a:endParaRPr>
          </a:p>
        </p:txBody>
      </p:sp>
    </p:spTree>
    <p:extLst>
      <p:ext uri="{BB962C8B-B14F-4D97-AF65-F5344CB8AC3E}">
        <p14:creationId xmlns:p14="http://schemas.microsoft.com/office/powerpoint/2010/main" val="16545850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7F0BC3D2-C7EA-4BF6-909D-80FAE078D6EC}"/>
              </a:ext>
            </a:extLst>
          </p:cNvPr>
          <p:cNvSpPr>
            <a:spLocks noGrp="1"/>
          </p:cNvSpPr>
          <p:nvPr>
            <p:ph idx="1"/>
          </p:nvPr>
        </p:nvSpPr>
        <p:spPr>
          <a:xfrm>
            <a:off x="685800" y="571480"/>
            <a:ext cx="8101042" cy="5524520"/>
          </a:xfrm>
        </p:spPr>
        <p:txBody>
          <a:bodyPr/>
          <a:lstStyle/>
          <a:p>
            <a:pPr>
              <a:buNone/>
            </a:pPr>
            <a:r>
              <a:rPr lang="zh-CN" altLang="en-US" sz="2800" dirty="0"/>
              <a:t>其中        叫弹性物体的</a:t>
            </a:r>
            <a:r>
              <a:rPr lang="zh-CN" altLang="en-US" sz="2800" b="1" dirty="0">
                <a:solidFill>
                  <a:schemeClr val="accent2"/>
                </a:solidFill>
              </a:rPr>
              <a:t>力系数</a:t>
            </a:r>
            <a:r>
              <a:rPr lang="zh-CN" altLang="en-US" sz="2800" dirty="0"/>
              <a:t>。</a:t>
            </a:r>
            <a:endParaRPr lang="en-US" altLang="zh-CN" sz="2800" dirty="0"/>
          </a:p>
          <a:p>
            <a:endParaRPr lang="en-US" altLang="zh-CN" sz="2800" dirty="0"/>
          </a:p>
          <a:p>
            <a:endParaRPr lang="en-US" altLang="zh-CN" sz="2800" dirty="0"/>
          </a:p>
          <a:p>
            <a:endParaRPr lang="en-US" altLang="zh-CN" sz="2800" dirty="0"/>
          </a:p>
          <a:p>
            <a:pPr>
              <a:buNone/>
            </a:pPr>
            <a:endParaRPr lang="en-US" altLang="zh-CN" sz="2800" dirty="0"/>
          </a:p>
          <a:p>
            <a:pPr>
              <a:buNone/>
            </a:pPr>
            <a:endParaRPr lang="en-US" altLang="zh-CN" sz="1200" dirty="0"/>
          </a:p>
          <a:p>
            <a:pPr>
              <a:buNone/>
            </a:pPr>
            <a:r>
              <a:rPr lang="zh-CN" altLang="en-US" sz="2800" dirty="0"/>
              <a:t>可认为是弹性物体的形变势能：</a:t>
            </a:r>
            <a:endParaRPr lang="en-US" altLang="zh-CN" sz="2800" dirty="0"/>
          </a:p>
          <a:p>
            <a:pPr>
              <a:buNone/>
            </a:pPr>
            <a:endParaRPr lang="en-US" altLang="zh-CN" sz="3600" dirty="0"/>
          </a:p>
          <a:p>
            <a:pPr>
              <a:buNone/>
            </a:pPr>
            <a:r>
              <a:rPr lang="zh-CN" altLang="en-US" sz="2800" b="1" dirty="0">
                <a:solidFill>
                  <a:schemeClr val="accent2"/>
                </a:solidFill>
              </a:rPr>
              <a:t>单位体积的形变势能</a:t>
            </a:r>
            <a:r>
              <a:rPr lang="zh-CN" altLang="en-US" sz="2800" dirty="0"/>
              <a:t>（</a:t>
            </a:r>
            <a:r>
              <a:rPr lang="zh-CN" altLang="en-US" sz="2800" b="1" dirty="0">
                <a:solidFill>
                  <a:schemeClr val="accent2"/>
                </a:solidFill>
              </a:rPr>
              <a:t>形变势能密度</a:t>
            </a:r>
            <a:r>
              <a:rPr lang="zh-CN" altLang="en-US" sz="2800" dirty="0"/>
              <a:t>）为：</a:t>
            </a:r>
            <a:endParaRPr lang="en-US" altLang="zh-CN" sz="2800" dirty="0"/>
          </a:p>
          <a:p>
            <a:pPr>
              <a:buNone/>
            </a:pPr>
            <a:endParaRPr lang="en-US" altLang="zh-CN" sz="2800" dirty="0"/>
          </a:p>
          <a:p>
            <a:pPr>
              <a:buNone/>
            </a:pPr>
            <a:r>
              <a:rPr lang="en-US" altLang="zh-CN" sz="2800" dirty="0"/>
              <a:t>						   </a:t>
            </a:r>
            <a:r>
              <a:rPr lang="zh-CN" altLang="en-US" sz="2800" dirty="0"/>
              <a:t>适合于所有形变。</a:t>
            </a:r>
          </a:p>
          <a:p>
            <a:endParaRPr lang="zh-CN" altLang="en-US" sz="2800" dirty="0"/>
          </a:p>
        </p:txBody>
      </p:sp>
      <p:graphicFrame>
        <p:nvGraphicFramePr>
          <p:cNvPr id="3" name="Object 2">
            <a:extLst>
              <a:ext uri="{FF2B5EF4-FFF2-40B4-BE49-F238E27FC236}">
                <a16:creationId xmlns:a16="http://schemas.microsoft.com/office/drawing/2014/main" id="{E9059C23-99F9-43E4-A179-7A1CAC53C231}"/>
              </a:ext>
            </a:extLst>
          </p:cNvPr>
          <p:cNvGraphicFramePr>
            <a:graphicFrameLocks noChangeAspect="1"/>
          </p:cNvGraphicFramePr>
          <p:nvPr>
            <p:extLst>
              <p:ext uri="{D42A27DB-BD31-4B8C-83A1-F6EECF244321}">
                <p14:modId xmlns:p14="http://schemas.microsoft.com/office/powerpoint/2010/main" val="2318991463"/>
              </p:ext>
            </p:extLst>
          </p:nvPr>
        </p:nvGraphicFramePr>
        <p:xfrm>
          <a:off x="827584" y="1150243"/>
          <a:ext cx="6421437" cy="1990725"/>
        </p:xfrm>
        <a:graphic>
          <a:graphicData uri="http://schemas.openxmlformats.org/presentationml/2006/ole">
            <mc:AlternateContent xmlns:mc="http://schemas.openxmlformats.org/markup-compatibility/2006">
              <mc:Choice xmlns:v="urn:schemas-microsoft-com:vml" Requires="v">
                <p:oleObj spid="_x0000_s335943" name="Equation" r:id="rId4" imgW="2336760" imgH="723600" progId="Equation.DSMT4">
                  <p:embed/>
                </p:oleObj>
              </mc:Choice>
              <mc:Fallback>
                <p:oleObj name="Equation" r:id="rId4" imgW="2336760" imgH="723600" progId="Equation.DSMT4">
                  <p:embed/>
                  <p:pic>
                    <p:nvPicPr>
                      <p:cNvPr id="43010" name="Object 2"/>
                      <p:cNvPicPr>
                        <a:picLocks noChangeAspect="1" noChangeArrowheads="1"/>
                      </p:cNvPicPr>
                      <p:nvPr/>
                    </p:nvPicPr>
                    <p:blipFill>
                      <a:blip r:embed="rId5"/>
                      <a:srcRect/>
                      <a:stretch>
                        <a:fillRect/>
                      </a:stretch>
                    </p:blipFill>
                    <p:spPr bwMode="auto">
                      <a:xfrm>
                        <a:off x="827584" y="1150243"/>
                        <a:ext cx="6421437" cy="199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a:extLst>
              <a:ext uri="{FF2B5EF4-FFF2-40B4-BE49-F238E27FC236}">
                <a16:creationId xmlns:a16="http://schemas.microsoft.com/office/drawing/2014/main" id="{7CA015F4-99FA-42E7-80FD-2C5BF7644D7F}"/>
              </a:ext>
            </a:extLst>
          </p:cNvPr>
          <p:cNvGraphicFramePr>
            <a:graphicFrameLocks noChangeAspect="1"/>
          </p:cNvGraphicFramePr>
          <p:nvPr>
            <p:extLst>
              <p:ext uri="{D42A27DB-BD31-4B8C-83A1-F6EECF244321}">
                <p14:modId xmlns:p14="http://schemas.microsoft.com/office/powerpoint/2010/main" val="197247498"/>
              </p:ext>
            </p:extLst>
          </p:nvPr>
        </p:nvGraphicFramePr>
        <p:xfrm>
          <a:off x="809625" y="5084763"/>
          <a:ext cx="4535488" cy="1365250"/>
        </p:xfrm>
        <a:graphic>
          <a:graphicData uri="http://schemas.openxmlformats.org/presentationml/2006/ole">
            <mc:AlternateContent xmlns:mc="http://schemas.openxmlformats.org/markup-compatibility/2006">
              <mc:Choice xmlns:v="urn:schemas-microsoft-com:vml" Requires="v">
                <p:oleObj spid="_x0000_s335944" name="Equation" r:id="rId6" imgW="1600200" imgH="482400" progId="Equation.DSMT4">
                  <p:embed/>
                </p:oleObj>
              </mc:Choice>
              <mc:Fallback>
                <p:oleObj name="Equation" r:id="rId6" imgW="1600200" imgH="482400" progId="Equation.DSMT4">
                  <p:embed/>
                  <p:pic>
                    <p:nvPicPr>
                      <p:cNvPr id="43011" name="Object 3"/>
                      <p:cNvPicPr>
                        <a:picLocks noChangeAspect="1" noChangeArrowheads="1"/>
                      </p:cNvPicPr>
                      <p:nvPr/>
                    </p:nvPicPr>
                    <p:blipFill>
                      <a:blip r:embed="rId7"/>
                      <a:srcRect/>
                      <a:stretch>
                        <a:fillRect/>
                      </a:stretch>
                    </p:blipFill>
                    <p:spPr bwMode="auto">
                      <a:xfrm>
                        <a:off x="809625" y="5084763"/>
                        <a:ext cx="4535488" cy="1365250"/>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2EF14F14-5C37-431D-955A-6A86D5607778}"/>
              </a:ext>
            </a:extLst>
          </p:cNvPr>
          <p:cNvGraphicFramePr>
            <a:graphicFrameLocks noChangeAspect="1"/>
          </p:cNvGraphicFramePr>
          <p:nvPr>
            <p:extLst>
              <p:ext uri="{D42A27DB-BD31-4B8C-83A1-F6EECF244321}">
                <p14:modId xmlns:p14="http://schemas.microsoft.com/office/powerpoint/2010/main" val="2144712745"/>
              </p:ext>
            </p:extLst>
          </p:nvPr>
        </p:nvGraphicFramePr>
        <p:xfrm>
          <a:off x="2357422" y="3843755"/>
          <a:ext cx="4662850" cy="665365"/>
        </p:xfrm>
        <a:graphic>
          <a:graphicData uri="http://schemas.openxmlformats.org/presentationml/2006/ole">
            <mc:AlternateContent xmlns:mc="http://schemas.openxmlformats.org/markup-compatibility/2006">
              <mc:Choice xmlns:v="urn:schemas-microsoft-com:vml" Requires="v">
                <p:oleObj spid="_x0000_s335945" name="Equation" r:id="rId8" imgW="1600200" imgH="228600" progId="Equation.DSMT4">
                  <p:embed/>
                </p:oleObj>
              </mc:Choice>
              <mc:Fallback>
                <p:oleObj name="Equation" r:id="rId8" imgW="1600200" imgH="228600" progId="Equation.DSMT4">
                  <p:embed/>
                  <p:pic>
                    <p:nvPicPr>
                      <p:cNvPr id="43012" name="Object 4"/>
                      <p:cNvPicPr>
                        <a:picLocks noChangeAspect="1" noChangeArrowheads="1"/>
                      </p:cNvPicPr>
                      <p:nvPr/>
                    </p:nvPicPr>
                    <p:blipFill>
                      <a:blip r:embed="rId9"/>
                      <a:srcRect/>
                      <a:stretch>
                        <a:fillRect/>
                      </a:stretch>
                    </p:blipFill>
                    <p:spPr bwMode="auto">
                      <a:xfrm>
                        <a:off x="2357422" y="3843755"/>
                        <a:ext cx="4662850" cy="665365"/>
                      </a:xfrm>
                      <a:prstGeom prst="rect">
                        <a:avLst/>
                      </a:prstGeom>
                      <a:noFill/>
                      <a:ln w="28575">
                        <a:solidFill>
                          <a:schemeClr val="accent2"/>
                        </a:solidFill>
                      </a:ln>
                    </p:spPr>
                  </p:pic>
                </p:oleObj>
              </mc:Fallback>
            </mc:AlternateContent>
          </a:graphicData>
        </a:graphic>
      </p:graphicFrame>
      <p:graphicFrame>
        <p:nvGraphicFramePr>
          <p:cNvPr id="6" name="对象 5">
            <a:extLst>
              <a:ext uri="{FF2B5EF4-FFF2-40B4-BE49-F238E27FC236}">
                <a16:creationId xmlns:a16="http://schemas.microsoft.com/office/drawing/2014/main" id="{FCDDF49E-E358-4F05-A6B7-FD1C9979E409}"/>
              </a:ext>
            </a:extLst>
          </p:cNvPr>
          <p:cNvGraphicFramePr>
            <a:graphicFrameLocks noChangeAspect="1"/>
          </p:cNvGraphicFramePr>
          <p:nvPr>
            <p:extLst>
              <p:ext uri="{D42A27DB-BD31-4B8C-83A1-F6EECF244321}">
                <p14:modId xmlns:p14="http://schemas.microsoft.com/office/powerpoint/2010/main" val="2003396901"/>
              </p:ext>
            </p:extLst>
          </p:nvPr>
        </p:nvGraphicFramePr>
        <p:xfrm>
          <a:off x="1480344" y="2420888"/>
          <a:ext cx="4320480" cy="1080120"/>
        </p:xfrm>
        <a:graphic>
          <a:graphicData uri="http://schemas.openxmlformats.org/presentationml/2006/ole">
            <mc:AlternateContent xmlns:mc="http://schemas.openxmlformats.org/markup-compatibility/2006">
              <mc:Choice xmlns:v="urn:schemas-microsoft-com:vml" Requires="v">
                <p:oleObj spid="_x0000_s335946" name="Equation" r:id="rId10" imgW="1574640" imgH="393480" progId="Equation.DSMT4">
                  <p:embed/>
                </p:oleObj>
              </mc:Choice>
              <mc:Fallback>
                <p:oleObj name="Equation" r:id="rId10" imgW="1574640" imgH="393480" progId="Equation.DSMT4">
                  <p:embed/>
                  <p:pic>
                    <p:nvPicPr>
                      <p:cNvPr id="2" name="对象 1"/>
                      <p:cNvPicPr/>
                      <p:nvPr/>
                    </p:nvPicPr>
                    <p:blipFill>
                      <a:blip r:embed="rId11"/>
                      <a:stretch>
                        <a:fillRect/>
                      </a:stretch>
                    </p:blipFill>
                    <p:spPr>
                      <a:xfrm>
                        <a:off x="1480344" y="2420888"/>
                        <a:ext cx="4320480" cy="1080120"/>
                      </a:xfrm>
                      <a:prstGeom prst="rect">
                        <a:avLst/>
                      </a:prstGeom>
                    </p:spPr>
                  </p:pic>
                </p:oleObj>
              </mc:Fallback>
            </mc:AlternateContent>
          </a:graphicData>
        </a:graphic>
      </p:graphicFrame>
      <p:graphicFrame>
        <p:nvGraphicFramePr>
          <p:cNvPr id="7" name="Object 5">
            <a:extLst>
              <a:ext uri="{FF2B5EF4-FFF2-40B4-BE49-F238E27FC236}">
                <a16:creationId xmlns:a16="http://schemas.microsoft.com/office/drawing/2014/main" id="{D11DA96F-038D-4284-B58F-FD669D64C6F9}"/>
              </a:ext>
            </a:extLst>
          </p:cNvPr>
          <p:cNvGraphicFramePr>
            <a:graphicFrameLocks noChangeAspect="1"/>
          </p:cNvGraphicFramePr>
          <p:nvPr>
            <p:extLst>
              <p:ext uri="{D42A27DB-BD31-4B8C-83A1-F6EECF244321}">
                <p14:modId xmlns:p14="http://schemas.microsoft.com/office/powerpoint/2010/main" val="3593520763"/>
              </p:ext>
            </p:extLst>
          </p:nvPr>
        </p:nvGraphicFramePr>
        <p:xfrm>
          <a:off x="1480344" y="355097"/>
          <a:ext cx="714380" cy="953646"/>
        </p:xfrm>
        <a:graphic>
          <a:graphicData uri="http://schemas.openxmlformats.org/presentationml/2006/ole">
            <mc:AlternateContent xmlns:mc="http://schemas.openxmlformats.org/markup-compatibility/2006">
              <mc:Choice xmlns:v="urn:schemas-microsoft-com:vml" Requires="v">
                <p:oleObj spid="_x0000_s335947" name="公式" r:id="rId12" imgW="190440" imgH="253800" progId="Equation.3">
                  <p:embed/>
                </p:oleObj>
              </mc:Choice>
              <mc:Fallback>
                <p:oleObj name="公式" r:id="rId12" imgW="190440" imgH="253800" progId="Equation.3">
                  <p:embed/>
                  <p:pic>
                    <p:nvPicPr>
                      <p:cNvPr id="43013"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80344" y="355097"/>
                        <a:ext cx="714380" cy="9536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802128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§7.2 </a:t>
            </a:r>
            <a:r>
              <a:rPr lang="zh-CN" altLang="en-US" dirty="0">
                <a:latin typeface="宋体" panose="02010600030101010101" pitchFamily="2" charset="-122"/>
                <a:ea typeface="宋体" panose="02010600030101010101" pitchFamily="2" charset="-122"/>
              </a:rPr>
              <a:t>机械波</a:t>
            </a:r>
          </a:p>
        </p:txBody>
      </p:sp>
      <p:cxnSp>
        <p:nvCxnSpPr>
          <p:cNvPr id="5" name="直接连接符 4"/>
          <p:cNvCxnSpPr/>
          <p:nvPr/>
        </p:nvCxnSpPr>
        <p:spPr>
          <a:xfrm>
            <a:off x="395536" y="1291338"/>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Rectangle 3">
            <a:extLst>
              <a:ext uri="{FF2B5EF4-FFF2-40B4-BE49-F238E27FC236}">
                <a16:creationId xmlns:a16="http://schemas.microsoft.com/office/drawing/2014/main" id="{78329651-1E52-456B-82D0-C3819428163D}"/>
              </a:ext>
            </a:extLst>
          </p:cNvPr>
          <p:cNvSpPr>
            <a:spLocks noChangeArrowheads="1"/>
          </p:cNvSpPr>
          <p:nvPr/>
        </p:nvSpPr>
        <p:spPr bwMode="auto">
          <a:xfrm>
            <a:off x="1143000" y="1519238"/>
            <a:ext cx="6186309" cy="559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50000"/>
              </a:lnSpc>
            </a:pPr>
            <a:r>
              <a:rPr lang="en-US" altLang="zh-CN" sz="2400" dirty="0">
                <a:latin typeface="宋体" panose="02010600030101010101" pitchFamily="2" charset="-122"/>
                <a:ea typeface="宋体" panose="02010600030101010101" pitchFamily="2" charset="-122"/>
              </a:rPr>
              <a:t>1. </a:t>
            </a:r>
            <a:r>
              <a:rPr lang="zh-CN" altLang="en-US" sz="2400" dirty="0">
                <a:latin typeface="宋体" panose="02010600030101010101" pitchFamily="2" charset="-122"/>
                <a:ea typeface="宋体" panose="02010600030101010101" pitchFamily="2" charset="-122"/>
              </a:rPr>
              <a:t>振动在空间的传播即形成各种形式的波。</a:t>
            </a:r>
          </a:p>
        </p:txBody>
      </p:sp>
      <p:sp>
        <p:nvSpPr>
          <p:cNvPr id="13" name="Text Box 4">
            <a:extLst>
              <a:ext uri="{FF2B5EF4-FFF2-40B4-BE49-F238E27FC236}">
                <a16:creationId xmlns:a16="http://schemas.microsoft.com/office/drawing/2014/main" id="{1ADF3F87-9078-4BEE-8964-6F33720C9477}"/>
              </a:ext>
            </a:extLst>
          </p:cNvPr>
          <p:cNvSpPr txBox="1">
            <a:spLocks noChangeArrowheads="1"/>
          </p:cNvSpPr>
          <p:nvPr/>
        </p:nvSpPr>
        <p:spPr bwMode="auto">
          <a:xfrm>
            <a:off x="1015805" y="2357735"/>
            <a:ext cx="5105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r>
              <a:rPr lang="en-US" altLang="zh-CN" sz="2400" dirty="0">
                <a:latin typeface="宋体" panose="02010600030101010101" pitchFamily="2" charset="-122"/>
                <a:ea typeface="宋体" panose="02010600030101010101" pitchFamily="2" charset="-122"/>
              </a:rPr>
              <a:t> 2.  </a:t>
            </a:r>
            <a:r>
              <a:rPr lang="zh-CN" altLang="en-US" sz="2400" dirty="0">
                <a:latin typeface="宋体" panose="02010600030101010101" pitchFamily="2" charset="-122"/>
                <a:ea typeface="宋体" panose="02010600030101010101" pitchFamily="2" charset="-122"/>
              </a:rPr>
              <a:t>常见的波有两大类</a:t>
            </a:r>
            <a:r>
              <a:rPr lang="en-US" altLang="zh-CN" sz="2400" dirty="0">
                <a:latin typeface="宋体" panose="02010600030101010101" pitchFamily="2" charset="-122"/>
                <a:ea typeface="宋体" panose="02010600030101010101" pitchFamily="2" charset="-122"/>
              </a:rPr>
              <a:t>:</a:t>
            </a:r>
          </a:p>
        </p:txBody>
      </p:sp>
      <p:sp>
        <p:nvSpPr>
          <p:cNvPr id="14" name="Text Box 5">
            <a:extLst>
              <a:ext uri="{FF2B5EF4-FFF2-40B4-BE49-F238E27FC236}">
                <a16:creationId xmlns:a16="http://schemas.microsoft.com/office/drawing/2014/main" id="{B10FA91C-74F2-4065-B5B4-6EFA3C0E0DAC}"/>
              </a:ext>
            </a:extLst>
          </p:cNvPr>
          <p:cNvSpPr txBox="1">
            <a:spLocks noChangeArrowheads="1"/>
          </p:cNvSpPr>
          <p:nvPr/>
        </p:nvSpPr>
        <p:spPr bwMode="auto">
          <a:xfrm>
            <a:off x="1135117" y="4329437"/>
            <a:ext cx="78488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r>
              <a:rPr lang="zh-CN" altLang="en-US" sz="2400" dirty="0">
                <a:latin typeface="宋体" panose="02010600030101010101" pitchFamily="2" charset="-122"/>
                <a:ea typeface="宋体" panose="02010600030101010101" pitchFamily="2" charset="-122"/>
              </a:rPr>
              <a:t>此外，还有物质波（概率波），讨论微观粒子的波动性。</a:t>
            </a:r>
          </a:p>
        </p:txBody>
      </p:sp>
      <p:sp>
        <p:nvSpPr>
          <p:cNvPr id="15" name="Text Box 6">
            <a:extLst>
              <a:ext uri="{FF2B5EF4-FFF2-40B4-BE49-F238E27FC236}">
                <a16:creationId xmlns:a16="http://schemas.microsoft.com/office/drawing/2014/main" id="{517AF8FB-C76D-497B-8CE6-DB9D19809311}"/>
              </a:ext>
            </a:extLst>
          </p:cNvPr>
          <p:cNvSpPr txBox="1">
            <a:spLocks noChangeArrowheads="1"/>
          </p:cNvSpPr>
          <p:nvPr/>
        </p:nvSpPr>
        <p:spPr bwMode="auto">
          <a:xfrm>
            <a:off x="1187450" y="5085184"/>
            <a:ext cx="7620000" cy="91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pPr>
            <a:r>
              <a:rPr lang="en-US" altLang="zh-CN" sz="2400" dirty="0">
                <a:latin typeface="宋体" panose="02010600030101010101" pitchFamily="2" charset="-122"/>
                <a:ea typeface="宋体" panose="02010600030101010101" pitchFamily="2" charset="-122"/>
              </a:rPr>
              <a:t>3.  </a:t>
            </a:r>
            <a:r>
              <a:rPr lang="zh-CN" altLang="en-US" sz="2400" dirty="0">
                <a:latin typeface="宋体" panose="02010600030101010101" pitchFamily="2" charset="-122"/>
                <a:ea typeface="宋体" panose="02010600030101010101" pitchFamily="2" charset="-122"/>
              </a:rPr>
              <a:t>各种波的本质不同</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但其基本传播规律有许多相似之处。</a:t>
            </a:r>
          </a:p>
        </p:txBody>
      </p:sp>
      <p:grpSp>
        <p:nvGrpSpPr>
          <p:cNvPr id="16" name="Group 7">
            <a:extLst>
              <a:ext uri="{FF2B5EF4-FFF2-40B4-BE49-F238E27FC236}">
                <a16:creationId xmlns:a16="http://schemas.microsoft.com/office/drawing/2014/main" id="{74F5323B-0F78-4F50-80FB-3151C26491FA}"/>
              </a:ext>
            </a:extLst>
          </p:cNvPr>
          <p:cNvGrpSpPr>
            <a:grpSpLocks/>
          </p:cNvGrpSpPr>
          <p:nvPr/>
        </p:nvGrpSpPr>
        <p:grpSpPr bwMode="auto">
          <a:xfrm>
            <a:off x="1863830" y="2819400"/>
            <a:ext cx="7350590" cy="1211263"/>
            <a:chOff x="794" y="1956"/>
            <a:chExt cx="4384" cy="763"/>
          </a:xfrm>
        </p:grpSpPr>
        <p:sp>
          <p:nvSpPr>
            <p:cNvPr id="17" name="Text Box 8">
              <a:extLst>
                <a:ext uri="{FF2B5EF4-FFF2-40B4-BE49-F238E27FC236}">
                  <a16:creationId xmlns:a16="http://schemas.microsoft.com/office/drawing/2014/main" id="{0910815D-9FFD-44C0-A170-BC00EA706370}"/>
                </a:ext>
              </a:extLst>
            </p:cNvPr>
            <p:cNvSpPr txBox="1">
              <a:spLocks noChangeArrowheads="1"/>
            </p:cNvSpPr>
            <p:nvPr/>
          </p:nvSpPr>
          <p:spPr bwMode="auto">
            <a:xfrm>
              <a:off x="794" y="1956"/>
              <a:ext cx="384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5000"/>
                </a:lnSpc>
                <a:spcBef>
                  <a:spcPct val="50000"/>
                </a:spcBef>
              </a:pPr>
              <a:r>
                <a:rPr lang="en-US" altLang="zh-CN" sz="2400" dirty="0">
                  <a:latin typeface="宋体" panose="02010600030101010101" pitchFamily="2" charset="-122"/>
                  <a:ea typeface="宋体" panose="02010600030101010101" pitchFamily="2" charset="-122"/>
                </a:rPr>
                <a:t> (1) </a:t>
              </a:r>
              <a:r>
                <a:rPr lang="zh-CN" altLang="en-US" sz="2400" dirty="0">
                  <a:latin typeface="宋体" panose="02010600030101010101" pitchFamily="2" charset="-122"/>
                  <a:ea typeface="宋体" panose="02010600030101010101" pitchFamily="2" charset="-122"/>
                </a:rPr>
                <a:t>机械波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机械振动在弹性介质中的传播</a:t>
              </a:r>
              <a:r>
                <a:rPr lang="en-US" altLang="zh-CN" sz="2400" dirty="0">
                  <a:latin typeface="宋体" panose="02010600030101010101" pitchFamily="2" charset="-122"/>
                  <a:ea typeface="宋体" panose="02010600030101010101" pitchFamily="2" charset="-122"/>
                </a:rPr>
                <a:t>)</a:t>
              </a:r>
            </a:p>
          </p:txBody>
        </p:sp>
        <p:sp>
          <p:nvSpPr>
            <p:cNvPr id="18" name="Text Box 9">
              <a:extLst>
                <a:ext uri="{FF2B5EF4-FFF2-40B4-BE49-F238E27FC236}">
                  <a16:creationId xmlns:a16="http://schemas.microsoft.com/office/drawing/2014/main" id="{E29CC06C-46F4-4E74-ACD2-789A4121EC47}"/>
                </a:ext>
              </a:extLst>
            </p:cNvPr>
            <p:cNvSpPr txBox="1">
              <a:spLocks noChangeArrowheads="1"/>
            </p:cNvSpPr>
            <p:nvPr/>
          </p:nvSpPr>
          <p:spPr bwMode="auto">
            <a:xfrm>
              <a:off x="906" y="2428"/>
              <a:ext cx="427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1" hangingPunct="1">
                <a:spcBef>
                  <a:spcPct val="50000"/>
                </a:spcBef>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电磁波（电荷振动的传播）</a:t>
              </a:r>
            </a:p>
          </p:txBody>
        </p:sp>
      </p:grpSp>
    </p:spTree>
    <p:extLst>
      <p:ext uri="{BB962C8B-B14F-4D97-AF65-F5344CB8AC3E}">
        <p14:creationId xmlns:p14="http://schemas.microsoft.com/office/powerpoint/2010/main" val="12633975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§7.2 </a:t>
            </a:r>
            <a:r>
              <a:rPr lang="zh-CN" altLang="en-US" dirty="0">
                <a:latin typeface="宋体" panose="02010600030101010101" pitchFamily="2" charset="-122"/>
                <a:ea typeface="宋体" panose="02010600030101010101" pitchFamily="2" charset="-122"/>
              </a:rPr>
              <a:t>机械波</a:t>
            </a:r>
          </a:p>
        </p:txBody>
      </p:sp>
      <p:cxnSp>
        <p:nvCxnSpPr>
          <p:cNvPr id="5" name="直接连接符 4"/>
          <p:cNvCxnSpPr/>
          <p:nvPr/>
        </p:nvCxnSpPr>
        <p:spPr>
          <a:xfrm>
            <a:off x="395536" y="1316390"/>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 Box 4">
            <a:extLst>
              <a:ext uri="{FF2B5EF4-FFF2-40B4-BE49-F238E27FC236}">
                <a16:creationId xmlns:a16="http://schemas.microsoft.com/office/drawing/2014/main" id="{FB30D471-1A13-44FC-8BF2-EAB38B0AB0B6}"/>
              </a:ext>
            </a:extLst>
          </p:cNvPr>
          <p:cNvSpPr txBox="1">
            <a:spLocks noChangeArrowheads="1"/>
          </p:cNvSpPr>
          <p:nvPr/>
        </p:nvSpPr>
        <p:spPr bwMode="auto">
          <a:xfrm>
            <a:off x="366713" y="1772285"/>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zh-CN" altLang="en-US" sz="2400" b="1" dirty="0">
                <a:solidFill>
                  <a:schemeClr val="tx1"/>
                </a:solidFill>
              </a:rPr>
              <a:t>机械波产生的条件：</a:t>
            </a:r>
          </a:p>
        </p:txBody>
      </p:sp>
      <p:sp>
        <p:nvSpPr>
          <p:cNvPr id="9" name="Text Box 5">
            <a:extLst>
              <a:ext uri="{FF2B5EF4-FFF2-40B4-BE49-F238E27FC236}">
                <a16:creationId xmlns:a16="http://schemas.microsoft.com/office/drawing/2014/main" id="{EDA99A35-8477-4456-9B62-68202EF2F46F}"/>
              </a:ext>
            </a:extLst>
          </p:cNvPr>
          <p:cNvSpPr txBox="1">
            <a:spLocks noChangeArrowheads="1"/>
          </p:cNvSpPr>
          <p:nvPr/>
        </p:nvSpPr>
        <p:spPr bwMode="auto">
          <a:xfrm>
            <a:off x="3605213" y="1750665"/>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en-US" altLang="zh-CN" sz="2400" b="1" dirty="0">
                <a:solidFill>
                  <a:schemeClr val="tx1"/>
                </a:solidFill>
              </a:rPr>
              <a:t>1</a:t>
            </a:r>
            <a:r>
              <a:rPr lang="zh-CN" altLang="en-US" sz="2400" b="1" dirty="0">
                <a:solidFill>
                  <a:schemeClr val="tx1"/>
                </a:solidFill>
              </a:rPr>
              <a:t>）波源</a:t>
            </a:r>
          </a:p>
        </p:txBody>
      </p:sp>
      <p:sp>
        <p:nvSpPr>
          <p:cNvPr id="10" name="Text Box 6">
            <a:extLst>
              <a:ext uri="{FF2B5EF4-FFF2-40B4-BE49-F238E27FC236}">
                <a16:creationId xmlns:a16="http://schemas.microsoft.com/office/drawing/2014/main" id="{4BBDBD7E-964C-46B9-A04F-5B6D78A9A1FB}"/>
              </a:ext>
            </a:extLst>
          </p:cNvPr>
          <p:cNvSpPr txBox="1">
            <a:spLocks noChangeArrowheads="1"/>
          </p:cNvSpPr>
          <p:nvPr/>
        </p:nvSpPr>
        <p:spPr bwMode="auto">
          <a:xfrm>
            <a:off x="5111178" y="1724373"/>
            <a:ext cx="3779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en-US" altLang="zh-CN" sz="2400" b="1" dirty="0">
                <a:solidFill>
                  <a:schemeClr val="tx1"/>
                </a:solidFill>
              </a:rPr>
              <a:t>2</a:t>
            </a:r>
            <a:r>
              <a:rPr lang="zh-CN" altLang="en-US" sz="2400" b="1" dirty="0">
                <a:solidFill>
                  <a:schemeClr val="tx1"/>
                </a:solidFill>
              </a:rPr>
              <a:t>）弹性介质或者弹性媒质</a:t>
            </a:r>
          </a:p>
        </p:txBody>
      </p:sp>
      <p:grpSp>
        <p:nvGrpSpPr>
          <p:cNvPr id="14" name="Group 17">
            <a:extLst>
              <a:ext uri="{FF2B5EF4-FFF2-40B4-BE49-F238E27FC236}">
                <a16:creationId xmlns:a16="http://schemas.microsoft.com/office/drawing/2014/main" id="{955FE5C4-7B80-4A07-A52A-A0571EC67E12}"/>
              </a:ext>
            </a:extLst>
          </p:cNvPr>
          <p:cNvGrpSpPr>
            <a:grpSpLocks/>
          </p:cNvGrpSpPr>
          <p:nvPr/>
        </p:nvGrpSpPr>
        <p:grpSpPr bwMode="auto">
          <a:xfrm>
            <a:off x="366713" y="2567380"/>
            <a:ext cx="4114800" cy="3030538"/>
            <a:chOff x="231" y="1764"/>
            <a:chExt cx="2592" cy="1909"/>
          </a:xfrm>
        </p:grpSpPr>
        <p:pic>
          <p:nvPicPr>
            <p:cNvPr id="15" name="Picture 10">
              <a:extLst>
                <a:ext uri="{FF2B5EF4-FFF2-40B4-BE49-F238E27FC236}">
                  <a16:creationId xmlns:a16="http://schemas.microsoft.com/office/drawing/2014/main" id="{8509A005-CA0F-4CD3-89AA-833FAC1442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6897"/>
            <a:stretch>
              <a:fillRect/>
            </a:stretch>
          </p:blipFill>
          <p:spPr bwMode="auto">
            <a:xfrm>
              <a:off x="231" y="1764"/>
              <a:ext cx="2592" cy="1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Text Box 16">
              <a:extLst>
                <a:ext uri="{FF2B5EF4-FFF2-40B4-BE49-F238E27FC236}">
                  <a16:creationId xmlns:a16="http://schemas.microsoft.com/office/drawing/2014/main" id="{79DBF3CE-D4CA-4935-8614-FCD0FE472DDC}"/>
                </a:ext>
              </a:extLst>
            </p:cNvPr>
            <p:cNvSpPr txBox="1">
              <a:spLocks noChangeArrowheads="1"/>
            </p:cNvSpPr>
            <p:nvPr/>
          </p:nvSpPr>
          <p:spPr bwMode="auto">
            <a:xfrm>
              <a:off x="912" y="3504"/>
              <a:ext cx="442" cy="144"/>
            </a:xfrm>
            <a:prstGeom prst="rect">
              <a:avLst/>
            </a:prstGeom>
            <a:solidFill>
              <a:schemeClr val="tx1"/>
            </a:solidFill>
            <a:ln>
              <a:noFill/>
            </a:ln>
            <a:effectLst/>
            <a:extLs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900"/>
            </a:p>
          </p:txBody>
        </p:sp>
      </p:grpSp>
      <p:grpSp>
        <p:nvGrpSpPr>
          <p:cNvPr id="17" name="Group 19">
            <a:extLst>
              <a:ext uri="{FF2B5EF4-FFF2-40B4-BE49-F238E27FC236}">
                <a16:creationId xmlns:a16="http://schemas.microsoft.com/office/drawing/2014/main" id="{44D677FB-FE12-4C87-A9AB-943456B5BCB5}"/>
              </a:ext>
            </a:extLst>
          </p:cNvPr>
          <p:cNvGrpSpPr>
            <a:grpSpLocks/>
          </p:cNvGrpSpPr>
          <p:nvPr/>
        </p:nvGrpSpPr>
        <p:grpSpPr bwMode="auto">
          <a:xfrm>
            <a:off x="4515590" y="2565772"/>
            <a:ext cx="4419600" cy="3057525"/>
            <a:chOff x="2880" y="1728"/>
            <a:chExt cx="2784" cy="1926"/>
          </a:xfrm>
        </p:grpSpPr>
        <p:pic>
          <p:nvPicPr>
            <p:cNvPr id="18" name="Picture 11">
              <a:extLst>
                <a:ext uri="{FF2B5EF4-FFF2-40B4-BE49-F238E27FC236}">
                  <a16:creationId xmlns:a16="http://schemas.microsoft.com/office/drawing/2014/main" id="{F8FD7ED3-CE14-4EB8-A461-82882151EC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918" t="7965"/>
            <a:stretch>
              <a:fillRect/>
            </a:stretch>
          </p:blipFill>
          <p:spPr bwMode="auto">
            <a:xfrm>
              <a:off x="2880" y="1728"/>
              <a:ext cx="2784" cy="1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 name="Text Box 18">
              <a:extLst>
                <a:ext uri="{FF2B5EF4-FFF2-40B4-BE49-F238E27FC236}">
                  <a16:creationId xmlns:a16="http://schemas.microsoft.com/office/drawing/2014/main" id="{EE9D3144-B5DD-45BC-846E-928DBC707785}"/>
                </a:ext>
              </a:extLst>
            </p:cNvPr>
            <p:cNvSpPr txBox="1">
              <a:spLocks noChangeArrowheads="1"/>
            </p:cNvSpPr>
            <p:nvPr/>
          </p:nvSpPr>
          <p:spPr bwMode="auto">
            <a:xfrm>
              <a:off x="3734" y="3456"/>
              <a:ext cx="490" cy="144"/>
            </a:xfrm>
            <a:prstGeom prst="rect">
              <a:avLst/>
            </a:prstGeom>
            <a:solidFill>
              <a:schemeClr val="tx1"/>
            </a:solidFill>
            <a:ln>
              <a:noFill/>
            </a:ln>
            <a:effectLst/>
            <a:extLs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900"/>
            </a:p>
          </p:txBody>
        </p:sp>
      </p:grpSp>
      <p:sp>
        <p:nvSpPr>
          <p:cNvPr id="3" name="矩形 2">
            <a:extLst>
              <a:ext uri="{FF2B5EF4-FFF2-40B4-BE49-F238E27FC236}">
                <a16:creationId xmlns:a16="http://schemas.microsoft.com/office/drawing/2014/main" id="{1CCBC40B-AB49-4140-8C30-134F55A0BC7B}"/>
              </a:ext>
            </a:extLst>
          </p:cNvPr>
          <p:cNvSpPr/>
          <p:nvPr/>
        </p:nvSpPr>
        <p:spPr>
          <a:xfrm>
            <a:off x="251519" y="5982117"/>
            <a:ext cx="4962277" cy="707886"/>
          </a:xfrm>
          <a:prstGeom prst="rect">
            <a:avLst/>
          </a:prstGeom>
        </p:spPr>
        <p:txBody>
          <a:bodyPr wrap="square">
            <a:spAutoFit/>
          </a:bodyPr>
          <a:lstStyle/>
          <a:p>
            <a:pPr lvl="0" eaLnBrk="0" fontAlgn="base" hangingPunct="0">
              <a:spcBef>
                <a:spcPct val="20000"/>
              </a:spcBef>
              <a:spcAft>
                <a:spcPct val="0"/>
              </a:spcAft>
            </a:pPr>
            <a:r>
              <a:rPr kumimoji="1" lang="zh-CN" altLang="en-US" sz="2000" kern="0" dirty="0">
                <a:solidFill>
                  <a:srgbClr val="000000"/>
                </a:solidFill>
                <a:latin typeface="Times New Roman"/>
                <a:ea typeface="宋体"/>
              </a:rPr>
              <a:t>由无穷多的质点，通过相互之间的弹性作用组合在一起的连续介质</a:t>
            </a:r>
            <a:r>
              <a:rPr kumimoji="1" lang="en-US" altLang="zh-CN" sz="2000" kern="0" dirty="0">
                <a:solidFill>
                  <a:srgbClr val="000000"/>
                </a:solidFill>
                <a:latin typeface="Times New Roman"/>
                <a:ea typeface="宋体"/>
              </a:rPr>
              <a:t>——</a:t>
            </a:r>
            <a:r>
              <a:rPr kumimoji="1" lang="zh-CN" altLang="en-US" sz="2000" b="1" kern="0" dirty="0">
                <a:solidFill>
                  <a:srgbClr val="C00000"/>
                </a:solidFill>
                <a:latin typeface="Times New Roman"/>
                <a:ea typeface="宋体"/>
              </a:rPr>
              <a:t>弹性介质</a:t>
            </a:r>
            <a:r>
              <a:rPr kumimoji="1" lang="zh-CN" altLang="en-US" sz="2000" kern="0" dirty="0">
                <a:solidFill>
                  <a:srgbClr val="000000"/>
                </a:solidFill>
                <a:latin typeface="Times New Roman"/>
                <a:ea typeface="宋体"/>
              </a:rPr>
              <a:t>。</a:t>
            </a:r>
            <a:endParaRPr kumimoji="1" lang="en-US" altLang="zh-CN" sz="2000" kern="0" dirty="0">
              <a:solidFill>
                <a:srgbClr val="000000"/>
              </a:solidFill>
              <a:latin typeface="Times New Roman"/>
              <a:ea typeface="宋体"/>
            </a:endParaRPr>
          </a:p>
        </p:txBody>
      </p:sp>
      <p:sp>
        <p:nvSpPr>
          <p:cNvPr id="4" name="矩形 3">
            <a:extLst>
              <a:ext uri="{FF2B5EF4-FFF2-40B4-BE49-F238E27FC236}">
                <a16:creationId xmlns:a16="http://schemas.microsoft.com/office/drawing/2014/main" id="{BE82A8D2-6383-4D52-B1F6-A508F75DF3C1}"/>
              </a:ext>
            </a:extLst>
          </p:cNvPr>
          <p:cNvSpPr/>
          <p:nvPr/>
        </p:nvSpPr>
        <p:spPr>
          <a:xfrm>
            <a:off x="5203857" y="6012894"/>
            <a:ext cx="3672408" cy="646331"/>
          </a:xfrm>
          <a:prstGeom prst="rect">
            <a:avLst/>
          </a:prstGeom>
        </p:spPr>
        <p:txBody>
          <a:bodyPr wrap="square">
            <a:spAutoFit/>
          </a:bodyPr>
          <a:lstStyle/>
          <a:p>
            <a:pPr lvl="0" eaLnBrk="0" fontAlgn="base" hangingPunct="0">
              <a:spcBef>
                <a:spcPct val="20000"/>
              </a:spcBef>
              <a:spcAft>
                <a:spcPct val="0"/>
              </a:spcAft>
            </a:pPr>
            <a:r>
              <a:rPr kumimoji="1" lang="zh-CN" altLang="en-US" kern="0" dirty="0">
                <a:solidFill>
                  <a:srgbClr val="000000"/>
                </a:solidFill>
                <a:latin typeface="Times New Roman"/>
                <a:ea typeface="宋体"/>
              </a:rPr>
              <a:t>足够小，可看做质点的波源叫</a:t>
            </a:r>
            <a:r>
              <a:rPr kumimoji="1" lang="zh-CN" altLang="en-US" b="1" kern="0" dirty="0">
                <a:solidFill>
                  <a:srgbClr val="C00000"/>
                </a:solidFill>
                <a:latin typeface="Times New Roman"/>
                <a:ea typeface="宋体"/>
              </a:rPr>
              <a:t>点波源</a:t>
            </a:r>
            <a:r>
              <a:rPr kumimoji="1" lang="zh-CN" altLang="en-US" kern="0" dirty="0">
                <a:solidFill>
                  <a:srgbClr val="000000"/>
                </a:solidFill>
                <a:latin typeface="Times New Roman"/>
                <a:ea typeface="宋体"/>
              </a:rPr>
              <a:t>。</a:t>
            </a:r>
            <a:endParaRPr kumimoji="1" lang="en-US" altLang="zh-CN" kern="0" dirty="0">
              <a:solidFill>
                <a:srgbClr val="000000"/>
              </a:solidFill>
              <a:latin typeface="Times New Roman"/>
              <a:ea typeface="宋体"/>
            </a:endParaRPr>
          </a:p>
        </p:txBody>
      </p:sp>
    </p:spTree>
    <p:extLst>
      <p:ext uri="{BB962C8B-B14F-4D97-AF65-F5344CB8AC3E}">
        <p14:creationId xmlns:p14="http://schemas.microsoft.com/office/powerpoint/2010/main" val="120565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75"/>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up)">
                                      <p:cBhvr>
                                        <p:cTn id="12" dur="75"/>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up)">
                                      <p:cBhvr>
                                        <p:cTn id="17" dur="75"/>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9" grpId="0" build="p" autoUpdateAnimBg="0"/>
      <p:bldP spid="10"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§7.2 </a:t>
            </a:r>
            <a:r>
              <a:rPr lang="zh-CN" altLang="en-US" dirty="0">
                <a:latin typeface="宋体" panose="02010600030101010101" pitchFamily="2" charset="-122"/>
                <a:ea typeface="宋体" panose="02010600030101010101" pitchFamily="2" charset="-122"/>
              </a:rPr>
              <a:t>机械波</a:t>
            </a:r>
          </a:p>
        </p:txBody>
      </p:sp>
      <p:cxnSp>
        <p:nvCxnSpPr>
          <p:cNvPr id="5" name="直接连接符 4"/>
          <p:cNvCxnSpPr/>
          <p:nvPr/>
        </p:nvCxnSpPr>
        <p:spPr>
          <a:xfrm>
            <a:off x="395536" y="1316390"/>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 Box 3">
            <a:extLst>
              <a:ext uri="{FF2B5EF4-FFF2-40B4-BE49-F238E27FC236}">
                <a16:creationId xmlns:a16="http://schemas.microsoft.com/office/drawing/2014/main" id="{BB227861-383A-4862-9156-14A53F7107B2}"/>
              </a:ext>
            </a:extLst>
          </p:cNvPr>
          <p:cNvSpPr txBox="1">
            <a:spLocks noChangeArrowheads="1"/>
          </p:cNvSpPr>
          <p:nvPr/>
        </p:nvSpPr>
        <p:spPr bwMode="auto">
          <a:xfrm>
            <a:off x="395536" y="1651057"/>
            <a:ext cx="4338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zh-CN" altLang="en-US" sz="2400" b="1" dirty="0"/>
              <a:t>常用概念：</a:t>
            </a:r>
          </a:p>
        </p:txBody>
      </p:sp>
      <p:sp>
        <p:nvSpPr>
          <p:cNvPr id="20" name="Text Box 4">
            <a:extLst>
              <a:ext uri="{FF2B5EF4-FFF2-40B4-BE49-F238E27FC236}">
                <a16:creationId xmlns:a16="http://schemas.microsoft.com/office/drawing/2014/main" id="{F77830EA-5D0C-4EE2-A041-986936D7024A}"/>
              </a:ext>
            </a:extLst>
          </p:cNvPr>
          <p:cNvSpPr txBox="1">
            <a:spLocks noChangeArrowheads="1"/>
          </p:cNvSpPr>
          <p:nvPr/>
        </p:nvSpPr>
        <p:spPr bwMode="auto">
          <a:xfrm>
            <a:off x="744538" y="2446097"/>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zh-CN" altLang="en-US" sz="2400" b="1">
                <a:solidFill>
                  <a:schemeClr val="tx1"/>
                </a:solidFill>
              </a:rPr>
              <a:t>周期：</a:t>
            </a:r>
          </a:p>
        </p:txBody>
      </p:sp>
      <p:sp>
        <p:nvSpPr>
          <p:cNvPr id="21" name="Text Box 5">
            <a:extLst>
              <a:ext uri="{FF2B5EF4-FFF2-40B4-BE49-F238E27FC236}">
                <a16:creationId xmlns:a16="http://schemas.microsoft.com/office/drawing/2014/main" id="{6E8CCAAA-29DC-426E-9DE9-46D6786183F7}"/>
              </a:ext>
            </a:extLst>
          </p:cNvPr>
          <p:cNvSpPr txBox="1">
            <a:spLocks noChangeArrowheads="1"/>
          </p:cNvSpPr>
          <p:nvPr/>
        </p:nvSpPr>
        <p:spPr bwMode="auto">
          <a:xfrm>
            <a:off x="684212" y="4017722"/>
            <a:ext cx="1697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eaLnBrk="1" hangingPunct="1">
              <a:spcBef>
                <a:spcPct val="50000"/>
              </a:spcBef>
            </a:pPr>
            <a:r>
              <a:rPr lang="zh-CN" altLang="en-US" sz="2400" b="1" dirty="0">
                <a:solidFill>
                  <a:schemeClr val="tx1"/>
                </a:solidFill>
              </a:rPr>
              <a:t>波速</a:t>
            </a:r>
            <a:r>
              <a:rPr lang="en-US" altLang="zh-CN" sz="2400" b="1" dirty="0">
                <a:solidFill>
                  <a:schemeClr val="tx1"/>
                </a:solidFill>
              </a:rPr>
              <a:t>/</a:t>
            </a:r>
            <a:r>
              <a:rPr lang="zh-CN" altLang="en-US" sz="2400" b="1" dirty="0">
                <a:solidFill>
                  <a:schemeClr val="tx1"/>
                </a:solidFill>
              </a:rPr>
              <a:t>相速：</a:t>
            </a:r>
          </a:p>
        </p:txBody>
      </p:sp>
      <p:sp>
        <p:nvSpPr>
          <p:cNvPr id="23" name="Text Box 7">
            <a:extLst>
              <a:ext uri="{FF2B5EF4-FFF2-40B4-BE49-F238E27FC236}">
                <a16:creationId xmlns:a16="http://schemas.microsoft.com/office/drawing/2014/main" id="{F763461E-9347-4A9F-A96F-21785FA1C1CA}"/>
              </a:ext>
            </a:extLst>
          </p:cNvPr>
          <p:cNvSpPr txBox="1">
            <a:spLocks noChangeArrowheads="1"/>
          </p:cNvSpPr>
          <p:nvPr/>
        </p:nvSpPr>
        <p:spPr bwMode="auto">
          <a:xfrm>
            <a:off x="684212" y="4881322"/>
            <a:ext cx="820680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dirty="0">
                <a:solidFill>
                  <a:schemeClr val="tx1"/>
                </a:solidFill>
              </a:rPr>
              <a:t>波面</a:t>
            </a:r>
            <a:r>
              <a:rPr lang="en-US" altLang="zh-CN" sz="2400" b="1" dirty="0">
                <a:solidFill>
                  <a:schemeClr val="tx1"/>
                </a:solidFill>
              </a:rPr>
              <a:t>/</a:t>
            </a:r>
            <a:r>
              <a:rPr lang="zh-CN" altLang="en-US" sz="2400" b="1" dirty="0">
                <a:solidFill>
                  <a:schemeClr val="tx1"/>
                </a:solidFill>
              </a:rPr>
              <a:t>波前：</a:t>
            </a:r>
            <a:r>
              <a:rPr lang="zh-CN" altLang="en-US" sz="2400" b="1" dirty="0"/>
              <a:t>介质内振动相位相同的点的轨迹</a:t>
            </a:r>
            <a:r>
              <a:rPr lang="en-US" altLang="zh-CN" sz="2400" b="1" dirty="0"/>
              <a:t>——</a:t>
            </a:r>
            <a:r>
              <a:rPr lang="zh-CN" altLang="en-US" sz="2400" b="1" dirty="0"/>
              <a:t>波面。波前是最前面的一个波面。与波面正交的直线</a:t>
            </a:r>
            <a:r>
              <a:rPr lang="en-US" altLang="zh-CN" sz="2400" b="1" dirty="0"/>
              <a:t>——</a:t>
            </a:r>
            <a:r>
              <a:rPr lang="zh-CN" altLang="en-US" sz="2400" b="1" dirty="0"/>
              <a:t>波线，代表了波的传播方向。</a:t>
            </a:r>
          </a:p>
          <a:p>
            <a:pPr>
              <a:spcBef>
                <a:spcPct val="50000"/>
              </a:spcBef>
            </a:pPr>
            <a:endParaRPr lang="zh-CN" altLang="en-US" sz="2400" b="1" dirty="0"/>
          </a:p>
          <a:p>
            <a:pPr eaLnBrk="1" hangingPunct="1">
              <a:spcBef>
                <a:spcPct val="50000"/>
              </a:spcBef>
            </a:pPr>
            <a:endParaRPr lang="zh-CN" altLang="en-US" sz="2400" b="1" dirty="0">
              <a:solidFill>
                <a:schemeClr val="tx1"/>
              </a:solidFill>
            </a:endParaRPr>
          </a:p>
        </p:txBody>
      </p:sp>
      <p:graphicFrame>
        <p:nvGraphicFramePr>
          <p:cNvPr id="27" name="Object 11">
            <a:extLst>
              <a:ext uri="{FF2B5EF4-FFF2-40B4-BE49-F238E27FC236}">
                <a16:creationId xmlns:a16="http://schemas.microsoft.com/office/drawing/2014/main" id="{D0EEA176-FF24-4B24-8B81-E7B83DE408F0}"/>
              </a:ext>
            </a:extLst>
          </p:cNvPr>
          <p:cNvGraphicFramePr>
            <a:graphicFrameLocks noChangeAspect="1"/>
          </p:cNvGraphicFramePr>
          <p:nvPr/>
        </p:nvGraphicFramePr>
        <p:xfrm>
          <a:off x="2564855" y="3806585"/>
          <a:ext cx="2290762" cy="831850"/>
        </p:xfrm>
        <a:graphic>
          <a:graphicData uri="http://schemas.openxmlformats.org/presentationml/2006/ole">
            <mc:AlternateContent xmlns:mc="http://schemas.openxmlformats.org/markup-compatibility/2006">
              <mc:Choice xmlns:v="urn:schemas-microsoft-com:vml" Requires="v">
                <p:oleObj spid="_x0000_s308586" name="公式" r:id="rId4" imgW="1079280" imgH="393480" progId="Equation.3">
                  <p:embed/>
                </p:oleObj>
              </mc:Choice>
              <mc:Fallback>
                <p:oleObj name="公式" r:id="rId4" imgW="1079280" imgH="393480" progId="Equation.3">
                  <p:embed/>
                  <p:pic>
                    <p:nvPicPr>
                      <p:cNvPr id="27" name="Object 11">
                        <a:extLst>
                          <a:ext uri="{FF2B5EF4-FFF2-40B4-BE49-F238E27FC236}">
                            <a16:creationId xmlns:a16="http://schemas.microsoft.com/office/drawing/2014/main" id="{D0EEA176-FF24-4B24-8B81-E7B83DE40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4855" y="3806585"/>
                        <a:ext cx="2290762" cy="8318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12">
            <a:extLst>
              <a:ext uri="{FF2B5EF4-FFF2-40B4-BE49-F238E27FC236}">
                <a16:creationId xmlns:a16="http://schemas.microsoft.com/office/drawing/2014/main" id="{AC2C9E05-5BED-48DA-8E35-7F9D7790AF2A}"/>
              </a:ext>
            </a:extLst>
          </p:cNvPr>
          <p:cNvGraphicFramePr>
            <a:graphicFrameLocks noChangeAspect="1"/>
          </p:cNvGraphicFramePr>
          <p:nvPr/>
        </p:nvGraphicFramePr>
        <p:xfrm>
          <a:off x="3963988" y="4438410"/>
          <a:ext cx="112712" cy="214312"/>
        </p:xfrm>
        <a:graphic>
          <a:graphicData uri="http://schemas.openxmlformats.org/presentationml/2006/ole">
            <mc:AlternateContent xmlns:mc="http://schemas.openxmlformats.org/markup-compatibility/2006">
              <mc:Choice xmlns:v="urn:schemas-microsoft-com:vml" Requires="v">
                <p:oleObj spid="_x0000_s308587" name="公式" r:id="rId6" imgW="114120" imgH="215640" progId="Equation.3">
                  <p:embed/>
                </p:oleObj>
              </mc:Choice>
              <mc:Fallback>
                <p:oleObj name="公式" r:id="rId6" imgW="114120" imgH="215640" progId="Equation.3">
                  <p:embed/>
                  <p:pic>
                    <p:nvPicPr>
                      <p:cNvPr id="28" name="Object 12">
                        <a:extLst>
                          <a:ext uri="{FF2B5EF4-FFF2-40B4-BE49-F238E27FC236}">
                            <a16:creationId xmlns:a16="http://schemas.microsoft.com/office/drawing/2014/main" id="{AC2C9E05-5BED-48DA-8E35-7F9D7790AF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3988" y="4438410"/>
                        <a:ext cx="112712"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3">
            <a:extLst>
              <a:ext uri="{FF2B5EF4-FFF2-40B4-BE49-F238E27FC236}">
                <a16:creationId xmlns:a16="http://schemas.microsoft.com/office/drawing/2014/main" id="{2C76371A-0574-46F3-A848-4CEC8A4D8509}"/>
              </a:ext>
            </a:extLst>
          </p:cNvPr>
          <p:cNvGraphicFramePr>
            <a:graphicFrameLocks noChangeAspect="1"/>
          </p:cNvGraphicFramePr>
          <p:nvPr/>
        </p:nvGraphicFramePr>
        <p:xfrm>
          <a:off x="1811338" y="2522297"/>
          <a:ext cx="295275" cy="346075"/>
        </p:xfrm>
        <a:graphic>
          <a:graphicData uri="http://schemas.openxmlformats.org/presentationml/2006/ole">
            <mc:AlternateContent xmlns:mc="http://schemas.openxmlformats.org/markup-compatibility/2006">
              <mc:Choice xmlns:v="urn:schemas-microsoft-com:vml" Requires="v">
                <p:oleObj spid="_x0000_s308588" name="公式" r:id="rId8" imgW="139680" imgH="164880" progId="Equation.3">
                  <p:embed/>
                </p:oleObj>
              </mc:Choice>
              <mc:Fallback>
                <p:oleObj name="公式" r:id="rId8" imgW="139680" imgH="164880" progId="Equation.3">
                  <p:embed/>
                  <p:pic>
                    <p:nvPicPr>
                      <p:cNvPr id="29" name="Object 13">
                        <a:extLst>
                          <a:ext uri="{FF2B5EF4-FFF2-40B4-BE49-F238E27FC236}">
                            <a16:creationId xmlns:a16="http://schemas.microsoft.com/office/drawing/2014/main" id="{2C76371A-0574-46F3-A848-4CEC8A4D850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1338" y="2522297"/>
                        <a:ext cx="295275"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Text Box 14">
            <a:extLst>
              <a:ext uri="{FF2B5EF4-FFF2-40B4-BE49-F238E27FC236}">
                <a16:creationId xmlns:a16="http://schemas.microsoft.com/office/drawing/2014/main" id="{F4238898-9115-4DBD-894A-FB17D1CE5796}"/>
              </a:ext>
            </a:extLst>
          </p:cNvPr>
          <p:cNvSpPr txBox="1">
            <a:spLocks noChangeArrowheads="1"/>
          </p:cNvSpPr>
          <p:nvPr/>
        </p:nvSpPr>
        <p:spPr bwMode="auto">
          <a:xfrm>
            <a:off x="3363913" y="2417522"/>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en-US" altLang="zh-CN" sz="2400" b="1">
                <a:solidFill>
                  <a:schemeClr val="tx1"/>
                </a:solidFill>
              </a:rPr>
              <a:t>(</a:t>
            </a:r>
            <a:r>
              <a:rPr lang="zh-CN" altLang="en-US" sz="2400" b="1">
                <a:solidFill>
                  <a:schemeClr val="tx1"/>
                </a:solidFill>
              </a:rPr>
              <a:t>时间</a:t>
            </a:r>
            <a:r>
              <a:rPr lang="en-US" altLang="zh-CN" sz="2400" b="1">
                <a:solidFill>
                  <a:schemeClr val="tx1"/>
                </a:solidFill>
              </a:rPr>
              <a:t>)</a:t>
            </a:r>
            <a:r>
              <a:rPr lang="zh-CN" altLang="en-US" sz="2400" b="1">
                <a:solidFill>
                  <a:schemeClr val="tx1"/>
                </a:solidFill>
              </a:rPr>
              <a:t>频率：</a:t>
            </a:r>
          </a:p>
        </p:txBody>
      </p:sp>
      <p:graphicFrame>
        <p:nvGraphicFramePr>
          <p:cNvPr id="31" name="Object 15">
            <a:extLst>
              <a:ext uri="{FF2B5EF4-FFF2-40B4-BE49-F238E27FC236}">
                <a16:creationId xmlns:a16="http://schemas.microsoft.com/office/drawing/2014/main" id="{E3102F65-3436-4279-82A2-0C0F51B3AD67}"/>
              </a:ext>
            </a:extLst>
          </p:cNvPr>
          <p:cNvGraphicFramePr>
            <a:graphicFrameLocks noChangeAspect="1"/>
          </p:cNvGraphicFramePr>
          <p:nvPr/>
        </p:nvGraphicFramePr>
        <p:xfrm>
          <a:off x="5240338" y="2446097"/>
          <a:ext cx="1074737" cy="373063"/>
        </p:xfrm>
        <a:graphic>
          <a:graphicData uri="http://schemas.openxmlformats.org/presentationml/2006/ole">
            <mc:AlternateContent xmlns:mc="http://schemas.openxmlformats.org/markup-compatibility/2006">
              <mc:Choice xmlns:v="urn:schemas-microsoft-com:vml" Requires="v">
                <p:oleObj spid="_x0000_s308589" name="公式" r:id="rId10" imgW="507960" imgH="177480" progId="Equation.3">
                  <p:embed/>
                </p:oleObj>
              </mc:Choice>
              <mc:Fallback>
                <p:oleObj name="公式" r:id="rId10" imgW="507960" imgH="177480" progId="Equation.3">
                  <p:embed/>
                  <p:pic>
                    <p:nvPicPr>
                      <p:cNvPr id="31" name="Object 15">
                        <a:extLst>
                          <a:ext uri="{FF2B5EF4-FFF2-40B4-BE49-F238E27FC236}">
                            <a16:creationId xmlns:a16="http://schemas.microsoft.com/office/drawing/2014/main" id="{E3102F65-3436-4279-82A2-0C0F51B3AD6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0338" y="2446097"/>
                        <a:ext cx="1074737" cy="37306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Text Box 16">
            <a:extLst>
              <a:ext uri="{FF2B5EF4-FFF2-40B4-BE49-F238E27FC236}">
                <a16:creationId xmlns:a16="http://schemas.microsoft.com/office/drawing/2014/main" id="{335291F6-8489-4A1D-9427-1D4B5AC88879}"/>
              </a:ext>
            </a:extLst>
          </p:cNvPr>
          <p:cNvSpPr txBox="1">
            <a:spLocks noChangeArrowheads="1"/>
          </p:cNvSpPr>
          <p:nvPr/>
        </p:nvSpPr>
        <p:spPr bwMode="auto">
          <a:xfrm>
            <a:off x="725488" y="3179522"/>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zh-CN" altLang="en-US" sz="2400" b="1">
                <a:solidFill>
                  <a:schemeClr val="tx1"/>
                </a:solidFill>
              </a:rPr>
              <a:t>波长：</a:t>
            </a:r>
          </a:p>
        </p:txBody>
      </p:sp>
      <p:graphicFrame>
        <p:nvGraphicFramePr>
          <p:cNvPr id="33" name="Object 17">
            <a:extLst>
              <a:ext uri="{FF2B5EF4-FFF2-40B4-BE49-F238E27FC236}">
                <a16:creationId xmlns:a16="http://schemas.microsoft.com/office/drawing/2014/main" id="{056F1A58-9DA4-4E53-9EF4-D0735261ECE6}"/>
              </a:ext>
            </a:extLst>
          </p:cNvPr>
          <p:cNvGraphicFramePr>
            <a:graphicFrameLocks noChangeAspect="1"/>
          </p:cNvGraphicFramePr>
          <p:nvPr/>
        </p:nvGraphicFramePr>
        <p:xfrm>
          <a:off x="1716088" y="3222385"/>
          <a:ext cx="295275" cy="373062"/>
        </p:xfrm>
        <a:graphic>
          <a:graphicData uri="http://schemas.openxmlformats.org/presentationml/2006/ole">
            <mc:AlternateContent xmlns:mc="http://schemas.openxmlformats.org/markup-compatibility/2006">
              <mc:Choice xmlns:v="urn:schemas-microsoft-com:vml" Requires="v">
                <p:oleObj spid="_x0000_s308590" name="Equation" r:id="rId12" imgW="139680" imgH="177480" progId="Equation.3">
                  <p:embed/>
                </p:oleObj>
              </mc:Choice>
              <mc:Fallback>
                <p:oleObj name="Equation" r:id="rId12" imgW="139680" imgH="177480" progId="Equation.3">
                  <p:embed/>
                  <p:pic>
                    <p:nvPicPr>
                      <p:cNvPr id="33" name="Object 17">
                        <a:extLst>
                          <a:ext uri="{FF2B5EF4-FFF2-40B4-BE49-F238E27FC236}">
                            <a16:creationId xmlns:a16="http://schemas.microsoft.com/office/drawing/2014/main" id="{056F1A58-9DA4-4E53-9EF4-D0735261ECE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16088" y="3222385"/>
                        <a:ext cx="295275"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Text Box 18">
            <a:extLst>
              <a:ext uri="{FF2B5EF4-FFF2-40B4-BE49-F238E27FC236}">
                <a16:creationId xmlns:a16="http://schemas.microsoft.com/office/drawing/2014/main" id="{CB2612B0-7B5F-4610-8C2C-7C0D73EC8B42}"/>
              </a:ext>
            </a:extLst>
          </p:cNvPr>
          <p:cNvSpPr txBox="1">
            <a:spLocks noChangeArrowheads="1"/>
          </p:cNvSpPr>
          <p:nvPr/>
        </p:nvSpPr>
        <p:spPr bwMode="auto">
          <a:xfrm>
            <a:off x="3292475" y="3131897"/>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zh-CN" altLang="en-US" sz="2400" b="1" dirty="0">
                <a:solidFill>
                  <a:schemeClr val="tx1"/>
                </a:solidFill>
              </a:rPr>
              <a:t>空间频率：</a:t>
            </a:r>
          </a:p>
        </p:txBody>
      </p:sp>
      <p:graphicFrame>
        <p:nvGraphicFramePr>
          <p:cNvPr id="35" name="Object 19">
            <a:extLst>
              <a:ext uri="{FF2B5EF4-FFF2-40B4-BE49-F238E27FC236}">
                <a16:creationId xmlns:a16="http://schemas.microsoft.com/office/drawing/2014/main" id="{7AEC1713-8A13-4A05-BF67-372C82A3B1DF}"/>
              </a:ext>
            </a:extLst>
          </p:cNvPr>
          <p:cNvGraphicFramePr>
            <a:graphicFrameLocks noChangeAspect="1"/>
          </p:cNvGraphicFramePr>
          <p:nvPr>
            <p:extLst>
              <p:ext uri="{D42A27DB-BD31-4B8C-83A1-F6EECF244321}">
                <p14:modId xmlns:p14="http://schemas.microsoft.com/office/powerpoint/2010/main" val="1405050124"/>
              </p:ext>
            </p:extLst>
          </p:nvPr>
        </p:nvGraphicFramePr>
        <p:xfrm>
          <a:off x="5202238" y="3174760"/>
          <a:ext cx="1100137" cy="373062"/>
        </p:xfrm>
        <a:graphic>
          <a:graphicData uri="http://schemas.openxmlformats.org/presentationml/2006/ole">
            <mc:AlternateContent xmlns:mc="http://schemas.openxmlformats.org/markup-compatibility/2006">
              <mc:Choice xmlns:v="urn:schemas-microsoft-com:vml" Requires="v">
                <p:oleObj spid="_x0000_s308591" name="公式" r:id="rId14" imgW="520560" imgH="177480" progId="Equation.3">
                  <p:embed/>
                </p:oleObj>
              </mc:Choice>
              <mc:Fallback>
                <p:oleObj name="公式" r:id="rId14" imgW="520560" imgH="177480" progId="Equation.3">
                  <p:embed/>
                  <p:pic>
                    <p:nvPicPr>
                      <p:cNvPr id="35" name="Object 19">
                        <a:extLst>
                          <a:ext uri="{FF2B5EF4-FFF2-40B4-BE49-F238E27FC236}">
                            <a16:creationId xmlns:a16="http://schemas.microsoft.com/office/drawing/2014/main" id="{7AEC1713-8A13-4A05-BF67-372C82A3B1D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02238" y="3174760"/>
                        <a:ext cx="1100137"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20">
            <a:extLst>
              <a:ext uri="{FF2B5EF4-FFF2-40B4-BE49-F238E27FC236}">
                <a16:creationId xmlns:a16="http://schemas.microsoft.com/office/drawing/2014/main" id="{F9A06966-2462-44D6-B8B8-4B5E24FEFF04}"/>
              </a:ext>
            </a:extLst>
          </p:cNvPr>
          <p:cNvGraphicFramePr>
            <a:graphicFrameLocks noChangeAspect="1"/>
          </p:cNvGraphicFramePr>
          <p:nvPr/>
        </p:nvGraphicFramePr>
        <p:xfrm>
          <a:off x="6527800" y="2460385"/>
          <a:ext cx="1397000" cy="373062"/>
        </p:xfrm>
        <a:graphic>
          <a:graphicData uri="http://schemas.openxmlformats.org/presentationml/2006/ole">
            <mc:AlternateContent xmlns:mc="http://schemas.openxmlformats.org/markup-compatibility/2006">
              <mc:Choice xmlns:v="urn:schemas-microsoft-com:vml" Requires="v">
                <p:oleObj spid="_x0000_s308592" name="公式" r:id="rId16" imgW="660240" imgH="177480" progId="Equation.3">
                  <p:embed/>
                </p:oleObj>
              </mc:Choice>
              <mc:Fallback>
                <p:oleObj name="公式" r:id="rId16" imgW="660240" imgH="177480" progId="Equation.3">
                  <p:embed/>
                  <p:pic>
                    <p:nvPicPr>
                      <p:cNvPr id="36" name="Object 20">
                        <a:extLst>
                          <a:ext uri="{FF2B5EF4-FFF2-40B4-BE49-F238E27FC236}">
                            <a16:creationId xmlns:a16="http://schemas.microsoft.com/office/drawing/2014/main" id="{F9A06966-2462-44D6-B8B8-4B5E24FEFF0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27800" y="2460385"/>
                        <a:ext cx="1397000" cy="373062"/>
                      </a:xfrm>
                      <a:prstGeom prst="rect">
                        <a:avLst/>
                      </a:prstGeom>
                      <a:noFill/>
                      <a:ln w="9525">
                        <a:solidFill>
                          <a:srgbClr val="33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Text Box 22">
            <a:extLst>
              <a:ext uri="{FF2B5EF4-FFF2-40B4-BE49-F238E27FC236}">
                <a16:creationId xmlns:a16="http://schemas.microsoft.com/office/drawing/2014/main" id="{C66F6902-4E0B-4EE4-B5DD-18D9D9D573DA}"/>
              </a:ext>
            </a:extLst>
          </p:cNvPr>
          <p:cNvSpPr txBox="1">
            <a:spLocks noChangeArrowheads="1"/>
          </p:cNvSpPr>
          <p:nvPr/>
        </p:nvSpPr>
        <p:spPr bwMode="auto">
          <a:xfrm>
            <a:off x="6846888" y="312396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chemeClr val="tx1"/>
                </a:solidFill>
              </a:rPr>
              <a:t>波数：</a:t>
            </a:r>
          </a:p>
        </p:txBody>
      </p:sp>
      <p:graphicFrame>
        <p:nvGraphicFramePr>
          <p:cNvPr id="38" name="Object 23">
            <a:extLst>
              <a:ext uri="{FF2B5EF4-FFF2-40B4-BE49-F238E27FC236}">
                <a16:creationId xmlns:a16="http://schemas.microsoft.com/office/drawing/2014/main" id="{75145DC9-87E3-49AB-808F-62BFC41F2538}"/>
              </a:ext>
            </a:extLst>
          </p:cNvPr>
          <p:cNvGraphicFramePr>
            <a:graphicFrameLocks noChangeAspect="1"/>
          </p:cNvGraphicFramePr>
          <p:nvPr/>
        </p:nvGraphicFramePr>
        <p:xfrm>
          <a:off x="7929563" y="2954097"/>
          <a:ext cx="1103312" cy="825500"/>
        </p:xfrm>
        <a:graphic>
          <a:graphicData uri="http://schemas.openxmlformats.org/presentationml/2006/ole">
            <mc:AlternateContent xmlns:mc="http://schemas.openxmlformats.org/markup-compatibility/2006">
              <mc:Choice xmlns:v="urn:schemas-microsoft-com:vml" Requires="v">
                <p:oleObj spid="_x0000_s308593" name="Equation" r:id="rId18" imgW="482400" imgH="393480" progId="Equation.DSMT4">
                  <p:embed/>
                </p:oleObj>
              </mc:Choice>
              <mc:Fallback>
                <p:oleObj name="Equation" r:id="rId18" imgW="482400" imgH="393480" progId="Equation.DSMT4">
                  <p:embed/>
                  <p:pic>
                    <p:nvPicPr>
                      <p:cNvPr id="38" name="Object 23">
                        <a:extLst>
                          <a:ext uri="{FF2B5EF4-FFF2-40B4-BE49-F238E27FC236}">
                            <a16:creationId xmlns:a16="http://schemas.microsoft.com/office/drawing/2014/main" id="{75145DC9-87E3-49AB-808F-62BFC41F253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929563" y="2954097"/>
                        <a:ext cx="1103312" cy="8255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 name="图片 3">
            <a:extLst>
              <a:ext uri="{FF2B5EF4-FFF2-40B4-BE49-F238E27FC236}">
                <a16:creationId xmlns:a16="http://schemas.microsoft.com/office/drawing/2014/main" id="{1C7051C7-9DDD-4C37-BF84-3F18B187E040}"/>
              </a:ext>
            </a:extLst>
          </p:cNvPr>
          <p:cNvPicPr>
            <a:picLocks noChangeAspect="1"/>
          </p:cNvPicPr>
          <p:nvPr/>
        </p:nvPicPr>
        <p:blipFill>
          <a:blip r:embed="rId20"/>
          <a:stretch>
            <a:fillRect/>
          </a:stretch>
        </p:blipFill>
        <p:spPr>
          <a:xfrm>
            <a:off x="899592" y="6161732"/>
            <a:ext cx="5072811" cy="696268"/>
          </a:xfrm>
          <a:prstGeom prst="rect">
            <a:avLst/>
          </a:prstGeom>
        </p:spPr>
      </p:pic>
      <p:sp>
        <p:nvSpPr>
          <p:cNvPr id="6" name="矩形 5">
            <a:extLst>
              <a:ext uri="{FF2B5EF4-FFF2-40B4-BE49-F238E27FC236}">
                <a16:creationId xmlns:a16="http://schemas.microsoft.com/office/drawing/2014/main" id="{3246AB5C-EA10-4F95-A35B-6BD6CB811A7E}"/>
              </a:ext>
            </a:extLst>
          </p:cNvPr>
          <p:cNvSpPr/>
          <p:nvPr/>
        </p:nvSpPr>
        <p:spPr>
          <a:xfrm>
            <a:off x="4386175" y="1667468"/>
            <a:ext cx="2723823" cy="369332"/>
          </a:xfrm>
          <a:prstGeom prst="rect">
            <a:avLst/>
          </a:prstGeom>
        </p:spPr>
        <p:txBody>
          <a:bodyPr wrap="none">
            <a:spAutoFit/>
          </a:bodyPr>
          <a:lstStyle/>
          <a:p>
            <a:pPr marL="631825" indent="-631825">
              <a:buNone/>
            </a:pPr>
            <a:r>
              <a:rPr lang="zh-CN" altLang="en-US" dirty="0"/>
              <a:t>与质点的振动频率相同。</a:t>
            </a:r>
            <a:endParaRPr lang="en-US" altLang="zh-CN" dirty="0"/>
          </a:p>
        </p:txBody>
      </p:sp>
      <p:cxnSp>
        <p:nvCxnSpPr>
          <p:cNvPr id="8" name="直接箭头连接符 7">
            <a:extLst>
              <a:ext uri="{FF2B5EF4-FFF2-40B4-BE49-F238E27FC236}">
                <a16:creationId xmlns:a16="http://schemas.microsoft.com/office/drawing/2014/main" id="{0F348804-717D-42AE-AF73-1FDDCEA52285}"/>
              </a:ext>
            </a:extLst>
          </p:cNvPr>
          <p:cNvCxnSpPr/>
          <p:nvPr/>
        </p:nvCxnSpPr>
        <p:spPr>
          <a:xfrm flipV="1">
            <a:off x="4571267" y="2036800"/>
            <a:ext cx="284350" cy="38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65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up)">
                                      <p:cBhvr>
                                        <p:cTn id="7" dur="75"/>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wipe(up)">
                                      <p:cBhvr>
                                        <p:cTn id="12" dur="75"/>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30">
                                            <p:txEl>
                                              <p:pRg st="0" end="0"/>
                                            </p:txEl>
                                          </p:spTgt>
                                        </p:tgtEl>
                                        <p:attrNameLst>
                                          <p:attrName>style.visibility</p:attrName>
                                        </p:attrNameLst>
                                      </p:cBhvr>
                                      <p:to>
                                        <p:strVal val="visible"/>
                                      </p:to>
                                    </p:set>
                                    <p:animEffect transition="in" filter="wipe(up)">
                                      <p:cBhvr>
                                        <p:cTn id="22" dur="75"/>
                                        <p:tgtEl>
                                          <p:spTgt spid="3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32">
                                            <p:txEl>
                                              <p:pRg st="0" end="0"/>
                                            </p:txEl>
                                          </p:spTgt>
                                        </p:tgtEl>
                                        <p:attrNameLst>
                                          <p:attrName>style.visibility</p:attrName>
                                        </p:attrNameLst>
                                      </p:cBhvr>
                                      <p:to>
                                        <p:strVal val="visible"/>
                                      </p:to>
                                    </p:set>
                                    <p:animEffect transition="in" filter="wipe(up)">
                                      <p:cBhvr>
                                        <p:cTn id="37" dur="75"/>
                                        <p:tgtEl>
                                          <p:spTgt spid="3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34">
                                            <p:txEl>
                                              <p:pRg st="0" end="0"/>
                                            </p:txEl>
                                          </p:spTgt>
                                        </p:tgtEl>
                                        <p:attrNameLst>
                                          <p:attrName>style.visibility</p:attrName>
                                        </p:attrNameLst>
                                      </p:cBhvr>
                                      <p:to>
                                        <p:strVal val="visible"/>
                                      </p:to>
                                    </p:set>
                                    <p:animEffect transition="in" filter="wipe(up)">
                                      <p:cBhvr>
                                        <p:cTn id="47" dur="75"/>
                                        <p:tgtEl>
                                          <p:spTgt spid="3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7">
                                            <p:txEl>
                                              <p:pRg st="0" end="0"/>
                                            </p:txEl>
                                          </p:spTgt>
                                        </p:tgtEl>
                                        <p:attrNameLst>
                                          <p:attrName>style.visibility</p:attrName>
                                        </p:attrNameLst>
                                      </p:cBhvr>
                                      <p:to>
                                        <p:strVal val="visible"/>
                                      </p:to>
                                    </p:set>
                                    <p:animEffect transition="in" filter="wipe(left)">
                                      <p:cBhvr>
                                        <p:cTn id="57" dur="500"/>
                                        <p:tgtEl>
                                          <p:spTgt spid="37">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left)">
                                      <p:cBhvr>
                                        <p:cTn id="62" dur="500"/>
                                        <p:tgtEl>
                                          <p:spTgt spid="3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iterate type="lt">
                                    <p:tmPct val="100000"/>
                                  </p:iterate>
                                  <p:childTnLst>
                                    <p:set>
                                      <p:cBhvr>
                                        <p:cTn id="66" dur="1" fill="hold">
                                          <p:stCondLst>
                                            <p:cond delay="0"/>
                                          </p:stCondLst>
                                        </p:cTn>
                                        <p:tgtEl>
                                          <p:spTgt spid="21">
                                            <p:txEl>
                                              <p:pRg st="0" end="0"/>
                                            </p:txEl>
                                          </p:spTgt>
                                        </p:tgtEl>
                                        <p:attrNameLst>
                                          <p:attrName>style.visibility</p:attrName>
                                        </p:attrNameLst>
                                      </p:cBhvr>
                                      <p:to>
                                        <p:strVal val="visible"/>
                                      </p:to>
                                    </p:set>
                                    <p:animEffect transition="in" filter="wipe(up)">
                                      <p:cBhvr>
                                        <p:cTn id="67" dur="75"/>
                                        <p:tgtEl>
                                          <p:spTgt spid="2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left)">
                                      <p:cBhvr>
                                        <p:cTn id="72" dur="500"/>
                                        <p:tgtEl>
                                          <p:spTgt spid="2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iterate type="lt">
                                    <p:tmPct val="100000"/>
                                  </p:iterate>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wipe(up)">
                                      <p:cBhvr>
                                        <p:cTn id="77" dur="75"/>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P spid="20" grpId="0" build="p" autoUpdateAnimBg="0"/>
      <p:bldP spid="21" grpId="0" build="p" autoUpdateAnimBg="0"/>
      <p:bldP spid="23" grpId="0" build="p" autoUpdateAnimBg="0"/>
      <p:bldP spid="30" grpId="0" build="p" autoUpdateAnimBg="0"/>
      <p:bldP spid="32" grpId="0" build="p" autoUpdateAnimBg="0"/>
      <p:bldP spid="34" grpId="0" build="p" autoUpdateAnimBg="0"/>
      <p:bldP spid="3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§7.2 </a:t>
            </a:r>
            <a:r>
              <a:rPr lang="zh-CN" altLang="en-US" dirty="0">
                <a:latin typeface="宋体" panose="02010600030101010101" pitchFamily="2" charset="-122"/>
                <a:ea typeface="宋体" panose="02010600030101010101" pitchFamily="2" charset="-122"/>
              </a:rPr>
              <a:t>机械波</a:t>
            </a:r>
          </a:p>
        </p:txBody>
      </p:sp>
      <p:cxnSp>
        <p:nvCxnSpPr>
          <p:cNvPr id="5" name="直接连接符 4"/>
          <p:cNvCxnSpPr/>
          <p:nvPr/>
        </p:nvCxnSpPr>
        <p:spPr>
          <a:xfrm>
            <a:off x="395536" y="1316390"/>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内容占位符 2">
            <a:extLst>
              <a:ext uri="{FF2B5EF4-FFF2-40B4-BE49-F238E27FC236}">
                <a16:creationId xmlns:a16="http://schemas.microsoft.com/office/drawing/2014/main" id="{1ADD00A4-3175-4F2A-9C76-14B1B26A602E}"/>
              </a:ext>
            </a:extLst>
          </p:cNvPr>
          <p:cNvSpPr>
            <a:spLocks noGrp="1"/>
          </p:cNvSpPr>
          <p:nvPr>
            <p:ph idx="1"/>
          </p:nvPr>
        </p:nvSpPr>
        <p:spPr>
          <a:xfrm>
            <a:off x="538819" y="1893516"/>
            <a:ext cx="8064896" cy="5381644"/>
          </a:xfrm>
        </p:spPr>
        <p:txBody>
          <a:bodyPr>
            <a:normAutofit/>
          </a:bodyPr>
          <a:lstStyle/>
          <a:p>
            <a:pPr marL="0" indent="0"/>
            <a:r>
              <a:rPr lang="zh-CN" altLang="en-US" sz="2800" b="1" dirty="0">
                <a:solidFill>
                  <a:srgbClr val="C00000"/>
                </a:solidFill>
              </a:rPr>
              <a:t>波形曲线</a:t>
            </a:r>
            <a:r>
              <a:rPr lang="zh-CN" altLang="en-US" sz="2800" dirty="0"/>
              <a:t>：</a:t>
            </a:r>
            <a:r>
              <a:rPr lang="en-US" altLang="zh-CN" sz="2800" dirty="0"/>
              <a:t>X</a:t>
            </a:r>
            <a:r>
              <a:rPr lang="zh-CN" altLang="en-US" sz="2800" dirty="0"/>
              <a:t>表示波</a:t>
            </a:r>
            <a:endParaRPr lang="en-US" altLang="zh-CN" sz="2800" dirty="0"/>
          </a:p>
          <a:p>
            <a:pPr marL="0" indent="0">
              <a:buNone/>
            </a:pPr>
            <a:r>
              <a:rPr lang="en-US" altLang="zh-CN" sz="2800" dirty="0"/>
              <a:t> </a:t>
            </a:r>
            <a:r>
              <a:rPr lang="zh-CN" altLang="en-US" sz="2800" dirty="0"/>
              <a:t>的传播方向（或各质</a:t>
            </a:r>
            <a:endParaRPr lang="en-US" altLang="zh-CN" sz="2800" dirty="0"/>
          </a:p>
          <a:p>
            <a:pPr marL="0" indent="0">
              <a:buNone/>
            </a:pPr>
            <a:r>
              <a:rPr lang="zh-CN" altLang="en-US" sz="2800" dirty="0"/>
              <a:t>点的平衡位置），</a:t>
            </a:r>
            <a:r>
              <a:rPr lang="en-US" altLang="zh-CN" sz="2800" dirty="0"/>
              <a:t>Y</a:t>
            </a:r>
          </a:p>
          <a:p>
            <a:pPr marL="0" indent="0">
              <a:buNone/>
            </a:pPr>
            <a:r>
              <a:rPr lang="zh-CN" altLang="en-US" sz="2800" dirty="0"/>
              <a:t>表示</a:t>
            </a:r>
            <a:r>
              <a:rPr lang="en-US" altLang="zh-CN" sz="2800" dirty="0"/>
              <a:t> </a:t>
            </a:r>
            <a:r>
              <a:rPr lang="zh-CN" altLang="en-US" sz="2800" dirty="0"/>
              <a:t>质点的位移。</a:t>
            </a:r>
            <a:endParaRPr lang="en-US" altLang="zh-CN" sz="2800" dirty="0"/>
          </a:p>
          <a:p>
            <a:pPr marL="0" indent="0">
              <a:buNone/>
            </a:pPr>
            <a:r>
              <a:rPr lang="zh-CN" altLang="en-US" sz="2800" b="1" dirty="0">
                <a:solidFill>
                  <a:srgbClr val="C00000"/>
                </a:solidFill>
              </a:rPr>
              <a:t>对于横波</a:t>
            </a:r>
            <a:r>
              <a:rPr lang="zh-CN" altLang="en-US" sz="2800" dirty="0"/>
              <a:t>：曲线正好与介质中的波形一致。可直接看出</a:t>
            </a:r>
            <a:r>
              <a:rPr lang="zh-CN" altLang="en-US" sz="2800" b="1" dirty="0">
                <a:solidFill>
                  <a:srgbClr val="C00000"/>
                </a:solidFill>
              </a:rPr>
              <a:t>波峰</a:t>
            </a:r>
            <a:r>
              <a:rPr lang="zh-CN" altLang="en-US" sz="2800" dirty="0"/>
              <a:t>和</a:t>
            </a:r>
            <a:r>
              <a:rPr lang="zh-CN" altLang="en-US" sz="2800" b="1" dirty="0">
                <a:solidFill>
                  <a:srgbClr val="C00000"/>
                </a:solidFill>
              </a:rPr>
              <a:t>波谷</a:t>
            </a:r>
            <a:r>
              <a:rPr lang="zh-CN" altLang="en-US" sz="2800" dirty="0"/>
              <a:t>。</a:t>
            </a:r>
            <a:endParaRPr lang="en-US" altLang="zh-CN" sz="2800" dirty="0"/>
          </a:p>
          <a:p>
            <a:pPr marL="0" indent="0">
              <a:buNone/>
            </a:pPr>
            <a:r>
              <a:rPr lang="zh-CN" altLang="en-US" sz="2800" b="1" dirty="0">
                <a:solidFill>
                  <a:srgbClr val="C00000"/>
                </a:solidFill>
              </a:rPr>
              <a:t>对于纵波</a:t>
            </a:r>
            <a:r>
              <a:rPr lang="zh-CN" altLang="en-US" sz="2800" dirty="0"/>
              <a:t>：质点的运动方向与波的传播方向一致，曲线上点的</a:t>
            </a:r>
            <a:r>
              <a:rPr lang="en-US" altLang="zh-CN" sz="2800" dirty="0"/>
              <a:t>Y</a:t>
            </a:r>
            <a:r>
              <a:rPr lang="zh-CN" altLang="en-US" sz="2800" dirty="0"/>
              <a:t>坐标只代表质点的位移。可推断</a:t>
            </a:r>
            <a:r>
              <a:rPr lang="zh-CN" altLang="en-US" sz="2800" b="1" dirty="0">
                <a:solidFill>
                  <a:srgbClr val="C00000"/>
                </a:solidFill>
              </a:rPr>
              <a:t>疏部</a:t>
            </a:r>
            <a:r>
              <a:rPr lang="zh-CN" altLang="en-US" sz="2800" dirty="0"/>
              <a:t>和</a:t>
            </a:r>
            <a:r>
              <a:rPr lang="zh-CN" altLang="en-US" sz="2800" b="1" dirty="0">
                <a:solidFill>
                  <a:srgbClr val="C00000"/>
                </a:solidFill>
              </a:rPr>
              <a:t>密部</a:t>
            </a:r>
            <a:r>
              <a:rPr lang="zh-CN" altLang="en-US" sz="2800" dirty="0"/>
              <a:t>的位置。</a:t>
            </a:r>
            <a:endParaRPr lang="en-US" altLang="zh-CN" sz="2800" dirty="0"/>
          </a:p>
        </p:txBody>
      </p:sp>
      <p:grpSp>
        <p:nvGrpSpPr>
          <p:cNvPr id="24" name="组合 23">
            <a:extLst>
              <a:ext uri="{FF2B5EF4-FFF2-40B4-BE49-F238E27FC236}">
                <a16:creationId xmlns:a16="http://schemas.microsoft.com/office/drawing/2014/main" id="{C2E678F7-84E0-48E6-898D-2BF3EB8E3B2F}"/>
              </a:ext>
            </a:extLst>
          </p:cNvPr>
          <p:cNvGrpSpPr/>
          <p:nvPr/>
        </p:nvGrpSpPr>
        <p:grpSpPr>
          <a:xfrm>
            <a:off x="3922915" y="1988840"/>
            <a:ext cx="4357497" cy="2595498"/>
            <a:chOff x="3922915" y="2744924"/>
            <a:chExt cx="4357497" cy="2595498"/>
          </a:xfrm>
        </p:grpSpPr>
        <p:grpSp>
          <p:nvGrpSpPr>
            <p:cNvPr id="25" name="Group 2">
              <a:extLst>
                <a:ext uri="{FF2B5EF4-FFF2-40B4-BE49-F238E27FC236}">
                  <a16:creationId xmlns:a16="http://schemas.microsoft.com/office/drawing/2014/main" id="{B829B786-DB51-48A1-A1B1-195B5608B319}"/>
                </a:ext>
              </a:extLst>
            </p:cNvPr>
            <p:cNvGrpSpPr>
              <a:grpSpLocks/>
            </p:cNvGrpSpPr>
            <p:nvPr/>
          </p:nvGrpSpPr>
          <p:grpSpPr bwMode="auto">
            <a:xfrm>
              <a:off x="3922915" y="2744924"/>
              <a:ext cx="4357497" cy="2595498"/>
              <a:chOff x="13480" y="2951"/>
              <a:chExt cx="3064" cy="2058"/>
            </a:xfrm>
          </p:grpSpPr>
          <p:sp>
            <p:nvSpPr>
              <p:cNvPr id="41" name="Line 3">
                <a:extLst>
                  <a:ext uri="{FF2B5EF4-FFF2-40B4-BE49-F238E27FC236}">
                    <a16:creationId xmlns:a16="http://schemas.microsoft.com/office/drawing/2014/main" id="{7877F5BE-2314-45BC-B989-9AE36EF55B53}"/>
                  </a:ext>
                </a:extLst>
              </p:cNvPr>
              <p:cNvSpPr>
                <a:spLocks noChangeShapeType="1"/>
              </p:cNvSpPr>
              <p:nvPr/>
            </p:nvSpPr>
            <p:spPr bwMode="auto">
              <a:xfrm>
                <a:off x="13964" y="3286"/>
                <a:ext cx="252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4">
                <a:extLst>
                  <a:ext uri="{FF2B5EF4-FFF2-40B4-BE49-F238E27FC236}">
                    <a16:creationId xmlns:a16="http://schemas.microsoft.com/office/drawing/2014/main" id="{21FC0878-F749-4E20-945A-8AF42666026F}"/>
                  </a:ext>
                </a:extLst>
              </p:cNvPr>
              <p:cNvSpPr>
                <a:spLocks noChangeShapeType="1"/>
              </p:cNvSpPr>
              <p:nvPr/>
            </p:nvSpPr>
            <p:spPr bwMode="auto">
              <a:xfrm>
                <a:off x="14024" y="4486"/>
                <a:ext cx="252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3" name="Group 5">
                <a:extLst>
                  <a:ext uri="{FF2B5EF4-FFF2-40B4-BE49-F238E27FC236}">
                    <a16:creationId xmlns:a16="http://schemas.microsoft.com/office/drawing/2014/main" id="{71E2F51D-9224-4FA3-BB20-D3D6C5D95D9C}"/>
                  </a:ext>
                </a:extLst>
              </p:cNvPr>
              <p:cNvGrpSpPr>
                <a:grpSpLocks/>
              </p:cNvGrpSpPr>
              <p:nvPr/>
            </p:nvGrpSpPr>
            <p:grpSpPr bwMode="auto">
              <a:xfrm>
                <a:off x="13480" y="2951"/>
                <a:ext cx="3064" cy="2058"/>
                <a:chOff x="6240" y="12277"/>
                <a:chExt cx="3064" cy="2058"/>
              </a:xfrm>
            </p:grpSpPr>
            <p:grpSp>
              <p:nvGrpSpPr>
                <p:cNvPr id="44" name="Group 6">
                  <a:extLst>
                    <a:ext uri="{FF2B5EF4-FFF2-40B4-BE49-F238E27FC236}">
                      <a16:creationId xmlns:a16="http://schemas.microsoft.com/office/drawing/2014/main" id="{34FD8A21-EB96-4EA0-98C0-C6C7583D5C7A}"/>
                    </a:ext>
                  </a:extLst>
                </p:cNvPr>
                <p:cNvGrpSpPr>
                  <a:grpSpLocks/>
                </p:cNvGrpSpPr>
                <p:nvPr/>
              </p:nvGrpSpPr>
              <p:grpSpPr bwMode="auto">
                <a:xfrm>
                  <a:off x="6240" y="12277"/>
                  <a:ext cx="3064" cy="2058"/>
                  <a:chOff x="6240" y="12277"/>
                  <a:chExt cx="3064" cy="2058"/>
                </a:xfrm>
              </p:grpSpPr>
              <p:sp>
                <p:nvSpPr>
                  <p:cNvPr id="45" name="Text Box 11">
                    <a:extLst>
                      <a:ext uri="{FF2B5EF4-FFF2-40B4-BE49-F238E27FC236}">
                        <a16:creationId xmlns:a16="http://schemas.microsoft.com/office/drawing/2014/main" id="{7FF79416-A8FA-48F6-8312-9EF342F66C6D}"/>
                      </a:ext>
                    </a:extLst>
                  </p:cNvPr>
                  <p:cNvSpPr txBox="1">
                    <a:spLocks noChangeArrowheads="1"/>
                  </p:cNvSpPr>
                  <p:nvPr/>
                </p:nvSpPr>
                <p:spPr bwMode="auto">
                  <a:xfrm>
                    <a:off x="6240" y="12277"/>
                    <a:ext cx="3064" cy="205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Calibri" pitchFamily="34" charset="0"/>
                        <a:ea typeface="宋体" pitchFamily="2" charset="-122"/>
                      </a:rPr>
                      <a:t>    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Calibri" pitchFamily="34" charset="0"/>
                        <a:ea typeface="宋体" pitchFamily="2" charset="-122"/>
                      </a:rPr>
                      <a:t>    A</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Calibri" pitchFamily="34"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Calibri" pitchFamily="34" charset="0"/>
                        <a:ea typeface="宋体" pitchFamily="2" charset="-122"/>
                      </a:rPr>
                      <a:t>     0                                                   X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Calibri" pitchFamily="34"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Calibri" pitchFamily="34" charset="0"/>
                        <a:ea typeface="宋体" pitchFamily="2" charset="-122"/>
                      </a:rPr>
                      <a:t>    -A </a:t>
                    </a:r>
                    <a:endParaRPr kumimoji="0" lang="zh-CN" altLang="zh-CN" b="0" i="0" u="none" strike="noStrike" cap="none" normalizeH="0" baseline="0" dirty="0">
                      <a:ln>
                        <a:noFill/>
                      </a:ln>
                      <a:solidFill>
                        <a:schemeClr val="tx1"/>
                      </a:solidFill>
                      <a:effectLst/>
                      <a:latin typeface="Arial" pitchFamily="34" charset="0"/>
                      <a:ea typeface="宋体" pitchFamily="2" charset="-122"/>
                    </a:endParaRPr>
                  </a:p>
                </p:txBody>
              </p:sp>
              <p:grpSp>
                <p:nvGrpSpPr>
                  <p:cNvPr id="46" name="Group 7">
                    <a:extLst>
                      <a:ext uri="{FF2B5EF4-FFF2-40B4-BE49-F238E27FC236}">
                        <a16:creationId xmlns:a16="http://schemas.microsoft.com/office/drawing/2014/main" id="{2B568FED-B4B9-4D06-8FB0-A2E181E5D9E7}"/>
                      </a:ext>
                    </a:extLst>
                  </p:cNvPr>
                  <p:cNvGrpSpPr>
                    <a:grpSpLocks/>
                  </p:cNvGrpSpPr>
                  <p:nvPr/>
                </p:nvGrpSpPr>
                <p:grpSpPr bwMode="auto">
                  <a:xfrm>
                    <a:off x="6720" y="12360"/>
                    <a:ext cx="2520" cy="1680"/>
                    <a:chOff x="6720" y="12360"/>
                    <a:chExt cx="2520" cy="1680"/>
                  </a:xfrm>
                </p:grpSpPr>
                <p:sp>
                  <p:nvSpPr>
                    <p:cNvPr id="47" name="Line 8">
                      <a:extLst>
                        <a:ext uri="{FF2B5EF4-FFF2-40B4-BE49-F238E27FC236}">
                          <a16:creationId xmlns:a16="http://schemas.microsoft.com/office/drawing/2014/main" id="{09CE800D-5780-43D1-8F62-2D854AED71FD}"/>
                        </a:ext>
                      </a:extLst>
                    </p:cNvPr>
                    <p:cNvSpPr>
                      <a:spLocks noChangeShapeType="1"/>
                    </p:cNvSpPr>
                    <p:nvPr/>
                  </p:nvSpPr>
                  <p:spPr bwMode="auto">
                    <a:xfrm flipV="1">
                      <a:off x="6720" y="12360"/>
                      <a:ext cx="0" cy="168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Line 9">
                      <a:extLst>
                        <a:ext uri="{FF2B5EF4-FFF2-40B4-BE49-F238E27FC236}">
                          <a16:creationId xmlns:a16="http://schemas.microsoft.com/office/drawing/2014/main" id="{C45BA780-8B96-41AF-8552-3D3064BBE41A}"/>
                        </a:ext>
                      </a:extLst>
                    </p:cNvPr>
                    <p:cNvSpPr>
                      <a:spLocks noChangeShapeType="1"/>
                    </p:cNvSpPr>
                    <p:nvPr/>
                  </p:nvSpPr>
                  <p:spPr bwMode="auto">
                    <a:xfrm>
                      <a:off x="6720" y="13200"/>
                      <a:ext cx="252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0">
                      <a:extLst>
                        <a:ext uri="{FF2B5EF4-FFF2-40B4-BE49-F238E27FC236}">
                          <a16:creationId xmlns:a16="http://schemas.microsoft.com/office/drawing/2014/main" id="{2F89DE9D-44EB-44BF-8058-A063A6D7D4FA}"/>
                        </a:ext>
                      </a:extLst>
                    </p:cNvPr>
                    <p:cNvSpPr>
                      <a:spLocks/>
                    </p:cNvSpPr>
                    <p:nvPr/>
                  </p:nvSpPr>
                  <p:spPr bwMode="auto">
                    <a:xfrm>
                      <a:off x="6720" y="12561"/>
                      <a:ext cx="2400" cy="1239"/>
                    </a:xfrm>
                    <a:custGeom>
                      <a:avLst/>
                      <a:gdLst>
                        <a:gd name="T0" fmla="*/ 0 w 2400"/>
                        <a:gd name="T1" fmla="*/ 420 h 1260"/>
                        <a:gd name="T2" fmla="*/ 240 w 2400"/>
                        <a:gd name="T3" fmla="*/ 60 h 1260"/>
                        <a:gd name="T4" fmla="*/ 720 w 2400"/>
                        <a:gd name="T5" fmla="*/ 660 h 1260"/>
                        <a:gd name="T6" fmla="*/ 1200 w 2400"/>
                        <a:gd name="T7" fmla="*/ 1260 h 1260"/>
                        <a:gd name="T8" fmla="*/ 1680 w 2400"/>
                        <a:gd name="T9" fmla="*/ 660 h 1260"/>
                        <a:gd name="T10" fmla="*/ 2160 w 2400"/>
                        <a:gd name="T11" fmla="*/ 60 h 1260"/>
                        <a:gd name="T12" fmla="*/ 2400 w 2400"/>
                        <a:gd name="T13" fmla="*/ 300 h 1260"/>
                      </a:gdLst>
                      <a:ahLst/>
                      <a:cxnLst>
                        <a:cxn ang="0">
                          <a:pos x="T0" y="T1"/>
                        </a:cxn>
                        <a:cxn ang="0">
                          <a:pos x="T2" y="T3"/>
                        </a:cxn>
                        <a:cxn ang="0">
                          <a:pos x="T4" y="T5"/>
                        </a:cxn>
                        <a:cxn ang="0">
                          <a:pos x="T6" y="T7"/>
                        </a:cxn>
                        <a:cxn ang="0">
                          <a:pos x="T8" y="T9"/>
                        </a:cxn>
                        <a:cxn ang="0">
                          <a:pos x="T10" y="T11"/>
                        </a:cxn>
                        <a:cxn ang="0">
                          <a:pos x="T12" y="T13"/>
                        </a:cxn>
                      </a:cxnLst>
                      <a:rect l="0" t="0" r="r" b="b"/>
                      <a:pathLst>
                        <a:path w="2400" h="1260">
                          <a:moveTo>
                            <a:pt x="0" y="420"/>
                          </a:moveTo>
                          <a:cubicBezTo>
                            <a:pt x="60" y="220"/>
                            <a:pt x="120" y="20"/>
                            <a:pt x="240" y="60"/>
                          </a:cubicBezTo>
                          <a:cubicBezTo>
                            <a:pt x="360" y="100"/>
                            <a:pt x="560" y="460"/>
                            <a:pt x="720" y="660"/>
                          </a:cubicBezTo>
                          <a:cubicBezTo>
                            <a:pt x="880" y="860"/>
                            <a:pt x="1040" y="1260"/>
                            <a:pt x="1200" y="1260"/>
                          </a:cubicBezTo>
                          <a:cubicBezTo>
                            <a:pt x="1360" y="1260"/>
                            <a:pt x="1520" y="860"/>
                            <a:pt x="1680" y="660"/>
                          </a:cubicBezTo>
                          <a:cubicBezTo>
                            <a:pt x="1840" y="460"/>
                            <a:pt x="2040" y="120"/>
                            <a:pt x="2160" y="60"/>
                          </a:cubicBezTo>
                          <a:cubicBezTo>
                            <a:pt x="2280" y="0"/>
                            <a:pt x="2340" y="150"/>
                            <a:pt x="2400" y="30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grpSp>
          <p:nvGrpSpPr>
            <p:cNvPr id="26" name="组合 25">
              <a:extLst>
                <a:ext uri="{FF2B5EF4-FFF2-40B4-BE49-F238E27FC236}">
                  <a16:creationId xmlns:a16="http://schemas.microsoft.com/office/drawing/2014/main" id="{700F8003-37AC-48ED-90B6-D9A1452938E5}"/>
                </a:ext>
              </a:extLst>
            </p:cNvPr>
            <p:cNvGrpSpPr/>
            <p:nvPr/>
          </p:nvGrpSpPr>
          <p:grpSpPr>
            <a:xfrm>
              <a:off x="4595794" y="3102702"/>
              <a:ext cx="3575341" cy="1589081"/>
              <a:chOff x="4487781" y="3568111"/>
              <a:chExt cx="3575341" cy="1589081"/>
            </a:xfrm>
          </p:grpSpPr>
          <p:sp>
            <p:nvSpPr>
              <p:cNvPr id="39" name="Freeform 10">
                <a:extLst>
                  <a:ext uri="{FF2B5EF4-FFF2-40B4-BE49-F238E27FC236}">
                    <a16:creationId xmlns:a16="http://schemas.microsoft.com/office/drawing/2014/main" id="{5911DF51-6F90-4639-B3CA-C950657788EE}"/>
                  </a:ext>
                </a:extLst>
              </p:cNvPr>
              <p:cNvSpPr>
                <a:spLocks/>
              </p:cNvSpPr>
              <p:nvPr/>
            </p:nvSpPr>
            <p:spPr bwMode="auto">
              <a:xfrm>
                <a:off x="4649939" y="3568111"/>
                <a:ext cx="3413183" cy="1589081"/>
              </a:xfrm>
              <a:custGeom>
                <a:avLst/>
                <a:gdLst>
                  <a:gd name="T0" fmla="*/ 0 w 2400"/>
                  <a:gd name="T1" fmla="*/ 420 h 1260"/>
                  <a:gd name="T2" fmla="*/ 240 w 2400"/>
                  <a:gd name="T3" fmla="*/ 60 h 1260"/>
                  <a:gd name="T4" fmla="*/ 720 w 2400"/>
                  <a:gd name="T5" fmla="*/ 660 h 1260"/>
                  <a:gd name="T6" fmla="*/ 1200 w 2400"/>
                  <a:gd name="T7" fmla="*/ 1260 h 1260"/>
                  <a:gd name="T8" fmla="*/ 1680 w 2400"/>
                  <a:gd name="T9" fmla="*/ 660 h 1260"/>
                  <a:gd name="T10" fmla="*/ 2160 w 2400"/>
                  <a:gd name="T11" fmla="*/ 60 h 1260"/>
                  <a:gd name="T12" fmla="*/ 2400 w 2400"/>
                  <a:gd name="T13" fmla="*/ 300 h 1260"/>
                </a:gdLst>
                <a:ahLst/>
                <a:cxnLst>
                  <a:cxn ang="0">
                    <a:pos x="T0" y="T1"/>
                  </a:cxn>
                  <a:cxn ang="0">
                    <a:pos x="T2" y="T3"/>
                  </a:cxn>
                  <a:cxn ang="0">
                    <a:pos x="T4" y="T5"/>
                  </a:cxn>
                  <a:cxn ang="0">
                    <a:pos x="T6" y="T7"/>
                  </a:cxn>
                  <a:cxn ang="0">
                    <a:pos x="T8" y="T9"/>
                  </a:cxn>
                  <a:cxn ang="0">
                    <a:pos x="T10" y="T11"/>
                  </a:cxn>
                  <a:cxn ang="0">
                    <a:pos x="T12" y="T13"/>
                  </a:cxn>
                </a:cxnLst>
                <a:rect l="0" t="0" r="r" b="b"/>
                <a:pathLst>
                  <a:path w="2400" h="1260">
                    <a:moveTo>
                      <a:pt x="0" y="420"/>
                    </a:moveTo>
                    <a:cubicBezTo>
                      <a:pt x="60" y="220"/>
                      <a:pt x="120" y="20"/>
                      <a:pt x="240" y="60"/>
                    </a:cubicBezTo>
                    <a:cubicBezTo>
                      <a:pt x="360" y="100"/>
                      <a:pt x="560" y="460"/>
                      <a:pt x="720" y="660"/>
                    </a:cubicBezTo>
                    <a:cubicBezTo>
                      <a:pt x="880" y="860"/>
                      <a:pt x="1040" y="1260"/>
                      <a:pt x="1200" y="1260"/>
                    </a:cubicBezTo>
                    <a:cubicBezTo>
                      <a:pt x="1360" y="1260"/>
                      <a:pt x="1520" y="860"/>
                      <a:pt x="1680" y="660"/>
                    </a:cubicBezTo>
                    <a:cubicBezTo>
                      <a:pt x="1840" y="460"/>
                      <a:pt x="2040" y="120"/>
                      <a:pt x="2160" y="60"/>
                    </a:cubicBezTo>
                    <a:cubicBezTo>
                      <a:pt x="2280" y="0"/>
                      <a:pt x="2340" y="150"/>
                      <a:pt x="2400" y="300"/>
                    </a:cubicBezTo>
                  </a:path>
                </a:pathLst>
              </a:custGeom>
              <a:noFill/>
              <a:ln w="2857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7">
                <a:extLst>
                  <a:ext uri="{FF2B5EF4-FFF2-40B4-BE49-F238E27FC236}">
                    <a16:creationId xmlns:a16="http://schemas.microsoft.com/office/drawing/2014/main" id="{BED1DD51-23A6-4987-9500-1366D7E3A45B}"/>
                  </a:ext>
                </a:extLst>
              </p:cNvPr>
              <p:cNvSpPr/>
              <p:nvPr/>
            </p:nvSpPr>
            <p:spPr bwMode="auto">
              <a:xfrm>
                <a:off x="4487781" y="4088674"/>
                <a:ext cx="162596" cy="424982"/>
              </a:xfrm>
              <a:custGeom>
                <a:avLst/>
                <a:gdLst>
                  <a:gd name="connsiteX0" fmla="*/ 162596 w 162596"/>
                  <a:gd name="connsiteY0" fmla="*/ 0 h 424982"/>
                  <a:gd name="connsiteX1" fmla="*/ 18905 w 162596"/>
                  <a:gd name="connsiteY1" fmla="*/ 378823 h 424982"/>
                  <a:gd name="connsiteX2" fmla="*/ 5842 w 162596"/>
                  <a:gd name="connsiteY2" fmla="*/ 404949 h 424982"/>
                </a:gdLst>
                <a:ahLst/>
                <a:cxnLst>
                  <a:cxn ang="0">
                    <a:pos x="connsiteX0" y="connsiteY0"/>
                  </a:cxn>
                  <a:cxn ang="0">
                    <a:pos x="connsiteX1" y="connsiteY1"/>
                  </a:cxn>
                  <a:cxn ang="0">
                    <a:pos x="connsiteX2" y="connsiteY2"/>
                  </a:cxn>
                </a:cxnLst>
                <a:rect l="l" t="t" r="r" b="b"/>
                <a:pathLst>
                  <a:path w="162596" h="424982">
                    <a:moveTo>
                      <a:pt x="162596" y="0"/>
                    </a:moveTo>
                    <a:cubicBezTo>
                      <a:pt x="103813" y="155666"/>
                      <a:pt x="45031" y="311332"/>
                      <a:pt x="18905" y="378823"/>
                    </a:cubicBezTo>
                    <a:cubicBezTo>
                      <a:pt x="-7221" y="446314"/>
                      <a:pt x="-690" y="425631"/>
                      <a:pt x="5842" y="404949"/>
                    </a:cubicBezTo>
                  </a:path>
                </a:pathLst>
              </a:custGeom>
              <a:noFill/>
              <a:ln w="285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pSp>
      </p:grpSp>
    </p:spTree>
    <p:extLst>
      <p:ext uri="{BB962C8B-B14F-4D97-AF65-F5344CB8AC3E}">
        <p14:creationId xmlns:p14="http://schemas.microsoft.com/office/powerpoint/2010/main" val="176852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§7.2 </a:t>
            </a:r>
            <a:r>
              <a:rPr lang="zh-CN" altLang="en-US" dirty="0">
                <a:latin typeface="宋体" panose="02010600030101010101" pitchFamily="2" charset="-122"/>
                <a:ea typeface="宋体" panose="02010600030101010101" pitchFamily="2" charset="-122"/>
              </a:rPr>
              <a:t>机械波</a:t>
            </a:r>
          </a:p>
        </p:txBody>
      </p:sp>
      <p:cxnSp>
        <p:nvCxnSpPr>
          <p:cNvPr id="5" name="直接连接符 4"/>
          <p:cNvCxnSpPr/>
          <p:nvPr/>
        </p:nvCxnSpPr>
        <p:spPr>
          <a:xfrm>
            <a:off x="395536" y="1316390"/>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Text Box 4">
            <a:extLst>
              <a:ext uri="{FF2B5EF4-FFF2-40B4-BE49-F238E27FC236}">
                <a16:creationId xmlns:a16="http://schemas.microsoft.com/office/drawing/2014/main" id="{BE60497C-192B-4EB5-AC4E-0F600994DFE3}"/>
              </a:ext>
            </a:extLst>
          </p:cNvPr>
          <p:cNvSpPr txBox="1">
            <a:spLocks noChangeArrowheads="1"/>
          </p:cNvSpPr>
          <p:nvPr/>
        </p:nvSpPr>
        <p:spPr bwMode="auto">
          <a:xfrm>
            <a:off x="490538" y="2183702"/>
            <a:ext cx="8370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zh-CN" altLang="en-US" sz="2400" b="1" dirty="0">
                <a:solidFill>
                  <a:schemeClr val="tx1"/>
                </a:solidFill>
              </a:rPr>
              <a:t>设一维简谐行波以相速 </a:t>
            </a:r>
            <a:r>
              <a:rPr lang="en-US" altLang="zh-CN" sz="2400" b="1" dirty="0">
                <a:solidFill>
                  <a:schemeClr val="tx1"/>
                </a:solidFill>
              </a:rPr>
              <a:t>u </a:t>
            </a:r>
            <a:r>
              <a:rPr lang="zh-CN" altLang="en-US" sz="2400" b="1" dirty="0">
                <a:solidFill>
                  <a:schemeClr val="tx1"/>
                </a:solidFill>
              </a:rPr>
              <a:t>沿 </a:t>
            </a:r>
            <a:r>
              <a:rPr lang="en-US" altLang="zh-CN" sz="2400" b="1" dirty="0">
                <a:solidFill>
                  <a:schemeClr val="tx1"/>
                </a:solidFill>
              </a:rPr>
              <a:t>x </a:t>
            </a:r>
            <a:r>
              <a:rPr lang="zh-CN" altLang="en-US" sz="2400" b="1" dirty="0">
                <a:solidFill>
                  <a:schemeClr val="tx1"/>
                </a:solidFill>
              </a:rPr>
              <a:t>轴正向传播</a:t>
            </a:r>
            <a:r>
              <a:rPr lang="en-US" altLang="zh-CN" sz="2400" b="1" dirty="0">
                <a:solidFill>
                  <a:schemeClr val="tx1"/>
                </a:solidFill>
              </a:rPr>
              <a:t>, t</a:t>
            </a:r>
            <a:r>
              <a:rPr lang="zh-CN" altLang="en-US" sz="2400" b="1" dirty="0">
                <a:solidFill>
                  <a:schemeClr val="tx1"/>
                </a:solidFill>
              </a:rPr>
              <a:t>时刻波形如图</a:t>
            </a:r>
          </a:p>
        </p:txBody>
      </p:sp>
      <p:sp>
        <p:nvSpPr>
          <p:cNvPr id="24" name="Text Box 6">
            <a:extLst>
              <a:ext uri="{FF2B5EF4-FFF2-40B4-BE49-F238E27FC236}">
                <a16:creationId xmlns:a16="http://schemas.microsoft.com/office/drawing/2014/main" id="{B960C24A-8B7A-4BE5-83AC-5FCC13869439}"/>
              </a:ext>
            </a:extLst>
          </p:cNvPr>
          <p:cNvSpPr txBox="1">
            <a:spLocks noChangeArrowheads="1"/>
          </p:cNvSpPr>
          <p:nvPr/>
        </p:nvSpPr>
        <p:spPr bwMode="auto">
          <a:xfrm>
            <a:off x="395288" y="5041202"/>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en-US" altLang="zh-CN" sz="2400" b="1">
                <a:solidFill>
                  <a:schemeClr val="tx1"/>
                </a:solidFill>
              </a:rPr>
              <a:t>O </a:t>
            </a:r>
            <a:r>
              <a:rPr lang="zh-CN" altLang="en-US" sz="2400" b="1">
                <a:solidFill>
                  <a:schemeClr val="tx1"/>
                </a:solidFill>
              </a:rPr>
              <a:t>点的振动位移为</a:t>
            </a:r>
          </a:p>
        </p:txBody>
      </p:sp>
      <p:graphicFrame>
        <p:nvGraphicFramePr>
          <p:cNvPr id="25" name="Object 7">
            <a:extLst>
              <a:ext uri="{FF2B5EF4-FFF2-40B4-BE49-F238E27FC236}">
                <a16:creationId xmlns:a16="http://schemas.microsoft.com/office/drawing/2014/main" id="{9CD40D3E-DBC1-4A6D-A23E-C46FD06BA84E}"/>
              </a:ext>
            </a:extLst>
          </p:cNvPr>
          <p:cNvGraphicFramePr>
            <a:graphicFrameLocks noChangeAspect="1"/>
          </p:cNvGraphicFramePr>
          <p:nvPr/>
        </p:nvGraphicFramePr>
        <p:xfrm>
          <a:off x="3348038" y="4898327"/>
          <a:ext cx="3921125" cy="563563"/>
        </p:xfrm>
        <a:graphic>
          <a:graphicData uri="http://schemas.openxmlformats.org/presentationml/2006/ole">
            <mc:AlternateContent xmlns:mc="http://schemas.openxmlformats.org/markup-compatibility/2006">
              <mc:Choice xmlns:v="urn:schemas-microsoft-com:vml" Requires="v">
                <p:oleObj spid="_x0000_s321769" name="Equation" r:id="rId4" imgW="1434960" imgH="228600" progId="Equation.3">
                  <p:embed/>
                </p:oleObj>
              </mc:Choice>
              <mc:Fallback>
                <p:oleObj name="Equation" r:id="rId4" imgW="1434960" imgH="228600" progId="Equation.3">
                  <p:embed/>
                  <p:pic>
                    <p:nvPicPr>
                      <p:cNvPr id="25" name="Object 7">
                        <a:extLst>
                          <a:ext uri="{FF2B5EF4-FFF2-40B4-BE49-F238E27FC236}">
                            <a16:creationId xmlns:a16="http://schemas.microsoft.com/office/drawing/2014/main" id="{9CD40D3E-DBC1-4A6D-A23E-C46FD06BA8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4898327"/>
                        <a:ext cx="3921125"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8">
            <a:extLst>
              <a:ext uri="{FF2B5EF4-FFF2-40B4-BE49-F238E27FC236}">
                <a16:creationId xmlns:a16="http://schemas.microsoft.com/office/drawing/2014/main" id="{540D04BE-190C-495D-89DD-50FEBCEB28B9}"/>
              </a:ext>
            </a:extLst>
          </p:cNvPr>
          <p:cNvGraphicFramePr>
            <a:graphicFrameLocks noChangeAspect="1"/>
          </p:cNvGraphicFramePr>
          <p:nvPr/>
        </p:nvGraphicFramePr>
        <p:xfrm>
          <a:off x="3348038" y="5330127"/>
          <a:ext cx="4938712" cy="1219200"/>
        </p:xfrm>
        <a:graphic>
          <a:graphicData uri="http://schemas.openxmlformats.org/presentationml/2006/ole">
            <mc:AlternateContent xmlns:mc="http://schemas.openxmlformats.org/markup-compatibility/2006">
              <mc:Choice xmlns:v="urn:schemas-microsoft-com:vml" Requires="v">
                <p:oleObj spid="_x0000_s321770" name="Equation" r:id="rId6" imgW="1854000" imgH="457200" progId="Equation.3">
                  <p:embed/>
                </p:oleObj>
              </mc:Choice>
              <mc:Fallback>
                <p:oleObj name="Equation" r:id="rId6" imgW="1854000" imgH="457200" progId="Equation.3">
                  <p:embed/>
                  <p:pic>
                    <p:nvPicPr>
                      <p:cNvPr id="26" name="Object 8">
                        <a:extLst>
                          <a:ext uri="{FF2B5EF4-FFF2-40B4-BE49-F238E27FC236}">
                            <a16:creationId xmlns:a16="http://schemas.microsoft.com/office/drawing/2014/main" id="{540D04BE-190C-495D-89DD-50FEBCEB28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5330127"/>
                        <a:ext cx="4938712"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Rectangle 9">
            <a:extLst>
              <a:ext uri="{FF2B5EF4-FFF2-40B4-BE49-F238E27FC236}">
                <a16:creationId xmlns:a16="http://schemas.microsoft.com/office/drawing/2014/main" id="{0AB63CD9-D1A7-443D-B0AC-EFEE55FA9901}"/>
              </a:ext>
            </a:extLst>
          </p:cNvPr>
          <p:cNvSpPr>
            <a:spLocks noChangeArrowheads="1"/>
          </p:cNvSpPr>
          <p:nvPr/>
        </p:nvSpPr>
        <p:spPr bwMode="auto">
          <a:xfrm>
            <a:off x="468313" y="5546027"/>
            <a:ext cx="2601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r>
              <a:rPr lang="en-US" altLang="zh-CN" sz="2400" b="1">
                <a:solidFill>
                  <a:schemeClr val="tx1"/>
                </a:solidFill>
              </a:rPr>
              <a:t>P </a:t>
            </a:r>
            <a:r>
              <a:rPr lang="zh-CN" altLang="en-US" sz="2400" b="1">
                <a:solidFill>
                  <a:schemeClr val="tx1"/>
                </a:solidFill>
              </a:rPr>
              <a:t>点的振动位移为</a:t>
            </a:r>
          </a:p>
        </p:txBody>
      </p:sp>
      <p:sp>
        <p:nvSpPr>
          <p:cNvPr id="40" name="Text Box 10">
            <a:extLst>
              <a:ext uri="{FF2B5EF4-FFF2-40B4-BE49-F238E27FC236}">
                <a16:creationId xmlns:a16="http://schemas.microsoft.com/office/drawing/2014/main" id="{43E33A94-305A-4E7C-8C38-058ED3263053}"/>
              </a:ext>
            </a:extLst>
          </p:cNvPr>
          <p:cNvSpPr txBox="1">
            <a:spLocks noChangeArrowheads="1"/>
          </p:cNvSpPr>
          <p:nvPr/>
        </p:nvSpPr>
        <p:spPr bwMode="auto">
          <a:xfrm>
            <a:off x="1016000" y="5934965"/>
            <a:ext cx="2128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en-US" altLang="zh-CN" sz="3200" b="1">
                <a:solidFill>
                  <a:schemeClr val="tx1"/>
                </a:solidFill>
              </a:rPr>
              <a:t>( </a:t>
            </a:r>
            <a:r>
              <a:rPr lang="en-US" altLang="zh-CN" sz="3200" b="1" i="1">
                <a:solidFill>
                  <a:schemeClr val="tx1"/>
                </a:solidFill>
              </a:rPr>
              <a:t>op </a:t>
            </a:r>
            <a:r>
              <a:rPr lang="en-US" altLang="zh-CN" sz="3200" b="1">
                <a:solidFill>
                  <a:schemeClr val="tx1"/>
                </a:solidFill>
              </a:rPr>
              <a:t>= </a:t>
            </a:r>
            <a:r>
              <a:rPr lang="en-US" altLang="zh-CN" sz="3200" b="1" i="1">
                <a:solidFill>
                  <a:schemeClr val="tx1"/>
                </a:solidFill>
              </a:rPr>
              <a:t>x </a:t>
            </a:r>
            <a:r>
              <a:rPr lang="en-US" altLang="zh-CN" sz="3200" b="1">
                <a:solidFill>
                  <a:schemeClr val="tx1"/>
                </a:solidFill>
              </a:rPr>
              <a:t>)</a:t>
            </a:r>
            <a:endParaRPr lang="en-US" altLang="zh-CN" sz="2400" b="1">
              <a:solidFill>
                <a:schemeClr val="tx1"/>
              </a:solidFill>
            </a:endParaRPr>
          </a:p>
        </p:txBody>
      </p:sp>
      <p:grpSp>
        <p:nvGrpSpPr>
          <p:cNvPr id="41" name="Group 13">
            <a:extLst>
              <a:ext uri="{FF2B5EF4-FFF2-40B4-BE49-F238E27FC236}">
                <a16:creationId xmlns:a16="http://schemas.microsoft.com/office/drawing/2014/main" id="{BBC2A16C-C661-4A4A-873F-8DC40AEF0649}"/>
              </a:ext>
            </a:extLst>
          </p:cNvPr>
          <p:cNvGrpSpPr>
            <a:grpSpLocks/>
          </p:cNvGrpSpPr>
          <p:nvPr/>
        </p:nvGrpSpPr>
        <p:grpSpPr bwMode="auto">
          <a:xfrm>
            <a:off x="1476375" y="2593277"/>
            <a:ext cx="6408738" cy="2454275"/>
            <a:chOff x="1294" y="1008"/>
            <a:chExt cx="2907" cy="1392"/>
          </a:xfrm>
        </p:grpSpPr>
        <p:grpSp>
          <p:nvGrpSpPr>
            <p:cNvPr id="42" name="Group 14">
              <a:extLst>
                <a:ext uri="{FF2B5EF4-FFF2-40B4-BE49-F238E27FC236}">
                  <a16:creationId xmlns:a16="http://schemas.microsoft.com/office/drawing/2014/main" id="{A10385F3-A61B-4A41-A929-9AA109C5EA6A}"/>
                </a:ext>
              </a:extLst>
            </p:cNvPr>
            <p:cNvGrpSpPr>
              <a:grpSpLocks/>
            </p:cNvGrpSpPr>
            <p:nvPr/>
          </p:nvGrpSpPr>
          <p:grpSpPr bwMode="auto">
            <a:xfrm>
              <a:off x="1536" y="1344"/>
              <a:ext cx="2092" cy="791"/>
              <a:chOff x="2624" y="3444"/>
              <a:chExt cx="2092" cy="498"/>
            </a:xfrm>
          </p:grpSpPr>
          <p:sp>
            <p:nvSpPr>
              <p:cNvPr id="52" name="Freeform 15">
                <a:extLst>
                  <a:ext uri="{FF2B5EF4-FFF2-40B4-BE49-F238E27FC236}">
                    <a16:creationId xmlns:a16="http://schemas.microsoft.com/office/drawing/2014/main" id="{1D3316C8-FB9C-460B-8537-DAC65525B803}"/>
                  </a:ext>
                </a:extLst>
              </p:cNvPr>
              <p:cNvSpPr>
                <a:spLocks/>
              </p:cNvSpPr>
              <p:nvPr/>
            </p:nvSpPr>
            <p:spPr bwMode="auto">
              <a:xfrm>
                <a:off x="2880" y="3456"/>
                <a:ext cx="1836" cy="486"/>
              </a:xfrm>
              <a:custGeom>
                <a:avLst/>
                <a:gdLst>
                  <a:gd name="T0" fmla="*/ 0 w 1836"/>
                  <a:gd name="T1" fmla="*/ 261 h 486"/>
                  <a:gd name="T2" fmla="*/ 57 w 1836"/>
                  <a:gd name="T3" fmla="*/ 342 h 486"/>
                  <a:gd name="T4" fmla="*/ 123 w 1836"/>
                  <a:gd name="T5" fmla="*/ 414 h 486"/>
                  <a:gd name="T6" fmla="*/ 162 w 1836"/>
                  <a:gd name="T7" fmla="*/ 456 h 486"/>
                  <a:gd name="T8" fmla="*/ 240 w 1836"/>
                  <a:gd name="T9" fmla="*/ 471 h 486"/>
                  <a:gd name="T10" fmla="*/ 291 w 1836"/>
                  <a:gd name="T11" fmla="*/ 459 h 486"/>
                  <a:gd name="T12" fmla="*/ 318 w 1836"/>
                  <a:gd name="T13" fmla="*/ 441 h 486"/>
                  <a:gd name="T14" fmla="*/ 327 w 1836"/>
                  <a:gd name="T15" fmla="*/ 435 h 486"/>
                  <a:gd name="T16" fmla="*/ 348 w 1836"/>
                  <a:gd name="T17" fmla="*/ 411 h 486"/>
                  <a:gd name="T18" fmla="*/ 381 w 1836"/>
                  <a:gd name="T19" fmla="*/ 366 h 486"/>
                  <a:gd name="T20" fmla="*/ 396 w 1836"/>
                  <a:gd name="T21" fmla="*/ 339 h 486"/>
                  <a:gd name="T22" fmla="*/ 411 w 1836"/>
                  <a:gd name="T23" fmla="*/ 321 h 486"/>
                  <a:gd name="T24" fmla="*/ 486 w 1836"/>
                  <a:gd name="T25" fmla="*/ 186 h 486"/>
                  <a:gd name="T26" fmla="*/ 546 w 1836"/>
                  <a:gd name="T27" fmla="*/ 99 h 486"/>
                  <a:gd name="T28" fmla="*/ 582 w 1836"/>
                  <a:gd name="T29" fmla="*/ 57 h 486"/>
                  <a:gd name="T30" fmla="*/ 633 w 1836"/>
                  <a:gd name="T31" fmla="*/ 15 h 486"/>
                  <a:gd name="T32" fmla="*/ 663 w 1836"/>
                  <a:gd name="T33" fmla="*/ 6 h 486"/>
                  <a:gd name="T34" fmla="*/ 672 w 1836"/>
                  <a:gd name="T35" fmla="*/ 3 h 486"/>
                  <a:gd name="T36" fmla="*/ 759 w 1836"/>
                  <a:gd name="T37" fmla="*/ 18 h 486"/>
                  <a:gd name="T38" fmla="*/ 783 w 1836"/>
                  <a:gd name="T39" fmla="*/ 39 h 486"/>
                  <a:gd name="T40" fmla="*/ 864 w 1836"/>
                  <a:gd name="T41" fmla="*/ 147 h 486"/>
                  <a:gd name="T42" fmla="*/ 891 w 1836"/>
                  <a:gd name="T43" fmla="*/ 180 h 486"/>
                  <a:gd name="T44" fmla="*/ 933 w 1836"/>
                  <a:gd name="T45" fmla="*/ 234 h 486"/>
                  <a:gd name="T46" fmla="*/ 954 w 1836"/>
                  <a:gd name="T47" fmla="*/ 264 h 486"/>
                  <a:gd name="T48" fmla="*/ 972 w 1836"/>
                  <a:gd name="T49" fmla="*/ 282 h 486"/>
                  <a:gd name="T50" fmla="*/ 960 w 1836"/>
                  <a:gd name="T51" fmla="*/ 276 h 486"/>
                  <a:gd name="T52" fmla="*/ 969 w 1836"/>
                  <a:gd name="T53" fmla="*/ 303 h 486"/>
                  <a:gd name="T54" fmla="*/ 1074 w 1836"/>
                  <a:gd name="T55" fmla="*/ 438 h 486"/>
                  <a:gd name="T56" fmla="*/ 1128 w 1836"/>
                  <a:gd name="T57" fmla="*/ 474 h 486"/>
                  <a:gd name="T58" fmla="*/ 1194 w 1836"/>
                  <a:gd name="T59" fmla="*/ 477 h 486"/>
                  <a:gd name="T60" fmla="*/ 1218 w 1836"/>
                  <a:gd name="T61" fmla="*/ 471 h 486"/>
                  <a:gd name="T62" fmla="*/ 1236 w 1836"/>
                  <a:gd name="T63" fmla="*/ 459 h 486"/>
                  <a:gd name="T64" fmla="*/ 1275 w 1836"/>
                  <a:gd name="T65" fmla="*/ 405 h 486"/>
                  <a:gd name="T66" fmla="*/ 1305 w 1836"/>
                  <a:gd name="T67" fmla="*/ 351 h 486"/>
                  <a:gd name="T68" fmla="*/ 1326 w 1836"/>
                  <a:gd name="T69" fmla="*/ 306 h 486"/>
                  <a:gd name="T70" fmla="*/ 1395 w 1836"/>
                  <a:gd name="T71" fmla="*/ 180 h 486"/>
                  <a:gd name="T72" fmla="*/ 1476 w 1836"/>
                  <a:gd name="T73" fmla="*/ 57 h 486"/>
                  <a:gd name="T74" fmla="*/ 1569 w 1836"/>
                  <a:gd name="T75" fmla="*/ 6 h 486"/>
                  <a:gd name="T76" fmla="*/ 1656 w 1836"/>
                  <a:gd name="T77" fmla="*/ 36 h 486"/>
                  <a:gd name="T78" fmla="*/ 1683 w 1836"/>
                  <a:gd name="T79" fmla="*/ 54 h 486"/>
                  <a:gd name="T80" fmla="*/ 1692 w 1836"/>
                  <a:gd name="T81" fmla="*/ 60 h 486"/>
                  <a:gd name="T82" fmla="*/ 1713 w 1836"/>
                  <a:gd name="T83" fmla="*/ 84 h 486"/>
                  <a:gd name="T84" fmla="*/ 1719 w 1836"/>
                  <a:gd name="T85" fmla="*/ 93 h 486"/>
                  <a:gd name="T86" fmla="*/ 1728 w 1836"/>
                  <a:gd name="T87" fmla="*/ 99 h 486"/>
                  <a:gd name="T88" fmla="*/ 1755 w 1836"/>
                  <a:gd name="T89" fmla="*/ 135 h 486"/>
                  <a:gd name="T90" fmla="*/ 1797 w 1836"/>
                  <a:gd name="T91" fmla="*/ 207 h 486"/>
                  <a:gd name="T92" fmla="*/ 1818 w 1836"/>
                  <a:gd name="T93" fmla="*/ 240 h 486"/>
                  <a:gd name="T94" fmla="*/ 1836 w 1836"/>
                  <a:gd name="T95" fmla="*/ 234 h 48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836"/>
                  <a:gd name="T145" fmla="*/ 0 h 486"/>
                  <a:gd name="T146" fmla="*/ 1836 w 1836"/>
                  <a:gd name="T147" fmla="*/ 486 h 48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836" h="486">
                    <a:moveTo>
                      <a:pt x="0" y="261"/>
                    </a:moveTo>
                    <a:cubicBezTo>
                      <a:pt x="23" y="284"/>
                      <a:pt x="39" y="315"/>
                      <a:pt x="57" y="342"/>
                    </a:cubicBezTo>
                    <a:cubicBezTo>
                      <a:pt x="75" y="369"/>
                      <a:pt x="100" y="391"/>
                      <a:pt x="123" y="414"/>
                    </a:cubicBezTo>
                    <a:cubicBezTo>
                      <a:pt x="135" y="426"/>
                      <a:pt x="147" y="449"/>
                      <a:pt x="162" y="456"/>
                    </a:cubicBezTo>
                    <a:cubicBezTo>
                      <a:pt x="191" y="469"/>
                      <a:pt x="202" y="469"/>
                      <a:pt x="240" y="471"/>
                    </a:cubicBezTo>
                    <a:cubicBezTo>
                      <a:pt x="264" y="469"/>
                      <a:pt x="273" y="469"/>
                      <a:pt x="291" y="459"/>
                    </a:cubicBezTo>
                    <a:cubicBezTo>
                      <a:pt x="300" y="454"/>
                      <a:pt x="309" y="447"/>
                      <a:pt x="318" y="441"/>
                    </a:cubicBezTo>
                    <a:cubicBezTo>
                      <a:pt x="321" y="439"/>
                      <a:pt x="327" y="435"/>
                      <a:pt x="327" y="435"/>
                    </a:cubicBezTo>
                    <a:cubicBezTo>
                      <a:pt x="341" y="414"/>
                      <a:pt x="333" y="421"/>
                      <a:pt x="348" y="411"/>
                    </a:cubicBezTo>
                    <a:cubicBezTo>
                      <a:pt x="358" y="396"/>
                      <a:pt x="375" y="383"/>
                      <a:pt x="381" y="366"/>
                    </a:cubicBezTo>
                    <a:cubicBezTo>
                      <a:pt x="385" y="355"/>
                      <a:pt x="386" y="349"/>
                      <a:pt x="396" y="339"/>
                    </a:cubicBezTo>
                    <a:cubicBezTo>
                      <a:pt x="403" y="332"/>
                      <a:pt x="407" y="329"/>
                      <a:pt x="411" y="321"/>
                    </a:cubicBezTo>
                    <a:cubicBezTo>
                      <a:pt x="434" y="276"/>
                      <a:pt x="458" y="229"/>
                      <a:pt x="486" y="186"/>
                    </a:cubicBezTo>
                    <a:cubicBezTo>
                      <a:pt x="501" y="164"/>
                      <a:pt x="525" y="113"/>
                      <a:pt x="546" y="99"/>
                    </a:cubicBezTo>
                    <a:cubicBezTo>
                      <a:pt x="556" y="84"/>
                      <a:pt x="567" y="67"/>
                      <a:pt x="582" y="57"/>
                    </a:cubicBezTo>
                    <a:cubicBezTo>
                      <a:pt x="592" y="42"/>
                      <a:pt x="614" y="20"/>
                      <a:pt x="633" y="15"/>
                    </a:cubicBezTo>
                    <a:cubicBezTo>
                      <a:pt x="651" y="10"/>
                      <a:pt x="641" y="13"/>
                      <a:pt x="663" y="6"/>
                    </a:cubicBezTo>
                    <a:cubicBezTo>
                      <a:pt x="666" y="5"/>
                      <a:pt x="672" y="3"/>
                      <a:pt x="672" y="3"/>
                    </a:cubicBezTo>
                    <a:cubicBezTo>
                      <a:pt x="706" y="5"/>
                      <a:pt x="732" y="0"/>
                      <a:pt x="759" y="18"/>
                    </a:cubicBezTo>
                    <a:cubicBezTo>
                      <a:pt x="765" y="27"/>
                      <a:pt x="783" y="39"/>
                      <a:pt x="783" y="39"/>
                    </a:cubicBezTo>
                    <a:cubicBezTo>
                      <a:pt x="808" y="76"/>
                      <a:pt x="837" y="112"/>
                      <a:pt x="864" y="147"/>
                    </a:cubicBezTo>
                    <a:cubicBezTo>
                      <a:pt x="875" y="161"/>
                      <a:pt x="877" y="171"/>
                      <a:pt x="891" y="180"/>
                    </a:cubicBezTo>
                    <a:cubicBezTo>
                      <a:pt x="904" y="199"/>
                      <a:pt x="920" y="215"/>
                      <a:pt x="933" y="234"/>
                    </a:cubicBezTo>
                    <a:cubicBezTo>
                      <a:pt x="939" y="242"/>
                      <a:pt x="946" y="260"/>
                      <a:pt x="954" y="264"/>
                    </a:cubicBezTo>
                    <a:cubicBezTo>
                      <a:pt x="960" y="270"/>
                      <a:pt x="968" y="274"/>
                      <a:pt x="972" y="282"/>
                    </a:cubicBezTo>
                    <a:cubicBezTo>
                      <a:pt x="974" y="286"/>
                      <a:pt x="962" y="272"/>
                      <a:pt x="960" y="276"/>
                    </a:cubicBezTo>
                    <a:cubicBezTo>
                      <a:pt x="956" y="284"/>
                      <a:pt x="964" y="295"/>
                      <a:pt x="969" y="303"/>
                    </a:cubicBezTo>
                    <a:cubicBezTo>
                      <a:pt x="999" y="348"/>
                      <a:pt x="1028" y="407"/>
                      <a:pt x="1074" y="438"/>
                    </a:cubicBezTo>
                    <a:cubicBezTo>
                      <a:pt x="1092" y="450"/>
                      <a:pt x="1110" y="462"/>
                      <a:pt x="1128" y="474"/>
                    </a:cubicBezTo>
                    <a:cubicBezTo>
                      <a:pt x="1146" y="486"/>
                      <a:pt x="1172" y="476"/>
                      <a:pt x="1194" y="477"/>
                    </a:cubicBezTo>
                    <a:cubicBezTo>
                      <a:pt x="1198" y="476"/>
                      <a:pt x="1213" y="474"/>
                      <a:pt x="1218" y="471"/>
                    </a:cubicBezTo>
                    <a:cubicBezTo>
                      <a:pt x="1224" y="467"/>
                      <a:pt x="1236" y="459"/>
                      <a:pt x="1236" y="459"/>
                    </a:cubicBezTo>
                    <a:cubicBezTo>
                      <a:pt x="1248" y="441"/>
                      <a:pt x="1263" y="424"/>
                      <a:pt x="1275" y="405"/>
                    </a:cubicBezTo>
                    <a:cubicBezTo>
                      <a:pt x="1286" y="388"/>
                      <a:pt x="1293" y="368"/>
                      <a:pt x="1305" y="351"/>
                    </a:cubicBezTo>
                    <a:cubicBezTo>
                      <a:pt x="1314" y="338"/>
                      <a:pt x="1319" y="320"/>
                      <a:pt x="1326" y="306"/>
                    </a:cubicBezTo>
                    <a:cubicBezTo>
                      <a:pt x="1348" y="263"/>
                      <a:pt x="1368" y="221"/>
                      <a:pt x="1395" y="180"/>
                    </a:cubicBezTo>
                    <a:cubicBezTo>
                      <a:pt x="1421" y="141"/>
                      <a:pt x="1435" y="85"/>
                      <a:pt x="1476" y="57"/>
                    </a:cubicBezTo>
                    <a:cubicBezTo>
                      <a:pt x="1491" y="34"/>
                      <a:pt x="1541" y="12"/>
                      <a:pt x="1569" y="6"/>
                    </a:cubicBezTo>
                    <a:cubicBezTo>
                      <a:pt x="1604" y="9"/>
                      <a:pt x="1627" y="17"/>
                      <a:pt x="1656" y="36"/>
                    </a:cubicBezTo>
                    <a:cubicBezTo>
                      <a:pt x="1665" y="42"/>
                      <a:pt x="1674" y="48"/>
                      <a:pt x="1683" y="54"/>
                    </a:cubicBezTo>
                    <a:cubicBezTo>
                      <a:pt x="1686" y="56"/>
                      <a:pt x="1692" y="60"/>
                      <a:pt x="1692" y="60"/>
                    </a:cubicBezTo>
                    <a:cubicBezTo>
                      <a:pt x="1706" y="81"/>
                      <a:pt x="1698" y="74"/>
                      <a:pt x="1713" y="84"/>
                    </a:cubicBezTo>
                    <a:cubicBezTo>
                      <a:pt x="1715" y="87"/>
                      <a:pt x="1716" y="90"/>
                      <a:pt x="1719" y="93"/>
                    </a:cubicBezTo>
                    <a:cubicBezTo>
                      <a:pt x="1722" y="96"/>
                      <a:pt x="1726" y="96"/>
                      <a:pt x="1728" y="99"/>
                    </a:cubicBezTo>
                    <a:cubicBezTo>
                      <a:pt x="1739" y="111"/>
                      <a:pt x="1744" y="124"/>
                      <a:pt x="1755" y="135"/>
                    </a:cubicBezTo>
                    <a:cubicBezTo>
                      <a:pt x="1763" y="160"/>
                      <a:pt x="1781" y="187"/>
                      <a:pt x="1797" y="207"/>
                    </a:cubicBezTo>
                    <a:cubicBezTo>
                      <a:pt x="1805" y="217"/>
                      <a:pt x="1809" y="231"/>
                      <a:pt x="1818" y="240"/>
                    </a:cubicBezTo>
                    <a:lnTo>
                      <a:pt x="1836" y="234"/>
                    </a:lnTo>
                  </a:path>
                </a:pathLst>
              </a:custGeom>
              <a:noFill/>
              <a:ln w="2857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p>
            </p:txBody>
          </p:sp>
          <p:sp>
            <p:nvSpPr>
              <p:cNvPr id="53" name="Freeform 16">
                <a:extLst>
                  <a:ext uri="{FF2B5EF4-FFF2-40B4-BE49-F238E27FC236}">
                    <a16:creationId xmlns:a16="http://schemas.microsoft.com/office/drawing/2014/main" id="{E7A47A33-9466-453F-9C41-D53C95D0351D}"/>
                  </a:ext>
                </a:extLst>
              </p:cNvPr>
              <p:cNvSpPr>
                <a:spLocks/>
              </p:cNvSpPr>
              <p:nvPr/>
            </p:nvSpPr>
            <p:spPr bwMode="auto">
              <a:xfrm>
                <a:off x="2624" y="3444"/>
                <a:ext cx="268" cy="285"/>
              </a:xfrm>
              <a:custGeom>
                <a:avLst/>
                <a:gdLst>
                  <a:gd name="T0" fmla="*/ 0 w 268"/>
                  <a:gd name="T1" fmla="*/ 0 h 285"/>
                  <a:gd name="T2" fmla="*/ 24 w 268"/>
                  <a:gd name="T3" fmla="*/ 8 h 285"/>
                  <a:gd name="T4" fmla="*/ 36 w 268"/>
                  <a:gd name="T5" fmla="*/ 16 h 285"/>
                  <a:gd name="T6" fmla="*/ 60 w 268"/>
                  <a:gd name="T7" fmla="*/ 24 h 285"/>
                  <a:gd name="T8" fmla="*/ 100 w 268"/>
                  <a:gd name="T9" fmla="*/ 68 h 285"/>
                  <a:gd name="T10" fmla="*/ 216 w 268"/>
                  <a:gd name="T11" fmla="*/ 212 h 285"/>
                  <a:gd name="T12" fmla="*/ 256 w 268"/>
                  <a:gd name="T13" fmla="*/ 272 h 285"/>
                  <a:gd name="T14" fmla="*/ 268 w 268"/>
                  <a:gd name="T15" fmla="*/ 284 h 285"/>
                  <a:gd name="T16" fmla="*/ 0 60000 65536"/>
                  <a:gd name="T17" fmla="*/ 0 60000 65536"/>
                  <a:gd name="T18" fmla="*/ 0 60000 65536"/>
                  <a:gd name="T19" fmla="*/ 0 60000 65536"/>
                  <a:gd name="T20" fmla="*/ 0 60000 65536"/>
                  <a:gd name="T21" fmla="*/ 0 60000 65536"/>
                  <a:gd name="T22" fmla="*/ 0 60000 65536"/>
                  <a:gd name="T23" fmla="*/ 0 60000 65536"/>
                  <a:gd name="T24" fmla="*/ 0 w 268"/>
                  <a:gd name="T25" fmla="*/ 0 h 285"/>
                  <a:gd name="T26" fmla="*/ 268 w 268"/>
                  <a:gd name="T27" fmla="*/ 285 h 2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8" h="285">
                    <a:moveTo>
                      <a:pt x="0" y="0"/>
                    </a:moveTo>
                    <a:cubicBezTo>
                      <a:pt x="8" y="3"/>
                      <a:pt x="17" y="3"/>
                      <a:pt x="24" y="8"/>
                    </a:cubicBezTo>
                    <a:cubicBezTo>
                      <a:pt x="28" y="11"/>
                      <a:pt x="32" y="14"/>
                      <a:pt x="36" y="16"/>
                    </a:cubicBezTo>
                    <a:cubicBezTo>
                      <a:pt x="44" y="19"/>
                      <a:pt x="60" y="24"/>
                      <a:pt x="60" y="24"/>
                    </a:cubicBezTo>
                    <a:cubicBezTo>
                      <a:pt x="71" y="41"/>
                      <a:pt x="87" y="52"/>
                      <a:pt x="100" y="68"/>
                    </a:cubicBezTo>
                    <a:cubicBezTo>
                      <a:pt x="139" y="115"/>
                      <a:pt x="178" y="164"/>
                      <a:pt x="216" y="212"/>
                    </a:cubicBezTo>
                    <a:cubicBezTo>
                      <a:pt x="231" y="231"/>
                      <a:pt x="243" y="252"/>
                      <a:pt x="256" y="272"/>
                    </a:cubicBezTo>
                    <a:cubicBezTo>
                      <a:pt x="265" y="285"/>
                      <a:pt x="259" y="284"/>
                      <a:pt x="268" y="284"/>
                    </a:cubicBezTo>
                  </a:path>
                </a:pathLst>
              </a:custGeom>
              <a:noFill/>
              <a:ln w="2857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p>
            </p:txBody>
          </p:sp>
        </p:grpSp>
        <p:graphicFrame>
          <p:nvGraphicFramePr>
            <p:cNvPr id="43" name="Object 17">
              <a:extLst>
                <a:ext uri="{FF2B5EF4-FFF2-40B4-BE49-F238E27FC236}">
                  <a16:creationId xmlns:a16="http://schemas.microsoft.com/office/drawing/2014/main" id="{A1523C01-FB9D-48A3-B0E5-CAF3A0E80842}"/>
                </a:ext>
              </a:extLst>
            </p:cNvPr>
            <p:cNvGraphicFramePr>
              <a:graphicFrameLocks noChangeAspect="1"/>
            </p:cNvGraphicFramePr>
            <p:nvPr/>
          </p:nvGraphicFramePr>
          <p:xfrm>
            <a:off x="2568" y="1782"/>
            <a:ext cx="162" cy="278"/>
          </p:xfrm>
          <a:graphic>
            <a:graphicData uri="http://schemas.openxmlformats.org/presentationml/2006/ole">
              <mc:AlternateContent xmlns:mc="http://schemas.openxmlformats.org/markup-compatibility/2006">
                <mc:Choice xmlns:v="urn:schemas-microsoft-com:vml" Requires="v">
                  <p:oleObj spid="_x0000_s321771" name="公式" r:id="rId8" imgW="152280" imgH="164880" progId="Equation.3">
                    <p:embed/>
                  </p:oleObj>
                </mc:Choice>
                <mc:Fallback>
                  <p:oleObj name="公式" r:id="rId8" imgW="152280" imgH="164880" progId="Equation.3">
                    <p:embed/>
                    <p:pic>
                      <p:nvPicPr>
                        <p:cNvPr id="43" name="Object 17">
                          <a:extLst>
                            <a:ext uri="{FF2B5EF4-FFF2-40B4-BE49-F238E27FC236}">
                              <a16:creationId xmlns:a16="http://schemas.microsoft.com/office/drawing/2014/main" id="{A1523C01-FB9D-48A3-B0E5-CAF3A0E808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8" y="1782"/>
                          <a:ext cx="162"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Line 18">
              <a:extLst>
                <a:ext uri="{FF2B5EF4-FFF2-40B4-BE49-F238E27FC236}">
                  <a16:creationId xmlns:a16="http://schemas.microsoft.com/office/drawing/2014/main" id="{4821994B-2CF9-4714-857F-F7C4DF3AE807}"/>
                </a:ext>
              </a:extLst>
            </p:cNvPr>
            <p:cNvSpPr>
              <a:spLocks noChangeShapeType="1"/>
            </p:cNvSpPr>
            <p:nvPr/>
          </p:nvSpPr>
          <p:spPr bwMode="auto">
            <a:xfrm>
              <a:off x="1539" y="1789"/>
              <a:ext cx="263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19">
              <a:extLst>
                <a:ext uri="{FF2B5EF4-FFF2-40B4-BE49-F238E27FC236}">
                  <a16:creationId xmlns:a16="http://schemas.microsoft.com/office/drawing/2014/main" id="{16306173-D6B1-46CA-B6CA-3788FD33CB3D}"/>
                </a:ext>
              </a:extLst>
            </p:cNvPr>
            <p:cNvSpPr>
              <a:spLocks noChangeShapeType="1"/>
            </p:cNvSpPr>
            <p:nvPr/>
          </p:nvSpPr>
          <p:spPr bwMode="auto">
            <a:xfrm flipV="1">
              <a:off x="1524" y="1056"/>
              <a:ext cx="0" cy="13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6" name="Object 20">
              <a:extLst>
                <a:ext uri="{FF2B5EF4-FFF2-40B4-BE49-F238E27FC236}">
                  <a16:creationId xmlns:a16="http://schemas.microsoft.com/office/drawing/2014/main" id="{682286DD-0331-40C4-B425-719203A511FD}"/>
                </a:ext>
              </a:extLst>
            </p:cNvPr>
            <p:cNvGraphicFramePr>
              <a:graphicFrameLocks noChangeAspect="1"/>
            </p:cNvGraphicFramePr>
            <p:nvPr/>
          </p:nvGraphicFramePr>
          <p:xfrm>
            <a:off x="1294" y="1008"/>
            <a:ext cx="188" cy="288"/>
          </p:xfrm>
          <a:graphic>
            <a:graphicData uri="http://schemas.openxmlformats.org/presentationml/2006/ole">
              <mc:AlternateContent xmlns:mc="http://schemas.openxmlformats.org/markup-compatibility/2006">
                <mc:Choice xmlns:v="urn:schemas-microsoft-com:vml" Requires="v">
                  <p:oleObj spid="_x0000_s321772" name="Equation" r:id="rId10" imgW="139680" imgH="164880" progId="Equation.3">
                    <p:embed/>
                  </p:oleObj>
                </mc:Choice>
                <mc:Fallback>
                  <p:oleObj name="Equation" r:id="rId10" imgW="139680" imgH="164880" progId="Equation.3">
                    <p:embed/>
                    <p:pic>
                      <p:nvPicPr>
                        <p:cNvPr id="46" name="Object 20">
                          <a:extLst>
                            <a:ext uri="{FF2B5EF4-FFF2-40B4-BE49-F238E27FC236}">
                              <a16:creationId xmlns:a16="http://schemas.microsoft.com/office/drawing/2014/main" id="{682286DD-0331-40C4-B425-719203A511F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4" y="1008"/>
                          <a:ext cx="1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21">
              <a:extLst>
                <a:ext uri="{FF2B5EF4-FFF2-40B4-BE49-F238E27FC236}">
                  <a16:creationId xmlns:a16="http://schemas.microsoft.com/office/drawing/2014/main" id="{7F46A8DC-DE4C-48D6-B6E0-95CB51672978}"/>
                </a:ext>
              </a:extLst>
            </p:cNvPr>
            <p:cNvGraphicFramePr>
              <a:graphicFrameLocks noChangeAspect="1"/>
            </p:cNvGraphicFramePr>
            <p:nvPr/>
          </p:nvGraphicFramePr>
          <p:xfrm>
            <a:off x="4029" y="1785"/>
            <a:ext cx="172" cy="246"/>
          </p:xfrm>
          <a:graphic>
            <a:graphicData uri="http://schemas.openxmlformats.org/presentationml/2006/ole">
              <mc:AlternateContent xmlns:mc="http://schemas.openxmlformats.org/markup-compatibility/2006">
                <mc:Choice xmlns:v="urn:schemas-microsoft-com:vml" Requires="v">
                  <p:oleObj spid="_x0000_s321773" name="公式" r:id="rId12" imgW="126720" imgH="139680" progId="Equation.3">
                    <p:embed/>
                  </p:oleObj>
                </mc:Choice>
                <mc:Fallback>
                  <p:oleObj name="公式" r:id="rId12" imgW="126720" imgH="139680" progId="Equation.3">
                    <p:embed/>
                    <p:pic>
                      <p:nvPicPr>
                        <p:cNvPr id="47" name="Object 21">
                          <a:extLst>
                            <a:ext uri="{FF2B5EF4-FFF2-40B4-BE49-F238E27FC236}">
                              <a16:creationId xmlns:a16="http://schemas.microsoft.com/office/drawing/2014/main" id="{7F46A8DC-DE4C-48D6-B6E0-95CB5167297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29" y="1785"/>
                          <a:ext cx="172"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22">
              <a:extLst>
                <a:ext uri="{FF2B5EF4-FFF2-40B4-BE49-F238E27FC236}">
                  <a16:creationId xmlns:a16="http://schemas.microsoft.com/office/drawing/2014/main" id="{5C1866A9-E6B2-499C-BA32-BF44D7CC42E0}"/>
                </a:ext>
              </a:extLst>
            </p:cNvPr>
            <p:cNvGraphicFramePr>
              <a:graphicFrameLocks noChangeAspect="1"/>
            </p:cNvGraphicFramePr>
            <p:nvPr/>
          </p:nvGraphicFramePr>
          <p:xfrm>
            <a:off x="1323" y="1753"/>
            <a:ext cx="151" cy="227"/>
          </p:xfrm>
          <a:graphic>
            <a:graphicData uri="http://schemas.openxmlformats.org/presentationml/2006/ole">
              <mc:AlternateContent xmlns:mc="http://schemas.openxmlformats.org/markup-compatibility/2006">
                <mc:Choice xmlns:v="urn:schemas-microsoft-com:vml" Requires="v">
                  <p:oleObj spid="_x0000_s321774" name="公式" r:id="rId14" imgW="152280" imgH="177480" progId="Equation.3">
                    <p:embed/>
                  </p:oleObj>
                </mc:Choice>
                <mc:Fallback>
                  <p:oleObj name="公式" r:id="rId14" imgW="152280" imgH="177480" progId="Equation.3">
                    <p:embed/>
                    <p:pic>
                      <p:nvPicPr>
                        <p:cNvPr id="48" name="Object 22">
                          <a:extLst>
                            <a:ext uri="{FF2B5EF4-FFF2-40B4-BE49-F238E27FC236}">
                              <a16:creationId xmlns:a16="http://schemas.microsoft.com/office/drawing/2014/main" id="{5C1866A9-E6B2-499C-BA32-BF44D7CC42E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23" y="1753"/>
                          <a:ext cx="151"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Line 23">
              <a:extLst>
                <a:ext uri="{FF2B5EF4-FFF2-40B4-BE49-F238E27FC236}">
                  <a16:creationId xmlns:a16="http://schemas.microsoft.com/office/drawing/2014/main" id="{71B9139F-C9EC-4A0A-B582-4614FDA01A5F}"/>
                </a:ext>
              </a:extLst>
            </p:cNvPr>
            <p:cNvSpPr>
              <a:spLocks noChangeShapeType="1"/>
            </p:cNvSpPr>
            <p:nvPr/>
          </p:nvSpPr>
          <p:spPr bwMode="auto">
            <a:xfrm>
              <a:off x="2592" y="1536"/>
              <a:ext cx="0" cy="336"/>
            </a:xfrm>
            <a:prstGeom prst="line">
              <a:avLst/>
            </a:prstGeom>
            <a:noFill/>
            <a:ln w="28575"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24">
              <a:extLst>
                <a:ext uri="{FF2B5EF4-FFF2-40B4-BE49-F238E27FC236}">
                  <a16:creationId xmlns:a16="http://schemas.microsoft.com/office/drawing/2014/main" id="{683EE78B-855D-4E28-9453-B9943AB352A2}"/>
                </a:ext>
              </a:extLst>
            </p:cNvPr>
            <p:cNvSpPr>
              <a:spLocks noChangeShapeType="1"/>
            </p:cNvSpPr>
            <p:nvPr/>
          </p:nvSpPr>
          <p:spPr bwMode="auto">
            <a:xfrm>
              <a:off x="2160" y="1200"/>
              <a:ext cx="336"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Text Box 25">
              <a:extLst>
                <a:ext uri="{FF2B5EF4-FFF2-40B4-BE49-F238E27FC236}">
                  <a16:creationId xmlns:a16="http://schemas.microsoft.com/office/drawing/2014/main" id="{4A32D1F9-667B-4CEF-8B8D-C02A24FD862D}"/>
                </a:ext>
              </a:extLst>
            </p:cNvPr>
            <p:cNvSpPr txBox="1">
              <a:spLocks noChangeArrowheads="1"/>
            </p:cNvSpPr>
            <p:nvPr/>
          </p:nvSpPr>
          <p:spPr bwMode="auto">
            <a:xfrm>
              <a:off x="2496" y="1056"/>
              <a:ext cx="15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66FF"/>
                  </a:solidFill>
                </a:rPr>
                <a:t>u</a:t>
              </a:r>
            </a:p>
          </p:txBody>
        </p:sp>
      </p:grpSp>
      <p:sp>
        <p:nvSpPr>
          <p:cNvPr id="54" name="Text Box 3">
            <a:extLst>
              <a:ext uri="{FF2B5EF4-FFF2-40B4-BE49-F238E27FC236}">
                <a16:creationId xmlns:a16="http://schemas.microsoft.com/office/drawing/2014/main" id="{A2131485-E141-44E1-9CD1-0EC218FA10F8}"/>
              </a:ext>
            </a:extLst>
          </p:cNvPr>
          <p:cNvSpPr txBox="1">
            <a:spLocks noChangeArrowheads="1"/>
          </p:cNvSpPr>
          <p:nvPr/>
        </p:nvSpPr>
        <p:spPr bwMode="auto">
          <a:xfrm>
            <a:off x="2609854" y="1525042"/>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en-US" altLang="zh-CN" sz="2400" b="1">
                <a:solidFill>
                  <a:schemeClr val="tx1"/>
                </a:solidFill>
              </a:rPr>
              <a:t>----- </a:t>
            </a:r>
            <a:r>
              <a:rPr lang="zh-CN" altLang="en-US" sz="2400" b="1">
                <a:solidFill>
                  <a:schemeClr val="tx1"/>
                </a:solidFill>
              </a:rPr>
              <a:t>波函数</a:t>
            </a:r>
          </a:p>
        </p:txBody>
      </p:sp>
      <p:graphicFrame>
        <p:nvGraphicFramePr>
          <p:cNvPr id="55" name="Object 5">
            <a:extLst>
              <a:ext uri="{FF2B5EF4-FFF2-40B4-BE49-F238E27FC236}">
                <a16:creationId xmlns:a16="http://schemas.microsoft.com/office/drawing/2014/main" id="{BAF4E213-B54C-43A8-885B-2F13289A290F}"/>
              </a:ext>
            </a:extLst>
          </p:cNvPr>
          <p:cNvGraphicFramePr>
            <a:graphicFrameLocks noChangeAspect="1"/>
          </p:cNvGraphicFramePr>
          <p:nvPr/>
        </p:nvGraphicFramePr>
        <p:xfrm>
          <a:off x="628654" y="1525042"/>
          <a:ext cx="1762125" cy="538163"/>
        </p:xfrm>
        <a:graphic>
          <a:graphicData uri="http://schemas.openxmlformats.org/presentationml/2006/ole">
            <mc:AlternateContent xmlns:mc="http://schemas.openxmlformats.org/markup-compatibility/2006">
              <mc:Choice xmlns:v="urn:schemas-microsoft-com:vml" Requires="v">
                <p:oleObj spid="_x0000_s321775" name="Equation" r:id="rId16" imgW="660240" imgH="203040" progId="Equation.3">
                  <p:embed/>
                </p:oleObj>
              </mc:Choice>
              <mc:Fallback>
                <p:oleObj name="Equation" r:id="rId16" imgW="660240" imgH="203040" progId="Equation.3">
                  <p:embed/>
                  <p:pic>
                    <p:nvPicPr>
                      <p:cNvPr id="55" name="Object 5">
                        <a:extLst>
                          <a:ext uri="{FF2B5EF4-FFF2-40B4-BE49-F238E27FC236}">
                            <a16:creationId xmlns:a16="http://schemas.microsoft.com/office/drawing/2014/main" id="{BAF4E213-B54C-43A8-885B-2F13289A290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8654" y="1525042"/>
                        <a:ext cx="1762125"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文本框 2">
            <a:extLst>
              <a:ext uri="{FF2B5EF4-FFF2-40B4-BE49-F238E27FC236}">
                <a16:creationId xmlns:a16="http://schemas.microsoft.com/office/drawing/2014/main" id="{6EE47AA3-3D9D-471A-AC63-3345FC1233A7}"/>
              </a:ext>
            </a:extLst>
          </p:cNvPr>
          <p:cNvSpPr txBox="1"/>
          <p:nvPr/>
        </p:nvSpPr>
        <p:spPr>
          <a:xfrm>
            <a:off x="3070225" y="6381328"/>
            <a:ext cx="3301975" cy="369332"/>
          </a:xfrm>
          <a:prstGeom prst="rect">
            <a:avLst/>
          </a:prstGeom>
          <a:noFill/>
        </p:spPr>
        <p:txBody>
          <a:bodyPr wrap="square" rtlCol="0">
            <a:spAutoFit/>
          </a:bodyPr>
          <a:lstStyle/>
          <a:p>
            <a:r>
              <a:rPr lang="en-US" altLang="zh-CN" dirty="0"/>
              <a:t>P</a:t>
            </a:r>
            <a:r>
              <a:rPr lang="zh-CN" altLang="en-US" dirty="0"/>
              <a:t>点的相位应落后于</a:t>
            </a:r>
            <a:r>
              <a:rPr lang="en-US" altLang="zh-CN" dirty="0"/>
              <a:t>O</a:t>
            </a:r>
            <a:r>
              <a:rPr lang="zh-CN" altLang="en-US" dirty="0"/>
              <a:t>点</a:t>
            </a:r>
          </a:p>
        </p:txBody>
      </p:sp>
    </p:spTree>
    <p:extLst>
      <p:ext uri="{BB962C8B-B14F-4D97-AF65-F5344CB8AC3E}">
        <p14:creationId xmlns:p14="http://schemas.microsoft.com/office/powerpoint/2010/main" val="5418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500" fill="hold"/>
                                        <p:tgtEl>
                                          <p:spTgt spid="41"/>
                                        </p:tgtEl>
                                        <p:attrNameLst>
                                          <p:attrName>ppt_x</p:attrName>
                                        </p:attrNameLst>
                                      </p:cBhvr>
                                      <p:tavLst>
                                        <p:tav tm="0">
                                          <p:val>
                                            <p:strVal val="#ppt_x"/>
                                          </p:val>
                                        </p:tav>
                                        <p:tav tm="100000">
                                          <p:val>
                                            <p:strVal val="#ppt_x"/>
                                          </p:val>
                                        </p:tav>
                                      </p:tavLst>
                                    </p:anim>
                                    <p:anim calcmode="lin" valueType="num">
                                      <p:cBhvr additive="base">
                                        <p:cTn id="13"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
                                            <p:txEl>
                                              <p:pRg st="0" end="0"/>
                                            </p:txEl>
                                          </p:spTgt>
                                        </p:tgtEl>
                                        <p:attrNameLst>
                                          <p:attrName>style.visibility</p:attrName>
                                        </p:attrNameLst>
                                      </p:cBhvr>
                                      <p:to>
                                        <p:strVal val="visible"/>
                                      </p:to>
                                    </p:set>
                                    <p:animEffect transition="in" filter="wipe(left)">
                                      <p:cBhvr>
                                        <p:cTn id="18" dur="500"/>
                                        <p:tgtEl>
                                          <p:spTgt spid="2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9">
                                            <p:txEl>
                                              <p:pRg st="0" end="0"/>
                                            </p:txEl>
                                          </p:spTgt>
                                        </p:tgtEl>
                                        <p:attrNameLst>
                                          <p:attrName>style.visibility</p:attrName>
                                        </p:attrNameLst>
                                      </p:cBhvr>
                                      <p:to>
                                        <p:strVal val="visible"/>
                                      </p:to>
                                    </p:set>
                                    <p:animEffect transition="in" filter="wipe(left)">
                                      <p:cBhvr>
                                        <p:cTn id="28" dur="500"/>
                                        <p:tgtEl>
                                          <p:spTgt spid="39">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0">
                                            <p:txEl>
                                              <p:pRg st="0" end="0"/>
                                            </p:txEl>
                                          </p:spTgt>
                                        </p:tgtEl>
                                        <p:attrNameLst>
                                          <p:attrName>style.visibility</p:attrName>
                                        </p:attrNameLst>
                                      </p:cBhvr>
                                      <p:to>
                                        <p:strVal val="visible"/>
                                      </p:to>
                                    </p:set>
                                    <p:animEffect transition="in" filter="wipe(left)">
                                      <p:cBhvr>
                                        <p:cTn id="33" dur="500"/>
                                        <p:tgtEl>
                                          <p:spTgt spid="40">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wipe(left)">
                                      <p:cBhvr>
                                        <p:cTn id="43" dur="500"/>
                                        <p:tgtEl>
                                          <p:spTgt spid="5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4">
                                            <p:txEl>
                                              <p:pRg st="0" end="0"/>
                                            </p:txEl>
                                          </p:spTgt>
                                        </p:tgtEl>
                                        <p:attrNameLst>
                                          <p:attrName>style.visibility</p:attrName>
                                        </p:attrNameLst>
                                      </p:cBhvr>
                                      <p:to>
                                        <p:strVal val="visible"/>
                                      </p:to>
                                    </p:set>
                                    <p:animEffect transition="in" filter="wipe(left)">
                                      <p:cBhvr>
                                        <p:cTn id="48"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autoUpdateAnimBg="0"/>
      <p:bldP spid="24" grpId="0" build="p" autoUpdateAnimBg="0"/>
      <p:bldP spid="39" grpId="0" build="p" autoUpdateAnimBg="0"/>
      <p:bldP spid="40" grpId="0" build="p" autoUpdateAnimBg="0"/>
      <p:bldP spid="54"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§7.2 </a:t>
            </a:r>
            <a:r>
              <a:rPr lang="zh-CN" altLang="en-US" dirty="0">
                <a:latin typeface="宋体" panose="02010600030101010101" pitchFamily="2" charset="-122"/>
                <a:ea typeface="宋体" panose="02010600030101010101" pitchFamily="2" charset="-122"/>
              </a:rPr>
              <a:t>机械波</a:t>
            </a:r>
          </a:p>
        </p:txBody>
      </p:sp>
      <p:cxnSp>
        <p:nvCxnSpPr>
          <p:cNvPr id="5" name="直接连接符 4"/>
          <p:cNvCxnSpPr/>
          <p:nvPr/>
        </p:nvCxnSpPr>
        <p:spPr>
          <a:xfrm>
            <a:off x="395536" y="1316390"/>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27" name="Object 4">
            <a:extLst>
              <a:ext uri="{FF2B5EF4-FFF2-40B4-BE49-F238E27FC236}">
                <a16:creationId xmlns:a16="http://schemas.microsoft.com/office/drawing/2014/main" id="{5359E64C-6671-4E04-984A-BC36937D2EAB}"/>
              </a:ext>
            </a:extLst>
          </p:cNvPr>
          <p:cNvGraphicFramePr>
            <a:graphicFrameLocks noChangeAspect="1"/>
          </p:cNvGraphicFramePr>
          <p:nvPr/>
        </p:nvGraphicFramePr>
        <p:xfrm>
          <a:off x="1600200" y="1547160"/>
          <a:ext cx="4724400" cy="573087"/>
        </p:xfrm>
        <a:graphic>
          <a:graphicData uri="http://schemas.openxmlformats.org/presentationml/2006/ole">
            <mc:AlternateContent xmlns:mc="http://schemas.openxmlformats.org/markup-compatibility/2006">
              <mc:Choice xmlns:v="urn:schemas-microsoft-com:vml" Requires="v">
                <p:oleObj spid="_x0000_s322737" name="Equation" r:id="rId4" imgW="1701720" imgH="228600" progId="Equation.3">
                  <p:embed/>
                </p:oleObj>
              </mc:Choice>
              <mc:Fallback>
                <p:oleObj name="Equation" r:id="rId4" imgW="1701720" imgH="228600" progId="Equation.3">
                  <p:embed/>
                  <p:pic>
                    <p:nvPicPr>
                      <p:cNvPr id="27" name="Object 4">
                        <a:extLst>
                          <a:ext uri="{FF2B5EF4-FFF2-40B4-BE49-F238E27FC236}">
                            <a16:creationId xmlns:a16="http://schemas.microsoft.com/office/drawing/2014/main" id="{5359E64C-6671-4E04-984A-BC36937D2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547160"/>
                        <a:ext cx="4724400"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AutoShape 17">
            <a:extLst>
              <a:ext uri="{FF2B5EF4-FFF2-40B4-BE49-F238E27FC236}">
                <a16:creationId xmlns:a16="http://schemas.microsoft.com/office/drawing/2014/main" id="{0968CA16-B2E3-4BF4-8E4D-38C5DC49FDCF}"/>
              </a:ext>
            </a:extLst>
          </p:cNvPr>
          <p:cNvSpPr>
            <a:spLocks noChangeArrowheads="1"/>
          </p:cNvSpPr>
          <p:nvPr/>
        </p:nvSpPr>
        <p:spPr bwMode="auto">
          <a:xfrm>
            <a:off x="1066800" y="1723372"/>
            <a:ext cx="381000" cy="228600"/>
          </a:xfrm>
          <a:prstGeom prst="rightArrow">
            <a:avLst>
              <a:gd name="adj1" fmla="val 50000"/>
              <a:gd name="adj2" fmla="val 41667"/>
            </a:avLst>
          </a:prstGeom>
          <a:solidFill>
            <a:schemeClr val="accent1"/>
          </a:solidFill>
          <a:ln w="28575">
            <a:solidFill>
              <a:schemeClr val="bg1"/>
            </a:solidFill>
            <a:miter lim="800000"/>
            <a:headEnd/>
            <a:tailEnd/>
          </a:ln>
        </p:spPr>
        <p:txBody>
          <a:bodyPr wrap="none" anchor="ctr"/>
          <a:lstStyle/>
          <a:p>
            <a:endParaRPr lang="zh-CN" altLang="en-US"/>
          </a:p>
        </p:txBody>
      </p:sp>
      <p:sp>
        <p:nvSpPr>
          <p:cNvPr id="29" name="Text Box 14">
            <a:extLst>
              <a:ext uri="{FF2B5EF4-FFF2-40B4-BE49-F238E27FC236}">
                <a16:creationId xmlns:a16="http://schemas.microsoft.com/office/drawing/2014/main" id="{69779079-61C8-452C-B481-547EB236B760}"/>
              </a:ext>
            </a:extLst>
          </p:cNvPr>
          <p:cNvSpPr txBox="1">
            <a:spLocks noChangeArrowheads="1"/>
          </p:cNvSpPr>
          <p:nvPr/>
        </p:nvSpPr>
        <p:spPr bwMode="auto">
          <a:xfrm>
            <a:off x="555320" y="2459390"/>
            <a:ext cx="525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zh-CN" altLang="en-US" sz="2400" b="1" dirty="0">
                <a:solidFill>
                  <a:schemeClr val="tx1"/>
                </a:solidFill>
              </a:rPr>
              <a:t>沿负方向传播的简谐行波：</a:t>
            </a:r>
          </a:p>
        </p:txBody>
      </p:sp>
      <p:graphicFrame>
        <p:nvGraphicFramePr>
          <p:cNvPr id="30" name="Object 3">
            <a:extLst>
              <a:ext uri="{FF2B5EF4-FFF2-40B4-BE49-F238E27FC236}">
                <a16:creationId xmlns:a16="http://schemas.microsoft.com/office/drawing/2014/main" id="{564B3202-5E83-45EF-A6CF-CE3EF7C5F812}"/>
              </a:ext>
            </a:extLst>
          </p:cNvPr>
          <p:cNvGraphicFramePr>
            <a:graphicFrameLocks noChangeAspect="1"/>
          </p:cNvGraphicFramePr>
          <p:nvPr/>
        </p:nvGraphicFramePr>
        <p:xfrm>
          <a:off x="1582737" y="3161999"/>
          <a:ext cx="4759325" cy="633413"/>
        </p:xfrm>
        <a:graphic>
          <a:graphicData uri="http://schemas.openxmlformats.org/presentationml/2006/ole">
            <mc:AlternateContent xmlns:mc="http://schemas.openxmlformats.org/markup-compatibility/2006">
              <mc:Choice xmlns:v="urn:schemas-microsoft-com:vml" Requires="v">
                <p:oleObj spid="_x0000_s322738" name="Equation" r:id="rId6" imgW="1714320" imgH="228600" progId="Equation.3">
                  <p:embed/>
                </p:oleObj>
              </mc:Choice>
              <mc:Fallback>
                <p:oleObj name="Equation" r:id="rId6" imgW="1714320" imgH="228600" progId="Equation.3">
                  <p:embed/>
                  <p:pic>
                    <p:nvPicPr>
                      <p:cNvPr id="30" name="Object 3">
                        <a:extLst>
                          <a:ext uri="{FF2B5EF4-FFF2-40B4-BE49-F238E27FC236}">
                            <a16:creationId xmlns:a16="http://schemas.microsoft.com/office/drawing/2014/main" id="{564B3202-5E83-45EF-A6CF-CE3EF7C5F8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2737" y="3161999"/>
                        <a:ext cx="4759325"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5">
            <a:extLst>
              <a:ext uri="{FF2B5EF4-FFF2-40B4-BE49-F238E27FC236}">
                <a16:creationId xmlns:a16="http://schemas.microsoft.com/office/drawing/2014/main" id="{C42476AC-D4CD-4390-B6D9-C3211F1715CE}"/>
              </a:ext>
            </a:extLst>
          </p:cNvPr>
          <p:cNvGraphicFramePr>
            <a:graphicFrameLocks noChangeAspect="1"/>
          </p:cNvGraphicFramePr>
          <p:nvPr/>
        </p:nvGraphicFramePr>
        <p:xfrm>
          <a:off x="2497898" y="4840266"/>
          <a:ext cx="4800600" cy="673100"/>
        </p:xfrm>
        <a:graphic>
          <a:graphicData uri="http://schemas.openxmlformats.org/presentationml/2006/ole">
            <mc:AlternateContent xmlns:mc="http://schemas.openxmlformats.org/markup-compatibility/2006">
              <mc:Choice xmlns:v="urn:schemas-microsoft-com:vml" Requires="v">
                <p:oleObj spid="_x0000_s322739" name="Equation" r:id="rId8" imgW="1803240" imgH="253800" progId="Equation.3">
                  <p:embed/>
                </p:oleObj>
              </mc:Choice>
              <mc:Fallback>
                <p:oleObj name="Equation" r:id="rId8" imgW="1803240" imgH="253800" progId="Equation.3">
                  <p:embed/>
                  <p:pic>
                    <p:nvPicPr>
                      <p:cNvPr id="31" name="Object 5">
                        <a:extLst>
                          <a:ext uri="{FF2B5EF4-FFF2-40B4-BE49-F238E27FC236}">
                            <a16:creationId xmlns:a16="http://schemas.microsoft.com/office/drawing/2014/main" id="{C42476AC-D4CD-4390-B6D9-C3211F1715C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7898" y="4840266"/>
                        <a:ext cx="48006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6">
            <a:extLst>
              <a:ext uri="{FF2B5EF4-FFF2-40B4-BE49-F238E27FC236}">
                <a16:creationId xmlns:a16="http://schemas.microsoft.com/office/drawing/2014/main" id="{832FD249-5698-48A7-8FB0-EB7524913368}"/>
              </a:ext>
            </a:extLst>
          </p:cNvPr>
          <p:cNvGraphicFramePr>
            <a:graphicFrameLocks noChangeAspect="1"/>
          </p:cNvGraphicFramePr>
          <p:nvPr>
            <p:extLst>
              <p:ext uri="{D42A27DB-BD31-4B8C-83A1-F6EECF244321}">
                <p14:modId xmlns:p14="http://schemas.microsoft.com/office/powerpoint/2010/main" val="1286113386"/>
              </p:ext>
            </p:extLst>
          </p:nvPr>
        </p:nvGraphicFramePr>
        <p:xfrm>
          <a:off x="1126298" y="5481616"/>
          <a:ext cx="4572000" cy="958850"/>
        </p:xfrm>
        <a:graphic>
          <a:graphicData uri="http://schemas.openxmlformats.org/presentationml/2006/ole">
            <mc:AlternateContent xmlns:mc="http://schemas.openxmlformats.org/markup-compatibility/2006">
              <mc:Choice xmlns:v="urn:schemas-microsoft-com:vml" Requires="v">
                <p:oleObj spid="_x0000_s322740" name="Equation" r:id="rId10" imgW="1726920" imgH="393480" progId="Equation.DSMT4">
                  <p:embed/>
                </p:oleObj>
              </mc:Choice>
              <mc:Fallback>
                <p:oleObj name="Equation" r:id="rId10" imgW="1726920" imgH="393480" progId="Equation.DSMT4">
                  <p:embed/>
                  <p:pic>
                    <p:nvPicPr>
                      <p:cNvPr id="32" name="Object 6">
                        <a:extLst>
                          <a:ext uri="{FF2B5EF4-FFF2-40B4-BE49-F238E27FC236}">
                            <a16:creationId xmlns:a16="http://schemas.microsoft.com/office/drawing/2014/main" id="{832FD249-5698-48A7-8FB0-EB752491336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26298" y="5481616"/>
                        <a:ext cx="4572000"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Text Box 8">
            <a:extLst>
              <a:ext uri="{FF2B5EF4-FFF2-40B4-BE49-F238E27FC236}">
                <a16:creationId xmlns:a16="http://schemas.microsoft.com/office/drawing/2014/main" id="{5976CE45-6478-4DD5-967F-47FFC30CF194}"/>
              </a:ext>
            </a:extLst>
          </p:cNvPr>
          <p:cNvSpPr txBox="1">
            <a:spLocks noChangeArrowheads="1"/>
          </p:cNvSpPr>
          <p:nvPr/>
        </p:nvSpPr>
        <p:spPr bwMode="auto">
          <a:xfrm>
            <a:off x="756411" y="4252891"/>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zh-CN" altLang="en-US" sz="2400" b="1">
                <a:solidFill>
                  <a:schemeClr val="tx1"/>
                </a:solidFill>
              </a:rPr>
              <a:t>定义 波矢</a:t>
            </a:r>
          </a:p>
        </p:txBody>
      </p:sp>
      <p:sp>
        <p:nvSpPr>
          <p:cNvPr id="34" name="Text Box 10">
            <a:extLst>
              <a:ext uri="{FF2B5EF4-FFF2-40B4-BE49-F238E27FC236}">
                <a16:creationId xmlns:a16="http://schemas.microsoft.com/office/drawing/2014/main" id="{A1489D9A-2338-4234-85B2-E2B140C70EB7}"/>
              </a:ext>
            </a:extLst>
          </p:cNvPr>
          <p:cNvSpPr txBox="1">
            <a:spLocks noChangeArrowheads="1"/>
          </p:cNvSpPr>
          <p:nvPr/>
        </p:nvSpPr>
        <p:spPr bwMode="auto">
          <a:xfrm>
            <a:off x="288098" y="5297466"/>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zh-CN" altLang="en-US" sz="2400" b="1">
                <a:solidFill>
                  <a:schemeClr val="tx1"/>
                </a:solidFill>
              </a:rPr>
              <a:t>例：</a:t>
            </a:r>
          </a:p>
        </p:txBody>
      </p:sp>
      <p:graphicFrame>
        <p:nvGraphicFramePr>
          <p:cNvPr id="35" name="Object 11">
            <a:extLst>
              <a:ext uri="{FF2B5EF4-FFF2-40B4-BE49-F238E27FC236}">
                <a16:creationId xmlns:a16="http://schemas.microsoft.com/office/drawing/2014/main" id="{61708178-C296-4093-A35F-C9EE26EAAAFD}"/>
              </a:ext>
            </a:extLst>
          </p:cNvPr>
          <p:cNvGraphicFramePr>
            <a:graphicFrameLocks noChangeAspect="1"/>
          </p:cNvGraphicFramePr>
          <p:nvPr/>
        </p:nvGraphicFramePr>
        <p:xfrm>
          <a:off x="5698298" y="5526066"/>
          <a:ext cx="515938" cy="1143000"/>
        </p:xfrm>
        <a:graphic>
          <a:graphicData uri="http://schemas.openxmlformats.org/presentationml/2006/ole">
            <mc:AlternateContent xmlns:mc="http://schemas.openxmlformats.org/markup-compatibility/2006">
              <mc:Choice xmlns:v="urn:schemas-microsoft-com:vml" Requires="v">
                <p:oleObj spid="_x0000_s322741" name="公式" r:id="rId12" imgW="164880" imgH="215640" progId="Equation.3">
                  <p:embed/>
                </p:oleObj>
              </mc:Choice>
              <mc:Fallback>
                <p:oleObj name="公式" r:id="rId12" imgW="164880" imgH="215640" progId="Equation.3">
                  <p:embed/>
                  <p:pic>
                    <p:nvPicPr>
                      <p:cNvPr id="35" name="Object 11">
                        <a:extLst>
                          <a:ext uri="{FF2B5EF4-FFF2-40B4-BE49-F238E27FC236}">
                            <a16:creationId xmlns:a16="http://schemas.microsoft.com/office/drawing/2014/main" id="{61708178-C296-4093-A35F-C9EE26EAAAF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98298" y="5526066"/>
                        <a:ext cx="515938"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Text Box 12">
            <a:extLst>
              <a:ext uri="{FF2B5EF4-FFF2-40B4-BE49-F238E27FC236}">
                <a16:creationId xmlns:a16="http://schemas.microsoft.com/office/drawing/2014/main" id="{91584B57-68F5-4B31-A148-28DC1128A630}"/>
              </a:ext>
            </a:extLst>
          </p:cNvPr>
          <p:cNvSpPr txBox="1">
            <a:spLocks noChangeArrowheads="1"/>
          </p:cNvSpPr>
          <p:nvPr/>
        </p:nvSpPr>
        <p:spPr bwMode="auto">
          <a:xfrm>
            <a:off x="6079298" y="5449866"/>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en-US" altLang="zh-CN" sz="2400" b="1">
                <a:solidFill>
                  <a:schemeClr val="tx1"/>
                </a:solidFill>
              </a:rPr>
              <a:t>“+” </a:t>
            </a:r>
            <a:r>
              <a:rPr lang="zh-CN" altLang="en-US" sz="2400" b="1">
                <a:solidFill>
                  <a:schemeClr val="tx1"/>
                </a:solidFill>
              </a:rPr>
              <a:t>会聚球面波</a:t>
            </a:r>
          </a:p>
        </p:txBody>
      </p:sp>
      <p:sp>
        <p:nvSpPr>
          <p:cNvPr id="37" name="Text Box 13">
            <a:extLst>
              <a:ext uri="{FF2B5EF4-FFF2-40B4-BE49-F238E27FC236}">
                <a16:creationId xmlns:a16="http://schemas.microsoft.com/office/drawing/2014/main" id="{8898516F-FEFB-47B6-8291-6BC4AA4CBA37}"/>
              </a:ext>
            </a:extLst>
          </p:cNvPr>
          <p:cNvSpPr txBox="1">
            <a:spLocks noChangeArrowheads="1"/>
          </p:cNvSpPr>
          <p:nvPr/>
        </p:nvSpPr>
        <p:spPr bwMode="auto">
          <a:xfrm>
            <a:off x="6155498" y="6211866"/>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en-US" altLang="zh-CN" sz="2400" b="1">
                <a:solidFill>
                  <a:schemeClr val="tx1"/>
                </a:solidFill>
              </a:rPr>
              <a:t>“-” </a:t>
            </a:r>
            <a:r>
              <a:rPr lang="zh-CN" altLang="en-US" sz="2400" b="1">
                <a:solidFill>
                  <a:schemeClr val="tx1"/>
                </a:solidFill>
              </a:rPr>
              <a:t>发散球面波</a:t>
            </a:r>
          </a:p>
        </p:txBody>
      </p:sp>
      <p:sp>
        <p:nvSpPr>
          <p:cNvPr id="38" name="AutoShape 16">
            <a:extLst>
              <a:ext uri="{FF2B5EF4-FFF2-40B4-BE49-F238E27FC236}">
                <a16:creationId xmlns:a16="http://schemas.microsoft.com/office/drawing/2014/main" id="{5F571429-9FB9-4043-BA45-E73458A9F34F}"/>
              </a:ext>
            </a:extLst>
          </p:cNvPr>
          <p:cNvSpPr>
            <a:spLocks noChangeArrowheads="1"/>
          </p:cNvSpPr>
          <p:nvPr/>
        </p:nvSpPr>
        <p:spPr bwMode="auto">
          <a:xfrm>
            <a:off x="1431098" y="4916466"/>
            <a:ext cx="685800" cy="304800"/>
          </a:xfrm>
          <a:prstGeom prst="rightArrow">
            <a:avLst>
              <a:gd name="adj1" fmla="val 50000"/>
              <a:gd name="adj2" fmla="val 56250"/>
            </a:avLst>
          </a:prstGeom>
          <a:solidFill>
            <a:schemeClr val="accent1"/>
          </a:solidFill>
          <a:ln w="28575">
            <a:solidFill>
              <a:schemeClr val="bg1"/>
            </a:solidFill>
            <a:miter lim="800000"/>
            <a:headEnd/>
            <a:tailEnd/>
          </a:ln>
        </p:spPr>
        <p:txBody>
          <a:bodyPr wrap="none" anchor="ctr"/>
          <a:lstStyle/>
          <a:p>
            <a:endParaRPr lang="zh-CN" altLang="en-US"/>
          </a:p>
        </p:txBody>
      </p:sp>
      <p:sp>
        <p:nvSpPr>
          <p:cNvPr id="3" name="矩形 2">
            <a:extLst>
              <a:ext uri="{FF2B5EF4-FFF2-40B4-BE49-F238E27FC236}">
                <a16:creationId xmlns:a16="http://schemas.microsoft.com/office/drawing/2014/main" id="{4557168A-C6FF-4CFE-BDEA-51F07C7CEFF1}"/>
              </a:ext>
            </a:extLst>
          </p:cNvPr>
          <p:cNvSpPr/>
          <p:nvPr/>
        </p:nvSpPr>
        <p:spPr>
          <a:xfrm>
            <a:off x="6777542" y="1693413"/>
            <a:ext cx="2366458" cy="2585323"/>
          </a:xfrm>
          <a:prstGeom prst="rect">
            <a:avLst/>
          </a:prstGeom>
        </p:spPr>
        <p:txBody>
          <a:bodyPr wrap="square">
            <a:spAutoFit/>
          </a:bodyPr>
          <a:lstStyle/>
          <a:p>
            <a:r>
              <a:rPr lang="en-US" altLang="zh-CN" dirty="0"/>
              <a:t>t </a:t>
            </a:r>
            <a:r>
              <a:rPr lang="zh-CN" altLang="en-US" dirty="0"/>
              <a:t>一定，对于横波，表达式描绘的图形正好是 </a:t>
            </a:r>
            <a:r>
              <a:rPr lang="en-US" altLang="zh-CN" dirty="0"/>
              <a:t>x </a:t>
            </a:r>
            <a:r>
              <a:rPr lang="zh-CN" altLang="en-US" dirty="0"/>
              <a:t>轴上质点在 </a:t>
            </a:r>
            <a:r>
              <a:rPr lang="en-US" altLang="zh-CN" dirty="0"/>
              <a:t>t </a:t>
            </a:r>
            <a:r>
              <a:rPr lang="zh-CN" altLang="en-US" dirty="0"/>
              <a:t>时刻的位置曲线，对于纵波则不然。</a:t>
            </a:r>
            <a:endParaRPr lang="en-US" altLang="zh-CN" dirty="0"/>
          </a:p>
          <a:p>
            <a:r>
              <a:rPr lang="zh-CN" altLang="en-US" dirty="0"/>
              <a:t> </a:t>
            </a:r>
            <a:r>
              <a:rPr lang="en-US" altLang="zh-CN" dirty="0"/>
              <a:t>x </a:t>
            </a:r>
            <a:r>
              <a:rPr lang="zh-CN" altLang="en-US" dirty="0"/>
              <a:t>一定，</a:t>
            </a:r>
            <a:r>
              <a:rPr lang="en-US" altLang="zh-CN" dirty="0"/>
              <a:t>y </a:t>
            </a:r>
            <a:r>
              <a:rPr lang="zh-CN" altLang="en-US" dirty="0"/>
              <a:t>只是 </a:t>
            </a:r>
            <a:r>
              <a:rPr lang="en-US" altLang="zh-CN" dirty="0"/>
              <a:t>t </a:t>
            </a:r>
            <a:r>
              <a:rPr lang="zh-CN" altLang="en-US" dirty="0"/>
              <a:t>的函数，表达式描述的只是平衡位置在 </a:t>
            </a:r>
            <a:r>
              <a:rPr lang="en-US" altLang="zh-CN" dirty="0"/>
              <a:t>x </a:t>
            </a:r>
            <a:r>
              <a:rPr lang="zh-CN" altLang="en-US" dirty="0"/>
              <a:t>处质点的振动。</a:t>
            </a:r>
            <a:endParaRPr lang="en-US" altLang="zh-CN" dirty="0"/>
          </a:p>
        </p:txBody>
      </p:sp>
      <p:cxnSp>
        <p:nvCxnSpPr>
          <p:cNvPr id="6" name="直接箭头连接符 5">
            <a:extLst>
              <a:ext uri="{FF2B5EF4-FFF2-40B4-BE49-F238E27FC236}">
                <a16:creationId xmlns:a16="http://schemas.microsoft.com/office/drawing/2014/main" id="{A5800B2B-E2AC-488A-8BE7-D70763D651AB}"/>
              </a:ext>
            </a:extLst>
          </p:cNvPr>
          <p:cNvCxnSpPr>
            <a:cxnSpLocks/>
          </p:cNvCxnSpPr>
          <p:nvPr/>
        </p:nvCxnSpPr>
        <p:spPr>
          <a:xfrm>
            <a:off x="6324600" y="2117145"/>
            <a:ext cx="435480" cy="65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99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9">
                                            <p:txEl>
                                              <p:pRg st="0" end="0"/>
                                            </p:txEl>
                                          </p:spTgt>
                                        </p:tgtEl>
                                        <p:attrNameLst>
                                          <p:attrName>style.visibility</p:attrName>
                                        </p:attrNameLst>
                                      </p:cBhvr>
                                      <p:to>
                                        <p:strVal val="visible"/>
                                      </p:to>
                                    </p:set>
                                    <p:animEffect transition="in" filter="wipe(up)">
                                      <p:cBhvr>
                                        <p:cTn id="17" dur="75"/>
                                        <p:tgtEl>
                                          <p:spTgt spid="2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33">
                                            <p:txEl>
                                              <p:pRg st="0" end="0"/>
                                            </p:txEl>
                                          </p:spTgt>
                                        </p:tgtEl>
                                        <p:attrNameLst>
                                          <p:attrName>style.visibility</p:attrName>
                                        </p:attrNameLst>
                                      </p:cBhvr>
                                      <p:to>
                                        <p:strVal val="visible"/>
                                      </p:to>
                                    </p:set>
                                    <p:animEffect transition="in" filter="wipe(up)">
                                      <p:cBhvr>
                                        <p:cTn id="27" dur="75"/>
                                        <p:tgtEl>
                                          <p:spTgt spid="3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up)">
                                      <p:cBhvr>
                                        <p:cTn id="42" dur="75"/>
                                        <p:tgtEl>
                                          <p:spTgt spid="3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iterate type="lt">
                                    <p:tmPct val="100000"/>
                                  </p:iterate>
                                  <p:childTnLst>
                                    <p:set>
                                      <p:cBhvr>
                                        <p:cTn id="56" dur="1" fill="hold">
                                          <p:stCondLst>
                                            <p:cond delay="0"/>
                                          </p:stCondLst>
                                        </p:cTn>
                                        <p:tgtEl>
                                          <p:spTgt spid="36">
                                            <p:txEl>
                                              <p:pRg st="0" end="0"/>
                                            </p:txEl>
                                          </p:spTgt>
                                        </p:tgtEl>
                                        <p:attrNameLst>
                                          <p:attrName>style.visibility</p:attrName>
                                        </p:attrNameLst>
                                      </p:cBhvr>
                                      <p:to>
                                        <p:strVal val="visible"/>
                                      </p:to>
                                    </p:set>
                                    <p:animEffect transition="in" filter="wipe(up)">
                                      <p:cBhvr>
                                        <p:cTn id="57" dur="75"/>
                                        <p:tgtEl>
                                          <p:spTgt spid="3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iterate type="lt">
                                    <p:tmPct val="100000"/>
                                  </p:iterate>
                                  <p:childTnLst>
                                    <p:set>
                                      <p:cBhvr>
                                        <p:cTn id="61" dur="1" fill="hold">
                                          <p:stCondLst>
                                            <p:cond delay="0"/>
                                          </p:stCondLst>
                                        </p:cTn>
                                        <p:tgtEl>
                                          <p:spTgt spid="37">
                                            <p:txEl>
                                              <p:pRg st="0" end="0"/>
                                            </p:txEl>
                                          </p:spTgt>
                                        </p:tgtEl>
                                        <p:attrNameLst>
                                          <p:attrName>style.visibility</p:attrName>
                                        </p:attrNameLst>
                                      </p:cBhvr>
                                      <p:to>
                                        <p:strVal val="visible"/>
                                      </p:to>
                                    </p:set>
                                    <p:animEffect transition="in" filter="wipe(up)">
                                      <p:cBhvr>
                                        <p:cTn id="62" dur="75"/>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autoUpdateAnimBg="0"/>
      <p:bldP spid="33" grpId="0" build="p" autoUpdateAnimBg="0"/>
      <p:bldP spid="34" grpId="0" build="p" autoUpdateAnimBg="0"/>
      <p:bldP spid="36" grpId="0" build="p" autoUpdateAnimBg="0"/>
      <p:bldP spid="3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第七章 物质的弹性和波</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2">
            <a:extLst>
              <a:ext uri="{FF2B5EF4-FFF2-40B4-BE49-F238E27FC236}">
                <a16:creationId xmlns:a16="http://schemas.microsoft.com/office/drawing/2014/main" id="{D7386FA2-70B2-43D7-AB7A-5C6A582A56B9}"/>
              </a:ext>
            </a:extLst>
          </p:cNvPr>
          <p:cNvSpPr txBox="1"/>
          <p:nvPr/>
        </p:nvSpPr>
        <p:spPr>
          <a:xfrm>
            <a:off x="323528" y="1417638"/>
            <a:ext cx="8136904" cy="2868093"/>
          </a:xfrm>
          <a:prstGeom prst="rect">
            <a:avLst/>
          </a:prstGeom>
          <a:noFill/>
        </p:spPr>
        <p:txBody>
          <a:bodyPr wrap="square" rtlCol="0">
            <a:spAutoFit/>
          </a:bodyPr>
          <a:lstStyle/>
          <a:p>
            <a:pPr>
              <a:lnSpc>
                <a:spcPct val="150000"/>
              </a:lnSpc>
            </a:pPr>
            <a:r>
              <a:rPr lang="zh-CN" altLang="en-US" sz="2800" b="1" dirty="0">
                <a:latin typeface="宋体" panose="02010600030101010101" pitchFamily="2" charset="-122"/>
                <a:ea typeface="宋体" panose="02010600030101010101" pitchFamily="2" charset="-122"/>
              </a:rPr>
              <a:t>本章内容：</a:t>
            </a:r>
            <a:endParaRPr lang="en-US" altLang="zh-CN" sz="2800" b="1" dirty="0">
              <a:latin typeface="宋体" panose="02010600030101010101" pitchFamily="2" charset="-122"/>
              <a:ea typeface="宋体" panose="02010600030101010101" pitchFamily="2" charset="-122"/>
            </a:endParaRPr>
          </a:p>
          <a:p>
            <a:pPr marL="457200" indent="-457200">
              <a:lnSpc>
                <a:spcPct val="150000"/>
              </a:lnSpc>
              <a:buAutoNum type="arabicPeriod"/>
            </a:pPr>
            <a:r>
              <a:rPr lang="zh-CN" altLang="en-US" sz="2400" b="1" dirty="0">
                <a:latin typeface="宋体" panose="02010600030101010101" pitchFamily="2" charset="-122"/>
                <a:ea typeface="宋体" panose="02010600030101010101" pitchFamily="2" charset="-122"/>
              </a:rPr>
              <a:t>应力和应变，弹性模量，泊松比；固体形变的势能；</a:t>
            </a:r>
            <a:endParaRPr lang="en-US" altLang="zh-CN" sz="2400" b="1" dirty="0">
              <a:latin typeface="宋体" panose="02010600030101010101" pitchFamily="2" charset="-122"/>
              <a:ea typeface="宋体" panose="02010600030101010101" pitchFamily="2" charset="-122"/>
            </a:endParaRPr>
          </a:p>
          <a:p>
            <a:pPr marL="457200" indent="-457200">
              <a:lnSpc>
                <a:spcPct val="150000"/>
              </a:lnSpc>
              <a:buAutoNum type="arabicPeriod"/>
            </a:pPr>
            <a:r>
              <a:rPr lang="zh-CN" altLang="en-US" sz="2400" b="1" dirty="0">
                <a:latin typeface="宋体" panose="02010600030101010101" pitchFamily="2" charset="-122"/>
                <a:ea typeface="宋体" panose="02010600030101010101" pitchFamily="2" charset="-122"/>
              </a:rPr>
              <a:t>机械波；</a:t>
            </a:r>
            <a:endParaRPr lang="en-US" altLang="zh-CN" sz="2400" b="1" dirty="0">
              <a:latin typeface="宋体" panose="02010600030101010101" pitchFamily="2" charset="-122"/>
              <a:ea typeface="宋体" panose="02010600030101010101" pitchFamily="2" charset="-122"/>
            </a:endParaRPr>
          </a:p>
          <a:p>
            <a:pPr marL="457200" indent="-457200">
              <a:lnSpc>
                <a:spcPct val="150000"/>
              </a:lnSpc>
              <a:buAutoNum type="arabicPeriod"/>
            </a:pPr>
            <a:r>
              <a:rPr lang="zh-CN" altLang="en-US" sz="2400" b="1" dirty="0">
                <a:latin typeface="宋体" panose="02010600030101010101" pitchFamily="2" charset="-122"/>
                <a:ea typeface="宋体" panose="02010600030101010101" pitchFamily="2" charset="-122"/>
              </a:rPr>
              <a:t>惠更斯原理和波的传播；</a:t>
            </a:r>
            <a:endParaRPr lang="en-US" altLang="zh-CN" sz="2400" b="1" dirty="0">
              <a:latin typeface="宋体" panose="02010600030101010101" pitchFamily="2" charset="-122"/>
              <a:ea typeface="宋体" panose="02010600030101010101" pitchFamily="2" charset="-122"/>
            </a:endParaRPr>
          </a:p>
          <a:p>
            <a:pPr marL="457200" indent="-457200">
              <a:lnSpc>
                <a:spcPct val="150000"/>
              </a:lnSpc>
              <a:buAutoNum type="arabicPeriod"/>
            </a:pPr>
            <a:r>
              <a:rPr lang="zh-CN" altLang="en-US" sz="2400" b="1" dirty="0">
                <a:latin typeface="宋体" panose="02010600030101010101" pitchFamily="2" charset="-122"/>
                <a:ea typeface="宋体" panose="02010600030101010101" pitchFamily="2" charset="-122"/>
              </a:rPr>
              <a:t>多普勒效应。</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53134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§7.2 </a:t>
            </a:r>
            <a:r>
              <a:rPr lang="zh-CN" altLang="en-US" dirty="0">
                <a:latin typeface="宋体" panose="02010600030101010101" pitchFamily="2" charset="-122"/>
                <a:ea typeface="宋体" panose="02010600030101010101" pitchFamily="2" charset="-122"/>
              </a:rPr>
              <a:t>机械波</a:t>
            </a:r>
          </a:p>
        </p:txBody>
      </p:sp>
      <p:cxnSp>
        <p:nvCxnSpPr>
          <p:cNvPr id="5" name="直接连接符 4"/>
          <p:cNvCxnSpPr/>
          <p:nvPr/>
        </p:nvCxnSpPr>
        <p:spPr>
          <a:xfrm>
            <a:off x="395536" y="1316390"/>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Rectangle 6">
            <a:extLst>
              <a:ext uri="{FF2B5EF4-FFF2-40B4-BE49-F238E27FC236}">
                <a16:creationId xmlns:a16="http://schemas.microsoft.com/office/drawing/2014/main" id="{98157039-4F78-4FB4-93D6-7EDC3D399057}"/>
              </a:ext>
            </a:extLst>
          </p:cNvPr>
          <p:cNvSpPr>
            <a:spLocks noChangeArrowheads="1"/>
          </p:cNvSpPr>
          <p:nvPr/>
        </p:nvSpPr>
        <p:spPr bwMode="auto">
          <a:xfrm>
            <a:off x="75156" y="3895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 name="Object 5">
            <a:extLst>
              <a:ext uri="{FF2B5EF4-FFF2-40B4-BE49-F238E27FC236}">
                <a16:creationId xmlns:a16="http://schemas.microsoft.com/office/drawing/2014/main" id="{39D2AE05-AD72-4B32-BD34-8E72875F334C}"/>
              </a:ext>
            </a:extLst>
          </p:cNvPr>
          <p:cNvGraphicFramePr>
            <a:graphicFrameLocks noChangeAspect="1"/>
          </p:cNvGraphicFramePr>
          <p:nvPr/>
        </p:nvGraphicFramePr>
        <p:xfrm>
          <a:off x="3926431" y="1513017"/>
          <a:ext cx="3168650" cy="1123950"/>
        </p:xfrm>
        <a:graphic>
          <a:graphicData uri="http://schemas.openxmlformats.org/presentationml/2006/ole">
            <mc:AlternateContent xmlns:mc="http://schemas.openxmlformats.org/markup-compatibility/2006">
              <mc:Choice xmlns:v="urn:schemas-microsoft-com:vml" Requires="v">
                <p:oleObj spid="_x0000_s323726" name="Equation" r:id="rId4" imgW="1180588" imgH="418918" progId="Equation.DSMT4">
                  <p:embed/>
                </p:oleObj>
              </mc:Choice>
              <mc:Fallback>
                <p:oleObj name="Equation" r:id="rId4" imgW="1180588" imgH="418918" progId="Equation.DSMT4">
                  <p:embed/>
                  <p:pic>
                    <p:nvPicPr>
                      <p:cNvPr id="17" name="Object 5">
                        <a:extLst>
                          <a:ext uri="{FF2B5EF4-FFF2-40B4-BE49-F238E27FC236}">
                            <a16:creationId xmlns:a16="http://schemas.microsoft.com/office/drawing/2014/main" id="{39D2AE05-AD72-4B32-BD34-8E72875F33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431" y="1513017"/>
                        <a:ext cx="3168650"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8">
            <a:extLst>
              <a:ext uri="{FF2B5EF4-FFF2-40B4-BE49-F238E27FC236}">
                <a16:creationId xmlns:a16="http://schemas.microsoft.com/office/drawing/2014/main" id="{A2909C41-D442-419D-86C8-1F070959DC87}"/>
              </a:ext>
            </a:extLst>
          </p:cNvPr>
          <p:cNvSpPr>
            <a:spLocks noChangeArrowheads="1"/>
          </p:cNvSpPr>
          <p:nvPr/>
        </p:nvSpPr>
        <p:spPr bwMode="auto">
          <a:xfrm>
            <a:off x="325981" y="2521079"/>
            <a:ext cx="41671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636838" algn="ctr"/>
              </a:tabLst>
              <a:defRPr kumimoji="1" sz="2400">
                <a:solidFill>
                  <a:schemeClr val="tx1"/>
                </a:solidFill>
                <a:latin typeface="Times New Roman" panose="02020603050405020304" pitchFamily="18" charset="0"/>
                <a:ea typeface="宋体" panose="02010600030101010101" pitchFamily="2" charset="-122"/>
              </a:defRPr>
            </a:lvl1pPr>
            <a:lvl2pPr>
              <a:tabLst>
                <a:tab pos="2636838" algn="ctr"/>
              </a:tabLst>
              <a:defRPr kumimoji="1" sz="2400">
                <a:solidFill>
                  <a:schemeClr val="tx1"/>
                </a:solidFill>
                <a:latin typeface="Times New Roman" panose="02020603050405020304" pitchFamily="18" charset="0"/>
                <a:ea typeface="宋体" panose="02010600030101010101" pitchFamily="2" charset="-122"/>
              </a:defRPr>
            </a:lvl2pPr>
            <a:lvl3pPr>
              <a:tabLst>
                <a:tab pos="2636838" algn="ctr"/>
              </a:tabLst>
              <a:defRPr kumimoji="1" sz="2400">
                <a:solidFill>
                  <a:schemeClr val="tx1"/>
                </a:solidFill>
                <a:latin typeface="Times New Roman" panose="02020603050405020304" pitchFamily="18" charset="0"/>
                <a:ea typeface="宋体" panose="02010600030101010101" pitchFamily="2" charset="-122"/>
              </a:defRPr>
            </a:lvl3pPr>
            <a:lvl4pPr>
              <a:tabLst>
                <a:tab pos="2636838" algn="ctr"/>
              </a:tabLst>
              <a:defRPr kumimoji="1" sz="2400">
                <a:solidFill>
                  <a:schemeClr val="tx1"/>
                </a:solidFill>
                <a:latin typeface="Times New Roman" panose="02020603050405020304" pitchFamily="18" charset="0"/>
                <a:ea typeface="宋体" panose="02010600030101010101" pitchFamily="2" charset="-122"/>
              </a:defRPr>
            </a:lvl4pPr>
            <a:lvl5pPr>
              <a:tabLst>
                <a:tab pos="2636838"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a:t>求</a:t>
            </a:r>
            <a:r>
              <a:rPr lang="zh-CN" altLang="en-US" b="1">
                <a:latin typeface="宋体" panose="02010600030101010101" pitchFamily="2" charset="-122"/>
              </a:rPr>
              <a:t>一阶偏导数</a:t>
            </a:r>
            <a:r>
              <a:rPr lang="zh-CN" altLang="en-US" b="1"/>
              <a:t>得振动速度函数</a:t>
            </a:r>
          </a:p>
          <a:p>
            <a:endParaRPr lang="en-US" altLang="zh-CN" b="1"/>
          </a:p>
        </p:txBody>
      </p:sp>
      <p:graphicFrame>
        <p:nvGraphicFramePr>
          <p:cNvPr id="19" name="Object 10">
            <a:extLst>
              <a:ext uri="{FF2B5EF4-FFF2-40B4-BE49-F238E27FC236}">
                <a16:creationId xmlns:a16="http://schemas.microsoft.com/office/drawing/2014/main" id="{CCA98450-8B76-4D55-92FE-A5EA988E46EF}"/>
              </a:ext>
            </a:extLst>
          </p:cNvPr>
          <p:cNvGraphicFramePr>
            <a:graphicFrameLocks noChangeAspect="1"/>
          </p:cNvGraphicFramePr>
          <p:nvPr/>
        </p:nvGraphicFramePr>
        <p:xfrm>
          <a:off x="2846931" y="4681667"/>
          <a:ext cx="3744913" cy="1003300"/>
        </p:xfrm>
        <a:graphic>
          <a:graphicData uri="http://schemas.openxmlformats.org/presentationml/2006/ole">
            <mc:AlternateContent xmlns:mc="http://schemas.openxmlformats.org/markup-compatibility/2006">
              <mc:Choice xmlns:v="urn:schemas-microsoft-com:vml" Requires="v">
                <p:oleObj spid="_x0000_s323727" name="Equation" r:id="rId6" imgW="1600200" imgH="431640" progId="Equation.DSMT4">
                  <p:embed/>
                </p:oleObj>
              </mc:Choice>
              <mc:Fallback>
                <p:oleObj name="Equation" r:id="rId6" imgW="1600200" imgH="431640" progId="Equation.DSMT4">
                  <p:embed/>
                  <p:pic>
                    <p:nvPicPr>
                      <p:cNvPr id="19" name="Object 10">
                        <a:extLst>
                          <a:ext uri="{FF2B5EF4-FFF2-40B4-BE49-F238E27FC236}">
                            <a16:creationId xmlns:a16="http://schemas.microsoft.com/office/drawing/2014/main" id="{CCA98450-8B76-4D55-92FE-A5EA988E46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6931" y="4681667"/>
                        <a:ext cx="3744913"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1">
            <a:extLst>
              <a:ext uri="{FF2B5EF4-FFF2-40B4-BE49-F238E27FC236}">
                <a16:creationId xmlns:a16="http://schemas.microsoft.com/office/drawing/2014/main" id="{0085A515-AF00-48E6-B783-5BCE8C44E4B9}"/>
              </a:ext>
            </a:extLst>
          </p:cNvPr>
          <p:cNvSpPr>
            <a:spLocks noChangeArrowheads="1"/>
          </p:cNvSpPr>
          <p:nvPr/>
        </p:nvSpPr>
        <p:spPr bwMode="auto">
          <a:xfrm>
            <a:off x="325981" y="4105404"/>
            <a:ext cx="85328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636838" algn="ctr"/>
              </a:tabLst>
              <a:defRPr kumimoji="1" sz="2400">
                <a:solidFill>
                  <a:schemeClr val="tx1"/>
                </a:solidFill>
                <a:latin typeface="Times New Roman" panose="02020603050405020304" pitchFamily="18" charset="0"/>
                <a:ea typeface="宋体" panose="02010600030101010101" pitchFamily="2" charset="-122"/>
              </a:defRPr>
            </a:lvl1pPr>
            <a:lvl2pPr>
              <a:tabLst>
                <a:tab pos="2636838" algn="ctr"/>
              </a:tabLst>
              <a:defRPr kumimoji="1" sz="2400">
                <a:solidFill>
                  <a:schemeClr val="tx1"/>
                </a:solidFill>
                <a:latin typeface="Times New Roman" panose="02020603050405020304" pitchFamily="18" charset="0"/>
                <a:ea typeface="宋体" panose="02010600030101010101" pitchFamily="2" charset="-122"/>
              </a:defRPr>
            </a:lvl2pPr>
            <a:lvl3pPr>
              <a:tabLst>
                <a:tab pos="2636838" algn="ctr"/>
              </a:tabLst>
              <a:defRPr kumimoji="1" sz="2400">
                <a:solidFill>
                  <a:schemeClr val="tx1"/>
                </a:solidFill>
                <a:latin typeface="Times New Roman" panose="02020603050405020304" pitchFamily="18" charset="0"/>
                <a:ea typeface="宋体" panose="02010600030101010101" pitchFamily="2" charset="-122"/>
              </a:defRPr>
            </a:lvl3pPr>
            <a:lvl4pPr>
              <a:tabLst>
                <a:tab pos="2636838" algn="ctr"/>
              </a:tabLst>
              <a:defRPr kumimoji="1" sz="2400">
                <a:solidFill>
                  <a:schemeClr val="tx1"/>
                </a:solidFill>
                <a:latin typeface="Times New Roman" panose="02020603050405020304" pitchFamily="18" charset="0"/>
                <a:ea typeface="宋体" panose="02010600030101010101" pitchFamily="2" charset="-122"/>
              </a:defRPr>
            </a:lvl4pPr>
            <a:lvl5pPr>
              <a:tabLst>
                <a:tab pos="2636838"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a:t>再求一次</a:t>
            </a:r>
            <a:r>
              <a:rPr lang="zh-CN" altLang="en-US" b="1">
                <a:latin typeface="宋体" panose="02010600030101010101" pitchFamily="2" charset="-122"/>
              </a:rPr>
              <a:t>偏导数，得</a:t>
            </a:r>
            <a:r>
              <a:rPr lang="zh-CN" altLang="en-US" b="1"/>
              <a:t>波函数对时间的</a:t>
            </a:r>
            <a:r>
              <a:rPr lang="zh-CN" altLang="en-US" b="1">
                <a:latin typeface="宋体" panose="02010600030101010101" pitchFamily="2" charset="-122"/>
              </a:rPr>
              <a:t>二阶偏导数，即</a:t>
            </a:r>
            <a:r>
              <a:rPr lang="zh-CN" altLang="en-US" b="1"/>
              <a:t>振动加速度函数</a:t>
            </a:r>
          </a:p>
          <a:p>
            <a:endParaRPr lang="en-US" altLang="zh-CN" b="1"/>
          </a:p>
        </p:txBody>
      </p:sp>
      <p:sp>
        <p:nvSpPr>
          <p:cNvPr id="21" name="Rectangle 17">
            <a:extLst>
              <a:ext uri="{FF2B5EF4-FFF2-40B4-BE49-F238E27FC236}">
                <a16:creationId xmlns:a16="http://schemas.microsoft.com/office/drawing/2014/main" id="{7E8446AA-376F-494D-80D2-C995FFDECE17}"/>
              </a:ext>
            </a:extLst>
          </p:cNvPr>
          <p:cNvSpPr>
            <a:spLocks noChangeArrowheads="1"/>
          </p:cNvSpPr>
          <p:nvPr/>
        </p:nvSpPr>
        <p:spPr bwMode="auto">
          <a:xfrm>
            <a:off x="75156" y="39101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 name="Object 16">
            <a:extLst>
              <a:ext uri="{FF2B5EF4-FFF2-40B4-BE49-F238E27FC236}">
                <a16:creationId xmlns:a16="http://schemas.microsoft.com/office/drawing/2014/main" id="{42A5B00D-FE5D-42F6-882B-E42C7D322465}"/>
              </a:ext>
            </a:extLst>
          </p:cNvPr>
          <p:cNvGraphicFramePr>
            <a:graphicFrameLocks noChangeAspect="1"/>
          </p:cNvGraphicFramePr>
          <p:nvPr/>
        </p:nvGraphicFramePr>
        <p:xfrm>
          <a:off x="2846931" y="3025904"/>
          <a:ext cx="4340225" cy="984250"/>
        </p:xfrm>
        <a:graphic>
          <a:graphicData uri="http://schemas.openxmlformats.org/presentationml/2006/ole">
            <mc:AlternateContent xmlns:mc="http://schemas.openxmlformats.org/markup-compatibility/2006">
              <mc:Choice xmlns:v="urn:schemas-microsoft-com:vml" Requires="v">
                <p:oleObj spid="_x0000_s323728" name="Equation" r:id="rId8" imgW="1676160" imgH="419040" progId="Equation.DSMT4">
                  <p:embed/>
                </p:oleObj>
              </mc:Choice>
              <mc:Fallback>
                <p:oleObj name="Equation" r:id="rId8" imgW="1676160" imgH="419040" progId="Equation.DSMT4">
                  <p:embed/>
                  <p:pic>
                    <p:nvPicPr>
                      <p:cNvPr id="22" name="Object 16">
                        <a:extLst>
                          <a:ext uri="{FF2B5EF4-FFF2-40B4-BE49-F238E27FC236}">
                            <a16:creationId xmlns:a16="http://schemas.microsoft.com/office/drawing/2014/main" id="{42A5B00D-FE5D-42F6-882B-E42C7D3224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6931" y="3025904"/>
                        <a:ext cx="4340225"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 Box 18">
            <a:extLst>
              <a:ext uri="{FF2B5EF4-FFF2-40B4-BE49-F238E27FC236}">
                <a16:creationId xmlns:a16="http://schemas.microsoft.com/office/drawing/2014/main" id="{1D9DEDC9-0384-4BAD-9323-E27D559EFBCB}"/>
              </a:ext>
            </a:extLst>
          </p:cNvPr>
          <p:cNvSpPr txBox="1">
            <a:spLocks noChangeArrowheads="1"/>
          </p:cNvSpPr>
          <p:nvPr/>
        </p:nvSpPr>
        <p:spPr bwMode="auto">
          <a:xfrm>
            <a:off x="325981" y="1728917"/>
            <a:ext cx="518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tx1"/>
                </a:solidFill>
              </a:rPr>
              <a:t>由平面简谐波波函数</a:t>
            </a:r>
          </a:p>
        </p:txBody>
      </p:sp>
      <p:sp>
        <p:nvSpPr>
          <p:cNvPr id="24" name="Text Box 19">
            <a:extLst>
              <a:ext uri="{FF2B5EF4-FFF2-40B4-BE49-F238E27FC236}">
                <a16:creationId xmlns:a16="http://schemas.microsoft.com/office/drawing/2014/main" id="{3AF5A4B3-C694-4D2D-BD5C-049EEA6888CE}"/>
              </a:ext>
            </a:extLst>
          </p:cNvPr>
          <p:cNvSpPr txBox="1">
            <a:spLocks noChangeArrowheads="1"/>
          </p:cNvSpPr>
          <p:nvPr/>
        </p:nvSpPr>
        <p:spPr bwMode="auto">
          <a:xfrm>
            <a:off x="470444" y="5834192"/>
            <a:ext cx="6335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tx1"/>
                </a:solidFill>
              </a:rPr>
              <a:t>波函数对位置</a:t>
            </a:r>
            <a:r>
              <a:rPr lang="en-US" altLang="zh-CN" sz="2400" b="1">
                <a:solidFill>
                  <a:schemeClr val="tx1"/>
                </a:solidFill>
              </a:rPr>
              <a:t>x</a:t>
            </a:r>
            <a:r>
              <a:rPr lang="zh-CN" altLang="en-US" sz="2400" b="1">
                <a:solidFill>
                  <a:schemeClr val="tx1"/>
                </a:solidFill>
              </a:rPr>
              <a:t>的一阶偏导数为：</a:t>
            </a:r>
          </a:p>
        </p:txBody>
      </p:sp>
      <p:graphicFrame>
        <p:nvGraphicFramePr>
          <p:cNvPr id="25" name="Object 20">
            <a:extLst>
              <a:ext uri="{FF2B5EF4-FFF2-40B4-BE49-F238E27FC236}">
                <a16:creationId xmlns:a16="http://schemas.microsoft.com/office/drawing/2014/main" id="{F4E6C37D-9244-4444-BB54-B1EA66870D74}"/>
              </a:ext>
            </a:extLst>
          </p:cNvPr>
          <p:cNvGraphicFramePr>
            <a:graphicFrameLocks noChangeAspect="1"/>
          </p:cNvGraphicFramePr>
          <p:nvPr>
            <p:extLst>
              <p:ext uri="{D42A27DB-BD31-4B8C-83A1-F6EECF244321}">
                <p14:modId xmlns:p14="http://schemas.microsoft.com/office/powerpoint/2010/main" val="356300971"/>
              </p:ext>
            </p:extLst>
          </p:nvPr>
        </p:nvGraphicFramePr>
        <p:xfrm>
          <a:off x="5017043" y="5684967"/>
          <a:ext cx="3600450" cy="1004888"/>
        </p:xfrm>
        <a:graphic>
          <a:graphicData uri="http://schemas.openxmlformats.org/presentationml/2006/ole">
            <mc:AlternateContent xmlns:mc="http://schemas.openxmlformats.org/markup-compatibility/2006">
              <mc:Choice xmlns:v="urn:schemas-microsoft-com:vml" Requires="v">
                <p:oleObj spid="_x0000_s323729" name="Equation" r:id="rId10" imgW="1409400" imgH="393480" progId="Equation.DSMT4">
                  <p:embed/>
                </p:oleObj>
              </mc:Choice>
              <mc:Fallback>
                <p:oleObj name="Equation" r:id="rId10" imgW="1409400" imgH="393480" progId="Equation.DSMT4">
                  <p:embed/>
                  <p:pic>
                    <p:nvPicPr>
                      <p:cNvPr id="25" name="Object 20">
                        <a:extLst>
                          <a:ext uri="{FF2B5EF4-FFF2-40B4-BE49-F238E27FC236}">
                            <a16:creationId xmlns:a16="http://schemas.microsoft.com/office/drawing/2014/main" id="{F4E6C37D-9244-4444-BB54-B1EA66870D7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17043" y="5684967"/>
                        <a:ext cx="360045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solidFill>
                              <a:schemeClr val="bg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9045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down)">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§7.2 </a:t>
            </a:r>
            <a:r>
              <a:rPr lang="zh-CN" altLang="en-US" dirty="0">
                <a:latin typeface="宋体" panose="02010600030101010101" pitchFamily="2" charset="-122"/>
                <a:ea typeface="宋体" panose="02010600030101010101" pitchFamily="2" charset="-122"/>
              </a:rPr>
              <a:t>机械波</a:t>
            </a:r>
          </a:p>
        </p:txBody>
      </p:sp>
      <p:cxnSp>
        <p:nvCxnSpPr>
          <p:cNvPr id="5" name="直接连接符 4"/>
          <p:cNvCxnSpPr/>
          <p:nvPr/>
        </p:nvCxnSpPr>
        <p:spPr>
          <a:xfrm>
            <a:off x="395536" y="1316390"/>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Rectangle 4">
            <a:extLst>
              <a:ext uri="{FF2B5EF4-FFF2-40B4-BE49-F238E27FC236}">
                <a16:creationId xmlns:a16="http://schemas.microsoft.com/office/drawing/2014/main" id="{B095D2FF-AB40-4C36-AEF4-89666EEE3894}"/>
              </a:ext>
            </a:extLst>
          </p:cNvPr>
          <p:cNvSpPr>
            <a:spLocks noChangeArrowheads="1"/>
          </p:cNvSpPr>
          <p:nvPr/>
        </p:nvSpPr>
        <p:spPr bwMode="auto">
          <a:xfrm>
            <a:off x="275877" y="5731614"/>
            <a:ext cx="8388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636838" algn="ctr"/>
              </a:tabLst>
              <a:defRPr kumimoji="1" sz="2400">
                <a:solidFill>
                  <a:schemeClr val="tx1"/>
                </a:solidFill>
                <a:latin typeface="Times New Roman" panose="02020603050405020304" pitchFamily="18" charset="0"/>
                <a:ea typeface="宋体" panose="02010600030101010101" pitchFamily="2" charset="-122"/>
              </a:defRPr>
            </a:lvl1pPr>
            <a:lvl2pPr>
              <a:tabLst>
                <a:tab pos="2636838" algn="ctr"/>
              </a:tabLst>
              <a:defRPr kumimoji="1" sz="2400">
                <a:solidFill>
                  <a:schemeClr val="tx1"/>
                </a:solidFill>
                <a:latin typeface="Times New Roman" panose="02020603050405020304" pitchFamily="18" charset="0"/>
                <a:ea typeface="宋体" panose="02010600030101010101" pitchFamily="2" charset="-122"/>
              </a:defRPr>
            </a:lvl2pPr>
            <a:lvl3pPr>
              <a:tabLst>
                <a:tab pos="2636838" algn="ctr"/>
              </a:tabLst>
              <a:defRPr kumimoji="1" sz="2400">
                <a:solidFill>
                  <a:schemeClr val="tx1"/>
                </a:solidFill>
                <a:latin typeface="Times New Roman" panose="02020603050405020304" pitchFamily="18" charset="0"/>
                <a:ea typeface="宋体" panose="02010600030101010101" pitchFamily="2" charset="-122"/>
              </a:defRPr>
            </a:lvl3pPr>
            <a:lvl4pPr>
              <a:tabLst>
                <a:tab pos="2636838" algn="ctr"/>
              </a:tabLst>
              <a:defRPr kumimoji="1" sz="2400">
                <a:solidFill>
                  <a:schemeClr val="tx1"/>
                </a:solidFill>
                <a:latin typeface="Times New Roman" panose="02020603050405020304" pitchFamily="18" charset="0"/>
                <a:ea typeface="宋体" panose="02010600030101010101" pitchFamily="2" charset="-122"/>
              </a:defRPr>
            </a:lvl4pPr>
            <a:lvl5pPr>
              <a:tabLst>
                <a:tab pos="2636838"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a:t>该式是平面简谐波（或一维简谐波）的波动方程，而平面简谐波（或一维简谐波）的波函数是该方程的一个特解。</a:t>
            </a:r>
          </a:p>
        </p:txBody>
      </p:sp>
      <p:graphicFrame>
        <p:nvGraphicFramePr>
          <p:cNvPr id="15" name="Object 5">
            <a:extLst>
              <a:ext uri="{FF2B5EF4-FFF2-40B4-BE49-F238E27FC236}">
                <a16:creationId xmlns:a16="http://schemas.microsoft.com/office/drawing/2014/main" id="{3886C853-74B3-4B0A-8BCC-1A64FE13384C}"/>
              </a:ext>
            </a:extLst>
          </p:cNvPr>
          <p:cNvGraphicFramePr>
            <a:graphicFrameLocks noGrp="1" noChangeAspect="1"/>
          </p:cNvGraphicFramePr>
          <p:nvPr>
            <p:ph sz="quarter" idx="1"/>
            <p:extLst>
              <p:ext uri="{D42A27DB-BD31-4B8C-83A1-F6EECF244321}">
                <p14:modId xmlns:p14="http://schemas.microsoft.com/office/powerpoint/2010/main" val="3622339164"/>
              </p:ext>
            </p:extLst>
          </p:nvPr>
        </p:nvGraphicFramePr>
        <p:xfrm>
          <a:off x="1141065" y="2091477"/>
          <a:ext cx="3886200" cy="1016000"/>
        </p:xfrm>
        <a:graphic>
          <a:graphicData uri="http://schemas.openxmlformats.org/presentationml/2006/ole">
            <mc:AlternateContent xmlns:mc="http://schemas.openxmlformats.org/markup-compatibility/2006">
              <mc:Choice xmlns:v="urn:schemas-microsoft-com:vml" Requires="v">
                <p:oleObj spid="_x0000_s324718" name="Equation" r:id="rId4" imgW="1650960" imgH="431640" progId="Equation.DSMT4">
                  <p:embed/>
                </p:oleObj>
              </mc:Choice>
              <mc:Fallback>
                <p:oleObj name="Equation" r:id="rId4" imgW="1650960" imgH="431640" progId="Equation.DSMT4">
                  <p:embed/>
                  <p:pic>
                    <p:nvPicPr>
                      <p:cNvPr id="15" name="Object 5">
                        <a:extLst>
                          <a:ext uri="{FF2B5EF4-FFF2-40B4-BE49-F238E27FC236}">
                            <a16:creationId xmlns:a16="http://schemas.microsoft.com/office/drawing/2014/main" id="{3886C853-74B3-4B0A-8BCC-1A64FE13384C}"/>
                          </a:ext>
                        </a:extLst>
                      </p:cNvPr>
                      <p:cNvPicPr>
                        <a:picLocks noChangeAspect="1" noChangeArrowheads="1"/>
                      </p:cNvPicPr>
                      <p:nvPr/>
                    </p:nvPicPr>
                    <p:blipFill>
                      <a:blip r:embed="rId5"/>
                      <a:srcRect/>
                      <a:stretch>
                        <a:fillRect/>
                      </a:stretch>
                    </p:blipFill>
                    <p:spPr bwMode="auto">
                      <a:xfrm>
                        <a:off x="1141065" y="2091477"/>
                        <a:ext cx="3886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7">
            <a:extLst>
              <a:ext uri="{FF2B5EF4-FFF2-40B4-BE49-F238E27FC236}">
                <a16:creationId xmlns:a16="http://schemas.microsoft.com/office/drawing/2014/main" id="{D4707300-DFC4-4A99-8CF6-0F87599E13A3}"/>
              </a:ext>
            </a:extLst>
          </p:cNvPr>
          <p:cNvGraphicFramePr>
            <a:graphicFrameLocks noChangeAspect="1"/>
          </p:cNvGraphicFramePr>
          <p:nvPr/>
        </p:nvGraphicFramePr>
        <p:xfrm>
          <a:off x="2941290" y="4325089"/>
          <a:ext cx="2520950" cy="1204913"/>
        </p:xfrm>
        <a:graphic>
          <a:graphicData uri="http://schemas.openxmlformats.org/presentationml/2006/ole">
            <mc:AlternateContent xmlns:mc="http://schemas.openxmlformats.org/markup-compatibility/2006">
              <mc:Choice xmlns:v="urn:schemas-microsoft-com:vml" Requires="v">
                <p:oleObj spid="_x0000_s324719" name="Equation" r:id="rId6" imgW="876240" imgH="419040" progId="Equation.DSMT4">
                  <p:embed/>
                </p:oleObj>
              </mc:Choice>
              <mc:Fallback>
                <p:oleObj name="Equation" r:id="rId6" imgW="876240" imgH="419040" progId="Equation.DSMT4">
                  <p:embed/>
                  <p:pic>
                    <p:nvPicPr>
                      <p:cNvPr id="26" name="Object 7">
                        <a:extLst>
                          <a:ext uri="{FF2B5EF4-FFF2-40B4-BE49-F238E27FC236}">
                            <a16:creationId xmlns:a16="http://schemas.microsoft.com/office/drawing/2014/main" id="{D4707300-DFC4-4A99-8CF6-0F87599E13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1290" y="4325089"/>
                        <a:ext cx="2520950"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 name="Rectangle 10">
            <a:extLst>
              <a:ext uri="{FF2B5EF4-FFF2-40B4-BE49-F238E27FC236}">
                <a16:creationId xmlns:a16="http://schemas.microsoft.com/office/drawing/2014/main" id="{0F1880C1-BF6E-4A39-A670-8729FDF401DA}"/>
              </a:ext>
            </a:extLst>
          </p:cNvPr>
          <p:cNvSpPr>
            <a:spLocks noChangeArrowheads="1"/>
          </p:cNvSpPr>
          <p:nvPr/>
        </p:nvSpPr>
        <p:spPr bwMode="auto">
          <a:xfrm>
            <a:off x="204440" y="1439441"/>
            <a:ext cx="559800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636838" algn="ctr"/>
              </a:tabLst>
              <a:defRPr kumimoji="1" sz="2400">
                <a:solidFill>
                  <a:schemeClr val="tx1"/>
                </a:solidFill>
                <a:latin typeface="Times New Roman" panose="02020603050405020304" pitchFamily="18" charset="0"/>
                <a:ea typeface="宋体" panose="02010600030101010101" pitchFamily="2" charset="-122"/>
              </a:defRPr>
            </a:lvl1pPr>
            <a:lvl2pPr>
              <a:tabLst>
                <a:tab pos="2636838" algn="ctr"/>
              </a:tabLst>
              <a:defRPr kumimoji="1" sz="2400">
                <a:solidFill>
                  <a:schemeClr val="tx1"/>
                </a:solidFill>
                <a:latin typeface="Times New Roman" panose="02020603050405020304" pitchFamily="18" charset="0"/>
                <a:ea typeface="宋体" panose="02010600030101010101" pitchFamily="2" charset="-122"/>
              </a:defRPr>
            </a:lvl2pPr>
            <a:lvl3pPr>
              <a:tabLst>
                <a:tab pos="2636838" algn="ctr"/>
              </a:tabLst>
              <a:defRPr kumimoji="1" sz="2400">
                <a:solidFill>
                  <a:schemeClr val="tx1"/>
                </a:solidFill>
                <a:latin typeface="Times New Roman" panose="02020603050405020304" pitchFamily="18" charset="0"/>
                <a:ea typeface="宋体" panose="02010600030101010101" pitchFamily="2" charset="-122"/>
              </a:defRPr>
            </a:lvl3pPr>
            <a:lvl4pPr>
              <a:tabLst>
                <a:tab pos="2636838" algn="ctr"/>
              </a:tabLst>
              <a:defRPr kumimoji="1" sz="2400">
                <a:solidFill>
                  <a:schemeClr val="tx1"/>
                </a:solidFill>
                <a:latin typeface="Times New Roman" panose="02020603050405020304" pitchFamily="18" charset="0"/>
                <a:ea typeface="宋体" panose="02010600030101010101" pitchFamily="2" charset="-122"/>
              </a:defRPr>
            </a:lvl4pPr>
            <a:lvl5pPr>
              <a:tabLst>
                <a:tab pos="2636838"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t>而一维简谐行波函数对</a:t>
            </a:r>
            <a:r>
              <a:rPr lang="en-US" altLang="zh-CN" b="1" i="1" dirty="0"/>
              <a:t>x</a:t>
            </a:r>
            <a:r>
              <a:rPr lang="zh-CN" altLang="en-US" b="1" dirty="0"/>
              <a:t>的</a:t>
            </a:r>
            <a:r>
              <a:rPr lang="zh-CN" altLang="en-US" b="1" dirty="0">
                <a:latin typeface="宋体" panose="02010600030101010101" pitchFamily="2" charset="-122"/>
              </a:rPr>
              <a:t>二阶偏导数为</a:t>
            </a:r>
            <a:endParaRPr lang="zh-CN" altLang="en-US" b="1" dirty="0"/>
          </a:p>
          <a:p>
            <a:endParaRPr lang="en-US" altLang="zh-CN" b="1" dirty="0"/>
          </a:p>
        </p:txBody>
      </p:sp>
      <p:sp>
        <p:nvSpPr>
          <p:cNvPr id="28" name="Rectangle 11">
            <a:extLst>
              <a:ext uri="{FF2B5EF4-FFF2-40B4-BE49-F238E27FC236}">
                <a16:creationId xmlns:a16="http://schemas.microsoft.com/office/drawing/2014/main" id="{DD77EE95-3542-43FE-AE3A-9904AD771D8A}"/>
              </a:ext>
            </a:extLst>
          </p:cNvPr>
          <p:cNvSpPr>
            <a:spLocks noChangeArrowheads="1"/>
          </p:cNvSpPr>
          <p:nvPr/>
        </p:nvSpPr>
        <p:spPr bwMode="auto">
          <a:xfrm>
            <a:off x="275877" y="4540989"/>
            <a:ext cx="2022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636838" algn="ctr"/>
              </a:tabLst>
              <a:defRPr kumimoji="1" sz="2400">
                <a:solidFill>
                  <a:schemeClr val="tx1"/>
                </a:solidFill>
                <a:latin typeface="Times New Roman" panose="02020603050405020304" pitchFamily="18" charset="0"/>
                <a:ea typeface="宋体" panose="02010600030101010101" pitchFamily="2" charset="-122"/>
              </a:defRPr>
            </a:lvl1pPr>
            <a:lvl2pPr>
              <a:tabLst>
                <a:tab pos="2636838" algn="ctr"/>
              </a:tabLst>
              <a:defRPr kumimoji="1" sz="2400">
                <a:solidFill>
                  <a:schemeClr val="tx1"/>
                </a:solidFill>
                <a:latin typeface="Times New Roman" panose="02020603050405020304" pitchFamily="18" charset="0"/>
                <a:ea typeface="宋体" panose="02010600030101010101" pitchFamily="2" charset="-122"/>
              </a:defRPr>
            </a:lvl2pPr>
            <a:lvl3pPr>
              <a:tabLst>
                <a:tab pos="2636838" algn="ctr"/>
              </a:tabLst>
              <a:defRPr kumimoji="1" sz="2400">
                <a:solidFill>
                  <a:schemeClr val="tx1"/>
                </a:solidFill>
                <a:latin typeface="Times New Roman" panose="02020603050405020304" pitchFamily="18" charset="0"/>
                <a:ea typeface="宋体" panose="02010600030101010101" pitchFamily="2" charset="-122"/>
              </a:defRPr>
            </a:lvl3pPr>
            <a:lvl4pPr>
              <a:tabLst>
                <a:tab pos="2636838" algn="ctr"/>
              </a:tabLst>
              <a:defRPr kumimoji="1" sz="2400">
                <a:solidFill>
                  <a:schemeClr val="tx1"/>
                </a:solidFill>
                <a:latin typeface="Times New Roman" panose="02020603050405020304" pitchFamily="18" charset="0"/>
                <a:ea typeface="宋体" panose="02010600030101010101" pitchFamily="2" charset="-122"/>
              </a:defRPr>
            </a:lvl4pPr>
            <a:lvl5pPr>
              <a:tabLst>
                <a:tab pos="2636838"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tabLst>
                <a:tab pos="2636838" algn="ctr"/>
              </a:tabLs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a:t>比较上两式得</a:t>
            </a:r>
          </a:p>
          <a:p>
            <a:endParaRPr lang="en-US" altLang="zh-CN" b="1"/>
          </a:p>
        </p:txBody>
      </p:sp>
      <p:graphicFrame>
        <p:nvGraphicFramePr>
          <p:cNvPr id="29" name="Object 15">
            <a:extLst>
              <a:ext uri="{FF2B5EF4-FFF2-40B4-BE49-F238E27FC236}">
                <a16:creationId xmlns:a16="http://schemas.microsoft.com/office/drawing/2014/main" id="{64356B9B-189E-47C7-A0FE-194411074257}"/>
              </a:ext>
            </a:extLst>
          </p:cNvPr>
          <p:cNvGraphicFramePr>
            <a:graphicFrameLocks noChangeAspect="1"/>
          </p:cNvGraphicFramePr>
          <p:nvPr/>
        </p:nvGraphicFramePr>
        <p:xfrm>
          <a:off x="1068040" y="3244002"/>
          <a:ext cx="4105275" cy="1108075"/>
        </p:xfrm>
        <a:graphic>
          <a:graphicData uri="http://schemas.openxmlformats.org/presentationml/2006/ole">
            <mc:AlternateContent xmlns:mc="http://schemas.openxmlformats.org/markup-compatibility/2006">
              <mc:Choice xmlns:v="urn:schemas-microsoft-com:vml" Requires="v">
                <p:oleObj spid="_x0000_s324720" name="Equation" r:id="rId8" imgW="1600200" imgH="431640" progId="Equation.DSMT4">
                  <p:embed/>
                </p:oleObj>
              </mc:Choice>
              <mc:Fallback>
                <p:oleObj name="Equation" r:id="rId8" imgW="1600200" imgH="431640" progId="Equation.DSMT4">
                  <p:embed/>
                  <p:pic>
                    <p:nvPicPr>
                      <p:cNvPr id="29" name="Object 15">
                        <a:extLst>
                          <a:ext uri="{FF2B5EF4-FFF2-40B4-BE49-F238E27FC236}">
                            <a16:creationId xmlns:a16="http://schemas.microsoft.com/office/drawing/2014/main" id="{64356B9B-189E-47C7-A0FE-19441107425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8040" y="3244002"/>
                        <a:ext cx="41052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图片 2">
            <a:extLst>
              <a:ext uri="{FF2B5EF4-FFF2-40B4-BE49-F238E27FC236}">
                <a16:creationId xmlns:a16="http://schemas.microsoft.com/office/drawing/2014/main" id="{9DC0AB8A-4390-4085-B1EB-D2BDFD63AFCD}"/>
              </a:ext>
            </a:extLst>
          </p:cNvPr>
          <p:cNvPicPr>
            <a:picLocks noChangeAspect="1"/>
          </p:cNvPicPr>
          <p:nvPr/>
        </p:nvPicPr>
        <p:blipFill rotWithShape="1">
          <a:blip r:embed="rId10"/>
          <a:srcRect l="11565" r="12299"/>
          <a:stretch/>
        </p:blipFill>
        <p:spPr>
          <a:xfrm>
            <a:off x="5967847" y="1462319"/>
            <a:ext cx="3022872" cy="2225233"/>
          </a:xfrm>
          <a:prstGeom prst="rect">
            <a:avLst/>
          </a:prstGeom>
        </p:spPr>
      </p:pic>
      <p:pic>
        <p:nvPicPr>
          <p:cNvPr id="4" name="图片 3">
            <a:extLst>
              <a:ext uri="{FF2B5EF4-FFF2-40B4-BE49-F238E27FC236}">
                <a16:creationId xmlns:a16="http://schemas.microsoft.com/office/drawing/2014/main" id="{68FD59F7-98A5-4CD2-830C-A111F54F47C6}"/>
              </a:ext>
            </a:extLst>
          </p:cNvPr>
          <p:cNvPicPr>
            <a:picLocks noChangeAspect="1"/>
          </p:cNvPicPr>
          <p:nvPr/>
        </p:nvPicPr>
        <p:blipFill>
          <a:blip r:embed="rId11"/>
          <a:stretch>
            <a:fillRect/>
          </a:stretch>
        </p:blipFill>
        <p:spPr>
          <a:xfrm>
            <a:off x="7044457" y="3818014"/>
            <a:ext cx="1211685" cy="640135"/>
          </a:xfrm>
          <a:prstGeom prst="rect">
            <a:avLst/>
          </a:prstGeom>
        </p:spPr>
      </p:pic>
    </p:spTree>
    <p:extLst>
      <p:ext uri="{BB962C8B-B14F-4D97-AF65-F5344CB8AC3E}">
        <p14:creationId xmlns:p14="http://schemas.microsoft.com/office/powerpoint/2010/main" val="161532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down)">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7"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9008A42-493C-4CCA-86AB-355FC9A076FF}"/>
              </a:ext>
            </a:extLst>
          </p:cNvPr>
          <p:cNvPicPr>
            <a:picLocks noChangeAspect="1"/>
          </p:cNvPicPr>
          <p:nvPr/>
        </p:nvPicPr>
        <p:blipFill>
          <a:blip r:embed="rId2"/>
          <a:stretch>
            <a:fillRect/>
          </a:stretch>
        </p:blipFill>
        <p:spPr>
          <a:xfrm>
            <a:off x="1115616" y="28490"/>
            <a:ext cx="6188867" cy="3404566"/>
          </a:xfrm>
          <a:prstGeom prst="rect">
            <a:avLst/>
          </a:prstGeom>
        </p:spPr>
      </p:pic>
      <p:pic>
        <p:nvPicPr>
          <p:cNvPr id="5" name="图片 4">
            <a:extLst>
              <a:ext uri="{FF2B5EF4-FFF2-40B4-BE49-F238E27FC236}">
                <a16:creationId xmlns:a16="http://schemas.microsoft.com/office/drawing/2014/main" id="{0AC52685-75BB-434F-B998-198B284A37AD}"/>
              </a:ext>
            </a:extLst>
          </p:cNvPr>
          <p:cNvPicPr>
            <a:picLocks noChangeAspect="1"/>
          </p:cNvPicPr>
          <p:nvPr/>
        </p:nvPicPr>
        <p:blipFill>
          <a:blip r:embed="rId3"/>
          <a:stretch>
            <a:fillRect/>
          </a:stretch>
        </p:blipFill>
        <p:spPr>
          <a:xfrm>
            <a:off x="1547664" y="3429000"/>
            <a:ext cx="4464496" cy="3311168"/>
          </a:xfrm>
          <a:prstGeom prst="rect">
            <a:avLst/>
          </a:prstGeom>
        </p:spPr>
      </p:pic>
    </p:spTree>
    <p:extLst>
      <p:ext uri="{BB962C8B-B14F-4D97-AF65-F5344CB8AC3E}">
        <p14:creationId xmlns:p14="http://schemas.microsoft.com/office/powerpoint/2010/main" val="3144957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§7.2 </a:t>
            </a:r>
            <a:r>
              <a:rPr lang="zh-CN" altLang="en-US" dirty="0">
                <a:latin typeface="宋体" panose="02010600030101010101" pitchFamily="2" charset="-122"/>
                <a:ea typeface="宋体" panose="02010600030101010101" pitchFamily="2" charset="-122"/>
              </a:rPr>
              <a:t>机械波</a:t>
            </a:r>
          </a:p>
        </p:txBody>
      </p:sp>
      <p:cxnSp>
        <p:nvCxnSpPr>
          <p:cNvPr id="5" name="直接连接符 4"/>
          <p:cNvCxnSpPr/>
          <p:nvPr/>
        </p:nvCxnSpPr>
        <p:spPr>
          <a:xfrm>
            <a:off x="395536" y="1316390"/>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2" name="Object 2">
            <a:extLst>
              <a:ext uri="{FF2B5EF4-FFF2-40B4-BE49-F238E27FC236}">
                <a16:creationId xmlns:a16="http://schemas.microsoft.com/office/drawing/2014/main" id="{A26C1608-D3F3-4FD7-A807-F7B2F06EF2E9}"/>
              </a:ext>
            </a:extLst>
          </p:cNvPr>
          <p:cNvGraphicFramePr>
            <a:graphicFrameLocks noChangeAspect="1"/>
          </p:cNvGraphicFramePr>
          <p:nvPr/>
        </p:nvGraphicFramePr>
        <p:xfrm>
          <a:off x="4953000" y="3297474"/>
          <a:ext cx="4114800" cy="709613"/>
        </p:xfrm>
        <a:graphic>
          <a:graphicData uri="http://schemas.openxmlformats.org/presentationml/2006/ole">
            <mc:AlternateContent xmlns:mc="http://schemas.openxmlformats.org/markup-compatibility/2006">
              <mc:Choice xmlns:v="urn:schemas-microsoft-com:vml" Requires="v">
                <p:oleObj spid="_x0000_s314114" name="BMP 图象" r:id="rId4" imgW="2676899" imgH="581106" progId="Paint.Picture">
                  <p:embed/>
                </p:oleObj>
              </mc:Choice>
              <mc:Fallback>
                <p:oleObj name="BMP 图象" r:id="rId4" imgW="2676899" imgH="581106" progId="Paint.Picture">
                  <p:embed/>
                  <p:pic>
                    <p:nvPicPr>
                      <p:cNvPr id="12" name="Object 2">
                        <a:extLst>
                          <a:ext uri="{FF2B5EF4-FFF2-40B4-BE49-F238E27FC236}">
                            <a16:creationId xmlns:a16="http://schemas.microsoft.com/office/drawing/2014/main" id="{A26C1608-D3F3-4FD7-A807-F7B2F06EF2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297474"/>
                        <a:ext cx="4114800"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3">
            <a:extLst>
              <a:ext uri="{FF2B5EF4-FFF2-40B4-BE49-F238E27FC236}">
                <a16:creationId xmlns:a16="http://schemas.microsoft.com/office/drawing/2014/main" id="{72CDBE5B-29BB-4964-A913-D99A78411B31}"/>
              </a:ext>
            </a:extLst>
          </p:cNvPr>
          <p:cNvGraphicFramePr>
            <a:graphicFrameLocks noChangeAspect="1"/>
          </p:cNvGraphicFramePr>
          <p:nvPr/>
        </p:nvGraphicFramePr>
        <p:xfrm>
          <a:off x="4743450" y="2171937"/>
          <a:ext cx="3505200" cy="668337"/>
        </p:xfrm>
        <a:graphic>
          <a:graphicData uri="http://schemas.openxmlformats.org/presentationml/2006/ole">
            <mc:AlternateContent xmlns:mc="http://schemas.openxmlformats.org/markup-compatibility/2006">
              <mc:Choice xmlns:v="urn:schemas-microsoft-com:vml" Requires="v">
                <p:oleObj spid="_x0000_s314115" name="BMP 图象" r:id="rId6" imgW="2666667" imgH="542857" progId="Paint.Picture">
                  <p:embed/>
                </p:oleObj>
              </mc:Choice>
              <mc:Fallback>
                <p:oleObj name="BMP 图象" r:id="rId6" imgW="2666667" imgH="542857" progId="Paint.Picture">
                  <p:embed/>
                  <p:pic>
                    <p:nvPicPr>
                      <p:cNvPr id="13" name="Object 3">
                        <a:extLst>
                          <a:ext uri="{FF2B5EF4-FFF2-40B4-BE49-F238E27FC236}">
                            <a16:creationId xmlns:a16="http://schemas.microsoft.com/office/drawing/2014/main" id="{72CDBE5B-29BB-4964-A913-D99A78411B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3450" y="2171937"/>
                        <a:ext cx="3505200"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21">
            <a:extLst>
              <a:ext uri="{FF2B5EF4-FFF2-40B4-BE49-F238E27FC236}">
                <a16:creationId xmlns:a16="http://schemas.microsoft.com/office/drawing/2014/main" id="{17BB7590-8634-4C8B-87A5-2A4F10C6B936}"/>
              </a:ext>
            </a:extLst>
          </p:cNvPr>
          <p:cNvGraphicFramePr>
            <a:graphicFrameLocks noChangeAspect="1"/>
          </p:cNvGraphicFramePr>
          <p:nvPr/>
        </p:nvGraphicFramePr>
        <p:xfrm>
          <a:off x="5508625" y="1355962"/>
          <a:ext cx="411163" cy="457200"/>
        </p:xfrm>
        <a:graphic>
          <a:graphicData uri="http://schemas.openxmlformats.org/presentationml/2006/ole">
            <mc:AlternateContent xmlns:mc="http://schemas.openxmlformats.org/markup-compatibility/2006">
              <mc:Choice xmlns:v="urn:schemas-microsoft-com:vml" Requires="v">
                <p:oleObj spid="_x0000_s314116" name="公式" r:id="rId8" imgW="126720" imgH="139680" progId="Equation.3">
                  <p:embed/>
                </p:oleObj>
              </mc:Choice>
              <mc:Fallback>
                <p:oleObj name="公式" r:id="rId8" imgW="126720" imgH="139680" progId="Equation.3">
                  <p:embed/>
                  <p:pic>
                    <p:nvPicPr>
                      <p:cNvPr id="16" name="Object 21">
                        <a:extLst>
                          <a:ext uri="{FF2B5EF4-FFF2-40B4-BE49-F238E27FC236}">
                            <a16:creationId xmlns:a16="http://schemas.microsoft.com/office/drawing/2014/main" id="{17BB7590-8634-4C8B-87A5-2A4F10C6B93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8625" y="1355962"/>
                        <a:ext cx="4111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2">
            <a:extLst>
              <a:ext uri="{FF2B5EF4-FFF2-40B4-BE49-F238E27FC236}">
                <a16:creationId xmlns:a16="http://schemas.microsoft.com/office/drawing/2014/main" id="{4F76E243-B3E7-4AE8-81D3-1478134DB40E}"/>
              </a:ext>
            </a:extLst>
          </p:cNvPr>
          <p:cNvGraphicFramePr>
            <a:graphicFrameLocks noChangeAspect="1"/>
          </p:cNvGraphicFramePr>
          <p:nvPr/>
        </p:nvGraphicFramePr>
        <p:xfrm>
          <a:off x="6372225" y="1355962"/>
          <a:ext cx="1066800" cy="457200"/>
        </p:xfrm>
        <a:graphic>
          <a:graphicData uri="http://schemas.openxmlformats.org/presentationml/2006/ole">
            <mc:AlternateContent xmlns:mc="http://schemas.openxmlformats.org/markup-compatibility/2006">
              <mc:Choice xmlns:v="urn:schemas-microsoft-com:vml" Requires="v">
                <p:oleObj spid="_x0000_s314117" name="公式" r:id="rId10" imgW="406080" imgH="177480" progId="Equation.3">
                  <p:embed/>
                </p:oleObj>
              </mc:Choice>
              <mc:Fallback>
                <p:oleObj name="公式" r:id="rId10" imgW="406080" imgH="177480" progId="Equation.3">
                  <p:embed/>
                  <p:pic>
                    <p:nvPicPr>
                      <p:cNvPr id="17" name="Object 22">
                        <a:extLst>
                          <a:ext uri="{FF2B5EF4-FFF2-40B4-BE49-F238E27FC236}">
                            <a16:creationId xmlns:a16="http://schemas.microsoft.com/office/drawing/2014/main" id="{4F76E243-B3E7-4AE8-81D3-1478134DB40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72225" y="1355962"/>
                        <a:ext cx="106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Line 23">
            <a:extLst>
              <a:ext uri="{FF2B5EF4-FFF2-40B4-BE49-F238E27FC236}">
                <a16:creationId xmlns:a16="http://schemas.microsoft.com/office/drawing/2014/main" id="{E3756228-8970-4FDA-8281-D78F7AB5FD4D}"/>
              </a:ext>
            </a:extLst>
          </p:cNvPr>
          <p:cNvSpPr>
            <a:spLocks noChangeShapeType="1"/>
          </p:cNvSpPr>
          <p:nvPr/>
        </p:nvSpPr>
        <p:spPr bwMode="auto">
          <a:xfrm flipH="1">
            <a:off x="6057900" y="2230674"/>
            <a:ext cx="0" cy="228600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9" name="Object 24">
            <a:extLst>
              <a:ext uri="{FF2B5EF4-FFF2-40B4-BE49-F238E27FC236}">
                <a16:creationId xmlns:a16="http://schemas.microsoft.com/office/drawing/2014/main" id="{924120EB-DF31-4F8F-9541-284C79BF5849}"/>
              </a:ext>
            </a:extLst>
          </p:cNvPr>
          <p:cNvGraphicFramePr>
            <a:graphicFrameLocks noChangeAspect="1"/>
          </p:cNvGraphicFramePr>
          <p:nvPr>
            <p:extLst>
              <p:ext uri="{D42A27DB-BD31-4B8C-83A1-F6EECF244321}">
                <p14:modId xmlns:p14="http://schemas.microsoft.com/office/powerpoint/2010/main" val="3599172540"/>
              </p:ext>
            </p:extLst>
          </p:nvPr>
        </p:nvGraphicFramePr>
        <p:xfrm>
          <a:off x="5312965" y="2780928"/>
          <a:ext cx="411163" cy="457200"/>
        </p:xfrm>
        <a:graphic>
          <a:graphicData uri="http://schemas.openxmlformats.org/presentationml/2006/ole">
            <mc:AlternateContent xmlns:mc="http://schemas.openxmlformats.org/markup-compatibility/2006">
              <mc:Choice xmlns:v="urn:schemas-microsoft-com:vml" Requires="v">
                <p:oleObj spid="_x0000_s314118" name="公式" r:id="rId12" imgW="126720" imgH="139680" progId="Equation.3">
                  <p:embed/>
                </p:oleObj>
              </mc:Choice>
              <mc:Fallback>
                <p:oleObj name="公式" r:id="rId12" imgW="126720" imgH="139680" progId="Equation.3">
                  <p:embed/>
                  <p:pic>
                    <p:nvPicPr>
                      <p:cNvPr id="19" name="Object 24">
                        <a:extLst>
                          <a:ext uri="{FF2B5EF4-FFF2-40B4-BE49-F238E27FC236}">
                            <a16:creationId xmlns:a16="http://schemas.microsoft.com/office/drawing/2014/main" id="{924120EB-DF31-4F8F-9541-284C79BF584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12965" y="2780928"/>
                        <a:ext cx="4111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5">
            <a:extLst>
              <a:ext uri="{FF2B5EF4-FFF2-40B4-BE49-F238E27FC236}">
                <a16:creationId xmlns:a16="http://schemas.microsoft.com/office/drawing/2014/main" id="{A54080A2-6DED-4FF5-8028-B57D97B479CC}"/>
              </a:ext>
            </a:extLst>
          </p:cNvPr>
          <p:cNvGraphicFramePr>
            <a:graphicFrameLocks noChangeAspect="1"/>
          </p:cNvGraphicFramePr>
          <p:nvPr>
            <p:extLst>
              <p:ext uri="{D42A27DB-BD31-4B8C-83A1-F6EECF244321}">
                <p14:modId xmlns:p14="http://schemas.microsoft.com/office/powerpoint/2010/main" val="3378544801"/>
              </p:ext>
            </p:extLst>
          </p:nvPr>
        </p:nvGraphicFramePr>
        <p:xfrm>
          <a:off x="6496844" y="2751584"/>
          <a:ext cx="379412" cy="533400"/>
        </p:xfrm>
        <a:graphic>
          <a:graphicData uri="http://schemas.openxmlformats.org/presentationml/2006/ole">
            <mc:AlternateContent xmlns:mc="http://schemas.openxmlformats.org/markup-compatibility/2006">
              <mc:Choice xmlns:v="urn:schemas-microsoft-com:vml" Requires="v">
                <p:oleObj spid="_x0000_s314119" name="公式" r:id="rId14" imgW="126720" imgH="177480" progId="Equation.3">
                  <p:embed/>
                </p:oleObj>
              </mc:Choice>
              <mc:Fallback>
                <p:oleObj name="公式" r:id="rId14" imgW="126720" imgH="177480" progId="Equation.3">
                  <p:embed/>
                  <p:pic>
                    <p:nvPicPr>
                      <p:cNvPr id="20" name="Object 25">
                        <a:extLst>
                          <a:ext uri="{FF2B5EF4-FFF2-40B4-BE49-F238E27FC236}">
                            <a16:creationId xmlns:a16="http://schemas.microsoft.com/office/drawing/2014/main" id="{A54080A2-6DED-4FF5-8028-B57D97B479C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96844" y="2751584"/>
                        <a:ext cx="37941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Line 27">
            <a:extLst>
              <a:ext uri="{FF2B5EF4-FFF2-40B4-BE49-F238E27FC236}">
                <a16:creationId xmlns:a16="http://schemas.microsoft.com/office/drawing/2014/main" id="{4EC67000-E3D8-424F-94EF-83C594B046B6}"/>
              </a:ext>
            </a:extLst>
          </p:cNvPr>
          <p:cNvSpPr>
            <a:spLocks noChangeShapeType="1"/>
          </p:cNvSpPr>
          <p:nvPr/>
        </p:nvSpPr>
        <p:spPr bwMode="auto">
          <a:xfrm>
            <a:off x="7791450" y="2230674"/>
            <a:ext cx="19050" cy="220980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2" name="Group 47">
            <a:extLst>
              <a:ext uri="{FF2B5EF4-FFF2-40B4-BE49-F238E27FC236}">
                <a16:creationId xmlns:a16="http://schemas.microsoft.com/office/drawing/2014/main" id="{BA48E98A-F6F1-45A5-BF1C-93A6DDEFDF2D}"/>
              </a:ext>
            </a:extLst>
          </p:cNvPr>
          <p:cNvGrpSpPr>
            <a:grpSpLocks/>
          </p:cNvGrpSpPr>
          <p:nvPr/>
        </p:nvGrpSpPr>
        <p:grpSpPr bwMode="auto">
          <a:xfrm>
            <a:off x="5410200" y="4032487"/>
            <a:ext cx="952500" cy="433387"/>
            <a:chOff x="3408" y="1759"/>
            <a:chExt cx="600" cy="273"/>
          </a:xfrm>
        </p:grpSpPr>
        <p:graphicFrame>
          <p:nvGraphicFramePr>
            <p:cNvPr id="23" name="Object 29">
              <a:extLst>
                <a:ext uri="{FF2B5EF4-FFF2-40B4-BE49-F238E27FC236}">
                  <a16:creationId xmlns:a16="http://schemas.microsoft.com/office/drawing/2014/main" id="{9E6F39C6-C400-4C06-93AD-D6AD26FFDA6F}"/>
                </a:ext>
              </a:extLst>
            </p:cNvPr>
            <p:cNvGraphicFramePr>
              <a:graphicFrameLocks noChangeAspect="1"/>
            </p:cNvGraphicFramePr>
            <p:nvPr/>
          </p:nvGraphicFramePr>
          <p:xfrm>
            <a:off x="3598" y="1759"/>
            <a:ext cx="230" cy="273"/>
          </p:xfrm>
          <a:graphic>
            <a:graphicData uri="http://schemas.openxmlformats.org/presentationml/2006/ole">
              <mc:AlternateContent xmlns:mc="http://schemas.openxmlformats.org/markup-compatibility/2006">
                <mc:Choice xmlns:v="urn:schemas-microsoft-com:vml" Requires="v">
                  <p:oleObj spid="_x0000_s314120" name="Equation" r:id="rId16" imgW="139680" imgH="164880" progId="Equation.3">
                    <p:embed/>
                  </p:oleObj>
                </mc:Choice>
                <mc:Fallback>
                  <p:oleObj name="Equation" r:id="rId16" imgW="139680" imgH="164880" progId="Equation.3">
                    <p:embed/>
                    <p:pic>
                      <p:nvPicPr>
                        <p:cNvPr id="23" name="Object 29">
                          <a:extLst>
                            <a:ext uri="{FF2B5EF4-FFF2-40B4-BE49-F238E27FC236}">
                              <a16:creationId xmlns:a16="http://schemas.microsoft.com/office/drawing/2014/main" id="{9E6F39C6-C400-4C06-93AD-D6AD26FFDA6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98" y="1759"/>
                          <a:ext cx="230"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Line 30">
              <a:extLst>
                <a:ext uri="{FF2B5EF4-FFF2-40B4-BE49-F238E27FC236}">
                  <a16:creationId xmlns:a16="http://schemas.microsoft.com/office/drawing/2014/main" id="{314F9313-2D3C-4811-B2C8-FF3971D2431A}"/>
                </a:ext>
              </a:extLst>
            </p:cNvPr>
            <p:cNvSpPr>
              <a:spLocks noChangeShapeType="1"/>
            </p:cNvSpPr>
            <p:nvPr/>
          </p:nvSpPr>
          <p:spPr bwMode="auto">
            <a:xfrm>
              <a:off x="3408" y="1872"/>
              <a:ext cx="19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31">
              <a:extLst>
                <a:ext uri="{FF2B5EF4-FFF2-40B4-BE49-F238E27FC236}">
                  <a16:creationId xmlns:a16="http://schemas.microsoft.com/office/drawing/2014/main" id="{9060A0A3-58F8-4B58-B71D-96D91DFE7DA9}"/>
                </a:ext>
              </a:extLst>
            </p:cNvPr>
            <p:cNvSpPr>
              <a:spLocks noChangeShapeType="1"/>
            </p:cNvSpPr>
            <p:nvPr/>
          </p:nvSpPr>
          <p:spPr bwMode="auto">
            <a:xfrm flipH="1">
              <a:off x="3816" y="1872"/>
              <a:ext cx="19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 name="Group 48">
            <a:extLst>
              <a:ext uri="{FF2B5EF4-FFF2-40B4-BE49-F238E27FC236}">
                <a16:creationId xmlns:a16="http://schemas.microsoft.com/office/drawing/2014/main" id="{D93727EF-1331-4DA6-BCF1-8B18097E56F9}"/>
              </a:ext>
            </a:extLst>
          </p:cNvPr>
          <p:cNvGrpSpPr>
            <a:grpSpLocks/>
          </p:cNvGrpSpPr>
          <p:nvPr/>
        </p:nvGrpSpPr>
        <p:grpSpPr bwMode="auto">
          <a:xfrm>
            <a:off x="6553200" y="4059474"/>
            <a:ext cx="1485900" cy="427038"/>
            <a:chOff x="4128" y="1776"/>
            <a:chExt cx="936" cy="269"/>
          </a:xfrm>
        </p:grpSpPr>
        <p:graphicFrame>
          <p:nvGraphicFramePr>
            <p:cNvPr id="31" name="Object 33">
              <a:extLst>
                <a:ext uri="{FF2B5EF4-FFF2-40B4-BE49-F238E27FC236}">
                  <a16:creationId xmlns:a16="http://schemas.microsoft.com/office/drawing/2014/main" id="{30594761-1AE7-42E9-9312-C2C2C10497EA}"/>
                </a:ext>
              </a:extLst>
            </p:cNvPr>
            <p:cNvGraphicFramePr>
              <a:graphicFrameLocks noChangeAspect="1"/>
            </p:cNvGraphicFramePr>
            <p:nvPr/>
          </p:nvGraphicFramePr>
          <p:xfrm>
            <a:off x="4353" y="1776"/>
            <a:ext cx="557" cy="269"/>
          </p:xfrm>
          <a:graphic>
            <a:graphicData uri="http://schemas.openxmlformats.org/presentationml/2006/ole">
              <mc:AlternateContent xmlns:mc="http://schemas.openxmlformats.org/markup-compatibility/2006">
                <mc:Choice xmlns:v="urn:schemas-microsoft-com:vml" Requires="v">
                  <p:oleObj spid="_x0000_s314121" name="Equation" r:id="rId18" imgW="419040" imgH="203040" progId="Equation.3">
                    <p:embed/>
                  </p:oleObj>
                </mc:Choice>
                <mc:Fallback>
                  <p:oleObj name="Equation" r:id="rId18" imgW="419040" imgH="203040" progId="Equation.3">
                    <p:embed/>
                    <p:pic>
                      <p:nvPicPr>
                        <p:cNvPr id="31" name="Object 33">
                          <a:extLst>
                            <a:ext uri="{FF2B5EF4-FFF2-40B4-BE49-F238E27FC236}">
                              <a16:creationId xmlns:a16="http://schemas.microsoft.com/office/drawing/2014/main" id="{30594761-1AE7-42E9-9312-C2C2C10497E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53" y="1776"/>
                          <a:ext cx="557"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Line 34">
              <a:extLst>
                <a:ext uri="{FF2B5EF4-FFF2-40B4-BE49-F238E27FC236}">
                  <a16:creationId xmlns:a16="http://schemas.microsoft.com/office/drawing/2014/main" id="{98D08A3F-0313-4E8F-B6FF-93259FBC4537}"/>
                </a:ext>
              </a:extLst>
            </p:cNvPr>
            <p:cNvSpPr>
              <a:spLocks noChangeShapeType="1"/>
            </p:cNvSpPr>
            <p:nvPr/>
          </p:nvSpPr>
          <p:spPr bwMode="auto">
            <a:xfrm>
              <a:off x="4128" y="1872"/>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5">
              <a:extLst>
                <a:ext uri="{FF2B5EF4-FFF2-40B4-BE49-F238E27FC236}">
                  <a16:creationId xmlns:a16="http://schemas.microsoft.com/office/drawing/2014/main" id="{26AE497F-63DB-41A8-9ABA-8D55077313A7}"/>
                </a:ext>
              </a:extLst>
            </p:cNvPr>
            <p:cNvSpPr>
              <a:spLocks noChangeShapeType="1"/>
            </p:cNvSpPr>
            <p:nvPr/>
          </p:nvSpPr>
          <p:spPr bwMode="auto">
            <a:xfrm flipH="1">
              <a:off x="4920" y="1872"/>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4" name="Group 50">
            <a:extLst>
              <a:ext uri="{FF2B5EF4-FFF2-40B4-BE49-F238E27FC236}">
                <a16:creationId xmlns:a16="http://schemas.microsoft.com/office/drawing/2014/main" id="{87CEDE12-A47C-448F-8314-FE9B68F1B7FA}"/>
              </a:ext>
            </a:extLst>
          </p:cNvPr>
          <p:cNvGrpSpPr>
            <a:grpSpLocks/>
          </p:cNvGrpSpPr>
          <p:nvPr/>
        </p:nvGrpSpPr>
        <p:grpSpPr bwMode="auto">
          <a:xfrm>
            <a:off x="5694363" y="1682987"/>
            <a:ext cx="1104900" cy="2730500"/>
            <a:chOff x="3587" y="279"/>
            <a:chExt cx="696" cy="1720"/>
          </a:xfrm>
        </p:grpSpPr>
        <p:sp>
          <p:nvSpPr>
            <p:cNvPr id="35" name="Line 38">
              <a:extLst>
                <a:ext uri="{FF2B5EF4-FFF2-40B4-BE49-F238E27FC236}">
                  <a16:creationId xmlns:a16="http://schemas.microsoft.com/office/drawing/2014/main" id="{9FEB923E-C38F-4E9A-B02E-836455F1BCF1}"/>
                </a:ext>
              </a:extLst>
            </p:cNvPr>
            <p:cNvSpPr>
              <a:spLocks noChangeShapeType="1"/>
            </p:cNvSpPr>
            <p:nvPr/>
          </p:nvSpPr>
          <p:spPr bwMode="auto">
            <a:xfrm>
              <a:off x="4283" y="319"/>
              <a:ext cx="0" cy="168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9">
              <a:extLst>
                <a:ext uri="{FF2B5EF4-FFF2-40B4-BE49-F238E27FC236}">
                  <a16:creationId xmlns:a16="http://schemas.microsoft.com/office/drawing/2014/main" id="{2498FBB9-4069-4E2C-8EF5-7C5258BFF9B4}"/>
                </a:ext>
              </a:extLst>
            </p:cNvPr>
            <p:cNvSpPr>
              <a:spLocks noChangeShapeType="1"/>
            </p:cNvSpPr>
            <p:nvPr/>
          </p:nvSpPr>
          <p:spPr bwMode="auto">
            <a:xfrm>
              <a:off x="4115" y="463"/>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0">
              <a:extLst>
                <a:ext uri="{FF2B5EF4-FFF2-40B4-BE49-F238E27FC236}">
                  <a16:creationId xmlns:a16="http://schemas.microsoft.com/office/drawing/2014/main" id="{32F2CC21-5346-490C-A03D-20350AE19916}"/>
                </a:ext>
              </a:extLst>
            </p:cNvPr>
            <p:cNvSpPr>
              <a:spLocks noChangeShapeType="1"/>
            </p:cNvSpPr>
            <p:nvPr/>
          </p:nvSpPr>
          <p:spPr bwMode="auto">
            <a:xfrm flipH="1">
              <a:off x="3611" y="463"/>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41">
              <a:extLst>
                <a:ext uri="{FF2B5EF4-FFF2-40B4-BE49-F238E27FC236}">
                  <a16:creationId xmlns:a16="http://schemas.microsoft.com/office/drawing/2014/main" id="{19C56EFD-2EA4-4F04-9017-AD65E6007532}"/>
                </a:ext>
              </a:extLst>
            </p:cNvPr>
            <p:cNvSpPr>
              <a:spLocks noChangeShapeType="1"/>
            </p:cNvSpPr>
            <p:nvPr/>
          </p:nvSpPr>
          <p:spPr bwMode="auto">
            <a:xfrm>
              <a:off x="3587" y="319"/>
              <a:ext cx="0" cy="168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9" name="Object 49">
              <a:extLst>
                <a:ext uri="{FF2B5EF4-FFF2-40B4-BE49-F238E27FC236}">
                  <a16:creationId xmlns:a16="http://schemas.microsoft.com/office/drawing/2014/main" id="{E1316691-6E41-4116-A9F9-E9BF702953B6}"/>
                </a:ext>
              </a:extLst>
            </p:cNvPr>
            <p:cNvGraphicFramePr>
              <a:graphicFrameLocks noChangeAspect="1"/>
            </p:cNvGraphicFramePr>
            <p:nvPr/>
          </p:nvGraphicFramePr>
          <p:xfrm>
            <a:off x="3742" y="279"/>
            <a:ext cx="363" cy="339"/>
          </p:xfrm>
          <a:graphic>
            <a:graphicData uri="http://schemas.openxmlformats.org/presentationml/2006/ole">
              <mc:AlternateContent xmlns:mc="http://schemas.openxmlformats.org/markup-compatibility/2006">
                <mc:Choice xmlns:v="urn:schemas-microsoft-com:vml" Requires="v">
                  <p:oleObj spid="_x0000_s314122" name="Equation" r:id="rId20" imgW="190440" imgH="177480" progId="Equation.DSMT4">
                    <p:embed/>
                  </p:oleObj>
                </mc:Choice>
                <mc:Fallback>
                  <p:oleObj name="Equation" r:id="rId20" imgW="190440" imgH="177480" progId="Equation.DSMT4">
                    <p:embed/>
                    <p:pic>
                      <p:nvPicPr>
                        <p:cNvPr id="39" name="Object 49">
                          <a:extLst>
                            <a:ext uri="{FF2B5EF4-FFF2-40B4-BE49-F238E27FC236}">
                              <a16:creationId xmlns:a16="http://schemas.microsoft.com/office/drawing/2014/main" id="{E1316691-6E41-4116-A9F9-E9BF702953B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42" y="279"/>
                          <a:ext cx="363"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 name="Text Box 5">
            <a:extLst>
              <a:ext uri="{FF2B5EF4-FFF2-40B4-BE49-F238E27FC236}">
                <a16:creationId xmlns:a16="http://schemas.microsoft.com/office/drawing/2014/main" id="{4C9391F2-A1CE-4642-95DB-649324527C27}"/>
              </a:ext>
            </a:extLst>
          </p:cNvPr>
          <p:cNvSpPr txBox="1">
            <a:spLocks noChangeArrowheads="1"/>
          </p:cNvSpPr>
          <p:nvPr/>
        </p:nvSpPr>
        <p:spPr bwMode="auto">
          <a:xfrm>
            <a:off x="475234" y="1506774"/>
            <a:ext cx="3581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20000"/>
              </a:spcBef>
            </a:pPr>
            <a:r>
              <a:rPr lang="zh-CN" altLang="en-US" sz="2400" b="1" dirty="0">
                <a:solidFill>
                  <a:schemeClr val="tx1"/>
                </a:solidFill>
              </a:rPr>
              <a:t>取小质元     </a:t>
            </a:r>
            <a:r>
              <a:rPr lang="en-US" altLang="zh-CN" sz="2400" b="1" i="1" dirty="0">
                <a:solidFill>
                  <a:schemeClr val="tx1"/>
                </a:solidFill>
              </a:rPr>
              <a:t>a b = d x</a:t>
            </a:r>
            <a:r>
              <a:rPr lang="en-US" altLang="zh-CN" sz="2400" b="1" dirty="0">
                <a:solidFill>
                  <a:schemeClr val="tx1"/>
                </a:solidFill>
              </a:rPr>
              <a:t> </a:t>
            </a:r>
          </a:p>
          <a:p>
            <a:pPr eaLnBrk="1" hangingPunct="1">
              <a:spcBef>
                <a:spcPct val="20000"/>
              </a:spcBef>
            </a:pPr>
            <a:r>
              <a:rPr lang="en-US" altLang="zh-CN" sz="2400" b="1" dirty="0">
                <a:solidFill>
                  <a:schemeClr val="tx1"/>
                </a:solidFill>
              </a:rPr>
              <a:t>    </a:t>
            </a:r>
            <a:r>
              <a:rPr lang="zh-CN" altLang="en-US" sz="2400" b="1" dirty="0">
                <a:solidFill>
                  <a:schemeClr val="tx1"/>
                </a:solidFill>
              </a:rPr>
              <a:t>体积为     </a:t>
            </a:r>
            <a:r>
              <a:rPr lang="en-US" altLang="zh-CN" sz="2400" b="1" i="1" dirty="0">
                <a:solidFill>
                  <a:schemeClr val="tx1"/>
                </a:solidFill>
              </a:rPr>
              <a:t>d V = s d x  </a:t>
            </a:r>
          </a:p>
          <a:p>
            <a:pPr eaLnBrk="1" hangingPunct="1">
              <a:spcBef>
                <a:spcPct val="20000"/>
              </a:spcBef>
            </a:pPr>
            <a:r>
              <a:rPr lang="en-US" altLang="zh-CN" sz="2400" b="1" dirty="0">
                <a:solidFill>
                  <a:schemeClr val="tx1"/>
                </a:solidFill>
              </a:rPr>
              <a:t>    </a:t>
            </a:r>
            <a:r>
              <a:rPr lang="zh-CN" altLang="en-US" sz="2400" b="1" dirty="0">
                <a:solidFill>
                  <a:schemeClr val="tx1"/>
                </a:solidFill>
              </a:rPr>
              <a:t>质量为    </a:t>
            </a:r>
            <a:r>
              <a:rPr lang="en-US" altLang="zh-CN" sz="2400" b="1" i="1" dirty="0">
                <a:solidFill>
                  <a:schemeClr val="tx1"/>
                </a:solidFill>
              </a:rPr>
              <a:t>d m =</a:t>
            </a:r>
            <a:r>
              <a:rPr lang="en-US" altLang="zh-CN" sz="2400" b="1" i="1" dirty="0">
                <a:solidFill>
                  <a:schemeClr val="tx1"/>
                </a:solidFill>
                <a:sym typeface="Symbol" panose="05050102010706020507" pitchFamily="18" charset="2"/>
              </a:rPr>
              <a:t>  s d x</a:t>
            </a:r>
            <a:endParaRPr lang="en-US" altLang="zh-CN" sz="2400" b="1" dirty="0">
              <a:solidFill>
                <a:schemeClr val="tx1"/>
              </a:solidFill>
            </a:endParaRPr>
          </a:p>
        </p:txBody>
      </p:sp>
      <p:sp>
        <p:nvSpPr>
          <p:cNvPr id="41" name="Text Box 6">
            <a:extLst>
              <a:ext uri="{FF2B5EF4-FFF2-40B4-BE49-F238E27FC236}">
                <a16:creationId xmlns:a16="http://schemas.microsoft.com/office/drawing/2014/main" id="{C410C2E3-F66C-439A-9641-9ADDC54EEA95}"/>
              </a:ext>
            </a:extLst>
          </p:cNvPr>
          <p:cNvSpPr txBox="1">
            <a:spLocks noChangeArrowheads="1"/>
          </p:cNvSpPr>
          <p:nvPr/>
        </p:nvSpPr>
        <p:spPr bwMode="auto">
          <a:xfrm>
            <a:off x="179540" y="3879934"/>
            <a:ext cx="2819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zh-CN" altLang="en-US" sz="2400" b="1">
                <a:solidFill>
                  <a:schemeClr val="tx1"/>
                </a:solidFill>
              </a:rPr>
              <a:t>设质元被拉伸形变：</a:t>
            </a:r>
          </a:p>
        </p:txBody>
      </p:sp>
      <p:sp>
        <p:nvSpPr>
          <p:cNvPr id="42" name="Text Box 7">
            <a:extLst>
              <a:ext uri="{FF2B5EF4-FFF2-40B4-BE49-F238E27FC236}">
                <a16:creationId xmlns:a16="http://schemas.microsoft.com/office/drawing/2014/main" id="{E117FBE5-7B49-4002-BECA-5D627203CA1C}"/>
              </a:ext>
            </a:extLst>
          </p:cNvPr>
          <p:cNvSpPr txBox="1">
            <a:spLocks noChangeArrowheads="1"/>
          </p:cNvSpPr>
          <p:nvPr/>
        </p:nvSpPr>
        <p:spPr bwMode="auto">
          <a:xfrm>
            <a:off x="2770340" y="4489534"/>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zh-CN" altLang="en-US" sz="2400" b="1">
                <a:solidFill>
                  <a:schemeClr val="tx1"/>
                </a:solidFill>
              </a:rPr>
              <a:t>受弹性力</a:t>
            </a:r>
          </a:p>
        </p:txBody>
      </p:sp>
      <p:graphicFrame>
        <p:nvGraphicFramePr>
          <p:cNvPr id="43" name="Object 12">
            <a:extLst>
              <a:ext uri="{FF2B5EF4-FFF2-40B4-BE49-F238E27FC236}">
                <a16:creationId xmlns:a16="http://schemas.microsoft.com/office/drawing/2014/main" id="{2573FCD2-7A72-4918-861A-19AF3F099FEC}"/>
              </a:ext>
            </a:extLst>
          </p:cNvPr>
          <p:cNvGraphicFramePr>
            <a:graphicFrameLocks noChangeAspect="1"/>
          </p:cNvGraphicFramePr>
          <p:nvPr/>
        </p:nvGraphicFramePr>
        <p:xfrm>
          <a:off x="924078" y="4540334"/>
          <a:ext cx="1179512" cy="447675"/>
        </p:xfrm>
        <a:graphic>
          <a:graphicData uri="http://schemas.openxmlformats.org/presentationml/2006/ole">
            <mc:AlternateContent xmlns:mc="http://schemas.openxmlformats.org/markup-compatibility/2006">
              <mc:Choice xmlns:v="urn:schemas-microsoft-com:vml" Requires="v">
                <p:oleObj spid="_x0000_s314123" name="Equation" r:id="rId22" imgW="431640" imgH="164880" progId="Equation.3">
                  <p:embed/>
                </p:oleObj>
              </mc:Choice>
              <mc:Fallback>
                <p:oleObj name="Equation" r:id="rId22" imgW="431640" imgH="164880" progId="Equation.3">
                  <p:embed/>
                  <p:pic>
                    <p:nvPicPr>
                      <p:cNvPr id="43" name="Object 12">
                        <a:extLst>
                          <a:ext uri="{FF2B5EF4-FFF2-40B4-BE49-F238E27FC236}">
                            <a16:creationId xmlns:a16="http://schemas.microsoft.com/office/drawing/2014/main" id="{2573FCD2-7A72-4918-861A-19AF3F099FE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24078" y="4540334"/>
                        <a:ext cx="1179512"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13">
            <a:extLst>
              <a:ext uri="{FF2B5EF4-FFF2-40B4-BE49-F238E27FC236}">
                <a16:creationId xmlns:a16="http://schemas.microsoft.com/office/drawing/2014/main" id="{79DDB541-C5B4-4B76-B674-7105A03F74B3}"/>
              </a:ext>
            </a:extLst>
          </p:cNvPr>
          <p:cNvGraphicFramePr>
            <a:graphicFrameLocks noChangeAspect="1"/>
          </p:cNvGraphicFramePr>
          <p:nvPr/>
        </p:nvGraphicFramePr>
        <p:xfrm>
          <a:off x="4124478" y="4476834"/>
          <a:ext cx="415925" cy="481013"/>
        </p:xfrm>
        <a:graphic>
          <a:graphicData uri="http://schemas.openxmlformats.org/presentationml/2006/ole">
            <mc:AlternateContent xmlns:mc="http://schemas.openxmlformats.org/markup-compatibility/2006">
              <mc:Choice xmlns:v="urn:schemas-microsoft-com:vml" Requires="v">
                <p:oleObj spid="_x0000_s314124" name="Equation" r:id="rId24" imgW="164880" imgH="190440" progId="Equation.3">
                  <p:embed/>
                </p:oleObj>
              </mc:Choice>
              <mc:Fallback>
                <p:oleObj name="Equation" r:id="rId24" imgW="164880" imgH="190440" progId="Equation.3">
                  <p:embed/>
                  <p:pic>
                    <p:nvPicPr>
                      <p:cNvPr id="44" name="Object 13">
                        <a:extLst>
                          <a:ext uri="{FF2B5EF4-FFF2-40B4-BE49-F238E27FC236}">
                            <a16:creationId xmlns:a16="http://schemas.microsoft.com/office/drawing/2014/main" id="{79DDB541-C5B4-4B76-B674-7105A03F74B3}"/>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124478" y="4476834"/>
                        <a:ext cx="415925"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14">
            <a:extLst>
              <a:ext uri="{FF2B5EF4-FFF2-40B4-BE49-F238E27FC236}">
                <a16:creationId xmlns:a16="http://schemas.microsoft.com/office/drawing/2014/main" id="{31F083FB-0266-41CF-8787-04FA51924395}"/>
              </a:ext>
            </a:extLst>
          </p:cNvPr>
          <p:cNvGraphicFramePr>
            <a:graphicFrameLocks noChangeAspect="1"/>
          </p:cNvGraphicFramePr>
          <p:nvPr/>
        </p:nvGraphicFramePr>
        <p:xfrm>
          <a:off x="273203" y="5099134"/>
          <a:ext cx="2479675" cy="498475"/>
        </p:xfrm>
        <a:graphic>
          <a:graphicData uri="http://schemas.openxmlformats.org/presentationml/2006/ole">
            <mc:AlternateContent xmlns:mc="http://schemas.openxmlformats.org/markup-compatibility/2006">
              <mc:Choice xmlns:v="urn:schemas-microsoft-com:vml" Requires="v">
                <p:oleObj spid="_x0000_s314125" name="Equation" r:id="rId26" imgW="1002960" imgH="203040" progId="Equation.3">
                  <p:embed/>
                </p:oleObj>
              </mc:Choice>
              <mc:Fallback>
                <p:oleObj name="Equation" r:id="rId26" imgW="1002960" imgH="203040" progId="Equation.3">
                  <p:embed/>
                  <p:pic>
                    <p:nvPicPr>
                      <p:cNvPr id="45" name="Object 14">
                        <a:extLst>
                          <a:ext uri="{FF2B5EF4-FFF2-40B4-BE49-F238E27FC236}">
                            <a16:creationId xmlns:a16="http://schemas.microsoft.com/office/drawing/2014/main" id="{31F083FB-0266-41CF-8787-04FA51924395}"/>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3203" y="5099134"/>
                        <a:ext cx="24796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15">
            <a:extLst>
              <a:ext uri="{FF2B5EF4-FFF2-40B4-BE49-F238E27FC236}">
                <a16:creationId xmlns:a16="http://schemas.microsoft.com/office/drawing/2014/main" id="{3EAEFE4C-FCE9-497C-842C-87B226D0E9A4}"/>
              </a:ext>
            </a:extLst>
          </p:cNvPr>
          <p:cNvGraphicFramePr>
            <a:graphicFrameLocks noChangeAspect="1"/>
          </p:cNvGraphicFramePr>
          <p:nvPr/>
        </p:nvGraphicFramePr>
        <p:xfrm>
          <a:off x="4097490" y="5067384"/>
          <a:ext cx="1157288" cy="485775"/>
        </p:xfrm>
        <a:graphic>
          <a:graphicData uri="http://schemas.openxmlformats.org/presentationml/2006/ole">
            <mc:AlternateContent xmlns:mc="http://schemas.openxmlformats.org/markup-compatibility/2006">
              <mc:Choice xmlns:v="urn:schemas-microsoft-com:vml" Requires="v">
                <p:oleObj spid="_x0000_s314126" name="Equation" r:id="rId28" imgW="482400" imgH="203040" progId="Equation.3">
                  <p:embed/>
                </p:oleObj>
              </mc:Choice>
              <mc:Fallback>
                <p:oleObj name="Equation" r:id="rId28" imgW="482400" imgH="203040" progId="Equation.3">
                  <p:embed/>
                  <p:pic>
                    <p:nvPicPr>
                      <p:cNvPr id="46" name="Object 15">
                        <a:extLst>
                          <a:ext uri="{FF2B5EF4-FFF2-40B4-BE49-F238E27FC236}">
                            <a16:creationId xmlns:a16="http://schemas.microsoft.com/office/drawing/2014/main" id="{3EAEFE4C-FCE9-497C-842C-87B226D0E9A4}"/>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97490" y="5067384"/>
                        <a:ext cx="1157288"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16">
            <a:extLst>
              <a:ext uri="{FF2B5EF4-FFF2-40B4-BE49-F238E27FC236}">
                <a16:creationId xmlns:a16="http://schemas.microsoft.com/office/drawing/2014/main" id="{6502899F-3E4A-486F-B286-40F3DB280247}"/>
              </a:ext>
            </a:extLst>
          </p:cNvPr>
          <p:cNvGraphicFramePr>
            <a:graphicFrameLocks noChangeAspect="1"/>
          </p:cNvGraphicFramePr>
          <p:nvPr/>
        </p:nvGraphicFramePr>
        <p:xfrm>
          <a:off x="5527828" y="4794334"/>
          <a:ext cx="3552825" cy="982663"/>
        </p:xfrm>
        <a:graphic>
          <a:graphicData uri="http://schemas.openxmlformats.org/presentationml/2006/ole">
            <mc:AlternateContent xmlns:mc="http://schemas.openxmlformats.org/markup-compatibility/2006">
              <mc:Choice xmlns:v="urn:schemas-microsoft-com:vml" Requires="v">
                <p:oleObj spid="_x0000_s314127" name="Equation" r:id="rId30" imgW="1447560" imgH="419040" progId="Equation.3">
                  <p:embed/>
                </p:oleObj>
              </mc:Choice>
              <mc:Fallback>
                <p:oleObj name="Equation" r:id="rId30" imgW="1447560" imgH="419040" progId="Equation.3">
                  <p:embed/>
                  <p:pic>
                    <p:nvPicPr>
                      <p:cNvPr id="47" name="Object 16">
                        <a:extLst>
                          <a:ext uri="{FF2B5EF4-FFF2-40B4-BE49-F238E27FC236}">
                            <a16:creationId xmlns:a16="http://schemas.microsoft.com/office/drawing/2014/main" id="{6502899F-3E4A-486F-B286-40F3DB280247}"/>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527828" y="4794334"/>
                        <a:ext cx="3552825"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 name="Rectangle 20">
            <a:extLst>
              <a:ext uri="{FF2B5EF4-FFF2-40B4-BE49-F238E27FC236}">
                <a16:creationId xmlns:a16="http://schemas.microsoft.com/office/drawing/2014/main" id="{F27A25F9-1E24-4A7D-AF98-9BBB83A503E4}"/>
              </a:ext>
            </a:extLst>
          </p:cNvPr>
          <p:cNvSpPr>
            <a:spLocks noChangeArrowheads="1"/>
          </p:cNvSpPr>
          <p:nvPr/>
        </p:nvSpPr>
        <p:spPr bwMode="auto">
          <a:xfrm>
            <a:off x="2770340" y="5099134"/>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lstStyle/>
          <a:p>
            <a:pPr eaLnBrk="1" hangingPunct="1"/>
            <a:r>
              <a:rPr lang="zh-CN" altLang="en-US" sz="2400" b="1">
                <a:solidFill>
                  <a:schemeClr val="tx1"/>
                </a:solidFill>
              </a:rPr>
              <a:t>受弹性力</a:t>
            </a:r>
          </a:p>
        </p:txBody>
      </p:sp>
      <p:graphicFrame>
        <p:nvGraphicFramePr>
          <p:cNvPr id="3" name="对象 2">
            <a:extLst>
              <a:ext uri="{FF2B5EF4-FFF2-40B4-BE49-F238E27FC236}">
                <a16:creationId xmlns:a16="http://schemas.microsoft.com/office/drawing/2014/main" id="{8F282380-DBEA-461A-A675-2CCBFB082AE8}"/>
              </a:ext>
            </a:extLst>
          </p:cNvPr>
          <p:cNvGraphicFramePr>
            <a:graphicFrameLocks noChangeAspect="1"/>
          </p:cNvGraphicFramePr>
          <p:nvPr/>
        </p:nvGraphicFramePr>
        <p:xfrm>
          <a:off x="6014339" y="4187589"/>
          <a:ext cx="847535" cy="410926"/>
        </p:xfrm>
        <a:graphic>
          <a:graphicData uri="http://schemas.openxmlformats.org/presentationml/2006/ole">
            <mc:AlternateContent xmlns:mc="http://schemas.openxmlformats.org/markup-compatibility/2006">
              <mc:Choice xmlns:v="urn:schemas-microsoft-com:vml" Requires="v">
                <p:oleObj spid="_x0000_s314128" name="Equation" r:id="rId32" imgW="419040" imgH="203040" progId="Equation.DSMT4">
                  <p:embed/>
                </p:oleObj>
              </mc:Choice>
              <mc:Fallback>
                <p:oleObj name="Equation" r:id="rId32" imgW="419040" imgH="203040" progId="Equation.DSMT4">
                  <p:embed/>
                  <p:pic>
                    <p:nvPicPr>
                      <p:cNvPr id="3" name="对象 2">
                        <a:extLst>
                          <a:ext uri="{FF2B5EF4-FFF2-40B4-BE49-F238E27FC236}">
                            <a16:creationId xmlns:a16="http://schemas.microsoft.com/office/drawing/2014/main" id="{8F282380-DBEA-461A-A675-2CCBFB082AE8}"/>
                          </a:ext>
                        </a:extLst>
                      </p:cNvPr>
                      <p:cNvPicPr/>
                      <p:nvPr/>
                    </p:nvPicPr>
                    <p:blipFill>
                      <a:blip r:embed="rId33"/>
                      <a:stretch>
                        <a:fillRect/>
                      </a:stretch>
                    </p:blipFill>
                    <p:spPr>
                      <a:xfrm>
                        <a:off x="6014339" y="4187589"/>
                        <a:ext cx="847535" cy="410926"/>
                      </a:xfrm>
                      <a:prstGeom prst="rect">
                        <a:avLst/>
                      </a:prstGeom>
                    </p:spPr>
                  </p:pic>
                </p:oleObj>
              </mc:Fallback>
            </mc:AlternateContent>
          </a:graphicData>
        </a:graphic>
      </p:graphicFrame>
      <p:cxnSp>
        <p:nvCxnSpPr>
          <p:cNvPr id="6" name="直接箭头连接符 5">
            <a:extLst>
              <a:ext uri="{FF2B5EF4-FFF2-40B4-BE49-F238E27FC236}">
                <a16:creationId xmlns:a16="http://schemas.microsoft.com/office/drawing/2014/main" id="{939E2BE9-C568-4B79-A73E-93505CFFEE83}"/>
              </a:ext>
            </a:extLst>
          </p:cNvPr>
          <p:cNvCxnSpPr/>
          <p:nvPr/>
        </p:nvCxnSpPr>
        <p:spPr>
          <a:xfrm flipH="1">
            <a:off x="4124478" y="3652280"/>
            <a:ext cx="61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对象 6">
            <a:extLst>
              <a:ext uri="{FF2B5EF4-FFF2-40B4-BE49-F238E27FC236}">
                <a16:creationId xmlns:a16="http://schemas.microsoft.com/office/drawing/2014/main" id="{9987A623-3728-483D-8830-331508004025}"/>
              </a:ext>
            </a:extLst>
          </p:cNvPr>
          <p:cNvGraphicFramePr>
            <a:graphicFrameLocks noChangeAspect="1"/>
          </p:cNvGraphicFramePr>
          <p:nvPr/>
        </p:nvGraphicFramePr>
        <p:xfrm>
          <a:off x="3097221" y="3437853"/>
          <a:ext cx="1018526" cy="428853"/>
        </p:xfrm>
        <a:graphic>
          <a:graphicData uri="http://schemas.openxmlformats.org/presentationml/2006/ole">
            <mc:AlternateContent xmlns:mc="http://schemas.openxmlformats.org/markup-compatibility/2006">
              <mc:Choice xmlns:v="urn:schemas-microsoft-com:vml" Requires="v">
                <p:oleObj spid="_x0000_s314129" name="Equation" r:id="rId34" imgW="482400" imgH="203040" progId="Equation.DSMT4">
                  <p:embed/>
                </p:oleObj>
              </mc:Choice>
              <mc:Fallback>
                <p:oleObj name="Equation" r:id="rId34" imgW="482400" imgH="203040" progId="Equation.DSMT4">
                  <p:embed/>
                  <p:pic>
                    <p:nvPicPr>
                      <p:cNvPr id="7" name="对象 6">
                        <a:extLst>
                          <a:ext uri="{FF2B5EF4-FFF2-40B4-BE49-F238E27FC236}">
                            <a16:creationId xmlns:a16="http://schemas.microsoft.com/office/drawing/2014/main" id="{9987A623-3728-483D-8830-331508004025}"/>
                          </a:ext>
                        </a:extLst>
                      </p:cNvPr>
                      <p:cNvPicPr/>
                      <p:nvPr/>
                    </p:nvPicPr>
                    <p:blipFill>
                      <a:blip r:embed="rId35"/>
                      <a:stretch>
                        <a:fillRect/>
                      </a:stretch>
                    </p:blipFill>
                    <p:spPr>
                      <a:xfrm>
                        <a:off x="3097221" y="3437853"/>
                        <a:ext cx="1018526" cy="428853"/>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68300583-F6A8-4B35-B5B5-B69D3C802122}"/>
              </a:ext>
            </a:extLst>
          </p:cNvPr>
          <p:cNvSpPr txBox="1"/>
          <p:nvPr/>
        </p:nvSpPr>
        <p:spPr>
          <a:xfrm>
            <a:off x="1029557" y="3462382"/>
            <a:ext cx="2139481" cy="369332"/>
          </a:xfrm>
          <a:prstGeom prst="rect">
            <a:avLst/>
          </a:prstGeom>
          <a:noFill/>
        </p:spPr>
        <p:txBody>
          <a:bodyPr wrap="square" rtlCol="0">
            <a:spAutoFit/>
          </a:bodyPr>
          <a:lstStyle/>
          <a:p>
            <a:r>
              <a:rPr lang="zh-CN" altLang="en-US" dirty="0"/>
              <a:t>拉伸后质量元总长</a:t>
            </a:r>
          </a:p>
        </p:txBody>
      </p:sp>
      <p:sp>
        <p:nvSpPr>
          <p:cNvPr id="4" name="文本框 3">
            <a:extLst>
              <a:ext uri="{FF2B5EF4-FFF2-40B4-BE49-F238E27FC236}">
                <a16:creationId xmlns:a16="http://schemas.microsoft.com/office/drawing/2014/main" id="{82491C28-BFF8-443B-848A-8415223F4DA9}"/>
              </a:ext>
            </a:extLst>
          </p:cNvPr>
          <p:cNvSpPr txBox="1"/>
          <p:nvPr/>
        </p:nvSpPr>
        <p:spPr>
          <a:xfrm>
            <a:off x="107505" y="6300028"/>
            <a:ext cx="8141146" cy="369332"/>
          </a:xfrm>
          <a:prstGeom prst="rect">
            <a:avLst/>
          </a:prstGeom>
          <a:noFill/>
        </p:spPr>
        <p:txBody>
          <a:bodyPr wrap="square" rtlCol="0">
            <a:spAutoFit/>
          </a:bodyPr>
          <a:lstStyle/>
          <a:p>
            <a:r>
              <a:rPr lang="zh-CN" altLang="en-US" b="1" dirty="0"/>
              <a:t>这里研究的是纵波，</a:t>
            </a:r>
            <a:r>
              <a:rPr lang="en-US" altLang="zh-CN" b="1" dirty="0"/>
              <a:t>y</a:t>
            </a:r>
            <a:r>
              <a:rPr lang="zh-CN" altLang="en-US" b="1" dirty="0"/>
              <a:t>是振动产生的位移，</a:t>
            </a:r>
            <a:r>
              <a:rPr lang="en-US" altLang="zh-CN" b="1" dirty="0"/>
              <a:t>x</a:t>
            </a:r>
            <a:r>
              <a:rPr lang="zh-CN" altLang="en-US" b="1" dirty="0"/>
              <a:t>是质元的位置。</a:t>
            </a:r>
          </a:p>
        </p:txBody>
      </p:sp>
      <p:sp>
        <p:nvSpPr>
          <p:cNvPr id="9" name="文本框 8">
            <a:extLst>
              <a:ext uri="{FF2B5EF4-FFF2-40B4-BE49-F238E27FC236}">
                <a16:creationId xmlns:a16="http://schemas.microsoft.com/office/drawing/2014/main" id="{3C0942A7-4CF0-4481-A0FB-20D70D1AE020}"/>
              </a:ext>
            </a:extLst>
          </p:cNvPr>
          <p:cNvSpPr txBox="1"/>
          <p:nvPr/>
        </p:nvSpPr>
        <p:spPr>
          <a:xfrm>
            <a:off x="7596336" y="1417638"/>
            <a:ext cx="1540742" cy="646331"/>
          </a:xfrm>
          <a:prstGeom prst="rect">
            <a:avLst/>
          </a:prstGeom>
          <a:noFill/>
        </p:spPr>
        <p:txBody>
          <a:bodyPr wrap="square" rtlCol="0">
            <a:spAutoFit/>
          </a:bodyPr>
          <a:lstStyle/>
          <a:p>
            <a:r>
              <a:rPr lang="en-US" altLang="zh-CN" dirty="0"/>
              <a:t>x</a:t>
            </a:r>
            <a:r>
              <a:rPr lang="zh-CN" altLang="en-US" dirty="0"/>
              <a:t>表示质量元的平衡位置</a:t>
            </a:r>
          </a:p>
        </p:txBody>
      </p:sp>
      <p:sp>
        <p:nvSpPr>
          <p:cNvPr id="49" name="文本框 48">
            <a:extLst>
              <a:ext uri="{FF2B5EF4-FFF2-40B4-BE49-F238E27FC236}">
                <a16:creationId xmlns:a16="http://schemas.microsoft.com/office/drawing/2014/main" id="{40B98821-E765-48C5-BCB0-E9986B151DAE}"/>
              </a:ext>
            </a:extLst>
          </p:cNvPr>
          <p:cNvSpPr txBox="1"/>
          <p:nvPr/>
        </p:nvSpPr>
        <p:spPr>
          <a:xfrm>
            <a:off x="7980042" y="4184061"/>
            <a:ext cx="1368152" cy="646331"/>
          </a:xfrm>
          <a:prstGeom prst="rect">
            <a:avLst/>
          </a:prstGeom>
          <a:noFill/>
        </p:spPr>
        <p:txBody>
          <a:bodyPr wrap="square" rtlCol="0">
            <a:spAutoFit/>
          </a:bodyPr>
          <a:lstStyle/>
          <a:p>
            <a:r>
              <a:rPr lang="en-US" altLang="zh-CN" dirty="0"/>
              <a:t>y</a:t>
            </a:r>
            <a:r>
              <a:rPr lang="zh-CN" altLang="en-US" dirty="0"/>
              <a:t>表示质量元的偏移量</a:t>
            </a:r>
          </a:p>
        </p:txBody>
      </p:sp>
    </p:spTree>
    <p:extLst>
      <p:ext uri="{BB962C8B-B14F-4D97-AF65-F5344CB8AC3E}">
        <p14:creationId xmlns:p14="http://schemas.microsoft.com/office/powerpoint/2010/main" val="145603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left)">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0">
                                            <p:txEl>
                                              <p:pRg st="0" end="0"/>
                                            </p:txEl>
                                          </p:spTgt>
                                        </p:tgtEl>
                                        <p:attrNameLst>
                                          <p:attrName>style.visibility</p:attrName>
                                        </p:attrNameLst>
                                      </p:cBhvr>
                                      <p:to>
                                        <p:strVal val="visible"/>
                                      </p:to>
                                    </p:set>
                                    <p:animEffect transition="in" filter="wipe(left)">
                                      <p:cBhvr>
                                        <p:cTn id="61" dur="500"/>
                                        <p:tgtEl>
                                          <p:spTgt spid="40">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0">
                                            <p:txEl>
                                              <p:pRg st="1" end="1"/>
                                            </p:txEl>
                                          </p:spTgt>
                                        </p:tgtEl>
                                        <p:attrNameLst>
                                          <p:attrName>style.visibility</p:attrName>
                                        </p:attrNameLst>
                                      </p:cBhvr>
                                      <p:to>
                                        <p:strVal val="visible"/>
                                      </p:to>
                                    </p:set>
                                    <p:animEffect transition="in" filter="wipe(left)">
                                      <p:cBhvr>
                                        <p:cTn id="66" dur="500"/>
                                        <p:tgtEl>
                                          <p:spTgt spid="40">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0">
                                            <p:txEl>
                                              <p:pRg st="2" end="2"/>
                                            </p:txEl>
                                          </p:spTgt>
                                        </p:tgtEl>
                                        <p:attrNameLst>
                                          <p:attrName>style.visibility</p:attrName>
                                        </p:attrNameLst>
                                      </p:cBhvr>
                                      <p:to>
                                        <p:strVal val="visible"/>
                                      </p:to>
                                    </p:set>
                                    <p:animEffect transition="in" filter="wipe(left)">
                                      <p:cBhvr>
                                        <p:cTn id="71" dur="500"/>
                                        <p:tgtEl>
                                          <p:spTgt spid="40">
                                            <p:txEl>
                                              <p:pRg st="2" end="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wipe(left)">
                                      <p:cBhvr>
                                        <p:cTn id="81" dur="500"/>
                                        <p:tgtEl>
                                          <p:spTgt spid="43"/>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2">
                                            <p:txEl>
                                              <p:pRg st="0" end="0"/>
                                            </p:txEl>
                                          </p:spTgt>
                                        </p:tgtEl>
                                        <p:attrNameLst>
                                          <p:attrName>style.visibility</p:attrName>
                                        </p:attrNameLst>
                                      </p:cBhvr>
                                      <p:to>
                                        <p:strVal val="visible"/>
                                      </p:to>
                                    </p:set>
                                    <p:animEffect transition="in" filter="wipe(left)">
                                      <p:cBhvr>
                                        <p:cTn id="86" dur="500"/>
                                        <p:tgtEl>
                                          <p:spTgt spid="42">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wipe(left)">
                                      <p:cBhvr>
                                        <p:cTn id="91" dur="500"/>
                                        <p:tgtEl>
                                          <p:spTgt spid="4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wipe(left)">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48">
                                            <p:txEl>
                                              <p:pRg st="0" end="0"/>
                                            </p:txEl>
                                          </p:spTgt>
                                        </p:tgtEl>
                                        <p:attrNameLst>
                                          <p:attrName>style.visibility</p:attrName>
                                        </p:attrNameLst>
                                      </p:cBhvr>
                                      <p:to>
                                        <p:strVal val="visible"/>
                                      </p:to>
                                    </p:set>
                                    <p:animEffect transition="in" filter="wipe(left)">
                                      <p:cBhvr>
                                        <p:cTn id="101" dur="500"/>
                                        <p:tgtEl>
                                          <p:spTgt spid="48">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wipe(left)">
                                      <p:cBhvr>
                                        <p:cTn id="106" dur="500"/>
                                        <p:tgtEl>
                                          <p:spTgt spid="4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wipe(left)">
                                      <p:cBhvr>
                                        <p:cTn id="1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autoUpdateAnimBg="0"/>
      <p:bldP spid="41" grpId="0" build="p" autoUpdateAnimBg="0"/>
      <p:bldP spid="42" grpId="0" build="p" autoUpdateAnimBg="0"/>
      <p:bldP spid="48"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§7.2 </a:t>
            </a:r>
            <a:r>
              <a:rPr lang="zh-CN" altLang="en-US" dirty="0">
                <a:latin typeface="宋体" panose="02010600030101010101" pitchFamily="2" charset="-122"/>
                <a:ea typeface="宋体" panose="02010600030101010101" pitchFamily="2" charset="-122"/>
              </a:rPr>
              <a:t>机械波</a:t>
            </a:r>
          </a:p>
        </p:txBody>
      </p:sp>
      <p:cxnSp>
        <p:nvCxnSpPr>
          <p:cNvPr id="5" name="直接连接符 4"/>
          <p:cNvCxnSpPr/>
          <p:nvPr/>
        </p:nvCxnSpPr>
        <p:spPr>
          <a:xfrm>
            <a:off x="395536" y="1316390"/>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49" name="Text Box 8">
            <a:extLst>
              <a:ext uri="{FF2B5EF4-FFF2-40B4-BE49-F238E27FC236}">
                <a16:creationId xmlns:a16="http://schemas.microsoft.com/office/drawing/2014/main" id="{5F4C1154-9AD8-4B47-ACF8-136DA5E0B415}"/>
              </a:ext>
            </a:extLst>
          </p:cNvPr>
          <p:cNvSpPr txBox="1">
            <a:spLocks noChangeArrowheads="1"/>
          </p:cNvSpPr>
          <p:nvPr/>
        </p:nvSpPr>
        <p:spPr bwMode="auto">
          <a:xfrm>
            <a:off x="533400" y="1688932"/>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eaLnBrk="1" hangingPunct="1">
              <a:spcBef>
                <a:spcPct val="50000"/>
              </a:spcBef>
            </a:pPr>
            <a:r>
              <a:rPr lang="zh-CN" altLang="en-US" sz="2400" b="1">
                <a:solidFill>
                  <a:schemeClr val="tx1"/>
                </a:solidFill>
              </a:rPr>
              <a:t>利用胡克定律有：</a:t>
            </a:r>
          </a:p>
        </p:txBody>
      </p:sp>
      <p:graphicFrame>
        <p:nvGraphicFramePr>
          <p:cNvPr id="53" name="Object 17">
            <a:extLst>
              <a:ext uri="{FF2B5EF4-FFF2-40B4-BE49-F238E27FC236}">
                <a16:creationId xmlns:a16="http://schemas.microsoft.com/office/drawing/2014/main" id="{094445FC-D201-4897-A61E-B59FF4F7E128}"/>
              </a:ext>
            </a:extLst>
          </p:cNvPr>
          <p:cNvGraphicFramePr>
            <a:graphicFrameLocks noChangeAspect="1"/>
          </p:cNvGraphicFramePr>
          <p:nvPr>
            <p:extLst>
              <p:ext uri="{D42A27DB-BD31-4B8C-83A1-F6EECF244321}">
                <p14:modId xmlns:p14="http://schemas.microsoft.com/office/powerpoint/2010/main" val="1926568244"/>
              </p:ext>
            </p:extLst>
          </p:nvPr>
        </p:nvGraphicFramePr>
        <p:xfrm>
          <a:off x="2015691" y="2636912"/>
          <a:ext cx="1666875" cy="909637"/>
        </p:xfrm>
        <a:graphic>
          <a:graphicData uri="http://schemas.openxmlformats.org/presentationml/2006/ole">
            <mc:AlternateContent xmlns:mc="http://schemas.openxmlformats.org/markup-compatibility/2006">
              <mc:Choice xmlns:v="urn:schemas-microsoft-com:vml" Requires="v">
                <p:oleObj spid="_x0000_s314738" name="Equation" r:id="rId4" imgW="685800" imgH="393480" progId="Equation.DSMT4">
                  <p:embed/>
                </p:oleObj>
              </mc:Choice>
              <mc:Fallback>
                <p:oleObj name="Equation" r:id="rId4" imgW="685800" imgH="393480" progId="Equation.DSMT4">
                  <p:embed/>
                  <p:pic>
                    <p:nvPicPr>
                      <p:cNvPr id="53" name="Object 17">
                        <a:extLst>
                          <a:ext uri="{FF2B5EF4-FFF2-40B4-BE49-F238E27FC236}">
                            <a16:creationId xmlns:a16="http://schemas.microsoft.com/office/drawing/2014/main" id="{094445FC-D201-4897-A61E-B59FF4F7E1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5691" y="2636912"/>
                        <a:ext cx="1666875" cy="90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42">
            <a:extLst>
              <a:ext uri="{FF2B5EF4-FFF2-40B4-BE49-F238E27FC236}">
                <a16:creationId xmlns:a16="http://schemas.microsoft.com/office/drawing/2014/main" id="{8E569063-19E2-4C2A-B7A9-3D9AD1197A5F}"/>
              </a:ext>
            </a:extLst>
          </p:cNvPr>
          <p:cNvGraphicFramePr>
            <a:graphicFrameLocks noChangeAspect="1"/>
          </p:cNvGraphicFramePr>
          <p:nvPr/>
        </p:nvGraphicFramePr>
        <p:xfrm>
          <a:off x="3348038" y="1490495"/>
          <a:ext cx="2587625" cy="909637"/>
        </p:xfrm>
        <a:graphic>
          <a:graphicData uri="http://schemas.openxmlformats.org/presentationml/2006/ole">
            <mc:AlternateContent xmlns:mc="http://schemas.openxmlformats.org/markup-compatibility/2006">
              <mc:Choice xmlns:v="urn:schemas-microsoft-com:vml" Requires="v">
                <p:oleObj spid="_x0000_s314739" name="Equation" r:id="rId6" imgW="1066680" imgH="393480" progId="Equation.DSMT4">
                  <p:embed/>
                </p:oleObj>
              </mc:Choice>
              <mc:Fallback>
                <p:oleObj name="Equation" r:id="rId6" imgW="1066680" imgH="393480" progId="Equation.DSMT4">
                  <p:embed/>
                  <p:pic>
                    <p:nvPicPr>
                      <p:cNvPr id="57" name="Object 42">
                        <a:extLst>
                          <a:ext uri="{FF2B5EF4-FFF2-40B4-BE49-F238E27FC236}">
                            <a16:creationId xmlns:a16="http://schemas.microsoft.com/office/drawing/2014/main" id="{8E569063-19E2-4C2A-B7A9-3D9AD1197A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1490495"/>
                        <a:ext cx="2587625" cy="90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Text Box 43">
            <a:extLst>
              <a:ext uri="{FF2B5EF4-FFF2-40B4-BE49-F238E27FC236}">
                <a16:creationId xmlns:a16="http://schemas.microsoft.com/office/drawing/2014/main" id="{259E13C2-2707-48E2-9C6A-E6CE7F06B50D}"/>
              </a:ext>
            </a:extLst>
          </p:cNvPr>
          <p:cNvSpPr txBox="1">
            <a:spLocks noChangeArrowheads="1"/>
          </p:cNvSpPr>
          <p:nvPr/>
        </p:nvSpPr>
        <p:spPr bwMode="auto">
          <a:xfrm>
            <a:off x="5872163" y="1765132"/>
            <a:ext cx="30289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Lst>
        </p:spPr>
        <p:txBody>
          <a:bodyPr wrap="none">
            <a:spAutoFit/>
          </a:bodyPr>
          <a:lstStyle/>
          <a:p>
            <a:pPr eaLnBrk="1" hangingPunct="1"/>
            <a:r>
              <a:rPr lang="en-US" altLang="zh-CN" sz="2400" b="1">
                <a:solidFill>
                  <a:schemeClr val="tx1"/>
                </a:solidFill>
              </a:rPr>
              <a:t>(</a:t>
            </a:r>
            <a:r>
              <a:rPr lang="zh-CN" altLang="en-US" sz="2400" b="1">
                <a:solidFill>
                  <a:schemeClr val="tx1"/>
                </a:solidFill>
              </a:rPr>
              <a:t>应力与应变成正比）</a:t>
            </a:r>
          </a:p>
        </p:txBody>
      </p:sp>
      <p:sp>
        <p:nvSpPr>
          <p:cNvPr id="59" name="Text Box 44">
            <a:extLst>
              <a:ext uri="{FF2B5EF4-FFF2-40B4-BE49-F238E27FC236}">
                <a16:creationId xmlns:a16="http://schemas.microsoft.com/office/drawing/2014/main" id="{988C0A1F-7740-4B81-B3C0-B31CF7D00010}"/>
              </a:ext>
            </a:extLst>
          </p:cNvPr>
          <p:cNvSpPr txBox="1">
            <a:spLocks noChangeArrowheads="1"/>
          </p:cNvSpPr>
          <p:nvPr/>
        </p:nvSpPr>
        <p:spPr bwMode="auto">
          <a:xfrm>
            <a:off x="1082241" y="2805187"/>
            <a:ext cx="9032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Lst>
        </p:spPr>
        <p:txBody>
          <a:bodyPr>
            <a:spAutoFit/>
          </a:bodyPr>
          <a:lstStyle/>
          <a:p>
            <a:pPr eaLnBrk="1" hangingPunct="1"/>
            <a:r>
              <a:rPr lang="zh-CN" altLang="en-US" sz="2400" b="1">
                <a:solidFill>
                  <a:schemeClr val="tx1"/>
                </a:solidFill>
              </a:rPr>
              <a:t>因此</a:t>
            </a:r>
          </a:p>
        </p:txBody>
      </p:sp>
      <p:sp>
        <p:nvSpPr>
          <p:cNvPr id="60" name="Text Box 45">
            <a:extLst>
              <a:ext uri="{FF2B5EF4-FFF2-40B4-BE49-F238E27FC236}">
                <a16:creationId xmlns:a16="http://schemas.microsoft.com/office/drawing/2014/main" id="{700C85FB-1E33-4229-B895-C8F6F1273FF8}"/>
              </a:ext>
            </a:extLst>
          </p:cNvPr>
          <p:cNvSpPr txBox="1">
            <a:spLocks noChangeArrowheads="1"/>
          </p:cNvSpPr>
          <p:nvPr/>
        </p:nvSpPr>
        <p:spPr bwMode="auto">
          <a:xfrm>
            <a:off x="3977841" y="2881387"/>
            <a:ext cx="2760663"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Lst>
        </p:spPr>
        <p:txBody>
          <a:bodyPr>
            <a:spAutoFit/>
          </a:bodyPr>
          <a:lstStyle/>
          <a:p>
            <a:pPr eaLnBrk="1" hangingPunct="1"/>
            <a:r>
              <a:rPr lang="zh-CN" altLang="en-US" sz="2400" b="1" dirty="0">
                <a:solidFill>
                  <a:schemeClr val="tx1"/>
                </a:solidFill>
              </a:rPr>
              <a:t>可以看出</a:t>
            </a:r>
            <a:r>
              <a:rPr lang="zh-CN" altLang="en-US" sz="2400" b="1" dirty="0"/>
              <a:t>劲度系数</a:t>
            </a:r>
            <a:endParaRPr lang="zh-CN" altLang="en-US" sz="2400" b="1" dirty="0">
              <a:solidFill>
                <a:schemeClr val="tx1"/>
              </a:solidFill>
            </a:endParaRPr>
          </a:p>
        </p:txBody>
      </p:sp>
      <p:graphicFrame>
        <p:nvGraphicFramePr>
          <p:cNvPr id="61" name="Object 46">
            <a:extLst>
              <a:ext uri="{FF2B5EF4-FFF2-40B4-BE49-F238E27FC236}">
                <a16:creationId xmlns:a16="http://schemas.microsoft.com/office/drawing/2014/main" id="{BC936588-284B-442C-8F34-47A90C2C4166}"/>
              </a:ext>
            </a:extLst>
          </p:cNvPr>
          <p:cNvGraphicFramePr>
            <a:graphicFrameLocks noChangeAspect="1"/>
          </p:cNvGraphicFramePr>
          <p:nvPr>
            <p:extLst>
              <p:ext uri="{D42A27DB-BD31-4B8C-83A1-F6EECF244321}">
                <p14:modId xmlns:p14="http://schemas.microsoft.com/office/powerpoint/2010/main" val="1698234508"/>
              </p:ext>
            </p:extLst>
          </p:nvPr>
        </p:nvGraphicFramePr>
        <p:xfrm>
          <a:off x="6699250" y="2660650"/>
          <a:ext cx="1371600" cy="855663"/>
        </p:xfrm>
        <a:graphic>
          <a:graphicData uri="http://schemas.openxmlformats.org/presentationml/2006/ole">
            <mc:AlternateContent xmlns:mc="http://schemas.openxmlformats.org/markup-compatibility/2006">
              <mc:Choice xmlns:v="urn:schemas-microsoft-com:vml" Requires="v">
                <p:oleObj spid="_x0000_s314740" name="Equation" r:id="rId8" imgW="444240" imgH="393480" progId="Equation.DSMT4">
                  <p:embed/>
                </p:oleObj>
              </mc:Choice>
              <mc:Fallback>
                <p:oleObj name="Equation" r:id="rId8" imgW="444240" imgH="393480" progId="Equation.DSMT4">
                  <p:embed/>
                  <p:pic>
                    <p:nvPicPr>
                      <p:cNvPr id="61" name="Object 46">
                        <a:extLst>
                          <a:ext uri="{FF2B5EF4-FFF2-40B4-BE49-F238E27FC236}">
                            <a16:creationId xmlns:a16="http://schemas.microsoft.com/office/drawing/2014/main" id="{BC936588-284B-442C-8F34-47A90C2C4166}"/>
                          </a:ext>
                        </a:extLst>
                      </p:cNvPr>
                      <p:cNvPicPr>
                        <a:picLocks noChangeAspect="1" noChangeArrowheads="1"/>
                      </p:cNvPicPr>
                      <p:nvPr/>
                    </p:nvPicPr>
                    <p:blipFill>
                      <a:blip r:embed="rId9"/>
                      <a:srcRect/>
                      <a:stretch>
                        <a:fillRect/>
                      </a:stretch>
                    </p:blipFill>
                    <p:spPr bwMode="auto">
                      <a:xfrm>
                        <a:off x="6699250" y="2660650"/>
                        <a:ext cx="1371600"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029">
            <a:extLst>
              <a:ext uri="{FF2B5EF4-FFF2-40B4-BE49-F238E27FC236}">
                <a16:creationId xmlns:a16="http://schemas.microsoft.com/office/drawing/2014/main" id="{B73246F6-D01C-4B8E-B327-E56AAA52BA7A}"/>
              </a:ext>
            </a:extLst>
          </p:cNvPr>
          <p:cNvGraphicFramePr>
            <a:graphicFrameLocks noChangeAspect="1"/>
          </p:cNvGraphicFramePr>
          <p:nvPr>
            <p:extLst>
              <p:ext uri="{D42A27DB-BD31-4B8C-83A1-F6EECF244321}">
                <p14:modId xmlns:p14="http://schemas.microsoft.com/office/powerpoint/2010/main" val="362159108"/>
              </p:ext>
            </p:extLst>
          </p:nvPr>
        </p:nvGraphicFramePr>
        <p:xfrm>
          <a:off x="2956013" y="3789040"/>
          <a:ext cx="2624138" cy="1019175"/>
        </p:xfrm>
        <a:graphic>
          <a:graphicData uri="http://schemas.openxmlformats.org/presentationml/2006/ole">
            <mc:AlternateContent xmlns:mc="http://schemas.openxmlformats.org/markup-compatibility/2006">
              <mc:Choice xmlns:v="urn:schemas-microsoft-com:vml" Requires="v">
                <p:oleObj spid="_x0000_s314741" name="Equation" r:id="rId10" imgW="1066806" imgH="409489" progId="Equation.DSMT4">
                  <p:embed/>
                </p:oleObj>
              </mc:Choice>
              <mc:Fallback>
                <p:oleObj name="Equation" r:id="rId10" imgW="1066806" imgH="409489" progId="Equation.DSMT4">
                  <p:embed/>
                  <p:pic>
                    <p:nvPicPr>
                      <p:cNvPr id="17" name="Object 1029">
                        <a:extLst>
                          <a:ext uri="{FF2B5EF4-FFF2-40B4-BE49-F238E27FC236}">
                            <a16:creationId xmlns:a16="http://schemas.microsoft.com/office/drawing/2014/main" id="{B73246F6-D01C-4B8E-B327-E56AAA52BA7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56013" y="3789040"/>
                        <a:ext cx="2624138"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043">
            <a:extLst>
              <a:ext uri="{FF2B5EF4-FFF2-40B4-BE49-F238E27FC236}">
                <a16:creationId xmlns:a16="http://schemas.microsoft.com/office/drawing/2014/main" id="{6B1A43EA-D4F7-4899-833C-479C9A84088A}"/>
              </a:ext>
            </a:extLst>
          </p:cNvPr>
          <p:cNvGraphicFramePr>
            <a:graphicFrameLocks noChangeAspect="1"/>
          </p:cNvGraphicFramePr>
          <p:nvPr>
            <p:extLst>
              <p:ext uri="{D42A27DB-BD31-4B8C-83A1-F6EECF244321}">
                <p14:modId xmlns:p14="http://schemas.microsoft.com/office/powerpoint/2010/main" val="2183387998"/>
              </p:ext>
            </p:extLst>
          </p:nvPr>
        </p:nvGraphicFramePr>
        <p:xfrm>
          <a:off x="681409" y="3841627"/>
          <a:ext cx="1666875" cy="909638"/>
        </p:xfrm>
        <a:graphic>
          <a:graphicData uri="http://schemas.openxmlformats.org/presentationml/2006/ole">
            <mc:AlternateContent xmlns:mc="http://schemas.openxmlformats.org/markup-compatibility/2006">
              <mc:Choice xmlns:v="urn:schemas-microsoft-com:vml" Requires="v">
                <p:oleObj spid="_x0000_s314742" name="Equation" r:id="rId12" imgW="676202" imgH="380876" progId="Equation.DSMT4">
                  <p:embed/>
                </p:oleObj>
              </mc:Choice>
              <mc:Fallback>
                <p:oleObj name="Equation" r:id="rId12" imgW="676202" imgH="380876" progId="Equation.DSMT4">
                  <p:embed/>
                  <p:pic>
                    <p:nvPicPr>
                      <p:cNvPr id="18" name="Object 1043">
                        <a:extLst>
                          <a:ext uri="{FF2B5EF4-FFF2-40B4-BE49-F238E27FC236}">
                            <a16:creationId xmlns:a16="http://schemas.microsoft.com/office/drawing/2014/main" id="{6B1A43EA-D4F7-4899-833C-479C9A84088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1409" y="3841627"/>
                        <a:ext cx="1666875"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042">
            <a:extLst>
              <a:ext uri="{FF2B5EF4-FFF2-40B4-BE49-F238E27FC236}">
                <a16:creationId xmlns:a16="http://schemas.microsoft.com/office/drawing/2014/main" id="{13869988-378C-4754-BCAF-694953FB8E97}"/>
              </a:ext>
            </a:extLst>
          </p:cNvPr>
          <p:cNvGraphicFramePr>
            <a:graphicFrameLocks noChangeAspect="1"/>
          </p:cNvGraphicFramePr>
          <p:nvPr>
            <p:extLst>
              <p:ext uri="{D42A27DB-BD31-4B8C-83A1-F6EECF244321}">
                <p14:modId xmlns:p14="http://schemas.microsoft.com/office/powerpoint/2010/main" val="3999996608"/>
              </p:ext>
            </p:extLst>
          </p:nvPr>
        </p:nvGraphicFramePr>
        <p:xfrm>
          <a:off x="5480138" y="3789040"/>
          <a:ext cx="3275013" cy="1019175"/>
        </p:xfrm>
        <a:graphic>
          <a:graphicData uri="http://schemas.openxmlformats.org/presentationml/2006/ole">
            <mc:AlternateContent xmlns:mc="http://schemas.openxmlformats.org/markup-compatibility/2006">
              <mc:Choice xmlns:v="urn:schemas-microsoft-com:vml" Requires="v">
                <p:oleObj spid="_x0000_s314743" name="Equation" r:id="rId14" imgW="1333508" imgH="409489" progId="Equation.DSMT4">
                  <p:embed/>
                </p:oleObj>
              </mc:Choice>
              <mc:Fallback>
                <p:oleObj name="Equation" r:id="rId14" imgW="1333508" imgH="409489" progId="Equation.DSMT4">
                  <p:embed/>
                  <p:pic>
                    <p:nvPicPr>
                      <p:cNvPr id="19" name="Object 1042">
                        <a:extLst>
                          <a:ext uri="{FF2B5EF4-FFF2-40B4-BE49-F238E27FC236}">
                            <a16:creationId xmlns:a16="http://schemas.microsoft.com/office/drawing/2014/main" id="{13869988-378C-4754-BCAF-694953FB8E9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80138" y="3789040"/>
                        <a:ext cx="3275013"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030">
            <a:extLst>
              <a:ext uri="{FF2B5EF4-FFF2-40B4-BE49-F238E27FC236}">
                <a16:creationId xmlns:a16="http://schemas.microsoft.com/office/drawing/2014/main" id="{CC70E9F4-F77D-4B9D-86C9-7B1496B5DA73}"/>
              </a:ext>
            </a:extLst>
          </p:cNvPr>
          <p:cNvGraphicFramePr>
            <a:graphicFrameLocks noChangeAspect="1"/>
          </p:cNvGraphicFramePr>
          <p:nvPr>
            <p:extLst>
              <p:ext uri="{D42A27DB-BD31-4B8C-83A1-F6EECF244321}">
                <p14:modId xmlns:p14="http://schemas.microsoft.com/office/powerpoint/2010/main" val="656976925"/>
              </p:ext>
            </p:extLst>
          </p:nvPr>
        </p:nvGraphicFramePr>
        <p:xfrm>
          <a:off x="1890006" y="4701921"/>
          <a:ext cx="2132013" cy="1066800"/>
        </p:xfrm>
        <a:graphic>
          <a:graphicData uri="http://schemas.openxmlformats.org/presentationml/2006/ole">
            <mc:AlternateContent xmlns:mc="http://schemas.openxmlformats.org/markup-compatibility/2006">
              <mc:Choice xmlns:v="urn:schemas-microsoft-com:vml" Requires="v">
                <p:oleObj spid="_x0000_s314744" name="Equation" r:id="rId16" imgW="828718" imgH="409489" progId="Equation.DSMT4">
                  <p:embed/>
                </p:oleObj>
              </mc:Choice>
              <mc:Fallback>
                <p:oleObj name="Equation" r:id="rId16" imgW="828718" imgH="409489" progId="Equation.DSMT4">
                  <p:embed/>
                  <p:pic>
                    <p:nvPicPr>
                      <p:cNvPr id="20" name="Object 1030">
                        <a:extLst>
                          <a:ext uri="{FF2B5EF4-FFF2-40B4-BE49-F238E27FC236}">
                            <a16:creationId xmlns:a16="http://schemas.microsoft.com/office/drawing/2014/main" id="{CC70E9F4-F77D-4B9D-86C9-7B1496B5DA7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90006" y="4701921"/>
                        <a:ext cx="2132013"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AutoShape 1041">
            <a:extLst>
              <a:ext uri="{FF2B5EF4-FFF2-40B4-BE49-F238E27FC236}">
                <a16:creationId xmlns:a16="http://schemas.microsoft.com/office/drawing/2014/main" id="{436092E4-BB7F-4961-8B70-BD7A1C2C02C6}"/>
              </a:ext>
            </a:extLst>
          </p:cNvPr>
          <p:cNvSpPr>
            <a:spLocks noChangeArrowheads="1"/>
          </p:cNvSpPr>
          <p:nvPr/>
        </p:nvSpPr>
        <p:spPr bwMode="auto">
          <a:xfrm>
            <a:off x="747006" y="5116432"/>
            <a:ext cx="762000" cy="304800"/>
          </a:xfrm>
          <a:prstGeom prst="rightArrow">
            <a:avLst>
              <a:gd name="adj1" fmla="val 50000"/>
              <a:gd name="adj2" fmla="val 62500"/>
            </a:avLst>
          </a:prstGeom>
          <a:solidFill>
            <a:schemeClr val="accent1"/>
          </a:solidFill>
          <a:ln w="28575">
            <a:solidFill>
              <a:schemeClr val="bg1"/>
            </a:solidFill>
            <a:miter lim="800000"/>
            <a:headEnd/>
            <a:tailEnd/>
          </a:ln>
        </p:spPr>
        <p:txBody>
          <a:bodyPr wrap="none" anchor="ct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endParaRPr lang="zh-CN" altLang="en-US"/>
          </a:p>
        </p:txBody>
      </p:sp>
      <p:sp>
        <p:nvSpPr>
          <p:cNvPr id="3" name="文本框 2">
            <a:extLst>
              <a:ext uri="{FF2B5EF4-FFF2-40B4-BE49-F238E27FC236}">
                <a16:creationId xmlns:a16="http://schemas.microsoft.com/office/drawing/2014/main" id="{F0D52765-FE32-422C-A287-C13E0F9A29F6}"/>
              </a:ext>
            </a:extLst>
          </p:cNvPr>
          <p:cNvSpPr txBox="1"/>
          <p:nvPr/>
        </p:nvSpPr>
        <p:spPr>
          <a:xfrm>
            <a:off x="4506256" y="2339230"/>
            <a:ext cx="4464496" cy="369332"/>
          </a:xfrm>
          <a:prstGeom prst="rect">
            <a:avLst/>
          </a:prstGeom>
          <a:noFill/>
        </p:spPr>
        <p:txBody>
          <a:bodyPr wrap="square" rtlCol="0">
            <a:spAutoFit/>
          </a:bodyPr>
          <a:lstStyle/>
          <a:p>
            <a:r>
              <a:rPr lang="zh-CN" altLang="en-US" dirty="0"/>
              <a:t>质量元的原长为</a:t>
            </a:r>
            <a:r>
              <a:rPr lang="en-US" altLang="zh-CN" dirty="0"/>
              <a:t>dx</a:t>
            </a:r>
            <a:r>
              <a:rPr lang="zh-CN" altLang="en-US" dirty="0"/>
              <a:t>，拉伸后长度为</a:t>
            </a:r>
            <a:r>
              <a:rPr lang="en-US" altLang="zh-CN" dirty="0" err="1"/>
              <a:t>dx+dy</a:t>
            </a:r>
            <a:endParaRPr lang="zh-CN" altLang="en-US" dirty="0"/>
          </a:p>
        </p:txBody>
      </p:sp>
    </p:spTree>
    <p:extLst>
      <p:ext uri="{BB962C8B-B14F-4D97-AF65-F5344CB8AC3E}">
        <p14:creationId xmlns:p14="http://schemas.microsoft.com/office/powerpoint/2010/main" val="14558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wipe(left)">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
                                            <p:txEl>
                                              <p:pRg st="0" end="0"/>
                                            </p:txEl>
                                          </p:spTgt>
                                        </p:tgtEl>
                                        <p:attrNameLst>
                                          <p:attrName>style.visibility</p:attrName>
                                        </p:attrNameLst>
                                      </p:cBhvr>
                                      <p:to>
                                        <p:strVal val="visible"/>
                                      </p:to>
                                    </p:set>
                                    <p:animEffect transition="in" filter="wipe(left)">
                                      <p:cBhvr>
                                        <p:cTn id="17" dur="500"/>
                                        <p:tgtEl>
                                          <p:spTgt spid="5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
                                            <p:txEl>
                                              <p:pRg st="0" end="0"/>
                                            </p:txEl>
                                          </p:spTgt>
                                        </p:tgtEl>
                                        <p:attrNameLst>
                                          <p:attrName>style.visibility</p:attrName>
                                        </p:attrNameLst>
                                      </p:cBhvr>
                                      <p:to>
                                        <p:strVal val="visible"/>
                                      </p:to>
                                    </p:set>
                                    <p:animEffect transition="in" filter="wipe(left)">
                                      <p:cBhvr>
                                        <p:cTn id="22" dur="500"/>
                                        <p:tgtEl>
                                          <p:spTgt spid="5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left)">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0">
                                            <p:txEl>
                                              <p:pRg st="0" end="0"/>
                                            </p:txEl>
                                          </p:spTgt>
                                        </p:tgtEl>
                                        <p:attrNameLst>
                                          <p:attrName>style.visibility</p:attrName>
                                        </p:attrNameLst>
                                      </p:cBhvr>
                                      <p:to>
                                        <p:strVal val="visible"/>
                                      </p:to>
                                    </p:set>
                                    <p:animEffect transition="in" filter="wipe(left)">
                                      <p:cBhvr>
                                        <p:cTn id="32" dur="500"/>
                                        <p:tgtEl>
                                          <p:spTgt spid="6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wipe(left)">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left)">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left)">
                                      <p:cBhvr>
                                        <p:cTn id="6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autoUpdateAnimBg="0"/>
      <p:bldP spid="58" grpId="0" build="p" autoUpdateAnimBg="0"/>
      <p:bldP spid="59" grpId="0" build="p" autoUpdateAnimBg="0"/>
      <p:bldP spid="60"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§7.2 </a:t>
            </a:r>
            <a:r>
              <a:rPr lang="zh-CN" altLang="en-US" dirty="0">
                <a:latin typeface="宋体" panose="02010600030101010101" pitchFamily="2" charset="-122"/>
                <a:ea typeface="宋体" panose="02010600030101010101" pitchFamily="2" charset="-122"/>
              </a:rPr>
              <a:t>机械波</a:t>
            </a:r>
          </a:p>
        </p:txBody>
      </p:sp>
      <p:cxnSp>
        <p:nvCxnSpPr>
          <p:cNvPr id="5" name="直接连接符 4"/>
          <p:cNvCxnSpPr/>
          <p:nvPr/>
        </p:nvCxnSpPr>
        <p:spPr>
          <a:xfrm>
            <a:off x="395536" y="1316390"/>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Rectangle 1026">
            <a:extLst>
              <a:ext uri="{FF2B5EF4-FFF2-40B4-BE49-F238E27FC236}">
                <a16:creationId xmlns:a16="http://schemas.microsoft.com/office/drawing/2014/main" id="{3AFF5903-2EB8-47AD-9158-F9A4CFBBC1DE}"/>
              </a:ext>
            </a:extLst>
          </p:cNvPr>
          <p:cNvSpPr>
            <a:spLocks noChangeArrowheads="1"/>
          </p:cNvSpPr>
          <p:nvPr/>
        </p:nvSpPr>
        <p:spPr bwMode="auto">
          <a:xfrm>
            <a:off x="686580" y="4542780"/>
            <a:ext cx="24232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dirty="0">
                <a:solidFill>
                  <a:schemeClr val="tx1"/>
                </a:solidFill>
              </a:rPr>
              <a:t>类似的横波波速</a:t>
            </a:r>
          </a:p>
        </p:txBody>
      </p:sp>
      <p:sp>
        <p:nvSpPr>
          <p:cNvPr id="24" name="Rectangle 1027">
            <a:extLst>
              <a:ext uri="{FF2B5EF4-FFF2-40B4-BE49-F238E27FC236}">
                <a16:creationId xmlns:a16="http://schemas.microsoft.com/office/drawing/2014/main" id="{82982752-81BE-46C0-B2AF-9B4047F354CE}"/>
              </a:ext>
            </a:extLst>
          </p:cNvPr>
          <p:cNvSpPr>
            <a:spLocks noChangeArrowheads="1"/>
          </p:cNvSpPr>
          <p:nvPr/>
        </p:nvSpPr>
        <p:spPr bwMode="auto">
          <a:xfrm>
            <a:off x="5029200" y="2740944"/>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r>
              <a:rPr lang="zh-CN" altLang="zh-CN" sz="2400" b="1">
                <a:solidFill>
                  <a:schemeClr val="tx1"/>
                </a:solidFill>
              </a:rPr>
              <a:t>纵波波速</a:t>
            </a:r>
            <a:endParaRPr lang="zh-CN" altLang="en-US" sz="2400" b="1">
              <a:solidFill>
                <a:schemeClr val="tx1"/>
              </a:solidFill>
            </a:endParaRPr>
          </a:p>
        </p:txBody>
      </p:sp>
      <p:sp>
        <p:nvSpPr>
          <p:cNvPr id="25" name="Rectangle 1028">
            <a:extLst>
              <a:ext uri="{FF2B5EF4-FFF2-40B4-BE49-F238E27FC236}">
                <a16:creationId xmlns:a16="http://schemas.microsoft.com/office/drawing/2014/main" id="{9349460E-1536-4396-9069-B447796F581E}"/>
              </a:ext>
            </a:extLst>
          </p:cNvPr>
          <p:cNvSpPr>
            <a:spLocks noChangeArrowheads="1"/>
          </p:cNvSpPr>
          <p:nvPr/>
        </p:nvSpPr>
        <p:spPr bwMode="auto">
          <a:xfrm>
            <a:off x="5342349" y="4501078"/>
            <a:ext cx="1960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solidFill>
                  <a:schemeClr val="tx1"/>
                </a:solidFill>
              </a:rPr>
              <a:t>G</a:t>
            </a:r>
            <a:r>
              <a:rPr lang="zh-CN" altLang="en-US" sz="2400" b="1" dirty="0">
                <a:solidFill>
                  <a:schemeClr val="tx1"/>
                </a:solidFill>
              </a:rPr>
              <a:t>为</a:t>
            </a:r>
            <a:r>
              <a:rPr lang="zh-CN" altLang="en-US" sz="2400" b="1" dirty="0">
                <a:solidFill>
                  <a:srgbClr val="009900"/>
                </a:solidFill>
              </a:rPr>
              <a:t>剪切模量</a:t>
            </a:r>
          </a:p>
        </p:txBody>
      </p:sp>
      <p:graphicFrame>
        <p:nvGraphicFramePr>
          <p:cNvPr id="26" name="Object 1031">
            <a:extLst>
              <a:ext uri="{FF2B5EF4-FFF2-40B4-BE49-F238E27FC236}">
                <a16:creationId xmlns:a16="http://schemas.microsoft.com/office/drawing/2014/main" id="{4F28B852-5EA1-4C08-8E38-13A88CF16197}"/>
              </a:ext>
            </a:extLst>
          </p:cNvPr>
          <p:cNvGraphicFramePr>
            <a:graphicFrameLocks noChangeAspect="1"/>
          </p:cNvGraphicFramePr>
          <p:nvPr/>
        </p:nvGraphicFramePr>
        <p:xfrm>
          <a:off x="6567488" y="2359944"/>
          <a:ext cx="1268412" cy="1065213"/>
        </p:xfrm>
        <a:graphic>
          <a:graphicData uri="http://schemas.openxmlformats.org/presentationml/2006/ole">
            <mc:AlternateContent xmlns:mc="http://schemas.openxmlformats.org/markup-compatibility/2006">
              <mc:Choice xmlns:v="urn:schemas-microsoft-com:vml" Requires="v">
                <p:oleObj spid="_x0000_s315619" name="Equation" r:id="rId4" imgW="552569" imgH="457267" progId="Equation.DSMT4">
                  <p:embed/>
                </p:oleObj>
              </mc:Choice>
              <mc:Fallback>
                <p:oleObj name="Equation" r:id="rId4" imgW="552569" imgH="457267" progId="Equation.DSMT4">
                  <p:embed/>
                  <p:pic>
                    <p:nvPicPr>
                      <p:cNvPr id="26" name="Object 1031">
                        <a:extLst>
                          <a:ext uri="{FF2B5EF4-FFF2-40B4-BE49-F238E27FC236}">
                            <a16:creationId xmlns:a16="http://schemas.microsoft.com/office/drawing/2014/main" id="{4F28B852-5EA1-4C08-8E38-13A88CF161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7488" y="2359944"/>
                        <a:ext cx="1268412" cy="1065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1032">
            <a:extLst>
              <a:ext uri="{FF2B5EF4-FFF2-40B4-BE49-F238E27FC236}">
                <a16:creationId xmlns:a16="http://schemas.microsoft.com/office/drawing/2014/main" id="{6A2838E1-DF8C-429A-BC7A-5A962977551D}"/>
              </a:ext>
            </a:extLst>
          </p:cNvPr>
          <p:cNvGraphicFramePr>
            <a:graphicFrameLocks noChangeAspect="1"/>
          </p:cNvGraphicFramePr>
          <p:nvPr/>
        </p:nvGraphicFramePr>
        <p:xfrm>
          <a:off x="3455094" y="4181990"/>
          <a:ext cx="1358900" cy="1095375"/>
        </p:xfrm>
        <a:graphic>
          <a:graphicData uri="http://schemas.openxmlformats.org/presentationml/2006/ole">
            <mc:AlternateContent xmlns:mc="http://schemas.openxmlformats.org/markup-compatibility/2006">
              <mc:Choice xmlns:v="urn:schemas-microsoft-com:vml" Requires="v">
                <p:oleObj spid="_x0000_s315620" name="公式" r:id="rId6" imgW="571465" imgH="457267" progId="Equation.3">
                  <p:embed/>
                </p:oleObj>
              </mc:Choice>
              <mc:Fallback>
                <p:oleObj name="公式" r:id="rId6" imgW="571465" imgH="457267" progId="Equation.3">
                  <p:embed/>
                  <p:pic>
                    <p:nvPicPr>
                      <p:cNvPr id="27" name="Object 1032">
                        <a:extLst>
                          <a:ext uri="{FF2B5EF4-FFF2-40B4-BE49-F238E27FC236}">
                            <a16:creationId xmlns:a16="http://schemas.microsoft.com/office/drawing/2014/main" id="{6A2838E1-DF8C-429A-BC7A-5A96297755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5094" y="4181990"/>
                        <a:ext cx="1358900"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1033">
            <a:extLst>
              <a:ext uri="{FF2B5EF4-FFF2-40B4-BE49-F238E27FC236}">
                <a16:creationId xmlns:a16="http://schemas.microsoft.com/office/drawing/2014/main" id="{FCD1BABA-5A93-43CC-AC02-E6238015CC02}"/>
              </a:ext>
            </a:extLst>
          </p:cNvPr>
          <p:cNvGraphicFramePr>
            <a:graphicFrameLocks noChangeAspect="1"/>
          </p:cNvGraphicFramePr>
          <p:nvPr/>
        </p:nvGraphicFramePr>
        <p:xfrm>
          <a:off x="6915150" y="1307218"/>
          <a:ext cx="2228850" cy="1050925"/>
        </p:xfrm>
        <a:graphic>
          <a:graphicData uri="http://schemas.openxmlformats.org/presentationml/2006/ole">
            <mc:AlternateContent xmlns:mc="http://schemas.openxmlformats.org/markup-compatibility/2006">
              <mc:Choice xmlns:v="urn:schemas-microsoft-com:vml" Requires="v">
                <p:oleObj spid="_x0000_s315621" name="Equation" r:id="rId8" imgW="876228" imgH="409489" progId="Equation.3">
                  <p:embed/>
                </p:oleObj>
              </mc:Choice>
              <mc:Fallback>
                <p:oleObj name="Equation" r:id="rId8" imgW="876228" imgH="409489" progId="Equation.3">
                  <p:embed/>
                  <p:pic>
                    <p:nvPicPr>
                      <p:cNvPr id="28" name="Object 1033">
                        <a:extLst>
                          <a:ext uri="{FF2B5EF4-FFF2-40B4-BE49-F238E27FC236}">
                            <a16:creationId xmlns:a16="http://schemas.microsoft.com/office/drawing/2014/main" id="{FCD1BABA-5A93-43CC-AC02-E6238015CC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15150" y="1307218"/>
                        <a:ext cx="2228850"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Text Box 1039">
            <a:extLst>
              <a:ext uri="{FF2B5EF4-FFF2-40B4-BE49-F238E27FC236}">
                <a16:creationId xmlns:a16="http://schemas.microsoft.com/office/drawing/2014/main" id="{E458F29F-974C-4D15-90F5-E1F193401200}"/>
              </a:ext>
            </a:extLst>
          </p:cNvPr>
          <p:cNvSpPr txBox="1">
            <a:spLocks noChangeArrowheads="1"/>
          </p:cNvSpPr>
          <p:nvPr/>
        </p:nvSpPr>
        <p:spPr bwMode="auto">
          <a:xfrm>
            <a:off x="6561443" y="3550073"/>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solidFill>
                  <a:schemeClr val="tx1"/>
                </a:solidFill>
              </a:rPr>
              <a:t>Y</a:t>
            </a:r>
            <a:r>
              <a:rPr lang="zh-CN" altLang="en-US" sz="2400" b="1" dirty="0">
                <a:solidFill>
                  <a:schemeClr val="tx1"/>
                </a:solidFill>
              </a:rPr>
              <a:t>为</a:t>
            </a:r>
            <a:r>
              <a:rPr lang="zh-CN" altLang="en-US" sz="2400" b="1" dirty="0">
                <a:solidFill>
                  <a:srgbClr val="009900"/>
                </a:solidFill>
              </a:rPr>
              <a:t>杨氏模量</a:t>
            </a:r>
          </a:p>
        </p:txBody>
      </p:sp>
      <p:graphicFrame>
        <p:nvGraphicFramePr>
          <p:cNvPr id="36" name="Object 1044">
            <a:extLst>
              <a:ext uri="{FF2B5EF4-FFF2-40B4-BE49-F238E27FC236}">
                <a16:creationId xmlns:a16="http://schemas.microsoft.com/office/drawing/2014/main" id="{F0FD1CCC-6BB0-4003-8790-9B9FFAC81335}"/>
              </a:ext>
            </a:extLst>
          </p:cNvPr>
          <p:cNvGraphicFramePr>
            <a:graphicFrameLocks noChangeAspect="1"/>
          </p:cNvGraphicFramePr>
          <p:nvPr/>
        </p:nvGraphicFramePr>
        <p:xfrm>
          <a:off x="2043830" y="1408136"/>
          <a:ext cx="3948113" cy="973138"/>
        </p:xfrm>
        <a:graphic>
          <a:graphicData uri="http://schemas.openxmlformats.org/presentationml/2006/ole">
            <mc:AlternateContent xmlns:mc="http://schemas.openxmlformats.org/markup-compatibility/2006">
              <mc:Choice xmlns:v="urn:schemas-microsoft-com:vml" Requires="v">
                <p:oleObj spid="_x0000_s315622" name="Equation" r:id="rId10" imgW="1847745" imgH="447550" progId="Equation.3">
                  <p:embed/>
                </p:oleObj>
              </mc:Choice>
              <mc:Fallback>
                <p:oleObj name="Equation" r:id="rId10" imgW="1847745" imgH="447550" progId="Equation.3">
                  <p:embed/>
                  <p:pic>
                    <p:nvPicPr>
                      <p:cNvPr id="36" name="Object 1044">
                        <a:extLst>
                          <a:ext uri="{FF2B5EF4-FFF2-40B4-BE49-F238E27FC236}">
                            <a16:creationId xmlns:a16="http://schemas.microsoft.com/office/drawing/2014/main" id="{F0FD1CCC-6BB0-4003-8790-9B9FFAC8133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43830" y="1408136"/>
                        <a:ext cx="3948113"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Text Box 1045">
            <a:extLst>
              <a:ext uri="{FF2B5EF4-FFF2-40B4-BE49-F238E27FC236}">
                <a16:creationId xmlns:a16="http://schemas.microsoft.com/office/drawing/2014/main" id="{0184239A-B66E-4F29-BA4D-18592EB886B5}"/>
              </a:ext>
            </a:extLst>
          </p:cNvPr>
          <p:cNvSpPr txBox="1">
            <a:spLocks noChangeArrowheads="1"/>
          </p:cNvSpPr>
          <p:nvPr/>
        </p:nvSpPr>
        <p:spPr bwMode="auto">
          <a:xfrm>
            <a:off x="443630" y="1636736"/>
            <a:ext cx="20097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Lst>
        </p:spPr>
        <p:txBody>
          <a:bodyPr>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r>
              <a:rPr lang="zh-CN" altLang="en-US" sz="2400" b="1" dirty="0">
                <a:solidFill>
                  <a:schemeClr val="tx1"/>
                </a:solidFill>
              </a:rPr>
              <a:t>由波函数</a:t>
            </a:r>
          </a:p>
        </p:txBody>
      </p:sp>
      <p:sp>
        <p:nvSpPr>
          <p:cNvPr id="39" name="Text Box 1048">
            <a:extLst>
              <a:ext uri="{FF2B5EF4-FFF2-40B4-BE49-F238E27FC236}">
                <a16:creationId xmlns:a16="http://schemas.microsoft.com/office/drawing/2014/main" id="{0852CEA5-E06F-4BC8-9EBA-7C7F86C426D0}"/>
              </a:ext>
            </a:extLst>
          </p:cNvPr>
          <p:cNvSpPr txBox="1">
            <a:spLocks noChangeArrowheads="1"/>
          </p:cNvSpPr>
          <p:nvPr/>
        </p:nvSpPr>
        <p:spPr bwMode="auto">
          <a:xfrm>
            <a:off x="6042025" y="1672945"/>
            <a:ext cx="8731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Lst>
        </p:spPr>
        <p:txBody>
          <a:bodyPr>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r>
              <a:rPr lang="zh-CN" altLang="en-US" sz="2400" b="1" dirty="0">
                <a:solidFill>
                  <a:schemeClr val="tx1"/>
                </a:solidFill>
              </a:rPr>
              <a:t>可得</a:t>
            </a:r>
          </a:p>
        </p:txBody>
      </p:sp>
      <p:graphicFrame>
        <p:nvGraphicFramePr>
          <p:cNvPr id="40" name="Object 1030">
            <a:extLst>
              <a:ext uri="{FF2B5EF4-FFF2-40B4-BE49-F238E27FC236}">
                <a16:creationId xmlns:a16="http://schemas.microsoft.com/office/drawing/2014/main" id="{D568D724-A9B7-415C-B7AB-9F15FCFB326D}"/>
              </a:ext>
            </a:extLst>
          </p:cNvPr>
          <p:cNvGraphicFramePr>
            <a:graphicFrameLocks noChangeAspect="1"/>
          </p:cNvGraphicFramePr>
          <p:nvPr/>
        </p:nvGraphicFramePr>
        <p:xfrm>
          <a:off x="977823" y="2381274"/>
          <a:ext cx="2132013" cy="1066800"/>
        </p:xfrm>
        <a:graphic>
          <a:graphicData uri="http://schemas.openxmlformats.org/presentationml/2006/ole">
            <mc:AlternateContent xmlns:mc="http://schemas.openxmlformats.org/markup-compatibility/2006">
              <mc:Choice xmlns:v="urn:schemas-microsoft-com:vml" Requires="v">
                <p:oleObj spid="_x0000_s315623" name="Equation" r:id="rId12" imgW="828718" imgH="409489" progId="Equation.DSMT4">
                  <p:embed/>
                </p:oleObj>
              </mc:Choice>
              <mc:Fallback>
                <p:oleObj name="Equation" r:id="rId12" imgW="828718" imgH="409489" progId="Equation.DSMT4">
                  <p:embed/>
                  <p:pic>
                    <p:nvPicPr>
                      <p:cNvPr id="40" name="Object 1030">
                        <a:extLst>
                          <a:ext uri="{FF2B5EF4-FFF2-40B4-BE49-F238E27FC236}">
                            <a16:creationId xmlns:a16="http://schemas.microsoft.com/office/drawing/2014/main" id="{D568D724-A9B7-415C-B7AB-9F15FCFB32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7823" y="2381274"/>
                        <a:ext cx="2132013"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文本框 2">
            <a:extLst>
              <a:ext uri="{FF2B5EF4-FFF2-40B4-BE49-F238E27FC236}">
                <a16:creationId xmlns:a16="http://schemas.microsoft.com/office/drawing/2014/main" id="{44257F09-4F3C-41C3-A3DD-0DB4C557F2F1}"/>
              </a:ext>
            </a:extLst>
          </p:cNvPr>
          <p:cNvSpPr txBox="1"/>
          <p:nvPr/>
        </p:nvSpPr>
        <p:spPr>
          <a:xfrm>
            <a:off x="473639" y="2722933"/>
            <a:ext cx="425885" cy="464942"/>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与</a:t>
            </a:r>
          </a:p>
        </p:txBody>
      </p:sp>
      <p:sp>
        <p:nvSpPr>
          <p:cNvPr id="21" name="文本框 20">
            <a:extLst>
              <a:ext uri="{FF2B5EF4-FFF2-40B4-BE49-F238E27FC236}">
                <a16:creationId xmlns:a16="http://schemas.microsoft.com/office/drawing/2014/main" id="{DFE08285-CD36-4444-8265-34EFD841CDC7}"/>
              </a:ext>
            </a:extLst>
          </p:cNvPr>
          <p:cNvSpPr txBox="1"/>
          <p:nvPr/>
        </p:nvSpPr>
        <p:spPr>
          <a:xfrm>
            <a:off x="3188135" y="2740944"/>
            <a:ext cx="2498944" cy="46166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比较，可得：</a:t>
            </a:r>
          </a:p>
        </p:txBody>
      </p:sp>
    </p:spTree>
    <p:extLst>
      <p:ext uri="{BB962C8B-B14F-4D97-AF65-F5344CB8AC3E}">
        <p14:creationId xmlns:p14="http://schemas.microsoft.com/office/powerpoint/2010/main" val="145646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wipe(left)">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
                                            <p:txEl>
                                              <p:pRg st="0" end="0"/>
                                            </p:txEl>
                                          </p:spTgt>
                                        </p:tgtEl>
                                        <p:attrNameLst>
                                          <p:attrName>style.visibility</p:attrName>
                                        </p:attrNameLst>
                                      </p:cBhvr>
                                      <p:to>
                                        <p:strVal val="visible"/>
                                      </p:to>
                                    </p:set>
                                    <p:animEffect transition="in" filter="wipe(left)">
                                      <p:cBhvr>
                                        <p:cTn id="17" dur="500"/>
                                        <p:tgtEl>
                                          <p:spTgt spid="3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
                                            <p:txEl>
                                              <p:pRg st="0" end="0"/>
                                            </p:txEl>
                                          </p:spTgt>
                                        </p:tgtEl>
                                        <p:attrNameLst>
                                          <p:attrName>style.visibility</p:attrName>
                                        </p:attrNameLst>
                                      </p:cBhvr>
                                      <p:to>
                                        <p:strVal val="visible"/>
                                      </p:to>
                                    </p:set>
                                    <p:animEffect transition="in" filter="wipe(left)">
                                      <p:cBhvr>
                                        <p:cTn id="27" dur="500"/>
                                        <p:tgtEl>
                                          <p:spTgt spid="2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
                                            <p:txEl>
                                              <p:pRg st="0" end="0"/>
                                            </p:txEl>
                                          </p:spTgt>
                                        </p:tgtEl>
                                        <p:attrNameLst>
                                          <p:attrName>style.visibility</p:attrName>
                                        </p:attrNameLst>
                                      </p:cBhvr>
                                      <p:to>
                                        <p:strVal val="visible"/>
                                      </p:to>
                                    </p:set>
                                    <p:animEffect transition="in" filter="wipe(left)">
                                      <p:cBhvr>
                                        <p:cTn id="37" dur="500"/>
                                        <p:tgtEl>
                                          <p:spTgt spid="3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
                                            <p:txEl>
                                              <p:pRg st="0" end="0"/>
                                            </p:txEl>
                                          </p:spTgt>
                                        </p:tgtEl>
                                        <p:attrNameLst>
                                          <p:attrName>style.visibility</p:attrName>
                                        </p:attrNameLst>
                                      </p:cBhvr>
                                      <p:to>
                                        <p:strVal val="visible"/>
                                      </p:to>
                                    </p:set>
                                    <p:animEffect transition="in" filter="wipe(left)">
                                      <p:cBhvr>
                                        <p:cTn id="42" dur="500"/>
                                        <p:tgtEl>
                                          <p:spTgt spid="2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
                                            <p:txEl>
                                              <p:pRg st="0" end="0"/>
                                            </p:txEl>
                                          </p:spTgt>
                                        </p:tgtEl>
                                        <p:attrNameLst>
                                          <p:attrName>style.visibility</p:attrName>
                                        </p:attrNameLst>
                                      </p:cBhvr>
                                      <p:to>
                                        <p:strVal val="visible"/>
                                      </p:to>
                                    </p:set>
                                    <p:animEffect transition="in" filter="wipe(left)">
                                      <p:cBhvr>
                                        <p:cTn id="52" dur="500"/>
                                        <p:tgtEl>
                                          <p:spTgt spid="2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left)">
                                      <p:cBhvr>
                                        <p:cTn id="5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autoUpdateAnimBg="0"/>
      <p:bldP spid="24" grpId="0" build="p" autoUpdateAnimBg="0"/>
      <p:bldP spid="25" grpId="0" build="p" autoUpdateAnimBg="0"/>
      <p:bldP spid="34" grpId="0" build="p" autoUpdateAnimBg="0"/>
      <p:bldP spid="37" grpId="0" build="p" autoUpdateAnimBg="0"/>
      <p:bldP spid="3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§7.2 </a:t>
            </a:r>
            <a:r>
              <a:rPr lang="zh-CN" altLang="en-US" dirty="0">
                <a:latin typeface="宋体" panose="02010600030101010101" pitchFamily="2" charset="-122"/>
                <a:ea typeface="宋体" panose="02010600030101010101" pitchFamily="2" charset="-122"/>
              </a:rPr>
              <a:t>机械波</a:t>
            </a:r>
          </a:p>
        </p:txBody>
      </p:sp>
      <p:cxnSp>
        <p:nvCxnSpPr>
          <p:cNvPr id="5" name="直接连接符 4"/>
          <p:cNvCxnSpPr/>
          <p:nvPr/>
        </p:nvCxnSpPr>
        <p:spPr>
          <a:xfrm>
            <a:off x="395536" y="1316390"/>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Text Box 1034">
            <a:extLst>
              <a:ext uri="{FF2B5EF4-FFF2-40B4-BE49-F238E27FC236}">
                <a16:creationId xmlns:a16="http://schemas.microsoft.com/office/drawing/2014/main" id="{91DFD318-F9B0-474B-8C02-E4B1F63AA1F5}"/>
              </a:ext>
            </a:extLst>
          </p:cNvPr>
          <p:cNvSpPr txBox="1">
            <a:spLocks noChangeArrowheads="1"/>
          </p:cNvSpPr>
          <p:nvPr/>
        </p:nvSpPr>
        <p:spPr bwMode="auto">
          <a:xfrm>
            <a:off x="600205" y="1766159"/>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dirty="0">
                <a:solidFill>
                  <a:schemeClr val="tx1"/>
                </a:solidFill>
              </a:rPr>
              <a:t>三维情况：</a:t>
            </a:r>
          </a:p>
        </p:txBody>
      </p:sp>
      <p:graphicFrame>
        <p:nvGraphicFramePr>
          <p:cNvPr id="30" name="Object 1035">
            <a:extLst>
              <a:ext uri="{FF2B5EF4-FFF2-40B4-BE49-F238E27FC236}">
                <a16:creationId xmlns:a16="http://schemas.microsoft.com/office/drawing/2014/main" id="{DA50C958-F7CC-4245-B2A9-72251FE036FB}"/>
              </a:ext>
            </a:extLst>
          </p:cNvPr>
          <p:cNvGraphicFramePr>
            <a:graphicFrameLocks noChangeAspect="1"/>
          </p:cNvGraphicFramePr>
          <p:nvPr/>
        </p:nvGraphicFramePr>
        <p:xfrm>
          <a:off x="2233851" y="1446979"/>
          <a:ext cx="2892425" cy="1109663"/>
        </p:xfrm>
        <a:graphic>
          <a:graphicData uri="http://schemas.openxmlformats.org/presentationml/2006/ole">
            <mc:AlternateContent xmlns:mc="http://schemas.openxmlformats.org/markup-compatibility/2006">
              <mc:Choice xmlns:v="urn:schemas-microsoft-com:vml" Requires="v">
                <p:oleObj spid="_x0000_s316508" name="Equation" r:id="rId4" imgW="1085972" imgH="409489" progId="Equation.3">
                  <p:embed/>
                </p:oleObj>
              </mc:Choice>
              <mc:Fallback>
                <p:oleObj name="Equation" r:id="rId4" imgW="1085972" imgH="409489" progId="Equation.3">
                  <p:embed/>
                  <p:pic>
                    <p:nvPicPr>
                      <p:cNvPr id="30" name="Object 1035">
                        <a:extLst>
                          <a:ext uri="{FF2B5EF4-FFF2-40B4-BE49-F238E27FC236}">
                            <a16:creationId xmlns:a16="http://schemas.microsoft.com/office/drawing/2014/main" id="{DA50C958-F7CC-4245-B2A9-72251FE036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3851" y="1446979"/>
                        <a:ext cx="2892425" cy="110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Text Box 1036">
            <a:extLst>
              <a:ext uri="{FF2B5EF4-FFF2-40B4-BE49-F238E27FC236}">
                <a16:creationId xmlns:a16="http://schemas.microsoft.com/office/drawing/2014/main" id="{8E611006-B25B-474B-A2D8-0A39DB0371A5}"/>
              </a:ext>
            </a:extLst>
          </p:cNvPr>
          <p:cNvSpPr txBox="1">
            <a:spLocks noChangeArrowheads="1"/>
          </p:cNvSpPr>
          <p:nvPr/>
        </p:nvSpPr>
        <p:spPr bwMode="auto">
          <a:xfrm>
            <a:off x="395536" y="2828963"/>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solidFill>
                  <a:schemeClr val="tx1"/>
                </a:solidFill>
              </a:rPr>
              <a:t>式中</a:t>
            </a:r>
          </a:p>
        </p:txBody>
      </p:sp>
      <p:sp>
        <p:nvSpPr>
          <p:cNvPr id="32" name="Text Box 1037">
            <a:extLst>
              <a:ext uri="{FF2B5EF4-FFF2-40B4-BE49-F238E27FC236}">
                <a16:creationId xmlns:a16="http://schemas.microsoft.com/office/drawing/2014/main" id="{76B902DA-B450-47CC-9F92-6329D50D77E3}"/>
              </a:ext>
            </a:extLst>
          </p:cNvPr>
          <p:cNvSpPr txBox="1">
            <a:spLocks noChangeArrowheads="1"/>
          </p:cNvSpPr>
          <p:nvPr/>
        </p:nvSpPr>
        <p:spPr bwMode="auto">
          <a:xfrm>
            <a:off x="6110536" y="290516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solidFill>
                  <a:schemeClr val="tx1"/>
                </a:solidFill>
              </a:rPr>
              <a:t>称为</a:t>
            </a:r>
            <a:r>
              <a:rPr lang="zh-CN" altLang="en-US" sz="2400" b="1"/>
              <a:t> </a:t>
            </a:r>
            <a:r>
              <a:rPr lang="zh-CN" altLang="en-US" sz="2400" b="1">
                <a:solidFill>
                  <a:srgbClr val="009900"/>
                </a:solidFill>
              </a:rPr>
              <a:t>拉普拉斯算子</a:t>
            </a:r>
          </a:p>
        </p:txBody>
      </p:sp>
      <p:graphicFrame>
        <p:nvGraphicFramePr>
          <p:cNvPr id="33" name="Object 1038">
            <a:extLst>
              <a:ext uri="{FF2B5EF4-FFF2-40B4-BE49-F238E27FC236}">
                <a16:creationId xmlns:a16="http://schemas.microsoft.com/office/drawing/2014/main" id="{D9272726-D64B-4D2A-B595-A3AD88E63018}"/>
              </a:ext>
            </a:extLst>
          </p:cNvPr>
          <p:cNvGraphicFramePr>
            <a:graphicFrameLocks noChangeAspect="1"/>
          </p:cNvGraphicFramePr>
          <p:nvPr/>
        </p:nvGraphicFramePr>
        <p:xfrm>
          <a:off x="1235324" y="2600363"/>
          <a:ext cx="4646612" cy="1006475"/>
        </p:xfrm>
        <a:graphic>
          <a:graphicData uri="http://schemas.openxmlformats.org/presentationml/2006/ole">
            <mc:AlternateContent xmlns:mc="http://schemas.openxmlformats.org/markup-compatibility/2006">
              <mc:Choice xmlns:v="urn:schemas-microsoft-com:vml" Requires="v">
                <p:oleObj spid="_x0000_s316509" name="公式" r:id="rId6" imgW="2038324" imgH="438102" progId="Equation.3">
                  <p:embed/>
                </p:oleObj>
              </mc:Choice>
              <mc:Fallback>
                <p:oleObj name="公式" r:id="rId6" imgW="2038324" imgH="438102" progId="Equation.3">
                  <p:embed/>
                  <p:pic>
                    <p:nvPicPr>
                      <p:cNvPr id="33" name="Object 1038">
                        <a:extLst>
                          <a:ext uri="{FF2B5EF4-FFF2-40B4-BE49-F238E27FC236}">
                            <a16:creationId xmlns:a16="http://schemas.microsoft.com/office/drawing/2014/main" id="{D9272726-D64B-4D2A-B595-A3AD88E630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5324" y="2600363"/>
                        <a:ext cx="464661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517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wipe(left)">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xEl>
                                              <p:pRg st="0" end="0"/>
                                            </p:txEl>
                                          </p:spTgt>
                                        </p:tgtEl>
                                        <p:attrNameLst>
                                          <p:attrName>style.visibility</p:attrName>
                                        </p:attrNameLst>
                                      </p:cBhvr>
                                      <p:to>
                                        <p:strVal val="visible"/>
                                      </p:to>
                                    </p:set>
                                    <p:animEffect transition="in" filter="wipe(left)">
                                      <p:cBhvr>
                                        <p:cTn id="17" dur="500"/>
                                        <p:tgtEl>
                                          <p:spTgt spid="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
                                            <p:txEl>
                                              <p:pRg st="0" end="0"/>
                                            </p:txEl>
                                          </p:spTgt>
                                        </p:tgtEl>
                                        <p:attrNameLst>
                                          <p:attrName>style.visibility</p:attrName>
                                        </p:attrNameLst>
                                      </p:cBhvr>
                                      <p:to>
                                        <p:strVal val="visible"/>
                                      </p:to>
                                    </p:set>
                                    <p:animEffect transition="in" filter="wipe(left)">
                                      <p:cBhvr>
                                        <p:cTn id="27"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autoUpdateAnimBg="0"/>
      <p:bldP spid="31" grpId="0" build="p" autoUpdateAnimBg="0"/>
      <p:bldP spid="32"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§7.2 </a:t>
            </a:r>
            <a:r>
              <a:rPr lang="zh-CN" altLang="en-US" dirty="0">
                <a:latin typeface="宋体" panose="02010600030101010101" pitchFamily="2" charset="-122"/>
                <a:ea typeface="宋体" panose="02010600030101010101" pitchFamily="2" charset="-122"/>
              </a:rPr>
              <a:t>机械波</a:t>
            </a:r>
          </a:p>
        </p:txBody>
      </p:sp>
      <p:cxnSp>
        <p:nvCxnSpPr>
          <p:cNvPr id="5" name="直接连接符 4"/>
          <p:cNvCxnSpPr/>
          <p:nvPr/>
        </p:nvCxnSpPr>
        <p:spPr>
          <a:xfrm>
            <a:off x="395536" y="1316390"/>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 Box 1027">
            <a:extLst>
              <a:ext uri="{FF2B5EF4-FFF2-40B4-BE49-F238E27FC236}">
                <a16:creationId xmlns:a16="http://schemas.microsoft.com/office/drawing/2014/main" id="{DA7A6BD2-D05A-41A0-B4C4-0081F7313FE7}"/>
              </a:ext>
            </a:extLst>
          </p:cNvPr>
          <p:cNvSpPr txBox="1">
            <a:spLocks noChangeArrowheads="1"/>
          </p:cNvSpPr>
          <p:nvPr/>
        </p:nvSpPr>
        <p:spPr bwMode="auto">
          <a:xfrm>
            <a:off x="251519" y="2041491"/>
            <a:ext cx="583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dirty="0">
                <a:solidFill>
                  <a:schemeClr val="tx1"/>
                </a:solidFill>
              </a:rPr>
              <a:t>设在棒中传播的一维简谐波的表达式</a:t>
            </a:r>
          </a:p>
        </p:txBody>
      </p:sp>
      <p:sp>
        <p:nvSpPr>
          <p:cNvPr id="10" name="Text Box 1028">
            <a:extLst>
              <a:ext uri="{FF2B5EF4-FFF2-40B4-BE49-F238E27FC236}">
                <a16:creationId xmlns:a16="http://schemas.microsoft.com/office/drawing/2014/main" id="{E75662BD-0242-46F3-AD2A-03BE859E13F1}"/>
              </a:ext>
            </a:extLst>
          </p:cNvPr>
          <p:cNvSpPr txBox="1">
            <a:spLocks noChangeArrowheads="1"/>
          </p:cNvSpPr>
          <p:nvPr/>
        </p:nvSpPr>
        <p:spPr bwMode="auto">
          <a:xfrm>
            <a:off x="253107" y="3351892"/>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solidFill>
                  <a:schemeClr val="tx1"/>
                </a:solidFill>
              </a:rPr>
              <a:t>  x  </a:t>
            </a:r>
            <a:r>
              <a:rPr lang="zh-CN" altLang="en-US" sz="2400" b="1" dirty="0">
                <a:solidFill>
                  <a:schemeClr val="tx1"/>
                </a:solidFill>
              </a:rPr>
              <a:t>处质元</a:t>
            </a:r>
          </a:p>
        </p:txBody>
      </p:sp>
      <p:sp>
        <p:nvSpPr>
          <p:cNvPr id="11" name="Text Box 1029">
            <a:extLst>
              <a:ext uri="{FF2B5EF4-FFF2-40B4-BE49-F238E27FC236}">
                <a16:creationId xmlns:a16="http://schemas.microsoft.com/office/drawing/2014/main" id="{069E25E9-E124-4735-A92E-3953E30BCC79}"/>
              </a:ext>
            </a:extLst>
          </p:cNvPr>
          <p:cNvSpPr txBox="1">
            <a:spLocks noChangeArrowheads="1"/>
          </p:cNvSpPr>
          <p:nvPr/>
        </p:nvSpPr>
        <p:spPr bwMode="auto">
          <a:xfrm>
            <a:off x="5113249" y="3345158"/>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dirty="0">
                <a:solidFill>
                  <a:schemeClr val="tx1"/>
                </a:solidFill>
              </a:rPr>
              <a:t>的</a:t>
            </a:r>
            <a:r>
              <a:rPr lang="zh-CN" altLang="en-US" sz="2400" b="1" dirty="0">
                <a:solidFill>
                  <a:srgbClr val="FF0066"/>
                </a:solidFill>
              </a:rPr>
              <a:t>动能</a:t>
            </a:r>
            <a:r>
              <a:rPr lang="en-US" altLang="zh-CN" sz="2400" b="1" dirty="0">
                <a:solidFill>
                  <a:schemeClr val="tx1"/>
                </a:solidFill>
              </a:rPr>
              <a:t>:</a:t>
            </a:r>
          </a:p>
        </p:txBody>
      </p:sp>
      <p:graphicFrame>
        <p:nvGraphicFramePr>
          <p:cNvPr id="12" name="Object 1030">
            <a:extLst>
              <a:ext uri="{FF2B5EF4-FFF2-40B4-BE49-F238E27FC236}">
                <a16:creationId xmlns:a16="http://schemas.microsoft.com/office/drawing/2014/main" id="{B23169E1-E576-477C-97D3-D86592590293}"/>
              </a:ext>
            </a:extLst>
          </p:cNvPr>
          <p:cNvGraphicFramePr>
            <a:graphicFrameLocks noChangeAspect="1"/>
          </p:cNvGraphicFramePr>
          <p:nvPr/>
        </p:nvGraphicFramePr>
        <p:xfrm>
          <a:off x="1597066" y="2510649"/>
          <a:ext cx="5341937" cy="843060"/>
        </p:xfrm>
        <a:graphic>
          <a:graphicData uri="http://schemas.openxmlformats.org/presentationml/2006/ole">
            <mc:AlternateContent xmlns:mc="http://schemas.openxmlformats.org/markup-compatibility/2006">
              <mc:Choice xmlns:v="urn:schemas-microsoft-com:vml" Requires="v">
                <p:oleObj spid="_x0000_s317810" name="Equation" r:id="rId4" imgW="2305025" imgH="419207" progId="Equation.3">
                  <p:embed/>
                </p:oleObj>
              </mc:Choice>
              <mc:Fallback>
                <p:oleObj name="Equation" r:id="rId4" imgW="2305025" imgH="419207" progId="Equation.3">
                  <p:embed/>
                  <p:pic>
                    <p:nvPicPr>
                      <p:cNvPr id="12" name="Object 1030">
                        <a:extLst>
                          <a:ext uri="{FF2B5EF4-FFF2-40B4-BE49-F238E27FC236}">
                            <a16:creationId xmlns:a16="http://schemas.microsoft.com/office/drawing/2014/main" id="{B23169E1-E576-477C-97D3-D865925902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7066" y="2510649"/>
                        <a:ext cx="5341937" cy="843060"/>
                      </a:xfrm>
                      <a:prstGeom prst="rect">
                        <a:avLst/>
                      </a:prstGeom>
                      <a:noFill/>
                      <a:ln>
                        <a:noFill/>
                      </a:ln>
                      <a:effectLst/>
                    </p:spPr>
                  </p:pic>
                </p:oleObj>
              </mc:Fallback>
            </mc:AlternateContent>
          </a:graphicData>
        </a:graphic>
      </p:graphicFrame>
      <p:graphicFrame>
        <p:nvGraphicFramePr>
          <p:cNvPr id="13" name="Object 1035">
            <a:extLst>
              <a:ext uri="{FF2B5EF4-FFF2-40B4-BE49-F238E27FC236}">
                <a16:creationId xmlns:a16="http://schemas.microsoft.com/office/drawing/2014/main" id="{DD4B9CE0-3D4D-4C4F-AF26-E8DE6336DCED}"/>
              </a:ext>
            </a:extLst>
          </p:cNvPr>
          <p:cNvGraphicFramePr>
            <a:graphicFrameLocks noChangeAspect="1"/>
          </p:cNvGraphicFramePr>
          <p:nvPr/>
        </p:nvGraphicFramePr>
        <p:xfrm>
          <a:off x="1796962" y="3317956"/>
          <a:ext cx="3316287" cy="541338"/>
        </p:xfrm>
        <a:graphic>
          <a:graphicData uri="http://schemas.openxmlformats.org/presentationml/2006/ole">
            <mc:AlternateContent xmlns:mc="http://schemas.openxmlformats.org/markup-compatibility/2006">
              <mc:Choice xmlns:v="urn:schemas-microsoft-com:vml" Requires="v">
                <p:oleObj spid="_x0000_s317811" name="公式" r:id="rId6" imgW="1104868" imgH="190573" progId="Equation.3">
                  <p:embed/>
                </p:oleObj>
              </mc:Choice>
              <mc:Fallback>
                <p:oleObj name="公式" r:id="rId6" imgW="1104868" imgH="190573" progId="Equation.3">
                  <p:embed/>
                  <p:pic>
                    <p:nvPicPr>
                      <p:cNvPr id="13" name="Object 1035">
                        <a:extLst>
                          <a:ext uri="{FF2B5EF4-FFF2-40B4-BE49-F238E27FC236}">
                            <a16:creationId xmlns:a16="http://schemas.microsoft.com/office/drawing/2014/main" id="{DD4B9CE0-3D4D-4C4F-AF26-E8DE6336DC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6962" y="3317956"/>
                        <a:ext cx="3316287"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036">
            <a:extLst>
              <a:ext uri="{FF2B5EF4-FFF2-40B4-BE49-F238E27FC236}">
                <a16:creationId xmlns:a16="http://schemas.microsoft.com/office/drawing/2014/main" id="{9FE814A6-637B-49F0-BB50-24687F7B315C}"/>
              </a:ext>
            </a:extLst>
          </p:cNvPr>
          <p:cNvGraphicFramePr>
            <a:graphicFrameLocks noChangeAspect="1"/>
          </p:cNvGraphicFramePr>
          <p:nvPr>
            <p:extLst>
              <p:ext uri="{D42A27DB-BD31-4B8C-83A1-F6EECF244321}">
                <p14:modId xmlns:p14="http://schemas.microsoft.com/office/powerpoint/2010/main" val="2869441129"/>
              </p:ext>
            </p:extLst>
          </p:nvPr>
        </p:nvGraphicFramePr>
        <p:xfrm>
          <a:off x="658418" y="3808560"/>
          <a:ext cx="4475677" cy="885825"/>
        </p:xfrm>
        <a:graphic>
          <a:graphicData uri="http://schemas.openxmlformats.org/presentationml/2006/ole">
            <mc:AlternateContent xmlns:mc="http://schemas.openxmlformats.org/markup-compatibility/2006">
              <mc:Choice xmlns:v="urn:schemas-microsoft-com:vml" Requires="v">
                <p:oleObj spid="_x0000_s317812" name="Equation" r:id="rId8" imgW="1971648" imgH="457267" progId="Equation.3">
                  <p:embed/>
                </p:oleObj>
              </mc:Choice>
              <mc:Fallback>
                <p:oleObj name="Equation" r:id="rId8" imgW="1971648" imgH="457267" progId="Equation.3">
                  <p:embed/>
                  <p:pic>
                    <p:nvPicPr>
                      <p:cNvPr id="14" name="Object 1036">
                        <a:extLst>
                          <a:ext uri="{FF2B5EF4-FFF2-40B4-BE49-F238E27FC236}">
                            <a16:creationId xmlns:a16="http://schemas.microsoft.com/office/drawing/2014/main" id="{9FE814A6-637B-49F0-BB50-24687F7B31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418" y="3808560"/>
                        <a:ext cx="4475677" cy="885825"/>
                      </a:xfrm>
                      <a:prstGeom prst="rect">
                        <a:avLst/>
                      </a:prstGeom>
                      <a:noFill/>
                      <a:ln>
                        <a:noFill/>
                      </a:ln>
                      <a:effectLst/>
                    </p:spPr>
                  </p:pic>
                </p:oleObj>
              </mc:Fallback>
            </mc:AlternateContent>
          </a:graphicData>
        </a:graphic>
      </p:graphicFrame>
      <p:graphicFrame>
        <p:nvGraphicFramePr>
          <p:cNvPr id="15" name="Object 1037">
            <a:extLst>
              <a:ext uri="{FF2B5EF4-FFF2-40B4-BE49-F238E27FC236}">
                <a16:creationId xmlns:a16="http://schemas.microsoft.com/office/drawing/2014/main" id="{40F5CB3A-559F-45B4-A3A5-E820045EEBB4}"/>
              </a:ext>
            </a:extLst>
          </p:cNvPr>
          <p:cNvGraphicFramePr>
            <a:graphicFrameLocks noChangeAspect="1"/>
          </p:cNvGraphicFramePr>
          <p:nvPr>
            <p:extLst>
              <p:ext uri="{D42A27DB-BD31-4B8C-83A1-F6EECF244321}">
                <p14:modId xmlns:p14="http://schemas.microsoft.com/office/powerpoint/2010/main" val="755460440"/>
              </p:ext>
            </p:extLst>
          </p:nvPr>
        </p:nvGraphicFramePr>
        <p:xfrm>
          <a:off x="5076825" y="3800475"/>
          <a:ext cx="3986213" cy="915988"/>
        </p:xfrm>
        <a:graphic>
          <a:graphicData uri="http://schemas.openxmlformats.org/presentationml/2006/ole">
            <mc:AlternateContent xmlns:mc="http://schemas.openxmlformats.org/markup-compatibility/2006">
              <mc:Choice xmlns:v="urn:schemas-microsoft-com:vml" Requires="v">
                <p:oleObj spid="_x0000_s317813" name="Equation" r:id="rId10" imgW="1854000" imgH="431640" progId="Equation.DSMT4">
                  <p:embed/>
                </p:oleObj>
              </mc:Choice>
              <mc:Fallback>
                <p:oleObj name="Equation" r:id="rId10" imgW="1854000" imgH="431640" progId="Equation.DSMT4">
                  <p:embed/>
                  <p:pic>
                    <p:nvPicPr>
                      <p:cNvPr id="15" name="Object 1037">
                        <a:extLst>
                          <a:ext uri="{FF2B5EF4-FFF2-40B4-BE49-F238E27FC236}">
                            <a16:creationId xmlns:a16="http://schemas.microsoft.com/office/drawing/2014/main" id="{40F5CB3A-559F-45B4-A3A5-E820045EEBB4}"/>
                          </a:ext>
                        </a:extLst>
                      </p:cNvPr>
                      <p:cNvPicPr>
                        <a:picLocks noChangeAspect="1" noChangeArrowheads="1"/>
                      </p:cNvPicPr>
                      <p:nvPr/>
                    </p:nvPicPr>
                    <p:blipFill>
                      <a:blip r:embed="rId11"/>
                      <a:srcRect/>
                      <a:stretch>
                        <a:fillRect/>
                      </a:stretch>
                    </p:blipFill>
                    <p:spPr bwMode="auto">
                      <a:xfrm>
                        <a:off x="5076825" y="3800475"/>
                        <a:ext cx="3986213" cy="915988"/>
                      </a:xfrm>
                      <a:prstGeom prst="rect">
                        <a:avLst/>
                      </a:prstGeom>
                      <a:noFill/>
                      <a:ln>
                        <a:noFill/>
                      </a:ln>
                      <a:effectLst/>
                    </p:spPr>
                  </p:pic>
                </p:oleObj>
              </mc:Fallback>
            </mc:AlternateContent>
          </a:graphicData>
        </a:graphic>
      </p:graphicFrame>
      <p:graphicFrame>
        <p:nvGraphicFramePr>
          <p:cNvPr id="16" name="Object 1038">
            <a:extLst>
              <a:ext uri="{FF2B5EF4-FFF2-40B4-BE49-F238E27FC236}">
                <a16:creationId xmlns:a16="http://schemas.microsoft.com/office/drawing/2014/main" id="{CBE3749C-0C88-4C44-8880-F01C0F2DE51D}"/>
              </a:ext>
            </a:extLst>
          </p:cNvPr>
          <p:cNvGraphicFramePr>
            <a:graphicFrameLocks noChangeAspect="1"/>
          </p:cNvGraphicFramePr>
          <p:nvPr>
            <p:extLst>
              <p:ext uri="{D42A27DB-BD31-4B8C-83A1-F6EECF244321}">
                <p14:modId xmlns:p14="http://schemas.microsoft.com/office/powerpoint/2010/main" val="3567350181"/>
              </p:ext>
            </p:extLst>
          </p:nvPr>
        </p:nvGraphicFramePr>
        <p:xfrm>
          <a:off x="4106913" y="5894333"/>
          <a:ext cx="2278063" cy="935038"/>
        </p:xfrm>
        <a:graphic>
          <a:graphicData uri="http://schemas.openxmlformats.org/presentationml/2006/ole">
            <mc:AlternateContent xmlns:mc="http://schemas.openxmlformats.org/markup-compatibility/2006">
              <mc:Choice xmlns:v="urn:schemas-microsoft-com:vml" Requires="v">
                <p:oleObj spid="_x0000_s317814" name="Equation" r:id="rId12" imgW="977760" imgH="393480" progId="Equation.DSMT4">
                  <p:embed/>
                </p:oleObj>
              </mc:Choice>
              <mc:Fallback>
                <p:oleObj name="Equation" r:id="rId12" imgW="977760" imgH="393480" progId="Equation.DSMT4">
                  <p:embed/>
                  <p:pic>
                    <p:nvPicPr>
                      <p:cNvPr id="16" name="Object 1038">
                        <a:extLst>
                          <a:ext uri="{FF2B5EF4-FFF2-40B4-BE49-F238E27FC236}">
                            <a16:creationId xmlns:a16="http://schemas.microsoft.com/office/drawing/2014/main" id="{CBE3749C-0C88-4C44-8880-F01C0F2DE51D}"/>
                          </a:ext>
                        </a:extLst>
                      </p:cNvPr>
                      <p:cNvPicPr>
                        <a:picLocks noChangeAspect="1" noChangeArrowheads="1"/>
                      </p:cNvPicPr>
                      <p:nvPr/>
                    </p:nvPicPr>
                    <p:blipFill>
                      <a:blip r:embed="rId13"/>
                      <a:srcRect/>
                      <a:stretch>
                        <a:fillRect/>
                      </a:stretch>
                    </p:blipFill>
                    <p:spPr bwMode="auto">
                      <a:xfrm>
                        <a:off x="4106913" y="5894333"/>
                        <a:ext cx="2278063"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1039">
            <a:extLst>
              <a:ext uri="{FF2B5EF4-FFF2-40B4-BE49-F238E27FC236}">
                <a16:creationId xmlns:a16="http://schemas.microsoft.com/office/drawing/2014/main" id="{F5A81E4E-D8E2-4E4C-8A0B-615702A9ABB1}"/>
              </a:ext>
            </a:extLst>
          </p:cNvPr>
          <p:cNvSpPr>
            <a:spLocks noChangeArrowheads="1"/>
          </p:cNvSpPr>
          <p:nvPr/>
        </p:nvSpPr>
        <p:spPr bwMode="auto">
          <a:xfrm>
            <a:off x="2336629" y="6137026"/>
            <a:ext cx="1646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r>
              <a:rPr lang="zh-CN" altLang="en-US" sz="2400" b="1">
                <a:solidFill>
                  <a:schemeClr val="tx1"/>
                </a:solidFill>
              </a:rPr>
              <a:t>弹性</a:t>
            </a:r>
            <a:r>
              <a:rPr lang="zh-CN" altLang="en-US" sz="2400" b="1">
                <a:solidFill>
                  <a:srgbClr val="FF0066"/>
                </a:solidFill>
              </a:rPr>
              <a:t>势能</a:t>
            </a:r>
          </a:p>
        </p:txBody>
      </p:sp>
      <p:sp>
        <p:nvSpPr>
          <p:cNvPr id="18" name="Text Box 1027">
            <a:extLst>
              <a:ext uri="{FF2B5EF4-FFF2-40B4-BE49-F238E27FC236}">
                <a16:creationId xmlns:a16="http://schemas.microsoft.com/office/drawing/2014/main" id="{61EFB38E-2393-4E6B-8A77-C22D60AFA276}"/>
              </a:ext>
            </a:extLst>
          </p:cNvPr>
          <p:cNvSpPr txBox="1">
            <a:spLocks noChangeArrowheads="1"/>
          </p:cNvSpPr>
          <p:nvPr/>
        </p:nvSpPr>
        <p:spPr bwMode="auto">
          <a:xfrm>
            <a:off x="251519" y="1431925"/>
            <a:ext cx="295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solidFill>
                  <a:schemeClr val="tx1"/>
                </a:solidFill>
              </a:rPr>
              <a:t>机械波的能量：</a:t>
            </a:r>
          </a:p>
        </p:txBody>
      </p:sp>
      <p:sp>
        <p:nvSpPr>
          <p:cNvPr id="19" name="Text Box 1028">
            <a:extLst>
              <a:ext uri="{FF2B5EF4-FFF2-40B4-BE49-F238E27FC236}">
                <a16:creationId xmlns:a16="http://schemas.microsoft.com/office/drawing/2014/main" id="{7796864C-2333-4685-A154-04DF7E6D79A7}"/>
              </a:ext>
            </a:extLst>
          </p:cNvPr>
          <p:cNvSpPr txBox="1">
            <a:spLocks noChangeArrowheads="1"/>
          </p:cNvSpPr>
          <p:nvPr/>
        </p:nvSpPr>
        <p:spPr bwMode="auto">
          <a:xfrm>
            <a:off x="644922" y="6132263"/>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solidFill>
                  <a:schemeClr val="tx1"/>
                </a:solidFill>
              </a:rPr>
              <a:t>  x  </a:t>
            </a:r>
            <a:r>
              <a:rPr lang="zh-CN" altLang="en-US" sz="2400" b="1" dirty="0">
                <a:solidFill>
                  <a:schemeClr val="tx1"/>
                </a:solidFill>
              </a:rPr>
              <a:t>处质元的</a:t>
            </a:r>
          </a:p>
        </p:txBody>
      </p:sp>
      <p:graphicFrame>
        <p:nvGraphicFramePr>
          <p:cNvPr id="20" name="Object 6">
            <a:extLst>
              <a:ext uri="{FF2B5EF4-FFF2-40B4-BE49-F238E27FC236}">
                <a16:creationId xmlns:a16="http://schemas.microsoft.com/office/drawing/2014/main" id="{C272ACE5-E979-4449-80AD-919B2E86650A}"/>
              </a:ext>
            </a:extLst>
          </p:cNvPr>
          <p:cNvGraphicFramePr>
            <a:graphicFrameLocks noChangeAspect="1"/>
          </p:cNvGraphicFramePr>
          <p:nvPr>
            <p:extLst>
              <p:ext uri="{D42A27DB-BD31-4B8C-83A1-F6EECF244321}">
                <p14:modId xmlns:p14="http://schemas.microsoft.com/office/powerpoint/2010/main" val="990874424"/>
              </p:ext>
            </p:extLst>
          </p:nvPr>
        </p:nvGraphicFramePr>
        <p:xfrm>
          <a:off x="366936" y="4930391"/>
          <a:ext cx="1477963" cy="795338"/>
        </p:xfrm>
        <a:graphic>
          <a:graphicData uri="http://schemas.openxmlformats.org/presentationml/2006/ole">
            <mc:AlternateContent xmlns:mc="http://schemas.openxmlformats.org/markup-compatibility/2006">
              <mc:Choice xmlns:v="urn:schemas-microsoft-com:vml" Requires="v">
                <p:oleObj spid="_x0000_s317815" name="Equation" r:id="rId14" imgW="790657" imgH="419207" progId="Equation.DSMT4">
                  <p:embed/>
                </p:oleObj>
              </mc:Choice>
              <mc:Fallback>
                <p:oleObj name="Equation" r:id="rId14" imgW="790657" imgH="419207" progId="Equation.DSMT4">
                  <p:embed/>
                  <p:pic>
                    <p:nvPicPr>
                      <p:cNvPr id="20" name="Object 6">
                        <a:extLst>
                          <a:ext uri="{FF2B5EF4-FFF2-40B4-BE49-F238E27FC236}">
                            <a16:creationId xmlns:a16="http://schemas.microsoft.com/office/drawing/2014/main" id="{C272ACE5-E979-4449-80AD-919B2E86650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6936" y="4930391"/>
                        <a:ext cx="1477963" cy="79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7">
            <a:extLst>
              <a:ext uri="{FF2B5EF4-FFF2-40B4-BE49-F238E27FC236}">
                <a16:creationId xmlns:a16="http://schemas.microsoft.com/office/drawing/2014/main" id="{43F85F60-04EC-43BD-B6C3-63C5A96F8C1C}"/>
              </a:ext>
            </a:extLst>
          </p:cNvPr>
          <p:cNvGraphicFramePr>
            <a:graphicFrameLocks noChangeAspect="1"/>
          </p:cNvGraphicFramePr>
          <p:nvPr>
            <p:extLst>
              <p:ext uri="{D42A27DB-BD31-4B8C-83A1-F6EECF244321}">
                <p14:modId xmlns:p14="http://schemas.microsoft.com/office/powerpoint/2010/main" val="167900526"/>
              </p:ext>
            </p:extLst>
          </p:nvPr>
        </p:nvGraphicFramePr>
        <p:xfrm>
          <a:off x="2562345" y="4840374"/>
          <a:ext cx="2571750" cy="884238"/>
        </p:xfrm>
        <a:graphic>
          <a:graphicData uri="http://schemas.openxmlformats.org/presentationml/2006/ole">
            <mc:AlternateContent xmlns:mc="http://schemas.openxmlformats.org/markup-compatibility/2006">
              <mc:Choice xmlns:v="urn:schemas-microsoft-com:vml" Requires="v">
                <p:oleObj spid="_x0000_s317816" name="Equation" r:id="rId16" imgW="1168200" imgH="393480" progId="Equation.DSMT4">
                  <p:embed/>
                </p:oleObj>
              </mc:Choice>
              <mc:Fallback>
                <p:oleObj name="Equation" r:id="rId16" imgW="1168200" imgH="393480" progId="Equation.DSMT4">
                  <p:embed/>
                  <p:pic>
                    <p:nvPicPr>
                      <p:cNvPr id="21" name="Object 7">
                        <a:extLst>
                          <a:ext uri="{FF2B5EF4-FFF2-40B4-BE49-F238E27FC236}">
                            <a16:creationId xmlns:a16="http://schemas.microsoft.com/office/drawing/2014/main" id="{43F85F60-04EC-43BD-B6C3-63C5A96F8C1C}"/>
                          </a:ext>
                        </a:extLst>
                      </p:cNvPr>
                      <p:cNvPicPr>
                        <a:picLocks noChangeAspect="1" noChangeArrowheads="1"/>
                      </p:cNvPicPr>
                      <p:nvPr/>
                    </p:nvPicPr>
                    <p:blipFill>
                      <a:blip r:embed="rId17"/>
                      <a:srcRect/>
                      <a:stretch>
                        <a:fillRect/>
                      </a:stretch>
                    </p:blipFill>
                    <p:spPr bwMode="auto">
                      <a:xfrm>
                        <a:off x="2562345" y="4840374"/>
                        <a:ext cx="2571750"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8">
            <a:extLst>
              <a:ext uri="{FF2B5EF4-FFF2-40B4-BE49-F238E27FC236}">
                <a16:creationId xmlns:a16="http://schemas.microsoft.com/office/drawing/2014/main" id="{79417CEF-E437-403E-9414-5AE4AFC569FA}"/>
              </a:ext>
            </a:extLst>
          </p:cNvPr>
          <p:cNvGraphicFramePr>
            <a:graphicFrameLocks noChangeAspect="1"/>
          </p:cNvGraphicFramePr>
          <p:nvPr>
            <p:extLst>
              <p:ext uri="{D42A27DB-BD31-4B8C-83A1-F6EECF244321}">
                <p14:modId xmlns:p14="http://schemas.microsoft.com/office/powerpoint/2010/main" val="3906173721"/>
              </p:ext>
            </p:extLst>
          </p:nvPr>
        </p:nvGraphicFramePr>
        <p:xfrm>
          <a:off x="5808782" y="4918162"/>
          <a:ext cx="1260475" cy="782637"/>
        </p:xfrm>
        <a:graphic>
          <a:graphicData uri="http://schemas.openxmlformats.org/presentationml/2006/ole">
            <mc:AlternateContent xmlns:mc="http://schemas.openxmlformats.org/markup-compatibility/2006">
              <mc:Choice xmlns:v="urn:schemas-microsoft-com:vml" Requires="v">
                <p:oleObj spid="_x0000_s317817" name="Equation" r:id="rId18" imgW="609480" imgH="393480" progId="Equation.DSMT4">
                  <p:embed/>
                </p:oleObj>
              </mc:Choice>
              <mc:Fallback>
                <p:oleObj name="Equation" r:id="rId18" imgW="609480" imgH="393480" progId="Equation.DSMT4">
                  <p:embed/>
                  <p:pic>
                    <p:nvPicPr>
                      <p:cNvPr id="22" name="Object 8">
                        <a:extLst>
                          <a:ext uri="{FF2B5EF4-FFF2-40B4-BE49-F238E27FC236}">
                            <a16:creationId xmlns:a16="http://schemas.microsoft.com/office/drawing/2014/main" id="{79417CEF-E437-403E-9414-5AE4AFC569FA}"/>
                          </a:ext>
                        </a:extLst>
                      </p:cNvPr>
                      <p:cNvPicPr>
                        <a:picLocks noChangeAspect="1" noChangeArrowheads="1"/>
                      </p:cNvPicPr>
                      <p:nvPr/>
                    </p:nvPicPr>
                    <p:blipFill>
                      <a:blip r:embed="rId19"/>
                      <a:srcRect/>
                      <a:stretch>
                        <a:fillRect/>
                      </a:stretch>
                    </p:blipFill>
                    <p:spPr bwMode="auto">
                      <a:xfrm>
                        <a:off x="5808782" y="4918162"/>
                        <a:ext cx="1260475" cy="78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33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75"/>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up)">
                                      <p:cBhvr>
                                        <p:cTn id="17" dur="75"/>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wipe(up)">
                                      <p:cBhvr>
                                        <p:cTn id="27" dur="75"/>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7">
                                            <p:txEl>
                                              <p:pRg st="0" end="0"/>
                                            </p:txEl>
                                          </p:spTgt>
                                        </p:tgtEl>
                                        <p:attrNameLst>
                                          <p:attrName>style.visibility</p:attrName>
                                        </p:attrNameLst>
                                      </p:cBhvr>
                                      <p:to>
                                        <p:strVal val="visible"/>
                                      </p:to>
                                    </p:set>
                                    <p:animEffect transition="in" filter="wipe(up)">
                                      <p:cBhvr>
                                        <p:cTn id="42" dur="75"/>
                                        <p:tgtEl>
                                          <p:spTgt spid="1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18">
                                            <p:txEl>
                                              <p:pRg st="0" end="0"/>
                                            </p:txEl>
                                          </p:spTgt>
                                        </p:tgtEl>
                                        <p:attrNameLst>
                                          <p:attrName>style.visibility</p:attrName>
                                        </p:attrNameLst>
                                      </p:cBhvr>
                                      <p:to>
                                        <p:strVal val="visible"/>
                                      </p:to>
                                    </p:set>
                                    <p:animEffect transition="in" filter="wipe(up)">
                                      <p:cBhvr>
                                        <p:cTn id="52" dur="75"/>
                                        <p:tgtEl>
                                          <p:spTgt spid="1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iterate type="lt">
                                    <p:tmPct val="100000"/>
                                  </p:iterate>
                                  <p:childTnLst>
                                    <p:set>
                                      <p:cBhvr>
                                        <p:cTn id="56" dur="1" fill="hold">
                                          <p:stCondLst>
                                            <p:cond delay="0"/>
                                          </p:stCondLst>
                                        </p:cTn>
                                        <p:tgtEl>
                                          <p:spTgt spid="19">
                                            <p:txEl>
                                              <p:pRg st="0" end="0"/>
                                            </p:txEl>
                                          </p:spTgt>
                                        </p:tgtEl>
                                        <p:attrNameLst>
                                          <p:attrName>style.visibility</p:attrName>
                                        </p:attrNameLst>
                                      </p:cBhvr>
                                      <p:to>
                                        <p:strVal val="visible"/>
                                      </p:to>
                                    </p:set>
                                    <p:animEffect transition="in" filter="wipe(up)">
                                      <p:cBhvr>
                                        <p:cTn id="57" dur="75"/>
                                        <p:tgtEl>
                                          <p:spTgt spid="1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left)">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build="p" autoUpdateAnimBg="0"/>
      <p:bldP spid="11" grpId="0" build="p" autoUpdateAnimBg="0"/>
      <p:bldP spid="17" grpId="0" build="p" autoUpdateAnimBg="0"/>
      <p:bldP spid="18" grpId="0" build="p" autoUpdateAnimBg="0"/>
      <p:bldP spid="1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§7.2 </a:t>
            </a:r>
            <a:r>
              <a:rPr lang="zh-CN" altLang="en-US" dirty="0">
                <a:latin typeface="宋体" panose="02010600030101010101" pitchFamily="2" charset="-122"/>
                <a:ea typeface="宋体" panose="02010600030101010101" pitchFamily="2" charset="-122"/>
              </a:rPr>
              <a:t>机械波</a:t>
            </a:r>
          </a:p>
        </p:txBody>
      </p:sp>
      <p:cxnSp>
        <p:nvCxnSpPr>
          <p:cNvPr id="5" name="直接连接符 4"/>
          <p:cNvCxnSpPr/>
          <p:nvPr/>
        </p:nvCxnSpPr>
        <p:spPr>
          <a:xfrm>
            <a:off x="395536" y="1316390"/>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Text Box 1027">
            <a:extLst>
              <a:ext uri="{FF2B5EF4-FFF2-40B4-BE49-F238E27FC236}">
                <a16:creationId xmlns:a16="http://schemas.microsoft.com/office/drawing/2014/main" id="{61EFB38E-2393-4E6B-8A77-C22D60AFA276}"/>
              </a:ext>
            </a:extLst>
          </p:cNvPr>
          <p:cNvSpPr txBox="1">
            <a:spLocks noChangeArrowheads="1"/>
          </p:cNvSpPr>
          <p:nvPr/>
        </p:nvSpPr>
        <p:spPr bwMode="auto">
          <a:xfrm>
            <a:off x="251519" y="1431925"/>
            <a:ext cx="295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solidFill>
                  <a:schemeClr val="tx1"/>
                </a:solidFill>
              </a:rPr>
              <a:t>机械波的能量：</a:t>
            </a:r>
          </a:p>
        </p:txBody>
      </p:sp>
      <p:graphicFrame>
        <p:nvGraphicFramePr>
          <p:cNvPr id="23" name="Object 3">
            <a:extLst>
              <a:ext uri="{FF2B5EF4-FFF2-40B4-BE49-F238E27FC236}">
                <a16:creationId xmlns:a16="http://schemas.microsoft.com/office/drawing/2014/main" id="{C2F257B6-24AD-49EB-ADB4-0133240495CA}"/>
              </a:ext>
            </a:extLst>
          </p:cNvPr>
          <p:cNvGraphicFramePr>
            <a:graphicFrameLocks noChangeAspect="1"/>
          </p:cNvGraphicFramePr>
          <p:nvPr>
            <p:extLst>
              <p:ext uri="{D42A27DB-BD31-4B8C-83A1-F6EECF244321}">
                <p14:modId xmlns:p14="http://schemas.microsoft.com/office/powerpoint/2010/main" val="740507754"/>
              </p:ext>
            </p:extLst>
          </p:nvPr>
        </p:nvGraphicFramePr>
        <p:xfrm>
          <a:off x="681038" y="2001838"/>
          <a:ext cx="7010400" cy="1112837"/>
        </p:xfrm>
        <a:graphic>
          <a:graphicData uri="http://schemas.openxmlformats.org/presentationml/2006/ole">
            <mc:AlternateContent xmlns:mc="http://schemas.openxmlformats.org/markup-compatibility/2006">
              <mc:Choice xmlns:v="urn:schemas-microsoft-com:vml" Requires="v">
                <p:oleObj spid="_x0000_s318735" name="Equation" r:id="rId4" imgW="3022560" imgH="469800" progId="Equation.DSMT4">
                  <p:embed/>
                </p:oleObj>
              </mc:Choice>
              <mc:Fallback>
                <p:oleObj name="Equation" r:id="rId4" imgW="3022560" imgH="469800" progId="Equation.DSMT4">
                  <p:embed/>
                  <p:pic>
                    <p:nvPicPr>
                      <p:cNvPr id="23" name="Object 3">
                        <a:extLst>
                          <a:ext uri="{FF2B5EF4-FFF2-40B4-BE49-F238E27FC236}">
                            <a16:creationId xmlns:a16="http://schemas.microsoft.com/office/drawing/2014/main" id="{C2F257B6-24AD-49EB-ADB4-0133240495CA}"/>
                          </a:ext>
                        </a:extLst>
                      </p:cNvPr>
                      <p:cNvPicPr>
                        <a:picLocks noChangeAspect="1" noChangeArrowheads="1"/>
                      </p:cNvPicPr>
                      <p:nvPr/>
                    </p:nvPicPr>
                    <p:blipFill>
                      <a:blip r:embed="rId5"/>
                      <a:srcRect/>
                      <a:stretch>
                        <a:fillRect/>
                      </a:stretch>
                    </p:blipFill>
                    <p:spPr bwMode="auto">
                      <a:xfrm>
                        <a:off x="681038" y="2001838"/>
                        <a:ext cx="7010400" cy="1112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4">
            <a:extLst>
              <a:ext uri="{FF2B5EF4-FFF2-40B4-BE49-F238E27FC236}">
                <a16:creationId xmlns:a16="http://schemas.microsoft.com/office/drawing/2014/main" id="{276D2F8F-3156-498A-BE30-6E9B848111B9}"/>
              </a:ext>
            </a:extLst>
          </p:cNvPr>
          <p:cNvGraphicFramePr>
            <a:graphicFrameLocks noChangeAspect="1"/>
          </p:cNvGraphicFramePr>
          <p:nvPr>
            <p:extLst>
              <p:ext uri="{D42A27DB-BD31-4B8C-83A1-F6EECF244321}">
                <p14:modId xmlns:p14="http://schemas.microsoft.com/office/powerpoint/2010/main" val="4153666920"/>
              </p:ext>
            </p:extLst>
          </p:nvPr>
        </p:nvGraphicFramePr>
        <p:xfrm>
          <a:off x="1169988" y="2838450"/>
          <a:ext cx="6804025" cy="1181100"/>
        </p:xfrm>
        <a:graphic>
          <a:graphicData uri="http://schemas.openxmlformats.org/presentationml/2006/ole">
            <mc:AlternateContent xmlns:mc="http://schemas.openxmlformats.org/markup-compatibility/2006">
              <mc:Choice xmlns:v="urn:schemas-microsoft-com:vml" Requires="v">
                <p:oleObj spid="_x0000_s318736" name="Equation" r:id="rId6" imgW="2768400" imgH="469800" progId="Equation.DSMT4">
                  <p:embed/>
                </p:oleObj>
              </mc:Choice>
              <mc:Fallback>
                <p:oleObj name="Equation" r:id="rId6" imgW="2768400" imgH="469800" progId="Equation.DSMT4">
                  <p:embed/>
                  <p:pic>
                    <p:nvPicPr>
                      <p:cNvPr id="24" name="Object 4">
                        <a:extLst>
                          <a:ext uri="{FF2B5EF4-FFF2-40B4-BE49-F238E27FC236}">
                            <a16:creationId xmlns:a16="http://schemas.microsoft.com/office/drawing/2014/main" id="{276D2F8F-3156-498A-BE30-6E9B848111B9}"/>
                          </a:ext>
                        </a:extLst>
                      </p:cNvPr>
                      <p:cNvPicPr>
                        <a:picLocks noChangeAspect="1" noChangeArrowheads="1"/>
                      </p:cNvPicPr>
                      <p:nvPr/>
                    </p:nvPicPr>
                    <p:blipFill>
                      <a:blip r:embed="rId7"/>
                      <a:srcRect/>
                      <a:stretch>
                        <a:fillRect/>
                      </a:stretch>
                    </p:blipFill>
                    <p:spPr bwMode="auto">
                      <a:xfrm>
                        <a:off x="1169988" y="2838450"/>
                        <a:ext cx="6804025"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5">
            <a:extLst>
              <a:ext uri="{FF2B5EF4-FFF2-40B4-BE49-F238E27FC236}">
                <a16:creationId xmlns:a16="http://schemas.microsoft.com/office/drawing/2014/main" id="{5CC86D53-F9B9-4FC6-9C8A-2EB2E1368209}"/>
              </a:ext>
            </a:extLst>
          </p:cNvPr>
          <p:cNvGraphicFramePr>
            <a:graphicFrameLocks noChangeAspect="1"/>
          </p:cNvGraphicFramePr>
          <p:nvPr>
            <p:extLst>
              <p:ext uri="{D42A27DB-BD31-4B8C-83A1-F6EECF244321}">
                <p14:modId xmlns:p14="http://schemas.microsoft.com/office/powerpoint/2010/main" val="3067881443"/>
              </p:ext>
            </p:extLst>
          </p:nvPr>
        </p:nvGraphicFramePr>
        <p:xfrm>
          <a:off x="2141538" y="4035425"/>
          <a:ext cx="3116262" cy="1711325"/>
        </p:xfrm>
        <a:graphic>
          <a:graphicData uri="http://schemas.openxmlformats.org/presentationml/2006/ole">
            <mc:AlternateContent xmlns:mc="http://schemas.openxmlformats.org/markup-compatibility/2006">
              <mc:Choice xmlns:v="urn:schemas-microsoft-com:vml" Requires="v">
                <p:oleObj spid="_x0000_s318737" name="Equation" r:id="rId8" imgW="1498320" imgH="685800" progId="Equation.DSMT4">
                  <p:embed/>
                </p:oleObj>
              </mc:Choice>
              <mc:Fallback>
                <p:oleObj name="Equation" r:id="rId8" imgW="1498320" imgH="685800" progId="Equation.DSMT4">
                  <p:embed/>
                  <p:pic>
                    <p:nvPicPr>
                      <p:cNvPr id="25" name="Object 5">
                        <a:extLst>
                          <a:ext uri="{FF2B5EF4-FFF2-40B4-BE49-F238E27FC236}">
                            <a16:creationId xmlns:a16="http://schemas.microsoft.com/office/drawing/2014/main" id="{5CC86D53-F9B9-4FC6-9C8A-2EB2E1368209}"/>
                          </a:ext>
                        </a:extLst>
                      </p:cNvPr>
                      <p:cNvPicPr>
                        <a:picLocks noChangeAspect="1" noChangeArrowheads="1"/>
                      </p:cNvPicPr>
                      <p:nvPr/>
                    </p:nvPicPr>
                    <p:blipFill>
                      <a:blip r:embed="rId9"/>
                      <a:srcRect/>
                      <a:stretch>
                        <a:fillRect/>
                      </a:stretch>
                    </p:blipFill>
                    <p:spPr bwMode="auto">
                      <a:xfrm>
                        <a:off x="2141538" y="4035425"/>
                        <a:ext cx="3116262" cy="171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9">
            <a:extLst>
              <a:ext uri="{FF2B5EF4-FFF2-40B4-BE49-F238E27FC236}">
                <a16:creationId xmlns:a16="http://schemas.microsoft.com/office/drawing/2014/main" id="{19294CF4-8691-486C-96F8-77F7465D3AA0}"/>
              </a:ext>
            </a:extLst>
          </p:cNvPr>
          <p:cNvGraphicFramePr>
            <a:graphicFrameLocks noChangeAspect="1"/>
          </p:cNvGraphicFramePr>
          <p:nvPr>
            <p:extLst>
              <p:ext uri="{D42A27DB-BD31-4B8C-83A1-F6EECF244321}">
                <p14:modId xmlns:p14="http://schemas.microsoft.com/office/powerpoint/2010/main" val="1143815389"/>
              </p:ext>
            </p:extLst>
          </p:nvPr>
        </p:nvGraphicFramePr>
        <p:xfrm>
          <a:off x="1105258" y="5630069"/>
          <a:ext cx="5551488" cy="1122362"/>
        </p:xfrm>
        <a:graphic>
          <a:graphicData uri="http://schemas.openxmlformats.org/presentationml/2006/ole">
            <mc:AlternateContent xmlns:mc="http://schemas.openxmlformats.org/markup-compatibility/2006">
              <mc:Choice xmlns:v="urn:schemas-microsoft-com:vml" Requires="v">
                <p:oleObj spid="_x0000_s318738" name="Equation" r:id="rId10" imgW="2120760" imgH="431640" progId="Equation.DSMT4">
                  <p:embed/>
                </p:oleObj>
              </mc:Choice>
              <mc:Fallback>
                <p:oleObj name="Equation" r:id="rId10" imgW="2120760" imgH="431640" progId="Equation.DSMT4">
                  <p:embed/>
                  <p:pic>
                    <p:nvPicPr>
                      <p:cNvPr id="46" name="Object 9">
                        <a:extLst>
                          <a:ext uri="{FF2B5EF4-FFF2-40B4-BE49-F238E27FC236}">
                            <a16:creationId xmlns:a16="http://schemas.microsoft.com/office/drawing/2014/main" id="{19294CF4-8691-486C-96F8-77F7465D3AA0}"/>
                          </a:ext>
                        </a:extLst>
                      </p:cNvPr>
                      <p:cNvPicPr>
                        <a:picLocks noChangeAspect="1" noChangeArrowheads="1"/>
                      </p:cNvPicPr>
                      <p:nvPr/>
                    </p:nvPicPr>
                    <p:blipFill>
                      <a:blip r:embed="rId11"/>
                      <a:srcRect/>
                      <a:stretch>
                        <a:fillRect/>
                      </a:stretch>
                    </p:blipFill>
                    <p:spPr bwMode="auto">
                      <a:xfrm>
                        <a:off x="1105258" y="5630069"/>
                        <a:ext cx="5551488" cy="112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10">
            <a:extLst>
              <a:ext uri="{FF2B5EF4-FFF2-40B4-BE49-F238E27FC236}">
                <a16:creationId xmlns:a16="http://schemas.microsoft.com/office/drawing/2014/main" id="{CDAE2C03-69BE-4408-851C-0C45CAD68E33}"/>
              </a:ext>
            </a:extLst>
          </p:cNvPr>
          <p:cNvGraphicFramePr>
            <a:graphicFrameLocks noChangeAspect="1"/>
          </p:cNvGraphicFramePr>
          <p:nvPr>
            <p:extLst>
              <p:ext uri="{D42A27DB-BD31-4B8C-83A1-F6EECF244321}">
                <p14:modId xmlns:p14="http://schemas.microsoft.com/office/powerpoint/2010/main" val="612242139"/>
              </p:ext>
            </p:extLst>
          </p:nvPr>
        </p:nvGraphicFramePr>
        <p:xfrm>
          <a:off x="6656746" y="5776897"/>
          <a:ext cx="1111250" cy="647700"/>
        </p:xfrm>
        <a:graphic>
          <a:graphicData uri="http://schemas.openxmlformats.org/presentationml/2006/ole">
            <mc:AlternateContent xmlns:mc="http://schemas.openxmlformats.org/markup-compatibility/2006">
              <mc:Choice xmlns:v="urn:schemas-microsoft-com:vml" Requires="v">
                <p:oleObj spid="_x0000_s318739" name="公式" r:id="rId12" imgW="380887" imgH="219186" progId="Equation.3">
                  <p:embed/>
                </p:oleObj>
              </mc:Choice>
              <mc:Fallback>
                <p:oleObj name="公式" r:id="rId12" imgW="380887" imgH="219186" progId="Equation.3">
                  <p:embed/>
                  <p:pic>
                    <p:nvPicPr>
                      <p:cNvPr id="47" name="Object 10">
                        <a:extLst>
                          <a:ext uri="{FF2B5EF4-FFF2-40B4-BE49-F238E27FC236}">
                            <a16:creationId xmlns:a16="http://schemas.microsoft.com/office/drawing/2014/main" id="{CDAE2C03-69BE-4408-851C-0C45CAD68E3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56746" y="5776897"/>
                        <a:ext cx="111125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 name="AutoShape 11">
            <a:extLst>
              <a:ext uri="{FF2B5EF4-FFF2-40B4-BE49-F238E27FC236}">
                <a16:creationId xmlns:a16="http://schemas.microsoft.com/office/drawing/2014/main" id="{0C0E2BAE-8CB2-4D48-8DA7-851EB4AAA01D}"/>
              </a:ext>
            </a:extLst>
          </p:cNvPr>
          <p:cNvSpPr>
            <a:spLocks noChangeArrowheads="1"/>
          </p:cNvSpPr>
          <p:nvPr/>
        </p:nvSpPr>
        <p:spPr bwMode="auto">
          <a:xfrm>
            <a:off x="457200" y="6096000"/>
            <a:ext cx="457200" cy="228600"/>
          </a:xfrm>
          <a:prstGeom prst="rightArrow">
            <a:avLst>
              <a:gd name="adj1" fmla="val 50000"/>
              <a:gd name="adj2" fmla="val 50000"/>
            </a:avLst>
          </a:prstGeom>
          <a:solidFill>
            <a:schemeClr val="accent1"/>
          </a:solidFill>
          <a:ln w="28575">
            <a:solidFill>
              <a:schemeClr val="bg1"/>
            </a:solidFill>
            <a:miter lim="800000"/>
            <a:headEnd/>
            <a:tailEnd/>
          </a:ln>
        </p:spPr>
        <p:txBody>
          <a:bodyPr wrap="none" anchor="ct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endParaRPr lang="zh-CN" altLang="en-US"/>
          </a:p>
        </p:txBody>
      </p:sp>
      <p:pic>
        <p:nvPicPr>
          <p:cNvPr id="3" name="图片 2">
            <a:extLst>
              <a:ext uri="{FF2B5EF4-FFF2-40B4-BE49-F238E27FC236}">
                <a16:creationId xmlns:a16="http://schemas.microsoft.com/office/drawing/2014/main" id="{51C985D3-D067-4A30-B73F-6BD5614DAC1C}"/>
              </a:ext>
            </a:extLst>
          </p:cNvPr>
          <p:cNvPicPr>
            <a:picLocks noChangeAspect="1"/>
          </p:cNvPicPr>
          <p:nvPr/>
        </p:nvPicPr>
        <p:blipFill>
          <a:blip r:embed="rId14"/>
          <a:stretch>
            <a:fillRect/>
          </a:stretch>
        </p:blipFill>
        <p:spPr>
          <a:xfrm>
            <a:off x="4283968" y="1431925"/>
            <a:ext cx="4115157" cy="617273"/>
          </a:xfrm>
          <a:prstGeom prst="rect">
            <a:avLst/>
          </a:prstGeom>
        </p:spPr>
      </p:pic>
    </p:spTree>
    <p:extLst>
      <p:ext uri="{BB962C8B-B14F-4D97-AF65-F5344CB8AC3E}">
        <p14:creationId xmlns:p14="http://schemas.microsoft.com/office/powerpoint/2010/main" val="557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up)">
                                      <p:cBhvr>
                                        <p:cTn id="7" dur="75"/>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§7.2 </a:t>
            </a:r>
            <a:r>
              <a:rPr lang="zh-CN" altLang="en-US" dirty="0">
                <a:latin typeface="宋体" panose="02010600030101010101" pitchFamily="2" charset="-122"/>
                <a:ea typeface="宋体" panose="02010600030101010101" pitchFamily="2" charset="-122"/>
              </a:rPr>
              <a:t>机械波</a:t>
            </a:r>
          </a:p>
        </p:txBody>
      </p:sp>
      <p:cxnSp>
        <p:nvCxnSpPr>
          <p:cNvPr id="5" name="直接连接符 4"/>
          <p:cNvCxnSpPr/>
          <p:nvPr/>
        </p:nvCxnSpPr>
        <p:spPr>
          <a:xfrm>
            <a:off x="395536" y="1316390"/>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Text Box 1027">
            <a:extLst>
              <a:ext uri="{FF2B5EF4-FFF2-40B4-BE49-F238E27FC236}">
                <a16:creationId xmlns:a16="http://schemas.microsoft.com/office/drawing/2014/main" id="{61EFB38E-2393-4E6B-8A77-C22D60AFA276}"/>
              </a:ext>
            </a:extLst>
          </p:cNvPr>
          <p:cNvSpPr txBox="1">
            <a:spLocks noChangeArrowheads="1"/>
          </p:cNvSpPr>
          <p:nvPr/>
        </p:nvSpPr>
        <p:spPr bwMode="auto">
          <a:xfrm>
            <a:off x="251519" y="1431925"/>
            <a:ext cx="295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solidFill>
                  <a:schemeClr val="tx1"/>
                </a:solidFill>
              </a:rPr>
              <a:t>机械波的能量：</a:t>
            </a:r>
          </a:p>
        </p:txBody>
      </p:sp>
      <p:graphicFrame>
        <p:nvGraphicFramePr>
          <p:cNvPr id="49" name="Object 2">
            <a:extLst>
              <a:ext uri="{FF2B5EF4-FFF2-40B4-BE49-F238E27FC236}">
                <a16:creationId xmlns:a16="http://schemas.microsoft.com/office/drawing/2014/main" id="{C04FF44E-EC24-4B14-8C42-A382619FD5EF}"/>
              </a:ext>
            </a:extLst>
          </p:cNvPr>
          <p:cNvGraphicFramePr>
            <a:graphicFrameLocks noChangeAspect="1"/>
          </p:cNvGraphicFramePr>
          <p:nvPr>
            <p:extLst>
              <p:ext uri="{D42A27DB-BD31-4B8C-83A1-F6EECF244321}">
                <p14:modId xmlns:p14="http://schemas.microsoft.com/office/powerpoint/2010/main" val="940409694"/>
              </p:ext>
            </p:extLst>
          </p:nvPr>
        </p:nvGraphicFramePr>
        <p:xfrm>
          <a:off x="641350" y="1889125"/>
          <a:ext cx="7185025" cy="1143000"/>
        </p:xfrm>
        <a:graphic>
          <a:graphicData uri="http://schemas.openxmlformats.org/presentationml/2006/ole">
            <mc:AlternateContent xmlns:mc="http://schemas.openxmlformats.org/markup-compatibility/2006">
              <mc:Choice xmlns:v="urn:schemas-microsoft-com:vml" Requires="v">
                <p:oleObj spid="_x0000_s319774" name="Equation" r:id="rId4" imgW="2831760" imgH="431640" progId="Equation.DSMT4">
                  <p:embed/>
                </p:oleObj>
              </mc:Choice>
              <mc:Fallback>
                <p:oleObj name="Equation" r:id="rId4" imgW="2831760" imgH="431640" progId="Equation.DSMT4">
                  <p:embed/>
                  <p:pic>
                    <p:nvPicPr>
                      <p:cNvPr id="49" name="Object 2">
                        <a:extLst>
                          <a:ext uri="{FF2B5EF4-FFF2-40B4-BE49-F238E27FC236}">
                            <a16:creationId xmlns:a16="http://schemas.microsoft.com/office/drawing/2014/main" id="{C04FF44E-EC24-4B14-8C42-A382619FD5EF}"/>
                          </a:ext>
                        </a:extLst>
                      </p:cNvPr>
                      <p:cNvPicPr>
                        <a:picLocks noChangeAspect="1" noChangeArrowheads="1"/>
                      </p:cNvPicPr>
                      <p:nvPr/>
                    </p:nvPicPr>
                    <p:blipFill>
                      <a:blip r:embed="rId5"/>
                      <a:srcRect/>
                      <a:stretch>
                        <a:fillRect/>
                      </a:stretch>
                    </p:blipFill>
                    <p:spPr bwMode="auto">
                      <a:xfrm>
                        <a:off x="641350" y="1889125"/>
                        <a:ext cx="718502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3">
            <a:extLst>
              <a:ext uri="{FF2B5EF4-FFF2-40B4-BE49-F238E27FC236}">
                <a16:creationId xmlns:a16="http://schemas.microsoft.com/office/drawing/2014/main" id="{1D99042D-DA7C-4D04-8BAD-4E33C9C81FB2}"/>
              </a:ext>
            </a:extLst>
          </p:cNvPr>
          <p:cNvGraphicFramePr>
            <a:graphicFrameLocks noChangeAspect="1"/>
          </p:cNvGraphicFramePr>
          <p:nvPr>
            <p:extLst>
              <p:ext uri="{D42A27DB-BD31-4B8C-83A1-F6EECF244321}">
                <p14:modId xmlns:p14="http://schemas.microsoft.com/office/powerpoint/2010/main" val="1806097134"/>
              </p:ext>
            </p:extLst>
          </p:nvPr>
        </p:nvGraphicFramePr>
        <p:xfrm>
          <a:off x="1630363" y="2943225"/>
          <a:ext cx="5062537" cy="1109663"/>
        </p:xfrm>
        <a:graphic>
          <a:graphicData uri="http://schemas.openxmlformats.org/presentationml/2006/ole">
            <mc:AlternateContent xmlns:mc="http://schemas.openxmlformats.org/markup-compatibility/2006">
              <mc:Choice xmlns:v="urn:schemas-microsoft-com:vml" Requires="v">
                <p:oleObj spid="_x0000_s319775" name="Equation" r:id="rId6" imgW="2019240" imgH="431640" progId="Equation.DSMT4">
                  <p:embed/>
                </p:oleObj>
              </mc:Choice>
              <mc:Fallback>
                <p:oleObj name="Equation" r:id="rId6" imgW="2019240" imgH="431640" progId="Equation.DSMT4">
                  <p:embed/>
                  <p:pic>
                    <p:nvPicPr>
                      <p:cNvPr id="50" name="Object 3">
                        <a:extLst>
                          <a:ext uri="{FF2B5EF4-FFF2-40B4-BE49-F238E27FC236}">
                            <a16:creationId xmlns:a16="http://schemas.microsoft.com/office/drawing/2014/main" id="{1D99042D-DA7C-4D04-8BAD-4E33C9C81FB2}"/>
                          </a:ext>
                        </a:extLst>
                      </p:cNvPr>
                      <p:cNvPicPr>
                        <a:picLocks noChangeAspect="1" noChangeArrowheads="1"/>
                      </p:cNvPicPr>
                      <p:nvPr/>
                    </p:nvPicPr>
                    <p:blipFill>
                      <a:blip r:embed="rId7"/>
                      <a:srcRect/>
                      <a:stretch>
                        <a:fillRect/>
                      </a:stretch>
                    </p:blipFill>
                    <p:spPr bwMode="auto">
                      <a:xfrm>
                        <a:off x="1630363" y="2943225"/>
                        <a:ext cx="5062537" cy="110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4">
            <a:extLst>
              <a:ext uri="{FF2B5EF4-FFF2-40B4-BE49-F238E27FC236}">
                <a16:creationId xmlns:a16="http://schemas.microsoft.com/office/drawing/2014/main" id="{B59077B6-28A9-4755-A698-DC6474F926D0}"/>
              </a:ext>
            </a:extLst>
          </p:cNvPr>
          <p:cNvGraphicFramePr>
            <a:graphicFrameLocks noChangeAspect="1"/>
          </p:cNvGraphicFramePr>
          <p:nvPr/>
        </p:nvGraphicFramePr>
        <p:xfrm>
          <a:off x="1806575" y="3998606"/>
          <a:ext cx="3695700" cy="935037"/>
        </p:xfrm>
        <a:graphic>
          <a:graphicData uri="http://schemas.openxmlformats.org/presentationml/2006/ole">
            <mc:AlternateContent xmlns:mc="http://schemas.openxmlformats.org/markup-compatibility/2006">
              <mc:Choice xmlns:v="urn:schemas-microsoft-com:vml" Requires="v">
                <p:oleObj spid="_x0000_s319776" name="公式" r:id="rId8" imgW="1542982" imgH="380876" progId="Equation.3">
                  <p:embed/>
                </p:oleObj>
              </mc:Choice>
              <mc:Fallback>
                <p:oleObj name="公式" r:id="rId8" imgW="1542982" imgH="380876" progId="Equation.3">
                  <p:embed/>
                  <p:pic>
                    <p:nvPicPr>
                      <p:cNvPr id="51" name="Object 4">
                        <a:extLst>
                          <a:ext uri="{FF2B5EF4-FFF2-40B4-BE49-F238E27FC236}">
                            <a16:creationId xmlns:a16="http://schemas.microsoft.com/office/drawing/2014/main" id="{B59077B6-28A9-4755-A698-DC6474F926D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6575" y="3998606"/>
                        <a:ext cx="3695700"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 name="Text Box 8">
            <a:extLst>
              <a:ext uri="{FF2B5EF4-FFF2-40B4-BE49-F238E27FC236}">
                <a16:creationId xmlns:a16="http://schemas.microsoft.com/office/drawing/2014/main" id="{C495D38D-1566-493B-A05D-75CA638823C7}"/>
              </a:ext>
            </a:extLst>
          </p:cNvPr>
          <p:cNvSpPr txBox="1">
            <a:spLocks noChangeArrowheads="1"/>
          </p:cNvSpPr>
          <p:nvPr/>
        </p:nvSpPr>
        <p:spPr bwMode="auto">
          <a:xfrm>
            <a:off x="381000" y="3236606"/>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solidFill>
                  <a:srgbClr val="009900"/>
                </a:solidFill>
              </a:rPr>
              <a:t>能量密度</a:t>
            </a:r>
          </a:p>
        </p:txBody>
      </p:sp>
      <p:graphicFrame>
        <p:nvGraphicFramePr>
          <p:cNvPr id="60" name="Object 24">
            <a:extLst>
              <a:ext uri="{FF2B5EF4-FFF2-40B4-BE49-F238E27FC236}">
                <a16:creationId xmlns:a16="http://schemas.microsoft.com/office/drawing/2014/main" id="{A1C52030-DF97-49FD-AA28-AC8EAE329249}"/>
              </a:ext>
            </a:extLst>
          </p:cNvPr>
          <p:cNvGraphicFramePr>
            <a:graphicFrameLocks noChangeAspect="1"/>
          </p:cNvGraphicFramePr>
          <p:nvPr/>
        </p:nvGraphicFramePr>
        <p:xfrm>
          <a:off x="1905000" y="5074091"/>
          <a:ext cx="3848100" cy="935037"/>
        </p:xfrm>
        <a:graphic>
          <a:graphicData uri="http://schemas.openxmlformats.org/presentationml/2006/ole">
            <mc:AlternateContent xmlns:mc="http://schemas.openxmlformats.org/markup-compatibility/2006">
              <mc:Choice xmlns:v="urn:schemas-microsoft-com:vml" Requires="v">
                <p:oleObj spid="_x0000_s319777" name="公式" r:id="rId10" imgW="1600209" imgH="380876" progId="Equation.3">
                  <p:embed/>
                </p:oleObj>
              </mc:Choice>
              <mc:Fallback>
                <p:oleObj name="公式" r:id="rId10" imgW="1600209" imgH="380876" progId="Equation.3">
                  <p:embed/>
                  <p:pic>
                    <p:nvPicPr>
                      <p:cNvPr id="60" name="Object 24">
                        <a:extLst>
                          <a:ext uri="{FF2B5EF4-FFF2-40B4-BE49-F238E27FC236}">
                            <a16:creationId xmlns:a16="http://schemas.microsoft.com/office/drawing/2014/main" id="{A1C52030-DF97-49FD-AA28-AC8EAE3292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5074091"/>
                        <a:ext cx="3848100"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 name="Text Box 25">
            <a:extLst>
              <a:ext uri="{FF2B5EF4-FFF2-40B4-BE49-F238E27FC236}">
                <a16:creationId xmlns:a16="http://schemas.microsoft.com/office/drawing/2014/main" id="{96D07B16-4FF3-4217-ACD0-A1511271D058}"/>
              </a:ext>
            </a:extLst>
          </p:cNvPr>
          <p:cNvSpPr txBox="1">
            <a:spLocks noChangeArrowheads="1"/>
          </p:cNvSpPr>
          <p:nvPr/>
        </p:nvSpPr>
        <p:spPr bwMode="auto">
          <a:xfrm>
            <a:off x="419100" y="5247128"/>
            <a:ext cx="1828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Lst>
        </p:spPr>
        <p:txBody>
          <a:bodyPr>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solidFill>
                  <a:srgbClr val="009900"/>
                </a:solidFill>
              </a:rPr>
              <a:t>平均能流</a:t>
            </a:r>
            <a:endParaRPr lang="zh-CN" altLang="en-US" sz="2400">
              <a:solidFill>
                <a:srgbClr val="009900"/>
              </a:solidFill>
            </a:endParaRPr>
          </a:p>
        </p:txBody>
      </p:sp>
      <p:sp>
        <p:nvSpPr>
          <p:cNvPr id="3" name="文本框 2">
            <a:extLst>
              <a:ext uri="{FF2B5EF4-FFF2-40B4-BE49-F238E27FC236}">
                <a16:creationId xmlns:a16="http://schemas.microsoft.com/office/drawing/2014/main" id="{03811D38-A373-453A-9CF8-53A8E509E3B6}"/>
              </a:ext>
            </a:extLst>
          </p:cNvPr>
          <p:cNvSpPr txBox="1"/>
          <p:nvPr/>
        </p:nvSpPr>
        <p:spPr>
          <a:xfrm>
            <a:off x="5849655" y="5356943"/>
            <a:ext cx="3041361" cy="369332"/>
          </a:xfrm>
          <a:prstGeom prst="rect">
            <a:avLst/>
          </a:prstGeom>
          <a:noFill/>
        </p:spPr>
        <p:txBody>
          <a:bodyPr wrap="square" rtlCol="0">
            <a:spAutoFit/>
          </a:bodyPr>
          <a:lstStyle/>
          <a:p>
            <a:r>
              <a:rPr lang="zh-CN" altLang="en-US" dirty="0"/>
              <a:t>单位时间流过横截面的能量</a:t>
            </a:r>
          </a:p>
        </p:txBody>
      </p:sp>
      <p:graphicFrame>
        <p:nvGraphicFramePr>
          <p:cNvPr id="62" name="Object 11">
            <a:extLst>
              <a:ext uri="{FF2B5EF4-FFF2-40B4-BE49-F238E27FC236}">
                <a16:creationId xmlns:a16="http://schemas.microsoft.com/office/drawing/2014/main" id="{3B5BDC53-6C66-4C11-BB29-7B816B0B6166}"/>
              </a:ext>
            </a:extLst>
          </p:cNvPr>
          <p:cNvGraphicFramePr>
            <a:graphicFrameLocks noChangeAspect="1"/>
          </p:cNvGraphicFramePr>
          <p:nvPr/>
        </p:nvGraphicFramePr>
        <p:xfrm>
          <a:off x="4191000" y="5769278"/>
          <a:ext cx="1295400" cy="1054100"/>
        </p:xfrm>
        <a:graphic>
          <a:graphicData uri="http://schemas.openxmlformats.org/presentationml/2006/ole">
            <mc:AlternateContent xmlns:mc="http://schemas.openxmlformats.org/markup-compatibility/2006">
              <mc:Choice xmlns:v="urn:schemas-microsoft-com:vml" Requires="v">
                <p:oleObj spid="_x0000_s319778" name="公式" r:id="rId12" imgW="533403" imgH="438102" progId="Equation.3">
                  <p:embed/>
                </p:oleObj>
              </mc:Choice>
              <mc:Fallback>
                <p:oleObj name="公式" r:id="rId12" imgW="533403" imgH="438102" progId="Equation.3">
                  <p:embed/>
                  <p:pic>
                    <p:nvPicPr>
                      <p:cNvPr id="62" name="Object 11">
                        <a:extLst>
                          <a:ext uri="{FF2B5EF4-FFF2-40B4-BE49-F238E27FC236}">
                            <a16:creationId xmlns:a16="http://schemas.microsoft.com/office/drawing/2014/main" id="{3B5BDC53-6C66-4C11-BB29-7B816B0B616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1000" y="5769278"/>
                        <a:ext cx="12954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Text Box 26">
            <a:extLst>
              <a:ext uri="{FF2B5EF4-FFF2-40B4-BE49-F238E27FC236}">
                <a16:creationId xmlns:a16="http://schemas.microsoft.com/office/drawing/2014/main" id="{62BDC73E-D393-4F5F-B351-C5F798AA12AA}"/>
              </a:ext>
            </a:extLst>
          </p:cNvPr>
          <p:cNvSpPr txBox="1">
            <a:spLocks noChangeArrowheads="1"/>
          </p:cNvSpPr>
          <p:nvPr/>
        </p:nvSpPr>
        <p:spPr bwMode="auto">
          <a:xfrm>
            <a:off x="381000" y="5997878"/>
            <a:ext cx="4191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Lst>
        </p:spPr>
        <p:txBody>
          <a:bodyPr>
            <a:spAutoFit/>
          </a:bodyPr>
          <a:lstStyle>
            <a:lvl1pPr>
              <a:defRPr kumimoji="1" sz="2800">
                <a:solidFill>
                  <a:schemeClr val="bg1"/>
                </a:solidFill>
                <a:latin typeface="Times New Roman" panose="02020603050405020304" pitchFamily="18" charset="0"/>
                <a:ea typeface="宋体" panose="02010600030101010101" pitchFamily="2" charset="-122"/>
              </a:defRPr>
            </a:lvl1pPr>
            <a:lvl2pPr marL="742950" indent="-285750">
              <a:defRPr kumimoji="1" sz="2800">
                <a:solidFill>
                  <a:schemeClr val="bg1"/>
                </a:solidFill>
                <a:latin typeface="Times New Roman" panose="02020603050405020304" pitchFamily="18" charset="0"/>
                <a:ea typeface="宋体" panose="02010600030101010101" pitchFamily="2" charset="-122"/>
              </a:defRPr>
            </a:lvl2pPr>
            <a:lvl3pPr marL="1143000" indent="-228600">
              <a:defRPr kumimoji="1" sz="2800">
                <a:solidFill>
                  <a:schemeClr val="bg1"/>
                </a:solidFill>
                <a:latin typeface="Times New Roman" panose="02020603050405020304" pitchFamily="18" charset="0"/>
                <a:ea typeface="宋体" panose="02010600030101010101" pitchFamily="2" charset="-122"/>
              </a:defRPr>
            </a:lvl3pPr>
            <a:lvl4pPr marL="1600200" indent="-228600">
              <a:defRPr kumimoji="1" sz="2800">
                <a:solidFill>
                  <a:schemeClr val="bg1"/>
                </a:solidFill>
                <a:latin typeface="Times New Roman" panose="02020603050405020304" pitchFamily="18" charset="0"/>
                <a:ea typeface="宋体" panose="02010600030101010101" pitchFamily="2" charset="-122"/>
              </a:defRPr>
            </a:lvl4pPr>
            <a:lvl5pPr marL="2057400" indent="-228600">
              <a:defRPr kumimoji="1" sz="28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solidFill>
                  <a:schemeClr val="tx1"/>
                </a:solidFill>
              </a:rPr>
              <a:t>平均能流密度</a:t>
            </a:r>
            <a:r>
              <a:rPr lang="zh-CN" altLang="en-US" sz="2400" b="1">
                <a:solidFill>
                  <a:srgbClr val="FFFF66"/>
                </a:solidFill>
              </a:rPr>
              <a:t> </a:t>
            </a:r>
            <a:r>
              <a:rPr lang="en-US" altLang="zh-CN" sz="2400" b="1">
                <a:solidFill>
                  <a:srgbClr val="FF0066"/>
                </a:solidFill>
              </a:rPr>
              <a:t>--- </a:t>
            </a:r>
            <a:r>
              <a:rPr lang="zh-CN" altLang="en-US" sz="2400" b="1">
                <a:solidFill>
                  <a:srgbClr val="FF0066"/>
                </a:solidFill>
              </a:rPr>
              <a:t>波的强度</a:t>
            </a:r>
          </a:p>
        </p:txBody>
      </p:sp>
      <p:graphicFrame>
        <p:nvGraphicFramePr>
          <p:cNvPr id="64" name="Object 27">
            <a:extLst>
              <a:ext uri="{FF2B5EF4-FFF2-40B4-BE49-F238E27FC236}">
                <a16:creationId xmlns:a16="http://schemas.microsoft.com/office/drawing/2014/main" id="{2DD80E1B-45D6-43A5-BA84-2B397553B88F}"/>
              </a:ext>
            </a:extLst>
          </p:cNvPr>
          <p:cNvGraphicFramePr>
            <a:graphicFrameLocks noChangeAspect="1"/>
          </p:cNvGraphicFramePr>
          <p:nvPr/>
        </p:nvGraphicFramePr>
        <p:xfrm>
          <a:off x="5638800" y="6074078"/>
          <a:ext cx="908050" cy="404813"/>
        </p:xfrm>
        <a:graphic>
          <a:graphicData uri="http://schemas.openxmlformats.org/presentationml/2006/ole">
            <mc:AlternateContent xmlns:mc="http://schemas.openxmlformats.org/markup-compatibility/2006">
              <mc:Choice xmlns:v="urn:schemas-microsoft-com:vml" Requires="v">
                <p:oleObj spid="_x0000_s319779" name="Equation" r:id="rId14" imgW="361991" imgH="152512" progId="Equation.3">
                  <p:embed/>
                </p:oleObj>
              </mc:Choice>
              <mc:Fallback>
                <p:oleObj name="Equation" r:id="rId14" imgW="361991" imgH="152512" progId="Equation.3">
                  <p:embed/>
                  <p:pic>
                    <p:nvPicPr>
                      <p:cNvPr id="64" name="Object 27">
                        <a:extLst>
                          <a:ext uri="{FF2B5EF4-FFF2-40B4-BE49-F238E27FC236}">
                            <a16:creationId xmlns:a16="http://schemas.microsoft.com/office/drawing/2014/main" id="{2DD80E1B-45D6-43A5-BA84-2B397553B88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8800" y="6074078"/>
                        <a:ext cx="90805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4">
            <a:extLst>
              <a:ext uri="{FF2B5EF4-FFF2-40B4-BE49-F238E27FC236}">
                <a16:creationId xmlns:a16="http://schemas.microsoft.com/office/drawing/2014/main" id="{83960C03-10BD-4229-B7C0-4F9539ED2BFA}"/>
              </a:ext>
            </a:extLst>
          </p:cNvPr>
          <p:cNvGraphicFramePr>
            <a:graphicFrameLocks noChangeAspect="1"/>
          </p:cNvGraphicFramePr>
          <p:nvPr>
            <p:extLst>
              <p:ext uri="{D42A27DB-BD31-4B8C-83A1-F6EECF244321}">
                <p14:modId xmlns:p14="http://schemas.microsoft.com/office/powerpoint/2010/main" val="1560898682"/>
              </p:ext>
            </p:extLst>
          </p:nvPr>
        </p:nvGraphicFramePr>
        <p:xfrm>
          <a:off x="2844722" y="6396476"/>
          <a:ext cx="863755" cy="397075"/>
        </p:xfrm>
        <a:graphic>
          <a:graphicData uri="http://schemas.openxmlformats.org/presentationml/2006/ole">
            <mc:AlternateContent xmlns:mc="http://schemas.openxmlformats.org/markup-compatibility/2006">
              <mc:Choice xmlns:v="urn:schemas-microsoft-com:vml" Requires="v">
                <p:oleObj spid="_x0000_s319780" name="公式" r:id="rId16" imgW="444240" imgH="203040" progId="Equation.3">
                  <p:embed/>
                </p:oleObj>
              </mc:Choice>
              <mc:Fallback>
                <p:oleObj name="公式" r:id="rId16" imgW="444240" imgH="203040" progId="Equation.3">
                  <p:embed/>
                  <p:pic>
                    <p:nvPicPr>
                      <p:cNvPr id="48132" name="Object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44722" y="6396476"/>
                        <a:ext cx="863755" cy="397075"/>
                      </a:xfrm>
                      <a:prstGeom prst="rect">
                        <a:avLst/>
                      </a:prstGeom>
                      <a:noFill/>
                    </p:spPr>
                  </p:pic>
                </p:oleObj>
              </mc:Fallback>
            </mc:AlternateContent>
          </a:graphicData>
        </a:graphic>
      </p:graphicFrame>
      <p:graphicFrame>
        <p:nvGraphicFramePr>
          <p:cNvPr id="16" name="Object 3">
            <a:extLst>
              <a:ext uri="{FF2B5EF4-FFF2-40B4-BE49-F238E27FC236}">
                <a16:creationId xmlns:a16="http://schemas.microsoft.com/office/drawing/2014/main" id="{692FF575-8C89-4B1D-9638-99BB5A8A1823}"/>
              </a:ext>
            </a:extLst>
          </p:cNvPr>
          <p:cNvGraphicFramePr>
            <a:graphicFrameLocks noChangeAspect="1"/>
          </p:cNvGraphicFramePr>
          <p:nvPr>
            <p:extLst>
              <p:ext uri="{D42A27DB-BD31-4B8C-83A1-F6EECF244321}">
                <p14:modId xmlns:p14="http://schemas.microsoft.com/office/powerpoint/2010/main" val="2364279557"/>
              </p:ext>
            </p:extLst>
          </p:nvPr>
        </p:nvGraphicFramePr>
        <p:xfrm>
          <a:off x="7067568" y="5985514"/>
          <a:ext cx="1610573" cy="469564"/>
        </p:xfrm>
        <a:graphic>
          <a:graphicData uri="http://schemas.openxmlformats.org/presentationml/2006/ole">
            <mc:AlternateContent xmlns:mc="http://schemas.openxmlformats.org/markup-compatibility/2006">
              <mc:Choice xmlns:v="urn:schemas-microsoft-com:vml" Requires="v">
                <p:oleObj spid="_x0000_s319781" name="Equation" r:id="rId18" imgW="876240" imgH="253800" progId="Equation.DSMT4">
                  <p:embed/>
                </p:oleObj>
              </mc:Choice>
              <mc:Fallback>
                <p:oleObj name="Equation" r:id="rId18" imgW="876240" imgH="253800" progId="Equation.DSMT4">
                  <p:embed/>
                  <p:pic>
                    <p:nvPicPr>
                      <p:cNvPr id="48131" name="Object 3"/>
                      <p:cNvPicPr>
                        <a:picLocks noChangeAspect="1" noChangeArrowheads="1"/>
                      </p:cNvPicPr>
                      <p:nvPr/>
                    </p:nvPicPr>
                    <p:blipFill>
                      <a:blip r:embed="rId19"/>
                      <a:srcRect/>
                      <a:stretch>
                        <a:fillRect/>
                      </a:stretch>
                    </p:blipFill>
                    <p:spPr bwMode="auto">
                      <a:xfrm>
                        <a:off x="7067568" y="5985514"/>
                        <a:ext cx="1610573" cy="469564"/>
                      </a:xfrm>
                      <a:prstGeom prst="rect">
                        <a:avLst/>
                      </a:prstGeom>
                      <a:noFill/>
                      <a:ln w="28575">
                        <a:solidFill>
                          <a:schemeClr val="accent2"/>
                        </a:solidFill>
                      </a:ln>
                    </p:spPr>
                  </p:pic>
                </p:oleObj>
              </mc:Fallback>
            </mc:AlternateContent>
          </a:graphicData>
        </a:graphic>
      </p:graphicFrame>
    </p:spTree>
    <p:extLst>
      <p:ext uri="{BB962C8B-B14F-4D97-AF65-F5344CB8AC3E}">
        <p14:creationId xmlns:p14="http://schemas.microsoft.com/office/powerpoint/2010/main" val="122923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up)">
                                      <p:cBhvr>
                                        <p:cTn id="7" dur="75"/>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52">
                                            <p:txEl>
                                              <p:pRg st="0" end="0"/>
                                            </p:txEl>
                                          </p:spTgt>
                                        </p:tgtEl>
                                        <p:attrNameLst>
                                          <p:attrName>style.visibility</p:attrName>
                                        </p:attrNameLst>
                                      </p:cBhvr>
                                      <p:to>
                                        <p:strVal val="visible"/>
                                      </p:to>
                                    </p:set>
                                    <p:animEffect transition="in" filter="wipe(up)">
                                      <p:cBhvr>
                                        <p:cTn id="17" dur="75"/>
                                        <p:tgtEl>
                                          <p:spTgt spid="5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left)">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61">
                                            <p:txEl>
                                              <p:pRg st="0" end="0"/>
                                            </p:txEl>
                                          </p:spTgt>
                                        </p:tgtEl>
                                        <p:attrNameLst>
                                          <p:attrName>style.visibility</p:attrName>
                                        </p:attrNameLst>
                                      </p:cBhvr>
                                      <p:to>
                                        <p:strVal val="visible"/>
                                      </p:to>
                                    </p:set>
                                    <p:animEffect transition="in" filter="wipe(up)">
                                      <p:cBhvr>
                                        <p:cTn id="32" dur="75"/>
                                        <p:tgtEl>
                                          <p:spTgt spid="6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wipe(left)">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63">
                                            <p:txEl>
                                              <p:pRg st="0" end="0"/>
                                            </p:txEl>
                                          </p:spTgt>
                                        </p:tgtEl>
                                        <p:attrNameLst>
                                          <p:attrName>style.visibility</p:attrName>
                                        </p:attrNameLst>
                                      </p:cBhvr>
                                      <p:to>
                                        <p:strVal val="visible"/>
                                      </p:to>
                                    </p:set>
                                    <p:animEffect transition="in" filter="wipe(up)">
                                      <p:cBhvr>
                                        <p:cTn id="42" dur="75"/>
                                        <p:tgtEl>
                                          <p:spTgt spid="6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wipe(left)">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wipe(left)">
                                      <p:cBhvr>
                                        <p:cTn id="52" dur="500"/>
                                        <p:tgtEl>
                                          <p:spTgt spid="64"/>
                                        </p:tgtEl>
                                      </p:cBhvr>
                                    </p:animEffect>
                                  </p:childTnLst>
                                </p:cTn>
                              </p:par>
                              <p:par>
                                <p:cTn id="53" presetID="1"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P spid="52" grpId="0" build="p" autoUpdateAnimBg="0"/>
      <p:bldP spid="61" grpId="0" build="p" autoUpdateAnimBg="0"/>
      <p:bldP spid="6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§7.1 </a:t>
            </a:r>
            <a:r>
              <a:rPr lang="zh-CN" altLang="en-US" dirty="0">
                <a:latin typeface="宋体" panose="02010600030101010101" pitchFamily="2" charset="-122"/>
                <a:ea typeface="宋体" panose="02010600030101010101" pitchFamily="2" charset="-122"/>
              </a:rPr>
              <a:t>物体的弹性</a:t>
            </a:r>
          </a:p>
        </p:txBody>
      </p:sp>
      <p:cxnSp>
        <p:nvCxnSpPr>
          <p:cNvPr id="5" name="直接连接符 4"/>
          <p:cNvCxnSpPr/>
          <p:nvPr/>
        </p:nvCxnSpPr>
        <p:spPr>
          <a:xfrm>
            <a:off x="395536" y="1291338"/>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内容占位符 2">
            <a:extLst>
              <a:ext uri="{FF2B5EF4-FFF2-40B4-BE49-F238E27FC236}">
                <a16:creationId xmlns:a16="http://schemas.microsoft.com/office/drawing/2014/main" id="{1D9286D6-A2CC-4141-B765-90C8394B0E32}"/>
              </a:ext>
            </a:extLst>
          </p:cNvPr>
          <p:cNvSpPr>
            <a:spLocks noGrp="1"/>
          </p:cNvSpPr>
          <p:nvPr>
            <p:ph idx="1"/>
          </p:nvPr>
        </p:nvSpPr>
        <p:spPr>
          <a:xfrm>
            <a:off x="685067" y="1574160"/>
            <a:ext cx="7772400" cy="5043264"/>
          </a:xfrm>
        </p:spPr>
        <p:txBody>
          <a:bodyPr/>
          <a:lstStyle/>
          <a:p>
            <a:r>
              <a:rPr lang="zh-CN" altLang="en-US" sz="2800" dirty="0"/>
              <a:t>物体受到外力时，会发生形变，当外力撤销后，物体能完全恢复原状的变化范围</a:t>
            </a:r>
            <a:r>
              <a:rPr lang="en-US" altLang="zh-CN" sz="2800" dirty="0"/>
              <a:t>——</a:t>
            </a:r>
            <a:r>
              <a:rPr lang="zh-CN" altLang="en-US" sz="2800" b="1" dirty="0">
                <a:solidFill>
                  <a:srgbClr val="C00000"/>
                </a:solidFill>
              </a:rPr>
              <a:t>弹性范围</a:t>
            </a:r>
            <a:r>
              <a:rPr lang="zh-CN" altLang="en-US" sz="2800" dirty="0"/>
              <a:t>（与材料有关）。</a:t>
            </a:r>
            <a:endParaRPr lang="en-US" altLang="zh-CN" sz="2800" dirty="0"/>
          </a:p>
          <a:p>
            <a:r>
              <a:rPr lang="zh-CN" altLang="en-US" sz="2800" dirty="0"/>
              <a:t>物体只能部分恢复原状或完全不能恢复原状，但不会分裂的变化范围</a:t>
            </a:r>
            <a:r>
              <a:rPr lang="en-US" altLang="zh-CN" sz="2800" dirty="0"/>
              <a:t>——</a:t>
            </a:r>
            <a:r>
              <a:rPr lang="zh-CN" altLang="en-US" sz="2800" b="1" dirty="0">
                <a:solidFill>
                  <a:srgbClr val="C00000"/>
                </a:solidFill>
              </a:rPr>
              <a:t>塑性（范性）范围</a:t>
            </a:r>
            <a:r>
              <a:rPr lang="zh-CN" altLang="en-US" sz="2800" dirty="0"/>
              <a:t>（与材料有关）。</a:t>
            </a:r>
            <a:endParaRPr lang="en-US" altLang="zh-CN" sz="2800" dirty="0"/>
          </a:p>
          <a:p>
            <a:r>
              <a:rPr lang="zh-CN" altLang="en-US" sz="2800" b="1" dirty="0">
                <a:solidFill>
                  <a:srgbClr val="C00000"/>
                </a:solidFill>
              </a:rPr>
              <a:t>本章在弹性范围内讨论。</a:t>
            </a:r>
            <a:endParaRPr lang="en-US" altLang="zh-CN" sz="2800" b="1" dirty="0">
              <a:solidFill>
                <a:srgbClr val="C00000"/>
              </a:solidFill>
            </a:endParaRPr>
          </a:p>
          <a:p>
            <a:r>
              <a:rPr lang="zh-CN" altLang="en-US" sz="2800" dirty="0"/>
              <a:t>固体材料分为晶体、非晶体、微晶体；晶体表现为各向异性；其它表现为各向同性。</a:t>
            </a:r>
            <a:endParaRPr lang="en-US" altLang="zh-CN" sz="2800" dirty="0"/>
          </a:p>
          <a:p>
            <a:r>
              <a:rPr lang="zh-CN" altLang="en-US" sz="2800" b="1" dirty="0">
                <a:solidFill>
                  <a:srgbClr val="C00000"/>
                </a:solidFill>
              </a:rPr>
              <a:t>本章只讨论各向同性的固体材料。</a:t>
            </a:r>
          </a:p>
        </p:txBody>
      </p:sp>
    </p:spTree>
    <p:extLst>
      <p:ext uri="{BB962C8B-B14F-4D97-AF65-F5344CB8AC3E}">
        <p14:creationId xmlns:p14="http://schemas.microsoft.com/office/powerpoint/2010/main" val="386931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176BFA-E68B-440A-BFDD-3D0D58B0C983}"/>
              </a:ext>
            </a:extLst>
          </p:cNvPr>
          <p:cNvPicPr>
            <a:picLocks noChangeAspect="1"/>
          </p:cNvPicPr>
          <p:nvPr/>
        </p:nvPicPr>
        <p:blipFill>
          <a:blip r:embed="rId2"/>
          <a:stretch>
            <a:fillRect/>
          </a:stretch>
        </p:blipFill>
        <p:spPr>
          <a:xfrm>
            <a:off x="1037223" y="980728"/>
            <a:ext cx="7069553" cy="4608512"/>
          </a:xfrm>
          <a:prstGeom prst="rect">
            <a:avLst/>
          </a:prstGeom>
        </p:spPr>
      </p:pic>
    </p:spTree>
    <p:extLst>
      <p:ext uri="{BB962C8B-B14F-4D97-AF65-F5344CB8AC3E}">
        <p14:creationId xmlns:p14="http://schemas.microsoft.com/office/powerpoint/2010/main" val="596797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§7.2 </a:t>
            </a:r>
            <a:r>
              <a:rPr lang="zh-CN" altLang="en-US" dirty="0">
                <a:latin typeface="宋体" panose="02010600030101010101" pitchFamily="2" charset="-122"/>
                <a:ea typeface="宋体" panose="02010600030101010101" pitchFamily="2" charset="-122"/>
              </a:rPr>
              <a:t>机械波</a:t>
            </a:r>
          </a:p>
        </p:txBody>
      </p:sp>
      <p:cxnSp>
        <p:nvCxnSpPr>
          <p:cNvPr id="5" name="直接连接符 4"/>
          <p:cNvCxnSpPr/>
          <p:nvPr/>
        </p:nvCxnSpPr>
        <p:spPr>
          <a:xfrm>
            <a:off x="395536" y="1316390"/>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A35DD118-EB6A-4E5D-B5EE-3E9117165438}"/>
              </a:ext>
            </a:extLst>
          </p:cNvPr>
          <p:cNvPicPr>
            <a:picLocks noChangeAspect="1"/>
          </p:cNvPicPr>
          <p:nvPr/>
        </p:nvPicPr>
        <p:blipFill>
          <a:blip r:embed="rId3"/>
          <a:stretch>
            <a:fillRect/>
          </a:stretch>
        </p:blipFill>
        <p:spPr>
          <a:xfrm>
            <a:off x="402433" y="1700808"/>
            <a:ext cx="6614733" cy="2370025"/>
          </a:xfrm>
          <a:prstGeom prst="rect">
            <a:avLst/>
          </a:prstGeom>
        </p:spPr>
      </p:pic>
      <p:pic>
        <p:nvPicPr>
          <p:cNvPr id="6" name="图片 5">
            <a:extLst>
              <a:ext uri="{FF2B5EF4-FFF2-40B4-BE49-F238E27FC236}">
                <a16:creationId xmlns:a16="http://schemas.microsoft.com/office/drawing/2014/main" id="{52EB488F-0731-4807-BD00-86E47E01144D}"/>
              </a:ext>
            </a:extLst>
          </p:cNvPr>
          <p:cNvPicPr>
            <a:picLocks noChangeAspect="1"/>
          </p:cNvPicPr>
          <p:nvPr/>
        </p:nvPicPr>
        <p:blipFill>
          <a:blip r:embed="rId4"/>
          <a:stretch>
            <a:fillRect/>
          </a:stretch>
        </p:blipFill>
        <p:spPr>
          <a:xfrm>
            <a:off x="612304" y="4398936"/>
            <a:ext cx="6378493" cy="1516511"/>
          </a:xfrm>
          <a:prstGeom prst="rect">
            <a:avLst/>
          </a:prstGeom>
        </p:spPr>
      </p:pic>
    </p:spTree>
    <p:extLst>
      <p:ext uri="{BB962C8B-B14F-4D97-AF65-F5344CB8AC3E}">
        <p14:creationId xmlns:p14="http://schemas.microsoft.com/office/powerpoint/2010/main" val="3981780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§7.2 </a:t>
            </a:r>
            <a:r>
              <a:rPr lang="zh-CN" altLang="en-US" dirty="0">
                <a:latin typeface="宋体" panose="02010600030101010101" pitchFamily="2" charset="-122"/>
                <a:ea typeface="宋体" panose="02010600030101010101" pitchFamily="2" charset="-122"/>
              </a:rPr>
              <a:t>机械波</a:t>
            </a:r>
          </a:p>
        </p:txBody>
      </p:sp>
      <p:cxnSp>
        <p:nvCxnSpPr>
          <p:cNvPr id="5" name="直接连接符 4"/>
          <p:cNvCxnSpPr/>
          <p:nvPr/>
        </p:nvCxnSpPr>
        <p:spPr>
          <a:xfrm>
            <a:off x="395536" y="1316390"/>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C56C6D51-9401-4A31-8058-705D1F2EC507}"/>
              </a:ext>
            </a:extLst>
          </p:cNvPr>
          <p:cNvPicPr>
            <a:picLocks noChangeAspect="1"/>
          </p:cNvPicPr>
          <p:nvPr/>
        </p:nvPicPr>
        <p:blipFill>
          <a:blip r:embed="rId3"/>
          <a:stretch>
            <a:fillRect/>
          </a:stretch>
        </p:blipFill>
        <p:spPr>
          <a:xfrm>
            <a:off x="611560" y="1916832"/>
            <a:ext cx="6629975" cy="3726503"/>
          </a:xfrm>
          <a:prstGeom prst="rect">
            <a:avLst/>
          </a:prstGeom>
        </p:spPr>
      </p:pic>
    </p:spTree>
    <p:extLst>
      <p:ext uri="{BB962C8B-B14F-4D97-AF65-F5344CB8AC3E}">
        <p14:creationId xmlns:p14="http://schemas.microsoft.com/office/powerpoint/2010/main" val="4106498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§7.2 </a:t>
            </a:r>
            <a:r>
              <a:rPr lang="zh-CN" altLang="en-US" dirty="0">
                <a:latin typeface="宋体" panose="02010600030101010101" pitchFamily="2" charset="-122"/>
                <a:ea typeface="宋体" panose="02010600030101010101" pitchFamily="2" charset="-122"/>
              </a:rPr>
              <a:t>机械波</a:t>
            </a:r>
          </a:p>
        </p:txBody>
      </p:sp>
      <p:cxnSp>
        <p:nvCxnSpPr>
          <p:cNvPr id="5" name="直接连接符 4"/>
          <p:cNvCxnSpPr/>
          <p:nvPr/>
        </p:nvCxnSpPr>
        <p:spPr>
          <a:xfrm>
            <a:off x="395536" y="1316390"/>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BC7DBB8F-1DE3-4DEA-BB7A-CD07E63744FE}"/>
              </a:ext>
            </a:extLst>
          </p:cNvPr>
          <p:cNvPicPr>
            <a:picLocks noChangeAspect="1"/>
          </p:cNvPicPr>
          <p:nvPr/>
        </p:nvPicPr>
        <p:blipFill>
          <a:blip r:embed="rId3"/>
          <a:stretch>
            <a:fillRect/>
          </a:stretch>
        </p:blipFill>
        <p:spPr>
          <a:xfrm>
            <a:off x="683568" y="1772816"/>
            <a:ext cx="6066046" cy="4153260"/>
          </a:xfrm>
          <a:prstGeom prst="rect">
            <a:avLst/>
          </a:prstGeom>
        </p:spPr>
      </p:pic>
    </p:spTree>
    <p:extLst>
      <p:ext uri="{BB962C8B-B14F-4D97-AF65-F5344CB8AC3E}">
        <p14:creationId xmlns:p14="http://schemas.microsoft.com/office/powerpoint/2010/main" val="3385574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§7.3 </a:t>
            </a:r>
            <a:r>
              <a:rPr lang="zh-CN" altLang="en-US" dirty="0">
                <a:latin typeface="宋体" panose="02010600030101010101" pitchFamily="2" charset="-122"/>
                <a:ea typeface="宋体" panose="02010600030101010101" pitchFamily="2" charset="-122"/>
              </a:rPr>
              <a:t>惠更斯原理和波的传播</a:t>
            </a:r>
          </a:p>
        </p:txBody>
      </p:sp>
      <p:cxnSp>
        <p:nvCxnSpPr>
          <p:cNvPr id="5" name="直接连接符 4"/>
          <p:cNvCxnSpPr/>
          <p:nvPr/>
        </p:nvCxnSpPr>
        <p:spPr>
          <a:xfrm>
            <a:off x="395536" y="1316390"/>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内容占位符 2">
            <a:extLst>
              <a:ext uri="{FF2B5EF4-FFF2-40B4-BE49-F238E27FC236}">
                <a16:creationId xmlns:a16="http://schemas.microsoft.com/office/drawing/2014/main" id="{E61EEFF2-3A92-4003-807B-420940DA575A}"/>
              </a:ext>
            </a:extLst>
          </p:cNvPr>
          <p:cNvSpPr>
            <a:spLocks noGrp="1"/>
          </p:cNvSpPr>
          <p:nvPr>
            <p:ph idx="1"/>
          </p:nvPr>
        </p:nvSpPr>
        <p:spPr>
          <a:xfrm>
            <a:off x="585664" y="1540303"/>
            <a:ext cx="7772400" cy="4084503"/>
          </a:xfrm>
        </p:spPr>
        <p:txBody>
          <a:bodyPr/>
          <a:lstStyle/>
          <a:p>
            <a:pPr>
              <a:buNone/>
            </a:pPr>
            <a:r>
              <a:rPr lang="zh-CN" altLang="en-US" sz="2800" b="1" dirty="0">
                <a:solidFill>
                  <a:schemeClr val="accent2"/>
                </a:solidFill>
              </a:rPr>
              <a:t>一、惠更斯原理：</a:t>
            </a:r>
            <a:endParaRPr lang="en-US" altLang="zh-CN" sz="2800" b="1" dirty="0">
              <a:solidFill>
                <a:schemeClr val="accent2"/>
              </a:solidFill>
            </a:endParaRPr>
          </a:p>
          <a:p>
            <a:pPr>
              <a:buNone/>
            </a:pPr>
            <a:r>
              <a:rPr lang="en-US" altLang="zh-CN" sz="2800" dirty="0"/>
              <a:t>		</a:t>
            </a:r>
            <a:r>
              <a:rPr lang="zh-CN" altLang="en-US" sz="2800" dirty="0"/>
              <a:t>波前上的每一个点都可以看做是产生球面子波的波源，在后一时刻的新的波前就是这些子波的包络。</a:t>
            </a:r>
            <a:r>
              <a:rPr lang="en-US" altLang="zh-CN" sz="2800" dirty="0"/>
              <a:t>1678</a:t>
            </a:r>
            <a:r>
              <a:rPr lang="zh-CN" altLang="en-US" sz="2800" dirty="0"/>
              <a:t>年提出。</a:t>
            </a:r>
            <a:endParaRPr lang="en-US" altLang="zh-CN" sz="2800" dirty="0"/>
          </a:p>
          <a:p>
            <a:pPr>
              <a:buNone/>
            </a:pPr>
            <a:endParaRPr lang="en-US" altLang="zh-CN" sz="2000" dirty="0"/>
          </a:p>
          <a:p>
            <a:pPr>
              <a:buNone/>
            </a:pPr>
            <a:endParaRPr lang="en-US" altLang="zh-CN" sz="2000" dirty="0"/>
          </a:p>
          <a:p>
            <a:pPr>
              <a:buNone/>
            </a:pPr>
            <a:endParaRPr lang="en-US" altLang="zh-CN" sz="2000" dirty="0"/>
          </a:p>
          <a:p>
            <a:pPr>
              <a:buNone/>
            </a:pPr>
            <a:endParaRPr lang="en-US" altLang="zh-CN" sz="2000" dirty="0"/>
          </a:p>
          <a:p>
            <a:pPr>
              <a:buNone/>
            </a:pPr>
            <a:endParaRPr lang="en-US" altLang="zh-CN" sz="2000" dirty="0"/>
          </a:p>
          <a:p>
            <a:pPr>
              <a:buNone/>
            </a:pPr>
            <a:endParaRPr lang="en-US" altLang="zh-CN" sz="2000" dirty="0"/>
          </a:p>
        </p:txBody>
      </p:sp>
      <p:pic>
        <p:nvPicPr>
          <p:cNvPr id="7" name="Picture 3">
            <a:extLst>
              <a:ext uri="{FF2B5EF4-FFF2-40B4-BE49-F238E27FC236}">
                <a16:creationId xmlns:a16="http://schemas.microsoft.com/office/drawing/2014/main" id="{09401C45-A3DB-4D94-B4B4-B83AB6CC11CA}"/>
              </a:ext>
            </a:extLst>
          </p:cNvPr>
          <p:cNvPicPr>
            <a:picLocks noChangeAspect="1" noChangeArrowheads="1"/>
          </p:cNvPicPr>
          <p:nvPr/>
        </p:nvPicPr>
        <p:blipFill rotWithShape="1">
          <a:blip r:embed="rId3"/>
          <a:srcRect l="7402" t="6666" r="5959" b="5986"/>
          <a:stretch/>
        </p:blipFill>
        <p:spPr bwMode="auto">
          <a:xfrm>
            <a:off x="899592" y="3708561"/>
            <a:ext cx="3564397" cy="2874801"/>
          </a:xfrm>
          <a:prstGeom prst="rect">
            <a:avLst/>
          </a:prstGeom>
          <a:noFill/>
          <a:ln w="9525">
            <a:noFill/>
            <a:miter lim="800000"/>
            <a:headEnd/>
            <a:tailEnd/>
          </a:ln>
          <a:effectLst/>
        </p:spPr>
      </p:pic>
      <p:pic>
        <p:nvPicPr>
          <p:cNvPr id="9" name="Picture 4">
            <a:extLst>
              <a:ext uri="{FF2B5EF4-FFF2-40B4-BE49-F238E27FC236}">
                <a16:creationId xmlns:a16="http://schemas.microsoft.com/office/drawing/2014/main" id="{D58056D6-B1D7-4D94-872B-0C69A38E6E03}"/>
              </a:ext>
            </a:extLst>
          </p:cNvPr>
          <p:cNvPicPr>
            <a:picLocks noChangeAspect="1" noChangeArrowheads="1"/>
          </p:cNvPicPr>
          <p:nvPr/>
        </p:nvPicPr>
        <p:blipFill rotWithShape="1">
          <a:blip r:embed="rId4"/>
          <a:srcRect l="10239" t="4251" r="7857" b="12925"/>
          <a:stretch/>
        </p:blipFill>
        <p:spPr bwMode="auto">
          <a:xfrm>
            <a:off x="5292080" y="3582555"/>
            <a:ext cx="3065984" cy="2798602"/>
          </a:xfrm>
          <a:prstGeom prst="rect">
            <a:avLst/>
          </a:prstGeom>
          <a:noFill/>
          <a:ln w="9525">
            <a:noFill/>
            <a:miter lim="800000"/>
            <a:headEnd/>
            <a:tailEnd/>
          </a:ln>
          <a:effectLst/>
        </p:spPr>
      </p:pic>
    </p:spTree>
    <p:extLst>
      <p:ext uri="{BB962C8B-B14F-4D97-AF65-F5344CB8AC3E}">
        <p14:creationId xmlns:p14="http://schemas.microsoft.com/office/powerpoint/2010/main" val="42946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5A459409-090B-47D8-924F-9542A450AE63}"/>
              </a:ext>
            </a:extLst>
          </p:cNvPr>
          <p:cNvSpPr>
            <a:spLocks noGrp="1"/>
          </p:cNvSpPr>
          <p:nvPr/>
        </p:nvSpPr>
        <p:spPr bwMode="auto">
          <a:xfrm>
            <a:off x="685800" y="702459"/>
            <a:ext cx="7772400" cy="54530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None/>
            </a:pPr>
            <a:r>
              <a:rPr lang="zh-CN" altLang="en-US" sz="2800" dirty="0"/>
              <a:t>        波在各项同性的均匀介质中传播时，波面不会改变形状，波线为直线。当遇到障碍物或由一种介质进入另一种介质时，波面形状、波线将发生变化。这就涉及到波的衍射、反射、折射等现象。</a:t>
            </a:r>
            <a:endParaRPr lang="en-US" altLang="zh-CN" sz="2800" dirty="0"/>
          </a:p>
          <a:p>
            <a:pPr>
              <a:buNone/>
            </a:pPr>
            <a:r>
              <a:rPr lang="zh-CN" altLang="en-US" sz="2800" b="1" dirty="0">
                <a:solidFill>
                  <a:schemeClr val="accent2"/>
                </a:solidFill>
              </a:rPr>
              <a:t>二、波的衍射</a:t>
            </a:r>
            <a:endParaRPr lang="en-US" altLang="zh-CN" sz="2800" b="1" dirty="0">
              <a:solidFill>
                <a:schemeClr val="accent2"/>
              </a:solidFill>
            </a:endParaRPr>
          </a:p>
          <a:p>
            <a:pPr>
              <a:buNone/>
            </a:pPr>
            <a:r>
              <a:rPr lang="en-US" altLang="zh-CN" sz="2800" dirty="0"/>
              <a:t>	    </a:t>
            </a:r>
            <a:r>
              <a:rPr lang="zh-CN" altLang="en-US" sz="2800" dirty="0"/>
              <a:t>波在经过障碍物时，波线发生弯曲，绕过障碍物的现象</a:t>
            </a:r>
            <a:r>
              <a:rPr lang="en-US" altLang="zh-CN" sz="2800" dirty="0"/>
              <a:t>——</a:t>
            </a:r>
            <a:r>
              <a:rPr lang="zh-CN" altLang="en-US" sz="2800" b="1" dirty="0">
                <a:solidFill>
                  <a:srgbClr val="C00000"/>
                </a:solidFill>
              </a:rPr>
              <a:t>波的衍射</a:t>
            </a:r>
            <a:r>
              <a:rPr lang="zh-CN" altLang="en-US" sz="2800" dirty="0"/>
              <a:t>现象。波的衍射程度由障碍物的大小与波长的关系决定。当障碍物的尺寸与波长可比拟时，衍射明显。</a:t>
            </a:r>
            <a:endParaRPr lang="en-US" altLang="zh-CN" sz="2800" dirty="0"/>
          </a:p>
          <a:p>
            <a:pPr>
              <a:buNone/>
            </a:pPr>
            <a:r>
              <a:rPr lang="en-US" altLang="zh-CN" sz="2800" dirty="0"/>
              <a:t>        </a:t>
            </a:r>
            <a:r>
              <a:rPr lang="zh-CN" altLang="en-US" sz="2800" dirty="0"/>
              <a:t>定量讨论，需要利用惠更斯菲涅尔原理，在光学中讨论。</a:t>
            </a:r>
          </a:p>
        </p:txBody>
      </p:sp>
    </p:spTree>
    <p:extLst>
      <p:ext uri="{BB962C8B-B14F-4D97-AF65-F5344CB8AC3E}">
        <p14:creationId xmlns:p14="http://schemas.microsoft.com/office/powerpoint/2010/main" val="3516414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6CB7602-E2DB-4597-8FBC-237D0E8EFB07}"/>
              </a:ext>
            </a:extLst>
          </p:cNvPr>
          <p:cNvSpPr>
            <a:spLocks noGrp="1"/>
          </p:cNvSpPr>
          <p:nvPr/>
        </p:nvSpPr>
        <p:spPr bwMode="auto">
          <a:xfrm>
            <a:off x="685800" y="700888"/>
            <a:ext cx="7772400" cy="49530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None/>
            </a:pPr>
            <a:r>
              <a:rPr lang="zh-CN" altLang="en-US" sz="2800" b="1" dirty="0">
                <a:solidFill>
                  <a:schemeClr val="accent2"/>
                </a:solidFill>
              </a:rPr>
              <a:t>二、波的反射</a:t>
            </a:r>
            <a:endParaRPr lang="en-US" altLang="zh-CN" sz="2800" b="1" dirty="0">
              <a:solidFill>
                <a:schemeClr val="accent2"/>
              </a:solidFill>
            </a:endParaRPr>
          </a:p>
          <a:p>
            <a:pPr>
              <a:buNone/>
            </a:pPr>
            <a:r>
              <a:rPr lang="en-US" altLang="zh-CN" sz="2800" dirty="0"/>
              <a:t>A,B,C,D,E</a:t>
            </a:r>
            <a:r>
              <a:rPr lang="zh-CN" altLang="en-US" sz="2800" dirty="0"/>
              <a:t>不同时刻波前与</a:t>
            </a:r>
            <a:r>
              <a:rPr lang="en-US" altLang="zh-CN" sz="2800" dirty="0"/>
              <a:t>MN</a:t>
            </a:r>
            <a:r>
              <a:rPr lang="zh-CN" altLang="en-US" sz="2800" dirty="0"/>
              <a:t>的接触点</a:t>
            </a:r>
            <a:endParaRPr lang="en-US" altLang="zh-CN" sz="2800" dirty="0"/>
          </a:p>
        </p:txBody>
      </p:sp>
      <p:pic>
        <p:nvPicPr>
          <p:cNvPr id="5" name="Picture 22">
            <a:extLst>
              <a:ext uri="{FF2B5EF4-FFF2-40B4-BE49-F238E27FC236}">
                <a16:creationId xmlns:a16="http://schemas.microsoft.com/office/drawing/2014/main" id="{EA460827-1925-4C96-ACB8-FD7A83BB93B1}"/>
              </a:ext>
            </a:extLst>
          </p:cNvPr>
          <p:cNvPicPr>
            <a:picLocks noChangeAspect="1" noChangeArrowheads="1"/>
          </p:cNvPicPr>
          <p:nvPr/>
        </p:nvPicPr>
        <p:blipFill>
          <a:blip r:embed="rId2"/>
          <a:srcRect/>
          <a:stretch>
            <a:fillRect/>
          </a:stretch>
        </p:blipFill>
        <p:spPr bwMode="auto">
          <a:xfrm>
            <a:off x="785786" y="1772458"/>
            <a:ext cx="6858048" cy="4384654"/>
          </a:xfrm>
          <a:prstGeom prst="rect">
            <a:avLst/>
          </a:prstGeom>
          <a:noFill/>
          <a:ln w="9525">
            <a:noFill/>
            <a:miter lim="800000"/>
            <a:headEnd/>
            <a:tailEnd/>
          </a:ln>
          <a:effectLst/>
        </p:spPr>
      </p:pic>
    </p:spTree>
    <p:extLst>
      <p:ext uri="{BB962C8B-B14F-4D97-AF65-F5344CB8AC3E}">
        <p14:creationId xmlns:p14="http://schemas.microsoft.com/office/powerpoint/2010/main" val="3457764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1F8A8ED-4DBA-47CE-B3CF-52CF67C0C1FF}"/>
              </a:ext>
            </a:extLst>
          </p:cNvPr>
          <p:cNvSpPr>
            <a:spLocks noGrp="1"/>
          </p:cNvSpPr>
          <p:nvPr/>
        </p:nvSpPr>
        <p:spPr bwMode="auto">
          <a:xfrm>
            <a:off x="612676" y="702459"/>
            <a:ext cx="7918648" cy="54530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None/>
            </a:pPr>
            <a:r>
              <a:rPr lang="zh-CN" altLang="en-US" sz="2800" dirty="0"/>
              <a:t>∵入射波与反射波的波速相等</a:t>
            </a: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r>
              <a:rPr lang="zh-CN" altLang="en-US" sz="2800" dirty="0"/>
              <a:t>这就证明了</a:t>
            </a:r>
            <a:r>
              <a:rPr lang="zh-CN" altLang="en-US" sz="2800" b="1" dirty="0">
                <a:solidFill>
                  <a:srgbClr val="C00000"/>
                </a:solidFill>
              </a:rPr>
              <a:t>反射定律</a:t>
            </a:r>
            <a:r>
              <a:rPr lang="zh-CN" altLang="en-US" sz="2800" dirty="0"/>
              <a:t>：</a:t>
            </a:r>
            <a:endParaRPr lang="en-US" altLang="zh-CN" sz="2800" dirty="0"/>
          </a:p>
          <a:p>
            <a:pPr marL="0" indent="0">
              <a:buNone/>
            </a:pPr>
            <a:r>
              <a:rPr lang="zh-CN" altLang="en-US" sz="2800" b="1" dirty="0">
                <a:solidFill>
                  <a:srgbClr val="C00000"/>
                </a:solidFill>
              </a:rPr>
              <a:t>入射线、法线、反射线在同一平面内，入射角等于反射角。</a:t>
            </a:r>
          </a:p>
        </p:txBody>
      </p:sp>
      <p:pic>
        <p:nvPicPr>
          <p:cNvPr id="5" name="图片 4">
            <a:extLst>
              <a:ext uri="{FF2B5EF4-FFF2-40B4-BE49-F238E27FC236}">
                <a16:creationId xmlns:a16="http://schemas.microsoft.com/office/drawing/2014/main" id="{3D89A155-3A69-45A9-8BF6-D6A2809167A3}"/>
              </a:ext>
            </a:extLst>
          </p:cNvPr>
          <p:cNvPicPr>
            <a:picLocks noChangeAspect="1" noChangeArrowheads="1"/>
          </p:cNvPicPr>
          <p:nvPr/>
        </p:nvPicPr>
        <p:blipFill>
          <a:blip r:embed="rId2"/>
          <a:srcRect/>
          <a:stretch>
            <a:fillRect/>
          </a:stretch>
        </p:blipFill>
        <p:spPr bwMode="auto">
          <a:xfrm>
            <a:off x="684684" y="1400309"/>
            <a:ext cx="7452939" cy="3179257"/>
          </a:xfrm>
          <a:prstGeom prst="rect">
            <a:avLst/>
          </a:prstGeom>
          <a:noFill/>
        </p:spPr>
      </p:pic>
    </p:spTree>
    <p:extLst>
      <p:ext uri="{BB962C8B-B14F-4D97-AF65-F5344CB8AC3E}">
        <p14:creationId xmlns:p14="http://schemas.microsoft.com/office/powerpoint/2010/main" val="2941626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97BC2B65-43A3-4624-81B7-BE7C7C9AFADA}"/>
              </a:ext>
            </a:extLst>
          </p:cNvPr>
          <p:cNvSpPr>
            <a:spLocks noGrp="1"/>
          </p:cNvSpPr>
          <p:nvPr/>
        </p:nvSpPr>
        <p:spPr bwMode="auto">
          <a:xfrm>
            <a:off x="685800" y="592424"/>
            <a:ext cx="7772400" cy="53816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None/>
            </a:pPr>
            <a:r>
              <a:rPr lang="zh-CN" altLang="en-US" sz="2800" b="1" dirty="0">
                <a:solidFill>
                  <a:schemeClr val="accent2"/>
                </a:solidFill>
              </a:rPr>
              <a:t>三、波的折射</a:t>
            </a:r>
            <a:endParaRPr lang="en-US" altLang="zh-CN" sz="2800" b="1" dirty="0">
              <a:solidFill>
                <a:schemeClr val="accent2"/>
              </a:solidFill>
            </a:endParaRPr>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000" dirty="0"/>
          </a:p>
          <a:p>
            <a:pPr>
              <a:buNone/>
            </a:pPr>
            <a:endParaRPr lang="zh-CN" altLang="en-US" sz="2000" dirty="0"/>
          </a:p>
        </p:txBody>
      </p:sp>
      <p:pic>
        <p:nvPicPr>
          <p:cNvPr id="5" name="Picture 12">
            <a:extLst>
              <a:ext uri="{FF2B5EF4-FFF2-40B4-BE49-F238E27FC236}">
                <a16:creationId xmlns:a16="http://schemas.microsoft.com/office/drawing/2014/main" id="{9E2EB1F6-F555-4CBA-A5F4-374FF094B5C5}"/>
              </a:ext>
            </a:extLst>
          </p:cNvPr>
          <p:cNvPicPr>
            <a:picLocks noChangeAspect="1" noChangeArrowheads="1"/>
          </p:cNvPicPr>
          <p:nvPr/>
        </p:nvPicPr>
        <p:blipFill>
          <a:blip r:embed="rId2"/>
          <a:srcRect/>
          <a:stretch>
            <a:fillRect/>
          </a:stretch>
        </p:blipFill>
        <p:spPr bwMode="auto">
          <a:xfrm>
            <a:off x="1828808" y="1449679"/>
            <a:ext cx="5500726" cy="4815897"/>
          </a:xfrm>
          <a:prstGeom prst="rect">
            <a:avLst/>
          </a:prstGeom>
          <a:noFill/>
          <a:ln w="9525">
            <a:noFill/>
            <a:miter lim="800000"/>
            <a:headEnd/>
            <a:tailEnd/>
          </a:ln>
          <a:effectLst/>
        </p:spPr>
      </p:pic>
      <p:pic>
        <p:nvPicPr>
          <p:cNvPr id="6" name="图片 5">
            <a:extLst>
              <a:ext uri="{FF2B5EF4-FFF2-40B4-BE49-F238E27FC236}">
                <a16:creationId xmlns:a16="http://schemas.microsoft.com/office/drawing/2014/main" id="{B2B82A83-0649-4AB4-8747-5D7A744AD029}"/>
              </a:ext>
            </a:extLst>
          </p:cNvPr>
          <p:cNvPicPr/>
          <p:nvPr/>
        </p:nvPicPr>
        <p:blipFill>
          <a:blip r:embed="rId3"/>
          <a:stretch>
            <a:fillRect/>
          </a:stretch>
        </p:blipFill>
        <p:spPr>
          <a:xfrm>
            <a:off x="3892530" y="4817526"/>
            <a:ext cx="279378" cy="363191"/>
          </a:xfrm>
          <a:prstGeom prst="rect">
            <a:avLst/>
          </a:prstGeom>
        </p:spPr>
      </p:pic>
    </p:spTree>
    <p:extLst>
      <p:ext uri="{BB962C8B-B14F-4D97-AF65-F5344CB8AC3E}">
        <p14:creationId xmlns:p14="http://schemas.microsoft.com/office/powerpoint/2010/main" val="3126563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6FC0D0C-5AF1-4810-80C6-58416CA60FBF}"/>
              </a:ext>
            </a:extLst>
          </p:cNvPr>
          <p:cNvPicPr>
            <a:picLocks noChangeAspect="1" noChangeArrowheads="1"/>
          </p:cNvPicPr>
          <p:nvPr/>
        </p:nvPicPr>
        <p:blipFill>
          <a:blip r:embed="rId2"/>
          <a:srcRect/>
          <a:stretch>
            <a:fillRect/>
          </a:stretch>
        </p:blipFill>
        <p:spPr bwMode="auto">
          <a:xfrm>
            <a:off x="2039622" y="988547"/>
            <a:ext cx="4675890" cy="4880905"/>
          </a:xfrm>
          <a:prstGeom prst="rect">
            <a:avLst/>
          </a:prstGeom>
          <a:noFill/>
        </p:spPr>
      </p:pic>
      <p:sp>
        <p:nvSpPr>
          <p:cNvPr id="5" name="矩形 4">
            <a:extLst>
              <a:ext uri="{FF2B5EF4-FFF2-40B4-BE49-F238E27FC236}">
                <a16:creationId xmlns:a16="http://schemas.microsoft.com/office/drawing/2014/main" id="{95A09277-0A35-4DD2-A40B-DC4134CE4D04}"/>
              </a:ext>
            </a:extLst>
          </p:cNvPr>
          <p:cNvSpPr/>
          <p:nvPr/>
        </p:nvSpPr>
        <p:spPr>
          <a:xfrm>
            <a:off x="4399791" y="5056999"/>
            <a:ext cx="2704587" cy="523220"/>
          </a:xfrm>
          <a:prstGeom prst="rect">
            <a:avLst/>
          </a:prstGeom>
        </p:spPr>
        <p:txBody>
          <a:bodyPr wrap="none">
            <a:spAutoFit/>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buNone/>
            </a:pPr>
            <a:r>
              <a:rPr lang="zh-CN" altLang="en-US" sz="2800" dirty="0"/>
              <a:t>这就是</a:t>
            </a:r>
            <a:r>
              <a:rPr lang="zh-CN" altLang="en-US" sz="2800" b="1" dirty="0">
                <a:solidFill>
                  <a:srgbClr val="C00000"/>
                </a:solidFill>
              </a:rPr>
              <a:t>折射定律</a:t>
            </a:r>
            <a:endParaRPr lang="en-US" altLang="zh-CN" sz="2800" b="1" dirty="0">
              <a:solidFill>
                <a:srgbClr val="C00000"/>
              </a:solidFill>
            </a:endParaRPr>
          </a:p>
        </p:txBody>
      </p:sp>
    </p:spTree>
    <p:extLst>
      <p:ext uri="{BB962C8B-B14F-4D97-AF65-F5344CB8AC3E}">
        <p14:creationId xmlns:p14="http://schemas.microsoft.com/office/powerpoint/2010/main" val="98282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5">
            <a:extLst>
              <a:ext uri="{FF2B5EF4-FFF2-40B4-BE49-F238E27FC236}">
                <a16:creationId xmlns:a16="http://schemas.microsoft.com/office/drawing/2014/main" id="{CD6F6E38-D695-47BC-9D9E-A8C8EF4FE4C8}"/>
              </a:ext>
            </a:extLst>
          </p:cNvPr>
          <p:cNvSpPr>
            <a:spLocks noGrp="1"/>
          </p:cNvSpPr>
          <p:nvPr>
            <p:ph idx="1"/>
          </p:nvPr>
        </p:nvSpPr>
        <p:spPr>
          <a:xfrm>
            <a:off x="483504" y="642918"/>
            <a:ext cx="8176992" cy="5572164"/>
          </a:xfrm>
        </p:spPr>
        <p:txBody>
          <a:bodyPr>
            <a:normAutofit lnSpcReduction="10000"/>
          </a:bodyPr>
          <a:lstStyle/>
          <a:p>
            <a:pPr>
              <a:buNone/>
            </a:pPr>
            <a:r>
              <a:rPr lang="zh-CN" altLang="en-US" sz="2800" b="1" dirty="0">
                <a:solidFill>
                  <a:schemeClr val="accent2"/>
                </a:solidFill>
              </a:rPr>
              <a:t>一、应力：</a:t>
            </a:r>
            <a:endParaRPr lang="en-US" altLang="zh-CN" sz="2800" b="1" dirty="0">
              <a:solidFill>
                <a:schemeClr val="accent2"/>
              </a:solidFill>
            </a:endParaRPr>
          </a:p>
          <a:p>
            <a:pPr>
              <a:buNone/>
            </a:pPr>
            <a:r>
              <a:rPr lang="zh-CN" altLang="en-US" sz="2800" dirty="0"/>
              <a:t>材料单位面积所受的弹力称为</a:t>
            </a:r>
            <a:r>
              <a:rPr lang="zh-CN" altLang="en-US" sz="2800" b="1" dirty="0">
                <a:solidFill>
                  <a:srgbClr val="C00000"/>
                </a:solidFill>
              </a:rPr>
              <a:t>应力</a:t>
            </a:r>
            <a:r>
              <a:rPr lang="zh-CN" altLang="en-US" sz="2800" dirty="0"/>
              <a:t>。</a:t>
            </a:r>
            <a:endParaRPr lang="en-US" altLang="zh-CN" sz="2800" dirty="0"/>
          </a:p>
          <a:p>
            <a:pPr>
              <a:buNone/>
            </a:pPr>
            <a:endParaRPr lang="en-US" altLang="zh-CN" sz="2800" dirty="0"/>
          </a:p>
          <a:p>
            <a:pPr>
              <a:buNone/>
            </a:pPr>
            <a:r>
              <a:rPr lang="en-US" altLang="zh-CN" sz="2800" dirty="0"/>
              <a:t>                                               ——</a:t>
            </a:r>
            <a:r>
              <a:rPr lang="zh-CN" altLang="en-US" sz="2800" dirty="0"/>
              <a:t>张应力</a:t>
            </a:r>
            <a:endParaRPr lang="en-US" altLang="zh-CN" sz="2800" dirty="0"/>
          </a:p>
          <a:p>
            <a:pPr>
              <a:buNone/>
            </a:pPr>
            <a:endParaRPr lang="en-US" altLang="zh-CN" sz="2800" dirty="0"/>
          </a:p>
          <a:p>
            <a:pPr>
              <a:buNone/>
            </a:pPr>
            <a:r>
              <a:rPr lang="en-US" altLang="zh-CN" sz="2800" dirty="0"/>
              <a:t>                                               ——</a:t>
            </a:r>
            <a:r>
              <a:rPr lang="zh-CN" altLang="en-US" sz="2800" dirty="0"/>
              <a:t>压应力</a:t>
            </a:r>
            <a:endParaRPr lang="en-US" altLang="zh-CN" sz="2800" dirty="0"/>
          </a:p>
          <a:p>
            <a:pPr>
              <a:buNone/>
            </a:pPr>
            <a:endParaRPr lang="en-US" altLang="zh-CN" sz="2800" dirty="0"/>
          </a:p>
          <a:p>
            <a:pPr>
              <a:buNone/>
            </a:pPr>
            <a:r>
              <a:rPr lang="en-US" altLang="zh-CN" sz="2800" dirty="0"/>
              <a:t>                                               ——</a:t>
            </a:r>
            <a:r>
              <a:rPr lang="zh-CN" altLang="en-US" sz="2800" dirty="0"/>
              <a:t>切应力</a:t>
            </a:r>
            <a:endParaRPr lang="en-US" altLang="zh-CN" sz="2800" dirty="0"/>
          </a:p>
          <a:p>
            <a:pPr>
              <a:buNone/>
            </a:pPr>
            <a:endParaRPr lang="en-US" altLang="zh-CN" sz="2800" dirty="0"/>
          </a:p>
          <a:p>
            <a:pPr>
              <a:buNone/>
            </a:pPr>
            <a:r>
              <a:rPr lang="en-US" altLang="zh-CN" sz="2800" dirty="0"/>
              <a:t> </a:t>
            </a:r>
          </a:p>
          <a:p>
            <a:pPr>
              <a:buNone/>
            </a:pPr>
            <a:r>
              <a:rPr lang="en-US" altLang="zh-CN" sz="2800" dirty="0"/>
              <a:t>                                              ——</a:t>
            </a:r>
            <a:r>
              <a:rPr lang="zh-CN" altLang="en-US" sz="2800" dirty="0"/>
              <a:t>静压强</a:t>
            </a:r>
          </a:p>
        </p:txBody>
      </p:sp>
      <p:pic>
        <p:nvPicPr>
          <p:cNvPr id="8" name="Picture 19">
            <a:extLst>
              <a:ext uri="{FF2B5EF4-FFF2-40B4-BE49-F238E27FC236}">
                <a16:creationId xmlns:a16="http://schemas.microsoft.com/office/drawing/2014/main" id="{B9087D59-84DD-404C-9490-EB13702B6965}"/>
              </a:ext>
            </a:extLst>
          </p:cNvPr>
          <p:cNvPicPr>
            <a:picLocks noChangeAspect="1" noChangeArrowheads="1"/>
          </p:cNvPicPr>
          <p:nvPr/>
        </p:nvPicPr>
        <p:blipFill>
          <a:blip r:embed="rId4"/>
          <a:srcRect/>
          <a:stretch>
            <a:fillRect/>
          </a:stretch>
        </p:blipFill>
        <p:spPr bwMode="auto">
          <a:xfrm>
            <a:off x="667608" y="1780765"/>
            <a:ext cx="3486150" cy="1185863"/>
          </a:xfrm>
          <a:prstGeom prst="rect">
            <a:avLst/>
          </a:prstGeom>
          <a:noFill/>
          <a:ln w="9525">
            <a:noFill/>
            <a:miter lim="800000"/>
            <a:headEnd/>
            <a:tailEnd/>
          </a:ln>
          <a:effectLst/>
        </p:spPr>
      </p:pic>
      <p:pic>
        <p:nvPicPr>
          <p:cNvPr id="9" name="Picture 20">
            <a:extLst>
              <a:ext uri="{FF2B5EF4-FFF2-40B4-BE49-F238E27FC236}">
                <a16:creationId xmlns:a16="http://schemas.microsoft.com/office/drawing/2014/main" id="{87BBD455-4B88-4F0E-8B15-E8555A5767E2}"/>
              </a:ext>
            </a:extLst>
          </p:cNvPr>
          <p:cNvPicPr>
            <a:picLocks noChangeAspect="1" noChangeArrowheads="1"/>
          </p:cNvPicPr>
          <p:nvPr/>
        </p:nvPicPr>
        <p:blipFill>
          <a:blip r:embed="rId5"/>
          <a:srcRect/>
          <a:stretch>
            <a:fillRect/>
          </a:stretch>
        </p:blipFill>
        <p:spPr bwMode="auto">
          <a:xfrm>
            <a:off x="1133340" y="4148510"/>
            <a:ext cx="2414588" cy="1228725"/>
          </a:xfrm>
          <a:prstGeom prst="rect">
            <a:avLst/>
          </a:prstGeom>
          <a:noFill/>
          <a:ln w="9525">
            <a:noFill/>
            <a:miter lim="800000"/>
            <a:headEnd/>
            <a:tailEnd/>
          </a:ln>
          <a:effectLst/>
        </p:spPr>
      </p:pic>
      <p:pic>
        <p:nvPicPr>
          <p:cNvPr id="10" name="Picture 21">
            <a:extLst>
              <a:ext uri="{FF2B5EF4-FFF2-40B4-BE49-F238E27FC236}">
                <a16:creationId xmlns:a16="http://schemas.microsoft.com/office/drawing/2014/main" id="{79BED6B9-4418-488E-8840-6D70CF655962}"/>
              </a:ext>
            </a:extLst>
          </p:cNvPr>
          <p:cNvPicPr>
            <a:picLocks noChangeAspect="1" noChangeArrowheads="1"/>
          </p:cNvPicPr>
          <p:nvPr/>
        </p:nvPicPr>
        <p:blipFill>
          <a:blip r:embed="rId6"/>
          <a:srcRect/>
          <a:stretch>
            <a:fillRect/>
          </a:stretch>
        </p:blipFill>
        <p:spPr bwMode="auto">
          <a:xfrm>
            <a:off x="863589" y="2996382"/>
            <a:ext cx="2900363" cy="1014413"/>
          </a:xfrm>
          <a:prstGeom prst="rect">
            <a:avLst/>
          </a:prstGeom>
          <a:noFill/>
          <a:ln w="9525">
            <a:noFill/>
            <a:miter lim="800000"/>
            <a:headEnd/>
            <a:tailEnd/>
          </a:ln>
          <a:effectLst/>
        </p:spPr>
      </p:pic>
      <p:sp>
        <p:nvSpPr>
          <p:cNvPr id="12" name="矩形 11">
            <a:extLst>
              <a:ext uri="{FF2B5EF4-FFF2-40B4-BE49-F238E27FC236}">
                <a16:creationId xmlns:a16="http://schemas.microsoft.com/office/drawing/2014/main" id="{3BBCD55F-6F60-4DF0-AEDE-7E535A0D4BB1}"/>
              </a:ext>
            </a:extLst>
          </p:cNvPr>
          <p:cNvSpPr/>
          <p:nvPr/>
        </p:nvSpPr>
        <p:spPr bwMode="auto">
          <a:xfrm>
            <a:off x="2035760" y="5673446"/>
            <a:ext cx="1008112" cy="792088"/>
          </a:xfrm>
          <a:prstGeom prst="rect">
            <a:avLst/>
          </a:prstGeom>
          <a:pattFill prst="dashHorz">
            <a:fgClr>
              <a:schemeClr val="tx1"/>
            </a:fgClr>
            <a:bgClr>
              <a:schemeClr val="bg1"/>
            </a:bgClr>
          </a:patt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13" name="直接连接符 12">
            <a:extLst>
              <a:ext uri="{FF2B5EF4-FFF2-40B4-BE49-F238E27FC236}">
                <a16:creationId xmlns:a16="http://schemas.microsoft.com/office/drawing/2014/main" id="{255F1DE0-88B2-4FC0-975E-EC9BE0D00BE3}"/>
              </a:ext>
            </a:extLst>
          </p:cNvPr>
          <p:cNvCxnSpPr/>
          <p:nvPr/>
        </p:nvCxnSpPr>
        <p:spPr bwMode="auto">
          <a:xfrm>
            <a:off x="2035760" y="5457422"/>
            <a:ext cx="0" cy="100811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 name="直接连接符 13">
            <a:extLst>
              <a:ext uri="{FF2B5EF4-FFF2-40B4-BE49-F238E27FC236}">
                <a16:creationId xmlns:a16="http://schemas.microsoft.com/office/drawing/2014/main" id="{C7940A5D-03F1-49FE-AA72-D15ECDE52748}"/>
              </a:ext>
            </a:extLst>
          </p:cNvPr>
          <p:cNvCxnSpPr/>
          <p:nvPr/>
        </p:nvCxnSpPr>
        <p:spPr bwMode="auto">
          <a:xfrm>
            <a:off x="3043872" y="5457422"/>
            <a:ext cx="0" cy="100811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5" name="直接连接符 14">
            <a:extLst>
              <a:ext uri="{FF2B5EF4-FFF2-40B4-BE49-F238E27FC236}">
                <a16:creationId xmlns:a16="http://schemas.microsoft.com/office/drawing/2014/main" id="{82524B99-39B3-4A6D-85BA-9B79315C296A}"/>
              </a:ext>
            </a:extLst>
          </p:cNvPr>
          <p:cNvCxnSpPr/>
          <p:nvPr/>
        </p:nvCxnSpPr>
        <p:spPr bwMode="auto">
          <a:xfrm>
            <a:off x="2035760" y="6465534"/>
            <a:ext cx="1008112"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6" name="矩形 15">
            <a:extLst>
              <a:ext uri="{FF2B5EF4-FFF2-40B4-BE49-F238E27FC236}">
                <a16:creationId xmlns:a16="http://schemas.microsoft.com/office/drawing/2014/main" id="{C60AE4A7-08F2-43A5-913B-EB398C7ADBFD}"/>
              </a:ext>
            </a:extLst>
          </p:cNvPr>
          <p:cNvSpPr/>
          <p:nvPr/>
        </p:nvSpPr>
        <p:spPr bwMode="auto">
          <a:xfrm rot="2111694">
            <a:off x="2283090" y="5848931"/>
            <a:ext cx="518939"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17" name="直接连接符 16">
            <a:extLst>
              <a:ext uri="{FF2B5EF4-FFF2-40B4-BE49-F238E27FC236}">
                <a16:creationId xmlns:a16="http://schemas.microsoft.com/office/drawing/2014/main" id="{C2CE60EF-1608-4AB4-84E6-2209BBEB0BFA}"/>
              </a:ext>
            </a:extLst>
          </p:cNvPr>
          <p:cNvCxnSpPr>
            <a:endCxn id="16" idx="3"/>
          </p:cNvCxnSpPr>
          <p:nvPr/>
        </p:nvCxnSpPr>
        <p:spPr bwMode="auto">
          <a:xfrm>
            <a:off x="2185263" y="6069490"/>
            <a:ext cx="569334" cy="18101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直接箭头连接符 17">
            <a:extLst>
              <a:ext uri="{FF2B5EF4-FFF2-40B4-BE49-F238E27FC236}">
                <a16:creationId xmlns:a16="http://schemas.microsoft.com/office/drawing/2014/main" id="{6C72537F-279B-467E-ADC6-B12CCF50A528}"/>
              </a:ext>
            </a:extLst>
          </p:cNvPr>
          <p:cNvCxnSpPr/>
          <p:nvPr/>
        </p:nvCxnSpPr>
        <p:spPr bwMode="auto">
          <a:xfrm flipH="1">
            <a:off x="2469930" y="5533965"/>
            <a:ext cx="230744" cy="6435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19" name="对象 18">
            <a:extLst>
              <a:ext uri="{FF2B5EF4-FFF2-40B4-BE49-F238E27FC236}">
                <a16:creationId xmlns:a16="http://schemas.microsoft.com/office/drawing/2014/main" id="{CF03D7EB-827C-47E7-BDE8-D9A0C27457DB}"/>
              </a:ext>
            </a:extLst>
          </p:cNvPr>
          <p:cNvGraphicFramePr>
            <a:graphicFrameLocks noChangeAspect="1"/>
          </p:cNvGraphicFramePr>
          <p:nvPr>
            <p:extLst>
              <p:ext uri="{D42A27DB-BD31-4B8C-83A1-F6EECF244321}">
                <p14:modId xmlns:p14="http://schemas.microsoft.com/office/powerpoint/2010/main" val="792429428"/>
              </p:ext>
            </p:extLst>
          </p:nvPr>
        </p:nvGraphicFramePr>
        <p:xfrm>
          <a:off x="2683832" y="5228630"/>
          <a:ext cx="360040" cy="444816"/>
        </p:xfrm>
        <a:graphic>
          <a:graphicData uri="http://schemas.openxmlformats.org/presentationml/2006/ole">
            <mc:AlternateContent xmlns:mc="http://schemas.openxmlformats.org/markup-compatibility/2006">
              <mc:Choice xmlns:v="urn:schemas-microsoft-com:vml" Requires="v">
                <p:oleObj spid="_x0000_s325739" name="Equation" r:id="rId7" imgW="164880" imgH="203040" progId="Equation.DSMT4">
                  <p:embed/>
                </p:oleObj>
              </mc:Choice>
              <mc:Fallback>
                <p:oleObj name="Equation" r:id="rId7" imgW="164880" imgH="203040" progId="Equation.DSMT4">
                  <p:embed/>
                  <p:pic>
                    <p:nvPicPr>
                      <p:cNvPr id="14" name="对象 13"/>
                      <p:cNvPicPr>
                        <a:picLocks noChangeAspect="1" noChangeArrowheads="1"/>
                      </p:cNvPicPr>
                      <p:nvPr/>
                    </p:nvPicPr>
                    <p:blipFill>
                      <a:blip r:embed="rId8"/>
                      <a:srcRect/>
                      <a:stretch>
                        <a:fillRect/>
                      </a:stretch>
                    </p:blipFill>
                    <p:spPr bwMode="auto">
                      <a:xfrm>
                        <a:off x="2683832" y="5228630"/>
                        <a:ext cx="360040" cy="444816"/>
                      </a:xfrm>
                      <a:prstGeom prst="rect">
                        <a:avLst/>
                      </a:prstGeom>
                      <a:noFill/>
                      <a:ln>
                        <a:noFill/>
                      </a:ln>
                    </p:spPr>
                  </p:pic>
                </p:oleObj>
              </mc:Fallback>
            </mc:AlternateContent>
          </a:graphicData>
        </a:graphic>
      </p:graphicFrame>
      <p:graphicFrame>
        <p:nvGraphicFramePr>
          <p:cNvPr id="20" name="对象 19">
            <a:extLst>
              <a:ext uri="{FF2B5EF4-FFF2-40B4-BE49-F238E27FC236}">
                <a16:creationId xmlns:a16="http://schemas.microsoft.com/office/drawing/2014/main" id="{A6CC66F3-C3EE-40E1-9C9D-E044FD931B4C}"/>
              </a:ext>
            </a:extLst>
          </p:cNvPr>
          <p:cNvGraphicFramePr>
            <a:graphicFrameLocks noChangeAspect="1"/>
          </p:cNvGraphicFramePr>
          <p:nvPr>
            <p:extLst>
              <p:ext uri="{D42A27DB-BD31-4B8C-83A1-F6EECF244321}">
                <p14:modId xmlns:p14="http://schemas.microsoft.com/office/powerpoint/2010/main" val="3497098378"/>
              </p:ext>
            </p:extLst>
          </p:nvPr>
        </p:nvGraphicFramePr>
        <p:xfrm>
          <a:off x="2494473" y="5889148"/>
          <a:ext cx="333375" cy="360362"/>
        </p:xfrm>
        <a:graphic>
          <a:graphicData uri="http://schemas.openxmlformats.org/presentationml/2006/ole">
            <mc:AlternateContent xmlns:mc="http://schemas.openxmlformats.org/markup-compatibility/2006">
              <mc:Choice xmlns:v="urn:schemas-microsoft-com:vml" Requires="v">
                <p:oleObj spid="_x0000_s325740" name="Equation" r:id="rId9" imgW="152280" imgH="164880" progId="Equation.DSMT4">
                  <p:embed/>
                </p:oleObj>
              </mc:Choice>
              <mc:Fallback>
                <p:oleObj name="Equation" r:id="rId9" imgW="152280" imgH="164880" progId="Equation.DSMT4">
                  <p:embed/>
                  <p:pic>
                    <p:nvPicPr>
                      <p:cNvPr id="15" name="对象 14"/>
                      <p:cNvPicPr>
                        <a:picLocks noChangeAspect="1" noChangeArrowheads="1"/>
                      </p:cNvPicPr>
                      <p:nvPr/>
                    </p:nvPicPr>
                    <p:blipFill>
                      <a:blip r:embed="rId10"/>
                      <a:srcRect/>
                      <a:stretch>
                        <a:fillRect/>
                      </a:stretch>
                    </p:blipFill>
                    <p:spPr bwMode="auto">
                      <a:xfrm>
                        <a:off x="2494473" y="5889148"/>
                        <a:ext cx="3333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a:extLst>
              <a:ext uri="{FF2B5EF4-FFF2-40B4-BE49-F238E27FC236}">
                <a16:creationId xmlns:a16="http://schemas.microsoft.com/office/drawing/2014/main" id="{BFB5A98A-7FE9-4058-802A-A8F7EF5EE678}"/>
              </a:ext>
            </a:extLst>
          </p:cNvPr>
          <p:cNvGraphicFramePr>
            <a:graphicFrameLocks noChangeAspect="1"/>
          </p:cNvGraphicFramePr>
          <p:nvPr>
            <p:extLst>
              <p:ext uri="{D42A27DB-BD31-4B8C-83A1-F6EECF244321}">
                <p14:modId xmlns:p14="http://schemas.microsoft.com/office/powerpoint/2010/main" val="1108691768"/>
              </p:ext>
            </p:extLst>
          </p:nvPr>
        </p:nvGraphicFramePr>
        <p:xfrm>
          <a:off x="2294503" y="4582691"/>
          <a:ext cx="333375" cy="360362"/>
        </p:xfrm>
        <a:graphic>
          <a:graphicData uri="http://schemas.openxmlformats.org/presentationml/2006/ole">
            <mc:AlternateContent xmlns:mc="http://schemas.openxmlformats.org/markup-compatibility/2006">
              <mc:Choice xmlns:v="urn:schemas-microsoft-com:vml" Requires="v">
                <p:oleObj spid="_x0000_s325741" name="Equation" r:id="rId11" imgW="152280" imgH="164880" progId="Equation.DSMT4">
                  <p:embed/>
                </p:oleObj>
              </mc:Choice>
              <mc:Fallback>
                <p:oleObj name="Equation" r:id="rId11" imgW="152280" imgH="164880" progId="Equation.DSMT4">
                  <p:embed/>
                  <p:pic>
                    <p:nvPicPr>
                      <p:cNvPr id="16" name="对象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94503" y="4582691"/>
                        <a:ext cx="3333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21">
            <a:extLst>
              <a:ext uri="{FF2B5EF4-FFF2-40B4-BE49-F238E27FC236}">
                <a16:creationId xmlns:a16="http://schemas.microsoft.com/office/drawing/2014/main" id="{51A10ABF-E66E-4971-99AD-54D2678957E1}"/>
              </a:ext>
            </a:extLst>
          </p:cNvPr>
          <p:cNvGraphicFramePr>
            <a:graphicFrameLocks noChangeAspect="1"/>
          </p:cNvGraphicFramePr>
          <p:nvPr>
            <p:extLst>
              <p:ext uri="{D42A27DB-BD31-4B8C-83A1-F6EECF244321}">
                <p14:modId xmlns:p14="http://schemas.microsoft.com/office/powerpoint/2010/main" val="160409077"/>
              </p:ext>
            </p:extLst>
          </p:nvPr>
        </p:nvGraphicFramePr>
        <p:xfrm>
          <a:off x="2035760" y="3434731"/>
          <a:ext cx="333375" cy="360362"/>
        </p:xfrm>
        <a:graphic>
          <a:graphicData uri="http://schemas.openxmlformats.org/presentationml/2006/ole">
            <mc:AlternateContent xmlns:mc="http://schemas.openxmlformats.org/markup-compatibility/2006">
              <mc:Choice xmlns:v="urn:schemas-microsoft-com:vml" Requires="v">
                <p:oleObj spid="_x0000_s325742" name="Equation" r:id="rId13" imgW="152280" imgH="164880" progId="Equation.DSMT4">
                  <p:embed/>
                </p:oleObj>
              </mc:Choice>
              <mc:Fallback>
                <p:oleObj name="Equation" r:id="rId13" imgW="152280" imgH="164880" progId="Equation.DSMT4">
                  <p:embed/>
                  <p:pic>
                    <p:nvPicPr>
                      <p:cNvPr id="17" name="对象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35760" y="3434731"/>
                        <a:ext cx="3333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3" name="直接连接符 22">
            <a:extLst>
              <a:ext uri="{FF2B5EF4-FFF2-40B4-BE49-F238E27FC236}">
                <a16:creationId xmlns:a16="http://schemas.microsoft.com/office/drawing/2014/main" id="{A4F5FAC4-A989-4E92-8C3F-0E9AE61B75D9}"/>
              </a:ext>
            </a:extLst>
          </p:cNvPr>
          <p:cNvCxnSpPr/>
          <p:nvPr/>
        </p:nvCxnSpPr>
        <p:spPr bwMode="auto">
          <a:xfrm>
            <a:off x="2313770" y="3140398"/>
            <a:ext cx="8779" cy="648072"/>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24" name="对象 23">
            <a:extLst>
              <a:ext uri="{FF2B5EF4-FFF2-40B4-BE49-F238E27FC236}">
                <a16:creationId xmlns:a16="http://schemas.microsoft.com/office/drawing/2014/main" id="{C0F68CB6-E6E0-495C-A336-255EB87D94AC}"/>
              </a:ext>
            </a:extLst>
          </p:cNvPr>
          <p:cNvGraphicFramePr>
            <a:graphicFrameLocks noChangeAspect="1"/>
          </p:cNvGraphicFramePr>
          <p:nvPr>
            <p:extLst>
              <p:ext uri="{D42A27DB-BD31-4B8C-83A1-F6EECF244321}">
                <p14:modId xmlns:p14="http://schemas.microsoft.com/office/powerpoint/2010/main" val="2468891854"/>
              </p:ext>
            </p:extLst>
          </p:nvPr>
        </p:nvGraphicFramePr>
        <p:xfrm>
          <a:off x="6588238" y="1700238"/>
          <a:ext cx="2000250" cy="914400"/>
        </p:xfrm>
        <a:graphic>
          <a:graphicData uri="http://schemas.openxmlformats.org/presentationml/2006/ole">
            <mc:AlternateContent xmlns:mc="http://schemas.openxmlformats.org/markup-compatibility/2006">
              <mc:Choice xmlns:v="urn:schemas-microsoft-com:vml" Requires="v">
                <p:oleObj spid="_x0000_s325743" name="Equation" r:id="rId14" imgW="914400" imgH="419040" progId="Equation.DSMT4">
                  <p:embed/>
                </p:oleObj>
              </mc:Choice>
              <mc:Fallback>
                <p:oleObj name="Equation" r:id="rId14" imgW="914400" imgH="419040" progId="Equation.DSMT4">
                  <p:embed/>
                  <p:pic>
                    <p:nvPicPr>
                      <p:cNvPr id="20" name="对象 19"/>
                      <p:cNvPicPr>
                        <a:picLocks noChangeAspect="1" noChangeArrowheads="1"/>
                      </p:cNvPicPr>
                      <p:nvPr/>
                    </p:nvPicPr>
                    <p:blipFill>
                      <a:blip r:embed="rId15"/>
                      <a:srcRect/>
                      <a:stretch>
                        <a:fillRect/>
                      </a:stretch>
                    </p:blipFill>
                    <p:spPr bwMode="auto">
                      <a:xfrm>
                        <a:off x="6588238" y="1700238"/>
                        <a:ext cx="2000250" cy="914400"/>
                      </a:xfrm>
                      <a:prstGeom prst="rect">
                        <a:avLst/>
                      </a:prstGeom>
                      <a:noFill/>
                      <a:ln w="28575">
                        <a:solidFill>
                          <a:schemeClr val="accent2"/>
                        </a:solidFill>
                      </a:ln>
                    </p:spPr>
                  </p:pic>
                </p:oleObj>
              </mc:Fallback>
            </mc:AlternateContent>
          </a:graphicData>
        </a:graphic>
      </p:graphicFrame>
    </p:spTree>
    <p:extLst>
      <p:ext uri="{BB962C8B-B14F-4D97-AF65-F5344CB8AC3E}">
        <p14:creationId xmlns:p14="http://schemas.microsoft.com/office/powerpoint/2010/main" val="101225941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2" grpId="0" animBg="1"/>
      <p:bldP spid="1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97BC2B65-43A3-4624-81B7-BE7C7C9AFADA}"/>
              </a:ext>
            </a:extLst>
          </p:cNvPr>
          <p:cNvSpPr>
            <a:spLocks noGrp="1"/>
          </p:cNvSpPr>
          <p:nvPr/>
        </p:nvSpPr>
        <p:spPr bwMode="auto">
          <a:xfrm>
            <a:off x="685800" y="738178"/>
            <a:ext cx="7772400" cy="53816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None/>
            </a:pPr>
            <a:r>
              <a:rPr lang="zh-CN" altLang="en-US" sz="2800" b="1" dirty="0">
                <a:solidFill>
                  <a:schemeClr val="accent2"/>
                </a:solidFill>
              </a:rPr>
              <a:t>四、波的干涉</a:t>
            </a:r>
            <a:endParaRPr lang="en-US" altLang="zh-CN" sz="2800" b="1" dirty="0">
              <a:solidFill>
                <a:schemeClr val="accent2"/>
              </a:solidFill>
            </a:endParaRPr>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000" dirty="0"/>
          </a:p>
          <a:p>
            <a:pPr>
              <a:buNone/>
            </a:pPr>
            <a:endParaRPr lang="zh-CN" altLang="en-US" sz="2000" dirty="0"/>
          </a:p>
        </p:txBody>
      </p:sp>
      <p:sp>
        <p:nvSpPr>
          <p:cNvPr id="5" name="内容占位符 2">
            <a:extLst>
              <a:ext uri="{FF2B5EF4-FFF2-40B4-BE49-F238E27FC236}">
                <a16:creationId xmlns:a16="http://schemas.microsoft.com/office/drawing/2014/main" id="{F389C3E3-1B17-49F2-B36C-44BE84416D47}"/>
              </a:ext>
            </a:extLst>
          </p:cNvPr>
          <p:cNvSpPr>
            <a:spLocks noGrp="1"/>
          </p:cNvSpPr>
          <p:nvPr>
            <p:ph idx="1"/>
          </p:nvPr>
        </p:nvSpPr>
        <p:spPr>
          <a:xfrm>
            <a:off x="467544" y="1340768"/>
            <a:ext cx="8358246" cy="5024454"/>
          </a:xfrm>
        </p:spPr>
        <p:txBody>
          <a:bodyPr/>
          <a:lstStyle/>
          <a:p>
            <a:pPr>
              <a:buFont typeface="Arial" pitchFamily="34" charset="0"/>
              <a:buChar char="•"/>
            </a:pPr>
            <a:r>
              <a:rPr lang="zh-CN" altLang="en-US" sz="2800" dirty="0"/>
              <a:t>几个波源产生的波在同一介质中传播时，它们各自保持原有特性，各自独立传播。</a:t>
            </a:r>
            <a:r>
              <a:rPr lang="en-US" altLang="zh-CN" sz="2800" dirty="0"/>
              <a:t>——</a:t>
            </a:r>
            <a:r>
              <a:rPr lang="zh-CN" altLang="en-US" sz="2800" b="1" dirty="0">
                <a:solidFill>
                  <a:srgbClr val="C00000"/>
                </a:solidFill>
              </a:rPr>
              <a:t>波的叠加原理</a:t>
            </a:r>
            <a:r>
              <a:rPr lang="zh-CN" altLang="en-US" sz="2800" dirty="0"/>
              <a:t>或</a:t>
            </a:r>
            <a:r>
              <a:rPr lang="zh-CN" altLang="en-US" sz="2800" b="1" dirty="0">
                <a:solidFill>
                  <a:srgbClr val="C00000"/>
                </a:solidFill>
              </a:rPr>
              <a:t>波的独立传播原理</a:t>
            </a:r>
            <a:r>
              <a:rPr lang="zh-CN" altLang="en-US" sz="2800" dirty="0"/>
              <a:t>。</a:t>
            </a:r>
            <a:endParaRPr lang="en-US" altLang="zh-CN" sz="2800" dirty="0"/>
          </a:p>
          <a:p>
            <a:r>
              <a:rPr lang="zh-CN" altLang="en-US" sz="2800" dirty="0"/>
              <a:t>如介质中的质点同时受到两列波的作用，它们振动应该是各波引起振动的叠加。</a:t>
            </a:r>
            <a:endParaRPr lang="en-US" altLang="zh-CN" sz="2800" dirty="0"/>
          </a:p>
          <a:p>
            <a:r>
              <a:rPr lang="zh-CN" altLang="en-US" sz="2800" dirty="0"/>
              <a:t>如果两列波之间满足一定条件，则可得到稳定的叠加图样。这样的条件</a:t>
            </a:r>
            <a:r>
              <a:rPr lang="en-US" altLang="zh-CN" sz="2800" dirty="0"/>
              <a:t>——</a:t>
            </a:r>
            <a:r>
              <a:rPr lang="zh-CN" altLang="en-US" sz="2800" b="1" dirty="0">
                <a:solidFill>
                  <a:srgbClr val="C00000"/>
                </a:solidFill>
              </a:rPr>
              <a:t>相干条件</a:t>
            </a:r>
            <a:r>
              <a:rPr lang="zh-CN" altLang="en-US" sz="2800" dirty="0"/>
              <a:t>。</a:t>
            </a:r>
            <a:endParaRPr lang="en-US" altLang="zh-CN" sz="2800" dirty="0"/>
          </a:p>
        </p:txBody>
      </p:sp>
    </p:spTree>
    <p:extLst>
      <p:ext uri="{BB962C8B-B14F-4D97-AF65-F5344CB8AC3E}">
        <p14:creationId xmlns:p14="http://schemas.microsoft.com/office/powerpoint/2010/main" val="144596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ED49FDD5-CDA4-4A87-A84D-713AEBDD7696}"/>
              </a:ext>
            </a:extLst>
          </p:cNvPr>
          <p:cNvSpPr>
            <a:spLocks noGrp="1"/>
          </p:cNvSpPr>
          <p:nvPr/>
        </p:nvSpPr>
        <p:spPr bwMode="auto">
          <a:xfrm>
            <a:off x="214298" y="702459"/>
            <a:ext cx="8715404" cy="54530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Font typeface="Wingdings" pitchFamily="2" charset="2"/>
              <a:buChar char="Ø"/>
            </a:pPr>
            <a:r>
              <a:rPr lang="zh-CN" altLang="en-US" sz="2800" b="1" dirty="0">
                <a:solidFill>
                  <a:srgbClr val="C00000"/>
                </a:solidFill>
              </a:rPr>
              <a:t>相干条件</a:t>
            </a:r>
            <a:r>
              <a:rPr lang="zh-CN" altLang="en-US" sz="2800" dirty="0"/>
              <a:t>：</a:t>
            </a:r>
            <a:endParaRPr lang="en-US" altLang="zh-CN" sz="2800" dirty="0"/>
          </a:p>
          <a:p>
            <a:pPr marL="457200" indent="-457200">
              <a:buFont typeface="+mj-ea"/>
              <a:buAutoNum type="circleNumDbPlain"/>
            </a:pPr>
            <a:r>
              <a:rPr lang="zh-CN" altLang="en-US" sz="2800" b="1" dirty="0">
                <a:solidFill>
                  <a:srgbClr val="C00000"/>
                </a:solidFill>
              </a:rPr>
              <a:t>两列波的频率相同；两波源相位差稳定或相等；振动方向相同。</a:t>
            </a:r>
            <a:endParaRPr lang="en-US" altLang="zh-CN" sz="2800" b="1" dirty="0">
              <a:solidFill>
                <a:srgbClr val="C00000"/>
              </a:solidFill>
            </a:endParaRPr>
          </a:p>
          <a:p>
            <a:pPr marL="457200" indent="-457200">
              <a:buNone/>
            </a:pPr>
            <a:r>
              <a:rPr lang="zh-CN" altLang="en-US" sz="2800" dirty="0"/>
              <a:t>满足相干条件的波</a:t>
            </a:r>
            <a:endParaRPr lang="en-US" altLang="zh-CN" sz="2800" dirty="0"/>
          </a:p>
          <a:p>
            <a:pPr marL="457200" indent="-457200">
              <a:buNone/>
            </a:pPr>
            <a:r>
              <a:rPr lang="en-US" altLang="zh-CN" sz="2800" dirty="0"/>
              <a:t>          ——</a:t>
            </a:r>
            <a:r>
              <a:rPr lang="zh-CN" altLang="en-US" sz="2800" b="1" dirty="0">
                <a:solidFill>
                  <a:srgbClr val="C00000"/>
                </a:solidFill>
              </a:rPr>
              <a:t>相干波</a:t>
            </a:r>
            <a:r>
              <a:rPr lang="zh-CN" altLang="en-US" sz="2800" dirty="0"/>
              <a:t>。</a:t>
            </a:r>
            <a:endParaRPr lang="en-US" altLang="zh-CN" sz="2800" dirty="0"/>
          </a:p>
          <a:p>
            <a:pPr marL="457200" indent="-457200">
              <a:buNone/>
            </a:pPr>
            <a:r>
              <a:rPr lang="zh-CN" altLang="en-US" sz="2800" dirty="0"/>
              <a:t>相干波的波源</a:t>
            </a:r>
            <a:endParaRPr lang="en-US" altLang="zh-CN" sz="2800" dirty="0"/>
          </a:p>
          <a:p>
            <a:pPr marL="457200" indent="-457200">
              <a:buNone/>
            </a:pPr>
            <a:r>
              <a:rPr lang="en-US" altLang="zh-CN" sz="2800" dirty="0"/>
              <a:t>       ——</a:t>
            </a:r>
            <a:r>
              <a:rPr lang="zh-CN" altLang="en-US" sz="2800" dirty="0">
                <a:solidFill>
                  <a:srgbClr val="C00000"/>
                </a:solidFill>
              </a:rPr>
              <a:t>相干波源</a:t>
            </a:r>
            <a:r>
              <a:rPr lang="zh-CN" altLang="en-US" sz="2800" dirty="0"/>
              <a:t>。</a:t>
            </a:r>
            <a:endParaRPr lang="en-US" altLang="zh-CN" sz="2800" dirty="0"/>
          </a:p>
          <a:p>
            <a:pPr>
              <a:buFont typeface="Wingdings" panose="05000000000000000000" pitchFamily="2" charset="2"/>
              <a:buChar char="Ø"/>
            </a:pPr>
            <a:r>
              <a:rPr lang="zh-CN" altLang="en-US" sz="2800" dirty="0"/>
              <a:t>稳定的叠加图样：</a:t>
            </a:r>
            <a:endParaRPr lang="en-US" altLang="zh-CN" sz="2800" dirty="0"/>
          </a:p>
          <a:p>
            <a:pPr marL="457200" indent="-457200">
              <a:buNone/>
            </a:pPr>
            <a:r>
              <a:rPr lang="zh-CN" altLang="en-US" sz="2800" dirty="0"/>
              <a:t>     某些位置的质点振幅始终最大，某些位置的质点振幅始终最小。其它位置的质点振幅始终介于二者之间。</a:t>
            </a:r>
            <a:endParaRPr lang="en-US" altLang="zh-CN" sz="2800" dirty="0"/>
          </a:p>
          <a:p>
            <a:pPr marL="457200" indent="-457200">
              <a:buNone/>
            </a:pPr>
            <a:r>
              <a:rPr lang="zh-CN" altLang="en-US" sz="2800" dirty="0"/>
              <a:t>这种现象叫</a:t>
            </a:r>
            <a:r>
              <a:rPr lang="zh-CN" altLang="en-US" sz="2800" b="1" dirty="0">
                <a:solidFill>
                  <a:srgbClr val="C00000"/>
                </a:solidFill>
              </a:rPr>
              <a:t>波的干涉现象</a:t>
            </a:r>
            <a:r>
              <a:rPr lang="zh-CN" altLang="en-US" sz="2800" dirty="0"/>
              <a:t>。</a:t>
            </a:r>
            <a:endParaRPr lang="en-US" altLang="zh-CN" sz="2800" dirty="0"/>
          </a:p>
        </p:txBody>
      </p:sp>
      <p:pic>
        <p:nvPicPr>
          <p:cNvPr id="5" name="Picture 2">
            <a:extLst>
              <a:ext uri="{FF2B5EF4-FFF2-40B4-BE49-F238E27FC236}">
                <a16:creationId xmlns:a16="http://schemas.microsoft.com/office/drawing/2014/main" id="{E09C8160-3B91-4866-AFBB-66B1D4F2E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634" y="2214974"/>
            <a:ext cx="4645025" cy="217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
            <a:extLst>
              <a:ext uri="{FF2B5EF4-FFF2-40B4-BE49-F238E27FC236}">
                <a16:creationId xmlns:a16="http://schemas.microsoft.com/office/drawing/2014/main" id="{115353E6-4E2F-4A04-A50C-2ADE13EE688A}"/>
              </a:ext>
            </a:extLst>
          </p:cNvPr>
          <p:cNvGrpSpPr>
            <a:grpSpLocks noChangeAspect="1"/>
          </p:cNvGrpSpPr>
          <p:nvPr/>
        </p:nvGrpSpPr>
        <p:grpSpPr>
          <a:xfrm>
            <a:off x="5293806" y="3701990"/>
            <a:ext cx="457200" cy="457200"/>
            <a:chOff x="4067944" y="4761148"/>
            <a:chExt cx="914400" cy="914400"/>
          </a:xfrm>
        </p:grpSpPr>
        <p:sp>
          <p:nvSpPr>
            <p:cNvPr id="45" name="弧形 44">
              <a:extLst>
                <a:ext uri="{FF2B5EF4-FFF2-40B4-BE49-F238E27FC236}">
                  <a16:creationId xmlns:a16="http://schemas.microsoft.com/office/drawing/2014/main" id="{0EF7A5AB-B161-4C69-BE52-CDE1043A5AC8}"/>
                </a:ext>
              </a:extLst>
            </p:cNvPr>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6" name="弧形 45">
              <a:extLst>
                <a:ext uri="{FF2B5EF4-FFF2-40B4-BE49-F238E27FC236}">
                  <a16:creationId xmlns:a16="http://schemas.microsoft.com/office/drawing/2014/main" id="{D77924E2-6341-4897-9F7D-9FDCA4B2F501}"/>
                </a:ext>
              </a:extLst>
            </p:cNvPr>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7" name="组合 6">
            <a:extLst>
              <a:ext uri="{FF2B5EF4-FFF2-40B4-BE49-F238E27FC236}">
                <a16:creationId xmlns:a16="http://schemas.microsoft.com/office/drawing/2014/main" id="{49316E58-9E39-4374-9D35-DC061F536B9D}"/>
              </a:ext>
            </a:extLst>
          </p:cNvPr>
          <p:cNvGrpSpPr>
            <a:grpSpLocks noChangeAspect="1"/>
          </p:cNvGrpSpPr>
          <p:nvPr/>
        </p:nvGrpSpPr>
        <p:grpSpPr>
          <a:xfrm>
            <a:off x="6409930" y="3691138"/>
            <a:ext cx="457200" cy="457200"/>
            <a:chOff x="4067944" y="4761148"/>
            <a:chExt cx="914400" cy="914400"/>
          </a:xfrm>
        </p:grpSpPr>
        <p:sp>
          <p:nvSpPr>
            <p:cNvPr id="43" name="弧形 42">
              <a:extLst>
                <a:ext uri="{FF2B5EF4-FFF2-40B4-BE49-F238E27FC236}">
                  <a16:creationId xmlns:a16="http://schemas.microsoft.com/office/drawing/2014/main" id="{18BF794C-E358-4EEB-BB5E-CAAFE9560812}"/>
                </a:ext>
              </a:extLst>
            </p:cNvPr>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4" name="弧形 43">
              <a:extLst>
                <a:ext uri="{FF2B5EF4-FFF2-40B4-BE49-F238E27FC236}">
                  <a16:creationId xmlns:a16="http://schemas.microsoft.com/office/drawing/2014/main" id="{FBDDEE41-BAE1-48B6-AAF7-F085AAABE6EA}"/>
                </a:ext>
              </a:extLst>
            </p:cNvPr>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8" name="组合 7">
            <a:extLst>
              <a:ext uri="{FF2B5EF4-FFF2-40B4-BE49-F238E27FC236}">
                <a16:creationId xmlns:a16="http://schemas.microsoft.com/office/drawing/2014/main" id="{99368BB7-08C3-41D8-81B4-690B26B241D8}"/>
              </a:ext>
            </a:extLst>
          </p:cNvPr>
          <p:cNvGrpSpPr>
            <a:grpSpLocks noChangeAspect="1"/>
          </p:cNvGrpSpPr>
          <p:nvPr/>
        </p:nvGrpSpPr>
        <p:grpSpPr>
          <a:xfrm>
            <a:off x="5977882" y="3295094"/>
            <a:ext cx="1260140" cy="1260140"/>
            <a:chOff x="4067944" y="4761148"/>
            <a:chExt cx="914400" cy="914400"/>
          </a:xfrm>
        </p:grpSpPr>
        <p:sp>
          <p:nvSpPr>
            <p:cNvPr id="41" name="弧形 40">
              <a:extLst>
                <a:ext uri="{FF2B5EF4-FFF2-40B4-BE49-F238E27FC236}">
                  <a16:creationId xmlns:a16="http://schemas.microsoft.com/office/drawing/2014/main" id="{AF0D64AD-5BDF-4A58-A561-0E344EAE9546}"/>
                </a:ext>
              </a:extLst>
            </p:cNvPr>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2" name="弧形 41">
              <a:extLst>
                <a:ext uri="{FF2B5EF4-FFF2-40B4-BE49-F238E27FC236}">
                  <a16:creationId xmlns:a16="http://schemas.microsoft.com/office/drawing/2014/main" id="{76EBAF7F-CECE-4C60-8379-446B8B0F05DF}"/>
                </a:ext>
              </a:extLst>
            </p:cNvPr>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9" name="组合 8">
            <a:extLst>
              <a:ext uri="{FF2B5EF4-FFF2-40B4-BE49-F238E27FC236}">
                <a16:creationId xmlns:a16="http://schemas.microsoft.com/office/drawing/2014/main" id="{4683F50D-97CE-4397-8EA9-5C837030EAD1}"/>
              </a:ext>
            </a:extLst>
          </p:cNvPr>
          <p:cNvGrpSpPr>
            <a:grpSpLocks noChangeAspect="1"/>
          </p:cNvGrpSpPr>
          <p:nvPr/>
        </p:nvGrpSpPr>
        <p:grpSpPr>
          <a:xfrm>
            <a:off x="4897762" y="3295094"/>
            <a:ext cx="1260140" cy="1260140"/>
            <a:chOff x="4067944" y="4761148"/>
            <a:chExt cx="914400" cy="914400"/>
          </a:xfrm>
        </p:grpSpPr>
        <p:sp>
          <p:nvSpPr>
            <p:cNvPr id="39" name="弧形 38">
              <a:extLst>
                <a:ext uri="{FF2B5EF4-FFF2-40B4-BE49-F238E27FC236}">
                  <a16:creationId xmlns:a16="http://schemas.microsoft.com/office/drawing/2014/main" id="{644BF05E-CE31-4D09-990B-EE128BCF878A}"/>
                </a:ext>
              </a:extLst>
            </p:cNvPr>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0" name="弧形 39">
              <a:extLst>
                <a:ext uri="{FF2B5EF4-FFF2-40B4-BE49-F238E27FC236}">
                  <a16:creationId xmlns:a16="http://schemas.microsoft.com/office/drawing/2014/main" id="{8D1DB7B9-A55A-40D2-A352-A67AA9FA7B5F}"/>
                </a:ext>
              </a:extLst>
            </p:cNvPr>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10" name="组合 9">
            <a:extLst>
              <a:ext uri="{FF2B5EF4-FFF2-40B4-BE49-F238E27FC236}">
                <a16:creationId xmlns:a16="http://schemas.microsoft.com/office/drawing/2014/main" id="{378EC8EB-6C11-40B6-8DDC-E11E8D2511E2}"/>
              </a:ext>
            </a:extLst>
          </p:cNvPr>
          <p:cNvGrpSpPr>
            <a:grpSpLocks noChangeAspect="1"/>
          </p:cNvGrpSpPr>
          <p:nvPr/>
        </p:nvGrpSpPr>
        <p:grpSpPr>
          <a:xfrm>
            <a:off x="4452287" y="2885623"/>
            <a:ext cx="2137663" cy="2137663"/>
            <a:chOff x="4067944" y="4761148"/>
            <a:chExt cx="914400" cy="914400"/>
          </a:xfrm>
        </p:grpSpPr>
        <p:sp>
          <p:nvSpPr>
            <p:cNvPr id="37" name="弧形 36">
              <a:extLst>
                <a:ext uri="{FF2B5EF4-FFF2-40B4-BE49-F238E27FC236}">
                  <a16:creationId xmlns:a16="http://schemas.microsoft.com/office/drawing/2014/main" id="{750D1CFE-7AB2-4B36-9F7D-1D7F0187C0DF}"/>
                </a:ext>
              </a:extLst>
            </p:cNvPr>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8" name="弧形 37">
              <a:extLst>
                <a:ext uri="{FF2B5EF4-FFF2-40B4-BE49-F238E27FC236}">
                  <a16:creationId xmlns:a16="http://schemas.microsoft.com/office/drawing/2014/main" id="{2AB1B4E4-1BF8-474F-BE12-3B801A3F97F9}"/>
                </a:ext>
              </a:extLst>
            </p:cNvPr>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11" name="组合 10">
            <a:extLst>
              <a:ext uri="{FF2B5EF4-FFF2-40B4-BE49-F238E27FC236}">
                <a16:creationId xmlns:a16="http://schemas.microsoft.com/office/drawing/2014/main" id="{26AB26FF-50AF-4412-9D96-B0F257F88D05}"/>
              </a:ext>
            </a:extLst>
          </p:cNvPr>
          <p:cNvGrpSpPr>
            <a:grpSpLocks noChangeAspect="1"/>
          </p:cNvGrpSpPr>
          <p:nvPr/>
        </p:nvGrpSpPr>
        <p:grpSpPr>
          <a:xfrm>
            <a:off x="5545834" y="2861758"/>
            <a:ext cx="2137663" cy="2137663"/>
            <a:chOff x="4067944" y="4761148"/>
            <a:chExt cx="914400" cy="914400"/>
          </a:xfrm>
        </p:grpSpPr>
        <p:sp>
          <p:nvSpPr>
            <p:cNvPr id="35" name="弧形 34">
              <a:extLst>
                <a:ext uri="{FF2B5EF4-FFF2-40B4-BE49-F238E27FC236}">
                  <a16:creationId xmlns:a16="http://schemas.microsoft.com/office/drawing/2014/main" id="{54B19D9E-28FC-4B48-9F37-6039243F3FA8}"/>
                </a:ext>
              </a:extLst>
            </p:cNvPr>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6" name="弧形 35">
              <a:extLst>
                <a:ext uri="{FF2B5EF4-FFF2-40B4-BE49-F238E27FC236}">
                  <a16:creationId xmlns:a16="http://schemas.microsoft.com/office/drawing/2014/main" id="{9F4F1144-D8DC-4415-AEDB-5160B472B631}"/>
                </a:ext>
              </a:extLst>
            </p:cNvPr>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12" name="组合 11">
            <a:extLst>
              <a:ext uri="{FF2B5EF4-FFF2-40B4-BE49-F238E27FC236}">
                <a16:creationId xmlns:a16="http://schemas.microsoft.com/office/drawing/2014/main" id="{5FEAC236-0FCC-432D-8646-55CD3438C715}"/>
              </a:ext>
            </a:extLst>
          </p:cNvPr>
          <p:cNvGrpSpPr>
            <a:grpSpLocks noChangeAspect="1"/>
          </p:cNvGrpSpPr>
          <p:nvPr/>
        </p:nvGrpSpPr>
        <p:grpSpPr>
          <a:xfrm>
            <a:off x="5149790" y="2467002"/>
            <a:ext cx="2916324" cy="2916324"/>
            <a:chOff x="4067944" y="4761148"/>
            <a:chExt cx="914400" cy="914400"/>
          </a:xfrm>
        </p:grpSpPr>
        <p:sp>
          <p:nvSpPr>
            <p:cNvPr id="33" name="弧形 32">
              <a:extLst>
                <a:ext uri="{FF2B5EF4-FFF2-40B4-BE49-F238E27FC236}">
                  <a16:creationId xmlns:a16="http://schemas.microsoft.com/office/drawing/2014/main" id="{A8F83B29-20C0-4789-955A-F2E6C1C82F7C}"/>
                </a:ext>
              </a:extLst>
            </p:cNvPr>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4" name="弧形 33">
              <a:extLst>
                <a:ext uri="{FF2B5EF4-FFF2-40B4-BE49-F238E27FC236}">
                  <a16:creationId xmlns:a16="http://schemas.microsoft.com/office/drawing/2014/main" id="{501FB566-2900-44B2-965A-0F6FC8AC8418}"/>
                </a:ext>
              </a:extLst>
            </p:cNvPr>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13" name="组合 12">
            <a:extLst>
              <a:ext uri="{FF2B5EF4-FFF2-40B4-BE49-F238E27FC236}">
                <a16:creationId xmlns:a16="http://schemas.microsoft.com/office/drawing/2014/main" id="{CE921FA6-7A8C-49FF-9993-1A67DF95F5BE}"/>
              </a:ext>
            </a:extLst>
          </p:cNvPr>
          <p:cNvGrpSpPr>
            <a:grpSpLocks noChangeAspect="1"/>
          </p:cNvGrpSpPr>
          <p:nvPr/>
        </p:nvGrpSpPr>
        <p:grpSpPr>
          <a:xfrm>
            <a:off x="4069670" y="2467002"/>
            <a:ext cx="2916324" cy="2916324"/>
            <a:chOff x="4067944" y="4761148"/>
            <a:chExt cx="914400" cy="914400"/>
          </a:xfrm>
        </p:grpSpPr>
        <p:sp>
          <p:nvSpPr>
            <p:cNvPr id="31" name="弧形 30">
              <a:extLst>
                <a:ext uri="{FF2B5EF4-FFF2-40B4-BE49-F238E27FC236}">
                  <a16:creationId xmlns:a16="http://schemas.microsoft.com/office/drawing/2014/main" id="{ED6E8DD8-6F44-417D-B69B-73D5B1C17B8E}"/>
                </a:ext>
              </a:extLst>
            </p:cNvPr>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2" name="弧形 31">
              <a:extLst>
                <a:ext uri="{FF2B5EF4-FFF2-40B4-BE49-F238E27FC236}">
                  <a16:creationId xmlns:a16="http://schemas.microsoft.com/office/drawing/2014/main" id="{44D21DE9-9F8C-44B5-AD11-5B6B1A40F4BF}"/>
                </a:ext>
              </a:extLst>
            </p:cNvPr>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14" name="组合 13">
            <a:extLst>
              <a:ext uri="{FF2B5EF4-FFF2-40B4-BE49-F238E27FC236}">
                <a16:creationId xmlns:a16="http://schemas.microsoft.com/office/drawing/2014/main" id="{E9CDE0CF-A723-4903-98E3-F5F3126862F7}"/>
              </a:ext>
            </a:extLst>
          </p:cNvPr>
          <p:cNvGrpSpPr>
            <a:grpSpLocks noChangeAspect="1"/>
          </p:cNvGrpSpPr>
          <p:nvPr/>
        </p:nvGrpSpPr>
        <p:grpSpPr>
          <a:xfrm>
            <a:off x="3601618" y="2034954"/>
            <a:ext cx="3829851" cy="3829851"/>
            <a:chOff x="4067944" y="4761148"/>
            <a:chExt cx="914400" cy="914400"/>
          </a:xfrm>
        </p:grpSpPr>
        <p:sp>
          <p:nvSpPr>
            <p:cNvPr id="29" name="弧形 28">
              <a:extLst>
                <a:ext uri="{FF2B5EF4-FFF2-40B4-BE49-F238E27FC236}">
                  <a16:creationId xmlns:a16="http://schemas.microsoft.com/office/drawing/2014/main" id="{55A02EEA-5152-4E2B-AB87-198E67EAA838}"/>
                </a:ext>
              </a:extLst>
            </p:cNvPr>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0" name="弧形 29">
              <a:extLst>
                <a:ext uri="{FF2B5EF4-FFF2-40B4-BE49-F238E27FC236}">
                  <a16:creationId xmlns:a16="http://schemas.microsoft.com/office/drawing/2014/main" id="{9A37A7BE-1E80-46DE-9882-149A8F4EA9B7}"/>
                </a:ext>
              </a:extLst>
            </p:cNvPr>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15" name="组合 14">
            <a:extLst>
              <a:ext uri="{FF2B5EF4-FFF2-40B4-BE49-F238E27FC236}">
                <a16:creationId xmlns:a16="http://schemas.microsoft.com/office/drawing/2014/main" id="{80A376EE-726B-4826-B201-6FFE4A2F6BA7}"/>
              </a:ext>
            </a:extLst>
          </p:cNvPr>
          <p:cNvGrpSpPr>
            <a:grpSpLocks noChangeAspect="1"/>
          </p:cNvGrpSpPr>
          <p:nvPr/>
        </p:nvGrpSpPr>
        <p:grpSpPr>
          <a:xfrm>
            <a:off x="4681738" y="2034954"/>
            <a:ext cx="3829851" cy="3829851"/>
            <a:chOff x="4067944" y="4761148"/>
            <a:chExt cx="914400" cy="914400"/>
          </a:xfrm>
        </p:grpSpPr>
        <p:sp>
          <p:nvSpPr>
            <p:cNvPr id="27" name="弧形 26">
              <a:extLst>
                <a:ext uri="{FF2B5EF4-FFF2-40B4-BE49-F238E27FC236}">
                  <a16:creationId xmlns:a16="http://schemas.microsoft.com/office/drawing/2014/main" id="{CB76DCDC-84AE-4227-9CE0-3799A8B478DF}"/>
                </a:ext>
              </a:extLst>
            </p:cNvPr>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8" name="弧形 27">
              <a:extLst>
                <a:ext uri="{FF2B5EF4-FFF2-40B4-BE49-F238E27FC236}">
                  <a16:creationId xmlns:a16="http://schemas.microsoft.com/office/drawing/2014/main" id="{E819EEB3-73C0-463B-AA73-7037E056D60C}"/>
                </a:ext>
              </a:extLst>
            </p:cNvPr>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pSp>
      <p:cxnSp>
        <p:nvCxnSpPr>
          <p:cNvPr id="16" name="直接连接符 15">
            <a:extLst>
              <a:ext uri="{FF2B5EF4-FFF2-40B4-BE49-F238E27FC236}">
                <a16:creationId xmlns:a16="http://schemas.microsoft.com/office/drawing/2014/main" id="{1A93B0D4-2B88-46CD-A2F2-F7A803332D4A}"/>
              </a:ext>
            </a:extLst>
          </p:cNvPr>
          <p:cNvCxnSpPr/>
          <p:nvPr/>
        </p:nvCxnSpPr>
        <p:spPr bwMode="auto">
          <a:xfrm flipH="1" flipV="1">
            <a:off x="4249690" y="2214974"/>
            <a:ext cx="1501317" cy="1715616"/>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17" name="直接连接符 16">
            <a:extLst>
              <a:ext uri="{FF2B5EF4-FFF2-40B4-BE49-F238E27FC236}">
                <a16:creationId xmlns:a16="http://schemas.microsoft.com/office/drawing/2014/main" id="{43EA235D-FC1B-449E-A6E6-DAA8E46C5645}"/>
              </a:ext>
            </a:extLst>
          </p:cNvPr>
          <p:cNvCxnSpPr/>
          <p:nvPr/>
        </p:nvCxnSpPr>
        <p:spPr bwMode="auto">
          <a:xfrm flipH="1" flipV="1">
            <a:off x="5149790" y="2034954"/>
            <a:ext cx="803816" cy="1895636"/>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18" name="直接连接符 17">
            <a:extLst>
              <a:ext uri="{FF2B5EF4-FFF2-40B4-BE49-F238E27FC236}">
                <a16:creationId xmlns:a16="http://schemas.microsoft.com/office/drawing/2014/main" id="{5FACA376-CA0B-496F-8C70-DF0FCC2FDAD7}"/>
              </a:ext>
            </a:extLst>
          </p:cNvPr>
          <p:cNvCxnSpPr/>
          <p:nvPr/>
        </p:nvCxnSpPr>
        <p:spPr bwMode="auto">
          <a:xfrm flipV="1">
            <a:off x="6068146" y="2012169"/>
            <a:ext cx="1" cy="1918421"/>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19" name="直接连接符 18">
            <a:extLst>
              <a:ext uri="{FF2B5EF4-FFF2-40B4-BE49-F238E27FC236}">
                <a16:creationId xmlns:a16="http://schemas.microsoft.com/office/drawing/2014/main" id="{53BF92A3-FC03-4C04-AEDF-8ACA7DA37EF7}"/>
              </a:ext>
            </a:extLst>
          </p:cNvPr>
          <p:cNvCxnSpPr/>
          <p:nvPr/>
        </p:nvCxnSpPr>
        <p:spPr bwMode="auto">
          <a:xfrm flipV="1">
            <a:off x="6229910" y="2047529"/>
            <a:ext cx="580559" cy="1895637"/>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20" name="直接连接符 19">
            <a:extLst>
              <a:ext uri="{FF2B5EF4-FFF2-40B4-BE49-F238E27FC236}">
                <a16:creationId xmlns:a16="http://schemas.microsoft.com/office/drawing/2014/main" id="{C0D9F5C7-6076-4A9A-BF0A-5B9F8DA60EF0}"/>
              </a:ext>
            </a:extLst>
          </p:cNvPr>
          <p:cNvCxnSpPr/>
          <p:nvPr/>
        </p:nvCxnSpPr>
        <p:spPr bwMode="auto">
          <a:xfrm flipV="1">
            <a:off x="6409930" y="2286983"/>
            <a:ext cx="1368152" cy="1656184"/>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21" name="直接连接符 20">
            <a:extLst>
              <a:ext uri="{FF2B5EF4-FFF2-40B4-BE49-F238E27FC236}">
                <a16:creationId xmlns:a16="http://schemas.microsoft.com/office/drawing/2014/main" id="{AD4BFF4E-12FD-4B33-AC2F-9450210E9697}"/>
              </a:ext>
            </a:extLst>
          </p:cNvPr>
          <p:cNvCxnSpPr/>
          <p:nvPr/>
        </p:nvCxnSpPr>
        <p:spPr bwMode="auto">
          <a:xfrm flipH="1" flipV="1">
            <a:off x="3601618" y="3295094"/>
            <a:ext cx="2268254" cy="648073"/>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22" name="直接连接符 21">
            <a:extLst>
              <a:ext uri="{FF2B5EF4-FFF2-40B4-BE49-F238E27FC236}">
                <a16:creationId xmlns:a16="http://schemas.microsoft.com/office/drawing/2014/main" id="{525BFE63-244B-4793-9595-7F003B31A10F}"/>
              </a:ext>
            </a:extLst>
          </p:cNvPr>
          <p:cNvCxnSpPr/>
          <p:nvPr/>
        </p:nvCxnSpPr>
        <p:spPr bwMode="auto">
          <a:xfrm flipH="1" flipV="1">
            <a:off x="4789750" y="2106963"/>
            <a:ext cx="1080121" cy="1836204"/>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23" name="直接连接符 22">
            <a:extLst>
              <a:ext uri="{FF2B5EF4-FFF2-40B4-BE49-F238E27FC236}">
                <a16:creationId xmlns:a16="http://schemas.microsoft.com/office/drawing/2014/main" id="{84D5AB3C-5E17-4693-97F4-B95DB9CACC19}"/>
              </a:ext>
            </a:extLst>
          </p:cNvPr>
          <p:cNvCxnSpPr/>
          <p:nvPr/>
        </p:nvCxnSpPr>
        <p:spPr bwMode="auto">
          <a:xfrm flipH="1" flipV="1">
            <a:off x="5751006" y="2106963"/>
            <a:ext cx="271266" cy="1847491"/>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24" name="直接连接符 23">
            <a:extLst>
              <a:ext uri="{FF2B5EF4-FFF2-40B4-BE49-F238E27FC236}">
                <a16:creationId xmlns:a16="http://schemas.microsoft.com/office/drawing/2014/main" id="{2E3E5B1E-0A73-42A1-843D-9A1A2DA519AA}"/>
              </a:ext>
            </a:extLst>
          </p:cNvPr>
          <p:cNvCxnSpPr/>
          <p:nvPr/>
        </p:nvCxnSpPr>
        <p:spPr bwMode="auto">
          <a:xfrm flipV="1">
            <a:off x="6085894" y="2095676"/>
            <a:ext cx="345517" cy="1847492"/>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25" name="直接连接符 24">
            <a:extLst>
              <a:ext uri="{FF2B5EF4-FFF2-40B4-BE49-F238E27FC236}">
                <a16:creationId xmlns:a16="http://schemas.microsoft.com/office/drawing/2014/main" id="{C30B0941-40A0-4187-A5C0-52D20CA73585}"/>
              </a:ext>
            </a:extLst>
          </p:cNvPr>
          <p:cNvCxnSpPr/>
          <p:nvPr/>
        </p:nvCxnSpPr>
        <p:spPr bwMode="auto">
          <a:xfrm flipV="1">
            <a:off x="6258652" y="2214974"/>
            <a:ext cx="979370" cy="1739480"/>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26" name="直接连接符 25">
            <a:extLst>
              <a:ext uri="{FF2B5EF4-FFF2-40B4-BE49-F238E27FC236}">
                <a16:creationId xmlns:a16="http://schemas.microsoft.com/office/drawing/2014/main" id="{0D361F36-6CCD-45C8-8A96-9EB2565ECFA5}"/>
              </a:ext>
            </a:extLst>
          </p:cNvPr>
          <p:cNvCxnSpPr/>
          <p:nvPr/>
        </p:nvCxnSpPr>
        <p:spPr bwMode="auto">
          <a:xfrm flipV="1">
            <a:off x="6431411" y="3115076"/>
            <a:ext cx="2080178" cy="828090"/>
          </a:xfrm>
          <a:prstGeom prst="line">
            <a:avLst/>
          </a:prstGeom>
          <a:solidFill>
            <a:schemeClr val="accent1"/>
          </a:solidFill>
          <a:ln w="38100" cap="flat" cmpd="sng" algn="ctr">
            <a:solidFill>
              <a:srgbClr val="FFC000"/>
            </a:solidFill>
            <a:prstDash val="solid"/>
            <a:round/>
            <a:headEnd type="none" w="med" len="med"/>
            <a:tailEnd type="none" w="med" len="med"/>
          </a:ln>
          <a:effectLst/>
        </p:spPr>
      </p:cxnSp>
    </p:spTree>
    <p:extLst>
      <p:ext uri="{BB962C8B-B14F-4D97-AF65-F5344CB8AC3E}">
        <p14:creationId xmlns:p14="http://schemas.microsoft.com/office/powerpoint/2010/main" val="3570985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05D0B2E0-5F1B-4BEC-BCDF-25080F2C56C0}"/>
              </a:ext>
            </a:extLst>
          </p:cNvPr>
          <p:cNvSpPr>
            <a:spLocks noGrp="1"/>
          </p:cNvSpPr>
          <p:nvPr>
            <p:ph idx="1"/>
          </p:nvPr>
        </p:nvSpPr>
        <p:spPr>
          <a:xfrm>
            <a:off x="285720" y="714356"/>
            <a:ext cx="8172480" cy="5381644"/>
          </a:xfrm>
        </p:spPr>
        <p:txBody>
          <a:bodyPr/>
          <a:lstStyle/>
          <a:p>
            <a:r>
              <a:rPr lang="zh-CN" altLang="en-US" sz="2800" dirty="0"/>
              <a:t>设两个相干波源，</a:t>
            </a:r>
            <a:r>
              <a:rPr lang="en-US" altLang="zh-CN" sz="2800" dirty="0"/>
              <a:t>	       </a:t>
            </a:r>
            <a:r>
              <a:rPr lang="zh-CN" altLang="en-US" sz="2800" dirty="0"/>
              <a:t>，同相位（为简单）。</a:t>
            </a:r>
            <a:endParaRPr lang="en-US" altLang="zh-CN" sz="2800" dirty="0"/>
          </a:p>
          <a:p>
            <a:pPr marL="358775" indent="0">
              <a:buNone/>
            </a:pPr>
            <a:r>
              <a:rPr lang="zh-CN" altLang="en-US" sz="2800" dirty="0"/>
              <a:t>在介质中某一点</a:t>
            </a:r>
            <a:r>
              <a:rPr lang="en-US" altLang="zh-CN" sz="2800" dirty="0"/>
              <a:t>P</a:t>
            </a:r>
            <a:r>
              <a:rPr lang="zh-CN" altLang="en-US" sz="2800" dirty="0"/>
              <a:t>处，引起质点振动的相位差取决于</a:t>
            </a:r>
            <a:r>
              <a:rPr lang="en-US" altLang="zh-CN" sz="2800" dirty="0"/>
              <a:t>P</a:t>
            </a:r>
            <a:r>
              <a:rPr lang="zh-CN" altLang="en-US" sz="2800" dirty="0"/>
              <a:t>点到              的距离差。</a:t>
            </a:r>
          </a:p>
        </p:txBody>
      </p:sp>
      <p:graphicFrame>
        <p:nvGraphicFramePr>
          <p:cNvPr id="5" name="Object 2">
            <a:extLst>
              <a:ext uri="{FF2B5EF4-FFF2-40B4-BE49-F238E27FC236}">
                <a16:creationId xmlns:a16="http://schemas.microsoft.com/office/drawing/2014/main" id="{F03A09E3-EEF4-43D1-B253-79467CBDBC1E}"/>
              </a:ext>
            </a:extLst>
          </p:cNvPr>
          <p:cNvGraphicFramePr>
            <a:graphicFrameLocks noChangeAspect="1"/>
          </p:cNvGraphicFramePr>
          <p:nvPr>
            <p:extLst>
              <p:ext uri="{D42A27DB-BD31-4B8C-83A1-F6EECF244321}">
                <p14:modId xmlns:p14="http://schemas.microsoft.com/office/powerpoint/2010/main" val="2402298541"/>
              </p:ext>
            </p:extLst>
          </p:nvPr>
        </p:nvGraphicFramePr>
        <p:xfrm>
          <a:off x="3419872" y="714356"/>
          <a:ext cx="1236214" cy="542764"/>
        </p:xfrm>
        <a:graphic>
          <a:graphicData uri="http://schemas.openxmlformats.org/presentationml/2006/ole">
            <mc:AlternateContent xmlns:mc="http://schemas.openxmlformats.org/markup-compatibility/2006">
              <mc:Choice xmlns:v="urn:schemas-microsoft-com:vml" Requires="v">
                <p:oleObj spid="_x0000_s336946" name="Equation" r:id="rId3" imgW="431640" imgH="228600" progId="Equation.DSMT4">
                  <p:embed/>
                </p:oleObj>
              </mc:Choice>
              <mc:Fallback>
                <p:oleObj name="Equation" r:id="rId3" imgW="431640" imgH="228600" progId="Equation.DSMT4">
                  <p:embed/>
                  <p:pic>
                    <p:nvPicPr>
                      <p:cNvPr id="31746" name="Object 2"/>
                      <p:cNvPicPr>
                        <a:picLocks noChangeAspect="1" noChangeArrowheads="1"/>
                      </p:cNvPicPr>
                      <p:nvPr/>
                    </p:nvPicPr>
                    <p:blipFill>
                      <a:blip r:embed="rId4"/>
                      <a:srcRect/>
                      <a:stretch>
                        <a:fillRect/>
                      </a:stretch>
                    </p:blipFill>
                    <p:spPr bwMode="auto">
                      <a:xfrm>
                        <a:off x="3419872" y="714356"/>
                        <a:ext cx="1236214" cy="542764"/>
                      </a:xfrm>
                      <a:prstGeom prst="rect">
                        <a:avLst/>
                      </a:prstGeom>
                      <a:noFill/>
                    </p:spPr>
                  </p:pic>
                </p:oleObj>
              </mc:Fallback>
            </mc:AlternateContent>
          </a:graphicData>
        </a:graphic>
      </p:graphicFrame>
      <p:graphicFrame>
        <p:nvGraphicFramePr>
          <p:cNvPr id="6" name="Object 3">
            <a:extLst>
              <a:ext uri="{FF2B5EF4-FFF2-40B4-BE49-F238E27FC236}">
                <a16:creationId xmlns:a16="http://schemas.microsoft.com/office/drawing/2014/main" id="{53A4F289-FD29-4464-B833-FD8A66F448F5}"/>
              </a:ext>
            </a:extLst>
          </p:cNvPr>
          <p:cNvGraphicFramePr>
            <a:graphicFrameLocks noChangeAspect="1"/>
          </p:cNvGraphicFramePr>
          <p:nvPr>
            <p:extLst>
              <p:ext uri="{D42A27DB-BD31-4B8C-83A1-F6EECF244321}">
                <p14:modId xmlns:p14="http://schemas.microsoft.com/office/powerpoint/2010/main" val="1409099035"/>
              </p:ext>
            </p:extLst>
          </p:nvPr>
        </p:nvGraphicFramePr>
        <p:xfrm>
          <a:off x="2337129" y="1719001"/>
          <a:ext cx="1082743" cy="474662"/>
        </p:xfrm>
        <a:graphic>
          <a:graphicData uri="http://schemas.openxmlformats.org/presentationml/2006/ole">
            <mc:AlternateContent xmlns:mc="http://schemas.openxmlformats.org/markup-compatibility/2006">
              <mc:Choice xmlns:v="urn:schemas-microsoft-com:vml" Requires="v">
                <p:oleObj spid="_x0000_s336947" name="Equation" r:id="rId5" imgW="431640" imgH="228600" progId="Equation.DSMT4">
                  <p:embed/>
                </p:oleObj>
              </mc:Choice>
              <mc:Fallback>
                <p:oleObj name="Equation" r:id="rId5" imgW="431640" imgH="228600" progId="Equation.DSMT4">
                  <p:embed/>
                  <p:pic>
                    <p:nvPicPr>
                      <p:cNvPr id="31747" name="Object 3"/>
                      <p:cNvPicPr>
                        <a:picLocks noChangeAspect="1" noChangeArrowheads="1"/>
                      </p:cNvPicPr>
                      <p:nvPr/>
                    </p:nvPicPr>
                    <p:blipFill>
                      <a:blip r:embed="rId6"/>
                      <a:srcRect/>
                      <a:stretch>
                        <a:fillRect/>
                      </a:stretch>
                    </p:blipFill>
                    <p:spPr bwMode="auto">
                      <a:xfrm>
                        <a:off x="2337129" y="1719001"/>
                        <a:ext cx="1082743" cy="474662"/>
                      </a:xfrm>
                      <a:prstGeom prst="rect">
                        <a:avLst/>
                      </a:prstGeom>
                      <a:noFill/>
                    </p:spPr>
                  </p:pic>
                </p:oleObj>
              </mc:Fallback>
            </mc:AlternateContent>
          </a:graphicData>
        </a:graphic>
      </p:graphicFrame>
      <p:grpSp>
        <p:nvGrpSpPr>
          <p:cNvPr id="7" name="组合 6">
            <a:extLst>
              <a:ext uri="{FF2B5EF4-FFF2-40B4-BE49-F238E27FC236}">
                <a16:creationId xmlns:a16="http://schemas.microsoft.com/office/drawing/2014/main" id="{C7A92BB6-6C61-4AA6-8AF8-711B3EA5AF45}"/>
              </a:ext>
            </a:extLst>
          </p:cNvPr>
          <p:cNvGrpSpPr/>
          <p:nvPr/>
        </p:nvGrpSpPr>
        <p:grpSpPr>
          <a:xfrm>
            <a:off x="6193011" y="1916832"/>
            <a:ext cx="2123405" cy="1470025"/>
            <a:chOff x="594395" y="3795713"/>
            <a:chExt cx="2123405" cy="1470025"/>
          </a:xfrm>
        </p:grpSpPr>
        <p:cxnSp>
          <p:nvCxnSpPr>
            <p:cNvPr id="8" name="直接箭头连接符 7">
              <a:extLst>
                <a:ext uri="{FF2B5EF4-FFF2-40B4-BE49-F238E27FC236}">
                  <a16:creationId xmlns:a16="http://schemas.microsoft.com/office/drawing/2014/main" id="{59A7407C-29B3-4BC3-A5D1-CB5D80F29E31}"/>
                </a:ext>
              </a:extLst>
            </p:cNvPr>
            <p:cNvCxnSpPr/>
            <p:nvPr/>
          </p:nvCxnSpPr>
          <p:spPr bwMode="auto">
            <a:xfrm flipV="1">
              <a:off x="899592" y="4077072"/>
              <a:ext cx="1404156" cy="2520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直接箭头连接符 8">
              <a:extLst>
                <a:ext uri="{FF2B5EF4-FFF2-40B4-BE49-F238E27FC236}">
                  <a16:creationId xmlns:a16="http://schemas.microsoft.com/office/drawing/2014/main" id="{D036483A-897C-4596-9176-062CEF9BB9DF}"/>
                </a:ext>
              </a:extLst>
            </p:cNvPr>
            <p:cNvCxnSpPr/>
            <p:nvPr/>
          </p:nvCxnSpPr>
          <p:spPr bwMode="auto">
            <a:xfrm flipV="1">
              <a:off x="899592" y="4077072"/>
              <a:ext cx="1404156" cy="93610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10" name="对象 9">
              <a:extLst>
                <a:ext uri="{FF2B5EF4-FFF2-40B4-BE49-F238E27FC236}">
                  <a16:creationId xmlns:a16="http://schemas.microsoft.com/office/drawing/2014/main" id="{996BC08C-0312-49D6-A5BB-A0877F4C1AFD}"/>
                </a:ext>
              </a:extLst>
            </p:cNvPr>
            <p:cNvGraphicFramePr>
              <a:graphicFrameLocks noChangeAspect="1"/>
            </p:cNvGraphicFramePr>
            <p:nvPr>
              <p:extLst>
                <p:ext uri="{D42A27DB-BD31-4B8C-83A1-F6EECF244321}">
                  <p14:modId xmlns:p14="http://schemas.microsoft.com/office/powerpoint/2010/main" val="3109982809"/>
                </p:ext>
              </p:extLst>
            </p:nvPr>
          </p:nvGraphicFramePr>
          <p:xfrm>
            <a:off x="594395" y="4113076"/>
            <a:ext cx="413209" cy="473336"/>
          </p:xfrm>
          <a:graphic>
            <a:graphicData uri="http://schemas.openxmlformats.org/presentationml/2006/ole">
              <mc:AlternateContent xmlns:mc="http://schemas.openxmlformats.org/markup-compatibility/2006">
                <mc:Choice xmlns:v="urn:schemas-microsoft-com:vml" Requires="v">
                  <p:oleObj spid="_x0000_s336948" name="Equation" r:id="rId7" imgW="164880" imgH="228600" progId="Equation.DSMT4">
                    <p:embed/>
                  </p:oleObj>
                </mc:Choice>
                <mc:Fallback>
                  <p:oleObj name="Equation" r:id="rId7" imgW="164880" imgH="228600" progId="Equation.DSMT4">
                    <p:embed/>
                    <p:pic>
                      <p:nvPicPr>
                        <p:cNvPr id="9" name="对象 8"/>
                        <p:cNvPicPr>
                          <a:picLocks noChangeAspect="1" noChangeArrowheads="1"/>
                        </p:cNvPicPr>
                        <p:nvPr/>
                      </p:nvPicPr>
                      <p:blipFill>
                        <a:blip r:embed="rId8"/>
                        <a:srcRect/>
                        <a:stretch>
                          <a:fillRect/>
                        </a:stretch>
                      </p:blipFill>
                      <p:spPr bwMode="auto">
                        <a:xfrm>
                          <a:off x="594395" y="4113076"/>
                          <a:ext cx="413209" cy="473336"/>
                        </a:xfrm>
                        <a:prstGeom prst="rect">
                          <a:avLst/>
                        </a:prstGeom>
                        <a:noFill/>
                        <a:ln>
                          <a:noFill/>
                        </a:ln>
                      </p:spPr>
                    </p:pic>
                  </p:oleObj>
                </mc:Fallback>
              </mc:AlternateContent>
            </a:graphicData>
          </a:graphic>
        </p:graphicFrame>
        <p:graphicFrame>
          <p:nvGraphicFramePr>
            <p:cNvPr id="11" name="对象 10">
              <a:extLst>
                <a:ext uri="{FF2B5EF4-FFF2-40B4-BE49-F238E27FC236}">
                  <a16:creationId xmlns:a16="http://schemas.microsoft.com/office/drawing/2014/main" id="{F9F0E862-9E7D-43D1-9115-E20807F4573F}"/>
                </a:ext>
              </a:extLst>
            </p:cNvPr>
            <p:cNvGraphicFramePr>
              <a:graphicFrameLocks noChangeAspect="1"/>
            </p:cNvGraphicFramePr>
            <p:nvPr>
              <p:extLst>
                <p:ext uri="{D42A27DB-BD31-4B8C-83A1-F6EECF244321}">
                  <p14:modId xmlns:p14="http://schemas.microsoft.com/office/powerpoint/2010/main" val="3196070086"/>
                </p:ext>
              </p:extLst>
            </p:nvPr>
          </p:nvGraphicFramePr>
          <p:xfrm>
            <a:off x="612775" y="4792663"/>
            <a:ext cx="447675" cy="473075"/>
          </p:xfrm>
          <a:graphic>
            <a:graphicData uri="http://schemas.openxmlformats.org/presentationml/2006/ole">
              <mc:AlternateContent xmlns:mc="http://schemas.openxmlformats.org/markup-compatibility/2006">
                <mc:Choice xmlns:v="urn:schemas-microsoft-com:vml" Requires="v">
                  <p:oleObj spid="_x0000_s336949" name="Equation" r:id="rId9" imgW="177480" imgH="228600" progId="Equation.DSMT4">
                    <p:embed/>
                  </p:oleObj>
                </mc:Choice>
                <mc:Fallback>
                  <p:oleObj name="Equation" r:id="rId9" imgW="177480" imgH="228600" progId="Equation.DSMT4">
                    <p:embed/>
                    <p:pic>
                      <p:nvPicPr>
                        <p:cNvPr id="10" name="对象 9"/>
                        <p:cNvPicPr>
                          <a:picLocks noChangeAspect="1" noChangeArrowheads="1"/>
                        </p:cNvPicPr>
                        <p:nvPr/>
                      </p:nvPicPr>
                      <p:blipFill>
                        <a:blip r:embed="rId10"/>
                        <a:srcRect/>
                        <a:stretch>
                          <a:fillRect/>
                        </a:stretch>
                      </p:blipFill>
                      <p:spPr bwMode="auto">
                        <a:xfrm>
                          <a:off x="612775" y="4792663"/>
                          <a:ext cx="4476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a:extLst>
                <a:ext uri="{FF2B5EF4-FFF2-40B4-BE49-F238E27FC236}">
                  <a16:creationId xmlns:a16="http://schemas.microsoft.com/office/drawing/2014/main" id="{BCD39D7B-D222-45A1-943F-7A118382C28F}"/>
                </a:ext>
              </a:extLst>
            </p:cNvPr>
            <p:cNvGraphicFramePr>
              <a:graphicFrameLocks noChangeAspect="1"/>
            </p:cNvGraphicFramePr>
            <p:nvPr>
              <p:extLst>
                <p:ext uri="{D42A27DB-BD31-4B8C-83A1-F6EECF244321}">
                  <p14:modId xmlns:p14="http://schemas.microsoft.com/office/powerpoint/2010/main" val="2684059157"/>
                </p:ext>
              </p:extLst>
            </p:nvPr>
          </p:nvGraphicFramePr>
          <p:xfrm>
            <a:off x="2335213" y="3806825"/>
            <a:ext cx="382587" cy="342900"/>
          </p:xfrm>
          <a:graphic>
            <a:graphicData uri="http://schemas.openxmlformats.org/presentationml/2006/ole">
              <mc:AlternateContent xmlns:mc="http://schemas.openxmlformats.org/markup-compatibility/2006">
                <mc:Choice xmlns:v="urn:schemas-microsoft-com:vml" Requires="v">
                  <p:oleObj spid="_x0000_s336950" name="Equation" r:id="rId11" imgW="152280" imgH="164880" progId="Equation.DSMT4">
                    <p:embed/>
                  </p:oleObj>
                </mc:Choice>
                <mc:Fallback>
                  <p:oleObj name="Equation" r:id="rId11" imgW="152280" imgH="164880" progId="Equation.DSMT4">
                    <p:embed/>
                    <p:pic>
                      <p:nvPicPr>
                        <p:cNvPr id="11" name="对象 10"/>
                        <p:cNvPicPr>
                          <a:picLocks noChangeAspect="1" noChangeArrowheads="1"/>
                        </p:cNvPicPr>
                        <p:nvPr/>
                      </p:nvPicPr>
                      <p:blipFill>
                        <a:blip r:embed="rId12"/>
                        <a:srcRect/>
                        <a:stretch>
                          <a:fillRect/>
                        </a:stretch>
                      </p:blipFill>
                      <p:spPr bwMode="auto">
                        <a:xfrm>
                          <a:off x="2335213" y="3806825"/>
                          <a:ext cx="382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a:extLst>
                <a:ext uri="{FF2B5EF4-FFF2-40B4-BE49-F238E27FC236}">
                  <a16:creationId xmlns:a16="http://schemas.microsoft.com/office/drawing/2014/main" id="{808FF672-5ACB-413A-A2D4-0D605BE7EA3E}"/>
                </a:ext>
              </a:extLst>
            </p:cNvPr>
            <p:cNvGraphicFramePr>
              <a:graphicFrameLocks noChangeAspect="1"/>
            </p:cNvGraphicFramePr>
            <p:nvPr>
              <p:extLst>
                <p:ext uri="{D42A27DB-BD31-4B8C-83A1-F6EECF244321}">
                  <p14:modId xmlns:p14="http://schemas.microsoft.com/office/powerpoint/2010/main" val="2544764941"/>
                </p:ext>
              </p:extLst>
            </p:nvPr>
          </p:nvGraphicFramePr>
          <p:xfrm>
            <a:off x="1441450" y="3795713"/>
            <a:ext cx="319088" cy="474662"/>
          </p:xfrm>
          <a:graphic>
            <a:graphicData uri="http://schemas.openxmlformats.org/presentationml/2006/ole">
              <mc:AlternateContent xmlns:mc="http://schemas.openxmlformats.org/markup-compatibility/2006">
                <mc:Choice xmlns:v="urn:schemas-microsoft-com:vml" Requires="v">
                  <p:oleObj spid="_x0000_s336951" name="Equation" r:id="rId13" imgW="126720" imgH="228600" progId="Equation.DSMT4">
                    <p:embed/>
                  </p:oleObj>
                </mc:Choice>
                <mc:Fallback>
                  <p:oleObj name="Equation" r:id="rId13" imgW="126720" imgH="228600" progId="Equation.DSMT4">
                    <p:embed/>
                    <p:pic>
                      <p:nvPicPr>
                        <p:cNvPr id="12" name="对象 11"/>
                        <p:cNvPicPr>
                          <a:picLocks noChangeAspect="1" noChangeArrowheads="1"/>
                        </p:cNvPicPr>
                        <p:nvPr/>
                      </p:nvPicPr>
                      <p:blipFill>
                        <a:blip r:embed="rId14"/>
                        <a:srcRect/>
                        <a:stretch>
                          <a:fillRect/>
                        </a:stretch>
                      </p:blipFill>
                      <p:spPr bwMode="auto">
                        <a:xfrm>
                          <a:off x="1441450" y="3795713"/>
                          <a:ext cx="319088"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a:extLst>
                <a:ext uri="{FF2B5EF4-FFF2-40B4-BE49-F238E27FC236}">
                  <a16:creationId xmlns:a16="http://schemas.microsoft.com/office/drawing/2014/main" id="{3D43AB08-55EA-48F9-92B0-4E7B7C5B0ED0}"/>
                </a:ext>
              </a:extLst>
            </p:cNvPr>
            <p:cNvGraphicFramePr>
              <a:graphicFrameLocks noChangeAspect="1"/>
            </p:cNvGraphicFramePr>
            <p:nvPr>
              <p:extLst>
                <p:ext uri="{D42A27DB-BD31-4B8C-83A1-F6EECF244321}">
                  <p14:modId xmlns:p14="http://schemas.microsoft.com/office/powerpoint/2010/main" val="707475111"/>
                </p:ext>
              </p:extLst>
            </p:nvPr>
          </p:nvGraphicFramePr>
          <p:xfrm>
            <a:off x="1403648" y="4502509"/>
            <a:ext cx="350838" cy="474663"/>
          </p:xfrm>
          <a:graphic>
            <a:graphicData uri="http://schemas.openxmlformats.org/presentationml/2006/ole">
              <mc:AlternateContent xmlns:mc="http://schemas.openxmlformats.org/markup-compatibility/2006">
                <mc:Choice xmlns:v="urn:schemas-microsoft-com:vml" Requires="v">
                  <p:oleObj spid="_x0000_s336952" name="Equation" r:id="rId15" imgW="139680" imgH="228600" progId="Equation.DSMT4">
                    <p:embed/>
                  </p:oleObj>
                </mc:Choice>
                <mc:Fallback>
                  <p:oleObj name="Equation" r:id="rId15" imgW="139680" imgH="228600" progId="Equation.DSMT4">
                    <p:embed/>
                    <p:pic>
                      <p:nvPicPr>
                        <p:cNvPr id="13" name="对象 12"/>
                        <p:cNvPicPr>
                          <a:picLocks noChangeAspect="1" noChangeArrowheads="1"/>
                        </p:cNvPicPr>
                        <p:nvPr/>
                      </p:nvPicPr>
                      <p:blipFill>
                        <a:blip r:embed="rId16"/>
                        <a:srcRect/>
                        <a:stretch>
                          <a:fillRect/>
                        </a:stretch>
                      </p:blipFill>
                      <p:spPr bwMode="auto">
                        <a:xfrm>
                          <a:off x="1403648" y="4502509"/>
                          <a:ext cx="35083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5" name="对象 14">
            <a:extLst>
              <a:ext uri="{FF2B5EF4-FFF2-40B4-BE49-F238E27FC236}">
                <a16:creationId xmlns:a16="http://schemas.microsoft.com/office/drawing/2014/main" id="{613033F5-AE9A-4599-9817-8057C1C9B258}"/>
              </a:ext>
            </a:extLst>
          </p:cNvPr>
          <p:cNvGraphicFramePr>
            <a:graphicFrameLocks noChangeAspect="1"/>
          </p:cNvGraphicFramePr>
          <p:nvPr>
            <p:extLst>
              <p:ext uri="{D42A27DB-BD31-4B8C-83A1-F6EECF244321}">
                <p14:modId xmlns:p14="http://schemas.microsoft.com/office/powerpoint/2010/main" val="155770812"/>
              </p:ext>
            </p:extLst>
          </p:nvPr>
        </p:nvGraphicFramePr>
        <p:xfrm>
          <a:off x="653206" y="2240868"/>
          <a:ext cx="5214938" cy="3402013"/>
        </p:xfrm>
        <a:graphic>
          <a:graphicData uri="http://schemas.openxmlformats.org/presentationml/2006/ole">
            <mc:AlternateContent xmlns:mc="http://schemas.openxmlformats.org/markup-compatibility/2006">
              <mc:Choice xmlns:v="urn:schemas-microsoft-com:vml" Requires="v">
                <p:oleObj spid="_x0000_s336953" name="Equation" r:id="rId17" imgW="1612900" imgH="1270000" progId="Equation.DSMT4">
                  <p:embed/>
                </p:oleObj>
              </mc:Choice>
              <mc:Fallback>
                <p:oleObj name="Equation" r:id="rId17" imgW="1612900" imgH="1270000" progId="Equation.DSMT4">
                  <p:embed/>
                  <p:pic>
                    <p:nvPicPr>
                      <p:cNvPr id="18" name="对象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3206" y="2240868"/>
                        <a:ext cx="5214938" cy="340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7900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DD053F5-C901-4B32-9F8C-9D382F5B4211}"/>
              </a:ext>
            </a:extLst>
          </p:cNvPr>
          <p:cNvPicPr>
            <a:picLocks noChangeAspect="1" noChangeArrowheads="1"/>
          </p:cNvPicPr>
          <p:nvPr/>
        </p:nvPicPr>
        <p:blipFill>
          <a:blip r:embed="rId2"/>
          <a:srcRect/>
          <a:stretch>
            <a:fillRect/>
          </a:stretch>
        </p:blipFill>
        <p:spPr bwMode="auto">
          <a:xfrm>
            <a:off x="531688" y="314325"/>
            <a:ext cx="8101013" cy="316547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09F25FCC-E451-4BAB-9667-0DB740E5D4DD}"/>
              </a:ext>
            </a:extLst>
          </p:cNvPr>
          <p:cNvSpPr>
            <a:spLocks noGrp="1"/>
          </p:cNvSpPr>
          <p:nvPr/>
        </p:nvSpPr>
        <p:spPr bwMode="auto">
          <a:xfrm>
            <a:off x="511299" y="3555107"/>
            <a:ext cx="3924436" cy="247569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174625" indent="-174625" algn="l">
              <a:buFont typeface="Arial" pitchFamily="34" charset="0"/>
              <a:buChar char="•"/>
            </a:pPr>
            <a:r>
              <a:rPr lang="zh-CN" altLang="en-US" sz="2800" dirty="0"/>
              <a:t>以上关于相位差的计算是基于两波源振动相位相同的假设，如果两波源存在相位差，则要考虑在内。</a:t>
            </a:r>
          </a:p>
        </p:txBody>
      </p:sp>
      <p:pic>
        <p:nvPicPr>
          <p:cNvPr id="7" name="Picture 6">
            <a:extLst>
              <a:ext uri="{FF2B5EF4-FFF2-40B4-BE49-F238E27FC236}">
                <a16:creationId xmlns:a16="http://schemas.microsoft.com/office/drawing/2014/main" id="{B9781054-DFAC-4C99-8363-A75545E09185}"/>
              </a:ext>
            </a:extLst>
          </p:cNvPr>
          <p:cNvPicPr>
            <a:picLocks noChangeAspect="1" noChangeArrowheads="1"/>
          </p:cNvPicPr>
          <p:nvPr/>
        </p:nvPicPr>
        <p:blipFill rotWithShape="1">
          <a:blip r:embed="rId3"/>
          <a:srcRect l="6970" t="7674"/>
          <a:stretch/>
        </p:blipFill>
        <p:spPr bwMode="auto">
          <a:xfrm>
            <a:off x="4693778" y="2799023"/>
            <a:ext cx="3810409" cy="2850816"/>
          </a:xfrm>
          <a:prstGeom prst="rect">
            <a:avLst/>
          </a:prstGeom>
          <a:noFill/>
          <a:ln w="9525">
            <a:noFill/>
            <a:miter lim="800000"/>
            <a:headEnd/>
            <a:tailEnd/>
          </a:ln>
          <a:effectLst/>
        </p:spPr>
      </p:pic>
      <p:sp>
        <p:nvSpPr>
          <p:cNvPr id="8" name="矩形 7">
            <a:extLst>
              <a:ext uri="{FF2B5EF4-FFF2-40B4-BE49-F238E27FC236}">
                <a16:creationId xmlns:a16="http://schemas.microsoft.com/office/drawing/2014/main" id="{755BB5C5-BB66-484A-B9FD-54E63D74609C}"/>
              </a:ext>
            </a:extLst>
          </p:cNvPr>
          <p:cNvSpPr/>
          <p:nvPr/>
        </p:nvSpPr>
        <p:spPr>
          <a:xfrm>
            <a:off x="5515855" y="5649839"/>
            <a:ext cx="2339102" cy="523220"/>
          </a:xfrm>
          <a:prstGeom prst="rect">
            <a:avLst/>
          </a:prstGeom>
        </p:spPr>
        <p:txBody>
          <a:bodyPr wrap="none">
            <a:spAutoFit/>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r>
              <a:rPr lang="zh-CN" altLang="en-US" sz="2800" dirty="0"/>
              <a:t>产生干涉方法</a:t>
            </a:r>
          </a:p>
        </p:txBody>
      </p:sp>
      <p:sp>
        <p:nvSpPr>
          <p:cNvPr id="9" name="矩形 8">
            <a:extLst>
              <a:ext uri="{FF2B5EF4-FFF2-40B4-BE49-F238E27FC236}">
                <a16:creationId xmlns:a16="http://schemas.microsoft.com/office/drawing/2014/main" id="{BC2DC7C6-C505-4134-A06A-D5A97BA311D3}"/>
              </a:ext>
            </a:extLst>
          </p:cNvPr>
          <p:cNvSpPr/>
          <p:nvPr/>
        </p:nvSpPr>
        <p:spPr>
          <a:xfrm>
            <a:off x="531688" y="2276872"/>
            <a:ext cx="4984167" cy="5221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0361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97BC2B65-43A3-4624-81B7-BE7C7C9AFADA}"/>
              </a:ext>
            </a:extLst>
          </p:cNvPr>
          <p:cNvSpPr>
            <a:spLocks noGrp="1"/>
          </p:cNvSpPr>
          <p:nvPr/>
        </p:nvSpPr>
        <p:spPr bwMode="auto">
          <a:xfrm>
            <a:off x="685800" y="592424"/>
            <a:ext cx="7772400" cy="53816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None/>
            </a:pPr>
            <a:r>
              <a:rPr lang="zh-CN" altLang="en-US" sz="2800" b="1" dirty="0">
                <a:solidFill>
                  <a:schemeClr val="accent2"/>
                </a:solidFill>
              </a:rPr>
              <a:t>五、驻波</a:t>
            </a:r>
            <a:endParaRPr lang="en-US" altLang="zh-CN" sz="2800" b="1" dirty="0">
              <a:solidFill>
                <a:schemeClr val="accent2"/>
              </a:solidFill>
            </a:endParaRPr>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000" dirty="0"/>
          </a:p>
          <a:p>
            <a:pPr>
              <a:buNone/>
            </a:pPr>
            <a:endParaRPr lang="zh-CN" altLang="en-US" sz="2000" dirty="0"/>
          </a:p>
        </p:txBody>
      </p:sp>
      <p:graphicFrame>
        <p:nvGraphicFramePr>
          <p:cNvPr id="7" name="Object 4">
            <a:extLst>
              <a:ext uri="{FF2B5EF4-FFF2-40B4-BE49-F238E27FC236}">
                <a16:creationId xmlns:a16="http://schemas.microsoft.com/office/drawing/2014/main" id="{510C03D2-074E-4F26-BD1A-81EF374E1349}"/>
              </a:ext>
            </a:extLst>
          </p:cNvPr>
          <p:cNvGraphicFramePr>
            <a:graphicFrameLocks noChangeAspect="1"/>
          </p:cNvGraphicFramePr>
          <p:nvPr>
            <p:extLst>
              <p:ext uri="{D42A27DB-BD31-4B8C-83A1-F6EECF244321}">
                <p14:modId xmlns:p14="http://schemas.microsoft.com/office/powerpoint/2010/main" val="2087767118"/>
              </p:ext>
            </p:extLst>
          </p:nvPr>
        </p:nvGraphicFramePr>
        <p:xfrm>
          <a:off x="955675" y="4689475"/>
          <a:ext cx="4479925" cy="701675"/>
        </p:xfrm>
        <a:graphic>
          <a:graphicData uri="http://schemas.openxmlformats.org/presentationml/2006/ole">
            <mc:AlternateContent xmlns:mc="http://schemas.openxmlformats.org/markup-compatibility/2006">
              <mc:Choice xmlns:v="urn:schemas-microsoft-com:vml" Requires="v">
                <p:oleObj spid="_x0000_s337932" name="Equation" r:id="rId3" imgW="1460160" imgH="228600" progId="Equation.DSMT4">
                  <p:embed/>
                </p:oleObj>
              </mc:Choice>
              <mc:Fallback>
                <p:oleObj name="Equation" r:id="rId3" imgW="1460160" imgH="228600" progId="Equation.DSMT4">
                  <p:embed/>
                  <p:pic>
                    <p:nvPicPr>
                      <p:cNvPr id="32772" name="Object 4"/>
                      <p:cNvPicPr>
                        <a:picLocks noChangeAspect="1" noChangeArrowheads="1"/>
                      </p:cNvPicPr>
                      <p:nvPr/>
                    </p:nvPicPr>
                    <p:blipFill>
                      <a:blip r:embed="rId4"/>
                      <a:srcRect/>
                      <a:stretch>
                        <a:fillRect/>
                      </a:stretch>
                    </p:blipFill>
                    <p:spPr bwMode="auto">
                      <a:xfrm>
                        <a:off x="955675" y="4689475"/>
                        <a:ext cx="4479925" cy="701675"/>
                      </a:xfrm>
                      <a:prstGeom prst="rect">
                        <a:avLst/>
                      </a:prstGeom>
                      <a:noFill/>
                    </p:spPr>
                  </p:pic>
                </p:oleObj>
              </mc:Fallback>
            </mc:AlternateContent>
          </a:graphicData>
        </a:graphic>
      </p:graphicFrame>
      <p:graphicFrame>
        <p:nvGraphicFramePr>
          <p:cNvPr id="8" name="Object 5">
            <a:extLst>
              <a:ext uri="{FF2B5EF4-FFF2-40B4-BE49-F238E27FC236}">
                <a16:creationId xmlns:a16="http://schemas.microsoft.com/office/drawing/2014/main" id="{938B6B7E-E88E-456F-A352-F9EF26FAD90D}"/>
              </a:ext>
            </a:extLst>
          </p:cNvPr>
          <p:cNvGraphicFramePr>
            <a:graphicFrameLocks noChangeAspect="1"/>
          </p:cNvGraphicFramePr>
          <p:nvPr>
            <p:extLst>
              <p:ext uri="{D42A27DB-BD31-4B8C-83A1-F6EECF244321}">
                <p14:modId xmlns:p14="http://schemas.microsoft.com/office/powerpoint/2010/main" val="352777593"/>
              </p:ext>
            </p:extLst>
          </p:nvPr>
        </p:nvGraphicFramePr>
        <p:xfrm>
          <a:off x="1022350" y="5373688"/>
          <a:ext cx="4384675" cy="674687"/>
        </p:xfrm>
        <a:graphic>
          <a:graphicData uri="http://schemas.openxmlformats.org/presentationml/2006/ole">
            <mc:AlternateContent xmlns:mc="http://schemas.openxmlformats.org/markup-compatibility/2006">
              <mc:Choice xmlns:v="urn:schemas-microsoft-com:vml" Requires="v">
                <p:oleObj spid="_x0000_s337933" name="Equation" r:id="rId5" imgW="1485720" imgH="228600" progId="Equation.DSMT4">
                  <p:embed/>
                </p:oleObj>
              </mc:Choice>
              <mc:Fallback>
                <p:oleObj name="Equation" r:id="rId5" imgW="1485720" imgH="228600" progId="Equation.DSMT4">
                  <p:embed/>
                  <p:pic>
                    <p:nvPicPr>
                      <p:cNvPr id="32773" name="Object 5"/>
                      <p:cNvPicPr>
                        <a:picLocks noChangeAspect="1" noChangeArrowheads="1"/>
                      </p:cNvPicPr>
                      <p:nvPr/>
                    </p:nvPicPr>
                    <p:blipFill>
                      <a:blip r:embed="rId6"/>
                      <a:srcRect/>
                      <a:stretch>
                        <a:fillRect/>
                      </a:stretch>
                    </p:blipFill>
                    <p:spPr bwMode="auto">
                      <a:xfrm>
                        <a:off x="1022350" y="5373688"/>
                        <a:ext cx="4384675" cy="674687"/>
                      </a:xfrm>
                      <a:prstGeom prst="rect">
                        <a:avLst/>
                      </a:prstGeom>
                      <a:noFill/>
                    </p:spPr>
                  </p:pic>
                </p:oleObj>
              </mc:Fallback>
            </mc:AlternateContent>
          </a:graphicData>
        </a:graphic>
      </p:graphicFrame>
      <p:sp>
        <p:nvSpPr>
          <p:cNvPr id="9" name="内容占位符 2">
            <a:extLst>
              <a:ext uri="{FF2B5EF4-FFF2-40B4-BE49-F238E27FC236}">
                <a16:creationId xmlns:a16="http://schemas.microsoft.com/office/drawing/2014/main" id="{896060BF-CB26-4490-8EB5-1B075FAC8654}"/>
              </a:ext>
            </a:extLst>
          </p:cNvPr>
          <p:cNvSpPr>
            <a:spLocks noGrp="1"/>
          </p:cNvSpPr>
          <p:nvPr>
            <p:ph idx="1"/>
          </p:nvPr>
        </p:nvSpPr>
        <p:spPr>
          <a:xfrm>
            <a:off x="685800" y="1214422"/>
            <a:ext cx="7772400" cy="4881578"/>
          </a:xfrm>
        </p:spPr>
        <p:txBody>
          <a:bodyPr/>
          <a:lstStyle/>
          <a:p>
            <a:pPr>
              <a:buFont typeface="Arial" pitchFamily="34" charset="0"/>
              <a:buChar char="•"/>
            </a:pPr>
            <a:r>
              <a:rPr lang="zh-CN" altLang="en-US" sz="2800" dirty="0"/>
              <a:t>两列</a:t>
            </a:r>
            <a:r>
              <a:rPr lang="zh-CN" altLang="en-US" sz="2800" b="1" dirty="0">
                <a:solidFill>
                  <a:srgbClr val="C00000"/>
                </a:solidFill>
              </a:rPr>
              <a:t>振幅相同</a:t>
            </a:r>
            <a:r>
              <a:rPr lang="zh-CN" altLang="en-US" sz="2800" dirty="0"/>
              <a:t>的相干波，彼此沿相反方向传播，叠加后所形成的波</a:t>
            </a:r>
            <a:r>
              <a:rPr lang="en-US" altLang="zh-CN" sz="2800" dirty="0"/>
              <a:t>——</a:t>
            </a:r>
            <a:r>
              <a:rPr lang="zh-CN" altLang="en-US" sz="2800" b="1" dirty="0">
                <a:solidFill>
                  <a:srgbClr val="C00000"/>
                </a:solidFill>
              </a:rPr>
              <a:t>驻波</a:t>
            </a:r>
            <a:r>
              <a:rPr lang="zh-CN" altLang="en-US" sz="2800" dirty="0"/>
              <a:t>。这是一种特殊的干涉现象。</a:t>
            </a:r>
            <a:endParaRPr lang="en-US" altLang="zh-CN" sz="2800" dirty="0"/>
          </a:p>
          <a:p>
            <a:pPr>
              <a:buFont typeface="Arial" pitchFamily="34" charset="0"/>
              <a:buChar char="•"/>
            </a:pPr>
            <a:r>
              <a:rPr lang="zh-CN" altLang="en-US" sz="2800" dirty="0"/>
              <a:t>一个波与其反射波叠加后就可形成驻波。</a:t>
            </a:r>
            <a:endParaRPr lang="en-US" altLang="zh-CN" sz="2800" dirty="0"/>
          </a:p>
          <a:p>
            <a:pPr>
              <a:buFont typeface="Arial" pitchFamily="34" charset="0"/>
              <a:buChar char="•"/>
            </a:pPr>
            <a:endParaRPr lang="en-US" altLang="zh-CN" sz="2800" dirty="0"/>
          </a:p>
          <a:p>
            <a:pPr>
              <a:buFont typeface="Arial" pitchFamily="34" charset="0"/>
              <a:buChar char="•"/>
            </a:pPr>
            <a:endParaRPr lang="en-US" altLang="zh-CN" sz="2800" dirty="0"/>
          </a:p>
          <a:p>
            <a:pPr>
              <a:buFont typeface="Arial" pitchFamily="34" charset="0"/>
              <a:buChar char="•"/>
            </a:pPr>
            <a:r>
              <a:rPr lang="zh-CN" altLang="en-US" sz="2800" dirty="0"/>
              <a:t>下面分析：</a:t>
            </a:r>
            <a:endParaRPr lang="en-US" altLang="zh-CN" sz="2800" dirty="0"/>
          </a:p>
        </p:txBody>
      </p:sp>
      <p:pic>
        <p:nvPicPr>
          <p:cNvPr id="10" name="Picture 3">
            <a:extLst>
              <a:ext uri="{FF2B5EF4-FFF2-40B4-BE49-F238E27FC236}">
                <a16:creationId xmlns:a16="http://schemas.microsoft.com/office/drawing/2014/main" id="{111E5C6C-23CA-4211-959E-D80CFD2FB4B0}"/>
              </a:ext>
            </a:extLst>
          </p:cNvPr>
          <p:cNvPicPr>
            <a:picLocks noChangeAspect="1" noChangeArrowheads="1"/>
          </p:cNvPicPr>
          <p:nvPr/>
        </p:nvPicPr>
        <p:blipFill>
          <a:blip r:embed="rId7"/>
          <a:srcRect/>
          <a:stretch>
            <a:fillRect/>
          </a:stretch>
        </p:blipFill>
        <p:spPr bwMode="auto">
          <a:xfrm>
            <a:off x="2886558" y="3068960"/>
            <a:ext cx="5357850" cy="1690364"/>
          </a:xfrm>
          <a:prstGeom prst="rect">
            <a:avLst/>
          </a:prstGeom>
          <a:noFill/>
          <a:ln w="9525">
            <a:noFill/>
            <a:miter lim="800000"/>
            <a:headEnd/>
            <a:tailEnd/>
          </a:ln>
          <a:effectLst/>
        </p:spPr>
      </p:pic>
    </p:spTree>
    <p:extLst>
      <p:ext uri="{BB962C8B-B14F-4D97-AF65-F5344CB8AC3E}">
        <p14:creationId xmlns:p14="http://schemas.microsoft.com/office/powerpoint/2010/main" val="412448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9707044D-E6CA-4468-8630-A66C6A814751}"/>
              </a:ext>
            </a:extLst>
          </p:cNvPr>
          <p:cNvSpPr>
            <a:spLocks noGrp="1"/>
          </p:cNvSpPr>
          <p:nvPr>
            <p:ph idx="1"/>
          </p:nvPr>
        </p:nvSpPr>
        <p:spPr>
          <a:xfrm>
            <a:off x="428596" y="500042"/>
            <a:ext cx="8103844" cy="5381644"/>
          </a:xfrm>
        </p:spPr>
        <p:txBody>
          <a:bodyPr/>
          <a:lstStyle/>
          <a:p>
            <a:pPr>
              <a:buNone/>
            </a:pPr>
            <a:r>
              <a:rPr lang="zh-CN" altLang="en-US" sz="2800" dirty="0"/>
              <a:t>∵质点方向相同，两列波叠加后：</a:t>
            </a:r>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r>
              <a:rPr lang="zh-CN" altLang="en-US" sz="2800" dirty="0"/>
              <a:t>即坐标为</a:t>
            </a:r>
            <a:r>
              <a:rPr lang="en-US" altLang="zh-CN" sz="2800" dirty="0"/>
              <a:t>x</a:t>
            </a:r>
            <a:r>
              <a:rPr lang="zh-CN" altLang="en-US" sz="2800" dirty="0"/>
              <a:t>处的质点作振幅为         </a:t>
            </a:r>
            <a:r>
              <a:rPr lang="en-US" altLang="zh-CN" sz="2800" dirty="0"/>
              <a:t>		 </a:t>
            </a:r>
            <a:r>
              <a:rPr lang="zh-CN" altLang="en-US" sz="2800" dirty="0"/>
              <a:t>，角频率为    的简谐振动。</a:t>
            </a:r>
            <a:endParaRPr lang="en-US" altLang="zh-CN" sz="2800" dirty="0"/>
          </a:p>
        </p:txBody>
      </p:sp>
      <p:graphicFrame>
        <p:nvGraphicFramePr>
          <p:cNvPr id="5" name="Object 2">
            <a:extLst>
              <a:ext uri="{FF2B5EF4-FFF2-40B4-BE49-F238E27FC236}">
                <a16:creationId xmlns:a16="http://schemas.microsoft.com/office/drawing/2014/main" id="{AC6149D2-DC09-418C-9054-A92EDEDBC371}"/>
              </a:ext>
            </a:extLst>
          </p:cNvPr>
          <p:cNvGraphicFramePr>
            <a:graphicFrameLocks noChangeAspect="1"/>
          </p:cNvGraphicFramePr>
          <p:nvPr>
            <p:extLst>
              <p:ext uri="{D42A27DB-BD31-4B8C-83A1-F6EECF244321}">
                <p14:modId xmlns:p14="http://schemas.microsoft.com/office/powerpoint/2010/main" val="1557493885"/>
              </p:ext>
            </p:extLst>
          </p:nvPr>
        </p:nvGraphicFramePr>
        <p:xfrm>
          <a:off x="533400" y="1124744"/>
          <a:ext cx="8015288" cy="3368675"/>
        </p:xfrm>
        <a:graphic>
          <a:graphicData uri="http://schemas.openxmlformats.org/presentationml/2006/ole">
            <mc:AlternateContent xmlns:mc="http://schemas.openxmlformats.org/markup-compatibility/2006">
              <mc:Choice xmlns:v="urn:schemas-microsoft-com:vml" Requires="v">
                <p:oleObj spid="_x0000_s338961" name="Equation" r:id="rId3" imgW="2692080" imgH="1117440" progId="Equation.DSMT4">
                  <p:embed/>
                </p:oleObj>
              </mc:Choice>
              <mc:Fallback>
                <p:oleObj name="Equation" r:id="rId3" imgW="2692080" imgH="1117440" progId="Equation.DSMT4">
                  <p:embed/>
                  <p:pic>
                    <p:nvPicPr>
                      <p:cNvPr id="53250" name="Object 2"/>
                      <p:cNvPicPr>
                        <a:picLocks noChangeAspect="1" noChangeArrowheads="1"/>
                      </p:cNvPicPr>
                      <p:nvPr/>
                    </p:nvPicPr>
                    <p:blipFill>
                      <a:blip r:embed="rId4"/>
                      <a:srcRect/>
                      <a:stretch>
                        <a:fillRect/>
                      </a:stretch>
                    </p:blipFill>
                    <p:spPr bwMode="auto">
                      <a:xfrm>
                        <a:off x="533400" y="1124744"/>
                        <a:ext cx="8015288" cy="336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a:extLst>
              <a:ext uri="{FF2B5EF4-FFF2-40B4-BE49-F238E27FC236}">
                <a16:creationId xmlns:a16="http://schemas.microsoft.com/office/drawing/2014/main" id="{273BB42B-51A1-4286-B29E-49A8DED2FA9C}"/>
              </a:ext>
            </a:extLst>
          </p:cNvPr>
          <p:cNvGraphicFramePr>
            <a:graphicFrameLocks noChangeAspect="1"/>
          </p:cNvGraphicFramePr>
          <p:nvPr>
            <p:extLst>
              <p:ext uri="{D42A27DB-BD31-4B8C-83A1-F6EECF244321}">
                <p14:modId xmlns:p14="http://schemas.microsoft.com/office/powerpoint/2010/main" val="528837935"/>
              </p:ext>
            </p:extLst>
          </p:nvPr>
        </p:nvGraphicFramePr>
        <p:xfrm>
          <a:off x="5328084" y="4509120"/>
          <a:ext cx="2714625" cy="698500"/>
        </p:xfrm>
        <a:graphic>
          <a:graphicData uri="http://schemas.openxmlformats.org/presentationml/2006/ole">
            <mc:AlternateContent xmlns:mc="http://schemas.openxmlformats.org/markup-compatibility/2006">
              <mc:Choice xmlns:v="urn:schemas-microsoft-com:vml" Requires="v">
                <p:oleObj spid="_x0000_s338962" name="公式" r:id="rId5" imgW="736600" imgH="228600" progId="Equation.3">
                  <p:embed/>
                </p:oleObj>
              </mc:Choice>
              <mc:Fallback>
                <p:oleObj name="公式" r:id="rId5" imgW="736600" imgH="228600" progId="Equation.3">
                  <p:embed/>
                  <p:pic>
                    <p:nvPicPr>
                      <p:cNvPr id="2"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8084" y="4509120"/>
                        <a:ext cx="27146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3FB40AD8-CDD6-49B7-BD33-C7E3EE887A69}"/>
              </a:ext>
            </a:extLst>
          </p:cNvPr>
          <p:cNvGraphicFramePr>
            <a:graphicFrameLocks noChangeAspect="1"/>
          </p:cNvGraphicFramePr>
          <p:nvPr>
            <p:extLst>
              <p:ext uri="{D42A27DB-BD31-4B8C-83A1-F6EECF244321}">
                <p14:modId xmlns:p14="http://schemas.microsoft.com/office/powerpoint/2010/main" val="1811800426"/>
              </p:ext>
            </p:extLst>
          </p:nvPr>
        </p:nvGraphicFramePr>
        <p:xfrm>
          <a:off x="2195736" y="5085184"/>
          <a:ext cx="657225" cy="500063"/>
        </p:xfrm>
        <a:graphic>
          <a:graphicData uri="http://schemas.openxmlformats.org/presentationml/2006/ole">
            <mc:AlternateContent xmlns:mc="http://schemas.openxmlformats.org/markup-compatibility/2006">
              <mc:Choice xmlns:v="urn:schemas-microsoft-com:vml" Requires="v">
                <p:oleObj spid="_x0000_s338963" name="公式" r:id="rId7" imgW="152334" imgH="139639" progId="Equation.3">
                  <p:embed/>
                </p:oleObj>
              </mc:Choice>
              <mc:Fallback>
                <p:oleObj name="公式" r:id="rId7" imgW="152334" imgH="139639" progId="Equation.3">
                  <p:embed/>
                  <p:pic>
                    <p:nvPicPr>
                      <p:cNvPr id="5"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736" y="5085184"/>
                        <a:ext cx="657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213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6FEE02D8-AEC9-4AA5-8499-52CE804688BB}"/>
              </a:ext>
            </a:extLst>
          </p:cNvPr>
          <p:cNvSpPr>
            <a:spLocks noGrp="1"/>
          </p:cNvSpPr>
          <p:nvPr/>
        </p:nvSpPr>
        <p:spPr bwMode="auto">
          <a:xfrm>
            <a:off x="428596" y="738178"/>
            <a:ext cx="8286808" cy="53816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None/>
            </a:pPr>
            <a:r>
              <a:rPr lang="zh-CN" altLang="en-US" sz="2800" dirty="0"/>
              <a:t>由振幅   </a:t>
            </a:r>
            <a:r>
              <a:rPr lang="en-US" altLang="zh-CN" sz="2800" dirty="0"/>
              <a:t>			 </a:t>
            </a:r>
            <a:r>
              <a:rPr lang="zh-CN" altLang="en-US" sz="2800" dirty="0"/>
              <a:t>知：</a:t>
            </a:r>
            <a:endParaRPr lang="en-US" altLang="zh-CN" sz="2800" dirty="0"/>
          </a:p>
          <a:p>
            <a:r>
              <a:rPr lang="zh-CN" altLang="en-US" sz="2800" dirty="0"/>
              <a:t>波腹位置满足：</a:t>
            </a:r>
            <a:endParaRPr lang="en-US" altLang="zh-CN" sz="2000" dirty="0"/>
          </a:p>
          <a:p>
            <a:endParaRPr lang="en-US" altLang="zh-CN" sz="2000" dirty="0"/>
          </a:p>
          <a:p>
            <a:endParaRPr lang="en-US" altLang="zh-CN" sz="2000" dirty="0"/>
          </a:p>
          <a:p>
            <a:endParaRPr lang="en-US" altLang="zh-CN" sz="2000" dirty="0"/>
          </a:p>
          <a:p>
            <a:r>
              <a:rPr lang="zh-CN" altLang="en-US" sz="2800" dirty="0"/>
              <a:t>波节位置满足：</a:t>
            </a:r>
            <a:endParaRPr lang="en-US" altLang="zh-CN" sz="2800" dirty="0"/>
          </a:p>
          <a:p>
            <a:endParaRPr lang="en-US" altLang="zh-CN" sz="2800" dirty="0"/>
          </a:p>
          <a:p>
            <a:endParaRPr lang="en-US" altLang="zh-CN" sz="2800" dirty="0"/>
          </a:p>
          <a:p>
            <a:endParaRPr lang="en-US" altLang="zh-CN" sz="2800" dirty="0"/>
          </a:p>
          <a:p>
            <a:endParaRPr lang="en-US" altLang="zh-CN" sz="2800" dirty="0"/>
          </a:p>
          <a:p>
            <a:pPr marL="0" indent="0">
              <a:buNone/>
            </a:pPr>
            <a:endParaRPr lang="en-US" altLang="zh-CN" sz="2800" dirty="0"/>
          </a:p>
        </p:txBody>
      </p:sp>
      <p:pic>
        <p:nvPicPr>
          <p:cNvPr id="5" name="图片 4">
            <a:extLst>
              <a:ext uri="{FF2B5EF4-FFF2-40B4-BE49-F238E27FC236}">
                <a16:creationId xmlns:a16="http://schemas.microsoft.com/office/drawing/2014/main" id="{5EA0B501-FE77-471F-8406-877135588D2F}"/>
              </a:ext>
            </a:extLst>
          </p:cNvPr>
          <p:cNvPicPr>
            <a:picLocks noChangeAspect="1" noChangeArrowheads="1"/>
          </p:cNvPicPr>
          <p:nvPr/>
        </p:nvPicPr>
        <p:blipFill>
          <a:blip r:embed="rId3"/>
          <a:srcRect/>
          <a:stretch>
            <a:fillRect/>
          </a:stretch>
        </p:blipFill>
        <p:spPr bwMode="auto">
          <a:xfrm>
            <a:off x="898452" y="1796638"/>
            <a:ext cx="5220580" cy="1037839"/>
          </a:xfrm>
          <a:prstGeom prst="rect">
            <a:avLst/>
          </a:prstGeom>
          <a:noFill/>
        </p:spPr>
      </p:pic>
      <p:pic>
        <p:nvPicPr>
          <p:cNvPr id="6" name="图片 5">
            <a:extLst>
              <a:ext uri="{FF2B5EF4-FFF2-40B4-BE49-F238E27FC236}">
                <a16:creationId xmlns:a16="http://schemas.microsoft.com/office/drawing/2014/main" id="{3BAB6C74-76BE-4F6D-9AF0-48EB7A067D65}"/>
              </a:ext>
            </a:extLst>
          </p:cNvPr>
          <p:cNvPicPr>
            <a:picLocks noChangeAspect="1" noChangeArrowheads="1"/>
          </p:cNvPicPr>
          <p:nvPr/>
        </p:nvPicPr>
        <p:blipFill>
          <a:blip r:embed="rId4"/>
          <a:srcRect/>
          <a:stretch>
            <a:fillRect/>
          </a:stretch>
        </p:blipFill>
        <p:spPr bwMode="auto">
          <a:xfrm>
            <a:off x="790440" y="3344810"/>
            <a:ext cx="3819525" cy="2127250"/>
          </a:xfrm>
          <a:prstGeom prst="rect">
            <a:avLst/>
          </a:prstGeom>
          <a:noFill/>
          <a:ln>
            <a:noFill/>
          </a:ln>
        </p:spPr>
      </p:pic>
      <p:pic>
        <p:nvPicPr>
          <p:cNvPr id="7" name="Picture 3">
            <a:extLst>
              <a:ext uri="{FF2B5EF4-FFF2-40B4-BE49-F238E27FC236}">
                <a16:creationId xmlns:a16="http://schemas.microsoft.com/office/drawing/2014/main" id="{450F63A1-C968-497A-BEE8-4C0ACF50DF92}"/>
              </a:ext>
            </a:extLst>
          </p:cNvPr>
          <p:cNvPicPr>
            <a:picLocks noChangeAspect="1" noChangeArrowheads="1"/>
          </p:cNvPicPr>
          <p:nvPr/>
        </p:nvPicPr>
        <p:blipFill rotWithShape="1">
          <a:blip r:embed="rId5"/>
          <a:srcRect r="36299"/>
          <a:stretch/>
        </p:blipFill>
        <p:spPr bwMode="auto">
          <a:xfrm rot="5400000">
            <a:off x="5511574" y="3342024"/>
            <a:ext cx="3412983" cy="1690364"/>
          </a:xfrm>
          <a:prstGeom prst="rect">
            <a:avLst/>
          </a:prstGeom>
          <a:noFill/>
          <a:ln w="9525">
            <a:noFill/>
            <a:miter lim="800000"/>
            <a:headEnd/>
            <a:tailEnd/>
          </a:ln>
          <a:effectLst/>
        </p:spPr>
      </p:pic>
      <p:graphicFrame>
        <p:nvGraphicFramePr>
          <p:cNvPr id="8" name="Object 4">
            <a:extLst>
              <a:ext uri="{FF2B5EF4-FFF2-40B4-BE49-F238E27FC236}">
                <a16:creationId xmlns:a16="http://schemas.microsoft.com/office/drawing/2014/main" id="{466255CE-F86F-4783-9F3F-86FE84166C89}"/>
              </a:ext>
            </a:extLst>
          </p:cNvPr>
          <p:cNvGraphicFramePr>
            <a:graphicFrameLocks noChangeAspect="1"/>
          </p:cNvGraphicFramePr>
          <p:nvPr>
            <p:extLst>
              <p:ext uri="{D42A27DB-BD31-4B8C-83A1-F6EECF244321}">
                <p14:modId xmlns:p14="http://schemas.microsoft.com/office/powerpoint/2010/main" val="3130269196"/>
              </p:ext>
            </p:extLst>
          </p:nvPr>
        </p:nvGraphicFramePr>
        <p:xfrm>
          <a:off x="1619672" y="669937"/>
          <a:ext cx="2777800" cy="714380"/>
        </p:xfrm>
        <a:graphic>
          <a:graphicData uri="http://schemas.openxmlformats.org/presentationml/2006/ole">
            <mc:AlternateContent xmlns:mc="http://schemas.openxmlformats.org/markup-compatibility/2006">
              <mc:Choice xmlns:v="urn:schemas-microsoft-com:vml" Requires="v">
                <p:oleObj spid="_x0000_s339975" name="公式" r:id="rId6" imgW="736560" imgH="228600" progId="Equation.3">
                  <p:embed/>
                </p:oleObj>
              </mc:Choice>
              <mc:Fallback>
                <p:oleObj name="公式" r:id="rId6" imgW="736560" imgH="228600" progId="Equation.3">
                  <p:embed/>
                  <p:pic>
                    <p:nvPicPr>
                      <p:cNvPr id="3379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669937"/>
                        <a:ext cx="2777800"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45688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latin typeface="宋体" panose="02010600030101010101" pitchFamily="2" charset="-122"/>
                <a:ea typeface="宋体" panose="02010600030101010101" pitchFamily="2" charset="-122"/>
              </a:rPr>
              <a:t>§7.4 </a:t>
            </a:r>
            <a:r>
              <a:rPr lang="zh-CN" altLang="en-US" dirty="0">
                <a:latin typeface="宋体" panose="02010600030101010101" pitchFamily="2" charset="-122"/>
                <a:ea typeface="宋体" panose="02010600030101010101" pitchFamily="2" charset="-122"/>
              </a:rPr>
              <a:t>多普勒效应</a:t>
            </a:r>
          </a:p>
        </p:txBody>
      </p:sp>
      <p:cxnSp>
        <p:nvCxnSpPr>
          <p:cNvPr id="5" name="直接连接符 4"/>
          <p:cNvCxnSpPr/>
          <p:nvPr/>
        </p:nvCxnSpPr>
        <p:spPr>
          <a:xfrm>
            <a:off x="395536" y="1316390"/>
            <a:ext cx="835292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内容占位符 2">
            <a:extLst>
              <a:ext uri="{FF2B5EF4-FFF2-40B4-BE49-F238E27FC236}">
                <a16:creationId xmlns:a16="http://schemas.microsoft.com/office/drawing/2014/main" id="{885E51A5-35FF-4596-B0E2-952586970521}"/>
              </a:ext>
            </a:extLst>
          </p:cNvPr>
          <p:cNvSpPr>
            <a:spLocks noGrp="1"/>
          </p:cNvSpPr>
          <p:nvPr>
            <p:ph idx="1"/>
          </p:nvPr>
        </p:nvSpPr>
        <p:spPr>
          <a:xfrm>
            <a:off x="737574" y="1484784"/>
            <a:ext cx="7668852" cy="4953016"/>
          </a:xfrm>
        </p:spPr>
        <p:txBody>
          <a:bodyPr>
            <a:normAutofit lnSpcReduction="10000"/>
          </a:bodyPr>
          <a:lstStyle/>
          <a:p>
            <a:pPr>
              <a:spcAft>
                <a:spcPts val="1200"/>
              </a:spcAft>
              <a:buFont typeface="Arial" pitchFamily="34" charset="0"/>
              <a:buChar char="•"/>
            </a:pPr>
            <a:r>
              <a:rPr lang="zh-CN" altLang="en-US" sz="2800" dirty="0"/>
              <a:t>如波源与观察者相对静止，则观察者接收到的波的频率就是波源的振动频率。</a:t>
            </a:r>
            <a:endParaRPr lang="en-US" altLang="zh-CN" sz="2800" dirty="0"/>
          </a:p>
          <a:p>
            <a:pPr>
              <a:spcAft>
                <a:spcPts val="1200"/>
              </a:spcAft>
            </a:pPr>
            <a:r>
              <a:rPr lang="zh-CN" altLang="en-US" sz="2800" dirty="0"/>
              <a:t>如波源与观察者之间有相对运动，则观察者接受到的频率与波源频率不同，因为单位时间接收到的完整波长数和单位时间内波源发出的完整波长数不同</a:t>
            </a:r>
            <a:r>
              <a:rPr lang="en-US" altLang="zh-CN" sz="2800" dirty="0"/>
              <a:t>——</a:t>
            </a:r>
            <a:r>
              <a:rPr lang="zh-CN" altLang="en-US" sz="2800" b="1" dirty="0">
                <a:solidFill>
                  <a:srgbClr val="C00000"/>
                </a:solidFill>
              </a:rPr>
              <a:t>多普勒效应</a:t>
            </a:r>
            <a:r>
              <a:rPr lang="zh-CN" altLang="en-US" sz="2800" dirty="0"/>
              <a:t>。</a:t>
            </a:r>
            <a:endParaRPr lang="en-US" altLang="zh-CN" sz="2800" dirty="0"/>
          </a:p>
          <a:p>
            <a:pPr>
              <a:spcAft>
                <a:spcPts val="1200"/>
              </a:spcAft>
              <a:buFont typeface="Wingdings" pitchFamily="2" charset="2"/>
              <a:buChar char="Ø"/>
            </a:pPr>
            <a:r>
              <a:rPr lang="zh-CN" altLang="en-US" sz="2800" dirty="0"/>
              <a:t>设相对于介质，波源速度为</a:t>
            </a:r>
            <a:r>
              <a:rPr lang="en-US" altLang="zh-CN" sz="2800" dirty="0"/>
              <a:t>      ,</a:t>
            </a:r>
            <a:r>
              <a:rPr lang="zh-CN" altLang="en-US" sz="2800" dirty="0"/>
              <a:t>观察者速度     ， 振源频率为  </a:t>
            </a:r>
            <a:r>
              <a:rPr lang="en-US" altLang="zh-CN" sz="2800" dirty="0"/>
              <a:t>   ,</a:t>
            </a:r>
            <a:r>
              <a:rPr lang="zh-CN" altLang="en-US" sz="2800" dirty="0"/>
              <a:t>观察者接收到频率为</a:t>
            </a:r>
            <a:r>
              <a:rPr lang="en-US" altLang="zh-CN" sz="2800" dirty="0"/>
              <a:t>      ,</a:t>
            </a:r>
            <a:r>
              <a:rPr lang="zh-CN" altLang="en-US" sz="2800" dirty="0"/>
              <a:t>波速为</a:t>
            </a:r>
            <a:r>
              <a:rPr lang="en-US" altLang="zh-CN" sz="2800" dirty="0"/>
              <a:t>v</a:t>
            </a:r>
            <a:r>
              <a:rPr lang="zh-CN" altLang="en-US" sz="2800" dirty="0"/>
              <a:t>。</a:t>
            </a:r>
            <a:endParaRPr lang="en-US" altLang="zh-CN" sz="2800" dirty="0"/>
          </a:p>
          <a:p>
            <a:pPr marL="0" indent="0">
              <a:buNone/>
            </a:pPr>
            <a:r>
              <a:rPr lang="en-US" altLang="zh-CN" sz="2800" dirty="0"/>
              <a:t>1</a:t>
            </a:r>
            <a:r>
              <a:rPr lang="zh-CN" altLang="en-US" sz="2800" dirty="0"/>
              <a:t>）</a:t>
            </a:r>
            <a:endParaRPr lang="en-US" altLang="zh-CN" sz="2800" dirty="0"/>
          </a:p>
        </p:txBody>
      </p:sp>
      <p:graphicFrame>
        <p:nvGraphicFramePr>
          <p:cNvPr id="8" name="Object 2">
            <a:extLst>
              <a:ext uri="{FF2B5EF4-FFF2-40B4-BE49-F238E27FC236}">
                <a16:creationId xmlns:a16="http://schemas.microsoft.com/office/drawing/2014/main" id="{95C2F30F-5061-4704-AB7A-5E75B333CDE7}"/>
              </a:ext>
            </a:extLst>
          </p:cNvPr>
          <p:cNvGraphicFramePr>
            <a:graphicFrameLocks noChangeAspect="1"/>
          </p:cNvGraphicFramePr>
          <p:nvPr>
            <p:extLst>
              <p:ext uri="{D42A27DB-BD31-4B8C-83A1-F6EECF244321}">
                <p14:modId xmlns:p14="http://schemas.microsoft.com/office/powerpoint/2010/main" val="3229266143"/>
              </p:ext>
            </p:extLst>
          </p:nvPr>
        </p:nvGraphicFramePr>
        <p:xfrm>
          <a:off x="5436096" y="4053110"/>
          <a:ext cx="612068" cy="741928"/>
        </p:xfrm>
        <a:graphic>
          <a:graphicData uri="http://schemas.openxmlformats.org/presentationml/2006/ole">
            <mc:AlternateContent xmlns:mc="http://schemas.openxmlformats.org/markup-compatibility/2006">
              <mc:Choice xmlns:v="urn:schemas-microsoft-com:vml" Requires="v">
                <p:oleObj spid="_x0000_s341019" name="Equation" r:id="rId4" imgW="152280" imgH="228600" progId="Equation.DSMT4">
                  <p:embed/>
                </p:oleObj>
              </mc:Choice>
              <mc:Fallback>
                <p:oleObj name="Equation" r:id="rId4" imgW="152280" imgH="228600" progId="Equation.DSMT4">
                  <p:embed/>
                  <p:pic>
                    <p:nvPicPr>
                      <p:cNvPr id="34818" name="Object 2"/>
                      <p:cNvPicPr>
                        <a:picLocks noChangeAspect="1" noChangeArrowheads="1"/>
                      </p:cNvPicPr>
                      <p:nvPr/>
                    </p:nvPicPr>
                    <p:blipFill>
                      <a:blip r:embed="rId5"/>
                      <a:srcRect/>
                      <a:stretch>
                        <a:fillRect/>
                      </a:stretch>
                    </p:blipFill>
                    <p:spPr bwMode="auto">
                      <a:xfrm>
                        <a:off x="5436096" y="4053110"/>
                        <a:ext cx="612068" cy="741928"/>
                      </a:xfrm>
                      <a:prstGeom prst="rect">
                        <a:avLst/>
                      </a:prstGeom>
                      <a:noFill/>
                    </p:spPr>
                  </p:pic>
                </p:oleObj>
              </mc:Fallback>
            </mc:AlternateContent>
          </a:graphicData>
        </a:graphic>
      </p:graphicFrame>
      <p:graphicFrame>
        <p:nvGraphicFramePr>
          <p:cNvPr id="9" name="Object 3">
            <a:extLst>
              <a:ext uri="{FF2B5EF4-FFF2-40B4-BE49-F238E27FC236}">
                <a16:creationId xmlns:a16="http://schemas.microsoft.com/office/drawing/2014/main" id="{E454A6E9-8393-474F-8687-9D72187C9F6A}"/>
              </a:ext>
            </a:extLst>
          </p:cNvPr>
          <p:cNvGraphicFramePr>
            <a:graphicFrameLocks noChangeAspect="1"/>
          </p:cNvGraphicFramePr>
          <p:nvPr>
            <p:extLst>
              <p:ext uri="{D42A27DB-BD31-4B8C-83A1-F6EECF244321}">
                <p14:modId xmlns:p14="http://schemas.microsoft.com/office/powerpoint/2010/main" val="4217698819"/>
              </p:ext>
            </p:extLst>
          </p:nvPr>
        </p:nvGraphicFramePr>
        <p:xfrm>
          <a:off x="7711192" y="4123631"/>
          <a:ext cx="571504" cy="652746"/>
        </p:xfrm>
        <a:graphic>
          <a:graphicData uri="http://schemas.openxmlformats.org/presentationml/2006/ole">
            <mc:AlternateContent xmlns:mc="http://schemas.openxmlformats.org/markup-compatibility/2006">
              <mc:Choice xmlns:v="urn:schemas-microsoft-com:vml" Requires="v">
                <p:oleObj spid="_x0000_s341020" name="公式" r:id="rId6" imgW="164880" imgH="228600" progId="Equation.3">
                  <p:embed/>
                </p:oleObj>
              </mc:Choice>
              <mc:Fallback>
                <p:oleObj name="公式" r:id="rId6" imgW="164880" imgH="228600" progId="Equation.3">
                  <p:embed/>
                  <p:pic>
                    <p:nvPicPr>
                      <p:cNvPr id="3481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1192" y="4123631"/>
                        <a:ext cx="571504" cy="6527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4">
            <a:extLst>
              <a:ext uri="{FF2B5EF4-FFF2-40B4-BE49-F238E27FC236}">
                <a16:creationId xmlns:a16="http://schemas.microsoft.com/office/drawing/2014/main" id="{A5DA6FC2-C2AC-4AF4-852C-5684F9132F87}"/>
              </a:ext>
            </a:extLst>
          </p:cNvPr>
          <p:cNvGraphicFramePr>
            <a:graphicFrameLocks noChangeAspect="1"/>
          </p:cNvGraphicFramePr>
          <p:nvPr>
            <p:extLst>
              <p:ext uri="{D42A27DB-BD31-4B8C-83A1-F6EECF244321}">
                <p14:modId xmlns:p14="http://schemas.microsoft.com/office/powerpoint/2010/main" val="374354659"/>
              </p:ext>
            </p:extLst>
          </p:nvPr>
        </p:nvGraphicFramePr>
        <p:xfrm>
          <a:off x="2915816" y="4606404"/>
          <a:ext cx="571500" cy="609600"/>
        </p:xfrm>
        <a:graphic>
          <a:graphicData uri="http://schemas.openxmlformats.org/presentationml/2006/ole">
            <mc:AlternateContent xmlns:mc="http://schemas.openxmlformats.org/markup-compatibility/2006">
              <mc:Choice xmlns:v="urn:schemas-microsoft-com:vml" Requires="v">
                <p:oleObj spid="_x0000_s341021" name="Equation" r:id="rId8" imgW="126720" imgH="164880" progId="Equation.DSMT4">
                  <p:embed/>
                </p:oleObj>
              </mc:Choice>
              <mc:Fallback>
                <p:oleObj name="Equation" r:id="rId8" imgW="126720" imgH="164880" progId="Equation.DSMT4">
                  <p:embed/>
                  <p:pic>
                    <p:nvPicPr>
                      <p:cNvPr id="34820" name="Object 4"/>
                      <p:cNvPicPr>
                        <a:picLocks noChangeAspect="1" noChangeArrowheads="1"/>
                      </p:cNvPicPr>
                      <p:nvPr/>
                    </p:nvPicPr>
                    <p:blipFill>
                      <a:blip r:embed="rId9"/>
                      <a:srcRect/>
                      <a:stretch>
                        <a:fillRect/>
                      </a:stretch>
                    </p:blipFill>
                    <p:spPr bwMode="auto">
                      <a:xfrm>
                        <a:off x="2915816" y="4606404"/>
                        <a:ext cx="5715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5">
            <a:extLst>
              <a:ext uri="{FF2B5EF4-FFF2-40B4-BE49-F238E27FC236}">
                <a16:creationId xmlns:a16="http://schemas.microsoft.com/office/drawing/2014/main" id="{DAA25F43-A367-47CA-88B4-07E9104CCAA3}"/>
              </a:ext>
            </a:extLst>
          </p:cNvPr>
          <p:cNvGraphicFramePr>
            <a:graphicFrameLocks noChangeAspect="1"/>
          </p:cNvGraphicFramePr>
          <p:nvPr>
            <p:extLst>
              <p:ext uri="{D42A27DB-BD31-4B8C-83A1-F6EECF244321}">
                <p14:modId xmlns:p14="http://schemas.microsoft.com/office/powerpoint/2010/main" val="589900843"/>
              </p:ext>
            </p:extLst>
          </p:nvPr>
        </p:nvGraphicFramePr>
        <p:xfrm>
          <a:off x="6661747" y="4550612"/>
          <a:ext cx="619125" cy="623888"/>
        </p:xfrm>
        <a:graphic>
          <a:graphicData uri="http://schemas.openxmlformats.org/presentationml/2006/ole">
            <mc:AlternateContent xmlns:mc="http://schemas.openxmlformats.org/markup-compatibility/2006">
              <mc:Choice xmlns:v="urn:schemas-microsoft-com:vml" Requires="v">
                <p:oleObj spid="_x0000_s341022" name="Equation" r:id="rId10" imgW="164880" imgH="203040" progId="Equation.DSMT4">
                  <p:embed/>
                </p:oleObj>
              </mc:Choice>
              <mc:Fallback>
                <p:oleObj name="Equation" r:id="rId10" imgW="164880" imgH="203040" progId="Equation.DSMT4">
                  <p:embed/>
                  <p:pic>
                    <p:nvPicPr>
                      <p:cNvPr id="34821" name="Object 5"/>
                      <p:cNvPicPr>
                        <a:picLocks noChangeAspect="1" noChangeArrowheads="1"/>
                      </p:cNvPicPr>
                      <p:nvPr/>
                    </p:nvPicPr>
                    <p:blipFill>
                      <a:blip r:embed="rId11"/>
                      <a:srcRect/>
                      <a:stretch>
                        <a:fillRect/>
                      </a:stretch>
                    </p:blipFill>
                    <p:spPr bwMode="auto">
                      <a:xfrm>
                        <a:off x="6661747" y="4550612"/>
                        <a:ext cx="619125"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a:extLst>
              <a:ext uri="{FF2B5EF4-FFF2-40B4-BE49-F238E27FC236}">
                <a16:creationId xmlns:a16="http://schemas.microsoft.com/office/drawing/2014/main" id="{DAC81678-338A-4564-ABE4-5391ADB9CB07}"/>
              </a:ext>
            </a:extLst>
          </p:cNvPr>
          <p:cNvGraphicFramePr>
            <a:graphicFrameLocks noChangeAspect="1"/>
          </p:cNvGraphicFramePr>
          <p:nvPr>
            <p:extLst>
              <p:ext uri="{D42A27DB-BD31-4B8C-83A1-F6EECF244321}">
                <p14:modId xmlns:p14="http://schemas.microsoft.com/office/powerpoint/2010/main" val="2661455892"/>
              </p:ext>
            </p:extLst>
          </p:nvPr>
        </p:nvGraphicFramePr>
        <p:xfrm>
          <a:off x="1273777" y="6088335"/>
          <a:ext cx="5299075" cy="581025"/>
        </p:xfrm>
        <a:graphic>
          <a:graphicData uri="http://schemas.openxmlformats.org/presentationml/2006/ole">
            <mc:AlternateContent xmlns:mc="http://schemas.openxmlformats.org/markup-compatibility/2006">
              <mc:Choice xmlns:v="urn:schemas-microsoft-com:vml" Requires="v">
                <p:oleObj spid="_x0000_s341023" name="Equation" r:id="rId12" imgW="1714320" imgH="228600" progId="Equation.DSMT4">
                  <p:embed/>
                </p:oleObj>
              </mc:Choice>
              <mc:Fallback>
                <p:oleObj name="Equation" r:id="rId12" imgW="1714320" imgH="228600" progId="Equation.DSMT4">
                  <p:embed/>
                  <p:pic>
                    <p:nvPicPr>
                      <p:cNvPr id="2" name="对象 1"/>
                      <p:cNvPicPr>
                        <a:picLocks noChangeAspect="1" noChangeArrowheads="1"/>
                      </p:cNvPicPr>
                      <p:nvPr/>
                    </p:nvPicPr>
                    <p:blipFill>
                      <a:blip r:embed="rId13"/>
                      <a:srcRect/>
                      <a:stretch>
                        <a:fillRect/>
                      </a:stretch>
                    </p:blipFill>
                    <p:spPr bwMode="auto">
                      <a:xfrm>
                        <a:off x="1273777" y="6088335"/>
                        <a:ext cx="5299075" cy="5810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4318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540358C4-8E1A-4BCA-B6AD-0AB9B8C72CB0}"/>
              </a:ext>
            </a:extLst>
          </p:cNvPr>
          <p:cNvSpPr>
            <a:spLocks noGrp="1"/>
          </p:cNvSpPr>
          <p:nvPr>
            <p:ph idx="1"/>
          </p:nvPr>
        </p:nvSpPr>
        <p:spPr>
          <a:xfrm>
            <a:off x="685800" y="642918"/>
            <a:ext cx="7772400" cy="5453082"/>
          </a:xfrm>
        </p:spPr>
        <p:txBody>
          <a:bodyPr/>
          <a:lstStyle/>
          <a:p>
            <a:pPr>
              <a:buNone/>
            </a:pPr>
            <a:r>
              <a:rPr lang="en-US" altLang="zh-CN" sz="2800" dirty="0"/>
              <a:t>2</a:t>
            </a:r>
            <a:r>
              <a:rPr lang="zh-CN" altLang="en-US" sz="2800" dirty="0"/>
              <a:t>）</a:t>
            </a: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dirty="0"/>
          </a:p>
          <a:p>
            <a:pPr>
              <a:buNone/>
            </a:pPr>
            <a:endParaRPr lang="en-US" altLang="zh-CN" sz="2800" b="1" dirty="0">
              <a:solidFill>
                <a:srgbClr val="C00000"/>
              </a:solidFill>
            </a:endParaRPr>
          </a:p>
          <a:p>
            <a:pPr>
              <a:buNone/>
            </a:pPr>
            <a:r>
              <a:rPr lang="zh-CN" altLang="en-US" sz="2800" b="1" dirty="0">
                <a:solidFill>
                  <a:srgbClr val="C00000"/>
                </a:solidFill>
              </a:rPr>
              <a:t>注：</a:t>
            </a:r>
            <a:r>
              <a:rPr lang="zh-CN" altLang="en-US" sz="2800" dirty="0"/>
              <a:t>相向而行，取“</a:t>
            </a:r>
            <a:r>
              <a:rPr lang="en-US" altLang="zh-CN" sz="2800" dirty="0"/>
              <a:t>+</a:t>
            </a:r>
            <a:r>
              <a:rPr lang="zh-CN" altLang="en-US" sz="2800" dirty="0"/>
              <a:t>”，相背而行，取“</a:t>
            </a:r>
            <a:r>
              <a:rPr lang="en-US" altLang="zh-CN" sz="2800" dirty="0"/>
              <a:t>-</a:t>
            </a:r>
            <a:r>
              <a:rPr lang="zh-CN" altLang="en-US" sz="2800" dirty="0"/>
              <a:t>”。</a:t>
            </a:r>
            <a:endParaRPr lang="en-US" altLang="zh-CN" sz="2800" dirty="0"/>
          </a:p>
        </p:txBody>
      </p:sp>
      <p:pic>
        <p:nvPicPr>
          <p:cNvPr id="5" name="Picture 8" descr="T733">
            <a:extLst>
              <a:ext uri="{FF2B5EF4-FFF2-40B4-BE49-F238E27FC236}">
                <a16:creationId xmlns:a16="http://schemas.microsoft.com/office/drawing/2014/main" id="{267F8725-C547-40B1-8E23-8E9D8195E1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09" t="3438" r="4818" b="24511"/>
          <a:stretch/>
        </p:blipFill>
        <p:spPr bwMode="auto">
          <a:xfrm>
            <a:off x="5292080" y="653143"/>
            <a:ext cx="3102428" cy="2559833"/>
          </a:xfrm>
          <a:prstGeom prst="snipRoundRect">
            <a:avLst>
              <a:gd name="adj1" fmla="val 16667"/>
              <a:gd name="adj2" fmla="val 32903"/>
            </a:avLst>
          </a:prstGeom>
          <a:noFill/>
          <a:extLst>
            <a:ext uri="{909E8E84-426E-40DD-AFC4-6F175D3DCCD1}">
              <a14:hiddenFill xmlns:a14="http://schemas.microsoft.com/office/drawing/2010/main">
                <a:solidFill>
                  <a:srgbClr val="FFFFFF"/>
                </a:solidFill>
              </a14:hiddenFill>
            </a:ext>
          </a:extLst>
        </p:spPr>
      </p:pic>
      <p:graphicFrame>
        <p:nvGraphicFramePr>
          <p:cNvPr id="6" name="对象 5">
            <a:extLst>
              <a:ext uri="{FF2B5EF4-FFF2-40B4-BE49-F238E27FC236}">
                <a16:creationId xmlns:a16="http://schemas.microsoft.com/office/drawing/2014/main" id="{D745B298-F0EC-46B7-A94D-76495229AB84}"/>
              </a:ext>
            </a:extLst>
          </p:cNvPr>
          <p:cNvGraphicFramePr>
            <a:graphicFrameLocks noChangeAspect="1"/>
          </p:cNvGraphicFramePr>
          <p:nvPr>
            <p:extLst>
              <p:ext uri="{D42A27DB-BD31-4B8C-83A1-F6EECF244321}">
                <p14:modId xmlns:p14="http://schemas.microsoft.com/office/powerpoint/2010/main" val="1829234136"/>
              </p:ext>
            </p:extLst>
          </p:nvPr>
        </p:nvGraphicFramePr>
        <p:xfrm>
          <a:off x="1223628" y="1100013"/>
          <a:ext cx="2573338" cy="2112963"/>
        </p:xfrm>
        <a:graphic>
          <a:graphicData uri="http://schemas.openxmlformats.org/presentationml/2006/ole">
            <mc:AlternateContent xmlns:mc="http://schemas.openxmlformats.org/markup-compatibility/2006">
              <mc:Choice xmlns:v="urn:schemas-microsoft-com:vml" Requires="v">
                <p:oleObj spid="_x0000_s342033" name="Equation" r:id="rId4" imgW="736560" imgH="736560" progId="Equation.DSMT4">
                  <p:embed/>
                </p:oleObj>
              </mc:Choice>
              <mc:Fallback>
                <p:oleObj name="Equation" r:id="rId4" imgW="736560" imgH="736560" progId="Equation.DSMT4">
                  <p:embed/>
                  <p:pic>
                    <p:nvPicPr>
                      <p:cNvPr id="2" name="对象 1"/>
                      <p:cNvPicPr>
                        <a:picLocks noChangeAspect="1" noChangeArrowheads="1"/>
                      </p:cNvPicPr>
                      <p:nvPr/>
                    </p:nvPicPr>
                    <p:blipFill>
                      <a:blip r:embed="rId5"/>
                      <a:srcRect/>
                      <a:stretch>
                        <a:fillRect/>
                      </a:stretch>
                    </p:blipFill>
                    <p:spPr bwMode="auto">
                      <a:xfrm>
                        <a:off x="1223628" y="1100013"/>
                        <a:ext cx="2573338" cy="2112963"/>
                      </a:xfrm>
                      <a:prstGeom prst="rect">
                        <a:avLst/>
                      </a:prstGeom>
                      <a:noFill/>
                      <a:ln>
                        <a:noFill/>
                      </a:ln>
                    </p:spPr>
                  </p:pic>
                </p:oleObj>
              </mc:Fallback>
            </mc:AlternateContent>
          </a:graphicData>
        </a:graphic>
      </p:graphicFrame>
      <p:graphicFrame>
        <p:nvGraphicFramePr>
          <p:cNvPr id="7" name="对象 6">
            <a:extLst>
              <a:ext uri="{FF2B5EF4-FFF2-40B4-BE49-F238E27FC236}">
                <a16:creationId xmlns:a16="http://schemas.microsoft.com/office/drawing/2014/main" id="{D2CDF87E-2B19-4D20-9066-B6FC11023CCC}"/>
              </a:ext>
            </a:extLst>
          </p:cNvPr>
          <p:cNvGraphicFramePr>
            <a:graphicFrameLocks noChangeAspect="1"/>
          </p:cNvGraphicFramePr>
          <p:nvPr>
            <p:extLst>
              <p:ext uri="{D42A27DB-BD31-4B8C-83A1-F6EECF244321}">
                <p14:modId xmlns:p14="http://schemas.microsoft.com/office/powerpoint/2010/main" val="2215078440"/>
              </p:ext>
            </p:extLst>
          </p:nvPr>
        </p:nvGraphicFramePr>
        <p:xfrm>
          <a:off x="1223963" y="3198813"/>
          <a:ext cx="6300787" cy="1203325"/>
        </p:xfrm>
        <a:graphic>
          <a:graphicData uri="http://schemas.openxmlformats.org/presentationml/2006/ole">
            <mc:AlternateContent xmlns:mc="http://schemas.openxmlformats.org/markup-compatibility/2006">
              <mc:Choice xmlns:v="urn:schemas-microsoft-com:vml" Requires="v">
                <p:oleObj spid="_x0000_s342034" name="Equation" r:id="rId6" imgW="1803240" imgH="419040" progId="Equation.DSMT4">
                  <p:embed/>
                </p:oleObj>
              </mc:Choice>
              <mc:Fallback>
                <p:oleObj name="Equation" r:id="rId6" imgW="1803240" imgH="419040" progId="Equation.DSMT4">
                  <p:embed/>
                  <p:pic>
                    <p:nvPicPr>
                      <p:cNvPr id="5" name="对象 4"/>
                      <p:cNvPicPr>
                        <a:picLocks noChangeAspect="1" noChangeArrowheads="1"/>
                      </p:cNvPicPr>
                      <p:nvPr/>
                    </p:nvPicPr>
                    <p:blipFill>
                      <a:blip r:embed="rId7"/>
                      <a:srcRect/>
                      <a:stretch>
                        <a:fillRect/>
                      </a:stretch>
                    </p:blipFill>
                    <p:spPr bwMode="auto">
                      <a:xfrm>
                        <a:off x="1223963" y="3198813"/>
                        <a:ext cx="6300787"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3">
            <a:extLst>
              <a:ext uri="{FF2B5EF4-FFF2-40B4-BE49-F238E27FC236}">
                <a16:creationId xmlns:a16="http://schemas.microsoft.com/office/drawing/2014/main" id="{658C3598-6BED-42BC-B407-0E50B70DB24A}"/>
              </a:ext>
            </a:extLst>
          </p:cNvPr>
          <p:cNvGraphicFramePr>
            <a:graphicFrameLocks noChangeAspect="1"/>
          </p:cNvGraphicFramePr>
          <p:nvPr>
            <p:extLst>
              <p:ext uri="{D42A27DB-BD31-4B8C-83A1-F6EECF244321}">
                <p14:modId xmlns:p14="http://schemas.microsoft.com/office/powerpoint/2010/main" val="26331190"/>
              </p:ext>
            </p:extLst>
          </p:nvPr>
        </p:nvGraphicFramePr>
        <p:xfrm>
          <a:off x="1187624" y="548680"/>
          <a:ext cx="3059112" cy="717550"/>
        </p:xfrm>
        <a:graphic>
          <a:graphicData uri="http://schemas.openxmlformats.org/presentationml/2006/ole">
            <mc:AlternateContent xmlns:mc="http://schemas.openxmlformats.org/markup-compatibility/2006">
              <mc:Choice xmlns:v="urn:schemas-microsoft-com:vml" Requires="v">
                <p:oleObj spid="_x0000_s342035" name="Equation" r:id="rId8" imgW="799920" imgH="228600" progId="Equation.DSMT4">
                  <p:embed/>
                </p:oleObj>
              </mc:Choice>
              <mc:Fallback>
                <p:oleObj name="Equation" r:id="rId8" imgW="799920" imgH="228600" progId="Equation.DSMT4">
                  <p:embed/>
                  <p:pic>
                    <p:nvPicPr>
                      <p:cNvPr id="55299" name="Object 3"/>
                      <p:cNvPicPr>
                        <a:picLocks noChangeAspect="1" noChangeArrowheads="1"/>
                      </p:cNvPicPr>
                      <p:nvPr/>
                    </p:nvPicPr>
                    <p:blipFill>
                      <a:blip r:embed="rId9"/>
                      <a:srcRect/>
                      <a:stretch>
                        <a:fillRect/>
                      </a:stretch>
                    </p:blipFill>
                    <p:spPr bwMode="auto">
                      <a:xfrm>
                        <a:off x="1187624" y="548680"/>
                        <a:ext cx="3059112"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7895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50C7782-DF85-4245-81B5-8359237E9139}"/>
              </a:ext>
            </a:extLst>
          </p:cNvPr>
          <p:cNvSpPr txBox="1">
            <a:spLocks/>
          </p:cNvSpPr>
          <p:nvPr/>
        </p:nvSpPr>
        <p:spPr bwMode="auto">
          <a:xfrm>
            <a:off x="187435" y="290502"/>
            <a:ext cx="7772400" cy="53816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1" lang="en-US" altLang="zh-CN" sz="2800" b="0" i="0" u="none" strike="noStrike" kern="0" cap="none" spc="0" normalizeH="0" baseline="0" noProof="0" dirty="0">
                <a:ln>
                  <a:noFill/>
                </a:ln>
                <a:solidFill>
                  <a:schemeClr val="tx1"/>
                </a:solidFill>
                <a:effectLst/>
                <a:uLnTx/>
                <a:uFillTx/>
                <a:latin typeface="+mn-lt"/>
                <a:ea typeface="+mn-ea"/>
                <a:cs typeface="+mn-cs"/>
              </a:rPr>
              <a:t>3</a:t>
            </a:r>
            <a:r>
              <a:rPr kumimoji="1" lang="zh-CN" altLang="en-US" sz="2800" b="0" i="0" u="none" strike="noStrike" kern="0" cap="none" spc="0" normalizeH="0" baseline="0" noProof="0" dirty="0">
                <a:ln>
                  <a:noFill/>
                </a:ln>
                <a:solidFill>
                  <a:schemeClr val="tx1"/>
                </a:solidFill>
                <a:effectLst/>
                <a:uLnTx/>
                <a:uFillTx/>
                <a:latin typeface="+mn-lt"/>
                <a:ea typeface="+mn-ea"/>
                <a:cs typeface="+mn-cs"/>
              </a:rPr>
              <a:t>）</a:t>
            </a:r>
            <a:endParaRPr kumimoji="1"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2800"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2800"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2800"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2800"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1200" kern="0" dirty="0">
              <a:latin typeface="+mn-lt"/>
              <a:ea typeface="+mn-ea"/>
            </a:endParaRPr>
          </a:p>
          <a:p>
            <a:pPr marL="342900" indent="-342900" algn="l" eaLnBrk="0" hangingPunct="0">
              <a:spcBef>
                <a:spcPct val="20000"/>
              </a:spcBef>
              <a:defRPr/>
            </a:pPr>
            <a:r>
              <a:rPr lang="zh-CN" altLang="en-US" sz="2800" b="1" dirty="0">
                <a:solidFill>
                  <a:srgbClr val="C00000"/>
                </a:solidFill>
              </a:rPr>
              <a:t>注：</a:t>
            </a:r>
            <a:r>
              <a:rPr lang="zh-CN" altLang="en-US" sz="2800" dirty="0"/>
              <a:t>相向而行，取“</a:t>
            </a:r>
            <a:r>
              <a:rPr lang="en-US" altLang="zh-CN" sz="2800" dirty="0"/>
              <a:t>-</a:t>
            </a:r>
            <a:r>
              <a:rPr lang="zh-CN" altLang="en-US" sz="2800" dirty="0"/>
              <a:t>” ，相背而行，取“</a:t>
            </a:r>
            <a:r>
              <a:rPr lang="en-US" altLang="zh-CN" sz="2800" dirty="0"/>
              <a:t>+</a:t>
            </a:r>
            <a:r>
              <a:rPr lang="zh-CN" altLang="en-US" sz="2800" dirty="0"/>
              <a:t>”。</a:t>
            </a:r>
            <a:endParaRPr kumimoji="1" lang="zh-CN" alt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图片 5">
            <a:extLst>
              <a:ext uri="{FF2B5EF4-FFF2-40B4-BE49-F238E27FC236}">
                <a16:creationId xmlns:a16="http://schemas.microsoft.com/office/drawing/2014/main" id="{176AA3DB-BC6C-4DBC-B6A9-17F034B4723B}"/>
              </a:ext>
            </a:extLst>
          </p:cNvPr>
          <p:cNvPicPr>
            <a:picLocks noChangeAspect="1" noChangeArrowheads="1"/>
          </p:cNvPicPr>
          <p:nvPr/>
        </p:nvPicPr>
        <p:blipFill>
          <a:blip r:embed="rId2"/>
          <a:srcRect/>
          <a:stretch>
            <a:fillRect/>
          </a:stretch>
        </p:blipFill>
        <p:spPr bwMode="auto">
          <a:xfrm>
            <a:off x="702459" y="662606"/>
            <a:ext cx="2979738" cy="630238"/>
          </a:xfrm>
          <a:prstGeom prst="rect">
            <a:avLst/>
          </a:prstGeom>
          <a:noFill/>
        </p:spPr>
      </p:pic>
      <p:pic>
        <p:nvPicPr>
          <p:cNvPr id="7" name="图片 6">
            <a:extLst>
              <a:ext uri="{FF2B5EF4-FFF2-40B4-BE49-F238E27FC236}">
                <a16:creationId xmlns:a16="http://schemas.microsoft.com/office/drawing/2014/main" id="{EBE520F8-0D3D-4C94-B8F1-487DEB0A46E4}"/>
              </a:ext>
            </a:extLst>
          </p:cNvPr>
          <p:cNvPicPr>
            <a:picLocks noChangeAspect="1" noChangeArrowheads="1"/>
          </p:cNvPicPr>
          <p:nvPr/>
        </p:nvPicPr>
        <p:blipFill>
          <a:blip r:embed="rId3"/>
          <a:srcRect/>
          <a:stretch>
            <a:fillRect/>
          </a:stretch>
        </p:blipFill>
        <p:spPr bwMode="auto">
          <a:xfrm>
            <a:off x="676385" y="3470918"/>
            <a:ext cx="7283450" cy="107156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92">
            <a:extLst>
              <a:ext uri="{FF2B5EF4-FFF2-40B4-BE49-F238E27FC236}">
                <a16:creationId xmlns:a16="http://schemas.microsoft.com/office/drawing/2014/main" id="{9C708CB3-7214-427E-AC66-CF99605470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229" y="776930"/>
            <a:ext cx="4986337" cy="269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图片 8">
            <a:extLst>
              <a:ext uri="{FF2B5EF4-FFF2-40B4-BE49-F238E27FC236}">
                <a16:creationId xmlns:a16="http://schemas.microsoft.com/office/drawing/2014/main" id="{D347C0D1-CDD6-40CA-975B-CAA49E65A1F5}"/>
              </a:ext>
            </a:extLst>
          </p:cNvPr>
          <p:cNvPicPr>
            <a:picLocks noChangeAspect="1" noChangeArrowheads="1"/>
          </p:cNvPicPr>
          <p:nvPr/>
        </p:nvPicPr>
        <p:blipFill>
          <a:blip r:embed="rId5"/>
          <a:srcRect/>
          <a:stretch>
            <a:fillRect/>
          </a:stretch>
        </p:blipFill>
        <p:spPr bwMode="auto">
          <a:xfrm>
            <a:off x="621858" y="1310678"/>
            <a:ext cx="3528391" cy="2021505"/>
          </a:xfrm>
          <a:prstGeom prst="rect">
            <a:avLst/>
          </a:prstGeom>
          <a:noFill/>
          <a:ln>
            <a:noFill/>
          </a:ln>
        </p:spPr>
      </p:pic>
      <p:pic>
        <p:nvPicPr>
          <p:cNvPr id="10" name="图片 9">
            <a:extLst>
              <a:ext uri="{FF2B5EF4-FFF2-40B4-BE49-F238E27FC236}">
                <a16:creationId xmlns:a16="http://schemas.microsoft.com/office/drawing/2014/main" id="{4C45A3AE-4065-452B-AA35-269FCE9EF697}"/>
              </a:ext>
            </a:extLst>
          </p:cNvPr>
          <p:cNvPicPr>
            <a:picLocks noChangeAspect="1" noChangeArrowheads="1"/>
          </p:cNvPicPr>
          <p:nvPr/>
        </p:nvPicPr>
        <p:blipFill>
          <a:blip r:embed="rId6"/>
          <a:srcRect/>
          <a:stretch>
            <a:fillRect/>
          </a:stretch>
        </p:blipFill>
        <p:spPr bwMode="auto">
          <a:xfrm>
            <a:off x="693865" y="4443026"/>
            <a:ext cx="3717925"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3433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内容占位符 2">
            <a:extLst>
              <a:ext uri="{FF2B5EF4-FFF2-40B4-BE49-F238E27FC236}">
                <a16:creationId xmlns:a16="http://schemas.microsoft.com/office/drawing/2014/main" id="{C92B28DE-2BF1-4B3B-8C92-90A2417B5BEA}"/>
              </a:ext>
            </a:extLst>
          </p:cNvPr>
          <p:cNvSpPr>
            <a:spLocks noGrp="1"/>
          </p:cNvSpPr>
          <p:nvPr>
            <p:ph idx="1"/>
          </p:nvPr>
        </p:nvSpPr>
        <p:spPr>
          <a:xfrm>
            <a:off x="395536" y="642918"/>
            <a:ext cx="8316416" cy="5453082"/>
          </a:xfrm>
        </p:spPr>
        <p:txBody>
          <a:bodyPr>
            <a:normAutofit fontScale="92500" lnSpcReduction="10000"/>
          </a:bodyPr>
          <a:lstStyle/>
          <a:p>
            <a:pPr>
              <a:buNone/>
            </a:pPr>
            <a:r>
              <a:rPr lang="zh-CN" altLang="en-US" sz="2800" b="1" dirty="0">
                <a:solidFill>
                  <a:schemeClr val="accent2"/>
                </a:solidFill>
              </a:rPr>
              <a:t>二、应变：</a:t>
            </a:r>
            <a:endParaRPr lang="en-US" altLang="zh-CN" sz="2800" b="1" dirty="0">
              <a:solidFill>
                <a:schemeClr val="accent2"/>
              </a:solidFill>
            </a:endParaRPr>
          </a:p>
          <a:p>
            <a:pPr marL="0" indent="0">
              <a:buNone/>
            </a:pPr>
            <a:r>
              <a:rPr lang="zh-CN" altLang="en-US" sz="2800" dirty="0"/>
              <a:t>当物体受应力作用时，其长度、形状、体积都可能发生变化，这种变化与原来对应量之比称为应变。</a:t>
            </a:r>
            <a:endParaRPr lang="en-US" altLang="zh-CN" sz="2800" dirty="0"/>
          </a:p>
          <a:p>
            <a:pPr>
              <a:buNone/>
            </a:pPr>
            <a:r>
              <a:rPr lang="zh-CN" altLang="en-US" sz="2800" dirty="0"/>
              <a:t>张应变：</a:t>
            </a:r>
            <a:endParaRPr lang="en-US" altLang="zh-CN" sz="2800" dirty="0"/>
          </a:p>
          <a:p>
            <a:pPr>
              <a:buNone/>
            </a:pPr>
            <a:endParaRPr lang="en-US" altLang="zh-CN" sz="2800" dirty="0"/>
          </a:p>
          <a:p>
            <a:pPr>
              <a:buNone/>
            </a:pPr>
            <a:r>
              <a:rPr lang="zh-CN" altLang="en-US" sz="2800" dirty="0"/>
              <a:t>压应变：</a:t>
            </a:r>
            <a:endParaRPr lang="en-US" altLang="zh-CN" sz="2800" dirty="0"/>
          </a:p>
          <a:p>
            <a:pPr>
              <a:buNone/>
            </a:pPr>
            <a:endParaRPr lang="en-US" altLang="zh-CN" sz="2800" dirty="0"/>
          </a:p>
          <a:p>
            <a:pPr>
              <a:buNone/>
            </a:pPr>
            <a:r>
              <a:rPr lang="zh-CN" altLang="en-US" sz="2800" dirty="0"/>
              <a:t>切应变：</a:t>
            </a:r>
            <a:endParaRPr lang="en-US" altLang="zh-CN" sz="2800" dirty="0"/>
          </a:p>
          <a:p>
            <a:pPr>
              <a:buNone/>
            </a:pPr>
            <a:endParaRPr lang="en-US" altLang="zh-CN" sz="2800" dirty="0"/>
          </a:p>
          <a:p>
            <a:pPr>
              <a:buNone/>
            </a:pPr>
            <a:r>
              <a:rPr lang="zh-CN" altLang="en-US" sz="2800" dirty="0"/>
              <a:t>对应静压强的体应变：</a:t>
            </a:r>
            <a:endParaRPr lang="en-US" altLang="zh-CN" sz="2800" dirty="0"/>
          </a:p>
          <a:p>
            <a:pPr>
              <a:buFont typeface="Wingdings" pitchFamily="2" charset="2"/>
              <a:buChar char="u"/>
            </a:pPr>
            <a:endParaRPr lang="en-US" altLang="zh-CN" sz="2800" dirty="0"/>
          </a:p>
          <a:p>
            <a:pPr>
              <a:buFont typeface="Wingdings" pitchFamily="2" charset="2"/>
              <a:buChar char="u"/>
            </a:pPr>
            <a:r>
              <a:rPr lang="zh-CN" altLang="en-US" sz="2800" dirty="0"/>
              <a:t>应变无量纲</a:t>
            </a:r>
          </a:p>
        </p:txBody>
      </p:sp>
      <p:graphicFrame>
        <p:nvGraphicFramePr>
          <p:cNvPr id="27" name="Object 2">
            <a:extLst>
              <a:ext uri="{FF2B5EF4-FFF2-40B4-BE49-F238E27FC236}">
                <a16:creationId xmlns:a16="http://schemas.microsoft.com/office/drawing/2014/main" id="{643FC1A5-C88C-476A-AB7F-6B58E4DF183D}"/>
              </a:ext>
            </a:extLst>
          </p:cNvPr>
          <p:cNvGraphicFramePr>
            <a:graphicFrameLocks noChangeAspect="1"/>
          </p:cNvGraphicFramePr>
          <p:nvPr>
            <p:extLst>
              <p:ext uri="{D42A27DB-BD31-4B8C-83A1-F6EECF244321}">
                <p14:modId xmlns:p14="http://schemas.microsoft.com/office/powerpoint/2010/main" val="3291515773"/>
              </p:ext>
            </p:extLst>
          </p:nvPr>
        </p:nvGraphicFramePr>
        <p:xfrm>
          <a:off x="1688862" y="1781268"/>
          <a:ext cx="1739900" cy="1011237"/>
        </p:xfrm>
        <a:graphic>
          <a:graphicData uri="http://schemas.openxmlformats.org/presentationml/2006/ole">
            <mc:AlternateContent xmlns:mc="http://schemas.openxmlformats.org/markup-compatibility/2006">
              <mc:Choice xmlns:v="urn:schemas-microsoft-com:vml" Requires="v">
                <p:oleObj spid="_x0000_s326746" name="Equation" r:id="rId4" imgW="482400" imgH="279360" progId="Equation.DSMT4">
                  <p:embed/>
                </p:oleObj>
              </mc:Choice>
              <mc:Fallback>
                <p:oleObj name="Equation" r:id="rId4" imgW="482400" imgH="279360" progId="Equation.DSMT4">
                  <p:embed/>
                  <p:pic>
                    <p:nvPicPr>
                      <p:cNvPr id="21506" name="Object 2"/>
                      <p:cNvPicPr>
                        <a:picLocks noChangeAspect="1" noChangeArrowheads="1"/>
                      </p:cNvPicPr>
                      <p:nvPr/>
                    </p:nvPicPr>
                    <p:blipFill>
                      <a:blip r:embed="rId5"/>
                      <a:srcRect/>
                      <a:stretch>
                        <a:fillRect/>
                      </a:stretch>
                    </p:blipFill>
                    <p:spPr bwMode="auto">
                      <a:xfrm>
                        <a:off x="1688862" y="1781268"/>
                        <a:ext cx="1739900"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3">
            <a:extLst>
              <a:ext uri="{FF2B5EF4-FFF2-40B4-BE49-F238E27FC236}">
                <a16:creationId xmlns:a16="http://schemas.microsoft.com/office/drawing/2014/main" id="{F4E470D0-BC52-4A8B-9B81-CE9CD0CE8811}"/>
              </a:ext>
            </a:extLst>
          </p:cNvPr>
          <p:cNvGraphicFramePr>
            <a:graphicFrameLocks noChangeAspect="1"/>
          </p:cNvGraphicFramePr>
          <p:nvPr>
            <p:extLst>
              <p:ext uri="{D42A27DB-BD31-4B8C-83A1-F6EECF244321}">
                <p14:modId xmlns:p14="http://schemas.microsoft.com/office/powerpoint/2010/main" val="2423990482"/>
              </p:ext>
            </p:extLst>
          </p:nvPr>
        </p:nvGraphicFramePr>
        <p:xfrm>
          <a:off x="1688862" y="2694778"/>
          <a:ext cx="1975309" cy="928691"/>
        </p:xfrm>
        <a:graphic>
          <a:graphicData uri="http://schemas.openxmlformats.org/presentationml/2006/ole">
            <mc:AlternateContent xmlns:mc="http://schemas.openxmlformats.org/markup-compatibility/2006">
              <mc:Choice xmlns:v="urn:schemas-microsoft-com:vml" Requires="v">
                <p:oleObj spid="_x0000_s326747" name="公式" r:id="rId6" imgW="596880" imgH="279360" progId="Equation.3">
                  <p:embed/>
                </p:oleObj>
              </mc:Choice>
              <mc:Fallback>
                <p:oleObj name="公式" r:id="rId6" imgW="596880" imgH="279360" progId="Equation.3">
                  <p:embed/>
                  <p:pic>
                    <p:nvPicPr>
                      <p:cNvPr id="215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8862" y="2694778"/>
                        <a:ext cx="1975309" cy="9286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4">
            <a:extLst>
              <a:ext uri="{FF2B5EF4-FFF2-40B4-BE49-F238E27FC236}">
                <a16:creationId xmlns:a16="http://schemas.microsoft.com/office/drawing/2014/main" id="{9D2FA06B-0F0B-4B55-8C1D-FD7BE9EAA8BB}"/>
              </a:ext>
            </a:extLst>
          </p:cNvPr>
          <p:cNvGraphicFramePr>
            <a:graphicFrameLocks noChangeAspect="1"/>
          </p:cNvGraphicFramePr>
          <p:nvPr>
            <p:extLst>
              <p:ext uri="{D42A27DB-BD31-4B8C-83A1-F6EECF244321}">
                <p14:modId xmlns:p14="http://schemas.microsoft.com/office/powerpoint/2010/main" val="3183743202"/>
              </p:ext>
            </p:extLst>
          </p:nvPr>
        </p:nvGraphicFramePr>
        <p:xfrm>
          <a:off x="1764218" y="3498865"/>
          <a:ext cx="1545749" cy="943893"/>
        </p:xfrm>
        <a:graphic>
          <a:graphicData uri="http://schemas.openxmlformats.org/presentationml/2006/ole">
            <mc:AlternateContent xmlns:mc="http://schemas.openxmlformats.org/markup-compatibility/2006">
              <mc:Choice xmlns:v="urn:schemas-microsoft-com:vml" Requires="v">
                <p:oleObj spid="_x0000_s326748" name="公式" r:id="rId8" imgW="419040" imgH="253800" progId="Equation.3">
                  <p:embed/>
                </p:oleObj>
              </mc:Choice>
              <mc:Fallback>
                <p:oleObj name="公式" r:id="rId8" imgW="419040" imgH="253800" progId="Equation.3">
                  <p:embed/>
                  <p:pic>
                    <p:nvPicPr>
                      <p:cNvPr id="2150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4218" y="3498865"/>
                        <a:ext cx="1545749" cy="9438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5">
            <a:extLst>
              <a:ext uri="{FF2B5EF4-FFF2-40B4-BE49-F238E27FC236}">
                <a16:creationId xmlns:a16="http://schemas.microsoft.com/office/drawing/2014/main" id="{2EF9C046-A034-4018-9379-029296A3D4DC}"/>
              </a:ext>
            </a:extLst>
          </p:cNvPr>
          <p:cNvGraphicFramePr>
            <a:graphicFrameLocks noChangeAspect="1"/>
          </p:cNvGraphicFramePr>
          <p:nvPr>
            <p:extLst>
              <p:ext uri="{D42A27DB-BD31-4B8C-83A1-F6EECF244321}">
                <p14:modId xmlns:p14="http://schemas.microsoft.com/office/powerpoint/2010/main" val="2409836513"/>
              </p:ext>
            </p:extLst>
          </p:nvPr>
        </p:nvGraphicFramePr>
        <p:xfrm>
          <a:off x="4034426" y="4312275"/>
          <a:ext cx="857256" cy="970052"/>
        </p:xfrm>
        <a:graphic>
          <a:graphicData uri="http://schemas.openxmlformats.org/presentationml/2006/ole">
            <mc:AlternateContent xmlns:mc="http://schemas.openxmlformats.org/markup-compatibility/2006">
              <mc:Choice xmlns:v="urn:schemas-microsoft-com:vml" Requires="v">
                <p:oleObj spid="_x0000_s326749" name="公式" r:id="rId10" imgW="203040" imgH="228600" progId="Equation.3">
                  <p:embed/>
                </p:oleObj>
              </mc:Choice>
              <mc:Fallback>
                <p:oleObj name="公式" r:id="rId10" imgW="203040" imgH="228600" progId="Equation.3">
                  <p:embed/>
                  <p:pic>
                    <p:nvPicPr>
                      <p:cNvPr id="21509"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4426" y="4312275"/>
                        <a:ext cx="857256" cy="970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 name="Picture 6">
            <a:extLst>
              <a:ext uri="{FF2B5EF4-FFF2-40B4-BE49-F238E27FC236}">
                <a16:creationId xmlns:a16="http://schemas.microsoft.com/office/drawing/2014/main" id="{AA29E929-FF96-4CF7-B0BB-3FF120EDDDA1}"/>
              </a:ext>
            </a:extLst>
          </p:cNvPr>
          <p:cNvPicPr>
            <a:picLocks noChangeAspect="1" noChangeArrowheads="1"/>
          </p:cNvPicPr>
          <p:nvPr/>
        </p:nvPicPr>
        <p:blipFill rotWithShape="1">
          <a:blip r:embed="rId12"/>
          <a:srcRect t="23735" r="23543"/>
          <a:stretch/>
        </p:blipFill>
        <p:spPr bwMode="auto">
          <a:xfrm>
            <a:off x="4387904" y="2343869"/>
            <a:ext cx="4369534" cy="2124785"/>
          </a:xfrm>
          <a:prstGeom prst="rect">
            <a:avLst/>
          </a:prstGeom>
          <a:noFill/>
          <a:ln w="9525">
            <a:noFill/>
            <a:miter lim="800000"/>
            <a:headEnd/>
            <a:tailEnd/>
          </a:ln>
          <a:effectLst/>
        </p:spPr>
      </p:pic>
      <p:sp>
        <p:nvSpPr>
          <p:cNvPr id="4" name="文本框 3">
            <a:extLst>
              <a:ext uri="{FF2B5EF4-FFF2-40B4-BE49-F238E27FC236}">
                <a16:creationId xmlns:a16="http://schemas.microsoft.com/office/drawing/2014/main" id="{A3FC4A6B-B499-478A-8968-DEDA931E909A}"/>
              </a:ext>
            </a:extLst>
          </p:cNvPr>
          <p:cNvSpPr txBox="1"/>
          <p:nvPr/>
        </p:nvSpPr>
        <p:spPr>
          <a:xfrm>
            <a:off x="3834437" y="4442758"/>
            <a:ext cx="398526" cy="646331"/>
          </a:xfrm>
          <a:prstGeom prst="rect">
            <a:avLst/>
          </a:prstGeom>
          <a:noFill/>
        </p:spPr>
        <p:txBody>
          <a:bodyPr wrap="square" rtlCol="0">
            <a:spAutoFit/>
          </a:bodyPr>
          <a:lstStyle/>
          <a:p>
            <a:r>
              <a:rPr lang="en-US" altLang="zh-CN" sz="3600" dirty="0"/>
              <a:t>-</a:t>
            </a:r>
            <a:endParaRPr lang="zh-CN" altLang="en-US" sz="3600" dirty="0"/>
          </a:p>
        </p:txBody>
      </p:sp>
    </p:spTree>
    <p:extLst>
      <p:ext uri="{BB962C8B-B14F-4D97-AF65-F5344CB8AC3E}">
        <p14:creationId xmlns:p14="http://schemas.microsoft.com/office/powerpoint/2010/main" val="16217060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E65E51F-4F64-454F-9DB6-E26FF3971DE2}"/>
              </a:ext>
            </a:extLst>
          </p:cNvPr>
          <p:cNvSpPr/>
          <p:nvPr/>
        </p:nvSpPr>
        <p:spPr>
          <a:xfrm>
            <a:off x="642910" y="1147984"/>
            <a:ext cx="7858180" cy="4573560"/>
          </a:xfrm>
          <a:prstGeom prst="rect">
            <a:avLst/>
          </a:prstGeom>
        </p:spPr>
        <p:txBody>
          <a:bodyPr wrap="square">
            <a:spAutoFit/>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342900" lvl="0" indent="-342900" algn="l" eaLnBrk="0" hangingPunct="0">
              <a:spcBef>
                <a:spcPct val="20000"/>
              </a:spcBef>
              <a:defRPr/>
            </a:pPr>
            <a:r>
              <a:rPr lang="en-US" altLang="zh-CN" sz="2800" kern="0" dirty="0"/>
              <a:t>4</a:t>
            </a:r>
            <a:r>
              <a:rPr lang="zh-CN" altLang="en-US" sz="2800" kern="0" dirty="0"/>
              <a:t>）</a:t>
            </a:r>
            <a:endParaRPr lang="en-US" altLang="zh-CN" sz="2800" kern="0" dirty="0"/>
          </a:p>
          <a:p>
            <a:pPr marL="342900" lvl="0" indent="-342900" algn="l" eaLnBrk="0" hangingPunct="0">
              <a:spcBef>
                <a:spcPct val="20000"/>
              </a:spcBef>
              <a:defRPr/>
            </a:pPr>
            <a:endParaRPr lang="en-US" altLang="zh-CN" sz="2800" kern="0" dirty="0"/>
          </a:p>
          <a:p>
            <a:pPr marL="342900" lvl="0" indent="-342900" algn="l" eaLnBrk="0" hangingPunct="0">
              <a:spcBef>
                <a:spcPct val="20000"/>
              </a:spcBef>
              <a:defRPr/>
            </a:pPr>
            <a:endParaRPr lang="en-US" altLang="zh-CN" sz="2800" kern="0" dirty="0"/>
          </a:p>
          <a:p>
            <a:pPr marL="342900" lvl="0" indent="-342900" algn="l" eaLnBrk="0" hangingPunct="0">
              <a:spcBef>
                <a:spcPct val="20000"/>
              </a:spcBef>
              <a:defRPr/>
            </a:pPr>
            <a:endParaRPr lang="en-US" altLang="zh-CN" sz="2800" kern="0" dirty="0"/>
          </a:p>
          <a:p>
            <a:pPr marL="342900" lvl="0" indent="-342900" algn="l" eaLnBrk="0" hangingPunct="0">
              <a:spcBef>
                <a:spcPct val="20000"/>
              </a:spcBef>
              <a:defRPr/>
            </a:pPr>
            <a:endParaRPr lang="en-US" altLang="zh-CN" sz="2800" kern="0" dirty="0"/>
          </a:p>
          <a:p>
            <a:pPr marL="342900" lvl="0" indent="-342900" algn="l" eaLnBrk="0" hangingPunct="0">
              <a:spcBef>
                <a:spcPct val="20000"/>
              </a:spcBef>
              <a:defRPr/>
            </a:pPr>
            <a:endParaRPr lang="en-US" altLang="zh-CN" sz="2800" kern="0" dirty="0"/>
          </a:p>
          <a:p>
            <a:pPr marL="342900" lvl="0" indent="-342900" algn="l" eaLnBrk="0" hangingPunct="0">
              <a:spcBef>
                <a:spcPct val="20000"/>
              </a:spcBef>
              <a:defRPr/>
            </a:pPr>
            <a:r>
              <a:rPr lang="zh-CN" altLang="en-US" sz="2800" kern="0" dirty="0"/>
              <a:t>其它情况参照上述情形变换。</a:t>
            </a:r>
            <a:endParaRPr lang="en-US" altLang="zh-CN" sz="2800" kern="0" dirty="0"/>
          </a:p>
          <a:p>
            <a:pPr marL="1077913" lvl="0" indent="-1077913" algn="l" eaLnBrk="0" hangingPunct="0">
              <a:spcBef>
                <a:spcPct val="20000"/>
              </a:spcBef>
              <a:defRPr/>
            </a:pPr>
            <a:r>
              <a:rPr lang="zh-CN" altLang="en-US" sz="2800" b="1" kern="0" dirty="0">
                <a:solidFill>
                  <a:srgbClr val="C00000"/>
                </a:solidFill>
              </a:rPr>
              <a:t>总之：相向运动，频率增大；相背运动，频率减小。</a:t>
            </a:r>
          </a:p>
        </p:txBody>
      </p:sp>
      <p:pic>
        <p:nvPicPr>
          <p:cNvPr id="5" name="图片 4">
            <a:extLst>
              <a:ext uri="{FF2B5EF4-FFF2-40B4-BE49-F238E27FC236}">
                <a16:creationId xmlns:a16="http://schemas.microsoft.com/office/drawing/2014/main" id="{5C6B0EA9-AC06-429A-90D0-38320443BFA6}"/>
              </a:ext>
            </a:extLst>
          </p:cNvPr>
          <p:cNvPicPr>
            <a:picLocks noChangeAspect="1" noChangeArrowheads="1"/>
          </p:cNvPicPr>
          <p:nvPr/>
        </p:nvPicPr>
        <p:blipFill>
          <a:blip r:embed="rId2"/>
          <a:srcRect/>
          <a:stretch>
            <a:fillRect/>
          </a:stretch>
        </p:blipFill>
        <p:spPr bwMode="auto">
          <a:xfrm>
            <a:off x="1293926" y="1705238"/>
            <a:ext cx="3833813" cy="2371725"/>
          </a:xfrm>
          <a:prstGeom prst="rect">
            <a:avLst/>
          </a:prstGeom>
          <a:noFill/>
        </p:spPr>
      </p:pic>
      <p:pic>
        <p:nvPicPr>
          <p:cNvPr id="6" name="图片 5">
            <a:extLst>
              <a:ext uri="{FF2B5EF4-FFF2-40B4-BE49-F238E27FC236}">
                <a16:creationId xmlns:a16="http://schemas.microsoft.com/office/drawing/2014/main" id="{88F14642-B45C-4A4B-93FE-8E98719E6E67}"/>
              </a:ext>
            </a:extLst>
          </p:cNvPr>
          <p:cNvPicPr>
            <a:picLocks noChangeAspect="1" noChangeArrowheads="1"/>
          </p:cNvPicPr>
          <p:nvPr/>
        </p:nvPicPr>
        <p:blipFill>
          <a:blip r:embed="rId3"/>
          <a:srcRect/>
          <a:stretch>
            <a:fillRect/>
          </a:stretch>
        </p:blipFill>
        <p:spPr bwMode="auto">
          <a:xfrm>
            <a:off x="1221918" y="1136455"/>
            <a:ext cx="28860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3121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791C9FA4-ECA1-4E70-B9F6-771AA6713C0E}"/>
              </a:ext>
            </a:extLst>
          </p:cNvPr>
          <p:cNvSpPr>
            <a:spLocks noGrp="1"/>
          </p:cNvSpPr>
          <p:nvPr>
            <p:ph idx="1"/>
          </p:nvPr>
        </p:nvSpPr>
        <p:spPr>
          <a:xfrm>
            <a:off x="685800" y="1285860"/>
            <a:ext cx="7772400" cy="4810140"/>
          </a:xfrm>
        </p:spPr>
        <p:txBody>
          <a:bodyPr/>
          <a:lstStyle/>
          <a:p>
            <a:r>
              <a:rPr lang="zh-CN" altLang="en-US" sz="2800" dirty="0"/>
              <a:t>在弹性限度内，应力与应变成正比</a:t>
            </a:r>
            <a:r>
              <a:rPr lang="en-US" altLang="zh-CN" sz="2800" dirty="0"/>
              <a:t>——</a:t>
            </a:r>
            <a:r>
              <a:rPr lang="zh-CN" altLang="en-US" sz="2800" b="1" dirty="0">
                <a:solidFill>
                  <a:schemeClr val="accent2"/>
                </a:solidFill>
              </a:rPr>
              <a:t>胡克定律</a:t>
            </a:r>
            <a:r>
              <a:rPr lang="zh-CN" altLang="en-US" sz="2800" dirty="0"/>
              <a:t>。</a:t>
            </a:r>
            <a:endParaRPr lang="en-US" altLang="zh-CN" sz="2800" dirty="0"/>
          </a:p>
          <a:p>
            <a:r>
              <a:rPr lang="zh-CN" altLang="en-US" sz="2800" dirty="0"/>
              <a:t>在弹性限度内，某一材料的应力与应变的比值称为该材料的</a:t>
            </a:r>
            <a:r>
              <a:rPr lang="zh-CN" altLang="en-US" sz="2800" b="1" dirty="0">
                <a:solidFill>
                  <a:schemeClr val="accent2"/>
                </a:solidFill>
              </a:rPr>
              <a:t>弹性模量</a:t>
            </a:r>
            <a:r>
              <a:rPr lang="zh-CN" altLang="en-US" sz="2800" dirty="0"/>
              <a:t>。单位：</a:t>
            </a:r>
          </a:p>
          <a:p>
            <a:r>
              <a:rPr lang="zh-CN" altLang="en-US" sz="2800" dirty="0"/>
              <a:t>纵向形变时的弹性模量</a:t>
            </a:r>
            <a:r>
              <a:rPr lang="en-US" altLang="zh-CN" sz="2800" dirty="0"/>
              <a:t>——</a:t>
            </a:r>
            <a:r>
              <a:rPr lang="zh-CN" altLang="en-US" sz="2800" b="1" dirty="0">
                <a:solidFill>
                  <a:schemeClr val="accent2"/>
                </a:solidFill>
              </a:rPr>
              <a:t>杨氏模量</a:t>
            </a:r>
            <a:r>
              <a:rPr lang="zh-CN" altLang="en-US" sz="2800" dirty="0"/>
              <a:t>（用</a:t>
            </a:r>
            <a:r>
              <a:rPr lang="en-US" altLang="zh-CN" sz="2800" dirty="0"/>
              <a:t>E</a:t>
            </a:r>
            <a:r>
              <a:rPr lang="zh-CN" altLang="en-US" sz="2800" dirty="0"/>
              <a:t>或</a:t>
            </a:r>
            <a:r>
              <a:rPr lang="en-US" altLang="zh-CN" sz="2800" dirty="0"/>
              <a:t>Y</a:t>
            </a:r>
            <a:r>
              <a:rPr lang="zh-CN" altLang="en-US" sz="2800" dirty="0"/>
              <a:t>表示）</a:t>
            </a:r>
            <a:endParaRPr lang="en-US" altLang="zh-CN" sz="2800" dirty="0"/>
          </a:p>
          <a:p>
            <a:endParaRPr lang="en-US" altLang="zh-CN" sz="2800" dirty="0"/>
          </a:p>
          <a:p>
            <a:endParaRPr lang="en-US" altLang="zh-CN" sz="2800" dirty="0"/>
          </a:p>
          <a:p>
            <a:endParaRPr lang="en-US" altLang="zh-CN" sz="2800" dirty="0"/>
          </a:p>
          <a:p>
            <a:endParaRPr lang="en-US" altLang="zh-CN" sz="2800" dirty="0"/>
          </a:p>
        </p:txBody>
      </p:sp>
      <p:graphicFrame>
        <p:nvGraphicFramePr>
          <p:cNvPr id="3" name="对象 2">
            <a:extLst>
              <a:ext uri="{FF2B5EF4-FFF2-40B4-BE49-F238E27FC236}">
                <a16:creationId xmlns:a16="http://schemas.microsoft.com/office/drawing/2014/main" id="{8FA34101-B9D6-4258-8506-B876B0BF0BD3}"/>
              </a:ext>
            </a:extLst>
          </p:cNvPr>
          <p:cNvGraphicFramePr>
            <a:graphicFrameLocks noChangeAspect="1"/>
          </p:cNvGraphicFramePr>
          <p:nvPr>
            <p:extLst>
              <p:ext uri="{D42A27DB-BD31-4B8C-83A1-F6EECF244321}">
                <p14:modId xmlns:p14="http://schemas.microsoft.com/office/powerpoint/2010/main" val="395887642"/>
              </p:ext>
            </p:extLst>
          </p:nvPr>
        </p:nvGraphicFramePr>
        <p:xfrm>
          <a:off x="1619672" y="4293096"/>
          <a:ext cx="5905910" cy="1565920"/>
        </p:xfrm>
        <a:graphic>
          <a:graphicData uri="http://schemas.openxmlformats.org/presentationml/2006/ole">
            <mc:AlternateContent xmlns:mc="http://schemas.openxmlformats.org/markup-compatibility/2006">
              <mc:Choice xmlns:v="urn:schemas-microsoft-com:vml" Requires="v">
                <p:oleObj spid="_x0000_s327726" name="公式" r:id="rId4" imgW="1295400" imgH="342900" progId="Equation.3">
                  <p:embed/>
                </p:oleObj>
              </mc:Choice>
              <mc:Fallback>
                <p:oleObj name="公式" r:id="rId4" imgW="1295400" imgH="342900" progId="Equation.3">
                  <p:embed/>
                  <p:pic>
                    <p:nvPicPr>
                      <p:cNvPr id="5"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4293096"/>
                        <a:ext cx="5905910" cy="1565920"/>
                      </a:xfrm>
                      <a:prstGeom prst="rect">
                        <a:avLst/>
                      </a:prstGeom>
                      <a:noFill/>
                      <a:ln>
                        <a:noFill/>
                      </a:ln>
                    </p:spPr>
                  </p:pic>
                </p:oleObj>
              </mc:Fallback>
            </mc:AlternateContent>
          </a:graphicData>
        </a:graphic>
      </p:graphicFrame>
      <p:graphicFrame>
        <p:nvGraphicFramePr>
          <p:cNvPr id="4" name="对象 3">
            <a:extLst>
              <a:ext uri="{FF2B5EF4-FFF2-40B4-BE49-F238E27FC236}">
                <a16:creationId xmlns:a16="http://schemas.microsoft.com/office/drawing/2014/main" id="{D50A5D07-C010-4A57-976C-270F6CA01C41}"/>
              </a:ext>
            </a:extLst>
          </p:cNvPr>
          <p:cNvGraphicFramePr>
            <a:graphicFrameLocks noChangeAspect="1"/>
          </p:cNvGraphicFramePr>
          <p:nvPr>
            <p:extLst>
              <p:ext uri="{D42A27DB-BD31-4B8C-83A1-F6EECF244321}">
                <p14:modId xmlns:p14="http://schemas.microsoft.com/office/powerpoint/2010/main" val="1480636954"/>
              </p:ext>
            </p:extLst>
          </p:nvPr>
        </p:nvGraphicFramePr>
        <p:xfrm>
          <a:off x="5901829" y="2619731"/>
          <a:ext cx="974427" cy="521237"/>
        </p:xfrm>
        <a:graphic>
          <a:graphicData uri="http://schemas.openxmlformats.org/presentationml/2006/ole">
            <mc:AlternateContent xmlns:mc="http://schemas.openxmlformats.org/markup-compatibility/2006">
              <mc:Choice xmlns:v="urn:schemas-microsoft-com:vml" Requires="v">
                <p:oleObj spid="_x0000_s327727" name="Equation" r:id="rId6" imgW="380880" imgH="203040" progId="Equation.DSMT4">
                  <p:embed/>
                </p:oleObj>
              </mc:Choice>
              <mc:Fallback>
                <p:oleObj name="Equation" r:id="rId6" imgW="380880" imgH="203040" progId="Equation.DSMT4">
                  <p:embed/>
                  <p:pic>
                    <p:nvPicPr>
                      <p:cNvPr id="6" name="对象 5"/>
                      <p:cNvPicPr>
                        <a:picLocks noChangeAspect="1" noChangeArrowheads="1"/>
                      </p:cNvPicPr>
                      <p:nvPr/>
                    </p:nvPicPr>
                    <p:blipFill>
                      <a:blip r:embed="rId7"/>
                      <a:srcRect/>
                      <a:stretch>
                        <a:fillRect/>
                      </a:stretch>
                    </p:blipFill>
                    <p:spPr bwMode="auto">
                      <a:xfrm>
                        <a:off x="5901829" y="2619731"/>
                        <a:ext cx="974427" cy="521237"/>
                      </a:xfrm>
                      <a:prstGeom prst="rect">
                        <a:avLst/>
                      </a:prstGeom>
                      <a:noFill/>
                      <a:ln>
                        <a:noFill/>
                      </a:ln>
                    </p:spPr>
                  </p:pic>
                </p:oleObj>
              </mc:Fallback>
            </mc:AlternateContent>
          </a:graphicData>
        </a:graphic>
      </p:graphicFrame>
      <p:sp>
        <p:nvSpPr>
          <p:cNvPr id="5" name="矩形 4">
            <a:extLst>
              <a:ext uri="{FF2B5EF4-FFF2-40B4-BE49-F238E27FC236}">
                <a16:creationId xmlns:a16="http://schemas.microsoft.com/office/drawing/2014/main" id="{F92C0889-710A-466B-A7BF-8646BFEF3CD1}"/>
              </a:ext>
            </a:extLst>
          </p:cNvPr>
          <p:cNvSpPr/>
          <p:nvPr/>
        </p:nvSpPr>
        <p:spPr>
          <a:xfrm>
            <a:off x="625649" y="692696"/>
            <a:ext cx="2348720" cy="523220"/>
          </a:xfrm>
          <a:prstGeom prst="rect">
            <a:avLst/>
          </a:prstGeom>
        </p:spPr>
        <p:txBody>
          <a:bodyPr wrap="none">
            <a:spAutoFit/>
          </a:bodyPr>
          <a:lstStyle/>
          <a:p>
            <a:pPr marL="342900" lvl="0" indent="-342900">
              <a:spcBef>
                <a:spcPct val="20000"/>
              </a:spcBef>
            </a:pPr>
            <a:r>
              <a:rPr lang="zh-CN" altLang="en-US" sz="2800" b="1" dirty="0">
                <a:solidFill>
                  <a:srgbClr val="C0504D"/>
                </a:solidFill>
              </a:rPr>
              <a:t>三、弹性模量</a:t>
            </a:r>
            <a:endParaRPr lang="en-US" altLang="zh-CN" sz="2800" b="1" dirty="0">
              <a:solidFill>
                <a:srgbClr val="C0504D"/>
              </a:solidFill>
            </a:endParaRPr>
          </a:p>
        </p:txBody>
      </p:sp>
    </p:spTree>
    <p:extLst>
      <p:ext uri="{BB962C8B-B14F-4D97-AF65-F5344CB8AC3E}">
        <p14:creationId xmlns:p14="http://schemas.microsoft.com/office/powerpoint/2010/main" val="251847612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CB9D2F60-4B89-49C4-BC64-379515CF4F6D}"/>
              </a:ext>
            </a:extLst>
          </p:cNvPr>
          <p:cNvSpPr>
            <a:spLocks noGrp="1"/>
          </p:cNvSpPr>
          <p:nvPr>
            <p:ph idx="1"/>
          </p:nvPr>
        </p:nvSpPr>
        <p:spPr>
          <a:xfrm>
            <a:off x="685800" y="714356"/>
            <a:ext cx="7772400" cy="5381644"/>
          </a:xfrm>
        </p:spPr>
        <p:txBody>
          <a:bodyPr/>
          <a:lstStyle/>
          <a:p>
            <a:r>
              <a:rPr lang="zh-CN" altLang="en-US" sz="2800" dirty="0"/>
              <a:t>切应力与切应变的比</a:t>
            </a:r>
            <a:r>
              <a:rPr lang="en-US" altLang="zh-CN" sz="2800" dirty="0"/>
              <a:t>——</a:t>
            </a:r>
            <a:r>
              <a:rPr lang="zh-CN" altLang="en-US" sz="2800" b="1" dirty="0">
                <a:solidFill>
                  <a:schemeClr val="accent2"/>
                </a:solidFill>
              </a:rPr>
              <a:t>切变模量</a:t>
            </a:r>
            <a:r>
              <a:rPr lang="zh-CN" altLang="en-US" sz="2800" dirty="0"/>
              <a:t>，用</a:t>
            </a:r>
            <a:r>
              <a:rPr lang="en-US" altLang="zh-CN" sz="2800" dirty="0"/>
              <a:t>G</a:t>
            </a:r>
            <a:r>
              <a:rPr lang="zh-CN" altLang="en-US" sz="2800" dirty="0"/>
              <a:t>表示</a:t>
            </a:r>
            <a:endParaRPr lang="en-US" altLang="zh-CN" sz="2800" dirty="0"/>
          </a:p>
          <a:p>
            <a:endParaRPr lang="en-US" altLang="zh-CN" sz="2800" dirty="0"/>
          </a:p>
          <a:p>
            <a:pPr marL="0" indent="0">
              <a:buNone/>
            </a:pPr>
            <a:endParaRPr lang="en-US" altLang="zh-CN" sz="2800" dirty="0"/>
          </a:p>
          <a:p>
            <a:r>
              <a:rPr lang="zh-CN" altLang="en-US" sz="2800" dirty="0"/>
              <a:t>一般材料：</a:t>
            </a:r>
            <a:endParaRPr lang="en-US" altLang="zh-CN" sz="2800" dirty="0"/>
          </a:p>
          <a:p>
            <a:endParaRPr lang="en-US" altLang="zh-CN" sz="2800" dirty="0"/>
          </a:p>
          <a:p>
            <a:r>
              <a:rPr lang="zh-CN" altLang="en-US" sz="2800" dirty="0"/>
              <a:t>流体静压强的增加值与体应变的比为</a:t>
            </a:r>
            <a:r>
              <a:rPr lang="zh-CN" altLang="en-US" sz="2800" b="1" dirty="0">
                <a:solidFill>
                  <a:schemeClr val="accent2"/>
                </a:solidFill>
              </a:rPr>
              <a:t>体积（容变）弹性模量</a:t>
            </a:r>
            <a:r>
              <a:rPr lang="zh-CN" altLang="en-US" sz="2800" dirty="0"/>
              <a:t>，用</a:t>
            </a:r>
            <a:r>
              <a:rPr lang="en-US" altLang="zh-CN" sz="2800" dirty="0"/>
              <a:t>K</a:t>
            </a:r>
            <a:r>
              <a:rPr lang="zh-CN" altLang="en-US" sz="2800" dirty="0"/>
              <a:t>表示：</a:t>
            </a:r>
            <a:endParaRPr lang="en-US" altLang="zh-CN" sz="2800" dirty="0"/>
          </a:p>
          <a:p>
            <a:pPr marL="0" indent="0">
              <a:buNone/>
            </a:pPr>
            <a:endParaRPr lang="en-US" altLang="zh-CN" sz="2800" dirty="0"/>
          </a:p>
          <a:p>
            <a:pPr marL="0" indent="0">
              <a:buNone/>
            </a:pPr>
            <a:endParaRPr lang="en-US" altLang="zh-CN" sz="1100" dirty="0"/>
          </a:p>
          <a:p>
            <a:r>
              <a:rPr lang="zh-CN" altLang="en-US" sz="2800" dirty="0"/>
              <a:t>体积弹性模量的倒数</a:t>
            </a:r>
            <a:r>
              <a:rPr lang="en-US" altLang="zh-CN" sz="2800" dirty="0"/>
              <a:t>——</a:t>
            </a:r>
            <a:r>
              <a:rPr lang="zh-CN" altLang="en-US" sz="2800" b="1" dirty="0">
                <a:solidFill>
                  <a:schemeClr val="accent2"/>
                </a:solidFill>
              </a:rPr>
              <a:t>体积压缩系数</a:t>
            </a:r>
            <a:r>
              <a:rPr lang="zh-CN" altLang="en-US" sz="2800" dirty="0"/>
              <a:t>，用       表示</a:t>
            </a:r>
            <a:r>
              <a:rPr lang="en-US" altLang="zh-CN" sz="2800" dirty="0"/>
              <a:t>:</a:t>
            </a:r>
          </a:p>
          <a:p>
            <a:endParaRPr lang="zh-CN" altLang="en-US" sz="2800" dirty="0"/>
          </a:p>
        </p:txBody>
      </p:sp>
      <p:graphicFrame>
        <p:nvGraphicFramePr>
          <p:cNvPr id="3" name="Object 2">
            <a:extLst>
              <a:ext uri="{FF2B5EF4-FFF2-40B4-BE49-F238E27FC236}">
                <a16:creationId xmlns:a16="http://schemas.microsoft.com/office/drawing/2014/main" id="{7F85EF57-4377-4689-9559-F49C17E7E90E}"/>
              </a:ext>
            </a:extLst>
          </p:cNvPr>
          <p:cNvGraphicFramePr>
            <a:graphicFrameLocks noChangeAspect="1"/>
          </p:cNvGraphicFramePr>
          <p:nvPr>
            <p:extLst>
              <p:ext uri="{D42A27DB-BD31-4B8C-83A1-F6EECF244321}">
                <p14:modId xmlns:p14="http://schemas.microsoft.com/office/powerpoint/2010/main" val="790851882"/>
              </p:ext>
            </p:extLst>
          </p:nvPr>
        </p:nvGraphicFramePr>
        <p:xfrm>
          <a:off x="2000802" y="1141338"/>
          <a:ext cx="4803446" cy="1423566"/>
        </p:xfrm>
        <a:graphic>
          <a:graphicData uri="http://schemas.openxmlformats.org/presentationml/2006/ole">
            <mc:AlternateContent xmlns:mc="http://schemas.openxmlformats.org/markup-compatibility/2006">
              <mc:Choice xmlns:v="urn:schemas-microsoft-com:vml" Requires="v">
                <p:oleObj spid="_x0000_s328811" name="公式" r:id="rId4" imgW="1117440" imgH="330120" progId="Equation.3">
                  <p:embed/>
                </p:oleObj>
              </mc:Choice>
              <mc:Fallback>
                <p:oleObj name="公式" r:id="rId4" imgW="1117440" imgH="330120" progId="Equation.3">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802" y="1141338"/>
                        <a:ext cx="4803446" cy="1423566"/>
                      </a:xfrm>
                      <a:prstGeom prst="rect">
                        <a:avLst/>
                      </a:prstGeom>
                      <a:noFill/>
                    </p:spPr>
                  </p:pic>
                </p:oleObj>
              </mc:Fallback>
            </mc:AlternateContent>
          </a:graphicData>
        </a:graphic>
      </p:graphicFrame>
      <p:graphicFrame>
        <p:nvGraphicFramePr>
          <p:cNvPr id="4" name="Object 3">
            <a:extLst>
              <a:ext uri="{FF2B5EF4-FFF2-40B4-BE49-F238E27FC236}">
                <a16:creationId xmlns:a16="http://schemas.microsoft.com/office/drawing/2014/main" id="{F4ECD40B-B456-49DC-BEB1-1DAB90F50520}"/>
              </a:ext>
            </a:extLst>
          </p:cNvPr>
          <p:cNvGraphicFramePr>
            <a:graphicFrameLocks noChangeAspect="1"/>
          </p:cNvGraphicFramePr>
          <p:nvPr>
            <p:extLst>
              <p:ext uri="{D42A27DB-BD31-4B8C-83A1-F6EECF244321}">
                <p14:modId xmlns:p14="http://schemas.microsoft.com/office/powerpoint/2010/main" val="882732096"/>
              </p:ext>
            </p:extLst>
          </p:nvPr>
        </p:nvGraphicFramePr>
        <p:xfrm>
          <a:off x="2915817" y="2564904"/>
          <a:ext cx="2664296" cy="706854"/>
        </p:xfrm>
        <a:graphic>
          <a:graphicData uri="http://schemas.openxmlformats.org/presentationml/2006/ole">
            <mc:AlternateContent xmlns:mc="http://schemas.openxmlformats.org/markup-compatibility/2006">
              <mc:Choice xmlns:v="urn:schemas-microsoft-com:vml" Requires="v">
                <p:oleObj spid="_x0000_s328812" name="公式" r:id="rId6" imgW="863280" imgH="228600" progId="Equation.3">
                  <p:embed/>
                </p:oleObj>
              </mc:Choice>
              <mc:Fallback>
                <p:oleObj name="公式" r:id="rId6" imgW="863280" imgH="228600" progId="Equation.3">
                  <p:embed/>
                  <p:pic>
                    <p:nvPicPr>
                      <p:cNvPr id="307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5817" y="2564904"/>
                        <a:ext cx="2664296" cy="706854"/>
                      </a:xfrm>
                      <a:prstGeom prst="rect">
                        <a:avLst/>
                      </a:prstGeom>
                      <a:noFill/>
                    </p:spPr>
                  </p:pic>
                </p:oleObj>
              </mc:Fallback>
            </mc:AlternateContent>
          </a:graphicData>
        </a:graphic>
      </p:graphicFrame>
      <p:graphicFrame>
        <p:nvGraphicFramePr>
          <p:cNvPr id="5" name="Object 5">
            <a:extLst>
              <a:ext uri="{FF2B5EF4-FFF2-40B4-BE49-F238E27FC236}">
                <a16:creationId xmlns:a16="http://schemas.microsoft.com/office/drawing/2014/main" id="{F748FF95-172B-421F-8F87-C1FD9493F032}"/>
              </a:ext>
            </a:extLst>
          </p:cNvPr>
          <p:cNvGraphicFramePr>
            <a:graphicFrameLocks noChangeAspect="1"/>
          </p:cNvGraphicFramePr>
          <p:nvPr>
            <p:extLst>
              <p:ext uri="{D42A27DB-BD31-4B8C-83A1-F6EECF244321}">
                <p14:modId xmlns:p14="http://schemas.microsoft.com/office/powerpoint/2010/main" val="2219318181"/>
              </p:ext>
            </p:extLst>
          </p:nvPr>
        </p:nvGraphicFramePr>
        <p:xfrm>
          <a:off x="5375275" y="3717032"/>
          <a:ext cx="2581275" cy="1350962"/>
        </p:xfrm>
        <a:graphic>
          <a:graphicData uri="http://schemas.openxmlformats.org/presentationml/2006/ole">
            <mc:AlternateContent xmlns:mc="http://schemas.openxmlformats.org/markup-compatibility/2006">
              <mc:Choice xmlns:v="urn:schemas-microsoft-com:vml" Requires="v">
                <p:oleObj spid="_x0000_s328813" name="Equation" r:id="rId8" imgW="558720" imgH="291960" progId="Equation.DSMT4">
                  <p:embed/>
                </p:oleObj>
              </mc:Choice>
              <mc:Fallback>
                <p:oleObj name="Equation" r:id="rId8" imgW="558720" imgH="291960" progId="Equation.DSMT4">
                  <p:embed/>
                  <p:pic>
                    <p:nvPicPr>
                      <p:cNvPr id="3077"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75275" y="3717032"/>
                        <a:ext cx="2581275" cy="1350962"/>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B6264636-38F7-48C6-8A10-71B7C9B37F6C}"/>
              </a:ext>
            </a:extLst>
          </p:cNvPr>
          <p:cNvGraphicFramePr>
            <a:graphicFrameLocks noChangeAspect="1"/>
          </p:cNvGraphicFramePr>
          <p:nvPr>
            <p:extLst>
              <p:ext uri="{D42A27DB-BD31-4B8C-83A1-F6EECF244321}">
                <p14:modId xmlns:p14="http://schemas.microsoft.com/office/powerpoint/2010/main" val="1571313517"/>
              </p:ext>
            </p:extLst>
          </p:nvPr>
        </p:nvGraphicFramePr>
        <p:xfrm>
          <a:off x="2267744" y="5373216"/>
          <a:ext cx="4376738" cy="1214438"/>
        </p:xfrm>
        <a:graphic>
          <a:graphicData uri="http://schemas.openxmlformats.org/presentationml/2006/ole">
            <mc:AlternateContent xmlns:mc="http://schemas.openxmlformats.org/markup-compatibility/2006">
              <mc:Choice xmlns:v="urn:schemas-microsoft-com:vml" Requires="v">
                <p:oleObj spid="_x0000_s328814" name="公式" r:id="rId10" imgW="914400" imgH="254000" progId="Equation.3">
                  <p:embed/>
                </p:oleObj>
              </mc:Choice>
              <mc:Fallback>
                <p:oleObj name="公式" r:id="rId10" imgW="914400" imgH="254000" progId="Equation.3">
                  <p:embed/>
                  <p:pic>
                    <p:nvPicPr>
                      <p:cNvPr id="2" name="对象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7744" y="5373216"/>
                        <a:ext cx="4376738"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D38C8A44-AE73-48BB-AFE8-64959E1FFC6F}"/>
              </a:ext>
            </a:extLst>
          </p:cNvPr>
          <p:cNvGraphicFramePr>
            <a:graphicFrameLocks noChangeAspect="1"/>
          </p:cNvGraphicFramePr>
          <p:nvPr>
            <p:extLst>
              <p:ext uri="{D42A27DB-BD31-4B8C-83A1-F6EECF244321}">
                <p14:modId xmlns:p14="http://schemas.microsoft.com/office/powerpoint/2010/main" val="2695990014"/>
              </p:ext>
            </p:extLst>
          </p:nvPr>
        </p:nvGraphicFramePr>
        <p:xfrm>
          <a:off x="7812360" y="4869160"/>
          <a:ext cx="642937" cy="584200"/>
        </p:xfrm>
        <a:graphic>
          <a:graphicData uri="http://schemas.openxmlformats.org/presentationml/2006/ole">
            <mc:AlternateContent xmlns:mc="http://schemas.openxmlformats.org/markup-compatibility/2006">
              <mc:Choice xmlns:v="urn:schemas-microsoft-com:vml" Requires="v">
                <p:oleObj spid="_x0000_s328815" name="公式" r:id="rId12" imgW="139518" imgH="126835" progId="Equation.3">
                  <p:embed/>
                </p:oleObj>
              </mc:Choice>
              <mc:Fallback>
                <p:oleObj name="公式" r:id="rId12" imgW="139518" imgH="126835" progId="Equation.3">
                  <p:embed/>
                  <p:pic>
                    <p:nvPicPr>
                      <p:cNvPr id="5" name="对象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12360" y="4869160"/>
                        <a:ext cx="642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856014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D56F56EA-B999-47D2-AE3E-5E7E0072054A}"/>
              </a:ext>
            </a:extLst>
          </p:cNvPr>
          <p:cNvSpPr>
            <a:spLocks noGrp="1"/>
          </p:cNvSpPr>
          <p:nvPr>
            <p:ph idx="1"/>
          </p:nvPr>
        </p:nvSpPr>
        <p:spPr>
          <a:xfrm>
            <a:off x="685800" y="999114"/>
            <a:ext cx="7772400" cy="5310206"/>
          </a:xfrm>
        </p:spPr>
        <p:txBody>
          <a:bodyPr/>
          <a:lstStyle/>
          <a:p>
            <a:r>
              <a:rPr lang="zh-CN" altLang="en-US" sz="2800" dirty="0"/>
              <a:t>对于纵向形变，拉伸或压缩时，其纵向长度增大或减小的同时，其横向线度会随之减小或增大。设纵向的应变为        ，横向应变为</a:t>
            </a:r>
            <a:endParaRPr lang="en-US" altLang="zh-CN" sz="2800" dirty="0"/>
          </a:p>
          <a:p>
            <a:endParaRPr lang="en-US" altLang="zh-CN" sz="2800" dirty="0"/>
          </a:p>
          <a:p>
            <a:endParaRPr lang="en-US" altLang="zh-CN" sz="2800" dirty="0"/>
          </a:p>
          <a:p>
            <a:pPr marL="0" indent="0">
              <a:buNone/>
            </a:pPr>
            <a:r>
              <a:rPr lang="zh-CN" altLang="en-US" sz="2800" dirty="0"/>
              <a:t>则</a:t>
            </a:r>
            <a:endParaRPr lang="en-US" altLang="zh-CN" sz="2800" dirty="0"/>
          </a:p>
          <a:p>
            <a:endParaRPr lang="en-US" altLang="zh-CN" sz="2800" dirty="0"/>
          </a:p>
          <a:p>
            <a:endParaRPr lang="en-US" altLang="zh-CN" sz="2800" dirty="0"/>
          </a:p>
          <a:p>
            <a:pPr marL="0" indent="0">
              <a:buNone/>
            </a:pPr>
            <a:r>
              <a:rPr lang="zh-CN" altLang="en-US" sz="2800" dirty="0"/>
              <a:t>称为该材料的</a:t>
            </a:r>
            <a:r>
              <a:rPr lang="zh-CN" altLang="en-US" sz="2800" b="1" dirty="0">
                <a:solidFill>
                  <a:schemeClr val="accent2"/>
                </a:solidFill>
              </a:rPr>
              <a:t>泊松比</a:t>
            </a:r>
            <a:r>
              <a:rPr lang="zh-CN" altLang="en-US" sz="2800" dirty="0"/>
              <a:t>。</a:t>
            </a:r>
            <a:endParaRPr lang="en-US" altLang="zh-CN" sz="2800" dirty="0"/>
          </a:p>
          <a:p>
            <a:pPr marL="0" indent="0">
              <a:buNone/>
            </a:pPr>
            <a:endParaRPr lang="en-US" altLang="zh-CN" sz="2800" dirty="0"/>
          </a:p>
          <a:p>
            <a:endParaRPr lang="en-US" altLang="zh-CN" sz="2800" dirty="0"/>
          </a:p>
          <a:p>
            <a:endParaRPr lang="en-US" altLang="zh-CN" sz="2800" dirty="0"/>
          </a:p>
          <a:p>
            <a:endParaRPr lang="en-US" altLang="zh-CN" sz="2800" dirty="0"/>
          </a:p>
          <a:p>
            <a:endParaRPr lang="zh-CN" altLang="en-US" sz="2800" dirty="0"/>
          </a:p>
        </p:txBody>
      </p:sp>
      <p:pic>
        <p:nvPicPr>
          <p:cNvPr id="3" name="Picture 14">
            <a:extLst>
              <a:ext uri="{FF2B5EF4-FFF2-40B4-BE49-F238E27FC236}">
                <a16:creationId xmlns:a16="http://schemas.microsoft.com/office/drawing/2014/main" id="{0D1D9BA5-3A3A-4327-830A-0DA5F60FCABA}"/>
              </a:ext>
            </a:extLst>
          </p:cNvPr>
          <p:cNvPicPr>
            <a:picLocks noChangeAspect="1" noChangeArrowheads="1"/>
          </p:cNvPicPr>
          <p:nvPr/>
        </p:nvPicPr>
        <p:blipFill>
          <a:blip r:embed="rId4"/>
          <a:srcRect/>
          <a:stretch>
            <a:fillRect/>
          </a:stretch>
        </p:blipFill>
        <p:spPr bwMode="auto">
          <a:xfrm>
            <a:off x="4355976" y="2276872"/>
            <a:ext cx="4643438" cy="3988622"/>
          </a:xfrm>
          <a:prstGeom prst="rect">
            <a:avLst/>
          </a:prstGeom>
          <a:noFill/>
          <a:ln w="9525">
            <a:noFill/>
            <a:miter lim="800000"/>
            <a:headEnd/>
            <a:tailEnd/>
          </a:ln>
          <a:effectLst/>
        </p:spPr>
      </p:pic>
      <p:graphicFrame>
        <p:nvGraphicFramePr>
          <p:cNvPr id="4" name="Object 2">
            <a:extLst>
              <a:ext uri="{FF2B5EF4-FFF2-40B4-BE49-F238E27FC236}">
                <a16:creationId xmlns:a16="http://schemas.microsoft.com/office/drawing/2014/main" id="{633DC999-A556-411B-9718-8B8823185631}"/>
              </a:ext>
            </a:extLst>
          </p:cNvPr>
          <p:cNvGraphicFramePr>
            <a:graphicFrameLocks noChangeAspect="1"/>
          </p:cNvGraphicFramePr>
          <p:nvPr>
            <p:extLst>
              <p:ext uri="{D42A27DB-BD31-4B8C-83A1-F6EECF244321}">
                <p14:modId xmlns:p14="http://schemas.microsoft.com/office/powerpoint/2010/main" val="2747930207"/>
              </p:ext>
            </p:extLst>
          </p:nvPr>
        </p:nvGraphicFramePr>
        <p:xfrm>
          <a:off x="4286248" y="1772816"/>
          <a:ext cx="642942" cy="991073"/>
        </p:xfrm>
        <a:graphic>
          <a:graphicData uri="http://schemas.openxmlformats.org/presentationml/2006/ole">
            <mc:AlternateContent xmlns:mc="http://schemas.openxmlformats.org/markup-compatibility/2006">
              <mc:Choice xmlns:v="urn:schemas-microsoft-com:vml" Requires="v">
                <p:oleObj spid="_x0000_s330814" name="公式" r:id="rId5" imgW="164880" imgH="253800" progId="Equation.3">
                  <p:embed/>
                </p:oleObj>
              </mc:Choice>
              <mc:Fallback>
                <p:oleObj name="公式" r:id="rId5" imgW="164880" imgH="253800" progId="Equation.3">
                  <p:embed/>
                  <p:pic>
                    <p:nvPicPr>
                      <p:cNvPr id="409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248" y="1772816"/>
                        <a:ext cx="642942" cy="9910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a:extLst>
              <a:ext uri="{FF2B5EF4-FFF2-40B4-BE49-F238E27FC236}">
                <a16:creationId xmlns:a16="http://schemas.microsoft.com/office/drawing/2014/main" id="{AC29B277-FA1B-4787-8B53-2AF11B3BF4A7}"/>
              </a:ext>
            </a:extLst>
          </p:cNvPr>
          <p:cNvGraphicFramePr>
            <a:graphicFrameLocks noChangeAspect="1"/>
          </p:cNvGraphicFramePr>
          <p:nvPr>
            <p:extLst>
              <p:ext uri="{D42A27DB-BD31-4B8C-83A1-F6EECF244321}">
                <p14:modId xmlns:p14="http://schemas.microsoft.com/office/powerpoint/2010/main" val="971496191"/>
              </p:ext>
            </p:extLst>
          </p:nvPr>
        </p:nvGraphicFramePr>
        <p:xfrm>
          <a:off x="7286644" y="1772816"/>
          <a:ext cx="785786" cy="1047716"/>
        </p:xfrm>
        <a:graphic>
          <a:graphicData uri="http://schemas.openxmlformats.org/presentationml/2006/ole">
            <mc:AlternateContent xmlns:mc="http://schemas.openxmlformats.org/markup-compatibility/2006">
              <mc:Choice xmlns:v="urn:schemas-microsoft-com:vml" Requires="v">
                <p:oleObj spid="_x0000_s330815" name="公式" r:id="rId7" imgW="190440" imgH="253800" progId="Equation.3">
                  <p:embed/>
                </p:oleObj>
              </mc:Choice>
              <mc:Fallback>
                <p:oleObj name="公式" r:id="rId7" imgW="190440" imgH="253800" progId="Equation.3">
                  <p:embed/>
                  <p:pic>
                    <p:nvPicPr>
                      <p:cNvPr id="4099"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86644" y="1772816"/>
                        <a:ext cx="785786" cy="10477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
            <a:extLst>
              <a:ext uri="{FF2B5EF4-FFF2-40B4-BE49-F238E27FC236}">
                <a16:creationId xmlns:a16="http://schemas.microsoft.com/office/drawing/2014/main" id="{EF8F5C93-DC56-4E04-8F9B-856A4458E4B9}"/>
              </a:ext>
            </a:extLst>
          </p:cNvPr>
          <p:cNvGraphicFramePr>
            <a:graphicFrameLocks noChangeAspect="1"/>
          </p:cNvGraphicFramePr>
          <p:nvPr>
            <p:extLst>
              <p:ext uri="{D42A27DB-BD31-4B8C-83A1-F6EECF244321}">
                <p14:modId xmlns:p14="http://schemas.microsoft.com/office/powerpoint/2010/main" val="1576612013"/>
              </p:ext>
            </p:extLst>
          </p:nvPr>
        </p:nvGraphicFramePr>
        <p:xfrm>
          <a:off x="1115616" y="2558634"/>
          <a:ext cx="3321871" cy="2214578"/>
        </p:xfrm>
        <a:graphic>
          <a:graphicData uri="http://schemas.openxmlformats.org/presentationml/2006/ole">
            <mc:AlternateContent xmlns:mc="http://schemas.openxmlformats.org/markup-compatibility/2006">
              <mc:Choice xmlns:v="urn:schemas-microsoft-com:vml" Requires="v">
                <p:oleObj spid="_x0000_s330816" name="公式" r:id="rId9" imgW="533160" imgH="355320" progId="Equation.3">
                  <p:embed/>
                </p:oleObj>
              </mc:Choice>
              <mc:Fallback>
                <p:oleObj name="公式" r:id="rId9" imgW="533160" imgH="355320" progId="Equation.3">
                  <p:embed/>
                  <p:pic>
                    <p:nvPicPr>
                      <p:cNvPr id="410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5616" y="2558634"/>
                        <a:ext cx="3321871" cy="2214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a:extLst>
              <a:ext uri="{FF2B5EF4-FFF2-40B4-BE49-F238E27FC236}">
                <a16:creationId xmlns:a16="http://schemas.microsoft.com/office/drawing/2014/main" id="{F8FAFA45-CFA5-42F0-8F44-C4973EF4F6D9}"/>
              </a:ext>
            </a:extLst>
          </p:cNvPr>
          <p:cNvSpPr/>
          <p:nvPr/>
        </p:nvSpPr>
        <p:spPr>
          <a:xfrm>
            <a:off x="685800" y="470758"/>
            <a:ext cx="1988045" cy="523220"/>
          </a:xfrm>
          <a:prstGeom prst="rect">
            <a:avLst/>
          </a:prstGeom>
        </p:spPr>
        <p:txBody>
          <a:bodyPr wrap="none">
            <a:spAutoFit/>
          </a:bodyPr>
          <a:lstStyle/>
          <a:p>
            <a:pPr marL="342900" lvl="0" indent="-342900">
              <a:spcBef>
                <a:spcPct val="20000"/>
              </a:spcBef>
            </a:pPr>
            <a:r>
              <a:rPr lang="zh-CN" altLang="en-US" sz="2800" b="1" dirty="0">
                <a:solidFill>
                  <a:srgbClr val="C0504D"/>
                </a:solidFill>
              </a:rPr>
              <a:t>四、泊松比</a:t>
            </a:r>
            <a:endParaRPr lang="en-US" altLang="zh-CN" sz="2800" b="1" dirty="0">
              <a:solidFill>
                <a:srgbClr val="C0504D"/>
              </a:solidFill>
            </a:endParaRPr>
          </a:p>
        </p:txBody>
      </p:sp>
    </p:spTree>
    <p:extLst>
      <p:ext uri="{BB962C8B-B14F-4D97-AF65-F5344CB8AC3E}">
        <p14:creationId xmlns:p14="http://schemas.microsoft.com/office/powerpoint/2010/main" val="3701525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241BED87-5444-412D-B53B-B0361C17C471}"/>
              </a:ext>
            </a:extLst>
          </p:cNvPr>
          <p:cNvSpPr>
            <a:spLocks noGrp="1"/>
          </p:cNvSpPr>
          <p:nvPr>
            <p:ph idx="1"/>
          </p:nvPr>
        </p:nvSpPr>
        <p:spPr>
          <a:xfrm>
            <a:off x="432538" y="188640"/>
            <a:ext cx="8243918" cy="5453082"/>
          </a:xfrm>
        </p:spPr>
        <p:txBody>
          <a:bodyPr/>
          <a:lstStyle/>
          <a:p>
            <a:r>
              <a:rPr lang="zh-CN" altLang="en-US" sz="2800" dirty="0"/>
              <a:t>下面讨论纵向形变的同时，</a:t>
            </a:r>
            <a:endParaRPr lang="en-US" altLang="zh-CN" sz="2800" dirty="0"/>
          </a:p>
          <a:p>
            <a:pPr>
              <a:buNone/>
            </a:pPr>
            <a:r>
              <a:rPr lang="en-US" altLang="zh-CN" sz="2800" dirty="0"/>
              <a:t>   </a:t>
            </a:r>
            <a:r>
              <a:rPr lang="zh-CN" altLang="en-US" sz="2800" dirty="0"/>
              <a:t>体积的变化在</a:t>
            </a:r>
            <a:r>
              <a:rPr lang="en-US" altLang="zh-CN" sz="2800" dirty="0"/>
              <a:t>z</a:t>
            </a:r>
            <a:r>
              <a:rPr lang="zh-CN" altLang="en-US" sz="2800" dirty="0"/>
              <a:t>方向有：</a:t>
            </a:r>
            <a:endParaRPr lang="en-US" altLang="zh-CN" sz="2800" dirty="0"/>
          </a:p>
          <a:p>
            <a:endParaRPr lang="zh-CN" altLang="en-US" sz="2800" dirty="0"/>
          </a:p>
        </p:txBody>
      </p:sp>
      <p:graphicFrame>
        <p:nvGraphicFramePr>
          <p:cNvPr id="3" name="Object 2">
            <a:extLst>
              <a:ext uri="{FF2B5EF4-FFF2-40B4-BE49-F238E27FC236}">
                <a16:creationId xmlns:a16="http://schemas.microsoft.com/office/drawing/2014/main" id="{4FAF14EA-0982-4C6A-85A1-84EDDA6F566C}"/>
              </a:ext>
            </a:extLst>
          </p:cNvPr>
          <p:cNvGraphicFramePr>
            <a:graphicFrameLocks noChangeAspect="1"/>
          </p:cNvGraphicFramePr>
          <p:nvPr>
            <p:extLst>
              <p:ext uri="{D42A27DB-BD31-4B8C-83A1-F6EECF244321}">
                <p14:modId xmlns:p14="http://schemas.microsoft.com/office/powerpoint/2010/main" val="1748158705"/>
              </p:ext>
            </p:extLst>
          </p:nvPr>
        </p:nvGraphicFramePr>
        <p:xfrm>
          <a:off x="1646951" y="1045896"/>
          <a:ext cx="7027235" cy="5643578"/>
        </p:xfrm>
        <a:graphic>
          <a:graphicData uri="http://schemas.openxmlformats.org/presentationml/2006/ole">
            <mc:AlternateContent xmlns:mc="http://schemas.openxmlformats.org/markup-compatibility/2006">
              <mc:Choice xmlns:v="urn:schemas-microsoft-com:vml" Requires="v">
                <p:oleObj spid="_x0000_s331817" name="公式" r:id="rId4" imgW="2057400" imgH="1650960" progId="Equation.3">
                  <p:embed/>
                </p:oleObj>
              </mc:Choice>
              <mc:Fallback>
                <p:oleObj name="公式" r:id="rId4" imgW="2057400" imgH="1650960" progId="Equation.3">
                  <p:embed/>
                  <p:pic>
                    <p:nvPicPr>
                      <p:cNvPr id="4096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6951" y="1045896"/>
                        <a:ext cx="7027235" cy="5643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a:extLst>
              <a:ext uri="{FF2B5EF4-FFF2-40B4-BE49-F238E27FC236}">
                <a16:creationId xmlns:a16="http://schemas.microsoft.com/office/drawing/2014/main" id="{B465E8CC-B3E7-4261-BD06-D74E1D835AD4}"/>
              </a:ext>
            </a:extLst>
          </p:cNvPr>
          <p:cNvGraphicFramePr>
            <a:graphicFrameLocks noChangeAspect="1"/>
          </p:cNvGraphicFramePr>
          <p:nvPr>
            <p:extLst>
              <p:ext uri="{D42A27DB-BD31-4B8C-83A1-F6EECF244321}">
                <p14:modId xmlns:p14="http://schemas.microsoft.com/office/powerpoint/2010/main" val="2961329614"/>
              </p:ext>
            </p:extLst>
          </p:nvPr>
        </p:nvGraphicFramePr>
        <p:xfrm>
          <a:off x="5327650" y="2676525"/>
          <a:ext cx="114300" cy="177800"/>
        </p:xfrm>
        <a:graphic>
          <a:graphicData uri="http://schemas.openxmlformats.org/presentationml/2006/ole">
            <mc:AlternateContent xmlns:mc="http://schemas.openxmlformats.org/markup-compatibility/2006">
              <mc:Choice xmlns:v="urn:schemas-microsoft-com:vml" Requires="v">
                <p:oleObj spid="_x0000_s331818" name="Equation" r:id="rId6" imgW="114120" imgH="177480" progId="Equation.DSMT4">
                  <p:embed/>
                </p:oleObj>
              </mc:Choice>
              <mc:Fallback>
                <p:oleObj name="Equation" r:id="rId6" imgW="114120" imgH="177480" progId="Equation.DSMT4">
                  <p:embed/>
                  <p:pic>
                    <p:nvPicPr>
                      <p:cNvPr id="0" name=""/>
                      <p:cNvPicPr/>
                      <p:nvPr/>
                    </p:nvPicPr>
                    <p:blipFill>
                      <a:blip r:embed="rId7"/>
                      <a:stretch>
                        <a:fillRect/>
                      </a:stretch>
                    </p:blipFill>
                    <p:spPr>
                      <a:xfrm>
                        <a:off x="5327650" y="2676525"/>
                        <a:ext cx="114300" cy="177800"/>
                      </a:xfrm>
                      <a:prstGeom prst="rect">
                        <a:avLst/>
                      </a:prstGeom>
                    </p:spPr>
                  </p:pic>
                </p:oleObj>
              </mc:Fallback>
            </mc:AlternateContent>
          </a:graphicData>
        </a:graphic>
      </p:graphicFrame>
      <p:sp>
        <p:nvSpPr>
          <p:cNvPr id="5" name="椭圆 4">
            <a:extLst>
              <a:ext uri="{FF2B5EF4-FFF2-40B4-BE49-F238E27FC236}">
                <a16:creationId xmlns:a16="http://schemas.microsoft.com/office/drawing/2014/main" id="{1B3585D8-9256-4599-B132-B568E2B420E7}"/>
              </a:ext>
            </a:extLst>
          </p:cNvPr>
          <p:cNvSpPr/>
          <p:nvPr/>
        </p:nvSpPr>
        <p:spPr>
          <a:xfrm>
            <a:off x="1475656" y="5013176"/>
            <a:ext cx="3600400"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14AB99A9-A031-4FC3-8931-D356322AD8E5}"/>
              </a:ext>
            </a:extLst>
          </p:cNvPr>
          <p:cNvCxnSpPr/>
          <p:nvPr/>
        </p:nvCxnSpPr>
        <p:spPr>
          <a:xfrm flipH="1" flipV="1">
            <a:off x="1115616" y="4437112"/>
            <a:ext cx="531335"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5D66109-6895-4E89-878F-961C2BCBD166}"/>
              </a:ext>
            </a:extLst>
          </p:cNvPr>
          <p:cNvSpPr txBox="1"/>
          <p:nvPr/>
        </p:nvSpPr>
        <p:spPr>
          <a:xfrm>
            <a:off x="124515" y="3739309"/>
            <a:ext cx="1368152" cy="923330"/>
          </a:xfrm>
          <a:prstGeom prst="rect">
            <a:avLst/>
          </a:prstGeom>
          <a:noFill/>
        </p:spPr>
        <p:txBody>
          <a:bodyPr wrap="square" rtlCol="0">
            <a:spAutoFit/>
          </a:bodyPr>
          <a:lstStyle/>
          <a:p>
            <a:r>
              <a:rPr lang="zh-CN" altLang="en-US" dirty="0"/>
              <a:t>线性近似</a:t>
            </a:r>
            <a:endParaRPr lang="en-US" altLang="zh-CN" dirty="0"/>
          </a:p>
          <a:p>
            <a:r>
              <a:rPr lang="zh-CN" altLang="en-US" dirty="0"/>
              <a:t>忽略二阶及高阶项</a:t>
            </a:r>
          </a:p>
        </p:txBody>
      </p:sp>
    </p:spTree>
    <p:extLst>
      <p:ext uri="{BB962C8B-B14F-4D97-AF65-F5344CB8AC3E}">
        <p14:creationId xmlns:p14="http://schemas.microsoft.com/office/powerpoint/2010/main" val="33314804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6602</TotalTime>
  <Words>2036</Words>
  <Application>Microsoft Office PowerPoint</Application>
  <PresentationFormat>全屏显示(4:3)</PresentationFormat>
  <Paragraphs>381</Paragraphs>
  <Slides>50</Slides>
  <Notes>32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4</vt:i4>
      </vt:variant>
      <vt:variant>
        <vt:lpstr>幻灯片标题</vt:lpstr>
      </vt:variant>
      <vt:variant>
        <vt:i4>50</vt:i4>
      </vt:variant>
    </vt:vector>
  </HeadingPairs>
  <TitlesOfParts>
    <vt:vector size="60" baseType="lpstr">
      <vt:lpstr>宋体</vt:lpstr>
      <vt:lpstr>Arial</vt:lpstr>
      <vt:lpstr>Calibri</vt:lpstr>
      <vt:lpstr>Times New Roman</vt:lpstr>
      <vt:lpstr>Wingdings</vt:lpstr>
      <vt:lpstr>Office 主题</vt:lpstr>
      <vt:lpstr>Equation</vt:lpstr>
      <vt:lpstr>公式</vt:lpstr>
      <vt:lpstr>BMP 图象</vt:lpstr>
      <vt:lpstr>MathType 6.0 Equation</vt:lpstr>
      <vt:lpstr>第七章 物质的弹性和波</vt:lpstr>
      <vt:lpstr>第七章 物质的弹性和波</vt:lpstr>
      <vt:lpstr>§7.1 物体的弹性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 机械波</vt:lpstr>
      <vt:lpstr>§7.2 机械波</vt:lpstr>
      <vt:lpstr>§7.2 机械波</vt:lpstr>
      <vt:lpstr>§7.2 机械波</vt:lpstr>
      <vt:lpstr>§7.2 机械波</vt:lpstr>
      <vt:lpstr>§7.2 机械波</vt:lpstr>
      <vt:lpstr>§7.2 机械波</vt:lpstr>
      <vt:lpstr>§7.2 机械波</vt:lpstr>
      <vt:lpstr>PowerPoint 演示文稿</vt:lpstr>
      <vt:lpstr>§7.2 机械波</vt:lpstr>
      <vt:lpstr>§7.2 机械波</vt:lpstr>
      <vt:lpstr>§7.2 机械波</vt:lpstr>
      <vt:lpstr>§7.2 机械波</vt:lpstr>
      <vt:lpstr>§7.2 机械波</vt:lpstr>
      <vt:lpstr>§7.2 机械波</vt:lpstr>
      <vt:lpstr>§7.2 机械波</vt:lpstr>
      <vt:lpstr>PowerPoint 演示文稿</vt:lpstr>
      <vt:lpstr>§7.2 机械波</vt:lpstr>
      <vt:lpstr>§7.2 机械波</vt:lpstr>
      <vt:lpstr>§7.2 机械波</vt:lpstr>
      <vt:lpstr>§7.3 惠更斯原理和波的传播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 多普勒效应</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Zhang Nan</dc:creator>
  <cp:lastModifiedBy>张 楠</cp:lastModifiedBy>
  <cp:revision>446</cp:revision>
  <dcterms:created xsi:type="dcterms:W3CDTF">2013-12-11T06:44:42Z</dcterms:created>
  <dcterms:modified xsi:type="dcterms:W3CDTF">2020-03-24T04:23:48Z</dcterms:modified>
</cp:coreProperties>
</file>