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8" r:id="rId3"/>
    <p:sldId id="269" r:id="rId4"/>
    <p:sldId id="270" r:id="rId5"/>
    <p:sldId id="271" r:id="rId6"/>
    <p:sldId id="272" r:id="rId7"/>
    <p:sldId id="273" r:id="rId8"/>
    <p:sldId id="274" r:id="rId9"/>
    <p:sldId id="335" r:id="rId10"/>
    <p:sldId id="275" r:id="rId11"/>
    <p:sldId id="276" r:id="rId12"/>
    <p:sldId id="277" r:id="rId13"/>
    <p:sldId id="278" r:id="rId14"/>
    <p:sldId id="279" r:id="rId15"/>
    <p:sldId id="336" r:id="rId16"/>
    <p:sldId id="280" r:id="rId17"/>
    <p:sldId id="282" r:id="rId18"/>
    <p:sldId id="283" r:id="rId19"/>
    <p:sldId id="334" r:id="rId20"/>
    <p:sldId id="284" r:id="rId21"/>
    <p:sldId id="285" r:id="rId22"/>
    <p:sldId id="286" r:id="rId23"/>
    <p:sldId id="287" r:id="rId24"/>
    <p:sldId id="288" r:id="rId25"/>
    <p:sldId id="290" r:id="rId26"/>
    <p:sldId id="337" r:id="rId27"/>
    <p:sldId id="289" r:id="rId28"/>
    <p:sldId id="292" r:id="rId29"/>
    <p:sldId id="291" r:id="rId30"/>
    <p:sldId id="293" r:id="rId31"/>
    <p:sldId id="294" r:id="rId32"/>
    <p:sldId id="295" r:id="rId33"/>
    <p:sldId id="296" r:id="rId34"/>
    <p:sldId id="338" r:id="rId35"/>
    <p:sldId id="297" r:id="rId36"/>
    <p:sldId id="298" r:id="rId37"/>
    <p:sldId id="299" r:id="rId38"/>
    <p:sldId id="301" r:id="rId39"/>
    <p:sldId id="300" r:id="rId40"/>
    <p:sldId id="302" r:id="rId41"/>
    <p:sldId id="303" r:id="rId42"/>
    <p:sldId id="304" r:id="rId43"/>
    <p:sldId id="305" r:id="rId44"/>
    <p:sldId id="307" r:id="rId45"/>
    <p:sldId id="306" r:id="rId46"/>
    <p:sldId id="339" r:id="rId47"/>
    <p:sldId id="308" r:id="rId48"/>
    <p:sldId id="309" r:id="rId49"/>
    <p:sldId id="310" r:id="rId50"/>
    <p:sldId id="311" r:id="rId51"/>
    <p:sldId id="314" r:id="rId52"/>
    <p:sldId id="332" r:id="rId53"/>
    <p:sldId id="333" r:id="rId54"/>
    <p:sldId id="313" r:id="rId55"/>
    <p:sldId id="318" r:id="rId56"/>
    <p:sldId id="319" r:id="rId57"/>
    <p:sldId id="330" r:id="rId58"/>
    <p:sldId id="331" r:id="rId59"/>
    <p:sldId id="320" r:id="rId60"/>
    <p:sldId id="321" r:id="rId61"/>
    <p:sldId id="323" r:id="rId62"/>
    <p:sldId id="322" r:id="rId63"/>
    <p:sldId id="324" r:id="rId64"/>
    <p:sldId id="325" r:id="rId65"/>
    <p:sldId id="326" r:id="rId66"/>
    <p:sldId id="327" r:id="rId67"/>
    <p:sldId id="328" r:id="rId68"/>
    <p:sldId id="329" r:id="rId69"/>
    <p:sldId id="315" r:id="rId70"/>
    <p:sldId id="316" r:id="rId71"/>
    <p:sldId id="317" r:id="rId72"/>
    <p:sldId id="342"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7" autoAdjust="0"/>
    <p:restoredTop sz="96048" autoAdjust="0"/>
  </p:normalViewPr>
  <p:slideViewPr>
    <p:cSldViewPr>
      <p:cViewPr varScale="1">
        <p:scale>
          <a:sx n="82" d="100"/>
          <a:sy n="82" d="100"/>
        </p:scale>
        <p:origin x="155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7.emf"/><Relationship Id="rId7" Type="http://schemas.openxmlformats.org/officeDocument/2006/relationships/image" Target="../media/image71.emf"/><Relationship Id="rId12" Type="http://schemas.openxmlformats.org/officeDocument/2006/relationships/image" Target="../media/image76.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emf"/><Relationship Id="rId11" Type="http://schemas.openxmlformats.org/officeDocument/2006/relationships/image" Target="../media/image75.wmf"/><Relationship Id="rId5" Type="http://schemas.openxmlformats.org/officeDocument/2006/relationships/image" Target="../media/image69.emf"/><Relationship Id="rId10" Type="http://schemas.openxmlformats.org/officeDocument/2006/relationships/image" Target="../media/image74.emf"/><Relationship Id="rId4" Type="http://schemas.openxmlformats.org/officeDocument/2006/relationships/image" Target="../media/image68.emf"/><Relationship Id="rId9" Type="http://schemas.openxmlformats.org/officeDocument/2006/relationships/image" Target="../media/image7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emf"/><Relationship Id="rId4" Type="http://schemas.openxmlformats.org/officeDocument/2006/relationships/image" Target="../media/image86.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image" Target="../media/image103.wmf"/><Relationship Id="rId3" Type="http://schemas.openxmlformats.org/officeDocument/2006/relationships/image" Target="../media/image93.emf"/><Relationship Id="rId7" Type="http://schemas.openxmlformats.org/officeDocument/2006/relationships/image" Target="../media/image97.emf"/><Relationship Id="rId12" Type="http://schemas.openxmlformats.org/officeDocument/2006/relationships/image" Target="../media/image102.emf"/><Relationship Id="rId17" Type="http://schemas.openxmlformats.org/officeDocument/2006/relationships/image" Target="../media/image107.wmf"/><Relationship Id="rId2" Type="http://schemas.openxmlformats.org/officeDocument/2006/relationships/image" Target="../media/image92.emf"/><Relationship Id="rId16" Type="http://schemas.openxmlformats.org/officeDocument/2006/relationships/image" Target="../media/image106.wmf"/><Relationship Id="rId1" Type="http://schemas.openxmlformats.org/officeDocument/2006/relationships/image" Target="../media/image91.emf"/><Relationship Id="rId6" Type="http://schemas.openxmlformats.org/officeDocument/2006/relationships/image" Target="../media/image96.emf"/><Relationship Id="rId11" Type="http://schemas.openxmlformats.org/officeDocument/2006/relationships/image" Target="../media/image101.emf"/><Relationship Id="rId5" Type="http://schemas.openxmlformats.org/officeDocument/2006/relationships/image" Target="../media/image95.emf"/><Relationship Id="rId15" Type="http://schemas.openxmlformats.org/officeDocument/2006/relationships/image" Target="../media/image105.wmf"/><Relationship Id="rId10" Type="http://schemas.openxmlformats.org/officeDocument/2006/relationships/image" Target="../media/image100.wmf"/><Relationship Id="rId4" Type="http://schemas.openxmlformats.org/officeDocument/2006/relationships/image" Target="../media/image94.emf"/><Relationship Id="rId9" Type="http://schemas.openxmlformats.org/officeDocument/2006/relationships/image" Target="../media/image99.emf"/><Relationship Id="rId14" Type="http://schemas.openxmlformats.org/officeDocument/2006/relationships/image" Target="../media/image10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emf"/><Relationship Id="rId1" Type="http://schemas.openxmlformats.org/officeDocument/2006/relationships/image" Target="../media/image113.emf"/><Relationship Id="rId6" Type="http://schemas.openxmlformats.org/officeDocument/2006/relationships/image" Target="../media/image118.emf"/><Relationship Id="rId5" Type="http://schemas.openxmlformats.org/officeDocument/2006/relationships/image" Target="../media/image117.emf"/><Relationship Id="rId4" Type="http://schemas.openxmlformats.org/officeDocument/2006/relationships/image" Target="../media/image11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emf"/><Relationship Id="rId1" Type="http://schemas.openxmlformats.org/officeDocument/2006/relationships/image" Target="../media/image120.wmf"/><Relationship Id="rId4" Type="http://schemas.openxmlformats.org/officeDocument/2006/relationships/image" Target="../media/image1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emf"/><Relationship Id="rId1" Type="http://schemas.openxmlformats.org/officeDocument/2006/relationships/image" Target="../media/image132.wmf"/><Relationship Id="rId6" Type="http://schemas.openxmlformats.org/officeDocument/2006/relationships/image" Target="../media/image137.emf"/><Relationship Id="rId5" Type="http://schemas.openxmlformats.org/officeDocument/2006/relationships/image" Target="../media/image136.wmf"/><Relationship Id="rId4" Type="http://schemas.openxmlformats.org/officeDocument/2006/relationships/image" Target="../media/image135.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emf"/><Relationship Id="rId1" Type="http://schemas.openxmlformats.org/officeDocument/2006/relationships/image" Target="../media/image132.wmf"/><Relationship Id="rId6" Type="http://schemas.openxmlformats.org/officeDocument/2006/relationships/image" Target="../media/image137.emf"/><Relationship Id="rId11" Type="http://schemas.openxmlformats.org/officeDocument/2006/relationships/image" Target="../media/image149.wmf"/><Relationship Id="rId5" Type="http://schemas.openxmlformats.org/officeDocument/2006/relationships/image" Target="../media/image136.wmf"/><Relationship Id="rId10" Type="http://schemas.openxmlformats.org/officeDocument/2006/relationships/image" Target="../media/image148.wmf"/><Relationship Id="rId4" Type="http://schemas.openxmlformats.org/officeDocument/2006/relationships/image" Target="../media/image135.emf"/><Relationship Id="rId9" Type="http://schemas.openxmlformats.org/officeDocument/2006/relationships/image" Target="../media/image14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wmf"/><Relationship Id="rId1" Type="http://schemas.openxmlformats.org/officeDocument/2006/relationships/image" Target="../media/image150.e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58.emf"/><Relationship Id="rId1" Type="http://schemas.openxmlformats.org/officeDocument/2006/relationships/image" Target="../media/image15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wmf"/><Relationship Id="rId1" Type="http://schemas.openxmlformats.org/officeDocument/2006/relationships/image" Target="../media/image160.emf"/><Relationship Id="rId4" Type="http://schemas.openxmlformats.org/officeDocument/2006/relationships/image" Target="../media/image163.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4" Type="http://schemas.openxmlformats.org/officeDocument/2006/relationships/image" Target="../media/image16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9.wmf"/><Relationship Id="rId7" Type="http://schemas.openxmlformats.org/officeDocument/2006/relationships/image" Target="../media/image183.wmf"/><Relationship Id="rId2" Type="http://schemas.openxmlformats.org/officeDocument/2006/relationships/image" Target="../media/image178.wmf"/><Relationship Id="rId1" Type="http://schemas.openxmlformats.org/officeDocument/2006/relationships/image" Target="../media/image177.e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emf"/><Relationship Id="rId1" Type="http://schemas.openxmlformats.org/officeDocument/2006/relationships/image" Target="../media/image177.emf"/><Relationship Id="rId4" Type="http://schemas.openxmlformats.org/officeDocument/2006/relationships/image" Target="../media/image18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77.emf"/><Relationship Id="rId4" Type="http://schemas.openxmlformats.org/officeDocument/2006/relationships/image" Target="../media/image190.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4" Type="http://schemas.openxmlformats.org/officeDocument/2006/relationships/image" Target="../media/image19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image" Target="../media/image202.emf"/><Relationship Id="rId1" Type="http://schemas.openxmlformats.org/officeDocument/2006/relationships/image" Target="../media/image201.wmf"/><Relationship Id="rId5" Type="http://schemas.openxmlformats.org/officeDocument/2006/relationships/image" Target="../media/image205.wmf"/><Relationship Id="rId4" Type="http://schemas.openxmlformats.org/officeDocument/2006/relationships/image" Target="../media/image20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4.e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11.wmf"/><Relationship Id="rId7" Type="http://schemas.openxmlformats.org/officeDocument/2006/relationships/image" Target="../media/image215.wmf"/><Relationship Id="rId2" Type="http://schemas.openxmlformats.org/officeDocument/2006/relationships/image" Target="../media/image210.wmf"/><Relationship Id="rId1" Type="http://schemas.openxmlformats.org/officeDocument/2006/relationships/image" Target="../media/image209.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23.emf"/><Relationship Id="rId13" Type="http://schemas.openxmlformats.org/officeDocument/2006/relationships/image" Target="../media/image228.emf"/><Relationship Id="rId3" Type="http://schemas.openxmlformats.org/officeDocument/2006/relationships/image" Target="../media/image218.emf"/><Relationship Id="rId7" Type="http://schemas.openxmlformats.org/officeDocument/2006/relationships/image" Target="../media/image222.emf"/><Relationship Id="rId12" Type="http://schemas.openxmlformats.org/officeDocument/2006/relationships/image" Target="../media/image227.emf"/><Relationship Id="rId2" Type="http://schemas.openxmlformats.org/officeDocument/2006/relationships/image" Target="../media/image217.emf"/><Relationship Id="rId1" Type="http://schemas.openxmlformats.org/officeDocument/2006/relationships/image" Target="../media/image216.emf"/><Relationship Id="rId6" Type="http://schemas.openxmlformats.org/officeDocument/2006/relationships/image" Target="../media/image221.emf"/><Relationship Id="rId11" Type="http://schemas.openxmlformats.org/officeDocument/2006/relationships/image" Target="../media/image226.emf"/><Relationship Id="rId5" Type="http://schemas.openxmlformats.org/officeDocument/2006/relationships/image" Target="../media/image220.emf"/><Relationship Id="rId15" Type="http://schemas.openxmlformats.org/officeDocument/2006/relationships/image" Target="../media/image230.emf"/><Relationship Id="rId10" Type="http://schemas.openxmlformats.org/officeDocument/2006/relationships/image" Target="../media/image225.emf"/><Relationship Id="rId4" Type="http://schemas.openxmlformats.org/officeDocument/2006/relationships/image" Target="../media/image219.emf"/><Relationship Id="rId9" Type="http://schemas.openxmlformats.org/officeDocument/2006/relationships/image" Target="../media/image224.emf"/><Relationship Id="rId14" Type="http://schemas.openxmlformats.org/officeDocument/2006/relationships/image" Target="../media/image229.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23.emf"/><Relationship Id="rId13" Type="http://schemas.openxmlformats.org/officeDocument/2006/relationships/image" Target="../media/image233.emf"/><Relationship Id="rId3" Type="http://schemas.openxmlformats.org/officeDocument/2006/relationships/image" Target="../media/image218.emf"/><Relationship Id="rId7" Type="http://schemas.openxmlformats.org/officeDocument/2006/relationships/image" Target="../media/image222.emf"/><Relationship Id="rId12" Type="http://schemas.openxmlformats.org/officeDocument/2006/relationships/image" Target="../media/image232.emf"/><Relationship Id="rId2" Type="http://schemas.openxmlformats.org/officeDocument/2006/relationships/image" Target="../media/image217.emf"/><Relationship Id="rId1" Type="http://schemas.openxmlformats.org/officeDocument/2006/relationships/image" Target="../media/image216.emf"/><Relationship Id="rId6" Type="http://schemas.openxmlformats.org/officeDocument/2006/relationships/image" Target="../media/image221.emf"/><Relationship Id="rId11" Type="http://schemas.openxmlformats.org/officeDocument/2006/relationships/image" Target="../media/image226.emf"/><Relationship Id="rId5" Type="http://schemas.openxmlformats.org/officeDocument/2006/relationships/image" Target="../media/image220.emf"/><Relationship Id="rId10" Type="http://schemas.openxmlformats.org/officeDocument/2006/relationships/image" Target="../media/image225.emf"/><Relationship Id="rId4" Type="http://schemas.openxmlformats.org/officeDocument/2006/relationships/image" Target="../media/image219.emf"/><Relationship Id="rId9" Type="http://schemas.openxmlformats.org/officeDocument/2006/relationships/image" Target="../media/image224.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36.emf"/><Relationship Id="rId2" Type="http://schemas.openxmlformats.org/officeDocument/2006/relationships/image" Target="../media/image235.emf"/><Relationship Id="rId1" Type="http://schemas.openxmlformats.org/officeDocument/2006/relationships/image" Target="../media/image234.emf"/><Relationship Id="rId6" Type="http://schemas.openxmlformats.org/officeDocument/2006/relationships/image" Target="../media/image239.emf"/><Relationship Id="rId5" Type="http://schemas.openxmlformats.org/officeDocument/2006/relationships/image" Target="../media/image238.emf"/><Relationship Id="rId4" Type="http://schemas.openxmlformats.org/officeDocument/2006/relationships/image" Target="../media/image237.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41.wmf"/><Relationship Id="rId1" Type="http://schemas.openxmlformats.org/officeDocument/2006/relationships/image" Target="../media/image24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4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image" Target="../media/image250.wmf"/><Relationship Id="rId3" Type="http://schemas.openxmlformats.org/officeDocument/2006/relationships/image" Target="../media/image134.wmf"/><Relationship Id="rId7" Type="http://schemas.openxmlformats.org/officeDocument/2006/relationships/image" Target="../media/image138.wmf"/><Relationship Id="rId12" Type="http://schemas.openxmlformats.org/officeDocument/2006/relationships/image" Target="../media/image249.wmf"/><Relationship Id="rId2" Type="http://schemas.openxmlformats.org/officeDocument/2006/relationships/image" Target="../media/image133.emf"/><Relationship Id="rId1" Type="http://schemas.openxmlformats.org/officeDocument/2006/relationships/image" Target="../media/image132.wmf"/><Relationship Id="rId6" Type="http://schemas.openxmlformats.org/officeDocument/2006/relationships/image" Target="../media/image137.emf"/><Relationship Id="rId11" Type="http://schemas.openxmlformats.org/officeDocument/2006/relationships/image" Target="../media/image248.wmf"/><Relationship Id="rId5" Type="http://schemas.openxmlformats.org/officeDocument/2006/relationships/image" Target="../media/image136.wmf"/><Relationship Id="rId10" Type="http://schemas.openxmlformats.org/officeDocument/2006/relationships/image" Target="../media/image247.wmf"/><Relationship Id="rId4" Type="http://schemas.openxmlformats.org/officeDocument/2006/relationships/image" Target="../media/image135.emf"/><Relationship Id="rId9" Type="http://schemas.openxmlformats.org/officeDocument/2006/relationships/image" Target="../media/image246.wmf"/><Relationship Id="rId14" Type="http://schemas.openxmlformats.org/officeDocument/2006/relationships/image" Target="../media/image251.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emf"/><Relationship Id="rId1" Type="http://schemas.openxmlformats.org/officeDocument/2006/relationships/image" Target="../media/image132.wmf"/><Relationship Id="rId6" Type="http://schemas.openxmlformats.org/officeDocument/2006/relationships/image" Target="../media/image137.emf"/><Relationship Id="rId11" Type="http://schemas.openxmlformats.org/officeDocument/2006/relationships/image" Target="../media/image253.wmf"/><Relationship Id="rId5" Type="http://schemas.openxmlformats.org/officeDocument/2006/relationships/image" Target="../media/image136.wmf"/><Relationship Id="rId10" Type="http://schemas.openxmlformats.org/officeDocument/2006/relationships/image" Target="../media/image252.wmf"/><Relationship Id="rId4" Type="http://schemas.openxmlformats.org/officeDocument/2006/relationships/image" Target="../media/image135.emf"/><Relationship Id="rId9" Type="http://schemas.openxmlformats.org/officeDocument/2006/relationships/image" Target="../media/image25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 Id="rId5" Type="http://schemas.openxmlformats.org/officeDocument/2006/relationships/image" Target="../media/image266.wmf"/><Relationship Id="rId4" Type="http://schemas.openxmlformats.org/officeDocument/2006/relationships/image" Target="../media/image265.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67.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6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73.emf"/><Relationship Id="rId7" Type="http://schemas.openxmlformats.org/officeDocument/2006/relationships/image" Target="../media/image277.emf"/><Relationship Id="rId2" Type="http://schemas.openxmlformats.org/officeDocument/2006/relationships/image" Target="../media/image272.wmf"/><Relationship Id="rId1" Type="http://schemas.openxmlformats.org/officeDocument/2006/relationships/image" Target="../media/image271.emf"/><Relationship Id="rId6" Type="http://schemas.openxmlformats.org/officeDocument/2006/relationships/image" Target="../media/image276.emf"/><Relationship Id="rId5" Type="http://schemas.openxmlformats.org/officeDocument/2006/relationships/image" Target="../media/image275.emf"/><Relationship Id="rId4" Type="http://schemas.openxmlformats.org/officeDocument/2006/relationships/image" Target="../media/image274.e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85.emf"/><Relationship Id="rId13" Type="http://schemas.openxmlformats.org/officeDocument/2006/relationships/image" Target="../media/image290.emf"/><Relationship Id="rId18" Type="http://schemas.openxmlformats.org/officeDocument/2006/relationships/image" Target="../media/image295.emf"/><Relationship Id="rId3" Type="http://schemas.openxmlformats.org/officeDocument/2006/relationships/image" Target="../media/image280.emf"/><Relationship Id="rId7" Type="http://schemas.openxmlformats.org/officeDocument/2006/relationships/image" Target="../media/image284.emf"/><Relationship Id="rId12" Type="http://schemas.openxmlformats.org/officeDocument/2006/relationships/image" Target="../media/image289.emf"/><Relationship Id="rId17" Type="http://schemas.openxmlformats.org/officeDocument/2006/relationships/image" Target="../media/image294.emf"/><Relationship Id="rId2" Type="http://schemas.openxmlformats.org/officeDocument/2006/relationships/image" Target="../media/image279.emf"/><Relationship Id="rId16" Type="http://schemas.openxmlformats.org/officeDocument/2006/relationships/image" Target="../media/image293.emf"/><Relationship Id="rId1" Type="http://schemas.openxmlformats.org/officeDocument/2006/relationships/image" Target="../media/image278.emf"/><Relationship Id="rId6" Type="http://schemas.openxmlformats.org/officeDocument/2006/relationships/image" Target="../media/image283.emf"/><Relationship Id="rId11" Type="http://schemas.openxmlformats.org/officeDocument/2006/relationships/image" Target="../media/image288.emf"/><Relationship Id="rId5" Type="http://schemas.openxmlformats.org/officeDocument/2006/relationships/image" Target="../media/image282.emf"/><Relationship Id="rId15" Type="http://schemas.openxmlformats.org/officeDocument/2006/relationships/image" Target="../media/image292.emf"/><Relationship Id="rId10" Type="http://schemas.openxmlformats.org/officeDocument/2006/relationships/image" Target="../media/image287.emf"/><Relationship Id="rId4" Type="http://schemas.openxmlformats.org/officeDocument/2006/relationships/image" Target="../media/image281.emf"/><Relationship Id="rId9" Type="http://schemas.openxmlformats.org/officeDocument/2006/relationships/image" Target="../media/image286.emf"/><Relationship Id="rId14" Type="http://schemas.openxmlformats.org/officeDocument/2006/relationships/image" Target="../media/image29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emf"/><Relationship Id="rId3" Type="http://schemas.openxmlformats.org/officeDocument/2006/relationships/image" Target="../media/image30.emf"/><Relationship Id="rId7" Type="http://schemas.openxmlformats.org/officeDocument/2006/relationships/image" Target="../media/image34.emf"/><Relationship Id="rId12" Type="http://schemas.openxmlformats.org/officeDocument/2006/relationships/image" Target="../media/image39.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55.emf"/><Relationship Id="rId3" Type="http://schemas.openxmlformats.org/officeDocument/2006/relationships/image" Target="../media/image45.emf"/><Relationship Id="rId7" Type="http://schemas.openxmlformats.org/officeDocument/2006/relationships/image" Target="../media/image49.emf"/><Relationship Id="rId12" Type="http://schemas.openxmlformats.org/officeDocument/2006/relationships/image" Target="../media/image54.emf"/><Relationship Id="rId2" Type="http://schemas.openxmlformats.org/officeDocument/2006/relationships/image" Target="../media/image44.emf"/><Relationship Id="rId1" Type="http://schemas.openxmlformats.org/officeDocument/2006/relationships/image" Target="../media/image43.emf"/><Relationship Id="rId6" Type="http://schemas.openxmlformats.org/officeDocument/2006/relationships/image" Target="../media/image48.emf"/><Relationship Id="rId11" Type="http://schemas.openxmlformats.org/officeDocument/2006/relationships/image" Target="../media/image53.emf"/><Relationship Id="rId5" Type="http://schemas.openxmlformats.org/officeDocument/2006/relationships/image" Target="../media/image47.emf"/><Relationship Id="rId10" Type="http://schemas.openxmlformats.org/officeDocument/2006/relationships/image" Target="../media/image52.wmf"/><Relationship Id="rId4" Type="http://schemas.openxmlformats.org/officeDocument/2006/relationships/image" Target="../media/image46.emf"/><Relationship Id="rId9" Type="http://schemas.openxmlformats.org/officeDocument/2006/relationships/image" Target="../media/image51.emf"/><Relationship Id="rId14"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0C53B-C6BC-44D2-8820-88466243220F}" type="datetimeFigureOut">
              <a:rPr lang="zh-CN" altLang="en-US" smtClean="0"/>
              <a:pPr/>
              <a:t>2020/2/27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FF93C6-E9D0-4C2F-8D20-AD386A2E942A}" type="slidenum">
              <a:rPr lang="zh-CN" altLang="en-US" smtClean="0"/>
              <a:pPr/>
              <a:t>‹#›</a:t>
            </a:fld>
            <a:endParaRPr lang="zh-CN" altLang="en-US"/>
          </a:p>
        </p:txBody>
      </p:sp>
    </p:spTree>
    <p:extLst>
      <p:ext uri="{BB962C8B-B14F-4D97-AF65-F5344CB8AC3E}">
        <p14:creationId xmlns:p14="http://schemas.microsoft.com/office/powerpoint/2010/main" val="256657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动量变化就是冲量</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oleObject" Target="../embeddings/oleObject48.bin"/><Relationship Id="rId18" Type="http://schemas.openxmlformats.org/officeDocument/2006/relationships/image" Target="../media/image50.emf"/><Relationship Id="rId26" Type="http://schemas.openxmlformats.org/officeDocument/2006/relationships/image" Target="../media/image54.e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47.emf"/><Relationship Id="rId17" Type="http://schemas.openxmlformats.org/officeDocument/2006/relationships/oleObject" Target="../embeddings/oleObject50.bin"/><Relationship Id="rId25" Type="http://schemas.openxmlformats.org/officeDocument/2006/relationships/oleObject" Target="../embeddings/oleObject54.bin"/><Relationship Id="rId2" Type="http://schemas.openxmlformats.org/officeDocument/2006/relationships/slideLayout" Target="../slideLayouts/slideLayout7.xml"/><Relationship Id="rId16" Type="http://schemas.openxmlformats.org/officeDocument/2006/relationships/image" Target="../media/image49.emf"/><Relationship Id="rId20" Type="http://schemas.openxmlformats.org/officeDocument/2006/relationships/image" Target="../media/image51.emf"/><Relationship Id="rId29" Type="http://schemas.openxmlformats.org/officeDocument/2006/relationships/oleObject" Target="../embeddings/oleObject56.bin"/><Relationship Id="rId1" Type="http://schemas.openxmlformats.org/officeDocument/2006/relationships/vmlDrawing" Target="../drawings/vmlDrawing9.vml"/><Relationship Id="rId6" Type="http://schemas.openxmlformats.org/officeDocument/2006/relationships/image" Target="../media/image44.emf"/><Relationship Id="rId11" Type="http://schemas.openxmlformats.org/officeDocument/2006/relationships/oleObject" Target="../embeddings/oleObject47.bin"/><Relationship Id="rId24" Type="http://schemas.openxmlformats.org/officeDocument/2006/relationships/image" Target="../media/image53.emf"/><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oleObject" Target="../embeddings/oleObject53.bin"/><Relationship Id="rId28" Type="http://schemas.openxmlformats.org/officeDocument/2006/relationships/image" Target="../media/image55.emf"/><Relationship Id="rId10" Type="http://schemas.openxmlformats.org/officeDocument/2006/relationships/image" Target="../media/image46.emf"/><Relationship Id="rId19" Type="http://schemas.openxmlformats.org/officeDocument/2006/relationships/oleObject" Target="../embeddings/oleObject51.bin"/><Relationship Id="rId4" Type="http://schemas.openxmlformats.org/officeDocument/2006/relationships/image" Target="../media/image43.emf"/><Relationship Id="rId9" Type="http://schemas.openxmlformats.org/officeDocument/2006/relationships/oleObject" Target="../embeddings/oleObject46.bin"/><Relationship Id="rId14" Type="http://schemas.openxmlformats.org/officeDocument/2006/relationships/image" Target="../media/image48.emf"/><Relationship Id="rId22" Type="http://schemas.openxmlformats.org/officeDocument/2006/relationships/image" Target="../media/image52.wmf"/><Relationship Id="rId27" Type="http://schemas.openxmlformats.org/officeDocument/2006/relationships/oleObject" Target="../embeddings/oleObject55.bin"/><Relationship Id="rId30" Type="http://schemas.openxmlformats.org/officeDocument/2006/relationships/image" Target="../media/image56.wmf"/></Relationships>
</file>

<file path=ppt/slides/_rels/slide11.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62.bin"/><Relationship Id="rId18" Type="http://schemas.openxmlformats.org/officeDocument/2006/relationships/image" Target="../media/image64.e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1.emf"/><Relationship Id="rId17" Type="http://schemas.openxmlformats.org/officeDocument/2006/relationships/oleObject" Target="../embeddings/oleObject64.bin"/><Relationship Id="rId2" Type="http://schemas.openxmlformats.org/officeDocument/2006/relationships/slideLayout" Target="../slideLayouts/slideLayout7.xml"/><Relationship Id="rId16" Type="http://schemas.openxmlformats.org/officeDocument/2006/relationships/image" Target="../media/image63.emf"/><Relationship Id="rId1" Type="http://schemas.openxmlformats.org/officeDocument/2006/relationships/vmlDrawing" Target="../drawings/vmlDrawing10.vml"/><Relationship Id="rId6" Type="http://schemas.openxmlformats.org/officeDocument/2006/relationships/image" Target="../media/image58.e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60.emf"/><Relationship Id="rId19" Type="http://schemas.openxmlformats.org/officeDocument/2006/relationships/hyperlink" Target="http://202.117.23.17/web/physics/jxzy/ch-3/ch3.htm" TargetMode="External"/><Relationship Id="rId4" Type="http://schemas.openxmlformats.org/officeDocument/2006/relationships/image" Target="../media/image57.emf"/><Relationship Id="rId9" Type="http://schemas.openxmlformats.org/officeDocument/2006/relationships/oleObject" Target="../embeddings/oleObject60.bin"/><Relationship Id="rId14" Type="http://schemas.openxmlformats.org/officeDocument/2006/relationships/image" Target="../media/image62.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69.emf"/><Relationship Id="rId18" Type="http://schemas.openxmlformats.org/officeDocument/2006/relationships/oleObject" Target="../embeddings/oleObject72.bin"/><Relationship Id="rId26" Type="http://schemas.openxmlformats.org/officeDocument/2006/relationships/oleObject" Target="../embeddings/oleObject76.bin"/><Relationship Id="rId3" Type="http://schemas.openxmlformats.org/officeDocument/2006/relationships/notesSlide" Target="../notesSlides/notesSlide7.xml"/><Relationship Id="rId21" Type="http://schemas.openxmlformats.org/officeDocument/2006/relationships/image" Target="../media/image73.wmf"/><Relationship Id="rId7" Type="http://schemas.openxmlformats.org/officeDocument/2006/relationships/image" Target="../media/image66.wmf"/><Relationship Id="rId12" Type="http://schemas.openxmlformats.org/officeDocument/2006/relationships/oleObject" Target="../embeddings/oleObject69.bin"/><Relationship Id="rId17" Type="http://schemas.openxmlformats.org/officeDocument/2006/relationships/image" Target="../media/image71.emf"/><Relationship Id="rId25"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oleObject" Target="../embeddings/oleObject71.bin"/><Relationship Id="rId20" Type="http://schemas.openxmlformats.org/officeDocument/2006/relationships/oleObject" Target="../embeddings/oleObject73.bin"/><Relationship Id="rId1" Type="http://schemas.openxmlformats.org/officeDocument/2006/relationships/vmlDrawing" Target="../drawings/vmlDrawing11.vml"/><Relationship Id="rId6" Type="http://schemas.openxmlformats.org/officeDocument/2006/relationships/oleObject" Target="../embeddings/oleObject66.bin"/><Relationship Id="rId11" Type="http://schemas.openxmlformats.org/officeDocument/2006/relationships/image" Target="../media/image68.emf"/><Relationship Id="rId24" Type="http://schemas.openxmlformats.org/officeDocument/2006/relationships/oleObject" Target="../embeddings/oleObject75.bin"/><Relationship Id="rId5" Type="http://schemas.openxmlformats.org/officeDocument/2006/relationships/image" Target="../media/image65.wmf"/><Relationship Id="rId15" Type="http://schemas.openxmlformats.org/officeDocument/2006/relationships/image" Target="../media/image70.emf"/><Relationship Id="rId23" Type="http://schemas.openxmlformats.org/officeDocument/2006/relationships/image" Target="../media/image74.emf"/><Relationship Id="rId10" Type="http://schemas.openxmlformats.org/officeDocument/2006/relationships/oleObject" Target="../embeddings/oleObject68.bin"/><Relationship Id="rId19" Type="http://schemas.openxmlformats.org/officeDocument/2006/relationships/image" Target="../media/image72.emf"/><Relationship Id="rId4" Type="http://schemas.openxmlformats.org/officeDocument/2006/relationships/oleObject" Target="../embeddings/oleObject65.bin"/><Relationship Id="rId9" Type="http://schemas.openxmlformats.org/officeDocument/2006/relationships/image" Target="../media/image67.emf"/><Relationship Id="rId14" Type="http://schemas.openxmlformats.org/officeDocument/2006/relationships/oleObject" Target="../embeddings/oleObject70.bin"/><Relationship Id="rId22" Type="http://schemas.openxmlformats.org/officeDocument/2006/relationships/oleObject" Target="../embeddings/oleObject74.bin"/><Relationship Id="rId27" Type="http://schemas.openxmlformats.org/officeDocument/2006/relationships/image" Target="../media/image76.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77.wmf"/><Relationship Id="rId4" Type="http://schemas.openxmlformats.org/officeDocument/2006/relationships/oleObject" Target="../embeddings/oleObject77.bin"/></Relationships>
</file>

<file path=ppt/slides/_rels/slide15.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81.png"/><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8.wmf"/><Relationship Id="rId5" Type="http://schemas.openxmlformats.org/officeDocument/2006/relationships/oleObject" Target="../embeddings/oleObject78.bin"/><Relationship Id="rId10" Type="http://schemas.openxmlformats.org/officeDocument/2006/relationships/image" Target="../media/image80.wmf"/><Relationship Id="rId4" Type="http://schemas.openxmlformats.org/officeDocument/2006/relationships/image" Target="../media/image82.png"/><Relationship Id="rId9" Type="http://schemas.openxmlformats.org/officeDocument/2006/relationships/oleObject" Target="../embeddings/oleObject8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87.emf"/><Relationship Id="rId3" Type="http://schemas.openxmlformats.org/officeDocument/2006/relationships/notesSlide" Target="../notesSlides/notesSlide10.xml"/><Relationship Id="rId7" Type="http://schemas.openxmlformats.org/officeDocument/2006/relationships/image" Target="../media/image84.emf"/><Relationship Id="rId12"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82.bin"/><Relationship Id="rId11" Type="http://schemas.openxmlformats.org/officeDocument/2006/relationships/image" Target="../media/image86.emf"/><Relationship Id="rId5" Type="http://schemas.openxmlformats.org/officeDocument/2006/relationships/image" Target="../media/image83.wmf"/><Relationship Id="rId15" Type="http://schemas.openxmlformats.org/officeDocument/2006/relationships/image" Target="../media/image88.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5.emf"/><Relationship Id="rId14" Type="http://schemas.openxmlformats.org/officeDocument/2006/relationships/oleObject" Target="../embeddings/oleObject86.bin"/></Relationships>
</file>

<file path=ppt/slides/_rels/slide17.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0.gi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95.emf"/><Relationship Id="rId18" Type="http://schemas.openxmlformats.org/officeDocument/2006/relationships/oleObject" Target="../embeddings/oleObject94.bin"/><Relationship Id="rId26" Type="http://schemas.openxmlformats.org/officeDocument/2006/relationships/oleObject" Target="../embeddings/oleObject98.bin"/><Relationship Id="rId3" Type="http://schemas.openxmlformats.org/officeDocument/2006/relationships/notesSlide" Target="../notesSlides/notesSlide12.xml"/><Relationship Id="rId21" Type="http://schemas.openxmlformats.org/officeDocument/2006/relationships/image" Target="../media/image99.emf"/><Relationship Id="rId34" Type="http://schemas.openxmlformats.org/officeDocument/2006/relationships/oleObject" Target="../embeddings/oleObject102.bin"/><Relationship Id="rId7" Type="http://schemas.openxmlformats.org/officeDocument/2006/relationships/image" Target="../media/image92.emf"/><Relationship Id="rId12" Type="http://schemas.openxmlformats.org/officeDocument/2006/relationships/oleObject" Target="../embeddings/oleObject91.bin"/><Relationship Id="rId17" Type="http://schemas.openxmlformats.org/officeDocument/2006/relationships/image" Target="../media/image97.emf"/><Relationship Id="rId25" Type="http://schemas.openxmlformats.org/officeDocument/2006/relationships/image" Target="../media/image101.emf"/><Relationship Id="rId33" Type="http://schemas.openxmlformats.org/officeDocument/2006/relationships/image" Target="../media/image105.wmf"/><Relationship Id="rId2" Type="http://schemas.openxmlformats.org/officeDocument/2006/relationships/slideLayout" Target="../slideLayouts/slideLayout2.xml"/><Relationship Id="rId16" Type="http://schemas.openxmlformats.org/officeDocument/2006/relationships/oleObject" Target="../embeddings/oleObject93.bin"/><Relationship Id="rId20" Type="http://schemas.openxmlformats.org/officeDocument/2006/relationships/oleObject" Target="../embeddings/oleObject95.bin"/><Relationship Id="rId29" Type="http://schemas.openxmlformats.org/officeDocument/2006/relationships/image" Target="../media/image103.wmf"/><Relationship Id="rId1" Type="http://schemas.openxmlformats.org/officeDocument/2006/relationships/vmlDrawing" Target="../drawings/vmlDrawing15.vml"/><Relationship Id="rId6" Type="http://schemas.openxmlformats.org/officeDocument/2006/relationships/oleObject" Target="../embeddings/oleObject88.bin"/><Relationship Id="rId11" Type="http://schemas.openxmlformats.org/officeDocument/2006/relationships/image" Target="../media/image94.emf"/><Relationship Id="rId24" Type="http://schemas.openxmlformats.org/officeDocument/2006/relationships/oleObject" Target="../embeddings/oleObject97.bin"/><Relationship Id="rId32" Type="http://schemas.openxmlformats.org/officeDocument/2006/relationships/oleObject" Target="../embeddings/oleObject101.bin"/><Relationship Id="rId37" Type="http://schemas.openxmlformats.org/officeDocument/2006/relationships/image" Target="../media/image107.wmf"/><Relationship Id="rId5" Type="http://schemas.openxmlformats.org/officeDocument/2006/relationships/image" Target="../media/image91.emf"/><Relationship Id="rId15" Type="http://schemas.openxmlformats.org/officeDocument/2006/relationships/image" Target="../media/image96.emf"/><Relationship Id="rId23" Type="http://schemas.openxmlformats.org/officeDocument/2006/relationships/image" Target="../media/image100.wmf"/><Relationship Id="rId28" Type="http://schemas.openxmlformats.org/officeDocument/2006/relationships/oleObject" Target="../embeddings/oleObject99.bin"/><Relationship Id="rId36" Type="http://schemas.openxmlformats.org/officeDocument/2006/relationships/oleObject" Target="../embeddings/oleObject103.bin"/><Relationship Id="rId10" Type="http://schemas.openxmlformats.org/officeDocument/2006/relationships/oleObject" Target="../embeddings/oleObject90.bin"/><Relationship Id="rId19" Type="http://schemas.openxmlformats.org/officeDocument/2006/relationships/image" Target="../media/image98.emf"/><Relationship Id="rId31" Type="http://schemas.openxmlformats.org/officeDocument/2006/relationships/image" Target="../media/image104.wmf"/><Relationship Id="rId4" Type="http://schemas.openxmlformats.org/officeDocument/2006/relationships/oleObject" Target="../embeddings/oleObject87.bin"/><Relationship Id="rId9" Type="http://schemas.openxmlformats.org/officeDocument/2006/relationships/image" Target="../media/image93.emf"/><Relationship Id="rId14" Type="http://schemas.openxmlformats.org/officeDocument/2006/relationships/oleObject" Target="../embeddings/oleObject92.bin"/><Relationship Id="rId22" Type="http://schemas.openxmlformats.org/officeDocument/2006/relationships/oleObject" Target="../embeddings/oleObject96.bin"/><Relationship Id="rId27" Type="http://schemas.openxmlformats.org/officeDocument/2006/relationships/image" Target="../media/image102.emf"/><Relationship Id="rId30" Type="http://schemas.openxmlformats.org/officeDocument/2006/relationships/oleObject" Target="../embeddings/oleObject100.bin"/><Relationship Id="rId35" Type="http://schemas.openxmlformats.org/officeDocument/2006/relationships/image" Target="../media/image106.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notesSlide" Target="../notesSlides/notesSlide13.xml"/><Relationship Id="rId7"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05.bin"/><Relationship Id="rId11" Type="http://schemas.openxmlformats.org/officeDocument/2006/relationships/image" Target="../media/image111.wmf"/><Relationship Id="rId5" Type="http://schemas.openxmlformats.org/officeDocument/2006/relationships/image" Target="../media/image108.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110.wmf"/></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12.wmf"/><Relationship Id="rId4" Type="http://schemas.openxmlformats.org/officeDocument/2006/relationships/oleObject" Target="../embeddings/oleObject10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17.emf"/><Relationship Id="rId3" Type="http://schemas.openxmlformats.org/officeDocument/2006/relationships/notesSlide" Target="../notesSlides/notesSlide15.xml"/><Relationship Id="rId7" Type="http://schemas.openxmlformats.org/officeDocument/2006/relationships/image" Target="../media/image114.emf"/><Relationship Id="rId12" Type="http://schemas.openxmlformats.org/officeDocument/2006/relationships/oleObject" Target="../embeddings/oleObject113.bin"/><Relationship Id="rId17" Type="http://schemas.openxmlformats.org/officeDocument/2006/relationships/image" Target="../media/image119.wmf"/><Relationship Id="rId2" Type="http://schemas.openxmlformats.org/officeDocument/2006/relationships/slideLayout" Target="../slideLayouts/slideLayout2.xml"/><Relationship Id="rId16" Type="http://schemas.openxmlformats.org/officeDocument/2006/relationships/oleObject" Target="../embeddings/oleObject115.bin"/><Relationship Id="rId1" Type="http://schemas.openxmlformats.org/officeDocument/2006/relationships/vmlDrawing" Target="../drawings/vmlDrawing18.vml"/><Relationship Id="rId6" Type="http://schemas.openxmlformats.org/officeDocument/2006/relationships/oleObject" Target="../embeddings/oleObject110.bin"/><Relationship Id="rId11" Type="http://schemas.openxmlformats.org/officeDocument/2006/relationships/image" Target="../media/image116.emf"/><Relationship Id="rId5" Type="http://schemas.openxmlformats.org/officeDocument/2006/relationships/image" Target="../media/image113.emf"/><Relationship Id="rId15" Type="http://schemas.openxmlformats.org/officeDocument/2006/relationships/image" Target="../media/image118.e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15.wmf"/><Relationship Id="rId14" Type="http://schemas.openxmlformats.org/officeDocument/2006/relationships/oleObject" Target="../embeddings/oleObject114.bin"/></Relationships>
</file>

<file path=ppt/slides/_rels/slide22.x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notesSlide" Target="../notesSlides/notesSlide16.xml"/><Relationship Id="rId7" Type="http://schemas.openxmlformats.org/officeDocument/2006/relationships/oleObject" Target="../embeddings/oleObject117.bin"/><Relationship Id="rId12"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20.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122.wmf"/><Relationship Id="rId4" Type="http://schemas.openxmlformats.org/officeDocument/2006/relationships/image" Target="../media/image124.png"/><Relationship Id="rId9" Type="http://schemas.openxmlformats.org/officeDocument/2006/relationships/oleObject" Target="../embeddings/oleObject118.bin"/></Relationships>
</file>

<file path=ppt/slides/_rels/slide23.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notesSlide" Target="../notesSlides/notesSlide17.xml"/><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25.emf"/><Relationship Id="rId5" Type="http://schemas.openxmlformats.org/officeDocument/2006/relationships/oleObject" Target="../embeddings/oleObject120.bin"/><Relationship Id="rId4" Type="http://schemas.openxmlformats.org/officeDocument/2006/relationships/image" Target="../media/image1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27.emf"/><Relationship Id="rId4" Type="http://schemas.openxmlformats.org/officeDocument/2006/relationships/oleObject" Target="../embeddings/oleObject12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image" Target="../media/image131.png"/><Relationship Id="rId7" Type="http://schemas.openxmlformats.org/officeDocument/2006/relationships/image" Target="../media/image129.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24.bin"/><Relationship Id="rId5" Type="http://schemas.openxmlformats.org/officeDocument/2006/relationships/image" Target="../media/image128.wmf"/><Relationship Id="rId4" Type="http://schemas.openxmlformats.org/officeDocument/2006/relationships/oleObject" Target="../embeddings/oleObject123.bin"/><Relationship Id="rId9" Type="http://schemas.openxmlformats.org/officeDocument/2006/relationships/image" Target="../media/image130.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36.wmf"/><Relationship Id="rId18" Type="http://schemas.openxmlformats.org/officeDocument/2006/relationships/oleObject" Target="../embeddings/oleObject133.bin"/><Relationship Id="rId3" Type="http://schemas.openxmlformats.org/officeDocument/2006/relationships/notesSlide" Target="../notesSlides/notesSlide20.xml"/><Relationship Id="rId7" Type="http://schemas.openxmlformats.org/officeDocument/2006/relationships/image" Target="../media/image133.emf"/><Relationship Id="rId12" Type="http://schemas.openxmlformats.org/officeDocument/2006/relationships/oleObject" Target="../embeddings/oleObject130.bin"/><Relationship Id="rId17" Type="http://schemas.openxmlformats.org/officeDocument/2006/relationships/image" Target="../media/image138.wmf"/><Relationship Id="rId2" Type="http://schemas.openxmlformats.org/officeDocument/2006/relationships/slideLayout" Target="../slideLayouts/slideLayout2.xml"/><Relationship Id="rId16" Type="http://schemas.openxmlformats.org/officeDocument/2006/relationships/oleObject" Target="../embeddings/oleObject132.bin"/><Relationship Id="rId1" Type="http://schemas.openxmlformats.org/officeDocument/2006/relationships/vmlDrawing" Target="../drawings/vmlDrawing23.vml"/><Relationship Id="rId6" Type="http://schemas.openxmlformats.org/officeDocument/2006/relationships/oleObject" Target="../embeddings/oleObject127.bin"/><Relationship Id="rId11" Type="http://schemas.openxmlformats.org/officeDocument/2006/relationships/image" Target="../media/image135.emf"/><Relationship Id="rId5" Type="http://schemas.openxmlformats.org/officeDocument/2006/relationships/image" Target="../media/image132.wmf"/><Relationship Id="rId15" Type="http://schemas.openxmlformats.org/officeDocument/2006/relationships/image" Target="../media/image137.emf"/><Relationship Id="rId10" Type="http://schemas.openxmlformats.org/officeDocument/2006/relationships/oleObject" Target="../embeddings/oleObject129.bin"/><Relationship Id="rId19" Type="http://schemas.openxmlformats.org/officeDocument/2006/relationships/image" Target="../media/image139.wmf"/><Relationship Id="rId4" Type="http://schemas.openxmlformats.org/officeDocument/2006/relationships/oleObject" Target="../embeddings/oleObject126.bin"/><Relationship Id="rId9" Type="http://schemas.openxmlformats.org/officeDocument/2006/relationships/image" Target="../media/image134.wmf"/><Relationship Id="rId14" Type="http://schemas.openxmlformats.org/officeDocument/2006/relationships/oleObject" Target="../embeddings/oleObject13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44.wmf"/><Relationship Id="rId3" Type="http://schemas.openxmlformats.org/officeDocument/2006/relationships/notesSlide" Target="../notesSlides/notesSlide21.xml"/><Relationship Id="rId7" Type="http://schemas.openxmlformats.org/officeDocument/2006/relationships/image" Target="../media/image141.wmf"/><Relationship Id="rId12"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35.bin"/><Relationship Id="rId11" Type="http://schemas.openxmlformats.org/officeDocument/2006/relationships/image" Target="../media/image143.wmf"/><Relationship Id="rId5" Type="http://schemas.openxmlformats.org/officeDocument/2006/relationships/image" Target="../media/image140.wmf"/><Relationship Id="rId15" Type="http://schemas.openxmlformats.org/officeDocument/2006/relationships/image" Target="../media/image145.wmf"/><Relationship Id="rId10" Type="http://schemas.openxmlformats.org/officeDocument/2006/relationships/oleObject" Target="../embeddings/oleObject137.bin"/><Relationship Id="rId4" Type="http://schemas.openxmlformats.org/officeDocument/2006/relationships/oleObject" Target="../embeddings/oleObject134.bin"/><Relationship Id="rId9" Type="http://schemas.openxmlformats.org/officeDocument/2006/relationships/image" Target="../media/image142.wmf"/><Relationship Id="rId14" Type="http://schemas.openxmlformats.org/officeDocument/2006/relationships/oleObject" Target="../embeddings/oleObject139.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36.wmf"/><Relationship Id="rId18" Type="http://schemas.openxmlformats.org/officeDocument/2006/relationships/oleObject" Target="../embeddings/oleObject147.bin"/><Relationship Id="rId3" Type="http://schemas.openxmlformats.org/officeDocument/2006/relationships/notesSlide" Target="../notesSlides/notesSlide22.xml"/><Relationship Id="rId21" Type="http://schemas.openxmlformats.org/officeDocument/2006/relationships/image" Target="../media/image147.wmf"/><Relationship Id="rId7" Type="http://schemas.openxmlformats.org/officeDocument/2006/relationships/image" Target="../media/image133.emf"/><Relationship Id="rId12" Type="http://schemas.openxmlformats.org/officeDocument/2006/relationships/oleObject" Target="../embeddings/oleObject144.bin"/><Relationship Id="rId17" Type="http://schemas.openxmlformats.org/officeDocument/2006/relationships/image" Target="../media/image138.wmf"/><Relationship Id="rId25" Type="http://schemas.openxmlformats.org/officeDocument/2006/relationships/image" Target="../media/image149.wmf"/><Relationship Id="rId2" Type="http://schemas.openxmlformats.org/officeDocument/2006/relationships/slideLayout" Target="../slideLayouts/slideLayout2.xml"/><Relationship Id="rId16" Type="http://schemas.openxmlformats.org/officeDocument/2006/relationships/oleObject" Target="../embeddings/oleObject146.bin"/><Relationship Id="rId20" Type="http://schemas.openxmlformats.org/officeDocument/2006/relationships/oleObject" Target="../embeddings/oleObject148.bin"/><Relationship Id="rId1" Type="http://schemas.openxmlformats.org/officeDocument/2006/relationships/vmlDrawing" Target="../drawings/vmlDrawing25.vml"/><Relationship Id="rId6" Type="http://schemas.openxmlformats.org/officeDocument/2006/relationships/oleObject" Target="../embeddings/oleObject141.bin"/><Relationship Id="rId11" Type="http://schemas.openxmlformats.org/officeDocument/2006/relationships/image" Target="../media/image135.emf"/><Relationship Id="rId24" Type="http://schemas.openxmlformats.org/officeDocument/2006/relationships/oleObject" Target="../embeddings/oleObject150.bin"/><Relationship Id="rId5" Type="http://schemas.openxmlformats.org/officeDocument/2006/relationships/image" Target="../media/image132.wmf"/><Relationship Id="rId15" Type="http://schemas.openxmlformats.org/officeDocument/2006/relationships/image" Target="../media/image137.emf"/><Relationship Id="rId23" Type="http://schemas.openxmlformats.org/officeDocument/2006/relationships/image" Target="../media/image148.wmf"/><Relationship Id="rId10" Type="http://schemas.openxmlformats.org/officeDocument/2006/relationships/oleObject" Target="../embeddings/oleObject143.bin"/><Relationship Id="rId19" Type="http://schemas.openxmlformats.org/officeDocument/2006/relationships/image" Target="../media/image146.wmf"/><Relationship Id="rId4" Type="http://schemas.openxmlformats.org/officeDocument/2006/relationships/oleObject" Target="../embeddings/oleObject140.bin"/><Relationship Id="rId9" Type="http://schemas.openxmlformats.org/officeDocument/2006/relationships/image" Target="../media/image134.wmf"/><Relationship Id="rId14" Type="http://schemas.openxmlformats.org/officeDocument/2006/relationships/oleObject" Target="../embeddings/oleObject145.bin"/><Relationship Id="rId22" Type="http://schemas.openxmlformats.org/officeDocument/2006/relationships/oleObject" Target="../embeddings/oleObject149.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8.wmf"/><Relationship Id="rId3" Type="http://schemas.openxmlformats.org/officeDocument/2006/relationships/notesSlide" Target="../notesSlides/notesSlide2.xml"/><Relationship Id="rId7" Type="http://schemas.openxmlformats.org/officeDocument/2006/relationships/image" Target="../media/image5.e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4.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6.e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54.wmf"/><Relationship Id="rId3" Type="http://schemas.openxmlformats.org/officeDocument/2006/relationships/oleObject" Target="../embeddings/oleObject151.bin"/><Relationship Id="rId7" Type="http://schemas.openxmlformats.org/officeDocument/2006/relationships/image" Target="../media/image156.emf"/><Relationship Id="rId12"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51.wmf"/><Relationship Id="rId11" Type="http://schemas.openxmlformats.org/officeDocument/2006/relationships/image" Target="../media/image153.emf"/><Relationship Id="rId5" Type="http://schemas.openxmlformats.org/officeDocument/2006/relationships/oleObject" Target="../embeddings/oleObject152.bin"/><Relationship Id="rId15" Type="http://schemas.openxmlformats.org/officeDocument/2006/relationships/image" Target="../media/image155.wmf"/><Relationship Id="rId10" Type="http://schemas.openxmlformats.org/officeDocument/2006/relationships/oleObject" Target="../embeddings/oleObject154.bin"/><Relationship Id="rId4" Type="http://schemas.openxmlformats.org/officeDocument/2006/relationships/image" Target="../media/image150.emf"/><Relationship Id="rId9" Type="http://schemas.openxmlformats.org/officeDocument/2006/relationships/image" Target="../media/image152.emf"/><Relationship Id="rId14" Type="http://schemas.openxmlformats.org/officeDocument/2006/relationships/oleObject" Target="../embeddings/oleObject156.bin"/></Relationships>
</file>

<file path=ppt/slides/_rels/slide31.xml.rels><?xml version="1.0" encoding="UTF-8" standalone="yes"?>
<Relationships xmlns="http://schemas.openxmlformats.org/package/2006/relationships"><Relationship Id="rId3" Type="http://schemas.openxmlformats.org/officeDocument/2006/relationships/image" Target="../media/image159.emf"/><Relationship Id="rId7" Type="http://schemas.openxmlformats.org/officeDocument/2006/relationships/image" Target="../media/image158.e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58.bin"/><Relationship Id="rId5" Type="http://schemas.openxmlformats.org/officeDocument/2006/relationships/image" Target="../media/image157.emf"/><Relationship Id="rId4" Type="http://schemas.openxmlformats.org/officeDocument/2006/relationships/oleObject" Target="../embeddings/oleObject157.bin"/></Relationships>
</file>

<file path=ppt/slides/_rels/slide32.x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61.wmf"/><Relationship Id="rId11" Type="http://schemas.openxmlformats.org/officeDocument/2006/relationships/hyperlink" Target="http://202.117.23.17/web/physics/jxzy/ch-3/ch3.htm" TargetMode="External"/><Relationship Id="rId5" Type="http://schemas.openxmlformats.org/officeDocument/2006/relationships/oleObject" Target="../embeddings/oleObject160.bin"/><Relationship Id="rId10" Type="http://schemas.openxmlformats.org/officeDocument/2006/relationships/image" Target="../media/image163.emf"/><Relationship Id="rId4" Type="http://schemas.openxmlformats.org/officeDocument/2006/relationships/image" Target="../media/image160.emf"/><Relationship Id="rId9" Type="http://schemas.openxmlformats.org/officeDocument/2006/relationships/oleObject" Target="../embeddings/oleObject162.bin"/></Relationships>
</file>

<file path=ppt/slides/_rels/slide33.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72.png"/><Relationship Id="rId13" Type="http://schemas.openxmlformats.org/officeDocument/2006/relationships/oleObject" Target="../embeddings/oleObject166.bin"/><Relationship Id="rId3" Type="http://schemas.openxmlformats.org/officeDocument/2006/relationships/image" Target="../media/image169.png"/><Relationship Id="rId7" Type="http://schemas.openxmlformats.org/officeDocument/2006/relationships/image" Target="../media/image171.png"/><Relationship Id="rId12" Type="http://schemas.openxmlformats.org/officeDocument/2006/relationships/image" Target="../media/image167.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70.png"/><Relationship Id="rId11" Type="http://schemas.openxmlformats.org/officeDocument/2006/relationships/oleObject" Target="../embeddings/oleObject165.bin"/><Relationship Id="rId5" Type="http://schemas.openxmlformats.org/officeDocument/2006/relationships/image" Target="../media/image165.wmf"/><Relationship Id="rId15" Type="http://schemas.openxmlformats.org/officeDocument/2006/relationships/image" Target="../media/image173.png"/><Relationship Id="rId10" Type="http://schemas.openxmlformats.org/officeDocument/2006/relationships/image" Target="../media/image166.wmf"/><Relationship Id="rId4" Type="http://schemas.openxmlformats.org/officeDocument/2006/relationships/oleObject" Target="../embeddings/oleObject163.bin"/><Relationship Id="rId9" Type="http://schemas.openxmlformats.org/officeDocument/2006/relationships/oleObject" Target="../embeddings/oleObject164.bin"/><Relationship Id="rId14" Type="http://schemas.openxmlformats.org/officeDocument/2006/relationships/image" Target="../media/image168.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174.wmf"/><Relationship Id="rId4" Type="http://schemas.openxmlformats.org/officeDocument/2006/relationships/oleObject" Target="../embeddings/oleObject16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76.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69.bin"/><Relationship Id="rId5" Type="http://schemas.openxmlformats.org/officeDocument/2006/relationships/image" Target="../media/image175.wmf"/><Relationship Id="rId4" Type="http://schemas.openxmlformats.org/officeDocument/2006/relationships/oleObject" Target="../embeddings/oleObject16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72.bin"/><Relationship Id="rId13" Type="http://schemas.openxmlformats.org/officeDocument/2006/relationships/image" Target="../media/image181.wmf"/><Relationship Id="rId3" Type="http://schemas.openxmlformats.org/officeDocument/2006/relationships/notesSlide" Target="../notesSlides/notesSlide28.xml"/><Relationship Id="rId7" Type="http://schemas.openxmlformats.org/officeDocument/2006/relationships/image" Target="../media/image178.wmf"/><Relationship Id="rId12" Type="http://schemas.openxmlformats.org/officeDocument/2006/relationships/oleObject" Target="../embeddings/oleObject174.bin"/><Relationship Id="rId17" Type="http://schemas.openxmlformats.org/officeDocument/2006/relationships/image" Target="../media/image183.wmf"/><Relationship Id="rId2" Type="http://schemas.openxmlformats.org/officeDocument/2006/relationships/slideLayout" Target="../slideLayouts/slideLayout2.xml"/><Relationship Id="rId16" Type="http://schemas.openxmlformats.org/officeDocument/2006/relationships/oleObject" Target="../embeddings/oleObject176.bin"/><Relationship Id="rId1" Type="http://schemas.openxmlformats.org/officeDocument/2006/relationships/vmlDrawing" Target="../drawings/vmlDrawing32.vml"/><Relationship Id="rId6" Type="http://schemas.openxmlformats.org/officeDocument/2006/relationships/oleObject" Target="../embeddings/oleObject171.bin"/><Relationship Id="rId11" Type="http://schemas.openxmlformats.org/officeDocument/2006/relationships/image" Target="../media/image180.wmf"/><Relationship Id="rId5" Type="http://schemas.openxmlformats.org/officeDocument/2006/relationships/image" Target="../media/image177.emf"/><Relationship Id="rId15" Type="http://schemas.openxmlformats.org/officeDocument/2006/relationships/image" Target="../media/image182.wmf"/><Relationship Id="rId10" Type="http://schemas.openxmlformats.org/officeDocument/2006/relationships/oleObject" Target="../embeddings/oleObject173.bin"/><Relationship Id="rId4" Type="http://schemas.openxmlformats.org/officeDocument/2006/relationships/oleObject" Target="../embeddings/oleObject170.bin"/><Relationship Id="rId9" Type="http://schemas.openxmlformats.org/officeDocument/2006/relationships/image" Target="../media/image179.wmf"/><Relationship Id="rId14" Type="http://schemas.openxmlformats.org/officeDocument/2006/relationships/oleObject" Target="../embeddings/oleObject175.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3.wmf"/><Relationship Id="rId18" Type="http://schemas.openxmlformats.org/officeDocument/2006/relationships/oleObject" Target="../embeddings/oleObject15.bin"/><Relationship Id="rId3" Type="http://schemas.openxmlformats.org/officeDocument/2006/relationships/notesSlide" Target="../notesSlides/notesSlide3.xml"/><Relationship Id="rId21" Type="http://schemas.openxmlformats.org/officeDocument/2006/relationships/image" Target="../media/image17.wmf"/><Relationship Id="rId7" Type="http://schemas.openxmlformats.org/officeDocument/2006/relationships/image" Target="../media/image10.wmf"/><Relationship Id="rId12" Type="http://schemas.openxmlformats.org/officeDocument/2006/relationships/oleObject" Target="../embeddings/oleObject12.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4.bin"/><Relationship Id="rId20" Type="http://schemas.openxmlformats.org/officeDocument/2006/relationships/oleObject" Target="../embeddings/oleObject16.bin"/><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23" Type="http://schemas.openxmlformats.org/officeDocument/2006/relationships/image" Target="../media/image18.wmf"/><Relationship Id="rId10" Type="http://schemas.openxmlformats.org/officeDocument/2006/relationships/oleObject" Target="../embeddings/oleObject11.bin"/><Relationship Id="rId19" Type="http://schemas.openxmlformats.org/officeDocument/2006/relationships/image" Target="../media/image16.wmf"/><Relationship Id="rId4" Type="http://schemas.openxmlformats.org/officeDocument/2006/relationships/oleObject" Target="../embeddings/oleObject8.bin"/><Relationship Id="rId9" Type="http://schemas.openxmlformats.org/officeDocument/2006/relationships/image" Target="../media/image11.wmf"/><Relationship Id="rId14" Type="http://schemas.openxmlformats.org/officeDocument/2006/relationships/oleObject" Target="../embeddings/oleObject13.bin"/><Relationship Id="rId22" Type="http://schemas.openxmlformats.org/officeDocument/2006/relationships/oleObject" Target="../embeddings/oleObject17.bin"/></Relationships>
</file>

<file path=ppt/slides/_rels/slide40.x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notesSlide" Target="../notesSlides/notesSlide29.xml"/><Relationship Id="rId7" Type="http://schemas.openxmlformats.org/officeDocument/2006/relationships/oleObject" Target="../embeddings/oleObject178.bin"/><Relationship Id="rId12" Type="http://schemas.openxmlformats.org/officeDocument/2006/relationships/image" Target="../media/image186.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87.emf"/><Relationship Id="rId11" Type="http://schemas.openxmlformats.org/officeDocument/2006/relationships/oleObject" Target="../embeddings/oleObject180.bin"/><Relationship Id="rId5" Type="http://schemas.openxmlformats.org/officeDocument/2006/relationships/image" Target="../media/image177.emf"/><Relationship Id="rId10" Type="http://schemas.openxmlformats.org/officeDocument/2006/relationships/image" Target="../media/image185.wmf"/><Relationship Id="rId4" Type="http://schemas.openxmlformats.org/officeDocument/2006/relationships/oleObject" Target="../embeddings/oleObject177.bin"/><Relationship Id="rId9" Type="http://schemas.openxmlformats.org/officeDocument/2006/relationships/oleObject" Target="../embeddings/oleObject17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notesSlide" Target="../notesSlides/notesSlide30.xml"/><Relationship Id="rId7" Type="http://schemas.openxmlformats.org/officeDocument/2006/relationships/image" Target="../media/image188.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82.bin"/><Relationship Id="rId11" Type="http://schemas.openxmlformats.org/officeDocument/2006/relationships/image" Target="../media/image190.wmf"/><Relationship Id="rId5" Type="http://schemas.openxmlformats.org/officeDocument/2006/relationships/image" Target="../media/image177.emf"/><Relationship Id="rId10" Type="http://schemas.openxmlformats.org/officeDocument/2006/relationships/oleObject" Target="../embeddings/oleObject184.bin"/><Relationship Id="rId4" Type="http://schemas.openxmlformats.org/officeDocument/2006/relationships/oleObject" Target="../embeddings/oleObject181.bin"/><Relationship Id="rId9" Type="http://schemas.openxmlformats.org/officeDocument/2006/relationships/image" Target="../media/image189.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92.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86.bin"/><Relationship Id="rId5" Type="http://schemas.openxmlformats.org/officeDocument/2006/relationships/image" Target="../media/image191.wmf"/><Relationship Id="rId4" Type="http://schemas.openxmlformats.org/officeDocument/2006/relationships/oleObject" Target="../embeddings/oleObject185.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notesSlide" Target="../notesSlides/notesSlide32.xml"/><Relationship Id="rId7" Type="http://schemas.openxmlformats.org/officeDocument/2006/relationships/image" Target="../media/image194.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88.bin"/><Relationship Id="rId11" Type="http://schemas.openxmlformats.org/officeDocument/2006/relationships/image" Target="../media/image196.wmf"/><Relationship Id="rId5" Type="http://schemas.openxmlformats.org/officeDocument/2006/relationships/image" Target="../media/image193.wmf"/><Relationship Id="rId10" Type="http://schemas.openxmlformats.org/officeDocument/2006/relationships/oleObject" Target="../embeddings/oleObject190.bin"/><Relationship Id="rId4" Type="http://schemas.openxmlformats.org/officeDocument/2006/relationships/oleObject" Target="../embeddings/oleObject187.bin"/><Relationship Id="rId9" Type="http://schemas.openxmlformats.org/officeDocument/2006/relationships/image" Target="../media/image195.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197.wmf"/><Relationship Id="rId4" Type="http://schemas.openxmlformats.org/officeDocument/2006/relationships/oleObject" Target="../embeddings/oleObject19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98.wmf"/><Relationship Id="rId5" Type="http://schemas.openxmlformats.org/officeDocument/2006/relationships/oleObject" Target="../embeddings/oleObject192.bin"/><Relationship Id="rId4" Type="http://schemas.openxmlformats.org/officeDocument/2006/relationships/image" Target="../media/image200.png"/></Relationships>
</file>

<file path=ppt/slides/_rels/slide47.xml.rels><?xml version="1.0" encoding="UTF-8" standalone="yes"?>
<Relationships xmlns="http://schemas.openxmlformats.org/package/2006/relationships"><Relationship Id="rId8" Type="http://schemas.openxmlformats.org/officeDocument/2006/relationships/image" Target="../media/image206.emf"/><Relationship Id="rId13" Type="http://schemas.openxmlformats.org/officeDocument/2006/relationships/image" Target="../media/image204.wmf"/><Relationship Id="rId3" Type="http://schemas.openxmlformats.org/officeDocument/2006/relationships/notesSlide" Target="../notesSlides/notesSlide35.xml"/><Relationship Id="rId7" Type="http://schemas.openxmlformats.org/officeDocument/2006/relationships/image" Target="../media/image202.emf"/><Relationship Id="rId12" Type="http://schemas.openxmlformats.org/officeDocument/2006/relationships/oleObject" Target="../embeddings/oleObject196.bin"/><Relationship Id="rId2" Type="http://schemas.openxmlformats.org/officeDocument/2006/relationships/slideLayout" Target="../slideLayouts/slideLayout2.xml"/><Relationship Id="rId16" Type="http://schemas.openxmlformats.org/officeDocument/2006/relationships/image" Target="../media/image208.emf"/><Relationship Id="rId1" Type="http://schemas.openxmlformats.org/officeDocument/2006/relationships/vmlDrawing" Target="../drawings/vmlDrawing39.vml"/><Relationship Id="rId6" Type="http://schemas.openxmlformats.org/officeDocument/2006/relationships/oleObject" Target="../embeddings/oleObject194.bin"/><Relationship Id="rId11" Type="http://schemas.openxmlformats.org/officeDocument/2006/relationships/image" Target="../media/image203.emf"/><Relationship Id="rId5" Type="http://schemas.openxmlformats.org/officeDocument/2006/relationships/image" Target="../media/image201.wmf"/><Relationship Id="rId15" Type="http://schemas.openxmlformats.org/officeDocument/2006/relationships/image" Target="../media/image205.wmf"/><Relationship Id="rId10" Type="http://schemas.openxmlformats.org/officeDocument/2006/relationships/oleObject" Target="../embeddings/oleObject195.bin"/><Relationship Id="rId4" Type="http://schemas.openxmlformats.org/officeDocument/2006/relationships/oleObject" Target="../embeddings/oleObject193.bin"/><Relationship Id="rId9" Type="http://schemas.openxmlformats.org/officeDocument/2006/relationships/image" Target="../media/image207.emf"/><Relationship Id="rId14" Type="http://schemas.openxmlformats.org/officeDocument/2006/relationships/oleObject" Target="../embeddings/oleObject197.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image" Target="../media/image213.wmf"/><Relationship Id="rId3" Type="http://schemas.openxmlformats.org/officeDocument/2006/relationships/notesSlide" Target="../notesSlides/notesSlide36.xml"/><Relationship Id="rId7" Type="http://schemas.openxmlformats.org/officeDocument/2006/relationships/image" Target="../media/image210.wmf"/><Relationship Id="rId12" Type="http://schemas.openxmlformats.org/officeDocument/2006/relationships/oleObject" Target="../embeddings/oleObject202.bin"/><Relationship Id="rId17" Type="http://schemas.openxmlformats.org/officeDocument/2006/relationships/image" Target="../media/image215.wmf"/><Relationship Id="rId2" Type="http://schemas.openxmlformats.org/officeDocument/2006/relationships/slideLayout" Target="../slideLayouts/slideLayout2.xml"/><Relationship Id="rId16" Type="http://schemas.openxmlformats.org/officeDocument/2006/relationships/oleObject" Target="../embeddings/oleObject204.bin"/><Relationship Id="rId1" Type="http://schemas.openxmlformats.org/officeDocument/2006/relationships/vmlDrawing" Target="../drawings/vmlDrawing40.vml"/><Relationship Id="rId6" Type="http://schemas.openxmlformats.org/officeDocument/2006/relationships/oleObject" Target="../embeddings/oleObject199.bin"/><Relationship Id="rId11" Type="http://schemas.openxmlformats.org/officeDocument/2006/relationships/image" Target="../media/image212.wmf"/><Relationship Id="rId5" Type="http://schemas.openxmlformats.org/officeDocument/2006/relationships/image" Target="../media/image209.wmf"/><Relationship Id="rId15" Type="http://schemas.openxmlformats.org/officeDocument/2006/relationships/image" Target="../media/image214.wmf"/><Relationship Id="rId10" Type="http://schemas.openxmlformats.org/officeDocument/2006/relationships/oleObject" Target="../embeddings/oleObject201.bin"/><Relationship Id="rId4" Type="http://schemas.openxmlformats.org/officeDocument/2006/relationships/oleObject" Target="../embeddings/oleObject198.bin"/><Relationship Id="rId9" Type="http://schemas.openxmlformats.org/officeDocument/2006/relationships/image" Target="../media/image211.wmf"/><Relationship Id="rId14" Type="http://schemas.openxmlformats.org/officeDocument/2006/relationships/oleObject" Target="../embeddings/oleObject203.bin"/></Relationships>
</file>

<file path=ppt/slides/_rels/slide49.xml.rels><?xml version="1.0" encoding="UTF-8" standalone="yes"?>
<Relationships xmlns="http://schemas.openxmlformats.org/package/2006/relationships"><Relationship Id="rId8" Type="http://schemas.openxmlformats.org/officeDocument/2006/relationships/image" Target="../media/image217.emf"/><Relationship Id="rId13" Type="http://schemas.openxmlformats.org/officeDocument/2006/relationships/oleObject" Target="../embeddings/oleObject209.bin"/><Relationship Id="rId18" Type="http://schemas.openxmlformats.org/officeDocument/2006/relationships/image" Target="../media/image222.emf"/><Relationship Id="rId26" Type="http://schemas.openxmlformats.org/officeDocument/2006/relationships/image" Target="../media/image226.emf"/><Relationship Id="rId3" Type="http://schemas.openxmlformats.org/officeDocument/2006/relationships/notesSlide" Target="../notesSlides/notesSlide37.xml"/><Relationship Id="rId21" Type="http://schemas.openxmlformats.org/officeDocument/2006/relationships/oleObject" Target="../embeddings/oleObject213.bin"/><Relationship Id="rId34" Type="http://schemas.openxmlformats.org/officeDocument/2006/relationships/image" Target="../media/image230.emf"/><Relationship Id="rId7" Type="http://schemas.openxmlformats.org/officeDocument/2006/relationships/oleObject" Target="../embeddings/oleObject206.bin"/><Relationship Id="rId12" Type="http://schemas.openxmlformats.org/officeDocument/2006/relationships/image" Target="../media/image219.emf"/><Relationship Id="rId17" Type="http://schemas.openxmlformats.org/officeDocument/2006/relationships/oleObject" Target="../embeddings/oleObject211.bin"/><Relationship Id="rId25" Type="http://schemas.openxmlformats.org/officeDocument/2006/relationships/oleObject" Target="../embeddings/oleObject215.bin"/><Relationship Id="rId33" Type="http://schemas.openxmlformats.org/officeDocument/2006/relationships/oleObject" Target="../embeddings/oleObject219.bin"/><Relationship Id="rId2" Type="http://schemas.openxmlformats.org/officeDocument/2006/relationships/slideLayout" Target="../slideLayouts/slideLayout2.xml"/><Relationship Id="rId16" Type="http://schemas.openxmlformats.org/officeDocument/2006/relationships/image" Target="../media/image221.emf"/><Relationship Id="rId20" Type="http://schemas.openxmlformats.org/officeDocument/2006/relationships/image" Target="../media/image223.emf"/><Relationship Id="rId29" Type="http://schemas.openxmlformats.org/officeDocument/2006/relationships/oleObject" Target="../embeddings/oleObject217.bin"/><Relationship Id="rId1" Type="http://schemas.openxmlformats.org/officeDocument/2006/relationships/vmlDrawing" Target="../drawings/vmlDrawing41.vml"/><Relationship Id="rId6" Type="http://schemas.openxmlformats.org/officeDocument/2006/relationships/image" Target="../media/image216.emf"/><Relationship Id="rId11" Type="http://schemas.openxmlformats.org/officeDocument/2006/relationships/oleObject" Target="../embeddings/oleObject208.bin"/><Relationship Id="rId24" Type="http://schemas.openxmlformats.org/officeDocument/2006/relationships/image" Target="../media/image225.emf"/><Relationship Id="rId32" Type="http://schemas.openxmlformats.org/officeDocument/2006/relationships/image" Target="../media/image229.emf"/><Relationship Id="rId5" Type="http://schemas.openxmlformats.org/officeDocument/2006/relationships/oleObject" Target="../embeddings/oleObject205.bin"/><Relationship Id="rId15" Type="http://schemas.openxmlformats.org/officeDocument/2006/relationships/oleObject" Target="../embeddings/oleObject210.bin"/><Relationship Id="rId23" Type="http://schemas.openxmlformats.org/officeDocument/2006/relationships/oleObject" Target="../embeddings/oleObject214.bin"/><Relationship Id="rId28" Type="http://schemas.openxmlformats.org/officeDocument/2006/relationships/image" Target="../media/image227.emf"/><Relationship Id="rId10" Type="http://schemas.openxmlformats.org/officeDocument/2006/relationships/image" Target="../media/image218.emf"/><Relationship Id="rId19" Type="http://schemas.openxmlformats.org/officeDocument/2006/relationships/oleObject" Target="../embeddings/oleObject212.bin"/><Relationship Id="rId31" Type="http://schemas.openxmlformats.org/officeDocument/2006/relationships/oleObject" Target="../embeddings/oleObject218.bin"/><Relationship Id="rId4" Type="http://schemas.openxmlformats.org/officeDocument/2006/relationships/image" Target="../media/image231.emf"/><Relationship Id="rId9" Type="http://schemas.openxmlformats.org/officeDocument/2006/relationships/oleObject" Target="../embeddings/oleObject207.bin"/><Relationship Id="rId14" Type="http://schemas.openxmlformats.org/officeDocument/2006/relationships/image" Target="../media/image220.emf"/><Relationship Id="rId22" Type="http://schemas.openxmlformats.org/officeDocument/2006/relationships/image" Target="../media/image224.emf"/><Relationship Id="rId27" Type="http://schemas.openxmlformats.org/officeDocument/2006/relationships/oleObject" Target="../embeddings/oleObject216.bin"/><Relationship Id="rId30" Type="http://schemas.openxmlformats.org/officeDocument/2006/relationships/image" Target="../media/image228.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2.wmf"/><Relationship Id="rId3" Type="http://schemas.openxmlformats.org/officeDocument/2006/relationships/notesSlide" Target="../notesSlides/notesSlide4.xml"/><Relationship Id="rId7" Type="http://schemas.openxmlformats.org/officeDocument/2006/relationships/image" Target="../media/image20.wmf"/><Relationship Id="rId12" Type="http://schemas.openxmlformats.org/officeDocument/2006/relationships/oleObject" Target="../embeddings/oleObject22.bin"/><Relationship Id="rId17" Type="http://schemas.openxmlformats.org/officeDocument/2006/relationships/image" Target="../media/image24.emf"/><Relationship Id="rId2" Type="http://schemas.openxmlformats.org/officeDocument/2006/relationships/slideLayout" Target="../slideLayouts/slideLayout2.xml"/><Relationship Id="rId16" Type="http://schemas.openxmlformats.org/officeDocument/2006/relationships/oleObject" Target="../embeddings/oleObject24.bin"/><Relationship Id="rId1" Type="http://schemas.openxmlformats.org/officeDocument/2006/relationships/vmlDrawing" Target="../drawings/vmlDrawing4.vml"/><Relationship Id="rId6" Type="http://schemas.openxmlformats.org/officeDocument/2006/relationships/oleObject" Target="../embeddings/oleObject19.bin"/><Relationship Id="rId11" Type="http://schemas.openxmlformats.org/officeDocument/2006/relationships/image" Target="../media/image12.wmf"/><Relationship Id="rId5" Type="http://schemas.openxmlformats.org/officeDocument/2006/relationships/image" Target="../media/image19.wmf"/><Relationship Id="rId15" Type="http://schemas.openxmlformats.org/officeDocument/2006/relationships/image" Target="../media/image23.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1.wmf"/><Relationship Id="rId14" Type="http://schemas.openxmlformats.org/officeDocument/2006/relationships/oleObject" Target="../embeddings/oleObject23.bin"/></Relationships>
</file>

<file path=ppt/slides/_rels/slide50.xml.rels><?xml version="1.0" encoding="UTF-8" standalone="yes"?>
<Relationships xmlns="http://schemas.openxmlformats.org/package/2006/relationships"><Relationship Id="rId8" Type="http://schemas.openxmlformats.org/officeDocument/2006/relationships/image" Target="../media/image217.emf"/><Relationship Id="rId13" Type="http://schemas.openxmlformats.org/officeDocument/2006/relationships/oleObject" Target="../embeddings/oleObject224.bin"/><Relationship Id="rId18" Type="http://schemas.openxmlformats.org/officeDocument/2006/relationships/image" Target="../media/image222.emf"/><Relationship Id="rId26" Type="http://schemas.openxmlformats.org/officeDocument/2006/relationships/image" Target="../media/image226.emf"/><Relationship Id="rId3" Type="http://schemas.openxmlformats.org/officeDocument/2006/relationships/notesSlide" Target="../notesSlides/notesSlide38.xml"/><Relationship Id="rId21" Type="http://schemas.openxmlformats.org/officeDocument/2006/relationships/oleObject" Target="../embeddings/oleObject228.bin"/><Relationship Id="rId7" Type="http://schemas.openxmlformats.org/officeDocument/2006/relationships/oleObject" Target="../embeddings/oleObject221.bin"/><Relationship Id="rId12" Type="http://schemas.openxmlformats.org/officeDocument/2006/relationships/image" Target="../media/image219.emf"/><Relationship Id="rId17" Type="http://schemas.openxmlformats.org/officeDocument/2006/relationships/oleObject" Target="../embeddings/oleObject226.bin"/><Relationship Id="rId25" Type="http://schemas.openxmlformats.org/officeDocument/2006/relationships/oleObject" Target="../embeddings/oleObject230.bin"/><Relationship Id="rId2" Type="http://schemas.openxmlformats.org/officeDocument/2006/relationships/slideLayout" Target="../slideLayouts/slideLayout2.xml"/><Relationship Id="rId16" Type="http://schemas.openxmlformats.org/officeDocument/2006/relationships/image" Target="../media/image221.emf"/><Relationship Id="rId20" Type="http://schemas.openxmlformats.org/officeDocument/2006/relationships/image" Target="../media/image223.emf"/><Relationship Id="rId29" Type="http://schemas.openxmlformats.org/officeDocument/2006/relationships/oleObject" Target="../embeddings/oleObject232.bin"/><Relationship Id="rId1" Type="http://schemas.openxmlformats.org/officeDocument/2006/relationships/vmlDrawing" Target="../drawings/vmlDrawing42.vml"/><Relationship Id="rId6" Type="http://schemas.openxmlformats.org/officeDocument/2006/relationships/image" Target="../media/image216.emf"/><Relationship Id="rId11" Type="http://schemas.openxmlformats.org/officeDocument/2006/relationships/oleObject" Target="../embeddings/oleObject223.bin"/><Relationship Id="rId24" Type="http://schemas.openxmlformats.org/officeDocument/2006/relationships/image" Target="../media/image225.emf"/><Relationship Id="rId5" Type="http://schemas.openxmlformats.org/officeDocument/2006/relationships/oleObject" Target="../embeddings/oleObject220.bin"/><Relationship Id="rId15" Type="http://schemas.openxmlformats.org/officeDocument/2006/relationships/oleObject" Target="../embeddings/oleObject225.bin"/><Relationship Id="rId23" Type="http://schemas.openxmlformats.org/officeDocument/2006/relationships/oleObject" Target="../embeddings/oleObject229.bin"/><Relationship Id="rId28" Type="http://schemas.openxmlformats.org/officeDocument/2006/relationships/image" Target="../media/image232.emf"/><Relationship Id="rId10" Type="http://schemas.openxmlformats.org/officeDocument/2006/relationships/image" Target="../media/image218.emf"/><Relationship Id="rId19" Type="http://schemas.openxmlformats.org/officeDocument/2006/relationships/oleObject" Target="../embeddings/oleObject227.bin"/><Relationship Id="rId4" Type="http://schemas.openxmlformats.org/officeDocument/2006/relationships/image" Target="../media/image231.emf"/><Relationship Id="rId9" Type="http://schemas.openxmlformats.org/officeDocument/2006/relationships/oleObject" Target="../embeddings/oleObject222.bin"/><Relationship Id="rId14" Type="http://schemas.openxmlformats.org/officeDocument/2006/relationships/image" Target="../media/image220.emf"/><Relationship Id="rId22" Type="http://schemas.openxmlformats.org/officeDocument/2006/relationships/image" Target="../media/image224.emf"/><Relationship Id="rId27" Type="http://schemas.openxmlformats.org/officeDocument/2006/relationships/oleObject" Target="../embeddings/oleObject231.bin"/><Relationship Id="rId30" Type="http://schemas.openxmlformats.org/officeDocument/2006/relationships/image" Target="../media/image233.emf"/></Relationships>
</file>

<file path=ppt/slides/_rels/slide51.xml.rels><?xml version="1.0" encoding="UTF-8" standalone="yes"?>
<Relationships xmlns="http://schemas.openxmlformats.org/package/2006/relationships"><Relationship Id="rId8" Type="http://schemas.openxmlformats.org/officeDocument/2006/relationships/image" Target="../media/image236.emf"/><Relationship Id="rId13" Type="http://schemas.openxmlformats.org/officeDocument/2006/relationships/oleObject" Target="../embeddings/oleObject238.bin"/><Relationship Id="rId3" Type="http://schemas.openxmlformats.org/officeDocument/2006/relationships/oleObject" Target="../embeddings/oleObject233.bin"/><Relationship Id="rId7" Type="http://schemas.openxmlformats.org/officeDocument/2006/relationships/oleObject" Target="../embeddings/oleObject235.bin"/><Relationship Id="rId12" Type="http://schemas.openxmlformats.org/officeDocument/2006/relationships/image" Target="../media/image238.e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35.emf"/><Relationship Id="rId11" Type="http://schemas.openxmlformats.org/officeDocument/2006/relationships/oleObject" Target="../embeddings/oleObject237.bin"/><Relationship Id="rId5" Type="http://schemas.openxmlformats.org/officeDocument/2006/relationships/oleObject" Target="../embeddings/oleObject234.bin"/><Relationship Id="rId10" Type="http://schemas.openxmlformats.org/officeDocument/2006/relationships/image" Target="../media/image237.emf"/><Relationship Id="rId4" Type="http://schemas.openxmlformats.org/officeDocument/2006/relationships/image" Target="../media/image234.emf"/><Relationship Id="rId9" Type="http://schemas.openxmlformats.org/officeDocument/2006/relationships/oleObject" Target="../embeddings/oleObject236.bin"/><Relationship Id="rId14" Type="http://schemas.openxmlformats.org/officeDocument/2006/relationships/image" Target="../media/image239.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41.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240.bin"/><Relationship Id="rId5" Type="http://schemas.openxmlformats.org/officeDocument/2006/relationships/image" Target="../media/image240.wmf"/><Relationship Id="rId4" Type="http://schemas.openxmlformats.org/officeDocument/2006/relationships/oleObject" Target="../embeddings/oleObject239.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242.wmf"/><Relationship Id="rId4" Type="http://schemas.openxmlformats.org/officeDocument/2006/relationships/oleObject" Target="../embeddings/oleObject241.bin"/></Relationships>
</file>

<file path=ppt/slides/_rels/slide54.x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notesSlide" Target="../notesSlides/notesSlide41.xml"/><Relationship Id="rId7" Type="http://schemas.openxmlformats.org/officeDocument/2006/relationships/oleObject" Target="../embeddings/oleObject24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243.wmf"/><Relationship Id="rId5" Type="http://schemas.openxmlformats.org/officeDocument/2006/relationships/oleObject" Target="../embeddings/oleObject242.bin"/><Relationship Id="rId10" Type="http://schemas.openxmlformats.org/officeDocument/2006/relationships/image" Target="../media/image245.wmf"/><Relationship Id="rId4" Type="http://schemas.openxmlformats.org/officeDocument/2006/relationships/image" Target="../media/image124.png"/><Relationship Id="rId9" Type="http://schemas.openxmlformats.org/officeDocument/2006/relationships/oleObject" Target="../embeddings/oleObject244.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image" Target="../media/image136.wmf"/><Relationship Id="rId18" Type="http://schemas.openxmlformats.org/officeDocument/2006/relationships/oleObject" Target="../embeddings/oleObject252.bin"/><Relationship Id="rId26" Type="http://schemas.openxmlformats.org/officeDocument/2006/relationships/oleObject" Target="../embeddings/oleObject256.bin"/><Relationship Id="rId3" Type="http://schemas.openxmlformats.org/officeDocument/2006/relationships/notesSlide" Target="../notesSlides/notesSlide42.xml"/><Relationship Id="rId21" Type="http://schemas.openxmlformats.org/officeDocument/2006/relationships/image" Target="../media/image246.wmf"/><Relationship Id="rId7" Type="http://schemas.openxmlformats.org/officeDocument/2006/relationships/image" Target="../media/image133.emf"/><Relationship Id="rId12" Type="http://schemas.openxmlformats.org/officeDocument/2006/relationships/oleObject" Target="../embeddings/oleObject249.bin"/><Relationship Id="rId17" Type="http://schemas.openxmlformats.org/officeDocument/2006/relationships/image" Target="../media/image138.wmf"/><Relationship Id="rId25" Type="http://schemas.openxmlformats.org/officeDocument/2006/relationships/image" Target="../media/image248.wmf"/><Relationship Id="rId2" Type="http://schemas.openxmlformats.org/officeDocument/2006/relationships/slideLayout" Target="../slideLayouts/slideLayout2.xml"/><Relationship Id="rId16" Type="http://schemas.openxmlformats.org/officeDocument/2006/relationships/oleObject" Target="../embeddings/oleObject251.bin"/><Relationship Id="rId20" Type="http://schemas.openxmlformats.org/officeDocument/2006/relationships/oleObject" Target="../embeddings/oleObject253.bin"/><Relationship Id="rId29" Type="http://schemas.openxmlformats.org/officeDocument/2006/relationships/image" Target="../media/image250.wmf"/><Relationship Id="rId1" Type="http://schemas.openxmlformats.org/officeDocument/2006/relationships/vmlDrawing" Target="../drawings/vmlDrawing47.vml"/><Relationship Id="rId6" Type="http://schemas.openxmlformats.org/officeDocument/2006/relationships/oleObject" Target="../embeddings/oleObject246.bin"/><Relationship Id="rId11" Type="http://schemas.openxmlformats.org/officeDocument/2006/relationships/image" Target="../media/image135.emf"/><Relationship Id="rId24" Type="http://schemas.openxmlformats.org/officeDocument/2006/relationships/oleObject" Target="../embeddings/oleObject255.bin"/><Relationship Id="rId5" Type="http://schemas.openxmlformats.org/officeDocument/2006/relationships/image" Target="../media/image132.wmf"/><Relationship Id="rId15" Type="http://schemas.openxmlformats.org/officeDocument/2006/relationships/image" Target="../media/image137.emf"/><Relationship Id="rId23" Type="http://schemas.openxmlformats.org/officeDocument/2006/relationships/image" Target="../media/image247.wmf"/><Relationship Id="rId28" Type="http://schemas.openxmlformats.org/officeDocument/2006/relationships/oleObject" Target="../embeddings/oleObject257.bin"/><Relationship Id="rId10" Type="http://schemas.openxmlformats.org/officeDocument/2006/relationships/oleObject" Target="../embeddings/oleObject248.bin"/><Relationship Id="rId19" Type="http://schemas.openxmlformats.org/officeDocument/2006/relationships/image" Target="../media/image139.wmf"/><Relationship Id="rId31" Type="http://schemas.openxmlformats.org/officeDocument/2006/relationships/image" Target="../media/image251.wmf"/><Relationship Id="rId4" Type="http://schemas.openxmlformats.org/officeDocument/2006/relationships/oleObject" Target="../embeddings/oleObject245.bin"/><Relationship Id="rId9" Type="http://schemas.openxmlformats.org/officeDocument/2006/relationships/image" Target="../media/image134.wmf"/><Relationship Id="rId14" Type="http://schemas.openxmlformats.org/officeDocument/2006/relationships/oleObject" Target="../embeddings/oleObject250.bin"/><Relationship Id="rId22" Type="http://schemas.openxmlformats.org/officeDocument/2006/relationships/oleObject" Target="../embeddings/oleObject254.bin"/><Relationship Id="rId27" Type="http://schemas.openxmlformats.org/officeDocument/2006/relationships/image" Target="../media/image249.wmf"/><Relationship Id="rId30" Type="http://schemas.openxmlformats.org/officeDocument/2006/relationships/oleObject" Target="../embeddings/oleObject258.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61.bin"/><Relationship Id="rId13" Type="http://schemas.openxmlformats.org/officeDocument/2006/relationships/image" Target="../media/image136.wmf"/><Relationship Id="rId18" Type="http://schemas.openxmlformats.org/officeDocument/2006/relationships/oleObject" Target="../embeddings/oleObject266.bin"/><Relationship Id="rId3" Type="http://schemas.openxmlformats.org/officeDocument/2006/relationships/notesSlide" Target="../notesSlides/notesSlide43.xml"/><Relationship Id="rId21" Type="http://schemas.openxmlformats.org/officeDocument/2006/relationships/image" Target="../media/image251.wmf"/><Relationship Id="rId7" Type="http://schemas.openxmlformats.org/officeDocument/2006/relationships/image" Target="../media/image133.emf"/><Relationship Id="rId12" Type="http://schemas.openxmlformats.org/officeDocument/2006/relationships/oleObject" Target="../embeddings/oleObject263.bin"/><Relationship Id="rId17" Type="http://schemas.openxmlformats.org/officeDocument/2006/relationships/image" Target="../media/image138.wmf"/><Relationship Id="rId25" Type="http://schemas.openxmlformats.org/officeDocument/2006/relationships/image" Target="../media/image253.wmf"/><Relationship Id="rId2" Type="http://schemas.openxmlformats.org/officeDocument/2006/relationships/slideLayout" Target="../slideLayouts/slideLayout2.xml"/><Relationship Id="rId16" Type="http://schemas.openxmlformats.org/officeDocument/2006/relationships/oleObject" Target="../embeddings/oleObject265.bin"/><Relationship Id="rId20" Type="http://schemas.openxmlformats.org/officeDocument/2006/relationships/oleObject" Target="../embeddings/oleObject267.bin"/><Relationship Id="rId1" Type="http://schemas.openxmlformats.org/officeDocument/2006/relationships/vmlDrawing" Target="../drawings/vmlDrawing48.vml"/><Relationship Id="rId6" Type="http://schemas.openxmlformats.org/officeDocument/2006/relationships/oleObject" Target="../embeddings/oleObject260.bin"/><Relationship Id="rId11" Type="http://schemas.openxmlformats.org/officeDocument/2006/relationships/image" Target="../media/image135.emf"/><Relationship Id="rId24" Type="http://schemas.openxmlformats.org/officeDocument/2006/relationships/oleObject" Target="../embeddings/oleObject269.bin"/><Relationship Id="rId5" Type="http://schemas.openxmlformats.org/officeDocument/2006/relationships/image" Target="../media/image132.wmf"/><Relationship Id="rId15" Type="http://schemas.openxmlformats.org/officeDocument/2006/relationships/image" Target="../media/image137.emf"/><Relationship Id="rId23" Type="http://schemas.openxmlformats.org/officeDocument/2006/relationships/image" Target="../media/image252.wmf"/><Relationship Id="rId10" Type="http://schemas.openxmlformats.org/officeDocument/2006/relationships/oleObject" Target="../embeddings/oleObject262.bin"/><Relationship Id="rId19" Type="http://schemas.openxmlformats.org/officeDocument/2006/relationships/image" Target="../media/image139.wmf"/><Relationship Id="rId4" Type="http://schemas.openxmlformats.org/officeDocument/2006/relationships/oleObject" Target="../embeddings/oleObject259.bin"/><Relationship Id="rId9" Type="http://schemas.openxmlformats.org/officeDocument/2006/relationships/image" Target="../media/image134.wmf"/><Relationship Id="rId14" Type="http://schemas.openxmlformats.org/officeDocument/2006/relationships/oleObject" Target="../embeddings/oleObject264.bin"/><Relationship Id="rId22" Type="http://schemas.openxmlformats.org/officeDocument/2006/relationships/oleObject" Target="../embeddings/oleObject268.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72.bin"/><Relationship Id="rId3" Type="http://schemas.openxmlformats.org/officeDocument/2006/relationships/notesSlide" Target="../notesSlides/notesSlide45.xml"/><Relationship Id="rId7" Type="http://schemas.openxmlformats.org/officeDocument/2006/relationships/image" Target="../media/image255.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271.bin"/><Relationship Id="rId5" Type="http://schemas.openxmlformats.org/officeDocument/2006/relationships/image" Target="../media/image254.wmf"/><Relationship Id="rId4" Type="http://schemas.openxmlformats.org/officeDocument/2006/relationships/oleObject" Target="../embeddings/oleObject270.bin"/><Relationship Id="rId9" Type="http://schemas.openxmlformats.org/officeDocument/2006/relationships/image" Target="../media/image256.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notesSlide" Target="../notesSlides/notesSlide50.xml"/><Relationship Id="rId7" Type="http://schemas.openxmlformats.org/officeDocument/2006/relationships/oleObject" Target="../embeddings/oleObject274.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58.wmf"/><Relationship Id="rId5" Type="http://schemas.openxmlformats.org/officeDocument/2006/relationships/oleObject" Target="../embeddings/oleObject273.bin"/><Relationship Id="rId10" Type="http://schemas.openxmlformats.org/officeDocument/2006/relationships/image" Target="../media/image260.wmf"/><Relationship Id="rId4" Type="http://schemas.openxmlformats.org/officeDocument/2006/relationships/image" Target="../media/image261.jpeg"/><Relationship Id="rId9" Type="http://schemas.openxmlformats.org/officeDocument/2006/relationships/oleObject" Target="../embeddings/oleObject275.bin"/></Relationships>
</file>

<file path=ppt/slides/_rels/slide64.x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oleObject" Target="../embeddings/oleObject280.bin"/><Relationship Id="rId3" Type="http://schemas.openxmlformats.org/officeDocument/2006/relationships/notesSlide" Target="../notesSlides/notesSlide51.xml"/><Relationship Id="rId7" Type="http://schemas.openxmlformats.org/officeDocument/2006/relationships/oleObject" Target="../embeddings/oleObject277.bin"/><Relationship Id="rId12" Type="http://schemas.openxmlformats.org/officeDocument/2006/relationships/image" Target="../media/image265.w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62.wmf"/><Relationship Id="rId11" Type="http://schemas.openxmlformats.org/officeDocument/2006/relationships/oleObject" Target="../embeddings/oleObject279.bin"/><Relationship Id="rId5" Type="http://schemas.openxmlformats.org/officeDocument/2006/relationships/oleObject" Target="../embeddings/oleObject276.bin"/><Relationship Id="rId10" Type="http://schemas.openxmlformats.org/officeDocument/2006/relationships/image" Target="../media/image264.wmf"/><Relationship Id="rId4" Type="http://schemas.openxmlformats.org/officeDocument/2006/relationships/image" Target="../media/image261.jpeg"/><Relationship Id="rId9" Type="http://schemas.openxmlformats.org/officeDocument/2006/relationships/oleObject" Target="../embeddings/oleObject278.bin"/><Relationship Id="rId14" Type="http://schemas.openxmlformats.org/officeDocument/2006/relationships/image" Target="../media/image266.w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67.wmf"/><Relationship Id="rId5" Type="http://schemas.openxmlformats.org/officeDocument/2006/relationships/oleObject" Target="../embeddings/oleObject281.bin"/><Relationship Id="rId4" Type="http://schemas.openxmlformats.org/officeDocument/2006/relationships/image" Target="../media/image261.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69.png"/><Relationship Id="rId5" Type="http://schemas.openxmlformats.org/officeDocument/2006/relationships/image" Target="../media/image268.wmf"/><Relationship Id="rId4" Type="http://schemas.openxmlformats.org/officeDocument/2006/relationships/oleObject" Target="../embeddings/oleObject282.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image" Target="../media/image26.emf"/><Relationship Id="rId4" Type="http://schemas.openxmlformats.org/officeDocument/2006/relationships/oleObject" Target="../embeddings/oleObject26.bin"/></Relationships>
</file>

<file path=ppt/slides/_rels/slide70.xml.rels><?xml version="1.0" encoding="UTF-8" standalone="yes"?>
<Relationships xmlns="http://schemas.openxmlformats.org/package/2006/relationships"><Relationship Id="rId8" Type="http://schemas.openxmlformats.org/officeDocument/2006/relationships/image" Target="../media/image273.emf"/><Relationship Id="rId13" Type="http://schemas.openxmlformats.org/officeDocument/2006/relationships/oleObject" Target="../embeddings/oleObject288.bin"/><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75.emf"/><Relationship Id="rId2" Type="http://schemas.openxmlformats.org/officeDocument/2006/relationships/slideLayout" Target="../slideLayouts/slideLayout7.xml"/><Relationship Id="rId16" Type="http://schemas.openxmlformats.org/officeDocument/2006/relationships/image" Target="../media/image277.emf"/><Relationship Id="rId1" Type="http://schemas.openxmlformats.org/officeDocument/2006/relationships/vmlDrawing" Target="../drawings/vmlDrawing54.vml"/><Relationship Id="rId6" Type="http://schemas.openxmlformats.org/officeDocument/2006/relationships/image" Target="../media/image272.wmf"/><Relationship Id="rId11" Type="http://schemas.openxmlformats.org/officeDocument/2006/relationships/oleObject" Target="../embeddings/oleObject287.bin"/><Relationship Id="rId5" Type="http://schemas.openxmlformats.org/officeDocument/2006/relationships/oleObject" Target="../embeddings/oleObject284.bin"/><Relationship Id="rId15" Type="http://schemas.openxmlformats.org/officeDocument/2006/relationships/oleObject" Target="../embeddings/oleObject289.bin"/><Relationship Id="rId10" Type="http://schemas.openxmlformats.org/officeDocument/2006/relationships/image" Target="../media/image274.emf"/><Relationship Id="rId4" Type="http://schemas.openxmlformats.org/officeDocument/2006/relationships/image" Target="../media/image271.emf"/><Relationship Id="rId9" Type="http://schemas.openxmlformats.org/officeDocument/2006/relationships/oleObject" Target="../embeddings/oleObject286.bin"/><Relationship Id="rId14" Type="http://schemas.openxmlformats.org/officeDocument/2006/relationships/image" Target="../media/image276.emf"/></Relationships>
</file>

<file path=ppt/slides/_rels/slide71.xml.rels><?xml version="1.0" encoding="UTF-8" standalone="yes"?>
<Relationships xmlns="http://schemas.openxmlformats.org/package/2006/relationships"><Relationship Id="rId8" Type="http://schemas.openxmlformats.org/officeDocument/2006/relationships/image" Target="../media/image280.emf"/><Relationship Id="rId13" Type="http://schemas.openxmlformats.org/officeDocument/2006/relationships/oleObject" Target="../embeddings/oleObject295.bin"/><Relationship Id="rId18" Type="http://schemas.openxmlformats.org/officeDocument/2006/relationships/oleObject" Target="../embeddings/oleObject297.bin"/><Relationship Id="rId26" Type="http://schemas.openxmlformats.org/officeDocument/2006/relationships/image" Target="../media/image288.emf"/><Relationship Id="rId39" Type="http://schemas.openxmlformats.org/officeDocument/2006/relationships/image" Target="../media/image294.emf"/><Relationship Id="rId3" Type="http://schemas.openxmlformats.org/officeDocument/2006/relationships/oleObject" Target="../embeddings/oleObject290.bin"/><Relationship Id="rId21" Type="http://schemas.openxmlformats.org/officeDocument/2006/relationships/image" Target="../media/image286.emf"/><Relationship Id="rId34" Type="http://schemas.openxmlformats.org/officeDocument/2006/relationships/oleObject" Target="../embeddings/oleObject304.bin"/><Relationship Id="rId42" Type="http://schemas.openxmlformats.org/officeDocument/2006/relationships/hyperlink" Target="http://202.117.23.17/web/physics/jxzy/ch-3/ch3.htm" TargetMode="External"/><Relationship Id="rId7" Type="http://schemas.openxmlformats.org/officeDocument/2006/relationships/oleObject" Target="../embeddings/oleObject292.bin"/><Relationship Id="rId12" Type="http://schemas.openxmlformats.org/officeDocument/2006/relationships/image" Target="../media/image282.emf"/><Relationship Id="rId17" Type="http://schemas.openxmlformats.org/officeDocument/2006/relationships/image" Target="../media/image296.emf"/><Relationship Id="rId25" Type="http://schemas.openxmlformats.org/officeDocument/2006/relationships/oleObject" Target="../embeddings/oleObject300.bin"/><Relationship Id="rId33" Type="http://schemas.openxmlformats.org/officeDocument/2006/relationships/image" Target="../media/image291.emf"/><Relationship Id="rId38" Type="http://schemas.openxmlformats.org/officeDocument/2006/relationships/oleObject" Target="../embeddings/oleObject306.bin"/><Relationship Id="rId2" Type="http://schemas.openxmlformats.org/officeDocument/2006/relationships/slideLayout" Target="../slideLayouts/slideLayout7.xml"/><Relationship Id="rId16" Type="http://schemas.openxmlformats.org/officeDocument/2006/relationships/image" Target="../media/image284.emf"/><Relationship Id="rId20" Type="http://schemas.openxmlformats.org/officeDocument/2006/relationships/oleObject" Target="../embeddings/oleObject298.bin"/><Relationship Id="rId29" Type="http://schemas.openxmlformats.org/officeDocument/2006/relationships/oleObject" Target="../embeddings/oleObject302.bin"/><Relationship Id="rId41" Type="http://schemas.openxmlformats.org/officeDocument/2006/relationships/image" Target="../media/image295.emf"/><Relationship Id="rId1" Type="http://schemas.openxmlformats.org/officeDocument/2006/relationships/vmlDrawing" Target="../drawings/vmlDrawing55.vml"/><Relationship Id="rId6" Type="http://schemas.openxmlformats.org/officeDocument/2006/relationships/image" Target="../media/image279.emf"/><Relationship Id="rId11" Type="http://schemas.openxmlformats.org/officeDocument/2006/relationships/oleObject" Target="../embeddings/oleObject294.bin"/><Relationship Id="rId24" Type="http://schemas.openxmlformats.org/officeDocument/2006/relationships/image" Target="../media/image297.emf"/><Relationship Id="rId32" Type="http://schemas.openxmlformats.org/officeDocument/2006/relationships/oleObject" Target="../embeddings/oleObject303.bin"/><Relationship Id="rId37" Type="http://schemas.openxmlformats.org/officeDocument/2006/relationships/image" Target="../media/image293.emf"/><Relationship Id="rId40" Type="http://schemas.openxmlformats.org/officeDocument/2006/relationships/oleObject" Target="../embeddings/oleObject307.bin"/><Relationship Id="rId5" Type="http://schemas.openxmlformats.org/officeDocument/2006/relationships/oleObject" Target="../embeddings/oleObject291.bin"/><Relationship Id="rId15" Type="http://schemas.openxmlformats.org/officeDocument/2006/relationships/oleObject" Target="../embeddings/oleObject296.bin"/><Relationship Id="rId23" Type="http://schemas.openxmlformats.org/officeDocument/2006/relationships/image" Target="../media/image287.emf"/><Relationship Id="rId28" Type="http://schemas.openxmlformats.org/officeDocument/2006/relationships/image" Target="../media/image289.emf"/><Relationship Id="rId36" Type="http://schemas.openxmlformats.org/officeDocument/2006/relationships/oleObject" Target="../embeddings/oleObject305.bin"/><Relationship Id="rId10" Type="http://schemas.openxmlformats.org/officeDocument/2006/relationships/image" Target="../media/image281.emf"/><Relationship Id="rId19" Type="http://schemas.openxmlformats.org/officeDocument/2006/relationships/image" Target="../media/image285.emf"/><Relationship Id="rId31" Type="http://schemas.openxmlformats.org/officeDocument/2006/relationships/image" Target="../media/image298.emf"/><Relationship Id="rId4" Type="http://schemas.openxmlformats.org/officeDocument/2006/relationships/image" Target="../media/image278.emf"/><Relationship Id="rId9" Type="http://schemas.openxmlformats.org/officeDocument/2006/relationships/oleObject" Target="../embeddings/oleObject293.bin"/><Relationship Id="rId14" Type="http://schemas.openxmlformats.org/officeDocument/2006/relationships/image" Target="../media/image283.emf"/><Relationship Id="rId22" Type="http://schemas.openxmlformats.org/officeDocument/2006/relationships/oleObject" Target="../embeddings/oleObject299.bin"/><Relationship Id="rId27" Type="http://schemas.openxmlformats.org/officeDocument/2006/relationships/oleObject" Target="../embeddings/oleObject301.bin"/><Relationship Id="rId30" Type="http://schemas.openxmlformats.org/officeDocument/2006/relationships/image" Target="../media/image290.emf"/><Relationship Id="rId35" Type="http://schemas.openxmlformats.org/officeDocument/2006/relationships/image" Target="../media/image292.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33.bin"/><Relationship Id="rId18" Type="http://schemas.openxmlformats.org/officeDocument/2006/relationships/image" Target="../media/image35.emf"/><Relationship Id="rId26" Type="http://schemas.openxmlformats.org/officeDocument/2006/relationships/image" Target="../media/image39.emf"/><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32.emf"/><Relationship Id="rId17" Type="http://schemas.openxmlformats.org/officeDocument/2006/relationships/oleObject" Target="../embeddings/oleObject35.bin"/><Relationship Id="rId25"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34.emf"/><Relationship Id="rId20" Type="http://schemas.openxmlformats.org/officeDocument/2006/relationships/image" Target="../media/image36.emf"/><Relationship Id="rId1" Type="http://schemas.openxmlformats.org/officeDocument/2006/relationships/vmlDrawing" Target="../drawings/vmlDrawing7.vml"/><Relationship Id="rId6" Type="http://schemas.openxmlformats.org/officeDocument/2006/relationships/image" Target="../media/image29.emf"/><Relationship Id="rId11" Type="http://schemas.openxmlformats.org/officeDocument/2006/relationships/oleObject" Target="../embeddings/oleObject32.bin"/><Relationship Id="rId24" Type="http://schemas.openxmlformats.org/officeDocument/2006/relationships/image" Target="../media/image38.e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28" Type="http://schemas.openxmlformats.org/officeDocument/2006/relationships/image" Target="../media/image40.emf"/><Relationship Id="rId10" Type="http://schemas.openxmlformats.org/officeDocument/2006/relationships/image" Target="../media/image31.emf"/><Relationship Id="rId19" Type="http://schemas.openxmlformats.org/officeDocument/2006/relationships/oleObject" Target="../embeddings/oleObject36.bin"/><Relationship Id="rId4" Type="http://schemas.openxmlformats.org/officeDocument/2006/relationships/image" Target="../media/image28.emf"/><Relationship Id="rId9" Type="http://schemas.openxmlformats.org/officeDocument/2006/relationships/oleObject" Target="../embeddings/oleObject31.bin"/><Relationship Id="rId14" Type="http://schemas.openxmlformats.org/officeDocument/2006/relationships/image" Target="../media/image33.emf"/><Relationship Id="rId22" Type="http://schemas.openxmlformats.org/officeDocument/2006/relationships/image" Target="../media/image37.emf"/><Relationship Id="rId27" Type="http://schemas.openxmlformats.org/officeDocument/2006/relationships/oleObject" Target="../embeddings/oleObject4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第三章 功和能</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960409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7410" name="Group 2"/>
          <p:cNvGrpSpPr>
            <a:grpSpLocks/>
          </p:cNvGrpSpPr>
          <p:nvPr/>
        </p:nvGrpSpPr>
        <p:grpSpPr bwMode="auto">
          <a:xfrm>
            <a:off x="6156325" y="1412875"/>
            <a:ext cx="2317750" cy="2241550"/>
            <a:chOff x="4013" y="675"/>
            <a:chExt cx="1460" cy="1412"/>
          </a:xfrm>
        </p:grpSpPr>
        <p:graphicFrame>
          <p:nvGraphicFramePr>
            <p:cNvPr id="17411" name="Object 3"/>
            <p:cNvGraphicFramePr>
              <a:graphicFrameLocks/>
            </p:cNvGraphicFramePr>
            <p:nvPr/>
          </p:nvGraphicFramePr>
          <p:xfrm>
            <a:off x="5280" y="1872"/>
            <a:ext cx="193" cy="215"/>
          </p:xfrm>
          <a:graphic>
            <a:graphicData uri="http://schemas.openxmlformats.org/presentationml/2006/ole">
              <mc:AlternateContent xmlns:mc="http://schemas.openxmlformats.org/markup-compatibility/2006">
                <mc:Choice xmlns:v="urn:schemas-microsoft-com:vml" Requires="v">
                  <p:oleObj spid="_x0000_s151913" name="Equation" r:id="rId3" imgW="393840" imgH="444600" progId="Equation.3">
                    <p:embed/>
                  </p:oleObj>
                </mc:Choice>
                <mc:Fallback>
                  <p:oleObj name="Equation" r:id="rId3" imgW="393840" imgH="444600" progId="Equation.3">
                    <p:embed/>
                    <p:pic>
                      <p:nvPicPr>
                        <p:cNvPr id="0" name="Picture 18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 y="1872"/>
                          <a:ext cx="193"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Line 4"/>
            <p:cNvSpPr>
              <a:spLocks noChangeShapeType="1"/>
            </p:cNvSpPr>
            <p:nvPr/>
          </p:nvSpPr>
          <p:spPr bwMode="auto">
            <a:xfrm>
              <a:off x="4013" y="675"/>
              <a:ext cx="672"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3" name="Oval 5"/>
            <p:cNvSpPr>
              <a:spLocks noChangeArrowheads="1"/>
            </p:cNvSpPr>
            <p:nvPr/>
          </p:nvSpPr>
          <p:spPr bwMode="auto">
            <a:xfrm>
              <a:off x="4229" y="1779"/>
              <a:ext cx="240" cy="240"/>
            </a:xfrm>
            <a:prstGeom prst="ellipse">
              <a:avLst/>
            </a:prstGeom>
            <a:gradFill rotWithShape="0">
              <a:gsLst>
                <a:gs pos="0">
                  <a:srgbClr val="FFCCCC"/>
                </a:gs>
                <a:gs pos="100000">
                  <a:srgbClr val="FF5050"/>
                </a:gs>
              </a:gsLst>
              <a:path path="shape">
                <a:fillToRect l="50000" t="50000" r="50000" b="50000"/>
              </a:path>
            </a:gradFill>
            <a:ln w="28575">
              <a:solidFill>
                <a:srgbClr val="FFCC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Line 6"/>
            <p:cNvSpPr>
              <a:spLocks noChangeShapeType="1"/>
            </p:cNvSpPr>
            <p:nvPr/>
          </p:nvSpPr>
          <p:spPr bwMode="auto">
            <a:xfrm>
              <a:off x="4349" y="675"/>
              <a:ext cx="0" cy="1104"/>
            </a:xfrm>
            <a:prstGeom prst="line">
              <a:avLst/>
            </a:prstGeom>
            <a:noFill/>
            <a:ln w="28575">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5" name="Line 7"/>
            <p:cNvSpPr>
              <a:spLocks noChangeShapeType="1"/>
            </p:cNvSpPr>
            <p:nvPr/>
          </p:nvSpPr>
          <p:spPr bwMode="auto">
            <a:xfrm>
              <a:off x="4349" y="675"/>
              <a:ext cx="528" cy="1056"/>
            </a:xfrm>
            <a:prstGeom prst="line">
              <a:avLst/>
            </a:prstGeom>
            <a:noFill/>
            <a:ln w="2857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6" name="Oval 8"/>
            <p:cNvSpPr>
              <a:spLocks noChangeArrowheads="1"/>
            </p:cNvSpPr>
            <p:nvPr/>
          </p:nvSpPr>
          <p:spPr bwMode="auto">
            <a:xfrm>
              <a:off x="4792" y="1672"/>
              <a:ext cx="240" cy="240"/>
            </a:xfrm>
            <a:prstGeom prst="ellipse">
              <a:avLst/>
            </a:prstGeom>
            <a:gradFill rotWithShape="0">
              <a:gsLst>
                <a:gs pos="0">
                  <a:srgbClr val="FFCCCC"/>
                </a:gs>
                <a:gs pos="100000">
                  <a:srgbClr val="FF5050"/>
                </a:gs>
              </a:gsLst>
              <a:path path="shape">
                <a:fillToRect l="50000" t="50000" r="50000" b="50000"/>
              </a:path>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Text Box 9"/>
            <p:cNvSpPr txBox="1">
              <a:spLocks noChangeArrowheads="1"/>
            </p:cNvSpPr>
            <p:nvPr/>
          </p:nvSpPr>
          <p:spPr bwMode="auto">
            <a:xfrm>
              <a:off x="4099" y="98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L</a:t>
              </a:r>
            </a:p>
          </p:txBody>
        </p:sp>
        <p:sp>
          <p:nvSpPr>
            <p:cNvPr id="17418" name="Line 10"/>
            <p:cNvSpPr>
              <a:spLocks noChangeShapeType="1"/>
            </p:cNvSpPr>
            <p:nvPr/>
          </p:nvSpPr>
          <p:spPr bwMode="auto">
            <a:xfrm>
              <a:off x="4933" y="1787"/>
              <a:ext cx="480" cy="0"/>
            </a:xfrm>
            <a:prstGeom prst="line">
              <a:avLst/>
            </a:prstGeom>
            <a:noFill/>
            <a:ln w="28575">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19" name="Rectangle 11"/>
          <p:cNvSpPr>
            <a:spLocks noChangeArrowheads="1"/>
          </p:cNvSpPr>
          <p:nvPr/>
        </p:nvSpPr>
        <p:spPr bwMode="auto">
          <a:xfrm>
            <a:off x="2351088" y="400050"/>
            <a:ext cx="4525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latin typeface="宋体" charset="-122"/>
              </a:rPr>
              <a:t>缓慢拉质量为</a:t>
            </a:r>
            <a:r>
              <a:rPr kumimoji="1" lang="en-US" altLang="zh-CN" sz="2400" b="1" i="1">
                <a:solidFill>
                  <a:srgbClr val="66FFFF"/>
                </a:solidFill>
                <a:latin typeface="Times New Roman" pitchFamily="18" charset="0"/>
              </a:rPr>
              <a:t>m </a:t>
            </a:r>
            <a:r>
              <a:rPr kumimoji="1" lang="zh-CN" altLang="en-US" sz="2400" b="1">
                <a:solidFill>
                  <a:schemeClr val="bg1"/>
                </a:solidFill>
                <a:latin typeface="宋体" charset="-122"/>
              </a:rPr>
              <a:t>的小球，</a:t>
            </a:r>
          </a:p>
        </p:txBody>
      </p:sp>
      <p:sp>
        <p:nvSpPr>
          <p:cNvPr id="17420" name="Text Box 12"/>
          <p:cNvSpPr txBox="1">
            <a:spLocks noChangeArrowheads="1"/>
          </p:cNvSpPr>
          <p:nvPr/>
        </p:nvSpPr>
        <p:spPr bwMode="auto">
          <a:xfrm>
            <a:off x="307975" y="16002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解</a:t>
            </a:r>
          </a:p>
        </p:txBody>
      </p:sp>
      <p:graphicFrame>
        <p:nvGraphicFramePr>
          <p:cNvPr id="17421" name="Object 13"/>
          <p:cNvGraphicFramePr>
            <a:graphicFrameLocks/>
          </p:cNvGraphicFramePr>
          <p:nvPr/>
        </p:nvGraphicFramePr>
        <p:xfrm>
          <a:off x="1482725" y="1682750"/>
          <a:ext cx="2058988" cy="315913"/>
        </p:xfrm>
        <a:graphic>
          <a:graphicData uri="http://schemas.openxmlformats.org/presentationml/2006/ole">
            <mc:AlternateContent xmlns:mc="http://schemas.openxmlformats.org/markup-compatibility/2006">
              <mc:Choice xmlns:v="urn:schemas-microsoft-com:vml" Requires="v">
                <p:oleObj spid="_x0000_s151914" name="公式" r:id="rId5" imgW="2730960" imgH="406440" progId="Equation.3">
                  <p:embed/>
                </p:oleObj>
              </mc:Choice>
              <mc:Fallback>
                <p:oleObj name="公式" r:id="rId5" imgW="2730960" imgH="406440" progId="Equation.3">
                  <p:embed/>
                  <p:pic>
                    <p:nvPicPr>
                      <p:cNvPr id="0" name="Picture 18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2725" y="1682750"/>
                        <a:ext cx="2058988"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2" name="Object 14"/>
          <p:cNvGraphicFramePr>
            <a:graphicFrameLocks/>
          </p:cNvGraphicFramePr>
          <p:nvPr/>
        </p:nvGraphicFramePr>
        <p:xfrm>
          <a:off x="1438275" y="2270125"/>
          <a:ext cx="2309813" cy="392113"/>
        </p:xfrm>
        <a:graphic>
          <a:graphicData uri="http://schemas.openxmlformats.org/presentationml/2006/ole">
            <mc:AlternateContent xmlns:mc="http://schemas.openxmlformats.org/markup-compatibility/2006">
              <mc:Choice xmlns:v="urn:schemas-microsoft-com:vml" Requires="v">
                <p:oleObj spid="_x0000_s151915" name="公式" r:id="rId7" imgW="3074040" imgH="507960" progId="Equation.3">
                  <p:embed/>
                </p:oleObj>
              </mc:Choice>
              <mc:Fallback>
                <p:oleObj name="公式" r:id="rId7" imgW="3074040" imgH="507960" progId="Equation.3">
                  <p:embed/>
                  <p:pic>
                    <p:nvPicPr>
                      <p:cNvPr id="0" name="Picture 18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8275" y="2270125"/>
                        <a:ext cx="2309813"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3" name="AutoShape 15"/>
          <p:cNvSpPr>
            <a:spLocks/>
          </p:cNvSpPr>
          <p:nvPr/>
        </p:nvSpPr>
        <p:spPr bwMode="auto">
          <a:xfrm>
            <a:off x="1303338" y="1776413"/>
            <a:ext cx="76200" cy="685800"/>
          </a:xfrm>
          <a:prstGeom prst="leftBrace">
            <a:avLst>
              <a:gd name="adj1" fmla="val 75000"/>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424" name="Object 16"/>
          <p:cNvGraphicFramePr>
            <a:graphicFrameLocks/>
          </p:cNvGraphicFramePr>
          <p:nvPr/>
        </p:nvGraphicFramePr>
        <p:xfrm>
          <a:off x="1447800" y="2828925"/>
          <a:ext cx="1841500" cy="379413"/>
        </p:xfrm>
        <a:graphic>
          <a:graphicData uri="http://schemas.openxmlformats.org/presentationml/2006/ole">
            <mc:AlternateContent xmlns:mc="http://schemas.openxmlformats.org/markup-compatibility/2006">
              <mc:Choice xmlns:v="urn:schemas-microsoft-com:vml" Requires="v">
                <p:oleObj spid="_x0000_s151916" name="公式" r:id="rId9" imgW="2439000" imgH="495360" progId="Equation.3">
                  <p:embed/>
                </p:oleObj>
              </mc:Choice>
              <mc:Fallback>
                <p:oleObj name="公式" r:id="rId9" imgW="2439000" imgH="495360" progId="Equation.3">
                  <p:embed/>
                  <p:pic>
                    <p:nvPicPr>
                      <p:cNvPr id="0" name="Picture 18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2828925"/>
                        <a:ext cx="18415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5" name="Object 17"/>
          <p:cNvGraphicFramePr>
            <a:graphicFrameLocks/>
          </p:cNvGraphicFramePr>
          <p:nvPr/>
        </p:nvGraphicFramePr>
        <p:xfrm>
          <a:off x="1717675" y="4184650"/>
          <a:ext cx="2806700" cy="584200"/>
        </p:xfrm>
        <a:graphic>
          <a:graphicData uri="http://schemas.openxmlformats.org/presentationml/2006/ole">
            <mc:AlternateContent xmlns:mc="http://schemas.openxmlformats.org/markup-compatibility/2006">
              <mc:Choice xmlns:v="urn:schemas-microsoft-com:vml" Requires="v">
                <p:oleObj spid="_x0000_s151917" name="公式" r:id="rId11" imgW="3734640" imgH="762120" progId="Equation.3">
                  <p:embed/>
                </p:oleObj>
              </mc:Choice>
              <mc:Fallback>
                <p:oleObj name="公式" r:id="rId11" imgW="3734640" imgH="762120" progId="Equation.3">
                  <p:embed/>
                  <p:pic>
                    <p:nvPicPr>
                      <p:cNvPr id="0" name="Picture 18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7675" y="4184650"/>
                        <a:ext cx="28067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26" name="Group 18"/>
          <p:cNvGrpSpPr>
            <a:grpSpLocks/>
          </p:cNvGrpSpPr>
          <p:nvPr/>
        </p:nvGrpSpPr>
        <p:grpSpPr bwMode="auto">
          <a:xfrm>
            <a:off x="6516688" y="4508500"/>
            <a:ext cx="1143000" cy="1600200"/>
            <a:chOff x="2928" y="602"/>
            <a:chExt cx="720" cy="1008"/>
          </a:xfrm>
        </p:grpSpPr>
        <p:sp>
          <p:nvSpPr>
            <p:cNvPr id="17427" name="Line 19"/>
            <p:cNvSpPr>
              <a:spLocks noChangeShapeType="1"/>
            </p:cNvSpPr>
            <p:nvPr/>
          </p:nvSpPr>
          <p:spPr bwMode="auto">
            <a:xfrm>
              <a:off x="2928" y="1296"/>
              <a:ext cx="720" cy="0"/>
            </a:xfrm>
            <a:prstGeom prst="line">
              <a:avLst/>
            </a:prstGeom>
            <a:noFill/>
            <a:ln w="28575">
              <a:solidFill>
                <a:srgbClr val="66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Line 20"/>
            <p:cNvSpPr>
              <a:spLocks noChangeShapeType="1"/>
            </p:cNvSpPr>
            <p:nvPr/>
          </p:nvSpPr>
          <p:spPr bwMode="auto">
            <a:xfrm flipV="1">
              <a:off x="3120" y="720"/>
              <a:ext cx="0" cy="816"/>
            </a:xfrm>
            <a:prstGeom prst="line">
              <a:avLst/>
            </a:prstGeom>
            <a:noFill/>
            <a:ln w="28575">
              <a:solidFill>
                <a:srgbClr val="66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Text Box 21"/>
            <p:cNvSpPr txBox="1">
              <a:spLocks noChangeArrowheads="1"/>
            </p:cNvSpPr>
            <p:nvPr/>
          </p:nvSpPr>
          <p:spPr bwMode="auto">
            <a:xfrm>
              <a:off x="3398" y="13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x</a:t>
              </a:r>
            </a:p>
          </p:txBody>
        </p:sp>
        <p:sp>
          <p:nvSpPr>
            <p:cNvPr id="17430" name="Text Box 22"/>
            <p:cNvSpPr txBox="1">
              <a:spLocks noChangeArrowheads="1"/>
            </p:cNvSpPr>
            <p:nvPr/>
          </p:nvSpPr>
          <p:spPr bwMode="auto">
            <a:xfrm>
              <a:off x="3158" y="60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y</a:t>
              </a:r>
            </a:p>
          </p:txBody>
        </p:sp>
      </p:grpSp>
      <p:graphicFrame>
        <p:nvGraphicFramePr>
          <p:cNvPr id="17431" name="Object 23"/>
          <p:cNvGraphicFramePr>
            <a:graphicFrameLocks/>
          </p:cNvGraphicFramePr>
          <p:nvPr/>
        </p:nvGraphicFramePr>
        <p:xfrm>
          <a:off x="1422400" y="3398838"/>
          <a:ext cx="3554413" cy="584200"/>
        </p:xfrm>
        <a:graphic>
          <a:graphicData uri="http://schemas.openxmlformats.org/presentationml/2006/ole">
            <mc:AlternateContent xmlns:mc="http://schemas.openxmlformats.org/markup-compatibility/2006">
              <mc:Choice xmlns:v="urn:schemas-microsoft-com:vml" Requires="v">
                <p:oleObj spid="_x0000_s151918" name="公式" r:id="rId13" imgW="4725360" imgH="762120" progId="Equation.3">
                  <p:embed/>
                </p:oleObj>
              </mc:Choice>
              <mc:Fallback>
                <p:oleObj name="公式" r:id="rId13" imgW="4725360" imgH="762120" progId="Equation.3">
                  <p:embed/>
                  <p:pic>
                    <p:nvPicPr>
                      <p:cNvPr id="0" name="Picture 18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2400" y="3398838"/>
                        <a:ext cx="35544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32" name="Object 24"/>
          <p:cNvGraphicFramePr>
            <a:graphicFrameLocks/>
          </p:cNvGraphicFramePr>
          <p:nvPr/>
        </p:nvGraphicFramePr>
        <p:xfrm>
          <a:off x="6675438" y="1958975"/>
          <a:ext cx="320675" cy="277813"/>
        </p:xfrm>
        <a:graphic>
          <a:graphicData uri="http://schemas.openxmlformats.org/presentationml/2006/ole">
            <mc:AlternateContent xmlns:mc="http://schemas.openxmlformats.org/markup-compatibility/2006">
              <mc:Choice xmlns:v="urn:schemas-microsoft-com:vml" Requires="v">
                <p:oleObj spid="_x0000_s151919" name="公式" r:id="rId15" imgW="406440" imgH="355680" progId="Equation.3">
                  <p:embed/>
                </p:oleObj>
              </mc:Choice>
              <mc:Fallback>
                <p:oleObj name="公式" r:id="rId15" imgW="406440" imgH="355680" progId="Equation.3">
                  <p:embed/>
                  <p:pic>
                    <p:nvPicPr>
                      <p:cNvPr id="0" name="Picture 19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75438" y="1958975"/>
                        <a:ext cx="320675"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3" name="Line 25"/>
          <p:cNvSpPr>
            <a:spLocks noChangeShapeType="1"/>
          </p:cNvSpPr>
          <p:nvPr/>
        </p:nvSpPr>
        <p:spPr bwMode="auto">
          <a:xfrm>
            <a:off x="7599363" y="3165475"/>
            <a:ext cx="0" cy="990600"/>
          </a:xfrm>
          <a:prstGeom prst="line">
            <a:avLst/>
          </a:prstGeom>
          <a:noFill/>
          <a:ln w="28575">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434" name="Object 26"/>
          <p:cNvGraphicFramePr>
            <a:graphicFrameLocks/>
          </p:cNvGraphicFramePr>
          <p:nvPr/>
        </p:nvGraphicFramePr>
        <p:xfrm>
          <a:off x="7481888" y="4202113"/>
          <a:ext cx="292100" cy="355600"/>
        </p:xfrm>
        <a:graphic>
          <a:graphicData uri="http://schemas.openxmlformats.org/presentationml/2006/ole">
            <mc:AlternateContent xmlns:mc="http://schemas.openxmlformats.org/markup-compatibility/2006">
              <mc:Choice xmlns:v="urn:schemas-microsoft-com:vml" Requires="v">
                <p:oleObj spid="_x0000_s151920" name="Equation" r:id="rId17" imgW="381240" imgH="457200" progId="Equation.3">
                  <p:embed/>
                </p:oleObj>
              </mc:Choice>
              <mc:Fallback>
                <p:oleObj name="Equation" r:id="rId17" imgW="381240" imgH="457200" progId="Equation.3">
                  <p:embed/>
                  <p:pic>
                    <p:nvPicPr>
                      <p:cNvPr id="0" name="Picture 19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81888" y="4202113"/>
                        <a:ext cx="2921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35" name="Object 27"/>
          <p:cNvGraphicFramePr>
            <a:graphicFrameLocks/>
          </p:cNvGraphicFramePr>
          <p:nvPr/>
        </p:nvGraphicFramePr>
        <p:xfrm>
          <a:off x="7558088" y="2398713"/>
          <a:ext cx="255587" cy="341312"/>
        </p:xfrm>
        <a:graphic>
          <a:graphicData uri="http://schemas.openxmlformats.org/presentationml/2006/ole">
            <mc:AlternateContent xmlns:mc="http://schemas.openxmlformats.org/markup-compatibility/2006">
              <mc:Choice xmlns:v="urn:schemas-microsoft-com:vml" Requires="v">
                <p:oleObj spid="_x0000_s151921" name="Equation" r:id="rId19" imgW="330120" imgH="444600" progId="Equation.3">
                  <p:embed/>
                </p:oleObj>
              </mc:Choice>
              <mc:Fallback>
                <p:oleObj name="Equation" r:id="rId19" imgW="330120" imgH="444600" progId="Equation.3">
                  <p:embed/>
                  <p:pic>
                    <p:nvPicPr>
                      <p:cNvPr id="0" name="Picture 19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58088" y="2398713"/>
                        <a:ext cx="2555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36" name="Object 28"/>
          <p:cNvGraphicFramePr>
            <a:graphicFrameLocks/>
          </p:cNvGraphicFramePr>
          <p:nvPr>
            <p:extLst>
              <p:ext uri="{D42A27DB-BD31-4B8C-83A1-F6EECF244321}">
                <p14:modId xmlns:p14="http://schemas.microsoft.com/office/powerpoint/2010/main" val="2458114721"/>
              </p:ext>
            </p:extLst>
          </p:nvPr>
        </p:nvGraphicFramePr>
        <p:xfrm>
          <a:off x="1646883" y="5781758"/>
          <a:ext cx="2877492" cy="611981"/>
        </p:xfrm>
        <a:graphic>
          <a:graphicData uri="http://schemas.openxmlformats.org/presentationml/2006/ole">
            <mc:AlternateContent xmlns:mc="http://schemas.openxmlformats.org/markup-compatibility/2006">
              <mc:Choice xmlns:v="urn:schemas-microsoft-com:vml" Requires="v">
                <p:oleObj spid="_x0000_s151922" name="Equation" r:id="rId21" imgW="1206360" imgH="228600" progId="Equation.DSMT4">
                  <p:embed/>
                </p:oleObj>
              </mc:Choice>
              <mc:Fallback>
                <p:oleObj name="Equation" r:id="rId21" imgW="1206360" imgH="228600" progId="Equation.DSMT4">
                  <p:embed/>
                  <p:pic>
                    <p:nvPicPr>
                      <p:cNvPr id="0" name="Picture 193"/>
                      <p:cNvPicPr>
                        <a:picLocks noChangeArrowheads="1"/>
                      </p:cNvPicPr>
                      <p:nvPr/>
                    </p:nvPicPr>
                    <p:blipFill>
                      <a:blip r:embed="rId22"/>
                      <a:srcRect/>
                      <a:stretch>
                        <a:fillRect/>
                      </a:stretch>
                    </p:blipFill>
                    <p:spPr bwMode="auto">
                      <a:xfrm>
                        <a:off x="1646883" y="5781758"/>
                        <a:ext cx="2877492" cy="611981"/>
                      </a:xfrm>
                      <a:prstGeom prst="rect">
                        <a:avLst/>
                      </a:prstGeom>
                      <a:noFill/>
                    </p:spPr>
                  </p:pic>
                </p:oleObj>
              </mc:Fallback>
            </mc:AlternateContent>
          </a:graphicData>
        </a:graphic>
      </p:graphicFrame>
      <p:sp>
        <p:nvSpPr>
          <p:cNvPr id="17437" name="Rectangle 29"/>
          <p:cNvSpPr>
            <a:spLocks noChangeArrowheads="1"/>
          </p:cNvSpPr>
          <p:nvPr/>
        </p:nvSpPr>
        <p:spPr bwMode="auto">
          <a:xfrm>
            <a:off x="304800" y="3810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p>
        </p:txBody>
      </p:sp>
      <p:sp>
        <p:nvSpPr>
          <p:cNvPr id="17438" name="Rectangle 30"/>
          <p:cNvSpPr>
            <a:spLocks noChangeArrowheads="1"/>
          </p:cNvSpPr>
          <p:nvPr/>
        </p:nvSpPr>
        <p:spPr bwMode="auto">
          <a:xfrm>
            <a:off x="735013" y="990600"/>
            <a:ext cx="2757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rgbClr val="66FFFF"/>
                </a:solidFill>
                <a:latin typeface="Times New Roman" pitchFamily="18" charset="0"/>
                <a:sym typeface="Symbol" pitchFamily="18" charset="2"/>
              </a:rPr>
              <a:t></a:t>
            </a:r>
            <a:r>
              <a:rPr kumimoji="1" lang="en-US" altLang="zh-CN" sz="2400" b="1" i="1">
                <a:solidFill>
                  <a:srgbClr val="66FFFF"/>
                </a:solidFill>
                <a:latin typeface="Times New Roman" pitchFamily="18" charset="0"/>
              </a:rPr>
              <a:t> </a:t>
            </a:r>
            <a:r>
              <a:rPr kumimoji="1" lang="en-US" altLang="zh-CN" sz="2400" b="1">
                <a:solidFill>
                  <a:srgbClr val="66FFFF"/>
                </a:solidFill>
                <a:latin typeface="Times New Roman" pitchFamily="18" charset="0"/>
              </a:rPr>
              <a:t>= </a:t>
            </a:r>
            <a:r>
              <a:rPr kumimoji="1" lang="en-US" altLang="zh-CN" sz="2400" b="1" i="1">
                <a:solidFill>
                  <a:srgbClr val="66FFFF"/>
                </a:solidFill>
                <a:latin typeface="Times New Roman" pitchFamily="18" charset="0"/>
                <a:sym typeface="Symbol" pitchFamily="18" charset="2"/>
              </a:rPr>
              <a:t></a:t>
            </a:r>
            <a:r>
              <a:rPr kumimoji="1" lang="en-US" altLang="zh-CN" sz="2400" b="1" baseline="-25000">
                <a:solidFill>
                  <a:srgbClr val="66FFFF"/>
                </a:solidFill>
                <a:latin typeface="Times New Roman" pitchFamily="18" charset="0"/>
              </a:rPr>
              <a:t>0</a:t>
            </a:r>
            <a:r>
              <a:rPr kumimoji="1" lang="en-US" altLang="zh-CN" sz="2400" b="1" baseline="-25000">
                <a:solidFill>
                  <a:schemeClr val="bg1"/>
                </a:solidFill>
                <a:latin typeface="宋体" charset="-122"/>
              </a:rPr>
              <a:t> </a:t>
            </a:r>
            <a:r>
              <a:rPr kumimoji="1" lang="zh-CN" altLang="en-US" sz="2400" b="1">
                <a:solidFill>
                  <a:schemeClr val="bg1"/>
                </a:solidFill>
                <a:latin typeface="宋体" charset="-122"/>
              </a:rPr>
              <a:t>时，</a:t>
            </a:r>
          </a:p>
        </p:txBody>
      </p:sp>
      <p:sp>
        <p:nvSpPr>
          <p:cNvPr id="17439" name="Rectangle 31"/>
          <p:cNvSpPr>
            <a:spLocks noChangeArrowheads="1"/>
          </p:cNvSpPr>
          <p:nvPr/>
        </p:nvSpPr>
        <p:spPr bwMode="auto">
          <a:xfrm>
            <a:off x="269875" y="9906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b="1">
                <a:solidFill>
                  <a:srgbClr val="FFFF00"/>
                </a:solidFill>
                <a:latin typeface="宋体" charset="-122"/>
              </a:rPr>
              <a:t>求</a:t>
            </a:r>
          </a:p>
        </p:txBody>
      </p:sp>
      <p:sp>
        <p:nvSpPr>
          <p:cNvPr id="17440" name="Line 32"/>
          <p:cNvSpPr>
            <a:spLocks noChangeShapeType="1"/>
          </p:cNvSpPr>
          <p:nvPr/>
        </p:nvSpPr>
        <p:spPr bwMode="auto">
          <a:xfrm flipH="1" flipV="1">
            <a:off x="7213600" y="2474913"/>
            <a:ext cx="377825" cy="714375"/>
          </a:xfrm>
          <a:prstGeom prst="line">
            <a:avLst/>
          </a:prstGeom>
          <a:noFill/>
          <a:ln w="38100">
            <a:solidFill>
              <a:srgbClr val="66FF3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1" name="Rectangle 33"/>
          <p:cNvSpPr>
            <a:spLocks noChangeArrowheads="1"/>
          </p:cNvSpPr>
          <p:nvPr/>
        </p:nvSpPr>
        <p:spPr bwMode="auto">
          <a:xfrm>
            <a:off x="723900" y="3810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chemeClr val="bg1"/>
                </a:solidFill>
                <a:latin typeface="宋体" charset="-122"/>
              </a:rPr>
              <a:t>已知用力</a:t>
            </a:r>
          </a:p>
        </p:txBody>
      </p:sp>
      <p:graphicFrame>
        <p:nvGraphicFramePr>
          <p:cNvPr id="17442" name="Object 34"/>
          <p:cNvGraphicFramePr>
            <a:graphicFrameLocks noChangeAspect="1"/>
          </p:cNvGraphicFramePr>
          <p:nvPr/>
        </p:nvGraphicFramePr>
        <p:xfrm>
          <a:off x="2076450" y="438150"/>
          <a:ext cx="304800" cy="342900"/>
        </p:xfrm>
        <a:graphic>
          <a:graphicData uri="http://schemas.openxmlformats.org/presentationml/2006/ole">
            <mc:AlternateContent xmlns:mc="http://schemas.openxmlformats.org/markup-compatibility/2006">
              <mc:Choice xmlns:v="urn:schemas-microsoft-com:vml" Requires="v">
                <p:oleObj spid="_x0000_s151923" name="Equation" r:id="rId23" imgW="393840" imgH="444600" progId="Equation.3">
                  <p:embed/>
                </p:oleObj>
              </mc:Choice>
              <mc:Fallback>
                <p:oleObj name="Equation" r:id="rId23" imgW="393840" imgH="444600" progId="Equation.3">
                  <p:embed/>
                  <p:pic>
                    <p:nvPicPr>
                      <p:cNvPr id="0" name="Picture 19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76450" y="438150"/>
                        <a:ext cx="3048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3" name="Rectangle 35"/>
          <p:cNvSpPr>
            <a:spLocks noChangeArrowheads="1"/>
          </p:cNvSpPr>
          <p:nvPr/>
        </p:nvSpPr>
        <p:spPr bwMode="auto">
          <a:xfrm>
            <a:off x="6057900" y="400050"/>
            <a:ext cx="202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chemeClr val="bg1"/>
                </a:solidFill>
                <a:latin typeface="宋体" charset="-122"/>
              </a:rPr>
              <a:t>保持方向不变</a:t>
            </a:r>
          </a:p>
        </p:txBody>
      </p:sp>
      <p:graphicFrame>
        <p:nvGraphicFramePr>
          <p:cNvPr id="17444" name="Object 36"/>
          <p:cNvGraphicFramePr>
            <a:graphicFrameLocks noChangeAspect="1"/>
          </p:cNvGraphicFramePr>
          <p:nvPr/>
        </p:nvGraphicFramePr>
        <p:xfrm>
          <a:off x="5791200" y="457200"/>
          <a:ext cx="304800" cy="342900"/>
        </p:xfrm>
        <a:graphic>
          <a:graphicData uri="http://schemas.openxmlformats.org/presentationml/2006/ole">
            <mc:AlternateContent xmlns:mc="http://schemas.openxmlformats.org/markup-compatibility/2006">
              <mc:Choice xmlns:v="urn:schemas-microsoft-com:vml" Requires="v">
                <p:oleObj spid="_x0000_s151924" name="Equation" r:id="rId25" imgW="393840" imgH="444600" progId="Equation.3">
                  <p:embed/>
                </p:oleObj>
              </mc:Choice>
              <mc:Fallback>
                <p:oleObj name="Equation" r:id="rId25" imgW="393840" imgH="444600" progId="Equation.3">
                  <p:embed/>
                  <p:pic>
                    <p:nvPicPr>
                      <p:cNvPr id="0" name="Picture 19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91200" y="457200"/>
                        <a:ext cx="3048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5" name="Rectangle 37"/>
          <p:cNvSpPr>
            <a:spLocks noChangeArrowheads="1"/>
          </p:cNvSpPr>
          <p:nvPr/>
        </p:nvSpPr>
        <p:spPr bwMode="auto">
          <a:xfrm>
            <a:off x="2482850" y="971550"/>
            <a:ext cx="139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chemeClr val="bg1"/>
                </a:solidFill>
                <a:latin typeface="宋体" charset="-122"/>
              </a:rPr>
              <a:t>作的功。</a:t>
            </a:r>
          </a:p>
        </p:txBody>
      </p:sp>
      <p:graphicFrame>
        <p:nvGraphicFramePr>
          <p:cNvPr id="17446" name="Object 38"/>
          <p:cNvGraphicFramePr>
            <a:graphicFrameLocks noChangeAspect="1"/>
          </p:cNvGraphicFramePr>
          <p:nvPr/>
        </p:nvGraphicFramePr>
        <p:xfrm>
          <a:off x="2209800" y="1028700"/>
          <a:ext cx="304800" cy="342900"/>
        </p:xfrm>
        <a:graphic>
          <a:graphicData uri="http://schemas.openxmlformats.org/presentationml/2006/ole">
            <mc:AlternateContent xmlns:mc="http://schemas.openxmlformats.org/markup-compatibility/2006">
              <mc:Choice xmlns:v="urn:schemas-microsoft-com:vml" Requires="v">
                <p:oleObj spid="_x0000_s151925" name="Equation" r:id="rId27" imgW="393840" imgH="444600" progId="Equation.3">
                  <p:embed/>
                </p:oleObj>
              </mc:Choice>
              <mc:Fallback>
                <p:oleObj name="Equation" r:id="rId27" imgW="393840" imgH="444600" progId="Equation.3">
                  <p:embed/>
                  <p:pic>
                    <p:nvPicPr>
                      <p:cNvPr id="0" name="Picture 19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09800" y="1028700"/>
                        <a:ext cx="3048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8" name="Arc 40"/>
          <p:cNvSpPr>
            <a:spLocks/>
          </p:cNvSpPr>
          <p:nvPr/>
        </p:nvSpPr>
        <p:spPr bwMode="auto">
          <a:xfrm rot="-4952326">
            <a:off x="6484144" y="1443832"/>
            <a:ext cx="615950" cy="265112"/>
          </a:xfrm>
          <a:custGeom>
            <a:avLst/>
            <a:gdLst>
              <a:gd name="G0" fmla="+- 21398 0 0"/>
              <a:gd name="G1" fmla="+- 0 0 0"/>
              <a:gd name="G2" fmla="+- 21600 0 0"/>
              <a:gd name="T0" fmla="*/ 2153 w 21398"/>
              <a:gd name="T1" fmla="*/ 9807 h 9807"/>
              <a:gd name="T2" fmla="*/ 0 w 21398"/>
              <a:gd name="T3" fmla="*/ 2948 h 9807"/>
              <a:gd name="T4" fmla="*/ 21398 w 21398"/>
              <a:gd name="T5" fmla="*/ 0 h 9807"/>
            </a:gdLst>
            <a:ahLst/>
            <a:cxnLst>
              <a:cxn ang="0">
                <a:pos x="T0" y="T1"/>
              </a:cxn>
              <a:cxn ang="0">
                <a:pos x="T2" y="T3"/>
              </a:cxn>
              <a:cxn ang="0">
                <a:pos x="T4" y="T5"/>
              </a:cxn>
            </a:cxnLst>
            <a:rect l="0" t="0" r="r" b="b"/>
            <a:pathLst>
              <a:path w="21398" h="9807" fill="none" extrusionOk="0">
                <a:moveTo>
                  <a:pt x="2152" y="9807"/>
                </a:moveTo>
                <a:cubicBezTo>
                  <a:pt x="1057" y="7657"/>
                  <a:pt x="329" y="5338"/>
                  <a:pt x="0" y="2947"/>
                </a:cubicBezTo>
              </a:path>
              <a:path w="21398" h="9807" stroke="0" extrusionOk="0">
                <a:moveTo>
                  <a:pt x="2152" y="9807"/>
                </a:moveTo>
                <a:cubicBezTo>
                  <a:pt x="1057" y="7657"/>
                  <a:pt x="329" y="5338"/>
                  <a:pt x="0" y="2947"/>
                </a:cubicBezTo>
                <a:lnTo>
                  <a:pt x="21398" y="0"/>
                </a:lnTo>
                <a:close/>
              </a:path>
            </a:pathLst>
          </a:custGeom>
          <a:noFill/>
          <a:ln w="28575">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a:extLst>
              <a:ext uri="{FF2B5EF4-FFF2-40B4-BE49-F238E27FC236}">
                <a16:creationId xmlns:a16="http://schemas.microsoft.com/office/drawing/2014/main" id="{2C3A7651-A6C9-43CA-ACC6-98D9651A88B4}"/>
              </a:ext>
            </a:extLst>
          </p:cNvPr>
          <p:cNvSpPr/>
          <p:nvPr/>
        </p:nvSpPr>
        <p:spPr>
          <a:xfrm>
            <a:off x="1717675" y="4768850"/>
            <a:ext cx="2423478" cy="9810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graphicFrame>
        <p:nvGraphicFramePr>
          <p:cNvPr id="3" name="对象 2">
            <a:extLst>
              <a:ext uri="{FF2B5EF4-FFF2-40B4-BE49-F238E27FC236}">
                <a16:creationId xmlns:a16="http://schemas.microsoft.com/office/drawing/2014/main" id="{53693A25-F3C1-4CCE-B8D4-58E88A342D20}"/>
              </a:ext>
            </a:extLst>
          </p:cNvPr>
          <p:cNvGraphicFramePr>
            <a:graphicFrameLocks noChangeAspect="1"/>
          </p:cNvGraphicFramePr>
          <p:nvPr>
            <p:extLst>
              <p:ext uri="{D42A27DB-BD31-4B8C-83A1-F6EECF244321}">
                <p14:modId xmlns:p14="http://schemas.microsoft.com/office/powerpoint/2010/main" val="2159315699"/>
              </p:ext>
            </p:extLst>
          </p:nvPr>
        </p:nvGraphicFramePr>
        <p:xfrm>
          <a:off x="1732417" y="4800687"/>
          <a:ext cx="2348414" cy="1002694"/>
        </p:xfrm>
        <a:graphic>
          <a:graphicData uri="http://schemas.openxmlformats.org/presentationml/2006/ole">
            <mc:AlternateContent xmlns:mc="http://schemas.openxmlformats.org/markup-compatibility/2006">
              <mc:Choice xmlns:v="urn:schemas-microsoft-com:vml" Requires="v">
                <p:oleObj spid="_x0000_s151926" name="Equation" r:id="rId29" imgW="1130040" imgH="482400" progId="Equation.DSMT4">
                  <p:embed/>
                </p:oleObj>
              </mc:Choice>
              <mc:Fallback>
                <p:oleObj name="Equation" r:id="rId29" imgW="1130040" imgH="482400" progId="Equation.DSMT4">
                  <p:embed/>
                  <p:pic>
                    <p:nvPicPr>
                      <p:cNvPr id="0" name=""/>
                      <p:cNvPicPr/>
                      <p:nvPr/>
                    </p:nvPicPr>
                    <p:blipFill>
                      <a:blip r:embed="rId30"/>
                      <a:stretch>
                        <a:fillRect/>
                      </a:stretch>
                    </p:blipFill>
                    <p:spPr>
                      <a:xfrm>
                        <a:off x="1732417" y="4800687"/>
                        <a:ext cx="2348414" cy="1002694"/>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71A47A89-D328-471B-9620-5832183612A1}"/>
              </a:ext>
            </a:extLst>
          </p:cNvPr>
          <p:cNvSpPr txBox="1"/>
          <p:nvPr/>
        </p:nvSpPr>
        <p:spPr>
          <a:xfrm>
            <a:off x="4705351" y="2770188"/>
            <a:ext cx="1400174" cy="707886"/>
          </a:xfrm>
          <a:prstGeom prst="rect">
            <a:avLst/>
          </a:prstGeom>
          <a:noFill/>
        </p:spPr>
        <p:txBody>
          <a:bodyPr wrap="square" rtlCol="0">
            <a:spAutoFit/>
          </a:bodyPr>
          <a:lstStyle/>
          <a:p>
            <a:r>
              <a:rPr lang="en-US" altLang="zh-CN" sz="2000" dirty="0">
                <a:solidFill>
                  <a:schemeClr val="bg1"/>
                </a:solidFill>
              </a:rPr>
              <a:t>F</a:t>
            </a:r>
            <a:r>
              <a:rPr lang="zh-CN" altLang="en-US" sz="2000" dirty="0">
                <a:solidFill>
                  <a:schemeClr val="bg1"/>
                </a:solidFill>
              </a:rPr>
              <a:t>与</a:t>
            </a:r>
            <a:r>
              <a:rPr lang="en-US" altLang="zh-CN" sz="2000" dirty="0" err="1">
                <a:solidFill>
                  <a:schemeClr val="bg1"/>
                </a:solidFill>
              </a:rPr>
              <a:t>dr</a:t>
            </a:r>
            <a:r>
              <a:rPr lang="zh-CN" altLang="en-US" sz="2000" dirty="0">
                <a:solidFill>
                  <a:schemeClr val="bg1"/>
                </a:solidFill>
              </a:rPr>
              <a:t>的夹角就是</a:t>
            </a:r>
            <a:r>
              <a:rPr lang="en-US" altLang="zh-CN" sz="2000" i="1" dirty="0">
                <a:solidFill>
                  <a:schemeClr val="bg1"/>
                </a:solidFill>
                <a:latin typeface="Symbol" panose="05050102010706020507" pitchFamily="18" charset="2"/>
              </a:rPr>
              <a:t>q</a:t>
            </a:r>
            <a:endParaRPr lang="zh-CN" altLang="en-US" sz="2000" i="1" dirty="0">
              <a:solidFill>
                <a:schemeClr val="bg1"/>
              </a:solidFill>
              <a:latin typeface="Symbol" panose="05050102010706020507" pitchFamily="18" charset="2"/>
            </a:endParaRPr>
          </a:p>
        </p:txBody>
      </p:sp>
    </p:spTree>
    <p:extLst>
      <p:ext uri="{BB962C8B-B14F-4D97-AF65-F5344CB8AC3E}">
        <p14:creationId xmlns:p14="http://schemas.microsoft.com/office/powerpoint/2010/main" val="1283079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37"/>
                                        </p:tgtEl>
                                        <p:attrNameLst>
                                          <p:attrName>style.visibility</p:attrName>
                                        </p:attrNameLst>
                                      </p:cBhvr>
                                      <p:to>
                                        <p:strVal val="visible"/>
                                      </p:to>
                                    </p:set>
                                    <p:animEffect transition="in" filter="wipe(left)">
                                      <p:cBhvr>
                                        <p:cTn id="7" dur="500"/>
                                        <p:tgtEl>
                                          <p:spTgt spid="17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41"/>
                                        </p:tgtEl>
                                        <p:attrNameLst>
                                          <p:attrName>style.visibility</p:attrName>
                                        </p:attrNameLst>
                                      </p:cBhvr>
                                      <p:to>
                                        <p:strVal val="visible"/>
                                      </p:to>
                                    </p:set>
                                    <p:animEffect transition="in" filter="wipe(left)">
                                      <p:cBhvr>
                                        <p:cTn id="12" dur="500"/>
                                        <p:tgtEl>
                                          <p:spTgt spid="1744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442"/>
                                        </p:tgtEl>
                                        <p:attrNameLst>
                                          <p:attrName>style.visibility</p:attrName>
                                        </p:attrNameLst>
                                      </p:cBhvr>
                                      <p:to>
                                        <p:strVal val="visible"/>
                                      </p:to>
                                    </p:set>
                                    <p:animEffect transition="in" filter="wipe(left)">
                                      <p:cBhvr>
                                        <p:cTn id="16" dur="500"/>
                                        <p:tgtEl>
                                          <p:spTgt spid="17442"/>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7419"/>
                                        </p:tgtEl>
                                        <p:attrNameLst>
                                          <p:attrName>style.visibility</p:attrName>
                                        </p:attrNameLst>
                                      </p:cBhvr>
                                      <p:to>
                                        <p:strVal val="visible"/>
                                      </p:to>
                                    </p:set>
                                    <p:animEffect transition="in" filter="wipe(left)">
                                      <p:cBhvr>
                                        <p:cTn id="20" dur="500"/>
                                        <p:tgtEl>
                                          <p:spTgt spid="17419"/>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17444"/>
                                        </p:tgtEl>
                                        <p:attrNameLst>
                                          <p:attrName>style.visibility</p:attrName>
                                        </p:attrNameLst>
                                      </p:cBhvr>
                                      <p:to>
                                        <p:strVal val="visible"/>
                                      </p:to>
                                    </p:set>
                                    <p:animEffect transition="in" filter="wipe(left)">
                                      <p:cBhvr>
                                        <p:cTn id="24" dur="500"/>
                                        <p:tgtEl>
                                          <p:spTgt spid="17444"/>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7443"/>
                                        </p:tgtEl>
                                        <p:attrNameLst>
                                          <p:attrName>style.visibility</p:attrName>
                                        </p:attrNameLst>
                                      </p:cBhvr>
                                      <p:to>
                                        <p:strVal val="visible"/>
                                      </p:to>
                                    </p:set>
                                    <p:animEffect transition="in" filter="wipe(left)">
                                      <p:cBhvr>
                                        <p:cTn id="28" dur="500"/>
                                        <p:tgtEl>
                                          <p:spTgt spid="1744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7410"/>
                                        </p:tgtEl>
                                        <p:attrNameLst>
                                          <p:attrName>style.visibility</p:attrName>
                                        </p:attrNameLst>
                                      </p:cBhvr>
                                      <p:to>
                                        <p:strVal val="visible"/>
                                      </p:to>
                                    </p:set>
                                    <p:animEffect transition="in" filter="box(out)">
                                      <p:cBhvr>
                                        <p:cTn id="33" dur="500"/>
                                        <p:tgtEl>
                                          <p:spTgt spid="174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448"/>
                                        </p:tgtEl>
                                        <p:attrNameLst>
                                          <p:attrName>style.visibility</p:attrName>
                                        </p:attrNameLst>
                                      </p:cBhvr>
                                      <p:to>
                                        <p:strVal val="visible"/>
                                      </p:to>
                                    </p:set>
                                  </p:childTnLst>
                                </p:cTn>
                              </p:par>
                            </p:childTnLst>
                          </p:cTn>
                        </p:par>
                        <p:par>
                          <p:cTn id="38" fill="hold" nodeType="afterGroup">
                            <p:stCondLst>
                              <p:cond delay="0"/>
                            </p:stCondLst>
                            <p:childTnLst>
                              <p:par>
                                <p:cTn id="39" presetID="1" presetClass="entr" presetSubtype="0" fill="hold" nodeType="afterEffect">
                                  <p:stCondLst>
                                    <p:cond delay="0"/>
                                  </p:stCondLst>
                                  <p:childTnLst>
                                    <p:set>
                                      <p:cBhvr>
                                        <p:cTn id="40" dur="1" fill="hold">
                                          <p:stCondLst>
                                            <p:cond delay="499"/>
                                          </p:stCondLst>
                                        </p:cTn>
                                        <p:tgtEl>
                                          <p:spTgt spid="1743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439"/>
                                        </p:tgtEl>
                                        <p:attrNameLst>
                                          <p:attrName>style.visibility</p:attrName>
                                        </p:attrNameLst>
                                      </p:cBhvr>
                                      <p:to>
                                        <p:strVal val="visible"/>
                                      </p:to>
                                    </p:set>
                                    <p:animEffect transition="in" filter="wipe(left)">
                                      <p:cBhvr>
                                        <p:cTn id="45" dur="500"/>
                                        <p:tgtEl>
                                          <p:spTgt spid="1743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438"/>
                                        </p:tgtEl>
                                        <p:attrNameLst>
                                          <p:attrName>style.visibility</p:attrName>
                                        </p:attrNameLst>
                                      </p:cBhvr>
                                      <p:to>
                                        <p:strVal val="visible"/>
                                      </p:to>
                                    </p:set>
                                    <p:animEffect transition="in" filter="wipe(left)">
                                      <p:cBhvr>
                                        <p:cTn id="50" dur="500"/>
                                        <p:tgtEl>
                                          <p:spTgt spid="17438"/>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7446"/>
                                        </p:tgtEl>
                                        <p:attrNameLst>
                                          <p:attrName>style.visibility</p:attrName>
                                        </p:attrNameLst>
                                      </p:cBhvr>
                                      <p:to>
                                        <p:strVal val="visible"/>
                                      </p:to>
                                    </p:set>
                                    <p:animEffect transition="in" filter="wipe(left)">
                                      <p:cBhvr>
                                        <p:cTn id="54" dur="500"/>
                                        <p:tgtEl>
                                          <p:spTgt spid="17446"/>
                                        </p:tgtEl>
                                      </p:cBhvr>
                                    </p:animEffect>
                                  </p:childTnLst>
                                </p:cTn>
                              </p:par>
                            </p:childTnLst>
                          </p:cTn>
                        </p:par>
                        <p:par>
                          <p:cTn id="55" fill="hold" nodeType="afterGroup">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7445"/>
                                        </p:tgtEl>
                                        <p:attrNameLst>
                                          <p:attrName>style.visibility</p:attrName>
                                        </p:attrNameLst>
                                      </p:cBhvr>
                                      <p:to>
                                        <p:strVal val="visible"/>
                                      </p:to>
                                    </p:set>
                                    <p:animEffect transition="in" filter="wipe(left)">
                                      <p:cBhvr>
                                        <p:cTn id="58" dur="500"/>
                                        <p:tgtEl>
                                          <p:spTgt spid="174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420"/>
                                        </p:tgtEl>
                                        <p:attrNameLst>
                                          <p:attrName>style.visibility</p:attrName>
                                        </p:attrNameLst>
                                      </p:cBhvr>
                                      <p:to>
                                        <p:strVal val="visible"/>
                                      </p:to>
                                    </p:set>
                                    <p:animEffect transition="in" filter="wipe(left)">
                                      <p:cBhvr>
                                        <p:cTn id="63" dur="500"/>
                                        <p:tgtEl>
                                          <p:spTgt spid="1742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7433"/>
                                        </p:tgtEl>
                                        <p:attrNameLst>
                                          <p:attrName>style.visibility</p:attrName>
                                        </p:attrNameLst>
                                      </p:cBhvr>
                                      <p:to>
                                        <p:strVal val="visible"/>
                                      </p:to>
                                    </p:set>
                                    <p:animEffect transition="in" filter="wipe(up)">
                                      <p:cBhvr>
                                        <p:cTn id="68" dur="500"/>
                                        <p:tgtEl>
                                          <p:spTgt spid="17433"/>
                                        </p:tgtEl>
                                      </p:cBhvr>
                                    </p:animEffect>
                                  </p:childTnLst>
                                </p:cTn>
                              </p:par>
                            </p:childTnLst>
                          </p:cTn>
                        </p:par>
                        <p:par>
                          <p:cTn id="69" fill="hold" nodeType="afterGroup">
                            <p:stCondLst>
                              <p:cond delay="500"/>
                            </p:stCondLst>
                            <p:childTnLst>
                              <p:par>
                                <p:cTn id="70" presetID="1" presetClass="entr" presetSubtype="0" fill="hold" nodeType="afterEffect">
                                  <p:stCondLst>
                                    <p:cond delay="0"/>
                                  </p:stCondLst>
                                  <p:childTnLst>
                                    <p:set>
                                      <p:cBhvr>
                                        <p:cTn id="71" dur="1" fill="hold">
                                          <p:stCondLst>
                                            <p:cond delay="499"/>
                                          </p:stCondLst>
                                        </p:cTn>
                                        <p:tgtEl>
                                          <p:spTgt spid="1743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7440"/>
                                        </p:tgtEl>
                                        <p:attrNameLst>
                                          <p:attrName>style.visibility</p:attrName>
                                        </p:attrNameLst>
                                      </p:cBhvr>
                                      <p:to>
                                        <p:strVal val="visible"/>
                                      </p:to>
                                    </p:set>
                                    <p:animEffect transition="in" filter="wipe(down)">
                                      <p:cBhvr>
                                        <p:cTn id="76" dur="500"/>
                                        <p:tgtEl>
                                          <p:spTgt spid="17440"/>
                                        </p:tgtEl>
                                      </p:cBhvr>
                                    </p:animEffec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17435"/>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7426"/>
                                        </p:tgtEl>
                                        <p:attrNameLst>
                                          <p:attrName>style.visibility</p:attrName>
                                        </p:attrNameLst>
                                      </p:cBhvr>
                                      <p:to>
                                        <p:strVal val="visible"/>
                                      </p:to>
                                    </p:set>
                                    <p:animEffect transition="in" filter="wipe(left)">
                                      <p:cBhvr>
                                        <p:cTn id="84" dur="500"/>
                                        <p:tgtEl>
                                          <p:spTgt spid="1742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17421"/>
                                        </p:tgtEl>
                                        <p:attrNameLst>
                                          <p:attrName>style.visibility</p:attrName>
                                        </p:attrNameLst>
                                      </p:cBhvr>
                                      <p:to>
                                        <p:strVal val="visible"/>
                                      </p:to>
                                    </p:set>
                                    <p:animEffect transition="in" filter="wipe(left)">
                                      <p:cBhvr>
                                        <p:cTn id="89" dur="500"/>
                                        <p:tgtEl>
                                          <p:spTgt spid="1742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7422"/>
                                        </p:tgtEl>
                                        <p:attrNameLst>
                                          <p:attrName>style.visibility</p:attrName>
                                        </p:attrNameLst>
                                      </p:cBhvr>
                                      <p:to>
                                        <p:strVal val="visible"/>
                                      </p:to>
                                    </p:set>
                                    <p:animEffect transition="in" filter="wipe(left)">
                                      <p:cBhvr>
                                        <p:cTn id="94" dur="500"/>
                                        <p:tgtEl>
                                          <p:spTgt spid="1742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7423"/>
                                        </p:tgtEl>
                                        <p:attrNameLst>
                                          <p:attrName>style.visibility</p:attrName>
                                        </p:attrNameLst>
                                      </p:cBhvr>
                                      <p:to>
                                        <p:strVal val="visible"/>
                                      </p:to>
                                    </p:set>
                                    <p:animEffect transition="in" filter="wipe(up)">
                                      <p:cBhvr>
                                        <p:cTn id="99" dur="500"/>
                                        <p:tgtEl>
                                          <p:spTgt spid="1742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7424"/>
                                        </p:tgtEl>
                                        <p:attrNameLst>
                                          <p:attrName>style.visibility</p:attrName>
                                        </p:attrNameLst>
                                      </p:cBhvr>
                                      <p:to>
                                        <p:strVal val="visible"/>
                                      </p:to>
                                    </p:set>
                                    <p:animEffect transition="in" filter="wipe(left)">
                                      <p:cBhvr>
                                        <p:cTn id="104" dur="500"/>
                                        <p:tgtEl>
                                          <p:spTgt spid="1742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7431"/>
                                        </p:tgtEl>
                                        <p:attrNameLst>
                                          <p:attrName>style.visibility</p:attrName>
                                        </p:attrNameLst>
                                      </p:cBhvr>
                                      <p:to>
                                        <p:strVal val="visible"/>
                                      </p:to>
                                    </p:set>
                                    <p:animEffect transition="in" filter="wipe(left)">
                                      <p:cBhvr>
                                        <p:cTn id="109" dur="500"/>
                                        <p:tgtEl>
                                          <p:spTgt spid="1743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7425"/>
                                        </p:tgtEl>
                                        <p:attrNameLst>
                                          <p:attrName>style.visibility</p:attrName>
                                        </p:attrNameLst>
                                      </p:cBhvr>
                                      <p:to>
                                        <p:strVal val="visible"/>
                                      </p:to>
                                    </p:set>
                                    <p:animEffect transition="in" filter="wipe(left)">
                                      <p:cBhvr>
                                        <p:cTn id="114" dur="500"/>
                                        <p:tgtEl>
                                          <p:spTgt spid="17425"/>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17436"/>
                                        </p:tgtEl>
                                        <p:attrNameLst>
                                          <p:attrName>style.visibility</p:attrName>
                                        </p:attrNameLst>
                                      </p:cBhvr>
                                      <p:to>
                                        <p:strVal val="visible"/>
                                      </p:to>
                                    </p:set>
                                    <p:animEffect transition="in" filter="wipe(left)">
                                      <p:cBhvr>
                                        <p:cTn id="119" dur="500"/>
                                        <p:tgtEl>
                                          <p:spTgt spid="17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autoUpdateAnimBg="0"/>
      <p:bldP spid="17420" grpId="0" autoUpdateAnimBg="0"/>
      <p:bldP spid="17423" grpId="0" animBg="1"/>
      <p:bldP spid="17433" grpId="0" animBg="1"/>
      <p:bldP spid="17437" grpId="0" autoUpdateAnimBg="0"/>
      <p:bldP spid="17438" grpId="0" autoUpdateAnimBg="0"/>
      <p:bldP spid="17439" grpId="0" autoUpdateAnimBg="0"/>
      <p:bldP spid="17440" grpId="0" animBg="1"/>
      <p:bldP spid="17441" grpId="0" autoUpdateAnimBg="0"/>
      <p:bldP spid="17443" grpId="0" autoUpdateAnimBg="0"/>
      <p:bldP spid="17445" grpId="0" autoUpdateAnimBg="0"/>
      <p:bldP spid="174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39775" y="619125"/>
            <a:ext cx="698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Times New Roman" pitchFamily="18" charset="0"/>
              </a:rPr>
              <a:t>已知</a:t>
            </a:r>
            <a:r>
              <a:rPr kumimoji="1" lang="zh-CN" altLang="en-US" sz="2400" b="1">
                <a:solidFill>
                  <a:schemeClr val="bg1"/>
                </a:solidFill>
                <a:latin typeface="Times New Roman" pitchFamily="18" charset="0"/>
                <a:ea typeface="仿宋_GB2312" pitchFamily="49" charset="-122"/>
              </a:rPr>
              <a:t> </a:t>
            </a:r>
            <a:r>
              <a:rPr kumimoji="1" lang="en-US" altLang="zh-CN" sz="2400" b="1" i="1">
                <a:solidFill>
                  <a:srgbClr val="66FFFF"/>
                </a:solidFill>
                <a:latin typeface="Times New Roman" pitchFamily="18" charset="0"/>
                <a:ea typeface="仿宋_GB2312" pitchFamily="49" charset="-122"/>
              </a:rPr>
              <a:t>m </a:t>
            </a:r>
            <a:r>
              <a:rPr kumimoji="1" lang="en-US" altLang="zh-CN" sz="2400" b="1">
                <a:solidFill>
                  <a:srgbClr val="66FFFF"/>
                </a:solidFill>
                <a:latin typeface="Times New Roman" pitchFamily="18" charset="0"/>
                <a:ea typeface="仿宋_GB2312" pitchFamily="49" charset="-122"/>
              </a:rPr>
              <a:t>= 2kg </a:t>
            </a:r>
            <a:r>
              <a:rPr kumimoji="1" lang="en-US" altLang="zh-CN" sz="2400" b="1">
                <a:solidFill>
                  <a:schemeClr val="bg1"/>
                </a:solidFill>
                <a:latin typeface="Times New Roman" pitchFamily="18" charset="0"/>
                <a:ea typeface="仿宋_GB2312" pitchFamily="49" charset="-122"/>
              </a:rPr>
              <a:t>,</a:t>
            </a:r>
            <a:r>
              <a:rPr kumimoji="1" lang="en-US" altLang="zh-CN" sz="2400" b="1">
                <a:solidFill>
                  <a:schemeClr val="bg1"/>
                </a:solidFill>
                <a:latin typeface="宋体" charset="-122"/>
              </a:rPr>
              <a:t> </a:t>
            </a:r>
            <a:r>
              <a:rPr kumimoji="1" lang="zh-CN" altLang="en-US" sz="2400" b="1">
                <a:solidFill>
                  <a:schemeClr val="bg1"/>
                </a:solidFill>
                <a:latin typeface="宋体" charset="-122"/>
              </a:rPr>
              <a:t>在</a:t>
            </a:r>
            <a:r>
              <a:rPr kumimoji="1" lang="zh-CN" altLang="en-US" sz="2400" b="1">
                <a:solidFill>
                  <a:schemeClr val="bg1"/>
                </a:solidFill>
                <a:latin typeface="Times New Roman" pitchFamily="18" charset="0"/>
                <a:ea typeface="仿宋_GB2312" pitchFamily="49" charset="-122"/>
              </a:rPr>
              <a:t> </a:t>
            </a:r>
            <a:r>
              <a:rPr kumimoji="1" lang="en-US" altLang="zh-CN" sz="2400" b="1" i="1">
                <a:solidFill>
                  <a:srgbClr val="66FFFF"/>
                </a:solidFill>
                <a:latin typeface="Times New Roman" pitchFamily="18" charset="0"/>
                <a:ea typeface="仿宋_GB2312" pitchFamily="49" charset="-122"/>
              </a:rPr>
              <a:t>F</a:t>
            </a:r>
            <a:r>
              <a:rPr kumimoji="1" lang="en-US" altLang="zh-CN" sz="2400" b="1">
                <a:solidFill>
                  <a:srgbClr val="66FFFF"/>
                </a:solidFill>
                <a:latin typeface="Times New Roman" pitchFamily="18" charset="0"/>
                <a:ea typeface="仿宋_GB2312" pitchFamily="49" charset="-122"/>
              </a:rPr>
              <a:t> = 12</a:t>
            </a:r>
            <a:r>
              <a:rPr kumimoji="1" lang="en-US" altLang="zh-CN" sz="2400" b="1" i="1">
                <a:solidFill>
                  <a:srgbClr val="66FFFF"/>
                </a:solidFill>
                <a:latin typeface="Times New Roman" pitchFamily="18" charset="0"/>
                <a:ea typeface="仿宋_GB2312" pitchFamily="49" charset="-122"/>
              </a:rPr>
              <a:t>t</a:t>
            </a:r>
            <a:r>
              <a:rPr kumimoji="1" lang="en-US" altLang="zh-CN" sz="2400" b="1" i="1">
                <a:solidFill>
                  <a:schemeClr val="bg1"/>
                </a:solidFill>
                <a:latin typeface="Times New Roman" pitchFamily="18" charset="0"/>
                <a:ea typeface="仿宋_GB2312" pitchFamily="49" charset="-122"/>
              </a:rPr>
              <a:t> </a:t>
            </a:r>
            <a:r>
              <a:rPr kumimoji="1" lang="zh-CN" altLang="en-US" sz="2400" b="1">
                <a:solidFill>
                  <a:schemeClr val="bg1"/>
                </a:solidFill>
                <a:latin typeface="Times New Roman" pitchFamily="18" charset="0"/>
              </a:rPr>
              <a:t>作用下由静止做直线运动</a:t>
            </a:r>
          </a:p>
        </p:txBody>
      </p:sp>
      <p:sp>
        <p:nvSpPr>
          <p:cNvPr id="18435" name="Text Box 3"/>
          <p:cNvSpPr txBox="1">
            <a:spLocks noChangeArrowheads="1"/>
          </p:cNvSpPr>
          <p:nvPr/>
        </p:nvSpPr>
        <p:spPr bwMode="auto">
          <a:xfrm>
            <a:off x="276225" y="223202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解</a:t>
            </a:r>
          </a:p>
        </p:txBody>
      </p:sp>
      <p:graphicFrame>
        <p:nvGraphicFramePr>
          <p:cNvPr id="18436" name="Object 4"/>
          <p:cNvGraphicFramePr>
            <a:graphicFrameLocks/>
          </p:cNvGraphicFramePr>
          <p:nvPr/>
        </p:nvGraphicFramePr>
        <p:xfrm>
          <a:off x="954088" y="2033588"/>
          <a:ext cx="1752600" cy="823912"/>
        </p:xfrm>
        <a:graphic>
          <a:graphicData uri="http://schemas.openxmlformats.org/presentationml/2006/ole">
            <mc:AlternateContent xmlns:mc="http://schemas.openxmlformats.org/markup-compatibility/2006">
              <mc:Choice xmlns:v="urn:schemas-microsoft-com:vml" Requires="v">
                <p:oleObj spid="_x0000_s40746" name="Equation" r:id="rId3" imgW="2324520" imgH="1092600" progId="Equation.3">
                  <p:embed/>
                </p:oleObj>
              </mc:Choice>
              <mc:Fallback>
                <p:oleObj name="Equation" r:id="rId3" imgW="2324520" imgH="1092600" progId="Equation.3">
                  <p:embed/>
                  <p:pic>
                    <p:nvPicPr>
                      <p:cNvPr id="0" name="Picture 10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088" y="2033588"/>
                        <a:ext cx="17526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5"/>
          <p:cNvGraphicFramePr>
            <a:graphicFrameLocks/>
          </p:cNvGraphicFramePr>
          <p:nvPr/>
        </p:nvGraphicFramePr>
        <p:xfrm>
          <a:off x="3929063" y="2049463"/>
          <a:ext cx="1727200" cy="823912"/>
        </p:xfrm>
        <a:graphic>
          <a:graphicData uri="http://schemas.openxmlformats.org/presentationml/2006/ole">
            <mc:AlternateContent xmlns:mc="http://schemas.openxmlformats.org/markup-compatibility/2006">
              <mc:Choice xmlns:v="urn:schemas-microsoft-com:vml" Requires="v">
                <p:oleObj spid="_x0000_s40747" name="Equation" r:id="rId5" imgW="2286360" imgH="1092600" progId="Equation.3">
                  <p:embed/>
                </p:oleObj>
              </mc:Choice>
              <mc:Fallback>
                <p:oleObj name="Equation" r:id="rId5" imgW="2286360" imgH="1092600" progId="Equation.3">
                  <p:embed/>
                  <p:pic>
                    <p:nvPicPr>
                      <p:cNvPr id="0" name="Picture 10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63" y="2049463"/>
                        <a:ext cx="1727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6"/>
          <p:cNvGraphicFramePr>
            <a:graphicFrameLocks/>
          </p:cNvGraphicFramePr>
          <p:nvPr/>
        </p:nvGraphicFramePr>
        <p:xfrm>
          <a:off x="6650038" y="2227263"/>
          <a:ext cx="1420812" cy="392112"/>
        </p:xfrm>
        <a:graphic>
          <a:graphicData uri="http://schemas.openxmlformats.org/presentationml/2006/ole">
            <mc:AlternateContent xmlns:mc="http://schemas.openxmlformats.org/markup-compatibility/2006">
              <mc:Choice xmlns:v="urn:schemas-microsoft-com:vml" Requires="v">
                <p:oleObj spid="_x0000_s40748" name="Equation" r:id="rId7" imgW="1879920" imgH="507960" progId="Equation.3">
                  <p:embed/>
                </p:oleObj>
              </mc:Choice>
              <mc:Fallback>
                <p:oleObj name="Equation" r:id="rId7" imgW="1879920" imgH="507960" progId="Equation.3">
                  <p:embed/>
                  <p:pic>
                    <p:nvPicPr>
                      <p:cNvPr id="0" name="Picture 10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0038" y="2227263"/>
                        <a:ext cx="142081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7"/>
          <p:cNvGraphicFramePr>
            <a:graphicFrameLocks/>
          </p:cNvGraphicFramePr>
          <p:nvPr/>
        </p:nvGraphicFramePr>
        <p:xfrm>
          <a:off x="4302125" y="3227388"/>
          <a:ext cx="2501900" cy="687387"/>
        </p:xfrm>
        <a:graphic>
          <a:graphicData uri="http://schemas.openxmlformats.org/presentationml/2006/ole">
            <mc:AlternateContent xmlns:mc="http://schemas.openxmlformats.org/markup-compatibility/2006">
              <mc:Choice xmlns:v="urn:schemas-microsoft-com:vml" Requires="v">
                <p:oleObj spid="_x0000_s40749" name="Equation" r:id="rId9" imgW="3328200" imgH="901800" progId="Equation.3">
                  <p:embed/>
                </p:oleObj>
              </mc:Choice>
              <mc:Fallback>
                <p:oleObj name="Equation" r:id="rId9" imgW="3328200" imgH="901800" progId="Equation.3">
                  <p:embed/>
                  <p:pic>
                    <p:nvPicPr>
                      <p:cNvPr id="0" name="Picture 10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2125" y="3227388"/>
                        <a:ext cx="25019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0" name="Object 8"/>
          <p:cNvGraphicFramePr>
            <a:graphicFrameLocks/>
          </p:cNvGraphicFramePr>
          <p:nvPr/>
        </p:nvGraphicFramePr>
        <p:xfrm>
          <a:off x="2224088" y="4379913"/>
          <a:ext cx="2590800" cy="393700"/>
        </p:xfrm>
        <a:graphic>
          <a:graphicData uri="http://schemas.openxmlformats.org/presentationml/2006/ole">
            <mc:AlternateContent xmlns:mc="http://schemas.openxmlformats.org/markup-compatibility/2006">
              <mc:Choice xmlns:v="urn:schemas-microsoft-com:vml" Requires="v">
                <p:oleObj spid="_x0000_s40750" name="Equation" r:id="rId11" imgW="3442320" imgH="507960" progId="Equation.3">
                  <p:embed/>
                </p:oleObj>
              </mc:Choice>
              <mc:Fallback>
                <p:oleObj name="Equation" r:id="rId11" imgW="3442320" imgH="507960" progId="Equation.3">
                  <p:embed/>
                  <p:pic>
                    <p:nvPicPr>
                      <p:cNvPr id="0" name="Picture 1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4088" y="4379913"/>
                        <a:ext cx="2590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 name="AutoShape 9"/>
          <p:cNvSpPr>
            <a:spLocks noChangeArrowheads="1"/>
          </p:cNvSpPr>
          <p:nvPr/>
        </p:nvSpPr>
        <p:spPr bwMode="auto">
          <a:xfrm>
            <a:off x="3032125" y="2379663"/>
            <a:ext cx="457200" cy="228600"/>
          </a:xfrm>
          <a:prstGeom prst="rightArrow">
            <a:avLst>
              <a:gd name="adj1" fmla="val 50000"/>
              <a:gd name="adj2" fmla="val 50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42" name="Object 10"/>
          <p:cNvGraphicFramePr>
            <a:graphicFrameLocks/>
          </p:cNvGraphicFramePr>
          <p:nvPr/>
        </p:nvGraphicFramePr>
        <p:xfrm>
          <a:off x="873125" y="3244850"/>
          <a:ext cx="1511300" cy="688975"/>
        </p:xfrm>
        <a:graphic>
          <a:graphicData uri="http://schemas.openxmlformats.org/presentationml/2006/ole">
            <mc:AlternateContent xmlns:mc="http://schemas.openxmlformats.org/markup-compatibility/2006">
              <mc:Choice xmlns:v="urn:schemas-microsoft-com:vml" Requires="v">
                <p:oleObj spid="_x0000_s40751" name="Equation" r:id="rId13" imgW="2007000" imgH="901800" progId="Equation.3">
                  <p:embed/>
                </p:oleObj>
              </mc:Choice>
              <mc:Fallback>
                <p:oleObj name="Equation" r:id="rId13" imgW="2007000" imgH="901800" progId="Equation.3">
                  <p:embed/>
                  <p:pic>
                    <p:nvPicPr>
                      <p:cNvPr id="0" name="Picture 1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3125" y="3244850"/>
                        <a:ext cx="15113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3" name="Object 11"/>
          <p:cNvGraphicFramePr>
            <a:graphicFrameLocks/>
          </p:cNvGraphicFramePr>
          <p:nvPr/>
        </p:nvGraphicFramePr>
        <p:xfrm>
          <a:off x="2517775" y="3244850"/>
          <a:ext cx="1725613" cy="685800"/>
        </p:xfrm>
        <a:graphic>
          <a:graphicData uri="http://schemas.openxmlformats.org/presentationml/2006/ole">
            <mc:AlternateContent xmlns:mc="http://schemas.openxmlformats.org/markup-compatibility/2006">
              <mc:Choice xmlns:v="urn:schemas-microsoft-com:vml" Requires="v">
                <p:oleObj spid="_x0000_s40752" name="Equation" r:id="rId15" imgW="2286360" imgH="901800" progId="Equation.3">
                  <p:embed/>
                </p:oleObj>
              </mc:Choice>
              <mc:Fallback>
                <p:oleObj name="Equation" r:id="rId15" imgW="2286360" imgH="901800" progId="Equation.3">
                  <p:embed/>
                  <p:pic>
                    <p:nvPicPr>
                      <p:cNvPr id="0" name="Picture 11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7775" y="3244850"/>
                        <a:ext cx="17256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4" name="Object 12"/>
          <p:cNvGraphicFramePr>
            <a:graphicFrameLocks/>
          </p:cNvGraphicFramePr>
          <p:nvPr/>
        </p:nvGraphicFramePr>
        <p:xfrm>
          <a:off x="827088" y="4441825"/>
          <a:ext cx="1270000" cy="355600"/>
        </p:xfrm>
        <a:graphic>
          <a:graphicData uri="http://schemas.openxmlformats.org/presentationml/2006/ole">
            <mc:AlternateContent xmlns:mc="http://schemas.openxmlformats.org/markup-compatibility/2006">
              <mc:Choice xmlns:v="urn:schemas-microsoft-com:vml" Requires="v">
                <p:oleObj spid="_x0000_s40753" name="Equation" r:id="rId17" imgW="1676880" imgH="457200" progId="Equation.3">
                  <p:embed/>
                </p:oleObj>
              </mc:Choice>
              <mc:Fallback>
                <p:oleObj name="Equation" r:id="rId17" imgW="1676880" imgH="457200" progId="Equation.3">
                  <p:embed/>
                  <p:pic>
                    <p:nvPicPr>
                      <p:cNvPr id="0" name="Picture 11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4441825"/>
                        <a:ext cx="12700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5" name="Rectangle 13"/>
          <p:cNvSpPr>
            <a:spLocks noChangeArrowheads="1"/>
          </p:cNvSpPr>
          <p:nvPr/>
        </p:nvSpPr>
        <p:spPr bwMode="auto">
          <a:xfrm>
            <a:off x="301625" y="5984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p>
        </p:txBody>
      </p:sp>
      <p:sp>
        <p:nvSpPr>
          <p:cNvPr id="18446" name="Rectangle 14"/>
          <p:cNvSpPr>
            <a:spLocks noChangeArrowheads="1"/>
          </p:cNvSpPr>
          <p:nvPr/>
        </p:nvSpPr>
        <p:spPr bwMode="auto">
          <a:xfrm>
            <a:off x="287338" y="13541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宋体" charset="-122"/>
              </a:rPr>
              <a:t>求</a:t>
            </a:r>
          </a:p>
        </p:txBody>
      </p:sp>
      <p:sp>
        <p:nvSpPr>
          <p:cNvPr id="18447" name="Rectangle 15"/>
          <p:cNvSpPr>
            <a:spLocks noChangeArrowheads="1"/>
          </p:cNvSpPr>
          <p:nvPr/>
        </p:nvSpPr>
        <p:spPr bwMode="auto">
          <a:xfrm>
            <a:off x="862013" y="1320800"/>
            <a:ext cx="542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t</a:t>
            </a:r>
            <a:r>
              <a:rPr kumimoji="1" lang="en-US" altLang="zh-CN" sz="2400" b="1">
                <a:solidFill>
                  <a:srgbClr val="66FFFF"/>
                </a:solidFill>
                <a:latin typeface="Times New Roman" pitchFamily="18" charset="0"/>
              </a:rPr>
              <a:t> = 0</a:t>
            </a:r>
            <a:r>
              <a:rPr kumimoji="1" lang="en-US" altLang="zh-CN" sz="2400" b="1">
                <a:solidFill>
                  <a:srgbClr val="66FFFF"/>
                </a:solidFill>
                <a:latin typeface="Times New Roman" pitchFamily="18" charset="0"/>
                <a:sym typeface="Symbol" pitchFamily="18" charset="2"/>
              </a:rPr>
              <a:t></a:t>
            </a:r>
            <a:r>
              <a:rPr kumimoji="1" lang="en-US" altLang="zh-CN" sz="2400" b="1">
                <a:solidFill>
                  <a:srgbClr val="66FFFF"/>
                </a:solidFill>
                <a:latin typeface="Times New Roman" pitchFamily="18" charset="0"/>
              </a:rPr>
              <a:t>2s</a:t>
            </a:r>
            <a:r>
              <a:rPr kumimoji="1" lang="zh-CN" altLang="en-US" sz="2400" b="1">
                <a:solidFill>
                  <a:schemeClr val="bg1"/>
                </a:solidFill>
                <a:latin typeface="宋体" charset="-122"/>
              </a:rPr>
              <a:t>内</a:t>
            </a:r>
            <a:r>
              <a:rPr kumimoji="1" lang="en-US" altLang="zh-CN" sz="2400" b="1" i="1">
                <a:solidFill>
                  <a:srgbClr val="66FFFF"/>
                </a:solidFill>
                <a:latin typeface="Times New Roman" pitchFamily="18" charset="0"/>
              </a:rPr>
              <a:t>F </a:t>
            </a:r>
            <a:r>
              <a:rPr kumimoji="1" lang="zh-CN" altLang="en-US" sz="2400" b="1">
                <a:solidFill>
                  <a:schemeClr val="bg1"/>
                </a:solidFill>
                <a:latin typeface="宋体" charset="-122"/>
              </a:rPr>
              <a:t>作的功及</a:t>
            </a:r>
            <a:r>
              <a:rPr kumimoji="1" lang="en-US" altLang="zh-CN" sz="2400" b="1" i="1">
                <a:solidFill>
                  <a:srgbClr val="66FFFF"/>
                </a:solidFill>
                <a:latin typeface="Times New Roman" pitchFamily="18" charset="0"/>
              </a:rPr>
              <a:t>t</a:t>
            </a:r>
            <a:r>
              <a:rPr kumimoji="1" lang="en-US" altLang="zh-CN" sz="2400" b="1">
                <a:solidFill>
                  <a:srgbClr val="66FFFF"/>
                </a:solidFill>
                <a:latin typeface="Times New Roman" pitchFamily="18" charset="0"/>
              </a:rPr>
              <a:t> = 2s </a:t>
            </a:r>
            <a:r>
              <a:rPr kumimoji="1" lang="zh-CN" altLang="en-US" sz="2400" b="1">
                <a:solidFill>
                  <a:schemeClr val="bg1"/>
                </a:solidFill>
                <a:latin typeface="宋体" charset="-122"/>
              </a:rPr>
              <a:t>时的功率。</a:t>
            </a:r>
          </a:p>
        </p:txBody>
      </p:sp>
      <p:sp>
        <p:nvSpPr>
          <p:cNvPr id="18448" name="AutoShape 16"/>
          <p:cNvSpPr>
            <a:spLocks noChangeArrowheads="1"/>
          </p:cNvSpPr>
          <p:nvPr/>
        </p:nvSpPr>
        <p:spPr bwMode="auto">
          <a:xfrm>
            <a:off x="5945188" y="2379663"/>
            <a:ext cx="457200" cy="228600"/>
          </a:xfrm>
          <a:prstGeom prst="rightArrow">
            <a:avLst>
              <a:gd name="adj1" fmla="val 50000"/>
              <a:gd name="adj2" fmla="val 50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9" name="AutoShape 17"/>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18450" name="AutoShape 18">
            <a:hlinkClick r:id="rId19"/>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Tree>
    <p:extLst>
      <p:ext uri="{BB962C8B-B14F-4D97-AF65-F5344CB8AC3E}">
        <p14:creationId xmlns:p14="http://schemas.microsoft.com/office/powerpoint/2010/main" val="1343004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45"/>
                                        </p:tgtEl>
                                        <p:attrNameLst>
                                          <p:attrName>style.visibility</p:attrName>
                                        </p:attrNameLst>
                                      </p:cBhvr>
                                      <p:to>
                                        <p:strVal val="visible"/>
                                      </p:to>
                                    </p:set>
                                    <p:animEffect transition="in" filter="wipe(left)">
                                      <p:cBhvr>
                                        <p:cTn id="7" dur="500"/>
                                        <p:tgtEl>
                                          <p:spTgt spid="18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wipe(left)">
                                      <p:cBhvr>
                                        <p:cTn id="12" dur="500"/>
                                        <p:tgtEl>
                                          <p:spTgt spid="184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46"/>
                                        </p:tgtEl>
                                        <p:attrNameLst>
                                          <p:attrName>style.visibility</p:attrName>
                                        </p:attrNameLst>
                                      </p:cBhvr>
                                      <p:to>
                                        <p:strVal val="visible"/>
                                      </p:to>
                                    </p:set>
                                    <p:animEffect transition="in" filter="wipe(left)">
                                      <p:cBhvr>
                                        <p:cTn id="17" dur="500"/>
                                        <p:tgtEl>
                                          <p:spTgt spid="184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47"/>
                                        </p:tgtEl>
                                        <p:attrNameLst>
                                          <p:attrName>style.visibility</p:attrName>
                                        </p:attrNameLst>
                                      </p:cBhvr>
                                      <p:to>
                                        <p:strVal val="visible"/>
                                      </p:to>
                                    </p:set>
                                    <p:animEffect transition="in" filter="wipe(left)">
                                      <p:cBhvr>
                                        <p:cTn id="22" dur="500"/>
                                        <p:tgtEl>
                                          <p:spTgt spid="184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5"/>
                                        </p:tgtEl>
                                        <p:attrNameLst>
                                          <p:attrName>style.visibility</p:attrName>
                                        </p:attrNameLst>
                                      </p:cBhvr>
                                      <p:to>
                                        <p:strVal val="visible"/>
                                      </p:to>
                                    </p:set>
                                    <p:animEffect transition="in" filter="wipe(left)">
                                      <p:cBhvr>
                                        <p:cTn id="27" dur="500"/>
                                        <p:tgtEl>
                                          <p:spTgt spid="184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436"/>
                                        </p:tgtEl>
                                        <p:attrNameLst>
                                          <p:attrName>style.visibility</p:attrName>
                                        </p:attrNameLst>
                                      </p:cBhvr>
                                      <p:to>
                                        <p:strVal val="visible"/>
                                      </p:to>
                                    </p:set>
                                    <p:animEffect transition="in" filter="wipe(left)">
                                      <p:cBhvr>
                                        <p:cTn id="32" dur="500"/>
                                        <p:tgtEl>
                                          <p:spTgt spid="184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41"/>
                                        </p:tgtEl>
                                        <p:attrNameLst>
                                          <p:attrName>style.visibility</p:attrName>
                                        </p:attrNameLst>
                                      </p:cBhvr>
                                      <p:to>
                                        <p:strVal val="visible"/>
                                      </p:to>
                                    </p:set>
                                    <p:animEffect transition="in" filter="wipe(left)">
                                      <p:cBhvr>
                                        <p:cTn id="37" dur="500"/>
                                        <p:tgtEl>
                                          <p:spTgt spid="184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437"/>
                                        </p:tgtEl>
                                        <p:attrNameLst>
                                          <p:attrName>style.visibility</p:attrName>
                                        </p:attrNameLst>
                                      </p:cBhvr>
                                      <p:to>
                                        <p:strVal val="visible"/>
                                      </p:to>
                                    </p:set>
                                    <p:animEffect transition="in" filter="wipe(left)">
                                      <p:cBhvr>
                                        <p:cTn id="42" dur="500"/>
                                        <p:tgtEl>
                                          <p:spTgt spid="184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448"/>
                                        </p:tgtEl>
                                        <p:attrNameLst>
                                          <p:attrName>style.visibility</p:attrName>
                                        </p:attrNameLst>
                                      </p:cBhvr>
                                      <p:to>
                                        <p:strVal val="visible"/>
                                      </p:to>
                                    </p:set>
                                    <p:animEffect transition="in" filter="wipe(left)">
                                      <p:cBhvr>
                                        <p:cTn id="47" dur="500"/>
                                        <p:tgtEl>
                                          <p:spTgt spid="184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438"/>
                                        </p:tgtEl>
                                        <p:attrNameLst>
                                          <p:attrName>style.visibility</p:attrName>
                                        </p:attrNameLst>
                                      </p:cBhvr>
                                      <p:to>
                                        <p:strVal val="visible"/>
                                      </p:to>
                                    </p:set>
                                    <p:animEffect transition="in" filter="wipe(left)">
                                      <p:cBhvr>
                                        <p:cTn id="52" dur="500"/>
                                        <p:tgtEl>
                                          <p:spTgt spid="184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442"/>
                                        </p:tgtEl>
                                        <p:attrNameLst>
                                          <p:attrName>style.visibility</p:attrName>
                                        </p:attrNameLst>
                                      </p:cBhvr>
                                      <p:to>
                                        <p:strVal val="visible"/>
                                      </p:to>
                                    </p:set>
                                    <p:animEffect transition="in" filter="wipe(left)">
                                      <p:cBhvr>
                                        <p:cTn id="57" dur="500"/>
                                        <p:tgtEl>
                                          <p:spTgt spid="184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8443"/>
                                        </p:tgtEl>
                                        <p:attrNameLst>
                                          <p:attrName>style.visibility</p:attrName>
                                        </p:attrNameLst>
                                      </p:cBhvr>
                                      <p:to>
                                        <p:strVal val="visible"/>
                                      </p:to>
                                    </p:set>
                                    <p:animEffect transition="in" filter="wipe(left)">
                                      <p:cBhvr>
                                        <p:cTn id="62" dur="500"/>
                                        <p:tgtEl>
                                          <p:spTgt spid="184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8439"/>
                                        </p:tgtEl>
                                        <p:attrNameLst>
                                          <p:attrName>style.visibility</p:attrName>
                                        </p:attrNameLst>
                                      </p:cBhvr>
                                      <p:to>
                                        <p:strVal val="visible"/>
                                      </p:to>
                                    </p:set>
                                    <p:animEffect transition="in" filter="wipe(left)">
                                      <p:cBhvr>
                                        <p:cTn id="67" dur="500"/>
                                        <p:tgtEl>
                                          <p:spTgt spid="1843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500"/>
                                        <p:tgtEl>
                                          <p:spTgt spid="184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8440"/>
                                        </p:tgtEl>
                                        <p:attrNameLst>
                                          <p:attrName>style.visibility</p:attrName>
                                        </p:attrNameLst>
                                      </p:cBhvr>
                                      <p:to>
                                        <p:strVal val="visible"/>
                                      </p:to>
                                    </p:set>
                                    <p:animEffect transition="in" filter="wipe(left)">
                                      <p:cBhvr>
                                        <p:cTn id="77"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utoUpdateAnimBg="0"/>
      <p:bldP spid="18441" grpId="0" animBg="1"/>
      <p:bldP spid="18445" grpId="0" autoUpdateAnimBg="0"/>
      <p:bldP spid="18446" grpId="0" autoUpdateAnimBg="0"/>
      <p:bldP spid="18447" grpId="0" autoUpdateAnimBg="0"/>
      <p:bldP spid="184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几种常见力的功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重力的功</a:t>
            </a:r>
          </a:p>
        </p:txBody>
      </p:sp>
      <p:grpSp>
        <p:nvGrpSpPr>
          <p:cNvPr id="10" name="Group 65"/>
          <p:cNvGrpSpPr>
            <a:grpSpLocks/>
          </p:cNvGrpSpPr>
          <p:nvPr/>
        </p:nvGrpSpPr>
        <p:grpSpPr bwMode="auto">
          <a:xfrm>
            <a:off x="5651500" y="2570559"/>
            <a:ext cx="2116138" cy="3048000"/>
            <a:chOff x="3560" y="1414"/>
            <a:chExt cx="1333" cy="1920"/>
          </a:xfrm>
        </p:grpSpPr>
        <p:sp>
          <p:nvSpPr>
            <p:cNvPr id="11" name="Line 42"/>
            <p:cNvSpPr>
              <a:spLocks noChangeShapeType="1"/>
            </p:cNvSpPr>
            <p:nvPr/>
          </p:nvSpPr>
          <p:spPr bwMode="auto">
            <a:xfrm flipH="1">
              <a:off x="3831" y="2758"/>
              <a:ext cx="1056"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58"/>
            <p:cNvGrpSpPr>
              <a:grpSpLocks/>
            </p:cNvGrpSpPr>
            <p:nvPr/>
          </p:nvGrpSpPr>
          <p:grpSpPr bwMode="auto">
            <a:xfrm>
              <a:off x="3560" y="1414"/>
              <a:ext cx="1333" cy="1920"/>
              <a:chOff x="3560" y="1414"/>
              <a:chExt cx="1333" cy="1920"/>
            </a:xfrm>
          </p:grpSpPr>
          <p:sp>
            <p:nvSpPr>
              <p:cNvPr id="13" name="Line 44"/>
              <p:cNvSpPr>
                <a:spLocks noChangeShapeType="1"/>
              </p:cNvSpPr>
              <p:nvPr/>
            </p:nvSpPr>
            <p:spPr bwMode="auto">
              <a:xfrm>
                <a:off x="3815" y="1414"/>
                <a:ext cx="1" cy="1920"/>
              </a:xfrm>
              <a:prstGeom prst="line">
                <a:avLst/>
              </a:prstGeom>
              <a:noFill/>
              <a:ln w="22225">
                <a:solidFill>
                  <a:srgbClr val="00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43"/>
              <p:cNvSpPr>
                <a:spLocks noChangeShapeType="1"/>
              </p:cNvSpPr>
              <p:nvPr/>
            </p:nvSpPr>
            <p:spPr bwMode="auto">
              <a:xfrm>
                <a:off x="4887" y="2758"/>
                <a:ext cx="1" cy="576"/>
              </a:xfrm>
              <a:prstGeom prst="line">
                <a:avLst/>
              </a:prstGeom>
              <a:noFill/>
              <a:ln w="22225">
                <a:solidFill>
                  <a:srgbClr val="00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 name="Object 41"/>
              <p:cNvGraphicFramePr>
                <a:graphicFrameLocks noChangeAspect="1"/>
              </p:cNvGraphicFramePr>
              <p:nvPr>
                <p:extLst>
                  <p:ext uri="{D42A27DB-BD31-4B8C-83A1-F6EECF244321}">
                    <p14:modId xmlns:p14="http://schemas.microsoft.com/office/powerpoint/2010/main" val="1410069563"/>
                  </p:ext>
                </p:extLst>
              </p:nvPr>
            </p:nvGraphicFramePr>
            <p:xfrm>
              <a:off x="3560" y="2126"/>
              <a:ext cx="227" cy="305"/>
            </p:xfrm>
            <a:graphic>
              <a:graphicData uri="http://schemas.openxmlformats.org/presentationml/2006/ole">
                <mc:AlternateContent xmlns:mc="http://schemas.openxmlformats.org/markup-compatibility/2006">
                  <mc:Choice xmlns:v="urn:schemas-microsoft-com:vml" Requires="v">
                    <p:oleObj spid="_x0000_s154889" name="Equation" r:id="rId4" imgW="152280" imgH="228600" progId="Equation.DSMT4">
                      <p:embed/>
                    </p:oleObj>
                  </mc:Choice>
                  <mc:Fallback>
                    <p:oleObj name="Equation" r:id="rId4" imgW="152280" imgH="228600" progId="Equation.DSMT4">
                      <p:embed/>
                      <p:pic>
                        <p:nvPicPr>
                          <p:cNvPr id="0" name="Picture 2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2126"/>
                            <a:ext cx="227" cy="30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19" name="Object 40"/>
              <p:cNvGraphicFramePr>
                <a:graphicFrameLocks noChangeAspect="1"/>
              </p:cNvGraphicFramePr>
              <p:nvPr>
                <p:extLst>
                  <p:ext uri="{D42A27DB-BD31-4B8C-83A1-F6EECF244321}">
                    <p14:modId xmlns:p14="http://schemas.microsoft.com/office/powerpoint/2010/main" val="3295165383"/>
                  </p:ext>
                </p:extLst>
              </p:nvPr>
            </p:nvGraphicFramePr>
            <p:xfrm>
              <a:off x="4633" y="2942"/>
              <a:ext cx="260" cy="305"/>
            </p:xfrm>
            <a:graphic>
              <a:graphicData uri="http://schemas.openxmlformats.org/presentationml/2006/ole">
                <mc:AlternateContent xmlns:mc="http://schemas.openxmlformats.org/markup-compatibility/2006">
                  <mc:Choice xmlns:v="urn:schemas-microsoft-com:vml" Requires="v">
                    <p:oleObj spid="_x0000_s154890" name="Equation" r:id="rId6" imgW="164880" imgH="228600" progId="Equation.DSMT4">
                      <p:embed/>
                    </p:oleObj>
                  </mc:Choice>
                  <mc:Fallback>
                    <p:oleObj name="Equation" r:id="rId6" imgW="164880" imgH="228600" progId="Equation.DSMT4">
                      <p:embed/>
                      <p:pic>
                        <p:nvPicPr>
                          <p:cNvPr id="0" name="Picture 2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3" y="2942"/>
                            <a:ext cx="260" cy="30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grpSp>
      <p:grpSp>
        <p:nvGrpSpPr>
          <p:cNvPr id="20" name="Group 59"/>
          <p:cNvGrpSpPr>
            <a:grpSpLocks/>
          </p:cNvGrpSpPr>
          <p:nvPr/>
        </p:nvGrpSpPr>
        <p:grpSpPr bwMode="auto">
          <a:xfrm>
            <a:off x="5919788" y="2314972"/>
            <a:ext cx="2036762" cy="2482850"/>
            <a:chOff x="3732" y="1253"/>
            <a:chExt cx="1283" cy="1564"/>
          </a:xfrm>
        </p:grpSpPr>
        <p:sp>
          <p:nvSpPr>
            <p:cNvPr id="21" name="Freeform 45"/>
            <p:cNvSpPr>
              <a:spLocks/>
            </p:cNvSpPr>
            <p:nvPr/>
          </p:nvSpPr>
          <p:spPr bwMode="auto">
            <a:xfrm>
              <a:off x="3831" y="1406"/>
              <a:ext cx="1056" cy="1344"/>
            </a:xfrm>
            <a:custGeom>
              <a:avLst/>
              <a:gdLst>
                <a:gd name="T0" fmla="*/ 0 w 1104"/>
                <a:gd name="T1" fmla="*/ 0 h 1488"/>
                <a:gd name="T2" fmla="*/ 384 w 1104"/>
                <a:gd name="T3" fmla="*/ 96 h 1488"/>
                <a:gd name="T4" fmla="*/ 816 w 1104"/>
                <a:gd name="T5" fmla="*/ 480 h 1488"/>
                <a:gd name="T6" fmla="*/ 1008 w 1104"/>
                <a:gd name="T7" fmla="*/ 1056 h 1488"/>
                <a:gd name="T8" fmla="*/ 1104 w 1104"/>
                <a:gd name="T9" fmla="*/ 1488 h 1488"/>
              </a:gdLst>
              <a:ahLst/>
              <a:cxnLst>
                <a:cxn ang="0">
                  <a:pos x="T0" y="T1"/>
                </a:cxn>
                <a:cxn ang="0">
                  <a:pos x="T2" y="T3"/>
                </a:cxn>
                <a:cxn ang="0">
                  <a:pos x="T4" y="T5"/>
                </a:cxn>
                <a:cxn ang="0">
                  <a:pos x="T6" y="T7"/>
                </a:cxn>
                <a:cxn ang="0">
                  <a:pos x="T8" y="T9"/>
                </a:cxn>
              </a:cxnLst>
              <a:rect l="0" t="0" r="r" b="b"/>
              <a:pathLst>
                <a:path w="1104" h="1488">
                  <a:moveTo>
                    <a:pt x="0" y="0"/>
                  </a:moveTo>
                  <a:cubicBezTo>
                    <a:pt x="124" y="8"/>
                    <a:pt x="248" y="16"/>
                    <a:pt x="384" y="96"/>
                  </a:cubicBezTo>
                  <a:cubicBezTo>
                    <a:pt x="520" y="176"/>
                    <a:pt x="712" y="320"/>
                    <a:pt x="816" y="480"/>
                  </a:cubicBezTo>
                  <a:cubicBezTo>
                    <a:pt x="920" y="640"/>
                    <a:pt x="960" y="888"/>
                    <a:pt x="1008" y="1056"/>
                  </a:cubicBezTo>
                  <a:cubicBezTo>
                    <a:pt x="1056" y="1224"/>
                    <a:pt x="1088" y="1416"/>
                    <a:pt x="1104" y="1488"/>
                  </a:cubicBezTo>
                </a:path>
              </a:pathLst>
            </a:custGeom>
            <a:noFill/>
            <a:ln w="28575">
              <a:solidFill>
                <a:srgbClr val="0000FF"/>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57"/>
            <p:cNvGrpSpPr>
              <a:grpSpLocks/>
            </p:cNvGrpSpPr>
            <p:nvPr/>
          </p:nvGrpSpPr>
          <p:grpSpPr bwMode="auto">
            <a:xfrm>
              <a:off x="3732" y="1253"/>
              <a:ext cx="1283" cy="1564"/>
              <a:chOff x="3732" y="1253"/>
              <a:chExt cx="1283" cy="1564"/>
            </a:xfrm>
          </p:grpSpPr>
          <p:graphicFrame>
            <p:nvGraphicFramePr>
              <p:cNvPr id="23" name="Object 39"/>
              <p:cNvGraphicFramePr>
                <a:graphicFrameLocks noChangeAspect="1"/>
              </p:cNvGraphicFramePr>
              <p:nvPr/>
            </p:nvGraphicFramePr>
            <p:xfrm>
              <a:off x="3732" y="1253"/>
              <a:ext cx="189" cy="172"/>
            </p:xfrm>
            <a:graphic>
              <a:graphicData uri="http://schemas.openxmlformats.org/presentationml/2006/ole">
                <mc:AlternateContent xmlns:mc="http://schemas.openxmlformats.org/markup-compatibility/2006">
                  <mc:Choice xmlns:v="urn:schemas-microsoft-com:vml" Requires="v">
                    <p:oleObj spid="_x0000_s154891" name="公式" r:id="rId8" imgW="152280" imgH="177840" progId="Equation.3">
                      <p:embed/>
                    </p:oleObj>
                  </mc:Choice>
                  <mc:Fallback>
                    <p:oleObj name="公式" r:id="rId8" imgW="152280" imgH="177840" progId="Equation.3">
                      <p:embed/>
                      <p:pic>
                        <p:nvPicPr>
                          <p:cNvPr id="0" name="Picture 2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2" y="1253"/>
                            <a:ext cx="189" cy="172"/>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24" name="Object 38"/>
              <p:cNvGraphicFramePr>
                <a:graphicFrameLocks noChangeAspect="1"/>
              </p:cNvGraphicFramePr>
              <p:nvPr/>
            </p:nvGraphicFramePr>
            <p:xfrm>
              <a:off x="4546" y="1544"/>
              <a:ext cx="177" cy="206"/>
            </p:xfrm>
            <a:graphic>
              <a:graphicData uri="http://schemas.openxmlformats.org/presentationml/2006/ole">
                <mc:AlternateContent xmlns:mc="http://schemas.openxmlformats.org/markup-compatibility/2006">
                  <mc:Choice xmlns:v="urn:schemas-microsoft-com:vml" Requires="v">
                    <p:oleObj spid="_x0000_s154892" name="公式" r:id="rId10" imgW="152280" imgH="228600" progId="Equation.3">
                      <p:embed/>
                    </p:oleObj>
                  </mc:Choice>
                  <mc:Fallback>
                    <p:oleObj name="公式" r:id="rId10" imgW="152280" imgH="228600" progId="Equation.3">
                      <p:embed/>
                      <p:pic>
                        <p:nvPicPr>
                          <p:cNvPr id="0" name="Picture 2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6" y="1544"/>
                            <a:ext cx="177" cy="206"/>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25" name="Object 30"/>
              <p:cNvGraphicFramePr>
                <a:graphicFrameLocks noChangeAspect="1"/>
              </p:cNvGraphicFramePr>
              <p:nvPr/>
            </p:nvGraphicFramePr>
            <p:xfrm>
              <a:off x="4904" y="2633"/>
              <a:ext cx="111" cy="184"/>
            </p:xfrm>
            <a:graphic>
              <a:graphicData uri="http://schemas.openxmlformats.org/presentationml/2006/ole">
                <mc:AlternateContent xmlns:mc="http://schemas.openxmlformats.org/markup-compatibility/2006">
                  <mc:Choice xmlns:v="urn:schemas-microsoft-com:vml" Requires="v">
                    <p:oleObj spid="_x0000_s154893" name="公式" r:id="rId12" imgW="139680" imgH="177840" progId="Equation.3">
                      <p:embed/>
                    </p:oleObj>
                  </mc:Choice>
                  <mc:Fallback>
                    <p:oleObj name="公式" r:id="rId12" imgW="139680" imgH="177840" progId="Equation.3">
                      <p:embed/>
                      <p:pic>
                        <p:nvPicPr>
                          <p:cNvPr id="0" name="Picture 2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04" y="2633"/>
                            <a:ext cx="111" cy="184"/>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grpSp>
      <p:grpSp>
        <p:nvGrpSpPr>
          <p:cNvPr id="26" name="Group 56"/>
          <p:cNvGrpSpPr>
            <a:grpSpLocks/>
          </p:cNvGrpSpPr>
          <p:nvPr/>
        </p:nvGrpSpPr>
        <p:grpSpPr bwMode="auto">
          <a:xfrm>
            <a:off x="5781675" y="3065859"/>
            <a:ext cx="3327400" cy="2705100"/>
            <a:chOff x="3639" y="1726"/>
            <a:chExt cx="2096" cy="1704"/>
          </a:xfrm>
        </p:grpSpPr>
        <p:sp>
          <p:nvSpPr>
            <p:cNvPr id="27" name="Line 47"/>
            <p:cNvSpPr>
              <a:spLocks noChangeShapeType="1"/>
            </p:cNvSpPr>
            <p:nvPr/>
          </p:nvSpPr>
          <p:spPr bwMode="auto">
            <a:xfrm>
              <a:off x="3639" y="3334"/>
              <a:ext cx="1824"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 name="Object 29"/>
            <p:cNvGraphicFramePr>
              <a:graphicFrameLocks noChangeAspect="1"/>
            </p:cNvGraphicFramePr>
            <p:nvPr/>
          </p:nvGraphicFramePr>
          <p:xfrm>
            <a:off x="5511" y="3190"/>
            <a:ext cx="224" cy="240"/>
          </p:xfrm>
          <a:graphic>
            <a:graphicData uri="http://schemas.openxmlformats.org/presentationml/2006/ole">
              <mc:AlternateContent xmlns:mc="http://schemas.openxmlformats.org/markup-compatibility/2006">
                <mc:Choice xmlns:v="urn:schemas-microsoft-com:vml" Requires="v">
                  <p:oleObj spid="_x0000_s154894" name="公式" r:id="rId14" imgW="152280" imgH="177840" progId="Equation.3">
                    <p:embed/>
                  </p:oleObj>
                </mc:Choice>
                <mc:Fallback>
                  <p:oleObj name="公式" r:id="rId14" imgW="152280" imgH="177840" progId="Equation.3">
                    <p:embed/>
                    <p:pic>
                      <p:nvPicPr>
                        <p:cNvPr id="0" name="Picture 2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11" y="3190"/>
                          <a:ext cx="224" cy="24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nvGrpSpPr>
            <p:cNvPr id="29" name="Group 55"/>
            <p:cNvGrpSpPr>
              <a:grpSpLocks/>
            </p:cNvGrpSpPr>
            <p:nvPr/>
          </p:nvGrpSpPr>
          <p:grpSpPr bwMode="auto">
            <a:xfrm>
              <a:off x="4263" y="1726"/>
              <a:ext cx="431" cy="1032"/>
              <a:chOff x="4263" y="1726"/>
              <a:chExt cx="431" cy="1032"/>
            </a:xfrm>
          </p:grpSpPr>
          <p:sp>
            <p:nvSpPr>
              <p:cNvPr id="30" name="Line 37"/>
              <p:cNvSpPr>
                <a:spLocks noChangeShapeType="1"/>
              </p:cNvSpPr>
              <p:nvPr/>
            </p:nvSpPr>
            <p:spPr bwMode="auto">
              <a:xfrm>
                <a:off x="4551" y="1798"/>
                <a:ext cx="1" cy="624"/>
              </a:xfrm>
              <a:prstGeom prst="line">
                <a:avLst/>
              </a:prstGeom>
              <a:noFill/>
              <a:ln w="476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 name="Object 33"/>
              <p:cNvGraphicFramePr>
                <a:graphicFrameLocks noChangeAspect="1"/>
              </p:cNvGraphicFramePr>
              <p:nvPr/>
            </p:nvGraphicFramePr>
            <p:xfrm>
              <a:off x="4263" y="2485"/>
              <a:ext cx="431" cy="273"/>
            </p:xfrm>
            <a:graphic>
              <a:graphicData uri="http://schemas.openxmlformats.org/presentationml/2006/ole">
                <mc:AlternateContent xmlns:mc="http://schemas.openxmlformats.org/markup-compatibility/2006">
                  <mc:Choice xmlns:v="urn:schemas-microsoft-com:vml" Requires="v">
                    <p:oleObj spid="_x0000_s154895" name="公式" r:id="rId16" imgW="304920" imgH="203400" progId="Equation.3">
                      <p:embed/>
                    </p:oleObj>
                  </mc:Choice>
                  <mc:Fallback>
                    <p:oleObj name="公式" r:id="rId16" imgW="304920" imgH="203400" progId="Equation.3">
                      <p:embed/>
                      <p:pic>
                        <p:nvPicPr>
                          <p:cNvPr id="0" name="Picture 2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3" y="2485"/>
                            <a:ext cx="431" cy="273"/>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32" name="Object 28"/>
              <p:cNvGraphicFramePr>
                <a:graphicFrameLocks noChangeAspect="1"/>
              </p:cNvGraphicFramePr>
              <p:nvPr/>
            </p:nvGraphicFramePr>
            <p:xfrm>
              <a:off x="4269" y="1726"/>
              <a:ext cx="192" cy="188"/>
            </p:xfrm>
            <a:graphic>
              <a:graphicData uri="http://schemas.openxmlformats.org/presentationml/2006/ole">
                <mc:AlternateContent xmlns:mc="http://schemas.openxmlformats.org/markup-compatibility/2006">
                  <mc:Choice xmlns:v="urn:schemas-microsoft-com:vml" Requires="v">
                    <p:oleObj spid="_x0000_s154896" name="公式" r:id="rId18" imgW="203400" imgH="177840" progId="Equation.3">
                      <p:embed/>
                    </p:oleObj>
                  </mc:Choice>
                  <mc:Fallback>
                    <p:oleObj name="公式" r:id="rId18" imgW="203400" imgH="177840" progId="Equation.3">
                      <p:embed/>
                      <p:pic>
                        <p:nvPicPr>
                          <p:cNvPr id="0" name="Picture 2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69" y="1726"/>
                            <a:ext cx="192" cy="188"/>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3" name="Oval 27"/>
              <p:cNvSpPr>
                <a:spLocks noChangeArrowheads="1"/>
              </p:cNvSpPr>
              <p:nvPr/>
            </p:nvSpPr>
            <p:spPr bwMode="auto">
              <a:xfrm>
                <a:off x="4503" y="1750"/>
                <a:ext cx="96" cy="96"/>
              </a:xfrm>
              <a:prstGeom prst="ellipse">
                <a:avLst/>
              </a:prstGeom>
              <a:solidFill>
                <a:srgbClr val="00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4" name="Rectangle 24"/>
          <p:cNvSpPr>
            <a:spLocks noChangeArrowheads="1"/>
          </p:cNvSpPr>
          <p:nvPr/>
        </p:nvSpPr>
        <p:spPr bwMode="auto">
          <a:xfrm>
            <a:off x="250825" y="2241947"/>
            <a:ext cx="4897438" cy="95410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dirty="0">
                <a:latin typeface="Times New Roman" pitchFamily="18" charset="0"/>
                <a:ea typeface="仿宋_GB2312" pitchFamily="49" charset="-122"/>
              </a:rPr>
              <a:t>设</a:t>
            </a:r>
            <a:r>
              <a:rPr kumimoji="1" lang="zh-CN" altLang="en-US" sz="2000" dirty="0">
                <a:latin typeface="Times New Roman" pitchFamily="18" charset="0"/>
                <a:ea typeface="仿宋_GB2312" pitchFamily="49" charset="-122"/>
              </a:rPr>
              <a:t> </a:t>
            </a:r>
            <a:r>
              <a:rPr kumimoji="1" lang="en-US" altLang="zh-CN" sz="2000" i="1" dirty="0">
                <a:latin typeface="Times New Roman" pitchFamily="18" charset="0"/>
                <a:ea typeface="仿宋_GB2312" pitchFamily="49" charset="-122"/>
              </a:rPr>
              <a:t>m</a:t>
            </a:r>
            <a:r>
              <a:rPr kumimoji="1" lang="zh-CN" altLang="en-US" b="1" dirty="0"/>
              <a:t>，在重力作用下，沿任意路径 </a:t>
            </a:r>
            <a:r>
              <a:rPr kumimoji="1" lang="en-US" altLang="zh-CN" b="1" i="1" dirty="0" err="1"/>
              <a:t>abc</a:t>
            </a:r>
            <a:r>
              <a:rPr kumimoji="1" lang="en-US" altLang="zh-CN" b="1" dirty="0"/>
              <a:t>  </a:t>
            </a:r>
            <a:r>
              <a:rPr kumimoji="1" lang="zh-CN" altLang="en-US" b="1" dirty="0"/>
              <a:t>运动</a:t>
            </a:r>
            <a:r>
              <a:rPr kumimoji="1" lang="en-US" altLang="zh-CN" b="1" dirty="0"/>
              <a:t>,</a:t>
            </a:r>
            <a:r>
              <a:rPr kumimoji="1" lang="zh-CN" altLang="en-US" b="1" dirty="0"/>
              <a:t>已知 </a:t>
            </a:r>
            <a:r>
              <a:rPr kumimoji="1" lang="en-US" altLang="zh-CN" b="1" i="1" dirty="0"/>
              <a:t>a </a:t>
            </a:r>
            <a:r>
              <a:rPr kumimoji="1" lang="zh-CN" altLang="en-US" b="1" dirty="0"/>
              <a:t>点的高度为</a:t>
            </a:r>
            <a:r>
              <a:rPr kumimoji="1" lang="en-US" altLang="zh-CN" b="1" dirty="0"/>
              <a:t>z</a:t>
            </a:r>
            <a:r>
              <a:rPr kumimoji="1" lang="en-US" altLang="zh-CN" b="1" baseline="-25000" dirty="0"/>
              <a:t>1 </a:t>
            </a:r>
            <a:r>
              <a:rPr kumimoji="1" lang="en-US" altLang="zh-CN" b="1" i="1" dirty="0"/>
              <a:t>, c </a:t>
            </a:r>
            <a:r>
              <a:rPr kumimoji="1" lang="zh-CN" altLang="en-US" b="1" dirty="0"/>
              <a:t>点的高度为</a:t>
            </a:r>
            <a:r>
              <a:rPr kumimoji="1" lang="en-US" altLang="zh-CN" b="1" dirty="0"/>
              <a:t>z</a:t>
            </a:r>
            <a:r>
              <a:rPr kumimoji="1" lang="en-US" altLang="zh-CN" b="1" baseline="-25000" dirty="0"/>
              <a:t>2</a:t>
            </a:r>
            <a:r>
              <a:rPr kumimoji="1" lang="en-US" altLang="zh-CN" b="1" dirty="0"/>
              <a:t>, </a:t>
            </a:r>
            <a:r>
              <a:rPr kumimoji="1" lang="zh-CN" altLang="en-US" b="1" dirty="0"/>
              <a:t>我们来计算重力在这段曲线路径上所作的功。</a:t>
            </a:r>
            <a:endParaRPr kumimoji="1" lang="zh-CN" altLang="en-US" sz="2400" b="1" dirty="0">
              <a:latin typeface="Times New Roman" pitchFamily="18" charset="0"/>
              <a:ea typeface="仿宋_GB2312" pitchFamily="49" charset="-122"/>
            </a:endParaRPr>
          </a:p>
        </p:txBody>
      </p:sp>
      <p:sp>
        <p:nvSpPr>
          <p:cNvPr id="43" name="Rectangle 4"/>
          <p:cNvSpPr>
            <a:spLocks noChangeArrowheads="1"/>
          </p:cNvSpPr>
          <p:nvPr/>
        </p:nvSpPr>
        <p:spPr bwMode="auto">
          <a:xfrm>
            <a:off x="250825" y="6237312"/>
            <a:ext cx="8561388" cy="466725"/>
          </a:xfrm>
          <a:prstGeom prst="rect">
            <a:avLst/>
          </a:prstGeom>
          <a:solidFill>
            <a:srgbClr val="FFFF00"/>
          </a:solidFill>
          <a:ln w="9525">
            <a:solidFill>
              <a:schemeClr val="tx1"/>
            </a:solidFill>
            <a:miter lim="800000"/>
            <a:headEnd/>
            <a:tailEnd/>
          </a:ln>
          <a:effectLst/>
        </p:spPr>
        <p:txBody>
          <a:bodyPr>
            <a:spAutoFit/>
          </a:bodyPr>
          <a:lstStyle/>
          <a:p>
            <a:r>
              <a:rPr kumimoji="1" lang="zh-CN" altLang="en-US" sz="2400" b="1" dirty="0">
                <a:solidFill>
                  <a:srgbClr val="FF3300"/>
                </a:solidFill>
                <a:latin typeface="Times New Roman" pitchFamily="18" charset="0"/>
              </a:rPr>
              <a:t>结论：</a:t>
            </a:r>
            <a:r>
              <a:rPr kumimoji="1" lang="zh-CN" altLang="en-US" sz="2400" b="1" dirty="0">
                <a:solidFill>
                  <a:srgbClr val="0000FF"/>
                </a:solidFill>
                <a:latin typeface="Times New Roman" pitchFamily="18" charset="0"/>
              </a:rPr>
              <a:t>重力对质点所作的功与路径无关，仅于其始末位置有关</a:t>
            </a:r>
            <a:r>
              <a:rPr kumimoji="1" lang="zh-CN" altLang="en-US" sz="1200" b="1" dirty="0">
                <a:solidFill>
                  <a:schemeClr val="hlink"/>
                </a:solidFill>
                <a:latin typeface="Times New Roman" pitchFamily="18" charset="0"/>
              </a:rPr>
              <a:t> </a:t>
            </a:r>
            <a:endParaRPr lang="zh-CN" altLang="en-US" dirty="0"/>
          </a:p>
        </p:txBody>
      </p:sp>
      <p:grpSp>
        <p:nvGrpSpPr>
          <p:cNvPr id="45" name="Group 61"/>
          <p:cNvGrpSpPr>
            <a:grpSpLocks/>
          </p:cNvGrpSpPr>
          <p:nvPr/>
        </p:nvGrpSpPr>
        <p:grpSpPr bwMode="auto">
          <a:xfrm>
            <a:off x="7224714" y="1960959"/>
            <a:ext cx="1617663" cy="3657600"/>
            <a:chOff x="4551" y="1030"/>
            <a:chExt cx="1019" cy="2304"/>
          </a:xfrm>
        </p:grpSpPr>
        <p:sp>
          <p:nvSpPr>
            <p:cNvPr id="50" name="Line 46"/>
            <p:cNvSpPr>
              <a:spLocks noChangeShapeType="1"/>
            </p:cNvSpPr>
            <p:nvPr/>
          </p:nvSpPr>
          <p:spPr bwMode="auto">
            <a:xfrm flipV="1">
              <a:off x="5271" y="1030"/>
              <a:ext cx="1" cy="2304"/>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36"/>
            <p:cNvSpPr>
              <a:spLocks noChangeShapeType="1"/>
            </p:cNvSpPr>
            <p:nvPr/>
          </p:nvSpPr>
          <p:spPr bwMode="auto">
            <a:xfrm>
              <a:off x="4551" y="1798"/>
              <a:ext cx="720" cy="1"/>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35"/>
            <p:cNvSpPr>
              <a:spLocks noChangeShapeType="1"/>
            </p:cNvSpPr>
            <p:nvPr/>
          </p:nvSpPr>
          <p:spPr bwMode="auto">
            <a:xfrm>
              <a:off x="4551" y="2134"/>
              <a:ext cx="720" cy="1"/>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 name="Object 34"/>
            <p:cNvGraphicFramePr>
              <a:graphicFrameLocks noChangeAspect="1"/>
            </p:cNvGraphicFramePr>
            <p:nvPr>
              <p:extLst>
                <p:ext uri="{D42A27DB-BD31-4B8C-83A1-F6EECF244321}">
                  <p14:modId xmlns:p14="http://schemas.microsoft.com/office/powerpoint/2010/main" val="2075563737"/>
                </p:ext>
              </p:extLst>
            </p:nvPr>
          </p:nvGraphicFramePr>
          <p:xfrm>
            <a:off x="5294" y="1885"/>
            <a:ext cx="165" cy="158"/>
          </p:xfrm>
          <a:graphic>
            <a:graphicData uri="http://schemas.openxmlformats.org/presentationml/2006/ole">
              <mc:AlternateContent xmlns:mc="http://schemas.openxmlformats.org/markup-compatibility/2006">
                <mc:Choice xmlns:v="urn:schemas-microsoft-com:vml" Requires="v">
                  <p:oleObj spid="_x0000_s154897" name="Equation" r:id="rId20" imgW="190440" imgH="177480" progId="Equation.DSMT4">
                    <p:embed/>
                  </p:oleObj>
                </mc:Choice>
                <mc:Fallback>
                  <p:oleObj name="Equation" r:id="rId20" imgW="190440" imgH="177480" progId="Equation.DSMT4">
                    <p:embed/>
                    <p:pic>
                      <p:nvPicPr>
                        <p:cNvPr id="0" name="Picture 217"/>
                        <p:cNvPicPr>
                          <a:picLocks noChangeAspect="1" noChangeArrowheads="1"/>
                        </p:cNvPicPr>
                        <p:nvPr/>
                      </p:nvPicPr>
                      <p:blipFill>
                        <a:blip r:embed="rId21"/>
                        <a:srcRect/>
                        <a:stretch>
                          <a:fillRect/>
                        </a:stretch>
                      </p:blipFill>
                      <p:spPr bwMode="auto">
                        <a:xfrm>
                          <a:off x="5294" y="1885"/>
                          <a:ext cx="165" cy="15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54" name="Line 32"/>
            <p:cNvSpPr>
              <a:spLocks noChangeShapeType="1"/>
            </p:cNvSpPr>
            <p:nvPr/>
          </p:nvSpPr>
          <p:spPr bwMode="auto">
            <a:xfrm>
              <a:off x="4551" y="1798"/>
              <a:ext cx="192" cy="336"/>
            </a:xfrm>
            <a:prstGeom prst="line">
              <a:avLst/>
            </a:prstGeom>
            <a:noFill/>
            <a:ln w="508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5" name="Object 31"/>
            <p:cNvGraphicFramePr>
              <a:graphicFrameLocks noChangeAspect="1"/>
            </p:cNvGraphicFramePr>
            <p:nvPr/>
          </p:nvGraphicFramePr>
          <p:xfrm>
            <a:off x="4723" y="1816"/>
            <a:ext cx="203" cy="227"/>
          </p:xfrm>
          <a:graphic>
            <a:graphicData uri="http://schemas.openxmlformats.org/presentationml/2006/ole">
              <mc:AlternateContent xmlns:mc="http://schemas.openxmlformats.org/markup-compatibility/2006">
                <mc:Choice xmlns:v="urn:schemas-microsoft-com:vml" Requires="v">
                  <p:oleObj spid="_x0000_s154898" name="公式" r:id="rId22" imgW="241200" imgH="228600" progId="Equation.3">
                    <p:embed/>
                  </p:oleObj>
                </mc:Choice>
                <mc:Fallback>
                  <p:oleObj name="公式" r:id="rId22" imgW="241200" imgH="228600" progId="Equation.3">
                    <p:embed/>
                    <p:pic>
                      <p:nvPicPr>
                        <p:cNvPr id="0" name="Picture 2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23" y="1816"/>
                          <a:ext cx="203" cy="227"/>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56" name="Object 25"/>
            <p:cNvGraphicFramePr>
              <a:graphicFrameLocks noChangeAspect="1"/>
            </p:cNvGraphicFramePr>
            <p:nvPr>
              <p:extLst>
                <p:ext uri="{D42A27DB-BD31-4B8C-83A1-F6EECF244321}">
                  <p14:modId xmlns:p14="http://schemas.microsoft.com/office/powerpoint/2010/main" val="4243132604"/>
                </p:ext>
              </p:extLst>
            </p:nvPr>
          </p:nvGraphicFramePr>
          <p:xfrm>
            <a:off x="5361" y="1180"/>
            <a:ext cx="209" cy="149"/>
          </p:xfrm>
          <a:graphic>
            <a:graphicData uri="http://schemas.openxmlformats.org/presentationml/2006/ole">
              <mc:AlternateContent xmlns:mc="http://schemas.openxmlformats.org/markup-compatibility/2006">
                <mc:Choice xmlns:v="urn:schemas-microsoft-com:vml" Requires="v">
                  <p:oleObj spid="_x0000_s154899" name="Equation" r:id="rId24" imgW="126720" imgH="126720" progId="Equation.DSMT4">
                    <p:embed/>
                  </p:oleObj>
                </mc:Choice>
                <mc:Fallback>
                  <p:oleObj name="Equation" r:id="rId24" imgW="126720" imgH="126720" progId="Equation.DSMT4">
                    <p:embed/>
                    <p:pic>
                      <p:nvPicPr>
                        <p:cNvPr id="0" name="Picture 219"/>
                        <p:cNvPicPr>
                          <a:picLocks noChangeAspect="1" noChangeArrowheads="1"/>
                        </p:cNvPicPr>
                        <p:nvPr/>
                      </p:nvPicPr>
                      <p:blipFill>
                        <a:blip r:embed="rId25"/>
                        <a:srcRect/>
                        <a:stretch>
                          <a:fillRect/>
                        </a:stretch>
                      </p:blipFill>
                      <p:spPr bwMode="auto">
                        <a:xfrm>
                          <a:off x="5361" y="1180"/>
                          <a:ext cx="209" cy="149"/>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57" name="AutoShape 13"/>
            <p:cNvSpPr>
              <a:spLocks noChangeArrowheads="1"/>
            </p:cNvSpPr>
            <p:nvPr/>
          </p:nvSpPr>
          <p:spPr bwMode="auto">
            <a:xfrm>
              <a:off x="4768" y="1136"/>
              <a:ext cx="317" cy="278"/>
            </a:xfrm>
            <a:prstGeom prst="wedgeRoundRectCallout">
              <a:avLst>
                <a:gd name="adj1" fmla="val -109935"/>
                <a:gd name="adj2" fmla="val 266546"/>
                <a:gd name="adj3" fmla="val 16667"/>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latin typeface="Times New Roman" pitchFamily="18" charset="0"/>
                  <a:ea typeface="ˎ̥"/>
                  <a:cs typeface="ˎ̥"/>
                  <a:sym typeface="Symbol" pitchFamily="18" charset="2"/>
                </a:rPr>
                <a:t></a:t>
              </a:r>
              <a:r>
                <a:rPr kumimoji="1" lang="en-US" altLang="zh-CN" sz="2400">
                  <a:latin typeface="Times New Roman" pitchFamily="18" charset="0"/>
                </a:rPr>
                <a:t> </a:t>
              </a:r>
              <a:endParaRPr kumimoji="1" lang="en-US" altLang="zh-CN" sz="3600" b="1">
                <a:latin typeface="Times New Roman" pitchFamily="18" charset="0"/>
                <a:ea typeface="ˎ̥"/>
                <a:cs typeface="ˎ̥"/>
                <a:sym typeface="Symbol" pitchFamily="18" charset="2"/>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2821362061"/>
              </p:ext>
            </p:extLst>
          </p:nvPr>
        </p:nvGraphicFramePr>
        <p:xfrm>
          <a:off x="402015" y="3377302"/>
          <a:ext cx="3809945" cy="2615456"/>
        </p:xfrm>
        <a:graphic>
          <a:graphicData uri="http://schemas.openxmlformats.org/presentationml/2006/ole">
            <mc:AlternateContent xmlns:mc="http://schemas.openxmlformats.org/markup-compatibility/2006">
              <mc:Choice xmlns:v="urn:schemas-microsoft-com:vml" Requires="v">
                <p:oleObj spid="_x0000_s154900" name="Equation" r:id="rId26" imgW="2171520" imgH="1473120" progId="Equation.DSMT4">
                  <p:embed/>
                </p:oleObj>
              </mc:Choice>
              <mc:Fallback>
                <p:oleObj name="Equation" r:id="rId26" imgW="2171520" imgH="1473120" progId="Equation.DSMT4">
                  <p:embed/>
                  <p:pic>
                    <p:nvPicPr>
                      <p:cNvPr id="0"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2015" y="3377302"/>
                        <a:ext cx="3809945" cy="2615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751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几种常见力的功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重力的功</a:t>
            </a:r>
          </a:p>
        </p:txBody>
      </p:sp>
      <p:sp>
        <p:nvSpPr>
          <p:cNvPr id="39" name="Text Box 4"/>
          <p:cNvSpPr txBox="1">
            <a:spLocks noChangeArrowheads="1"/>
          </p:cNvSpPr>
          <p:nvPr/>
        </p:nvSpPr>
        <p:spPr bwMode="auto">
          <a:xfrm>
            <a:off x="539750" y="2385466"/>
            <a:ext cx="828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400" b="1"/>
              <a:t> </a:t>
            </a:r>
            <a:r>
              <a:rPr lang="zh-CN" altLang="en-US" sz="2400" b="1"/>
              <a:t>质点沿任意闭合路径运动一周，重力所作的总功必为零</a:t>
            </a:r>
          </a:p>
        </p:txBody>
      </p:sp>
      <p:sp>
        <p:nvSpPr>
          <p:cNvPr id="40" name="Text Box 5"/>
          <p:cNvSpPr txBox="1">
            <a:spLocks noChangeArrowheads="1"/>
          </p:cNvSpPr>
          <p:nvPr/>
        </p:nvSpPr>
        <p:spPr bwMode="auto">
          <a:xfrm>
            <a:off x="539750" y="3068960"/>
            <a:ext cx="770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400" b="1" dirty="0"/>
              <a:t> </a:t>
            </a:r>
            <a:r>
              <a:rPr lang="zh-CN" altLang="en-US" sz="2400" b="1" dirty="0"/>
              <a:t>质点上升时， 重力作负功； 质点下降时，重力作正功</a:t>
            </a:r>
          </a:p>
        </p:txBody>
      </p:sp>
      <p:sp>
        <p:nvSpPr>
          <p:cNvPr id="41" name="Text Box 6"/>
          <p:cNvSpPr txBox="1">
            <a:spLocks noChangeArrowheads="1"/>
          </p:cNvSpPr>
          <p:nvPr/>
        </p:nvSpPr>
        <p:spPr bwMode="auto">
          <a:xfrm>
            <a:off x="554558" y="3801975"/>
            <a:ext cx="77041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sz="2400" b="1" dirty="0"/>
              <a:t> </a:t>
            </a:r>
            <a:r>
              <a:rPr lang="zh-CN" altLang="en-US" sz="2400" b="1" dirty="0"/>
              <a:t>如果物体在运动过程中， 质量不断变化，所受重力为变力， 在这种情况下，求重力所作的功时，应按求变力功的方法进行。</a:t>
            </a:r>
          </a:p>
        </p:txBody>
      </p:sp>
      <p:sp>
        <p:nvSpPr>
          <p:cNvPr id="7" name="TextBox 6"/>
          <p:cNvSpPr txBox="1"/>
          <p:nvPr/>
        </p:nvSpPr>
        <p:spPr>
          <a:xfrm>
            <a:off x="2952988" y="5301208"/>
            <a:ext cx="3960440" cy="523220"/>
          </a:xfrm>
          <a:prstGeom prst="rect">
            <a:avLst/>
          </a:prstGeom>
          <a:noFill/>
        </p:spPr>
        <p:txBody>
          <a:bodyPr wrap="square" rtlCol="0">
            <a:spAutoFit/>
          </a:bodyPr>
          <a:lstStyle/>
          <a:p>
            <a:r>
              <a:rPr lang="zh-CN" altLang="en-US" sz="2800" b="1" dirty="0">
                <a:solidFill>
                  <a:srgbClr val="FF0000"/>
                </a:solidFill>
              </a:rPr>
              <a:t>重力是一种保守力。</a:t>
            </a:r>
          </a:p>
        </p:txBody>
      </p:sp>
    </p:spTree>
    <p:extLst>
      <p:ext uri="{BB962C8B-B14F-4D97-AF65-F5344CB8AC3E}">
        <p14:creationId xmlns:p14="http://schemas.microsoft.com/office/powerpoint/2010/main" val="36612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几种常见力的功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en-US" altLang="zh-CN" dirty="0"/>
              <a:t>P98 </a:t>
            </a:r>
            <a:r>
              <a:rPr lang="zh-CN" altLang="en-US" dirty="0"/>
              <a:t>例</a:t>
            </a:r>
            <a:r>
              <a:rPr lang="en-US" altLang="zh-CN" dirty="0"/>
              <a:t>3.2——</a:t>
            </a:r>
            <a:r>
              <a:rPr lang="zh-CN" altLang="en-US" dirty="0"/>
              <a:t>重力做功的变质量问题</a:t>
            </a:r>
            <a:br>
              <a:rPr lang="en-US" altLang="zh-CN" dirty="0"/>
            </a:br>
            <a:r>
              <a:rPr lang="zh-CN" altLang="en-US" dirty="0"/>
              <a:t>这个问题比较简单，实际可以不用积分的方法，使用高中的知识即可得到结果。</a:t>
            </a:r>
            <a:endParaRPr lang="en-US" altLang="zh-CN" dirty="0"/>
          </a:p>
          <a:p>
            <a:r>
              <a:rPr lang="zh-CN" altLang="en-US" dirty="0"/>
              <a:t>我们可以考虑更一般的情况，即绳子的密度不是均匀分布的，绳子的密度为</a:t>
            </a:r>
            <a:r>
              <a:rPr lang="en-US" altLang="zh-CN" i="1" dirty="0">
                <a:latin typeface="Symbol" pitchFamily="18" charset="2"/>
                <a:cs typeface="Times New Roman" pitchFamily="18" charset="0"/>
              </a:rPr>
              <a:t>r</a:t>
            </a:r>
            <a:r>
              <a:rPr lang="en-US" altLang="zh-CN" i="1" dirty="0">
                <a:latin typeface="Times New Roman" pitchFamily="18" charset="0"/>
                <a:cs typeface="Times New Roman" pitchFamily="18" charset="0"/>
              </a:rPr>
              <a:t>(y)</a:t>
            </a:r>
            <a:r>
              <a:rPr lang="zh-CN" altLang="en-US" dirty="0"/>
              <a:t>，则提起绳子一端重力所做的功为：</a:t>
            </a:r>
          </a:p>
        </p:txBody>
      </p:sp>
      <p:graphicFrame>
        <p:nvGraphicFramePr>
          <p:cNvPr id="6" name="对象 5"/>
          <p:cNvGraphicFramePr>
            <a:graphicFrameLocks noChangeAspect="1"/>
          </p:cNvGraphicFramePr>
          <p:nvPr/>
        </p:nvGraphicFramePr>
        <p:xfrm>
          <a:off x="971600" y="5085184"/>
          <a:ext cx="5832648" cy="849638"/>
        </p:xfrm>
        <a:graphic>
          <a:graphicData uri="http://schemas.openxmlformats.org/presentationml/2006/ole">
            <mc:AlternateContent xmlns:mc="http://schemas.openxmlformats.org/markup-compatibility/2006">
              <mc:Choice xmlns:v="urn:schemas-microsoft-com:vml" Requires="v">
                <p:oleObj spid="_x0000_s117851" name="Equation" r:id="rId4" imgW="3225600" imgH="469800" progId="Equation.DSMT4">
                  <p:embed/>
                </p:oleObj>
              </mc:Choice>
              <mc:Fallback>
                <p:oleObj name="Equation" r:id="rId4" imgW="3225600" imgH="4698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5085184"/>
                        <a:ext cx="5832648" cy="84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组合 15"/>
          <p:cNvGrpSpPr/>
          <p:nvPr/>
        </p:nvGrpSpPr>
        <p:grpSpPr>
          <a:xfrm>
            <a:off x="7308304" y="4941168"/>
            <a:ext cx="864096" cy="1233428"/>
            <a:chOff x="7308304" y="4941168"/>
            <a:chExt cx="864096" cy="1233428"/>
          </a:xfrm>
        </p:grpSpPr>
        <p:cxnSp>
          <p:nvCxnSpPr>
            <p:cNvPr id="8" name="直接连接符 7"/>
            <p:cNvCxnSpPr/>
            <p:nvPr/>
          </p:nvCxnSpPr>
          <p:spPr>
            <a:xfrm>
              <a:off x="7308304" y="494116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596336" y="4941168"/>
              <a:ext cx="0" cy="10801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740352" y="5013176"/>
              <a:ext cx="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740352" y="4941168"/>
              <a:ext cx="432048" cy="369332"/>
            </a:xfrm>
            <a:prstGeom prst="rect">
              <a:avLst/>
            </a:prstGeom>
            <a:noFill/>
          </p:spPr>
          <p:txBody>
            <a:bodyPr wrap="square" rtlCol="0">
              <a:spAutoFit/>
            </a:bodyPr>
            <a:lstStyle/>
            <a:p>
              <a:r>
                <a:rPr lang="en-US" altLang="zh-CN" dirty="0"/>
                <a:t>y</a:t>
              </a:r>
              <a:endParaRPr lang="zh-CN" altLang="en-US" dirty="0"/>
            </a:p>
          </p:txBody>
        </p:sp>
        <p:sp>
          <p:nvSpPr>
            <p:cNvPr id="14" name="TextBox 13"/>
            <p:cNvSpPr txBox="1"/>
            <p:nvPr/>
          </p:nvSpPr>
          <p:spPr>
            <a:xfrm>
              <a:off x="7740352" y="5805264"/>
              <a:ext cx="432048" cy="369332"/>
            </a:xfrm>
            <a:prstGeom prst="rect">
              <a:avLst/>
            </a:prstGeom>
            <a:noFill/>
          </p:spPr>
          <p:txBody>
            <a:bodyPr wrap="square" rtlCol="0">
              <a:spAutoFit/>
            </a:bodyPr>
            <a:lstStyle/>
            <a:p>
              <a:r>
                <a:rPr lang="en-US" altLang="zh-CN" dirty="0"/>
                <a:t>0</a:t>
              </a:r>
            </a:p>
          </p:txBody>
        </p:sp>
        <p:sp>
          <p:nvSpPr>
            <p:cNvPr id="15" name="椭圆 14"/>
            <p:cNvSpPr/>
            <p:nvPr/>
          </p:nvSpPr>
          <p:spPr>
            <a:xfrm>
              <a:off x="7729594" y="59707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箭头连接符 6"/>
          <p:cNvCxnSpPr/>
          <p:nvPr/>
        </p:nvCxnSpPr>
        <p:spPr>
          <a:xfrm>
            <a:off x="4211960" y="5970796"/>
            <a:ext cx="0" cy="410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87824" y="6309320"/>
            <a:ext cx="2952328" cy="369332"/>
          </a:xfrm>
          <a:prstGeom prst="rect">
            <a:avLst/>
          </a:prstGeom>
          <a:noFill/>
        </p:spPr>
        <p:txBody>
          <a:bodyPr wrap="square" rtlCol="0">
            <a:spAutoFit/>
          </a:bodyPr>
          <a:lstStyle/>
          <a:p>
            <a:r>
              <a:rPr lang="zh-CN" altLang="en-US" dirty="0"/>
              <a:t>从能量的角度出发</a:t>
            </a:r>
          </a:p>
        </p:txBody>
      </p:sp>
    </p:spTree>
    <p:extLst>
      <p:ext uri="{BB962C8B-B14F-4D97-AF65-F5344CB8AC3E}">
        <p14:creationId xmlns:p14="http://schemas.microsoft.com/office/powerpoint/2010/main" val="132271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6A9C3E-843E-4E8D-8C1C-1B61A425EDCC}"/>
              </a:ext>
            </a:extLst>
          </p:cNvPr>
          <p:cNvPicPr>
            <a:picLocks noChangeAspect="1"/>
          </p:cNvPicPr>
          <p:nvPr/>
        </p:nvPicPr>
        <p:blipFill>
          <a:blip r:embed="rId3"/>
          <a:stretch>
            <a:fillRect/>
          </a:stretch>
        </p:blipFill>
        <p:spPr>
          <a:xfrm>
            <a:off x="35496" y="260648"/>
            <a:ext cx="9036496" cy="696563"/>
          </a:xfrm>
          <a:prstGeom prst="rect">
            <a:avLst/>
          </a:prstGeom>
        </p:spPr>
      </p:pic>
      <p:pic>
        <p:nvPicPr>
          <p:cNvPr id="12" name="图片 11">
            <a:extLst>
              <a:ext uri="{FF2B5EF4-FFF2-40B4-BE49-F238E27FC236}">
                <a16:creationId xmlns:a16="http://schemas.microsoft.com/office/drawing/2014/main" id="{AC05F688-4AD5-46EF-9988-44D4378598BE}"/>
              </a:ext>
            </a:extLst>
          </p:cNvPr>
          <p:cNvPicPr>
            <a:picLocks noChangeAspect="1"/>
          </p:cNvPicPr>
          <p:nvPr/>
        </p:nvPicPr>
        <p:blipFill>
          <a:blip r:embed="rId4"/>
          <a:stretch>
            <a:fillRect/>
          </a:stretch>
        </p:blipFill>
        <p:spPr>
          <a:xfrm>
            <a:off x="6804248" y="1052736"/>
            <a:ext cx="1912786" cy="3299746"/>
          </a:xfrm>
          <a:prstGeom prst="rect">
            <a:avLst/>
          </a:prstGeom>
        </p:spPr>
      </p:pic>
      <p:sp>
        <p:nvSpPr>
          <p:cNvPr id="13" name="文本框 12">
            <a:extLst>
              <a:ext uri="{FF2B5EF4-FFF2-40B4-BE49-F238E27FC236}">
                <a16:creationId xmlns:a16="http://schemas.microsoft.com/office/drawing/2014/main" id="{A5CDB3BA-20F4-4925-84AD-A3F9BE29CD43}"/>
              </a:ext>
            </a:extLst>
          </p:cNvPr>
          <p:cNvSpPr txBox="1"/>
          <p:nvPr/>
        </p:nvSpPr>
        <p:spPr>
          <a:xfrm>
            <a:off x="426966" y="1412776"/>
            <a:ext cx="4824536" cy="369332"/>
          </a:xfrm>
          <a:prstGeom prst="rect">
            <a:avLst/>
          </a:prstGeom>
          <a:noFill/>
        </p:spPr>
        <p:txBody>
          <a:bodyPr wrap="square" rtlCol="0">
            <a:spAutoFit/>
          </a:bodyPr>
          <a:lstStyle/>
          <a:p>
            <a:r>
              <a:rPr lang="zh-CN" altLang="en-US" dirty="0"/>
              <a:t>当</a:t>
            </a:r>
            <a:r>
              <a:rPr lang="en-US" altLang="zh-CN" dirty="0"/>
              <a:t>B</a:t>
            </a:r>
            <a:r>
              <a:rPr lang="zh-CN" altLang="en-US" dirty="0"/>
              <a:t>端坐标为</a:t>
            </a:r>
            <a:r>
              <a:rPr lang="en-US" altLang="zh-CN" dirty="0"/>
              <a:t>y</a:t>
            </a:r>
            <a:r>
              <a:rPr lang="zh-CN" altLang="en-US" dirty="0"/>
              <a:t>时，绳的运动部分所受重力为：</a:t>
            </a:r>
          </a:p>
        </p:txBody>
      </p:sp>
      <p:graphicFrame>
        <p:nvGraphicFramePr>
          <p:cNvPr id="14" name="对象 13">
            <a:extLst>
              <a:ext uri="{FF2B5EF4-FFF2-40B4-BE49-F238E27FC236}">
                <a16:creationId xmlns:a16="http://schemas.microsoft.com/office/drawing/2014/main" id="{135399BE-DF4C-4004-A2B7-72A900D17BE7}"/>
              </a:ext>
            </a:extLst>
          </p:cNvPr>
          <p:cNvGraphicFramePr>
            <a:graphicFrameLocks noChangeAspect="1"/>
          </p:cNvGraphicFramePr>
          <p:nvPr>
            <p:extLst>
              <p:ext uri="{D42A27DB-BD31-4B8C-83A1-F6EECF244321}">
                <p14:modId xmlns:p14="http://schemas.microsoft.com/office/powerpoint/2010/main" val="244984578"/>
              </p:ext>
            </p:extLst>
          </p:nvPr>
        </p:nvGraphicFramePr>
        <p:xfrm>
          <a:off x="5102225" y="1311275"/>
          <a:ext cx="1160463" cy="571500"/>
        </p:xfrm>
        <a:graphic>
          <a:graphicData uri="http://schemas.openxmlformats.org/presentationml/2006/ole">
            <mc:AlternateContent xmlns:mc="http://schemas.openxmlformats.org/markup-compatibility/2006">
              <mc:Choice xmlns:v="urn:schemas-microsoft-com:vml" Requires="v">
                <p:oleObj spid="_x0000_s152653" name="Equation" r:id="rId5" imgW="799920" imgH="393480" progId="Equation.DSMT4">
                  <p:embed/>
                </p:oleObj>
              </mc:Choice>
              <mc:Fallback>
                <p:oleObj name="Equation" r:id="rId5" imgW="799920" imgH="393480" progId="Equation.DSMT4">
                  <p:embed/>
                  <p:pic>
                    <p:nvPicPr>
                      <p:cNvPr id="0" name=""/>
                      <p:cNvPicPr/>
                      <p:nvPr/>
                    </p:nvPicPr>
                    <p:blipFill>
                      <a:blip r:embed="rId6"/>
                      <a:stretch>
                        <a:fillRect/>
                      </a:stretch>
                    </p:blipFill>
                    <p:spPr>
                      <a:xfrm>
                        <a:off x="5102225" y="1311275"/>
                        <a:ext cx="1160463" cy="571500"/>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04543923-D984-4D1B-9E46-CCDC8D9156AA}"/>
              </a:ext>
            </a:extLst>
          </p:cNvPr>
          <p:cNvSpPr txBox="1"/>
          <p:nvPr/>
        </p:nvSpPr>
        <p:spPr>
          <a:xfrm>
            <a:off x="3338716" y="2053006"/>
            <a:ext cx="1912786" cy="369332"/>
          </a:xfrm>
          <a:prstGeom prst="rect">
            <a:avLst/>
          </a:prstGeom>
          <a:noFill/>
        </p:spPr>
        <p:txBody>
          <a:bodyPr wrap="square" rtlCol="0">
            <a:spAutoFit/>
          </a:bodyPr>
          <a:lstStyle/>
          <a:p>
            <a:r>
              <a:rPr lang="zh-CN" altLang="en-US" dirty="0"/>
              <a:t>重力的元功为：</a:t>
            </a:r>
          </a:p>
        </p:txBody>
      </p:sp>
      <p:graphicFrame>
        <p:nvGraphicFramePr>
          <p:cNvPr id="16" name="对象 15">
            <a:extLst>
              <a:ext uri="{FF2B5EF4-FFF2-40B4-BE49-F238E27FC236}">
                <a16:creationId xmlns:a16="http://schemas.microsoft.com/office/drawing/2014/main" id="{6CDC1F83-0C0C-4465-838E-8447BF43EF64}"/>
              </a:ext>
            </a:extLst>
          </p:cNvPr>
          <p:cNvGraphicFramePr>
            <a:graphicFrameLocks noChangeAspect="1"/>
          </p:cNvGraphicFramePr>
          <p:nvPr>
            <p:extLst>
              <p:ext uri="{D42A27DB-BD31-4B8C-83A1-F6EECF244321}">
                <p14:modId xmlns:p14="http://schemas.microsoft.com/office/powerpoint/2010/main" val="2697463076"/>
              </p:ext>
            </p:extLst>
          </p:nvPr>
        </p:nvGraphicFramePr>
        <p:xfrm>
          <a:off x="4964113" y="1982788"/>
          <a:ext cx="1436687" cy="571500"/>
        </p:xfrm>
        <a:graphic>
          <a:graphicData uri="http://schemas.openxmlformats.org/presentationml/2006/ole">
            <mc:AlternateContent xmlns:mc="http://schemas.openxmlformats.org/markup-compatibility/2006">
              <mc:Choice xmlns:v="urn:schemas-microsoft-com:vml" Requires="v">
                <p:oleObj spid="_x0000_s152654" name="Equation" r:id="rId7" imgW="990360" imgH="393480" progId="Equation.DSMT4">
                  <p:embed/>
                </p:oleObj>
              </mc:Choice>
              <mc:Fallback>
                <p:oleObj name="Equation" r:id="rId7" imgW="990360" imgH="393480" progId="Equation.DSMT4">
                  <p:embed/>
                  <p:pic>
                    <p:nvPicPr>
                      <p:cNvPr id="14" name="对象 13">
                        <a:extLst>
                          <a:ext uri="{FF2B5EF4-FFF2-40B4-BE49-F238E27FC236}">
                            <a16:creationId xmlns:a16="http://schemas.microsoft.com/office/drawing/2014/main" id="{135399BE-DF4C-4004-A2B7-72A900D17BE7}"/>
                          </a:ext>
                        </a:extLst>
                      </p:cNvPr>
                      <p:cNvPicPr/>
                      <p:nvPr/>
                    </p:nvPicPr>
                    <p:blipFill>
                      <a:blip r:embed="rId8"/>
                      <a:stretch>
                        <a:fillRect/>
                      </a:stretch>
                    </p:blipFill>
                    <p:spPr>
                      <a:xfrm>
                        <a:off x="4964113" y="1982788"/>
                        <a:ext cx="1436687" cy="571500"/>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D059053B-DFA6-4E9E-ABAC-45F0B1A55BC9}"/>
              </a:ext>
            </a:extLst>
          </p:cNvPr>
          <p:cNvSpPr txBox="1"/>
          <p:nvPr/>
        </p:nvSpPr>
        <p:spPr>
          <a:xfrm>
            <a:off x="1126579" y="2924944"/>
            <a:ext cx="3888432" cy="369332"/>
          </a:xfrm>
          <a:prstGeom prst="rect">
            <a:avLst/>
          </a:prstGeom>
          <a:noFill/>
        </p:spPr>
        <p:txBody>
          <a:bodyPr wrap="square" rtlCol="0">
            <a:spAutoFit/>
          </a:bodyPr>
          <a:lstStyle/>
          <a:p>
            <a:r>
              <a:rPr lang="zh-CN" altLang="en-US" dirty="0"/>
              <a:t>当</a:t>
            </a:r>
            <a:r>
              <a:rPr lang="en-US" altLang="zh-CN" dirty="0"/>
              <a:t>B</a:t>
            </a:r>
            <a:r>
              <a:rPr lang="zh-CN" altLang="en-US" dirty="0"/>
              <a:t>端到达天花板时重力所作的功为：</a:t>
            </a:r>
          </a:p>
        </p:txBody>
      </p:sp>
      <p:graphicFrame>
        <p:nvGraphicFramePr>
          <p:cNvPr id="18" name="对象 17">
            <a:extLst>
              <a:ext uri="{FF2B5EF4-FFF2-40B4-BE49-F238E27FC236}">
                <a16:creationId xmlns:a16="http://schemas.microsoft.com/office/drawing/2014/main" id="{BCFEBA39-5A45-4A62-AA31-F941C5A14EA6}"/>
              </a:ext>
            </a:extLst>
          </p:cNvPr>
          <p:cNvGraphicFramePr>
            <a:graphicFrameLocks noChangeAspect="1"/>
          </p:cNvGraphicFramePr>
          <p:nvPr>
            <p:extLst>
              <p:ext uri="{D42A27DB-BD31-4B8C-83A1-F6EECF244321}">
                <p14:modId xmlns:p14="http://schemas.microsoft.com/office/powerpoint/2010/main" val="500066332"/>
              </p:ext>
            </p:extLst>
          </p:nvPr>
        </p:nvGraphicFramePr>
        <p:xfrm>
          <a:off x="2699792" y="3664932"/>
          <a:ext cx="2670175" cy="1285875"/>
        </p:xfrm>
        <a:graphic>
          <a:graphicData uri="http://schemas.openxmlformats.org/presentationml/2006/ole">
            <mc:AlternateContent xmlns:mc="http://schemas.openxmlformats.org/markup-compatibility/2006">
              <mc:Choice xmlns:v="urn:schemas-microsoft-com:vml" Requires="v">
                <p:oleObj spid="_x0000_s152655" name="Equation" r:id="rId9" imgW="1841400" imgH="888840" progId="Equation.DSMT4">
                  <p:embed/>
                </p:oleObj>
              </mc:Choice>
              <mc:Fallback>
                <p:oleObj name="Equation" r:id="rId9" imgW="1841400" imgH="888840" progId="Equation.DSMT4">
                  <p:embed/>
                  <p:pic>
                    <p:nvPicPr>
                      <p:cNvPr id="16" name="对象 15">
                        <a:extLst>
                          <a:ext uri="{FF2B5EF4-FFF2-40B4-BE49-F238E27FC236}">
                            <a16:creationId xmlns:a16="http://schemas.microsoft.com/office/drawing/2014/main" id="{6CDC1F83-0C0C-4465-838E-8447BF43EF64}"/>
                          </a:ext>
                        </a:extLst>
                      </p:cNvPr>
                      <p:cNvPicPr/>
                      <p:nvPr/>
                    </p:nvPicPr>
                    <p:blipFill>
                      <a:blip r:embed="rId10"/>
                      <a:stretch>
                        <a:fillRect/>
                      </a:stretch>
                    </p:blipFill>
                    <p:spPr>
                      <a:xfrm>
                        <a:off x="2699792" y="3664932"/>
                        <a:ext cx="2670175" cy="1285875"/>
                      </a:xfrm>
                      <a:prstGeom prst="rect">
                        <a:avLst/>
                      </a:prstGeom>
                    </p:spPr>
                  </p:pic>
                </p:oleObj>
              </mc:Fallback>
            </mc:AlternateContent>
          </a:graphicData>
        </a:graphic>
      </p:graphicFrame>
    </p:spTree>
    <p:extLst>
      <p:ext uri="{BB962C8B-B14F-4D97-AF65-F5344CB8AC3E}">
        <p14:creationId xmlns:p14="http://schemas.microsoft.com/office/powerpoint/2010/main" val="177185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几种常见力的功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弹性力的功</a:t>
            </a:r>
            <a:endParaRPr lang="en-US" altLang="zh-CN" dirty="0"/>
          </a:p>
        </p:txBody>
      </p:sp>
      <p:graphicFrame>
        <p:nvGraphicFramePr>
          <p:cNvPr id="6" name="Object 8"/>
          <p:cNvGraphicFramePr>
            <a:graphicFrameLocks noChangeAspect="1"/>
          </p:cNvGraphicFramePr>
          <p:nvPr>
            <p:extLst>
              <p:ext uri="{D42A27DB-BD31-4B8C-83A1-F6EECF244321}">
                <p14:modId xmlns:p14="http://schemas.microsoft.com/office/powerpoint/2010/main" val="550684023"/>
              </p:ext>
            </p:extLst>
          </p:nvPr>
        </p:nvGraphicFramePr>
        <p:xfrm>
          <a:off x="416369" y="4653136"/>
          <a:ext cx="4849813" cy="1125537"/>
        </p:xfrm>
        <a:graphic>
          <a:graphicData uri="http://schemas.openxmlformats.org/presentationml/2006/ole">
            <mc:AlternateContent xmlns:mc="http://schemas.openxmlformats.org/markup-compatibility/2006">
              <mc:Choice xmlns:v="urn:schemas-microsoft-com:vml" Requires="v">
                <p:oleObj spid="_x0000_s42587" name="Equation" r:id="rId4" imgW="1777680" imgH="495000" progId="Equation.DSMT4">
                  <p:embed/>
                </p:oleObj>
              </mc:Choice>
              <mc:Fallback>
                <p:oleObj name="Equation" r:id="rId4" imgW="1777680" imgH="495000" progId="Equation.DSMT4">
                  <p:embed/>
                  <p:pic>
                    <p:nvPicPr>
                      <p:cNvPr id="0" name="Picture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369" y="4653136"/>
                        <a:ext cx="4849813" cy="1125537"/>
                      </a:xfrm>
                      <a:prstGeom prst="rect">
                        <a:avLst/>
                      </a:prstGeom>
                      <a:noFill/>
                      <a:ln w="25400">
                        <a:solidFill>
                          <a:srgbClr val="00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0"/>
          <p:cNvSpPr>
            <a:spLocks noChangeArrowheads="1"/>
          </p:cNvSpPr>
          <p:nvPr/>
        </p:nvSpPr>
        <p:spPr bwMode="auto">
          <a:xfrm>
            <a:off x="244226" y="5877272"/>
            <a:ext cx="85042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3300"/>
                </a:solidFill>
                <a:latin typeface="Times New Roman" pitchFamily="18" charset="0"/>
                <a:ea typeface="仿宋_GB2312" pitchFamily="49" charset="-122"/>
              </a:rPr>
              <a:t>结论：</a:t>
            </a:r>
            <a:r>
              <a:rPr kumimoji="1" lang="zh-CN" altLang="en-US" sz="2400" b="1">
                <a:solidFill>
                  <a:srgbClr val="0000FF"/>
                </a:solidFill>
                <a:latin typeface="Times New Roman" pitchFamily="18" charset="0"/>
                <a:ea typeface="仿宋_GB2312" pitchFamily="49" charset="-122"/>
              </a:rPr>
              <a:t>弹力作功同样与质点运动路径无关，仅决定于始末位置</a:t>
            </a:r>
            <a:r>
              <a:rPr kumimoji="1" lang="zh-CN" altLang="en-US" sz="1200" b="1">
                <a:solidFill>
                  <a:srgbClr val="FFFF00"/>
                </a:solidFill>
                <a:latin typeface="Times New Roman" pitchFamily="18" charset="0"/>
                <a:ea typeface="仿宋_GB2312" pitchFamily="49" charset="-122"/>
              </a:rPr>
              <a:t> </a:t>
            </a:r>
            <a:endParaRPr lang="zh-CN" altLang="en-US"/>
          </a:p>
        </p:txBody>
      </p:sp>
      <p:sp>
        <p:nvSpPr>
          <p:cNvPr id="9" name="Rectangle 5"/>
          <p:cNvSpPr>
            <a:spLocks noChangeArrowheads="1"/>
          </p:cNvSpPr>
          <p:nvPr/>
        </p:nvSpPr>
        <p:spPr bwMode="auto">
          <a:xfrm>
            <a:off x="138113" y="2270521"/>
            <a:ext cx="835025" cy="4572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Times New Roman" pitchFamily="18" charset="0"/>
                <a:ea typeface="仿宋_GB2312" pitchFamily="49" charset="-122"/>
              </a:rPr>
              <a:t>已知</a:t>
            </a:r>
            <a:r>
              <a:rPr kumimoji="1" lang="zh-CN" altLang="en-US" sz="1200" b="1" dirty="0">
                <a:latin typeface="Times New Roman" pitchFamily="18" charset="0"/>
                <a:ea typeface="仿宋_GB2312" pitchFamily="49" charset="-122"/>
              </a:rPr>
              <a:t> </a:t>
            </a:r>
            <a:endParaRPr lang="zh-CN" altLang="en-US" dirty="0"/>
          </a:p>
        </p:txBody>
      </p:sp>
      <p:graphicFrame>
        <p:nvGraphicFramePr>
          <p:cNvPr id="10" name="Object 6"/>
          <p:cNvGraphicFramePr>
            <a:graphicFrameLocks noChangeAspect="1"/>
          </p:cNvGraphicFramePr>
          <p:nvPr>
            <p:extLst>
              <p:ext uri="{D42A27DB-BD31-4B8C-83A1-F6EECF244321}">
                <p14:modId xmlns:p14="http://schemas.microsoft.com/office/powerpoint/2010/main" val="1824385637"/>
              </p:ext>
            </p:extLst>
          </p:nvPr>
        </p:nvGraphicFramePr>
        <p:xfrm>
          <a:off x="1100138" y="2178446"/>
          <a:ext cx="1687512" cy="549275"/>
        </p:xfrm>
        <a:graphic>
          <a:graphicData uri="http://schemas.openxmlformats.org/presentationml/2006/ole">
            <mc:AlternateContent xmlns:mc="http://schemas.openxmlformats.org/markup-compatibility/2006">
              <mc:Choice xmlns:v="urn:schemas-microsoft-com:vml" Requires="v">
                <p:oleObj spid="_x0000_s42588" name="公式" r:id="rId6" imgW="685800" imgH="254160" progId="Equation.3">
                  <p:embed/>
                </p:oleObj>
              </mc:Choice>
              <mc:Fallback>
                <p:oleObj name="公式" r:id="rId6" imgW="685800" imgH="254160" progId="Equation.3">
                  <p:embed/>
                  <p:pic>
                    <p:nvPicPr>
                      <p:cNvPr id="0" name="Picture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138" y="2178446"/>
                        <a:ext cx="1687512" cy="54927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nvGrpSpPr>
          <p:cNvPr id="11" name="Group 40"/>
          <p:cNvGrpSpPr>
            <a:grpSpLocks/>
          </p:cNvGrpSpPr>
          <p:nvPr/>
        </p:nvGrpSpPr>
        <p:grpSpPr bwMode="auto">
          <a:xfrm>
            <a:off x="4716463" y="2529284"/>
            <a:ext cx="4176712" cy="1909763"/>
            <a:chOff x="2971" y="1298"/>
            <a:chExt cx="2631" cy="1203"/>
          </a:xfrm>
        </p:grpSpPr>
        <p:sp>
          <p:nvSpPr>
            <p:cNvPr id="12" name="Line 9"/>
            <p:cNvSpPr>
              <a:spLocks noChangeShapeType="1"/>
            </p:cNvSpPr>
            <p:nvPr/>
          </p:nvSpPr>
          <p:spPr bwMode="auto">
            <a:xfrm>
              <a:off x="2971" y="1896"/>
              <a:ext cx="244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auto">
            <a:xfrm>
              <a:off x="2971" y="1368"/>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1"/>
            <p:cNvSpPr>
              <a:spLocks noChangeArrowheads="1"/>
            </p:cNvSpPr>
            <p:nvPr/>
          </p:nvSpPr>
          <p:spPr bwMode="auto">
            <a:xfrm>
              <a:off x="4747" y="1512"/>
              <a:ext cx="336" cy="336"/>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itchFamily="18" charset="0"/>
                  <a:ea typeface="ˎ̥"/>
                  <a:cs typeface="ˎ̥"/>
                </a:rPr>
                <a:t>m</a:t>
              </a:r>
              <a:r>
                <a:rPr kumimoji="1" lang="en-US" altLang="zh-CN" sz="2400">
                  <a:latin typeface="Times New Roman" pitchFamily="18" charset="0"/>
                </a:rPr>
                <a:t> </a:t>
              </a:r>
              <a:endParaRPr lang="en-US" altLang="zh-CN"/>
            </a:p>
          </p:txBody>
        </p:sp>
        <p:sp>
          <p:nvSpPr>
            <p:cNvPr id="15" name="Freeform 12"/>
            <p:cNvSpPr>
              <a:spLocks/>
            </p:cNvSpPr>
            <p:nvPr/>
          </p:nvSpPr>
          <p:spPr bwMode="auto">
            <a:xfrm>
              <a:off x="2971" y="1656"/>
              <a:ext cx="1776" cy="96"/>
            </a:xfrm>
            <a:custGeom>
              <a:avLst/>
              <a:gdLst>
                <a:gd name="T0" fmla="*/ 0 w 1344"/>
                <a:gd name="T1" fmla="*/ 48 h 96"/>
                <a:gd name="T2" fmla="*/ 144 w 1344"/>
                <a:gd name="T3" fmla="*/ 96 h 96"/>
                <a:gd name="T4" fmla="*/ 192 w 1344"/>
                <a:gd name="T5" fmla="*/ 0 h 96"/>
                <a:gd name="T6" fmla="*/ 288 w 1344"/>
                <a:gd name="T7" fmla="*/ 96 h 96"/>
                <a:gd name="T8" fmla="*/ 336 w 1344"/>
                <a:gd name="T9" fmla="*/ 0 h 96"/>
                <a:gd name="T10" fmla="*/ 432 w 1344"/>
                <a:gd name="T11" fmla="*/ 96 h 96"/>
                <a:gd name="T12" fmla="*/ 480 w 1344"/>
                <a:gd name="T13" fmla="*/ 0 h 96"/>
                <a:gd name="T14" fmla="*/ 576 w 1344"/>
                <a:gd name="T15" fmla="*/ 96 h 96"/>
                <a:gd name="T16" fmla="*/ 624 w 1344"/>
                <a:gd name="T17" fmla="*/ 0 h 96"/>
                <a:gd name="T18" fmla="*/ 720 w 1344"/>
                <a:gd name="T19" fmla="*/ 96 h 96"/>
                <a:gd name="T20" fmla="*/ 768 w 1344"/>
                <a:gd name="T21" fmla="*/ 0 h 96"/>
                <a:gd name="T22" fmla="*/ 864 w 1344"/>
                <a:gd name="T23" fmla="*/ 96 h 96"/>
                <a:gd name="T24" fmla="*/ 912 w 1344"/>
                <a:gd name="T25" fmla="*/ 0 h 96"/>
                <a:gd name="T26" fmla="*/ 1008 w 1344"/>
                <a:gd name="T27" fmla="*/ 96 h 96"/>
                <a:gd name="T28" fmla="*/ 1056 w 1344"/>
                <a:gd name="T29" fmla="*/ 0 h 96"/>
                <a:gd name="T30" fmla="*/ 1152 w 1344"/>
                <a:gd name="T31" fmla="*/ 96 h 96"/>
                <a:gd name="T32" fmla="*/ 1200 w 1344"/>
                <a:gd name="T33" fmla="*/ 48 h 96"/>
                <a:gd name="T34" fmla="*/ 1344 w 1344"/>
                <a:gd name="T3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44" h="96">
                  <a:moveTo>
                    <a:pt x="0" y="48"/>
                  </a:moveTo>
                  <a:lnTo>
                    <a:pt x="144" y="96"/>
                  </a:lnTo>
                  <a:lnTo>
                    <a:pt x="192" y="0"/>
                  </a:lnTo>
                  <a:lnTo>
                    <a:pt x="288" y="96"/>
                  </a:lnTo>
                  <a:lnTo>
                    <a:pt x="336" y="0"/>
                  </a:lnTo>
                  <a:lnTo>
                    <a:pt x="432" y="96"/>
                  </a:lnTo>
                  <a:lnTo>
                    <a:pt x="480" y="0"/>
                  </a:lnTo>
                  <a:lnTo>
                    <a:pt x="576" y="96"/>
                  </a:lnTo>
                  <a:lnTo>
                    <a:pt x="624" y="0"/>
                  </a:lnTo>
                  <a:lnTo>
                    <a:pt x="720" y="96"/>
                  </a:lnTo>
                  <a:lnTo>
                    <a:pt x="768" y="0"/>
                  </a:lnTo>
                  <a:lnTo>
                    <a:pt x="864" y="96"/>
                  </a:lnTo>
                  <a:lnTo>
                    <a:pt x="912" y="0"/>
                  </a:lnTo>
                  <a:lnTo>
                    <a:pt x="1008" y="96"/>
                  </a:lnTo>
                  <a:lnTo>
                    <a:pt x="1056" y="0"/>
                  </a:lnTo>
                  <a:lnTo>
                    <a:pt x="1152" y="96"/>
                  </a:lnTo>
                  <a:lnTo>
                    <a:pt x="1200" y="48"/>
                  </a:lnTo>
                  <a:lnTo>
                    <a:pt x="1344" y="48"/>
                  </a:lnTo>
                </a:path>
              </a:pathLst>
            </a:custGeom>
            <a:noFill/>
            <a:ln w="22225">
              <a:solidFill>
                <a:schemeClr val="tx1"/>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13"/>
            <p:cNvGraphicFramePr>
              <a:graphicFrameLocks noChangeAspect="1"/>
            </p:cNvGraphicFramePr>
            <p:nvPr/>
          </p:nvGraphicFramePr>
          <p:xfrm>
            <a:off x="5131" y="1480"/>
            <a:ext cx="192" cy="224"/>
          </p:xfrm>
          <a:graphic>
            <a:graphicData uri="http://schemas.openxmlformats.org/presentationml/2006/ole">
              <mc:AlternateContent xmlns:mc="http://schemas.openxmlformats.org/markup-compatibility/2006">
                <mc:Choice xmlns:v="urn:schemas-microsoft-com:vml" Requires="v">
                  <p:oleObj spid="_x0000_s42589" name="公式" r:id="rId8" imgW="152280" imgH="228600" progId="Equation.3">
                    <p:embed/>
                  </p:oleObj>
                </mc:Choice>
                <mc:Fallback>
                  <p:oleObj name="公式" r:id="rId8" imgW="152280" imgH="228600" progId="Equation.3">
                    <p:embed/>
                    <p:pic>
                      <p:nvPicPr>
                        <p:cNvPr id="0" name="Picture 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1" y="1480"/>
                          <a:ext cx="192" cy="224"/>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7" name="Object 14"/>
            <p:cNvGraphicFramePr>
              <a:graphicFrameLocks noChangeAspect="1"/>
            </p:cNvGraphicFramePr>
            <p:nvPr/>
          </p:nvGraphicFramePr>
          <p:xfrm>
            <a:off x="4075" y="1434"/>
            <a:ext cx="185" cy="222"/>
          </p:xfrm>
          <a:graphic>
            <a:graphicData uri="http://schemas.openxmlformats.org/presentationml/2006/ole">
              <mc:AlternateContent xmlns:mc="http://schemas.openxmlformats.org/markup-compatibility/2006">
                <mc:Choice xmlns:v="urn:schemas-microsoft-com:vml" Requires="v">
                  <p:oleObj spid="_x0000_s42590" name="公式" r:id="rId10" imgW="152280" imgH="177840" progId="Equation.3">
                    <p:embed/>
                  </p:oleObj>
                </mc:Choice>
                <mc:Fallback>
                  <p:oleObj name="公式" r:id="rId10" imgW="152280" imgH="177840" progId="Equation.3">
                    <p:embed/>
                    <p:pic>
                      <p:nvPicPr>
                        <p:cNvPr id="0" name="Picture 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5" y="1434"/>
                          <a:ext cx="185" cy="222"/>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8" name="Line 16"/>
            <p:cNvSpPr>
              <a:spLocks noChangeShapeType="1"/>
            </p:cNvSpPr>
            <p:nvPr/>
          </p:nvSpPr>
          <p:spPr bwMode="auto">
            <a:xfrm>
              <a:off x="3739" y="1896"/>
              <a:ext cx="0" cy="576"/>
            </a:xfrm>
            <a:prstGeom prst="line">
              <a:avLst/>
            </a:prstGeom>
            <a:noFill/>
            <a:ln w="22225">
              <a:solidFill>
                <a:srgbClr val="FF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p:cNvSpPr>
              <a:spLocks noChangeShapeType="1"/>
            </p:cNvSpPr>
            <p:nvPr/>
          </p:nvSpPr>
          <p:spPr bwMode="auto">
            <a:xfrm>
              <a:off x="4267" y="1896"/>
              <a:ext cx="0" cy="19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9"/>
            <p:cNvSpPr>
              <a:spLocks noChangeShapeType="1"/>
            </p:cNvSpPr>
            <p:nvPr/>
          </p:nvSpPr>
          <p:spPr bwMode="auto">
            <a:xfrm>
              <a:off x="4747" y="1896"/>
              <a:ext cx="0" cy="432"/>
            </a:xfrm>
            <a:prstGeom prst="line">
              <a:avLst/>
            </a:prstGeom>
            <a:noFill/>
            <a:ln w="222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0"/>
            <p:cNvSpPr>
              <a:spLocks noChangeShapeType="1"/>
            </p:cNvSpPr>
            <p:nvPr/>
          </p:nvSpPr>
          <p:spPr bwMode="auto">
            <a:xfrm>
              <a:off x="5131" y="1896"/>
              <a:ext cx="0" cy="576"/>
            </a:xfrm>
            <a:prstGeom prst="line">
              <a:avLst/>
            </a:prstGeom>
            <a:noFill/>
            <a:ln w="22225">
              <a:solidFill>
                <a:srgbClr val="FF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1"/>
            <p:cNvSpPr>
              <a:spLocks noChangeShapeType="1"/>
            </p:cNvSpPr>
            <p:nvPr/>
          </p:nvSpPr>
          <p:spPr bwMode="auto">
            <a:xfrm>
              <a:off x="3739" y="2424"/>
              <a:ext cx="1392" cy="0"/>
            </a:xfrm>
            <a:prstGeom prst="line">
              <a:avLst/>
            </a:prstGeom>
            <a:noFill/>
            <a:ln w="19050">
              <a:solidFill>
                <a:srgbClr val="00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2"/>
            <p:cNvSpPr>
              <a:spLocks noChangeShapeType="1"/>
            </p:cNvSpPr>
            <p:nvPr/>
          </p:nvSpPr>
          <p:spPr bwMode="auto">
            <a:xfrm>
              <a:off x="3739" y="2232"/>
              <a:ext cx="1008" cy="0"/>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3"/>
            <p:cNvSpPr>
              <a:spLocks noChangeShapeType="1"/>
            </p:cNvSpPr>
            <p:nvPr/>
          </p:nvSpPr>
          <p:spPr bwMode="auto">
            <a:xfrm>
              <a:off x="3739" y="2040"/>
              <a:ext cx="528"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27"/>
            <p:cNvGraphicFramePr>
              <a:graphicFrameLocks noChangeAspect="1"/>
            </p:cNvGraphicFramePr>
            <p:nvPr/>
          </p:nvGraphicFramePr>
          <p:xfrm>
            <a:off x="3451" y="1434"/>
            <a:ext cx="191" cy="223"/>
          </p:xfrm>
          <a:graphic>
            <a:graphicData uri="http://schemas.openxmlformats.org/presentationml/2006/ole">
              <mc:AlternateContent xmlns:mc="http://schemas.openxmlformats.org/markup-compatibility/2006">
                <mc:Choice xmlns:v="urn:schemas-microsoft-com:vml" Requires="v">
                  <p:oleObj spid="_x0000_s42591" name="公式" r:id="rId12" imgW="152280" imgH="228600" progId="Equation.3">
                    <p:embed/>
                  </p:oleObj>
                </mc:Choice>
                <mc:Fallback>
                  <p:oleObj name="公式" r:id="rId12" imgW="152280" imgH="228600" progId="Equation.3">
                    <p:embed/>
                    <p:pic>
                      <p:nvPicPr>
                        <p:cNvPr id="0" name="Picture 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1" y="1434"/>
                          <a:ext cx="191" cy="223"/>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 name="AutoShape 28"/>
            <p:cNvSpPr>
              <a:spLocks noChangeArrowheads="1"/>
            </p:cNvSpPr>
            <p:nvPr/>
          </p:nvSpPr>
          <p:spPr bwMode="auto">
            <a:xfrm>
              <a:off x="4411" y="1560"/>
              <a:ext cx="336" cy="288"/>
            </a:xfrm>
            <a:prstGeom prst="leftArrow">
              <a:avLst>
                <a:gd name="adj1" fmla="val 32287"/>
                <a:gd name="adj2" fmla="val 291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9"/>
            <p:cNvSpPr>
              <a:spLocks noChangeArrowheads="1"/>
            </p:cNvSpPr>
            <p:nvPr/>
          </p:nvSpPr>
          <p:spPr bwMode="auto">
            <a:xfrm>
              <a:off x="4526" y="1298"/>
              <a:ext cx="226"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i="1">
                  <a:solidFill>
                    <a:srgbClr val="0000FF"/>
                  </a:solidFill>
                  <a:latin typeface="Times New Roman" pitchFamily="18" charset="0"/>
                  <a:ea typeface="仿宋_GB2312" pitchFamily="49" charset="-122"/>
                </a:rPr>
                <a:t>f</a:t>
              </a:r>
              <a:r>
                <a:rPr kumimoji="1" lang="en-US" altLang="zh-CN" sz="1600" b="1" i="1">
                  <a:solidFill>
                    <a:srgbClr val="0000FF"/>
                  </a:solidFill>
                  <a:latin typeface="Times New Roman" pitchFamily="18" charset="0"/>
                  <a:ea typeface="仿宋_GB2312" pitchFamily="49" charset="-122"/>
                </a:rPr>
                <a:t> </a:t>
              </a:r>
              <a:endParaRPr lang="en-US" altLang="zh-CN" sz="1200">
                <a:solidFill>
                  <a:srgbClr val="0000FF"/>
                </a:solidFill>
              </a:endParaRPr>
            </a:p>
          </p:txBody>
        </p:sp>
        <p:sp>
          <p:nvSpPr>
            <p:cNvPr id="28" name="Text Box 33"/>
            <p:cNvSpPr txBox="1">
              <a:spLocks noChangeArrowheads="1"/>
            </p:cNvSpPr>
            <p:nvPr/>
          </p:nvSpPr>
          <p:spPr bwMode="auto">
            <a:xfrm>
              <a:off x="5420" y="1752"/>
              <a:ext cx="1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i="1">
                  <a:latin typeface="Times New Roman" pitchFamily="18" charset="0"/>
                </a:rPr>
                <a:t>x</a:t>
              </a:r>
            </a:p>
          </p:txBody>
        </p:sp>
        <p:sp>
          <p:nvSpPr>
            <p:cNvPr id="29" name="Text Box 34"/>
            <p:cNvSpPr txBox="1">
              <a:spLocks noChangeArrowheads="1"/>
            </p:cNvSpPr>
            <p:nvPr/>
          </p:nvSpPr>
          <p:spPr bwMode="auto">
            <a:xfrm>
              <a:off x="3515" y="1888"/>
              <a:ext cx="2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i="1">
                  <a:latin typeface="Times New Roman" pitchFamily="18" charset="0"/>
                </a:rPr>
                <a:t>O</a:t>
              </a:r>
            </a:p>
          </p:txBody>
        </p:sp>
        <p:sp>
          <p:nvSpPr>
            <p:cNvPr id="30" name="Text Box 35"/>
            <p:cNvSpPr txBox="1">
              <a:spLocks noChangeArrowheads="1"/>
            </p:cNvSpPr>
            <p:nvPr/>
          </p:nvSpPr>
          <p:spPr bwMode="auto">
            <a:xfrm>
              <a:off x="4269" y="1896"/>
              <a:ext cx="2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itchFamily="18" charset="0"/>
                </a:rPr>
                <a:t>x</a:t>
              </a:r>
              <a:r>
                <a:rPr lang="en-US" altLang="zh-CN" sz="2000" b="1" i="1" baseline="-25000">
                  <a:latin typeface="Times New Roman" pitchFamily="18" charset="0"/>
                </a:rPr>
                <a:t>a</a:t>
              </a:r>
            </a:p>
          </p:txBody>
        </p:sp>
        <p:sp>
          <p:nvSpPr>
            <p:cNvPr id="31" name="Text Box 36"/>
            <p:cNvSpPr txBox="1">
              <a:spLocks noChangeArrowheads="1"/>
            </p:cNvSpPr>
            <p:nvPr/>
          </p:nvSpPr>
          <p:spPr bwMode="auto">
            <a:xfrm>
              <a:off x="5148" y="2251"/>
              <a:ext cx="2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itchFamily="18" charset="0"/>
                </a:rPr>
                <a:t>x</a:t>
              </a:r>
              <a:r>
                <a:rPr lang="en-US" altLang="zh-CN" sz="2000" b="1" i="1" baseline="-25000">
                  <a:latin typeface="Times New Roman" pitchFamily="18" charset="0"/>
                </a:rPr>
                <a:t>b</a:t>
              </a:r>
            </a:p>
          </p:txBody>
        </p:sp>
        <p:sp>
          <p:nvSpPr>
            <p:cNvPr id="32" name="Text Box 37"/>
            <p:cNvSpPr txBox="1">
              <a:spLocks noChangeArrowheads="1"/>
            </p:cNvSpPr>
            <p:nvPr/>
          </p:nvSpPr>
          <p:spPr bwMode="auto">
            <a:xfrm>
              <a:off x="4768" y="2091"/>
              <a:ext cx="2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latin typeface="Times New Roman" pitchFamily="18" charset="0"/>
                </a:rPr>
                <a:t>x</a:t>
              </a:r>
              <a:endParaRPr lang="en-US" altLang="zh-CN" sz="2000" b="1" i="1" baseline="-25000">
                <a:latin typeface="Times New Roman" pitchFamily="18" charset="0"/>
              </a:endParaRPr>
            </a:p>
          </p:txBody>
        </p:sp>
      </p:grpSp>
      <p:sp>
        <p:nvSpPr>
          <p:cNvPr id="34" name="Rectangle 7"/>
          <p:cNvSpPr>
            <a:spLocks noChangeArrowheads="1"/>
          </p:cNvSpPr>
          <p:nvPr/>
        </p:nvSpPr>
        <p:spPr bwMode="auto">
          <a:xfrm>
            <a:off x="138113" y="2937271"/>
            <a:ext cx="3529012" cy="396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
            <a:r>
              <a:rPr kumimoji="1" lang="zh-CN" altLang="en-US" sz="2000" b="1" dirty="0">
                <a:latin typeface="宋体" pitchFamily="2" charset="-122"/>
              </a:rPr>
              <a:t>当质点由</a:t>
            </a:r>
            <a:r>
              <a:rPr kumimoji="1" lang="en-US" altLang="zh-CN" sz="2000" b="1" dirty="0">
                <a:latin typeface="宋体" pitchFamily="2" charset="-122"/>
              </a:rPr>
              <a:t>a </a:t>
            </a:r>
            <a:r>
              <a:rPr kumimoji="1" lang="zh-CN" altLang="en-US" sz="2000" b="1" dirty="0">
                <a:latin typeface="宋体" pitchFamily="2" charset="-122"/>
              </a:rPr>
              <a:t>点运动到 </a:t>
            </a:r>
            <a:r>
              <a:rPr kumimoji="1" lang="en-US" altLang="zh-CN" sz="2000" b="1" dirty="0">
                <a:latin typeface="宋体" pitchFamily="2" charset="-122"/>
              </a:rPr>
              <a:t>b </a:t>
            </a:r>
            <a:r>
              <a:rPr kumimoji="1" lang="zh-CN" altLang="en-US" sz="2000" b="1" dirty="0">
                <a:latin typeface="宋体" pitchFamily="2" charset="-122"/>
              </a:rPr>
              <a:t>点时</a:t>
            </a:r>
            <a:endParaRPr lang="zh-CN" altLang="en-US" sz="2000" dirty="0">
              <a:latin typeface="宋体" pitchFamily="2" charset="-122"/>
            </a:endParaRPr>
          </a:p>
        </p:txBody>
      </p:sp>
      <p:graphicFrame>
        <p:nvGraphicFramePr>
          <p:cNvPr id="35" name="Object 38"/>
          <p:cNvGraphicFramePr>
            <a:graphicFrameLocks noChangeAspect="1"/>
          </p:cNvGraphicFramePr>
          <p:nvPr>
            <p:extLst>
              <p:ext uri="{D42A27DB-BD31-4B8C-83A1-F6EECF244321}">
                <p14:modId xmlns:p14="http://schemas.microsoft.com/office/powerpoint/2010/main" val="1563349448"/>
              </p:ext>
            </p:extLst>
          </p:nvPr>
        </p:nvGraphicFramePr>
        <p:xfrm>
          <a:off x="263525" y="3979863"/>
          <a:ext cx="3490913" cy="517525"/>
        </p:xfrm>
        <a:graphic>
          <a:graphicData uri="http://schemas.openxmlformats.org/presentationml/2006/ole">
            <mc:AlternateContent xmlns:mc="http://schemas.openxmlformats.org/markup-compatibility/2006">
              <mc:Choice xmlns:v="urn:schemas-microsoft-com:vml" Requires="v">
                <p:oleObj spid="_x0000_s42592" name="Equation" r:id="rId14" imgW="1752480" imgH="253800" progId="Equation.DSMT4">
                  <p:embed/>
                </p:oleObj>
              </mc:Choice>
              <mc:Fallback>
                <p:oleObj name="Equation" r:id="rId14" imgW="1752480" imgH="253800" progId="Equation.DSMT4">
                  <p:embed/>
                  <p:pic>
                    <p:nvPicPr>
                      <p:cNvPr id="0" name="Picture 8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3525" y="3979863"/>
                        <a:ext cx="3490913" cy="51752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22225">
                            <a:solidFill>
                              <a:srgbClr val="00FF00"/>
                            </a:solidFill>
                            <a:miter lim="800000"/>
                            <a:headEnd/>
                            <a:tailEnd/>
                          </a14:hiddenLine>
                        </a:ext>
                      </a:extLst>
                    </p:spPr>
                  </p:pic>
                </p:oleObj>
              </mc:Fallback>
            </mc:AlternateContent>
          </a:graphicData>
        </a:graphic>
      </p:graphicFrame>
      <p:sp>
        <p:nvSpPr>
          <p:cNvPr id="36" name="Rectangle 39"/>
          <p:cNvSpPr>
            <a:spLocks noChangeArrowheads="1"/>
          </p:cNvSpPr>
          <p:nvPr/>
        </p:nvSpPr>
        <p:spPr bwMode="auto">
          <a:xfrm>
            <a:off x="323850" y="3537347"/>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元功：</a:t>
            </a:r>
          </a:p>
        </p:txBody>
      </p:sp>
      <p:sp>
        <p:nvSpPr>
          <p:cNvPr id="3" name="TextBox 2"/>
          <p:cNvSpPr txBox="1"/>
          <p:nvPr/>
        </p:nvSpPr>
        <p:spPr>
          <a:xfrm>
            <a:off x="6030913" y="5086255"/>
            <a:ext cx="2476500" cy="369332"/>
          </a:xfrm>
          <a:prstGeom prst="rect">
            <a:avLst/>
          </a:prstGeom>
          <a:noFill/>
        </p:spPr>
        <p:txBody>
          <a:bodyPr wrap="square" rtlCol="0">
            <a:spAutoFit/>
          </a:bodyPr>
          <a:lstStyle/>
          <a:p>
            <a:r>
              <a:rPr lang="zh-CN" altLang="en-US" dirty="0"/>
              <a:t>弹性力是保守力。</a:t>
            </a:r>
          </a:p>
        </p:txBody>
      </p:sp>
    </p:spTree>
    <p:extLst>
      <p:ext uri="{BB962C8B-B14F-4D97-AF65-F5344CB8AC3E}">
        <p14:creationId xmlns:p14="http://schemas.microsoft.com/office/powerpoint/2010/main" val="156845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几种常见力的功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弹性力的功</a:t>
            </a:r>
            <a:endParaRPr lang="en-US" altLang="zh-CN" dirty="0"/>
          </a:p>
        </p:txBody>
      </p:sp>
      <p:pic>
        <p:nvPicPr>
          <p:cNvPr id="69634" name="Picture 2" descr="Line graph of change in length versus applied force. The line has a constant positive slope from the origin in the region where Hooke’s law is obeyed. The slope then decreases, with a lower, still positive slope until the end of the elastic region. The slope then increases dramatically in the region of permanent deformation until fracturing occurs."/>
          <p:cNvPicPr>
            <a:picLocks noChangeAspect="1" noChangeArrowheads="1"/>
          </p:cNvPicPr>
          <p:nvPr/>
        </p:nvPicPr>
        <p:blipFill>
          <a:blip r:embed="rId3" cstate="print"/>
          <a:srcRect/>
          <a:stretch>
            <a:fillRect/>
          </a:stretch>
        </p:blipFill>
        <p:spPr bwMode="auto">
          <a:xfrm>
            <a:off x="611560" y="2708920"/>
            <a:ext cx="4032448" cy="3136348"/>
          </a:xfrm>
          <a:prstGeom prst="rect">
            <a:avLst/>
          </a:prstGeom>
          <a:noFill/>
        </p:spPr>
      </p:pic>
      <p:sp>
        <p:nvSpPr>
          <p:cNvPr id="7" name="TextBox 6"/>
          <p:cNvSpPr txBox="1"/>
          <p:nvPr/>
        </p:nvSpPr>
        <p:spPr>
          <a:xfrm>
            <a:off x="4139952" y="3068960"/>
            <a:ext cx="1800200" cy="1477328"/>
          </a:xfrm>
          <a:prstGeom prst="rect">
            <a:avLst/>
          </a:prstGeom>
          <a:noFill/>
        </p:spPr>
        <p:txBody>
          <a:bodyPr wrap="square" rtlCol="0">
            <a:spAutoFit/>
          </a:bodyPr>
          <a:lstStyle/>
          <a:p>
            <a:r>
              <a:rPr lang="zh-CN" altLang="en-US" dirty="0"/>
              <a:t>胡克定律可以推广到任意物体的形变。</a:t>
            </a:r>
          </a:p>
          <a:p>
            <a:r>
              <a:rPr lang="zh-CN" altLang="en-US" dirty="0"/>
              <a:t>该曲线会因材料的不同而不同。</a:t>
            </a:r>
            <a:endParaRPr lang="en-US" altLang="zh-CN" dirty="0"/>
          </a:p>
        </p:txBody>
      </p:sp>
      <p:cxnSp>
        <p:nvCxnSpPr>
          <p:cNvPr id="10" name="直接箭头连接符 9"/>
          <p:cNvCxnSpPr/>
          <p:nvPr/>
        </p:nvCxnSpPr>
        <p:spPr>
          <a:xfrm flipH="1" flipV="1">
            <a:off x="2411760" y="35010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19672" y="3140968"/>
            <a:ext cx="1584176" cy="369332"/>
          </a:xfrm>
          <a:prstGeom prst="rect">
            <a:avLst/>
          </a:prstGeom>
          <a:noFill/>
        </p:spPr>
        <p:txBody>
          <a:bodyPr wrap="square" rtlCol="0">
            <a:spAutoFit/>
          </a:bodyPr>
          <a:lstStyle/>
          <a:p>
            <a:r>
              <a:rPr lang="zh-CN" altLang="en-US" dirty="0"/>
              <a:t>非线性项产生</a:t>
            </a:r>
          </a:p>
        </p:txBody>
      </p:sp>
      <p:pic>
        <p:nvPicPr>
          <p:cNvPr id="69636" name="Picture 4" descr="http://www.diracdelta.co.uk/science/source/h/o/hookes%20law/hookes-law-004.gif"/>
          <p:cNvPicPr>
            <a:picLocks noChangeAspect="1" noChangeArrowheads="1"/>
          </p:cNvPicPr>
          <p:nvPr/>
        </p:nvPicPr>
        <p:blipFill>
          <a:blip r:embed="rId4" cstate="print"/>
          <a:srcRect/>
          <a:stretch>
            <a:fillRect/>
          </a:stretch>
        </p:blipFill>
        <p:spPr bwMode="auto">
          <a:xfrm>
            <a:off x="6187605" y="4520554"/>
            <a:ext cx="2956395" cy="2337446"/>
          </a:xfrm>
          <a:prstGeom prst="rect">
            <a:avLst/>
          </a:prstGeom>
          <a:noFill/>
        </p:spPr>
      </p:pic>
    </p:spTree>
    <p:extLst>
      <p:ext uri="{BB962C8B-B14F-4D97-AF65-F5344CB8AC3E}">
        <p14:creationId xmlns:p14="http://schemas.microsoft.com/office/powerpoint/2010/main" val="697575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几种常见力的功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万有引力的功</a:t>
            </a:r>
            <a:endParaRPr lang="en-US" altLang="zh-CN" dirty="0"/>
          </a:p>
        </p:txBody>
      </p:sp>
      <p:grpSp>
        <p:nvGrpSpPr>
          <p:cNvPr id="44" name="Group 49"/>
          <p:cNvGrpSpPr>
            <a:grpSpLocks/>
          </p:cNvGrpSpPr>
          <p:nvPr/>
        </p:nvGrpSpPr>
        <p:grpSpPr bwMode="auto">
          <a:xfrm>
            <a:off x="179388" y="2204864"/>
            <a:ext cx="8713787" cy="1042988"/>
            <a:chOff x="113" y="709"/>
            <a:chExt cx="5489" cy="657"/>
          </a:xfrm>
        </p:grpSpPr>
        <p:sp>
          <p:nvSpPr>
            <p:cNvPr id="45" name="Rectangle 43"/>
            <p:cNvSpPr>
              <a:spLocks noChangeArrowheads="1"/>
            </p:cNvSpPr>
            <p:nvPr/>
          </p:nvSpPr>
          <p:spPr bwMode="auto">
            <a:xfrm>
              <a:off x="113" y="709"/>
              <a:ext cx="5489" cy="63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dirty="0">
                  <a:latin typeface="宋体" pitchFamily="2" charset="-122"/>
                </a:rPr>
                <a:t>设一质量为</a:t>
              </a:r>
              <a:r>
                <a:rPr kumimoji="1" lang="zh-CN" altLang="en-US" sz="2000" b="1" i="1" dirty="0">
                  <a:latin typeface="宋体" pitchFamily="2" charset="-122"/>
                </a:rPr>
                <a:t> </a:t>
              </a:r>
              <a:r>
                <a:rPr kumimoji="1" lang="en-US" altLang="zh-CN" sz="2000" b="1" i="1" dirty="0">
                  <a:latin typeface="宋体" pitchFamily="2" charset="-122"/>
                </a:rPr>
                <a:t>M </a:t>
              </a:r>
              <a:r>
                <a:rPr kumimoji="1" lang="zh-CN" altLang="en-US" sz="2000" b="1" dirty="0">
                  <a:latin typeface="宋体" pitchFamily="2" charset="-122"/>
                </a:rPr>
                <a:t>的质点</a:t>
              </a:r>
              <a:r>
                <a:rPr kumimoji="1" lang="en-US" altLang="zh-CN" sz="2000" b="1" dirty="0">
                  <a:latin typeface="宋体" pitchFamily="2" charset="-122"/>
                </a:rPr>
                <a:t>,</a:t>
              </a:r>
              <a:r>
                <a:rPr kumimoji="1" lang="zh-CN" altLang="en-US" sz="2000" b="1" dirty="0">
                  <a:latin typeface="宋体" pitchFamily="2" charset="-122"/>
                </a:rPr>
                <a:t>固定不动，另有一质点质量为 </a:t>
              </a:r>
              <a:r>
                <a:rPr kumimoji="1" lang="en-US" altLang="zh-CN" sz="2000" b="1" i="1" dirty="0">
                  <a:latin typeface="宋体" pitchFamily="2" charset="-122"/>
                </a:rPr>
                <a:t>m</a:t>
              </a:r>
              <a:r>
                <a:rPr kumimoji="1" lang="en-US" altLang="zh-CN" sz="2000" b="1" dirty="0">
                  <a:latin typeface="宋体" pitchFamily="2" charset="-122"/>
                </a:rPr>
                <a:t> </a:t>
              </a:r>
              <a:r>
                <a:rPr kumimoji="1" lang="zh-CN" altLang="en-US" sz="2000" b="1" dirty="0">
                  <a:latin typeface="宋体" pitchFamily="2" charset="-122"/>
                </a:rPr>
                <a:t>，在</a:t>
              </a:r>
              <a:r>
                <a:rPr kumimoji="1" lang="en-US" altLang="zh-CN" sz="2000" b="1" i="1" dirty="0">
                  <a:latin typeface="宋体" pitchFamily="2" charset="-122"/>
                </a:rPr>
                <a:t>M </a:t>
              </a:r>
              <a:r>
                <a:rPr kumimoji="1" lang="zh-CN" altLang="en-US" sz="2000" b="1" dirty="0">
                  <a:latin typeface="宋体" pitchFamily="2" charset="-122"/>
                </a:rPr>
                <a:t>的万有引力作用下沿任意路径从</a:t>
              </a:r>
              <a:r>
                <a:rPr kumimoji="1" lang="zh-CN" altLang="en-US" sz="2000" b="1" i="1" dirty="0">
                  <a:latin typeface="宋体" pitchFamily="2" charset="-122"/>
                </a:rPr>
                <a:t> </a:t>
              </a:r>
              <a:r>
                <a:rPr kumimoji="1" lang="en-US" altLang="zh-CN" sz="2000" b="1" i="1" dirty="0">
                  <a:latin typeface="宋体" pitchFamily="2" charset="-122"/>
                </a:rPr>
                <a:t>a </a:t>
              </a:r>
              <a:r>
                <a:rPr kumimoji="1" lang="zh-CN" altLang="en-US" sz="2000" b="1" dirty="0">
                  <a:latin typeface="宋体" pitchFamily="2" charset="-122"/>
                </a:rPr>
                <a:t>点运动到 </a:t>
              </a:r>
              <a:r>
                <a:rPr kumimoji="1" lang="en-US" altLang="zh-CN" sz="2000" b="1" i="1" dirty="0">
                  <a:latin typeface="宋体" pitchFamily="2" charset="-122"/>
                </a:rPr>
                <a:t>b </a:t>
              </a:r>
              <a:r>
                <a:rPr kumimoji="1" lang="zh-CN" altLang="en-US" sz="2000" b="1" dirty="0">
                  <a:latin typeface="宋体" pitchFamily="2" charset="-122"/>
                </a:rPr>
                <a:t>点</a:t>
              </a:r>
              <a:r>
                <a:rPr kumimoji="1" lang="zh-CN" altLang="en-US" sz="2000" b="1" i="1" dirty="0">
                  <a:latin typeface="宋体" pitchFamily="2" charset="-122"/>
                </a:rPr>
                <a:t>，</a:t>
              </a:r>
              <a:r>
                <a:rPr kumimoji="1" lang="en-US" altLang="zh-CN" sz="2000" b="1" i="1" dirty="0">
                  <a:latin typeface="宋体" pitchFamily="2" charset="-122"/>
                </a:rPr>
                <a:t>a </a:t>
              </a:r>
              <a:r>
                <a:rPr kumimoji="1" lang="zh-CN" altLang="en-US" sz="2000" b="1" dirty="0">
                  <a:latin typeface="宋体" pitchFamily="2" charset="-122"/>
                </a:rPr>
                <a:t>点和</a:t>
              </a:r>
              <a:r>
                <a:rPr kumimoji="1" lang="en-US" altLang="zh-CN" sz="2000" b="1" i="1" dirty="0">
                  <a:latin typeface="宋体" pitchFamily="2" charset="-122"/>
                </a:rPr>
                <a:t>b</a:t>
              </a:r>
              <a:r>
                <a:rPr kumimoji="1" lang="en-US" altLang="zh-CN" sz="2000" b="1" dirty="0">
                  <a:latin typeface="宋体" pitchFamily="2" charset="-122"/>
                </a:rPr>
                <a:t> </a:t>
              </a:r>
              <a:r>
                <a:rPr kumimoji="1" lang="zh-CN" altLang="en-US" sz="2000" b="1" dirty="0">
                  <a:latin typeface="宋体" pitchFamily="2" charset="-122"/>
                </a:rPr>
                <a:t>点的位置由位置矢量    和   表示，则该过程中万有引力的功 </a:t>
              </a:r>
            </a:p>
          </p:txBody>
        </p:sp>
        <p:graphicFrame>
          <p:nvGraphicFramePr>
            <p:cNvPr id="46" name="Object 39"/>
            <p:cNvGraphicFramePr>
              <a:graphicFrameLocks noChangeAspect="1"/>
            </p:cNvGraphicFramePr>
            <p:nvPr/>
          </p:nvGraphicFramePr>
          <p:xfrm>
            <a:off x="5190" y="890"/>
            <a:ext cx="230" cy="296"/>
          </p:xfrm>
          <a:graphic>
            <a:graphicData uri="http://schemas.openxmlformats.org/presentationml/2006/ole">
              <mc:AlternateContent xmlns:mc="http://schemas.openxmlformats.org/markup-compatibility/2006">
                <mc:Choice xmlns:v="urn:schemas-microsoft-com:vml" Requires="v">
                  <p:oleObj spid="_x0000_s149294" name="公式" r:id="rId4" imgW="190440" imgH="292320" progId="Equation.3">
                    <p:embed/>
                  </p:oleObj>
                </mc:Choice>
                <mc:Fallback>
                  <p:oleObj name="公式" r:id="rId4" imgW="190440" imgH="292320" progId="Equation.3">
                    <p:embed/>
                    <p:pic>
                      <p:nvPicPr>
                        <p:cNvPr id="0" name="Picture 2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0" y="890"/>
                          <a:ext cx="230" cy="296"/>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47" name="Object 37"/>
            <p:cNvGraphicFramePr>
              <a:graphicFrameLocks noChangeAspect="1"/>
            </p:cNvGraphicFramePr>
            <p:nvPr/>
          </p:nvGraphicFramePr>
          <p:xfrm>
            <a:off x="383" y="1071"/>
            <a:ext cx="229" cy="295"/>
          </p:xfrm>
          <a:graphic>
            <a:graphicData uri="http://schemas.openxmlformats.org/presentationml/2006/ole">
              <mc:AlternateContent xmlns:mc="http://schemas.openxmlformats.org/markup-compatibility/2006">
                <mc:Choice xmlns:v="urn:schemas-microsoft-com:vml" Requires="v">
                  <p:oleObj spid="_x0000_s149295" name="公式" r:id="rId6" imgW="190440" imgH="292320" progId="Equation.3">
                    <p:embed/>
                  </p:oleObj>
                </mc:Choice>
                <mc:Fallback>
                  <p:oleObj name="公式" r:id="rId6" imgW="190440" imgH="292320" progId="Equation.3">
                    <p:embed/>
                    <p:pic>
                      <p:nvPicPr>
                        <p:cNvPr id="0" name="Picture 2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 y="1071"/>
                          <a:ext cx="229" cy="29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grpSp>
        <p:nvGrpSpPr>
          <p:cNvPr id="67" name="Group 51"/>
          <p:cNvGrpSpPr>
            <a:grpSpLocks/>
          </p:cNvGrpSpPr>
          <p:nvPr/>
        </p:nvGrpSpPr>
        <p:grpSpPr bwMode="auto">
          <a:xfrm>
            <a:off x="5707063" y="4266102"/>
            <a:ext cx="3111500" cy="2095500"/>
            <a:chOff x="3595" y="2432"/>
            <a:chExt cx="1960" cy="1320"/>
          </a:xfrm>
        </p:grpSpPr>
        <p:graphicFrame>
          <p:nvGraphicFramePr>
            <p:cNvPr id="68" name="Object 31"/>
            <p:cNvGraphicFramePr>
              <a:graphicFrameLocks noChangeAspect="1"/>
            </p:cNvGraphicFramePr>
            <p:nvPr/>
          </p:nvGraphicFramePr>
          <p:xfrm>
            <a:off x="3674" y="3532"/>
            <a:ext cx="249" cy="220"/>
          </p:xfrm>
          <a:graphic>
            <a:graphicData uri="http://schemas.openxmlformats.org/presentationml/2006/ole">
              <mc:AlternateContent xmlns:mc="http://schemas.openxmlformats.org/markup-compatibility/2006">
                <mc:Choice xmlns:v="urn:schemas-microsoft-com:vml" Requires="v">
                  <p:oleObj spid="_x0000_s149296" name="公式" r:id="rId8" imgW="254160" imgH="203400" progId="Equation.3">
                    <p:embed/>
                  </p:oleObj>
                </mc:Choice>
                <mc:Fallback>
                  <p:oleObj name="公式" r:id="rId8" imgW="254160" imgH="203400" progId="Equation.3">
                    <p:embed/>
                    <p:pic>
                      <p:nvPicPr>
                        <p:cNvPr id="0" name="Picture 2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4" y="3532"/>
                          <a:ext cx="249" cy="22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69" name="Object 30"/>
            <p:cNvGraphicFramePr>
              <a:graphicFrameLocks noChangeAspect="1"/>
            </p:cNvGraphicFramePr>
            <p:nvPr/>
          </p:nvGraphicFramePr>
          <p:xfrm>
            <a:off x="5375" y="2432"/>
            <a:ext cx="180" cy="176"/>
          </p:xfrm>
          <a:graphic>
            <a:graphicData uri="http://schemas.openxmlformats.org/presentationml/2006/ole">
              <mc:AlternateContent xmlns:mc="http://schemas.openxmlformats.org/markup-compatibility/2006">
                <mc:Choice xmlns:v="urn:schemas-microsoft-com:vml" Requires="v">
                  <p:oleObj spid="_x0000_s149297" name="公式" r:id="rId10" imgW="203400" imgH="177840" progId="Equation.3">
                    <p:embed/>
                  </p:oleObj>
                </mc:Choice>
                <mc:Fallback>
                  <p:oleObj name="公式" r:id="rId10" imgW="203400" imgH="177840" progId="Equation.3">
                    <p:embed/>
                    <p:pic>
                      <p:nvPicPr>
                        <p:cNvPr id="0" name="Picture 2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5" y="2432"/>
                          <a:ext cx="180" cy="176"/>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70" name="Oval 23"/>
            <p:cNvSpPr>
              <a:spLocks noChangeArrowheads="1"/>
            </p:cNvSpPr>
            <p:nvPr/>
          </p:nvSpPr>
          <p:spPr bwMode="auto">
            <a:xfrm>
              <a:off x="3595" y="3196"/>
              <a:ext cx="336" cy="336"/>
            </a:xfrm>
            <a:prstGeom prst="ellipse">
              <a:avLst/>
            </a:prstGeom>
            <a:gradFill rotWithShape="0">
              <a:gsLst>
                <a:gs pos="0">
                  <a:srgbClr val="FFFF99"/>
                </a:gs>
                <a:gs pos="100000">
                  <a:srgbClr val="FF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Oval 22"/>
            <p:cNvSpPr>
              <a:spLocks noChangeArrowheads="1"/>
            </p:cNvSpPr>
            <p:nvPr/>
          </p:nvSpPr>
          <p:spPr bwMode="auto">
            <a:xfrm>
              <a:off x="5232" y="2572"/>
              <a:ext cx="144" cy="144"/>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 name="Group 52"/>
          <p:cNvGrpSpPr>
            <a:grpSpLocks/>
          </p:cNvGrpSpPr>
          <p:nvPr/>
        </p:nvGrpSpPr>
        <p:grpSpPr bwMode="auto">
          <a:xfrm>
            <a:off x="5867400" y="3042140"/>
            <a:ext cx="2598738" cy="3816350"/>
            <a:chOff x="3696" y="1661"/>
            <a:chExt cx="1637" cy="2404"/>
          </a:xfrm>
        </p:grpSpPr>
        <p:graphicFrame>
          <p:nvGraphicFramePr>
            <p:cNvPr id="74" name="Object 27"/>
            <p:cNvGraphicFramePr>
              <a:graphicFrameLocks noChangeAspect="1"/>
            </p:cNvGraphicFramePr>
            <p:nvPr/>
          </p:nvGraphicFramePr>
          <p:xfrm>
            <a:off x="3883" y="1661"/>
            <a:ext cx="164" cy="191"/>
          </p:xfrm>
          <a:graphic>
            <a:graphicData uri="http://schemas.openxmlformats.org/presentationml/2006/ole">
              <mc:AlternateContent xmlns:mc="http://schemas.openxmlformats.org/markup-compatibility/2006">
                <mc:Choice xmlns:v="urn:schemas-microsoft-com:vml" Requires="v">
                  <p:oleObj spid="_x0000_s149298" name="公式" r:id="rId12" imgW="152280" imgH="177840" progId="Equation.3">
                    <p:embed/>
                  </p:oleObj>
                </mc:Choice>
                <mc:Fallback>
                  <p:oleObj name="公式" r:id="rId12" imgW="152280" imgH="177840" progId="Equation.3">
                    <p:embed/>
                    <p:pic>
                      <p:nvPicPr>
                        <p:cNvPr id="0" name="Picture 2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3" y="1661"/>
                          <a:ext cx="164" cy="191"/>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75" name="Object 26"/>
            <p:cNvGraphicFramePr>
              <a:graphicFrameLocks noChangeAspect="1"/>
            </p:cNvGraphicFramePr>
            <p:nvPr/>
          </p:nvGraphicFramePr>
          <p:xfrm>
            <a:off x="4513" y="3838"/>
            <a:ext cx="213" cy="227"/>
          </p:xfrm>
          <a:graphic>
            <a:graphicData uri="http://schemas.openxmlformats.org/presentationml/2006/ole">
              <mc:AlternateContent xmlns:mc="http://schemas.openxmlformats.org/markup-compatibility/2006">
                <mc:Choice xmlns:v="urn:schemas-microsoft-com:vml" Requires="v">
                  <p:oleObj spid="_x0000_s149299" name="公式" r:id="rId14" imgW="152280" imgH="228600" progId="Equation.3">
                    <p:embed/>
                  </p:oleObj>
                </mc:Choice>
                <mc:Fallback>
                  <p:oleObj name="公式" r:id="rId14" imgW="152280" imgH="228600" progId="Equation.3">
                    <p:embed/>
                    <p:pic>
                      <p:nvPicPr>
                        <p:cNvPr id="0" name="Picture 2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13" y="3838"/>
                          <a:ext cx="213" cy="227"/>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76" name="Freeform 21"/>
            <p:cNvSpPr>
              <a:spLocks/>
            </p:cNvSpPr>
            <p:nvPr/>
          </p:nvSpPr>
          <p:spPr bwMode="auto">
            <a:xfrm>
              <a:off x="3696" y="1804"/>
              <a:ext cx="1637" cy="2160"/>
            </a:xfrm>
            <a:custGeom>
              <a:avLst/>
              <a:gdLst>
                <a:gd name="T0" fmla="*/ 0 w 1784"/>
                <a:gd name="T1" fmla="*/ 304 h 2752"/>
                <a:gd name="T2" fmla="*/ 240 w 1784"/>
                <a:gd name="T3" fmla="*/ 112 h 2752"/>
                <a:gd name="T4" fmla="*/ 576 w 1784"/>
                <a:gd name="T5" fmla="*/ 16 h 2752"/>
                <a:gd name="T6" fmla="*/ 912 w 1784"/>
                <a:gd name="T7" fmla="*/ 16 h 2752"/>
                <a:gd name="T8" fmla="*/ 1296 w 1784"/>
                <a:gd name="T9" fmla="*/ 112 h 2752"/>
                <a:gd name="T10" fmla="*/ 1680 w 1784"/>
                <a:gd name="T11" fmla="*/ 448 h 2752"/>
                <a:gd name="T12" fmla="*/ 1776 w 1784"/>
                <a:gd name="T13" fmla="*/ 880 h 2752"/>
                <a:gd name="T14" fmla="*/ 1632 w 1784"/>
                <a:gd name="T15" fmla="*/ 1552 h 2752"/>
                <a:gd name="T16" fmla="*/ 1200 w 1784"/>
                <a:gd name="T17" fmla="*/ 2320 h 2752"/>
                <a:gd name="T18" fmla="*/ 768 w 1784"/>
                <a:gd name="T19" fmla="*/ 2752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4" h="2752">
                  <a:moveTo>
                    <a:pt x="0" y="304"/>
                  </a:moveTo>
                  <a:cubicBezTo>
                    <a:pt x="72" y="232"/>
                    <a:pt x="144" y="160"/>
                    <a:pt x="240" y="112"/>
                  </a:cubicBezTo>
                  <a:cubicBezTo>
                    <a:pt x="336" y="64"/>
                    <a:pt x="464" y="32"/>
                    <a:pt x="576" y="16"/>
                  </a:cubicBezTo>
                  <a:cubicBezTo>
                    <a:pt x="688" y="0"/>
                    <a:pt x="792" y="0"/>
                    <a:pt x="912" y="16"/>
                  </a:cubicBezTo>
                  <a:cubicBezTo>
                    <a:pt x="1032" y="32"/>
                    <a:pt x="1168" y="40"/>
                    <a:pt x="1296" y="112"/>
                  </a:cubicBezTo>
                  <a:cubicBezTo>
                    <a:pt x="1424" y="184"/>
                    <a:pt x="1600" y="320"/>
                    <a:pt x="1680" y="448"/>
                  </a:cubicBezTo>
                  <a:cubicBezTo>
                    <a:pt x="1760" y="576"/>
                    <a:pt x="1784" y="696"/>
                    <a:pt x="1776" y="880"/>
                  </a:cubicBezTo>
                  <a:cubicBezTo>
                    <a:pt x="1768" y="1064"/>
                    <a:pt x="1728" y="1312"/>
                    <a:pt x="1632" y="1552"/>
                  </a:cubicBezTo>
                  <a:cubicBezTo>
                    <a:pt x="1536" y="1792"/>
                    <a:pt x="1344" y="2120"/>
                    <a:pt x="1200" y="2320"/>
                  </a:cubicBezTo>
                  <a:cubicBezTo>
                    <a:pt x="1056" y="2520"/>
                    <a:pt x="840" y="2680"/>
                    <a:pt x="768" y="2752"/>
                  </a:cubicBezTo>
                </a:path>
              </a:pathLst>
            </a:custGeom>
            <a:noFill/>
            <a:ln w="31750">
              <a:solidFill>
                <a:srgbClr val="0000FF"/>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 name="Group 53"/>
          <p:cNvGrpSpPr>
            <a:grpSpLocks/>
          </p:cNvGrpSpPr>
          <p:nvPr/>
        </p:nvGrpSpPr>
        <p:grpSpPr bwMode="auto">
          <a:xfrm>
            <a:off x="5867400" y="3345352"/>
            <a:ext cx="1295400" cy="3200400"/>
            <a:chOff x="3696" y="1852"/>
            <a:chExt cx="816" cy="2016"/>
          </a:xfrm>
        </p:grpSpPr>
        <p:graphicFrame>
          <p:nvGraphicFramePr>
            <p:cNvPr id="78" name="Object 25"/>
            <p:cNvGraphicFramePr>
              <a:graphicFrameLocks noChangeAspect="1"/>
            </p:cNvGraphicFramePr>
            <p:nvPr/>
          </p:nvGraphicFramePr>
          <p:xfrm>
            <a:off x="3696" y="2341"/>
            <a:ext cx="217" cy="327"/>
          </p:xfrm>
          <a:graphic>
            <a:graphicData uri="http://schemas.openxmlformats.org/presentationml/2006/ole">
              <mc:AlternateContent xmlns:mc="http://schemas.openxmlformats.org/markup-compatibility/2006">
                <mc:Choice xmlns:v="urn:schemas-microsoft-com:vml" Requires="v">
                  <p:oleObj spid="_x0000_s149300" name="Equation" r:id="rId16" imgW="190440" imgH="292320" progId="Equation.3">
                    <p:embed/>
                  </p:oleObj>
                </mc:Choice>
                <mc:Fallback>
                  <p:oleObj name="Equation" r:id="rId16" imgW="190440" imgH="292320" progId="Equation.3">
                    <p:embed/>
                    <p:pic>
                      <p:nvPicPr>
                        <p:cNvPr id="0" name="Picture 2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96" y="2341"/>
                          <a:ext cx="217" cy="327"/>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79" name="Object 24"/>
            <p:cNvGraphicFramePr>
              <a:graphicFrameLocks noChangeAspect="1"/>
            </p:cNvGraphicFramePr>
            <p:nvPr/>
          </p:nvGraphicFramePr>
          <p:xfrm>
            <a:off x="4141" y="3385"/>
            <a:ext cx="202" cy="316"/>
          </p:xfrm>
          <a:graphic>
            <a:graphicData uri="http://schemas.openxmlformats.org/presentationml/2006/ole">
              <mc:AlternateContent xmlns:mc="http://schemas.openxmlformats.org/markup-compatibility/2006">
                <mc:Choice xmlns:v="urn:schemas-microsoft-com:vml" Requires="v">
                  <p:oleObj spid="_x0000_s149301" name="Equation" r:id="rId18" imgW="177840" imgH="292320" progId="Equation.3">
                    <p:embed/>
                  </p:oleObj>
                </mc:Choice>
                <mc:Fallback>
                  <p:oleObj name="Equation" r:id="rId18" imgW="177840" imgH="292320" progId="Equation.3">
                    <p:embed/>
                    <p:pic>
                      <p:nvPicPr>
                        <p:cNvPr id="0" name="Picture 2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41" y="3385"/>
                          <a:ext cx="202" cy="316"/>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80" name="Line 20"/>
            <p:cNvSpPr>
              <a:spLocks noChangeShapeType="1"/>
            </p:cNvSpPr>
            <p:nvPr/>
          </p:nvSpPr>
          <p:spPr bwMode="auto">
            <a:xfrm flipV="1">
              <a:off x="3739" y="1852"/>
              <a:ext cx="341" cy="1536"/>
            </a:xfrm>
            <a:prstGeom prst="line">
              <a:avLst/>
            </a:prstGeom>
            <a:noFill/>
            <a:ln w="3175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19"/>
            <p:cNvSpPr>
              <a:spLocks noChangeShapeType="1"/>
            </p:cNvSpPr>
            <p:nvPr/>
          </p:nvSpPr>
          <p:spPr bwMode="auto">
            <a:xfrm>
              <a:off x="3744" y="3388"/>
              <a:ext cx="768" cy="480"/>
            </a:xfrm>
            <a:prstGeom prst="line">
              <a:avLst/>
            </a:prstGeom>
            <a:noFill/>
            <a:ln w="3492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 name="Group 54"/>
          <p:cNvGrpSpPr>
            <a:grpSpLocks/>
          </p:cNvGrpSpPr>
          <p:nvPr/>
        </p:nvGrpSpPr>
        <p:grpSpPr bwMode="auto">
          <a:xfrm>
            <a:off x="5943600" y="4377227"/>
            <a:ext cx="2438400" cy="1406525"/>
            <a:chOff x="3744" y="2502"/>
            <a:chExt cx="1536" cy="886"/>
          </a:xfrm>
        </p:grpSpPr>
        <p:graphicFrame>
          <p:nvGraphicFramePr>
            <p:cNvPr id="83" name="Object 29"/>
            <p:cNvGraphicFramePr>
              <a:graphicFrameLocks noChangeAspect="1"/>
            </p:cNvGraphicFramePr>
            <p:nvPr/>
          </p:nvGraphicFramePr>
          <p:xfrm>
            <a:off x="4377" y="2795"/>
            <a:ext cx="153" cy="230"/>
          </p:xfrm>
          <a:graphic>
            <a:graphicData uri="http://schemas.openxmlformats.org/presentationml/2006/ole">
              <mc:AlternateContent xmlns:mc="http://schemas.openxmlformats.org/markup-compatibility/2006">
                <mc:Choice xmlns:v="urn:schemas-microsoft-com:vml" Requires="v">
                  <p:oleObj spid="_x0000_s149302" name="Equation" r:id="rId20" imgW="152280" imgH="203400" progId="Equation.3">
                    <p:embed/>
                  </p:oleObj>
                </mc:Choice>
                <mc:Fallback>
                  <p:oleObj name="Equation" r:id="rId20" imgW="152280" imgH="203400" progId="Equation.3">
                    <p:embed/>
                    <p:pic>
                      <p:nvPicPr>
                        <p:cNvPr id="0" name="Picture 24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77" y="2795"/>
                          <a:ext cx="153" cy="23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84" name="Line 18"/>
            <p:cNvSpPr>
              <a:spLocks noChangeShapeType="1"/>
            </p:cNvSpPr>
            <p:nvPr/>
          </p:nvSpPr>
          <p:spPr bwMode="auto">
            <a:xfrm flipH="1">
              <a:off x="4752" y="2668"/>
              <a:ext cx="528" cy="24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5" name="Object 15"/>
            <p:cNvGraphicFramePr>
              <a:graphicFrameLocks noChangeAspect="1"/>
            </p:cNvGraphicFramePr>
            <p:nvPr>
              <p:extLst>
                <p:ext uri="{D42A27DB-BD31-4B8C-83A1-F6EECF244321}">
                  <p14:modId xmlns:p14="http://schemas.microsoft.com/office/powerpoint/2010/main" val="1267462100"/>
                </p:ext>
              </p:extLst>
            </p:nvPr>
          </p:nvGraphicFramePr>
          <p:xfrm>
            <a:off x="4800" y="2502"/>
            <a:ext cx="205" cy="261"/>
          </p:xfrm>
          <a:graphic>
            <a:graphicData uri="http://schemas.openxmlformats.org/presentationml/2006/ole">
              <mc:AlternateContent xmlns:mc="http://schemas.openxmlformats.org/markup-compatibility/2006">
                <mc:Choice xmlns:v="urn:schemas-microsoft-com:vml" Requires="v">
                  <p:oleObj spid="_x0000_s149303" name="Equation" r:id="rId22" imgW="164880" imgH="203040" progId="Equation.DSMT4">
                    <p:embed/>
                  </p:oleObj>
                </mc:Choice>
                <mc:Fallback>
                  <p:oleObj name="Equation" r:id="rId22" imgW="164880" imgH="203040" progId="Equation.DSMT4">
                    <p:embed/>
                    <p:pic>
                      <p:nvPicPr>
                        <p:cNvPr id="0" name="Picture 25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00" y="2502"/>
                          <a:ext cx="205" cy="261"/>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86" name="Line 8"/>
            <p:cNvSpPr>
              <a:spLocks noChangeShapeType="1"/>
            </p:cNvSpPr>
            <p:nvPr/>
          </p:nvSpPr>
          <p:spPr bwMode="auto">
            <a:xfrm flipV="1">
              <a:off x="3744" y="2668"/>
              <a:ext cx="1536" cy="720"/>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 name="Line 17"/>
          <p:cNvSpPr>
            <a:spLocks noChangeShapeType="1"/>
          </p:cNvSpPr>
          <p:nvPr/>
        </p:nvSpPr>
        <p:spPr bwMode="auto">
          <a:xfrm flipH="1">
            <a:off x="8229600" y="4667795"/>
            <a:ext cx="152400" cy="609600"/>
          </a:xfrm>
          <a:prstGeom prst="line">
            <a:avLst/>
          </a:prstGeom>
          <a:noFill/>
          <a:ln w="4762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9" name="Object 16"/>
          <p:cNvGraphicFramePr>
            <a:graphicFrameLocks noChangeAspect="1"/>
          </p:cNvGraphicFramePr>
          <p:nvPr>
            <p:extLst>
              <p:ext uri="{D42A27DB-BD31-4B8C-83A1-F6EECF244321}">
                <p14:modId xmlns:p14="http://schemas.microsoft.com/office/powerpoint/2010/main" val="413585567"/>
              </p:ext>
            </p:extLst>
          </p:nvPr>
        </p:nvGraphicFramePr>
        <p:xfrm>
          <a:off x="8128074" y="4691930"/>
          <a:ext cx="260350" cy="249238"/>
        </p:xfrm>
        <a:graphic>
          <a:graphicData uri="http://schemas.openxmlformats.org/presentationml/2006/ole">
            <mc:AlternateContent xmlns:mc="http://schemas.openxmlformats.org/markup-compatibility/2006">
              <mc:Choice xmlns:v="urn:schemas-microsoft-com:vml" Requires="v">
                <p:oleObj spid="_x0000_s149304" name="公式" r:id="rId24" imgW="177840" imgH="177840" progId="Equation.3">
                  <p:embed/>
                </p:oleObj>
              </mc:Choice>
              <mc:Fallback>
                <p:oleObj name="公式" r:id="rId24" imgW="177840" imgH="177840" progId="Equation.3">
                  <p:embed/>
                  <p:pic>
                    <p:nvPicPr>
                      <p:cNvPr id="0" name="Picture 25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128074" y="4691930"/>
                        <a:ext cx="260350" cy="24923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90" name="Object 6"/>
          <p:cNvGraphicFramePr>
            <a:graphicFrameLocks noChangeAspect="1"/>
          </p:cNvGraphicFramePr>
          <p:nvPr>
            <p:extLst>
              <p:ext uri="{D42A27DB-BD31-4B8C-83A1-F6EECF244321}">
                <p14:modId xmlns:p14="http://schemas.microsoft.com/office/powerpoint/2010/main" val="583733123"/>
              </p:ext>
            </p:extLst>
          </p:nvPr>
        </p:nvGraphicFramePr>
        <p:xfrm>
          <a:off x="8388424" y="4725144"/>
          <a:ext cx="442913" cy="323850"/>
        </p:xfrm>
        <a:graphic>
          <a:graphicData uri="http://schemas.openxmlformats.org/presentationml/2006/ole">
            <mc:AlternateContent xmlns:mc="http://schemas.openxmlformats.org/markup-compatibility/2006">
              <mc:Choice xmlns:v="urn:schemas-microsoft-com:vml" Requires="v">
                <p:oleObj spid="_x0000_s149305" name="Equation" r:id="rId26" imgW="254160" imgH="228600" progId="Equation.3">
                  <p:embed/>
                </p:oleObj>
              </mc:Choice>
              <mc:Fallback>
                <p:oleObj name="Equation" r:id="rId26" imgW="254160" imgH="228600" progId="Equation.3">
                  <p:embed/>
                  <p:pic>
                    <p:nvPicPr>
                      <p:cNvPr id="0" name="Picture 25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388424" y="4725144"/>
                        <a:ext cx="442913" cy="3238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807142994"/>
              </p:ext>
            </p:extLst>
          </p:nvPr>
        </p:nvGraphicFramePr>
        <p:xfrm>
          <a:off x="387351" y="3309939"/>
          <a:ext cx="2096418" cy="694984"/>
        </p:xfrm>
        <a:graphic>
          <a:graphicData uri="http://schemas.openxmlformats.org/presentationml/2006/ole">
            <mc:AlternateContent xmlns:mc="http://schemas.openxmlformats.org/markup-compatibility/2006">
              <mc:Choice xmlns:v="urn:schemas-microsoft-com:vml" Requires="v">
                <p:oleObj spid="_x0000_s149306" name="Equation" r:id="rId28" imgW="888840" imgH="393480" progId="Equation.DSMT4">
                  <p:embed/>
                </p:oleObj>
              </mc:Choice>
              <mc:Fallback>
                <p:oleObj name="Equation" r:id="rId28" imgW="888840" imgH="393480" progId="Equation.DSMT4">
                  <p:embed/>
                  <p:pic>
                    <p:nvPicPr>
                      <p:cNvPr id="0" name="Picture 25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7351" y="3309939"/>
                        <a:ext cx="2096418" cy="694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 name="对象 90"/>
          <p:cNvGraphicFramePr>
            <a:graphicFrameLocks noChangeAspect="1"/>
          </p:cNvGraphicFramePr>
          <p:nvPr>
            <p:extLst>
              <p:ext uri="{D42A27DB-BD31-4B8C-83A1-F6EECF244321}">
                <p14:modId xmlns:p14="http://schemas.microsoft.com/office/powerpoint/2010/main" val="2328445531"/>
              </p:ext>
            </p:extLst>
          </p:nvPr>
        </p:nvGraphicFramePr>
        <p:xfrm>
          <a:off x="384212" y="3839064"/>
          <a:ext cx="3725862" cy="1603375"/>
        </p:xfrm>
        <a:graphic>
          <a:graphicData uri="http://schemas.openxmlformats.org/presentationml/2006/ole">
            <mc:AlternateContent xmlns:mc="http://schemas.openxmlformats.org/markup-compatibility/2006">
              <mc:Choice xmlns:v="urn:schemas-microsoft-com:vml" Requires="v">
                <p:oleObj spid="_x0000_s149307" name="Equation" r:id="rId30" imgW="1663560" imgH="812520" progId="Equation.DSMT4">
                  <p:embed/>
                </p:oleObj>
              </mc:Choice>
              <mc:Fallback>
                <p:oleObj name="Equation" r:id="rId30" imgW="1663560" imgH="812520" progId="Equation.DSMT4">
                  <p:embed/>
                  <p:pic>
                    <p:nvPicPr>
                      <p:cNvPr id="0" name="Picture 25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4212" y="3839064"/>
                        <a:ext cx="3725862" cy="16033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 name="Line 8"/>
          <p:cNvSpPr>
            <a:spLocks noChangeShapeType="1"/>
          </p:cNvSpPr>
          <p:nvPr/>
        </p:nvSpPr>
        <p:spPr bwMode="auto">
          <a:xfrm flipV="1">
            <a:off x="5973763" y="5193889"/>
            <a:ext cx="2255837" cy="571500"/>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 name="Object 29"/>
          <p:cNvGraphicFramePr>
            <a:graphicFrameLocks noChangeAspect="1"/>
          </p:cNvGraphicFramePr>
          <p:nvPr>
            <p:extLst>
              <p:ext uri="{D42A27DB-BD31-4B8C-83A1-F6EECF244321}">
                <p14:modId xmlns:p14="http://schemas.microsoft.com/office/powerpoint/2010/main" val="1981802263"/>
              </p:ext>
            </p:extLst>
          </p:nvPr>
        </p:nvGraphicFramePr>
        <p:xfrm>
          <a:off x="6904038" y="5466939"/>
          <a:ext cx="800100" cy="392113"/>
        </p:xfrm>
        <a:graphic>
          <a:graphicData uri="http://schemas.openxmlformats.org/presentationml/2006/ole">
            <mc:AlternateContent xmlns:mc="http://schemas.openxmlformats.org/markup-compatibility/2006">
              <mc:Choice xmlns:v="urn:schemas-microsoft-com:vml" Requires="v">
                <p:oleObj spid="_x0000_s149308" name="Equation" r:id="rId32" imgW="419040" imgH="177480" progId="Equation.DSMT4">
                  <p:embed/>
                </p:oleObj>
              </mc:Choice>
              <mc:Fallback>
                <p:oleObj name="Equation" r:id="rId32" imgW="419040" imgH="177480" progId="Equation.DSMT4">
                  <p:embed/>
                  <p:pic>
                    <p:nvPicPr>
                      <p:cNvPr id="0" name="Picture 25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904038" y="5466939"/>
                        <a:ext cx="800100" cy="392113"/>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cxnSp>
        <p:nvCxnSpPr>
          <p:cNvPr id="95" name="直接连接符 94"/>
          <p:cNvCxnSpPr/>
          <p:nvPr/>
        </p:nvCxnSpPr>
        <p:spPr>
          <a:xfrm flipH="1" flipV="1">
            <a:off x="7926735" y="4339127"/>
            <a:ext cx="317673" cy="88657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aphicFrame>
        <p:nvGraphicFramePr>
          <p:cNvPr id="97" name="对象 96"/>
          <p:cNvGraphicFramePr>
            <a:graphicFrameLocks noChangeAspect="1"/>
          </p:cNvGraphicFramePr>
          <p:nvPr>
            <p:extLst>
              <p:ext uri="{D42A27DB-BD31-4B8C-83A1-F6EECF244321}">
                <p14:modId xmlns:p14="http://schemas.microsoft.com/office/powerpoint/2010/main" val="1403127383"/>
              </p:ext>
            </p:extLst>
          </p:nvPr>
        </p:nvGraphicFramePr>
        <p:xfrm>
          <a:off x="389856" y="5282102"/>
          <a:ext cx="4097337" cy="1003300"/>
        </p:xfrm>
        <a:graphic>
          <a:graphicData uri="http://schemas.openxmlformats.org/presentationml/2006/ole">
            <mc:AlternateContent xmlns:mc="http://schemas.openxmlformats.org/markup-compatibility/2006">
              <mc:Choice xmlns:v="urn:schemas-microsoft-com:vml" Requires="v">
                <p:oleObj spid="_x0000_s149309" name="Equation" r:id="rId34" imgW="1828800" imgH="507960" progId="Equation.DSMT4">
                  <p:embed/>
                </p:oleObj>
              </mc:Choice>
              <mc:Fallback>
                <p:oleObj name="Equation" r:id="rId34" imgW="1828800" imgH="507960" progId="Equation.DSMT4">
                  <p:embed/>
                  <p:pic>
                    <p:nvPicPr>
                      <p:cNvPr id="0" name="Picture 25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89856" y="5282102"/>
                        <a:ext cx="4097337" cy="10033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 name="对象 97"/>
          <p:cNvGraphicFramePr>
            <a:graphicFrameLocks noChangeAspect="1"/>
          </p:cNvGraphicFramePr>
          <p:nvPr>
            <p:extLst>
              <p:ext uri="{D42A27DB-BD31-4B8C-83A1-F6EECF244321}">
                <p14:modId xmlns:p14="http://schemas.microsoft.com/office/powerpoint/2010/main" val="3672959007"/>
              </p:ext>
            </p:extLst>
          </p:nvPr>
        </p:nvGraphicFramePr>
        <p:xfrm>
          <a:off x="3131840" y="5992880"/>
          <a:ext cx="2274888" cy="776287"/>
        </p:xfrm>
        <a:graphic>
          <a:graphicData uri="http://schemas.openxmlformats.org/presentationml/2006/ole">
            <mc:AlternateContent xmlns:mc="http://schemas.openxmlformats.org/markup-compatibility/2006">
              <mc:Choice xmlns:v="urn:schemas-microsoft-com:vml" Requires="v">
                <p:oleObj spid="_x0000_s149310" name="Equation" r:id="rId36" imgW="1015920" imgH="393480" progId="Equation.DSMT4">
                  <p:embed/>
                </p:oleObj>
              </mc:Choice>
              <mc:Fallback>
                <p:oleObj name="Equation" r:id="rId36" imgW="1015920" imgH="393480" progId="Equation.DSMT4">
                  <p:embed/>
                  <p:pic>
                    <p:nvPicPr>
                      <p:cNvPr id="0" name="Picture 25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131840" y="5992880"/>
                        <a:ext cx="2274888"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59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几种常见力的功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万有引力的功</a:t>
            </a:r>
            <a:endParaRPr lang="en-US" altLang="zh-CN" dirty="0"/>
          </a:p>
        </p:txBody>
      </p:sp>
      <p:sp>
        <p:nvSpPr>
          <p:cNvPr id="40" name="Text Box 16"/>
          <p:cNvSpPr txBox="1">
            <a:spLocks noChangeArrowheads="1"/>
          </p:cNvSpPr>
          <p:nvPr/>
        </p:nvSpPr>
        <p:spPr bwMode="auto">
          <a:xfrm>
            <a:off x="539552" y="2613939"/>
            <a:ext cx="3146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Wingdings" panose="05000000000000000000" pitchFamily="2" charset="2"/>
              <a:buChar char="Ø"/>
            </a:pPr>
            <a:r>
              <a:rPr lang="zh-CN" altLang="en-US" sz="2800" i="1" dirty="0">
                <a:solidFill>
                  <a:srgbClr val="FF0000"/>
                </a:solidFill>
                <a:sym typeface="Symbol" pitchFamily="18" charset="2"/>
              </a:rPr>
              <a:t> </a:t>
            </a:r>
            <a:r>
              <a:rPr lang="en-US" altLang="zh-CN" sz="2800" i="1" dirty="0">
                <a:solidFill>
                  <a:srgbClr val="FF0000"/>
                </a:solidFill>
                <a:sym typeface="Symbol" pitchFamily="18" charset="2"/>
              </a:rPr>
              <a:t>r</a:t>
            </a:r>
            <a:r>
              <a:rPr lang="zh-CN" altLang="en-US" sz="2800" dirty="0">
                <a:solidFill>
                  <a:srgbClr val="FF0000"/>
                </a:solidFill>
                <a:sym typeface="Symbol" pitchFamily="18" charset="2"/>
              </a:rPr>
              <a:t>与      的区别</a:t>
            </a:r>
          </a:p>
        </p:txBody>
      </p:sp>
      <p:graphicFrame>
        <p:nvGraphicFramePr>
          <p:cNvPr id="41" name="Object 17"/>
          <p:cNvGraphicFramePr>
            <a:graphicFrameLocks noChangeAspect="1"/>
          </p:cNvGraphicFramePr>
          <p:nvPr>
            <p:extLst>
              <p:ext uri="{D42A27DB-BD31-4B8C-83A1-F6EECF244321}">
                <p14:modId xmlns:p14="http://schemas.microsoft.com/office/powerpoint/2010/main" val="2500069242"/>
              </p:ext>
            </p:extLst>
          </p:nvPr>
        </p:nvGraphicFramePr>
        <p:xfrm>
          <a:off x="1821274" y="2605021"/>
          <a:ext cx="571500" cy="600075"/>
        </p:xfrm>
        <a:graphic>
          <a:graphicData uri="http://schemas.openxmlformats.org/presentationml/2006/ole">
            <mc:AlternateContent xmlns:mc="http://schemas.openxmlformats.org/markup-compatibility/2006">
              <mc:Choice xmlns:v="urn:schemas-microsoft-com:vml" Requires="v">
                <p:oleObj spid="_x0000_s146754" name="Equation" r:id="rId4" imgW="266400" imgH="253800" progId="Equation.DSMT4">
                  <p:embed/>
                </p:oleObj>
              </mc:Choice>
              <mc:Fallback>
                <p:oleObj name="Equation" r:id="rId4" imgW="266400" imgH="253800" progId="Equation.DSMT4">
                  <p:embed/>
                  <p:pic>
                    <p:nvPicPr>
                      <p:cNvPr id="0" name=""/>
                      <p:cNvPicPr>
                        <a:picLocks noChangeAspect="1" noChangeArrowheads="1"/>
                      </p:cNvPicPr>
                      <p:nvPr/>
                    </p:nvPicPr>
                    <p:blipFill>
                      <a:blip r:embed="rId5"/>
                      <a:srcRect/>
                      <a:stretch>
                        <a:fillRect/>
                      </a:stretch>
                    </p:blipFill>
                    <p:spPr bwMode="auto">
                      <a:xfrm>
                        <a:off x="1821274" y="2605021"/>
                        <a:ext cx="5715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4"/>
          <p:cNvGraphicFramePr>
            <a:graphicFrameLocks noChangeAspect="1"/>
          </p:cNvGraphicFramePr>
          <p:nvPr>
            <p:extLst>
              <p:ext uri="{D42A27DB-BD31-4B8C-83A1-F6EECF244321}">
                <p14:modId xmlns:p14="http://schemas.microsoft.com/office/powerpoint/2010/main" val="1355472568"/>
              </p:ext>
            </p:extLst>
          </p:nvPr>
        </p:nvGraphicFramePr>
        <p:xfrm>
          <a:off x="3520257" y="3235055"/>
          <a:ext cx="1912937" cy="603250"/>
        </p:xfrm>
        <a:graphic>
          <a:graphicData uri="http://schemas.openxmlformats.org/presentationml/2006/ole">
            <mc:AlternateContent xmlns:mc="http://schemas.openxmlformats.org/markup-compatibility/2006">
              <mc:Choice xmlns:v="urn:schemas-microsoft-com:vml" Requires="v">
                <p:oleObj spid="_x0000_s146755" name="Equation" r:id="rId6" imgW="799920" imgH="253800" progId="Equation.DSMT4">
                  <p:embed/>
                </p:oleObj>
              </mc:Choice>
              <mc:Fallback>
                <p:oleObj name="Equation" r:id="rId6" imgW="79992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257" y="3235055"/>
                        <a:ext cx="1912937" cy="603250"/>
                      </a:xfrm>
                      <a:prstGeom prst="rect">
                        <a:avLst/>
                      </a:prstGeom>
                      <a:solidFill>
                        <a:schemeClr val="bg1"/>
                      </a:solidFill>
                    </p:spPr>
                  </p:pic>
                </p:oleObj>
              </mc:Fallback>
            </mc:AlternateContent>
          </a:graphicData>
        </a:graphic>
      </p:graphicFrame>
      <p:sp>
        <p:nvSpPr>
          <p:cNvPr id="43" name="Rectangle 7"/>
          <p:cNvSpPr>
            <a:spLocks noChangeArrowheads="1"/>
          </p:cNvSpPr>
          <p:nvPr/>
        </p:nvSpPr>
        <p:spPr bwMode="auto">
          <a:xfrm>
            <a:off x="996108" y="3315148"/>
            <a:ext cx="2743721" cy="424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90000"/>
              </a:lnSpc>
              <a:spcBef>
                <a:spcPct val="20000"/>
              </a:spcBef>
            </a:pPr>
            <a:r>
              <a:rPr lang="en-US" altLang="zh-CN" dirty="0">
                <a:latin typeface="宋体" charset="-122"/>
              </a:rPr>
              <a:t>   </a:t>
            </a:r>
            <a:r>
              <a:rPr lang="zh-CN" altLang="en-US" sz="2400" dirty="0">
                <a:latin typeface="宋体" charset="-122"/>
              </a:rPr>
              <a:t>为位移的大小：</a:t>
            </a:r>
          </a:p>
        </p:txBody>
      </p:sp>
      <p:graphicFrame>
        <p:nvGraphicFramePr>
          <p:cNvPr id="48" name="Object 45"/>
          <p:cNvGraphicFramePr>
            <a:graphicFrameLocks noChangeAspect="1"/>
          </p:cNvGraphicFramePr>
          <p:nvPr>
            <p:extLst>
              <p:ext uri="{D42A27DB-BD31-4B8C-83A1-F6EECF244321}">
                <p14:modId xmlns:p14="http://schemas.microsoft.com/office/powerpoint/2010/main" val="1905512168"/>
              </p:ext>
            </p:extLst>
          </p:nvPr>
        </p:nvGraphicFramePr>
        <p:xfrm>
          <a:off x="855219" y="3277730"/>
          <a:ext cx="547688" cy="574675"/>
        </p:xfrm>
        <a:graphic>
          <a:graphicData uri="http://schemas.openxmlformats.org/presentationml/2006/ole">
            <mc:AlternateContent xmlns:mc="http://schemas.openxmlformats.org/markup-compatibility/2006">
              <mc:Choice xmlns:v="urn:schemas-microsoft-com:vml" Requires="v">
                <p:oleObj spid="_x0000_s146756" name="Equation" r:id="rId8" imgW="266400" imgH="253800" progId="Equation.DSMT4">
                  <p:embed/>
                </p:oleObj>
              </mc:Choice>
              <mc:Fallback>
                <p:oleObj name="Equation" r:id="rId8" imgW="266400" imgH="253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5219" y="3277730"/>
                        <a:ext cx="547688"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Rectangle 47"/>
          <p:cNvSpPr>
            <a:spLocks noChangeArrowheads="1"/>
          </p:cNvSpPr>
          <p:nvPr/>
        </p:nvSpPr>
        <p:spPr bwMode="auto">
          <a:xfrm>
            <a:off x="685334" y="4278691"/>
            <a:ext cx="54694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400" i="1" dirty="0">
                <a:sym typeface="Symbol" pitchFamily="18" charset="2"/>
              </a:rPr>
              <a:t> r</a:t>
            </a:r>
          </a:p>
        </p:txBody>
      </p:sp>
      <p:sp>
        <p:nvSpPr>
          <p:cNvPr id="50" name="Rectangle 48"/>
          <p:cNvSpPr>
            <a:spLocks noChangeArrowheads="1"/>
          </p:cNvSpPr>
          <p:nvPr/>
        </p:nvSpPr>
        <p:spPr bwMode="auto">
          <a:xfrm>
            <a:off x="1094557" y="4276455"/>
            <a:ext cx="3224213"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90000"/>
              </a:lnSpc>
              <a:spcBef>
                <a:spcPct val="20000"/>
              </a:spcBef>
            </a:pPr>
            <a:r>
              <a:rPr lang="zh-CN" altLang="en-US" sz="2400">
                <a:latin typeface="宋体" charset="-122"/>
              </a:rPr>
              <a:t>为</a:t>
            </a:r>
            <a:r>
              <a:rPr lang="zh-CN" altLang="en-US" sz="2400"/>
              <a:t>位矢</a:t>
            </a:r>
            <a:r>
              <a:rPr lang="zh-CN" altLang="en-US" sz="2400">
                <a:latin typeface="宋体" charset="-122"/>
              </a:rPr>
              <a:t>大小</a:t>
            </a:r>
            <a:r>
              <a:rPr lang="zh-CN" altLang="en-US" sz="2400"/>
              <a:t>的增量：</a:t>
            </a:r>
            <a:endParaRPr lang="zh-CN" altLang="en-US" sz="2400">
              <a:latin typeface="宋体" charset="-122"/>
            </a:endParaRPr>
          </a:p>
        </p:txBody>
      </p:sp>
      <p:graphicFrame>
        <p:nvGraphicFramePr>
          <p:cNvPr id="51" name="Object 51"/>
          <p:cNvGraphicFramePr>
            <a:graphicFrameLocks noChangeAspect="1"/>
          </p:cNvGraphicFramePr>
          <p:nvPr>
            <p:extLst>
              <p:ext uri="{D42A27DB-BD31-4B8C-83A1-F6EECF244321}">
                <p14:modId xmlns:p14="http://schemas.microsoft.com/office/powerpoint/2010/main" val="3284463289"/>
              </p:ext>
            </p:extLst>
          </p:nvPr>
        </p:nvGraphicFramePr>
        <p:xfrm>
          <a:off x="3913957" y="4230417"/>
          <a:ext cx="1882775" cy="603250"/>
        </p:xfrm>
        <a:graphic>
          <a:graphicData uri="http://schemas.openxmlformats.org/presentationml/2006/ole">
            <mc:AlternateContent xmlns:mc="http://schemas.openxmlformats.org/markup-compatibility/2006">
              <mc:Choice xmlns:v="urn:schemas-microsoft-com:vml" Requires="v">
                <p:oleObj spid="_x0000_s146757" name="Equation" r:id="rId10" imgW="787320" imgH="253800" progId="Equation.DSMT4">
                  <p:embed/>
                </p:oleObj>
              </mc:Choice>
              <mc:Fallback>
                <p:oleObj name="Equation" r:id="rId10" imgW="78732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13957" y="4230417"/>
                        <a:ext cx="1882775" cy="603250"/>
                      </a:xfrm>
                      <a:prstGeom prst="rect">
                        <a:avLst/>
                      </a:prstGeom>
                      <a:solidFill>
                        <a:schemeClr val="bg1"/>
                      </a:solidFill>
                    </p:spPr>
                  </p:pic>
                </p:oleObj>
              </mc:Fallback>
            </mc:AlternateContent>
          </a:graphicData>
        </a:graphic>
      </p:graphicFrame>
      <p:grpSp>
        <p:nvGrpSpPr>
          <p:cNvPr id="52" name="组合 51"/>
          <p:cNvGrpSpPr/>
          <p:nvPr/>
        </p:nvGrpSpPr>
        <p:grpSpPr>
          <a:xfrm>
            <a:off x="6084168" y="2492896"/>
            <a:ext cx="2327275" cy="2305050"/>
            <a:chOff x="6588224" y="4076278"/>
            <a:chExt cx="2327275" cy="2305050"/>
          </a:xfrm>
        </p:grpSpPr>
        <p:sp>
          <p:nvSpPr>
            <p:cNvPr id="53" name="Line 19"/>
            <p:cNvSpPr>
              <a:spLocks noChangeShapeType="1"/>
            </p:cNvSpPr>
            <p:nvPr/>
          </p:nvSpPr>
          <p:spPr bwMode="auto">
            <a:xfrm flipV="1">
              <a:off x="7027961" y="4652541"/>
              <a:ext cx="304800" cy="126523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4" name="Line 20"/>
            <p:cNvSpPr>
              <a:spLocks noChangeShapeType="1"/>
            </p:cNvSpPr>
            <p:nvPr/>
          </p:nvSpPr>
          <p:spPr bwMode="auto">
            <a:xfrm flipV="1">
              <a:off x="7027961" y="5000203"/>
              <a:ext cx="1549400" cy="91757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 name="Line 21"/>
            <p:cNvSpPr>
              <a:spLocks noChangeShapeType="1"/>
            </p:cNvSpPr>
            <p:nvPr/>
          </p:nvSpPr>
          <p:spPr bwMode="auto">
            <a:xfrm>
              <a:off x="7321649" y="4636666"/>
              <a:ext cx="1258887" cy="36830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 name="Text Box 22"/>
            <p:cNvSpPr txBox="1">
              <a:spLocks noChangeArrowheads="1"/>
            </p:cNvSpPr>
            <p:nvPr/>
          </p:nvSpPr>
          <p:spPr bwMode="auto">
            <a:xfrm>
              <a:off x="7467699" y="5638378"/>
              <a:ext cx="1370012" cy="625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i="1"/>
                <a:t>r</a:t>
              </a:r>
              <a:r>
                <a:rPr lang="en-US" altLang="zh-CN" sz="2400" i="1" baseline="-25000"/>
                <a:t>2</a:t>
              </a:r>
              <a:endParaRPr lang="en-US" altLang="zh-CN" sz="2400"/>
            </a:p>
          </p:txBody>
        </p:sp>
        <p:sp>
          <p:nvSpPr>
            <p:cNvPr id="57" name="Line 23"/>
            <p:cNvSpPr>
              <a:spLocks noChangeShapeType="1"/>
            </p:cNvSpPr>
            <p:nvPr/>
          </p:nvSpPr>
          <p:spPr bwMode="auto">
            <a:xfrm>
              <a:off x="7534374" y="5725691"/>
              <a:ext cx="26035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 name="Text Box 24"/>
            <p:cNvSpPr txBox="1">
              <a:spLocks noChangeArrowheads="1"/>
            </p:cNvSpPr>
            <p:nvPr/>
          </p:nvSpPr>
          <p:spPr bwMode="auto">
            <a:xfrm>
              <a:off x="6588224" y="4985916"/>
              <a:ext cx="660400" cy="5254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i="1"/>
                <a:t>r</a:t>
              </a:r>
              <a:r>
                <a:rPr lang="en-US" altLang="zh-CN" sz="2400" i="1" baseline="-25000"/>
                <a:t>1</a:t>
              </a:r>
              <a:endParaRPr lang="en-US" altLang="zh-CN" sz="2400"/>
            </a:p>
          </p:txBody>
        </p:sp>
        <p:sp>
          <p:nvSpPr>
            <p:cNvPr id="59" name="Line 25"/>
            <p:cNvSpPr>
              <a:spLocks noChangeShapeType="1"/>
            </p:cNvSpPr>
            <p:nvPr/>
          </p:nvSpPr>
          <p:spPr bwMode="auto">
            <a:xfrm>
              <a:off x="6637436" y="5084341"/>
              <a:ext cx="30480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0" name="Text Box 26"/>
            <p:cNvSpPr txBox="1">
              <a:spLocks noChangeArrowheads="1"/>
            </p:cNvSpPr>
            <p:nvPr/>
          </p:nvSpPr>
          <p:spPr bwMode="auto">
            <a:xfrm>
              <a:off x="6734274" y="5820941"/>
              <a:ext cx="623887" cy="5603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i="1"/>
                <a:t> </a:t>
              </a:r>
              <a:r>
                <a:rPr lang="en-US" altLang="zh-CN" sz="2400"/>
                <a:t>o</a:t>
              </a:r>
            </a:p>
          </p:txBody>
        </p:sp>
        <p:sp>
          <p:nvSpPr>
            <p:cNvPr id="61" name="Freeform 27"/>
            <p:cNvSpPr>
              <a:spLocks/>
            </p:cNvSpPr>
            <p:nvPr/>
          </p:nvSpPr>
          <p:spPr bwMode="auto">
            <a:xfrm rot="21161683">
              <a:off x="7354986" y="4649366"/>
              <a:ext cx="722313" cy="660400"/>
            </a:xfrm>
            <a:custGeom>
              <a:avLst/>
              <a:gdLst>
                <a:gd name="T0" fmla="*/ 0 w 765"/>
                <a:gd name="T1" fmla="*/ 0 h 645"/>
                <a:gd name="T2" fmla="*/ 285 w 765"/>
                <a:gd name="T3" fmla="*/ 135 h 645"/>
                <a:gd name="T4" fmla="*/ 510 w 765"/>
                <a:gd name="T5" fmla="*/ 285 h 645"/>
                <a:gd name="T6" fmla="*/ 615 w 765"/>
                <a:gd name="T7" fmla="*/ 405 h 645"/>
                <a:gd name="T8" fmla="*/ 690 w 765"/>
                <a:gd name="T9" fmla="*/ 525 h 645"/>
                <a:gd name="T10" fmla="*/ 765 w 765"/>
                <a:gd name="T11" fmla="*/ 645 h 645"/>
              </a:gdLst>
              <a:ahLst/>
              <a:cxnLst>
                <a:cxn ang="0">
                  <a:pos x="T0" y="T1"/>
                </a:cxn>
                <a:cxn ang="0">
                  <a:pos x="T2" y="T3"/>
                </a:cxn>
                <a:cxn ang="0">
                  <a:pos x="T4" y="T5"/>
                </a:cxn>
                <a:cxn ang="0">
                  <a:pos x="T6" y="T7"/>
                </a:cxn>
                <a:cxn ang="0">
                  <a:pos x="T8" y="T9"/>
                </a:cxn>
                <a:cxn ang="0">
                  <a:pos x="T10" y="T11"/>
                </a:cxn>
              </a:cxnLst>
              <a:rect l="0" t="0" r="r" b="b"/>
              <a:pathLst>
                <a:path w="765" h="645">
                  <a:moveTo>
                    <a:pt x="0" y="0"/>
                  </a:moveTo>
                  <a:cubicBezTo>
                    <a:pt x="100" y="44"/>
                    <a:pt x="200" y="88"/>
                    <a:pt x="285" y="135"/>
                  </a:cubicBezTo>
                  <a:cubicBezTo>
                    <a:pt x="370" y="182"/>
                    <a:pt x="455" y="240"/>
                    <a:pt x="510" y="285"/>
                  </a:cubicBezTo>
                  <a:cubicBezTo>
                    <a:pt x="565" y="330"/>
                    <a:pt x="585" y="365"/>
                    <a:pt x="615" y="405"/>
                  </a:cubicBezTo>
                  <a:cubicBezTo>
                    <a:pt x="645" y="445"/>
                    <a:pt x="665" y="485"/>
                    <a:pt x="690" y="525"/>
                  </a:cubicBezTo>
                  <a:cubicBezTo>
                    <a:pt x="715" y="565"/>
                    <a:pt x="740" y="605"/>
                    <a:pt x="765" y="645"/>
                  </a:cubicBezTo>
                </a:path>
              </a:pathLst>
            </a:custGeom>
            <a:noFill/>
            <a:ln w="19050" cap="flat" cmpd="sng">
              <a:solidFill>
                <a:schemeClr val="tx1"/>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Text Box 28"/>
            <p:cNvSpPr txBox="1">
              <a:spLocks noChangeArrowheads="1"/>
            </p:cNvSpPr>
            <p:nvPr/>
          </p:nvSpPr>
          <p:spPr bwMode="auto">
            <a:xfrm>
              <a:off x="8255099" y="5233566"/>
              <a:ext cx="660400" cy="7032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a:latin typeface="宋体" charset="-122"/>
                </a:rPr>
                <a:t>Δ</a:t>
              </a:r>
              <a:r>
                <a:rPr lang="en-US" altLang="zh-CN" sz="2400" i="1"/>
                <a:t>r</a:t>
              </a:r>
              <a:endParaRPr lang="en-US" altLang="zh-CN" sz="2400"/>
            </a:p>
          </p:txBody>
        </p:sp>
        <p:sp>
          <p:nvSpPr>
            <p:cNvPr id="63" name="AutoShape 29"/>
            <p:cNvSpPr>
              <a:spLocks/>
            </p:cNvSpPr>
            <p:nvPr/>
          </p:nvSpPr>
          <p:spPr bwMode="auto">
            <a:xfrm rot="3818835">
              <a:off x="8361461" y="4982741"/>
              <a:ext cx="133350" cy="519113"/>
            </a:xfrm>
            <a:prstGeom prst="rightBrace">
              <a:avLst>
                <a:gd name="adj1" fmla="val 3244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 name="AutoShape 30"/>
            <p:cNvSpPr>
              <a:spLocks/>
            </p:cNvSpPr>
            <p:nvPr/>
          </p:nvSpPr>
          <p:spPr bwMode="auto">
            <a:xfrm rot="16960799">
              <a:off x="7876480" y="4053259"/>
              <a:ext cx="206375" cy="1211263"/>
            </a:xfrm>
            <a:prstGeom prst="rightBrace">
              <a:avLst>
                <a:gd name="adj1" fmla="val 4891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 name="Text Box 31"/>
            <p:cNvSpPr txBox="1">
              <a:spLocks noChangeArrowheads="1"/>
            </p:cNvSpPr>
            <p:nvPr/>
          </p:nvSpPr>
          <p:spPr bwMode="auto">
            <a:xfrm>
              <a:off x="7720111" y="4087391"/>
              <a:ext cx="660400" cy="7048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just"/>
              <a:r>
                <a:rPr lang="en-US" altLang="zh-CN" sz="2400">
                  <a:latin typeface="宋体" charset="-122"/>
                </a:rPr>
                <a:t>Δ</a:t>
              </a:r>
              <a:r>
                <a:rPr lang="en-US" altLang="zh-CN" sz="2400" i="1"/>
                <a:t>r</a:t>
              </a:r>
              <a:endParaRPr lang="en-US" altLang="zh-CN" sz="2400"/>
            </a:p>
          </p:txBody>
        </p:sp>
        <p:sp>
          <p:nvSpPr>
            <p:cNvPr id="66" name="Line 32"/>
            <p:cNvSpPr>
              <a:spLocks noChangeShapeType="1"/>
            </p:cNvSpPr>
            <p:nvPr/>
          </p:nvSpPr>
          <p:spPr bwMode="auto">
            <a:xfrm>
              <a:off x="8055074" y="4204866"/>
              <a:ext cx="215900" cy="63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87" name="Line 33"/>
            <p:cNvSpPr>
              <a:spLocks noChangeShapeType="1"/>
            </p:cNvSpPr>
            <p:nvPr/>
          </p:nvSpPr>
          <p:spPr bwMode="auto">
            <a:xfrm>
              <a:off x="7823299" y="4076278"/>
              <a:ext cx="0" cy="511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 name="Line 34"/>
            <p:cNvSpPr>
              <a:spLocks noChangeShapeType="1"/>
            </p:cNvSpPr>
            <p:nvPr/>
          </p:nvSpPr>
          <p:spPr bwMode="auto">
            <a:xfrm>
              <a:off x="8340824" y="415247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93462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第三章功和能</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008704" y="1412776"/>
            <a:ext cx="3779320" cy="1066800"/>
            <a:chOff x="2317151" y="1484784"/>
            <a:chExt cx="3779320" cy="1066800"/>
          </a:xfrm>
        </p:grpSpPr>
        <p:sp>
          <p:nvSpPr>
            <p:cNvPr id="7" name="Text Box 7"/>
            <p:cNvSpPr txBox="1">
              <a:spLocks noChangeArrowheads="1"/>
            </p:cNvSpPr>
            <p:nvPr/>
          </p:nvSpPr>
          <p:spPr bwMode="auto">
            <a:xfrm>
              <a:off x="2940521" y="1484784"/>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rPr>
                <a:t>空间积累：</a:t>
              </a:r>
              <a:r>
                <a:rPr kumimoji="1" lang="zh-CN" altLang="en-US" sz="2400" b="1" dirty="0">
                  <a:solidFill>
                    <a:srgbClr val="FF0000"/>
                  </a:solidFill>
                  <a:latin typeface="Times New Roman" pitchFamily="18" charset="0"/>
                </a:rPr>
                <a:t>功</a:t>
              </a:r>
            </a:p>
          </p:txBody>
        </p:sp>
        <p:sp>
          <p:nvSpPr>
            <p:cNvPr id="8" name="Text Box 8"/>
            <p:cNvSpPr txBox="1">
              <a:spLocks noChangeArrowheads="1"/>
            </p:cNvSpPr>
            <p:nvPr/>
          </p:nvSpPr>
          <p:spPr bwMode="auto">
            <a:xfrm>
              <a:off x="2896071" y="2094384"/>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时间积累：冲量</a:t>
              </a:r>
            </a:p>
          </p:txBody>
        </p:sp>
        <p:sp>
          <p:nvSpPr>
            <p:cNvPr id="9" name="AutoShape 9"/>
            <p:cNvSpPr>
              <a:spLocks/>
            </p:cNvSpPr>
            <p:nvPr/>
          </p:nvSpPr>
          <p:spPr bwMode="auto">
            <a:xfrm>
              <a:off x="2743671" y="1637184"/>
              <a:ext cx="152400" cy="762000"/>
            </a:xfrm>
            <a:prstGeom prst="leftBrace">
              <a:avLst>
                <a:gd name="adj1" fmla="val 41667"/>
                <a:gd name="adj2" fmla="val 50000"/>
              </a:avLst>
            </a:prstGeom>
            <a:noFill/>
            <a:ln w="28575">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Object 10"/>
            <p:cNvGraphicFramePr>
              <a:graphicFrameLocks/>
            </p:cNvGraphicFramePr>
            <p:nvPr>
              <p:extLst>
                <p:ext uri="{D42A27DB-BD31-4B8C-83A1-F6EECF244321}">
                  <p14:modId xmlns:p14="http://schemas.microsoft.com/office/powerpoint/2010/main" val="3430882742"/>
                </p:ext>
              </p:extLst>
            </p:nvPr>
          </p:nvGraphicFramePr>
          <p:xfrm>
            <a:off x="2317151" y="1773291"/>
            <a:ext cx="394817" cy="409104"/>
          </p:xfrm>
          <a:graphic>
            <a:graphicData uri="http://schemas.openxmlformats.org/presentationml/2006/ole">
              <mc:AlternateContent xmlns:mc="http://schemas.openxmlformats.org/markup-compatibility/2006">
                <mc:Choice xmlns:v="urn:schemas-microsoft-com:vml" Requires="v">
                  <p:oleObj spid="_x0000_s31938" name="Equation" r:id="rId4" imgW="164880" imgH="190440" progId="Equation.DSMT4">
                    <p:embed/>
                  </p:oleObj>
                </mc:Choice>
                <mc:Fallback>
                  <p:oleObj name="Equation" r:id="rId4" imgW="164880" imgH="190440" progId="Equation.DSMT4">
                    <p:embed/>
                    <p:pic>
                      <p:nvPicPr>
                        <p:cNvPr id="0"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151" y="1773291"/>
                          <a:ext cx="394817" cy="409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Text Box 12"/>
          <p:cNvSpPr txBox="1">
            <a:spLocks noChangeArrowheads="1"/>
          </p:cNvSpPr>
          <p:nvPr/>
        </p:nvSpPr>
        <p:spPr bwMode="auto">
          <a:xfrm>
            <a:off x="827584" y="5877272"/>
            <a:ext cx="753781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kumimoji="1" lang="zh-CN" altLang="en-US" sz="2400" b="1" dirty="0">
                <a:latin typeface="Times New Roman" pitchFamily="18" charset="0"/>
              </a:rPr>
              <a:t>本章研究力在空间的积累效应 </a:t>
            </a:r>
            <a:r>
              <a:rPr kumimoji="1" lang="en-US" altLang="zh-CN" sz="2400" b="1" dirty="0">
                <a:latin typeface="Times New Roman" pitchFamily="18" charset="0"/>
              </a:rPr>
              <a:t>——</a:t>
            </a:r>
            <a:r>
              <a:rPr kumimoji="1" lang="zh-CN" altLang="en-US" sz="2400" b="1" dirty="0">
                <a:latin typeface="Times New Roman" pitchFamily="18" charset="0"/>
              </a:rPr>
              <a:t>功、动能、势能、动能定理、机械能守恒定律、能量守恒定律。 </a:t>
            </a:r>
          </a:p>
        </p:txBody>
      </p:sp>
      <p:sp>
        <p:nvSpPr>
          <p:cNvPr id="3" name="矩形 2"/>
          <p:cNvSpPr/>
          <p:nvPr/>
        </p:nvSpPr>
        <p:spPr>
          <a:xfrm>
            <a:off x="1043608" y="2492896"/>
            <a:ext cx="7452828" cy="830997"/>
          </a:xfrm>
          <a:prstGeom prst="rect">
            <a:avLst/>
          </a:prstGeom>
        </p:spPr>
        <p:txBody>
          <a:bodyPr wrap="square">
            <a:spAutoFit/>
          </a:bodyPr>
          <a:lstStyle/>
          <a:p>
            <a:pPr marL="342900" indent="-342900" algn="just">
              <a:spcBef>
                <a:spcPct val="20000"/>
              </a:spcBef>
              <a:buFontTx/>
              <a:buChar char="•"/>
            </a:pPr>
            <a:r>
              <a:rPr lang="zh-CN" altLang="en-US" sz="2400" b="1" dirty="0">
                <a:solidFill>
                  <a:srgbClr val="FF0000"/>
                </a:solidFill>
              </a:rPr>
              <a:t>能量</a:t>
            </a:r>
            <a:r>
              <a:rPr lang="zh-CN" altLang="en-US" sz="2400" b="1" dirty="0"/>
              <a:t>是一个状态量，它是系统状态的单值函数，物体处于某一确定的状态，就有一个确定的能量值。</a:t>
            </a:r>
          </a:p>
        </p:txBody>
      </p:sp>
      <p:sp>
        <p:nvSpPr>
          <p:cNvPr id="15" name="TextBox 14"/>
          <p:cNvSpPr txBox="1"/>
          <p:nvPr/>
        </p:nvSpPr>
        <p:spPr>
          <a:xfrm>
            <a:off x="1111424" y="3236783"/>
            <a:ext cx="7493024"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t>功是能量转移或转化的量度。</a:t>
            </a:r>
            <a:endParaRPr lang="en-US" altLang="zh-CN" sz="2400" b="1" dirty="0"/>
          </a:p>
          <a:p>
            <a:pPr marL="342900" indent="-342900">
              <a:buFont typeface="Arial" panose="020B0604020202020204" pitchFamily="34" charset="0"/>
              <a:buChar char="•"/>
            </a:pPr>
            <a:r>
              <a:rPr lang="zh-CN" altLang="en-US" sz="2400" b="1" dirty="0"/>
              <a:t>能量发生了转移或转化不一定做了功，有其他的转换方式，比如热传导。</a:t>
            </a:r>
          </a:p>
        </p:txBody>
      </p:sp>
      <p:sp>
        <p:nvSpPr>
          <p:cNvPr id="16" name="TextBox 15"/>
          <p:cNvSpPr txBox="1"/>
          <p:nvPr/>
        </p:nvSpPr>
        <p:spPr>
          <a:xfrm>
            <a:off x="4737466" y="1715343"/>
            <a:ext cx="3316560" cy="461665"/>
          </a:xfrm>
          <a:prstGeom prst="rect">
            <a:avLst/>
          </a:prstGeom>
          <a:noFill/>
        </p:spPr>
        <p:txBody>
          <a:bodyPr wrap="square" rtlCol="0">
            <a:spAutoFit/>
          </a:bodyPr>
          <a:lstStyle/>
          <a:p>
            <a:r>
              <a:rPr lang="zh-CN" altLang="en-US" sz="2400" dirty="0"/>
              <a:t>功和冲量都是</a:t>
            </a:r>
            <a:r>
              <a:rPr lang="zh-CN" altLang="en-US" sz="2400" b="1" dirty="0"/>
              <a:t>过程量</a:t>
            </a:r>
          </a:p>
        </p:txBody>
      </p:sp>
      <p:sp>
        <p:nvSpPr>
          <p:cNvPr id="13" name="TextBox 12"/>
          <p:cNvSpPr txBox="1"/>
          <p:nvPr/>
        </p:nvSpPr>
        <p:spPr>
          <a:xfrm>
            <a:off x="90573" y="4581128"/>
            <a:ext cx="976064" cy="646331"/>
          </a:xfrm>
          <a:prstGeom prst="rect">
            <a:avLst/>
          </a:prstGeom>
          <a:noFill/>
        </p:spPr>
        <p:txBody>
          <a:bodyPr wrap="square" rtlCol="0">
            <a:spAutoFit/>
          </a:bodyPr>
          <a:lstStyle/>
          <a:p>
            <a:r>
              <a:rPr lang="zh-CN" altLang="en-US" dirty="0"/>
              <a:t>能量的变化：</a:t>
            </a:r>
          </a:p>
        </p:txBody>
      </p:sp>
      <p:pic>
        <p:nvPicPr>
          <p:cNvPr id="17"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043608" y="4618091"/>
            <a:ext cx="6853386" cy="630784"/>
          </a:xfrm>
          <a:prstGeom prst="rect">
            <a:avLst/>
          </a:prstGeom>
          <a:noFill/>
          <a:ln w="9525">
            <a:noFill/>
            <a:miter lim="800000"/>
            <a:headEnd/>
            <a:tailEnd/>
          </a:ln>
        </p:spPr>
      </p:pic>
      <p:cxnSp>
        <p:nvCxnSpPr>
          <p:cNvPr id="18" name="直接连接符 17"/>
          <p:cNvCxnSpPr/>
          <p:nvPr/>
        </p:nvCxnSpPr>
        <p:spPr>
          <a:xfrm>
            <a:off x="3563888" y="5050139"/>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91880" y="5194155"/>
            <a:ext cx="648072" cy="369332"/>
          </a:xfrm>
          <a:prstGeom prst="rect">
            <a:avLst/>
          </a:prstGeom>
          <a:noFill/>
        </p:spPr>
        <p:txBody>
          <a:bodyPr wrap="square" rtlCol="0">
            <a:spAutoFit/>
          </a:bodyPr>
          <a:lstStyle/>
          <a:p>
            <a:r>
              <a:rPr lang="zh-CN" altLang="en-US" dirty="0"/>
              <a:t>热能</a:t>
            </a:r>
          </a:p>
        </p:txBody>
      </p:sp>
      <p:cxnSp>
        <p:nvCxnSpPr>
          <p:cNvPr id="20" name="直接连接符 19"/>
          <p:cNvCxnSpPr/>
          <p:nvPr/>
        </p:nvCxnSpPr>
        <p:spPr>
          <a:xfrm>
            <a:off x="4355976" y="5050139"/>
            <a:ext cx="432049"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9363" y="5199257"/>
            <a:ext cx="720080" cy="646331"/>
          </a:xfrm>
          <a:prstGeom prst="rect">
            <a:avLst/>
          </a:prstGeom>
          <a:noFill/>
        </p:spPr>
        <p:txBody>
          <a:bodyPr wrap="square" rtlCol="0">
            <a:spAutoFit/>
          </a:bodyPr>
          <a:lstStyle/>
          <a:p>
            <a:r>
              <a:rPr lang="zh-CN" altLang="en-US" dirty="0"/>
              <a:t>压缩能</a:t>
            </a:r>
          </a:p>
        </p:txBody>
      </p:sp>
      <p:cxnSp>
        <p:nvCxnSpPr>
          <p:cNvPr id="22" name="直接连接符 21"/>
          <p:cNvCxnSpPr/>
          <p:nvPr/>
        </p:nvCxnSpPr>
        <p:spPr>
          <a:xfrm>
            <a:off x="5220072" y="5194155"/>
            <a:ext cx="9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48064" y="5210408"/>
            <a:ext cx="1224135" cy="646331"/>
          </a:xfrm>
          <a:prstGeom prst="rect">
            <a:avLst/>
          </a:prstGeom>
          <a:noFill/>
        </p:spPr>
        <p:txBody>
          <a:bodyPr wrap="square" rtlCol="0">
            <a:spAutoFit/>
          </a:bodyPr>
          <a:lstStyle/>
          <a:p>
            <a:r>
              <a:rPr lang="zh-CN" altLang="en-US" dirty="0"/>
              <a:t>第</a:t>
            </a:r>
            <a:r>
              <a:rPr lang="en-US" altLang="zh-CN" dirty="0" err="1"/>
              <a:t>i</a:t>
            </a:r>
            <a:r>
              <a:rPr lang="zh-CN" altLang="en-US" dirty="0"/>
              <a:t>种粒子的化学能</a:t>
            </a:r>
          </a:p>
        </p:txBody>
      </p:sp>
      <p:cxnSp>
        <p:nvCxnSpPr>
          <p:cNvPr id="24" name="直接连接符 23"/>
          <p:cNvCxnSpPr/>
          <p:nvPr/>
        </p:nvCxnSpPr>
        <p:spPr>
          <a:xfrm>
            <a:off x="6588224" y="5050139"/>
            <a:ext cx="576063"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32468" y="5194155"/>
            <a:ext cx="720080" cy="369332"/>
          </a:xfrm>
          <a:prstGeom prst="rect">
            <a:avLst/>
          </a:prstGeom>
          <a:noFill/>
        </p:spPr>
        <p:txBody>
          <a:bodyPr wrap="square" rtlCol="0">
            <a:spAutoFit/>
          </a:bodyPr>
          <a:lstStyle/>
          <a:p>
            <a:r>
              <a:rPr lang="zh-CN" altLang="en-US" dirty="0"/>
              <a:t>电能</a:t>
            </a:r>
          </a:p>
        </p:txBody>
      </p:sp>
      <p:sp>
        <p:nvSpPr>
          <p:cNvPr id="26" name="TextBox 25"/>
          <p:cNvSpPr txBox="1"/>
          <p:nvPr/>
        </p:nvSpPr>
        <p:spPr>
          <a:xfrm>
            <a:off x="7537303" y="4034476"/>
            <a:ext cx="1656184" cy="2031325"/>
          </a:xfrm>
          <a:prstGeom prst="rect">
            <a:avLst/>
          </a:prstGeom>
          <a:noFill/>
        </p:spPr>
        <p:txBody>
          <a:bodyPr wrap="square" rtlCol="0">
            <a:spAutoFit/>
          </a:bodyPr>
          <a:lstStyle/>
          <a:p>
            <a:r>
              <a:rPr lang="zh-CN" altLang="en-US" dirty="0">
                <a:solidFill>
                  <a:srgbClr val="FF0000"/>
                </a:solidFill>
              </a:rPr>
              <a:t>均为强度量和广延量的乘积</a:t>
            </a:r>
            <a:endParaRPr lang="en-US" altLang="zh-CN" dirty="0">
              <a:solidFill>
                <a:srgbClr val="FF0000"/>
              </a:solidFill>
            </a:endParaRPr>
          </a:p>
          <a:p>
            <a:r>
              <a:rPr lang="zh-CN" altLang="en-US" dirty="0">
                <a:solidFill>
                  <a:srgbClr val="FF0000"/>
                </a:solidFill>
              </a:rPr>
              <a:t>当强度量不平衡时，就会出现广延量的变化，从而发生能量的变化。</a:t>
            </a:r>
          </a:p>
        </p:txBody>
      </p:sp>
      <p:sp>
        <p:nvSpPr>
          <p:cNvPr id="27" name="矩形 26"/>
          <p:cNvSpPr/>
          <p:nvPr/>
        </p:nvSpPr>
        <p:spPr>
          <a:xfrm>
            <a:off x="3491880" y="4618091"/>
            <a:ext cx="2808312" cy="630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893305788"/>
              </p:ext>
            </p:extLst>
          </p:nvPr>
        </p:nvGraphicFramePr>
        <p:xfrm>
          <a:off x="5120953" y="4221088"/>
          <a:ext cx="891208" cy="339507"/>
        </p:xfrm>
        <a:graphic>
          <a:graphicData uri="http://schemas.openxmlformats.org/presentationml/2006/ole">
            <mc:AlternateContent xmlns:mc="http://schemas.openxmlformats.org/markup-compatibility/2006">
              <mc:Choice xmlns:v="urn:schemas-microsoft-com:vml" Requires="v">
                <p:oleObj spid="_x0000_s31939" name="Equation" r:id="rId7" imgW="533160" imgH="203040" progId="Equation.DSMT4">
                  <p:embed/>
                </p:oleObj>
              </mc:Choice>
              <mc:Fallback>
                <p:oleObj name="Equation" r:id="rId7" imgW="533160" imgH="203040" progId="Equation.DSMT4">
                  <p:embed/>
                  <p:pic>
                    <p:nvPicPr>
                      <p:cNvPr id="0" name=""/>
                      <p:cNvPicPr/>
                      <p:nvPr/>
                    </p:nvPicPr>
                    <p:blipFill>
                      <a:blip r:embed="rId8"/>
                      <a:stretch>
                        <a:fillRect/>
                      </a:stretch>
                    </p:blipFill>
                    <p:spPr>
                      <a:xfrm>
                        <a:off x="5120953" y="4221088"/>
                        <a:ext cx="891208" cy="339507"/>
                      </a:xfrm>
                      <a:prstGeom prst="rect">
                        <a:avLst/>
                      </a:prstGeom>
                    </p:spPr>
                  </p:pic>
                </p:oleObj>
              </mc:Fallback>
            </mc:AlternateContent>
          </a:graphicData>
        </a:graphic>
      </p:graphicFrame>
    </p:spTree>
    <p:extLst>
      <p:ext uri="{BB962C8B-B14F-4D97-AF65-F5344CB8AC3E}">
        <p14:creationId xmlns:p14="http://schemas.microsoft.com/office/powerpoint/2010/main" val="265313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几种常见力的功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万有引力的功</a:t>
            </a:r>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3148079782"/>
              </p:ext>
            </p:extLst>
          </p:nvPr>
        </p:nvGraphicFramePr>
        <p:xfrm>
          <a:off x="517525" y="2459038"/>
          <a:ext cx="4927600" cy="2230437"/>
        </p:xfrm>
        <a:graphic>
          <a:graphicData uri="http://schemas.openxmlformats.org/presentationml/2006/ole">
            <mc:AlternateContent xmlns:mc="http://schemas.openxmlformats.org/markup-compatibility/2006">
              <mc:Choice xmlns:v="urn:schemas-microsoft-com:vml" Requires="v">
                <p:oleObj spid="_x0000_s44136" name="Equation" r:id="rId4" imgW="2361960" imgH="990360" progId="Equation.DSMT4">
                  <p:embed/>
                </p:oleObj>
              </mc:Choice>
              <mc:Fallback>
                <p:oleObj name="Equation" r:id="rId4" imgW="2361960" imgH="990360"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 y="2459038"/>
                        <a:ext cx="4927600" cy="223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084168" y="2924944"/>
            <a:ext cx="1800200" cy="830997"/>
          </a:xfrm>
          <a:prstGeom prst="rect">
            <a:avLst/>
          </a:prstGeom>
          <a:noFill/>
        </p:spPr>
        <p:txBody>
          <a:bodyPr wrap="square" rtlCol="0">
            <a:spAutoFit/>
          </a:bodyPr>
          <a:lstStyle/>
          <a:p>
            <a:r>
              <a:rPr lang="zh-CN" altLang="en-US" sz="2400" b="1" dirty="0">
                <a:solidFill>
                  <a:srgbClr val="FF0000"/>
                </a:solidFill>
              </a:rPr>
              <a:t>万有引力是保守力</a:t>
            </a:r>
          </a:p>
        </p:txBody>
      </p:sp>
    </p:spTree>
    <p:extLst>
      <p:ext uri="{BB962C8B-B14F-4D97-AF65-F5344CB8AC3E}">
        <p14:creationId xmlns:p14="http://schemas.microsoft.com/office/powerpoint/2010/main" val="229367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几种常见力的功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摩擦力的功</a:t>
            </a:r>
            <a:endParaRPr lang="en-US" altLang="zh-CN" dirty="0"/>
          </a:p>
        </p:txBody>
      </p:sp>
      <p:sp>
        <p:nvSpPr>
          <p:cNvPr id="6" name="AutoShape 25"/>
          <p:cNvSpPr>
            <a:spLocks noChangeArrowheads="1"/>
          </p:cNvSpPr>
          <p:nvPr/>
        </p:nvSpPr>
        <p:spPr bwMode="auto">
          <a:xfrm>
            <a:off x="4168775" y="2476326"/>
            <a:ext cx="4724400" cy="1600200"/>
          </a:xfrm>
          <a:prstGeom prst="parallelogram">
            <a:avLst>
              <a:gd name="adj" fmla="val 73810"/>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38"/>
          <p:cNvGrpSpPr>
            <a:grpSpLocks/>
          </p:cNvGrpSpPr>
          <p:nvPr/>
        </p:nvGrpSpPr>
        <p:grpSpPr bwMode="auto">
          <a:xfrm>
            <a:off x="788207" y="2108026"/>
            <a:ext cx="6337300" cy="1130300"/>
            <a:chOff x="113" y="799"/>
            <a:chExt cx="3992" cy="712"/>
          </a:xfrm>
        </p:grpSpPr>
        <p:sp>
          <p:nvSpPr>
            <p:cNvPr id="8" name="Rectangle 32"/>
            <p:cNvSpPr>
              <a:spLocks noChangeArrowheads="1"/>
            </p:cNvSpPr>
            <p:nvPr/>
          </p:nvSpPr>
          <p:spPr bwMode="auto">
            <a:xfrm>
              <a:off x="113" y="799"/>
              <a:ext cx="3992" cy="2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dirty="0">
                  <a:latin typeface="宋体" pitchFamily="2" charset="-122"/>
                </a:rPr>
                <a:t>设当一个物体从 </a:t>
              </a:r>
              <a:r>
                <a:rPr kumimoji="1" lang="en-US" altLang="zh-CN" b="1" dirty="0">
                  <a:latin typeface="宋体" pitchFamily="2" charset="-122"/>
                </a:rPr>
                <a:t>a </a:t>
              </a:r>
              <a:r>
                <a:rPr kumimoji="1" lang="zh-CN" altLang="en-US" b="1" dirty="0">
                  <a:latin typeface="宋体" pitchFamily="2" charset="-122"/>
                </a:rPr>
                <a:t>点沿某一路径运动到 </a:t>
              </a:r>
              <a:r>
                <a:rPr kumimoji="1" lang="en-US" altLang="zh-CN" b="1" dirty="0">
                  <a:latin typeface="宋体" pitchFamily="2" charset="-122"/>
                </a:rPr>
                <a:t>b </a:t>
              </a:r>
              <a:r>
                <a:rPr kumimoji="1" lang="zh-CN" altLang="en-US" b="1" dirty="0">
                  <a:latin typeface="宋体" pitchFamily="2" charset="-122"/>
                </a:rPr>
                <a:t>点时，摩擦力为</a:t>
              </a:r>
              <a:r>
                <a:rPr kumimoji="1" lang="zh-CN" altLang="en-US" dirty="0">
                  <a:latin typeface="宋体" pitchFamily="2" charset="-122"/>
                </a:rPr>
                <a:t> </a:t>
              </a:r>
            </a:p>
          </p:txBody>
        </p:sp>
        <p:graphicFrame>
          <p:nvGraphicFramePr>
            <p:cNvPr id="9" name="Object 30"/>
            <p:cNvGraphicFramePr>
              <a:graphicFrameLocks noChangeAspect="1"/>
            </p:cNvGraphicFramePr>
            <p:nvPr>
              <p:extLst>
                <p:ext uri="{D42A27DB-BD31-4B8C-83A1-F6EECF244321}">
                  <p14:modId xmlns:p14="http://schemas.microsoft.com/office/powerpoint/2010/main" val="915609729"/>
                </p:ext>
              </p:extLst>
            </p:nvPr>
          </p:nvGraphicFramePr>
          <p:xfrm>
            <a:off x="567" y="1069"/>
            <a:ext cx="1044" cy="442"/>
          </p:xfrm>
          <a:graphic>
            <a:graphicData uri="http://schemas.openxmlformats.org/presentationml/2006/ole">
              <mc:AlternateContent xmlns:mc="http://schemas.openxmlformats.org/markup-compatibility/2006">
                <mc:Choice xmlns:v="urn:schemas-microsoft-com:vml" Requires="v">
                  <p:oleObj spid="_x0000_s45744" name="公式" r:id="rId4" imgW="863640" imgH="343080" progId="Equation.3">
                    <p:embed/>
                  </p:oleObj>
                </mc:Choice>
                <mc:Fallback>
                  <p:oleObj name="公式" r:id="rId4" imgW="863640" imgH="343080" progId="Equation.3">
                    <p:embed/>
                    <p:pic>
                      <p:nvPicPr>
                        <p:cNvPr id="0" name="Picture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1069"/>
                          <a:ext cx="1044" cy="442"/>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sp>
        <p:nvSpPr>
          <p:cNvPr id="10" name="Freeform 24"/>
          <p:cNvSpPr>
            <a:spLocks/>
          </p:cNvSpPr>
          <p:nvPr/>
        </p:nvSpPr>
        <p:spPr bwMode="auto">
          <a:xfrm>
            <a:off x="5464175" y="2704926"/>
            <a:ext cx="2667000" cy="850900"/>
          </a:xfrm>
          <a:custGeom>
            <a:avLst/>
            <a:gdLst>
              <a:gd name="T0" fmla="*/ 0 w 1680"/>
              <a:gd name="T1" fmla="*/ 384 h 536"/>
              <a:gd name="T2" fmla="*/ 432 w 1680"/>
              <a:gd name="T3" fmla="*/ 528 h 536"/>
              <a:gd name="T4" fmla="*/ 672 w 1680"/>
              <a:gd name="T5" fmla="*/ 432 h 536"/>
              <a:gd name="T6" fmla="*/ 768 w 1680"/>
              <a:gd name="T7" fmla="*/ 288 h 536"/>
              <a:gd name="T8" fmla="*/ 1008 w 1680"/>
              <a:gd name="T9" fmla="*/ 192 h 536"/>
              <a:gd name="T10" fmla="*/ 1200 w 1680"/>
              <a:gd name="T11" fmla="*/ 192 h 536"/>
              <a:gd name="T12" fmla="*/ 1488 w 1680"/>
              <a:gd name="T13" fmla="*/ 192 h 536"/>
              <a:gd name="T14" fmla="*/ 1680 w 1680"/>
              <a:gd name="T15" fmla="*/ 0 h 5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0" h="536">
                <a:moveTo>
                  <a:pt x="0" y="384"/>
                </a:moveTo>
                <a:cubicBezTo>
                  <a:pt x="160" y="452"/>
                  <a:pt x="320" y="520"/>
                  <a:pt x="432" y="528"/>
                </a:cubicBezTo>
                <a:cubicBezTo>
                  <a:pt x="544" y="536"/>
                  <a:pt x="616" y="472"/>
                  <a:pt x="672" y="432"/>
                </a:cubicBezTo>
                <a:cubicBezTo>
                  <a:pt x="728" y="392"/>
                  <a:pt x="712" y="328"/>
                  <a:pt x="768" y="288"/>
                </a:cubicBezTo>
                <a:cubicBezTo>
                  <a:pt x="824" y="248"/>
                  <a:pt x="936" y="208"/>
                  <a:pt x="1008" y="192"/>
                </a:cubicBezTo>
                <a:cubicBezTo>
                  <a:pt x="1080" y="176"/>
                  <a:pt x="1120" y="192"/>
                  <a:pt x="1200" y="192"/>
                </a:cubicBezTo>
                <a:cubicBezTo>
                  <a:pt x="1280" y="192"/>
                  <a:pt x="1408" y="224"/>
                  <a:pt x="1488" y="192"/>
                </a:cubicBezTo>
                <a:cubicBezTo>
                  <a:pt x="1568" y="160"/>
                  <a:pt x="1648" y="32"/>
                  <a:pt x="1680" y="0"/>
                </a:cubicBezTo>
              </a:path>
            </a:pathLst>
          </a:custGeom>
          <a:noFill/>
          <a:ln w="22225">
            <a:solidFill>
              <a:schemeClr val="tx1"/>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20"/>
          <p:cNvSpPr>
            <a:spLocks noChangeArrowheads="1"/>
          </p:cNvSpPr>
          <p:nvPr/>
        </p:nvSpPr>
        <p:spPr bwMode="auto">
          <a:xfrm>
            <a:off x="6226175" y="3390726"/>
            <a:ext cx="228600" cy="228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37"/>
          <p:cNvGrpSpPr>
            <a:grpSpLocks/>
          </p:cNvGrpSpPr>
          <p:nvPr/>
        </p:nvGrpSpPr>
        <p:grpSpPr bwMode="auto">
          <a:xfrm>
            <a:off x="5616575" y="2781126"/>
            <a:ext cx="2590800" cy="685800"/>
            <a:chOff x="3538" y="1571"/>
            <a:chExt cx="1632" cy="432"/>
          </a:xfrm>
        </p:grpSpPr>
        <p:graphicFrame>
          <p:nvGraphicFramePr>
            <p:cNvPr id="13" name="Object 23"/>
            <p:cNvGraphicFramePr>
              <a:graphicFrameLocks noChangeAspect="1"/>
            </p:cNvGraphicFramePr>
            <p:nvPr/>
          </p:nvGraphicFramePr>
          <p:xfrm>
            <a:off x="3538" y="1619"/>
            <a:ext cx="240" cy="288"/>
          </p:xfrm>
          <a:graphic>
            <a:graphicData uri="http://schemas.openxmlformats.org/presentationml/2006/ole">
              <mc:AlternateContent xmlns:mc="http://schemas.openxmlformats.org/markup-compatibility/2006">
                <mc:Choice xmlns:v="urn:schemas-microsoft-com:vml" Requires="v">
                  <p:oleObj spid="_x0000_s45745" name="公式" r:id="rId6" imgW="152280" imgH="177840" progId="Equation.3">
                    <p:embed/>
                  </p:oleObj>
                </mc:Choice>
                <mc:Fallback>
                  <p:oleObj name="公式" r:id="rId6" imgW="152280" imgH="177840" progId="Equation.3">
                    <p:embed/>
                    <p:pic>
                      <p:nvPicPr>
                        <p:cNvPr id="0"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8" y="1619"/>
                          <a:ext cx="240" cy="28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14" name="Object 22"/>
            <p:cNvGraphicFramePr>
              <a:graphicFrameLocks noChangeAspect="1"/>
            </p:cNvGraphicFramePr>
            <p:nvPr/>
          </p:nvGraphicFramePr>
          <p:xfrm>
            <a:off x="4930" y="1619"/>
            <a:ext cx="240" cy="336"/>
          </p:xfrm>
          <a:graphic>
            <a:graphicData uri="http://schemas.openxmlformats.org/presentationml/2006/ole">
              <mc:AlternateContent xmlns:mc="http://schemas.openxmlformats.org/markup-compatibility/2006">
                <mc:Choice xmlns:v="urn:schemas-microsoft-com:vml" Requires="v">
                  <p:oleObj spid="_x0000_s45746" name="公式" r:id="rId8" imgW="126725" imgH="177415" progId="Equation.3">
                    <p:embed/>
                  </p:oleObj>
                </mc:Choice>
                <mc:Fallback>
                  <p:oleObj name="公式" r:id="rId8" imgW="126725" imgH="177415" progId="Equation.3">
                    <p:embed/>
                    <p:pic>
                      <p:nvPicPr>
                        <p:cNvPr id="0" name="Picture 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0" y="1619"/>
                          <a:ext cx="240" cy="336"/>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15" name="Oval 18"/>
            <p:cNvSpPr>
              <a:spLocks noChangeArrowheads="1"/>
            </p:cNvSpPr>
            <p:nvPr/>
          </p:nvSpPr>
          <p:spPr bwMode="auto">
            <a:xfrm>
              <a:off x="3538" y="190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7"/>
            <p:cNvSpPr>
              <a:spLocks noChangeArrowheads="1"/>
            </p:cNvSpPr>
            <p:nvPr/>
          </p:nvSpPr>
          <p:spPr bwMode="auto">
            <a:xfrm>
              <a:off x="4978" y="1571"/>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40"/>
          <p:cNvGrpSpPr>
            <a:grpSpLocks/>
          </p:cNvGrpSpPr>
          <p:nvPr/>
        </p:nvGrpSpPr>
        <p:grpSpPr bwMode="auto">
          <a:xfrm>
            <a:off x="761653" y="3257377"/>
            <a:ext cx="2994226" cy="1163638"/>
            <a:chOff x="113" y="1570"/>
            <a:chExt cx="2046" cy="733"/>
          </a:xfrm>
        </p:grpSpPr>
        <p:sp>
          <p:nvSpPr>
            <p:cNvPr id="18" name="Rectangle 29"/>
            <p:cNvSpPr>
              <a:spLocks noChangeArrowheads="1"/>
            </p:cNvSpPr>
            <p:nvPr/>
          </p:nvSpPr>
          <p:spPr bwMode="auto">
            <a:xfrm>
              <a:off x="113" y="1570"/>
              <a:ext cx="2046" cy="2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ea typeface="仿宋_GB2312" pitchFamily="49" charset="-122"/>
                </a:rPr>
                <a:t>则摩擦力所作的元功：</a:t>
              </a:r>
              <a:endParaRPr lang="zh-CN" altLang="en-US"/>
            </a:p>
          </p:txBody>
        </p:sp>
        <p:graphicFrame>
          <p:nvGraphicFramePr>
            <p:cNvPr id="19" name="Object 28"/>
            <p:cNvGraphicFramePr>
              <a:graphicFrameLocks noChangeAspect="1"/>
            </p:cNvGraphicFramePr>
            <p:nvPr/>
          </p:nvGraphicFramePr>
          <p:xfrm>
            <a:off x="476" y="1888"/>
            <a:ext cx="1452" cy="415"/>
          </p:xfrm>
          <a:graphic>
            <a:graphicData uri="http://schemas.openxmlformats.org/presentationml/2006/ole">
              <mc:AlternateContent xmlns:mc="http://schemas.openxmlformats.org/markup-compatibility/2006">
                <mc:Choice xmlns:v="urn:schemas-microsoft-com:vml" Requires="v">
                  <p:oleObj spid="_x0000_s45747" name="公式" r:id="rId10" imgW="1155960" imgH="343080" progId="Equation.3">
                    <p:embed/>
                  </p:oleObj>
                </mc:Choice>
                <mc:Fallback>
                  <p:oleObj name="公式" r:id="rId10" imgW="1155960" imgH="343080" progId="Equation.3">
                    <p:embed/>
                    <p:pic>
                      <p:nvPicPr>
                        <p:cNvPr id="0" name="Picture 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 y="1888"/>
                          <a:ext cx="1452" cy="415"/>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grpSp>
        <p:nvGrpSpPr>
          <p:cNvPr id="21" name="Group 39"/>
          <p:cNvGrpSpPr>
            <a:grpSpLocks/>
          </p:cNvGrpSpPr>
          <p:nvPr/>
        </p:nvGrpSpPr>
        <p:grpSpPr bwMode="auto">
          <a:xfrm>
            <a:off x="4854575" y="3162126"/>
            <a:ext cx="2438400" cy="819150"/>
            <a:chOff x="3058" y="1811"/>
            <a:chExt cx="1536" cy="516"/>
          </a:xfrm>
        </p:grpSpPr>
        <p:sp>
          <p:nvSpPr>
            <p:cNvPr id="22" name="Line 21"/>
            <p:cNvSpPr>
              <a:spLocks noChangeShapeType="1"/>
            </p:cNvSpPr>
            <p:nvPr/>
          </p:nvSpPr>
          <p:spPr bwMode="auto">
            <a:xfrm flipH="1">
              <a:off x="3442" y="2051"/>
              <a:ext cx="528" cy="192"/>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 name="Object 19"/>
            <p:cNvGraphicFramePr>
              <a:graphicFrameLocks noChangeAspect="1"/>
            </p:cNvGraphicFramePr>
            <p:nvPr/>
          </p:nvGraphicFramePr>
          <p:xfrm>
            <a:off x="3058" y="1955"/>
            <a:ext cx="435" cy="372"/>
          </p:xfrm>
          <a:graphic>
            <a:graphicData uri="http://schemas.openxmlformats.org/presentationml/2006/ole">
              <mc:AlternateContent xmlns:mc="http://schemas.openxmlformats.org/markup-compatibility/2006">
                <mc:Choice xmlns:v="urn:schemas-microsoft-com:vml" Requires="v">
                  <p:oleObj spid="_x0000_s45748" name="公式" r:id="rId12" imgW="254160" imgH="304920" progId="Equation.3">
                    <p:embed/>
                  </p:oleObj>
                </mc:Choice>
                <mc:Fallback>
                  <p:oleObj name="公式" r:id="rId12" imgW="254160" imgH="304920" progId="Equation.3">
                    <p:embed/>
                    <p:pic>
                      <p:nvPicPr>
                        <p:cNvPr id="0" name="Picture 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8" y="1955"/>
                          <a:ext cx="435" cy="372"/>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24" name="Line 15"/>
            <p:cNvSpPr>
              <a:spLocks noChangeShapeType="1"/>
            </p:cNvSpPr>
            <p:nvPr/>
          </p:nvSpPr>
          <p:spPr bwMode="auto">
            <a:xfrm flipV="1">
              <a:off x="4066" y="1811"/>
              <a:ext cx="144" cy="192"/>
            </a:xfrm>
            <a:prstGeom prst="line">
              <a:avLst/>
            </a:prstGeom>
            <a:noFill/>
            <a:ln w="412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14"/>
            <p:cNvGraphicFramePr>
              <a:graphicFrameLocks noChangeAspect="1"/>
            </p:cNvGraphicFramePr>
            <p:nvPr/>
          </p:nvGraphicFramePr>
          <p:xfrm>
            <a:off x="4162" y="1811"/>
            <a:ext cx="432" cy="336"/>
          </p:xfrm>
          <a:graphic>
            <a:graphicData uri="http://schemas.openxmlformats.org/presentationml/2006/ole">
              <mc:AlternateContent xmlns:mc="http://schemas.openxmlformats.org/markup-compatibility/2006">
                <mc:Choice xmlns:v="urn:schemas-microsoft-com:vml" Requires="v">
                  <p:oleObj spid="_x0000_s45749" name="公式" r:id="rId14" imgW="254160" imgH="228600" progId="Equation.3">
                    <p:embed/>
                  </p:oleObj>
                </mc:Choice>
                <mc:Fallback>
                  <p:oleObj name="公式" r:id="rId14" imgW="254160" imgH="228600" progId="Equation.3">
                    <p:embed/>
                    <p:pic>
                      <p:nvPicPr>
                        <p:cNvPr id="0" name="Picture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62" y="1811"/>
                          <a:ext cx="432" cy="336"/>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pSp>
      <p:grpSp>
        <p:nvGrpSpPr>
          <p:cNvPr id="26" name="Group 41"/>
          <p:cNvGrpSpPr>
            <a:grpSpLocks/>
          </p:cNvGrpSpPr>
          <p:nvPr/>
        </p:nvGrpSpPr>
        <p:grpSpPr bwMode="auto">
          <a:xfrm>
            <a:off x="901698" y="5444953"/>
            <a:ext cx="7631112" cy="1366838"/>
            <a:chOff x="568" y="3249"/>
            <a:chExt cx="4807" cy="861"/>
          </a:xfrm>
        </p:grpSpPr>
        <p:sp>
          <p:nvSpPr>
            <p:cNvPr id="27" name="Rectangle 26"/>
            <p:cNvSpPr>
              <a:spLocks noChangeArrowheads="1"/>
            </p:cNvSpPr>
            <p:nvPr/>
          </p:nvSpPr>
          <p:spPr bwMode="auto">
            <a:xfrm>
              <a:off x="568" y="3587"/>
              <a:ext cx="4807" cy="5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
              <a:r>
                <a:rPr kumimoji="1" lang="zh-CN" altLang="en-US" sz="2400" b="1" dirty="0">
                  <a:solidFill>
                    <a:srgbClr val="FF3300"/>
                  </a:solidFill>
                  <a:latin typeface="Times New Roman" pitchFamily="18" charset="0"/>
                  <a:ea typeface="仿宋_GB2312" pitchFamily="49" charset="-122"/>
                </a:rPr>
                <a:t>结论：</a:t>
              </a:r>
              <a:r>
                <a:rPr kumimoji="1" lang="zh-CN" altLang="en-US" sz="2400" b="1" dirty="0">
                  <a:solidFill>
                    <a:srgbClr val="0000FF"/>
                  </a:solidFill>
                  <a:latin typeface="Times New Roman" pitchFamily="18" charset="0"/>
                  <a:ea typeface="仿宋_GB2312" pitchFamily="49" charset="-122"/>
                </a:rPr>
                <a:t>摩擦力作的功决定于质点运动的路径，路径不同，</a:t>
              </a:r>
              <a:br>
                <a:rPr kumimoji="1" lang="zh-CN" altLang="en-US" sz="2400" b="1" dirty="0">
                  <a:solidFill>
                    <a:srgbClr val="0000FF"/>
                  </a:solidFill>
                  <a:latin typeface="Times New Roman" pitchFamily="18" charset="0"/>
                  <a:ea typeface="仿宋_GB2312" pitchFamily="49" charset="-122"/>
                </a:rPr>
              </a:br>
              <a:r>
                <a:rPr kumimoji="1" lang="zh-CN" altLang="en-US" sz="2400" b="1" dirty="0">
                  <a:solidFill>
                    <a:srgbClr val="0000FF"/>
                  </a:solidFill>
                  <a:latin typeface="Times New Roman" pitchFamily="18" charset="0"/>
                  <a:ea typeface="仿宋_GB2312" pitchFamily="49" charset="-122"/>
                </a:rPr>
                <a:t>摩擦力所作的功不同，摩擦力不是保守力。</a:t>
              </a:r>
              <a:endParaRPr lang="zh-CN" altLang="en-US" dirty="0">
                <a:solidFill>
                  <a:srgbClr val="0000FF"/>
                </a:solidFill>
              </a:endParaRPr>
            </a:p>
          </p:txBody>
        </p:sp>
        <p:sp>
          <p:nvSpPr>
            <p:cNvPr id="28" name="Line 13"/>
            <p:cNvSpPr>
              <a:spLocks noChangeShapeType="1"/>
            </p:cNvSpPr>
            <p:nvPr/>
          </p:nvSpPr>
          <p:spPr bwMode="auto">
            <a:xfrm>
              <a:off x="4489" y="3249"/>
              <a:ext cx="251" cy="363"/>
            </a:xfrm>
            <a:prstGeom prst="line">
              <a:avLst/>
            </a:prstGeom>
            <a:noFill/>
            <a:ln w="539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42"/>
          <p:cNvGrpSpPr>
            <a:grpSpLocks/>
          </p:cNvGrpSpPr>
          <p:nvPr/>
        </p:nvGrpSpPr>
        <p:grpSpPr bwMode="auto">
          <a:xfrm>
            <a:off x="1476090" y="4436872"/>
            <a:ext cx="5547039" cy="1206472"/>
            <a:chOff x="950" y="2702"/>
            <a:chExt cx="3882" cy="1005"/>
          </a:xfrm>
        </p:grpSpPr>
        <p:graphicFrame>
          <p:nvGraphicFramePr>
            <p:cNvPr id="30" name="Object 27"/>
            <p:cNvGraphicFramePr>
              <a:graphicFrameLocks noChangeAspect="1"/>
            </p:cNvGraphicFramePr>
            <p:nvPr>
              <p:extLst>
                <p:ext uri="{D42A27DB-BD31-4B8C-83A1-F6EECF244321}">
                  <p14:modId xmlns:p14="http://schemas.microsoft.com/office/powerpoint/2010/main" val="4162115207"/>
                </p:ext>
              </p:extLst>
            </p:nvPr>
          </p:nvGraphicFramePr>
          <p:xfrm>
            <a:off x="950" y="3029"/>
            <a:ext cx="3882" cy="678"/>
          </p:xfrm>
          <a:graphic>
            <a:graphicData uri="http://schemas.openxmlformats.org/presentationml/2006/ole">
              <mc:AlternateContent xmlns:mc="http://schemas.openxmlformats.org/markup-compatibility/2006">
                <mc:Choice xmlns:v="urn:schemas-microsoft-com:vml" Requires="v">
                  <p:oleObj spid="_x0000_s45750" name="Equation" r:id="rId16" imgW="2971800" imgH="469800" progId="Equation.DSMT4">
                    <p:embed/>
                  </p:oleObj>
                </mc:Choice>
                <mc:Fallback>
                  <p:oleObj name="Equation" r:id="rId16" imgW="2971800" imgH="469800" progId="Equation.DSMT4">
                    <p:embed/>
                    <p:pic>
                      <p:nvPicPr>
                        <p:cNvPr id="0" name="Picture 71"/>
                        <p:cNvPicPr>
                          <a:picLocks noChangeAspect="1" noChangeArrowheads="1"/>
                        </p:cNvPicPr>
                        <p:nvPr/>
                      </p:nvPicPr>
                      <p:blipFill>
                        <a:blip r:embed="rId17"/>
                        <a:srcRect/>
                        <a:stretch>
                          <a:fillRect/>
                        </a:stretch>
                      </p:blipFill>
                      <p:spPr bwMode="auto">
                        <a:xfrm>
                          <a:off x="950" y="3029"/>
                          <a:ext cx="3882" cy="678"/>
                        </a:xfrm>
                        <a:prstGeom prst="rect">
                          <a:avLst/>
                        </a:prstGeom>
                        <a:noFill/>
                        <a:ln w="25400">
                          <a:solidFill>
                            <a:srgbClr val="FF9900"/>
                          </a:solidFill>
                          <a:miter lim="800000"/>
                          <a:headEnd/>
                          <a:tailEnd/>
                        </a:ln>
                      </p:spPr>
                    </p:pic>
                  </p:oleObj>
                </mc:Fallback>
              </mc:AlternateContent>
            </a:graphicData>
          </a:graphic>
        </p:graphicFrame>
        <p:sp>
          <p:nvSpPr>
            <p:cNvPr id="31" name="AutoShape 12"/>
            <p:cNvSpPr>
              <a:spLocks noChangeArrowheads="1"/>
            </p:cNvSpPr>
            <p:nvPr/>
          </p:nvSpPr>
          <p:spPr bwMode="auto">
            <a:xfrm>
              <a:off x="1304" y="2702"/>
              <a:ext cx="247" cy="272"/>
            </a:xfrm>
            <a:prstGeom prst="downArrow">
              <a:avLst>
                <a:gd name="adj1" fmla="val 50000"/>
                <a:gd name="adj2" fmla="val 2753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extLst>
      <p:ext uri="{BB962C8B-B14F-4D97-AF65-F5344CB8AC3E}">
        <p14:creationId xmlns:p14="http://schemas.microsoft.com/office/powerpoint/2010/main" val="2837050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动能定理</a:t>
            </a:r>
            <a:endParaRPr lang="en-US" altLang="zh-CN" dirty="0"/>
          </a:p>
        </p:txBody>
      </p:sp>
      <p:pic>
        <p:nvPicPr>
          <p:cNvPr id="3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3663" y="1557338"/>
            <a:ext cx="2470150" cy="3313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43663" y="5085184"/>
            <a:ext cx="2470150" cy="369332"/>
          </a:xfrm>
          <a:prstGeom prst="rect">
            <a:avLst/>
          </a:prstGeom>
          <a:noFill/>
        </p:spPr>
        <p:txBody>
          <a:bodyPr wrap="square" rtlCol="0">
            <a:spAutoFit/>
          </a:bodyPr>
          <a:lstStyle/>
          <a:p>
            <a:r>
              <a:rPr lang="zh-CN" altLang="en-US" dirty="0"/>
              <a:t>质点所受合外力为</a:t>
            </a:r>
            <a:r>
              <a:rPr lang="en-US" altLang="zh-CN" b="1" dirty="0"/>
              <a:t>F</a:t>
            </a:r>
            <a:endParaRPr lang="zh-CN" altLang="en-US" b="1" dirty="0"/>
          </a:p>
        </p:txBody>
      </p:sp>
      <p:grpSp>
        <p:nvGrpSpPr>
          <p:cNvPr id="33" name="Group 16"/>
          <p:cNvGrpSpPr>
            <a:grpSpLocks/>
          </p:cNvGrpSpPr>
          <p:nvPr/>
        </p:nvGrpSpPr>
        <p:grpSpPr bwMode="auto">
          <a:xfrm>
            <a:off x="683568" y="2420890"/>
            <a:ext cx="5421313" cy="1328738"/>
            <a:chOff x="204" y="3067"/>
            <a:chExt cx="3415" cy="837"/>
          </a:xfrm>
        </p:grpSpPr>
        <p:graphicFrame>
          <p:nvGraphicFramePr>
            <p:cNvPr id="34" name="Object 10"/>
            <p:cNvGraphicFramePr>
              <a:graphicFrameLocks noChangeAspect="1"/>
            </p:cNvGraphicFramePr>
            <p:nvPr>
              <p:extLst>
                <p:ext uri="{D42A27DB-BD31-4B8C-83A1-F6EECF244321}">
                  <p14:modId xmlns:p14="http://schemas.microsoft.com/office/powerpoint/2010/main" val="3135968615"/>
                </p:ext>
              </p:extLst>
            </p:nvPr>
          </p:nvGraphicFramePr>
          <p:xfrm>
            <a:off x="224" y="3469"/>
            <a:ext cx="3395" cy="435"/>
          </p:xfrm>
          <a:graphic>
            <a:graphicData uri="http://schemas.openxmlformats.org/presentationml/2006/ole">
              <mc:AlternateContent xmlns:mc="http://schemas.openxmlformats.org/markup-compatibility/2006">
                <mc:Choice xmlns:v="urn:schemas-microsoft-com:vml" Requires="v">
                  <p:oleObj spid="_x0000_s46455" name="Equation" r:id="rId5" imgW="2273040" imgH="266400" progId="Equation.DSMT4">
                    <p:embed/>
                  </p:oleObj>
                </mc:Choice>
                <mc:Fallback>
                  <p:oleObj name="Equation" r:id="rId5" imgW="2273040" imgH="266400" progId="Equation.DSMT4">
                    <p:embed/>
                    <p:pic>
                      <p:nvPicPr>
                        <p:cNvPr id="0" name="Picture 32"/>
                        <p:cNvPicPr>
                          <a:picLocks noChangeAspect="1" noChangeArrowheads="1"/>
                        </p:cNvPicPr>
                        <p:nvPr/>
                      </p:nvPicPr>
                      <p:blipFill>
                        <a:blip r:embed="rId6"/>
                        <a:srcRect/>
                        <a:stretch>
                          <a:fillRect/>
                        </a:stretch>
                      </p:blipFill>
                      <p:spPr bwMode="auto">
                        <a:xfrm>
                          <a:off x="224" y="3469"/>
                          <a:ext cx="3395"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Text Box 13"/>
            <p:cNvSpPr txBox="1">
              <a:spLocks noChangeArrowheads="1"/>
            </p:cNvSpPr>
            <p:nvPr/>
          </p:nvSpPr>
          <p:spPr bwMode="auto">
            <a:xfrm>
              <a:off x="204" y="3067"/>
              <a:ext cx="29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合外力</a:t>
              </a:r>
              <a:r>
                <a:rPr lang="en-US" altLang="zh-CN" sz="2400" dirty="0"/>
                <a:t>F</a:t>
              </a:r>
              <a:r>
                <a:rPr lang="zh-CN" altLang="en-US" sz="2400" dirty="0"/>
                <a:t>对质点所作的元功为：</a:t>
              </a:r>
            </a:p>
          </p:txBody>
        </p:sp>
      </p:grpSp>
      <p:graphicFrame>
        <p:nvGraphicFramePr>
          <p:cNvPr id="36" name="对象 35"/>
          <p:cNvGraphicFramePr>
            <a:graphicFrameLocks noChangeAspect="1"/>
          </p:cNvGraphicFramePr>
          <p:nvPr>
            <p:extLst>
              <p:ext uri="{D42A27DB-BD31-4B8C-83A1-F6EECF244321}">
                <p14:modId xmlns:p14="http://schemas.microsoft.com/office/powerpoint/2010/main" val="2858740672"/>
              </p:ext>
            </p:extLst>
          </p:nvPr>
        </p:nvGraphicFramePr>
        <p:xfrm>
          <a:off x="2195736" y="3717032"/>
          <a:ext cx="2919413" cy="952500"/>
        </p:xfrm>
        <a:graphic>
          <a:graphicData uri="http://schemas.openxmlformats.org/presentationml/2006/ole">
            <mc:AlternateContent xmlns:mc="http://schemas.openxmlformats.org/markup-compatibility/2006">
              <mc:Choice xmlns:v="urn:schemas-microsoft-com:vml" Requires="v">
                <p:oleObj spid="_x0000_s46456" name="公式" r:id="rId7" imgW="1613160" imgH="470160" progId="Equation.3">
                  <p:embed/>
                </p:oleObj>
              </mc:Choice>
              <mc:Fallback>
                <p:oleObj name="公式" r:id="rId7" imgW="1613160" imgH="470160" progId="Equation.3">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3717032"/>
                        <a:ext cx="291941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Box 36"/>
          <p:cNvSpPr txBox="1"/>
          <p:nvPr/>
        </p:nvSpPr>
        <p:spPr>
          <a:xfrm>
            <a:off x="378568" y="4005064"/>
            <a:ext cx="1944216" cy="400110"/>
          </a:xfrm>
          <a:prstGeom prst="rect">
            <a:avLst/>
          </a:prstGeom>
          <a:noFill/>
        </p:spPr>
        <p:txBody>
          <a:bodyPr wrap="square" rtlCol="0">
            <a:spAutoFit/>
          </a:bodyPr>
          <a:lstStyle/>
          <a:p>
            <a:r>
              <a:rPr lang="zh-CN" altLang="en-US" sz="2000" dirty="0"/>
              <a:t>在切向上，有：</a:t>
            </a:r>
          </a:p>
        </p:txBody>
      </p:sp>
      <p:graphicFrame>
        <p:nvGraphicFramePr>
          <p:cNvPr id="40" name="Object 10"/>
          <p:cNvGraphicFramePr>
            <a:graphicFrameLocks noChangeAspect="1"/>
          </p:cNvGraphicFramePr>
          <p:nvPr>
            <p:extLst>
              <p:ext uri="{D42A27DB-BD31-4B8C-83A1-F6EECF244321}">
                <p14:modId xmlns:p14="http://schemas.microsoft.com/office/powerpoint/2010/main" val="4161479774"/>
              </p:ext>
            </p:extLst>
          </p:nvPr>
        </p:nvGraphicFramePr>
        <p:xfrm>
          <a:off x="1736725" y="4845050"/>
          <a:ext cx="3770313" cy="850900"/>
        </p:xfrm>
        <a:graphic>
          <a:graphicData uri="http://schemas.openxmlformats.org/presentationml/2006/ole">
            <mc:AlternateContent xmlns:mc="http://schemas.openxmlformats.org/markup-compatibility/2006">
              <mc:Choice xmlns:v="urn:schemas-microsoft-com:vml" Requires="v">
                <p:oleObj spid="_x0000_s46457" name="Equation" r:id="rId9" imgW="2108160" imgH="431640" progId="Equation.DSMT4">
                  <p:embed/>
                </p:oleObj>
              </mc:Choice>
              <mc:Fallback>
                <p:oleObj name="Equation" r:id="rId9" imgW="2108160" imgH="431640" progId="Equation.DSMT4">
                  <p:embed/>
                  <p:pic>
                    <p:nvPicPr>
                      <p:cNvPr id="0" name="Picture 34"/>
                      <p:cNvPicPr>
                        <a:picLocks noChangeAspect="1" noChangeArrowheads="1"/>
                      </p:cNvPicPr>
                      <p:nvPr/>
                    </p:nvPicPr>
                    <p:blipFill>
                      <a:blip r:embed="rId10"/>
                      <a:srcRect/>
                      <a:stretch>
                        <a:fillRect/>
                      </a:stretch>
                    </p:blipFill>
                    <p:spPr bwMode="auto">
                      <a:xfrm>
                        <a:off x="1736725" y="4845050"/>
                        <a:ext cx="3770313"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下箭头 40"/>
          <p:cNvSpPr/>
          <p:nvPr/>
        </p:nvSpPr>
        <p:spPr>
          <a:xfrm>
            <a:off x="3347864" y="4536014"/>
            <a:ext cx="432048" cy="361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499992" y="6093296"/>
            <a:ext cx="4248472" cy="461665"/>
          </a:xfrm>
          <a:prstGeom prst="rect">
            <a:avLst/>
          </a:prstGeom>
          <a:noFill/>
        </p:spPr>
        <p:txBody>
          <a:bodyPr wrap="square" rtlCol="0">
            <a:spAutoFit/>
          </a:bodyPr>
          <a:lstStyle/>
          <a:p>
            <a:r>
              <a:rPr lang="zh-CN" altLang="en-US" sz="2400" b="1" dirty="0"/>
              <a:t>质点动能定理的微分形式</a:t>
            </a:r>
          </a:p>
        </p:txBody>
      </p:sp>
      <p:graphicFrame>
        <p:nvGraphicFramePr>
          <p:cNvPr id="7" name="对象 6"/>
          <p:cNvGraphicFramePr>
            <a:graphicFrameLocks noChangeAspect="1"/>
          </p:cNvGraphicFramePr>
          <p:nvPr>
            <p:extLst>
              <p:ext uri="{D42A27DB-BD31-4B8C-83A1-F6EECF244321}">
                <p14:modId xmlns:p14="http://schemas.microsoft.com/office/powerpoint/2010/main" val="4135499203"/>
              </p:ext>
            </p:extLst>
          </p:nvPr>
        </p:nvGraphicFramePr>
        <p:xfrm>
          <a:off x="1395222" y="5868379"/>
          <a:ext cx="1899590" cy="911497"/>
        </p:xfrm>
        <a:graphic>
          <a:graphicData uri="http://schemas.openxmlformats.org/presentationml/2006/ole">
            <mc:AlternateContent xmlns:mc="http://schemas.openxmlformats.org/markup-compatibility/2006">
              <mc:Choice xmlns:v="urn:schemas-microsoft-com:vml" Requires="v">
                <p:oleObj spid="_x0000_s46458" name="Equation" r:id="rId11" imgW="990360" imgH="431640" progId="Equation.DSMT4">
                  <p:embed/>
                </p:oleObj>
              </mc:Choice>
              <mc:Fallback>
                <p:oleObj name="Equation" r:id="rId11" imgW="990360" imgH="431640" progId="Equation.DSMT4">
                  <p:embed/>
                  <p:pic>
                    <p:nvPicPr>
                      <p:cNvPr id="0" name="Object 10"/>
                      <p:cNvPicPr>
                        <a:picLocks noChangeAspect="1" noChangeArrowheads="1"/>
                      </p:cNvPicPr>
                      <p:nvPr/>
                    </p:nvPicPr>
                    <p:blipFill>
                      <a:blip r:embed="rId12"/>
                      <a:srcRect/>
                      <a:stretch>
                        <a:fillRect/>
                      </a:stretch>
                    </p:blipFill>
                    <p:spPr bwMode="auto">
                      <a:xfrm>
                        <a:off x="1395222" y="5868379"/>
                        <a:ext cx="1899590" cy="911497"/>
                      </a:xfrm>
                      <a:prstGeom prst="rect">
                        <a:avLst/>
                      </a:prstGeom>
                      <a:noFill/>
                      <a:ln>
                        <a:noFill/>
                      </a:ln>
                      <a:effectLst/>
                    </p:spPr>
                  </p:pic>
                </p:oleObj>
              </mc:Fallback>
            </mc:AlternateContent>
          </a:graphicData>
        </a:graphic>
      </p:graphicFrame>
      <p:sp>
        <p:nvSpPr>
          <p:cNvPr id="8" name="右箭头 7"/>
          <p:cNvSpPr/>
          <p:nvPr/>
        </p:nvSpPr>
        <p:spPr>
          <a:xfrm>
            <a:off x="3635896" y="6165304"/>
            <a:ext cx="648072" cy="345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1347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动能定理</a:t>
            </a:r>
            <a:endParaRPr lang="en-US" altLang="zh-CN" dirty="0"/>
          </a:p>
        </p:txBody>
      </p:sp>
      <p:pic>
        <p:nvPicPr>
          <p:cNvPr id="3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3663" y="1557338"/>
            <a:ext cx="2470150" cy="3313112"/>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1"/>
          <p:cNvSpPr txBox="1">
            <a:spLocks noChangeArrowheads="1"/>
          </p:cNvSpPr>
          <p:nvPr/>
        </p:nvSpPr>
        <p:spPr bwMode="auto">
          <a:xfrm>
            <a:off x="415498" y="2252961"/>
            <a:ext cx="55966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因此，质点自点</a:t>
            </a:r>
            <a:r>
              <a:rPr lang="en-US" altLang="zh-CN" sz="2400" dirty="0"/>
              <a:t>A</a:t>
            </a:r>
            <a:r>
              <a:rPr lang="zh-CN" altLang="en-US" sz="2400" dirty="0"/>
              <a:t>移动至点</a:t>
            </a:r>
            <a:r>
              <a:rPr lang="en-US" altLang="zh-CN" sz="2400" dirty="0"/>
              <a:t>B</a:t>
            </a:r>
            <a:r>
              <a:rPr lang="zh-CN" altLang="en-US" sz="2400" dirty="0"/>
              <a:t>这一过程中，合外力所作的总功为：</a:t>
            </a:r>
          </a:p>
        </p:txBody>
      </p:sp>
      <p:graphicFrame>
        <p:nvGraphicFramePr>
          <p:cNvPr id="8" name="对象 7"/>
          <p:cNvGraphicFramePr>
            <a:graphicFrameLocks noChangeAspect="1"/>
          </p:cNvGraphicFramePr>
          <p:nvPr>
            <p:extLst>
              <p:ext uri="{D42A27DB-BD31-4B8C-83A1-F6EECF244321}">
                <p14:modId xmlns:p14="http://schemas.microsoft.com/office/powerpoint/2010/main" val="1900311844"/>
              </p:ext>
            </p:extLst>
          </p:nvPr>
        </p:nvGraphicFramePr>
        <p:xfrm>
          <a:off x="611560" y="3213894"/>
          <a:ext cx="4896544" cy="985326"/>
        </p:xfrm>
        <a:graphic>
          <a:graphicData uri="http://schemas.openxmlformats.org/presentationml/2006/ole">
            <mc:AlternateContent xmlns:mc="http://schemas.openxmlformats.org/markup-compatibility/2006">
              <mc:Choice xmlns:v="urn:schemas-microsoft-com:vml" Requires="v">
                <p:oleObj spid="_x0000_s47307" name="Equation" r:id="rId5" imgW="3480480" imgH="635040" progId="Equation.DSMT4">
                  <p:embed/>
                </p:oleObj>
              </mc:Choice>
              <mc:Fallback>
                <p:oleObj name="Equation" r:id="rId5" imgW="3480480" imgH="635040" progId="Equation.DSMT4">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3213894"/>
                        <a:ext cx="4896544" cy="985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9"/>
          <p:cNvGraphicFramePr>
            <a:graphicFrameLocks noChangeAspect="1"/>
          </p:cNvGraphicFramePr>
          <p:nvPr>
            <p:extLst>
              <p:ext uri="{D42A27DB-BD31-4B8C-83A1-F6EECF244321}">
                <p14:modId xmlns:p14="http://schemas.microsoft.com/office/powerpoint/2010/main" val="3015586616"/>
              </p:ext>
            </p:extLst>
          </p:nvPr>
        </p:nvGraphicFramePr>
        <p:xfrm>
          <a:off x="2051720" y="4279900"/>
          <a:ext cx="1955800" cy="590550"/>
        </p:xfrm>
        <a:graphic>
          <a:graphicData uri="http://schemas.openxmlformats.org/presentationml/2006/ole">
            <mc:AlternateContent xmlns:mc="http://schemas.openxmlformats.org/markup-compatibility/2006">
              <mc:Choice xmlns:v="urn:schemas-microsoft-com:vml" Requires="v">
                <p:oleObj spid="_x0000_s47308" name="Equation" r:id="rId7" imgW="825480" imgH="228600" progId="Equation.DSMT4">
                  <p:embed/>
                </p:oleObj>
              </mc:Choice>
              <mc:Fallback>
                <p:oleObj name="Equation" r:id="rId7" imgW="825480" imgH="228600" progId="Equation.DSMT4">
                  <p:embed/>
                  <p:pic>
                    <p:nvPicPr>
                      <p:cNvPr id="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4279900"/>
                        <a:ext cx="19558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8"/>
          <p:cNvSpPr txBox="1">
            <a:spLocks noChangeArrowheads="1"/>
          </p:cNvSpPr>
          <p:nvPr/>
        </p:nvSpPr>
        <p:spPr bwMode="auto">
          <a:xfrm>
            <a:off x="583876" y="5045422"/>
            <a:ext cx="7921625" cy="831850"/>
          </a:xfrm>
          <a:prstGeom prst="rect">
            <a:avLst/>
          </a:prstGeom>
          <a:solidFill>
            <a:srgbClr val="FFFF00"/>
          </a:solidFill>
          <a:ln w="9525">
            <a:solidFill>
              <a:schemeClr val="tx1"/>
            </a:solidFill>
            <a:miter lim="800000"/>
            <a:headEnd/>
            <a:tailEnd/>
          </a:ln>
          <a:effectLst/>
        </p:spPr>
        <p:txBody>
          <a:bodyPr>
            <a:spAutoFit/>
          </a:bodyPr>
          <a:lstStyle/>
          <a:p>
            <a:pPr>
              <a:lnSpc>
                <a:spcPct val="120000"/>
              </a:lnSpc>
              <a:spcBef>
                <a:spcPct val="50000"/>
              </a:spcBef>
            </a:pPr>
            <a:r>
              <a:rPr lang="zh-CN" altLang="en-US" sz="2000" b="1" dirty="0"/>
              <a:t>上式表明：</a:t>
            </a:r>
            <a:r>
              <a:rPr lang="zh-CN" altLang="en-US" sz="2000" b="1" dirty="0">
                <a:solidFill>
                  <a:srgbClr val="0000FF"/>
                </a:solidFill>
              </a:rPr>
              <a:t>合外力对质点所作的功，等于质点动能的增量</a:t>
            </a:r>
            <a:r>
              <a:rPr lang="zh-CN" altLang="en-US" sz="2000" b="1" dirty="0"/>
              <a:t>。这就是</a:t>
            </a:r>
            <a:r>
              <a:rPr lang="zh-CN" altLang="en-US" sz="2000" b="1" u="sng" dirty="0">
                <a:solidFill>
                  <a:srgbClr val="FF0000"/>
                </a:solidFill>
              </a:rPr>
              <a:t>质点动能定理</a:t>
            </a:r>
          </a:p>
        </p:txBody>
      </p:sp>
      <p:grpSp>
        <p:nvGrpSpPr>
          <p:cNvPr id="22" name="Group 14"/>
          <p:cNvGrpSpPr>
            <a:grpSpLocks/>
          </p:cNvGrpSpPr>
          <p:nvPr/>
        </p:nvGrpSpPr>
        <p:grpSpPr bwMode="auto">
          <a:xfrm>
            <a:off x="4184326" y="6093296"/>
            <a:ext cx="3816350" cy="720725"/>
            <a:chOff x="2653" y="3702"/>
            <a:chExt cx="2404" cy="454"/>
          </a:xfrm>
        </p:grpSpPr>
        <p:sp>
          <p:nvSpPr>
            <p:cNvPr id="23" name="AutoShape 10"/>
            <p:cNvSpPr>
              <a:spLocks noChangeArrowheads="1"/>
            </p:cNvSpPr>
            <p:nvPr/>
          </p:nvSpPr>
          <p:spPr bwMode="auto">
            <a:xfrm>
              <a:off x="2653" y="3702"/>
              <a:ext cx="2359" cy="454"/>
            </a:xfrm>
            <a:prstGeom prst="wedgeRoundRectCallout">
              <a:avLst>
                <a:gd name="adj1" fmla="val -55639"/>
                <a:gd name="adj2" fmla="val -115639"/>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24" name="Text Box 12"/>
            <p:cNvSpPr txBox="1">
              <a:spLocks noChangeArrowheads="1"/>
            </p:cNvSpPr>
            <p:nvPr/>
          </p:nvSpPr>
          <p:spPr bwMode="auto">
            <a:xfrm>
              <a:off x="2653" y="3752"/>
              <a:ext cx="24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它表述了做功与物体运动状态改变（即动能的增量）之间的关系</a:t>
              </a:r>
            </a:p>
          </p:txBody>
        </p:sp>
      </p:grpSp>
    </p:spTree>
    <p:extLst>
      <p:ext uri="{BB962C8B-B14F-4D97-AF65-F5344CB8AC3E}">
        <p14:creationId xmlns:p14="http://schemas.microsoft.com/office/powerpoint/2010/main" val="3905816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动能定理</a:t>
            </a:r>
            <a:endParaRPr lang="en-US" altLang="zh-CN" dirty="0"/>
          </a:p>
        </p:txBody>
      </p:sp>
      <p:sp>
        <p:nvSpPr>
          <p:cNvPr id="13" name="Text Box 6"/>
          <p:cNvSpPr txBox="1">
            <a:spLocks noChangeArrowheads="1"/>
          </p:cNvSpPr>
          <p:nvPr/>
        </p:nvSpPr>
        <p:spPr bwMode="auto">
          <a:xfrm>
            <a:off x="539552" y="2204864"/>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0000FF"/>
                </a:solidFill>
              </a:rPr>
              <a:t>关于质点动能定理的几点说明：</a:t>
            </a:r>
          </a:p>
        </p:txBody>
      </p:sp>
      <p:graphicFrame>
        <p:nvGraphicFramePr>
          <p:cNvPr id="3" name="对象 2"/>
          <p:cNvGraphicFramePr>
            <a:graphicFrameLocks noChangeAspect="1"/>
          </p:cNvGraphicFramePr>
          <p:nvPr>
            <p:extLst>
              <p:ext uri="{D42A27DB-BD31-4B8C-83A1-F6EECF244321}">
                <p14:modId xmlns:p14="http://schemas.microsoft.com/office/powerpoint/2010/main" val="3525969949"/>
              </p:ext>
            </p:extLst>
          </p:nvPr>
        </p:nvGraphicFramePr>
        <p:xfrm>
          <a:off x="5220072" y="1636889"/>
          <a:ext cx="1955800" cy="590550"/>
        </p:xfrm>
        <a:graphic>
          <a:graphicData uri="http://schemas.openxmlformats.org/presentationml/2006/ole">
            <mc:AlternateContent xmlns:mc="http://schemas.openxmlformats.org/markup-compatibility/2006">
              <mc:Choice xmlns:v="urn:schemas-microsoft-com:vml" Requires="v">
                <p:oleObj spid="_x0000_s48230" name="Equation" r:id="rId4" imgW="1092600" imgH="292320" progId="Equation.DSMT4">
                  <p:embed/>
                </p:oleObj>
              </mc:Choice>
              <mc:Fallback>
                <p:oleObj name="Equation" r:id="rId4" imgW="1092600" imgH="292320" progId="Equation.DSMT4">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1636889"/>
                        <a:ext cx="19558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4"/>
          <p:cNvSpPr txBox="1">
            <a:spLocks noChangeArrowheads="1"/>
          </p:cNvSpPr>
          <p:nvPr/>
        </p:nvSpPr>
        <p:spPr bwMode="auto">
          <a:xfrm>
            <a:off x="395536" y="2785701"/>
            <a:ext cx="84963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2000" dirty="0"/>
              <a:t>（</a:t>
            </a:r>
            <a:r>
              <a:rPr lang="en-US" altLang="zh-CN" sz="2000" dirty="0"/>
              <a:t>1</a:t>
            </a:r>
            <a:r>
              <a:rPr lang="zh-CN" altLang="en-US" sz="2000" dirty="0"/>
              <a:t>）在合外力对物体作正功</a:t>
            </a:r>
            <a:r>
              <a:rPr lang="en-US" altLang="zh-CN" sz="2000" dirty="0"/>
              <a:t>(</a:t>
            </a:r>
            <a:r>
              <a:rPr lang="en-US" altLang="zh-CN" sz="2000" i="1" dirty="0"/>
              <a:t>A</a:t>
            </a:r>
            <a:r>
              <a:rPr lang="zh-CN" altLang="en-US" sz="2000" dirty="0"/>
              <a:t>＞</a:t>
            </a:r>
            <a:r>
              <a:rPr lang="en-US" altLang="zh-CN" sz="2000" dirty="0"/>
              <a:t>0)</a:t>
            </a:r>
            <a:r>
              <a:rPr lang="zh-CN" altLang="en-US" sz="2000" dirty="0"/>
              <a:t>的过程中，物体在末态的动能大于始态的动能 ；反之，在合外力对物体作负功</a:t>
            </a:r>
            <a:r>
              <a:rPr lang="en-US" altLang="zh-CN" sz="2000" dirty="0"/>
              <a:t>(</a:t>
            </a:r>
            <a:r>
              <a:rPr lang="en-US" altLang="zh-CN" sz="2000" i="1" dirty="0"/>
              <a:t>A</a:t>
            </a:r>
            <a:r>
              <a:rPr lang="zh-CN" altLang="en-US" sz="2000" dirty="0"/>
              <a:t>＜</a:t>
            </a:r>
            <a:r>
              <a:rPr lang="en-US" altLang="zh-CN" sz="2000" dirty="0"/>
              <a:t>0)</a:t>
            </a:r>
            <a:r>
              <a:rPr lang="zh-CN" altLang="en-US" sz="2000" dirty="0"/>
              <a:t>的过程中，物体在末态的动能小于始态的动能。</a:t>
            </a:r>
          </a:p>
        </p:txBody>
      </p:sp>
      <p:sp>
        <p:nvSpPr>
          <p:cNvPr id="17" name="Text Box 5"/>
          <p:cNvSpPr txBox="1">
            <a:spLocks noChangeArrowheads="1"/>
          </p:cNvSpPr>
          <p:nvPr/>
        </p:nvSpPr>
        <p:spPr bwMode="auto">
          <a:xfrm>
            <a:off x="395536" y="4083794"/>
            <a:ext cx="83529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t>（</a:t>
            </a:r>
            <a:r>
              <a:rPr lang="en-US" altLang="zh-CN" sz="2000" dirty="0"/>
              <a:t>2</a:t>
            </a:r>
            <a:r>
              <a:rPr lang="zh-CN" altLang="en-US" sz="2000" dirty="0"/>
              <a:t>）在某些情况下，动能定理比牛顿第二定律解决问题更方便，它不必考虑物体复杂的运动过程。</a:t>
            </a:r>
          </a:p>
        </p:txBody>
      </p:sp>
      <p:sp>
        <p:nvSpPr>
          <p:cNvPr id="18" name="Text Box 12"/>
          <p:cNvSpPr txBox="1">
            <a:spLocks noChangeArrowheads="1"/>
          </p:cNvSpPr>
          <p:nvPr/>
        </p:nvSpPr>
        <p:spPr bwMode="auto">
          <a:xfrm>
            <a:off x="491480" y="4954615"/>
            <a:ext cx="818497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a:latin typeface="+mj-ea"/>
                <a:ea typeface="+mj-ea"/>
              </a:rPr>
              <a:t>(3) </a:t>
            </a:r>
            <a:r>
              <a:rPr kumimoji="1" lang="zh-CN" altLang="en-US" sz="2000" dirty="0">
                <a:latin typeface="+mj-ea"/>
                <a:ea typeface="+mj-ea"/>
              </a:rPr>
              <a:t>动能定理原则上只用于惯性系，但引入惯性力的功后，动能定理在非惯性系中形式上成立。</a:t>
            </a:r>
          </a:p>
        </p:txBody>
      </p:sp>
      <p:sp>
        <p:nvSpPr>
          <p:cNvPr id="19" name="Text Box 12"/>
          <p:cNvSpPr txBox="1">
            <a:spLocks noChangeArrowheads="1"/>
          </p:cNvSpPr>
          <p:nvPr/>
        </p:nvSpPr>
        <p:spPr bwMode="auto">
          <a:xfrm>
            <a:off x="491480" y="5693186"/>
            <a:ext cx="82569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a:latin typeface="+mn-ea"/>
              </a:rPr>
              <a:t>(4) </a:t>
            </a:r>
            <a:r>
              <a:rPr kumimoji="1" lang="zh-CN" altLang="en-US" sz="2000" b="1" dirty="0">
                <a:solidFill>
                  <a:srgbClr val="FF0000"/>
                </a:solidFill>
                <a:latin typeface="楷体_GB2312" pitchFamily="49" charset="-122"/>
                <a:ea typeface="楷体_GB2312" pitchFamily="49" charset="-122"/>
              </a:rPr>
              <a:t>动能定理中的功包括保守力做功也包括非保守力做功。</a:t>
            </a:r>
          </a:p>
        </p:txBody>
      </p:sp>
    </p:spTree>
    <p:extLst>
      <p:ext uri="{BB962C8B-B14F-4D97-AF65-F5344CB8AC3E}">
        <p14:creationId xmlns:p14="http://schemas.microsoft.com/office/powerpoint/2010/main" val="2824232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动能定理</a:t>
            </a:r>
            <a:br>
              <a:rPr lang="en-US" altLang="zh-CN" dirty="0"/>
            </a:br>
            <a:r>
              <a:rPr lang="en-US" altLang="zh-CN" dirty="0"/>
              <a:t>P104 </a:t>
            </a:r>
            <a:r>
              <a:rPr lang="zh-CN" altLang="en-US" dirty="0"/>
              <a:t>例</a:t>
            </a:r>
            <a:r>
              <a:rPr lang="en-US" altLang="zh-CN" dirty="0"/>
              <a:t>3.6</a:t>
            </a:r>
            <a:br>
              <a:rPr lang="en-US" altLang="zh-CN" dirty="0"/>
            </a:br>
            <a:r>
              <a:rPr lang="zh-CN" altLang="en-US" dirty="0"/>
              <a:t>使用动能定理比使用牛顿定律更方便，不必考虑运动过程的细节。</a:t>
            </a:r>
            <a:endParaRPr lang="en-US" altLang="zh-CN" dirty="0"/>
          </a:p>
          <a:p>
            <a:endParaRPr lang="en-US" altLang="zh-CN" dirty="0"/>
          </a:p>
          <a:p>
            <a:endParaRPr lang="en-US" altLang="zh-CN" dirty="0"/>
          </a:p>
          <a:p>
            <a:endParaRPr lang="en-US" altLang="zh-CN" dirty="0"/>
          </a:p>
          <a:p>
            <a:pPr marL="0" indent="0">
              <a:buNone/>
            </a:pPr>
            <a:endParaRPr lang="en-US" altLang="zh-CN" dirty="0"/>
          </a:p>
        </p:txBody>
      </p:sp>
    </p:spTree>
    <p:extLst>
      <p:ext uri="{BB962C8B-B14F-4D97-AF65-F5344CB8AC3E}">
        <p14:creationId xmlns:p14="http://schemas.microsoft.com/office/powerpoint/2010/main" val="59835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3C07F1D-38D5-4E59-8BBE-9CBF5353F6DC}"/>
              </a:ext>
            </a:extLst>
          </p:cNvPr>
          <p:cNvPicPr>
            <a:picLocks noChangeAspect="1"/>
          </p:cNvPicPr>
          <p:nvPr/>
        </p:nvPicPr>
        <p:blipFill>
          <a:blip r:embed="rId3"/>
          <a:stretch>
            <a:fillRect/>
          </a:stretch>
        </p:blipFill>
        <p:spPr>
          <a:xfrm>
            <a:off x="812" y="188640"/>
            <a:ext cx="9144000" cy="4033212"/>
          </a:xfrm>
          <a:prstGeom prst="rect">
            <a:avLst/>
          </a:prstGeom>
        </p:spPr>
      </p:pic>
      <p:sp>
        <p:nvSpPr>
          <p:cNvPr id="5" name="文本框 4">
            <a:extLst>
              <a:ext uri="{FF2B5EF4-FFF2-40B4-BE49-F238E27FC236}">
                <a16:creationId xmlns:a16="http://schemas.microsoft.com/office/drawing/2014/main" id="{3312000B-1A5F-4698-89B7-4D8483AF7F7E}"/>
              </a:ext>
            </a:extLst>
          </p:cNvPr>
          <p:cNvSpPr txBox="1"/>
          <p:nvPr/>
        </p:nvSpPr>
        <p:spPr>
          <a:xfrm>
            <a:off x="395536" y="4581128"/>
            <a:ext cx="4320480" cy="369332"/>
          </a:xfrm>
          <a:prstGeom prst="rect">
            <a:avLst/>
          </a:prstGeom>
          <a:noFill/>
        </p:spPr>
        <p:txBody>
          <a:bodyPr wrap="square" rtlCol="0">
            <a:spAutoFit/>
          </a:bodyPr>
          <a:lstStyle/>
          <a:p>
            <a:r>
              <a:rPr lang="zh-CN" altLang="en-US" dirty="0"/>
              <a:t>根据动能定理，合外力的功</a:t>
            </a:r>
            <a:r>
              <a:rPr lang="en-US" altLang="zh-CN" dirty="0"/>
              <a:t>=</a:t>
            </a:r>
            <a:endParaRPr lang="zh-CN" altLang="en-US" dirty="0"/>
          </a:p>
        </p:txBody>
      </p:sp>
      <p:graphicFrame>
        <p:nvGraphicFramePr>
          <p:cNvPr id="6" name="对象 5">
            <a:extLst>
              <a:ext uri="{FF2B5EF4-FFF2-40B4-BE49-F238E27FC236}">
                <a16:creationId xmlns:a16="http://schemas.microsoft.com/office/drawing/2014/main" id="{69379E50-E93B-4032-BC15-2511CE16A6C1}"/>
              </a:ext>
            </a:extLst>
          </p:cNvPr>
          <p:cNvGraphicFramePr>
            <a:graphicFrameLocks noChangeAspect="1"/>
          </p:cNvGraphicFramePr>
          <p:nvPr>
            <p:extLst>
              <p:ext uri="{D42A27DB-BD31-4B8C-83A1-F6EECF244321}">
                <p14:modId xmlns:p14="http://schemas.microsoft.com/office/powerpoint/2010/main" val="4119745771"/>
              </p:ext>
            </p:extLst>
          </p:nvPr>
        </p:nvGraphicFramePr>
        <p:xfrm>
          <a:off x="3453138" y="4478643"/>
          <a:ext cx="1296144" cy="558062"/>
        </p:xfrm>
        <a:graphic>
          <a:graphicData uri="http://schemas.openxmlformats.org/presentationml/2006/ole">
            <mc:AlternateContent xmlns:mc="http://schemas.openxmlformats.org/markup-compatibility/2006">
              <mc:Choice xmlns:v="urn:schemas-microsoft-com:vml" Requires="v">
                <p:oleObj spid="_x0000_s157758" name="Equation" r:id="rId4" imgW="914400" imgH="393480" progId="Equation.DSMT4">
                  <p:embed/>
                </p:oleObj>
              </mc:Choice>
              <mc:Fallback>
                <p:oleObj name="Equation" r:id="rId4" imgW="914400" imgH="393480" progId="Equation.DSMT4">
                  <p:embed/>
                  <p:pic>
                    <p:nvPicPr>
                      <p:cNvPr id="0" name=""/>
                      <p:cNvPicPr/>
                      <p:nvPr/>
                    </p:nvPicPr>
                    <p:blipFill>
                      <a:blip r:embed="rId5"/>
                      <a:stretch>
                        <a:fillRect/>
                      </a:stretch>
                    </p:blipFill>
                    <p:spPr>
                      <a:xfrm>
                        <a:off x="3453138" y="4478643"/>
                        <a:ext cx="1296144" cy="558062"/>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46BD1407-43E6-47C5-9036-CA962FBDE068}"/>
              </a:ext>
            </a:extLst>
          </p:cNvPr>
          <p:cNvSpPr txBox="1"/>
          <p:nvPr/>
        </p:nvSpPr>
        <p:spPr>
          <a:xfrm>
            <a:off x="5220072" y="4478643"/>
            <a:ext cx="2016224" cy="646331"/>
          </a:xfrm>
          <a:prstGeom prst="rect">
            <a:avLst/>
          </a:prstGeom>
          <a:noFill/>
        </p:spPr>
        <p:txBody>
          <a:bodyPr wrap="square" rtlCol="0">
            <a:spAutoFit/>
          </a:bodyPr>
          <a:lstStyle/>
          <a:p>
            <a:r>
              <a:rPr lang="zh-CN" altLang="en-US" dirty="0"/>
              <a:t>计算合外力的功，即可得到</a:t>
            </a:r>
            <a:r>
              <a:rPr lang="en-US" altLang="zh-CN" dirty="0"/>
              <a:t>D</a:t>
            </a:r>
            <a:r>
              <a:rPr lang="zh-CN" altLang="en-US" dirty="0"/>
              <a:t>点速度</a:t>
            </a:r>
          </a:p>
        </p:txBody>
      </p:sp>
      <p:sp>
        <p:nvSpPr>
          <p:cNvPr id="8" name="文本框 7">
            <a:extLst>
              <a:ext uri="{FF2B5EF4-FFF2-40B4-BE49-F238E27FC236}">
                <a16:creationId xmlns:a16="http://schemas.microsoft.com/office/drawing/2014/main" id="{18967FEF-AB1E-4405-8701-1FB525EFA9EE}"/>
              </a:ext>
            </a:extLst>
          </p:cNvPr>
          <p:cNvSpPr txBox="1"/>
          <p:nvPr/>
        </p:nvSpPr>
        <p:spPr>
          <a:xfrm>
            <a:off x="403041" y="5317850"/>
            <a:ext cx="7704856" cy="369332"/>
          </a:xfrm>
          <a:prstGeom prst="rect">
            <a:avLst/>
          </a:prstGeom>
          <a:noFill/>
        </p:spPr>
        <p:txBody>
          <a:bodyPr wrap="square" rtlCol="0">
            <a:spAutoFit/>
          </a:bodyPr>
          <a:lstStyle/>
          <a:p>
            <a:r>
              <a:rPr lang="zh-CN" altLang="en-US" dirty="0"/>
              <a:t>砝码受到三个力的作用，两个弹性力，一个重力。</a:t>
            </a:r>
          </a:p>
        </p:txBody>
      </p:sp>
      <p:graphicFrame>
        <p:nvGraphicFramePr>
          <p:cNvPr id="9" name="对象 8">
            <a:extLst>
              <a:ext uri="{FF2B5EF4-FFF2-40B4-BE49-F238E27FC236}">
                <a16:creationId xmlns:a16="http://schemas.microsoft.com/office/drawing/2014/main" id="{930DEB7B-C5AB-4AD8-BDBF-217F843AA216}"/>
              </a:ext>
            </a:extLst>
          </p:cNvPr>
          <p:cNvGraphicFramePr>
            <a:graphicFrameLocks noChangeAspect="1"/>
          </p:cNvGraphicFramePr>
          <p:nvPr>
            <p:extLst>
              <p:ext uri="{D42A27DB-BD31-4B8C-83A1-F6EECF244321}">
                <p14:modId xmlns:p14="http://schemas.microsoft.com/office/powerpoint/2010/main" val="1604668551"/>
              </p:ext>
            </p:extLst>
          </p:nvPr>
        </p:nvGraphicFramePr>
        <p:xfrm>
          <a:off x="611560" y="5932158"/>
          <a:ext cx="1247694" cy="449170"/>
        </p:xfrm>
        <a:graphic>
          <a:graphicData uri="http://schemas.openxmlformats.org/presentationml/2006/ole">
            <mc:AlternateContent xmlns:mc="http://schemas.openxmlformats.org/markup-compatibility/2006">
              <mc:Choice xmlns:v="urn:schemas-microsoft-com:vml" Requires="v">
                <p:oleObj spid="_x0000_s157759" name="Equation" r:id="rId6" imgW="634680" imgH="228600" progId="Equation.DSMT4">
                  <p:embed/>
                </p:oleObj>
              </mc:Choice>
              <mc:Fallback>
                <p:oleObj name="Equation" r:id="rId6" imgW="634680" imgH="228600" progId="Equation.DSMT4">
                  <p:embed/>
                  <p:pic>
                    <p:nvPicPr>
                      <p:cNvPr id="0" name=""/>
                      <p:cNvPicPr/>
                      <p:nvPr/>
                    </p:nvPicPr>
                    <p:blipFill>
                      <a:blip r:embed="rId7"/>
                      <a:stretch>
                        <a:fillRect/>
                      </a:stretch>
                    </p:blipFill>
                    <p:spPr>
                      <a:xfrm>
                        <a:off x="611560" y="5932158"/>
                        <a:ext cx="1247694" cy="44917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DE4CEC55-515C-4831-AAED-1AA7CD7EC378}"/>
              </a:ext>
            </a:extLst>
          </p:cNvPr>
          <p:cNvGraphicFramePr>
            <a:graphicFrameLocks noChangeAspect="1"/>
          </p:cNvGraphicFramePr>
          <p:nvPr>
            <p:extLst>
              <p:ext uri="{D42A27DB-BD31-4B8C-83A1-F6EECF244321}">
                <p14:modId xmlns:p14="http://schemas.microsoft.com/office/powerpoint/2010/main" val="1611976677"/>
              </p:ext>
            </p:extLst>
          </p:nvPr>
        </p:nvGraphicFramePr>
        <p:xfrm>
          <a:off x="2843808" y="5738742"/>
          <a:ext cx="2049490" cy="1008980"/>
        </p:xfrm>
        <a:graphic>
          <a:graphicData uri="http://schemas.openxmlformats.org/presentationml/2006/ole">
            <mc:AlternateContent xmlns:mc="http://schemas.openxmlformats.org/markup-compatibility/2006">
              <mc:Choice xmlns:v="urn:schemas-microsoft-com:vml" Requires="v">
                <p:oleObj spid="_x0000_s157760" name="Equation" r:id="rId8" imgW="1650960" imgH="812520" progId="Equation.DSMT4">
                  <p:embed/>
                </p:oleObj>
              </mc:Choice>
              <mc:Fallback>
                <p:oleObj name="Equation" r:id="rId8" imgW="1650960" imgH="812520" progId="Equation.DSMT4">
                  <p:embed/>
                  <p:pic>
                    <p:nvPicPr>
                      <p:cNvPr id="0" name=""/>
                      <p:cNvPicPr/>
                      <p:nvPr/>
                    </p:nvPicPr>
                    <p:blipFill>
                      <a:blip r:embed="rId9"/>
                      <a:stretch>
                        <a:fillRect/>
                      </a:stretch>
                    </p:blipFill>
                    <p:spPr>
                      <a:xfrm>
                        <a:off x="2843808" y="5738742"/>
                        <a:ext cx="2049490" cy="1008980"/>
                      </a:xfrm>
                      <a:prstGeom prst="rect">
                        <a:avLst/>
                      </a:prstGeom>
                    </p:spPr>
                  </p:pic>
                </p:oleObj>
              </mc:Fallback>
            </mc:AlternateContent>
          </a:graphicData>
        </a:graphic>
      </p:graphicFrame>
    </p:spTree>
    <p:extLst>
      <p:ext uri="{BB962C8B-B14F-4D97-AF65-F5344CB8AC3E}">
        <p14:creationId xmlns:p14="http://schemas.microsoft.com/office/powerpoint/2010/main" val="581740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质点系动能定理</a:t>
            </a:r>
            <a:endParaRPr lang="en-US" altLang="zh-CN" dirty="0"/>
          </a:p>
        </p:txBody>
      </p:sp>
      <p:sp>
        <p:nvSpPr>
          <p:cNvPr id="11" name="Freeform 6"/>
          <p:cNvSpPr>
            <a:spLocks/>
          </p:cNvSpPr>
          <p:nvPr/>
        </p:nvSpPr>
        <p:spPr bwMode="auto">
          <a:xfrm>
            <a:off x="6674296" y="1412776"/>
            <a:ext cx="2362200" cy="2374900"/>
          </a:xfrm>
          <a:custGeom>
            <a:avLst/>
            <a:gdLst>
              <a:gd name="T0" fmla="*/ 816 w 1704"/>
              <a:gd name="T1" fmla="*/ 8 h 1504"/>
              <a:gd name="T2" fmla="*/ 240 w 1704"/>
              <a:gd name="T3" fmla="*/ 248 h 1504"/>
              <a:gd name="T4" fmla="*/ 144 w 1704"/>
              <a:gd name="T5" fmla="*/ 1160 h 1504"/>
              <a:gd name="T6" fmla="*/ 1104 w 1704"/>
              <a:gd name="T7" fmla="*/ 1448 h 1504"/>
              <a:gd name="T8" fmla="*/ 1632 w 1704"/>
              <a:gd name="T9" fmla="*/ 824 h 1504"/>
              <a:gd name="T10" fmla="*/ 1536 w 1704"/>
              <a:gd name="T11" fmla="*/ 296 h 1504"/>
              <a:gd name="T12" fmla="*/ 816 w 1704"/>
              <a:gd name="T13" fmla="*/ 8 h 1504"/>
            </a:gdLst>
            <a:ahLst/>
            <a:cxnLst>
              <a:cxn ang="0">
                <a:pos x="T0" y="T1"/>
              </a:cxn>
              <a:cxn ang="0">
                <a:pos x="T2" y="T3"/>
              </a:cxn>
              <a:cxn ang="0">
                <a:pos x="T4" y="T5"/>
              </a:cxn>
              <a:cxn ang="0">
                <a:pos x="T6" y="T7"/>
              </a:cxn>
              <a:cxn ang="0">
                <a:pos x="T8" y="T9"/>
              </a:cxn>
              <a:cxn ang="0">
                <a:pos x="T10" y="T11"/>
              </a:cxn>
              <a:cxn ang="0">
                <a:pos x="T12" y="T13"/>
              </a:cxn>
            </a:cxnLst>
            <a:rect l="0" t="0" r="r" b="b"/>
            <a:pathLst>
              <a:path w="1704" h="1504">
                <a:moveTo>
                  <a:pt x="816" y="8"/>
                </a:moveTo>
                <a:cubicBezTo>
                  <a:pt x="600" y="0"/>
                  <a:pt x="352" y="56"/>
                  <a:pt x="240" y="248"/>
                </a:cubicBezTo>
                <a:cubicBezTo>
                  <a:pt x="128" y="440"/>
                  <a:pt x="0" y="960"/>
                  <a:pt x="144" y="1160"/>
                </a:cubicBezTo>
                <a:cubicBezTo>
                  <a:pt x="288" y="1360"/>
                  <a:pt x="856" y="1504"/>
                  <a:pt x="1104" y="1448"/>
                </a:cubicBezTo>
                <a:cubicBezTo>
                  <a:pt x="1352" y="1392"/>
                  <a:pt x="1560" y="1016"/>
                  <a:pt x="1632" y="824"/>
                </a:cubicBezTo>
                <a:cubicBezTo>
                  <a:pt x="1704" y="632"/>
                  <a:pt x="1672" y="432"/>
                  <a:pt x="1536" y="296"/>
                </a:cubicBezTo>
                <a:cubicBezTo>
                  <a:pt x="1400" y="160"/>
                  <a:pt x="1032" y="16"/>
                  <a:pt x="816" y="8"/>
                </a:cubicBezTo>
                <a:close/>
              </a:path>
            </a:pathLst>
          </a:cu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7"/>
          <p:cNvGrpSpPr>
            <a:grpSpLocks/>
          </p:cNvGrpSpPr>
          <p:nvPr/>
        </p:nvGrpSpPr>
        <p:grpSpPr bwMode="auto">
          <a:xfrm>
            <a:off x="7083871" y="1715988"/>
            <a:ext cx="1358900" cy="493713"/>
            <a:chOff x="4080" y="1008"/>
            <a:chExt cx="856" cy="311"/>
          </a:xfrm>
        </p:grpSpPr>
        <p:sp>
          <p:nvSpPr>
            <p:cNvPr id="14" name="Oval 8"/>
            <p:cNvSpPr>
              <a:spLocks noChangeArrowheads="1"/>
            </p:cNvSpPr>
            <p:nvPr/>
          </p:nvSpPr>
          <p:spPr bwMode="auto">
            <a:xfrm>
              <a:off x="4328" y="1105"/>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9"/>
            <p:cNvSpPr>
              <a:spLocks noChangeShapeType="1"/>
            </p:cNvSpPr>
            <p:nvPr/>
          </p:nvSpPr>
          <p:spPr bwMode="auto">
            <a:xfrm>
              <a:off x="4424" y="1153"/>
              <a:ext cx="288"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 name="Object 10"/>
            <p:cNvGraphicFramePr>
              <a:graphicFrameLocks/>
            </p:cNvGraphicFramePr>
            <p:nvPr/>
          </p:nvGraphicFramePr>
          <p:xfrm>
            <a:off x="4080" y="1056"/>
            <a:ext cx="224" cy="263"/>
          </p:xfrm>
          <a:graphic>
            <a:graphicData uri="http://schemas.openxmlformats.org/presentationml/2006/ole">
              <mc:AlternateContent xmlns:mc="http://schemas.openxmlformats.org/markup-compatibility/2006">
                <mc:Choice xmlns:v="urn:schemas-microsoft-com:vml" Requires="v">
                  <p:oleObj spid="_x0000_s50004" name="Equation" r:id="rId4" imgW="355446" imgH="418918" progId="Equation.3">
                    <p:embed/>
                  </p:oleObj>
                </mc:Choice>
                <mc:Fallback>
                  <p:oleObj name="Equation" r:id="rId4" imgW="355446" imgH="418918" progId="Equation.3">
                    <p:embed/>
                    <p:pic>
                      <p:nvPicPr>
                        <p:cNvPr id="0" name="Picture 14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0" y="1056"/>
                          <a:ext cx="22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1"/>
            <p:cNvGraphicFramePr>
              <a:graphicFrameLocks/>
            </p:cNvGraphicFramePr>
            <p:nvPr/>
          </p:nvGraphicFramePr>
          <p:xfrm>
            <a:off x="4752" y="1008"/>
            <a:ext cx="184" cy="263"/>
          </p:xfrm>
          <a:graphic>
            <a:graphicData uri="http://schemas.openxmlformats.org/presentationml/2006/ole">
              <mc:AlternateContent xmlns:mc="http://schemas.openxmlformats.org/markup-compatibility/2006">
                <mc:Choice xmlns:v="urn:schemas-microsoft-com:vml" Requires="v">
                  <p:oleObj spid="_x0000_s50005" name="Equation" r:id="rId6" imgW="381240" imgH="546120" progId="Equation.3">
                    <p:embed/>
                  </p:oleObj>
                </mc:Choice>
                <mc:Fallback>
                  <p:oleObj name="Equation" r:id="rId6" imgW="381240" imgH="546120" progId="Equation.3">
                    <p:embed/>
                    <p:pic>
                      <p:nvPicPr>
                        <p:cNvPr id="0" name="Picture 1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2" y="1008"/>
                          <a:ext cx="18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 name="Group 12"/>
          <p:cNvGrpSpPr>
            <a:grpSpLocks/>
          </p:cNvGrpSpPr>
          <p:nvPr/>
        </p:nvGrpSpPr>
        <p:grpSpPr bwMode="auto">
          <a:xfrm>
            <a:off x="6931471" y="2216051"/>
            <a:ext cx="990600" cy="717550"/>
            <a:chOff x="3984" y="1323"/>
            <a:chExt cx="624" cy="452"/>
          </a:xfrm>
        </p:grpSpPr>
        <p:sp>
          <p:nvSpPr>
            <p:cNvPr id="23" name="Oval 13"/>
            <p:cNvSpPr>
              <a:spLocks noChangeArrowheads="1"/>
            </p:cNvSpPr>
            <p:nvPr/>
          </p:nvSpPr>
          <p:spPr bwMode="auto">
            <a:xfrm>
              <a:off x="4184" y="1489"/>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 name="Object 14"/>
            <p:cNvGraphicFramePr>
              <a:graphicFrameLocks/>
            </p:cNvGraphicFramePr>
            <p:nvPr/>
          </p:nvGraphicFramePr>
          <p:xfrm>
            <a:off x="3984" y="1512"/>
            <a:ext cx="247" cy="263"/>
          </p:xfrm>
          <a:graphic>
            <a:graphicData uri="http://schemas.openxmlformats.org/presentationml/2006/ole">
              <mc:AlternateContent xmlns:mc="http://schemas.openxmlformats.org/markup-compatibility/2006">
                <mc:Choice xmlns:v="urn:schemas-microsoft-com:vml" Requires="v">
                  <p:oleObj spid="_x0000_s50006" name="Equation" r:id="rId8" imgW="393529" imgH="418918" progId="Equation.3">
                    <p:embed/>
                  </p:oleObj>
                </mc:Choice>
                <mc:Fallback>
                  <p:oleObj name="Equation" r:id="rId8" imgW="393529" imgH="418918" progId="Equation.3">
                    <p:embed/>
                    <p:pic>
                      <p:nvPicPr>
                        <p:cNvPr id="0" name="Picture 14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1512"/>
                          <a:ext cx="247"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Line 15"/>
            <p:cNvSpPr>
              <a:spLocks noChangeShapeType="1"/>
            </p:cNvSpPr>
            <p:nvPr/>
          </p:nvSpPr>
          <p:spPr bwMode="auto">
            <a:xfrm flipV="1">
              <a:off x="4269" y="1323"/>
              <a:ext cx="192" cy="19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 name="Object 16"/>
            <p:cNvGraphicFramePr>
              <a:graphicFrameLocks/>
            </p:cNvGraphicFramePr>
            <p:nvPr/>
          </p:nvGraphicFramePr>
          <p:xfrm>
            <a:off x="4399" y="1369"/>
            <a:ext cx="209" cy="263"/>
          </p:xfrm>
          <a:graphic>
            <a:graphicData uri="http://schemas.openxmlformats.org/presentationml/2006/ole">
              <mc:AlternateContent xmlns:mc="http://schemas.openxmlformats.org/markup-compatibility/2006">
                <mc:Choice xmlns:v="urn:schemas-microsoft-com:vml" Requires="v">
                  <p:oleObj spid="_x0000_s50007" name="Equation" r:id="rId10" imgW="432000" imgH="546120" progId="Equation.3">
                    <p:embed/>
                  </p:oleObj>
                </mc:Choice>
                <mc:Fallback>
                  <p:oleObj name="Equation" r:id="rId10" imgW="432000" imgH="546120" progId="Equation.3">
                    <p:embed/>
                    <p:pic>
                      <p:nvPicPr>
                        <p:cNvPr id="0" name="Picture 14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9" y="1369"/>
                          <a:ext cx="209"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 name="Group 17"/>
          <p:cNvGrpSpPr>
            <a:grpSpLocks/>
          </p:cNvGrpSpPr>
          <p:nvPr/>
        </p:nvGrpSpPr>
        <p:grpSpPr bwMode="auto">
          <a:xfrm>
            <a:off x="7083871" y="3011388"/>
            <a:ext cx="1003300" cy="666750"/>
            <a:chOff x="4080" y="1824"/>
            <a:chExt cx="632" cy="420"/>
          </a:xfrm>
        </p:grpSpPr>
        <p:sp>
          <p:nvSpPr>
            <p:cNvPr id="28" name="Oval 18"/>
            <p:cNvSpPr>
              <a:spLocks noChangeArrowheads="1"/>
            </p:cNvSpPr>
            <p:nvPr/>
          </p:nvSpPr>
          <p:spPr bwMode="auto">
            <a:xfrm>
              <a:off x="4328" y="1873"/>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9"/>
            <p:cNvSpPr>
              <a:spLocks noChangeShapeType="1"/>
            </p:cNvSpPr>
            <p:nvPr/>
          </p:nvSpPr>
          <p:spPr bwMode="auto">
            <a:xfrm>
              <a:off x="4424" y="1921"/>
              <a:ext cx="288" cy="9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 name="Object 20"/>
            <p:cNvGraphicFramePr>
              <a:graphicFrameLocks/>
            </p:cNvGraphicFramePr>
            <p:nvPr/>
          </p:nvGraphicFramePr>
          <p:xfrm>
            <a:off x="4080" y="1824"/>
            <a:ext cx="240" cy="272"/>
          </p:xfrm>
          <a:graphic>
            <a:graphicData uri="http://schemas.openxmlformats.org/presentationml/2006/ole">
              <mc:AlternateContent xmlns:mc="http://schemas.openxmlformats.org/markup-compatibility/2006">
                <mc:Choice xmlns:v="urn:schemas-microsoft-com:vml" Requires="v">
                  <p:oleObj spid="_x0000_s50008" name="Equation" r:id="rId12" imgW="380835" imgH="431613" progId="Equation.3">
                    <p:embed/>
                  </p:oleObj>
                </mc:Choice>
                <mc:Fallback>
                  <p:oleObj name="Equation" r:id="rId12" imgW="380835" imgH="431613" progId="Equation.3">
                    <p:embed/>
                    <p:pic>
                      <p:nvPicPr>
                        <p:cNvPr id="0" name="Picture 14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0" y="1824"/>
                          <a:ext cx="24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1"/>
            <p:cNvGraphicFramePr>
              <a:graphicFrameLocks/>
            </p:cNvGraphicFramePr>
            <p:nvPr/>
          </p:nvGraphicFramePr>
          <p:xfrm>
            <a:off x="4479" y="1972"/>
            <a:ext cx="199" cy="272"/>
          </p:xfrm>
          <a:graphic>
            <a:graphicData uri="http://schemas.openxmlformats.org/presentationml/2006/ole">
              <mc:AlternateContent xmlns:mc="http://schemas.openxmlformats.org/markup-compatibility/2006">
                <mc:Choice xmlns:v="urn:schemas-microsoft-com:vml" Requires="v">
                  <p:oleObj spid="_x0000_s50009" name="Equation" r:id="rId14" imgW="406440" imgH="559080" progId="Equation.3">
                    <p:embed/>
                  </p:oleObj>
                </mc:Choice>
                <mc:Fallback>
                  <p:oleObj name="Equation" r:id="rId14" imgW="406440" imgH="559080" progId="Equation.3">
                    <p:embed/>
                    <p:pic>
                      <p:nvPicPr>
                        <p:cNvPr id="0" name="Picture 14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9" y="1972"/>
                          <a:ext cx="19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 name="Group 22"/>
          <p:cNvGrpSpPr>
            <a:grpSpLocks/>
          </p:cNvGrpSpPr>
          <p:nvPr/>
        </p:nvGrpSpPr>
        <p:grpSpPr bwMode="auto">
          <a:xfrm>
            <a:off x="7660131" y="2060478"/>
            <a:ext cx="1089024" cy="1257301"/>
            <a:chOff x="4443" y="1225"/>
            <a:chExt cx="686" cy="792"/>
          </a:xfrm>
        </p:grpSpPr>
        <p:sp>
          <p:nvSpPr>
            <p:cNvPr id="33" name="Oval 23"/>
            <p:cNvSpPr>
              <a:spLocks noChangeArrowheads="1"/>
            </p:cNvSpPr>
            <p:nvPr/>
          </p:nvSpPr>
          <p:spPr bwMode="auto">
            <a:xfrm>
              <a:off x="4712" y="1489"/>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4"/>
            <p:cNvSpPr>
              <a:spLocks noChangeShapeType="1"/>
            </p:cNvSpPr>
            <p:nvPr/>
          </p:nvSpPr>
          <p:spPr bwMode="auto">
            <a:xfrm flipH="1">
              <a:off x="4590" y="1574"/>
              <a:ext cx="144" cy="19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 name="Object 25"/>
            <p:cNvGraphicFramePr>
              <a:graphicFrameLocks/>
            </p:cNvGraphicFramePr>
            <p:nvPr>
              <p:extLst>
                <p:ext uri="{D42A27DB-BD31-4B8C-83A1-F6EECF244321}">
                  <p14:modId xmlns:p14="http://schemas.microsoft.com/office/powerpoint/2010/main" val="162175071"/>
                </p:ext>
              </p:extLst>
            </p:nvPr>
          </p:nvGraphicFramePr>
          <p:xfrm>
            <a:off x="4776" y="1225"/>
            <a:ext cx="353" cy="362"/>
          </p:xfrm>
          <a:graphic>
            <a:graphicData uri="http://schemas.openxmlformats.org/presentationml/2006/ole">
              <mc:AlternateContent xmlns:mc="http://schemas.openxmlformats.org/markup-compatibility/2006">
                <mc:Choice xmlns:v="urn:schemas-microsoft-com:vml" Requires="v">
                  <p:oleObj spid="_x0000_s50010" name="Equation" r:id="rId16" imgW="177480" imgH="228600" progId="Equation.DSMT4">
                    <p:embed/>
                  </p:oleObj>
                </mc:Choice>
                <mc:Fallback>
                  <p:oleObj name="Equation" r:id="rId16" imgW="177480" imgH="228600" progId="Equation.DSMT4">
                    <p:embed/>
                    <p:pic>
                      <p:nvPicPr>
                        <p:cNvPr id="0" name="Picture 14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76" y="1225"/>
                          <a:ext cx="353"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26"/>
            <p:cNvGraphicFramePr>
              <a:graphicFrameLocks/>
            </p:cNvGraphicFramePr>
            <p:nvPr>
              <p:extLst>
                <p:ext uri="{D42A27DB-BD31-4B8C-83A1-F6EECF244321}">
                  <p14:modId xmlns:p14="http://schemas.microsoft.com/office/powerpoint/2010/main" val="1780271564"/>
                </p:ext>
              </p:extLst>
            </p:nvPr>
          </p:nvGraphicFramePr>
          <p:xfrm>
            <a:off x="4443" y="1693"/>
            <a:ext cx="291" cy="324"/>
          </p:xfrm>
          <a:graphic>
            <a:graphicData uri="http://schemas.openxmlformats.org/presentationml/2006/ole">
              <mc:AlternateContent xmlns:mc="http://schemas.openxmlformats.org/markup-compatibility/2006">
                <mc:Choice xmlns:v="urn:schemas-microsoft-com:vml" Requires="v">
                  <p:oleObj spid="_x0000_s50011" name="Equation" r:id="rId18" imgW="152280" imgH="228600" progId="Equation.DSMT4">
                    <p:embed/>
                  </p:oleObj>
                </mc:Choice>
                <mc:Fallback>
                  <p:oleObj name="Equation" r:id="rId18" imgW="152280" imgH="228600" progId="Equation.DSMT4">
                    <p:embed/>
                    <p:pic>
                      <p:nvPicPr>
                        <p:cNvPr id="0" name="Picture 14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43" y="1693"/>
                          <a:ext cx="291"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 name="Group 27"/>
          <p:cNvGrpSpPr>
            <a:grpSpLocks/>
          </p:cNvGrpSpPr>
          <p:nvPr/>
        </p:nvGrpSpPr>
        <p:grpSpPr bwMode="auto">
          <a:xfrm>
            <a:off x="8315771" y="2555776"/>
            <a:ext cx="152400" cy="609600"/>
            <a:chOff x="5040" y="2592"/>
            <a:chExt cx="96" cy="384"/>
          </a:xfrm>
        </p:grpSpPr>
        <p:sp>
          <p:nvSpPr>
            <p:cNvPr id="38" name="Oval 28"/>
            <p:cNvSpPr>
              <a:spLocks noChangeArrowheads="1"/>
            </p:cNvSpPr>
            <p:nvPr/>
          </p:nvSpPr>
          <p:spPr bwMode="auto">
            <a:xfrm>
              <a:off x="5040" y="2880"/>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9"/>
            <p:cNvSpPr>
              <a:spLocks noChangeShapeType="1"/>
            </p:cNvSpPr>
            <p:nvPr/>
          </p:nvSpPr>
          <p:spPr bwMode="auto">
            <a:xfrm flipV="1">
              <a:off x="5088" y="2592"/>
              <a:ext cx="0" cy="2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Text Box 5"/>
          <p:cNvSpPr txBox="1">
            <a:spLocks noChangeArrowheads="1"/>
          </p:cNvSpPr>
          <p:nvPr/>
        </p:nvSpPr>
        <p:spPr bwMode="auto">
          <a:xfrm>
            <a:off x="855343" y="2216051"/>
            <a:ext cx="4464744" cy="500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400" dirty="0"/>
              <a:t>质点系是由多个质点组成的系统。</a:t>
            </a:r>
          </a:p>
        </p:txBody>
      </p:sp>
      <p:sp>
        <p:nvSpPr>
          <p:cNvPr id="42" name="Text Box 6"/>
          <p:cNvSpPr txBox="1">
            <a:spLocks noChangeArrowheads="1"/>
          </p:cNvSpPr>
          <p:nvPr/>
        </p:nvSpPr>
        <p:spPr bwMode="auto">
          <a:xfrm>
            <a:off x="762339" y="3012976"/>
            <a:ext cx="5825885" cy="182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400" dirty="0"/>
              <a:t>质点系内各个质点之间的相互作用力称为质点系</a:t>
            </a:r>
            <a:r>
              <a:rPr lang="zh-CN" altLang="en-US" sz="2400" dirty="0">
                <a:solidFill>
                  <a:srgbClr val="FF0000"/>
                </a:solidFill>
              </a:rPr>
              <a:t>的内力</a:t>
            </a:r>
            <a:r>
              <a:rPr lang="zh-CN" altLang="en-US" sz="2400" dirty="0"/>
              <a:t>，质点系外的物体对其中任一质点的作用力称为质点系</a:t>
            </a:r>
            <a:r>
              <a:rPr lang="zh-CN" altLang="en-US" sz="2400" dirty="0">
                <a:solidFill>
                  <a:srgbClr val="FF0000"/>
                </a:solidFill>
              </a:rPr>
              <a:t>的外力</a:t>
            </a:r>
            <a:r>
              <a:rPr lang="zh-CN" altLang="en-US" sz="2400" dirty="0"/>
              <a:t>。外力和内力的区分取决于质点系的选取。 </a:t>
            </a:r>
          </a:p>
        </p:txBody>
      </p:sp>
      <p:sp>
        <p:nvSpPr>
          <p:cNvPr id="44" name="Text Box 7"/>
          <p:cNvSpPr txBox="1">
            <a:spLocks noChangeArrowheads="1"/>
          </p:cNvSpPr>
          <p:nvPr/>
        </p:nvSpPr>
        <p:spPr bwMode="auto">
          <a:xfrm>
            <a:off x="762339" y="5085184"/>
            <a:ext cx="7884229"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400" dirty="0"/>
              <a:t>质点系的内力是以作用力与反作用力的形式成对地出现的，所有内力的矢量和为零。但是，</a:t>
            </a:r>
            <a:r>
              <a:rPr lang="zh-CN" altLang="en-US" sz="2400" b="1" u="sng" dirty="0">
                <a:solidFill>
                  <a:srgbClr val="FF0000"/>
                </a:solidFill>
              </a:rPr>
              <a:t>所有内力作功的代数和却不一定为零。　　</a:t>
            </a:r>
          </a:p>
        </p:txBody>
      </p:sp>
    </p:spTree>
    <p:extLst>
      <p:ext uri="{BB962C8B-B14F-4D97-AF65-F5344CB8AC3E}">
        <p14:creationId xmlns:p14="http://schemas.microsoft.com/office/powerpoint/2010/main" val="46672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质点系动能定理</a:t>
            </a:r>
            <a:endParaRPr lang="en-US" altLang="zh-CN" dirty="0"/>
          </a:p>
        </p:txBody>
      </p:sp>
      <p:grpSp>
        <p:nvGrpSpPr>
          <p:cNvPr id="58" name="组合 57"/>
          <p:cNvGrpSpPr/>
          <p:nvPr/>
        </p:nvGrpSpPr>
        <p:grpSpPr>
          <a:xfrm>
            <a:off x="2213901" y="2276872"/>
            <a:ext cx="4950387" cy="1229916"/>
            <a:chOff x="2213901" y="2402006"/>
            <a:chExt cx="4950387" cy="1229916"/>
          </a:xfrm>
        </p:grpSpPr>
        <p:sp>
          <p:nvSpPr>
            <p:cNvPr id="3" name="椭圆 2"/>
            <p:cNvSpPr/>
            <p:nvPr/>
          </p:nvSpPr>
          <p:spPr>
            <a:xfrm>
              <a:off x="2573941" y="285467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300192" y="285467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213901" y="2494637"/>
              <a:ext cx="756084" cy="369332"/>
            </a:xfrm>
            <a:prstGeom prst="rect">
              <a:avLst/>
            </a:prstGeom>
            <a:noFill/>
          </p:spPr>
          <p:txBody>
            <a:bodyPr wrap="square" rtlCol="0">
              <a:spAutoFit/>
            </a:bodyPr>
            <a:lstStyle/>
            <a:p>
              <a:r>
                <a:rPr lang="en-US" altLang="zh-CN" dirty="0"/>
                <a:t>M</a:t>
              </a:r>
              <a:r>
                <a:rPr lang="en-US" altLang="zh-CN" baseline="-25000" dirty="0"/>
                <a:t>1</a:t>
              </a:r>
              <a:endParaRPr lang="zh-CN" altLang="en-US" baseline="-25000" dirty="0"/>
            </a:p>
          </p:txBody>
        </p:sp>
        <p:sp>
          <p:nvSpPr>
            <p:cNvPr id="43" name="TextBox 42"/>
            <p:cNvSpPr txBox="1"/>
            <p:nvPr/>
          </p:nvSpPr>
          <p:spPr>
            <a:xfrm>
              <a:off x="6408204" y="2534234"/>
              <a:ext cx="756084" cy="369332"/>
            </a:xfrm>
            <a:prstGeom prst="rect">
              <a:avLst/>
            </a:prstGeom>
            <a:noFill/>
          </p:spPr>
          <p:txBody>
            <a:bodyPr wrap="square" rtlCol="0">
              <a:spAutoFit/>
            </a:bodyPr>
            <a:lstStyle/>
            <a:p>
              <a:r>
                <a:rPr lang="en-US" altLang="zh-CN" dirty="0"/>
                <a:t>M</a:t>
              </a:r>
              <a:r>
                <a:rPr lang="en-US" altLang="zh-CN" baseline="-25000" dirty="0"/>
                <a:t>2</a:t>
              </a:r>
              <a:endParaRPr lang="zh-CN" altLang="en-US" baseline="-25000" dirty="0"/>
            </a:p>
          </p:txBody>
        </p:sp>
        <p:cxnSp>
          <p:nvCxnSpPr>
            <p:cNvPr id="8" name="直接箭头连接符 7"/>
            <p:cNvCxnSpPr>
              <a:stCxn id="3" idx="6"/>
            </p:cNvCxnSpPr>
            <p:nvPr/>
          </p:nvCxnSpPr>
          <p:spPr>
            <a:xfrm>
              <a:off x="2789965" y="2962689"/>
              <a:ext cx="79208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0" idx="2"/>
            </p:cNvCxnSpPr>
            <p:nvPr/>
          </p:nvCxnSpPr>
          <p:spPr>
            <a:xfrm flipH="1">
              <a:off x="5598277" y="2962689"/>
              <a:ext cx="70191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46" name="Object 25"/>
            <p:cNvGraphicFramePr>
              <a:graphicFrameLocks/>
            </p:cNvGraphicFramePr>
            <p:nvPr>
              <p:extLst>
                <p:ext uri="{D42A27DB-BD31-4B8C-83A1-F6EECF244321}">
                  <p14:modId xmlns:p14="http://schemas.microsoft.com/office/powerpoint/2010/main" val="2705088621"/>
                </p:ext>
              </p:extLst>
            </p:nvPr>
          </p:nvGraphicFramePr>
          <p:xfrm>
            <a:off x="3125052" y="2448481"/>
            <a:ext cx="457001" cy="461644"/>
          </p:xfrm>
          <a:graphic>
            <a:graphicData uri="http://schemas.openxmlformats.org/presentationml/2006/ole">
              <mc:AlternateContent xmlns:mc="http://schemas.openxmlformats.org/markup-compatibility/2006">
                <mc:Choice xmlns:v="urn:schemas-microsoft-com:vml" Requires="v">
                  <p:oleObj spid="_x0000_s51786" name="Equation" r:id="rId4" imgW="215640" imgH="253800" progId="Equation.DSMT4">
                    <p:embed/>
                  </p:oleObj>
                </mc:Choice>
                <mc:Fallback>
                  <p:oleObj name="Equation" r:id="rId4" imgW="215640" imgH="253800" progId="Equation.DSMT4">
                    <p:embed/>
                    <p:pic>
                      <p:nvPicPr>
                        <p:cNvPr id="0" name="Picture 5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052" y="2448481"/>
                          <a:ext cx="457001" cy="461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p:cNvGraphicFramePr>
            <p:nvPr>
              <p:extLst>
                <p:ext uri="{D42A27DB-BD31-4B8C-83A1-F6EECF244321}">
                  <p14:modId xmlns:p14="http://schemas.microsoft.com/office/powerpoint/2010/main" val="2278057473"/>
                </p:ext>
              </p:extLst>
            </p:nvPr>
          </p:nvGraphicFramePr>
          <p:xfrm>
            <a:off x="5369677" y="2402006"/>
            <a:ext cx="457200" cy="461963"/>
          </p:xfrm>
          <a:graphic>
            <a:graphicData uri="http://schemas.openxmlformats.org/presentationml/2006/ole">
              <mc:AlternateContent xmlns:mc="http://schemas.openxmlformats.org/markup-compatibility/2006">
                <mc:Choice xmlns:v="urn:schemas-microsoft-com:vml" Requires="v">
                  <p:oleObj spid="_x0000_s51787" name="Equation" r:id="rId6" imgW="215640" imgH="253800" progId="Equation.DSMT4">
                    <p:embed/>
                  </p:oleObj>
                </mc:Choice>
                <mc:Fallback>
                  <p:oleObj name="Equation" r:id="rId6" imgW="215640" imgH="253800" progId="Equation.DSMT4">
                    <p:embed/>
                    <p:pic>
                      <p:nvPicPr>
                        <p:cNvPr id="0" name="Picture 5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9677" y="2402006"/>
                          <a:ext cx="4572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椭圆 46"/>
            <p:cNvSpPr/>
            <p:nvPr/>
          </p:nvSpPr>
          <p:spPr>
            <a:xfrm>
              <a:off x="3762073" y="2852483"/>
              <a:ext cx="216024" cy="216024"/>
            </a:xfrm>
            <a:prstGeom prst="ellips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112441" y="2830379"/>
              <a:ext cx="216024" cy="216024"/>
            </a:xfrm>
            <a:prstGeom prst="ellipse">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3" idx="4"/>
            </p:cNvCxnSpPr>
            <p:nvPr/>
          </p:nvCxnSpPr>
          <p:spPr>
            <a:xfrm>
              <a:off x="2681953" y="3070701"/>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47" idx="4"/>
            </p:cNvCxnSpPr>
            <p:nvPr/>
          </p:nvCxnSpPr>
          <p:spPr>
            <a:xfrm>
              <a:off x="3870085" y="3068507"/>
              <a:ext cx="0" cy="290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681953" y="3213620"/>
              <a:ext cx="1188132" cy="109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51" name="对象 50"/>
            <p:cNvGraphicFramePr>
              <a:graphicFrameLocks/>
            </p:cNvGraphicFramePr>
            <p:nvPr>
              <p:extLst>
                <p:ext uri="{D42A27DB-BD31-4B8C-83A1-F6EECF244321}">
                  <p14:modId xmlns:p14="http://schemas.microsoft.com/office/powerpoint/2010/main" val="2567566276"/>
                </p:ext>
              </p:extLst>
            </p:nvPr>
          </p:nvGraphicFramePr>
          <p:xfrm>
            <a:off x="2995613" y="3200122"/>
            <a:ext cx="563562" cy="415925"/>
          </p:xfrm>
          <a:graphic>
            <a:graphicData uri="http://schemas.openxmlformats.org/presentationml/2006/ole">
              <mc:AlternateContent xmlns:mc="http://schemas.openxmlformats.org/markup-compatibility/2006">
                <mc:Choice xmlns:v="urn:schemas-microsoft-com:vml" Requires="v">
                  <p:oleObj spid="_x0000_s51788" name="Equation" r:id="rId8" imgW="266400" imgH="228600" progId="Equation.DSMT4">
                    <p:embed/>
                  </p:oleObj>
                </mc:Choice>
                <mc:Fallback>
                  <p:oleObj name="Equation" r:id="rId8" imgW="266400" imgH="228600" progId="Equation.DSMT4">
                    <p:embed/>
                    <p:pic>
                      <p:nvPicPr>
                        <p:cNvPr id="0" name="Picture 60"/>
                        <p:cNvPicPr>
                          <a:picLocks noChangeArrowheads="1"/>
                        </p:cNvPicPr>
                        <p:nvPr/>
                      </p:nvPicPr>
                      <p:blipFill>
                        <a:blip r:embed="rId9"/>
                        <a:srcRect/>
                        <a:stretch>
                          <a:fillRect/>
                        </a:stretch>
                      </p:blipFill>
                      <p:spPr bwMode="auto">
                        <a:xfrm>
                          <a:off x="2995613" y="3200122"/>
                          <a:ext cx="56356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2" name="直接连接符 51"/>
            <p:cNvCxnSpPr/>
            <p:nvPr/>
          </p:nvCxnSpPr>
          <p:spPr>
            <a:xfrm>
              <a:off x="5229127" y="3086342"/>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417259" y="3084148"/>
              <a:ext cx="0" cy="290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229127" y="3229261"/>
              <a:ext cx="1188132" cy="109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55" name="对象 54"/>
            <p:cNvGraphicFramePr>
              <a:graphicFrameLocks/>
            </p:cNvGraphicFramePr>
            <p:nvPr>
              <p:extLst>
                <p:ext uri="{D42A27DB-BD31-4B8C-83A1-F6EECF244321}">
                  <p14:modId xmlns:p14="http://schemas.microsoft.com/office/powerpoint/2010/main" val="1580379810"/>
                </p:ext>
              </p:extLst>
            </p:nvPr>
          </p:nvGraphicFramePr>
          <p:xfrm>
            <a:off x="5540375" y="3214409"/>
            <a:ext cx="565150" cy="417513"/>
          </p:xfrm>
          <a:graphic>
            <a:graphicData uri="http://schemas.openxmlformats.org/presentationml/2006/ole">
              <mc:AlternateContent xmlns:mc="http://schemas.openxmlformats.org/markup-compatibility/2006">
                <mc:Choice xmlns:v="urn:schemas-microsoft-com:vml" Requires="v">
                  <p:oleObj spid="_x0000_s51789" name="Equation" r:id="rId10" imgW="266400" imgH="228600" progId="Equation.DSMT4">
                    <p:embed/>
                  </p:oleObj>
                </mc:Choice>
                <mc:Fallback>
                  <p:oleObj name="Equation" r:id="rId10" imgW="266400" imgH="228600" progId="Equation.DSMT4">
                    <p:embed/>
                    <p:pic>
                      <p:nvPicPr>
                        <p:cNvPr id="0" name="Picture 61"/>
                        <p:cNvPicPr>
                          <a:picLocks noChangeArrowheads="1"/>
                        </p:cNvPicPr>
                        <p:nvPr/>
                      </p:nvPicPr>
                      <p:blipFill>
                        <a:blip r:embed="rId11"/>
                        <a:srcRect/>
                        <a:stretch>
                          <a:fillRect/>
                        </a:stretch>
                      </p:blipFill>
                      <p:spPr bwMode="auto">
                        <a:xfrm>
                          <a:off x="5540375" y="3214409"/>
                          <a:ext cx="56515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 name="TextBox 55"/>
          <p:cNvSpPr txBox="1"/>
          <p:nvPr/>
        </p:nvSpPr>
        <p:spPr>
          <a:xfrm>
            <a:off x="2681953" y="3593639"/>
            <a:ext cx="3834263" cy="646331"/>
          </a:xfrm>
          <a:prstGeom prst="rect">
            <a:avLst/>
          </a:prstGeom>
          <a:noFill/>
        </p:spPr>
        <p:txBody>
          <a:bodyPr wrap="square" rtlCol="0">
            <a:spAutoFit/>
          </a:bodyPr>
          <a:lstStyle/>
          <a:p>
            <a:r>
              <a:rPr lang="zh-CN" altLang="en-US" dirty="0"/>
              <a:t>万有引力作用下的两个质点组成质点系，引力使其彼此靠近。</a:t>
            </a:r>
          </a:p>
        </p:txBody>
      </p:sp>
      <p:graphicFrame>
        <p:nvGraphicFramePr>
          <p:cNvPr id="57" name="对象 56"/>
          <p:cNvGraphicFramePr>
            <a:graphicFrameLocks/>
          </p:cNvGraphicFramePr>
          <p:nvPr>
            <p:extLst>
              <p:ext uri="{D42A27DB-BD31-4B8C-83A1-F6EECF244321}">
                <p14:modId xmlns:p14="http://schemas.microsoft.com/office/powerpoint/2010/main" val="3704261002"/>
              </p:ext>
            </p:extLst>
          </p:nvPr>
        </p:nvGraphicFramePr>
        <p:xfrm>
          <a:off x="3688578" y="4455994"/>
          <a:ext cx="1639887" cy="461963"/>
        </p:xfrm>
        <a:graphic>
          <a:graphicData uri="http://schemas.openxmlformats.org/presentationml/2006/ole">
            <mc:AlternateContent xmlns:mc="http://schemas.openxmlformats.org/markup-compatibility/2006">
              <mc:Choice xmlns:v="urn:schemas-microsoft-com:vml" Requires="v">
                <p:oleObj spid="_x0000_s51790" name="Equation" r:id="rId12" imgW="774360" imgH="253800" progId="Equation.DSMT4">
                  <p:embed/>
                </p:oleObj>
              </mc:Choice>
              <mc:Fallback>
                <p:oleObj name="Equation" r:id="rId12" imgW="774360" imgH="253800" progId="Equation.DSMT4">
                  <p:embed/>
                  <p:pic>
                    <p:nvPicPr>
                      <p:cNvPr id="0" name="Picture 6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8578" y="4455994"/>
                        <a:ext cx="16398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对象 58"/>
          <p:cNvGraphicFramePr>
            <a:graphicFrameLocks/>
          </p:cNvGraphicFramePr>
          <p:nvPr>
            <p:extLst>
              <p:ext uri="{D42A27DB-BD31-4B8C-83A1-F6EECF244321}">
                <p14:modId xmlns:p14="http://schemas.microsoft.com/office/powerpoint/2010/main" val="373417287"/>
              </p:ext>
            </p:extLst>
          </p:nvPr>
        </p:nvGraphicFramePr>
        <p:xfrm>
          <a:off x="2927350" y="5103813"/>
          <a:ext cx="3467100" cy="438150"/>
        </p:xfrm>
        <a:graphic>
          <a:graphicData uri="http://schemas.openxmlformats.org/presentationml/2006/ole">
            <mc:AlternateContent xmlns:mc="http://schemas.openxmlformats.org/markup-compatibility/2006">
              <mc:Choice xmlns:v="urn:schemas-microsoft-com:vml" Requires="v">
                <p:oleObj spid="_x0000_s51791" name="Equation" r:id="rId14" imgW="1638000" imgH="241200" progId="Equation.DSMT4">
                  <p:embed/>
                </p:oleObj>
              </mc:Choice>
              <mc:Fallback>
                <p:oleObj name="Equation" r:id="rId14" imgW="1638000" imgH="241200" progId="Equation.DSMT4">
                  <p:embed/>
                  <p:pic>
                    <p:nvPicPr>
                      <p:cNvPr id="0" name="Picture 63"/>
                      <p:cNvPicPr>
                        <a:picLocks noChangeArrowheads="1"/>
                      </p:cNvPicPr>
                      <p:nvPr/>
                    </p:nvPicPr>
                    <p:blipFill>
                      <a:blip r:embed="rId15"/>
                      <a:srcRect/>
                      <a:stretch>
                        <a:fillRect/>
                      </a:stretch>
                    </p:blipFill>
                    <p:spPr bwMode="auto">
                      <a:xfrm>
                        <a:off x="2927350" y="5103813"/>
                        <a:ext cx="34671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Text Box 3"/>
          <p:cNvSpPr txBox="1">
            <a:spLocks noChangeArrowheads="1"/>
          </p:cNvSpPr>
          <p:nvPr/>
        </p:nvSpPr>
        <p:spPr bwMode="auto">
          <a:xfrm>
            <a:off x="849659" y="5733256"/>
            <a:ext cx="78073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400" dirty="0">
                <a:latin typeface="楷体_GB2312" pitchFamily="49" charset="-122"/>
                <a:ea typeface="楷体_GB2312" pitchFamily="49" charset="-122"/>
              </a:rPr>
              <a:t>内力做功的实例：炸弹爆炸，过程内力和为零，但内力所做的功转化为弹片的动能。</a:t>
            </a:r>
          </a:p>
        </p:txBody>
      </p:sp>
    </p:spTree>
    <p:extLst>
      <p:ext uri="{BB962C8B-B14F-4D97-AF65-F5344CB8AC3E}">
        <p14:creationId xmlns:p14="http://schemas.microsoft.com/office/powerpoint/2010/main" val="2295229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质点系动能定理</a:t>
            </a:r>
            <a:endParaRPr lang="en-US" altLang="zh-CN" dirty="0"/>
          </a:p>
        </p:txBody>
      </p:sp>
      <p:sp>
        <p:nvSpPr>
          <p:cNvPr id="11" name="Freeform 6"/>
          <p:cNvSpPr>
            <a:spLocks/>
          </p:cNvSpPr>
          <p:nvPr/>
        </p:nvSpPr>
        <p:spPr bwMode="auto">
          <a:xfrm>
            <a:off x="6674296" y="1412776"/>
            <a:ext cx="2362200" cy="2374900"/>
          </a:xfrm>
          <a:custGeom>
            <a:avLst/>
            <a:gdLst>
              <a:gd name="T0" fmla="*/ 816 w 1704"/>
              <a:gd name="T1" fmla="*/ 8 h 1504"/>
              <a:gd name="T2" fmla="*/ 240 w 1704"/>
              <a:gd name="T3" fmla="*/ 248 h 1504"/>
              <a:gd name="T4" fmla="*/ 144 w 1704"/>
              <a:gd name="T5" fmla="*/ 1160 h 1504"/>
              <a:gd name="T6" fmla="*/ 1104 w 1704"/>
              <a:gd name="T7" fmla="*/ 1448 h 1504"/>
              <a:gd name="T8" fmla="*/ 1632 w 1704"/>
              <a:gd name="T9" fmla="*/ 824 h 1504"/>
              <a:gd name="T10" fmla="*/ 1536 w 1704"/>
              <a:gd name="T11" fmla="*/ 296 h 1504"/>
              <a:gd name="T12" fmla="*/ 816 w 1704"/>
              <a:gd name="T13" fmla="*/ 8 h 1504"/>
            </a:gdLst>
            <a:ahLst/>
            <a:cxnLst>
              <a:cxn ang="0">
                <a:pos x="T0" y="T1"/>
              </a:cxn>
              <a:cxn ang="0">
                <a:pos x="T2" y="T3"/>
              </a:cxn>
              <a:cxn ang="0">
                <a:pos x="T4" y="T5"/>
              </a:cxn>
              <a:cxn ang="0">
                <a:pos x="T6" y="T7"/>
              </a:cxn>
              <a:cxn ang="0">
                <a:pos x="T8" y="T9"/>
              </a:cxn>
              <a:cxn ang="0">
                <a:pos x="T10" y="T11"/>
              </a:cxn>
              <a:cxn ang="0">
                <a:pos x="T12" y="T13"/>
              </a:cxn>
            </a:cxnLst>
            <a:rect l="0" t="0" r="r" b="b"/>
            <a:pathLst>
              <a:path w="1704" h="1504">
                <a:moveTo>
                  <a:pt x="816" y="8"/>
                </a:moveTo>
                <a:cubicBezTo>
                  <a:pt x="600" y="0"/>
                  <a:pt x="352" y="56"/>
                  <a:pt x="240" y="248"/>
                </a:cubicBezTo>
                <a:cubicBezTo>
                  <a:pt x="128" y="440"/>
                  <a:pt x="0" y="960"/>
                  <a:pt x="144" y="1160"/>
                </a:cubicBezTo>
                <a:cubicBezTo>
                  <a:pt x="288" y="1360"/>
                  <a:pt x="856" y="1504"/>
                  <a:pt x="1104" y="1448"/>
                </a:cubicBezTo>
                <a:cubicBezTo>
                  <a:pt x="1352" y="1392"/>
                  <a:pt x="1560" y="1016"/>
                  <a:pt x="1632" y="824"/>
                </a:cubicBezTo>
                <a:cubicBezTo>
                  <a:pt x="1704" y="632"/>
                  <a:pt x="1672" y="432"/>
                  <a:pt x="1536" y="296"/>
                </a:cubicBezTo>
                <a:cubicBezTo>
                  <a:pt x="1400" y="160"/>
                  <a:pt x="1032" y="16"/>
                  <a:pt x="816" y="8"/>
                </a:cubicBezTo>
                <a:close/>
              </a:path>
            </a:pathLst>
          </a:cu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7"/>
          <p:cNvGrpSpPr>
            <a:grpSpLocks/>
          </p:cNvGrpSpPr>
          <p:nvPr/>
        </p:nvGrpSpPr>
        <p:grpSpPr bwMode="auto">
          <a:xfrm>
            <a:off x="7083871" y="1715988"/>
            <a:ext cx="1358900" cy="493713"/>
            <a:chOff x="4080" y="1008"/>
            <a:chExt cx="856" cy="311"/>
          </a:xfrm>
        </p:grpSpPr>
        <p:sp>
          <p:nvSpPr>
            <p:cNvPr id="14" name="Oval 8"/>
            <p:cNvSpPr>
              <a:spLocks noChangeArrowheads="1"/>
            </p:cNvSpPr>
            <p:nvPr/>
          </p:nvSpPr>
          <p:spPr bwMode="auto">
            <a:xfrm>
              <a:off x="4328" y="1105"/>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9"/>
            <p:cNvSpPr>
              <a:spLocks noChangeShapeType="1"/>
            </p:cNvSpPr>
            <p:nvPr/>
          </p:nvSpPr>
          <p:spPr bwMode="auto">
            <a:xfrm>
              <a:off x="4424" y="1153"/>
              <a:ext cx="288"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 name="Object 10"/>
            <p:cNvGraphicFramePr>
              <a:graphicFrameLocks/>
            </p:cNvGraphicFramePr>
            <p:nvPr/>
          </p:nvGraphicFramePr>
          <p:xfrm>
            <a:off x="4080" y="1056"/>
            <a:ext cx="224" cy="263"/>
          </p:xfrm>
          <a:graphic>
            <a:graphicData uri="http://schemas.openxmlformats.org/presentationml/2006/ole">
              <mc:AlternateContent xmlns:mc="http://schemas.openxmlformats.org/markup-compatibility/2006">
                <mc:Choice xmlns:v="urn:schemas-microsoft-com:vml" Requires="v">
                  <p:oleObj spid="_x0000_s162856" name="Equation" r:id="rId4" imgW="355446" imgH="418918" progId="Equation.3">
                    <p:embed/>
                  </p:oleObj>
                </mc:Choice>
                <mc:Fallback>
                  <p:oleObj name="Equation" r:id="rId4" imgW="355446" imgH="418918" progId="Equation.3">
                    <p:embed/>
                    <p:pic>
                      <p:nvPicPr>
                        <p:cNvPr id="0" name="Picture 8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0" y="1056"/>
                          <a:ext cx="22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1"/>
            <p:cNvGraphicFramePr>
              <a:graphicFrameLocks/>
            </p:cNvGraphicFramePr>
            <p:nvPr/>
          </p:nvGraphicFramePr>
          <p:xfrm>
            <a:off x="4752" y="1008"/>
            <a:ext cx="184" cy="263"/>
          </p:xfrm>
          <a:graphic>
            <a:graphicData uri="http://schemas.openxmlformats.org/presentationml/2006/ole">
              <mc:AlternateContent xmlns:mc="http://schemas.openxmlformats.org/markup-compatibility/2006">
                <mc:Choice xmlns:v="urn:schemas-microsoft-com:vml" Requires="v">
                  <p:oleObj spid="_x0000_s162857" name="Equation" r:id="rId6" imgW="381240" imgH="546120" progId="Equation.3">
                    <p:embed/>
                  </p:oleObj>
                </mc:Choice>
                <mc:Fallback>
                  <p:oleObj name="Equation" r:id="rId6" imgW="381240" imgH="546120" progId="Equation.3">
                    <p:embed/>
                    <p:pic>
                      <p:nvPicPr>
                        <p:cNvPr id="0" name="Picture 8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2" y="1008"/>
                          <a:ext cx="18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 name="Group 12"/>
          <p:cNvGrpSpPr>
            <a:grpSpLocks/>
          </p:cNvGrpSpPr>
          <p:nvPr/>
        </p:nvGrpSpPr>
        <p:grpSpPr bwMode="auto">
          <a:xfrm>
            <a:off x="6931471" y="2216051"/>
            <a:ext cx="990600" cy="717550"/>
            <a:chOff x="3984" y="1323"/>
            <a:chExt cx="624" cy="452"/>
          </a:xfrm>
        </p:grpSpPr>
        <p:sp>
          <p:nvSpPr>
            <p:cNvPr id="23" name="Oval 13"/>
            <p:cNvSpPr>
              <a:spLocks noChangeArrowheads="1"/>
            </p:cNvSpPr>
            <p:nvPr/>
          </p:nvSpPr>
          <p:spPr bwMode="auto">
            <a:xfrm>
              <a:off x="4184" y="1489"/>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 name="Object 14"/>
            <p:cNvGraphicFramePr>
              <a:graphicFrameLocks/>
            </p:cNvGraphicFramePr>
            <p:nvPr/>
          </p:nvGraphicFramePr>
          <p:xfrm>
            <a:off x="3984" y="1512"/>
            <a:ext cx="247" cy="263"/>
          </p:xfrm>
          <a:graphic>
            <a:graphicData uri="http://schemas.openxmlformats.org/presentationml/2006/ole">
              <mc:AlternateContent xmlns:mc="http://schemas.openxmlformats.org/markup-compatibility/2006">
                <mc:Choice xmlns:v="urn:schemas-microsoft-com:vml" Requires="v">
                  <p:oleObj spid="_x0000_s162858" name="Equation" r:id="rId8" imgW="393529" imgH="418918" progId="Equation.3">
                    <p:embed/>
                  </p:oleObj>
                </mc:Choice>
                <mc:Fallback>
                  <p:oleObj name="Equation" r:id="rId8" imgW="393529" imgH="418918" progId="Equation.3">
                    <p:embed/>
                    <p:pic>
                      <p:nvPicPr>
                        <p:cNvPr id="0" name="Picture 8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1512"/>
                          <a:ext cx="247"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Line 15"/>
            <p:cNvSpPr>
              <a:spLocks noChangeShapeType="1"/>
            </p:cNvSpPr>
            <p:nvPr/>
          </p:nvSpPr>
          <p:spPr bwMode="auto">
            <a:xfrm flipV="1">
              <a:off x="4269" y="1323"/>
              <a:ext cx="192" cy="19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 name="Object 16"/>
            <p:cNvGraphicFramePr>
              <a:graphicFrameLocks/>
            </p:cNvGraphicFramePr>
            <p:nvPr/>
          </p:nvGraphicFramePr>
          <p:xfrm>
            <a:off x="4399" y="1369"/>
            <a:ext cx="209" cy="263"/>
          </p:xfrm>
          <a:graphic>
            <a:graphicData uri="http://schemas.openxmlformats.org/presentationml/2006/ole">
              <mc:AlternateContent xmlns:mc="http://schemas.openxmlformats.org/markup-compatibility/2006">
                <mc:Choice xmlns:v="urn:schemas-microsoft-com:vml" Requires="v">
                  <p:oleObj spid="_x0000_s162859" name="Equation" r:id="rId10" imgW="432000" imgH="546120" progId="Equation.3">
                    <p:embed/>
                  </p:oleObj>
                </mc:Choice>
                <mc:Fallback>
                  <p:oleObj name="Equation" r:id="rId10" imgW="432000" imgH="546120" progId="Equation.3">
                    <p:embed/>
                    <p:pic>
                      <p:nvPicPr>
                        <p:cNvPr id="0" name="Picture 8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9" y="1369"/>
                          <a:ext cx="209"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 name="Group 17"/>
          <p:cNvGrpSpPr>
            <a:grpSpLocks/>
          </p:cNvGrpSpPr>
          <p:nvPr/>
        </p:nvGrpSpPr>
        <p:grpSpPr bwMode="auto">
          <a:xfrm>
            <a:off x="7083871" y="3011388"/>
            <a:ext cx="1003300" cy="666750"/>
            <a:chOff x="4080" y="1824"/>
            <a:chExt cx="632" cy="420"/>
          </a:xfrm>
        </p:grpSpPr>
        <p:sp>
          <p:nvSpPr>
            <p:cNvPr id="28" name="Oval 18"/>
            <p:cNvSpPr>
              <a:spLocks noChangeArrowheads="1"/>
            </p:cNvSpPr>
            <p:nvPr/>
          </p:nvSpPr>
          <p:spPr bwMode="auto">
            <a:xfrm>
              <a:off x="4328" y="1873"/>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9"/>
            <p:cNvSpPr>
              <a:spLocks noChangeShapeType="1"/>
            </p:cNvSpPr>
            <p:nvPr/>
          </p:nvSpPr>
          <p:spPr bwMode="auto">
            <a:xfrm>
              <a:off x="4424" y="1921"/>
              <a:ext cx="288" cy="9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 name="Object 20"/>
            <p:cNvGraphicFramePr>
              <a:graphicFrameLocks/>
            </p:cNvGraphicFramePr>
            <p:nvPr/>
          </p:nvGraphicFramePr>
          <p:xfrm>
            <a:off x="4080" y="1824"/>
            <a:ext cx="240" cy="272"/>
          </p:xfrm>
          <a:graphic>
            <a:graphicData uri="http://schemas.openxmlformats.org/presentationml/2006/ole">
              <mc:AlternateContent xmlns:mc="http://schemas.openxmlformats.org/markup-compatibility/2006">
                <mc:Choice xmlns:v="urn:schemas-microsoft-com:vml" Requires="v">
                  <p:oleObj spid="_x0000_s162860" name="Equation" r:id="rId12" imgW="380835" imgH="431613" progId="Equation.3">
                    <p:embed/>
                  </p:oleObj>
                </mc:Choice>
                <mc:Fallback>
                  <p:oleObj name="Equation" r:id="rId12" imgW="380835" imgH="431613" progId="Equation.3">
                    <p:embed/>
                    <p:pic>
                      <p:nvPicPr>
                        <p:cNvPr id="0" name="Picture 8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0" y="1824"/>
                          <a:ext cx="24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1"/>
            <p:cNvGraphicFramePr>
              <a:graphicFrameLocks/>
            </p:cNvGraphicFramePr>
            <p:nvPr/>
          </p:nvGraphicFramePr>
          <p:xfrm>
            <a:off x="4479" y="1972"/>
            <a:ext cx="199" cy="272"/>
          </p:xfrm>
          <a:graphic>
            <a:graphicData uri="http://schemas.openxmlformats.org/presentationml/2006/ole">
              <mc:AlternateContent xmlns:mc="http://schemas.openxmlformats.org/markup-compatibility/2006">
                <mc:Choice xmlns:v="urn:schemas-microsoft-com:vml" Requires="v">
                  <p:oleObj spid="_x0000_s162861" name="Equation" r:id="rId14" imgW="406440" imgH="559080" progId="Equation.3">
                    <p:embed/>
                  </p:oleObj>
                </mc:Choice>
                <mc:Fallback>
                  <p:oleObj name="Equation" r:id="rId14" imgW="406440" imgH="559080" progId="Equation.3">
                    <p:embed/>
                    <p:pic>
                      <p:nvPicPr>
                        <p:cNvPr id="0" name="Picture 8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9" y="1972"/>
                          <a:ext cx="19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 name="Group 22"/>
          <p:cNvGrpSpPr>
            <a:grpSpLocks/>
          </p:cNvGrpSpPr>
          <p:nvPr/>
        </p:nvGrpSpPr>
        <p:grpSpPr bwMode="auto">
          <a:xfrm>
            <a:off x="7660131" y="2060478"/>
            <a:ext cx="1089024" cy="1257301"/>
            <a:chOff x="4443" y="1225"/>
            <a:chExt cx="686" cy="792"/>
          </a:xfrm>
        </p:grpSpPr>
        <p:sp>
          <p:nvSpPr>
            <p:cNvPr id="33" name="Oval 23"/>
            <p:cNvSpPr>
              <a:spLocks noChangeArrowheads="1"/>
            </p:cNvSpPr>
            <p:nvPr/>
          </p:nvSpPr>
          <p:spPr bwMode="auto">
            <a:xfrm>
              <a:off x="4712" y="1489"/>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4"/>
            <p:cNvSpPr>
              <a:spLocks noChangeShapeType="1"/>
            </p:cNvSpPr>
            <p:nvPr/>
          </p:nvSpPr>
          <p:spPr bwMode="auto">
            <a:xfrm flipH="1">
              <a:off x="4590" y="1574"/>
              <a:ext cx="144" cy="19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 name="Object 25"/>
            <p:cNvGraphicFramePr>
              <a:graphicFrameLocks/>
            </p:cNvGraphicFramePr>
            <p:nvPr>
              <p:extLst>
                <p:ext uri="{D42A27DB-BD31-4B8C-83A1-F6EECF244321}">
                  <p14:modId xmlns:p14="http://schemas.microsoft.com/office/powerpoint/2010/main" val="1043688469"/>
                </p:ext>
              </p:extLst>
            </p:nvPr>
          </p:nvGraphicFramePr>
          <p:xfrm>
            <a:off x="4776" y="1225"/>
            <a:ext cx="353" cy="362"/>
          </p:xfrm>
          <a:graphic>
            <a:graphicData uri="http://schemas.openxmlformats.org/presentationml/2006/ole">
              <mc:AlternateContent xmlns:mc="http://schemas.openxmlformats.org/markup-compatibility/2006">
                <mc:Choice xmlns:v="urn:schemas-microsoft-com:vml" Requires="v">
                  <p:oleObj spid="_x0000_s162862" name="Equation" r:id="rId16" imgW="177480" imgH="228600" progId="Equation.DSMT4">
                    <p:embed/>
                  </p:oleObj>
                </mc:Choice>
                <mc:Fallback>
                  <p:oleObj name="Equation" r:id="rId16" imgW="177480" imgH="228600" progId="Equation.DSMT4">
                    <p:embed/>
                    <p:pic>
                      <p:nvPicPr>
                        <p:cNvPr id="0" name="Picture 8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76" y="1225"/>
                          <a:ext cx="353"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26"/>
            <p:cNvGraphicFramePr>
              <a:graphicFrameLocks/>
            </p:cNvGraphicFramePr>
            <p:nvPr>
              <p:extLst>
                <p:ext uri="{D42A27DB-BD31-4B8C-83A1-F6EECF244321}">
                  <p14:modId xmlns:p14="http://schemas.microsoft.com/office/powerpoint/2010/main" val="3915332115"/>
                </p:ext>
              </p:extLst>
            </p:nvPr>
          </p:nvGraphicFramePr>
          <p:xfrm>
            <a:off x="4443" y="1693"/>
            <a:ext cx="291" cy="324"/>
          </p:xfrm>
          <a:graphic>
            <a:graphicData uri="http://schemas.openxmlformats.org/presentationml/2006/ole">
              <mc:AlternateContent xmlns:mc="http://schemas.openxmlformats.org/markup-compatibility/2006">
                <mc:Choice xmlns:v="urn:schemas-microsoft-com:vml" Requires="v">
                  <p:oleObj spid="_x0000_s162863" name="Equation" r:id="rId18" imgW="152280" imgH="228600" progId="Equation.DSMT4">
                    <p:embed/>
                  </p:oleObj>
                </mc:Choice>
                <mc:Fallback>
                  <p:oleObj name="Equation" r:id="rId18" imgW="152280" imgH="228600" progId="Equation.DSMT4">
                    <p:embed/>
                    <p:pic>
                      <p:nvPicPr>
                        <p:cNvPr id="0" name="Picture 89"/>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43" y="1693"/>
                          <a:ext cx="291"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 name="Group 27"/>
          <p:cNvGrpSpPr>
            <a:grpSpLocks/>
          </p:cNvGrpSpPr>
          <p:nvPr/>
        </p:nvGrpSpPr>
        <p:grpSpPr bwMode="auto">
          <a:xfrm>
            <a:off x="8315771" y="2555776"/>
            <a:ext cx="152400" cy="609600"/>
            <a:chOff x="5040" y="2592"/>
            <a:chExt cx="96" cy="384"/>
          </a:xfrm>
        </p:grpSpPr>
        <p:sp>
          <p:nvSpPr>
            <p:cNvPr id="38" name="Oval 28"/>
            <p:cNvSpPr>
              <a:spLocks noChangeArrowheads="1"/>
            </p:cNvSpPr>
            <p:nvPr/>
          </p:nvSpPr>
          <p:spPr bwMode="auto">
            <a:xfrm>
              <a:off x="5040" y="2880"/>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9"/>
            <p:cNvSpPr>
              <a:spLocks noChangeShapeType="1"/>
            </p:cNvSpPr>
            <p:nvPr/>
          </p:nvSpPr>
          <p:spPr bwMode="auto">
            <a:xfrm flipV="1">
              <a:off x="5088" y="2592"/>
              <a:ext cx="0" cy="2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 name="Text Box 3"/>
          <p:cNvSpPr txBox="1">
            <a:spLocks noChangeArrowheads="1"/>
          </p:cNvSpPr>
          <p:nvPr/>
        </p:nvSpPr>
        <p:spPr bwMode="auto">
          <a:xfrm>
            <a:off x="611560" y="2220623"/>
            <a:ext cx="5726113" cy="95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400" dirty="0">
                <a:latin typeface="宋体" pitchFamily="2" charset="-122"/>
              </a:rPr>
              <a:t>把质点动能定理应用于质点系内所有质点，并把所得方程相加</a:t>
            </a:r>
            <a:r>
              <a:rPr kumimoji="1" lang="en-US" altLang="zh-CN" sz="2400" dirty="0">
                <a:latin typeface="宋体" pitchFamily="2" charset="-122"/>
              </a:rPr>
              <a:t>: </a:t>
            </a:r>
          </a:p>
        </p:txBody>
      </p:sp>
      <p:graphicFrame>
        <p:nvGraphicFramePr>
          <p:cNvPr id="6" name="对象 5"/>
          <p:cNvGraphicFramePr>
            <a:graphicFrameLocks noChangeAspect="1"/>
          </p:cNvGraphicFramePr>
          <p:nvPr>
            <p:extLst>
              <p:ext uri="{D42A27DB-BD31-4B8C-83A1-F6EECF244321}">
                <p14:modId xmlns:p14="http://schemas.microsoft.com/office/powerpoint/2010/main" val="3817958318"/>
              </p:ext>
            </p:extLst>
          </p:nvPr>
        </p:nvGraphicFramePr>
        <p:xfrm>
          <a:off x="3715156" y="4126638"/>
          <a:ext cx="3593148" cy="814530"/>
        </p:xfrm>
        <a:graphic>
          <a:graphicData uri="http://schemas.openxmlformats.org/presentationml/2006/ole">
            <mc:AlternateContent xmlns:mc="http://schemas.openxmlformats.org/markup-compatibility/2006">
              <mc:Choice xmlns:v="urn:schemas-microsoft-com:vml" Requires="v">
                <p:oleObj spid="_x0000_s162864" name="Equation" r:id="rId20" imgW="1854000" imgH="419040" progId="Equation.DSMT4">
                  <p:embed/>
                </p:oleObj>
              </mc:Choice>
              <mc:Fallback>
                <p:oleObj name="Equation" r:id="rId20" imgW="1854000" imgH="419040" progId="Equation.DSMT4">
                  <p:embed/>
                  <p:pic>
                    <p:nvPicPr>
                      <p:cNvPr id="0" name="Picture 9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15156" y="4126638"/>
                        <a:ext cx="3593148" cy="814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p:cNvGraphicFramePr>
          <p:nvPr>
            <p:extLst>
              <p:ext uri="{D42A27DB-BD31-4B8C-83A1-F6EECF244321}">
                <p14:modId xmlns:p14="http://schemas.microsoft.com/office/powerpoint/2010/main" val="3992286499"/>
              </p:ext>
            </p:extLst>
          </p:nvPr>
        </p:nvGraphicFramePr>
        <p:xfrm>
          <a:off x="3743823" y="5125834"/>
          <a:ext cx="3024336" cy="792088"/>
        </p:xfrm>
        <a:graphic>
          <a:graphicData uri="http://schemas.openxmlformats.org/presentationml/2006/ole">
            <mc:AlternateContent xmlns:mc="http://schemas.openxmlformats.org/markup-compatibility/2006">
              <mc:Choice xmlns:v="urn:schemas-microsoft-com:vml" Requires="v">
                <p:oleObj spid="_x0000_s162865" name="Equation" r:id="rId22" imgW="1434960" imgH="342720" progId="Equation.DSMT4">
                  <p:embed/>
                </p:oleObj>
              </mc:Choice>
              <mc:Fallback>
                <p:oleObj name="Equation" r:id="rId22" imgW="1434960" imgH="342720" progId="Equation.DSMT4">
                  <p:embed/>
                  <p:pic>
                    <p:nvPicPr>
                      <p:cNvPr id="0" name="Picture 91"/>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43823" y="5125834"/>
                        <a:ext cx="3024336"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611560" y="3286725"/>
            <a:ext cx="3075753" cy="923330"/>
          </a:xfrm>
          <a:prstGeom prst="rect">
            <a:avLst/>
          </a:prstGeom>
          <a:noFill/>
        </p:spPr>
        <p:txBody>
          <a:bodyPr wrap="square" rtlCol="0">
            <a:spAutoFit/>
          </a:bodyPr>
          <a:lstStyle/>
          <a:p>
            <a:r>
              <a:rPr lang="zh-CN" altLang="en-US" dirty="0"/>
              <a:t>质点</a:t>
            </a:r>
            <a:r>
              <a:rPr lang="en-US" altLang="zh-CN" dirty="0"/>
              <a:t>m</a:t>
            </a:r>
            <a:r>
              <a:rPr lang="en-US" altLang="zh-CN" baseline="-25000" dirty="0"/>
              <a:t>i</a:t>
            </a:r>
            <a:r>
              <a:rPr lang="zh-CN" altLang="en-US" dirty="0"/>
              <a:t>所受到的合外力的功；</a:t>
            </a:r>
            <a:endParaRPr lang="en-US" altLang="zh-CN" dirty="0"/>
          </a:p>
          <a:p>
            <a:r>
              <a:rPr lang="zh-CN" altLang="en-US" dirty="0"/>
              <a:t>既有质点系的外力的功又有质点系的内力的功。</a:t>
            </a:r>
          </a:p>
        </p:txBody>
      </p:sp>
      <p:graphicFrame>
        <p:nvGraphicFramePr>
          <p:cNvPr id="8" name="对象 7"/>
          <p:cNvGraphicFramePr>
            <a:graphicFrameLocks noChangeAspect="1"/>
          </p:cNvGraphicFramePr>
          <p:nvPr>
            <p:extLst>
              <p:ext uri="{D42A27DB-BD31-4B8C-83A1-F6EECF244321}">
                <p14:modId xmlns:p14="http://schemas.microsoft.com/office/powerpoint/2010/main" val="3318220128"/>
              </p:ext>
            </p:extLst>
          </p:nvPr>
        </p:nvGraphicFramePr>
        <p:xfrm>
          <a:off x="3995936" y="3165376"/>
          <a:ext cx="2511425" cy="765175"/>
        </p:xfrm>
        <a:graphic>
          <a:graphicData uri="http://schemas.openxmlformats.org/presentationml/2006/ole">
            <mc:AlternateContent xmlns:mc="http://schemas.openxmlformats.org/markup-compatibility/2006">
              <mc:Choice xmlns:v="urn:schemas-microsoft-com:vml" Requires="v">
                <p:oleObj spid="_x0000_s162866" name="Equation" r:id="rId24" imgW="1295280" imgH="393480" progId="Equation.DSMT4">
                  <p:embed/>
                </p:oleObj>
              </mc:Choice>
              <mc:Fallback>
                <p:oleObj name="Equation" r:id="rId24" imgW="1295280" imgH="393480" progId="Equation.DSMT4">
                  <p:embed/>
                  <p:pic>
                    <p:nvPicPr>
                      <p:cNvPr id="0" name="对象 5"/>
                      <p:cNvPicPr>
                        <a:picLocks noChangeAspect="1" noChangeArrowheads="1"/>
                      </p:cNvPicPr>
                      <p:nvPr/>
                    </p:nvPicPr>
                    <p:blipFill>
                      <a:blip r:embed="rId25"/>
                      <a:srcRect/>
                      <a:stretch>
                        <a:fillRect/>
                      </a:stretch>
                    </p:blipFill>
                    <p:spPr bwMode="auto">
                      <a:xfrm>
                        <a:off x="3995936" y="3165376"/>
                        <a:ext cx="25114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0" name="直接箭头连接符 9"/>
          <p:cNvCxnSpPr/>
          <p:nvPr/>
        </p:nvCxnSpPr>
        <p:spPr>
          <a:xfrm flipH="1">
            <a:off x="3640224" y="3538759"/>
            <a:ext cx="3525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436096" y="558924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16016" y="5949280"/>
            <a:ext cx="1368152" cy="923330"/>
          </a:xfrm>
          <a:prstGeom prst="rect">
            <a:avLst/>
          </a:prstGeom>
          <a:noFill/>
        </p:spPr>
        <p:txBody>
          <a:bodyPr wrap="square" rtlCol="0">
            <a:spAutoFit/>
          </a:bodyPr>
          <a:lstStyle/>
          <a:p>
            <a:r>
              <a:rPr lang="zh-CN" altLang="en-US" dirty="0"/>
              <a:t>质点</a:t>
            </a:r>
            <a:r>
              <a:rPr lang="en-US" altLang="zh-CN" dirty="0"/>
              <a:t>m</a:t>
            </a:r>
            <a:r>
              <a:rPr lang="en-US" altLang="zh-CN" baseline="-25000" dirty="0"/>
              <a:t>i</a:t>
            </a:r>
            <a:r>
              <a:rPr lang="zh-CN" altLang="en-US" dirty="0"/>
              <a:t>所受到的质点系的外力的功</a:t>
            </a:r>
          </a:p>
        </p:txBody>
      </p:sp>
      <p:sp>
        <p:nvSpPr>
          <p:cNvPr id="41" name="TextBox 40"/>
          <p:cNvSpPr txBox="1"/>
          <p:nvPr/>
        </p:nvSpPr>
        <p:spPr>
          <a:xfrm>
            <a:off x="6109419" y="5949280"/>
            <a:ext cx="1368152" cy="923330"/>
          </a:xfrm>
          <a:prstGeom prst="rect">
            <a:avLst/>
          </a:prstGeom>
          <a:noFill/>
        </p:spPr>
        <p:txBody>
          <a:bodyPr wrap="square" rtlCol="0">
            <a:spAutoFit/>
          </a:bodyPr>
          <a:lstStyle/>
          <a:p>
            <a:r>
              <a:rPr lang="zh-CN" altLang="en-US" dirty="0"/>
              <a:t>质点</a:t>
            </a:r>
            <a:r>
              <a:rPr lang="en-US" altLang="zh-CN" dirty="0"/>
              <a:t>m</a:t>
            </a:r>
            <a:r>
              <a:rPr lang="en-US" altLang="zh-CN" baseline="-25000" dirty="0"/>
              <a:t>i</a:t>
            </a:r>
            <a:r>
              <a:rPr lang="zh-CN" altLang="en-US" dirty="0"/>
              <a:t>所受到的质点系的内力的功</a:t>
            </a:r>
          </a:p>
        </p:txBody>
      </p:sp>
      <p:cxnSp>
        <p:nvCxnSpPr>
          <p:cNvPr id="42" name="直接箭头连接符 41"/>
          <p:cNvCxnSpPr/>
          <p:nvPr/>
        </p:nvCxnSpPr>
        <p:spPr>
          <a:xfrm>
            <a:off x="6516216" y="5545943"/>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52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p:txBody>
          <a:bodyPr/>
          <a:lstStyle/>
          <a:p>
            <a:r>
              <a:rPr lang="zh-CN" altLang="en-US" dirty="0"/>
              <a:t>恒力的功</a:t>
            </a:r>
          </a:p>
        </p:txBody>
      </p:sp>
      <p:grpSp>
        <p:nvGrpSpPr>
          <p:cNvPr id="6" name="Group 54"/>
          <p:cNvGrpSpPr>
            <a:grpSpLocks/>
          </p:cNvGrpSpPr>
          <p:nvPr/>
        </p:nvGrpSpPr>
        <p:grpSpPr bwMode="auto">
          <a:xfrm>
            <a:off x="5651500" y="1916113"/>
            <a:ext cx="2665413" cy="1152525"/>
            <a:chOff x="3560" y="1207"/>
            <a:chExt cx="1679" cy="726"/>
          </a:xfrm>
        </p:grpSpPr>
        <p:grpSp>
          <p:nvGrpSpPr>
            <p:cNvPr id="7" name="Group 30"/>
            <p:cNvGrpSpPr>
              <a:grpSpLocks/>
            </p:cNvGrpSpPr>
            <p:nvPr/>
          </p:nvGrpSpPr>
          <p:grpSpPr bwMode="auto">
            <a:xfrm>
              <a:off x="3560" y="1842"/>
              <a:ext cx="1679" cy="91"/>
              <a:chOff x="3560" y="1842"/>
              <a:chExt cx="1679" cy="91"/>
            </a:xfrm>
          </p:grpSpPr>
          <p:sp>
            <p:nvSpPr>
              <p:cNvPr id="24" name="Line 7"/>
              <p:cNvSpPr>
                <a:spLocks noChangeShapeType="1"/>
              </p:cNvSpPr>
              <p:nvPr/>
            </p:nvSpPr>
            <p:spPr bwMode="auto">
              <a:xfrm>
                <a:off x="3560" y="1842"/>
                <a:ext cx="167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8"/>
              <p:cNvSpPr>
                <a:spLocks noChangeShapeType="1"/>
              </p:cNvSpPr>
              <p:nvPr/>
            </p:nvSpPr>
            <p:spPr bwMode="auto">
              <a:xfrm flipH="1">
                <a:off x="3560"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9"/>
              <p:cNvSpPr>
                <a:spLocks noChangeShapeType="1"/>
              </p:cNvSpPr>
              <p:nvPr/>
            </p:nvSpPr>
            <p:spPr bwMode="auto">
              <a:xfrm flipH="1">
                <a:off x="3651"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0"/>
              <p:cNvSpPr>
                <a:spLocks noChangeShapeType="1"/>
              </p:cNvSpPr>
              <p:nvPr/>
            </p:nvSpPr>
            <p:spPr bwMode="auto">
              <a:xfrm flipH="1">
                <a:off x="3742"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1"/>
              <p:cNvSpPr>
                <a:spLocks noChangeShapeType="1"/>
              </p:cNvSpPr>
              <p:nvPr/>
            </p:nvSpPr>
            <p:spPr bwMode="auto">
              <a:xfrm flipH="1">
                <a:off x="3832"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12"/>
              <p:cNvSpPr>
                <a:spLocks noChangeShapeType="1"/>
              </p:cNvSpPr>
              <p:nvPr/>
            </p:nvSpPr>
            <p:spPr bwMode="auto">
              <a:xfrm flipH="1">
                <a:off x="3923"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3"/>
              <p:cNvSpPr>
                <a:spLocks noChangeShapeType="1"/>
              </p:cNvSpPr>
              <p:nvPr/>
            </p:nvSpPr>
            <p:spPr bwMode="auto">
              <a:xfrm flipH="1">
                <a:off x="4014"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4"/>
              <p:cNvSpPr>
                <a:spLocks noChangeShapeType="1"/>
              </p:cNvSpPr>
              <p:nvPr/>
            </p:nvSpPr>
            <p:spPr bwMode="auto">
              <a:xfrm flipH="1">
                <a:off x="4104"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5"/>
              <p:cNvSpPr>
                <a:spLocks noChangeShapeType="1"/>
              </p:cNvSpPr>
              <p:nvPr/>
            </p:nvSpPr>
            <p:spPr bwMode="auto">
              <a:xfrm flipH="1">
                <a:off x="4195"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6"/>
              <p:cNvSpPr>
                <a:spLocks noChangeShapeType="1"/>
              </p:cNvSpPr>
              <p:nvPr/>
            </p:nvSpPr>
            <p:spPr bwMode="auto">
              <a:xfrm flipH="1">
                <a:off x="4286"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7"/>
              <p:cNvSpPr>
                <a:spLocks noChangeShapeType="1"/>
              </p:cNvSpPr>
              <p:nvPr/>
            </p:nvSpPr>
            <p:spPr bwMode="auto">
              <a:xfrm flipH="1">
                <a:off x="4377"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8"/>
              <p:cNvSpPr>
                <a:spLocks noChangeShapeType="1"/>
              </p:cNvSpPr>
              <p:nvPr/>
            </p:nvSpPr>
            <p:spPr bwMode="auto">
              <a:xfrm flipH="1">
                <a:off x="4467"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9"/>
              <p:cNvSpPr>
                <a:spLocks noChangeShapeType="1"/>
              </p:cNvSpPr>
              <p:nvPr/>
            </p:nvSpPr>
            <p:spPr bwMode="auto">
              <a:xfrm flipH="1">
                <a:off x="4558"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20"/>
              <p:cNvSpPr>
                <a:spLocks noChangeShapeType="1"/>
              </p:cNvSpPr>
              <p:nvPr/>
            </p:nvSpPr>
            <p:spPr bwMode="auto">
              <a:xfrm flipH="1">
                <a:off x="4649"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21"/>
              <p:cNvSpPr>
                <a:spLocks noChangeShapeType="1"/>
              </p:cNvSpPr>
              <p:nvPr/>
            </p:nvSpPr>
            <p:spPr bwMode="auto">
              <a:xfrm flipH="1">
                <a:off x="4740"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22"/>
              <p:cNvSpPr>
                <a:spLocks noChangeShapeType="1"/>
              </p:cNvSpPr>
              <p:nvPr/>
            </p:nvSpPr>
            <p:spPr bwMode="auto">
              <a:xfrm flipH="1">
                <a:off x="4830"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23"/>
              <p:cNvSpPr>
                <a:spLocks noChangeShapeType="1"/>
              </p:cNvSpPr>
              <p:nvPr/>
            </p:nvSpPr>
            <p:spPr bwMode="auto">
              <a:xfrm flipH="1">
                <a:off x="4921"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24"/>
              <p:cNvSpPr>
                <a:spLocks noChangeShapeType="1"/>
              </p:cNvSpPr>
              <p:nvPr/>
            </p:nvSpPr>
            <p:spPr bwMode="auto">
              <a:xfrm flipH="1">
                <a:off x="5012"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5"/>
              <p:cNvSpPr>
                <a:spLocks noChangeShapeType="1"/>
              </p:cNvSpPr>
              <p:nvPr/>
            </p:nvSpPr>
            <p:spPr bwMode="auto">
              <a:xfrm flipH="1">
                <a:off x="5102" y="1842"/>
                <a:ext cx="91"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 name="Rectangle 27"/>
            <p:cNvSpPr>
              <a:spLocks noChangeArrowheads="1"/>
            </p:cNvSpPr>
            <p:nvPr/>
          </p:nvSpPr>
          <p:spPr bwMode="auto">
            <a:xfrm>
              <a:off x="3651" y="1554"/>
              <a:ext cx="363" cy="272"/>
            </a:xfrm>
            <a:prstGeom prst="rect">
              <a:avLst/>
            </a:prstGeom>
            <a:solidFill>
              <a:srgbClr val="FF7C8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28"/>
            <p:cNvSpPr>
              <a:spLocks noChangeShapeType="1"/>
            </p:cNvSpPr>
            <p:nvPr/>
          </p:nvSpPr>
          <p:spPr bwMode="auto">
            <a:xfrm flipV="1">
              <a:off x="4014" y="1253"/>
              <a:ext cx="499" cy="309"/>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29"/>
            <p:cNvSpPr>
              <a:spLocks noChangeShapeType="1"/>
            </p:cNvSpPr>
            <p:nvPr/>
          </p:nvSpPr>
          <p:spPr bwMode="auto">
            <a:xfrm>
              <a:off x="4014" y="1570"/>
              <a:ext cx="40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31"/>
            <p:cNvSpPr>
              <a:spLocks noChangeArrowheads="1"/>
            </p:cNvSpPr>
            <p:nvPr/>
          </p:nvSpPr>
          <p:spPr bwMode="auto">
            <a:xfrm>
              <a:off x="4740" y="1554"/>
              <a:ext cx="363" cy="272"/>
            </a:xfrm>
            <a:prstGeom prst="rect">
              <a:avLst/>
            </a:prstGeom>
            <a:noFill/>
            <a:ln w="19050">
              <a:solidFill>
                <a:srgbClr val="FF7C80"/>
              </a:solidFill>
              <a:prstDash val="dash"/>
              <a:miter lim="800000"/>
              <a:headEnd/>
              <a:tailEnd/>
            </a:ln>
            <a:effectLst/>
            <a:extLst>
              <a:ext uri="{909E8E84-426E-40DD-AFC4-6F175D3DCCD1}">
                <a14:hiddenFill xmlns:a14="http://schemas.microsoft.com/office/drawing/2010/main">
                  <a:solidFill>
                    <a:srgbClr val="FF7C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32"/>
            <p:cNvSpPr>
              <a:spLocks noChangeShapeType="1"/>
            </p:cNvSpPr>
            <p:nvPr/>
          </p:nvSpPr>
          <p:spPr bwMode="auto">
            <a:xfrm>
              <a:off x="3833" y="1698"/>
              <a:ext cx="1088" cy="0"/>
            </a:xfrm>
            <a:prstGeom prst="line">
              <a:avLst/>
            </a:prstGeom>
            <a:noFill/>
            <a:ln w="28575">
              <a:solidFill>
                <a:srgbClr val="0000FF"/>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33"/>
            <p:cNvSpPr txBox="1">
              <a:spLocks noChangeArrowheads="1"/>
            </p:cNvSpPr>
            <p:nvPr/>
          </p:nvSpPr>
          <p:spPr bwMode="auto">
            <a:xfrm>
              <a:off x="3651" y="1434"/>
              <a:ext cx="27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t>M</a:t>
              </a:r>
            </a:p>
          </p:txBody>
        </p:sp>
        <p:sp>
          <p:nvSpPr>
            <p:cNvPr id="14" name="Freeform 34"/>
            <p:cNvSpPr>
              <a:spLocks/>
            </p:cNvSpPr>
            <p:nvPr/>
          </p:nvSpPr>
          <p:spPr bwMode="auto">
            <a:xfrm>
              <a:off x="4120" y="1512"/>
              <a:ext cx="8" cy="64"/>
            </a:xfrm>
            <a:custGeom>
              <a:avLst/>
              <a:gdLst>
                <a:gd name="T0" fmla="*/ 0 w 8"/>
                <a:gd name="T1" fmla="*/ 0 h 64"/>
                <a:gd name="T2" fmla="*/ 8 w 8"/>
                <a:gd name="T3" fmla="*/ 24 h 64"/>
                <a:gd name="T4" fmla="*/ 0 w 8"/>
                <a:gd name="T5" fmla="*/ 64 h 64"/>
              </a:gdLst>
              <a:ahLst/>
              <a:cxnLst>
                <a:cxn ang="0">
                  <a:pos x="T0" y="T1"/>
                </a:cxn>
                <a:cxn ang="0">
                  <a:pos x="T2" y="T3"/>
                </a:cxn>
                <a:cxn ang="0">
                  <a:pos x="T4" y="T5"/>
                </a:cxn>
              </a:cxnLst>
              <a:rect l="0" t="0" r="r" b="b"/>
              <a:pathLst>
                <a:path w="8" h="64">
                  <a:moveTo>
                    <a:pt x="0" y="0"/>
                  </a:moveTo>
                  <a:cubicBezTo>
                    <a:pt x="3" y="8"/>
                    <a:pt x="8" y="16"/>
                    <a:pt x="8" y="24"/>
                  </a:cubicBezTo>
                  <a:cubicBezTo>
                    <a:pt x="8" y="38"/>
                    <a:pt x="0" y="64"/>
                    <a:pt x="0" y="6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35"/>
            <p:cNvSpPr txBox="1">
              <a:spLocks noChangeArrowheads="1"/>
            </p:cNvSpPr>
            <p:nvPr/>
          </p:nvSpPr>
          <p:spPr bwMode="auto">
            <a:xfrm>
              <a:off x="4150" y="1389"/>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ym typeface="Symbol" pitchFamily="18" charset="2"/>
                </a:rPr>
                <a:t></a:t>
              </a:r>
            </a:p>
          </p:txBody>
        </p:sp>
        <p:sp>
          <p:nvSpPr>
            <p:cNvPr id="16" name="Text Box 36"/>
            <p:cNvSpPr txBox="1">
              <a:spLocks noChangeArrowheads="1"/>
            </p:cNvSpPr>
            <p:nvPr/>
          </p:nvSpPr>
          <p:spPr bwMode="auto">
            <a:xfrm>
              <a:off x="4150" y="1207"/>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t>F</a:t>
              </a:r>
            </a:p>
          </p:txBody>
        </p:sp>
        <p:sp>
          <p:nvSpPr>
            <p:cNvPr id="17" name="Text Box 38"/>
            <p:cNvSpPr txBox="1">
              <a:spLocks noChangeArrowheads="1"/>
            </p:cNvSpPr>
            <p:nvPr/>
          </p:nvSpPr>
          <p:spPr bwMode="auto">
            <a:xfrm>
              <a:off x="4468" y="1525"/>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t>S</a:t>
              </a:r>
            </a:p>
          </p:txBody>
        </p:sp>
        <p:sp>
          <p:nvSpPr>
            <p:cNvPr id="18" name="Line 39"/>
            <p:cNvSpPr>
              <a:spLocks noChangeShapeType="1"/>
            </p:cNvSpPr>
            <p:nvPr/>
          </p:nvSpPr>
          <p:spPr bwMode="auto">
            <a:xfrm>
              <a:off x="4513" y="1570"/>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40"/>
            <p:cNvSpPr>
              <a:spLocks noChangeShapeType="1"/>
            </p:cNvSpPr>
            <p:nvPr/>
          </p:nvSpPr>
          <p:spPr bwMode="auto">
            <a:xfrm>
              <a:off x="4195" y="1207"/>
              <a:ext cx="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41"/>
            <p:cNvSpPr txBox="1">
              <a:spLocks noChangeArrowheads="1"/>
            </p:cNvSpPr>
            <p:nvPr/>
          </p:nvSpPr>
          <p:spPr bwMode="auto">
            <a:xfrm>
              <a:off x="3720" y="1698"/>
              <a:ext cx="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A</a:t>
              </a:r>
            </a:p>
          </p:txBody>
        </p:sp>
        <p:sp>
          <p:nvSpPr>
            <p:cNvPr id="21" name="Text Box 42"/>
            <p:cNvSpPr txBox="1">
              <a:spLocks noChangeArrowheads="1"/>
            </p:cNvSpPr>
            <p:nvPr/>
          </p:nvSpPr>
          <p:spPr bwMode="auto">
            <a:xfrm>
              <a:off x="4876" y="1698"/>
              <a:ext cx="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t>B</a:t>
              </a:r>
            </a:p>
          </p:txBody>
        </p:sp>
        <p:sp>
          <p:nvSpPr>
            <p:cNvPr id="22" name="Oval 43"/>
            <p:cNvSpPr>
              <a:spLocks noChangeArrowheads="1"/>
            </p:cNvSpPr>
            <p:nvPr/>
          </p:nvSpPr>
          <p:spPr bwMode="auto">
            <a:xfrm>
              <a:off x="3784" y="1677"/>
              <a:ext cx="46"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44"/>
            <p:cNvSpPr>
              <a:spLocks noChangeArrowheads="1"/>
            </p:cNvSpPr>
            <p:nvPr/>
          </p:nvSpPr>
          <p:spPr bwMode="auto">
            <a:xfrm>
              <a:off x="4921" y="1677"/>
              <a:ext cx="46"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 name="Rectangle 47"/>
          <p:cNvSpPr>
            <a:spLocks noChangeArrowheads="1"/>
          </p:cNvSpPr>
          <p:nvPr/>
        </p:nvSpPr>
        <p:spPr bwMode="auto">
          <a:xfrm>
            <a:off x="4428331" y="3774200"/>
            <a:ext cx="2375694" cy="369332"/>
          </a:xfrm>
          <a:prstGeom prst="rect">
            <a:avLst/>
          </a:prstGeom>
          <a:solidFill>
            <a:srgbClr val="FFFF00"/>
          </a:solidFill>
          <a:ln>
            <a:noFill/>
          </a:ln>
          <a:effectLst/>
        </p:spPr>
        <p:txBody>
          <a:bodyPr wrap="square">
            <a:spAutoFit/>
          </a:bodyPr>
          <a:lstStyle/>
          <a:p>
            <a:r>
              <a:rPr kumimoji="1" lang="zh-CN" altLang="en-US" b="1" dirty="0">
                <a:latin typeface="Times New Roman" pitchFamily="18" charset="0"/>
              </a:rPr>
              <a:t>功是</a:t>
            </a:r>
            <a:r>
              <a:rPr kumimoji="1" lang="zh-CN" altLang="en-US" b="1" dirty="0">
                <a:solidFill>
                  <a:srgbClr val="FF0000"/>
                </a:solidFill>
                <a:latin typeface="Times New Roman" pitchFamily="18" charset="0"/>
              </a:rPr>
              <a:t>标量，有正负</a:t>
            </a:r>
            <a:endParaRPr kumimoji="1" lang="zh-CN" altLang="en-US" b="1" dirty="0">
              <a:latin typeface="Times New Roman" pitchFamily="18" charset="0"/>
            </a:endParaRPr>
          </a:p>
        </p:txBody>
      </p:sp>
      <p:grpSp>
        <p:nvGrpSpPr>
          <p:cNvPr id="44" name="Group 57"/>
          <p:cNvGrpSpPr>
            <a:grpSpLocks/>
          </p:cNvGrpSpPr>
          <p:nvPr/>
        </p:nvGrpSpPr>
        <p:grpSpPr bwMode="auto">
          <a:xfrm>
            <a:off x="657027" y="5445224"/>
            <a:ext cx="4491037" cy="1076325"/>
            <a:chOff x="191" y="3166"/>
            <a:chExt cx="2829" cy="678"/>
          </a:xfrm>
        </p:grpSpPr>
        <p:sp>
          <p:nvSpPr>
            <p:cNvPr id="45" name="Rectangle 48"/>
            <p:cNvSpPr>
              <a:spLocks noChangeArrowheads="1"/>
            </p:cNvSpPr>
            <p:nvPr/>
          </p:nvSpPr>
          <p:spPr bwMode="auto">
            <a:xfrm>
              <a:off x="191" y="3166"/>
              <a:ext cx="114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FontTx/>
                <a:buChar char="•"/>
              </a:pPr>
              <a:r>
                <a:rPr lang="zh-CN" altLang="en-US" sz="2000" b="1"/>
                <a:t>功的正负：</a:t>
              </a:r>
              <a:endParaRPr lang="zh-CN" altLang="en-US" sz="2800"/>
            </a:p>
          </p:txBody>
        </p:sp>
        <p:graphicFrame>
          <p:nvGraphicFramePr>
            <p:cNvPr id="46" name="Object 49"/>
            <p:cNvGraphicFramePr>
              <a:graphicFrameLocks noChangeAspect="1"/>
            </p:cNvGraphicFramePr>
            <p:nvPr/>
          </p:nvGraphicFramePr>
          <p:xfrm>
            <a:off x="1565" y="3249"/>
            <a:ext cx="1437" cy="251"/>
          </p:xfrm>
          <a:graphic>
            <a:graphicData uri="http://schemas.openxmlformats.org/presentationml/2006/ole">
              <mc:AlternateContent xmlns:mc="http://schemas.openxmlformats.org/markup-compatibility/2006">
                <mc:Choice xmlns:v="urn:schemas-microsoft-com:vml" Requires="v">
                  <p:oleObj spid="_x0000_s33273" name="公式" r:id="rId4" imgW="1524240" imgH="254160" progId="Equation.3">
                    <p:embed/>
                  </p:oleObj>
                </mc:Choice>
                <mc:Fallback>
                  <p:oleObj name="公式" r:id="rId4" imgW="1524240" imgH="254160" progId="Equation.3">
                    <p:embed/>
                    <p:pic>
                      <p:nvPicPr>
                        <p:cNvPr id="0"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 y="3249"/>
                          <a:ext cx="1437"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50"/>
            <p:cNvGraphicFramePr>
              <a:graphicFrameLocks noChangeAspect="1"/>
            </p:cNvGraphicFramePr>
            <p:nvPr/>
          </p:nvGraphicFramePr>
          <p:xfrm>
            <a:off x="1519" y="3612"/>
            <a:ext cx="1501" cy="232"/>
          </p:xfrm>
          <a:graphic>
            <a:graphicData uri="http://schemas.openxmlformats.org/presentationml/2006/ole">
              <mc:AlternateContent xmlns:mc="http://schemas.openxmlformats.org/markup-compatibility/2006">
                <mc:Choice xmlns:v="urn:schemas-microsoft-com:vml" Requires="v">
                  <p:oleObj spid="_x0000_s33274" name="公式" r:id="rId6" imgW="1613160" imgH="241200" progId="Equation.3">
                    <p:embed/>
                  </p:oleObj>
                </mc:Choice>
                <mc:Fallback>
                  <p:oleObj name="公式" r:id="rId6" imgW="1613160" imgH="241200" progId="Equation.3">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 y="3612"/>
                          <a:ext cx="1501"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8" name="Group 55"/>
          <p:cNvGrpSpPr>
            <a:grpSpLocks/>
          </p:cNvGrpSpPr>
          <p:nvPr/>
        </p:nvGrpSpPr>
        <p:grpSpPr bwMode="auto">
          <a:xfrm>
            <a:off x="677664" y="2636912"/>
            <a:ext cx="2965450" cy="596900"/>
            <a:chOff x="204" y="1888"/>
            <a:chExt cx="1868" cy="376"/>
          </a:xfrm>
        </p:grpSpPr>
        <p:graphicFrame>
          <p:nvGraphicFramePr>
            <p:cNvPr id="49" name="Object 46"/>
            <p:cNvGraphicFramePr>
              <a:graphicFrameLocks noChangeAspect="1"/>
            </p:cNvGraphicFramePr>
            <p:nvPr/>
          </p:nvGraphicFramePr>
          <p:xfrm>
            <a:off x="1338" y="1888"/>
            <a:ext cx="734" cy="376"/>
          </p:xfrm>
          <a:graphic>
            <a:graphicData uri="http://schemas.openxmlformats.org/presentationml/2006/ole">
              <mc:AlternateContent xmlns:mc="http://schemas.openxmlformats.org/markup-compatibility/2006">
                <mc:Choice xmlns:v="urn:schemas-microsoft-com:vml" Requires="v">
                  <p:oleObj spid="_x0000_s33275" name="公式" r:id="rId8" imgW="685800" imgH="343080" progId="Equation.3">
                    <p:embed/>
                  </p:oleObj>
                </mc:Choice>
                <mc:Fallback>
                  <p:oleObj name="公式" r:id="rId8" imgW="685800" imgH="343080" progId="Equation.3">
                    <p:embed/>
                    <p:pic>
                      <p:nvPicPr>
                        <p:cNvPr id="0" name="Picture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8" y="1888"/>
                          <a:ext cx="734"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 name="Rectangle 52"/>
            <p:cNvSpPr>
              <a:spLocks noChangeArrowheads="1"/>
            </p:cNvSpPr>
            <p:nvPr/>
          </p:nvSpPr>
          <p:spPr bwMode="auto">
            <a:xfrm>
              <a:off x="204" y="2013"/>
              <a:ext cx="114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FontTx/>
                <a:buChar char="•"/>
              </a:pPr>
              <a:r>
                <a:rPr lang="zh-CN" altLang="en-US" sz="2000" b="1"/>
                <a:t>功的定义：</a:t>
              </a:r>
              <a:endParaRPr lang="zh-CN" altLang="en-US" sz="2800"/>
            </a:p>
          </p:txBody>
        </p:sp>
      </p:grpSp>
      <p:graphicFrame>
        <p:nvGraphicFramePr>
          <p:cNvPr id="52" name="Object 51"/>
          <p:cNvGraphicFramePr>
            <a:graphicFrameLocks noChangeAspect="1"/>
          </p:cNvGraphicFramePr>
          <p:nvPr>
            <p:extLst>
              <p:ext uri="{D42A27DB-BD31-4B8C-83A1-F6EECF244321}">
                <p14:modId xmlns:p14="http://schemas.microsoft.com/office/powerpoint/2010/main" val="1357624488"/>
              </p:ext>
            </p:extLst>
          </p:nvPr>
        </p:nvGraphicFramePr>
        <p:xfrm>
          <a:off x="2411760" y="3771970"/>
          <a:ext cx="1344613" cy="314325"/>
        </p:xfrm>
        <a:graphic>
          <a:graphicData uri="http://schemas.openxmlformats.org/presentationml/2006/ole">
            <mc:AlternateContent xmlns:mc="http://schemas.openxmlformats.org/markup-compatibility/2006">
              <mc:Choice xmlns:v="urn:schemas-microsoft-com:vml" Requires="v">
                <p:oleObj spid="_x0000_s33276" name="Equation" r:id="rId10" imgW="787320" imgH="177480" progId="Equation.DSMT4">
                  <p:embed/>
                </p:oleObj>
              </mc:Choice>
              <mc:Fallback>
                <p:oleObj name="Equation" r:id="rId10" imgW="787320" imgH="177480" progId="Equation.DSMT4">
                  <p:embed/>
                  <p:pic>
                    <p:nvPicPr>
                      <p:cNvPr id="0" name="Picture 67"/>
                      <p:cNvPicPr>
                        <a:picLocks noChangeAspect="1" noChangeArrowheads="1"/>
                      </p:cNvPicPr>
                      <p:nvPr/>
                    </p:nvPicPr>
                    <p:blipFill>
                      <a:blip r:embed="rId11"/>
                      <a:srcRect/>
                      <a:stretch>
                        <a:fillRect/>
                      </a:stretch>
                    </p:blipFill>
                    <p:spPr bwMode="auto">
                      <a:xfrm>
                        <a:off x="2411760" y="3771970"/>
                        <a:ext cx="13446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矩形 53"/>
          <p:cNvSpPr/>
          <p:nvPr/>
        </p:nvSpPr>
        <p:spPr>
          <a:xfrm>
            <a:off x="695407" y="4829090"/>
            <a:ext cx="8053057" cy="400110"/>
          </a:xfrm>
          <a:prstGeom prst="rect">
            <a:avLst/>
          </a:prstGeom>
        </p:spPr>
        <p:txBody>
          <a:bodyPr wrap="square">
            <a:spAutoFit/>
          </a:bodyPr>
          <a:lstStyle/>
          <a:p>
            <a:r>
              <a:rPr kumimoji="1" lang="zh-CN" altLang="en-US" sz="2000" dirty="0">
                <a:latin typeface="Times New Roman" pitchFamily="18" charset="0"/>
              </a:rPr>
              <a:t>只有位移方向上的分力作功，与位移方向垂直的分力不作功。 </a:t>
            </a:r>
            <a:endParaRPr lang="zh-CN" altLang="en-US" sz="2000" dirty="0"/>
          </a:p>
        </p:txBody>
      </p:sp>
      <p:sp>
        <p:nvSpPr>
          <p:cNvPr id="3" name="下箭头 2"/>
          <p:cNvSpPr/>
          <p:nvPr/>
        </p:nvSpPr>
        <p:spPr>
          <a:xfrm>
            <a:off x="2915816" y="3284984"/>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5" name="对象 54"/>
          <p:cNvGraphicFramePr>
            <a:graphicFrameLocks noChangeAspect="1"/>
          </p:cNvGraphicFramePr>
          <p:nvPr>
            <p:extLst>
              <p:ext uri="{D42A27DB-BD31-4B8C-83A1-F6EECF244321}">
                <p14:modId xmlns:p14="http://schemas.microsoft.com/office/powerpoint/2010/main" val="872291164"/>
              </p:ext>
            </p:extLst>
          </p:nvPr>
        </p:nvGraphicFramePr>
        <p:xfrm>
          <a:off x="1312912" y="4293096"/>
          <a:ext cx="3925888" cy="382587"/>
        </p:xfrm>
        <a:graphic>
          <a:graphicData uri="http://schemas.openxmlformats.org/presentationml/2006/ole">
            <mc:AlternateContent xmlns:mc="http://schemas.openxmlformats.org/markup-compatibility/2006">
              <mc:Choice xmlns:v="urn:schemas-microsoft-com:vml" Requires="v">
                <p:oleObj spid="_x0000_s33277" name="Equation" r:id="rId12" imgW="2298600" imgH="215640" progId="Equation.DSMT4">
                  <p:embed/>
                </p:oleObj>
              </mc:Choice>
              <mc:Fallback>
                <p:oleObj name="Equation" r:id="rId12" imgW="2298600" imgH="215640" progId="Equation.DSMT4">
                  <p:embed/>
                  <p:pic>
                    <p:nvPicPr>
                      <p:cNvPr id="0" name="Object 51"/>
                      <p:cNvPicPr>
                        <a:picLocks noChangeAspect="1" noChangeArrowheads="1"/>
                      </p:cNvPicPr>
                      <p:nvPr/>
                    </p:nvPicPr>
                    <p:blipFill>
                      <a:blip r:embed="rId13"/>
                      <a:srcRect/>
                      <a:stretch>
                        <a:fillRect/>
                      </a:stretch>
                    </p:blipFill>
                    <p:spPr bwMode="auto">
                      <a:xfrm>
                        <a:off x="1312912" y="4293096"/>
                        <a:ext cx="392588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TextBox 50"/>
          <p:cNvSpPr txBox="1"/>
          <p:nvPr/>
        </p:nvSpPr>
        <p:spPr>
          <a:xfrm>
            <a:off x="3789016" y="2881933"/>
            <a:ext cx="1944216" cy="369332"/>
          </a:xfrm>
          <a:prstGeom prst="rect">
            <a:avLst/>
          </a:prstGeom>
          <a:noFill/>
        </p:spPr>
        <p:txBody>
          <a:bodyPr wrap="square" rtlCol="0">
            <a:spAutoFit/>
          </a:bodyPr>
          <a:lstStyle/>
          <a:p>
            <a:r>
              <a:rPr lang="zh-CN" altLang="en-US" dirty="0"/>
              <a:t>力和位移的标积</a:t>
            </a:r>
          </a:p>
        </p:txBody>
      </p:sp>
    </p:spTree>
    <p:extLst>
      <p:ext uri="{BB962C8B-B14F-4D97-AF65-F5344CB8AC3E}">
        <p14:creationId xmlns:p14="http://schemas.microsoft.com/office/powerpoint/2010/main" val="364034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785813" y="304800"/>
            <a:ext cx="8077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400" b="1" dirty="0">
                <a:solidFill>
                  <a:srgbClr val="FFFF66"/>
                </a:solidFill>
                <a:latin typeface="Times New Roman" pitchFamily="18" charset="0"/>
              </a:rPr>
              <a:t> </a:t>
            </a:r>
            <a:r>
              <a:rPr kumimoji="1" lang="zh-CN" altLang="en-US" sz="2400" b="1" dirty="0">
                <a:solidFill>
                  <a:schemeClr val="bg1"/>
                </a:solidFill>
                <a:latin typeface="宋体" pitchFamily="2" charset="-122"/>
              </a:rPr>
              <a:t>一轻弹簧的劲度系数为</a:t>
            </a:r>
            <a:r>
              <a:rPr kumimoji="1" lang="en-US" altLang="zh-CN" sz="2400" b="1" i="1" dirty="0">
                <a:solidFill>
                  <a:srgbClr val="66FFFF"/>
                </a:solidFill>
                <a:latin typeface="Times New Roman" pitchFamily="18" charset="0"/>
              </a:rPr>
              <a:t>k </a:t>
            </a:r>
            <a:r>
              <a:rPr kumimoji="1" lang="en-US" altLang="zh-CN" sz="2400" b="1" dirty="0">
                <a:solidFill>
                  <a:srgbClr val="66FFFF"/>
                </a:solidFill>
                <a:latin typeface="Times New Roman" pitchFamily="18" charset="0"/>
              </a:rPr>
              <a:t>=100N/m</a:t>
            </a:r>
            <a:r>
              <a:rPr kumimoji="1" lang="zh-CN" altLang="en-US" sz="2400" b="1" dirty="0">
                <a:solidFill>
                  <a:schemeClr val="bg1"/>
                </a:solidFill>
                <a:latin typeface="宋体" pitchFamily="2" charset="-122"/>
              </a:rPr>
              <a:t>，用手推一质量 </a:t>
            </a:r>
            <a:r>
              <a:rPr kumimoji="1" lang="en-US" altLang="zh-CN" sz="2400" b="1" i="1" dirty="0">
                <a:solidFill>
                  <a:srgbClr val="66FFFF"/>
                </a:solidFill>
                <a:latin typeface="Times New Roman" pitchFamily="18" charset="0"/>
              </a:rPr>
              <a:t>m </a:t>
            </a:r>
            <a:r>
              <a:rPr kumimoji="1" lang="en-US" altLang="zh-CN" sz="2400" b="1" dirty="0">
                <a:solidFill>
                  <a:srgbClr val="66FFFF"/>
                </a:solidFill>
                <a:latin typeface="Times New Roman" pitchFamily="18" charset="0"/>
              </a:rPr>
              <a:t>=0.1</a:t>
            </a:r>
            <a:r>
              <a:rPr kumimoji="1" lang="en-US" altLang="zh-CN" sz="2400" b="1" dirty="0">
                <a:solidFill>
                  <a:schemeClr val="bg1"/>
                </a:solidFill>
                <a:latin typeface="宋体" pitchFamily="2" charset="-122"/>
              </a:rPr>
              <a:t> </a:t>
            </a:r>
            <a:r>
              <a:rPr kumimoji="1" lang="en-US" altLang="zh-CN" sz="2400" b="1" dirty="0">
                <a:solidFill>
                  <a:srgbClr val="66FFFF"/>
                </a:solidFill>
                <a:latin typeface="Times New Roman" pitchFamily="18" charset="0"/>
              </a:rPr>
              <a:t>kg</a:t>
            </a:r>
            <a:r>
              <a:rPr kumimoji="1" lang="en-US" altLang="zh-CN" sz="2400" b="1" dirty="0">
                <a:solidFill>
                  <a:srgbClr val="66FFFF"/>
                </a:solidFill>
                <a:latin typeface="宋体" pitchFamily="2" charset="-122"/>
              </a:rPr>
              <a:t> </a:t>
            </a:r>
            <a:r>
              <a:rPr kumimoji="1" lang="zh-CN" altLang="en-US" sz="2400" b="1" dirty="0">
                <a:solidFill>
                  <a:schemeClr val="bg1"/>
                </a:solidFill>
                <a:latin typeface="宋体" pitchFamily="2" charset="-122"/>
              </a:rPr>
              <a:t>的物体把弹簧压缩到离平衡位置为</a:t>
            </a:r>
            <a:r>
              <a:rPr kumimoji="1" lang="en-US" altLang="zh-CN" sz="2400" b="1" i="1" dirty="0">
                <a:solidFill>
                  <a:srgbClr val="66FFFF"/>
                </a:solidFill>
                <a:latin typeface="Times New Roman" pitchFamily="18" charset="0"/>
              </a:rPr>
              <a:t>x</a:t>
            </a:r>
            <a:r>
              <a:rPr kumimoji="1" lang="en-US" altLang="zh-CN" sz="2400" b="1" baseline="-25000" dirty="0">
                <a:solidFill>
                  <a:srgbClr val="66FFFF"/>
                </a:solidFill>
                <a:latin typeface="Times New Roman" pitchFamily="18" charset="0"/>
              </a:rPr>
              <a:t>1</a:t>
            </a:r>
            <a:r>
              <a:rPr kumimoji="1" lang="en-US" altLang="zh-CN" sz="2400" b="1" dirty="0">
                <a:solidFill>
                  <a:srgbClr val="66FFFF"/>
                </a:solidFill>
                <a:latin typeface="Times New Roman" pitchFamily="18" charset="0"/>
              </a:rPr>
              <a:t>=-0.02m</a:t>
            </a:r>
            <a:r>
              <a:rPr kumimoji="1" lang="zh-CN" altLang="en-US" sz="2400" b="1" dirty="0">
                <a:solidFill>
                  <a:schemeClr val="bg1"/>
                </a:solidFill>
                <a:latin typeface="宋体" pitchFamily="2" charset="-122"/>
              </a:rPr>
              <a:t>处</a:t>
            </a:r>
            <a:r>
              <a:rPr kumimoji="1" lang="en-US" altLang="zh-CN" sz="2400" b="1" dirty="0">
                <a:solidFill>
                  <a:schemeClr val="bg1"/>
                </a:solidFill>
                <a:latin typeface="宋体" pitchFamily="2" charset="-122"/>
              </a:rPr>
              <a:t>, </a:t>
            </a:r>
            <a:r>
              <a:rPr kumimoji="1" lang="zh-CN" altLang="en-US" sz="2400" b="1" dirty="0">
                <a:solidFill>
                  <a:schemeClr val="bg1"/>
                </a:solidFill>
                <a:latin typeface="宋体" pitchFamily="2" charset="-122"/>
              </a:rPr>
              <a:t>如图所示。放手后，物体沿水平面移动到</a:t>
            </a:r>
            <a:r>
              <a:rPr kumimoji="1" lang="en-US" altLang="zh-CN" sz="2400" b="1" i="1" dirty="0">
                <a:solidFill>
                  <a:srgbClr val="66FFFF"/>
                </a:solidFill>
                <a:latin typeface="Times New Roman" pitchFamily="18" charset="0"/>
              </a:rPr>
              <a:t>x</a:t>
            </a:r>
            <a:r>
              <a:rPr kumimoji="1" lang="en-US" altLang="zh-CN" sz="2400" b="1" baseline="-25000" dirty="0">
                <a:solidFill>
                  <a:srgbClr val="66FFFF"/>
                </a:solidFill>
                <a:latin typeface="Times New Roman" pitchFamily="18" charset="0"/>
              </a:rPr>
              <a:t>2</a:t>
            </a:r>
            <a:r>
              <a:rPr kumimoji="1" lang="en-US" altLang="zh-CN" sz="2400" b="1" dirty="0">
                <a:solidFill>
                  <a:srgbClr val="66FFFF"/>
                </a:solidFill>
                <a:latin typeface="Times New Roman" pitchFamily="18" charset="0"/>
              </a:rPr>
              <a:t>=0.1m</a:t>
            </a:r>
            <a:r>
              <a:rPr kumimoji="1" lang="zh-CN" altLang="en-US" sz="2400" b="1" dirty="0">
                <a:solidFill>
                  <a:schemeClr val="bg1"/>
                </a:solidFill>
                <a:latin typeface="宋体" pitchFamily="2" charset="-122"/>
              </a:rPr>
              <a:t>而停止。</a:t>
            </a:r>
          </a:p>
        </p:txBody>
      </p:sp>
      <p:sp>
        <p:nvSpPr>
          <p:cNvPr id="26627" name="Rectangle 3"/>
          <p:cNvSpPr>
            <a:spLocks noChangeArrowheads="1"/>
          </p:cNvSpPr>
          <p:nvPr/>
        </p:nvSpPr>
        <p:spPr bwMode="auto">
          <a:xfrm>
            <a:off x="709613" y="2454275"/>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b="1" dirty="0">
                <a:solidFill>
                  <a:srgbClr val="66FFFF"/>
                </a:solidFill>
                <a:latin typeface="Times New Roman" pitchFamily="18" charset="0"/>
              </a:rPr>
              <a:t> </a:t>
            </a:r>
            <a:r>
              <a:rPr kumimoji="1" lang="zh-CN" altLang="en-US" sz="2400" b="1" dirty="0">
                <a:solidFill>
                  <a:schemeClr val="bg1"/>
                </a:solidFill>
                <a:latin typeface="宋体" pitchFamily="2" charset="-122"/>
              </a:rPr>
              <a:t>放手后，物体运动到平衡位置处和弹簧分离。在整个过程中</a:t>
            </a:r>
            <a:r>
              <a:rPr kumimoji="1" lang="zh-CN" altLang="en-US" sz="2400" b="1" dirty="0">
                <a:solidFill>
                  <a:schemeClr val="bg1"/>
                </a:solidFill>
                <a:latin typeface="仿宋_GB2312" pitchFamily="49" charset="-122"/>
                <a:ea typeface="仿宋_GB2312" pitchFamily="49" charset="-122"/>
              </a:rPr>
              <a:t>，</a:t>
            </a:r>
          </a:p>
        </p:txBody>
      </p:sp>
      <p:sp>
        <p:nvSpPr>
          <p:cNvPr id="26628" name="Rectangle 4"/>
          <p:cNvSpPr>
            <a:spLocks noChangeArrowheads="1"/>
          </p:cNvSpPr>
          <p:nvPr/>
        </p:nvSpPr>
        <p:spPr bwMode="auto">
          <a:xfrm>
            <a:off x="252413" y="241935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解</a:t>
            </a:r>
          </a:p>
        </p:txBody>
      </p:sp>
      <p:sp>
        <p:nvSpPr>
          <p:cNvPr id="26629" name="Rectangle 5"/>
          <p:cNvSpPr>
            <a:spLocks noChangeArrowheads="1"/>
          </p:cNvSpPr>
          <p:nvPr/>
        </p:nvSpPr>
        <p:spPr bwMode="auto">
          <a:xfrm>
            <a:off x="293688" y="33972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p>
        </p:txBody>
      </p:sp>
      <p:sp>
        <p:nvSpPr>
          <p:cNvPr id="26630" name="Rectangle 6"/>
          <p:cNvSpPr>
            <a:spLocks noChangeArrowheads="1"/>
          </p:cNvSpPr>
          <p:nvPr/>
        </p:nvSpPr>
        <p:spPr bwMode="auto">
          <a:xfrm>
            <a:off x="777875" y="1844675"/>
            <a:ext cx="479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chemeClr val="bg1"/>
                </a:solidFill>
                <a:latin typeface="Times New Roman" pitchFamily="18" charset="0"/>
              </a:rPr>
              <a:t>物体与水平面间的滑动摩擦系数。</a:t>
            </a:r>
          </a:p>
        </p:txBody>
      </p:sp>
      <p:sp>
        <p:nvSpPr>
          <p:cNvPr id="26631" name="Rectangle 7"/>
          <p:cNvSpPr>
            <a:spLocks noChangeArrowheads="1"/>
          </p:cNvSpPr>
          <p:nvPr/>
        </p:nvSpPr>
        <p:spPr bwMode="auto">
          <a:xfrm>
            <a:off x="246063" y="18272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求</a:t>
            </a:r>
          </a:p>
        </p:txBody>
      </p:sp>
      <p:graphicFrame>
        <p:nvGraphicFramePr>
          <p:cNvPr id="26632" name="Object 8"/>
          <p:cNvGraphicFramePr>
            <a:graphicFrameLocks/>
          </p:cNvGraphicFramePr>
          <p:nvPr/>
        </p:nvGraphicFramePr>
        <p:xfrm>
          <a:off x="3343275" y="2984500"/>
          <a:ext cx="723900" cy="825500"/>
        </p:xfrm>
        <a:graphic>
          <a:graphicData uri="http://schemas.openxmlformats.org/presentationml/2006/ole">
            <mc:AlternateContent xmlns:mc="http://schemas.openxmlformats.org/markup-compatibility/2006">
              <mc:Choice xmlns:v="urn:schemas-microsoft-com:vml" Requires="v">
                <p:oleObj spid="_x0000_s52808" name="Equation" r:id="rId3" imgW="952560" imgH="1092600" progId="Equation.3">
                  <p:embed/>
                </p:oleObj>
              </mc:Choice>
              <mc:Fallback>
                <p:oleObj name="Equation" r:id="rId3" imgW="952560" imgH="1092600" progId="Equation.3">
                  <p:embed/>
                  <p:pic>
                    <p:nvPicPr>
                      <p:cNvPr id="0" name="Picture 4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2984500"/>
                        <a:ext cx="7239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3" name="Object 9"/>
          <p:cNvGraphicFramePr>
            <a:graphicFrameLocks/>
          </p:cNvGraphicFramePr>
          <p:nvPr>
            <p:extLst>
              <p:ext uri="{D42A27DB-BD31-4B8C-83A1-F6EECF244321}">
                <p14:modId xmlns:p14="http://schemas.microsoft.com/office/powerpoint/2010/main" val="2212560023"/>
              </p:ext>
            </p:extLst>
          </p:nvPr>
        </p:nvGraphicFramePr>
        <p:xfrm>
          <a:off x="2987824" y="3943350"/>
          <a:ext cx="1551235" cy="506412"/>
        </p:xfrm>
        <a:graphic>
          <a:graphicData uri="http://schemas.openxmlformats.org/presentationml/2006/ole">
            <mc:AlternateContent xmlns:mc="http://schemas.openxmlformats.org/markup-compatibility/2006">
              <mc:Choice xmlns:v="urn:schemas-microsoft-com:vml" Requires="v">
                <p:oleObj spid="_x0000_s52809" name="Equation" r:id="rId5" imgW="927000" imgH="228600" progId="Equation.DSMT4">
                  <p:embed/>
                </p:oleObj>
              </mc:Choice>
              <mc:Fallback>
                <p:oleObj name="Equation" r:id="rId5" imgW="927000" imgH="228600" progId="Equation.DSMT4">
                  <p:embed/>
                  <p:pic>
                    <p:nvPicPr>
                      <p:cNvPr id="0" name="Picture 45"/>
                      <p:cNvPicPr>
                        <a:picLocks noChangeArrowheads="1"/>
                      </p:cNvPicPr>
                      <p:nvPr/>
                    </p:nvPicPr>
                    <p:blipFill>
                      <a:blip r:embed="rId6"/>
                      <a:srcRect/>
                      <a:stretch>
                        <a:fillRect/>
                      </a:stretch>
                    </p:blipFill>
                    <p:spPr bwMode="auto">
                      <a:xfrm>
                        <a:off x="2987824" y="3943350"/>
                        <a:ext cx="1551235" cy="506412"/>
                      </a:xfrm>
                      <a:prstGeom prst="rect">
                        <a:avLst/>
                      </a:prstGeom>
                      <a:noFill/>
                    </p:spPr>
                  </p:pic>
                </p:oleObj>
              </mc:Fallback>
            </mc:AlternateContent>
          </a:graphicData>
        </a:graphic>
      </p:graphicFrame>
      <p:sp>
        <p:nvSpPr>
          <p:cNvPr id="26634" name="Text Box 10"/>
          <p:cNvSpPr txBox="1">
            <a:spLocks noChangeArrowheads="1"/>
          </p:cNvSpPr>
          <p:nvPr/>
        </p:nvSpPr>
        <p:spPr bwMode="auto">
          <a:xfrm>
            <a:off x="779463" y="38846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66FFFF"/>
                </a:solidFill>
                <a:latin typeface="Times New Roman" pitchFamily="18" charset="0"/>
              </a:rPr>
              <a:t>摩擦力作功</a:t>
            </a:r>
            <a:endParaRPr kumimoji="1" lang="zh-CN" altLang="en-US" sz="2400">
              <a:latin typeface="Times New Roman" pitchFamily="18" charset="0"/>
            </a:endParaRPr>
          </a:p>
        </p:txBody>
      </p:sp>
      <p:sp>
        <p:nvSpPr>
          <p:cNvPr id="26635" name="Text Box 11"/>
          <p:cNvSpPr txBox="1">
            <a:spLocks noChangeArrowheads="1"/>
          </p:cNvSpPr>
          <p:nvPr/>
        </p:nvSpPr>
        <p:spPr bwMode="auto">
          <a:xfrm>
            <a:off x="755650" y="3179763"/>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66FFFF"/>
                </a:solidFill>
                <a:latin typeface="Times New Roman" pitchFamily="18" charset="0"/>
              </a:rPr>
              <a:t>弹簧弹性力作功</a:t>
            </a:r>
            <a:endParaRPr kumimoji="1" lang="zh-CN" altLang="en-US" sz="2400">
              <a:latin typeface="Times New Roman" pitchFamily="18" charset="0"/>
            </a:endParaRPr>
          </a:p>
        </p:txBody>
      </p:sp>
      <p:grpSp>
        <p:nvGrpSpPr>
          <p:cNvPr id="26636" name="Group 12"/>
          <p:cNvGrpSpPr>
            <a:grpSpLocks/>
          </p:cNvGrpSpPr>
          <p:nvPr/>
        </p:nvGrpSpPr>
        <p:grpSpPr bwMode="auto">
          <a:xfrm>
            <a:off x="4724400" y="3067050"/>
            <a:ext cx="4114800" cy="860425"/>
            <a:chOff x="3012" y="2892"/>
            <a:chExt cx="2592" cy="542"/>
          </a:xfrm>
        </p:grpSpPr>
        <p:pic>
          <p:nvPicPr>
            <p:cNvPr id="26637"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2" y="2892"/>
              <a:ext cx="2256" cy="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8" name="Rectangle 14"/>
            <p:cNvSpPr>
              <a:spLocks noChangeArrowheads="1"/>
            </p:cNvSpPr>
            <p:nvPr/>
          </p:nvSpPr>
          <p:spPr bwMode="auto">
            <a:xfrm>
              <a:off x="4668" y="3084"/>
              <a:ext cx="264" cy="336"/>
            </a:xfrm>
            <a:prstGeom prst="rect">
              <a:avLst/>
            </a:prstGeom>
            <a:solidFill>
              <a:srgbClr val="FF7C80"/>
            </a:solidFill>
            <a:ln w="2857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Line 15"/>
            <p:cNvSpPr>
              <a:spLocks noChangeShapeType="1"/>
            </p:cNvSpPr>
            <p:nvPr/>
          </p:nvSpPr>
          <p:spPr bwMode="auto">
            <a:xfrm>
              <a:off x="3012" y="3434"/>
              <a:ext cx="259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640" name="Line 16"/>
          <p:cNvSpPr>
            <a:spLocks noChangeShapeType="1"/>
          </p:cNvSpPr>
          <p:nvPr/>
        </p:nvSpPr>
        <p:spPr bwMode="auto">
          <a:xfrm>
            <a:off x="6838950" y="3943350"/>
            <a:ext cx="0" cy="36195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1" name="Line 17"/>
          <p:cNvSpPr>
            <a:spLocks noChangeShapeType="1"/>
          </p:cNvSpPr>
          <p:nvPr/>
        </p:nvSpPr>
        <p:spPr bwMode="auto">
          <a:xfrm>
            <a:off x="7562850" y="3943350"/>
            <a:ext cx="0" cy="76835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2" name="Line 18"/>
          <p:cNvSpPr>
            <a:spLocks noChangeShapeType="1"/>
          </p:cNvSpPr>
          <p:nvPr/>
        </p:nvSpPr>
        <p:spPr bwMode="auto">
          <a:xfrm>
            <a:off x="8591550" y="3962400"/>
            <a:ext cx="0" cy="685800"/>
          </a:xfrm>
          <a:prstGeom prst="line">
            <a:avLst/>
          </a:prstGeom>
          <a:noFill/>
          <a:ln w="28575">
            <a:solidFill>
              <a:srgbClr val="CC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3" name="Line 19"/>
          <p:cNvSpPr>
            <a:spLocks noChangeShapeType="1"/>
          </p:cNvSpPr>
          <p:nvPr/>
        </p:nvSpPr>
        <p:spPr bwMode="auto">
          <a:xfrm>
            <a:off x="6843713" y="4057650"/>
            <a:ext cx="719137" cy="0"/>
          </a:xfrm>
          <a:prstGeom prst="line">
            <a:avLst/>
          </a:prstGeom>
          <a:noFill/>
          <a:ln w="28575">
            <a:solidFill>
              <a:srgbClr val="CCFF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4" name="Line 20"/>
          <p:cNvSpPr>
            <a:spLocks noChangeShapeType="1"/>
          </p:cNvSpPr>
          <p:nvPr/>
        </p:nvSpPr>
        <p:spPr bwMode="auto">
          <a:xfrm>
            <a:off x="7562850" y="4552950"/>
            <a:ext cx="1028700" cy="0"/>
          </a:xfrm>
          <a:prstGeom prst="line">
            <a:avLst/>
          </a:prstGeom>
          <a:noFill/>
          <a:ln w="28575">
            <a:solidFill>
              <a:srgbClr val="CCFF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45" name="Object 21"/>
          <p:cNvGraphicFramePr>
            <a:graphicFrameLocks/>
          </p:cNvGraphicFramePr>
          <p:nvPr/>
        </p:nvGraphicFramePr>
        <p:xfrm>
          <a:off x="7105650" y="4057650"/>
          <a:ext cx="280988" cy="417513"/>
        </p:xfrm>
        <a:graphic>
          <a:graphicData uri="http://schemas.openxmlformats.org/presentationml/2006/ole">
            <mc:AlternateContent xmlns:mc="http://schemas.openxmlformats.org/markup-compatibility/2006">
              <mc:Choice xmlns:v="urn:schemas-microsoft-com:vml" Requires="v">
                <p:oleObj spid="_x0000_s52810" name="Equation" r:id="rId8" imgW="355680" imgH="546120" progId="Equation.3">
                  <p:embed/>
                </p:oleObj>
              </mc:Choice>
              <mc:Fallback>
                <p:oleObj name="Equation" r:id="rId8" imgW="355680" imgH="546120" progId="Equation.3">
                  <p:embed/>
                  <p:pic>
                    <p:nvPicPr>
                      <p:cNvPr id="0" name="Picture 4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05650" y="4057650"/>
                        <a:ext cx="280988"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46" name="Object 22"/>
          <p:cNvGraphicFramePr>
            <a:graphicFrameLocks/>
          </p:cNvGraphicFramePr>
          <p:nvPr>
            <p:extLst>
              <p:ext uri="{D42A27DB-BD31-4B8C-83A1-F6EECF244321}">
                <p14:modId xmlns:p14="http://schemas.microsoft.com/office/powerpoint/2010/main" val="2518818670"/>
              </p:ext>
            </p:extLst>
          </p:nvPr>
        </p:nvGraphicFramePr>
        <p:xfrm>
          <a:off x="7989887" y="4113213"/>
          <a:ext cx="315913" cy="417513"/>
        </p:xfrm>
        <a:graphic>
          <a:graphicData uri="http://schemas.openxmlformats.org/presentationml/2006/ole">
            <mc:AlternateContent xmlns:mc="http://schemas.openxmlformats.org/markup-compatibility/2006">
              <mc:Choice xmlns:v="urn:schemas-microsoft-com:vml" Requires="v">
                <p:oleObj spid="_x0000_s52811" name="Equation" r:id="rId10" imgW="406440" imgH="546120" progId="Equation.3">
                  <p:embed/>
                </p:oleObj>
              </mc:Choice>
              <mc:Fallback>
                <p:oleObj name="Equation" r:id="rId10" imgW="406440" imgH="546120" progId="Equation.3">
                  <p:embed/>
                  <p:pic>
                    <p:nvPicPr>
                      <p:cNvPr id="0" name="Picture 4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89887" y="4113213"/>
                        <a:ext cx="315913"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47" name="Rectangle 23"/>
          <p:cNvSpPr>
            <a:spLocks noChangeArrowheads="1"/>
          </p:cNvSpPr>
          <p:nvPr/>
        </p:nvSpPr>
        <p:spPr bwMode="auto">
          <a:xfrm>
            <a:off x="6610350" y="3371850"/>
            <a:ext cx="419100" cy="533400"/>
          </a:xfrm>
          <a:prstGeom prst="rect">
            <a:avLst/>
          </a:prstGeom>
          <a:solidFill>
            <a:srgbClr val="FF7C80"/>
          </a:solidFill>
          <a:ln w="28575">
            <a:solidFill>
              <a:srgbClr val="FF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8" name="Rectangle 24"/>
          <p:cNvSpPr>
            <a:spLocks noChangeArrowheads="1"/>
          </p:cNvSpPr>
          <p:nvPr/>
        </p:nvSpPr>
        <p:spPr bwMode="auto">
          <a:xfrm>
            <a:off x="8382000" y="3371850"/>
            <a:ext cx="400050" cy="533400"/>
          </a:xfrm>
          <a:prstGeom prst="rect">
            <a:avLst/>
          </a:prstGeom>
          <a:solidFill>
            <a:srgbClr val="FF7C80"/>
          </a:solidFill>
          <a:ln w="28575">
            <a:solidFill>
              <a:srgbClr val="FF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649" name="Object 25"/>
          <p:cNvGraphicFramePr>
            <a:graphicFrameLocks/>
          </p:cNvGraphicFramePr>
          <p:nvPr>
            <p:extLst>
              <p:ext uri="{D42A27DB-BD31-4B8C-83A1-F6EECF244321}">
                <p14:modId xmlns:p14="http://schemas.microsoft.com/office/powerpoint/2010/main" val="692194619"/>
              </p:ext>
            </p:extLst>
          </p:nvPr>
        </p:nvGraphicFramePr>
        <p:xfrm>
          <a:off x="1619672" y="5517232"/>
          <a:ext cx="4248472" cy="1008112"/>
        </p:xfrm>
        <a:graphic>
          <a:graphicData uri="http://schemas.openxmlformats.org/presentationml/2006/ole">
            <mc:AlternateContent xmlns:mc="http://schemas.openxmlformats.org/markup-compatibility/2006">
              <mc:Choice xmlns:v="urn:schemas-microsoft-com:vml" Requires="v">
                <p:oleObj spid="_x0000_s52812" name="Equation" r:id="rId12" imgW="2743200" imgH="457200" progId="Equation.DSMT4">
                  <p:embed/>
                </p:oleObj>
              </mc:Choice>
              <mc:Fallback>
                <p:oleObj name="Equation" r:id="rId12" imgW="2743200" imgH="457200" progId="Equation.DSMT4">
                  <p:embed/>
                  <p:pic>
                    <p:nvPicPr>
                      <p:cNvPr id="0" name="Picture 48"/>
                      <p:cNvPicPr>
                        <a:picLocks noChangeArrowheads="1"/>
                      </p:cNvPicPr>
                      <p:nvPr/>
                    </p:nvPicPr>
                    <p:blipFill>
                      <a:blip r:embed="rId13"/>
                      <a:srcRect/>
                      <a:stretch>
                        <a:fillRect/>
                      </a:stretch>
                    </p:blipFill>
                    <p:spPr bwMode="auto">
                      <a:xfrm>
                        <a:off x="1619672" y="5517232"/>
                        <a:ext cx="4248472" cy="1008112"/>
                      </a:xfrm>
                      <a:prstGeom prst="rect">
                        <a:avLst/>
                      </a:prstGeom>
                      <a:noFill/>
                    </p:spPr>
                  </p:pic>
                </p:oleObj>
              </mc:Fallback>
            </mc:AlternateContent>
          </a:graphicData>
        </a:graphic>
      </p:graphicFrame>
      <p:graphicFrame>
        <p:nvGraphicFramePr>
          <p:cNvPr id="26650" name="Object 26"/>
          <p:cNvGraphicFramePr>
            <a:graphicFrameLocks/>
          </p:cNvGraphicFramePr>
          <p:nvPr>
            <p:extLst>
              <p:ext uri="{D42A27DB-BD31-4B8C-83A1-F6EECF244321}">
                <p14:modId xmlns:p14="http://schemas.microsoft.com/office/powerpoint/2010/main" val="2721446568"/>
              </p:ext>
            </p:extLst>
          </p:nvPr>
        </p:nvGraphicFramePr>
        <p:xfrm>
          <a:off x="3313906" y="4604209"/>
          <a:ext cx="2820987" cy="672182"/>
        </p:xfrm>
        <a:graphic>
          <a:graphicData uri="http://schemas.openxmlformats.org/presentationml/2006/ole">
            <mc:AlternateContent xmlns:mc="http://schemas.openxmlformats.org/markup-compatibility/2006">
              <mc:Choice xmlns:v="urn:schemas-microsoft-com:vml" Requires="v">
                <p:oleObj spid="_x0000_s52813" name="Equation" r:id="rId14" imgW="1726920" imgH="393480" progId="Equation.DSMT4">
                  <p:embed/>
                </p:oleObj>
              </mc:Choice>
              <mc:Fallback>
                <p:oleObj name="Equation" r:id="rId14" imgW="1726920" imgH="393480" progId="Equation.DSMT4">
                  <p:embed/>
                  <p:pic>
                    <p:nvPicPr>
                      <p:cNvPr id="0" name="Picture 49"/>
                      <p:cNvPicPr>
                        <a:picLocks noChangeArrowheads="1"/>
                      </p:cNvPicPr>
                      <p:nvPr/>
                    </p:nvPicPr>
                    <p:blipFill>
                      <a:blip r:embed="rId15"/>
                      <a:srcRect/>
                      <a:stretch>
                        <a:fillRect/>
                      </a:stretch>
                    </p:blipFill>
                    <p:spPr bwMode="auto">
                      <a:xfrm>
                        <a:off x="3313906" y="4604209"/>
                        <a:ext cx="2820987" cy="672182"/>
                      </a:xfrm>
                      <a:prstGeom prst="rect">
                        <a:avLst/>
                      </a:prstGeom>
                      <a:noFill/>
                    </p:spPr>
                  </p:pic>
                </p:oleObj>
              </mc:Fallback>
            </mc:AlternateContent>
          </a:graphicData>
        </a:graphic>
      </p:graphicFrame>
      <p:sp>
        <p:nvSpPr>
          <p:cNvPr id="26651" name="Text Box 27"/>
          <p:cNvSpPr txBox="1">
            <a:spLocks noChangeArrowheads="1"/>
          </p:cNvSpPr>
          <p:nvPr/>
        </p:nvSpPr>
        <p:spPr bwMode="auto">
          <a:xfrm>
            <a:off x="796925" y="47117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66FFFF"/>
                </a:solidFill>
                <a:latin typeface="Times New Roman" pitchFamily="18" charset="0"/>
              </a:rPr>
              <a:t>根据动能定理有</a:t>
            </a:r>
            <a:endParaRPr kumimoji="1" lang="zh-CN" altLang="en-US" sz="2400">
              <a:latin typeface="Times New Roman" pitchFamily="18" charset="0"/>
            </a:endParaRPr>
          </a:p>
        </p:txBody>
      </p:sp>
      <p:sp>
        <p:nvSpPr>
          <p:cNvPr id="2" name="文本框 1">
            <a:extLst>
              <a:ext uri="{FF2B5EF4-FFF2-40B4-BE49-F238E27FC236}">
                <a16:creationId xmlns:a16="http://schemas.microsoft.com/office/drawing/2014/main" id="{CB7F463B-1C13-445F-BD7D-7C56C10A3110}"/>
              </a:ext>
            </a:extLst>
          </p:cNvPr>
          <p:cNvSpPr txBox="1"/>
          <p:nvPr/>
        </p:nvSpPr>
        <p:spPr>
          <a:xfrm>
            <a:off x="6948264" y="2987660"/>
            <a:ext cx="1224136" cy="369332"/>
          </a:xfrm>
          <a:prstGeom prst="rect">
            <a:avLst/>
          </a:prstGeom>
          <a:noFill/>
        </p:spPr>
        <p:txBody>
          <a:bodyPr wrap="square" rtlCol="0">
            <a:spAutoFit/>
          </a:bodyPr>
          <a:lstStyle/>
          <a:p>
            <a:r>
              <a:rPr lang="zh-CN" altLang="en-US" dirty="0">
                <a:solidFill>
                  <a:schemeClr val="bg1"/>
                </a:solidFill>
              </a:rPr>
              <a:t>平衡位置</a:t>
            </a:r>
          </a:p>
        </p:txBody>
      </p:sp>
      <p:cxnSp>
        <p:nvCxnSpPr>
          <p:cNvPr id="4" name="直接箭头连接符 3">
            <a:extLst>
              <a:ext uri="{FF2B5EF4-FFF2-40B4-BE49-F238E27FC236}">
                <a16:creationId xmlns:a16="http://schemas.microsoft.com/office/drawing/2014/main" id="{6DA9CFF4-A69E-4797-9EB6-E26AFBBE7096}"/>
              </a:ext>
            </a:extLst>
          </p:cNvPr>
          <p:cNvCxnSpPr/>
          <p:nvPr/>
        </p:nvCxnSpPr>
        <p:spPr>
          <a:xfrm>
            <a:off x="7562850" y="5013176"/>
            <a:ext cx="140163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62BEBCC-7C86-48D5-BC7E-35A04E0F8CD6}"/>
              </a:ext>
            </a:extLst>
          </p:cNvPr>
          <p:cNvSpPr txBox="1"/>
          <p:nvPr/>
        </p:nvSpPr>
        <p:spPr>
          <a:xfrm>
            <a:off x="8820472" y="5013176"/>
            <a:ext cx="325883" cy="369332"/>
          </a:xfrm>
          <a:prstGeom prst="rect">
            <a:avLst/>
          </a:prstGeom>
          <a:noFill/>
        </p:spPr>
        <p:txBody>
          <a:bodyPr wrap="square" rtlCol="0">
            <a:spAutoFit/>
          </a:bodyPr>
          <a:lstStyle/>
          <a:p>
            <a:r>
              <a:rPr lang="en-US" altLang="zh-CN" dirty="0">
                <a:solidFill>
                  <a:schemeClr val="bg1"/>
                </a:solidFill>
              </a:rPr>
              <a:t>x</a:t>
            </a:r>
            <a:endParaRPr lang="zh-CN" altLang="en-US" dirty="0">
              <a:solidFill>
                <a:schemeClr val="bg1"/>
              </a:solidFill>
            </a:endParaRPr>
          </a:p>
        </p:txBody>
      </p:sp>
      <p:sp>
        <p:nvSpPr>
          <p:cNvPr id="32" name="文本框 31">
            <a:extLst>
              <a:ext uri="{FF2B5EF4-FFF2-40B4-BE49-F238E27FC236}">
                <a16:creationId xmlns:a16="http://schemas.microsoft.com/office/drawing/2014/main" id="{C7773153-C246-4A95-9FE2-90A71D47D503}"/>
              </a:ext>
            </a:extLst>
          </p:cNvPr>
          <p:cNvSpPr txBox="1"/>
          <p:nvPr/>
        </p:nvSpPr>
        <p:spPr>
          <a:xfrm>
            <a:off x="7386638" y="5048250"/>
            <a:ext cx="325883" cy="369332"/>
          </a:xfrm>
          <a:prstGeom prst="rect">
            <a:avLst/>
          </a:prstGeom>
          <a:noFill/>
        </p:spPr>
        <p:txBody>
          <a:bodyPr wrap="square" rtlCol="0">
            <a:spAutoFit/>
          </a:bodyPr>
          <a:lstStyle/>
          <a:p>
            <a:r>
              <a:rPr lang="en-US" altLang="zh-CN" dirty="0">
                <a:solidFill>
                  <a:schemeClr val="bg1"/>
                </a:solidFill>
              </a:rPr>
              <a:t>0</a:t>
            </a:r>
            <a:endParaRPr lang="zh-CN" altLang="en-US" dirty="0">
              <a:solidFill>
                <a:schemeClr val="bg1"/>
              </a:solidFill>
            </a:endParaRPr>
          </a:p>
        </p:txBody>
      </p:sp>
    </p:spTree>
    <p:extLst>
      <p:ext uri="{BB962C8B-B14F-4D97-AF65-F5344CB8AC3E}">
        <p14:creationId xmlns:p14="http://schemas.microsoft.com/office/powerpoint/2010/main" val="63002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0" y="304800"/>
            <a:ext cx="8153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400" b="1">
                <a:solidFill>
                  <a:schemeClr val="bg1"/>
                </a:solidFill>
                <a:latin typeface="宋体" pitchFamily="2" charset="-122"/>
              </a:rPr>
              <a:t>长为</a:t>
            </a:r>
            <a:r>
              <a:rPr kumimoji="1" lang="en-US" altLang="zh-CN" sz="2400" b="1" i="1">
                <a:solidFill>
                  <a:srgbClr val="66FFFF"/>
                </a:solidFill>
                <a:latin typeface="Times New Roman" pitchFamily="18" charset="0"/>
              </a:rPr>
              <a:t>l </a:t>
            </a:r>
            <a:r>
              <a:rPr kumimoji="1" lang="zh-CN" altLang="en-US" sz="2400" b="1">
                <a:solidFill>
                  <a:schemeClr val="bg1"/>
                </a:solidFill>
                <a:latin typeface="宋体" pitchFamily="2" charset="-122"/>
              </a:rPr>
              <a:t>的均质链条，部分置于水平面上，另一部分自然下垂</a:t>
            </a:r>
            <a:r>
              <a:rPr kumimoji="1" lang="en-US" altLang="zh-CN" sz="2400" b="1">
                <a:solidFill>
                  <a:schemeClr val="bg1"/>
                </a:solidFill>
                <a:latin typeface="宋体" pitchFamily="2" charset="-122"/>
              </a:rPr>
              <a:t>, </a:t>
            </a:r>
            <a:r>
              <a:rPr kumimoji="1" lang="zh-CN" altLang="en-US" sz="2400" b="1">
                <a:solidFill>
                  <a:schemeClr val="bg1"/>
                </a:solidFill>
                <a:latin typeface="宋体" pitchFamily="2" charset="-122"/>
              </a:rPr>
              <a:t>已知链条与水平面间静摩擦系数为</a:t>
            </a:r>
            <a:r>
              <a:rPr kumimoji="1" lang="zh-CN" altLang="en-US" sz="2400" b="1" i="1">
                <a:solidFill>
                  <a:srgbClr val="66FFFF"/>
                </a:solidFill>
                <a:latin typeface="Times New Roman" pitchFamily="18" charset="0"/>
                <a:sym typeface="Symbol" pitchFamily="18" charset="2"/>
              </a:rPr>
              <a:t></a:t>
            </a:r>
            <a:r>
              <a:rPr kumimoji="1" lang="en-US" altLang="zh-CN" sz="2400" b="1" baseline="-25000">
                <a:solidFill>
                  <a:srgbClr val="66FFFF"/>
                </a:solidFill>
                <a:latin typeface="Times New Roman" pitchFamily="18" charset="0"/>
              </a:rPr>
              <a:t>0 </a:t>
            </a:r>
            <a:r>
              <a:rPr kumimoji="1" lang="en-US" altLang="zh-CN" sz="2400" b="1">
                <a:solidFill>
                  <a:schemeClr val="bg1"/>
                </a:solidFill>
                <a:latin typeface="宋体" pitchFamily="2" charset="-122"/>
              </a:rPr>
              <a:t>, </a:t>
            </a:r>
            <a:r>
              <a:rPr kumimoji="1" lang="zh-CN" altLang="en-US" sz="2400" b="1">
                <a:solidFill>
                  <a:schemeClr val="bg1"/>
                </a:solidFill>
                <a:latin typeface="宋体" pitchFamily="2" charset="-122"/>
              </a:rPr>
              <a:t>滑动摩擦系数为</a:t>
            </a:r>
            <a:r>
              <a:rPr kumimoji="1" lang="zh-CN" altLang="en-US" sz="2400" b="1" i="1">
                <a:solidFill>
                  <a:srgbClr val="66FFFF"/>
                </a:solidFill>
                <a:latin typeface="Times New Roman" pitchFamily="18" charset="0"/>
                <a:sym typeface="Symbol" pitchFamily="18" charset="2"/>
              </a:rPr>
              <a:t></a:t>
            </a:r>
            <a:endParaRPr kumimoji="1" lang="zh-CN" altLang="en-US" sz="2400" b="1" i="1">
              <a:solidFill>
                <a:srgbClr val="66FFFF"/>
              </a:solidFill>
              <a:latin typeface="Times New Roman" pitchFamily="18" charset="0"/>
            </a:endParaRPr>
          </a:p>
        </p:txBody>
      </p:sp>
      <p:sp>
        <p:nvSpPr>
          <p:cNvPr id="27651" name="Text Box 3"/>
          <p:cNvSpPr txBox="1">
            <a:spLocks noChangeArrowheads="1"/>
          </p:cNvSpPr>
          <p:nvPr/>
        </p:nvSpPr>
        <p:spPr bwMode="auto">
          <a:xfrm>
            <a:off x="762000" y="3181350"/>
            <a:ext cx="5334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itchFamily="34" charset="0"/>
                <a:ea typeface="宋体" pitchFamily="2" charset="-122"/>
              </a:defRPr>
            </a:lvl1pPr>
            <a:lvl2pPr marL="666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25000"/>
              </a:lnSpc>
            </a:pPr>
            <a:r>
              <a:rPr kumimoji="1" lang="en-US" altLang="zh-CN" sz="2400" b="1">
                <a:solidFill>
                  <a:schemeClr val="bg1"/>
                </a:solidFill>
                <a:latin typeface="Times New Roman" pitchFamily="18" charset="0"/>
              </a:rPr>
              <a:t>(1) </a:t>
            </a:r>
            <a:r>
              <a:rPr kumimoji="1" lang="zh-CN" altLang="en-US" sz="2400" b="1">
                <a:solidFill>
                  <a:schemeClr val="bg1"/>
                </a:solidFill>
                <a:latin typeface="宋体" pitchFamily="2" charset="-122"/>
              </a:rPr>
              <a:t>以链条的水平部分为研究对象，设链条每单位长度的质量为</a:t>
            </a:r>
            <a:r>
              <a:rPr kumimoji="1" lang="zh-CN" altLang="en-US" sz="2400" b="1" i="1">
                <a:solidFill>
                  <a:srgbClr val="66FFFF"/>
                </a:solidFill>
                <a:latin typeface="Times New Roman" pitchFamily="18" charset="0"/>
                <a:sym typeface="Symbol" pitchFamily="18" charset="2"/>
              </a:rPr>
              <a:t></a:t>
            </a:r>
            <a:r>
              <a:rPr kumimoji="1" lang="zh-CN" altLang="en-US" sz="2400" b="1">
                <a:solidFill>
                  <a:schemeClr val="bg1"/>
                </a:solidFill>
                <a:latin typeface="宋体" pitchFamily="2" charset="-122"/>
              </a:rPr>
              <a:t>，沿铅垂向下取</a:t>
            </a:r>
            <a:r>
              <a:rPr kumimoji="1" lang="en-US" altLang="zh-CN" sz="2400" b="1" i="1">
                <a:solidFill>
                  <a:srgbClr val="66FFFF"/>
                </a:solidFill>
                <a:latin typeface="Times New Roman" pitchFamily="18" charset="0"/>
              </a:rPr>
              <a:t>Oy </a:t>
            </a:r>
            <a:r>
              <a:rPr kumimoji="1" lang="zh-CN" altLang="en-US" sz="2400" b="1">
                <a:solidFill>
                  <a:schemeClr val="bg1"/>
                </a:solidFill>
                <a:latin typeface="宋体" pitchFamily="2" charset="-122"/>
              </a:rPr>
              <a:t>轴。</a:t>
            </a:r>
          </a:p>
        </p:txBody>
      </p:sp>
      <p:sp>
        <p:nvSpPr>
          <p:cNvPr id="27652" name="Rectangle 4"/>
          <p:cNvSpPr>
            <a:spLocks noChangeArrowheads="1"/>
          </p:cNvSpPr>
          <p:nvPr/>
        </p:nvSpPr>
        <p:spPr bwMode="auto">
          <a:xfrm>
            <a:off x="269875" y="32543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FF00"/>
                </a:solidFill>
                <a:latin typeface="Times New Roman" pitchFamily="18" charset="0"/>
              </a:rPr>
              <a:t>解</a:t>
            </a:r>
          </a:p>
        </p:txBody>
      </p:sp>
      <p:pic>
        <p:nvPicPr>
          <p:cNvPr id="276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828800"/>
            <a:ext cx="167163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654" name="Group 6"/>
          <p:cNvGrpSpPr>
            <a:grpSpLocks/>
          </p:cNvGrpSpPr>
          <p:nvPr/>
        </p:nvGrpSpPr>
        <p:grpSpPr bwMode="auto">
          <a:xfrm>
            <a:off x="7902575" y="1752600"/>
            <a:ext cx="846138" cy="1981200"/>
            <a:chOff x="4944" y="218"/>
            <a:chExt cx="533" cy="1248"/>
          </a:xfrm>
        </p:grpSpPr>
        <p:sp>
          <p:nvSpPr>
            <p:cNvPr id="27655" name="Line 7"/>
            <p:cNvSpPr>
              <a:spLocks noChangeShapeType="1"/>
            </p:cNvSpPr>
            <p:nvPr/>
          </p:nvSpPr>
          <p:spPr bwMode="auto">
            <a:xfrm>
              <a:off x="4944" y="288"/>
              <a:ext cx="288" cy="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6" name="Line 8"/>
            <p:cNvSpPr>
              <a:spLocks noChangeShapeType="1"/>
            </p:cNvSpPr>
            <p:nvPr/>
          </p:nvSpPr>
          <p:spPr bwMode="auto">
            <a:xfrm>
              <a:off x="5088" y="288"/>
              <a:ext cx="0" cy="1104"/>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7" name="Text Box 9"/>
            <p:cNvSpPr txBox="1">
              <a:spLocks noChangeArrowheads="1"/>
            </p:cNvSpPr>
            <p:nvPr/>
          </p:nvSpPr>
          <p:spPr bwMode="auto">
            <a:xfrm>
              <a:off x="5222" y="21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O</a:t>
              </a:r>
            </a:p>
          </p:txBody>
        </p:sp>
        <p:sp>
          <p:nvSpPr>
            <p:cNvPr id="27658" name="Text Box 10"/>
            <p:cNvSpPr txBox="1">
              <a:spLocks noChangeArrowheads="1"/>
            </p:cNvSpPr>
            <p:nvPr/>
          </p:nvSpPr>
          <p:spPr bwMode="auto">
            <a:xfrm>
              <a:off x="5174" y="117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y</a:t>
              </a:r>
            </a:p>
          </p:txBody>
        </p:sp>
      </p:grpSp>
      <p:sp>
        <p:nvSpPr>
          <p:cNvPr id="27659" name="Rectangle 11"/>
          <p:cNvSpPr>
            <a:spLocks noChangeArrowheads="1"/>
          </p:cNvSpPr>
          <p:nvPr/>
        </p:nvSpPr>
        <p:spPr bwMode="auto">
          <a:xfrm>
            <a:off x="300038" y="3540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p>
        </p:txBody>
      </p:sp>
      <p:sp>
        <p:nvSpPr>
          <p:cNvPr id="27660" name="Rectangle 12"/>
          <p:cNvSpPr>
            <a:spLocks noChangeArrowheads="1"/>
          </p:cNvSpPr>
          <p:nvPr/>
        </p:nvSpPr>
        <p:spPr bwMode="auto">
          <a:xfrm>
            <a:off x="252413" y="13208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宋体" pitchFamily="2" charset="-122"/>
              </a:rPr>
              <a:t>求</a:t>
            </a:r>
          </a:p>
        </p:txBody>
      </p:sp>
      <p:sp>
        <p:nvSpPr>
          <p:cNvPr id="27661" name="Rectangle 13"/>
          <p:cNvSpPr>
            <a:spLocks noChangeArrowheads="1"/>
          </p:cNvSpPr>
          <p:nvPr/>
        </p:nvSpPr>
        <p:spPr bwMode="auto">
          <a:xfrm>
            <a:off x="685800" y="1238250"/>
            <a:ext cx="5410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76250" indent="-476250">
              <a:lnSpc>
                <a:spcPct val="125000"/>
              </a:lnSpc>
              <a:buFontTx/>
              <a:buAutoNum type="arabicParenBoth"/>
            </a:pPr>
            <a:r>
              <a:rPr kumimoji="1" lang="zh-CN" altLang="en-US" sz="2400" b="1">
                <a:solidFill>
                  <a:schemeClr val="bg1"/>
                </a:solidFill>
                <a:latin typeface="宋体" pitchFamily="2" charset="-122"/>
              </a:rPr>
              <a:t>满足什么条件时，链条将开始滑动</a:t>
            </a:r>
          </a:p>
          <a:p>
            <a:pPr marL="476250" indent="-476250">
              <a:lnSpc>
                <a:spcPct val="125000"/>
              </a:lnSpc>
            </a:pPr>
            <a:r>
              <a:rPr kumimoji="1" lang="zh-CN" altLang="en-US" sz="2400" b="1">
                <a:solidFill>
                  <a:schemeClr val="bg1"/>
                </a:solidFill>
                <a:latin typeface="Times New Roman" pitchFamily="18" charset="0"/>
              </a:rPr>
              <a:t> </a:t>
            </a:r>
            <a:r>
              <a:rPr kumimoji="1" lang="en-US" altLang="zh-CN" sz="2400" b="1">
                <a:solidFill>
                  <a:schemeClr val="bg1"/>
                </a:solidFill>
                <a:latin typeface="Times New Roman" pitchFamily="18" charset="0"/>
              </a:rPr>
              <a:t>(2) </a:t>
            </a:r>
            <a:r>
              <a:rPr kumimoji="1" lang="zh-CN" altLang="en-US" sz="2400" b="1">
                <a:solidFill>
                  <a:schemeClr val="bg1"/>
                </a:solidFill>
                <a:latin typeface="宋体" pitchFamily="2" charset="-122"/>
              </a:rPr>
              <a:t>若下垂部分长度为</a:t>
            </a:r>
            <a:r>
              <a:rPr kumimoji="1" lang="en-US" altLang="zh-CN" sz="2400" b="1" i="1">
                <a:solidFill>
                  <a:srgbClr val="66FFFF"/>
                </a:solidFill>
                <a:latin typeface="Times New Roman" pitchFamily="18" charset="0"/>
              </a:rPr>
              <a:t>b </a:t>
            </a:r>
            <a:r>
              <a:rPr kumimoji="1" lang="zh-CN" altLang="en-US" sz="2400" b="1">
                <a:solidFill>
                  <a:schemeClr val="bg1"/>
                </a:solidFill>
                <a:latin typeface="宋体" pitchFamily="2" charset="-122"/>
              </a:rPr>
              <a:t>时，链条自静止开始滑动，当链条末端刚刚滑离桌面时，其速度等于多少？</a:t>
            </a:r>
          </a:p>
        </p:txBody>
      </p:sp>
      <p:sp>
        <p:nvSpPr>
          <p:cNvPr id="27662" name="Rectangle 14"/>
          <p:cNvSpPr>
            <a:spLocks noChangeArrowheads="1"/>
          </p:cNvSpPr>
          <p:nvPr/>
        </p:nvSpPr>
        <p:spPr bwMode="auto">
          <a:xfrm>
            <a:off x="1047750" y="6003925"/>
            <a:ext cx="8686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400" b="1" dirty="0">
                <a:solidFill>
                  <a:schemeClr val="bg1"/>
                </a:solidFill>
                <a:latin typeface="宋体" pitchFamily="2" charset="-122"/>
              </a:rPr>
              <a:t>当 </a:t>
            </a:r>
            <a:r>
              <a:rPr kumimoji="1" lang="en-US" altLang="zh-CN" sz="2400" b="1" i="1" dirty="0">
                <a:solidFill>
                  <a:srgbClr val="66FFFF"/>
                </a:solidFill>
                <a:latin typeface="Times New Roman" pitchFamily="18" charset="0"/>
              </a:rPr>
              <a:t>y &gt;b</a:t>
            </a:r>
            <a:r>
              <a:rPr kumimoji="1" lang="en-US" altLang="zh-CN" sz="2400" b="1" baseline="-25000" dirty="0">
                <a:solidFill>
                  <a:srgbClr val="66FFFF"/>
                </a:solidFill>
                <a:latin typeface="Times New Roman" pitchFamily="18" charset="0"/>
              </a:rPr>
              <a:t>0</a:t>
            </a:r>
            <a:r>
              <a:rPr kumimoji="1" lang="en-US" altLang="zh-CN" sz="2400" b="1" i="1" dirty="0">
                <a:solidFill>
                  <a:schemeClr val="bg1"/>
                </a:solidFill>
                <a:latin typeface="宋体" pitchFamily="2" charset="-122"/>
              </a:rPr>
              <a:t> </a:t>
            </a:r>
            <a:r>
              <a:rPr kumimoji="1" lang="zh-CN" altLang="en-US" sz="2400" b="1" dirty="0">
                <a:solidFill>
                  <a:schemeClr val="bg1"/>
                </a:solidFill>
                <a:latin typeface="宋体" pitchFamily="2" charset="-122"/>
              </a:rPr>
              <a:t>，重力大于最大静摩擦力时，链条将开始滑动。</a:t>
            </a:r>
            <a:r>
              <a:rPr kumimoji="1" lang="zh-CN" altLang="en-US" sz="2400" b="1" dirty="0">
                <a:solidFill>
                  <a:srgbClr val="66FFFF"/>
                </a:solidFill>
                <a:latin typeface="宋体" pitchFamily="2" charset="-122"/>
              </a:rPr>
              <a:t> </a:t>
            </a:r>
          </a:p>
        </p:txBody>
      </p:sp>
      <p:sp>
        <p:nvSpPr>
          <p:cNvPr id="27663" name="Text Box 15"/>
          <p:cNvSpPr txBox="1">
            <a:spLocks noChangeArrowheads="1"/>
          </p:cNvSpPr>
          <p:nvPr/>
        </p:nvSpPr>
        <p:spPr bwMode="auto">
          <a:xfrm>
            <a:off x="1142999" y="4689475"/>
            <a:ext cx="64309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chemeClr val="bg1"/>
                </a:solidFill>
                <a:latin typeface="Times New Roman" pitchFamily="18" charset="0"/>
              </a:rPr>
              <a:t>设链条下垂部分长度 </a:t>
            </a:r>
            <a:r>
              <a:rPr kumimoji="1" lang="en-US" altLang="zh-CN" sz="2400" b="1" i="1" dirty="0">
                <a:solidFill>
                  <a:srgbClr val="66FFFF"/>
                </a:solidFill>
                <a:latin typeface="Times New Roman" pitchFamily="18" charset="0"/>
              </a:rPr>
              <a:t>y =b</a:t>
            </a:r>
            <a:r>
              <a:rPr kumimoji="1" lang="en-US" altLang="zh-CN" sz="2400" b="1" baseline="-25000" dirty="0">
                <a:solidFill>
                  <a:srgbClr val="66FFFF"/>
                </a:solidFill>
                <a:latin typeface="Times New Roman" pitchFamily="18" charset="0"/>
              </a:rPr>
              <a:t>0</a:t>
            </a:r>
            <a:r>
              <a:rPr kumimoji="1" lang="en-US" altLang="zh-CN" sz="2400" b="1" dirty="0">
                <a:solidFill>
                  <a:schemeClr val="bg1"/>
                </a:solidFill>
                <a:latin typeface="Times New Roman" pitchFamily="18" charset="0"/>
              </a:rPr>
              <a:t> </a:t>
            </a:r>
            <a:r>
              <a:rPr kumimoji="1" lang="zh-CN" altLang="en-US" sz="2400" b="1" dirty="0">
                <a:solidFill>
                  <a:schemeClr val="bg1"/>
                </a:solidFill>
                <a:latin typeface="Times New Roman" pitchFamily="18" charset="0"/>
              </a:rPr>
              <a:t>时，处于临界状态</a:t>
            </a:r>
          </a:p>
        </p:txBody>
      </p:sp>
      <p:graphicFrame>
        <p:nvGraphicFramePr>
          <p:cNvPr id="27664" name="Object 16"/>
          <p:cNvGraphicFramePr>
            <a:graphicFrameLocks/>
          </p:cNvGraphicFramePr>
          <p:nvPr/>
        </p:nvGraphicFramePr>
        <p:xfrm>
          <a:off x="1371600" y="5316538"/>
          <a:ext cx="3375025" cy="431800"/>
        </p:xfrm>
        <a:graphic>
          <a:graphicData uri="http://schemas.openxmlformats.org/presentationml/2006/ole">
            <mc:AlternateContent xmlns:mc="http://schemas.openxmlformats.org/markup-compatibility/2006">
              <mc:Choice xmlns:v="urn:schemas-microsoft-com:vml" Requires="v">
                <p:oleObj spid="_x0000_s53442" name="Equation" r:id="rId4" imgW="4496760" imgH="559080" progId="Equation.3">
                  <p:embed/>
                </p:oleObj>
              </mc:Choice>
              <mc:Fallback>
                <p:oleObj name="Equation" r:id="rId4" imgW="4496760" imgH="559080" progId="Equation.3">
                  <p:embed/>
                  <p:pic>
                    <p:nvPicPr>
                      <p:cNvPr id="0" name="Picture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316538"/>
                        <a:ext cx="33750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5" name="Object 17"/>
          <p:cNvGraphicFramePr>
            <a:graphicFrameLocks/>
          </p:cNvGraphicFramePr>
          <p:nvPr/>
        </p:nvGraphicFramePr>
        <p:xfrm>
          <a:off x="5921375" y="5087938"/>
          <a:ext cx="1652588" cy="914400"/>
        </p:xfrm>
        <a:graphic>
          <a:graphicData uri="http://schemas.openxmlformats.org/presentationml/2006/ole">
            <mc:AlternateContent xmlns:mc="http://schemas.openxmlformats.org/markup-compatibility/2006">
              <mc:Choice xmlns:v="urn:schemas-microsoft-com:vml" Requires="v">
                <p:oleObj spid="_x0000_s53443" name="Equation" r:id="rId6" imgW="2184840" imgH="1206720" progId="Equation.3">
                  <p:embed/>
                </p:oleObj>
              </mc:Choice>
              <mc:Fallback>
                <p:oleObj name="Equation" r:id="rId6" imgW="2184840" imgH="1206720" progId="Equation.3">
                  <p:embed/>
                  <p:pic>
                    <p:nvPicPr>
                      <p:cNvPr id="0" name="Picture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375" y="5087938"/>
                        <a:ext cx="16525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6" name="AutoShape 18"/>
          <p:cNvSpPr>
            <a:spLocks noChangeArrowheads="1"/>
          </p:cNvSpPr>
          <p:nvPr/>
        </p:nvSpPr>
        <p:spPr bwMode="auto">
          <a:xfrm>
            <a:off x="5167313" y="5434013"/>
            <a:ext cx="457200" cy="228600"/>
          </a:xfrm>
          <a:prstGeom prst="rightArrow">
            <a:avLst>
              <a:gd name="adj1" fmla="val 50000"/>
              <a:gd name="adj2" fmla="val 50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07222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6763" y="381000"/>
            <a:ext cx="8148637"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pitchFamily="34" charset="0"/>
                <a:ea typeface="宋体" pitchFamily="2" charset="-122"/>
              </a:defRPr>
            </a:lvl1pPr>
            <a:lvl2pPr marL="666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25000"/>
              </a:lnSpc>
            </a:pPr>
            <a:r>
              <a:rPr kumimoji="1" lang="en-US" altLang="zh-CN" sz="2400" b="1" dirty="0">
                <a:solidFill>
                  <a:schemeClr val="bg1"/>
                </a:solidFill>
                <a:latin typeface="Times New Roman" pitchFamily="18" charset="0"/>
              </a:rPr>
              <a:t>(2) </a:t>
            </a:r>
            <a:r>
              <a:rPr kumimoji="1" lang="zh-CN" altLang="en-US" sz="2400" b="1" dirty="0">
                <a:solidFill>
                  <a:schemeClr val="bg1"/>
                </a:solidFill>
                <a:latin typeface="宋体" pitchFamily="2" charset="-122"/>
              </a:rPr>
              <a:t>以整个链条为研究对象，</a:t>
            </a:r>
            <a:endParaRPr kumimoji="1" lang="zh-CN" altLang="en-US" sz="2400" dirty="0">
              <a:solidFill>
                <a:schemeClr val="bg1"/>
              </a:solidFill>
              <a:latin typeface="宋体" pitchFamily="2" charset="-122"/>
            </a:endParaRPr>
          </a:p>
        </p:txBody>
      </p:sp>
      <p:graphicFrame>
        <p:nvGraphicFramePr>
          <p:cNvPr id="28675" name="Object 3"/>
          <p:cNvGraphicFramePr>
            <a:graphicFrameLocks/>
          </p:cNvGraphicFramePr>
          <p:nvPr/>
        </p:nvGraphicFramePr>
        <p:xfrm>
          <a:off x="3449638" y="1533525"/>
          <a:ext cx="3998912" cy="823913"/>
        </p:xfrm>
        <a:graphic>
          <a:graphicData uri="http://schemas.openxmlformats.org/presentationml/2006/ole">
            <mc:AlternateContent xmlns:mc="http://schemas.openxmlformats.org/markup-compatibility/2006">
              <mc:Choice xmlns:v="urn:schemas-microsoft-com:vml" Requires="v">
                <p:oleObj spid="_x0000_s54662" name="公式" r:id="rId3" imgW="5322600" imgH="1092600" progId="Equation.3">
                  <p:embed/>
                </p:oleObj>
              </mc:Choice>
              <mc:Fallback>
                <p:oleObj name="公式" r:id="rId3" imgW="5322600" imgH="1092600" progId="Equation.3">
                  <p:embed/>
                  <p:pic>
                    <p:nvPicPr>
                      <p:cNvPr id="0" name="Picture 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638" y="1533525"/>
                        <a:ext cx="3998912"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4"/>
          <p:cNvGraphicFramePr>
            <a:graphicFrameLocks/>
          </p:cNvGraphicFramePr>
          <p:nvPr>
            <p:extLst>
              <p:ext uri="{D42A27DB-BD31-4B8C-83A1-F6EECF244321}">
                <p14:modId xmlns:p14="http://schemas.microsoft.com/office/powerpoint/2010/main" val="3607370659"/>
              </p:ext>
            </p:extLst>
          </p:nvPr>
        </p:nvGraphicFramePr>
        <p:xfrm>
          <a:off x="3381375" y="2509044"/>
          <a:ext cx="4358978" cy="847948"/>
        </p:xfrm>
        <a:graphic>
          <a:graphicData uri="http://schemas.openxmlformats.org/presentationml/2006/ole">
            <mc:AlternateContent xmlns:mc="http://schemas.openxmlformats.org/markup-compatibility/2006">
              <mc:Choice xmlns:v="urn:schemas-microsoft-com:vml" Requires="v">
                <p:oleObj spid="_x0000_s54663" name="Equation" r:id="rId5" imgW="2489040" imgH="393480" progId="Equation.DSMT4">
                  <p:embed/>
                </p:oleObj>
              </mc:Choice>
              <mc:Fallback>
                <p:oleObj name="Equation" r:id="rId5" imgW="2489040" imgH="393480" progId="Equation.DSMT4">
                  <p:embed/>
                  <p:pic>
                    <p:nvPicPr>
                      <p:cNvPr id="0" name="Picture 31"/>
                      <p:cNvPicPr>
                        <a:picLocks noChangeArrowheads="1"/>
                      </p:cNvPicPr>
                      <p:nvPr/>
                    </p:nvPicPr>
                    <p:blipFill>
                      <a:blip r:embed="rId6"/>
                      <a:srcRect/>
                      <a:stretch>
                        <a:fillRect/>
                      </a:stretch>
                    </p:blipFill>
                    <p:spPr bwMode="auto">
                      <a:xfrm>
                        <a:off x="3381375" y="2509044"/>
                        <a:ext cx="4358978" cy="847948"/>
                      </a:xfrm>
                      <a:prstGeom prst="rect">
                        <a:avLst/>
                      </a:prstGeom>
                      <a:noFill/>
                    </p:spPr>
                  </p:pic>
                </p:oleObj>
              </mc:Fallback>
            </mc:AlternateContent>
          </a:graphicData>
        </a:graphic>
      </p:graphicFrame>
      <p:sp>
        <p:nvSpPr>
          <p:cNvPr id="28677" name="Rectangle 5"/>
          <p:cNvSpPr>
            <a:spLocks noChangeArrowheads="1"/>
          </p:cNvSpPr>
          <p:nvPr/>
        </p:nvSpPr>
        <p:spPr bwMode="auto">
          <a:xfrm>
            <a:off x="1250950" y="2754313"/>
            <a:ext cx="170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66FFFF"/>
                </a:solidFill>
                <a:latin typeface="Times New Roman" pitchFamily="18" charset="0"/>
              </a:rPr>
              <a:t>摩擦力的功</a:t>
            </a:r>
          </a:p>
        </p:txBody>
      </p:sp>
      <p:sp>
        <p:nvSpPr>
          <p:cNvPr id="28678" name="Rectangle 6"/>
          <p:cNvSpPr>
            <a:spLocks noChangeArrowheads="1"/>
          </p:cNvSpPr>
          <p:nvPr/>
        </p:nvSpPr>
        <p:spPr bwMode="auto">
          <a:xfrm>
            <a:off x="1241425" y="1685925"/>
            <a:ext cx="139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66FFFF"/>
                </a:solidFill>
                <a:latin typeface="Times New Roman" pitchFamily="18" charset="0"/>
              </a:rPr>
              <a:t>重力的功</a:t>
            </a:r>
          </a:p>
        </p:txBody>
      </p:sp>
      <p:graphicFrame>
        <p:nvGraphicFramePr>
          <p:cNvPr id="28679" name="Object 7"/>
          <p:cNvGraphicFramePr>
            <a:graphicFrameLocks/>
          </p:cNvGraphicFramePr>
          <p:nvPr/>
        </p:nvGraphicFramePr>
        <p:xfrm>
          <a:off x="1949450" y="4221163"/>
          <a:ext cx="5791200" cy="825500"/>
        </p:xfrm>
        <a:graphic>
          <a:graphicData uri="http://schemas.openxmlformats.org/presentationml/2006/ole">
            <mc:AlternateContent xmlns:mc="http://schemas.openxmlformats.org/markup-compatibility/2006">
              <mc:Choice xmlns:v="urn:schemas-microsoft-com:vml" Requires="v">
                <p:oleObj spid="_x0000_s54664" name="Equation" r:id="rId7" imgW="7710480" imgH="1092600" progId="Equation.3">
                  <p:embed/>
                </p:oleObj>
              </mc:Choice>
              <mc:Fallback>
                <p:oleObj name="Equation" r:id="rId7" imgW="7710480" imgH="1092600" progId="Equation.3">
                  <p:embed/>
                  <p:pic>
                    <p:nvPicPr>
                      <p:cNvPr id="0" name="Picture 3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9450" y="4221163"/>
                        <a:ext cx="57912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0" name="Object 8"/>
          <p:cNvGraphicFramePr>
            <a:graphicFrameLocks/>
          </p:cNvGraphicFramePr>
          <p:nvPr/>
        </p:nvGraphicFramePr>
        <p:xfrm>
          <a:off x="2036763" y="5373688"/>
          <a:ext cx="4048125" cy="874712"/>
        </p:xfrm>
        <a:graphic>
          <a:graphicData uri="http://schemas.openxmlformats.org/presentationml/2006/ole">
            <mc:AlternateContent xmlns:mc="http://schemas.openxmlformats.org/markup-compatibility/2006">
              <mc:Choice xmlns:v="urn:schemas-microsoft-com:vml" Requires="v">
                <p:oleObj spid="_x0000_s54665" name="Equation" r:id="rId9" imgW="5385960" imgH="1155960" progId="Equation.3">
                  <p:embed/>
                </p:oleObj>
              </mc:Choice>
              <mc:Fallback>
                <p:oleObj name="Equation" r:id="rId9" imgW="5385960" imgH="1155960" progId="Equation.3">
                  <p:embed/>
                  <p:pic>
                    <p:nvPicPr>
                      <p:cNvPr id="0" name="Picture 3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6763" y="5373688"/>
                        <a:ext cx="4048125"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1" name="Text Box 9"/>
          <p:cNvSpPr txBox="1">
            <a:spLocks noChangeArrowheads="1"/>
          </p:cNvSpPr>
          <p:nvPr/>
        </p:nvSpPr>
        <p:spPr bwMode="auto">
          <a:xfrm>
            <a:off x="1209675" y="3573463"/>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宋体" pitchFamily="2" charset="-122"/>
              </a:rPr>
              <a:t>根据动能定理有</a:t>
            </a:r>
          </a:p>
        </p:txBody>
      </p:sp>
      <p:sp>
        <p:nvSpPr>
          <p:cNvPr id="28682" name="AutoShape 10"/>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28683" name="AutoShape 11">
            <a:hlinkClick r:id="rId11"/>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Tree>
    <p:extLst>
      <p:ext uri="{BB962C8B-B14F-4D97-AF65-F5344CB8AC3E}">
        <p14:creationId xmlns:p14="http://schemas.microsoft.com/office/powerpoint/2010/main" val="3856393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动能定理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en-US" altLang="zh-CN" dirty="0"/>
              <a:t>p113 </a:t>
            </a:r>
            <a:r>
              <a:rPr lang="zh-CN" altLang="en-US" dirty="0"/>
              <a:t>例</a:t>
            </a:r>
            <a:r>
              <a:rPr lang="en-US" altLang="zh-CN" dirty="0"/>
              <a:t>3.12</a:t>
            </a:r>
          </a:p>
        </p:txBody>
      </p:sp>
      <p:pic>
        <p:nvPicPr>
          <p:cNvPr id="3" name="图片 2">
            <a:extLst>
              <a:ext uri="{FF2B5EF4-FFF2-40B4-BE49-F238E27FC236}">
                <a16:creationId xmlns:a16="http://schemas.microsoft.com/office/drawing/2014/main" id="{1C28C069-C1F9-4334-8E85-9480EF2049C6}"/>
              </a:ext>
            </a:extLst>
          </p:cNvPr>
          <p:cNvPicPr>
            <a:picLocks noChangeAspect="1"/>
          </p:cNvPicPr>
          <p:nvPr/>
        </p:nvPicPr>
        <p:blipFill>
          <a:blip r:embed="rId3"/>
          <a:stretch>
            <a:fillRect/>
          </a:stretch>
        </p:blipFill>
        <p:spPr>
          <a:xfrm>
            <a:off x="395536" y="2204864"/>
            <a:ext cx="7956376" cy="4224575"/>
          </a:xfrm>
          <a:prstGeom prst="rect">
            <a:avLst/>
          </a:prstGeom>
        </p:spPr>
      </p:pic>
      <p:sp>
        <p:nvSpPr>
          <p:cNvPr id="6" name="文本框 5">
            <a:extLst>
              <a:ext uri="{FF2B5EF4-FFF2-40B4-BE49-F238E27FC236}">
                <a16:creationId xmlns:a16="http://schemas.microsoft.com/office/drawing/2014/main" id="{FDC3C4AD-33DB-44E0-AB7F-5BA150E49B0D}"/>
              </a:ext>
            </a:extLst>
          </p:cNvPr>
          <p:cNvSpPr txBox="1"/>
          <p:nvPr/>
        </p:nvSpPr>
        <p:spPr>
          <a:xfrm>
            <a:off x="7020272" y="5408056"/>
            <a:ext cx="2123728" cy="1477328"/>
          </a:xfrm>
          <a:prstGeom prst="rect">
            <a:avLst/>
          </a:prstGeom>
          <a:noFill/>
        </p:spPr>
        <p:txBody>
          <a:bodyPr wrap="square" rtlCol="0">
            <a:spAutoFit/>
          </a:bodyPr>
          <a:lstStyle/>
          <a:p>
            <a:r>
              <a:rPr lang="en-US" altLang="zh-CN" dirty="0"/>
              <a:t>m</a:t>
            </a:r>
            <a:r>
              <a:rPr lang="zh-CN" altLang="en-US" dirty="0"/>
              <a:t>受到有心力的作用，还受到沿大圆法线方向的支撑力的作用，支撑力不做功</a:t>
            </a:r>
          </a:p>
        </p:txBody>
      </p:sp>
    </p:spTree>
    <p:extLst>
      <p:ext uri="{BB962C8B-B14F-4D97-AF65-F5344CB8AC3E}">
        <p14:creationId xmlns:p14="http://schemas.microsoft.com/office/powerpoint/2010/main" val="1144628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A612B38-48DB-4306-A4DD-F453A5FAF871}"/>
              </a:ext>
            </a:extLst>
          </p:cNvPr>
          <p:cNvPicPr>
            <a:picLocks noChangeAspect="1"/>
          </p:cNvPicPr>
          <p:nvPr/>
        </p:nvPicPr>
        <p:blipFill>
          <a:blip r:embed="rId3"/>
          <a:stretch>
            <a:fillRect/>
          </a:stretch>
        </p:blipFill>
        <p:spPr>
          <a:xfrm>
            <a:off x="251520" y="260648"/>
            <a:ext cx="2926885" cy="2786977"/>
          </a:xfrm>
          <a:prstGeom prst="rect">
            <a:avLst/>
          </a:prstGeom>
        </p:spPr>
      </p:pic>
      <p:graphicFrame>
        <p:nvGraphicFramePr>
          <p:cNvPr id="5" name="对象 4">
            <a:extLst>
              <a:ext uri="{FF2B5EF4-FFF2-40B4-BE49-F238E27FC236}">
                <a16:creationId xmlns:a16="http://schemas.microsoft.com/office/drawing/2014/main" id="{48F01BB0-2D57-4564-ACF0-E485CDAC65E0}"/>
              </a:ext>
            </a:extLst>
          </p:cNvPr>
          <p:cNvGraphicFramePr>
            <a:graphicFrameLocks noChangeAspect="1"/>
          </p:cNvGraphicFramePr>
          <p:nvPr>
            <p:extLst>
              <p:ext uri="{D42A27DB-BD31-4B8C-83A1-F6EECF244321}">
                <p14:modId xmlns:p14="http://schemas.microsoft.com/office/powerpoint/2010/main" val="182158281"/>
              </p:ext>
            </p:extLst>
          </p:nvPr>
        </p:nvGraphicFramePr>
        <p:xfrm>
          <a:off x="3995936" y="524192"/>
          <a:ext cx="4087455" cy="426517"/>
        </p:xfrm>
        <a:graphic>
          <a:graphicData uri="http://schemas.openxmlformats.org/presentationml/2006/ole">
            <mc:AlternateContent xmlns:mc="http://schemas.openxmlformats.org/markup-compatibility/2006">
              <mc:Choice xmlns:v="urn:schemas-microsoft-com:vml" Requires="v">
                <p:oleObj spid="_x0000_s159812" name="Equation" r:id="rId4" imgW="2920680" imgH="304560" progId="Equation.DSMT4">
                  <p:embed/>
                </p:oleObj>
              </mc:Choice>
              <mc:Fallback>
                <p:oleObj name="Equation" r:id="rId4" imgW="2920680" imgH="304560" progId="Equation.DSMT4">
                  <p:embed/>
                  <p:pic>
                    <p:nvPicPr>
                      <p:cNvPr id="0" name=""/>
                      <p:cNvPicPr/>
                      <p:nvPr/>
                    </p:nvPicPr>
                    <p:blipFill>
                      <a:blip r:embed="rId5"/>
                      <a:stretch>
                        <a:fillRect/>
                      </a:stretch>
                    </p:blipFill>
                    <p:spPr>
                      <a:xfrm>
                        <a:off x="3995936" y="524192"/>
                        <a:ext cx="4087455" cy="426517"/>
                      </a:xfrm>
                      <a:prstGeom prst="rect">
                        <a:avLst/>
                      </a:prstGeom>
                    </p:spPr>
                  </p:pic>
                </p:oleObj>
              </mc:Fallback>
            </mc:AlternateContent>
          </a:graphicData>
        </a:graphic>
      </p:graphicFrame>
      <p:sp>
        <p:nvSpPr>
          <p:cNvPr id="6" name="弧形 5">
            <a:extLst>
              <a:ext uri="{FF2B5EF4-FFF2-40B4-BE49-F238E27FC236}">
                <a16:creationId xmlns:a16="http://schemas.microsoft.com/office/drawing/2014/main" id="{353F1426-D9FC-4F1D-88D5-39E38737FD09}"/>
              </a:ext>
            </a:extLst>
          </p:cNvPr>
          <p:cNvSpPr/>
          <p:nvPr/>
        </p:nvSpPr>
        <p:spPr>
          <a:xfrm rot="10179402">
            <a:off x="2290058" y="1139610"/>
            <a:ext cx="45719" cy="148926"/>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5C00426-AF53-4B48-9896-00680446DACB}"/>
              </a:ext>
            </a:extLst>
          </p:cNvPr>
          <p:cNvSpPr txBox="1"/>
          <p:nvPr/>
        </p:nvSpPr>
        <p:spPr>
          <a:xfrm>
            <a:off x="1880869" y="1136715"/>
            <a:ext cx="432048" cy="369332"/>
          </a:xfrm>
          <a:prstGeom prst="rect">
            <a:avLst/>
          </a:prstGeom>
          <a:noFill/>
        </p:spPr>
        <p:txBody>
          <a:bodyPr wrap="square" rtlCol="0">
            <a:spAutoFit/>
          </a:bodyPr>
          <a:lstStyle/>
          <a:p>
            <a:r>
              <a:rPr lang="en-US" altLang="zh-CN" dirty="0">
                <a:solidFill>
                  <a:srgbClr val="FF0000"/>
                </a:solidFill>
                <a:latin typeface="Symbol" panose="05050102010706020507" pitchFamily="18" charset="2"/>
              </a:rPr>
              <a:t>a</a:t>
            </a:r>
            <a:endParaRPr lang="zh-CN" altLang="en-US" dirty="0">
              <a:solidFill>
                <a:srgbClr val="FF0000"/>
              </a:solidFill>
              <a:latin typeface="Symbol" panose="05050102010706020507" pitchFamily="18" charset="2"/>
            </a:endParaRPr>
          </a:p>
        </p:txBody>
      </p:sp>
      <p:cxnSp>
        <p:nvCxnSpPr>
          <p:cNvPr id="9" name="直接连接符 8">
            <a:extLst>
              <a:ext uri="{FF2B5EF4-FFF2-40B4-BE49-F238E27FC236}">
                <a16:creationId xmlns:a16="http://schemas.microsoft.com/office/drawing/2014/main" id="{5E5C7EEE-8CBB-4B62-985D-77192E6A1C2E}"/>
              </a:ext>
            </a:extLst>
          </p:cNvPr>
          <p:cNvCxnSpPr/>
          <p:nvPr/>
        </p:nvCxnSpPr>
        <p:spPr>
          <a:xfrm>
            <a:off x="2465106" y="764704"/>
            <a:ext cx="144016" cy="372011"/>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CAFEFF84-DA50-4A20-836A-FF14A4761635}"/>
              </a:ext>
            </a:extLst>
          </p:cNvPr>
          <p:cNvPicPr>
            <a:picLocks noChangeAspect="1"/>
          </p:cNvPicPr>
          <p:nvPr/>
        </p:nvPicPr>
        <p:blipFill>
          <a:blip r:embed="rId6"/>
          <a:stretch>
            <a:fillRect/>
          </a:stretch>
        </p:blipFill>
        <p:spPr>
          <a:xfrm>
            <a:off x="3472348" y="1136715"/>
            <a:ext cx="4986498" cy="852349"/>
          </a:xfrm>
          <a:prstGeom prst="rect">
            <a:avLst/>
          </a:prstGeom>
        </p:spPr>
      </p:pic>
      <p:pic>
        <p:nvPicPr>
          <p:cNvPr id="11" name="图片 10">
            <a:extLst>
              <a:ext uri="{FF2B5EF4-FFF2-40B4-BE49-F238E27FC236}">
                <a16:creationId xmlns:a16="http://schemas.microsoft.com/office/drawing/2014/main" id="{F41621DF-4AC6-466E-966E-26F067551FBB}"/>
              </a:ext>
            </a:extLst>
          </p:cNvPr>
          <p:cNvPicPr>
            <a:picLocks noChangeAspect="1"/>
          </p:cNvPicPr>
          <p:nvPr/>
        </p:nvPicPr>
        <p:blipFill>
          <a:blip r:embed="rId7"/>
          <a:stretch>
            <a:fillRect/>
          </a:stretch>
        </p:blipFill>
        <p:spPr>
          <a:xfrm>
            <a:off x="5652120" y="2175070"/>
            <a:ext cx="2926886" cy="430425"/>
          </a:xfrm>
          <a:prstGeom prst="rect">
            <a:avLst/>
          </a:prstGeom>
        </p:spPr>
      </p:pic>
      <p:sp>
        <p:nvSpPr>
          <p:cNvPr id="12" name="文本框 11">
            <a:extLst>
              <a:ext uri="{FF2B5EF4-FFF2-40B4-BE49-F238E27FC236}">
                <a16:creationId xmlns:a16="http://schemas.microsoft.com/office/drawing/2014/main" id="{879C5C39-E8BF-4744-8C96-4D05B2709C14}"/>
              </a:ext>
            </a:extLst>
          </p:cNvPr>
          <p:cNvSpPr txBox="1"/>
          <p:nvPr/>
        </p:nvSpPr>
        <p:spPr>
          <a:xfrm>
            <a:off x="2609122" y="2715655"/>
            <a:ext cx="3106561" cy="646331"/>
          </a:xfrm>
          <a:prstGeom prst="rect">
            <a:avLst/>
          </a:prstGeom>
          <a:noFill/>
        </p:spPr>
        <p:txBody>
          <a:bodyPr wrap="square" rtlCol="0">
            <a:spAutoFit/>
          </a:bodyPr>
          <a:lstStyle/>
          <a:p>
            <a:r>
              <a:rPr lang="zh-CN" altLang="en-US" dirty="0"/>
              <a:t>将这个关系带入上式，得到只与角坐标有关的微分方程：</a:t>
            </a:r>
          </a:p>
        </p:txBody>
      </p:sp>
      <p:pic>
        <p:nvPicPr>
          <p:cNvPr id="13" name="图片 12">
            <a:extLst>
              <a:ext uri="{FF2B5EF4-FFF2-40B4-BE49-F238E27FC236}">
                <a16:creationId xmlns:a16="http://schemas.microsoft.com/office/drawing/2014/main" id="{098109E3-9630-4404-8A4A-18558FDE2D5A}"/>
              </a:ext>
            </a:extLst>
          </p:cNvPr>
          <p:cNvPicPr>
            <a:picLocks noChangeAspect="1"/>
          </p:cNvPicPr>
          <p:nvPr/>
        </p:nvPicPr>
        <p:blipFill>
          <a:blip r:embed="rId8"/>
          <a:stretch>
            <a:fillRect/>
          </a:stretch>
        </p:blipFill>
        <p:spPr>
          <a:xfrm>
            <a:off x="5820957" y="2822941"/>
            <a:ext cx="2347868" cy="540262"/>
          </a:xfrm>
          <a:prstGeom prst="rect">
            <a:avLst/>
          </a:prstGeom>
        </p:spPr>
      </p:pic>
      <p:graphicFrame>
        <p:nvGraphicFramePr>
          <p:cNvPr id="14" name="对象 13">
            <a:extLst>
              <a:ext uri="{FF2B5EF4-FFF2-40B4-BE49-F238E27FC236}">
                <a16:creationId xmlns:a16="http://schemas.microsoft.com/office/drawing/2014/main" id="{8DEA4007-1C4E-4060-A4D2-AF40EE464E93}"/>
              </a:ext>
            </a:extLst>
          </p:cNvPr>
          <p:cNvGraphicFramePr>
            <a:graphicFrameLocks noChangeAspect="1"/>
          </p:cNvGraphicFramePr>
          <p:nvPr>
            <p:extLst>
              <p:ext uri="{D42A27DB-BD31-4B8C-83A1-F6EECF244321}">
                <p14:modId xmlns:p14="http://schemas.microsoft.com/office/powerpoint/2010/main" val="171919058"/>
              </p:ext>
            </p:extLst>
          </p:nvPr>
        </p:nvGraphicFramePr>
        <p:xfrm>
          <a:off x="5397072" y="3643097"/>
          <a:ext cx="3195638" cy="541338"/>
        </p:xfrm>
        <a:graphic>
          <a:graphicData uri="http://schemas.openxmlformats.org/presentationml/2006/ole">
            <mc:AlternateContent xmlns:mc="http://schemas.openxmlformats.org/markup-compatibility/2006">
              <mc:Choice xmlns:v="urn:schemas-microsoft-com:vml" Requires="v">
                <p:oleObj spid="_x0000_s159813" name="Equation" r:id="rId9" imgW="2628720" imgH="444240" progId="Equation.DSMT4">
                  <p:embed/>
                </p:oleObj>
              </mc:Choice>
              <mc:Fallback>
                <p:oleObj name="Equation" r:id="rId9" imgW="2628720" imgH="444240" progId="Equation.DSMT4">
                  <p:embed/>
                  <p:pic>
                    <p:nvPicPr>
                      <p:cNvPr id="0" name=""/>
                      <p:cNvPicPr/>
                      <p:nvPr/>
                    </p:nvPicPr>
                    <p:blipFill>
                      <a:blip r:embed="rId10"/>
                      <a:stretch>
                        <a:fillRect/>
                      </a:stretch>
                    </p:blipFill>
                    <p:spPr>
                      <a:xfrm>
                        <a:off x="5397072" y="3643097"/>
                        <a:ext cx="3195638" cy="54133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8A83D893-1F07-46FC-B5F5-F540E509E912}"/>
              </a:ext>
            </a:extLst>
          </p:cNvPr>
          <p:cNvGraphicFramePr>
            <a:graphicFrameLocks noChangeAspect="1"/>
          </p:cNvGraphicFramePr>
          <p:nvPr>
            <p:extLst>
              <p:ext uri="{D42A27DB-BD31-4B8C-83A1-F6EECF244321}">
                <p14:modId xmlns:p14="http://schemas.microsoft.com/office/powerpoint/2010/main" val="239135842"/>
              </p:ext>
            </p:extLst>
          </p:nvPr>
        </p:nvGraphicFramePr>
        <p:xfrm>
          <a:off x="5723669" y="4421972"/>
          <a:ext cx="2181225" cy="898525"/>
        </p:xfrm>
        <a:graphic>
          <a:graphicData uri="http://schemas.openxmlformats.org/presentationml/2006/ole">
            <mc:AlternateContent xmlns:mc="http://schemas.openxmlformats.org/markup-compatibility/2006">
              <mc:Choice xmlns:v="urn:schemas-microsoft-com:vml" Requires="v">
                <p:oleObj spid="_x0000_s159814" name="Equation" r:id="rId11" imgW="1511280" imgH="622080" progId="Equation.DSMT4">
                  <p:embed/>
                </p:oleObj>
              </mc:Choice>
              <mc:Fallback>
                <p:oleObj name="Equation" r:id="rId11" imgW="1511280" imgH="622080" progId="Equation.DSMT4">
                  <p:embed/>
                  <p:pic>
                    <p:nvPicPr>
                      <p:cNvPr id="0" name=""/>
                      <p:cNvPicPr/>
                      <p:nvPr/>
                    </p:nvPicPr>
                    <p:blipFill>
                      <a:blip r:embed="rId12"/>
                      <a:stretch>
                        <a:fillRect/>
                      </a:stretch>
                    </p:blipFill>
                    <p:spPr>
                      <a:xfrm>
                        <a:off x="5723669" y="4421972"/>
                        <a:ext cx="2181225" cy="8985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626F8955-2C19-481C-A422-8490B585A573}"/>
              </a:ext>
            </a:extLst>
          </p:cNvPr>
          <p:cNvGraphicFramePr>
            <a:graphicFrameLocks noChangeAspect="1"/>
          </p:cNvGraphicFramePr>
          <p:nvPr>
            <p:extLst>
              <p:ext uri="{D42A27DB-BD31-4B8C-83A1-F6EECF244321}">
                <p14:modId xmlns:p14="http://schemas.microsoft.com/office/powerpoint/2010/main" val="2324177051"/>
              </p:ext>
            </p:extLst>
          </p:nvPr>
        </p:nvGraphicFramePr>
        <p:xfrm>
          <a:off x="3762622" y="5579738"/>
          <a:ext cx="4216400" cy="954088"/>
        </p:xfrm>
        <a:graphic>
          <a:graphicData uri="http://schemas.openxmlformats.org/presentationml/2006/ole">
            <mc:AlternateContent xmlns:mc="http://schemas.openxmlformats.org/markup-compatibility/2006">
              <mc:Choice xmlns:v="urn:schemas-microsoft-com:vml" Requires="v">
                <p:oleObj spid="_x0000_s159815" name="Equation" r:id="rId13" imgW="2920680" imgH="660240" progId="Equation.DSMT4">
                  <p:embed/>
                </p:oleObj>
              </mc:Choice>
              <mc:Fallback>
                <p:oleObj name="Equation" r:id="rId13" imgW="2920680" imgH="660240" progId="Equation.DSMT4">
                  <p:embed/>
                  <p:pic>
                    <p:nvPicPr>
                      <p:cNvPr id="15" name="对象 14">
                        <a:extLst>
                          <a:ext uri="{FF2B5EF4-FFF2-40B4-BE49-F238E27FC236}">
                            <a16:creationId xmlns:a16="http://schemas.microsoft.com/office/drawing/2014/main" id="{8A83D893-1F07-46FC-B5F5-F540E509E912}"/>
                          </a:ext>
                        </a:extLst>
                      </p:cNvPr>
                      <p:cNvPicPr/>
                      <p:nvPr/>
                    </p:nvPicPr>
                    <p:blipFill>
                      <a:blip r:embed="rId14"/>
                      <a:stretch>
                        <a:fillRect/>
                      </a:stretch>
                    </p:blipFill>
                    <p:spPr>
                      <a:xfrm>
                        <a:off x="3762622" y="5579738"/>
                        <a:ext cx="4216400" cy="954088"/>
                      </a:xfrm>
                      <a:prstGeom prst="rect">
                        <a:avLst/>
                      </a:prstGeom>
                    </p:spPr>
                  </p:pic>
                </p:oleObj>
              </mc:Fallback>
            </mc:AlternateContent>
          </a:graphicData>
        </a:graphic>
      </p:graphicFrame>
      <p:pic>
        <p:nvPicPr>
          <p:cNvPr id="17" name="图片 16">
            <a:extLst>
              <a:ext uri="{FF2B5EF4-FFF2-40B4-BE49-F238E27FC236}">
                <a16:creationId xmlns:a16="http://schemas.microsoft.com/office/drawing/2014/main" id="{309DEDAD-68AB-4952-A39E-5DD6FE3E4229}"/>
              </a:ext>
            </a:extLst>
          </p:cNvPr>
          <p:cNvPicPr>
            <a:picLocks noChangeAspect="1"/>
          </p:cNvPicPr>
          <p:nvPr/>
        </p:nvPicPr>
        <p:blipFill>
          <a:blip r:embed="rId15"/>
          <a:stretch>
            <a:fillRect/>
          </a:stretch>
        </p:blipFill>
        <p:spPr>
          <a:xfrm>
            <a:off x="432135" y="5735360"/>
            <a:ext cx="2897468" cy="487942"/>
          </a:xfrm>
          <a:prstGeom prst="rect">
            <a:avLst/>
          </a:prstGeom>
        </p:spPr>
      </p:pic>
    </p:spTree>
    <p:extLst>
      <p:ext uri="{BB962C8B-B14F-4D97-AF65-F5344CB8AC3E}">
        <p14:creationId xmlns:p14="http://schemas.microsoft.com/office/powerpoint/2010/main" val="383933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保守力</a:t>
            </a:r>
            <a:br>
              <a:rPr lang="en-US" altLang="zh-CN" dirty="0"/>
            </a:br>
            <a:endParaRPr lang="en-US" altLang="zh-CN" dirty="0"/>
          </a:p>
        </p:txBody>
      </p:sp>
      <p:sp>
        <p:nvSpPr>
          <p:cNvPr id="6" name="Text Box 4"/>
          <p:cNvSpPr txBox="1">
            <a:spLocks noChangeArrowheads="1"/>
          </p:cNvSpPr>
          <p:nvPr/>
        </p:nvSpPr>
        <p:spPr bwMode="auto">
          <a:xfrm>
            <a:off x="779463" y="2062311"/>
            <a:ext cx="73003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400" b="1" dirty="0">
                <a:latin typeface="Times New Roman" pitchFamily="18" charset="0"/>
              </a:rPr>
              <a:t>如果力所做的功与路径无关，而只决定于物体的始末</a:t>
            </a:r>
          </a:p>
          <a:p>
            <a:pPr>
              <a:lnSpc>
                <a:spcPct val="125000"/>
              </a:lnSpc>
            </a:pPr>
            <a:r>
              <a:rPr kumimoji="1" lang="zh-CN" altLang="en-US" sz="2400" b="1" dirty="0">
                <a:latin typeface="Times New Roman" pitchFamily="18" charset="0"/>
              </a:rPr>
              <a:t>相对位置，这样的力称为保守力。</a:t>
            </a:r>
            <a:endParaRPr kumimoji="1" lang="zh-CN" altLang="en-US" sz="2400" dirty="0">
              <a:latin typeface="Times New Roman" pitchFamily="18" charset="0"/>
            </a:endParaRPr>
          </a:p>
        </p:txBody>
      </p:sp>
      <p:sp>
        <p:nvSpPr>
          <p:cNvPr id="7" name="Text Box 5"/>
          <p:cNvSpPr txBox="1">
            <a:spLocks noChangeArrowheads="1"/>
          </p:cNvSpPr>
          <p:nvPr/>
        </p:nvSpPr>
        <p:spPr bwMode="auto">
          <a:xfrm>
            <a:off x="809625" y="3213248"/>
            <a:ext cx="55210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Times New Roman" pitchFamily="18" charset="0"/>
              </a:rPr>
              <a:t>保守力沿闭合路径一周所做的功为零。 </a:t>
            </a:r>
          </a:p>
        </p:txBody>
      </p:sp>
      <p:sp>
        <p:nvSpPr>
          <p:cNvPr id="8" name="Rectangle 6"/>
          <p:cNvSpPr>
            <a:spLocks noChangeArrowheads="1"/>
          </p:cNvSpPr>
          <p:nvPr/>
        </p:nvSpPr>
        <p:spPr bwMode="auto">
          <a:xfrm>
            <a:off x="6067425" y="321324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latin typeface="Times New Roman" pitchFamily="18" charset="0"/>
              </a:rPr>
              <a:t> </a:t>
            </a:r>
            <a:r>
              <a:rPr kumimoji="1" lang="en-US" altLang="zh-CN">
                <a:latin typeface="仿宋_GB2312" pitchFamily="49" charset="-122"/>
                <a:ea typeface="仿宋_GB2312" pitchFamily="49" charset="-122"/>
              </a:rPr>
              <a:t> </a:t>
            </a:r>
            <a:r>
              <a:rPr kumimoji="1" lang="zh-CN" altLang="en-US" sz="2400" b="1">
                <a:latin typeface="宋体" pitchFamily="2" charset="-122"/>
              </a:rPr>
              <a:t>即   </a:t>
            </a:r>
          </a:p>
        </p:txBody>
      </p:sp>
      <p:sp>
        <p:nvSpPr>
          <p:cNvPr id="9" name="Text Box 7"/>
          <p:cNvSpPr txBox="1">
            <a:spLocks noChangeArrowheads="1"/>
          </p:cNvSpPr>
          <p:nvPr/>
        </p:nvSpPr>
        <p:spPr bwMode="auto">
          <a:xfrm>
            <a:off x="768350" y="4797573"/>
            <a:ext cx="6139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例如重力、万有引力、弹性力都是保守力。</a:t>
            </a:r>
            <a:r>
              <a:rPr kumimoji="1" lang="zh-CN" altLang="en-US" sz="2400">
                <a:latin typeface="Times New Roman" pitchFamily="18" charset="0"/>
              </a:rPr>
              <a:t> </a:t>
            </a:r>
          </a:p>
        </p:txBody>
      </p:sp>
      <p:sp>
        <p:nvSpPr>
          <p:cNvPr id="10" name="Text Box 8"/>
          <p:cNvSpPr txBox="1">
            <a:spLocks noChangeArrowheads="1"/>
          </p:cNvSpPr>
          <p:nvPr/>
        </p:nvSpPr>
        <p:spPr bwMode="auto">
          <a:xfrm>
            <a:off x="757238" y="5400823"/>
            <a:ext cx="52116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作功与路径有关的力称为非保守力。</a:t>
            </a:r>
            <a:r>
              <a:rPr kumimoji="1" lang="zh-CN" altLang="en-US" sz="2400">
                <a:latin typeface="Times New Roman" pitchFamily="18" charset="0"/>
              </a:rPr>
              <a:t> </a:t>
            </a:r>
          </a:p>
        </p:txBody>
      </p:sp>
      <p:sp>
        <p:nvSpPr>
          <p:cNvPr id="11" name="Text Box 9"/>
          <p:cNvSpPr txBox="1">
            <a:spLocks noChangeArrowheads="1"/>
          </p:cNvSpPr>
          <p:nvPr/>
        </p:nvSpPr>
        <p:spPr bwMode="auto">
          <a:xfrm>
            <a:off x="781050" y="5996136"/>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宋体" pitchFamily="2" charset="-122"/>
              </a:rPr>
              <a:t>例如</a:t>
            </a:r>
            <a:r>
              <a:rPr kumimoji="1" lang="en-US" altLang="zh-CN" sz="2400" b="1">
                <a:latin typeface="宋体" pitchFamily="2" charset="-122"/>
              </a:rPr>
              <a:t>: </a:t>
            </a:r>
            <a:r>
              <a:rPr kumimoji="1" lang="zh-CN" altLang="en-US" sz="2400" b="1">
                <a:latin typeface="宋体" pitchFamily="2" charset="-122"/>
              </a:rPr>
              <a:t>摩擦力</a:t>
            </a:r>
          </a:p>
        </p:txBody>
      </p:sp>
      <p:graphicFrame>
        <p:nvGraphicFramePr>
          <p:cNvPr id="12" name="Object 10"/>
          <p:cNvGraphicFramePr>
            <a:graphicFrameLocks/>
          </p:cNvGraphicFramePr>
          <p:nvPr>
            <p:extLst>
              <p:ext uri="{D42A27DB-BD31-4B8C-83A1-F6EECF244321}">
                <p14:modId xmlns:p14="http://schemas.microsoft.com/office/powerpoint/2010/main" val="922388740"/>
              </p:ext>
            </p:extLst>
          </p:nvPr>
        </p:nvGraphicFramePr>
        <p:xfrm>
          <a:off x="2257425" y="3933825"/>
          <a:ext cx="1595438" cy="863600"/>
        </p:xfrm>
        <a:graphic>
          <a:graphicData uri="http://schemas.openxmlformats.org/presentationml/2006/ole">
            <mc:AlternateContent xmlns:mc="http://schemas.openxmlformats.org/markup-compatibility/2006">
              <mc:Choice xmlns:v="urn:schemas-microsoft-com:vml" Requires="v">
                <p:oleObj spid="_x0000_s55393" name="Equation" r:id="rId4" imgW="736560" imgH="368280" progId="Equation.DSMT4">
                  <p:embed/>
                </p:oleObj>
              </mc:Choice>
              <mc:Fallback>
                <p:oleObj name="Equation" r:id="rId4" imgW="736560" imgH="368280" progId="Equation.DSMT4">
                  <p:embed/>
                  <p:pic>
                    <p:nvPicPr>
                      <p:cNvPr id="0" name="Picture 7"/>
                      <p:cNvPicPr>
                        <a:picLocks noChangeArrowheads="1"/>
                      </p:cNvPicPr>
                      <p:nvPr/>
                    </p:nvPicPr>
                    <p:blipFill>
                      <a:blip r:embed="rId5"/>
                      <a:srcRect/>
                      <a:stretch>
                        <a:fillRect/>
                      </a:stretch>
                    </p:blipFill>
                    <p:spPr bwMode="auto">
                      <a:xfrm>
                        <a:off x="2257425" y="3933825"/>
                        <a:ext cx="159543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6537877" y="4806438"/>
            <a:ext cx="2528757" cy="1323439"/>
          </a:xfrm>
          <a:prstGeom prst="rect">
            <a:avLst/>
          </a:prstGeom>
          <a:noFill/>
        </p:spPr>
        <p:txBody>
          <a:bodyPr wrap="square" rtlCol="0">
            <a:spAutoFit/>
          </a:bodyPr>
          <a:lstStyle/>
          <a:p>
            <a:r>
              <a:rPr lang="zh-CN" altLang="en-US" sz="2000" dirty="0">
                <a:solidFill>
                  <a:srgbClr val="FF0000"/>
                </a:solidFill>
              </a:rPr>
              <a:t>保守力（</a:t>
            </a:r>
            <a:r>
              <a:rPr lang="en-US" altLang="zh-CN" sz="2000" dirty="0">
                <a:solidFill>
                  <a:srgbClr val="FF0000"/>
                </a:solidFill>
              </a:rPr>
              <a:t>conservative force</a:t>
            </a:r>
            <a:r>
              <a:rPr lang="zh-CN" altLang="en-US" sz="2000" dirty="0">
                <a:solidFill>
                  <a:srgbClr val="FF0000"/>
                </a:solidFill>
              </a:rPr>
              <a:t>），能够维持机械能守恒的力。保守</a:t>
            </a:r>
            <a:r>
              <a:rPr lang="en-US" altLang="zh-CN" sz="2000" dirty="0">
                <a:solidFill>
                  <a:srgbClr val="FF0000"/>
                </a:solidFill>
              </a:rPr>
              <a:t>=</a:t>
            </a:r>
            <a:r>
              <a:rPr lang="zh-CN" altLang="en-US" sz="2000" dirty="0">
                <a:solidFill>
                  <a:srgbClr val="FF0000"/>
                </a:solidFill>
              </a:rPr>
              <a:t>守恒（</a:t>
            </a:r>
            <a:r>
              <a:rPr lang="en-US" altLang="zh-CN" sz="2000" dirty="0">
                <a:solidFill>
                  <a:srgbClr val="FF0000"/>
                </a:solidFill>
              </a:rPr>
              <a:t>conservation</a:t>
            </a:r>
            <a:r>
              <a:rPr lang="zh-CN" altLang="en-US" sz="2000" dirty="0">
                <a:solidFill>
                  <a:srgbClr val="FF0000"/>
                </a:solidFill>
              </a:rPr>
              <a:t>）</a:t>
            </a:r>
          </a:p>
        </p:txBody>
      </p:sp>
    </p:spTree>
    <p:extLst>
      <p:ext uri="{BB962C8B-B14F-4D97-AF65-F5344CB8AC3E}">
        <p14:creationId xmlns:p14="http://schemas.microsoft.com/office/powerpoint/2010/main" val="958058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保守力</a:t>
            </a:r>
            <a:br>
              <a:rPr lang="en-US" altLang="zh-CN" dirty="0"/>
            </a:br>
            <a:endParaRPr lang="en-US" altLang="zh-CN" dirty="0"/>
          </a:p>
        </p:txBody>
      </p:sp>
      <p:sp>
        <p:nvSpPr>
          <p:cNvPr id="13" name="Text Box 5"/>
          <p:cNvSpPr txBox="1">
            <a:spLocks noChangeArrowheads="1"/>
          </p:cNvSpPr>
          <p:nvPr/>
        </p:nvSpPr>
        <p:spPr bwMode="auto">
          <a:xfrm>
            <a:off x="684152" y="5584681"/>
            <a:ext cx="7650435" cy="1200329"/>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latin typeface="Times New Roman" pitchFamily="18" charset="0"/>
              </a:rPr>
              <a:t>        </a:t>
            </a:r>
            <a:r>
              <a:rPr kumimoji="1" lang="zh-CN" altLang="en-US" sz="2400" b="1" dirty="0">
                <a:latin typeface="Times New Roman" pitchFamily="18" charset="0"/>
              </a:rPr>
              <a:t>如果质点在某一部分空间内的任何位置，都受到一个大小和方向完全确定的保守力的作用，称在这部分空间中存在着</a:t>
            </a:r>
            <a:r>
              <a:rPr kumimoji="1" lang="zh-CN" altLang="en-US" sz="2400" b="1" dirty="0">
                <a:solidFill>
                  <a:srgbClr val="CC0000"/>
                </a:solidFill>
                <a:latin typeface="Times New Roman" pitchFamily="18" charset="0"/>
              </a:rPr>
              <a:t>保守力场</a:t>
            </a:r>
            <a:r>
              <a:rPr kumimoji="1" lang="zh-CN" altLang="en-US" sz="2400" b="1" dirty="0">
                <a:latin typeface="Times New Roman" pitchFamily="18" charset="0"/>
              </a:rPr>
              <a:t>。</a:t>
            </a:r>
          </a:p>
        </p:txBody>
      </p:sp>
      <p:sp>
        <p:nvSpPr>
          <p:cNvPr id="14" name="Text Box 5"/>
          <p:cNvSpPr txBox="1">
            <a:spLocks noChangeArrowheads="1"/>
          </p:cNvSpPr>
          <p:nvPr/>
        </p:nvSpPr>
        <p:spPr bwMode="auto">
          <a:xfrm>
            <a:off x="544480" y="2067928"/>
            <a:ext cx="78843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Times New Roman" pitchFamily="18" charset="0"/>
              </a:rPr>
              <a:t>为了比较容易地判断常见的力是否是保守力，下面给出保守力的一些</a:t>
            </a:r>
            <a:r>
              <a:rPr kumimoji="1" lang="zh-CN" altLang="en-US" sz="2400" b="1" u="sng" dirty="0">
                <a:latin typeface="Times New Roman" pitchFamily="18" charset="0"/>
              </a:rPr>
              <a:t>充分</a:t>
            </a:r>
            <a:r>
              <a:rPr kumimoji="1" lang="zh-CN" altLang="en-US" sz="2400" dirty="0">
                <a:latin typeface="Times New Roman" pitchFamily="18" charset="0"/>
              </a:rPr>
              <a:t>条件。 </a:t>
            </a:r>
          </a:p>
        </p:txBody>
      </p:sp>
      <p:sp>
        <p:nvSpPr>
          <p:cNvPr id="15" name="Text Box 6"/>
          <p:cNvSpPr txBox="1">
            <a:spLocks noChangeArrowheads="1"/>
          </p:cNvSpPr>
          <p:nvPr/>
        </p:nvSpPr>
        <p:spPr bwMode="auto">
          <a:xfrm>
            <a:off x="557546" y="2852936"/>
            <a:ext cx="80469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buFontTx/>
              <a:buAutoNum type="arabicPeriod"/>
            </a:pPr>
            <a:r>
              <a:rPr kumimoji="1" lang="zh-CN" altLang="en-US" sz="2400" dirty="0">
                <a:latin typeface="Times New Roman" pitchFamily="18" charset="0"/>
              </a:rPr>
              <a:t>对于一维运动，凡是位置单值函数的力都是保守力。例如服从胡克定律的弹性力 </a:t>
            </a:r>
            <a:r>
              <a:rPr kumimoji="1" lang="en-US" altLang="zh-CN" sz="2400" i="1" dirty="0">
                <a:latin typeface="Times New Roman" pitchFamily="18" charset="0"/>
              </a:rPr>
              <a:t>f = f </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 = </a:t>
            </a:r>
            <a:r>
              <a:rPr kumimoji="1" lang="zh-CN" altLang="en-US" sz="2400" dirty="0">
                <a:latin typeface="Times New Roman" pitchFamily="18" charset="0"/>
              </a:rPr>
              <a:t>－</a:t>
            </a:r>
            <a:r>
              <a:rPr kumimoji="1" lang="en-US" altLang="zh-CN" sz="2400" i="1" dirty="0">
                <a:latin typeface="Times New Roman" pitchFamily="18" charset="0"/>
              </a:rPr>
              <a:t>k</a:t>
            </a:r>
            <a:r>
              <a:rPr kumimoji="1" lang="en-US" altLang="zh-CN" sz="2400" dirty="0">
                <a:latin typeface="Times New Roman" pitchFamily="18" charset="0"/>
              </a:rPr>
              <a:t>(</a:t>
            </a:r>
            <a:r>
              <a:rPr kumimoji="1" lang="en-US" altLang="zh-CN" sz="2400" i="1" dirty="0">
                <a:latin typeface="Times New Roman" pitchFamily="18" charset="0"/>
              </a:rPr>
              <a:t>x</a:t>
            </a:r>
            <a:r>
              <a:rPr kumimoji="1" lang="zh-CN" altLang="en-US" sz="2400" i="1" dirty="0">
                <a:latin typeface="Times New Roman" pitchFamily="18" charset="0"/>
              </a:rPr>
              <a:t>－</a:t>
            </a:r>
            <a:r>
              <a:rPr kumimoji="1" lang="en-US" altLang="zh-CN" sz="2400" i="1" dirty="0">
                <a:latin typeface="Times New Roman" pitchFamily="18" charset="0"/>
              </a:rPr>
              <a:t>x</a:t>
            </a:r>
            <a:r>
              <a:rPr kumimoji="1" lang="en-US" altLang="zh-CN" sz="2400" baseline="-25000" dirty="0">
                <a:latin typeface="Times New Roman" pitchFamily="18" charset="0"/>
              </a:rPr>
              <a:t>0</a:t>
            </a:r>
            <a:r>
              <a:rPr kumimoji="1" lang="en-US" altLang="zh-CN" sz="2400" dirty="0">
                <a:latin typeface="Times New Roman" pitchFamily="18" charset="0"/>
              </a:rPr>
              <a:t>) </a:t>
            </a:r>
            <a:r>
              <a:rPr kumimoji="1" lang="zh-CN" altLang="en-US" sz="2400" dirty="0">
                <a:latin typeface="Times New Roman" pitchFamily="18" charset="0"/>
              </a:rPr>
              <a:t>是 </a:t>
            </a:r>
            <a:r>
              <a:rPr kumimoji="1" lang="en-US" altLang="zh-CN" sz="2400" i="1" dirty="0">
                <a:latin typeface="Times New Roman" pitchFamily="18" charset="0"/>
              </a:rPr>
              <a:t>x </a:t>
            </a:r>
            <a:r>
              <a:rPr kumimoji="1" lang="zh-CN" altLang="en-US" sz="2400" dirty="0">
                <a:latin typeface="Times New Roman" pitchFamily="18" charset="0"/>
              </a:rPr>
              <a:t>的单值函数，故它是保守力。 </a:t>
            </a:r>
          </a:p>
        </p:txBody>
      </p:sp>
      <p:sp>
        <p:nvSpPr>
          <p:cNvPr id="16" name="Text Box 7"/>
          <p:cNvSpPr txBox="1">
            <a:spLocks noChangeArrowheads="1"/>
          </p:cNvSpPr>
          <p:nvPr/>
        </p:nvSpPr>
        <p:spPr bwMode="auto">
          <a:xfrm>
            <a:off x="576183" y="4077072"/>
            <a:ext cx="78526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buFontTx/>
              <a:buAutoNum type="arabicPeriod" startAt="2"/>
            </a:pPr>
            <a:r>
              <a:rPr kumimoji="1" lang="zh-CN" altLang="en-US" sz="2400" dirty="0">
                <a:latin typeface="Times New Roman" pitchFamily="18" charset="0"/>
              </a:rPr>
              <a:t>对于一维以上的运动，大小和方向都与位置无关的力，如重力 </a:t>
            </a:r>
            <a:r>
              <a:rPr kumimoji="1" lang="en-US" altLang="zh-CN" sz="2400" i="1" dirty="0">
                <a:latin typeface="Times New Roman" pitchFamily="18" charset="0"/>
              </a:rPr>
              <a:t>f = mg </a:t>
            </a:r>
            <a:r>
              <a:rPr kumimoji="1" lang="zh-CN" altLang="en-US" sz="2400" dirty="0">
                <a:latin typeface="Times New Roman" pitchFamily="18" charset="0"/>
              </a:rPr>
              <a:t>是保守力。 </a:t>
            </a:r>
          </a:p>
        </p:txBody>
      </p:sp>
      <p:sp>
        <p:nvSpPr>
          <p:cNvPr id="17" name="Text Box 8"/>
          <p:cNvSpPr txBox="1">
            <a:spLocks noChangeArrowheads="1"/>
          </p:cNvSpPr>
          <p:nvPr/>
        </p:nvSpPr>
        <p:spPr bwMode="auto">
          <a:xfrm>
            <a:off x="576183" y="5013176"/>
            <a:ext cx="681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buFontTx/>
              <a:buAutoNum type="arabicPeriod" startAt="3"/>
            </a:pPr>
            <a:r>
              <a:rPr kumimoji="1" lang="zh-CN" altLang="en-US" sz="2400" dirty="0">
                <a:latin typeface="Times New Roman" pitchFamily="18" charset="0"/>
              </a:rPr>
              <a:t>有心力是保守力。例如万有引力就是保守力。 </a:t>
            </a:r>
          </a:p>
        </p:txBody>
      </p:sp>
    </p:spTree>
    <p:extLst>
      <p:ext uri="{BB962C8B-B14F-4D97-AF65-F5344CB8AC3E}">
        <p14:creationId xmlns:p14="http://schemas.microsoft.com/office/powerpoint/2010/main" val="3191524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势能</a:t>
            </a:r>
            <a:br>
              <a:rPr lang="en-US" altLang="zh-CN" dirty="0"/>
            </a:br>
            <a:br>
              <a:rPr lang="en-US" altLang="zh-CN" dirty="0"/>
            </a:br>
            <a:endParaRPr lang="en-US" altLang="zh-CN" dirty="0"/>
          </a:p>
        </p:txBody>
      </p:sp>
      <p:graphicFrame>
        <p:nvGraphicFramePr>
          <p:cNvPr id="10" name="Object 2"/>
          <p:cNvGraphicFramePr>
            <a:graphicFrameLocks/>
          </p:cNvGraphicFramePr>
          <p:nvPr>
            <p:extLst>
              <p:ext uri="{D42A27DB-BD31-4B8C-83A1-F6EECF244321}">
                <p14:modId xmlns:p14="http://schemas.microsoft.com/office/powerpoint/2010/main" val="1283225713"/>
              </p:ext>
            </p:extLst>
          </p:nvPr>
        </p:nvGraphicFramePr>
        <p:xfrm>
          <a:off x="971600" y="5659611"/>
          <a:ext cx="2154237" cy="748208"/>
        </p:xfrm>
        <a:graphic>
          <a:graphicData uri="http://schemas.openxmlformats.org/presentationml/2006/ole">
            <mc:AlternateContent xmlns:mc="http://schemas.openxmlformats.org/markup-compatibility/2006">
              <mc:Choice xmlns:v="urn:schemas-microsoft-com:vml" Requires="v">
                <p:oleObj spid="_x0000_s56517" name="Equation" r:id="rId4" imgW="939600" imgH="330120" progId="Equation.DSMT4">
                  <p:embed/>
                </p:oleObj>
              </mc:Choice>
              <mc:Fallback>
                <p:oleObj name="Equation" r:id="rId4" imgW="939600" imgH="330120" progId="Equation.DSMT4">
                  <p:embed/>
                  <p:pic>
                    <p:nvPicPr>
                      <p:cNvPr id="0"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5659611"/>
                        <a:ext cx="2154237" cy="748208"/>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
          <p:cNvSpPr>
            <a:spLocks noChangeArrowheads="1"/>
          </p:cNvSpPr>
          <p:nvPr/>
        </p:nvSpPr>
        <p:spPr bwMode="auto">
          <a:xfrm>
            <a:off x="777875" y="4653136"/>
            <a:ext cx="81375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400" b="1" dirty="0">
                <a:latin typeface="宋体" pitchFamily="2" charset="-122"/>
              </a:rPr>
              <a:t>质点在保守力场中某点（</a:t>
            </a:r>
            <a:r>
              <a:rPr kumimoji="1" lang="en-US" altLang="zh-CN" sz="2400" b="1" i="1" dirty="0">
                <a:latin typeface="Times New Roman" pitchFamily="18" charset="0"/>
              </a:rPr>
              <a:t> M</a:t>
            </a:r>
            <a:r>
              <a:rPr kumimoji="1" lang="zh-CN" altLang="en-US" sz="2400" b="1" dirty="0">
                <a:latin typeface="宋体" pitchFamily="2" charset="-122"/>
              </a:rPr>
              <a:t>点）的势能，在量值上等于质点从</a:t>
            </a:r>
            <a:r>
              <a:rPr kumimoji="1" lang="en-US" altLang="zh-CN" sz="2400" b="1" i="1" dirty="0">
                <a:latin typeface="Times New Roman" pitchFamily="18" charset="0"/>
              </a:rPr>
              <a:t>M</a:t>
            </a:r>
            <a:r>
              <a:rPr kumimoji="1" lang="zh-CN" altLang="en-US" sz="2400" b="1" dirty="0">
                <a:latin typeface="宋体" pitchFamily="2" charset="-122"/>
              </a:rPr>
              <a:t>点移动至零势能点</a:t>
            </a:r>
            <a:r>
              <a:rPr kumimoji="1" lang="en-US" altLang="zh-CN" sz="2400" b="1" i="1" dirty="0">
                <a:latin typeface="Times New Roman" pitchFamily="18" charset="0"/>
              </a:rPr>
              <a:t>M</a:t>
            </a:r>
            <a:r>
              <a:rPr kumimoji="1" lang="en-US" altLang="zh-CN" sz="2400" b="1" baseline="-30000" dirty="0">
                <a:latin typeface="Times New Roman" pitchFamily="18" charset="0"/>
              </a:rPr>
              <a:t>0 </a:t>
            </a:r>
            <a:r>
              <a:rPr kumimoji="1" lang="zh-CN" altLang="en-US" sz="2400" b="1" dirty="0">
                <a:latin typeface="宋体" pitchFamily="2" charset="-122"/>
              </a:rPr>
              <a:t>的过程中保守力</a:t>
            </a:r>
          </a:p>
        </p:txBody>
      </p:sp>
      <p:sp>
        <p:nvSpPr>
          <p:cNvPr id="18" name="Rectangle 32"/>
          <p:cNvSpPr>
            <a:spLocks noChangeArrowheads="1"/>
          </p:cNvSpPr>
          <p:nvPr/>
        </p:nvSpPr>
        <p:spPr bwMode="auto">
          <a:xfrm>
            <a:off x="7016900" y="5157192"/>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latin typeface="宋体" pitchFamily="2" charset="-122"/>
              </a:rPr>
              <a:t>所作的功。</a:t>
            </a:r>
          </a:p>
        </p:txBody>
      </p:sp>
      <p:graphicFrame>
        <p:nvGraphicFramePr>
          <p:cNvPr id="19" name="Object 33"/>
          <p:cNvGraphicFramePr>
            <a:graphicFrameLocks/>
          </p:cNvGraphicFramePr>
          <p:nvPr>
            <p:extLst>
              <p:ext uri="{D42A27DB-BD31-4B8C-83A1-F6EECF244321}">
                <p14:modId xmlns:p14="http://schemas.microsoft.com/office/powerpoint/2010/main" val="3440212081"/>
              </p:ext>
            </p:extLst>
          </p:nvPr>
        </p:nvGraphicFramePr>
        <p:xfrm>
          <a:off x="6820768" y="5210621"/>
          <a:ext cx="271512" cy="362893"/>
        </p:xfrm>
        <a:graphic>
          <a:graphicData uri="http://schemas.openxmlformats.org/presentationml/2006/ole">
            <mc:AlternateContent xmlns:mc="http://schemas.openxmlformats.org/markup-compatibility/2006">
              <mc:Choice xmlns:v="urn:schemas-microsoft-com:vml" Requires="v">
                <p:oleObj spid="_x0000_s56518" name="Equation" r:id="rId6" imgW="164880" imgH="190440" progId="Equation.DSMT4">
                  <p:embed/>
                </p:oleObj>
              </mc:Choice>
              <mc:Fallback>
                <p:oleObj name="Equation" r:id="rId6" imgW="164880" imgH="190440" progId="Equation.DSMT4">
                  <p:embed/>
                  <p:pic>
                    <p:nvPicPr>
                      <p:cNvPr id="0" name="Picture 1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0768" y="5210621"/>
                        <a:ext cx="271512" cy="3628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777875" y="2047488"/>
            <a:ext cx="7826573" cy="2677656"/>
          </a:xfrm>
          <a:prstGeom prst="rect">
            <a:avLst/>
          </a:prstGeom>
          <a:noFill/>
        </p:spPr>
        <p:txBody>
          <a:bodyPr wrap="square" rtlCol="0">
            <a:spAutoFit/>
          </a:bodyPr>
          <a:lstStyle/>
          <a:p>
            <a:r>
              <a:rPr lang="zh-CN" altLang="en-US" sz="2400" dirty="0"/>
              <a:t>保守力场中，在仅有该保守力做功的情况下，质点动能增大，伴随着保守力做正功；质点动能减少，伴随着保守力做负功。由于动能变化和做功多少，仅与始末位置有关，因此可以认为在保守力场中的各点均蕴藏着某种能量，质点位置改变时伴随着这种能量的储藏或释放，从而引起质点动能的变化。这种与位置直接相关的能量称为位能，也称势能。</a:t>
            </a:r>
          </a:p>
        </p:txBody>
      </p:sp>
      <p:sp>
        <p:nvSpPr>
          <p:cNvPr id="20" name="Text Box 7"/>
          <p:cNvSpPr txBox="1">
            <a:spLocks noChangeArrowheads="1"/>
          </p:cNvSpPr>
          <p:nvPr/>
        </p:nvSpPr>
        <p:spPr bwMode="auto">
          <a:xfrm>
            <a:off x="3779912" y="5589240"/>
            <a:ext cx="5364089" cy="132343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kumimoji="1" lang="zh-CN" altLang="en-US" sz="2000" b="1" dirty="0">
                <a:solidFill>
                  <a:srgbClr val="CC0000"/>
                </a:solidFill>
                <a:latin typeface="Times New Roman" pitchFamily="18" charset="0"/>
              </a:rPr>
              <a:t>存在势能的力一定是保守力。</a:t>
            </a:r>
            <a:endParaRPr kumimoji="1" lang="en-US" altLang="zh-CN" sz="2000" b="1" dirty="0">
              <a:solidFill>
                <a:srgbClr val="CC0000"/>
              </a:solidFill>
              <a:latin typeface="Times New Roman" pitchFamily="18" charset="0"/>
            </a:endParaRPr>
          </a:p>
          <a:p>
            <a:pPr marL="342900" indent="-342900">
              <a:buFont typeface="Wingdings" panose="05000000000000000000" pitchFamily="2" charset="2"/>
              <a:buChar char="Ø"/>
            </a:pPr>
            <a:r>
              <a:rPr kumimoji="1" lang="zh-CN" altLang="en-US" sz="2000" b="1" dirty="0">
                <a:solidFill>
                  <a:srgbClr val="CC0000"/>
                </a:solidFill>
                <a:latin typeface="Times New Roman" pitchFamily="18" charset="0"/>
              </a:rPr>
              <a:t>非保守力的功随路径的不同而异，其值不能用位置完全确定，所以无法引入与位置相关的能。            势能是一个相对值。</a:t>
            </a:r>
            <a:r>
              <a:rPr kumimoji="1" lang="zh-CN" altLang="en-US" sz="2000" dirty="0">
                <a:latin typeface="Times New Roman" pitchFamily="18" charset="0"/>
              </a:rPr>
              <a:t> </a:t>
            </a:r>
          </a:p>
        </p:txBody>
      </p:sp>
    </p:spTree>
    <p:extLst>
      <p:ext uri="{BB962C8B-B14F-4D97-AF65-F5344CB8AC3E}">
        <p14:creationId xmlns:p14="http://schemas.microsoft.com/office/powerpoint/2010/main" val="2371713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势能</a:t>
            </a:r>
            <a:br>
              <a:rPr lang="en-US" altLang="zh-CN" dirty="0"/>
            </a:br>
            <a:br>
              <a:rPr lang="en-US" altLang="zh-CN" dirty="0"/>
            </a:br>
            <a:endParaRPr lang="en-US" altLang="zh-CN" dirty="0"/>
          </a:p>
        </p:txBody>
      </p:sp>
      <p:sp>
        <p:nvSpPr>
          <p:cNvPr id="12" name="Text Box 6"/>
          <p:cNvSpPr txBox="1">
            <a:spLocks noChangeArrowheads="1"/>
          </p:cNvSpPr>
          <p:nvPr/>
        </p:nvSpPr>
        <p:spPr bwMode="auto">
          <a:xfrm>
            <a:off x="34925" y="2132856"/>
            <a:ext cx="849788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nSpc>
                <a:spcPct val="130000"/>
              </a:lnSpc>
            </a:pPr>
            <a:r>
              <a:rPr lang="zh-CN" altLang="en-US" sz="2400" dirty="0"/>
              <a:t>      势能是属于参与保守力相互作用的物体所组成的系统的，而不是属于其中个别物体的。例如：</a:t>
            </a:r>
            <a:br>
              <a:rPr lang="en-US" altLang="zh-CN" sz="2400" dirty="0"/>
            </a:br>
            <a:r>
              <a:rPr kumimoji="1" lang="zh-CN" altLang="en-US" sz="2400" dirty="0"/>
              <a:t>地月间的引力势能应属地、月系统所共有。</a:t>
            </a:r>
            <a:br>
              <a:rPr kumimoji="1" lang="en-US" altLang="zh-CN" sz="2400" dirty="0"/>
            </a:br>
            <a:r>
              <a:rPr lang="zh-CN" altLang="en-US" sz="2400" dirty="0"/>
              <a:t>弹簧的弹性势能是属于物体与弹簧所组成的弹性系统的。</a:t>
            </a:r>
            <a:br>
              <a:rPr lang="en-US" altLang="zh-CN" sz="2400" dirty="0"/>
            </a:br>
            <a:r>
              <a:rPr kumimoji="1" lang="zh-CN" altLang="en-US" sz="2400" dirty="0"/>
              <a:t>物体在地球表面的重力势能原则上属于物体与地球组成的系统。（由于地球质量与地面附近的物体质量相比非常大，在重力势能转化为动能时，物体获得的动能几乎等于下落前后的引力势能差，因此常说物体具有重力势能。）</a:t>
            </a:r>
            <a:r>
              <a:rPr kumimoji="1" lang="zh-CN" altLang="en-US" sz="3200" dirty="0">
                <a:latin typeface="Times New Roman" pitchFamily="18" charset="0"/>
              </a:rPr>
              <a:t> </a:t>
            </a:r>
          </a:p>
        </p:txBody>
      </p:sp>
    </p:spTree>
    <p:extLst>
      <p:ext uri="{BB962C8B-B14F-4D97-AF65-F5344CB8AC3E}">
        <p14:creationId xmlns:p14="http://schemas.microsoft.com/office/powerpoint/2010/main" val="3329130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重力势能</a:t>
            </a:r>
            <a:br>
              <a:rPr lang="en-US" altLang="zh-CN" dirty="0"/>
            </a:br>
            <a:br>
              <a:rPr lang="en-US" altLang="zh-CN" dirty="0"/>
            </a:br>
            <a:endParaRPr lang="en-US" altLang="zh-CN" dirty="0"/>
          </a:p>
        </p:txBody>
      </p:sp>
      <p:graphicFrame>
        <p:nvGraphicFramePr>
          <p:cNvPr id="6" name="对象 5"/>
          <p:cNvGraphicFramePr>
            <a:graphicFrameLocks/>
          </p:cNvGraphicFramePr>
          <p:nvPr>
            <p:extLst>
              <p:ext uri="{D42A27DB-BD31-4B8C-83A1-F6EECF244321}">
                <p14:modId xmlns:p14="http://schemas.microsoft.com/office/powerpoint/2010/main" val="3590163376"/>
              </p:ext>
            </p:extLst>
          </p:nvPr>
        </p:nvGraphicFramePr>
        <p:xfrm>
          <a:off x="3494881" y="1556792"/>
          <a:ext cx="2154238" cy="747712"/>
        </p:xfrm>
        <a:graphic>
          <a:graphicData uri="http://schemas.openxmlformats.org/presentationml/2006/ole">
            <mc:AlternateContent xmlns:mc="http://schemas.openxmlformats.org/markup-compatibility/2006">
              <mc:Choice xmlns:v="urn:schemas-microsoft-com:vml" Requires="v">
                <p:oleObj spid="_x0000_s58013" name="Equation" r:id="rId4" imgW="1244880" imgH="432000" progId="Equation.DSMT4">
                  <p:embed/>
                </p:oleObj>
              </mc:Choice>
              <mc:Fallback>
                <p:oleObj name="Equation" r:id="rId4" imgW="1244880" imgH="432000" progId="Equation.DSMT4">
                  <p:embed/>
                  <p:pic>
                    <p:nvPicPr>
                      <p:cNvPr id="0" name="Picture 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81" y="1556792"/>
                        <a:ext cx="2154238" cy="747712"/>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8"/>
          <p:cNvGrpSpPr>
            <a:grpSpLocks/>
          </p:cNvGrpSpPr>
          <p:nvPr/>
        </p:nvGrpSpPr>
        <p:grpSpPr bwMode="auto">
          <a:xfrm>
            <a:off x="5435600" y="2217738"/>
            <a:ext cx="2849563" cy="2459037"/>
            <a:chOff x="3424" y="1397"/>
            <a:chExt cx="1795" cy="1549"/>
          </a:xfrm>
        </p:grpSpPr>
        <p:sp>
          <p:nvSpPr>
            <p:cNvPr id="14" name="Line 9"/>
            <p:cNvSpPr>
              <a:spLocks noChangeShapeType="1"/>
            </p:cNvSpPr>
            <p:nvPr/>
          </p:nvSpPr>
          <p:spPr bwMode="auto">
            <a:xfrm>
              <a:off x="3888" y="2416"/>
              <a:ext cx="124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0"/>
            <p:cNvSpPr>
              <a:spLocks noChangeShapeType="1"/>
            </p:cNvSpPr>
            <p:nvPr/>
          </p:nvSpPr>
          <p:spPr bwMode="auto">
            <a:xfrm flipH="1">
              <a:off x="3649" y="2405"/>
              <a:ext cx="240" cy="48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1"/>
            <p:cNvSpPr>
              <a:spLocks noChangeShapeType="1"/>
            </p:cNvSpPr>
            <p:nvPr/>
          </p:nvSpPr>
          <p:spPr bwMode="auto">
            <a:xfrm flipV="1">
              <a:off x="3888" y="1456"/>
              <a:ext cx="0" cy="96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2"/>
            <p:cNvSpPr txBox="1">
              <a:spLocks noChangeArrowheads="1"/>
            </p:cNvSpPr>
            <p:nvPr/>
          </p:nvSpPr>
          <p:spPr bwMode="auto">
            <a:xfrm>
              <a:off x="3424" y="2658"/>
              <a:ext cx="212"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itchFamily="18" charset="0"/>
                </a:rPr>
                <a:t>x</a:t>
              </a:r>
            </a:p>
          </p:txBody>
        </p:sp>
        <p:sp>
          <p:nvSpPr>
            <p:cNvPr id="20" name="Text Box 13"/>
            <p:cNvSpPr txBox="1">
              <a:spLocks noChangeArrowheads="1"/>
            </p:cNvSpPr>
            <p:nvPr/>
          </p:nvSpPr>
          <p:spPr bwMode="auto">
            <a:xfrm>
              <a:off x="5018" y="2073"/>
              <a:ext cx="201"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itchFamily="18" charset="0"/>
                </a:rPr>
                <a:t>y</a:t>
              </a:r>
            </a:p>
          </p:txBody>
        </p:sp>
        <p:sp>
          <p:nvSpPr>
            <p:cNvPr id="21" name="Text Box 14"/>
            <p:cNvSpPr txBox="1">
              <a:spLocks noChangeArrowheads="1"/>
            </p:cNvSpPr>
            <p:nvPr/>
          </p:nvSpPr>
          <p:spPr bwMode="auto">
            <a:xfrm>
              <a:off x="3660" y="1397"/>
              <a:ext cx="191"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itchFamily="18" charset="0"/>
                </a:rPr>
                <a:t>z</a:t>
              </a:r>
            </a:p>
          </p:txBody>
        </p:sp>
        <p:sp>
          <p:nvSpPr>
            <p:cNvPr id="22" name="Text Box 15"/>
            <p:cNvSpPr txBox="1">
              <a:spLocks noChangeArrowheads="1"/>
            </p:cNvSpPr>
            <p:nvPr/>
          </p:nvSpPr>
          <p:spPr bwMode="auto">
            <a:xfrm>
              <a:off x="3804" y="2405"/>
              <a:ext cx="255" cy="2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itchFamily="18" charset="0"/>
                </a:rPr>
                <a:t>O</a:t>
              </a:r>
            </a:p>
          </p:txBody>
        </p:sp>
      </p:grpSp>
      <p:sp>
        <p:nvSpPr>
          <p:cNvPr id="23" name="Oval 16"/>
          <p:cNvSpPr>
            <a:spLocks noChangeArrowheads="1"/>
          </p:cNvSpPr>
          <p:nvPr/>
        </p:nvSpPr>
        <p:spPr bwMode="auto">
          <a:xfrm>
            <a:off x="7408863" y="4470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 name="Object 17"/>
          <p:cNvGraphicFramePr>
            <a:graphicFrameLocks/>
          </p:cNvGraphicFramePr>
          <p:nvPr>
            <p:extLst>
              <p:ext uri="{D42A27DB-BD31-4B8C-83A1-F6EECF244321}">
                <p14:modId xmlns:p14="http://schemas.microsoft.com/office/powerpoint/2010/main" val="3572742123"/>
              </p:ext>
            </p:extLst>
          </p:nvPr>
        </p:nvGraphicFramePr>
        <p:xfrm>
          <a:off x="6859588" y="4541838"/>
          <a:ext cx="1444625" cy="495300"/>
        </p:xfrm>
        <a:graphic>
          <a:graphicData uri="http://schemas.openxmlformats.org/presentationml/2006/ole">
            <mc:AlternateContent xmlns:mc="http://schemas.openxmlformats.org/markup-compatibility/2006">
              <mc:Choice xmlns:v="urn:schemas-microsoft-com:vml" Requires="v">
                <p:oleObj spid="_x0000_s58014" name="Equation" r:id="rId6" imgW="825480" imgH="228600" progId="Equation.DSMT4">
                  <p:embed/>
                </p:oleObj>
              </mc:Choice>
              <mc:Fallback>
                <p:oleObj name="Equation" r:id="rId6" imgW="825480" imgH="228600" progId="Equation.DSMT4">
                  <p:embed/>
                  <p:pic>
                    <p:nvPicPr>
                      <p:cNvPr id="0" name="Picture 5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9588" y="4541838"/>
                        <a:ext cx="14446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Freeform 18"/>
          <p:cNvSpPr>
            <a:spLocks/>
          </p:cNvSpPr>
          <p:nvPr/>
        </p:nvSpPr>
        <p:spPr bwMode="auto">
          <a:xfrm>
            <a:off x="6629400" y="2946400"/>
            <a:ext cx="952500" cy="1524000"/>
          </a:xfrm>
          <a:custGeom>
            <a:avLst/>
            <a:gdLst>
              <a:gd name="T0" fmla="*/ 528 w 600"/>
              <a:gd name="T1" fmla="*/ 960 h 960"/>
              <a:gd name="T2" fmla="*/ 576 w 600"/>
              <a:gd name="T3" fmla="*/ 576 h 960"/>
              <a:gd name="T4" fmla="*/ 384 w 600"/>
              <a:gd name="T5" fmla="*/ 192 h 960"/>
              <a:gd name="T6" fmla="*/ 0 w 600"/>
              <a:gd name="T7" fmla="*/ 0 h 960"/>
            </a:gdLst>
            <a:ahLst/>
            <a:cxnLst>
              <a:cxn ang="0">
                <a:pos x="T0" y="T1"/>
              </a:cxn>
              <a:cxn ang="0">
                <a:pos x="T2" y="T3"/>
              </a:cxn>
              <a:cxn ang="0">
                <a:pos x="T4" y="T5"/>
              </a:cxn>
              <a:cxn ang="0">
                <a:pos x="T6" y="T7"/>
              </a:cxn>
            </a:cxnLst>
            <a:rect l="0" t="0" r="r" b="b"/>
            <a:pathLst>
              <a:path w="600" h="960">
                <a:moveTo>
                  <a:pt x="528" y="960"/>
                </a:moveTo>
                <a:cubicBezTo>
                  <a:pt x="564" y="832"/>
                  <a:pt x="600" y="704"/>
                  <a:pt x="576" y="576"/>
                </a:cubicBezTo>
                <a:cubicBezTo>
                  <a:pt x="552" y="448"/>
                  <a:pt x="480" y="288"/>
                  <a:pt x="384" y="192"/>
                </a:cubicBezTo>
                <a:cubicBezTo>
                  <a:pt x="288" y="96"/>
                  <a:pt x="144" y="48"/>
                  <a:pt x="0"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Oval 19"/>
          <p:cNvSpPr>
            <a:spLocks noChangeArrowheads="1"/>
          </p:cNvSpPr>
          <p:nvPr/>
        </p:nvSpPr>
        <p:spPr bwMode="auto">
          <a:xfrm>
            <a:off x="6546850" y="2911475"/>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Object 20"/>
          <p:cNvGraphicFramePr>
            <a:graphicFrameLocks/>
          </p:cNvGraphicFramePr>
          <p:nvPr>
            <p:extLst>
              <p:ext uri="{D42A27DB-BD31-4B8C-83A1-F6EECF244321}">
                <p14:modId xmlns:p14="http://schemas.microsoft.com/office/powerpoint/2010/main" val="321706244"/>
              </p:ext>
            </p:extLst>
          </p:nvPr>
        </p:nvGraphicFramePr>
        <p:xfrm>
          <a:off x="6810373" y="2520950"/>
          <a:ext cx="1155701" cy="390525"/>
        </p:xfrm>
        <a:graphic>
          <a:graphicData uri="http://schemas.openxmlformats.org/presentationml/2006/ole">
            <mc:AlternateContent xmlns:mc="http://schemas.openxmlformats.org/markup-compatibility/2006">
              <mc:Choice xmlns:v="urn:schemas-microsoft-com:vml" Requires="v">
                <p:oleObj spid="_x0000_s58015" name="Equation" r:id="rId8" imgW="660240" imgH="203040" progId="Equation.DSMT4">
                  <p:embed/>
                </p:oleObj>
              </mc:Choice>
              <mc:Fallback>
                <p:oleObj name="Equation" r:id="rId8" imgW="660240" imgH="203040" progId="Equation.DSMT4">
                  <p:embed/>
                  <p:pic>
                    <p:nvPicPr>
                      <p:cNvPr id="0" name="Picture 5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0373" y="2520950"/>
                        <a:ext cx="1155701"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21"/>
          <p:cNvSpPr>
            <a:spLocks noChangeShapeType="1"/>
          </p:cNvSpPr>
          <p:nvPr/>
        </p:nvSpPr>
        <p:spPr bwMode="auto">
          <a:xfrm>
            <a:off x="7239000" y="3251200"/>
            <a:ext cx="0" cy="795338"/>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 name="Object 31"/>
          <p:cNvGraphicFramePr>
            <a:graphicFrameLocks noChangeAspect="1"/>
          </p:cNvGraphicFramePr>
          <p:nvPr>
            <p:extLst>
              <p:ext uri="{D42A27DB-BD31-4B8C-83A1-F6EECF244321}">
                <p14:modId xmlns:p14="http://schemas.microsoft.com/office/powerpoint/2010/main" val="2141966980"/>
              </p:ext>
            </p:extLst>
          </p:nvPr>
        </p:nvGraphicFramePr>
        <p:xfrm>
          <a:off x="6902450" y="3933056"/>
          <a:ext cx="336550" cy="439737"/>
        </p:xfrm>
        <a:graphic>
          <a:graphicData uri="http://schemas.openxmlformats.org/presentationml/2006/ole">
            <mc:AlternateContent xmlns:mc="http://schemas.openxmlformats.org/markup-compatibility/2006">
              <mc:Choice xmlns:v="urn:schemas-microsoft-com:vml" Requires="v">
                <p:oleObj spid="_x0000_s58016" name="Equation" r:id="rId10" imgW="164880" imgH="203040" progId="Equation.DSMT4">
                  <p:embed/>
                </p:oleObj>
              </mc:Choice>
              <mc:Fallback>
                <p:oleObj name="Equation" r:id="rId10" imgW="164880" imgH="203040" progId="Equation.DSMT4">
                  <p:embed/>
                  <p:pic>
                    <p:nvPicPr>
                      <p:cNvPr id="0" name="Picture 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2450" y="3933056"/>
                        <a:ext cx="33655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p:cNvGraphicFramePr>
          <p:nvPr>
            <p:extLst>
              <p:ext uri="{D42A27DB-BD31-4B8C-83A1-F6EECF244321}">
                <p14:modId xmlns:p14="http://schemas.microsoft.com/office/powerpoint/2010/main" val="310751748"/>
              </p:ext>
            </p:extLst>
          </p:nvPr>
        </p:nvGraphicFramePr>
        <p:xfrm>
          <a:off x="414338" y="2686050"/>
          <a:ext cx="5586412" cy="1762125"/>
        </p:xfrm>
        <a:graphic>
          <a:graphicData uri="http://schemas.openxmlformats.org/presentationml/2006/ole">
            <mc:AlternateContent xmlns:mc="http://schemas.openxmlformats.org/markup-compatibility/2006">
              <mc:Choice xmlns:v="urn:schemas-microsoft-com:vml" Requires="v">
                <p:oleObj spid="_x0000_s58017" name="Equation" r:id="rId12" imgW="3263760" imgH="990360" progId="Equation.DSMT4">
                  <p:embed/>
                </p:oleObj>
              </mc:Choice>
              <mc:Fallback>
                <p:oleObj name="Equation" r:id="rId12" imgW="3263760" imgH="990360" progId="Equation.DSMT4">
                  <p:embed/>
                  <p:pic>
                    <p:nvPicPr>
                      <p:cNvPr id="0" name="Picture 5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338" y="2686050"/>
                        <a:ext cx="5586412"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extLst>
              <p:ext uri="{D42A27DB-BD31-4B8C-83A1-F6EECF244321}">
                <p14:modId xmlns:p14="http://schemas.microsoft.com/office/powerpoint/2010/main" val="3287809608"/>
              </p:ext>
            </p:extLst>
          </p:nvPr>
        </p:nvGraphicFramePr>
        <p:xfrm>
          <a:off x="2441079" y="4650413"/>
          <a:ext cx="1266825" cy="390525"/>
        </p:xfrm>
        <a:graphic>
          <a:graphicData uri="http://schemas.openxmlformats.org/presentationml/2006/ole">
            <mc:AlternateContent xmlns:mc="http://schemas.openxmlformats.org/markup-compatibility/2006">
              <mc:Choice xmlns:v="urn:schemas-microsoft-com:vml" Requires="v">
                <p:oleObj spid="_x0000_s58018" name="Equation" r:id="rId14" imgW="723600" imgH="203040" progId="Equation.DSMT4">
                  <p:embed/>
                </p:oleObj>
              </mc:Choice>
              <mc:Fallback>
                <p:oleObj name="Equation" r:id="rId14" imgW="723600" imgH="203040" progId="Equation.DSMT4">
                  <p:embed/>
                  <p:pic>
                    <p:nvPicPr>
                      <p:cNvPr id="0" name="Picture 5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1079" y="4650413"/>
                        <a:ext cx="12668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12887" y="4623519"/>
            <a:ext cx="2592288" cy="461665"/>
          </a:xfrm>
          <a:prstGeom prst="rect">
            <a:avLst/>
          </a:prstGeom>
          <a:noFill/>
        </p:spPr>
        <p:txBody>
          <a:bodyPr wrap="square" rtlCol="0">
            <a:spAutoFit/>
          </a:bodyPr>
          <a:lstStyle/>
          <a:p>
            <a:r>
              <a:rPr lang="zh-CN" altLang="en-US" sz="2400" dirty="0"/>
              <a:t>等势能面：</a:t>
            </a:r>
          </a:p>
        </p:txBody>
      </p:sp>
      <p:graphicFrame>
        <p:nvGraphicFramePr>
          <p:cNvPr id="30" name="对象 29"/>
          <p:cNvGraphicFramePr>
            <a:graphicFrameLocks noChangeAspect="1"/>
          </p:cNvGraphicFramePr>
          <p:nvPr>
            <p:extLst>
              <p:ext uri="{D42A27DB-BD31-4B8C-83A1-F6EECF244321}">
                <p14:modId xmlns:p14="http://schemas.microsoft.com/office/powerpoint/2010/main" val="1473265524"/>
              </p:ext>
            </p:extLst>
          </p:nvPr>
        </p:nvGraphicFramePr>
        <p:xfrm>
          <a:off x="438031" y="5301208"/>
          <a:ext cx="4986924" cy="1296144"/>
        </p:xfrm>
        <a:graphic>
          <a:graphicData uri="http://schemas.openxmlformats.org/presentationml/2006/ole">
            <mc:AlternateContent xmlns:mc="http://schemas.openxmlformats.org/markup-compatibility/2006">
              <mc:Choice xmlns:v="urn:schemas-microsoft-com:vml" Requires="v">
                <p:oleObj spid="_x0000_s58019" name="Equation" r:id="rId16" imgW="2374560" imgH="609480" progId="Equation.DSMT4">
                  <p:embed/>
                </p:oleObj>
              </mc:Choice>
              <mc:Fallback>
                <p:oleObj name="Equation" r:id="rId16" imgW="2374560" imgH="609480" progId="Equation.DSMT4">
                  <p:embed/>
                  <p:pic>
                    <p:nvPicPr>
                      <p:cNvPr id="0" name="Picture 5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8031" y="5301208"/>
                        <a:ext cx="4986924" cy="1296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nvSpPr>
        <p:spPr>
          <a:xfrm>
            <a:off x="6370699" y="5288340"/>
            <a:ext cx="2422401" cy="1569660"/>
          </a:xfrm>
          <a:prstGeom prst="rect">
            <a:avLst/>
          </a:prstGeom>
          <a:noFill/>
        </p:spPr>
        <p:txBody>
          <a:bodyPr wrap="square" rtlCol="0">
            <a:spAutoFit/>
          </a:bodyPr>
          <a:lstStyle/>
          <a:p>
            <a:r>
              <a:rPr lang="zh-CN" altLang="en-US" sz="2400" dirty="0"/>
              <a:t>重力的功等于质点在始、末两位置重力势能增量的负值。</a:t>
            </a:r>
          </a:p>
        </p:txBody>
      </p:sp>
    </p:spTree>
    <p:extLst>
      <p:ext uri="{BB962C8B-B14F-4D97-AF65-F5344CB8AC3E}">
        <p14:creationId xmlns:p14="http://schemas.microsoft.com/office/powerpoint/2010/main" val="199814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变力的功</a:t>
            </a:r>
          </a:p>
        </p:txBody>
      </p:sp>
      <p:grpSp>
        <p:nvGrpSpPr>
          <p:cNvPr id="102" name="组合 101"/>
          <p:cNvGrpSpPr/>
          <p:nvPr/>
        </p:nvGrpSpPr>
        <p:grpSpPr>
          <a:xfrm>
            <a:off x="4572000" y="1628774"/>
            <a:ext cx="4896544" cy="3951922"/>
            <a:chOff x="4572000" y="1628774"/>
            <a:chExt cx="4896544" cy="3951922"/>
          </a:xfrm>
        </p:grpSpPr>
        <p:sp>
          <p:nvSpPr>
            <p:cNvPr id="73" name="Freeform 13"/>
            <p:cNvSpPr>
              <a:spLocks/>
            </p:cNvSpPr>
            <p:nvPr/>
          </p:nvSpPr>
          <p:spPr bwMode="auto">
            <a:xfrm rot="20860764">
              <a:off x="6023671" y="2143248"/>
              <a:ext cx="1988096" cy="2563889"/>
            </a:xfrm>
            <a:custGeom>
              <a:avLst/>
              <a:gdLst>
                <a:gd name="T0" fmla="*/ 106 w 786"/>
                <a:gd name="T1" fmla="*/ 0 h 1270"/>
                <a:gd name="T2" fmla="*/ 15 w 786"/>
                <a:gd name="T3" fmla="*/ 136 h 1270"/>
                <a:gd name="T4" fmla="*/ 196 w 786"/>
                <a:gd name="T5" fmla="*/ 317 h 1270"/>
                <a:gd name="T6" fmla="*/ 469 w 786"/>
                <a:gd name="T7" fmla="*/ 363 h 1270"/>
                <a:gd name="T8" fmla="*/ 741 w 786"/>
                <a:gd name="T9" fmla="*/ 544 h 1270"/>
                <a:gd name="T10" fmla="*/ 741 w 786"/>
                <a:gd name="T11" fmla="*/ 1088 h 1270"/>
                <a:gd name="T12" fmla="*/ 469 w 786"/>
                <a:gd name="T13" fmla="*/ 1270 h 1270"/>
              </a:gdLst>
              <a:ahLst/>
              <a:cxnLst>
                <a:cxn ang="0">
                  <a:pos x="T0" y="T1"/>
                </a:cxn>
                <a:cxn ang="0">
                  <a:pos x="T2" y="T3"/>
                </a:cxn>
                <a:cxn ang="0">
                  <a:pos x="T4" y="T5"/>
                </a:cxn>
                <a:cxn ang="0">
                  <a:pos x="T6" y="T7"/>
                </a:cxn>
                <a:cxn ang="0">
                  <a:pos x="T8" y="T9"/>
                </a:cxn>
                <a:cxn ang="0">
                  <a:pos x="T10" y="T11"/>
                </a:cxn>
                <a:cxn ang="0">
                  <a:pos x="T12" y="T13"/>
                </a:cxn>
              </a:cxnLst>
              <a:rect l="0" t="0" r="r" b="b"/>
              <a:pathLst>
                <a:path w="786" h="1270">
                  <a:moveTo>
                    <a:pt x="106" y="0"/>
                  </a:moveTo>
                  <a:cubicBezTo>
                    <a:pt x="53" y="41"/>
                    <a:pt x="0" y="83"/>
                    <a:pt x="15" y="136"/>
                  </a:cubicBezTo>
                  <a:cubicBezTo>
                    <a:pt x="30" y="189"/>
                    <a:pt x="121" y="279"/>
                    <a:pt x="196" y="317"/>
                  </a:cubicBezTo>
                  <a:cubicBezTo>
                    <a:pt x="271" y="355"/>
                    <a:pt x="378" y="325"/>
                    <a:pt x="469" y="363"/>
                  </a:cubicBezTo>
                  <a:cubicBezTo>
                    <a:pt x="560" y="401"/>
                    <a:pt x="696" y="423"/>
                    <a:pt x="741" y="544"/>
                  </a:cubicBezTo>
                  <a:cubicBezTo>
                    <a:pt x="786" y="665"/>
                    <a:pt x="786" y="967"/>
                    <a:pt x="741" y="1088"/>
                  </a:cubicBezTo>
                  <a:cubicBezTo>
                    <a:pt x="696" y="1209"/>
                    <a:pt x="582" y="1239"/>
                    <a:pt x="469" y="127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Oval 14"/>
            <p:cNvSpPr>
              <a:spLocks noChangeArrowheads="1"/>
            </p:cNvSpPr>
            <p:nvPr/>
          </p:nvSpPr>
          <p:spPr bwMode="auto">
            <a:xfrm>
              <a:off x="6515216" y="2824502"/>
              <a:ext cx="140890" cy="12720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15"/>
            <p:cNvSpPr>
              <a:spLocks noChangeArrowheads="1"/>
            </p:cNvSpPr>
            <p:nvPr/>
          </p:nvSpPr>
          <p:spPr bwMode="auto">
            <a:xfrm>
              <a:off x="8036814" y="3941079"/>
              <a:ext cx="140890" cy="12720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Text Box 16"/>
            <p:cNvSpPr txBox="1">
              <a:spLocks noChangeArrowheads="1"/>
            </p:cNvSpPr>
            <p:nvPr/>
          </p:nvSpPr>
          <p:spPr bwMode="auto">
            <a:xfrm>
              <a:off x="6164560" y="2784927"/>
              <a:ext cx="569816"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a</a:t>
              </a:r>
            </a:p>
          </p:txBody>
        </p:sp>
        <p:sp>
          <p:nvSpPr>
            <p:cNvPr id="77" name="Text Box 18"/>
            <p:cNvSpPr txBox="1">
              <a:spLocks noChangeArrowheads="1"/>
            </p:cNvSpPr>
            <p:nvPr/>
          </p:nvSpPr>
          <p:spPr bwMode="auto">
            <a:xfrm>
              <a:off x="8149524" y="3729071"/>
              <a:ext cx="569816"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b</a:t>
              </a:r>
            </a:p>
          </p:txBody>
        </p:sp>
        <p:sp>
          <p:nvSpPr>
            <p:cNvPr id="78" name="Line 6"/>
            <p:cNvSpPr>
              <a:spLocks noChangeShapeType="1"/>
            </p:cNvSpPr>
            <p:nvPr/>
          </p:nvSpPr>
          <p:spPr bwMode="auto">
            <a:xfrm flipV="1">
              <a:off x="5453854" y="1755980"/>
              <a:ext cx="0" cy="26939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7"/>
            <p:cNvSpPr>
              <a:spLocks noChangeShapeType="1"/>
            </p:cNvSpPr>
            <p:nvPr/>
          </p:nvSpPr>
          <p:spPr bwMode="auto">
            <a:xfrm>
              <a:off x="5453854" y="4449899"/>
              <a:ext cx="355039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8"/>
            <p:cNvSpPr>
              <a:spLocks noChangeShapeType="1"/>
            </p:cNvSpPr>
            <p:nvPr/>
          </p:nvSpPr>
          <p:spPr bwMode="auto">
            <a:xfrm flipH="1">
              <a:off x="4572000" y="4449899"/>
              <a:ext cx="881854" cy="652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Text Box 19"/>
            <p:cNvSpPr txBox="1">
              <a:spLocks noChangeArrowheads="1"/>
            </p:cNvSpPr>
            <p:nvPr/>
          </p:nvSpPr>
          <p:spPr bwMode="auto">
            <a:xfrm>
              <a:off x="4774818" y="5037955"/>
              <a:ext cx="569816"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dirty="0">
                  <a:latin typeface="Times New Roman" pitchFamily="18" charset="0"/>
                </a:rPr>
                <a:t>x</a:t>
              </a:r>
            </a:p>
          </p:txBody>
        </p:sp>
        <p:sp>
          <p:nvSpPr>
            <p:cNvPr id="82" name="Text Box 20"/>
            <p:cNvSpPr txBox="1">
              <a:spLocks noChangeArrowheads="1"/>
            </p:cNvSpPr>
            <p:nvPr/>
          </p:nvSpPr>
          <p:spPr bwMode="auto">
            <a:xfrm>
              <a:off x="8898728" y="4559645"/>
              <a:ext cx="569816"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dirty="0">
                  <a:latin typeface="Times New Roman" pitchFamily="18" charset="0"/>
                </a:rPr>
                <a:t>y</a:t>
              </a:r>
            </a:p>
          </p:txBody>
        </p:sp>
        <p:sp>
          <p:nvSpPr>
            <p:cNvPr id="83" name="Text Box 21"/>
            <p:cNvSpPr txBox="1">
              <a:spLocks noChangeArrowheads="1"/>
            </p:cNvSpPr>
            <p:nvPr/>
          </p:nvSpPr>
          <p:spPr bwMode="auto">
            <a:xfrm>
              <a:off x="5594744" y="1628774"/>
              <a:ext cx="569816"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latin typeface="Times New Roman" pitchFamily="18" charset="0"/>
                </a:rPr>
                <a:t>z</a:t>
              </a:r>
            </a:p>
          </p:txBody>
        </p:sp>
        <p:sp>
          <p:nvSpPr>
            <p:cNvPr id="84" name="Text Box 22"/>
            <p:cNvSpPr txBox="1">
              <a:spLocks noChangeArrowheads="1"/>
            </p:cNvSpPr>
            <p:nvPr/>
          </p:nvSpPr>
          <p:spPr bwMode="auto">
            <a:xfrm>
              <a:off x="5100069" y="4190434"/>
              <a:ext cx="707574"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latin typeface="Times New Roman" pitchFamily="18" charset="0"/>
                </a:rPr>
                <a:t>O</a:t>
              </a:r>
            </a:p>
          </p:txBody>
        </p:sp>
        <p:sp>
          <p:nvSpPr>
            <p:cNvPr id="85" name="Line 42"/>
            <p:cNvSpPr>
              <a:spLocks noChangeShapeType="1"/>
            </p:cNvSpPr>
            <p:nvPr/>
          </p:nvSpPr>
          <p:spPr bwMode="auto">
            <a:xfrm>
              <a:off x="7642325" y="2948880"/>
              <a:ext cx="140890" cy="1280531"/>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8" name="Group 51"/>
            <p:cNvGrpSpPr>
              <a:grpSpLocks/>
            </p:cNvGrpSpPr>
            <p:nvPr/>
          </p:nvGrpSpPr>
          <p:grpSpPr bwMode="auto">
            <a:xfrm>
              <a:off x="5453858" y="2550304"/>
              <a:ext cx="2683147" cy="1899595"/>
              <a:chOff x="4422" y="1352"/>
              <a:chExt cx="857" cy="672"/>
            </a:xfrm>
          </p:grpSpPr>
          <p:sp>
            <p:nvSpPr>
              <p:cNvPr id="89" name="Line 36"/>
              <p:cNvSpPr>
                <a:spLocks noChangeShapeType="1"/>
              </p:cNvSpPr>
              <p:nvPr/>
            </p:nvSpPr>
            <p:spPr bwMode="auto">
              <a:xfrm flipV="1">
                <a:off x="4422" y="1480"/>
                <a:ext cx="726" cy="544"/>
              </a:xfrm>
              <a:prstGeom prst="line">
                <a:avLst/>
              </a:prstGeom>
              <a:noFill/>
              <a:ln w="19050">
                <a:solidFill>
                  <a:schemeClr val="tx1"/>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37"/>
              <p:cNvSpPr>
                <a:spLocks noChangeShapeType="1"/>
              </p:cNvSpPr>
              <p:nvPr/>
            </p:nvSpPr>
            <p:spPr bwMode="auto">
              <a:xfrm flipV="1">
                <a:off x="4422" y="1706"/>
                <a:ext cx="817" cy="318"/>
              </a:xfrm>
              <a:prstGeom prst="line">
                <a:avLst/>
              </a:prstGeom>
              <a:noFill/>
              <a:ln w="19050">
                <a:solidFill>
                  <a:schemeClr val="tx1"/>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38"/>
              <p:cNvSpPr>
                <a:spLocks noChangeShapeType="1"/>
              </p:cNvSpPr>
              <p:nvPr/>
            </p:nvSpPr>
            <p:spPr bwMode="auto">
              <a:xfrm>
                <a:off x="5132" y="1488"/>
                <a:ext cx="107" cy="21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Text Box 44"/>
              <p:cNvSpPr txBox="1">
                <a:spLocks noChangeArrowheads="1"/>
              </p:cNvSpPr>
              <p:nvPr/>
            </p:nvSpPr>
            <p:spPr bwMode="auto">
              <a:xfrm>
                <a:off x="5053" y="135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dirty="0">
                    <a:latin typeface="Times New Roman" pitchFamily="18" charset="0"/>
                  </a:rPr>
                  <a:t>M</a:t>
                </a:r>
              </a:p>
            </p:txBody>
          </p:sp>
        </p:grpSp>
        <p:graphicFrame>
          <p:nvGraphicFramePr>
            <p:cNvPr id="95" name="对象 94"/>
            <p:cNvGraphicFramePr>
              <a:graphicFrameLocks/>
            </p:cNvGraphicFramePr>
            <p:nvPr>
              <p:extLst>
                <p:ext uri="{D42A27DB-BD31-4B8C-83A1-F6EECF244321}">
                  <p14:modId xmlns:p14="http://schemas.microsoft.com/office/powerpoint/2010/main" val="3042849522"/>
                </p:ext>
              </p:extLst>
            </p:nvPr>
          </p:nvGraphicFramePr>
          <p:xfrm>
            <a:off x="6124575" y="3405188"/>
            <a:ext cx="325438" cy="528637"/>
          </p:xfrm>
          <a:graphic>
            <a:graphicData uri="http://schemas.openxmlformats.org/presentationml/2006/ole">
              <mc:AlternateContent xmlns:mc="http://schemas.openxmlformats.org/markup-compatibility/2006">
                <mc:Choice xmlns:v="urn:schemas-microsoft-com:vml" Requires="v">
                  <p:oleObj spid="_x0000_s161865" name="Equation" r:id="rId4" imgW="126720" imgH="228600" progId="Equation.DSMT4">
                    <p:embed/>
                  </p:oleObj>
                </mc:Choice>
                <mc:Fallback>
                  <p:oleObj name="Equation" r:id="rId4" imgW="126720" imgH="228600" progId="Equation.DSMT4">
                    <p:embed/>
                    <p:pic>
                      <p:nvPicPr>
                        <p:cNvPr id="0" name="Picture 177"/>
                        <p:cNvPicPr>
                          <a:picLocks noChangeArrowheads="1"/>
                        </p:cNvPicPr>
                        <p:nvPr/>
                      </p:nvPicPr>
                      <p:blipFill>
                        <a:blip r:embed="rId5"/>
                        <a:srcRect/>
                        <a:stretch>
                          <a:fillRect/>
                        </a:stretch>
                      </p:blipFill>
                      <p:spPr bwMode="auto">
                        <a:xfrm>
                          <a:off x="6124575" y="3405188"/>
                          <a:ext cx="325438"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 name="对象 95"/>
            <p:cNvGraphicFramePr>
              <a:graphicFrameLocks/>
            </p:cNvGraphicFramePr>
            <p:nvPr>
              <p:extLst>
                <p:ext uri="{D42A27DB-BD31-4B8C-83A1-F6EECF244321}">
                  <p14:modId xmlns:p14="http://schemas.microsoft.com/office/powerpoint/2010/main" val="572840265"/>
                </p:ext>
              </p:extLst>
            </p:nvPr>
          </p:nvGraphicFramePr>
          <p:xfrm>
            <a:off x="6364288" y="4046538"/>
            <a:ext cx="877887" cy="366712"/>
          </p:xfrm>
          <a:graphic>
            <a:graphicData uri="http://schemas.openxmlformats.org/presentationml/2006/ole">
              <mc:AlternateContent xmlns:mc="http://schemas.openxmlformats.org/markup-compatibility/2006">
                <mc:Choice xmlns:v="urn:schemas-microsoft-com:vml" Requires="v">
                  <p:oleObj spid="_x0000_s161866" name="Equation" r:id="rId6" imgW="444240" imgH="228600" progId="Equation.DSMT4">
                    <p:embed/>
                  </p:oleObj>
                </mc:Choice>
                <mc:Fallback>
                  <p:oleObj name="Equation" r:id="rId6" imgW="444240" imgH="228600" progId="Equation.DSMT4">
                    <p:embed/>
                    <p:pic>
                      <p:nvPicPr>
                        <p:cNvPr id="0" name="Picture 178"/>
                        <p:cNvPicPr>
                          <a:picLocks noChangeArrowheads="1"/>
                        </p:cNvPicPr>
                        <p:nvPr/>
                      </p:nvPicPr>
                      <p:blipFill>
                        <a:blip r:embed="rId7"/>
                        <a:srcRect/>
                        <a:stretch>
                          <a:fillRect/>
                        </a:stretch>
                      </p:blipFill>
                      <p:spPr bwMode="auto">
                        <a:xfrm>
                          <a:off x="6364288" y="4046538"/>
                          <a:ext cx="877887"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 name="对象 96"/>
            <p:cNvGraphicFramePr>
              <a:graphicFrameLocks/>
            </p:cNvGraphicFramePr>
            <p:nvPr>
              <p:extLst>
                <p:ext uri="{D42A27DB-BD31-4B8C-83A1-F6EECF244321}">
                  <p14:modId xmlns:p14="http://schemas.microsoft.com/office/powerpoint/2010/main" val="2564591278"/>
                </p:ext>
              </p:extLst>
            </p:nvPr>
          </p:nvGraphicFramePr>
          <p:xfrm>
            <a:off x="7361932" y="3883025"/>
            <a:ext cx="420687" cy="588963"/>
          </p:xfrm>
          <a:graphic>
            <a:graphicData uri="http://schemas.openxmlformats.org/presentationml/2006/ole">
              <mc:AlternateContent xmlns:mc="http://schemas.openxmlformats.org/markup-compatibility/2006">
                <mc:Choice xmlns:v="urn:schemas-microsoft-com:vml" Requires="v">
                  <p:oleObj spid="_x0000_s161867" name="Equation" r:id="rId8" imgW="164880" imgH="253800" progId="Equation.DSMT4">
                    <p:embed/>
                  </p:oleObj>
                </mc:Choice>
                <mc:Fallback>
                  <p:oleObj name="Equation" r:id="rId8" imgW="164880" imgH="253800" progId="Equation.DSMT4">
                    <p:embed/>
                    <p:pic>
                      <p:nvPicPr>
                        <p:cNvPr id="0" name="Picture 17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1932" y="3883025"/>
                          <a:ext cx="420687"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 name="对象 97"/>
            <p:cNvGraphicFramePr>
              <a:graphicFrameLocks/>
            </p:cNvGraphicFramePr>
            <p:nvPr>
              <p:extLst>
                <p:ext uri="{D42A27DB-BD31-4B8C-83A1-F6EECF244321}">
                  <p14:modId xmlns:p14="http://schemas.microsoft.com/office/powerpoint/2010/main" val="3648539781"/>
                </p:ext>
              </p:extLst>
            </p:nvPr>
          </p:nvGraphicFramePr>
          <p:xfrm>
            <a:off x="7885113" y="2671763"/>
            <a:ext cx="376237" cy="481012"/>
          </p:xfrm>
          <a:graphic>
            <a:graphicData uri="http://schemas.openxmlformats.org/presentationml/2006/ole">
              <mc:AlternateContent xmlns:mc="http://schemas.openxmlformats.org/markup-compatibility/2006">
                <mc:Choice xmlns:v="urn:schemas-microsoft-com:vml" Requires="v">
                  <p:oleObj spid="_x0000_s161868" name="Equation" r:id="rId10" imgW="228600" imgH="228600" progId="Equation.DSMT4">
                    <p:embed/>
                  </p:oleObj>
                </mc:Choice>
                <mc:Fallback>
                  <p:oleObj name="Equation" r:id="rId10" imgW="228600" imgH="228600" progId="Equation.DSMT4">
                    <p:embed/>
                    <p:pic>
                      <p:nvPicPr>
                        <p:cNvPr id="0" name="Picture 18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5113" y="2671763"/>
                          <a:ext cx="376237"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对象 98"/>
            <p:cNvGraphicFramePr>
              <a:graphicFrameLocks/>
            </p:cNvGraphicFramePr>
            <p:nvPr>
              <p:extLst>
                <p:ext uri="{D42A27DB-BD31-4B8C-83A1-F6EECF244321}">
                  <p14:modId xmlns:p14="http://schemas.microsoft.com/office/powerpoint/2010/main" val="1564886290"/>
                </p:ext>
              </p:extLst>
            </p:nvPr>
          </p:nvGraphicFramePr>
          <p:xfrm>
            <a:off x="8011087" y="3140707"/>
            <a:ext cx="502659" cy="426367"/>
          </p:xfrm>
          <a:graphic>
            <a:graphicData uri="http://schemas.openxmlformats.org/presentationml/2006/ole">
              <mc:AlternateContent xmlns:mc="http://schemas.openxmlformats.org/markup-compatibility/2006">
                <mc:Choice xmlns:v="urn:schemas-microsoft-com:vml" Requires="v">
                  <p:oleObj spid="_x0000_s161869" name="Equation" r:id="rId12" imgW="215640" imgH="228600" progId="Equation.DSMT4">
                    <p:embed/>
                  </p:oleObj>
                </mc:Choice>
                <mc:Fallback>
                  <p:oleObj name="Equation" r:id="rId12" imgW="215640" imgH="228600" progId="Equation.DSMT4">
                    <p:embed/>
                    <p:pic>
                      <p:nvPicPr>
                        <p:cNvPr id="0" name="Picture 18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11087" y="3140707"/>
                          <a:ext cx="502659" cy="426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弧形 99"/>
            <p:cNvSpPr/>
            <p:nvPr/>
          </p:nvSpPr>
          <p:spPr>
            <a:xfrm rot="12851091" flipH="1">
              <a:off x="7642700" y="3102748"/>
              <a:ext cx="221590" cy="173843"/>
            </a:xfrm>
            <a:prstGeom prst="arc">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1" name="对象 100"/>
            <p:cNvGraphicFramePr>
              <a:graphicFrameLocks/>
            </p:cNvGraphicFramePr>
            <p:nvPr>
              <p:extLst>
                <p:ext uri="{D42A27DB-BD31-4B8C-83A1-F6EECF244321}">
                  <p14:modId xmlns:p14="http://schemas.microsoft.com/office/powerpoint/2010/main" val="3875021472"/>
                </p:ext>
              </p:extLst>
            </p:nvPr>
          </p:nvGraphicFramePr>
          <p:xfrm>
            <a:off x="7686894" y="3282354"/>
            <a:ext cx="298166" cy="342838"/>
          </p:xfrm>
          <a:graphic>
            <a:graphicData uri="http://schemas.openxmlformats.org/presentationml/2006/ole">
              <mc:AlternateContent xmlns:mc="http://schemas.openxmlformats.org/markup-compatibility/2006">
                <mc:Choice xmlns:v="urn:schemas-microsoft-com:vml" Requires="v">
                  <p:oleObj spid="_x0000_s161870" name="Equation" r:id="rId14" imgW="152280" imgH="228600" progId="Equation.DSMT4">
                    <p:embed/>
                  </p:oleObj>
                </mc:Choice>
                <mc:Fallback>
                  <p:oleObj name="Equation" r:id="rId14" imgW="152280" imgH="228600" progId="Equation.DSMT4">
                    <p:embed/>
                    <p:pic>
                      <p:nvPicPr>
                        <p:cNvPr id="0" name="Picture 18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86894" y="3282354"/>
                          <a:ext cx="298166" cy="34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3" name="Object 28"/>
          <p:cNvGraphicFramePr>
            <a:graphicFrameLocks noChangeAspect="1"/>
          </p:cNvGraphicFramePr>
          <p:nvPr>
            <p:extLst>
              <p:ext uri="{D42A27DB-BD31-4B8C-83A1-F6EECF244321}">
                <p14:modId xmlns:p14="http://schemas.microsoft.com/office/powerpoint/2010/main" val="899209430"/>
              </p:ext>
            </p:extLst>
          </p:nvPr>
        </p:nvGraphicFramePr>
        <p:xfrm>
          <a:off x="151549" y="4493965"/>
          <a:ext cx="4623269" cy="519211"/>
        </p:xfrm>
        <a:graphic>
          <a:graphicData uri="http://schemas.openxmlformats.org/presentationml/2006/ole">
            <mc:AlternateContent xmlns:mc="http://schemas.openxmlformats.org/markup-compatibility/2006">
              <mc:Choice xmlns:v="urn:schemas-microsoft-com:vml" Requires="v">
                <p:oleObj spid="_x0000_s161871" name="Equation" r:id="rId16" imgW="2247840" imgH="253800" progId="Equation.DSMT4">
                  <p:embed/>
                </p:oleObj>
              </mc:Choice>
              <mc:Fallback>
                <p:oleObj name="Equation" r:id="rId16" imgW="2247840" imgH="253800" progId="Equation.DSMT4">
                  <p:embed/>
                  <p:pic>
                    <p:nvPicPr>
                      <p:cNvPr id="0" name="Picture 1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1549" y="4493965"/>
                        <a:ext cx="4623269" cy="519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Rectangle 32"/>
          <p:cNvSpPr>
            <a:spLocks noChangeArrowheads="1"/>
          </p:cNvSpPr>
          <p:nvPr/>
        </p:nvSpPr>
        <p:spPr bwMode="auto">
          <a:xfrm>
            <a:off x="466973" y="3881934"/>
            <a:ext cx="777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kumimoji="1" lang="en-US" altLang="zh-CN">
                <a:solidFill>
                  <a:srgbClr val="0000FF"/>
                </a:solidFill>
                <a:latin typeface="Times New Roman" pitchFamily="18" charset="0"/>
              </a:rPr>
              <a:t> </a:t>
            </a:r>
            <a:r>
              <a:rPr kumimoji="1" lang="zh-CN" altLang="en-US">
                <a:solidFill>
                  <a:srgbClr val="0000FF"/>
                </a:solidFill>
                <a:latin typeface="Times New Roman" pitchFamily="18" charset="0"/>
              </a:rPr>
              <a:t>元功</a:t>
            </a:r>
          </a:p>
        </p:txBody>
      </p:sp>
      <p:sp>
        <p:nvSpPr>
          <p:cNvPr id="107" name="Text Box 25"/>
          <p:cNvSpPr txBox="1">
            <a:spLocks noChangeArrowheads="1"/>
          </p:cNvSpPr>
          <p:nvPr/>
        </p:nvSpPr>
        <p:spPr bwMode="auto">
          <a:xfrm>
            <a:off x="395536" y="2276723"/>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CN">
                <a:solidFill>
                  <a:srgbClr val="0000FF"/>
                </a:solidFill>
              </a:rPr>
              <a:t> </a:t>
            </a:r>
            <a:r>
              <a:rPr lang="zh-CN" altLang="en-US">
                <a:solidFill>
                  <a:srgbClr val="0000FF"/>
                </a:solidFill>
              </a:rPr>
              <a:t>路程元、位移元：</a:t>
            </a:r>
          </a:p>
        </p:txBody>
      </p:sp>
      <p:graphicFrame>
        <p:nvGraphicFramePr>
          <p:cNvPr id="108" name="Object 26"/>
          <p:cNvGraphicFramePr>
            <a:graphicFrameLocks noChangeAspect="1"/>
          </p:cNvGraphicFramePr>
          <p:nvPr>
            <p:extLst>
              <p:ext uri="{D42A27DB-BD31-4B8C-83A1-F6EECF244321}">
                <p14:modId xmlns:p14="http://schemas.microsoft.com/office/powerpoint/2010/main" val="3647044435"/>
              </p:ext>
            </p:extLst>
          </p:nvPr>
        </p:nvGraphicFramePr>
        <p:xfrm>
          <a:off x="619125" y="2855913"/>
          <a:ext cx="928936" cy="393230"/>
        </p:xfrm>
        <a:graphic>
          <a:graphicData uri="http://schemas.openxmlformats.org/presentationml/2006/ole">
            <mc:AlternateContent xmlns:mc="http://schemas.openxmlformats.org/markup-compatibility/2006">
              <mc:Choice xmlns:v="urn:schemas-microsoft-com:vml" Requires="v">
                <p:oleObj spid="_x0000_s161872" name="Equation" r:id="rId18" imgW="533160" imgH="228600" progId="Equation.DSMT4">
                  <p:embed/>
                </p:oleObj>
              </mc:Choice>
              <mc:Fallback>
                <p:oleObj name="Equation" r:id="rId18" imgW="533160" imgH="228600" progId="Equation.DSMT4">
                  <p:embed/>
                  <p:pic>
                    <p:nvPicPr>
                      <p:cNvPr id="0" name="Picture 18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9125" y="2855913"/>
                        <a:ext cx="928936" cy="393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 name="右箭头 111"/>
          <p:cNvSpPr/>
          <p:nvPr/>
        </p:nvSpPr>
        <p:spPr>
          <a:xfrm>
            <a:off x="1620069" y="2953616"/>
            <a:ext cx="431651" cy="18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3" name="对象 112"/>
          <p:cNvGraphicFramePr>
            <a:graphicFrameLocks/>
          </p:cNvGraphicFramePr>
          <p:nvPr>
            <p:extLst>
              <p:ext uri="{D42A27DB-BD31-4B8C-83A1-F6EECF244321}">
                <p14:modId xmlns:p14="http://schemas.microsoft.com/office/powerpoint/2010/main" val="1884199230"/>
              </p:ext>
            </p:extLst>
          </p:nvPr>
        </p:nvGraphicFramePr>
        <p:xfrm>
          <a:off x="2339752" y="2779798"/>
          <a:ext cx="1023938" cy="534987"/>
        </p:xfrm>
        <a:graphic>
          <a:graphicData uri="http://schemas.openxmlformats.org/presentationml/2006/ole">
            <mc:AlternateContent xmlns:mc="http://schemas.openxmlformats.org/markup-compatibility/2006">
              <mc:Choice xmlns:v="urn:schemas-microsoft-com:vml" Requires="v">
                <p:oleObj spid="_x0000_s161873" name="Equation" r:id="rId20" imgW="622080" imgH="253800" progId="Equation.DSMT4">
                  <p:embed/>
                </p:oleObj>
              </mc:Choice>
              <mc:Fallback>
                <p:oleObj name="Equation" r:id="rId20" imgW="622080" imgH="253800" progId="Equation.DSMT4">
                  <p:embed/>
                  <p:pic>
                    <p:nvPicPr>
                      <p:cNvPr id="0" name="Picture 18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39752" y="2779798"/>
                        <a:ext cx="1023938"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 name="右箭头 113"/>
          <p:cNvSpPr/>
          <p:nvPr/>
        </p:nvSpPr>
        <p:spPr>
          <a:xfrm>
            <a:off x="640084" y="3425192"/>
            <a:ext cx="431651" cy="18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Box 114"/>
          <p:cNvSpPr txBox="1"/>
          <p:nvPr/>
        </p:nvSpPr>
        <p:spPr>
          <a:xfrm>
            <a:off x="1421340" y="3359739"/>
            <a:ext cx="2751088" cy="369332"/>
          </a:xfrm>
          <a:prstGeom prst="rect">
            <a:avLst/>
          </a:prstGeom>
          <a:noFill/>
        </p:spPr>
        <p:txBody>
          <a:bodyPr wrap="square" rtlCol="0">
            <a:spAutoFit/>
          </a:bodyPr>
          <a:lstStyle/>
          <a:p>
            <a:r>
              <a:rPr lang="zh-CN" altLang="en-US" dirty="0"/>
              <a:t>可以看做恒力。</a:t>
            </a:r>
          </a:p>
        </p:txBody>
      </p:sp>
      <p:graphicFrame>
        <p:nvGraphicFramePr>
          <p:cNvPr id="116" name="对象 115"/>
          <p:cNvGraphicFramePr>
            <a:graphicFrameLocks/>
          </p:cNvGraphicFramePr>
          <p:nvPr>
            <p:extLst>
              <p:ext uri="{D42A27DB-BD31-4B8C-83A1-F6EECF244321}">
                <p14:modId xmlns:p14="http://schemas.microsoft.com/office/powerpoint/2010/main" val="1500909794"/>
              </p:ext>
            </p:extLst>
          </p:nvPr>
        </p:nvGraphicFramePr>
        <p:xfrm>
          <a:off x="1162165" y="3267657"/>
          <a:ext cx="408742" cy="494259"/>
        </p:xfrm>
        <a:graphic>
          <a:graphicData uri="http://schemas.openxmlformats.org/presentationml/2006/ole">
            <mc:AlternateContent xmlns:mc="http://schemas.openxmlformats.org/markup-compatibility/2006">
              <mc:Choice xmlns:v="urn:schemas-microsoft-com:vml" Requires="v">
                <p:oleObj spid="_x0000_s161874" name="Equation" r:id="rId22" imgW="164880" imgH="253800" progId="Equation.DSMT4">
                  <p:embed/>
                </p:oleObj>
              </mc:Choice>
              <mc:Fallback>
                <p:oleObj name="Equation" r:id="rId22" imgW="164880" imgH="253800" progId="Equation.DSMT4">
                  <p:embed/>
                  <p:pic>
                    <p:nvPicPr>
                      <p:cNvPr id="0" name="Picture 18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62165" y="3267657"/>
                        <a:ext cx="408742" cy="494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 Box 44"/>
          <p:cNvSpPr txBox="1">
            <a:spLocks noChangeArrowheads="1"/>
          </p:cNvSpPr>
          <p:nvPr/>
        </p:nvSpPr>
        <p:spPr bwMode="auto">
          <a:xfrm>
            <a:off x="8040890" y="3457700"/>
            <a:ext cx="7075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dirty="0">
                <a:latin typeface="Times New Roman" pitchFamily="18" charset="0"/>
              </a:rPr>
              <a:t>N</a:t>
            </a:r>
          </a:p>
        </p:txBody>
      </p:sp>
      <p:sp>
        <p:nvSpPr>
          <p:cNvPr id="3" name="TextBox 2"/>
          <p:cNvSpPr txBox="1"/>
          <p:nvPr/>
        </p:nvSpPr>
        <p:spPr>
          <a:xfrm>
            <a:off x="6515216" y="1638635"/>
            <a:ext cx="1909817" cy="646331"/>
          </a:xfrm>
          <a:prstGeom prst="rect">
            <a:avLst/>
          </a:prstGeom>
          <a:noFill/>
        </p:spPr>
        <p:txBody>
          <a:bodyPr wrap="square" rtlCol="0">
            <a:spAutoFit/>
          </a:bodyPr>
          <a:lstStyle/>
          <a:p>
            <a:r>
              <a:rPr lang="zh-CN" altLang="en-US" dirty="0"/>
              <a:t>质点运动过程中受变力</a:t>
            </a:r>
            <a:r>
              <a:rPr lang="en-US" altLang="zh-CN" dirty="0"/>
              <a:t>F</a:t>
            </a:r>
            <a:r>
              <a:rPr lang="zh-CN" altLang="en-US" dirty="0"/>
              <a:t>的作用</a:t>
            </a:r>
          </a:p>
        </p:txBody>
      </p:sp>
    </p:spTree>
    <p:extLst>
      <p:ext uri="{BB962C8B-B14F-4D97-AF65-F5344CB8AC3E}">
        <p14:creationId xmlns:p14="http://schemas.microsoft.com/office/powerpoint/2010/main" val="3220934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弹性势能</a:t>
            </a:r>
            <a:br>
              <a:rPr lang="en-US" altLang="zh-CN" dirty="0"/>
            </a:br>
            <a:br>
              <a:rPr lang="en-US" altLang="zh-CN" dirty="0"/>
            </a:br>
            <a:endParaRPr lang="en-US" altLang="zh-CN" dirty="0"/>
          </a:p>
        </p:txBody>
      </p:sp>
      <p:graphicFrame>
        <p:nvGraphicFramePr>
          <p:cNvPr id="6" name="对象 5"/>
          <p:cNvGraphicFramePr>
            <a:graphicFrameLocks/>
          </p:cNvGraphicFramePr>
          <p:nvPr>
            <p:extLst>
              <p:ext uri="{D42A27DB-BD31-4B8C-83A1-F6EECF244321}">
                <p14:modId xmlns:p14="http://schemas.microsoft.com/office/powerpoint/2010/main" val="3706029241"/>
              </p:ext>
            </p:extLst>
          </p:nvPr>
        </p:nvGraphicFramePr>
        <p:xfrm>
          <a:off x="3494881" y="1556792"/>
          <a:ext cx="2154238" cy="747712"/>
        </p:xfrm>
        <a:graphic>
          <a:graphicData uri="http://schemas.openxmlformats.org/presentationml/2006/ole">
            <mc:AlternateContent xmlns:mc="http://schemas.openxmlformats.org/markup-compatibility/2006">
              <mc:Choice xmlns:v="urn:schemas-microsoft-com:vml" Requires="v">
                <p:oleObj spid="_x0000_s58752" name="Equation" r:id="rId4" imgW="1244880" imgH="432000" progId="Equation.DSMT4">
                  <p:embed/>
                </p:oleObj>
              </mc:Choice>
              <mc:Fallback>
                <p:oleObj name="Equation" r:id="rId4" imgW="1244880" imgH="432000" progId="Equation.DSMT4">
                  <p:embed/>
                  <p:pic>
                    <p:nvPicPr>
                      <p:cNvPr id="0" name="Picture 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81" y="1556792"/>
                        <a:ext cx="2154238" cy="747712"/>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组合 9"/>
          <p:cNvGrpSpPr/>
          <p:nvPr/>
        </p:nvGrpSpPr>
        <p:grpSpPr>
          <a:xfrm>
            <a:off x="4716016" y="2708920"/>
            <a:ext cx="4032448" cy="1224136"/>
            <a:chOff x="4716016" y="5229200"/>
            <a:chExt cx="4032448" cy="1224136"/>
          </a:xfrm>
        </p:grpSpPr>
        <p:sp>
          <p:nvSpPr>
            <p:cNvPr id="3" name="矩形 2"/>
            <p:cNvSpPr/>
            <p:nvPr/>
          </p:nvSpPr>
          <p:spPr>
            <a:xfrm>
              <a:off x="4716016" y="5229200"/>
              <a:ext cx="4032448" cy="12241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35525" y="5300663"/>
              <a:ext cx="34131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23"/>
            <p:cNvGrpSpPr>
              <a:grpSpLocks/>
            </p:cNvGrpSpPr>
            <p:nvPr/>
          </p:nvGrpSpPr>
          <p:grpSpPr bwMode="auto">
            <a:xfrm>
              <a:off x="6115050" y="5341938"/>
              <a:ext cx="2546350" cy="696912"/>
              <a:chOff x="3852" y="3180"/>
              <a:chExt cx="1604" cy="439"/>
            </a:xfrm>
          </p:grpSpPr>
          <p:sp>
            <p:nvSpPr>
              <p:cNvPr id="39" name="Line 24"/>
              <p:cNvSpPr>
                <a:spLocks noChangeShapeType="1"/>
              </p:cNvSpPr>
              <p:nvPr/>
            </p:nvSpPr>
            <p:spPr bwMode="auto">
              <a:xfrm>
                <a:off x="4006" y="3619"/>
                <a:ext cx="1392" cy="0"/>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25"/>
              <p:cNvSpPr txBox="1">
                <a:spLocks noChangeArrowheads="1"/>
              </p:cNvSpPr>
              <p:nvPr/>
            </p:nvSpPr>
            <p:spPr bwMode="auto">
              <a:xfrm>
                <a:off x="3852" y="31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O</a:t>
                </a:r>
              </a:p>
            </p:txBody>
          </p:sp>
          <p:sp>
            <p:nvSpPr>
              <p:cNvPr id="41" name="Text Box 26"/>
              <p:cNvSpPr txBox="1">
                <a:spLocks noChangeArrowheads="1"/>
              </p:cNvSpPr>
              <p:nvPr/>
            </p:nvSpPr>
            <p:spPr bwMode="auto">
              <a:xfrm>
                <a:off x="5244" y="32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x</a:t>
                </a:r>
              </a:p>
            </p:txBody>
          </p:sp>
        </p:grpSp>
        <p:sp>
          <p:nvSpPr>
            <p:cNvPr id="42" name="Line 27"/>
            <p:cNvSpPr>
              <a:spLocks noChangeShapeType="1"/>
            </p:cNvSpPr>
            <p:nvPr/>
          </p:nvSpPr>
          <p:spPr bwMode="auto">
            <a:xfrm flipH="1">
              <a:off x="6775450" y="6040438"/>
              <a:ext cx="762000" cy="0"/>
            </a:xfrm>
            <a:prstGeom prst="line">
              <a:avLst/>
            </a:prstGeom>
            <a:noFill/>
            <a:ln w="3810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 name="Object 28"/>
            <p:cNvGraphicFramePr>
              <a:graphicFrameLocks/>
            </p:cNvGraphicFramePr>
            <p:nvPr>
              <p:extLst>
                <p:ext uri="{D42A27DB-BD31-4B8C-83A1-F6EECF244321}">
                  <p14:modId xmlns:p14="http://schemas.microsoft.com/office/powerpoint/2010/main" val="3183941346"/>
                </p:ext>
              </p:extLst>
            </p:nvPr>
          </p:nvGraphicFramePr>
          <p:xfrm>
            <a:off x="6781800" y="5475288"/>
            <a:ext cx="306388" cy="341312"/>
          </p:xfrm>
          <a:graphic>
            <a:graphicData uri="http://schemas.openxmlformats.org/presentationml/2006/ole">
              <mc:AlternateContent xmlns:mc="http://schemas.openxmlformats.org/markup-compatibility/2006">
                <mc:Choice xmlns:v="urn:schemas-microsoft-com:vml" Requires="v">
                  <p:oleObj spid="_x0000_s58753" name="Equation" r:id="rId7" imgW="393840" imgH="444600" progId="Equation.DSMT4">
                    <p:embed/>
                  </p:oleObj>
                </mc:Choice>
                <mc:Fallback>
                  <p:oleObj name="Equation" r:id="rId7" imgW="393840" imgH="444600" progId="Equation.DSMT4">
                    <p:embed/>
                    <p:pic>
                      <p:nvPicPr>
                        <p:cNvPr id="0" name="Picture 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5475288"/>
                          <a:ext cx="306388"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 name="对象 10"/>
          <p:cNvGraphicFramePr>
            <a:graphicFrameLocks/>
          </p:cNvGraphicFramePr>
          <p:nvPr>
            <p:extLst>
              <p:ext uri="{D42A27DB-BD31-4B8C-83A1-F6EECF244321}">
                <p14:modId xmlns:p14="http://schemas.microsoft.com/office/powerpoint/2010/main" val="2970363271"/>
              </p:ext>
            </p:extLst>
          </p:nvPr>
        </p:nvGraphicFramePr>
        <p:xfrm>
          <a:off x="755576" y="2728882"/>
          <a:ext cx="3346450" cy="1626666"/>
        </p:xfrm>
        <a:graphic>
          <a:graphicData uri="http://schemas.openxmlformats.org/presentationml/2006/ole">
            <mc:AlternateContent xmlns:mc="http://schemas.openxmlformats.org/markup-compatibility/2006">
              <mc:Choice xmlns:v="urn:schemas-microsoft-com:vml" Requires="v">
                <p:oleObj spid="_x0000_s58754" name="Equation" r:id="rId9" imgW="1523880" imgH="736560" progId="Equation.DSMT4">
                  <p:embed/>
                </p:oleObj>
              </mc:Choice>
              <mc:Fallback>
                <p:oleObj name="Equation" r:id="rId9" imgW="1523880" imgH="736560" progId="Equation.DSMT4">
                  <p:embed/>
                  <p:pic>
                    <p:nvPicPr>
                      <p:cNvPr id="0" name="Picture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2728882"/>
                        <a:ext cx="3346450" cy="1626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202520506"/>
              </p:ext>
            </p:extLst>
          </p:nvPr>
        </p:nvGraphicFramePr>
        <p:xfrm>
          <a:off x="592034" y="4509121"/>
          <a:ext cx="5733794" cy="1728191"/>
        </p:xfrm>
        <a:graphic>
          <a:graphicData uri="http://schemas.openxmlformats.org/presentationml/2006/ole">
            <mc:AlternateContent xmlns:mc="http://schemas.openxmlformats.org/markup-compatibility/2006">
              <mc:Choice xmlns:v="urn:schemas-microsoft-com:vml" Requires="v">
                <p:oleObj spid="_x0000_s58755" name="Equation" r:id="rId11" imgW="2527200" imgH="914400" progId="Equation.DSMT4">
                  <p:embed/>
                </p:oleObj>
              </mc:Choice>
              <mc:Fallback>
                <p:oleObj name="Equation" r:id="rId11" imgW="2527200" imgH="914400" progId="Equation.DSMT4">
                  <p:embed/>
                  <p:pic>
                    <p:nvPicPr>
                      <p:cNvPr id="0"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2034" y="4509121"/>
                        <a:ext cx="5733794" cy="172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8" name="TextBox 17"/>
          <p:cNvSpPr txBox="1"/>
          <p:nvPr/>
        </p:nvSpPr>
        <p:spPr>
          <a:xfrm>
            <a:off x="6542087" y="4509120"/>
            <a:ext cx="2422401" cy="1569660"/>
          </a:xfrm>
          <a:prstGeom prst="rect">
            <a:avLst/>
          </a:prstGeom>
          <a:noFill/>
        </p:spPr>
        <p:txBody>
          <a:bodyPr wrap="square" rtlCol="0">
            <a:spAutoFit/>
          </a:bodyPr>
          <a:lstStyle/>
          <a:p>
            <a:r>
              <a:rPr lang="zh-CN" altLang="en-US" sz="2400" dirty="0"/>
              <a:t>弹性力的功等于质点在始、末两位置弹性势能增量的负值。</a:t>
            </a:r>
          </a:p>
        </p:txBody>
      </p:sp>
    </p:spTree>
    <p:extLst>
      <p:ext uri="{BB962C8B-B14F-4D97-AF65-F5344CB8AC3E}">
        <p14:creationId xmlns:p14="http://schemas.microsoft.com/office/powerpoint/2010/main" val="1947996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10"/>
          <p:cNvSpPr>
            <a:spLocks noChangeShapeType="1"/>
          </p:cNvSpPr>
          <p:nvPr/>
        </p:nvSpPr>
        <p:spPr bwMode="auto">
          <a:xfrm flipH="1">
            <a:off x="8117904" y="3385270"/>
            <a:ext cx="609600" cy="0"/>
          </a:xfrm>
          <a:prstGeom prst="line">
            <a:avLst/>
          </a:prstGeom>
          <a:noFill/>
          <a:ln w="3810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引力势能</a:t>
            </a:r>
            <a:br>
              <a:rPr lang="en-US" altLang="zh-CN" dirty="0"/>
            </a:br>
            <a:br>
              <a:rPr lang="en-US" altLang="zh-CN" dirty="0"/>
            </a:br>
            <a:endParaRPr lang="en-US" altLang="zh-CN" dirty="0"/>
          </a:p>
        </p:txBody>
      </p:sp>
      <p:graphicFrame>
        <p:nvGraphicFramePr>
          <p:cNvPr id="6" name="对象 5"/>
          <p:cNvGraphicFramePr>
            <a:graphicFrameLocks/>
          </p:cNvGraphicFramePr>
          <p:nvPr>
            <p:extLst>
              <p:ext uri="{D42A27DB-BD31-4B8C-83A1-F6EECF244321}">
                <p14:modId xmlns:p14="http://schemas.microsoft.com/office/powerpoint/2010/main" val="3637500337"/>
              </p:ext>
            </p:extLst>
          </p:nvPr>
        </p:nvGraphicFramePr>
        <p:xfrm>
          <a:off x="3494881" y="1556792"/>
          <a:ext cx="2154238" cy="747712"/>
        </p:xfrm>
        <a:graphic>
          <a:graphicData uri="http://schemas.openxmlformats.org/presentationml/2006/ole">
            <mc:AlternateContent xmlns:mc="http://schemas.openxmlformats.org/markup-compatibility/2006">
              <mc:Choice xmlns:v="urn:schemas-microsoft-com:vml" Requires="v">
                <p:oleObj spid="_x0000_s59772" name="Equation" r:id="rId4" imgW="1244880" imgH="432000" progId="Equation.DSMT4">
                  <p:embed/>
                </p:oleObj>
              </mc:Choice>
              <mc:Fallback>
                <p:oleObj name="Equation" r:id="rId4" imgW="1244880" imgH="432000" progId="Equation.DSMT4">
                  <p:embed/>
                  <p:pic>
                    <p:nvPicPr>
                      <p:cNvPr id="0" name="Picture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81" y="1556792"/>
                        <a:ext cx="2154238" cy="747712"/>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Oval 4"/>
          <p:cNvSpPr>
            <a:spLocks noChangeArrowheads="1"/>
          </p:cNvSpPr>
          <p:nvPr/>
        </p:nvSpPr>
        <p:spPr bwMode="auto">
          <a:xfrm>
            <a:off x="7051104" y="3267795"/>
            <a:ext cx="228600" cy="228600"/>
          </a:xfrm>
          <a:prstGeom prst="ellipse">
            <a:avLst/>
          </a:prstGeom>
          <a:solidFill>
            <a:srgbClr val="FF0000"/>
          </a:solidFill>
          <a:ln>
            <a:noFill/>
          </a:ln>
          <a:effectLst/>
        </p:spPr>
        <p:txBody>
          <a:bodyPr wrap="none" anchor="ctr"/>
          <a:lstStyle/>
          <a:p>
            <a:endParaRPr lang="zh-CN" altLang="en-US"/>
          </a:p>
        </p:txBody>
      </p:sp>
      <p:sp>
        <p:nvSpPr>
          <p:cNvPr id="20" name="Line 5"/>
          <p:cNvSpPr>
            <a:spLocks noChangeShapeType="1"/>
          </p:cNvSpPr>
          <p:nvPr/>
        </p:nvSpPr>
        <p:spPr bwMode="auto">
          <a:xfrm flipV="1">
            <a:off x="7151117" y="3382095"/>
            <a:ext cx="1576387" cy="317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Oval 6"/>
          <p:cNvSpPr>
            <a:spLocks noChangeArrowheads="1"/>
          </p:cNvSpPr>
          <p:nvPr/>
        </p:nvSpPr>
        <p:spPr bwMode="auto">
          <a:xfrm>
            <a:off x="8701608" y="3309070"/>
            <a:ext cx="152400" cy="152400"/>
          </a:xfrm>
          <a:prstGeom prst="ellipse">
            <a:avLst/>
          </a:prstGeom>
          <a:solidFill>
            <a:srgbClr val="00FF99"/>
          </a:solidFill>
          <a:ln w="9525">
            <a:solidFill>
              <a:srgbClr val="00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7"/>
          <p:cNvSpPr txBox="1">
            <a:spLocks noChangeArrowheads="1"/>
          </p:cNvSpPr>
          <p:nvPr/>
        </p:nvSpPr>
        <p:spPr bwMode="auto">
          <a:xfrm>
            <a:off x="8117904" y="2924944"/>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dirty="0">
                <a:latin typeface="Times New Roman" pitchFamily="18" charset="0"/>
              </a:rPr>
              <a:t>r</a:t>
            </a:r>
          </a:p>
        </p:txBody>
      </p:sp>
      <p:sp>
        <p:nvSpPr>
          <p:cNvPr id="23" name="Text Box 8"/>
          <p:cNvSpPr txBox="1">
            <a:spLocks noChangeArrowheads="1"/>
          </p:cNvSpPr>
          <p:nvPr/>
        </p:nvSpPr>
        <p:spPr bwMode="auto">
          <a:xfrm>
            <a:off x="6846317" y="2734395"/>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dirty="0">
                <a:solidFill>
                  <a:srgbClr val="FF0000"/>
                </a:solidFill>
                <a:latin typeface="Times New Roman" pitchFamily="18" charset="0"/>
              </a:rPr>
              <a:t>M</a:t>
            </a:r>
          </a:p>
        </p:txBody>
      </p:sp>
      <p:sp>
        <p:nvSpPr>
          <p:cNvPr id="24" name="Text Box 9"/>
          <p:cNvSpPr txBox="1">
            <a:spLocks noChangeArrowheads="1"/>
          </p:cNvSpPr>
          <p:nvPr/>
        </p:nvSpPr>
        <p:spPr bwMode="auto">
          <a:xfrm>
            <a:off x="8483029" y="277567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dirty="0">
                <a:latin typeface="Times New Roman" pitchFamily="18" charset="0"/>
              </a:rPr>
              <a:t>m</a:t>
            </a:r>
          </a:p>
        </p:txBody>
      </p:sp>
      <p:graphicFrame>
        <p:nvGraphicFramePr>
          <p:cNvPr id="26" name="Object 11"/>
          <p:cNvGraphicFramePr>
            <a:graphicFrameLocks/>
          </p:cNvGraphicFramePr>
          <p:nvPr>
            <p:extLst>
              <p:ext uri="{D42A27DB-BD31-4B8C-83A1-F6EECF244321}">
                <p14:modId xmlns:p14="http://schemas.microsoft.com/office/powerpoint/2010/main" val="4061232745"/>
              </p:ext>
            </p:extLst>
          </p:nvPr>
        </p:nvGraphicFramePr>
        <p:xfrm>
          <a:off x="8181052" y="3442447"/>
          <a:ext cx="443358" cy="446459"/>
        </p:xfrm>
        <a:graphic>
          <a:graphicData uri="http://schemas.openxmlformats.org/presentationml/2006/ole">
            <mc:AlternateContent xmlns:mc="http://schemas.openxmlformats.org/markup-compatibility/2006">
              <mc:Choice xmlns:v="urn:schemas-microsoft-com:vml" Requires="v">
                <p:oleObj spid="_x0000_s59773" name="Equation" r:id="rId6" imgW="164880" imgH="190440" progId="Equation.DSMT4">
                  <p:embed/>
                </p:oleObj>
              </mc:Choice>
              <mc:Fallback>
                <p:oleObj name="Equation" r:id="rId6" imgW="164880" imgH="190440" progId="Equation.DSMT4">
                  <p:embed/>
                  <p:pic>
                    <p:nvPicPr>
                      <p:cNvPr id="0" name="Picture 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1052" y="3442447"/>
                        <a:ext cx="443358" cy="4464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Oval 12"/>
          <p:cNvSpPr>
            <a:spLocks noChangeArrowheads="1"/>
          </p:cNvSpPr>
          <p:nvPr/>
        </p:nvSpPr>
        <p:spPr bwMode="auto">
          <a:xfrm>
            <a:off x="6846317" y="3093170"/>
            <a:ext cx="609600" cy="609600"/>
          </a:xfrm>
          <a:prstGeom prst="ellipse">
            <a:avLst/>
          </a:pr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3"/>
          <p:cNvSpPr>
            <a:spLocks noChangeArrowheads="1"/>
          </p:cNvSpPr>
          <p:nvPr/>
        </p:nvSpPr>
        <p:spPr bwMode="auto">
          <a:xfrm>
            <a:off x="6617717" y="2810595"/>
            <a:ext cx="1066800" cy="1143000"/>
          </a:xfrm>
          <a:prstGeom prst="ellipse">
            <a:avLst/>
          </a:pr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14"/>
          <p:cNvSpPr>
            <a:spLocks noChangeArrowheads="1"/>
          </p:cNvSpPr>
          <p:nvPr/>
        </p:nvSpPr>
        <p:spPr bwMode="auto">
          <a:xfrm>
            <a:off x="6236717" y="2489920"/>
            <a:ext cx="1828800" cy="1828800"/>
          </a:xfrm>
          <a:prstGeom prst="ellipse">
            <a:avLst/>
          </a:pr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15"/>
          <p:cNvSpPr txBox="1">
            <a:spLocks noChangeArrowheads="1"/>
          </p:cNvSpPr>
          <p:nvPr/>
        </p:nvSpPr>
        <p:spPr bwMode="auto">
          <a:xfrm>
            <a:off x="6654229" y="1916832"/>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ea typeface="仿宋_GB2312" pitchFamily="49" charset="-122"/>
              </a:rPr>
              <a:t>等势面</a:t>
            </a:r>
          </a:p>
        </p:txBody>
      </p:sp>
      <p:graphicFrame>
        <p:nvGraphicFramePr>
          <p:cNvPr id="7" name="对象 6"/>
          <p:cNvGraphicFramePr>
            <a:graphicFrameLocks/>
          </p:cNvGraphicFramePr>
          <p:nvPr>
            <p:extLst>
              <p:ext uri="{D42A27DB-BD31-4B8C-83A1-F6EECF244321}">
                <p14:modId xmlns:p14="http://schemas.microsoft.com/office/powerpoint/2010/main" val="44524483"/>
              </p:ext>
            </p:extLst>
          </p:nvPr>
        </p:nvGraphicFramePr>
        <p:xfrm>
          <a:off x="34776" y="3140968"/>
          <a:ext cx="6121400" cy="819150"/>
        </p:xfrm>
        <a:graphic>
          <a:graphicData uri="http://schemas.openxmlformats.org/presentationml/2006/ole">
            <mc:AlternateContent xmlns:mc="http://schemas.openxmlformats.org/markup-compatibility/2006">
              <mc:Choice xmlns:v="urn:schemas-microsoft-com:vml" Requires="v">
                <p:oleObj spid="_x0000_s59774" name="Equation" r:id="rId8" imgW="3466800" imgH="393480" progId="Equation.DSMT4">
                  <p:embed/>
                </p:oleObj>
              </mc:Choice>
              <mc:Fallback>
                <p:oleObj name="Equation" r:id="rId8" imgW="3466800" imgH="393480" progId="Equation.DSMT4">
                  <p:embed/>
                  <p:pic>
                    <p:nvPicPr>
                      <p:cNvPr id="0" name="Picture 26"/>
                      <p:cNvPicPr>
                        <a:picLocks noChangeArrowheads="1"/>
                      </p:cNvPicPr>
                      <p:nvPr/>
                    </p:nvPicPr>
                    <p:blipFill>
                      <a:blip r:embed="rId9"/>
                      <a:srcRect/>
                      <a:stretch>
                        <a:fillRect/>
                      </a:stretch>
                    </p:blipFill>
                    <p:spPr bwMode="auto">
                      <a:xfrm>
                        <a:off x="34776" y="3140968"/>
                        <a:ext cx="61214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561637" y="2519028"/>
            <a:ext cx="4752528" cy="461665"/>
          </a:xfrm>
          <a:prstGeom prst="rect">
            <a:avLst/>
          </a:prstGeom>
          <a:noFill/>
        </p:spPr>
        <p:txBody>
          <a:bodyPr wrap="square" rtlCol="0">
            <a:spAutoFit/>
          </a:bodyPr>
          <a:lstStyle/>
          <a:p>
            <a:r>
              <a:rPr lang="zh-CN" altLang="en-US" sz="2400" dirty="0"/>
              <a:t>选无穷远处为零势能位置。</a:t>
            </a:r>
          </a:p>
        </p:txBody>
      </p:sp>
      <p:sp>
        <p:nvSpPr>
          <p:cNvPr id="13" name="TextBox 12"/>
          <p:cNvSpPr txBox="1"/>
          <p:nvPr/>
        </p:nvSpPr>
        <p:spPr>
          <a:xfrm>
            <a:off x="561637" y="4318720"/>
            <a:ext cx="7954466" cy="461665"/>
          </a:xfrm>
          <a:prstGeom prst="rect">
            <a:avLst/>
          </a:prstGeom>
          <a:noFill/>
        </p:spPr>
        <p:txBody>
          <a:bodyPr wrap="square" rtlCol="0">
            <a:spAutoFit/>
          </a:bodyPr>
          <a:lstStyle/>
          <a:p>
            <a:r>
              <a:rPr lang="zh-CN" altLang="en-US" sz="2400" dirty="0"/>
              <a:t>质点在万有引力场中任一点的万有引力势能均为负值。</a:t>
            </a:r>
          </a:p>
        </p:txBody>
      </p:sp>
      <p:graphicFrame>
        <p:nvGraphicFramePr>
          <p:cNvPr id="14" name="对象 13"/>
          <p:cNvGraphicFramePr>
            <a:graphicFrameLocks noChangeAspect="1"/>
          </p:cNvGraphicFramePr>
          <p:nvPr>
            <p:extLst>
              <p:ext uri="{D42A27DB-BD31-4B8C-83A1-F6EECF244321}">
                <p14:modId xmlns:p14="http://schemas.microsoft.com/office/powerpoint/2010/main" val="4171381301"/>
              </p:ext>
            </p:extLst>
          </p:nvPr>
        </p:nvGraphicFramePr>
        <p:xfrm>
          <a:off x="702320" y="4941168"/>
          <a:ext cx="4852789" cy="1541088"/>
        </p:xfrm>
        <a:graphic>
          <a:graphicData uri="http://schemas.openxmlformats.org/presentationml/2006/ole">
            <mc:AlternateContent xmlns:mc="http://schemas.openxmlformats.org/markup-compatibility/2006">
              <mc:Choice xmlns:v="urn:schemas-microsoft-com:vml" Requires="v">
                <p:oleObj spid="_x0000_s59775" name="Equation" r:id="rId10" imgW="2590560" imgH="761760" progId="Equation.DSMT4">
                  <p:embed/>
                </p:oleObj>
              </mc:Choice>
              <mc:Fallback>
                <p:oleObj name="Equation" r:id="rId10" imgW="2590560" imgH="761760" progId="Equation.DSMT4">
                  <p:embed/>
                  <p:pic>
                    <p:nvPicPr>
                      <p:cNvPr id="0"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320" y="4941168"/>
                        <a:ext cx="4852789" cy="154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6258900" y="5013176"/>
            <a:ext cx="2422401" cy="1569660"/>
          </a:xfrm>
          <a:prstGeom prst="rect">
            <a:avLst/>
          </a:prstGeom>
          <a:noFill/>
        </p:spPr>
        <p:txBody>
          <a:bodyPr wrap="square" rtlCol="0">
            <a:spAutoFit/>
          </a:bodyPr>
          <a:lstStyle/>
          <a:p>
            <a:r>
              <a:rPr lang="zh-CN" altLang="en-US" sz="2400" dirty="0"/>
              <a:t>万有引力的功等于质点在始、末两位置万有引力势能增量的负值。</a:t>
            </a:r>
          </a:p>
        </p:txBody>
      </p:sp>
    </p:spTree>
    <p:extLst>
      <p:ext uri="{BB962C8B-B14F-4D97-AF65-F5344CB8AC3E}">
        <p14:creationId xmlns:p14="http://schemas.microsoft.com/office/powerpoint/2010/main" val="2038291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引力势能</a:t>
            </a:r>
            <a:br>
              <a:rPr lang="en-US" altLang="zh-CN" dirty="0"/>
            </a:br>
            <a:br>
              <a:rPr lang="en-US" altLang="zh-CN" dirty="0"/>
            </a:br>
            <a:endParaRPr lang="en-US" altLang="zh-CN" dirty="0"/>
          </a:p>
        </p:txBody>
      </p:sp>
      <p:sp>
        <p:nvSpPr>
          <p:cNvPr id="31" name="Rectangle 17"/>
          <p:cNvSpPr>
            <a:spLocks noChangeArrowheads="1"/>
          </p:cNvSpPr>
          <p:nvPr/>
        </p:nvSpPr>
        <p:spPr bwMode="auto">
          <a:xfrm>
            <a:off x="804863" y="2204864"/>
            <a:ext cx="203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例如</a:t>
            </a:r>
          </a:p>
        </p:txBody>
      </p:sp>
      <p:sp>
        <p:nvSpPr>
          <p:cNvPr id="32" name="Text Box 18"/>
          <p:cNvSpPr txBox="1">
            <a:spLocks noChangeArrowheads="1"/>
          </p:cNvSpPr>
          <p:nvPr/>
        </p:nvSpPr>
        <p:spPr bwMode="auto">
          <a:xfrm>
            <a:off x="395536" y="2662064"/>
            <a:ext cx="86409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楷体_GB2312" pitchFamily="49" charset="-122"/>
                <a:ea typeface="楷体_GB2312" pitchFamily="49" charset="-122"/>
              </a:rPr>
              <a:t>在质量为</a:t>
            </a:r>
            <a:r>
              <a:rPr kumimoji="1" lang="en-US" altLang="zh-CN" sz="2400" b="1" i="1" dirty="0">
                <a:latin typeface="Times New Roman" pitchFamily="18" charset="0"/>
                <a:ea typeface="楷体_GB2312" pitchFamily="49" charset="-122"/>
              </a:rPr>
              <a:t>M</a:t>
            </a:r>
            <a:r>
              <a:rPr kumimoji="1" lang="zh-CN" altLang="en-US" sz="2400" b="1" dirty="0">
                <a:latin typeface="楷体_GB2312" pitchFamily="49" charset="-122"/>
                <a:ea typeface="楷体_GB2312" pitchFamily="49" charset="-122"/>
              </a:rPr>
              <a:t>、半径为</a:t>
            </a:r>
            <a:r>
              <a:rPr kumimoji="1" lang="en-US" altLang="zh-CN" sz="2400" b="1" i="1" dirty="0">
                <a:latin typeface="Times New Roman" pitchFamily="18" charset="0"/>
                <a:ea typeface="楷体_GB2312" pitchFamily="49" charset="-122"/>
              </a:rPr>
              <a:t>R</a:t>
            </a:r>
            <a:r>
              <a:rPr kumimoji="1" lang="zh-CN" altLang="en-US" sz="2400" b="1" dirty="0">
                <a:latin typeface="楷体_GB2312" pitchFamily="49" charset="-122"/>
                <a:ea typeface="楷体_GB2312" pitchFamily="49" charset="-122"/>
              </a:rPr>
              <a:t>、密度为</a:t>
            </a:r>
            <a:r>
              <a:rPr kumimoji="1" lang="zh-CN" altLang="en-US" sz="2400" b="1" i="1" dirty="0">
                <a:latin typeface="Times New Roman" pitchFamily="18" charset="0"/>
                <a:ea typeface="楷体_GB2312" pitchFamily="49" charset="-122"/>
                <a:sym typeface="Symbol" pitchFamily="18" charset="2"/>
              </a:rPr>
              <a:t></a:t>
            </a:r>
            <a:r>
              <a:rPr kumimoji="1" lang="zh-CN" altLang="en-US" sz="2400" b="1" dirty="0">
                <a:latin typeface="Times New Roman" pitchFamily="18" charset="0"/>
                <a:ea typeface="楷体_GB2312" pitchFamily="49" charset="-122"/>
              </a:rPr>
              <a:t> </a:t>
            </a:r>
            <a:r>
              <a:rPr kumimoji="1" lang="zh-CN" altLang="en-US" sz="2400" b="1" dirty="0">
                <a:latin typeface="楷体_GB2312" pitchFamily="49" charset="-122"/>
                <a:ea typeface="楷体_GB2312" pitchFamily="49" charset="-122"/>
              </a:rPr>
              <a:t>的均匀球体的万有引力场中</a:t>
            </a:r>
          </a:p>
        </p:txBody>
      </p:sp>
      <p:graphicFrame>
        <p:nvGraphicFramePr>
          <p:cNvPr id="33" name="Object 19"/>
          <p:cNvGraphicFramePr>
            <a:graphicFrameLocks/>
          </p:cNvGraphicFramePr>
          <p:nvPr>
            <p:extLst>
              <p:ext uri="{D42A27DB-BD31-4B8C-83A1-F6EECF244321}">
                <p14:modId xmlns:p14="http://schemas.microsoft.com/office/powerpoint/2010/main" val="4199702841"/>
              </p:ext>
            </p:extLst>
          </p:nvPr>
        </p:nvGraphicFramePr>
        <p:xfrm>
          <a:off x="1691680" y="4044776"/>
          <a:ext cx="2517775" cy="809625"/>
        </p:xfrm>
        <a:graphic>
          <a:graphicData uri="http://schemas.openxmlformats.org/presentationml/2006/ole">
            <mc:AlternateContent xmlns:mc="http://schemas.openxmlformats.org/markup-compatibility/2006">
              <mc:Choice xmlns:v="urn:schemas-microsoft-com:vml" Requires="v">
                <p:oleObj spid="_x0000_s61632" name="Equation" r:id="rId4" imgW="927000" imgH="393480" progId="Equation.DSMT4">
                  <p:embed/>
                </p:oleObj>
              </mc:Choice>
              <mc:Fallback>
                <p:oleObj name="Equation" r:id="rId4" imgW="927000" imgH="393480" progId="Equation.DSMT4">
                  <p:embed/>
                  <p:pic>
                    <p:nvPicPr>
                      <p:cNvPr id="0" name="Picture 10"/>
                      <p:cNvPicPr>
                        <a:picLocks noChangeArrowheads="1"/>
                      </p:cNvPicPr>
                      <p:nvPr/>
                    </p:nvPicPr>
                    <p:blipFill>
                      <a:blip r:embed="rId5"/>
                      <a:srcRect/>
                      <a:stretch>
                        <a:fillRect/>
                      </a:stretch>
                    </p:blipFill>
                    <p:spPr bwMode="auto">
                      <a:xfrm>
                        <a:off x="1691680" y="4044776"/>
                        <a:ext cx="25177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20"/>
          <p:cNvGraphicFramePr>
            <a:graphicFrameLocks/>
          </p:cNvGraphicFramePr>
          <p:nvPr>
            <p:extLst>
              <p:ext uri="{D42A27DB-BD31-4B8C-83A1-F6EECF244321}">
                <p14:modId xmlns:p14="http://schemas.microsoft.com/office/powerpoint/2010/main" val="2011599160"/>
              </p:ext>
            </p:extLst>
          </p:nvPr>
        </p:nvGraphicFramePr>
        <p:xfrm>
          <a:off x="1187624" y="4808474"/>
          <a:ext cx="4386263" cy="1966913"/>
        </p:xfrm>
        <a:graphic>
          <a:graphicData uri="http://schemas.openxmlformats.org/presentationml/2006/ole">
            <mc:AlternateContent xmlns:mc="http://schemas.openxmlformats.org/markup-compatibility/2006">
              <mc:Choice xmlns:v="urn:schemas-microsoft-com:vml" Requires="v">
                <p:oleObj spid="_x0000_s61633" name="Equation" r:id="rId6" imgW="2120760" imgH="812520" progId="Equation.DSMT4">
                  <p:embed/>
                </p:oleObj>
              </mc:Choice>
              <mc:Fallback>
                <p:oleObj name="Equation" r:id="rId6" imgW="2120760" imgH="812520" progId="Equation.DSMT4">
                  <p:embed/>
                  <p:pic>
                    <p:nvPicPr>
                      <p:cNvPr id="0" name="Picture 11"/>
                      <p:cNvPicPr>
                        <a:picLocks noChangeArrowheads="1"/>
                      </p:cNvPicPr>
                      <p:nvPr/>
                    </p:nvPicPr>
                    <p:blipFill>
                      <a:blip r:embed="rId7"/>
                      <a:srcRect/>
                      <a:stretch>
                        <a:fillRect/>
                      </a:stretch>
                    </p:blipFill>
                    <p:spPr bwMode="auto">
                      <a:xfrm>
                        <a:off x="1187624" y="4808474"/>
                        <a:ext cx="4386263" cy="196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Oval 21"/>
          <p:cNvSpPr>
            <a:spLocks noChangeArrowheads="1"/>
          </p:cNvSpPr>
          <p:nvPr/>
        </p:nvSpPr>
        <p:spPr bwMode="auto">
          <a:xfrm>
            <a:off x="5697538" y="4238452"/>
            <a:ext cx="1601787" cy="1600200"/>
          </a:xfrm>
          <a:prstGeom prst="ellipse">
            <a:avLst/>
          </a:prstGeom>
          <a:gradFill rotWithShape="0">
            <a:gsLst>
              <a:gs pos="0">
                <a:srgbClr val="FFCC00"/>
              </a:gs>
              <a:gs pos="100000">
                <a:srgbClr val="996600"/>
              </a:gs>
            </a:gsLst>
            <a:path path="shape">
              <a:fillToRect l="50000" t="50000" r="50000" b="50000"/>
            </a:path>
          </a:gra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37" name="Text Box 22"/>
          <p:cNvSpPr txBox="1">
            <a:spLocks noChangeArrowheads="1"/>
          </p:cNvSpPr>
          <p:nvPr/>
        </p:nvSpPr>
        <p:spPr bwMode="auto">
          <a:xfrm>
            <a:off x="5454650" y="4144789"/>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a:latin typeface="Times New Roman" pitchFamily="18" charset="0"/>
              </a:rPr>
              <a:t>M</a:t>
            </a:r>
          </a:p>
        </p:txBody>
      </p:sp>
      <p:sp>
        <p:nvSpPr>
          <p:cNvPr id="38" name="Line 23"/>
          <p:cNvSpPr>
            <a:spLocks noChangeShapeType="1"/>
          </p:cNvSpPr>
          <p:nvPr/>
        </p:nvSpPr>
        <p:spPr bwMode="auto">
          <a:xfrm flipV="1">
            <a:off x="6489700" y="4449589"/>
            <a:ext cx="568325" cy="568325"/>
          </a:xfrm>
          <a:prstGeom prst="line">
            <a:avLst/>
          </a:prstGeom>
          <a:noFill/>
          <a:ln w="28575">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Text Box 24"/>
          <p:cNvSpPr txBox="1">
            <a:spLocks noChangeArrowheads="1"/>
          </p:cNvSpPr>
          <p:nvPr/>
        </p:nvSpPr>
        <p:spPr bwMode="auto">
          <a:xfrm>
            <a:off x="6424613" y="4362277"/>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a:latin typeface="Times New Roman" pitchFamily="18" charset="0"/>
              </a:rPr>
              <a:t>R</a:t>
            </a:r>
          </a:p>
        </p:txBody>
      </p:sp>
      <p:sp>
        <p:nvSpPr>
          <p:cNvPr id="40" name="Line 25"/>
          <p:cNvSpPr>
            <a:spLocks noChangeShapeType="1"/>
          </p:cNvSpPr>
          <p:nvPr/>
        </p:nvSpPr>
        <p:spPr bwMode="auto">
          <a:xfrm>
            <a:off x="6491288" y="5017914"/>
            <a:ext cx="1530350" cy="20638"/>
          </a:xfrm>
          <a:prstGeom prst="line">
            <a:avLst/>
          </a:prstGeom>
          <a:noFill/>
          <a:ln w="28575">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Text Box 26"/>
          <p:cNvSpPr txBox="1">
            <a:spLocks noChangeArrowheads="1"/>
          </p:cNvSpPr>
          <p:nvPr/>
        </p:nvSpPr>
        <p:spPr bwMode="auto">
          <a:xfrm>
            <a:off x="7478713" y="511792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itchFamily="18" charset="0"/>
              </a:rPr>
              <a:t>x</a:t>
            </a:r>
          </a:p>
        </p:txBody>
      </p:sp>
      <p:sp>
        <p:nvSpPr>
          <p:cNvPr id="42" name="Oval 27"/>
          <p:cNvSpPr>
            <a:spLocks noChangeArrowheads="1"/>
          </p:cNvSpPr>
          <p:nvPr/>
        </p:nvSpPr>
        <p:spPr bwMode="auto">
          <a:xfrm>
            <a:off x="7983538" y="4982989"/>
            <a:ext cx="76200" cy="762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28"/>
          <p:cNvSpPr txBox="1">
            <a:spLocks noChangeArrowheads="1"/>
          </p:cNvSpPr>
          <p:nvPr/>
        </p:nvSpPr>
        <p:spPr bwMode="auto">
          <a:xfrm>
            <a:off x="7815263" y="4467052"/>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a:latin typeface="Times New Roman" pitchFamily="18" charset="0"/>
              </a:rPr>
              <a:t>m</a:t>
            </a:r>
          </a:p>
        </p:txBody>
      </p:sp>
      <p:sp>
        <p:nvSpPr>
          <p:cNvPr id="44" name="Text Box 29"/>
          <p:cNvSpPr txBox="1">
            <a:spLocks noChangeArrowheads="1"/>
          </p:cNvSpPr>
          <p:nvPr/>
        </p:nvSpPr>
        <p:spPr bwMode="auto">
          <a:xfrm>
            <a:off x="765175" y="3120852"/>
            <a:ext cx="5864225" cy="95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a:solidFill>
                  <a:schemeClr val="tx1"/>
                </a:solidFill>
                <a:latin typeface="Arial" pitchFamily="34" charset="0"/>
                <a:ea typeface="宋体" pitchFamily="2" charset="-122"/>
              </a:defRPr>
            </a:lvl1pPr>
            <a:lvl2pPr marL="574675">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25000"/>
              </a:lnSpc>
            </a:pPr>
            <a:r>
              <a:rPr kumimoji="1" lang="en-US" altLang="zh-CN" sz="2400" b="1" dirty="0">
                <a:latin typeface="Times New Roman" pitchFamily="18" charset="0"/>
                <a:ea typeface="楷体_GB2312" pitchFamily="49" charset="-122"/>
              </a:rPr>
              <a:t>(1) </a:t>
            </a:r>
            <a:r>
              <a:rPr kumimoji="1" lang="zh-CN" altLang="en-US" sz="2400" b="1" dirty="0">
                <a:latin typeface="楷体_GB2312" pitchFamily="49" charset="-122"/>
                <a:ea typeface="楷体_GB2312" pitchFamily="49" charset="-122"/>
              </a:rPr>
              <a:t>质点在球外任一点</a:t>
            </a:r>
            <a:r>
              <a:rPr kumimoji="1" lang="en-US" altLang="zh-CN" sz="2400" b="1" i="1" dirty="0">
                <a:latin typeface="Times New Roman" pitchFamily="18" charset="0"/>
                <a:ea typeface="楷体_GB2312" pitchFamily="49" charset="-122"/>
              </a:rPr>
              <a:t>C</a:t>
            </a:r>
            <a:r>
              <a:rPr kumimoji="1" lang="en-US" altLang="zh-CN" sz="2400" b="1" dirty="0">
                <a:latin typeface="Times New Roman" pitchFamily="18" charset="0"/>
                <a:ea typeface="楷体_GB2312" pitchFamily="49" charset="-122"/>
              </a:rPr>
              <a:t> </a:t>
            </a:r>
            <a:r>
              <a:rPr kumimoji="1" lang="zh-CN" altLang="en-US" sz="2400" b="1" dirty="0">
                <a:latin typeface="楷体_GB2312" pitchFamily="49" charset="-122"/>
                <a:ea typeface="楷体_GB2312" pitchFamily="49" charset="-122"/>
              </a:rPr>
              <a:t>，与球心距离为</a:t>
            </a:r>
            <a:r>
              <a:rPr kumimoji="1" lang="en-US" altLang="zh-CN" sz="2400" b="1" i="1" dirty="0">
                <a:latin typeface="Times New Roman" pitchFamily="18" charset="0"/>
                <a:ea typeface="楷体_GB2312" pitchFamily="49" charset="-122"/>
              </a:rPr>
              <a:t>x</a:t>
            </a:r>
            <a:r>
              <a:rPr kumimoji="1" lang="zh-CN" altLang="en-US" sz="2400" b="1" dirty="0">
                <a:latin typeface="楷体_GB2312" pitchFamily="49" charset="-122"/>
                <a:ea typeface="楷体_GB2312" pitchFamily="49" charset="-122"/>
              </a:rPr>
              <a:t>，质点受到的万有引力为</a:t>
            </a:r>
            <a:r>
              <a:rPr kumimoji="1" lang="en-US" altLang="zh-CN" sz="2400" b="1" dirty="0">
                <a:latin typeface="楷体_GB2312" pitchFamily="49" charset="-122"/>
                <a:ea typeface="楷体_GB2312" pitchFamily="49" charset="-122"/>
              </a:rPr>
              <a:t>:</a:t>
            </a:r>
          </a:p>
        </p:txBody>
      </p:sp>
      <p:sp>
        <p:nvSpPr>
          <p:cNvPr id="45" name="Text Box 30"/>
          <p:cNvSpPr txBox="1">
            <a:spLocks noChangeArrowheads="1"/>
          </p:cNvSpPr>
          <p:nvPr/>
        </p:nvSpPr>
        <p:spPr bwMode="auto">
          <a:xfrm>
            <a:off x="6199188" y="5024264"/>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i="1">
                <a:latin typeface="Times New Roman" pitchFamily="18" charset="0"/>
              </a:rPr>
              <a:t>O</a:t>
            </a:r>
          </a:p>
        </p:txBody>
      </p:sp>
    </p:spTree>
    <p:extLst>
      <p:ext uri="{BB962C8B-B14F-4D97-AF65-F5344CB8AC3E}">
        <p14:creationId xmlns:p14="http://schemas.microsoft.com/office/powerpoint/2010/main" val="629660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引力势能</a:t>
            </a:r>
            <a:br>
              <a:rPr lang="en-US" altLang="zh-CN" dirty="0"/>
            </a:br>
            <a:br>
              <a:rPr lang="en-US" altLang="zh-CN" dirty="0"/>
            </a:br>
            <a:endParaRPr lang="en-US" altLang="zh-CN" dirty="0"/>
          </a:p>
        </p:txBody>
      </p:sp>
      <p:grpSp>
        <p:nvGrpSpPr>
          <p:cNvPr id="19" name="Group 2"/>
          <p:cNvGrpSpPr>
            <a:grpSpLocks/>
          </p:cNvGrpSpPr>
          <p:nvPr/>
        </p:nvGrpSpPr>
        <p:grpSpPr bwMode="auto">
          <a:xfrm>
            <a:off x="5302249" y="2441203"/>
            <a:ext cx="3289300" cy="1770062"/>
            <a:chOff x="3340" y="325"/>
            <a:chExt cx="2072" cy="1115"/>
          </a:xfrm>
        </p:grpSpPr>
        <p:grpSp>
          <p:nvGrpSpPr>
            <p:cNvPr id="20" name="Group 3"/>
            <p:cNvGrpSpPr>
              <a:grpSpLocks/>
            </p:cNvGrpSpPr>
            <p:nvPr/>
          </p:nvGrpSpPr>
          <p:grpSpPr bwMode="auto">
            <a:xfrm>
              <a:off x="3340" y="325"/>
              <a:ext cx="2072" cy="1115"/>
              <a:chOff x="3340" y="325"/>
              <a:chExt cx="2072" cy="1115"/>
            </a:xfrm>
          </p:grpSpPr>
          <p:sp>
            <p:nvSpPr>
              <p:cNvPr id="22" name="Oval 4"/>
              <p:cNvSpPr>
                <a:spLocks noChangeArrowheads="1"/>
              </p:cNvSpPr>
              <p:nvPr/>
            </p:nvSpPr>
            <p:spPr bwMode="auto">
              <a:xfrm>
                <a:off x="3547" y="432"/>
                <a:ext cx="1009" cy="1008"/>
              </a:xfrm>
              <a:prstGeom prst="ellipse">
                <a:avLst/>
              </a:prstGeom>
              <a:gradFill rotWithShape="0">
                <a:gsLst>
                  <a:gs pos="0">
                    <a:srgbClr val="FFCC00"/>
                  </a:gs>
                  <a:gs pos="100000">
                    <a:srgbClr val="996600"/>
                  </a:gs>
                </a:gsLst>
                <a:path path="shape">
                  <a:fillToRect l="50000" t="50000" r="50000" b="50000"/>
                </a:path>
              </a:gra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23" name="Line 5"/>
              <p:cNvSpPr>
                <a:spLocks noChangeShapeType="1"/>
              </p:cNvSpPr>
              <p:nvPr/>
            </p:nvSpPr>
            <p:spPr bwMode="auto">
              <a:xfrm flipV="1">
                <a:off x="4046" y="565"/>
                <a:ext cx="358" cy="358"/>
              </a:xfrm>
              <a:prstGeom prst="line">
                <a:avLst/>
              </a:prstGeom>
              <a:noFill/>
              <a:ln w="28575">
                <a:solidFill>
                  <a:srgbClr val="00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6"/>
              <p:cNvSpPr txBox="1">
                <a:spLocks noChangeArrowheads="1"/>
              </p:cNvSpPr>
              <p:nvPr/>
            </p:nvSpPr>
            <p:spPr bwMode="auto">
              <a:xfrm>
                <a:off x="4009" y="51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a:latin typeface="Times New Roman" pitchFamily="18" charset="0"/>
                  </a:rPr>
                  <a:t>R</a:t>
                </a:r>
              </a:p>
            </p:txBody>
          </p:sp>
          <p:sp>
            <p:nvSpPr>
              <p:cNvPr id="25" name="Line 7"/>
              <p:cNvSpPr>
                <a:spLocks noChangeShapeType="1"/>
              </p:cNvSpPr>
              <p:nvPr/>
            </p:nvSpPr>
            <p:spPr bwMode="auto">
              <a:xfrm>
                <a:off x="4068" y="923"/>
                <a:ext cx="1344" cy="0"/>
              </a:xfrm>
              <a:prstGeom prst="line">
                <a:avLst/>
              </a:prstGeom>
              <a:noFill/>
              <a:ln w="28575">
                <a:solidFill>
                  <a:srgbClr val="00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8"/>
              <p:cNvSpPr txBox="1">
                <a:spLocks noChangeArrowheads="1"/>
              </p:cNvSpPr>
              <p:nvPr/>
            </p:nvSpPr>
            <p:spPr bwMode="auto">
              <a:xfrm>
                <a:off x="4321" y="93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dirty="0">
                    <a:latin typeface="Times New Roman" pitchFamily="18" charset="0"/>
                  </a:rPr>
                  <a:t>x</a:t>
                </a:r>
              </a:p>
            </p:txBody>
          </p:sp>
          <p:sp>
            <p:nvSpPr>
              <p:cNvPr id="27" name="Text Box 9"/>
              <p:cNvSpPr txBox="1">
                <a:spLocks noChangeArrowheads="1"/>
              </p:cNvSpPr>
              <p:nvPr/>
            </p:nvSpPr>
            <p:spPr bwMode="auto">
              <a:xfrm>
                <a:off x="3340" y="325"/>
                <a:ext cx="3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a:latin typeface="Times New Roman" pitchFamily="18" charset="0"/>
                  </a:rPr>
                  <a:t>M</a:t>
                </a:r>
              </a:p>
            </p:txBody>
          </p:sp>
        </p:grpSp>
        <p:sp>
          <p:nvSpPr>
            <p:cNvPr id="21" name="Text Box 10"/>
            <p:cNvSpPr txBox="1">
              <a:spLocks noChangeArrowheads="1"/>
            </p:cNvSpPr>
            <p:nvPr/>
          </p:nvSpPr>
          <p:spPr bwMode="auto">
            <a:xfrm>
              <a:off x="3905" y="87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i="1">
                  <a:latin typeface="Times New Roman" pitchFamily="18" charset="0"/>
                </a:rPr>
                <a:t>O</a:t>
              </a:r>
            </a:p>
          </p:txBody>
        </p:sp>
      </p:grpSp>
      <p:sp>
        <p:nvSpPr>
          <p:cNvPr id="28" name="Text Box 11"/>
          <p:cNvSpPr txBox="1">
            <a:spLocks noChangeArrowheads="1"/>
          </p:cNvSpPr>
          <p:nvPr/>
        </p:nvSpPr>
        <p:spPr bwMode="auto">
          <a:xfrm>
            <a:off x="758825" y="2176090"/>
            <a:ext cx="44608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a:solidFill>
                  <a:schemeClr val="tx1"/>
                </a:solidFill>
                <a:latin typeface="Arial" pitchFamily="34" charset="0"/>
                <a:ea typeface="宋体" pitchFamily="2" charset="-122"/>
              </a:defRPr>
            </a:lvl1pPr>
            <a:lvl2pPr marL="574675">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25000"/>
              </a:lnSpc>
            </a:pPr>
            <a:r>
              <a:rPr kumimoji="1" lang="en-US" altLang="zh-CN" sz="2400" b="1">
                <a:latin typeface="Times New Roman" pitchFamily="18" charset="0"/>
                <a:ea typeface="楷体_GB2312" pitchFamily="49" charset="-122"/>
              </a:rPr>
              <a:t>(2) </a:t>
            </a:r>
            <a:r>
              <a:rPr kumimoji="1" lang="zh-CN" altLang="en-US" sz="2400" b="1">
                <a:latin typeface="楷体_GB2312" pitchFamily="49" charset="-122"/>
                <a:ea typeface="楷体_GB2312" pitchFamily="49" charset="-122"/>
              </a:rPr>
              <a:t>质点在球内任一点</a:t>
            </a:r>
            <a:r>
              <a:rPr kumimoji="1" lang="en-US" altLang="zh-CN" sz="2400" b="1" i="1">
                <a:latin typeface="Times New Roman" pitchFamily="18" charset="0"/>
                <a:ea typeface="楷体_GB2312" pitchFamily="49" charset="-122"/>
              </a:rPr>
              <a:t>C</a:t>
            </a:r>
            <a:r>
              <a:rPr kumimoji="1" lang="zh-CN" altLang="en-US" sz="2400" b="1">
                <a:latin typeface="楷体_GB2312" pitchFamily="49" charset="-122"/>
                <a:ea typeface="楷体_GB2312" pitchFamily="49" charset="-122"/>
              </a:rPr>
              <a:t>，与  球心距离为</a:t>
            </a:r>
            <a:r>
              <a:rPr kumimoji="1" lang="en-US" altLang="zh-CN" sz="2400" b="1" i="1">
                <a:latin typeface="Times New Roman" pitchFamily="18" charset="0"/>
                <a:ea typeface="楷体_GB2312" pitchFamily="49" charset="-122"/>
              </a:rPr>
              <a:t>x</a:t>
            </a:r>
            <a:r>
              <a:rPr kumimoji="1" lang="zh-CN" altLang="en-US" sz="2400" b="1">
                <a:latin typeface="楷体_GB2312" pitchFamily="49" charset="-122"/>
                <a:ea typeface="楷体_GB2312" pitchFamily="49" charset="-122"/>
              </a:rPr>
              <a:t>，质点受到　　 的万有引力为</a:t>
            </a:r>
          </a:p>
        </p:txBody>
      </p:sp>
      <p:graphicFrame>
        <p:nvGraphicFramePr>
          <p:cNvPr id="29" name="Object 12"/>
          <p:cNvGraphicFramePr>
            <a:graphicFrameLocks noChangeAspect="1"/>
          </p:cNvGraphicFramePr>
          <p:nvPr>
            <p:extLst>
              <p:ext uri="{D42A27DB-BD31-4B8C-83A1-F6EECF244321}">
                <p14:modId xmlns:p14="http://schemas.microsoft.com/office/powerpoint/2010/main" val="124039705"/>
              </p:ext>
            </p:extLst>
          </p:nvPr>
        </p:nvGraphicFramePr>
        <p:xfrm>
          <a:off x="1008856" y="3547690"/>
          <a:ext cx="3960812" cy="990600"/>
        </p:xfrm>
        <a:graphic>
          <a:graphicData uri="http://schemas.openxmlformats.org/presentationml/2006/ole">
            <mc:AlternateContent xmlns:mc="http://schemas.openxmlformats.org/markup-compatibility/2006">
              <mc:Choice xmlns:v="urn:schemas-microsoft-com:vml" Requires="v">
                <p:oleObj spid="_x0000_s62838" name="Equation" r:id="rId4" imgW="2286000" imgH="571320" progId="Equation.DSMT4">
                  <p:embed/>
                </p:oleObj>
              </mc:Choice>
              <mc:Fallback>
                <p:oleObj name="Equation" r:id="rId4" imgW="2286000" imgH="571320" progId="Equation.DSMT4">
                  <p:embed/>
                  <p:pic>
                    <p:nvPicPr>
                      <p:cNvPr id="0" name="Picture 18"/>
                      <p:cNvPicPr>
                        <a:picLocks noChangeAspect="1" noChangeArrowheads="1"/>
                      </p:cNvPicPr>
                      <p:nvPr/>
                    </p:nvPicPr>
                    <p:blipFill>
                      <a:blip r:embed="rId5"/>
                      <a:srcRect/>
                      <a:stretch>
                        <a:fillRect/>
                      </a:stretch>
                    </p:blipFill>
                    <p:spPr bwMode="auto">
                      <a:xfrm>
                        <a:off x="1008856" y="3547690"/>
                        <a:ext cx="3960812"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3"/>
          <p:cNvGraphicFramePr>
            <a:graphicFrameLocks noChangeAspect="1"/>
          </p:cNvGraphicFramePr>
          <p:nvPr>
            <p:extLst>
              <p:ext uri="{D42A27DB-BD31-4B8C-83A1-F6EECF244321}">
                <p14:modId xmlns:p14="http://schemas.microsoft.com/office/powerpoint/2010/main" val="1601538720"/>
              </p:ext>
            </p:extLst>
          </p:nvPr>
        </p:nvGraphicFramePr>
        <p:xfrm>
          <a:off x="1259632" y="5013176"/>
          <a:ext cx="4204338" cy="720080"/>
        </p:xfrm>
        <a:graphic>
          <a:graphicData uri="http://schemas.openxmlformats.org/presentationml/2006/ole">
            <mc:AlternateContent xmlns:mc="http://schemas.openxmlformats.org/markup-compatibility/2006">
              <mc:Choice xmlns:v="urn:schemas-microsoft-com:vml" Requires="v">
                <p:oleObj spid="_x0000_s62839" name="Equation" r:id="rId6" imgW="2298600" imgH="393480" progId="Equation.DSMT4">
                  <p:embed/>
                </p:oleObj>
              </mc:Choice>
              <mc:Fallback>
                <p:oleObj name="Equation" r:id="rId6" imgW="2298600" imgH="393480" progId="Equation.DSMT4">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5013176"/>
                        <a:ext cx="4204338"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Oval 14"/>
          <p:cNvSpPr>
            <a:spLocks noChangeArrowheads="1"/>
          </p:cNvSpPr>
          <p:nvPr/>
        </p:nvSpPr>
        <p:spPr bwMode="auto">
          <a:xfrm>
            <a:off x="6859588" y="3331790"/>
            <a:ext cx="76200" cy="76200"/>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Text Box 15"/>
          <p:cNvSpPr txBox="1">
            <a:spLocks noChangeArrowheads="1"/>
          </p:cNvSpPr>
          <p:nvPr/>
        </p:nvSpPr>
        <p:spPr bwMode="auto">
          <a:xfrm>
            <a:off x="6837363" y="2892053"/>
            <a:ext cx="560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i="1">
                <a:latin typeface="Times New Roman" pitchFamily="18" charset="0"/>
              </a:rPr>
              <a:t>m</a:t>
            </a:r>
          </a:p>
        </p:txBody>
      </p:sp>
      <p:sp>
        <p:nvSpPr>
          <p:cNvPr id="47" name="Oval 16"/>
          <p:cNvSpPr>
            <a:spLocks noChangeArrowheads="1"/>
          </p:cNvSpPr>
          <p:nvPr/>
        </p:nvSpPr>
        <p:spPr bwMode="auto">
          <a:xfrm>
            <a:off x="5989638" y="2930153"/>
            <a:ext cx="914400" cy="914400"/>
          </a:xfrm>
          <a:prstGeom prst="ellipse">
            <a:avLst/>
          </a:prstGeom>
          <a:noFill/>
          <a:ln w="28575">
            <a:solidFill>
              <a:srgbClr val="00FFFF"/>
            </a:solidFill>
            <a:prstDash val="dash"/>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 name="Object 17"/>
          <p:cNvGraphicFramePr>
            <a:graphicFrameLocks noChangeAspect="1"/>
          </p:cNvGraphicFramePr>
          <p:nvPr>
            <p:extLst>
              <p:ext uri="{D42A27DB-BD31-4B8C-83A1-F6EECF244321}">
                <p14:modId xmlns:p14="http://schemas.microsoft.com/office/powerpoint/2010/main" val="3734088124"/>
              </p:ext>
            </p:extLst>
          </p:nvPr>
        </p:nvGraphicFramePr>
        <p:xfrm>
          <a:off x="5340892" y="5805264"/>
          <a:ext cx="2352261" cy="792088"/>
        </p:xfrm>
        <a:graphic>
          <a:graphicData uri="http://schemas.openxmlformats.org/presentationml/2006/ole">
            <mc:AlternateContent xmlns:mc="http://schemas.openxmlformats.org/markup-compatibility/2006">
              <mc:Choice xmlns:v="urn:schemas-microsoft-com:vml" Requires="v">
                <p:oleObj spid="_x0000_s62840" name="Equation" r:id="rId8" imgW="1244520" imgH="419040" progId="Equation.DSMT4">
                  <p:embed/>
                </p:oleObj>
              </mc:Choice>
              <mc:Fallback>
                <p:oleObj name="Equation" r:id="rId8" imgW="1244520" imgH="419040" progId="Equation.DSMT4">
                  <p:embed/>
                  <p:pic>
                    <p:nvPicPr>
                      <p:cNvPr id="0"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0892" y="5805264"/>
                        <a:ext cx="2352261"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8"/>
          <p:cNvGraphicFramePr>
            <a:graphicFrameLocks noChangeAspect="1"/>
          </p:cNvGraphicFramePr>
          <p:nvPr>
            <p:extLst>
              <p:ext uri="{D42A27DB-BD31-4B8C-83A1-F6EECF244321}">
                <p14:modId xmlns:p14="http://schemas.microsoft.com/office/powerpoint/2010/main" val="1931561751"/>
              </p:ext>
            </p:extLst>
          </p:nvPr>
        </p:nvGraphicFramePr>
        <p:xfrm>
          <a:off x="1777060" y="5877272"/>
          <a:ext cx="3414573" cy="720080"/>
        </p:xfrm>
        <a:graphic>
          <a:graphicData uri="http://schemas.openxmlformats.org/presentationml/2006/ole">
            <mc:AlternateContent xmlns:mc="http://schemas.openxmlformats.org/markup-compatibility/2006">
              <mc:Choice xmlns:v="urn:schemas-microsoft-com:vml" Requires="v">
                <p:oleObj spid="_x0000_s62841" name="Equation" r:id="rId10" imgW="1866600" imgH="393480" progId="Equation.DSMT4">
                  <p:embed/>
                </p:oleObj>
              </mc:Choice>
              <mc:Fallback>
                <p:oleObj name="Equation" r:id="rId10" imgW="1866600" imgH="393480" progId="Equation.DSMT4">
                  <p:embed/>
                  <p:pic>
                    <p:nvPicPr>
                      <p:cNvPr id="0"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7060" y="5877272"/>
                        <a:ext cx="3414573"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92935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势能</a:t>
            </a:r>
            <a:br>
              <a:rPr lang="en-US" altLang="zh-CN" dirty="0"/>
            </a:br>
            <a:br>
              <a:rPr lang="en-US" altLang="zh-CN" dirty="0"/>
            </a:br>
            <a:endParaRPr lang="en-US" altLang="zh-CN" dirty="0"/>
          </a:p>
        </p:txBody>
      </p:sp>
      <p:sp>
        <p:nvSpPr>
          <p:cNvPr id="31" name="Text Box 19"/>
          <p:cNvSpPr txBox="1">
            <a:spLocks noChangeArrowheads="1"/>
          </p:cNvSpPr>
          <p:nvPr/>
        </p:nvSpPr>
        <p:spPr bwMode="auto">
          <a:xfrm>
            <a:off x="489702" y="2204864"/>
            <a:ext cx="8258762"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kumimoji="1" lang="zh-CN" altLang="en-US" sz="2400" b="1" dirty="0">
                <a:latin typeface="宋体" pitchFamily="2" charset="-122"/>
              </a:rPr>
              <a:t> 在保守力场中，质点从起始位置</a:t>
            </a:r>
            <a:r>
              <a:rPr kumimoji="1" lang="zh-CN" altLang="en-US" sz="2400" b="1" dirty="0">
                <a:latin typeface="Times New Roman" pitchFamily="18" charset="0"/>
              </a:rPr>
              <a:t> </a:t>
            </a:r>
            <a:r>
              <a:rPr kumimoji="1" lang="en-US" altLang="zh-CN" sz="2400" b="1" dirty="0">
                <a:latin typeface="Times New Roman" pitchFamily="18" charset="0"/>
              </a:rPr>
              <a:t>1 </a:t>
            </a:r>
            <a:r>
              <a:rPr kumimoji="1" lang="zh-CN" altLang="en-US" sz="2400" b="1" dirty="0">
                <a:latin typeface="宋体" pitchFamily="2" charset="-122"/>
              </a:rPr>
              <a:t>到末位置</a:t>
            </a:r>
            <a:r>
              <a:rPr kumimoji="1" lang="en-US" altLang="zh-CN" sz="2400" b="1" dirty="0">
                <a:latin typeface="Times New Roman" pitchFamily="18" charset="0"/>
              </a:rPr>
              <a:t>2</a:t>
            </a:r>
            <a:r>
              <a:rPr kumimoji="1" lang="zh-CN" altLang="en-US" sz="2400" b="1" dirty="0">
                <a:latin typeface="宋体" pitchFamily="2" charset="-122"/>
              </a:rPr>
              <a:t>，保守力   的功</a:t>
            </a:r>
            <a:r>
              <a:rPr kumimoji="1" lang="zh-CN" altLang="en-US" sz="2400" b="1" dirty="0">
                <a:latin typeface="Times New Roman" pitchFamily="18" charset="0"/>
              </a:rPr>
              <a:t> </a:t>
            </a:r>
            <a:r>
              <a:rPr kumimoji="1" lang="en-US" altLang="zh-CN" sz="2400" b="1" i="1" dirty="0">
                <a:latin typeface="Times New Roman" pitchFamily="18" charset="0"/>
              </a:rPr>
              <a:t>A </a:t>
            </a:r>
            <a:r>
              <a:rPr kumimoji="1" lang="zh-CN" altLang="en-US" sz="2400" b="1" dirty="0">
                <a:latin typeface="宋体" pitchFamily="2" charset="-122"/>
              </a:rPr>
              <a:t>等于质点在始末两位置势能增量的负值 </a:t>
            </a:r>
          </a:p>
        </p:txBody>
      </p:sp>
      <p:graphicFrame>
        <p:nvGraphicFramePr>
          <p:cNvPr id="3" name="对象 2"/>
          <p:cNvGraphicFramePr>
            <a:graphicFrameLocks/>
          </p:cNvGraphicFramePr>
          <p:nvPr>
            <p:extLst>
              <p:ext uri="{D42A27DB-BD31-4B8C-83A1-F6EECF244321}">
                <p14:modId xmlns:p14="http://schemas.microsoft.com/office/powerpoint/2010/main" val="3469963720"/>
              </p:ext>
            </p:extLst>
          </p:nvPr>
        </p:nvGraphicFramePr>
        <p:xfrm>
          <a:off x="1907704" y="3231815"/>
          <a:ext cx="4656137" cy="1284288"/>
        </p:xfrm>
        <a:graphic>
          <a:graphicData uri="http://schemas.openxmlformats.org/presentationml/2006/ole">
            <mc:AlternateContent xmlns:mc="http://schemas.openxmlformats.org/markup-compatibility/2006">
              <mc:Choice xmlns:v="urn:schemas-microsoft-com:vml" Requires="v">
                <p:oleObj spid="_x0000_s63584" name="Equation" r:id="rId4" imgW="1904760" imgH="507960" progId="Equation.DSMT4">
                  <p:embed/>
                </p:oleObj>
              </mc:Choice>
              <mc:Fallback>
                <p:oleObj name="Equation" r:id="rId4" imgW="1904760" imgH="507960" progId="Equation.DSMT4">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3231815"/>
                        <a:ext cx="4656137"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6" name="矩形 5"/>
          <p:cNvSpPr/>
          <p:nvPr/>
        </p:nvSpPr>
        <p:spPr>
          <a:xfrm>
            <a:off x="498866" y="4941168"/>
            <a:ext cx="8258762" cy="954107"/>
          </a:xfrm>
          <a:prstGeom prst="rect">
            <a:avLst/>
          </a:prstGeom>
        </p:spPr>
        <p:txBody>
          <a:bodyPr wrap="square">
            <a:spAutoFit/>
          </a:bodyPr>
          <a:lstStyle/>
          <a:p>
            <a:pPr marL="342900" indent="-342900">
              <a:buFont typeface="Arial" panose="020B0604020202020204" pitchFamily="34" charset="0"/>
              <a:buChar char="•"/>
            </a:pPr>
            <a:r>
              <a:rPr kumimoji="1" lang="zh-CN" altLang="en-US" sz="2800" b="1" dirty="0">
                <a:latin typeface="楷体_GB2312" pitchFamily="49" charset="-122"/>
                <a:ea typeface="楷体_GB2312" pitchFamily="49" charset="-122"/>
              </a:rPr>
              <a:t>保守力场中任意两点间的势能差与零势能点的选取无关</a:t>
            </a:r>
            <a:endParaRPr lang="zh-CN" altLang="en-US" sz="2800" dirty="0"/>
          </a:p>
        </p:txBody>
      </p:sp>
    </p:spTree>
    <p:extLst>
      <p:ext uri="{BB962C8B-B14F-4D97-AF65-F5344CB8AC3E}">
        <p14:creationId xmlns:p14="http://schemas.microsoft.com/office/powerpoint/2010/main" val="4089687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势能</a:t>
            </a:r>
            <a:br>
              <a:rPr lang="en-US" altLang="zh-CN" dirty="0"/>
            </a:br>
            <a:r>
              <a:rPr lang="en-US" altLang="zh-CN" dirty="0"/>
              <a:t>p119 </a:t>
            </a:r>
            <a:r>
              <a:rPr lang="zh-CN" altLang="en-US" dirty="0"/>
              <a:t>例</a:t>
            </a:r>
            <a:r>
              <a:rPr lang="en-US" altLang="zh-CN" dirty="0"/>
              <a:t>3.13</a:t>
            </a:r>
            <a:br>
              <a:rPr lang="en-US" altLang="zh-CN" dirty="0"/>
            </a:br>
            <a:br>
              <a:rPr lang="en-US" altLang="zh-CN" dirty="0"/>
            </a:br>
            <a:endParaRPr lang="en-US" altLang="zh-CN" dirty="0"/>
          </a:p>
        </p:txBody>
      </p:sp>
    </p:spTree>
    <p:extLst>
      <p:ext uri="{BB962C8B-B14F-4D97-AF65-F5344CB8AC3E}">
        <p14:creationId xmlns:p14="http://schemas.microsoft.com/office/powerpoint/2010/main" val="901802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C7AED94-B469-4283-98D7-0AB0356008AB}"/>
              </a:ext>
            </a:extLst>
          </p:cNvPr>
          <p:cNvPicPr>
            <a:picLocks noChangeAspect="1"/>
          </p:cNvPicPr>
          <p:nvPr/>
        </p:nvPicPr>
        <p:blipFill>
          <a:blip r:embed="rId3"/>
          <a:stretch>
            <a:fillRect/>
          </a:stretch>
        </p:blipFill>
        <p:spPr>
          <a:xfrm>
            <a:off x="467544" y="332656"/>
            <a:ext cx="4713286" cy="1685258"/>
          </a:xfrm>
          <a:prstGeom prst="rect">
            <a:avLst/>
          </a:prstGeom>
        </p:spPr>
      </p:pic>
      <p:sp>
        <p:nvSpPr>
          <p:cNvPr id="5" name="矩形 4">
            <a:extLst>
              <a:ext uri="{FF2B5EF4-FFF2-40B4-BE49-F238E27FC236}">
                <a16:creationId xmlns:a16="http://schemas.microsoft.com/office/drawing/2014/main" id="{0B75DE2C-56E6-4C86-AEA4-95DB424F595C}"/>
              </a:ext>
            </a:extLst>
          </p:cNvPr>
          <p:cNvSpPr/>
          <p:nvPr/>
        </p:nvSpPr>
        <p:spPr>
          <a:xfrm>
            <a:off x="1043608" y="1700808"/>
            <a:ext cx="144016" cy="3171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28600BFE-CC34-4B09-9A28-B8D41A8A8FD4}"/>
              </a:ext>
            </a:extLst>
          </p:cNvPr>
          <p:cNvPicPr>
            <a:picLocks noChangeAspect="1"/>
          </p:cNvPicPr>
          <p:nvPr/>
        </p:nvPicPr>
        <p:blipFill>
          <a:blip r:embed="rId4"/>
          <a:stretch>
            <a:fillRect/>
          </a:stretch>
        </p:blipFill>
        <p:spPr>
          <a:xfrm>
            <a:off x="6228184" y="196820"/>
            <a:ext cx="2208894" cy="3007976"/>
          </a:xfrm>
          <a:prstGeom prst="rect">
            <a:avLst/>
          </a:prstGeom>
        </p:spPr>
      </p:pic>
      <p:graphicFrame>
        <p:nvGraphicFramePr>
          <p:cNvPr id="7" name="对象 6">
            <a:extLst>
              <a:ext uri="{FF2B5EF4-FFF2-40B4-BE49-F238E27FC236}">
                <a16:creationId xmlns:a16="http://schemas.microsoft.com/office/drawing/2014/main" id="{5EC75D7F-ED56-4D8C-A4DC-F48EF3698E5B}"/>
              </a:ext>
            </a:extLst>
          </p:cNvPr>
          <p:cNvGraphicFramePr>
            <a:graphicFrameLocks noChangeAspect="1"/>
          </p:cNvGraphicFramePr>
          <p:nvPr>
            <p:extLst>
              <p:ext uri="{D42A27DB-BD31-4B8C-83A1-F6EECF244321}">
                <p14:modId xmlns:p14="http://schemas.microsoft.com/office/powerpoint/2010/main" val="2874986303"/>
              </p:ext>
            </p:extLst>
          </p:nvPr>
        </p:nvGraphicFramePr>
        <p:xfrm>
          <a:off x="803274" y="2540000"/>
          <a:ext cx="5592501" cy="2401168"/>
        </p:xfrm>
        <a:graphic>
          <a:graphicData uri="http://schemas.openxmlformats.org/presentationml/2006/ole">
            <mc:AlternateContent xmlns:mc="http://schemas.openxmlformats.org/markup-compatibility/2006">
              <mc:Choice xmlns:v="urn:schemas-microsoft-com:vml" Requires="v">
                <p:oleObj spid="_x0000_s160782" name="Equation" r:id="rId5" imgW="4140000" imgH="1777680" progId="Equation.DSMT4">
                  <p:embed/>
                </p:oleObj>
              </mc:Choice>
              <mc:Fallback>
                <p:oleObj name="Equation" r:id="rId5" imgW="4140000" imgH="1777680" progId="Equation.DSMT4">
                  <p:embed/>
                  <p:pic>
                    <p:nvPicPr>
                      <p:cNvPr id="0" name=""/>
                      <p:cNvPicPr/>
                      <p:nvPr/>
                    </p:nvPicPr>
                    <p:blipFill>
                      <a:blip r:embed="rId6"/>
                      <a:stretch>
                        <a:fillRect/>
                      </a:stretch>
                    </p:blipFill>
                    <p:spPr>
                      <a:xfrm>
                        <a:off x="803274" y="2540000"/>
                        <a:ext cx="5592501" cy="2401168"/>
                      </a:xfrm>
                      <a:prstGeom prst="rect">
                        <a:avLst/>
                      </a:prstGeom>
                    </p:spPr>
                  </p:pic>
                </p:oleObj>
              </mc:Fallback>
            </mc:AlternateContent>
          </a:graphicData>
        </a:graphic>
      </p:graphicFrame>
    </p:spTree>
    <p:extLst>
      <p:ext uri="{BB962C8B-B14F-4D97-AF65-F5344CB8AC3E}">
        <p14:creationId xmlns:p14="http://schemas.microsoft.com/office/powerpoint/2010/main" val="4002049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2636912"/>
            <a:ext cx="8568952" cy="264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势能曲线</a:t>
            </a:r>
            <a:br>
              <a:rPr lang="en-US" altLang="zh-CN" dirty="0"/>
            </a:br>
            <a:br>
              <a:rPr lang="en-US" altLang="zh-CN" dirty="0"/>
            </a:br>
            <a:endParaRPr lang="en-US" altLang="zh-CN" dirty="0"/>
          </a:p>
        </p:txBody>
      </p:sp>
      <p:sp>
        <p:nvSpPr>
          <p:cNvPr id="6" name="Rectangle 3"/>
          <p:cNvSpPr>
            <a:spLocks noChangeArrowheads="1"/>
          </p:cNvSpPr>
          <p:nvPr/>
        </p:nvSpPr>
        <p:spPr bwMode="auto">
          <a:xfrm>
            <a:off x="685800" y="2132856"/>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b="1" dirty="0">
                <a:latin typeface="Times New Roman" pitchFamily="18" charset="0"/>
              </a:rPr>
              <a:t>质点的势能与位置坐标的关系可以用图线表示出来。</a:t>
            </a:r>
          </a:p>
        </p:txBody>
      </p:sp>
      <p:grpSp>
        <p:nvGrpSpPr>
          <p:cNvPr id="38" name="Group 8"/>
          <p:cNvGrpSpPr>
            <a:grpSpLocks/>
          </p:cNvGrpSpPr>
          <p:nvPr/>
        </p:nvGrpSpPr>
        <p:grpSpPr bwMode="auto">
          <a:xfrm>
            <a:off x="539552" y="2854400"/>
            <a:ext cx="2522538" cy="1905000"/>
            <a:chOff x="518" y="336"/>
            <a:chExt cx="1589" cy="1200"/>
          </a:xfrm>
        </p:grpSpPr>
        <p:sp>
          <p:nvSpPr>
            <p:cNvPr id="39" name="Line 9"/>
            <p:cNvSpPr>
              <a:spLocks noChangeShapeType="1"/>
            </p:cNvSpPr>
            <p:nvPr/>
          </p:nvSpPr>
          <p:spPr bwMode="auto">
            <a:xfrm>
              <a:off x="768" y="1296"/>
              <a:ext cx="1152" cy="0"/>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0"/>
            <p:cNvSpPr>
              <a:spLocks noChangeShapeType="1"/>
            </p:cNvSpPr>
            <p:nvPr/>
          </p:nvSpPr>
          <p:spPr bwMode="auto">
            <a:xfrm flipV="1">
              <a:off x="864" y="336"/>
              <a:ext cx="0" cy="1056"/>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Text Box 11"/>
            <p:cNvSpPr txBox="1">
              <a:spLocks noChangeArrowheads="1"/>
            </p:cNvSpPr>
            <p:nvPr/>
          </p:nvSpPr>
          <p:spPr bwMode="auto">
            <a:xfrm>
              <a:off x="1916" y="124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z</a:t>
              </a:r>
            </a:p>
          </p:txBody>
        </p:sp>
        <p:graphicFrame>
          <p:nvGraphicFramePr>
            <p:cNvPr id="42" name="Object 12"/>
            <p:cNvGraphicFramePr>
              <a:graphicFrameLocks/>
            </p:cNvGraphicFramePr>
            <p:nvPr>
              <p:extLst>
                <p:ext uri="{D42A27DB-BD31-4B8C-83A1-F6EECF244321}">
                  <p14:modId xmlns:p14="http://schemas.microsoft.com/office/powerpoint/2010/main" val="2971592664"/>
                </p:ext>
              </p:extLst>
            </p:nvPr>
          </p:nvGraphicFramePr>
          <p:xfrm>
            <a:off x="896" y="348"/>
            <a:ext cx="711" cy="276"/>
          </p:xfrm>
          <a:graphic>
            <a:graphicData uri="http://schemas.openxmlformats.org/presentationml/2006/ole">
              <mc:AlternateContent xmlns:mc="http://schemas.openxmlformats.org/markup-compatibility/2006">
                <mc:Choice xmlns:v="urn:schemas-microsoft-com:vml" Requires="v">
                  <p:oleObj spid="_x0000_s65993" name="Equation" r:id="rId4" imgW="622080" imgH="228600" progId="Equation.DSMT4">
                    <p:embed/>
                  </p:oleObj>
                </mc:Choice>
                <mc:Fallback>
                  <p:oleObj name="Equation" r:id="rId4" imgW="622080" imgH="228600" progId="Equation.DSMT4">
                    <p:embed/>
                    <p:pic>
                      <p:nvPicPr>
                        <p:cNvPr id="0"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 y="348"/>
                          <a:ext cx="7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13"/>
            <p:cNvSpPr txBox="1">
              <a:spLocks noChangeArrowheads="1"/>
            </p:cNvSpPr>
            <p:nvPr/>
          </p:nvSpPr>
          <p:spPr bwMode="auto">
            <a:xfrm>
              <a:off x="518" y="108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O</a:t>
              </a:r>
            </a:p>
          </p:txBody>
        </p:sp>
      </p:grpSp>
      <p:sp>
        <p:nvSpPr>
          <p:cNvPr id="44" name="Rectangle 14"/>
          <p:cNvSpPr>
            <a:spLocks noChangeArrowheads="1"/>
          </p:cNvSpPr>
          <p:nvPr/>
        </p:nvSpPr>
        <p:spPr bwMode="auto">
          <a:xfrm>
            <a:off x="1071365" y="4783212"/>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66FFFF"/>
                </a:solidFill>
                <a:latin typeface="Times New Roman" pitchFamily="18" charset="0"/>
                <a:ea typeface="仿宋_GB2312" pitchFamily="49" charset="-122"/>
              </a:rPr>
              <a:t>重力势能</a:t>
            </a:r>
          </a:p>
        </p:txBody>
      </p:sp>
      <p:graphicFrame>
        <p:nvGraphicFramePr>
          <p:cNvPr id="45" name="Object 15"/>
          <p:cNvGraphicFramePr>
            <a:graphicFrameLocks/>
          </p:cNvGraphicFramePr>
          <p:nvPr>
            <p:extLst>
              <p:ext uri="{D42A27DB-BD31-4B8C-83A1-F6EECF244321}">
                <p14:modId xmlns:p14="http://schemas.microsoft.com/office/powerpoint/2010/main" val="3559112996"/>
              </p:ext>
            </p:extLst>
          </p:nvPr>
        </p:nvGraphicFramePr>
        <p:xfrm>
          <a:off x="5103615" y="3991050"/>
          <a:ext cx="442912" cy="417512"/>
        </p:xfrm>
        <a:graphic>
          <a:graphicData uri="http://schemas.openxmlformats.org/presentationml/2006/ole">
            <mc:AlternateContent xmlns:mc="http://schemas.openxmlformats.org/markup-compatibility/2006">
              <mc:Choice xmlns:v="urn:schemas-microsoft-com:vml" Requires="v">
                <p:oleObj spid="_x0000_s65994" name="Equation" r:id="rId6" imgW="584280" imgH="546120" progId="Equation.3">
                  <p:embed/>
                </p:oleObj>
              </mc:Choice>
              <mc:Fallback>
                <p:oleObj name="Equation" r:id="rId6" imgW="584280" imgH="546120" progId="Equation.3">
                  <p:embed/>
                  <p:pic>
                    <p:nvPicPr>
                      <p:cNvPr id="0" name="Picture 1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3615" y="3991050"/>
                        <a:ext cx="442912"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Rectangle 16"/>
          <p:cNvSpPr>
            <a:spLocks noChangeArrowheads="1"/>
          </p:cNvSpPr>
          <p:nvPr/>
        </p:nvSpPr>
        <p:spPr bwMode="auto">
          <a:xfrm>
            <a:off x="3778052" y="4821312"/>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66FFFF"/>
                </a:solidFill>
                <a:latin typeface="Times New Roman" pitchFamily="18" charset="0"/>
                <a:ea typeface="仿宋_GB2312" pitchFamily="49" charset="-122"/>
              </a:rPr>
              <a:t>弹性势能</a:t>
            </a:r>
          </a:p>
        </p:txBody>
      </p:sp>
      <p:pic>
        <p:nvPicPr>
          <p:cNvPr id="47"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66915" y="2975050"/>
            <a:ext cx="873125" cy="14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1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33690" y="2992512"/>
            <a:ext cx="858837"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Line 19"/>
          <p:cNvSpPr>
            <a:spLocks noChangeShapeType="1"/>
          </p:cNvSpPr>
          <p:nvPr/>
        </p:nvSpPr>
        <p:spPr bwMode="auto">
          <a:xfrm>
            <a:off x="3671690" y="3311600"/>
            <a:ext cx="1524000"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20"/>
          <p:cNvSpPr txBox="1">
            <a:spLocks noChangeArrowheads="1"/>
          </p:cNvSpPr>
          <p:nvPr/>
        </p:nvSpPr>
        <p:spPr bwMode="auto">
          <a:xfrm>
            <a:off x="3825677" y="28194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E</a:t>
            </a:r>
          </a:p>
        </p:txBody>
      </p:sp>
      <p:sp>
        <p:nvSpPr>
          <p:cNvPr id="51" name="Line 21"/>
          <p:cNvSpPr>
            <a:spLocks noChangeShapeType="1"/>
          </p:cNvSpPr>
          <p:nvPr/>
        </p:nvSpPr>
        <p:spPr bwMode="auto">
          <a:xfrm>
            <a:off x="4984552" y="3311600"/>
            <a:ext cx="0" cy="609600"/>
          </a:xfrm>
          <a:prstGeom prst="line">
            <a:avLst/>
          </a:prstGeom>
          <a:noFill/>
          <a:ln w="28575">
            <a:solidFill>
              <a:srgbClr val="FFCC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22"/>
          <p:cNvSpPr>
            <a:spLocks noChangeShapeType="1"/>
          </p:cNvSpPr>
          <p:nvPr/>
        </p:nvSpPr>
        <p:spPr bwMode="auto">
          <a:xfrm>
            <a:off x="4984552" y="3921200"/>
            <a:ext cx="0" cy="533400"/>
          </a:xfrm>
          <a:prstGeom prst="line">
            <a:avLst/>
          </a:prstGeom>
          <a:noFill/>
          <a:ln w="28575">
            <a:solidFill>
              <a:srgbClr val="66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3" name="Object 23"/>
          <p:cNvGraphicFramePr>
            <a:graphicFrameLocks/>
          </p:cNvGraphicFramePr>
          <p:nvPr>
            <p:extLst>
              <p:ext uri="{D42A27DB-BD31-4B8C-83A1-F6EECF244321}">
                <p14:modId xmlns:p14="http://schemas.microsoft.com/office/powerpoint/2010/main" val="3607110235"/>
              </p:ext>
            </p:extLst>
          </p:nvPr>
        </p:nvGraphicFramePr>
        <p:xfrm>
          <a:off x="4481315" y="3411612"/>
          <a:ext cx="431800" cy="433388"/>
        </p:xfrm>
        <a:graphic>
          <a:graphicData uri="http://schemas.openxmlformats.org/presentationml/2006/ole">
            <mc:AlternateContent xmlns:mc="http://schemas.openxmlformats.org/markup-compatibility/2006">
              <mc:Choice xmlns:v="urn:schemas-microsoft-com:vml" Requires="v">
                <p:oleObj spid="_x0000_s65995" name="Equation" r:id="rId10" imgW="559080" imgH="559080" progId="Equation.3">
                  <p:embed/>
                </p:oleObj>
              </mc:Choice>
              <mc:Fallback>
                <p:oleObj name="Equation" r:id="rId10" imgW="559080" imgH="559080" progId="Equation.3">
                  <p:embed/>
                  <p:pic>
                    <p:nvPicPr>
                      <p:cNvPr id="0" name="Picture 1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1315" y="3411612"/>
                        <a:ext cx="4318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Rectangle 24"/>
          <p:cNvSpPr>
            <a:spLocks noChangeArrowheads="1"/>
          </p:cNvSpPr>
          <p:nvPr/>
        </p:nvSpPr>
        <p:spPr bwMode="auto">
          <a:xfrm>
            <a:off x="6422827" y="4783212"/>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66FFFF"/>
                </a:solidFill>
                <a:latin typeface="Times New Roman" pitchFamily="18" charset="0"/>
                <a:ea typeface="仿宋_GB2312" pitchFamily="49" charset="-122"/>
              </a:rPr>
              <a:t>万有引力势能</a:t>
            </a:r>
          </a:p>
        </p:txBody>
      </p:sp>
      <p:grpSp>
        <p:nvGrpSpPr>
          <p:cNvPr id="55" name="Group 25"/>
          <p:cNvGrpSpPr>
            <a:grpSpLocks/>
          </p:cNvGrpSpPr>
          <p:nvPr/>
        </p:nvGrpSpPr>
        <p:grpSpPr bwMode="auto">
          <a:xfrm>
            <a:off x="3360540" y="2595637"/>
            <a:ext cx="2682875" cy="2298699"/>
            <a:chOff x="2304" y="173"/>
            <a:chExt cx="1690" cy="1448"/>
          </a:xfrm>
        </p:grpSpPr>
        <p:sp>
          <p:nvSpPr>
            <p:cNvPr id="56" name="Line 26"/>
            <p:cNvSpPr>
              <a:spLocks noChangeShapeType="1"/>
            </p:cNvSpPr>
            <p:nvPr/>
          </p:nvSpPr>
          <p:spPr bwMode="auto">
            <a:xfrm>
              <a:off x="2304" y="1355"/>
              <a:ext cx="1488" cy="0"/>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7"/>
            <p:cNvSpPr>
              <a:spLocks noChangeShapeType="1"/>
            </p:cNvSpPr>
            <p:nvPr/>
          </p:nvSpPr>
          <p:spPr bwMode="auto">
            <a:xfrm flipV="1">
              <a:off x="2976" y="347"/>
              <a:ext cx="0" cy="1152"/>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 name="Object 28"/>
            <p:cNvGraphicFramePr>
              <a:graphicFrameLocks/>
            </p:cNvGraphicFramePr>
            <p:nvPr>
              <p:extLst>
                <p:ext uri="{D42A27DB-BD31-4B8C-83A1-F6EECF244321}">
                  <p14:modId xmlns:p14="http://schemas.microsoft.com/office/powerpoint/2010/main" val="2558139876"/>
                </p:ext>
              </p:extLst>
            </p:nvPr>
          </p:nvGraphicFramePr>
          <p:xfrm>
            <a:off x="2953" y="173"/>
            <a:ext cx="839" cy="389"/>
          </p:xfrm>
          <a:graphic>
            <a:graphicData uri="http://schemas.openxmlformats.org/presentationml/2006/ole">
              <mc:AlternateContent xmlns:mc="http://schemas.openxmlformats.org/markup-compatibility/2006">
                <mc:Choice xmlns:v="urn:schemas-microsoft-com:vml" Requires="v">
                  <p:oleObj spid="_x0000_s65996" name="Equation" r:id="rId12" imgW="685800" imgH="393480" progId="Equation.DSMT4">
                    <p:embed/>
                  </p:oleObj>
                </mc:Choice>
                <mc:Fallback>
                  <p:oleObj name="Equation" r:id="rId12" imgW="685800" imgH="393480" progId="Equation.DSMT4">
                    <p:embed/>
                    <p:pic>
                      <p:nvPicPr>
                        <p:cNvPr id="0" name="Picture 2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3" y="173"/>
                          <a:ext cx="839"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Text Box 29"/>
            <p:cNvSpPr txBox="1">
              <a:spLocks noChangeArrowheads="1"/>
            </p:cNvSpPr>
            <p:nvPr/>
          </p:nvSpPr>
          <p:spPr bwMode="auto">
            <a:xfrm>
              <a:off x="3782" y="13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x</a:t>
              </a:r>
            </a:p>
          </p:txBody>
        </p:sp>
        <p:sp>
          <p:nvSpPr>
            <p:cNvPr id="60" name="Text Box 30"/>
            <p:cNvSpPr txBox="1">
              <a:spLocks noChangeArrowheads="1"/>
            </p:cNvSpPr>
            <p:nvPr/>
          </p:nvSpPr>
          <p:spPr bwMode="auto">
            <a:xfrm>
              <a:off x="2711" y="130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O</a:t>
              </a:r>
            </a:p>
          </p:txBody>
        </p:sp>
      </p:grpSp>
      <p:grpSp>
        <p:nvGrpSpPr>
          <p:cNvPr id="61" name="Group 31"/>
          <p:cNvGrpSpPr>
            <a:grpSpLocks/>
          </p:cNvGrpSpPr>
          <p:nvPr/>
        </p:nvGrpSpPr>
        <p:grpSpPr bwMode="auto">
          <a:xfrm>
            <a:off x="6270427" y="2578175"/>
            <a:ext cx="2438400" cy="2125663"/>
            <a:chOff x="4128" y="162"/>
            <a:chExt cx="1536" cy="1339"/>
          </a:xfrm>
        </p:grpSpPr>
        <p:graphicFrame>
          <p:nvGraphicFramePr>
            <p:cNvPr id="62" name="Object 32"/>
            <p:cNvGraphicFramePr>
              <a:graphicFrameLocks/>
            </p:cNvGraphicFramePr>
            <p:nvPr>
              <p:extLst>
                <p:ext uri="{D42A27DB-BD31-4B8C-83A1-F6EECF244321}">
                  <p14:modId xmlns:p14="http://schemas.microsoft.com/office/powerpoint/2010/main" val="3372268894"/>
                </p:ext>
              </p:extLst>
            </p:nvPr>
          </p:nvGraphicFramePr>
          <p:xfrm>
            <a:off x="4412" y="162"/>
            <a:ext cx="914" cy="389"/>
          </p:xfrm>
          <a:graphic>
            <a:graphicData uri="http://schemas.openxmlformats.org/presentationml/2006/ole">
              <mc:AlternateContent xmlns:mc="http://schemas.openxmlformats.org/markup-compatibility/2006">
                <mc:Choice xmlns:v="urn:schemas-microsoft-com:vml" Requires="v">
                  <p:oleObj spid="_x0000_s65997" name="Equation" r:id="rId14" imgW="876240" imgH="393480" progId="Equation.DSMT4">
                    <p:embed/>
                  </p:oleObj>
                </mc:Choice>
                <mc:Fallback>
                  <p:oleObj name="Equation" r:id="rId14" imgW="876240" imgH="393480" progId="Equation.DSMT4">
                    <p:embed/>
                    <p:pic>
                      <p:nvPicPr>
                        <p:cNvPr id="0" name="Picture 2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2" y="162"/>
                          <a:ext cx="914"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Line 33"/>
            <p:cNvSpPr>
              <a:spLocks noChangeShapeType="1"/>
            </p:cNvSpPr>
            <p:nvPr/>
          </p:nvSpPr>
          <p:spPr bwMode="auto">
            <a:xfrm>
              <a:off x="4128" y="541"/>
              <a:ext cx="1344" cy="0"/>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4"/>
            <p:cNvSpPr>
              <a:spLocks noChangeShapeType="1"/>
            </p:cNvSpPr>
            <p:nvPr/>
          </p:nvSpPr>
          <p:spPr bwMode="auto">
            <a:xfrm flipV="1">
              <a:off x="4368" y="349"/>
              <a:ext cx="0" cy="1152"/>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Text Box 35"/>
            <p:cNvSpPr txBox="1">
              <a:spLocks noChangeArrowheads="1"/>
            </p:cNvSpPr>
            <p:nvPr/>
          </p:nvSpPr>
          <p:spPr bwMode="auto">
            <a:xfrm>
              <a:off x="5366" y="52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dirty="0">
                  <a:solidFill>
                    <a:srgbClr val="FFFF66"/>
                  </a:solidFill>
                  <a:latin typeface="Times New Roman" pitchFamily="18" charset="0"/>
                </a:rPr>
                <a:t>r</a:t>
              </a:r>
            </a:p>
          </p:txBody>
        </p:sp>
        <p:sp>
          <p:nvSpPr>
            <p:cNvPr id="66" name="Text Box 36"/>
            <p:cNvSpPr txBox="1">
              <a:spLocks noChangeArrowheads="1"/>
            </p:cNvSpPr>
            <p:nvPr/>
          </p:nvSpPr>
          <p:spPr bwMode="auto">
            <a:xfrm>
              <a:off x="4128" y="4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O</a:t>
              </a:r>
            </a:p>
          </p:txBody>
        </p:sp>
      </p:grpSp>
      <p:pic>
        <p:nvPicPr>
          <p:cNvPr id="67" name="Picture 3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7627" y="3256037"/>
            <a:ext cx="1128713"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38"/>
          <p:cNvSpPr>
            <a:spLocks noChangeShapeType="1"/>
          </p:cNvSpPr>
          <p:nvPr/>
        </p:nvSpPr>
        <p:spPr bwMode="auto">
          <a:xfrm flipV="1">
            <a:off x="936427" y="2860750"/>
            <a:ext cx="1676400" cy="1676400"/>
          </a:xfrm>
          <a:prstGeom prst="line">
            <a:avLst/>
          </a:prstGeom>
          <a:noFill/>
          <a:ln w="381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TextBox 68"/>
          <p:cNvSpPr txBox="1"/>
          <p:nvPr/>
        </p:nvSpPr>
        <p:spPr>
          <a:xfrm>
            <a:off x="998537" y="5615863"/>
            <a:ext cx="7146925" cy="461665"/>
          </a:xfrm>
          <a:prstGeom prst="rect">
            <a:avLst/>
          </a:prstGeom>
          <a:noFill/>
        </p:spPr>
        <p:txBody>
          <a:bodyPr wrap="square" rtlCol="0">
            <a:spAutoFit/>
          </a:bodyPr>
          <a:lstStyle/>
          <a:p>
            <a:r>
              <a:rPr lang="zh-CN" altLang="en-US" sz="2400" dirty="0"/>
              <a:t>前面的内容都是由力求势能，这里是其逆问题。</a:t>
            </a:r>
          </a:p>
        </p:txBody>
      </p:sp>
      <p:sp>
        <p:nvSpPr>
          <p:cNvPr id="70" name="TextBox 69"/>
          <p:cNvSpPr txBox="1"/>
          <p:nvPr/>
        </p:nvSpPr>
        <p:spPr>
          <a:xfrm>
            <a:off x="3250394" y="6090432"/>
            <a:ext cx="2379291" cy="523220"/>
          </a:xfrm>
          <a:prstGeom prst="rect">
            <a:avLst/>
          </a:prstGeom>
          <a:noFill/>
        </p:spPr>
        <p:txBody>
          <a:bodyPr wrap="square" rtlCol="0">
            <a:spAutoFit/>
          </a:bodyPr>
          <a:lstStyle/>
          <a:p>
            <a:r>
              <a:rPr lang="zh-CN" altLang="en-US" sz="2800" b="1" dirty="0"/>
              <a:t>由势能求力</a:t>
            </a:r>
          </a:p>
        </p:txBody>
      </p:sp>
    </p:spTree>
    <p:extLst>
      <p:ext uri="{BB962C8B-B14F-4D97-AF65-F5344CB8AC3E}">
        <p14:creationId xmlns:p14="http://schemas.microsoft.com/office/powerpoint/2010/main" val="2343853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484784"/>
            <a:ext cx="8229600" cy="4525963"/>
          </a:xfrm>
        </p:spPr>
        <p:txBody>
          <a:bodyPr/>
          <a:lstStyle/>
          <a:p>
            <a:r>
              <a:rPr lang="zh-CN" altLang="en-US" dirty="0"/>
              <a:t>势能曲线</a:t>
            </a:r>
            <a:br>
              <a:rPr lang="en-US" altLang="zh-CN" dirty="0"/>
            </a:br>
            <a:br>
              <a:rPr lang="en-US" altLang="zh-CN" dirty="0"/>
            </a:br>
            <a:endParaRPr lang="en-US" altLang="zh-CN" dirty="0"/>
          </a:p>
        </p:txBody>
      </p:sp>
      <p:graphicFrame>
        <p:nvGraphicFramePr>
          <p:cNvPr id="71" name="Object 3"/>
          <p:cNvGraphicFramePr>
            <a:graphicFrameLocks noChangeAspect="1"/>
          </p:cNvGraphicFramePr>
          <p:nvPr>
            <p:extLst>
              <p:ext uri="{D42A27DB-BD31-4B8C-83A1-F6EECF244321}">
                <p14:modId xmlns:p14="http://schemas.microsoft.com/office/powerpoint/2010/main" val="3274660465"/>
              </p:ext>
            </p:extLst>
          </p:nvPr>
        </p:nvGraphicFramePr>
        <p:xfrm>
          <a:off x="1043608" y="2204864"/>
          <a:ext cx="2088232" cy="475961"/>
        </p:xfrm>
        <a:graphic>
          <a:graphicData uri="http://schemas.openxmlformats.org/presentationml/2006/ole">
            <mc:AlternateContent xmlns:mc="http://schemas.openxmlformats.org/markup-compatibility/2006">
              <mc:Choice xmlns:v="urn:schemas-microsoft-com:vml" Requires="v">
                <p:oleObj spid="_x0000_s65156" name="Equation" r:id="rId4" imgW="1002960" imgH="228600" progId="Equation.DSMT4">
                  <p:embed/>
                </p:oleObj>
              </mc:Choice>
              <mc:Fallback>
                <p:oleObj name="Equation" r:id="rId4" imgW="1002960" imgH="228600" progId="Equation.DSMT4">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204864"/>
                        <a:ext cx="2088232" cy="475961"/>
                      </a:xfrm>
                      <a:prstGeom prst="rect">
                        <a:avLst/>
                      </a:prstGeom>
                      <a:noFill/>
                    </p:spPr>
                  </p:pic>
                </p:oleObj>
              </mc:Fallback>
            </mc:AlternateContent>
          </a:graphicData>
        </a:graphic>
      </p:graphicFrame>
      <p:graphicFrame>
        <p:nvGraphicFramePr>
          <p:cNvPr id="72" name="Object 4"/>
          <p:cNvGraphicFramePr>
            <a:graphicFrameLocks noChangeAspect="1"/>
          </p:cNvGraphicFramePr>
          <p:nvPr>
            <p:extLst>
              <p:ext uri="{D42A27DB-BD31-4B8C-83A1-F6EECF244321}">
                <p14:modId xmlns:p14="http://schemas.microsoft.com/office/powerpoint/2010/main" val="2373555394"/>
              </p:ext>
            </p:extLst>
          </p:nvPr>
        </p:nvGraphicFramePr>
        <p:xfrm>
          <a:off x="1043608" y="2852936"/>
          <a:ext cx="1584176" cy="452393"/>
        </p:xfrm>
        <a:graphic>
          <a:graphicData uri="http://schemas.openxmlformats.org/presentationml/2006/ole">
            <mc:AlternateContent xmlns:mc="http://schemas.openxmlformats.org/markup-compatibility/2006">
              <mc:Choice xmlns:v="urn:schemas-microsoft-com:vml" Requires="v">
                <p:oleObj spid="_x0000_s65157" name="Equation" r:id="rId6" imgW="711000" imgH="203040" progId="Equation.DSMT4">
                  <p:embed/>
                </p:oleObj>
              </mc:Choice>
              <mc:Fallback>
                <p:oleObj name="Equation" r:id="rId6" imgW="711000" imgH="203040" progId="Equation.DSMT4">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2852936"/>
                        <a:ext cx="1584176" cy="452393"/>
                      </a:xfrm>
                      <a:prstGeom prst="rect">
                        <a:avLst/>
                      </a:prstGeom>
                      <a:noFill/>
                    </p:spPr>
                  </p:pic>
                </p:oleObj>
              </mc:Fallback>
            </mc:AlternateContent>
          </a:graphicData>
        </a:graphic>
      </p:graphicFrame>
      <p:graphicFrame>
        <p:nvGraphicFramePr>
          <p:cNvPr id="73" name="Object 5"/>
          <p:cNvGraphicFramePr>
            <a:graphicFrameLocks noChangeAspect="1"/>
          </p:cNvGraphicFramePr>
          <p:nvPr>
            <p:extLst>
              <p:ext uri="{D42A27DB-BD31-4B8C-83A1-F6EECF244321}">
                <p14:modId xmlns:p14="http://schemas.microsoft.com/office/powerpoint/2010/main" val="755756202"/>
              </p:ext>
            </p:extLst>
          </p:nvPr>
        </p:nvGraphicFramePr>
        <p:xfrm>
          <a:off x="3825875" y="1988840"/>
          <a:ext cx="3986485" cy="837896"/>
        </p:xfrm>
        <a:graphic>
          <a:graphicData uri="http://schemas.openxmlformats.org/presentationml/2006/ole">
            <mc:AlternateContent xmlns:mc="http://schemas.openxmlformats.org/markup-compatibility/2006">
              <mc:Choice xmlns:v="urn:schemas-microsoft-com:vml" Requires="v">
                <p:oleObj spid="_x0000_s65158" name="Equation" r:id="rId8" imgW="1993680" imgH="419040" progId="Equation.DSMT4">
                  <p:embed/>
                </p:oleObj>
              </mc:Choice>
              <mc:Fallback>
                <p:oleObj name="Equation" r:id="rId8" imgW="1993680" imgH="419040" progId="Equation.DSMT4">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5875" y="1988840"/>
                        <a:ext cx="3986485" cy="837896"/>
                      </a:xfrm>
                      <a:prstGeom prst="rect">
                        <a:avLst/>
                      </a:prstGeom>
                      <a:noFill/>
                    </p:spPr>
                  </p:pic>
                </p:oleObj>
              </mc:Fallback>
            </mc:AlternateContent>
          </a:graphicData>
        </a:graphic>
      </p:graphicFrame>
      <p:graphicFrame>
        <p:nvGraphicFramePr>
          <p:cNvPr id="74" name="Object 6"/>
          <p:cNvGraphicFramePr>
            <a:graphicFrameLocks noChangeAspect="1"/>
          </p:cNvGraphicFramePr>
          <p:nvPr>
            <p:extLst>
              <p:ext uri="{D42A27DB-BD31-4B8C-83A1-F6EECF244321}">
                <p14:modId xmlns:p14="http://schemas.microsoft.com/office/powerpoint/2010/main" val="3617163649"/>
              </p:ext>
            </p:extLst>
          </p:nvPr>
        </p:nvGraphicFramePr>
        <p:xfrm>
          <a:off x="2699792" y="2893277"/>
          <a:ext cx="2736304" cy="514545"/>
        </p:xfrm>
        <a:graphic>
          <a:graphicData uri="http://schemas.openxmlformats.org/presentationml/2006/ole">
            <mc:AlternateContent xmlns:mc="http://schemas.openxmlformats.org/markup-compatibility/2006">
              <mc:Choice xmlns:v="urn:schemas-microsoft-com:vml" Requires="v">
                <p:oleObj spid="_x0000_s65159" name="Equation" r:id="rId10" imgW="1282680" imgH="241200" progId="Equation.DSMT4">
                  <p:embed/>
                </p:oleObj>
              </mc:Choice>
              <mc:Fallback>
                <p:oleObj name="Equation" r:id="rId10" imgW="1282680" imgH="241200" progId="Equation.DSMT4">
                  <p:embed/>
                  <p:pic>
                    <p:nvPicPr>
                      <p:cNvPr id="0"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9792" y="2893277"/>
                        <a:ext cx="2736304" cy="514545"/>
                      </a:xfrm>
                      <a:prstGeom prst="rect">
                        <a:avLst/>
                      </a:prstGeom>
                      <a:noFill/>
                    </p:spPr>
                  </p:pic>
                </p:oleObj>
              </mc:Fallback>
            </mc:AlternateContent>
          </a:graphicData>
        </a:graphic>
      </p:graphicFrame>
      <p:graphicFrame>
        <p:nvGraphicFramePr>
          <p:cNvPr id="75" name="Object 7"/>
          <p:cNvGraphicFramePr>
            <a:graphicFrameLocks noChangeAspect="1"/>
          </p:cNvGraphicFramePr>
          <p:nvPr>
            <p:extLst>
              <p:ext uri="{D42A27DB-BD31-4B8C-83A1-F6EECF244321}">
                <p14:modId xmlns:p14="http://schemas.microsoft.com/office/powerpoint/2010/main" val="2752129659"/>
              </p:ext>
            </p:extLst>
          </p:nvPr>
        </p:nvGraphicFramePr>
        <p:xfrm>
          <a:off x="4049464" y="3463127"/>
          <a:ext cx="4050928" cy="1478041"/>
        </p:xfrm>
        <a:graphic>
          <a:graphicData uri="http://schemas.openxmlformats.org/presentationml/2006/ole">
            <mc:AlternateContent xmlns:mc="http://schemas.openxmlformats.org/markup-compatibility/2006">
              <mc:Choice xmlns:v="urn:schemas-microsoft-com:vml" Requires="v">
                <p:oleObj spid="_x0000_s65160" name="Equation" r:id="rId12" imgW="1879560" imgH="685800" progId="Equation.DSMT4">
                  <p:embed/>
                </p:oleObj>
              </mc:Choice>
              <mc:Fallback>
                <p:oleObj name="Equation" r:id="rId12" imgW="1879560" imgH="685800" progId="Equation.DSMT4">
                  <p:embed/>
                  <p:pic>
                    <p:nvPicPr>
                      <p:cNvPr id="0"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9464" y="3463127"/>
                        <a:ext cx="4050928" cy="1478041"/>
                      </a:xfrm>
                      <a:prstGeom prst="rect">
                        <a:avLst/>
                      </a:prstGeom>
                      <a:noFill/>
                      <a:ln>
                        <a:noFill/>
                      </a:ln>
                    </p:spPr>
                  </p:pic>
                </p:oleObj>
              </mc:Fallback>
            </mc:AlternateContent>
          </a:graphicData>
        </a:graphic>
      </p:graphicFrame>
      <p:graphicFrame>
        <p:nvGraphicFramePr>
          <p:cNvPr id="76" name="Object 10"/>
          <p:cNvGraphicFramePr>
            <a:graphicFrameLocks noChangeAspect="1"/>
          </p:cNvGraphicFramePr>
          <p:nvPr>
            <p:extLst>
              <p:ext uri="{D42A27DB-BD31-4B8C-83A1-F6EECF244321}">
                <p14:modId xmlns:p14="http://schemas.microsoft.com/office/powerpoint/2010/main" val="2127822280"/>
              </p:ext>
            </p:extLst>
          </p:nvPr>
        </p:nvGraphicFramePr>
        <p:xfrm>
          <a:off x="1043608" y="3681532"/>
          <a:ext cx="1440160" cy="480053"/>
        </p:xfrm>
        <a:graphic>
          <a:graphicData uri="http://schemas.openxmlformats.org/presentationml/2006/ole">
            <mc:AlternateContent xmlns:mc="http://schemas.openxmlformats.org/markup-compatibility/2006">
              <mc:Choice xmlns:v="urn:schemas-microsoft-com:vml" Requires="v">
                <p:oleObj spid="_x0000_s65161" name="Equation" r:id="rId14" imgW="685800" imgH="228600" progId="Equation.DSMT4">
                  <p:embed/>
                </p:oleObj>
              </mc:Choice>
              <mc:Fallback>
                <p:oleObj name="Equation" r:id="rId14" imgW="685800" imgH="228600" progId="Equation.DSMT4">
                  <p:embed/>
                  <p:pic>
                    <p:nvPicPr>
                      <p:cNvPr id="0"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3608" y="3681532"/>
                        <a:ext cx="1440160" cy="480053"/>
                      </a:xfrm>
                      <a:prstGeom prst="rect">
                        <a:avLst/>
                      </a:prstGeom>
                      <a:noFill/>
                    </p:spPr>
                  </p:pic>
                </p:oleObj>
              </mc:Fallback>
            </mc:AlternateContent>
          </a:graphicData>
        </a:graphic>
      </p:graphicFrame>
      <p:sp>
        <p:nvSpPr>
          <p:cNvPr id="77" name="AutoShape 11"/>
          <p:cNvSpPr>
            <a:spLocks noChangeArrowheads="1"/>
          </p:cNvSpPr>
          <p:nvPr/>
        </p:nvSpPr>
        <p:spPr bwMode="auto">
          <a:xfrm>
            <a:off x="2771800" y="3796231"/>
            <a:ext cx="838200" cy="228600"/>
          </a:xfrm>
          <a:prstGeom prst="rightArrow">
            <a:avLst>
              <a:gd name="adj1" fmla="val 50000"/>
              <a:gd name="adj2" fmla="val 91667"/>
            </a:avLst>
          </a:prstGeom>
          <a:solidFill>
            <a:schemeClr val="tx1"/>
          </a:solidFill>
          <a:ln w="9525">
            <a:solidFill>
              <a:srgbClr val="FFCCFF"/>
            </a:solidFill>
            <a:miter lim="800000"/>
            <a:headEnd/>
            <a:tailEnd/>
          </a:ln>
          <a:effectLst/>
        </p:spPr>
        <p:txBody>
          <a:bodyPr wrap="none" anchor="ctr"/>
          <a:lstStyle/>
          <a:p>
            <a:endParaRPr lang="zh-CN" altLang="en-US"/>
          </a:p>
        </p:txBody>
      </p:sp>
      <p:sp>
        <p:nvSpPr>
          <p:cNvPr id="78" name="Text Box 9"/>
          <p:cNvSpPr txBox="1">
            <a:spLocks noChangeArrowheads="1"/>
          </p:cNvSpPr>
          <p:nvPr/>
        </p:nvSpPr>
        <p:spPr bwMode="auto">
          <a:xfrm>
            <a:off x="0" y="5791789"/>
            <a:ext cx="9144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kumimoji="1" lang="zh-CN" altLang="en-US" sz="2400" b="1" dirty="0">
                <a:latin typeface="宋体" pitchFamily="2" charset="-122"/>
              </a:rPr>
              <a:t>势能曲线（面）上某点梯度（一维情况下是斜率）的负值，就是该点对应的位置处质点所受的保守力。保守力指向势能下降的方向。 </a:t>
            </a:r>
          </a:p>
        </p:txBody>
      </p:sp>
      <p:graphicFrame>
        <p:nvGraphicFramePr>
          <p:cNvPr id="3" name="对象 2"/>
          <p:cNvGraphicFramePr>
            <a:graphicFrameLocks noChangeAspect="1"/>
          </p:cNvGraphicFramePr>
          <p:nvPr>
            <p:extLst>
              <p:ext uri="{D42A27DB-BD31-4B8C-83A1-F6EECF244321}">
                <p14:modId xmlns:p14="http://schemas.microsoft.com/office/powerpoint/2010/main" val="3109826955"/>
              </p:ext>
            </p:extLst>
          </p:nvPr>
        </p:nvGraphicFramePr>
        <p:xfrm>
          <a:off x="1043608" y="5046756"/>
          <a:ext cx="6840760" cy="745033"/>
        </p:xfrm>
        <a:graphic>
          <a:graphicData uri="http://schemas.openxmlformats.org/presentationml/2006/ole">
            <mc:AlternateContent xmlns:mc="http://schemas.openxmlformats.org/markup-compatibility/2006">
              <mc:Choice xmlns:v="urn:schemas-microsoft-com:vml" Requires="v">
                <p:oleObj spid="_x0000_s65162" name="Equation" r:id="rId16" imgW="3848040" imgH="419040" progId="Equation.DSMT4">
                  <p:embed/>
                </p:oleObj>
              </mc:Choice>
              <mc:Fallback>
                <p:oleObj name="Equation" r:id="rId16" imgW="3848040" imgH="419040" progId="Equation.DSMT4">
                  <p:embed/>
                  <p:pic>
                    <p:nvPicPr>
                      <p:cNvPr id="0" name="Object 7"/>
                      <p:cNvPicPr>
                        <a:picLocks noChangeAspect="1" noChangeArrowheads="1"/>
                      </p:cNvPicPr>
                      <p:nvPr/>
                    </p:nvPicPr>
                    <p:blipFill>
                      <a:blip r:embed="rId17"/>
                      <a:srcRect/>
                      <a:stretch>
                        <a:fillRect/>
                      </a:stretch>
                    </p:blipFill>
                    <p:spPr bwMode="auto">
                      <a:xfrm>
                        <a:off x="1043608" y="5046756"/>
                        <a:ext cx="6840760" cy="74503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48705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340768"/>
            <a:ext cx="8229600" cy="4525963"/>
          </a:xfrm>
        </p:spPr>
        <p:txBody>
          <a:bodyPr/>
          <a:lstStyle/>
          <a:p>
            <a:r>
              <a:rPr lang="zh-CN" altLang="en-US" dirty="0"/>
              <a:t>势能曲线</a:t>
            </a:r>
            <a:br>
              <a:rPr lang="en-US" altLang="zh-CN" dirty="0"/>
            </a:br>
            <a:br>
              <a:rPr lang="en-US" altLang="zh-CN" dirty="0"/>
            </a:br>
            <a:endParaRPr lang="en-US" altLang="zh-CN" dirty="0"/>
          </a:p>
        </p:txBody>
      </p:sp>
      <p:grpSp>
        <p:nvGrpSpPr>
          <p:cNvPr id="6" name="组合 5"/>
          <p:cNvGrpSpPr/>
          <p:nvPr/>
        </p:nvGrpSpPr>
        <p:grpSpPr>
          <a:xfrm>
            <a:off x="539552" y="1902246"/>
            <a:ext cx="8272462" cy="3182938"/>
            <a:chOff x="755576" y="1902246"/>
            <a:chExt cx="8272462" cy="3182938"/>
          </a:xfrm>
        </p:grpSpPr>
        <p:sp>
          <p:nvSpPr>
            <p:cNvPr id="3" name="矩形 2"/>
            <p:cNvSpPr/>
            <p:nvPr/>
          </p:nvSpPr>
          <p:spPr>
            <a:xfrm>
              <a:off x="755576" y="1969949"/>
              <a:ext cx="8272462" cy="30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6338" y="2529309"/>
              <a:ext cx="6858000" cy="214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1" name="Group 3"/>
            <p:cNvGrpSpPr>
              <a:grpSpLocks/>
            </p:cNvGrpSpPr>
            <p:nvPr/>
          </p:nvGrpSpPr>
          <p:grpSpPr bwMode="auto">
            <a:xfrm>
              <a:off x="871538" y="1902246"/>
              <a:ext cx="7924800" cy="2878138"/>
              <a:chOff x="549" y="240"/>
              <a:chExt cx="4992" cy="1813"/>
            </a:xfrm>
          </p:grpSpPr>
          <p:sp>
            <p:nvSpPr>
              <p:cNvPr id="62" name="Line 4"/>
              <p:cNvSpPr>
                <a:spLocks noChangeShapeType="1"/>
              </p:cNvSpPr>
              <p:nvPr/>
            </p:nvSpPr>
            <p:spPr bwMode="auto">
              <a:xfrm>
                <a:off x="549" y="1728"/>
                <a:ext cx="4992" cy="0"/>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Text Box 5"/>
              <p:cNvSpPr txBox="1">
                <a:spLocks noChangeArrowheads="1"/>
              </p:cNvSpPr>
              <p:nvPr/>
            </p:nvSpPr>
            <p:spPr bwMode="auto">
              <a:xfrm>
                <a:off x="5291" y="176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x</a:t>
                </a:r>
              </a:p>
            </p:txBody>
          </p:sp>
          <p:sp>
            <p:nvSpPr>
              <p:cNvPr id="64" name="Line 6"/>
              <p:cNvSpPr>
                <a:spLocks noChangeShapeType="1"/>
              </p:cNvSpPr>
              <p:nvPr/>
            </p:nvSpPr>
            <p:spPr bwMode="auto">
              <a:xfrm flipV="1">
                <a:off x="2901" y="395"/>
                <a:ext cx="0" cy="1632"/>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5" name="Object 7"/>
              <p:cNvGraphicFramePr>
                <a:graphicFrameLocks/>
              </p:cNvGraphicFramePr>
              <p:nvPr/>
            </p:nvGraphicFramePr>
            <p:xfrm>
              <a:off x="2964" y="240"/>
              <a:ext cx="263" cy="263"/>
            </p:xfrm>
            <a:graphic>
              <a:graphicData uri="http://schemas.openxmlformats.org/presentationml/2006/ole">
                <mc:AlternateContent xmlns:mc="http://schemas.openxmlformats.org/markup-compatibility/2006">
                  <mc:Choice xmlns:v="urn:schemas-microsoft-com:vml" Requires="v">
                    <p:oleObj spid="_x0000_s156006" name="Equation" r:id="rId5" imgW="546120" imgH="546120" progId="Equation.3">
                      <p:embed/>
                    </p:oleObj>
                  </mc:Choice>
                  <mc:Fallback>
                    <p:oleObj name="Equation" r:id="rId5" imgW="546120" imgH="546120" progId="Equation.3">
                      <p:embed/>
                      <p:pic>
                        <p:nvPicPr>
                          <p:cNvPr id="0" name="Picture 4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4" y="240"/>
                            <a:ext cx="263"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 name="Line 8"/>
            <p:cNvSpPr>
              <a:spLocks noChangeShapeType="1"/>
            </p:cNvSpPr>
            <p:nvPr/>
          </p:nvSpPr>
          <p:spPr bwMode="auto">
            <a:xfrm>
              <a:off x="2395538" y="3215109"/>
              <a:ext cx="4648200" cy="0"/>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Text Box 9"/>
            <p:cNvSpPr txBox="1">
              <a:spLocks noChangeArrowheads="1"/>
            </p:cNvSpPr>
            <p:nvPr/>
          </p:nvSpPr>
          <p:spPr bwMode="auto">
            <a:xfrm>
              <a:off x="6570663" y="2646784"/>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E</a:t>
              </a:r>
            </a:p>
          </p:txBody>
        </p:sp>
        <p:sp>
          <p:nvSpPr>
            <p:cNvPr id="68" name="Line 10"/>
            <p:cNvSpPr>
              <a:spLocks noChangeShapeType="1"/>
            </p:cNvSpPr>
            <p:nvPr/>
          </p:nvSpPr>
          <p:spPr bwMode="auto">
            <a:xfrm>
              <a:off x="2619375" y="3226221"/>
              <a:ext cx="4763" cy="481013"/>
            </a:xfrm>
            <a:prstGeom prst="line">
              <a:avLst/>
            </a:prstGeom>
            <a:noFill/>
            <a:ln w="28575">
              <a:solidFill>
                <a:srgbClr val="FFCC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9" name="Object 11"/>
            <p:cNvGraphicFramePr>
              <a:graphicFrameLocks/>
            </p:cNvGraphicFramePr>
            <p:nvPr>
              <p:extLst>
                <p:ext uri="{D42A27DB-BD31-4B8C-83A1-F6EECF244321}">
                  <p14:modId xmlns:p14="http://schemas.microsoft.com/office/powerpoint/2010/main" val="3928539970"/>
                </p:ext>
              </p:extLst>
            </p:nvPr>
          </p:nvGraphicFramePr>
          <p:xfrm>
            <a:off x="2133600" y="3242096"/>
            <a:ext cx="381000" cy="431800"/>
          </p:xfrm>
          <a:graphic>
            <a:graphicData uri="http://schemas.openxmlformats.org/presentationml/2006/ole">
              <mc:AlternateContent xmlns:mc="http://schemas.openxmlformats.org/markup-compatibility/2006">
                <mc:Choice xmlns:v="urn:schemas-microsoft-com:vml" Requires="v">
                  <p:oleObj spid="_x0000_s156007" name="Equation" r:id="rId7" imgW="495360" imgH="559080" progId="Equation.3">
                    <p:embed/>
                  </p:oleObj>
                </mc:Choice>
                <mc:Fallback>
                  <p:oleObj name="Equation" r:id="rId7" imgW="495360" imgH="559080" progId="Equation.3">
                    <p:embed/>
                    <p:pic>
                      <p:nvPicPr>
                        <p:cNvPr id="0" name="Picture 4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242096"/>
                          <a:ext cx="381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Line 12"/>
            <p:cNvSpPr>
              <a:spLocks noChangeShapeType="1"/>
            </p:cNvSpPr>
            <p:nvPr/>
          </p:nvSpPr>
          <p:spPr bwMode="auto">
            <a:xfrm>
              <a:off x="2624138" y="3731046"/>
              <a:ext cx="0" cy="533400"/>
            </a:xfrm>
            <a:prstGeom prst="line">
              <a:avLst/>
            </a:prstGeom>
            <a:noFill/>
            <a:ln w="28575">
              <a:solidFill>
                <a:srgbClr val="66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9" name="Object 13"/>
            <p:cNvGraphicFramePr>
              <a:graphicFrameLocks/>
            </p:cNvGraphicFramePr>
            <p:nvPr>
              <p:extLst>
                <p:ext uri="{D42A27DB-BD31-4B8C-83A1-F6EECF244321}">
                  <p14:modId xmlns:p14="http://schemas.microsoft.com/office/powerpoint/2010/main" val="2608441413"/>
                </p:ext>
              </p:extLst>
            </p:nvPr>
          </p:nvGraphicFramePr>
          <p:xfrm>
            <a:off x="2706688" y="3770734"/>
            <a:ext cx="417512" cy="417512"/>
          </p:xfrm>
          <a:graphic>
            <a:graphicData uri="http://schemas.openxmlformats.org/presentationml/2006/ole">
              <mc:AlternateContent xmlns:mc="http://schemas.openxmlformats.org/markup-compatibility/2006">
                <mc:Choice xmlns:v="urn:schemas-microsoft-com:vml" Requires="v">
                  <p:oleObj spid="_x0000_s156008" name="Equation" r:id="rId9" imgW="546120" imgH="546120" progId="Equation.3">
                    <p:embed/>
                  </p:oleObj>
                </mc:Choice>
                <mc:Fallback>
                  <p:oleObj name="Equation" r:id="rId9" imgW="546120" imgH="546120" progId="Equation.3">
                    <p:embed/>
                    <p:pic>
                      <p:nvPicPr>
                        <p:cNvPr id="0" name="Picture 4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6688" y="3770734"/>
                          <a:ext cx="417512"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 name="Line 14"/>
            <p:cNvSpPr>
              <a:spLocks noChangeShapeType="1"/>
            </p:cNvSpPr>
            <p:nvPr/>
          </p:nvSpPr>
          <p:spPr bwMode="auto">
            <a:xfrm>
              <a:off x="3233738" y="3215109"/>
              <a:ext cx="0" cy="1066800"/>
            </a:xfrm>
            <a:prstGeom prst="line">
              <a:avLst/>
            </a:prstGeom>
            <a:noFill/>
            <a:ln w="28575">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15"/>
            <p:cNvSpPr>
              <a:spLocks noChangeShapeType="1"/>
            </p:cNvSpPr>
            <p:nvPr/>
          </p:nvSpPr>
          <p:spPr bwMode="auto">
            <a:xfrm>
              <a:off x="4148138" y="3215109"/>
              <a:ext cx="0" cy="990600"/>
            </a:xfrm>
            <a:prstGeom prst="line">
              <a:avLst/>
            </a:prstGeom>
            <a:noFill/>
            <a:ln w="28575">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16"/>
            <p:cNvSpPr>
              <a:spLocks noChangeShapeType="1"/>
            </p:cNvSpPr>
            <p:nvPr/>
          </p:nvSpPr>
          <p:spPr bwMode="auto">
            <a:xfrm>
              <a:off x="5062538" y="3215109"/>
              <a:ext cx="0" cy="1066800"/>
            </a:xfrm>
            <a:prstGeom prst="line">
              <a:avLst/>
            </a:prstGeom>
            <a:noFill/>
            <a:ln w="28575">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17"/>
            <p:cNvSpPr>
              <a:spLocks noChangeShapeType="1"/>
            </p:cNvSpPr>
            <p:nvPr/>
          </p:nvSpPr>
          <p:spPr bwMode="auto">
            <a:xfrm>
              <a:off x="5935663" y="3215109"/>
              <a:ext cx="0" cy="1066800"/>
            </a:xfrm>
            <a:prstGeom prst="line">
              <a:avLst/>
            </a:prstGeom>
            <a:noFill/>
            <a:ln w="28575">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4" name="Object 18"/>
            <p:cNvGraphicFramePr>
              <a:graphicFrameLocks/>
            </p:cNvGraphicFramePr>
            <p:nvPr>
              <p:extLst>
                <p:ext uri="{D42A27DB-BD31-4B8C-83A1-F6EECF244321}">
                  <p14:modId xmlns:p14="http://schemas.microsoft.com/office/powerpoint/2010/main" val="2017182805"/>
                </p:ext>
              </p:extLst>
            </p:nvPr>
          </p:nvGraphicFramePr>
          <p:xfrm>
            <a:off x="3124200" y="4340646"/>
            <a:ext cx="280988" cy="417513"/>
          </p:xfrm>
          <a:graphic>
            <a:graphicData uri="http://schemas.openxmlformats.org/presentationml/2006/ole">
              <mc:AlternateContent xmlns:mc="http://schemas.openxmlformats.org/markup-compatibility/2006">
                <mc:Choice xmlns:v="urn:schemas-microsoft-com:vml" Requires="v">
                  <p:oleObj spid="_x0000_s156009" name="Equation" r:id="rId11" imgW="355680" imgH="546120" progId="Equation.3">
                    <p:embed/>
                  </p:oleObj>
                </mc:Choice>
                <mc:Fallback>
                  <p:oleObj name="Equation" r:id="rId11" imgW="355680" imgH="546120" progId="Equation.3">
                    <p:embed/>
                    <p:pic>
                      <p:nvPicPr>
                        <p:cNvPr id="0" name="Picture 5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4340646"/>
                          <a:ext cx="280988"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19"/>
            <p:cNvGraphicFramePr>
              <a:graphicFrameLocks/>
            </p:cNvGraphicFramePr>
            <p:nvPr>
              <p:extLst>
                <p:ext uri="{D42A27DB-BD31-4B8C-83A1-F6EECF244321}">
                  <p14:modId xmlns:p14="http://schemas.microsoft.com/office/powerpoint/2010/main" val="634790521"/>
                </p:ext>
              </p:extLst>
            </p:nvPr>
          </p:nvGraphicFramePr>
          <p:xfrm>
            <a:off x="3962400" y="4340646"/>
            <a:ext cx="315913" cy="417513"/>
          </p:xfrm>
          <a:graphic>
            <a:graphicData uri="http://schemas.openxmlformats.org/presentationml/2006/ole">
              <mc:AlternateContent xmlns:mc="http://schemas.openxmlformats.org/markup-compatibility/2006">
                <mc:Choice xmlns:v="urn:schemas-microsoft-com:vml" Requires="v">
                  <p:oleObj spid="_x0000_s156010" name="Equation" r:id="rId13" imgW="406440" imgH="546120" progId="Equation.3">
                    <p:embed/>
                  </p:oleObj>
                </mc:Choice>
                <mc:Fallback>
                  <p:oleObj name="Equation" r:id="rId13" imgW="406440" imgH="546120" progId="Equation.3">
                    <p:embed/>
                    <p:pic>
                      <p:nvPicPr>
                        <p:cNvPr id="0" name="Picture 5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0" y="4340646"/>
                          <a:ext cx="315913"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20"/>
            <p:cNvGraphicFramePr>
              <a:graphicFrameLocks/>
            </p:cNvGraphicFramePr>
            <p:nvPr>
              <p:extLst>
                <p:ext uri="{D42A27DB-BD31-4B8C-83A1-F6EECF244321}">
                  <p14:modId xmlns:p14="http://schemas.microsoft.com/office/powerpoint/2010/main" val="2105572355"/>
                </p:ext>
              </p:extLst>
            </p:nvPr>
          </p:nvGraphicFramePr>
          <p:xfrm>
            <a:off x="4953000" y="4340646"/>
            <a:ext cx="306388" cy="431800"/>
          </p:xfrm>
          <a:graphic>
            <a:graphicData uri="http://schemas.openxmlformats.org/presentationml/2006/ole">
              <mc:AlternateContent xmlns:mc="http://schemas.openxmlformats.org/markup-compatibility/2006">
                <mc:Choice xmlns:v="urn:schemas-microsoft-com:vml" Requires="v">
                  <p:oleObj spid="_x0000_s156011" name="Equation" r:id="rId15" imgW="393840" imgH="559080" progId="Equation.3">
                    <p:embed/>
                  </p:oleObj>
                </mc:Choice>
                <mc:Fallback>
                  <p:oleObj name="Equation" r:id="rId15" imgW="393840" imgH="559080" progId="Equation.3">
                    <p:embed/>
                    <p:pic>
                      <p:nvPicPr>
                        <p:cNvPr id="0" name="Picture 5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4340646"/>
                          <a:ext cx="3063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21"/>
            <p:cNvGraphicFramePr>
              <a:graphicFrameLocks/>
            </p:cNvGraphicFramePr>
            <p:nvPr>
              <p:extLst>
                <p:ext uri="{D42A27DB-BD31-4B8C-83A1-F6EECF244321}">
                  <p14:modId xmlns:p14="http://schemas.microsoft.com/office/powerpoint/2010/main" val="2436217404"/>
                </p:ext>
              </p:extLst>
            </p:nvPr>
          </p:nvGraphicFramePr>
          <p:xfrm>
            <a:off x="5791200" y="4340646"/>
            <a:ext cx="315913" cy="417513"/>
          </p:xfrm>
          <a:graphic>
            <a:graphicData uri="http://schemas.openxmlformats.org/presentationml/2006/ole">
              <mc:AlternateContent xmlns:mc="http://schemas.openxmlformats.org/markup-compatibility/2006">
                <mc:Choice xmlns:v="urn:schemas-microsoft-com:vml" Requires="v">
                  <p:oleObj spid="_x0000_s156012" name="Equation" r:id="rId17" imgW="406440" imgH="546120" progId="Equation.3">
                    <p:embed/>
                  </p:oleObj>
                </mc:Choice>
                <mc:Fallback>
                  <p:oleObj name="Equation" r:id="rId17" imgW="406440" imgH="546120" progId="Equation.3">
                    <p:embed/>
                    <p:pic>
                      <p:nvPicPr>
                        <p:cNvPr id="0" name="Picture 5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4340646"/>
                          <a:ext cx="315913"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Line 26"/>
            <p:cNvSpPr>
              <a:spLocks noChangeShapeType="1"/>
            </p:cNvSpPr>
            <p:nvPr/>
          </p:nvSpPr>
          <p:spPr bwMode="auto">
            <a:xfrm>
              <a:off x="5924550" y="3738984"/>
              <a:ext cx="1066800" cy="0"/>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9" name="Object 27"/>
            <p:cNvGraphicFramePr>
              <a:graphicFrameLocks/>
            </p:cNvGraphicFramePr>
            <p:nvPr>
              <p:extLst>
                <p:ext uri="{D42A27DB-BD31-4B8C-83A1-F6EECF244321}">
                  <p14:modId xmlns:p14="http://schemas.microsoft.com/office/powerpoint/2010/main" val="56806261"/>
                </p:ext>
              </p:extLst>
            </p:nvPr>
          </p:nvGraphicFramePr>
          <p:xfrm>
            <a:off x="6934200" y="3350046"/>
            <a:ext cx="306388" cy="341313"/>
          </p:xfrm>
          <a:graphic>
            <a:graphicData uri="http://schemas.openxmlformats.org/presentationml/2006/ole">
              <mc:AlternateContent xmlns:mc="http://schemas.openxmlformats.org/markup-compatibility/2006">
                <mc:Choice xmlns:v="urn:schemas-microsoft-com:vml" Requires="v">
                  <p:oleObj spid="_x0000_s156013" name="Equation" r:id="rId19" imgW="393840" imgH="444600" progId="Equation.3">
                    <p:embed/>
                  </p:oleObj>
                </mc:Choice>
                <mc:Fallback>
                  <p:oleObj name="Equation" r:id="rId19" imgW="393840" imgH="444600" progId="Equation.3">
                    <p:embed/>
                    <p:pic>
                      <p:nvPicPr>
                        <p:cNvPr id="0" name="Picture 5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34200" y="3350046"/>
                          <a:ext cx="30638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 name="Line 28"/>
            <p:cNvSpPr>
              <a:spLocks noChangeShapeType="1"/>
            </p:cNvSpPr>
            <p:nvPr/>
          </p:nvSpPr>
          <p:spPr bwMode="auto">
            <a:xfrm flipH="1">
              <a:off x="2166938" y="3715171"/>
              <a:ext cx="1066800" cy="0"/>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 name="Object 29"/>
            <p:cNvGraphicFramePr>
              <a:graphicFrameLocks/>
            </p:cNvGraphicFramePr>
            <p:nvPr>
              <p:extLst>
                <p:ext uri="{D42A27DB-BD31-4B8C-83A1-F6EECF244321}">
                  <p14:modId xmlns:p14="http://schemas.microsoft.com/office/powerpoint/2010/main" val="3917286233"/>
                </p:ext>
              </p:extLst>
            </p:nvPr>
          </p:nvGraphicFramePr>
          <p:xfrm>
            <a:off x="1827213" y="3542134"/>
            <a:ext cx="306387" cy="341312"/>
          </p:xfrm>
          <a:graphic>
            <a:graphicData uri="http://schemas.openxmlformats.org/presentationml/2006/ole">
              <mc:AlternateContent xmlns:mc="http://schemas.openxmlformats.org/markup-compatibility/2006">
                <mc:Choice xmlns:v="urn:schemas-microsoft-com:vml" Requires="v">
                  <p:oleObj spid="_x0000_s156014" name="Equation" r:id="rId21" imgW="393840" imgH="444600" progId="Equation.3">
                    <p:embed/>
                  </p:oleObj>
                </mc:Choice>
                <mc:Fallback>
                  <p:oleObj name="Equation" r:id="rId21" imgW="393840" imgH="444600" progId="Equation.3">
                    <p:embed/>
                    <p:pic>
                      <p:nvPicPr>
                        <p:cNvPr id="0" name="Picture 5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27213" y="3542134"/>
                          <a:ext cx="3063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 name="Line 30"/>
            <p:cNvSpPr>
              <a:spLocks noChangeShapeType="1"/>
            </p:cNvSpPr>
            <p:nvPr/>
          </p:nvSpPr>
          <p:spPr bwMode="auto">
            <a:xfrm>
              <a:off x="4148138" y="3519909"/>
              <a:ext cx="381000" cy="0"/>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31"/>
            <p:cNvSpPr>
              <a:spLocks noChangeShapeType="1"/>
            </p:cNvSpPr>
            <p:nvPr/>
          </p:nvSpPr>
          <p:spPr bwMode="auto">
            <a:xfrm flipH="1">
              <a:off x="4681538" y="3519909"/>
              <a:ext cx="381000" cy="0"/>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Oval 35"/>
            <p:cNvSpPr>
              <a:spLocks noChangeArrowheads="1"/>
            </p:cNvSpPr>
            <p:nvPr/>
          </p:nvSpPr>
          <p:spPr bwMode="auto">
            <a:xfrm>
              <a:off x="3878263" y="2529309"/>
              <a:ext cx="76200" cy="762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Oval 36"/>
            <p:cNvSpPr>
              <a:spLocks noChangeArrowheads="1"/>
            </p:cNvSpPr>
            <p:nvPr/>
          </p:nvSpPr>
          <p:spPr bwMode="auto">
            <a:xfrm>
              <a:off x="4564063" y="4586709"/>
              <a:ext cx="76200" cy="762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Oval 37"/>
            <p:cNvSpPr>
              <a:spLocks noChangeArrowheads="1"/>
            </p:cNvSpPr>
            <p:nvPr/>
          </p:nvSpPr>
          <p:spPr bwMode="auto">
            <a:xfrm>
              <a:off x="5214938" y="2529309"/>
              <a:ext cx="76200" cy="762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38"/>
            <p:cNvSpPr txBox="1">
              <a:spLocks noChangeArrowheads="1"/>
            </p:cNvSpPr>
            <p:nvPr/>
          </p:nvSpPr>
          <p:spPr bwMode="auto">
            <a:xfrm>
              <a:off x="3675063" y="2037184"/>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66FFFF"/>
                  </a:solidFill>
                  <a:latin typeface="Times New Roman" pitchFamily="18" charset="0"/>
                </a:rPr>
                <a:t>A</a:t>
              </a:r>
            </a:p>
          </p:txBody>
        </p:sp>
        <p:sp>
          <p:nvSpPr>
            <p:cNvPr id="98" name="Text Box 39"/>
            <p:cNvSpPr txBox="1">
              <a:spLocks noChangeArrowheads="1"/>
            </p:cNvSpPr>
            <p:nvPr/>
          </p:nvSpPr>
          <p:spPr bwMode="auto">
            <a:xfrm>
              <a:off x="4589463" y="4627984"/>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66FFFF"/>
                  </a:solidFill>
                  <a:latin typeface="Times New Roman" pitchFamily="18" charset="0"/>
                </a:rPr>
                <a:t>B</a:t>
              </a:r>
            </a:p>
          </p:txBody>
        </p:sp>
        <p:sp>
          <p:nvSpPr>
            <p:cNvPr id="99" name="Text Box 40"/>
            <p:cNvSpPr txBox="1">
              <a:spLocks noChangeArrowheads="1"/>
            </p:cNvSpPr>
            <p:nvPr/>
          </p:nvSpPr>
          <p:spPr bwMode="auto">
            <a:xfrm>
              <a:off x="5111750" y="201337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66FFFF"/>
                  </a:solidFill>
                  <a:latin typeface="Times New Roman" pitchFamily="18" charset="0"/>
                </a:rPr>
                <a:t>C</a:t>
              </a:r>
            </a:p>
          </p:txBody>
        </p:sp>
        <p:graphicFrame>
          <p:nvGraphicFramePr>
            <p:cNvPr id="100" name="Object 47"/>
            <p:cNvGraphicFramePr>
              <a:graphicFrameLocks/>
            </p:cNvGraphicFramePr>
            <p:nvPr>
              <p:extLst>
                <p:ext uri="{D42A27DB-BD31-4B8C-83A1-F6EECF244321}">
                  <p14:modId xmlns:p14="http://schemas.microsoft.com/office/powerpoint/2010/main" val="3002266733"/>
                </p:ext>
              </p:extLst>
            </p:nvPr>
          </p:nvGraphicFramePr>
          <p:xfrm>
            <a:off x="4608513" y="3618334"/>
            <a:ext cx="306387" cy="341312"/>
          </p:xfrm>
          <a:graphic>
            <a:graphicData uri="http://schemas.openxmlformats.org/presentationml/2006/ole">
              <mc:AlternateContent xmlns:mc="http://schemas.openxmlformats.org/markup-compatibility/2006">
                <mc:Choice xmlns:v="urn:schemas-microsoft-com:vml" Requires="v">
                  <p:oleObj spid="_x0000_s156015" name="Equation" r:id="rId23" imgW="393840" imgH="444600" progId="Equation.3">
                    <p:embed/>
                  </p:oleObj>
                </mc:Choice>
                <mc:Fallback>
                  <p:oleObj name="Equation" r:id="rId23" imgW="393840" imgH="444600" progId="Equation.3">
                    <p:embed/>
                    <p:pic>
                      <p:nvPicPr>
                        <p:cNvPr id="0" name="Picture 5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8513" y="3618334"/>
                          <a:ext cx="3063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48"/>
            <p:cNvGraphicFramePr>
              <a:graphicFrameLocks/>
            </p:cNvGraphicFramePr>
            <p:nvPr>
              <p:extLst>
                <p:ext uri="{D42A27DB-BD31-4B8C-83A1-F6EECF244321}">
                  <p14:modId xmlns:p14="http://schemas.microsoft.com/office/powerpoint/2010/main" val="45035318"/>
                </p:ext>
              </p:extLst>
            </p:nvPr>
          </p:nvGraphicFramePr>
          <p:xfrm>
            <a:off x="4227513" y="3618334"/>
            <a:ext cx="306387" cy="341312"/>
          </p:xfrm>
          <a:graphic>
            <a:graphicData uri="http://schemas.openxmlformats.org/presentationml/2006/ole">
              <mc:AlternateContent xmlns:mc="http://schemas.openxmlformats.org/markup-compatibility/2006">
                <mc:Choice xmlns:v="urn:schemas-microsoft-com:vml" Requires="v">
                  <p:oleObj spid="_x0000_s156016" name="Equation" r:id="rId25" imgW="393840" imgH="444600" progId="Equation.3">
                    <p:embed/>
                  </p:oleObj>
                </mc:Choice>
                <mc:Fallback>
                  <p:oleObj name="Equation" r:id="rId25" imgW="393840" imgH="444600" progId="Equation.3">
                    <p:embed/>
                    <p:pic>
                      <p:nvPicPr>
                        <p:cNvPr id="0" name="Picture 5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27513" y="3618334"/>
                          <a:ext cx="3063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 name="Text Box 22"/>
          <p:cNvSpPr txBox="1">
            <a:spLocks noChangeArrowheads="1"/>
          </p:cNvSpPr>
          <p:nvPr/>
        </p:nvSpPr>
        <p:spPr bwMode="auto">
          <a:xfrm>
            <a:off x="539552" y="5178449"/>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Times New Roman" pitchFamily="18" charset="0"/>
              </a:rPr>
              <a:t>质点运动范围：</a:t>
            </a:r>
          </a:p>
        </p:txBody>
      </p:sp>
      <p:graphicFrame>
        <p:nvGraphicFramePr>
          <p:cNvPr id="103" name="Object 23"/>
          <p:cNvGraphicFramePr>
            <a:graphicFrameLocks/>
          </p:cNvGraphicFramePr>
          <p:nvPr>
            <p:extLst>
              <p:ext uri="{D42A27DB-BD31-4B8C-83A1-F6EECF244321}">
                <p14:modId xmlns:p14="http://schemas.microsoft.com/office/powerpoint/2010/main" val="1483555240"/>
              </p:ext>
            </p:extLst>
          </p:nvPr>
        </p:nvGraphicFramePr>
        <p:xfrm>
          <a:off x="2939852" y="5208612"/>
          <a:ext cx="2270125" cy="471487"/>
        </p:xfrm>
        <a:graphic>
          <a:graphicData uri="http://schemas.openxmlformats.org/presentationml/2006/ole">
            <mc:AlternateContent xmlns:mc="http://schemas.openxmlformats.org/markup-compatibility/2006">
              <mc:Choice xmlns:v="urn:schemas-microsoft-com:vml" Requires="v">
                <p:oleObj spid="_x0000_s156017" name="Equation" r:id="rId27" imgW="3023280" imgH="609840" progId="Equation.3">
                  <p:embed/>
                </p:oleObj>
              </mc:Choice>
              <mc:Fallback>
                <p:oleObj name="Equation" r:id="rId27" imgW="3023280" imgH="609840" progId="Equation.3">
                  <p:embed/>
                  <p:pic>
                    <p:nvPicPr>
                      <p:cNvPr id="0" name="Picture 5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39852" y="5208612"/>
                        <a:ext cx="2270125"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 name="Object 24"/>
          <p:cNvGraphicFramePr>
            <a:graphicFrameLocks/>
          </p:cNvGraphicFramePr>
          <p:nvPr>
            <p:extLst>
              <p:ext uri="{D42A27DB-BD31-4B8C-83A1-F6EECF244321}">
                <p14:modId xmlns:p14="http://schemas.microsoft.com/office/powerpoint/2010/main" val="699506385"/>
              </p:ext>
            </p:extLst>
          </p:nvPr>
        </p:nvGraphicFramePr>
        <p:xfrm>
          <a:off x="2955727" y="5788049"/>
          <a:ext cx="1511300" cy="417513"/>
        </p:xfrm>
        <a:graphic>
          <a:graphicData uri="http://schemas.openxmlformats.org/presentationml/2006/ole">
            <mc:AlternateContent xmlns:mc="http://schemas.openxmlformats.org/markup-compatibility/2006">
              <mc:Choice xmlns:v="urn:schemas-microsoft-com:vml" Requires="v">
                <p:oleObj spid="_x0000_s156018" name="Equation" r:id="rId29" imgW="2007000" imgH="546120" progId="Equation.3">
                  <p:embed/>
                </p:oleObj>
              </mc:Choice>
              <mc:Fallback>
                <p:oleObj name="Equation" r:id="rId29" imgW="2007000" imgH="546120" progId="Equation.3">
                  <p:embed/>
                  <p:pic>
                    <p:nvPicPr>
                      <p:cNvPr id="0" name="Picture 59"/>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55727" y="5788049"/>
                        <a:ext cx="15113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 name="Object 25"/>
          <p:cNvGraphicFramePr>
            <a:graphicFrameLocks/>
          </p:cNvGraphicFramePr>
          <p:nvPr>
            <p:extLst>
              <p:ext uri="{D42A27DB-BD31-4B8C-83A1-F6EECF244321}">
                <p14:modId xmlns:p14="http://schemas.microsoft.com/office/powerpoint/2010/main" val="3591023100"/>
              </p:ext>
            </p:extLst>
          </p:nvPr>
        </p:nvGraphicFramePr>
        <p:xfrm>
          <a:off x="7000677" y="5805512"/>
          <a:ext cx="1346200" cy="419100"/>
        </p:xfrm>
        <a:graphic>
          <a:graphicData uri="http://schemas.openxmlformats.org/presentationml/2006/ole">
            <mc:AlternateContent xmlns:mc="http://schemas.openxmlformats.org/markup-compatibility/2006">
              <mc:Choice xmlns:v="urn:schemas-microsoft-com:vml" Requires="v">
                <p:oleObj spid="_x0000_s156019" name="Equation" r:id="rId31" imgW="1778400" imgH="546120" progId="Equation.3">
                  <p:embed/>
                </p:oleObj>
              </mc:Choice>
              <mc:Fallback>
                <p:oleObj name="Equation" r:id="rId31" imgW="1778400" imgH="546120" progId="Equation.3">
                  <p:embed/>
                  <p:pic>
                    <p:nvPicPr>
                      <p:cNvPr id="0" name="Picture 60"/>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000677" y="5805512"/>
                        <a:ext cx="1346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 name="Object 33"/>
          <p:cNvGraphicFramePr>
            <a:graphicFrameLocks/>
          </p:cNvGraphicFramePr>
          <p:nvPr>
            <p:extLst>
              <p:ext uri="{D42A27DB-BD31-4B8C-83A1-F6EECF244321}">
                <p14:modId xmlns:p14="http://schemas.microsoft.com/office/powerpoint/2010/main" val="1940237789"/>
              </p:ext>
            </p:extLst>
          </p:nvPr>
        </p:nvGraphicFramePr>
        <p:xfrm>
          <a:off x="5038527" y="5805512"/>
          <a:ext cx="1397000" cy="431800"/>
        </p:xfrm>
        <a:graphic>
          <a:graphicData uri="http://schemas.openxmlformats.org/presentationml/2006/ole">
            <mc:AlternateContent xmlns:mc="http://schemas.openxmlformats.org/markup-compatibility/2006">
              <mc:Choice xmlns:v="urn:schemas-microsoft-com:vml" Requires="v">
                <p:oleObj spid="_x0000_s156020" name="Equation" r:id="rId33" imgW="1854720" imgH="559080" progId="Equation.3">
                  <p:embed/>
                </p:oleObj>
              </mc:Choice>
              <mc:Fallback>
                <p:oleObj name="Equation" r:id="rId33" imgW="1854720" imgH="559080" progId="Equation.3">
                  <p:embed/>
                  <p:pic>
                    <p:nvPicPr>
                      <p:cNvPr id="0" name="Picture 61"/>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038527" y="5805512"/>
                        <a:ext cx="1397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 name="Text Box 39"/>
          <p:cNvSpPr txBox="1">
            <a:spLocks noChangeArrowheads="1"/>
          </p:cNvSpPr>
          <p:nvPr/>
        </p:nvSpPr>
        <p:spPr bwMode="auto">
          <a:xfrm>
            <a:off x="4343202" y="4627587"/>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66FFFF"/>
                </a:solidFill>
                <a:latin typeface="Times New Roman" pitchFamily="18" charset="0"/>
              </a:rPr>
              <a:t>B</a:t>
            </a:r>
          </a:p>
        </p:txBody>
      </p:sp>
    </p:spTree>
    <p:extLst>
      <p:ext uri="{BB962C8B-B14F-4D97-AF65-F5344CB8AC3E}">
        <p14:creationId xmlns:p14="http://schemas.microsoft.com/office/powerpoint/2010/main" val="70177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变力的功</a:t>
            </a:r>
          </a:p>
        </p:txBody>
      </p:sp>
      <p:grpSp>
        <p:nvGrpSpPr>
          <p:cNvPr id="102" name="组合 101"/>
          <p:cNvGrpSpPr/>
          <p:nvPr/>
        </p:nvGrpSpPr>
        <p:grpSpPr>
          <a:xfrm>
            <a:off x="4572000" y="3057733"/>
            <a:ext cx="4432248" cy="3683635"/>
            <a:chOff x="4572000" y="1628774"/>
            <a:chExt cx="4432248" cy="3683635"/>
          </a:xfrm>
        </p:grpSpPr>
        <p:sp>
          <p:nvSpPr>
            <p:cNvPr id="73" name="Freeform 13"/>
            <p:cNvSpPr>
              <a:spLocks/>
            </p:cNvSpPr>
            <p:nvPr/>
          </p:nvSpPr>
          <p:spPr bwMode="auto">
            <a:xfrm rot="20860764">
              <a:off x="6023671" y="2143248"/>
              <a:ext cx="1988096" cy="2563889"/>
            </a:xfrm>
            <a:custGeom>
              <a:avLst/>
              <a:gdLst>
                <a:gd name="T0" fmla="*/ 106 w 786"/>
                <a:gd name="T1" fmla="*/ 0 h 1270"/>
                <a:gd name="T2" fmla="*/ 15 w 786"/>
                <a:gd name="T3" fmla="*/ 136 h 1270"/>
                <a:gd name="T4" fmla="*/ 196 w 786"/>
                <a:gd name="T5" fmla="*/ 317 h 1270"/>
                <a:gd name="T6" fmla="*/ 469 w 786"/>
                <a:gd name="T7" fmla="*/ 363 h 1270"/>
                <a:gd name="T8" fmla="*/ 741 w 786"/>
                <a:gd name="T9" fmla="*/ 544 h 1270"/>
                <a:gd name="T10" fmla="*/ 741 w 786"/>
                <a:gd name="T11" fmla="*/ 1088 h 1270"/>
                <a:gd name="T12" fmla="*/ 469 w 786"/>
                <a:gd name="T13" fmla="*/ 1270 h 1270"/>
              </a:gdLst>
              <a:ahLst/>
              <a:cxnLst>
                <a:cxn ang="0">
                  <a:pos x="T0" y="T1"/>
                </a:cxn>
                <a:cxn ang="0">
                  <a:pos x="T2" y="T3"/>
                </a:cxn>
                <a:cxn ang="0">
                  <a:pos x="T4" y="T5"/>
                </a:cxn>
                <a:cxn ang="0">
                  <a:pos x="T6" y="T7"/>
                </a:cxn>
                <a:cxn ang="0">
                  <a:pos x="T8" y="T9"/>
                </a:cxn>
                <a:cxn ang="0">
                  <a:pos x="T10" y="T11"/>
                </a:cxn>
                <a:cxn ang="0">
                  <a:pos x="T12" y="T13"/>
                </a:cxn>
              </a:cxnLst>
              <a:rect l="0" t="0" r="r" b="b"/>
              <a:pathLst>
                <a:path w="786" h="1270">
                  <a:moveTo>
                    <a:pt x="106" y="0"/>
                  </a:moveTo>
                  <a:cubicBezTo>
                    <a:pt x="53" y="41"/>
                    <a:pt x="0" y="83"/>
                    <a:pt x="15" y="136"/>
                  </a:cubicBezTo>
                  <a:cubicBezTo>
                    <a:pt x="30" y="189"/>
                    <a:pt x="121" y="279"/>
                    <a:pt x="196" y="317"/>
                  </a:cubicBezTo>
                  <a:cubicBezTo>
                    <a:pt x="271" y="355"/>
                    <a:pt x="378" y="325"/>
                    <a:pt x="469" y="363"/>
                  </a:cubicBezTo>
                  <a:cubicBezTo>
                    <a:pt x="560" y="401"/>
                    <a:pt x="696" y="423"/>
                    <a:pt x="741" y="544"/>
                  </a:cubicBezTo>
                  <a:cubicBezTo>
                    <a:pt x="786" y="665"/>
                    <a:pt x="786" y="967"/>
                    <a:pt x="741" y="1088"/>
                  </a:cubicBezTo>
                  <a:cubicBezTo>
                    <a:pt x="696" y="1209"/>
                    <a:pt x="582" y="1239"/>
                    <a:pt x="469" y="127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Oval 14"/>
            <p:cNvSpPr>
              <a:spLocks noChangeArrowheads="1"/>
            </p:cNvSpPr>
            <p:nvPr/>
          </p:nvSpPr>
          <p:spPr bwMode="auto">
            <a:xfrm>
              <a:off x="6515216" y="2824502"/>
              <a:ext cx="140890" cy="12720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15"/>
            <p:cNvSpPr>
              <a:spLocks noChangeArrowheads="1"/>
            </p:cNvSpPr>
            <p:nvPr/>
          </p:nvSpPr>
          <p:spPr bwMode="auto">
            <a:xfrm>
              <a:off x="8036814" y="3941079"/>
              <a:ext cx="140890" cy="12720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Text Box 16"/>
            <p:cNvSpPr txBox="1">
              <a:spLocks noChangeArrowheads="1"/>
            </p:cNvSpPr>
            <p:nvPr/>
          </p:nvSpPr>
          <p:spPr bwMode="auto">
            <a:xfrm>
              <a:off x="6164560" y="2784927"/>
              <a:ext cx="569816"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a</a:t>
              </a:r>
            </a:p>
          </p:txBody>
        </p:sp>
        <p:sp>
          <p:nvSpPr>
            <p:cNvPr id="77" name="Text Box 18"/>
            <p:cNvSpPr txBox="1">
              <a:spLocks noChangeArrowheads="1"/>
            </p:cNvSpPr>
            <p:nvPr/>
          </p:nvSpPr>
          <p:spPr bwMode="auto">
            <a:xfrm>
              <a:off x="8149524" y="3729071"/>
              <a:ext cx="569816"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b</a:t>
              </a:r>
            </a:p>
          </p:txBody>
        </p:sp>
        <p:sp>
          <p:nvSpPr>
            <p:cNvPr id="78" name="Line 6"/>
            <p:cNvSpPr>
              <a:spLocks noChangeShapeType="1"/>
            </p:cNvSpPr>
            <p:nvPr/>
          </p:nvSpPr>
          <p:spPr bwMode="auto">
            <a:xfrm flipV="1">
              <a:off x="5453854" y="1755980"/>
              <a:ext cx="0" cy="26939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7"/>
            <p:cNvSpPr>
              <a:spLocks noChangeShapeType="1"/>
            </p:cNvSpPr>
            <p:nvPr/>
          </p:nvSpPr>
          <p:spPr bwMode="auto">
            <a:xfrm>
              <a:off x="5453854" y="4449899"/>
              <a:ext cx="355039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8"/>
            <p:cNvSpPr>
              <a:spLocks noChangeShapeType="1"/>
            </p:cNvSpPr>
            <p:nvPr/>
          </p:nvSpPr>
          <p:spPr bwMode="auto">
            <a:xfrm flipH="1">
              <a:off x="4572000" y="4449899"/>
              <a:ext cx="881854" cy="652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Text Box 19"/>
            <p:cNvSpPr txBox="1">
              <a:spLocks noChangeArrowheads="1"/>
            </p:cNvSpPr>
            <p:nvPr/>
          </p:nvSpPr>
          <p:spPr bwMode="auto">
            <a:xfrm>
              <a:off x="4572000" y="5004632"/>
              <a:ext cx="5698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400" i="1" dirty="0">
                  <a:latin typeface="Times New Roman" pitchFamily="18" charset="0"/>
                </a:rPr>
                <a:t>x</a:t>
              </a:r>
            </a:p>
          </p:txBody>
        </p:sp>
        <p:sp>
          <p:nvSpPr>
            <p:cNvPr id="82" name="Text Box 20"/>
            <p:cNvSpPr txBox="1">
              <a:spLocks noChangeArrowheads="1"/>
            </p:cNvSpPr>
            <p:nvPr/>
          </p:nvSpPr>
          <p:spPr bwMode="auto">
            <a:xfrm>
              <a:off x="8748464" y="4520321"/>
              <a:ext cx="2452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400" i="1" dirty="0">
                  <a:latin typeface="Times New Roman" pitchFamily="18" charset="0"/>
                </a:rPr>
                <a:t>y</a:t>
              </a:r>
            </a:p>
          </p:txBody>
        </p:sp>
        <p:sp>
          <p:nvSpPr>
            <p:cNvPr id="83" name="Text Box 21"/>
            <p:cNvSpPr txBox="1">
              <a:spLocks noChangeArrowheads="1"/>
            </p:cNvSpPr>
            <p:nvPr/>
          </p:nvSpPr>
          <p:spPr bwMode="auto">
            <a:xfrm>
              <a:off x="5594744" y="1628774"/>
              <a:ext cx="569816"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latin typeface="Times New Roman" pitchFamily="18" charset="0"/>
                </a:rPr>
                <a:t>z</a:t>
              </a:r>
            </a:p>
          </p:txBody>
        </p:sp>
        <p:sp>
          <p:nvSpPr>
            <p:cNvPr id="84" name="Text Box 22"/>
            <p:cNvSpPr txBox="1">
              <a:spLocks noChangeArrowheads="1"/>
            </p:cNvSpPr>
            <p:nvPr/>
          </p:nvSpPr>
          <p:spPr bwMode="auto">
            <a:xfrm>
              <a:off x="5100069" y="4190434"/>
              <a:ext cx="707574" cy="54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latin typeface="Times New Roman" pitchFamily="18" charset="0"/>
                </a:rPr>
                <a:t>O</a:t>
              </a:r>
            </a:p>
          </p:txBody>
        </p:sp>
        <p:sp>
          <p:nvSpPr>
            <p:cNvPr id="85" name="Line 42"/>
            <p:cNvSpPr>
              <a:spLocks noChangeShapeType="1"/>
            </p:cNvSpPr>
            <p:nvPr/>
          </p:nvSpPr>
          <p:spPr bwMode="auto">
            <a:xfrm>
              <a:off x="7642325" y="2948880"/>
              <a:ext cx="140890" cy="1280531"/>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8" name="Group 51"/>
            <p:cNvGrpSpPr>
              <a:grpSpLocks/>
            </p:cNvGrpSpPr>
            <p:nvPr/>
          </p:nvGrpSpPr>
          <p:grpSpPr bwMode="auto">
            <a:xfrm>
              <a:off x="5453858" y="2550304"/>
              <a:ext cx="2683147" cy="1899595"/>
              <a:chOff x="4422" y="1352"/>
              <a:chExt cx="857" cy="672"/>
            </a:xfrm>
          </p:grpSpPr>
          <p:sp>
            <p:nvSpPr>
              <p:cNvPr id="89" name="Line 36"/>
              <p:cNvSpPr>
                <a:spLocks noChangeShapeType="1"/>
              </p:cNvSpPr>
              <p:nvPr/>
            </p:nvSpPr>
            <p:spPr bwMode="auto">
              <a:xfrm flipV="1">
                <a:off x="4422" y="1480"/>
                <a:ext cx="726" cy="544"/>
              </a:xfrm>
              <a:prstGeom prst="line">
                <a:avLst/>
              </a:prstGeom>
              <a:noFill/>
              <a:ln w="19050">
                <a:solidFill>
                  <a:schemeClr val="tx1"/>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37"/>
              <p:cNvSpPr>
                <a:spLocks noChangeShapeType="1"/>
              </p:cNvSpPr>
              <p:nvPr/>
            </p:nvSpPr>
            <p:spPr bwMode="auto">
              <a:xfrm flipV="1">
                <a:off x="4422" y="1706"/>
                <a:ext cx="817" cy="318"/>
              </a:xfrm>
              <a:prstGeom prst="line">
                <a:avLst/>
              </a:prstGeom>
              <a:noFill/>
              <a:ln w="19050">
                <a:solidFill>
                  <a:schemeClr val="tx1"/>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38"/>
              <p:cNvSpPr>
                <a:spLocks noChangeShapeType="1"/>
              </p:cNvSpPr>
              <p:nvPr/>
            </p:nvSpPr>
            <p:spPr bwMode="auto">
              <a:xfrm>
                <a:off x="5132" y="1488"/>
                <a:ext cx="107" cy="21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Text Box 44"/>
              <p:cNvSpPr txBox="1">
                <a:spLocks noChangeArrowheads="1"/>
              </p:cNvSpPr>
              <p:nvPr/>
            </p:nvSpPr>
            <p:spPr bwMode="auto">
              <a:xfrm>
                <a:off x="5053" y="135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dirty="0">
                    <a:latin typeface="Times New Roman" pitchFamily="18" charset="0"/>
                  </a:rPr>
                  <a:t>M</a:t>
                </a:r>
              </a:p>
            </p:txBody>
          </p:sp>
        </p:grpSp>
        <p:graphicFrame>
          <p:nvGraphicFramePr>
            <p:cNvPr id="95" name="对象 94"/>
            <p:cNvGraphicFramePr>
              <a:graphicFrameLocks/>
            </p:cNvGraphicFramePr>
            <p:nvPr>
              <p:extLst>
                <p:ext uri="{D42A27DB-BD31-4B8C-83A1-F6EECF244321}">
                  <p14:modId xmlns:p14="http://schemas.microsoft.com/office/powerpoint/2010/main" val="616968067"/>
                </p:ext>
              </p:extLst>
            </p:nvPr>
          </p:nvGraphicFramePr>
          <p:xfrm>
            <a:off x="6124667" y="3477809"/>
            <a:ext cx="324802" cy="383239"/>
          </p:xfrm>
          <a:graphic>
            <a:graphicData uri="http://schemas.openxmlformats.org/presentationml/2006/ole">
              <mc:AlternateContent xmlns:mc="http://schemas.openxmlformats.org/markup-compatibility/2006">
                <mc:Choice xmlns:v="urn:schemas-microsoft-com:vml" Requires="v">
                  <p:oleObj spid="_x0000_s35546" name="Equation" r:id="rId4" imgW="126720" imgH="164880" progId="Equation.DSMT4">
                    <p:embed/>
                  </p:oleObj>
                </mc:Choice>
                <mc:Fallback>
                  <p:oleObj name="Equation" r:id="rId4" imgW="126720" imgH="164880" progId="Equation.DSMT4">
                    <p:embed/>
                    <p:pic>
                      <p:nvPicPr>
                        <p:cNvPr id="0" name="Picture 10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667" y="3477809"/>
                          <a:ext cx="324802" cy="383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 name="对象 95"/>
            <p:cNvGraphicFramePr>
              <a:graphicFrameLocks/>
            </p:cNvGraphicFramePr>
            <p:nvPr>
              <p:extLst>
                <p:ext uri="{D42A27DB-BD31-4B8C-83A1-F6EECF244321}">
                  <p14:modId xmlns:p14="http://schemas.microsoft.com/office/powerpoint/2010/main" val="1932620395"/>
                </p:ext>
              </p:extLst>
            </p:nvPr>
          </p:nvGraphicFramePr>
          <p:xfrm>
            <a:off x="6376241" y="4097002"/>
            <a:ext cx="852810" cy="264817"/>
          </p:xfrm>
          <a:graphic>
            <a:graphicData uri="http://schemas.openxmlformats.org/presentationml/2006/ole">
              <mc:AlternateContent xmlns:mc="http://schemas.openxmlformats.org/markup-compatibility/2006">
                <mc:Choice xmlns:v="urn:schemas-microsoft-com:vml" Requires="v">
                  <p:oleObj spid="_x0000_s35547" name="Equation" r:id="rId6" imgW="431640" imgH="164880" progId="Equation.DSMT4">
                    <p:embed/>
                  </p:oleObj>
                </mc:Choice>
                <mc:Fallback>
                  <p:oleObj name="Equation" r:id="rId6" imgW="431640" imgH="164880" progId="Equation.DSMT4">
                    <p:embed/>
                    <p:pic>
                      <p:nvPicPr>
                        <p:cNvPr id="0" name="Picture 10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6241" y="4097002"/>
                          <a:ext cx="852810" cy="264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 name="对象 96"/>
            <p:cNvGraphicFramePr>
              <a:graphicFrameLocks/>
            </p:cNvGraphicFramePr>
            <p:nvPr>
              <p:extLst>
                <p:ext uri="{D42A27DB-BD31-4B8C-83A1-F6EECF244321}">
                  <p14:modId xmlns:p14="http://schemas.microsoft.com/office/powerpoint/2010/main" val="330215266"/>
                </p:ext>
              </p:extLst>
            </p:nvPr>
          </p:nvGraphicFramePr>
          <p:xfrm>
            <a:off x="7361932" y="3883025"/>
            <a:ext cx="420687" cy="588963"/>
          </p:xfrm>
          <a:graphic>
            <a:graphicData uri="http://schemas.openxmlformats.org/presentationml/2006/ole">
              <mc:AlternateContent xmlns:mc="http://schemas.openxmlformats.org/markup-compatibility/2006">
                <mc:Choice xmlns:v="urn:schemas-microsoft-com:vml" Requires="v">
                  <p:oleObj spid="_x0000_s35548" name="Equation" r:id="rId8" imgW="164880" imgH="253800" progId="Equation.DSMT4">
                    <p:embed/>
                  </p:oleObj>
                </mc:Choice>
                <mc:Fallback>
                  <p:oleObj name="Equation" r:id="rId8" imgW="164880" imgH="253800" progId="Equation.DSMT4">
                    <p:embed/>
                    <p:pic>
                      <p:nvPicPr>
                        <p:cNvPr id="0" name="Picture 10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1932" y="3883025"/>
                          <a:ext cx="420687"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 name="对象 97"/>
            <p:cNvGraphicFramePr>
              <a:graphicFrameLocks/>
            </p:cNvGraphicFramePr>
            <p:nvPr>
              <p:extLst>
                <p:ext uri="{D42A27DB-BD31-4B8C-83A1-F6EECF244321}">
                  <p14:modId xmlns:p14="http://schemas.microsoft.com/office/powerpoint/2010/main" val="2611083871"/>
                </p:ext>
              </p:extLst>
            </p:nvPr>
          </p:nvGraphicFramePr>
          <p:xfrm>
            <a:off x="7885113" y="2671763"/>
            <a:ext cx="376237" cy="481012"/>
          </p:xfrm>
          <a:graphic>
            <a:graphicData uri="http://schemas.openxmlformats.org/presentationml/2006/ole">
              <mc:AlternateContent xmlns:mc="http://schemas.openxmlformats.org/markup-compatibility/2006">
                <mc:Choice xmlns:v="urn:schemas-microsoft-com:vml" Requires="v">
                  <p:oleObj spid="_x0000_s35549" name="Equation" r:id="rId10" imgW="228600" imgH="228600" progId="Equation.DSMT4">
                    <p:embed/>
                  </p:oleObj>
                </mc:Choice>
                <mc:Fallback>
                  <p:oleObj name="Equation" r:id="rId10" imgW="228600" imgH="228600" progId="Equation.DSMT4">
                    <p:embed/>
                    <p:pic>
                      <p:nvPicPr>
                        <p:cNvPr id="0" name="Picture 1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5113" y="2671763"/>
                          <a:ext cx="376237"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对象 98"/>
            <p:cNvGraphicFramePr>
              <a:graphicFrameLocks/>
            </p:cNvGraphicFramePr>
            <p:nvPr>
              <p:extLst>
                <p:ext uri="{D42A27DB-BD31-4B8C-83A1-F6EECF244321}">
                  <p14:modId xmlns:p14="http://schemas.microsoft.com/office/powerpoint/2010/main" val="2667622579"/>
                </p:ext>
              </p:extLst>
            </p:nvPr>
          </p:nvGraphicFramePr>
          <p:xfrm>
            <a:off x="8011087" y="3140707"/>
            <a:ext cx="502659" cy="426367"/>
          </p:xfrm>
          <a:graphic>
            <a:graphicData uri="http://schemas.openxmlformats.org/presentationml/2006/ole">
              <mc:AlternateContent xmlns:mc="http://schemas.openxmlformats.org/markup-compatibility/2006">
                <mc:Choice xmlns:v="urn:schemas-microsoft-com:vml" Requires="v">
                  <p:oleObj spid="_x0000_s35550" name="Equation" r:id="rId12" imgW="215640" imgH="228600" progId="Equation.DSMT4">
                    <p:embed/>
                  </p:oleObj>
                </mc:Choice>
                <mc:Fallback>
                  <p:oleObj name="Equation" r:id="rId12" imgW="215640" imgH="228600" progId="Equation.DSMT4">
                    <p:embed/>
                    <p:pic>
                      <p:nvPicPr>
                        <p:cNvPr id="0" name="Picture 1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11087" y="3140707"/>
                          <a:ext cx="502659" cy="426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弧形 99"/>
            <p:cNvSpPr/>
            <p:nvPr/>
          </p:nvSpPr>
          <p:spPr>
            <a:xfrm rot="12851091" flipH="1">
              <a:off x="7642700" y="3102748"/>
              <a:ext cx="221590" cy="173843"/>
            </a:xfrm>
            <a:prstGeom prst="arc">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1" name="对象 100"/>
            <p:cNvGraphicFramePr>
              <a:graphicFrameLocks/>
            </p:cNvGraphicFramePr>
            <p:nvPr>
              <p:extLst>
                <p:ext uri="{D42A27DB-BD31-4B8C-83A1-F6EECF244321}">
                  <p14:modId xmlns:p14="http://schemas.microsoft.com/office/powerpoint/2010/main" val="4067022096"/>
                </p:ext>
              </p:extLst>
            </p:nvPr>
          </p:nvGraphicFramePr>
          <p:xfrm>
            <a:off x="7686894" y="3282354"/>
            <a:ext cx="298166" cy="342838"/>
          </p:xfrm>
          <a:graphic>
            <a:graphicData uri="http://schemas.openxmlformats.org/presentationml/2006/ole">
              <mc:AlternateContent xmlns:mc="http://schemas.openxmlformats.org/markup-compatibility/2006">
                <mc:Choice xmlns:v="urn:schemas-microsoft-com:vml" Requires="v">
                  <p:oleObj spid="_x0000_s35551" name="Equation" r:id="rId14" imgW="152280" imgH="228600" progId="Equation.DSMT4">
                    <p:embed/>
                  </p:oleObj>
                </mc:Choice>
                <mc:Fallback>
                  <p:oleObj name="Equation" r:id="rId14" imgW="152280" imgH="228600" progId="Equation.DSMT4">
                    <p:embed/>
                    <p:pic>
                      <p:nvPicPr>
                        <p:cNvPr id="0" name="Picture 1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86894" y="3282354"/>
                          <a:ext cx="298166" cy="34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 name="对象 2"/>
          <p:cNvGraphicFramePr>
            <a:graphicFrameLocks noChangeAspect="1"/>
          </p:cNvGraphicFramePr>
          <p:nvPr>
            <p:extLst>
              <p:ext uri="{D42A27DB-BD31-4B8C-83A1-F6EECF244321}">
                <p14:modId xmlns:p14="http://schemas.microsoft.com/office/powerpoint/2010/main" val="3427628569"/>
              </p:ext>
            </p:extLst>
          </p:nvPr>
        </p:nvGraphicFramePr>
        <p:xfrm>
          <a:off x="620644" y="2320437"/>
          <a:ext cx="6808787" cy="811212"/>
        </p:xfrm>
        <a:graphic>
          <a:graphicData uri="http://schemas.openxmlformats.org/presentationml/2006/ole">
            <mc:AlternateContent xmlns:mc="http://schemas.openxmlformats.org/markup-compatibility/2006">
              <mc:Choice xmlns:v="urn:schemas-microsoft-com:vml" Requires="v">
                <p:oleObj spid="_x0000_s35552" name="公式" r:id="rId16" imgW="4230000" imgH="482760" progId="Equation.3">
                  <p:embed/>
                </p:oleObj>
              </mc:Choice>
              <mc:Fallback>
                <p:oleObj name="公式" r:id="rId16" imgW="4230000" imgH="482760" progId="Equation.3">
                  <p:embed/>
                  <p:pic>
                    <p:nvPicPr>
                      <p:cNvPr id="0" name="Picture 1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0644" y="2320437"/>
                        <a:ext cx="6808787" cy="811212"/>
                      </a:xfrm>
                      <a:prstGeom prst="rect">
                        <a:avLst/>
                      </a:prstGeom>
                      <a:solidFill>
                        <a:srgbClr val="99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直接箭头连接符 6"/>
          <p:cNvCxnSpPr/>
          <p:nvPr/>
        </p:nvCxnSpPr>
        <p:spPr>
          <a:xfrm>
            <a:off x="1403648" y="3149486"/>
            <a:ext cx="0" cy="4235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5576" y="3573016"/>
            <a:ext cx="4304150" cy="830997"/>
          </a:xfrm>
          <a:prstGeom prst="rect">
            <a:avLst/>
          </a:prstGeom>
          <a:noFill/>
        </p:spPr>
        <p:txBody>
          <a:bodyPr wrap="square" rtlCol="0">
            <a:spAutoFit/>
          </a:bodyPr>
          <a:lstStyle/>
          <a:p>
            <a:r>
              <a:rPr lang="zh-CN" altLang="en-US" sz="2400" dirty="0"/>
              <a:t>沿路线的积分，线积分</a:t>
            </a:r>
            <a:endParaRPr lang="en-US" altLang="zh-CN" sz="2400" dirty="0"/>
          </a:p>
          <a:p>
            <a:r>
              <a:rPr lang="zh-CN" altLang="en-US" sz="2400" dirty="0"/>
              <a:t>线积分的结果与积分路线有关</a:t>
            </a:r>
          </a:p>
        </p:txBody>
      </p:sp>
      <p:sp>
        <p:nvSpPr>
          <p:cNvPr id="46" name="Rectangle 45"/>
          <p:cNvSpPr>
            <a:spLocks noChangeArrowheads="1"/>
          </p:cNvSpPr>
          <p:nvPr/>
        </p:nvSpPr>
        <p:spPr bwMode="auto">
          <a:xfrm>
            <a:off x="418910" y="5046275"/>
            <a:ext cx="45940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r>
              <a:rPr lang="zh-CN" altLang="en-US" dirty="0"/>
              <a:t>（</a:t>
            </a:r>
            <a:r>
              <a:rPr lang="en-US" altLang="zh-CN" dirty="0"/>
              <a:t>1</a:t>
            </a:r>
            <a:r>
              <a:rPr lang="zh-CN" altLang="en-US" dirty="0"/>
              <a:t>）功是</a:t>
            </a:r>
            <a:r>
              <a:rPr lang="zh-CN" altLang="en-US" b="1" dirty="0">
                <a:solidFill>
                  <a:srgbClr val="FF3300"/>
                </a:solidFill>
              </a:rPr>
              <a:t>过程量</a:t>
            </a:r>
            <a:r>
              <a:rPr lang="zh-CN" altLang="en-US" dirty="0"/>
              <a:t>与路径有关，功也是一个</a:t>
            </a:r>
            <a:r>
              <a:rPr lang="zh-CN" altLang="en-US" b="1" dirty="0">
                <a:solidFill>
                  <a:srgbClr val="FF3300"/>
                </a:solidFill>
              </a:rPr>
              <a:t>相对量，</a:t>
            </a:r>
            <a:r>
              <a:rPr lang="zh-CN" altLang="en-US" dirty="0"/>
              <a:t>与参考系有关。（例如加速运动的车中的静摩擦力） </a:t>
            </a:r>
          </a:p>
        </p:txBody>
      </p:sp>
      <p:sp>
        <p:nvSpPr>
          <p:cNvPr id="47" name="Text Box 46"/>
          <p:cNvSpPr txBox="1">
            <a:spLocks noChangeArrowheads="1"/>
          </p:cNvSpPr>
          <p:nvPr/>
        </p:nvSpPr>
        <p:spPr bwMode="auto">
          <a:xfrm>
            <a:off x="409818" y="4549029"/>
            <a:ext cx="2881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00FF"/>
                </a:solidFill>
              </a:rPr>
              <a:t>关于作功的几点说明：</a:t>
            </a:r>
          </a:p>
        </p:txBody>
      </p:sp>
      <p:sp>
        <p:nvSpPr>
          <p:cNvPr id="48" name="Rectangle 47"/>
          <p:cNvSpPr>
            <a:spLocks noChangeArrowheads="1"/>
          </p:cNvSpPr>
          <p:nvPr/>
        </p:nvSpPr>
        <p:spPr bwMode="auto">
          <a:xfrm>
            <a:off x="464767" y="5925180"/>
            <a:ext cx="450230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r>
              <a:rPr lang="zh-CN" altLang="en-US" dirty="0"/>
              <a:t>（</a:t>
            </a:r>
            <a:r>
              <a:rPr lang="en-US" altLang="zh-CN" dirty="0"/>
              <a:t>2</a:t>
            </a:r>
            <a:r>
              <a:rPr lang="zh-CN" altLang="en-US" dirty="0"/>
              <a:t>）力</a:t>
            </a:r>
            <a:r>
              <a:rPr lang="zh-CN" altLang="en-US" b="1" u="sng" dirty="0">
                <a:solidFill>
                  <a:srgbClr val="FF3300"/>
                </a:solidFill>
              </a:rPr>
              <a:t>沿运动轨迹</a:t>
            </a:r>
            <a:r>
              <a:rPr lang="zh-CN" altLang="en-US" dirty="0"/>
              <a:t>积分  </a:t>
            </a:r>
            <a:r>
              <a:rPr lang="zh-CN" altLang="en-US" dirty="0">
                <a:sym typeface="Symbol" pitchFamily="18" charset="2"/>
              </a:rPr>
              <a:t> </a:t>
            </a:r>
            <a:r>
              <a:rPr lang="zh-CN" altLang="en-US" dirty="0"/>
              <a:t>力的空间积累</a:t>
            </a:r>
            <a:r>
              <a:rPr lang="zh-CN" altLang="en-US" sz="2000" dirty="0">
                <a:sym typeface="Symbol" pitchFamily="18" charset="2"/>
              </a:rPr>
              <a:t> </a:t>
            </a:r>
            <a:r>
              <a:rPr lang="zh-CN" altLang="en-US" sz="2000" b="1" dirty="0">
                <a:solidFill>
                  <a:srgbClr val="0000FF"/>
                </a:solidFill>
                <a:sym typeface="Symbol" pitchFamily="18" charset="2"/>
              </a:rPr>
              <a:t>功！</a:t>
            </a:r>
            <a:r>
              <a:rPr lang="zh-CN" altLang="en-US" dirty="0">
                <a:sym typeface="Symbol" pitchFamily="18" charset="2"/>
              </a:rPr>
              <a:t> </a:t>
            </a:r>
          </a:p>
        </p:txBody>
      </p:sp>
      <p:cxnSp>
        <p:nvCxnSpPr>
          <p:cNvPr id="10" name="直接箭头连接符 9"/>
          <p:cNvCxnSpPr/>
          <p:nvPr/>
        </p:nvCxnSpPr>
        <p:spPr>
          <a:xfrm flipV="1">
            <a:off x="6164560" y="1988840"/>
            <a:ext cx="425800"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78539" y="1700808"/>
            <a:ext cx="1975577" cy="369332"/>
          </a:xfrm>
          <a:prstGeom prst="rect">
            <a:avLst/>
          </a:prstGeom>
          <a:noFill/>
        </p:spPr>
        <p:txBody>
          <a:bodyPr wrap="square" rtlCol="0">
            <a:spAutoFit/>
          </a:bodyPr>
          <a:lstStyle/>
          <a:p>
            <a:r>
              <a:rPr lang="zh-CN" altLang="en-US" dirty="0"/>
              <a:t>在直角坐标系中</a:t>
            </a:r>
          </a:p>
        </p:txBody>
      </p:sp>
      <p:sp>
        <p:nvSpPr>
          <p:cNvPr id="52" name="TextBox 51"/>
          <p:cNvSpPr txBox="1"/>
          <p:nvPr/>
        </p:nvSpPr>
        <p:spPr>
          <a:xfrm>
            <a:off x="3015934" y="1597442"/>
            <a:ext cx="3550394" cy="369332"/>
          </a:xfrm>
          <a:prstGeom prst="rect">
            <a:avLst/>
          </a:prstGeom>
          <a:noFill/>
        </p:spPr>
        <p:txBody>
          <a:bodyPr wrap="square" rtlCol="0">
            <a:spAutoFit/>
          </a:bodyPr>
          <a:lstStyle/>
          <a:p>
            <a:r>
              <a:rPr lang="zh-CN" altLang="en-US" dirty="0"/>
              <a:t>在自然坐标系中</a:t>
            </a:r>
          </a:p>
        </p:txBody>
      </p:sp>
      <p:cxnSp>
        <p:nvCxnSpPr>
          <p:cNvPr id="13" name="直接箭头连接符 12"/>
          <p:cNvCxnSpPr/>
          <p:nvPr/>
        </p:nvCxnSpPr>
        <p:spPr>
          <a:xfrm flipV="1">
            <a:off x="2123728" y="1988840"/>
            <a:ext cx="1296144"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20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340768"/>
            <a:ext cx="8229600" cy="4525963"/>
          </a:xfrm>
        </p:spPr>
        <p:txBody>
          <a:bodyPr/>
          <a:lstStyle/>
          <a:p>
            <a:r>
              <a:rPr lang="zh-CN" altLang="en-US" dirty="0"/>
              <a:t>势能曲线</a:t>
            </a:r>
            <a:br>
              <a:rPr lang="en-US" altLang="zh-CN" dirty="0"/>
            </a:br>
            <a:br>
              <a:rPr lang="en-US" altLang="zh-CN" dirty="0"/>
            </a:br>
            <a:endParaRPr lang="en-US" altLang="zh-CN" dirty="0"/>
          </a:p>
        </p:txBody>
      </p:sp>
      <p:grpSp>
        <p:nvGrpSpPr>
          <p:cNvPr id="6" name="组合 5"/>
          <p:cNvGrpSpPr/>
          <p:nvPr/>
        </p:nvGrpSpPr>
        <p:grpSpPr>
          <a:xfrm>
            <a:off x="539552" y="1902246"/>
            <a:ext cx="8272462" cy="3182938"/>
            <a:chOff x="755576" y="1902246"/>
            <a:chExt cx="8272462" cy="3182938"/>
          </a:xfrm>
        </p:grpSpPr>
        <p:sp>
          <p:nvSpPr>
            <p:cNvPr id="3" name="矩形 2"/>
            <p:cNvSpPr/>
            <p:nvPr/>
          </p:nvSpPr>
          <p:spPr>
            <a:xfrm>
              <a:off x="755576" y="1969949"/>
              <a:ext cx="8272462" cy="304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6338" y="2529309"/>
              <a:ext cx="6858000" cy="214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1" name="Group 3"/>
            <p:cNvGrpSpPr>
              <a:grpSpLocks/>
            </p:cNvGrpSpPr>
            <p:nvPr/>
          </p:nvGrpSpPr>
          <p:grpSpPr bwMode="auto">
            <a:xfrm>
              <a:off x="871538" y="1902246"/>
              <a:ext cx="7924800" cy="2878138"/>
              <a:chOff x="549" y="240"/>
              <a:chExt cx="4992" cy="1813"/>
            </a:xfrm>
          </p:grpSpPr>
          <p:sp>
            <p:nvSpPr>
              <p:cNvPr id="62" name="Line 4"/>
              <p:cNvSpPr>
                <a:spLocks noChangeShapeType="1"/>
              </p:cNvSpPr>
              <p:nvPr/>
            </p:nvSpPr>
            <p:spPr bwMode="auto">
              <a:xfrm>
                <a:off x="549" y="1728"/>
                <a:ext cx="4992" cy="0"/>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Text Box 5"/>
              <p:cNvSpPr txBox="1">
                <a:spLocks noChangeArrowheads="1"/>
              </p:cNvSpPr>
              <p:nvPr/>
            </p:nvSpPr>
            <p:spPr bwMode="auto">
              <a:xfrm>
                <a:off x="5291" y="176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x</a:t>
                </a:r>
              </a:p>
            </p:txBody>
          </p:sp>
          <p:sp>
            <p:nvSpPr>
              <p:cNvPr id="64" name="Line 6"/>
              <p:cNvSpPr>
                <a:spLocks noChangeShapeType="1"/>
              </p:cNvSpPr>
              <p:nvPr/>
            </p:nvSpPr>
            <p:spPr bwMode="auto">
              <a:xfrm flipV="1">
                <a:off x="2901" y="395"/>
                <a:ext cx="0" cy="1632"/>
              </a:xfrm>
              <a:prstGeom prst="line">
                <a:avLst/>
              </a:prstGeom>
              <a:noFill/>
              <a:ln w="28575">
                <a:solidFill>
                  <a:srgbClr val="CC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5" name="Object 7"/>
              <p:cNvGraphicFramePr>
                <a:graphicFrameLocks/>
              </p:cNvGraphicFramePr>
              <p:nvPr/>
            </p:nvGraphicFramePr>
            <p:xfrm>
              <a:off x="2964" y="240"/>
              <a:ext cx="263" cy="263"/>
            </p:xfrm>
            <a:graphic>
              <a:graphicData uri="http://schemas.openxmlformats.org/presentationml/2006/ole">
                <mc:AlternateContent xmlns:mc="http://schemas.openxmlformats.org/markup-compatibility/2006">
                  <mc:Choice xmlns:v="urn:schemas-microsoft-com:vml" Requires="v">
                    <p:oleObj spid="_x0000_s158933" name="Equation" r:id="rId5" imgW="546120" imgH="546120" progId="Equation.3">
                      <p:embed/>
                    </p:oleObj>
                  </mc:Choice>
                  <mc:Fallback>
                    <p:oleObj name="Equation" r:id="rId5" imgW="546120" imgH="546120" progId="Equation.3">
                      <p:embed/>
                      <p:pic>
                        <p:nvPicPr>
                          <p:cNvPr id="0" name="Picture 4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4" y="240"/>
                            <a:ext cx="263"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 name="Line 8"/>
            <p:cNvSpPr>
              <a:spLocks noChangeShapeType="1"/>
            </p:cNvSpPr>
            <p:nvPr/>
          </p:nvSpPr>
          <p:spPr bwMode="auto">
            <a:xfrm>
              <a:off x="2395538" y="3215109"/>
              <a:ext cx="4648200" cy="0"/>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Text Box 9"/>
            <p:cNvSpPr txBox="1">
              <a:spLocks noChangeArrowheads="1"/>
            </p:cNvSpPr>
            <p:nvPr/>
          </p:nvSpPr>
          <p:spPr bwMode="auto">
            <a:xfrm>
              <a:off x="6570663" y="2646784"/>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FFFF66"/>
                  </a:solidFill>
                  <a:latin typeface="Times New Roman" pitchFamily="18" charset="0"/>
                </a:rPr>
                <a:t>E</a:t>
              </a:r>
            </a:p>
          </p:txBody>
        </p:sp>
        <p:sp>
          <p:nvSpPr>
            <p:cNvPr id="68" name="Line 10"/>
            <p:cNvSpPr>
              <a:spLocks noChangeShapeType="1"/>
            </p:cNvSpPr>
            <p:nvPr/>
          </p:nvSpPr>
          <p:spPr bwMode="auto">
            <a:xfrm>
              <a:off x="2619375" y="3226221"/>
              <a:ext cx="4763" cy="481013"/>
            </a:xfrm>
            <a:prstGeom prst="line">
              <a:avLst/>
            </a:prstGeom>
            <a:noFill/>
            <a:ln w="28575">
              <a:solidFill>
                <a:srgbClr val="FFCC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9" name="Object 11"/>
            <p:cNvGraphicFramePr>
              <a:graphicFrameLocks/>
            </p:cNvGraphicFramePr>
            <p:nvPr>
              <p:extLst>
                <p:ext uri="{D42A27DB-BD31-4B8C-83A1-F6EECF244321}">
                  <p14:modId xmlns:p14="http://schemas.microsoft.com/office/powerpoint/2010/main" val="1919014099"/>
                </p:ext>
              </p:extLst>
            </p:nvPr>
          </p:nvGraphicFramePr>
          <p:xfrm>
            <a:off x="2133600" y="3242096"/>
            <a:ext cx="381000" cy="431800"/>
          </p:xfrm>
          <a:graphic>
            <a:graphicData uri="http://schemas.openxmlformats.org/presentationml/2006/ole">
              <mc:AlternateContent xmlns:mc="http://schemas.openxmlformats.org/markup-compatibility/2006">
                <mc:Choice xmlns:v="urn:schemas-microsoft-com:vml" Requires="v">
                  <p:oleObj spid="_x0000_s158934" name="Equation" r:id="rId7" imgW="495360" imgH="559080" progId="Equation.3">
                    <p:embed/>
                  </p:oleObj>
                </mc:Choice>
                <mc:Fallback>
                  <p:oleObj name="Equation" r:id="rId7" imgW="495360" imgH="559080" progId="Equation.3">
                    <p:embed/>
                    <p:pic>
                      <p:nvPicPr>
                        <p:cNvPr id="0" name="Picture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242096"/>
                          <a:ext cx="381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Line 12"/>
            <p:cNvSpPr>
              <a:spLocks noChangeShapeType="1"/>
            </p:cNvSpPr>
            <p:nvPr/>
          </p:nvSpPr>
          <p:spPr bwMode="auto">
            <a:xfrm>
              <a:off x="2624138" y="3731046"/>
              <a:ext cx="0" cy="533400"/>
            </a:xfrm>
            <a:prstGeom prst="line">
              <a:avLst/>
            </a:prstGeom>
            <a:noFill/>
            <a:ln w="28575">
              <a:solidFill>
                <a:srgbClr val="66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9" name="Object 13"/>
            <p:cNvGraphicFramePr>
              <a:graphicFrameLocks/>
            </p:cNvGraphicFramePr>
            <p:nvPr>
              <p:extLst>
                <p:ext uri="{D42A27DB-BD31-4B8C-83A1-F6EECF244321}">
                  <p14:modId xmlns:p14="http://schemas.microsoft.com/office/powerpoint/2010/main" val="4136968072"/>
                </p:ext>
              </p:extLst>
            </p:nvPr>
          </p:nvGraphicFramePr>
          <p:xfrm>
            <a:off x="2706688" y="3770734"/>
            <a:ext cx="417512" cy="417512"/>
          </p:xfrm>
          <a:graphic>
            <a:graphicData uri="http://schemas.openxmlformats.org/presentationml/2006/ole">
              <mc:AlternateContent xmlns:mc="http://schemas.openxmlformats.org/markup-compatibility/2006">
                <mc:Choice xmlns:v="urn:schemas-microsoft-com:vml" Requires="v">
                  <p:oleObj spid="_x0000_s158935" name="Equation" r:id="rId9" imgW="546120" imgH="546120" progId="Equation.3">
                    <p:embed/>
                  </p:oleObj>
                </mc:Choice>
                <mc:Fallback>
                  <p:oleObj name="Equation" r:id="rId9" imgW="546120" imgH="546120" progId="Equation.3">
                    <p:embed/>
                    <p:pic>
                      <p:nvPicPr>
                        <p:cNvPr id="0" name="Picture 4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6688" y="3770734"/>
                          <a:ext cx="417512"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 name="Line 14"/>
            <p:cNvSpPr>
              <a:spLocks noChangeShapeType="1"/>
            </p:cNvSpPr>
            <p:nvPr/>
          </p:nvSpPr>
          <p:spPr bwMode="auto">
            <a:xfrm>
              <a:off x="3233738" y="3215109"/>
              <a:ext cx="0" cy="1066800"/>
            </a:xfrm>
            <a:prstGeom prst="line">
              <a:avLst/>
            </a:prstGeom>
            <a:noFill/>
            <a:ln w="28575">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15"/>
            <p:cNvSpPr>
              <a:spLocks noChangeShapeType="1"/>
            </p:cNvSpPr>
            <p:nvPr/>
          </p:nvSpPr>
          <p:spPr bwMode="auto">
            <a:xfrm>
              <a:off x="4148138" y="3215109"/>
              <a:ext cx="0" cy="990600"/>
            </a:xfrm>
            <a:prstGeom prst="line">
              <a:avLst/>
            </a:prstGeom>
            <a:noFill/>
            <a:ln w="28575">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16"/>
            <p:cNvSpPr>
              <a:spLocks noChangeShapeType="1"/>
            </p:cNvSpPr>
            <p:nvPr/>
          </p:nvSpPr>
          <p:spPr bwMode="auto">
            <a:xfrm>
              <a:off x="5062538" y="3215109"/>
              <a:ext cx="0" cy="1066800"/>
            </a:xfrm>
            <a:prstGeom prst="line">
              <a:avLst/>
            </a:prstGeom>
            <a:noFill/>
            <a:ln w="28575">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17"/>
            <p:cNvSpPr>
              <a:spLocks noChangeShapeType="1"/>
            </p:cNvSpPr>
            <p:nvPr/>
          </p:nvSpPr>
          <p:spPr bwMode="auto">
            <a:xfrm>
              <a:off x="5935663" y="3215109"/>
              <a:ext cx="0" cy="1066800"/>
            </a:xfrm>
            <a:prstGeom prst="line">
              <a:avLst/>
            </a:prstGeom>
            <a:noFill/>
            <a:ln w="28575">
              <a:solidFill>
                <a:srgbClr val="FF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4" name="Object 18"/>
            <p:cNvGraphicFramePr>
              <a:graphicFrameLocks/>
            </p:cNvGraphicFramePr>
            <p:nvPr>
              <p:extLst>
                <p:ext uri="{D42A27DB-BD31-4B8C-83A1-F6EECF244321}">
                  <p14:modId xmlns:p14="http://schemas.microsoft.com/office/powerpoint/2010/main" val="1601067132"/>
                </p:ext>
              </p:extLst>
            </p:nvPr>
          </p:nvGraphicFramePr>
          <p:xfrm>
            <a:off x="3124200" y="4340646"/>
            <a:ext cx="280988" cy="417513"/>
          </p:xfrm>
          <a:graphic>
            <a:graphicData uri="http://schemas.openxmlformats.org/presentationml/2006/ole">
              <mc:AlternateContent xmlns:mc="http://schemas.openxmlformats.org/markup-compatibility/2006">
                <mc:Choice xmlns:v="urn:schemas-microsoft-com:vml" Requires="v">
                  <p:oleObj spid="_x0000_s158936" name="Equation" r:id="rId11" imgW="355680" imgH="546120" progId="Equation.3">
                    <p:embed/>
                  </p:oleObj>
                </mc:Choice>
                <mc:Fallback>
                  <p:oleObj name="Equation" r:id="rId11" imgW="355680" imgH="546120" progId="Equation.3">
                    <p:embed/>
                    <p:pic>
                      <p:nvPicPr>
                        <p:cNvPr id="0" name="Picture 4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4340646"/>
                          <a:ext cx="280988"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19"/>
            <p:cNvGraphicFramePr>
              <a:graphicFrameLocks/>
            </p:cNvGraphicFramePr>
            <p:nvPr>
              <p:extLst>
                <p:ext uri="{D42A27DB-BD31-4B8C-83A1-F6EECF244321}">
                  <p14:modId xmlns:p14="http://schemas.microsoft.com/office/powerpoint/2010/main" val="3536336024"/>
                </p:ext>
              </p:extLst>
            </p:nvPr>
          </p:nvGraphicFramePr>
          <p:xfrm>
            <a:off x="3962400" y="4340646"/>
            <a:ext cx="315913" cy="417513"/>
          </p:xfrm>
          <a:graphic>
            <a:graphicData uri="http://schemas.openxmlformats.org/presentationml/2006/ole">
              <mc:AlternateContent xmlns:mc="http://schemas.openxmlformats.org/markup-compatibility/2006">
                <mc:Choice xmlns:v="urn:schemas-microsoft-com:vml" Requires="v">
                  <p:oleObj spid="_x0000_s158937" name="Equation" r:id="rId13" imgW="406440" imgH="546120" progId="Equation.3">
                    <p:embed/>
                  </p:oleObj>
                </mc:Choice>
                <mc:Fallback>
                  <p:oleObj name="Equation" r:id="rId13" imgW="406440" imgH="546120" progId="Equation.3">
                    <p:embed/>
                    <p:pic>
                      <p:nvPicPr>
                        <p:cNvPr id="0" name="Picture 4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0" y="4340646"/>
                          <a:ext cx="315913"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20"/>
            <p:cNvGraphicFramePr>
              <a:graphicFrameLocks/>
            </p:cNvGraphicFramePr>
            <p:nvPr>
              <p:extLst>
                <p:ext uri="{D42A27DB-BD31-4B8C-83A1-F6EECF244321}">
                  <p14:modId xmlns:p14="http://schemas.microsoft.com/office/powerpoint/2010/main" val="2927499840"/>
                </p:ext>
              </p:extLst>
            </p:nvPr>
          </p:nvGraphicFramePr>
          <p:xfrm>
            <a:off x="4953000" y="4340646"/>
            <a:ext cx="306388" cy="431800"/>
          </p:xfrm>
          <a:graphic>
            <a:graphicData uri="http://schemas.openxmlformats.org/presentationml/2006/ole">
              <mc:AlternateContent xmlns:mc="http://schemas.openxmlformats.org/markup-compatibility/2006">
                <mc:Choice xmlns:v="urn:schemas-microsoft-com:vml" Requires="v">
                  <p:oleObj spid="_x0000_s158938" name="Equation" r:id="rId15" imgW="393840" imgH="559080" progId="Equation.3">
                    <p:embed/>
                  </p:oleObj>
                </mc:Choice>
                <mc:Fallback>
                  <p:oleObj name="Equation" r:id="rId15" imgW="393840" imgH="559080" progId="Equation.3">
                    <p:embed/>
                    <p:pic>
                      <p:nvPicPr>
                        <p:cNvPr id="0" name="Picture 4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4340646"/>
                          <a:ext cx="3063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21"/>
            <p:cNvGraphicFramePr>
              <a:graphicFrameLocks/>
            </p:cNvGraphicFramePr>
            <p:nvPr>
              <p:extLst>
                <p:ext uri="{D42A27DB-BD31-4B8C-83A1-F6EECF244321}">
                  <p14:modId xmlns:p14="http://schemas.microsoft.com/office/powerpoint/2010/main" val="611923966"/>
                </p:ext>
              </p:extLst>
            </p:nvPr>
          </p:nvGraphicFramePr>
          <p:xfrm>
            <a:off x="5791200" y="4340646"/>
            <a:ext cx="315913" cy="417513"/>
          </p:xfrm>
          <a:graphic>
            <a:graphicData uri="http://schemas.openxmlformats.org/presentationml/2006/ole">
              <mc:AlternateContent xmlns:mc="http://schemas.openxmlformats.org/markup-compatibility/2006">
                <mc:Choice xmlns:v="urn:schemas-microsoft-com:vml" Requires="v">
                  <p:oleObj spid="_x0000_s158939" name="Equation" r:id="rId17" imgW="406440" imgH="546120" progId="Equation.3">
                    <p:embed/>
                  </p:oleObj>
                </mc:Choice>
                <mc:Fallback>
                  <p:oleObj name="Equation" r:id="rId17" imgW="406440" imgH="546120" progId="Equation.3">
                    <p:embed/>
                    <p:pic>
                      <p:nvPicPr>
                        <p:cNvPr id="0" name="Picture 47"/>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4340646"/>
                          <a:ext cx="315913"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Line 26"/>
            <p:cNvSpPr>
              <a:spLocks noChangeShapeType="1"/>
            </p:cNvSpPr>
            <p:nvPr/>
          </p:nvSpPr>
          <p:spPr bwMode="auto">
            <a:xfrm>
              <a:off x="5924550" y="3738984"/>
              <a:ext cx="1066800" cy="0"/>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9" name="Object 27"/>
            <p:cNvGraphicFramePr>
              <a:graphicFrameLocks/>
            </p:cNvGraphicFramePr>
            <p:nvPr>
              <p:extLst>
                <p:ext uri="{D42A27DB-BD31-4B8C-83A1-F6EECF244321}">
                  <p14:modId xmlns:p14="http://schemas.microsoft.com/office/powerpoint/2010/main" val="1771224660"/>
                </p:ext>
              </p:extLst>
            </p:nvPr>
          </p:nvGraphicFramePr>
          <p:xfrm>
            <a:off x="6934200" y="3350046"/>
            <a:ext cx="306388" cy="341313"/>
          </p:xfrm>
          <a:graphic>
            <a:graphicData uri="http://schemas.openxmlformats.org/presentationml/2006/ole">
              <mc:AlternateContent xmlns:mc="http://schemas.openxmlformats.org/markup-compatibility/2006">
                <mc:Choice xmlns:v="urn:schemas-microsoft-com:vml" Requires="v">
                  <p:oleObj spid="_x0000_s158940" name="Equation" r:id="rId19" imgW="393840" imgH="444600" progId="Equation.3">
                    <p:embed/>
                  </p:oleObj>
                </mc:Choice>
                <mc:Fallback>
                  <p:oleObj name="Equation" r:id="rId19" imgW="393840" imgH="444600" progId="Equation.3">
                    <p:embed/>
                    <p:pic>
                      <p:nvPicPr>
                        <p:cNvPr id="0" name="Picture 4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34200" y="3350046"/>
                          <a:ext cx="30638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 name="Line 28"/>
            <p:cNvSpPr>
              <a:spLocks noChangeShapeType="1"/>
            </p:cNvSpPr>
            <p:nvPr/>
          </p:nvSpPr>
          <p:spPr bwMode="auto">
            <a:xfrm flipH="1">
              <a:off x="2166938" y="3715171"/>
              <a:ext cx="1066800" cy="0"/>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 name="Object 29"/>
            <p:cNvGraphicFramePr>
              <a:graphicFrameLocks/>
            </p:cNvGraphicFramePr>
            <p:nvPr>
              <p:extLst>
                <p:ext uri="{D42A27DB-BD31-4B8C-83A1-F6EECF244321}">
                  <p14:modId xmlns:p14="http://schemas.microsoft.com/office/powerpoint/2010/main" val="1062653898"/>
                </p:ext>
              </p:extLst>
            </p:nvPr>
          </p:nvGraphicFramePr>
          <p:xfrm>
            <a:off x="1827213" y="3542134"/>
            <a:ext cx="306387" cy="341312"/>
          </p:xfrm>
          <a:graphic>
            <a:graphicData uri="http://schemas.openxmlformats.org/presentationml/2006/ole">
              <mc:AlternateContent xmlns:mc="http://schemas.openxmlformats.org/markup-compatibility/2006">
                <mc:Choice xmlns:v="urn:schemas-microsoft-com:vml" Requires="v">
                  <p:oleObj spid="_x0000_s158941" name="Equation" r:id="rId21" imgW="393840" imgH="444600" progId="Equation.3">
                    <p:embed/>
                  </p:oleObj>
                </mc:Choice>
                <mc:Fallback>
                  <p:oleObj name="Equation" r:id="rId21" imgW="393840" imgH="444600" progId="Equation.3">
                    <p:embed/>
                    <p:pic>
                      <p:nvPicPr>
                        <p:cNvPr id="0" name="Picture 49"/>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27213" y="3542134"/>
                          <a:ext cx="3063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 name="Line 30"/>
            <p:cNvSpPr>
              <a:spLocks noChangeShapeType="1"/>
            </p:cNvSpPr>
            <p:nvPr/>
          </p:nvSpPr>
          <p:spPr bwMode="auto">
            <a:xfrm>
              <a:off x="4148138" y="3519909"/>
              <a:ext cx="381000" cy="0"/>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31"/>
            <p:cNvSpPr>
              <a:spLocks noChangeShapeType="1"/>
            </p:cNvSpPr>
            <p:nvPr/>
          </p:nvSpPr>
          <p:spPr bwMode="auto">
            <a:xfrm flipH="1">
              <a:off x="4681538" y="3519909"/>
              <a:ext cx="381000" cy="0"/>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Oval 35"/>
            <p:cNvSpPr>
              <a:spLocks noChangeArrowheads="1"/>
            </p:cNvSpPr>
            <p:nvPr/>
          </p:nvSpPr>
          <p:spPr bwMode="auto">
            <a:xfrm>
              <a:off x="3878263" y="2529309"/>
              <a:ext cx="76200" cy="762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Oval 36"/>
            <p:cNvSpPr>
              <a:spLocks noChangeArrowheads="1"/>
            </p:cNvSpPr>
            <p:nvPr/>
          </p:nvSpPr>
          <p:spPr bwMode="auto">
            <a:xfrm>
              <a:off x="4564063" y="4586709"/>
              <a:ext cx="76200" cy="762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Oval 37"/>
            <p:cNvSpPr>
              <a:spLocks noChangeArrowheads="1"/>
            </p:cNvSpPr>
            <p:nvPr/>
          </p:nvSpPr>
          <p:spPr bwMode="auto">
            <a:xfrm>
              <a:off x="5214938" y="2529309"/>
              <a:ext cx="76200" cy="762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38"/>
            <p:cNvSpPr txBox="1">
              <a:spLocks noChangeArrowheads="1"/>
            </p:cNvSpPr>
            <p:nvPr/>
          </p:nvSpPr>
          <p:spPr bwMode="auto">
            <a:xfrm>
              <a:off x="3675063" y="2037184"/>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66FFFF"/>
                  </a:solidFill>
                  <a:latin typeface="Times New Roman" pitchFamily="18" charset="0"/>
                </a:rPr>
                <a:t>A</a:t>
              </a:r>
            </a:p>
          </p:txBody>
        </p:sp>
        <p:sp>
          <p:nvSpPr>
            <p:cNvPr id="98" name="Text Box 39"/>
            <p:cNvSpPr txBox="1">
              <a:spLocks noChangeArrowheads="1"/>
            </p:cNvSpPr>
            <p:nvPr/>
          </p:nvSpPr>
          <p:spPr bwMode="auto">
            <a:xfrm>
              <a:off x="4589463" y="4627984"/>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66FFFF"/>
                  </a:solidFill>
                  <a:latin typeface="Times New Roman" pitchFamily="18" charset="0"/>
                </a:rPr>
                <a:t>B</a:t>
              </a:r>
            </a:p>
          </p:txBody>
        </p:sp>
        <p:sp>
          <p:nvSpPr>
            <p:cNvPr id="99" name="Text Box 40"/>
            <p:cNvSpPr txBox="1">
              <a:spLocks noChangeArrowheads="1"/>
            </p:cNvSpPr>
            <p:nvPr/>
          </p:nvSpPr>
          <p:spPr bwMode="auto">
            <a:xfrm>
              <a:off x="5111750" y="2013371"/>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66FFFF"/>
                  </a:solidFill>
                  <a:latin typeface="Times New Roman" pitchFamily="18" charset="0"/>
                </a:rPr>
                <a:t>C</a:t>
              </a:r>
            </a:p>
          </p:txBody>
        </p:sp>
        <p:graphicFrame>
          <p:nvGraphicFramePr>
            <p:cNvPr id="100" name="Object 47"/>
            <p:cNvGraphicFramePr>
              <a:graphicFrameLocks/>
            </p:cNvGraphicFramePr>
            <p:nvPr>
              <p:extLst>
                <p:ext uri="{D42A27DB-BD31-4B8C-83A1-F6EECF244321}">
                  <p14:modId xmlns:p14="http://schemas.microsoft.com/office/powerpoint/2010/main" val="2632616829"/>
                </p:ext>
              </p:extLst>
            </p:nvPr>
          </p:nvGraphicFramePr>
          <p:xfrm>
            <a:off x="4608513" y="3618334"/>
            <a:ext cx="306387" cy="341312"/>
          </p:xfrm>
          <a:graphic>
            <a:graphicData uri="http://schemas.openxmlformats.org/presentationml/2006/ole">
              <mc:AlternateContent xmlns:mc="http://schemas.openxmlformats.org/markup-compatibility/2006">
                <mc:Choice xmlns:v="urn:schemas-microsoft-com:vml" Requires="v">
                  <p:oleObj spid="_x0000_s158942" name="Equation" r:id="rId23" imgW="393840" imgH="444600" progId="Equation.3">
                    <p:embed/>
                  </p:oleObj>
                </mc:Choice>
                <mc:Fallback>
                  <p:oleObj name="Equation" r:id="rId23" imgW="393840" imgH="444600" progId="Equation.3">
                    <p:embed/>
                    <p:pic>
                      <p:nvPicPr>
                        <p:cNvPr id="0" name="Picture 50"/>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8513" y="3618334"/>
                          <a:ext cx="3063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48"/>
            <p:cNvGraphicFramePr>
              <a:graphicFrameLocks/>
            </p:cNvGraphicFramePr>
            <p:nvPr>
              <p:extLst>
                <p:ext uri="{D42A27DB-BD31-4B8C-83A1-F6EECF244321}">
                  <p14:modId xmlns:p14="http://schemas.microsoft.com/office/powerpoint/2010/main" val="1154794901"/>
                </p:ext>
              </p:extLst>
            </p:nvPr>
          </p:nvGraphicFramePr>
          <p:xfrm>
            <a:off x="4227513" y="3618334"/>
            <a:ext cx="306387" cy="341312"/>
          </p:xfrm>
          <a:graphic>
            <a:graphicData uri="http://schemas.openxmlformats.org/presentationml/2006/ole">
              <mc:AlternateContent xmlns:mc="http://schemas.openxmlformats.org/markup-compatibility/2006">
                <mc:Choice xmlns:v="urn:schemas-microsoft-com:vml" Requires="v">
                  <p:oleObj spid="_x0000_s158943" name="Equation" r:id="rId25" imgW="393840" imgH="444600" progId="Equation.3">
                    <p:embed/>
                  </p:oleObj>
                </mc:Choice>
                <mc:Fallback>
                  <p:oleObj name="Equation" r:id="rId25" imgW="393840" imgH="444600" progId="Equation.3">
                    <p:embed/>
                    <p:pic>
                      <p:nvPicPr>
                        <p:cNvPr id="0" name="Picture 5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27513" y="3618334"/>
                          <a:ext cx="3063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7" name="Text Box 39"/>
          <p:cNvSpPr txBox="1">
            <a:spLocks noChangeArrowheads="1"/>
          </p:cNvSpPr>
          <p:nvPr/>
        </p:nvSpPr>
        <p:spPr bwMode="auto">
          <a:xfrm>
            <a:off x="4343202" y="4627587"/>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66FFFF"/>
                </a:solidFill>
                <a:latin typeface="Times New Roman" pitchFamily="18" charset="0"/>
              </a:rPr>
              <a:t>B</a:t>
            </a:r>
          </a:p>
        </p:txBody>
      </p:sp>
      <p:sp>
        <p:nvSpPr>
          <p:cNvPr id="47" name="Text Box 32"/>
          <p:cNvSpPr txBox="1">
            <a:spLocks noChangeArrowheads="1"/>
          </p:cNvSpPr>
          <p:nvPr/>
        </p:nvSpPr>
        <p:spPr bwMode="auto">
          <a:xfrm>
            <a:off x="760413" y="5092526"/>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宋体" pitchFamily="2" charset="-122"/>
              </a:rPr>
              <a:t>质点在</a:t>
            </a:r>
            <a:r>
              <a:rPr kumimoji="1" lang="zh-CN" altLang="en-US" sz="2400" b="1" dirty="0">
                <a:latin typeface="Times New Roman" pitchFamily="18" charset="0"/>
              </a:rPr>
              <a:t>（</a:t>
            </a:r>
            <a:r>
              <a:rPr kumimoji="1" lang="en-US" altLang="zh-CN" sz="2400" b="1" i="1" dirty="0">
                <a:latin typeface="Times New Roman" pitchFamily="18" charset="0"/>
              </a:rPr>
              <a:t>x</a:t>
            </a:r>
            <a:r>
              <a:rPr kumimoji="1" lang="en-US" altLang="zh-CN" sz="2400" b="1" baseline="-25000" dirty="0">
                <a:latin typeface="Times New Roman" pitchFamily="18" charset="0"/>
              </a:rPr>
              <a:t>2</a:t>
            </a:r>
            <a:r>
              <a:rPr kumimoji="1" lang="zh-CN" altLang="en-US" sz="2400" b="1" dirty="0">
                <a:latin typeface="Times New Roman" pitchFamily="18" charset="0"/>
                <a:sym typeface="Symbol" pitchFamily="18" charset="2"/>
              </a:rPr>
              <a:t>，</a:t>
            </a:r>
            <a:r>
              <a:rPr kumimoji="1" lang="en-US" altLang="zh-CN" sz="2400" b="1" i="1" dirty="0">
                <a:latin typeface="Times New Roman" pitchFamily="18" charset="0"/>
              </a:rPr>
              <a:t>x</a:t>
            </a:r>
            <a:r>
              <a:rPr kumimoji="1" lang="en-US" altLang="zh-CN" sz="2400" b="1" baseline="-25000" dirty="0">
                <a:latin typeface="Times New Roman" pitchFamily="18" charset="0"/>
              </a:rPr>
              <a:t>3</a:t>
            </a:r>
            <a:r>
              <a:rPr kumimoji="1" lang="zh-CN" altLang="en-US" sz="2400" b="1" dirty="0">
                <a:latin typeface="Times New Roman" pitchFamily="18" charset="0"/>
              </a:rPr>
              <a:t>）</a:t>
            </a:r>
            <a:r>
              <a:rPr kumimoji="1" lang="zh-CN" altLang="en-US" sz="2400" b="1" dirty="0">
                <a:latin typeface="宋体" pitchFamily="2" charset="-122"/>
              </a:rPr>
              <a:t>内释放：</a:t>
            </a:r>
          </a:p>
        </p:txBody>
      </p:sp>
      <p:sp>
        <p:nvSpPr>
          <p:cNvPr id="48" name="Text Box 34"/>
          <p:cNvSpPr txBox="1">
            <a:spLocks noChangeArrowheads="1"/>
          </p:cNvSpPr>
          <p:nvPr/>
        </p:nvSpPr>
        <p:spPr bwMode="auto">
          <a:xfrm>
            <a:off x="4572000" y="5092526"/>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做往复振动</a:t>
            </a:r>
          </a:p>
        </p:txBody>
      </p:sp>
      <p:sp>
        <p:nvSpPr>
          <p:cNvPr id="49" name="Text Box 41"/>
          <p:cNvSpPr txBox="1">
            <a:spLocks noChangeArrowheads="1"/>
          </p:cNvSpPr>
          <p:nvPr/>
        </p:nvSpPr>
        <p:spPr bwMode="auto">
          <a:xfrm>
            <a:off x="787400" y="5649739"/>
            <a:ext cx="95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宋体" pitchFamily="2" charset="-122"/>
              </a:rPr>
              <a:t>B</a:t>
            </a:r>
            <a:r>
              <a:rPr kumimoji="1" lang="zh-CN" altLang="en-US" sz="2400" b="1">
                <a:latin typeface="宋体" pitchFamily="2" charset="-122"/>
              </a:rPr>
              <a:t>点：</a:t>
            </a:r>
          </a:p>
        </p:txBody>
      </p:sp>
      <p:graphicFrame>
        <p:nvGraphicFramePr>
          <p:cNvPr id="50" name="Object 42"/>
          <p:cNvGraphicFramePr>
            <a:graphicFrameLocks/>
          </p:cNvGraphicFramePr>
          <p:nvPr>
            <p:extLst>
              <p:ext uri="{D42A27DB-BD31-4B8C-83A1-F6EECF244321}">
                <p14:modId xmlns:p14="http://schemas.microsoft.com/office/powerpoint/2010/main" val="3381037304"/>
              </p:ext>
            </p:extLst>
          </p:nvPr>
        </p:nvGraphicFramePr>
        <p:xfrm>
          <a:off x="2590800" y="5754514"/>
          <a:ext cx="823913" cy="355600"/>
        </p:xfrm>
        <a:graphic>
          <a:graphicData uri="http://schemas.openxmlformats.org/presentationml/2006/ole">
            <mc:AlternateContent xmlns:mc="http://schemas.openxmlformats.org/markup-compatibility/2006">
              <mc:Choice xmlns:v="urn:schemas-microsoft-com:vml" Requires="v">
                <p:oleObj spid="_x0000_s158944" name="Equation" r:id="rId27" imgW="1092600" imgH="457200" progId="Equation.3">
                  <p:embed/>
                </p:oleObj>
              </mc:Choice>
              <mc:Fallback>
                <p:oleObj name="Equation" r:id="rId27" imgW="1092600" imgH="457200" progId="Equation.3">
                  <p:embed/>
                  <p:pic>
                    <p:nvPicPr>
                      <p:cNvPr id="0" name="Picture 52"/>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90800" y="5754514"/>
                        <a:ext cx="82391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Text Box 43"/>
          <p:cNvSpPr txBox="1">
            <a:spLocks noChangeArrowheads="1"/>
          </p:cNvSpPr>
          <p:nvPr/>
        </p:nvSpPr>
        <p:spPr bwMode="auto">
          <a:xfrm>
            <a:off x="4081463" y="5702126"/>
            <a:ext cx="346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稳定平衡位置</a:t>
            </a:r>
          </a:p>
        </p:txBody>
      </p:sp>
      <p:sp>
        <p:nvSpPr>
          <p:cNvPr id="52" name="Text Box 44"/>
          <p:cNvSpPr txBox="1">
            <a:spLocks noChangeArrowheads="1"/>
          </p:cNvSpPr>
          <p:nvPr/>
        </p:nvSpPr>
        <p:spPr bwMode="auto">
          <a:xfrm>
            <a:off x="787400" y="6356176"/>
            <a:ext cx="141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宋体" pitchFamily="2" charset="-122"/>
              </a:rPr>
              <a:t>A</a:t>
            </a:r>
            <a:r>
              <a:rPr kumimoji="1" lang="zh-CN" altLang="en-US" sz="2400" b="1">
                <a:latin typeface="宋体" pitchFamily="2" charset="-122"/>
              </a:rPr>
              <a:t>、</a:t>
            </a:r>
            <a:r>
              <a:rPr kumimoji="1" lang="en-US" altLang="zh-CN" sz="2400" b="1">
                <a:latin typeface="宋体" pitchFamily="2" charset="-122"/>
              </a:rPr>
              <a:t>C</a:t>
            </a:r>
            <a:r>
              <a:rPr kumimoji="1" lang="zh-CN" altLang="en-US" sz="2400" b="1">
                <a:latin typeface="宋体" pitchFamily="2" charset="-122"/>
              </a:rPr>
              <a:t>点：</a:t>
            </a:r>
          </a:p>
        </p:txBody>
      </p:sp>
      <p:graphicFrame>
        <p:nvGraphicFramePr>
          <p:cNvPr id="53" name="Object 45"/>
          <p:cNvGraphicFramePr>
            <a:graphicFrameLocks/>
          </p:cNvGraphicFramePr>
          <p:nvPr>
            <p:extLst>
              <p:ext uri="{D42A27DB-BD31-4B8C-83A1-F6EECF244321}">
                <p14:modId xmlns:p14="http://schemas.microsoft.com/office/powerpoint/2010/main" val="1179852795"/>
              </p:ext>
            </p:extLst>
          </p:nvPr>
        </p:nvGraphicFramePr>
        <p:xfrm>
          <a:off x="2573338" y="6387926"/>
          <a:ext cx="823912" cy="355600"/>
        </p:xfrm>
        <a:graphic>
          <a:graphicData uri="http://schemas.openxmlformats.org/presentationml/2006/ole">
            <mc:AlternateContent xmlns:mc="http://schemas.openxmlformats.org/markup-compatibility/2006">
              <mc:Choice xmlns:v="urn:schemas-microsoft-com:vml" Requires="v">
                <p:oleObj spid="_x0000_s158945" name="Equation" r:id="rId29" imgW="1092600" imgH="457200" progId="Equation.3">
                  <p:embed/>
                </p:oleObj>
              </mc:Choice>
              <mc:Fallback>
                <p:oleObj name="Equation" r:id="rId29" imgW="1092600" imgH="457200" progId="Equation.3">
                  <p:embed/>
                  <p:pic>
                    <p:nvPicPr>
                      <p:cNvPr id="0" name="Picture 53"/>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73338" y="6387926"/>
                        <a:ext cx="82391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 Box 46"/>
          <p:cNvSpPr txBox="1">
            <a:spLocks noChangeArrowheads="1"/>
          </p:cNvSpPr>
          <p:nvPr/>
        </p:nvSpPr>
        <p:spPr bwMode="auto">
          <a:xfrm>
            <a:off x="4090988" y="6311726"/>
            <a:ext cx="3529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非稳定平衡位置</a:t>
            </a:r>
          </a:p>
        </p:txBody>
      </p:sp>
      <p:sp>
        <p:nvSpPr>
          <p:cNvPr id="7" name="TextBox 6"/>
          <p:cNvSpPr txBox="1"/>
          <p:nvPr/>
        </p:nvSpPr>
        <p:spPr>
          <a:xfrm>
            <a:off x="6827713" y="5649739"/>
            <a:ext cx="1692275" cy="646331"/>
          </a:xfrm>
          <a:prstGeom prst="rect">
            <a:avLst/>
          </a:prstGeom>
          <a:noFill/>
        </p:spPr>
        <p:txBody>
          <a:bodyPr wrap="square" rtlCol="0">
            <a:spAutoFit/>
          </a:bodyPr>
          <a:lstStyle/>
          <a:p>
            <a:r>
              <a:rPr lang="zh-CN" altLang="en-US" dirty="0"/>
              <a:t>力为零的位置即平衡位置</a:t>
            </a:r>
          </a:p>
        </p:txBody>
      </p:sp>
    </p:spTree>
    <p:extLst>
      <p:ext uri="{BB962C8B-B14F-4D97-AF65-F5344CB8AC3E}">
        <p14:creationId xmlns:p14="http://schemas.microsoft.com/office/powerpoint/2010/main" val="1417384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69875" y="4460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例</a:t>
            </a:r>
            <a:endParaRPr kumimoji="1" lang="zh-CN" altLang="en-US" sz="2400">
              <a:solidFill>
                <a:srgbClr val="FFFF00"/>
              </a:solidFill>
              <a:latin typeface="Times New Roman" pitchFamily="18" charset="0"/>
            </a:endParaRPr>
          </a:p>
        </p:txBody>
      </p:sp>
      <p:sp>
        <p:nvSpPr>
          <p:cNvPr id="36867" name="Text Box 3"/>
          <p:cNvSpPr txBox="1">
            <a:spLocks noChangeArrowheads="1"/>
          </p:cNvSpPr>
          <p:nvPr/>
        </p:nvSpPr>
        <p:spPr bwMode="auto">
          <a:xfrm>
            <a:off x="3657600" y="4572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宋体" pitchFamily="2" charset="-122"/>
              </a:rPr>
              <a:t>是不是保守力</a:t>
            </a:r>
            <a:r>
              <a:rPr kumimoji="1" lang="en-US" altLang="zh-CN" sz="2400" b="1">
                <a:solidFill>
                  <a:schemeClr val="bg1"/>
                </a:solidFill>
                <a:latin typeface="宋体" pitchFamily="2" charset="-122"/>
              </a:rPr>
              <a:t>?</a:t>
            </a:r>
          </a:p>
        </p:txBody>
      </p:sp>
      <p:sp>
        <p:nvSpPr>
          <p:cNvPr id="36868" name="Text Box 4"/>
          <p:cNvSpPr txBox="1">
            <a:spLocks noChangeArrowheads="1"/>
          </p:cNvSpPr>
          <p:nvPr/>
        </p:nvSpPr>
        <p:spPr bwMode="auto">
          <a:xfrm>
            <a:off x="282575" y="11715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解</a:t>
            </a:r>
          </a:p>
        </p:txBody>
      </p:sp>
      <p:grpSp>
        <p:nvGrpSpPr>
          <p:cNvPr id="36869" name="Group 5"/>
          <p:cNvGrpSpPr>
            <a:grpSpLocks/>
          </p:cNvGrpSpPr>
          <p:nvPr/>
        </p:nvGrpSpPr>
        <p:grpSpPr bwMode="auto">
          <a:xfrm>
            <a:off x="3749675" y="4521200"/>
            <a:ext cx="685800" cy="609600"/>
            <a:chOff x="2304" y="2832"/>
            <a:chExt cx="432" cy="384"/>
          </a:xfrm>
        </p:grpSpPr>
        <p:sp>
          <p:nvSpPr>
            <p:cNvPr id="36870" name="Line 6"/>
            <p:cNvSpPr>
              <a:spLocks noChangeShapeType="1"/>
            </p:cNvSpPr>
            <p:nvPr/>
          </p:nvSpPr>
          <p:spPr bwMode="auto">
            <a:xfrm>
              <a:off x="2304" y="2928"/>
              <a:ext cx="43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1" name="Line 7"/>
            <p:cNvSpPr>
              <a:spLocks noChangeShapeType="1"/>
            </p:cNvSpPr>
            <p:nvPr/>
          </p:nvSpPr>
          <p:spPr bwMode="auto">
            <a:xfrm>
              <a:off x="2304" y="3072"/>
              <a:ext cx="43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2" name="Line 8"/>
            <p:cNvSpPr>
              <a:spLocks noChangeShapeType="1"/>
            </p:cNvSpPr>
            <p:nvPr/>
          </p:nvSpPr>
          <p:spPr bwMode="auto">
            <a:xfrm>
              <a:off x="2400" y="2832"/>
              <a:ext cx="240" cy="384"/>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873" name="Text Box 9"/>
          <p:cNvSpPr txBox="1">
            <a:spLocks noChangeArrowheads="1"/>
          </p:cNvSpPr>
          <p:nvPr/>
        </p:nvSpPr>
        <p:spPr bwMode="auto">
          <a:xfrm>
            <a:off x="1784350" y="56356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66FFFF"/>
                </a:solidFill>
                <a:latin typeface="Times New Roman" pitchFamily="18" charset="0"/>
                <a:ea typeface="仿宋_GB2312" pitchFamily="49" charset="-122"/>
              </a:rPr>
              <a:t>不是保守力</a:t>
            </a:r>
          </a:p>
        </p:txBody>
      </p:sp>
      <p:graphicFrame>
        <p:nvGraphicFramePr>
          <p:cNvPr id="36874" name="Object 10"/>
          <p:cNvGraphicFramePr>
            <a:graphicFrameLocks/>
          </p:cNvGraphicFramePr>
          <p:nvPr/>
        </p:nvGraphicFramePr>
        <p:xfrm>
          <a:off x="4837113" y="4302125"/>
          <a:ext cx="1587500" cy="863600"/>
        </p:xfrm>
        <a:graphic>
          <a:graphicData uri="http://schemas.openxmlformats.org/presentationml/2006/ole">
            <mc:AlternateContent xmlns:mc="http://schemas.openxmlformats.org/markup-compatibility/2006">
              <mc:Choice xmlns:v="urn:schemas-microsoft-com:vml" Requires="v">
                <p:oleObj spid="_x0000_s69156" name="Equation" r:id="rId3" imgW="2108520" imgH="1143360" progId="Equation.3">
                  <p:embed/>
                </p:oleObj>
              </mc:Choice>
              <mc:Fallback>
                <p:oleObj name="Equation" r:id="rId3" imgW="2108520" imgH="1143360" progId="Equation.3">
                  <p:embed/>
                  <p:pic>
                    <p:nvPicPr>
                      <p:cNvPr id="0"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113" y="4302125"/>
                        <a:ext cx="15875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5" name="Object 11"/>
          <p:cNvGraphicFramePr>
            <a:graphicFrameLocks noChangeAspect="1"/>
          </p:cNvGraphicFramePr>
          <p:nvPr/>
        </p:nvGraphicFramePr>
        <p:xfrm>
          <a:off x="1795463" y="4327525"/>
          <a:ext cx="1625600" cy="901700"/>
        </p:xfrm>
        <a:graphic>
          <a:graphicData uri="http://schemas.openxmlformats.org/presentationml/2006/ole">
            <mc:AlternateContent xmlns:mc="http://schemas.openxmlformats.org/markup-compatibility/2006">
              <mc:Choice xmlns:v="urn:schemas-microsoft-com:vml" Requires="v">
                <p:oleObj spid="_x0000_s69157" name="Equation" r:id="rId5" imgW="2159640" imgH="1194120" progId="Equation.3">
                  <p:embed/>
                </p:oleObj>
              </mc:Choice>
              <mc:Fallback>
                <p:oleObj name="Equation" r:id="rId5" imgW="2159640" imgH="119412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463" y="4327525"/>
                        <a:ext cx="16256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6" name="Text Box 12"/>
          <p:cNvSpPr txBox="1">
            <a:spLocks noChangeArrowheads="1"/>
          </p:cNvSpPr>
          <p:nvPr/>
        </p:nvSpPr>
        <p:spPr bwMode="auto">
          <a:xfrm>
            <a:off x="804863" y="1157288"/>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如果是保守力，则</a:t>
            </a:r>
          </a:p>
        </p:txBody>
      </p:sp>
      <p:graphicFrame>
        <p:nvGraphicFramePr>
          <p:cNvPr id="36877" name="Object 13"/>
          <p:cNvGraphicFramePr>
            <a:graphicFrameLocks/>
          </p:cNvGraphicFramePr>
          <p:nvPr/>
        </p:nvGraphicFramePr>
        <p:xfrm>
          <a:off x="5703888" y="2530475"/>
          <a:ext cx="1460500" cy="939800"/>
        </p:xfrm>
        <a:graphic>
          <a:graphicData uri="http://schemas.openxmlformats.org/presentationml/2006/ole">
            <mc:AlternateContent xmlns:mc="http://schemas.openxmlformats.org/markup-compatibility/2006">
              <mc:Choice xmlns:v="urn:schemas-microsoft-com:vml" Requires="v">
                <p:oleObj spid="_x0000_s69158" name="Equation" r:id="rId7" imgW="1930680" imgH="1244880" progId="Equation.3">
                  <p:embed/>
                </p:oleObj>
              </mc:Choice>
              <mc:Fallback>
                <p:oleObj name="Equation" r:id="rId7" imgW="1930680" imgH="1244880" progId="Equation.3">
                  <p:embed/>
                  <p:pic>
                    <p:nvPicPr>
                      <p:cNvPr id="0" name="Picture 1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3888" y="2530475"/>
                        <a:ext cx="14605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8" name="Object 14"/>
          <p:cNvGraphicFramePr>
            <a:graphicFrameLocks/>
          </p:cNvGraphicFramePr>
          <p:nvPr/>
        </p:nvGraphicFramePr>
        <p:xfrm>
          <a:off x="1838325" y="3086100"/>
          <a:ext cx="1854200" cy="952500"/>
        </p:xfrm>
        <a:graphic>
          <a:graphicData uri="http://schemas.openxmlformats.org/presentationml/2006/ole">
            <mc:AlternateContent xmlns:mc="http://schemas.openxmlformats.org/markup-compatibility/2006">
              <mc:Choice xmlns:v="urn:schemas-microsoft-com:vml" Requires="v">
                <p:oleObj spid="_x0000_s69159" name="Equation" r:id="rId9" imgW="2464200" imgH="1257480" progId="Equation.3">
                  <p:embed/>
                </p:oleObj>
              </mc:Choice>
              <mc:Fallback>
                <p:oleObj name="Equation" r:id="rId9" imgW="2464200" imgH="1257480" progId="Equation.3">
                  <p:embed/>
                  <p:pic>
                    <p:nvPicPr>
                      <p:cNvPr id="0" name="Picture 1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8325" y="3086100"/>
                        <a:ext cx="18542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9" name="Object 15"/>
          <p:cNvGraphicFramePr>
            <a:graphicFrameLocks/>
          </p:cNvGraphicFramePr>
          <p:nvPr/>
        </p:nvGraphicFramePr>
        <p:xfrm>
          <a:off x="1844675" y="1847850"/>
          <a:ext cx="1841500" cy="952500"/>
        </p:xfrm>
        <a:graphic>
          <a:graphicData uri="http://schemas.openxmlformats.org/presentationml/2006/ole">
            <mc:AlternateContent xmlns:mc="http://schemas.openxmlformats.org/markup-compatibility/2006">
              <mc:Choice xmlns:v="urn:schemas-microsoft-com:vml" Requires="v">
                <p:oleObj spid="_x0000_s69160" name="Equation" r:id="rId11" imgW="2439000" imgH="1257480" progId="Equation.3">
                  <p:embed/>
                </p:oleObj>
              </mc:Choice>
              <mc:Fallback>
                <p:oleObj name="Equation" r:id="rId11" imgW="2439000" imgH="1257480" progId="Equation.3">
                  <p:embed/>
                  <p:pic>
                    <p:nvPicPr>
                      <p:cNvPr id="0" name="Picture 1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4675" y="1847850"/>
                        <a:ext cx="18415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0" name="Object 16"/>
          <p:cNvGraphicFramePr>
            <a:graphicFrameLocks noChangeAspect="1"/>
          </p:cNvGraphicFramePr>
          <p:nvPr/>
        </p:nvGraphicFramePr>
        <p:xfrm>
          <a:off x="925513" y="457200"/>
          <a:ext cx="2641600" cy="469900"/>
        </p:xfrm>
        <a:graphic>
          <a:graphicData uri="http://schemas.openxmlformats.org/presentationml/2006/ole">
            <mc:AlternateContent xmlns:mc="http://schemas.openxmlformats.org/markup-compatibility/2006">
              <mc:Choice xmlns:v="urn:schemas-microsoft-com:vml" Requires="v">
                <p:oleObj spid="_x0000_s69161" name="Equation" r:id="rId13" imgW="3506040" imgH="609840" progId="Equation.3">
                  <p:embed/>
                </p:oleObj>
              </mc:Choice>
              <mc:Fallback>
                <p:oleObj name="Equation" r:id="rId13" imgW="3506040" imgH="609840" progId="Equation.3">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5513" y="457200"/>
                        <a:ext cx="2641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1" name="AutoShape 17"/>
          <p:cNvSpPr>
            <a:spLocks/>
          </p:cNvSpPr>
          <p:nvPr/>
        </p:nvSpPr>
        <p:spPr bwMode="auto">
          <a:xfrm>
            <a:off x="3913188" y="2266950"/>
            <a:ext cx="228600" cy="1371600"/>
          </a:xfrm>
          <a:prstGeom prst="rightBrace">
            <a:avLst>
              <a:gd name="adj1" fmla="val 50000"/>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AutoShape 18"/>
          <p:cNvSpPr>
            <a:spLocks noChangeArrowheads="1"/>
          </p:cNvSpPr>
          <p:nvPr/>
        </p:nvSpPr>
        <p:spPr bwMode="auto">
          <a:xfrm>
            <a:off x="4505325" y="2876550"/>
            <a:ext cx="838200" cy="228600"/>
          </a:xfrm>
          <a:prstGeom prst="rightArrow">
            <a:avLst>
              <a:gd name="adj1" fmla="val 50000"/>
              <a:gd name="adj2" fmla="val 91667"/>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138994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340768"/>
            <a:ext cx="8229600" cy="4525963"/>
          </a:xfrm>
        </p:spPr>
        <p:txBody>
          <a:bodyPr/>
          <a:lstStyle/>
          <a:p>
            <a:r>
              <a:rPr lang="zh-CN" altLang="en-US" dirty="0"/>
              <a:t>势能曲线的应用</a:t>
            </a:r>
            <a:br>
              <a:rPr lang="en-US" altLang="zh-CN" dirty="0"/>
            </a:br>
            <a:br>
              <a:rPr lang="en-US" altLang="zh-CN" dirty="0"/>
            </a:br>
            <a:endParaRPr lang="en-US" altLang="zh-CN" dirty="0"/>
          </a:p>
        </p:txBody>
      </p:sp>
      <p:sp>
        <p:nvSpPr>
          <p:cNvPr id="7" name="TextBox 6"/>
          <p:cNvSpPr txBox="1"/>
          <p:nvPr/>
        </p:nvSpPr>
        <p:spPr>
          <a:xfrm>
            <a:off x="611560" y="2060848"/>
            <a:ext cx="7416824" cy="461665"/>
          </a:xfrm>
          <a:prstGeom prst="rect">
            <a:avLst/>
          </a:prstGeom>
          <a:noFill/>
        </p:spPr>
        <p:txBody>
          <a:bodyPr wrap="square" rtlCol="0">
            <a:spAutoFit/>
          </a:bodyPr>
          <a:lstStyle/>
          <a:p>
            <a:r>
              <a:rPr lang="zh-CN" altLang="en-US" sz="2400" dirty="0"/>
              <a:t>围绕稳定平衡点做小振动的周期（一维情况）：</a:t>
            </a:r>
          </a:p>
        </p:txBody>
      </p:sp>
      <p:graphicFrame>
        <p:nvGraphicFramePr>
          <p:cNvPr id="8" name="对象 7"/>
          <p:cNvGraphicFramePr>
            <a:graphicFrameLocks noChangeAspect="1"/>
          </p:cNvGraphicFramePr>
          <p:nvPr>
            <p:extLst>
              <p:ext uri="{D42A27DB-BD31-4B8C-83A1-F6EECF244321}">
                <p14:modId xmlns:p14="http://schemas.microsoft.com/office/powerpoint/2010/main" val="1118919362"/>
              </p:ext>
            </p:extLst>
          </p:nvPr>
        </p:nvGraphicFramePr>
        <p:xfrm>
          <a:off x="611560" y="2522513"/>
          <a:ext cx="7141386" cy="3491383"/>
        </p:xfrm>
        <a:graphic>
          <a:graphicData uri="http://schemas.openxmlformats.org/presentationml/2006/ole">
            <mc:AlternateContent xmlns:mc="http://schemas.openxmlformats.org/markup-compatibility/2006">
              <mc:Choice xmlns:v="urn:schemas-microsoft-com:vml" Requires="v">
                <p:oleObj spid="_x0000_s144563" name="Equation" r:id="rId4" imgW="4051080" imgH="1981080" progId="Equation.DSMT4">
                  <p:embed/>
                </p:oleObj>
              </mc:Choice>
              <mc:Fallback>
                <p:oleObj name="Equation" r:id="rId4" imgW="4051080" imgH="1981080" progId="Equation.DSMT4">
                  <p:embed/>
                  <p:pic>
                    <p:nvPicPr>
                      <p:cNvPr id="0" name=""/>
                      <p:cNvPicPr/>
                      <p:nvPr/>
                    </p:nvPicPr>
                    <p:blipFill>
                      <a:blip r:embed="rId5"/>
                      <a:stretch>
                        <a:fillRect/>
                      </a:stretch>
                    </p:blipFill>
                    <p:spPr>
                      <a:xfrm>
                        <a:off x="611560" y="2522513"/>
                        <a:ext cx="7141386" cy="349138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770824526"/>
              </p:ext>
            </p:extLst>
          </p:nvPr>
        </p:nvGraphicFramePr>
        <p:xfrm>
          <a:off x="755576" y="6093296"/>
          <a:ext cx="4159250" cy="649288"/>
        </p:xfrm>
        <a:graphic>
          <a:graphicData uri="http://schemas.openxmlformats.org/presentationml/2006/ole">
            <mc:AlternateContent xmlns:mc="http://schemas.openxmlformats.org/markup-compatibility/2006">
              <mc:Choice xmlns:v="urn:schemas-microsoft-com:vml" Requires="v">
                <p:oleObj spid="_x0000_s144564" name="Equation" r:id="rId6" imgW="2527200" imgH="393480" progId="Equation.DSMT4">
                  <p:embed/>
                </p:oleObj>
              </mc:Choice>
              <mc:Fallback>
                <p:oleObj name="Equation" r:id="rId6" imgW="2527200" imgH="393480" progId="Equation.DSMT4">
                  <p:embed/>
                  <p:pic>
                    <p:nvPicPr>
                      <p:cNvPr id="0" name=""/>
                      <p:cNvPicPr/>
                      <p:nvPr/>
                    </p:nvPicPr>
                    <p:blipFill>
                      <a:blip r:embed="rId7"/>
                      <a:stretch>
                        <a:fillRect/>
                      </a:stretch>
                    </p:blipFill>
                    <p:spPr>
                      <a:xfrm>
                        <a:off x="755576" y="6093296"/>
                        <a:ext cx="4159250" cy="649288"/>
                      </a:xfrm>
                      <a:prstGeom prst="rect">
                        <a:avLst/>
                      </a:prstGeom>
                    </p:spPr>
                  </p:pic>
                </p:oleObj>
              </mc:Fallback>
            </mc:AlternateContent>
          </a:graphicData>
        </a:graphic>
      </p:graphicFrame>
    </p:spTree>
    <p:extLst>
      <p:ext uri="{BB962C8B-B14F-4D97-AF65-F5344CB8AC3E}">
        <p14:creationId xmlns:p14="http://schemas.microsoft.com/office/powerpoint/2010/main" val="1225325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340768"/>
            <a:ext cx="8229600" cy="4525963"/>
          </a:xfrm>
        </p:spPr>
        <p:txBody>
          <a:bodyPr/>
          <a:lstStyle/>
          <a:p>
            <a:r>
              <a:rPr lang="zh-CN" altLang="en-US" dirty="0"/>
              <a:t>势能曲线的应用</a:t>
            </a:r>
            <a:br>
              <a:rPr lang="en-US" altLang="zh-CN" dirty="0"/>
            </a:br>
            <a:br>
              <a:rPr lang="en-US" altLang="zh-CN" dirty="0"/>
            </a:br>
            <a:endParaRPr lang="en-US" altLang="zh-CN" dirty="0"/>
          </a:p>
        </p:txBody>
      </p:sp>
      <p:sp>
        <p:nvSpPr>
          <p:cNvPr id="7" name="TextBox 6"/>
          <p:cNvSpPr txBox="1"/>
          <p:nvPr/>
        </p:nvSpPr>
        <p:spPr>
          <a:xfrm>
            <a:off x="611560" y="2060848"/>
            <a:ext cx="7416824" cy="461665"/>
          </a:xfrm>
          <a:prstGeom prst="rect">
            <a:avLst/>
          </a:prstGeom>
          <a:noFill/>
        </p:spPr>
        <p:txBody>
          <a:bodyPr wrap="square" rtlCol="0">
            <a:spAutoFit/>
          </a:bodyPr>
          <a:lstStyle/>
          <a:p>
            <a:r>
              <a:rPr lang="zh-CN" altLang="en-US" sz="2400" dirty="0"/>
              <a:t>围绕稳定平衡点做小振动的周期（一维情况）：</a:t>
            </a:r>
          </a:p>
        </p:txBody>
      </p:sp>
      <p:graphicFrame>
        <p:nvGraphicFramePr>
          <p:cNvPr id="9" name="对象 8"/>
          <p:cNvGraphicFramePr>
            <a:graphicFrameLocks noChangeAspect="1"/>
          </p:cNvGraphicFramePr>
          <p:nvPr>
            <p:extLst>
              <p:ext uri="{D42A27DB-BD31-4B8C-83A1-F6EECF244321}">
                <p14:modId xmlns:p14="http://schemas.microsoft.com/office/powerpoint/2010/main" val="2398049809"/>
              </p:ext>
            </p:extLst>
          </p:nvPr>
        </p:nvGraphicFramePr>
        <p:xfrm>
          <a:off x="755576" y="2780928"/>
          <a:ext cx="5112568" cy="3119533"/>
        </p:xfrm>
        <a:graphic>
          <a:graphicData uri="http://schemas.openxmlformats.org/presentationml/2006/ole">
            <mc:AlternateContent xmlns:mc="http://schemas.openxmlformats.org/markup-compatibility/2006">
              <mc:Choice xmlns:v="urn:schemas-microsoft-com:vml" Requires="v">
                <p:oleObj spid="_x0000_s145497" name="Equation" r:id="rId4" imgW="2997000" imgH="1828800" progId="Equation.DSMT4">
                  <p:embed/>
                </p:oleObj>
              </mc:Choice>
              <mc:Fallback>
                <p:oleObj name="Equation" r:id="rId4" imgW="2997000" imgH="1828800" progId="Equation.DSMT4">
                  <p:embed/>
                  <p:pic>
                    <p:nvPicPr>
                      <p:cNvPr id="0" name=""/>
                      <p:cNvPicPr/>
                      <p:nvPr/>
                    </p:nvPicPr>
                    <p:blipFill>
                      <a:blip r:embed="rId5"/>
                      <a:stretch>
                        <a:fillRect/>
                      </a:stretch>
                    </p:blipFill>
                    <p:spPr>
                      <a:xfrm>
                        <a:off x="755576" y="2780928"/>
                        <a:ext cx="5112568" cy="3119533"/>
                      </a:xfrm>
                      <a:prstGeom prst="rect">
                        <a:avLst/>
                      </a:prstGeom>
                    </p:spPr>
                  </p:pic>
                </p:oleObj>
              </mc:Fallback>
            </mc:AlternateContent>
          </a:graphicData>
        </a:graphic>
      </p:graphicFrame>
    </p:spTree>
    <p:extLst>
      <p:ext uri="{BB962C8B-B14F-4D97-AF65-F5344CB8AC3E}">
        <p14:creationId xmlns:p14="http://schemas.microsoft.com/office/powerpoint/2010/main" val="4283928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2"/>
            <a:ext cx="8229600" cy="4525963"/>
          </a:xfrm>
        </p:spPr>
        <p:txBody>
          <a:bodyPr/>
          <a:lstStyle/>
          <a:p>
            <a:r>
              <a:rPr lang="zh-CN" altLang="en-US" dirty="0"/>
              <a:t>质点的机械能守恒定律</a:t>
            </a:r>
            <a:br>
              <a:rPr lang="en-US" altLang="zh-CN" dirty="0"/>
            </a:br>
            <a:br>
              <a:rPr lang="en-US" altLang="zh-CN" dirty="0"/>
            </a:br>
            <a:br>
              <a:rPr lang="en-US" altLang="zh-CN" dirty="0"/>
            </a:br>
            <a:endParaRPr lang="en-US" altLang="zh-CN" dirty="0"/>
          </a:p>
        </p:txBody>
      </p:sp>
      <p:grpSp>
        <p:nvGrpSpPr>
          <p:cNvPr id="17" name="组合 16"/>
          <p:cNvGrpSpPr/>
          <p:nvPr/>
        </p:nvGrpSpPr>
        <p:grpSpPr>
          <a:xfrm>
            <a:off x="6443663" y="1557338"/>
            <a:ext cx="2470150" cy="3313112"/>
            <a:chOff x="6443663" y="1557338"/>
            <a:chExt cx="2470150" cy="3313112"/>
          </a:xfrm>
        </p:grpSpPr>
        <p:pic>
          <p:nvPicPr>
            <p:cNvPr id="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3663" y="1557338"/>
              <a:ext cx="2470150" cy="33131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164288" y="2204864"/>
              <a:ext cx="720080" cy="369332"/>
            </a:xfrm>
            <a:prstGeom prst="rect">
              <a:avLst/>
            </a:prstGeom>
            <a:noFill/>
          </p:spPr>
          <p:txBody>
            <a:bodyPr wrap="square" rtlCol="0">
              <a:spAutoFit/>
            </a:bodyPr>
            <a:lstStyle/>
            <a:p>
              <a:r>
                <a:rPr lang="en-US" altLang="zh-CN" b="1" i="1" dirty="0">
                  <a:solidFill>
                    <a:schemeClr val="bg1"/>
                  </a:solidFill>
                </a:rPr>
                <a:t>m</a:t>
              </a:r>
              <a:endParaRPr lang="zh-CN" altLang="en-US" b="1" i="1" dirty="0">
                <a:solidFill>
                  <a:schemeClr val="bg1"/>
                </a:solidFill>
              </a:endParaRPr>
            </a:p>
          </p:txBody>
        </p:sp>
      </p:grpSp>
      <p:sp>
        <p:nvSpPr>
          <p:cNvPr id="8" name="TextBox 7"/>
          <p:cNvSpPr txBox="1"/>
          <p:nvPr/>
        </p:nvSpPr>
        <p:spPr>
          <a:xfrm>
            <a:off x="611560" y="2175888"/>
            <a:ext cx="5328592" cy="369332"/>
          </a:xfrm>
          <a:prstGeom prst="rect">
            <a:avLst/>
          </a:prstGeom>
          <a:noFill/>
        </p:spPr>
        <p:txBody>
          <a:bodyPr wrap="square" rtlCol="0">
            <a:spAutoFit/>
          </a:bodyPr>
          <a:lstStyle/>
          <a:p>
            <a:r>
              <a:rPr lang="zh-CN" altLang="en-US" dirty="0"/>
              <a:t>质点</a:t>
            </a:r>
            <a:r>
              <a:rPr lang="en-US" altLang="zh-CN" i="1" dirty="0"/>
              <a:t>m</a:t>
            </a:r>
            <a:r>
              <a:rPr lang="zh-CN" altLang="en-US" dirty="0"/>
              <a:t>在保守力场（</a:t>
            </a:r>
            <a:r>
              <a:rPr lang="en-US" altLang="zh-CN" b="1" i="1" dirty="0"/>
              <a:t>F</a:t>
            </a:r>
            <a:r>
              <a:rPr lang="zh-CN" altLang="en-US" dirty="0"/>
              <a:t>）中运动，保守力所做的功为：</a:t>
            </a:r>
          </a:p>
        </p:txBody>
      </p:sp>
      <p:graphicFrame>
        <p:nvGraphicFramePr>
          <p:cNvPr id="9" name="对象 8"/>
          <p:cNvGraphicFramePr>
            <a:graphicFrameLocks noChangeAspect="1"/>
          </p:cNvGraphicFramePr>
          <p:nvPr/>
        </p:nvGraphicFramePr>
        <p:xfrm>
          <a:off x="2044700" y="2708275"/>
          <a:ext cx="2101850" cy="433388"/>
        </p:xfrm>
        <a:graphic>
          <a:graphicData uri="http://schemas.openxmlformats.org/presentationml/2006/ole">
            <mc:AlternateContent xmlns:mc="http://schemas.openxmlformats.org/markup-compatibility/2006">
              <mc:Choice xmlns:v="urn:schemas-microsoft-com:vml" Requires="v">
                <p:oleObj spid="_x0000_s135437" name="Equation" r:id="rId5" imgW="1168200" imgH="241200" progId="Equation.DSMT4">
                  <p:embed/>
                </p:oleObj>
              </mc:Choice>
              <mc:Fallback>
                <p:oleObj name="Equation" r:id="rId5" imgW="1168200" imgH="24120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4700" y="2708275"/>
                        <a:ext cx="21018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586746" y="3212976"/>
            <a:ext cx="5328592" cy="369332"/>
          </a:xfrm>
          <a:prstGeom prst="rect">
            <a:avLst/>
          </a:prstGeom>
          <a:noFill/>
        </p:spPr>
        <p:txBody>
          <a:bodyPr wrap="square" rtlCol="0">
            <a:spAutoFit/>
          </a:bodyPr>
          <a:lstStyle/>
          <a:p>
            <a:r>
              <a:rPr lang="zh-CN" altLang="en-US" dirty="0"/>
              <a:t>假设仅有保守力做功，根据动能定理有：</a:t>
            </a:r>
          </a:p>
        </p:txBody>
      </p:sp>
      <p:graphicFrame>
        <p:nvGraphicFramePr>
          <p:cNvPr id="135171" name="Object 3"/>
          <p:cNvGraphicFramePr>
            <a:graphicFrameLocks noChangeAspect="1"/>
          </p:cNvGraphicFramePr>
          <p:nvPr/>
        </p:nvGraphicFramePr>
        <p:xfrm>
          <a:off x="1982788" y="3579813"/>
          <a:ext cx="2239962" cy="706437"/>
        </p:xfrm>
        <a:graphic>
          <a:graphicData uri="http://schemas.openxmlformats.org/presentationml/2006/ole">
            <mc:AlternateContent xmlns:mc="http://schemas.openxmlformats.org/markup-compatibility/2006">
              <mc:Choice xmlns:v="urn:schemas-microsoft-com:vml" Requires="v">
                <p:oleObj spid="_x0000_s135438" name="Equation" r:id="rId7" imgW="1244520" imgH="393480" progId="Equation.DSMT4">
                  <p:embed/>
                </p:oleObj>
              </mc:Choice>
              <mc:Fallback>
                <p:oleObj name="Equation" r:id="rId7" imgW="1244520" imgH="39348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2788" y="3579813"/>
                        <a:ext cx="2239962"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下箭头 10"/>
          <p:cNvSpPr/>
          <p:nvPr/>
        </p:nvSpPr>
        <p:spPr>
          <a:xfrm>
            <a:off x="3059832" y="4365104"/>
            <a:ext cx="360040"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5172" name="Object 4"/>
          <p:cNvGraphicFramePr>
            <a:graphicFrameLocks noChangeAspect="1"/>
          </p:cNvGraphicFramePr>
          <p:nvPr/>
        </p:nvGraphicFramePr>
        <p:xfrm>
          <a:off x="1835696" y="4653136"/>
          <a:ext cx="3268663" cy="1458912"/>
        </p:xfrm>
        <a:graphic>
          <a:graphicData uri="http://schemas.openxmlformats.org/presentationml/2006/ole">
            <mc:AlternateContent xmlns:mc="http://schemas.openxmlformats.org/markup-compatibility/2006">
              <mc:Choice xmlns:v="urn:schemas-microsoft-com:vml" Requires="v">
                <p:oleObj spid="_x0000_s135439" name="Equation" r:id="rId9" imgW="1815840" imgH="812520" progId="Equation.DSMT4">
                  <p:embed/>
                </p:oleObj>
              </mc:Choice>
              <mc:Fallback>
                <p:oleObj name="Equation" r:id="rId9" imgW="1815840" imgH="81252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4653136"/>
                        <a:ext cx="3268663" cy="1458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11560" y="6211669"/>
            <a:ext cx="7200800" cy="400110"/>
          </a:xfrm>
          <a:prstGeom prst="rect">
            <a:avLst/>
          </a:prstGeom>
          <a:noFill/>
        </p:spPr>
        <p:txBody>
          <a:bodyPr wrap="square" rtlCol="0">
            <a:spAutoFit/>
          </a:bodyPr>
          <a:lstStyle/>
          <a:p>
            <a:r>
              <a:rPr lang="zh-CN" altLang="en-US" sz="2000" b="1" dirty="0"/>
              <a:t>在仅有保守力做功时，机械能守恒。这就是机械能守恒定律。</a:t>
            </a:r>
          </a:p>
        </p:txBody>
      </p:sp>
      <p:sp>
        <p:nvSpPr>
          <p:cNvPr id="14" name="TextBox 13"/>
          <p:cNvSpPr txBox="1"/>
          <p:nvPr/>
        </p:nvSpPr>
        <p:spPr>
          <a:xfrm>
            <a:off x="5868144" y="5085184"/>
            <a:ext cx="3096344" cy="923330"/>
          </a:xfrm>
          <a:prstGeom prst="rect">
            <a:avLst/>
          </a:prstGeom>
          <a:noFill/>
        </p:spPr>
        <p:txBody>
          <a:bodyPr wrap="square" rtlCol="0">
            <a:spAutoFit/>
          </a:bodyPr>
          <a:lstStyle/>
          <a:p>
            <a:r>
              <a:rPr lang="zh-CN" altLang="en-US" dirty="0">
                <a:solidFill>
                  <a:srgbClr val="FF0000"/>
                </a:solidFill>
              </a:rPr>
              <a:t>当质点受到几种保守力的作用时，势能应理解为各种势能的总和。</a:t>
            </a:r>
          </a:p>
        </p:txBody>
      </p:sp>
      <p:cxnSp>
        <p:nvCxnSpPr>
          <p:cNvPr id="16" name="直接箭头连接符 15"/>
          <p:cNvCxnSpPr/>
          <p:nvPr/>
        </p:nvCxnSpPr>
        <p:spPr>
          <a:xfrm flipV="1">
            <a:off x="3635896" y="5445224"/>
            <a:ext cx="21602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3770456"/>
            <a:ext cx="1512168" cy="1477328"/>
          </a:xfrm>
          <a:prstGeom prst="rect">
            <a:avLst/>
          </a:prstGeom>
          <a:noFill/>
        </p:spPr>
        <p:txBody>
          <a:bodyPr wrap="square" rtlCol="0">
            <a:spAutoFit/>
          </a:bodyPr>
          <a:lstStyle/>
          <a:p>
            <a:r>
              <a:rPr lang="zh-CN" altLang="en-US" dirty="0">
                <a:solidFill>
                  <a:srgbClr val="FF0000"/>
                </a:solidFill>
              </a:rPr>
              <a:t>动能定理本身即包括保守力做功又包括非保守力做功。</a:t>
            </a:r>
          </a:p>
        </p:txBody>
      </p:sp>
    </p:spTree>
    <p:extLst>
      <p:ext uri="{BB962C8B-B14F-4D97-AF65-F5344CB8AC3E}">
        <p14:creationId xmlns:p14="http://schemas.microsoft.com/office/powerpoint/2010/main" val="446297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2"/>
            <a:ext cx="8229600" cy="4525963"/>
          </a:xfrm>
        </p:spPr>
        <p:txBody>
          <a:bodyPr/>
          <a:lstStyle/>
          <a:p>
            <a:r>
              <a:rPr lang="zh-CN" altLang="en-US" dirty="0"/>
              <a:t>质点系机械能守恒定律</a:t>
            </a:r>
            <a:br>
              <a:rPr lang="en-US" altLang="zh-CN" dirty="0"/>
            </a:br>
            <a:br>
              <a:rPr lang="en-US" altLang="zh-CN" dirty="0"/>
            </a:br>
            <a:br>
              <a:rPr lang="en-US" altLang="zh-CN" dirty="0"/>
            </a:br>
            <a:endParaRPr lang="en-US" altLang="zh-CN" dirty="0"/>
          </a:p>
        </p:txBody>
      </p:sp>
      <p:grpSp>
        <p:nvGrpSpPr>
          <p:cNvPr id="41" name="组合 40"/>
          <p:cNvGrpSpPr/>
          <p:nvPr/>
        </p:nvGrpSpPr>
        <p:grpSpPr>
          <a:xfrm>
            <a:off x="6674296" y="1412776"/>
            <a:ext cx="2362200" cy="2374900"/>
            <a:chOff x="6674296" y="1412776"/>
            <a:chExt cx="2362200" cy="2374900"/>
          </a:xfrm>
        </p:grpSpPr>
        <p:sp>
          <p:nvSpPr>
            <p:cNvPr id="17" name="Freeform 6"/>
            <p:cNvSpPr>
              <a:spLocks/>
            </p:cNvSpPr>
            <p:nvPr/>
          </p:nvSpPr>
          <p:spPr bwMode="auto">
            <a:xfrm>
              <a:off x="6674296" y="1412776"/>
              <a:ext cx="2362200" cy="2374900"/>
            </a:xfrm>
            <a:custGeom>
              <a:avLst/>
              <a:gdLst>
                <a:gd name="T0" fmla="*/ 816 w 1704"/>
                <a:gd name="T1" fmla="*/ 8 h 1504"/>
                <a:gd name="T2" fmla="*/ 240 w 1704"/>
                <a:gd name="T3" fmla="*/ 248 h 1504"/>
                <a:gd name="T4" fmla="*/ 144 w 1704"/>
                <a:gd name="T5" fmla="*/ 1160 h 1504"/>
                <a:gd name="T6" fmla="*/ 1104 w 1704"/>
                <a:gd name="T7" fmla="*/ 1448 h 1504"/>
                <a:gd name="T8" fmla="*/ 1632 w 1704"/>
                <a:gd name="T9" fmla="*/ 824 h 1504"/>
                <a:gd name="T10" fmla="*/ 1536 w 1704"/>
                <a:gd name="T11" fmla="*/ 296 h 1504"/>
                <a:gd name="T12" fmla="*/ 816 w 1704"/>
                <a:gd name="T13" fmla="*/ 8 h 1504"/>
              </a:gdLst>
              <a:ahLst/>
              <a:cxnLst>
                <a:cxn ang="0">
                  <a:pos x="T0" y="T1"/>
                </a:cxn>
                <a:cxn ang="0">
                  <a:pos x="T2" y="T3"/>
                </a:cxn>
                <a:cxn ang="0">
                  <a:pos x="T4" y="T5"/>
                </a:cxn>
                <a:cxn ang="0">
                  <a:pos x="T6" y="T7"/>
                </a:cxn>
                <a:cxn ang="0">
                  <a:pos x="T8" y="T9"/>
                </a:cxn>
                <a:cxn ang="0">
                  <a:pos x="T10" y="T11"/>
                </a:cxn>
                <a:cxn ang="0">
                  <a:pos x="T12" y="T13"/>
                </a:cxn>
              </a:cxnLst>
              <a:rect l="0" t="0" r="r" b="b"/>
              <a:pathLst>
                <a:path w="1704" h="1504">
                  <a:moveTo>
                    <a:pt x="816" y="8"/>
                  </a:moveTo>
                  <a:cubicBezTo>
                    <a:pt x="600" y="0"/>
                    <a:pt x="352" y="56"/>
                    <a:pt x="240" y="248"/>
                  </a:cubicBezTo>
                  <a:cubicBezTo>
                    <a:pt x="128" y="440"/>
                    <a:pt x="0" y="960"/>
                    <a:pt x="144" y="1160"/>
                  </a:cubicBezTo>
                  <a:cubicBezTo>
                    <a:pt x="288" y="1360"/>
                    <a:pt x="856" y="1504"/>
                    <a:pt x="1104" y="1448"/>
                  </a:cubicBezTo>
                  <a:cubicBezTo>
                    <a:pt x="1352" y="1392"/>
                    <a:pt x="1560" y="1016"/>
                    <a:pt x="1632" y="824"/>
                  </a:cubicBezTo>
                  <a:cubicBezTo>
                    <a:pt x="1704" y="632"/>
                    <a:pt x="1672" y="432"/>
                    <a:pt x="1536" y="296"/>
                  </a:cubicBezTo>
                  <a:cubicBezTo>
                    <a:pt x="1400" y="160"/>
                    <a:pt x="1032" y="16"/>
                    <a:pt x="816" y="8"/>
                  </a:cubicBezTo>
                  <a:close/>
                </a:path>
              </a:pathLst>
            </a:cu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 name="Group 7"/>
            <p:cNvGrpSpPr>
              <a:grpSpLocks/>
            </p:cNvGrpSpPr>
            <p:nvPr/>
          </p:nvGrpSpPr>
          <p:grpSpPr bwMode="auto">
            <a:xfrm>
              <a:off x="7083871" y="1715988"/>
              <a:ext cx="1358900" cy="493713"/>
              <a:chOff x="4080" y="1008"/>
              <a:chExt cx="856" cy="311"/>
            </a:xfrm>
          </p:grpSpPr>
          <p:sp>
            <p:nvSpPr>
              <p:cNvPr id="19" name="Oval 8"/>
              <p:cNvSpPr>
                <a:spLocks noChangeArrowheads="1"/>
              </p:cNvSpPr>
              <p:nvPr/>
            </p:nvSpPr>
            <p:spPr bwMode="auto">
              <a:xfrm>
                <a:off x="4328" y="1105"/>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9"/>
              <p:cNvSpPr>
                <a:spLocks noChangeShapeType="1"/>
              </p:cNvSpPr>
              <p:nvPr/>
            </p:nvSpPr>
            <p:spPr bwMode="auto">
              <a:xfrm>
                <a:off x="4424" y="1153"/>
                <a:ext cx="288"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 name="Object 10"/>
              <p:cNvGraphicFramePr>
                <a:graphicFrameLocks/>
              </p:cNvGraphicFramePr>
              <p:nvPr/>
            </p:nvGraphicFramePr>
            <p:xfrm>
              <a:off x="4080" y="1056"/>
              <a:ext cx="224" cy="263"/>
            </p:xfrm>
            <a:graphic>
              <a:graphicData uri="http://schemas.openxmlformats.org/presentationml/2006/ole">
                <mc:AlternateContent xmlns:mc="http://schemas.openxmlformats.org/markup-compatibility/2006">
                  <mc:Choice xmlns:v="urn:schemas-microsoft-com:vml" Requires="v">
                    <p:oleObj spid="_x0000_s156969" name="Equation" r:id="rId4" imgW="355446" imgH="418918" progId="Equation.3">
                      <p:embed/>
                    </p:oleObj>
                  </mc:Choice>
                  <mc:Fallback>
                    <p:oleObj name="Equation" r:id="rId4" imgW="355446" imgH="418918"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0" y="1056"/>
                            <a:ext cx="22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1"/>
              <p:cNvGraphicFramePr>
                <a:graphicFrameLocks/>
              </p:cNvGraphicFramePr>
              <p:nvPr/>
            </p:nvGraphicFramePr>
            <p:xfrm>
              <a:off x="4752" y="1008"/>
              <a:ext cx="184" cy="263"/>
            </p:xfrm>
            <a:graphic>
              <a:graphicData uri="http://schemas.openxmlformats.org/presentationml/2006/ole">
                <mc:AlternateContent xmlns:mc="http://schemas.openxmlformats.org/markup-compatibility/2006">
                  <mc:Choice xmlns:v="urn:schemas-microsoft-com:vml" Requires="v">
                    <p:oleObj spid="_x0000_s156970" name="Equation" r:id="rId6" imgW="381240" imgH="546120" progId="Equation.3">
                      <p:embed/>
                    </p:oleObj>
                  </mc:Choice>
                  <mc:Fallback>
                    <p:oleObj name="Equation" r:id="rId6" imgW="381240" imgH="546120" progId="Equation.3">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2" y="1008"/>
                            <a:ext cx="18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 name="Group 12"/>
            <p:cNvGrpSpPr>
              <a:grpSpLocks/>
            </p:cNvGrpSpPr>
            <p:nvPr/>
          </p:nvGrpSpPr>
          <p:grpSpPr bwMode="auto">
            <a:xfrm>
              <a:off x="6931471" y="2216051"/>
              <a:ext cx="990600" cy="717550"/>
              <a:chOff x="3984" y="1323"/>
              <a:chExt cx="624" cy="452"/>
            </a:xfrm>
          </p:grpSpPr>
          <p:sp>
            <p:nvSpPr>
              <p:cNvPr id="24" name="Oval 13"/>
              <p:cNvSpPr>
                <a:spLocks noChangeArrowheads="1"/>
              </p:cNvSpPr>
              <p:nvPr/>
            </p:nvSpPr>
            <p:spPr bwMode="auto">
              <a:xfrm>
                <a:off x="4184" y="1489"/>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14"/>
              <p:cNvGraphicFramePr>
                <a:graphicFrameLocks/>
              </p:cNvGraphicFramePr>
              <p:nvPr/>
            </p:nvGraphicFramePr>
            <p:xfrm>
              <a:off x="3984" y="1512"/>
              <a:ext cx="247" cy="263"/>
            </p:xfrm>
            <a:graphic>
              <a:graphicData uri="http://schemas.openxmlformats.org/presentationml/2006/ole">
                <mc:AlternateContent xmlns:mc="http://schemas.openxmlformats.org/markup-compatibility/2006">
                  <mc:Choice xmlns:v="urn:schemas-microsoft-com:vml" Requires="v">
                    <p:oleObj spid="_x0000_s156971" name="Equation" r:id="rId8" imgW="393529" imgH="418918" progId="Equation.3">
                      <p:embed/>
                    </p:oleObj>
                  </mc:Choice>
                  <mc:Fallback>
                    <p:oleObj name="Equation" r:id="rId8" imgW="393529" imgH="418918" progId="Equation.3">
                      <p:embed/>
                      <p:pic>
                        <p:nvPicPr>
                          <p:cNvPr id="0" name="Picture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1512"/>
                            <a:ext cx="247"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Line 15"/>
              <p:cNvSpPr>
                <a:spLocks noChangeShapeType="1"/>
              </p:cNvSpPr>
              <p:nvPr/>
            </p:nvSpPr>
            <p:spPr bwMode="auto">
              <a:xfrm flipV="1">
                <a:off x="4269" y="1323"/>
                <a:ext cx="192" cy="19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 name="Object 16"/>
              <p:cNvGraphicFramePr>
                <a:graphicFrameLocks/>
              </p:cNvGraphicFramePr>
              <p:nvPr/>
            </p:nvGraphicFramePr>
            <p:xfrm>
              <a:off x="4399" y="1369"/>
              <a:ext cx="209" cy="263"/>
            </p:xfrm>
            <a:graphic>
              <a:graphicData uri="http://schemas.openxmlformats.org/presentationml/2006/ole">
                <mc:AlternateContent xmlns:mc="http://schemas.openxmlformats.org/markup-compatibility/2006">
                  <mc:Choice xmlns:v="urn:schemas-microsoft-com:vml" Requires="v">
                    <p:oleObj spid="_x0000_s156972" name="Equation" r:id="rId10" imgW="432000" imgH="546120" progId="Equation.3">
                      <p:embed/>
                    </p:oleObj>
                  </mc:Choice>
                  <mc:Fallback>
                    <p:oleObj name="Equation" r:id="rId10" imgW="432000" imgH="546120" progId="Equation.3">
                      <p:embed/>
                      <p:pic>
                        <p:nvPicPr>
                          <p:cNvPr id="0" name="Picture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9" y="1369"/>
                            <a:ext cx="209"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8" name="Group 17"/>
            <p:cNvGrpSpPr>
              <a:grpSpLocks/>
            </p:cNvGrpSpPr>
            <p:nvPr/>
          </p:nvGrpSpPr>
          <p:grpSpPr bwMode="auto">
            <a:xfrm>
              <a:off x="7083871" y="3011388"/>
              <a:ext cx="1003300" cy="666750"/>
              <a:chOff x="4080" y="1824"/>
              <a:chExt cx="632" cy="420"/>
            </a:xfrm>
          </p:grpSpPr>
          <p:sp>
            <p:nvSpPr>
              <p:cNvPr id="29" name="Oval 18"/>
              <p:cNvSpPr>
                <a:spLocks noChangeArrowheads="1"/>
              </p:cNvSpPr>
              <p:nvPr/>
            </p:nvSpPr>
            <p:spPr bwMode="auto">
              <a:xfrm>
                <a:off x="4328" y="1873"/>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9"/>
              <p:cNvSpPr>
                <a:spLocks noChangeShapeType="1"/>
              </p:cNvSpPr>
              <p:nvPr/>
            </p:nvSpPr>
            <p:spPr bwMode="auto">
              <a:xfrm>
                <a:off x="4424" y="1921"/>
                <a:ext cx="288" cy="9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 name="Object 20"/>
              <p:cNvGraphicFramePr>
                <a:graphicFrameLocks/>
              </p:cNvGraphicFramePr>
              <p:nvPr/>
            </p:nvGraphicFramePr>
            <p:xfrm>
              <a:off x="4080" y="1824"/>
              <a:ext cx="240" cy="272"/>
            </p:xfrm>
            <a:graphic>
              <a:graphicData uri="http://schemas.openxmlformats.org/presentationml/2006/ole">
                <mc:AlternateContent xmlns:mc="http://schemas.openxmlformats.org/markup-compatibility/2006">
                  <mc:Choice xmlns:v="urn:schemas-microsoft-com:vml" Requires="v">
                    <p:oleObj spid="_x0000_s156973" name="Equation" r:id="rId12" imgW="380835" imgH="431613" progId="Equation.3">
                      <p:embed/>
                    </p:oleObj>
                  </mc:Choice>
                  <mc:Fallback>
                    <p:oleObj name="Equation" r:id="rId12" imgW="380835" imgH="431613" progId="Equation.3">
                      <p:embed/>
                      <p:pic>
                        <p:nvPicPr>
                          <p:cNvPr id="0" name="Picture 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0" y="1824"/>
                            <a:ext cx="24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21"/>
              <p:cNvGraphicFramePr>
                <a:graphicFrameLocks/>
              </p:cNvGraphicFramePr>
              <p:nvPr/>
            </p:nvGraphicFramePr>
            <p:xfrm>
              <a:off x="4479" y="1972"/>
              <a:ext cx="199" cy="272"/>
            </p:xfrm>
            <a:graphic>
              <a:graphicData uri="http://schemas.openxmlformats.org/presentationml/2006/ole">
                <mc:AlternateContent xmlns:mc="http://schemas.openxmlformats.org/markup-compatibility/2006">
                  <mc:Choice xmlns:v="urn:schemas-microsoft-com:vml" Requires="v">
                    <p:oleObj spid="_x0000_s156974" name="Equation" r:id="rId14" imgW="406440" imgH="559080" progId="Equation.3">
                      <p:embed/>
                    </p:oleObj>
                  </mc:Choice>
                  <mc:Fallback>
                    <p:oleObj name="Equation" r:id="rId14" imgW="406440" imgH="559080" progId="Equation.3">
                      <p:embed/>
                      <p:pic>
                        <p:nvPicPr>
                          <p:cNvPr id="0" name="Picture 1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9" y="1972"/>
                            <a:ext cx="19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3" name="Group 22"/>
            <p:cNvGrpSpPr>
              <a:grpSpLocks/>
            </p:cNvGrpSpPr>
            <p:nvPr/>
          </p:nvGrpSpPr>
          <p:grpSpPr bwMode="auto">
            <a:xfrm>
              <a:off x="7660131" y="2060478"/>
              <a:ext cx="1089024" cy="1257301"/>
              <a:chOff x="4443" y="1225"/>
              <a:chExt cx="686" cy="792"/>
            </a:xfrm>
          </p:grpSpPr>
          <p:sp>
            <p:nvSpPr>
              <p:cNvPr id="34" name="Oval 23"/>
              <p:cNvSpPr>
                <a:spLocks noChangeArrowheads="1"/>
              </p:cNvSpPr>
              <p:nvPr/>
            </p:nvSpPr>
            <p:spPr bwMode="auto">
              <a:xfrm>
                <a:off x="4712" y="1489"/>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4"/>
              <p:cNvSpPr>
                <a:spLocks noChangeShapeType="1"/>
              </p:cNvSpPr>
              <p:nvPr/>
            </p:nvSpPr>
            <p:spPr bwMode="auto">
              <a:xfrm flipH="1">
                <a:off x="4590" y="1574"/>
                <a:ext cx="144" cy="19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 name="Object 25"/>
              <p:cNvGraphicFramePr>
                <a:graphicFrameLocks/>
              </p:cNvGraphicFramePr>
              <p:nvPr>
                <p:extLst>
                  <p:ext uri="{D42A27DB-BD31-4B8C-83A1-F6EECF244321}">
                    <p14:modId xmlns:p14="http://schemas.microsoft.com/office/powerpoint/2010/main" val="162175071"/>
                  </p:ext>
                </p:extLst>
              </p:nvPr>
            </p:nvGraphicFramePr>
            <p:xfrm>
              <a:off x="4776" y="1225"/>
              <a:ext cx="353" cy="362"/>
            </p:xfrm>
            <a:graphic>
              <a:graphicData uri="http://schemas.openxmlformats.org/presentationml/2006/ole">
                <mc:AlternateContent xmlns:mc="http://schemas.openxmlformats.org/markup-compatibility/2006">
                  <mc:Choice xmlns:v="urn:schemas-microsoft-com:vml" Requires="v">
                    <p:oleObj spid="_x0000_s156975" name="Equation" r:id="rId16" imgW="177480" imgH="228600" progId="Equation.DSMT4">
                      <p:embed/>
                    </p:oleObj>
                  </mc:Choice>
                  <mc:Fallback>
                    <p:oleObj name="Equation" r:id="rId16" imgW="177480" imgH="228600" progId="Equation.DSMT4">
                      <p:embed/>
                      <p:pic>
                        <p:nvPicPr>
                          <p:cNvPr id="0" name="Picture 1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76" y="1225"/>
                            <a:ext cx="353"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26"/>
              <p:cNvGraphicFramePr>
                <a:graphicFrameLocks/>
              </p:cNvGraphicFramePr>
              <p:nvPr>
                <p:extLst>
                  <p:ext uri="{D42A27DB-BD31-4B8C-83A1-F6EECF244321}">
                    <p14:modId xmlns:p14="http://schemas.microsoft.com/office/powerpoint/2010/main" val="1780271564"/>
                  </p:ext>
                </p:extLst>
              </p:nvPr>
            </p:nvGraphicFramePr>
            <p:xfrm>
              <a:off x="4443" y="1693"/>
              <a:ext cx="291" cy="324"/>
            </p:xfrm>
            <a:graphic>
              <a:graphicData uri="http://schemas.openxmlformats.org/presentationml/2006/ole">
                <mc:AlternateContent xmlns:mc="http://schemas.openxmlformats.org/markup-compatibility/2006">
                  <mc:Choice xmlns:v="urn:schemas-microsoft-com:vml" Requires="v">
                    <p:oleObj spid="_x0000_s156976" name="Equation" r:id="rId18" imgW="152280" imgH="228600" progId="Equation.DSMT4">
                      <p:embed/>
                    </p:oleObj>
                  </mc:Choice>
                  <mc:Fallback>
                    <p:oleObj name="Equation" r:id="rId18" imgW="152280" imgH="228600" progId="Equation.DSMT4">
                      <p:embed/>
                      <p:pic>
                        <p:nvPicPr>
                          <p:cNvPr id="0" name="Picture 12"/>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43" y="1693"/>
                            <a:ext cx="291"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 name="Group 27"/>
            <p:cNvGrpSpPr>
              <a:grpSpLocks/>
            </p:cNvGrpSpPr>
            <p:nvPr/>
          </p:nvGrpSpPr>
          <p:grpSpPr bwMode="auto">
            <a:xfrm>
              <a:off x="8315771" y="2555776"/>
              <a:ext cx="152400" cy="609600"/>
              <a:chOff x="5040" y="2592"/>
              <a:chExt cx="96" cy="384"/>
            </a:xfrm>
          </p:grpSpPr>
          <p:sp>
            <p:nvSpPr>
              <p:cNvPr id="39" name="Oval 28"/>
              <p:cNvSpPr>
                <a:spLocks noChangeArrowheads="1"/>
              </p:cNvSpPr>
              <p:nvPr/>
            </p:nvSpPr>
            <p:spPr bwMode="auto">
              <a:xfrm>
                <a:off x="5040" y="2880"/>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9"/>
              <p:cNvSpPr>
                <a:spLocks noChangeShapeType="1"/>
              </p:cNvSpPr>
              <p:nvPr/>
            </p:nvSpPr>
            <p:spPr bwMode="auto">
              <a:xfrm flipV="1">
                <a:off x="5088" y="2592"/>
                <a:ext cx="0" cy="2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2" name="TextBox 41"/>
          <p:cNvSpPr txBox="1"/>
          <p:nvPr/>
        </p:nvSpPr>
        <p:spPr>
          <a:xfrm>
            <a:off x="874778" y="2348880"/>
            <a:ext cx="4824536" cy="400110"/>
          </a:xfrm>
          <a:prstGeom prst="rect">
            <a:avLst/>
          </a:prstGeom>
          <a:noFill/>
        </p:spPr>
        <p:txBody>
          <a:bodyPr wrap="square" rtlCol="0">
            <a:spAutoFit/>
          </a:bodyPr>
          <a:lstStyle/>
          <a:p>
            <a:r>
              <a:rPr lang="zh-CN" altLang="en-US" sz="2000" dirty="0"/>
              <a:t>考虑第</a:t>
            </a:r>
            <a:r>
              <a:rPr lang="en-US" altLang="zh-CN" sz="2000" dirty="0" err="1"/>
              <a:t>i</a:t>
            </a:r>
            <a:r>
              <a:rPr lang="zh-CN" altLang="en-US" sz="2000" dirty="0"/>
              <a:t>个质点：</a:t>
            </a:r>
          </a:p>
        </p:txBody>
      </p:sp>
      <p:graphicFrame>
        <p:nvGraphicFramePr>
          <p:cNvPr id="136205" name="Object 13"/>
          <p:cNvGraphicFramePr>
            <a:graphicFrameLocks noChangeAspect="1"/>
          </p:cNvGraphicFramePr>
          <p:nvPr>
            <p:extLst>
              <p:ext uri="{D42A27DB-BD31-4B8C-83A1-F6EECF244321}">
                <p14:modId xmlns:p14="http://schemas.microsoft.com/office/powerpoint/2010/main" val="45716008"/>
              </p:ext>
            </p:extLst>
          </p:nvPr>
        </p:nvGraphicFramePr>
        <p:xfrm>
          <a:off x="2843808" y="2204864"/>
          <a:ext cx="3040063" cy="706437"/>
        </p:xfrm>
        <a:graphic>
          <a:graphicData uri="http://schemas.openxmlformats.org/presentationml/2006/ole">
            <mc:AlternateContent xmlns:mc="http://schemas.openxmlformats.org/markup-compatibility/2006">
              <mc:Choice xmlns:v="urn:schemas-microsoft-com:vml" Requires="v">
                <p:oleObj spid="_x0000_s156977" name="Equation" r:id="rId20" imgW="1688760" imgH="393480" progId="Equation.DSMT4">
                  <p:embed/>
                </p:oleObj>
              </mc:Choice>
              <mc:Fallback>
                <p:oleObj name="Equation" r:id="rId20" imgW="1688760" imgH="393480" progId="Equation.DSMT4">
                  <p:embed/>
                  <p:pic>
                    <p:nvPicPr>
                      <p:cNvPr id="0" name="Picture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43808" y="2204864"/>
                        <a:ext cx="3040063"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928568" y="3068960"/>
            <a:ext cx="3888432" cy="369332"/>
          </a:xfrm>
          <a:prstGeom prst="rect">
            <a:avLst/>
          </a:prstGeom>
          <a:noFill/>
        </p:spPr>
        <p:txBody>
          <a:bodyPr wrap="square" rtlCol="0">
            <a:spAutoFit/>
          </a:bodyPr>
          <a:lstStyle/>
          <a:p>
            <a:r>
              <a:rPr lang="zh-CN" altLang="en-US" dirty="0"/>
              <a:t>对质点系内所有质点求和：</a:t>
            </a:r>
          </a:p>
        </p:txBody>
      </p:sp>
      <p:graphicFrame>
        <p:nvGraphicFramePr>
          <p:cNvPr id="136206" name="Object 14"/>
          <p:cNvGraphicFramePr>
            <a:graphicFrameLocks noChangeAspect="1"/>
          </p:cNvGraphicFramePr>
          <p:nvPr/>
        </p:nvGraphicFramePr>
        <p:xfrm>
          <a:off x="2339752" y="3501008"/>
          <a:ext cx="4367212" cy="752475"/>
        </p:xfrm>
        <a:graphic>
          <a:graphicData uri="http://schemas.openxmlformats.org/presentationml/2006/ole">
            <mc:AlternateContent xmlns:mc="http://schemas.openxmlformats.org/markup-compatibility/2006">
              <mc:Choice xmlns:v="urn:schemas-microsoft-com:vml" Requires="v">
                <p:oleObj spid="_x0000_s156978" name="Equation" r:id="rId22" imgW="2425680" imgH="419040" progId="Equation.DSMT4">
                  <p:embed/>
                </p:oleObj>
              </mc:Choice>
              <mc:Fallback>
                <p:oleObj name="Equation" r:id="rId22" imgW="2425680" imgH="419040" progId="Equation.DSMT4">
                  <p:embed/>
                  <p:pic>
                    <p:nvPicPr>
                      <p:cNvPr id="0" name="Picture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9752" y="3501008"/>
                        <a:ext cx="4367212"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7" name="组合 46"/>
          <p:cNvGrpSpPr/>
          <p:nvPr/>
        </p:nvGrpSpPr>
        <p:grpSpPr>
          <a:xfrm>
            <a:off x="1043608" y="4365104"/>
            <a:ext cx="4568103" cy="752475"/>
            <a:chOff x="1363914" y="4365104"/>
            <a:chExt cx="4568103" cy="752475"/>
          </a:xfrm>
        </p:grpSpPr>
        <p:sp>
          <p:nvSpPr>
            <p:cNvPr id="45" name="TextBox 44"/>
            <p:cNvSpPr txBox="1"/>
            <p:nvPr/>
          </p:nvSpPr>
          <p:spPr>
            <a:xfrm>
              <a:off x="1363914" y="4552152"/>
              <a:ext cx="2736304" cy="369332"/>
            </a:xfrm>
            <a:prstGeom prst="rect">
              <a:avLst/>
            </a:prstGeom>
            <a:noFill/>
          </p:spPr>
          <p:txBody>
            <a:bodyPr wrap="square" rtlCol="0">
              <a:spAutoFit/>
            </a:bodyPr>
            <a:lstStyle/>
            <a:p>
              <a:r>
                <a:rPr lang="zh-CN" altLang="en-US" dirty="0"/>
                <a:t>令：</a:t>
              </a:r>
            </a:p>
          </p:txBody>
        </p:sp>
        <p:graphicFrame>
          <p:nvGraphicFramePr>
            <p:cNvPr id="136207" name="Object 15"/>
            <p:cNvGraphicFramePr>
              <a:graphicFrameLocks noChangeAspect="1"/>
            </p:cNvGraphicFramePr>
            <p:nvPr/>
          </p:nvGraphicFramePr>
          <p:xfrm>
            <a:off x="1907704" y="4365104"/>
            <a:ext cx="4024313" cy="752475"/>
          </p:xfrm>
          <a:graphic>
            <a:graphicData uri="http://schemas.openxmlformats.org/presentationml/2006/ole">
              <mc:AlternateContent xmlns:mc="http://schemas.openxmlformats.org/markup-compatibility/2006">
                <mc:Choice xmlns:v="urn:schemas-microsoft-com:vml" Requires="v">
                  <p:oleObj spid="_x0000_s156979" name="Equation" r:id="rId24" imgW="2234880" imgH="419040" progId="Equation.DSMT4">
                    <p:embed/>
                  </p:oleObj>
                </mc:Choice>
                <mc:Fallback>
                  <p:oleObj name="Equation" r:id="rId24" imgW="2234880" imgH="419040" progId="Equation.DSMT4">
                    <p:embed/>
                    <p:pic>
                      <p:nvPicPr>
                        <p:cNvPr id="0" name="Picture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07704" y="4365104"/>
                          <a:ext cx="402431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8" name="TextBox 47"/>
          <p:cNvSpPr txBox="1"/>
          <p:nvPr/>
        </p:nvSpPr>
        <p:spPr>
          <a:xfrm>
            <a:off x="5436096" y="4562910"/>
            <a:ext cx="1512168" cy="369332"/>
          </a:xfrm>
          <a:prstGeom prst="rect">
            <a:avLst/>
          </a:prstGeom>
          <a:noFill/>
        </p:spPr>
        <p:txBody>
          <a:bodyPr wrap="square" rtlCol="0">
            <a:spAutoFit/>
          </a:bodyPr>
          <a:lstStyle/>
          <a:p>
            <a:r>
              <a:rPr lang="zh-CN" altLang="en-US" dirty="0"/>
              <a:t>则：</a:t>
            </a:r>
          </a:p>
        </p:txBody>
      </p:sp>
      <p:graphicFrame>
        <p:nvGraphicFramePr>
          <p:cNvPr id="136208" name="Object 16"/>
          <p:cNvGraphicFramePr>
            <a:graphicFrameLocks noChangeAspect="1"/>
          </p:cNvGraphicFramePr>
          <p:nvPr/>
        </p:nvGraphicFramePr>
        <p:xfrm>
          <a:off x="6012160" y="4469386"/>
          <a:ext cx="2973387" cy="614363"/>
        </p:xfrm>
        <a:graphic>
          <a:graphicData uri="http://schemas.openxmlformats.org/presentationml/2006/ole">
            <mc:AlternateContent xmlns:mc="http://schemas.openxmlformats.org/markup-compatibility/2006">
              <mc:Choice xmlns:v="urn:schemas-microsoft-com:vml" Requires="v">
                <p:oleObj spid="_x0000_s156980" name="Equation" r:id="rId26" imgW="1650960" imgH="342720" progId="Equation.DSMT4">
                  <p:embed/>
                </p:oleObj>
              </mc:Choice>
              <mc:Fallback>
                <p:oleObj name="Equation" r:id="rId26" imgW="1650960" imgH="342720" progId="Equation.DSMT4">
                  <p:embed/>
                  <p:pic>
                    <p:nvPicPr>
                      <p:cNvPr id="0" name="Picture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12160" y="4469386"/>
                        <a:ext cx="2973387"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09" name="Object 17"/>
          <p:cNvGraphicFramePr>
            <a:graphicFrameLocks noChangeAspect="1"/>
          </p:cNvGraphicFramePr>
          <p:nvPr>
            <p:extLst>
              <p:ext uri="{D42A27DB-BD31-4B8C-83A1-F6EECF244321}">
                <p14:modId xmlns:p14="http://schemas.microsoft.com/office/powerpoint/2010/main" val="1483239705"/>
              </p:ext>
            </p:extLst>
          </p:nvPr>
        </p:nvGraphicFramePr>
        <p:xfrm>
          <a:off x="995114" y="4967288"/>
          <a:ext cx="7753350" cy="1138237"/>
        </p:xfrm>
        <a:graphic>
          <a:graphicData uri="http://schemas.openxmlformats.org/presentationml/2006/ole">
            <mc:AlternateContent xmlns:mc="http://schemas.openxmlformats.org/markup-compatibility/2006">
              <mc:Choice xmlns:v="urn:schemas-microsoft-com:vml" Requires="v">
                <p:oleObj spid="_x0000_s156981" name="Equation" r:id="rId28" imgW="4305240" imgH="634680" progId="Equation.DSMT4">
                  <p:embed/>
                </p:oleObj>
              </mc:Choice>
              <mc:Fallback>
                <p:oleObj name="Equation" r:id="rId28" imgW="4305240" imgH="634680" progId="Equation.DSMT4">
                  <p:embed/>
                  <p:pic>
                    <p:nvPicPr>
                      <p:cNvPr id="0" name="Picture 17"/>
                      <p:cNvPicPr>
                        <a:picLocks noChangeAspect="1" noChangeArrowheads="1"/>
                      </p:cNvPicPr>
                      <p:nvPr/>
                    </p:nvPicPr>
                    <p:blipFill>
                      <a:blip r:embed="rId29"/>
                      <a:srcRect/>
                      <a:stretch>
                        <a:fillRect/>
                      </a:stretch>
                    </p:blipFill>
                    <p:spPr bwMode="auto">
                      <a:xfrm>
                        <a:off x="995114" y="4967288"/>
                        <a:ext cx="7753350" cy="113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10" name="Object 18"/>
          <p:cNvGraphicFramePr>
            <a:graphicFrameLocks noChangeAspect="1"/>
          </p:cNvGraphicFramePr>
          <p:nvPr/>
        </p:nvGraphicFramePr>
        <p:xfrm>
          <a:off x="2771800" y="6093296"/>
          <a:ext cx="3681413" cy="614363"/>
        </p:xfrm>
        <a:graphic>
          <a:graphicData uri="http://schemas.openxmlformats.org/presentationml/2006/ole">
            <mc:AlternateContent xmlns:mc="http://schemas.openxmlformats.org/markup-compatibility/2006">
              <mc:Choice xmlns:v="urn:schemas-microsoft-com:vml" Requires="v">
                <p:oleObj spid="_x0000_s156982" name="Equation" r:id="rId30" imgW="2044440" imgH="342720" progId="Equation.DSMT4">
                  <p:embed/>
                </p:oleObj>
              </mc:Choice>
              <mc:Fallback>
                <p:oleObj name="Equation" r:id="rId30" imgW="2044440" imgH="342720" progId="Equation.DSMT4">
                  <p:embed/>
                  <p:pic>
                    <p:nvPicPr>
                      <p:cNvPr id="0" name="Picture 1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771800" y="6093296"/>
                        <a:ext cx="3681413"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Box 53"/>
          <p:cNvSpPr txBox="1"/>
          <p:nvPr/>
        </p:nvSpPr>
        <p:spPr>
          <a:xfrm>
            <a:off x="6695728" y="5949280"/>
            <a:ext cx="2448272" cy="646331"/>
          </a:xfrm>
          <a:prstGeom prst="rect">
            <a:avLst/>
          </a:prstGeom>
          <a:noFill/>
        </p:spPr>
        <p:txBody>
          <a:bodyPr wrap="square" rtlCol="0">
            <a:spAutoFit/>
          </a:bodyPr>
          <a:lstStyle/>
          <a:p>
            <a:r>
              <a:rPr lang="zh-CN" altLang="en-US" dirty="0">
                <a:solidFill>
                  <a:srgbClr val="FF0000"/>
                </a:solidFill>
              </a:rPr>
              <a:t>质点系机械能增量等于非保守力做功总和。</a:t>
            </a:r>
          </a:p>
        </p:txBody>
      </p:sp>
    </p:spTree>
    <p:extLst>
      <p:ext uri="{BB962C8B-B14F-4D97-AF65-F5344CB8AC3E}">
        <p14:creationId xmlns:p14="http://schemas.microsoft.com/office/powerpoint/2010/main" val="446297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2"/>
            <a:ext cx="8229600" cy="4525963"/>
          </a:xfrm>
        </p:spPr>
        <p:txBody>
          <a:bodyPr/>
          <a:lstStyle/>
          <a:p>
            <a:r>
              <a:rPr lang="zh-CN" altLang="en-US" dirty="0"/>
              <a:t>质点系机械能守恒定律</a:t>
            </a:r>
            <a:br>
              <a:rPr lang="en-US" altLang="zh-CN" dirty="0"/>
            </a:br>
            <a:br>
              <a:rPr lang="en-US" altLang="zh-CN" dirty="0"/>
            </a:br>
            <a:br>
              <a:rPr lang="en-US" altLang="zh-CN" dirty="0"/>
            </a:br>
            <a:endParaRPr lang="en-US" altLang="zh-CN" dirty="0"/>
          </a:p>
        </p:txBody>
      </p:sp>
      <p:grpSp>
        <p:nvGrpSpPr>
          <p:cNvPr id="3" name="组合 40"/>
          <p:cNvGrpSpPr/>
          <p:nvPr/>
        </p:nvGrpSpPr>
        <p:grpSpPr>
          <a:xfrm>
            <a:off x="6674296" y="1412776"/>
            <a:ext cx="2362200" cy="2374900"/>
            <a:chOff x="6674296" y="1412776"/>
            <a:chExt cx="2362200" cy="2374900"/>
          </a:xfrm>
        </p:grpSpPr>
        <p:sp>
          <p:nvSpPr>
            <p:cNvPr id="17" name="Freeform 6"/>
            <p:cNvSpPr>
              <a:spLocks/>
            </p:cNvSpPr>
            <p:nvPr/>
          </p:nvSpPr>
          <p:spPr bwMode="auto">
            <a:xfrm>
              <a:off x="6674296" y="1412776"/>
              <a:ext cx="2362200" cy="2374900"/>
            </a:xfrm>
            <a:custGeom>
              <a:avLst/>
              <a:gdLst>
                <a:gd name="T0" fmla="*/ 816 w 1704"/>
                <a:gd name="T1" fmla="*/ 8 h 1504"/>
                <a:gd name="T2" fmla="*/ 240 w 1704"/>
                <a:gd name="T3" fmla="*/ 248 h 1504"/>
                <a:gd name="T4" fmla="*/ 144 w 1704"/>
                <a:gd name="T5" fmla="*/ 1160 h 1504"/>
                <a:gd name="T6" fmla="*/ 1104 w 1704"/>
                <a:gd name="T7" fmla="*/ 1448 h 1504"/>
                <a:gd name="T8" fmla="*/ 1632 w 1704"/>
                <a:gd name="T9" fmla="*/ 824 h 1504"/>
                <a:gd name="T10" fmla="*/ 1536 w 1704"/>
                <a:gd name="T11" fmla="*/ 296 h 1504"/>
                <a:gd name="T12" fmla="*/ 816 w 1704"/>
                <a:gd name="T13" fmla="*/ 8 h 1504"/>
              </a:gdLst>
              <a:ahLst/>
              <a:cxnLst>
                <a:cxn ang="0">
                  <a:pos x="T0" y="T1"/>
                </a:cxn>
                <a:cxn ang="0">
                  <a:pos x="T2" y="T3"/>
                </a:cxn>
                <a:cxn ang="0">
                  <a:pos x="T4" y="T5"/>
                </a:cxn>
                <a:cxn ang="0">
                  <a:pos x="T6" y="T7"/>
                </a:cxn>
                <a:cxn ang="0">
                  <a:pos x="T8" y="T9"/>
                </a:cxn>
                <a:cxn ang="0">
                  <a:pos x="T10" y="T11"/>
                </a:cxn>
                <a:cxn ang="0">
                  <a:pos x="T12" y="T13"/>
                </a:cxn>
              </a:cxnLst>
              <a:rect l="0" t="0" r="r" b="b"/>
              <a:pathLst>
                <a:path w="1704" h="1504">
                  <a:moveTo>
                    <a:pt x="816" y="8"/>
                  </a:moveTo>
                  <a:cubicBezTo>
                    <a:pt x="600" y="0"/>
                    <a:pt x="352" y="56"/>
                    <a:pt x="240" y="248"/>
                  </a:cubicBezTo>
                  <a:cubicBezTo>
                    <a:pt x="128" y="440"/>
                    <a:pt x="0" y="960"/>
                    <a:pt x="144" y="1160"/>
                  </a:cubicBezTo>
                  <a:cubicBezTo>
                    <a:pt x="288" y="1360"/>
                    <a:pt x="856" y="1504"/>
                    <a:pt x="1104" y="1448"/>
                  </a:cubicBezTo>
                  <a:cubicBezTo>
                    <a:pt x="1352" y="1392"/>
                    <a:pt x="1560" y="1016"/>
                    <a:pt x="1632" y="824"/>
                  </a:cubicBezTo>
                  <a:cubicBezTo>
                    <a:pt x="1704" y="632"/>
                    <a:pt x="1672" y="432"/>
                    <a:pt x="1536" y="296"/>
                  </a:cubicBezTo>
                  <a:cubicBezTo>
                    <a:pt x="1400" y="160"/>
                    <a:pt x="1032" y="16"/>
                    <a:pt x="816" y="8"/>
                  </a:cubicBezTo>
                  <a:close/>
                </a:path>
              </a:pathLst>
            </a:cu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7"/>
            <p:cNvGrpSpPr>
              <a:grpSpLocks/>
            </p:cNvGrpSpPr>
            <p:nvPr/>
          </p:nvGrpSpPr>
          <p:grpSpPr bwMode="auto">
            <a:xfrm>
              <a:off x="7083871" y="1715988"/>
              <a:ext cx="1358900" cy="493713"/>
              <a:chOff x="4080" y="1008"/>
              <a:chExt cx="856" cy="311"/>
            </a:xfrm>
          </p:grpSpPr>
          <p:sp>
            <p:nvSpPr>
              <p:cNvPr id="19" name="Oval 8"/>
              <p:cNvSpPr>
                <a:spLocks noChangeArrowheads="1"/>
              </p:cNvSpPr>
              <p:nvPr/>
            </p:nvSpPr>
            <p:spPr bwMode="auto">
              <a:xfrm>
                <a:off x="4328" y="1105"/>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9"/>
              <p:cNvSpPr>
                <a:spLocks noChangeShapeType="1"/>
              </p:cNvSpPr>
              <p:nvPr/>
            </p:nvSpPr>
            <p:spPr bwMode="auto">
              <a:xfrm>
                <a:off x="4424" y="1153"/>
                <a:ext cx="288"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 name="Object 10"/>
              <p:cNvGraphicFramePr>
                <a:graphicFrameLocks/>
              </p:cNvGraphicFramePr>
              <p:nvPr/>
            </p:nvGraphicFramePr>
            <p:xfrm>
              <a:off x="4080" y="1056"/>
              <a:ext cx="224" cy="263"/>
            </p:xfrm>
            <a:graphic>
              <a:graphicData uri="http://schemas.openxmlformats.org/presentationml/2006/ole">
                <mc:AlternateContent xmlns:mc="http://schemas.openxmlformats.org/markup-compatibility/2006">
                  <mc:Choice xmlns:v="urn:schemas-microsoft-com:vml" Requires="v">
                    <p:oleObj spid="_x0000_s138225" name="Equation" r:id="rId4" imgW="355446" imgH="418918" progId="Equation.3">
                      <p:embed/>
                    </p:oleObj>
                  </mc:Choice>
                  <mc:Fallback>
                    <p:oleObj name="Equation" r:id="rId4" imgW="355446" imgH="418918"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0" y="1056"/>
                            <a:ext cx="22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1"/>
              <p:cNvGraphicFramePr>
                <a:graphicFrameLocks/>
              </p:cNvGraphicFramePr>
              <p:nvPr/>
            </p:nvGraphicFramePr>
            <p:xfrm>
              <a:off x="4752" y="1008"/>
              <a:ext cx="184" cy="263"/>
            </p:xfrm>
            <a:graphic>
              <a:graphicData uri="http://schemas.openxmlformats.org/presentationml/2006/ole">
                <mc:AlternateContent xmlns:mc="http://schemas.openxmlformats.org/markup-compatibility/2006">
                  <mc:Choice xmlns:v="urn:schemas-microsoft-com:vml" Requires="v">
                    <p:oleObj spid="_x0000_s138226" name="Equation" r:id="rId6" imgW="381240" imgH="546120" progId="Equation.3">
                      <p:embed/>
                    </p:oleObj>
                  </mc:Choice>
                  <mc:Fallback>
                    <p:oleObj name="Equation" r:id="rId6" imgW="381240" imgH="54612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2" y="1008"/>
                            <a:ext cx="18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2"/>
            <p:cNvGrpSpPr>
              <a:grpSpLocks/>
            </p:cNvGrpSpPr>
            <p:nvPr/>
          </p:nvGrpSpPr>
          <p:grpSpPr bwMode="auto">
            <a:xfrm>
              <a:off x="6931471" y="2216051"/>
              <a:ext cx="990600" cy="717550"/>
              <a:chOff x="3984" y="1323"/>
              <a:chExt cx="624" cy="452"/>
            </a:xfrm>
          </p:grpSpPr>
          <p:sp>
            <p:nvSpPr>
              <p:cNvPr id="24" name="Oval 13"/>
              <p:cNvSpPr>
                <a:spLocks noChangeArrowheads="1"/>
              </p:cNvSpPr>
              <p:nvPr/>
            </p:nvSpPr>
            <p:spPr bwMode="auto">
              <a:xfrm>
                <a:off x="4184" y="1489"/>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14"/>
              <p:cNvGraphicFramePr>
                <a:graphicFrameLocks/>
              </p:cNvGraphicFramePr>
              <p:nvPr/>
            </p:nvGraphicFramePr>
            <p:xfrm>
              <a:off x="3984" y="1512"/>
              <a:ext cx="247" cy="263"/>
            </p:xfrm>
            <a:graphic>
              <a:graphicData uri="http://schemas.openxmlformats.org/presentationml/2006/ole">
                <mc:AlternateContent xmlns:mc="http://schemas.openxmlformats.org/markup-compatibility/2006">
                  <mc:Choice xmlns:v="urn:schemas-microsoft-com:vml" Requires="v">
                    <p:oleObj spid="_x0000_s138227" name="Equation" r:id="rId8" imgW="393529" imgH="418918" progId="Equation.3">
                      <p:embed/>
                    </p:oleObj>
                  </mc:Choice>
                  <mc:Fallback>
                    <p:oleObj name="Equation" r:id="rId8" imgW="393529" imgH="418918"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1512"/>
                            <a:ext cx="247"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Line 15"/>
              <p:cNvSpPr>
                <a:spLocks noChangeShapeType="1"/>
              </p:cNvSpPr>
              <p:nvPr/>
            </p:nvSpPr>
            <p:spPr bwMode="auto">
              <a:xfrm flipV="1">
                <a:off x="4269" y="1323"/>
                <a:ext cx="192" cy="19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 name="Object 16"/>
              <p:cNvGraphicFramePr>
                <a:graphicFrameLocks/>
              </p:cNvGraphicFramePr>
              <p:nvPr/>
            </p:nvGraphicFramePr>
            <p:xfrm>
              <a:off x="4399" y="1369"/>
              <a:ext cx="209" cy="263"/>
            </p:xfrm>
            <a:graphic>
              <a:graphicData uri="http://schemas.openxmlformats.org/presentationml/2006/ole">
                <mc:AlternateContent xmlns:mc="http://schemas.openxmlformats.org/markup-compatibility/2006">
                  <mc:Choice xmlns:v="urn:schemas-microsoft-com:vml" Requires="v">
                    <p:oleObj spid="_x0000_s138228" name="Equation" r:id="rId10" imgW="432000" imgH="546120" progId="Equation.3">
                      <p:embed/>
                    </p:oleObj>
                  </mc:Choice>
                  <mc:Fallback>
                    <p:oleObj name="Equation" r:id="rId10" imgW="432000" imgH="54612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9" y="1369"/>
                            <a:ext cx="209"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17"/>
            <p:cNvGrpSpPr>
              <a:grpSpLocks/>
            </p:cNvGrpSpPr>
            <p:nvPr/>
          </p:nvGrpSpPr>
          <p:grpSpPr bwMode="auto">
            <a:xfrm>
              <a:off x="7083871" y="3011388"/>
              <a:ext cx="1003300" cy="666750"/>
              <a:chOff x="4080" y="1824"/>
              <a:chExt cx="632" cy="420"/>
            </a:xfrm>
          </p:grpSpPr>
          <p:sp>
            <p:nvSpPr>
              <p:cNvPr id="29" name="Oval 18"/>
              <p:cNvSpPr>
                <a:spLocks noChangeArrowheads="1"/>
              </p:cNvSpPr>
              <p:nvPr/>
            </p:nvSpPr>
            <p:spPr bwMode="auto">
              <a:xfrm>
                <a:off x="4328" y="1873"/>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9"/>
              <p:cNvSpPr>
                <a:spLocks noChangeShapeType="1"/>
              </p:cNvSpPr>
              <p:nvPr/>
            </p:nvSpPr>
            <p:spPr bwMode="auto">
              <a:xfrm>
                <a:off x="4424" y="1921"/>
                <a:ext cx="288" cy="9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 name="Object 20"/>
              <p:cNvGraphicFramePr>
                <a:graphicFrameLocks/>
              </p:cNvGraphicFramePr>
              <p:nvPr/>
            </p:nvGraphicFramePr>
            <p:xfrm>
              <a:off x="4080" y="1824"/>
              <a:ext cx="240" cy="272"/>
            </p:xfrm>
            <a:graphic>
              <a:graphicData uri="http://schemas.openxmlformats.org/presentationml/2006/ole">
                <mc:AlternateContent xmlns:mc="http://schemas.openxmlformats.org/markup-compatibility/2006">
                  <mc:Choice xmlns:v="urn:schemas-microsoft-com:vml" Requires="v">
                    <p:oleObj spid="_x0000_s138229" name="Equation" r:id="rId12" imgW="380835" imgH="431613" progId="Equation.3">
                      <p:embed/>
                    </p:oleObj>
                  </mc:Choice>
                  <mc:Fallback>
                    <p:oleObj name="Equation" r:id="rId12" imgW="380835" imgH="431613" progId="Equation.3">
                      <p:embed/>
                      <p:pic>
                        <p:nvPicPr>
                          <p:cNvPr id="0" name="Object 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0" y="1824"/>
                            <a:ext cx="24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21"/>
              <p:cNvGraphicFramePr>
                <a:graphicFrameLocks/>
              </p:cNvGraphicFramePr>
              <p:nvPr/>
            </p:nvGraphicFramePr>
            <p:xfrm>
              <a:off x="4479" y="1972"/>
              <a:ext cx="199" cy="272"/>
            </p:xfrm>
            <a:graphic>
              <a:graphicData uri="http://schemas.openxmlformats.org/presentationml/2006/ole">
                <mc:AlternateContent xmlns:mc="http://schemas.openxmlformats.org/markup-compatibility/2006">
                  <mc:Choice xmlns:v="urn:schemas-microsoft-com:vml" Requires="v">
                    <p:oleObj spid="_x0000_s138230" name="Equation" r:id="rId14" imgW="406440" imgH="559080" progId="Equation.3">
                      <p:embed/>
                    </p:oleObj>
                  </mc:Choice>
                  <mc:Fallback>
                    <p:oleObj name="Equation" r:id="rId14" imgW="406440" imgH="559080" progId="Equation.3">
                      <p:embed/>
                      <p:pic>
                        <p:nvPicPr>
                          <p:cNvPr id="0" name="Object 1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9" y="1972"/>
                            <a:ext cx="19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22"/>
            <p:cNvGrpSpPr>
              <a:grpSpLocks/>
            </p:cNvGrpSpPr>
            <p:nvPr/>
          </p:nvGrpSpPr>
          <p:grpSpPr bwMode="auto">
            <a:xfrm>
              <a:off x="7660131" y="2060478"/>
              <a:ext cx="1089024" cy="1257301"/>
              <a:chOff x="4443" y="1225"/>
              <a:chExt cx="686" cy="792"/>
            </a:xfrm>
          </p:grpSpPr>
          <p:sp>
            <p:nvSpPr>
              <p:cNvPr id="34" name="Oval 23"/>
              <p:cNvSpPr>
                <a:spLocks noChangeArrowheads="1"/>
              </p:cNvSpPr>
              <p:nvPr/>
            </p:nvSpPr>
            <p:spPr bwMode="auto">
              <a:xfrm>
                <a:off x="4712" y="1489"/>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4"/>
              <p:cNvSpPr>
                <a:spLocks noChangeShapeType="1"/>
              </p:cNvSpPr>
              <p:nvPr/>
            </p:nvSpPr>
            <p:spPr bwMode="auto">
              <a:xfrm flipH="1">
                <a:off x="4590" y="1574"/>
                <a:ext cx="144" cy="19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 name="Object 25"/>
              <p:cNvGraphicFramePr>
                <a:graphicFrameLocks/>
              </p:cNvGraphicFramePr>
              <p:nvPr>
                <p:extLst>
                  <p:ext uri="{D42A27DB-BD31-4B8C-83A1-F6EECF244321}">
                    <p14:modId xmlns:p14="http://schemas.microsoft.com/office/powerpoint/2010/main" val="162175071"/>
                  </p:ext>
                </p:extLst>
              </p:nvPr>
            </p:nvGraphicFramePr>
            <p:xfrm>
              <a:off x="4776" y="1225"/>
              <a:ext cx="353" cy="362"/>
            </p:xfrm>
            <a:graphic>
              <a:graphicData uri="http://schemas.openxmlformats.org/presentationml/2006/ole">
                <mc:AlternateContent xmlns:mc="http://schemas.openxmlformats.org/markup-compatibility/2006">
                  <mc:Choice xmlns:v="urn:schemas-microsoft-com:vml" Requires="v">
                    <p:oleObj spid="_x0000_s138231" name="Equation" r:id="rId16" imgW="177480" imgH="228600" progId="Equation.DSMT4">
                      <p:embed/>
                    </p:oleObj>
                  </mc:Choice>
                  <mc:Fallback>
                    <p:oleObj name="Equation" r:id="rId16" imgW="177480" imgH="228600" progId="Equation.DSMT4">
                      <p:embed/>
                      <p:pic>
                        <p:nvPicPr>
                          <p:cNvPr id="0" name="Object 1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76" y="1225"/>
                            <a:ext cx="353"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26"/>
              <p:cNvGraphicFramePr>
                <a:graphicFrameLocks/>
              </p:cNvGraphicFramePr>
              <p:nvPr>
                <p:extLst>
                  <p:ext uri="{D42A27DB-BD31-4B8C-83A1-F6EECF244321}">
                    <p14:modId xmlns:p14="http://schemas.microsoft.com/office/powerpoint/2010/main" val="1780271564"/>
                  </p:ext>
                </p:extLst>
              </p:nvPr>
            </p:nvGraphicFramePr>
            <p:xfrm>
              <a:off x="4443" y="1693"/>
              <a:ext cx="291" cy="324"/>
            </p:xfrm>
            <a:graphic>
              <a:graphicData uri="http://schemas.openxmlformats.org/presentationml/2006/ole">
                <mc:AlternateContent xmlns:mc="http://schemas.openxmlformats.org/markup-compatibility/2006">
                  <mc:Choice xmlns:v="urn:schemas-microsoft-com:vml" Requires="v">
                    <p:oleObj spid="_x0000_s138232" name="Equation" r:id="rId18" imgW="152280" imgH="228600" progId="Equation.DSMT4">
                      <p:embed/>
                    </p:oleObj>
                  </mc:Choice>
                  <mc:Fallback>
                    <p:oleObj name="Equation" r:id="rId18" imgW="152280" imgH="228600" progId="Equation.DSMT4">
                      <p:embed/>
                      <p:pic>
                        <p:nvPicPr>
                          <p:cNvPr id="0" name="Object 12"/>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43" y="1693"/>
                            <a:ext cx="291"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27"/>
            <p:cNvGrpSpPr>
              <a:grpSpLocks/>
            </p:cNvGrpSpPr>
            <p:nvPr/>
          </p:nvGrpSpPr>
          <p:grpSpPr bwMode="auto">
            <a:xfrm>
              <a:off x="8315771" y="2555776"/>
              <a:ext cx="152400" cy="609600"/>
              <a:chOff x="5040" y="2592"/>
              <a:chExt cx="96" cy="384"/>
            </a:xfrm>
          </p:grpSpPr>
          <p:sp>
            <p:nvSpPr>
              <p:cNvPr id="39" name="Oval 28"/>
              <p:cNvSpPr>
                <a:spLocks noChangeArrowheads="1"/>
              </p:cNvSpPr>
              <p:nvPr/>
            </p:nvSpPr>
            <p:spPr bwMode="auto">
              <a:xfrm>
                <a:off x="5040" y="2880"/>
                <a:ext cx="96" cy="96"/>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9"/>
              <p:cNvSpPr>
                <a:spLocks noChangeShapeType="1"/>
              </p:cNvSpPr>
              <p:nvPr/>
            </p:nvSpPr>
            <p:spPr bwMode="auto">
              <a:xfrm flipV="1">
                <a:off x="5088" y="2592"/>
                <a:ext cx="0" cy="2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136210" name="Object 18"/>
          <p:cNvGraphicFramePr>
            <a:graphicFrameLocks noChangeAspect="1"/>
          </p:cNvGraphicFramePr>
          <p:nvPr/>
        </p:nvGraphicFramePr>
        <p:xfrm>
          <a:off x="971600" y="2276872"/>
          <a:ext cx="3681413" cy="614363"/>
        </p:xfrm>
        <a:graphic>
          <a:graphicData uri="http://schemas.openxmlformats.org/presentationml/2006/ole">
            <mc:AlternateContent xmlns:mc="http://schemas.openxmlformats.org/markup-compatibility/2006">
              <mc:Choice xmlns:v="urn:schemas-microsoft-com:vml" Requires="v">
                <p:oleObj spid="_x0000_s138233" name="Equation" r:id="rId20" imgW="2044440" imgH="342720" progId="Equation.DSMT4">
                  <p:embed/>
                </p:oleObj>
              </mc:Choice>
              <mc:Fallback>
                <p:oleObj name="Equation" r:id="rId20" imgW="2044440" imgH="342720" progId="Equation.DSMT4">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1600" y="2276872"/>
                        <a:ext cx="3681413"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611560" y="2852936"/>
            <a:ext cx="2880320" cy="369332"/>
          </a:xfrm>
          <a:prstGeom prst="rect">
            <a:avLst/>
          </a:prstGeom>
          <a:noFill/>
        </p:spPr>
        <p:txBody>
          <a:bodyPr wrap="square" rtlCol="0">
            <a:spAutoFit/>
          </a:bodyPr>
          <a:lstStyle/>
          <a:p>
            <a:r>
              <a:rPr lang="zh-CN" altLang="en-US" dirty="0"/>
              <a:t>若</a:t>
            </a:r>
          </a:p>
        </p:txBody>
      </p:sp>
      <p:graphicFrame>
        <p:nvGraphicFramePr>
          <p:cNvPr id="137233" name="Object 17"/>
          <p:cNvGraphicFramePr>
            <a:graphicFrameLocks noChangeAspect="1"/>
          </p:cNvGraphicFramePr>
          <p:nvPr/>
        </p:nvGraphicFramePr>
        <p:xfrm>
          <a:off x="971600" y="2852936"/>
          <a:ext cx="1257300" cy="614363"/>
        </p:xfrm>
        <a:graphic>
          <a:graphicData uri="http://schemas.openxmlformats.org/presentationml/2006/ole">
            <mc:AlternateContent xmlns:mc="http://schemas.openxmlformats.org/markup-compatibility/2006">
              <mc:Choice xmlns:v="urn:schemas-microsoft-com:vml" Requires="v">
                <p:oleObj spid="_x0000_s138234" name="Equation" r:id="rId22" imgW="698400" imgH="342720" progId="Equation.DSMT4">
                  <p:embed/>
                </p:oleObj>
              </mc:Choice>
              <mc:Fallback>
                <p:oleObj name="Equation" r:id="rId22" imgW="698400" imgH="342720" progId="Equation.DSMT4">
                  <p:embed/>
                  <p:pic>
                    <p:nvPicPr>
                      <p:cNvPr id="0" name="Picture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71600" y="2852936"/>
                        <a:ext cx="125730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Box 46"/>
          <p:cNvSpPr txBox="1"/>
          <p:nvPr/>
        </p:nvSpPr>
        <p:spPr>
          <a:xfrm>
            <a:off x="2411760" y="2852936"/>
            <a:ext cx="648072" cy="369332"/>
          </a:xfrm>
          <a:prstGeom prst="rect">
            <a:avLst/>
          </a:prstGeom>
          <a:noFill/>
        </p:spPr>
        <p:txBody>
          <a:bodyPr wrap="square" rtlCol="0">
            <a:spAutoFit/>
          </a:bodyPr>
          <a:lstStyle/>
          <a:p>
            <a:r>
              <a:rPr lang="zh-CN" altLang="en-US" dirty="0"/>
              <a:t>则</a:t>
            </a:r>
          </a:p>
        </p:txBody>
      </p:sp>
      <p:graphicFrame>
        <p:nvGraphicFramePr>
          <p:cNvPr id="137234" name="Object 18"/>
          <p:cNvGraphicFramePr>
            <a:graphicFrameLocks noChangeAspect="1"/>
          </p:cNvGraphicFramePr>
          <p:nvPr/>
        </p:nvGraphicFramePr>
        <p:xfrm>
          <a:off x="2915816" y="2852936"/>
          <a:ext cx="2720975" cy="431800"/>
        </p:xfrm>
        <a:graphic>
          <a:graphicData uri="http://schemas.openxmlformats.org/presentationml/2006/ole">
            <mc:AlternateContent xmlns:mc="http://schemas.openxmlformats.org/markup-compatibility/2006">
              <mc:Choice xmlns:v="urn:schemas-microsoft-com:vml" Requires="v">
                <p:oleObj spid="_x0000_s138235" name="Equation" r:id="rId24" imgW="1511280" imgH="241200" progId="Equation.DSMT4">
                  <p:embed/>
                </p:oleObj>
              </mc:Choice>
              <mc:Fallback>
                <p:oleObj name="Equation" r:id="rId24" imgW="1511280" imgH="241200" progId="Equation.DSMT4">
                  <p:embed/>
                  <p:pic>
                    <p:nvPicPr>
                      <p:cNvPr id="0" name="Picture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15816" y="2852936"/>
                        <a:ext cx="27209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Box 48"/>
          <p:cNvSpPr txBox="1"/>
          <p:nvPr/>
        </p:nvSpPr>
        <p:spPr>
          <a:xfrm>
            <a:off x="755576" y="3501008"/>
            <a:ext cx="7416824" cy="1938992"/>
          </a:xfrm>
          <a:prstGeom prst="rect">
            <a:avLst/>
          </a:prstGeom>
          <a:noFill/>
        </p:spPr>
        <p:txBody>
          <a:bodyPr wrap="square" rtlCol="0">
            <a:spAutoFit/>
          </a:bodyPr>
          <a:lstStyle/>
          <a:p>
            <a:r>
              <a:rPr lang="zh-CN" altLang="en-US" sz="2000" dirty="0"/>
              <a:t>质点系机械能守恒条件：</a:t>
            </a:r>
            <a:endParaRPr lang="en-US" altLang="zh-CN" sz="2000" dirty="0"/>
          </a:p>
          <a:p>
            <a:r>
              <a:rPr lang="en-US" altLang="zh-CN" sz="2000" dirty="0"/>
              <a:t>1</a:t>
            </a:r>
            <a:r>
              <a:rPr lang="zh-CN" altLang="en-US" sz="2000" dirty="0"/>
              <a:t>）作用于质点系的所有非保守力都不做功；</a:t>
            </a:r>
            <a:endParaRPr lang="en-US" altLang="zh-CN" sz="2000" dirty="0"/>
          </a:p>
          <a:p>
            <a:r>
              <a:rPr lang="zh-CN" altLang="en-US" sz="2000" dirty="0"/>
              <a:t>或</a:t>
            </a:r>
            <a:r>
              <a:rPr lang="en-US" altLang="zh-CN" sz="2000" dirty="0"/>
              <a:t>2</a:t>
            </a:r>
            <a:r>
              <a:rPr lang="zh-CN" altLang="en-US" sz="2000" dirty="0"/>
              <a:t>）非保守力元功之和</a:t>
            </a:r>
            <a:r>
              <a:rPr lang="zh-CN" altLang="en-US" sz="2000" b="1" dirty="0">
                <a:solidFill>
                  <a:srgbClr val="FF0000"/>
                </a:solidFill>
              </a:rPr>
              <a:t>恒</a:t>
            </a:r>
            <a:r>
              <a:rPr lang="zh-CN" altLang="en-US" sz="2000" dirty="0"/>
              <a:t>为零。</a:t>
            </a:r>
            <a:endParaRPr lang="en-US" altLang="zh-CN" sz="2000" dirty="0"/>
          </a:p>
          <a:p>
            <a:endParaRPr kumimoji="1" lang="en-US" altLang="zh-CN" sz="2000" dirty="0">
              <a:latin typeface="楷体_GB2312" pitchFamily="49" charset="-122"/>
              <a:ea typeface="楷体_GB2312" pitchFamily="49" charset="-122"/>
            </a:endParaRPr>
          </a:p>
          <a:p>
            <a:r>
              <a:rPr kumimoji="1" lang="zh-CN" altLang="en-US" sz="2000" dirty="0">
                <a:latin typeface="楷体_GB2312" pitchFamily="49" charset="-122"/>
                <a:ea typeface="楷体_GB2312" pitchFamily="49" charset="-122"/>
              </a:rPr>
              <a:t>守恒是对整个过程而言的，不能只考虑始末两状态。</a:t>
            </a:r>
            <a:endParaRPr kumimoji="1" lang="en-US" altLang="zh-CN" sz="2000" dirty="0">
              <a:latin typeface="楷体_GB2312" pitchFamily="49" charset="-122"/>
              <a:ea typeface="楷体_GB2312" pitchFamily="49" charset="-122"/>
            </a:endParaRPr>
          </a:p>
          <a:p>
            <a:endParaRPr kumimoji="1" lang="en-US" altLang="zh-CN" sz="2000" dirty="0">
              <a:latin typeface="楷体_GB2312" pitchFamily="49" charset="-122"/>
              <a:ea typeface="楷体_GB2312" pitchFamily="49" charset="-122"/>
            </a:endParaRPr>
          </a:p>
        </p:txBody>
      </p:sp>
      <p:cxnSp>
        <p:nvCxnSpPr>
          <p:cNvPr id="53" name="直接箭头连接符 52"/>
          <p:cNvCxnSpPr/>
          <p:nvPr/>
        </p:nvCxnSpPr>
        <p:spPr>
          <a:xfrm>
            <a:off x="3635896" y="4425835"/>
            <a:ext cx="504056" cy="3411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297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2"/>
            <a:ext cx="8229600" cy="4525963"/>
          </a:xfrm>
        </p:spPr>
        <p:txBody>
          <a:bodyPr/>
          <a:lstStyle/>
          <a:p>
            <a:r>
              <a:rPr lang="zh-CN" altLang="en-US" dirty="0"/>
              <a:t>保守系与时间反演不变性</a:t>
            </a:r>
            <a:br>
              <a:rPr lang="en-US" altLang="zh-CN" dirty="0"/>
            </a:br>
            <a:br>
              <a:rPr lang="en-US" altLang="zh-CN" dirty="0"/>
            </a:br>
            <a:br>
              <a:rPr lang="en-US" altLang="zh-CN" dirty="0"/>
            </a:br>
            <a:endParaRPr lang="en-US" altLang="zh-CN" dirty="0"/>
          </a:p>
        </p:txBody>
      </p:sp>
      <p:sp>
        <p:nvSpPr>
          <p:cNvPr id="11" name="TextBox 10"/>
          <p:cNvSpPr txBox="1"/>
          <p:nvPr/>
        </p:nvSpPr>
        <p:spPr>
          <a:xfrm>
            <a:off x="583360" y="2276872"/>
            <a:ext cx="8165104" cy="400110"/>
          </a:xfrm>
          <a:prstGeom prst="rect">
            <a:avLst/>
          </a:prstGeom>
          <a:noFill/>
        </p:spPr>
        <p:txBody>
          <a:bodyPr wrap="square" rtlCol="0">
            <a:spAutoFit/>
          </a:bodyPr>
          <a:lstStyle/>
          <a:p>
            <a:r>
              <a:rPr lang="zh-CN" altLang="en-US" sz="2000" dirty="0"/>
              <a:t>从对称性的角度看，保守力和非保守力的区别体现在时间反演变换上。</a:t>
            </a:r>
          </a:p>
        </p:txBody>
      </p:sp>
      <p:cxnSp>
        <p:nvCxnSpPr>
          <p:cNvPr id="13" name="直接连接符 12"/>
          <p:cNvCxnSpPr/>
          <p:nvPr/>
        </p:nvCxnSpPr>
        <p:spPr>
          <a:xfrm>
            <a:off x="6516216" y="2676982"/>
            <a:ext cx="14401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236296" y="2676982"/>
            <a:ext cx="0" cy="391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84168" y="3068960"/>
            <a:ext cx="3059832" cy="400110"/>
          </a:xfrm>
          <a:prstGeom prst="rect">
            <a:avLst/>
          </a:prstGeom>
          <a:noFill/>
        </p:spPr>
        <p:txBody>
          <a:bodyPr wrap="square" rtlCol="0">
            <a:spAutoFit/>
          </a:bodyPr>
          <a:lstStyle/>
          <a:p>
            <a:r>
              <a:rPr lang="zh-CN" altLang="en-US" sz="2000" dirty="0"/>
              <a:t>即</a:t>
            </a:r>
            <a:r>
              <a:rPr lang="en-US" altLang="zh-CN" sz="2000" dirty="0"/>
              <a:t>t</a:t>
            </a:r>
            <a:r>
              <a:rPr lang="zh-CN" altLang="en-US" sz="2000" dirty="0"/>
              <a:t>到</a:t>
            </a:r>
            <a:r>
              <a:rPr lang="en-US" altLang="zh-CN" sz="2000" dirty="0"/>
              <a:t>-t</a:t>
            </a:r>
            <a:r>
              <a:rPr lang="zh-CN" altLang="en-US" sz="2000" dirty="0"/>
              <a:t>的变换，时间倒流</a:t>
            </a:r>
          </a:p>
        </p:txBody>
      </p:sp>
      <p:sp>
        <p:nvSpPr>
          <p:cNvPr id="18" name="TextBox 17"/>
          <p:cNvSpPr txBox="1"/>
          <p:nvPr/>
        </p:nvSpPr>
        <p:spPr>
          <a:xfrm>
            <a:off x="539552" y="3691980"/>
            <a:ext cx="7992888" cy="1323439"/>
          </a:xfrm>
          <a:prstGeom prst="rect">
            <a:avLst/>
          </a:prstGeom>
          <a:noFill/>
        </p:spPr>
        <p:txBody>
          <a:bodyPr wrap="square" rtlCol="0">
            <a:spAutoFit/>
          </a:bodyPr>
          <a:lstStyle/>
          <a:p>
            <a:r>
              <a:rPr lang="zh-CN" altLang="en-US" sz="2000" dirty="0"/>
              <a:t>在无阻力的情况下，将单摆的运动过程摄录下来，然后倒着播放（相当于时间反演变换），看不出任何区别；</a:t>
            </a:r>
            <a:endParaRPr lang="en-US" altLang="zh-CN" sz="2000" dirty="0"/>
          </a:p>
          <a:p>
            <a:r>
              <a:rPr lang="zh-CN" altLang="en-US" sz="2000" dirty="0"/>
              <a:t>但在有阻力的情况下就不行了：有空气阻力时，单摆的振幅逐渐减小，如果倒着播放，则观察到单摆振幅越来越大，与正着播放明显不同。</a:t>
            </a:r>
          </a:p>
        </p:txBody>
      </p:sp>
      <p:sp>
        <p:nvSpPr>
          <p:cNvPr id="23" name="下箭头 22"/>
          <p:cNvSpPr/>
          <p:nvPr/>
        </p:nvSpPr>
        <p:spPr>
          <a:xfrm>
            <a:off x="4211960" y="5013176"/>
            <a:ext cx="45395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683568" y="5576714"/>
            <a:ext cx="7523262" cy="400110"/>
          </a:xfrm>
          <a:prstGeom prst="rect">
            <a:avLst/>
          </a:prstGeom>
          <a:noFill/>
        </p:spPr>
        <p:txBody>
          <a:bodyPr wrap="square" rtlCol="0">
            <a:spAutoFit/>
          </a:bodyPr>
          <a:lstStyle/>
          <a:p>
            <a:r>
              <a:rPr lang="zh-CN" altLang="en-US" sz="2000" b="1" dirty="0"/>
              <a:t>保守系具有时间反演不变性，非保守系不具有时间反演不变性</a:t>
            </a:r>
          </a:p>
        </p:txBody>
      </p:sp>
    </p:spTree>
    <p:extLst>
      <p:ext uri="{BB962C8B-B14F-4D97-AF65-F5344CB8AC3E}">
        <p14:creationId xmlns:p14="http://schemas.microsoft.com/office/powerpoint/2010/main" val="6542819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2"/>
            <a:ext cx="8229600" cy="4525963"/>
          </a:xfrm>
        </p:spPr>
        <p:txBody>
          <a:bodyPr/>
          <a:lstStyle/>
          <a:p>
            <a:r>
              <a:rPr lang="zh-CN" altLang="en-US" dirty="0"/>
              <a:t>保守系与时间反演不变性</a:t>
            </a:r>
            <a:br>
              <a:rPr lang="en-US" altLang="zh-CN" dirty="0"/>
            </a:br>
            <a:br>
              <a:rPr lang="en-US" altLang="zh-CN" dirty="0"/>
            </a:br>
            <a:br>
              <a:rPr lang="en-US" altLang="zh-CN" dirty="0"/>
            </a:br>
            <a:endParaRPr lang="en-US" altLang="zh-CN" dirty="0"/>
          </a:p>
        </p:txBody>
      </p:sp>
      <p:sp>
        <p:nvSpPr>
          <p:cNvPr id="3" name="TextBox 2"/>
          <p:cNvSpPr txBox="1"/>
          <p:nvPr/>
        </p:nvSpPr>
        <p:spPr>
          <a:xfrm>
            <a:off x="946548" y="2323828"/>
            <a:ext cx="4464496" cy="369332"/>
          </a:xfrm>
          <a:prstGeom prst="rect">
            <a:avLst/>
          </a:prstGeom>
          <a:noFill/>
        </p:spPr>
        <p:txBody>
          <a:bodyPr wrap="square" rtlCol="0">
            <a:spAutoFit/>
          </a:bodyPr>
          <a:lstStyle/>
          <a:p>
            <a:r>
              <a:rPr lang="zh-CN" altLang="en-US" dirty="0"/>
              <a:t>从理论上分析：</a:t>
            </a:r>
          </a:p>
        </p:txBody>
      </p:sp>
      <p:graphicFrame>
        <p:nvGraphicFramePr>
          <p:cNvPr id="6" name="对象 5"/>
          <p:cNvGraphicFramePr>
            <a:graphicFrameLocks noChangeAspect="1"/>
          </p:cNvGraphicFramePr>
          <p:nvPr>
            <p:extLst>
              <p:ext uri="{D42A27DB-BD31-4B8C-83A1-F6EECF244321}">
                <p14:modId xmlns:p14="http://schemas.microsoft.com/office/powerpoint/2010/main" val="4114161092"/>
              </p:ext>
            </p:extLst>
          </p:nvPr>
        </p:nvGraphicFramePr>
        <p:xfrm>
          <a:off x="3557761" y="2134191"/>
          <a:ext cx="1014239" cy="748605"/>
        </p:xfrm>
        <a:graphic>
          <a:graphicData uri="http://schemas.openxmlformats.org/presentationml/2006/ole">
            <mc:AlternateContent xmlns:mc="http://schemas.openxmlformats.org/markup-compatibility/2006">
              <mc:Choice xmlns:v="urn:schemas-microsoft-com:vml" Requires="v">
                <p:oleObj spid="_x0000_s143633" name="Equation" r:id="rId4" imgW="533160" imgH="393480" progId="Equation.DSMT4">
                  <p:embed/>
                </p:oleObj>
              </mc:Choice>
              <mc:Fallback>
                <p:oleObj name="Equation" r:id="rId4" imgW="533160" imgH="393480" progId="Equation.DSMT4">
                  <p:embed/>
                  <p:pic>
                    <p:nvPicPr>
                      <p:cNvPr id="0" name=""/>
                      <p:cNvPicPr/>
                      <p:nvPr/>
                    </p:nvPicPr>
                    <p:blipFill>
                      <a:blip r:embed="rId5"/>
                      <a:stretch>
                        <a:fillRect/>
                      </a:stretch>
                    </p:blipFill>
                    <p:spPr>
                      <a:xfrm>
                        <a:off x="3557761" y="2134191"/>
                        <a:ext cx="1014239" cy="748605"/>
                      </a:xfrm>
                      <a:prstGeom prst="rect">
                        <a:avLst/>
                      </a:prstGeom>
                    </p:spPr>
                  </p:pic>
                </p:oleObj>
              </mc:Fallback>
            </mc:AlternateContent>
          </a:graphicData>
        </a:graphic>
      </p:graphicFrame>
      <p:sp>
        <p:nvSpPr>
          <p:cNvPr id="7" name="TextBox 6"/>
          <p:cNvSpPr txBox="1"/>
          <p:nvPr/>
        </p:nvSpPr>
        <p:spPr>
          <a:xfrm>
            <a:off x="5411044" y="2323828"/>
            <a:ext cx="3337420" cy="369332"/>
          </a:xfrm>
          <a:prstGeom prst="rect">
            <a:avLst/>
          </a:prstGeom>
          <a:noFill/>
        </p:spPr>
        <p:txBody>
          <a:bodyPr wrap="square" rtlCol="0">
            <a:spAutoFit/>
          </a:bodyPr>
          <a:lstStyle/>
          <a:p>
            <a:r>
              <a:rPr lang="zh-CN" altLang="en-US" dirty="0"/>
              <a:t>质点系内某质点所受到的力</a:t>
            </a:r>
          </a:p>
        </p:txBody>
      </p:sp>
      <p:sp>
        <p:nvSpPr>
          <p:cNvPr id="8" name="TextBox 7"/>
          <p:cNvSpPr txBox="1"/>
          <p:nvPr/>
        </p:nvSpPr>
        <p:spPr>
          <a:xfrm>
            <a:off x="874540" y="3356992"/>
            <a:ext cx="5425652" cy="646331"/>
          </a:xfrm>
          <a:prstGeom prst="rect">
            <a:avLst/>
          </a:prstGeom>
          <a:noFill/>
        </p:spPr>
        <p:txBody>
          <a:bodyPr wrap="square" rtlCol="0">
            <a:spAutoFit/>
          </a:bodyPr>
          <a:lstStyle/>
          <a:p>
            <a:r>
              <a:rPr lang="zh-CN" altLang="en-US" dirty="0"/>
              <a:t>对上式做时间反演变换，若质点受到的是保守力，则由于保守力只与质点的位置有关，因此有：</a:t>
            </a:r>
          </a:p>
        </p:txBody>
      </p:sp>
      <p:graphicFrame>
        <p:nvGraphicFramePr>
          <p:cNvPr id="9" name="对象 8"/>
          <p:cNvGraphicFramePr>
            <a:graphicFrameLocks noChangeAspect="1"/>
          </p:cNvGraphicFramePr>
          <p:nvPr>
            <p:extLst>
              <p:ext uri="{D42A27DB-BD31-4B8C-83A1-F6EECF244321}">
                <p14:modId xmlns:p14="http://schemas.microsoft.com/office/powerpoint/2010/main" val="2083664110"/>
              </p:ext>
            </p:extLst>
          </p:nvPr>
        </p:nvGraphicFramePr>
        <p:xfrm>
          <a:off x="6377897" y="3281694"/>
          <a:ext cx="1449387" cy="796925"/>
        </p:xfrm>
        <a:graphic>
          <a:graphicData uri="http://schemas.openxmlformats.org/presentationml/2006/ole">
            <mc:AlternateContent xmlns:mc="http://schemas.openxmlformats.org/markup-compatibility/2006">
              <mc:Choice xmlns:v="urn:schemas-microsoft-com:vml" Requires="v">
                <p:oleObj spid="_x0000_s143634" name="Equation" r:id="rId6" imgW="761760" imgH="419040" progId="Equation.DSMT4">
                  <p:embed/>
                </p:oleObj>
              </mc:Choice>
              <mc:Fallback>
                <p:oleObj name="Equation" r:id="rId6" imgW="761760" imgH="419040" progId="Equation.DSMT4">
                  <p:embed/>
                  <p:pic>
                    <p:nvPicPr>
                      <p:cNvPr id="0" name="对象 5"/>
                      <p:cNvPicPr>
                        <a:picLocks noChangeAspect="1" noChangeArrowheads="1"/>
                      </p:cNvPicPr>
                      <p:nvPr/>
                    </p:nvPicPr>
                    <p:blipFill>
                      <a:blip r:embed="rId7"/>
                      <a:srcRect/>
                      <a:stretch>
                        <a:fillRect/>
                      </a:stretch>
                    </p:blipFill>
                    <p:spPr bwMode="auto">
                      <a:xfrm>
                        <a:off x="6377897" y="3281694"/>
                        <a:ext cx="14493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箭头连接符 11"/>
          <p:cNvCxnSpPr/>
          <p:nvPr/>
        </p:nvCxnSpPr>
        <p:spPr>
          <a:xfrm>
            <a:off x="7452320" y="4003323"/>
            <a:ext cx="144016" cy="505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79754" y="4505722"/>
            <a:ext cx="1368152" cy="369332"/>
          </a:xfrm>
          <a:prstGeom prst="rect">
            <a:avLst/>
          </a:prstGeom>
          <a:noFill/>
        </p:spPr>
        <p:txBody>
          <a:bodyPr wrap="square" rtlCol="0">
            <a:spAutoFit/>
          </a:bodyPr>
          <a:lstStyle/>
          <a:p>
            <a:r>
              <a:rPr lang="zh-CN" altLang="en-US" dirty="0"/>
              <a:t>仍然成立</a:t>
            </a:r>
          </a:p>
        </p:txBody>
      </p:sp>
      <p:sp>
        <p:nvSpPr>
          <p:cNvPr id="20" name="TextBox 19"/>
          <p:cNvSpPr txBox="1"/>
          <p:nvPr/>
        </p:nvSpPr>
        <p:spPr>
          <a:xfrm>
            <a:off x="861681" y="4875054"/>
            <a:ext cx="6001716" cy="646331"/>
          </a:xfrm>
          <a:prstGeom prst="rect">
            <a:avLst/>
          </a:prstGeom>
          <a:noFill/>
        </p:spPr>
        <p:txBody>
          <a:bodyPr wrap="square" rtlCol="0">
            <a:spAutoFit/>
          </a:bodyPr>
          <a:lstStyle/>
          <a:p>
            <a:r>
              <a:rPr lang="zh-CN" altLang="en-US" dirty="0"/>
              <a:t>对上式做时间反演变换，若质点受到的是非保守力，比如摩擦力，则由于摩擦力与质点的速度有关，因此有：</a:t>
            </a:r>
          </a:p>
        </p:txBody>
      </p:sp>
      <p:graphicFrame>
        <p:nvGraphicFramePr>
          <p:cNvPr id="17" name="对象 16"/>
          <p:cNvGraphicFramePr>
            <a:graphicFrameLocks noChangeAspect="1"/>
          </p:cNvGraphicFramePr>
          <p:nvPr>
            <p:extLst>
              <p:ext uri="{D42A27DB-BD31-4B8C-83A1-F6EECF244321}">
                <p14:modId xmlns:p14="http://schemas.microsoft.com/office/powerpoint/2010/main" val="1573634769"/>
              </p:ext>
            </p:extLst>
          </p:nvPr>
        </p:nvGraphicFramePr>
        <p:xfrm>
          <a:off x="6954205" y="5122922"/>
          <a:ext cx="1619250" cy="796925"/>
        </p:xfrm>
        <a:graphic>
          <a:graphicData uri="http://schemas.openxmlformats.org/presentationml/2006/ole">
            <mc:AlternateContent xmlns:mc="http://schemas.openxmlformats.org/markup-compatibility/2006">
              <mc:Choice xmlns:v="urn:schemas-microsoft-com:vml" Requires="v">
                <p:oleObj spid="_x0000_s143635" name="Equation" r:id="rId8" imgW="850680" imgH="419040" progId="Equation.DSMT4">
                  <p:embed/>
                </p:oleObj>
              </mc:Choice>
              <mc:Fallback>
                <p:oleObj name="Equation" r:id="rId8" imgW="850680" imgH="419040" progId="Equation.DSMT4">
                  <p:embed/>
                  <p:pic>
                    <p:nvPicPr>
                      <p:cNvPr id="0" name="对象 8"/>
                      <p:cNvPicPr>
                        <a:picLocks noChangeAspect="1" noChangeArrowheads="1"/>
                      </p:cNvPicPr>
                      <p:nvPr/>
                    </p:nvPicPr>
                    <p:blipFill>
                      <a:blip r:embed="rId9"/>
                      <a:srcRect/>
                      <a:stretch>
                        <a:fillRect/>
                      </a:stretch>
                    </p:blipFill>
                    <p:spPr bwMode="auto">
                      <a:xfrm>
                        <a:off x="6954205" y="5122922"/>
                        <a:ext cx="16192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2" name="直接箭头连接符 21"/>
          <p:cNvCxnSpPr/>
          <p:nvPr/>
        </p:nvCxnSpPr>
        <p:spPr>
          <a:xfrm>
            <a:off x="7604720" y="5877272"/>
            <a:ext cx="144016" cy="505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32154" y="6379671"/>
            <a:ext cx="1368152" cy="369332"/>
          </a:xfrm>
          <a:prstGeom prst="rect">
            <a:avLst/>
          </a:prstGeom>
          <a:noFill/>
        </p:spPr>
        <p:txBody>
          <a:bodyPr wrap="square" rtlCol="0">
            <a:spAutoFit/>
          </a:bodyPr>
          <a:lstStyle/>
          <a:p>
            <a:r>
              <a:rPr lang="zh-CN" altLang="en-US" dirty="0"/>
              <a:t>不再成立</a:t>
            </a:r>
          </a:p>
        </p:txBody>
      </p:sp>
      <p:sp>
        <p:nvSpPr>
          <p:cNvPr id="25" name="TextBox 24"/>
          <p:cNvSpPr txBox="1"/>
          <p:nvPr/>
        </p:nvSpPr>
        <p:spPr>
          <a:xfrm>
            <a:off x="861681" y="5877272"/>
            <a:ext cx="3926343" cy="707886"/>
          </a:xfrm>
          <a:prstGeom prst="rect">
            <a:avLst/>
          </a:prstGeom>
          <a:noFill/>
        </p:spPr>
        <p:txBody>
          <a:bodyPr wrap="square" rtlCol="0">
            <a:spAutoFit/>
          </a:bodyPr>
          <a:lstStyle/>
          <a:p>
            <a:r>
              <a:rPr lang="zh-CN" altLang="en-US" sz="2000" b="1" dirty="0"/>
              <a:t>保守系具有时间反演不变性，非保守系不具有时间反演不变性</a:t>
            </a:r>
          </a:p>
        </p:txBody>
      </p:sp>
    </p:spTree>
    <p:extLst>
      <p:ext uri="{BB962C8B-B14F-4D97-AF65-F5344CB8AC3E}">
        <p14:creationId xmlns:p14="http://schemas.microsoft.com/office/powerpoint/2010/main" val="3256995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2"/>
            <a:ext cx="8229600" cy="4525963"/>
          </a:xfrm>
        </p:spPr>
        <p:txBody>
          <a:bodyPr/>
          <a:lstStyle/>
          <a:p>
            <a:r>
              <a:rPr lang="zh-CN" altLang="en-US" dirty="0"/>
              <a:t>机械能守恒定律的应用  书</a:t>
            </a:r>
            <a:r>
              <a:rPr lang="en-US" altLang="zh-CN" dirty="0"/>
              <a:t>P128 </a:t>
            </a:r>
            <a:r>
              <a:rPr lang="zh-CN" altLang="en-US" dirty="0"/>
              <a:t>例</a:t>
            </a:r>
            <a:r>
              <a:rPr lang="en-US" altLang="zh-CN" dirty="0"/>
              <a:t>3.18</a:t>
            </a:r>
            <a:br>
              <a:rPr lang="en-US" altLang="zh-CN" dirty="0"/>
            </a:br>
            <a:r>
              <a:rPr lang="en-US" altLang="zh-CN" dirty="0"/>
              <a:t>                                        ——</a:t>
            </a:r>
            <a:r>
              <a:rPr lang="zh-CN" altLang="en-US" dirty="0"/>
              <a:t>伯努利方程的推导</a:t>
            </a:r>
            <a:br>
              <a:rPr lang="en-US" altLang="zh-CN" dirty="0"/>
            </a:br>
            <a:br>
              <a:rPr lang="en-US" altLang="zh-CN" dirty="0"/>
            </a:br>
            <a:br>
              <a:rPr lang="en-US" altLang="zh-CN" dirty="0"/>
            </a:br>
            <a:endParaRPr lang="en-US" altLang="zh-CN" dirty="0"/>
          </a:p>
        </p:txBody>
      </p:sp>
      <p:sp>
        <p:nvSpPr>
          <p:cNvPr id="38" name="Rectangle 5"/>
          <p:cNvSpPr>
            <a:spLocks noChangeArrowheads="1"/>
          </p:cNvSpPr>
          <p:nvPr/>
        </p:nvSpPr>
        <p:spPr bwMode="auto">
          <a:xfrm>
            <a:off x="467544" y="2348881"/>
            <a:ext cx="8280400" cy="4509120"/>
          </a:xfrm>
          <a:prstGeom prst="rect">
            <a:avLst/>
          </a:prstGeom>
          <a:noFill/>
          <a:ln w="9525">
            <a:noFill/>
            <a:miter lim="800000"/>
            <a:headEnd/>
            <a:tailEnd/>
          </a:ln>
          <a:effectLst/>
        </p:spPr>
        <p:txBody>
          <a:bodyPr/>
          <a:lstStyle/>
          <a:p>
            <a:pPr marL="342900" indent="-342900">
              <a:spcBef>
                <a:spcPct val="20000"/>
              </a:spcBef>
              <a:buClr>
                <a:schemeClr val="tx2"/>
              </a:buClr>
              <a:buSzPct val="70000"/>
            </a:pPr>
            <a:r>
              <a:rPr lang="zh-CN" altLang="en-US" sz="2400" b="1" dirty="0">
                <a:solidFill>
                  <a:srgbClr val="0000FF"/>
                </a:solidFill>
                <a:latin typeface="宋体" pitchFamily="2" charset="-122"/>
              </a:rPr>
              <a:t>一些基本概念</a:t>
            </a:r>
          </a:p>
          <a:p>
            <a:pPr marL="342900" indent="-342900">
              <a:spcBef>
                <a:spcPct val="20000"/>
              </a:spcBef>
              <a:buClr>
                <a:schemeClr val="tx2"/>
              </a:buClr>
              <a:buSzPct val="70000"/>
            </a:pPr>
            <a:r>
              <a:rPr lang="en-US" altLang="zh-CN" sz="2400" b="1" dirty="0">
                <a:solidFill>
                  <a:srgbClr val="FF3300"/>
                </a:solidFill>
                <a:latin typeface="宋体" pitchFamily="2" charset="-122"/>
              </a:rPr>
              <a:t>1.</a:t>
            </a:r>
            <a:r>
              <a:rPr lang="zh-CN" altLang="en-US" sz="2400" b="1" dirty="0">
                <a:solidFill>
                  <a:srgbClr val="FF3300"/>
                </a:solidFill>
                <a:latin typeface="宋体" pitchFamily="2" charset="-122"/>
              </a:rPr>
              <a:t>流体的粘滞性：</a:t>
            </a:r>
          </a:p>
          <a:p>
            <a:pPr marL="342900" indent="-342900">
              <a:spcBef>
                <a:spcPct val="20000"/>
              </a:spcBef>
              <a:buClr>
                <a:schemeClr val="tx2"/>
              </a:buClr>
              <a:buSzPct val="70000"/>
            </a:pPr>
            <a:r>
              <a:rPr lang="zh-CN" altLang="en-US" sz="2000" b="1" dirty="0">
                <a:latin typeface="华文中宋" pitchFamily="2" charset="-122"/>
                <a:ea typeface="华文中宋" pitchFamily="2" charset="-122"/>
              </a:rPr>
              <a:t>    实际流体在流动时．其内部有相对运动的相邻两部分之间存在类似两固体相对运动时存在的摩擦阻力</a:t>
            </a:r>
            <a:r>
              <a:rPr lang="en-US" altLang="zh-CN" sz="2000" b="1" dirty="0">
                <a:latin typeface="华文中宋" pitchFamily="2" charset="-122"/>
                <a:ea typeface="华文中宋" pitchFamily="2" charset="-122"/>
              </a:rPr>
              <a:t>(</a:t>
            </a:r>
            <a:r>
              <a:rPr lang="zh-CN" altLang="en-US" sz="2000" b="1" dirty="0">
                <a:solidFill>
                  <a:srgbClr val="FF0000"/>
                </a:solidFill>
                <a:latin typeface="华文中宋" pitchFamily="2" charset="-122"/>
                <a:ea typeface="华文中宋" pitchFamily="2" charset="-122"/>
              </a:rPr>
              <a:t>内摩擦力</a:t>
            </a:r>
            <a:r>
              <a:rPr lang="en-US" altLang="zh-CN" sz="2000" b="1" dirty="0">
                <a:latin typeface="华文中宋" pitchFamily="2" charset="-122"/>
                <a:ea typeface="华文中宋" pitchFamily="2" charset="-122"/>
              </a:rPr>
              <a:t>)</a:t>
            </a:r>
            <a:r>
              <a:rPr lang="zh-CN" altLang="en-US" sz="2000" b="1" dirty="0">
                <a:latin typeface="华文中宋" pitchFamily="2" charset="-122"/>
                <a:ea typeface="华文中宋" pitchFamily="2" charset="-122"/>
              </a:rPr>
              <a:t>，流体的这种性质称为粘滞性。</a:t>
            </a:r>
            <a:endParaRPr lang="zh-CN" altLang="en-US" sz="2000" b="1" dirty="0">
              <a:solidFill>
                <a:srgbClr val="CC6600"/>
              </a:solidFill>
              <a:latin typeface="华文中宋" pitchFamily="2" charset="-122"/>
              <a:ea typeface="华文中宋" pitchFamily="2" charset="-122"/>
            </a:endParaRPr>
          </a:p>
          <a:p>
            <a:pPr marL="342900" indent="-342900">
              <a:spcBef>
                <a:spcPct val="20000"/>
              </a:spcBef>
              <a:buClr>
                <a:schemeClr val="tx2"/>
              </a:buClr>
              <a:buSzPct val="70000"/>
            </a:pPr>
            <a:r>
              <a:rPr lang="en-US" altLang="zh-CN" sz="2400" b="1" dirty="0">
                <a:solidFill>
                  <a:srgbClr val="FF3300"/>
                </a:solidFill>
                <a:latin typeface="宋体" pitchFamily="2" charset="-122"/>
              </a:rPr>
              <a:t>2.</a:t>
            </a:r>
            <a:r>
              <a:rPr lang="zh-CN" altLang="en-US" sz="2400" b="1" dirty="0">
                <a:solidFill>
                  <a:srgbClr val="FF3300"/>
                </a:solidFill>
                <a:latin typeface="宋体" pitchFamily="2" charset="-122"/>
              </a:rPr>
              <a:t>流体的可压缩性：</a:t>
            </a:r>
          </a:p>
          <a:p>
            <a:pPr marL="342900" indent="-342900">
              <a:spcBef>
                <a:spcPct val="20000"/>
              </a:spcBef>
              <a:buClr>
                <a:schemeClr val="tx2"/>
              </a:buClr>
              <a:buSzPct val="70000"/>
            </a:pPr>
            <a:r>
              <a:rPr lang="zh-CN" altLang="en-US" sz="2000" b="1" dirty="0">
                <a:ea typeface="华文中宋" pitchFamily="2" charset="-122"/>
              </a:rPr>
              <a:t>      实际流体在外界压力作用下、其体积会发生变化，即具有可压缩性；</a:t>
            </a:r>
            <a:endParaRPr lang="zh-CN" altLang="en-US" sz="2000" b="1" dirty="0">
              <a:solidFill>
                <a:srgbClr val="CC6600"/>
              </a:solidFill>
              <a:latin typeface="宋体" pitchFamily="2" charset="-122"/>
              <a:ea typeface="华文中宋" pitchFamily="2" charset="-122"/>
            </a:endParaRPr>
          </a:p>
          <a:p>
            <a:pPr marL="342900" indent="-342900">
              <a:spcBef>
                <a:spcPct val="20000"/>
              </a:spcBef>
              <a:buClr>
                <a:schemeClr val="tx2"/>
              </a:buClr>
              <a:buSzPct val="70000"/>
            </a:pPr>
            <a:r>
              <a:rPr lang="en-US" altLang="zh-CN" sz="2400" b="1" dirty="0">
                <a:solidFill>
                  <a:srgbClr val="FF0000"/>
                </a:solidFill>
                <a:latin typeface="宋体" pitchFamily="2" charset="-122"/>
              </a:rPr>
              <a:t>3.</a:t>
            </a:r>
            <a:r>
              <a:rPr lang="zh-CN" altLang="en-US" sz="2400" b="1" dirty="0">
                <a:solidFill>
                  <a:srgbClr val="FF0000"/>
                </a:solidFill>
                <a:latin typeface="宋体" pitchFamily="2" charset="-122"/>
              </a:rPr>
              <a:t>理想流体模型：</a:t>
            </a:r>
          </a:p>
          <a:p>
            <a:pPr marL="342900" indent="-342900">
              <a:spcBef>
                <a:spcPct val="20000"/>
              </a:spcBef>
              <a:buClr>
                <a:schemeClr val="tx1"/>
              </a:buClr>
              <a:buSzPct val="70000"/>
            </a:pPr>
            <a:r>
              <a:rPr lang="zh-CN" altLang="en-US" sz="2000" b="1" dirty="0">
                <a:solidFill>
                  <a:srgbClr val="0000FF"/>
                </a:solidFill>
                <a:latin typeface="华文中宋" pitchFamily="2" charset="-122"/>
                <a:ea typeface="华文中宋" pitchFamily="2" charset="-122"/>
              </a:rPr>
              <a:t>    绝对不可压缩、没有粘滞性（忽略内摩擦力）的流体叫做</a:t>
            </a:r>
            <a:r>
              <a:rPr lang="zh-CN" altLang="en-US" sz="2000" b="1" dirty="0">
                <a:solidFill>
                  <a:srgbClr val="FF0066"/>
                </a:solidFill>
                <a:latin typeface="华文中宋" pitchFamily="2" charset="-122"/>
                <a:ea typeface="华文中宋" pitchFamily="2" charset="-122"/>
              </a:rPr>
              <a:t>理想流体</a:t>
            </a:r>
            <a:r>
              <a:rPr lang="zh-CN" altLang="en-US" sz="2000" b="1" dirty="0">
                <a:solidFill>
                  <a:srgbClr val="0000FF"/>
                </a:solidFill>
                <a:latin typeface="华文中宋" pitchFamily="2" charset="-122"/>
                <a:ea typeface="华文中宋" pitchFamily="2" charset="-122"/>
              </a:rPr>
              <a:t>；</a:t>
            </a:r>
          </a:p>
          <a:p>
            <a:pPr marL="342900" indent="-342900">
              <a:spcBef>
                <a:spcPct val="20000"/>
              </a:spcBef>
              <a:buClr>
                <a:schemeClr val="tx1"/>
              </a:buClr>
              <a:buSzPct val="70000"/>
            </a:pPr>
            <a:r>
              <a:rPr lang="zh-CN" altLang="en-US" sz="2000" b="1" dirty="0">
                <a:latin typeface="Times New Roman" pitchFamily="18" charset="0"/>
              </a:rPr>
              <a:t>      一般情况下，在所研究的问题中，密度不发生明显变化的气体或者液体、粘滞性小的流体均可看成理想流体．</a:t>
            </a:r>
          </a:p>
        </p:txBody>
      </p:sp>
      <p:sp>
        <p:nvSpPr>
          <p:cNvPr id="41" name="TextBox 40"/>
          <p:cNvSpPr txBox="1"/>
          <p:nvPr/>
        </p:nvSpPr>
        <p:spPr>
          <a:xfrm>
            <a:off x="4644008" y="6516052"/>
            <a:ext cx="4392488" cy="369332"/>
          </a:xfrm>
          <a:prstGeom prst="rect">
            <a:avLst/>
          </a:prstGeom>
          <a:noFill/>
        </p:spPr>
        <p:txBody>
          <a:bodyPr wrap="square" rtlCol="0">
            <a:spAutoFit/>
          </a:bodyPr>
          <a:lstStyle/>
          <a:p>
            <a:r>
              <a:rPr lang="zh-CN" altLang="en-US" b="1" u="sng" dirty="0">
                <a:solidFill>
                  <a:srgbClr val="FF0000"/>
                </a:solidFill>
              </a:rPr>
              <a:t>伯努利方程就是用于研究理想流体的方程。</a:t>
            </a:r>
          </a:p>
        </p:txBody>
      </p:sp>
    </p:spTree>
    <p:extLst>
      <p:ext uri="{BB962C8B-B14F-4D97-AF65-F5344CB8AC3E}">
        <p14:creationId xmlns:p14="http://schemas.microsoft.com/office/powerpoint/2010/main" val="44629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变力的功</a:t>
            </a:r>
          </a:p>
        </p:txBody>
      </p:sp>
      <p:grpSp>
        <p:nvGrpSpPr>
          <p:cNvPr id="37" name="Group 8"/>
          <p:cNvGrpSpPr>
            <a:grpSpLocks/>
          </p:cNvGrpSpPr>
          <p:nvPr/>
        </p:nvGrpSpPr>
        <p:grpSpPr bwMode="auto">
          <a:xfrm>
            <a:off x="539552" y="2479675"/>
            <a:ext cx="6845300" cy="1468437"/>
            <a:chOff x="113" y="1235"/>
            <a:chExt cx="4312" cy="925"/>
          </a:xfrm>
        </p:grpSpPr>
        <p:graphicFrame>
          <p:nvGraphicFramePr>
            <p:cNvPr id="38" name="Object 5"/>
            <p:cNvGraphicFramePr>
              <a:graphicFrameLocks noChangeAspect="1"/>
            </p:cNvGraphicFramePr>
            <p:nvPr/>
          </p:nvGraphicFramePr>
          <p:xfrm>
            <a:off x="1020" y="1688"/>
            <a:ext cx="3405" cy="472"/>
          </p:xfrm>
          <a:graphic>
            <a:graphicData uri="http://schemas.openxmlformats.org/presentationml/2006/ole">
              <mc:AlternateContent xmlns:mc="http://schemas.openxmlformats.org/markup-compatibility/2006">
                <mc:Choice xmlns:v="urn:schemas-microsoft-com:vml" Requires="v">
                  <p:oleObj spid="_x0000_s35943" name="公式" r:id="rId4" imgW="5410200" imgH="749300" progId="">
                    <p:embed/>
                  </p:oleObj>
                </mc:Choice>
                <mc:Fallback>
                  <p:oleObj name="公式" r:id="rId4" imgW="5410200" imgH="749300" progId="">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 y="1688"/>
                          <a:ext cx="3405" cy="472"/>
                        </a:xfrm>
                        <a:prstGeom prst="rect">
                          <a:avLst/>
                        </a:prstGeom>
                        <a:solidFill>
                          <a:srgbClr val="FFFF00"/>
                        </a:solidFill>
                      </p:spPr>
                    </p:pic>
                  </p:oleObj>
                </mc:Fallback>
              </mc:AlternateContent>
            </a:graphicData>
          </a:graphic>
        </p:graphicFrame>
        <p:sp>
          <p:nvSpPr>
            <p:cNvPr id="39" name="Rectangle 6"/>
            <p:cNvSpPr>
              <a:spLocks noChangeArrowheads="1"/>
            </p:cNvSpPr>
            <p:nvPr/>
          </p:nvSpPr>
          <p:spPr bwMode="auto">
            <a:xfrm>
              <a:off x="113" y="1235"/>
              <a:ext cx="32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8925" indent="-288925">
                <a:spcBef>
                  <a:spcPct val="20000"/>
                </a:spcBef>
                <a:buFontTx/>
                <a:buChar char="•"/>
              </a:pPr>
              <a:r>
                <a:rPr kumimoji="1" lang="zh-CN" altLang="en-US" sz="2800" b="1" dirty="0">
                  <a:latin typeface="Times New Roman" pitchFamily="18" charset="0"/>
                  <a:ea typeface="楷体_GB2312" pitchFamily="49" charset="-122"/>
                </a:rPr>
                <a:t>合力的功等于各分力的功之和</a:t>
              </a:r>
              <a:endParaRPr lang="zh-CN" altLang="en-US" dirty="0"/>
            </a:p>
          </p:txBody>
        </p:sp>
      </p:grpSp>
      <p:sp>
        <p:nvSpPr>
          <p:cNvPr id="40" name="Rectangle 7"/>
          <p:cNvSpPr>
            <a:spLocks noChangeArrowheads="1"/>
          </p:cNvSpPr>
          <p:nvPr/>
        </p:nvSpPr>
        <p:spPr bwMode="auto">
          <a:xfrm>
            <a:off x="524853" y="4311930"/>
            <a:ext cx="7620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rPr>
              <a:t>一般来说，线积分的值与积分路径有关，也就是说，沿着不同的路径走，所作的功是不同的。但也有些力做功时，功的大小与路径无关（只与始末位置有关）。这类力，称作</a:t>
            </a:r>
            <a:r>
              <a:rPr kumimoji="1" lang="zh-CN" altLang="en-US" sz="2400" b="1" dirty="0">
                <a:solidFill>
                  <a:srgbClr val="FF0000"/>
                </a:solidFill>
                <a:latin typeface="Times New Roman" pitchFamily="18" charset="0"/>
              </a:rPr>
              <a:t>保守力</a:t>
            </a:r>
            <a:r>
              <a:rPr kumimoji="1" lang="zh-CN" altLang="en-US" sz="2400" b="1" dirty="0">
                <a:latin typeface="Times New Roman" pitchFamily="18" charset="0"/>
              </a:rPr>
              <a:t>。</a:t>
            </a:r>
          </a:p>
        </p:txBody>
      </p:sp>
    </p:spTree>
    <p:extLst>
      <p:ext uri="{BB962C8B-B14F-4D97-AF65-F5344CB8AC3E}">
        <p14:creationId xmlns:p14="http://schemas.microsoft.com/office/powerpoint/2010/main" val="254451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2"/>
            <a:ext cx="8229600" cy="4525963"/>
          </a:xfrm>
        </p:spPr>
        <p:txBody>
          <a:bodyPr/>
          <a:lstStyle/>
          <a:p>
            <a:r>
              <a:rPr lang="zh-CN" altLang="en-US" dirty="0"/>
              <a:t>机械能守恒定律的应用</a:t>
            </a:r>
            <a:br>
              <a:rPr lang="en-US" altLang="zh-CN" dirty="0"/>
            </a:br>
            <a:r>
              <a:rPr lang="en-US" altLang="zh-CN" dirty="0"/>
              <a:t>                                        ——</a:t>
            </a:r>
            <a:r>
              <a:rPr lang="zh-CN" altLang="en-US" dirty="0"/>
              <a:t>伯努利方程的推导</a:t>
            </a:r>
            <a:br>
              <a:rPr lang="en-US" altLang="zh-CN" dirty="0"/>
            </a:br>
            <a:br>
              <a:rPr lang="en-US" altLang="zh-CN" dirty="0"/>
            </a:br>
            <a:br>
              <a:rPr lang="en-US" altLang="zh-CN" dirty="0"/>
            </a:br>
            <a:endParaRPr lang="en-US" altLang="zh-CN" dirty="0"/>
          </a:p>
        </p:txBody>
      </p:sp>
      <p:sp>
        <p:nvSpPr>
          <p:cNvPr id="7" name="Rectangle 3"/>
          <p:cNvSpPr txBox="1">
            <a:spLocks noChangeArrowheads="1"/>
          </p:cNvSpPr>
          <p:nvPr/>
        </p:nvSpPr>
        <p:spPr>
          <a:xfrm>
            <a:off x="539552" y="4797153"/>
            <a:ext cx="8280920" cy="1656184"/>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altLang="zh-CN" sz="2400" b="1" i="0" u="none" strike="noStrike" kern="1200" cap="none" spc="0" normalizeH="0" baseline="0" noProof="0" dirty="0">
                <a:ln>
                  <a:noFill/>
                </a:ln>
                <a:solidFill>
                  <a:srgbClr val="0000FF"/>
                </a:solidFill>
                <a:effectLst/>
                <a:uLnTx/>
                <a:uFillTx/>
                <a:latin typeface="+mn-lt"/>
                <a:ea typeface="+mn-ea"/>
                <a:cs typeface="+mn-cs"/>
              </a:rPr>
              <a:t>2. </a:t>
            </a:r>
            <a:r>
              <a:rPr kumimoji="0" lang="zh-CN" altLang="en-US" sz="2400" b="1" i="0" u="none" strike="noStrike" kern="1200" cap="none" spc="0" normalizeH="0" baseline="0" noProof="0" dirty="0">
                <a:ln>
                  <a:noFill/>
                </a:ln>
                <a:solidFill>
                  <a:srgbClr val="0033CC"/>
                </a:solidFill>
                <a:effectLst/>
                <a:uLnTx/>
                <a:uFillTx/>
                <a:latin typeface="+mn-lt"/>
                <a:ea typeface="+mn-ea"/>
                <a:cs typeface="+mn-cs"/>
              </a:rPr>
              <a:t>定常流动</a:t>
            </a:r>
            <a:r>
              <a:rPr kumimoji="0" lang="zh-CN" altLang="en-US" sz="2400" b="1" i="0" u="none" strike="noStrike" kern="1200" cap="none" spc="0" normalizeH="0" baseline="0" noProof="0" dirty="0">
                <a:ln>
                  <a:noFill/>
                </a:ln>
                <a:solidFill>
                  <a:srgbClr val="0000FF"/>
                </a:solidFill>
                <a:effectLst/>
                <a:uLnTx/>
                <a:uFillTx/>
                <a:latin typeface="+mn-lt"/>
                <a:ea typeface="+mn-ea"/>
                <a:cs typeface="+mn-cs"/>
              </a:rPr>
              <a:t>：</a:t>
            </a:r>
            <a:endParaRPr kumimoji="0" lang="zh-CN" altLang="en-US" sz="2400" b="1" i="0" u="none" strike="noStrike" kern="1200" cap="none" spc="0" normalizeH="0" baseline="0" noProof="0" dirty="0">
              <a:ln>
                <a:noFill/>
              </a:ln>
              <a:solidFill>
                <a:srgbClr val="CC66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tabLst/>
              <a:defRPr/>
            </a:pPr>
            <a:r>
              <a:rPr kumimoji="0" lang="zh-CN" altLang="en-US" sz="2000" b="1" i="0" u="none" strike="noStrike" kern="1200" cap="none" spc="0" normalizeH="0" baseline="0" noProof="0" dirty="0">
                <a:ln>
                  <a:noFill/>
                </a:ln>
                <a:solidFill>
                  <a:schemeClr val="tx1"/>
                </a:solidFill>
                <a:effectLst/>
                <a:uLnTx/>
                <a:uFillTx/>
                <a:latin typeface="+mn-lt"/>
                <a:ea typeface="+mn-ea"/>
                <a:cs typeface="+mn-cs"/>
              </a:rPr>
              <a:t>      流体质点经过空间各点的流速虽然可以不同，但如果空间每一点的流速不随时间而改变，这样的流动方式称为</a:t>
            </a:r>
            <a:r>
              <a:rPr kumimoji="0" lang="zh-CN" altLang="en-US" sz="2000" b="1" i="0" u="sng" strike="noStrike" kern="1200" cap="none" spc="0" normalizeH="0" baseline="0" noProof="0" dirty="0">
                <a:ln>
                  <a:noFill/>
                </a:ln>
                <a:solidFill>
                  <a:srgbClr val="FF0000"/>
                </a:solidFill>
                <a:effectLst/>
                <a:uLnTx/>
                <a:uFillTx/>
                <a:latin typeface="+mn-lt"/>
                <a:ea typeface="+mn-ea"/>
                <a:cs typeface="+mn-cs"/>
              </a:rPr>
              <a:t>定常流动</a:t>
            </a:r>
            <a:r>
              <a:rPr kumimoji="0" lang="zh-CN" altLang="en-US" sz="2000" b="1" i="0" u="none" strike="noStrike" kern="1200" cap="none" spc="0" normalizeH="0" baseline="0" noProof="0" dirty="0">
                <a:ln>
                  <a:noFill/>
                </a:ln>
                <a:solidFill>
                  <a:srgbClr val="CC6600"/>
                </a:solidFill>
                <a:effectLst/>
                <a:uLnTx/>
                <a:uFillTx/>
                <a:latin typeface="+mn-lt"/>
                <a:ea typeface="+mn-ea"/>
                <a:cs typeface="+mn-cs"/>
              </a:rPr>
              <a:t>，</a:t>
            </a:r>
            <a:r>
              <a:rPr kumimoji="0" lang="zh-CN" altLang="en-US" sz="2000" b="1" i="0" u="none" strike="noStrike" kern="1200" cap="none" spc="0" normalizeH="0" baseline="0" noProof="0" dirty="0">
                <a:ln>
                  <a:noFill/>
                </a:ln>
                <a:effectLst/>
                <a:uLnTx/>
                <a:uFillTx/>
                <a:latin typeface="+mn-lt"/>
                <a:ea typeface="+mn-ea"/>
                <a:cs typeface="+mn-cs"/>
              </a:rPr>
              <a:t>也称为</a:t>
            </a:r>
            <a:r>
              <a:rPr kumimoji="0" lang="zh-CN" altLang="en-US" sz="2000" b="1" i="0" u="sng" strike="noStrike" kern="1200" cap="none" spc="0" normalizeH="0" baseline="0" noProof="0" dirty="0">
                <a:ln>
                  <a:noFill/>
                </a:ln>
                <a:solidFill>
                  <a:srgbClr val="FF3300"/>
                </a:solidFill>
                <a:effectLst/>
                <a:uLnTx/>
                <a:uFillTx/>
                <a:latin typeface="+mn-lt"/>
                <a:ea typeface="+mn-ea"/>
                <a:cs typeface="+mn-cs"/>
              </a:rPr>
              <a:t>稳定流动</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zh-CN" altLang="en-US" sz="2000" b="1" i="0" u="none" strike="noStrike" kern="1200" cap="none" spc="0" normalizeH="0" baseline="0" noProof="0" dirty="0">
                <a:ln>
                  <a:noFill/>
                </a:ln>
                <a:solidFill>
                  <a:srgbClr val="CC6600"/>
                </a:solidFill>
                <a:effectLst/>
                <a:uLnTx/>
                <a:uFillTx/>
                <a:latin typeface="+mn-lt"/>
                <a:ea typeface="+mn-ea"/>
                <a:cs typeface="+mn-cs"/>
              </a:rPr>
              <a:t>      </a:t>
            </a:r>
            <a:r>
              <a:rPr kumimoji="0" lang="zh-CN" altLang="en-US" sz="2000" b="1" i="0" u="none" strike="noStrike" kern="1200" cap="none" spc="0" normalizeH="0" baseline="0" noProof="0" dirty="0">
                <a:ln>
                  <a:noFill/>
                </a:ln>
                <a:effectLst/>
                <a:uLnTx/>
                <a:uFillTx/>
                <a:latin typeface="+mn-lt"/>
                <a:ea typeface="+mn-ea"/>
                <a:cs typeface="+mn-cs"/>
              </a:rPr>
              <a:t>这是一种理想化的流动方式。</a:t>
            </a:r>
          </a:p>
        </p:txBody>
      </p:sp>
      <p:sp>
        <p:nvSpPr>
          <p:cNvPr id="8" name="Rectangle 5"/>
          <p:cNvSpPr>
            <a:spLocks noChangeArrowheads="1"/>
          </p:cNvSpPr>
          <p:nvPr/>
        </p:nvSpPr>
        <p:spPr bwMode="auto">
          <a:xfrm>
            <a:off x="539552" y="2420888"/>
            <a:ext cx="5184775" cy="838200"/>
          </a:xfrm>
          <a:prstGeom prst="rect">
            <a:avLst/>
          </a:prstGeom>
          <a:noFill/>
          <a:ln w="9525">
            <a:noFill/>
            <a:miter lim="800000"/>
            <a:headEnd/>
            <a:tailEnd/>
          </a:ln>
          <a:effectLst/>
        </p:spPr>
        <p:txBody>
          <a:bodyPr anchor="ctr"/>
          <a:lstStyle/>
          <a:p>
            <a:r>
              <a:rPr lang="zh-CN" altLang="en-US" sz="2400" dirty="0">
                <a:solidFill>
                  <a:srgbClr val="0000FF"/>
                </a:solidFill>
              </a:rPr>
              <a:t>流体的运动形式：</a:t>
            </a:r>
          </a:p>
        </p:txBody>
      </p:sp>
      <p:sp>
        <p:nvSpPr>
          <p:cNvPr id="9" name="Rectangle 6"/>
          <p:cNvSpPr>
            <a:spLocks noChangeArrowheads="1"/>
          </p:cNvSpPr>
          <p:nvPr/>
        </p:nvSpPr>
        <p:spPr bwMode="auto">
          <a:xfrm>
            <a:off x="539552" y="3140968"/>
            <a:ext cx="8569325" cy="1719262"/>
          </a:xfrm>
          <a:prstGeom prst="rect">
            <a:avLst/>
          </a:prstGeom>
          <a:noFill/>
          <a:ln w="9525">
            <a:noFill/>
            <a:miter lim="800000"/>
            <a:headEnd/>
            <a:tailEnd/>
          </a:ln>
          <a:effectLst/>
        </p:spPr>
        <p:txBody>
          <a:bodyPr/>
          <a:lstStyle/>
          <a:p>
            <a:pPr marL="342900" indent="-342900" algn="just">
              <a:spcBef>
                <a:spcPct val="20000"/>
              </a:spcBef>
              <a:buClr>
                <a:schemeClr val="tx2"/>
              </a:buClr>
              <a:buSzPct val="70000"/>
            </a:pPr>
            <a:r>
              <a:rPr lang="en-US" altLang="zh-CN" sz="2400" b="1" dirty="0">
                <a:solidFill>
                  <a:srgbClr val="0000FF"/>
                </a:solidFill>
              </a:rPr>
              <a:t>1. </a:t>
            </a:r>
            <a:r>
              <a:rPr lang="zh-CN" altLang="en-US" sz="2400" b="1" dirty="0">
                <a:solidFill>
                  <a:srgbClr val="0000FF"/>
                </a:solidFill>
              </a:rPr>
              <a:t>一般流动形式：</a:t>
            </a:r>
          </a:p>
          <a:p>
            <a:pPr marL="342900" indent="-342900" algn="just">
              <a:spcBef>
                <a:spcPct val="20000"/>
              </a:spcBef>
              <a:buClr>
                <a:schemeClr val="tx2"/>
              </a:buClr>
              <a:buSzPct val="70000"/>
            </a:pPr>
            <a:r>
              <a:rPr lang="zh-CN" altLang="en-US" sz="2000" b="1" dirty="0"/>
              <a:t>     流体通常被看做是由大量</a:t>
            </a:r>
            <a:r>
              <a:rPr lang="zh-CN" altLang="en-US" sz="2000" b="1" dirty="0">
                <a:solidFill>
                  <a:srgbClr val="FF0000"/>
                </a:solidFill>
              </a:rPr>
              <a:t>流体质点</a:t>
            </a:r>
            <a:r>
              <a:rPr lang="zh-CN" altLang="en-US" sz="2000" b="1" dirty="0"/>
              <a:t>组成的连续介质。</a:t>
            </a:r>
          </a:p>
          <a:p>
            <a:pPr marL="342900" indent="-342900" algn="just">
              <a:spcBef>
                <a:spcPct val="20000"/>
              </a:spcBef>
              <a:buClr>
                <a:schemeClr val="tx2"/>
              </a:buClr>
              <a:buSzPct val="70000"/>
            </a:pPr>
            <a:r>
              <a:rPr lang="zh-CN" altLang="en-US" sz="2000" b="1" dirty="0"/>
              <a:t>      一般情况下，流体运动时，流体各部分可以有相对运动，空间各位置的流动速度是空间位置的函数，又是时间</a:t>
            </a:r>
            <a:r>
              <a:rPr lang="en-US" altLang="zh-CN" sz="2000" b="1" dirty="0"/>
              <a:t>t</a:t>
            </a:r>
            <a:r>
              <a:rPr lang="zh-CN" altLang="en-US" sz="2000" b="1" dirty="0"/>
              <a:t>的函数。</a:t>
            </a:r>
            <a:r>
              <a:rPr lang="zh-CN" altLang="en-US" sz="2000" dirty="0"/>
              <a:t> </a:t>
            </a:r>
          </a:p>
        </p:txBody>
      </p:sp>
      <p:sp>
        <p:nvSpPr>
          <p:cNvPr id="10" name="TextBox 9"/>
          <p:cNvSpPr txBox="1"/>
          <p:nvPr/>
        </p:nvSpPr>
        <p:spPr>
          <a:xfrm>
            <a:off x="4463480" y="6093296"/>
            <a:ext cx="4680520" cy="369332"/>
          </a:xfrm>
          <a:prstGeom prst="rect">
            <a:avLst/>
          </a:prstGeom>
          <a:noFill/>
        </p:spPr>
        <p:txBody>
          <a:bodyPr wrap="square" rtlCol="0">
            <a:spAutoFit/>
          </a:bodyPr>
          <a:lstStyle/>
          <a:p>
            <a:r>
              <a:rPr lang="zh-CN" altLang="en-US" b="1" u="sng" dirty="0">
                <a:solidFill>
                  <a:srgbClr val="FF0000"/>
                </a:solidFill>
              </a:rPr>
              <a:t>伯努利方程就是用于研究稳定流动的方程。</a:t>
            </a:r>
          </a:p>
        </p:txBody>
      </p:sp>
    </p:spTree>
    <p:extLst>
      <p:ext uri="{BB962C8B-B14F-4D97-AF65-F5344CB8AC3E}">
        <p14:creationId xmlns:p14="http://schemas.microsoft.com/office/powerpoint/2010/main" val="4462975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sspictmp002966"/>
          <p:cNvPicPr>
            <a:picLocks noChangeAspect="1" noChangeArrowheads="1"/>
          </p:cNvPicPr>
          <p:nvPr/>
        </p:nvPicPr>
        <p:blipFill>
          <a:blip r:embed="rId3" cstate="print"/>
          <a:srcRect/>
          <a:stretch>
            <a:fillRect/>
          </a:stretch>
        </p:blipFill>
        <p:spPr bwMode="auto">
          <a:xfrm>
            <a:off x="5903912" y="1196752"/>
            <a:ext cx="3240088" cy="2238375"/>
          </a:xfrm>
          <a:prstGeom prst="rect">
            <a:avLst/>
          </a:prstGeom>
          <a:noFill/>
        </p:spPr>
      </p:pic>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2"/>
            <a:ext cx="8229600" cy="4525963"/>
          </a:xfrm>
        </p:spPr>
        <p:txBody>
          <a:bodyPr/>
          <a:lstStyle/>
          <a:p>
            <a:r>
              <a:rPr lang="zh-CN" altLang="en-US" dirty="0"/>
              <a:t>伯努利方程的推导</a:t>
            </a:r>
            <a:br>
              <a:rPr lang="en-US" altLang="zh-CN" dirty="0"/>
            </a:br>
            <a:br>
              <a:rPr lang="en-US" altLang="zh-CN" dirty="0"/>
            </a:br>
            <a:br>
              <a:rPr lang="en-US" altLang="zh-CN" dirty="0"/>
            </a:br>
            <a:endParaRPr lang="en-US" altLang="zh-CN" dirty="0"/>
          </a:p>
        </p:txBody>
      </p:sp>
      <p:sp>
        <p:nvSpPr>
          <p:cNvPr id="7" name="Rectangle 2"/>
          <p:cNvSpPr txBox="1">
            <a:spLocks noChangeArrowheads="1"/>
          </p:cNvSpPr>
          <p:nvPr/>
        </p:nvSpPr>
        <p:spPr>
          <a:xfrm>
            <a:off x="539552" y="1925960"/>
            <a:ext cx="4330080"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宋体" pitchFamily="2" charset="-122"/>
                <a:ea typeface="+mj-ea"/>
                <a:cs typeface="+mj-cs"/>
              </a:rPr>
              <a:t>三</a:t>
            </a:r>
            <a:r>
              <a:rPr kumimoji="0" lang="en-US" altLang="zh-CN" sz="2400" b="0" i="0" u="none" strike="noStrike" kern="1200" cap="none" spc="0" normalizeH="0" baseline="0" noProof="0" dirty="0">
                <a:ln>
                  <a:noFill/>
                </a:ln>
                <a:solidFill>
                  <a:srgbClr val="0000FF"/>
                </a:solidFill>
                <a:effectLst/>
                <a:uLnTx/>
                <a:uFillTx/>
                <a:latin typeface="宋体" pitchFamily="2" charset="-122"/>
                <a:ea typeface="+mj-ea"/>
                <a:cs typeface="+mj-cs"/>
              </a:rPr>
              <a:t>.</a:t>
            </a:r>
            <a:r>
              <a:rPr kumimoji="0" lang="zh-CN" altLang="en-US" sz="2400" b="0" i="0" u="none" strike="noStrike" kern="1200" cap="none" spc="0" normalizeH="0" baseline="0" noProof="0" dirty="0">
                <a:ln>
                  <a:noFill/>
                </a:ln>
                <a:solidFill>
                  <a:srgbClr val="0000FF"/>
                </a:solidFill>
                <a:effectLst/>
                <a:uLnTx/>
                <a:uFillTx/>
                <a:latin typeface="宋体" pitchFamily="2" charset="-122"/>
                <a:ea typeface="+mj-ea"/>
                <a:cs typeface="+mj-cs"/>
              </a:rPr>
              <a:t>流线、流管</a:t>
            </a:r>
            <a:endParaRPr kumimoji="0" lang="en-US" altLang="zh-CN"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Rectangle 3"/>
          <p:cNvSpPr txBox="1">
            <a:spLocks noChangeArrowheads="1"/>
          </p:cNvSpPr>
          <p:nvPr/>
        </p:nvSpPr>
        <p:spPr>
          <a:xfrm>
            <a:off x="179512" y="2852936"/>
            <a:ext cx="9002390" cy="3789040"/>
          </a:xfrm>
          <a:prstGeom prst="rect">
            <a:avLst/>
          </a:prstGeom>
        </p:spPr>
        <p:txBody>
          <a:bodyPr vert="horz" lIns="91440" tIns="45720" rIns="91440" bIns="45720" rtlCol="0">
            <a:normAutofit/>
          </a:bodyPr>
          <a:lstStyle/>
          <a:p>
            <a:pPr marL="442913" marR="0" lvl="0" indent="-442913" algn="just" defTabSz="914400" rtl="0" eaLnBrk="1" fontAlgn="auto" latinLnBrk="0" hangingPunct="1">
              <a:lnSpc>
                <a:spcPct val="90000"/>
              </a:lnSpc>
              <a:spcBef>
                <a:spcPct val="20000"/>
              </a:spcBef>
              <a:spcAft>
                <a:spcPts val="0"/>
              </a:spcAft>
              <a:buClrTx/>
              <a:buSzTx/>
              <a:tabLst/>
              <a:defRPr/>
            </a:pP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mn-ea"/>
                <a:cs typeface="+mn-cs"/>
              </a:rPr>
              <a:t>1. </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mn-ea"/>
                <a:cs typeface="+mn-cs"/>
              </a:rPr>
              <a:t>流线：</a:t>
            </a:r>
            <a:r>
              <a:rPr kumimoji="0" lang="zh-CN" altLang="en-US" sz="1600" b="1" i="0" u="none" strike="noStrike" kern="1200" cap="none" spc="0" normalizeH="0" baseline="0" noProof="0" dirty="0">
                <a:ln>
                  <a:noFill/>
                </a:ln>
                <a:solidFill>
                  <a:srgbClr val="CC6600"/>
                </a:solidFill>
                <a:effectLst/>
                <a:uLnTx/>
                <a:uFillTx/>
                <a:latin typeface="Times New Roman" pitchFamily="18" charset="0"/>
                <a:ea typeface="+mn-ea"/>
                <a:cs typeface="+mn-cs"/>
              </a:rPr>
              <a:t>为了形象地描述定常流动的流体</a:t>
            </a:r>
          </a:p>
          <a:p>
            <a:pPr marL="442913" marR="0" lvl="0" indent="-442913" algn="just" defTabSz="914400" rtl="0" eaLnBrk="1" fontAlgn="auto" latinLnBrk="0" hangingPunct="1">
              <a:lnSpc>
                <a:spcPct val="90000"/>
              </a:lnSpc>
              <a:spcBef>
                <a:spcPct val="20000"/>
              </a:spcBef>
              <a:spcAft>
                <a:spcPts val="0"/>
              </a:spcAft>
              <a:buClrTx/>
              <a:buSzTx/>
              <a:tabLst/>
              <a:defRPr/>
            </a:pPr>
            <a:r>
              <a:rPr kumimoji="0" lang="zh-CN" altLang="en-US" sz="1600" b="1" i="0" u="none" strike="noStrike" kern="1200" cap="none" spc="0" normalizeH="0" baseline="0" noProof="0" dirty="0">
                <a:ln>
                  <a:noFill/>
                </a:ln>
                <a:solidFill>
                  <a:srgbClr val="CC6600"/>
                </a:solidFill>
                <a:effectLst/>
                <a:uLnTx/>
                <a:uFillTx/>
                <a:latin typeface="Times New Roman" pitchFamily="18" charset="0"/>
                <a:ea typeface="+mn-ea"/>
                <a:cs typeface="+mn-cs"/>
              </a:rPr>
              <a:t>                        而引入的假想的直线或曲线</a:t>
            </a:r>
          </a:p>
          <a:p>
            <a:pPr marL="442913" marR="0" lvl="0" indent="-442913" algn="just" defTabSz="914400" rtl="0" eaLnBrk="1" fontAlgn="auto" latinLnBrk="0" hangingPunct="1">
              <a:lnSpc>
                <a:spcPct val="90000"/>
              </a:lnSpc>
              <a:spcBef>
                <a:spcPct val="20000"/>
              </a:spcBef>
              <a:spcAft>
                <a:spcPts val="0"/>
              </a:spcAft>
              <a:buClr>
                <a:srgbClr val="990000"/>
              </a:buClr>
              <a:buSzTx/>
              <a:tabLst/>
              <a:defRPr/>
            </a:pPr>
            <a:r>
              <a:rPr kumimoji="0" lang="zh-CN" altLang="en-US" b="1" i="0" u="none" strike="noStrike" kern="1200" cap="none" spc="0" normalizeH="0" baseline="0" noProof="0" dirty="0">
                <a:ln>
                  <a:noFill/>
                </a:ln>
                <a:solidFill>
                  <a:schemeClr val="tx1"/>
                </a:solidFill>
                <a:effectLst/>
                <a:uLnTx/>
                <a:uFillTx/>
                <a:latin typeface="+mn-lt"/>
                <a:ea typeface="华文中宋" pitchFamily="2" charset="-122"/>
                <a:cs typeface="+mn-cs"/>
              </a:rPr>
              <a:t>流线上任意点的</a:t>
            </a:r>
            <a:r>
              <a:rPr kumimoji="0" lang="zh-CN" altLang="en-US" b="1" i="0" u="none" strike="noStrike" kern="1200" cap="none" spc="0" normalizeH="0" baseline="0" noProof="0" dirty="0">
                <a:ln>
                  <a:noFill/>
                </a:ln>
                <a:effectLst/>
                <a:uLnTx/>
                <a:uFillTx/>
                <a:latin typeface="+mn-lt"/>
                <a:ea typeface="华文中宋" pitchFamily="2" charset="-122"/>
                <a:cs typeface="+mn-cs"/>
              </a:rPr>
              <a:t>切线方向</a:t>
            </a:r>
            <a:r>
              <a:rPr kumimoji="0" lang="zh-CN" altLang="en-US" b="1" i="0" u="none" strike="noStrike" kern="1200" cap="none" spc="0" normalizeH="0" baseline="0" noProof="0" dirty="0">
                <a:ln>
                  <a:noFill/>
                </a:ln>
                <a:solidFill>
                  <a:schemeClr val="tx1"/>
                </a:solidFill>
                <a:effectLst/>
                <a:uLnTx/>
                <a:uFillTx/>
                <a:latin typeface="+mn-lt"/>
                <a:ea typeface="华文中宋" pitchFamily="2" charset="-122"/>
                <a:cs typeface="+mn-cs"/>
              </a:rPr>
              <a:t>就是流体质点流经该点的速度方向；</a:t>
            </a:r>
            <a:endParaRPr kumimoji="0" lang="zh-CN" altLang="en-US" b="1" i="0" u="none" strike="noStrike" kern="1200" cap="none" spc="0" normalizeH="0" baseline="0" noProof="0" dirty="0">
              <a:ln>
                <a:noFill/>
              </a:ln>
              <a:solidFill>
                <a:schemeClr val="tx1"/>
              </a:solidFill>
              <a:effectLst/>
              <a:uLnTx/>
              <a:uFillTx/>
              <a:latin typeface="Times New Roman" pitchFamily="18" charset="0"/>
              <a:ea typeface="华文中宋" pitchFamily="2" charset="-122"/>
              <a:cs typeface="+mn-cs"/>
            </a:endParaRPr>
          </a:p>
          <a:p>
            <a:pPr marL="442913" lvl="0" indent="-442913" algn="just">
              <a:lnSpc>
                <a:spcPct val="90000"/>
              </a:lnSpc>
              <a:spcBef>
                <a:spcPct val="20000"/>
              </a:spcBef>
              <a:buClr>
                <a:srgbClr val="990000"/>
              </a:buClr>
              <a:defRPr/>
            </a:pPr>
            <a:r>
              <a:rPr lang="zh-CN" altLang="en-US" b="1" dirty="0">
                <a:latin typeface="Times New Roman" pitchFamily="18" charset="0"/>
                <a:ea typeface="华文中宋" pitchFamily="2" charset="-122"/>
              </a:rPr>
              <a:t>流线的疏密程度可定性地表示流体流速的大小；</a:t>
            </a:r>
            <a:endParaRPr lang="en-US" altLang="zh-CN" b="1" dirty="0">
              <a:latin typeface="Times New Roman" pitchFamily="18" charset="0"/>
              <a:ea typeface="华文中宋" pitchFamily="2" charset="-122"/>
            </a:endParaRPr>
          </a:p>
          <a:p>
            <a:pPr marL="442913" lvl="0" indent="-442913" algn="just">
              <a:lnSpc>
                <a:spcPct val="90000"/>
              </a:lnSpc>
              <a:spcBef>
                <a:spcPct val="20000"/>
              </a:spcBef>
              <a:buClr>
                <a:srgbClr val="990000"/>
              </a:buClr>
              <a:defRPr/>
            </a:pPr>
            <a:r>
              <a:rPr lang="zh-CN" altLang="en-US" b="1" dirty="0">
                <a:latin typeface="Times New Roman" pitchFamily="18" charset="0"/>
                <a:ea typeface="华文中宋" pitchFamily="2" charset="-122"/>
              </a:rPr>
              <a:t>稳定</a:t>
            </a:r>
            <a:r>
              <a:rPr kumimoji="0" lang="zh-CN" altLang="en-US" b="1" i="0" u="none" strike="noStrike" kern="1200" cap="none" spc="0" normalizeH="0" baseline="0" noProof="0" dirty="0">
                <a:ln>
                  <a:noFill/>
                </a:ln>
                <a:solidFill>
                  <a:schemeClr val="tx1"/>
                </a:solidFill>
                <a:effectLst/>
                <a:uLnTx/>
                <a:uFillTx/>
                <a:latin typeface="Times New Roman" pitchFamily="18" charset="0"/>
                <a:ea typeface="华文中宋" pitchFamily="2" charset="-122"/>
                <a:cs typeface="+mn-cs"/>
              </a:rPr>
              <a:t>流动时，流线的形状和分布不随时间变化，且流线与流体质点的运动轨迹重合；</a:t>
            </a:r>
          </a:p>
          <a:p>
            <a:pPr marL="442913" marR="0" lvl="0" indent="-442913" algn="just" defTabSz="914400" rtl="0" eaLnBrk="1" fontAlgn="auto" latinLnBrk="0" hangingPunct="1">
              <a:lnSpc>
                <a:spcPct val="90000"/>
              </a:lnSpc>
              <a:spcBef>
                <a:spcPct val="20000"/>
              </a:spcBef>
              <a:spcAft>
                <a:spcPts val="0"/>
              </a:spcAft>
              <a:buClr>
                <a:srgbClr val="990000"/>
              </a:buClr>
              <a:buSzTx/>
              <a:tabLst/>
              <a:defRPr/>
            </a:pPr>
            <a:r>
              <a:rPr kumimoji="0" lang="zh-CN" altLang="en-US" b="1" i="0" u="none" strike="noStrike" kern="1200" cap="none" spc="0" normalizeH="0" baseline="0" noProof="0" dirty="0">
                <a:ln>
                  <a:noFill/>
                </a:ln>
                <a:solidFill>
                  <a:schemeClr val="tx1"/>
                </a:solidFill>
                <a:effectLst/>
                <a:uLnTx/>
                <a:uFillTx/>
                <a:latin typeface="Times New Roman" pitchFamily="18" charset="0"/>
                <a:ea typeface="华文中宋" pitchFamily="2" charset="-122"/>
                <a:cs typeface="+mn-cs"/>
              </a:rPr>
              <a:t>流线不相交（流线相交说明，同一点有两个不同的流体质点速度方向，不是稳定流动）</a:t>
            </a:r>
          </a:p>
          <a:p>
            <a:pPr marL="442913" marR="0" lvl="0" indent="-442913" algn="just" defTabSz="914400" rtl="0" eaLnBrk="1" fontAlgn="auto" latinLnBrk="0" hangingPunct="1">
              <a:lnSpc>
                <a:spcPct val="90000"/>
              </a:lnSpc>
              <a:spcBef>
                <a:spcPct val="20000"/>
              </a:spcBef>
              <a:spcAft>
                <a:spcPts val="0"/>
              </a:spcAft>
              <a:buClr>
                <a:srgbClr val="990000"/>
              </a:buClr>
              <a:buSzTx/>
              <a:tabLst/>
              <a:defRPr/>
            </a:pPr>
            <a:endParaRPr kumimoji="0" lang="zh-CN" altLang="en-US" b="1"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442913" marR="0" lvl="0" indent="-442913" algn="just" defTabSz="914400" rtl="0" eaLnBrk="1" fontAlgn="auto" latinLnBrk="0" hangingPunct="1">
              <a:lnSpc>
                <a:spcPct val="90000"/>
              </a:lnSpc>
              <a:spcBef>
                <a:spcPct val="20000"/>
              </a:spcBef>
              <a:spcAft>
                <a:spcPts val="0"/>
              </a:spcAft>
              <a:buClrTx/>
              <a:buSzTx/>
              <a:tabLst/>
              <a:defRPr/>
            </a:pP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mn-ea"/>
                <a:cs typeface="+mn-cs"/>
              </a:rPr>
              <a:t>2.</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mn-ea"/>
                <a:cs typeface="+mn-cs"/>
              </a:rPr>
              <a:t>流管：</a:t>
            </a:r>
            <a:r>
              <a:rPr kumimoji="0" lang="zh-CN" altLang="en-US" sz="1600" b="1" i="0" u="none" strike="noStrike" kern="1200" cap="none" spc="0" normalizeH="0" baseline="0" noProof="0" dirty="0">
                <a:ln>
                  <a:noFill/>
                </a:ln>
                <a:solidFill>
                  <a:srgbClr val="CC6600"/>
                </a:solidFill>
                <a:effectLst/>
                <a:uLnTx/>
                <a:uFillTx/>
                <a:latin typeface="Times New Roman" pitchFamily="18" charset="0"/>
                <a:ea typeface="+mn-ea"/>
                <a:cs typeface="+mn-cs"/>
              </a:rPr>
              <a:t>流体内部，通过某一个截面边缘的流线围成的管状空间；</a:t>
            </a:r>
          </a:p>
          <a:p>
            <a:pPr marL="442913" marR="0" lvl="0" indent="-442913" algn="just" defTabSz="914400" rtl="0" eaLnBrk="1" fontAlgn="auto" latinLnBrk="0" hangingPunct="1">
              <a:lnSpc>
                <a:spcPct val="90000"/>
              </a:lnSpc>
              <a:spcBef>
                <a:spcPct val="20000"/>
              </a:spcBef>
              <a:spcAft>
                <a:spcPts val="0"/>
              </a:spcAft>
              <a:buClr>
                <a:srgbClr val="FF0000"/>
              </a:buClr>
              <a:buSzTx/>
              <a:tabLst/>
              <a:defRPr/>
            </a:pPr>
            <a:r>
              <a:rPr kumimoji="0" lang="zh-CN" altLang="en-US" b="1" i="0" u="none" strike="noStrike" kern="1200" cap="none" spc="0" normalizeH="0" baseline="0" noProof="0" dirty="0">
                <a:ln>
                  <a:noFill/>
                </a:ln>
                <a:solidFill>
                  <a:schemeClr val="tx1"/>
                </a:solidFill>
                <a:effectLst/>
                <a:uLnTx/>
                <a:uFillTx/>
                <a:latin typeface="华文中宋" pitchFamily="2" charset="-122"/>
                <a:ea typeface="华文中宋" pitchFamily="2" charset="-122"/>
                <a:cs typeface="+mn-cs"/>
              </a:rPr>
              <a:t>流体质点不会任意穿出或进入流管 ；</a:t>
            </a:r>
            <a:r>
              <a:rPr kumimoji="0" lang="zh-CN" altLang="en-US" b="1" i="0" u="none" strike="noStrike" kern="1200" cap="none" spc="0" normalizeH="0" baseline="0" noProof="0" dirty="0">
                <a:ln>
                  <a:noFill/>
                </a:ln>
                <a:solidFill>
                  <a:srgbClr val="0000FF"/>
                </a:solidFill>
                <a:effectLst/>
                <a:uLnTx/>
                <a:uFillTx/>
                <a:latin typeface="华文中宋" pitchFamily="2" charset="-122"/>
                <a:ea typeface="华文中宋" pitchFamily="2" charset="-122"/>
                <a:cs typeface="+mn-cs"/>
              </a:rPr>
              <a:t>（与实际管道相似）</a:t>
            </a:r>
          </a:p>
          <a:p>
            <a:pPr marL="442913" marR="0" lvl="0" indent="-442913" algn="l" defTabSz="914400" rtl="0" eaLnBrk="1" fontAlgn="auto" latinLnBrk="0" hangingPunct="1">
              <a:lnSpc>
                <a:spcPct val="90000"/>
              </a:lnSpc>
              <a:spcBef>
                <a:spcPct val="20000"/>
              </a:spcBef>
              <a:spcAft>
                <a:spcPts val="0"/>
              </a:spcAft>
              <a:buClr>
                <a:srgbClr val="FF0000"/>
              </a:buClr>
              <a:buSzTx/>
              <a:tabLst/>
              <a:defRPr/>
            </a:pPr>
            <a:r>
              <a:rPr kumimoji="0" lang="zh-CN" altLang="en-US" b="1" i="0" u="none" strike="noStrike" kern="1200" cap="none" spc="0" normalizeH="0" baseline="0" noProof="0" dirty="0">
                <a:ln>
                  <a:noFill/>
                </a:ln>
                <a:solidFill>
                  <a:schemeClr val="tx1"/>
                </a:solidFill>
                <a:effectLst/>
                <a:uLnTx/>
                <a:uFillTx/>
                <a:latin typeface="华文中宋" pitchFamily="2" charset="-122"/>
                <a:ea typeface="华文中宋" pitchFamily="2" charset="-122"/>
                <a:cs typeface="+mn-cs"/>
              </a:rPr>
              <a:t>流体可视为由无数个稳定的流管组成；</a:t>
            </a:r>
            <a:endParaRPr kumimoji="0" lang="en-US" altLang="zh-CN" b="1" i="0" u="none" strike="noStrike" kern="1200" cap="none" spc="0" normalizeH="0" baseline="0" noProof="0" dirty="0">
              <a:ln>
                <a:noFill/>
              </a:ln>
              <a:solidFill>
                <a:schemeClr val="tx1"/>
              </a:solidFill>
              <a:effectLst/>
              <a:uLnTx/>
              <a:uFillTx/>
              <a:latin typeface="华文中宋" pitchFamily="2" charset="-122"/>
              <a:ea typeface="华文中宋" pitchFamily="2" charset="-122"/>
              <a:cs typeface="+mn-cs"/>
            </a:endParaRPr>
          </a:p>
          <a:p>
            <a:pPr marL="442913" marR="0" lvl="0" indent="-442913" algn="l" defTabSz="914400" rtl="0" eaLnBrk="1" fontAlgn="auto" latinLnBrk="0" hangingPunct="1">
              <a:lnSpc>
                <a:spcPct val="90000"/>
              </a:lnSpc>
              <a:spcBef>
                <a:spcPct val="20000"/>
              </a:spcBef>
              <a:spcAft>
                <a:spcPts val="0"/>
              </a:spcAft>
              <a:buClr>
                <a:srgbClr val="FF0000"/>
              </a:buClr>
              <a:buSzTx/>
              <a:tabLst/>
              <a:defRPr/>
            </a:pPr>
            <a:r>
              <a:rPr kumimoji="0" lang="zh-CN" altLang="en-US" b="1" i="0" u="none" strike="noStrike" kern="1200" cap="none" spc="0" normalizeH="0" baseline="0" noProof="0" dirty="0">
                <a:ln>
                  <a:noFill/>
                </a:ln>
                <a:solidFill>
                  <a:schemeClr val="tx1"/>
                </a:solidFill>
                <a:effectLst/>
                <a:uLnTx/>
                <a:uFillTx/>
                <a:latin typeface="华文中宋" pitchFamily="2" charset="-122"/>
                <a:ea typeface="华文中宋" pitchFamily="2" charset="-122"/>
                <a:cs typeface="+mn-cs"/>
              </a:rPr>
              <a:t>分析每个流管中流体的运动规律，是掌握流体整体运动规律的基础。</a:t>
            </a:r>
          </a:p>
        </p:txBody>
      </p:sp>
      <p:sp>
        <p:nvSpPr>
          <p:cNvPr id="3" name="右大括号 2"/>
          <p:cNvSpPr/>
          <p:nvPr/>
        </p:nvSpPr>
        <p:spPr>
          <a:xfrm>
            <a:off x="7308304" y="5445224"/>
            <a:ext cx="288404"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571656" y="5698912"/>
            <a:ext cx="1224136" cy="369332"/>
          </a:xfrm>
          <a:prstGeom prst="rect">
            <a:avLst/>
          </a:prstGeom>
          <a:noFill/>
        </p:spPr>
        <p:txBody>
          <a:bodyPr wrap="square" rtlCol="0">
            <a:spAutoFit/>
          </a:bodyPr>
          <a:lstStyle/>
          <a:p>
            <a:r>
              <a:rPr lang="zh-CN" altLang="en-US" dirty="0"/>
              <a:t>定常流动</a:t>
            </a:r>
          </a:p>
        </p:txBody>
      </p:sp>
    </p:spTree>
    <p:extLst>
      <p:ext uri="{BB962C8B-B14F-4D97-AF65-F5344CB8AC3E}">
        <p14:creationId xmlns:p14="http://schemas.microsoft.com/office/powerpoint/2010/main" val="446297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2"/>
            <a:ext cx="8229600" cy="4525963"/>
          </a:xfrm>
        </p:spPr>
        <p:txBody>
          <a:bodyPr/>
          <a:lstStyle/>
          <a:p>
            <a:r>
              <a:rPr lang="zh-CN" altLang="en-US" dirty="0"/>
              <a:t>机械能守恒定律的应用</a:t>
            </a:r>
            <a:br>
              <a:rPr lang="en-US" altLang="zh-CN" dirty="0"/>
            </a:br>
            <a:r>
              <a:rPr lang="en-US" altLang="zh-CN" dirty="0"/>
              <a:t>                                        ——</a:t>
            </a:r>
            <a:r>
              <a:rPr lang="zh-CN" altLang="en-US" dirty="0"/>
              <a:t>伯努利方程的推导</a:t>
            </a:r>
            <a:br>
              <a:rPr lang="en-US" altLang="zh-CN" dirty="0"/>
            </a:br>
            <a:br>
              <a:rPr lang="en-US" altLang="zh-CN" dirty="0"/>
            </a:br>
            <a:br>
              <a:rPr lang="en-US" altLang="zh-CN" dirty="0"/>
            </a:br>
            <a:endParaRPr lang="en-US" altLang="zh-CN" dirty="0"/>
          </a:p>
        </p:txBody>
      </p:sp>
      <p:sp>
        <p:nvSpPr>
          <p:cNvPr id="11" name="Text Box 5"/>
          <p:cNvSpPr txBox="1">
            <a:spLocks noChangeArrowheads="1"/>
          </p:cNvSpPr>
          <p:nvPr/>
        </p:nvSpPr>
        <p:spPr bwMode="auto">
          <a:xfrm>
            <a:off x="395536" y="6027003"/>
            <a:ext cx="8280400" cy="830997"/>
          </a:xfrm>
          <a:prstGeom prst="rect">
            <a:avLst/>
          </a:prstGeom>
          <a:solidFill>
            <a:srgbClr val="FFFFFF"/>
          </a:solidFill>
          <a:ln w="9525">
            <a:noFill/>
            <a:miter lim="800000"/>
            <a:headEnd/>
            <a:tailEnd/>
          </a:ln>
          <a:effectLst/>
        </p:spPr>
        <p:txBody>
          <a:bodyPr>
            <a:spAutoFit/>
          </a:bodyPr>
          <a:lstStyle/>
          <a:p>
            <a:pPr>
              <a:spcBef>
                <a:spcPct val="50000"/>
              </a:spcBef>
            </a:pPr>
            <a:r>
              <a:rPr kumimoji="1" lang="zh-CN" altLang="en-US" sz="2000" b="1" dirty="0">
                <a:solidFill>
                  <a:srgbClr val="0000FF"/>
                </a:solidFill>
                <a:latin typeface="Times New Roman" pitchFamily="18" charset="0"/>
                <a:ea typeface="华文中宋" pitchFamily="2" charset="-122"/>
              </a:rPr>
              <a:t>伯努利方程：</a:t>
            </a:r>
            <a:r>
              <a:rPr kumimoji="1" lang="zh-CN" altLang="en-US" b="1" dirty="0">
                <a:solidFill>
                  <a:srgbClr val="0000FF"/>
                </a:solidFill>
                <a:latin typeface="Times New Roman" pitchFamily="18" charset="0"/>
              </a:rPr>
              <a:t>理想流体在</a:t>
            </a:r>
            <a:r>
              <a:rPr kumimoji="1" lang="zh-CN" altLang="en-US" b="1" dirty="0">
                <a:solidFill>
                  <a:srgbClr val="FF0000"/>
                </a:solidFill>
                <a:latin typeface="Times New Roman" pitchFamily="18" charset="0"/>
                <a:ea typeface="华文中宋" pitchFamily="2" charset="-122"/>
              </a:rPr>
              <a:t>重力场</a:t>
            </a:r>
            <a:r>
              <a:rPr kumimoji="1" lang="zh-CN" altLang="en-US" b="1" dirty="0">
                <a:solidFill>
                  <a:srgbClr val="0000FF"/>
                </a:solidFill>
                <a:latin typeface="Times New Roman" pitchFamily="18" charset="0"/>
              </a:rPr>
              <a:t>中作稳定流动时，</a:t>
            </a:r>
            <a:r>
              <a:rPr kumimoji="1" lang="zh-CN" altLang="en-US" b="1" dirty="0">
                <a:solidFill>
                  <a:srgbClr val="FF0000"/>
                </a:solidFill>
                <a:latin typeface="Times New Roman" pitchFamily="18" charset="0"/>
              </a:rPr>
              <a:t>机械能</a:t>
            </a:r>
            <a:r>
              <a:rPr kumimoji="1" lang="zh-CN" altLang="en-US" b="1" dirty="0">
                <a:solidFill>
                  <a:srgbClr val="FF0000"/>
                </a:solidFill>
                <a:latin typeface="Times New Roman" pitchFamily="18" charset="0"/>
                <a:ea typeface="华文中宋" pitchFamily="2" charset="-122"/>
              </a:rPr>
              <a:t>守恒定律</a:t>
            </a:r>
            <a:r>
              <a:rPr kumimoji="1" lang="zh-CN" altLang="en-US" b="1" dirty="0">
                <a:solidFill>
                  <a:srgbClr val="0000FF"/>
                </a:solidFill>
                <a:latin typeface="Times New Roman" pitchFamily="18" charset="0"/>
              </a:rPr>
              <a:t>在流体中的表现形式。</a:t>
            </a:r>
            <a:r>
              <a:rPr kumimoji="1" lang="zh-CN" altLang="en-US" sz="2800" dirty="0">
                <a:latin typeface="Times New Roman" pitchFamily="18" charset="0"/>
              </a:rPr>
              <a:t> </a:t>
            </a:r>
          </a:p>
        </p:txBody>
      </p:sp>
      <p:sp>
        <p:nvSpPr>
          <p:cNvPr id="12" name="Text Box 7"/>
          <p:cNvSpPr txBox="1">
            <a:spLocks noChangeArrowheads="1"/>
          </p:cNvSpPr>
          <p:nvPr/>
        </p:nvSpPr>
        <p:spPr bwMode="auto">
          <a:xfrm>
            <a:off x="323850" y="2584797"/>
            <a:ext cx="8496300" cy="3292475"/>
          </a:xfrm>
          <a:prstGeom prst="rect">
            <a:avLst/>
          </a:prstGeom>
          <a:noFill/>
          <a:ln w="9525">
            <a:noFill/>
            <a:miter lim="800000"/>
            <a:headEnd/>
            <a:tailEnd/>
          </a:ln>
          <a:effectLst/>
        </p:spPr>
        <p:txBody>
          <a:bodyPr>
            <a:spAutoFit/>
          </a:bodyPr>
          <a:lstStyle/>
          <a:p>
            <a:pPr>
              <a:spcBef>
                <a:spcPct val="50000"/>
              </a:spcBef>
            </a:pPr>
            <a:r>
              <a:rPr kumimoji="1" lang="zh-CN" altLang="en-US" sz="2000" b="1" dirty="0">
                <a:latin typeface="Times New Roman" pitchFamily="18" charset="0"/>
              </a:rPr>
              <a:t>伯努利方程</a:t>
            </a:r>
            <a:r>
              <a:rPr kumimoji="1" lang="zh-CN" altLang="en-US" sz="2000" dirty="0">
                <a:latin typeface="Times New Roman" pitchFamily="18" charset="0"/>
              </a:rPr>
              <a:t>是瑞士物理学家伯努利提出来的，是</a:t>
            </a:r>
            <a:r>
              <a:rPr kumimoji="1" lang="zh-CN" altLang="en-US" sz="2000" dirty="0">
                <a:solidFill>
                  <a:srgbClr val="FF0000"/>
                </a:solidFill>
                <a:latin typeface="Times New Roman" pitchFamily="18" charset="0"/>
              </a:rPr>
              <a:t>理想流体</a:t>
            </a:r>
            <a:r>
              <a:rPr kumimoji="1" lang="zh-CN" altLang="en-US" sz="2000" dirty="0">
                <a:latin typeface="Times New Roman" pitchFamily="18" charset="0"/>
              </a:rPr>
              <a:t>作</a:t>
            </a:r>
            <a:r>
              <a:rPr kumimoji="1" lang="zh-CN" altLang="en-US" sz="2000" dirty="0">
                <a:solidFill>
                  <a:srgbClr val="FF0000"/>
                </a:solidFill>
                <a:latin typeface="Times New Roman" pitchFamily="18" charset="0"/>
              </a:rPr>
              <a:t>稳定流动</a:t>
            </a:r>
            <a:r>
              <a:rPr kumimoji="1" lang="zh-CN" altLang="en-US" sz="2000" dirty="0">
                <a:latin typeface="Times New Roman" pitchFamily="18" charset="0"/>
              </a:rPr>
              <a:t>时的基本方程，对于确定流体内部各处的</a:t>
            </a:r>
            <a:r>
              <a:rPr kumimoji="1" lang="zh-CN" altLang="en-US" sz="2000" dirty="0">
                <a:solidFill>
                  <a:srgbClr val="FF0000"/>
                </a:solidFill>
                <a:latin typeface="Times New Roman" pitchFamily="18" charset="0"/>
              </a:rPr>
              <a:t>压力</a:t>
            </a:r>
            <a:r>
              <a:rPr kumimoji="1" lang="zh-CN" altLang="en-US" sz="2000" dirty="0">
                <a:latin typeface="Times New Roman" pitchFamily="18" charset="0"/>
              </a:rPr>
              <a:t>和</a:t>
            </a:r>
            <a:r>
              <a:rPr kumimoji="1" lang="zh-CN" altLang="en-US" sz="2000" dirty="0">
                <a:solidFill>
                  <a:srgbClr val="FF0000"/>
                </a:solidFill>
                <a:latin typeface="Times New Roman" pitchFamily="18" charset="0"/>
              </a:rPr>
              <a:t>流速</a:t>
            </a:r>
            <a:r>
              <a:rPr kumimoji="1" lang="zh-CN" altLang="en-US" sz="2000" dirty="0">
                <a:latin typeface="Times New Roman" pitchFamily="18" charset="0"/>
              </a:rPr>
              <a:t>有很大的实际意义、在水利、造船、航空等领域有着广泛的应用。</a:t>
            </a:r>
          </a:p>
          <a:p>
            <a:pPr>
              <a:spcBef>
                <a:spcPct val="50000"/>
              </a:spcBef>
            </a:pPr>
            <a:r>
              <a:rPr kumimoji="1" lang="zh-CN" altLang="en-US" b="1" dirty="0">
                <a:latin typeface="Times New Roman" pitchFamily="18" charset="0"/>
              </a:rPr>
              <a:t>伯努利个人简介：</a:t>
            </a:r>
            <a:r>
              <a:rPr kumimoji="1" lang="zh-CN" altLang="en-US" sz="2000" dirty="0">
                <a:latin typeface="Times New Roman" pitchFamily="18" charset="0"/>
              </a:rPr>
              <a:t>（</a:t>
            </a:r>
            <a:r>
              <a:rPr kumimoji="1" lang="en-US" altLang="zh-CN" sz="2000" dirty="0">
                <a:latin typeface="Times New Roman" pitchFamily="18" charset="0"/>
              </a:rPr>
              <a:t>Daniel Bernouli,1700</a:t>
            </a:r>
            <a:r>
              <a:rPr kumimoji="1" lang="zh-CN" altLang="en-US" sz="2000" dirty="0">
                <a:latin typeface="Times New Roman" pitchFamily="18" charset="0"/>
              </a:rPr>
              <a:t>～</a:t>
            </a:r>
            <a:r>
              <a:rPr kumimoji="1" lang="en-US" altLang="zh-CN" sz="2000" dirty="0">
                <a:latin typeface="Times New Roman" pitchFamily="18" charset="0"/>
              </a:rPr>
              <a:t>1782</a:t>
            </a:r>
            <a:r>
              <a:rPr kumimoji="1" lang="zh-CN" altLang="en-US" sz="2000" dirty="0">
                <a:latin typeface="Times New Roman" pitchFamily="18" charset="0"/>
              </a:rPr>
              <a:t>）瑞士物理学家、数学家、医学家。他是伯努利这个数学家族（</a:t>
            </a:r>
            <a:r>
              <a:rPr kumimoji="1" lang="en-US" altLang="zh-CN" sz="2000" dirty="0">
                <a:latin typeface="Times New Roman" pitchFamily="18" charset="0"/>
              </a:rPr>
              <a:t>4</a:t>
            </a:r>
            <a:r>
              <a:rPr kumimoji="1" lang="zh-CN" altLang="en-US" sz="2000" dirty="0">
                <a:latin typeface="Times New Roman" pitchFamily="18" charset="0"/>
              </a:rPr>
              <a:t>代</a:t>
            </a:r>
            <a:r>
              <a:rPr kumimoji="1" lang="en-US" altLang="zh-CN" sz="2000" dirty="0">
                <a:latin typeface="Times New Roman" pitchFamily="18" charset="0"/>
              </a:rPr>
              <a:t>10</a:t>
            </a:r>
            <a:r>
              <a:rPr kumimoji="1" lang="zh-CN" altLang="en-US" sz="2000" dirty="0">
                <a:latin typeface="Times New Roman" pitchFamily="18" charset="0"/>
              </a:rPr>
              <a:t>人）中最杰出的代表，</a:t>
            </a:r>
            <a:r>
              <a:rPr kumimoji="1" lang="en-US" altLang="zh-CN" sz="2000" dirty="0">
                <a:latin typeface="Times New Roman" pitchFamily="18" charset="0"/>
              </a:rPr>
              <a:t>16</a:t>
            </a:r>
            <a:r>
              <a:rPr kumimoji="1" lang="zh-CN" altLang="en-US" sz="2000" dirty="0">
                <a:latin typeface="Times New Roman" pitchFamily="18" charset="0"/>
              </a:rPr>
              <a:t>岁时就在巴塞尔大学攻读哲学与逻辑，后获得哲学硕士学位，</a:t>
            </a:r>
            <a:r>
              <a:rPr kumimoji="1" lang="en-US" altLang="zh-CN" sz="2000" dirty="0">
                <a:latin typeface="Times New Roman" pitchFamily="18" charset="0"/>
              </a:rPr>
              <a:t>17</a:t>
            </a:r>
            <a:r>
              <a:rPr kumimoji="1" lang="zh-CN" altLang="en-US" sz="2000" dirty="0">
                <a:latin typeface="Times New Roman" pitchFamily="18" charset="0"/>
              </a:rPr>
              <a:t>～</a:t>
            </a:r>
            <a:r>
              <a:rPr kumimoji="1" lang="en-US" altLang="zh-CN" sz="2000" dirty="0">
                <a:latin typeface="Times New Roman" pitchFamily="18" charset="0"/>
              </a:rPr>
              <a:t>20</a:t>
            </a:r>
            <a:r>
              <a:rPr kumimoji="1" lang="zh-CN" altLang="en-US" sz="2000" dirty="0">
                <a:latin typeface="Times New Roman" pitchFamily="18" charset="0"/>
              </a:rPr>
              <a:t>岁又学习医学，并于</a:t>
            </a:r>
            <a:r>
              <a:rPr kumimoji="1" lang="en-US" altLang="zh-CN" sz="2000" dirty="0">
                <a:latin typeface="Times New Roman" pitchFamily="18" charset="0"/>
              </a:rPr>
              <a:t>1721</a:t>
            </a:r>
            <a:r>
              <a:rPr kumimoji="1" lang="zh-CN" altLang="en-US" sz="2000" dirty="0">
                <a:latin typeface="Times New Roman" pitchFamily="18" charset="0"/>
              </a:rPr>
              <a:t>年获医学硕士学位，成为外科名医并担任过解剖学教授。但在父兄熏陶下最后仍转到数理科学。伯努利成功的领域很广，除</a:t>
            </a:r>
            <a:r>
              <a:rPr kumimoji="1" lang="zh-CN" altLang="en-US" sz="2000" b="1" dirty="0">
                <a:latin typeface="Times New Roman" pitchFamily="18" charset="0"/>
              </a:rPr>
              <a:t>流体动力学</a:t>
            </a:r>
            <a:r>
              <a:rPr kumimoji="1" lang="zh-CN" altLang="en-US" sz="2000" dirty="0">
                <a:latin typeface="Times New Roman" pitchFamily="18" charset="0"/>
              </a:rPr>
              <a:t>这一主要领域外，还有天文测量、引力、行星的不规则轨道、磁学、海洋、潮汐等等。</a:t>
            </a:r>
          </a:p>
        </p:txBody>
      </p:sp>
    </p:spTree>
    <p:extLst>
      <p:ext uri="{BB962C8B-B14F-4D97-AF65-F5344CB8AC3E}">
        <p14:creationId xmlns:p14="http://schemas.microsoft.com/office/powerpoint/2010/main" val="4462975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p:nvSpPr>
        <p:spPr bwMode="auto">
          <a:xfrm>
            <a:off x="323850" y="1701453"/>
            <a:ext cx="8569325" cy="461665"/>
          </a:xfrm>
          <a:prstGeom prst="rect">
            <a:avLst/>
          </a:prstGeom>
          <a:noFill/>
          <a:ln w="9525">
            <a:noFill/>
            <a:miter lim="800000"/>
            <a:headEnd/>
            <a:tailEnd/>
          </a:ln>
          <a:effectLst/>
        </p:spPr>
        <p:txBody>
          <a:bodyPr>
            <a:spAutoFit/>
          </a:bodyPr>
          <a:lstStyle/>
          <a:p>
            <a:pPr>
              <a:spcBef>
                <a:spcPct val="50000"/>
              </a:spcBef>
            </a:pPr>
            <a:r>
              <a:rPr kumimoji="1" lang="zh-CN" altLang="en-US" sz="2400" b="1" dirty="0">
                <a:latin typeface="Times New Roman" pitchFamily="18" charset="0"/>
              </a:rPr>
              <a:t>稳定流动的理想流体（忽略流体的粘滞性）</a:t>
            </a:r>
          </a:p>
        </p:txBody>
      </p:sp>
      <p:pic>
        <p:nvPicPr>
          <p:cNvPr id="10" name="Picture 6" descr="方程推导"/>
          <p:cNvPicPr>
            <a:picLocks noChangeAspect="1" noChangeArrowheads="1"/>
          </p:cNvPicPr>
          <p:nvPr/>
        </p:nvPicPr>
        <p:blipFill>
          <a:blip r:embed="rId4" cstate="print"/>
          <a:srcRect/>
          <a:stretch>
            <a:fillRect/>
          </a:stretch>
        </p:blipFill>
        <p:spPr bwMode="auto">
          <a:xfrm>
            <a:off x="5378450" y="2709515"/>
            <a:ext cx="3657600" cy="2438400"/>
          </a:xfrm>
          <a:prstGeom prst="rect">
            <a:avLst/>
          </a:prstGeom>
          <a:noFill/>
        </p:spPr>
      </p:pic>
      <p:sp>
        <p:nvSpPr>
          <p:cNvPr id="13" name="Text Box 7"/>
          <p:cNvSpPr txBox="1">
            <a:spLocks noChangeArrowheads="1"/>
          </p:cNvSpPr>
          <p:nvPr/>
        </p:nvSpPr>
        <p:spPr bwMode="auto">
          <a:xfrm>
            <a:off x="395288" y="2493615"/>
            <a:ext cx="5400675" cy="1616075"/>
          </a:xfrm>
          <a:prstGeom prst="rect">
            <a:avLst/>
          </a:prstGeom>
          <a:noFill/>
          <a:ln w="9525">
            <a:noFill/>
            <a:miter lim="800000"/>
            <a:headEnd/>
            <a:tailEnd/>
          </a:ln>
          <a:effectLst/>
        </p:spPr>
        <p:txBody>
          <a:bodyPr>
            <a:spAutoFit/>
          </a:bodyPr>
          <a:lstStyle/>
          <a:p>
            <a:pPr>
              <a:spcBef>
                <a:spcPct val="50000"/>
              </a:spcBef>
            </a:pPr>
            <a:r>
              <a:rPr kumimoji="1" lang="zh-CN" altLang="en-US" sz="2000" b="1">
                <a:latin typeface="Times New Roman" pitchFamily="18" charset="0"/>
              </a:rPr>
              <a:t>设：流体密度</a:t>
            </a:r>
            <a:r>
              <a:rPr kumimoji="1" lang="zh-CN" altLang="en-US" sz="2000" b="1">
                <a:latin typeface="Times New Roman" pitchFamily="18" charset="0"/>
                <a:sym typeface="Symbol" pitchFamily="18" charset="2"/>
              </a:rPr>
              <a:t></a:t>
            </a:r>
            <a:r>
              <a:rPr kumimoji="1" lang="zh-CN" altLang="en-US" sz="2000" b="1">
                <a:latin typeface="Times New Roman" pitchFamily="18" charset="0"/>
              </a:rPr>
              <a:t>，细流管中分析一段流体</a:t>
            </a:r>
            <a:r>
              <a:rPr kumimoji="1" lang="en-US" altLang="zh-CN" sz="2000" b="1" i="1">
                <a:latin typeface="Times New Roman" pitchFamily="18" charset="0"/>
              </a:rPr>
              <a:t>a</a:t>
            </a:r>
            <a:r>
              <a:rPr kumimoji="1" lang="en-US" altLang="zh-CN" sz="2000" b="1" baseline="-25000">
                <a:latin typeface="Times New Roman" pitchFamily="18" charset="0"/>
              </a:rPr>
              <a:t>1</a:t>
            </a:r>
            <a:r>
              <a:rPr kumimoji="1" lang="zh-CN" altLang="en-US" sz="2000">
                <a:latin typeface="Times New Roman" pitchFamily="18" charset="0"/>
              </a:rPr>
              <a:t> </a:t>
            </a:r>
            <a:r>
              <a:rPr kumimoji="1" lang="en-US" altLang="zh-CN" sz="2000" b="1" i="1">
                <a:latin typeface="Times New Roman" pitchFamily="18" charset="0"/>
              </a:rPr>
              <a:t>a</a:t>
            </a:r>
            <a:r>
              <a:rPr kumimoji="1" lang="en-US" altLang="zh-CN" sz="2000" b="1" baseline="-25000">
                <a:latin typeface="Times New Roman" pitchFamily="18" charset="0"/>
              </a:rPr>
              <a:t>2</a:t>
            </a:r>
            <a:r>
              <a:rPr kumimoji="1" lang="zh-CN" altLang="en-US" sz="4000">
                <a:latin typeface="Times New Roman" pitchFamily="18" charset="0"/>
              </a:rPr>
              <a:t> </a:t>
            </a:r>
            <a:r>
              <a:rPr kumimoji="1" lang="en-US" altLang="zh-CN" sz="2000" b="1">
                <a:latin typeface="Times New Roman" pitchFamily="18" charset="0"/>
              </a:rPr>
              <a:t>:</a:t>
            </a:r>
          </a:p>
          <a:p>
            <a:pPr>
              <a:spcBef>
                <a:spcPct val="50000"/>
              </a:spcBef>
            </a:pPr>
            <a:r>
              <a:rPr kumimoji="1" lang="en-US" altLang="zh-CN" sz="2000" b="1" i="1">
                <a:solidFill>
                  <a:srgbClr val="0000FF"/>
                </a:solidFill>
                <a:latin typeface="Times New Roman" pitchFamily="18" charset="0"/>
              </a:rPr>
              <a:t>a</a:t>
            </a:r>
            <a:r>
              <a:rPr kumimoji="1" lang="en-US" altLang="zh-CN" sz="2000" b="1" baseline="-25000">
                <a:solidFill>
                  <a:srgbClr val="0000FF"/>
                </a:solidFill>
                <a:latin typeface="Times New Roman" pitchFamily="18" charset="0"/>
              </a:rPr>
              <a:t>1</a:t>
            </a:r>
            <a:r>
              <a:rPr kumimoji="1" lang="zh-CN" altLang="en-US" sz="2000" b="1">
                <a:solidFill>
                  <a:srgbClr val="0000FF"/>
                </a:solidFill>
                <a:latin typeface="Times New Roman" pitchFamily="18" charset="0"/>
              </a:rPr>
              <a:t>处：</a:t>
            </a:r>
            <a:r>
              <a:rPr kumimoji="1" lang="en-US" altLang="zh-CN" sz="2000" b="1">
                <a:solidFill>
                  <a:srgbClr val="0000FF"/>
                </a:solidFill>
                <a:latin typeface="Times New Roman" pitchFamily="18" charset="0"/>
              </a:rPr>
              <a:t>S</a:t>
            </a:r>
            <a:r>
              <a:rPr kumimoji="1" lang="en-US" altLang="zh-CN" sz="2000" b="1" baseline="-25000">
                <a:solidFill>
                  <a:srgbClr val="0000FF"/>
                </a:solidFill>
                <a:latin typeface="Times New Roman" pitchFamily="18" charset="0"/>
              </a:rPr>
              <a:t>1</a:t>
            </a:r>
            <a:r>
              <a:rPr kumimoji="1" lang="zh-CN" altLang="en-US" sz="2000" b="1">
                <a:solidFill>
                  <a:srgbClr val="0000FF"/>
                </a:solidFill>
                <a:latin typeface="Times New Roman" pitchFamily="18" charset="0"/>
              </a:rPr>
              <a:t>，</a:t>
            </a:r>
            <a:r>
              <a:rPr kumimoji="1" lang="zh-CN" altLang="en-US" sz="2000" b="1">
                <a:solidFill>
                  <a:srgbClr val="0000FF"/>
                </a:solidFill>
                <a:latin typeface="Times New Roman" pitchFamily="18" charset="0"/>
                <a:sym typeface="Symbol" pitchFamily="18" charset="2"/>
              </a:rPr>
              <a:t></a:t>
            </a:r>
            <a:r>
              <a:rPr kumimoji="1" lang="en-US" altLang="zh-CN" sz="2000" b="1" baseline="-25000">
                <a:solidFill>
                  <a:srgbClr val="0000FF"/>
                </a:solidFill>
                <a:latin typeface="Times New Roman" pitchFamily="18" charset="0"/>
                <a:sym typeface="Symbol" pitchFamily="18" charset="2"/>
              </a:rPr>
              <a:t>1</a:t>
            </a:r>
            <a:r>
              <a:rPr kumimoji="1" lang="zh-CN" altLang="en-US" sz="2000" b="1">
                <a:solidFill>
                  <a:srgbClr val="0000FF"/>
                </a:solidFill>
                <a:latin typeface="Times New Roman" pitchFamily="18" charset="0"/>
                <a:sym typeface="Symbol" pitchFamily="18" charset="2"/>
              </a:rPr>
              <a:t>，</a:t>
            </a:r>
            <a:r>
              <a:rPr kumimoji="1" lang="en-US" altLang="zh-CN" sz="2000" b="1">
                <a:solidFill>
                  <a:srgbClr val="0000FF"/>
                </a:solidFill>
                <a:latin typeface="Times New Roman" pitchFamily="18" charset="0"/>
                <a:sym typeface="Symbol" pitchFamily="18" charset="2"/>
              </a:rPr>
              <a:t>h</a:t>
            </a:r>
            <a:r>
              <a:rPr kumimoji="1" lang="en-US" altLang="zh-CN" sz="2000" b="1" baseline="-25000">
                <a:solidFill>
                  <a:srgbClr val="0000FF"/>
                </a:solidFill>
                <a:latin typeface="Times New Roman" pitchFamily="18" charset="0"/>
                <a:sym typeface="Symbol" pitchFamily="18" charset="2"/>
              </a:rPr>
              <a:t>1</a:t>
            </a:r>
            <a:r>
              <a:rPr kumimoji="1" lang="en-US" altLang="zh-CN" sz="2000" b="1">
                <a:solidFill>
                  <a:srgbClr val="0000FF"/>
                </a:solidFill>
                <a:latin typeface="Times New Roman" pitchFamily="18" charset="0"/>
                <a:sym typeface="Symbol" pitchFamily="18" charset="2"/>
              </a:rPr>
              <a:t>, p</a:t>
            </a:r>
            <a:r>
              <a:rPr kumimoji="1" lang="en-US" altLang="zh-CN" sz="2000" b="1" baseline="-25000">
                <a:solidFill>
                  <a:srgbClr val="0000FF"/>
                </a:solidFill>
                <a:latin typeface="Times New Roman" pitchFamily="18" charset="0"/>
                <a:sym typeface="Symbol" pitchFamily="18" charset="2"/>
              </a:rPr>
              <a:t>1</a:t>
            </a:r>
            <a:endParaRPr kumimoji="1" lang="en-US" altLang="zh-CN" sz="2000" b="1">
              <a:solidFill>
                <a:srgbClr val="0000FF"/>
              </a:solidFill>
              <a:latin typeface="Times New Roman" pitchFamily="18" charset="0"/>
              <a:sym typeface="Symbol" pitchFamily="18" charset="2"/>
            </a:endParaRPr>
          </a:p>
          <a:p>
            <a:pPr>
              <a:spcBef>
                <a:spcPct val="50000"/>
              </a:spcBef>
            </a:pPr>
            <a:r>
              <a:rPr kumimoji="1" lang="en-US" altLang="zh-CN" sz="2000" b="1" i="1">
                <a:solidFill>
                  <a:srgbClr val="0000FF"/>
                </a:solidFill>
                <a:latin typeface="Times New Roman" pitchFamily="18" charset="0"/>
              </a:rPr>
              <a:t>a</a:t>
            </a:r>
            <a:r>
              <a:rPr kumimoji="1" lang="en-US" altLang="zh-CN" sz="2000" b="1" baseline="-25000">
                <a:solidFill>
                  <a:srgbClr val="0000FF"/>
                </a:solidFill>
                <a:latin typeface="Times New Roman" pitchFamily="18" charset="0"/>
              </a:rPr>
              <a:t>2</a:t>
            </a:r>
            <a:r>
              <a:rPr kumimoji="1" lang="zh-CN" altLang="en-US" sz="2000" b="1">
                <a:solidFill>
                  <a:srgbClr val="0000FF"/>
                </a:solidFill>
                <a:latin typeface="Times New Roman" pitchFamily="18" charset="0"/>
              </a:rPr>
              <a:t>处：</a:t>
            </a:r>
            <a:r>
              <a:rPr kumimoji="1" lang="en-US" altLang="zh-CN" sz="2000" b="1">
                <a:solidFill>
                  <a:srgbClr val="0000FF"/>
                </a:solidFill>
                <a:latin typeface="Times New Roman" pitchFamily="18" charset="0"/>
              </a:rPr>
              <a:t>S</a:t>
            </a:r>
            <a:r>
              <a:rPr kumimoji="1" lang="en-US" altLang="zh-CN" sz="2000" b="1" baseline="-25000">
                <a:solidFill>
                  <a:srgbClr val="0000FF"/>
                </a:solidFill>
                <a:latin typeface="Times New Roman" pitchFamily="18" charset="0"/>
              </a:rPr>
              <a:t>2</a:t>
            </a:r>
            <a:r>
              <a:rPr kumimoji="1" lang="zh-CN" altLang="en-US" sz="2000" b="1">
                <a:solidFill>
                  <a:srgbClr val="0000FF"/>
                </a:solidFill>
                <a:latin typeface="Times New Roman" pitchFamily="18" charset="0"/>
              </a:rPr>
              <a:t>，</a:t>
            </a:r>
            <a:r>
              <a:rPr kumimoji="1" lang="zh-CN" altLang="en-US" sz="2000" b="1">
                <a:solidFill>
                  <a:srgbClr val="0000FF"/>
                </a:solidFill>
                <a:latin typeface="Times New Roman" pitchFamily="18" charset="0"/>
                <a:sym typeface="Symbol" pitchFamily="18" charset="2"/>
              </a:rPr>
              <a:t></a:t>
            </a:r>
            <a:r>
              <a:rPr kumimoji="1" lang="en-US" altLang="zh-CN" sz="2000" b="1" baseline="-25000">
                <a:solidFill>
                  <a:srgbClr val="0000FF"/>
                </a:solidFill>
                <a:latin typeface="Times New Roman" pitchFamily="18" charset="0"/>
                <a:sym typeface="Symbol" pitchFamily="18" charset="2"/>
              </a:rPr>
              <a:t>2</a:t>
            </a:r>
            <a:r>
              <a:rPr kumimoji="1" lang="zh-CN" altLang="en-US" sz="2000" b="1">
                <a:solidFill>
                  <a:srgbClr val="0000FF"/>
                </a:solidFill>
                <a:latin typeface="Times New Roman" pitchFamily="18" charset="0"/>
                <a:sym typeface="Symbol" pitchFamily="18" charset="2"/>
              </a:rPr>
              <a:t>，</a:t>
            </a:r>
            <a:r>
              <a:rPr kumimoji="1" lang="en-US" altLang="zh-CN" sz="2000" b="1">
                <a:solidFill>
                  <a:srgbClr val="0000FF"/>
                </a:solidFill>
                <a:latin typeface="Times New Roman" pitchFamily="18" charset="0"/>
                <a:sym typeface="Symbol" pitchFamily="18" charset="2"/>
              </a:rPr>
              <a:t>h</a:t>
            </a:r>
            <a:r>
              <a:rPr kumimoji="1" lang="en-US" altLang="zh-CN" sz="2000" b="1" baseline="-25000">
                <a:solidFill>
                  <a:srgbClr val="0000FF"/>
                </a:solidFill>
                <a:latin typeface="Times New Roman" pitchFamily="18" charset="0"/>
                <a:sym typeface="Symbol" pitchFamily="18" charset="2"/>
              </a:rPr>
              <a:t>2</a:t>
            </a:r>
            <a:r>
              <a:rPr kumimoji="1" lang="en-US" altLang="zh-CN" sz="2000" b="1">
                <a:solidFill>
                  <a:srgbClr val="0000FF"/>
                </a:solidFill>
                <a:latin typeface="Times New Roman" pitchFamily="18" charset="0"/>
                <a:sym typeface="Symbol" pitchFamily="18" charset="2"/>
              </a:rPr>
              <a:t>, p</a:t>
            </a:r>
            <a:r>
              <a:rPr kumimoji="1" lang="en-US" altLang="zh-CN" sz="2000" b="1" baseline="-25000">
                <a:solidFill>
                  <a:srgbClr val="0000FF"/>
                </a:solidFill>
                <a:latin typeface="Times New Roman" pitchFamily="18" charset="0"/>
                <a:sym typeface="Symbol" pitchFamily="18" charset="2"/>
              </a:rPr>
              <a:t>2</a:t>
            </a:r>
          </a:p>
        </p:txBody>
      </p:sp>
      <p:sp>
        <p:nvSpPr>
          <p:cNvPr id="14" name="Text Box 9"/>
          <p:cNvSpPr txBox="1">
            <a:spLocks noChangeArrowheads="1"/>
          </p:cNvSpPr>
          <p:nvPr/>
        </p:nvSpPr>
        <p:spPr bwMode="auto">
          <a:xfrm>
            <a:off x="323850" y="4220815"/>
            <a:ext cx="5184775" cy="1006475"/>
          </a:xfrm>
          <a:prstGeom prst="rect">
            <a:avLst/>
          </a:prstGeom>
          <a:noFill/>
          <a:ln w="9525">
            <a:noFill/>
            <a:miter lim="800000"/>
            <a:headEnd/>
            <a:tailEnd/>
          </a:ln>
          <a:effectLst/>
        </p:spPr>
        <p:txBody>
          <a:bodyPr>
            <a:spAutoFit/>
          </a:bodyPr>
          <a:lstStyle/>
          <a:p>
            <a:pPr>
              <a:spcBef>
                <a:spcPct val="50000"/>
              </a:spcBef>
            </a:pPr>
            <a:r>
              <a:rPr kumimoji="1" lang="zh-CN" altLang="en-US" sz="2000" b="1">
                <a:latin typeface="Times New Roman" pitchFamily="18" charset="0"/>
              </a:rPr>
              <a:t>经过微小时间</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t</a:t>
            </a:r>
            <a:r>
              <a:rPr kumimoji="1" lang="zh-CN" altLang="en-US" sz="2000" b="1">
                <a:latin typeface="Times New Roman" pitchFamily="18" charset="0"/>
                <a:sym typeface="Symbol" pitchFamily="18" charset="2"/>
              </a:rPr>
              <a:t>后，</a:t>
            </a:r>
            <a:r>
              <a:rPr kumimoji="1" lang="zh-CN" altLang="en-US" sz="2000" b="1">
                <a:latin typeface="Times New Roman" pitchFamily="18" charset="0"/>
              </a:rPr>
              <a:t>流体</a:t>
            </a:r>
            <a:r>
              <a:rPr kumimoji="1" lang="en-US" altLang="zh-CN" sz="2000" b="1" i="1">
                <a:latin typeface="Times New Roman" pitchFamily="18" charset="0"/>
              </a:rPr>
              <a:t>a</a:t>
            </a:r>
            <a:r>
              <a:rPr kumimoji="1" lang="en-US" altLang="zh-CN" sz="2000" b="1" baseline="-25000">
                <a:latin typeface="Times New Roman" pitchFamily="18" charset="0"/>
              </a:rPr>
              <a:t>1</a:t>
            </a:r>
            <a:r>
              <a:rPr kumimoji="1" lang="zh-CN" altLang="en-US" sz="2000">
                <a:latin typeface="Times New Roman" pitchFamily="18" charset="0"/>
              </a:rPr>
              <a:t> </a:t>
            </a:r>
            <a:r>
              <a:rPr kumimoji="1" lang="en-US" altLang="zh-CN" sz="2000" b="1" i="1">
                <a:latin typeface="Times New Roman" pitchFamily="18" charset="0"/>
              </a:rPr>
              <a:t>a</a:t>
            </a:r>
            <a:r>
              <a:rPr kumimoji="1" lang="en-US" altLang="zh-CN" sz="2000" b="1" baseline="-25000">
                <a:latin typeface="Times New Roman" pitchFamily="18" charset="0"/>
              </a:rPr>
              <a:t>2</a:t>
            </a:r>
            <a:r>
              <a:rPr kumimoji="1" lang="zh-CN" altLang="en-US" sz="2000">
                <a:latin typeface="Times New Roman" pitchFamily="18" charset="0"/>
              </a:rPr>
              <a:t> </a:t>
            </a:r>
            <a:r>
              <a:rPr kumimoji="1" lang="zh-CN" altLang="en-US" sz="2000" b="1">
                <a:latin typeface="Times New Roman" pitchFamily="18" charset="0"/>
              </a:rPr>
              <a:t>移到了</a:t>
            </a:r>
            <a:r>
              <a:rPr kumimoji="1" lang="en-US" altLang="zh-CN" sz="2000" b="1" i="1">
                <a:latin typeface="Times New Roman" pitchFamily="18" charset="0"/>
              </a:rPr>
              <a:t>b</a:t>
            </a:r>
            <a:r>
              <a:rPr kumimoji="1" lang="en-US" altLang="zh-CN" sz="2000" b="1" baseline="-25000">
                <a:latin typeface="Times New Roman" pitchFamily="18" charset="0"/>
              </a:rPr>
              <a:t>1</a:t>
            </a:r>
            <a:r>
              <a:rPr kumimoji="1" lang="zh-CN" altLang="en-US" sz="2000">
                <a:latin typeface="Times New Roman" pitchFamily="18" charset="0"/>
              </a:rPr>
              <a:t> </a:t>
            </a:r>
            <a:r>
              <a:rPr kumimoji="1" lang="en-US" altLang="zh-CN" sz="2000" b="1" i="1">
                <a:latin typeface="Times New Roman" pitchFamily="18" charset="0"/>
              </a:rPr>
              <a:t>b</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从整体效果看，相当于将流体</a:t>
            </a:r>
            <a:r>
              <a:rPr kumimoji="1" lang="zh-CN" altLang="en-US" sz="2000">
                <a:latin typeface="Times New Roman" pitchFamily="18" charset="0"/>
              </a:rPr>
              <a:t> </a:t>
            </a:r>
            <a:r>
              <a:rPr kumimoji="1" lang="en-US" altLang="zh-CN" sz="2000" b="1" i="1">
                <a:latin typeface="Times New Roman" pitchFamily="18" charset="0"/>
              </a:rPr>
              <a:t>a</a:t>
            </a:r>
            <a:r>
              <a:rPr kumimoji="1" lang="en-US" altLang="zh-CN" sz="2000" b="1" baseline="-25000">
                <a:latin typeface="Times New Roman" pitchFamily="18" charset="0"/>
              </a:rPr>
              <a:t>1</a:t>
            </a:r>
            <a:r>
              <a:rPr kumimoji="1" lang="zh-CN" altLang="en-US" sz="2000">
                <a:latin typeface="Times New Roman" pitchFamily="18" charset="0"/>
              </a:rPr>
              <a:t> </a:t>
            </a:r>
            <a:r>
              <a:rPr kumimoji="1" lang="en-US" altLang="zh-CN" sz="2000" b="1" i="1">
                <a:latin typeface="Times New Roman" pitchFamily="18" charset="0"/>
              </a:rPr>
              <a:t>b</a:t>
            </a:r>
            <a:r>
              <a:rPr kumimoji="1" lang="en-US" altLang="zh-CN" sz="2000" b="1" baseline="-25000">
                <a:latin typeface="Times New Roman" pitchFamily="18" charset="0"/>
              </a:rPr>
              <a:t>1</a:t>
            </a:r>
            <a:r>
              <a:rPr kumimoji="1" lang="zh-CN" altLang="en-US" sz="2000">
                <a:latin typeface="Times New Roman" pitchFamily="18" charset="0"/>
              </a:rPr>
              <a:t> </a:t>
            </a:r>
            <a:r>
              <a:rPr kumimoji="1" lang="zh-CN" altLang="en-US" sz="2000" b="1">
                <a:latin typeface="Times New Roman" pitchFamily="18" charset="0"/>
              </a:rPr>
              <a:t>移到了</a:t>
            </a:r>
            <a:r>
              <a:rPr kumimoji="1" lang="en-US" altLang="zh-CN" sz="2000" b="1" i="1">
                <a:latin typeface="Times New Roman" pitchFamily="18" charset="0"/>
              </a:rPr>
              <a:t>a</a:t>
            </a:r>
            <a:r>
              <a:rPr kumimoji="1" lang="en-US" altLang="zh-CN" sz="2000" b="1" baseline="-25000">
                <a:latin typeface="Times New Roman" pitchFamily="18" charset="0"/>
              </a:rPr>
              <a:t>2</a:t>
            </a:r>
            <a:r>
              <a:rPr kumimoji="1" lang="zh-CN" altLang="en-US" sz="2000">
                <a:latin typeface="Times New Roman" pitchFamily="18" charset="0"/>
              </a:rPr>
              <a:t> </a:t>
            </a:r>
            <a:r>
              <a:rPr kumimoji="1" lang="en-US" altLang="zh-CN" sz="2000" b="1" i="1">
                <a:latin typeface="Times New Roman" pitchFamily="18" charset="0"/>
              </a:rPr>
              <a:t>b</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设</a:t>
            </a:r>
            <a:r>
              <a:rPr kumimoji="1" lang="en-US" altLang="zh-CN" sz="2000" b="1" i="1">
                <a:latin typeface="Times New Roman" pitchFamily="18" charset="0"/>
              </a:rPr>
              <a:t>a</a:t>
            </a:r>
            <a:r>
              <a:rPr kumimoji="1" lang="en-US" altLang="zh-CN" sz="2000" b="1" baseline="-25000">
                <a:latin typeface="Times New Roman" pitchFamily="18" charset="0"/>
              </a:rPr>
              <a:t>1</a:t>
            </a:r>
            <a:r>
              <a:rPr kumimoji="1" lang="zh-CN" altLang="en-US" sz="2000">
                <a:latin typeface="Times New Roman" pitchFamily="18" charset="0"/>
              </a:rPr>
              <a:t> </a:t>
            </a:r>
            <a:r>
              <a:rPr kumimoji="1" lang="en-US" altLang="zh-CN" sz="2000" b="1" i="1">
                <a:latin typeface="Times New Roman" pitchFamily="18" charset="0"/>
              </a:rPr>
              <a:t>b</a:t>
            </a:r>
            <a:r>
              <a:rPr kumimoji="1" lang="en-US" altLang="zh-CN" sz="2000" b="1" baseline="-25000">
                <a:latin typeface="Times New Roman" pitchFamily="18" charset="0"/>
              </a:rPr>
              <a:t>1</a:t>
            </a:r>
            <a:r>
              <a:rPr kumimoji="1" lang="zh-CN" altLang="en-US" sz="2000" b="1">
                <a:latin typeface="Times New Roman" pitchFamily="18" charset="0"/>
              </a:rPr>
              <a:t>段流体的质量为</a:t>
            </a:r>
            <a:r>
              <a:rPr kumimoji="1" lang="zh-CN" altLang="en-US" sz="2000" b="1">
                <a:latin typeface="Times New Roman" pitchFamily="18" charset="0"/>
                <a:sym typeface="Symbol" pitchFamily="18" charset="2"/>
              </a:rPr>
              <a:t></a:t>
            </a:r>
            <a:r>
              <a:rPr kumimoji="1" lang="en-US" altLang="zh-CN" sz="2000" b="1">
                <a:latin typeface="Times New Roman" pitchFamily="18" charset="0"/>
                <a:sym typeface="Symbol" pitchFamily="18" charset="2"/>
              </a:rPr>
              <a:t>m</a:t>
            </a:r>
            <a:r>
              <a:rPr kumimoji="1" lang="zh-CN" altLang="en-US" sz="2000" b="1">
                <a:latin typeface="Times New Roman" pitchFamily="18" charset="0"/>
                <a:sym typeface="Symbol" pitchFamily="18" charset="2"/>
              </a:rPr>
              <a:t>，</a:t>
            </a:r>
            <a:r>
              <a:rPr kumimoji="1" lang="zh-CN" altLang="en-US" sz="2000" b="1">
                <a:latin typeface="Times New Roman" pitchFamily="18" charset="0"/>
              </a:rPr>
              <a:t>则：</a:t>
            </a:r>
          </a:p>
        </p:txBody>
      </p:sp>
      <p:graphicFrame>
        <p:nvGraphicFramePr>
          <p:cNvPr id="15" name="Object 10"/>
          <p:cNvGraphicFramePr>
            <a:graphicFrameLocks noChangeAspect="1"/>
          </p:cNvGraphicFramePr>
          <p:nvPr/>
        </p:nvGraphicFramePr>
        <p:xfrm>
          <a:off x="755650" y="5517803"/>
          <a:ext cx="2627313" cy="712787"/>
        </p:xfrm>
        <a:graphic>
          <a:graphicData uri="http://schemas.openxmlformats.org/presentationml/2006/ole">
            <mc:AlternateContent xmlns:mc="http://schemas.openxmlformats.org/markup-compatibility/2006">
              <mc:Choice xmlns:v="urn:schemas-microsoft-com:vml" Requires="v">
                <p:oleObj spid="_x0000_s139536" name="公式" r:id="rId5" imgW="1498320" imgH="406080" progId="Equation.3">
                  <p:embed/>
                </p:oleObj>
              </mc:Choice>
              <mc:Fallback>
                <p:oleObj name="公式" r:id="rId5" imgW="1498320" imgH="4060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517803"/>
                        <a:ext cx="2627313"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1"/>
          <p:cNvGraphicFramePr>
            <a:graphicFrameLocks noChangeAspect="1"/>
          </p:cNvGraphicFramePr>
          <p:nvPr/>
        </p:nvGraphicFramePr>
        <p:xfrm>
          <a:off x="4062413" y="5506690"/>
          <a:ext cx="2671762" cy="712788"/>
        </p:xfrm>
        <a:graphic>
          <a:graphicData uri="http://schemas.openxmlformats.org/presentationml/2006/ole">
            <mc:AlternateContent xmlns:mc="http://schemas.openxmlformats.org/markup-compatibility/2006">
              <mc:Choice xmlns:v="urn:schemas-microsoft-com:vml" Requires="v">
                <p:oleObj spid="_x0000_s139537" name="公式" r:id="rId7" imgW="1523880" imgH="406080" progId="Equation.3">
                  <p:embed/>
                </p:oleObj>
              </mc:Choice>
              <mc:Fallback>
                <p:oleObj name="公式" r:id="rId7" imgW="1523880" imgH="40608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2413" y="5506690"/>
                        <a:ext cx="2671762"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2"/>
          <p:cNvSpPr txBox="1">
            <a:spLocks noChangeArrowheads="1"/>
          </p:cNvSpPr>
          <p:nvPr/>
        </p:nvSpPr>
        <p:spPr bwMode="auto">
          <a:xfrm>
            <a:off x="250825" y="6309965"/>
            <a:ext cx="8066088"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机械能的增量：</a:t>
            </a:r>
          </a:p>
        </p:txBody>
      </p:sp>
      <p:graphicFrame>
        <p:nvGraphicFramePr>
          <p:cNvPr id="18" name="Object 13"/>
          <p:cNvGraphicFramePr>
            <a:graphicFrameLocks noChangeAspect="1"/>
          </p:cNvGraphicFramePr>
          <p:nvPr/>
        </p:nvGraphicFramePr>
        <p:xfrm>
          <a:off x="2627313" y="6309965"/>
          <a:ext cx="2159000" cy="469900"/>
        </p:xfrm>
        <a:graphic>
          <a:graphicData uri="http://schemas.openxmlformats.org/presentationml/2006/ole">
            <mc:AlternateContent xmlns:mc="http://schemas.openxmlformats.org/markup-compatibility/2006">
              <mc:Choice xmlns:v="urn:schemas-microsoft-com:vml" Requires="v">
                <p:oleObj spid="_x0000_s139538" name="公式" r:id="rId9" imgW="990360" imgH="215640" progId="Equation.3">
                  <p:embed/>
                </p:oleObj>
              </mc:Choice>
              <mc:Fallback>
                <p:oleObj name="公式" r:id="rId9" imgW="990360" imgH="2156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6309965"/>
                        <a:ext cx="21590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直接箭头连接符 3"/>
          <p:cNvCxnSpPr/>
          <p:nvPr/>
        </p:nvCxnSpPr>
        <p:spPr>
          <a:xfrm flipV="1">
            <a:off x="2916237" y="2493615"/>
            <a:ext cx="647651"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07904" y="2276872"/>
            <a:ext cx="3499346" cy="369332"/>
          </a:xfrm>
          <a:prstGeom prst="rect">
            <a:avLst/>
          </a:prstGeom>
          <a:noFill/>
        </p:spPr>
        <p:txBody>
          <a:bodyPr wrap="square" rtlCol="0">
            <a:spAutoFit/>
          </a:bodyPr>
          <a:lstStyle/>
          <a:p>
            <a:r>
              <a:rPr lang="zh-CN" altLang="en-US" dirty="0"/>
              <a:t>某一截面不同位置处流速相同</a:t>
            </a:r>
          </a:p>
        </p:txBody>
      </p:sp>
      <p:cxnSp>
        <p:nvCxnSpPr>
          <p:cNvPr id="8" name="直接连接符 7"/>
          <p:cNvCxnSpPr/>
          <p:nvPr/>
        </p:nvCxnSpPr>
        <p:spPr>
          <a:xfrm>
            <a:off x="2483768" y="3140968"/>
            <a:ext cx="21602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48263" y="5517232"/>
            <a:ext cx="1944911" cy="646331"/>
          </a:xfrm>
          <a:prstGeom prst="rect">
            <a:avLst/>
          </a:prstGeom>
          <a:noFill/>
        </p:spPr>
        <p:txBody>
          <a:bodyPr wrap="square" rtlCol="0">
            <a:spAutoFit/>
          </a:bodyPr>
          <a:lstStyle/>
          <a:p>
            <a:r>
              <a:rPr lang="zh-CN" altLang="en-US" dirty="0">
                <a:solidFill>
                  <a:srgbClr val="FF0000"/>
                </a:solidFill>
              </a:rPr>
              <a:t>在稳定流动和不可压缩的前提下</a:t>
            </a:r>
          </a:p>
        </p:txBody>
      </p:sp>
      <p:cxnSp>
        <p:nvCxnSpPr>
          <p:cNvPr id="19" name="直接箭头连接符 18"/>
          <p:cNvCxnSpPr/>
          <p:nvPr/>
        </p:nvCxnSpPr>
        <p:spPr>
          <a:xfrm>
            <a:off x="3995936" y="5147915"/>
            <a:ext cx="2736304" cy="441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2975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6" descr="方程推导"/>
          <p:cNvPicPr>
            <a:picLocks noChangeAspect="1" noChangeArrowheads="1"/>
          </p:cNvPicPr>
          <p:nvPr/>
        </p:nvPicPr>
        <p:blipFill>
          <a:blip r:embed="rId4" cstate="print"/>
          <a:srcRect/>
          <a:stretch>
            <a:fillRect/>
          </a:stretch>
        </p:blipFill>
        <p:spPr bwMode="auto">
          <a:xfrm>
            <a:off x="5076825" y="1628775"/>
            <a:ext cx="3657600" cy="2438400"/>
          </a:xfrm>
          <a:prstGeom prst="rect">
            <a:avLst/>
          </a:prstGeom>
          <a:noFill/>
        </p:spPr>
      </p:pic>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Text Box 5"/>
          <p:cNvSpPr txBox="1">
            <a:spLocks noChangeArrowheads="1"/>
          </p:cNvSpPr>
          <p:nvPr/>
        </p:nvSpPr>
        <p:spPr bwMode="auto">
          <a:xfrm>
            <a:off x="395536" y="1484784"/>
            <a:ext cx="4320480" cy="461665"/>
          </a:xfrm>
          <a:prstGeom prst="rect">
            <a:avLst/>
          </a:prstGeom>
          <a:solidFill>
            <a:srgbClr val="FFFF00"/>
          </a:solidFill>
          <a:ln w="9525">
            <a:solidFill>
              <a:srgbClr val="FF99CC"/>
            </a:solidFill>
            <a:miter lim="800000"/>
            <a:headEnd/>
            <a:tailEnd/>
          </a:ln>
          <a:effectLst/>
        </p:spPr>
        <p:txBody>
          <a:bodyPr wrap="square">
            <a:spAutoFit/>
          </a:bodyPr>
          <a:lstStyle/>
          <a:p>
            <a:pPr>
              <a:spcBef>
                <a:spcPct val="50000"/>
              </a:spcBef>
            </a:pPr>
            <a:r>
              <a:rPr kumimoji="1" lang="zh-CN" altLang="en-US" sz="2400" b="1" dirty="0">
                <a:latin typeface="Times New Roman" pitchFamily="18" charset="0"/>
              </a:rPr>
              <a:t>分析外力对这段流体所作的功</a:t>
            </a:r>
            <a:endParaRPr kumimoji="1" lang="en-US" altLang="zh-CN" sz="2400" b="1" dirty="0">
              <a:latin typeface="Times New Roman" pitchFamily="18" charset="0"/>
            </a:endParaRPr>
          </a:p>
        </p:txBody>
      </p:sp>
      <p:sp>
        <p:nvSpPr>
          <p:cNvPr id="21" name="Text Box 7"/>
          <p:cNvSpPr txBox="1">
            <a:spLocks noChangeArrowheads="1"/>
          </p:cNvSpPr>
          <p:nvPr/>
        </p:nvSpPr>
        <p:spPr bwMode="auto">
          <a:xfrm>
            <a:off x="250825" y="2492375"/>
            <a:ext cx="5905351" cy="461665"/>
          </a:xfrm>
          <a:prstGeom prst="rect">
            <a:avLst/>
          </a:prstGeom>
          <a:noFill/>
          <a:ln w="9525">
            <a:noFill/>
            <a:miter lim="800000"/>
            <a:headEnd/>
            <a:tailEnd/>
          </a:ln>
          <a:effectLst/>
        </p:spPr>
        <p:txBody>
          <a:bodyPr wrap="square">
            <a:spAutoFit/>
          </a:bodyPr>
          <a:lstStyle/>
          <a:p>
            <a:pPr>
              <a:spcBef>
                <a:spcPct val="50000"/>
              </a:spcBef>
            </a:pPr>
            <a:r>
              <a:rPr kumimoji="1" lang="zh-CN" altLang="en-US" sz="2400" dirty="0">
                <a:latin typeface="Times New Roman" pitchFamily="18" charset="0"/>
              </a:rPr>
              <a:t>受力分析：端面压力＋侧壁压力</a:t>
            </a:r>
            <a:r>
              <a:rPr kumimoji="1" lang="en-US" altLang="zh-CN" sz="2400" dirty="0">
                <a:latin typeface="Times New Roman" pitchFamily="18" charset="0"/>
              </a:rPr>
              <a:t>+</a:t>
            </a:r>
            <a:r>
              <a:rPr kumimoji="1" lang="zh-CN" altLang="en-US" sz="2400" dirty="0">
                <a:latin typeface="Times New Roman" pitchFamily="18" charset="0"/>
              </a:rPr>
              <a:t>重力</a:t>
            </a:r>
          </a:p>
        </p:txBody>
      </p:sp>
      <p:graphicFrame>
        <p:nvGraphicFramePr>
          <p:cNvPr id="22" name="Object 8"/>
          <p:cNvGraphicFramePr>
            <a:graphicFrameLocks noChangeAspect="1"/>
          </p:cNvGraphicFramePr>
          <p:nvPr/>
        </p:nvGraphicFramePr>
        <p:xfrm>
          <a:off x="1415728" y="3141663"/>
          <a:ext cx="3516312" cy="469900"/>
        </p:xfrm>
        <a:graphic>
          <a:graphicData uri="http://schemas.openxmlformats.org/presentationml/2006/ole">
            <mc:AlternateContent xmlns:mc="http://schemas.openxmlformats.org/markup-compatibility/2006">
              <mc:Choice xmlns:v="urn:schemas-microsoft-com:vml" Requires="v">
                <p:oleObj spid="_x0000_s140743" name="公式" r:id="rId5" imgW="1612800" imgH="215640" progId="Equation.3">
                  <p:embed/>
                </p:oleObj>
              </mc:Choice>
              <mc:Fallback>
                <p:oleObj name="公式" r:id="rId5" imgW="1612800" imgH="2156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5728" y="3141663"/>
                        <a:ext cx="3516312"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9"/>
          <p:cNvGraphicFramePr>
            <a:graphicFrameLocks noChangeAspect="1"/>
          </p:cNvGraphicFramePr>
          <p:nvPr/>
        </p:nvGraphicFramePr>
        <p:xfrm>
          <a:off x="395288" y="4221163"/>
          <a:ext cx="8416925" cy="884237"/>
        </p:xfrm>
        <a:graphic>
          <a:graphicData uri="http://schemas.openxmlformats.org/presentationml/2006/ole">
            <mc:AlternateContent xmlns:mc="http://schemas.openxmlformats.org/markup-compatibility/2006">
              <mc:Choice xmlns:v="urn:schemas-microsoft-com:vml" Requires="v">
                <p:oleObj spid="_x0000_s140744" name="公式" r:id="rId7" imgW="3860640" imgH="406080" progId="Equation.3">
                  <p:embed/>
                </p:oleObj>
              </mc:Choice>
              <mc:Fallback>
                <p:oleObj name="公式" r:id="rId7" imgW="3860640" imgH="40608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221163"/>
                        <a:ext cx="8416925"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0"/>
          <p:cNvGraphicFramePr>
            <a:graphicFrameLocks noChangeAspect="1"/>
          </p:cNvGraphicFramePr>
          <p:nvPr/>
        </p:nvGraphicFramePr>
        <p:xfrm>
          <a:off x="1475656" y="3861048"/>
          <a:ext cx="2824162" cy="469900"/>
        </p:xfrm>
        <a:graphic>
          <a:graphicData uri="http://schemas.openxmlformats.org/presentationml/2006/ole">
            <mc:AlternateContent xmlns:mc="http://schemas.openxmlformats.org/markup-compatibility/2006">
              <mc:Choice xmlns:v="urn:schemas-microsoft-com:vml" Requires="v">
                <p:oleObj spid="_x0000_s140745" name="公式" r:id="rId9" imgW="1295280" imgH="215640" progId="Equation.3">
                  <p:embed/>
                </p:oleObj>
              </mc:Choice>
              <mc:Fallback>
                <p:oleObj name="公式" r:id="rId9" imgW="1295280" imgH="21564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3861048"/>
                        <a:ext cx="2824162"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1"/>
          <p:cNvGraphicFramePr>
            <a:graphicFrameLocks noChangeAspect="1"/>
          </p:cNvGraphicFramePr>
          <p:nvPr/>
        </p:nvGraphicFramePr>
        <p:xfrm>
          <a:off x="692150" y="5070475"/>
          <a:ext cx="6865938" cy="885825"/>
        </p:xfrm>
        <a:graphic>
          <a:graphicData uri="http://schemas.openxmlformats.org/presentationml/2006/ole">
            <mc:AlternateContent xmlns:mc="http://schemas.openxmlformats.org/markup-compatibility/2006">
              <mc:Choice xmlns:v="urn:schemas-microsoft-com:vml" Requires="v">
                <p:oleObj spid="_x0000_s140746" name="公式" r:id="rId11" imgW="3149280" imgH="406080" progId="Equation.3">
                  <p:embed/>
                </p:oleObj>
              </mc:Choice>
              <mc:Fallback>
                <p:oleObj name="公式" r:id="rId11" imgW="3149280" imgH="40608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2150" y="5070475"/>
                        <a:ext cx="6865938"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2"/>
          <p:cNvGraphicFramePr>
            <a:graphicFrameLocks noChangeAspect="1"/>
          </p:cNvGraphicFramePr>
          <p:nvPr/>
        </p:nvGraphicFramePr>
        <p:xfrm>
          <a:off x="974725" y="5843588"/>
          <a:ext cx="5176838" cy="884237"/>
        </p:xfrm>
        <a:graphic>
          <a:graphicData uri="http://schemas.openxmlformats.org/presentationml/2006/ole">
            <mc:AlternateContent xmlns:mc="http://schemas.openxmlformats.org/markup-compatibility/2006">
              <mc:Choice xmlns:v="urn:schemas-microsoft-com:vml" Requires="v">
                <p:oleObj spid="_x0000_s140747" name="公式" r:id="rId13" imgW="2374560" imgH="406080" progId="Equation.3">
                  <p:embed/>
                </p:oleObj>
              </mc:Choice>
              <mc:Fallback>
                <p:oleObj name="公式" r:id="rId13" imgW="2374560" imgH="406080"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4725" y="5843588"/>
                        <a:ext cx="5176838"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251520" y="3068960"/>
            <a:ext cx="1296144" cy="646331"/>
          </a:xfrm>
          <a:prstGeom prst="rect">
            <a:avLst/>
          </a:prstGeom>
          <a:noFill/>
          <a:ln>
            <a:noFill/>
          </a:ln>
        </p:spPr>
        <p:txBody>
          <a:bodyPr wrap="square" rtlCol="0">
            <a:spAutoFit/>
          </a:bodyPr>
          <a:lstStyle/>
          <a:p>
            <a:r>
              <a:rPr lang="zh-CN" altLang="en-US" dirty="0">
                <a:solidFill>
                  <a:srgbClr val="FF0000"/>
                </a:solidFill>
              </a:rPr>
              <a:t>端面压力所做的功：</a:t>
            </a:r>
          </a:p>
        </p:txBody>
      </p:sp>
      <p:cxnSp>
        <p:nvCxnSpPr>
          <p:cNvPr id="31" name="直接箭头连接符 30"/>
          <p:cNvCxnSpPr/>
          <p:nvPr/>
        </p:nvCxnSpPr>
        <p:spPr>
          <a:xfrm flipV="1">
            <a:off x="4067944" y="2276872"/>
            <a:ext cx="21602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211960" y="2051556"/>
            <a:ext cx="1440160" cy="369332"/>
          </a:xfrm>
          <a:prstGeom prst="rect">
            <a:avLst/>
          </a:prstGeom>
          <a:noFill/>
        </p:spPr>
        <p:txBody>
          <a:bodyPr wrap="square" rtlCol="0">
            <a:spAutoFit/>
          </a:bodyPr>
          <a:lstStyle/>
          <a:p>
            <a:r>
              <a:rPr lang="zh-CN" altLang="en-US" dirty="0"/>
              <a:t>不做功</a:t>
            </a:r>
          </a:p>
        </p:txBody>
      </p:sp>
      <p:sp>
        <p:nvSpPr>
          <p:cNvPr id="33" name="TextBox 32"/>
          <p:cNvSpPr txBox="1"/>
          <p:nvPr/>
        </p:nvSpPr>
        <p:spPr>
          <a:xfrm>
            <a:off x="7991872" y="4869160"/>
            <a:ext cx="1152128" cy="2031325"/>
          </a:xfrm>
          <a:prstGeom prst="rect">
            <a:avLst/>
          </a:prstGeom>
          <a:noFill/>
        </p:spPr>
        <p:txBody>
          <a:bodyPr wrap="square" rtlCol="0">
            <a:spAutoFit/>
          </a:bodyPr>
          <a:lstStyle/>
          <a:p>
            <a:r>
              <a:rPr lang="zh-CN" altLang="en-US" b="1" dirty="0">
                <a:solidFill>
                  <a:srgbClr val="FF0000"/>
                </a:solidFill>
              </a:rPr>
              <a:t>机械能守恒定律的应用</a:t>
            </a:r>
            <a:endParaRPr lang="en-US" altLang="zh-CN" b="1" dirty="0">
              <a:solidFill>
                <a:srgbClr val="FF0000"/>
              </a:solidFill>
            </a:endParaRPr>
          </a:p>
          <a:p>
            <a:r>
              <a:rPr lang="zh-CN" altLang="en-US" b="1" dirty="0">
                <a:solidFill>
                  <a:srgbClr val="FF0000"/>
                </a:solidFill>
              </a:rPr>
              <a:t>机械能的增量由非保守力做功导致。</a:t>
            </a:r>
          </a:p>
        </p:txBody>
      </p:sp>
      <p:cxnSp>
        <p:nvCxnSpPr>
          <p:cNvPr id="35" name="直接箭头连接符 34"/>
          <p:cNvCxnSpPr/>
          <p:nvPr/>
        </p:nvCxnSpPr>
        <p:spPr>
          <a:xfrm>
            <a:off x="7596336" y="4941168"/>
            <a:ext cx="50405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55576" y="2420888"/>
            <a:ext cx="36004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15616" y="2123564"/>
            <a:ext cx="2160240" cy="369332"/>
          </a:xfrm>
          <a:prstGeom prst="rect">
            <a:avLst/>
          </a:prstGeom>
          <a:noFill/>
        </p:spPr>
        <p:txBody>
          <a:bodyPr wrap="square" rtlCol="0">
            <a:spAutoFit/>
          </a:bodyPr>
          <a:lstStyle/>
          <a:p>
            <a:r>
              <a:rPr lang="zh-CN" altLang="en-US" dirty="0">
                <a:solidFill>
                  <a:srgbClr val="FF0000"/>
                </a:solidFill>
              </a:rPr>
              <a:t>没有考虑内摩擦力</a:t>
            </a:r>
          </a:p>
        </p:txBody>
      </p:sp>
    </p:spTree>
    <p:extLst>
      <p:ext uri="{BB962C8B-B14F-4D97-AF65-F5344CB8AC3E}">
        <p14:creationId xmlns:p14="http://schemas.microsoft.com/office/powerpoint/2010/main" val="446297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方程推导"/>
          <p:cNvPicPr>
            <a:picLocks noChangeAspect="1" noChangeArrowheads="1"/>
          </p:cNvPicPr>
          <p:nvPr/>
        </p:nvPicPr>
        <p:blipFill>
          <a:blip r:embed="rId4" cstate="print"/>
          <a:srcRect/>
          <a:stretch>
            <a:fillRect/>
          </a:stretch>
        </p:blipFill>
        <p:spPr bwMode="auto">
          <a:xfrm>
            <a:off x="5324153" y="1348928"/>
            <a:ext cx="3335338" cy="2224088"/>
          </a:xfrm>
          <a:prstGeom prst="rect">
            <a:avLst/>
          </a:prstGeom>
          <a:noFill/>
        </p:spPr>
      </p:pic>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2"/>
          <p:cNvSpPr txBox="1">
            <a:spLocks noChangeArrowheads="1"/>
          </p:cNvSpPr>
          <p:nvPr/>
        </p:nvSpPr>
        <p:spPr>
          <a:xfrm>
            <a:off x="323528" y="1484784"/>
            <a:ext cx="7620000" cy="738187"/>
          </a:xfrm>
          <a:prstGeom prst="rect">
            <a:avLst/>
          </a:prstGeom>
          <a:noFill/>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600" b="0" i="0" u="none" strike="noStrike" kern="1200" cap="none" spc="0" normalizeH="0" baseline="0" noProof="0" dirty="0">
                <a:ln>
                  <a:noFill/>
                </a:ln>
                <a:solidFill>
                  <a:srgbClr val="0000FF"/>
                </a:solidFill>
                <a:effectLst/>
                <a:uLnTx/>
                <a:uFillTx/>
                <a:latin typeface="宋体" pitchFamily="2" charset="-122"/>
                <a:ea typeface="+mj-ea"/>
                <a:cs typeface="+mj-cs"/>
              </a:rPr>
              <a:t>对于</a:t>
            </a:r>
            <a:r>
              <a:rPr kumimoji="0" lang="zh-CN" altLang="en-US" sz="2600" b="0"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mj-cs"/>
              </a:rPr>
              <a:t>同一流管</a:t>
            </a:r>
            <a:r>
              <a:rPr kumimoji="0" lang="zh-CN" altLang="en-US" sz="2600" b="0" i="0" u="none" strike="noStrike" kern="1200" cap="none" spc="0" normalizeH="0" baseline="0" noProof="0" dirty="0">
                <a:ln>
                  <a:noFill/>
                </a:ln>
                <a:solidFill>
                  <a:srgbClr val="0000FF"/>
                </a:solidFill>
                <a:effectLst/>
                <a:uLnTx/>
                <a:uFillTx/>
                <a:latin typeface="宋体" pitchFamily="2" charset="-122"/>
                <a:ea typeface="+mj-ea"/>
                <a:cs typeface="+mj-cs"/>
              </a:rPr>
              <a:t>的任意截面，伯努利方程：</a:t>
            </a:r>
            <a:r>
              <a:rPr kumimoji="0" lang="zh-CN" altLang="en-US" sz="4400" b="0" i="0" u="none" strike="noStrike" kern="1200" cap="none" spc="0" normalizeH="0" baseline="0" noProof="0" dirty="0">
                <a:ln>
                  <a:noFill/>
                </a:ln>
                <a:solidFill>
                  <a:schemeClr val="tx1"/>
                </a:solidFill>
                <a:effectLst/>
                <a:uLnTx/>
                <a:uFillTx/>
                <a:latin typeface="+mj-lt"/>
                <a:ea typeface="+mj-ea"/>
                <a:cs typeface="+mj-cs"/>
              </a:rPr>
              <a:t> </a:t>
            </a:r>
            <a:endParaRPr kumimoji="0" lang="en-US" altLang="zh-CN" sz="4400" b="0" i="0" u="none" strike="noStrike" kern="1200" cap="none" spc="0" normalizeH="0" baseline="0" noProof="0" dirty="0">
              <a:ln>
                <a:noFill/>
              </a:ln>
              <a:solidFill>
                <a:srgbClr val="0000FF"/>
              </a:solidFill>
              <a:effectLst/>
              <a:uLnTx/>
              <a:uFillTx/>
              <a:latin typeface="+mj-lt"/>
              <a:ea typeface="+mj-ea"/>
              <a:cs typeface="+mj-cs"/>
            </a:endParaRPr>
          </a:p>
        </p:txBody>
      </p:sp>
      <p:graphicFrame>
        <p:nvGraphicFramePr>
          <p:cNvPr id="14" name="Object 6"/>
          <p:cNvGraphicFramePr>
            <a:graphicFrameLocks noChangeAspect="1"/>
          </p:cNvGraphicFramePr>
          <p:nvPr/>
        </p:nvGraphicFramePr>
        <p:xfrm>
          <a:off x="611560" y="2348880"/>
          <a:ext cx="4121150" cy="1098550"/>
        </p:xfrm>
        <a:graphic>
          <a:graphicData uri="http://schemas.openxmlformats.org/presentationml/2006/ole">
            <mc:AlternateContent xmlns:mc="http://schemas.openxmlformats.org/markup-compatibility/2006">
              <mc:Choice xmlns:v="urn:schemas-microsoft-com:vml" Requires="v">
                <p:oleObj spid="_x0000_s141408" name="公式" r:id="rId5" imgW="1523880" imgH="406080" progId="Equation.3">
                  <p:embed/>
                </p:oleObj>
              </mc:Choice>
              <mc:Fallback>
                <p:oleObj name="公式" r:id="rId5" imgW="1523880" imgH="4060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2348880"/>
                        <a:ext cx="4121150" cy="10985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CC00"/>
                            </a:solidFill>
                          </a14:hiddenFill>
                        </a:ext>
                      </a:extLst>
                    </p:spPr>
                  </p:pic>
                </p:oleObj>
              </mc:Fallback>
            </mc:AlternateContent>
          </a:graphicData>
        </a:graphic>
      </p:graphicFrame>
      <p:sp>
        <p:nvSpPr>
          <p:cNvPr id="15" name="Text Box 8"/>
          <p:cNvSpPr txBox="1">
            <a:spLocks noChangeArrowheads="1"/>
          </p:cNvSpPr>
          <p:nvPr/>
        </p:nvSpPr>
        <p:spPr bwMode="auto">
          <a:xfrm>
            <a:off x="212403" y="3815506"/>
            <a:ext cx="8229600" cy="909638"/>
          </a:xfrm>
          <a:prstGeom prst="rect">
            <a:avLst/>
          </a:prstGeom>
          <a:noFill/>
          <a:ln w="25400">
            <a:solidFill>
              <a:srgbClr val="FF0000"/>
            </a:solidFill>
            <a:miter lim="800000"/>
            <a:headEnd/>
            <a:tailEnd/>
          </a:ln>
          <a:effectLst/>
        </p:spPr>
        <p:txBody>
          <a:bodyPr>
            <a:spAutoFit/>
          </a:bodyPr>
          <a:lstStyle/>
          <a:p>
            <a:pPr>
              <a:spcBef>
                <a:spcPct val="50000"/>
              </a:spcBef>
              <a:buFontTx/>
              <a:buChar char="•"/>
            </a:pPr>
            <a:r>
              <a:rPr kumimoji="1" lang="zh-CN" altLang="en-US" sz="2800" b="1">
                <a:solidFill>
                  <a:srgbClr val="0000FF"/>
                </a:solidFill>
                <a:effectLst>
                  <a:outerShdw blurRad="38100" dist="38100" dir="2700000" algn="tl">
                    <a:srgbClr val="C0C0C0"/>
                  </a:outerShdw>
                </a:effectLst>
                <a:latin typeface="Times New Roman" pitchFamily="18" charset="0"/>
              </a:rPr>
              <a:t>含义</a:t>
            </a:r>
            <a:r>
              <a:rPr kumimoji="1" lang="zh-CN" altLang="en-US" sz="2800" b="1">
                <a:effectLst>
                  <a:outerShdw blurRad="38100" dist="38100" dir="2700000" algn="tl">
                    <a:srgbClr val="C0C0C0"/>
                  </a:outerShdw>
                </a:effectLst>
                <a:latin typeface="Times New Roman" pitchFamily="18" charset="0"/>
              </a:rPr>
              <a:t>：</a:t>
            </a:r>
            <a:r>
              <a:rPr kumimoji="1" lang="zh-CN" altLang="en-US" sz="2400" b="1">
                <a:effectLst>
                  <a:outerShdw blurRad="38100" dist="38100" dir="2700000" algn="tl">
                    <a:srgbClr val="C0C0C0"/>
                  </a:outerShdw>
                </a:effectLst>
                <a:latin typeface="Times New Roman" pitchFamily="18" charset="0"/>
              </a:rPr>
              <a:t>对于理想流体作稳定流动，在同一流管中任一处，每单位体积流体的</a:t>
            </a:r>
            <a:r>
              <a:rPr kumimoji="1" lang="zh-CN" altLang="en-US" sz="2400" b="1">
                <a:solidFill>
                  <a:srgbClr val="FF0000"/>
                </a:solidFill>
                <a:effectLst>
                  <a:outerShdw blurRad="38100" dist="38100" dir="2700000" algn="tl">
                    <a:srgbClr val="C0C0C0"/>
                  </a:outerShdw>
                </a:effectLst>
                <a:latin typeface="Times New Roman" pitchFamily="18" charset="0"/>
              </a:rPr>
              <a:t>动能、势能和该处压强之和</a:t>
            </a:r>
            <a:r>
              <a:rPr kumimoji="1" lang="zh-CN" altLang="en-US" sz="2400" b="1">
                <a:effectLst>
                  <a:outerShdw blurRad="38100" dist="38100" dir="2700000" algn="tl">
                    <a:srgbClr val="C0C0C0"/>
                  </a:outerShdw>
                </a:effectLst>
                <a:latin typeface="Times New Roman" pitchFamily="18" charset="0"/>
              </a:rPr>
              <a:t>是一个恒量。</a:t>
            </a:r>
          </a:p>
        </p:txBody>
      </p:sp>
      <p:sp>
        <p:nvSpPr>
          <p:cNvPr id="16" name="Text Box 21"/>
          <p:cNvSpPr txBox="1">
            <a:spLocks noChangeArrowheads="1"/>
          </p:cNvSpPr>
          <p:nvPr/>
        </p:nvSpPr>
        <p:spPr bwMode="auto">
          <a:xfrm>
            <a:off x="212403" y="4724872"/>
            <a:ext cx="8208963" cy="1920875"/>
          </a:xfrm>
          <a:prstGeom prst="rect">
            <a:avLst/>
          </a:prstGeom>
          <a:noFill/>
          <a:ln w="25400">
            <a:noFill/>
            <a:miter lim="800000"/>
            <a:headEnd/>
            <a:tailEnd/>
          </a:ln>
          <a:effectLst/>
        </p:spPr>
        <p:txBody>
          <a:bodyPr>
            <a:spAutoFit/>
          </a:bodyPr>
          <a:lstStyle/>
          <a:p>
            <a:pPr>
              <a:spcBef>
                <a:spcPct val="50000"/>
              </a:spcBef>
              <a:buClr>
                <a:srgbClr val="D60093"/>
              </a:buClr>
              <a:buFont typeface="Wingdings" pitchFamily="2" charset="2"/>
              <a:buChar char="n"/>
            </a:pPr>
            <a:r>
              <a:rPr kumimoji="1" lang="zh-CN" altLang="en-US" sz="2000" b="1" dirty="0"/>
              <a:t>伯努利方程</a:t>
            </a:r>
            <a:r>
              <a:rPr kumimoji="1" lang="zh-CN" altLang="en-US" sz="2000" dirty="0"/>
              <a:t>，是理想流体作稳定流动时的基本方程；</a:t>
            </a:r>
          </a:p>
          <a:p>
            <a:pPr>
              <a:spcBef>
                <a:spcPct val="50000"/>
              </a:spcBef>
              <a:buClr>
                <a:srgbClr val="D60093"/>
              </a:buClr>
              <a:buFont typeface="Wingdings" pitchFamily="2" charset="2"/>
              <a:buChar char="n"/>
            </a:pPr>
            <a:r>
              <a:rPr kumimoji="1" lang="zh-CN" altLang="en-US" sz="2000" dirty="0"/>
              <a:t>对于实际流体，如果粘滞性很小，如：水、空气、酒精等，可应用伯努利方程解决实际问题；</a:t>
            </a:r>
          </a:p>
          <a:p>
            <a:pPr>
              <a:spcBef>
                <a:spcPct val="50000"/>
              </a:spcBef>
              <a:buClr>
                <a:srgbClr val="D60093"/>
              </a:buClr>
              <a:buFont typeface="Wingdings" pitchFamily="2" charset="2"/>
              <a:buChar char="n"/>
            </a:pPr>
            <a:r>
              <a:rPr kumimoji="1" lang="zh-CN" altLang="en-US" sz="2000" dirty="0"/>
              <a:t>对于确定流体内部各处的压力和流速有很大的实际意义、在水利、造船、航空等领域有着广泛的应用。</a:t>
            </a:r>
            <a:endParaRPr lang="zh-CN" altLang="en-US" dirty="0"/>
          </a:p>
        </p:txBody>
      </p:sp>
    </p:spTree>
    <p:extLst>
      <p:ext uri="{BB962C8B-B14F-4D97-AF65-F5344CB8AC3E}">
        <p14:creationId xmlns:p14="http://schemas.microsoft.com/office/powerpoint/2010/main" val="4462975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9" name="Object 4"/>
          <p:cNvGraphicFramePr>
            <a:graphicFrameLocks noChangeAspect="1"/>
          </p:cNvGraphicFramePr>
          <p:nvPr/>
        </p:nvGraphicFramePr>
        <p:xfrm>
          <a:off x="2987824" y="2420888"/>
          <a:ext cx="2801938" cy="1008063"/>
        </p:xfrm>
        <a:graphic>
          <a:graphicData uri="http://schemas.openxmlformats.org/presentationml/2006/ole">
            <mc:AlternateContent xmlns:mc="http://schemas.openxmlformats.org/markup-compatibility/2006">
              <mc:Choice xmlns:v="urn:schemas-microsoft-com:vml" Requires="v">
                <p:oleObj spid="_x0000_s142439" name="公式" r:id="rId4" imgW="1130040" imgH="406080" progId="Equation.3">
                  <p:embed/>
                </p:oleObj>
              </mc:Choice>
              <mc:Fallback>
                <p:oleObj name="公式" r:id="rId4" imgW="1130040" imgH="4060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2420888"/>
                        <a:ext cx="2801938" cy="10080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CC00"/>
                            </a:solidFill>
                          </a14:hiddenFill>
                        </a:ext>
                      </a:extLst>
                    </p:spPr>
                  </p:pic>
                </p:oleObj>
              </mc:Fallback>
            </mc:AlternateContent>
          </a:graphicData>
        </a:graphic>
      </p:graphicFrame>
      <p:sp>
        <p:nvSpPr>
          <p:cNvPr id="10" name="Rectangle 5"/>
          <p:cNvSpPr>
            <a:spLocks noChangeArrowheads="1"/>
          </p:cNvSpPr>
          <p:nvPr/>
        </p:nvSpPr>
        <p:spPr bwMode="auto">
          <a:xfrm>
            <a:off x="395536" y="4049712"/>
            <a:ext cx="8280400" cy="2187600"/>
          </a:xfrm>
          <a:prstGeom prst="rect">
            <a:avLst/>
          </a:prstGeom>
          <a:noFill/>
          <a:ln w="9525">
            <a:noFill/>
            <a:miter lim="800000"/>
            <a:headEnd/>
            <a:tailEnd/>
          </a:ln>
          <a:effectLst/>
        </p:spPr>
        <p:txBody>
          <a:bodyPr/>
          <a:lstStyle/>
          <a:p>
            <a:pPr marL="609600" indent="-609600" algn="just">
              <a:lnSpc>
                <a:spcPct val="90000"/>
              </a:lnSpc>
              <a:spcBef>
                <a:spcPct val="20000"/>
              </a:spcBef>
              <a:buClr>
                <a:schemeClr val="tx1"/>
              </a:buClr>
              <a:buSzPct val="70000"/>
              <a:buFont typeface="Wingdings" pitchFamily="2" charset="2"/>
              <a:buBlip>
                <a:blip r:embed="rId6"/>
              </a:buBlip>
            </a:pPr>
            <a:r>
              <a:rPr lang="zh-CN" altLang="en-US" sz="2600" b="1" dirty="0">
                <a:solidFill>
                  <a:srgbClr val="D60093"/>
                </a:solidFill>
                <a:ea typeface="华文中宋" pitchFamily="2" charset="-122"/>
              </a:rPr>
              <a:t>在水平流动的流体中，流速大的地方压强小；流速小的地方压强大。</a:t>
            </a:r>
          </a:p>
          <a:p>
            <a:pPr marL="609600" indent="-609600" algn="just">
              <a:lnSpc>
                <a:spcPct val="90000"/>
              </a:lnSpc>
              <a:spcBef>
                <a:spcPct val="20000"/>
              </a:spcBef>
              <a:buClr>
                <a:schemeClr val="tx1"/>
              </a:buClr>
              <a:buSzPct val="70000"/>
              <a:buFont typeface="Wingdings" pitchFamily="2" charset="2"/>
              <a:buBlip>
                <a:blip r:embed="rId6"/>
              </a:buBlip>
            </a:pPr>
            <a:r>
              <a:rPr lang="zh-CN" altLang="en-US" sz="2600" b="1" dirty="0">
                <a:solidFill>
                  <a:srgbClr val="FF0066"/>
                </a:solidFill>
                <a:ea typeface="华文中宋" pitchFamily="2" charset="-122"/>
              </a:rPr>
              <a:t>在粗细不均匀的水平流管中，根据连续性原理，管细处流速大，管粗处流速小，因而管细处压强小，管粗处压强大。</a:t>
            </a:r>
          </a:p>
        </p:txBody>
      </p:sp>
      <p:sp>
        <p:nvSpPr>
          <p:cNvPr id="11" name="Text Box 6"/>
          <p:cNvSpPr txBox="1">
            <a:spLocks noChangeArrowheads="1"/>
          </p:cNvSpPr>
          <p:nvPr/>
        </p:nvSpPr>
        <p:spPr bwMode="auto">
          <a:xfrm>
            <a:off x="395485" y="1485602"/>
            <a:ext cx="6337300" cy="519112"/>
          </a:xfrm>
          <a:prstGeom prst="rect">
            <a:avLst/>
          </a:prstGeom>
          <a:noFill/>
          <a:ln w="9525">
            <a:noFill/>
            <a:miter lim="800000"/>
            <a:headEnd/>
            <a:tailEnd/>
          </a:ln>
          <a:effectLst/>
        </p:spPr>
        <p:txBody>
          <a:bodyPr>
            <a:spAutoFit/>
          </a:bodyPr>
          <a:lstStyle/>
          <a:p>
            <a:pPr>
              <a:spcBef>
                <a:spcPct val="50000"/>
              </a:spcBef>
              <a:buFontTx/>
              <a:buChar char="•"/>
            </a:pPr>
            <a:r>
              <a:rPr kumimoji="1" lang="zh-CN" altLang="en-US" sz="2800" b="1" dirty="0">
                <a:solidFill>
                  <a:srgbClr val="FF0066"/>
                </a:solidFill>
                <a:effectLst>
                  <a:outerShdw blurRad="38100" dist="38100" dir="2700000" algn="tl">
                    <a:srgbClr val="C0C0C0"/>
                  </a:outerShdw>
                </a:effectLst>
                <a:latin typeface="华文中宋" pitchFamily="2" charset="-122"/>
                <a:ea typeface="华文中宋" pitchFamily="2" charset="-122"/>
              </a:rPr>
              <a:t>水平</a:t>
            </a:r>
            <a:r>
              <a:rPr kumimoji="1" lang="zh-CN" altLang="en-US" sz="2800" b="1" dirty="0">
                <a:solidFill>
                  <a:srgbClr val="0000FF"/>
                </a:solidFill>
                <a:effectLst>
                  <a:outerShdw blurRad="38100" dist="38100" dir="2700000" algn="tl">
                    <a:srgbClr val="C0C0C0"/>
                  </a:outerShdw>
                </a:effectLst>
                <a:latin typeface="华文中宋" pitchFamily="2" charset="-122"/>
                <a:ea typeface="华文中宋" pitchFamily="2" charset="-122"/>
              </a:rPr>
              <a:t>流管的伯努利方程：</a:t>
            </a:r>
            <a:endParaRPr kumimoji="1" lang="zh-CN" altLang="en-US" sz="2800" dirty="0">
              <a:latin typeface="华文中宋" pitchFamily="2" charset="-122"/>
              <a:ea typeface="华文中宋" pitchFamily="2" charset="-122"/>
            </a:endParaRPr>
          </a:p>
        </p:txBody>
      </p:sp>
    </p:spTree>
    <p:extLst>
      <p:ext uri="{BB962C8B-B14F-4D97-AF65-F5344CB8AC3E}">
        <p14:creationId xmlns:p14="http://schemas.microsoft.com/office/powerpoint/2010/main" val="446297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395536" y="2492896"/>
            <a:ext cx="8135938" cy="3672433"/>
          </a:xfrm>
          <a:prstGeom prst="rect">
            <a:avLst/>
          </a:prstGeom>
        </p:spPr>
        <p:txBody>
          <a:bodyPr vert="horz" lIns="91440" tIns="45720" rIns="91440" bIns="45720" rtlCol="0">
            <a:normAutofit/>
          </a:bodyPr>
          <a:lstStyle/>
          <a:p>
            <a:pPr marL="609600" marR="0" lvl="0" indent="-609600" algn="just"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在海洋中平行航行的两艘大轮船，相互不能靠得太近，否则就会有相撞的危险，为什么？</a:t>
            </a:r>
          </a:p>
          <a:p>
            <a:pPr marL="609600" marR="0" lvl="0" indent="-609600" algn="just"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逆流航行的船只行到水流很急的岸边时，会自动地向岸靠拢；</a:t>
            </a:r>
          </a:p>
          <a:p>
            <a:pPr marL="609600" marR="0" lvl="0" indent="-609600" algn="just" defTabSz="914400" rtl="0" eaLnBrk="1" fontAlgn="auto" latinLnBrk="0" hangingPunct="1">
              <a:lnSpc>
                <a:spcPct val="100000"/>
              </a:lnSpc>
              <a:spcBef>
                <a:spcPct val="20000"/>
              </a:spcBef>
              <a:spcAft>
                <a:spcPts val="0"/>
              </a:spcAft>
              <a:buClrTx/>
              <a:buSzTx/>
              <a:buFontTx/>
              <a:buAutoNum type="arabicPeriod"/>
              <a:tabLst/>
              <a:defRPr/>
            </a:pPr>
            <a:r>
              <a:rPr kumimoji="0" lang="zh-CN" altLang="en-US" sz="2600" b="1" i="0" u="none" strike="noStrike" kern="1200" cap="none" spc="0" normalizeH="0" baseline="0" noProof="0" dirty="0">
                <a:ln>
                  <a:noFill/>
                </a:ln>
                <a:solidFill>
                  <a:srgbClr val="0000FF"/>
                </a:solidFill>
                <a:effectLst/>
                <a:uLnTx/>
                <a:uFillTx/>
                <a:latin typeface="+mn-lt"/>
                <a:ea typeface="+mn-ea"/>
                <a:cs typeface="+mn-cs"/>
              </a:rPr>
              <a:t>简单的实验</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：用两张纸，相互靠近，用嘴从两</a:t>
            </a:r>
            <a:r>
              <a:rPr lang="zh-CN" altLang="en-US" sz="2600" b="1" dirty="0"/>
              <a:t>张</a:t>
            </a:r>
            <a:r>
              <a:rPr kumimoji="0" lang="zh-CN" altLang="en-US" sz="2600" b="1" i="0" u="none" strike="noStrike" kern="1200" cap="none" spc="0" normalizeH="0" baseline="0" noProof="0" dirty="0">
                <a:ln>
                  <a:noFill/>
                </a:ln>
                <a:solidFill>
                  <a:schemeClr val="tx1"/>
                </a:solidFill>
                <a:effectLst/>
                <a:uLnTx/>
                <a:uFillTx/>
                <a:latin typeface="+mn-lt"/>
                <a:ea typeface="+mn-ea"/>
                <a:cs typeface="+mn-cs"/>
              </a:rPr>
              <a:t>纸中间吹气，会发现两张纸不是被吹开而是相互靠拢，就是“速大压小”的道理。</a:t>
            </a:r>
          </a:p>
        </p:txBody>
      </p:sp>
      <p:sp>
        <p:nvSpPr>
          <p:cNvPr id="8" name="Rectangle 2"/>
          <p:cNvSpPr txBox="1">
            <a:spLocks noChangeArrowheads="1"/>
          </p:cNvSpPr>
          <p:nvPr/>
        </p:nvSpPr>
        <p:spPr>
          <a:xfrm>
            <a:off x="467544" y="1484784"/>
            <a:ext cx="4267200" cy="7112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a:ln>
                  <a:noFill/>
                </a:ln>
                <a:effectLst/>
                <a:uLnTx/>
                <a:uFillTx/>
                <a:latin typeface="+mj-lt"/>
                <a:ea typeface="+mj-ea"/>
                <a:cs typeface="+mj-cs"/>
              </a:rPr>
              <a:t>生活中的实例：</a:t>
            </a:r>
            <a:endParaRPr kumimoji="0" lang="zh-CN" altLang="en-US" sz="3200" b="1" i="0" u="none" strike="noStrike" kern="1200" cap="none" spc="0" normalizeH="0" baseline="0" noProof="0" dirty="0">
              <a:ln>
                <a:noFill/>
              </a:ln>
              <a:effectLst/>
              <a:uLnTx/>
              <a:uFillTx/>
              <a:latin typeface="+mj-lt"/>
              <a:ea typeface="+mj-ea"/>
              <a:cs typeface="+mj-cs"/>
            </a:endParaRPr>
          </a:p>
        </p:txBody>
      </p:sp>
      <p:sp>
        <p:nvSpPr>
          <p:cNvPr id="3" name="等腰三角形 2">
            <a:extLst>
              <a:ext uri="{FF2B5EF4-FFF2-40B4-BE49-F238E27FC236}">
                <a16:creationId xmlns:a16="http://schemas.microsoft.com/office/drawing/2014/main" id="{D949F504-46AF-4EEB-A89F-E33B4A72CD03}"/>
              </a:ext>
            </a:extLst>
          </p:cNvPr>
          <p:cNvSpPr/>
          <p:nvPr/>
        </p:nvSpPr>
        <p:spPr>
          <a:xfrm>
            <a:off x="5292080" y="5517232"/>
            <a:ext cx="432048" cy="4320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539AF907-2C39-439B-9171-50947BF9CAA8}"/>
              </a:ext>
            </a:extLst>
          </p:cNvPr>
          <p:cNvSpPr/>
          <p:nvPr/>
        </p:nvSpPr>
        <p:spPr>
          <a:xfrm>
            <a:off x="5876528" y="5505941"/>
            <a:ext cx="432048" cy="4320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D969489-6005-4302-A747-4EAB280E9EBA}"/>
              </a:ext>
            </a:extLst>
          </p:cNvPr>
          <p:cNvSpPr/>
          <p:nvPr/>
        </p:nvSpPr>
        <p:spPr>
          <a:xfrm>
            <a:off x="5292080" y="5949280"/>
            <a:ext cx="432048" cy="634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13C1644-7C2D-4324-98F8-09EF7738B8A7}"/>
              </a:ext>
            </a:extLst>
          </p:cNvPr>
          <p:cNvSpPr/>
          <p:nvPr/>
        </p:nvSpPr>
        <p:spPr>
          <a:xfrm>
            <a:off x="5876528" y="5930134"/>
            <a:ext cx="432048" cy="634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62975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势能 机械能守恒定律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 Box 4"/>
          <p:cNvSpPr txBox="1">
            <a:spLocks noChangeArrowheads="1"/>
          </p:cNvSpPr>
          <p:nvPr/>
        </p:nvSpPr>
        <p:spPr bwMode="auto">
          <a:xfrm>
            <a:off x="611138" y="1672059"/>
            <a:ext cx="7561262" cy="2693045"/>
          </a:xfrm>
          <a:prstGeom prst="rect">
            <a:avLst/>
          </a:prstGeom>
          <a:noFill/>
          <a:ln w="9525">
            <a:noFill/>
            <a:miter lim="800000"/>
            <a:headEnd/>
            <a:tailEnd/>
          </a:ln>
          <a:effectLst/>
        </p:spPr>
        <p:txBody>
          <a:bodyPr>
            <a:spAutoFit/>
          </a:bodyPr>
          <a:lstStyle/>
          <a:p>
            <a:pPr marL="457200" indent="-457200" algn="just">
              <a:lnSpc>
                <a:spcPct val="90000"/>
              </a:lnSpc>
              <a:spcBef>
                <a:spcPct val="20000"/>
              </a:spcBef>
            </a:pPr>
            <a:r>
              <a:rPr kumimoji="1" lang="en-US" altLang="zh-CN" sz="2600" b="1" dirty="0">
                <a:latin typeface="Times New Roman" pitchFamily="18" charset="0"/>
              </a:rPr>
              <a:t>4. </a:t>
            </a:r>
            <a:r>
              <a:rPr kumimoji="1" lang="zh-CN" altLang="en-US" sz="2600" b="1" dirty="0">
                <a:latin typeface="Times New Roman" pitchFamily="18" charset="0"/>
              </a:rPr>
              <a:t>飞机的机翼的翼型使得飞行中前面的空气掠过机翼向后时，流经机翼上部的空气要通过的路程大于流经机翼下部的空气通过的路程，因此</a:t>
            </a:r>
            <a:r>
              <a:rPr kumimoji="1" lang="zh-CN" altLang="en-US" sz="2600" b="1" dirty="0">
                <a:solidFill>
                  <a:srgbClr val="0000FF"/>
                </a:solidFill>
                <a:latin typeface="Times New Roman" pitchFamily="18" charset="0"/>
              </a:rPr>
              <a:t>上部空气流速</a:t>
            </a:r>
            <a:r>
              <a:rPr kumimoji="1" lang="zh-CN" altLang="en-US" sz="2600" b="1" dirty="0">
                <a:solidFill>
                  <a:srgbClr val="FF0000"/>
                </a:solidFill>
                <a:latin typeface="Times New Roman" pitchFamily="18" charset="0"/>
              </a:rPr>
              <a:t>大于</a:t>
            </a:r>
            <a:r>
              <a:rPr kumimoji="1" lang="zh-CN" altLang="en-US" sz="2600" b="1" dirty="0">
                <a:solidFill>
                  <a:srgbClr val="0000FF"/>
                </a:solidFill>
                <a:latin typeface="Times New Roman" pitchFamily="18" charset="0"/>
              </a:rPr>
              <a:t>下部空气的流速</a:t>
            </a:r>
            <a:r>
              <a:rPr kumimoji="1" lang="zh-CN" altLang="en-US" sz="2600" b="1" dirty="0">
                <a:latin typeface="Times New Roman" pitchFamily="18" charset="0"/>
              </a:rPr>
              <a:t>，上部空气对机翼向下的压力就会小于下部空气对机翼向上的压力，从而产生升力 。</a:t>
            </a:r>
          </a:p>
          <a:p>
            <a:pPr marL="457200" indent="-457200" algn="just">
              <a:lnSpc>
                <a:spcPct val="90000"/>
              </a:lnSpc>
              <a:spcBef>
                <a:spcPct val="20000"/>
              </a:spcBef>
            </a:pPr>
            <a:endParaRPr kumimoji="1" lang="zh-CN" altLang="en-US" sz="2600" b="1" dirty="0">
              <a:latin typeface="Times New Roman" pitchFamily="18" charset="0"/>
            </a:endParaRPr>
          </a:p>
        </p:txBody>
      </p:sp>
      <p:pic>
        <p:nvPicPr>
          <p:cNvPr id="9" name="Picture 5" descr="03"/>
          <p:cNvPicPr>
            <a:picLocks noChangeAspect="1" noChangeArrowheads="1"/>
          </p:cNvPicPr>
          <p:nvPr/>
        </p:nvPicPr>
        <p:blipFill>
          <a:blip r:embed="rId3" cstate="print"/>
          <a:srcRect/>
          <a:stretch>
            <a:fillRect/>
          </a:stretch>
        </p:blipFill>
        <p:spPr bwMode="auto">
          <a:xfrm>
            <a:off x="2051720" y="4365104"/>
            <a:ext cx="5376862" cy="1917700"/>
          </a:xfrm>
          <a:prstGeom prst="rect">
            <a:avLst/>
          </a:prstGeom>
          <a:noFill/>
          <a:ln w="9525">
            <a:noFill/>
            <a:miter lim="800000"/>
            <a:headEnd/>
            <a:tailEnd/>
          </a:ln>
        </p:spPr>
      </p:pic>
    </p:spTree>
    <p:extLst>
      <p:ext uri="{BB962C8B-B14F-4D97-AF65-F5344CB8AC3E}">
        <p14:creationId xmlns:p14="http://schemas.microsoft.com/office/powerpoint/2010/main" val="446297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en-US" dirty="0"/>
              <a:t>能量守恒定律</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507994" y="1556793"/>
            <a:ext cx="8229600" cy="3096344"/>
          </a:xfrm>
        </p:spPr>
        <p:txBody>
          <a:bodyPr>
            <a:normAutofit fontScale="85000" lnSpcReduction="10000"/>
          </a:bodyPr>
          <a:lstStyle/>
          <a:p>
            <a:r>
              <a:rPr lang="zh-CN" altLang="en-US" b="1" dirty="0">
                <a:solidFill>
                  <a:srgbClr val="FF0000"/>
                </a:solidFill>
              </a:rPr>
              <a:t>能量不能消失，也不能创造，只能从一种形式转换为另一种形式。对一个封闭系统来说，不论发生何种变化，各种形式的能量（</a:t>
            </a:r>
            <a:r>
              <a:rPr lang="zh-CN" altLang="en-US" dirty="0">
                <a:solidFill>
                  <a:srgbClr val="FF0000"/>
                </a:solidFill>
              </a:rPr>
              <a:t>机械能、热能、电磁能、化学能、原子核能</a:t>
            </a:r>
            <a:r>
              <a:rPr lang="zh-CN" altLang="en-US" b="1" dirty="0">
                <a:solidFill>
                  <a:srgbClr val="FF0000"/>
                </a:solidFill>
              </a:rPr>
              <a:t>）可以互相转换，但它们总和是一个常量。这一结论称为能量转换和守恒定律。 </a:t>
            </a:r>
            <a:br>
              <a:rPr lang="en-US" altLang="zh-CN" dirty="0"/>
            </a:br>
            <a:br>
              <a:rPr lang="en-US" altLang="zh-CN" dirty="0"/>
            </a:br>
            <a:br>
              <a:rPr lang="en-US" altLang="zh-CN" dirty="0"/>
            </a:br>
            <a:endParaRPr lang="en-US" altLang="zh-CN" dirty="0"/>
          </a:p>
        </p:txBody>
      </p:sp>
      <p:sp>
        <p:nvSpPr>
          <p:cNvPr id="6" name="Text Box 4"/>
          <p:cNvSpPr txBox="1">
            <a:spLocks noChangeArrowheads="1"/>
          </p:cNvSpPr>
          <p:nvPr/>
        </p:nvSpPr>
        <p:spPr bwMode="auto">
          <a:xfrm>
            <a:off x="762000" y="5225110"/>
            <a:ext cx="8124825" cy="1333250"/>
          </a:xfrm>
          <a:prstGeom prst="rect">
            <a:avLst/>
          </a:prstGeom>
          <a:noFill/>
          <a:ln w="9525">
            <a:noFill/>
            <a:miter lim="800000"/>
            <a:headEnd/>
            <a:tailEnd/>
          </a:ln>
          <a:effectLst/>
        </p:spPr>
        <p:txBody>
          <a:bodyPr>
            <a:spAutoFit/>
          </a:bodyPr>
          <a:lstStyle/>
          <a:p>
            <a:pPr marL="293688" indent="-293688">
              <a:lnSpc>
                <a:spcPct val="112000"/>
              </a:lnSpc>
            </a:pPr>
            <a:r>
              <a:rPr kumimoji="1" lang="en-US" altLang="zh-CN" sz="2400" b="1" dirty="0">
                <a:latin typeface="Times New Roman" pitchFamily="18" charset="0"/>
                <a:ea typeface="楷体_GB2312" pitchFamily="49" charset="-122"/>
              </a:rPr>
              <a:t>3. </a:t>
            </a:r>
            <a:r>
              <a:rPr kumimoji="1" lang="zh-CN" altLang="en-US" sz="2400" b="1" dirty="0">
                <a:latin typeface="楷体_GB2312" pitchFamily="49" charset="-122"/>
                <a:ea typeface="楷体_GB2312" pitchFamily="49" charset="-122"/>
              </a:rPr>
              <a:t>机械能守恒定律是普遍的能量守恒定律在机械运动范围内的体现。非保守力导致机械能不守恒，但是不存在导致能量不守恒的力。 </a:t>
            </a:r>
          </a:p>
        </p:txBody>
      </p:sp>
      <p:sp>
        <p:nvSpPr>
          <p:cNvPr id="7" name="Rectangle 5"/>
          <p:cNvSpPr>
            <a:spLocks noChangeArrowheads="1"/>
          </p:cNvSpPr>
          <p:nvPr/>
        </p:nvSpPr>
        <p:spPr bwMode="auto">
          <a:xfrm>
            <a:off x="742950" y="4291660"/>
            <a:ext cx="7791450" cy="457200"/>
          </a:xfrm>
          <a:prstGeom prst="rect">
            <a:avLst/>
          </a:prstGeom>
          <a:noFill/>
          <a:ln w="9525">
            <a:noFill/>
            <a:miter lim="800000"/>
            <a:headEnd/>
            <a:tailEnd/>
          </a:ln>
          <a:effectLst/>
        </p:spPr>
        <p:txBody>
          <a:bodyPr>
            <a:spAutoFit/>
          </a:bodyPr>
          <a:lstStyle/>
          <a:p>
            <a:r>
              <a:rPr kumimoji="1" lang="en-US" altLang="zh-CN" sz="2400" b="1" dirty="0">
                <a:latin typeface="Times New Roman" pitchFamily="18" charset="0"/>
                <a:ea typeface="楷体_GB2312" pitchFamily="49" charset="-122"/>
              </a:rPr>
              <a:t>1. </a:t>
            </a:r>
            <a:r>
              <a:rPr kumimoji="1" lang="zh-CN" altLang="en-US" sz="2400" b="1" dirty="0">
                <a:latin typeface="楷体_GB2312" pitchFamily="49" charset="-122"/>
                <a:ea typeface="楷体_GB2312" pitchFamily="49" charset="-122"/>
              </a:rPr>
              <a:t>能量守恒定律可以适用于任何变化过程 </a:t>
            </a:r>
          </a:p>
        </p:txBody>
      </p:sp>
      <p:sp>
        <p:nvSpPr>
          <p:cNvPr id="8" name="Text Box 6"/>
          <p:cNvSpPr txBox="1">
            <a:spLocks noChangeArrowheads="1"/>
          </p:cNvSpPr>
          <p:nvPr/>
        </p:nvSpPr>
        <p:spPr bwMode="auto">
          <a:xfrm>
            <a:off x="769938" y="4786960"/>
            <a:ext cx="5143500" cy="457200"/>
          </a:xfrm>
          <a:prstGeom prst="rect">
            <a:avLst/>
          </a:prstGeom>
          <a:noFill/>
          <a:ln w="9525">
            <a:noFill/>
            <a:miter lim="800000"/>
            <a:headEnd/>
            <a:tailEnd/>
          </a:ln>
          <a:effectLst/>
        </p:spPr>
        <p:txBody>
          <a:bodyPr>
            <a:spAutoFit/>
          </a:bodyPr>
          <a:lstStyle/>
          <a:p>
            <a:r>
              <a:rPr kumimoji="1" lang="en-US" altLang="zh-CN" sz="2400" b="1">
                <a:latin typeface="Times New Roman" pitchFamily="18" charset="0"/>
                <a:ea typeface="楷体_GB2312" pitchFamily="49" charset="-122"/>
              </a:rPr>
              <a:t>2. </a:t>
            </a:r>
            <a:r>
              <a:rPr kumimoji="1" lang="zh-CN" altLang="en-US" sz="2400" b="1">
                <a:latin typeface="Times New Roman" pitchFamily="18" charset="0"/>
                <a:ea typeface="楷体_GB2312" pitchFamily="49" charset="-122"/>
              </a:rPr>
              <a:t>功是能量交换或转换的一种度量</a:t>
            </a:r>
          </a:p>
        </p:txBody>
      </p:sp>
      <p:sp>
        <p:nvSpPr>
          <p:cNvPr id="9" name="Text Box 8"/>
          <p:cNvSpPr txBox="1">
            <a:spLocks noChangeArrowheads="1"/>
          </p:cNvSpPr>
          <p:nvPr/>
        </p:nvSpPr>
        <p:spPr bwMode="auto">
          <a:xfrm>
            <a:off x="730250" y="3816998"/>
            <a:ext cx="803425" cy="461665"/>
          </a:xfrm>
          <a:prstGeom prst="rect">
            <a:avLst/>
          </a:prstGeom>
          <a:noFill/>
          <a:ln w="9525">
            <a:noFill/>
            <a:miter lim="800000"/>
            <a:headEnd/>
            <a:tailEnd/>
          </a:ln>
          <a:effectLst/>
        </p:spPr>
        <p:txBody>
          <a:bodyPr wrap="none">
            <a:spAutoFit/>
          </a:bodyPr>
          <a:lstStyle/>
          <a:p>
            <a:r>
              <a:rPr kumimoji="1" lang="zh-CN" altLang="en-US" sz="2400" b="1">
                <a:latin typeface="宋体" charset="-122"/>
              </a:rPr>
              <a:t>讨论</a:t>
            </a:r>
          </a:p>
        </p:txBody>
      </p:sp>
      <p:sp>
        <p:nvSpPr>
          <p:cNvPr id="10" name="AutoShape 10"/>
          <p:cNvSpPr>
            <a:spLocks noChangeArrowheads="1"/>
          </p:cNvSpPr>
          <p:nvPr/>
        </p:nvSpPr>
        <p:spPr bwMode="auto">
          <a:xfrm>
            <a:off x="395288" y="3774135"/>
            <a:ext cx="360362"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w="952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44629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功</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内容占位符 3"/>
          <p:cNvSpPr>
            <a:spLocks noGrp="1"/>
          </p:cNvSpPr>
          <p:nvPr>
            <p:ph idx="1"/>
          </p:nvPr>
        </p:nvSpPr>
        <p:spPr>
          <a:xfrm>
            <a:off x="457200" y="1628774"/>
            <a:ext cx="8229600" cy="4525963"/>
          </a:xfrm>
        </p:spPr>
        <p:txBody>
          <a:bodyPr/>
          <a:lstStyle/>
          <a:p>
            <a:r>
              <a:rPr lang="zh-CN" altLang="en-US" dirty="0"/>
              <a:t>功率  描述做功的快慢</a:t>
            </a:r>
            <a:br>
              <a:rPr lang="en-US" altLang="zh-CN" dirty="0"/>
            </a:br>
            <a:r>
              <a:rPr lang="zh-CN" altLang="en-US" dirty="0"/>
              <a:t>单位时间所做的功称为功率。</a:t>
            </a:r>
          </a:p>
        </p:txBody>
      </p:sp>
      <p:sp>
        <p:nvSpPr>
          <p:cNvPr id="9" name="Text Box 4"/>
          <p:cNvSpPr txBox="1">
            <a:spLocks noChangeArrowheads="1"/>
          </p:cNvSpPr>
          <p:nvPr/>
        </p:nvSpPr>
        <p:spPr bwMode="auto">
          <a:xfrm>
            <a:off x="1036985" y="3095823"/>
            <a:ext cx="15776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宋体" charset="-122"/>
              </a:rPr>
              <a:t>平均功率 </a:t>
            </a:r>
          </a:p>
        </p:txBody>
      </p:sp>
      <p:sp>
        <p:nvSpPr>
          <p:cNvPr id="14" name="Rectangle 9"/>
          <p:cNvSpPr>
            <a:spLocks noChangeArrowheads="1"/>
          </p:cNvSpPr>
          <p:nvPr/>
        </p:nvSpPr>
        <p:spPr bwMode="auto">
          <a:xfrm>
            <a:off x="1003647" y="4914776"/>
            <a:ext cx="402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宋体" charset="-122"/>
              </a:rPr>
              <a:t>当</a:t>
            </a:r>
            <a:r>
              <a:rPr kumimoji="1" lang="zh-CN" altLang="en-US" sz="2400" b="1">
                <a:latin typeface="Times New Roman" pitchFamily="18" charset="0"/>
                <a:sym typeface="Symbol" pitchFamily="18" charset="2"/>
              </a:rPr>
              <a:t></a:t>
            </a:r>
            <a:r>
              <a:rPr kumimoji="1" lang="en-US" altLang="zh-CN" sz="2400" b="1" i="1">
                <a:latin typeface="Times New Roman" pitchFamily="18" charset="0"/>
              </a:rPr>
              <a:t>t </a:t>
            </a:r>
            <a:r>
              <a:rPr kumimoji="1" lang="en-US" altLang="zh-CN" sz="2400" b="1">
                <a:latin typeface="Times New Roman" pitchFamily="18" charset="0"/>
                <a:sym typeface="Symbol" pitchFamily="18" charset="2"/>
              </a:rPr>
              <a:t></a:t>
            </a:r>
            <a:r>
              <a:rPr kumimoji="1" lang="en-US" altLang="zh-CN" sz="2400" b="1">
                <a:latin typeface="Times New Roman" pitchFamily="18" charset="0"/>
              </a:rPr>
              <a:t> 0</a:t>
            </a:r>
            <a:r>
              <a:rPr kumimoji="1" lang="zh-CN" altLang="en-US" sz="2400" b="1">
                <a:latin typeface="宋体" charset="-122"/>
              </a:rPr>
              <a:t>时的瞬时功率</a:t>
            </a:r>
            <a:r>
              <a:rPr kumimoji="1" lang="zh-CN" altLang="en-US" sz="2400">
                <a:latin typeface="宋体" charset="-122"/>
              </a:rPr>
              <a:t> </a:t>
            </a:r>
          </a:p>
        </p:txBody>
      </p:sp>
      <p:graphicFrame>
        <p:nvGraphicFramePr>
          <p:cNvPr id="16" name="Object 5"/>
          <p:cNvGraphicFramePr>
            <a:graphicFrameLocks noChangeAspect="1"/>
          </p:cNvGraphicFramePr>
          <p:nvPr>
            <p:extLst>
              <p:ext uri="{D42A27DB-BD31-4B8C-83A1-F6EECF244321}">
                <p14:modId xmlns:p14="http://schemas.microsoft.com/office/powerpoint/2010/main" val="505800251"/>
              </p:ext>
            </p:extLst>
          </p:nvPr>
        </p:nvGraphicFramePr>
        <p:xfrm>
          <a:off x="3636843" y="2952005"/>
          <a:ext cx="1008063" cy="749300"/>
        </p:xfrm>
        <a:graphic>
          <a:graphicData uri="http://schemas.openxmlformats.org/presentationml/2006/ole">
            <mc:AlternateContent xmlns:mc="http://schemas.openxmlformats.org/markup-compatibility/2006">
              <mc:Choice xmlns:v="urn:schemas-microsoft-com:vml" Requires="v">
                <p:oleObj spid="_x0000_s37070" name="公式" r:id="rId4" imgW="711360" imgH="533520" progId="Equation.3">
                  <p:embed/>
                </p:oleObj>
              </mc:Choice>
              <mc:Fallback>
                <p:oleObj name="公式" r:id="rId4" imgW="711360" imgH="533520"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843" y="2952005"/>
                        <a:ext cx="1008063"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1"/>
          <p:cNvGraphicFramePr>
            <a:graphicFrameLocks noChangeAspect="1"/>
          </p:cNvGraphicFramePr>
          <p:nvPr>
            <p:extLst>
              <p:ext uri="{D42A27DB-BD31-4B8C-83A1-F6EECF244321}">
                <p14:modId xmlns:p14="http://schemas.microsoft.com/office/powerpoint/2010/main" val="10592015"/>
              </p:ext>
            </p:extLst>
          </p:nvPr>
        </p:nvGraphicFramePr>
        <p:xfrm>
          <a:off x="4788024" y="4769519"/>
          <a:ext cx="2879725" cy="747713"/>
        </p:xfrm>
        <a:graphic>
          <a:graphicData uri="http://schemas.openxmlformats.org/presentationml/2006/ole">
            <mc:AlternateContent xmlns:mc="http://schemas.openxmlformats.org/markup-compatibility/2006">
              <mc:Choice xmlns:v="urn:schemas-microsoft-com:vml" Requires="v">
                <p:oleObj spid="_x0000_s37071" name="公式" r:id="rId6" imgW="3327400" imgH="863600" progId="">
                  <p:embed/>
                </p:oleObj>
              </mc:Choice>
              <mc:Fallback>
                <p:oleObj name="公式" r:id="rId6" imgW="3327400" imgH="86360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4769519"/>
                        <a:ext cx="2879725" cy="747713"/>
                      </a:xfrm>
                      <a:prstGeom prst="rect">
                        <a:avLst/>
                      </a:prstGeom>
                      <a:solidFill>
                        <a:srgbClr val="FFFF00"/>
                      </a:solidFill>
                      <a:ln w="28575">
                        <a:solidFill>
                          <a:srgbClr val="FF0000"/>
                        </a:solidFill>
                        <a:miter lim="800000"/>
                        <a:headEnd/>
                        <a:tailEnd/>
                      </a:ln>
                    </p:spPr>
                  </p:pic>
                </p:oleObj>
              </mc:Fallback>
            </mc:AlternateContent>
          </a:graphicData>
        </a:graphic>
      </p:graphicFrame>
      <p:sp>
        <p:nvSpPr>
          <p:cNvPr id="6" name="TextBox 5"/>
          <p:cNvSpPr txBox="1"/>
          <p:nvPr/>
        </p:nvSpPr>
        <p:spPr>
          <a:xfrm>
            <a:off x="1052859" y="3933056"/>
            <a:ext cx="6055295"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t>平均功率的大小与时间间隔的选取有很大关系。</a:t>
            </a:r>
          </a:p>
        </p:txBody>
      </p:sp>
    </p:spTree>
    <p:extLst>
      <p:ext uri="{BB962C8B-B14F-4D97-AF65-F5344CB8AC3E}">
        <p14:creationId xmlns:p14="http://schemas.microsoft.com/office/powerpoint/2010/main" val="305672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68350" y="471488"/>
            <a:ext cx="8001000" cy="457200"/>
          </a:xfrm>
          <a:prstGeom prst="rect">
            <a:avLst/>
          </a:prstGeom>
          <a:noFill/>
          <a:ln w="9525">
            <a:noFill/>
            <a:miter lim="800000"/>
            <a:headEnd/>
            <a:tailEnd/>
          </a:ln>
          <a:effectLst/>
        </p:spPr>
        <p:txBody>
          <a:bodyPr>
            <a:spAutoFit/>
          </a:bodyPr>
          <a:lstStyle/>
          <a:p>
            <a:r>
              <a:rPr kumimoji="1" lang="zh-CN" altLang="en-US" sz="2400" b="1" dirty="0">
                <a:solidFill>
                  <a:schemeClr val="bg1"/>
                </a:solidFill>
                <a:latin typeface="宋体" charset="-122"/>
              </a:rPr>
              <a:t>把一个物体从地球表面沿铅垂方向以第二宇宙速度                              </a:t>
            </a:r>
          </a:p>
        </p:txBody>
      </p:sp>
      <p:graphicFrame>
        <p:nvGraphicFramePr>
          <p:cNvPr id="38915" name="Object 3"/>
          <p:cNvGraphicFramePr>
            <a:graphicFrameLocks/>
          </p:cNvGraphicFramePr>
          <p:nvPr/>
        </p:nvGraphicFramePr>
        <p:xfrm>
          <a:off x="928688" y="1054100"/>
          <a:ext cx="1878012" cy="965200"/>
        </p:xfrm>
        <a:graphic>
          <a:graphicData uri="http://schemas.openxmlformats.org/presentationml/2006/ole">
            <mc:AlternateContent xmlns:mc="http://schemas.openxmlformats.org/markup-compatibility/2006">
              <mc:Choice xmlns:v="urn:schemas-microsoft-com:vml" Requires="v">
                <p:oleObj spid="_x0000_s133745" name="Equation" r:id="rId3" imgW="1879600" imgH="965200" progId="Equation.3">
                  <p:embed/>
                </p:oleObj>
              </mc:Choice>
              <mc:Fallback>
                <p:oleObj name="Equation" r:id="rId3" imgW="1879600" imgH="965200" progId="Equation.3">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054100"/>
                        <a:ext cx="18780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6" name="Text Box 4"/>
          <p:cNvSpPr txBox="1">
            <a:spLocks noChangeArrowheads="1"/>
          </p:cNvSpPr>
          <p:nvPr/>
        </p:nvSpPr>
        <p:spPr bwMode="auto">
          <a:xfrm>
            <a:off x="311150" y="2565400"/>
            <a:ext cx="488950" cy="457200"/>
          </a:xfrm>
          <a:prstGeom prst="rect">
            <a:avLst/>
          </a:prstGeom>
          <a:noFill/>
          <a:ln w="9525">
            <a:noFill/>
            <a:miter lim="800000"/>
            <a:headEnd/>
            <a:tailEnd/>
          </a:ln>
          <a:effectLst/>
        </p:spPr>
        <p:txBody>
          <a:bodyPr wrap="none">
            <a:spAutoFit/>
          </a:bodyPr>
          <a:lstStyle/>
          <a:p>
            <a:r>
              <a:rPr kumimoji="1" lang="zh-CN" altLang="en-US" sz="2400" b="1">
                <a:solidFill>
                  <a:srgbClr val="FFFF00"/>
                </a:solidFill>
                <a:latin typeface="Times New Roman" pitchFamily="18" charset="0"/>
              </a:rPr>
              <a:t>解</a:t>
            </a:r>
          </a:p>
        </p:txBody>
      </p:sp>
      <p:sp>
        <p:nvSpPr>
          <p:cNvPr id="38917" name="Text Box 5"/>
          <p:cNvSpPr txBox="1">
            <a:spLocks noChangeArrowheads="1"/>
          </p:cNvSpPr>
          <p:nvPr/>
        </p:nvSpPr>
        <p:spPr bwMode="auto">
          <a:xfrm>
            <a:off x="785813" y="2565400"/>
            <a:ext cx="3535362" cy="457200"/>
          </a:xfrm>
          <a:prstGeom prst="rect">
            <a:avLst/>
          </a:prstGeom>
          <a:noFill/>
          <a:ln w="9525">
            <a:noFill/>
            <a:miter lim="800000"/>
            <a:headEnd/>
            <a:tailEnd/>
          </a:ln>
          <a:effectLst/>
        </p:spPr>
        <p:txBody>
          <a:bodyPr wrap="none">
            <a:spAutoFit/>
          </a:bodyPr>
          <a:lstStyle/>
          <a:p>
            <a:r>
              <a:rPr kumimoji="1" lang="zh-CN" altLang="en-US" sz="2400" b="1">
                <a:solidFill>
                  <a:schemeClr val="bg1"/>
                </a:solidFill>
                <a:latin typeface="宋体" charset="-122"/>
              </a:rPr>
              <a:t>根据机械能守恒定律有</a:t>
            </a:r>
            <a:r>
              <a:rPr kumimoji="1" lang="en-US" altLang="zh-CN" sz="2400" b="1">
                <a:solidFill>
                  <a:schemeClr val="bg1"/>
                </a:solidFill>
                <a:latin typeface="宋体" charset="-122"/>
              </a:rPr>
              <a:t>:</a:t>
            </a:r>
            <a:r>
              <a:rPr kumimoji="1" lang="en-US" altLang="zh-CN" sz="2400">
                <a:solidFill>
                  <a:schemeClr val="bg1"/>
                </a:solidFill>
                <a:latin typeface="宋体" charset="-122"/>
              </a:rPr>
              <a:t> </a:t>
            </a:r>
          </a:p>
        </p:txBody>
      </p:sp>
      <p:graphicFrame>
        <p:nvGraphicFramePr>
          <p:cNvPr id="38918" name="Object 6"/>
          <p:cNvGraphicFramePr>
            <a:graphicFrameLocks/>
          </p:cNvGraphicFramePr>
          <p:nvPr>
            <p:extLst>
              <p:ext uri="{D42A27DB-BD31-4B8C-83A1-F6EECF244321}">
                <p14:modId xmlns:p14="http://schemas.microsoft.com/office/powerpoint/2010/main" val="2649542691"/>
              </p:ext>
            </p:extLst>
          </p:nvPr>
        </p:nvGraphicFramePr>
        <p:xfrm>
          <a:off x="1043608" y="3212976"/>
          <a:ext cx="4741206" cy="1008112"/>
        </p:xfrm>
        <a:graphic>
          <a:graphicData uri="http://schemas.openxmlformats.org/presentationml/2006/ole">
            <mc:AlternateContent xmlns:mc="http://schemas.openxmlformats.org/markup-compatibility/2006">
              <mc:Choice xmlns:v="urn:schemas-microsoft-com:vml" Requires="v">
                <p:oleObj spid="_x0000_s133746" name="Equation" r:id="rId5" imgW="2361960" imgH="431640" progId="Equation.DSMT4">
                  <p:embed/>
                </p:oleObj>
              </mc:Choice>
              <mc:Fallback>
                <p:oleObj name="Equation" r:id="rId5" imgW="2361960" imgH="431640" progId="Equation.DSMT4">
                  <p:embed/>
                  <p:pic>
                    <p:nvPicPr>
                      <p:cNvPr id="0" name="Picture 3"/>
                      <p:cNvPicPr>
                        <a:picLocks noChangeArrowheads="1"/>
                      </p:cNvPicPr>
                      <p:nvPr/>
                    </p:nvPicPr>
                    <p:blipFill>
                      <a:blip r:embed="rId6"/>
                      <a:srcRect/>
                      <a:stretch>
                        <a:fillRect/>
                      </a:stretch>
                    </p:blipFill>
                    <p:spPr bwMode="auto">
                      <a:xfrm>
                        <a:off x="1043608" y="3212976"/>
                        <a:ext cx="4741206" cy="1008112"/>
                      </a:xfrm>
                      <a:prstGeom prst="rect">
                        <a:avLst/>
                      </a:prstGeom>
                      <a:noFill/>
                    </p:spPr>
                  </p:pic>
                </p:oleObj>
              </mc:Fallback>
            </mc:AlternateContent>
          </a:graphicData>
        </a:graphic>
      </p:graphicFrame>
      <p:sp>
        <p:nvSpPr>
          <p:cNvPr id="38919" name="Rectangle 7"/>
          <p:cNvSpPr>
            <a:spLocks noChangeArrowheads="1"/>
          </p:cNvSpPr>
          <p:nvPr/>
        </p:nvSpPr>
        <p:spPr bwMode="auto">
          <a:xfrm>
            <a:off x="287338" y="457200"/>
            <a:ext cx="492125" cy="457200"/>
          </a:xfrm>
          <a:prstGeom prst="rect">
            <a:avLst/>
          </a:prstGeom>
          <a:noFill/>
          <a:ln w="9525">
            <a:noFill/>
            <a:miter lim="800000"/>
            <a:headEnd/>
            <a:tailEnd/>
          </a:ln>
          <a:effectLst/>
        </p:spPr>
        <p:txBody>
          <a:bodyPr wrap="none">
            <a:spAutoFit/>
          </a:bodyPr>
          <a:lstStyle/>
          <a:p>
            <a:pPr algn="ctr"/>
            <a:r>
              <a:rPr kumimoji="1" lang="zh-CN" altLang="en-US" sz="2400" b="1">
                <a:solidFill>
                  <a:srgbClr val="FFFF00"/>
                </a:solidFill>
                <a:latin typeface="Times New Roman" pitchFamily="18" charset="0"/>
              </a:rPr>
              <a:t>例</a:t>
            </a:r>
          </a:p>
        </p:txBody>
      </p:sp>
      <p:sp>
        <p:nvSpPr>
          <p:cNvPr id="38920" name="Rectangle 8"/>
          <p:cNvSpPr>
            <a:spLocks noChangeArrowheads="1"/>
          </p:cNvSpPr>
          <p:nvPr/>
        </p:nvSpPr>
        <p:spPr bwMode="auto">
          <a:xfrm>
            <a:off x="796925" y="1989138"/>
            <a:ext cx="8118475" cy="549275"/>
          </a:xfrm>
          <a:prstGeom prst="rect">
            <a:avLst/>
          </a:prstGeom>
          <a:noFill/>
          <a:ln w="9525">
            <a:noFill/>
            <a:miter lim="800000"/>
            <a:headEnd/>
            <a:tailEnd/>
          </a:ln>
          <a:effectLst/>
        </p:spPr>
        <p:txBody>
          <a:bodyPr>
            <a:spAutoFit/>
          </a:bodyPr>
          <a:lstStyle/>
          <a:p>
            <a:pPr>
              <a:lnSpc>
                <a:spcPct val="125000"/>
              </a:lnSpc>
            </a:pPr>
            <a:r>
              <a:rPr kumimoji="1" lang="zh-CN" altLang="en-US" sz="2400" b="1">
                <a:solidFill>
                  <a:schemeClr val="bg1"/>
                </a:solidFill>
                <a:latin typeface="宋体" charset="-122"/>
              </a:rPr>
              <a:t>物体从地面飞行到与地心相距</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nR</a:t>
            </a:r>
            <a:r>
              <a:rPr kumimoji="1" lang="en-US" altLang="zh-CN" sz="2400" b="1" i="1" baseline="-25000">
                <a:solidFill>
                  <a:srgbClr val="66FFFF"/>
                </a:solidFill>
                <a:latin typeface="Times New Roman" pitchFamily="18" charset="0"/>
              </a:rPr>
              <a:t>e </a:t>
            </a:r>
            <a:r>
              <a:rPr kumimoji="1" lang="zh-CN" altLang="en-US" sz="2400" b="1">
                <a:solidFill>
                  <a:schemeClr val="bg1"/>
                </a:solidFill>
                <a:latin typeface="宋体" charset="-122"/>
              </a:rPr>
              <a:t>处经历的时间。</a:t>
            </a:r>
          </a:p>
        </p:txBody>
      </p:sp>
      <p:sp>
        <p:nvSpPr>
          <p:cNvPr id="38921" name="Rectangle 9"/>
          <p:cNvSpPr>
            <a:spLocks noChangeArrowheads="1"/>
          </p:cNvSpPr>
          <p:nvPr/>
        </p:nvSpPr>
        <p:spPr bwMode="auto">
          <a:xfrm>
            <a:off x="293688" y="2039938"/>
            <a:ext cx="492125" cy="457200"/>
          </a:xfrm>
          <a:prstGeom prst="rect">
            <a:avLst/>
          </a:prstGeom>
          <a:noFill/>
          <a:ln w="9525">
            <a:noFill/>
            <a:miter lim="800000"/>
            <a:headEnd/>
            <a:tailEnd/>
          </a:ln>
          <a:effectLst/>
        </p:spPr>
        <p:txBody>
          <a:bodyPr wrap="none">
            <a:spAutoFit/>
          </a:bodyPr>
          <a:lstStyle/>
          <a:p>
            <a:pPr algn="ctr"/>
            <a:r>
              <a:rPr kumimoji="1" lang="zh-CN" altLang="en-US" sz="2400" b="1">
                <a:solidFill>
                  <a:srgbClr val="FFFF00"/>
                </a:solidFill>
                <a:latin typeface="宋体" charset="-122"/>
              </a:rPr>
              <a:t>求</a:t>
            </a:r>
          </a:p>
        </p:txBody>
      </p:sp>
      <p:sp>
        <p:nvSpPr>
          <p:cNvPr id="38922" name="Rectangle 10"/>
          <p:cNvSpPr>
            <a:spLocks noChangeArrowheads="1"/>
          </p:cNvSpPr>
          <p:nvPr/>
        </p:nvSpPr>
        <p:spPr bwMode="auto">
          <a:xfrm>
            <a:off x="2917825" y="1298575"/>
            <a:ext cx="3860800" cy="457200"/>
          </a:xfrm>
          <a:prstGeom prst="rect">
            <a:avLst/>
          </a:prstGeom>
          <a:noFill/>
          <a:ln w="9525">
            <a:noFill/>
            <a:miter lim="800000"/>
            <a:headEnd/>
            <a:tailEnd/>
          </a:ln>
          <a:effectLst/>
        </p:spPr>
        <p:txBody>
          <a:bodyPr wrap="none">
            <a:spAutoFit/>
          </a:bodyPr>
          <a:lstStyle/>
          <a:p>
            <a:pPr algn="ctr"/>
            <a:r>
              <a:rPr kumimoji="1" lang="zh-CN" altLang="en-US" sz="2400" b="1">
                <a:solidFill>
                  <a:schemeClr val="bg1"/>
                </a:solidFill>
                <a:latin typeface="宋体" charset="-122"/>
              </a:rPr>
              <a:t>发射出去，阻力忽略不计，</a:t>
            </a:r>
          </a:p>
        </p:txBody>
      </p:sp>
      <p:graphicFrame>
        <p:nvGraphicFramePr>
          <p:cNvPr id="38923" name="Object 11"/>
          <p:cNvGraphicFramePr>
            <a:graphicFrameLocks/>
          </p:cNvGraphicFramePr>
          <p:nvPr/>
        </p:nvGraphicFramePr>
        <p:xfrm>
          <a:off x="6610350" y="3141663"/>
          <a:ext cx="1752600" cy="873125"/>
        </p:xfrm>
        <a:graphic>
          <a:graphicData uri="http://schemas.openxmlformats.org/presentationml/2006/ole">
            <mc:AlternateContent xmlns:mc="http://schemas.openxmlformats.org/markup-compatibility/2006">
              <mc:Choice xmlns:v="urn:schemas-microsoft-com:vml" Requires="v">
                <p:oleObj spid="_x0000_s133747" name="Equation" r:id="rId7" imgW="1752600" imgH="876300" progId="Equation.3">
                  <p:embed/>
                </p:oleObj>
              </mc:Choice>
              <mc:Fallback>
                <p:oleObj name="Equation" r:id="rId7" imgW="1752600" imgH="876300" progId="Equation.3">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0350" y="3141663"/>
                        <a:ext cx="17526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4" name="Object 12"/>
          <p:cNvGraphicFramePr>
            <a:graphicFrameLocks/>
          </p:cNvGraphicFramePr>
          <p:nvPr/>
        </p:nvGraphicFramePr>
        <p:xfrm>
          <a:off x="1042988" y="4279900"/>
          <a:ext cx="1003300" cy="823913"/>
        </p:xfrm>
        <a:graphic>
          <a:graphicData uri="http://schemas.openxmlformats.org/presentationml/2006/ole">
            <mc:AlternateContent xmlns:mc="http://schemas.openxmlformats.org/markup-compatibility/2006">
              <mc:Choice xmlns:v="urn:schemas-microsoft-com:vml" Requires="v">
                <p:oleObj spid="_x0000_s133748" name="Equation" r:id="rId9" imgW="1003300" imgH="825500" progId="Equation.3">
                  <p:embed/>
                </p:oleObj>
              </mc:Choice>
              <mc:Fallback>
                <p:oleObj name="Equation" r:id="rId9" imgW="1003300" imgH="825500" progId="Equation.3">
                  <p:embed/>
                  <p:pic>
                    <p:nvPicPr>
                      <p:cNvPr id="0" name="Picture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279900"/>
                        <a:ext cx="10033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5" name="Object 13"/>
          <p:cNvGraphicFramePr>
            <a:graphicFrameLocks/>
          </p:cNvGraphicFramePr>
          <p:nvPr/>
        </p:nvGraphicFramePr>
        <p:xfrm>
          <a:off x="3203575" y="4278313"/>
          <a:ext cx="3365500" cy="927100"/>
        </p:xfrm>
        <a:graphic>
          <a:graphicData uri="http://schemas.openxmlformats.org/presentationml/2006/ole">
            <mc:AlternateContent xmlns:mc="http://schemas.openxmlformats.org/markup-compatibility/2006">
              <mc:Choice xmlns:v="urn:schemas-microsoft-com:vml" Requires="v">
                <p:oleObj spid="_x0000_s133749" name="Equation" r:id="rId11" imgW="3365500" imgH="927100" progId="Equation.3">
                  <p:embed/>
                </p:oleObj>
              </mc:Choice>
              <mc:Fallback>
                <p:oleObj name="Equation" r:id="rId11" imgW="3365500" imgH="927100" progId="Equation.3">
                  <p:embed/>
                  <p:pic>
                    <p:nvPicPr>
                      <p:cNvPr id="0" name="Picture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575" y="4278313"/>
                        <a:ext cx="33655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6" name="AutoShape 14"/>
          <p:cNvSpPr>
            <a:spLocks noChangeArrowheads="1"/>
          </p:cNvSpPr>
          <p:nvPr/>
        </p:nvSpPr>
        <p:spPr bwMode="auto">
          <a:xfrm>
            <a:off x="2406650" y="4595813"/>
            <a:ext cx="457200" cy="228600"/>
          </a:xfrm>
          <a:prstGeom prst="rightArrow">
            <a:avLst>
              <a:gd name="adj1" fmla="val 50000"/>
              <a:gd name="adj2" fmla="val 50000"/>
            </a:avLst>
          </a:prstGeom>
          <a:solidFill>
            <a:srgbClr val="FFCCFF"/>
          </a:solidFill>
          <a:ln w="9525">
            <a:solidFill>
              <a:srgbClr val="FFCCFF"/>
            </a:solidFill>
            <a:miter lim="800000"/>
            <a:headEnd/>
            <a:tailEnd/>
          </a:ln>
          <a:effectLst/>
        </p:spPr>
        <p:txBody>
          <a:bodyPr wrap="none" anchor="ctr"/>
          <a:lstStyle/>
          <a:p>
            <a:endParaRPr lang="zh-CN" altLang="en-US"/>
          </a:p>
        </p:txBody>
      </p:sp>
      <p:graphicFrame>
        <p:nvGraphicFramePr>
          <p:cNvPr id="38927" name="Object 15"/>
          <p:cNvGraphicFramePr>
            <a:graphicFrameLocks/>
          </p:cNvGraphicFramePr>
          <p:nvPr/>
        </p:nvGraphicFramePr>
        <p:xfrm>
          <a:off x="1019175" y="5445125"/>
          <a:ext cx="3267075" cy="871538"/>
        </p:xfrm>
        <a:graphic>
          <a:graphicData uri="http://schemas.openxmlformats.org/presentationml/2006/ole">
            <mc:AlternateContent xmlns:mc="http://schemas.openxmlformats.org/markup-compatibility/2006">
              <mc:Choice xmlns:v="urn:schemas-microsoft-com:vml" Requires="v">
                <p:oleObj spid="_x0000_s133750" name="公式" r:id="rId13" imgW="3479800" imgH="927100" progId="Equation.3">
                  <p:embed/>
                </p:oleObj>
              </mc:Choice>
              <mc:Fallback>
                <p:oleObj name="公式" r:id="rId13" imgW="3479800" imgH="927100" progId="Equation.3">
                  <p:embed/>
                  <p:pic>
                    <p:nvPicPr>
                      <p:cNvPr id="0" name="Picture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9175" y="5445125"/>
                        <a:ext cx="3267075"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8" name="Object 16"/>
          <p:cNvGraphicFramePr>
            <a:graphicFrameLocks/>
          </p:cNvGraphicFramePr>
          <p:nvPr/>
        </p:nvGraphicFramePr>
        <p:xfrm>
          <a:off x="5129213" y="5445125"/>
          <a:ext cx="3527425" cy="863600"/>
        </p:xfrm>
        <a:graphic>
          <a:graphicData uri="http://schemas.openxmlformats.org/presentationml/2006/ole">
            <mc:AlternateContent xmlns:mc="http://schemas.openxmlformats.org/markup-compatibility/2006">
              <mc:Choice xmlns:v="urn:schemas-microsoft-com:vml" Requires="v">
                <p:oleObj spid="_x0000_s133751" name="Equation" r:id="rId15" imgW="3733800" imgH="927100" progId="Equation.3">
                  <p:embed/>
                </p:oleObj>
              </mc:Choice>
              <mc:Fallback>
                <p:oleObj name="Equation" r:id="rId15" imgW="3733800" imgH="927100" progId="Equation.3">
                  <p:embed/>
                  <p:pic>
                    <p:nvPicPr>
                      <p:cNvPr id="0" name="Picture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29213" y="5445125"/>
                        <a:ext cx="35274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39938" name="Object 2"/>
          <p:cNvGraphicFramePr>
            <a:graphicFrameLocks/>
          </p:cNvGraphicFramePr>
          <p:nvPr/>
        </p:nvGraphicFramePr>
        <p:xfrm>
          <a:off x="1514475" y="5199063"/>
          <a:ext cx="5649913" cy="825500"/>
        </p:xfrm>
        <a:graphic>
          <a:graphicData uri="http://schemas.openxmlformats.org/presentationml/2006/ole">
            <mc:AlternateContent xmlns:mc="http://schemas.openxmlformats.org/markup-compatibility/2006">
              <mc:Choice xmlns:v="urn:schemas-microsoft-com:vml" Requires="v">
                <p:oleObj spid="_x0000_s150066" name="Equation" r:id="rId3" imgW="5651500" imgH="825500" progId="Equation.3">
                  <p:embed/>
                </p:oleObj>
              </mc:Choice>
              <mc:Fallback>
                <p:oleObj name="Equation" r:id="rId3" imgW="5651500" imgH="825500" progId="Equation.3">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5199063"/>
                        <a:ext cx="564991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3"/>
          <p:cNvGraphicFramePr>
            <a:graphicFrameLocks/>
          </p:cNvGraphicFramePr>
          <p:nvPr/>
        </p:nvGraphicFramePr>
        <p:xfrm>
          <a:off x="3006725" y="6165850"/>
          <a:ext cx="2195513" cy="419100"/>
        </p:xfrm>
        <a:graphic>
          <a:graphicData uri="http://schemas.openxmlformats.org/presentationml/2006/ole">
            <mc:AlternateContent xmlns:mc="http://schemas.openxmlformats.org/markup-compatibility/2006">
              <mc:Choice xmlns:v="urn:schemas-microsoft-com:vml" Requires="v">
                <p:oleObj spid="_x0000_s150067" name="Equation" r:id="rId5" imgW="2197100" imgH="419100" progId="Equation.3">
                  <p:embed/>
                </p:oleObj>
              </mc:Choice>
              <mc:Fallback>
                <p:oleObj name="Equation" r:id="rId5" imgW="2197100" imgH="419100" progId="Equation.3">
                  <p:embed/>
                  <p:pic>
                    <p:nvPicPr>
                      <p:cNvPr id="0"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6725" y="6165850"/>
                        <a:ext cx="21955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0" name="Object 4"/>
          <p:cNvGraphicFramePr>
            <a:graphicFrameLocks/>
          </p:cNvGraphicFramePr>
          <p:nvPr/>
        </p:nvGraphicFramePr>
        <p:xfrm>
          <a:off x="1511300" y="4302125"/>
          <a:ext cx="1320800" cy="825500"/>
        </p:xfrm>
        <a:graphic>
          <a:graphicData uri="http://schemas.openxmlformats.org/presentationml/2006/ole">
            <mc:AlternateContent xmlns:mc="http://schemas.openxmlformats.org/markup-compatibility/2006">
              <mc:Choice xmlns:v="urn:schemas-microsoft-com:vml" Requires="v">
                <p:oleObj spid="_x0000_s150068" name="Equation" r:id="rId7" imgW="1320800" imgH="825500" progId="Equation.3">
                  <p:embed/>
                </p:oleObj>
              </mc:Choice>
              <mc:Fallback>
                <p:oleObj name="Equation" r:id="rId7" imgW="1320800" imgH="825500" progId="Equation.3">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1300" y="4302125"/>
                        <a:ext cx="13208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1" name="Object 5"/>
          <p:cNvGraphicFramePr>
            <a:graphicFrameLocks/>
          </p:cNvGraphicFramePr>
          <p:nvPr/>
        </p:nvGraphicFramePr>
        <p:xfrm>
          <a:off x="4051300" y="4313238"/>
          <a:ext cx="952500" cy="825500"/>
        </p:xfrm>
        <a:graphic>
          <a:graphicData uri="http://schemas.openxmlformats.org/presentationml/2006/ole">
            <mc:AlternateContent xmlns:mc="http://schemas.openxmlformats.org/markup-compatibility/2006">
              <mc:Choice xmlns:v="urn:schemas-microsoft-com:vml" Requires="v">
                <p:oleObj spid="_x0000_s150069" name="Equation" r:id="rId9" imgW="952500" imgH="825500" progId="Equation.3">
                  <p:embed/>
                </p:oleObj>
              </mc:Choice>
              <mc:Fallback>
                <p:oleObj name="Equation" r:id="rId9" imgW="952500" imgH="825500" progId="Equation.3">
                  <p:embed/>
                  <p:pic>
                    <p:nvPicPr>
                      <p:cNvPr id="0" name="Picture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1300" y="4313238"/>
                        <a:ext cx="9525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2" name="Object 6"/>
          <p:cNvGraphicFramePr>
            <a:graphicFrameLocks/>
          </p:cNvGraphicFramePr>
          <p:nvPr/>
        </p:nvGraphicFramePr>
        <p:xfrm>
          <a:off x="5953125" y="4313238"/>
          <a:ext cx="1282700" cy="825500"/>
        </p:xfrm>
        <a:graphic>
          <a:graphicData uri="http://schemas.openxmlformats.org/presentationml/2006/ole">
            <mc:AlternateContent xmlns:mc="http://schemas.openxmlformats.org/markup-compatibility/2006">
              <mc:Choice xmlns:v="urn:schemas-microsoft-com:vml" Requires="v">
                <p:oleObj spid="_x0000_s150070" name="Equation" r:id="rId11" imgW="1282700" imgH="825500" progId="Equation.3">
                  <p:embed/>
                </p:oleObj>
              </mc:Choice>
              <mc:Fallback>
                <p:oleObj name="Equation" r:id="rId11" imgW="1282700" imgH="825500" progId="Equation.3">
                  <p:embed/>
                  <p:pic>
                    <p:nvPicPr>
                      <p:cNvPr id="0" name="Picture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3125" y="4313238"/>
                        <a:ext cx="1282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Text Box 7"/>
          <p:cNvSpPr txBox="1">
            <a:spLocks noChangeArrowheads="1"/>
          </p:cNvSpPr>
          <p:nvPr/>
        </p:nvSpPr>
        <p:spPr bwMode="auto">
          <a:xfrm>
            <a:off x="781050" y="381000"/>
            <a:ext cx="6705600" cy="457200"/>
          </a:xfrm>
          <a:prstGeom prst="rect">
            <a:avLst/>
          </a:prstGeom>
          <a:noFill/>
          <a:ln w="9525">
            <a:noFill/>
            <a:miter lim="800000"/>
            <a:headEnd/>
            <a:tailEnd/>
          </a:ln>
          <a:effectLst/>
        </p:spPr>
        <p:txBody>
          <a:bodyPr>
            <a:spAutoFit/>
          </a:bodyPr>
          <a:lstStyle/>
          <a:p>
            <a:r>
              <a:rPr kumimoji="1" lang="zh-CN" altLang="en-US" sz="2400" b="1">
                <a:solidFill>
                  <a:schemeClr val="bg1"/>
                </a:solidFill>
                <a:latin typeface="宋体" charset="-122"/>
              </a:rPr>
              <a:t>用弹簧连接两个木板</a:t>
            </a:r>
            <a:r>
              <a:rPr kumimoji="1" lang="en-US" altLang="zh-CN" sz="2400" b="1" i="1">
                <a:solidFill>
                  <a:srgbClr val="66FFFF"/>
                </a:solidFill>
                <a:latin typeface="Times New Roman" pitchFamily="18" charset="0"/>
              </a:rPr>
              <a:t>m</a:t>
            </a:r>
            <a:r>
              <a:rPr kumimoji="1" lang="en-US" altLang="zh-CN" sz="2400" b="1" baseline="-25000">
                <a:solidFill>
                  <a:srgbClr val="66FFFF"/>
                </a:solidFill>
                <a:latin typeface="Times New Roman" pitchFamily="18" charset="0"/>
              </a:rPr>
              <a:t>1</a:t>
            </a:r>
            <a:r>
              <a:rPr kumimoji="1" lang="en-US" altLang="zh-CN" sz="2400" b="1" i="1">
                <a:solidFill>
                  <a:schemeClr val="bg1"/>
                </a:solidFill>
                <a:latin typeface="Times New Roman" pitchFamily="18" charset="0"/>
              </a:rPr>
              <a:t> </a:t>
            </a:r>
            <a:r>
              <a:rPr kumimoji="1" lang="zh-CN" altLang="en-US" sz="2400" b="1">
                <a:solidFill>
                  <a:schemeClr val="bg1"/>
                </a:solidFill>
                <a:latin typeface="宋体" charset="-122"/>
              </a:rPr>
              <a:t>、</a:t>
            </a:r>
            <a:r>
              <a:rPr kumimoji="1" lang="en-US" altLang="zh-CN" sz="2400" b="1" i="1">
                <a:solidFill>
                  <a:srgbClr val="66FFFF"/>
                </a:solidFill>
                <a:latin typeface="Times New Roman" pitchFamily="18" charset="0"/>
              </a:rPr>
              <a:t>m</a:t>
            </a:r>
            <a:r>
              <a:rPr kumimoji="1" lang="en-US" altLang="zh-CN" sz="2400" b="1" baseline="-25000">
                <a:solidFill>
                  <a:srgbClr val="66FFFF"/>
                </a:solidFill>
                <a:latin typeface="Times New Roman" pitchFamily="18" charset="0"/>
              </a:rPr>
              <a:t>2</a:t>
            </a:r>
            <a:r>
              <a:rPr kumimoji="1" lang="en-US" altLang="zh-CN" sz="2400" b="1" i="1">
                <a:solidFill>
                  <a:srgbClr val="66FFFF"/>
                </a:solidFill>
                <a:latin typeface="Times New Roman" pitchFamily="18" charset="0"/>
              </a:rPr>
              <a:t> </a:t>
            </a:r>
            <a:r>
              <a:rPr kumimoji="1" lang="en-US" altLang="zh-CN" sz="2400" b="1" i="1">
                <a:solidFill>
                  <a:schemeClr val="bg1"/>
                </a:solidFill>
                <a:latin typeface="宋体" charset="-122"/>
              </a:rPr>
              <a:t> </a:t>
            </a:r>
            <a:r>
              <a:rPr kumimoji="1" lang="zh-CN" altLang="en-US" sz="2400" b="1">
                <a:solidFill>
                  <a:schemeClr val="bg1"/>
                </a:solidFill>
                <a:latin typeface="宋体" charset="-122"/>
              </a:rPr>
              <a:t>，弹簧压缩</a:t>
            </a:r>
            <a:r>
              <a:rPr kumimoji="1" lang="en-US" altLang="zh-CN" sz="2400" b="1" i="1">
                <a:solidFill>
                  <a:srgbClr val="66FFFF"/>
                </a:solidFill>
                <a:latin typeface="Times New Roman" pitchFamily="18" charset="0"/>
              </a:rPr>
              <a:t>x</a:t>
            </a:r>
            <a:r>
              <a:rPr kumimoji="1" lang="en-US" altLang="zh-CN" sz="2400" b="1" baseline="-25000">
                <a:solidFill>
                  <a:srgbClr val="66FFFF"/>
                </a:solidFill>
                <a:latin typeface="Times New Roman" pitchFamily="18" charset="0"/>
              </a:rPr>
              <a:t>0</a:t>
            </a:r>
            <a:r>
              <a:rPr kumimoji="1" lang="en-US" altLang="zh-CN" sz="2400" b="1" i="1">
                <a:solidFill>
                  <a:schemeClr val="bg1"/>
                </a:solidFill>
                <a:latin typeface="宋体" charset="-122"/>
              </a:rPr>
              <a:t> </a:t>
            </a:r>
            <a:r>
              <a:rPr kumimoji="1" lang="zh-CN" altLang="en-US" sz="2400" b="1">
                <a:solidFill>
                  <a:schemeClr val="bg1"/>
                </a:solidFill>
                <a:latin typeface="宋体" charset="-122"/>
              </a:rPr>
              <a:t>。</a:t>
            </a:r>
          </a:p>
        </p:txBody>
      </p:sp>
      <p:sp>
        <p:nvSpPr>
          <p:cNvPr id="39944" name="Line 8"/>
          <p:cNvSpPr>
            <a:spLocks noChangeShapeType="1"/>
          </p:cNvSpPr>
          <p:nvPr/>
        </p:nvSpPr>
        <p:spPr bwMode="auto">
          <a:xfrm>
            <a:off x="1447800" y="2022475"/>
            <a:ext cx="6629400" cy="0"/>
          </a:xfrm>
          <a:prstGeom prst="line">
            <a:avLst/>
          </a:prstGeom>
          <a:noFill/>
          <a:ln w="28575">
            <a:solidFill>
              <a:srgbClr val="CCFFFF"/>
            </a:solidFill>
            <a:prstDash val="dash"/>
            <a:round/>
            <a:headEnd/>
            <a:tailEnd/>
          </a:ln>
          <a:effectLst/>
        </p:spPr>
        <p:txBody>
          <a:bodyPr/>
          <a:lstStyle/>
          <a:p>
            <a:endParaRPr lang="zh-CN" altLang="en-US"/>
          </a:p>
        </p:txBody>
      </p:sp>
      <p:grpSp>
        <p:nvGrpSpPr>
          <p:cNvPr id="2" name="Group 9"/>
          <p:cNvGrpSpPr>
            <a:grpSpLocks/>
          </p:cNvGrpSpPr>
          <p:nvPr/>
        </p:nvGrpSpPr>
        <p:grpSpPr bwMode="auto">
          <a:xfrm>
            <a:off x="1766888" y="2249488"/>
            <a:ext cx="1585912" cy="1179512"/>
            <a:chOff x="1113" y="1417"/>
            <a:chExt cx="999" cy="743"/>
          </a:xfrm>
        </p:grpSpPr>
        <p:sp>
          <p:nvSpPr>
            <p:cNvPr id="39946" name="Rectangle 10"/>
            <p:cNvSpPr>
              <a:spLocks noChangeArrowheads="1"/>
            </p:cNvSpPr>
            <p:nvPr/>
          </p:nvSpPr>
          <p:spPr bwMode="auto">
            <a:xfrm>
              <a:off x="1113" y="1514"/>
              <a:ext cx="672" cy="96"/>
            </a:xfrm>
            <a:prstGeom prst="rect">
              <a:avLst/>
            </a:prstGeom>
            <a:solidFill>
              <a:srgbClr val="FF99CC"/>
            </a:solidFill>
            <a:ln w="9525">
              <a:solidFill>
                <a:srgbClr val="FF99CC"/>
              </a:solidFill>
              <a:miter lim="800000"/>
              <a:headEnd/>
              <a:tailEnd/>
            </a:ln>
            <a:effectLst/>
          </p:spPr>
          <p:txBody>
            <a:bodyPr wrap="none" anchor="ctr"/>
            <a:lstStyle/>
            <a:p>
              <a:endParaRPr lang="zh-CN" altLang="en-US"/>
            </a:p>
          </p:txBody>
        </p:sp>
        <p:graphicFrame>
          <p:nvGraphicFramePr>
            <p:cNvPr id="39947" name="Object 11"/>
            <p:cNvGraphicFramePr>
              <a:graphicFrameLocks/>
            </p:cNvGraphicFramePr>
            <p:nvPr/>
          </p:nvGraphicFramePr>
          <p:xfrm>
            <a:off x="1829" y="1417"/>
            <a:ext cx="247" cy="263"/>
          </p:xfrm>
          <a:graphic>
            <a:graphicData uri="http://schemas.openxmlformats.org/presentationml/2006/ole">
              <mc:AlternateContent xmlns:mc="http://schemas.openxmlformats.org/markup-compatibility/2006">
                <mc:Choice xmlns:v="urn:schemas-microsoft-com:vml" Requires="v">
                  <p:oleObj spid="_x0000_s150071" name="Equation" r:id="rId13" imgW="393529" imgH="418918" progId="Equation.3">
                    <p:embed/>
                  </p:oleObj>
                </mc:Choice>
                <mc:Fallback>
                  <p:oleObj name="Equation" r:id="rId13" imgW="393529" imgH="418918" progId="Equation.3">
                    <p:embed/>
                    <p:pic>
                      <p:nvPicPr>
                        <p:cNvPr id="0" name="Picture 1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9" y="1417"/>
                          <a:ext cx="247"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8" name="Rectangle 12"/>
            <p:cNvSpPr>
              <a:spLocks noChangeArrowheads="1"/>
            </p:cNvSpPr>
            <p:nvPr/>
          </p:nvSpPr>
          <p:spPr bwMode="auto">
            <a:xfrm>
              <a:off x="1135" y="1994"/>
              <a:ext cx="672" cy="96"/>
            </a:xfrm>
            <a:prstGeom prst="rect">
              <a:avLst/>
            </a:prstGeom>
            <a:solidFill>
              <a:srgbClr val="FF9933"/>
            </a:solidFill>
            <a:ln w="9525">
              <a:solidFill>
                <a:srgbClr val="FF9933"/>
              </a:solidFill>
              <a:miter lim="800000"/>
              <a:headEnd/>
              <a:tailEnd/>
            </a:ln>
            <a:effectLst/>
          </p:spPr>
          <p:txBody>
            <a:bodyPr wrap="none" anchor="ctr"/>
            <a:lstStyle/>
            <a:p>
              <a:endParaRPr lang="zh-CN" altLang="en-US"/>
            </a:p>
          </p:txBody>
        </p:sp>
        <p:graphicFrame>
          <p:nvGraphicFramePr>
            <p:cNvPr id="39949" name="Object 13"/>
            <p:cNvGraphicFramePr>
              <a:graphicFrameLocks/>
            </p:cNvGraphicFramePr>
            <p:nvPr/>
          </p:nvGraphicFramePr>
          <p:xfrm>
            <a:off x="1888" y="1897"/>
            <a:ext cx="224" cy="263"/>
          </p:xfrm>
          <a:graphic>
            <a:graphicData uri="http://schemas.openxmlformats.org/presentationml/2006/ole">
              <mc:AlternateContent xmlns:mc="http://schemas.openxmlformats.org/markup-compatibility/2006">
                <mc:Choice xmlns:v="urn:schemas-microsoft-com:vml" Requires="v">
                  <p:oleObj spid="_x0000_s150072" name="Equation" r:id="rId15" imgW="355446" imgH="418918" progId="Equation.3">
                    <p:embed/>
                  </p:oleObj>
                </mc:Choice>
                <mc:Fallback>
                  <p:oleObj name="Equation" r:id="rId15" imgW="355446" imgH="418918" progId="Equation.3">
                    <p:embed/>
                    <p:pic>
                      <p:nvPicPr>
                        <p:cNvPr id="0" name="Picture 1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8" y="1897"/>
                          <a:ext cx="22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9950" name="Picture 14"/>
            <p:cNvPicPr>
              <a:picLocks noChangeAspect="1" noChangeArrowheads="1"/>
            </p:cNvPicPr>
            <p:nvPr/>
          </p:nvPicPr>
          <p:blipFill>
            <a:blip r:embed="rId17" cstate="print"/>
            <a:srcRect/>
            <a:stretch>
              <a:fillRect/>
            </a:stretch>
          </p:blipFill>
          <p:spPr bwMode="auto">
            <a:xfrm>
              <a:off x="1401" y="1610"/>
              <a:ext cx="94" cy="384"/>
            </a:xfrm>
            <a:prstGeom prst="rect">
              <a:avLst/>
            </a:prstGeom>
            <a:noFill/>
            <a:ln w="9525">
              <a:miter lim="800000"/>
              <a:headEnd/>
              <a:tailEnd/>
            </a:ln>
            <a:effectLst/>
          </p:spPr>
        </p:pic>
      </p:grpSp>
      <p:sp>
        <p:nvSpPr>
          <p:cNvPr id="39951" name="Line 15"/>
          <p:cNvSpPr>
            <a:spLocks noChangeShapeType="1"/>
          </p:cNvSpPr>
          <p:nvPr/>
        </p:nvSpPr>
        <p:spPr bwMode="auto">
          <a:xfrm>
            <a:off x="1462088" y="2403475"/>
            <a:ext cx="304800" cy="0"/>
          </a:xfrm>
          <a:prstGeom prst="line">
            <a:avLst/>
          </a:prstGeom>
          <a:noFill/>
          <a:ln w="28575">
            <a:solidFill>
              <a:srgbClr val="CCFFFF"/>
            </a:solidFill>
            <a:prstDash val="dash"/>
            <a:round/>
            <a:headEnd/>
            <a:tailEnd/>
          </a:ln>
          <a:effectLst/>
        </p:spPr>
        <p:txBody>
          <a:bodyPr/>
          <a:lstStyle/>
          <a:p>
            <a:endParaRPr lang="zh-CN" altLang="en-US"/>
          </a:p>
        </p:txBody>
      </p:sp>
      <p:graphicFrame>
        <p:nvGraphicFramePr>
          <p:cNvPr id="39952" name="Object 16"/>
          <p:cNvGraphicFramePr>
            <a:graphicFrameLocks/>
          </p:cNvGraphicFramePr>
          <p:nvPr/>
        </p:nvGraphicFramePr>
        <p:xfrm>
          <a:off x="1131888" y="2006600"/>
          <a:ext cx="315912" cy="431800"/>
        </p:xfrm>
        <a:graphic>
          <a:graphicData uri="http://schemas.openxmlformats.org/presentationml/2006/ole">
            <mc:AlternateContent xmlns:mc="http://schemas.openxmlformats.org/markup-compatibility/2006">
              <mc:Choice xmlns:v="urn:schemas-microsoft-com:vml" Requires="v">
                <p:oleObj spid="_x0000_s150073" name="Equation" r:id="rId18" imgW="317225" imgH="431425" progId="Equation.3">
                  <p:embed/>
                </p:oleObj>
              </mc:Choice>
              <mc:Fallback>
                <p:oleObj name="Equation" r:id="rId18" imgW="317225" imgH="431425" progId="Equation.3">
                  <p:embed/>
                  <p:pic>
                    <p:nvPicPr>
                      <p:cNvPr id="0" name="Picture 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31888" y="2006600"/>
                        <a:ext cx="3159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3" name="Line 17"/>
          <p:cNvSpPr>
            <a:spLocks noChangeShapeType="1"/>
          </p:cNvSpPr>
          <p:nvPr/>
        </p:nvSpPr>
        <p:spPr bwMode="auto">
          <a:xfrm>
            <a:off x="1676400" y="2022475"/>
            <a:ext cx="0" cy="381000"/>
          </a:xfrm>
          <a:prstGeom prst="line">
            <a:avLst/>
          </a:prstGeom>
          <a:noFill/>
          <a:ln w="28575">
            <a:solidFill>
              <a:srgbClr val="00FF00"/>
            </a:solidFill>
            <a:round/>
            <a:headEnd type="triangle" w="med" len="med"/>
            <a:tailEnd type="triangle" w="med" len="med"/>
          </a:ln>
          <a:effectLst/>
        </p:spPr>
        <p:txBody>
          <a:bodyPr/>
          <a:lstStyle/>
          <a:p>
            <a:endParaRPr lang="zh-CN" altLang="en-US"/>
          </a:p>
        </p:txBody>
      </p:sp>
      <p:grpSp>
        <p:nvGrpSpPr>
          <p:cNvPr id="3" name="Group 18"/>
          <p:cNvGrpSpPr>
            <a:grpSpLocks/>
          </p:cNvGrpSpPr>
          <p:nvPr/>
        </p:nvGrpSpPr>
        <p:grpSpPr bwMode="auto">
          <a:xfrm>
            <a:off x="4357688" y="2478088"/>
            <a:ext cx="1585912" cy="950912"/>
            <a:chOff x="2745" y="1561"/>
            <a:chExt cx="999" cy="599"/>
          </a:xfrm>
        </p:grpSpPr>
        <p:sp>
          <p:nvSpPr>
            <p:cNvPr id="39955" name="Rectangle 19"/>
            <p:cNvSpPr>
              <a:spLocks noChangeArrowheads="1"/>
            </p:cNvSpPr>
            <p:nvPr/>
          </p:nvSpPr>
          <p:spPr bwMode="auto">
            <a:xfrm>
              <a:off x="2745" y="1663"/>
              <a:ext cx="672" cy="96"/>
            </a:xfrm>
            <a:prstGeom prst="rect">
              <a:avLst/>
            </a:prstGeom>
            <a:solidFill>
              <a:srgbClr val="FF99CC"/>
            </a:solidFill>
            <a:ln w="9525">
              <a:solidFill>
                <a:srgbClr val="FF99CC"/>
              </a:solidFill>
              <a:miter lim="800000"/>
              <a:headEnd/>
              <a:tailEnd/>
            </a:ln>
            <a:effectLst/>
          </p:spPr>
          <p:txBody>
            <a:bodyPr wrap="none" anchor="ctr"/>
            <a:lstStyle/>
            <a:p>
              <a:endParaRPr lang="zh-CN" altLang="en-US"/>
            </a:p>
          </p:txBody>
        </p:sp>
        <p:graphicFrame>
          <p:nvGraphicFramePr>
            <p:cNvPr id="39956" name="Object 20"/>
            <p:cNvGraphicFramePr>
              <a:graphicFrameLocks/>
            </p:cNvGraphicFramePr>
            <p:nvPr/>
          </p:nvGraphicFramePr>
          <p:xfrm>
            <a:off x="3497" y="1561"/>
            <a:ext cx="247" cy="263"/>
          </p:xfrm>
          <a:graphic>
            <a:graphicData uri="http://schemas.openxmlformats.org/presentationml/2006/ole">
              <mc:AlternateContent xmlns:mc="http://schemas.openxmlformats.org/markup-compatibility/2006">
                <mc:Choice xmlns:v="urn:schemas-microsoft-com:vml" Requires="v">
                  <p:oleObj spid="_x0000_s150074" name="Equation" r:id="rId20" imgW="393529" imgH="418918" progId="Equation.3">
                    <p:embed/>
                  </p:oleObj>
                </mc:Choice>
                <mc:Fallback>
                  <p:oleObj name="Equation" r:id="rId20" imgW="393529" imgH="418918" progId="Equation.3">
                    <p:embed/>
                    <p:pic>
                      <p:nvPicPr>
                        <p:cNvPr id="0" name="Picture 16"/>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97" y="1561"/>
                          <a:ext cx="247"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7" name="Rectangle 21"/>
            <p:cNvSpPr>
              <a:spLocks noChangeArrowheads="1"/>
            </p:cNvSpPr>
            <p:nvPr/>
          </p:nvSpPr>
          <p:spPr bwMode="auto">
            <a:xfrm>
              <a:off x="2767" y="1994"/>
              <a:ext cx="672" cy="96"/>
            </a:xfrm>
            <a:prstGeom prst="rect">
              <a:avLst/>
            </a:prstGeom>
            <a:solidFill>
              <a:srgbClr val="FF9933"/>
            </a:solidFill>
            <a:ln w="9525">
              <a:solidFill>
                <a:srgbClr val="FF9933"/>
              </a:solidFill>
              <a:miter lim="800000"/>
              <a:headEnd/>
              <a:tailEnd/>
            </a:ln>
            <a:effectLst/>
          </p:spPr>
          <p:txBody>
            <a:bodyPr wrap="none" anchor="ctr"/>
            <a:lstStyle/>
            <a:p>
              <a:endParaRPr lang="zh-CN" altLang="en-US"/>
            </a:p>
          </p:txBody>
        </p:sp>
        <p:graphicFrame>
          <p:nvGraphicFramePr>
            <p:cNvPr id="39958" name="Object 22"/>
            <p:cNvGraphicFramePr>
              <a:graphicFrameLocks/>
            </p:cNvGraphicFramePr>
            <p:nvPr/>
          </p:nvGraphicFramePr>
          <p:xfrm>
            <a:off x="3520" y="1897"/>
            <a:ext cx="224" cy="263"/>
          </p:xfrm>
          <a:graphic>
            <a:graphicData uri="http://schemas.openxmlformats.org/presentationml/2006/ole">
              <mc:AlternateContent xmlns:mc="http://schemas.openxmlformats.org/markup-compatibility/2006">
                <mc:Choice xmlns:v="urn:schemas-microsoft-com:vml" Requires="v">
                  <p:oleObj spid="_x0000_s150075" name="Equation" r:id="rId22" imgW="355446" imgH="418918" progId="Equation.3">
                    <p:embed/>
                  </p:oleObj>
                </mc:Choice>
                <mc:Fallback>
                  <p:oleObj name="Equation" r:id="rId22" imgW="355446" imgH="418918" progId="Equation.3">
                    <p:embed/>
                    <p:pic>
                      <p:nvPicPr>
                        <p:cNvPr id="0" name="Picture 17"/>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20" y="1897"/>
                          <a:ext cx="22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9959" name="Picture 23"/>
            <p:cNvPicPr>
              <a:picLocks noChangeAspect="1" noChangeArrowheads="1"/>
            </p:cNvPicPr>
            <p:nvPr/>
          </p:nvPicPr>
          <p:blipFill>
            <a:blip r:embed="rId24" cstate="print"/>
            <a:srcRect/>
            <a:stretch>
              <a:fillRect/>
            </a:stretch>
          </p:blipFill>
          <p:spPr bwMode="auto">
            <a:xfrm>
              <a:off x="3061" y="1754"/>
              <a:ext cx="88" cy="240"/>
            </a:xfrm>
            <a:prstGeom prst="rect">
              <a:avLst/>
            </a:prstGeom>
            <a:noFill/>
            <a:ln w="9525">
              <a:miter lim="800000"/>
              <a:headEnd/>
              <a:tailEnd/>
            </a:ln>
            <a:effectLst/>
          </p:spPr>
        </p:pic>
      </p:grpSp>
      <p:sp>
        <p:nvSpPr>
          <p:cNvPr id="39960" name="Line 24"/>
          <p:cNvSpPr>
            <a:spLocks noChangeShapeType="1"/>
          </p:cNvSpPr>
          <p:nvPr/>
        </p:nvSpPr>
        <p:spPr bwMode="auto">
          <a:xfrm>
            <a:off x="4899025" y="1798638"/>
            <a:ext cx="0" cy="838200"/>
          </a:xfrm>
          <a:prstGeom prst="line">
            <a:avLst/>
          </a:prstGeom>
          <a:noFill/>
          <a:ln w="38100">
            <a:solidFill>
              <a:srgbClr val="FF3300"/>
            </a:solidFill>
            <a:round/>
            <a:headEnd/>
            <a:tailEnd type="triangle" w="med" len="lg"/>
          </a:ln>
          <a:effectLst/>
        </p:spPr>
        <p:txBody>
          <a:bodyPr/>
          <a:lstStyle/>
          <a:p>
            <a:endParaRPr lang="zh-CN" altLang="en-US"/>
          </a:p>
        </p:txBody>
      </p:sp>
      <p:graphicFrame>
        <p:nvGraphicFramePr>
          <p:cNvPr id="39961" name="Object 25"/>
          <p:cNvGraphicFramePr>
            <a:graphicFrameLocks/>
          </p:cNvGraphicFramePr>
          <p:nvPr/>
        </p:nvGraphicFramePr>
        <p:xfrm>
          <a:off x="4779963" y="1374775"/>
          <a:ext cx="306387" cy="341313"/>
        </p:xfrm>
        <a:graphic>
          <a:graphicData uri="http://schemas.openxmlformats.org/presentationml/2006/ole">
            <mc:AlternateContent xmlns:mc="http://schemas.openxmlformats.org/markup-compatibility/2006">
              <mc:Choice xmlns:v="urn:schemas-microsoft-com:vml" Requires="v">
                <p:oleObj spid="_x0000_s150076" name="Equation" r:id="rId25" imgW="304668" imgH="342751" progId="Equation.3">
                  <p:embed/>
                </p:oleObj>
              </mc:Choice>
              <mc:Fallback>
                <p:oleObj name="Equation" r:id="rId25" imgW="304668" imgH="342751" progId="Equation.3">
                  <p:embed/>
                  <p:pic>
                    <p:nvPicPr>
                      <p:cNvPr id="0" name="Picture 8"/>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79963" y="1374775"/>
                        <a:ext cx="306387"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62" name="Line 26"/>
          <p:cNvSpPr>
            <a:spLocks noChangeShapeType="1"/>
          </p:cNvSpPr>
          <p:nvPr/>
        </p:nvSpPr>
        <p:spPr bwMode="auto">
          <a:xfrm>
            <a:off x="3557588" y="2403475"/>
            <a:ext cx="609600" cy="0"/>
          </a:xfrm>
          <a:prstGeom prst="line">
            <a:avLst/>
          </a:prstGeom>
          <a:noFill/>
          <a:ln w="28575">
            <a:solidFill>
              <a:srgbClr val="CCFFFF"/>
            </a:solidFill>
            <a:prstDash val="dash"/>
            <a:round/>
            <a:headEnd/>
            <a:tailEnd/>
          </a:ln>
          <a:effectLst/>
        </p:spPr>
        <p:txBody>
          <a:bodyPr/>
          <a:lstStyle/>
          <a:p>
            <a:endParaRPr lang="zh-CN" altLang="en-US"/>
          </a:p>
        </p:txBody>
      </p:sp>
      <p:sp>
        <p:nvSpPr>
          <p:cNvPr id="39963" name="Line 27"/>
          <p:cNvSpPr>
            <a:spLocks noChangeShapeType="1"/>
          </p:cNvSpPr>
          <p:nvPr/>
        </p:nvSpPr>
        <p:spPr bwMode="auto">
          <a:xfrm>
            <a:off x="3581400" y="2632075"/>
            <a:ext cx="533400" cy="0"/>
          </a:xfrm>
          <a:prstGeom prst="line">
            <a:avLst/>
          </a:prstGeom>
          <a:noFill/>
          <a:ln w="28575">
            <a:solidFill>
              <a:srgbClr val="CCFFFF"/>
            </a:solidFill>
            <a:prstDash val="dash"/>
            <a:round/>
            <a:headEnd/>
            <a:tailEnd/>
          </a:ln>
          <a:effectLst/>
        </p:spPr>
        <p:txBody>
          <a:bodyPr/>
          <a:lstStyle/>
          <a:p>
            <a:endParaRPr lang="zh-CN" altLang="en-US"/>
          </a:p>
        </p:txBody>
      </p:sp>
      <p:grpSp>
        <p:nvGrpSpPr>
          <p:cNvPr id="4" name="Group 28"/>
          <p:cNvGrpSpPr>
            <a:grpSpLocks/>
          </p:cNvGrpSpPr>
          <p:nvPr/>
        </p:nvGrpSpPr>
        <p:grpSpPr bwMode="auto">
          <a:xfrm>
            <a:off x="3881438" y="2116138"/>
            <a:ext cx="0" cy="803275"/>
            <a:chOff x="2445" y="2411"/>
            <a:chExt cx="0" cy="506"/>
          </a:xfrm>
        </p:grpSpPr>
        <p:sp>
          <p:nvSpPr>
            <p:cNvPr id="39965" name="Line 29"/>
            <p:cNvSpPr>
              <a:spLocks noChangeShapeType="1"/>
            </p:cNvSpPr>
            <p:nvPr/>
          </p:nvSpPr>
          <p:spPr bwMode="auto">
            <a:xfrm>
              <a:off x="2445" y="2411"/>
              <a:ext cx="0" cy="192"/>
            </a:xfrm>
            <a:prstGeom prst="line">
              <a:avLst/>
            </a:prstGeom>
            <a:noFill/>
            <a:ln w="28575">
              <a:solidFill>
                <a:srgbClr val="00FF00"/>
              </a:solidFill>
              <a:round/>
              <a:headEnd/>
              <a:tailEnd type="triangle" w="med" len="med"/>
            </a:ln>
            <a:effectLst/>
          </p:spPr>
          <p:txBody>
            <a:bodyPr/>
            <a:lstStyle/>
            <a:p>
              <a:endParaRPr lang="zh-CN" altLang="en-US"/>
            </a:p>
          </p:txBody>
        </p:sp>
        <p:sp>
          <p:nvSpPr>
            <p:cNvPr id="39966" name="Line 30"/>
            <p:cNvSpPr>
              <a:spLocks noChangeShapeType="1"/>
            </p:cNvSpPr>
            <p:nvPr/>
          </p:nvSpPr>
          <p:spPr bwMode="auto">
            <a:xfrm>
              <a:off x="2445" y="2603"/>
              <a:ext cx="0" cy="144"/>
            </a:xfrm>
            <a:prstGeom prst="line">
              <a:avLst/>
            </a:prstGeom>
            <a:noFill/>
            <a:ln w="9525">
              <a:solidFill>
                <a:srgbClr val="00FF00"/>
              </a:solidFill>
              <a:round/>
              <a:headEnd/>
              <a:tailEnd/>
            </a:ln>
            <a:effectLst/>
          </p:spPr>
          <p:txBody>
            <a:bodyPr/>
            <a:lstStyle/>
            <a:p>
              <a:endParaRPr lang="zh-CN" altLang="en-US"/>
            </a:p>
          </p:txBody>
        </p:sp>
        <p:sp>
          <p:nvSpPr>
            <p:cNvPr id="39967" name="Line 31"/>
            <p:cNvSpPr>
              <a:spLocks noChangeShapeType="1"/>
            </p:cNvSpPr>
            <p:nvPr/>
          </p:nvSpPr>
          <p:spPr bwMode="auto">
            <a:xfrm>
              <a:off x="2445" y="2725"/>
              <a:ext cx="0" cy="192"/>
            </a:xfrm>
            <a:prstGeom prst="line">
              <a:avLst/>
            </a:prstGeom>
            <a:noFill/>
            <a:ln w="28575">
              <a:solidFill>
                <a:srgbClr val="00FF00"/>
              </a:solidFill>
              <a:round/>
              <a:headEnd type="triangle" w="med" len="med"/>
              <a:tailEnd/>
            </a:ln>
            <a:effectLst/>
          </p:spPr>
          <p:txBody>
            <a:bodyPr/>
            <a:lstStyle/>
            <a:p>
              <a:endParaRPr lang="zh-CN" altLang="en-US"/>
            </a:p>
          </p:txBody>
        </p:sp>
      </p:grpSp>
      <p:graphicFrame>
        <p:nvGraphicFramePr>
          <p:cNvPr id="39968" name="Object 32"/>
          <p:cNvGraphicFramePr>
            <a:graphicFrameLocks/>
          </p:cNvGraphicFramePr>
          <p:nvPr/>
        </p:nvGraphicFramePr>
        <p:xfrm>
          <a:off x="4062413" y="2287588"/>
          <a:ext cx="280987" cy="417512"/>
        </p:xfrm>
        <a:graphic>
          <a:graphicData uri="http://schemas.openxmlformats.org/presentationml/2006/ole">
            <mc:AlternateContent xmlns:mc="http://schemas.openxmlformats.org/markup-compatibility/2006">
              <mc:Choice xmlns:v="urn:schemas-microsoft-com:vml" Requires="v">
                <p:oleObj spid="_x0000_s150077" name="Equation" r:id="rId27" imgW="279400" imgH="419100" progId="Equation.3">
                  <p:embed/>
                </p:oleObj>
              </mc:Choice>
              <mc:Fallback>
                <p:oleObj name="Equation" r:id="rId27" imgW="279400" imgH="419100" progId="Equation.3">
                  <p:embed/>
                  <p:pic>
                    <p:nvPicPr>
                      <p:cNvPr id="0" name="Picture 9"/>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62413" y="2287588"/>
                        <a:ext cx="280987"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3"/>
          <p:cNvGrpSpPr>
            <a:grpSpLocks/>
          </p:cNvGrpSpPr>
          <p:nvPr/>
        </p:nvGrpSpPr>
        <p:grpSpPr bwMode="auto">
          <a:xfrm>
            <a:off x="6526213" y="1497013"/>
            <a:ext cx="1525587" cy="1930400"/>
            <a:chOff x="4111" y="943"/>
            <a:chExt cx="961" cy="1216"/>
          </a:xfrm>
        </p:grpSpPr>
        <p:sp>
          <p:nvSpPr>
            <p:cNvPr id="39970" name="Rectangle 34"/>
            <p:cNvSpPr>
              <a:spLocks noChangeArrowheads="1"/>
            </p:cNvSpPr>
            <p:nvPr/>
          </p:nvSpPr>
          <p:spPr bwMode="auto">
            <a:xfrm>
              <a:off x="4111" y="1994"/>
              <a:ext cx="672" cy="96"/>
            </a:xfrm>
            <a:prstGeom prst="rect">
              <a:avLst/>
            </a:prstGeom>
            <a:solidFill>
              <a:srgbClr val="FF9933"/>
            </a:solidFill>
            <a:ln w="9525">
              <a:solidFill>
                <a:srgbClr val="FF9933"/>
              </a:solidFill>
              <a:miter lim="800000"/>
              <a:headEnd/>
              <a:tailEnd/>
            </a:ln>
            <a:effectLst/>
          </p:spPr>
          <p:txBody>
            <a:bodyPr wrap="none" anchor="ctr"/>
            <a:lstStyle/>
            <a:p>
              <a:endParaRPr lang="zh-CN" altLang="en-US"/>
            </a:p>
          </p:txBody>
        </p:sp>
        <p:graphicFrame>
          <p:nvGraphicFramePr>
            <p:cNvPr id="39971" name="Object 35"/>
            <p:cNvGraphicFramePr>
              <a:graphicFrameLocks/>
            </p:cNvGraphicFramePr>
            <p:nvPr/>
          </p:nvGraphicFramePr>
          <p:xfrm>
            <a:off x="4848" y="1896"/>
            <a:ext cx="224" cy="263"/>
          </p:xfrm>
          <a:graphic>
            <a:graphicData uri="http://schemas.openxmlformats.org/presentationml/2006/ole">
              <mc:AlternateContent xmlns:mc="http://schemas.openxmlformats.org/markup-compatibility/2006">
                <mc:Choice xmlns:v="urn:schemas-microsoft-com:vml" Requires="v">
                  <p:oleObj spid="_x0000_s150078" name="Equation" r:id="rId29" imgW="355446" imgH="418918" progId="Equation.3">
                    <p:embed/>
                  </p:oleObj>
                </mc:Choice>
                <mc:Fallback>
                  <p:oleObj name="Equation" r:id="rId29" imgW="355446" imgH="418918" progId="Equation.3">
                    <p:embed/>
                    <p:pic>
                      <p:nvPicPr>
                        <p:cNvPr id="0" name="Picture 15"/>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48" y="1896"/>
                          <a:ext cx="22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9972" name="Picture 36"/>
            <p:cNvPicPr>
              <a:picLocks noChangeAspect="1" noChangeArrowheads="1"/>
            </p:cNvPicPr>
            <p:nvPr/>
          </p:nvPicPr>
          <p:blipFill>
            <a:blip r:embed="rId31" cstate="print"/>
            <a:srcRect/>
            <a:stretch>
              <a:fillRect/>
            </a:stretch>
          </p:blipFill>
          <p:spPr bwMode="auto">
            <a:xfrm>
              <a:off x="4351" y="943"/>
              <a:ext cx="161" cy="1051"/>
            </a:xfrm>
            <a:prstGeom prst="rect">
              <a:avLst/>
            </a:prstGeom>
            <a:noFill/>
            <a:ln w="9525">
              <a:miter lim="800000"/>
              <a:headEnd/>
              <a:tailEnd/>
            </a:ln>
            <a:effectLst/>
          </p:spPr>
        </p:pic>
      </p:grpSp>
      <p:sp>
        <p:nvSpPr>
          <p:cNvPr id="39973" name="Line 37"/>
          <p:cNvSpPr>
            <a:spLocks noChangeShapeType="1"/>
          </p:cNvSpPr>
          <p:nvPr/>
        </p:nvSpPr>
        <p:spPr bwMode="auto">
          <a:xfrm>
            <a:off x="7391400" y="1524000"/>
            <a:ext cx="609600" cy="0"/>
          </a:xfrm>
          <a:prstGeom prst="line">
            <a:avLst/>
          </a:prstGeom>
          <a:noFill/>
          <a:ln w="28575">
            <a:solidFill>
              <a:srgbClr val="CCFFFF"/>
            </a:solidFill>
            <a:prstDash val="dash"/>
            <a:round/>
            <a:headEnd/>
            <a:tailEnd/>
          </a:ln>
          <a:effectLst/>
        </p:spPr>
        <p:txBody>
          <a:bodyPr/>
          <a:lstStyle/>
          <a:p>
            <a:endParaRPr lang="zh-CN" altLang="en-US"/>
          </a:p>
        </p:txBody>
      </p:sp>
      <p:sp>
        <p:nvSpPr>
          <p:cNvPr id="39974" name="Line 38"/>
          <p:cNvSpPr>
            <a:spLocks noChangeShapeType="1"/>
          </p:cNvSpPr>
          <p:nvPr/>
        </p:nvSpPr>
        <p:spPr bwMode="auto">
          <a:xfrm flipH="1">
            <a:off x="7667625" y="1533525"/>
            <a:ext cx="4763" cy="474663"/>
          </a:xfrm>
          <a:prstGeom prst="line">
            <a:avLst/>
          </a:prstGeom>
          <a:noFill/>
          <a:ln w="28575">
            <a:solidFill>
              <a:srgbClr val="00FF00"/>
            </a:solidFill>
            <a:round/>
            <a:headEnd type="triangle" w="med" len="med"/>
            <a:tailEnd type="triangle" w="med" len="med"/>
          </a:ln>
          <a:effectLst/>
        </p:spPr>
        <p:txBody>
          <a:bodyPr/>
          <a:lstStyle/>
          <a:p>
            <a:endParaRPr lang="zh-CN" altLang="en-US"/>
          </a:p>
        </p:txBody>
      </p:sp>
      <p:graphicFrame>
        <p:nvGraphicFramePr>
          <p:cNvPr id="39975" name="Object 39"/>
          <p:cNvGraphicFramePr>
            <a:graphicFrameLocks/>
          </p:cNvGraphicFramePr>
          <p:nvPr/>
        </p:nvGraphicFramePr>
        <p:xfrm>
          <a:off x="7848600" y="1524000"/>
          <a:ext cx="315913" cy="417513"/>
        </p:xfrm>
        <a:graphic>
          <a:graphicData uri="http://schemas.openxmlformats.org/presentationml/2006/ole">
            <mc:AlternateContent xmlns:mc="http://schemas.openxmlformats.org/markup-compatibility/2006">
              <mc:Choice xmlns:v="urn:schemas-microsoft-com:vml" Requires="v">
                <p:oleObj spid="_x0000_s150079" name="Equation" r:id="rId32" imgW="317362" imgH="418918" progId="Equation.3">
                  <p:embed/>
                </p:oleObj>
              </mc:Choice>
              <mc:Fallback>
                <p:oleObj name="Equation" r:id="rId32" imgW="317362" imgH="418918" progId="Equation.3">
                  <p:embed/>
                  <p:pic>
                    <p:nvPicPr>
                      <p:cNvPr id="0" name="Picture 10"/>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848600" y="1524000"/>
                        <a:ext cx="315913"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76" name="Text Box 40"/>
          <p:cNvSpPr txBox="1">
            <a:spLocks noChangeArrowheads="1"/>
          </p:cNvSpPr>
          <p:nvPr/>
        </p:nvSpPr>
        <p:spPr bwMode="auto">
          <a:xfrm>
            <a:off x="304800" y="3803650"/>
            <a:ext cx="492125" cy="457200"/>
          </a:xfrm>
          <a:prstGeom prst="rect">
            <a:avLst/>
          </a:prstGeom>
          <a:noFill/>
          <a:ln w="9525">
            <a:noFill/>
            <a:miter lim="800000"/>
            <a:headEnd/>
            <a:tailEnd/>
          </a:ln>
          <a:effectLst/>
        </p:spPr>
        <p:txBody>
          <a:bodyPr wrap="none">
            <a:spAutoFit/>
          </a:bodyPr>
          <a:lstStyle/>
          <a:p>
            <a:r>
              <a:rPr kumimoji="1" lang="zh-CN" altLang="en-US" sz="2400" b="1">
                <a:solidFill>
                  <a:srgbClr val="FFFF00"/>
                </a:solidFill>
                <a:latin typeface="Times New Roman" pitchFamily="18" charset="0"/>
              </a:rPr>
              <a:t>解</a:t>
            </a:r>
          </a:p>
        </p:txBody>
      </p:sp>
      <p:sp>
        <p:nvSpPr>
          <p:cNvPr id="39977" name="Text Box 41"/>
          <p:cNvSpPr txBox="1">
            <a:spLocks noChangeArrowheads="1"/>
          </p:cNvSpPr>
          <p:nvPr/>
        </p:nvSpPr>
        <p:spPr bwMode="auto">
          <a:xfrm>
            <a:off x="774700" y="3797300"/>
            <a:ext cx="6400800" cy="457200"/>
          </a:xfrm>
          <a:prstGeom prst="rect">
            <a:avLst/>
          </a:prstGeom>
          <a:noFill/>
          <a:ln w="9525">
            <a:noFill/>
            <a:miter lim="800000"/>
            <a:headEnd/>
            <a:tailEnd/>
          </a:ln>
          <a:effectLst/>
        </p:spPr>
        <p:txBody>
          <a:bodyPr>
            <a:spAutoFit/>
          </a:bodyPr>
          <a:lstStyle/>
          <a:p>
            <a:r>
              <a:rPr kumimoji="1" lang="zh-CN" altLang="en-US" sz="2400" b="1">
                <a:solidFill>
                  <a:schemeClr val="bg1"/>
                </a:solidFill>
                <a:latin typeface="Times New Roman" pitchFamily="18" charset="0"/>
              </a:rPr>
              <a:t>整个过程只有保守力作功，机械能守恒</a:t>
            </a:r>
          </a:p>
        </p:txBody>
      </p:sp>
      <p:sp>
        <p:nvSpPr>
          <p:cNvPr id="39978" name="Line 42"/>
          <p:cNvSpPr>
            <a:spLocks noChangeShapeType="1"/>
          </p:cNvSpPr>
          <p:nvPr/>
        </p:nvSpPr>
        <p:spPr bwMode="auto">
          <a:xfrm>
            <a:off x="7046913" y="3241675"/>
            <a:ext cx="0" cy="457200"/>
          </a:xfrm>
          <a:prstGeom prst="line">
            <a:avLst/>
          </a:prstGeom>
          <a:noFill/>
          <a:ln w="38100">
            <a:solidFill>
              <a:srgbClr val="00FF00"/>
            </a:solidFill>
            <a:round/>
            <a:headEnd/>
            <a:tailEnd type="triangle" w="med" len="lg"/>
          </a:ln>
          <a:effectLst/>
        </p:spPr>
        <p:txBody>
          <a:bodyPr/>
          <a:lstStyle/>
          <a:p>
            <a:endParaRPr lang="zh-CN" altLang="en-US"/>
          </a:p>
        </p:txBody>
      </p:sp>
      <p:sp>
        <p:nvSpPr>
          <p:cNvPr id="39979" name="Line 43"/>
          <p:cNvSpPr>
            <a:spLocks noChangeShapeType="1"/>
          </p:cNvSpPr>
          <p:nvPr/>
        </p:nvSpPr>
        <p:spPr bwMode="auto">
          <a:xfrm flipV="1">
            <a:off x="7045325" y="2708275"/>
            <a:ext cx="0" cy="533400"/>
          </a:xfrm>
          <a:prstGeom prst="line">
            <a:avLst/>
          </a:prstGeom>
          <a:noFill/>
          <a:ln w="38100">
            <a:solidFill>
              <a:srgbClr val="FF3300"/>
            </a:solidFill>
            <a:round/>
            <a:headEnd/>
            <a:tailEnd type="triangle" w="med" len="lg"/>
          </a:ln>
          <a:effectLst/>
        </p:spPr>
        <p:txBody>
          <a:bodyPr/>
          <a:lstStyle/>
          <a:p>
            <a:endParaRPr lang="zh-CN" altLang="en-US"/>
          </a:p>
        </p:txBody>
      </p:sp>
      <p:sp>
        <p:nvSpPr>
          <p:cNvPr id="39980" name="Line 44"/>
          <p:cNvSpPr>
            <a:spLocks noChangeShapeType="1"/>
          </p:cNvSpPr>
          <p:nvPr/>
        </p:nvSpPr>
        <p:spPr bwMode="auto">
          <a:xfrm>
            <a:off x="2287588" y="2438400"/>
            <a:ext cx="0" cy="457200"/>
          </a:xfrm>
          <a:prstGeom prst="line">
            <a:avLst/>
          </a:prstGeom>
          <a:noFill/>
          <a:ln w="38100">
            <a:solidFill>
              <a:srgbClr val="FF3300"/>
            </a:solidFill>
            <a:round/>
            <a:headEnd/>
            <a:tailEnd type="triangle" w="med" len="lg"/>
          </a:ln>
          <a:effectLst/>
        </p:spPr>
        <p:txBody>
          <a:bodyPr/>
          <a:lstStyle/>
          <a:p>
            <a:endParaRPr lang="zh-CN" altLang="en-US"/>
          </a:p>
        </p:txBody>
      </p:sp>
      <p:sp>
        <p:nvSpPr>
          <p:cNvPr id="39981" name="Line 45"/>
          <p:cNvSpPr>
            <a:spLocks noChangeShapeType="1"/>
          </p:cNvSpPr>
          <p:nvPr/>
        </p:nvSpPr>
        <p:spPr bwMode="auto">
          <a:xfrm flipV="1">
            <a:off x="2286000" y="1905000"/>
            <a:ext cx="0" cy="533400"/>
          </a:xfrm>
          <a:prstGeom prst="line">
            <a:avLst/>
          </a:prstGeom>
          <a:noFill/>
          <a:ln w="38100">
            <a:solidFill>
              <a:srgbClr val="00FF00"/>
            </a:solidFill>
            <a:round/>
            <a:headEnd/>
            <a:tailEnd type="triangle" w="med" len="lg"/>
          </a:ln>
          <a:effectLst/>
        </p:spPr>
        <p:txBody>
          <a:bodyPr/>
          <a:lstStyle/>
          <a:p>
            <a:endParaRPr lang="zh-CN" altLang="en-US"/>
          </a:p>
        </p:txBody>
      </p:sp>
      <p:graphicFrame>
        <p:nvGraphicFramePr>
          <p:cNvPr id="39982" name="Object 46"/>
          <p:cNvGraphicFramePr>
            <a:graphicFrameLocks/>
          </p:cNvGraphicFramePr>
          <p:nvPr/>
        </p:nvGraphicFramePr>
        <p:xfrm>
          <a:off x="2451100" y="2643188"/>
          <a:ext cx="395288" cy="431800"/>
        </p:xfrm>
        <a:graphic>
          <a:graphicData uri="http://schemas.openxmlformats.org/presentationml/2006/ole">
            <mc:AlternateContent xmlns:mc="http://schemas.openxmlformats.org/markup-compatibility/2006">
              <mc:Choice xmlns:v="urn:schemas-microsoft-com:vml" Requires="v">
                <p:oleObj spid="_x0000_s150080" name="Equation" r:id="rId34" imgW="393529" imgH="431613" progId="Equation.3">
                  <p:embed/>
                </p:oleObj>
              </mc:Choice>
              <mc:Fallback>
                <p:oleObj name="Equation" r:id="rId34" imgW="393529" imgH="431613" progId="Equation.3">
                  <p:embed/>
                  <p:pic>
                    <p:nvPicPr>
                      <p:cNvPr id="0" name="Picture 11"/>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51100" y="2643188"/>
                        <a:ext cx="3952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83" name="Object 47"/>
          <p:cNvGraphicFramePr>
            <a:graphicFrameLocks/>
          </p:cNvGraphicFramePr>
          <p:nvPr/>
        </p:nvGraphicFramePr>
        <p:xfrm>
          <a:off x="2149475" y="1423988"/>
          <a:ext cx="330200" cy="442912"/>
        </p:xfrm>
        <a:graphic>
          <a:graphicData uri="http://schemas.openxmlformats.org/presentationml/2006/ole">
            <mc:AlternateContent xmlns:mc="http://schemas.openxmlformats.org/markup-compatibility/2006">
              <mc:Choice xmlns:v="urn:schemas-microsoft-com:vml" Requires="v">
                <p:oleObj spid="_x0000_s150081" name="Equation" r:id="rId36" imgW="330057" imgH="444307" progId="Equation.3">
                  <p:embed/>
                </p:oleObj>
              </mc:Choice>
              <mc:Fallback>
                <p:oleObj name="Equation" r:id="rId36" imgW="330057" imgH="444307" progId="Equation.3">
                  <p:embed/>
                  <p:pic>
                    <p:nvPicPr>
                      <p:cNvPr id="0" name="Picture 12"/>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149475" y="1423988"/>
                        <a:ext cx="3302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84" name="Object 48"/>
          <p:cNvGraphicFramePr>
            <a:graphicFrameLocks/>
          </p:cNvGraphicFramePr>
          <p:nvPr/>
        </p:nvGraphicFramePr>
        <p:xfrm>
          <a:off x="7239000" y="2590800"/>
          <a:ext cx="292100" cy="442913"/>
        </p:xfrm>
        <a:graphic>
          <a:graphicData uri="http://schemas.openxmlformats.org/presentationml/2006/ole">
            <mc:AlternateContent xmlns:mc="http://schemas.openxmlformats.org/markup-compatibility/2006">
              <mc:Choice xmlns:v="urn:schemas-microsoft-com:vml" Requires="v">
                <p:oleObj spid="_x0000_s150082" name="Equation" r:id="rId38" imgW="291973" imgH="444307" progId="Equation.3">
                  <p:embed/>
                </p:oleObj>
              </mc:Choice>
              <mc:Fallback>
                <p:oleObj name="Equation" r:id="rId38" imgW="291973" imgH="444307" progId="Equation.3">
                  <p:embed/>
                  <p:pic>
                    <p:nvPicPr>
                      <p:cNvPr id="0" name="Picture 13"/>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239000" y="2590800"/>
                        <a:ext cx="2921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85" name="Object 49"/>
          <p:cNvGraphicFramePr>
            <a:graphicFrameLocks/>
          </p:cNvGraphicFramePr>
          <p:nvPr/>
        </p:nvGraphicFramePr>
        <p:xfrm>
          <a:off x="7162800" y="3422650"/>
          <a:ext cx="342900" cy="431800"/>
        </p:xfrm>
        <a:graphic>
          <a:graphicData uri="http://schemas.openxmlformats.org/presentationml/2006/ole">
            <mc:AlternateContent xmlns:mc="http://schemas.openxmlformats.org/markup-compatibility/2006">
              <mc:Choice xmlns:v="urn:schemas-microsoft-com:vml" Requires="v">
                <p:oleObj spid="_x0000_s150083" name="Equation" r:id="rId40" imgW="342751" imgH="431613" progId="Equation.3">
                  <p:embed/>
                </p:oleObj>
              </mc:Choice>
              <mc:Fallback>
                <p:oleObj name="Equation" r:id="rId40" imgW="342751" imgH="431613" progId="Equation.3">
                  <p:embed/>
                  <p:pic>
                    <p:nvPicPr>
                      <p:cNvPr id="0" name="Picture 14"/>
                      <p:cNvPicPr>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162800" y="3422650"/>
                        <a:ext cx="3429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86" name="Rectangle 50"/>
          <p:cNvSpPr>
            <a:spLocks noChangeArrowheads="1"/>
          </p:cNvSpPr>
          <p:nvPr/>
        </p:nvSpPr>
        <p:spPr bwMode="auto">
          <a:xfrm>
            <a:off x="293688" y="360363"/>
            <a:ext cx="492125" cy="457200"/>
          </a:xfrm>
          <a:prstGeom prst="rect">
            <a:avLst/>
          </a:prstGeom>
          <a:noFill/>
          <a:ln w="9525">
            <a:noFill/>
            <a:miter lim="800000"/>
            <a:headEnd/>
            <a:tailEnd/>
          </a:ln>
          <a:effectLst/>
        </p:spPr>
        <p:txBody>
          <a:bodyPr wrap="none">
            <a:spAutoFit/>
          </a:bodyPr>
          <a:lstStyle/>
          <a:p>
            <a:pPr algn="ctr"/>
            <a:r>
              <a:rPr kumimoji="1" lang="zh-CN" altLang="en-US" sz="2400" b="1">
                <a:solidFill>
                  <a:srgbClr val="FFFF00"/>
                </a:solidFill>
                <a:latin typeface="Times New Roman" pitchFamily="18" charset="0"/>
              </a:rPr>
              <a:t>例</a:t>
            </a:r>
          </a:p>
        </p:txBody>
      </p:sp>
      <p:sp>
        <p:nvSpPr>
          <p:cNvPr id="39987" name="Rectangle 51"/>
          <p:cNvSpPr>
            <a:spLocks noChangeArrowheads="1"/>
          </p:cNvSpPr>
          <p:nvPr/>
        </p:nvSpPr>
        <p:spPr bwMode="auto">
          <a:xfrm>
            <a:off x="781050" y="896938"/>
            <a:ext cx="7162800"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a:solidFill>
                  <a:schemeClr val="bg1"/>
                </a:solidFill>
                <a:latin typeface="宋体" charset="-122"/>
              </a:rPr>
              <a:t>给</a:t>
            </a:r>
            <a:r>
              <a:rPr kumimoji="1" lang="en-US" altLang="zh-CN" sz="2400" b="1" i="1" dirty="0">
                <a:solidFill>
                  <a:srgbClr val="66FFFF"/>
                </a:solidFill>
                <a:latin typeface="Times New Roman" pitchFamily="18" charset="0"/>
              </a:rPr>
              <a:t>m</a:t>
            </a:r>
            <a:r>
              <a:rPr kumimoji="1" lang="en-US" altLang="zh-CN" sz="2400" b="1" baseline="-25000" dirty="0">
                <a:solidFill>
                  <a:srgbClr val="66FFFF"/>
                </a:solidFill>
                <a:latin typeface="Times New Roman" pitchFamily="18" charset="0"/>
              </a:rPr>
              <a:t>2</a:t>
            </a:r>
            <a:r>
              <a:rPr kumimoji="1" lang="en-US" altLang="zh-CN" sz="2400" b="1" i="1" dirty="0">
                <a:solidFill>
                  <a:srgbClr val="66FFFF"/>
                </a:solidFill>
                <a:latin typeface="Times New Roman" pitchFamily="18" charset="0"/>
              </a:rPr>
              <a:t> </a:t>
            </a:r>
            <a:r>
              <a:rPr kumimoji="1" lang="zh-CN" altLang="en-US" sz="2400" b="1" dirty="0">
                <a:solidFill>
                  <a:schemeClr val="bg1"/>
                </a:solidFill>
                <a:latin typeface="宋体" charset="-122"/>
              </a:rPr>
              <a:t>上加多大的压力能使</a:t>
            </a:r>
            <a:r>
              <a:rPr kumimoji="1" lang="en-US" altLang="zh-CN" sz="2400" b="1" i="1" dirty="0">
                <a:solidFill>
                  <a:srgbClr val="66FFFF"/>
                </a:solidFill>
                <a:latin typeface="Times New Roman" pitchFamily="18" charset="0"/>
              </a:rPr>
              <a:t>m</a:t>
            </a:r>
            <a:r>
              <a:rPr kumimoji="1" lang="en-US" altLang="zh-CN" sz="2400" b="1" baseline="-25000" dirty="0">
                <a:solidFill>
                  <a:srgbClr val="66FFFF"/>
                </a:solidFill>
                <a:latin typeface="Times New Roman" pitchFamily="18" charset="0"/>
              </a:rPr>
              <a:t>1</a:t>
            </a:r>
            <a:r>
              <a:rPr kumimoji="1" lang="en-US" altLang="zh-CN" sz="2400" b="1" i="1" dirty="0">
                <a:solidFill>
                  <a:schemeClr val="bg1"/>
                </a:solidFill>
                <a:latin typeface="宋体" charset="-122"/>
              </a:rPr>
              <a:t> </a:t>
            </a:r>
            <a:r>
              <a:rPr kumimoji="1" lang="zh-CN" altLang="en-US" sz="2400" b="1" dirty="0">
                <a:solidFill>
                  <a:schemeClr val="bg1"/>
                </a:solidFill>
                <a:latin typeface="宋体" charset="-122"/>
              </a:rPr>
              <a:t>刚好离开桌面？</a:t>
            </a:r>
          </a:p>
        </p:txBody>
      </p:sp>
      <p:sp>
        <p:nvSpPr>
          <p:cNvPr id="39988" name="Text Box 52"/>
          <p:cNvSpPr txBox="1">
            <a:spLocks noChangeArrowheads="1"/>
          </p:cNvSpPr>
          <p:nvPr/>
        </p:nvSpPr>
        <p:spPr bwMode="auto">
          <a:xfrm>
            <a:off x="252413" y="879475"/>
            <a:ext cx="492125" cy="457200"/>
          </a:xfrm>
          <a:prstGeom prst="rect">
            <a:avLst/>
          </a:prstGeom>
          <a:noFill/>
          <a:ln w="9525">
            <a:noFill/>
            <a:miter lim="800000"/>
            <a:headEnd/>
            <a:tailEnd/>
          </a:ln>
          <a:effectLst/>
        </p:spPr>
        <p:txBody>
          <a:bodyPr wrap="none">
            <a:spAutoFit/>
          </a:bodyPr>
          <a:lstStyle/>
          <a:p>
            <a:pPr algn="ctr"/>
            <a:r>
              <a:rPr kumimoji="1" lang="zh-CN" altLang="en-US" sz="2400" b="1">
                <a:solidFill>
                  <a:srgbClr val="FFFF00"/>
                </a:solidFill>
                <a:latin typeface="Times New Roman" pitchFamily="18" charset="0"/>
              </a:rPr>
              <a:t>求</a:t>
            </a:r>
          </a:p>
        </p:txBody>
      </p:sp>
      <p:sp>
        <p:nvSpPr>
          <p:cNvPr id="39989" name="AutoShape 53"/>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39990" name="AutoShape 54">
            <a:hlinkClick r:id="rId42"/>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w="38100">
            <a:noFill/>
            <a:round/>
            <a:headEnd/>
            <a:tailEnd/>
          </a:ln>
          <a:effectLst/>
        </p:spPr>
        <p:txBody>
          <a:bodyPr wrap="none" anchor="ctr"/>
          <a:lstStyle/>
          <a:p>
            <a:pPr algn="ctr"/>
            <a:endParaRPr lang="zh-CN" altLang="zh-CN" sz="2000" b="1">
              <a:solidFill>
                <a:srgbClr val="FFCC00"/>
              </a:solidFill>
              <a:ea typeface="方正舒体_GBK" pitchFamily="65"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544" y="1628800"/>
            <a:ext cx="7992888" cy="2062103"/>
          </a:xfrm>
          <a:prstGeom prst="rect">
            <a:avLst/>
          </a:prstGeom>
          <a:noFill/>
        </p:spPr>
        <p:txBody>
          <a:bodyPr wrap="square" rtlCol="0">
            <a:spAutoFit/>
          </a:bodyPr>
          <a:lstStyle/>
          <a:p>
            <a:r>
              <a:rPr lang="zh-CN" altLang="en-US" sz="3200" dirty="0"/>
              <a:t>作业：书后习题</a:t>
            </a:r>
            <a:endParaRPr lang="en-US" altLang="zh-CN" sz="3200" dirty="0"/>
          </a:p>
          <a:p>
            <a:r>
              <a:rPr lang="en-US" altLang="zh-CN" sz="3200" dirty="0"/>
              <a:t>P136 3.14</a:t>
            </a:r>
          </a:p>
          <a:p>
            <a:r>
              <a:rPr lang="en-US" altLang="zh-CN" sz="3200" dirty="0"/>
              <a:t>P137 3.17</a:t>
            </a:r>
            <a:r>
              <a:rPr lang="zh-CN" altLang="en-US" sz="3200" dirty="0"/>
              <a:t>，</a:t>
            </a:r>
            <a:r>
              <a:rPr lang="en-US" altLang="zh-CN" sz="3200" dirty="0"/>
              <a:t>3.19</a:t>
            </a:r>
          </a:p>
          <a:p>
            <a:r>
              <a:rPr lang="en-US" altLang="zh-CN" sz="3200" dirty="0"/>
              <a:t>P138 3.22</a:t>
            </a:r>
            <a:r>
              <a:rPr lang="zh-CN" altLang="en-US" sz="3200" dirty="0"/>
              <a:t>，</a:t>
            </a:r>
            <a:r>
              <a:rPr lang="en-US" altLang="zh-CN" sz="3200" dirty="0"/>
              <a:t>3.27</a:t>
            </a:r>
          </a:p>
        </p:txBody>
      </p:sp>
    </p:spTree>
    <p:extLst>
      <p:ext uri="{BB962C8B-B14F-4D97-AF65-F5344CB8AC3E}">
        <p14:creationId xmlns:p14="http://schemas.microsoft.com/office/powerpoint/2010/main" val="266606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750888" y="381000"/>
            <a:ext cx="80168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400" b="1">
                <a:solidFill>
                  <a:schemeClr val="bg1"/>
                </a:solidFill>
                <a:latin typeface="宋体" charset="-122"/>
              </a:rPr>
              <a:t>质量为</a:t>
            </a:r>
            <a:r>
              <a:rPr kumimoji="1" lang="en-US" altLang="zh-CN" sz="2400" b="1">
                <a:solidFill>
                  <a:schemeClr val="bg1"/>
                </a:solidFill>
                <a:latin typeface="宋体" charset="-122"/>
              </a:rPr>
              <a:t>10kg </a:t>
            </a:r>
            <a:r>
              <a:rPr kumimoji="1" lang="zh-CN" altLang="en-US" sz="2400" b="1">
                <a:solidFill>
                  <a:schemeClr val="bg1"/>
                </a:solidFill>
                <a:latin typeface="宋体" charset="-122"/>
              </a:rPr>
              <a:t>的质点，在外力作用下做平面曲线运动，该质</a:t>
            </a:r>
          </a:p>
          <a:p>
            <a:pPr>
              <a:lnSpc>
                <a:spcPct val="125000"/>
              </a:lnSpc>
            </a:pPr>
            <a:r>
              <a:rPr kumimoji="1" lang="zh-CN" altLang="en-US" sz="2400" b="1">
                <a:solidFill>
                  <a:schemeClr val="bg1"/>
                </a:solidFill>
                <a:latin typeface="宋体" charset="-122"/>
              </a:rPr>
              <a:t>点的速度为</a:t>
            </a:r>
          </a:p>
        </p:txBody>
      </p:sp>
      <p:graphicFrame>
        <p:nvGraphicFramePr>
          <p:cNvPr id="16387" name="Object 3"/>
          <p:cNvGraphicFramePr>
            <a:graphicFrameLocks noChangeAspect="1"/>
          </p:cNvGraphicFramePr>
          <p:nvPr/>
        </p:nvGraphicFramePr>
        <p:xfrm>
          <a:off x="2487613" y="965200"/>
          <a:ext cx="2392362" cy="447675"/>
        </p:xfrm>
        <a:graphic>
          <a:graphicData uri="http://schemas.openxmlformats.org/presentationml/2006/ole">
            <mc:AlternateContent xmlns:mc="http://schemas.openxmlformats.org/markup-compatibility/2006">
              <mc:Choice xmlns:v="urn:schemas-microsoft-com:vml" Requires="v">
                <p:oleObj spid="_x0000_s153891" name="Equation" r:id="rId3" imgW="2667600" imgH="584280" progId="Equation.3">
                  <p:embed/>
                </p:oleObj>
              </mc:Choice>
              <mc:Fallback>
                <p:oleObj name="Equation" r:id="rId3" imgW="2667600" imgH="584280" progId="Equation.3">
                  <p:embed/>
                  <p:pic>
                    <p:nvPicPr>
                      <p:cNvPr id="0" name="Picture 1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613" y="965200"/>
                        <a:ext cx="239236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4"/>
          <p:cNvSpPr txBox="1">
            <a:spLocks noChangeArrowheads="1"/>
          </p:cNvSpPr>
          <p:nvPr/>
        </p:nvSpPr>
        <p:spPr bwMode="auto">
          <a:xfrm>
            <a:off x="287338" y="21971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解</a:t>
            </a:r>
          </a:p>
        </p:txBody>
      </p:sp>
      <p:graphicFrame>
        <p:nvGraphicFramePr>
          <p:cNvPr id="16389" name="Object 5"/>
          <p:cNvGraphicFramePr>
            <a:graphicFrameLocks/>
          </p:cNvGraphicFramePr>
          <p:nvPr/>
        </p:nvGraphicFramePr>
        <p:xfrm>
          <a:off x="965200" y="2057400"/>
          <a:ext cx="1854200" cy="825500"/>
        </p:xfrm>
        <a:graphic>
          <a:graphicData uri="http://schemas.openxmlformats.org/presentationml/2006/ole">
            <mc:AlternateContent xmlns:mc="http://schemas.openxmlformats.org/markup-compatibility/2006">
              <mc:Choice xmlns:v="urn:schemas-microsoft-com:vml" Requires="v">
                <p:oleObj spid="_x0000_s153892" name="Equation" r:id="rId5" imgW="2464200" imgH="1092600" progId="Equation.3">
                  <p:embed/>
                </p:oleObj>
              </mc:Choice>
              <mc:Fallback>
                <p:oleObj name="Equation" r:id="rId5" imgW="2464200" imgH="1092600" progId="Equation.3">
                  <p:embed/>
                  <p:pic>
                    <p:nvPicPr>
                      <p:cNvPr id="0" name="Picture 17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200" y="2057400"/>
                        <a:ext cx="18542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6"/>
          <p:cNvGraphicFramePr>
            <a:graphicFrameLocks/>
          </p:cNvGraphicFramePr>
          <p:nvPr/>
        </p:nvGraphicFramePr>
        <p:xfrm>
          <a:off x="4349750" y="2209800"/>
          <a:ext cx="1446213" cy="393700"/>
        </p:xfrm>
        <a:graphic>
          <a:graphicData uri="http://schemas.openxmlformats.org/presentationml/2006/ole">
            <mc:AlternateContent xmlns:mc="http://schemas.openxmlformats.org/markup-compatibility/2006">
              <mc:Choice xmlns:v="urn:schemas-microsoft-com:vml" Requires="v">
                <p:oleObj spid="_x0000_s153893" name="Equation" r:id="rId7" imgW="1918080" imgH="507960" progId="Equation.3">
                  <p:embed/>
                </p:oleObj>
              </mc:Choice>
              <mc:Fallback>
                <p:oleObj name="Equation" r:id="rId7" imgW="1918080" imgH="507960" progId="Equation.3">
                  <p:embed/>
                  <p:pic>
                    <p:nvPicPr>
                      <p:cNvPr id="0" name="Picture 17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9750" y="2209800"/>
                        <a:ext cx="14462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7"/>
          <p:cNvGraphicFramePr>
            <a:graphicFrameLocks/>
          </p:cNvGraphicFramePr>
          <p:nvPr/>
        </p:nvGraphicFramePr>
        <p:xfrm>
          <a:off x="947738" y="3194050"/>
          <a:ext cx="1762125" cy="825500"/>
        </p:xfrm>
        <a:graphic>
          <a:graphicData uri="http://schemas.openxmlformats.org/presentationml/2006/ole">
            <mc:AlternateContent xmlns:mc="http://schemas.openxmlformats.org/markup-compatibility/2006">
              <mc:Choice xmlns:v="urn:schemas-microsoft-com:vml" Requires="v">
                <p:oleObj spid="_x0000_s153894" name="Equation" r:id="rId9" imgW="2337480" imgH="1092600" progId="Equation.3">
                  <p:embed/>
                </p:oleObj>
              </mc:Choice>
              <mc:Fallback>
                <p:oleObj name="Equation" r:id="rId9" imgW="2337480" imgH="1092600" progId="Equation.3">
                  <p:embed/>
                  <p:pic>
                    <p:nvPicPr>
                      <p:cNvPr id="0" name="Picture 17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738" y="3194050"/>
                        <a:ext cx="176212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8"/>
          <p:cNvGraphicFramePr>
            <a:graphicFrameLocks/>
          </p:cNvGraphicFramePr>
          <p:nvPr/>
        </p:nvGraphicFramePr>
        <p:xfrm>
          <a:off x="3821113" y="3435350"/>
          <a:ext cx="1028700" cy="393700"/>
        </p:xfrm>
        <a:graphic>
          <a:graphicData uri="http://schemas.openxmlformats.org/presentationml/2006/ole">
            <mc:AlternateContent xmlns:mc="http://schemas.openxmlformats.org/markup-compatibility/2006">
              <mc:Choice xmlns:v="urn:schemas-microsoft-com:vml" Requires="v">
                <p:oleObj spid="_x0000_s153895" name="Equation" r:id="rId11" imgW="1359360" imgH="507960" progId="Equation.3">
                  <p:embed/>
                </p:oleObj>
              </mc:Choice>
              <mc:Fallback>
                <p:oleObj name="Equation" r:id="rId11" imgW="1359360" imgH="507960" progId="Equation.3">
                  <p:embed/>
                  <p:pic>
                    <p:nvPicPr>
                      <p:cNvPr id="0" name="Picture 17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1113" y="3435350"/>
                        <a:ext cx="10287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3" name="Object 9"/>
          <p:cNvGraphicFramePr>
            <a:graphicFrameLocks/>
          </p:cNvGraphicFramePr>
          <p:nvPr/>
        </p:nvGraphicFramePr>
        <p:xfrm>
          <a:off x="936625" y="4506913"/>
          <a:ext cx="2400300" cy="825500"/>
        </p:xfrm>
        <a:graphic>
          <a:graphicData uri="http://schemas.openxmlformats.org/presentationml/2006/ole">
            <mc:AlternateContent xmlns:mc="http://schemas.openxmlformats.org/markup-compatibility/2006">
              <mc:Choice xmlns:v="urn:schemas-microsoft-com:vml" Requires="v">
                <p:oleObj spid="_x0000_s153896" name="Equation" r:id="rId13" imgW="3188520" imgH="1092600" progId="Equation.3">
                  <p:embed/>
                </p:oleObj>
              </mc:Choice>
              <mc:Fallback>
                <p:oleObj name="Equation" r:id="rId13" imgW="3188520" imgH="1092600" progId="Equation.3">
                  <p:embed/>
                  <p:pic>
                    <p:nvPicPr>
                      <p:cNvPr id="0" name="Picture 17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6625" y="4506913"/>
                        <a:ext cx="24003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4" name="Object 10"/>
          <p:cNvGraphicFramePr>
            <a:graphicFrameLocks/>
          </p:cNvGraphicFramePr>
          <p:nvPr/>
        </p:nvGraphicFramePr>
        <p:xfrm>
          <a:off x="4803775" y="4437063"/>
          <a:ext cx="2144713" cy="863600"/>
        </p:xfrm>
        <a:graphic>
          <a:graphicData uri="http://schemas.openxmlformats.org/presentationml/2006/ole">
            <mc:AlternateContent xmlns:mc="http://schemas.openxmlformats.org/markup-compatibility/2006">
              <mc:Choice xmlns:v="urn:schemas-microsoft-com:vml" Requires="v">
                <p:oleObj spid="_x0000_s153897" name="Equation" r:id="rId15" imgW="2845440" imgH="1143360" progId="Equation.3">
                  <p:embed/>
                </p:oleObj>
              </mc:Choice>
              <mc:Fallback>
                <p:oleObj name="Equation" r:id="rId15" imgW="2845440" imgH="1143360" progId="Equation.3">
                  <p:embed/>
                  <p:pic>
                    <p:nvPicPr>
                      <p:cNvPr id="0" name="Picture 17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3775" y="4437063"/>
                        <a:ext cx="21447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5" name="Object 11"/>
          <p:cNvGraphicFramePr>
            <a:graphicFrameLocks/>
          </p:cNvGraphicFramePr>
          <p:nvPr/>
        </p:nvGraphicFramePr>
        <p:xfrm>
          <a:off x="998538" y="5753100"/>
          <a:ext cx="2501900" cy="584200"/>
        </p:xfrm>
        <a:graphic>
          <a:graphicData uri="http://schemas.openxmlformats.org/presentationml/2006/ole">
            <mc:AlternateContent xmlns:mc="http://schemas.openxmlformats.org/markup-compatibility/2006">
              <mc:Choice xmlns:v="urn:schemas-microsoft-com:vml" Requires="v">
                <p:oleObj spid="_x0000_s153898" name="Equation" r:id="rId17" imgW="3328200" imgH="762120" progId="Equation.3">
                  <p:embed/>
                </p:oleObj>
              </mc:Choice>
              <mc:Fallback>
                <p:oleObj name="Equation" r:id="rId17" imgW="3328200" imgH="762120" progId="Equation.3">
                  <p:embed/>
                  <p:pic>
                    <p:nvPicPr>
                      <p:cNvPr id="0" name="Picture 17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8538" y="5753100"/>
                        <a:ext cx="25019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6" name="Object 12"/>
          <p:cNvGraphicFramePr>
            <a:graphicFrameLocks/>
          </p:cNvGraphicFramePr>
          <p:nvPr/>
        </p:nvGraphicFramePr>
        <p:xfrm>
          <a:off x="3522663" y="5676900"/>
          <a:ext cx="2921000" cy="685800"/>
        </p:xfrm>
        <a:graphic>
          <a:graphicData uri="http://schemas.openxmlformats.org/presentationml/2006/ole">
            <mc:AlternateContent xmlns:mc="http://schemas.openxmlformats.org/markup-compatibility/2006">
              <mc:Choice xmlns:v="urn:schemas-microsoft-com:vml" Requires="v">
                <p:oleObj spid="_x0000_s153899" name="Equation" r:id="rId19" imgW="3886920" imgH="901800" progId="Equation.3">
                  <p:embed/>
                </p:oleObj>
              </mc:Choice>
              <mc:Fallback>
                <p:oleObj name="Equation" r:id="rId19" imgW="3886920" imgH="901800" progId="Equation.3">
                  <p:embed/>
                  <p:pic>
                    <p:nvPicPr>
                      <p:cNvPr id="0" name="Picture 17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22663" y="5676900"/>
                        <a:ext cx="2921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7" name="AutoShape 13"/>
          <p:cNvSpPr>
            <a:spLocks noChangeArrowheads="1"/>
          </p:cNvSpPr>
          <p:nvPr/>
        </p:nvSpPr>
        <p:spPr bwMode="auto">
          <a:xfrm>
            <a:off x="3359150" y="2362200"/>
            <a:ext cx="457200" cy="228600"/>
          </a:xfrm>
          <a:prstGeom prst="rightArrow">
            <a:avLst>
              <a:gd name="adj1" fmla="val 50000"/>
              <a:gd name="adj2" fmla="val 50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AutoShape 14"/>
          <p:cNvSpPr>
            <a:spLocks noChangeArrowheads="1"/>
          </p:cNvSpPr>
          <p:nvPr/>
        </p:nvSpPr>
        <p:spPr bwMode="auto">
          <a:xfrm>
            <a:off x="3040063" y="3506788"/>
            <a:ext cx="457200" cy="228600"/>
          </a:xfrm>
          <a:prstGeom prst="rightArrow">
            <a:avLst>
              <a:gd name="adj1" fmla="val 50000"/>
              <a:gd name="adj2" fmla="val 50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9" name="AutoShape 15"/>
          <p:cNvSpPr>
            <a:spLocks noChangeArrowheads="1"/>
          </p:cNvSpPr>
          <p:nvPr/>
        </p:nvSpPr>
        <p:spPr bwMode="auto">
          <a:xfrm>
            <a:off x="5026025" y="3516313"/>
            <a:ext cx="625475" cy="215900"/>
          </a:xfrm>
          <a:prstGeom prst="rightArrow">
            <a:avLst>
              <a:gd name="adj1" fmla="val 50000"/>
              <a:gd name="adj2" fmla="val 7242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0" name="Text Box 16"/>
          <p:cNvSpPr txBox="1">
            <a:spLocks noChangeArrowheads="1"/>
          </p:cNvSpPr>
          <p:nvPr/>
        </p:nvSpPr>
        <p:spPr bwMode="auto">
          <a:xfrm>
            <a:off x="712788" y="1484313"/>
            <a:ext cx="836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宋体" charset="-122"/>
              </a:rPr>
              <a:t>在质点从 </a:t>
            </a:r>
            <a:r>
              <a:rPr kumimoji="1" lang="en-US" altLang="zh-CN" sz="2400" b="1" i="1">
                <a:solidFill>
                  <a:srgbClr val="66FFFF"/>
                </a:solidFill>
                <a:latin typeface="Times New Roman" pitchFamily="18" charset="0"/>
              </a:rPr>
              <a:t>y </a:t>
            </a:r>
            <a:r>
              <a:rPr kumimoji="1" lang="en-US" altLang="zh-CN" sz="2400" b="1">
                <a:solidFill>
                  <a:srgbClr val="66FFFF"/>
                </a:solidFill>
                <a:latin typeface="Times New Roman" pitchFamily="18" charset="0"/>
              </a:rPr>
              <a:t>= 16m</a:t>
            </a:r>
            <a:r>
              <a:rPr kumimoji="1" lang="en-US" altLang="zh-CN" sz="2400" b="1">
                <a:solidFill>
                  <a:schemeClr val="bg1"/>
                </a:solidFill>
                <a:latin typeface="宋体" charset="-122"/>
              </a:rPr>
              <a:t> </a:t>
            </a:r>
            <a:r>
              <a:rPr kumimoji="1" lang="zh-CN" altLang="en-US" sz="2400" b="1">
                <a:solidFill>
                  <a:schemeClr val="bg1"/>
                </a:solidFill>
                <a:latin typeface="宋体" charset="-122"/>
              </a:rPr>
              <a:t>到 </a:t>
            </a:r>
            <a:r>
              <a:rPr kumimoji="1" lang="en-US" altLang="zh-CN" sz="2400" b="1" i="1">
                <a:solidFill>
                  <a:srgbClr val="66FFFF"/>
                </a:solidFill>
                <a:latin typeface="Times New Roman" pitchFamily="18" charset="0"/>
              </a:rPr>
              <a:t>y </a:t>
            </a:r>
            <a:r>
              <a:rPr kumimoji="1" lang="en-US" altLang="zh-CN" sz="2400" b="1">
                <a:solidFill>
                  <a:srgbClr val="66FFFF"/>
                </a:solidFill>
                <a:latin typeface="Times New Roman" pitchFamily="18" charset="0"/>
              </a:rPr>
              <a:t>= 32m</a:t>
            </a:r>
            <a:r>
              <a:rPr kumimoji="1" lang="en-US" altLang="zh-CN" sz="2400" b="1">
                <a:solidFill>
                  <a:schemeClr val="bg1"/>
                </a:solidFill>
                <a:latin typeface="宋体" charset="-122"/>
              </a:rPr>
              <a:t> </a:t>
            </a:r>
            <a:r>
              <a:rPr kumimoji="1" lang="zh-CN" altLang="en-US" sz="2400" b="1">
                <a:solidFill>
                  <a:schemeClr val="bg1"/>
                </a:solidFill>
                <a:latin typeface="宋体" charset="-122"/>
              </a:rPr>
              <a:t>的过程中，外力做的功。</a:t>
            </a:r>
          </a:p>
        </p:txBody>
      </p:sp>
      <p:sp>
        <p:nvSpPr>
          <p:cNvPr id="16401" name="Rectangle 17"/>
          <p:cNvSpPr>
            <a:spLocks noChangeArrowheads="1"/>
          </p:cNvSpPr>
          <p:nvPr/>
        </p:nvSpPr>
        <p:spPr bwMode="auto">
          <a:xfrm>
            <a:off x="263525" y="14478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求</a:t>
            </a:r>
          </a:p>
        </p:txBody>
      </p:sp>
      <p:sp>
        <p:nvSpPr>
          <p:cNvPr id="16402" name="Rectangle 18"/>
          <p:cNvSpPr>
            <a:spLocks noChangeArrowheads="1"/>
          </p:cNvSpPr>
          <p:nvPr/>
        </p:nvSpPr>
        <p:spPr bwMode="auto">
          <a:xfrm>
            <a:off x="287338" y="4619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p>
        </p:txBody>
      </p:sp>
      <p:sp>
        <p:nvSpPr>
          <p:cNvPr id="16403" name="Rectangle 19"/>
          <p:cNvSpPr>
            <a:spLocks noChangeArrowheads="1"/>
          </p:cNvSpPr>
          <p:nvPr/>
        </p:nvSpPr>
        <p:spPr bwMode="auto">
          <a:xfrm>
            <a:off x="4838700" y="933450"/>
            <a:ext cx="430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400" b="1">
                <a:solidFill>
                  <a:schemeClr val="bg1"/>
                </a:solidFill>
                <a:latin typeface="宋体" charset="-122"/>
              </a:rPr>
              <a:t>,</a:t>
            </a:r>
            <a:r>
              <a:rPr kumimoji="1" lang="zh-CN" altLang="en-US" sz="2400" b="1">
                <a:solidFill>
                  <a:schemeClr val="bg1"/>
                </a:solidFill>
                <a:latin typeface="宋体" charset="-122"/>
              </a:rPr>
              <a:t>开始时质点位于坐标原点。</a:t>
            </a:r>
          </a:p>
        </p:txBody>
      </p:sp>
      <p:graphicFrame>
        <p:nvGraphicFramePr>
          <p:cNvPr id="16404" name="Object 20"/>
          <p:cNvGraphicFramePr>
            <a:graphicFrameLocks noChangeAspect="1"/>
          </p:cNvGraphicFramePr>
          <p:nvPr/>
        </p:nvGraphicFramePr>
        <p:xfrm>
          <a:off x="5989638" y="3035300"/>
          <a:ext cx="1193800" cy="393700"/>
        </p:xfrm>
        <a:graphic>
          <a:graphicData uri="http://schemas.openxmlformats.org/presentationml/2006/ole">
            <mc:AlternateContent xmlns:mc="http://schemas.openxmlformats.org/markup-compatibility/2006">
              <mc:Choice xmlns:v="urn:schemas-microsoft-com:vml" Requires="v">
                <p:oleObj spid="_x0000_s153900" name="公式" r:id="rId21" imgW="1575000" imgH="507960" progId="Equation.3">
                  <p:embed/>
                </p:oleObj>
              </mc:Choice>
              <mc:Fallback>
                <p:oleObj name="公式" r:id="rId21" imgW="1575000" imgH="507960" progId="Equation.3">
                  <p:embed/>
                  <p:pic>
                    <p:nvPicPr>
                      <p:cNvPr id="0" name="Picture 18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89638" y="3035300"/>
                        <a:ext cx="1193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5" name="Object 21"/>
          <p:cNvGraphicFramePr>
            <a:graphicFrameLocks noChangeAspect="1"/>
          </p:cNvGraphicFramePr>
          <p:nvPr/>
        </p:nvGraphicFramePr>
        <p:xfrm>
          <a:off x="7524750" y="3016250"/>
          <a:ext cx="609600" cy="317500"/>
        </p:xfrm>
        <a:graphic>
          <a:graphicData uri="http://schemas.openxmlformats.org/presentationml/2006/ole">
            <mc:AlternateContent xmlns:mc="http://schemas.openxmlformats.org/markup-compatibility/2006">
              <mc:Choice xmlns:v="urn:schemas-microsoft-com:vml" Requires="v">
                <p:oleObj spid="_x0000_s153901" name="公式" r:id="rId23" imgW="800280" imgH="406440" progId="Equation.3">
                  <p:embed/>
                </p:oleObj>
              </mc:Choice>
              <mc:Fallback>
                <p:oleObj name="公式" r:id="rId23" imgW="800280" imgH="406440" progId="Equation.3">
                  <p:embed/>
                  <p:pic>
                    <p:nvPicPr>
                      <p:cNvPr id="0" name="Picture 18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24750" y="3016250"/>
                        <a:ext cx="6096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6" name="Object 22"/>
          <p:cNvGraphicFramePr>
            <a:graphicFrameLocks noChangeAspect="1"/>
          </p:cNvGraphicFramePr>
          <p:nvPr/>
        </p:nvGraphicFramePr>
        <p:xfrm>
          <a:off x="5997575" y="3716338"/>
          <a:ext cx="1219200" cy="393700"/>
        </p:xfrm>
        <a:graphic>
          <a:graphicData uri="http://schemas.openxmlformats.org/presentationml/2006/ole">
            <mc:AlternateContent xmlns:mc="http://schemas.openxmlformats.org/markup-compatibility/2006">
              <mc:Choice xmlns:v="urn:schemas-microsoft-com:vml" Requires="v">
                <p:oleObj spid="_x0000_s153902" name="公式" r:id="rId25" imgW="1613160" imgH="507960" progId="Equation.3">
                  <p:embed/>
                </p:oleObj>
              </mc:Choice>
              <mc:Fallback>
                <p:oleObj name="公式" r:id="rId25" imgW="1613160" imgH="507960" progId="Equation.3">
                  <p:embed/>
                  <p:pic>
                    <p:nvPicPr>
                      <p:cNvPr id="0" name="Picture 18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997575" y="3716338"/>
                        <a:ext cx="1219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7" name="Object 23"/>
          <p:cNvGraphicFramePr>
            <a:graphicFrameLocks noChangeAspect="1"/>
          </p:cNvGraphicFramePr>
          <p:nvPr/>
        </p:nvGraphicFramePr>
        <p:xfrm>
          <a:off x="7512050" y="3694113"/>
          <a:ext cx="673100" cy="317500"/>
        </p:xfrm>
        <a:graphic>
          <a:graphicData uri="http://schemas.openxmlformats.org/presentationml/2006/ole">
            <mc:AlternateContent xmlns:mc="http://schemas.openxmlformats.org/markup-compatibility/2006">
              <mc:Choice xmlns:v="urn:schemas-microsoft-com:vml" Requires="v">
                <p:oleObj spid="_x0000_s153903" name="公式" r:id="rId27" imgW="889200" imgH="406440" progId="Equation.3">
                  <p:embed/>
                </p:oleObj>
              </mc:Choice>
              <mc:Fallback>
                <p:oleObj name="公式" r:id="rId27" imgW="889200" imgH="406440" progId="Equation.3">
                  <p:embed/>
                  <p:pic>
                    <p:nvPicPr>
                      <p:cNvPr id="0" name="Picture 18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512050" y="3694113"/>
                        <a:ext cx="6731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8" name="AutoShape 24"/>
          <p:cNvSpPr>
            <a:spLocks/>
          </p:cNvSpPr>
          <p:nvPr/>
        </p:nvSpPr>
        <p:spPr bwMode="auto">
          <a:xfrm>
            <a:off x="5705475" y="3219450"/>
            <a:ext cx="215900" cy="792163"/>
          </a:xfrm>
          <a:prstGeom prst="leftBrace">
            <a:avLst>
              <a:gd name="adj1" fmla="val 30576"/>
              <a:gd name="adj2" fmla="val 50000"/>
            </a:avLst>
          </a:pr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99117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02"/>
                                        </p:tgtEl>
                                        <p:attrNameLst>
                                          <p:attrName>style.visibility</p:attrName>
                                        </p:attrNameLst>
                                      </p:cBhvr>
                                      <p:to>
                                        <p:strVal val="visible"/>
                                      </p:to>
                                    </p:set>
                                    <p:animEffect transition="in" filter="wipe(left)">
                                      <p:cBhvr>
                                        <p:cTn id="7" dur="500"/>
                                        <p:tgtEl>
                                          <p:spTgt spid="16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wipe(left)">
                                      <p:cBhvr>
                                        <p:cTn id="12" dur="500"/>
                                        <p:tgtEl>
                                          <p:spTgt spid="1638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6387"/>
                                        </p:tgtEl>
                                        <p:attrNameLst>
                                          <p:attrName>style.visibility</p:attrName>
                                        </p:attrNameLst>
                                      </p:cBhvr>
                                      <p:to>
                                        <p:strVal val="visible"/>
                                      </p:to>
                                    </p:set>
                                    <p:animEffect transition="in" filter="wipe(left)">
                                      <p:cBhvr>
                                        <p:cTn id="16" dur="500"/>
                                        <p:tgtEl>
                                          <p:spTgt spid="16387"/>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6403"/>
                                        </p:tgtEl>
                                        <p:attrNameLst>
                                          <p:attrName>style.visibility</p:attrName>
                                        </p:attrNameLst>
                                      </p:cBhvr>
                                      <p:to>
                                        <p:strVal val="visible"/>
                                      </p:to>
                                    </p:set>
                                    <p:animEffect transition="in" filter="wipe(left)">
                                      <p:cBhvr>
                                        <p:cTn id="20" dur="500"/>
                                        <p:tgtEl>
                                          <p:spTgt spid="1640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401"/>
                                        </p:tgtEl>
                                        <p:attrNameLst>
                                          <p:attrName>style.visibility</p:attrName>
                                        </p:attrNameLst>
                                      </p:cBhvr>
                                      <p:to>
                                        <p:strVal val="visible"/>
                                      </p:to>
                                    </p:set>
                                    <p:animEffect transition="in" filter="wipe(left)">
                                      <p:cBhvr>
                                        <p:cTn id="25" dur="500"/>
                                        <p:tgtEl>
                                          <p:spTgt spid="164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400"/>
                                        </p:tgtEl>
                                        <p:attrNameLst>
                                          <p:attrName>style.visibility</p:attrName>
                                        </p:attrNameLst>
                                      </p:cBhvr>
                                      <p:to>
                                        <p:strVal val="visible"/>
                                      </p:to>
                                    </p:set>
                                    <p:animEffect transition="in" filter="wipe(left)">
                                      <p:cBhvr>
                                        <p:cTn id="30" dur="500"/>
                                        <p:tgtEl>
                                          <p:spTgt spid="1640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388"/>
                                        </p:tgtEl>
                                        <p:attrNameLst>
                                          <p:attrName>style.visibility</p:attrName>
                                        </p:attrNameLst>
                                      </p:cBhvr>
                                      <p:to>
                                        <p:strVal val="visible"/>
                                      </p:to>
                                    </p:set>
                                    <p:animEffect transition="in" filter="wipe(left)">
                                      <p:cBhvr>
                                        <p:cTn id="35" dur="500"/>
                                        <p:tgtEl>
                                          <p:spTgt spid="1638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6389"/>
                                        </p:tgtEl>
                                        <p:attrNameLst>
                                          <p:attrName>style.visibility</p:attrName>
                                        </p:attrNameLst>
                                      </p:cBhvr>
                                      <p:to>
                                        <p:strVal val="visible"/>
                                      </p:to>
                                    </p:set>
                                    <p:animEffect transition="in" filter="wipe(left)">
                                      <p:cBhvr>
                                        <p:cTn id="40" dur="500"/>
                                        <p:tgtEl>
                                          <p:spTgt spid="1638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397"/>
                                        </p:tgtEl>
                                        <p:attrNameLst>
                                          <p:attrName>style.visibility</p:attrName>
                                        </p:attrNameLst>
                                      </p:cBhvr>
                                      <p:to>
                                        <p:strVal val="visible"/>
                                      </p:to>
                                    </p:set>
                                    <p:animEffect transition="in" filter="wipe(left)">
                                      <p:cBhvr>
                                        <p:cTn id="45" dur="500"/>
                                        <p:tgtEl>
                                          <p:spTgt spid="1639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6390"/>
                                        </p:tgtEl>
                                        <p:attrNameLst>
                                          <p:attrName>style.visibility</p:attrName>
                                        </p:attrNameLst>
                                      </p:cBhvr>
                                      <p:to>
                                        <p:strVal val="visible"/>
                                      </p:to>
                                    </p:set>
                                    <p:animEffect transition="in" filter="wipe(left)">
                                      <p:cBhvr>
                                        <p:cTn id="50" dur="500"/>
                                        <p:tgtEl>
                                          <p:spTgt spid="1639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6391"/>
                                        </p:tgtEl>
                                        <p:attrNameLst>
                                          <p:attrName>style.visibility</p:attrName>
                                        </p:attrNameLst>
                                      </p:cBhvr>
                                      <p:to>
                                        <p:strVal val="visible"/>
                                      </p:to>
                                    </p:set>
                                    <p:animEffect transition="in" filter="wipe(left)">
                                      <p:cBhvr>
                                        <p:cTn id="55" dur="500"/>
                                        <p:tgtEl>
                                          <p:spTgt spid="1639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6398"/>
                                        </p:tgtEl>
                                        <p:attrNameLst>
                                          <p:attrName>style.visibility</p:attrName>
                                        </p:attrNameLst>
                                      </p:cBhvr>
                                      <p:to>
                                        <p:strVal val="visible"/>
                                      </p:to>
                                    </p:set>
                                    <p:animEffect transition="in" filter="wipe(left)">
                                      <p:cBhvr>
                                        <p:cTn id="60" dur="500"/>
                                        <p:tgtEl>
                                          <p:spTgt spid="1639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6392"/>
                                        </p:tgtEl>
                                        <p:attrNameLst>
                                          <p:attrName>style.visibility</p:attrName>
                                        </p:attrNameLst>
                                      </p:cBhvr>
                                      <p:to>
                                        <p:strVal val="visible"/>
                                      </p:to>
                                    </p:set>
                                    <p:animEffect transition="in" filter="wipe(left)">
                                      <p:cBhvr>
                                        <p:cTn id="65" dur="500"/>
                                        <p:tgtEl>
                                          <p:spTgt spid="1639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6399"/>
                                        </p:tgtEl>
                                        <p:attrNameLst>
                                          <p:attrName>style.visibility</p:attrName>
                                        </p:attrNameLst>
                                      </p:cBhvr>
                                      <p:to>
                                        <p:strVal val="visible"/>
                                      </p:to>
                                    </p:set>
                                    <p:animEffect transition="in" filter="wipe(left)">
                                      <p:cBhvr>
                                        <p:cTn id="70" dur="500"/>
                                        <p:tgtEl>
                                          <p:spTgt spid="1639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6408"/>
                                        </p:tgtEl>
                                        <p:attrNameLst>
                                          <p:attrName>style.visibility</p:attrName>
                                        </p:attrNameLst>
                                      </p:cBhvr>
                                      <p:to>
                                        <p:strVal val="visible"/>
                                      </p:to>
                                    </p:set>
                                    <p:animEffect transition="in" filter="wipe(up)">
                                      <p:cBhvr>
                                        <p:cTn id="75" dur="1000"/>
                                        <p:tgtEl>
                                          <p:spTgt spid="1640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6404"/>
                                        </p:tgtEl>
                                        <p:attrNameLst>
                                          <p:attrName>style.visibility</p:attrName>
                                        </p:attrNameLst>
                                      </p:cBhvr>
                                      <p:to>
                                        <p:strVal val="visible"/>
                                      </p:to>
                                    </p:set>
                                    <p:animEffect transition="in" filter="wipe(left)">
                                      <p:cBhvr>
                                        <p:cTn id="80" dur="500"/>
                                        <p:tgtEl>
                                          <p:spTgt spid="1640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6405"/>
                                        </p:tgtEl>
                                        <p:attrNameLst>
                                          <p:attrName>style.visibility</p:attrName>
                                        </p:attrNameLst>
                                      </p:cBhvr>
                                      <p:to>
                                        <p:strVal val="visible"/>
                                      </p:to>
                                    </p:set>
                                    <p:animEffect transition="in" filter="wipe(left)">
                                      <p:cBhvr>
                                        <p:cTn id="85" dur="500"/>
                                        <p:tgtEl>
                                          <p:spTgt spid="1640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6406"/>
                                        </p:tgtEl>
                                        <p:attrNameLst>
                                          <p:attrName>style.visibility</p:attrName>
                                        </p:attrNameLst>
                                      </p:cBhvr>
                                      <p:to>
                                        <p:strVal val="visible"/>
                                      </p:to>
                                    </p:set>
                                    <p:animEffect transition="in" filter="wipe(left)">
                                      <p:cBhvr>
                                        <p:cTn id="90" dur="500"/>
                                        <p:tgtEl>
                                          <p:spTgt spid="1640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6407"/>
                                        </p:tgtEl>
                                        <p:attrNameLst>
                                          <p:attrName>style.visibility</p:attrName>
                                        </p:attrNameLst>
                                      </p:cBhvr>
                                      <p:to>
                                        <p:strVal val="visible"/>
                                      </p:to>
                                    </p:set>
                                    <p:animEffect transition="in" filter="wipe(left)">
                                      <p:cBhvr>
                                        <p:cTn id="95" dur="500"/>
                                        <p:tgtEl>
                                          <p:spTgt spid="1640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6393"/>
                                        </p:tgtEl>
                                        <p:attrNameLst>
                                          <p:attrName>style.visibility</p:attrName>
                                        </p:attrNameLst>
                                      </p:cBhvr>
                                      <p:to>
                                        <p:strVal val="visible"/>
                                      </p:to>
                                    </p:set>
                                    <p:animEffect transition="in" filter="wipe(left)">
                                      <p:cBhvr>
                                        <p:cTn id="100" dur="500"/>
                                        <p:tgtEl>
                                          <p:spTgt spid="1639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16394"/>
                                        </p:tgtEl>
                                        <p:attrNameLst>
                                          <p:attrName>style.visibility</p:attrName>
                                        </p:attrNameLst>
                                      </p:cBhvr>
                                      <p:to>
                                        <p:strVal val="visible"/>
                                      </p:to>
                                    </p:set>
                                    <p:animEffect transition="in" filter="wipe(left)">
                                      <p:cBhvr>
                                        <p:cTn id="105" dur="500"/>
                                        <p:tgtEl>
                                          <p:spTgt spid="16394"/>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16395"/>
                                        </p:tgtEl>
                                        <p:attrNameLst>
                                          <p:attrName>style.visibility</p:attrName>
                                        </p:attrNameLst>
                                      </p:cBhvr>
                                      <p:to>
                                        <p:strVal val="visible"/>
                                      </p:to>
                                    </p:set>
                                    <p:animEffect transition="in" filter="wipe(left)">
                                      <p:cBhvr>
                                        <p:cTn id="110" dur="500"/>
                                        <p:tgtEl>
                                          <p:spTgt spid="1639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16396"/>
                                        </p:tgtEl>
                                        <p:attrNameLst>
                                          <p:attrName>style.visibility</p:attrName>
                                        </p:attrNameLst>
                                      </p:cBhvr>
                                      <p:to>
                                        <p:strVal val="visible"/>
                                      </p:to>
                                    </p:set>
                                    <p:animEffect transition="in" filter="wipe(left)">
                                      <p:cBhvr>
                                        <p:cTn id="115"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8" grpId="0" autoUpdateAnimBg="0"/>
      <p:bldP spid="16397" grpId="0" animBg="1"/>
      <p:bldP spid="16398" grpId="0" animBg="1"/>
      <p:bldP spid="16399" grpId="0" animBg="1"/>
      <p:bldP spid="16400" grpId="0" autoUpdateAnimBg="0"/>
      <p:bldP spid="16401" grpId="0" autoUpdateAnimBg="0"/>
      <p:bldP spid="16402" grpId="0" autoUpdateAnimBg="0"/>
      <p:bldP spid="16403" grpId="0" autoUpdateAnimBg="0"/>
      <p:bldP spid="164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a:extLst>
              <a:ext uri="{FF2B5EF4-FFF2-40B4-BE49-F238E27FC236}">
                <a16:creationId xmlns:a16="http://schemas.microsoft.com/office/drawing/2014/main" id="{8732CCC8-7576-4B06-A40C-F8A8FFCF7652}"/>
              </a:ext>
            </a:extLst>
          </p:cNvPr>
          <p:cNvCxnSpPr/>
          <p:nvPr/>
        </p:nvCxnSpPr>
        <p:spPr>
          <a:xfrm>
            <a:off x="683568" y="1916832"/>
            <a:ext cx="2952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D41E3651-EBEB-4907-B86A-2E89A35C0027}"/>
              </a:ext>
            </a:extLst>
          </p:cNvPr>
          <p:cNvCxnSpPr/>
          <p:nvPr/>
        </p:nvCxnSpPr>
        <p:spPr>
          <a:xfrm flipV="1">
            <a:off x="2051720" y="476672"/>
            <a:ext cx="0" cy="216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68C61F0-D483-4B58-8B3F-DB114499F5A9}"/>
              </a:ext>
            </a:extLst>
          </p:cNvPr>
          <p:cNvSpPr txBox="1"/>
          <p:nvPr/>
        </p:nvSpPr>
        <p:spPr>
          <a:xfrm>
            <a:off x="3843805" y="1732166"/>
            <a:ext cx="576050" cy="369332"/>
          </a:xfrm>
          <a:prstGeom prst="rect">
            <a:avLst/>
          </a:prstGeom>
          <a:noFill/>
        </p:spPr>
        <p:txBody>
          <a:bodyPr wrap="square" rtlCol="0">
            <a:spAutoFit/>
          </a:bodyPr>
          <a:lstStyle/>
          <a:p>
            <a:r>
              <a:rPr lang="en-US" altLang="zh-CN" dirty="0"/>
              <a:t>x</a:t>
            </a:r>
            <a:endParaRPr lang="zh-CN" altLang="en-US" dirty="0"/>
          </a:p>
        </p:txBody>
      </p:sp>
      <p:sp>
        <p:nvSpPr>
          <p:cNvPr id="7" name="文本框 6">
            <a:extLst>
              <a:ext uri="{FF2B5EF4-FFF2-40B4-BE49-F238E27FC236}">
                <a16:creationId xmlns:a16="http://schemas.microsoft.com/office/drawing/2014/main" id="{D2E911D9-3105-45DA-9571-9F7E8E50CDAC}"/>
              </a:ext>
            </a:extLst>
          </p:cNvPr>
          <p:cNvSpPr txBox="1"/>
          <p:nvPr/>
        </p:nvSpPr>
        <p:spPr>
          <a:xfrm>
            <a:off x="1763695" y="107340"/>
            <a:ext cx="576050" cy="369332"/>
          </a:xfrm>
          <a:prstGeom prst="rect">
            <a:avLst/>
          </a:prstGeom>
          <a:noFill/>
        </p:spPr>
        <p:txBody>
          <a:bodyPr wrap="square" rtlCol="0">
            <a:spAutoFit/>
          </a:bodyPr>
          <a:lstStyle/>
          <a:p>
            <a:r>
              <a:rPr lang="en-US" altLang="zh-CN" dirty="0"/>
              <a:t>y</a:t>
            </a:r>
            <a:endParaRPr lang="zh-CN" altLang="en-US" dirty="0"/>
          </a:p>
        </p:txBody>
      </p:sp>
      <p:sp>
        <p:nvSpPr>
          <p:cNvPr id="8" name="文本框 5">
            <a:extLst>
              <a:ext uri="{FF2B5EF4-FFF2-40B4-BE49-F238E27FC236}">
                <a16:creationId xmlns:a16="http://schemas.microsoft.com/office/drawing/2014/main" id="{868C61F0-D483-4B58-8B3F-DB114499F5A9}"/>
              </a:ext>
            </a:extLst>
          </p:cNvPr>
          <p:cNvSpPr txBox="1"/>
          <p:nvPr/>
        </p:nvSpPr>
        <p:spPr>
          <a:xfrm>
            <a:off x="2103769" y="1916832"/>
            <a:ext cx="57605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a:t>
            </a:r>
            <a:endParaRPr lang="zh-CN" altLang="en-US" dirty="0"/>
          </a:p>
        </p:txBody>
      </p:sp>
      <p:graphicFrame>
        <p:nvGraphicFramePr>
          <p:cNvPr id="11" name="对象 10">
            <a:extLst>
              <a:ext uri="{FF2B5EF4-FFF2-40B4-BE49-F238E27FC236}">
                <a16:creationId xmlns:a16="http://schemas.microsoft.com/office/drawing/2014/main" id="{3AC6883C-03FC-435A-A5FE-3AB689B94C20}"/>
              </a:ext>
            </a:extLst>
          </p:cNvPr>
          <p:cNvGraphicFramePr>
            <a:graphicFrameLocks noChangeAspect="1"/>
          </p:cNvGraphicFramePr>
          <p:nvPr>
            <p:extLst>
              <p:ext uri="{D42A27DB-BD31-4B8C-83A1-F6EECF244321}">
                <p14:modId xmlns:p14="http://schemas.microsoft.com/office/powerpoint/2010/main" val="3629228065"/>
              </p:ext>
            </p:extLst>
          </p:nvPr>
        </p:nvGraphicFramePr>
        <p:xfrm>
          <a:off x="2281529" y="423790"/>
          <a:ext cx="1600200" cy="423862"/>
        </p:xfrm>
        <a:graphic>
          <a:graphicData uri="http://schemas.openxmlformats.org/presentationml/2006/ole">
            <mc:AlternateContent xmlns:mc="http://schemas.openxmlformats.org/markup-compatibility/2006">
              <mc:Choice xmlns:v="urn:schemas-microsoft-com:vml" Requires="v">
                <p:oleObj spid="_x0000_s150582" name="Equation" r:id="rId3" imgW="914400" imgH="241200" progId="Equation.DSMT4">
                  <p:embed/>
                </p:oleObj>
              </mc:Choice>
              <mc:Fallback>
                <p:oleObj name="Equation" r:id="rId3" imgW="914400" imgH="241200" progId="Equation.DSMT4">
                  <p:embed/>
                  <p:pic>
                    <p:nvPicPr>
                      <p:cNvPr id="0" name=""/>
                      <p:cNvPicPr/>
                      <p:nvPr/>
                    </p:nvPicPr>
                    <p:blipFill>
                      <a:blip r:embed="rId4"/>
                      <a:stretch>
                        <a:fillRect/>
                      </a:stretch>
                    </p:blipFill>
                    <p:spPr>
                      <a:xfrm>
                        <a:off x="2281529" y="423790"/>
                        <a:ext cx="1600200" cy="423862"/>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285C3E83-A1F3-4310-BD27-EE46C65AB810}"/>
              </a:ext>
            </a:extLst>
          </p:cNvPr>
          <p:cNvGraphicFramePr>
            <a:graphicFrameLocks noChangeAspect="1"/>
          </p:cNvGraphicFramePr>
          <p:nvPr>
            <p:extLst>
              <p:ext uri="{D42A27DB-BD31-4B8C-83A1-F6EECF244321}">
                <p14:modId xmlns:p14="http://schemas.microsoft.com/office/powerpoint/2010/main" val="174367300"/>
              </p:ext>
            </p:extLst>
          </p:nvPr>
        </p:nvGraphicFramePr>
        <p:xfrm>
          <a:off x="2750918" y="2146698"/>
          <a:ext cx="1936750" cy="422275"/>
        </p:xfrm>
        <a:graphic>
          <a:graphicData uri="http://schemas.openxmlformats.org/presentationml/2006/ole">
            <mc:AlternateContent xmlns:mc="http://schemas.openxmlformats.org/markup-compatibility/2006">
              <mc:Choice xmlns:v="urn:schemas-microsoft-com:vml" Requires="v">
                <p:oleObj spid="_x0000_s150583" name="Equation" r:id="rId5" imgW="1104840" imgH="241200" progId="Equation.DSMT4">
                  <p:embed/>
                </p:oleObj>
              </mc:Choice>
              <mc:Fallback>
                <p:oleObj name="Equation" r:id="rId5" imgW="1104840" imgH="241200" progId="Equation.DSMT4">
                  <p:embed/>
                  <p:pic>
                    <p:nvPicPr>
                      <p:cNvPr id="11" name="对象 10">
                        <a:extLst>
                          <a:ext uri="{FF2B5EF4-FFF2-40B4-BE49-F238E27FC236}">
                            <a16:creationId xmlns:a16="http://schemas.microsoft.com/office/drawing/2014/main" id="{3AC6883C-03FC-435A-A5FE-3AB689B94C20}"/>
                          </a:ext>
                        </a:extLst>
                      </p:cNvPr>
                      <p:cNvPicPr/>
                      <p:nvPr/>
                    </p:nvPicPr>
                    <p:blipFill>
                      <a:blip r:embed="rId6"/>
                      <a:stretch>
                        <a:fillRect/>
                      </a:stretch>
                    </p:blipFill>
                    <p:spPr>
                      <a:xfrm>
                        <a:off x="2750918" y="2146698"/>
                        <a:ext cx="1936750" cy="422275"/>
                      </a:xfrm>
                      <a:prstGeom prst="rect">
                        <a:avLst/>
                      </a:prstGeom>
                    </p:spPr>
                  </p:pic>
                </p:oleObj>
              </mc:Fallback>
            </mc:AlternateContent>
          </a:graphicData>
        </a:graphic>
      </p:graphicFrame>
      <p:sp>
        <p:nvSpPr>
          <p:cNvPr id="13" name="弧形 12">
            <a:extLst>
              <a:ext uri="{FF2B5EF4-FFF2-40B4-BE49-F238E27FC236}">
                <a16:creationId xmlns:a16="http://schemas.microsoft.com/office/drawing/2014/main" id="{0EF2A67F-9676-43A0-8E53-F36A80147B27}"/>
              </a:ext>
            </a:extLst>
          </p:cNvPr>
          <p:cNvSpPr/>
          <p:nvPr/>
        </p:nvSpPr>
        <p:spPr>
          <a:xfrm rot="10800000" flipV="1">
            <a:off x="2061275" y="1165315"/>
            <a:ext cx="1358597" cy="1471596"/>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338FF2D-F971-4554-A6CB-BB59F6CC4704}"/>
              </a:ext>
            </a:extLst>
          </p:cNvPr>
          <p:cNvSpPr txBox="1"/>
          <p:nvPr/>
        </p:nvSpPr>
        <p:spPr>
          <a:xfrm>
            <a:off x="2482049" y="1344237"/>
            <a:ext cx="1380010" cy="369332"/>
          </a:xfrm>
          <a:prstGeom prst="rect">
            <a:avLst/>
          </a:prstGeom>
          <a:noFill/>
        </p:spPr>
        <p:txBody>
          <a:bodyPr wrap="square" rtlCol="0">
            <a:spAutoFit/>
          </a:bodyPr>
          <a:lstStyle/>
          <a:p>
            <a:r>
              <a:rPr lang="zh-CN" altLang="en-US" dirty="0"/>
              <a:t>质点轨迹</a:t>
            </a:r>
          </a:p>
        </p:txBody>
      </p:sp>
      <p:cxnSp>
        <p:nvCxnSpPr>
          <p:cNvPr id="16" name="直接连接符 15">
            <a:extLst>
              <a:ext uri="{FF2B5EF4-FFF2-40B4-BE49-F238E27FC236}">
                <a16:creationId xmlns:a16="http://schemas.microsoft.com/office/drawing/2014/main" id="{E213906E-B121-4CFD-9BE1-B54C056C145F}"/>
              </a:ext>
            </a:extLst>
          </p:cNvPr>
          <p:cNvCxnSpPr>
            <a:endCxn id="14" idx="1"/>
          </p:cNvCxnSpPr>
          <p:nvPr/>
        </p:nvCxnSpPr>
        <p:spPr>
          <a:xfrm flipV="1">
            <a:off x="1619672" y="1528903"/>
            <a:ext cx="8623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47C6F8A-EC8E-43E4-9851-6C7A0448FC9B}"/>
              </a:ext>
            </a:extLst>
          </p:cNvPr>
          <p:cNvCxnSpPr/>
          <p:nvPr/>
        </p:nvCxnSpPr>
        <p:spPr>
          <a:xfrm flipV="1">
            <a:off x="1693399" y="1212774"/>
            <a:ext cx="8623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B164164-2E50-40B9-83F3-9F1916792CE1}"/>
              </a:ext>
            </a:extLst>
          </p:cNvPr>
          <p:cNvSpPr txBox="1"/>
          <p:nvPr/>
        </p:nvSpPr>
        <p:spPr>
          <a:xfrm>
            <a:off x="1150761" y="1040636"/>
            <a:ext cx="721782" cy="646331"/>
          </a:xfrm>
          <a:prstGeom prst="rect">
            <a:avLst/>
          </a:prstGeom>
          <a:noFill/>
        </p:spPr>
        <p:txBody>
          <a:bodyPr wrap="square" rtlCol="0">
            <a:spAutoFit/>
          </a:bodyPr>
          <a:lstStyle/>
          <a:p>
            <a:r>
              <a:rPr lang="en-US" altLang="zh-CN" dirty="0"/>
              <a:t>32</a:t>
            </a:r>
          </a:p>
          <a:p>
            <a:r>
              <a:rPr lang="en-US" altLang="zh-CN" dirty="0"/>
              <a:t>16</a:t>
            </a:r>
            <a:endParaRPr lang="zh-CN" altLang="en-US" dirty="0"/>
          </a:p>
        </p:txBody>
      </p:sp>
    </p:spTree>
    <p:extLst>
      <p:ext uri="{BB962C8B-B14F-4D97-AF65-F5344CB8AC3E}">
        <p14:creationId xmlns:p14="http://schemas.microsoft.com/office/powerpoint/2010/main" val="34493717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5439</TotalTime>
  <Words>4785</Words>
  <Application>Microsoft Office PowerPoint</Application>
  <PresentationFormat>全屏显示(4:3)</PresentationFormat>
  <Paragraphs>559</Paragraphs>
  <Slides>72</Slides>
  <Notes>57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84" baseType="lpstr">
      <vt:lpstr>仿宋_GB2312</vt:lpstr>
      <vt:lpstr>华文中宋</vt:lpstr>
      <vt:lpstr>楷体_GB2312</vt:lpstr>
      <vt:lpstr>宋体</vt:lpstr>
      <vt:lpstr>Arial</vt:lpstr>
      <vt:lpstr>Calibri</vt:lpstr>
      <vt:lpstr>Symbol</vt:lpstr>
      <vt:lpstr>Times New Roman</vt:lpstr>
      <vt:lpstr>Wingdings</vt:lpstr>
      <vt:lpstr>Office 主题</vt:lpstr>
      <vt:lpstr>Equation</vt:lpstr>
      <vt:lpstr>公式</vt:lpstr>
      <vt:lpstr>第三章 功和能</vt:lpstr>
      <vt:lpstr>第三章功和能</vt:lpstr>
      <vt:lpstr>§3.1 功</vt:lpstr>
      <vt:lpstr>§3.1 功</vt:lpstr>
      <vt:lpstr>§3.1 功</vt:lpstr>
      <vt:lpstr>§3.1 功</vt:lpstr>
      <vt:lpstr>§3.1 功</vt:lpstr>
      <vt:lpstr>PowerPoint 演示文稿</vt:lpstr>
      <vt:lpstr>PowerPoint 演示文稿</vt:lpstr>
      <vt:lpstr>PowerPoint 演示文稿</vt:lpstr>
      <vt:lpstr>PowerPoint 演示文稿</vt:lpstr>
      <vt:lpstr>§3.2 几种常见力的功</vt:lpstr>
      <vt:lpstr>§3.2 几种常见力的功</vt:lpstr>
      <vt:lpstr>§3.2 几种常见力的功</vt:lpstr>
      <vt:lpstr>PowerPoint 演示文稿</vt:lpstr>
      <vt:lpstr>§3.2 几种常见力的功</vt:lpstr>
      <vt:lpstr>§3.2 几种常见力的功</vt:lpstr>
      <vt:lpstr>§3.2 几种常见力的功</vt:lpstr>
      <vt:lpstr>§3.2 几种常见力的功</vt:lpstr>
      <vt:lpstr>§3.2 几种常见力的功</vt:lpstr>
      <vt:lpstr>§3.2 几种常见力的功</vt:lpstr>
      <vt:lpstr>§3.3 动能定理</vt:lpstr>
      <vt:lpstr>§3.3 动能定理</vt:lpstr>
      <vt:lpstr>§3.3 动能定理</vt:lpstr>
      <vt:lpstr>§3.3 动能定理</vt:lpstr>
      <vt:lpstr>PowerPoint 演示文稿</vt:lpstr>
      <vt:lpstr>§3.3 动能定理</vt:lpstr>
      <vt:lpstr>§3.3 动能定理</vt:lpstr>
      <vt:lpstr>§3.3 动能定理</vt:lpstr>
      <vt:lpstr>PowerPoint 演示文稿</vt:lpstr>
      <vt:lpstr>PowerPoint 演示文稿</vt:lpstr>
      <vt:lpstr>PowerPoint 演示文稿</vt:lpstr>
      <vt:lpstr>§3.3 动能定理</vt:lpstr>
      <vt:lpstr>PowerPoint 演示文稿</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PowerPoint 演示文稿</vt:lpstr>
      <vt:lpstr>§3.4 势能 机械能守恒定律</vt:lpstr>
      <vt:lpstr>§3.4 势能 机械能守恒定律</vt:lpstr>
      <vt:lpstr>§3.4 势能 机械能守恒定律</vt:lpstr>
      <vt:lpstr>§3.4 势能 机械能守恒定律</vt:lpstr>
      <vt:lpstr>PowerPoint 演示文稿</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§3.4 势能 机械能守恒定律</vt:lpstr>
      <vt:lpstr>§3.5 能量守恒定律</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Zhang Nan</dc:creator>
  <cp:lastModifiedBy>张 楠</cp:lastModifiedBy>
  <cp:revision>324</cp:revision>
  <dcterms:created xsi:type="dcterms:W3CDTF">2013-12-11T06:44:42Z</dcterms:created>
  <dcterms:modified xsi:type="dcterms:W3CDTF">2020-02-27T10:44:22Z</dcterms:modified>
</cp:coreProperties>
</file>