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handoutMasterIdLst>
    <p:handoutMasterId r:id="rId65"/>
  </p:handoutMasterIdLst>
  <p:sldIdLst>
    <p:sldId id="256" r:id="rId2"/>
    <p:sldId id="268" r:id="rId3"/>
    <p:sldId id="343" r:id="rId4"/>
    <p:sldId id="269" r:id="rId5"/>
    <p:sldId id="270" r:id="rId6"/>
    <p:sldId id="271" r:id="rId7"/>
    <p:sldId id="272" r:id="rId8"/>
    <p:sldId id="344" r:id="rId9"/>
    <p:sldId id="312" r:id="rId10"/>
    <p:sldId id="313" r:id="rId11"/>
    <p:sldId id="276" r:id="rId12"/>
    <p:sldId id="277" r:id="rId13"/>
    <p:sldId id="278" r:id="rId14"/>
    <p:sldId id="279" r:id="rId15"/>
    <p:sldId id="280" r:id="rId16"/>
    <p:sldId id="281" r:id="rId17"/>
    <p:sldId id="283" r:id="rId18"/>
    <p:sldId id="282" r:id="rId19"/>
    <p:sldId id="284" r:id="rId20"/>
    <p:sldId id="285" r:id="rId21"/>
    <p:sldId id="286" r:id="rId22"/>
    <p:sldId id="288" r:id="rId23"/>
    <p:sldId id="289" r:id="rId24"/>
    <p:sldId id="290" r:id="rId25"/>
    <p:sldId id="291" r:id="rId26"/>
    <p:sldId id="293" r:id="rId27"/>
    <p:sldId id="292" r:id="rId28"/>
    <p:sldId id="296" r:id="rId29"/>
    <p:sldId id="297" r:id="rId30"/>
    <p:sldId id="298" r:id="rId31"/>
    <p:sldId id="299" r:id="rId32"/>
    <p:sldId id="300" r:id="rId33"/>
    <p:sldId id="322" r:id="rId34"/>
    <p:sldId id="323" r:id="rId35"/>
    <p:sldId id="324" r:id="rId36"/>
    <p:sldId id="325" r:id="rId37"/>
    <p:sldId id="273" r:id="rId38"/>
    <p:sldId id="301" r:id="rId39"/>
    <p:sldId id="302" r:id="rId40"/>
    <p:sldId id="303" r:id="rId41"/>
    <p:sldId id="304" r:id="rId42"/>
    <p:sldId id="274" r:id="rId43"/>
    <p:sldId id="305" r:id="rId44"/>
    <p:sldId id="306" r:id="rId45"/>
    <p:sldId id="309" r:id="rId46"/>
    <p:sldId id="310" r:id="rId47"/>
    <p:sldId id="345" r:id="rId48"/>
    <p:sldId id="311" r:id="rId49"/>
    <p:sldId id="307" r:id="rId50"/>
    <p:sldId id="308" r:id="rId51"/>
    <p:sldId id="346" r:id="rId52"/>
    <p:sldId id="314" r:id="rId53"/>
    <p:sldId id="315" r:id="rId54"/>
    <p:sldId id="316" r:id="rId55"/>
    <p:sldId id="317" r:id="rId56"/>
    <p:sldId id="318" r:id="rId57"/>
    <p:sldId id="319" r:id="rId58"/>
    <p:sldId id="339" r:id="rId59"/>
    <p:sldId id="347" r:id="rId60"/>
    <p:sldId id="336" r:id="rId61"/>
    <p:sldId id="338" r:id="rId62"/>
    <p:sldId id="341" r:id="rId63"/>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47" autoAdjust="0"/>
    <p:restoredTop sz="95533" autoAdjust="0"/>
  </p:normalViewPr>
  <p:slideViewPr>
    <p:cSldViewPr>
      <p:cViewPr varScale="1">
        <p:scale>
          <a:sx n="82" d="100"/>
          <a:sy n="82" d="100"/>
        </p:scale>
        <p:origin x="161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49.emf"/><Relationship Id="rId13" Type="http://schemas.openxmlformats.org/officeDocument/2006/relationships/image" Target="../media/image54.emf"/><Relationship Id="rId3" Type="http://schemas.openxmlformats.org/officeDocument/2006/relationships/image" Target="../media/image44.emf"/><Relationship Id="rId7" Type="http://schemas.openxmlformats.org/officeDocument/2006/relationships/image" Target="../media/image48.emf"/><Relationship Id="rId12" Type="http://schemas.openxmlformats.org/officeDocument/2006/relationships/image" Target="../media/image53.emf"/><Relationship Id="rId17" Type="http://schemas.openxmlformats.org/officeDocument/2006/relationships/image" Target="../media/image58.emf"/><Relationship Id="rId2" Type="http://schemas.openxmlformats.org/officeDocument/2006/relationships/image" Target="../media/image43.emf"/><Relationship Id="rId16" Type="http://schemas.openxmlformats.org/officeDocument/2006/relationships/image" Target="../media/image57.emf"/><Relationship Id="rId1" Type="http://schemas.openxmlformats.org/officeDocument/2006/relationships/image" Target="../media/image42.emf"/><Relationship Id="rId6" Type="http://schemas.openxmlformats.org/officeDocument/2006/relationships/image" Target="../media/image47.emf"/><Relationship Id="rId11" Type="http://schemas.openxmlformats.org/officeDocument/2006/relationships/image" Target="../media/image52.emf"/><Relationship Id="rId5" Type="http://schemas.openxmlformats.org/officeDocument/2006/relationships/image" Target="../media/image46.emf"/><Relationship Id="rId15" Type="http://schemas.openxmlformats.org/officeDocument/2006/relationships/image" Target="../media/image56.emf"/><Relationship Id="rId10" Type="http://schemas.openxmlformats.org/officeDocument/2006/relationships/image" Target="../media/image51.emf"/><Relationship Id="rId4" Type="http://schemas.openxmlformats.org/officeDocument/2006/relationships/image" Target="../media/image45.emf"/><Relationship Id="rId9" Type="http://schemas.openxmlformats.org/officeDocument/2006/relationships/image" Target="../media/image50.emf"/><Relationship Id="rId14" Type="http://schemas.openxmlformats.org/officeDocument/2006/relationships/image" Target="../media/image55.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66.emf"/><Relationship Id="rId3" Type="http://schemas.openxmlformats.org/officeDocument/2006/relationships/image" Target="../media/image61.emf"/><Relationship Id="rId7" Type="http://schemas.openxmlformats.org/officeDocument/2006/relationships/image" Target="../media/image65.emf"/><Relationship Id="rId2" Type="http://schemas.openxmlformats.org/officeDocument/2006/relationships/image" Target="../media/image60.emf"/><Relationship Id="rId1" Type="http://schemas.openxmlformats.org/officeDocument/2006/relationships/image" Target="../media/image59.emf"/><Relationship Id="rId6" Type="http://schemas.openxmlformats.org/officeDocument/2006/relationships/image" Target="../media/image64.wmf"/><Relationship Id="rId5" Type="http://schemas.openxmlformats.org/officeDocument/2006/relationships/image" Target="../media/image63.emf"/><Relationship Id="rId10" Type="http://schemas.openxmlformats.org/officeDocument/2006/relationships/image" Target="../media/image68.wmf"/><Relationship Id="rId4" Type="http://schemas.openxmlformats.org/officeDocument/2006/relationships/image" Target="../media/image62.wmf"/><Relationship Id="rId9" Type="http://schemas.openxmlformats.org/officeDocument/2006/relationships/image" Target="../media/image67.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image" Target="../media/image71.emf"/><Relationship Id="rId7" Type="http://schemas.openxmlformats.org/officeDocument/2006/relationships/image" Target="../media/image75.emf"/><Relationship Id="rId2" Type="http://schemas.openxmlformats.org/officeDocument/2006/relationships/image" Target="../media/image70.emf"/><Relationship Id="rId1" Type="http://schemas.openxmlformats.org/officeDocument/2006/relationships/image" Target="../media/image69.emf"/><Relationship Id="rId6" Type="http://schemas.openxmlformats.org/officeDocument/2006/relationships/image" Target="../media/image74.emf"/><Relationship Id="rId5" Type="http://schemas.openxmlformats.org/officeDocument/2006/relationships/image" Target="../media/image73.emf"/><Relationship Id="rId4" Type="http://schemas.openxmlformats.org/officeDocument/2006/relationships/image" Target="../media/image72.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84.emf"/><Relationship Id="rId13" Type="http://schemas.openxmlformats.org/officeDocument/2006/relationships/image" Target="../media/image89.emf"/><Relationship Id="rId3" Type="http://schemas.openxmlformats.org/officeDocument/2006/relationships/image" Target="../media/image79.emf"/><Relationship Id="rId7" Type="http://schemas.openxmlformats.org/officeDocument/2006/relationships/image" Target="../media/image83.emf"/><Relationship Id="rId12" Type="http://schemas.openxmlformats.org/officeDocument/2006/relationships/image" Target="../media/image88.emf"/><Relationship Id="rId2" Type="http://schemas.openxmlformats.org/officeDocument/2006/relationships/image" Target="../media/image78.emf"/><Relationship Id="rId1" Type="http://schemas.openxmlformats.org/officeDocument/2006/relationships/image" Target="../media/image77.emf"/><Relationship Id="rId6" Type="http://schemas.openxmlformats.org/officeDocument/2006/relationships/image" Target="../media/image82.emf"/><Relationship Id="rId11" Type="http://schemas.openxmlformats.org/officeDocument/2006/relationships/image" Target="../media/image87.emf"/><Relationship Id="rId5" Type="http://schemas.openxmlformats.org/officeDocument/2006/relationships/image" Target="../media/image81.emf"/><Relationship Id="rId10" Type="http://schemas.openxmlformats.org/officeDocument/2006/relationships/image" Target="../media/image86.emf"/><Relationship Id="rId4" Type="http://schemas.openxmlformats.org/officeDocument/2006/relationships/image" Target="../media/image80.emf"/><Relationship Id="rId9" Type="http://schemas.openxmlformats.org/officeDocument/2006/relationships/image" Target="../media/image8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97.emf"/><Relationship Id="rId3" Type="http://schemas.openxmlformats.org/officeDocument/2006/relationships/image" Target="../media/image92.emf"/><Relationship Id="rId7" Type="http://schemas.openxmlformats.org/officeDocument/2006/relationships/image" Target="../media/image96.emf"/><Relationship Id="rId2" Type="http://schemas.openxmlformats.org/officeDocument/2006/relationships/image" Target="../media/image91.emf"/><Relationship Id="rId1" Type="http://schemas.openxmlformats.org/officeDocument/2006/relationships/image" Target="../media/image90.emf"/><Relationship Id="rId6" Type="http://schemas.openxmlformats.org/officeDocument/2006/relationships/image" Target="../media/image95.emf"/><Relationship Id="rId5" Type="http://schemas.openxmlformats.org/officeDocument/2006/relationships/image" Target="../media/image94.emf"/><Relationship Id="rId10" Type="http://schemas.openxmlformats.org/officeDocument/2006/relationships/image" Target="../media/image99.wmf"/><Relationship Id="rId4" Type="http://schemas.openxmlformats.org/officeDocument/2006/relationships/image" Target="../media/image93.emf"/><Relationship Id="rId9" Type="http://schemas.openxmlformats.org/officeDocument/2006/relationships/image" Target="../media/image9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image" Target="../media/image106.emf"/><Relationship Id="rId7" Type="http://schemas.openxmlformats.org/officeDocument/2006/relationships/image" Target="../media/image110.wmf"/><Relationship Id="rId2" Type="http://schemas.openxmlformats.org/officeDocument/2006/relationships/image" Target="../media/image105.emf"/><Relationship Id="rId1" Type="http://schemas.openxmlformats.org/officeDocument/2006/relationships/image" Target="../media/image104.emf"/><Relationship Id="rId6" Type="http://schemas.openxmlformats.org/officeDocument/2006/relationships/image" Target="../media/image109.wmf"/><Relationship Id="rId5" Type="http://schemas.openxmlformats.org/officeDocument/2006/relationships/image" Target="../media/image108.wmf"/><Relationship Id="rId10" Type="http://schemas.openxmlformats.org/officeDocument/2006/relationships/image" Target="../media/image113.wmf"/><Relationship Id="rId4" Type="http://schemas.openxmlformats.org/officeDocument/2006/relationships/image" Target="../media/image107.emf"/><Relationship Id="rId9" Type="http://schemas.openxmlformats.org/officeDocument/2006/relationships/image" Target="../media/image112.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image" Target="../media/image116.wmf"/><Relationship Id="rId7" Type="http://schemas.openxmlformats.org/officeDocument/2006/relationships/image" Target="../media/image120.wmf"/><Relationship Id="rId2" Type="http://schemas.openxmlformats.org/officeDocument/2006/relationships/image" Target="../media/image115.wmf"/><Relationship Id="rId1" Type="http://schemas.openxmlformats.org/officeDocument/2006/relationships/image" Target="../media/image114.wmf"/><Relationship Id="rId6" Type="http://schemas.openxmlformats.org/officeDocument/2006/relationships/image" Target="../media/image119.wmf"/><Relationship Id="rId5" Type="http://schemas.openxmlformats.org/officeDocument/2006/relationships/image" Target="../media/image118.wmf"/><Relationship Id="rId4" Type="http://schemas.openxmlformats.org/officeDocument/2006/relationships/image" Target="../media/image117.wmf"/><Relationship Id="rId9" Type="http://schemas.openxmlformats.org/officeDocument/2006/relationships/image" Target="../media/image12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 Id="rId5" Type="http://schemas.openxmlformats.org/officeDocument/2006/relationships/image" Target="../media/image129.wmf"/><Relationship Id="rId4" Type="http://schemas.openxmlformats.org/officeDocument/2006/relationships/image" Target="../media/image12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30.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32.wmf"/><Relationship Id="rId1" Type="http://schemas.openxmlformats.org/officeDocument/2006/relationships/image" Target="../media/image131.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41.emf"/><Relationship Id="rId13" Type="http://schemas.openxmlformats.org/officeDocument/2006/relationships/image" Target="../media/image146.emf"/><Relationship Id="rId3" Type="http://schemas.openxmlformats.org/officeDocument/2006/relationships/image" Target="../media/image136.emf"/><Relationship Id="rId7" Type="http://schemas.openxmlformats.org/officeDocument/2006/relationships/image" Target="../media/image140.emf"/><Relationship Id="rId12" Type="http://schemas.openxmlformats.org/officeDocument/2006/relationships/image" Target="../media/image145.emf"/><Relationship Id="rId2" Type="http://schemas.openxmlformats.org/officeDocument/2006/relationships/image" Target="../media/image135.emf"/><Relationship Id="rId1" Type="http://schemas.openxmlformats.org/officeDocument/2006/relationships/image" Target="../media/image134.emf"/><Relationship Id="rId6" Type="http://schemas.openxmlformats.org/officeDocument/2006/relationships/image" Target="../media/image139.emf"/><Relationship Id="rId11" Type="http://schemas.openxmlformats.org/officeDocument/2006/relationships/image" Target="../media/image144.emf"/><Relationship Id="rId5" Type="http://schemas.openxmlformats.org/officeDocument/2006/relationships/image" Target="../media/image138.emf"/><Relationship Id="rId15" Type="http://schemas.openxmlformats.org/officeDocument/2006/relationships/image" Target="../media/image148.emf"/><Relationship Id="rId10" Type="http://schemas.openxmlformats.org/officeDocument/2006/relationships/image" Target="../media/image143.emf"/><Relationship Id="rId4" Type="http://schemas.openxmlformats.org/officeDocument/2006/relationships/image" Target="../media/image137.emf"/><Relationship Id="rId9" Type="http://schemas.openxmlformats.org/officeDocument/2006/relationships/image" Target="../media/image142.emf"/><Relationship Id="rId14" Type="http://schemas.openxmlformats.org/officeDocument/2006/relationships/image" Target="../media/image147.e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56.emf"/><Relationship Id="rId3" Type="http://schemas.openxmlformats.org/officeDocument/2006/relationships/image" Target="../media/image151.emf"/><Relationship Id="rId7" Type="http://schemas.openxmlformats.org/officeDocument/2006/relationships/image" Target="../media/image155.emf"/><Relationship Id="rId2" Type="http://schemas.openxmlformats.org/officeDocument/2006/relationships/image" Target="../media/image150.emf"/><Relationship Id="rId1" Type="http://schemas.openxmlformats.org/officeDocument/2006/relationships/image" Target="../media/image149.emf"/><Relationship Id="rId6" Type="http://schemas.openxmlformats.org/officeDocument/2006/relationships/image" Target="../media/image154.emf"/><Relationship Id="rId11" Type="http://schemas.openxmlformats.org/officeDocument/2006/relationships/image" Target="../media/image159.emf"/><Relationship Id="rId5" Type="http://schemas.openxmlformats.org/officeDocument/2006/relationships/image" Target="../media/image153.emf"/><Relationship Id="rId10" Type="http://schemas.openxmlformats.org/officeDocument/2006/relationships/image" Target="../media/image158.emf"/><Relationship Id="rId4" Type="http://schemas.openxmlformats.org/officeDocument/2006/relationships/image" Target="../media/image152.emf"/><Relationship Id="rId9" Type="http://schemas.openxmlformats.org/officeDocument/2006/relationships/image" Target="../media/image15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3.wmf"/><Relationship Id="rId4"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63.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4.wmf"/><Relationship Id="rId5" Type="http://schemas.openxmlformats.org/officeDocument/2006/relationships/image" Target="../media/image168.wmf"/><Relationship Id="rId4" Type="http://schemas.openxmlformats.org/officeDocument/2006/relationships/image" Target="../media/image167.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76.wmf"/><Relationship Id="rId3" Type="http://schemas.openxmlformats.org/officeDocument/2006/relationships/image" Target="../media/image171.wmf"/><Relationship Id="rId7" Type="http://schemas.openxmlformats.org/officeDocument/2006/relationships/image" Target="../media/image175.wmf"/><Relationship Id="rId2" Type="http://schemas.openxmlformats.org/officeDocument/2006/relationships/image" Target="../media/image170.wmf"/><Relationship Id="rId1" Type="http://schemas.openxmlformats.org/officeDocument/2006/relationships/image" Target="../media/image169.wmf"/><Relationship Id="rId6" Type="http://schemas.openxmlformats.org/officeDocument/2006/relationships/image" Target="../media/image174.wmf"/><Relationship Id="rId5" Type="http://schemas.openxmlformats.org/officeDocument/2006/relationships/image" Target="../media/image173.wmf"/><Relationship Id="rId4" Type="http://schemas.openxmlformats.org/officeDocument/2006/relationships/image" Target="../media/image172.wmf"/><Relationship Id="rId9" Type="http://schemas.openxmlformats.org/officeDocument/2006/relationships/image" Target="../media/image177.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85.wmf"/><Relationship Id="rId3" Type="http://schemas.openxmlformats.org/officeDocument/2006/relationships/image" Target="../media/image180.wmf"/><Relationship Id="rId7" Type="http://schemas.openxmlformats.org/officeDocument/2006/relationships/image" Target="../media/image184.wmf"/><Relationship Id="rId2" Type="http://schemas.openxmlformats.org/officeDocument/2006/relationships/image" Target="../media/image179.wmf"/><Relationship Id="rId1" Type="http://schemas.openxmlformats.org/officeDocument/2006/relationships/image" Target="../media/image178.wmf"/><Relationship Id="rId6" Type="http://schemas.openxmlformats.org/officeDocument/2006/relationships/image" Target="../media/image183.wmf"/><Relationship Id="rId5" Type="http://schemas.openxmlformats.org/officeDocument/2006/relationships/image" Target="../media/image182.wmf"/><Relationship Id="rId10" Type="http://schemas.openxmlformats.org/officeDocument/2006/relationships/image" Target="../media/image120.wmf"/><Relationship Id="rId4" Type="http://schemas.openxmlformats.org/officeDocument/2006/relationships/image" Target="../media/image181.wmf"/><Relationship Id="rId9" Type="http://schemas.openxmlformats.org/officeDocument/2006/relationships/image" Target="../media/image186.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90.wmf"/><Relationship Id="rId2" Type="http://schemas.openxmlformats.org/officeDocument/2006/relationships/image" Target="../media/image189.wmf"/><Relationship Id="rId1" Type="http://schemas.openxmlformats.org/officeDocument/2006/relationships/image" Target="../media/image18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48EF3DB-2461-4D84-B55E-BCA2EE760A6A}" type="datetimeFigureOut">
              <a:rPr lang="zh-CN" altLang="en-US" smtClean="0"/>
              <a:t>2020/2/24</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96B0DDCF-45FE-4589-BF32-F75EDFF85545}" type="slidenum">
              <a:rPr lang="zh-CN" altLang="en-US" smtClean="0"/>
              <a:t>‹#›</a:t>
            </a:fld>
            <a:endParaRPr lang="zh-CN" altLang="en-US"/>
          </a:p>
        </p:txBody>
      </p:sp>
    </p:spTree>
    <p:extLst>
      <p:ext uri="{BB962C8B-B14F-4D97-AF65-F5344CB8AC3E}">
        <p14:creationId xmlns:p14="http://schemas.microsoft.com/office/powerpoint/2010/main" val="13779099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C5E0C53B-C6BC-44D2-8820-88466243220F}" type="datetimeFigureOut">
              <a:rPr lang="zh-CN" altLang="en-US" smtClean="0"/>
              <a:pPr/>
              <a:t>2020/2/24</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4FF93C6-E9D0-4C2F-8D20-AD386A2E942A}" type="slidenum">
              <a:rPr lang="zh-CN" altLang="en-US" smtClean="0"/>
              <a:pPr/>
              <a:t>‹#›</a:t>
            </a:fld>
            <a:endParaRPr lang="zh-CN" altLang="en-US"/>
          </a:p>
        </p:txBody>
      </p:sp>
    </p:spTree>
    <p:extLst>
      <p:ext uri="{BB962C8B-B14F-4D97-AF65-F5344CB8AC3E}">
        <p14:creationId xmlns:p14="http://schemas.microsoft.com/office/powerpoint/2010/main" val="2566576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13</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14</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15</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16</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见推导过程。</a:t>
            </a:r>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17</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18</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19</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20</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21</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22</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23</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24</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25</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27</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33</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34</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35</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Precession </a:t>
            </a:r>
            <a:r>
              <a:rPr lang="zh-CN" altLang="en-US" dirty="0"/>
              <a:t>旋进</a:t>
            </a:r>
            <a:r>
              <a:rPr lang="zh-CN" altLang="en-US" baseline="0" dirty="0"/>
              <a:t>   </a:t>
            </a:r>
            <a:r>
              <a:rPr lang="en-US" altLang="zh-CN" baseline="0" dirty="0"/>
              <a:t>perihelion </a:t>
            </a:r>
            <a:r>
              <a:rPr lang="zh-CN" altLang="en-US" baseline="0" dirty="0"/>
              <a:t>近日点</a:t>
            </a:r>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36</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37</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38</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39</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40</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41</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电荷之间的相互作用，存在第三者，这就是电磁场。运动电荷之间的相互作用除了静电力以外还有洛伦兹力，相互作用力不相等就体现在洛伦兹力上。</a:t>
            </a:r>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42</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43</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44</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45</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46</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52</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53</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6</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54</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可以设想这个旋转系就是地球</a:t>
            </a:r>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55</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惯性离心力的方向为负方向</a:t>
            </a:r>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56</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57</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58</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60</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61</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62</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7</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9</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10</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11</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FF93C6-E9D0-4C2F-8D20-AD386A2E942A}" type="slidenum">
              <a:rPr lang="zh-CN" altLang="en-US" smtClean="0"/>
              <a:pPr/>
              <a:t>12</a:t>
            </a:fld>
            <a:endParaRPr lang="zh-CN" altLang="en-US"/>
          </a:p>
        </p:txBody>
      </p:sp>
    </p:spTree>
    <p:extLst>
      <p:ext uri="{BB962C8B-B14F-4D97-AF65-F5344CB8AC3E}">
        <p14:creationId xmlns:p14="http://schemas.microsoft.com/office/powerpoint/2010/main" val="1046806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2020/2/24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9.wmf"/><Relationship Id="rId4" Type="http://schemas.openxmlformats.org/officeDocument/2006/relationships/oleObject" Target="../embeddings/oleObject18.bin"/></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1.wmf"/><Relationship Id="rId4" Type="http://schemas.openxmlformats.org/officeDocument/2006/relationships/oleObject" Target="../embeddings/oleObject19.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3.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1.bin"/><Relationship Id="rId5" Type="http://schemas.openxmlformats.org/officeDocument/2006/relationships/image" Target="../media/image22.wmf"/><Relationship Id="rId4"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4.wmf"/><Relationship Id="rId4" Type="http://schemas.openxmlformats.org/officeDocument/2006/relationships/oleObject" Target="../embeddings/oleObject22.bin"/></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14.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4.bin"/><Relationship Id="rId5" Type="http://schemas.openxmlformats.org/officeDocument/2006/relationships/image" Target="../media/image25.wmf"/><Relationship Id="rId4" Type="http://schemas.openxmlformats.org/officeDocument/2006/relationships/oleObject" Target="../embeddings/oleObject23.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30.wmf"/><Relationship Id="rId3" Type="http://schemas.openxmlformats.org/officeDocument/2006/relationships/notesSlide" Target="../notesSlides/notesSlide15.xml"/><Relationship Id="rId7" Type="http://schemas.openxmlformats.org/officeDocument/2006/relationships/image" Target="../media/image26.wmf"/><Relationship Id="rId12"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6.bin"/><Relationship Id="rId11" Type="http://schemas.openxmlformats.org/officeDocument/2006/relationships/image" Target="../media/image29.wmf"/><Relationship Id="rId5" Type="http://schemas.openxmlformats.org/officeDocument/2006/relationships/image" Target="../media/image25.wmf"/><Relationship Id="rId15" Type="http://schemas.openxmlformats.org/officeDocument/2006/relationships/image" Target="../media/image31.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28.wmf"/><Relationship Id="rId14" Type="http://schemas.openxmlformats.org/officeDocument/2006/relationships/oleObject" Target="../embeddings/oleObject30.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2.bin"/><Relationship Id="rId5" Type="http://schemas.openxmlformats.org/officeDocument/2006/relationships/image" Target="../media/image32.wmf"/><Relationship Id="rId4" Type="http://schemas.openxmlformats.org/officeDocument/2006/relationships/oleObject" Target="../embeddings/oleObject3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4.wmf"/><Relationship Id="rId4" Type="http://schemas.openxmlformats.org/officeDocument/2006/relationships/oleObject" Target="../embeddings/oleObject33.bin"/></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ww.baidu.com/link?url=3oZdYp41YaGOT_kOmR9VvJdcqWgD8EXvb4CiJpjVMC--t1-HvA8OA0TT7j0E5LVukDSuRmkFVkQjVp_a_oceqFZx7agO6WeYZKfPA59y3DnJu14HkAkYSfjrsnFsIOCC"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7.wmf"/><Relationship Id="rId5" Type="http://schemas.openxmlformats.org/officeDocument/2006/relationships/oleObject" Target="../embeddings/oleObject34.bin"/><Relationship Id="rId4" Type="http://schemas.openxmlformats.org/officeDocument/2006/relationships/image" Target="../media/image38.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0.wmf"/><Relationship Id="rId5" Type="http://schemas.openxmlformats.org/officeDocument/2006/relationships/oleObject" Target="../embeddings/oleObject36.bin"/><Relationship Id="rId4" Type="http://schemas.openxmlformats.org/officeDocument/2006/relationships/image" Target="../media/image39.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image" Target="../media/image46.emf"/><Relationship Id="rId18" Type="http://schemas.openxmlformats.org/officeDocument/2006/relationships/oleObject" Target="../embeddings/oleObject45.bin"/><Relationship Id="rId26" Type="http://schemas.openxmlformats.org/officeDocument/2006/relationships/oleObject" Target="../embeddings/oleObject49.bin"/><Relationship Id="rId3" Type="http://schemas.openxmlformats.org/officeDocument/2006/relationships/audio" Target="../media/audio1.wav"/><Relationship Id="rId21" Type="http://schemas.openxmlformats.org/officeDocument/2006/relationships/image" Target="../media/image50.emf"/><Relationship Id="rId34" Type="http://schemas.openxmlformats.org/officeDocument/2006/relationships/oleObject" Target="../embeddings/oleObject53.bin"/><Relationship Id="rId7" Type="http://schemas.openxmlformats.org/officeDocument/2006/relationships/image" Target="../media/image43.emf"/><Relationship Id="rId12" Type="http://schemas.openxmlformats.org/officeDocument/2006/relationships/oleObject" Target="../embeddings/oleObject42.bin"/><Relationship Id="rId17" Type="http://schemas.openxmlformats.org/officeDocument/2006/relationships/image" Target="../media/image48.emf"/><Relationship Id="rId25" Type="http://schemas.openxmlformats.org/officeDocument/2006/relationships/image" Target="../media/image52.emf"/><Relationship Id="rId33" Type="http://schemas.openxmlformats.org/officeDocument/2006/relationships/image" Target="../media/image56.emf"/><Relationship Id="rId2" Type="http://schemas.openxmlformats.org/officeDocument/2006/relationships/slideLayout" Target="../slideLayouts/slideLayout7.xml"/><Relationship Id="rId16" Type="http://schemas.openxmlformats.org/officeDocument/2006/relationships/oleObject" Target="../embeddings/oleObject44.bin"/><Relationship Id="rId20" Type="http://schemas.openxmlformats.org/officeDocument/2006/relationships/oleObject" Target="../embeddings/oleObject46.bin"/><Relationship Id="rId29" Type="http://schemas.openxmlformats.org/officeDocument/2006/relationships/image" Target="../media/image54.emf"/><Relationship Id="rId1" Type="http://schemas.openxmlformats.org/officeDocument/2006/relationships/vmlDrawing" Target="../drawings/vmlDrawing16.vml"/><Relationship Id="rId6" Type="http://schemas.openxmlformats.org/officeDocument/2006/relationships/oleObject" Target="../embeddings/oleObject39.bin"/><Relationship Id="rId11" Type="http://schemas.openxmlformats.org/officeDocument/2006/relationships/image" Target="../media/image45.emf"/><Relationship Id="rId24" Type="http://schemas.openxmlformats.org/officeDocument/2006/relationships/oleObject" Target="../embeddings/oleObject48.bin"/><Relationship Id="rId32" Type="http://schemas.openxmlformats.org/officeDocument/2006/relationships/oleObject" Target="../embeddings/oleObject52.bin"/><Relationship Id="rId37" Type="http://schemas.openxmlformats.org/officeDocument/2006/relationships/image" Target="../media/image58.emf"/><Relationship Id="rId5" Type="http://schemas.openxmlformats.org/officeDocument/2006/relationships/image" Target="../media/image42.emf"/><Relationship Id="rId15" Type="http://schemas.openxmlformats.org/officeDocument/2006/relationships/image" Target="../media/image47.emf"/><Relationship Id="rId23" Type="http://schemas.openxmlformats.org/officeDocument/2006/relationships/image" Target="../media/image51.emf"/><Relationship Id="rId28" Type="http://schemas.openxmlformats.org/officeDocument/2006/relationships/oleObject" Target="../embeddings/oleObject50.bin"/><Relationship Id="rId36" Type="http://schemas.openxmlformats.org/officeDocument/2006/relationships/oleObject" Target="../embeddings/oleObject54.bin"/><Relationship Id="rId10" Type="http://schemas.openxmlformats.org/officeDocument/2006/relationships/oleObject" Target="../embeddings/oleObject41.bin"/><Relationship Id="rId19" Type="http://schemas.openxmlformats.org/officeDocument/2006/relationships/image" Target="../media/image49.emf"/><Relationship Id="rId31" Type="http://schemas.openxmlformats.org/officeDocument/2006/relationships/image" Target="../media/image55.emf"/><Relationship Id="rId4" Type="http://schemas.openxmlformats.org/officeDocument/2006/relationships/oleObject" Target="../embeddings/oleObject38.bin"/><Relationship Id="rId9" Type="http://schemas.openxmlformats.org/officeDocument/2006/relationships/image" Target="../media/image44.emf"/><Relationship Id="rId14" Type="http://schemas.openxmlformats.org/officeDocument/2006/relationships/oleObject" Target="../embeddings/oleObject43.bin"/><Relationship Id="rId22" Type="http://schemas.openxmlformats.org/officeDocument/2006/relationships/oleObject" Target="../embeddings/oleObject47.bin"/><Relationship Id="rId27" Type="http://schemas.openxmlformats.org/officeDocument/2006/relationships/image" Target="../media/image53.emf"/><Relationship Id="rId30" Type="http://schemas.openxmlformats.org/officeDocument/2006/relationships/oleObject" Target="../embeddings/oleObject51.bin"/><Relationship Id="rId35" Type="http://schemas.openxmlformats.org/officeDocument/2006/relationships/image" Target="../media/image57.emf"/></Relationships>
</file>

<file path=ppt/slides/_rels/slide29.x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oleObject" Target="../embeddings/oleObject60.bin"/><Relationship Id="rId18" Type="http://schemas.openxmlformats.org/officeDocument/2006/relationships/image" Target="../media/image66.emf"/><Relationship Id="rId3" Type="http://schemas.openxmlformats.org/officeDocument/2006/relationships/oleObject" Target="../embeddings/oleObject55.bin"/><Relationship Id="rId21" Type="http://schemas.openxmlformats.org/officeDocument/2006/relationships/oleObject" Target="../embeddings/oleObject64.bin"/><Relationship Id="rId7" Type="http://schemas.openxmlformats.org/officeDocument/2006/relationships/oleObject" Target="../embeddings/oleObject57.bin"/><Relationship Id="rId12" Type="http://schemas.openxmlformats.org/officeDocument/2006/relationships/image" Target="../media/image63.emf"/><Relationship Id="rId17" Type="http://schemas.openxmlformats.org/officeDocument/2006/relationships/oleObject" Target="../embeddings/oleObject62.bin"/><Relationship Id="rId2" Type="http://schemas.openxmlformats.org/officeDocument/2006/relationships/slideLayout" Target="../slideLayouts/slideLayout7.xml"/><Relationship Id="rId16" Type="http://schemas.openxmlformats.org/officeDocument/2006/relationships/image" Target="../media/image65.emf"/><Relationship Id="rId20" Type="http://schemas.openxmlformats.org/officeDocument/2006/relationships/image" Target="../media/image67.emf"/><Relationship Id="rId1" Type="http://schemas.openxmlformats.org/officeDocument/2006/relationships/vmlDrawing" Target="../drawings/vmlDrawing17.vml"/><Relationship Id="rId6" Type="http://schemas.openxmlformats.org/officeDocument/2006/relationships/image" Target="../media/image60.emf"/><Relationship Id="rId11" Type="http://schemas.openxmlformats.org/officeDocument/2006/relationships/oleObject" Target="../embeddings/oleObject59.bin"/><Relationship Id="rId5" Type="http://schemas.openxmlformats.org/officeDocument/2006/relationships/oleObject" Target="../embeddings/oleObject56.bin"/><Relationship Id="rId15" Type="http://schemas.openxmlformats.org/officeDocument/2006/relationships/oleObject" Target="../embeddings/oleObject61.bin"/><Relationship Id="rId10" Type="http://schemas.openxmlformats.org/officeDocument/2006/relationships/image" Target="../media/image62.wmf"/><Relationship Id="rId19" Type="http://schemas.openxmlformats.org/officeDocument/2006/relationships/oleObject" Target="../embeddings/oleObject63.bin"/><Relationship Id="rId4" Type="http://schemas.openxmlformats.org/officeDocument/2006/relationships/image" Target="../media/image59.emf"/><Relationship Id="rId9" Type="http://schemas.openxmlformats.org/officeDocument/2006/relationships/oleObject" Target="../embeddings/oleObject58.bin"/><Relationship Id="rId14" Type="http://schemas.openxmlformats.org/officeDocument/2006/relationships/image" Target="../media/image64.wmf"/><Relationship Id="rId22" Type="http://schemas.openxmlformats.org/officeDocument/2006/relationships/image" Target="../media/image68.wmf"/></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71.emf"/><Relationship Id="rId13" Type="http://schemas.openxmlformats.org/officeDocument/2006/relationships/oleObject" Target="../embeddings/oleObject70.bin"/><Relationship Id="rId18" Type="http://schemas.openxmlformats.org/officeDocument/2006/relationships/image" Target="../media/image76.wmf"/><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73.emf"/><Relationship Id="rId17" Type="http://schemas.openxmlformats.org/officeDocument/2006/relationships/oleObject" Target="../embeddings/oleObject72.bin"/><Relationship Id="rId2" Type="http://schemas.openxmlformats.org/officeDocument/2006/relationships/slideLayout" Target="../slideLayouts/slideLayout7.xml"/><Relationship Id="rId16" Type="http://schemas.openxmlformats.org/officeDocument/2006/relationships/image" Target="../media/image75.emf"/><Relationship Id="rId1" Type="http://schemas.openxmlformats.org/officeDocument/2006/relationships/vmlDrawing" Target="../drawings/vmlDrawing18.vml"/><Relationship Id="rId6" Type="http://schemas.openxmlformats.org/officeDocument/2006/relationships/image" Target="../media/image70.emf"/><Relationship Id="rId11" Type="http://schemas.openxmlformats.org/officeDocument/2006/relationships/oleObject" Target="../embeddings/oleObject69.bin"/><Relationship Id="rId5" Type="http://schemas.openxmlformats.org/officeDocument/2006/relationships/oleObject" Target="../embeddings/oleObject66.bin"/><Relationship Id="rId15" Type="http://schemas.openxmlformats.org/officeDocument/2006/relationships/oleObject" Target="../embeddings/oleObject71.bin"/><Relationship Id="rId10" Type="http://schemas.openxmlformats.org/officeDocument/2006/relationships/image" Target="../media/image72.emf"/><Relationship Id="rId4" Type="http://schemas.openxmlformats.org/officeDocument/2006/relationships/image" Target="../media/image69.emf"/><Relationship Id="rId9" Type="http://schemas.openxmlformats.org/officeDocument/2006/relationships/oleObject" Target="../embeddings/oleObject68.bin"/><Relationship Id="rId14" Type="http://schemas.openxmlformats.org/officeDocument/2006/relationships/image" Target="../media/image74.emf"/></Relationships>
</file>

<file path=ppt/slides/_rels/slide31.xml.rels><?xml version="1.0" encoding="UTF-8" standalone="yes"?>
<Relationships xmlns="http://schemas.openxmlformats.org/package/2006/relationships"><Relationship Id="rId8" Type="http://schemas.openxmlformats.org/officeDocument/2006/relationships/image" Target="../media/image79.emf"/><Relationship Id="rId13" Type="http://schemas.openxmlformats.org/officeDocument/2006/relationships/oleObject" Target="../embeddings/oleObject78.bin"/><Relationship Id="rId18" Type="http://schemas.openxmlformats.org/officeDocument/2006/relationships/image" Target="../media/image84.emf"/><Relationship Id="rId26" Type="http://schemas.openxmlformats.org/officeDocument/2006/relationships/image" Target="../media/image88.emf"/><Relationship Id="rId3" Type="http://schemas.openxmlformats.org/officeDocument/2006/relationships/oleObject" Target="../embeddings/oleObject73.bin"/><Relationship Id="rId21" Type="http://schemas.openxmlformats.org/officeDocument/2006/relationships/oleObject" Target="../embeddings/oleObject82.bin"/><Relationship Id="rId7" Type="http://schemas.openxmlformats.org/officeDocument/2006/relationships/oleObject" Target="../embeddings/oleObject75.bin"/><Relationship Id="rId12" Type="http://schemas.openxmlformats.org/officeDocument/2006/relationships/image" Target="../media/image81.emf"/><Relationship Id="rId17" Type="http://schemas.openxmlformats.org/officeDocument/2006/relationships/oleObject" Target="../embeddings/oleObject80.bin"/><Relationship Id="rId25" Type="http://schemas.openxmlformats.org/officeDocument/2006/relationships/oleObject" Target="../embeddings/oleObject84.bin"/><Relationship Id="rId2" Type="http://schemas.openxmlformats.org/officeDocument/2006/relationships/slideLayout" Target="../slideLayouts/slideLayout7.xml"/><Relationship Id="rId16" Type="http://schemas.openxmlformats.org/officeDocument/2006/relationships/image" Target="../media/image83.emf"/><Relationship Id="rId20" Type="http://schemas.openxmlformats.org/officeDocument/2006/relationships/image" Target="../media/image85.emf"/><Relationship Id="rId1" Type="http://schemas.openxmlformats.org/officeDocument/2006/relationships/vmlDrawing" Target="../drawings/vmlDrawing19.vml"/><Relationship Id="rId6" Type="http://schemas.openxmlformats.org/officeDocument/2006/relationships/image" Target="../media/image78.emf"/><Relationship Id="rId11" Type="http://schemas.openxmlformats.org/officeDocument/2006/relationships/oleObject" Target="../embeddings/oleObject77.bin"/><Relationship Id="rId24" Type="http://schemas.openxmlformats.org/officeDocument/2006/relationships/image" Target="../media/image87.emf"/><Relationship Id="rId5" Type="http://schemas.openxmlformats.org/officeDocument/2006/relationships/oleObject" Target="../embeddings/oleObject74.bin"/><Relationship Id="rId15" Type="http://schemas.openxmlformats.org/officeDocument/2006/relationships/oleObject" Target="../embeddings/oleObject79.bin"/><Relationship Id="rId23" Type="http://schemas.openxmlformats.org/officeDocument/2006/relationships/oleObject" Target="../embeddings/oleObject83.bin"/><Relationship Id="rId28" Type="http://schemas.openxmlformats.org/officeDocument/2006/relationships/image" Target="../media/image89.emf"/><Relationship Id="rId10" Type="http://schemas.openxmlformats.org/officeDocument/2006/relationships/image" Target="../media/image80.emf"/><Relationship Id="rId19" Type="http://schemas.openxmlformats.org/officeDocument/2006/relationships/oleObject" Target="../embeddings/oleObject81.bin"/><Relationship Id="rId4" Type="http://schemas.openxmlformats.org/officeDocument/2006/relationships/image" Target="../media/image77.emf"/><Relationship Id="rId9" Type="http://schemas.openxmlformats.org/officeDocument/2006/relationships/oleObject" Target="../embeddings/oleObject76.bin"/><Relationship Id="rId14" Type="http://schemas.openxmlformats.org/officeDocument/2006/relationships/image" Target="../media/image82.emf"/><Relationship Id="rId22" Type="http://schemas.openxmlformats.org/officeDocument/2006/relationships/image" Target="../media/image86.emf"/><Relationship Id="rId27" Type="http://schemas.openxmlformats.org/officeDocument/2006/relationships/oleObject" Target="../embeddings/oleObject85.bin"/></Relationships>
</file>

<file path=ppt/slides/_rels/slide32.xml.rels><?xml version="1.0" encoding="UTF-8" standalone="yes"?>
<Relationships xmlns="http://schemas.openxmlformats.org/package/2006/relationships"><Relationship Id="rId8" Type="http://schemas.openxmlformats.org/officeDocument/2006/relationships/image" Target="../media/image92.emf"/><Relationship Id="rId13" Type="http://schemas.openxmlformats.org/officeDocument/2006/relationships/oleObject" Target="../embeddings/oleObject91.bin"/><Relationship Id="rId18" Type="http://schemas.openxmlformats.org/officeDocument/2006/relationships/image" Target="../media/image97.emf"/><Relationship Id="rId3" Type="http://schemas.openxmlformats.org/officeDocument/2006/relationships/oleObject" Target="../embeddings/oleObject86.bin"/><Relationship Id="rId21" Type="http://schemas.openxmlformats.org/officeDocument/2006/relationships/hyperlink" Target="http://202.117.23.17/web/physics/jxzy/ch-2/ch2.htm" TargetMode="External"/><Relationship Id="rId7" Type="http://schemas.openxmlformats.org/officeDocument/2006/relationships/oleObject" Target="../embeddings/oleObject88.bin"/><Relationship Id="rId12" Type="http://schemas.openxmlformats.org/officeDocument/2006/relationships/image" Target="../media/image94.emf"/><Relationship Id="rId17" Type="http://schemas.openxmlformats.org/officeDocument/2006/relationships/oleObject" Target="../embeddings/oleObject93.bin"/><Relationship Id="rId2" Type="http://schemas.openxmlformats.org/officeDocument/2006/relationships/slideLayout" Target="../slideLayouts/slideLayout7.xml"/><Relationship Id="rId16" Type="http://schemas.openxmlformats.org/officeDocument/2006/relationships/image" Target="../media/image96.emf"/><Relationship Id="rId20" Type="http://schemas.openxmlformats.org/officeDocument/2006/relationships/image" Target="../media/image98.emf"/><Relationship Id="rId1" Type="http://schemas.openxmlformats.org/officeDocument/2006/relationships/vmlDrawing" Target="../drawings/vmlDrawing20.vml"/><Relationship Id="rId6" Type="http://schemas.openxmlformats.org/officeDocument/2006/relationships/image" Target="../media/image91.emf"/><Relationship Id="rId11" Type="http://schemas.openxmlformats.org/officeDocument/2006/relationships/oleObject" Target="../embeddings/oleObject90.bin"/><Relationship Id="rId5" Type="http://schemas.openxmlformats.org/officeDocument/2006/relationships/oleObject" Target="../embeddings/oleObject87.bin"/><Relationship Id="rId15" Type="http://schemas.openxmlformats.org/officeDocument/2006/relationships/oleObject" Target="../embeddings/oleObject92.bin"/><Relationship Id="rId23" Type="http://schemas.openxmlformats.org/officeDocument/2006/relationships/image" Target="../media/image99.wmf"/><Relationship Id="rId10" Type="http://schemas.openxmlformats.org/officeDocument/2006/relationships/image" Target="../media/image93.emf"/><Relationship Id="rId19" Type="http://schemas.openxmlformats.org/officeDocument/2006/relationships/oleObject" Target="../embeddings/oleObject94.bin"/><Relationship Id="rId4" Type="http://schemas.openxmlformats.org/officeDocument/2006/relationships/image" Target="../media/image90.emf"/><Relationship Id="rId9" Type="http://schemas.openxmlformats.org/officeDocument/2006/relationships/oleObject" Target="../embeddings/oleObject89.bin"/><Relationship Id="rId14" Type="http://schemas.openxmlformats.org/officeDocument/2006/relationships/image" Target="../media/image95.emf"/><Relationship Id="rId22" Type="http://schemas.openxmlformats.org/officeDocument/2006/relationships/oleObject" Target="../embeddings/oleObject95.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100.wmf"/><Relationship Id="rId4" Type="http://schemas.openxmlformats.org/officeDocument/2006/relationships/oleObject" Target="../embeddings/oleObject96.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101.wmf"/><Relationship Id="rId4" Type="http://schemas.openxmlformats.org/officeDocument/2006/relationships/oleObject" Target="../embeddings/oleObject97.bin"/></Relationships>
</file>

<file path=ppt/slides/_rels/slide35.xml.rels><?xml version="1.0" encoding="UTF-8" standalone="yes"?>
<Relationships xmlns="http://schemas.openxmlformats.org/package/2006/relationships"><Relationship Id="rId3" Type="http://schemas.openxmlformats.org/officeDocument/2006/relationships/image" Target="../media/image102.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00.bin"/><Relationship Id="rId13" Type="http://schemas.openxmlformats.org/officeDocument/2006/relationships/image" Target="../media/image108.wmf"/><Relationship Id="rId18" Type="http://schemas.openxmlformats.org/officeDocument/2006/relationships/oleObject" Target="../embeddings/oleObject105.bin"/><Relationship Id="rId3" Type="http://schemas.openxmlformats.org/officeDocument/2006/relationships/notesSlide" Target="../notesSlides/notesSlide28.xml"/><Relationship Id="rId21" Type="http://schemas.openxmlformats.org/officeDocument/2006/relationships/image" Target="../media/image112.wmf"/><Relationship Id="rId7" Type="http://schemas.openxmlformats.org/officeDocument/2006/relationships/image" Target="../media/image105.emf"/><Relationship Id="rId12" Type="http://schemas.openxmlformats.org/officeDocument/2006/relationships/oleObject" Target="../embeddings/oleObject102.bin"/><Relationship Id="rId17" Type="http://schemas.openxmlformats.org/officeDocument/2006/relationships/image" Target="../media/image110.wmf"/><Relationship Id="rId2" Type="http://schemas.openxmlformats.org/officeDocument/2006/relationships/slideLayout" Target="../slideLayouts/slideLayout2.xml"/><Relationship Id="rId16" Type="http://schemas.openxmlformats.org/officeDocument/2006/relationships/oleObject" Target="../embeddings/oleObject104.bin"/><Relationship Id="rId20" Type="http://schemas.openxmlformats.org/officeDocument/2006/relationships/oleObject" Target="../embeddings/oleObject106.bin"/><Relationship Id="rId1" Type="http://schemas.openxmlformats.org/officeDocument/2006/relationships/vmlDrawing" Target="../drawings/vmlDrawing23.vml"/><Relationship Id="rId6" Type="http://schemas.openxmlformats.org/officeDocument/2006/relationships/oleObject" Target="../embeddings/oleObject99.bin"/><Relationship Id="rId11" Type="http://schemas.openxmlformats.org/officeDocument/2006/relationships/image" Target="../media/image107.emf"/><Relationship Id="rId5" Type="http://schemas.openxmlformats.org/officeDocument/2006/relationships/image" Target="../media/image104.emf"/><Relationship Id="rId15" Type="http://schemas.openxmlformats.org/officeDocument/2006/relationships/image" Target="../media/image109.wmf"/><Relationship Id="rId23" Type="http://schemas.openxmlformats.org/officeDocument/2006/relationships/image" Target="../media/image113.wmf"/><Relationship Id="rId10" Type="http://schemas.openxmlformats.org/officeDocument/2006/relationships/oleObject" Target="../embeddings/oleObject101.bin"/><Relationship Id="rId19" Type="http://schemas.openxmlformats.org/officeDocument/2006/relationships/image" Target="../media/image111.wmf"/><Relationship Id="rId4" Type="http://schemas.openxmlformats.org/officeDocument/2006/relationships/oleObject" Target="../embeddings/oleObject98.bin"/><Relationship Id="rId9" Type="http://schemas.openxmlformats.org/officeDocument/2006/relationships/image" Target="../media/image106.emf"/><Relationship Id="rId14" Type="http://schemas.openxmlformats.org/officeDocument/2006/relationships/oleObject" Target="../embeddings/oleObject103.bin"/><Relationship Id="rId22" Type="http://schemas.openxmlformats.org/officeDocument/2006/relationships/oleObject" Target="../embeddings/oleObject107.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10.bin"/><Relationship Id="rId13" Type="http://schemas.openxmlformats.org/officeDocument/2006/relationships/image" Target="../media/image118.wmf"/><Relationship Id="rId18" Type="http://schemas.openxmlformats.org/officeDocument/2006/relationships/oleObject" Target="../embeddings/oleObject115.bin"/><Relationship Id="rId3" Type="http://schemas.openxmlformats.org/officeDocument/2006/relationships/notesSlide" Target="../notesSlides/notesSlide34.xml"/><Relationship Id="rId21" Type="http://schemas.openxmlformats.org/officeDocument/2006/relationships/image" Target="../media/image122.wmf"/><Relationship Id="rId7" Type="http://schemas.openxmlformats.org/officeDocument/2006/relationships/image" Target="../media/image115.wmf"/><Relationship Id="rId12" Type="http://schemas.openxmlformats.org/officeDocument/2006/relationships/oleObject" Target="../embeddings/oleObject112.bin"/><Relationship Id="rId17" Type="http://schemas.openxmlformats.org/officeDocument/2006/relationships/image" Target="../media/image120.wmf"/><Relationship Id="rId2" Type="http://schemas.openxmlformats.org/officeDocument/2006/relationships/slideLayout" Target="../slideLayouts/slideLayout2.xml"/><Relationship Id="rId16" Type="http://schemas.openxmlformats.org/officeDocument/2006/relationships/oleObject" Target="../embeddings/oleObject114.bin"/><Relationship Id="rId20" Type="http://schemas.openxmlformats.org/officeDocument/2006/relationships/oleObject" Target="../embeddings/oleObject116.bin"/><Relationship Id="rId1" Type="http://schemas.openxmlformats.org/officeDocument/2006/relationships/vmlDrawing" Target="../drawings/vmlDrawing24.vml"/><Relationship Id="rId6" Type="http://schemas.openxmlformats.org/officeDocument/2006/relationships/oleObject" Target="../embeddings/oleObject109.bin"/><Relationship Id="rId11" Type="http://schemas.openxmlformats.org/officeDocument/2006/relationships/image" Target="../media/image117.wmf"/><Relationship Id="rId5" Type="http://schemas.openxmlformats.org/officeDocument/2006/relationships/image" Target="../media/image114.wmf"/><Relationship Id="rId15" Type="http://schemas.openxmlformats.org/officeDocument/2006/relationships/image" Target="../media/image119.wmf"/><Relationship Id="rId10" Type="http://schemas.openxmlformats.org/officeDocument/2006/relationships/oleObject" Target="../embeddings/oleObject111.bin"/><Relationship Id="rId19" Type="http://schemas.openxmlformats.org/officeDocument/2006/relationships/image" Target="../media/image121.wmf"/><Relationship Id="rId4" Type="http://schemas.openxmlformats.org/officeDocument/2006/relationships/oleObject" Target="../embeddings/oleObject108.bin"/><Relationship Id="rId9" Type="http://schemas.openxmlformats.org/officeDocument/2006/relationships/image" Target="../media/image116.wmf"/><Relationship Id="rId14" Type="http://schemas.openxmlformats.org/officeDocument/2006/relationships/oleObject" Target="../embeddings/oleObject113.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24.png"/></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19.bin"/><Relationship Id="rId13" Type="http://schemas.openxmlformats.org/officeDocument/2006/relationships/image" Target="../media/image129.wmf"/><Relationship Id="rId3" Type="http://schemas.openxmlformats.org/officeDocument/2006/relationships/notesSlide" Target="../notesSlides/notesSlide37.xml"/><Relationship Id="rId7" Type="http://schemas.openxmlformats.org/officeDocument/2006/relationships/image" Target="../media/image126.wmf"/><Relationship Id="rId12"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118.bin"/><Relationship Id="rId11" Type="http://schemas.openxmlformats.org/officeDocument/2006/relationships/image" Target="../media/image128.wmf"/><Relationship Id="rId5" Type="http://schemas.openxmlformats.org/officeDocument/2006/relationships/image" Target="../media/image125.wmf"/><Relationship Id="rId10" Type="http://schemas.openxmlformats.org/officeDocument/2006/relationships/oleObject" Target="../embeddings/oleObject120.bin"/><Relationship Id="rId4" Type="http://schemas.openxmlformats.org/officeDocument/2006/relationships/oleObject" Target="../embeddings/oleObject117.bin"/><Relationship Id="rId9" Type="http://schemas.openxmlformats.org/officeDocument/2006/relationships/image" Target="../media/image127.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130.wmf"/></Relationships>
</file>

<file path=ppt/slides/_rels/slide48.xml.rels><?xml version="1.0" encoding="UTF-8" standalone="yes"?>
<Relationships xmlns="http://schemas.openxmlformats.org/package/2006/relationships"><Relationship Id="rId3" Type="http://schemas.openxmlformats.org/officeDocument/2006/relationships/image" Target="../media/image133.png"/><Relationship Id="rId7" Type="http://schemas.openxmlformats.org/officeDocument/2006/relationships/image" Target="../media/image132.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124.bin"/><Relationship Id="rId5" Type="http://schemas.openxmlformats.org/officeDocument/2006/relationships/image" Target="../media/image131.wmf"/><Relationship Id="rId4" Type="http://schemas.openxmlformats.org/officeDocument/2006/relationships/oleObject" Target="../embeddings/oleObject123.bin"/></Relationships>
</file>

<file path=ppt/slides/_rels/slide49.xml.rels><?xml version="1.0" encoding="UTF-8" standalone="yes"?>
<Relationships xmlns="http://schemas.openxmlformats.org/package/2006/relationships"><Relationship Id="rId8" Type="http://schemas.openxmlformats.org/officeDocument/2006/relationships/image" Target="../media/image136.emf"/><Relationship Id="rId13" Type="http://schemas.openxmlformats.org/officeDocument/2006/relationships/oleObject" Target="../embeddings/oleObject130.bin"/><Relationship Id="rId18" Type="http://schemas.openxmlformats.org/officeDocument/2006/relationships/image" Target="../media/image141.emf"/><Relationship Id="rId26" Type="http://schemas.openxmlformats.org/officeDocument/2006/relationships/image" Target="../media/image145.emf"/><Relationship Id="rId3" Type="http://schemas.openxmlformats.org/officeDocument/2006/relationships/oleObject" Target="../embeddings/oleObject125.bin"/><Relationship Id="rId21" Type="http://schemas.openxmlformats.org/officeDocument/2006/relationships/oleObject" Target="../embeddings/oleObject134.bin"/><Relationship Id="rId7" Type="http://schemas.openxmlformats.org/officeDocument/2006/relationships/oleObject" Target="../embeddings/oleObject127.bin"/><Relationship Id="rId12" Type="http://schemas.openxmlformats.org/officeDocument/2006/relationships/image" Target="../media/image138.emf"/><Relationship Id="rId17" Type="http://schemas.openxmlformats.org/officeDocument/2006/relationships/oleObject" Target="../embeddings/oleObject132.bin"/><Relationship Id="rId25" Type="http://schemas.openxmlformats.org/officeDocument/2006/relationships/oleObject" Target="../embeddings/oleObject136.bin"/><Relationship Id="rId2" Type="http://schemas.openxmlformats.org/officeDocument/2006/relationships/slideLayout" Target="../slideLayouts/slideLayout7.xml"/><Relationship Id="rId16" Type="http://schemas.openxmlformats.org/officeDocument/2006/relationships/image" Target="../media/image140.emf"/><Relationship Id="rId20" Type="http://schemas.openxmlformats.org/officeDocument/2006/relationships/image" Target="../media/image142.emf"/><Relationship Id="rId29" Type="http://schemas.openxmlformats.org/officeDocument/2006/relationships/oleObject" Target="../embeddings/oleObject138.bin"/><Relationship Id="rId1" Type="http://schemas.openxmlformats.org/officeDocument/2006/relationships/vmlDrawing" Target="../drawings/vmlDrawing28.vml"/><Relationship Id="rId6" Type="http://schemas.openxmlformats.org/officeDocument/2006/relationships/image" Target="../media/image135.emf"/><Relationship Id="rId11" Type="http://schemas.openxmlformats.org/officeDocument/2006/relationships/oleObject" Target="../embeddings/oleObject129.bin"/><Relationship Id="rId24" Type="http://schemas.openxmlformats.org/officeDocument/2006/relationships/image" Target="../media/image144.emf"/><Relationship Id="rId32" Type="http://schemas.openxmlformats.org/officeDocument/2006/relationships/image" Target="../media/image148.emf"/><Relationship Id="rId5" Type="http://schemas.openxmlformats.org/officeDocument/2006/relationships/oleObject" Target="../embeddings/oleObject126.bin"/><Relationship Id="rId15" Type="http://schemas.openxmlformats.org/officeDocument/2006/relationships/oleObject" Target="../embeddings/oleObject131.bin"/><Relationship Id="rId23" Type="http://schemas.openxmlformats.org/officeDocument/2006/relationships/oleObject" Target="../embeddings/oleObject135.bin"/><Relationship Id="rId28" Type="http://schemas.openxmlformats.org/officeDocument/2006/relationships/image" Target="../media/image146.emf"/><Relationship Id="rId10" Type="http://schemas.openxmlformats.org/officeDocument/2006/relationships/image" Target="../media/image137.emf"/><Relationship Id="rId19" Type="http://schemas.openxmlformats.org/officeDocument/2006/relationships/oleObject" Target="../embeddings/oleObject133.bin"/><Relationship Id="rId31" Type="http://schemas.openxmlformats.org/officeDocument/2006/relationships/oleObject" Target="../embeddings/oleObject139.bin"/><Relationship Id="rId4" Type="http://schemas.openxmlformats.org/officeDocument/2006/relationships/image" Target="../media/image134.emf"/><Relationship Id="rId9" Type="http://schemas.openxmlformats.org/officeDocument/2006/relationships/oleObject" Target="../embeddings/oleObject128.bin"/><Relationship Id="rId14" Type="http://schemas.openxmlformats.org/officeDocument/2006/relationships/image" Target="../media/image139.emf"/><Relationship Id="rId22" Type="http://schemas.openxmlformats.org/officeDocument/2006/relationships/image" Target="../media/image143.emf"/><Relationship Id="rId27" Type="http://schemas.openxmlformats.org/officeDocument/2006/relationships/oleObject" Target="../embeddings/oleObject137.bin"/><Relationship Id="rId30" Type="http://schemas.openxmlformats.org/officeDocument/2006/relationships/image" Target="../media/image147.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8" Type="http://schemas.openxmlformats.org/officeDocument/2006/relationships/image" Target="../media/image151.emf"/><Relationship Id="rId13" Type="http://schemas.openxmlformats.org/officeDocument/2006/relationships/oleObject" Target="../embeddings/oleObject145.bin"/><Relationship Id="rId18" Type="http://schemas.openxmlformats.org/officeDocument/2006/relationships/image" Target="../media/image156.emf"/><Relationship Id="rId3" Type="http://schemas.openxmlformats.org/officeDocument/2006/relationships/oleObject" Target="../embeddings/oleObject140.bin"/><Relationship Id="rId21" Type="http://schemas.openxmlformats.org/officeDocument/2006/relationships/oleObject" Target="../embeddings/oleObject149.bin"/><Relationship Id="rId7" Type="http://schemas.openxmlformats.org/officeDocument/2006/relationships/oleObject" Target="../embeddings/oleObject142.bin"/><Relationship Id="rId12" Type="http://schemas.openxmlformats.org/officeDocument/2006/relationships/image" Target="../media/image153.emf"/><Relationship Id="rId17" Type="http://schemas.openxmlformats.org/officeDocument/2006/relationships/oleObject" Target="../embeddings/oleObject147.bin"/><Relationship Id="rId25" Type="http://schemas.openxmlformats.org/officeDocument/2006/relationships/hyperlink" Target="http://202.117.23.17/web/physics/jxzy/ch-2/ch2.htm" TargetMode="External"/><Relationship Id="rId2" Type="http://schemas.openxmlformats.org/officeDocument/2006/relationships/slideLayout" Target="../slideLayouts/slideLayout7.xml"/><Relationship Id="rId16" Type="http://schemas.openxmlformats.org/officeDocument/2006/relationships/image" Target="../media/image155.emf"/><Relationship Id="rId20" Type="http://schemas.openxmlformats.org/officeDocument/2006/relationships/image" Target="../media/image157.emf"/><Relationship Id="rId1" Type="http://schemas.openxmlformats.org/officeDocument/2006/relationships/vmlDrawing" Target="../drawings/vmlDrawing29.vml"/><Relationship Id="rId6" Type="http://schemas.openxmlformats.org/officeDocument/2006/relationships/image" Target="../media/image150.emf"/><Relationship Id="rId11" Type="http://schemas.openxmlformats.org/officeDocument/2006/relationships/oleObject" Target="../embeddings/oleObject144.bin"/><Relationship Id="rId24" Type="http://schemas.openxmlformats.org/officeDocument/2006/relationships/image" Target="../media/image159.emf"/><Relationship Id="rId5" Type="http://schemas.openxmlformats.org/officeDocument/2006/relationships/oleObject" Target="../embeddings/oleObject141.bin"/><Relationship Id="rId15" Type="http://schemas.openxmlformats.org/officeDocument/2006/relationships/oleObject" Target="../embeddings/oleObject146.bin"/><Relationship Id="rId23" Type="http://schemas.openxmlformats.org/officeDocument/2006/relationships/oleObject" Target="../embeddings/oleObject150.bin"/><Relationship Id="rId10" Type="http://schemas.openxmlformats.org/officeDocument/2006/relationships/image" Target="../media/image152.emf"/><Relationship Id="rId19" Type="http://schemas.openxmlformats.org/officeDocument/2006/relationships/oleObject" Target="../embeddings/oleObject148.bin"/><Relationship Id="rId4" Type="http://schemas.openxmlformats.org/officeDocument/2006/relationships/image" Target="../media/image149.emf"/><Relationship Id="rId9" Type="http://schemas.openxmlformats.org/officeDocument/2006/relationships/oleObject" Target="../embeddings/oleObject143.bin"/><Relationship Id="rId14" Type="http://schemas.openxmlformats.org/officeDocument/2006/relationships/image" Target="../media/image154.emf"/><Relationship Id="rId22" Type="http://schemas.openxmlformats.org/officeDocument/2006/relationships/image" Target="../media/image158.emf"/></Relationships>
</file>

<file path=ppt/slides/_rels/slide51.xml.rels><?xml version="1.0" encoding="UTF-8" standalone="yes"?>
<Relationships xmlns="http://schemas.openxmlformats.org/package/2006/relationships"><Relationship Id="rId8" Type="http://schemas.openxmlformats.org/officeDocument/2006/relationships/image" Target="../media/image162.wmf"/><Relationship Id="rId3" Type="http://schemas.openxmlformats.org/officeDocument/2006/relationships/oleObject" Target="../embeddings/oleObject151.bin"/><Relationship Id="rId7" Type="http://schemas.openxmlformats.org/officeDocument/2006/relationships/oleObject" Target="../embeddings/oleObject153.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61.wmf"/><Relationship Id="rId5" Type="http://schemas.openxmlformats.org/officeDocument/2006/relationships/oleObject" Target="../embeddings/oleObject152.bin"/><Relationship Id="rId4" Type="http://schemas.openxmlformats.org/officeDocument/2006/relationships/image" Target="../media/image160.w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163.wmf"/><Relationship Id="rId4" Type="http://schemas.openxmlformats.org/officeDocument/2006/relationships/oleObject" Target="../embeddings/oleObject154.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57.bin"/><Relationship Id="rId13" Type="http://schemas.openxmlformats.org/officeDocument/2006/relationships/image" Target="../media/image168.wmf"/><Relationship Id="rId3" Type="http://schemas.openxmlformats.org/officeDocument/2006/relationships/notesSlide" Target="../notesSlides/notesSlide39.xml"/><Relationship Id="rId7" Type="http://schemas.openxmlformats.org/officeDocument/2006/relationships/image" Target="../media/image165.wmf"/><Relationship Id="rId12" Type="http://schemas.openxmlformats.org/officeDocument/2006/relationships/oleObject" Target="../embeddings/oleObject159.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156.bin"/><Relationship Id="rId11" Type="http://schemas.openxmlformats.org/officeDocument/2006/relationships/image" Target="../media/image167.wmf"/><Relationship Id="rId5" Type="http://schemas.openxmlformats.org/officeDocument/2006/relationships/image" Target="../media/image164.wmf"/><Relationship Id="rId10" Type="http://schemas.openxmlformats.org/officeDocument/2006/relationships/oleObject" Target="../embeddings/oleObject158.bin"/><Relationship Id="rId4" Type="http://schemas.openxmlformats.org/officeDocument/2006/relationships/oleObject" Target="../embeddings/oleObject155.bin"/><Relationship Id="rId9" Type="http://schemas.openxmlformats.org/officeDocument/2006/relationships/image" Target="../media/image166.w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62.bin"/><Relationship Id="rId13" Type="http://schemas.openxmlformats.org/officeDocument/2006/relationships/image" Target="../media/image173.wmf"/><Relationship Id="rId18" Type="http://schemas.openxmlformats.org/officeDocument/2006/relationships/oleObject" Target="../embeddings/oleObject167.bin"/><Relationship Id="rId3" Type="http://schemas.openxmlformats.org/officeDocument/2006/relationships/notesSlide" Target="../notesSlides/notesSlide41.xml"/><Relationship Id="rId21" Type="http://schemas.openxmlformats.org/officeDocument/2006/relationships/oleObject" Target="../embeddings/oleObject169.bin"/><Relationship Id="rId7" Type="http://schemas.openxmlformats.org/officeDocument/2006/relationships/image" Target="../media/image170.wmf"/><Relationship Id="rId12" Type="http://schemas.openxmlformats.org/officeDocument/2006/relationships/oleObject" Target="../embeddings/oleObject164.bin"/><Relationship Id="rId17" Type="http://schemas.openxmlformats.org/officeDocument/2006/relationships/image" Target="../media/image175.wmf"/><Relationship Id="rId2" Type="http://schemas.openxmlformats.org/officeDocument/2006/relationships/slideLayout" Target="../slideLayouts/slideLayout2.xml"/><Relationship Id="rId16" Type="http://schemas.openxmlformats.org/officeDocument/2006/relationships/oleObject" Target="../embeddings/oleObject166.bin"/><Relationship Id="rId20" Type="http://schemas.openxmlformats.org/officeDocument/2006/relationships/oleObject" Target="../embeddings/oleObject168.bin"/><Relationship Id="rId1" Type="http://schemas.openxmlformats.org/officeDocument/2006/relationships/vmlDrawing" Target="../drawings/vmlDrawing33.vml"/><Relationship Id="rId6" Type="http://schemas.openxmlformats.org/officeDocument/2006/relationships/oleObject" Target="../embeddings/oleObject161.bin"/><Relationship Id="rId11" Type="http://schemas.openxmlformats.org/officeDocument/2006/relationships/image" Target="../media/image172.wmf"/><Relationship Id="rId5" Type="http://schemas.openxmlformats.org/officeDocument/2006/relationships/image" Target="../media/image169.wmf"/><Relationship Id="rId15" Type="http://schemas.openxmlformats.org/officeDocument/2006/relationships/image" Target="../media/image174.wmf"/><Relationship Id="rId10" Type="http://schemas.openxmlformats.org/officeDocument/2006/relationships/oleObject" Target="../embeddings/oleObject163.bin"/><Relationship Id="rId19" Type="http://schemas.openxmlformats.org/officeDocument/2006/relationships/image" Target="../media/image176.wmf"/><Relationship Id="rId4" Type="http://schemas.openxmlformats.org/officeDocument/2006/relationships/oleObject" Target="../embeddings/oleObject160.bin"/><Relationship Id="rId9" Type="http://schemas.openxmlformats.org/officeDocument/2006/relationships/image" Target="../media/image171.wmf"/><Relationship Id="rId14" Type="http://schemas.openxmlformats.org/officeDocument/2006/relationships/oleObject" Target="../embeddings/oleObject165.bin"/><Relationship Id="rId22" Type="http://schemas.openxmlformats.org/officeDocument/2006/relationships/image" Target="../media/image177.wmf"/></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72.bin"/><Relationship Id="rId13" Type="http://schemas.openxmlformats.org/officeDocument/2006/relationships/image" Target="../media/image182.wmf"/><Relationship Id="rId18" Type="http://schemas.openxmlformats.org/officeDocument/2006/relationships/oleObject" Target="../embeddings/oleObject177.bin"/><Relationship Id="rId3" Type="http://schemas.openxmlformats.org/officeDocument/2006/relationships/notesSlide" Target="../notesSlides/notesSlide42.xml"/><Relationship Id="rId21" Type="http://schemas.openxmlformats.org/officeDocument/2006/relationships/image" Target="../media/image186.wmf"/><Relationship Id="rId7" Type="http://schemas.openxmlformats.org/officeDocument/2006/relationships/image" Target="../media/image179.wmf"/><Relationship Id="rId12" Type="http://schemas.openxmlformats.org/officeDocument/2006/relationships/oleObject" Target="../embeddings/oleObject174.bin"/><Relationship Id="rId17" Type="http://schemas.openxmlformats.org/officeDocument/2006/relationships/image" Target="../media/image184.wmf"/><Relationship Id="rId2" Type="http://schemas.openxmlformats.org/officeDocument/2006/relationships/slideLayout" Target="../slideLayouts/slideLayout2.xml"/><Relationship Id="rId16" Type="http://schemas.openxmlformats.org/officeDocument/2006/relationships/oleObject" Target="../embeddings/oleObject176.bin"/><Relationship Id="rId20" Type="http://schemas.openxmlformats.org/officeDocument/2006/relationships/oleObject" Target="../embeddings/oleObject178.bin"/><Relationship Id="rId1" Type="http://schemas.openxmlformats.org/officeDocument/2006/relationships/vmlDrawing" Target="../drawings/vmlDrawing34.vml"/><Relationship Id="rId6" Type="http://schemas.openxmlformats.org/officeDocument/2006/relationships/oleObject" Target="../embeddings/oleObject171.bin"/><Relationship Id="rId11" Type="http://schemas.openxmlformats.org/officeDocument/2006/relationships/image" Target="../media/image181.wmf"/><Relationship Id="rId5" Type="http://schemas.openxmlformats.org/officeDocument/2006/relationships/image" Target="../media/image178.wmf"/><Relationship Id="rId15" Type="http://schemas.openxmlformats.org/officeDocument/2006/relationships/image" Target="../media/image183.wmf"/><Relationship Id="rId23" Type="http://schemas.openxmlformats.org/officeDocument/2006/relationships/image" Target="../media/image120.wmf"/><Relationship Id="rId10" Type="http://schemas.openxmlformats.org/officeDocument/2006/relationships/oleObject" Target="../embeddings/oleObject173.bin"/><Relationship Id="rId19" Type="http://schemas.openxmlformats.org/officeDocument/2006/relationships/image" Target="../media/image185.wmf"/><Relationship Id="rId4" Type="http://schemas.openxmlformats.org/officeDocument/2006/relationships/oleObject" Target="../embeddings/oleObject170.bin"/><Relationship Id="rId9" Type="http://schemas.openxmlformats.org/officeDocument/2006/relationships/image" Target="../media/image180.wmf"/><Relationship Id="rId14" Type="http://schemas.openxmlformats.org/officeDocument/2006/relationships/oleObject" Target="../embeddings/oleObject175.bin"/><Relationship Id="rId22" Type="http://schemas.openxmlformats.org/officeDocument/2006/relationships/oleObject" Target="../embeddings/oleObject114.bin"/></Relationships>
</file>

<file path=ppt/slides/_rels/slide57.xml.rels><?xml version="1.0" encoding="UTF-8" standalone="yes"?>
<Relationships xmlns="http://schemas.openxmlformats.org/package/2006/relationships"><Relationship Id="rId3" Type="http://schemas.openxmlformats.org/officeDocument/2006/relationships/image" Target="../media/image187.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189.wmf"/><Relationship Id="rId3" Type="http://schemas.openxmlformats.org/officeDocument/2006/relationships/image" Target="../media/image191.png"/><Relationship Id="rId7" Type="http://schemas.openxmlformats.org/officeDocument/2006/relationships/oleObject" Target="../embeddings/oleObject180.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88.wmf"/><Relationship Id="rId5" Type="http://schemas.openxmlformats.org/officeDocument/2006/relationships/oleObject" Target="../embeddings/oleObject179.bin"/><Relationship Id="rId10" Type="http://schemas.openxmlformats.org/officeDocument/2006/relationships/image" Target="../media/image190.wmf"/><Relationship Id="rId4" Type="http://schemas.openxmlformats.org/officeDocument/2006/relationships/image" Target="../media/image192.png"/><Relationship Id="rId9" Type="http://schemas.openxmlformats.org/officeDocument/2006/relationships/oleObject" Target="../embeddings/oleObject181.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4.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7.wmf"/><Relationship Id="rId5" Type="http://schemas.openxmlformats.org/officeDocument/2006/relationships/image" Target="../media/image3.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6.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5.xml"/><Relationship Id="rId7" Type="http://schemas.openxmlformats.org/officeDocument/2006/relationships/oleObject" Target="../embeddings/oleObject9.bin"/><Relationship Id="rId12"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0.wmf"/><Relationship Id="rId4" Type="http://schemas.openxmlformats.org/officeDocument/2006/relationships/image" Target="../media/image12.png"/><Relationship Id="rId9"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17.wmf"/><Relationship Id="rId3" Type="http://schemas.openxmlformats.org/officeDocument/2006/relationships/notesSlide" Target="../notesSlides/notesSlide6.xml"/><Relationship Id="rId7" Type="http://schemas.openxmlformats.org/officeDocument/2006/relationships/image" Target="../media/image14.wmf"/><Relationship Id="rId12"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3.bin"/><Relationship Id="rId11" Type="http://schemas.openxmlformats.org/officeDocument/2006/relationships/image" Target="../media/image16.wmf"/><Relationship Id="rId5" Type="http://schemas.openxmlformats.org/officeDocument/2006/relationships/image" Target="../media/image13.wmf"/><Relationship Id="rId15" Type="http://schemas.openxmlformats.org/officeDocument/2006/relationships/image" Target="../media/image18.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5.wmf"/><Relationship Id="rId14" Type="http://schemas.openxmlformats.org/officeDocument/2006/relationships/oleObject" Target="../embeddings/oleObject1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第二章 质点动力学</a:t>
            </a:r>
            <a:br>
              <a:rPr lang="en-US" altLang="zh-CN" dirty="0"/>
            </a:br>
            <a:r>
              <a:rPr lang="zh-CN" altLang="en-US" dirty="0"/>
              <a:t>（牛顿运动定律）</a:t>
            </a:r>
          </a:p>
        </p:txBody>
      </p:sp>
    </p:spTree>
    <p:extLst>
      <p:ext uri="{BB962C8B-B14F-4D97-AF65-F5344CB8AC3E}">
        <p14:creationId xmlns:p14="http://schemas.microsoft.com/office/powerpoint/2010/main" val="1496040969"/>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牛顿运动三定律</a:t>
            </a:r>
          </a:p>
        </p:txBody>
      </p:sp>
      <p:sp>
        <p:nvSpPr>
          <p:cNvPr id="3" name="内容占位符 2"/>
          <p:cNvSpPr>
            <a:spLocks noGrp="1"/>
          </p:cNvSpPr>
          <p:nvPr>
            <p:ph idx="1"/>
          </p:nvPr>
        </p:nvSpPr>
        <p:spPr>
          <a:xfrm>
            <a:off x="457200" y="1600200"/>
            <a:ext cx="8229600" cy="4997152"/>
          </a:xfrm>
        </p:spPr>
        <p:txBody>
          <a:bodyPr>
            <a:normAutofit/>
          </a:bodyPr>
          <a:lstStyle/>
          <a:p>
            <a:r>
              <a:rPr lang="zh-CN" altLang="en-US" dirty="0">
                <a:latin typeface="+mj-ea"/>
                <a:ea typeface="+mj-ea"/>
              </a:rPr>
              <a:t>牛顿第二定律</a:t>
            </a:r>
            <a:r>
              <a:rPr lang="en-US" altLang="zh-CN" dirty="0">
                <a:latin typeface="+mj-ea"/>
                <a:ea typeface="+mj-ea"/>
              </a:rPr>
              <a:t>——</a:t>
            </a:r>
            <a:r>
              <a:rPr lang="zh-CN" altLang="en-US" dirty="0">
                <a:latin typeface="+mj-ea"/>
                <a:ea typeface="+mj-ea"/>
              </a:rPr>
              <a:t>变质量问题</a:t>
            </a:r>
            <a:br>
              <a:rPr lang="en-US" altLang="zh-CN" dirty="0">
                <a:latin typeface="+mj-ea"/>
                <a:ea typeface="+mj-ea"/>
              </a:rPr>
            </a:br>
            <a:r>
              <a:rPr lang="zh-CN" altLang="en-US" dirty="0">
                <a:latin typeface="+mj-ea"/>
                <a:ea typeface="+mj-ea"/>
              </a:rPr>
              <a:t>推导齐奥尔科夫斯基公式（</a:t>
            </a:r>
            <a:r>
              <a:rPr lang="zh-CN" altLang="en-US" dirty="0">
                <a:latin typeface="+mj-ea"/>
              </a:rPr>
              <a:t>火箭运动方程</a:t>
            </a:r>
            <a:r>
              <a:rPr lang="zh-CN" altLang="en-US" dirty="0">
                <a:latin typeface="+mj-ea"/>
                <a:ea typeface="+mj-ea"/>
              </a:rPr>
              <a:t>）</a:t>
            </a: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26" name="对象 25"/>
          <p:cNvGraphicFramePr>
            <a:graphicFrameLocks noChangeAspect="1"/>
          </p:cNvGraphicFramePr>
          <p:nvPr>
            <p:extLst>
              <p:ext uri="{D42A27DB-BD31-4B8C-83A1-F6EECF244321}">
                <p14:modId xmlns:p14="http://schemas.microsoft.com/office/powerpoint/2010/main" val="1073182466"/>
              </p:ext>
            </p:extLst>
          </p:nvPr>
        </p:nvGraphicFramePr>
        <p:xfrm>
          <a:off x="2915816" y="2924944"/>
          <a:ext cx="2075993" cy="1008112"/>
        </p:xfrm>
        <a:graphic>
          <a:graphicData uri="http://schemas.openxmlformats.org/presentationml/2006/ole">
            <mc:AlternateContent xmlns:mc="http://schemas.openxmlformats.org/markup-compatibility/2006">
              <mc:Choice xmlns:v="urn:schemas-microsoft-com:vml" Requires="v">
                <p:oleObj spid="_x0000_s25760" name="Equation" r:id="rId4" imgW="914400" imgH="444240" progId="Equation.DSMT4">
                  <p:embed/>
                </p:oleObj>
              </mc:Choice>
              <mc:Fallback>
                <p:oleObj name="Equation" r:id="rId4" imgW="914400" imgH="444240" progId="Equation.DSMT4">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5816" y="2924944"/>
                        <a:ext cx="2075993" cy="100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矩形 3"/>
          <p:cNvSpPr/>
          <p:nvPr/>
        </p:nvSpPr>
        <p:spPr>
          <a:xfrm>
            <a:off x="827584" y="4149080"/>
            <a:ext cx="7488832" cy="1200329"/>
          </a:xfrm>
          <a:prstGeom prst="rect">
            <a:avLst/>
          </a:prstGeom>
        </p:spPr>
        <p:txBody>
          <a:bodyPr wrap="square">
            <a:spAutoFit/>
          </a:bodyPr>
          <a:lstStyle/>
          <a:p>
            <a:r>
              <a:rPr lang="zh-CN" altLang="en-US" sz="2400" dirty="0"/>
              <a:t>对于化学推进，</a:t>
            </a:r>
            <a:r>
              <a:rPr lang="en-US" altLang="zh-CN" sz="2400" i="1" dirty="0" err="1"/>
              <a:t>v</a:t>
            </a:r>
            <a:r>
              <a:rPr lang="en-US" altLang="zh-CN" sz="2400" i="1" baseline="-25000" dirty="0" err="1"/>
              <a:t>e</a:t>
            </a:r>
            <a:r>
              <a:rPr lang="en-US" altLang="zh-CN" sz="2400" dirty="0"/>
              <a:t> &lt; 5 km/s</a:t>
            </a:r>
            <a:r>
              <a:rPr lang="zh-CN" altLang="en-US" sz="2400" dirty="0"/>
              <a:t>，并且对于火箭的每一级，</a:t>
            </a:r>
            <a:r>
              <a:rPr lang="en-US" altLang="zh-CN" sz="2400" i="1" dirty="0"/>
              <a:t>m</a:t>
            </a:r>
            <a:r>
              <a:rPr lang="en-US" altLang="zh-CN" sz="2400" i="1" baseline="-25000" dirty="0"/>
              <a:t>i</a:t>
            </a:r>
            <a:r>
              <a:rPr lang="en-US" altLang="zh-CN" sz="2400" dirty="0"/>
              <a:t>/m</a:t>
            </a:r>
            <a:r>
              <a:rPr lang="en-US" altLang="zh-CN" sz="2400" i="1" baseline="-25000" dirty="0"/>
              <a:t>f</a:t>
            </a:r>
            <a:r>
              <a:rPr lang="en-US" altLang="zh-CN" sz="2400" baseline="-25000" dirty="0"/>
              <a:t> </a:t>
            </a:r>
            <a:r>
              <a:rPr lang="en-US" altLang="zh-CN" sz="2400" dirty="0"/>
              <a:t> </a:t>
            </a:r>
            <a:r>
              <a:rPr lang="zh-CN" altLang="en-US" sz="2400" dirty="0"/>
              <a:t>通常小于</a:t>
            </a:r>
            <a:r>
              <a:rPr lang="en-US" altLang="zh-CN" sz="2400" dirty="0"/>
              <a:t>10</a:t>
            </a:r>
            <a:r>
              <a:rPr lang="zh-CN" altLang="en-US" sz="2400" dirty="0"/>
              <a:t>，所以化学推进的每一级只能使速度增加约</a:t>
            </a:r>
            <a:r>
              <a:rPr lang="en-US" altLang="zh-CN" sz="2400" dirty="0"/>
              <a:t>10 km/s</a:t>
            </a:r>
            <a:r>
              <a:rPr lang="zh-CN" altLang="en-US" sz="2400" dirty="0"/>
              <a:t>。</a:t>
            </a:r>
          </a:p>
        </p:txBody>
      </p:sp>
    </p:spTree>
    <p:extLst>
      <p:ext uri="{BB962C8B-B14F-4D97-AF65-F5344CB8AC3E}">
        <p14:creationId xmlns:p14="http://schemas.microsoft.com/office/powerpoint/2010/main" val="1945085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力学中常见的几种力</a:t>
            </a:r>
          </a:p>
        </p:txBody>
      </p:sp>
      <p:sp>
        <p:nvSpPr>
          <p:cNvPr id="3" name="内容占位符 2"/>
          <p:cNvSpPr>
            <a:spLocks noGrp="1"/>
          </p:cNvSpPr>
          <p:nvPr>
            <p:ph idx="1"/>
          </p:nvPr>
        </p:nvSpPr>
        <p:spPr>
          <a:xfrm>
            <a:off x="457200" y="1600200"/>
            <a:ext cx="8229600" cy="4997152"/>
          </a:xfrm>
        </p:spPr>
        <p:txBody>
          <a:bodyPr>
            <a:normAutofit/>
          </a:bodyPr>
          <a:lstStyle/>
          <a:p>
            <a:r>
              <a:rPr lang="zh-CN" altLang="en-US" dirty="0">
                <a:latin typeface="+mj-ea"/>
                <a:ea typeface="+mj-ea"/>
              </a:rPr>
              <a:t>目前已知的四种基本自然力</a:t>
            </a: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683568" y="5733256"/>
            <a:ext cx="7560840" cy="830997"/>
          </a:xfrm>
          <a:prstGeom prst="rect">
            <a:avLst/>
          </a:prstGeom>
        </p:spPr>
        <p:txBody>
          <a:bodyPr wrap="square">
            <a:spAutoFit/>
          </a:bodyPr>
          <a:lstStyle/>
          <a:p>
            <a:r>
              <a:rPr lang="zh-CN" altLang="en-US" sz="2400" dirty="0">
                <a:latin typeface="楷体" panose="02010609060101010101" pitchFamily="49" charset="-122"/>
                <a:ea typeface="楷体" panose="02010609060101010101" pitchFamily="49" charset="-122"/>
              </a:rPr>
              <a:t>弄清楚自然界中的最基本的力，我们在原则上就能解释自然界中各式各样的运动现象。</a:t>
            </a: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278" y="2299386"/>
            <a:ext cx="6415534"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7359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力学中常见的几种力</a:t>
            </a:r>
          </a:p>
        </p:txBody>
      </p:sp>
      <p:sp>
        <p:nvSpPr>
          <p:cNvPr id="3" name="内容占位符 2"/>
          <p:cNvSpPr>
            <a:spLocks noGrp="1"/>
          </p:cNvSpPr>
          <p:nvPr>
            <p:ph idx="1"/>
          </p:nvPr>
        </p:nvSpPr>
        <p:spPr>
          <a:xfrm>
            <a:off x="457200" y="1628800"/>
            <a:ext cx="8229600" cy="4997152"/>
          </a:xfrm>
        </p:spPr>
        <p:txBody>
          <a:bodyPr>
            <a:normAutofit/>
          </a:bodyPr>
          <a:lstStyle/>
          <a:p>
            <a:r>
              <a:rPr lang="zh-CN" altLang="en-US" dirty="0">
                <a:latin typeface="+mj-ea"/>
                <a:ea typeface="+mj-ea"/>
              </a:rPr>
              <a:t>万有引力</a:t>
            </a: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20"/>
          <p:cNvGrpSpPr>
            <a:grpSpLocks/>
          </p:cNvGrpSpPr>
          <p:nvPr/>
        </p:nvGrpSpPr>
        <p:grpSpPr bwMode="auto">
          <a:xfrm>
            <a:off x="323850" y="2269777"/>
            <a:ext cx="7848600" cy="2968626"/>
            <a:chOff x="204" y="1502"/>
            <a:chExt cx="4944" cy="1870"/>
          </a:xfrm>
        </p:grpSpPr>
        <p:sp>
          <p:nvSpPr>
            <p:cNvPr id="7" name="Text Box 3"/>
            <p:cNvSpPr txBox="1">
              <a:spLocks noChangeArrowheads="1"/>
            </p:cNvSpPr>
            <p:nvPr/>
          </p:nvSpPr>
          <p:spPr bwMode="auto">
            <a:xfrm>
              <a:off x="204" y="1502"/>
              <a:ext cx="4944"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itchFamily="18" charset="0"/>
                </a:rPr>
                <a:t>         </a:t>
              </a:r>
              <a:r>
                <a:rPr kumimoji="1" lang="zh-CN" altLang="en-US" sz="2400" dirty="0">
                  <a:latin typeface="Times New Roman" pitchFamily="18" charset="0"/>
                </a:rPr>
                <a:t>任意两个质点 </a:t>
              </a:r>
              <a:r>
                <a:rPr kumimoji="1" lang="en-US" altLang="zh-CN" sz="2400" i="1" dirty="0">
                  <a:latin typeface="Times New Roman" pitchFamily="18" charset="0"/>
                </a:rPr>
                <a:t>m</a:t>
              </a:r>
              <a:r>
                <a:rPr kumimoji="1" lang="en-US" altLang="zh-CN" sz="2400" baseline="-25000" dirty="0">
                  <a:latin typeface="Times New Roman" pitchFamily="18" charset="0"/>
                </a:rPr>
                <a:t>1 </a:t>
              </a:r>
              <a:r>
                <a:rPr kumimoji="1" lang="zh-CN" altLang="en-US" sz="2400" dirty="0">
                  <a:latin typeface="Times New Roman" pitchFamily="18" charset="0"/>
                </a:rPr>
                <a:t>和 </a:t>
              </a:r>
              <a:r>
                <a:rPr kumimoji="1" lang="en-US" altLang="zh-CN" sz="2400" i="1" dirty="0">
                  <a:latin typeface="Times New Roman" pitchFamily="18" charset="0"/>
                </a:rPr>
                <a:t>m</a:t>
              </a:r>
              <a:r>
                <a:rPr kumimoji="1" lang="en-US" altLang="zh-CN" sz="2400" baseline="-25000" dirty="0">
                  <a:latin typeface="Times New Roman" pitchFamily="18" charset="0"/>
                </a:rPr>
                <a:t>2 </a:t>
              </a:r>
              <a:r>
                <a:rPr kumimoji="1" lang="zh-CN" altLang="en-US" sz="2400" dirty="0">
                  <a:latin typeface="Times New Roman" pitchFamily="18" charset="0"/>
                </a:rPr>
                <a:t>之间都存在着相互吸引力。</a:t>
              </a:r>
              <a:endParaRPr kumimoji="1" lang="en-US" altLang="zh-CN" sz="2400" dirty="0">
                <a:latin typeface="Times New Roman" pitchFamily="18" charset="0"/>
              </a:endParaRPr>
            </a:p>
            <a:p>
              <a:r>
                <a:rPr kumimoji="1" lang="zh-CN" altLang="en-US" sz="2400" dirty="0">
                  <a:latin typeface="Times New Roman" pitchFamily="18" charset="0"/>
                </a:rPr>
                <a:t>        </a:t>
              </a:r>
              <a:endParaRPr kumimoji="1" lang="en-US" altLang="zh-CN" sz="2400" dirty="0">
                <a:latin typeface="Times New Roman" pitchFamily="18" charset="0"/>
              </a:endParaRPr>
            </a:p>
            <a:p>
              <a:r>
                <a:rPr kumimoji="1" lang="en-US" altLang="zh-CN" sz="2400" b="1" dirty="0">
                  <a:latin typeface="Times New Roman" pitchFamily="18" charset="0"/>
                </a:rPr>
                <a:t>      </a:t>
              </a:r>
              <a:r>
                <a:rPr kumimoji="1" lang="zh-CN" altLang="en-US" sz="2400" b="1" dirty="0">
                  <a:latin typeface="Times New Roman" pitchFamily="18" charset="0"/>
                </a:rPr>
                <a:t>力的大小为</a:t>
              </a:r>
              <a:r>
                <a:rPr kumimoji="1" lang="zh-CN" altLang="en-US" sz="2400" dirty="0">
                  <a:latin typeface="Times New Roman" pitchFamily="18" charset="0"/>
                </a:rPr>
                <a:t>： </a:t>
              </a:r>
            </a:p>
          </p:txBody>
        </p:sp>
        <p:graphicFrame>
          <p:nvGraphicFramePr>
            <p:cNvPr id="8" name="Object 4"/>
            <p:cNvGraphicFramePr>
              <a:graphicFrameLocks noChangeAspect="1"/>
            </p:cNvGraphicFramePr>
            <p:nvPr>
              <p:extLst>
                <p:ext uri="{D42A27DB-BD31-4B8C-83A1-F6EECF244321}">
                  <p14:modId xmlns:p14="http://schemas.microsoft.com/office/powerpoint/2010/main" val="2872588370"/>
                </p:ext>
              </p:extLst>
            </p:nvPr>
          </p:nvGraphicFramePr>
          <p:xfrm>
            <a:off x="1126" y="2305"/>
            <a:ext cx="1194" cy="583"/>
          </p:xfrm>
          <a:graphic>
            <a:graphicData uri="http://schemas.openxmlformats.org/presentationml/2006/ole">
              <mc:AlternateContent xmlns:mc="http://schemas.openxmlformats.org/markup-compatibility/2006">
                <mc:Choice xmlns:v="urn:schemas-microsoft-com:vml" Requires="v">
                  <p:oleObj spid="_x0000_s4279" r:id="rId4" imgW="799753" imgH="393529" progId="Equation.3">
                    <p:embed/>
                  </p:oleObj>
                </mc:Choice>
                <mc:Fallback>
                  <p:oleObj r:id="rId4" imgW="799753" imgH="393529" progId="Equation.3">
                    <p:embed/>
                    <p:pic>
                      <p:nvPicPr>
                        <p:cNvPr id="0" name="Picture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6" y="2305"/>
                          <a:ext cx="1194" cy="5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5"/>
            <p:cNvSpPr txBox="1">
              <a:spLocks noChangeArrowheads="1"/>
            </p:cNvSpPr>
            <p:nvPr/>
          </p:nvSpPr>
          <p:spPr bwMode="auto">
            <a:xfrm>
              <a:off x="249" y="3120"/>
              <a:ext cx="3039" cy="25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i="1" dirty="0">
                  <a:latin typeface="Times New Roman" pitchFamily="18" charset="0"/>
                </a:rPr>
                <a:t>G</a:t>
              </a:r>
              <a:r>
                <a:rPr lang="en-US" altLang="zh-CN" dirty="0"/>
                <a:t>=6.672×10</a:t>
              </a:r>
              <a:r>
                <a:rPr lang="en-US" altLang="zh-CN" baseline="30000" dirty="0"/>
                <a:t>-11</a:t>
              </a:r>
              <a:r>
                <a:rPr lang="zh-CN" altLang="en-US" dirty="0"/>
                <a:t>ｍ</a:t>
              </a:r>
              <a:r>
                <a:rPr lang="en-US" altLang="zh-CN" baseline="30000" dirty="0"/>
                <a:t>3</a:t>
              </a:r>
              <a:r>
                <a:rPr lang="en-US" altLang="zh-CN" dirty="0"/>
                <a:t>·㎏</a:t>
              </a:r>
              <a:r>
                <a:rPr lang="en-US" altLang="zh-CN" baseline="30000" dirty="0"/>
                <a:t>-1</a:t>
              </a:r>
              <a:r>
                <a:rPr lang="en-US" altLang="zh-CN" dirty="0"/>
                <a:t>·s</a:t>
              </a:r>
              <a:r>
                <a:rPr lang="en-US" altLang="zh-CN" baseline="30000" dirty="0"/>
                <a:t>-2 </a:t>
              </a:r>
              <a:r>
                <a:rPr kumimoji="1" lang="zh-CN" altLang="en-US" sz="2000" dirty="0">
                  <a:latin typeface="Times New Roman" pitchFamily="18" charset="0"/>
                </a:rPr>
                <a:t>称为引力常量。</a:t>
              </a:r>
            </a:p>
          </p:txBody>
        </p:sp>
      </p:grpSp>
      <p:sp>
        <p:nvSpPr>
          <p:cNvPr id="10" name="Rectangle 7"/>
          <p:cNvSpPr>
            <a:spLocks noChangeArrowheads="1"/>
          </p:cNvSpPr>
          <p:nvPr/>
        </p:nvSpPr>
        <p:spPr bwMode="auto">
          <a:xfrm>
            <a:off x="4213224" y="3614787"/>
            <a:ext cx="32400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t>力的方向：</a:t>
            </a:r>
            <a:r>
              <a:rPr lang="zh-CN" altLang="en-US" sz="2400" dirty="0"/>
              <a:t>在连线方向</a:t>
            </a:r>
          </a:p>
          <a:p>
            <a:r>
              <a:rPr lang="zh-CN" altLang="en-US" sz="2400" b="1" dirty="0"/>
              <a:t>力的性质</a:t>
            </a:r>
            <a:r>
              <a:rPr lang="zh-CN" altLang="en-US" sz="2400" dirty="0"/>
              <a:t>：相互吸引力</a:t>
            </a:r>
          </a:p>
        </p:txBody>
      </p:sp>
      <p:grpSp>
        <p:nvGrpSpPr>
          <p:cNvPr id="11" name="Group 8"/>
          <p:cNvGrpSpPr>
            <a:grpSpLocks/>
          </p:cNvGrpSpPr>
          <p:nvPr/>
        </p:nvGrpSpPr>
        <p:grpSpPr bwMode="auto">
          <a:xfrm>
            <a:off x="5688805" y="4437112"/>
            <a:ext cx="2951163" cy="1368425"/>
            <a:chOff x="3243" y="3112"/>
            <a:chExt cx="1859" cy="862"/>
          </a:xfrm>
        </p:grpSpPr>
        <p:sp>
          <p:nvSpPr>
            <p:cNvPr id="12" name="Oval 9"/>
            <p:cNvSpPr>
              <a:spLocks noChangeArrowheads="1"/>
            </p:cNvSpPr>
            <p:nvPr/>
          </p:nvSpPr>
          <p:spPr bwMode="auto">
            <a:xfrm>
              <a:off x="3243" y="3521"/>
              <a:ext cx="453" cy="453"/>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Oval 10"/>
            <p:cNvSpPr>
              <a:spLocks noChangeArrowheads="1"/>
            </p:cNvSpPr>
            <p:nvPr/>
          </p:nvSpPr>
          <p:spPr bwMode="auto">
            <a:xfrm>
              <a:off x="4514" y="3112"/>
              <a:ext cx="226" cy="22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1"/>
            <p:cNvSpPr>
              <a:spLocks noChangeShapeType="1"/>
            </p:cNvSpPr>
            <p:nvPr/>
          </p:nvSpPr>
          <p:spPr bwMode="auto">
            <a:xfrm flipV="1">
              <a:off x="3833" y="3430"/>
              <a:ext cx="362" cy="181"/>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2"/>
            <p:cNvSpPr>
              <a:spLocks noChangeShapeType="1"/>
            </p:cNvSpPr>
            <p:nvPr/>
          </p:nvSpPr>
          <p:spPr bwMode="auto">
            <a:xfrm flipV="1">
              <a:off x="3470" y="3566"/>
              <a:ext cx="453" cy="2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3"/>
            <p:cNvSpPr>
              <a:spLocks noChangeShapeType="1"/>
            </p:cNvSpPr>
            <p:nvPr/>
          </p:nvSpPr>
          <p:spPr bwMode="auto">
            <a:xfrm rot="10800000" flipV="1">
              <a:off x="4196" y="3203"/>
              <a:ext cx="453" cy="2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Text Box 14"/>
            <p:cNvSpPr txBox="1">
              <a:spLocks noChangeArrowheads="1"/>
            </p:cNvSpPr>
            <p:nvPr/>
          </p:nvSpPr>
          <p:spPr bwMode="auto">
            <a:xfrm>
              <a:off x="3742" y="3657"/>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F</a:t>
              </a:r>
              <a:r>
                <a:rPr lang="en-US" altLang="zh-CN" b="1" baseline="-25000"/>
                <a:t>12</a:t>
              </a:r>
            </a:p>
          </p:txBody>
        </p:sp>
        <p:sp>
          <p:nvSpPr>
            <p:cNvPr id="18" name="Text Box 15"/>
            <p:cNvSpPr txBox="1">
              <a:spLocks noChangeArrowheads="1"/>
            </p:cNvSpPr>
            <p:nvPr/>
          </p:nvSpPr>
          <p:spPr bwMode="auto">
            <a:xfrm>
              <a:off x="4286" y="3339"/>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t>F</a:t>
              </a:r>
              <a:r>
                <a:rPr lang="en-US" altLang="zh-CN" b="1" baseline="-25000" dirty="0"/>
                <a:t>21</a:t>
              </a:r>
            </a:p>
          </p:txBody>
        </p:sp>
        <p:sp>
          <p:nvSpPr>
            <p:cNvPr id="19" name="Text Box 16"/>
            <p:cNvSpPr txBox="1">
              <a:spLocks noChangeArrowheads="1"/>
            </p:cNvSpPr>
            <p:nvPr/>
          </p:nvSpPr>
          <p:spPr bwMode="auto">
            <a:xfrm>
              <a:off x="3243" y="3294"/>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m</a:t>
              </a:r>
              <a:r>
                <a:rPr lang="en-US" altLang="zh-CN" b="1" baseline="-25000"/>
                <a:t>1</a:t>
              </a:r>
            </a:p>
          </p:txBody>
        </p:sp>
        <p:sp>
          <p:nvSpPr>
            <p:cNvPr id="20" name="Text Box 17"/>
            <p:cNvSpPr txBox="1">
              <a:spLocks noChangeArrowheads="1"/>
            </p:cNvSpPr>
            <p:nvPr/>
          </p:nvSpPr>
          <p:spPr bwMode="auto">
            <a:xfrm>
              <a:off x="4694" y="3158"/>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m</a:t>
              </a:r>
              <a:r>
                <a:rPr lang="en-US" altLang="zh-CN" b="1" baseline="-25000"/>
                <a:t>2</a:t>
              </a:r>
            </a:p>
          </p:txBody>
        </p:sp>
        <p:sp>
          <p:nvSpPr>
            <p:cNvPr id="21" name="Text Box 18"/>
            <p:cNvSpPr txBox="1">
              <a:spLocks noChangeArrowheads="1"/>
            </p:cNvSpPr>
            <p:nvPr/>
          </p:nvSpPr>
          <p:spPr bwMode="auto">
            <a:xfrm>
              <a:off x="3923" y="3249"/>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r</a:t>
              </a:r>
              <a:endParaRPr lang="en-US" altLang="zh-CN" b="1" baseline="-25000"/>
            </a:p>
          </p:txBody>
        </p:sp>
      </p:grpSp>
    </p:spTree>
    <p:extLst>
      <p:ext uri="{BB962C8B-B14F-4D97-AF65-F5344CB8AC3E}">
        <p14:creationId xmlns:p14="http://schemas.microsoft.com/office/powerpoint/2010/main" val="2430722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力学中常见的几种力</a:t>
            </a:r>
          </a:p>
        </p:txBody>
      </p:sp>
      <p:sp>
        <p:nvSpPr>
          <p:cNvPr id="3" name="内容占位符 2"/>
          <p:cNvSpPr>
            <a:spLocks noGrp="1"/>
          </p:cNvSpPr>
          <p:nvPr>
            <p:ph idx="1"/>
          </p:nvPr>
        </p:nvSpPr>
        <p:spPr>
          <a:xfrm>
            <a:off x="457200" y="1628800"/>
            <a:ext cx="8229600" cy="4997152"/>
          </a:xfrm>
        </p:spPr>
        <p:txBody>
          <a:bodyPr>
            <a:normAutofit/>
          </a:bodyPr>
          <a:lstStyle/>
          <a:p>
            <a:r>
              <a:rPr lang="zh-CN" altLang="en-US" dirty="0">
                <a:latin typeface="+mj-ea"/>
                <a:ea typeface="+mj-ea"/>
              </a:rPr>
              <a:t>万有引力</a:t>
            </a:r>
            <a:br>
              <a:rPr lang="en-US" altLang="zh-CN" dirty="0">
                <a:latin typeface="+mj-ea"/>
                <a:ea typeface="+mj-ea"/>
              </a:rPr>
            </a:b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25" name="Object 20"/>
          <p:cNvGraphicFramePr>
            <a:graphicFrameLocks noChangeAspect="1"/>
          </p:cNvGraphicFramePr>
          <p:nvPr>
            <p:extLst>
              <p:ext uri="{D42A27DB-BD31-4B8C-83A1-F6EECF244321}">
                <p14:modId xmlns:p14="http://schemas.microsoft.com/office/powerpoint/2010/main" val="349230719"/>
              </p:ext>
            </p:extLst>
          </p:nvPr>
        </p:nvGraphicFramePr>
        <p:xfrm>
          <a:off x="971600" y="2925441"/>
          <a:ext cx="4452937" cy="925513"/>
        </p:xfrm>
        <a:graphic>
          <a:graphicData uri="http://schemas.openxmlformats.org/presentationml/2006/ole">
            <mc:AlternateContent xmlns:mc="http://schemas.openxmlformats.org/markup-compatibility/2006">
              <mc:Choice xmlns:v="urn:schemas-microsoft-com:vml" Requires="v">
                <p:oleObj spid="_x0000_s5483" name="Equation" r:id="rId4" imgW="1879560" imgH="393480" progId="Equation.DSMT4">
                  <p:embed/>
                </p:oleObj>
              </mc:Choice>
              <mc:Fallback>
                <p:oleObj name="Equation" r:id="rId4" imgW="1879560" imgH="393480" progId="Equation.DSMT4">
                  <p:embed/>
                  <p:pic>
                    <p:nvPicPr>
                      <p:cNvPr id="0" name="Picture 84"/>
                      <p:cNvPicPr>
                        <a:picLocks noChangeAspect="1" noChangeArrowheads="1"/>
                      </p:cNvPicPr>
                      <p:nvPr/>
                    </p:nvPicPr>
                    <p:blipFill>
                      <a:blip r:embed="rId5"/>
                      <a:srcRect/>
                      <a:stretch>
                        <a:fillRect/>
                      </a:stretch>
                    </p:blipFill>
                    <p:spPr bwMode="auto">
                      <a:xfrm>
                        <a:off x="971600" y="2925441"/>
                        <a:ext cx="4452937" cy="92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8" name="Group 7"/>
          <p:cNvGrpSpPr>
            <a:grpSpLocks/>
          </p:cNvGrpSpPr>
          <p:nvPr/>
        </p:nvGrpSpPr>
        <p:grpSpPr bwMode="auto">
          <a:xfrm>
            <a:off x="6301357" y="2420615"/>
            <a:ext cx="2951163" cy="1368425"/>
            <a:chOff x="3606" y="1117"/>
            <a:chExt cx="1859" cy="862"/>
          </a:xfrm>
        </p:grpSpPr>
        <p:sp>
          <p:nvSpPr>
            <p:cNvPr id="29" name="Oval 8"/>
            <p:cNvSpPr>
              <a:spLocks noChangeArrowheads="1"/>
            </p:cNvSpPr>
            <p:nvPr/>
          </p:nvSpPr>
          <p:spPr bwMode="auto">
            <a:xfrm>
              <a:off x="3606" y="1526"/>
              <a:ext cx="453" cy="453"/>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Oval 9"/>
            <p:cNvSpPr>
              <a:spLocks noChangeArrowheads="1"/>
            </p:cNvSpPr>
            <p:nvPr/>
          </p:nvSpPr>
          <p:spPr bwMode="auto">
            <a:xfrm>
              <a:off x="4877" y="1117"/>
              <a:ext cx="226" cy="22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10"/>
            <p:cNvSpPr>
              <a:spLocks noChangeShapeType="1"/>
            </p:cNvSpPr>
            <p:nvPr/>
          </p:nvSpPr>
          <p:spPr bwMode="auto">
            <a:xfrm flipV="1">
              <a:off x="4196" y="1435"/>
              <a:ext cx="362" cy="181"/>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11"/>
            <p:cNvSpPr>
              <a:spLocks noChangeShapeType="1"/>
            </p:cNvSpPr>
            <p:nvPr/>
          </p:nvSpPr>
          <p:spPr bwMode="auto">
            <a:xfrm flipV="1">
              <a:off x="3833" y="1616"/>
              <a:ext cx="362" cy="182"/>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12"/>
            <p:cNvSpPr>
              <a:spLocks noChangeShapeType="1"/>
            </p:cNvSpPr>
            <p:nvPr/>
          </p:nvSpPr>
          <p:spPr bwMode="auto">
            <a:xfrm rot="10800000" flipV="1">
              <a:off x="4559" y="1208"/>
              <a:ext cx="453" cy="2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Text Box 13"/>
            <p:cNvSpPr txBox="1">
              <a:spLocks noChangeArrowheads="1"/>
            </p:cNvSpPr>
            <p:nvPr/>
          </p:nvSpPr>
          <p:spPr bwMode="auto">
            <a:xfrm>
              <a:off x="4649" y="1344"/>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F</a:t>
              </a:r>
              <a:r>
                <a:rPr lang="en-US" altLang="zh-CN" b="1" baseline="-25000"/>
                <a:t>21</a:t>
              </a:r>
            </a:p>
          </p:txBody>
        </p:sp>
        <p:sp>
          <p:nvSpPr>
            <p:cNvPr id="35" name="Text Box 14"/>
            <p:cNvSpPr txBox="1">
              <a:spLocks noChangeArrowheads="1"/>
            </p:cNvSpPr>
            <p:nvPr/>
          </p:nvSpPr>
          <p:spPr bwMode="auto">
            <a:xfrm>
              <a:off x="3606" y="1299"/>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m</a:t>
              </a:r>
              <a:r>
                <a:rPr lang="en-US" altLang="zh-CN" b="1" baseline="-25000"/>
                <a:t>1</a:t>
              </a:r>
            </a:p>
          </p:txBody>
        </p:sp>
        <p:sp>
          <p:nvSpPr>
            <p:cNvPr id="36" name="Text Box 15"/>
            <p:cNvSpPr txBox="1">
              <a:spLocks noChangeArrowheads="1"/>
            </p:cNvSpPr>
            <p:nvPr/>
          </p:nvSpPr>
          <p:spPr bwMode="auto">
            <a:xfrm>
              <a:off x="5057" y="1163"/>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m</a:t>
              </a:r>
              <a:r>
                <a:rPr lang="en-US" altLang="zh-CN" b="1" baseline="-25000"/>
                <a:t>2</a:t>
              </a:r>
            </a:p>
          </p:txBody>
        </p:sp>
        <p:sp>
          <p:nvSpPr>
            <p:cNvPr id="38" name="Rectangle 17"/>
            <p:cNvSpPr>
              <a:spLocks noChangeArrowheads="1"/>
            </p:cNvSpPr>
            <p:nvPr/>
          </p:nvSpPr>
          <p:spPr bwMode="auto">
            <a:xfrm>
              <a:off x="3969" y="1389"/>
              <a:ext cx="2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r</a:t>
              </a:r>
              <a:r>
                <a:rPr lang="en-US" altLang="zh-CN" b="1" baseline="-25000"/>
                <a:t>0</a:t>
              </a:r>
            </a:p>
          </p:txBody>
        </p:sp>
        <p:sp>
          <p:nvSpPr>
            <p:cNvPr id="39" name="Line 18"/>
            <p:cNvSpPr>
              <a:spLocks noChangeShapeType="1"/>
            </p:cNvSpPr>
            <p:nvPr/>
          </p:nvSpPr>
          <p:spPr bwMode="auto">
            <a:xfrm>
              <a:off x="4013" y="1434"/>
              <a:ext cx="1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 name="矩形 3"/>
          <p:cNvSpPr/>
          <p:nvPr/>
        </p:nvSpPr>
        <p:spPr>
          <a:xfrm>
            <a:off x="852275" y="2355523"/>
            <a:ext cx="5876930" cy="461665"/>
          </a:xfrm>
          <a:prstGeom prst="rect">
            <a:avLst/>
          </a:prstGeom>
        </p:spPr>
        <p:txBody>
          <a:bodyPr wrap="none">
            <a:spAutoFit/>
          </a:bodyPr>
          <a:lstStyle/>
          <a:p>
            <a:r>
              <a:rPr lang="zh-CN" altLang="en-US" sz="2400" dirty="0">
                <a:latin typeface="Times New Roman" panose="02020603050405020304" pitchFamily="18" charset="0"/>
                <a:ea typeface="+mj-ea"/>
                <a:cs typeface="Times New Roman" panose="02020603050405020304" pitchFamily="18" charset="0"/>
              </a:rPr>
              <a:t>质点</a:t>
            </a:r>
            <a:r>
              <a:rPr lang="en-US" altLang="zh-CN" sz="2400" dirty="0">
                <a:latin typeface="Times New Roman" panose="02020603050405020304" pitchFamily="18" charset="0"/>
                <a:ea typeface="+mj-ea"/>
                <a:cs typeface="Times New Roman" panose="02020603050405020304" pitchFamily="18" charset="0"/>
              </a:rPr>
              <a:t>m</a:t>
            </a:r>
            <a:r>
              <a:rPr lang="en-US" altLang="zh-CN" sz="2400" baseline="-25000" dirty="0">
                <a:latin typeface="Times New Roman" panose="02020603050405020304" pitchFamily="18" charset="0"/>
                <a:ea typeface="+mj-ea"/>
                <a:cs typeface="Times New Roman" panose="02020603050405020304" pitchFamily="18" charset="0"/>
              </a:rPr>
              <a:t>1</a:t>
            </a:r>
            <a:r>
              <a:rPr lang="zh-CN" altLang="en-US" sz="2400" dirty="0">
                <a:latin typeface="Times New Roman" panose="02020603050405020304" pitchFamily="18" charset="0"/>
                <a:ea typeface="+mj-ea"/>
                <a:cs typeface="Times New Roman" panose="02020603050405020304" pitchFamily="18" charset="0"/>
              </a:rPr>
              <a:t>作用于质点</a:t>
            </a:r>
            <a:r>
              <a:rPr lang="en-US" altLang="zh-CN" sz="2400" dirty="0">
                <a:latin typeface="Times New Roman" panose="02020603050405020304" pitchFamily="18" charset="0"/>
                <a:ea typeface="+mj-ea"/>
                <a:cs typeface="Times New Roman" panose="02020603050405020304" pitchFamily="18" charset="0"/>
              </a:rPr>
              <a:t>m</a:t>
            </a:r>
            <a:r>
              <a:rPr lang="en-US" altLang="zh-CN" sz="2400" baseline="-25000" dirty="0">
                <a:latin typeface="Times New Roman" panose="02020603050405020304" pitchFamily="18" charset="0"/>
                <a:ea typeface="+mj-ea"/>
                <a:cs typeface="Times New Roman" panose="02020603050405020304" pitchFamily="18" charset="0"/>
              </a:rPr>
              <a:t>2</a:t>
            </a:r>
            <a:r>
              <a:rPr lang="zh-CN" altLang="en-US" sz="2400" dirty="0">
                <a:latin typeface="Times New Roman" panose="02020603050405020304" pitchFamily="18" charset="0"/>
                <a:ea typeface="+mj-ea"/>
                <a:cs typeface="Times New Roman" panose="02020603050405020304" pitchFamily="18" charset="0"/>
              </a:rPr>
              <a:t>的力</a:t>
            </a:r>
            <a:r>
              <a:rPr lang="en-US" altLang="zh-CN" sz="2400" b="1" dirty="0">
                <a:latin typeface="Times New Roman" panose="02020603050405020304" pitchFamily="18" charset="0"/>
                <a:ea typeface="+mj-ea"/>
                <a:cs typeface="Times New Roman" panose="02020603050405020304" pitchFamily="18" charset="0"/>
              </a:rPr>
              <a:t>F</a:t>
            </a:r>
            <a:r>
              <a:rPr lang="en-US" altLang="zh-CN" sz="2400" b="1" baseline="-25000" dirty="0">
                <a:latin typeface="Times New Roman" panose="02020603050405020304" pitchFamily="18" charset="0"/>
                <a:ea typeface="+mj-ea"/>
                <a:cs typeface="Times New Roman" panose="02020603050405020304" pitchFamily="18" charset="0"/>
              </a:rPr>
              <a:t>21</a:t>
            </a:r>
            <a:r>
              <a:rPr lang="zh-CN" altLang="en-US" sz="2400" dirty="0">
                <a:latin typeface="Times New Roman" panose="02020603050405020304" pitchFamily="18" charset="0"/>
                <a:ea typeface="+mj-ea"/>
                <a:cs typeface="Times New Roman" panose="02020603050405020304" pitchFamily="18" charset="0"/>
              </a:rPr>
              <a:t>的矢量表达：</a:t>
            </a:r>
            <a:endParaRPr lang="en-US" altLang="zh-CN" sz="2400" baseline="-25000" dirty="0">
              <a:latin typeface="Times New Roman" panose="02020603050405020304" pitchFamily="18" charset="0"/>
              <a:ea typeface="+mj-ea"/>
              <a:cs typeface="Times New Roman" panose="02020603050405020304" pitchFamily="18" charset="0"/>
            </a:endParaRPr>
          </a:p>
        </p:txBody>
      </p:sp>
      <p:sp>
        <p:nvSpPr>
          <p:cNvPr id="40" name="TextBox 39"/>
          <p:cNvSpPr txBox="1"/>
          <p:nvPr/>
        </p:nvSpPr>
        <p:spPr>
          <a:xfrm>
            <a:off x="809506" y="5910371"/>
            <a:ext cx="7498561" cy="830997"/>
          </a:xfrm>
          <a:prstGeom prst="rect">
            <a:avLst/>
          </a:prstGeom>
          <a:noFill/>
        </p:spPr>
        <p:txBody>
          <a:bodyPr wrap="square" rtlCol="0">
            <a:spAutoFit/>
          </a:bodyPr>
          <a:lstStyle/>
          <a:p>
            <a:r>
              <a:rPr lang="zh-CN" altLang="en-US" sz="2400" dirty="0"/>
              <a:t>实验表明，同一物体的引力质量和惯性质量是相等的，目前该实验（厄特沃什实验）的精度已达</a:t>
            </a:r>
            <a:r>
              <a:rPr lang="en-US" altLang="zh-CN" sz="2400" dirty="0"/>
              <a:t>10</a:t>
            </a:r>
            <a:r>
              <a:rPr lang="en-US" altLang="zh-CN" sz="2400" baseline="30000" dirty="0"/>
              <a:t>-11</a:t>
            </a:r>
            <a:r>
              <a:rPr lang="zh-CN" altLang="en-US" sz="2400" dirty="0"/>
              <a:t>。</a:t>
            </a:r>
          </a:p>
        </p:txBody>
      </p:sp>
      <p:graphicFrame>
        <p:nvGraphicFramePr>
          <p:cNvPr id="41" name="对象 40"/>
          <p:cNvGraphicFramePr>
            <a:graphicFrameLocks noChangeAspect="1"/>
          </p:cNvGraphicFramePr>
          <p:nvPr>
            <p:extLst>
              <p:ext uri="{D42A27DB-BD31-4B8C-83A1-F6EECF244321}">
                <p14:modId xmlns:p14="http://schemas.microsoft.com/office/powerpoint/2010/main" val="3454074192"/>
              </p:ext>
            </p:extLst>
          </p:nvPr>
        </p:nvGraphicFramePr>
        <p:xfrm>
          <a:off x="899592" y="4869160"/>
          <a:ext cx="2201359" cy="839614"/>
        </p:xfrm>
        <a:graphic>
          <a:graphicData uri="http://schemas.openxmlformats.org/presentationml/2006/ole">
            <mc:AlternateContent xmlns:mc="http://schemas.openxmlformats.org/markup-compatibility/2006">
              <mc:Choice xmlns:v="urn:schemas-microsoft-com:vml" Requires="v">
                <p:oleObj spid="_x0000_s5484" name="Equation" r:id="rId6" imgW="1613160" imgH="584280" progId="Equation.DSMT4">
                  <p:embed/>
                </p:oleObj>
              </mc:Choice>
              <mc:Fallback>
                <p:oleObj name="Equation" r:id="rId6" imgW="1613160" imgH="584280" progId="Equation.DSMT4">
                  <p:embed/>
                  <p:pic>
                    <p:nvPicPr>
                      <p:cNvPr id="0" name="Picture 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9592" y="4869160"/>
                        <a:ext cx="2201359" cy="8396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TextBox 41"/>
          <p:cNvSpPr txBox="1"/>
          <p:nvPr/>
        </p:nvSpPr>
        <p:spPr>
          <a:xfrm>
            <a:off x="3347837" y="5080635"/>
            <a:ext cx="4693385" cy="400110"/>
          </a:xfrm>
          <a:prstGeom prst="rect">
            <a:avLst/>
          </a:prstGeom>
          <a:noFill/>
        </p:spPr>
        <p:txBody>
          <a:bodyPr wrap="square" rtlCol="0">
            <a:spAutoFit/>
          </a:bodyPr>
          <a:lstStyle/>
          <a:p>
            <a:r>
              <a:rPr lang="zh-CN" altLang="en-US" sz="2000" dirty="0"/>
              <a:t>牛顿第二定律中的质量是</a:t>
            </a:r>
            <a:r>
              <a:rPr lang="zh-CN" altLang="en-US" sz="2000" b="1" dirty="0">
                <a:solidFill>
                  <a:srgbClr val="FF0000"/>
                </a:solidFill>
              </a:rPr>
              <a:t>惯性质量</a:t>
            </a:r>
          </a:p>
        </p:txBody>
      </p:sp>
      <p:sp>
        <p:nvSpPr>
          <p:cNvPr id="43" name="矩形 42"/>
          <p:cNvSpPr/>
          <p:nvPr/>
        </p:nvSpPr>
        <p:spPr>
          <a:xfrm>
            <a:off x="780838" y="4016220"/>
            <a:ext cx="7425536" cy="830997"/>
          </a:xfrm>
          <a:prstGeom prst="rect">
            <a:avLst/>
          </a:prstGeom>
        </p:spPr>
        <p:txBody>
          <a:bodyPr wrap="square">
            <a:spAutoFit/>
          </a:bodyPr>
          <a:lstStyle/>
          <a:p>
            <a:r>
              <a:rPr kumimoji="1" lang="zh-CN" altLang="en-US" sz="2400" dirty="0">
                <a:latin typeface="Times New Roman" pitchFamily="18" charset="0"/>
              </a:rPr>
              <a:t>其中 </a:t>
            </a:r>
            <a:r>
              <a:rPr kumimoji="1" lang="en-US" altLang="zh-CN" sz="2400" i="1" dirty="0">
                <a:latin typeface="Times New Roman" pitchFamily="18" charset="0"/>
              </a:rPr>
              <a:t>m</a:t>
            </a:r>
            <a:r>
              <a:rPr kumimoji="1" lang="en-US" altLang="zh-CN" sz="2400" baseline="-25000" dirty="0">
                <a:latin typeface="Times New Roman" pitchFamily="18" charset="0"/>
              </a:rPr>
              <a:t>1 </a:t>
            </a:r>
            <a:r>
              <a:rPr kumimoji="1" lang="zh-CN" altLang="en-US" sz="2400" dirty="0">
                <a:latin typeface="Times New Roman" pitchFamily="18" charset="0"/>
              </a:rPr>
              <a:t>和 </a:t>
            </a:r>
            <a:r>
              <a:rPr kumimoji="1" lang="en-US" altLang="zh-CN" sz="2400" i="1" dirty="0">
                <a:latin typeface="Times New Roman" pitchFamily="18" charset="0"/>
              </a:rPr>
              <a:t>m</a:t>
            </a:r>
            <a:r>
              <a:rPr kumimoji="1" lang="en-US" altLang="zh-CN" sz="2400" baseline="-25000" dirty="0">
                <a:latin typeface="Times New Roman" pitchFamily="18" charset="0"/>
              </a:rPr>
              <a:t>2 </a:t>
            </a:r>
            <a:r>
              <a:rPr kumimoji="1" lang="zh-CN" altLang="en-US" sz="2400" dirty="0">
                <a:latin typeface="Times New Roman" pitchFamily="18" charset="0"/>
              </a:rPr>
              <a:t>称为</a:t>
            </a:r>
            <a:r>
              <a:rPr kumimoji="1" lang="zh-CN" altLang="en-US" sz="2400" b="1" dirty="0">
                <a:solidFill>
                  <a:srgbClr val="FF0000"/>
                </a:solidFill>
                <a:latin typeface="Times New Roman" pitchFamily="18" charset="0"/>
              </a:rPr>
              <a:t>引力质量</a:t>
            </a:r>
            <a:r>
              <a:rPr kumimoji="1" lang="zh-CN" altLang="en-US" sz="2400" dirty="0">
                <a:latin typeface="Times New Roman" pitchFamily="18" charset="0"/>
              </a:rPr>
              <a:t>，常见的用天平称量物体的质量，实际上就是测引力质量。</a:t>
            </a:r>
            <a:endParaRPr lang="zh-CN" altLang="en-US" sz="2400" dirty="0"/>
          </a:p>
        </p:txBody>
      </p:sp>
    </p:spTree>
    <p:extLst>
      <p:ext uri="{BB962C8B-B14F-4D97-AF65-F5344CB8AC3E}">
        <p14:creationId xmlns:p14="http://schemas.microsoft.com/office/powerpoint/2010/main" val="392721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力学中常见的几种力</a:t>
            </a:r>
          </a:p>
        </p:txBody>
      </p:sp>
      <p:sp>
        <p:nvSpPr>
          <p:cNvPr id="3" name="内容占位符 2"/>
          <p:cNvSpPr>
            <a:spLocks noGrp="1"/>
          </p:cNvSpPr>
          <p:nvPr>
            <p:ph idx="1"/>
          </p:nvPr>
        </p:nvSpPr>
        <p:spPr>
          <a:xfrm>
            <a:off x="457200" y="1628800"/>
            <a:ext cx="8229600" cy="4997152"/>
          </a:xfrm>
        </p:spPr>
        <p:txBody>
          <a:bodyPr>
            <a:normAutofit/>
          </a:bodyPr>
          <a:lstStyle/>
          <a:p>
            <a:r>
              <a:rPr lang="zh-CN" altLang="en-US" dirty="0">
                <a:latin typeface="+mj-ea"/>
                <a:ea typeface="+mj-ea"/>
              </a:rPr>
              <a:t>万有引力</a:t>
            </a:r>
            <a:br>
              <a:rPr lang="en-US" altLang="zh-CN" dirty="0">
                <a:latin typeface="+mj-ea"/>
                <a:ea typeface="+mj-ea"/>
              </a:rPr>
            </a:br>
            <a:br>
              <a:rPr lang="en-US" altLang="zh-CN" dirty="0">
                <a:latin typeface="+mj-ea"/>
                <a:ea typeface="+mj-ea"/>
              </a:rPr>
            </a:b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4" name="Rectangle 27"/>
          <p:cNvSpPr>
            <a:spLocks noChangeArrowheads="1"/>
          </p:cNvSpPr>
          <p:nvPr/>
        </p:nvSpPr>
        <p:spPr bwMode="auto">
          <a:xfrm>
            <a:off x="468064" y="2602796"/>
            <a:ext cx="8280400" cy="2908489"/>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Aft>
                <a:spcPts val="600"/>
              </a:spcAft>
            </a:pPr>
            <a:r>
              <a:rPr lang="zh-CN" altLang="en-US" sz="2400" b="1" dirty="0"/>
              <a:t>万有引力定律适用于质点之间的相互作用。但微积分计算证明：一个球体和一个质点的相互作用，在下列两种情况下，可等效为两质点之间的万有引力：</a:t>
            </a:r>
            <a:endParaRPr lang="en-US" altLang="zh-CN" sz="2400" b="1" dirty="0"/>
          </a:p>
          <a:p>
            <a:pPr>
              <a:spcAft>
                <a:spcPts val="600"/>
              </a:spcAft>
            </a:pPr>
            <a:r>
              <a:rPr lang="zh-CN" altLang="en-US" sz="2400" b="1" dirty="0"/>
              <a:t>（</a:t>
            </a:r>
            <a:r>
              <a:rPr lang="en-US" altLang="zh-CN" sz="2400" b="1" dirty="0"/>
              <a:t>1</a:t>
            </a:r>
            <a:r>
              <a:rPr lang="zh-CN" altLang="en-US" sz="2400" b="1" dirty="0"/>
              <a:t>）球体质量均匀分布，或</a:t>
            </a:r>
          </a:p>
          <a:p>
            <a:pPr>
              <a:spcAft>
                <a:spcPts val="600"/>
              </a:spcAft>
            </a:pPr>
            <a:r>
              <a:rPr lang="zh-CN" altLang="en-US" sz="2400" b="1" dirty="0"/>
              <a:t>（</a:t>
            </a:r>
            <a:r>
              <a:rPr lang="en-US" altLang="zh-CN" sz="2400" b="1" dirty="0"/>
              <a:t>2</a:t>
            </a:r>
            <a:r>
              <a:rPr lang="zh-CN" altLang="en-US" sz="2400" b="1" dirty="0"/>
              <a:t>）球体质量球对称分布</a:t>
            </a:r>
            <a:endParaRPr lang="en-US" altLang="zh-CN" sz="2400" b="1" dirty="0"/>
          </a:p>
          <a:p>
            <a:pPr>
              <a:spcAft>
                <a:spcPts val="600"/>
              </a:spcAft>
            </a:pPr>
            <a:r>
              <a:rPr lang="zh-CN" altLang="en-US" sz="2400" b="1" dirty="0"/>
              <a:t>球体的引力作用可等价为一个质点，等价质点的质量等于球体质量，其位置在原来球心的位置。</a:t>
            </a:r>
          </a:p>
        </p:txBody>
      </p:sp>
    </p:spTree>
    <p:extLst>
      <p:ext uri="{BB962C8B-B14F-4D97-AF65-F5344CB8AC3E}">
        <p14:creationId xmlns:p14="http://schemas.microsoft.com/office/powerpoint/2010/main" val="272595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力学中常见的几种力</a:t>
            </a:r>
          </a:p>
        </p:txBody>
      </p:sp>
      <p:sp>
        <p:nvSpPr>
          <p:cNvPr id="3" name="内容占位符 2"/>
          <p:cNvSpPr>
            <a:spLocks noGrp="1"/>
          </p:cNvSpPr>
          <p:nvPr>
            <p:ph idx="1"/>
          </p:nvPr>
        </p:nvSpPr>
        <p:spPr>
          <a:xfrm>
            <a:off x="457200" y="1628800"/>
            <a:ext cx="8229600" cy="4997152"/>
          </a:xfrm>
        </p:spPr>
        <p:txBody>
          <a:bodyPr>
            <a:normAutofit/>
          </a:bodyPr>
          <a:lstStyle/>
          <a:p>
            <a:r>
              <a:rPr lang="zh-CN" altLang="en-US" dirty="0">
                <a:latin typeface="+mj-ea"/>
                <a:ea typeface="+mj-ea"/>
              </a:rPr>
              <a:t>万有引力</a:t>
            </a:r>
            <a:br>
              <a:rPr lang="en-US" altLang="zh-CN" dirty="0">
                <a:latin typeface="+mj-ea"/>
                <a:ea typeface="+mj-ea"/>
              </a:rPr>
            </a:br>
            <a:r>
              <a:rPr lang="zh-CN" altLang="en-US" dirty="0">
                <a:latin typeface="+mj-ea"/>
                <a:ea typeface="+mj-ea"/>
              </a:rPr>
              <a:t>作业（选做）：对第二种情况进行证明，仅考虑质点在球体外。</a:t>
            </a:r>
            <a:br>
              <a:rPr lang="en-US" altLang="zh-CN" dirty="0">
                <a:latin typeface="+mj-ea"/>
                <a:ea typeface="+mj-ea"/>
              </a:rPr>
            </a:br>
            <a:br>
              <a:rPr lang="en-US" altLang="zh-CN" dirty="0">
                <a:latin typeface="+mj-ea"/>
                <a:ea typeface="+mj-ea"/>
              </a:rPr>
            </a:br>
            <a:br>
              <a:rPr lang="en-US" altLang="zh-CN" dirty="0">
                <a:latin typeface="+mj-ea"/>
                <a:ea typeface="+mj-ea"/>
              </a:rPr>
            </a:b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570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力学中常见的几种力</a:t>
            </a:r>
          </a:p>
        </p:txBody>
      </p:sp>
      <p:sp>
        <p:nvSpPr>
          <p:cNvPr id="3" name="内容占位符 2"/>
          <p:cNvSpPr>
            <a:spLocks noGrp="1"/>
          </p:cNvSpPr>
          <p:nvPr>
            <p:ph idx="1"/>
          </p:nvPr>
        </p:nvSpPr>
        <p:spPr>
          <a:xfrm>
            <a:off x="457200" y="1628800"/>
            <a:ext cx="8229600" cy="4997152"/>
          </a:xfrm>
        </p:spPr>
        <p:txBody>
          <a:bodyPr>
            <a:normAutofit/>
          </a:bodyPr>
          <a:lstStyle/>
          <a:p>
            <a:r>
              <a:rPr lang="zh-CN" altLang="en-US" dirty="0">
                <a:latin typeface="+mj-ea"/>
                <a:ea typeface="+mj-ea"/>
              </a:rPr>
              <a:t>万有引力</a:t>
            </a:r>
            <a:br>
              <a:rPr lang="en-US" altLang="zh-CN" dirty="0">
                <a:latin typeface="+mj-ea"/>
                <a:ea typeface="+mj-ea"/>
              </a:rPr>
            </a:br>
            <a:br>
              <a:rPr lang="en-US" altLang="zh-CN" dirty="0">
                <a:latin typeface="+mj-ea"/>
                <a:ea typeface="+mj-ea"/>
              </a:rPr>
            </a:br>
            <a:r>
              <a:rPr lang="zh-CN" altLang="en-US" dirty="0">
                <a:latin typeface="+mj-ea"/>
                <a:ea typeface="+mj-ea"/>
              </a:rPr>
              <a:t>（</a:t>
            </a:r>
            <a:r>
              <a:rPr lang="en-US" altLang="zh-CN" dirty="0">
                <a:latin typeface="+mj-ea"/>
                <a:ea typeface="+mj-ea"/>
              </a:rPr>
              <a:t>1</a:t>
            </a:r>
            <a:r>
              <a:rPr lang="zh-CN" altLang="en-US" dirty="0">
                <a:latin typeface="+mj-ea"/>
                <a:ea typeface="+mj-ea"/>
              </a:rPr>
              <a:t>）质点在球外</a:t>
            </a:r>
            <a:br>
              <a:rPr lang="en-US" altLang="zh-CN" dirty="0">
                <a:latin typeface="+mj-ea"/>
                <a:ea typeface="+mj-ea"/>
              </a:rPr>
            </a:br>
            <a:br>
              <a:rPr lang="en-US" altLang="zh-CN" dirty="0">
                <a:latin typeface="+mj-ea"/>
                <a:ea typeface="+mj-ea"/>
              </a:rPr>
            </a:br>
            <a:br>
              <a:rPr lang="en-US" altLang="zh-CN" dirty="0">
                <a:latin typeface="+mj-ea"/>
                <a:ea typeface="+mj-ea"/>
              </a:rPr>
            </a:b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2"/>
          <p:cNvGrpSpPr>
            <a:grpSpLocks/>
          </p:cNvGrpSpPr>
          <p:nvPr/>
        </p:nvGrpSpPr>
        <p:grpSpPr bwMode="auto">
          <a:xfrm>
            <a:off x="1510126" y="3254166"/>
            <a:ext cx="6191250" cy="1943100"/>
            <a:chOff x="1565" y="2614"/>
            <a:chExt cx="3900" cy="1224"/>
          </a:xfrm>
        </p:grpSpPr>
        <p:graphicFrame>
          <p:nvGraphicFramePr>
            <p:cNvPr id="7" name="Object 4"/>
            <p:cNvGraphicFramePr>
              <a:graphicFrameLocks noChangeAspect="1"/>
            </p:cNvGraphicFramePr>
            <p:nvPr/>
          </p:nvGraphicFramePr>
          <p:xfrm>
            <a:off x="1565" y="2931"/>
            <a:ext cx="861" cy="477"/>
          </p:xfrm>
          <a:graphic>
            <a:graphicData uri="http://schemas.openxmlformats.org/presentationml/2006/ole">
              <mc:AlternateContent xmlns:mc="http://schemas.openxmlformats.org/markup-compatibility/2006">
                <mc:Choice xmlns:v="urn:schemas-microsoft-com:vml" Requires="v">
                  <p:oleObj spid="_x0000_s7344" name="公式" r:id="rId4" imgW="710891" imgH="393529" progId="Equation.3">
                    <p:embed/>
                  </p:oleObj>
                </mc:Choice>
                <mc:Fallback>
                  <p:oleObj name="公式" r:id="rId4" imgW="710891" imgH="393529" progId="Equation.3">
                    <p:embed/>
                    <p:pic>
                      <p:nvPicPr>
                        <p:cNvPr id="0"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5" y="2931"/>
                          <a:ext cx="861"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8" name="Group 6"/>
            <p:cNvGrpSpPr>
              <a:grpSpLocks/>
            </p:cNvGrpSpPr>
            <p:nvPr/>
          </p:nvGrpSpPr>
          <p:grpSpPr bwMode="auto">
            <a:xfrm>
              <a:off x="3107" y="2614"/>
              <a:ext cx="2358" cy="1224"/>
              <a:chOff x="3107" y="2614"/>
              <a:chExt cx="2358" cy="1224"/>
            </a:xfrm>
          </p:grpSpPr>
          <p:sp>
            <p:nvSpPr>
              <p:cNvPr id="9" name="Oval 7" descr="80%"/>
              <p:cNvSpPr>
                <a:spLocks noChangeArrowheads="1"/>
              </p:cNvSpPr>
              <p:nvPr/>
            </p:nvSpPr>
            <p:spPr bwMode="auto">
              <a:xfrm>
                <a:off x="3107" y="2840"/>
                <a:ext cx="907" cy="863"/>
              </a:xfrm>
              <a:prstGeom prst="ellipse">
                <a:avLst/>
              </a:prstGeom>
              <a:pattFill prst="pct80">
                <a:fgClr>
                  <a:srgbClr val="FF99FF"/>
                </a:fgClr>
                <a:bgClr>
                  <a:schemeClr val="bg1"/>
                </a:bgClr>
              </a:pattFill>
              <a:ln>
                <a:noFill/>
              </a:ln>
              <a:effectLst/>
              <a:extLst>
                <a:ext uri="{91240B29-F687-4F45-9708-019B960494DF}">
                  <a14:hiddenLine xmlns:a14="http://schemas.microsoft.com/office/drawing/2010/main" w="9525">
                    <a:solidFill>
                      <a:srgbClr val="00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8"/>
              <p:cNvSpPr>
                <a:spLocks noChangeShapeType="1"/>
              </p:cNvSpPr>
              <p:nvPr/>
            </p:nvSpPr>
            <p:spPr bwMode="auto">
              <a:xfrm flipV="1">
                <a:off x="3560" y="2976"/>
                <a:ext cx="318" cy="3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p:cNvSpPr>
                <a:spLocks noChangeShapeType="1"/>
              </p:cNvSpPr>
              <p:nvPr/>
            </p:nvSpPr>
            <p:spPr bwMode="auto">
              <a:xfrm>
                <a:off x="3560" y="3294"/>
                <a:ext cx="167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Oval 10"/>
              <p:cNvSpPr>
                <a:spLocks noChangeArrowheads="1"/>
              </p:cNvSpPr>
              <p:nvPr/>
            </p:nvSpPr>
            <p:spPr bwMode="auto">
              <a:xfrm>
                <a:off x="5239" y="3203"/>
                <a:ext cx="136" cy="13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Text Box 11"/>
              <p:cNvSpPr txBox="1">
                <a:spLocks noChangeArrowheads="1"/>
              </p:cNvSpPr>
              <p:nvPr/>
            </p:nvSpPr>
            <p:spPr bwMode="auto">
              <a:xfrm>
                <a:off x="3379" y="3249"/>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t>O</a:t>
                </a:r>
              </a:p>
            </p:txBody>
          </p:sp>
          <p:sp>
            <p:nvSpPr>
              <p:cNvPr id="14" name="Text Box 12"/>
              <p:cNvSpPr txBox="1">
                <a:spLocks noChangeArrowheads="1"/>
              </p:cNvSpPr>
              <p:nvPr/>
            </p:nvSpPr>
            <p:spPr bwMode="auto">
              <a:xfrm>
                <a:off x="3560" y="2931"/>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R</a:t>
                </a:r>
              </a:p>
            </p:txBody>
          </p:sp>
          <p:sp>
            <p:nvSpPr>
              <p:cNvPr id="15" name="Text Box 13"/>
              <p:cNvSpPr txBox="1">
                <a:spLocks noChangeArrowheads="1"/>
              </p:cNvSpPr>
              <p:nvPr/>
            </p:nvSpPr>
            <p:spPr bwMode="auto">
              <a:xfrm>
                <a:off x="3606" y="2614"/>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M</a:t>
                </a:r>
              </a:p>
            </p:txBody>
          </p:sp>
          <p:sp>
            <p:nvSpPr>
              <p:cNvPr id="16" name="Line 14"/>
              <p:cNvSpPr>
                <a:spLocks noChangeShapeType="1"/>
              </p:cNvSpPr>
              <p:nvPr/>
            </p:nvSpPr>
            <p:spPr bwMode="auto">
              <a:xfrm>
                <a:off x="3560" y="3294"/>
                <a:ext cx="0" cy="499"/>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5"/>
              <p:cNvSpPr>
                <a:spLocks noChangeShapeType="1"/>
              </p:cNvSpPr>
              <p:nvPr/>
            </p:nvSpPr>
            <p:spPr bwMode="auto">
              <a:xfrm>
                <a:off x="5284" y="3339"/>
                <a:ext cx="0" cy="499"/>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6"/>
              <p:cNvSpPr>
                <a:spLocks noChangeShapeType="1"/>
              </p:cNvSpPr>
              <p:nvPr/>
            </p:nvSpPr>
            <p:spPr bwMode="auto">
              <a:xfrm>
                <a:off x="3560" y="3612"/>
                <a:ext cx="635"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7"/>
              <p:cNvSpPr>
                <a:spLocks noChangeShapeType="1"/>
              </p:cNvSpPr>
              <p:nvPr/>
            </p:nvSpPr>
            <p:spPr bwMode="auto">
              <a:xfrm flipH="1">
                <a:off x="4649" y="3612"/>
                <a:ext cx="635"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Text Box 18"/>
              <p:cNvSpPr txBox="1">
                <a:spLocks noChangeArrowheads="1"/>
              </p:cNvSpPr>
              <p:nvPr/>
            </p:nvSpPr>
            <p:spPr bwMode="auto">
              <a:xfrm>
                <a:off x="4286" y="3475"/>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latin typeface="Times New Roman" pitchFamily="18" charset="0"/>
                  </a:rPr>
                  <a:t>x</a:t>
                </a:r>
              </a:p>
            </p:txBody>
          </p:sp>
          <p:sp>
            <p:nvSpPr>
              <p:cNvPr id="21" name="Text Box 19"/>
              <p:cNvSpPr txBox="1">
                <a:spLocks noChangeArrowheads="1"/>
              </p:cNvSpPr>
              <p:nvPr/>
            </p:nvSpPr>
            <p:spPr bwMode="auto">
              <a:xfrm>
                <a:off x="5193" y="2976"/>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m</a:t>
                </a:r>
              </a:p>
            </p:txBody>
          </p:sp>
          <p:sp>
            <p:nvSpPr>
              <p:cNvPr id="22" name="Line 20"/>
              <p:cNvSpPr>
                <a:spLocks noChangeShapeType="1"/>
              </p:cNvSpPr>
              <p:nvPr/>
            </p:nvSpPr>
            <p:spPr bwMode="auto">
              <a:xfrm flipH="1">
                <a:off x="4513" y="3294"/>
                <a:ext cx="72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extLst>
      <p:ext uri="{BB962C8B-B14F-4D97-AF65-F5344CB8AC3E}">
        <p14:creationId xmlns:p14="http://schemas.microsoft.com/office/powerpoint/2010/main" val="4196224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力学中常见的几种力</a:t>
            </a:r>
          </a:p>
        </p:txBody>
      </p:sp>
      <p:sp>
        <p:nvSpPr>
          <p:cNvPr id="3" name="内容占位符 2"/>
          <p:cNvSpPr>
            <a:spLocks noGrp="1"/>
          </p:cNvSpPr>
          <p:nvPr>
            <p:ph idx="1"/>
          </p:nvPr>
        </p:nvSpPr>
        <p:spPr>
          <a:xfrm>
            <a:off x="457200" y="1628800"/>
            <a:ext cx="8229600" cy="4997152"/>
          </a:xfrm>
        </p:spPr>
        <p:txBody>
          <a:bodyPr>
            <a:normAutofit/>
          </a:bodyPr>
          <a:lstStyle/>
          <a:p>
            <a:r>
              <a:rPr lang="zh-CN" altLang="en-US" dirty="0">
                <a:latin typeface="+mj-ea"/>
                <a:ea typeface="+mj-ea"/>
              </a:rPr>
              <a:t>万有引力</a:t>
            </a:r>
            <a:br>
              <a:rPr lang="en-US" altLang="zh-CN" dirty="0">
                <a:latin typeface="+mj-ea"/>
                <a:ea typeface="+mj-ea"/>
              </a:rPr>
            </a:br>
            <a:r>
              <a:rPr lang="zh-CN" altLang="en-US" dirty="0">
                <a:latin typeface="+mj-ea"/>
                <a:ea typeface="+mj-ea"/>
              </a:rPr>
              <a:t>为什么外面的球壳对</a:t>
            </a:r>
            <a:br>
              <a:rPr lang="en-US" altLang="zh-CN" dirty="0">
                <a:latin typeface="+mj-ea"/>
                <a:ea typeface="+mj-ea"/>
              </a:rPr>
            </a:br>
            <a:r>
              <a:rPr lang="zh-CN" altLang="en-US" dirty="0">
                <a:latin typeface="+mj-ea"/>
                <a:ea typeface="+mj-ea"/>
              </a:rPr>
              <a:t>质点</a:t>
            </a:r>
            <a:r>
              <a:rPr lang="en-US" altLang="zh-CN" dirty="0">
                <a:latin typeface="+mj-ea"/>
                <a:ea typeface="+mj-ea"/>
              </a:rPr>
              <a:t>m</a:t>
            </a:r>
            <a:r>
              <a:rPr lang="zh-CN" altLang="en-US" dirty="0">
                <a:latin typeface="+mj-ea"/>
                <a:ea typeface="+mj-ea"/>
              </a:rPr>
              <a:t>的引力为零？</a:t>
            </a:r>
            <a:br>
              <a:rPr lang="en-US" altLang="zh-CN" dirty="0">
                <a:latin typeface="+mj-ea"/>
                <a:ea typeface="+mj-ea"/>
              </a:rPr>
            </a:br>
            <a:br>
              <a:rPr lang="en-US" altLang="zh-CN" dirty="0">
                <a:latin typeface="+mj-ea"/>
                <a:ea typeface="+mj-ea"/>
              </a:rPr>
            </a:br>
            <a:br>
              <a:rPr lang="en-US" altLang="zh-CN" dirty="0">
                <a:latin typeface="+mj-ea"/>
                <a:ea typeface="+mj-ea"/>
              </a:rPr>
            </a:br>
            <a:br>
              <a:rPr lang="en-US" altLang="zh-CN" dirty="0">
                <a:latin typeface="+mj-ea"/>
                <a:ea typeface="+mj-ea"/>
              </a:rPr>
            </a:b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5076825" y="1412875"/>
            <a:ext cx="3887788" cy="2466975"/>
            <a:chOff x="5076825" y="1412875"/>
            <a:chExt cx="3887788" cy="2466975"/>
          </a:xfrm>
        </p:grpSpPr>
        <p:sp>
          <p:nvSpPr>
            <p:cNvPr id="24" name="Oval 3" descr="80%"/>
            <p:cNvSpPr>
              <a:spLocks noChangeArrowheads="1"/>
            </p:cNvSpPr>
            <p:nvPr/>
          </p:nvSpPr>
          <p:spPr bwMode="auto">
            <a:xfrm>
              <a:off x="5076825" y="1719263"/>
              <a:ext cx="2230438" cy="2087562"/>
            </a:xfrm>
            <a:prstGeom prst="ellipse">
              <a:avLst/>
            </a:prstGeom>
            <a:pattFill prst="pct80">
              <a:fgClr>
                <a:srgbClr val="FF99FF"/>
              </a:fgClr>
              <a:bgClr>
                <a:schemeClr val="bg1"/>
              </a:bgClr>
            </a:pattFill>
            <a:ln>
              <a:noFill/>
            </a:ln>
            <a:effectLst/>
            <a:extLst>
              <a:ext uri="{91240B29-F687-4F45-9708-019B960494DF}">
                <a14:hiddenLine xmlns:a14="http://schemas.microsoft.com/office/drawing/2010/main" w="9525">
                  <a:solidFill>
                    <a:srgbClr val="00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4"/>
            <p:cNvSpPr>
              <a:spLocks noChangeShapeType="1"/>
            </p:cNvSpPr>
            <p:nvPr/>
          </p:nvSpPr>
          <p:spPr bwMode="auto">
            <a:xfrm flipV="1">
              <a:off x="6156325" y="1957388"/>
              <a:ext cx="782638"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5"/>
            <p:cNvSpPr>
              <a:spLocks noChangeShapeType="1"/>
            </p:cNvSpPr>
            <p:nvPr/>
          </p:nvSpPr>
          <p:spPr bwMode="auto">
            <a:xfrm>
              <a:off x="6156325" y="2871788"/>
              <a:ext cx="2665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Oval 6"/>
            <p:cNvSpPr>
              <a:spLocks noChangeArrowheads="1"/>
            </p:cNvSpPr>
            <p:nvPr/>
          </p:nvSpPr>
          <p:spPr bwMode="auto">
            <a:xfrm>
              <a:off x="6799263" y="2722563"/>
              <a:ext cx="220662" cy="22066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Text Box 7"/>
            <p:cNvSpPr txBox="1">
              <a:spLocks noChangeArrowheads="1"/>
            </p:cNvSpPr>
            <p:nvPr/>
          </p:nvSpPr>
          <p:spPr bwMode="auto">
            <a:xfrm>
              <a:off x="5867400" y="2511425"/>
              <a:ext cx="360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O</a:t>
              </a:r>
            </a:p>
          </p:txBody>
        </p:sp>
        <p:sp>
          <p:nvSpPr>
            <p:cNvPr id="29" name="Text Box 8"/>
            <p:cNvSpPr txBox="1">
              <a:spLocks noChangeArrowheads="1"/>
            </p:cNvSpPr>
            <p:nvPr/>
          </p:nvSpPr>
          <p:spPr bwMode="auto">
            <a:xfrm>
              <a:off x="6443663" y="1855788"/>
              <a:ext cx="668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R</a:t>
              </a:r>
            </a:p>
          </p:txBody>
        </p:sp>
        <p:sp>
          <p:nvSpPr>
            <p:cNvPr id="30" name="Text Box 9"/>
            <p:cNvSpPr txBox="1">
              <a:spLocks noChangeArrowheads="1"/>
            </p:cNvSpPr>
            <p:nvPr/>
          </p:nvSpPr>
          <p:spPr bwMode="auto">
            <a:xfrm>
              <a:off x="5868988" y="1412875"/>
              <a:ext cx="6683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M</a:t>
              </a:r>
            </a:p>
          </p:txBody>
        </p:sp>
        <p:sp>
          <p:nvSpPr>
            <p:cNvPr id="31" name="Line 10"/>
            <p:cNvSpPr>
              <a:spLocks noChangeShapeType="1"/>
            </p:cNvSpPr>
            <p:nvPr/>
          </p:nvSpPr>
          <p:spPr bwMode="auto">
            <a:xfrm>
              <a:off x="6156325" y="2871788"/>
              <a:ext cx="0" cy="792162"/>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11"/>
            <p:cNvSpPr>
              <a:spLocks noChangeShapeType="1"/>
            </p:cNvSpPr>
            <p:nvPr/>
          </p:nvSpPr>
          <p:spPr bwMode="auto">
            <a:xfrm flipH="1">
              <a:off x="6875463" y="2852738"/>
              <a:ext cx="1587" cy="811212"/>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12"/>
            <p:cNvSpPr>
              <a:spLocks noChangeShapeType="1"/>
            </p:cNvSpPr>
            <p:nvPr/>
          </p:nvSpPr>
          <p:spPr bwMode="auto">
            <a:xfrm>
              <a:off x="6515100" y="2871788"/>
              <a:ext cx="360363"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13"/>
            <p:cNvSpPr>
              <a:spLocks noChangeShapeType="1"/>
            </p:cNvSpPr>
            <p:nvPr/>
          </p:nvSpPr>
          <p:spPr bwMode="auto">
            <a:xfrm flipH="1">
              <a:off x="7956550" y="2871788"/>
              <a:ext cx="1008063"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Text Box 14"/>
            <p:cNvSpPr txBox="1">
              <a:spLocks noChangeArrowheads="1"/>
            </p:cNvSpPr>
            <p:nvPr/>
          </p:nvSpPr>
          <p:spPr bwMode="auto">
            <a:xfrm>
              <a:off x="6299200" y="3513138"/>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latin typeface="Times New Roman" pitchFamily="18" charset="0"/>
                </a:rPr>
                <a:t>x</a:t>
              </a:r>
            </a:p>
          </p:txBody>
        </p:sp>
        <p:sp>
          <p:nvSpPr>
            <p:cNvPr id="36" name="Text Box 15"/>
            <p:cNvSpPr txBox="1">
              <a:spLocks noChangeArrowheads="1"/>
            </p:cNvSpPr>
            <p:nvPr/>
          </p:nvSpPr>
          <p:spPr bwMode="auto">
            <a:xfrm>
              <a:off x="6948488" y="2511425"/>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latin typeface="Times New Roman" pitchFamily="18" charset="0"/>
                </a:rPr>
                <a:t>m</a:t>
              </a:r>
            </a:p>
          </p:txBody>
        </p:sp>
        <p:sp>
          <p:nvSpPr>
            <p:cNvPr id="37" name="Line 19"/>
            <p:cNvSpPr>
              <a:spLocks noChangeShapeType="1"/>
            </p:cNvSpPr>
            <p:nvPr/>
          </p:nvSpPr>
          <p:spPr bwMode="auto">
            <a:xfrm flipH="1">
              <a:off x="6156325" y="3590925"/>
              <a:ext cx="71913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8" name="Object 20"/>
            <p:cNvGraphicFramePr>
              <a:graphicFrameLocks noChangeAspect="1"/>
            </p:cNvGraphicFramePr>
            <p:nvPr>
              <p:extLst>
                <p:ext uri="{D42A27DB-BD31-4B8C-83A1-F6EECF244321}">
                  <p14:modId xmlns:p14="http://schemas.microsoft.com/office/powerpoint/2010/main" val="4271006047"/>
                </p:ext>
              </p:extLst>
            </p:nvPr>
          </p:nvGraphicFramePr>
          <p:xfrm>
            <a:off x="6443663" y="2913063"/>
            <a:ext cx="365125" cy="317500"/>
          </p:xfrm>
          <a:graphic>
            <a:graphicData uri="http://schemas.openxmlformats.org/presentationml/2006/ole">
              <mc:AlternateContent xmlns:mc="http://schemas.openxmlformats.org/markup-compatibility/2006">
                <mc:Choice xmlns:v="urn:schemas-microsoft-com:vml" Requires="v">
                  <p:oleObj spid="_x0000_s8548" name="公式" r:id="rId4" imgW="190335" imgH="164957" progId="Equation.3">
                    <p:embed/>
                  </p:oleObj>
                </mc:Choice>
                <mc:Fallback>
                  <p:oleObj name="公式" r:id="rId4" imgW="190335" imgH="164957" progId="Equation.3">
                    <p:embed/>
                    <p:pic>
                      <p:nvPicPr>
                        <p:cNvPr id="0" name="Picture 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3663" y="2913063"/>
                          <a:ext cx="36512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9" name="Group 21"/>
            <p:cNvGrpSpPr>
              <a:grpSpLocks/>
            </p:cNvGrpSpPr>
            <p:nvPr/>
          </p:nvGrpSpPr>
          <p:grpSpPr bwMode="auto">
            <a:xfrm>
              <a:off x="5537200" y="2130425"/>
              <a:ext cx="1338263" cy="1317625"/>
              <a:chOff x="3488" y="1342"/>
              <a:chExt cx="843" cy="830"/>
            </a:xfrm>
          </p:grpSpPr>
          <p:sp>
            <p:nvSpPr>
              <p:cNvPr id="40" name="Oval 22"/>
              <p:cNvSpPr>
                <a:spLocks noChangeArrowheads="1"/>
              </p:cNvSpPr>
              <p:nvPr/>
            </p:nvSpPr>
            <p:spPr bwMode="auto">
              <a:xfrm>
                <a:off x="3488" y="1342"/>
                <a:ext cx="843" cy="83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1" name="Object 23"/>
              <p:cNvGraphicFramePr>
                <a:graphicFrameLocks noChangeAspect="1"/>
              </p:cNvGraphicFramePr>
              <p:nvPr/>
            </p:nvGraphicFramePr>
            <p:xfrm>
              <a:off x="3560" y="1809"/>
              <a:ext cx="211" cy="145"/>
            </p:xfrm>
            <a:graphic>
              <a:graphicData uri="http://schemas.openxmlformats.org/presentationml/2006/ole">
                <mc:AlternateContent xmlns:mc="http://schemas.openxmlformats.org/markup-compatibility/2006">
                  <mc:Choice xmlns:v="urn:schemas-microsoft-com:vml" Requires="v">
                    <p:oleObj spid="_x0000_s8549" name="公式" r:id="rId6" imgW="241091" imgH="164957" progId="Equation.3">
                      <p:embed/>
                    </p:oleObj>
                  </mc:Choice>
                  <mc:Fallback>
                    <p:oleObj name="公式" r:id="rId6" imgW="241091" imgH="164957" progId="Equation.3">
                      <p:embed/>
                      <p:pic>
                        <p:nvPicPr>
                          <p:cNvPr id="0" name="Picture 7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0" y="1809"/>
                            <a:ext cx="211" cy="1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pic>
        <p:nvPicPr>
          <p:cNvPr id="4" name="图片 3">
            <a:extLst>
              <a:ext uri="{FF2B5EF4-FFF2-40B4-BE49-F238E27FC236}">
                <a16:creationId xmlns:a16="http://schemas.microsoft.com/office/drawing/2014/main" id="{603FB716-3444-464A-A08F-93039E3441E2}"/>
              </a:ext>
            </a:extLst>
          </p:cNvPr>
          <p:cNvPicPr>
            <a:picLocks noChangeAspect="1"/>
          </p:cNvPicPr>
          <p:nvPr/>
        </p:nvPicPr>
        <p:blipFill>
          <a:blip r:embed="rId8"/>
          <a:stretch>
            <a:fillRect/>
          </a:stretch>
        </p:blipFill>
        <p:spPr>
          <a:xfrm>
            <a:off x="2339752" y="4127376"/>
            <a:ext cx="1752752" cy="723963"/>
          </a:xfrm>
          <a:prstGeom prst="rect">
            <a:avLst/>
          </a:prstGeom>
        </p:spPr>
      </p:pic>
      <p:sp>
        <p:nvSpPr>
          <p:cNvPr id="6" name="文本框 5">
            <a:extLst>
              <a:ext uri="{FF2B5EF4-FFF2-40B4-BE49-F238E27FC236}">
                <a16:creationId xmlns:a16="http://schemas.microsoft.com/office/drawing/2014/main" id="{3E384D1B-F88F-4D42-8B96-D6D8014696B3}"/>
              </a:ext>
            </a:extLst>
          </p:cNvPr>
          <p:cNvSpPr txBox="1"/>
          <p:nvPr/>
        </p:nvSpPr>
        <p:spPr>
          <a:xfrm>
            <a:off x="774111" y="4304691"/>
            <a:ext cx="1584176" cy="369332"/>
          </a:xfrm>
          <a:prstGeom prst="rect">
            <a:avLst/>
          </a:prstGeom>
          <a:noFill/>
        </p:spPr>
        <p:txBody>
          <a:bodyPr wrap="square" rtlCol="0">
            <a:spAutoFit/>
          </a:bodyPr>
          <a:lstStyle/>
          <a:p>
            <a:r>
              <a:rPr lang="zh-CN" altLang="en-US" dirty="0"/>
              <a:t>利用高斯定理：</a:t>
            </a:r>
          </a:p>
        </p:txBody>
      </p:sp>
    </p:spTree>
    <p:extLst>
      <p:ext uri="{BB962C8B-B14F-4D97-AF65-F5344CB8AC3E}">
        <p14:creationId xmlns:p14="http://schemas.microsoft.com/office/powerpoint/2010/main" val="1263649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力学中常见的几种力</a:t>
            </a:r>
          </a:p>
        </p:txBody>
      </p:sp>
      <p:sp>
        <p:nvSpPr>
          <p:cNvPr id="3" name="内容占位符 2"/>
          <p:cNvSpPr>
            <a:spLocks noGrp="1"/>
          </p:cNvSpPr>
          <p:nvPr>
            <p:ph idx="1"/>
          </p:nvPr>
        </p:nvSpPr>
        <p:spPr>
          <a:xfrm>
            <a:off x="753972" y="1669927"/>
            <a:ext cx="8229600" cy="4997152"/>
          </a:xfrm>
        </p:spPr>
        <p:txBody>
          <a:bodyPr>
            <a:normAutofit/>
          </a:bodyPr>
          <a:lstStyle/>
          <a:p>
            <a:r>
              <a:rPr lang="zh-CN" altLang="en-US" dirty="0">
                <a:latin typeface="+mj-ea"/>
                <a:ea typeface="+mj-ea"/>
              </a:rPr>
              <a:t>万有引力</a:t>
            </a:r>
            <a:br>
              <a:rPr lang="en-US" altLang="zh-CN" dirty="0">
                <a:latin typeface="+mj-ea"/>
                <a:ea typeface="+mj-ea"/>
              </a:rPr>
            </a:br>
            <a:r>
              <a:rPr lang="zh-CN" altLang="en-US" dirty="0">
                <a:latin typeface="+mj-ea"/>
                <a:ea typeface="+mj-ea"/>
              </a:rPr>
              <a:t>（</a:t>
            </a:r>
            <a:r>
              <a:rPr lang="en-US" altLang="zh-CN" dirty="0">
                <a:latin typeface="+mj-ea"/>
                <a:ea typeface="+mj-ea"/>
              </a:rPr>
              <a:t>2</a:t>
            </a:r>
            <a:r>
              <a:rPr lang="zh-CN" altLang="en-US" dirty="0">
                <a:latin typeface="+mj-ea"/>
                <a:ea typeface="+mj-ea"/>
              </a:rPr>
              <a:t>）质点在球内</a:t>
            </a:r>
            <a:br>
              <a:rPr lang="en-US" altLang="zh-CN" dirty="0">
                <a:latin typeface="+mj-ea"/>
                <a:ea typeface="+mj-ea"/>
              </a:rPr>
            </a:br>
            <a:br>
              <a:rPr lang="en-US" altLang="zh-CN" dirty="0">
                <a:latin typeface="+mj-ea"/>
                <a:ea typeface="+mj-ea"/>
              </a:rPr>
            </a:br>
            <a:br>
              <a:rPr lang="en-US" altLang="zh-CN" dirty="0">
                <a:latin typeface="+mj-ea"/>
                <a:ea typeface="+mj-ea"/>
              </a:rPr>
            </a:b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5076825" y="1412875"/>
            <a:ext cx="3887788" cy="2466975"/>
            <a:chOff x="5076825" y="1412875"/>
            <a:chExt cx="3887788" cy="2466975"/>
          </a:xfrm>
        </p:grpSpPr>
        <p:sp>
          <p:nvSpPr>
            <p:cNvPr id="24" name="Oval 3" descr="80%"/>
            <p:cNvSpPr>
              <a:spLocks noChangeArrowheads="1"/>
            </p:cNvSpPr>
            <p:nvPr/>
          </p:nvSpPr>
          <p:spPr bwMode="auto">
            <a:xfrm>
              <a:off x="5076825" y="1719263"/>
              <a:ext cx="2230438" cy="2087562"/>
            </a:xfrm>
            <a:prstGeom prst="ellipse">
              <a:avLst/>
            </a:prstGeom>
            <a:pattFill prst="pct80">
              <a:fgClr>
                <a:srgbClr val="FF99FF"/>
              </a:fgClr>
              <a:bgClr>
                <a:schemeClr val="bg1"/>
              </a:bgClr>
            </a:pattFill>
            <a:ln>
              <a:noFill/>
            </a:ln>
            <a:effectLst/>
            <a:extLst>
              <a:ext uri="{91240B29-F687-4F45-9708-019B960494DF}">
                <a14:hiddenLine xmlns:a14="http://schemas.microsoft.com/office/drawing/2010/main" w="9525">
                  <a:solidFill>
                    <a:srgbClr val="00FF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4"/>
            <p:cNvSpPr>
              <a:spLocks noChangeShapeType="1"/>
            </p:cNvSpPr>
            <p:nvPr/>
          </p:nvSpPr>
          <p:spPr bwMode="auto">
            <a:xfrm flipV="1">
              <a:off x="6156325" y="1957388"/>
              <a:ext cx="782638"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5"/>
            <p:cNvSpPr>
              <a:spLocks noChangeShapeType="1"/>
            </p:cNvSpPr>
            <p:nvPr/>
          </p:nvSpPr>
          <p:spPr bwMode="auto">
            <a:xfrm>
              <a:off x="6156325" y="2871788"/>
              <a:ext cx="2665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Oval 6"/>
            <p:cNvSpPr>
              <a:spLocks noChangeArrowheads="1"/>
            </p:cNvSpPr>
            <p:nvPr/>
          </p:nvSpPr>
          <p:spPr bwMode="auto">
            <a:xfrm>
              <a:off x="6799263" y="2722563"/>
              <a:ext cx="220662" cy="22066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Text Box 7"/>
            <p:cNvSpPr txBox="1">
              <a:spLocks noChangeArrowheads="1"/>
            </p:cNvSpPr>
            <p:nvPr/>
          </p:nvSpPr>
          <p:spPr bwMode="auto">
            <a:xfrm>
              <a:off x="5867400" y="2511425"/>
              <a:ext cx="360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O</a:t>
              </a:r>
            </a:p>
          </p:txBody>
        </p:sp>
        <p:sp>
          <p:nvSpPr>
            <p:cNvPr id="29" name="Text Box 8"/>
            <p:cNvSpPr txBox="1">
              <a:spLocks noChangeArrowheads="1"/>
            </p:cNvSpPr>
            <p:nvPr/>
          </p:nvSpPr>
          <p:spPr bwMode="auto">
            <a:xfrm>
              <a:off x="6443663" y="1855788"/>
              <a:ext cx="668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R</a:t>
              </a:r>
            </a:p>
          </p:txBody>
        </p:sp>
        <p:sp>
          <p:nvSpPr>
            <p:cNvPr id="30" name="Text Box 9"/>
            <p:cNvSpPr txBox="1">
              <a:spLocks noChangeArrowheads="1"/>
            </p:cNvSpPr>
            <p:nvPr/>
          </p:nvSpPr>
          <p:spPr bwMode="auto">
            <a:xfrm>
              <a:off x="5868988" y="1412875"/>
              <a:ext cx="6683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M</a:t>
              </a:r>
            </a:p>
          </p:txBody>
        </p:sp>
        <p:sp>
          <p:nvSpPr>
            <p:cNvPr id="31" name="Line 10"/>
            <p:cNvSpPr>
              <a:spLocks noChangeShapeType="1"/>
            </p:cNvSpPr>
            <p:nvPr/>
          </p:nvSpPr>
          <p:spPr bwMode="auto">
            <a:xfrm>
              <a:off x="6156325" y="2871788"/>
              <a:ext cx="0" cy="792162"/>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11"/>
            <p:cNvSpPr>
              <a:spLocks noChangeShapeType="1"/>
            </p:cNvSpPr>
            <p:nvPr/>
          </p:nvSpPr>
          <p:spPr bwMode="auto">
            <a:xfrm flipH="1">
              <a:off x="6875463" y="2852738"/>
              <a:ext cx="1587" cy="811212"/>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12"/>
            <p:cNvSpPr>
              <a:spLocks noChangeShapeType="1"/>
            </p:cNvSpPr>
            <p:nvPr/>
          </p:nvSpPr>
          <p:spPr bwMode="auto">
            <a:xfrm>
              <a:off x="6515100" y="2871788"/>
              <a:ext cx="360363"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13"/>
            <p:cNvSpPr>
              <a:spLocks noChangeShapeType="1"/>
            </p:cNvSpPr>
            <p:nvPr/>
          </p:nvSpPr>
          <p:spPr bwMode="auto">
            <a:xfrm flipH="1">
              <a:off x="7956550" y="2871788"/>
              <a:ext cx="1008063"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Text Box 14"/>
            <p:cNvSpPr txBox="1">
              <a:spLocks noChangeArrowheads="1"/>
            </p:cNvSpPr>
            <p:nvPr/>
          </p:nvSpPr>
          <p:spPr bwMode="auto">
            <a:xfrm>
              <a:off x="6299200" y="3513138"/>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latin typeface="Times New Roman" pitchFamily="18" charset="0"/>
                </a:rPr>
                <a:t>x</a:t>
              </a:r>
            </a:p>
          </p:txBody>
        </p:sp>
        <p:sp>
          <p:nvSpPr>
            <p:cNvPr id="36" name="Text Box 15"/>
            <p:cNvSpPr txBox="1">
              <a:spLocks noChangeArrowheads="1"/>
            </p:cNvSpPr>
            <p:nvPr/>
          </p:nvSpPr>
          <p:spPr bwMode="auto">
            <a:xfrm>
              <a:off x="6948488" y="2511425"/>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latin typeface="Times New Roman" pitchFamily="18" charset="0"/>
                </a:rPr>
                <a:t>m</a:t>
              </a:r>
            </a:p>
          </p:txBody>
        </p:sp>
        <p:sp>
          <p:nvSpPr>
            <p:cNvPr id="37" name="Line 19"/>
            <p:cNvSpPr>
              <a:spLocks noChangeShapeType="1"/>
            </p:cNvSpPr>
            <p:nvPr/>
          </p:nvSpPr>
          <p:spPr bwMode="auto">
            <a:xfrm flipH="1">
              <a:off x="6156325" y="3590925"/>
              <a:ext cx="71913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8" name="Object 20"/>
            <p:cNvGraphicFramePr>
              <a:graphicFrameLocks noChangeAspect="1"/>
            </p:cNvGraphicFramePr>
            <p:nvPr>
              <p:extLst>
                <p:ext uri="{D42A27DB-BD31-4B8C-83A1-F6EECF244321}">
                  <p14:modId xmlns:p14="http://schemas.microsoft.com/office/powerpoint/2010/main" val="1348725296"/>
                </p:ext>
              </p:extLst>
            </p:nvPr>
          </p:nvGraphicFramePr>
          <p:xfrm>
            <a:off x="6443663" y="2913063"/>
            <a:ext cx="365125" cy="317500"/>
          </p:xfrm>
          <a:graphic>
            <a:graphicData uri="http://schemas.openxmlformats.org/presentationml/2006/ole">
              <mc:AlternateContent xmlns:mc="http://schemas.openxmlformats.org/markup-compatibility/2006">
                <mc:Choice xmlns:v="urn:schemas-microsoft-com:vml" Requires="v">
                  <p:oleObj spid="_x0000_s67625" name="公式" r:id="rId4" imgW="190335" imgH="164957" progId="Equation.3">
                    <p:embed/>
                  </p:oleObj>
                </mc:Choice>
                <mc:Fallback>
                  <p:oleObj name="公式" r:id="rId4" imgW="190335" imgH="164957" progId="Equation.3">
                    <p:embed/>
                    <p:pic>
                      <p:nvPicPr>
                        <p:cNvPr id="0" name="Picture 2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3663" y="2913063"/>
                          <a:ext cx="36512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9" name="Group 21"/>
            <p:cNvGrpSpPr>
              <a:grpSpLocks/>
            </p:cNvGrpSpPr>
            <p:nvPr/>
          </p:nvGrpSpPr>
          <p:grpSpPr bwMode="auto">
            <a:xfrm>
              <a:off x="5537200" y="2130425"/>
              <a:ext cx="1338263" cy="1317625"/>
              <a:chOff x="3488" y="1342"/>
              <a:chExt cx="843" cy="830"/>
            </a:xfrm>
          </p:grpSpPr>
          <p:sp>
            <p:nvSpPr>
              <p:cNvPr id="40" name="Oval 22"/>
              <p:cNvSpPr>
                <a:spLocks noChangeArrowheads="1"/>
              </p:cNvSpPr>
              <p:nvPr/>
            </p:nvSpPr>
            <p:spPr bwMode="auto">
              <a:xfrm>
                <a:off x="3488" y="1342"/>
                <a:ext cx="843" cy="83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1" name="Object 23"/>
              <p:cNvGraphicFramePr>
                <a:graphicFrameLocks noChangeAspect="1"/>
              </p:cNvGraphicFramePr>
              <p:nvPr/>
            </p:nvGraphicFramePr>
            <p:xfrm>
              <a:off x="3560" y="1809"/>
              <a:ext cx="211" cy="145"/>
            </p:xfrm>
            <a:graphic>
              <a:graphicData uri="http://schemas.openxmlformats.org/presentationml/2006/ole">
                <mc:AlternateContent xmlns:mc="http://schemas.openxmlformats.org/markup-compatibility/2006">
                  <mc:Choice xmlns:v="urn:schemas-microsoft-com:vml" Requires="v">
                    <p:oleObj spid="_x0000_s67626" name="公式" r:id="rId6" imgW="241091" imgH="164957" progId="Equation.3">
                      <p:embed/>
                    </p:oleObj>
                  </mc:Choice>
                  <mc:Fallback>
                    <p:oleObj name="公式" r:id="rId6" imgW="241091" imgH="164957" progId="Equation.3">
                      <p:embed/>
                      <p:pic>
                        <p:nvPicPr>
                          <p:cNvPr id="0" name="Picture 2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0" y="1809"/>
                            <a:ext cx="211" cy="1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aphicFrame>
        <p:nvGraphicFramePr>
          <p:cNvPr id="4" name="对象 3"/>
          <p:cNvGraphicFramePr>
            <a:graphicFrameLocks noChangeAspect="1"/>
          </p:cNvGraphicFramePr>
          <p:nvPr>
            <p:extLst>
              <p:ext uri="{D42A27DB-BD31-4B8C-83A1-F6EECF244321}">
                <p14:modId xmlns:p14="http://schemas.microsoft.com/office/powerpoint/2010/main" val="532341247"/>
              </p:ext>
            </p:extLst>
          </p:nvPr>
        </p:nvGraphicFramePr>
        <p:xfrm>
          <a:off x="2483619" y="2755901"/>
          <a:ext cx="1439863" cy="757237"/>
        </p:xfrm>
        <a:graphic>
          <a:graphicData uri="http://schemas.openxmlformats.org/presentationml/2006/ole">
            <mc:AlternateContent xmlns:mc="http://schemas.openxmlformats.org/markup-compatibility/2006">
              <mc:Choice xmlns:v="urn:schemas-microsoft-com:vml" Requires="v">
                <p:oleObj spid="_x0000_s67627" name="公式" r:id="rId8" imgW="748975" imgH="393529" progId="Equation.3">
                  <p:embed/>
                </p:oleObj>
              </mc:Choice>
              <mc:Fallback>
                <p:oleObj name="公式" r:id="rId8" imgW="748975" imgH="393529" progId="Equation.3">
                  <p:embed/>
                  <p:pic>
                    <p:nvPicPr>
                      <p:cNvPr id="0" name="Picture 2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83619" y="2755901"/>
                        <a:ext cx="1439863" cy="75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2" name="Group 36"/>
          <p:cNvGrpSpPr>
            <a:grpSpLocks/>
          </p:cNvGrpSpPr>
          <p:nvPr/>
        </p:nvGrpSpPr>
        <p:grpSpPr bwMode="auto">
          <a:xfrm>
            <a:off x="5652120" y="4437063"/>
            <a:ext cx="3240087" cy="1951037"/>
            <a:chOff x="3651" y="2795"/>
            <a:chExt cx="2041" cy="1229"/>
          </a:xfrm>
        </p:grpSpPr>
        <p:sp>
          <p:nvSpPr>
            <p:cNvPr id="43" name="Line 37"/>
            <p:cNvSpPr>
              <a:spLocks noChangeShapeType="1"/>
            </p:cNvSpPr>
            <p:nvPr/>
          </p:nvSpPr>
          <p:spPr bwMode="auto">
            <a:xfrm>
              <a:off x="3923" y="2795"/>
              <a:ext cx="0" cy="99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38"/>
            <p:cNvSpPr>
              <a:spLocks noChangeShapeType="1"/>
            </p:cNvSpPr>
            <p:nvPr/>
          </p:nvSpPr>
          <p:spPr bwMode="auto">
            <a:xfrm>
              <a:off x="3923" y="3793"/>
              <a:ext cx="172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39"/>
            <p:cNvSpPr>
              <a:spLocks noChangeShapeType="1"/>
            </p:cNvSpPr>
            <p:nvPr/>
          </p:nvSpPr>
          <p:spPr bwMode="auto">
            <a:xfrm flipV="1">
              <a:off x="4286" y="3203"/>
              <a:ext cx="0" cy="59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40"/>
            <p:cNvSpPr>
              <a:spLocks noChangeShapeType="1"/>
            </p:cNvSpPr>
            <p:nvPr/>
          </p:nvSpPr>
          <p:spPr bwMode="auto">
            <a:xfrm flipV="1">
              <a:off x="3923" y="3203"/>
              <a:ext cx="363" cy="5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Freeform 41"/>
            <p:cNvSpPr>
              <a:spLocks/>
            </p:cNvSpPr>
            <p:nvPr/>
          </p:nvSpPr>
          <p:spPr bwMode="auto">
            <a:xfrm>
              <a:off x="4286" y="3203"/>
              <a:ext cx="1089" cy="545"/>
            </a:xfrm>
            <a:custGeom>
              <a:avLst/>
              <a:gdLst>
                <a:gd name="T0" fmla="*/ 0 w 635"/>
                <a:gd name="T1" fmla="*/ 0 h 545"/>
                <a:gd name="T2" fmla="*/ 91 w 635"/>
                <a:gd name="T3" fmla="*/ 227 h 545"/>
                <a:gd name="T4" fmla="*/ 227 w 635"/>
                <a:gd name="T5" fmla="*/ 363 h 545"/>
                <a:gd name="T6" fmla="*/ 454 w 635"/>
                <a:gd name="T7" fmla="*/ 499 h 545"/>
                <a:gd name="T8" fmla="*/ 635 w 635"/>
                <a:gd name="T9" fmla="*/ 545 h 545"/>
              </a:gdLst>
              <a:ahLst/>
              <a:cxnLst>
                <a:cxn ang="0">
                  <a:pos x="T0" y="T1"/>
                </a:cxn>
                <a:cxn ang="0">
                  <a:pos x="T2" y="T3"/>
                </a:cxn>
                <a:cxn ang="0">
                  <a:pos x="T4" y="T5"/>
                </a:cxn>
                <a:cxn ang="0">
                  <a:pos x="T6" y="T7"/>
                </a:cxn>
                <a:cxn ang="0">
                  <a:pos x="T8" y="T9"/>
                </a:cxn>
              </a:cxnLst>
              <a:rect l="0" t="0" r="r" b="b"/>
              <a:pathLst>
                <a:path w="635" h="545">
                  <a:moveTo>
                    <a:pt x="0" y="0"/>
                  </a:moveTo>
                  <a:cubicBezTo>
                    <a:pt x="26" y="83"/>
                    <a:pt x="53" y="167"/>
                    <a:pt x="91" y="227"/>
                  </a:cubicBezTo>
                  <a:cubicBezTo>
                    <a:pt x="129" y="287"/>
                    <a:pt x="167" y="318"/>
                    <a:pt x="227" y="363"/>
                  </a:cubicBezTo>
                  <a:cubicBezTo>
                    <a:pt x="287" y="408"/>
                    <a:pt x="386" y="469"/>
                    <a:pt x="454" y="499"/>
                  </a:cubicBezTo>
                  <a:cubicBezTo>
                    <a:pt x="522" y="529"/>
                    <a:pt x="578" y="537"/>
                    <a:pt x="635" y="545"/>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Text Box 42"/>
            <p:cNvSpPr txBox="1">
              <a:spLocks noChangeArrowheads="1"/>
            </p:cNvSpPr>
            <p:nvPr/>
          </p:nvSpPr>
          <p:spPr bwMode="auto">
            <a:xfrm>
              <a:off x="4195" y="3793"/>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R</a:t>
              </a:r>
            </a:p>
          </p:txBody>
        </p:sp>
        <p:sp>
          <p:nvSpPr>
            <p:cNvPr id="49" name="Text Box 43"/>
            <p:cNvSpPr txBox="1">
              <a:spLocks noChangeArrowheads="1"/>
            </p:cNvSpPr>
            <p:nvPr/>
          </p:nvSpPr>
          <p:spPr bwMode="auto">
            <a:xfrm>
              <a:off x="3651" y="2795"/>
              <a:ext cx="2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F</a:t>
              </a:r>
            </a:p>
          </p:txBody>
        </p:sp>
        <p:sp>
          <p:nvSpPr>
            <p:cNvPr id="50" name="Text Box 44"/>
            <p:cNvSpPr txBox="1">
              <a:spLocks noChangeArrowheads="1"/>
            </p:cNvSpPr>
            <p:nvPr/>
          </p:nvSpPr>
          <p:spPr bwMode="auto">
            <a:xfrm>
              <a:off x="5420" y="3793"/>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latin typeface="Times New Roman" pitchFamily="18" charset="0"/>
                </a:rPr>
                <a:t>x</a:t>
              </a:r>
            </a:p>
          </p:txBody>
        </p:sp>
        <p:sp>
          <p:nvSpPr>
            <p:cNvPr id="51" name="Text Box 45"/>
            <p:cNvSpPr txBox="1">
              <a:spLocks noChangeArrowheads="1"/>
            </p:cNvSpPr>
            <p:nvPr/>
          </p:nvSpPr>
          <p:spPr bwMode="auto">
            <a:xfrm>
              <a:off x="3787" y="3793"/>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O</a:t>
              </a:r>
            </a:p>
          </p:txBody>
        </p:sp>
      </p:grpSp>
      <p:grpSp>
        <p:nvGrpSpPr>
          <p:cNvPr id="52" name="Group 24"/>
          <p:cNvGrpSpPr>
            <a:grpSpLocks/>
          </p:cNvGrpSpPr>
          <p:nvPr/>
        </p:nvGrpSpPr>
        <p:grpSpPr bwMode="auto">
          <a:xfrm>
            <a:off x="1763688" y="3453191"/>
            <a:ext cx="3598863" cy="3373438"/>
            <a:chOff x="204" y="2160"/>
            <a:chExt cx="2267" cy="2125"/>
          </a:xfrm>
        </p:grpSpPr>
        <p:sp>
          <p:nvSpPr>
            <p:cNvPr id="53" name="Text Box 29"/>
            <p:cNvSpPr txBox="1">
              <a:spLocks noChangeArrowheads="1"/>
            </p:cNvSpPr>
            <p:nvPr/>
          </p:nvSpPr>
          <p:spPr bwMode="auto">
            <a:xfrm>
              <a:off x="204" y="2275"/>
              <a:ext cx="113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质量均匀分布球体的密度：</a:t>
              </a:r>
            </a:p>
          </p:txBody>
        </p:sp>
        <p:graphicFrame>
          <p:nvGraphicFramePr>
            <p:cNvPr id="54" name="Object 30"/>
            <p:cNvGraphicFramePr>
              <a:graphicFrameLocks noChangeAspect="1"/>
            </p:cNvGraphicFramePr>
            <p:nvPr/>
          </p:nvGraphicFramePr>
          <p:xfrm>
            <a:off x="1656" y="2160"/>
            <a:ext cx="815" cy="708"/>
          </p:xfrm>
          <a:graphic>
            <a:graphicData uri="http://schemas.openxmlformats.org/presentationml/2006/ole">
              <mc:AlternateContent xmlns:mc="http://schemas.openxmlformats.org/markup-compatibility/2006">
                <mc:Choice xmlns:v="urn:schemas-microsoft-com:vml" Requires="v">
                  <p:oleObj spid="_x0000_s67628" name="公式" r:id="rId10" imgW="672808" imgH="583947" progId="Equation.3">
                    <p:embed/>
                  </p:oleObj>
                </mc:Choice>
                <mc:Fallback>
                  <p:oleObj name="公式" r:id="rId10" imgW="672808" imgH="583947" progId="Equation.3">
                    <p:embed/>
                    <p:pic>
                      <p:nvPicPr>
                        <p:cNvPr id="0" name="Picture 24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56" y="2160"/>
                          <a:ext cx="815" cy="7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 name="Object 31"/>
            <p:cNvGraphicFramePr>
              <a:graphicFrameLocks noChangeAspect="1"/>
            </p:cNvGraphicFramePr>
            <p:nvPr/>
          </p:nvGraphicFramePr>
          <p:xfrm>
            <a:off x="612" y="2976"/>
            <a:ext cx="1538" cy="508"/>
          </p:xfrm>
          <a:graphic>
            <a:graphicData uri="http://schemas.openxmlformats.org/presentationml/2006/ole">
              <mc:AlternateContent xmlns:mc="http://schemas.openxmlformats.org/markup-compatibility/2006">
                <mc:Choice xmlns:v="urn:schemas-microsoft-com:vml" Requires="v">
                  <p:oleObj spid="_x0000_s67629" name="公式" r:id="rId12" imgW="1270000" imgH="419100" progId="Equation.3">
                    <p:embed/>
                  </p:oleObj>
                </mc:Choice>
                <mc:Fallback>
                  <p:oleObj name="公式" r:id="rId12" imgW="1270000" imgH="419100" progId="Equation.3">
                    <p:embed/>
                    <p:pic>
                      <p:nvPicPr>
                        <p:cNvPr id="0" name="Picture 24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2" y="2976"/>
                          <a:ext cx="1538" cy="5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Object 32"/>
            <p:cNvGraphicFramePr>
              <a:graphicFrameLocks noChangeAspect="1"/>
            </p:cNvGraphicFramePr>
            <p:nvPr>
              <p:extLst>
                <p:ext uri="{D42A27DB-BD31-4B8C-83A1-F6EECF244321}">
                  <p14:modId xmlns:p14="http://schemas.microsoft.com/office/powerpoint/2010/main" val="2801813907"/>
                </p:ext>
              </p:extLst>
            </p:nvPr>
          </p:nvGraphicFramePr>
          <p:xfrm>
            <a:off x="843" y="3808"/>
            <a:ext cx="938" cy="477"/>
          </p:xfrm>
          <a:graphic>
            <a:graphicData uri="http://schemas.openxmlformats.org/presentationml/2006/ole">
              <mc:AlternateContent xmlns:mc="http://schemas.openxmlformats.org/markup-compatibility/2006">
                <mc:Choice xmlns:v="urn:schemas-microsoft-com:vml" Requires="v">
                  <p:oleObj spid="_x0000_s67630" name="公式" r:id="rId14" imgW="774364" imgH="393529" progId="Equation.3">
                    <p:embed/>
                  </p:oleObj>
                </mc:Choice>
                <mc:Fallback>
                  <p:oleObj name="公式" r:id="rId14" imgW="774364" imgH="393529" progId="Equation.3">
                    <p:embed/>
                    <p:pic>
                      <p:nvPicPr>
                        <p:cNvPr id="0" name="Picture 24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43" y="3808"/>
                          <a:ext cx="938" cy="4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 name="AutoShape 33"/>
            <p:cNvSpPr>
              <a:spLocks noChangeArrowheads="1"/>
            </p:cNvSpPr>
            <p:nvPr/>
          </p:nvSpPr>
          <p:spPr bwMode="auto">
            <a:xfrm rot="3460102">
              <a:off x="1451" y="2637"/>
              <a:ext cx="227" cy="453"/>
            </a:xfrm>
            <a:prstGeom prst="downArrow">
              <a:avLst>
                <a:gd name="adj1" fmla="val 50000"/>
                <a:gd name="adj2" fmla="val 4989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8" name="AutoShape 34"/>
            <p:cNvSpPr>
              <a:spLocks noChangeArrowheads="1"/>
            </p:cNvSpPr>
            <p:nvPr/>
          </p:nvSpPr>
          <p:spPr bwMode="auto">
            <a:xfrm>
              <a:off x="1224" y="3521"/>
              <a:ext cx="227" cy="227"/>
            </a:xfrm>
            <a:prstGeom prst="downArrow">
              <a:avLst>
                <a:gd name="adj1" fmla="val 50000"/>
                <a:gd name="adj2" fmla="val 4989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59" name="TextBox 58"/>
          <p:cNvSpPr txBox="1"/>
          <p:nvPr/>
        </p:nvSpPr>
        <p:spPr>
          <a:xfrm>
            <a:off x="737568" y="6126490"/>
            <a:ext cx="2052240" cy="523220"/>
          </a:xfrm>
          <a:prstGeom prst="rect">
            <a:avLst/>
          </a:prstGeom>
          <a:noFill/>
        </p:spPr>
        <p:txBody>
          <a:bodyPr wrap="square" rtlCol="0">
            <a:spAutoFit/>
          </a:bodyPr>
          <a:lstStyle/>
          <a:p>
            <a:r>
              <a:rPr lang="en-US" altLang="zh-CN" sz="2800" b="1" i="1" dirty="0">
                <a:solidFill>
                  <a:srgbClr val="FF0000"/>
                </a:solidFill>
              </a:rPr>
              <a:t>x </a:t>
            </a:r>
            <a:r>
              <a:rPr lang="en-US" altLang="zh-CN" sz="2800" b="1" dirty="0">
                <a:solidFill>
                  <a:srgbClr val="FF0000"/>
                </a:solidFill>
              </a:rPr>
              <a:t>&lt; </a:t>
            </a:r>
            <a:r>
              <a:rPr lang="en-US" altLang="zh-CN" sz="2800" b="1" i="1" dirty="0">
                <a:solidFill>
                  <a:srgbClr val="FF0000"/>
                </a:solidFill>
              </a:rPr>
              <a:t>R</a:t>
            </a:r>
            <a:r>
              <a:rPr lang="zh-CN" altLang="en-US" sz="2800" b="1" dirty="0">
                <a:solidFill>
                  <a:srgbClr val="FF0000"/>
                </a:solidFill>
              </a:rPr>
              <a:t>时有：</a:t>
            </a:r>
          </a:p>
        </p:txBody>
      </p:sp>
    </p:spTree>
    <p:extLst>
      <p:ext uri="{BB962C8B-B14F-4D97-AF65-F5344CB8AC3E}">
        <p14:creationId xmlns:p14="http://schemas.microsoft.com/office/powerpoint/2010/main" val="8892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力学中常见的几种力</a:t>
            </a:r>
          </a:p>
        </p:txBody>
      </p:sp>
      <p:sp>
        <p:nvSpPr>
          <p:cNvPr id="3" name="内容占位符 2"/>
          <p:cNvSpPr>
            <a:spLocks noGrp="1"/>
          </p:cNvSpPr>
          <p:nvPr>
            <p:ph idx="1"/>
          </p:nvPr>
        </p:nvSpPr>
        <p:spPr>
          <a:xfrm>
            <a:off x="457200" y="1628800"/>
            <a:ext cx="8229600" cy="4997152"/>
          </a:xfrm>
        </p:spPr>
        <p:txBody>
          <a:bodyPr>
            <a:normAutofit/>
          </a:bodyPr>
          <a:lstStyle/>
          <a:p>
            <a:r>
              <a:rPr lang="zh-CN" altLang="en-US" dirty="0">
                <a:latin typeface="+mj-ea"/>
                <a:ea typeface="+mj-ea"/>
              </a:rPr>
              <a:t>万有引力</a:t>
            </a:r>
            <a:br>
              <a:rPr lang="en-US" altLang="zh-CN" dirty="0">
                <a:latin typeface="+mj-ea"/>
                <a:ea typeface="+mj-ea"/>
              </a:rPr>
            </a:br>
            <a:r>
              <a:rPr lang="zh-CN" altLang="en-US" dirty="0">
                <a:latin typeface="+mj-ea"/>
                <a:ea typeface="+mj-ea"/>
              </a:rPr>
              <a:t>地球表面的物体所受到</a:t>
            </a:r>
            <a:br>
              <a:rPr lang="en-US" altLang="zh-CN" dirty="0">
                <a:latin typeface="+mj-ea"/>
                <a:ea typeface="+mj-ea"/>
              </a:rPr>
            </a:br>
            <a:r>
              <a:rPr lang="zh-CN" altLang="en-US" dirty="0">
                <a:latin typeface="+mj-ea"/>
                <a:ea typeface="+mj-ea"/>
              </a:rPr>
              <a:t>的万有引力，即重力：</a:t>
            </a:r>
            <a:br>
              <a:rPr lang="en-US" altLang="zh-CN" dirty="0">
                <a:latin typeface="+mj-ea"/>
                <a:ea typeface="+mj-ea"/>
              </a:rPr>
            </a:br>
            <a:br>
              <a:rPr lang="en-US" altLang="zh-CN" dirty="0">
                <a:latin typeface="+mj-ea"/>
                <a:ea typeface="+mj-ea"/>
              </a:rPr>
            </a:br>
            <a:br>
              <a:rPr lang="en-US" altLang="zh-CN" dirty="0">
                <a:latin typeface="+mj-ea"/>
                <a:ea typeface="+mj-ea"/>
              </a:rPr>
            </a:br>
            <a:br>
              <a:rPr lang="en-US" altLang="zh-CN" dirty="0">
                <a:latin typeface="+mj-ea"/>
                <a:ea typeface="+mj-ea"/>
              </a:rPr>
            </a:b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4" name="对象 3"/>
          <p:cNvGraphicFramePr>
            <a:graphicFrameLocks noChangeAspect="1"/>
          </p:cNvGraphicFramePr>
          <p:nvPr>
            <p:extLst>
              <p:ext uri="{D42A27DB-BD31-4B8C-83A1-F6EECF244321}">
                <p14:modId xmlns:p14="http://schemas.microsoft.com/office/powerpoint/2010/main" val="4011750156"/>
              </p:ext>
            </p:extLst>
          </p:nvPr>
        </p:nvGraphicFramePr>
        <p:xfrm>
          <a:off x="2195736" y="3212976"/>
          <a:ext cx="1366837" cy="757238"/>
        </p:xfrm>
        <a:graphic>
          <a:graphicData uri="http://schemas.openxmlformats.org/presentationml/2006/ole">
            <mc:AlternateContent xmlns:mc="http://schemas.openxmlformats.org/markup-compatibility/2006">
              <mc:Choice xmlns:v="urn:schemas-microsoft-com:vml" Requires="v">
                <p:oleObj spid="_x0000_s9660" name="公式" r:id="rId4" imgW="710891" imgH="393529" progId="Equation.3">
                  <p:embed/>
                </p:oleObj>
              </mc:Choice>
              <mc:Fallback>
                <p:oleObj name="公式" r:id="rId4" imgW="710891" imgH="393529" progId="Equation.3">
                  <p:embed/>
                  <p:pic>
                    <p:nvPicPr>
                      <p:cNvPr id="0" name="Picture 1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736" y="3212976"/>
                        <a:ext cx="1366837" cy="757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Text Box 4"/>
          <p:cNvSpPr txBox="1">
            <a:spLocks noChangeArrowheads="1"/>
          </p:cNvSpPr>
          <p:nvPr/>
        </p:nvSpPr>
        <p:spPr bwMode="auto">
          <a:xfrm>
            <a:off x="916782" y="4005064"/>
            <a:ext cx="69484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t>重力的大小</a:t>
            </a:r>
            <a:r>
              <a:rPr lang="zh-CN" altLang="en-US" sz="2400" dirty="0"/>
              <a:t>等于物体的重量</a:t>
            </a:r>
            <a:r>
              <a:rPr lang="en-US" altLang="zh-CN" sz="2400" dirty="0"/>
              <a:t>(P=mg)</a:t>
            </a:r>
            <a:r>
              <a:rPr lang="zh-CN" altLang="en-US" sz="2400" dirty="0"/>
              <a:t>，其中</a:t>
            </a:r>
            <a:endParaRPr lang="zh-CN" altLang="en-US" sz="2400" b="1" dirty="0"/>
          </a:p>
          <a:p>
            <a:pPr>
              <a:spcBef>
                <a:spcPct val="50000"/>
              </a:spcBef>
            </a:pPr>
            <a:endParaRPr lang="zh-CN" altLang="en-US" sz="2400" b="1" dirty="0"/>
          </a:p>
          <a:p>
            <a:pPr>
              <a:spcBef>
                <a:spcPct val="50000"/>
              </a:spcBef>
            </a:pPr>
            <a:r>
              <a:rPr lang="zh-CN" altLang="en-US" sz="2400" b="1" dirty="0"/>
              <a:t>重力的方向</a:t>
            </a:r>
            <a:r>
              <a:rPr lang="zh-CN" altLang="en-US" sz="2400" dirty="0"/>
              <a:t>铅直向下</a:t>
            </a:r>
          </a:p>
        </p:txBody>
      </p:sp>
      <p:graphicFrame>
        <p:nvGraphicFramePr>
          <p:cNvPr id="44" name="Object 5"/>
          <p:cNvGraphicFramePr>
            <a:graphicFrameLocks noChangeAspect="1"/>
          </p:cNvGraphicFramePr>
          <p:nvPr>
            <p:extLst>
              <p:ext uri="{D42A27DB-BD31-4B8C-83A1-F6EECF244321}">
                <p14:modId xmlns:p14="http://schemas.microsoft.com/office/powerpoint/2010/main" val="1701637469"/>
              </p:ext>
            </p:extLst>
          </p:nvPr>
        </p:nvGraphicFramePr>
        <p:xfrm>
          <a:off x="3077369" y="4437112"/>
          <a:ext cx="2516188" cy="757237"/>
        </p:xfrm>
        <a:graphic>
          <a:graphicData uri="http://schemas.openxmlformats.org/presentationml/2006/ole">
            <mc:AlternateContent xmlns:mc="http://schemas.openxmlformats.org/markup-compatibility/2006">
              <mc:Choice xmlns:v="urn:schemas-microsoft-com:vml" Requires="v">
                <p:oleObj spid="_x0000_s9661" name="公式" r:id="rId6" imgW="1307532" imgH="393529" progId="Equation.3">
                  <p:embed/>
                </p:oleObj>
              </mc:Choice>
              <mc:Fallback>
                <p:oleObj name="公式" r:id="rId6" imgW="1307532" imgH="393529" progId="Equation.3">
                  <p:embed/>
                  <p:pic>
                    <p:nvPicPr>
                      <p:cNvPr id="0" name="Picture 1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7369" y="4437112"/>
                        <a:ext cx="2516188" cy="75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Rectangle 10"/>
          <p:cNvSpPr>
            <a:spLocks noChangeArrowheads="1"/>
          </p:cNvSpPr>
          <p:nvPr/>
        </p:nvSpPr>
        <p:spPr bwMode="auto">
          <a:xfrm>
            <a:off x="6533357" y="4627984"/>
            <a:ext cx="1708150" cy="457200"/>
          </a:xfrm>
          <a:prstGeom prst="rect">
            <a:avLst/>
          </a:prstGeom>
          <a:solidFill>
            <a:srgbClr val="FF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t>重力加速度</a:t>
            </a:r>
          </a:p>
        </p:txBody>
      </p:sp>
      <p:grpSp>
        <p:nvGrpSpPr>
          <p:cNvPr id="46" name="Group 6"/>
          <p:cNvGrpSpPr>
            <a:grpSpLocks/>
          </p:cNvGrpSpPr>
          <p:nvPr/>
        </p:nvGrpSpPr>
        <p:grpSpPr bwMode="auto">
          <a:xfrm>
            <a:off x="337889" y="5786586"/>
            <a:ext cx="8410575" cy="666750"/>
            <a:chOff x="113" y="3602"/>
            <a:chExt cx="5298" cy="420"/>
          </a:xfrm>
        </p:grpSpPr>
        <p:sp>
          <p:nvSpPr>
            <p:cNvPr id="47" name="Rectangle 7"/>
            <p:cNvSpPr>
              <a:spLocks noChangeArrowheads="1"/>
            </p:cNvSpPr>
            <p:nvPr/>
          </p:nvSpPr>
          <p:spPr bwMode="auto">
            <a:xfrm>
              <a:off x="1066" y="3612"/>
              <a:ext cx="4345" cy="410"/>
            </a:xfrm>
            <a:prstGeom prst="rect">
              <a:avLst/>
            </a:prstGeom>
            <a:solidFill>
              <a:srgbClr val="00FF00"/>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723900" algn="l"/>
                </a:tabLst>
              </a:pPr>
              <a:r>
                <a:rPr lang="zh-CN" altLang="en-US" dirty="0"/>
                <a:t>（</a:t>
              </a:r>
              <a:r>
                <a:rPr lang="en-US" altLang="zh-CN" dirty="0"/>
                <a:t>1</a:t>
              </a:r>
              <a:r>
                <a:rPr lang="zh-CN" altLang="en-US" dirty="0"/>
                <a:t>）  地球表面不是离地面太高ｈ</a:t>
              </a:r>
              <a:r>
                <a:rPr lang="en-US" altLang="zh-CN" dirty="0"/>
                <a:t>&lt;&lt;R</a:t>
              </a:r>
              <a:r>
                <a:rPr lang="zh-CN" altLang="en-US" dirty="0"/>
                <a:t>，近似地认为</a:t>
              </a:r>
              <a:r>
                <a:rPr lang="en-US" altLang="zh-CN" dirty="0"/>
                <a:t>P=</a:t>
              </a:r>
              <a:r>
                <a:rPr lang="zh-CN" altLang="en-US" dirty="0"/>
                <a:t>ｍｇ是恒量。（</a:t>
              </a:r>
              <a:r>
                <a:rPr lang="en-US" altLang="zh-CN" dirty="0"/>
                <a:t>2</a:t>
              </a:r>
              <a:r>
                <a:rPr lang="zh-CN" altLang="en-US" dirty="0"/>
                <a:t>） 这里还忽略地球自转对重力的影响。</a:t>
              </a:r>
            </a:p>
          </p:txBody>
        </p:sp>
        <p:sp>
          <p:nvSpPr>
            <p:cNvPr id="48" name="Text Box 8"/>
            <p:cNvSpPr txBox="1">
              <a:spLocks noChangeArrowheads="1"/>
            </p:cNvSpPr>
            <p:nvPr/>
          </p:nvSpPr>
          <p:spPr bwMode="auto">
            <a:xfrm>
              <a:off x="113" y="3602"/>
              <a:ext cx="8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0000"/>
                  </a:solidFill>
                </a:rPr>
                <a:t>注意：</a:t>
              </a:r>
            </a:p>
          </p:txBody>
        </p:sp>
      </p:grpSp>
      <p:sp>
        <p:nvSpPr>
          <p:cNvPr id="7" name="TextBox 6"/>
          <p:cNvSpPr txBox="1"/>
          <p:nvPr/>
        </p:nvSpPr>
        <p:spPr>
          <a:xfrm>
            <a:off x="5652120" y="1700808"/>
            <a:ext cx="2880320" cy="369332"/>
          </a:xfrm>
          <a:prstGeom prst="rect">
            <a:avLst/>
          </a:prstGeom>
          <a:noFill/>
        </p:spPr>
        <p:txBody>
          <a:bodyPr wrap="square" rtlCol="0">
            <a:spAutoFit/>
          </a:bodyPr>
          <a:lstStyle/>
          <a:p>
            <a:r>
              <a:rPr lang="zh-CN" altLang="en-US" dirty="0">
                <a:solidFill>
                  <a:srgbClr val="FF0000"/>
                </a:solidFill>
              </a:rPr>
              <a:t>不考虑地球自转的情况下</a:t>
            </a:r>
          </a:p>
        </p:txBody>
      </p:sp>
      <p:cxnSp>
        <p:nvCxnSpPr>
          <p:cNvPr id="8" name="直接箭头连接符 7">
            <a:extLst>
              <a:ext uri="{FF2B5EF4-FFF2-40B4-BE49-F238E27FC236}">
                <a16:creationId xmlns:a16="http://schemas.microsoft.com/office/drawing/2014/main" id="{87382393-07FF-4BAE-B669-80B106D520D0}"/>
              </a:ext>
            </a:extLst>
          </p:cNvPr>
          <p:cNvCxnSpPr/>
          <p:nvPr/>
        </p:nvCxnSpPr>
        <p:spPr>
          <a:xfrm flipV="1">
            <a:off x="5796136" y="4005064"/>
            <a:ext cx="1080120"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EC20790A-C14B-489C-8051-E15D7E9182E1}"/>
              </a:ext>
            </a:extLst>
          </p:cNvPr>
          <p:cNvSpPr txBox="1"/>
          <p:nvPr/>
        </p:nvSpPr>
        <p:spPr>
          <a:xfrm>
            <a:off x="6876256" y="3492792"/>
            <a:ext cx="1656184" cy="923330"/>
          </a:xfrm>
          <a:prstGeom prst="rect">
            <a:avLst/>
          </a:prstGeom>
          <a:noFill/>
        </p:spPr>
        <p:txBody>
          <a:bodyPr wrap="square" rtlCol="0">
            <a:spAutoFit/>
          </a:bodyPr>
          <a:lstStyle/>
          <a:p>
            <a:r>
              <a:rPr lang="zh-CN" altLang="en-US" dirty="0"/>
              <a:t>与电场强度类比，</a:t>
            </a:r>
            <a:r>
              <a:rPr lang="en-US" altLang="zh-CN" dirty="0"/>
              <a:t>g</a:t>
            </a:r>
            <a:r>
              <a:rPr lang="zh-CN" altLang="en-US" dirty="0"/>
              <a:t>是地球的引力场强度</a:t>
            </a:r>
          </a:p>
        </p:txBody>
      </p:sp>
    </p:spTree>
    <p:extLst>
      <p:ext uri="{BB962C8B-B14F-4D97-AF65-F5344CB8AC3E}">
        <p14:creationId xmlns:p14="http://schemas.microsoft.com/office/powerpoint/2010/main" val="246098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第二章 质点动力学</a:t>
            </a:r>
          </a:p>
        </p:txBody>
      </p:sp>
      <p:sp>
        <p:nvSpPr>
          <p:cNvPr id="3" name="内容占位符 2"/>
          <p:cNvSpPr>
            <a:spLocks noGrp="1"/>
          </p:cNvSpPr>
          <p:nvPr>
            <p:ph idx="1"/>
          </p:nvPr>
        </p:nvSpPr>
        <p:spPr>
          <a:xfrm>
            <a:off x="457200" y="1600200"/>
            <a:ext cx="8229600" cy="5141168"/>
          </a:xfrm>
        </p:spPr>
        <p:txBody>
          <a:bodyPr>
            <a:normAutofit/>
          </a:bodyPr>
          <a:lstStyle/>
          <a:p>
            <a:r>
              <a:rPr lang="zh-CN" altLang="en-US" dirty="0"/>
              <a:t> 傅科摆：</a:t>
            </a:r>
            <a:br>
              <a:rPr lang="en-US" altLang="zh-CN" dirty="0"/>
            </a:br>
            <a:r>
              <a:rPr lang="en-US" altLang="zh-CN" dirty="0"/>
              <a:t>1851</a:t>
            </a:r>
            <a:r>
              <a:rPr lang="zh-CN" altLang="en-US" dirty="0"/>
              <a:t>年，傅科用一根</a:t>
            </a:r>
            <a:r>
              <a:rPr lang="en-US" altLang="zh-CN" dirty="0"/>
              <a:t>68 m</a:t>
            </a:r>
            <a:r>
              <a:rPr lang="zh-CN" altLang="en-US" dirty="0"/>
              <a:t>长的钢丝悬挂一个</a:t>
            </a:r>
            <a:r>
              <a:rPr lang="en-US" altLang="zh-CN" dirty="0"/>
              <a:t>28 kg</a:t>
            </a:r>
            <a:r>
              <a:rPr lang="zh-CN" altLang="en-US" dirty="0"/>
              <a:t>的铁球制作了一个摆。这个摆的上支撑点只在竖直方向约束（摆面可转动）。</a:t>
            </a:r>
            <a:br>
              <a:rPr lang="en-US" altLang="zh-CN" dirty="0"/>
            </a:br>
            <a:r>
              <a:rPr lang="zh-CN" altLang="en-US" dirty="0"/>
              <a:t>傅科摆摆动平面相对地球参考系不断的转动。在北半球，摆动平面沿顺时针方向转动；在南半球，摆动平面沿逆时针方向转动；在赤道上，摆动平面不转动。</a:t>
            </a:r>
            <a:endParaRPr lang="en-US" altLang="zh-CN" dirty="0"/>
          </a:p>
          <a:p>
            <a:r>
              <a:rPr lang="zh-CN" altLang="en-US" sz="2800" dirty="0">
                <a:latin typeface="楷体" panose="02010609060101010101" pitchFamily="49" charset="-122"/>
                <a:ea typeface="楷体" panose="02010609060101010101" pitchFamily="49" charset="-122"/>
              </a:rPr>
              <a:t>在本章结束时，我们将给出傅科摆的原理。</a:t>
            </a:r>
            <a:endParaRPr lang="en-US" altLang="zh-CN" sz="2800" dirty="0">
              <a:latin typeface="楷体" panose="02010609060101010101" pitchFamily="49" charset="-122"/>
              <a:ea typeface="楷体" panose="02010609060101010101" pitchFamily="49" charset="-122"/>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3134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力学中常见的几种力</a:t>
            </a:r>
          </a:p>
        </p:txBody>
      </p:sp>
      <p:sp>
        <p:nvSpPr>
          <p:cNvPr id="3" name="内容占位符 2"/>
          <p:cNvSpPr>
            <a:spLocks noGrp="1"/>
          </p:cNvSpPr>
          <p:nvPr>
            <p:ph idx="1"/>
          </p:nvPr>
        </p:nvSpPr>
        <p:spPr>
          <a:xfrm>
            <a:off x="457200" y="1628800"/>
            <a:ext cx="8229600" cy="4997152"/>
          </a:xfrm>
        </p:spPr>
        <p:txBody>
          <a:bodyPr>
            <a:normAutofit/>
          </a:bodyPr>
          <a:lstStyle/>
          <a:p>
            <a:r>
              <a:rPr lang="zh-CN" altLang="en-US" dirty="0">
                <a:latin typeface="+mj-ea"/>
                <a:ea typeface="+mj-ea"/>
              </a:rPr>
              <a:t>万有引力</a:t>
            </a:r>
            <a:br>
              <a:rPr lang="en-US" altLang="zh-CN" dirty="0">
                <a:latin typeface="+mj-ea"/>
                <a:ea typeface="+mj-ea"/>
              </a:rPr>
            </a:br>
            <a:r>
              <a:rPr lang="zh-CN" altLang="en-US" dirty="0">
                <a:latin typeface="+mj-ea"/>
                <a:ea typeface="+mj-ea"/>
              </a:rPr>
              <a:t>地球自转对重力的影响：不同纬度处重力加速度的数值略有差异。</a:t>
            </a:r>
            <a:br>
              <a:rPr lang="en-US" altLang="zh-CN" dirty="0">
                <a:latin typeface="+mj-ea"/>
                <a:ea typeface="+mj-ea"/>
              </a:rPr>
            </a:br>
            <a:br>
              <a:rPr lang="en-US" altLang="zh-CN" dirty="0">
                <a:latin typeface="+mj-ea"/>
                <a:ea typeface="+mj-ea"/>
              </a:rPr>
            </a:br>
            <a:br>
              <a:rPr lang="en-US" altLang="zh-CN" dirty="0">
                <a:latin typeface="+mj-ea"/>
                <a:ea typeface="+mj-ea"/>
              </a:rPr>
            </a:br>
            <a:br>
              <a:rPr lang="en-US" altLang="zh-CN" dirty="0">
                <a:latin typeface="+mj-ea"/>
                <a:ea typeface="+mj-ea"/>
              </a:rPr>
            </a:b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42" name="Object 2"/>
          <p:cNvGraphicFramePr>
            <a:graphicFrameLocks noChangeAspect="1"/>
          </p:cNvGraphicFramePr>
          <p:nvPr>
            <p:extLst>
              <p:ext uri="{D42A27DB-BD31-4B8C-83A1-F6EECF244321}">
                <p14:modId xmlns:p14="http://schemas.microsoft.com/office/powerpoint/2010/main" val="3239218147"/>
              </p:ext>
            </p:extLst>
          </p:nvPr>
        </p:nvGraphicFramePr>
        <p:xfrm>
          <a:off x="1244600" y="4797425"/>
          <a:ext cx="3986213" cy="896938"/>
        </p:xfrm>
        <a:graphic>
          <a:graphicData uri="http://schemas.openxmlformats.org/presentationml/2006/ole">
            <mc:AlternateContent xmlns:mc="http://schemas.openxmlformats.org/markup-compatibility/2006">
              <mc:Choice xmlns:v="urn:schemas-microsoft-com:vml" Requires="v">
                <p:oleObj spid="_x0000_s10412" name="Equation" r:id="rId4" imgW="1752480" imgH="393480" progId="Equation.DSMT4">
                  <p:embed/>
                </p:oleObj>
              </mc:Choice>
              <mc:Fallback>
                <p:oleObj name="Equation" r:id="rId4" imgW="1752480" imgH="393480" progId="Equation.DSMT4">
                  <p:embed/>
                  <p:pic>
                    <p:nvPicPr>
                      <p:cNvPr id="0"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4600" y="4797425"/>
                        <a:ext cx="3986213" cy="896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AutoShape 4"/>
          <p:cNvSpPr>
            <a:spLocks noChangeArrowheads="1"/>
          </p:cNvSpPr>
          <p:nvPr/>
        </p:nvSpPr>
        <p:spPr bwMode="auto">
          <a:xfrm>
            <a:off x="5005438" y="4149279"/>
            <a:ext cx="3095625" cy="492125"/>
          </a:xfrm>
          <a:prstGeom prst="wedgeRectCallout">
            <a:avLst>
              <a:gd name="adj1" fmla="val -43472"/>
              <a:gd name="adj2" fmla="val 124974"/>
            </a:avLst>
          </a:prstGeom>
          <a:noFill/>
          <a:ln w="19050">
            <a:solidFill>
              <a:schemeClr val="tx1">
                <a:alpha val="48000"/>
              </a:schemeClr>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ctr">
              <a:lnSpc>
                <a:spcPct val="125000"/>
              </a:lnSpc>
              <a:spcBef>
                <a:spcPct val="50000"/>
              </a:spcBef>
            </a:pPr>
            <a:r>
              <a:rPr kumimoji="1" lang="zh-CN" altLang="en-US" sz="2000" b="1">
                <a:latin typeface="楷体_GB2312" pitchFamily="49" charset="-122"/>
                <a:ea typeface="楷体_GB2312" pitchFamily="49" charset="-122"/>
              </a:rPr>
              <a:t>为物体所处的地理纬度角</a:t>
            </a:r>
          </a:p>
        </p:txBody>
      </p:sp>
      <p:sp>
        <p:nvSpPr>
          <p:cNvPr id="50" name="Text Box 5"/>
          <p:cNvSpPr txBox="1">
            <a:spLocks noChangeArrowheads="1"/>
          </p:cNvSpPr>
          <p:nvPr/>
        </p:nvSpPr>
        <p:spPr bwMode="auto">
          <a:xfrm>
            <a:off x="971600" y="3573016"/>
            <a:ext cx="7416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zh-CN" altLang="en-US" sz="2400" b="1" dirty="0">
                <a:latin typeface="Times New Roman" pitchFamily="18" charset="0"/>
                <a:ea typeface="楷体_GB2312" pitchFamily="49" charset="-122"/>
              </a:rPr>
              <a:t>设地球半径为</a:t>
            </a:r>
            <a:r>
              <a:rPr kumimoji="1" lang="en-US" altLang="zh-CN" sz="2400" b="1" i="1" dirty="0">
                <a:latin typeface="Times New Roman" pitchFamily="18" charset="0"/>
                <a:ea typeface="楷体_GB2312" pitchFamily="49" charset="-122"/>
              </a:rPr>
              <a:t>R </a:t>
            </a:r>
            <a:r>
              <a:rPr kumimoji="1" lang="zh-CN" altLang="en-US" sz="2400" b="1" dirty="0">
                <a:latin typeface="Times New Roman" pitchFamily="18" charset="0"/>
                <a:ea typeface="楷体_GB2312" pitchFamily="49" charset="-122"/>
              </a:rPr>
              <a:t>，质量为</a:t>
            </a:r>
            <a:r>
              <a:rPr kumimoji="1" lang="en-US" altLang="zh-CN" sz="2400" b="1" i="1" dirty="0">
                <a:latin typeface="Times New Roman" pitchFamily="18" charset="0"/>
                <a:ea typeface="楷体_GB2312" pitchFamily="49" charset="-122"/>
              </a:rPr>
              <a:t>M </a:t>
            </a:r>
            <a:r>
              <a:rPr kumimoji="1" lang="zh-CN" altLang="en-US" sz="2400" b="1" dirty="0">
                <a:latin typeface="Times New Roman" pitchFamily="18" charset="0"/>
                <a:ea typeface="楷体_GB2312" pitchFamily="49" charset="-122"/>
              </a:rPr>
              <a:t>，物体质量为</a:t>
            </a:r>
            <a:r>
              <a:rPr kumimoji="1" lang="en-US" altLang="zh-CN" sz="2400" b="1" i="1" dirty="0">
                <a:latin typeface="Times New Roman" pitchFamily="18" charset="0"/>
                <a:ea typeface="楷体_GB2312" pitchFamily="49" charset="-122"/>
              </a:rPr>
              <a:t>m </a:t>
            </a:r>
            <a:r>
              <a:rPr kumimoji="1" lang="zh-CN" altLang="en-US" sz="2400" b="1" i="1" dirty="0">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考虑地球自转后物体重力为</a:t>
            </a:r>
            <a:endParaRPr kumimoji="1" lang="zh-CN" altLang="en-US" sz="2400" b="1" dirty="0">
              <a:latin typeface="Times New Roman" pitchFamily="18" charset="0"/>
              <a:ea typeface="楷体_GB2312" pitchFamily="49" charset="-122"/>
            </a:endParaRPr>
          </a:p>
        </p:txBody>
      </p:sp>
      <p:sp>
        <p:nvSpPr>
          <p:cNvPr id="6" name="TextBox 5"/>
          <p:cNvSpPr txBox="1"/>
          <p:nvPr/>
        </p:nvSpPr>
        <p:spPr>
          <a:xfrm>
            <a:off x="987142" y="5845914"/>
            <a:ext cx="6696744" cy="523220"/>
          </a:xfrm>
          <a:prstGeom prst="rect">
            <a:avLst/>
          </a:prstGeom>
          <a:noFill/>
        </p:spPr>
        <p:txBody>
          <a:bodyPr wrap="square" rtlCol="0">
            <a:spAutoFit/>
          </a:bodyPr>
          <a:lstStyle/>
          <a:p>
            <a:r>
              <a:rPr lang="zh-CN" altLang="en-US" sz="2800" dirty="0">
                <a:solidFill>
                  <a:schemeClr val="accent6">
                    <a:lumMod val="75000"/>
                  </a:schemeClr>
                </a:solidFill>
              </a:rPr>
              <a:t>稍后将推导这一关系</a:t>
            </a:r>
          </a:p>
        </p:txBody>
      </p:sp>
    </p:spTree>
    <p:extLst>
      <p:ext uri="{BB962C8B-B14F-4D97-AF65-F5344CB8AC3E}">
        <p14:creationId xmlns:p14="http://schemas.microsoft.com/office/powerpoint/2010/main" val="275188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up)">
                                      <p:cBhvr>
                                        <p:cTn id="7" dur="30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 calcmode="lin" valueType="num">
                                      <p:cBhvr>
                                        <p:cTn id="12" dur="500" fill="hold"/>
                                        <p:tgtEl>
                                          <p:spTgt spid="42"/>
                                        </p:tgtEl>
                                        <p:attrNameLst>
                                          <p:attrName>ppt_w</p:attrName>
                                        </p:attrNameLst>
                                      </p:cBhvr>
                                      <p:tavLst>
                                        <p:tav tm="0">
                                          <p:val>
                                            <p:fltVal val="0"/>
                                          </p:val>
                                        </p:tav>
                                        <p:tav tm="100000">
                                          <p:val>
                                            <p:strVal val="#ppt_w"/>
                                          </p:val>
                                        </p:tav>
                                      </p:tavLst>
                                    </p:anim>
                                    <p:anim calcmode="lin" valueType="num">
                                      <p:cBhvr>
                                        <p:cTn id="13" dur="500" fill="hold"/>
                                        <p:tgtEl>
                                          <p:spTgt spid="42"/>
                                        </p:tgtEl>
                                        <p:attrNameLst>
                                          <p:attrName>ppt_h</p:attrName>
                                        </p:attrNameLst>
                                      </p:cBhvr>
                                      <p:tavLst>
                                        <p:tav tm="0">
                                          <p:val>
                                            <p:fltVal val="0"/>
                                          </p:val>
                                        </p:tav>
                                        <p:tav tm="100000">
                                          <p:val>
                                            <p:strVal val="#ppt_h"/>
                                          </p:val>
                                        </p:tav>
                                      </p:tavLst>
                                    </p:anim>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left)">
                                      <p:cBhvr>
                                        <p:cTn id="1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力学中常见的几种力</a:t>
            </a:r>
          </a:p>
        </p:txBody>
      </p:sp>
      <p:sp>
        <p:nvSpPr>
          <p:cNvPr id="3" name="内容占位符 2"/>
          <p:cNvSpPr>
            <a:spLocks noGrp="1"/>
          </p:cNvSpPr>
          <p:nvPr>
            <p:ph idx="1"/>
          </p:nvPr>
        </p:nvSpPr>
        <p:spPr>
          <a:xfrm>
            <a:off x="457200" y="1628800"/>
            <a:ext cx="6059016" cy="4997152"/>
          </a:xfrm>
        </p:spPr>
        <p:txBody>
          <a:bodyPr>
            <a:normAutofit/>
          </a:bodyPr>
          <a:lstStyle/>
          <a:p>
            <a:r>
              <a:rPr lang="zh-CN" altLang="en-US" dirty="0">
                <a:latin typeface="+mj-ea"/>
                <a:ea typeface="+mj-ea"/>
              </a:rPr>
              <a:t>弹性力</a:t>
            </a:r>
            <a:br>
              <a:rPr lang="en-US" altLang="zh-CN" dirty="0">
                <a:latin typeface="+mj-ea"/>
                <a:ea typeface="+mj-ea"/>
              </a:rPr>
            </a:br>
            <a:r>
              <a:rPr lang="zh-CN" altLang="en-US" b="1" dirty="0">
                <a:latin typeface="+mj-ea"/>
                <a:ea typeface="+mj-ea"/>
              </a:rPr>
              <a:t>其本质是电磁力。</a:t>
            </a:r>
            <a:br>
              <a:rPr lang="en-US" altLang="zh-CN" b="1" dirty="0">
                <a:latin typeface="+mj-ea"/>
                <a:ea typeface="+mj-ea"/>
              </a:rPr>
            </a:br>
            <a:r>
              <a:rPr lang="zh-CN" altLang="en-US" dirty="0">
                <a:latin typeface="+mj-ea"/>
                <a:ea typeface="+mj-ea"/>
              </a:rPr>
              <a:t>物体相互挤压或拉拽，使物体发生形变；形变的本质是原子</a:t>
            </a:r>
            <a:r>
              <a:rPr lang="en-US" altLang="zh-CN" dirty="0">
                <a:latin typeface="+mj-ea"/>
                <a:ea typeface="+mj-ea"/>
              </a:rPr>
              <a:t>/</a:t>
            </a:r>
            <a:r>
              <a:rPr lang="zh-CN" altLang="en-US" dirty="0">
                <a:latin typeface="+mj-ea"/>
                <a:ea typeface="+mj-ea"/>
              </a:rPr>
              <a:t>分子平均间距的变化，即原子</a:t>
            </a:r>
            <a:r>
              <a:rPr lang="en-US" altLang="zh-CN" dirty="0">
                <a:latin typeface="+mj-ea"/>
                <a:ea typeface="+mj-ea"/>
              </a:rPr>
              <a:t>/</a:t>
            </a:r>
            <a:r>
              <a:rPr lang="zh-CN" altLang="en-US" dirty="0">
                <a:latin typeface="+mj-ea"/>
                <a:ea typeface="+mj-ea"/>
              </a:rPr>
              <a:t>分子不在平衡位置，因此必然因电磁力产生斥力或引力，这就是弹性力的微观解释。</a:t>
            </a:r>
            <a:br>
              <a:rPr lang="en-US" altLang="zh-CN" dirty="0">
                <a:latin typeface="+mj-ea"/>
                <a:ea typeface="+mj-ea"/>
              </a:rPr>
            </a:br>
            <a:endParaRPr lang="en-US" altLang="zh-CN" dirty="0">
              <a:solidFill>
                <a:srgbClr val="FF0000"/>
              </a:solidFill>
              <a:effectLst>
                <a:outerShdw blurRad="38100" dist="38100" dir="2700000" algn="tl">
                  <a:srgbClr val="000000">
                    <a:alpha val="43137"/>
                  </a:srgbClr>
                </a:outerShdw>
              </a:effectLst>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9" descr="T409"/>
          <p:cNvPicPr>
            <a:picLocks noChangeAspect="1" noChangeArrowheads="1"/>
          </p:cNvPicPr>
          <p:nvPr/>
        </p:nvPicPr>
        <p:blipFill>
          <a:blip r:embed="rId3" cstate="print"/>
          <a:srcRect b="10833"/>
          <a:stretch>
            <a:fillRect/>
          </a:stretch>
        </p:blipFill>
        <p:spPr bwMode="auto">
          <a:xfrm>
            <a:off x="6588224" y="1916832"/>
            <a:ext cx="2266950" cy="3888432"/>
          </a:xfrm>
          <a:prstGeom prst="rect">
            <a:avLst/>
          </a:prstGeom>
          <a:noFill/>
        </p:spPr>
      </p:pic>
      <p:sp>
        <p:nvSpPr>
          <p:cNvPr id="8" name="TextBox 7"/>
          <p:cNvSpPr txBox="1"/>
          <p:nvPr/>
        </p:nvSpPr>
        <p:spPr>
          <a:xfrm>
            <a:off x="6931000" y="5784426"/>
            <a:ext cx="1755800" cy="646331"/>
          </a:xfrm>
          <a:prstGeom prst="rect">
            <a:avLst/>
          </a:prstGeom>
          <a:noFill/>
        </p:spPr>
        <p:txBody>
          <a:bodyPr wrap="square" rtlCol="0">
            <a:spAutoFit/>
          </a:bodyPr>
          <a:lstStyle/>
          <a:p>
            <a:r>
              <a:rPr lang="en-US" altLang="zh-CN" dirty="0">
                <a:hlinkClick r:id="rId4"/>
              </a:rPr>
              <a:t>Lennard-Jones</a:t>
            </a:r>
            <a:endParaRPr lang="en-US" altLang="zh-CN" dirty="0"/>
          </a:p>
          <a:p>
            <a:r>
              <a:rPr lang="zh-CN" altLang="en-US" dirty="0"/>
              <a:t>势能和力</a:t>
            </a:r>
          </a:p>
        </p:txBody>
      </p:sp>
    </p:spTree>
    <p:extLst>
      <p:ext uri="{BB962C8B-B14F-4D97-AF65-F5344CB8AC3E}">
        <p14:creationId xmlns:p14="http://schemas.microsoft.com/office/powerpoint/2010/main" val="344387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力学中常见的几种力</a:t>
            </a:r>
          </a:p>
        </p:txBody>
      </p:sp>
      <p:sp>
        <p:nvSpPr>
          <p:cNvPr id="3" name="内容占位符 2"/>
          <p:cNvSpPr>
            <a:spLocks noGrp="1"/>
          </p:cNvSpPr>
          <p:nvPr>
            <p:ph idx="1"/>
          </p:nvPr>
        </p:nvSpPr>
        <p:spPr>
          <a:xfrm>
            <a:off x="457200" y="1628800"/>
            <a:ext cx="8229600" cy="4997152"/>
          </a:xfrm>
        </p:spPr>
        <p:txBody>
          <a:bodyPr>
            <a:normAutofit/>
          </a:bodyPr>
          <a:lstStyle/>
          <a:p>
            <a:r>
              <a:rPr lang="zh-CN" altLang="en-US" dirty="0">
                <a:latin typeface="+mj-ea"/>
                <a:ea typeface="+mj-ea"/>
              </a:rPr>
              <a:t>弹性力</a:t>
            </a:r>
            <a:br>
              <a:rPr lang="en-US" altLang="zh-CN" dirty="0">
                <a:latin typeface="+mj-ea"/>
                <a:ea typeface="+mj-ea"/>
              </a:rPr>
            </a:br>
            <a:endParaRPr lang="en-US" altLang="zh-CN" dirty="0">
              <a:solidFill>
                <a:srgbClr val="FF0000"/>
              </a:solidFill>
              <a:effectLst>
                <a:outerShdw blurRad="38100" dist="38100" dir="2700000" algn="tl">
                  <a:srgbClr val="000000">
                    <a:alpha val="43137"/>
                  </a:srgbClr>
                </a:outerShdw>
              </a:effectLst>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4"/>
          <p:cNvGrpSpPr>
            <a:grpSpLocks/>
          </p:cNvGrpSpPr>
          <p:nvPr/>
        </p:nvGrpSpPr>
        <p:grpSpPr bwMode="auto">
          <a:xfrm>
            <a:off x="5436096" y="1916832"/>
            <a:ext cx="2519363" cy="1728788"/>
            <a:chOff x="567" y="1570"/>
            <a:chExt cx="1587" cy="1089"/>
          </a:xfrm>
        </p:grpSpPr>
        <p:sp>
          <p:nvSpPr>
            <p:cNvPr id="7" name="Arc 5" descr="20%"/>
            <p:cNvSpPr>
              <a:spLocks/>
            </p:cNvSpPr>
            <p:nvPr/>
          </p:nvSpPr>
          <p:spPr bwMode="auto">
            <a:xfrm flipV="1">
              <a:off x="930" y="2115"/>
              <a:ext cx="1134" cy="544"/>
            </a:xfrm>
            <a:custGeom>
              <a:avLst/>
              <a:gdLst>
                <a:gd name="G0" fmla="+- 21600 0 0"/>
                <a:gd name="G1" fmla="+- 590 0 0"/>
                <a:gd name="G2" fmla="+- 21600 0 0"/>
                <a:gd name="T0" fmla="*/ 43199 w 43199"/>
                <a:gd name="T1" fmla="*/ 821 h 22190"/>
                <a:gd name="T2" fmla="*/ 8 w 43199"/>
                <a:gd name="T3" fmla="*/ 0 h 22190"/>
                <a:gd name="T4" fmla="*/ 21600 w 43199"/>
                <a:gd name="T5" fmla="*/ 590 h 22190"/>
              </a:gdLst>
              <a:ahLst/>
              <a:cxnLst>
                <a:cxn ang="0">
                  <a:pos x="T0" y="T1"/>
                </a:cxn>
                <a:cxn ang="0">
                  <a:pos x="T2" y="T3"/>
                </a:cxn>
                <a:cxn ang="0">
                  <a:pos x="T4" y="T5"/>
                </a:cxn>
              </a:cxnLst>
              <a:rect l="0" t="0" r="r" b="b"/>
              <a:pathLst>
                <a:path w="43199" h="22190" fill="none" extrusionOk="0">
                  <a:moveTo>
                    <a:pt x="43198" y="820"/>
                  </a:moveTo>
                  <a:cubicBezTo>
                    <a:pt x="43072" y="12659"/>
                    <a:pt x="33439" y="22189"/>
                    <a:pt x="21600" y="22189"/>
                  </a:cubicBezTo>
                  <a:cubicBezTo>
                    <a:pt x="9670" y="22190"/>
                    <a:pt x="0" y="12519"/>
                    <a:pt x="0" y="590"/>
                  </a:cubicBezTo>
                  <a:cubicBezTo>
                    <a:pt x="0" y="393"/>
                    <a:pt x="2" y="196"/>
                    <a:pt x="8" y="0"/>
                  </a:cubicBezTo>
                </a:path>
                <a:path w="43199" h="22190" stroke="0" extrusionOk="0">
                  <a:moveTo>
                    <a:pt x="43198" y="820"/>
                  </a:moveTo>
                  <a:cubicBezTo>
                    <a:pt x="43072" y="12659"/>
                    <a:pt x="33439" y="22189"/>
                    <a:pt x="21600" y="22189"/>
                  </a:cubicBezTo>
                  <a:cubicBezTo>
                    <a:pt x="9670" y="22190"/>
                    <a:pt x="0" y="12519"/>
                    <a:pt x="0" y="590"/>
                  </a:cubicBezTo>
                  <a:cubicBezTo>
                    <a:pt x="0" y="393"/>
                    <a:pt x="2" y="196"/>
                    <a:pt x="8" y="0"/>
                  </a:cubicBezTo>
                  <a:lnTo>
                    <a:pt x="21600" y="590"/>
                  </a:lnTo>
                  <a:close/>
                </a:path>
              </a:pathLst>
            </a:custGeom>
            <a:pattFill prst="pct20">
              <a:fgClr>
                <a:srgbClr val="FF99FF"/>
              </a:fgClr>
              <a:bgClr>
                <a:schemeClr val="bg1"/>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Freeform 6"/>
            <p:cNvSpPr>
              <a:spLocks/>
            </p:cNvSpPr>
            <p:nvPr/>
          </p:nvSpPr>
          <p:spPr bwMode="auto">
            <a:xfrm rot="-5552520">
              <a:off x="1374" y="1834"/>
              <a:ext cx="272" cy="290"/>
            </a:xfrm>
            <a:custGeom>
              <a:avLst/>
              <a:gdLst>
                <a:gd name="T0" fmla="*/ 17 w 543"/>
                <a:gd name="T1" fmla="*/ 231 h 558"/>
                <a:gd name="T2" fmla="*/ 17 w 543"/>
                <a:gd name="T3" fmla="*/ 347 h 558"/>
                <a:gd name="T4" fmla="*/ 115 w 543"/>
                <a:gd name="T5" fmla="*/ 444 h 558"/>
                <a:gd name="T6" fmla="*/ 150 w 543"/>
                <a:gd name="T7" fmla="*/ 480 h 558"/>
                <a:gd name="T8" fmla="*/ 168 w 543"/>
                <a:gd name="T9" fmla="*/ 506 h 558"/>
                <a:gd name="T10" fmla="*/ 416 w 543"/>
                <a:gd name="T11" fmla="*/ 524 h 558"/>
                <a:gd name="T12" fmla="*/ 513 w 543"/>
                <a:gd name="T13" fmla="*/ 497 h 558"/>
                <a:gd name="T14" fmla="*/ 434 w 543"/>
                <a:gd name="T15" fmla="*/ 143 h 558"/>
                <a:gd name="T16" fmla="*/ 380 w 543"/>
                <a:gd name="T17" fmla="*/ 99 h 558"/>
                <a:gd name="T18" fmla="*/ 327 w 543"/>
                <a:gd name="T19" fmla="*/ 45 h 558"/>
                <a:gd name="T20" fmla="*/ 274 w 543"/>
                <a:gd name="T21" fmla="*/ 28 h 558"/>
                <a:gd name="T22" fmla="*/ 247 w 543"/>
                <a:gd name="T23" fmla="*/ 19 h 558"/>
                <a:gd name="T24" fmla="*/ 70 w 543"/>
                <a:gd name="T25" fmla="*/ 37 h 558"/>
                <a:gd name="T26" fmla="*/ 53 w 543"/>
                <a:gd name="T27" fmla="*/ 63 h 558"/>
                <a:gd name="T28" fmla="*/ 26 w 543"/>
                <a:gd name="T29" fmla="*/ 72 h 558"/>
                <a:gd name="T30" fmla="*/ 17 w 543"/>
                <a:gd name="T31" fmla="*/ 23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3" h="558">
                  <a:moveTo>
                    <a:pt x="17" y="231"/>
                  </a:moveTo>
                  <a:cubicBezTo>
                    <a:pt x="0" y="281"/>
                    <a:pt x="1" y="265"/>
                    <a:pt x="17" y="347"/>
                  </a:cubicBezTo>
                  <a:cubicBezTo>
                    <a:pt x="28" y="407"/>
                    <a:pt x="60" y="426"/>
                    <a:pt x="115" y="444"/>
                  </a:cubicBezTo>
                  <a:cubicBezTo>
                    <a:pt x="132" y="501"/>
                    <a:pt x="108" y="447"/>
                    <a:pt x="150" y="480"/>
                  </a:cubicBezTo>
                  <a:cubicBezTo>
                    <a:pt x="158" y="486"/>
                    <a:pt x="160" y="499"/>
                    <a:pt x="168" y="506"/>
                  </a:cubicBezTo>
                  <a:cubicBezTo>
                    <a:pt x="233" y="558"/>
                    <a:pt x="333" y="521"/>
                    <a:pt x="416" y="524"/>
                  </a:cubicBezTo>
                  <a:cubicBezTo>
                    <a:pt x="461" y="540"/>
                    <a:pt x="495" y="550"/>
                    <a:pt x="513" y="497"/>
                  </a:cubicBezTo>
                  <a:cubicBezTo>
                    <a:pt x="509" y="389"/>
                    <a:pt x="543" y="219"/>
                    <a:pt x="434" y="143"/>
                  </a:cubicBezTo>
                  <a:cubicBezTo>
                    <a:pt x="391" y="79"/>
                    <a:pt x="447" y="152"/>
                    <a:pt x="380" y="99"/>
                  </a:cubicBezTo>
                  <a:cubicBezTo>
                    <a:pt x="360" y="83"/>
                    <a:pt x="345" y="63"/>
                    <a:pt x="327" y="45"/>
                  </a:cubicBezTo>
                  <a:cubicBezTo>
                    <a:pt x="314" y="32"/>
                    <a:pt x="292" y="34"/>
                    <a:pt x="274" y="28"/>
                  </a:cubicBezTo>
                  <a:cubicBezTo>
                    <a:pt x="265" y="25"/>
                    <a:pt x="247" y="19"/>
                    <a:pt x="247" y="19"/>
                  </a:cubicBezTo>
                  <a:cubicBezTo>
                    <a:pt x="188" y="23"/>
                    <a:pt x="116" y="0"/>
                    <a:pt x="70" y="37"/>
                  </a:cubicBezTo>
                  <a:cubicBezTo>
                    <a:pt x="62" y="43"/>
                    <a:pt x="61" y="57"/>
                    <a:pt x="53" y="63"/>
                  </a:cubicBezTo>
                  <a:cubicBezTo>
                    <a:pt x="46" y="69"/>
                    <a:pt x="28" y="63"/>
                    <a:pt x="26" y="72"/>
                  </a:cubicBezTo>
                  <a:cubicBezTo>
                    <a:pt x="15" y="124"/>
                    <a:pt x="20" y="178"/>
                    <a:pt x="17" y="231"/>
                  </a:cubicBezTo>
                  <a:close/>
                </a:path>
              </a:pathLst>
            </a:cu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
            <p:cNvSpPr>
              <a:spLocks noChangeShapeType="1"/>
            </p:cNvSpPr>
            <p:nvPr/>
          </p:nvSpPr>
          <p:spPr bwMode="auto">
            <a:xfrm>
              <a:off x="838" y="2115"/>
              <a:ext cx="131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8"/>
            <p:cNvSpPr>
              <a:spLocks noChangeShapeType="1"/>
            </p:cNvSpPr>
            <p:nvPr/>
          </p:nvSpPr>
          <p:spPr bwMode="auto">
            <a:xfrm flipV="1">
              <a:off x="1519" y="1616"/>
              <a:ext cx="0"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p:cNvSpPr>
              <a:spLocks noChangeShapeType="1"/>
            </p:cNvSpPr>
            <p:nvPr/>
          </p:nvSpPr>
          <p:spPr bwMode="auto">
            <a:xfrm flipH="1">
              <a:off x="1519" y="2205"/>
              <a:ext cx="0" cy="4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Text Box 10"/>
            <p:cNvSpPr txBox="1">
              <a:spLocks noChangeArrowheads="1"/>
            </p:cNvSpPr>
            <p:nvPr/>
          </p:nvSpPr>
          <p:spPr bwMode="auto">
            <a:xfrm>
              <a:off x="1565" y="1570"/>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N’</a:t>
              </a:r>
            </a:p>
          </p:txBody>
        </p:sp>
        <p:sp>
          <p:nvSpPr>
            <p:cNvPr id="13" name="Text Box 11"/>
            <p:cNvSpPr txBox="1">
              <a:spLocks noChangeArrowheads="1"/>
            </p:cNvSpPr>
            <p:nvPr/>
          </p:nvSpPr>
          <p:spPr bwMode="auto">
            <a:xfrm>
              <a:off x="1565" y="2342"/>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N</a:t>
              </a:r>
            </a:p>
          </p:txBody>
        </p:sp>
        <p:sp>
          <p:nvSpPr>
            <p:cNvPr id="14" name="Text Box 12"/>
            <p:cNvSpPr txBox="1">
              <a:spLocks noChangeArrowheads="1"/>
            </p:cNvSpPr>
            <p:nvPr/>
          </p:nvSpPr>
          <p:spPr bwMode="auto">
            <a:xfrm>
              <a:off x="567" y="1888"/>
              <a:ext cx="5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a:t>公切面</a:t>
              </a:r>
            </a:p>
          </p:txBody>
        </p:sp>
      </p:grpSp>
      <p:sp>
        <p:nvSpPr>
          <p:cNvPr id="4" name="TextBox 3"/>
          <p:cNvSpPr txBox="1"/>
          <p:nvPr/>
        </p:nvSpPr>
        <p:spPr>
          <a:xfrm>
            <a:off x="827584" y="2313707"/>
            <a:ext cx="4320480" cy="1200329"/>
          </a:xfrm>
          <a:prstGeom prst="rect">
            <a:avLst/>
          </a:prstGeom>
          <a:noFill/>
        </p:spPr>
        <p:txBody>
          <a:bodyPr wrap="square" rtlCol="0">
            <a:spAutoFit/>
          </a:bodyPr>
          <a:lstStyle/>
          <a:p>
            <a:r>
              <a:rPr lang="zh-CN" altLang="en-US" sz="2400" dirty="0"/>
              <a:t>压力（支撑力）是法向力，力的作用线过接触点且垂直于过接触点的公切面。</a:t>
            </a:r>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92465" y="3982244"/>
            <a:ext cx="2681288" cy="273526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827584" y="3789040"/>
            <a:ext cx="4320480" cy="830997"/>
          </a:xfrm>
          <a:prstGeom prst="rect">
            <a:avLst/>
          </a:prstGeom>
          <a:noFill/>
        </p:spPr>
        <p:txBody>
          <a:bodyPr wrap="square" rtlCol="0">
            <a:spAutoFit/>
          </a:bodyPr>
          <a:lstStyle/>
          <a:p>
            <a:r>
              <a:rPr lang="zh-CN" altLang="en-US" sz="2400" dirty="0"/>
              <a:t>张力：当绳子被拉伸时，内部各段均具有张力作用。</a:t>
            </a:r>
          </a:p>
        </p:txBody>
      </p:sp>
      <p:sp>
        <p:nvSpPr>
          <p:cNvPr id="17" name="TextBox 16"/>
          <p:cNvSpPr txBox="1"/>
          <p:nvPr/>
        </p:nvSpPr>
        <p:spPr>
          <a:xfrm>
            <a:off x="827584" y="4896497"/>
            <a:ext cx="4176464" cy="1631216"/>
          </a:xfrm>
          <a:prstGeom prst="rect">
            <a:avLst/>
          </a:prstGeom>
          <a:noFill/>
        </p:spPr>
        <p:txBody>
          <a:bodyPr wrap="square" rtlCol="0">
            <a:spAutoFit/>
          </a:bodyPr>
          <a:lstStyle/>
          <a:p>
            <a:r>
              <a:rPr lang="zh-CN" altLang="en-US" sz="2000" b="1" dirty="0">
                <a:solidFill>
                  <a:schemeClr val="tx2">
                    <a:lumMod val="75000"/>
                  </a:schemeClr>
                </a:solidFill>
              </a:rPr>
              <a:t>压力（</a:t>
            </a:r>
            <a:r>
              <a:rPr lang="en-US" altLang="zh-CN" sz="2000" b="1" dirty="0">
                <a:solidFill>
                  <a:schemeClr val="tx2">
                    <a:lumMod val="75000"/>
                  </a:schemeClr>
                </a:solidFill>
              </a:rPr>
              <a:t>compressive stress</a:t>
            </a:r>
            <a:r>
              <a:rPr lang="zh-CN" altLang="en-US" sz="2000" b="1" dirty="0">
                <a:solidFill>
                  <a:schemeClr val="tx2">
                    <a:lumMod val="75000"/>
                  </a:schemeClr>
                </a:solidFill>
              </a:rPr>
              <a:t>）和张力（</a:t>
            </a:r>
            <a:r>
              <a:rPr lang="en-US" altLang="zh-CN" sz="2000" b="1" dirty="0">
                <a:solidFill>
                  <a:schemeClr val="tx2">
                    <a:lumMod val="75000"/>
                  </a:schemeClr>
                </a:solidFill>
              </a:rPr>
              <a:t>tensile stress</a:t>
            </a:r>
            <a:r>
              <a:rPr lang="zh-CN" altLang="en-US" sz="2000" b="1" dirty="0">
                <a:solidFill>
                  <a:schemeClr val="tx2">
                    <a:lumMod val="75000"/>
                  </a:schemeClr>
                </a:solidFill>
              </a:rPr>
              <a:t>），是组成应力波（</a:t>
            </a:r>
            <a:r>
              <a:rPr lang="en-US" altLang="zh-CN" sz="2000" b="1" dirty="0">
                <a:solidFill>
                  <a:schemeClr val="tx2">
                    <a:lumMod val="75000"/>
                  </a:schemeClr>
                </a:solidFill>
              </a:rPr>
              <a:t>stress wave</a:t>
            </a:r>
            <a:r>
              <a:rPr lang="zh-CN" altLang="en-US" sz="2000" b="1" dirty="0">
                <a:solidFill>
                  <a:schemeClr val="tx2">
                    <a:lumMod val="75000"/>
                  </a:schemeClr>
                </a:solidFill>
              </a:rPr>
              <a:t>）的基本形式。应力波（弹力波）是物质对外界冲击的基本响应形式。</a:t>
            </a:r>
          </a:p>
        </p:txBody>
      </p:sp>
    </p:spTree>
    <p:extLst>
      <p:ext uri="{BB962C8B-B14F-4D97-AF65-F5344CB8AC3E}">
        <p14:creationId xmlns:p14="http://schemas.microsoft.com/office/powerpoint/2010/main" val="4039169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力学中常见的几种力</a:t>
            </a:r>
          </a:p>
        </p:txBody>
      </p:sp>
      <p:sp>
        <p:nvSpPr>
          <p:cNvPr id="3" name="内容占位符 2"/>
          <p:cNvSpPr>
            <a:spLocks noGrp="1"/>
          </p:cNvSpPr>
          <p:nvPr>
            <p:ph idx="1"/>
          </p:nvPr>
        </p:nvSpPr>
        <p:spPr>
          <a:xfrm>
            <a:off x="457200" y="1628800"/>
            <a:ext cx="8229600" cy="4997152"/>
          </a:xfrm>
        </p:spPr>
        <p:txBody>
          <a:bodyPr>
            <a:normAutofit/>
          </a:bodyPr>
          <a:lstStyle/>
          <a:p>
            <a:pPr>
              <a:lnSpc>
                <a:spcPct val="150000"/>
              </a:lnSpc>
              <a:spcBef>
                <a:spcPts val="600"/>
              </a:spcBef>
            </a:pPr>
            <a:r>
              <a:rPr lang="zh-CN" altLang="en-US" dirty="0">
                <a:latin typeface="+mj-ea"/>
                <a:ea typeface="+mj-ea"/>
              </a:rPr>
              <a:t>弹性力</a:t>
            </a:r>
            <a:br>
              <a:rPr lang="en-US" altLang="zh-CN" dirty="0">
                <a:latin typeface="+mj-ea"/>
                <a:ea typeface="+mj-ea"/>
              </a:rPr>
            </a:br>
            <a:r>
              <a:rPr lang="zh-CN" altLang="en-US" dirty="0">
                <a:latin typeface="+mj-ea"/>
                <a:ea typeface="+mj-ea"/>
              </a:rPr>
              <a:t>激光冲击下固体材料内部的应力波</a:t>
            </a:r>
            <a:br>
              <a:rPr lang="en-US" altLang="zh-CN" dirty="0">
                <a:latin typeface="+mj-ea"/>
                <a:ea typeface="+mj-ea"/>
              </a:rPr>
            </a:br>
            <a:endParaRPr lang="en-US" altLang="zh-CN" dirty="0">
              <a:solidFill>
                <a:srgbClr val="FF0000"/>
              </a:solidFill>
              <a:effectLst>
                <a:outerShdw blurRad="38100" dist="38100" dir="2700000" algn="tl">
                  <a:srgbClr val="000000">
                    <a:alpha val="43137"/>
                  </a:srgbClr>
                </a:outerShdw>
              </a:effectLst>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7" name="Picture 16" descr="thermoelasticwave"/>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74764" y="3578019"/>
            <a:ext cx="5473700"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 name="Group 35"/>
          <p:cNvGrpSpPr>
            <a:grpSpLocks/>
          </p:cNvGrpSpPr>
          <p:nvPr/>
        </p:nvGrpSpPr>
        <p:grpSpPr bwMode="auto">
          <a:xfrm>
            <a:off x="683568" y="3892345"/>
            <a:ext cx="1944687" cy="1154113"/>
            <a:chOff x="4287" y="2704"/>
            <a:chExt cx="1225" cy="727"/>
          </a:xfrm>
        </p:grpSpPr>
        <p:sp>
          <p:nvSpPr>
            <p:cNvPr id="37" name="Rectangle 29"/>
            <p:cNvSpPr>
              <a:spLocks noChangeArrowheads="1"/>
            </p:cNvSpPr>
            <p:nvPr/>
          </p:nvSpPr>
          <p:spPr bwMode="auto">
            <a:xfrm>
              <a:off x="5104" y="2704"/>
              <a:ext cx="408" cy="726"/>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   </a:t>
              </a:r>
              <a:r>
                <a:rPr lang="zh-CN" altLang="en-US" dirty="0"/>
                <a:t>靶</a:t>
              </a:r>
            </a:p>
          </p:txBody>
        </p:sp>
        <p:sp>
          <p:nvSpPr>
            <p:cNvPr id="38" name="Rectangle 30"/>
            <p:cNvSpPr>
              <a:spLocks noChangeArrowheads="1"/>
            </p:cNvSpPr>
            <p:nvPr/>
          </p:nvSpPr>
          <p:spPr bwMode="auto">
            <a:xfrm>
              <a:off x="5104" y="2856"/>
              <a:ext cx="136" cy="409"/>
            </a:xfrm>
            <a:prstGeom prst="rect">
              <a:avLst/>
            </a:prstGeom>
            <a:gradFill rotWithShape="1">
              <a:gsLst>
                <a:gs pos="0">
                  <a:srgbClr val="FF0000"/>
                </a:gs>
                <a:gs pos="100000">
                  <a:schemeClr val="bg1"/>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AutoShape 31"/>
            <p:cNvSpPr>
              <a:spLocks noChangeArrowheads="1"/>
            </p:cNvSpPr>
            <p:nvPr/>
          </p:nvSpPr>
          <p:spPr bwMode="auto">
            <a:xfrm>
              <a:off x="4567" y="2976"/>
              <a:ext cx="453" cy="181"/>
            </a:xfrm>
            <a:prstGeom prst="rightArrow">
              <a:avLst>
                <a:gd name="adj1" fmla="val 50000"/>
                <a:gd name="adj2" fmla="val 62569"/>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Text Box 32"/>
            <p:cNvSpPr txBox="1">
              <a:spLocks noChangeArrowheads="1"/>
            </p:cNvSpPr>
            <p:nvPr/>
          </p:nvSpPr>
          <p:spPr bwMode="auto">
            <a:xfrm>
              <a:off x="4287" y="3200"/>
              <a:ext cx="7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脉冲激光</a:t>
              </a:r>
            </a:p>
          </p:txBody>
        </p:sp>
      </p:grpSp>
      <p:graphicFrame>
        <p:nvGraphicFramePr>
          <p:cNvPr id="4" name="对象 3"/>
          <p:cNvGraphicFramePr>
            <a:graphicFrameLocks noChangeAspect="1"/>
          </p:cNvGraphicFramePr>
          <p:nvPr>
            <p:extLst>
              <p:ext uri="{D42A27DB-BD31-4B8C-83A1-F6EECF244321}">
                <p14:modId xmlns:p14="http://schemas.microsoft.com/office/powerpoint/2010/main" val="2729746557"/>
              </p:ext>
            </p:extLst>
          </p:nvPr>
        </p:nvGraphicFramePr>
        <p:xfrm>
          <a:off x="977255" y="5624100"/>
          <a:ext cx="1739900" cy="674894"/>
        </p:xfrm>
        <a:graphic>
          <a:graphicData uri="http://schemas.openxmlformats.org/presentationml/2006/ole">
            <mc:AlternateContent xmlns:mc="http://schemas.openxmlformats.org/markup-compatibility/2006">
              <mc:Choice xmlns:v="urn:schemas-microsoft-com:vml" Requires="v">
                <p:oleObj spid="_x0000_s33931" name="Equation" r:id="rId5" imgW="622080" imgH="241200" progId="Equation.DSMT4">
                  <p:embed/>
                </p:oleObj>
              </mc:Choice>
              <mc:Fallback>
                <p:oleObj name="Equation" r:id="rId5" imgW="622080" imgH="241200" progId="Equation.DSMT4">
                  <p:embed/>
                  <p:pic>
                    <p:nvPicPr>
                      <p:cNvPr id="0" name="Object 2"/>
                      <p:cNvPicPr>
                        <a:picLocks noChangeAspect="1" noChangeArrowheads="1"/>
                      </p:cNvPicPr>
                      <p:nvPr/>
                    </p:nvPicPr>
                    <p:blipFill>
                      <a:blip r:embed="rId6"/>
                      <a:srcRect/>
                      <a:stretch>
                        <a:fillRect/>
                      </a:stretch>
                    </p:blipFill>
                    <p:spPr bwMode="auto">
                      <a:xfrm>
                        <a:off x="977255" y="5624100"/>
                        <a:ext cx="1739900" cy="674894"/>
                      </a:xfrm>
                      <a:prstGeom prst="rect">
                        <a:avLst/>
                      </a:prstGeom>
                      <a:noFill/>
                      <a:ln>
                        <a:noFill/>
                      </a:ln>
                    </p:spPr>
                  </p:pic>
                </p:oleObj>
              </mc:Fallback>
            </mc:AlternateContent>
          </a:graphicData>
        </a:graphic>
      </p:graphicFrame>
      <p:sp>
        <p:nvSpPr>
          <p:cNvPr id="6" name="文本框 5">
            <a:extLst>
              <a:ext uri="{FF2B5EF4-FFF2-40B4-BE49-F238E27FC236}">
                <a16:creationId xmlns:a16="http://schemas.microsoft.com/office/drawing/2014/main" id="{DB5E825F-4B10-49ED-BBB6-00C0AA0A340A}"/>
              </a:ext>
            </a:extLst>
          </p:cNvPr>
          <p:cNvSpPr txBox="1"/>
          <p:nvPr/>
        </p:nvSpPr>
        <p:spPr>
          <a:xfrm>
            <a:off x="7884368" y="6165304"/>
            <a:ext cx="1259632" cy="369332"/>
          </a:xfrm>
          <a:prstGeom prst="rect">
            <a:avLst/>
          </a:prstGeom>
          <a:noFill/>
        </p:spPr>
        <p:txBody>
          <a:bodyPr wrap="square" rtlCol="0">
            <a:spAutoFit/>
          </a:bodyPr>
          <a:lstStyle/>
          <a:p>
            <a:r>
              <a:rPr lang="en-US" altLang="zh-CN" dirty="0" err="1"/>
              <a:t>ps</a:t>
            </a:r>
            <a:r>
              <a:rPr lang="zh-CN" altLang="en-US" dirty="0"/>
              <a:t>：</a:t>
            </a:r>
            <a:r>
              <a:rPr lang="en-US" altLang="zh-CN" dirty="0"/>
              <a:t>10</a:t>
            </a:r>
            <a:r>
              <a:rPr lang="en-US" altLang="zh-CN" baseline="30000" dirty="0"/>
              <a:t>-12</a:t>
            </a:r>
            <a:r>
              <a:rPr lang="en-US" altLang="zh-CN" dirty="0"/>
              <a:t> s</a:t>
            </a:r>
            <a:endParaRPr lang="zh-CN" altLang="en-US" dirty="0"/>
          </a:p>
        </p:txBody>
      </p:sp>
    </p:spTree>
    <p:extLst>
      <p:ext uri="{BB962C8B-B14F-4D97-AF65-F5344CB8AC3E}">
        <p14:creationId xmlns:p14="http://schemas.microsoft.com/office/powerpoint/2010/main" val="78882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box(in)">
                                      <p:cBhvr>
                                        <p:cTn id="11" dur="500"/>
                                        <p:tgtEl>
                                          <p:spTgt spid="36"/>
                                        </p:tgtEl>
                                      </p:cBhvr>
                                    </p:animEffec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力学中常见的几种力</a:t>
            </a:r>
          </a:p>
        </p:txBody>
      </p:sp>
      <p:sp>
        <p:nvSpPr>
          <p:cNvPr id="3" name="内容占位符 2"/>
          <p:cNvSpPr>
            <a:spLocks noGrp="1"/>
          </p:cNvSpPr>
          <p:nvPr>
            <p:ph idx="1"/>
          </p:nvPr>
        </p:nvSpPr>
        <p:spPr>
          <a:xfrm>
            <a:off x="457200" y="1628800"/>
            <a:ext cx="8229600" cy="4997152"/>
          </a:xfrm>
        </p:spPr>
        <p:txBody>
          <a:bodyPr>
            <a:normAutofit/>
          </a:bodyPr>
          <a:lstStyle/>
          <a:p>
            <a:r>
              <a:rPr lang="zh-CN" altLang="en-US" dirty="0">
                <a:latin typeface="Times New Roman" panose="02020603050405020304" pitchFamily="18" charset="0"/>
                <a:ea typeface="+mj-ea"/>
                <a:cs typeface="Times New Roman" panose="02020603050405020304" pitchFamily="18" charset="0"/>
              </a:rPr>
              <a:t>摩擦力</a:t>
            </a:r>
            <a:br>
              <a:rPr lang="en-US" altLang="zh-CN" dirty="0">
                <a:latin typeface="Times New Roman" panose="02020603050405020304" pitchFamily="18" charset="0"/>
                <a:ea typeface="+mj-ea"/>
                <a:cs typeface="Times New Roman" panose="02020603050405020304" pitchFamily="18" charset="0"/>
              </a:rPr>
            </a:br>
            <a:r>
              <a:rPr lang="zh-CN" altLang="en-US" dirty="0">
                <a:latin typeface="Times New Roman" panose="02020603050405020304" pitchFamily="18" charset="0"/>
                <a:ea typeface="+mj-ea"/>
                <a:cs typeface="Times New Roman" panose="02020603050405020304" pitchFamily="18" charset="0"/>
              </a:rPr>
              <a:t>本节主要涉及固</a:t>
            </a:r>
            <a:r>
              <a:rPr lang="en-US" altLang="zh-CN" dirty="0">
                <a:latin typeface="Times New Roman" panose="02020603050405020304" pitchFamily="18" charset="0"/>
                <a:ea typeface="+mj-ea"/>
                <a:cs typeface="Times New Roman" panose="02020603050405020304" pitchFamily="18" charset="0"/>
              </a:rPr>
              <a:t>-</a:t>
            </a:r>
            <a:r>
              <a:rPr lang="zh-CN" altLang="en-US" dirty="0">
                <a:latin typeface="Times New Roman" panose="02020603050405020304" pitchFamily="18" charset="0"/>
                <a:ea typeface="+mj-ea"/>
                <a:cs typeface="Times New Roman" panose="02020603050405020304" pitchFamily="18" charset="0"/>
              </a:rPr>
              <a:t>固摩擦力，对于固体</a:t>
            </a:r>
            <a:r>
              <a:rPr lang="en-US" altLang="zh-CN" dirty="0">
                <a:latin typeface="Times New Roman" panose="02020603050405020304" pitchFamily="18" charset="0"/>
                <a:ea typeface="+mj-ea"/>
                <a:cs typeface="Times New Roman" panose="02020603050405020304" pitchFamily="18" charset="0"/>
              </a:rPr>
              <a:t>-</a:t>
            </a:r>
            <a:r>
              <a:rPr lang="zh-CN" altLang="en-US" dirty="0">
                <a:latin typeface="Times New Roman" panose="02020603050405020304" pitchFamily="18" charset="0"/>
                <a:ea typeface="+mj-ea"/>
                <a:cs typeface="Times New Roman" panose="02020603050405020304" pitchFamily="18" charset="0"/>
              </a:rPr>
              <a:t>流体摩擦力只简要介绍，两者分别称为干摩擦力和湿摩擦力。</a:t>
            </a:r>
            <a:br>
              <a:rPr lang="en-US" altLang="zh-CN" dirty="0">
                <a:latin typeface="Times New Roman" panose="02020603050405020304" pitchFamily="18" charset="0"/>
                <a:ea typeface="+mj-ea"/>
                <a:cs typeface="Times New Roman" panose="02020603050405020304" pitchFamily="18" charset="0"/>
              </a:rPr>
            </a:br>
            <a:r>
              <a:rPr lang="zh-CN" altLang="en-US" dirty="0">
                <a:latin typeface="Times New Roman" panose="02020603050405020304" pitchFamily="18" charset="0"/>
                <a:ea typeface="+mj-ea"/>
                <a:cs typeface="Times New Roman" panose="02020603050405020304" pitchFamily="18" charset="0"/>
              </a:rPr>
              <a:t>静摩擦力：由相对运动趋势产生。</a:t>
            </a:r>
            <a:br>
              <a:rPr lang="en-US" altLang="zh-CN" dirty="0">
                <a:latin typeface="Times New Roman" panose="02020603050405020304" pitchFamily="18" charset="0"/>
                <a:ea typeface="+mj-ea"/>
                <a:cs typeface="Times New Roman" panose="02020603050405020304" pitchFamily="18" charset="0"/>
              </a:rPr>
            </a:br>
            <a:r>
              <a:rPr lang="zh-CN" altLang="en-US" dirty="0">
                <a:latin typeface="Times New Roman" panose="02020603050405020304" pitchFamily="18" charset="0"/>
                <a:ea typeface="+mj-ea"/>
                <a:cs typeface="Times New Roman" panose="02020603050405020304" pitchFamily="18" charset="0"/>
              </a:rPr>
              <a:t>大小：</a:t>
            </a:r>
            <a:r>
              <a:rPr lang="en-US" altLang="zh-CN" i="1" dirty="0">
                <a:latin typeface="Times New Roman" panose="02020603050405020304" pitchFamily="18" charset="0"/>
                <a:ea typeface="+mj-ea"/>
                <a:cs typeface="Times New Roman" panose="02020603050405020304" pitchFamily="18" charset="0"/>
              </a:rPr>
              <a:t>0≤</a:t>
            </a:r>
            <a:r>
              <a:rPr lang="zh-CN" altLang="en-US" i="1" dirty="0">
                <a:latin typeface="Times New Roman" panose="02020603050405020304" pitchFamily="18" charset="0"/>
                <a:ea typeface="+mj-ea"/>
                <a:cs typeface="Times New Roman" panose="02020603050405020304" pitchFamily="18" charset="0"/>
              </a:rPr>
              <a:t>ｆ</a:t>
            </a:r>
            <a:r>
              <a:rPr lang="zh-CN" altLang="en-US" i="1" baseline="-25000" dirty="0">
                <a:latin typeface="Times New Roman" panose="02020603050405020304" pitchFamily="18" charset="0"/>
                <a:ea typeface="+mj-ea"/>
                <a:cs typeface="Times New Roman" panose="02020603050405020304" pitchFamily="18" charset="0"/>
              </a:rPr>
              <a:t>静</a:t>
            </a:r>
            <a:r>
              <a:rPr lang="zh-CN" altLang="en-US" i="1" dirty="0">
                <a:latin typeface="Times New Roman" panose="02020603050405020304" pitchFamily="18" charset="0"/>
                <a:ea typeface="+mj-ea"/>
                <a:cs typeface="Times New Roman" panose="02020603050405020304" pitchFamily="18" charset="0"/>
              </a:rPr>
              <a:t>≤ｆ</a:t>
            </a:r>
            <a:r>
              <a:rPr lang="en-US" altLang="zh-CN" i="1" dirty="0">
                <a:latin typeface="Times New Roman" panose="02020603050405020304" pitchFamily="18" charset="0"/>
                <a:ea typeface="+mj-ea"/>
                <a:cs typeface="Times New Roman" panose="02020603050405020304" pitchFamily="18" charset="0"/>
              </a:rPr>
              <a:t>max</a:t>
            </a:r>
            <a:br>
              <a:rPr lang="en-US" altLang="zh-CN" i="1" dirty="0">
                <a:latin typeface="Times New Roman" panose="02020603050405020304" pitchFamily="18" charset="0"/>
                <a:ea typeface="+mj-ea"/>
                <a:cs typeface="Times New Roman" panose="02020603050405020304" pitchFamily="18" charset="0"/>
              </a:rPr>
            </a:br>
            <a:r>
              <a:rPr lang="zh-CN" altLang="en-US" dirty="0">
                <a:latin typeface="Times New Roman" panose="02020603050405020304" pitchFamily="18" charset="0"/>
                <a:ea typeface="+mj-ea"/>
                <a:cs typeface="Times New Roman" panose="02020603050405020304" pitchFamily="18" charset="0"/>
              </a:rPr>
              <a:t>其中：</a:t>
            </a:r>
            <a:r>
              <a:rPr lang="zh-CN" altLang="en-US" i="1" dirty="0">
                <a:latin typeface="Times New Roman" panose="02020603050405020304" pitchFamily="18" charset="0"/>
                <a:cs typeface="Times New Roman" panose="02020603050405020304" pitchFamily="18" charset="0"/>
              </a:rPr>
              <a:t>ｆ</a:t>
            </a:r>
            <a:r>
              <a:rPr lang="en-US" altLang="zh-CN" i="1" dirty="0">
                <a:latin typeface="Times New Roman" panose="02020603050405020304" pitchFamily="18" charset="0"/>
                <a:cs typeface="Times New Roman" panose="02020603050405020304" pitchFamily="18" charset="0"/>
              </a:rPr>
              <a:t>max</a:t>
            </a:r>
            <a:r>
              <a:rPr lang="zh-CN" altLang="en-US" dirty="0">
                <a:latin typeface="Times New Roman" panose="02020603050405020304" pitchFamily="18" charset="0"/>
                <a:ea typeface="+mj-ea"/>
                <a:cs typeface="Times New Roman" panose="02020603050405020304" pitchFamily="18" charset="0"/>
              </a:rPr>
              <a:t>为最大静摩擦力</a:t>
            </a:r>
            <a:r>
              <a:rPr lang="en-US" altLang="zh-CN" i="1" dirty="0" err="1">
                <a:latin typeface="Times New Roman" panose="02020603050405020304" pitchFamily="18" charset="0"/>
                <a:ea typeface="+mj-ea"/>
                <a:cs typeface="Times New Roman" panose="02020603050405020304" pitchFamily="18" charset="0"/>
              </a:rPr>
              <a:t>f</a:t>
            </a:r>
            <a:r>
              <a:rPr lang="en-US" altLang="zh-CN" i="1" baseline="-25000" dirty="0" err="1">
                <a:latin typeface="Times New Roman" panose="02020603050405020304" pitchFamily="18" charset="0"/>
                <a:cs typeface="Times New Roman" panose="02020603050405020304" pitchFamily="18" charset="0"/>
              </a:rPr>
              <a:t>max</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ea typeface="+mj-ea"/>
                <a:cs typeface="Times New Roman" panose="02020603050405020304" pitchFamily="18" charset="0"/>
              </a:rPr>
              <a:t>=</a:t>
            </a:r>
            <a:r>
              <a:rPr lang="en-US" altLang="zh-CN" i="1" dirty="0">
                <a:latin typeface="Times New Roman" panose="02020603050405020304" pitchFamily="18" charset="0"/>
                <a:ea typeface="+mj-ea"/>
                <a:cs typeface="Times New Roman" panose="02020603050405020304" pitchFamily="18" charset="0"/>
              </a:rPr>
              <a:t>μ</a:t>
            </a:r>
            <a:r>
              <a:rPr lang="en-US" altLang="zh-CN" i="1" baseline="-25000" dirty="0">
                <a:latin typeface="Times New Roman" panose="02020603050405020304" pitchFamily="18" charset="0"/>
                <a:ea typeface="+mj-ea"/>
                <a:cs typeface="Times New Roman" panose="02020603050405020304" pitchFamily="18" charset="0"/>
              </a:rPr>
              <a:t>0</a:t>
            </a:r>
            <a:r>
              <a:rPr lang="en-US" altLang="zh-CN" i="1" dirty="0">
                <a:latin typeface="Times New Roman" panose="02020603050405020304" pitchFamily="18" charset="0"/>
                <a:ea typeface="+mj-ea"/>
                <a:cs typeface="Times New Roman" panose="02020603050405020304" pitchFamily="18" charset="0"/>
              </a:rPr>
              <a:t>N</a:t>
            </a:r>
            <a:r>
              <a:rPr lang="zh-CN" altLang="en-US" dirty="0">
                <a:latin typeface="Times New Roman" panose="02020603050405020304" pitchFamily="18" charset="0"/>
                <a:ea typeface="+mj-ea"/>
                <a:cs typeface="Times New Roman" panose="02020603050405020304" pitchFamily="18" charset="0"/>
              </a:rPr>
              <a:t>，  </a:t>
            </a:r>
            <a:r>
              <a:rPr lang="en-US" altLang="zh-CN" dirty="0">
                <a:latin typeface="Times New Roman" panose="02020603050405020304" pitchFamily="18" charset="0"/>
                <a:ea typeface="+mj-ea"/>
                <a:cs typeface="Times New Roman" panose="02020603050405020304" pitchFamily="18" charset="0"/>
              </a:rPr>
              <a:t>μ</a:t>
            </a:r>
            <a:r>
              <a:rPr lang="en-US" altLang="zh-CN" baseline="-25000" dirty="0">
                <a:latin typeface="Times New Roman" panose="02020603050405020304" pitchFamily="18" charset="0"/>
                <a:ea typeface="+mj-ea"/>
                <a:cs typeface="Times New Roman" panose="02020603050405020304" pitchFamily="18" charset="0"/>
              </a:rPr>
              <a:t>0</a:t>
            </a:r>
            <a:r>
              <a:rPr lang="zh-CN" altLang="en-US" dirty="0">
                <a:latin typeface="Times New Roman" panose="02020603050405020304" pitchFamily="18" charset="0"/>
                <a:ea typeface="+mj-ea"/>
                <a:cs typeface="Times New Roman" panose="02020603050405020304" pitchFamily="18" charset="0"/>
              </a:rPr>
              <a:t>称为静摩擦系数，它与两物体接触面的材料性质、粗糙程度、干湿情况等因素有关，通常由实验测定。</a:t>
            </a:r>
          </a:p>
          <a:p>
            <a:endParaRPr lang="en-US" altLang="zh-CN" dirty="0">
              <a:solidFill>
                <a:srgbClr val="FF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3089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力学中常见的几种力</a:t>
            </a:r>
          </a:p>
        </p:txBody>
      </p:sp>
      <p:sp>
        <p:nvSpPr>
          <p:cNvPr id="3" name="内容占位符 2"/>
          <p:cNvSpPr>
            <a:spLocks noGrp="1"/>
          </p:cNvSpPr>
          <p:nvPr>
            <p:ph idx="1"/>
          </p:nvPr>
        </p:nvSpPr>
        <p:spPr>
          <a:xfrm>
            <a:off x="457200" y="1628800"/>
            <a:ext cx="8229600" cy="4997152"/>
          </a:xfrm>
        </p:spPr>
        <p:txBody>
          <a:bodyPr>
            <a:normAutofit/>
          </a:bodyPr>
          <a:lstStyle/>
          <a:p>
            <a:r>
              <a:rPr lang="zh-CN" altLang="en-US" dirty="0">
                <a:latin typeface="Times New Roman" panose="02020603050405020304" pitchFamily="18" charset="0"/>
                <a:ea typeface="+mj-ea"/>
                <a:cs typeface="Times New Roman" panose="02020603050405020304" pitchFamily="18" charset="0"/>
              </a:rPr>
              <a:t>摩擦力</a:t>
            </a:r>
            <a:br>
              <a:rPr lang="en-US" altLang="zh-CN" dirty="0">
                <a:latin typeface="Times New Roman" panose="02020603050405020304" pitchFamily="18" charset="0"/>
                <a:ea typeface="+mj-ea"/>
                <a:cs typeface="Times New Roman" panose="02020603050405020304" pitchFamily="18" charset="0"/>
              </a:rPr>
            </a:br>
            <a:r>
              <a:rPr lang="zh-CN" altLang="en-US" dirty="0">
                <a:latin typeface="Times New Roman" panose="02020603050405020304" pitchFamily="18" charset="0"/>
                <a:ea typeface="+mj-ea"/>
                <a:cs typeface="Times New Roman" panose="02020603050405020304" pitchFamily="18" charset="0"/>
              </a:rPr>
              <a:t>滑动摩擦力：相对滑动时产生。</a:t>
            </a:r>
            <a:br>
              <a:rPr lang="en-US" altLang="zh-CN" dirty="0">
                <a:latin typeface="Times New Roman" panose="02020603050405020304" pitchFamily="18" charset="0"/>
                <a:ea typeface="+mj-ea"/>
                <a:cs typeface="Times New Roman" panose="02020603050405020304" pitchFamily="18" charset="0"/>
              </a:rPr>
            </a:br>
            <a:r>
              <a:rPr lang="zh-CN" altLang="en-US" dirty="0">
                <a:latin typeface="Times New Roman" panose="02020603050405020304" pitchFamily="18" charset="0"/>
                <a:ea typeface="+mj-ea"/>
                <a:cs typeface="Times New Roman" panose="02020603050405020304" pitchFamily="18" charset="0"/>
              </a:rPr>
              <a:t>大小：</a:t>
            </a:r>
            <a:r>
              <a:rPr lang="en-US" altLang="zh-CN" i="1" dirty="0">
                <a:latin typeface="Times New Roman" panose="02020603050405020304" pitchFamily="18" charset="0"/>
                <a:ea typeface="+mj-ea"/>
                <a:cs typeface="Times New Roman" panose="02020603050405020304" pitchFamily="18" charset="0"/>
              </a:rPr>
              <a:t>f = </a:t>
            </a:r>
            <a:r>
              <a:rPr lang="en-US" altLang="zh-CN" i="1" dirty="0" err="1">
                <a:latin typeface="Symbol" panose="05050102010706020507" pitchFamily="18" charset="2"/>
                <a:ea typeface="+mj-ea"/>
                <a:cs typeface="Times New Roman" panose="02020603050405020304" pitchFamily="18" charset="0"/>
              </a:rPr>
              <a:t>m</a:t>
            </a:r>
            <a:r>
              <a:rPr lang="en-US" altLang="zh-CN" i="1" dirty="0" err="1">
                <a:latin typeface="Times New Roman" panose="02020603050405020304" pitchFamily="18" charset="0"/>
                <a:ea typeface="+mj-ea"/>
                <a:cs typeface="Times New Roman" panose="02020603050405020304" pitchFamily="18" charset="0"/>
              </a:rPr>
              <a:t>N</a:t>
            </a:r>
            <a:br>
              <a:rPr lang="en-US" altLang="zh-CN" i="1" dirty="0">
                <a:latin typeface="Times New Roman" panose="02020603050405020304" pitchFamily="18" charset="0"/>
                <a:ea typeface="+mj-ea"/>
                <a:cs typeface="Times New Roman" panose="02020603050405020304" pitchFamily="18" charset="0"/>
              </a:rPr>
            </a:br>
            <a:r>
              <a:rPr lang="zh-CN" altLang="en-US" dirty="0">
                <a:latin typeface="Times New Roman" panose="02020603050405020304" pitchFamily="18" charset="0"/>
                <a:ea typeface="+mj-ea"/>
                <a:cs typeface="Times New Roman" panose="02020603050405020304" pitchFamily="18" charset="0"/>
              </a:rPr>
              <a:t>其中：</a:t>
            </a:r>
            <a:r>
              <a:rPr lang="en-US" altLang="zh-CN" i="1" dirty="0">
                <a:latin typeface="Symbol" panose="05050102010706020507" pitchFamily="18" charset="2"/>
                <a:ea typeface="+mj-ea"/>
                <a:cs typeface="Times New Roman" panose="02020603050405020304" pitchFamily="18" charset="0"/>
              </a:rPr>
              <a:t>m</a:t>
            </a:r>
            <a:r>
              <a:rPr lang="zh-CN" altLang="en-US" dirty="0">
                <a:latin typeface="Times New Roman" panose="02020603050405020304" pitchFamily="18" charset="0"/>
                <a:ea typeface="+mj-ea"/>
                <a:cs typeface="Times New Roman" panose="02020603050405020304" pitchFamily="18" charset="0"/>
              </a:rPr>
              <a:t>称为滑动摩擦系数，它不仅与两物体接触面的材料性质有关，而且与</a:t>
            </a:r>
            <a:r>
              <a:rPr lang="zh-CN" altLang="en-US" dirty="0">
                <a:solidFill>
                  <a:srgbClr val="FF0000"/>
                </a:solidFill>
                <a:latin typeface="Times New Roman" panose="02020603050405020304" pitchFamily="18" charset="0"/>
                <a:ea typeface="+mj-ea"/>
                <a:cs typeface="Times New Roman" panose="02020603050405020304" pitchFamily="18" charset="0"/>
              </a:rPr>
              <a:t>相对滑动速度</a:t>
            </a:r>
            <a:r>
              <a:rPr lang="zh-CN" altLang="en-US" dirty="0">
                <a:latin typeface="Times New Roman" panose="02020603050405020304" pitchFamily="18" charset="0"/>
                <a:ea typeface="+mj-ea"/>
                <a:cs typeface="Times New Roman" panose="02020603050405020304" pitchFamily="18" charset="0"/>
              </a:rPr>
              <a:t>有关。通常它比静摩擦系数稍小一些，计算时一般可不加区别，近似地认为</a:t>
            </a:r>
            <a:r>
              <a:rPr lang="en-US" altLang="zh-CN" i="1" dirty="0">
                <a:latin typeface="Times New Roman" panose="02020603050405020304" pitchFamily="18" charset="0"/>
                <a:ea typeface="+mj-ea"/>
                <a:cs typeface="Times New Roman" panose="02020603050405020304" pitchFamily="18" charset="0"/>
              </a:rPr>
              <a:t>μ</a:t>
            </a:r>
            <a:r>
              <a:rPr lang="zh-CN" altLang="en-US" dirty="0">
                <a:latin typeface="Times New Roman" panose="02020603050405020304" pitchFamily="18" charset="0"/>
                <a:ea typeface="+mj-ea"/>
                <a:cs typeface="Times New Roman" panose="02020603050405020304" pitchFamily="18" charset="0"/>
              </a:rPr>
              <a:t>＝</a:t>
            </a:r>
            <a:r>
              <a:rPr lang="en-US" altLang="zh-CN" i="1" dirty="0">
                <a:latin typeface="Times New Roman" panose="02020603050405020304" pitchFamily="18" charset="0"/>
                <a:ea typeface="+mj-ea"/>
                <a:cs typeface="Times New Roman" panose="02020603050405020304" pitchFamily="18" charset="0"/>
              </a:rPr>
              <a:t>μ</a:t>
            </a:r>
            <a:r>
              <a:rPr lang="en-US" altLang="zh-CN" i="1" baseline="-25000" dirty="0">
                <a:latin typeface="Times New Roman" panose="02020603050405020304" pitchFamily="18" charset="0"/>
                <a:ea typeface="+mj-ea"/>
                <a:cs typeface="Times New Roman" panose="02020603050405020304" pitchFamily="18" charset="0"/>
              </a:rPr>
              <a:t>0</a:t>
            </a:r>
          </a:p>
          <a:p>
            <a:endParaRPr lang="zh-CN" altLang="en-US" dirty="0">
              <a:latin typeface="Times New Roman" panose="02020603050405020304" pitchFamily="18" charset="0"/>
              <a:ea typeface="+mj-ea"/>
              <a:cs typeface="Times New Roman" panose="02020603050405020304" pitchFamily="18" charset="0"/>
            </a:endParaRPr>
          </a:p>
          <a:p>
            <a:endParaRPr lang="en-US" altLang="zh-CN" dirty="0">
              <a:solidFill>
                <a:srgbClr val="FF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042201" y="5733256"/>
            <a:ext cx="5112568" cy="954107"/>
          </a:xfrm>
          <a:prstGeom prst="rect">
            <a:avLst/>
          </a:prstGeom>
          <a:noFill/>
        </p:spPr>
        <p:txBody>
          <a:bodyPr wrap="square" rtlCol="0">
            <a:spAutoFit/>
          </a:bodyPr>
          <a:lstStyle/>
          <a:p>
            <a:r>
              <a:rPr lang="zh-CN" altLang="en-US" sz="2800" b="1" dirty="0">
                <a:solidFill>
                  <a:schemeClr val="accent1">
                    <a:lumMod val="75000"/>
                  </a:schemeClr>
                </a:solidFill>
              </a:rPr>
              <a:t>摩擦力起源于电磁力，但形成机制至今仍不清楚。</a:t>
            </a:r>
          </a:p>
        </p:txBody>
      </p:sp>
    </p:spTree>
    <p:extLst>
      <p:ext uri="{BB962C8B-B14F-4D97-AF65-F5344CB8AC3E}">
        <p14:creationId xmlns:p14="http://schemas.microsoft.com/office/powerpoint/2010/main" val="3763420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extLst>
              <p:ext uri="{D42A27DB-BD31-4B8C-83A1-F6EECF244321}">
                <p14:modId xmlns:p14="http://schemas.microsoft.com/office/powerpoint/2010/main" val="3473141783"/>
              </p:ext>
            </p:extLst>
          </p:nvPr>
        </p:nvGraphicFramePr>
        <p:xfrm>
          <a:off x="3905013" y="2893837"/>
          <a:ext cx="922574" cy="422845"/>
        </p:xfrm>
        <a:graphic>
          <a:graphicData uri="http://schemas.openxmlformats.org/presentationml/2006/ole">
            <mc:AlternateContent xmlns:mc="http://schemas.openxmlformats.org/markup-compatibility/2006">
              <mc:Choice xmlns:v="urn:schemas-microsoft-com:vml" Requires="v">
                <p:oleObj spid="_x0000_s11779" name="Equation" r:id="rId3" imgW="457200" imgH="203040" progId="Equation.DSMT4">
                  <p:embed/>
                </p:oleObj>
              </mc:Choice>
              <mc:Fallback>
                <p:oleObj name="Equation" r:id="rId3" imgW="457200" imgH="203040" progId="Equation.DSMT4">
                  <p:embed/>
                  <p:pic>
                    <p:nvPicPr>
                      <p:cNvPr id="0" name="Picture 101"/>
                      <p:cNvPicPr>
                        <a:picLocks noChangeAspect="1" noChangeArrowheads="1"/>
                      </p:cNvPicPr>
                      <p:nvPr/>
                    </p:nvPicPr>
                    <p:blipFill>
                      <a:blip r:embed="rId4"/>
                      <a:srcRect/>
                      <a:stretch>
                        <a:fillRect/>
                      </a:stretch>
                    </p:blipFill>
                    <p:spPr bwMode="auto">
                      <a:xfrm>
                        <a:off x="3905013" y="2893837"/>
                        <a:ext cx="922574" cy="422845"/>
                      </a:xfrm>
                      <a:prstGeom prst="rect">
                        <a:avLst/>
                      </a:prstGeom>
                      <a:noFill/>
                    </p:spPr>
                  </p:pic>
                </p:oleObj>
              </mc:Fallback>
            </mc:AlternateContent>
          </a:graphicData>
        </a:graphic>
      </p:graphicFrame>
      <p:graphicFrame>
        <p:nvGraphicFramePr>
          <p:cNvPr id="5" name="Object 3"/>
          <p:cNvGraphicFramePr>
            <a:graphicFrameLocks noChangeAspect="1"/>
          </p:cNvGraphicFramePr>
          <p:nvPr>
            <p:extLst>
              <p:ext uri="{D42A27DB-BD31-4B8C-83A1-F6EECF244321}">
                <p14:modId xmlns:p14="http://schemas.microsoft.com/office/powerpoint/2010/main" val="2321230272"/>
              </p:ext>
            </p:extLst>
          </p:nvPr>
        </p:nvGraphicFramePr>
        <p:xfrm>
          <a:off x="3851920" y="4425710"/>
          <a:ext cx="1217655" cy="543917"/>
        </p:xfrm>
        <a:graphic>
          <a:graphicData uri="http://schemas.openxmlformats.org/presentationml/2006/ole">
            <mc:AlternateContent xmlns:mc="http://schemas.openxmlformats.org/markup-compatibility/2006">
              <mc:Choice xmlns:v="urn:schemas-microsoft-com:vml" Requires="v">
                <p:oleObj spid="_x0000_s11780" name="Equation" r:id="rId5" imgW="507960" imgH="228600" progId="Equation.DSMT4">
                  <p:embed/>
                </p:oleObj>
              </mc:Choice>
              <mc:Fallback>
                <p:oleObj name="Equation" r:id="rId5" imgW="507960" imgH="228600" progId="Equation.DSMT4">
                  <p:embed/>
                  <p:pic>
                    <p:nvPicPr>
                      <p:cNvPr id="0" name="Picture 102"/>
                      <p:cNvPicPr>
                        <a:picLocks noChangeAspect="1" noChangeArrowheads="1"/>
                      </p:cNvPicPr>
                      <p:nvPr/>
                    </p:nvPicPr>
                    <p:blipFill>
                      <a:blip r:embed="rId6"/>
                      <a:srcRect/>
                      <a:stretch>
                        <a:fillRect/>
                      </a:stretch>
                    </p:blipFill>
                    <p:spPr bwMode="auto">
                      <a:xfrm>
                        <a:off x="3851920" y="4425710"/>
                        <a:ext cx="1217655" cy="543917"/>
                      </a:xfrm>
                      <a:prstGeom prst="rect">
                        <a:avLst/>
                      </a:prstGeom>
                      <a:noFill/>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1653334744"/>
              </p:ext>
            </p:extLst>
          </p:nvPr>
        </p:nvGraphicFramePr>
        <p:xfrm>
          <a:off x="3924300" y="6021388"/>
          <a:ext cx="1090613" cy="482600"/>
        </p:xfrm>
        <a:graphic>
          <a:graphicData uri="http://schemas.openxmlformats.org/presentationml/2006/ole">
            <mc:AlternateContent xmlns:mc="http://schemas.openxmlformats.org/markup-compatibility/2006">
              <mc:Choice xmlns:v="urn:schemas-microsoft-com:vml" Requires="v">
                <p:oleObj spid="_x0000_s11781" name="Equation" r:id="rId7" imgW="520560" imgH="228600" progId="Equation.DSMT4">
                  <p:embed/>
                </p:oleObj>
              </mc:Choice>
              <mc:Fallback>
                <p:oleObj name="Equation" r:id="rId7" imgW="520560" imgH="228600" progId="Equation.DSMT4">
                  <p:embed/>
                  <p:pic>
                    <p:nvPicPr>
                      <p:cNvPr id="0" name="Picture 103"/>
                      <p:cNvPicPr>
                        <a:picLocks noChangeAspect="1" noChangeArrowheads="1"/>
                      </p:cNvPicPr>
                      <p:nvPr/>
                    </p:nvPicPr>
                    <p:blipFill>
                      <a:blip r:embed="rId8"/>
                      <a:srcRect/>
                      <a:stretch>
                        <a:fillRect/>
                      </a:stretch>
                    </p:blipFill>
                    <p:spPr bwMode="auto">
                      <a:xfrm>
                        <a:off x="3924300" y="6021388"/>
                        <a:ext cx="1090613" cy="482600"/>
                      </a:xfrm>
                      <a:prstGeom prst="rect">
                        <a:avLst/>
                      </a:prstGeom>
                      <a:noFill/>
                    </p:spPr>
                  </p:pic>
                </p:oleObj>
              </mc:Fallback>
            </mc:AlternateContent>
          </a:graphicData>
        </a:graphic>
      </p:graphicFrame>
      <p:sp>
        <p:nvSpPr>
          <p:cNvPr id="7" name="Text Box 5"/>
          <p:cNvSpPr txBox="1">
            <a:spLocks noChangeArrowheads="1"/>
          </p:cNvSpPr>
          <p:nvPr/>
        </p:nvSpPr>
        <p:spPr bwMode="auto">
          <a:xfrm>
            <a:off x="468313" y="304800"/>
            <a:ext cx="4895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latin typeface="Times New Roman" pitchFamily="18" charset="0"/>
              </a:rPr>
              <a:t>固体运动时的流体阻力</a:t>
            </a:r>
          </a:p>
        </p:txBody>
      </p:sp>
      <p:sp>
        <p:nvSpPr>
          <p:cNvPr id="8" name="Text Box 6"/>
          <p:cNvSpPr txBox="1">
            <a:spLocks noChangeArrowheads="1"/>
          </p:cNvSpPr>
          <p:nvPr/>
        </p:nvSpPr>
        <p:spPr bwMode="auto">
          <a:xfrm>
            <a:off x="762000" y="808038"/>
            <a:ext cx="8001000" cy="952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kumimoji="1" lang="zh-CN" altLang="en-US" sz="2400" b="1" dirty="0">
                <a:latin typeface="宋体" charset="-122"/>
              </a:rPr>
              <a:t>当</a:t>
            </a:r>
            <a:r>
              <a:rPr kumimoji="1" lang="zh-CN" altLang="en-US" sz="2400" b="1" dirty="0">
                <a:latin typeface="Times New Roman" pitchFamily="18" charset="0"/>
              </a:rPr>
              <a:t>固体</a:t>
            </a:r>
            <a:r>
              <a:rPr kumimoji="1" lang="zh-CN" altLang="en-US" sz="2400" b="1" dirty="0">
                <a:latin typeface="宋体" charset="-122"/>
              </a:rPr>
              <a:t>穿过液体或气体运动时，会受到流体阻力，该阻力与运动物体速度方向相反，大小随速度变化。 </a:t>
            </a:r>
          </a:p>
        </p:txBody>
      </p:sp>
      <p:sp>
        <p:nvSpPr>
          <p:cNvPr id="9" name="Text Box 7"/>
          <p:cNvSpPr txBox="1">
            <a:spLocks noChangeArrowheads="1"/>
          </p:cNvSpPr>
          <p:nvPr/>
        </p:nvSpPr>
        <p:spPr bwMode="auto">
          <a:xfrm>
            <a:off x="762000" y="1812925"/>
            <a:ext cx="8001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250" indent="-476250">
              <a:defRPr>
                <a:solidFill>
                  <a:schemeClr val="tx1"/>
                </a:solidFill>
                <a:latin typeface="Arial" charset="0"/>
                <a:ea typeface="宋体" charset="-122"/>
              </a:defRPr>
            </a:lvl1pPr>
            <a:lvl2pPr marL="666750">
              <a:defRPr>
                <a:solidFill>
                  <a:schemeClr val="tx1"/>
                </a:solidFill>
                <a:latin typeface="Arial" charset="0"/>
                <a:ea typeface="宋体" charset="-122"/>
              </a:defRPr>
            </a:lvl2pPr>
            <a:lvl3pPr>
              <a:defRPr>
                <a:solidFill>
                  <a:schemeClr val="tx1"/>
                </a:solidFill>
                <a:latin typeface="Arial" charset="0"/>
                <a:ea typeface="宋体" charset="-122"/>
              </a:defRPr>
            </a:lvl3pPr>
            <a:lvl4pPr>
              <a:defRPr>
                <a:solidFill>
                  <a:schemeClr val="tx1"/>
                </a:solidFill>
                <a:latin typeface="Arial" charset="0"/>
                <a:ea typeface="宋体" charset="-122"/>
              </a:defRPr>
            </a:lvl4pPr>
            <a:lvl5pPr>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nSpc>
                <a:spcPct val="125000"/>
              </a:lnSpc>
              <a:spcBef>
                <a:spcPct val="50000"/>
              </a:spcBef>
            </a:pPr>
            <a:r>
              <a:rPr kumimoji="1" lang="en-US" altLang="zh-CN" sz="2400" b="1" dirty="0">
                <a:latin typeface="Times New Roman" pitchFamily="18" charset="0"/>
              </a:rPr>
              <a:t>(1) </a:t>
            </a:r>
            <a:r>
              <a:rPr kumimoji="1" lang="zh-CN" altLang="en-US" sz="2400" b="1" dirty="0">
                <a:latin typeface="宋体" charset="-122"/>
              </a:rPr>
              <a:t>当物体速度不太大时，阻力主要由流体的粘滞性产生。这时流体阻力与物体速率成正比。</a:t>
            </a:r>
          </a:p>
        </p:txBody>
      </p:sp>
      <p:sp>
        <p:nvSpPr>
          <p:cNvPr id="10" name="Text Box 8"/>
          <p:cNvSpPr txBox="1">
            <a:spLocks noChangeArrowheads="1"/>
          </p:cNvSpPr>
          <p:nvPr/>
        </p:nvSpPr>
        <p:spPr bwMode="auto">
          <a:xfrm>
            <a:off x="762000" y="3336925"/>
            <a:ext cx="81311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250" indent="-476250">
              <a:defRPr>
                <a:solidFill>
                  <a:schemeClr val="tx1"/>
                </a:solidFill>
                <a:latin typeface="Arial" charset="0"/>
                <a:ea typeface="宋体" charset="-122"/>
              </a:defRPr>
            </a:lvl1pPr>
            <a:lvl2pPr marL="852488">
              <a:defRPr>
                <a:solidFill>
                  <a:schemeClr val="tx1"/>
                </a:solidFill>
                <a:latin typeface="Arial" charset="0"/>
                <a:ea typeface="宋体" charset="-122"/>
              </a:defRPr>
            </a:lvl2pPr>
            <a:lvl3pPr marL="1042988">
              <a:defRPr>
                <a:solidFill>
                  <a:schemeClr val="tx1"/>
                </a:solidFill>
                <a:latin typeface="Arial" charset="0"/>
                <a:ea typeface="宋体" charset="-122"/>
              </a:defRPr>
            </a:lvl3pPr>
            <a:lvl4pPr>
              <a:defRPr>
                <a:solidFill>
                  <a:schemeClr val="tx1"/>
                </a:solidFill>
                <a:latin typeface="Arial" charset="0"/>
                <a:ea typeface="宋体" charset="-122"/>
              </a:defRPr>
            </a:lvl4pPr>
            <a:lvl5pPr>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nSpc>
                <a:spcPct val="125000"/>
              </a:lnSpc>
              <a:spcBef>
                <a:spcPct val="50000"/>
              </a:spcBef>
            </a:pPr>
            <a:r>
              <a:rPr kumimoji="1" lang="en-US" altLang="zh-CN" sz="2400" b="1" dirty="0">
                <a:latin typeface="Times New Roman" pitchFamily="18" charset="0"/>
              </a:rPr>
              <a:t>(2) </a:t>
            </a:r>
            <a:r>
              <a:rPr kumimoji="1" lang="zh-CN" altLang="en-US" sz="2400" b="1" dirty="0">
                <a:latin typeface="宋体" charset="-122"/>
              </a:rPr>
              <a:t>当物体穿过流体的速率超过某限度时（仍低于声速），流体出现旋涡，这时流体阻力与物体速率的平方成正比。</a:t>
            </a:r>
          </a:p>
        </p:txBody>
      </p:sp>
      <p:sp>
        <p:nvSpPr>
          <p:cNvPr id="11" name="Text Box 9"/>
          <p:cNvSpPr txBox="1">
            <a:spLocks noChangeArrowheads="1"/>
          </p:cNvSpPr>
          <p:nvPr/>
        </p:nvSpPr>
        <p:spPr bwMode="auto">
          <a:xfrm>
            <a:off x="762000" y="4999038"/>
            <a:ext cx="8305800" cy="952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250" indent="-476250">
              <a:defRPr>
                <a:solidFill>
                  <a:schemeClr val="tx1"/>
                </a:solidFill>
                <a:latin typeface="Arial" charset="0"/>
                <a:ea typeface="宋体" charset="-122"/>
              </a:defRPr>
            </a:lvl1pPr>
            <a:lvl2pPr marL="666750">
              <a:defRPr>
                <a:solidFill>
                  <a:schemeClr val="tx1"/>
                </a:solidFill>
                <a:latin typeface="Arial" charset="0"/>
                <a:ea typeface="宋体" charset="-122"/>
              </a:defRPr>
            </a:lvl2pPr>
            <a:lvl3pPr>
              <a:defRPr>
                <a:solidFill>
                  <a:schemeClr val="tx1"/>
                </a:solidFill>
                <a:latin typeface="Arial" charset="0"/>
                <a:ea typeface="宋体" charset="-122"/>
              </a:defRPr>
            </a:lvl3pPr>
            <a:lvl4pPr>
              <a:defRPr>
                <a:solidFill>
                  <a:schemeClr val="tx1"/>
                </a:solidFill>
                <a:latin typeface="Arial" charset="0"/>
                <a:ea typeface="宋体" charset="-122"/>
              </a:defRPr>
            </a:lvl4pPr>
            <a:lvl5pPr>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nSpc>
                <a:spcPct val="125000"/>
              </a:lnSpc>
              <a:spcBef>
                <a:spcPct val="50000"/>
              </a:spcBef>
            </a:pPr>
            <a:r>
              <a:rPr kumimoji="1" lang="en-US" altLang="zh-CN" sz="2400" b="1">
                <a:latin typeface="Times New Roman" pitchFamily="18" charset="0"/>
              </a:rPr>
              <a:t>(3) </a:t>
            </a:r>
            <a:r>
              <a:rPr kumimoji="1" lang="zh-CN" altLang="en-US" sz="2400" b="1">
                <a:latin typeface="宋体" charset="-122"/>
              </a:rPr>
              <a:t>当物体与流体的相对速度提高到接近空气中的声速时，    这时流体阻力将迅速增大。</a:t>
            </a:r>
          </a:p>
        </p:txBody>
      </p:sp>
    </p:spTree>
    <p:extLst>
      <p:ext uri="{BB962C8B-B14F-4D97-AF65-F5344CB8AC3E}">
        <p14:creationId xmlns:p14="http://schemas.microsoft.com/office/powerpoint/2010/main" val="404327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wipe(left)">
                                      <p:cBhvr>
                                        <p:cTn id="28" dur="500"/>
                                        <p:tgtEl>
                                          <p:spTgt spid="10">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p:cTn id="44" dur="500" fill="hold"/>
                                        <p:tgtEl>
                                          <p:spTgt spid="6"/>
                                        </p:tgtEl>
                                        <p:attrNameLst>
                                          <p:attrName>ppt_w</p:attrName>
                                        </p:attrNameLst>
                                      </p:cBhvr>
                                      <p:tavLst>
                                        <p:tav tm="0">
                                          <p:val>
                                            <p:fltVal val="0"/>
                                          </p:val>
                                        </p:tav>
                                        <p:tav tm="100000">
                                          <p:val>
                                            <p:strVal val="#ppt_w"/>
                                          </p:val>
                                        </p:tav>
                                      </p:tavLst>
                                    </p:anim>
                                    <p:anim calcmode="lin" valueType="num">
                                      <p:cBhvr>
                                        <p:cTn id="45"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build="p" autoUpdateAnimBg="0"/>
      <p:bldP spid="9" grpId="0" build="p" autoUpdateAnimBg="0"/>
      <p:bldP spid="10" grpId="0" build="p" autoUpdateAnimBg="0"/>
      <p:bldP spid="1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牛顿运动定律的应用</a:t>
            </a:r>
          </a:p>
        </p:txBody>
      </p:sp>
      <p:sp>
        <p:nvSpPr>
          <p:cNvPr id="3" name="内容占位符 2"/>
          <p:cNvSpPr>
            <a:spLocks noGrp="1"/>
          </p:cNvSpPr>
          <p:nvPr>
            <p:ph idx="1"/>
          </p:nvPr>
        </p:nvSpPr>
        <p:spPr>
          <a:xfrm>
            <a:off x="457200" y="1628800"/>
            <a:ext cx="8229600" cy="4997152"/>
          </a:xfrm>
        </p:spPr>
        <p:txBody>
          <a:bodyPr>
            <a:normAutofit/>
          </a:bodyPr>
          <a:lstStyle/>
          <a:p>
            <a:r>
              <a:rPr lang="zh-CN" altLang="en-US" dirty="0">
                <a:latin typeface="Times New Roman" panose="02020603050405020304" pitchFamily="18" charset="0"/>
                <a:ea typeface="+mj-ea"/>
                <a:cs typeface="Times New Roman" panose="02020603050405020304" pitchFamily="18" charset="0"/>
              </a:rPr>
              <a:t>与质点运动学相似，质点动力学问题大体可分为三类问题：</a:t>
            </a:r>
            <a:br>
              <a:rPr lang="en-US" altLang="zh-CN" dirty="0">
                <a:latin typeface="Times New Roman" panose="02020603050405020304" pitchFamily="18" charset="0"/>
                <a:ea typeface="+mj-ea"/>
                <a:cs typeface="Times New Roman" panose="02020603050405020304" pitchFamily="18" charset="0"/>
              </a:rPr>
            </a:br>
            <a:r>
              <a:rPr lang="zh-CN" altLang="en-US" dirty="0">
                <a:latin typeface="Times New Roman" panose="02020603050405020304" pitchFamily="18" charset="0"/>
                <a:ea typeface="+mj-ea"/>
                <a:cs typeface="Times New Roman" panose="02020603050405020304" pitchFamily="18" charset="0"/>
              </a:rPr>
              <a:t>（一）微分问题</a:t>
            </a:r>
            <a:br>
              <a:rPr lang="en-US" altLang="zh-CN" dirty="0">
                <a:latin typeface="Times New Roman" panose="02020603050405020304" pitchFamily="18" charset="0"/>
                <a:ea typeface="+mj-ea"/>
                <a:cs typeface="Times New Roman" panose="02020603050405020304" pitchFamily="18" charset="0"/>
              </a:rPr>
            </a:br>
            <a:r>
              <a:rPr lang="zh-CN" altLang="en-US" dirty="0">
                <a:latin typeface="Times New Roman" panose="02020603050405020304" pitchFamily="18" charset="0"/>
                <a:ea typeface="+mj-ea"/>
                <a:cs typeface="Times New Roman" panose="02020603050405020304" pitchFamily="18" charset="0"/>
              </a:rPr>
              <a:t>已知运动状态，求质点受到的合力。</a:t>
            </a:r>
            <a:br>
              <a:rPr lang="en-US" altLang="zh-CN" dirty="0">
                <a:latin typeface="Times New Roman" panose="02020603050405020304" pitchFamily="18" charset="0"/>
                <a:ea typeface="+mj-ea"/>
                <a:cs typeface="Times New Roman" panose="02020603050405020304" pitchFamily="18" charset="0"/>
              </a:rPr>
            </a:br>
            <a:r>
              <a:rPr lang="zh-CN" altLang="en-US" dirty="0">
                <a:latin typeface="Times New Roman" panose="02020603050405020304" pitchFamily="18" charset="0"/>
                <a:ea typeface="+mj-ea"/>
                <a:cs typeface="Times New Roman" panose="02020603050405020304" pitchFamily="18" charset="0"/>
              </a:rPr>
              <a:t>（二）积分问题</a:t>
            </a:r>
            <a:br>
              <a:rPr lang="en-US" altLang="zh-CN" dirty="0">
                <a:latin typeface="Times New Roman" panose="02020603050405020304" pitchFamily="18" charset="0"/>
                <a:ea typeface="+mj-ea"/>
                <a:cs typeface="Times New Roman" panose="02020603050405020304" pitchFamily="18" charset="0"/>
              </a:rPr>
            </a:br>
            <a:r>
              <a:rPr lang="zh-CN" altLang="en-US" dirty="0">
                <a:latin typeface="Times New Roman" panose="02020603050405020304" pitchFamily="18" charset="0"/>
                <a:ea typeface="+mj-ea"/>
                <a:cs typeface="Times New Roman" panose="02020603050405020304" pitchFamily="18" charset="0"/>
              </a:rPr>
              <a:t>已知质点受到的合力，求运动状态。</a:t>
            </a:r>
            <a:br>
              <a:rPr lang="en-US" altLang="zh-CN" dirty="0">
                <a:latin typeface="Times New Roman" panose="02020603050405020304" pitchFamily="18" charset="0"/>
                <a:ea typeface="+mj-ea"/>
                <a:cs typeface="Times New Roman" panose="02020603050405020304" pitchFamily="18" charset="0"/>
              </a:rPr>
            </a:br>
            <a:r>
              <a:rPr lang="zh-CN" altLang="en-US" dirty="0">
                <a:latin typeface="Times New Roman" panose="02020603050405020304" pitchFamily="18" charset="0"/>
                <a:ea typeface="+mj-ea"/>
                <a:cs typeface="Times New Roman" panose="02020603050405020304" pitchFamily="18" charset="0"/>
              </a:rPr>
              <a:t>（三）混合问题</a:t>
            </a:r>
            <a:br>
              <a:rPr lang="en-US" altLang="zh-CN" dirty="0">
                <a:latin typeface="Times New Roman" panose="02020603050405020304" pitchFamily="18" charset="0"/>
                <a:ea typeface="+mj-ea"/>
                <a:cs typeface="Times New Roman" panose="02020603050405020304" pitchFamily="18" charset="0"/>
              </a:rPr>
            </a:br>
            <a:r>
              <a:rPr lang="zh-CN" altLang="en-US" dirty="0">
                <a:latin typeface="Times New Roman" panose="02020603050405020304" pitchFamily="18" charset="0"/>
                <a:ea typeface="+mj-ea"/>
                <a:cs typeface="Times New Roman" panose="02020603050405020304" pitchFamily="18" charset="0"/>
              </a:rPr>
              <a:t>已知质点的部分运动状态和部分受力，求质点的未知运动状态和受力情况。</a:t>
            </a:r>
            <a:endParaRPr lang="en-US" altLang="zh-CN" dirty="0">
              <a:latin typeface="Times New Roman" panose="02020603050405020304" pitchFamily="18" charset="0"/>
              <a:ea typeface="+mj-ea"/>
              <a:cs typeface="Times New Roman" panose="02020603050405020304" pitchFamily="18" charset="0"/>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6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762000" y="246063"/>
            <a:ext cx="7924800" cy="135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spcBef>
                <a:spcPct val="50000"/>
              </a:spcBef>
            </a:pPr>
            <a:r>
              <a:rPr kumimoji="1" lang="zh-CN" altLang="en-US" sz="2400" b="1" dirty="0">
                <a:solidFill>
                  <a:schemeClr val="bg1"/>
                </a:solidFill>
                <a:latin typeface="宋体" charset="-122"/>
              </a:rPr>
              <a:t>设一高速运动的带电粒子沿竖直方向以</a:t>
            </a:r>
            <a:r>
              <a:rPr kumimoji="1" lang="zh-CN" altLang="en-US" sz="2400" b="1" dirty="0">
                <a:solidFill>
                  <a:schemeClr val="bg1"/>
                </a:solidFill>
                <a:latin typeface="Times New Roman" pitchFamily="18" charset="0"/>
              </a:rPr>
              <a:t> </a:t>
            </a:r>
            <a:r>
              <a:rPr kumimoji="1" lang="en-US" altLang="zh-CN" sz="2400" b="1" i="1" dirty="0">
                <a:solidFill>
                  <a:srgbClr val="66FFFF"/>
                </a:solidFill>
                <a:latin typeface="Bookman Old Style" pitchFamily="18" charset="0"/>
              </a:rPr>
              <a:t>v</a:t>
            </a:r>
            <a:r>
              <a:rPr kumimoji="1" lang="en-US" altLang="zh-CN" sz="2000" b="1" baseline="-25000" dirty="0">
                <a:solidFill>
                  <a:srgbClr val="66FFFF"/>
                </a:solidFill>
                <a:latin typeface="Bookman Old Style" pitchFamily="18" charset="0"/>
              </a:rPr>
              <a:t>0</a:t>
            </a:r>
            <a:r>
              <a:rPr kumimoji="1" lang="en-US" altLang="zh-CN" sz="2000" b="1" baseline="-25000" dirty="0">
                <a:solidFill>
                  <a:srgbClr val="66FFFF"/>
                </a:solidFill>
                <a:latin typeface="宋体" charset="-122"/>
              </a:rPr>
              <a:t> </a:t>
            </a:r>
            <a:r>
              <a:rPr kumimoji="1" lang="zh-CN" altLang="en-US" sz="2400" b="1" dirty="0">
                <a:solidFill>
                  <a:schemeClr val="bg1"/>
                </a:solidFill>
                <a:latin typeface="宋体" charset="-122"/>
              </a:rPr>
              <a:t>向上运动，从时刻</a:t>
            </a:r>
            <a:r>
              <a:rPr kumimoji="1" lang="zh-CN" altLang="en-US" sz="2400" b="1" dirty="0">
                <a:solidFill>
                  <a:schemeClr val="bg1"/>
                </a:solidFill>
                <a:latin typeface="Times New Roman" pitchFamily="18" charset="0"/>
              </a:rPr>
              <a:t> </a:t>
            </a:r>
            <a:r>
              <a:rPr kumimoji="1" lang="en-US" altLang="zh-CN" sz="2400" b="1" i="1" dirty="0">
                <a:solidFill>
                  <a:srgbClr val="66FFFF"/>
                </a:solidFill>
                <a:latin typeface="Times New Roman" pitchFamily="18" charset="0"/>
              </a:rPr>
              <a:t>t </a:t>
            </a:r>
            <a:r>
              <a:rPr kumimoji="1" lang="en-US" altLang="zh-CN" sz="2400" b="1" dirty="0">
                <a:solidFill>
                  <a:srgbClr val="66FFFF"/>
                </a:solidFill>
                <a:latin typeface="Times New Roman" pitchFamily="18" charset="0"/>
              </a:rPr>
              <a:t>= 0</a:t>
            </a:r>
            <a:r>
              <a:rPr kumimoji="1" lang="en-US" altLang="zh-CN" sz="2400" b="1" dirty="0">
                <a:solidFill>
                  <a:schemeClr val="bg1"/>
                </a:solidFill>
                <a:latin typeface="宋体" charset="-122"/>
              </a:rPr>
              <a:t> </a:t>
            </a:r>
            <a:r>
              <a:rPr kumimoji="1" lang="zh-CN" altLang="en-US" sz="2400" b="1" dirty="0">
                <a:solidFill>
                  <a:schemeClr val="bg1"/>
                </a:solidFill>
                <a:latin typeface="宋体" charset="-122"/>
              </a:rPr>
              <a:t>开始粒子受到</a:t>
            </a:r>
            <a:r>
              <a:rPr kumimoji="1" lang="zh-CN" altLang="en-US" sz="2400" b="1" dirty="0">
                <a:solidFill>
                  <a:schemeClr val="bg1"/>
                </a:solidFill>
                <a:latin typeface="Times New Roman" pitchFamily="18" charset="0"/>
              </a:rPr>
              <a:t> </a:t>
            </a:r>
            <a:r>
              <a:rPr kumimoji="1" lang="en-US" altLang="zh-CN" sz="2400" b="1" i="1" dirty="0">
                <a:solidFill>
                  <a:srgbClr val="66FFFF"/>
                </a:solidFill>
                <a:latin typeface="Times New Roman" pitchFamily="18" charset="0"/>
              </a:rPr>
              <a:t>F </a:t>
            </a:r>
            <a:r>
              <a:rPr kumimoji="1" lang="en-US" altLang="zh-CN" sz="2400" b="1" dirty="0">
                <a:solidFill>
                  <a:srgbClr val="66FFFF"/>
                </a:solidFill>
                <a:latin typeface="Times New Roman" pitchFamily="18" charset="0"/>
              </a:rPr>
              <a:t>=</a:t>
            </a:r>
            <a:r>
              <a:rPr kumimoji="1" lang="en-US" altLang="zh-CN" sz="2400" b="1" i="1" dirty="0">
                <a:solidFill>
                  <a:srgbClr val="66FFFF"/>
                </a:solidFill>
                <a:latin typeface="Times New Roman" pitchFamily="18" charset="0"/>
              </a:rPr>
              <a:t>F</a:t>
            </a:r>
            <a:r>
              <a:rPr kumimoji="1" lang="en-US" altLang="zh-CN" sz="2000" b="1" baseline="-25000" dirty="0">
                <a:solidFill>
                  <a:srgbClr val="66FFFF"/>
                </a:solidFill>
                <a:latin typeface="Times New Roman" pitchFamily="18" charset="0"/>
              </a:rPr>
              <a:t>0 </a:t>
            </a:r>
            <a:r>
              <a:rPr kumimoji="1" lang="en-US" altLang="zh-CN" sz="2400" b="1" i="1" dirty="0">
                <a:solidFill>
                  <a:srgbClr val="66FFFF"/>
                </a:solidFill>
                <a:latin typeface="Times New Roman" pitchFamily="18" charset="0"/>
              </a:rPr>
              <a:t>t</a:t>
            </a:r>
            <a:r>
              <a:rPr kumimoji="1" lang="en-US" altLang="zh-CN" sz="2400" b="1" dirty="0">
                <a:solidFill>
                  <a:schemeClr val="bg1"/>
                </a:solidFill>
                <a:latin typeface="宋体" charset="-122"/>
              </a:rPr>
              <a:t> </a:t>
            </a:r>
            <a:r>
              <a:rPr kumimoji="1" lang="zh-CN" altLang="en-US" sz="2400" b="1" dirty="0">
                <a:solidFill>
                  <a:schemeClr val="bg1"/>
                </a:solidFill>
                <a:latin typeface="宋体" charset="-122"/>
              </a:rPr>
              <a:t>水平力的作用，</a:t>
            </a:r>
            <a:r>
              <a:rPr kumimoji="1" lang="en-US" altLang="zh-CN" sz="2400" b="1" i="1" dirty="0">
                <a:solidFill>
                  <a:srgbClr val="66FFFF"/>
                </a:solidFill>
                <a:latin typeface="Times New Roman" pitchFamily="18" charset="0"/>
              </a:rPr>
              <a:t>F</a:t>
            </a:r>
            <a:r>
              <a:rPr kumimoji="1" lang="en-US" altLang="zh-CN" sz="2000" b="1" baseline="-25000" dirty="0">
                <a:solidFill>
                  <a:srgbClr val="66FFFF"/>
                </a:solidFill>
                <a:latin typeface="Times New Roman" pitchFamily="18" charset="0"/>
              </a:rPr>
              <a:t>0</a:t>
            </a:r>
            <a:r>
              <a:rPr kumimoji="1" lang="en-US" altLang="zh-CN" sz="2000" b="1" baseline="-25000" dirty="0">
                <a:solidFill>
                  <a:schemeClr val="bg1"/>
                </a:solidFill>
                <a:latin typeface="Times New Roman" pitchFamily="18" charset="0"/>
              </a:rPr>
              <a:t>  </a:t>
            </a:r>
            <a:r>
              <a:rPr kumimoji="1" lang="zh-CN" altLang="en-US" sz="2400" b="1" dirty="0">
                <a:solidFill>
                  <a:schemeClr val="bg1"/>
                </a:solidFill>
                <a:latin typeface="宋体" charset="-122"/>
              </a:rPr>
              <a:t>为常量，粒子质量为</a:t>
            </a:r>
            <a:r>
              <a:rPr kumimoji="1" lang="zh-CN" altLang="en-US" sz="2400" b="1" dirty="0">
                <a:solidFill>
                  <a:srgbClr val="66FFFF"/>
                </a:solidFill>
                <a:latin typeface="Times New Roman" pitchFamily="18" charset="0"/>
              </a:rPr>
              <a:t> </a:t>
            </a:r>
            <a:r>
              <a:rPr kumimoji="1" lang="en-US" altLang="zh-CN" sz="2400" b="1" i="1" dirty="0">
                <a:solidFill>
                  <a:srgbClr val="66FFFF"/>
                </a:solidFill>
                <a:latin typeface="Times New Roman" pitchFamily="18" charset="0"/>
              </a:rPr>
              <a:t>m</a:t>
            </a:r>
            <a:r>
              <a:rPr kumimoji="1" lang="en-US" altLang="zh-CN" sz="2400" b="1" dirty="0">
                <a:solidFill>
                  <a:srgbClr val="66FFFF"/>
                </a:solidFill>
                <a:latin typeface="Times New Roman" pitchFamily="18" charset="0"/>
              </a:rPr>
              <a:t> </a:t>
            </a:r>
            <a:r>
              <a:rPr kumimoji="1" lang="zh-CN" altLang="en-US" sz="2400" b="1" dirty="0">
                <a:solidFill>
                  <a:schemeClr val="bg1"/>
                </a:solidFill>
                <a:latin typeface="宋体" charset="-122"/>
              </a:rPr>
              <a:t>。不考虑重力。</a:t>
            </a:r>
          </a:p>
        </p:txBody>
      </p:sp>
      <p:graphicFrame>
        <p:nvGraphicFramePr>
          <p:cNvPr id="24579" name="Object 3"/>
          <p:cNvGraphicFramePr>
            <a:graphicFrameLocks noChangeAspect="1"/>
          </p:cNvGraphicFramePr>
          <p:nvPr/>
        </p:nvGraphicFramePr>
        <p:xfrm>
          <a:off x="2771775" y="2349500"/>
          <a:ext cx="2051050" cy="431800"/>
        </p:xfrm>
        <a:graphic>
          <a:graphicData uri="http://schemas.openxmlformats.org/presentationml/2006/ole">
            <mc:AlternateContent xmlns:mc="http://schemas.openxmlformats.org/markup-compatibility/2006">
              <mc:Choice xmlns:v="urn:schemas-microsoft-com:vml" Requires="v">
                <p:oleObj spid="_x0000_s60185" name="Equation" r:id="rId4" imgW="2743920" imgH="559080" progId="Equation.3">
                  <p:embed/>
                </p:oleObj>
              </mc:Choice>
              <mc:Fallback>
                <p:oleObj name="Equation" r:id="rId4" imgW="2743920" imgH="559080" progId="Equation.3">
                  <p:embed/>
                  <p:pic>
                    <p:nvPicPr>
                      <p:cNvPr id="0" name="Picture 5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2349500"/>
                        <a:ext cx="2051050" cy="431800"/>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24580" name="Object 4"/>
          <p:cNvGraphicFramePr>
            <a:graphicFrameLocks noChangeAspect="1"/>
          </p:cNvGraphicFramePr>
          <p:nvPr/>
        </p:nvGraphicFramePr>
        <p:xfrm>
          <a:off x="2820988" y="2963863"/>
          <a:ext cx="2471737" cy="823912"/>
        </p:xfrm>
        <a:graphic>
          <a:graphicData uri="http://schemas.openxmlformats.org/presentationml/2006/ole">
            <mc:AlternateContent xmlns:mc="http://schemas.openxmlformats.org/markup-compatibility/2006">
              <mc:Choice xmlns:v="urn:schemas-microsoft-com:vml" Requires="v">
                <p:oleObj spid="_x0000_s60186" name="公式" r:id="rId6" imgW="3302640" imgH="1092600" progId="Equation.3">
                  <p:embed/>
                </p:oleObj>
              </mc:Choice>
              <mc:Fallback>
                <p:oleObj name="公式" r:id="rId6" imgW="3302640" imgH="1092600" progId="Equation.3">
                  <p:embed/>
                  <p:pic>
                    <p:nvPicPr>
                      <p:cNvPr id="0" name="Picture 5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0988" y="2963863"/>
                        <a:ext cx="2471737" cy="823912"/>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24581" name="Object 5"/>
          <p:cNvGraphicFramePr>
            <a:graphicFrameLocks noChangeAspect="1"/>
          </p:cNvGraphicFramePr>
          <p:nvPr/>
        </p:nvGraphicFramePr>
        <p:xfrm>
          <a:off x="1020763" y="2963863"/>
          <a:ext cx="1266825" cy="825500"/>
        </p:xfrm>
        <a:graphic>
          <a:graphicData uri="http://schemas.openxmlformats.org/presentationml/2006/ole">
            <mc:AlternateContent xmlns:mc="http://schemas.openxmlformats.org/markup-compatibility/2006">
              <mc:Choice xmlns:v="urn:schemas-microsoft-com:vml" Requires="v">
                <p:oleObj spid="_x0000_s60187" name="公式" r:id="rId8" imgW="1676880" imgH="1092600" progId="Equation.3">
                  <p:embed/>
                </p:oleObj>
              </mc:Choice>
              <mc:Fallback>
                <p:oleObj name="公式" r:id="rId8" imgW="1676880" imgH="1092600" progId="Equation.3">
                  <p:embed/>
                  <p:pic>
                    <p:nvPicPr>
                      <p:cNvPr id="0" name="Picture 5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0763" y="2963863"/>
                        <a:ext cx="1266825" cy="825500"/>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
        <p:nvSpPr>
          <p:cNvPr id="24582" name="Line 6"/>
          <p:cNvSpPr>
            <a:spLocks noChangeShapeType="1"/>
          </p:cNvSpPr>
          <p:nvPr/>
        </p:nvSpPr>
        <p:spPr bwMode="auto">
          <a:xfrm>
            <a:off x="6248400" y="3336925"/>
            <a:ext cx="2514600" cy="0"/>
          </a:xfrm>
          <a:prstGeom prst="line">
            <a:avLst/>
          </a:prstGeom>
          <a:noFill/>
          <a:ln w="28575">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3" name="Line 7"/>
          <p:cNvSpPr>
            <a:spLocks noChangeShapeType="1"/>
          </p:cNvSpPr>
          <p:nvPr/>
        </p:nvSpPr>
        <p:spPr bwMode="auto">
          <a:xfrm flipV="1">
            <a:off x="6248400" y="1431925"/>
            <a:ext cx="0" cy="2514600"/>
          </a:xfrm>
          <a:prstGeom prst="line">
            <a:avLst/>
          </a:prstGeom>
          <a:noFill/>
          <a:ln w="28575">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4" name="Freeform 8"/>
          <p:cNvSpPr>
            <a:spLocks/>
          </p:cNvSpPr>
          <p:nvPr/>
        </p:nvSpPr>
        <p:spPr bwMode="auto">
          <a:xfrm>
            <a:off x="6248400" y="1412875"/>
            <a:ext cx="1743075" cy="1924050"/>
          </a:xfrm>
          <a:custGeom>
            <a:avLst/>
            <a:gdLst>
              <a:gd name="T0" fmla="*/ 0 w 1098"/>
              <a:gd name="T1" fmla="*/ 1212 h 1212"/>
              <a:gd name="T2" fmla="*/ 204 w 1098"/>
              <a:gd name="T3" fmla="*/ 739 h 1212"/>
              <a:gd name="T4" fmla="*/ 396 w 1098"/>
              <a:gd name="T5" fmla="*/ 420 h 1212"/>
              <a:gd name="T6" fmla="*/ 609 w 1098"/>
              <a:gd name="T7" fmla="*/ 207 h 1212"/>
              <a:gd name="T8" fmla="*/ 849 w 1098"/>
              <a:gd name="T9" fmla="*/ 78 h 1212"/>
              <a:gd name="T10" fmla="*/ 1098 w 1098"/>
              <a:gd name="T11" fmla="*/ 0 h 1212"/>
            </a:gdLst>
            <a:ahLst/>
            <a:cxnLst>
              <a:cxn ang="0">
                <a:pos x="T0" y="T1"/>
              </a:cxn>
              <a:cxn ang="0">
                <a:pos x="T2" y="T3"/>
              </a:cxn>
              <a:cxn ang="0">
                <a:pos x="T4" y="T5"/>
              </a:cxn>
              <a:cxn ang="0">
                <a:pos x="T6" y="T7"/>
              </a:cxn>
              <a:cxn ang="0">
                <a:pos x="T8" y="T9"/>
              </a:cxn>
              <a:cxn ang="0">
                <a:pos x="T10" y="T11"/>
              </a:cxn>
            </a:cxnLst>
            <a:rect l="0" t="0" r="r" b="b"/>
            <a:pathLst>
              <a:path w="1098" h="1212">
                <a:moveTo>
                  <a:pt x="0" y="1212"/>
                </a:moveTo>
                <a:cubicBezTo>
                  <a:pt x="68" y="1041"/>
                  <a:pt x="138" y="871"/>
                  <a:pt x="204" y="739"/>
                </a:cubicBezTo>
                <a:cubicBezTo>
                  <a:pt x="270" y="607"/>
                  <a:pt x="329" y="509"/>
                  <a:pt x="396" y="420"/>
                </a:cubicBezTo>
                <a:cubicBezTo>
                  <a:pt x="463" y="331"/>
                  <a:pt x="534" y="264"/>
                  <a:pt x="609" y="207"/>
                </a:cubicBezTo>
                <a:cubicBezTo>
                  <a:pt x="684" y="150"/>
                  <a:pt x="768" y="112"/>
                  <a:pt x="849" y="78"/>
                </a:cubicBezTo>
                <a:cubicBezTo>
                  <a:pt x="930" y="44"/>
                  <a:pt x="1046" y="16"/>
                  <a:pt x="1098" y="0"/>
                </a:cubicBezTo>
              </a:path>
            </a:pathLst>
          </a:custGeom>
          <a:noFill/>
          <a:ln w="1905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5" name="Line 9"/>
          <p:cNvSpPr>
            <a:spLocks noChangeShapeType="1"/>
          </p:cNvSpPr>
          <p:nvPr/>
        </p:nvSpPr>
        <p:spPr bwMode="auto">
          <a:xfrm>
            <a:off x="6629400" y="2498725"/>
            <a:ext cx="838200" cy="0"/>
          </a:xfrm>
          <a:prstGeom prst="line">
            <a:avLst/>
          </a:prstGeom>
          <a:noFill/>
          <a:ln w="28575">
            <a:solidFill>
              <a:srgbClr val="00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6" name="Oval 10"/>
          <p:cNvSpPr>
            <a:spLocks noChangeArrowheads="1"/>
          </p:cNvSpPr>
          <p:nvPr/>
        </p:nvSpPr>
        <p:spPr bwMode="auto">
          <a:xfrm>
            <a:off x="6553200" y="2422525"/>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4587" name="Object 11"/>
          <p:cNvGraphicFramePr>
            <a:graphicFrameLocks noChangeAspect="1"/>
          </p:cNvGraphicFramePr>
          <p:nvPr/>
        </p:nvGraphicFramePr>
        <p:xfrm>
          <a:off x="8382000" y="2960688"/>
          <a:ext cx="207963" cy="223837"/>
        </p:xfrm>
        <a:graphic>
          <a:graphicData uri="http://schemas.openxmlformats.org/presentationml/2006/ole">
            <mc:AlternateContent xmlns:mc="http://schemas.openxmlformats.org/markup-compatibility/2006">
              <mc:Choice xmlns:v="urn:schemas-microsoft-com:vml" Requires="v">
                <p:oleObj spid="_x0000_s60188" name="Equation" r:id="rId10" imgW="279360" imgH="292320" progId="Equation.3">
                  <p:embed/>
                </p:oleObj>
              </mc:Choice>
              <mc:Fallback>
                <p:oleObj name="Equation" r:id="rId10" imgW="279360" imgH="292320" progId="Equation.3">
                  <p:embed/>
                  <p:pic>
                    <p:nvPicPr>
                      <p:cNvPr id="0" name="Picture 5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82000" y="2960688"/>
                        <a:ext cx="207963" cy="223837"/>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24588" name="Object 12"/>
          <p:cNvGraphicFramePr>
            <a:graphicFrameLocks noChangeAspect="1"/>
          </p:cNvGraphicFramePr>
          <p:nvPr/>
        </p:nvGraphicFramePr>
        <p:xfrm>
          <a:off x="6372225" y="1516063"/>
          <a:ext cx="244475" cy="307975"/>
        </p:xfrm>
        <a:graphic>
          <a:graphicData uri="http://schemas.openxmlformats.org/presentationml/2006/ole">
            <mc:AlternateContent xmlns:mc="http://schemas.openxmlformats.org/markup-compatibility/2006">
              <mc:Choice xmlns:v="urn:schemas-microsoft-com:vml" Requires="v">
                <p:oleObj spid="_x0000_s60189" name="Equation" r:id="rId12" imgW="304920" imgH="393840" progId="Equation.3">
                  <p:embed/>
                </p:oleObj>
              </mc:Choice>
              <mc:Fallback>
                <p:oleObj name="Equation" r:id="rId12" imgW="304920" imgH="393840" progId="Equation.3">
                  <p:embed/>
                  <p:pic>
                    <p:nvPicPr>
                      <p:cNvPr id="0" name="Picture 53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72225" y="1516063"/>
                        <a:ext cx="244475" cy="307975"/>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24589" name="Object 13"/>
          <p:cNvGraphicFramePr>
            <a:graphicFrameLocks noChangeAspect="1"/>
          </p:cNvGraphicFramePr>
          <p:nvPr/>
        </p:nvGraphicFramePr>
        <p:xfrm>
          <a:off x="6300788" y="3387725"/>
          <a:ext cx="207962" cy="223838"/>
        </p:xfrm>
        <a:graphic>
          <a:graphicData uri="http://schemas.openxmlformats.org/presentationml/2006/ole">
            <mc:AlternateContent xmlns:mc="http://schemas.openxmlformats.org/markup-compatibility/2006">
              <mc:Choice xmlns:v="urn:schemas-microsoft-com:vml" Requires="v">
                <p:oleObj spid="_x0000_s60190" name="Equation" r:id="rId14" imgW="279360" imgH="292320" progId="Equation.3">
                  <p:embed/>
                </p:oleObj>
              </mc:Choice>
              <mc:Fallback>
                <p:oleObj name="Equation" r:id="rId14" imgW="279360" imgH="292320" progId="Equation.3">
                  <p:embed/>
                  <p:pic>
                    <p:nvPicPr>
                      <p:cNvPr id="0" name="Picture 5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00788" y="3387725"/>
                        <a:ext cx="207962" cy="223838"/>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24590" name="Object 14"/>
          <p:cNvGraphicFramePr>
            <a:graphicFrameLocks noChangeAspect="1"/>
          </p:cNvGraphicFramePr>
          <p:nvPr/>
        </p:nvGraphicFramePr>
        <p:xfrm>
          <a:off x="6646863" y="2652713"/>
          <a:ext cx="287337" cy="227012"/>
        </p:xfrm>
        <a:graphic>
          <a:graphicData uri="http://schemas.openxmlformats.org/presentationml/2006/ole">
            <mc:AlternateContent xmlns:mc="http://schemas.openxmlformats.org/markup-compatibility/2006">
              <mc:Choice xmlns:v="urn:schemas-microsoft-com:vml" Requires="v">
                <p:oleObj spid="_x0000_s60191" name="Equation" r:id="rId16" imgW="381240" imgH="292320" progId="Equation.3">
                  <p:embed/>
                </p:oleObj>
              </mc:Choice>
              <mc:Fallback>
                <p:oleObj name="Equation" r:id="rId16" imgW="381240" imgH="292320" progId="Equation.3">
                  <p:embed/>
                  <p:pic>
                    <p:nvPicPr>
                      <p:cNvPr id="0" name="Picture 53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46863" y="2652713"/>
                        <a:ext cx="287337" cy="227012"/>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24591" name="Object 15"/>
          <p:cNvGraphicFramePr>
            <a:graphicFrameLocks noChangeAspect="1"/>
          </p:cNvGraphicFramePr>
          <p:nvPr/>
        </p:nvGraphicFramePr>
        <p:xfrm>
          <a:off x="7483475" y="2312988"/>
          <a:ext cx="533400" cy="344487"/>
        </p:xfrm>
        <a:graphic>
          <a:graphicData uri="http://schemas.openxmlformats.org/presentationml/2006/ole">
            <mc:AlternateContent xmlns:mc="http://schemas.openxmlformats.org/markup-compatibility/2006">
              <mc:Choice xmlns:v="urn:schemas-microsoft-com:vml" Requires="v">
                <p:oleObj spid="_x0000_s60192" name="公式" r:id="rId18" imgW="863640" imgH="559080" progId="Equation.3">
                  <p:embed/>
                </p:oleObj>
              </mc:Choice>
              <mc:Fallback>
                <p:oleObj name="公式" r:id="rId18" imgW="863640" imgH="559080" progId="Equation.3">
                  <p:embed/>
                  <p:pic>
                    <p:nvPicPr>
                      <p:cNvPr id="0" name="Picture 53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483475" y="2312988"/>
                        <a:ext cx="533400" cy="344487"/>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
        <p:nvSpPr>
          <p:cNvPr id="24592" name="Line 16"/>
          <p:cNvSpPr>
            <a:spLocks noChangeShapeType="1"/>
          </p:cNvSpPr>
          <p:nvPr/>
        </p:nvSpPr>
        <p:spPr bwMode="auto">
          <a:xfrm flipV="1">
            <a:off x="6096000" y="2498725"/>
            <a:ext cx="0" cy="762000"/>
          </a:xfrm>
          <a:prstGeom prst="line">
            <a:avLst/>
          </a:prstGeom>
          <a:noFill/>
          <a:ln w="28575">
            <a:solidFill>
              <a:srgbClr val="66FF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3" name="Rectangle 17"/>
          <p:cNvSpPr>
            <a:spLocks noChangeArrowheads="1"/>
          </p:cNvSpPr>
          <p:nvPr/>
        </p:nvSpPr>
        <p:spPr bwMode="auto">
          <a:xfrm>
            <a:off x="755650" y="2276475"/>
            <a:ext cx="1708150" cy="457200"/>
          </a:xfrm>
          <a:prstGeom prst="rect">
            <a:avLst/>
          </a:prstGeom>
          <a:noFill/>
          <a:ln>
            <a:noFill/>
          </a:ln>
          <a:effectLst/>
          <a:extLst>
            <a:ext uri="{909E8E84-426E-40DD-AFC4-6F175D3DCCD1}">
              <a14:hiddenFill xmlns:a14="http://schemas.microsoft.com/office/drawing/2010/main">
                <a:solidFill>
                  <a:srgbClr val="003366">
                    <a:alpha val="22000"/>
                  </a:srgbClr>
                </a:solidFill>
              </a14:hiddenFill>
            </a:ext>
            <a:ext uri="{91240B29-F687-4F45-9708-019B960494DF}">
              <a14:hiddenLine xmlns:a14="http://schemas.microsoft.com/office/drawing/2010/main" w="9525">
                <a:solidFill>
                  <a:srgbClr val="000000">
                    <a:alpha val="11000"/>
                  </a:srgb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solidFill>
                  <a:srgbClr val="66FFFF"/>
                </a:solidFill>
                <a:latin typeface="宋体" charset="-122"/>
              </a:rPr>
              <a:t>水平方向有</a:t>
            </a:r>
          </a:p>
        </p:txBody>
      </p:sp>
      <p:graphicFrame>
        <p:nvGraphicFramePr>
          <p:cNvPr id="24594" name="Object 18"/>
          <p:cNvGraphicFramePr>
            <a:graphicFrameLocks noChangeAspect="1"/>
          </p:cNvGraphicFramePr>
          <p:nvPr/>
        </p:nvGraphicFramePr>
        <p:xfrm>
          <a:off x="3609975" y="4149725"/>
          <a:ext cx="1382713" cy="617538"/>
        </p:xfrm>
        <a:graphic>
          <a:graphicData uri="http://schemas.openxmlformats.org/presentationml/2006/ole">
            <mc:AlternateContent xmlns:mc="http://schemas.openxmlformats.org/markup-compatibility/2006">
              <mc:Choice xmlns:v="urn:schemas-microsoft-com:vml" Requires="v">
                <p:oleObj spid="_x0000_s60193" name="公式" r:id="rId20" imgW="2032560" imgH="901800" progId="Equation.3">
                  <p:embed/>
                </p:oleObj>
              </mc:Choice>
              <mc:Fallback>
                <p:oleObj name="公式" r:id="rId20" imgW="2032560" imgH="901800" progId="Equation.3">
                  <p:embed/>
                  <p:pic>
                    <p:nvPicPr>
                      <p:cNvPr id="0" name="Picture 53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09975" y="4149725"/>
                        <a:ext cx="1382713" cy="6175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95" name="Object 19"/>
          <p:cNvGraphicFramePr>
            <a:graphicFrameLocks noChangeAspect="1"/>
          </p:cNvGraphicFramePr>
          <p:nvPr/>
        </p:nvGraphicFramePr>
        <p:xfrm>
          <a:off x="2317750" y="4078288"/>
          <a:ext cx="669925" cy="819150"/>
        </p:xfrm>
        <a:graphic>
          <a:graphicData uri="http://schemas.openxmlformats.org/presentationml/2006/ole">
            <mc:AlternateContent xmlns:mc="http://schemas.openxmlformats.org/markup-compatibility/2006">
              <mc:Choice xmlns:v="urn:schemas-microsoft-com:vml" Requires="v">
                <p:oleObj spid="_x0000_s60194" name="公式" r:id="rId22" imgW="889200" imgH="1092600" progId="Equation.3">
                  <p:embed/>
                </p:oleObj>
              </mc:Choice>
              <mc:Fallback>
                <p:oleObj name="公式" r:id="rId22" imgW="889200" imgH="1092600" progId="Equation.3">
                  <p:embed/>
                  <p:pic>
                    <p:nvPicPr>
                      <p:cNvPr id="0" name="Picture 53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17750" y="4078288"/>
                        <a:ext cx="669925" cy="8191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96" name="Rectangle 20"/>
          <p:cNvSpPr>
            <a:spLocks noChangeArrowheads="1"/>
          </p:cNvSpPr>
          <p:nvPr/>
        </p:nvSpPr>
        <p:spPr bwMode="auto">
          <a:xfrm>
            <a:off x="304800" y="284163"/>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宋体" charset="-122"/>
              </a:rPr>
              <a:t>例</a:t>
            </a:r>
          </a:p>
        </p:txBody>
      </p:sp>
      <p:graphicFrame>
        <p:nvGraphicFramePr>
          <p:cNvPr id="24597" name="Object 21"/>
          <p:cNvGraphicFramePr>
            <a:graphicFrameLocks noChangeAspect="1"/>
          </p:cNvGraphicFramePr>
          <p:nvPr/>
        </p:nvGraphicFramePr>
        <p:xfrm>
          <a:off x="5630863" y="2600325"/>
          <a:ext cx="252412" cy="347663"/>
        </p:xfrm>
        <a:graphic>
          <a:graphicData uri="http://schemas.openxmlformats.org/presentationml/2006/ole">
            <mc:AlternateContent xmlns:mc="http://schemas.openxmlformats.org/markup-compatibility/2006">
              <mc:Choice xmlns:v="urn:schemas-microsoft-com:vml" Requires="v">
                <p:oleObj spid="_x0000_s60195" name="公式" r:id="rId24" imgW="406440" imgH="559080" progId="Equation.3">
                  <p:embed/>
                </p:oleObj>
              </mc:Choice>
              <mc:Fallback>
                <p:oleObj name="公式" r:id="rId24" imgW="406440" imgH="559080" progId="Equation.3">
                  <p:embed/>
                  <p:pic>
                    <p:nvPicPr>
                      <p:cNvPr id="0" name="Picture 53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630863" y="2600325"/>
                        <a:ext cx="252412" cy="347663"/>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
        <p:nvSpPr>
          <p:cNvPr id="24598" name="Rectangle 22"/>
          <p:cNvSpPr>
            <a:spLocks noChangeArrowheads="1"/>
          </p:cNvSpPr>
          <p:nvPr/>
        </p:nvSpPr>
        <p:spPr bwMode="auto">
          <a:xfrm>
            <a:off x="304800" y="22733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FFFF00"/>
                </a:solidFill>
                <a:latin typeface="宋体" charset="-122"/>
              </a:rPr>
              <a:t>解</a:t>
            </a:r>
          </a:p>
        </p:txBody>
      </p:sp>
      <p:sp>
        <p:nvSpPr>
          <p:cNvPr id="24599" name="Rectangle 23"/>
          <p:cNvSpPr>
            <a:spLocks noChangeArrowheads="1"/>
          </p:cNvSpPr>
          <p:nvPr/>
        </p:nvSpPr>
        <p:spPr bwMode="auto">
          <a:xfrm>
            <a:off x="762000" y="1600200"/>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chemeClr val="bg1"/>
                </a:solidFill>
                <a:latin typeface="宋体" charset="-122"/>
              </a:rPr>
              <a:t>粒子的运动轨迹。</a:t>
            </a:r>
          </a:p>
        </p:txBody>
      </p:sp>
      <p:sp>
        <p:nvSpPr>
          <p:cNvPr id="24600" name="Rectangle 24"/>
          <p:cNvSpPr>
            <a:spLocks noChangeArrowheads="1"/>
          </p:cNvSpPr>
          <p:nvPr/>
        </p:nvSpPr>
        <p:spPr bwMode="auto">
          <a:xfrm>
            <a:off x="304800" y="16002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FFFF00"/>
                </a:solidFill>
                <a:latin typeface="宋体" charset="-122"/>
              </a:rPr>
              <a:t>求</a:t>
            </a:r>
          </a:p>
        </p:txBody>
      </p:sp>
      <p:graphicFrame>
        <p:nvGraphicFramePr>
          <p:cNvPr id="24601" name="Object 25"/>
          <p:cNvGraphicFramePr>
            <a:graphicFrameLocks noChangeAspect="1"/>
          </p:cNvGraphicFramePr>
          <p:nvPr/>
        </p:nvGraphicFramePr>
        <p:xfrm>
          <a:off x="2843213" y="5729288"/>
          <a:ext cx="1862137" cy="939800"/>
        </p:xfrm>
        <a:graphic>
          <a:graphicData uri="http://schemas.openxmlformats.org/presentationml/2006/ole">
            <mc:AlternateContent xmlns:mc="http://schemas.openxmlformats.org/markup-compatibility/2006">
              <mc:Choice xmlns:v="urn:schemas-microsoft-com:vml" Requires="v">
                <p:oleObj spid="_x0000_s60196" name="公式" r:id="rId26" imgW="2464200" imgH="1244880" progId="Equation.3">
                  <p:embed/>
                </p:oleObj>
              </mc:Choice>
              <mc:Fallback>
                <p:oleObj name="公式" r:id="rId26" imgW="2464200" imgH="1244880" progId="Equation.3">
                  <p:embed/>
                  <p:pic>
                    <p:nvPicPr>
                      <p:cNvPr id="0" name="Picture 54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843213" y="5729288"/>
                        <a:ext cx="1862137" cy="9398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602" name="Rectangle 26"/>
          <p:cNvSpPr>
            <a:spLocks noChangeArrowheads="1"/>
          </p:cNvSpPr>
          <p:nvPr/>
        </p:nvSpPr>
        <p:spPr bwMode="auto">
          <a:xfrm>
            <a:off x="755650" y="5949950"/>
            <a:ext cx="1708150" cy="457200"/>
          </a:xfrm>
          <a:prstGeom prst="rect">
            <a:avLst/>
          </a:prstGeom>
          <a:noFill/>
          <a:ln>
            <a:noFill/>
          </a:ln>
          <a:effectLst/>
          <a:extLst>
            <a:ext uri="{909E8E84-426E-40DD-AFC4-6F175D3DCCD1}">
              <a14:hiddenFill xmlns:a14="http://schemas.microsoft.com/office/drawing/2010/main">
                <a:solidFill>
                  <a:srgbClr val="003366">
                    <a:alpha val="22000"/>
                  </a:srgbClr>
                </a:solidFill>
              </a14:hiddenFill>
            </a:ext>
            <a:ext uri="{91240B29-F687-4F45-9708-019B960494DF}">
              <a14:hiddenLine xmlns:a14="http://schemas.microsoft.com/office/drawing/2010/main" w="9525">
                <a:solidFill>
                  <a:srgbClr val="000000">
                    <a:alpha val="17999"/>
                  </a:srgb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rgbClr val="66FFFF"/>
                </a:solidFill>
                <a:latin typeface="Times New Roman" pitchFamily="18" charset="0"/>
              </a:rPr>
              <a:t>运动轨迹为</a:t>
            </a:r>
          </a:p>
        </p:txBody>
      </p:sp>
      <p:graphicFrame>
        <p:nvGraphicFramePr>
          <p:cNvPr id="24603" name="Object 27"/>
          <p:cNvGraphicFramePr>
            <a:graphicFrameLocks noChangeAspect="1"/>
          </p:cNvGraphicFramePr>
          <p:nvPr/>
        </p:nvGraphicFramePr>
        <p:xfrm>
          <a:off x="971550" y="4005263"/>
          <a:ext cx="1306513" cy="869950"/>
        </p:xfrm>
        <a:graphic>
          <a:graphicData uri="http://schemas.openxmlformats.org/presentationml/2006/ole">
            <mc:AlternateContent xmlns:mc="http://schemas.openxmlformats.org/markup-compatibility/2006">
              <mc:Choice xmlns:v="urn:schemas-microsoft-com:vml" Requires="v">
                <p:oleObj spid="_x0000_s60197" name="公式" r:id="rId28" imgW="1752840" imgH="1155960" progId="Equation.3">
                  <p:embed/>
                </p:oleObj>
              </mc:Choice>
              <mc:Fallback>
                <p:oleObj name="公式" r:id="rId28" imgW="1752840" imgH="1155960" progId="Equation.3">
                  <p:embed/>
                  <p:pic>
                    <p:nvPicPr>
                      <p:cNvPr id="0" name="Picture 54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971550" y="4005263"/>
                        <a:ext cx="1306513" cy="869950"/>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24604" name="Object 28"/>
          <p:cNvGraphicFramePr>
            <a:graphicFrameLocks noChangeAspect="1"/>
          </p:cNvGraphicFramePr>
          <p:nvPr/>
        </p:nvGraphicFramePr>
        <p:xfrm>
          <a:off x="3856038" y="4048125"/>
          <a:ext cx="2011362" cy="877888"/>
        </p:xfrm>
        <a:graphic>
          <a:graphicData uri="http://schemas.openxmlformats.org/presentationml/2006/ole">
            <mc:AlternateContent xmlns:mc="http://schemas.openxmlformats.org/markup-compatibility/2006">
              <mc:Choice xmlns:v="urn:schemas-microsoft-com:vml" Requires="v">
                <p:oleObj spid="_x0000_s60198" name="公式" r:id="rId30" imgW="2667600" imgH="1155960" progId="Equation.3">
                  <p:embed/>
                </p:oleObj>
              </mc:Choice>
              <mc:Fallback>
                <p:oleObj name="公式" r:id="rId30" imgW="2667600" imgH="1155960" progId="Equation.3">
                  <p:embed/>
                  <p:pic>
                    <p:nvPicPr>
                      <p:cNvPr id="0" name="Picture 54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856038" y="4048125"/>
                        <a:ext cx="2011362" cy="8778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05" name="Object 29"/>
          <p:cNvGraphicFramePr>
            <a:graphicFrameLocks/>
          </p:cNvGraphicFramePr>
          <p:nvPr/>
        </p:nvGraphicFramePr>
        <p:xfrm>
          <a:off x="6661150" y="4089400"/>
          <a:ext cx="1295400" cy="827088"/>
        </p:xfrm>
        <a:graphic>
          <a:graphicData uri="http://schemas.openxmlformats.org/presentationml/2006/ole">
            <mc:AlternateContent xmlns:mc="http://schemas.openxmlformats.org/markup-compatibility/2006">
              <mc:Choice xmlns:v="urn:schemas-microsoft-com:vml" Requires="v">
                <p:oleObj spid="_x0000_s60199" name="公式" r:id="rId32" imgW="1715040" imgH="1092600" progId="Equation.3">
                  <p:embed/>
                </p:oleObj>
              </mc:Choice>
              <mc:Fallback>
                <p:oleObj name="公式" r:id="rId32" imgW="1715040" imgH="1092600" progId="Equation.3">
                  <p:embed/>
                  <p:pic>
                    <p:nvPicPr>
                      <p:cNvPr id="0" name="Picture 543"/>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661150" y="4089400"/>
                        <a:ext cx="1295400" cy="8270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606" name="Rectangle 30"/>
          <p:cNvSpPr>
            <a:spLocks noChangeArrowheads="1"/>
          </p:cNvSpPr>
          <p:nvPr/>
        </p:nvSpPr>
        <p:spPr bwMode="auto">
          <a:xfrm>
            <a:off x="750888" y="5084763"/>
            <a:ext cx="1708150" cy="457200"/>
          </a:xfrm>
          <a:prstGeom prst="rect">
            <a:avLst/>
          </a:prstGeom>
          <a:noFill/>
          <a:ln>
            <a:noFill/>
          </a:ln>
          <a:effectLst/>
          <a:extLst>
            <a:ext uri="{909E8E84-426E-40DD-AFC4-6F175D3DCCD1}">
              <a14:hiddenFill xmlns:a14="http://schemas.microsoft.com/office/drawing/2010/main">
                <a:solidFill>
                  <a:srgbClr val="003366">
                    <a:alpha val="22000"/>
                  </a:srgbClr>
                </a:solidFill>
              </a14:hiddenFill>
            </a:ext>
            <a:ext uri="{91240B29-F687-4F45-9708-019B960494DF}">
              <a14:hiddenLine xmlns:a14="http://schemas.microsoft.com/office/drawing/2010/main" w="9525">
                <a:solidFill>
                  <a:srgbClr val="000000">
                    <a:alpha val="27000"/>
                  </a:srgb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solidFill>
                  <a:srgbClr val="66FFFF"/>
                </a:solidFill>
                <a:latin typeface="宋体" charset="-122"/>
              </a:rPr>
              <a:t>竖直方向有</a:t>
            </a:r>
          </a:p>
        </p:txBody>
      </p:sp>
      <p:graphicFrame>
        <p:nvGraphicFramePr>
          <p:cNvPr id="24607" name="Object 31"/>
          <p:cNvGraphicFramePr>
            <a:graphicFrameLocks noChangeAspect="1"/>
          </p:cNvGraphicFramePr>
          <p:nvPr/>
        </p:nvGraphicFramePr>
        <p:xfrm>
          <a:off x="2987675" y="5157788"/>
          <a:ext cx="1854200" cy="463550"/>
        </p:xfrm>
        <a:graphic>
          <a:graphicData uri="http://schemas.openxmlformats.org/presentationml/2006/ole">
            <mc:AlternateContent xmlns:mc="http://schemas.openxmlformats.org/markup-compatibility/2006">
              <mc:Choice xmlns:v="urn:schemas-microsoft-com:vml" Requires="v">
                <p:oleObj spid="_x0000_s60200" name="Equation" r:id="rId34" imgW="2477160" imgH="609840" progId="Equation.3">
                  <p:embed/>
                </p:oleObj>
              </mc:Choice>
              <mc:Fallback>
                <p:oleObj name="Equation" r:id="rId34" imgW="2477160" imgH="609840" progId="Equation.3">
                  <p:embed/>
                  <p:pic>
                    <p:nvPicPr>
                      <p:cNvPr id="0" name="Picture 544"/>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987675" y="5157788"/>
                        <a:ext cx="1854200" cy="463550"/>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24608" name="Object 32"/>
          <p:cNvGraphicFramePr>
            <a:graphicFrameLocks noChangeAspect="1"/>
          </p:cNvGraphicFramePr>
          <p:nvPr/>
        </p:nvGraphicFramePr>
        <p:xfrm>
          <a:off x="5867400" y="5157788"/>
          <a:ext cx="1008063" cy="431800"/>
        </p:xfrm>
        <a:graphic>
          <a:graphicData uri="http://schemas.openxmlformats.org/presentationml/2006/ole">
            <mc:AlternateContent xmlns:mc="http://schemas.openxmlformats.org/markup-compatibility/2006">
              <mc:Choice xmlns:v="urn:schemas-microsoft-com:vml" Requires="v">
                <p:oleObj spid="_x0000_s60201" name="公式" r:id="rId36" imgW="1321200" imgH="559080" progId="Equation.3">
                  <p:embed/>
                </p:oleObj>
              </mc:Choice>
              <mc:Fallback>
                <p:oleObj name="公式" r:id="rId36" imgW="1321200" imgH="559080" progId="Equation.3">
                  <p:embed/>
                  <p:pic>
                    <p:nvPicPr>
                      <p:cNvPr id="0" name="Picture 545"/>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867400" y="5157788"/>
                        <a:ext cx="1008063" cy="4318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609" name="AutoShape 33"/>
          <p:cNvSpPr>
            <a:spLocks noChangeArrowheads="1"/>
          </p:cNvSpPr>
          <p:nvPr/>
        </p:nvSpPr>
        <p:spPr bwMode="auto">
          <a:xfrm>
            <a:off x="2317750" y="3324225"/>
            <a:ext cx="503238" cy="215900"/>
          </a:xfrm>
          <a:prstGeom prst="rightArrow">
            <a:avLst>
              <a:gd name="adj1" fmla="val 50000"/>
              <a:gd name="adj2" fmla="val 58272"/>
            </a:avLst>
          </a:prstGeom>
          <a:solidFill>
            <a:srgbClr val="FFCCFF">
              <a:alpha val="49001"/>
            </a:srgbClr>
          </a:solidFill>
          <a:ln w="9525">
            <a:solidFill>
              <a:srgbClr val="FFCCFF">
                <a:alpha val="50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0" name="AutoShape 34"/>
          <p:cNvSpPr>
            <a:spLocks noChangeArrowheads="1"/>
          </p:cNvSpPr>
          <p:nvPr/>
        </p:nvSpPr>
        <p:spPr bwMode="auto">
          <a:xfrm>
            <a:off x="3059113" y="4443413"/>
            <a:ext cx="503237" cy="215900"/>
          </a:xfrm>
          <a:prstGeom prst="rightArrow">
            <a:avLst>
              <a:gd name="adj1" fmla="val 50000"/>
              <a:gd name="adj2" fmla="val 58272"/>
            </a:avLst>
          </a:prstGeom>
          <a:solidFill>
            <a:srgbClr val="FFCCFF">
              <a:alpha val="49001"/>
            </a:srgbClr>
          </a:solidFill>
          <a:ln w="9525">
            <a:solidFill>
              <a:srgbClr val="FFCCFF">
                <a:alpha val="50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1" name="AutoShape 35"/>
          <p:cNvSpPr>
            <a:spLocks noChangeArrowheads="1"/>
          </p:cNvSpPr>
          <p:nvPr/>
        </p:nvSpPr>
        <p:spPr bwMode="auto">
          <a:xfrm>
            <a:off x="6011863" y="4443413"/>
            <a:ext cx="503237" cy="215900"/>
          </a:xfrm>
          <a:prstGeom prst="rightArrow">
            <a:avLst>
              <a:gd name="adj1" fmla="val 50000"/>
              <a:gd name="adj2" fmla="val 58272"/>
            </a:avLst>
          </a:prstGeom>
          <a:solidFill>
            <a:srgbClr val="FFCCFF">
              <a:alpha val="49001"/>
            </a:srgbClr>
          </a:solidFill>
          <a:ln w="9525">
            <a:solidFill>
              <a:srgbClr val="FFCCFF">
                <a:alpha val="50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863290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96"/>
                                        </p:tgtEl>
                                        <p:attrNameLst>
                                          <p:attrName>style.visibility</p:attrName>
                                        </p:attrNameLst>
                                      </p:cBhvr>
                                      <p:to>
                                        <p:strVal val="visible"/>
                                      </p:to>
                                    </p:set>
                                    <p:animEffect transition="in" filter="wipe(left)">
                                      <p:cBhvr>
                                        <p:cTn id="7" dur="500"/>
                                        <p:tgtEl>
                                          <p:spTgt spid="245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wipe(left)">
                                      <p:cBhvr>
                                        <p:cTn id="12" dur="500"/>
                                        <p:tgtEl>
                                          <p:spTgt spid="245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4586"/>
                                        </p:tgtEl>
                                        <p:attrNameLst>
                                          <p:attrName>style.visibility</p:attrName>
                                        </p:attrNameLst>
                                      </p:cBhvr>
                                      <p:to>
                                        <p:strVal val="visible"/>
                                      </p:to>
                                    </p:se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24590"/>
                                        </p:tgtEl>
                                        <p:attrNameLst>
                                          <p:attrName>style.visibility</p:attrName>
                                        </p:attrNameLst>
                                      </p:cBhvr>
                                      <p:to>
                                        <p:strVal val="visible"/>
                                      </p:to>
                                    </p:set>
                                    <p:animEffect transition="in" filter="wipe(up)">
                                      <p:cBhvr>
                                        <p:cTn id="20" dur="500"/>
                                        <p:tgtEl>
                                          <p:spTgt spid="2459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4592"/>
                                        </p:tgtEl>
                                        <p:attrNameLst>
                                          <p:attrName>style.visibility</p:attrName>
                                        </p:attrNameLst>
                                      </p:cBhvr>
                                      <p:to>
                                        <p:strVal val="visible"/>
                                      </p:to>
                                    </p:set>
                                    <p:animEffect transition="in" filter="wipe(down)">
                                      <p:cBhvr>
                                        <p:cTn id="25" dur="500"/>
                                        <p:tgtEl>
                                          <p:spTgt spid="24592"/>
                                        </p:tgtEl>
                                      </p:cBhvr>
                                    </p:animEffect>
                                  </p:childTnLst>
                                </p:cTn>
                              </p:par>
                            </p:childTnLst>
                          </p:cTn>
                        </p:par>
                        <p:par>
                          <p:cTn id="26" fill="hold" nodeType="afterGroup">
                            <p:stCondLst>
                              <p:cond delay="500"/>
                            </p:stCondLst>
                            <p:childTnLst>
                              <p:par>
                                <p:cTn id="27" presetID="1" presetClass="entr" presetSubtype="0" fill="hold" nodeType="afterEffect">
                                  <p:stCondLst>
                                    <p:cond delay="0"/>
                                  </p:stCondLst>
                                  <p:childTnLst>
                                    <p:set>
                                      <p:cBhvr>
                                        <p:cTn id="28" dur="1" fill="hold">
                                          <p:stCondLst>
                                            <p:cond delay="499"/>
                                          </p:stCondLst>
                                        </p:cTn>
                                        <p:tgtEl>
                                          <p:spTgt spid="2459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585"/>
                                        </p:tgtEl>
                                        <p:attrNameLst>
                                          <p:attrName>style.visibility</p:attrName>
                                        </p:attrNameLst>
                                      </p:cBhvr>
                                      <p:to>
                                        <p:strVal val="visible"/>
                                      </p:to>
                                    </p:set>
                                    <p:animEffect transition="in" filter="wipe(left)">
                                      <p:cBhvr>
                                        <p:cTn id="33" dur="500"/>
                                        <p:tgtEl>
                                          <p:spTgt spid="24585"/>
                                        </p:tgtEl>
                                      </p:cBhvr>
                                    </p:animEffect>
                                  </p:childTnLst>
                                </p:cTn>
                              </p:par>
                            </p:childTnLst>
                          </p:cTn>
                        </p:par>
                        <p:par>
                          <p:cTn id="34" fill="hold" nodeType="afterGroup">
                            <p:stCondLst>
                              <p:cond delay="500"/>
                            </p:stCondLst>
                            <p:childTnLst>
                              <p:par>
                                <p:cTn id="35" presetID="1" presetClass="entr" presetSubtype="0" fill="hold" nodeType="afterEffect">
                                  <p:stCondLst>
                                    <p:cond delay="0"/>
                                  </p:stCondLst>
                                  <p:childTnLst>
                                    <p:set>
                                      <p:cBhvr>
                                        <p:cTn id="36" dur="1" fill="hold">
                                          <p:stCondLst>
                                            <p:cond delay="499"/>
                                          </p:stCondLst>
                                        </p:cTn>
                                        <p:tgtEl>
                                          <p:spTgt spid="2459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24584"/>
                                        </p:tgtEl>
                                        <p:attrNameLst>
                                          <p:attrName>style.visibility</p:attrName>
                                        </p:attrNameLst>
                                      </p:cBhvr>
                                      <p:to>
                                        <p:strVal val="visible"/>
                                      </p:to>
                                    </p:set>
                                    <p:animEffect transition="in" filter="wipe(down)">
                                      <p:cBhvr>
                                        <p:cTn id="41" dur="500"/>
                                        <p:tgtEl>
                                          <p:spTgt spid="2458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499"/>
                                          </p:stCondLst>
                                        </p:cTn>
                                        <p:tgtEl>
                                          <p:spTgt spid="24589"/>
                                        </p:tgtEl>
                                        <p:attrNameLst>
                                          <p:attrName>style.visibility</p:attrName>
                                        </p:attrNameLst>
                                      </p:cBhvr>
                                      <p:to>
                                        <p:strVal val="visible"/>
                                      </p:to>
                                    </p:set>
                                  </p:childTnLst>
                                </p:cTn>
                              </p:par>
                            </p:childTnLst>
                          </p:cTn>
                        </p:par>
                        <p:par>
                          <p:cTn id="46" fill="hold" nodeType="afterGroup">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24582"/>
                                        </p:tgtEl>
                                        <p:attrNameLst>
                                          <p:attrName>style.visibility</p:attrName>
                                        </p:attrNameLst>
                                      </p:cBhvr>
                                      <p:to>
                                        <p:strVal val="visible"/>
                                      </p:to>
                                    </p:set>
                                    <p:animEffect transition="in" filter="wipe(left)">
                                      <p:cBhvr>
                                        <p:cTn id="49" dur="500"/>
                                        <p:tgtEl>
                                          <p:spTgt spid="24582"/>
                                        </p:tgtEl>
                                      </p:cBhvr>
                                    </p:animEffect>
                                  </p:childTnLst>
                                </p:cTn>
                              </p:par>
                            </p:childTnLst>
                          </p:cTn>
                        </p:par>
                        <p:par>
                          <p:cTn id="50" fill="hold" nodeType="afterGroup">
                            <p:stCondLst>
                              <p:cond delay="1000"/>
                            </p:stCondLst>
                            <p:childTnLst>
                              <p:par>
                                <p:cTn id="51" presetID="1" presetClass="entr" presetSubtype="0" fill="hold" nodeType="afterEffect">
                                  <p:stCondLst>
                                    <p:cond delay="0"/>
                                  </p:stCondLst>
                                  <p:childTnLst>
                                    <p:set>
                                      <p:cBhvr>
                                        <p:cTn id="52" dur="1" fill="hold">
                                          <p:stCondLst>
                                            <p:cond delay="499"/>
                                          </p:stCondLst>
                                        </p:cTn>
                                        <p:tgtEl>
                                          <p:spTgt spid="24587"/>
                                        </p:tgtEl>
                                        <p:attrNameLst>
                                          <p:attrName>style.visibility</p:attrName>
                                        </p:attrNameLst>
                                      </p:cBhvr>
                                      <p:to>
                                        <p:strVal val="visible"/>
                                      </p:to>
                                    </p:set>
                                  </p:childTnLst>
                                </p:cTn>
                              </p:par>
                            </p:childTnLst>
                          </p:cTn>
                        </p:par>
                        <p:par>
                          <p:cTn id="53" fill="hold" nodeType="afterGroup">
                            <p:stCondLst>
                              <p:cond delay="1500"/>
                            </p:stCondLst>
                            <p:childTnLst>
                              <p:par>
                                <p:cTn id="54" presetID="22" presetClass="entr" presetSubtype="4" fill="hold" grpId="0" nodeType="afterEffect">
                                  <p:stCondLst>
                                    <p:cond delay="0"/>
                                  </p:stCondLst>
                                  <p:childTnLst>
                                    <p:set>
                                      <p:cBhvr>
                                        <p:cTn id="55" dur="1" fill="hold">
                                          <p:stCondLst>
                                            <p:cond delay="0"/>
                                          </p:stCondLst>
                                        </p:cTn>
                                        <p:tgtEl>
                                          <p:spTgt spid="24583"/>
                                        </p:tgtEl>
                                        <p:attrNameLst>
                                          <p:attrName>style.visibility</p:attrName>
                                        </p:attrNameLst>
                                      </p:cBhvr>
                                      <p:to>
                                        <p:strVal val="visible"/>
                                      </p:to>
                                    </p:set>
                                    <p:animEffect transition="in" filter="wipe(down)">
                                      <p:cBhvr>
                                        <p:cTn id="56" dur="500"/>
                                        <p:tgtEl>
                                          <p:spTgt spid="24583"/>
                                        </p:tgtEl>
                                      </p:cBhvr>
                                    </p:animEffect>
                                  </p:childTnLst>
                                  <p:subTnLst>
                                    <p:audio>
                                      <p:cMediaNode>
                                        <p:cTn display="0" masterRel="sameClick">
                                          <p:stCondLst>
                                            <p:cond evt="begin" delay="0">
                                              <p:tn val="54"/>
                                            </p:cond>
                                          </p:stCondLst>
                                          <p:endCondLst>
                                            <p:cond evt="onStopAudio" delay="0">
                                              <p:tgtEl>
                                                <p:sldTgt/>
                                              </p:tgtEl>
                                            </p:cond>
                                          </p:endCondLst>
                                        </p:cTn>
                                        <p:tgtEl>
                                          <p:sndTgt r:embed="rId3" name="CARBRAKE.WAV"/>
                                        </p:tgtEl>
                                      </p:cMediaNode>
                                    </p:audio>
                                  </p:subTnLst>
                                </p:cTn>
                              </p:par>
                            </p:childTnLst>
                          </p:cTn>
                        </p:par>
                        <p:par>
                          <p:cTn id="57" fill="hold" nodeType="afterGroup">
                            <p:stCondLst>
                              <p:cond delay="2000"/>
                            </p:stCondLst>
                            <p:childTnLst>
                              <p:par>
                                <p:cTn id="58" presetID="1" presetClass="entr" presetSubtype="0" fill="hold" nodeType="afterEffect">
                                  <p:stCondLst>
                                    <p:cond delay="0"/>
                                  </p:stCondLst>
                                  <p:childTnLst>
                                    <p:set>
                                      <p:cBhvr>
                                        <p:cTn id="59" dur="1" fill="hold">
                                          <p:stCondLst>
                                            <p:cond delay="499"/>
                                          </p:stCondLst>
                                        </p:cTn>
                                        <p:tgtEl>
                                          <p:spTgt spid="24588"/>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4600">
                                            <p:txEl>
                                              <p:pRg st="0" end="0"/>
                                            </p:txEl>
                                          </p:spTgt>
                                        </p:tgtEl>
                                        <p:attrNameLst>
                                          <p:attrName>style.visibility</p:attrName>
                                        </p:attrNameLst>
                                      </p:cBhvr>
                                      <p:to>
                                        <p:strVal val="visible"/>
                                      </p:to>
                                    </p:set>
                                    <p:animEffect transition="in" filter="wipe(left)">
                                      <p:cBhvr>
                                        <p:cTn id="64" dur="500"/>
                                        <p:tgtEl>
                                          <p:spTgt spid="24600">
                                            <p:txEl>
                                              <p:pRg st="0" end="0"/>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4599">
                                            <p:txEl>
                                              <p:pRg st="0" end="0"/>
                                            </p:txEl>
                                          </p:spTgt>
                                        </p:tgtEl>
                                        <p:attrNameLst>
                                          <p:attrName>style.visibility</p:attrName>
                                        </p:attrNameLst>
                                      </p:cBhvr>
                                      <p:to>
                                        <p:strVal val="visible"/>
                                      </p:to>
                                    </p:set>
                                    <p:animEffect transition="in" filter="wipe(left)">
                                      <p:cBhvr>
                                        <p:cTn id="69" dur="500"/>
                                        <p:tgtEl>
                                          <p:spTgt spid="24599">
                                            <p:txEl>
                                              <p:pRg st="0" end="0"/>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4598">
                                            <p:txEl>
                                              <p:pRg st="0" end="0"/>
                                            </p:txEl>
                                          </p:spTgt>
                                        </p:tgtEl>
                                        <p:attrNameLst>
                                          <p:attrName>style.visibility</p:attrName>
                                        </p:attrNameLst>
                                      </p:cBhvr>
                                      <p:to>
                                        <p:strVal val="visible"/>
                                      </p:to>
                                    </p:set>
                                    <p:animEffect transition="in" filter="wipe(left)">
                                      <p:cBhvr>
                                        <p:cTn id="74" dur="500"/>
                                        <p:tgtEl>
                                          <p:spTgt spid="24598">
                                            <p:txEl>
                                              <p:pRg st="0" end="0"/>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4593">
                                            <p:txEl>
                                              <p:pRg st="0" end="0"/>
                                            </p:txEl>
                                          </p:spTgt>
                                        </p:tgtEl>
                                        <p:attrNameLst>
                                          <p:attrName>style.visibility</p:attrName>
                                        </p:attrNameLst>
                                      </p:cBhvr>
                                      <p:to>
                                        <p:strVal val="visible"/>
                                      </p:to>
                                    </p:set>
                                    <p:animEffect transition="in" filter="wipe(left)">
                                      <p:cBhvr>
                                        <p:cTn id="79" dur="500"/>
                                        <p:tgtEl>
                                          <p:spTgt spid="24593">
                                            <p:txEl>
                                              <p:pRg st="0" end="0"/>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3" presetClass="entr" presetSubtype="16" fill="hold" nodeType="clickEffect">
                                  <p:stCondLst>
                                    <p:cond delay="0"/>
                                  </p:stCondLst>
                                  <p:childTnLst>
                                    <p:set>
                                      <p:cBhvr>
                                        <p:cTn id="83" dur="1" fill="hold">
                                          <p:stCondLst>
                                            <p:cond delay="0"/>
                                          </p:stCondLst>
                                        </p:cTn>
                                        <p:tgtEl>
                                          <p:spTgt spid="24579"/>
                                        </p:tgtEl>
                                        <p:attrNameLst>
                                          <p:attrName>style.visibility</p:attrName>
                                        </p:attrNameLst>
                                      </p:cBhvr>
                                      <p:to>
                                        <p:strVal val="visible"/>
                                      </p:to>
                                    </p:set>
                                    <p:anim calcmode="lin" valueType="num">
                                      <p:cBhvr>
                                        <p:cTn id="84" dur="500" fill="hold"/>
                                        <p:tgtEl>
                                          <p:spTgt spid="24579"/>
                                        </p:tgtEl>
                                        <p:attrNameLst>
                                          <p:attrName>ppt_w</p:attrName>
                                        </p:attrNameLst>
                                      </p:cBhvr>
                                      <p:tavLst>
                                        <p:tav tm="0">
                                          <p:val>
                                            <p:fltVal val="0"/>
                                          </p:val>
                                        </p:tav>
                                        <p:tav tm="100000">
                                          <p:val>
                                            <p:strVal val="#ppt_w"/>
                                          </p:val>
                                        </p:tav>
                                      </p:tavLst>
                                    </p:anim>
                                    <p:anim calcmode="lin" valueType="num">
                                      <p:cBhvr>
                                        <p:cTn id="85" dur="500" fill="hold"/>
                                        <p:tgtEl>
                                          <p:spTgt spid="24579"/>
                                        </p:tgtEl>
                                        <p:attrNameLst>
                                          <p:attrName>ppt_h</p:attrName>
                                        </p:attrNameLst>
                                      </p:cBhvr>
                                      <p:tavLst>
                                        <p:tav tm="0">
                                          <p:val>
                                            <p:fltVal val="0"/>
                                          </p:val>
                                        </p:tav>
                                        <p:tav tm="100000">
                                          <p:val>
                                            <p:strVal val="#ppt_h"/>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3" presetClass="entr" presetSubtype="16" fill="hold" nodeType="clickEffect">
                                  <p:stCondLst>
                                    <p:cond delay="0"/>
                                  </p:stCondLst>
                                  <p:childTnLst>
                                    <p:set>
                                      <p:cBhvr>
                                        <p:cTn id="89" dur="1" fill="hold">
                                          <p:stCondLst>
                                            <p:cond delay="0"/>
                                          </p:stCondLst>
                                        </p:cTn>
                                        <p:tgtEl>
                                          <p:spTgt spid="24581"/>
                                        </p:tgtEl>
                                        <p:attrNameLst>
                                          <p:attrName>style.visibility</p:attrName>
                                        </p:attrNameLst>
                                      </p:cBhvr>
                                      <p:to>
                                        <p:strVal val="visible"/>
                                      </p:to>
                                    </p:set>
                                    <p:anim calcmode="lin" valueType="num">
                                      <p:cBhvr>
                                        <p:cTn id="90" dur="500" fill="hold"/>
                                        <p:tgtEl>
                                          <p:spTgt spid="24581"/>
                                        </p:tgtEl>
                                        <p:attrNameLst>
                                          <p:attrName>ppt_w</p:attrName>
                                        </p:attrNameLst>
                                      </p:cBhvr>
                                      <p:tavLst>
                                        <p:tav tm="0">
                                          <p:val>
                                            <p:fltVal val="0"/>
                                          </p:val>
                                        </p:tav>
                                        <p:tav tm="100000">
                                          <p:val>
                                            <p:strVal val="#ppt_w"/>
                                          </p:val>
                                        </p:tav>
                                      </p:tavLst>
                                    </p:anim>
                                    <p:anim calcmode="lin" valueType="num">
                                      <p:cBhvr>
                                        <p:cTn id="91" dur="500" fill="hold"/>
                                        <p:tgtEl>
                                          <p:spTgt spid="24581"/>
                                        </p:tgtEl>
                                        <p:attrNameLst>
                                          <p:attrName>ppt_h</p:attrName>
                                        </p:attrNameLst>
                                      </p:cBhvr>
                                      <p:tavLst>
                                        <p:tav tm="0">
                                          <p:val>
                                            <p:fltVal val="0"/>
                                          </p:val>
                                        </p:tav>
                                        <p:tav tm="100000">
                                          <p:val>
                                            <p:strVal val="#ppt_h"/>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24609"/>
                                        </p:tgtEl>
                                        <p:attrNameLst>
                                          <p:attrName>style.visibility</p:attrName>
                                        </p:attrNameLst>
                                      </p:cBhvr>
                                      <p:to>
                                        <p:strVal val="visible"/>
                                      </p:to>
                                    </p:set>
                                    <p:animEffect transition="in" filter="wipe(left)">
                                      <p:cBhvr>
                                        <p:cTn id="96" dur="1000"/>
                                        <p:tgtEl>
                                          <p:spTgt spid="24609"/>
                                        </p:tgtEl>
                                      </p:cBhvr>
                                    </p:animEffect>
                                  </p:childTnLst>
                                </p:cTn>
                              </p:par>
                            </p:childTnLst>
                          </p:cTn>
                        </p:par>
                        <p:par>
                          <p:cTn id="97" fill="hold" nodeType="afterGroup">
                            <p:stCondLst>
                              <p:cond delay="1000"/>
                            </p:stCondLst>
                            <p:childTnLst>
                              <p:par>
                                <p:cTn id="98" presetID="17" presetClass="entr" presetSubtype="10" fill="hold" nodeType="afterEffect">
                                  <p:stCondLst>
                                    <p:cond delay="0"/>
                                  </p:stCondLst>
                                  <p:childTnLst>
                                    <p:set>
                                      <p:cBhvr>
                                        <p:cTn id="99" dur="1" fill="hold">
                                          <p:stCondLst>
                                            <p:cond delay="0"/>
                                          </p:stCondLst>
                                        </p:cTn>
                                        <p:tgtEl>
                                          <p:spTgt spid="24580"/>
                                        </p:tgtEl>
                                        <p:attrNameLst>
                                          <p:attrName>style.visibility</p:attrName>
                                        </p:attrNameLst>
                                      </p:cBhvr>
                                      <p:to>
                                        <p:strVal val="visible"/>
                                      </p:to>
                                    </p:set>
                                    <p:anim calcmode="lin" valueType="num">
                                      <p:cBhvr>
                                        <p:cTn id="100" dur="500" fill="hold"/>
                                        <p:tgtEl>
                                          <p:spTgt spid="24580"/>
                                        </p:tgtEl>
                                        <p:attrNameLst>
                                          <p:attrName>ppt_w</p:attrName>
                                        </p:attrNameLst>
                                      </p:cBhvr>
                                      <p:tavLst>
                                        <p:tav tm="0">
                                          <p:val>
                                            <p:fltVal val="0"/>
                                          </p:val>
                                        </p:tav>
                                        <p:tav tm="100000">
                                          <p:val>
                                            <p:strVal val="#ppt_w"/>
                                          </p:val>
                                        </p:tav>
                                      </p:tavLst>
                                    </p:anim>
                                    <p:anim calcmode="lin" valueType="num">
                                      <p:cBhvr>
                                        <p:cTn id="101" dur="500" fill="hold"/>
                                        <p:tgtEl>
                                          <p:spTgt spid="24580"/>
                                        </p:tgtEl>
                                        <p:attrNameLst>
                                          <p:attrName>ppt_h</p:attrName>
                                        </p:attrNameLst>
                                      </p:cBhvr>
                                      <p:tavLst>
                                        <p:tav tm="0">
                                          <p:val>
                                            <p:strVal val="#ppt_h"/>
                                          </p:val>
                                        </p:tav>
                                        <p:tav tm="100000">
                                          <p:val>
                                            <p:strVal val="#ppt_h"/>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7" presetClass="entr" presetSubtype="10" fill="hold" nodeType="clickEffect">
                                  <p:stCondLst>
                                    <p:cond delay="0"/>
                                  </p:stCondLst>
                                  <p:childTnLst>
                                    <p:set>
                                      <p:cBhvr>
                                        <p:cTn id="105" dur="1" fill="hold">
                                          <p:stCondLst>
                                            <p:cond delay="0"/>
                                          </p:stCondLst>
                                        </p:cTn>
                                        <p:tgtEl>
                                          <p:spTgt spid="24603"/>
                                        </p:tgtEl>
                                        <p:attrNameLst>
                                          <p:attrName>style.visibility</p:attrName>
                                        </p:attrNameLst>
                                      </p:cBhvr>
                                      <p:to>
                                        <p:strVal val="visible"/>
                                      </p:to>
                                    </p:set>
                                    <p:anim calcmode="lin" valueType="num">
                                      <p:cBhvr>
                                        <p:cTn id="106" dur="500" fill="hold"/>
                                        <p:tgtEl>
                                          <p:spTgt spid="24603"/>
                                        </p:tgtEl>
                                        <p:attrNameLst>
                                          <p:attrName>ppt_w</p:attrName>
                                        </p:attrNameLst>
                                      </p:cBhvr>
                                      <p:tavLst>
                                        <p:tav tm="0">
                                          <p:val>
                                            <p:fltVal val="0"/>
                                          </p:val>
                                        </p:tav>
                                        <p:tav tm="100000">
                                          <p:val>
                                            <p:strVal val="#ppt_w"/>
                                          </p:val>
                                        </p:tav>
                                      </p:tavLst>
                                    </p:anim>
                                    <p:anim calcmode="lin" valueType="num">
                                      <p:cBhvr>
                                        <p:cTn id="107" dur="500" fill="hold"/>
                                        <p:tgtEl>
                                          <p:spTgt spid="24603"/>
                                        </p:tgtEl>
                                        <p:attrNameLst>
                                          <p:attrName>ppt_h</p:attrName>
                                        </p:attrNameLst>
                                      </p:cBhvr>
                                      <p:tavLst>
                                        <p:tav tm="0">
                                          <p:val>
                                            <p:strVal val="#ppt_h"/>
                                          </p:val>
                                        </p:tav>
                                        <p:tav tm="100000">
                                          <p:val>
                                            <p:strVal val="#ppt_h"/>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nodeType="clickEffect">
                                  <p:stCondLst>
                                    <p:cond delay="0"/>
                                  </p:stCondLst>
                                  <p:childTnLst>
                                    <p:set>
                                      <p:cBhvr>
                                        <p:cTn id="111" dur="1" fill="hold">
                                          <p:stCondLst>
                                            <p:cond delay="0"/>
                                          </p:stCondLst>
                                        </p:cTn>
                                        <p:tgtEl>
                                          <p:spTgt spid="24595"/>
                                        </p:tgtEl>
                                        <p:attrNameLst>
                                          <p:attrName>style.visibility</p:attrName>
                                        </p:attrNameLst>
                                      </p:cBhvr>
                                      <p:to>
                                        <p:strVal val="visible"/>
                                      </p:to>
                                    </p:set>
                                    <p:animEffect transition="in" filter="wipe(left)">
                                      <p:cBhvr>
                                        <p:cTn id="112" dur="500"/>
                                        <p:tgtEl>
                                          <p:spTgt spid="24595"/>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24610"/>
                                        </p:tgtEl>
                                        <p:attrNameLst>
                                          <p:attrName>style.visibility</p:attrName>
                                        </p:attrNameLst>
                                      </p:cBhvr>
                                      <p:to>
                                        <p:strVal val="visible"/>
                                      </p:to>
                                    </p:set>
                                    <p:animEffect transition="in" filter="wipe(left)">
                                      <p:cBhvr>
                                        <p:cTn id="117" dur="1000"/>
                                        <p:tgtEl>
                                          <p:spTgt spid="24610"/>
                                        </p:tgtEl>
                                      </p:cBhvr>
                                    </p:animEffect>
                                  </p:childTnLst>
                                </p:cTn>
                              </p:par>
                            </p:childTnLst>
                          </p:cTn>
                        </p:par>
                        <p:par>
                          <p:cTn id="118" fill="hold" nodeType="afterGroup">
                            <p:stCondLst>
                              <p:cond delay="1000"/>
                            </p:stCondLst>
                            <p:childTnLst>
                              <p:par>
                                <p:cTn id="119" presetID="22" presetClass="entr" presetSubtype="8" fill="hold" nodeType="afterEffect">
                                  <p:stCondLst>
                                    <p:cond delay="0"/>
                                  </p:stCondLst>
                                  <p:childTnLst>
                                    <p:set>
                                      <p:cBhvr>
                                        <p:cTn id="120" dur="1" fill="hold">
                                          <p:stCondLst>
                                            <p:cond delay="0"/>
                                          </p:stCondLst>
                                        </p:cTn>
                                        <p:tgtEl>
                                          <p:spTgt spid="24604"/>
                                        </p:tgtEl>
                                        <p:attrNameLst>
                                          <p:attrName>style.visibility</p:attrName>
                                        </p:attrNameLst>
                                      </p:cBhvr>
                                      <p:to>
                                        <p:strVal val="visible"/>
                                      </p:to>
                                    </p:set>
                                    <p:animEffect transition="in" filter="wipe(left)">
                                      <p:cBhvr>
                                        <p:cTn id="121" dur="500"/>
                                        <p:tgtEl>
                                          <p:spTgt spid="24604"/>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6" presetClass="entr" presetSubtype="37" fill="hold" nodeType="clickEffect">
                                  <p:stCondLst>
                                    <p:cond delay="0"/>
                                  </p:stCondLst>
                                  <p:childTnLst>
                                    <p:set>
                                      <p:cBhvr>
                                        <p:cTn id="125" dur="1" fill="hold">
                                          <p:stCondLst>
                                            <p:cond delay="0"/>
                                          </p:stCondLst>
                                        </p:cTn>
                                        <p:tgtEl>
                                          <p:spTgt spid="24594"/>
                                        </p:tgtEl>
                                        <p:attrNameLst>
                                          <p:attrName>style.visibility</p:attrName>
                                        </p:attrNameLst>
                                      </p:cBhvr>
                                      <p:to>
                                        <p:strVal val="visible"/>
                                      </p:to>
                                    </p:set>
                                    <p:animEffect transition="in" filter="barn(outVertical)">
                                      <p:cBhvr>
                                        <p:cTn id="126" dur="500"/>
                                        <p:tgtEl>
                                          <p:spTgt spid="24594"/>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24611"/>
                                        </p:tgtEl>
                                        <p:attrNameLst>
                                          <p:attrName>style.visibility</p:attrName>
                                        </p:attrNameLst>
                                      </p:cBhvr>
                                      <p:to>
                                        <p:strVal val="visible"/>
                                      </p:to>
                                    </p:set>
                                    <p:animEffect transition="in" filter="wipe(left)">
                                      <p:cBhvr>
                                        <p:cTn id="131" dur="1000"/>
                                        <p:tgtEl>
                                          <p:spTgt spid="24611"/>
                                        </p:tgtEl>
                                      </p:cBhvr>
                                    </p:animEffect>
                                  </p:childTnLst>
                                </p:cTn>
                              </p:par>
                            </p:childTnLst>
                          </p:cTn>
                        </p:par>
                        <p:par>
                          <p:cTn id="132" fill="hold" nodeType="afterGroup">
                            <p:stCondLst>
                              <p:cond delay="1000"/>
                            </p:stCondLst>
                            <p:childTnLst>
                              <p:par>
                                <p:cTn id="133" presetID="16" presetClass="entr" presetSubtype="37" fill="hold" nodeType="afterEffect">
                                  <p:stCondLst>
                                    <p:cond delay="0"/>
                                  </p:stCondLst>
                                  <p:childTnLst>
                                    <p:set>
                                      <p:cBhvr>
                                        <p:cTn id="134" dur="1" fill="hold">
                                          <p:stCondLst>
                                            <p:cond delay="0"/>
                                          </p:stCondLst>
                                        </p:cTn>
                                        <p:tgtEl>
                                          <p:spTgt spid="24605"/>
                                        </p:tgtEl>
                                        <p:attrNameLst>
                                          <p:attrName>style.visibility</p:attrName>
                                        </p:attrNameLst>
                                      </p:cBhvr>
                                      <p:to>
                                        <p:strVal val="visible"/>
                                      </p:to>
                                    </p:set>
                                    <p:animEffect transition="in" filter="barn(outVertical)">
                                      <p:cBhvr>
                                        <p:cTn id="135" dur="500"/>
                                        <p:tgtEl>
                                          <p:spTgt spid="24605"/>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8" fill="hold" grpId="0" nodeType="clickEffect">
                                  <p:stCondLst>
                                    <p:cond delay="0"/>
                                  </p:stCondLst>
                                  <p:childTnLst>
                                    <p:set>
                                      <p:cBhvr>
                                        <p:cTn id="139" dur="1" fill="hold">
                                          <p:stCondLst>
                                            <p:cond delay="0"/>
                                          </p:stCondLst>
                                        </p:cTn>
                                        <p:tgtEl>
                                          <p:spTgt spid="24606">
                                            <p:txEl>
                                              <p:pRg st="0" end="0"/>
                                            </p:txEl>
                                          </p:spTgt>
                                        </p:tgtEl>
                                        <p:attrNameLst>
                                          <p:attrName>style.visibility</p:attrName>
                                        </p:attrNameLst>
                                      </p:cBhvr>
                                      <p:to>
                                        <p:strVal val="visible"/>
                                      </p:to>
                                    </p:set>
                                    <p:animEffect transition="in" filter="wipe(left)">
                                      <p:cBhvr>
                                        <p:cTn id="140" dur="500"/>
                                        <p:tgtEl>
                                          <p:spTgt spid="24606">
                                            <p:txEl>
                                              <p:pRg st="0" end="0"/>
                                            </p:txEl>
                                          </p:spTgt>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8" fill="hold" nodeType="clickEffect">
                                  <p:stCondLst>
                                    <p:cond delay="0"/>
                                  </p:stCondLst>
                                  <p:childTnLst>
                                    <p:set>
                                      <p:cBhvr>
                                        <p:cTn id="144" dur="1" fill="hold">
                                          <p:stCondLst>
                                            <p:cond delay="0"/>
                                          </p:stCondLst>
                                        </p:cTn>
                                        <p:tgtEl>
                                          <p:spTgt spid="24607"/>
                                        </p:tgtEl>
                                        <p:attrNameLst>
                                          <p:attrName>style.visibility</p:attrName>
                                        </p:attrNameLst>
                                      </p:cBhvr>
                                      <p:to>
                                        <p:strVal val="visible"/>
                                      </p:to>
                                    </p:set>
                                    <p:animEffect transition="in" filter="wipe(left)">
                                      <p:cBhvr>
                                        <p:cTn id="145" dur="500"/>
                                        <p:tgtEl>
                                          <p:spTgt spid="24607"/>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3" presetClass="entr" presetSubtype="16" fill="hold" nodeType="clickEffect">
                                  <p:stCondLst>
                                    <p:cond delay="0"/>
                                  </p:stCondLst>
                                  <p:childTnLst>
                                    <p:set>
                                      <p:cBhvr>
                                        <p:cTn id="149" dur="1" fill="hold">
                                          <p:stCondLst>
                                            <p:cond delay="0"/>
                                          </p:stCondLst>
                                        </p:cTn>
                                        <p:tgtEl>
                                          <p:spTgt spid="24608"/>
                                        </p:tgtEl>
                                        <p:attrNameLst>
                                          <p:attrName>style.visibility</p:attrName>
                                        </p:attrNameLst>
                                      </p:cBhvr>
                                      <p:to>
                                        <p:strVal val="visible"/>
                                      </p:to>
                                    </p:set>
                                    <p:anim calcmode="lin" valueType="num">
                                      <p:cBhvr>
                                        <p:cTn id="150" dur="500" fill="hold"/>
                                        <p:tgtEl>
                                          <p:spTgt spid="24608"/>
                                        </p:tgtEl>
                                        <p:attrNameLst>
                                          <p:attrName>ppt_w</p:attrName>
                                        </p:attrNameLst>
                                      </p:cBhvr>
                                      <p:tavLst>
                                        <p:tav tm="0">
                                          <p:val>
                                            <p:fltVal val="0"/>
                                          </p:val>
                                        </p:tav>
                                        <p:tav tm="100000">
                                          <p:val>
                                            <p:strVal val="#ppt_w"/>
                                          </p:val>
                                        </p:tav>
                                      </p:tavLst>
                                    </p:anim>
                                    <p:anim calcmode="lin" valueType="num">
                                      <p:cBhvr>
                                        <p:cTn id="151" dur="500" fill="hold"/>
                                        <p:tgtEl>
                                          <p:spTgt spid="24608"/>
                                        </p:tgtEl>
                                        <p:attrNameLst>
                                          <p:attrName>ppt_h</p:attrName>
                                        </p:attrNameLst>
                                      </p:cBhvr>
                                      <p:tavLst>
                                        <p:tav tm="0">
                                          <p:val>
                                            <p:fltVal val="0"/>
                                          </p:val>
                                        </p:tav>
                                        <p:tav tm="100000">
                                          <p:val>
                                            <p:strVal val="#ppt_h"/>
                                          </p:val>
                                        </p:tav>
                                      </p:tavLst>
                                    </p:anim>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24602"/>
                                        </p:tgtEl>
                                        <p:attrNameLst>
                                          <p:attrName>style.visibility</p:attrName>
                                        </p:attrNameLst>
                                      </p:cBhvr>
                                      <p:to>
                                        <p:strVal val="visible"/>
                                      </p:to>
                                    </p:set>
                                    <p:animEffect transition="in" filter="wipe(left)">
                                      <p:cBhvr>
                                        <p:cTn id="156" dur="500"/>
                                        <p:tgtEl>
                                          <p:spTgt spid="24602"/>
                                        </p:tgtEl>
                                      </p:cBhvr>
                                    </p:animEffect>
                                  </p:childTnLst>
                                </p:cTn>
                              </p:par>
                            </p:childTnLst>
                          </p:cTn>
                        </p:par>
                        <p:par>
                          <p:cTn id="157" fill="hold" nodeType="afterGroup">
                            <p:stCondLst>
                              <p:cond delay="500"/>
                            </p:stCondLst>
                            <p:childTnLst>
                              <p:par>
                                <p:cTn id="158" presetID="23" presetClass="entr" presetSubtype="16" fill="hold" nodeType="afterEffect">
                                  <p:stCondLst>
                                    <p:cond delay="0"/>
                                  </p:stCondLst>
                                  <p:childTnLst>
                                    <p:set>
                                      <p:cBhvr>
                                        <p:cTn id="159" dur="1" fill="hold">
                                          <p:stCondLst>
                                            <p:cond delay="0"/>
                                          </p:stCondLst>
                                        </p:cTn>
                                        <p:tgtEl>
                                          <p:spTgt spid="24601"/>
                                        </p:tgtEl>
                                        <p:attrNameLst>
                                          <p:attrName>style.visibility</p:attrName>
                                        </p:attrNameLst>
                                      </p:cBhvr>
                                      <p:to>
                                        <p:strVal val="visible"/>
                                      </p:to>
                                    </p:set>
                                    <p:anim calcmode="lin" valueType="num">
                                      <p:cBhvr>
                                        <p:cTn id="160" dur="500" fill="hold"/>
                                        <p:tgtEl>
                                          <p:spTgt spid="24601"/>
                                        </p:tgtEl>
                                        <p:attrNameLst>
                                          <p:attrName>ppt_w</p:attrName>
                                        </p:attrNameLst>
                                      </p:cBhvr>
                                      <p:tavLst>
                                        <p:tav tm="0">
                                          <p:val>
                                            <p:fltVal val="0"/>
                                          </p:val>
                                        </p:tav>
                                        <p:tav tm="100000">
                                          <p:val>
                                            <p:strVal val="#ppt_w"/>
                                          </p:val>
                                        </p:tav>
                                      </p:tavLst>
                                    </p:anim>
                                    <p:anim calcmode="lin" valueType="num">
                                      <p:cBhvr>
                                        <p:cTn id="161" dur="500" fill="hold"/>
                                        <p:tgtEl>
                                          <p:spTgt spid="2460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82" grpId="0" animBg="1"/>
      <p:bldP spid="24583" grpId="0" animBg="1"/>
      <p:bldP spid="24584" grpId="0" animBg="1"/>
      <p:bldP spid="24585" grpId="0" animBg="1"/>
      <p:bldP spid="24586" grpId="0" animBg="1"/>
      <p:bldP spid="24592" grpId="0" animBg="1"/>
      <p:bldP spid="24593" grpId="0" build="p" autoUpdateAnimBg="0" advAuto="0"/>
      <p:bldP spid="24596" grpId="0" autoUpdateAnimBg="0"/>
      <p:bldP spid="24598" grpId="0" build="p" autoUpdateAnimBg="0"/>
      <p:bldP spid="24599" grpId="0" build="p" autoUpdateAnimBg="0"/>
      <p:bldP spid="24600" grpId="0" build="p" autoUpdateAnimBg="0"/>
      <p:bldP spid="24602" grpId="0"/>
      <p:bldP spid="24606" grpId="0" build="p" autoUpdateAnimBg="0" advAuto="0"/>
      <p:bldP spid="24609" grpId="0" animBg="1"/>
      <p:bldP spid="24610" grpId="0" animBg="1"/>
      <p:bldP spid="246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D5655E9-E1B9-4A5D-9842-1134F5297F28}"/>
              </a:ext>
            </a:extLst>
          </p:cNvPr>
          <p:cNvSpPr/>
          <p:nvPr/>
        </p:nvSpPr>
        <p:spPr>
          <a:xfrm>
            <a:off x="7244635" y="4709394"/>
            <a:ext cx="1643509" cy="820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602" name="Object 2"/>
          <p:cNvGraphicFramePr>
            <a:graphicFrameLocks noChangeAspect="1"/>
          </p:cNvGraphicFramePr>
          <p:nvPr>
            <p:extLst>
              <p:ext uri="{D42A27DB-BD31-4B8C-83A1-F6EECF244321}">
                <p14:modId xmlns:p14="http://schemas.microsoft.com/office/powerpoint/2010/main" val="2530460759"/>
              </p:ext>
            </p:extLst>
          </p:nvPr>
        </p:nvGraphicFramePr>
        <p:xfrm>
          <a:off x="6103938" y="1673622"/>
          <a:ext cx="1997075" cy="823912"/>
        </p:xfrm>
        <a:graphic>
          <a:graphicData uri="http://schemas.openxmlformats.org/presentationml/2006/ole">
            <mc:AlternateContent xmlns:mc="http://schemas.openxmlformats.org/markup-compatibility/2006">
              <mc:Choice xmlns:v="urn:schemas-microsoft-com:vml" Requires="v">
                <p:oleObj spid="_x0000_s55941" name="公式" r:id="rId3" imgW="2642040" imgH="1092600" progId="Equation.3">
                  <p:embed/>
                </p:oleObj>
              </mc:Choice>
              <mc:Fallback>
                <p:oleObj name="公式" r:id="rId3" imgW="2642040" imgH="1092600" progId="Equation.3">
                  <p:embed/>
                  <p:pic>
                    <p:nvPicPr>
                      <p:cNvPr id="0" name="Picture 3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3938" y="1673622"/>
                        <a:ext cx="1997075" cy="8239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3" name="Object 3"/>
          <p:cNvGraphicFramePr>
            <a:graphicFrameLocks/>
          </p:cNvGraphicFramePr>
          <p:nvPr>
            <p:extLst>
              <p:ext uri="{D42A27DB-BD31-4B8C-83A1-F6EECF244321}">
                <p14:modId xmlns:p14="http://schemas.microsoft.com/office/powerpoint/2010/main" val="3306614873"/>
              </p:ext>
            </p:extLst>
          </p:nvPr>
        </p:nvGraphicFramePr>
        <p:xfrm>
          <a:off x="3059113" y="2313384"/>
          <a:ext cx="1739900" cy="825500"/>
        </p:xfrm>
        <a:graphic>
          <a:graphicData uri="http://schemas.openxmlformats.org/presentationml/2006/ole">
            <mc:AlternateContent xmlns:mc="http://schemas.openxmlformats.org/markup-compatibility/2006">
              <mc:Choice xmlns:v="urn:schemas-microsoft-com:vml" Requires="v">
                <p:oleObj spid="_x0000_s55942" name="公式" r:id="rId5" imgW="2311920" imgH="1092600" progId="Equation.3">
                  <p:embed/>
                </p:oleObj>
              </mc:Choice>
              <mc:Fallback>
                <p:oleObj name="公式" r:id="rId5" imgW="2311920" imgH="1092600" progId="Equation.3">
                  <p:embed/>
                  <p:pic>
                    <p:nvPicPr>
                      <p:cNvPr id="0" name="Picture 31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2313384"/>
                        <a:ext cx="1739900" cy="8255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4" name="Text Box 4"/>
          <p:cNvSpPr txBox="1">
            <a:spLocks noChangeArrowheads="1"/>
          </p:cNvSpPr>
          <p:nvPr/>
        </p:nvSpPr>
        <p:spPr bwMode="auto">
          <a:xfrm>
            <a:off x="762000" y="304800"/>
            <a:ext cx="79248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solidFill>
                  <a:schemeClr val="bg1"/>
                </a:solidFill>
                <a:latin typeface="宋体" charset="-122"/>
              </a:rPr>
              <a:t>设一物体在离地面上空高度等于地球半径处由静止落下。</a:t>
            </a:r>
            <a:endParaRPr kumimoji="1" lang="en-US" altLang="zh-CN" sz="2400" b="1" dirty="0">
              <a:solidFill>
                <a:schemeClr val="bg1"/>
              </a:solidFill>
              <a:latin typeface="宋体" charset="-122"/>
            </a:endParaRPr>
          </a:p>
          <a:p>
            <a:pPr>
              <a:spcBef>
                <a:spcPct val="50000"/>
              </a:spcBef>
            </a:pPr>
            <a:r>
              <a:rPr kumimoji="1" lang="zh-CN" altLang="en-US" sz="2400" b="1" dirty="0">
                <a:solidFill>
                  <a:schemeClr val="bg1"/>
                </a:solidFill>
                <a:latin typeface="宋体" charset="-122"/>
              </a:rPr>
              <a:t>此题没有给出地球质量。</a:t>
            </a:r>
          </a:p>
        </p:txBody>
      </p:sp>
      <p:sp>
        <p:nvSpPr>
          <p:cNvPr id="25605" name="Text Box 5"/>
          <p:cNvSpPr txBox="1">
            <a:spLocks noChangeArrowheads="1"/>
          </p:cNvSpPr>
          <p:nvPr/>
        </p:nvSpPr>
        <p:spPr bwMode="auto">
          <a:xfrm>
            <a:off x="838200" y="2481659"/>
            <a:ext cx="21336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2400" b="1">
                <a:solidFill>
                  <a:schemeClr val="bg1"/>
                </a:solidFill>
                <a:latin typeface="宋体" charset="-122"/>
              </a:rPr>
              <a:t>在地面附近有</a:t>
            </a:r>
            <a:endParaRPr kumimoji="1" lang="zh-CN" altLang="en-US" sz="1200" b="1">
              <a:solidFill>
                <a:srgbClr val="FFFF99"/>
              </a:solidFill>
              <a:latin typeface="宋体" charset="-122"/>
            </a:endParaRPr>
          </a:p>
        </p:txBody>
      </p:sp>
      <p:sp>
        <p:nvSpPr>
          <p:cNvPr id="25606" name="Text Box 6"/>
          <p:cNvSpPr txBox="1">
            <a:spLocks noChangeArrowheads="1"/>
          </p:cNvSpPr>
          <p:nvPr/>
        </p:nvSpPr>
        <p:spPr bwMode="auto">
          <a:xfrm>
            <a:off x="762000" y="1779984"/>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chemeClr val="bg1"/>
                </a:solidFill>
                <a:latin typeface="宋体" charset="-122"/>
              </a:rPr>
              <a:t>以地心为坐标原点，物体受万有引力</a:t>
            </a:r>
            <a:endParaRPr kumimoji="1" lang="zh-CN" altLang="en-US" sz="2400" b="1">
              <a:solidFill>
                <a:srgbClr val="FFFF99"/>
              </a:solidFill>
              <a:latin typeface="宋体" charset="-122"/>
            </a:endParaRPr>
          </a:p>
        </p:txBody>
      </p:sp>
      <p:sp>
        <p:nvSpPr>
          <p:cNvPr id="25607" name="Text Box 7"/>
          <p:cNvSpPr txBox="1">
            <a:spLocks noChangeArrowheads="1"/>
          </p:cNvSpPr>
          <p:nvPr/>
        </p:nvSpPr>
        <p:spPr bwMode="auto">
          <a:xfrm>
            <a:off x="304800" y="1779984"/>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FFFF00"/>
                </a:solidFill>
                <a:latin typeface="宋体" charset="-122"/>
              </a:rPr>
              <a:t>解</a:t>
            </a:r>
          </a:p>
        </p:txBody>
      </p:sp>
      <p:graphicFrame>
        <p:nvGraphicFramePr>
          <p:cNvPr id="25608" name="Object 8"/>
          <p:cNvGraphicFramePr>
            <a:graphicFrameLocks/>
          </p:cNvGraphicFramePr>
          <p:nvPr>
            <p:extLst>
              <p:ext uri="{D42A27DB-BD31-4B8C-83A1-F6EECF244321}">
                <p14:modId xmlns:p14="http://schemas.microsoft.com/office/powerpoint/2010/main" val="1766759073"/>
              </p:ext>
            </p:extLst>
          </p:nvPr>
        </p:nvGraphicFramePr>
        <p:xfrm>
          <a:off x="1944688" y="3040459"/>
          <a:ext cx="3089275" cy="882650"/>
        </p:xfrm>
        <a:graphic>
          <a:graphicData uri="http://schemas.openxmlformats.org/presentationml/2006/ole">
            <mc:AlternateContent xmlns:mc="http://schemas.openxmlformats.org/markup-compatibility/2006">
              <mc:Choice xmlns:v="urn:schemas-microsoft-com:vml" Requires="v">
                <p:oleObj spid="_x0000_s55943" name="公式" r:id="rId7" imgW="4102920" imgH="1155960" progId="Equation.3">
                  <p:embed/>
                </p:oleObj>
              </mc:Choice>
              <mc:Fallback>
                <p:oleObj name="公式" r:id="rId7" imgW="4102920" imgH="1155960" progId="Equation.3">
                  <p:embed/>
                  <p:pic>
                    <p:nvPicPr>
                      <p:cNvPr id="0" name="Picture 31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4688" y="3040459"/>
                        <a:ext cx="3089275" cy="8826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9" name="Text Box 9"/>
          <p:cNvSpPr txBox="1">
            <a:spLocks noChangeArrowheads="1"/>
          </p:cNvSpPr>
          <p:nvPr/>
        </p:nvSpPr>
        <p:spPr bwMode="auto">
          <a:xfrm>
            <a:off x="762000" y="3256359"/>
            <a:ext cx="1649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chemeClr val="bg1"/>
                </a:solidFill>
                <a:latin typeface="宋体" charset="-122"/>
              </a:rPr>
              <a:t>可得：</a:t>
            </a:r>
            <a:endParaRPr kumimoji="1" lang="zh-CN" altLang="en-US" sz="1200" b="1">
              <a:solidFill>
                <a:srgbClr val="FFFF99"/>
              </a:solidFill>
              <a:latin typeface="宋体" charset="-122"/>
            </a:endParaRPr>
          </a:p>
        </p:txBody>
      </p:sp>
      <p:graphicFrame>
        <p:nvGraphicFramePr>
          <p:cNvPr id="25610" name="Object 10"/>
          <p:cNvGraphicFramePr>
            <a:graphicFrameLocks/>
          </p:cNvGraphicFramePr>
          <p:nvPr>
            <p:extLst>
              <p:ext uri="{D42A27DB-BD31-4B8C-83A1-F6EECF244321}">
                <p14:modId xmlns:p14="http://schemas.microsoft.com/office/powerpoint/2010/main" val="4260356714"/>
              </p:ext>
            </p:extLst>
          </p:nvPr>
        </p:nvGraphicFramePr>
        <p:xfrm>
          <a:off x="1370013" y="4868863"/>
          <a:ext cx="5067300" cy="1008062"/>
        </p:xfrm>
        <a:graphic>
          <a:graphicData uri="http://schemas.openxmlformats.org/presentationml/2006/ole">
            <mc:AlternateContent xmlns:mc="http://schemas.openxmlformats.org/markup-compatibility/2006">
              <mc:Choice xmlns:v="urn:schemas-microsoft-com:vml" Requires="v">
                <p:oleObj spid="_x0000_s55944" name="Equation" r:id="rId9" imgW="2755800" imgH="419040" progId="Equation.DSMT4">
                  <p:embed/>
                </p:oleObj>
              </mc:Choice>
              <mc:Fallback>
                <p:oleObj name="Equation" r:id="rId9" imgW="2755800" imgH="419040" progId="Equation.DSMT4">
                  <p:embed/>
                  <p:pic>
                    <p:nvPicPr>
                      <p:cNvPr id="0" name="Picture 315"/>
                      <p:cNvPicPr>
                        <a:picLocks noChangeArrowheads="1"/>
                      </p:cNvPicPr>
                      <p:nvPr/>
                    </p:nvPicPr>
                    <p:blipFill>
                      <a:blip r:embed="rId10"/>
                      <a:srcRect/>
                      <a:stretch>
                        <a:fillRect/>
                      </a:stretch>
                    </p:blipFill>
                    <p:spPr bwMode="auto">
                      <a:xfrm>
                        <a:off x="1370013" y="4868863"/>
                        <a:ext cx="5067300" cy="1008062"/>
                      </a:xfrm>
                      <a:prstGeom prst="rect">
                        <a:avLst/>
                      </a:prstGeom>
                      <a:noFill/>
                      <a:ln>
                        <a:noFill/>
                      </a:ln>
                      <a:effectLst/>
                    </p:spPr>
                  </p:pic>
                </p:oleObj>
              </mc:Fallback>
            </mc:AlternateContent>
          </a:graphicData>
        </a:graphic>
      </p:graphicFrame>
      <p:graphicFrame>
        <p:nvGraphicFramePr>
          <p:cNvPr id="25611" name="Object 11"/>
          <p:cNvGraphicFramePr>
            <a:graphicFrameLocks/>
          </p:cNvGraphicFramePr>
          <p:nvPr>
            <p:extLst>
              <p:ext uri="{D42A27DB-BD31-4B8C-83A1-F6EECF244321}">
                <p14:modId xmlns:p14="http://schemas.microsoft.com/office/powerpoint/2010/main" val="100154115"/>
              </p:ext>
            </p:extLst>
          </p:nvPr>
        </p:nvGraphicFramePr>
        <p:xfrm>
          <a:off x="1930400" y="4007247"/>
          <a:ext cx="3878263" cy="877887"/>
        </p:xfrm>
        <a:graphic>
          <a:graphicData uri="http://schemas.openxmlformats.org/presentationml/2006/ole">
            <mc:AlternateContent xmlns:mc="http://schemas.openxmlformats.org/markup-compatibility/2006">
              <mc:Choice xmlns:v="urn:schemas-microsoft-com:vml" Requires="v">
                <p:oleObj spid="_x0000_s55945" name="公式" r:id="rId11" imgW="5157360" imgH="1155960" progId="Equation.3">
                  <p:embed/>
                </p:oleObj>
              </mc:Choice>
              <mc:Fallback>
                <p:oleObj name="公式" r:id="rId11" imgW="5157360" imgH="1155960" progId="Equation.3">
                  <p:embed/>
                  <p:pic>
                    <p:nvPicPr>
                      <p:cNvPr id="0" name="Picture 31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30400" y="4007247"/>
                        <a:ext cx="3878263" cy="87788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13" name="Rectangle 13"/>
          <p:cNvSpPr>
            <a:spLocks noChangeArrowheads="1"/>
          </p:cNvSpPr>
          <p:nvPr/>
        </p:nvSpPr>
        <p:spPr bwMode="auto">
          <a:xfrm>
            <a:off x="269875" y="3048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宋体" charset="-122"/>
              </a:rPr>
              <a:t>例</a:t>
            </a:r>
          </a:p>
        </p:txBody>
      </p:sp>
      <p:sp>
        <p:nvSpPr>
          <p:cNvPr id="25614" name="Rectangle 14"/>
          <p:cNvSpPr>
            <a:spLocks noChangeArrowheads="1"/>
          </p:cNvSpPr>
          <p:nvPr/>
        </p:nvSpPr>
        <p:spPr bwMode="auto">
          <a:xfrm>
            <a:off x="762000" y="1315616"/>
            <a:ext cx="7562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chemeClr val="bg1"/>
                </a:solidFill>
                <a:latin typeface="宋体" charset="-122"/>
              </a:rPr>
              <a:t>它到达地面时的速度</a:t>
            </a:r>
            <a:r>
              <a:rPr kumimoji="1" lang="zh-CN" altLang="en-US" sz="2400" b="1" dirty="0">
                <a:solidFill>
                  <a:schemeClr val="bg1"/>
                </a:solidFill>
                <a:latin typeface="Times New Roman" pitchFamily="18" charset="0"/>
              </a:rPr>
              <a:t>（</a:t>
            </a:r>
            <a:r>
              <a:rPr kumimoji="1" lang="zh-CN" altLang="en-US" sz="2400" b="1" dirty="0">
                <a:solidFill>
                  <a:schemeClr val="bg1"/>
                </a:solidFill>
                <a:latin typeface="宋体" charset="-122"/>
              </a:rPr>
              <a:t>不计空气阻力和地球的自转）。</a:t>
            </a:r>
          </a:p>
        </p:txBody>
      </p:sp>
      <p:sp>
        <p:nvSpPr>
          <p:cNvPr id="25615" name="Rectangle 15"/>
          <p:cNvSpPr>
            <a:spLocks noChangeArrowheads="1"/>
          </p:cNvSpPr>
          <p:nvPr/>
        </p:nvSpPr>
        <p:spPr bwMode="auto">
          <a:xfrm>
            <a:off x="269875" y="1315616"/>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FFFF00"/>
                </a:solidFill>
                <a:latin typeface="宋体" charset="-122"/>
              </a:rPr>
              <a:t>求</a:t>
            </a:r>
          </a:p>
        </p:txBody>
      </p:sp>
      <p:graphicFrame>
        <p:nvGraphicFramePr>
          <p:cNvPr id="25616" name="Object 16"/>
          <p:cNvGraphicFramePr>
            <a:graphicFrameLocks/>
          </p:cNvGraphicFramePr>
          <p:nvPr>
            <p:extLst>
              <p:ext uri="{D42A27DB-BD31-4B8C-83A1-F6EECF244321}">
                <p14:modId xmlns:p14="http://schemas.microsoft.com/office/powerpoint/2010/main" val="1526849475"/>
              </p:ext>
            </p:extLst>
          </p:nvPr>
        </p:nvGraphicFramePr>
        <p:xfrm>
          <a:off x="5567363" y="6092825"/>
          <a:ext cx="914400" cy="585788"/>
        </p:xfrm>
        <a:graphic>
          <a:graphicData uri="http://schemas.openxmlformats.org/presentationml/2006/ole">
            <mc:AlternateContent xmlns:mc="http://schemas.openxmlformats.org/markup-compatibility/2006">
              <mc:Choice xmlns:v="urn:schemas-microsoft-com:vml" Requires="v">
                <p:oleObj spid="_x0000_s55946" name="Equation" r:id="rId13" imgW="571320" imgH="253800" progId="Equation.DSMT4">
                  <p:embed/>
                </p:oleObj>
              </mc:Choice>
              <mc:Fallback>
                <p:oleObj name="Equation" r:id="rId13" imgW="571320" imgH="253800" progId="Equation.DSMT4">
                  <p:embed/>
                  <p:pic>
                    <p:nvPicPr>
                      <p:cNvPr id="0" name="Picture 318"/>
                      <p:cNvPicPr>
                        <a:picLocks noChangeArrowheads="1"/>
                      </p:cNvPicPr>
                      <p:nvPr/>
                    </p:nvPicPr>
                    <p:blipFill>
                      <a:blip r:embed="rId14"/>
                      <a:srcRect/>
                      <a:stretch>
                        <a:fillRect/>
                      </a:stretch>
                    </p:blipFill>
                    <p:spPr bwMode="auto">
                      <a:xfrm>
                        <a:off x="5567363" y="6092825"/>
                        <a:ext cx="914400" cy="585788"/>
                      </a:xfrm>
                      <a:prstGeom prst="rect">
                        <a:avLst/>
                      </a:prstGeom>
                      <a:noFill/>
                      <a:ln>
                        <a:noFill/>
                      </a:ln>
                      <a:effectLst/>
                    </p:spPr>
                  </p:pic>
                </p:oleObj>
              </mc:Fallback>
            </mc:AlternateContent>
          </a:graphicData>
        </a:graphic>
      </p:graphicFrame>
      <p:grpSp>
        <p:nvGrpSpPr>
          <p:cNvPr id="25617" name="Group 17"/>
          <p:cNvGrpSpPr>
            <a:grpSpLocks/>
          </p:cNvGrpSpPr>
          <p:nvPr/>
        </p:nvGrpSpPr>
        <p:grpSpPr bwMode="auto">
          <a:xfrm>
            <a:off x="4572000" y="6137672"/>
            <a:ext cx="792163" cy="360362"/>
            <a:chOff x="2880" y="3657"/>
            <a:chExt cx="499" cy="227"/>
          </a:xfrm>
        </p:grpSpPr>
        <p:graphicFrame>
          <p:nvGraphicFramePr>
            <p:cNvPr id="25618" name="Object 18"/>
            <p:cNvGraphicFramePr>
              <a:graphicFrameLocks noChangeAspect="1"/>
            </p:cNvGraphicFramePr>
            <p:nvPr/>
          </p:nvGraphicFramePr>
          <p:xfrm>
            <a:off x="2941" y="3657"/>
            <a:ext cx="347" cy="129"/>
          </p:xfrm>
          <a:graphic>
            <a:graphicData uri="http://schemas.openxmlformats.org/presentationml/2006/ole">
              <mc:AlternateContent xmlns:mc="http://schemas.openxmlformats.org/markup-compatibility/2006">
                <mc:Choice xmlns:v="urn:schemas-microsoft-com:vml" Requires="v">
                  <p:oleObj spid="_x0000_s55947" name="公式" r:id="rId15" imgW="1041480" imgH="381240" progId="Equation.3">
                    <p:embed/>
                  </p:oleObj>
                </mc:Choice>
                <mc:Fallback>
                  <p:oleObj name="公式" r:id="rId15" imgW="1041480" imgH="381240" progId="Equation.3">
                    <p:embed/>
                    <p:pic>
                      <p:nvPicPr>
                        <p:cNvPr id="0" name="Picture 3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41" y="3657"/>
                          <a:ext cx="347" cy="12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19" name="Line 19"/>
            <p:cNvSpPr>
              <a:spLocks noChangeShapeType="1"/>
            </p:cNvSpPr>
            <p:nvPr/>
          </p:nvSpPr>
          <p:spPr bwMode="auto">
            <a:xfrm>
              <a:off x="2880" y="3884"/>
              <a:ext cx="499" cy="0"/>
            </a:xfrm>
            <a:prstGeom prst="line">
              <a:avLst/>
            </a:prstGeom>
            <a:noFill/>
            <a:ln w="57150">
              <a:solidFill>
                <a:srgbClr val="FFCCFF">
                  <a:alpha val="47000"/>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25620" name="Object 20"/>
          <p:cNvGraphicFramePr>
            <a:graphicFrameLocks/>
          </p:cNvGraphicFramePr>
          <p:nvPr>
            <p:extLst>
              <p:ext uri="{D42A27DB-BD31-4B8C-83A1-F6EECF244321}">
                <p14:modId xmlns:p14="http://schemas.microsoft.com/office/powerpoint/2010/main" val="3178606673"/>
              </p:ext>
            </p:extLst>
          </p:nvPr>
        </p:nvGraphicFramePr>
        <p:xfrm>
          <a:off x="5867400" y="2465784"/>
          <a:ext cx="1536700" cy="469900"/>
        </p:xfrm>
        <a:graphic>
          <a:graphicData uri="http://schemas.openxmlformats.org/presentationml/2006/ole">
            <mc:AlternateContent xmlns:mc="http://schemas.openxmlformats.org/markup-compatibility/2006">
              <mc:Choice xmlns:v="urn:schemas-microsoft-com:vml" Requires="v">
                <p:oleObj spid="_x0000_s55948" name="公式" r:id="rId17" imgW="2032560" imgH="609840" progId="Equation.3">
                  <p:embed/>
                </p:oleObj>
              </mc:Choice>
              <mc:Fallback>
                <p:oleObj name="公式" r:id="rId17" imgW="2032560" imgH="609840" progId="Equation.3">
                  <p:embed/>
                  <p:pic>
                    <p:nvPicPr>
                      <p:cNvPr id="0" name="Picture 320"/>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867400" y="2465784"/>
                        <a:ext cx="1536700" cy="4699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21" name="AutoShape 21"/>
          <p:cNvSpPr>
            <a:spLocks noChangeArrowheads="1"/>
          </p:cNvSpPr>
          <p:nvPr/>
        </p:nvSpPr>
        <p:spPr bwMode="auto">
          <a:xfrm>
            <a:off x="5148263" y="2608659"/>
            <a:ext cx="503237" cy="215900"/>
          </a:xfrm>
          <a:prstGeom prst="rightArrow">
            <a:avLst>
              <a:gd name="adj1" fmla="val 50000"/>
              <a:gd name="adj2" fmla="val 58272"/>
            </a:avLst>
          </a:prstGeom>
          <a:solidFill>
            <a:srgbClr val="FFCCFF">
              <a:alpha val="49001"/>
            </a:srgbClr>
          </a:solidFill>
          <a:ln w="9525">
            <a:solidFill>
              <a:srgbClr val="FFCCFF">
                <a:alpha val="50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622" name="Object 22"/>
          <p:cNvGraphicFramePr>
            <a:graphicFrameLocks/>
          </p:cNvGraphicFramePr>
          <p:nvPr>
            <p:extLst>
              <p:ext uri="{D42A27DB-BD31-4B8C-83A1-F6EECF244321}">
                <p14:modId xmlns:p14="http://schemas.microsoft.com/office/powerpoint/2010/main" val="1927314600"/>
              </p:ext>
            </p:extLst>
          </p:nvPr>
        </p:nvGraphicFramePr>
        <p:xfrm>
          <a:off x="5903913" y="3040459"/>
          <a:ext cx="1692275" cy="882650"/>
        </p:xfrm>
        <a:graphic>
          <a:graphicData uri="http://schemas.openxmlformats.org/presentationml/2006/ole">
            <mc:AlternateContent xmlns:mc="http://schemas.openxmlformats.org/markup-compatibility/2006">
              <mc:Choice xmlns:v="urn:schemas-microsoft-com:vml" Requires="v">
                <p:oleObj spid="_x0000_s55949" name="Equation" r:id="rId19" imgW="2235600" imgH="1155960" progId="Equation.DSMT4">
                  <p:embed/>
                </p:oleObj>
              </mc:Choice>
              <mc:Fallback>
                <p:oleObj name="Equation" r:id="rId19" imgW="2235600" imgH="1155960" progId="Equation.DSMT4">
                  <p:embed/>
                  <p:pic>
                    <p:nvPicPr>
                      <p:cNvPr id="0" name="Picture 321"/>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903913" y="3040459"/>
                        <a:ext cx="1692275" cy="8826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23" name="AutoShape 23"/>
          <p:cNvSpPr>
            <a:spLocks noChangeArrowheads="1"/>
          </p:cNvSpPr>
          <p:nvPr/>
        </p:nvSpPr>
        <p:spPr bwMode="auto">
          <a:xfrm>
            <a:off x="5148263" y="3400822"/>
            <a:ext cx="503237" cy="215900"/>
          </a:xfrm>
          <a:prstGeom prst="rightArrow">
            <a:avLst>
              <a:gd name="adj1" fmla="val 50000"/>
              <a:gd name="adj2" fmla="val 58272"/>
            </a:avLst>
          </a:prstGeom>
          <a:solidFill>
            <a:srgbClr val="FFCCFF">
              <a:alpha val="49001"/>
            </a:srgbClr>
          </a:solidFill>
          <a:ln w="9525">
            <a:solidFill>
              <a:srgbClr val="FFCCFF">
                <a:alpha val="50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TextBox 1"/>
          <p:cNvSpPr txBox="1"/>
          <p:nvPr/>
        </p:nvSpPr>
        <p:spPr>
          <a:xfrm>
            <a:off x="7524328" y="4077072"/>
            <a:ext cx="1403648" cy="646331"/>
          </a:xfrm>
          <a:prstGeom prst="rect">
            <a:avLst/>
          </a:prstGeom>
          <a:noFill/>
        </p:spPr>
        <p:txBody>
          <a:bodyPr wrap="square" rtlCol="0">
            <a:spAutoFit/>
          </a:bodyPr>
          <a:lstStyle/>
          <a:p>
            <a:r>
              <a:rPr lang="en-US" altLang="zh-CN" dirty="0" err="1">
                <a:solidFill>
                  <a:schemeClr val="bg1"/>
                </a:solidFill>
              </a:rPr>
              <a:t>dt</a:t>
            </a:r>
            <a:r>
              <a:rPr lang="zh-CN" altLang="en-US" dirty="0">
                <a:solidFill>
                  <a:schemeClr val="bg1"/>
                </a:solidFill>
              </a:rPr>
              <a:t>是多余的，消去</a:t>
            </a:r>
            <a:r>
              <a:rPr lang="en-US" altLang="zh-CN" dirty="0" err="1">
                <a:solidFill>
                  <a:schemeClr val="bg1"/>
                </a:solidFill>
              </a:rPr>
              <a:t>dt</a:t>
            </a:r>
            <a:endParaRPr lang="zh-CN" altLang="en-US" dirty="0">
              <a:solidFill>
                <a:schemeClr val="bg1"/>
              </a:solidFill>
            </a:endParaRPr>
          </a:p>
        </p:txBody>
      </p:sp>
      <p:graphicFrame>
        <p:nvGraphicFramePr>
          <p:cNvPr id="24" name="Object 22">
            <a:extLst>
              <a:ext uri="{FF2B5EF4-FFF2-40B4-BE49-F238E27FC236}">
                <a16:creationId xmlns:a16="http://schemas.microsoft.com/office/drawing/2014/main" id="{57D5FC44-D510-4542-BFAD-8C1231122214}"/>
              </a:ext>
            </a:extLst>
          </p:cNvPr>
          <p:cNvGraphicFramePr>
            <a:graphicFrameLocks/>
          </p:cNvGraphicFramePr>
          <p:nvPr>
            <p:extLst>
              <p:ext uri="{D42A27DB-BD31-4B8C-83A1-F6EECF244321}">
                <p14:modId xmlns:p14="http://schemas.microsoft.com/office/powerpoint/2010/main" val="711413124"/>
              </p:ext>
            </p:extLst>
          </p:nvPr>
        </p:nvGraphicFramePr>
        <p:xfrm>
          <a:off x="7326033" y="4783996"/>
          <a:ext cx="1380804" cy="800764"/>
        </p:xfrm>
        <a:graphic>
          <a:graphicData uri="http://schemas.openxmlformats.org/presentationml/2006/ole">
            <mc:AlternateContent xmlns:mc="http://schemas.openxmlformats.org/markup-compatibility/2006">
              <mc:Choice xmlns:v="urn:schemas-microsoft-com:vml" Requires="v">
                <p:oleObj spid="_x0000_s55950" name="Equation" r:id="rId21" imgW="1130040" imgH="583920" progId="Equation.DSMT4">
                  <p:embed/>
                </p:oleObj>
              </mc:Choice>
              <mc:Fallback>
                <p:oleObj name="Equation" r:id="rId21" imgW="1130040" imgH="583920" progId="Equation.DSMT4">
                  <p:embed/>
                  <p:pic>
                    <p:nvPicPr>
                      <p:cNvPr id="25622" name="Object 22"/>
                      <p:cNvPicPr>
                        <a:picLocks noChangeArrowheads="1"/>
                      </p:cNvPicPr>
                      <p:nvPr/>
                    </p:nvPicPr>
                    <p:blipFill>
                      <a:blip r:embed="rId22"/>
                      <a:srcRect/>
                      <a:stretch>
                        <a:fillRect/>
                      </a:stretch>
                    </p:blipFill>
                    <p:spPr bwMode="auto">
                      <a:xfrm>
                        <a:off x="7326033" y="4783996"/>
                        <a:ext cx="1380804" cy="80076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97859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13"/>
                                        </p:tgtEl>
                                        <p:attrNameLst>
                                          <p:attrName>style.visibility</p:attrName>
                                        </p:attrNameLst>
                                      </p:cBhvr>
                                      <p:to>
                                        <p:strVal val="visible"/>
                                      </p:to>
                                    </p:set>
                                    <p:animEffect transition="in" filter="wipe(left)">
                                      <p:cBhvr>
                                        <p:cTn id="7" dur="500"/>
                                        <p:tgtEl>
                                          <p:spTgt spid="256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4">
                                            <p:txEl>
                                              <p:pRg st="0" end="0"/>
                                            </p:txEl>
                                          </p:spTgt>
                                        </p:tgtEl>
                                        <p:attrNameLst>
                                          <p:attrName>style.visibility</p:attrName>
                                        </p:attrNameLst>
                                      </p:cBhvr>
                                      <p:to>
                                        <p:strVal val="visible"/>
                                      </p:to>
                                    </p:set>
                                    <p:animEffect transition="in" filter="wipe(left)">
                                      <p:cBhvr>
                                        <p:cTn id="12" dur="500"/>
                                        <p:tgtEl>
                                          <p:spTgt spid="2560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4">
                                            <p:txEl>
                                              <p:pRg st="1" end="1"/>
                                            </p:txEl>
                                          </p:spTgt>
                                        </p:tgtEl>
                                        <p:attrNameLst>
                                          <p:attrName>style.visibility</p:attrName>
                                        </p:attrNameLst>
                                      </p:cBhvr>
                                      <p:to>
                                        <p:strVal val="visible"/>
                                      </p:to>
                                    </p:set>
                                    <p:animEffect transition="in" filter="wipe(left)">
                                      <p:cBhvr>
                                        <p:cTn id="17" dur="500"/>
                                        <p:tgtEl>
                                          <p:spTgt spid="2560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15"/>
                                        </p:tgtEl>
                                        <p:attrNameLst>
                                          <p:attrName>style.visibility</p:attrName>
                                        </p:attrNameLst>
                                      </p:cBhvr>
                                      <p:to>
                                        <p:strVal val="visible"/>
                                      </p:to>
                                    </p:set>
                                    <p:animEffect transition="in" filter="wipe(left)">
                                      <p:cBhvr>
                                        <p:cTn id="22" dur="1000"/>
                                        <p:tgtEl>
                                          <p:spTgt spid="2561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614"/>
                                        </p:tgtEl>
                                        <p:attrNameLst>
                                          <p:attrName>style.visibility</p:attrName>
                                        </p:attrNameLst>
                                      </p:cBhvr>
                                      <p:to>
                                        <p:strVal val="visible"/>
                                      </p:to>
                                    </p:set>
                                    <p:animEffect transition="in" filter="wipe(left)">
                                      <p:cBhvr>
                                        <p:cTn id="25" dur="1000"/>
                                        <p:tgtEl>
                                          <p:spTgt spid="2561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5607"/>
                                        </p:tgtEl>
                                        <p:attrNameLst>
                                          <p:attrName>style.visibility</p:attrName>
                                        </p:attrNameLst>
                                      </p:cBhvr>
                                      <p:to>
                                        <p:strVal val="visible"/>
                                      </p:to>
                                    </p:set>
                                    <p:animEffect transition="in" filter="wipe(left)">
                                      <p:cBhvr>
                                        <p:cTn id="30" dur="500"/>
                                        <p:tgtEl>
                                          <p:spTgt spid="2560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5606"/>
                                        </p:tgtEl>
                                        <p:attrNameLst>
                                          <p:attrName>style.visibility</p:attrName>
                                        </p:attrNameLst>
                                      </p:cBhvr>
                                      <p:to>
                                        <p:strVal val="visible"/>
                                      </p:to>
                                    </p:set>
                                    <p:animEffect transition="in" filter="wipe(left)">
                                      <p:cBhvr>
                                        <p:cTn id="35" dur="500"/>
                                        <p:tgtEl>
                                          <p:spTgt spid="2560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3" presetClass="entr" presetSubtype="16" fill="hold" nodeType="clickEffect">
                                  <p:stCondLst>
                                    <p:cond delay="0"/>
                                  </p:stCondLst>
                                  <p:childTnLst>
                                    <p:set>
                                      <p:cBhvr>
                                        <p:cTn id="39" dur="1" fill="hold">
                                          <p:stCondLst>
                                            <p:cond delay="0"/>
                                          </p:stCondLst>
                                        </p:cTn>
                                        <p:tgtEl>
                                          <p:spTgt spid="25602"/>
                                        </p:tgtEl>
                                        <p:attrNameLst>
                                          <p:attrName>style.visibility</p:attrName>
                                        </p:attrNameLst>
                                      </p:cBhvr>
                                      <p:to>
                                        <p:strVal val="visible"/>
                                      </p:to>
                                    </p:set>
                                    <p:anim calcmode="lin" valueType="num">
                                      <p:cBhvr>
                                        <p:cTn id="40" dur="500" fill="hold"/>
                                        <p:tgtEl>
                                          <p:spTgt spid="25602"/>
                                        </p:tgtEl>
                                        <p:attrNameLst>
                                          <p:attrName>ppt_w</p:attrName>
                                        </p:attrNameLst>
                                      </p:cBhvr>
                                      <p:tavLst>
                                        <p:tav tm="0">
                                          <p:val>
                                            <p:fltVal val="0"/>
                                          </p:val>
                                        </p:tav>
                                        <p:tav tm="100000">
                                          <p:val>
                                            <p:strVal val="#ppt_w"/>
                                          </p:val>
                                        </p:tav>
                                      </p:tavLst>
                                    </p:anim>
                                    <p:anim calcmode="lin" valueType="num">
                                      <p:cBhvr>
                                        <p:cTn id="41" dur="500" fill="hold"/>
                                        <p:tgtEl>
                                          <p:spTgt spid="25602"/>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5605"/>
                                        </p:tgtEl>
                                        <p:attrNameLst>
                                          <p:attrName>style.visibility</p:attrName>
                                        </p:attrNameLst>
                                      </p:cBhvr>
                                      <p:to>
                                        <p:strVal val="visible"/>
                                      </p:to>
                                    </p:set>
                                    <p:animEffect transition="in" filter="wipe(left)">
                                      <p:cBhvr>
                                        <p:cTn id="46" dur="500"/>
                                        <p:tgtEl>
                                          <p:spTgt spid="2560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10" fill="hold" nodeType="clickEffect">
                                  <p:stCondLst>
                                    <p:cond delay="0"/>
                                  </p:stCondLst>
                                  <p:childTnLst>
                                    <p:set>
                                      <p:cBhvr>
                                        <p:cTn id="50" dur="1" fill="hold">
                                          <p:stCondLst>
                                            <p:cond delay="0"/>
                                          </p:stCondLst>
                                        </p:cTn>
                                        <p:tgtEl>
                                          <p:spTgt spid="25603"/>
                                        </p:tgtEl>
                                        <p:attrNameLst>
                                          <p:attrName>style.visibility</p:attrName>
                                        </p:attrNameLst>
                                      </p:cBhvr>
                                      <p:to>
                                        <p:strVal val="visible"/>
                                      </p:to>
                                    </p:set>
                                    <p:anim calcmode="lin" valueType="num">
                                      <p:cBhvr>
                                        <p:cTn id="51" dur="500" fill="hold"/>
                                        <p:tgtEl>
                                          <p:spTgt spid="25603"/>
                                        </p:tgtEl>
                                        <p:attrNameLst>
                                          <p:attrName>ppt_w</p:attrName>
                                        </p:attrNameLst>
                                      </p:cBhvr>
                                      <p:tavLst>
                                        <p:tav tm="0">
                                          <p:val>
                                            <p:fltVal val="0"/>
                                          </p:val>
                                        </p:tav>
                                        <p:tav tm="100000">
                                          <p:val>
                                            <p:strVal val="#ppt_w"/>
                                          </p:val>
                                        </p:tav>
                                      </p:tavLst>
                                    </p:anim>
                                    <p:anim calcmode="lin" valueType="num">
                                      <p:cBhvr>
                                        <p:cTn id="52" dur="500" fill="hold"/>
                                        <p:tgtEl>
                                          <p:spTgt spid="25603"/>
                                        </p:tgtEl>
                                        <p:attrNameLst>
                                          <p:attrName>ppt_h</p:attrName>
                                        </p:attrNameLst>
                                      </p:cBhvr>
                                      <p:tavLst>
                                        <p:tav tm="0">
                                          <p:val>
                                            <p:strVal val="#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5621"/>
                                        </p:tgtEl>
                                        <p:attrNameLst>
                                          <p:attrName>style.visibility</p:attrName>
                                        </p:attrNameLst>
                                      </p:cBhvr>
                                      <p:to>
                                        <p:strVal val="visible"/>
                                      </p:to>
                                    </p:set>
                                    <p:animEffect transition="in" filter="wipe(left)">
                                      <p:cBhvr>
                                        <p:cTn id="57" dur="1000"/>
                                        <p:tgtEl>
                                          <p:spTgt spid="25621"/>
                                        </p:tgtEl>
                                      </p:cBhvr>
                                    </p:animEffect>
                                  </p:childTnLst>
                                </p:cTn>
                              </p:par>
                            </p:childTnLst>
                          </p:cTn>
                        </p:par>
                        <p:par>
                          <p:cTn id="58" fill="hold" nodeType="afterGroup">
                            <p:stCondLst>
                              <p:cond delay="1000"/>
                            </p:stCondLst>
                            <p:childTnLst>
                              <p:par>
                                <p:cTn id="59" presetID="17" presetClass="entr" presetSubtype="10" fill="hold" nodeType="afterEffect">
                                  <p:stCondLst>
                                    <p:cond delay="0"/>
                                  </p:stCondLst>
                                  <p:childTnLst>
                                    <p:set>
                                      <p:cBhvr>
                                        <p:cTn id="60" dur="1" fill="hold">
                                          <p:stCondLst>
                                            <p:cond delay="0"/>
                                          </p:stCondLst>
                                        </p:cTn>
                                        <p:tgtEl>
                                          <p:spTgt spid="25620"/>
                                        </p:tgtEl>
                                        <p:attrNameLst>
                                          <p:attrName>style.visibility</p:attrName>
                                        </p:attrNameLst>
                                      </p:cBhvr>
                                      <p:to>
                                        <p:strVal val="visible"/>
                                      </p:to>
                                    </p:set>
                                    <p:anim calcmode="lin" valueType="num">
                                      <p:cBhvr>
                                        <p:cTn id="61" dur="500" fill="hold"/>
                                        <p:tgtEl>
                                          <p:spTgt spid="25620"/>
                                        </p:tgtEl>
                                        <p:attrNameLst>
                                          <p:attrName>ppt_w</p:attrName>
                                        </p:attrNameLst>
                                      </p:cBhvr>
                                      <p:tavLst>
                                        <p:tav tm="0">
                                          <p:val>
                                            <p:fltVal val="0"/>
                                          </p:val>
                                        </p:tav>
                                        <p:tav tm="100000">
                                          <p:val>
                                            <p:strVal val="#ppt_w"/>
                                          </p:val>
                                        </p:tav>
                                      </p:tavLst>
                                    </p:anim>
                                    <p:anim calcmode="lin" valueType="num">
                                      <p:cBhvr>
                                        <p:cTn id="62" dur="500" fill="hold"/>
                                        <p:tgtEl>
                                          <p:spTgt spid="25620"/>
                                        </p:tgtEl>
                                        <p:attrNameLst>
                                          <p:attrName>ppt_h</p:attrName>
                                        </p:attrNameLst>
                                      </p:cBhvr>
                                      <p:tavLst>
                                        <p:tav tm="0">
                                          <p:val>
                                            <p:strVal val="#ppt_h"/>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5609"/>
                                        </p:tgtEl>
                                        <p:attrNameLst>
                                          <p:attrName>style.visibility</p:attrName>
                                        </p:attrNameLst>
                                      </p:cBhvr>
                                      <p:to>
                                        <p:strVal val="visible"/>
                                      </p:to>
                                    </p:set>
                                    <p:animEffect transition="in" filter="wipe(left)">
                                      <p:cBhvr>
                                        <p:cTn id="67" dur="500"/>
                                        <p:tgtEl>
                                          <p:spTgt spid="2560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25608"/>
                                        </p:tgtEl>
                                        <p:attrNameLst>
                                          <p:attrName>style.visibility</p:attrName>
                                        </p:attrNameLst>
                                      </p:cBhvr>
                                      <p:to>
                                        <p:strVal val="visible"/>
                                      </p:to>
                                    </p:set>
                                    <p:animEffect transition="in" filter="wipe(left)">
                                      <p:cBhvr>
                                        <p:cTn id="72" dur="500"/>
                                        <p:tgtEl>
                                          <p:spTgt spid="2560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5623"/>
                                        </p:tgtEl>
                                        <p:attrNameLst>
                                          <p:attrName>style.visibility</p:attrName>
                                        </p:attrNameLst>
                                      </p:cBhvr>
                                      <p:to>
                                        <p:strVal val="visible"/>
                                      </p:to>
                                    </p:set>
                                    <p:animEffect transition="in" filter="wipe(left)">
                                      <p:cBhvr>
                                        <p:cTn id="77" dur="1000"/>
                                        <p:tgtEl>
                                          <p:spTgt spid="25623"/>
                                        </p:tgtEl>
                                      </p:cBhvr>
                                    </p:animEffect>
                                  </p:childTnLst>
                                </p:cTn>
                              </p:par>
                            </p:childTnLst>
                          </p:cTn>
                        </p:par>
                        <p:par>
                          <p:cTn id="78" fill="hold" nodeType="afterGroup">
                            <p:stCondLst>
                              <p:cond delay="1000"/>
                            </p:stCondLst>
                            <p:childTnLst>
                              <p:par>
                                <p:cTn id="79" presetID="22" presetClass="entr" presetSubtype="8" fill="hold" nodeType="afterEffect">
                                  <p:stCondLst>
                                    <p:cond delay="0"/>
                                  </p:stCondLst>
                                  <p:childTnLst>
                                    <p:set>
                                      <p:cBhvr>
                                        <p:cTn id="80" dur="1" fill="hold">
                                          <p:stCondLst>
                                            <p:cond delay="0"/>
                                          </p:stCondLst>
                                        </p:cTn>
                                        <p:tgtEl>
                                          <p:spTgt spid="25622"/>
                                        </p:tgtEl>
                                        <p:attrNameLst>
                                          <p:attrName>style.visibility</p:attrName>
                                        </p:attrNameLst>
                                      </p:cBhvr>
                                      <p:to>
                                        <p:strVal val="visible"/>
                                      </p:to>
                                    </p:set>
                                    <p:animEffect transition="in" filter="wipe(left)">
                                      <p:cBhvr>
                                        <p:cTn id="81" dur="500"/>
                                        <p:tgtEl>
                                          <p:spTgt spid="25622"/>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7" presetClass="entr" presetSubtype="10" fill="hold" nodeType="clickEffect">
                                  <p:stCondLst>
                                    <p:cond delay="0"/>
                                  </p:stCondLst>
                                  <p:childTnLst>
                                    <p:set>
                                      <p:cBhvr>
                                        <p:cTn id="85" dur="1" fill="hold">
                                          <p:stCondLst>
                                            <p:cond delay="0"/>
                                          </p:stCondLst>
                                        </p:cTn>
                                        <p:tgtEl>
                                          <p:spTgt spid="25611"/>
                                        </p:tgtEl>
                                        <p:attrNameLst>
                                          <p:attrName>style.visibility</p:attrName>
                                        </p:attrNameLst>
                                      </p:cBhvr>
                                      <p:to>
                                        <p:strVal val="visible"/>
                                      </p:to>
                                    </p:set>
                                    <p:anim calcmode="lin" valueType="num">
                                      <p:cBhvr>
                                        <p:cTn id="86" dur="500" fill="hold"/>
                                        <p:tgtEl>
                                          <p:spTgt spid="25611"/>
                                        </p:tgtEl>
                                        <p:attrNameLst>
                                          <p:attrName>ppt_w</p:attrName>
                                        </p:attrNameLst>
                                      </p:cBhvr>
                                      <p:tavLst>
                                        <p:tav tm="0">
                                          <p:val>
                                            <p:fltVal val="0"/>
                                          </p:val>
                                        </p:tav>
                                        <p:tav tm="100000">
                                          <p:val>
                                            <p:strVal val="#ppt_w"/>
                                          </p:val>
                                        </p:tav>
                                      </p:tavLst>
                                    </p:anim>
                                    <p:anim calcmode="lin" valueType="num">
                                      <p:cBhvr>
                                        <p:cTn id="87" dur="500" fill="hold"/>
                                        <p:tgtEl>
                                          <p:spTgt spid="25611"/>
                                        </p:tgtEl>
                                        <p:attrNameLst>
                                          <p:attrName>ppt_h</p:attrName>
                                        </p:attrNameLst>
                                      </p:cBhvr>
                                      <p:tavLst>
                                        <p:tav tm="0">
                                          <p:val>
                                            <p:strVal val="#ppt_h"/>
                                          </p:val>
                                        </p:tav>
                                        <p:tav tm="100000">
                                          <p:val>
                                            <p:strVal val="#ppt_h"/>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3" presetClass="entr" presetSubtype="16" fill="hold" nodeType="clickEffect">
                                  <p:stCondLst>
                                    <p:cond delay="0"/>
                                  </p:stCondLst>
                                  <p:childTnLst>
                                    <p:set>
                                      <p:cBhvr>
                                        <p:cTn id="91" dur="1" fill="hold">
                                          <p:stCondLst>
                                            <p:cond delay="0"/>
                                          </p:stCondLst>
                                        </p:cTn>
                                        <p:tgtEl>
                                          <p:spTgt spid="25610"/>
                                        </p:tgtEl>
                                        <p:attrNameLst>
                                          <p:attrName>style.visibility</p:attrName>
                                        </p:attrNameLst>
                                      </p:cBhvr>
                                      <p:to>
                                        <p:strVal val="visible"/>
                                      </p:to>
                                    </p:set>
                                    <p:anim calcmode="lin" valueType="num">
                                      <p:cBhvr>
                                        <p:cTn id="92" dur="500" fill="hold"/>
                                        <p:tgtEl>
                                          <p:spTgt spid="25610"/>
                                        </p:tgtEl>
                                        <p:attrNameLst>
                                          <p:attrName>ppt_w</p:attrName>
                                        </p:attrNameLst>
                                      </p:cBhvr>
                                      <p:tavLst>
                                        <p:tav tm="0">
                                          <p:val>
                                            <p:fltVal val="0"/>
                                          </p:val>
                                        </p:tav>
                                        <p:tav tm="100000">
                                          <p:val>
                                            <p:strVal val="#ppt_w"/>
                                          </p:val>
                                        </p:tav>
                                      </p:tavLst>
                                    </p:anim>
                                    <p:anim calcmode="lin" valueType="num">
                                      <p:cBhvr>
                                        <p:cTn id="93" dur="500" fill="hold"/>
                                        <p:tgtEl>
                                          <p:spTgt spid="25610"/>
                                        </p:tgtEl>
                                        <p:attrNameLst>
                                          <p:attrName>ppt_h</p:attrName>
                                        </p:attrNameLst>
                                      </p:cBhvr>
                                      <p:tavLst>
                                        <p:tav tm="0">
                                          <p:val>
                                            <p:fltVal val="0"/>
                                          </p:val>
                                        </p:tav>
                                        <p:tav tm="100000">
                                          <p:val>
                                            <p:strVal val="#ppt_h"/>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25617"/>
                                        </p:tgtEl>
                                        <p:attrNameLst>
                                          <p:attrName>style.visibility</p:attrName>
                                        </p:attrNameLst>
                                      </p:cBhvr>
                                      <p:to>
                                        <p:strVal val="visible"/>
                                      </p:to>
                                    </p:set>
                                    <p:animEffect transition="in" filter="wipe(left)">
                                      <p:cBhvr>
                                        <p:cTn id="98" dur="500"/>
                                        <p:tgtEl>
                                          <p:spTgt spid="25617"/>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3" presetClass="entr" presetSubtype="16" fill="hold" nodeType="clickEffect">
                                  <p:stCondLst>
                                    <p:cond delay="0"/>
                                  </p:stCondLst>
                                  <p:childTnLst>
                                    <p:set>
                                      <p:cBhvr>
                                        <p:cTn id="102" dur="1" fill="hold">
                                          <p:stCondLst>
                                            <p:cond delay="0"/>
                                          </p:stCondLst>
                                        </p:cTn>
                                        <p:tgtEl>
                                          <p:spTgt spid="25616"/>
                                        </p:tgtEl>
                                        <p:attrNameLst>
                                          <p:attrName>style.visibility</p:attrName>
                                        </p:attrNameLst>
                                      </p:cBhvr>
                                      <p:to>
                                        <p:strVal val="visible"/>
                                      </p:to>
                                    </p:set>
                                    <p:anim calcmode="lin" valueType="num">
                                      <p:cBhvr>
                                        <p:cTn id="103" dur="500" fill="hold"/>
                                        <p:tgtEl>
                                          <p:spTgt spid="25616"/>
                                        </p:tgtEl>
                                        <p:attrNameLst>
                                          <p:attrName>ppt_w</p:attrName>
                                        </p:attrNameLst>
                                      </p:cBhvr>
                                      <p:tavLst>
                                        <p:tav tm="0">
                                          <p:val>
                                            <p:fltVal val="0"/>
                                          </p:val>
                                        </p:tav>
                                        <p:tav tm="100000">
                                          <p:val>
                                            <p:strVal val="#ppt_w"/>
                                          </p:val>
                                        </p:tav>
                                      </p:tavLst>
                                    </p:anim>
                                    <p:anim calcmode="lin" valueType="num">
                                      <p:cBhvr>
                                        <p:cTn id="104" dur="500" fill="hold"/>
                                        <p:tgtEl>
                                          <p:spTgt spid="25616"/>
                                        </p:tgtEl>
                                        <p:attrNameLst>
                                          <p:attrName>ppt_h</p:attrName>
                                        </p:attrNameLst>
                                      </p:cBhvr>
                                      <p:tavLst>
                                        <p:tav tm="0">
                                          <p:val>
                                            <p:fltVal val="0"/>
                                          </p:val>
                                        </p:tav>
                                        <p:tav tm="100000">
                                          <p:val>
                                            <p:strVal val="#ppt_h"/>
                                          </p:val>
                                        </p:tav>
                                      </p:tavLst>
                                    </p:anim>
                                  </p:childTnLst>
                                </p:cTn>
                              </p:par>
                            </p:childTnLst>
                          </p:cTn>
                        </p:par>
                        <p:par>
                          <p:cTn id="105" fill="hold">
                            <p:stCondLst>
                              <p:cond delay="500"/>
                            </p:stCondLst>
                            <p:childTnLst>
                              <p:par>
                                <p:cTn id="106" presetID="22" presetClass="entr" presetSubtype="8" fill="hold" nodeType="after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wipe(left)">
                                      <p:cBhvr>
                                        <p:cTn id="10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autoUpdateAnimBg="0"/>
      <p:bldP spid="25605" grpId="0" autoUpdateAnimBg="0"/>
      <p:bldP spid="25606" grpId="0" autoUpdateAnimBg="0"/>
      <p:bldP spid="25607" grpId="0" autoUpdateAnimBg="0"/>
      <p:bldP spid="25609" grpId="0" autoUpdateAnimBg="0"/>
      <p:bldP spid="25613" grpId="0" autoUpdateAnimBg="0"/>
      <p:bldP spid="25614" grpId="0"/>
      <p:bldP spid="25615" grpId="0"/>
      <p:bldP spid="25621" grpId="0" animBg="1"/>
      <p:bldP spid="256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a:extLst>
              <a:ext uri="{FF2B5EF4-FFF2-40B4-BE49-F238E27FC236}">
                <a16:creationId xmlns:a16="http://schemas.microsoft.com/office/drawing/2014/main" id="{0E6306D9-0052-4E01-AFB2-12B33F6980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88" y="0"/>
            <a:ext cx="77930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494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6626" name="Line 2"/>
          <p:cNvSpPr>
            <a:spLocks noChangeShapeType="1"/>
          </p:cNvSpPr>
          <p:nvPr/>
        </p:nvSpPr>
        <p:spPr bwMode="auto">
          <a:xfrm>
            <a:off x="6108700" y="4967288"/>
            <a:ext cx="1909763" cy="0"/>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7" name="Rectangle 3"/>
          <p:cNvSpPr>
            <a:spLocks noChangeArrowheads="1"/>
          </p:cNvSpPr>
          <p:nvPr/>
        </p:nvSpPr>
        <p:spPr bwMode="auto">
          <a:xfrm>
            <a:off x="7350125" y="2833688"/>
            <a:ext cx="74613" cy="2130425"/>
          </a:xfrm>
          <a:prstGeom prst="rect">
            <a:avLst/>
          </a:prstGeom>
          <a:noFill/>
          <a:ln w="9525">
            <a:solidFill>
              <a:srgbClr val="FFFF00"/>
            </a:solidFill>
            <a:prstDash val="dash"/>
            <a:miter lim="800000"/>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8" name="Text Box 4"/>
          <p:cNvSpPr txBox="1">
            <a:spLocks noChangeArrowheads="1"/>
          </p:cNvSpPr>
          <p:nvPr/>
        </p:nvSpPr>
        <p:spPr bwMode="auto">
          <a:xfrm>
            <a:off x="304800" y="307975"/>
            <a:ext cx="49212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400" b="1">
                <a:solidFill>
                  <a:srgbClr val="FFFF00"/>
                </a:solidFill>
                <a:latin typeface="宋体" charset="-122"/>
              </a:rPr>
              <a:t>例</a:t>
            </a:r>
          </a:p>
        </p:txBody>
      </p:sp>
      <p:sp>
        <p:nvSpPr>
          <p:cNvPr id="26629" name="Text Box 5"/>
          <p:cNvSpPr txBox="1">
            <a:spLocks noChangeArrowheads="1"/>
          </p:cNvSpPr>
          <p:nvPr/>
        </p:nvSpPr>
        <p:spPr bwMode="auto">
          <a:xfrm>
            <a:off x="762000" y="1427163"/>
            <a:ext cx="6486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chemeClr val="bg1"/>
                </a:solidFill>
                <a:latin typeface="宋体" charset="-122"/>
              </a:rPr>
              <a:t>在竖直向上方向建坐标，地面为原点（如图）</a:t>
            </a:r>
            <a:r>
              <a:rPr kumimoji="1" lang="en-US" altLang="zh-CN" sz="2400" b="1">
                <a:solidFill>
                  <a:schemeClr val="bg1"/>
                </a:solidFill>
                <a:latin typeface="宋体" charset="-122"/>
              </a:rPr>
              <a:t>.</a:t>
            </a:r>
            <a:endParaRPr kumimoji="1" lang="en-US" altLang="zh-CN" sz="2400">
              <a:latin typeface="宋体" charset="-122"/>
            </a:endParaRPr>
          </a:p>
        </p:txBody>
      </p:sp>
      <p:sp>
        <p:nvSpPr>
          <p:cNvPr id="26630" name="Text Box 6"/>
          <p:cNvSpPr txBox="1">
            <a:spLocks noChangeArrowheads="1"/>
          </p:cNvSpPr>
          <p:nvPr/>
        </p:nvSpPr>
        <p:spPr bwMode="auto">
          <a:xfrm>
            <a:off x="4030663" y="1928813"/>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chemeClr val="bg1"/>
                </a:solidFill>
                <a:latin typeface="宋体" charset="-122"/>
              </a:rPr>
              <a:t>设压力为</a:t>
            </a:r>
            <a:r>
              <a:rPr kumimoji="1" lang="zh-CN" altLang="en-US" sz="2400" b="1">
                <a:solidFill>
                  <a:srgbClr val="66FFFF"/>
                </a:solidFill>
                <a:latin typeface="Times New Roman" pitchFamily="18" charset="0"/>
              </a:rPr>
              <a:t> </a:t>
            </a:r>
            <a:r>
              <a:rPr kumimoji="1" lang="en-US" altLang="zh-CN" sz="2400" b="1" i="1">
                <a:solidFill>
                  <a:srgbClr val="66FFFF"/>
                </a:solidFill>
                <a:latin typeface="Times New Roman" pitchFamily="18" charset="0"/>
              </a:rPr>
              <a:t>N</a:t>
            </a:r>
            <a:endParaRPr kumimoji="1" lang="en-US" altLang="zh-CN" sz="2400" b="1">
              <a:solidFill>
                <a:srgbClr val="66FFFF"/>
              </a:solidFill>
              <a:latin typeface="Times New Roman" pitchFamily="18" charset="0"/>
            </a:endParaRPr>
          </a:p>
        </p:txBody>
      </p:sp>
      <p:graphicFrame>
        <p:nvGraphicFramePr>
          <p:cNvPr id="26631" name="Object 7"/>
          <p:cNvGraphicFramePr>
            <a:graphicFrameLocks noChangeAspect="1"/>
          </p:cNvGraphicFramePr>
          <p:nvPr/>
        </p:nvGraphicFramePr>
        <p:xfrm>
          <a:off x="822325" y="3352800"/>
          <a:ext cx="2670175" cy="825500"/>
        </p:xfrm>
        <a:graphic>
          <a:graphicData uri="http://schemas.openxmlformats.org/presentationml/2006/ole">
            <mc:AlternateContent xmlns:mc="http://schemas.openxmlformats.org/markup-compatibility/2006">
              <mc:Choice xmlns:v="urn:schemas-microsoft-com:vml" Requires="v">
                <p:oleObj spid="_x0000_s57800" name="Equation" r:id="rId3" imgW="3544200" imgH="1092600" progId="Equation.3">
                  <p:embed/>
                </p:oleObj>
              </mc:Choice>
              <mc:Fallback>
                <p:oleObj name="Equation" r:id="rId3" imgW="3544200" imgH="1092600" progId="Equation.3">
                  <p:embed/>
                  <p:pic>
                    <p:nvPicPr>
                      <p:cNvPr id="0" name="Picture 2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325" y="3352800"/>
                        <a:ext cx="2670175" cy="825500"/>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graphicFrame>
        <p:nvGraphicFramePr>
          <p:cNvPr id="26632" name="Object 8"/>
          <p:cNvGraphicFramePr>
            <a:graphicFrameLocks noChangeAspect="1"/>
          </p:cNvGraphicFramePr>
          <p:nvPr/>
        </p:nvGraphicFramePr>
        <p:xfrm>
          <a:off x="822325" y="2451100"/>
          <a:ext cx="2482850" cy="825500"/>
        </p:xfrm>
        <a:graphic>
          <a:graphicData uri="http://schemas.openxmlformats.org/presentationml/2006/ole">
            <mc:AlternateContent xmlns:mc="http://schemas.openxmlformats.org/markup-compatibility/2006">
              <mc:Choice xmlns:v="urn:schemas-microsoft-com:vml" Requires="v">
                <p:oleObj spid="_x0000_s57801" name="Equation" r:id="rId5" imgW="3302640" imgH="1092600" progId="Equation.3">
                  <p:embed/>
                </p:oleObj>
              </mc:Choice>
              <mc:Fallback>
                <p:oleObj name="Equation" r:id="rId5" imgW="3302640" imgH="1092600" progId="Equation.3">
                  <p:embed/>
                  <p:pic>
                    <p:nvPicPr>
                      <p:cNvPr id="0" name="Picture 2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2325" y="2451100"/>
                        <a:ext cx="2482850" cy="825500"/>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graphicFrame>
        <p:nvGraphicFramePr>
          <p:cNvPr id="26633" name="Object 9"/>
          <p:cNvGraphicFramePr>
            <a:graphicFrameLocks noChangeAspect="1"/>
          </p:cNvGraphicFramePr>
          <p:nvPr/>
        </p:nvGraphicFramePr>
        <p:xfrm>
          <a:off x="3946525" y="2743200"/>
          <a:ext cx="1216025" cy="315913"/>
        </p:xfrm>
        <a:graphic>
          <a:graphicData uri="http://schemas.openxmlformats.org/presentationml/2006/ole">
            <mc:AlternateContent xmlns:mc="http://schemas.openxmlformats.org/markup-compatibility/2006">
              <mc:Choice xmlns:v="urn:schemas-microsoft-com:vml" Requires="v">
                <p:oleObj spid="_x0000_s57802" name="Equation" r:id="rId7" imgW="1613160" imgH="406440" progId="Equation.3">
                  <p:embed/>
                </p:oleObj>
              </mc:Choice>
              <mc:Fallback>
                <p:oleObj name="Equation" r:id="rId7" imgW="1613160" imgH="406440" progId="Equation.3">
                  <p:embed/>
                  <p:pic>
                    <p:nvPicPr>
                      <p:cNvPr id="0" name="Picture 2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6525" y="2743200"/>
                        <a:ext cx="1216025" cy="315913"/>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sp>
        <p:nvSpPr>
          <p:cNvPr id="26634" name="Text Box 10"/>
          <p:cNvSpPr txBox="1">
            <a:spLocks noChangeArrowheads="1"/>
          </p:cNvSpPr>
          <p:nvPr/>
        </p:nvSpPr>
        <p:spPr bwMode="auto">
          <a:xfrm>
            <a:off x="304800" y="14478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FFFF00"/>
                </a:solidFill>
                <a:latin typeface="宋体" charset="-122"/>
              </a:rPr>
              <a:t>解</a:t>
            </a:r>
          </a:p>
        </p:txBody>
      </p:sp>
      <p:sp>
        <p:nvSpPr>
          <p:cNvPr id="26635" name="Text Box 11"/>
          <p:cNvSpPr txBox="1">
            <a:spLocks noChangeArrowheads="1"/>
          </p:cNvSpPr>
          <p:nvPr/>
        </p:nvSpPr>
        <p:spPr bwMode="auto">
          <a:xfrm>
            <a:off x="6157913" y="4556125"/>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rgbClr val="00FF00"/>
                </a:solidFill>
                <a:latin typeface="Times New Roman" pitchFamily="18" charset="0"/>
              </a:rPr>
              <a:t>O</a:t>
            </a:r>
            <a:endParaRPr kumimoji="1" lang="en-US" altLang="zh-CN" sz="2400" i="1">
              <a:latin typeface="Times New Roman" pitchFamily="18" charset="0"/>
            </a:endParaRPr>
          </a:p>
        </p:txBody>
      </p:sp>
      <p:sp>
        <p:nvSpPr>
          <p:cNvPr id="26636" name="Text Box 12"/>
          <p:cNvSpPr txBox="1">
            <a:spLocks noChangeArrowheads="1"/>
          </p:cNvSpPr>
          <p:nvPr/>
        </p:nvSpPr>
        <p:spPr bwMode="auto">
          <a:xfrm>
            <a:off x="6465341" y="2699733"/>
            <a:ext cx="31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dirty="0">
                <a:solidFill>
                  <a:srgbClr val="00FF00"/>
                </a:solidFill>
                <a:latin typeface="Times New Roman" pitchFamily="18" charset="0"/>
              </a:rPr>
              <a:t>y</a:t>
            </a:r>
            <a:endParaRPr kumimoji="1" lang="en-US" altLang="zh-CN" sz="2400" i="1" dirty="0">
              <a:latin typeface="Times New Roman" pitchFamily="18" charset="0"/>
            </a:endParaRPr>
          </a:p>
        </p:txBody>
      </p:sp>
      <p:sp>
        <p:nvSpPr>
          <p:cNvPr id="26637" name="Rectangle 13"/>
          <p:cNvSpPr>
            <a:spLocks noChangeArrowheads="1"/>
          </p:cNvSpPr>
          <p:nvPr/>
        </p:nvSpPr>
        <p:spPr bwMode="auto">
          <a:xfrm>
            <a:off x="7351713" y="3398838"/>
            <a:ext cx="69850" cy="1501775"/>
          </a:xfrm>
          <a:prstGeom prst="rect">
            <a:avLst/>
          </a:prstGeom>
          <a:solidFill>
            <a:srgbClr val="FFFF99"/>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8" name="Freeform 14"/>
          <p:cNvSpPr>
            <a:spLocks/>
          </p:cNvSpPr>
          <p:nvPr/>
        </p:nvSpPr>
        <p:spPr bwMode="auto">
          <a:xfrm>
            <a:off x="6988175" y="4833938"/>
            <a:ext cx="574675" cy="144462"/>
          </a:xfrm>
          <a:custGeom>
            <a:avLst/>
            <a:gdLst>
              <a:gd name="T0" fmla="*/ 168 w 848"/>
              <a:gd name="T1" fmla="*/ 48 h 104"/>
              <a:gd name="T2" fmla="*/ 600 w 848"/>
              <a:gd name="T3" fmla="*/ 0 h 104"/>
              <a:gd name="T4" fmla="*/ 696 w 848"/>
              <a:gd name="T5" fmla="*/ 48 h 104"/>
              <a:gd name="T6" fmla="*/ 840 w 848"/>
              <a:gd name="T7" fmla="*/ 96 h 104"/>
              <a:gd name="T8" fmla="*/ 648 w 848"/>
              <a:gd name="T9" fmla="*/ 96 h 104"/>
              <a:gd name="T10" fmla="*/ 72 w 848"/>
              <a:gd name="T11" fmla="*/ 96 h 104"/>
              <a:gd name="T12" fmla="*/ 168 w 848"/>
              <a:gd name="T13" fmla="*/ 48 h 104"/>
            </a:gdLst>
            <a:ahLst/>
            <a:cxnLst>
              <a:cxn ang="0">
                <a:pos x="T0" y="T1"/>
              </a:cxn>
              <a:cxn ang="0">
                <a:pos x="T2" y="T3"/>
              </a:cxn>
              <a:cxn ang="0">
                <a:pos x="T4" y="T5"/>
              </a:cxn>
              <a:cxn ang="0">
                <a:pos x="T6" y="T7"/>
              </a:cxn>
              <a:cxn ang="0">
                <a:pos x="T8" y="T9"/>
              </a:cxn>
              <a:cxn ang="0">
                <a:pos x="T10" y="T11"/>
              </a:cxn>
              <a:cxn ang="0">
                <a:pos x="T12" y="T13"/>
              </a:cxn>
            </a:cxnLst>
            <a:rect l="0" t="0" r="r" b="b"/>
            <a:pathLst>
              <a:path w="848" h="104">
                <a:moveTo>
                  <a:pt x="168" y="48"/>
                </a:moveTo>
                <a:cubicBezTo>
                  <a:pt x="256" y="32"/>
                  <a:pt x="512" y="0"/>
                  <a:pt x="600" y="0"/>
                </a:cubicBezTo>
                <a:cubicBezTo>
                  <a:pt x="688" y="0"/>
                  <a:pt x="656" y="32"/>
                  <a:pt x="696" y="48"/>
                </a:cubicBezTo>
                <a:cubicBezTo>
                  <a:pt x="736" y="64"/>
                  <a:pt x="848" y="88"/>
                  <a:pt x="840" y="96"/>
                </a:cubicBezTo>
                <a:cubicBezTo>
                  <a:pt x="832" y="104"/>
                  <a:pt x="776" y="96"/>
                  <a:pt x="648" y="96"/>
                </a:cubicBezTo>
                <a:cubicBezTo>
                  <a:pt x="520" y="96"/>
                  <a:pt x="144" y="104"/>
                  <a:pt x="72" y="96"/>
                </a:cubicBezTo>
                <a:cubicBezTo>
                  <a:pt x="0" y="88"/>
                  <a:pt x="80" y="64"/>
                  <a:pt x="168" y="48"/>
                </a:cubicBezTo>
                <a:close/>
              </a:path>
            </a:pathLst>
          </a:custGeom>
          <a:solidFill>
            <a:srgbClr val="FFFF99"/>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9" name="Line 15"/>
          <p:cNvSpPr>
            <a:spLocks noChangeShapeType="1"/>
          </p:cNvSpPr>
          <p:nvPr/>
        </p:nvSpPr>
        <p:spPr bwMode="auto">
          <a:xfrm>
            <a:off x="7937500" y="2833688"/>
            <a:ext cx="0" cy="2133600"/>
          </a:xfrm>
          <a:prstGeom prst="line">
            <a:avLst/>
          </a:prstGeom>
          <a:noFill/>
          <a:ln w="19050">
            <a:solidFill>
              <a:schemeClr val="bg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0" name="Text Box 16"/>
          <p:cNvSpPr txBox="1">
            <a:spLocks noChangeArrowheads="1"/>
          </p:cNvSpPr>
          <p:nvPr/>
        </p:nvSpPr>
        <p:spPr bwMode="auto">
          <a:xfrm>
            <a:off x="8048625" y="3668713"/>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i="1">
                <a:solidFill>
                  <a:schemeClr val="bg1"/>
                </a:solidFill>
                <a:latin typeface="Times New Roman" pitchFamily="18" charset="0"/>
              </a:rPr>
              <a:t>l</a:t>
            </a:r>
            <a:endParaRPr kumimoji="1" lang="en-US" altLang="zh-CN" sz="2400">
              <a:solidFill>
                <a:srgbClr val="FFFF00"/>
              </a:solidFill>
              <a:latin typeface="Times New Roman" pitchFamily="18" charset="0"/>
            </a:endParaRPr>
          </a:p>
        </p:txBody>
      </p:sp>
      <p:sp>
        <p:nvSpPr>
          <p:cNvPr id="26641" name="Line 17"/>
          <p:cNvSpPr>
            <a:spLocks noChangeShapeType="1"/>
          </p:cNvSpPr>
          <p:nvPr/>
        </p:nvSpPr>
        <p:spPr bwMode="auto">
          <a:xfrm>
            <a:off x="6794500" y="3386138"/>
            <a:ext cx="557213"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2" name="Text Box 18"/>
          <p:cNvSpPr txBox="1">
            <a:spLocks noChangeArrowheads="1"/>
          </p:cNvSpPr>
          <p:nvPr/>
        </p:nvSpPr>
        <p:spPr bwMode="auto">
          <a:xfrm>
            <a:off x="6708775" y="3786188"/>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chemeClr val="bg1"/>
                </a:solidFill>
                <a:latin typeface="Times New Roman" pitchFamily="18" charset="0"/>
              </a:rPr>
              <a:t>y</a:t>
            </a:r>
            <a:endParaRPr kumimoji="1" lang="en-US" altLang="zh-CN" sz="2400">
              <a:solidFill>
                <a:srgbClr val="FFFF00"/>
              </a:solidFill>
              <a:latin typeface="Times New Roman" pitchFamily="18" charset="0"/>
            </a:endParaRPr>
          </a:p>
        </p:txBody>
      </p:sp>
      <p:sp>
        <p:nvSpPr>
          <p:cNvPr id="26643" name="Line 19"/>
          <p:cNvSpPr>
            <a:spLocks noChangeShapeType="1"/>
          </p:cNvSpPr>
          <p:nvPr/>
        </p:nvSpPr>
        <p:spPr bwMode="auto">
          <a:xfrm flipV="1">
            <a:off x="6869113" y="3387725"/>
            <a:ext cx="0" cy="479425"/>
          </a:xfrm>
          <a:prstGeom prst="line">
            <a:avLst/>
          </a:prstGeom>
          <a:noFill/>
          <a:ln w="19050">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4" name="Line 20"/>
          <p:cNvSpPr>
            <a:spLocks noChangeShapeType="1"/>
          </p:cNvSpPr>
          <p:nvPr/>
        </p:nvSpPr>
        <p:spPr bwMode="auto">
          <a:xfrm>
            <a:off x="6869113" y="4351338"/>
            <a:ext cx="0" cy="612775"/>
          </a:xfrm>
          <a:prstGeom prst="line">
            <a:avLst/>
          </a:prstGeom>
          <a:noFill/>
          <a:ln w="19050">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5" name="Line 21"/>
          <p:cNvSpPr>
            <a:spLocks noChangeShapeType="1"/>
          </p:cNvSpPr>
          <p:nvPr/>
        </p:nvSpPr>
        <p:spPr bwMode="auto">
          <a:xfrm flipV="1">
            <a:off x="6718300" y="2452688"/>
            <a:ext cx="0" cy="2514600"/>
          </a:xfrm>
          <a:prstGeom prst="line">
            <a:avLst/>
          </a:prstGeom>
          <a:noFill/>
          <a:ln w="19050">
            <a:solidFill>
              <a:srgbClr val="00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46" name="Line 22"/>
          <p:cNvSpPr>
            <a:spLocks noChangeShapeType="1"/>
          </p:cNvSpPr>
          <p:nvPr/>
        </p:nvSpPr>
        <p:spPr bwMode="auto">
          <a:xfrm>
            <a:off x="7256463" y="2833688"/>
            <a:ext cx="914400"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6647" name="Object 23"/>
          <p:cNvGraphicFramePr>
            <a:graphicFrameLocks noChangeAspect="1"/>
          </p:cNvGraphicFramePr>
          <p:nvPr/>
        </p:nvGraphicFramePr>
        <p:xfrm>
          <a:off x="822325" y="4279900"/>
          <a:ext cx="4244975" cy="825500"/>
        </p:xfrm>
        <a:graphic>
          <a:graphicData uri="http://schemas.openxmlformats.org/presentationml/2006/ole">
            <mc:AlternateContent xmlns:mc="http://schemas.openxmlformats.org/markup-compatibility/2006">
              <mc:Choice xmlns:v="urn:schemas-microsoft-com:vml" Requires="v">
                <p:oleObj spid="_x0000_s57803" name="Equation" r:id="rId9" imgW="5640120" imgH="1092600" progId="Equation.3">
                  <p:embed/>
                </p:oleObj>
              </mc:Choice>
              <mc:Fallback>
                <p:oleObj name="Equation" r:id="rId9" imgW="5640120" imgH="1092600" progId="Equation.3">
                  <p:embed/>
                  <p:pic>
                    <p:nvPicPr>
                      <p:cNvPr id="0" name="Picture 2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2325" y="4279900"/>
                        <a:ext cx="4244975" cy="825500"/>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graphicFrame>
        <p:nvGraphicFramePr>
          <p:cNvPr id="26648" name="Object 24"/>
          <p:cNvGraphicFramePr>
            <a:graphicFrameLocks noChangeAspect="1"/>
          </p:cNvGraphicFramePr>
          <p:nvPr/>
        </p:nvGraphicFramePr>
        <p:xfrm>
          <a:off x="827088" y="6092825"/>
          <a:ext cx="2139950" cy="390525"/>
        </p:xfrm>
        <a:graphic>
          <a:graphicData uri="http://schemas.openxmlformats.org/presentationml/2006/ole">
            <mc:AlternateContent xmlns:mc="http://schemas.openxmlformats.org/markup-compatibility/2006">
              <mc:Choice xmlns:v="urn:schemas-microsoft-com:vml" Requires="v">
                <p:oleObj spid="_x0000_s57804" name="Equation" r:id="rId11" imgW="2845440" imgH="507960" progId="Equation.3">
                  <p:embed/>
                </p:oleObj>
              </mc:Choice>
              <mc:Fallback>
                <p:oleObj name="Equation" r:id="rId11" imgW="2845440" imgH="507960" progId="Equation.3">
                  <p:embed/>
                  <p:pic>
                    <p:nvPicPr>
                      <p:cNvPr id="0" name="Picture 2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088" y="6092825"/>
                        <a:ext cx="2139950" cy="390525"/>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graphicFrame>
        <p:nvGraphicFramePr>
          <p:cNvPr id="26649" name="Object 25"/>
          <p:cNvGraphicFramePr>
            <a:graphicFrameLocks noChangeAspect="1"/>
          </p:cNvGraphicFramePr>
          <p:nvPr/>
        </p:nvGraphicFramePr>
        <p:xfrm>
          <a:off x="4356100" y="5300663"/>
          <a:ext cx="3411538" cy="466725"/>
        </p:xfrm>
        <a:graphic>
          <a:graphicData uri="http://schemas.openxmlformats.org/presentationml/2006/ole">
            <mc:AlternateContent xmlns:mc="http://schemas.openxmlformats.org/markup-compatibility/2006">
              <mc:Choice xmlns:v="urn:schemas-microsoft-com:vml" Requires="v">
                <p:oleObj spid="_x0000_s57805" name="Equation" r:id="rId13" imgW="4573080" imgH="609840" progId="Equation.3">
                  <p:embed/>
                </p:oleObj>
              </mc:Choice>
              <mc:Fallback>
                <p:oleObj name="Equation" r:id="rId13" imgW="4573080" imgH="609840" progId="Equation.3">
                  <p:embed/>
                  <p:pic>
                    <p:nvPicPr>
                      <p:cNvPr id="0" name="Picture 25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56100" y="5300663"/>
                        <a:ext cx="3411538" cy="466725"/>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graphicFrame>
        <p:nvGraphicFramePr>
          <p:cNvPr id="26650" name="Object 26"/>
          <p:cNvGraphicFramePr>
            <a:graphicFrameLocks noChangeAspect="1"/>
          </p:cNvGraphicFramePr>
          <p:nvPr/>
        </p:nvGraphicFramePr>
        <p:xfrm>
          <a:off x="827088" y="5373688"/>
          <a:ext cx="2006600" cy="469900"/>
        </p:xfrm>
        <a:graphic>
          <a:graphicData uri="http://schemas.openxmlformats.org/presentationml/2006/ole">
            <mc:AlternateContent xmlns:mc="http://schemas.openxmlformats.org/markup-compatibility/2006">
              <mc:Choice xmlns:v="urn:schemas-microsoft-com:vml" Requires="v">
                <p:oleObj spid="_x0000_s57806" name="Equation" r:id="rId15" imgW="2642040" imgH="609840" progId="Equation.3">
                  <p:embed/>
                </p:oleObj>
              </mc:Choice>
              <mc:Fallback>
                <p:oleObj name="Equation" r:id="rId15" imgW="2642040" imgH="609840" progId="Equation.3">
                  <p:embed/>
                  <p:pic>
                    <p:nvPicPr>
                      <p:cNvPr id="0" name="Picture 25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7088" y="5373688"/>
                        <a:ext cx="2006600" cy="469900"/>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sp>
        <p:nvSpPr>
          <p:cNvPr id="26652" name="Text Box 28"/>
          <p:cNvSpPr txBox="1">
            <a:spLocks noChangeArrowheads="1"/>
          </p:cNvSpPr>
          <p:nvPr/>
        </p:nvSpPr>
        <p:spPr bwMode="auto">
          <a:xfrm>
            <a:off x="806450" y="1963738"/>
            <a:ext cx="292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chemeClr val="bg1"/>
                </a:solidFill>
                <a:latin typeface="宋体" charset="-122"/>
              </a:rPr>
              <a:t>取整个绳为研究对象</a:t>
            </a:r>
            <a:endParaRPr kumimoji="1" lang="zh-CN" altLang="en-US" sz="2400">
              <a:latin typeface="宋体" charset="-122"/>
            </a:endParaRPr>
          </a:p>
        </p:txBody>
      </p:sp>
      <p:sp>
        <p:nvSpPr>
          <p:cNvPr id="26653" name="Text Box 29"/>
          <p:cNvSpPr txBox="1">
            <a:spLocks noChangeArrowheads="1"/>
          </p:cNvSpPr>
          <p:nvPr/>
        </p:nvSpPr>
        <p:spPr bwMode="auto">
          <a:xfrm>
            <a:off x="838200" y="330200"/>
            <a:ext cx="70888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400" b="1" dirty="0">
                <a:solidFill>
                  <a:schemeClr val="bg1"/>
                </a:solidFill>
                <a:latin typeface="宋体" charset="-122"/>
              </a:rPr>
              <a:t>一柔软绳长</a:t>
            </a:r>
            <a:r>
              <a:rPr kumimoji="1" lang="zh-CN" altLang="en-US" sz="2400" b="1" dirty="0">
                <a:solidFill>
                  <a:srgbClr val="66FFFF"/>
                </a:solidFill>
                <a:latin typeface="Times New Roman" pitchFamily="18" charset="0"/>
              </a:rPr>
              <a:t> </a:t>
            </a:r>
            <a:r>
              <a:rPr kumimoji="1" lang="en-US" altLang="zh-CN" sz="2400" b="1" i="1" dirty="0">
                <a:solidFill>
                  <a:srgbClr val="66FFFF"/>
                </a:solidFill>
                <a:latin typeface="Times New Roman" pitchFamily="18" charset="0"/>
              </a:rPr>
              <a:t>l </a:t>
            </a:r>
            <a:r>
              <a:rPr kumimoji="1" lang="zh-CN" altLang="en-US" sz="2400" b="1" dirty="0">
                <a:solidFill>
                  <a:schemeClr val="bg1"/>
                </a:solidFill>
                <a:latin typeface="宋体" charset="-122"/>
              </a:rPr>
              <a:t>，线密度</a:t>
            </a:r>
            <a:r>
              <a:rPr kumimoji="1" lang="zh-CN" altLang="en-US" sz="2400" b="1" i="1" dirty="0">
                <a:solidFill>
                  <a:srgbClr val="66FFFF"/>
                </a:solidFill>
                <a:latin typeface="Times New Roman" pitchFamily="18" charset="0"/>
              </a:rPr>
              <a:t> </a:t>
            </a:r>
            <a:r>
              <a:rPr kumimoji="1" lang="en-US" altLang="zh-CN" sz="2400" b="1" i="1" dirty="0">
                <a:solidFill>
                  <a:srgbClr val="66FFFF"/>
                </a:solidFill>
                <a:latin typeface="Symbol" panose="05050102010706020507" pitchFamily="18" charset="2"/>
              </a:rPr>
              <a:t>r</a:t>
            </a:r>
            <a:r>
              <a:rPr kumimoji="1" lang="en-US" altLang="zh-CN" sz="2400" b="1" i="1" dirty="0">
                <a:solidFill>
                  <a:srgbClr val="66FFFF"/>
                </a:solidFill>
                <a:latin typeface="Times New Roman" pitchFamily="18" charset="0"/>
              </a:rPr>
              <a:t> </a:t>
            </a:r>
            <a:r>
              <a:rPr kumimoji="1" lang="zh-CN" altLang="en-US" sz="2400" b="1" dirty="0">
                <a:solidFill>
                  <a:schemeClr val="bg1"/>
                </a:solidFill>
                <a:latin typeface="宋体" charset="-122"/>
              </a:rPr>
              <a:t>，一端着地开始自由下落</a:t>
            </a:r>
            <a:r>
              <a:rPr kumimoji="1" lang="en-US" altLang="zh-CN" sz="2400" b="1" dirty="0">
                <a:solidFill>
                  <a:schemeClr val="bg1"/>
                </a:solidFill>
                <a:latin typeface="宋体" charset="-122"/>
              </a:rPr>
              <a:t>.</a:t>
            </a:r>
          </a:p>
        </p:txBody>
      </p:sp>
      <p:sp>
        <p:nvSpPr>
          <p:cNvPr id="26654" name="Text Box 30"/>
          <p:cNvSpPr txBox="1">
            <a:spLocks noChangeArrowheads="1"/>
          </p:cNvSpPr>
          <p:nvPr/>
        </p:nvSpPr>
        <p:spPr bwMode="auto">
          <a:xfrm>
            <a:off x="304800" y="860425"/>
            <a:ext cx="4889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400" b="1">
                <a:solidFill>
                  <a:srgbClr val="FFFF00"/>
                </a:solidFill>
                <a:latin typeface="宋体" charset="-122"/>
              </a:rPr>
              <a:t>求</a:t>
            </a:r>
          </a:p>
        </p:txBody>
      </p:sp>
      <p:sp>
        <p:nvSpPr>
          <p:cNvPr id="26655" name="Text Box 31"/>
          <p:cNvSpPr txBox="1">
            <a:spLocks noChangeArrowheads="1"/>
          </p:cNvSpPr>
          <p:nvPr/>
        </p:nvSpPr>
        <p:spPr bwMode="auto">
          <a:xfrm>
            <a:off x="762000" y="882650"/>
            <a:ext cx="6353021" cy="493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400" b="1" dirty="0">
                <a:solidFill>
                  <a:schemeClr val="bg1"/>
                </a:solidFill>
                <a:latin typeface="宋体" charset="-122"/>
              </a:rPr>
              <a:t>下落到任意长度</a:t>
            </a:r>
            <a:r>
              <a:rPr kumimoji="1" lang="zh-CN" altLang="en-US" sz="2400" b="1" dirty="0">
                <a:solidFill>
                  <a:srgbClr val="66FFFF"/>
                </a:solidFill>
                <a:latin typeface="Times New Roman" pitchFamily="18" charset="0"/>
              </a:rPr>
              <a:t> </a:t>
            </a:r>
            <a:r>
              <a:rPr kumimoji="1" lang="en-US" altLang="zh-CN" sz="2400" b="1" i="1" dirty="0">
                <a:solidFill>
                  <a:srgbClr val="66FFFF"/>
                </a:solidFill>
                <a:latin typeface="Times New Roman" pitchFamily="18" charset="0"/>
              </a:rPr>
              <a:t>y</a:t>
            </a:r>
            <a:r>
              <a:rPr kumimoji="1" lang="en-US" altLang="zh-CN" sz="2400" b="1" i="1" dirty="0">
                <a:solidFill>
                  <a:schemeClr val="bg1"/>
                </a:solidFill>
                <a:latin typeface="Times New Roman" pitchFamily="18" charset="0"/>
              </a:rPr>
              <a:t> </a:t>
            </a:r>
            <a:r>
              <a:rPr kumimoji="1" lang="zh-CN" altLang="en-US" sz="2400" b="1" dirty="0">
                <a:solidFill>
                  <a:schemeClr val="bg1"/>
                </a:solidFill>
                <a:latin typeface="宋体" charset="-122"/>
              </a:rPr>
              <a:t>时，给地面的压力为多少？</a:t>
            </a:r>
          </a:p>
        </p:txBody>
      </p:sp>
      <p:graphicFrame>
        <p:nvGraphicFramePr>
          <p:cNvPr id="2" name="对象 1"/>
          <p:cNvGraphicFramePr>
            <a:graphicFrameLocks noChangeAspect="1"/>
          </p:cNvGraphicFramePr>
          <p:nvPr>
            <p:extLst>
              <p:ext uri="{D42A27DB-BD31-4B8C-83A1-F6EECF244321}">
                <p14:modId xmlns:p14="http://schemas.microsoft.com/office/powerpoint/2010/main" val="2476842893"/>
              </p:ext>
            </p:extLst>
          </p:nvPr>
        </p:nvGraphicFramePr>
        <p:xfrm>
          <a:off x="6304641" y="6381327"/>
          <a:ext cx="2686958" cy="434671"/>
        </p:xfrm>
        <a:graphic>
          <a:graphicData uri="http://schemas.openxmlformats.org/presentationml/2006/ole">
            <mc:AlternateContent xmlns:mc="http://schemas.openxmlformats.org/markup-compatibility/2006">
              <mc:Choice xmlns:v="urn:schemas-microsoft-com:vml" Requires="v">
                <p:oleObj spid="_x0000_s57807" name="Equation" r:id="rId17" imgW="1257120" imgH="241200" progId="Equation.DSMT4">
                  <p:embed/>
                </p:oleObj>
              </mc:Choice>
              <mc:Fallback>
                <p:oleObj name="Equation" r:id="rId17" imgW="1257120" imgH="241200" progId="Equation.DSMT4">
                  <p:embed/>
                  <p:pic>
                    <p:nvPicPr>
                      <p:cNvPr id="0" name="Object 4"/>
                      <p:cNvPicPr>
                        <a:picLocks noChangeAspect="1" noChangeArrowheads="1"/>
                      </p:cNvPicPr>
                      <p:nvPr/>
                    </p:nvPicPr>
                    <p:blipFill>
                      <a:blip r:embed="rId18"/>
                      <a:srcRect/>
                      <a:stretch>
                        <a:fillRect/>
                      </a:stretch>
                    </p:blipFill>
                    <p:spPr bwMode="auto">
                      <a:xfrm>
                        <a:off x="6304641" y="6381327"/>
                        <a:ext cx="2686958" cy="434671"/>
                      </a:xfrm>
                      <a:prstGeom prst="rect">
                        <a:avLst/>
                      </a:prstGeom>
                      <a:solidFill>
                        <a:srgbClr val="CCFFFF"/>
                      </a:solidFill>
                      <a:ln w="9525">
                        <a:solidFill>
                          <a:schemeClr val="tx1"/>
                        </a:solidFill>
                        <a:miter lim="800000"/>
                        <a:headEnd/>
                        <a:tailEnd/>
                      </a:ln>
                    </p:spPr>
                  </p:pic>
                </p:oleObj>
              </mc:Fallback>
            </mc:AlternateContent>
          </a:graphicData>
        </a:graphic>
      </p:graphicFrame>
      <p:grpSp>
        <p:nvGrpSpPr>
          <p:cNvPr id="6" name="组合 5"/>
          <p:cNvGrpSpPr/>
          <p:nvPr/>
        </p:nvGrpSpPr>
        <p:grpSpPr>
          <a:xfrm>
            <a:off x="5004396" y="1623230"/>
            <a:ext cx="4299346" cy="2932895"/>
            <a:chOff x="5004396" y="1623230"/>
            <a:chExt cx="4299346" cy="2932895"/>
          </a:xfrm>
        </p:grpSpPr>
        <p:sp>
          <p:nvSpPr>
            <p:cNvPr id="3" name="TextBox 2"/>
            <p:cNvSpPr txBox="1"/>
            <p:nvPr/>
          </p:nvSpPr>
          <p:spPr>
            <a:xfrm>
              <a:off x="6733183" y="1623230"/>
              <a:ext cx="2570559" cy="1200329"/>
            </a:xfrm>
            <a:prstGeom prst="rect">
              <a:avLst/>
            </a:prstGeom>
            <a:noFill/>
          </p:spPr>
          <p:txBody>
            <a:bodyPr wrap="square" rtlCol="0">
              <a:spAutoFit/>
            </a:bodyPr>
            <a:lstStyle/>
            <a:p>
              <a:r>
                <a:rPr lang="zh-CN" altLang="en-US" dirty="0">
                  <a:solidFill>
                    <a:schemeClr val="bg1"/>
                  </a:solidFill>
                </a:rPr>
                <a:t>柔软的绳，绳之间各段没有支撑作用，以未落到地面的绳为研究对象，其只受重力作用</a:t>
              </a:r>
            </a:p>
          </p:txBody>
        </p:sp>
        <p:cxnSp>
          <p:nvCxnSpPr>
            <p:cNvPr id="5" name="直接箭头连接符 4"/>
            <p:cNvCxnSpPr>
              <a:cxnSpLocks/>
            </p:cNvCxnSpPr>
            <p:nvPr/>
          </p:nvCxnSpPr>
          <p:spPr>
            <a:xfrm flipH="1">
              <a:off x="5004396" y="2171701"/>
              <a:ext cx="1866306" cy="23844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10" name="直接连接符 9">
            <a:extLst>
              <a:ext uri="{FF2B5EF4-FFF2-40B4-BE49-F238E27FC236}">
                <a16:creationId xmlns:a16="http://schemas.microsoft.com/office/drawing/2014/main" id="{35BD4F8C-518E-4CB7-B3AB-1D7BF83068F0}"/>
              </a:ext>
            </a:extLst>
          </p:cNvPr>
          <p:cNvCxnSpPr/>
          <p:nvPr/>
        </p:nvCxnSpPr>
        <p:spPr>
          <a:xfrm>
            <a:off x="4788024" y="4964113"/>
            <a:ext cx="27927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12E71AFA-3961-442A-9EBA-A65886C35E2D}"/>
              </a:ext>
            </a:extLst>
          </p:cNvPr>
          <p:cNvCxnSpPr/>
          <p:nvPr/>
        </p:nvCxnSpPr>
        <p:spPr>
          <a:xfrm>
            <a:off x="3068588" y="5157192"/>
            <a:ext cx="27927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33FBE14-899A-4D9F-A236-53B799CEF9E5}"/>
              </a:ext>
            </a:extLst>
          </p:cNvPr>
          <p:cNvCxnSpPr/>
          <p:nvPr/>
        </p:nvCxnSpPr>
        <p:spPr>
          <a:xfrm flipH="1" flipV="1">
            <a:off x="2967038" y="5767388"/>
            <a:ext cx="3190875" cy="7159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387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762000" y="250825"/>
            <a:ext cx="76962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400" b="1" dirty="0">
                <a:solidFill>
                  <a:schemeClr val="bg1"/>
                </a:solidFill>
                <a:latin typeface="宋体" charset="-122"/>
              </a:rPr>
              <a:t>以初速度</a:t>
            </a:r>
            <a:r>
              <a:rPr kumimoji="1" lang="en-US" altLang="zh-CN" sz="2400" b="1" i="1" dirty="0">
                <a:solidFill>
                  <a:srgbClr val="66FFFF"/>
                </a:solidFill>
                <a:latin typeface="Bookman Old Style" pitchFamily="18" charset="0"/>
                <a:ea typeface="仿宋_GB2312" pitchFamily="49" charset="-122"/>
              </a:rPr>
              <a:t>v</a:t>
            </a:r>
            <a:r>
              <a:rPr kumimoji="1" lang="en-US" altLang="zh-CN" sz="2000" b="1" baseline="-25000" dirty="0">
                <a:solidFill>
                  <a:srgbClr val="66FFFF"/>
                </a:solidFill>
                <a:latin typeface="Times New Roman" pitchFamily="18" charset="0"/>
                <a:ea typeface="仿宋_GB2312" pitchFamily="49" charset="-122"/>
              </a:rPr>
              <a:t>0</a:t>
            </a:r>
            <a:r>
              <a:rPr kumimoji="1" lang="en-US" altLang="zh-CN" sz="2400" b="1" dirty="0">
                <a:solidFill>
                  <a:schemeClr val="bg1"/>
                </a:solidFill>
                <a:latin typeface="宋体" charset="-122"/>
              </a:rPr>
              <a:t> </a:t>
            </a:r>
            <a:r>
              <a:rPr kumimoji="1" lang="zh-CN" altLang="en-US" sz="2400" b="1" dirty="0">
                <a:solidFill>
                  <a:schemeClr val="bg1"/>
                </a:solidFill>
                <a:latin typeface="宋体" charset="-122"/>
              </a:rPr>
              <a:t>竖直向上抛出一质量为</a:t>
            </a:r>
            <a:r>
              <a:rPr kumimoji="1" lang="en-US" altLang="zh-CN" sz="2400" b="1" i="1" dirty="0">
                <a:solidFill>
                  <a:srgbClr val="66FFFF"/>
                </a:solidFill>
                <a:latin typeface="Times New Roman" pitchFamily="18" charset="0"/>
              </a:rPr>
              <a:t>m</a:t>
            </a:r>
            <a:r>
              <a:rPr kumimoji="1" lang="en-US" altLang="zh-CN" sz="2400" b="1" i="1" dirty="0">
                <a:solidFill>
                  <a:schemeClr val="bg1"/>
                </a:solidFill>
                <a:latin typeface="Times New Roman" pitchFamily="18" charset="0"/>
              </a:rPr>
              <a:t> </a:t>
            </a:r>
            <a:r>
              <a:rPr kumimoji="1" lang="zh-CN" altLang="en-US" sz="2400" b="1" dirty="0">
                <a:solidFill>
                  <a:schemeClr val="bg1"/>
                </a:solidFill>
                <a:latin typeface="宋体" charset="-122"/>
              </a:rPr>
              <a:t>的小球，小球除受重力外，还受一个大小为</a:t>
            </a:r>
            <a:r>
              <a:rPr kumimoji="1" lang="en-US" altLang="zh-CN" sz="2400" b="1" i="1" dirty="0">
                <a:solidFill>
                  <a:srgbClr val="66FFFF"/>
                </a:solidFill>
                <a:latin typeface="Times New Roman" pitchFamily="18" charset="0"/>
              </a:rPr>
              <a:t>αm</a:t>
            </a:r>
            <a:r>
              <a:rPr kumimoji="1" lang="en-US" altLang="zh-CN" sz="2400" b="1" i="1" dirty="0">
                <a:solidFill>
                  <a:srgbClr val="66FFFF"/>
                </a:solidFill>
                <a:latin typeface="Bookman Old Style" pitchFamily="18" charset="0"/>
                <a:ea typeface="仿宋_GB2312" pitchFamily="49" charset="-122"/>
              </a:rPr>
              <a:t>v </a:t>
            </a:r>
            <a:r>
              <a:rPr kumimoji="1" lang="en-US" altLang="zh-CN" sz="2000" b="1" baseline="30000" dirty="0">
                <a:solidFill>
                  <a:srgbClr val="66FFFF"/>
                </a:solidFill>
                <a:latin typeface="Times New Roman" pitchFamily="18" charset="0"/>
                <a:ea typeface="仿宋_GB2312" pitchFamily="49" charset="-122"/>
              </a:rPr>
              <a:t>2</a:t>
            </a:r>
            <a:r>
              <a:rPr kumimoji="1" lang="en-US" altLang="zh-CN" sz="2400" b="1" dirty="0">
                <a:solidFill>
                  <a:schemeClr val="bg1"/>
                </a:solidFill>
                <a:latin typeface="宋体" charset="-122"/>
              </a:rPr>
              <a:t> </a:t>
            </a:r>
            <a:r>
              <a:rPr kumimoji="1" lang="zh-CN" altLang="en-US" sz="2400" b="1" dirty="0">
                <a:solidFill>
                  <a:schemeClr val="bg1"/>
                </a:solidFill>
                <a:latin typeface="宋体" charset="-122"/>
              </a:rPr>
              <a:t>的粘滞阻力。</a:t>
            </a:r>
          </a:p>
        </p:txBody>
      </p:sp>
      <p:sp>
        <p:nvSpPr>
          <p:cNvPr id="27651" name="Rectangle 3"/>
          <p:cNvSpPr>
            <a:spLocks noChangeArrowheads="1"/>
          </p:cNvSpPr>
          <p:nvPr/>
        </p:nvSpPr>
        <p:spPr bwMode="auto">
          <a:xfrm>
            <a:off x="323850" y="17526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rPr>
              <a:t>解</a:t>
            </a:r>
          </a:p>
        </p:txBody>
      </p:sp>
      <p:sp>
        <p:nvSpPr>
          <p:cNvPr id="27652" name="Text Box 4"/>
          <p:cNvSpPr txBox="1">
            <a:spLocks noChangeArrowheads="1"/>
          </p:cNvSpPr>
          <p:nvPr/>
        </p:nvSpPr>
        <p:spPr bwMode="auto">
          <a:xfrm>
            <a:off x="304800" y="228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FFFF00"/>
                </a:solidFill>
                <a:latin typeface="Times New Roman" pitchFamily="18" charset="0"/>
              </a:rPr>
              <a:t>例</a:t>
            </a:r>
          </a:p>
        </p:txBody>
      </p:sp>
      <p:sp>
        <p:nvSpPr>
          <p:cNvPr id="27653" name="Oval 5"/>
          <p:cNvSpPr>
            <a:spLocks noChangeArrowheads="1"/>
          </p:cNvSpPr>
          <p:nvPr/>
        </p:nvSpPr>
        <p:spPr bwMode="auto">
          <a:xfrm>
            <a:off x="6781800" y="5424488"/>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4" name="Line 6"/>
          <p:cNvSpPr>
            <a:spLocks noChangeShapeType="1"/>
          </p:cNvSpPr>
          <p:nvPr/>
        </p:nvSpPr>
        <p:spPr bwMode="auto">
          <a:xfrm flipV="1">
            <a:off x="6705600" y="4510088"/>
            <a:ext cx="0" cy="990600"/>
          </a:xfrm>
          <a:prstGeom prst="line">
            <a:avLst/>
          </a:prstGeom>
          <a:noFill/>
          <a:ln w="19050">
            <a:solidFill>
              <a:srgbClr val="FF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5" name="Line 7"/>
          <p:cNvSpPr>
            <a:spLocks noChangeShapeType="1"/>
          </p:cNvSpPr>
          <p:nvPr/>
        </p:nvSpPr>
        <p:spPr bwMode="auto">
          <a:xfrm>
            <a:off x="6858000" y="5486400"/>
            <a:ext cx="0" cy="990600"/>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6" name="Line 8"/>
          <p:cNvSpPr>
            <a:spLocks noChangeShapeType="1"/>
          </p:cNvSpPr>
          <p:nvPr/>
        </p:nvSpPr>
        <p:spPr bwMode="auto">
          <a:xfrm>
            <a:off x="6858000" y="5500688"/>
            <a:ext cx="0" cy="533400"/>
          </a:xfrm>
          <a:prstGeom prst="line">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7" name="Line 9"/>
          <p:cNvSpPr>
            <a:spLocks noChangeShapeType="1"/>
          </p:cNvSpPr>
          <p:nvPr/>
        </p:nvSpPr>
        <p:spPr bwMode="auto">
          <a:xfrm>
            <a:off x="6858000" y="5500688"/>
            <a:ext cx="954088"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8" name="Line 10"/>
          <p:cNvSpPr>
            <a:spLocks noChangeShapeType="1"/>
          </p:cNvSpPr>
          <p:nvPr/>
        </p:nvSpPr>
        <p:spPr bwMode="auto">
          <a:xfrm flipV="1">
            <a:off x="6858000" y="3443288"/>
            <a:ext cx="0" cy="2133600"/>
          </a:xfrm>
          <a:prstGeom prst="line">
            <a:avLst/>
          </a:prstGeom>
          <a:noFill/>
          <a:ln w="1905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9" name="Line 11"/>
          <p:cNvSpPr>
            <a:spLocks noChangeShapeType="1"/>
          </p:cNvSpPr>
          <p:nvPr/>
        </p:nvSpPr>
        <p:spPr bwMode="auto">
          <a:xfrm>
            <a:off x="7620000" y="3443288"/>
            <a:ext cx="0" cy="2057400"/>
          </a:xfrm>
          <a:prstGeom prst="line">
            <a:avLst/>
          </a:prstGeom>
          <a:noFill/>
          <a:ln w="19050">
            <a:solidFill>
              <a:schemeClr val="bg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0" name="Line 12"/>
          <p:cNvSpPr>
            <a:spLocks noChangeShapeType="1"/>
          </p:cNvSpPr>
          <p:nvPr/>
        </p:nvSpPr>
        <p:spPr bwMode="auto">
          <a:xfrm flipV="1">
            <a:off x="6553200" y="3367088"/>
            <a:ext cx="0" cy="2133600"/>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7661" name="Object 13"/>
          <p:cNvGraphicFramePr>
            <a:graphicFrameLocks noChangeAspect="1"/>
          </p:cNvGraphicFramePr>
          <p:nvPr/>
        </p:nvGraphicFramePr>
        <p:xfrm>
          <a:off x="827088" y="1557338"/>
          <a:ext cx="3619500" cy="825500"/>
        </p:xfrm>
        <a:graphic>
          <a:graphicData uri="http://schemas.openxmlformats.org/presentationml/2006/ole">
            <mc:AlternateContent xmlns:mc="http://schemas.openxmlformats.org/markup-compatibility/2006">
              <mc:Choice xmlns:v="urn:schemas-microsoft-com:vml" Requires="v">
                <p:oleObj spid="_x0000_s65687" name="公式" r:id="rId3" imgW="4814280" imgH="1092600" progId="Equation.3">
                  <p:embed/>
                </p:oleObj>
              </mc:Choice>
              <mc:Fallback>
                <p:oleObj name="公式" r:id="rId3" imgW="4814280" imgH="1092600" progId="Equation.3">
                  <p:embed/>
                  <p:pic>
                    <p:nvPicPr>
                      <p:cNvPr id="0" name="Picture 4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557338"/>
                        <a:ext cx="36195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62" name="Object 14"/>
          <p:cNvGraphicFramePr>
            <a:graphicFrameLocks noChangeAspect="1"/>
          </p:cNvGraphicFramePr>
          <p:nvPr/>
        </p:nvGraphicFramePr>
        <p:xfrm>
          <a:off x="900113" y="2514600"/>
          <a:ext cx="2903537" cy="901700"/>
        </p:xfrm>
        <a:graphic>
          <a:graphicData uri="http://schemas.openxmlformats.org/presentationml/2006/ole">
            <mc:AlternateContent xmlns:mc="http://schemas.openxmlformats.org/markup-compatibility/2006">
              <mc:Choice xmlns:v="urn:schemas-microsoft-com:vml" Requires="v">
                <p:oleObj spid="_x0000_s65688" name="公式" r:id="rId5" imgW="3886920" imgH="1194120" progId="Equation.3">
                  <p:embed/>
                </p:oleObj>
              </mc:Choice>
              <mc:Fallback>
                <p:oleObj name="公式" r:id="rId5" imgW="3886920" imgH="1194120" progId="Equation.3">
                  <p:embed/>
                  <p:pic>
                    <p:nvPicPr>
                      <p:cNvPr id="0" name="Picture 40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2514600"/>
                        <a:ext cx="2903537"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63" name="Object 15"/>
          <p:cNvGraphicFramePr>
            <a:graphicFrameLocks noChangeAspect="1"/>
          </p:cNvGraphicFramePr>
          <p:nvPr/>
        </p:nvGraphicFramePr>
        <p:xfrm>
          <a:off x="914400" y="3505200"/>
          <a:ext cx="1704975" cy="949325"/>
        </p:xfrm>
        <a:graphic>
          <a:graphicData uri="http://schemas.openxmlformats.org/presentationml/2006/ole">
            <mc:AlternateContent xmlns:mc="http://schemas.openxmlformats.org/markup-compatibility/2006">
              <mc:Choice xmlns:v="urn:schemas-microsoft-com:vml" Requires="v">
                <p:oleObj spid="_x0000_s65689" name="Equation" r:id="rId7" imgW="2261160" imgH="1257480" progId="Equation.3">
                  <p:embed/>
                </p:oleObj>
              </mc:Choice>
              <mc:Fallback>
                <p:oleObj name="Equation" r:id="rId7" imgW="2261160" imgH="1257480" progId="Equation.3">
                  <p:embed/>
                  <p:pic>
                    <p:nvPicPr>
                      <p:cNvPr id="0" name="Picture 40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3505200"/>
                        <a:ext cx="1704975"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64" name="Object 16"/>
          <p:cNvGraphicFramePr>
            <a:graphicFrameLocks noChangeAspect="1"/>
          </p:cNvGraphicFramePr>
          <p:nvPr/>
        </p:nvGraphicFramePr>
        <p:xfrm>
          <a:off x="2667000" y="3505200"/>
          <a:ext cx="2973388" cy="952500"/>
        </p:xfrm>
        <a:graphic>
          <a:graphicData uri="http://schemas.openxmlformats.org/presentationml/2006/ole">
            <mc:AlternateContent xmlns:mc="http://schemas.openxmlformats.org/markup-compatibility/2006">
              <mc:Choice xmlns:v="urn:schemas-microsoft-com:vml" Requires="v">
                <p:oleObj spid="_x0000_s65690" name="Equation" r:id="rId9" imgW="3938040" imgH="1257480" progId="Equation.3">
                  <p:embed/>
                </p:oleObj>
              </mc:Choice>
              <mc:Fallback>
                <p:oleObj name="Equation" r:id="rId9" imgW="3938040" imgH="1257480" progId="Equation.3">
                  <p:embed/>
                  <p:pic>
                    <p:nvPicPr>
                      <p:cNvPr id="0" name="Picture 40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3505200"/>
                        <a:ext cx="2973388"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65" name="Object 17"/>
          <p:cNvGraphicFramePr>
            <a:graphicFrameLocks/>
          </p:cNvGraphicFramePr>
          <p:nvPr/>
        </p:nvGraphicFramePr>
        <p:xfrm>
          <a:off x="889000" y="4648200"/>
          <a:ext cx="4337050" cy="825500"/>
        </p:xfrm>
        <a:graphic>
          <a:graphicData uri="http://schemas.openxmlformats.org/presentationml/2006/ole">
            <mc:AlternateContent xmlns:mc="http://schemas.openxmlformats.org/markup-compatibility/2006">
              <mc:Choice xmlns:v="urn:schemas-microsoft-com:vml" Requires="v">
                <p:oleObj spid="_x0000_s65691" name="公式" r:id="rId11" imgW="5767200" imgH="1092600" progId="Equation.3">
                  <p:embed/>
                </p:oleObj>
              </mc:Choice>
              <mc:Fallback>
                <p:oleObj name="公式" r:id="rId11" imgW="5767200" imgH="1092600" progId="Equation.3">
                  <p:embed/>
                  <p:pic>
                    <p:nvPicPr>
                      <p:cNvPr id="0" name="Picture 40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9000" y="4648200"/>
                        <a:ext cx="433705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66" name="Object 18"/>
          <p:cNvGraphicFramePr>
            <a:graphicFrameLocks noChangeAspect="1"/>
          </p:cNvGraphicFramePr>
          <p:nvPr/>
        </p:nvGraphicFramePr>
        <p:xfrm>
          <a:off x="885825" y="5562600"/>
          <a:ext cx="2924175" cy="949325"/>
        </p:xfrm>
        <a:graphic>
          <a:graphicData uri="http://schemas.openxmlformats.org/presentationml/2006/ole">
            <mc:AlternateContent xmlns:mc="http://schemas.openxmlformats.org/markup-compatibility/2006">
              <mc:Choice xmlns:v="urn:schemas-microsoft-com:vml" Requires="v">
                <p:oleObj spid="_x0000_s65692" name="Equation" r:id="rId13" imgW="3886920" imgH="1257480" progId="Equation.3">
                  <p:embed/>
                </p:oleObj>
              </mc:Choice>
              <mc:Fallback>
                <p:oleObj name="Equation" r:id="rId13" imgW="3886920" imgH="1257480" progId="Equation.3">
                  <p:embed/>
                  <p:pic>
                    <p:nvPicPr>
                      <p:cNvPr id="0" name="Picture 4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85825" y="5562600"/>
                        <a:ext cx="292417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27667" name="Object 19"/>
          <p:cNvGraphicFramePr>
            <a:graphicFrameLocks noChangeAspect="1"/>
          </p:cNvGraphicFramePr>
          <p:nvPr/>
        </p:nvGraphicFramePr>
        <p:xfrm>
          <a:off x="6999288" y="5603875"/>
          <a:ext cx="315912" cy="415925"/>
        </p:xfrm>
        <a:graphic>
          <a:graphicData uri="http://schemas.openxmlformats.org/presentationml/2006/ole">
            <mc:AlternateContent xmlns:mc="http://schemas.openxmlformats.org/markup-compatibility/2006">
              <mc:Choice xmlns:v="urn:schemas-microsoft-com:vml" Requires="v">
                <p:oleObj spid="_x0000_s65693" name="Equation" r:id="rId15" imgW="406440" imgH="546120" progId="Equation.3">
                  <p:embed/>
                </p:oleObj>
              </mc:Choice>
              <mc:Fallback>
                <p:oleObj name="Equation" r:id="rId15" imgW="406440" imgH="546120" progId="Equation.3">
                  <p:embed/>
                  <p:pic>
                    <p:nvPicPr>
                      <p:cNvPr id="0" name="Picture 4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99288" y="5603875"/>
                        <a:ext cx="315912"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68" name="Object 20"/>
          <p:cNvGraphicFramePr>
            <a:graphicFrameLocks noChangeAspect="1"/>
          </p:cNvGraphicFramePr>
          <p:nvPr/>
        </p:nvGraphicFramePr>
        <p:xfrm>
          <a:off x="4467225" y="2514600"/>
          <a:ext cx="2740025" cy="952500"/>
        </p:xfrm>
        <a:graphic>
          <a:graphicData uri="http://schemas.openxmlformats.org/presentationml/2006/ole">
            <mc:AlternateContent xmlns:mc="http://schemas.openxmlformats.org/markup-compatibility/2006">
              <mc:Choice xmlns:v="urn:schemas-microsoft-com:vml" Requires="v">
                <p:oleObj spid="_x0000_s65694" name="公式" r:id="rId17" imgW="3645720" imgH="1257480" progId="Equation.3">
                  <p:embed/>
                </p:oleObj>
              </mc:Choice>
              <mc:Fallback>
                <p:oleObj name="公式" r:id="rId17" imgW="3645720" imgH="1257480" progId="Equation.3">
                  <p:embed/>
                  <p:pic>
                    <p:nvPicPr>
                      <p:cNvPr id="0" name="Picture 4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67225" y="2514600"/>
                        <a:ext cx="2740025"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9" name="Line 21"/>
          <p:cNvSpPr>
            <a:spLocks noChangeShapeType="1"/>
          </p:cNvSpPr>
          <p:nvPr/>
        </p:nvSpPr>
        <p:spPr bwMode="auto">
          <a:xfrm>
            <a:off x="6834188" y="3448050"/>
            <a:ext cx="914400"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7670" name="Object 22"/>
          <p:cNvGraphicFramePr>
            <a:graphicFrameLocks noChangeAspect="1"/>
          </p:cNvGraphicFramePr>
          <p:nvPr/>
        </p:nvGraphicFramePr>
        <p:xfrm>
          <a:off x="6161088" y="4751388"/>
          <a:ext cx="315912" cy="430212"/>
        </p:xfrm>
        <a:graphic>
          <a:graphicData uri="http://schemas.openxmlformats.org/presentationml/2006/ole">
            <mc:AlternateContent xmlns:mc="http://schemas.openxmlformats.org/markup-compatibility/2006">
              <mc:Choice xmlns:v="urn:schemas-microsoft-com:vml" Requires="v">
                <p:oleObj spid="_x0000_s65695" name="Equation" r:id="rId19" imgW="406440" imgH="559080" progId="Equation.3">
                  <p:embed/>
                </p:oleObj>
              </mc:Choice>
              <mc:Fallback>
                <p:oleObj name="Equation" r:id="rId19" imgW="406440" imgH="559080" progId="Equation.3">
                  <p:embed/>
                  <p:pic>
                    <p:nvPicPr>
                      <p:cNvPr id="0" name="Picture 4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161088" y="4751388"/>
                        <a:ext cx="315912"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71" name="Object 23"/>
          <p:cNvGraphicFramePr>
            <a:graphicFrameLocks noChangeAspect="1"/>
          </p:cNvGraphicFramePr>
          <p:nvPr/>
        </p:nvGraphicFramePr>
        <p:xfrm>
          <a:off x="6208713" y="5713413"/>
          <a:ext cx="496887" cy="306387"/>
        </p:xfrm>
        <a:graphic>
          <a:graphicData uri="http://schemas.openxmlformats.org/presentationml/2006/ole">
            <mc:AlternateContent xmlns:mc="http://schemas.openxmlformats.org/markup-compatibility/2006">
              <mc:Choice xmlns:v="urn:schemas-microsoft-com:vml" Requires="v">
                <p:oleObj spid="_x0000_s65696" name="Equation" r:id="rId21" imgW="648000" imgH="393840" progId="Equation.3">
                  <p:embed/>
                </p:oleObj>
              </mc:Choice>
              <mc:Fallback>
                <p:oleObj name="Equation" r:id="rId21" imgW="648000" imgH="393840" progId="Equation.3">
                  <p:embed/>
                  <p:pic>
                    <p:nvPicPr>
                      <p:cNvPr id="0" name="Picture 4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208713" y="5713413"/>
                        <a:ext cx="496887" cy="3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72" name="Object 24"/>
          <p:cNvGraphicFramePr>
            <a:graphicFrameLocks noChangeAspect="1"/>
          </p:cNvGraphicFramePr>
          <p:nvPr/>
        </p:nvGraphicFramePr>
        <p:xfrm>
          <a:off x="7267575" y="4359275"/>
          <a:ext cx="352425" cy="288925"/>
        </p:xfrm>
        <a:graphic>
          <a:graphicData uri="http://schemas.openxmlformats.org/presentationml/2006/ole">
            <mc:AlternateContent xmlns:mc="http://schemas.openxmlformats.org/markup-compatibility/2006">
              <mc:Choice xmlns:v="urn:schemas-microsoft-com:vml" Requires="v">
                <p:oleObj spid="_x0000_s65697" name="Equation" r:id="rId23" imgW="457200" imgH="381240" progId="Equation.3">
                  <p:embed/>
                </p:oleObj>
              </mc:Choice>
              <mc:Fallback>
                <p:oleObj name="Equation" r:id="rId23" imgW="457200" imgH="381240" progId="Equation.3">
                  <p:embed/>
                  <p:pic>
                    <p:nvPicPr>
                      <p:cNvPr id="0" name="Picture 4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267575" y="4359275"/>
                        <a:ext cx="352425"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73" name="Object 25"/>
          <p:cNvGraphicFramePr>
            <a:graphicFrameLocks noChangeAspect="1"/>
          </p:cNvGraphicFramePr>
          <p:nvPr/>
        </p:nvGraphicFramePr>
        <p:xfrm>
          <a:off x="6159500" y="3503613"/>
          <a:ext cx="241300" cy="306387"/>
        </p:xfrm>
        <a:graphic>
          <a:graphicData uri="http://schemas.openxmlformats.org/presentationml/2006/ole">
            <mc:AlternateContent xmlns:mc="http://schemas.openxmlformats.org/markup-compatibility/2006">
              <mc:Choice xmlns:v="urn:schemas-microsoft-com:vml" Requires="v">
                <p:oleObj spid="_x0000_s65698" name="Equation" r:id="rId25" imgW="304920" imgH="393840" progId="Equation.3">
                  <p:embed/>
                </p:oleObj>
              </mc:Choice>
              <mc:Fallback>
                <p:oleObj name="Equation" r:id="rId25" imgW="304920" imgH="393840" progId="Equation.3">
                  <p:embed/>
                  <p:pic>
                    <p:nvPicPr>
                      <p:cNvPr id="0" name="Picture 41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159500" y="3503613"/>
                        <a:ext cx="241300" cy="3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74" name="Text Box 26"/>
          <p:cNvSpPr txBox="1">
            <a:spLocks noChangeArrowheads="1"/>
          </p:cNvSpPr>
          <p:nvPr/>
        </p:nvSpPr>
        <p:spPr bwMode="auto">
          <a:xfrm>
            <a:off x="328613" y="1128713"/>
            <a:ext cx="5334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400" b="1">
                <a:solidFill>
                  <a:srgbClr val="FFFF00"/>
                </a:solidFill>
                <a:latin typeface="宋体" charset="-122"/>
              </a:rPr>
              <a:t>求</a:t>
            </a:r>
          </a:p>
        </p:txBody>
      </p:sp>
      <p:sp>
        <p:nvSpPr>
          <p:cNvPr id="27675" name="Text Box 27"/>
          <p:cNvSpPr txBox="1">
            <a:spLocks noChangeArrowheads="1"/>
          </p:cNvSpPr>
          <p:nvPr/>
        </p:nvSpPr>
        <p:spPr bwMode="auto">
          <a:xfrm>
            <a:off x="762000" y="1146175"/>
            <a:ext cx="35814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400" b="1">
                <a:solidFill>
                  <a:schemeClr val="bg1"/>
                </a:solidFill>
                <a:latin typeface="宋体" charset="-122"/>
              </a:rPr>
              <a:t>小球上升的最大高度。</a:t>
            </a:r>
          </a:p>
        </p:txBody>
      </p:sp>
      <p:graphicFrame>
        <p:nvGraphicFramePr>
          <p:cNvPr id="27676" name="Object 28"/>
          <p:cNvGraphicFramePr>
            <a:graphicFrameLocks noChangeAspect="1"/>
          </p:cNvGraphicFramePr>
          <p:nvPr/>
        </p:nvGraphicFramePr>
        <p:xfrm>
          <a:off x="5219700" y="1484313"/>
          <a:ext cx="2171700" cy="825500"/>
        </p:xfrm>
        <a:graphic>
          <a:graphicData uri="http://schemas.openxmlformats.org/presentationml/2006/ole">
            <mc:AlternateContent xmlns:mc="http://schemas.openxmlformats.org/markup-compatibility/2006">
              <mc:Choice xmlns:v="urn:schemas-microsoft-com:vml" Requires="v">
                <p:oleObj spid="_x0000_s65699" name="公式" r:id="rId27" imgW="2883600" imgH="1092600" progId="Equation.3">
                  <p:embed/>
                </p:oleObj>
              </mc:Choice>
              <mc:Fallback>
                <p:oleObj name="公式" r:id="rId27" imgW="2883600" imgH="1092600" progId="Equation.3">
                  <p:embed/>
                  <p:pic>
                    <p:nvPicPr>
                      <p:cNvPr id="0" name="Picture 41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219700" y="1484313"/>
                        <a:ext cx="21717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77" name="AutoShape 29"/>
          <p:cNvSpPr>
            <a:spLocks noChangeArrowheads="1"/>
          </p:cNvSpPr>
          <p:nvPr/>
        </p:nvSpPr>
        <p:spPr bwMode="auto">
          <a:xfrm>
            <a:off x="3708400" y="2852738"/>
            <a:ext cx="503238" cy="215900"/>
          </a:xfrm>
          <a:prstGeom prst="rightArrow">
            <a:avLst>
              <a:gd name="adj1" fmla="val 50000"/>
              <a:gd name="adj2" fmla="val 58272"/>
            </a:avLst>
          </a:prstGeom>
          <a:solidFill>
            <a:srgbClr val="FFCCFF">
              <a:alpha val="49001"/>
            </a:srgbClr>
          </a:solidFill>
          <a:ln w="9525">
            <a:solidFill>
              <a:srgbClr val="FFCCFF">
                <a:alpha val="50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文本框 1">
            <a:extLst>
              <a:ext uri="{FF2B5EF4-FFF2-40B4-BE49-F238E27FC236}">
                <a16:creationId xmlns:a16="http://schemas.microsoft.com/office/drawing/2014/main" id="{F748016B-9107-4108-8604-88EAFC79FDE3}"/>
              </a:ext>
            </a:extLst>
          </p:cNvPr>
          <p:cNvSpPr txBox="1"/>
          <p:nvPr/>
        </p:nvSpPr>
        <p:spPr>
          <a:xfrm>
            <a:off x="7524328" y="1425550"/>
            <a:ext cx="1512167" cy="923330"/>
          </a:xfrm>
          <a:prstGeom prst="rect">
            <a:avLst/>
          </a:prstGeom>
          <a:noFill/>
        </p:spPr>
        <p:txBody>
          <a:bodyPr wrap="square" rtlCol="0">
            <a:spAutoFit/>
          </a:bodyPr>
          <a:lstStyle/>
          <a:p>
            <a:r>
              <a:rPr lang="zh-CN" altLang="en-US" dirty="0">
                <a:solidFill>
                  <a:schemeClr val="bg1"/>
                </a:solidFill>
              </a:rPr>
              <a:t>需要速度和高度的关系，消去</a:t>
            </a:r>
            <a:r>
              <a:rPr lang="en-US" altLang="zh-CN" dirty="0">
                <a:solidFill>
                  <a:schemeClr val="bg1"/>
                </a:solidFill>
              </a:rPr>
              <a:t>t</a:t>
            </a:r>
            <a:endParaRPr lang="zh-CN" altLang="en-US" dirty="0">
              <a:solidFill>
                <a:schemeClr val="bg1"/>
              </a:solidFill>
            </a:endParaRPr>
          </a:p>
        </p:txBody>
      </p:sp>
    </p:spTree>
    <p:extLst>
      <p:ext uri="{BB962C8B-B14F-4D97-AF65-F5344CB8AC3E}">
        <p14:creationId xmlns:p14="http://schemas.microsoft.com/office/powerpoint/2010/main" val="1995133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8674" name="Group 2"/>
          <p:cNvGrpSpPr>
            <a:grpSpLocks/>
          </p:cNvGrpSpPr>
          <p:nvPr/>
        </p:nvGrpSpPr>
        <p:grpSpPr bwMode="auto">
          <a:xfrm>
            <a:off x="5664646" y="2517775"/>
            <a:ext cx="3200400" cy="1219200"/>
            <a:chOff x="336" y="1296"/>
            <a:chExt cx="2016" cy="768"/>
          </a:xfrm>
        </p:grpSpPr>
        <p:sp>
          <p:nvSpPr>
            <p:cNvPr id="28675" name="Line 3"/>
            <p:cNvSpPr>
              <a:spLocks noChangeShapeType="1"/>
            </p:cNvSpPr>
            <p:nvPr/>
          </p:nvSpPr>
          <p:spPr bwMode="auto">
            <a:xfrm>
              <a:off x="720" y="1296"/>
              <a:ext cx="0" cy="576"/>
            </a:xfrm>
            <a:prstGeom prst="line">
              <a:avLst/>
            </a:prstGeom>
            <a:noFill/>
            <a:ln w="9525">
              <a:solidFill>
                <a:srgbClr val="FF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76" name="Line 4"/>
            <p:cNvSpPr>
              <a:spLocks noChangeShapeType="1"/>
            </p:cNvSpPr>
            <p:nvPr/>
          </p:nvSpPr>
          <p:spPr bwMode="auto">
            <a:xfrm>
              <a:off x="720" y="1296"/>
              <a:ext cx="1248" cy="0"/>
            </a:xfrm>
            <a:prstGeom prst="line">
              <a:avLst/>
            </a:prstGeom>
            <a:noFill/>
            <a:ln w="9525">
              <a:solidFill>
                <a:srgbClr val="FF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77" name="Line 5"/>
            <p:cNvSpPr>
              <a:spLocks noChangeShapeType="1"/>
            </p:cNvSpPr>
            <p:nvPr/>
          </p:nvSpPr>
          <p:spPr bwMode="auto">
            <a:xfrm>
              <a:off x="1968" y="1296"/>
              <a:ext cx="0" cy="576"/>
            </a:xfrm>
            <a:prstGeom prst="line">
              <a:avLst/>
            </a:prstGeom>
            <a:noFill/>
            <a:ln w="9525">
              <a:solidFill>
                <a:srgbClr val="FF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78" name="Line 6"/>
            <p:cNvSpPr>
              <a:spLocks noChangeShapeType="1"/>
            </p:cNvSpPr>
            <p:nvPr/>
          </p:nvSpPr>
          <p:spPr bwMode="auto">
            <a:xfrm>
              <a:off x="720" y="1872"/>
              <a:ext cx="576" cy="0"/>
            </a:xfrm>
            <a:prstGeom prst="line">
              <a:avLst/>
            </a:prstGeom>
            <a:noFill/>
            <a:ln w="57150">
              <a:solidFill>
                <a:srgbClr val="FF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79" name="Line 7"/>
            <p:cNvSpPr>
              <a:spLocks noChangeShapeType="1"/>
            </p:cNvSpPr>
            <p:nvPr/>
          </p:nvSpPr>
          <p:spPr bwMode="auto">
            <a:xfrm>
              <a:off x="1440" y="1872"/>
              <a:ext cx="528" cy="0"/>
            </a:xfrm>
            <a:prstGeom prst="line">
              <a:avLst/>
            </a:prstGeom>
            <a:noFill/>
            <a:ln w="57150">
              <a:solidFill>
                <a:srgbClr val="FF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0" name="Oval 8"/>
            <p:cNvSpPr>
              <a:spLocks noChangeArrowheads="1"/>
            </p:cNvSpPr>
            <p:nvPr/>
          </p:nvSpPr>
          <p:spPr bwMode="auto">
            <a:xfrm>
              <a:off x="816" y="1872"/>
              <a:ext cx="240" cy="192"/>
            </a:xfrm>
            <a:prstGeom prst="ellipse">
              <a:avLst/>
            </a:prstGeom>
            <a:solidFill>
              <a:schemeClr val="accent1"/>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1" name="Oval 9"/>
            <p:cNvSpPr>
              <a:spLocks noChangeArrowheads="1"/>
            </p:cNvSpPr>
            <p:nvPr/>
          </p:nvSpPr>
          <p:spPr bwMode="auto">
            <a:xfrm>
              <a:off x="1536" y="1872"/>
              <a:ext cx="240" cy="192"/>
            </a:xfrm>
            <a:prstGeom prst="ellipse">
              <a:avLst/>
            </a:prstGeom>
            <a:solidFill>
              <a:schemeClr val="accent1"/>
            </a:solidFill>
            <a:ln w="9525">
              <a:solidFill>
                <a:srgbClr val="FF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2" name="Line 10"/>
            <p:cNvSpPr>
              <a:spLocks noChangeShapeType="1"/>
            </p:cNvSpPr>
            <p:nvPr/>
          </p:nvSpPr>
          <p:spPr bwMode="auto">
            <a:xfrm>
              <a:off x="336" y="2064"/>
              <a:ext cx="2016" cy="0"/>
            </a:xfrm>
            <a:prstGeom prst="line">
              <a:avLst/>
            </a:prstGeom>
            <a:noFill/>
            <a:ln w="9525">
              <a:solidFill>
                <a:srgbClr val="FF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683" name="Freeform 11" descr="25%"/>
          <p:cNvSpPr>
            <a:spLocks/>
          </p:cNvSpPr>
          <p:nvPr/>
        </p:nvSpPr>
        <p:spPr bwMode="auto">
          <a:xfrm rot="21397091">
            <a:off x="6883846" y="3486150"/>
            <a:ext cx="687387" cy="279400"/>
          </a:xfrm>
          <a:custGeom>
            <a:avLst/>
            <a:gdLst>
              <a:gd name="T0" fmla="*/ 1 w 433"/>
              <a:gd name="T1" fmla="*/ 32 h 109"/>
              <a:gd name="T2" fmla="*/ 409 w 433"/>
              <a:gd name="T3" fmla="*/ 44 h 109"/>
              <a:gd name="T4" fmla="*/ 421 w 433"/>
              <a:gd name="T5" fmla="*/ 92 h 109"/>
              <a:gd name="T6" fmla="*/ 349 w 433"/>
              <a:gd name="T7" fmla="*/ 104 h 109"/>
              <a:gd name="T8" fmla="*/ 13 w 433"/>
              <a:gd name="T9" fmla="*/ 80 h 109"/>
              <a:gd name="T10" fmla="*/ 1 w 433"/>
              <a:gd name="T11" fmla="*/ 32 h 109"/>
            </a:gdLst>
            <a:ahLst/>
            <a:cxnLst>
              <a:cxn ang="0">
                <a:pos x="T0" y="T1"/>
              </a:cxn>
              <a:cxn ang="0">
                <a:pos x="T2" y="T3"/>
              </a:cxn>
              <a:cxn ang="0">
                <a:pos x="T4" y="T5"/>
              </a:cxn>
              <a:cxn ang="0">
                <a:pos x="T6" y="T7"/>
              </a:cxn>
              <a:cxn ang="0">
                <a:pos x="T8" y="T9"/>
              </a:cxn>
              <a:cxn ang="0">
                <a:pos x="T10" y="T11"/>
              </a:cxn>
            </a:cxnLst>
            <a:rect l="0" t="0" r="r" b="b"/>
            <a:pathLst>
              <a:path w="433" h="109">
                <a:moveTo>
                  <a:pt x="1" y="32"/>
                </a:moveTo>
                <a:cubicBezTo>
                  <a:pt x="136" y="10"/>
                  <a:pt x="277" y="0"/>
                  <a:pt x="409" y="44"/>
                </a:cubicBezTo>
                <a:cubicBezTo>
                  <a:pt x="413" y="60"/>
                  <a:pt x="433" y="80"/>
                  <a:pt x="421" y="92"/>
                </a:cubicBezTo>
                <a:cubicBezTo>
                  <a:pt x="404" y="109"/>
                  <a:pt x="373" y="105"/>
                  <a:pt x="349" y="104"/>
                </a:cubicBezTo>
                <a:cubicBezTo>
                  <a:pt x="237" y="101"/>
                  <a:pt x="13" y="80"/>
                  <a:pt x="13" y="80"/>
                </a:cubicBezTo>
                <a:cubicBezTo>
                  <a:pt x="0" y="40"/>
                  <a:pt x="1" y="57"/>
                  <a:pt x="1" y="32"/>
                </a:cubicBezTo>
                <a:close/>
              </a:path>
            </a:pathLst>
          </a:custGeom>
          <a:pattFill prst="pct25">
            <a:fgClr>
              <a:srgbClr val="FF6600"/>
            </a:fgClr>
            <a:bgClr>
              <a:srgbClr val="FFFFFF"/>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684" name="Object 12"/>
          <p:cNvGraphicFramePr>
            <a:graphicFrameLocks/>
          </p:cNvGraphicFramePr>
          <p:nvPr/>
        </p:nvGraphicFramePr>
        <p:xfrm>
          <a:off x="827088" y="2387600"/>
          <a:ext cx="3814762" cy="825500"/>
        </p:xfrm>
        <a:graphic>
          <a:graphicData uri="http://schemas.openxmlformats.org/presentationml/2006/ole">
            <mc:AlternateContent xmlns:mc="http://schemas.openxmlformats.org/markup-compatibility/2006">
              <mc:Choice xmlns:v="urn:schemas-microsoft-com:vml" Requires="v">
                <p:oleObj spid="_x0000_s56949" name="公式" r:id="rId3" imgW="5068440" imgH="1092600" progId="Equation.3">
                  <p:embed/>
                </p:oleObj>
              </mc:Choice>
              <mc:Fallback>
                <p:oleObj name="公式" r:id="rId3" imgW="5068440" imgH="1092600" progId="Equation.3">
                  <p:embed/>
                  <p:pic>
                    <p:nvPicPr>
                      <p:cNvPr id="0" name="Picture 28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387600"/>
                        <a:ext cx="3814762"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5" name="Object 13"/>
          <p:cNvGraphicFramePr>
            <a:graphicFrameLocks/>
          </p:cNvGraphicFramePr>
          <p:nvPr/>
        </p:nvGraphicFramePr>
        <p:xfrm>
          <a:off x="2411413" y="3251200"/>
          <a:ext cx="2117725" cy="825500"/>
        </p:xfrm>
        <a:graphic>
          <a:graphicData uri="http://schemas.openxmlformats.org/presentationml/2006/ole">
            <mc:AlternateContent xmlns:mc="http://schemas.openxmlformats.org/markup-compatibility/2006">
              <mc:Choice xmlns:v="urn:schemas-microsoft-com:vml" Requires="v">
                <p:oleObj spid="_x0000_s56950" name="公式" r:id="rId5" imgW="2819880" imgH="1092600" progId="Equation.3">
                  <p:embed/>
                </p:oleObj>
              </mc:Choice>
              <mc:Fallback>
                <p:oleObj name="公式" r:id="rId5" imgW="2819880" imgH="1092600" progId="Equation.3">
                  <p:embed/>
                  <p:pic>
                    <p:nvPicPr>
                      <p:cNvPr id="0" name="Picture 28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3251200"/>
                        <a:ext cx="2117725"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6" name="Object 14"/>
          <p:cNvGraphicFramePr>
            <a:graphicFrameLocks noChangeAspect="1"/>
          </p:cNvGraphicFramePr>
          <p:nvPr/>
        </p:nvGraphicFramePr>
        <p:xfrm>
          <a:off x="898525" y="4075113"/>
          <a:ext cx="1057275" cy="230187"/>
        </p:xfrm>
        <a:graphic>
          <a:graphicData uri="http://schemas.openxmlformats.org/presentationml/2006/ole">
            <mc:AlternateContent xmlns:mc="http://schemas.openxmlformats.org/markup-compatibility/2006">
              <mc:Choice xmlns:v="urn:schemas-microsoft-com:vml" Requires="v">
                <p:oleObj spid="_x0000_s56951" name="公式" r:id="rId7" imgW="2324520" imgH="495360" progId="Equation.3">
                  <p:embed/>
                </p:oleObj>
              </mc:Choice>
              <mc:Fallback>
                <p:oleObj name="公式" r:id="rId7" imgW="2324520" imgH="495360" progId="Equation.3">
                  <p:embed/>
                  <p:pic>
                    <p:nvPicPr>
                      <p:cNvPr id="0" name="Picture 28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8525" y="4075113"/>
                        <a:ext cx="1057275" cy="230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7" name="Object 15"/>
          <p:cNvGraphicFramePr>
            <a:graphicFrameLocks/>
          </p:cNvGraphicFramePr>
          <p:nvPr/>
        </p:nvGraphicFramePr>
        <p:xfrm>
          <a:off x="2195513" y="3898900"/>
          <a:ext cx="3344862" cy="825500"/>
        </p:xfrm>
        <a:graphic>
          <a:graphicData uri="http://schemas.openxmlformats.org/presentationml/2006/ole">
            <mc:AlternateContent xmlns:mc="http://schemas.openxmlformats.org/markup-compatibility/2006">
              <mc:Choice xmlns:v="urn:schemas-microsoft-com:vml" Requires="v">
                <p:oleObj spid="_x0000_s56952" name="公式" r:id="rId9" imgW="4458600" imgH="1092600" progId="Equation.3">
                  <p:embed/>
                </p:oleObj>
              </mc:Choice>
              <mc:Fallback>
                <p:oleObj name="公式" r:id="rId9" imgW="4458600" imgH="1092600" progId="Equation.3">
                  <p:embed/>
                  <p:pic>
                    <p:nvPicPr>
                      <p:cNvPr id="0" name="Picture 28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513" y="3898900"/>
                        <a:ext cx="3344862"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8" name="Object 16"/>
          <p:cNvGraphicFramePr>
            <a:graphicFrameLocks/>
          </p:cNvGraphicFramePr>
          <p:nvPr/>
        </p:nvGraphicFramePr>
        <p:xfrm>
          <a:off x="762000" y="4614863"/>
          <a:ext cx="2613025" cy="901700"/>
        </p:xfrm>
        <a:graphic>
          <a:graphicData uri="http://schemas.openxmlformats.org/presentationml/2006/ole">
            <mc:AlternateContent xmlns:mc="http://schemas.openxmlformats.org/markup-compatibility/2006">
              <mc:Choice xmlns:v="urn:schemas-microsoft-com:vml" Requires="v">
                <p:oleObj spid="_x0000_s56953" name="Equation" r:id="rId11" imgW="3480480" imgH="1194120" progId="Equation.3">
                  <p:embed/>
                </p:oleObj>
              </mc:Choice>
              <mc:Fallback>
                <p:oleObj name="Equation" r:id="rId11" imgW="3480480" imgH="1194120" progId="Equation.3">
                  <p:embed/>
                  <p:pic>
                    <p:nvPicPr>
                      <p:cNvPr id="0" name="Picture 28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0" y="4614863"/>
                        <a:ext cx="2613025"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9" name="Object 17"/>
          <p:cNvGraphicFramePr>
            <a:graphicFrameLocks noChangeAspect="1"/>
          </p:cNvGraphicFramePr>
          <p:nvPr/>
        </p:nvGraphicFramePr>
        <p:xfrm>
          <a:off x="3698875" y="4767263"/>
          <a:ext cx="5165725" cy="685800"/>
        </p:xfrm>
        <a:graphic>
          <a:graphicData uri="http://schemas.openxmlformats.org/presentationml/2006/ole">
            <mc:AlternateContent xmlns:mc="http://schemas.openxmlformats.org/markup-compatibility/2006">
              <mc:Choice xmlns:v="urn:schemas-microsoft-com:vml" Requires="v">
                <p:oleObj spid="_x0000_s56954" name="公式" r:id="rId13" imgW="6859440" imgH="901800" progId="Equation.3">
                  <p:embed/>
                </p:oleObj>
              </mc:Choice>
              <mc:Fallback>
                <p:oleObj name="公式" r:id="rId13" imgW="6859440" imgH="901800" progId="Equation.3">
                  <p:embed/>
                  <p:pic>
                    <p:nvPicPr>
                      <p:cNvPr id="0" name="Picture 28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98875" y="4767263"/>
                        <a:ext cx="516572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90" name="Object 18"/>
          <p:cNvGraphicFramePr>
            <a:graphicFrameLocks noChangeAspect="1"/>
          </p:cNvGraphicFramePr>
          <p:nvPr/>
        </p:nvGraphicFramePr>
        <p:xfrm>
          <a:off x="803275" y="5695950"/>
          <a:ext cx="3387725" cy="901700"/>
        </p:xfrm>
        <a:graphic>
          <a:graphicData uri="http://schemas.openxmlformats.org/presentationml/2006/ole">
            <mc:AlternateContent xmlns:mc="http://schemas.openxmlformats.org/markup-compatibility/2006">
              <mc:Choice xmlns:v="urn:schemas-microsoft-com:vml" Requires="v">
                <p:oleObj spid="_x0000_s56955" name="Equation" r:id="rId15" imgW="4509360" imgH="1194120" progId="Equation.3">
                  <p:embed/>
                </p:oleObj>
              </mc:Choice>
              <mc:Fallback>
                <p:oleObj name="Equation" r:id="rId15" imgW="4509360" imgH="1194120" progId="Equation.3">
                  <p:embed/>
                  <p:pic>
                    <p:nvPicPr>
                      <p:cNvPr id="0" name="Picture 28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3275" y="5695950"/>
                        <a:ext cx="3387725"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91" name="Object 19"/>
          <p:cNvGraphicFramePr>
            <a:graphicFrameLocks noChangeAspect="1"/>
          </p:cNvGraphicFramePr>
          <p:nvPr/>
        </p:nvGraphicFramePr>
        <p:xfrm>
          <a:off x="4643438" y="5622925"/>
          <a:ext cx="2714625" cy="901700"/>
        </p:xfrm>
        <a:graphic>
          <a:graphicData uri="http://schemas.openxmlformats.org/presentationml/2006/ole">
            <mc:AlternateContent xmlns:mc="http://schemas.openxmlformats.org/markup-compatibility/2006">
              <mc:Choice xmlns:v="urn:schemas-microsoft-com:vml" Requires="v">
                <p:oleObj spid="_x0000_s56956" name="Equation" r:id="rId17" imgW="3607560" imgH="1194120" progId="Equation.3">
                  <p:embed/>
                </p:oleObj>
              </mc:Choice>
              <mc:Fallback>
                <p:oleObj name="Equation" r:id="rId17" imgW="3607560" imgH="1194120" progId="Equation.3">
                  <p:embed/>
                  <p:pic>
                    <p:nvPicPr>
                      <p:cNvPr id="0" name="Picture 28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43438" y="5622925"/>
                        <a:ext cx="2714625"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92" name="Text Box 20"/>
          <p:cNvSpPr txBox="1">
            <a:spLocks noChangeArrowheads="1"/>
          </p:cNvSpPr>
          <p:nvPr/>
        </p:nvSpPr>
        <p:spPr bwMode="auto">
          <a:xfrm>
            <a:off x="762000" y="304800"/>
            <a:ext cx="8077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kumimoji="1" lang="zh-CN" altLang="en-US" sz="2400" b="1">
                <a:solidFill>
                  <a:schemeClr val="bg1"/>
                </a:solidFill>
                <a:latin typeface="宋体" charset="-122"/>
              </a:rPr>
              <a:t>装沙子后总质量为</a:t>
            </a:r>
            <a:r>
              <a:rPr kumimoji="1" lang="en-US" altLang="zh-CN" sz="2400" b="1" i="1">
                <a:solidFill>
                  <a:srgbClr val="66FFFF"/>
                </a:solidFill>
                <a:latin typeface="Times New Roman" pitchFamily="18" charset="0"/>
              </a:rPr>
              <a:t>M</a:t>
            </a:r>
            <a:r>
              <a:rPr kumimoji="1" lang="en-US" altLang="zh-CN" sz="2400" b="1" i="1">
                <a:solidFill>
                  <a:schemeClr val="bg1"/>
                </a:solidFill>
                <a:latin typeface="Times New Roman" pitchFamily="18" charset="0"/>
              </a:rPr>
              <a:t> </a:t>
            </a:r>
            <a:r>
              <a:rPr kumimoji="1" lang="zh-CN" altLang="en-US" sz="2400" b="1">
                <a:solidFill>
                  <a:schemeClr val="bg1"/>
                </a:solidFill>
                <a:latin typeface="宋体" charset="-122"/>
              </a:rPr>
              <a:t>的车由静止开始运动，运动过程中合外力始终为</a:t>
            </a:r>
            <a:r>
              <a:rPr kumimoji="1" lang="zh-CN" altLang="en-US" sz="2400" b="1">
                <a:solidFill>
                  <a:schemeClr val="bg1"/>
                </a:solidFill>
                <a:latin typeface="Times New Roman" pitchFamily="18" charset="0"/>
              </a:rPr>
              <a:t> </a:t>
            </a:r>
            <a:r>
              <a:rPr kumimoji="1" lang="en-US" altLang="zh-CN" sz="2400" b="1" i="1">
                <a:solidFill>
                  <a:srgbClr val="66FFFF"/>
                </a:solidFill>
                <a:latin typeface="Times New Roman" pitchFamily="18" charset="0"/>
              </a:rPr>
              <a:t>f</a:t>
            </a:r>
            <a:r>
              <a:rPr kumimoji="1" lang="en-US" altLang="zh-CN" sz="2400" b="1" i="1">
                <a:solidFill>
                  <a:schemeClr val="bg1"/>
                </a:solidFill>
                <a:latin typeface="Times New Roman" pitchFamily="18" charset="0"/>
              </a:rPr>
              <a:t>  </a:t>
            </a:r>
            <a:r>
              <a:rPr kumimoji="1" lang="zh-CN" altLang="en-US" sz="2400" b="1">
                <a:solidFill>
                  <a:schemeClr val="bg1"/>
                </a:solidFill>
                <a:latin typeface="宋体" charset="-122"/>
              </a:rPr>
              <a:t>，每秒漏沙量为</a:t>
            </a:r>
            <a:r>
              <a:rPr kumimoji="1" lang="zh-CN" altLang="en-US" sz="2400" b="1" i="1">
                <a:solidFill>
                  <a:schemeClr val="bg1"/>
                </a:solidFill>
                <a:latin typeface="Times New Roman" pitchFamily="18" charset="0"/>
              </a:rPr>
              <a:t> </a:t>
            </a:r>
            <a:r>
              <a:rPr kumimoji="1" lang="zh-CN" altLang="en-US" sz="2400" b="1" i="1">
                <a:solidFill>
                  <a:srgbClr val="66FFFF"/>
                </a:solidFill>
                <a:latin typeface="Times New Roman" pitchFamily="18" charset="0"/>
                <a:sym typeface="Symbol" pitchFamily="18" charset="2"/>
              </a:rPr>
              <a:t></a:t>
            </a:r>
            <a:r>
              <a:rPr kumimoji="1" lang="zh-CN" altLang="en-US" sz="2400" b="1" i="1">
                <a:solidFill>
                  <a:schemeClr val="bg1"/>
                </a:solidFill>
                <a:latin typeface="Times New Roman" pitchFamily="18" charset="0"/>
              </a:rPr>
              <a:t>  </a:t>
            </a:r>
            <a:r>
              <a:rPr kumimoji="1" lang="zh-CN" altLang="en-US" sz="2400" b="1">
                <a:solidFill>
                  <a:schemeClr val="bg1"/>
                </a:solidFill>
                <a:latin typeface="宋体" charset="-122"/>
              </a:rPr>
              <a:t>。</a:t>
            </a:r>
          </a:p>
        </p:txBody>
      </p:sp>
      <p:sp>
        <p:nvSpPr>
          <p:cNvPr id="28693" name="Rectangle 21"/>
          <p:cNvSpPr>
            <a:spLocks noChangeArrowheads="1"/>
          </p:cNvSpPr>
          <p:nvPr/>
        </p:nvSpPr>
        <p:spPr bwMode="auto">
          <a:xfrm>
            <a:off x="273050" y="18923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rPr>
              <a:t>解</a:t>
            </a:r>
          </a:p>
        </p:txBody>
      </p:sp>
      <p:sp>
        <p:nvSpPr>
          <p:cNvPr id="28694" name="Text Box 22"/>
          <p:cNvSpPr txBox="1">
            <a:spLocks noChangeArrowheads="1"/>
          </p:cNvSpPr>
          <p:nvPr/>
        </p:nvSpPr>
        <p:spPr bwMode="auto">
          <a:xfrm>
            <a:off x="762000" y="18923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chemeClr val="bg1"/>
                </a:solidFill>
                <a:latin typeface="宋体" charset="-122"/>
              </a:rPr>
              <a:t>取车和沙子为研究对象，地面参考系如图，</a:t>
            </a:r>
            <a:r>
              <a:rPr kumimoji="1" lang="en-US" altLang="zh-CN" sz="2400" b="1" i="1">
                <a:solidFill>
                  <a:srgbClr val="66FFFF"/>
                </a:solidFill>
                <a:latin typeface="Times New Roman" pitchFamily="18" charset="0"/>
              </a:rPr>
              <a:t>t  </a:t>
            </a:r>
            <a:r>
              <a:rPr kumimoji="1" lang="en-US" altLang="zh-CN" sz="2400" b="1">
                <a:solidFill>
                  <a:srgbClr val="66FFFF"/>
                </a:solidFill>
                <a:latin typeface="Times New Roman" pitchFamily="18" charset="0"/>
              </a:rPr>
              <a:t>= 0</a:t>
            </a:r>
            <a:r>
              <a:rPr kumimoji="1" lang="en-US" altLang="zh-CN" sz="2400" b="1">
                <a:solidFill>
                  <a:srgbClr val="FFFF66"/>
                </a:solidFill>
                <a:latin typeface="宋体" charset="-122"/>
              </a:rPr>
              <a:t> </a:t>
            </a:r>
            <a:r>
              <a:rPr kumimoji="1" lang="zh-CN" altLang="en-US" sz="2400" b="1">
                <a:solidFill>
                  <a:schemeClr val="bg1"/>
                </a:solidFill>
                <a:latin typeface="宋体" charset="-122"/>
              </a:rPr>
              <a:t>时</a:t>
            </a:r>
            <a:r>
              <a:rPr kumimoji="1" lang="zh-CN" altLang="en-US" sz="2400" b="1">
                <a:solidFill>
                  <a:schemeClr val="bg1"/>
                </a:solidFill>
                <a:latin typeface="Times New Roman" pitchFamily="18" charset="0"/>
              </a:rPr>
              <a:t> </a:t>
            </a:r>
            <a:r>
              <a:rPr kumimoji="1" lang="en-US" altLang="zh-CN" sz="2400" b="1" i="1">
                <a:solidFill>
                  <a:srgbClr val="66FFFF"/>
                </a:solidFill>
                <a:latin typeface="Bookman Old Style" pitchFamily="18" charset="0"/>
              </a:rPr>
              <a:t>v</a:t>
            </a:r>
            <a:r>
              <a:rPr kumimoji="1" lang="en-US" altLang="zh-CN" sz="2400" b="1" i="1">
                <a:solidFill>
                  <a:srgbClr val="66FFFF"/>
                </a:solidFill>
                <a:latin typeface="Times New Roman" pitchFamily="18" charset="0"/>
              </a:rPr>
              <a:t> </a:t>
            </a:r>
            <a:r>
              <a:rPr kumimoji="1" lang="en-US" altLang="zh-CN" sz="2400" b="1">
                <a:solidFill>
                  <a:srgbClr val="66FFFF"/>
                </a:solidFill>
                <a:latin typeface="Times New Roman" pitchFamily="18" charset="0"/>
              </a:rPr>
              <a:t>= 0</a:t>
            </a:r>
          </a:p>
        </p:txBody>
      </p:sp>
      <p:sp>
        <p:nvSpPr>
          <p:cNvPr id="28695" name="Text Box 23"/>
          <p:cNvSpPr txBox="1">
            <a:spLocks noChangeArrowheads="1"/>
          </p:cNvSpPr>
          <p:nvPr/>
        </p:nvSpPr>
        <p:spPr bwMode="auto">
          <a:xfrm>
            <a:off x="304800" y="3048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FFFF00"/>
                </a:solidFill>
                <a:latin typeface="Times New Roman" pitchFamily="18" charset="0"/>
              </a:rPr>
              <a:t>例</a:t>
            </a:r>
          </a:p>
        </p:txBody>
      </p:sp>
      <p:grpSp>
        <p:nvGrpSpPr>
          <p:cNvPr id="28696" name="Group 24"/>
          <p:cNvGrpSpPr>
            <a:grpSpLocks/>
          </p:cNvGrpSpPr>
          <p:nvPr/>
        </p:nvGrpSpPr>
        <p:grpSpPr bwMode="auto">
          <a:xfrm>
            <a:off x="8255446" y="2593975"/>
            <a:ext cx="533400" cy="457200"/>
            <a:chOff x="2352" y="1488"/>
            <a:chExt cx="336" cy="288"/>
          </a:xfrm>
        </p:grpSpPr>
        <p:sp>
          <p:nvSpPr>
            <p:cNvPr id="28697" name="Line 25"/>
            <p:cNvSpPr>
              <a:spLocks noChangeShapeType="1"/>
            </p:cNvSpPr>
            <p:nvPr/>
          </p:nvSpPr>
          <p:spPr bwMode="auto">
            <a:xfrm>
              <a:off x="2352" y="1776"/>
              <a:ext cx="240" cy="0"/>
            </a:xfrm>
            <a:prstGeom prst="line">
              <a:avLst/>
            </a:prstGeom>
            <a:noFill/>
            <a:ln w="38100">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8" name="Text Box 26"/>
            <p:cNvSpPr txBox="1">
              <a:spLocks noChangeArrowheads="1"/>
            </p:cNvSpPr>
            <p:nvPr/>
          </p:nvSpPr>
          <p:spPr bwMode="auto">
            <a:xfrm>
              <a:off x="2400" y="148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i="1">
                  <a:solidFill>
                    <a:srgbClr val="FFFF66"/>
                  </a:solidFill>
                  <a:latin typeface="Times New Roman" pitchFamily="18" charset="0"/>
                </a:rPr>
                <a:t>f</a:t>
              </a:r>
            </a:p>
          </p:txBody>
        </p:sp>
      </p:grpSp>
      <p:sp>
        <p:nvSpPr>
          <p:cNvPr id="28699" name="Rectangle 27" descr="25%"/>
          <p:cNvSpPr>
            <a:spLocks noChangeArrowheads="1"/>
          </p:cNvSpPr>
          <p:nvPr/>
        </p:nvSpPr>
        <p:spPr bwMode="auto">
          <a:xfrm>
            <a:off x="6307583" y="2716213"/>
            <a:ext cx="1943100" cy="706437"/>
          </a:xfrm>
          <a:prstGeom prst="rect">
            <a:avLst/>
          </a:prstGeom>
          <a:pattFill prst="pct25">
            <a:fgClr>
              <a:srgbClr val="FF6600"/>
            </a:fgClr>
            <a:bgClr>
              <a:srgbClr val="FFFFFF"/>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8700" name="Group 28"/>
          <p:cNvGrpSpPr>
            <a:grpSpLocks/>
          </p:cNvGrpSpPr>
          <p:nvPr/>
        </p:nvGrpSpPr>
        <p:grpSpPr bwMode="auto">
          <a:xfrm>
            <a:off x="7664896" y="3355975"/>
            <a:ext cx="1371600" cy="457200"/>
            <a:chOff x="1680" y="2112"/>
            <a:chExt cx="864" cy="288"/>
          </a:xfrm>
        </p:grpSpPr>
        <p:sp>
          <p:nvSpPr>
            <p:cNvPr id="28701" name="Line 29"/>
            <p:cNvSpPr>
              <a:spLocks noChangeShapeType="1"/>
            </p:cNvSpPr>
            <p:nvPr/>
          </p:nvSpPr>
          <p:spPr bwMode="auto">
            <a:xfrm>
              <a:off x="1680" y="2352"/>
              <a:ext cx="864" cy="0"/>
            </a:xfrm>
            <a:prstGeom prst="line">
              <a:avLst/>
            </a:prstGeom>
            <a:noFill/>
            <a:ln w="9525">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2" name="Text Box 30"/>
            <p:cNvSpPr txBox="1">
              <a:spLocks noChangeArrowheads="1"/>
            </p:cNvSpPr>
            <p:nvPr/>
          </p:nvSpPr>
          <p:spPr bwMode="auto">
            <a:xfrm>
              <a:off x="2016" y="2112"/>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i="1">
                  <a:solidFill>
                    <a:srgbClr val="FFFF66"/>
                  </a:solidFill>
                  <a:latin typeface="Times New Roman" pitchFamily="18" charset="0"/>
                </a:rPr>
                <a:t>x</a:t>
              </a:r>
            </a:p>
          </p:txBody>
        </p:sp>
      </p:grpSp>
      <p:sp>
        <p:nvSpPr>
          <p:cNvPr id="28703" name="Freeform 31" descr="25%"/>
          <p:cNvSpPr>
            <a:spLocks/>
          </p:cNvSpPr>
          <p:nvPr/>
        </p:nvSpPr>
        <p:spPr bwMode="auto">
          <a:xfrm>
            <a:off x="7152133" y="3394075"/>
            <a:ext cx="284163" cy="200025"/>
          </a:xfrm>
          <a:custGeom>
            <a:avLst/>
            <a:gdLst>
              <a:gd name="T0" fmla="*/ 23 w 179"/>
              <a:gd name="T1" fmla="*/ 96 h 126"/>
              <a:gd name="T2" fmla="*/ 23 w 179"/>
              <a:gd name="T3" fmla="*/ 24 h 126"/>
              <a:gd name="T4" fmla="*/ 77 w 179"/>
              <a:gd name="T5" fmla="*/ 0 h 126"/>
              <a:gd name="T6" fmla="*/ 125 w 179"/>
              <a:gd name="T7" fmla="*/ 6 h 126"/>
              <a:gd name="T8" fmla="*/ 161 w 179"/>
              <a:gd name="T9" fmla="*/ 30 h 126"/>
              <a:gd name="T10" fmla="*/ 179 w 179"/>
              <a:gd name="T11" fmla="*/ 42 h 126"/>
              <a:gd name="T12" fmla="*/ 107 w 179"/>
              <a:gd name="T13" fmla="*/ 126 h 126"/>
              <a:gd name="T14" fmla="*/ 59 w 179"/>
              <a:gd name="T15" fmla="*/ 120 h 126"/>
              <a:gd name="T16" fmla="*/ 23 w 179"/>
              <a:gd name="T17" fmla="*/ 9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126">
                <a:moveTo>
                  <a:pt x="23" y="96"/>
                </a:moveTo>
                <a:cubicBezTo>
                  <a:pt x="22" y="87"/>
                  <a:pt x="9" y="41"/>
                  <a:pt x="23" y="24"/>
                </a:cubicBezTo>
                <a:cubicBezTo>
                  <a:pt x="35" y="9"/>
                  <a:pt x="77" y="0"/>
                  <a:pt x="77" y="0"/>
                </a:cubicBezTo>
                <a:cubicBezTo>
                  <a:pt x="93" y="2"/>
                  <a:pt x="110" y="1"/>
                  <a:pt x="125" y="6"/>
                </a:cubicBezTo>
                <a:cubicBezTo>
                  <a:pt x="139" y="11"/>
                  <a:pt x="149" y="22"/>
                  <a:pt x="161" y="30"/>
                </a:cubicBezTo>
                <a:cubicBezTo>
                  <a:pt x="167" y="34"/>
                  <a:pt x="179" y="42"/>
                  <a:pt x="179" y="42"/>
                </a:cubicBezTo>
                <a:cubicBezTo>
                  <a:pt x="118" y="57"/>
                  <a:pt x="151" y="97"/>
                  <a:pt x="107" y="126"/>
                </a:cubicBezTo>
                <a:cubicBezTo>
                  <a:pt x="91" y="124"/>
                  <a:pt x="75" y="124"/>
                  <a:pt x="59" y="120"/>
                </a:cubicBezTo>
                <a:cubicBezTo>
                  <a:pt x="59" y="120"/>
                  <a:pt x="0" y="96"/>
                  <a:pt x="23" y="96"/>
                </a:cubicBezTo>
                <a:close/>
              </a:path>
            </a:pathLst>
          </a:custGeom>
          <a:pattFill prst="pct25">
            <a:fgClr>
              <a:srgbClr val="FF3300"/>
            </a:fgClr>
            <a:bgClr>
              <a:srgbClr val="FFFFFF"/>
            </a:bgClr>
          </a:pattFill>
          <a:ln>
            <a:noFill/>
          </a:ln>
          <a:effectLst/>
          <a:extLst>
            <a:ext uri="{91240B29-F687-4F45-9708-019B960494DF}">
              <a14:hiddenLine xmlns:a14="http://schemas.microsoft.com/office/drawing/2010/main" w="9525">
                <a:solidFill>
                  <a:srgbClr val="FF66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04" name="Text Box 32"/>
          <p:cNvSpPr txBox="1">
            <a:spLocks noChangeArrowheads="1"/>
          </p:cNvSpPr>
          <p:nvPr/>
        </p:nvSpPr>
        <p:spPr bwMode="auto">
          <a:xfrm>
            <a:off x="304800" y="13414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FFFF00"/>
                </a:solidFill>
                <a:latin typeface="宋体" charset="-122"/>
              </a:rPr>
              <a:t>求</a:t>
            </a:r>
          </a:p>
        </p:txBody>
      </p:sp>
      <p:sp>
        <p:nvSpPr>
          <p:cNvPr id="28705" name="Text Box 33"/>
          <p:cNvSpPr txBox="1">
            <a:spLocks noChangeArrowheads="1"/>
          </p:cNvSpPr>
          <p:nvPr/>
        </p:nvSpPr>
        <p:spPr bwMode="auto">
          <a:xfrm>
            <a:off x="762000" y="1341438"/>
            <a:ext cx="2730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chemeClr val="bg1"/>
                </a:solidFill>
                <a:latin typeface="宋体" charset="-122"/>
              </a:rPr>
              <a:t>车运动的速度。</a:t>
            </a:r>
          </a:p>
        </p:txBody>
      </p:sp>
      <p:sp>
        <p:nvSpPr>
          <p:cNvPr id="28706" name="AutoShape 34"/>
          <p:cNvSpPr>
            <a:spLocks noChangeArrowheads="1"/>
          </p:cNvSpPr>
          <p:nvPr/>
        </p:nvSpPr>
        <p:spPr bwMode="auto">
          <a:xfrm>
            <a:off x="827088" y="4364038"/>
            <a:ext cx="1295400" cy="144462"/>
          </a:xfrm>
          <a:prstGeom prst="rightArrow">
            <a:avLst>
              <a:gd name="adj1" fmla="val 50000"/>
              <a:gd name="adj2" fmla="val 224177"/>
            </a:avLst>
          </a:prstGeom>
          <a:solidFill>
            <a:srgbClr val="FFCCFF">
              <a:alpha val="49001"/>
            </a:srgbClr>
          </a:solidFill>
          <a:ln w="9525">
            <a:solidFill>
              <a:srgbClr val="FFCCFF">
                <a:alpha val="50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707" name="Object 35"/>
          <p:cNvGraphicFramePr>
            <a:graphicFrameLocks noChangeAspect="1"/>
          </p:cNvGraphicFramePr>
          <p:nvPr/>
        </p:nvGraphicFramePr>
        <p:xfrm>
          <a:off x="1003300" y="3357563"/>
          <a:ext cx="831850" cy="247650"/>
        </p:xfrm>
        <a:graphic>
          <a:graphicData uri="http://schemas.openxmlformats.org/presentationml/2006/ole">
            <mc:AlternateContent xmlns:mc="http://schemas.openxmlformats.org/markup-compatibility/2006">
              <mc:Choice xmlns:v="urn:schemas-microsoft-com:vml" Requires="v">
                <p:oleObj spid="_x0000_s56957" name="公式" r:id="rId19" imgW="1575000" imgH="457200" progId="Equation.3">
                  <p:embed/>
                </p:oleObj>
              </mc:Choice>
              <mc:Fallback>
                <p:oleObj name="公式" r:id="rId19" imgW="1575000" imgH="457200" progId="Equation.3">
                  <p:embed/>
                  <p:pic>
                    <p:nvPicPr>
                      <p:cNvPr id="0" name="Picture 28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03300" y="3357563"/>
                        <a:ext cx="83185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08" name="AutoShape 36"/>
          <p:cNvSpPr>
            <a:spLocks noChangeArrowheads="1"/>
          </p:cNvSpPr>
          <p:nvPr/>
        </p:nvSpPr>
        <p:spPr bwMode="auto">
          <a:xfrm>
            <a:off x="827088" y="3644900"/>
            <a:ext cx="1295400" cy="144463"/>
          </a:xfrm>
          <a:prstGeom prst="rightArrow">
            <a:avLst>
              <a:gd name="adj1" fmla="val 50000"/>
              <a:gd name="adj2" fmla="val 224175"/>
            </a:avLst>
          </a:prstGeom>
          <a:solidFill>
            <a:srgbClr val="FFCCFF">
              <a:alpha val="49001"/>
            </a:srgbClr>
          </a:solidFill>
          <a:ln w="9525">
            <a:solidFill>
              <a:srgbClr val="FFCCFF">
                <a:alpha val="50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9" name="AutoShape 37"/>
          <p:cNvSpPr>
            <a:spLocks noChangeArrowheads="1"/>
          </p:cNvSpPr>
          <p:nvPr/>
        </p:nvSpPr>
        <p:spPr bwMode="auto">
          <a:xfrm>
            <a:off x="7451725" y="6165850"/>
            <a:ext cx="1152525" cy="360363"/>
          </a:xfrm>
          <a:prstGeom prst="roundRect">
            <a:avLst>
              <a:gd name="adj" fmla="val 50000"/>
            </a:avLst>
          </a:prstGeom>
          <a:solidFill>
            <a:srgbClr val="E1C663">
              <a:alpha val="33000"/>
            </a:srgbClr>
          </a:solidFill>
          <a:ln w="38100">
            <a:solidFill>
              <a:srgbClr val="663300">
                <a:alpha val="30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CC00"/>
                </a:solidFill>
                <a:ea typeface="方正舒体_GBK" pitchFamily="65" charset="-122"/>
              </a:rPr>
              <a:t>  </a:t>
            </a:r>
            <a:r>
              <a:rPr lang="zh-CN" altLang="en-US" sz="2000" b="1">
                <a:solidFill>
                  <a:srgbClr val="FFCC00"/>
                </a:solidFill>
                <a:ea typeface="方正舒体_GBK" pitchFamily="65" charset="-122"/>
              </a:rPr>
              <a:t>返回  </a:t>
            </a:r>
          </a:p>
        </p:txBody>
      </p:sp>
      <p:sp>
        <p:nvSpPr>
          <p:cNvPr id="28710" name="AutoShape 38">
            <a:hlinkClick r:id="rId21"/>
          </p:cNvPr>
          <p:cNvSpPr>
            <a:spLocks noChangeArrowheads="1"/>
          </p:cNvSpPr>
          <p:nvPr/>
        </p:nvSpPr>
        <p:spPr bwMode="auto">
          <a:xfrm>
            <a:off x="7451725" y="6164263"/>
            <a:ext cx="1152525" cy="360362"/>
          </a:xfrm>
          <a:prstGeom prst="roundRect">
            <a:avLst>
              <a:gd name="adj" fmla="val 50000"/>
            </a:avLst>
          </a:prstGeom>
          <a:solidFill>
            <a:srgbClr val="E1C663">
              <a:alpha val="0"/>
            </a:srgbClr>
          </a:solidFill>
          <a:ln>
            <a:noFill/>
          </a:ln>
          <a:effectLst/>
          <a:extLst>
            <a:ext uri="{91240B29-F687-4F45-9708-019B960494DF}">
              <a14:hiddenLine xmlns:a14="http://schemas.microsoft.com/office/drawing/2010/main" w="38100">
                <a:solidFill>
                  <a:srgbClr val="663300">
                    <a:alpha val="30000"/>
                  </a:srgbClr>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FFCC00"/>
              </a:solidFill>
              <a:ea typeface="方正舒体_GBK" pitchFamily="65" charset="-122"/>
            </a:endParaRPr>
          </a:p>
        </p:txBody>
      </p:sp>
      <p:graphicFrame>
        <p:nvGraphicFramePr>
          <p:cNvPr id="2" name="对象 1"/>
          <p:cNvGraphicFramePr>
            <a:graphicFrameLocks/>
          </p:cNvGraphicFramePr>
          <p:nvPr>
            <p:extLst>
              <p:ext uri="{D42A27DB-BD31-4B8C-83A1-F6EECF244321}">
                <p14:modId xmlns:p14="http://schemas.microsoft.com/office/powerpoint/2010/main" val="706648496"/>
              </p:ext>
            </p:extLst>
          </p:nvPr>
        </p:nvGraphicFramePr>
        <p:xfrm>
          <a:off x="5088582" y="2441575"/>
          <a:ext cx="1152128" cy="304800"/>
        </p:xfrm>
        <a:graphic>
          <a:graphicData uri="http://schemas.openxmlformats.org/presentationml/2006/ole">
            <mc:AlternateContent xmlns:mc="http://schemas.openxmlformats.org/markup-compatibility/2006">
              <mc:Choice xmlns:v="urn:schemas-microsoft-com:vml" Requires="v">
                <p:oleObj spid="_x0000_s56958" name="Equation" r:id="rId22" imgW="799920" imgH="203040" progId="Equation.DSMT4">
                  <p:embed/>
                </p:oleObj>
              </mc:Choice>
              <mc:Fallback>
                <p:oleObj name="Equation" r:id="rId22" imgW="799920" imgH="203040" progId="Equation.DSMT4">
                  <p:embed/>
                  <p:pic>
                    <p:nvPicPr>
                      <p:cNvPr id="0" name="Object 15"/>
                      <p:cNvPicPr>
                        <a:picLocks noChangeArrowheads="1"/>
                      </p:cNvPicPr>
                      <p:nvPr/>
                    </p:nvPicPr>
                    <p:blipFill>
                      <a:blip r:embed="rId23"/>
                      <a:srcRect/>
                      <a:stretch>
                        <a:fillRect/>
                      </a:stretch>
                    </p:blipFill>
                    <p:spPr bwMode="auto">
                      <a:xfrm>
                        <a:off x="5088582" y="2441575"/>
                        <a:ext cx="1152128" cy="3048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239944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牛顿运动定律的应用</a:t>
            </a:r>
          </a:p>
        </p:txBody>
      </p:sp>
      <p:sp>
        <p:nvSpPr>
          <p:cNvPr id="3" name="内容占位符 2"/>
          <p:cNvSpPr>
            <a:spLocks noGrp="1"/>
          </p:cNvSpPr>
          <p:nvPr>
            <p:ph idx="1"/>
          </p:nvPr>
        </p:nvSpPr>
        <p:spPr>
          <a:xfrm>
            <a:off x="457200" y="1628800"/>
            <a:ext cx="8229600" cy="4680520"/>
          </a:xfrm>
        </p:spPr>
        <p:txBody>
          <a:bodyPr>
            <a:normAutofit/>
          </a:bodyPr>
          <a:lstStyle/>
          <a:p>
            <a:r>
              <a:rPr lang="zh-CN" altLang="en-US" dirty="0">
                <a:latin typeface="Times New Roman" panose="02020603050405020304" pitchFamily="18" charset="0"/>
                <a:ea typeface="+mj-ea"/>
                <a:cs typeface="Times New Roman" panose="02020603050405020304" pitchFamily="18" charset="0"/>
              </a:rPr>
              <a:t>牛顿力学理论的重大应用</a:t>
            </a:r>
            <a:r>
              <a:rPr lang="en-US" altLang="zh-CN" dirty="0">
                <a:latin typeface="Times New Roman" panose="02020603050405020304" pitchFamily="18" charset="0"/>
                <a:ea typeface="+mj-ea"/>
                <a:cs typeface="Times New Roman" panose="02020603050405020304" pitchFamily="18" charset="0"/>
              </a:rPr>
              <a:t>——</a:t>
            </a:r>
            <a:r>
              <a:rPr lang="zh-CN" altLang="en-US" dirty="0">
                <a:latin typeface="Times New Roman" panose="02020603050405020304" pitchFamily="18" charset="0"/>
                <a:ea typeface="+mj-ea"/>
                <a:cs typeface="Times New Roman" panose="02020603050405020304" pitchFamily="18" charset="0"/>
              </a:rPr>
              <a:t>发现海王星</a:t>
            </a:r>
            <a:endParaRPr lang="en-US" altLang="zh-CN" dirty="0">
              <a:latin typeface="Times New Roman" panose="02020603050405020304" pitchFamily="18" charset="0"/>
              <a:ea typeface="+mj-ea"/>
              <a:cs typeface="Times New Roman" panose="02020603050405020304" pitchFamily="18" charset="0"/>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11560" y="2348880"/>
            <a:ext cx="7560840" cy="378565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我们在计算地球绕太阳运动的规律时，通常假设地球只与太阳有引力作用（两体近似）；但实际上地球还和宇宙中的其他天体（月球、其他太阳系行星等）有引力作用。</a:t>
            </a:r>
            <a:endParaRPr lang="en-US" altLang="zh-CN" sz="2400" dirty="0"/>
          </a:p>
          <a:p>
            <a:pPr marL="342900" indent="-342900">
              <a:buFont typeface="Wingdings" panose="05000000000000000000" pitchFamily="2" charset="2"/>
              <a:buChar char="Ø"/>
            </a:pPr>
            <a:r>
              <a:rPr lang="zh-CN" altLang="en-US" sz="2400" dirty="0"/>
              <a:t>两体近似成立的条件是：</a:t>
            </a:r>
            <a:br>
              <a:rPr lang="en-US" altLang="zh-CN" sz="2400" dirty="0"/>
            </a:br>
            <a:r>
              <a:rPr lang="en-US" altLang="zh-CN" sz="2400" dirty="0"/>
              <a:t>1. </a:t>
            </a:r>
            <a:r>
              <a:rPr lang="zh-CN" altLang="en-US" sz="2400" dirty="0"/>
              <a:t>太阳和所研究的行星的质量乘积远大于该行星与其他临近天体（太阳系内）质量的乘积；</a:t>
            </a:r>
            <a:br>
              <a:rPr lang="en-US" altLang="zh-CN" sz="2400" dirty="0"/>
            </a:br>
            <a:r>
              <a:rPr lang="en-US" altLang="zh-CN" sz="2400" dirty="0"/>
              <a:t>2. </a:t>
            </a:r>
            <a:r>
              <a:rPr lang="zh-CN" altLang="en-US" sz="2400" dirty="0"/>
              <a:t>该行星与其他恒星的距离远大于其与太阳的距离。</a:t>
            </a:r>
            <a:br>
              <a:rPr lang="en-US" altLang="zh-CN" sz="2400" dirty="0"/>
            </a:br>
            <a:r>
              <a:rPr lang="zh-CN" altLang="en-US" sz="2400" dirty="0"/>
              <a:t>上述两条很容易满足，因此两体近似能够反映行星的总体运动规律。</a:t>
            </a:r>
          </a:p>
        </p:txBody>
      </p:sp>
      <p:graphicFrame>
        <p:nvGraphicFramePr>
          <p:cNvPr id="6" name="对象 5"/>
          <p:cNvGraphicFramePr>
            <a:graphicFrameLocks noChangeAspect="1"/>
          </p:cNvGraphicFramePr>
          <p:nvPr>
            <p:extLst>
              <p:ext uri="{D42A27DB-BD31-4B8C-83A1-F6EECF244321}">
                <p14:modId xmlns:p14="http://schemas.microsoft.com/office/powerpoint/2010/main" val="2121231111"/>
              </p:ext>
            </p:extLst>
          </p:nvPr>
        </p:nvGraphicFramePr>
        <p:xfrm>
          <a:off x="4691062" y="5932488"/>
          <a:ext cx="4452938" cy="925512"/>
        </p:xfrm>
        <a:graphic>
          <a:graphicData uri="http://schemas.openxmlformats.org/presentationml/2006/ole">
            <mc:AlternateContent xmlns:mc="http://schemas.openxmlformats.org/markup-compatibility/2006">
              <mc:Choice xmlns:v="urn:schemas-microsoft-com:vml" Requires="v">
                <p:oleObj spid="_x0000_s34941" name="Equation" r:id="rId4" imgW="1879560" imgH="393480" progId="Equation.DSMT4">
                  <p:embed/>
                </p:oleObj>
              </mc:Choice>
              <mc:Fallback>
                <p:oleObj name="Equation" r:id="rId4" imgW="1879560" imgH="393480" progId="Equation.DSMT4">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1062" y="5932488"/>
                        <a:ext cx="4452938"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1423081" y="6222746"/>
            <a:ext cx="3744416" cy="369332"/>
          </a:xfrm>
          <a:prstGeom prst="rect">
            <a:avLst/>
          </a:prstGeom>
          <a:noFill/>
        </p:spPr>
        <p:txBody>
          <a:bodyPr wrap="square" rtlCol="0">
            <a:spAutoFit/>
          </a:bodyPr>
          <a:lstStyle/>
          <a:p>
            <a:r>
              <a:rPr lang="zh-CN" altLang="en-US" dirty="0">
                <a:solidFill>
                  <a:srgbClr val="FF0000"/>
                </a:solidFill>
              </a:rPr>
              <a:t>两体近似源于万有引力的形式：</a:t>
            </a:r>
          </a:p>
        </p:txBody>
      </p:sp>
    </p:spTree>
    <p:extLst>
      <p:ext uri="{BB962C8B-B14F-4D97-AF65-F5344CB8AC3E}">
        <p14:creationId xmlns:p14="http://schemas.microsoft.com/office/powerpoint/2010/main" val="1915440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牛顿运动定律的应用</a:t>
            </a:r>
          </a:p>
        </p:txBody>
      </p:sp>
      <p:sp>
        <p:nvSpPr>
          <p:cNvPr id="3" name="内容占位符 2"/>
          <p:cNvSpPr>
            <a:spLocks noGrp="1"/>
          </p:cNvSpPr>
          <p:nvPr>
            <p:ph idx="1"/>
          </p:nvPr>
        </p:nvSpPr>
        <p:spPr>
          <a:xfrm>
            <a:off x="457200" y="1628800"/>
            <a:ext cx="8229600" cy="4680520"/>
          </a:xfrm>
        </p:spPr>
        <p:txBody>
          <a:bodyPr>
            <a:normAutofit/>
          </a:bodyPr>
          <a:lstStyle/>
          <a:p>
            <a:r>
              <a:rPr lang="zh-CN" altLang="en-US" dirty="0">
                <a:latin typeface="Times New Roman" panose="02020603050405020304" pitchFamily="18" charset="0"/>
                <a:ea typeface="+mj-ea"/>
                <a:cs typeface="Times New Roman" panose="02020603050405020304" pitchFamily="18" charset="0"/>
              </a:rPr>
              <a:t>牛顿力学理论的重大应用</a:t>
            </a:r>
            <a:r>
              <a:rPr lang="en-US" altLang="zh-CN" dirty="0">
                <a:latin typeface="Times New Roman" panose="02020603050405020304" pitchFamily="18" charset="0"/>
                <a:ea typeface="+mj-ea"/>
                <a:cs typeface="Times New Roman" panose="02020603050405020304" pitchFamily="18" charset="0"/>
              </a:rPr>
              <a:t>——</a:t>
            </a:r>
            <a:r>
              <a:rPr lang="zh-CN" altLang="en-US" dirty="0">
                <a:latin typeface="Times New Roman" panose="02020603050405020304" pitchFamily="18" charset="0"/>
                <a:ea typeface="+mj-ea"/>
                <a:cs typeface="Times New Roman" panose="02020603050405020304" pitchFamily="18" charset="0"/>
              </a:rPr>
              <a:t>发现海王星</a:t>
            </a:r>
            <a:endParaRPr lang="en-US" altLang="zh-CN" dirty="0">
              <a:latin typeface="Times New Roman" panose="02020603050405020304" pitchFamily="18" charset="0"/>
              <a:ea typeface="+mj-ea"/>
              <a:cs typeface="Times New Roman" panose="02020603050405020304" pitchFamily="18" charset="0"/>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11560" y="2348880"/>
            <a:ext cx="7560840" cy="4154984"/>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当研究太阳系内行星的运动时，除了该行星与太阳的引力作用，其余的引力作用均可看做微扰。</a:t>
            </a:r>
            <a:endParaRPr lang="en-US" altLang="zh-CN" sz="2400" dirty="0"/>
          </a:p>
          <a:p>
            <a:pPr marL="342900" indent="-342900">
              <a:buFont typeface="Wingdings" panose="05000000000000000000" pitchFamily="2" charset="2"/>
              <a:buChar char="Ø"/>
            </a:pPr>
            <a:r>
              <a:rPr lang="zh-CN" altLang="en-US" sz="2400" dirty="0"/>
              <a:t>但是当仔细研究行星的运动时，我们就可以发现行星运动是偏离两体近似的计算结果的。这种偏离就是上述微扰造成的。通过利用牛顿定律和万有引力定律计算这些微扰，可得到更精确的行星运动轨迹。</a:t>
            </a:r>
            <a:endParaRPr lang="en-US" altLang="zh-CN" sz="2400" dirty="0"/>
          </a:p>
          <a:p>
            <a:pPr marL="342900" indent="-342900">
              <a:buFont typeface="Wingdings" panose="05000000000000000000" pitchFamily="2" charset="2"/>
              <a:buChar char="Ø"/>
            </a:pPr>
            <a:r>
              <a:rPr lang="zh-CN" altLang="en-US" sz="2400" dirty="0"/>
              <a:t>如果我们考虑了所有已知的可对行星运动产生影响的质量后，计算得到的行星运动规律仍与观测存在偏差，那么说明：</a:t>
            </a:r>
            <a:br>
              <a:rPr lang="en-US" altLang="zh-CN" sz="2400" dirty="0"/>
            </a:br>
            <a:r>
              <a:rPr lang="en-US" altLang="zh-CN" sz="2400" dirty="0"/>
              <a:t>1. </a:t>
            </a:r>
            <a:r>
              <a:rPr lang="zh-CN" altLang="en-US" sz="2400" dirty="0"/>
              <a:t>引力定律可能需要修正；</a:t>
            </a:r>
            <a:br>
              <a:rPr lang="en-US" altLang="zh-CN" sz="2400" dirty="0"/>
            </a:br>
            <a:r>
              <a:rPr lang="en-US" altLang="zh-CN" sz="2400" dirty="0"/>
              <a:t>2. </a:t>
            </a:r>
            <a:r>
              <a:rPr lang="zh-CN" altLang="en-US" sz="2400" dirty="0"/>
              <a:t>存在其他未知星体。</a:t>
            </a:r>
          </a:p>
        </p:txBody>
      </p:sp>
      <p:graphicFrame>
        <p:nvGraphicFramePr>
          <p:cNvPr id="7" name="对象 6"/>
          <p:cNvGraphicFramePr>
            <a:graphicFrameLocks noChangeAspect="1"/>
          </p:cNvGraphicFramePr>
          <p:nvPr>
            <p:extLst>
              <p:ext uri="{D42A27DB-BD31-4B8C-83A1-F6EECF244321}">
                <p14:modId xmlns:p14="http://schemas.microsoft.com/office/powerpoint/2010/main" val="950527341"/>
              </p:ext>
            </p:extLst>
          </p:nvPr>
        </p:nvGraphicFramePr>
        <p:xfrm>
          <a:off x="6196969" y="5949280"/>
          <a:ext cx="2915185" cy="783184"/>
        </p:xfrm>
        <a:graphic>
          <a:graphicData uri="http://schemas.openxmlformats.org/presentationml/2006/ole">
            <mc:AlternateContent xmlns:mc="http://schemas.openxmlformats.org/markup-compatibility/2006">
              <mc:Choice xmlns:v="urn:schemas-microsoft-com:vml" Requires="v">
                <p:oleObj spid="_x0000_s49253" name="Equation" r:id="rId4" imgW="1701720" imgH="457200" progId="Equation.DSMT4">
                  <p:embed/>
                </p:oleObj>
              </mc:Choice>
              <mc:Fallback>
                <p:oleObj name="Equation" r:id="rId4" imgW="1701720" imgH="457200" progId="Equation.DSMT4">
                  <p:embed/>
                  <p:pic>
                    <p:nvPicPr>
                      <p:cNvPr id="0" name=""/>
                      <p:cNvPicPr/>
                      <p:nvPr/>
                    </p:nvPicPr>
                    <p:blipFill>
                      <a:blip r:embed="rId5"/>
                      <a:stretch>
                        <a:fillRect/>
                      </a:stretch>
                    </p:blipFill>
                    <p:spPr>
                      <a:xfrm>
                        <a:off x="6196969" y="5949280"/>
                        <a:ext cx="2915185" cy="783184"/>
                      </a:xfrm>
                      <a:prstGeom prst="rect">
                        <a:avLst/>
                      </a:prstGeom>
                    </p:spPr>
                  </p:pic>
                </p:oleObj>
              </mc:Fallback>
            </mc:AlternateContent>
          </a:graphicData>
        </a:graphic>
      </p:graphicFrame>
    </p:spTree>
    <p:extLst>
      <p:ext uri="{BB962C8B-B14F-4D97-AF65-F5344CB8AC3E}">
        <p14:creationId xmlns:p14="http://schemas.microsoft.com/office/powerpoint/2010/main" val="227765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牛顿运动定律的应用</a:t>
            </a:r>
          </a:p>
        </p:txBody>
      </p:sp>
      <p:sp>
        <p:nvSpPr>
          <p:cNvPr id="3" name="内容占位符 2"/>
          <p:cNvSpPr>
            <a:spLocks noGrp="1"/>
          </p:cNvSpPr>
          <p:nvPr>
            <p:ph idx="1"/>
          </p:nvPr>
        </p:nvSpPr>
        <p:spPr>
          <a:xfrm>
            <a:off x="457200" y="1628800"/>
            <a:ext cx="8229600" cy="4680520"/>
          </a:xfrm>
        </p:spPr>
        <p:txBody>
          <a:bodyPr>
            <a:normAutofit/>
          </a:bodyPr>
          <a:lstStyle/>
          <a:p>
            <a:r>
              <a:rPr lang="zh-CN" altLang="en-US" dirty="0">
                <a:latin typeface="Times New Roman" panose="02020603050405020304" pitchFamily="18" charset="0"/>
                <a:ea typeface="+mj-ea"/>
                <a:cs typeface="Times New Roman" panose="02020603050405020304" pitchFamily="18" charset="0"/>
              </a:rPr>
              <a:t>牛顿力学理论的重大应用</a:t>
            </a:r>
            <a:r>
              <a:rPr lang="en-US" altLang="zh-CN" dirty="0">
                <a:latin typeface="Times New Roman" panose="02020603050405020304" pitchFamily="18" charset="0"/>
                <a:ea typeface="+mj-ea"/>
                <a:cs typeface="Times New Roman" panose="02020603050405020304" pitchFamily="18" charset="0"/>
              </a:rPr>
              <a:t>——</a:t>
            </a:r>
            <a:r>
              <a:rPr lang="zh-CN" altLang="en-US" dirty="0">
                <a:latin typeface="Times New Roman" panose="02020603050405020304" pitchFamily="18" charset="0"/>
                <a:ea typeface="+mj-ea"/>
                <a:cs typeface="Times New Roman" panose="02020603050405020304" pitchFamily="18" charset="0"/>
              </a:rPr>
              <a:t>发现海王星</a:t>
            </a:r>
            <a:endParaRPr lang="en-US" altLang="zh-CN" dirty="0">
              <a:latin typeface="Times New Roman" panose="02020603050405020304" pitchFamily="18" charset="0"/>
              <a:ea typeface="+mj-ea"/>
              <a:cs typeface="Times New Roman" panose="02020603050405020304" pitchFamily="18" charset="0"/>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11560" y="2686268"/>
            <a:ext cx="5164942" cy="341632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t>1846</a:t>
            </a:r>
            <a:r>
              <a:rPr lang="zh-CN" altLang="en-US" sz="2400" dirty="0"/>
              <a:t>年，天文学家在仔细计算了天王星的运动轨迹之后发现，即使考虑了周围行星的引力作用，天王星的实际运动轨迹仍与计算结果不符。为了使计算与观测一致，天文学家假想了一颗位于天王星外侧的行星，并且准确计算出了这颗假想行星的轨道和质量。后来通过天文观测果然发现了这颗行星，这就是海王星。</a:t>
            </a:r>
          </a:p>
        </p:txBody>
      </p:sp>
      <p:pic>
        <p:nvPicPr>
          <p:cNvPr id="35844" name="Picture 4" descr="http://csep10.phys.utk.edu/astr161/lect/history/perturbation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6502" y="2564904"/>
            <a:ext cx="3367498" cy="3367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64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牛顿运动定律的应用</a:t>
            </a:r>
          </a:p>
        </p:txBody>
      </p:sp>
      <p:sp>
        <p:nvSpPr>
          <p:cNvPr id="3" name="内容占位符 2"/>
          <p:cNvSpPr>
            <a:spLocks noGrp="1"/>
          </p:cNvSpPr>
          <p:nvPr>
            <p:ph idx="1"/>
          </p:nvPr>
        </p:nvSpPr>
        <p:spPr>
          <a:xfrm>
            <a:off x="540893" y="4581128"/>
            <a:ext cx="8229600" cy="2160240"/>
          </a:xfrm>
        </p:spPr>
        <p:txBody>
          <a:bodyPr>
            <a:normAutofit/>
          </a:bodyPr>
          <a:lstStyle/>
          <a:p>
            <a:pPr>
              <a:lnSpc>
                <a:spcPct val="150000"/>
              </a:lnSpc>
            </a:pPr>
            <a:r>
              <a:rPr lang="zh-CN" altLang="en-US" sz="2800" dirty="0">
                <a:latin typeface="Times New Roman" panose="02020603050405020304" pitchFamily="18" charset="0"/>
                <a:ea typeface="+mj-ea"/>
                <a:cs typeface="Times New Roman" panose="02020603050405020304" pitchFamily="18" charset="0"/>
              </a:rPr>
              <a:t>强引力场的情况，牛顿的万有引力定律的表达需要修正。</a:t>
            </a:r>
            <a:endParaRPr lang="en-US" altLang="zh-CN" sz="2800" dirty="0">
              <a:latin typeface="Times New Roman" panose="02020603050405020304" pitchFamily="18" charset="0"/>
              <a:ea typeface="+mj-ea"/>
              <a:cs typeface="Times New Roman" panose="02020603050405020304" pitchFamily="18" charset="0"/>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67544" y="2143889"/>
            <a:ext cx="5328592"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水星近日点的进动无法由牛顿的力学理论解释，必须使用广义相对论才能解释。</a:t>
            </a:r>
          </a:p>
        </p:txBody>
      </p:sp>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628800"/>
            <a:ext cx="2981457" cy="1788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940152" y="3501008"/>
            <a:ext cx="3203848" cy="1200329"/>
          </a:xfrm>
          <a:prstGeom prst="rect">
            <a:avLst/>
          </a:prstGeom>
          <a:noFill/>
        </p:spPr>
        <p:txBody>
          <a:bodyPr wrap="square" rtlCol="0">
            <a:spAutoFit/>
          </a:bodyPr>
          <a:lstStyle/>
          <a:p>
            <a:r>
              <a:rPr lang="zh-CN" altLang="en-US" dirty="0"/>
              <a:t>水星轨道的近日点进动</a:t>
            </a:r>
            <a:endParaRPr lang="en-US" altLang="zh-CN" dirty="0"/>
          </a:p>
          <a:p>
            <a:r>
              <a:rPr lang="zh-CN" altLang="en-US" dirty="0"/>
              <a:t>（造成近日点位置的变化，沿一个方向变动，每</a:t>
            </a:r>
            <a:r>
              <a:rPr lang="en-US" altLang="zh-CN" dirty="0"/>
              <a:t>100</a:t>
            </a:r>
            <a:r>
              <a:rPr lang="zh-CN" altLang="en-US" dirty="0"/>
              <a:t>年</a:t>
            </a:r>
            <a:r>
              <a:rPr lang="en-US" altLang="zh-CN" dirty="0"/>
              <a:t>43’’</a:t>
            </a:r>
            <a:r>
              <a:rPr lang="zh-CN" altLang="en-US" dirty="0"/>
              <a:t>）</a:t>
            </a:r>
            <a:endParaRPr lang="en-US" altLang="zh-CN" dirty="0"/>
          </a:p>
          <a:p>
            <a:r>
              <a:rPr lang="zh-CN" altLang="en-US" dirty="0"/>
              <a:t>（图中进动的幅度被夸大）</a:t>
            </a:r>
          </a:p>
        </p:txBody>
      </p:sp>
    </p:spTree>
    <p:extLst>
      <p:ext uri="{BB962C8B-B14F-4D97-AF65-F5344CB8AC3E}">
        <p14:creationId xmlns:p14="http://schemas.microsoft.com/office/powerpoint/2010/main" val="3414792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牛顿运动定律的适用范围</a:t>
            </a:r>
          </a:p>
        </p:txBody>
      </p:sp>
      <p:sp>
        <p:nvSpPr>
          <p:cNvPr id="3" name="内容占位符 2"/>
          <p:cNvSpPr>
            <a:spLocks noGrp="1"/>
          </p:cNvSpPr>
          <p:nvPr>
            <p:ph idx="1"/>
          </p:nvPr>
        </p:nvSpPr>
        <p:spPr>
          <a:xfrm>
            <a:off x="457200" y="1456184"/>
            <a:ext cx="8229600" cy="4997152"/>
          </a:xfrm>
        </p:spPr>
        <p:txBody>
          <a:bodyPr>
            <a:normAutofit/>
          </a:bodyPr>
          <a:lstStyle/>
          <a:p>
            <a:r>
              <a:rPr lang="zh-CN" altLang="en-US" dirty="0">
                <a:latin typeface="+mj-ea"/>
                <a:ea typeface="+mj-ea"/>
              </a:rPr>
              <a:t>任何物理定律均有适用范围</a:t>
            </a: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942492" y="2151309"/>
            <a:ext cx="6120680" cy="2116832"/>
            <a:chOff x="1475656" y="3212976"/>
            <a:chExt cx="6120680" cy="2116832"/>
          </a:xfrm>
        </p:grpSpPr>
        <p:sp>
          <p:nvSpPr>
            <p:cNvPr id="4" name="矩形 3"/>
            <p:cNvSpPr/>
            <p:nvPr/>
          </p:nvSpPr>
          <p:spPr>
            <a:xfrm>
              <a:off x="1475656" y="3212976"/>
              <a:ext cx="6120680" cy="21168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1475656" y="3328392"/>
              <a:ext cx="6019800" cy="1828800"/>
              <a:chOff x="1676400" y="1557338"/>
              <a:chExt cx="6019800" cy="1828800"/>
            </a:xfrm>
          </p:grpSpPr>
          <p:sp>
            <p:nvSpPr>
              <p:cNvPr id="7" name="Rectangle 2"/>
              <p:cNvSpPr>
                <a:spLocks noChangeArrowheads="1"/>
              </p:cNvSpPr>
              <p:nvPr/>
            </p:nvSpPr>
            <p:spPr bwMode="auto">
              <a:xfrm>
                <a:off x="3492500" y="1557338"/>
                <a:ext cx="2971800" cy="1524000"/>
              </a:xfrm>
              <a:prstGeom prst="rect">
                <a:avLst/>
              </a:prstGeom>
              <a:solidFill>
                <a:srgbClr val="808080">
                  <a:alpha val="55000"/>
                </a:srgbClr>
              </a:solidFill>
              <a:ln w="31750">
                <a:solidFill>
                  <a:srgbClr val="FFFFFF">
                    <a:alpha val="50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3"/>
              <p:cNvSpPr>
                <a:spLocks noChangeShapeType="1"/>
              </p:cNvSpPr>
              <p:nvPr/>
            </p:nvSpPr>
            <p:spPr bwMode="auto">
              <a:xfrm>
                <a:off x="4932363" y="2398713"/>
                <a:ext cx="719137"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7"/>
              <p:cNvSpPr>
                <a:spLocks noChangeArrowheads="1"/>
              </p:cNvSpPr>
              <p:nvPr/>
            </p:nvSpPr>
            <p:spPr bwMode="auto">
              <a:xfrm>
                <a:off x="3962400" y="2928938"/>
                <a:ext cx="457200" cy="457200"/>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8"/>
              <p:cNvSpPr>
                <a:spLocks noChangeArrowheads="1"/>
              </p:cNvSpPr>
              <p:nvPr/>
            </p:nvSpPr>
            <p:spPr bwMode="auto">
              <a:xfrm>
                <a:off x="5486400" y="2928938"/>
                <a:ext cx="457200" cy="457200"/>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9"/>
              <p:cNvSpPr>
                <a:spLocks noChangeArrowheads="1"/>
              </p:cNvSpPr>
              <p:nvPr/>
            </p:nvSpPr>
            <p:spPr bwMode="auto">
              <a:xfrm>
                <a:off x="4800600" y="2243138"/>
                <a:ext cx="304800" cy="3048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0"/>
              <p:cNvSpPr>
                <a:spLocks noChangeShapeType="1"/>
              </p:cNvSpPr>
              <p:nvPr/>
            </p:nvSpPr>
            <p:spPr bwMode="auto">
              <a:xfrm>
                <a:off x="1905000" y="3386138"/>
                <a:ext cx="5791200" cy="0"/>
              </a:xfrm>
              <a:prstGeom prst="line">
                <a:avLst/>
              </a:prstGeom>
              <a:noFill/>
              <a:ln w="317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1"/>
              <p:cNvSpPr>
                <a:spLocks noChangeShapeType="1"/>
              </p:cNvSpPr>
              <p:nvPr/>
            </p:nvSpPr>
            <p:spPr bwMode="auto">
              <a:xfrm>
                <a:off x="6477000" y="2243138"/>
                <a:ext cx="838200" cy="0"/>
              </a:xfrm>
              <a:prstGeom prst="line">
                <a:avLst/>
              </a:prstGeom>
              <a:noFill/>
              <a:ln w="19050">
                <a:solidFill>
                  <a:srgbClr val="00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2"/>
              <p:cNvSpPr>
                <a:spLocks noChangeShapeType="1"/>
              </p:cNvSpPr>
              <p:nvPr/>
            </p:nvSpPr>
            <p:spPr bwMode="auto">
              <a:xfrm>
                <a:off x="5105400" y="2395538"/>
                <a:ext cx="403225" cy="0"/>
              </a:xfrm>
              <a:prstGeom prst="line">
                <a:avLst/>
              </a:prstGeom>
              <a:noFill/>
              <a:ln w="19050">
                <a:solidFill>
                  <a:srgbClr val="FF99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 name="Object 13"/>
              <p:cNvGraphicFramePr>
                <a:graphicFrameLocks noChangeAspect="1"/>
              </p:cNvGraphicFramePr>
              <p:nvPr>
                <p:extLst>
                  <p:ext uri="{D42A27DB-BD31-4B8C-83A1-F6EECF244321}">
                    <p14:modId xmlns:p14="http://schemas.microsoft.com/office/powerpoint/2010/main" val="953408156"/>
                  </p:ext>
                </p:extLst>
              </p:nvPr>
            </p:nvGraphicFramePr>
            <p:xfrm>
              <a:off x="3581400" y="1785938"/>
              <a:ext cx="623888" cy="1084262"/>
            </p:xfrm>
            <a:graphic>
              <a:graphicData uri="http://schemas.openxmlformats.org/presentationml/2006/ole">
                <mc:AlternateContent xmlns:mc="http://schemas.openxmlformats.org/markup-compatibility/2006">
                  <mc:Choice xmlns:v="urn:schemas-microsoft-com:vml" Requires="v">
                    <p:oleObj spid="_x0000_s54938" name="剪辑" r:id="rId4" imgW="2464200" imgH="5322600" progId="">
                      <p:embed/>
                    </p:oleObj>
                  </mc:Choice>
                  <mc:Fallback>
                    <p:oleObj name="剪辑" r:id="rId4" imgW="2464200" imgH="5322600" progId="">
                      <p:embed/>
                      <p:pic>
                        <p:nvPicPr>
                          <p:cNvPr id="0" name="Picture 3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1785938"/>
                            <a:ext cx="623888" cy="1084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4"/>
              <p:cNvGraphicFramePr>
                <a:graphicFrameLocks noChangeAspect="1"/>
              </p:cNvGraphicFramePr>
              <p:nvPr>
                <p:extLst>
                  <p:ext uri="{D42A27DB-BD31-4B8C-83A1-F6EECF244321}">
                    <p14:modId xmlns:p14="http://schemas.microsoft.com/office/powerpoint/2010/main" val="2912160434"/>
                  </p:ext>
                </p:extLst>
              </p:nvPr>
            </p:nvGraphicFramePr>
            <p:xfrm>
              <a:off x="2286000" y="1862138"/>
              <a:ext cx="685800" cy="1524000"/>
            </p:xfrm>
            <a:graphic>
              <a:graphicData uri="http://schemas.openxmlformats.org/presentationml/2006/ole">
                <mc:AlternateContent xmlns:mc="http://schemas.openxmlformats.org/markup-compatibility/2006">
                  <mc:Choice xmlns:v="urn:schemas-microsoft-com:vml" Requires="v">
                    <p:oleObj spid="_x0000_s54939" name="剪辑" r:id="rId6" imgW="1715040" imgH="5233680" progId="">
                      <p:embed/>
                    </p:oleObj>
                  </mc:Choice>
                  <mc:Fallback>
                    <p:oleObj name="剪辑" r:id="rId6" imgW="1715040" imgH="5233680" progId="">
                      <p:embed/>
                      <p:pic>
                        <p:nvPicPr>
                          <p:cNvPr id="0" name="Picture 3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1862138"/>
                            <a:ext cx="685800" cy="1524000"/>
                          </a:xfrm>
                          <a:prstGeom prst="rect">
                            <a:avLst/>
                          </a:prstGeom>
                          <a:noFill/>
                          <a:extLst>
                            <a:ext uri="{909E8E84-426E-40DD-AFC4-6F175D3DCCD1}">
                              <a14:hiddenFill xmlns:a14="http://schemas.microsoft.com/office/drawing/2010/main">
                                <a:solidFill>
                                  <a:srgbClr val="CCFFCC"/>
                                </a:solidFill>
                              </a14:hiddenFill>
                            </a:ext>
                          </a:extLst>
                        </p:spPr>
                      </p:pic>
                    </p:oleObj>
                  </mc:Fallback>
                </mc:AlternateContent>
              </a:graphicData>
            </a:graphic>
          </p:graphicFrame>
          <p:sp>
            <p:nvSpPr>
              <p:cNvPr id="17" name="Text Box 15"/>
              <p:cNvSpPr txBox="1">
                <a:spLocks noChangeArrowheads="1"/>
              </p:cNvSpPr>
              <p:nvPr/>
            </p:nvSpPr>
            <p:spPr bwMode="auto">
              <a:xfrm>
                <a:off x="1676400" y="2395538"/>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FFFF00"/>
                    </a:solidFill>
                    <a:latin typeface="Times New Roman" pitchFamily="18" charset="0"/>
                  </a:rPr>
                  <a:t>甲</a:t>
                </a:r>
              </a:p>
            </p:txBody>
          </p:sp>
          <p:sp>
            <p:nvSpPr>
              <p:cNvPr id="18" name="Text Box 16"/>
              <p:cNvSpPr txBox="1">
                <a:spLocks noChangeArrowheads="1"/>
              </p:cNvSpPr>
              <p:nvPr/>
            </p:nvSpPr>
            <p:spPr bwMode="auto">
              <a:xfrm>
                <a:off x="4114800" y="1557338"/>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66FFFF"/>
                    </a:solidFill>
                    <a:latin typeface="Times New Roman" pitchFamily="18" charset="0"/>
                  </a:rPr>
                  <a:t>乙</a:t>
                </a:r>
              </a:p>
            </p:txBody>
          </p:sp>
          <p:sp>
            <p:nvSpPr>
              <p:cNvPr id="19" name="Text Box 17"/>
              <p:cNvSpPr txBox="1">
                <a:spLocks noChangeArrowheads="1"/>
              </p:cNvSpPr>
              <p:nvPr/>
            </p:nvSpPr>
            <p:spPr bwMode="auto">
              <a:xfrm>
                <a:off x="4724400" y="1785938"/>
                <a:ext cx="460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FF00"/>
                    </a:solidFill>
                    <a:latin typeface="Times New Roman" pitchFamily="18" charset="0"/>
                  </a:rPr>
                  <a:t>m</a:t>
                </a:r>
                <a:endParaRPr kumimoji="1" lang="en-US" altLang="zh-CN" sz="2800">
                  <a:solidFill>
                    <a:srgbClr val="FFFF00"/>
                  </a:solidFill>
                  <a:latin typeface="Times New Roman" pitchFamily="18" charset="0"/>
                </a:endParaRPr>
              </a:p>
            </p:txBody>
          </p:sp>
          <p:sp>
            <p:nvSpPr>
              <p:cNvPr id="20" name="Line 18"/>
              <p:cNvSpPr>
                <a:spLocks noChangeShapeType="1"/>
              </p:cNvSpPr>
              <p:nvPr/>
            </p:nvSpPr>
            <p:spPr bwMode="auto">
              <a:xfrm>
                <a:off x="4648200" y="2547938"/>
                <a:ext cx="1828800" cy="0"/>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9"/>
              <p:cNvSpPr>
                <a:spLocks noChangeShapeType="1"/>
              </p:cNvSpPr>
              <p:nvPr/>
            </p:nvSpPr>
            <p:spPr bwMode="auto">
              <a:xfrm>
                <a:off x="4876800" y="2547938"/>
                <a:ext cx="0" cy="53340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 name="Object 38"/>
              <p:cNvGraphicFramePr>
                <a:graphicFrameLocks noChangeAspect="1"/>
              </p:cNvGraphicFramePr>
              <p:nvPr>
                <p:extLst>
                  <p:ext uri="{D42A27DB-BD31-4B8C-83A1-F6EECF244321}">
                    <p14:modId xmlns:p14="http://schemas.microsoft.com/office/powerpoint/2010/main" val="1816080420"/>
                  </p:ext>
                </p:extLst>
              </p:nvPr>
            </p:nvGraphicFramePr>
            <p:xfrm>
              <a:off x="6804025" y="1844675"/>
              <a:ext cx="228600" cy="304800"/>
            </p:xfrm>
            <a:graphic>
              <a:graphicData uri="http://schemas.openxmlformats.org/presentationml/2006/ole">
                <mc:AlternateContent xmlns:mc="http://schemas.openxmlformats.org/markup-compatibility/2006">
                  <mc:Choice xmlns:v="urn:schemas-microsoft-com:vml" Requires="v">
                    <p:oleObj spid="_x0000_s54940" name="公式" r:id="rId8" imgW="292320" imgH="393840" progId="Equation.3">
                      <p:embed/>
                    </p:oleObj>
                  </mc:Choice>
                  <mc:Fallback>
                    <p:oleObj name="公式" r:id="rId8" imgW="292320" imgH="393840" progId="Equation.3">
                      <p:embed/>
                      <p:pic>
                        <p:nvPicPr>
                          <p:cNvPr id="0" name="Picture 3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04025" y="1844675"/>
                            <a:ext cx="2286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39"/>
              <p:cNvGraphicFramePr>
                <a:graphicFrameLocks noChangeAspect="1"/>
              </p:cNvGraphicFramePr>
              <p:nvPr>
                <p:extLst>
                  <p:ext uri="{D42A27DB-BD31-4B8C-83A1-F6EECF244321}">
                    <p14:modId xmlns:p14="http://schemas.microsoft.com/office/powerpoint/2010/main" val="301331542"/>
                  </p:ext>
                </p:extLst>
              </p:nvPr>
            </p:nvGraphicFramePr>
            <p:xfrm>
              <a:off x="5397500" y="1884363"/>
              <a:ext cx="304800" cy="368300"/>
            </p:xfrm>
            <a:graphic>
              <a:graphicData uri="http://schemas.openxmlformats.org/presentationml/2006/ole">
                <mc:AlternateContent xmlns:mc="http://schemas.openxmlformats.org/markup-compatibility/2006">
                  <mc:Choice xmlns:v="urn:schemas-microsoft-com:vml" Requires="v">
                    <p:oleObj spid="_x0000_s54941" name="公式" r:id="rId10" imgW="393840" imgH="482760" progId="Equation.3">
                      <p:embed/>
                    </p:oleObj>
                  </mc:Choice>
                  <mc:Fallback>
                    <p:oleObj name="公式" r:id="rId10" imgW="393840" imgH="482760" progId="Equation.3">
                      <p:embed/>
                      <p:pic>
                        <p:nvPicPr>
                          <p:cNvPr id="0" name="Picture 3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97500" y="1884363"/>
                            <a:ext cx="3048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4" name="Group 40"/>
              <p:cNvGrpSpPr>
                <a:grpSpLocks/>
              </p:cNvGrpSpPr>
              <p:nvPr/>
            </p:nvGrpSpPr>
            <p:grpSpPr bwMode="auto">
              <a:xfrm>
                <a:off x="5651500" y="2281238"/>
                <a:ext cx="792163" cy="215900"/>
                <a:chOff x="4922" y="690"/>
                <a:chExt cx="589" cy="245"/>
              </a:xfrm>
            </p:grpSpPr>
            <p:grpSp>
              <p:nvGrpSpPr>
                <p:cNvPr id="25" name="Group 41"/>
                <p:cNvGrpSpPr>
                  <a:grpSpLocks/>
                </p:cNvGrpSpPr>
                <p:nvPr/>
              </p:nvGrpSpPr>
              <p:grpSpPr bwMode="auto">
                <a:xfrm>
                  <a:off x="4922" y="690"/>
                  <a:ext cx="485" cy="245"/>
                  <a:chOff x="1295" y="484"/>
                  <a:chExt cx="485" cy="245"/>
                </a:xfrm>
              </p:grpSpPr>
              <p:sp>
                <p:nvSpPr>
                  <p:cNvPr id="28" name="Line 42"/>
                  <p:cNvSpPr>
                    <a:spLocks noChangeShapeType="1"/>
                  </p:cNvSpPr>
                  <p:nvPr/>
                </p:nvSpPr>
                <p:spPr bwMode="auto">
                  <a:xfrm rot="-60891">
                    <a:off x="1295" y="620"/>
                    <a:ext cx="78" cy="0"/>
                  </a:xfrm>
                  <a:prstGeom prst="line">
                    <a:avLst/>
                  </a:prstGeom>
                  <a:noFill/>
                  <a:ln w="38100">
                    <a:solidFill>
                      <a:srgbClr val="66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43"/>
                  <p:cNvSpPr>
                    <a:spLocks noChangeShapeType="1"/>
                  </p:cNvSpPr>
                  <p:nvPr/>
                </p:nvSpPr>
                <p:spPr bwMode="auto">
                  <a:xfrm rot="21539109" flipV="1">
                    <a:off x="1363" y="487"/>
                    <a:ext cx="61" cy="132"/>
                  </a:xfrm>
                  <a:prstGeom prst="line">
                    <a:avLst/>
                  </a:prstGeom>
                  <a:noFill/>
                  <a:ln w="38100">
                    <a:solidFill>
                      <a:srgbClr val="66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0" name="Group 44"/>
                  <p:cNvGrpSpPr>
                    <a:grpSpLocks/>
                  </p:cNvGrpSpPr>
                  <p:nvPr/>
                </p:nvGrpSpPr>
                <p:grpSpPr bwMode="auto">
                  <a:xfrm rot="-60891">
                    <a:off x="1425" y="484"/>
                    <a:ext cx="355" cy="245"/>
                    <a:chOff x="4660" y="5340"/>
                    <a:chExt cx="820" cy="260"/>
                  </a:xfrm>
                </p:grpSpPr>
                <p:sp>
                  <p:nvSpPr>
                    <p:cNvPr id="31" name="Line 45"/>
                    <p:cNvSpPr>
                      <a:spLocks noChangeShapeType="1"/>
                    </p:cNvSpPr>
                    <p:nvPr/>
                  </p:nvSpPr>
                  <p:spPr bwMode="auto">
                    <a:xfrm>
                      <a:off x="4660" y="5340"/>
                      <a:ext cx="80" cy="26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46"/>
                    <p:cNvSpPr>
                      <a:spLocks noChangeShapeType="1"/>
                    </p:cNvSpPr>
                    <p:nvPr/>
                  </p:nvSpPr>
                  <p:spPr bwMode="auto">
                    <a:xfrm flipV="1">
                      <a:off x="4740" y="5360"/>
                      <a:ext cx="120" cy="24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47"/>
                    <p:cNvSpPr>
                      <a:spLocks noChangeShapeType="1"/>
                    </p:cNvSpPr>
                    <p:nvPr/>
                  </p:nvSpPr>
                  <p:spPr bwMode="auto">
                    <a:xfrm>
                      <a:off x="4880" y="5360"/>
                      <a:ext cx="80" cy="24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48"/>
                    <p:cNvSpPr>
                      <a:spLocks noChangeShapeType="1"/>
                    </p:cNvSpPr>
                    <p:nvPr/>
                  </p:nvSpPr>
                  <p:spPr bwMode="auto">
                    <a:xfrm>
                      <a:off x="5060" y="5340"/>
                      <a:ext cx="80" cy="26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49"/>
                    <p:cNvSpPr>
                      <a:spLocks noChangeShapeType="1"/>
                    </p:cNvSpPr>
                    <p:nvPr/>
                  </p:nvSpPr>
                  <p:spPr bwMode="auto">
                    <a:xfrm flipV="1">
                      <a:off x="5140" y="5360"/>
                      <a:ext cx="120" cy="24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50"/>
                    <p:cNvSpPr>
                      <a:spLocks noChangeShapeType="1"/>
                    </p:cNvSpPr>
                    <p:nvPr/>
                  </p:nvSpPr>
                  <p:spPr bwMode="auto">
                    <a:xfrm>
                      <a:off x="5280" y="5360"/>
                      <a:ext cx="80" cy="24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51"/>
                    <p:cNvSpPr>
                      <a:spLocks noChangeShapeType="1"/>
                    </p:cNvSpPr>
                    <p:nvPr/>
                  </p:nvSpPr>
                  <p:spPr bwMode="auto">
                    <a:xfrm flipV="1">
                      <a:off x="4960" y="5360"/>
                      <a:ext cx="100" cy="24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52"/>
                    <p:cNvSpPr>
                      <a:spLocks noChangeShapeType="1"/>
                    </p:cNvSpPr>
                    <p:nvPr/>
                  </p:nvSpPr>
                  <p:spPr bwMode="auto">
                    <a:xfrm flipV="1">
                      <a:off x="5360" y="5360"/>
                      <a:ext cx="120" cy="24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6" name="Line 53"/>
                <p:cNvSpPr>
                  <a:spLocks noChangeShapeType="1"/>
                </p:cNvSpPr>
                <p:nvPr/>
              </p:nvSpPr>
              <p:spPr bwMode="auto">
                <a:xfrm rot="-60891">
                  <a:off x="5402" y="714"/>
                  <a:ext cx="15" cy="179"/>
                </a:xfrm>
                <a:prstGeom prst="line">
                  <a:avLst/>
                </a:prstGeom>
                <a:noFill/>
                <a:ln w="38100">
                  <a:solidFill>
                    <a:srgbClr val="66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54"/>
                <p:cNvSpPr>
                  <a:spLocks noChangeShapeType="1"/>
                </p:cNvSpPr>
                <p:nvPr/>
              </p:nvSpPr>
              <p:spPr bwMode="auto">
                <a:xfrm rot="-60891">
                  <a:off x="5408" y="879"/>
                  <a:ext cx="103" cy="0"/>
                </a:xfrm>
                <a:prstGeom prst="line">
                  <a:avLst/>
                </a:prstGeom>
                <a:noFill/>
                <a:ln w="38100">
                  <a:solidFill>
                    <a:srgbClr val="66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40" name="Rectangle 4"/>
          <p:cNvSpPr>
            <a:spLocks noChangeArrowheads="1"/>
          </p:cNvSpPr>
          <p:nvPr/>
        </p:nvSpPr>
        <p:spPr bwMode="auto">
          <a:xfrm>
            <a:off x="3434431" y="5821486"/>
            <a:ext cx="6495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b="1">
                <a:latin typeface="宋体" charset="-122"/>
              </a:rPr>
              <a:t> </a:t>
            </a:r>
            <a:r>
              <a:rPr kumimoji="1" lang="zh-CN" altLang="en-US" sz="2400" b="1">
                <a:latin typeface="宋体" charset="-122"/>
              </a:rPr>
              <a:t>即</a:t>
            </a:r>
          </a:p>
        </p:txBody>
      </p:sp>
      <p:sp>
        <p:nvSpPr>
          <p:cNvPr id="41" name="Text Box 20"/>
          <p:cNvSpPr txBox="1">
            <a:spLocks noChangeArrowheads="1"/>
          </p:cNvSpPr>
          <p:nvPr/>
        </p:nvSpPr>
        <p:spPr bwMode="auto">
          <a:xfrm>
            <a:off x="5940425" y="4838823"/>
            <a:ext cx="287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latin typeface="Times New Roman" pitchFamily="18" charset="0"/>
              </a:rPr>
              <a:t>——</a:t>
            </a:r>
            <a:r>
              <a:rPr kumimoji="1" lang="zh-CN" altLang="en-US" sz="2400" b="1">
                <a:latin typeface="Times New Roman" pitchFamily="18" charset="0"/>
              </a:rPr>
              <a:t>牛顿定律适用</a:t>
            </a:r>
          </a:p>
        </p:txBody>
      </p:sp>
      <p:sp>
        <p:nvSpPr>
          <p:cNvPr id="42" name="Rectangle 21"/>
          <p:cNvSpPr>
            <a:spLocks noChangeArrowheads="1"/>
          </p:cNvSpPr>
          <p:nvPr/>
        </p:nvSpPr>
        <p:spPr bwMode="auto">
          <a:xfrm>
            <a:off x="5965825" y="5821486"/>
            <a:ext cx="29658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itchFamily="18" charset="0"/>
              </a:rPr>
              <a:t>——</a:t>
            </a:r>
            <a:r>
              <a:rPr kumimoji="1" lang="zh-CN" altLang="en-US" sz="2400" b="1">
                <a:latin typeface="Times New Roman" pitchFamily="18" charset="0"/>
              </a:rPr>
              <a:t>牛顿定律不适用</a:t>
            </a:r>
          </a:p>
        </p:txBody>
      </p:sp>
      <p:sp>
        <p:nvSpPr>
          <p:cNvPr id="43" name="Text Box 22"/>
          <p:cNvSpPr txBox="1">
            <a:spLocks noChangeArrowheads="1"/>
          </p:cNvSpPr>
          <p:nvPr/>
        </p:nvSpPr>
        <p:spPr bwMode="auto">
          <a:xfrm>
            <a:off x="990600" y="4767386"/>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宋体" charset="-122"/>
              </a:rPr>
              <a:t>有力</a:t>
            </a:r>
          </a:p>
        </p:txBody>
      </p:sp>
      <p:graphicFrame>
        <p:nvGraphicFramePr>
          <p:cNvPr id="44" name="Object 23"/>
          <p:cNvGraphicFramePr>
            <a:graphicFrameLocks/>
          </p:cNvGraphicFramePr>
          <p:nvPr>
            <p:extLst>
              <p:ext uri="{D42A27DB-BD31-4B8C-83A1-F6EECF244321}">
                <p14:modId xmlns:p14="http://schemas.microsoft.com/office/powerpoint/2010/main" val="3436456694"/>
              </p:ext>
            </p:extLst>
          </p:nvPr>
        </p:nvGraphicFramePr>
        <p:xfrm>
          <a:off x="4187227" y="4824580"/>
          <a:ext cx="741592" cy="370010"/>
        </p:xfrm>
        <a:graphic>
          <a:graphicData uri="http://schemas.openxmlformats.org/presentationml/2006/ole">
            <mc:AlternateContent xmlns:mc="http://schemas.openxmlformats.org/markup-compatibility/2006">
              <mc:Choice xmlns:v="urn:schemas-microsoft-com:vml" Requires="v">
                <p:oleObj spid="_x0000_s54942" name="Equation" r:id="rId12" imgW="507960" imgH="215640" progId="Equation.DSMT4">
                  <p:embed/>
                </p:oleObj>
              </mc:Choice>
              <mc:Fallback>
                <p:oleObj name="Equation" r:id="rId12" imgW="507960" imgH="215640" progId="Equation.DSMT4">
                  <p:embed/>
                  <p:pic>
                    <p:nvPicPr>
                      <p:cNvPr id="0" name="Picture 324"/>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87227" y="4824580"/>
                        <a:ext cx="741592" cy="3700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Text Box 24"/>
          <p:cNvSpPr txBox="1">
            <a:spLocks noChangeArrowheads="1"/>
          </p:cNvSpPr>
          <p:nvPr/>
        </p:nvSpPr>
        <p:spPr bwMode="auto">
          <a:xfrm>
            <a:off x="684213" y="4287961"/>
            <a:ext cx="3897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地面参考系中的观察者甲：</a:t>
            </a:r>
            <a:endParaRPr kumimoji="1" lang="zh-CN" altLang="en-US" sz="2400">
              <a:latin typeface="Times New Roman" pitchFamily="18" charset="0"/>
            </a:endParaRPr>
          </a:p>
        </p:txBody>
      </p:sp>
      <p:graphicFrame>
        <p:nvGraphicFramePr>
          <p:cNvPr id="46" name="Object 25"/>
          <p:cNvGraphicFramePr>
            <a:graphicFrameLocks/>
          </p:cNvGraphicFramePr>
          <p:nvPr>
            <p:extLst>
              <p:ext uri="{D42A27DB-BD31-4B8C-83A1-F6EECF244321}">
                <p14:modId xmlns:p14="http://schemas.microsoft.com/office/powerpoint/2010/main" val="485093786"/>
              </p:ext>
            </p:extLst>
          </p:nvPr>
        </p:nvGraphicFramePr>
        <p:xfrm>
          <a:off x="1778678" y="4812142"/>
          <a:ext cx="461739" cy="371598"/>
        </p:xfrm>
        <a:graphic>
          <a:graphicData uri="http://schemas.openxmlformats.org/presentationml/2006/ole">
            <mc:AlternateContent xmlns:mc="http://schemas.openxmlformats.org/markup-compatibility/2006">
              <mc:Choice xmlns:v="urn:schemas-microsoft-com:vml" Requires="v">
                <p:oleObj spid="_x0000_s54943" name="Equation" r:id="rId14" imgW="241200" imgH="203040" progId="Equation.DSMT4">
                  <p:embed/>
                </p:oleObj>
              </mc:Choice>
              <mc:Fallback>
                <p:oleObj name="Equation" r:id="rId14" imgW="241200" imgH="203040" progId="Equation.DSMT4">
                  <p:embed/>
                  <p:pic>
                    <p:nvPicPr>
                      <p:cNvPr id="0" name="Picture 325"/>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78678" y="4812142"/>
                        <a:ext cx="461739" cy="3715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26"/>
          <p:cNvGraphicFramePr>
            <a:graphicFrameLocks/>
          </p:cNvGraphicFramePr>
          <p:nvPr>
            <p:extLst>
              <p:ext uri="{D42A27DB-BD31-4B8C-83A1-F6EECF244321}">
                <p14:modId xmlns:p14="http://schemas.microsoft.com/office/powerpoint/2010/main" val="259520586"/>
              </p:ext>
            </p:extLst>
          </p:nvPr>
        </p:nvGraphicFramePr>
        <p:xfrm>
          <a:off x="3352984" y="4838545"/>
          <a:ext cx="376236" cy="352548"/>
        </p:xfrm>
        <a:graphic>
          <a:graphicData uri="http://schemas.openxmlformats.org/presentationml/2006/ole">
            <mc:AlternateContent xmlns:mc="http://schemas.openxmlformats.org/markup-compatibility/2006">
              <mc:Choice xmlns:v="urn:schemas-microsoft-com:vml" Requires="v">
                <p:oleObj spid="_x0000_s54944" name="Equation" r:id="rId16" imgW="126720" imgH="177480" progId="Equation.DSMT4">
                  <p:embed/>
                </p:oleObj>
              </mc:Choice>
              <mc:Fallback>
                <p:oleObj name="Equation" r:id="rId16" imgW="126720" imgH="177480" progId="Equation.DSMT4">
                  <p:embed/>
                  <p:pic>
                    <p:nvPicPr>
                      <p:cNvPr id="0" name="Picture 326"/>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52984" y="4838545"/>
                        <a:ext cx="376236" cy="3525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Object 27"/>
          <p:cNvGraphicFramePr>
            <a:graphicFrameLocks/>
          </p:cNvGraphicFramePr>
          <p:nvPr>
            <p:extLst>
              <p:ext uri="{D42A27DB-BD31-4B8C-83A1-F6EECF244321}">
                <p14:modId xmlns:p14="http://schemas.microsoft.com/office/powerpoint/2010/main" val="3167449739"/>
              </p:ext>
            </p:extLst>
          </p:nvPr>
        </p:nvGraphicFramePr>
        <p:xfrm>
          <a:off x="4148655" y="5800848"/>
          <a:ext cx="1598129" cy="443036"/>
        </p:xfrm>
        <a:graphic>
          <a:graphicData uri="http://schemas.openxmlformats.org/presentationml/2006/ole">
            <mc:AlternateContent xmlns:mc="http://schemas.openxmlformats.org/markup-compatibility/2006">
              <mc:Choice xmlns:v="urn:schemas-microsoft-com:vml" Requires="v">
                <p:oleObj spid="_x0000_s54945" name="Equation" r:id="rId18" imgW="863280" imgH="241200" progId="Equation.DSMT4">
                  <p:embed/>
                </p:oleObj>
              </mc:Choice>
              <mc:Fallback>
                <p:oleObj name="Equation" r:id="rId18" imgW="863280" imgH="241200" progId="Equation.DSMT4">
                  <p:embed/>
                  <p:pic>
                    <p:nvPicPr>
                      <p:cNvPr id="0" name="Picture 327"/>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48655" y="5800848"/>
                        <a:ext cx="1598129" cy="4430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Rectangle 28"/>
          <p:cNvSpPr>
            <a:spLocks noChangeArrowheads="1"/>
          </p:cNvSpPr>
          <p:nvPr/>
        </p:nvSpPr>
        <p:spPr bwMode="auto">
          <a:xfrm>
            <a:off x="684213" y="5296023"/>
            <a:ext cx="45159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宋体" charset="-122"/>
              </a:rPr>
              <a:t>运动车厢参考系中的观察者乙：</a:t>
            </a:r>
          </a:p>
        </p:txBody>
      </p:sp>
      <p:sp>
        <p:nvSpPr>
          <p:cNvPr id="50" name="Rectangle 29"/>
          <p:cNvSpPr>
            <a:spLocks noChangeArrowheads="1"/>
          </p:cNvSpPr>
          <p:nvPr/>
        </p:nvSpPr>
        <p:spPr bwMode="auto">
          <a:xfrm>
            <a:off x="971550" y="5800848"/>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宋体" charset="-122"/>
              </a:rPr>
              <a:t>有力</a:t>
            </a:r>
          </a:p>
        </p:txBody>
      </p:sp>
      <p:graphicFrame>
        <p:nvGraphicFramePr>
          <p:cNvPr id="51" name="Object 30"/>
          <p:cNvGraphicFramePr>
            <a:graphicFrameLocks/>
          </p:cNvGraphicFramePr>
          <p:nvPr>
            <p:extLst>
              <p:ext uri="{D42A27DB-BD31-4B8C-83A1-F6EECF244321}">
                <p14:modId xmlns:p14="http://schemas.microsoft.com/office/powerpoint/2010/main" val="3961431115"/>
              </p:ext>
            </p:extLst>
          </p:nvPr>
        </p:nvGraphicFramePr>
        <p:xfrm>
          <a:off x="1751009" y="5848411"/>
          <a:ext cx="451073" cy="366538"/>
        </p:xfrm>
        <a:graphic>
          <a:graphicData uri="http://schemas.openxmlformats.org/presentationml/2006/ole">
            <mc:AlternateContent xmlns:mc="http://schemas.openxmlformats.org/markup-compatibility/2006">
              <mc:Choice xmlns:v="urn:schemas-microsoft-com:vml" Requires="v">
                <p:oleObj spid="_x0000_s54946" name="Equation" r:id="rId20" imgW="241200" imgH="203040" progId="Equation.DSMT4">
                  <p:embed/>
                </p:oleObj>
              </mc:Choice>
              <mc:Fallback>
                <p:oleObj name="Equation" r:id="rId20" imgW="241200" imgH="203040" progId="Equation.DSMT4">
                  <p:embed/>
                  <p:pic>
                    <p:nvPicPr>
                      <p:cNvPr id="0" name="Picture 328"/>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751009" y="5848411"/>
                        <a:ext cx="451073" cy="36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31"/>
          <p:cNvGraphicFramePr>
            <a:graphicFrameLocks noChangeAspect="1"/>
          </p:cNvGraphicFramePr>
          <p:nvPr>
            <p:extLst>
              <p:ext uri="{D42A27DB-BD31-4B8C-83A1-F6EECF244321}">
                <p14:modId xmlns:p14="http://schemas.microsoft.com/office/powerpoint/2010/main" val="1621013895"/>
              </p:ext>
            </p:extLst>
          </p:nvPr>
        </p:nvGraphicFramePr>
        <p:xfrm>
          <a:off x="3318106" y="5805929"/>
          <a:ext cx="406400" cy="458856"/>
        </p:xfrm>
        <a:graphic>
          <a:graphicData uri="http://schemas.openxmlformats.org/presentationml/2006/ole">
            <mc:AlternateContent xmlns:mc="http://schemas.openxmlformats.org/markup-compatibility/2006">
              <mc:Choice xmlns:v="urn:schemas-microsoft-com:vml" Requires="v">
                <p:oleObj spid="_x0000_s54947" name="Equation" r:id="rId22" imgW="126720" imgH="177480" progId="Equation.DSMT4">
                  <p:embed/>
                </p:oleObj>
              </mc:Choice>
              <mc:Fallback>
                <p:oleObj name="Equation" r:id="rId22" imgW="126720" imgH="177480" progId="Equation.DSMT4">
                  <p:embed/>
                  <p:pic>
                    <p:nvPicPr>
                      <p:cNvPr id="0" name="Picture 32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18106" y="5805929"/>
                        <a:ext cx="406400" cy="4588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Rectangle 32"/>
          <p:cNvSpPr>
            <a:spLocks noChangeArrowheads="1"/>
          </p:cNvSpPr>
          <p:nvPr/>
        </p:nvSpPr>
        <p:spPr bwMode="auto">
          <a:xfrm>
            <a:off x="1976546" y="4786436"/>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latin typeface="宋体" charset="-122"/>
              </a:rPr>
              <a:t>和加速度</a:t>
            </a:r>
          </a:p>
        </p:txBody>
      </p:sp>
      <p:sp>
        <p:nvSpPr>
          <p:cNvPr id="54" name="Rectangle 33"/>
          <p:cNvSpPr>
            <a:spLocks noChangeArrowheads="1"/>
          </p:cNvSpPr>
          <p:nvPr/>
        </p:nvSpPr>
        <p:spPr bwMode="auto">
          <a:xfrm>
            <a:off x="3560763" y="4805486"/>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latin typeface="宋体" charset="-122"/>
              </a:rPr>
              <a:t>即</a:t>
            </a:r>
          </a:p>
        </p:txBody>
      </p:sp>
      <p:sp>
        <p:nvSpPr>
          <p:cNvPr id="55" name="Rectangle 34"/>
          <p:cNvSpPr>
            <a:spLocks noChangeArrowheads="1"/>
          </p:cNvSpPr>
          <p:nvPr/>
        </p:nvSpPr>
        <p:spPr bwMode="auto">
          <a:xfrm>
            <a:off x="1917808" y="5821486"/>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latin typeface="宋体" charset="-122"/>
              </a:rPr>
              <a:t>无加速度</a:t>
            </a:r>
          </a:p>
        </p:txBody>
      </p:sp>
      <p:sp>
        <p:nvSpPr>
          <p:cNvPr id="56" name="Text Box 36"/>
          <p:cNvSpPr txBox="1">
            <a:spLocks noChangeArrowheads="1"/>
          </p:cNvSpPr>
          <p:nvPr/>
        </p:nvSpPr>
        <p:spPr bwMode="auto">
          <a:xfrm>
            <a:off x="683436" y="6351711"/>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latin typeface="Times New Roman" pitchFamily="18" charset="0"/>
              </a:rPr>
              <a:t>结论：</a:t>
            </a:r>
          </a:p>
        </p:txBody>
      </p:sp>
      <p:sp>
        <p:nvSpPr>
          <p:cNvPr id="57" name="Text Box 37"/>
          <p:cNvSpPr txBox="1">
            <a:spLocks noChangeArrowheads="1"/>
          </p:cNvSpPr>
          <p:nvPr/>
        </p:nvSpPr>
        <p:spPr bwMode="auto">
          <a:xfrm>
            <a:off x="1691680" y="6351711"/>
            <a:ext cx="51347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latin typeface="Times New Roman" pitchFamily="18" charset="0"/>
              </a:rPr>
              <a:t>牛顿第二定律不适用于第二种参考系</a:t>
            </a:r>
          </a:p>
        </p:txBody>
      </p:sp>
    </p:spTree>
    <p:extLst>
      <p:ext uri="{BB962C8B-B14F-4D97-AF65-F5344CB8AC3E}">
        <p14:creationId xmlns:p14="http://schemas.microsoft.com/office/powerpoint/2010/main" val="2143577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牛顿运动定律的适用范围</a:t>
            </a:r>
          </a:p>
        </p:txBody>
      </p:sp>
      <p:sp>
        <p:nvSpPr>
          <p:cNvPr id="3" name="内容占位符 2"/>
          <p:cNvSpPr>
            <a:spLocks noGrp="1"/>
          </p:cNvSpPr>
          <p:nvPr>
            <p:ph idx="1"/>
          </p:nvPr>
        </p:nvSpPr>
        <p:spPr>
          <a:xfrm>
            <a:off x="457200" y="1600200"/>
            <a:ext cx="8229600" cy="4997152"/>
          </a:xfrm>
        </p:spPr>
        <p:txBody>
          <a:bodyPr>
            <a:normAutofit/>
          </a:bodyPr>
          <a:lstStyle/>
          <a:p>
            <a:r>
              <a:rPr lang="zh-CN" altLang="en-US" dirty="0">
                <a:latin typeface="+mj-ea"/>
                <a:ea typeface="+mj-ea"/>
              </a:rPr>
              <a:t>惯性系</a:t>
            </a:r>
            <a:br>
              <a:rPr lang="en-US" altLang="zh-CN" dirty="0">
                <a:latin typeface="+mj-ea"/>
                <a:ea typeface="+mj-ea"/>
              </a:rPr>
            </a:br>
            <a:r>
              <a:rPr lang="zh-CN" altLang="en-US" dirty="0">
                <a:latin typeface="+mj-ea"/>
                <a:ea typeface="+mj-ea"/>
              </a:rPr>
              <a:t>牛顿第一定律定义了一类重要的参考系</a:t>
            </a:r>
            <a:r>
              <a:rPr lang="en-US" altLang="zh-CN" dirty="0">
                <a:latin typeface="+mj-ea"/>
                <a:ea typeface="+mj-ea"/>
              </a:rPr>
              <a:t>——</a:t>
            </a:r>
            <a:r>
              <a:rPr lang="zh-CN" altLang="en-US" b="1" dirty="0">
                <a:solidFill>
                  <a:srgbClr val="FF0000"/>
                </a:solidFill>
                <a:latin typeface="+mj-ea"/>
                <a:ea typeface="+mj-ea"/>
              </a:rPr>
              <a:t>惯性系</a:t>
            </a:r>
            <a:r>
              <a:rPr lang="zh-CN" altLang="en-US" dirty="0">
                <a:latin typeface="+mj-ea"/>
                <a:ea typeface="+mj-ea"/>
              </a:rPr>
              <a:t>。</a:t>
            </a:r>
            <a:r>
              <a:rPr lang="zh-CN" altLang="en-US" dirty="0">
                <a:latin typeface="楷体" panose="02010609060101010101" pitchFamily="49" charset="-122"/>
                <a:ea typeface="楷体" panose="02010609060101010101" pitchFamily="49" charset="-122"/>
              </a:rPr>
              <a:t>一定存在这样的参考系，在该系中所有不受力或合力为零的物体都保持自己的速度不变。这类参考系称为</a:t>
            </a:r>
            <a:r>
              <a:rPr lang="zh-CN" altLang="en-US" b="1" dirty="0">
                <a:solidFill>
                  <a:srgbClr val="FF0000"/>
                </a:solidFill>
                <a:latin typeface="楷体" panose="02010609060101010101" pitchFamily="49" charset="-122"/>
                <a:ea typeface="楷体" panose="02010609060101010101" pitchFamily="49" charset="-122"/>
              </a:rPr>
              <a:t>惯性参考系</a:t>
            </a:r>
            <a:r>
              <a:rPr lang="zh-CN" altLang="en-US" dirty="0">
                <a:latin typeface="楷体" panose="02010609060101010101" pitchFamily="49" charset="-122"/>
                <a:ea typeface="楷体" panose="02010609060101010101" pitchFamily="49" charset="-122"/>
              </a:rPr>
              <a:t>，或称</a:t>
            </a:r>
            <a:r>
              <a:rPr lang="zh-CN" altLang="en-US" b="1" dirty="0">
                <a:solidFill>
                  <a:srgbClr val="FF0000"/>
                </a:solidFill>
                <a:latin typeface="楷体" panose="02010609060101010101" pitchFamily="49" charset="-122"/>
                <a:ea typeface="楷体" panose="02010609060101010101" pitchFamily="49" charset="-122"/>
              </a:rPr>
              <a:t>惯性系</a:t>
            </a:r>
            <a:r>
              <a:rPr lang="zh-CN" altLang="en-US" dirty="0">
                <a:latin typeface="楷体" panose="02010609060101010101" pitchFamily="49" charset="-122"/>
                <a:ea typeface="楷体" panose="02010609060101010101" pitchFamily="49" charset="-122"/>
              </a:rPr>
              <a:t>。</a:t>
            </a:r>
            <a:br>
              <a:rPr lang="en-US" altLang="zh-CN" dirty="0">
                <a:latin typeface="楷体" panose="02010609060101010101" pitchFamily="49" charset="-122"/>
                <a:ea typeface="楷体" panose="02010609060101010101" pitchFamily="49" charset="-122"/>
              </a:rPr>
            </a:br>
            <a:r>
              <a:rPr lang="zh-CN" altLang="en-US" u="sng" dirty="0">
                <a:latin typeface="+mj-ea"/>
                <a:ea typeface="+mj-ea"/>
              </a:rPr>
              <a:t>惯性定律断言，惯性系一定存在。 </a:t>
            </a:r>
            <a:br>
              <a:rPr lang="en-US" altLang="zh-CN" u="sng" dirty="0">
                <a:latin typeface="+mj-ea"/>
                <a:ea typeface="+mj-ea"/>
              </a:rPr>
            </a:br>
            <a:r>
              <a:rPr lang="zh-CN" altLang="en-US" dirty="0">
                <a:latin typeface="+mj-ea"/>
                <a:ea typeface="+mj-ea"/>
              </a:rPr>
              <a:t>惯性不是个别物体的性质，而是参考系的性质，或者说，是时空的性质。  </a:t>
            </a: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4543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牛顿运动定律的适用范围</a:t>
            </a:r>
          </a:p>
        </p:txBody>
      </p:sp>
      <p:sp>
        <p:nvSpPr>
          <p:cNvPr id="3" name="内容占位符 2"/>
          <p:cNvSpPr>
            <a:spLocks noGrp="1"/>
          </p:cNvSpPr>
          <p:nvPr>
            <p:ph idx="1"/>
          </p:nvPr>
        </p:nvSpPr>
        <p:spPr>
          <a:xfrm>
            <a:off x="457200" y="1600200"/>
            <a:ext cx="8229600" cy="4997152"/>
          </a:xfrm>
        </p:spPr>
        <p:txBody>
          <a:bodyPr>
            <a:normAutofit/>
          </a:bodyPr>
          <a:lstStyle/>
          <a:p>
            <a:r>
              <a:rPr lang="zh-CN" altLang="en-US" dirty="0">
                <a:latin typeface="+mj-ea"/>
                <a:ea typeface="+mj-ea"/>
              </a:rPr>
              <a:t>惯性系</a:t>
            </a:r>
            <a:br>
              <a:rPr lang="en-US" altLang="zh-CN" dirty="0">
                <a:latin typeface="+mj-ea"/>
                <a:ea typeface="+mj-ea"/>
              </a:rPr>
            </a:br>
            <a:r>
              <a:rPr lang="en-US" altLang="zh-CN" dirty="0">
                <a:latin typeface="+mj-ea"/>
                <a:ea typeface="+mj-ea"/>
              </a:rPr>
              <a:t>    </a:t>
            </a:r>
            <a:r>
              <a:rPr lang="zh-CN" altLang="en-US" dirty="0">
                <a:latin typeface="+mj-ea"/>
                <a:ea typeface="+mj-ea"/>
              </a:rPr>
              <a:t>严格的惯性系是不存在的。</a:t>
            </a:r>
            <a:br>
              <a:rPr lang="en-US" altLang="zh-CN" dirty="0">
                <a:latin typeface="+mj-ea"/>
                <a:ea typeface="+mj-ea"/>
              </a:rPr>
            </a:br>
            <a:r>
              <a:rPr lang="en-US" altLang="zh-CN" dirty="0">
                <a:latin typeface="+mj-ea"/>
                <a:ea typeface="+mj-ea"/>
              </a:rPr>
              <a:t>    </a:t>
            </a:r>
            <a:r>
              <a:rPr lang="zh-CN" altLang="en-US" dirty="0">
                <a:latin typeface="+mj-ea"/>
                <a:ea typeface="+mj-ea"/>
              </a:rPr>
              <a:t>严格的惯性系是关于参照系的一种理想模型。大多数情况下，通常取地面参照系为惯性参照系。</a:t>
            </a:r>
            <a:br>
              <a:rPr lang="en-US" altLang="zh-CN" dirty="0">
                <a:latin typeface="+mj-ea"/>
                <a:ea typeface="+mj-ea"/>
              </a:rPr>
            </a:br>
            <a:r>
              <a:rPr lang="en-US" altLang="zh-CN" dirty="0">
                <a:latin typeface="+mj-ea"/>
                <a:ea typeface="+mj-ea"/>
              </a:rPr>
              <a:t>    </a:t>
            </a:r>
            <a:r>
              <a:rPr lang="zh-CN" altLang="en-US" dirty="0">
                <a:latin typeface="+mj-ea"/>
                <a:ea typeface="+mj-ea"/>
              </a:rPr>
              <a:t>相对于一惯性系作匀速直线运动的参照系都是惯性系。</a:t>
            </a:r>
            <a:br>
              <a:rPr lang="en-US" altLang="zh-CN" dirty="0">
                <a:latin typeface="+mj-ea"/>
                <a:ea typeface="+mj-ea"/>
              </a:rPr>
            </a:br>
            <a:r>
              <a:rPr lang="en-US" altLang="zh-CN" dirty="0">
                <a:latin typeface="+mj-ea"/>
                <a:ea typeface="+mj-ea"/>
              </a:rPr>
              <a:t>    </a:t>
            </a:r>
            <a:r>
              <a:rPr lang="zh-CN" altLang="en-US" dirty="0">
                <a:latin typeface="+mj-ea"/>
                <a:ea typeface="+mj-ea"/>
              </a:rPr>
              <a:t>对某一参考系应用牛顿定律时，如果得到的结果在要求的精度范围内与实验吻合，则该参考系为惯性系。</a:t>
            </a: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61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牛顿运动三定律</a:t>
            </a:r>
          </a:p>
        </p:txBody>
      </p:sp>
      <p:sp>
        <p:nvSpPr>
          <p:cNvPr id="3" name="内容占位符 2"/>
          <p:cNvSpPr>
            <a:spLocks noGrp="1"/>
          </p:cNvSpPr>
          <p:nvPr>
            <p:ph idx="1"/>
          </p:nvPr>
        </p:nvSpPr>
        <p:spPr>
          <a:xfrm>
            <a:off x="457200" y="1600200"/>
            <a:ext cx="8435280" cy="4997152"/>
          </a:xfrm>
        </p:spPr>
        <p:txBody>
          <a:bodyPr>
            <a:normAutofit/>
          </a:bodyPr>
          <a:lstStyle/>
          <a:p>
            <a:r>
              <a:rPr lang="zh-CN" altLang="en-US" dirty="0"/>
              <a:t>牛顿第一定律：惯性定律</a:t>
            </a:r>
            <a:br>
              <a:rPr lang="en-US" altLang="zh-CN" dirty="0"/>
            </a:br>
            <a:r>
              <a:rPr lang="zh-CN" altLang="en-US" dirty="0"/>
              <a:t>给出质点的平衡条件</a:t>
            </a:r>
            <a:endParaRPr lang="en-US" altLang="zh-CN" dirty="0"/>
          </a:p>
          <a:p>
            <a:r>
              <a:rPr lang="zh-CN" altLang="en-US" dirty="0">
                <a:latin typeface="+mj-ea"/>
                <a:ea typeface="+mj-ea"/>
              </a:rPr>
              <a:t>牛顿第二定律：受力不平衡质点的状态描述</a:t>
            </a:r>
            <a:br>
              <a:rPr lang="en-US" altLang="zh-CN" dirty="0">
                <a:latin typeface="+mj-ea"/>
                <a:ea typeface="+mj-ea"/>
              </a:rPr>
            </a:br>
            <a:br>
              <a:rPr lang="en-US" altLang="zh-CN" dirty="0">
                <a:latin typeface="+mj-ea"/>
                <a:ea typeface="+mj-ea"/>
              </a:rPr>
            </a:br>
            <a:br>
              <a:rPr lang="en-US" altLang="zh-CN" dirty="0">
                <a:latin typeface="+mj-ea"/>
                <a:ea typeface="+mj-ea"/>
              </a:rPr>
            </a:br>
            <a:endParaRPr lang="en-US" altLang="zh-CN" dirty="0">
              <a:latin typeface="+mj-ea"/>
              <a:ea typeface="+mj-ea"/>
            </a:endParaRPr>
          </a:p>
          <a:p>
            <a:r>
              <a:rPr lang="zh-CN" altLang="en-US" dirty="0">
                <a:latin typeface="+mj-ea"/>
                <a:ea typeface="+mj-ea"/>
              </a:rPr>
              <a:t>牛顿第三定律：作用力与反作用力定律</a:t>
            </a: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6" name="对象 5"/>
          <p:cNvGraphicFramePr>
            <a:graphicFrameLocks noChangeAspect="1"/>
          </p:cNvGraphicFramePr>
          <p:nvPr>
            <p:extLst>
              <p:ext uri="{D42A27DB-BD31-4B8C-83A1-F6EECF244321}">
                <p14:modId xmlns:p14="http://schemas.microsoft.com/office/powerpoint/2010/main" val="691344888"/>
              </p:ext>
            </p:extLst>
          </p:nvPr>
        </p:nvGraphicFramePr>
        <p:xfrm>
          <a:off x="899592" y="3356992"/>
          <a:ext cx="3159125" cy="1204912"/>
        </p:xfrm>
        <a:graphic>
          <a:graphicData uri="http://schemas.openxmlformats.org/presentationml/2006/ole">
            <mc:AlternateContent xmlns:mc="http://schemas.openxmlformats.org/markup-compatibility/2006">
              <mc:Choice xmlns:v="urn:schemas-microsoft-com:vml" Requires="v">
                <p:oleObj spid="_x0000_s1210" name="Equation" r:id="rId4" imgW="1218960" imgH="444240" progId="Equation.DSMT4">
                  <p:embed/>
                </p:oleObj>
              </mc:Choice>
              <mc:Fallback>
                <p:oleObj name="Equation" r:id="rId4" imgW="1218960" imgH="444240" progId="Equation.DSMT4">
                  <p:embed/>
                  <p:pic>
                    <p:nvPicPr>
                      <p:cNvPr id="0" name="Picture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3356992"/>
                        <a:ext cx="3159125" cy="1204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4418697" y="3501008"/>
            <a:ext cx="4320480" cy="954107"/>
          </a:xfrm>
          <a:prstGeom prst="rect">
            <a:avLst/>
          </a:prstGeom>
          <a:noFill/>
        </p:spPr>
        <p:txBody>
          <a:bodyPr wrap="square" rtlCol="0">
            <a:spAutoFit/>
          </a:bodyPr>
          <a:lstStyle/>
          <a:p>
            <a:r>
              <a:rPr lang="zh-CN" altLang="en-US" sz="2800" dirty="0">
                <a:latin typeface="楷体" panose="02010609060101010101" pitchFamily="49" charset="-122"/>
                <a:ea typeface="楷体" panose="02010609060101010101" pitchFamily="49" charset="-122"/>
              </a:rPr>
              <a:t>动量形式的牛顿第二定律具有最大的普适性</a:t>
            </a:r>
          </a:p>
        </p:txBody>
      </p:sp>
      <p:grpSp>
        <p:nvGrpSpPr>
          <p:cNvPr id="11" name="组合 10"/>
          <p:cNvGrpSpPr/>
          <p:nvPr/>
        </p:nvGrpSpPr>
        <p:grpSpPr>
          <a:xfrm>
            <a:off x="2987824" y="4293096"/>
            <a:ext cx="3888432" cy="2568481"/>
            <a:chOff x="2987824" y="4293096"/>
            <a:chExt cx="3888432" cy="2568481"/>
          </a:xfrm>
        </p:grpSpPr>
        <p:cxnSp>
          <p:nvCxnSpPr>
            <p:cNvPr id="9" name="直接箭头连接符 8"/>
            <p:cNvCxnSpPr/>
            <p:nvPr/>
          </p:nvCxnSpPr>
          <p:spPr>
            <a:xfrm>
              <a:off x="2987824" y="4293096"/>
              <a:ext cx="792088" cy="136815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923928" y="5661248"/>
              <a:ext cx="2952328" cy="1200329"/>
            </a:xfrm>
            <a:prstGeom prst="rect">
              <a:avLst/>
            </a:prstGeom>
            <a:noFill/>
          </p:spPr>
          <p:txBody>
            <a:bodyPr wrap="square" rtlCol="0">
              <a:spAutoFit/>
            </a:bodyPr>
            <a:lstStyle/>
            <a:p>
              <a:r>
                <a:rPr lang="zh-CN" altLang="en-US" sz="2400" dirty="0"/>
                <a:t>注意：这是某一时刻</a:t>
              </a:r>
              <a:r>
                <a:rPr lang="en-US" altLang="zh-CN" sz="2400" dirty="0"/>
                <a:t>t</a:t>
              </a:r>
              <a:r>
                <a:rPr lang="zh-CN" altLang="en-US" sz="2400" dirty="0"/>
                <a:t>的力和动量的关系，且</a:t>
              </a:r>
              <a:r>
                <a:rPr lang="en-US" altLang="zh-CN" sz="2400" dirty="0"/>
                <a:t>m</a:t>
              </a:r>
              <a:r>
                <a:rPr lang="zh-CN" altLang="en-US" sz="2400" dirty="0"/>
                <a:t>为惯性质量。</a:t>
              </a:r>
            </a:p>
          </p:txBody>
        </p:sp>
      </p:grpSp>
    </p:spTree>
    <p:extLst>
      <p:ext uri="{BB962C8B-B14F-4D97-AF65-F5344CB8AC3E}">
        <p14:creationId xmlns:p14="http://schemas.microsoft.com/office/powerpoint/2010/main" val="364034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牛顿运动定律的适用范围</a:t>
            </a:r>
          </a:p>
        </p:txBody>
      </p:sp>
      <p:sp>
        <p:nvSpPr>
          <p:cNvPr id="3" name="内容占位符 2"/>
          <p:cNvSpPr>
            <a:spLocks noGrp="1"/>
          </p:cNvSpPr>
          <p:nvPr>
            <p:ph idx="1"/>
          </p:nvPr>
        </p:nvSpPr>
        <p:spPr>
          <a:xfrm>
            <a:off x="457200" y="1600200"/>
            <a:ext cx="8229600" cy="4997152"/>
          </a:xfrm>
        </p:spPr>
        <p:txBody>
          <a:bodyPr>
            <a:normAutofit/>
          </a:bodyPr>
          <a:lstStyle/>
          <a:p>
            <a:r>
              <a:rPr lang="zh-CN" altLang="en-US" dirty="0">
                <a:latin typeface="+mj-ea"/>
                <a:ea typeface="+mj-ea"/>
              </a:rPr>
              <a:t>惯性系</a:t>
            </a:r>
            <a:br>
              <a:rPr lang="en-US" altLang="zh-CN" dirty="0">
                <a:latin typeface="+mj-ea"/>
                <a:ea typeface="+mj-ea"/>
              </a:rPr>
            </a:br>
            <a:r>
              <a:rPr lang="en-US" altLang="zh-CN" dirty="0">
                <a:latin typeface="+mj-ea"/>
                <a:ea typeface="+mj-ea"/>
              </a:rPr>
              <a:t>    </a:t>
            </a:r>
            <a:r>
              <a:rPr lang="zh-CN" altLang="en-US" dirty="0">
                <a:latin typeface="+mj-ea"/>
                <a:ea typeface="+mj-ea"/>
              </a:rPr>
              <a:t>牛顿定律适用的参考系就是惯性系，否则就是非惯性系。</a:t>
            </a: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ectangle 7"/>
          <p:cNvSpPr>
            <a:spLocks noChangeArrowheads="1"/>
          </p:cNvSpPr>
          <p:nvPr/>
        </p:nvSpPr>
        <p:spPr bwMode="auto">
          <a:xfrm>
            <a:off x="1349375" y="4246909"/>
            <a:ext cx="7488238"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800" b="1" dirty="0">
                <a:solidFill>
                  <a:schemeClr val="accent2"/>
                </a:solidFill>
                <a:latin typeface="Times New Roman" pitchFamily="18" charset="0"/>
              </a:rPr>
              <a:t>牛顿力学定律在所有惯性系中有相同的形式</a:t>
            </a:r>
            <a:r>
              <a:rPr kumimoji="1" lang="en-US" altLang="zh-CN" sz="2800" b="1" dirty="0">
                <a:solidFill>
                  <a:schemeClr val="accent2"/>
                </a:solidFill>
                <a:latin typeface="Times New Roman" pitchFamily="18" charset="0"/>
              </a:rPr>
              <a:t>,</a:t>
            </a:r>
            <a:r>
              <a:rPr kumimoji="1" lang="zh-CN" altLang="en-US" sz="2800" b="1" dirty="0">
                <a:solidFill>
                  <a:schemeClr val="accent2"/>
                </a:solidFill>
                <a:latin typeface="Times New Roman" pitchFamily="18" charset="0"/>
              </a:rPr>
              <a:t>即</a:t>
            </a:r>
            <a:r>
              <a:rPr kumimoji="1" lang="zh-CN" altLang="en-US" sz="2800" b="1" dirty="0">
                <a:solidFill>
                  <a:srgbClr val="FF0000"/>
                </a:solidFill>
                <a:latin typeface="Times New Roman" pitchFamily="18" charset="0"/>
              </a:rPr>
              <a:t>一切惯性系都等价</a:t>
            </a:r>
            <a:r>
              <a:rPr kumimoji="1" lang="zh-CN" altLang="en-US" sz="2800" b="1" dirty="0">
                <a:latin typeface="Times New Roman" pitchFamily="18" charset="0"/>
              </a:rPr>
              <a:t>。</a:t>
            </a:r>
            <a:r>
              <a:rPr kumimoji="1" lang="zh-CN" altLang="en-US" sz="2800" b="1" dirty="0">
                <a:solidFill>
                  <a:schemeClr val="accent2"/>
                </a:solidFill>
                <a:latin typeface="Times New Roman" pitchFamily="18" charset="0"/>
              </a:rPr>
              <a:t>或者说</a:t>
            </a:r>
            <a:r>
              <a:rPr kumimoji="1" lang="zh-CN" altLang="en-US" sz="2800" b="1" dirty="0">
                <a:solidFill>
                  <a:srgbClr val="FF0000"/>
                </a:solidFill>
                <a:latin typeface="Times New Roman" pitchFamily="18" charset="0"/>
              </a:rPr>
              <a:t>牛顿力学定律对于惯性系变换具有不变性</a:t>
            </a:r>
            <a:r>
              <a:rPr kumimoji="1" lang="zh-CN" altLang="en-US" sz="2800" b="1" dirty="0">
                <a:latin typeface="Times New Roman" pitchFamily="18" charset="0"/>
              </a:rPr>
              <a:t>。</a:t>
            </a:r>
          </a:p>
        </p:txBody>
      </p:sp>
    </p:spTree>
    <p:extLst>
      <p:ext uri="{BB962C8B-B14F-4D97-AF65-F5344CB8AC3E}">
        <p14:creationId xmlns:p14="http://schemas.microsoft.com/office/powerpoint/2010/main" val="13315268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牛顿运动定律的适用范围</a:t>
            </a:r>
          </a:p>
        </p:txBody>
      </p:sp>
      <p:sp>
        <p:nvSpPr>
          <p:cNvPr id="3" name="内容占位符 2"/>
          <p:cNvSpPr>
            <a:spLocks noGrp="1"/>
          </p:cNvSpPr>
          <p:nvPr>
            <p:ph idx="1"/>
          </p:nvPr>
        </p:nvSpPr>
        <p:spPr>
          <a:xfrm>
            <a:off x="457200" y="1600200"/>
            <a:ext cx="8229600" cy="4997152"/>
          </a:xfrm>
        </p:spPr>
        <p:txBody>
          <a:bodyPr>
            <a:normAutofit/>
          </a:bodyPr>
          <a:lstStyle/>
          <a:p>
            <a:r>
              <a:rPr lang="zh-CN" altLang="en-US" dirty="0">
                <a:latin typeface="+mj-ea"/>
                <a:ea typeface="+mj-ea"/>
              </a:rPr>
              <a:t>牛顿运动定律的适用范围</a:t>
            </a:r>
            <a:br>
              <a:rPr lang="en-US" altLang="zh-CN" dirty="0">
                <a:latin typeface="+mj-ea"/>
                <a:ea typeface="+mj-ea"/>
              </a:rPr>
            </a:br>
            <a:r>
              <a:rPr lang="en-US" altLang="zh-CN" dirty="0">
                <a:latin typeface="+mj-ea"/>
                <a:ea typeface="+mj-ea"/>
              </a:rPr>
              <a:t>    </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 Box 3"/>
          <p:cNvSpPr txBox="1">
            <a:spLocks noChangeArrowheads="1"/>
          </p:cNvSpPr>
          <p:nvPr/>
        </p:nvSpPr>
        <p:spPr bwMode="auto">
          <a:xfrm>
            <a:off x="464260" y="2215537"/>
            <a:ext cx="5791200" cy="519113"/>
          </a:xfrm>
          <a:prstGeom prst="rect">
            <a:avLst/>
          </a:prstGeom>
          <a:noFill/>
          <a:ln>
            <a:noFill/>
          </a:ln>
          <a:effectLst/>
          <a:extLst>
            <a:ext uri="{909E8E84-426E-40DD-AFC4-6F175D3DCCD1}">
              <a14:hiddenFill xmlns:a14="http://schemas.microsoft.com/office/drawing/2010/main">
                <a:gradFill rotWithShape="0">
                  <a:gsLst>
                    <a:gs pos="0">
                      <a:srgbClr val="FFFF00"/>
                    </a:gs>
                    <a:gs pos="100000">
                      <a:srgbClr val="FFFF00">
                        <a:gamma/>
                        <a:shade val="74118"/>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dirty="0">
                <a:solidFill>
                  <a:schemeClr val="accent6">
                    <a:lumMod val="50000"/>
                  </a:schemeClr>
                </a:solidFill>
                <a:latin typeface="宋体" charset="-122"/>
              </a:rPr>
              <a:t>1</a:t>
            </a:r>
            <a:r>
              <a:rPr kumimoji="1" lang="en-US" altLang="zh-CN" sz="2800" b="1" dirty="0">
                <a:solidFill>
                  <a:schemeClr val="accent6">
                    <a:lumMod val="50000"/>
                  </a:schemeClr>
                </a:solidFill>
                <a:latin typeface="宋体" charset="-122"/>
              </a:rPr>
              <a:t>.</a:t>
            </a:r>
            <a:r>
              <a:rPr kumimoji="1" lang="zh-CN" altLang="en-US" sz="2800" b="1" dirty="0">
                <a:solidFill>
                  <a:schemeClr val="accent6">
                    <a:lumMod val="50000"/>
                  </a:schemeClr>
                </a:solidFill>
                <a:latin typeface="宋体" charset="-122"/>
              </a:rPr>
              <a:t>牛顿运动定律仅适用于惯性系；</a:t>
            </a:r>
          </a:p>
        </p:txBody>
      </p:sp>
      <p:sp>
        <p:nvSpPr>
          <p:cNvPr id="7" name="Text Box 4"/>
          <p:cNvSpPr txBox="1">
            <a:spLocks noChangeArrowheads="1"/>
          </p:cNvSpPr>
          <p:nvPr/>
        </p:nvSpPr>
        <p:spPr bwMode="auto">
          <a:xfrm>
            <a:off x="476308" y="2810147"/>
            <a:ext cx="8128140" cy="946150"/>
          </a:xfrm>
          <a:prstGeom prst="rect">
            <a:avLst/>
          </a:prstGeom>
          <a:noFill/>
          <a:ln>
            <a:noFill/>
          </a:ln>
          <a:effectLst/>
          <a:extLst>
            <a:ext uri="{909E8E84-426E-40DD-AFC4-6F175D3DCCD1}">
              <a14:hiddenFill xmlns:a14="http://schemas.microsoft.com/office/drawing/2010/main">
                <a:gradFill rotWithShape="0">
                  <a:gsLst>
                    <a:gs pos="0">
                      <a:srgbClr val="FFFF00"/>
                    </a:gs>
                    <a:gs pos="100000">
                      <a:srgbClr val="FFFF00">
                        <a:gamma/>
                        <a:shade val="74118"/>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800" dirty="0">
                <a:solidFill>
                  <a:schemeClr val="accent6">
                    <a:lumMod val="50000"/>
                  </a:schemeClr>
                </a:solidFill>
                <a:latin typeface="宋体" charset="-122"/>
              </a:rPr>
              <a:t>2</a:t>
            </a:r>
            <a:r>
              <a:rPr kumimoji="1" lang="en-US" altLang="zh-CN" sz="2800" b="1" dirty="0">
                <a:solidFill>
                  <a:schemeClr val="accent6">
                    <a:lumMod val="50000"/>
                  </a:schemeClr>
                </a:solidFill>
                <a:latin typeface="宋体" charset="-122"/>
              </a:rPr>
              <a:t>.</a:t>
            </a:r>
            <a:r>
              <a:rPr kumimoji="1" lang="zh-CN" altLang="en-US" sz="2800" b="1" dirty="0">
                <a:solidFill>
                  <a:schemeClr val="accent6">
                    <a:lumMod val="50000"/>
                  </a:schemeClr>
                </a:solidFill>
                <a:latin typeface="宋体" charset="-122"/>
              </a:rPr>
              <a:t>牛顿运动定律仅适用于物体速度比光速低得多的情况，不适用于接近光速的高速运动物体；</a:t>
            </a:r>
          </a:p>
        </p:txBody>
      </p:sp>
      <p:sp>
        <p:nvSpPr>
          <p:cNvPr id="8" name="Text Box 5"/>
          <p:cNvSpPr txBox="1">
            <a:spLocks noChangeArrowheads="1"/>
          </p:cNvSpPr>
          <p:nvPr/>
        </p:nvSpPr>
        <p:spPr bwMode="auto">
          <a:xfrm>
            <a:off x="483948" y="3891235"/>
            <a:ext cx="797648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800" dirty="0">
                <a:solidFill>
                  <a:schemeClr val="accent6">
                    <a:lumMod val="50000"/>
                  </a:schemeClr>
                </a:solidFill>
                <a:latin typeface="宋体" charset="-122"/>
              </a:rPr>
              <a:t>3</a:t>
            </a:r>
            <a:r>
              <a:rPr kumimoji="1" lang="en-US" altLang="zh-CN" sz="2800" b="1" dirty="0">
                <a:solidFill>
                  <a:schemeClr val="accent6">
                    <a:lumMod val="50000"/>
                  </a:schemeClr>
                </a:solidFill>
                <a:latin typeface="宋体" charset="-122"/>
              </a:rPr>
              <a:t>.</a:t>
            </a:r>
            <a:r>
              <a:rPr kumimoji="1" lang="zh-CN" altLang="en-US" sz="2800" b="1" dirty="0">
                <a:solidFill>
                  <a:schemeClr val="accent6">
                    <a:lumMod val="50000"/>
                  </a:schemeClr>
                </a:solidFill>
                <a:latin typeface="宋体" charset="-122"/>
              </a:rPr>
              <a:t>牛顿运动定律一般仅适用于宏观物体。</a:t>
            </a:r>
            <a:endParaRPr kumimoji="1" lang="en-US" altLang="zh-CN" sz="2800" b="1" dirty="0">
              <a:solidFill>
                <a:schemeClr val="accent6">
                  <a:lumMod val="50000"/>
                </a:schemeClr>
              </a:solidFill>
              <a:latin typeface="宋体" charset="-122"/>
            </a:endParaRPr>
          </a:p>
          <a:p>
            <a:pPr>
              <a:spcBef>
                <a:spcPct val="50000"/>
              </a:spcBef>
            </a:pPr>
            <a:r>
              <a:rPr kumimoji="1" lang="zh-CN" altLang="en-US" sz="2800" b="1" dirty="0">
                <a:solidFill>
                  <a:schemeClr val="accent6">
                    <a:lumMod val="50000"/>
                  </a:schemeClr>
                </a:solidFill>
                <a:latin typeface="Times New Roman" pitchFamily="18" charset="0"/>
              </a:rPr>
              <a:t>在微观世界中，电子、中子、质子等微观粒子具有波粒二象性，它们的运动规律均不能用牛顿定律来描述。</a:t>
            </a:r>
          </a:p>
          <a:p>
            <a:pPr>
              <a:spcBef>
                <a:spcPct val="50000"/>
              </a:spcBef>
            </a:pPr>
            <a:endParaRPr kumimoji="1" lang="zh-CN" altLang="en-US" sz="2800" b="1" dirty="0">
              <a:solidFill>
                <a:schemeClr val="accent6">
                  <a:lumMod val="50000"/>
                </a:schemeClr>
              </a:solidFill>
              <a:latin typeface="宋体" charset="-122"/>
            </a:endParaRPr>
          </a:p>
        </p:txBody>
      </p:sp>
      <p:sp>
        <p:nvSpPr>
          <p:cNvPr id="9" name="Text Box 6"/>
          <p:cNvSpPr txBox="1">
            <a:spLocks noChangeArrowheads="1"/>
          </p:cNvSpPr>
          <p:nvPr/>
        </p:nvSpPr>
        <p:spPr bwMode="auto">
          <a:xfrm>
            <a:off x="450629" y="5949280"/>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dirty="0">
                <a:solidFill>
                  <a:schemeClr val="accent6">
                    <a:lumMod val="50000"/>
                  </a:schemeClr>
                </a:solidFill>
                <a:latin typeface="宋体" charset="-122"/>
              </a:rPr>
              <a:t>4</a:t>
            </a:r>
            <a:r>
              <a:rPr kumimoji="1" lang="en-US" altLang="zh-CN" sz="2800" b="1" dirty="0">
                <a:solidFill>
                  <a:schemeClr val="accent6">
                    <a:lumMod val="50000"/>
                  </a:schemeClr>
                </a:solidFill>
                <a:latin typeface="宋体" charset="-122"/>
              </a:rPr>
              <a:t>.</a:t>
            </a:r>
            <a:r>
              <a:rPr kumimoji="1" lang="zh-CN" altLang="en-US" sz="2800" b="1" dirty="0">
                <a:solidFill>
                  <a:schemeClr val="accent6">
                    <a:lumMod val="50000"/>
                  </a:schemeClr>
                </a:solidFill>
                <a:latin typeface="宋体" charset="-122"/>
              </a:rPr>
              <a:t>牛顿运动定律仅适用于实物，不完全适用于场。</a:t>
            </a:r>
          </a:p>
        </p:txBody>
      </p:sp>
    </p:spTree>
    <p:extLst>
      <p:ext uri="{BB962C8B-B14F-4D97-AF65-F5344CB8AC3E}">
        <p14:creationId xmlns:p14="http://schemas.microsoft.com/office/powerpoint/2010/main" val="15842577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牛顿运动定律的适用范围</a:t>
            </a:r>
          </a:p>
        </p:txBody>
      </p:sp>
      <p:sp>
        <p:nvSpPr>
          <p:cNvPr id="3" name="内容占位符 2"/>
          <p:cNvSpPr>
            <a:spLocks noGrp="1"/>
          </p:cNvSpPr>
          <p:nvPr>
            <p:ph idx="1"/>
          </p:nvPr>
        </p:nvSpPr>
        <p:spPr>
          <a:xfrm>
            <a:off x="457200" y="1556792"/>
            <a:ext cx="8229600" cy="4997152"/>
          </a:xfrm>
        </p:spPr>
        <p:txBody>
          <a:bodyPr>
            <a:normAutofit/>
          </a:bodyPr>
          <a:lstStyle/>
          <a:p>
            <a:r>
              <a:rPr lang="zh-CN" altLang="en-US" dirty="0">
                <a:latin typeface="+mj-ea"/>
                <a:ea typeface="+mj-ea"/>
              </a:rPr>
              <a:t>牛顿运动定律的适用范围</a:t>
            </a:r>
            <a:br>
              <a:rPr lang="en-US" altLang="zh-CN" dirty="0">
                <a:latin typeface="+mj-ea"/>
                <a:ea typeface="+mj-ea"/>
              </a:rPr>
            </a:br>
            <a:endParaRPr lang="en-US" altLang="zh-CN" dirty="0">
              <a:latin typeface="+mj-ea"/>
              <a:ea typeface="+mj-ea"/>
            </a:endParaRPr>
          </a:p>
          <a:p>
            <a:pPr marL="0" indent="0">
              <a:buNone/>
            </a:pPr>
            <a:r>
              <a:rPr lang="zh-CN" altLang="en-US" b="1" dirty="0">
                <a:solidFill>
                  <a:srgbClr val="FF0000"/>
                </a:solidFill>
                <a:latin typeface="+mj-ea"/>
                <a:ea typeface="+mj-ea"/>
              </a:rPr>
              <a:t>说明：</a:t>
            </a:r>
            <a:br>
              <a:rPr lang="en-US" altLang="zh-CN" dirty="0">
                <a:latin typeface="+mj-ea"/>
                <a:ea typeface="+mj-ea"/>
              </a:rPr>
            </a:br>
            <a:r>
              <a:rPr lang="zh-CN" altLang="en-US" dirty="0">
                <a:latin typeface="+mj-ea"/>
                <a:ea typeface="+mj-ea"/>
              </a:rPr>
              <a:t>物体的高速运动遵循相对论力学的规律；微观粒子的运动遵循量子力学的规律。</a:t>
            </a:r>
            <a:endParaRPr lang="en-US" altLang="zh-CN" dirty="0">
              <a:latin typeface="+mj-ea"/>
              <a:ea typeface="+mj-ea"/>
            </a:endParaRPr>
          </a:p>
          <a:p>
            <a:pPr marL="0" indent="0">
              <a:buNone/>
            </a:pPr>
            <a:r>
              <a:rPr lang="zh-CN" altLang="en-US" dirty="0">
                <a:latin typeface="+mj-ea"/>
                <a:ea typeface="+mj-ea"/>
              </a:rPr>
              <a:t>运动电荷之间的相互作用不满足牛顿第三定律。</a:t>
            </a: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13402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牛顿运动定律的适用范围</a:t>
            </a:r>
          </a:p>
        </p:txBody>
      </p:sp>
      <p:sp>
        <p:nvSpPr>
          <p:cNvPr id="3" name="内容占位符 2"/>
          <p:cNvSpPr>
            <a:spLocks noGrp="1"/>
          </p:cNvSpPr>
          <p:nvPr>
            <p:ph idx="1"/>
          </p:nvPr>
        </p:nvSpPr>
        <p:spPr>
          <a:xfrm>
            <a:off x="457200" y="1600200"/>
            <a:ext cx="8229600" cy="4997152"/>
          </a:xfrm>
        </p:spPr>
        <p:txBody>
          <a:bodyPr>
            <a:normAutofit/>
          </a:bodyPr>
          <a:lstStyle/>
          <a:p>
            <a:r>
              <a:rPr lang="zh-CN" altLang="en-US" dirty="0">
                <a:latin typeface="+mj-ea"/>
                <a:ea typeface="+mj-ea"/>
              </a:rPr>
              <a:t>惯性力</a:t>
            </a: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 Box 3"/>
          <p:cNvSpPr txBox="1">
            <a:spLocks noChangeArrowheads="1"/>
          </p:cNvSpPr>
          <p:nvPr/>
        </p:nvSpPr>
        <p:spPr bwMode="auto">
          <a:xfrm>
            <a:off x="684213" y="2420962"/>
            <a:ext cx="838835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zh-CN" altLang="en-US" sz="2400" b="1" dirty="0">
                <a:latin typeface="Times New Roman" pitchFamily="18" charset="0"/>
              </a:rPr>
              <a:t>设 </a:t>
            </a:r>
            <a:r>
              <a:rPr kumimoji="1" lang="en-US" altLang="zh-CN" sz="2400" b="1" i="1" dirty="0">
                <a:latin typeface="Times New Roman" pitchFamily="18" charset="0"/>
              </a:rPr>
              <a:t>S</a:t>
            </a:r>
            <a:r>
              <a:rPr kumimoji="1" lang="zh-CN" altLang="en-US" sz="2800" b="1" baseline="30000" dirty="0">
                <a:latin typeface="Times New Roman" pitchFamily="18" charset="0"/>
                <a:cs typeface="Times New Roman" pitchFamily="18" charset="0"/>
              </a:rPr>
              <a:t>’</a:t>
            </a:r>
            <a:r>
              <a:rPr kumimoji="1" lang="zh-CN" altLang="en-US" sz="2400" b="1" dirty="0">
                <a:latin typeface="Times New Roman" pitchFamily="18" charset="0"/>
              </a:rPr>
              <a:t>系</a:t>
            </a:r>
            <a:r>
              <a:rPr kumimoji="1" lang="en-US" altLang="zh-CN" sz="2400" b="1" dirty="0">
                <a:latin typeface="Times New Roman" pitchFamily="18" charset="0"/>
              </a:rPr>
              <a:t>( </a:t>
            </a:r>
            <a:r>
              <a:rPr kumimoji="1" lang="zh-CN" altLang="en-US" sz="2400" b="1" dirty="0">
                <a:latin typeface="Times New Roman" pitchFamily="18" charset="0"/>
              </a:rPr>
              <a:t>非惯性系 </a:t>
            </a:r>
            <a:r>
              <a:rPr kumimoji="1" lang="en-US" altLang="zh-CN" sz="2400" b="1" dirty="0">
                <a:latin typeface="Times New Roman" pitchFamily="18" charset="0"/>
              </a:rPr>
              <a:t>) </a:t>
            </a:r>
            <a:r>
              <a:rPr kumimoji="1" lang="zh-CN" altLang="en-US" sz="2400" b="1" dirty="0">
                <a:latin typeface="Times New Roman" pitchFamily="18" charset="0"/>
              </a:rPr>
              <a:t>相对</a:t>
            </a:r>
            <a:r>
              <a:rPr kumimoji="1" lang="en-US" altLang="zh-CN" sz="2400" b="1" i="1" dirty="0">
                <a:latin typeface="Times New Roman" pitchFamily="18" charset="0"/>
              </a:rPr>
              <a:t>S</a:t>
            </a:r>
            <a:r>
              <a:rPr kumimoji="1" lang="en-US" altLang="zh-CN" sz="2400" b="1" dirty="0">
                <a:latin typeface="Times New Roman" pitchFamily="18" charset="0"/>
              </a:rPr>
              <a:t> </a:t>
            </a:r>
            <a:r>
              <a:rPr kumimoji="1" lang="zh-CN" altLang="en-US" sz="2400" b="1" dirty="0">
                <a:latin typeface="Times New Roman" pitchFamily="18" charset="0"/>
              </a:rPr>
              <a:t>系</a:t>
            </a:r>
            <a:r>
              <a:rPr kumimoji="1" lang="en-US" altLang="zh-CN" sz="2400" b="1" dirty="0">
                <a:latin typeface="Times New Roman" pitchFamily="18" charset="0"/>
              </a:rPr>
              <a:t>( </a:t>
            </a:r>
            <a:r>
              <a:rPr kumimoji="1" lang="zh-CN" altLang="en-US" sz="2400" b="1" dirty="0">
                <a:latin typeface="Times New Roman" pitchFamily="18" charset="0"/>
              </a:rPr>
              <a:t>惯性系 </a:t>
            </a:r>
            <a:r>
              <a:rPr kumimoji="1" lang="en-US" altLang="zh-CN" sz="2400" b="1" dirty="0">
                <a:latin typeface="Times New Roman" pitchFamily="18" charset="0"/>
              </a:rPr>
              <a:t>) </a:t>
            </a:r>
            <a:r>
              <a:rPr kumimoji="1" lang="zh-CN" altLang="en-US" sz="2400" b="1" dirty="0">
                <a:latin typeface="Times New Roman" pitchFamily="18" charset="0"/>
              </a:rPr>
              <a:t>平动，加速度为     。</a:t>
            </a:r>
          </a:p>
        </p:txBody>
      </p:sp>
      <p:graphicFrame>
        <p:nvGraphicFramePr>
          <p:cNvPr id="7" name="Object 4"/>
          <p:cNvGraphicFramePr>
            <a:graphicFrameLocks noChangeAspect="1"/>
          </p:cNvGraphicFramePr>
          <p:nvPr>
            <p:extLst>
              <p:ext uri="{D42A27DB-BD31-4B8C-83A1-F6EECF244321}">
                <p14:modId xmlns:p14="http://schemas.microsoft.com/office/powerpoint/2010/main" val="741019751"/>
              </p:ext>
            </p:extLst>
          </p:nvPr>
        </p:nvGraphicFramePr>
        <p:xfrm>
          <a:off x="8267583" y="2532085"/>
          <a:ext cx="316286" cy="432000"/>
        </p:xfrm>
        <a:graphic>
          <a:graphicData uri="http://schemas.openxmlformats.org/presentationml/2006/ole">
            <mc:AlternateContent xmlns:mc="http://schemas.openxmlformats.org/markup-compatibility/2006">
              <mc:Choice xmlns:v="urn:schemas-microsoft-com:vml" Requires="v">
                <p:oleObj spid="_x0000_s58803" name="Equation" r:id="rId4" imgW="164880" imgH="228600" progId="Equation.DSMT4">
                  <p:embed/>
                </p:oleObj>
              </mc:Choice>
              <mc:Fallback>
                <p:oleObj name="Equation" r:id="rId4" imgW="164880" imgH="228600" progId="Equation.DSMT4">
                  <p:embed/>
                  <p:pic>
                    <p:nvPicPr>
                      <p:cNvPr id="0" name="Picture 226"/>
                      <p:cNvPicPr>
                        <a:picLocks noChangeAspect="1" noChangeArrowheads="1"/>
                      </p:cNvPicPr>
                      <p:nvPr/>
                    </p:nvPicPr>
                    <p:blipFill>
                      <a:blip r:embed="rId5"/>
                      <a:srcRect/>
                      <a:stretch>
                        <a:fillRect/>
                      </a:stretch>
                    </p:blipFill>
                    <p:spPr bwMode="auto">
                      <a:xfrm>
                        <a:off x="8267583" y="2532085"/>
                        <a:ext cx="316286" cy="432000"/>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sp>
        <p:nvSpPr>
          <p:cNvPr id="8" name="Text Box 5"/>
          <p:cNvSpPr txBox="1">
            <a:spLocks noChangeArrowheads="1"/>
          </p:cNvSpPr>
          <p:nvPr/>
        </p:nvSpPr>
        <p:spPr bwMode="auto">
          <a:xfrm>
            <a:off x="684213" y="3043262"/>
            <a:ext cx="52581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质点 </a:t>
            </a:r>
            <a:r>
              <a:rPr kumimoji="1" lang="en-US" altLang="zh-CN" sz="2400" b="1" i="1">
                <a:latin typeface="Times New Roman" pitchFamily="18" charset="0"/>
              </a:rPr>
              <a:t>m</a:t>
            </a:r>
            <a:r>
              <a:rPr kumimoji="1" lang="en-US" altLang="zh-CN" sz="2400" b="1">
                <a:latin typeface="Times New Roman" pitchFamily="18" charset="0"/>
              </a:rPr>
              <a:t> </a:t>
            </a:r>
            <a:r>
              <a:rPr kumimoji="1" lang="zh-CN" altLang="en-US" sz="2400" b="1">
                <a:latin typeface="Times New Roman" pitchFamily="18" charset="0"/>
              </a:rPr>
              <a:t>在</a:t>
            </a:r>
            <a:r>
              <a:rPr kumimoji="1" lang="en-US" altLang="zh-CN" sz="2400" b="1" i="1">
                <a:latin typeface="Times New Roman" pitchFamily="18" charset="0"/>
              </a:rPr>
              <a:t>S </a:t>
            </a:r>
            <a:r>
              <a:rPr kumimoji="1" lang="zh-CN" altLang="en-US" sz="2400" b="1">
                <a:latin typeface="Times New Roman" pitchFamily="18" charset="0"/>
              </a:rPr>
              <a:t>系和</a:t>
            </a:r>
            <a:r>
              <a:rPr kumimoji="1" lang="en-US" altLang="zh-CN" sz="2400" b="1" i="1">
                <a:latin typeface="Times New Roman" pitchFamily="18" charset="0"/>
              </a:rPr>
              <a:t>S</a:t>
            </a:r>
            <a:r>
              <a:rPr kumimoji="1" lang="en-US" altLang="zh-CN" sz="2400" b="1">
                <a:latin typeface="Times New Roman" pitchFamily="18" charset="0"/>
              </a:rPr>
              <a:t> </a:t>
            </a:r>
            <a:r>
              <a:rPr kumimoji="1" lang="en-US" altLang="zh-CN" sz="2400" b="1">
                <a:latin typeface="Times New Roman" pitchFamily="18" charset="0"/>
                <a:cs typeface="Times New Roman" pitchFamily="18" charset="0"/>
              </a:rPr>
              <a:t>' </a:t>
            </a:r>
            <a:r>
              <a:rPr kumimoji="1" lang="zh-CN" altLang="en-US" sz="2400" b="1">
                <a:latin typeface="Times New Roman" pitchFamily="18" charset="0"/>
              </a:rPr>
              <a:t>系的加速度分别为</a:t>
            </a:r>
          </a:p>
        </p:txBody>
      </p:sp>
      <p:graphicFrame>
        <p:nvGraphicFramePr>
          <p:cNvPr id="9" name="Object 6"/>
          <p:cNvGraphicFramePr>
            <a:graphicFrameLocks noChangeAspect="1"/>
          </p:cNvGraphicFramePr>
          <p:nvPr>
            <p:extLst>
              <p:ext uri="{D42A27DB-BD31-4B8C-83A1-F6EECF244321}">
                <p14:modId xmlns:p14="http://schemas.microsoft.com/office/powerpoint/2010/main" val="2409774884"/>
              </p:ext>
            </p:extLst>
          </p:nvPr>
        </p:nvGraphicFramePr>
        <p:xfrm>
          <a:off x="5894270" y="3108348"/>
          <a:ext cx="334704" cy="432000"/>
        </p:xfrm>
        <a:graphic>
          <a:graphicData uri="http://schemas.openxmlformats.org/presentationml/2006/ole">
            <mc:AlternateContent xmlns:mc="http://schemas.openxmlformats.org/markup-compatibility/2006">
              <mc:Choice xmlns:v="urn:schemas-microsoft-com:vml" Requires="v">
                <p:oleObj spid="_x0000_s58804" name="Equation" r:id="rId6" imgW="177480" imgH="228600" progId="Equation.DSMT4">
                  <p:embed/>
                </p:oleObj>
              </mc:Choice>
              <mc:Fallback>
                <p:oleObj name="Equation" r:id="rId6" imgW="177480" imgH="228600" progId="Equation.DSMT4">
                  <p:embed/>
                  <p:pic>
                    <p:nvPicPr>
                      <p:cNvPr id="0" name="Picture 227"/>
                      <p:cNvPicPr>
                        <a:picLocks noChangeAspect="1" noChangeArrowheads="1"/>
                      </p:cNvPicPr>
                      <p:nvPr/>
                    </p:nvPicPr>
                    <p:blipFill>
                      <a:blip r:embed="rId7"/>
                      <a:srcRect/>
                      <a:stretch>
                        <a:fillRect/>
                      </a:stretch>
                    </p:blipFill>
                    <p:spPr bwMode="auto">
                      <a:xfrm>
                        <a:off x="5894270" y="3108348"/>
                        <a:ext cx="334704" cy="432000"/>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sp>
        <p:nvSpPr>
          <p:cNvPr id="10" name="Rectangle 7"/>
          <p:cNvSpPr>
            <a:spLocks noChangeArrowheads="1"/>
          </p:cNvSpPr>
          <p:nvPr/>
        </p:nvSpPr>
        <p:spPr bwMode="auto">
          <a:xfrm>
            <a:off x="684212" y="3573487"/>
            <a:ext cx="3383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latin typeface="Times New Roman" pitchFamily="18" charset="0"/>
              </a:rPr>
              <a:t>由参考系变换关系有： </a:t>
            </a:r>
          </a:p>
        </p:txBody>
      </p:sp>
      <p:graphicFrame>
        <p:nvGraphicFramePr>
          <p:cNvPr id="11" name="Object 8"/>
          <p:cNvGraphicFramePr>
            <a:graphicFrameLocks noChangeAspect="1"/>
          </p:cNvGraphicFramePr>
          <p:nvPr>
            <p:extLst>
              <p:ext uri="{D42A27DB-BD31-4B8C-83A1-F6EECF244321}">
                <p14:modId xmlns:p14="http://schemas.microsoft.com/office/powerpoint/2010/main" val="2510191998"/>
              </p:ext>
            </p:extLst>
          </p:nvPr>
        </p:nvGraphicFramePr>
        <p:xfrm>
          <a:off x="6289559" y="3101998"/>
          <a:ext cx="408649" cy="432000"/>
        </p:xfrm>
        <a:graphic>
          <a:graphicData uri="http://schemas.openxmlformats.org/presentationml/2006/ole">
            <mc:AlternateContent xmlns:mc="http://schemas.openxmlformats.org/markup-compatibility/2006">
              <mc:Choice xmlns:v="urn:schemas-microsoft-com:vml" Requires="v">
                <p:oleObj spid="_x0000_s58805" name="Equation" r:id="rId8" imgW="215640" imgH="228600" progId="Equation.DSMT4">
                  <p:embed/>
                </p:oleObj>
              </mc:Choice>
              <mc:Fallback>
                <p:oleObj name="Equation" r:id="rId8" imgW="215640" imgH="228600" progId="Equation.DSMT4">
                  <p:embed/>
                  <p:pic>
                    <p:nvPicPr>
                      <p:cNvPr id="0" name="Picture 228"/>
                      <p:cNvPicPr>
                        <a:picLocks noChangeAspect="1" noChangeArrowheads="1"/>
                      </p:cNvPicPr>
                      <p:nvPr/>
                    </p:nvPicPr>
                    <p:blipFill>
                      <a:blip r:embed="rId9"/>
                      <a:srcRect/>
                      <a:stretch>
                        <a:fillRect/>
                      </a:stretch>
                    </p:blipFill>
                    <p:spPr bwMode="auto">
                      <a:xfrm>
                        <a:off x="6289559" y="3101998"/>
                        <a:ext cx="408649" cy="432000"/>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graphicFrame>
        <p:nvGraphicFramePr>
          <p:cNvPr id="12" name="Object 9"/>
          <p:cNvGraphicFramePr>
            <a:graphicFrameLocks noChangeAspect="1"/>
          </p:cNvGraphicFramePr>
          <p:nvPr>
            <p:extLst>
              <p:ext uri="{D42A27DB-BD31-4B8C-83A1-F6EECF244321}">
                <p14:modId xmlns:p14="http://schemas.microsoft.com/office/powerpoint/2010/main" val="4218389505"/>
              </p:ext>
            </p:extLst>
          </p:nvPr>
        </p:nvGraphicFramePr>
        <p:xfrm>
          <a:off x="3986362" y="3573016"/>
          <a:ext cx="1377726" cy="432000"/>
        </p:xfrm>
        <a:graphic>
          <a:graphicData uri="http://schemas.openxmlformats.org/presentationml/2006/ole">
            <mc:AlternateContent xmlns:mc="http://schemas.openxmlformats.org/markup-compatibility/2006">
              <mc:Choice xmlns:v="urn:schemas-microsoft-com:vml" Requires="v">
                <p:oleObj spid="_x0000_s58806" name="Equation" r:id="rId10" imgW="736560" imgH="228600" progId="Equation.DSMT4">
                  <p:embed/>
                </p:oleObj>
              </mc:Choice>
              <mc:Fallback>
                <p:oleObj name="Equation" r:id="rId10" imgW="736560" imgH="228600" progId="Equation.DSMT4">
                  <p:embed/>
                  <p:pic>
                    <p:nvPicPr>
                      <p:cNvPr id="0" name="Picture 229"/>
                      <p:cNvPicPr>
                        <a:picLocks noChangeAspect="1" noChangeArrowheads="1"/>
                      </p:cNvPicPr>
                      <p:nvPr/>
                    </p:nvPicPr>
                    <p:blipFill>
                      <a:blip r:embed="rId11"/>
                      <a:srcRect/>
                      <a:stretch>
                        <a:fillRect/>
                      </a:stretch>
                    </p:blipFill>
                    <p:spPr bwMode="auto">
                      <a:xfrm>
                        <a:off x="3986362" y="3573016"/>
                        <a:ext cx="1377726" cy="432000"/>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sp>
        <p:nvSpPr>
          <p:cNvPr id="13" name="Text Box 10"/>
          <p:cNvSpPr txBox="1">
            <a:spLocks noChangeArrowheads="1"/>
          </p:cNvSpPr>
          <p:nvPr/>
        </p:nvSpPr>
        <p:spPr bwMode="auto">
          <a:xfrm>
            <a:off x="684213" y="4111649"/>
            <a:ext cx="1147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在</a:t>
            </a:r>
            <a:r>
              <a:rPr kumimoji="1" lang="en-US" altLang="zh-CN" sz="2400" b="1" i="1">
                <a:latin typeface="Times New Roman" pitchFamily="18" charset="0"/>
              </a:rPr>
              <a:t>S </a:t>
            </a:r>
            <a:r>
              <a:rPr kumimoji="1" lang="zh-CN" altLang="en-US" sz="2400" b="1">
                <a:latin typeface="Times New Roman" pitchFamily="18" charset="0"/>
              </a:rPr>
              <a:t>系</a:t>
            </a:r>
            <a:r>
              <a:rPr kumimoji="1" lang="en-US" altLang="zh-CN" sz="2400" b="1">
                <a:latin typeface="Times New Roman" pitchFamily="18" charset="0"/>
              </a:rPr>
              <a:t>:</a:t>
            </a:r>
          </a:p>
        </p:txBody>
      </p:sp>
      <p:graphicFrame>
        <p:nvGraphicFramePr>
          <p:cNvPr id="14" name="Object 11"/>
          <p:cNvGraphicFramePr>
            <a:graphicFrameLocks noChangeAspect="1"/>
          </p:cNvGraphicFramePr>
          <p:nvPr>
            <p:extLst>
              <p:ext uri="{D42A27DB-BD31-4B8C-83A1-F6EECF244321}">
                <p14:modId xmlns:p14="http://schemas.microsoft.com/office/powerpoint/2010/main" val="2048283076"/>
              </p:ext>
            </p:extLst>
          </p:nvPr>
        </p:nvGraphicFramePr>
        <p:xfrm>
          <a:off x="2646140" y="4079430"/>
          <a:ext cx="2198640" cy="432000"/>
        </p:xfrm>
        <a:graphic>
          <a:graphicData uri="http://schemas.openxmlformats.org/presentationml/2006/ole">
            <mc:AlternateContent xmlns:mc="http://schemas.openxmlformats.org/markup-compatibility/2006">
              <mc:Choice xmlns:v="urn:schemas-microsoft-com:vml" Requires="v">
                <p:oleObj spid="_x0000_s58807" name="Equation" r:id="rId12" imgW="1320480" imgH="253800" progId="Equation.DSMT4">
                  <p:embed/>
                </p:oleObj>
              </mc:Choice>
              <mc:Fallback>
                <p:oleObj name="Equation" r:id="rId12" imgW="1320480" imgH="253800" progId="Equation.DSMT4">
                  <p:embed/>
                  <p:pic>
                    <p:nvPicPr>
                      <p:cNvPr id="0" name="Picture 230"/>
                      <p:cNvPicPr>
                        <a:picLocks noChangeArrowheads="1"/>
                      </p:cNvPicPr>
                      <p:nvPr/>
                    </p:nvPicPr>
                    <p:blipFill>
                      <a:blip r:embed="rId13"/>
                      <a:srcRect/>
                      <a:stretch>
                        <a:fillRect/>
                      </a:stretch>
                    </p:blipFill>
                    <p:spPr bwMode="auto">
                      <a:xfrm>
                        <a:off x="2646140" y="4079430"/>
                        <a:ext cx="2198640" cy="432000"/>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sp>
        <p:nvSpPr>
          <p:cNvPr id="15" name="Text Box 12"/>
          <p:cNvSpPr txBox="1">
            <a:spLocks noChangeArrowheads="1"/>
          </p:cNvSpPr>
          <p:nvPr/>
        </p:nvSpPr>
        <p:spPr bwMode="auto">
          <a:xfrm>
            <a:off x="683568" y="5779913"/>
            <a:ext cx="43204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latin typeface="Times New Roman" pitchFamily="18" charset="0"/>
              </a:rPr>
              <a:t>因此，引入虚拟力或惯性力</a:t>
            </a:r>
          </a:p>
        </p:txBody>
      </p:sp>
      <p:graphicFrame>
        <p:nvGraphicFramePr>
          <p:cNvPr id="16" name="Object 13"/>
          <p:cNvGraphicFramePr>
            <a:graphicFrameLocks noChangeAspect="1"/>
          </p:cNvGraphicFramePr>
          <p:nvPr>
            <p:extLst>
              <p:ext uri="{D42A27DB-BD31-4B8C-83A1-F6EECF244321}">
                <p14:modId xmlns:p14="http://schemas.microsoft.com/office/powerpoint/2010/main" val="1538747686"/>
              </p:ext>
            </p:extLst>
          </p:nvPr>
        </p:nvGraphicFramePr>
        <p:xfrm>
          <a:off x="4676827" y="5828080"/>
          <a:ext cx="1106340" cy="432000"/>
        </p:xfrm>
        <a:graphic>
          <a:graphicData uri="http://schemas.openxmlformats.org/presentationml/2006/ole">
            <mc:AlternateContent xmlns:mc="http://schemas.openxmlformats.org/markup-compatibility/2006">
              <mc:Choice xmlns:v="urn:schemas-microsoft-com:vml" Requires="v">
                <p:oleObj spid="_x0000_s58808" name="Equation" r:id="rId14" imgW="660240" imgH="253800" progId="Equation.DSMT4">
                  <p:embed/>
                </p:oleObj>
              </mc:Choice>
              <mc:Fallback>
                <p:oleObj name="Equation" r:id="rId14" imgW="660240" imgH="253800" progId="Equation.DSMT4">
                  <p:embed/>
                  <p:pic>
                    <p:nvPicPr>
                      <p:cNvPr id="0" name="Picture 231"/>
                      <p:cNvPicPr>
                        <a:picLocks noChangeAspect="1" noChangeArrowheads="1"/>
                      </p:cNvPicPr>
                      <p:nvPr/>
                    </p:nvPicPr>
                    <p:blipFill>
                      <a:blip r:embed="rId15"/>
                      <a:srcRect/>
                      <a:stretch>
                        <a:fillRect/>
                      </a:stretch>
                    </p:blipFill>
                    <p:spPr bwMode="auto">
                      <a:xfrm>
                        <a:off x="4676827" y="5828080"/>
                        <a:ext cx="1106340" cy="432000"/>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sp>
        <p:nvSpPr>
          <p:cNvPr id="17" name="Rectangle 15"/>
          <p:cNvSpPr>
            <a:spLocks noChangeArrowheads="1"/>
          </p:cNvSpPr>
          <p:nvPr/>
        </p:nvSpPr>
        <p:spPr bwMode="auto">
          <a:xfrm>
            <a:off x="688173" y="4640287"/>
            <a:ext cx="14462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latin typeface="Times New Roman" pitchFamily="18" charset="0"/>
              </a:rPr>
              <a:t>在</a:t>
            </a:r>
            <a:r>
              <a:rPr kumimoji="1" lang="en-US" altLang="zh-CN" sz="2400" b="1" i="1">
                <a:latin typeface="Times New Roman" pitchFamily="18" charset="0"/>
              </a:rPr>
              <a:t>S</a:t>
            </a:r>
            <a:r>
              <a:rPr kumimoji="1" lang="en-US" altLang="zh-CN" sz="2400" b="1" i="1">
                <a:latin typeface="Times New Roman" pitchFamily="18" charset="0"/>
                <a:cs typeface="Times New Roman" pitchFamily="18" charset="0"/>
              </a:rPr>
              <a:t>' </a:t>
            </a:r>
            <a:r>
              <a:rPr kumimoji="1" lang="zh-CN" altLang="en-US" sz="2400" b="1">
                <a:latin typeface="Times New Roman" pitchFamily="18" charset="0"/>
              </a:rPr>
              <a:t>系：</a:t>
            </a:r>
          </a:p>
        </p:txBody>
      </p:sp>
      <p:graphicFrame>
        <p:nvGraphicFramePr>
          <p:cNvPr id="18" name="Object 16"/>
          <p:cNvGraphicFramePr>
            <a:graphicFrameLocks noChangeAspect="1"/>
          </p:cNvGraphicFramePr>
          <p:nvPr>
            <p:extLst>
              <p:ext uri="{D42A27DB-BD31-4B8C-83A1-F6EECF244321}">
                <p14:modId xmlns:p14="http://schemas.microsoft.com/office/powerpoint/2010/main" val="4275516487"/>
              </p:ext>
            </p:extLst>
          </p:nvPr>
        </p:nvGraphicFramePr>
        <p:xfrm>
          <a:off x="2339752" y="4622355"/>
          <a:ext cx="1512000" cy="432000"/>
        </p:xfrm>
        <a:graphic>
          <a:graphicData uri="http://schemas.openxmlformats.org/presentationml/2006/ole">
            <mc:AlternateContent xmlns:mc="http://schemas.openxmlformats.org/markup-compatibility/2006">
              <mc:Choice xmlns:v="urn:schemas-microsoft-com:vml" Requires="v">
                <p:oleObj spid="_x0000_s58809" name="Equation" r:id="rId16" imgW="914400" imgH="253800" progId="Equation.DSMT4">
                  <p:embed/>
                </p:oleObj>
              </mc:Choice>
              <mc:Fallback>
                <p:oleObj name="Equation" r:id="rId16" imgW="914400" imgH="253800" progId="Equation.DSMT4">
                  <p:embed/>
                  <p:pic>
                    <p:nvPicPr>
                      <p:cNvPr id="0" name="Picture 232"/>
                      <p:cNvPicPr>
                        <a:picLocks noChangeArrowheads="1"/>
                      </p:cNvPicPr>
                      <p:nvPr/>
                    </p:nvPicPr>
                    <p:blipFill>
                      <a:blip r:embed="rId17"/>
                      <a:srcRect/>
                      <a:stretch>
                        <a:fillRect/>
                      </a:stretch>
                    </p:blipFill>
                    <p:spPr bwMode="auto">
                      <a:xfrm>
                        <a:off x="2339752" y="4622355"/>
                        <a:ext cx="1512000" cy="432000"/>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graphicFrame>
        <p:nvGraphicFramePr>
          <p:cNvPr id="19" name="Object 17"/>
          <p:cNvGraphicFramePr>
            <a:graphicFrameLocks noChangeAspect="1"/>
          </p:cNvGraphicFramePr>
          <p:nvPr>
            <p:extLst>
              <p:ext uri="{D42A27DB-BD31-4B8C-83A1-F6EECF244321}">
                <p14:modId xmlns:p14="http://schemas.microsoft.com/office/powerpoint/2010/main" val="3636094756"/>
              </p:ext>
            </p:extLst>
          </p:nvPr>
        </p:nvGraphicFramePr>
        <p:xfrm>
          <a:off x="1564408" y="6325544"/>
          <a:ext cx="1464590" cy="432000"/>
        </p:xfrm>
        <a:graphic>
          <a:graphicData uri="http://schemas.openxmlformats.org/presentationml/2006/ole">
            <mc:AlternateContent xmlns:mc="http://schemas.openxmlformats.org/markup-compatibility/2006">
              <mc:Choice xmlns:v="urn:schemas-microsoft-com:vml" Requires="v">
                <p:oleObj spid="_x0000_s58810" name="Equation" r:id="rId18" imgW="876240" imgH="253800" progId="Equation.DSMT4">
                  <p:embed/>
                </p:oleObj>
              </mc:Choice>
              <mc:Fallback>
                <p:oleObj name="Equation" r:id="rId18" imgW="876240" imgH="253800" progId="Equation.DSMT4">
                  <p:embed/>
                  <p:pic>
                    <p:nvPicPr>
                      <p:cNvPr id="0" name="Picture 233"/>
                      <p:cNvPicPr>
                        <a:picLocks noChangeAspect="1" noChangeArrowheads="1"/>
                      </p:cNvPicPr>
                      <p:nvPr/>
                    </p:nvPicPr>
                    <p:blipFill>
                      <a:blip r:embed="rId19"/>
                      <a:srcRect/>
                      <a:stretch>
                        <a:fillRect/>
                      </a:stretch>
                    </p:blipFill>
                    <p:spPr bwMode="auto">
                      <a:xfrm>
                        <a:off x="1564408" y="6325544"/>
                        <a:ext cx="1464590" cy="432000"/>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sp>
        <p:nvSpPr>
          <p:cNvPr id="20" name="Text Box 18"/>
          <p:cNvSpPr txBox="1">
            <a:spLocks noChangeArrowheads="1"/>
          </p:cNvSpPr>
          <p:nvPr/>
        </p:nvSpPr>
        <p:spPr bwMode="auto">
          <a:xfrm>
            <a:off x="3201343" y="6356176"/>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Times New Roman" pitchFamily="18" charset="0"/>
              </a:rPr>
              <a:t>牛顿第二定律形式上成立</a:t>
            </a:r>
          </a:p>
        </p:txBody>
      </p:sp>
      <p:sp>
        <p:nvSpPr>
          <p:cNvPr id="21" name="Text Box 24"/>
          <p:cNvSpPr txBox="1">
            <a:spLocks noChangeArrowheads="1"/>
          </p:cNvSpPr>
          <p:nvPr/>
        </p:nvSpPr>
        <p:spPr bwMode="auto">
          <a:xfrm>
            <a:off x="696268" y="6297438"/>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latin typeface="Times New Roman" pitchFamily="18" charset="0"/>
              </a:rPr>
              <a:t>则</a:t>
            </a:r>
          </a:p>
        </p:txBody>
      </p:sp>
      <p:graphicFrame>
        <p:nvGraphicFramePr>
          <p:cNvPr id="23" name="对象 22"/>
          <p:cNvGraphicFramePr>
            <a:graphicFrameLocks noChangeAspect="1"/>
          </p:cNvGraphicFramePr>
          <p:nvPr>
            <p:extLst>
              <p:ext uri="{D42A27DB-BD31-4B8C-83A1-F6EECF244321}">
                <p14:modId xmlns:p14="http://schemas.microsoft.com/office/powerpoint/2010/main" val="199572488"/>
              </p:ext>
            </p:extLst>
          </p:nvPr>
        </p:nvGraphicFramePr>
        <p:xfrm>
          <a:off x="5169278" y="4588946"/>
          <a:ext cx="3336925" cy="1208087"/>
        </p:xfrm>
        <a:graphic>
          <a:graphicData uri="http://schemas.openxmlformats.org/presentationml/2006/ole">
            <mc:AlternateContent xmlns:mc="http://schemas.openxmlformats.org/markup-compatibility/2006">
              <mc:Choice xmlns:v="urn:schemas-microsoft-com:vml" Requires="v">
                <p:oleObj spid="_x0000_s58811" name="Equation" r:id="rId20" imgW="2019240" imgH="711000" progId="Equation.DSMT4">
                  <p:embed/>
                </p:oleObj>
              </mc:Choice>
              <mc:Fallback>
                <p:oleObj name="Equation" r:id="rId20" imgW="2019240" imgH="711000" progId="Equation.DSMT4">
                  <p:embed/>
                  <p:pic>
                    <p:nvPicPr>
                      <p:cNvPr id="0" name="Object 16"/>
                      <p:cNvPicPr>
                        <a:picLocks noChangeAspect="1" noChangeArrowheads="1"/>
                      </p:cNvPicPr>
                      <p:nvPr/>
                    </p:nvPicPr>
                    <p:blipFill>
                      <a:blip r:embed="rId21"/>
                      <a:srcRect/>
                      <a:stretch>
                        <a:fillRect/>
                      </a:stretch>
                    </p:blipFill>
                    <p:spPr bwMode="auto">
                      <a:xfrm>
                        <a:off x="5169278" y="4588946"/>
                        <a:ext cx="3336925" cy="1208087"/>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062070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牛顿运动定律的适用范围</a:t>
            </a:r>
          </a:p>
        </p:txBody>
      </p:sp>
      <p:sp>
        <p:nvSpPr>
          <p:cNvPr id="3" name="内容占位符 2"/>
          <p:cNvSpPr>
            <a:spLocks noGrp="1"/>
          </p:cNvSpPr>
          <p:nvPr>
            <p:ph idx="1"/>
          </p:nvPr>
        </p:nvSpPr>
        <p:spPr>
          <a:xfrm>
            <a:off x="457200" y="1600200"/>
            <a:ext cx="8229600" cy="4997152"/>
          </a:xfrm>
        </p:spPr>
        <p:txBody>
          <a:bodyPr>
            <a:normAutofit/>
          </a:bodyPr>
          <a:lstStyle/>
          <a:p>
            <a:r>
              <a:rPr lang="zh-CN" altLang="en-US" dirty="0">
                <a:latin typeface="+mj-ea"/>
                <a:ea typeface="+mj-ea"/>
              </a:rPr>
              <a:t>惯性力</a:t>
            </a: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AutoShape 14"/>
          <p:cNvSpPr>
            <a:spLocks noChangeArrowheads="1"/>
          </p:cNvSpPr>
          <p:nvPr/>
        </p:nvSpPr>
        <p:spPr bwMode="auto">
          <a:xfrm>
            <a:off x="1185863" y="2710259"/>
            <a:ext cx="7634287" cy="1477328"/>
          </a:xfrm>
          <a:prstGeom prst="wedgeRectCallout">
            <a:avLst>
              <a:gd name="adj1" fmla="val -10759"/>
              <a:gd name="adj2" fmla="val 3738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zh-CN" altLang="en-US" sz="2400" b="1" dirty="0">
                <a:latin typeface="Times New Roman" pitchFamily="18" charset="0"/>
                <a:ea typeface="楷体_GB2312" pitchFamily="49" charset="-122"/>
              </a:rPr>
              <a:t>惯性力是虚拟力</a:t>
            </a:r>
            <a:r>
              <a:rPr kumimoji="1" lang="zh-CN" altLang="en-US" sz="2400" b="1" dirty="0">
                <a:latin typeface="楷体_GB2312" pitchFamily="49" charset="-122"/>
                <a:ea typeface="楷体_GB2312" pitchFamily="49" charset="-122"/>
              </a:rPr>
              <a:t>，没有施力者，也没有反作用力。不满足牛顿第三定律。惯性力是参考系加速运动引起的附加力，本质上是物体惯性的体现。</a:t>
            </a:r>
          </a:p>
        </p:txBody>
      </p:sp>
      <p:sp>
        <p:nvSpPr>
          <p:cNvPr id="23" name="Rectangle 19"/>
          <p:cNvSpPr>
            <a:spLocks noChangeArrowheads="1"/>
          </p:cNvSpPr>
          <p:nvPr/>
        </p:nvSpPr>
        <p:spPr bwMode="auto">
          <a:xfrm>
            <a:off x="684213" y="2348309"/>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latin typeface="宋体" charset="-122"/>
              </a:rPr>
              <a:t>说明</a:t>
            </a:r>
          </a:p>
        </p:txBody>
      </p:sp>
      <p:sp>
        <p:nvSpPr>
          <p:cNvPr id="24" name="Text Box 20"/>
          <p:cNvSpPr txBox="1">
            <a:spLocks noChangeArrowheads="1"/>
          </p:cNvSpPr>
          <p:nvPr/>
        </p:nvSpPr>
        <p:spPr bwMode="auto">
          <a:xfrm>
            <a:off x="1189038" y="4165773"/>
            <a:ext cx="6335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latin typeface="Times New Roman" pitchFamily="18" charset="0"/>
                <a:ea typeface="楷体_GB2312" pitchFamily="49" charset="-122"/>
              </a:rPr>
              <a:t>惯性力的概念可推广到转动的非惯性系。</a:t>
            </a:r>
          </a:p>
        </p:txBody>
      </p:sp>
      <p:sp>
        <p:nvSpPr>
          <p:cNvPr id="25" name="Text Box 21"/>
          <p:cNvSpPr txBox="1">
            <a:spLocks noChangeArrowheads="1"/>
          </p:cNvSpPr>
          <p:nvPr/>
        </p:nvSpPr>
        <p:spPr bwMode="auto">
          <a:xfrm>
            <a:off x="750888" y="2791222"/>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b="1">
                <a:latin typeface="Times New Roman" pitchFamily="18" charset="0"/>
              </a:rPr>
              <a:t>(1)</a:t>
            </a:r>
          </a:p>
        </p:txBody>
      </p:sp>
      <p:sp>
        <p:nvSpPr>
          <p:cNvPr id="26" name="Text Box 22"/>
          <p:cNvSpPr txBox="1">
            <a:spLocks noChangeArrowheads="1"/>
          </p:cNvSpPr>
          <p:nvPr/>
        </p:nvSpPr>
        <p:spPr bwMode="auto">
          <a:xfrm>
            <a:off x="755650" y="4165773"/>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b="1">
                <a:latin typeface="Times New Roman" pitchFamily="18" charset="0"/>
              </a:rPr>
              <a:t>(2)</a:t>
            </a:r>
          </a:p>
        </p:txBody>
      </p:sp>
      <p:sp>
        <p:nvSpPr>
          <p:cNvPr id="27" name="AutoShape 23"/>
          <p:cNvSpPr>
            <a:spLocks noChangeArrowheads="1"/>
          </p:cNvSpPr>
          <p:nvPr/>
        </p:nvSpPr>
        <p:spPr bwMode="auto">
          <a:xfrm>
            <a:off x="323850" y="2276872"/>
            <a:ext cx="360363" cy="576262"/>
          </a:xfrm>
          <a:prstGeom prst="star4">
            <a:avLst>
              <a:gd name="adj" fmla="val 18519"/>
            </a:avLst>
          </a:prstGeom>
          <a:gradFill rotWithShape="0">
            <a:gsLst>
              <a:gs pos="0">
                <a:srgbClr val="99FF99"/>
              </a:gs>
              <a:gs pos="100000">
                <a:srgbClr val="99FF99">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Text Box 20"/>
          <p:cNvSpPr txBox="1">
            <a:spLocks noChangeArrowheads="1"/>
          </p:cNvSpPr>
          <p:nvPr/>
        </p:nvSpPr>
        <p:spPr bwMode="auto">
          <a:xfrm>
            <a:off x="1188964" y="4623519"/>
            <a:ext cx="6335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latin typeface="Times New Roman" pitchFamily="18" charset="0"/>
                <a:ea typeface="楷体_GB2312" pitchFamily="49" charset="-122"/>
              </a:rPr>
              <a:t>引入惯性力便于在非惯性系中应用牛顿定律。</a:t>
            </a:r>
          </a:p>
        </p:txBody>
      </p:sp>
      <p:sp>
        <p:nvSpPr>
          <p:cNvPr id="29" name="Text Box 22"/>
          <p:cNvSpPr txBox="1">
            <a:spLocks noChangeArrowheads="1"/>
          </p:cNvSpPr>
          <p:nvPr/>
        </p:nvSpPr>
        <p:spPr bwMode="auto">
          <a:xfrm>
            <a:off x="753581" y="4623519"/>
            <a:ext cx="5437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b="1" dirty="0">
                <a:latin typeface="Times New Roman" pitchFamily="18" charset="0"/>
              </a:rPr>
              <a:t>(3)</a:t>
            </a:r>
          </a:p>
        </p:txBody>
      </p:sp>
    </p:spTree>
    <p:extLst>
      <p:ext uri="{BB962C8B-B14F-4D97-AF65-F5344CB8AC3E}">
        <p14:creationId xmlns:p14="http://schemas.microsoft.com/office/powerpoint/2010/main" val="21140327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牛顿运动定律的适用范围</a:t>
            </a:r>
          </a:p>
        </p:txBody>
      </p:sp>
      <p:sp>
        <p:nvSpPr>
          <p:cNvPr id="3" name="内容占位符 2"/>
          <p:cNvSpPr>
            <a:spLocks noGrp="1"/>
          </p:cNvSpPr>
          <p:nvPr>
            <p:ph idx="1"/>
          </p:nvPr>
        </p:nvSpPr>
        <p:spPr>
          <a:xfrm>
            <a:off x="457200" y="1600200"/>
            <a:ext cx="8229600" cy="4997152"/>
          </a:xfrm>
        </p:spPr>
        <p:txBody>
          <a:bodyPr>
            <a:normAutofit/>
          </a:bodyPr>
          <a:lstStyle/>
          <a:p>
            <a:r>
              <a:rPr lang="zh-CN" altLang="en-US" dirty="0">
                <a:latin typeface="+mj-ea"/>
                <a:ea typeface="+mj-ea"/>
              </a:rPr>
              <a:t>典型的惯性力</a:t>
            </a:r>
            <a:r>
              <a:rPr lang="en-US" altLang="zh-CN" dirty="0">
                <a:latin typeface="+mj-ea"/>
                <a:ea typeface="+mj-ea"/>
              </a:rPr>
              <a:t>——</a:t>
            </a:r>
            <a:r>
              <a:rPr lang="zh-CN" altLang="en-US" dirty="0">
                <a:latin typeface="+mj-ea"/>
                <a:ea typeface="+mj-ea"/>
              </a:rPr>
              <a:t>惯性离心力</a:t>
            </a: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2324075"/>
            <a:ext cx="2847975" cy="290512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4"/>
          <p:cNvSpPr>
            <a:spLocks noChangeArrowheads="1"/>
          </p:cNvSpPr>
          <p:nvPr/>
        </p:nvSpPr>
        <p:spPr bwMode="auto">
          <a:xfrm>
            <a:off x="602456" y="2263601"/>
            <a:ext cx="3486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dirty="0"/>
              <a:t>设 </a:t>
            </a:r>
            <a:r>
              <a:rPr lang="en-US" altLang="zh-CN" b="1" dirty="0"/>
              <a:t>S</a:t>
            </a:r>
            <a:r>
              <a:rPr lang="zh-CN" altLang="en-US" dirty="0"/>
              <a:t>＇系相对惯性系 </a:t>
            </a:r>
            <a:r>
              <a:rPr lang="en-US" altLang="zh-CN" b="1" dirty="0"/>
              <a:t>S</a:t>
            </a:r>
            <a:r>
              <a:rPr lang="en-US" altLang="zh-CN" dirty="0"/>
              <a:t> </a:t>
            </a:r>
            <a:r>
              <a:rPr lang="zh-CN" altLang="en-US" dirty="0"/>
              <a:t>匀速转动 </a:t>
            </a:r>
          </a:p>
        </p:txBody>
      </p:sp>
      <p:sp>
        <p:nvSpPr>
          <p:cNvPr id="15" name="Rectangle 5"/>
          <p:cNvSpPr>
            <a:spLocks noChangeArrowheads="1"/>
          </p:cNvSpPr>
          <p:nvPr/>
        </p:nvSpPr>
        <p:spPr bwMode="auto">
          <a:xfrm>
            <a:off x="862729" y="2629004"/>
            <a:ext cx="24849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dirty="0">
                <a:solidFill>
                  <a:srgbClr val="0000FF"/>
                </a:solidFill>
              </a:rPr>
              <a:t>物体 </a:t>
            </a:r>
            <a:r>
              <a:rPr lang="en-US" altLang="zh-CN" b="1" i="1" dirty="0">
                <a:solidFill>
                  <a:srgbClr val="0000FF"/>
                </a:solidFill>
              </a:rPr>
              <a:t>m</a:t>
            </a:r>
            <a:r>
              <a:rPr lang="en-US" altLang="zh-CN" dirty="0">
                <a:solidFill>
                  <a:srgbClr val="0000FF"/>
                </a:solidFill>
              </a:rPr>
              <a:t> </a:t>
            </a:r>
            <a:r>
              <a:rPr lang="zh-CN" altLang="en-US" dirty="0">
                <a:solidFill>
                  <a:srgbClr val="0000FF"/>
                </a:solidFill>
              </a:rPr>
              <a:t>在 </a:t>
            </a:r>
            <a:r>
              <a:rPr lang="en-US" altLang="zh-CN" b="1" dirty="0">
                <a:solidFill>
                  <a:srgbClr val="0000FF"/>
                </a:solidFill>
              </a:rPr>
              <a:t>S</a:t>
            </a:r>
            <a:r>
              <a:rPr lang="zh-CN" altLang="en-US" dirty="0">
                <a:solidFill>
                  <a:srgbClr val="0000FF"/>
                </a:solidFill>
              </a:rPr>
              <a:t>＇中静止：</a:t>
            </a:r>
          </a:p>
        </p:txBody>
      </p:sp>
      <p:pic>
        <p:nvPicPr>
          <p:cNvPr id="1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650" y="2997026"/>
            <a:ext cx="3179763" cy="381635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7"/>
          <p:cNvSpPr>
            <a:spLocks noChangeArrowheads="1"/>
          </p:cNvSpPr>
          <p:nvPr/>
        </p:nvSpPr>
        <p:spPr bwMode="auto">
          <a:xfrm>
            <a:off x="4643438" y="5800978"/>
            <a:ext cx="4321175" cy="830997"/>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b="1" dirty="0"/>
              <a:t>　在</a:t>
            </a:r>
            <a:r>
              <a:rPr lang="en-US" altLang="zh-CN" sz="2400" b="1" dirty="0"/>
              <a:t>S</a:t>
            </a:r>
            <a:r>
              <a:rPr lang="zh-CN" altLang="en-US" sz="2400" b="1" dirty="0"/>
              <a:t>’参考系中向心力与惯性离心力平衡， </a:t>
            </a:r>
            <a:r>
              <a:rPr lang="en-US" altLang="zh-CN" sz="2400" b="1" i="1" dirty="0"/>
              <a:t>m</a:t>
            </a:r>
            <a:r>
              <a:rPr lang="en-US" altLang="zh-CN" sz="2400" b="1" dirty="0"/>
              <a:t> </a:t>
            </a:r>
            <a:r>
              <a:rPr lang="zh-CN" altLang="en-US" sz="2400" b="1" dirty="0"/>
              <a:t>静止 </a:t>
            </a:r>
          </a:p>
        </p:txBody>
      </p:sp>
    </p:spTree>
    <p:extLst>
      <p:ext uri="{BB962C8B-B14F-4D97-AF65-F5344CB8AC3E}">
        <p14:creationId xmlns:p14="http://schemas.microsoft.com/office/powerpoint/2010/main" val="33948522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牛顿运动定律的适用范围</a:t>
            </a:r>
          </a:p>
        </p:txBody>
      </p:sp>
      <p:sp>
        <p:nvSpPr>
          <p:cNvPr id="3" name="内容占位符 2"/>
          <p:cNvSpPr>
            <a:spLocks noGrp="1"/>
          </p:cNvSpPr>
          <p:nvPr>
            <p:ph idx="1"/>
          </p:nvPr>
        </p:nvSpPr>
        <p:spPr>
          <a:xfrm>
            <a:off x="457200" y="1600200"/>
            <a:ext cx="8229600" cy="4997152"/>
          </a:xfrm>
        </p:spPr>
        <p:txBody>
          <a:bodyPr>
            <a:normAutofit/>
          </a:bodyPr>
          <a:lstStyle/>
          <a:p>
            <a:r>
              <a:rPr lang="zh-CN" altLang="en-US" dirty="0">
                <a:latin typeface="+mj-ea"/>
                <a:ea typeface="+mj-ea"/>
              </a:rPr>
              <a:t>惯性离心力</a:t>
            </a: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5"/>
          <p:cNvSpPr>
            <a:spLocks noChangeArrowheads="1"/>
          </p:cNvSpPr>
          <p:nvPr/>
        </p:nvSpPr>
        <p:spPr bwMode="auto">
          <a:xfrm>
            <a:off x="467518" y="2169296"/>
            <a:ext cx="8208963" cy="1200329"/>
          </a:xfrm>
          <a:prstGeom prst="rect">
            <a:avLst/>
          </a:prstGeom>
          <a:noFill/>
          <a:ln>
            <a:noFill/>
          </a:ln>
          <a:effectLst/>
        </p:spPr>
        <p:txBody>
          <a:bodyPr>
            <a:spAutoFit/>
          </a:bodyPr>
          <a:lstStyle/>
          <a:p>
            <a:pPr>
              <a:spcBef>
                <a:spcPct val="20000"/>
              </a:spcBef>
            </a:pPr>
            <a:r>
              <a:rPr kumimoji="1" lang="zh-CN" altLang="en-US" sz="2400" dirty="0">
                <a:latin typeface="宋体" charset="-122"/>
              </a:rPr>
              <a:t>地球上测得的物体的重力是表现重力（物体作用于支撑物上的力）。表现重力是万有引力</a:t>
            </a:r>
            <a:r>
              <a:rPr kumimoji="1" lang="en-US" altLang="zh-CN" sz="2400" i="1" dirty="0">
                <a:latin typeface="Times New Roman" panose="02020603050405020304" pitchFamily="18" charset="0"/>
                <a:cs typeface="Times New Roman" panose="02020603050405020304" pitchFamily="18" charset="0"/>
              </a:rPr>
              <a:t>P</a:t>
            </a:r>
            <a:r>
              <a:rPr kumimoji="1" lang="zh-CN" altLang="en-US" sz="2400" dirty="0">
                <a:latin typeface="宋体" charset="-122"/>
              </a:rPr>
              <a:t>与惯性离心力</a:t>
            </a:r>
            <a:r>
              <a:rPr kumimoji="1" lang="en-US" altLang="zh-CN" sz="2400" i="1" dirty="0">
                <a:latin typeface="Times New Roman" panose="02020603050405020304" pitchFamily="18" charset="0"/>
                <a:cs typeface="Times New Roman" panose="02020603050405020304" pitchFamily="18" charset="0"/>
              </a:rPr>
              <a:t>f </a:t>
            </a:r>
            <a:r>
              <a:rPr kumimoji="1" lang="zh-CN" altLang="en-US" sz="2400" dirty="0">
                <a:latin typeface="宋体" charset="-122"/>
              </a:rPr>
              <a:t>的合力。显然这一合力与纬度值有关。   </a:t>
            </a:r>
          </a:p>
        </p:txBody>
      </p:sp>
      <p:sp>
        <p:nvSpPr>
          <p:cNvPr id="4" name="椭圆 3"/>
          <p:cNvSpPr/>
          <p:nvPr/>
        </p:nvSpPr>
        <p:spPr>
          <a:xfrm>
            <a:off x="5436096" y="3043457"/>
            <a:ext cx="3168352" cy="31522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436096" y="4332717"/>
            <a:ext cx="3168352" cy="58102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5402687" y="4614950"/>
            <a:ext cx="3227294" cy="298792"/>
          </a:xfrm>
          <a:custGeom>
            <a:avLst/>
            <a:gdLst>
              <a:gd name="connsiteX0" fmla="*/ 0 w 3227294"/>
              <a:gd name="connsiteY0" fmla="*/ 13447 h 298792"/>
              <a:gd name="connsiteX1" fmla="*/ 497541 w 3227294"/>
              <a:gd name="connsiteY1" fmla="*/ 228600 h 298792"/>
              <a:gd name="connsiteX2" fmla="*/ 1264024 w 3227294"/>
              <a:gd name="connsiteY2" fmla="*/ 295836 h 298792"/>
              <a:gd name="connsiteX3" fmla="*/ 1963271 w 3227294"/>
              <a:gd name="connsiteY3" fmla="*/ 282389 h 298792"/>
              <a:gd name="connsiteX4" fmla="*/ 2581835 w 3227294"/>
              <a:gd name="connsiteY4" fmla="*/ 242047 h 298792"/>
              <a:gd name="connsiteX5" fmla="*/ 2971800 w 3227294"/>
              <a:gd name="connsiteY5" fmla="*/ 134471 h 298792"/>
              <a:gd name="connsiteX6" fmla="*/ 3227294 w 3227294"/>
              <a:gd name="connsiteY6" fmla="*/ 0 h 298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7294" h="298792">
                <a:moveTo>
                  <a:pt x="0" y="13447"/>
                </a:moveTo>
                <a:cubicBezTo>
                  <a:pt x="143435" y="97491"/>
                  <a:pt x="286870" y="181535"/>
                  <a:pt x="497541" y="228600"/>
                </a:cubicBezTo>
                <a:cubicBezTo>
                  <a:pt x="708212" y="275665"/>
                  <a:pt x="1019736" y="286871"/>
                  <a:pt x="1264024" y="295836"/>
                </a:cubicBezTo>
                <a:cubicBezTo>
                  <a:pt x="1508312" y="304801"/>
                  <a:pt x="1743636" y="291354"/>
                  <a:pt x="1963271" y="282389"/>
                </a:cubicBezTo>
                <a:cubicBezTo>
                  <a:pt x="2182906" y="273424"/>
                  <a:pt x="2413747" y="266700"/>
                  <a:pt x="2581835" y="242047"/>
                </a:cubicBezTo>
                <a:cubicBezTo>
                  <a:pt x="2749923" y="217394"/>
                  <a:pt x="2864224" y="174812"/>
                  <a:pt x="2971800" y="134471"/>
                </a:cubicBezTo>
                <a:cubicBezTo>
                  <a:pt x="3079376" y="94130"/>
                  <a:pt x="3153335" y="47065"/>
                  <a:pt x="3227294" y="0"/>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Line 9"/>
          <p:cNvSpPr>
            <a:spLocks noChangeShapeType="1"/>
          </p:cNvSpPr>
          <p:nvPr/>
        </p:nvSpPr>
        <p:spPr bwMode="auto">
          <a:xfrm flipV="1">
            <a:off x="7020272" y="2852936"/>
            <a:ext cx="0" cy="3500966"/>
          </a:xfrm>
          <a:prstGeom prst="line">
            <a:avLst/>
          </a:prstGeom>
          <a:noFill/>
          <a:ln w="28575">
            <a:solidFill>
              <a:schemeClr val="tx1"/>
            </a:solidFill>
            <a:prstDash val="lgDashDot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3" name="直接箭头连接符 42"/>
          <p:cNvCxnSpPr>
            <a:endCxn id="17" idx="6"/>
          </p:cNvCxnSpPr>
          <p:nvPr/>
        </p:nvCxnSpPr>
        <p:spPr>
          <a:xfrm flipV="1">
            <a:off x="7020272" y="4614950"/>
            <a:ext cx="1609709" cy="827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直接连接符 44"/>
          <p:cNvCxnSpPr>
            <a:endCxn id="4" idx="7"/>
          </p:cNvCxnSpPr>
          <p:nvPr/>
        </p:nvCxnSpPr>
        <p:spPr>
          <a:xfrm flipV="1">
            <a:off x="7016334" y="3505094"/>
            <a:ext cx="1124120" cy="111813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弧形 45"/>
          <p:cNvSpPr/>
          <p:nvPr/>
        </p:nvSpPr>
        <p:spPr>
          <a:xfrm>
            <a:off x="7128720" y="4337196"/>
            <a:ext cx="342098" cy="531812"/>
          </a:xfrm>
          <a:prstGeom prst="arc">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TextBox 46"/>
          <p:cNvSpPr txBox="1"/>
          <p:nvPr/>
        </p:nvSpPr>
        <p:spPr>
          <a:xfrm>
            <a:off x="7486425" y="4015116"/>
            <a:ext cx="720080" cy="523220"/>
          </a:xfrm>
          <a:prstGeom prst="rect">
            <a:avLst/>
          </a:prstGeom>
          <a:noFill/>
        </p:spPr>
        <p:txBody>
          <a:bodyPr wrap="square" rtlCol="0">
            <a:spAutoFit/>
          </a:bodyPr>
          <a:lstStyle/>
          <a:p>
            <a:r>
              <a:rPr lang="en-US" altLang="zh-CN" sz="2800" dirty="0">
                <a:latin typeface="Symbol" panose="05050102010706020507" pitchFamily="18" charset="2"/>
              </a:rPr>
              <a:t>j</a:t>
            </a:r>
            <a:endParaRPr lang="zh-CN" altLang="en-US" sz="2800" dirty="0">
              <a:latin typeface="Symbol" panose="05050102010706020507" pitchFamily="18" charset="2"/>
            </a:endParaRPr>
          </a:p>
        </p:txBody>
      </p:sp>
      <p:sp>
        <p:nvSpPr>
          <p:cNvPr id="48" name="TextBox 47"/>
          <p:cNvSpPr txBox="1"/>
          <p:nvPr/>
        </p:nvSpPr>
        <p:spPr>
          <a:xfrm>
            <a:off x="7578394" y="4569158"/>
            <a:ext cx="628111" cy="369332"/>
          </a:xfrm>
          <a:prstGeom prst="rect">
            <a:avLst/>
          </a:prstGeom>
          <a:noFill/>
        </p:spPr>
        <p:txBody>
          <a:bodyPr wrap="square" rtlCol="0">
            <a:spAutoFit/>
          </a:bodyPr>
          <a:lstStyle/>
          <a:p>
            <a:r>
              <a:rPr lang="en-US" altLang="zh-CN" dirty="0"/>
              <a:t>R</a:t>
            </a:r>
            <a:r>
              <a:rPr lang="en-US" altLang="zh-CN" baseline="-25000" dirty="0"/>
              <a:t>0</a:t>
            </a:r>
          </a:p>
        </p:txBody>
      </p:sp>
      <p:sp>
        <p:nvSpPr>
          <p:cNvPr id="49" name="TextBox 48"/>
          <p:cNvSpPr txBox="1"/>
          <p:nvPr/>
        </p:nvSpPr>
        <p:spPr>
          <a:xfrm>
            <a:off x="7211159" y="3203720"/>
            <a:ext cx="613967" cy="378919"/>
          </a:xfrm>
          <a:prstGeom prst="rect">
            <a:avLst/>
          </a:prstGeom>
          <a:noFill/>
        </p:spPr>
        <p:txBody>
          <a:bodyPr wrap="square" rtlCol="0">
            <a:spAutoFit/>
          </a:bodyPr>
          <a:lstStyle/>
          <a:p>
            <a:r>
              <a:rPr lang="en-US" altLang="zh-CN" dirty="0"/>
              <a:t>R</a:t>
            </a:r>
            <a:endParaRPr lang="zh-CN" altLang="en-US" dirty="0"/>
          </a:p>
        </p:txBody>
      </p:sp>
      <p:cxnSp>
        <p:nvCxnSpPr>
          <p:cNvPr id="51" name="直接连接符 50"/>
          <p:cNvCxnSpPr>
            <a:stCxn id="4" idx="7"/>
          </p:cNvCxnSpPr>
          <p:nvPr/>
        </p:nvCxnSpPr>
        <p:spPr>
          <a:xfrm flipH="1">
            <a:off x="7016334" y="3505094"/>
            <a:ext cx="1124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4" idx="7"/>
          </p:cNvCxnSpPr>
          <p:nvPr/>
        </p:nvCxnSpPr>
        <p:spPr>
          <a:xfrm>
            <a:off x="8140454" y="3505094"/>
            <a:ext cx="6800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629981" y="3043457"/>
            <a:ext cx="766555" cy="369332"/>
          </a:xfrm>
          <a:prstGeom prst="rect">
            <a:avLst/>
          </a:prstGeom>
          <a:noFill/>
        </p:spPr>
        <p:txBody>
          <a:bodyPr wrap="square" rtlCol="0">
            <a:spAutoFit/>
          </a:bodyPr>
          <a:lstStyle/>
          <a:p>
            <a:r>
              <a:rPr lang="en-US" altLang="zh-CN" i="1" dirty="0"/>
              <a:t>f</a:t>
            </a:r>
            <a:endParaRPr lang="zh-CN" altLang="en-US" i="1" dirty="0"/>
          </a:p>
        </p:txBody>
      </p:sp>
      <p:cxnSp>
        <p:nvCxnSpPr>
          <p:cNvPr id="59" name="直接箭头连接符 58"/>
          <p:cNvCxnSpPr>
            <a:stCxn id="4" idx="7"/>
          </p:cNvCxnSpPr>
          <p:nvPr/>
        </p:nvCxnSpPr>
        <p:spPr>
          <a:xfrm flipH="1">
            <a:off x="7016334" y="3505094"/>
            <a:ext cx="1124120" cy="1109856"/>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308304" y="3827319"/>
            <a:ext cx="766555" cy="369332"/>
          </a:xfrm>
          <a:prstGeom prst="rect">
            <a:avLst/>
          </a:prstGeom>
          <a:noFill/>
        </p:spPr>
        <p:txBody>
          <a:bodyPr wrap="square" rtlCol="0">
            <a:spAutoFit/>
          </a:bodyPr>
          <a:lstStyle/>
          <a:p>
            <a:r>
              <a:rPr lang="en-US" altLang="zh-CN" i="1" dirty="0"/>
              <a:t>P</a:t>
            </a:r>
            <a:endParaRPr lang="zh-CN" altLang="en-US" i="1" dirty="0"/>
          </a:p>
        </p:txBody>
      </p:sp>
      <p:graphicFrame>
        <p:nvGraphicFramePr>
          <p:cNvPr id="62" name="对象 61"/>
          <p:cNvGraphicFramePr>
            <a:graphicFrameLocks noChangeAspect="1"/>
          </p:cNvGraphicFramePr>
          <p:nvPr>
            <p:extLst>
              <p:ext uri="{D42A27DB-BD31-4B8C-83A1-F6EECF244321}">
                <p14:modId xmlns:p14="http://schemas.microsoft.com/office/powerpoint/2010/main" val="3074760231"/>
              </p:ext>
            </p:extLst>
          </p:nvPr>
        </p:nvGraphicFramePr>
        <p:xfrm>
          <a:off x="2048708" y="4207532"/>
          <a:ext cx="3051175" cy="465138"/>
        </p:xfrm>
        <a:graphic>
          <a:graphicData uri="http://schemas.openxmlformats.org/presentationml/2006/ole">
            <mc:AlternateContent xmlns:mc="http://schemas.openxmlformats.org/markup-compatibility/2006">
              <mc:Choice xmlns:v="urn:schemas-microsoft-com:vml" Requires="v">
                <p:oleObj spid="_x0000_s22354" name="Equation" r:id="rId4" imgW="1587240" imgH="241200" progId="Equation.DSMT4">
                  <p:embed/>
                </p:oleObj>
              </mc:Choice>
              <mc:Fallback>
                <p:oleObj name="Equation" r:id="rId4" imgW="1587240" imgH="241200" progId="Equation.DSMT4">
                  <p:embed/>
                  <p:pic>
                    <p:nvPicPr>
                      <p:cNvPr id="0" name="Picture 1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8708" y="4207532"/>
                        <a:ext cx="3051175"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 name="对象 62"/>
          <p:cNvGraphicFramePr>
            <a:graphicFrameLocks noChangeAspect="1"/>
          </p:cNvGraphicFramePr>
          <p:nvPr>
            <p:extLst>
              <p:ext uri="{D42A27DB-BD31-4B8C-83A1-F6EECF244321}">
                <p14:modId xmlns:p14="http://schemas.microsoft.com/office/powerpoint/2010/main" val="1875432906"/>
              </p:ext>
            </p:extLst>
          </p:nvPr>
        </p:nvGraphicFramePr>
        <p:xfrm>
          <a:off x="472254" y="3516769"/>
          <a:ext cx="2074862" cy="463550"/>
        </p:xfrm>
        <a:graphic>
          <a:graphicData uri="http://schemas.openxmlformats.org/presentationml/2006/ole">
            <mc:AlternateContent xmlns:mc="http://schemas.openxmlformats.org/markup-compatibility/2006">
              <mc:Choice xmlns:v="urn:schemas-microsoft-com:vml" Requires="v">
                <p:oleObj spid="_x0000_s22355" name="Equation" r:id="rId6" imgW="1079280" imgH="241200" progId="Equation.DSMT4">
                  <p:embed/>
                </p:oleObj>
              </mc:Choice>
              <mc:Fallback>
                <p:oleObj name="Equation" r:id="rId6" imgW="1079280" imgH="241200" progId="Equation.DSMT4">
                  <p:embed/>
                  <p:pic>
                    <p:nvPicPr>
                      <p:cNvPr id="0" name="Picture 1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254" y="3516769"/>
                        <a:ext cx="2074862"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 name="对象 63"/>
          <p:cNvGraphicFramePr>
            <a:graphicFrameLocks noChangeAspect="1"/>
          </p:cNvGraphicFramePr>
          <p:nvPr>
            <p:extLst>
              <p:ext uri="{D42A27DB-BD31-4B8C-83A1-F6EECF244321}">
                <p14:modId xmlns:p14="http://schemas.microsoft.com/office/powerpoint/2010/main" val="3893180161"/>
              </p:ext>
            </p:extLst>
          </p:nvPr>
        </p:nvGraphicFramePr>
        <p:xfrm>
          <a:off x="467518" y="4036416"/>
          <a:ext cx="1343025" cy="830263"/>
        </p:xfrm>
        <a:graphic>
          <a:graphicData uri="http://schemas.openxmlformats.org/presentationml/2006/ole">
            <mc:AlternateContent xmlns:mc="http://schemas.openxmlformats.org/markup-compatibility/2006">
              <mc:Choice xmlns:v="urn:schemas-microsoft-com:vml" Requires="v">
                <p:oleObj spid="_x0000_s22356" name="Equation" r:id="rId8" imgW="698400" imgH="431640" progId="Equation.DSMT4">
                  <p:embed/>
                </p:oleObj>
              </mc:Choice>
              <mc:Fallback>
                <p:oleObj name="Equation" r:id="rId8" imgW="698400" imgH="431640" progId="Equation.DSMT4">
                  <p:embed/>
                  <p:pic>
                    <p:nvPicPr>
                      <p:cNvPr id="0" name="Picture 1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7518" y="4036416"/>
                        <a:ext cx="1343025" cy="830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 name="对象 64"/>
          <p:cNvGraphicFramePr>
            <a:graphicFrameLocks noChangeAspect="1"/>
          </p:cNvGraphicFramePr>
          <p:nvPr>
            <p:extLst>
              <p:ext uri="{D42A27DB-BD31-4B8C-83A1-F6EECF244321}">
                <p14:modId xmlns:p14="http://schemas.microsoft.com/office/powerpoint/2010/main" val="2777176749"/>
              </p:ext>
            </p:extLst>
          </p:nvPr>
        </p:nvGraphicFramePr>
        <p:xfrm>
          <a:off x="466725" y="4891088"/>
          <a:ext cx="2074863" cy="758825"/>
        </p:xfrm>
        <a:graphic>
          <a:graphicData uri="http://schemas.openxmlformats.org/presentationml/2006/ole">
            <mc:AlternateContent xmlns:mc="http://schemas.openxmlformats.org/markup-compatibility/2006">
              <mc:Choice xmlns:v="urn:schemas-microsoft-com:vml" Requires="v">
                <p:oleObj spid="_x0000_s22357" name="Equation" r:id="rId10" imgW="1079280" imgH="393480" progId="Equation.DSMT4">
                  <p:embed/>
                </p:oleObj>
              </mc:Choice>
              <mc:Fallback>
                <p:oleObj name="Equation" r:id="rId10" imgW="1079280" imgH="393480" progId="Equation.DSMT4">
                  <p:embed/>
                  <p:pic>
                    <p:nvPicPr>
                      <p:cNvPr id="0" name="Picture 152"/>
                      <p:cNvPicPr>
                        <a:picLocks noChangeAspect="1" noChangeArrowheads="1"/>
                      </p:cNvPicPr>
                      <p:nvPr/>
                    </p:nvPicPr>
                    <p:blipFill>
                      <a:blip r:embed="rId11"/>
                      <a:srcRect/>
                      <a:stretch>
                        <a:fillRect/>
                      </a:stretch>
                    </p:blipFill>
                    <p:spPr bwMode="auto">
                      <a:xfrm>
                        <a:off x="466725" y="4891088"/>
                        <a:ext cx="2074863" cy="75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7" name="直接箭头连接符 66"/>
          <p:cNvCxnSpPr>
            <a:stCxn id="4" idx="7"/>
          </p:cNvCxnSpPr>
          <p:nvPr/>
        </p:nvCxnSpPr>
        <p:spPr>
          <a:xfrm flipH="1">
            <a:off x="7299769" y="3505094"/>
            <a:ext cx="840685" cy="1118135"/>
          </a:xfrm>
          <a:prstGeom prst="straightConnector1">
            <a:avLst/>
          </a:prstGeom>
          <a:ln w="28575">
            <a:solidFill>
              <a:srgbClr val="FF0000"/>
            </a:solidFill>
            <a:prstDash val="lgDashDot"/>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892449" y="3875356"/>
            <a:ext cx="1321677" cy="369332"/>
          </a:xfrm>
          <a:prstGeom prst="rect">
            <a:avLst/>
          </a:prstGeom>
          <a:noFill/>
        </p:spPr>
        <p:txBody>
          <a:bodyPr wrap="square" rtlCol="0">
            <a:spAutoFit/>
          </a:bodyPr>
          <a:lstStyle/>
          <a:p>
            <a:r>
              <a:rPr lang="zh-CN" altLang="en-US" dirty="0">
                <a:solidFill>
                  <a:srgbClr val="FF0000"/>
                </a:solidFill>
              </a:rPr>
              <a:t>表现重力</a:t>
            </a:r>
          </a:p>
        </p:txBody>
      </p:sp>
      <p:sp>
        <p:nvSpPr>
          <p:cNvPr id="70" name="右箭头 69"/>
          <p:cNvSpPr/>
          <p:nvPr/>
        </p:nvSpPr>
        <p:spPr>
          <a:xfrm>
            <a:off x="2627784" y="5157192"/>
            <a:ext cx="36004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TextBox 70"/>
          <p:cNvSpPr txBox="1"/>
          <p:nvPr/>
        </p:nvSpPr>
        <p:spPr>
          <a:xfrm>
            <a:off x="3131840" y="4866679"/>
            <a:ext cx="1944216" cy="923330"/>
          </a:xfrm>
          <a:prstGeom prst="rect">
            <a:avLst/>
          </a:prstGeom>
          <a:noFill/>
        </p:spPr>
        <p:txBody>
          <a:bodyPr wrap="square" rtlCol="0">
            <a:spAutoFit/>
          </a:bodyPr>
          <a:lstStyle/>
          <a:p>
            <a:r>
              <a:rPr lang="zh-CN" altLang="en-US" dirty="0"/>
              <a:t>表现重力的方向与万有引力的方向差不多</a:t>
            </a:r>
          </a:p>
        </p:txBody>
      </p:sp>
      <p:sp>
        <p:nvSpPr>
          <p:cNvPr id="72" name="下箭头 71"/>
          <p:cNvSpPr/>
          <p:nvPr/>
        </p:nvSpPr>
        <p:spPr>
          <a:xfrm>
            <a:off x="2339752" y="5790009"/>
            <a:ext cx="468052" cy="2312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4" name="对象 73"/>
          <p:cNvGraphicFramePr>
            <a:graphicFrameLocks noChangeAspect="1"/>
          </p:cNvGraphicFramePr>
          <p:nvPr>
            <p:extLst>
              <p:ext uri="{D42A27DB-BD31-4B8C-83A1-F6EECF244321}">
                <p14:modId xmlns:p14="http://schemas.microsoft.com/office/powerpoint/2010/main" val="3546705292"/>
              </p:ext>
            </p:extLst>
          </p:nvPr>
        </p:nvGraphicFramePr>
        <p:xfrm>
          <a:off x="717301" y="6040792"/>
          <a:ext cx="8031163" cy="828675"/>
        </p:xfrm>
        <a:graphic>
          <a:graphicData uri="http://schemas.openxmlformats.org/presentationml/2006/ole">
            <mc:AlternateContent xmlns:mc="http://schemas.openxmlformats.org/markup-compatibility/2006">
              <mc:Choice xmlns:v="urn:schemas-microsoft-com:vml" Requires="v">
                <p:oleObj spid="_x0000_s22358" name="Equation" r:id="rId12" imgW="4178160" imgH="431640" progId="Equation.DSMT4">
                  <p:embed/>
                </p:oleObj>
              </mc:Choice>
              <mc:Fallback>
                <p:oleObj name="Equation" r:id="rId12" imgW="4178160" imgH="431640" progId="Equation.DSMT4">
                  <p:embed/>
                  <p:pic>
                    <p:nvPicPr>
                      <p:cNvPr id="0" name="Picture 153"/>
                      <p:cNvPicPr>
                        <a:picLocks noChangeAspect="1" noChangeArrowheads="1"/>
                      </p:cNvPicPr>
                      <p:nvPr/>
                    </p:nvPicPr>
                    <p:blipFill>
                      <a:blip r:embed="rId13"/>
                      <a:srcRect/>
                      <a:stretch>
                        <a:fillRect/>
                      </a:stretch>
                    </p:blipFill>
                    <p:spPr bwMode="auto">
                      <a:xfrm>
                        <a:off x="717301" y="6040792"/>
                        <a:ext cx="8031163"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42711734"/>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72C8E3FD-166D-4525-8646-6610BCFC81F6}"/>
              </a:ext>
            </a:extLst>
          </p:cNvPr>
          <p:cNvGraphicFramePr>
            <a:graphicFrameLocks noChangeAspect="1"/>
          </p:cNvGraphicFramePr>
          <p:nvPr>
            <p:extLst>
              <p:ext uri="{D42A27DB-BD31-4B8C-83A1-F6EECF244321}">
                <p14:modId xmlns:p14="http://schemas.microsoft.com/office/powerpoint/2010/main" val="1021672909"/>
              </p:ext>
            </p:extLst>
          </p:nvPr>
        </p:nvGraphicFramePr>
        <p:xfrm>
          <a:off x="1547664" y="980728"/>
          <a:ext cx="5467351" cy="1249362"/>
        </p:xfrm>
        <a:graphic>
          <a:graphicData uri="http://schemas.openxmlformats.org/presentationml/2006/ole">
            <mc:AlternateContent xmlns:mc="http://schemas.openxmlformats.org/markup-compatibility/2006">
              <mc:Choice xmlns:v="urn:schemas-microsoft-com:vml" Requires="v">
                <p:oleObj spid="_x0000_s66570" name="Equation" r:id="rId3" imgW="2844720" imgH="647640" progId="Equation.DSMT4">
                  <p:embed/>
                </p:oleObj>
              </mc:Choice>
              <mc:Fallback>
                <p:oleObj name="Equation" r:id="rId3" imgW="2844720" imgH="647640" progId="Equation.DSMT4">
                  <p:embed/>
                  <p:pic>
                    <p:nvPicPr>
                      <p:cNvPr id="65" name="对象 64"/>
                      <p:cNvPicPr>
                        <a:picLocks noChangeAspect="1" noChangeArrowheads="1"/>
                      </p:cNvPicPr>
                      <p:nvPr/>
                    </p:nvPicPr>
                    <p:blipFill>
                      <a:blip r:embed="rId4"/>
                      <a:srcRect/>
                      <a:stretch>
                        <a:fillRect/>
                      </a:stretch>
                    </p:blipFill>
                    <p:spPr bwMode="auto">
                      <a:xfrm>
                        <a:off x="1547664" y="980728"/>
                        <a:ext cx="5467351" cy="1249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057651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23850" y="620316"/>
            <a:ext cx="5681663" cy="60960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zh-CN" altLang="en-US" sz="2400" dirty="0">
                <a:ea typeface="黑体" pitchFamily="49" charset="-122"/>
              </a:rPr>
              <a:t>应用</a:t>
            </a:r>
            <a:r>
              <a:rPr lang="zh-CN" altLang="en-US" sz="2400" dirty="0"/>
              <a:t>：同步卫星只能定点于赤道上空。</a:t>
            </a:r>
            <a:r>
              <a:rPr lang="zh-CN" altLang="en-US" sz="2800" b="1" dirty="0"/>
              <a:t> </a:t>
            </a:r>
          </a:p>
        </p:txBody>
      </p:sp>
      <p:sp>
        <p:nvSpPr>
          <p:cNvPr id="5" name="Text Box 3"/>
          <p:cNvSpPr txBox="1">
            <a:spLocks noChangeArrowheads="1"/>
          </p:cNvSpPr>
          <p:nvPr/>
        </p:nvSpPr>
        <p:spPr bwMode="auto">
          <a:xfrm>
            <a:off x="684213" y="1412478"/>
            <a:ext cx="561657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itchFamily="18" charset="0"/>
              </a:rPr>
              <a:t>         </a:t>
            </a:r>
            <a:r>
              <a:rPr kumimoji="1" lang="zh-CN" altLang="en-US" sz="2400" dirty="0">
                <a:latin typeface="Times New Roman" pitchFamily="18" charset="0"/>
              </a:rPr>
              <a:t>要想物体静止于地球上空而成为地球同步卫星，必须物体的表观重力</a:t>
            </a:r>
            <a:r>
              <a:rPr kumimoji="1" lang="en-US" altLang="zh-CN" sz="2400" i="1" dirty="0" err="1">
                <a:latin typeface="Times New Roman" pitchFamily="18" charset="0"/>
              </a:rPr>
              <a:t>P</a:t>
            </a:r>
            <a:r>
              <a:rPr kumimoji="1" lang="en-US" altLang="zh-CN" sz="2400" baseline="-30000" dirty="0" err="1">
                <a:latin typeface="Times New Roman" pitchFamily="18" charset="0"/>
              </a:rPr>
              <a:t>θ</a:t>
            </a:r>
            <a:r>
              <a:rPr kumimoji="1" lang="zh-CN" altLang="en-US" sz="2400" dirty="0">
                <a:latin typeface="Times New Roman" pitchFamily="18" charset="0"/>
              </a:rPr>
              <a:t>为零。由右图可见，仅当</a:t>
            </a:r>
            <a:r>
              <a:rPr kumimoji="1" lang="en-US" altLang="zh-CN" sz="2400" dirty="0">
                <a:latin typeface="Times New Roman" pitchFamily="18" charset="0"/>
              </a:rPr>
              <a:t>θ=0 </a:t>
            </a:r>
            <a:r>
              <a:rPr kumimoji="1" lang="zh-CN" altLang="en-US" sz="2400" dirty="0">
                <a:latin typeface="Times New Roman" pitchFamily="18" charset="0"/>
              </a:rPr>
              <a:t>时，引力 </a:t>
            </a:r>
            <a:r>
              <a:rPr kumimoji="1" lang="en-US" altLang="zh-CN" sz="2400" i="1" dirty="0">
                <a:latin typeface="Times New Roman" pitchFamily="18" charset="0"/>
              </a:rPr>
              <a:t>P </a:t>
            </a:r>
            <a:r>
              <a:rPr kumimoji="1" lang="zh-CN" altLang="en-US" sz="2400" dirty="0">
                <a:latin typeface="Times New Roman" pitchFamily="18" charset="0"/>
              </a:rPr>
              <a:t>和离心力的矢量和才有可能为零，因此地球同步卫星可以且只能定点于赤道上空，万有引力为 </a:t>
            </a:r>
          </a:p>
        </p:txBody>
      </p:sp>
      <p:pic>
        <p:nvPicPr>
          <p:cNvPr id="6" name="Picture 4" descr="T22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1965"/>
          <a:stretch/>
        </p:blipFill>
        <p:spPr bwMode="auto">
          <a:xfrm>
            <a:off x="6275388" y="1510903"/>
            <a:ext cx="2716212" cy="28542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Object 6"/>
          <p:cNvGraphicFramePr>
            <a:graphicFrameLocks noChangeAspect="1"/>
          </p:cNvGraphicFramePr>
          <p:nvPr>
            <p:extLst>
              <p:ext uri="{D42A27DB-BD31-4B8C-83A1-F6EECF244321}">
                <p14:modId xmlns:p14="http://schemas.microsoft.com/office/powerpoint/2010/main" val="4019892075"/>
              </p:ext>
            </p:extLst>
          </p:nvPr>
        </p:nvGraphicFramePr>
        <p:xfrm>
          <a:off x="2843808" y="4076551"/>
          <a:ext cx="1898650" cy="763588"/>
        </p:xfrm>
        <a:graphic>
          <a:graphicData uri="http://schemas.openxmlformats.org/presentationml/2006/ole">
            <mc:AlternateContent xmlns:mc="http://schemas.openxmlformats.org/markup-compatibility/2006">
              <mc:Choice xmlns:v="urn:schemas-microsoft-com:vml" Requires="v">
                <p:oleObj spid="_x0000_s22878" name="Equation" r:id="rId4" imgW="965160" imgH="393480" progId="Equation.DSMT4">
                  <p:embed/>
                </p:oleObj>
              </mc:Choice>
              <mc:Fallback>
                <p:oleObj name="Equation" r:id="rId4" imgW="965160" imgH="393480" progId="Equation.DSMT4">
                  <p:embed/>
                  <p:pic>
                    <p:nvPicPr>
                      <p:cNvPr id="0" name="Picture 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808" y="4076551"/>
                        <a:ext cx="1898650" cy="763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7"/>
          <p:cNvSpPr txBox="1">
            <a:spLocks noChangeArrowheads="1"/>
          </p:cNvSpPr>
          <p:nvPr/>
        </p:nvSpPr>
        <p:spPr bwMode="auto">
          <a:xfrm>
            <a:off x="899592" y="5337298"/>
            <a:ext cx="2698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latin typeface="Times New Roman" pitchFamily="18" charset="0"/>
              </a:rPr>
              <a:t>其高度可求得为： </a:t>
            </a:r>
          </a:p>
        </p:txBody>
      </p:sp>
      <p:graphicFrame>
        <p:nvGraphicFramePr>
          <p:cNvPr id="10" name="Object 8"/>
          <p:cNvGraphicFramePr>
            <a:graphicFrameLocks noChangeAspect="1"/>
          </p:cNvGraphicFramePr>
          <p:nvPr>
            <p:extLst>
              <p:ext uri="{D42A27DB-BD31-4B8C-83A1-F6EECF244321}">
                <p14:modId xmlns:p14="http://schemas.microsoft.com/office/powerpoint/2010/main" val="2073886611"/>
              </p:ext>
            </p:extLst>
          </p:nvPr>
        </p:nvGraphicFramePr>
        <p:xfrm>
          <a:off x="3517206" y="5084663"/>
          <a:ext cx="3354387" cy="936625"/>
        </p:xfrm>
        <a:graphic>
          <a:graphicData uri="http://schemas.openxmlformats.org/presentationml/2006/ole">
            <mc:AlternateContent xmlns:mc="http://schemas.openxmlformats.org/markup-compatibility/2006">
              <mc:Choice xmlns:v="urn:schemas-microsoft-com:vml" Requires="v">
                <p:oleObj spid="_x0000_s22879" name="Equation" r:id="rId6" imgW="1676160" imgH="469800" progId="Equation.DSMT4">
                  <p:embed/>
                </p:oleObj>
              </mc:Choice>
              <mc:Fallback>
                <p:oleObj name="Equation" r:id="rId6" imgW="1676160" imgH="469800" progId="Equation.DSMT4">
                  <p:embed/>
                  <p:pic>
                    <p:nvPicPr>
                      <p:cNvPr id="0" name="Picture 7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7206" y="5084663"/>
                        <a:ext cx="3354387"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4932040" y="6237312"/>
            <a:ext cx="2701454" cy="369332"/>
          </a:xfrm>
          <a:prstGeom prst="rect">
            <a:avLst/>
          </a:prstGeom>
          <a:noFill/>
        </p:spPr>
        <p:txBody>
          <a:bodyPr wrap="square" rtlCol="0">
            <a:spAutoFit/>
          </a:bodyPr>
          <a:lstStyle/>
          <a:p>
            <a:r>
              <a:rPr lang="zh-CN" altLang="en-US" dirty="0"/>
              <a:t>地球自转角速度</a:t>
            </a:r>
          </a:p>
        </p:txBody>
      </p:sp>
      <p:cxnSp>
        <p:nvCxnSpPr>
          <p:cNvPr id="7" name="直接箭头连接符 6"/>
          <p:cNvCxnSpPr/>
          <p:nvPr/>
        </p:nvCxnSpPr>
        <p:spPr>
          <a:xfrm>
            <a:off x="4499992" y="5949280"/>
            <a:ext cx="432048"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516216" y="4365104"/>
            <a:ext cx="973262"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078051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3794" name="Group 2"/>
          <p:cNvGrpSpPr>
            <a:grpSpLocks/>
          </p:cNvGrpSpPr>
          <p:nvPr/>
        </p:nvGrpSpPr>
        <p:grpSpPr bwMode="auto">
          <a:xfrm>
            <a:off x="7004050" y="2590800"/>
            <a:ext cx="649288" cy="685800"/>
            <a:chOff x="384" y="1200"/>
            <a:chExt cx="409" cy="432"/>
          </a:xfrm>
        </p:grpSpPr>
        <p:sp>
          <p:nvSpPr>
            <p:cNvPr id="33795" name="Rectangle 3"/>
            <p:cNvSpPr>
              <a:spLocks noChangeArrowheads="1"/>
            </p:cNvSpPr>
            <p:nvPr/>
          </p:nvSpPr>
          <p:spPr bwMode="auto">
            <a:xfrm rot="-19638259">
              <a:off x="384" y="1440"/>
              <a:ext cx="336" cy="192"/>
            </a:xfrm>
            <a:prstGeom prst="rect">
              <a:avLst/>
            </a:prstGeom>
            <a:solidFill>
              <a:srgbClr val="FFCC00">
                <a:alpha val="49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6" name="Rectangle 4"/>
            <p:cNvSpPr>
              <a:spLocks noChangeArrowheads="1"/>
            </p:cNvSpPr>
            <p:nvPr/>
          </p:nvSpPr>
          <p:spPr bwMode="auto">
            <a:xfrm>
              <a:off x="528" y="1200"/>
              <a:ext cx="26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i="1">
                  <a:solidFill>
                    <a:srgbClr val="FFFF66"/>
                  </a:solidFill>
                  <a:latin typeface="Times New Roman" pitchFamily="18" charset="0"/>
                </a:rPr>
                <a:t>m</a:t>
              </a:r>
              <a:endParaRPr kumimoji="1" lang="en-US" altLang="zh-CN" sz="2000" b="1" i="1">
                <a:latin typeface="Times New Roman" pitchFamily="18" charset="0"/>
              </a:endParaRPr>
            </a:p>
          </p:txBody>
        </p:sp>
      </p:grpSp>
      <p:sp>
        <p:nvSpPr>
          <p:cNvPr id="33797" name="Line 5"/>
          <p:cNvSpPr>
            <a:spLocks noChangeShapeType="1"/>
          </p:cNvSpPr>
          <p:nvPr/>
        </p:nvSpPr>
        <p:spPr bwMode="auto">
          <a:xfrm>
            <a:off x="7308850" y="3124200"/>
            <a:ext cx="533400" cy="38100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3798" name="Group 6"/>
          <p:cNvGrpSpPr>
            <a:grpSpLocks/>
          </p:cNvGrpSpPr>
          <p:nvPr/>
        </p:nvGrpSpPr>
        <p:grpSpPr bwMode="auto">
          <a:xfrm>
            <a:off x="7620000" y="1676400"/>
            <a:ext cx="457200" cy="457200"/>
            <a:chOff x="624" y="480"/>
            <a:chExt cx="288" cy="288"/>
          </a:xfrm>
        </p:grpSpPr>
        <p:sp>
          <p:nvSpPr>
            <p:cNvPr id="33799" name="Line 7"/>
            <p:cNvSpPr>
              <a:spLocks noChangeShapeType="1"/>
            </p:cNvSpPr>
            <p:nvPr/>
          </p:nvSpPr>
          <p:spPr bwMode="auto">
            <a:xfrm flipV="1">
              <a:off x="624" y="480"/>
              <a:ext cx="1" cy="288"/>
            </a:xfrm>
            <a:prstGeom prst="line">
              <a:avLst/>
            </a:prstGeom>
            <a:noFill/>
            <a:ln w="19050">
              <a:solidFill>
                <a:srgbClr val="FF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3800" name="Object 8"/>
            <p:cNvGraphicFramePr>
              <a:graphicFrameLocks noChangeAspect="1"/>
            </p:cNvGraphicFramePr>
            <p:nvPr/>
          </p:nvGraphicFramePr>
          <p:xfrm>
            <a:off x="720" y="480"/>
            <a:ext cx="192" cy="247"/>
          </p:xfrm>
          <a:graphic>
            <a:graphicData uri="http://schemas.openxmlformats.org/presentationml/2006/ole">
              <mc:AlternateContent xmlns:mc="http://schemas.openxmlformats.org/markup-compatibility/2006">
                <mc:Choice xmlns:v="urn:schemas-microsoft-com:vml" Requires="v">
                  <p:oleObj spid="_x0000_s63902" name="公式" r:id="rId3" imgW="241200" imgH="304920" progId="Equation.3">
                    <p:embed/>
                  </p:oleObj>
                </mc:Choice>
                <mc:Fallback>
                  <p:oleObj name="公式" r:id="rId3" imgW="241200" imgH="304920" progId="Equation.3">
                    <p:embed/>
                    <p:pic>
                      <p:nvPicPr>
                        <p:cNvPr id="0" name="Picture 4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480"/>
                          <a:ext cx="192"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3801" name="Group 9"/>
          <p:cNvGrpSpPr>
            <a:grpSpLocks/>
          </p:cNvGrpSpPr>
          <p:nvPr/>
        </p:nvGrpSpPr>
        <p:grpSpPr bwMode="auto">
          <a:xfrm>
            <a:off x="6948488" y="2133600"/>
            <a:ext cx="1524000" cy="1981200"/>
            <a:chOff x="192" y="816"/>
            <a:chExt cx="960" cy="1248"/>
          </a:xfrm>
        </p:grpSpPr>
        <p:sp>
          <p:nvSpPr>
            <p:cNvPr id="33802" name="Rectangle 10"/>
            <p:cNvSpPr>
              <a:spLocks noChangeArrowheads="1"/>
            </p:cNvSpPr>
            <p:nvPr/>
          </p:nvSpPr>
          <p:spPr bwMode="auto">
            <a:xfrm>
              <a:off x="192" y="816"/>
              <a:ext cx="960" cy="1248"/>
            </a:xfrm>
            <a:prstGeom prst="rect">
              <a:avLst/>
            </a:prstGeom>
            <a:noFill/>
            <a:ln w="952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b="1">
                <a:solidFill>
                  <a:srgbClr val="00FF00"/>
                </a:solidFill>
                <a:latin typeface="Times New Roman" pitchFamily="18" charset="0"/>
              </a:endParaRPr>
            </a:p>
          </p:txBody>
        </p:sp>
        <p:sp>
          <p:nvSpPr>
            <p:cNvPr id="33803" name="Line 11"/>
            <p:cNvSpPr>
              <a:spLocks noChangeShapeType="1"/>
            </p:cNvSpPr>
            <p:nvPr/>
          </p:nvSpPr>
          <p:spPr bwMode="auto">
            <a:xfrm flipH="1" flipV="1">
              <a:off x="192" y="1440"/>
              <a:ext cx="960" cy="624"/>
            </a:xfrm>
            <a:prstGeom prst="line">
              <a:avLst/>
            </a:prstGeom>
            <a:noFill/>
            <a:ln w="1905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4" name="Arc 12"/>
            <p:cNvSpPr>
              <a:spLocks/>
            </p:cNvSpPr>
            <p:nvPr/>
          </p:nvSpPr>
          <p:spPr bwMode="auto">
            <a:xfrm flipH="1">
              <a:off x="816" y="1920"/>
              <a:ext cx="96"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FFFF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3805" name="Object 13"/>
            <p:cNvGraphicFramePr>
              <a:graphicFrameLocks noChangeAspect="1"/>
            </p:cNvGraphicFramePr>
            <p:nvPr/>
          </p:nvGraphicFramePr>
          <p:xfrm>
            <a:off x="576" y="1872"/>
            <a:ext cx="144" cy="144"/>
          </p:xfrm>
          <a:graphic>
            <a:graphicData uri="http://schemas.openxmlformats.org/presentationml/2006/ole">
              <mc:AlternateContent xmlns:mc="http://schemas.openxmlformats.org/markup-compatibility/2006">
                <mc:Choice xmlns:v="urn:schemas-microsoft-com:vml" Requires="v">
                  <p:oleObj spid="_x0000_s63903" name="公式" r:id="rId5" imgW="190440" imgH="190440" progId="Equation.3">
                    <p:embed/>
                  </p:oleObj>
                </mc:Choice>
                <mc:Fallback>
                  <p:oleObj name="公式" r:id="rId5" imgW="190440" imgH="190440" progId="Equation.3">
                    <p:embed/>
                    <p:pic>
                      <p:nvPicPr>
                        <p:cNvPr id="0" name="Picture 4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 y="1872"/>
                          <a:ext cx="144"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3806" name="Object 14"/>
          <p:cNvGraphicFramePr>
            <a:graphicFrameLocks noChangeAspect="1"/>
          </p:cNvGraphicFramePr>
          <p:nvPr/>
        </p:nvGraphicFramePr>
        <p:xfrm>
          <a:off x="7596188" y="2997200"/>
          <a:ext cx="257175" cy="339725"/>
        </p:xfrm>
        <a:graphic>
          <a:graphicData uri="http://schemas.openxmlformats.org/presentationml/2006/ole">
            <mc:AlternateContent xmlns:mc="http://schemas.openxmlformats.org/markup-compatibility/2006">
              <mc:Choice xmlns:v="urn:schemas-microsoft-com:vml" Requires="v">
                <p:oleObj spid="_x0000_s63904" name="公式" r:id="rId7" imgW="406440" imgH="546120" progId="Equation.3">
                  <p:embed/>
                </p:oleObj>
              </mc:Choice>
              <mc:Fallback>
                <p:oleObj name="公式" r:id="rId7" imgW="406440" imgH="546120" progId="Equation.3">
                  <p:embed/>
                  <p:pic>
                    <p:nvPicPr>
                      <p:cNvPr id="0" name="Picture 4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96188" y="2997200"/>
                        <a:ext cx="257175"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7" name="Object 15"/>
          <p:cNvGraphicFramePr>
            <a:graphicFrameLocks noChangeAspect="1"/>
          </p:cNvGraphicFramePr>
          <p:nvPr/>
        </p:nvGraphicFramePr>
        <p:xfrm>
          <a:off x="4067175" y="2420938"/>
          <a:ext cx="1525588" cy="431800"/>
        </p:xfrm>
        <a:graphic>
          <a:graphicData uri="http://schemas.openxmlformats.org/presentationml/2006/ole">
            <mc:AlternateContent xmlns:mc="http://schemas.openxmlformats.org/markup-compatibility/2006">
              <mc:Choice xmlns:v="urn:schemas-microsoft-com:vml" Requires="v">
                <p:oleObj spid="_x0000_s63905" name="Equation" r:id="rId9" imgW="2007000" imgH="559080" progId="Equation.3">
                  <p:embed/>
                </p:oleObj>
              </mc:Choice>
              <mc:Fallback>
                <p:oleObj name="Equation" r:id="rId9" imgW="2007000" imgH="559080" progId="Equation.3">
                  <p:embed/>
                  <p:pic>
                    <p:nvPicPr>
                      <p:cNvPr id="0" name="Picture 4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7175" y="2420938"/>
                        <a:ext cx="152558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8" name="Object 16"/>
          <p:cNvGraphicFramePr>
            <a:graphicFrameLocks noChangeAspect="1"/>
          </p:cNvGraphicFramePr>
          <p:nvPr/>
        </p:nvGraphicFramePr>
        <p:xfrm>
          <a:off x="1925638" y="3121025"/>
          <a:ext cx="3763962" cy="471488"/>
        </p:xfrm>
        <a:graphic>
          <a:graphicData uri="http://schemas.openxmlformats.org/presentationml/2006/ole">
            <mc:AlternateContent xmlns:mc="http://schemas.openxmlformats.org/markup-compatibility/2006">
              <mc:Choice xmlns:v="urn:schemas-microsoft-com:vml" Requires="v">
                <p:oleObj spid="_x0000_s63906" name="Equation" r:id="rId11" imgW="4979520" imgH="609840" progId="Equation.3">
                  <p:embed/>
                </p:oleObj>
              </mc:Choice>
              <mc:Fallback>
                <p:oleObj name="Equation" r:id="rId11" imgW="4979520" imgH="609840" progId="Equation.3">
                  <p:embed/>
                  <p:pic>
                    <p:nvPicPr>
                      <p:cNvPr id="0" name="Picture 4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25638" y="3121025"/>
                        <a:ext cx="3763962"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9" name="Object 17"/>
          <p:cNvGraphicFramePr>
            <a:graphicFrameLocks noChangeAspect="1"/>
          </p:cNvGraphicFramePr>
          <p:nvPr/>
        </p:nvGraphicFramePr>
        <p:xfrm>
          <a:off x="1998663" y="3721100"/>
          <a:ext cx="3743325" cy="431800"/>
        </p:xfrm>
        <a:graphic>
          <a:graphicData uri="http://schemas.openxmlformats.org/presentationml/2006/ole">
            <mc:AlternateContent xmlns:mc="http://schemas.openxmlformats.org/markup-compatibility/2006">
              <mc:Choice xmlns:v="urn:schemas-microsoft-com:vml" Requires="v">
                <p:oleObj spid="_x0000_s63907" name="Equation" r:id="rId13" imgW="4979520" imgH="559080" progId="Equation.3">
                  <p:embed/>
                </p:oleObj>
              </mc:Choice>
              <mc:Fallback>
                <p:oleObj name="Equation" r:id="rId13" imgW="4979520" imgH="559080" progId="Equation.3">
                  <p:embed/>
                  <p:pic>
                    <p:nvPicPr>
                      <p:cNvPr id="0" name="Picture 4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98663" y="3721100"/>
                        <a:ext cx="37433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10" name="Object 18"/>
          <p:cNvGraphicFramePr>
            <a:graphicFrameLocks noChangeAspect="1"/>
          </p:cNvGraphicFramePr>
          <p:nvPr/>
        </p:nvGraphicFramePr>
        <p:xfrm>
          <a:off x="1908175" y="4330700"/>
          <a:ext cx="3613150" cy="431800"/>
        </p:xfrm>
        <a:graphic>
          <a:graphicData uri="http://schemas.openxmlformats.org/presentationml/2006/ole">
            <mc:AlternateContent xmlns:mc="http://schemas.openxmlformats.org/markup-compatibility/2006">
              <mc:Choice xmlns:v="urn:schemas-microsoft-com:vml" Requires="v">
                <p:oleObj spid="_x0000_s63908" name="Equation" r:id="rId15" imgW="4763520" imgH="559080" progId="Equation.3">
                  <p:embed/>
                </p:oleObj>
              </mc:Choice>
              <mc:Fallback>
                <p:oleObj name="Equation" r:id="rId15" imgW="4763520" imgH="559080" progId="Equation.3">
                  <p:embed/>
                  <p:pic>
                    <p:nvPicPr>
                      <p:cNvPr id="0" name="Picture 4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08175" y="4330700"/>
                        <a:ext cx="36131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11" name="Object 19"/>
          <p:cNvGraphicFramePr>
            <a:graphicFrameLocks noChangeAspect="1"/>
          </p:cNvGraphicFramePr>
          <p:nvPr/>
        </p:nvGraphicFramePr>
        <p:xfrm>
          <a:off x="2219325" y="5084763"/>
          <a:ext cx="2857500" cy="431800"/>
        </p:xfrm>
        <a:graphic>
          <a:graphicData uri="http://schemas.openxmlformats.org/presentationml/2006/ole">
            <mc:AlternateContent xmlns:mc="http://schemas.openxmlformats.org/markup-compatibility/2006">
              <mc:Choice xmlns:v="urn:schemas-microsoft-com:vml" Requires="v">
                <p:oleObj spid="_x0000_s63909" name="Equation" r:id="rId17" imgW="3760200" imgH="559080" progId="Equation.3">
                  <p:embed/>
                </p:oleObj>
              </mc:Choice>
              <mc:Fallback>
                <p:oleObj name="Equation" r:id="rId17" imgW="3760200" imgH="559080" progId="Equation.3">
                  <p:embed/>
                  <p:pic>
                    <p:nvPicPr>
                      <p:cNvPr id="0" name="Picture 4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19325" y="5084763"/>
                        <a:ext cx="28575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12" name="Object 20"/>
          <p:cNvGraphicFramePr>
            <a:graphicFrameLocks noChangeAspect="1"/>
          </p:cNvGraphicFramePr>
          <p:nvPr/>
        </p:nvGraphicFramePr>
        <p:xfrm>
          <a:off x="2284413" y="5668963"/>
          <a:ext cx="2525712" cy="431800"/>
        </p:xfrm>
        <a:graphic>
          <a:graphicData uri="http://schemas.openxmlformats.org/presentationml/2006/ole">
            <mc:AlternateContent xmlns:mc="http://schemas.openxmlformats.org/markup-compatibility/2006">
              <mc:Choice xmlns:v="urn:schemas-microsoft-com:vml" Requires="v">
                <p:oleObj spid="_x0000_s63910" name="Equation" r:id="rId19" imgW="3353400" imgH="559080" progId="Equation.3">
                  <p:embed/>
                </p:oleObj>
              </mc:Choice>
              <mc:Fallback>
                <p:oleObj name="Equation" r:id="rId19" imgW="3353400" imgH="559080" progId="Equation.3">
                  <p:embed/>
                  <p:pic>
                    <p:nvPicPr>
                      <p:cNvPr id="0" name="Picture 43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84413" y="5668963"/>
                        <a:ext cx="2525712"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13" name="AutoShape 21"/>
          <p:cNvSpPr>
            <a:spLocks/>
          </p:cNvSpPr>
          <p:nvPr/>
        </p:nvSpPr>
        <p:spPr bwMode="auto">
          <a:xfrm>
            <a:off x="1951038" y="5211763"/>
            <a:ext cx="268287" cy="762000"/>
          </a:xfrm>
          <a:prstGeom prst="leftBrace">
            <a:avLst>
              <a:gd name="adj1" fmla="val 23669"/>
              <a:gd name="adj2" fmla="val 50000"/>
            </a:avLst>
          </a:pr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b="1">
              <a:solidFill>
                <a:srgbClr val="FFCC00"/>
              </a:solidFill>
              <a:latin typeface="Times New Roman" pitchFamily="18" charset="0"/>
            </a:endParaRPr>
          </a:p>
        </p:txBody>
      </p:sp>
      <p:sp>
        <p:nvSpPr>
          <p:cNvPr id="33814" name="Text Box 22"/>
          <p:cNvSpPr txBox="1">
            <a:spLocks noChangeArrowheads="1"/>
          </p:cNvSpPr>
          <p:nvPr/>
        </p:nvSpPr>
        <p:spPr bwMode="auto">
          <a:xfrm>
            <a:off x="685800" y="18288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66FFFF"/>
                </a:solidFill>
                <a:latin typeface="Times New Roman" pitchFamily="18" charset="0"/>
              </a:rPr>
              <a:t>方法（一）</a:t>
            </a:r>
          </a:p>
        </p:txBody>
      </p:sp>
      <p:sp>
        <p:nvSpPr>
          <p:cNvPr id="33815" name="Text Box 23"/>
          <p:cNvSpPr txBox="1">
            <a:spLocks noChangeArrowheads="1"/>
          </p:cNvSpPr>
          <p:nvPr/>
        </p:nvSpPr>
        <p:spPr bwMode="auto">
          <a:xfrm>
            <a:off x="2209800" y="1828800"/>
            <a:ext cx="2578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chemeClr val="bg1"/>
                </a:solidFill>
                <a:latin typeface="Times New Roman" pitchFamily="18" charset="0"/>
              </a:rPr>
              <a:t>取地面为参考系</a:t>
            </a:r>
          </a:p>
        </p:txBody>
      </p:sp>
      <p:sp>
        <p:nvSpPr>
          <p:cNvPr id="33816" name="Text Box 24"/>
          <p:cNvSpPr txBox="1">
            <a:spLocks noChangeArrowheads="1"/>
          </p:cNvSpPr>
          <p:nvPr/>
        </p:nvSpPr>
        <p:spPr bwMode="auto">
          <a:xfrm>
            <a:off x="263525" y="3810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FFFF00"/>
                </a:solidFill>
                <a:latin typeface="Times New Roman" pitchFamily="18" charset="0"/>
              </a:rPr>
              <a:t>例</a:t>
            </a:r>
          </a:p>
        </p:txBody>
      </p:sp>
      <p:sp>
        <p:nvSpPr>
          <p:cNvPr id="33817" name="Text Box 25"/>
          <p:cNvSpPr txBox="1">
            <a:spLocks noChangeArrowheads="1"/>
          </p:cNvSpPr>
          <p:nvPr/>
        </p:nvSpPr>
        <p:spPr bwMode="auto">
          <a:xfrm>
            <a:off x="685800" y="304800"/>
            <a:ext cx="8207375"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400" b="1">
                <a:solidFill>
                  <a:schemeClr val="bg1"/>
                </a:solidFill>
                <a:latin typeface="宋体" charset="-122"/>
              </a:rPr>
              <a:t>一光滑斜面固定在升降机的底板上，如图所示，当升降机以匀加速度</a:t>
            </a:r>
            <a:r>
              <a:rPr kumimoji="1" lang="en-US" altLang="zh-CN" sz="2400" b="1" i="1">
                <a:solidFill>
                  <a:srgbClr val="66FFFF"/>
                </a:solidFill>
                <a:latin typeface="Times New Roman" pitchFamily="18" charset="0"/>
              </a:rPr>
              <a:t>a</a:t>
            </a:r>
            <a:r>
              <a:rPr kumimoji="1" lang="en-US" altLang="zh-CN" sz="2000" b="1" baseline="-12000">
                <a:solidFill>
                  <a:srgbClr val="66FFFF"/>
                </a:solidFill>
                <a:latin typeface="Times New Roman" pitchFamily="18" charset="0"/>
              </a:rPr>
              <a:t>0</a:t>
            </a:r>
            <a:r>
              <a:rPr kumimoji="1" lang="en-US" altLang="zh-CN" sz="2400" b="1" baseline="-12000">
                <a:solidFill>
                  <a:srgbClr val="66FFFF"/>
                </a:solidFill>
                <a:latin typeface="Times New Roman" pitchFamily="18" charset="0"/>
              </a:rPr>
              <a:t> </a:t>
            </a:r>
            <a:r>
              <a:rPr kumimoji="1" lang="zh-CN" altLang="en-US" sz="2400" b="1">
                <a:solidFill>
                  <a:schemeClr val="bg1"/>
                </a:solidFill>
                <a:latin typeface="宋体" charset="-122"/>
              </a:rPr>
              <a:t>上升时，质量为</a:t>
            </a:r>
            <a:r>
              <a:rPr kumimoji="1" lang="en-US" altLang="zh-CN" sz="2400" b="1" i="1">
                <a:solidFill>
                  <a:srgbClr val="66FFFF"/>
                </a:solidFill>
                <a:latin typeface="Times New Roman" pitchFamily="18" charset="0"/>
              </a:rPr>
              <a:t>m </a:t>
            </a:r>
            <a:r>
              <a:rPr kumimoji="1" lang="zh-CN" altLang="en-US" sz="2400" b="1">
                <a:solidFill>
                  <a:schemeClr val="bg1"/>
                </a:solidFill>
                <a:latin typeface="宋体" charset="-122"/>
              </a:rPr>
              <a:t>的物体从斜面顶端开始下滑。</a:t>
            </a:r>
          </a:p>
        </p:txBody>
      </p:sp>
      <p:sp>
        <p:nvSpPr>
          <p:cNvPr id="33818" name="Rectangle 26"/>
          <p:cNvSpPr>
            <a:spLocks noChangeArrowheads="1"/>
          </p:cNvSpPr>
          <p:nvPr/>
        </p:nvSpPr>
        <p:spPr bwMode="auto">
          <a:xfrm>
            <a:off x="6732588" y="4511675"/>
            <a:ext cx="296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FFFF66"/>
                </a:solidFill>
                <a:latin typeface="Times New Roman" pitchFamily="18" charset="0"/>
              </a:rPr>
              <a:t>y</a:t>
            </a:r>
            <a:endParaRPr kumimoji="1" lang="en-US" altLang="zh-CN" sz="2000" b="1" i="1">
              <a:latin typeface="Times New Roman" pitchFamily="18" charset="0"/>
            </a:endParaRPr>
          </a:p>
        </p:txBody>
      </p:sp>
      <p:sp>
        <p:nvSpPr>
          <p:cNvPr id="33819" name="Rectangle 27"/>
          <p:cNvSpPr>
            <a:spLocks noChangeArrowheads="1"/>
          </p:cNvSpPr>
          <p:nvPr/>
        </p:nvSpPr>
        <p:spPr bwMode="auto">
          <a:xfrm>
            <a:off x="8358188" y="594995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rgbClr val="FFFF66"/>
                </a:solidFill>
                <a:latin typeface="Times New Roman" pitchFamily="18" charset="0"/>
              </a:rPr>
              <a:t>x</a:t>
            </a:r>
            <a:endParaRPr kumimoji="1" lang="en-US" altLang="zh-CN" sz="2000" b="1" i="1">
              <a:latin typeface="Times New Roman" pitchFamily="18" charset="0"/>
            </a:endParaRPr>
          </a:p>
        </p:txBody>
      </p:sp>
      <p:sp>
        <p:nvSpPr>
          <p:cNvPr id="33820" name="Line 28"/>
          <p:cNvSpPr>
            <a:spLocks noChangeShapeType="1"/>
          </p:cNvSpPr>
          <p:nvPr/>
        </p:nvSpPr>
        <p:spPr bwMode="auto">
          <a:xfrm flipH="1" flipV="1">
            <a:off x="6738938" y="5164138"/>
            <a:ext cx="1600200" cy="1047750"/>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1" name="Line 29"/>
          <p:cNvSpPr>
            <a:spLocks noChangeShapeType="1"/>
          </p:cNvSpPr>
          <p:nvPr/>
        </p:nvSpPr>
        <p:spPr bwMode="auto">
          <a:xfrm flipH="1">
            <a:off x="6745288" y="6208713"/>
            <a:ext cx="1600200" cy="0"/>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2" name="Arc 30"/>
          <p:cNvSpPr>
            <a:spLocks/>
          </p:cNvSpPr>
          <p:nvPr/>
        </p:nvSpPr>
        <p:spPr bwMode="auto">
          <a:xfrm flipH="1">
            <a:off x="7947025" y="5981700"/>
            <a:ext cx="436563" cy="225425"/>
          </a:xfrm>
          <a:custGeom>
            <a:avLst/>
            <a:gdLst>
              <a:gd name="G0" fmla="+- 0 0 0"/>
              <a:gd name="G1" fmla="+- 10355 0 0"/>
              <a:gd name="G2" fmla="+- 21600 0 0"/>
              <a:gd name="T0" fmla="*/ 18956 w 21600"/>
              <a:gd name="T1" fmla="*/ 0 h 11700"/>
              <a:gd name="T2" fmla="*/ 21558 w 21600"/>
              <a:gd name="T3" fmla="*/ 11700 h 11700"/>
              <a:gd name="T4" fmla="*/ 0 w 21600"/>
              <a:gd name="T5" fmla="*/ 10355 h 11700"/>
            </a:gdLst>
            <a:ahLst/>
            <a:cxnLst>
              <a:cxn ang="0">
                <a:pos x="T0" y="T1"/>
              </a:cxn>
              <a:cxn ang="0">
                <a:pos x="T2" y="T3"/>
              </a:cxn>
              <a:cxn ang="0">
                <a:pos x="T4" y="T5"/>
              </a:cxn>
            </a:cxnLst>
            <a:rect l="0" t="0" r="r" b="b"/>
            <a:pathLst>
              <a:path w="21600" h="11700" fill="none" extrusionOk="0">
                <a:moveTo>
                  <a:pt x="18956" y="-1"/>
                </a:moveTo>
                <a:cubicBezTo>
                  <a:pt x="20690" y="3175"/>
                  <a:pt x="21600" y="6736"/>
                  <a:pt x="21600" y="10355"/>
                </a:cubicBezTo>
                <a:cubicBezTo>
                  <a:pt x="21600" y="10803"/>
                  <a:pt x="21586" y="11252"/>
                  <a:pt x="21558" y="11700"/>
                </a:cubicBezTo>
              </a:path>
              <a:path w="21600" h="11700" stroke="0" extrusionOk="0">
                <a:moveTo>
                  <a:pt x="18956" y="-1"/>
                </a:moveTo>
                <a:cubicBezTo>
                  <a:pt x="20690" y="3175"/>
                  <a:pt x="21600" y="6736"/>
                  <a:pt x="21600" y="10355"/>
                </a:cubicBezTo>
                <a:cubicBezTo>
                  <a:pt x="21600" y="10803"/>
                  <a:pt x="21586" y="11252"/>
                  <a:pt x="21558" y="11700"/>
                </a:cubicBezTo>
                <a:lnTo>
                  <a:pt x="0" y="10355"/>
                </a:lnTo>
                <a:close/>
              </a:path>
            </a:pathLst>
          </a:custGeom>
          <a:noFill/>
          <a:ln w="12700">
            <a:solidFill>
              <a:srgbClr val="FFFF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b="1">
              <a:solidFill>
                <a:srgbClr val="FFFF66"/>
              </a:solidFill>
              <a:latin typeface="Times New Roman" pitchFamily="18" charset="0"/>
            </a:endParaRPr>
          </a:p>
        </p:txBody>
      </p:sp>
      <p:sp>
        <p:nvSpPr>
          <p:cNvPr id="33823" name="Rectangle 31"/>
          <p:cNvSpPr>
            <a:spLocks noChangeArrowheads="1"/>
          </p:cNvSpPr>
          <p:nvPr/>
        </p:nvSpPr>
        <p:spPr bwMode="auto">
          <a:xfrm rot="-19638259">
            <a:off x="7113588" y="5224463"/>
            <a:ext cx="533400" cy="304800"/>
          </a:xfrm>
          <a:prstGeom prst="rect">
            <a:avLst/>
          </a:prstGeom>
          <a:solidFill>
            <a:srgbClr val="FFCC00">
              <a:alpha val="49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4" name="Line 32"/>
          <p:cNvSpPr>
            <a:spLocks noChangeShapeType="1"/>
          </p:cNvSpPr>
          <p:nvPr/>
        </p:nvSpPr>
        <p:spPr bwMode="auto">
          <a:xfrm rot="-271597">
            <a:off x="8027988" y="5984875"/>
            <a:ext cx="517525" cy="396875"/>
          </a:xfrm>
          <a:prstGeom prst="line">
            <a:avLst/>
          </a:prstGeom>
          <a:noFill/>
          <a:ln w="19050">
            <a:solidFill>
              <a:srgbClr val="FF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5" name="Line 33"/>
          <p:cNvSpPr>
            <a:spLocks noChangeShapeType="1"/>
          </p:cNvSpPr>
          <p:nvPr/>
        </p:nvSpPr>
        <p:spPr bwMode="auto">
          <a:xfrm flipV="1">
            <a:off x="6751638" y="4627563"/>
            <a:ext cx="381000" cy="533400"/>
          </a:xfrm>
          <a:prstGeom prst="line">
            <a:avLst/>
          </a:prstGeom>
          <a:noFill/>
          <a:ln w="19050">
            <a:solidFill>
              <a:srgbClr val="FF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6" name="Line 34"/>
          <p:cNvSpPr>
            <a:spLocks noChangeShapeType="1"/>
          </p:cNvSpPr>
          <p:nvPr/>
        </p:nvSpPr>
        <p:spPr bwMode="auto">
          <a:xfrm>
            <a:off x="7418388" y="5376863"/>
            <a:ext cx="0" cy="715962"/>
          </a:xfrm>
          <a:prstGeom prst="line">
            <a:avLst/>
          </a:prstGeom>
          <a:noFill/>
          <a:ln w="19050">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7" name="Line 35"/>
          <p:cNvSpPr>
            <a:spLocks noChangeShapeType="1"/>
          </p:cNvSpPr>
          <p:nvPr/>
        </p:nvSpPr>
        <p:spPr bwMode="auto">
          <a:xfrm flipV="1">
            <a:off x="7418388" y="4919663"/>
            <a:ext cx="304800" cy="457200"/>
          </a:xfrm>
          <a:prstGeom prst="line">
            <a:avLst/>
          </a:prstGeom>
          <a:noFill/>
          <a:ln w="19050">
            <a:solidFill>
              <a:srgbClr val="00FF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3828" name="Object 36"/>
          <p:cNvGraphicFramePr>
            <a:graphicFrameLocks noChangeAspect="1"/>
          </p:cNvGraphicFramePr>
          <p:nvPr/>
        </p:nvGraphicFramePr>
        <p:xfrm>
          <a:off x="7748588" y="4854575"/>
          <a:ext cx="263525" cy="301625"/>
        </p:xfrm>
        <a:graphic>
          <a:graphicData uri="http://schemas.openxmlformats.org/presentationml/2006/ole">
            <mc:AlternateContent xmlns:mc="http://schemas.openxmlformats.org/markup-compatibility/2006">
              <mc:Choice xmlns:v="urn:schemas-microsoft-com:vml" Requires="v">
                <p:oleObj spid="_x0000_s63911" name="公式" r:id="rId21" imgW="432000" imgH="495360" progId="Equation.3">
                  <p:embed/>
                </p:oleObj>
              </mc:Choice>
              <mc:Fallback>
                <p:oleObj name="公式" r:id="rId21" imgW="432000" imgH="495360" progId="Equation.3">
                  <p:embed/>
                  <p:pic>
                    <p:nvPicPr>
                      <p:cNvPr id="0" name="Picture 43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748588" y="4854575"/>
                        <a:ext cx="263525"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29" name="Line 37"/>
          <p:cNvSpPr>
            <a:spLocks noChangeShapeType="1"/>
          </p:cNvSpPr>
          <p:nvPr/>
        </p:nvSpPr>
        <p:spPr bwMode="auto">
          <a:xfrm flipV="1">
            <a:off x="7418388" y="4538663"/>
            <a:ext cx="0" cy="533400"/>
          </a:xfrm>
          <a:prstGeom prst="line">
            <a:avLst/>
          </a:prstGeom>
          <a:noFill/>
          <a:ln w="19050">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3830" name="Object 38"/>
          <p:cNvGraphicFramePr>
            <a:graphicFrameLocks noChangeAspect="1"/>
          </p:cNvGraphicFramePr>
          <p:nvPr/>
        </p:nvGraphicFramePr>
        <p:xfrm>
          <a:off x="7481888" y="4495800"/>
          <a:ext cx="250825" cy="346075"/>
        </p:xfrm>
        <a:graphic>
          <a:graphicData uri="http://schemas.openxmlformats.org/presentationml/2006/ole">
            <mc:AlternateContent xmlns:mc="http://schemas.openxmlformats.org/markup-compatibility/2006">
              <mc:Choice xmlns:v="urn:schemas-microsoft-com:vml" Requires="v">
                <p:oleObj spid="_x0000_s63912" name="公式" r:id="rId23" imgW="406440" imgH="559080" progId="Equation.3">
                  <p:embed/>
                </p:oleObj>
              </mc:Choice>
              <mc:Fallback>
                <p:oleObj name="公式" r:id="rId23" imgW="406440" imgH="559080" progId="Equation.3">
                  <p:embed/>
                  <p:pic>
                    <p:nvPicPr>
                      <p:cNvPr id="0" name="Picture 43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481888" y="4495800"/>
                        <a:ext cx="250825"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31" name="Object 39"/>
          <p:cNvGraphicFramePr>
            <a:graphicFrameLocks noChangeAspect="1"/>
          </p:cNvGraphicFramePr>
          <p:nvPr/>
        </p:nvGraphicFramePr>
        <p:xfrm>
          <a:off x="7664450" y="5967413"/>
          <a:ext cx="212725" cy="184150"/>
        </p:xfrm>
        <a:graphic>
          <a:graphicData uri="http://schemas.openxmlformats.org/presentationml/2006/ole">
            <mc:AlternateContent xmlns:mc="http://schemas.openxmlformats.org/markup-compatibility/2006">
              <mc:Choice xmlns:v="urn:schemas-microsoft-com:vml" Requires="v">
                <p:oleObj spid="_x0000_s63913" name="公式" r:id="rId25" imgW="343080" imgH="292320" progId="Equation.3">
                  <p:embed/>
                </p:oleObj>
              </mc:Choice>
              <mc:Fallback>
                <p:oleObj name="公式" r:id="rId25" imgW="343080" imgH="292320" progId="Equation.3">
                  <p:embed/>
                  <p:pic>
                    <p:nvPicPr>
                      <p:cNvPr id="0" name="Picture 43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664450" y="5967413"/>
                        <a:ext cx="212725"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32" name="Line 40"/>
          <p:cNvSpPr>
            <a:spLocks noChangeShapeType="1"/>
          </p:cNvSpPr>
          <p:nvPr/>
        </p:nvSpPr>
        <p:spPr bwMode="auto">
          <a:xfrm flipH="1">
            <a:off x="7113588" y="5376863"/>
            <a:ext cx="304800" cy="381000"/>
          </a:xfrm>
          <a:prstGeom prst="line">
            <a:avLst/>
          </a:prstGeom>
          <a:noFill/>
          <a:ln w="1270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33" name="Line 41"/>
          <p:cNvSpPr>
            <a:spLocks noChangeShapeType="1"/>
          </p:cNvSpPr>
          <p:nvPr/>
        </p:nvSpPr>
        <p:spPr bwMode="auto">
          <a:xfrm>
            <a:off x="7419975" y="5394325"/>
            <a:ext cx="533400" cy="381000"/>
          </a:xfrm>
          <a:prstGeom prst="line">
            <a:avLst/>
          </a:prstGeom>
          <a:noFill/>
          <a:ln w="19050">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3834" name="Object 42"/>
          <p:cNvGraphicFramePr>
            <a:graphicFrameLocks noChangeAspect="1"/>
          </p:cNvGraphicFramePr>
          <p:nvPr/>
        </p:nvGraphicFramePr>
        <p:xfrm>
          <a:off x="7877175" y="5359400"/>
          <a:ext cx="258763" cy="339725"/>
        </p:xfrm>
        <a:graphic>
          <a:graphicData uri="http://schemas.openxmlformats.org/presentationml/2006/ole">
            <mc:AlternateContent xmlns:mc="http://schemas.openxmlformats.org/markup-compatibility/2006">
              <mc:Choice xmlns:v="urn:schemas-microsoft-com:vml" Requires="v">
                <p:oleObj spid="_x0000_s63914" name="公式" r:id="rId27" imgW="406440" imgH="546120" progId="Equation.3">
                  <p:embed/>
                </p:oleObj>
              </mc:Choice>
              <mc:Fallback>
                <p:oleObj name="公式" r:id="rId27" imgW="406440" imgH="546120" progId="Equation.3">
                  <p:embed/>
                  <p:pic>
                    <p:nvPicPr>
                      <p:cNvPr id="0" name="Picture 43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877175" y="5359400"/>
                        <a:ext cx="258763"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35" name="Text Box 43"/>
          <p:cNvSpPr txBox="1">
            <a:spLocks noChangeArrowheads="1"/>
          </p:cNvSpPr>
          <p:nvPr/>
        </p:nvSpPr>
        <p:spPr bwMode="auto">
          <a:xfrm>
            <a:off x="806450" y="3716338"/>
            <a:ext cx="1028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66FFFF"/>
                </a:solidFill>
                <a:latin typeface="Times New Roman" pitchFamily="18" charset="0"/>
              </a:rPr>
              <a:t>x</a:t>
            </a:r>
            <a:r>
              <a:rPr kumimoji="1" lang="en-US" altLang="zh-CN" sz="2400" b="1" i="1">
                <a:solidFill>
                  <a:schemeClr val="bg1"/>
                </a:solidFill>
                <a:latin typeface="Times New Roman" pitchFamily="18" charset="0"/>
              </a:rPr>
              <a:t> </a:t>
            </a:r>
            <a:r>
              <a:rPr kumimoji="1" lang="zh-CN" altLang="en-US" sz="2400" b="1">
                <a:solidFill>
                  <a:schemeClr val="bg1"/>
                </a:solidFill>
                <a:latin typeface="宋体" charset="-122"/>
              </a:rPr>
              <a:t>方向</a:t>
            </a:r>
          </a:p>
        </p:txBody>
      </p:sp>
      <p:sp>
        <p:nvSpPr>
          <p:cNvPr id="33836" name="Rectangle 44"/>
          <p:cNvSpPr>
            <a:spLocks noChangeArrowheads="1"/>
          </p:cNvSpPr>
          <p:nvPr/>
        </p:nvSpPr>
        <p:spPr bwMode="auto">
          <a:xfrm>
            <a:off x="823913" y="4313238"/>
            <a:ext cx="1011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66FFFF"/>
                </a:solidFill>
                <a:latin typeface="Times New Roman" pitchFamily="18" charset="0"/>
              </a:rPr>
              <a:t>y </a:t>
            </a:r>
            <a:r>
              <a:rPr kumimoji="1" lang="zh-CN" altLang="en-US" sz="2400" b="1">
                <a:solidFill>
                  <a:schemeClr val="bg1"/>
                </a:solidFill>
                <a:latin typeface="宋体" charset="-122"/>
              </a:rPr>
              <a:t>方向</a:t>
            </a:r>
          </a:p>
        </p:txBody>
      </p:sp>
      <p:sp>
        <p:nvSpPr>
          <p:cNvPr id="33837" name="Line 45"/>
          <p:cNvSpPr>
            <a:spLocks noChangeShapeType="1"/>
          </p:cNvSpPr>
          <p:nvPr/>
        </p:nvSpPr>
        <p:spPr bwMode="auto">
          <a:xfrm>
            <a:off x="6751638" y="5148263"/>
            <a:ext cx="0" cy="1066800"/>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38" name="Rectangle 46"/>
          <p:cNvSpPr>
            <a:spLocks noChangeArrowheads="1"/>
          </p:cNvSpPr>
          <p:nvPr/>
        </p:nvSpPr>
        <p:spPr bwMode="auto">
          <a:xfrm>
            <a:off x="685800" y="1295400"/>
            <a:ext cx="6343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kumimoji="1" lang="zh-CN" altLang="en-US" sz="2400" b="1">
                <a:solidFill>
                  <a:schemeClr val="bg1"/>
                </a:solidFill>
                <a:latin typeface="宋体" charset="-122"/>
              </a:rPr>
              <a:t>物体对斜面的压力和物体相对斜面的加速度。</a:t>
            </a:r>
          </a:p>
        </p:txBody>
      </p:sp>
      <p:sp>
        <p:nvSpPr>
          <p:cNvPr id="33839" name="Rectangle 47"/>
          <p:cNvSpPr>
            <a:spLocks noChangeArrowheads="1"/>
          </p:cNvSpPr>
          <p:nvPr/>
        </p:nvSpPr>
        <p:spPr bwMode="auto">
          <a:xfrm>
            <a:off x="269875" y="12954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FFFF00"/>
                </a:solidFill>
                <a:latin typeface="宋体" charset="-122"/>
              </a:rPr>
              <a:t>求</a:t>
            </a:r>
          </a:p>
        </p:txBody>
      </p:sp>
      <p:sp>
        <p:nvSpPr>
          <p:cNvPr id="33840" name="Rectangle 48"/>
          <p:cNvSpPr>
            <a:spLocks noChangeArrowheads="1"/>
          </p:cNvSpPr>
          <p:nvPr/>
        </p:nvSpPr>
        <p:spPr bwMode="auto">
          <a:xfrm>
            <a:off x="269875" y="18288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FFFF00"/>
                </a:solidFill>
                <a:latin typeface="Times New Roman" pitchFamily="18" charset="0"/>
              </a:rPr>
              <a:t>解</a:t>
            </a:r>
          </a:p>
        </p:txBody>
      </p:sp>
      <p:sp>
        <p:nvSpPr>
          <p:cNvPr id="33841" name="Rectangle 49"/>
          <p:cNvSpPr>
            <a:spLocks noChangeArrowheads="1"/>
          </p:cNvSpPr>
          <p:nvPr/>
        </p:nvSpPr>
        <p:spPr bwMode="auto">
          <a:xfrm>
            <a:off x="755650" y="2420938"/>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kumimoji="1" lang="zh-CN" altLang="en-US" sz="2400" b="1">
                <a:solidFill>
                  <a:schemeClr val="bg1"/>
                </a:solidFill>
                <a:latin typeface="Times New Roman" pitchFamily="18" charset="0"/>
              </a:rPr>
              <a:t>设物体的加速度为</a:t>
            </a:r>
          </a:p>
        </p:txBody>
      </p:sp>
      <p:graphicFrame>
        <p:nvGraphicFramePr>
          <p:cNvPr id="33842" name="Object 50"/>
          <p:cNvGraphicFramePr>
            <a:graphicFrameLocks noChangeAspect="1"/>
          </p:cNvGraphicFramePr>
          <p:nvPr/>
        </p:nvGraphicFramePr>
        <p:xfrm>
          <a:off x="3348038" y="2492375"/>
          <a:ext cx="231775" cy="304800"/>
        </p:xfrm>
        <a:graphic>
          <a:graphicData uri="http://schemas.openxmlformats.org/presentationml/2006/ole">
            <mc:AlternateContent xmlns:mc="http://schemas.openxmlformats.org/markup-compatibility/2006">
              <mc:Choice xmlns:v="urn:schemas-microsoft-com:vml" Requires="v">
                <p:oleObj spid="_x0000_s63915" name="公式" r:id="rId29" imgW="292320" imgH="393840" progId="Equation.3">
                  <p:embed/>
                </p:oleObj>
              </mc:Choice>
              <mc:Fallback>
                <p:oleObj name="公式" r:id="rId29" imgW="292320" imgH="393840" progId="Equation.3">
                  <p:embed/>
                  <p:pic>
                    <p:nvPicPr>
                      <p:cNvPr id="0" name="Picture 43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348038" y="2492375"/>
                        <a:ext cx="2317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43" name="Object 51"/>
          <p:cNvGraphicFramePr>
            <a:graphicFrameLocks noChangeAspect="1"/>
          </p:cNvGraphicFramePr>
          <p:nvPr/>
        </p:nvGraphicFramePr>
        <p:xfrm>
          <a:off x="6948488" y="5805488"/>
          <a:ext cx="392112" cy="304800"/>
        </p:xfrm>
        <a:graphic>
          <a:graphicData uri="http://schemas.openxmlformats.org/presentationml/2006/ole">
            <mc:AlternateContent xmlns:mc="http://schemas.openxmlformats.org/markup-compatibility/2006">
              <mc:Choice xmlns:v="urn:schemas-microsoft-com:vml" Requires="v">
                <p:oleObj spid="_x0000_s63916" name="公式" r:id="rId31" imgW="648000" imgH="495360" progId="Equation.3">
                  <p:embed/>
                </p:oleObj>
              </mc:Choice>
              <mc:Fallback>
                <p:oleObj name="公式" r:id="rId31" imgW="648000" imgH="495360" progId="Equation.3">
                  <p:embed/>
                  <p:pic>
                    <p:nvPicPr>
                      <p:cNvPr id="0" name="Picture 43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948488" y="5805488"/>
                        <a:ext cx="392112"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24343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牛顿运动三定律</a:t>
            </a:r>
          </a:p>
        </p:txBody>
      </p:sp>
      <p:sp>
        <p:nvSpPr>
          <p:cNvPr id="3" name="内容占位符 2"/>
          <p:cNvSpPr>
            <a:spLocks noGrp="1"/>
          </p:cNvSpPr>
          <p:nvPr>
            <p:ph idx="1"/>
          </p:nvPr>
        </p:nvSpPr>
        <p:spPr>
          <a:xfrm>
            <a:off x="457200" y="1600200"/>
            <a:ext cx="8229600" cy="4997152"/>
          </a:xfrm>
        </p:spPr>
        <p:txBody>
          <a:bodyPr>
            <a:normAutofit/>
          </a:bodyPr>
          <a:lstStyle/>
          <a:p>
            <a:r>
              <a:rPr lang="zh-CN" altLang="en-US" dirty="0">
                <a:latin typeface="+mj-ea"/>
                <a:ea typeface="+mj-ea"/>
              </a:rPr>
              <a:t>牛顿第二定律</a:t>
            </a: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6" name="对象 5"/>
          <p:cNvGraphicFramePr>
            <a:graphicFrameLocks noChangeAspect="1"/>
          </p:cNvGraphicFramePr>
          <p:nvPr>
            <p:extLst>
              <p:ext uri="{D42A27DB-BD31-4B8C-83A1-F6EECF244321}">
                <p14:modId xmlns:p14="http://schemas.microsoft.com/office/powerpoint/2010/main" val="501040262"/>
              </p:ext>
            </p:extLst>
          </p:nvPr>
        </p:nvGraphicFramePr>
        <p:xfrm>
          <a:off x="4010926" y="1364864"/>
          <a:ext cx="3159125" cy="1204912"/>
        </p:xfrm>
        <a:graphic>
          <a:graphicData uri="http://schemas.openxmlformats.org/presentationml/2006/ole">
            <mc:AlternateContent xmlns:mc="http://schemas.openxmlformats.org/markup-compatibility/2006">
              <mc:Choice xmlns:v="urn:schemas-microsoft-com:vml" Requires="v">
                <p:oleObj spid="_x0000_s2421" name="Equation" r:id="rId4" imgW="1218960" imgH="444240" progId="Equation.DSMT4">
                  <p:embed/>
                </p:oleObj>
              </mc:Choice>
              <mc:Fallback>
                <p:oleObj name="Equation" r:id="rId4" imgW="1218960" imgH="444240" progId="Equation.DSMT4">
                  <p:embed/>
                  <p:pic>
                    <p:nvPicPr>
                      <p:cNvPr id="0" name="Picture 1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0926" y="1364864"/>
                        <a:ext cx="3159125" cy="1204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611560" y="2484968"/>
            <a:ext cx="7632848" cy="2677656"/>
          </a:xfrm>
          <a:prstGeom prst="rect">
            <a:avLst/>
          </a:prstGeom>
          <a:noFill/>
        </p:spPr>
        <p:txBody>
          <a:bodyPr wrap="square" rtlCol="0">
            <a:spAutoFit/>
          </a:bodyPr>
          <a:lstStyle/>
          <a:p>
            <a:r>
              <a:rPr lang="zh-CN" altLang="en-US" sz="2800" dirty="0">
                <a:latin typeface="楷体" panose="02010609060101010101" pitchFamily="49" charset="-122"/>
                <a:ea typeface="楷体" panose="02010609060101010101" pitchFamily="49" charset="-122"/>
              </a:rPr>
              <a:t>上式可用于变质量问题，变质量问题有两类：</a:t>
            </a:r>
            <a:endParaRPr lang="en-US" altLang="zh-CN" sz="2800" dirty="0">
              <a:latin typeface="楷体" panose="02010609060101010101" pitchFamily="49" charset="-122"/>
              <a:ea typeface="楷体" panose="02010609060101010101" pitchFamily="49" charset="-122"/>
            </a:endParaRPr>
          </a:p>
          <a:p>
            <a:pPr marL="342900" indent="-342900">
              <a:buAutoNum type="arabicPeriod"/>
            </a:pPr>
            <a:r>
              <a:rPr lang="zh-CN" altLang="en-US" sz="2800" dirty="0">
                <a:latin typeface="楷体" panose="02010609060101010101" pitchFamily="49" charset="-122"/>
                <a:ea typeface="楷体" panose="02010609060101010101" pitchFamily="49" charset="-122"/>
              </a:rPr>
              <a:t>经典力学中的变质量问题：火箭飞行中，其燃料不断消耗，质量不断减少；</a:t>
            </a:r>
            <a:endParaRPr lang="en-US" altLang="zh-CN" sz="2800" dirty="0">
              <a:latin typeface="楷体" panose="02010609060101010101" pitchFamily="49" charset="-122"/>
              <a:ea typeface="楷体" panose="02010609060101010101" pitchFamily="49" charset="-122"/>
            </a:endParaRPr>
          </a:p>
          <a:p>
            <a:pPr marL="342900" indent="-342900">
              <a:buAutoNum type="arabicPeriod"/>
            </a:pPr>
            <a:r>
              <a:rPr lang="zh-CN" altLang="en-US" sz="2800" dirty="0">
                <a:latin typeface="楷体" panose="02010609060101010101" pitchFamily="49" charset="-122"/>
                <a:ea typeface="楷体" panose="02010609060101010101" pitchFamily="49" charset="-122"/>
              </a:rPr>
              <a:t>相对论预言，惯性质量随速度变化，特别是对速度接近光速的物体（</a:t>
            </a:r>
            <a:r>
              <a:rPr kumimoji="1" lang="en-US" altLang="zh-CN" sz="2800" i="1" dirty="0">
                <a:latin typeface="Bookman Old Style" pitchFamily="18" charset="0"/>
                <a:ea typeface="楷体_GB2312" pitchFamily="49" charset="-122"/>
              </a:rPr>
              <a:t>v </a:t>
            </a:r>
            <a:r>
              <a:rPr kumimoji="1" lang="en-US" altLang="zh-CN" sz="2800" i="1" dirty="0">
                <a:latin typeface="Times New Roman" pitchFamily="18" charset="0"/>
                <a:ea typeface="楷体_GB2312" pitchFamily="49" charset="-122"/>
              </a:rPr>
              <a:t>&gt; </a:t>
            </a:r>
            <a:r>
              <a:rPr kumimoji="1" lang="en-US" altLang="zh-CN" sz="2800" dirty="0">
                <a:latin typeface="Times New Roman" pitchFamily="18" charset="0"/>
                <a:ea typeface="楷体_GB2312" pitchFamily="49" charset="-122"/>
              </a:rPr>
              <a:t>10</a:t>
            </a:r>
            <a:r>
              <a:rPr kumimoji="1" lang="en-US" altLang="zh-CN" sz="2800" baseline="30000" dirty="0">
                <a:latin typeface="Times New Roman" pitchFamily="18" charset="0"/>
                <a:ea typeface="楷体_GB2312" pitchFamily="49" charset="-122"/>
              </a:rPr>
              <a:t>6</a:t>
            </a:r>
            <a:r>
              <a:rPr kumimoji="1" lang="en-US" altLang="zh-CN" sz="2800" dirty="0">
                <a:latin typeface="Times New Roman" pitchFamily="18" charset="0"/>
                <a:ea typeface="楷体_GB2312" pitchFamily="49" charset="-122"/>
              </a:rPr>
              <a:t> m/s</a:t>
            </a:r>
            <a:r>
              <a:rPr kumimoji="1" lang="zh-CN" altLang="en-US" sz="2800" dirty="0">
                <a:latin typeface="Times New Roman" pitchFamily="18" charset="0"/>
                <a:ea typeface="楷体_GB2312" pitchFamily="49" charset="-122"/>
              </a:rPr>
              <a:t>）</a:t>
            </a:r>
            <a:r>
              <a:rPr kumimoji="1" lang="en-US" altLang="zh-CN" sz="2800" dirty="0">
                <a:latin typeface="Times New Roman" pitchFamily="18" charset="0"/>
                <a:ea typeface="楷体_GB2312" pitchFamily="49" charset="-122"/>
              </a:rPr>
              <a:t> </a:t>
            </a:r>
            <a:r>
              <a:rPr lang="zh-CN" altLang="en-US" sz="2800" dirty="0">
                <a:latin typeface="楷体" panose="02010609060101010101" pitchFamily="49" charset="-122"/>
                <a:ea typeface="楷体" panose="02010609060101010101" pitchFamily="49" charset="-122"/>
              </a:rPr>
              <a:t>，这种效应尤为明显。</a:t>
            </a:r>
          </a:p>
        </p:txBody>
      </p:sp>
      <p:graphicFrame>
        <p:nvGraphicFramePr>
          <p:cNvPr id="8" name="对象 7"/>
          <p:cNvGraphicFramePr>
            <a:graphicFrameLocks noChangeAspect="1"/>
          </p:cNvGraphicFramePr>
          <p:nvPr>
            <p:extLst>
              <p:ext uri="{D42A27DB-BD31-4B8C-83A1-F6EECF244321}">
                <p14:modId xmlns:p14="http://schemas.microsoft.com/office/powerpoint/2010/main" val="1888883705"/>
              </p:ext>
            </p:extLst>
          </p:nvPr>
        </p:nvGraphicFramePr>
        <p:xfrm>
          <a:off x="4788024" y="5130553"/>
          <a:ext cx="2160240" cy="1101380"/>
        </p:xfrm>
        <a:graphic>
          <a:graphicData uri="http://schemas.openxmlformats.org/presentationml/2006/ole">
            <mc:AlternateContent xmlns:mc="http://schemas.openxmlformats.org/markup-compatibility/2006">
              <mc:Choice xmlns:v="urn:schemas-microsoft-com:vml" Requires="v">
                <p:oleObj spid="_x0000_s2422" name="Equation" r:id="rId6" imgW="965160" imgH="469800" progId="Equation.DSMT4">
                  <p:embed/>
                </p:oleObj>
              </mc:Choice>
              <mc:Fallback>
                <p:oleObj name="Equation" r:id="rId6" imgW="965160" imgH="469800" progId="Equation.DSMT4">
                  <p:embed/>
                  <p:pic>
                    <p:nvPicPr>
                      <p:cNvPr id="0" name="Picture 10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8024" y="5130553"/>
                        <a:ext cx="2160240" cy="1101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83014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34818" name="Object 2"/>
          <p:cNvGraphicFramePr>
            <a:graphicFrameLocks noChangeAspect="1"/>
          </p:cNvGraphicFramePr>
          <p:nvPr/>
        </p:nvGraphicFramePr>
        <p:xfrm>
          <a:off x="1979613" y="2392363"/>
          <a:ext cx="2738437" cy="417512"/>
        </p:xfrm>
        <a:graphic>
          <a:graphicData uri="http://schemas.openxmlformats.org/presentationml/2006/ole">
            <mc:AlternateContent xmlns:mc="http://schemas.openxmlformats.org/markup-compatibility/2006">
              <mc:Choice xmlns:v="urn:schemas-microsoft-com:vml" Requires="v">
                <p:oleObj spid="_x0000_s54041" name="Equation" r:id="rId3" imgW="3645720" imgH="546120" progId="Equation.3">
                  <p:embed/>
                </p:oleObj>
              </mc:Choice>
              <mc:Fallback>
                <p:oleObj name="Equation" r:id="rId3" imgW="3645720" imgH="546120" progId="Equation.3">
                  <p:embed/>
                  <p:pic>
                    <p:nvPicPr>
                      <p:cNvPr id="0" name="Picture 3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392363"/>
                        <a:ext cx="2738437"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9" name="Object 3"/>
          <p:cNvGraphicFramePr>
            <a:graphicFrameLocks noChangeAspect="1"/>
          </p:cNvGraphicFramePr>
          <p:nvPr/>
        </p:nvGraphicFramePr>
        <p:xfrm>
          <a:off x="2051050" y="3124200"/>
          <a:ext cx="4689475" cy="431800"/>
        </p:xfrm>
        <a:graphic>
          <a:graphicData uri="http://schemas.openxmlformats.org/presentationml/2006/ole">
            <mc:AlternateContent xmlns:mc="http://schemas.openxmlformats.org/markup-compatibility/2006">
              <mc:Choice xmlns:v="urn:schemas-microsoft-com:vml" Requires="v">
                <p:oleObj spid="_x0000_s54042" name="Equation" r:id="rId5" imgW="6186240" imgH="559080" progId="Equation.3">
                  <p:embed/>
                </p:oleObj>
              </mc:Choice>
              <mc:Fallback>
                <p:oleObj name="Equation" r:id="rId5" imgW="6186240" imgH="559080" progId="Equation.3">
                  <p:embed/>
                  <p:pic>
                    <p:nvPicPr>
                      <p:cNvPr id="0" name="Picture 3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3124200"/>
                        <a:ext cx="46894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0" name="Object 4"/>
          <p:cNvGraphicFramePr>
            <a:graphicFrameLocks noChangeAspect="1"/>
          </p:cNvGraphicFramePr>
          <p:nvPr/>
        </p:nvGraphicFramePr>
        <p:xfrm>
          <a:off x="2301875" y="3716338"/>
          <a:ext cx="2846388" cy="431800"/>
        </p:xfrm>
        <a:graphic>
          <a:graphicData uri="http://schemas.openxmlformats.org/presentationml/2006/ole">
            <mc:AlternateContent xmlns:mc="http://schemas.openxmlformats.org/markup-compatibility/2006">
              <mc:Choice xmlns:v="urn:schemas-microsoft-com:vml" Requires="v">
                <p:oleObj spid="_x0000_s54043" name="Equation" r:id="rId7" imgW="3760200" imgH="559080" progId="Equation.3">
                  <p:embed/>
                </p:oleObj>
              </mc:Choice>
              <mc:Fallback>
                <p:oleObj name="Equation" r:id="rId7" imgW="3760200" imgH="559080" progId="Equation.3">
                  <p:embed/>
                  <p:pic>
                    <p:nvPicPr>
                      <p:cNvPr id="0" name="Picture 3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01875" y="3716338"/>
                        <a:ext cx="284638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1" name="Object 5"/>
          <p:cNvGraphicFramePr>
            <a:graphicFrameLocks noChangeAspect="1"/>
          </p:cNvGraphicFramePr>
          <p:nvPr/>
        </p:nvGraphicFramePr>
        <p:xfrm>
          <a:off x="2301875" y="4249738"/>
          <a:ext cx="2533650" cy="431800"/>
        </p:xfrm>
        <a:graphic>
          <a:graphicData uri="http://schemas.openxmlformats.org/presentationml/2006/ole">
            <mc:AlternateContent xmlns:mc="http://schemas.openxmlformats.org/markup-compatibility/2006">
              <mc:Choice xmlns:v="urn:schemas-microsoft-com:vml" Requires="v">
                <p:oleObj spid="_x0000_s54044" name="Equation" r:id="rId9" imgW="3353400" imgH="559080" progId="Equation.3">
                  <p:embed/>
                </p:oleObj>
              </mc:Choice>
              <mc:Fallback>
                <p:oleObj name="Equation" r:id="rId9" imgW="3353400" imgH="559080" progId="Equation.3">
                  <p:embed/>
                  <p:pic>
                    <p:nvPicPr>
                      <p:cNvPr id="0" name="Picture 3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01875" y="4249738"/>
                        <a:ext cx="25336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2" name="AutoShape 6"/>
          <p:cNvSpPr>
            <a:spLocks/>
          </p:cNvSpPr>
          <p:nvPr/>
        </p:nvSpPr>
        <p:spPr bwMode="auto">
          <a:xfrm>
            <a:off x="2038350" y="3889375"/>
            <a:ext cx="263525" cy="588963"/>
          </a:xfrm>
          <a:prstGeom prst="leftBrace">
            <a:avLst>
              <a:gd name="adj1" fmla="val 21584"/>
              <a:gd name="adj2" fmla="val 55616"/>
            </a:avLst>
          </a:pr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3" name="Line 7"/>
          <p:cNvSpPr>
            <a:spLocks noChangeShapeType="1"/>
          </p:cNvSpPr>
          <p:nvPr/>
        </p:nvSpPr>
        <p:spPr bwMode="auto">
          <a:xfrm flipV="1">
            <a:off x="7010400" y="974725"/>
            <a:ext cx="463550" cy="685800"/>
          </a:xfrm>
          <a:prstGeom prst="line">
            <a:avLst/>
          </a:prstGeom>
          <a:noFill/>
          <a:ln w="19050">
            <a:solidFill>
              <a:srgbClr val="00FF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4824" name="Object 8"/>
          <p:cNvGraphicFramePr>
            <a:graphicFrameLocks noChangeAspect="1"/>
          </p:cNvGraphicFramePr>
          <p:nvPr/>
        </p:nvGraphicFramePr>
        <p:xfrm>
          <a:off x="7380288" y="1168400"/>
          <a:ext cx="263525" cy="301625"/>
        </p:xfrm>
        <a:graphic>
          <a:graphicData uri="http://schemas.openxmlformats.org/presentationml/2006/ole">
            <mc:AlternateContent xmlns:mc="http://schemas.openxmlformats.org/markup-compatibility/2006">
              <mc:Choice xmlns:v="urn:schemas-microsoft-com:vml" Requires="v">
                <p:oleObj spid="_x0000_s54045" name="公式" r:id="rId11" imgW="432000" imgH="495360" progId="Equation.3">
                  <p:embed/>
                </p:oleObj>
              </mc:Choice>
              <mc:Fallback>
                <p:oleObj name="公式" r:id="rId11" imgW="432000" imgH="495360" progId="Equation.3">
                  <p:embed/>
                  <p:pic>
                    <p:nvPicPr>
                      <p:cNvPr id="0" name="Picture 3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80288" y="1168400"/>
                        <a:ext cx="263525"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5" name="Object 9"/>
          <p:cNvGraphicFramePr>
            <a:graphicFrameLocks noChangeAspect="1"/>
          </p:cNvGraphicFramePr>
          <p:nvPr/>
        </p:nvGraphicFramePr>
        <p:xfrm>
          <a:off x="7069138" y="2679700"/>
          <a:ext cx="671512" cy="346075"/>
        </p:xfrm>
        <a:graphic>
          <a:graphicData uri="http://schemas.openxmlformats.org/presentationml/2006/ole">
            <mc:AlternateContent xmlns:mc="http://schemas.openxmlformats.org/markup-compatibility/2006">
              <mc:Choice xmlns:v="urn:schemas-microsoft-com:vml" Requires="v">
                <p:oleObj spid="_x0000_s54046" name="公式" r:id="rId13" imgW="1105200" imgH="559080" progId="Equation.3">
                  <p:embed/>
                </p:oleObj>
              </mc:Choice>
              <mc:Fallback>
                <p:oleObj name="公式" r:id="rId13" imgW="1105200" imgH="559080" progId="Equation.3">
                  <p:embed/>
                  <p:pic>
                    <p:nvPicPr>
                      <p:cNvPr id="0" name="Picture 3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69138" y="2679700"/>
                        <a:ext cx="671512"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4826" name="Group 10"/>
          <p:cNvGrpSpPr>
            <a:grpSpLocks/>
          </p:cNvGrpSpPr>
          <p:nvPr/>
        </p:nvGrpSpPr>
        <p:grpSpPr bwMode="auto">
          <a:xfrm>
            <a:off x="7000875" y="528638"/>
            <a:ext cx="1219200" cy="1476375"/>
            <a:chOff x="4030" y="2772"/>
            <a:chExt cx="768" cy="930"/>
          </a:xfrm>
        </p:grpSpPr>
        <p:sp>
          <p:nvSpPr>
            <p:cNvPr id="34827" name="Rectangle 11"/>
            <p:cNvSpPr>
              <a:spLocks noChangeArrowheads="1"/>
            </p:cNvSpPr>
            <p:nvPr/>
          </p:nvSpPr>
          <p:spPr bwMode="auto">
            <a:xfrm>
              <a:off x="4054" y="2772"/>
              <a:ext cx="1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chemeClr val="bg1"/>
                  </a:solidFill>
                  <a:latin typeface="Times New Roman" pitchFamily="18" charset="0"/>
                </a:rPr>
                <a:t>y</a:t>
              </a:r>
            </a:p>
          </p:txBody>
        </p:sp>
        <p:sp>
          <p:nvSpPr>
            <p:cNvPr id="34828" name="Rectangle 12"/>
            <p:cNvSpPr>
              <a:spLocks noChangeArrowheads="1"/>
            </p:cNvSpPr>
            <p:nvPr/>
          </p:nvSpPr>
          <p:spPr bwMode="auto">
            <a:xfrm>
              <a:off x="4558" y="345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i="1">
                  <a:solidFill>
                    <a:schemeClr val="bg1"/>
                  </a:solidFill>
                  <a:latin typeface="Times New Roman" pitchFamily="18" charset="0"/>
                </a:rPr>
                <a:t>x</a:t>
              </a:r>
            </a:p>
          </p:txBody>
        </p:sp>
        <p:sp>
          <p:nvSpPr>
            <p:cNvPr id="34829" name="Line 13"/>
            <p:cNvSpPr>
              <a:spLocks noChangeShapeType="1"/>
            </p:cNvSpPr>
            <p:nvPr/>
          </p:nvSpPr>
          <p:spPr bwMode="auto">
            <a:xfrm>
              <a:off x="4030" y="3487"/>
              <a:ext cx="768" cy="0"/>
            </a:xfrm>
            <a:prstGeom prst="line">
              <a:avLst/>
            </a:prstGeom>
            <a:noFill/>
            <a:ln w="19050">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0" name="Line 14"/>
            <p:cNvSpPr>
              <a:spLocks noChangeShapeType="1"/>
            </p:cNvSpPr>
            <p:nvPr/>
          </p:nvSpPr>
          <p:spPr bwMode="auto">
            <a:xfrm flipV="1">
              <a:off x="4030" y="2815"/>
              <a:ext cx="0" cy="672"/>
            </a:xfrm>
            <a:prstGeom prst="line">
              <a:avLst/>
            </a:prstGeom>
            <a:noFill/>
            <a:ln w="19050">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34831" name="Object 15"/>
          <p:cNvGraphicFramePr>
            <a:graphicFrameLocks noChangeAspect="1"/>
          </p:cNvGraphicFramePr>
          <p:nvPr/>
        </p:nvGraphicFramePr>
        <p:xfrm>
          <a:off x="6516688" y="2032000"/>
          <a:ext cx="395287" cy="303213"/>
        </p:xfrm>
        <a:graphic>
          <a:graphicData uri="http://schemas.openxmlformats.org/presentationml/2006/ole">
            <mc:AlternateContent xmlns:mc="http://schemas.openxmlformats.org/markup-compatibility/2006">
              <mc:Choice xmlns:v="urn:schemas-microsoft-com:vml" Requires="v">
                <p:oleObj spid="_x0000_s54047" name="Equation" r:id="rId15" imgW="648000" imgH="495360" progId="Equation.3">
                  <p:embed/>
                </p:oleObj>
              </mc:Choice>
              <mc:Fallback>
                <p:oleObj name="Equation" r:id="rId15" imgW="648000" imgH="495360" progId="Equation.3">
                  <p:embed/>
                  <p:pic>
                    <p:nvPicPr>
                      <p:cNvPr id="0" name="Picture 3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16688" y="2032000"/>
                        <a:ext cx="395287" cy="30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32" name="Text Box 16"/>
          <p:cNvSpPr txBox="1">
            <a:spLocks noChangeArrowheads="1"/>
          </p:cNvSpPr>
          <p:nvPr/>
        </p:nvSpPr>
        <p:spPr bwMode="auto">
          <a:xfrm>
            <a:off x="755650" y="2319338"/>
            <a:ext cx="1028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66FFFF"/>
                </a:solidFill>
                <a:latin typeface="Times New Roman" pitchFamily="18" charset="0"/>
              </a:rPr>
              <a:t>x </a:t>
            </a:r>
            <a:r>
              <a:rPr kumimoji="1" lang="zh-CN" altLang="en-US" sz="2400" b="1">
                <a:solidFill>
                  <a:schemeClr val="bg1"/>
                </a:solidFill>
                <a:latin typeface="宋体" charset="-122"/>
              </a:rPr>
              <a:t>方向</a:t>
            </a:r>
          </a:p>
        </p:txBody>
      </p:sp>
      <p:sp>
        <p:nvSpPr>
          <p:cNvPr id="34833" name="Rectangle 17"/>
          <p:cNvSpPr>
            <a:spLocks noChangeArrowheads="1"/>
          </p:cNvSpPr>
          <p:nvPr/>
        </p:nvSpPr>
        <p:spPr bwMode="auto">
          <a:xfrm>
            <a:off x="827088" y="3111500"/>
            <a:ext cx="1011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a:solidFill>
                  <a:srgbClr val="66FFFF"/>
                </a:solidFill>
                <a:latin typeface="Times New Roman" pitchFamily="18" charset="0"/>
              </a:rPr>
              <a:t>y </a:t>
            </a:r>
            <a:r>
              <a:rPr kumimoji="1" lang="zh-CN" altLang="en-US" sz="2400" b="1">
                <a:solidFill>
                  <a:schemeClr val="bg1"/>
                </a:solidFill>
                <a:latin typeface="宋体" charset="-122"/>
              </a:rPr>
              <a:t>方向</a:t>
            </a:r>
          </a:p>
        </p:txBody>
      </p:sp>
      <p:sp>
        <p:nvSpPr>
          <p:cNvPr id="34834" name="Line 18"/>
          <p:cNvSpPr>
            <a:spLocks noChangeShapeType="1"/>
          </p:cNvSpPr>
          <p:nvPr/>
        </p:nvSpPr>
        <p:spPr bwMode="auto">
          <a:xfrm>
            <a:off x="7004050" y="1666875"/>
            <a:ext cx="0" cy="792163"/>
          </a:xfrm>
          <a:prstGeom prst="line">
            <a:avLst/>
          </a:prstGeom>
          <a:noFill/>
          <a:ln w="19050">
            <a:solidFill>
              <a:srgbClr val="FF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5" name="Line 19"/>
          <p:cNvSpPr>
            <a:spLocks noChangeShapeType="1"/>
          </p:cNvSpPr>
          <p:nvPr/>
        </p:nvSpPr>
        <p:spPr bwMode="auto">
          <a:xfrm>
            <a:off x="7007225" y="2393950"/>
            <a:ext cx="0" cy="685800"/>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4836" name="Object 20"/>
          <p:cNvGraphicFramePr>
            <a:graphicFrameLocks noChangeAspect="1"/>
          </p:cNvGraphicFramePr>
          <p:nvPr/>
        </p:nvGraphicFramePr>
        <p:xfrm>
          <a:off x="1979613" y="1671638"/>
          <a:ext cx="2689225" cy="471487"/>
        </p:xfrm>
        <a:graphic>
          <a:graphicData uri="http://schemas.openxmlformats.org/presentationml/2006/ole">
            <mc:AlternateContent xmlns:mc="http://schemas.openxmlformats.org/markup-compatibility/2006">
              <mc:Choice xmlns:v="urn:schemas-microsoft-com:vml" Requires="v">
                <p:oleObj spid="_x0000_s54048" name="公式" r:id="rId17" imgW="3544200" imgH="609840" progId="Equation.3">
                  <p:embed/>
                </p:oleObj>
              </mc:Choice>
              <mc:Fallback>
                <p:oleObj name="公式" r:id="rId17" imgW="3544200" imgH="609840" progId="Equation.3">
                  <p:embed/>
                  <p:pic>
                    <p:nvPicPr>
                      <p:cNvPr id="0" name="Picture 3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79613" y="1671638"/>
                        <a:ext cx="2689225"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37" name="Text Box 21"/>
          <p:cNvSpPr txBox="1">
            <a:spLocks noChangeArrowheads="1"/>
          </p:cNvSpPr>
          <p:nvPr/>
        </p:nvSpPr>
        <p:spPr bwMode="auto">
          <a:xfrm>
            <a:off x="684213" y="431800"/>
            <a:ext cx="2301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rgbClr val="66FFFF"/>
                </a:solidFill>
                <a:latin typeface="Times New Roman" pitchFamily="18" charset="0"/>
              </a:rPr>
              <a:t>方法（二）</a:t>
            </a:r>
          </a:p>
        </p:txBody>
      </p:sp>
      <p:sp>
        <p:nvSpPr>
          <p:cNvPr id="34838" name="Text Box 22"/>
          <p:cNvSpPr txBox="1">
            <a:spLocks noChangeArrowheads="1"/>
          </p:cNvSpPr>
          <p:nvPr/>
        </p:nvSpPr>
        <p:spPr bwMode="auto">
          <a:xfrm>
            <a:off x="2268538" y="427038"/>
            <a:ext cx="309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chemeClr val="bg1"/>
                </a:solidFill>
                <a:latin typeface="Times New Roman" pitchFamily="18" charset="0"/>
              </a:rPr>
              <a:t>取升降机为参考系</a:t>
            </a:r>
            <a:endParaRPr kumimoji="1" lang="zh-CN" altLang="en-US" sz="2400" b="1">
              <a:solidFill>
                <a:srgbClr val="00FFFF"/>
              </a:solidFill>
              <a:latin typeface="Times New Roman" pitchFamily="18" charset="0"/>
            </a:endParaRPr>
          </a:p>
        </p:txBody>
      </p:sp>
      <p:sp>
        <p:nvSpPr>
          <p:cNvPr id="34839" name="Text Box 23"/>
          <p:cNvSpPr txBox="1">
            <a:spLocks noChangeArrowheads="1"/>
          </p:cNvSpPr>
          <p:nvPr/>
        </p:nvSpPr>
        <p:spPr bwMode="auto">
          <a:xfrm>
            <a:off x="755650" y="998538"/>
            <a:ext cx="109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chemeClr val="bg1"/>
                </a:solidFill>
                <a:latin typeface="Times New Roman" pitchFamily="18" charset="0"/>
              </a:rPr>
              <a:t>惯性力</a:t>
            </a:r>
          </a:p>
        </p:txBody>
      </p:sp>
      <p:graphicFrame>
        <p:nvGraphicFramePr>
          <p:cNvPr id="34840" name="Object 24"/>
          <p:cNvGraphicFramePr>
            <a:graphicFrameLocks noChangeAspect="1"/>
          </p:cNvGraphicFramePr>
          <p:nvPr/>
        </p:nvGraphicFramePr>
        <p:xfrm>
          <a:off x="2617788" y="1023938"/>
          <a:ext cx="1498600" cy="471487"/>
        </p:xfrm>
        <a:graphic>
          <a:graphicData uri="http://schemas.openxmlformats.org/presentationml/2006/ole">
            <mc:AlternateContent xmlns:mc="http://schemas.openxmlformats.org/markup-compatibility/2006">
              <mc:Choice xmlns:v="urn:schemas-microsoft-com:vml" Requires="v">
                <p:oleObj spid="_x0000_s54049" name="公式" r:id="rId19" imgW="1968840" imgH="609840" progId="Equation.3">
                  <p:embed/>
                </p:oleObj>
              </mc:Choice>
              <mc:Fallback>
                <p:oleObj name="公式" r:id="rId19" imgW="1968840" imgH="609840" progId="Equation.3">
                  <p:embed/>
                  <p:pic>
                    <p:nvPicPr>
                      <p:cNvPr id="0" name="Picture 3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17788" y="1023938"/>
                        <a:ext cx="1498600"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4841" name="Group 25"/>
          <p:cNvGrpSpPr>
            <a:grpSpLocks/>
          </p:cNvGrpSpPr>
          <p:nvPr/>
        </p:nvGrpSpPr>
        <p:grpSpPr bwMode="auto">
          <a:xfrm>
            <a:off x="6346825" y="1444625"/>
            <a:ext cx="1644650" cy="1050925"/>
            <a:chOff x="4245" y="2805"/>
            <a:chExt cx="1036" cy="662"/>
          </a:xfrm>
        </p:grpSpPr>
        <p:sp>
          <p:nvSpPr>
            <p:cNvPr id="34842" name="Line 26"/>
            <p:cNvSpPr>
              <a:spLocks noChangeShapeType="1"/>
            </p:cNvSpPr>
            <p:nvPr/>
          </p:nvSpPr>
          <p:spPr bwMode="auto">
            <a:xfrm flipH="1" flipV="1">
              <a:off x="4245" y="2805"/>
              <a:ext cx="1008" cy="660"/>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3" name="Line 27"/>
            <p:cNvSpPr>
              <a:spLocks noChangeShapeType="1"/>
            </p:cNvSpPr>
            <p:nvPr/>
          </p:nvSpPr>
          <p:spPr bwMode="auto">
            <a:xfrm flipH="1">
              <a:off x="4249" y="3463"/>
              <a:ext cx="1008" cy="0"/>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4" name="Arc 28"/>
            <p:cNvSpPr>
              <a:spLocks/>
            </p:cNvSpPr>
            <p:nvPr/>
          </p:nvSpPr>
          <p:spPr bwMode="auto">
            <a:xfrm flipH="1">
              <a:off x="5006" y="3320"/>
              <a:ext cx="275" cy="142"/>
            </a:xfrm>
            <a:custGeom>
              <a:avLst/>
              <a:gdLst>
                <a:gd name="G0" fmla="+- 0 0 0"/>
                <a:gd name="G1" fmla="+- 10355 0 0"/>
                <a:gd name="G2" fmla="+- 21600 0 0"/>
                <a:gd name="T0" fmla="*/ 18956 w 21600"/>
                <a:gd name="T1" fmla="*/ 0 h 11700"/>
                <a:gd name="T2" fmla="*/ 21558 w 21600"/>
                <a:gd name="T3" fmla="*/ 11700 h 11700"/>
                <a:gd name="T4" fmla="*/ 0 w 21600"/>
                <a:gd name="T5" fmla="*/ 10355 h 11700"/>
              </a:gdLst>
              <a:ahLst/>
              <a:cxnLst>
                <a:cxn ang="0">
                  <a:pos x="T0" y="T1"/>
                </a:cxn>
                <a:cxn ang="0">
                  <a:pos x="T2" y="T3"/>
                </a:cxn>
                <a:cxn ang="0">
                  <a:pos x="T4" y="T5"/>
                </a:cxn>
              </a:cxnLst>
              <a:rect l="0" t="0" r="r" b="b"/>
              <a:pathLst>
                <a:path w="21600" h="11700" fill="none" extrusionOk="0">
                  <a:moveTo>
                    <a:pt x="18956" y="-1"/>
                  </a:moveTo>
                  <a:cubicBezTo>
                    <a:pt x="20690" y="3175"/>
                    <a:pt x="21600" y="6736"/>
                    <a:pt x="21600" y="10355"/>
                  </a:cubicBezTo>
                  <a:cubicBezTo>
                    <a:pt x="21600" y="10803"/>
                    <a:pt x="21586" y="11252"/>
                    <a:pt x="21558" y="11700"/>
                  </a:cubicBezTo>
                </a:path>
                <a:path w="21600" h="11700" stroke="0" extrusionOk="0">
                  <a:moveTo>
                    <a:pt x="18956" y="-1"/>
                  </a:moveTo>
                  <a:cubicBezTo>
                    <a:pt x="20690" y="3175"/>
                    <a:pt x="21600" y="6736"/>
                    <a:pt x="21600" y="10355"/>
                  </a:cubicBezTo>
                  <a:cubicBezTo>
                    <a:pt x="21600" y="10803"/>
                    <a:pt x="21586" y="11252"/>
                    <a:pt x="21558" y="11700"/>
                  </a:cubicBezTo>
                  <a:lnTo>
                    <a:pt x="0" y="10355"/>
                  </a:lnTo>
                  <a:close/>
                </a:path>
              </a:pathLst>
            </a:custGeom>
            <a:noFill/>
            <a:ln w="12700">
              <a:solidFill>
                <a:srgbClr val="FFFF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b="1">
                <a:solidFill>
                  <a:srgbClr val="FFFF66"/>
                </a:solidFill>
                <a:latin typeface="Times New Roman" pitchFamily="18" charset="0"/>
              </a:endParaRPr>
            </a:p>
          </p:txBody>
        </p:sp>
        <p:sp>
          <p:nvSpPr>
            <p:cNvPr id="34845" name="Rectangle 29"/>
            <p:cNvSpPr>
              <a:spLocks noChangeArrowheads="1"/>
            </p:cNvSpPr>
            <p:nvPr/>
          </p:nvSpPr>
          <p:spPr bwMode="auto">
            <a:xfrm rot="-19638259">
              <a:off x="4481" y="2843"/>
              <a:ext cx="336" cy="192"/>
            </a:xfrm>
            <a:prstGeom prst="rect">
              <a:avLst/>
            </a:prstGeom>
            <a:solidFill>
              <a:srgbClr val="FFCC00">
                <a:alpha val="49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4846" name="Object 30"/>
            <p:cNvGraphicFramePr>
              <a:graphicFrameLocks noChangeAspect="1"/>
            </p:cNvGraphicFramePr>
            <p:nvPr/>
          </p:nvGraphicFramePr>
          <p:xfrm>
            <a:off x="4828" y="3311"/>
            <a:ext cx="134" cy="116"/>
          </p:xfrm>
          <a:graphic>
            <a:graphicData uri="http://schemas.openxmlformats.org/presentationml/2006/ole">
              <mc:AlternateContent xmlns:mc="http://schemas.openxmlformats.org/markup-compatibility/2006">
                <mc:Choice xmlns:v="urn:schemas-microsoft-com:vml" Requires="v">
                  <p:oleObj spid="_x0000_s54050" name="公式" r:id="rId21" imgW="343080" imgH="292320" progId="Equation.3">
                    <p:embed/>
                  </p:oleObj>
                </mc:Choice>
                <mc:Fallback>
                  <p:oleObj name="公式" r:id="rId21" imgW="343080" imgH="292320" progId="Equation.3">
                    <p:embed/>
                    <p:pic>
                      <p:nvPicPr>
                        <p:cNvPr id="0" name="Picture 31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28" y="3311"/>
                          <a:ext cx="134" cy="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47" name="Line 31"/>
            <p:cNvSpPr>
              <a:spLocks noChangeShapeType="1"/>
            </p:cNvSpPr>
            <p:nvPr/>
          </p:nvSpPr>
          <p:spPr bwMode="auto">
            <a:xfrm>
              <a:off x="4674" y="2950"/>
              <a:ext cx="336" cy="240"/>
            </a:xfrm>
            <a:prstGeom prst="line">
              <a:avLst/>
            </a:prstGeom>
            <a:noFill/>
            <a:ln w="19050">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4848" name="Object 32"/>
            <p:cNvGraphicFramePr>
              <a:graphicFrameLocks noChangeAspect="1"/>
            </p:cNvGraphicFramePr>
            <p:nvPr/>
          </p:nvGraphicFramePr>
          <p:xfrm>
            <a:off x="4962" y="2928"/>
            <a:ext cx="163" cy="214"/>
          </p:xfrm>
          <a:graphic>
            <a:graphicData uri="http://schemas.openxmlformats.org/presentationml/2006/ole">
              <mc:AlternateContent xmlns:mc="http://schemas.openxmlformats.org/markup-compatibility/2006">
                <mc:Choice xmlns:v="urn:schemas-microsoft-com:vml" Requires="v">
                  <p:oleObj spid="_x0000_s54051" name="公式" r:id="rId23" imgW="406440" imgH="546120" progId="Equation.3">
                    <p:embed/>
                  </p:oleObj>
                </mc:Choice>
                <mc:Fallback>
                  <p:oleObj name="公式" r:id="rId23" imgW="406440" imgH="546120" progId="Equation.3">
                    <p:embed/>
                    <p:pic>
                      <p:nvPicPr>
                        <p:cNvPr id="0" name="Picture 32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62" y="2928"/>
                          <a:ext cx="163"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49" name="Line 33"/>
            <p:cNvSpPr>
              <a:spLocks noChangeShapeType="1"/>
            </p:cNvSpPr>
            <p:nvPr/>
          </p:nvSpPr>
          <p:spPr bwMode="auto">
            <a:xfrm>
              <a:off x="4250" y="2807"/>
              <a:ext cx="3" cy="660"/>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4850" name="AutoShape 34"/>
          <p:cNvSpPr>
            <a:spLocks noChangeArrowheads="1"/>
          </p:cNvSpPr>
          <p:nvPr/>
        </p:nvSpPr>
        <p:spPr bwMode="auto">
          <a:xfrm>
            <a:off x="7451725" y="6165850"/>
            <a:ext cx="1152525" cy="360363"/>
          </a:xfrm>
          <a:prstGeom prst="roundRect">
            <a:avLst>
              <a:gd name="adj" fmla="val 50000"/>
            </a:avLst>
          </a:prstGeom>
          <a:solidFill>
            <a:srgbClr val="E1C663">
              <a:alpha val="33000"/>
            </a:srgbClr>
          </a:solidFill>
          <a:ln w="38100">
            <a:solidFill>
              <a:srgbClr val="663300">
                <a:alpha val="30000"/>
              </a:srgb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FFCC00"/>
                </a:solidFill>
                <a:ea typeface="方正舒体_GBK" pitchFamily="65" charset="-122"/>
              </a:rPr>
              <a:t>  </a:t>
            </a:r>
            <a:r>
              <a:rPr lang="zh-CN" altLang="en-US" sz="2000" b="1">
                <a:solidFill>
                  <a:srgbClr val="FFCC00"/>
                </a:solidFill>
                <a:ea typeface="方正舒体_GBK" pitchFamily="65" charset="-122"/>
              </a:rPr>
              <a:t>返回  </a:t>
            </a:r>
          </a:p>
        </p:txBody>
      </p:sp>
      <p:sp>
        <p:nvSpPr>
          <p:cNvPr id="34851" name="AutoShape 35">
            <a:hlinkClick r:id="rId25"/>
          </p:cNvPr>
          <p:cNvSpPr>
            <a:spLocks noChangeArrowheads="1"/>
          </p:cNvSpPr>
          <p:nvPr/>
        </p:nvSpPr>
        <p:spPr bwMode="auto">
          <a:xfrm>
            <a:off x="7451725" y="6164263"/>
            <a:ext cx="1152525" cy="360362"/>
          </a:xfrm>
          <a:prstGeom prst="roundRect">
            <a:avLst>
              <a:gd name="adj" fmla="val 50000"/>
            </a:avLst>
          </a:prstGeom>
          <a:solidFill>
            <a:srgbClr val="E1C663">
              <a:alpha val="0"/>
            </a:srgbClr>
          </a:solidFill>
          <a:ln>
            <a:noFill/>
          </a:ln>
          <a:effectLst/>
          <a:extLst>
            <a:ext uri="{91240B29-F687-4F45-9708-019B960494DF}">
              <a14:hiddenLine xmlns:a14="http://schemas.microsoft.com/office/drawing/2010/main" w="38100">
                <a:solidFill>
                  <a:srgbClr val="663300">
                    <a:alpha val="30000"/>
                  </a:srgbClr>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solidFill>
                <a:srgbClr val="FFCC00"/>
              </a:solidFill>
              <a:ea typeface="方正舒体_GBK" pitchFamily="65" charset="-122"/>
            </a:endParaRPr>
          </a:p>
        </p:txBody>
      </p:sp>
    </p:spTree>
    <p:extLst>
      <p:ext uri="{BB962C8B-B14F-4D97-AF65-F5344CB8AC3E}">
        <p14:creationId xmlns:p14="http://schemas.microsoft.com/office/powerpoint/2010/main" val="36554019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0">
            <a:extLst>
              <a:ext uri="{FF2B5EF4-FFF2-40B4-BE49-F238E27FC236}">
                <a16:creationId xmlns:a16="http://schemas.microsoft.com/office/drawing/2014/main" id="{42EC24A8-E618-4C13-9DF3-25796683BF34}"/>
              </a:ext>
            </a:extLst>
          </p:cNvPr>
          <p:cNvGraphicFramePr>
            <a:graphicFrameLocks noChangeAspect="1"/>
          </p:cNvGraphicFramePr>
          <p:nvPr>
            <p:extLst>
              <p:ext uri="{D42A27DB-BD31-4B8C-83A1-F6EECF244321}">
                <p14:modId xmlns:p14="http://schemas.microsoft.com/office/powerpoint/2010/main" val="70976854"/>
              </p:ext>
            </p:extLst>
          </p:nvPr>
        </p:nvGraphicFramePr>
        <p:xfrm>
          <a:off x="2770874" y="1052736"/>
          <a:ext cx="2970559" cy="653628"/>
        </p:xfrm>
        <a:graphic>
          <a:graphicData uri="http://schemas.openxmlformats.org/presentationml/2006/ole">
            <mc:AlternateContent xmlns:mc="http://schemas.openxmlformats.org/markup-compatibility/2006">
              <mc:Choice xmlns:v="urn:schemas-microsoft-com:vml" Requires="v">
                <p:oleObj spid="_x0000_s68631" name="Equation" r:id="rId3" imgW="1168200" imgH="253800" progId="Equation.DSMT4">
                  <p:embed/>
                </p:oleObj>
              </mc:Choice>
              <mc:Fallback>
                <p:oleObj name="Equation" r:id="rId3" imgW="1168200" imgH="253800" progId="Equation.DSMT4">
                  <p:embed/>
                  <p:pic>
                    <p:nvPicPr>
                      <p:cNvPr id="34836" name="Object 20"/>
                      <p:cNvPicPr>
                        <a:picLocks noChangeAspect="1" noChangeArrowheads="1"/>
                      </p:cNvPicPr>
                      <p:nvPr/>
                    </p:nvPicPr>
                    <p:blipFill>
                      <a:blip r:embed="rId4"/>
                      <a:srcRect/>
                      <a:stretch>
                        <a:fillRect/>
                      </a:stretch>
                    </p:blipFill>
                    <p:spPr bwMode="auto">
                      <a:xfrm>
                        <a:off x="2770874" y="1052736"/>
                        <a:ext cx="2970559" cy="653628"/>
                      </a:xfrm>
                      <a:prstGeom prst="rect">
                        <a:avLst/>
                      </a:prstGeom>
                      <a:noFill/>
                    </p:spPr>
                  </p:pic>
                </p:oleObj>
              </mc:Fallback>
            </mc:AlternateContent>
          </a:graphicData>
        </a:graphic>
      </p:graphicFrame>
      <p:graphicFrame>
        <p:nvGraphicFramePr>
          <p:cNvPr id="3" name="对象 2">
            <a:extLst>
              <a:ext uri="{FF2B5EF4-FFF2-40B4-BE49-F238E27FC236}">
                <a16:creationId xmlns:a16="http://schemas.microsoft.com/office/drawing/2014/main" id="{80524594-4345-4685-9E1A-7F93686BB7EE}"/>
              </a:ext>
            </a:extLst>
          </p:cNvPr>
          <p:cNvGraphicFramePr>
            <a:graphicFrameLocks noChangeAspect="1"/>
          </p:cNvGraphicFramePr>
          <p:nvPr>
            <p:extLst>
              <p:ext uri="{D42A27DB-BD31-4B8C-83A1-F6EECF244321}">
                <p14:modId xmlns:p14="http://schemas.microsoft.com/office/powerpoint/2010/main" val="1739366158"/>
              </p:ext>
            </p:extLst>
          </p:nvPr>
        </p:nvGraphicFramePr>
        <p:xfrm>
          <a:off x="4927600" y="2636912"/>
          <a:ext cx="914400" cy="198438"/>
        </p:xfrm>
        <a:graphic>
          <a:graphicData uri="http://schemas.openxmlformats.org/presentationml/2006/ole">
            <mc:AlternateContent xmlns:mc="http://schemas.openxmlformats.org/markup-compatibility/2006">
              <mc:Choice xmlns:v="urn:schemas-microsoft-com:vml" Requires="v">
                <p:oleObj spid="_x0000_s68632" name="Equation" r:id="rId5" imgW="914400" imgH="198720" progId="Equation.DSMT4">
                  <p:embed/>
                </p:oleObj>
              </mc:Choice>
              <mc:Fallback>
                <p:oleObj name="Equation" r:id="rId5" imgW="914400" imgH="198720" progId="Equation.DSMT4">
                  <p:embed/>
                  <p:pic>
                    <p:nvPicPr>
                      <p:cNvPr id="0" name=""/>
                      <p:cNvPicPr/>
                      <p:nvPr/>
                    </p:nvPicPr>
                    <p:blipFill>
                      <a:blip r:embed="rId6"/>
                      <a:stretch>
                        <a:fillRect/>
                      </a:stretch>
                    </p:blipFill>
                    <p:spPr>
                      <a:xfrm>
                        <a:off x="4927600" y="2636912"/>
                        <a:ext cx="914400" cy="198438"/>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C8A8B1A8-98CD-4CC7-860B-748175846CF1}"/>
              </a:ext>
            </a:extLst>
          </p:cNvPr>
          <p:cNvGraphicFramePr>
            <a:graphicFrameLocks noChangeAspect="1"/>
          </p:cNvGraphicFramePr>
          <p:nvPr>
            <p:extLst>
              <p:ext uri="{D42A27DB-BD31-4B8C-83A1-F6EECF244321}">
                <p14:modId xmlns:p14="http://schemas.microsoft.com/office/powerpoint/2010/main" val="2904229990"/>
              </p:ext>
            </p:extLst>
          </p:nvPr>
        </p:nvGraphicFramePr>
        <p:xfrm>
          <a:off x="2885521" y="2060848"/>
          <a:ext cx="2855912" cy="863600"/>
        </p:xfrm>
        <a:graphic>
          <a:graphicData uri="http://schemas.openxmlformats.org/presentationml/2006/ole">
            <mc:AlternateContent xmlns:mc="http://schemas.openxmlformats.org/markup-compatibility/2006">
              <mc:Choice xmlns:v="urn:schemas-microsoft-com:vml" Requires="v">
                <p:oleObj spid="_x0000_s68633" name="Equation" r:id="rId7" imgW="1511280" imgH="457200" progId="Equation.DSMT4">
                  <p:embed/>
                </p:oleObj>
              </mc:Choice>
              <mc:Fallback>
                <p:oleObj name="Equation" r:id="rId7" imgW="1511280" imgH="457200" progId="Equation.DSMT4">
                  <p:embed/>
                  <p:pic>
                    <p:nvPicPr>
                      <p:cNvPr id="0" name=""/>
                      <p:cNvPicPr/>
                      <p:nvPr/>
                    </p:nvPicPr>
                    <p:blipFill>
                      <a:blip r:embed="rId8"/>
                      <a:stretch>
                        <a:fillRect/>
                      </a:stretch>
                    </p:blipFill>
                    <p:spPr>
                      <a:xfrm>
                        <a:off x="2885521" y="2060848"/>
                        <a:ext cx="2855912" cy="863600"/>
                      </a:xfrm>
                      <a:prstGeom prst="rect">
                        <a:avLst/>
                      </a:prstGeom>
                    </p:spPr>
                  </p:pic>
                </p:oleObj>
              </mc:Fallback>
            </mc:AlternateContent>
          </a:graphicData>
        </a:graphic>
      </p:graphicFrame>
      <p:sp>
        <p:nvSpPr>
          <p:cNvPr id="5" name="文本框 4">
            <a:extLst>
              <a:ext uri="{FF2B5EF4-FFF2-40B4-BE49-F238E27FC236}">
                <a16:creationId xmlns:a16="http://schemas.microsoft.com/office/drawing/2014/main" id="{7D856CAC-BA51-4090-A56B-591BA8AAAE0F}"/>
              </a:ext>
            </a:extLst>
          </p:cNvPr>
          <p:cNvSpPr txBox="1"/>
          <p:nvPr/>
        </p:nvSpPr>
        <p:spPr>
          <a:xfrm>
            <a:off x="683568" y="2060848"/>
            <a:ext cx="1800200" cy="646331"/>
          </a:xfrm>
          <a:prstGeom prst="rect">
            <a:avLst/>
          </a:prstGeom>
          <a:noFill/>
        </p:spPr>
        <p:txBody>
          <a:bodyPr wrap="square" rtlCol="0">
            <a:spAutoFit/>
          </a:bodyPr>
          <a:lstStyle/>
          <a:p>
            <a:r>
              <a:rPr lang="zh-CN" altLang="en-US" dirty="0"/>
              <a:t>投影到平行和垂直斜面的方向：</a:t>
            </a:r>
          </a:p>
        </p:txBody>
      </p:sp>
    </p:spTree>
    <p:extLst>
      <p:ext uri="{BB962C8B-B14F-4D97-AF65-F5344CB8AC3E}">
        <p14:creationId xmlns:p14="http://schemas.microsoft.com/office/powerpoint/2010/main" val="14217654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傅科摆</a:t>
            </a:r>
          </a:p>
        </p:txBody>
      </p:sp>
      <p:sp>
        <p:nvSpPr>
          <p:cNvPr id="3" name="内容占位符 2"/>
          <p:cNvSpPr>
            <a:spLocks noGrp="1"/>
          </p:cNvSpPr>
          <p:nvPr>
            <p:ph idx="1"/>
          </p:nvPr>
        </p:nvSpPr>
        <p:spPr>
          <a:xfrm>
            <a:off x="457200" y="1680429"/>
            <a:ext cx="8229600" cy="4997152"/>
          </a:xfrm>
        </p:spPr>
        <p:txBody>
          <a:bodyPr>
            <a:normAutofit/>
          </a:bodyPr>
          <a:lstStyle/>
          <a:p>
            <a:r>
              <a:rPr lang="zh-CN" altLang="en-US" dirty="0">
                <a:latin typeface="+mj-ea"/>
                <a:ea typeface="+mj-ea"/>
              </a:rPr>
              <a:t>使傅科摆发生摆面转动的原因，就是转动参考系中的另一个虚拟力</a:t>
            </a:r>
            <a:r>
              <a:rPr lang="en-US" altLang="zh-CN" dirty="0">
                <a:latin typeface="+mj-ea"/>
                <a:ea typeface="+mj-ea"/>
              </a:rPr>
              <a:t>——</a:t>
            </a:r>
            <a:r>
              <a:rPr lang="zh-CN" altLang="en-US" b="1" dirty="0">
                <a:latin typeface="+mj-ea"/>
                <a:ea typeface="+mj-ea"/>
              </a:rPr>
              <a:t>科里奥利力</a:t>
            </a:r>
            <a:r>
              <a:rPr lang="zh-CN" altLang="en-US" dirty="0">
                <a:latin typeface="+mj-ea"/>
                <a:ea typeface="+mj-ea"/>
              </a:rPr>
              <a:t>。</a:t>
            </a:r>
            <a:br>
              <a:rPr lang="en-US" altLang="zh-CN" dirty="0">
                <a:latin typeface="+mj-ea"/>
                <a:ea typeface="+mj-ea"/>
              </a:rPr>
            </a:b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899592" y="3429000"/>
            <a:ext cx="2016224" cy="1944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907704" y="4293096"/>
            <a:ext cx="1008112"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411760" y="4293096"/>
            <a:ext cx="216024"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a:stCxn id="6" idx="1"/>
            <a:endCxn id="7" idx="2"/>
          </p:cNvCxnSpPr>
          <p:nvPr/>
        </p:nvCxnSpPr>
        <p:spPr>
          <a:xfrm>
            <a:off x="1907704" y="4401108"/>
            <a:ext cx="5040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弧形 14"/>
          <p:cNvSpPr/>
          <p:nvPr/>
        </p:nvSpPr>
        <p:spPr>
          <a:xfrm>
            <a:off x="1652174" y="3746957"/>
            <a:ext cx="900100" cy="864096"/>
          </a:xfrm>
          <a:prstGeom prst="arc">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TextBox 15"/>
          <p:cNvSpPr txBox="1"/>
          <p:nvPr/>
        </p:nvSpPr>
        <p:spPr>
          <a:xfrm>
            <a:off x="1748127" y="3488994"/>
            <a:ext cx="554560" cy="369332"/>
          </a:xfrm>
          <a:prstGeom prst="rect">
            <a:avLst/>
          </a:prstGeom>
          <a:noFill/>
        </p:spPr>
        <p:txBody>
          <a:bodyPr wrap="square" rtlCol="0">
            <a:spAutoFit/>
          </a:bodyPr>
          <a:lstStyle/>
          <a:p>
            <a:r>
              <a:rPr lang="en-US" altLang="zh-CN" dirty="0">
                <a:latin typeface="Symbol" panose="05050102010706020507" pitchFamily="18" charset="2"/>
              </a:rPr>
              <a:t>w</a:t>
            </a:r>
            <a:endParaRPr lang="zh-CN" altLang="en-US" dirty="0">
              <a:latin typeface="Symbol" panose="05050102010706020507" pitchFamily="18" charset="2"/>
            </a:endParaRPr>
          </a:p>
        </p:txBody>
      </p:sp>
      <p:sp>
        <p:nvSpPr>
          <p:cNvPr id="17" name="矩形 16"/>
          <p:cNvSpPr/>
          <p:nvPr/>
        </p:nvSpPr>
        <p:spPr>
          <a:xfrm>
            <a:off x="3275856" y="5085184"/>
            <a:ext cx="201622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3275856" y="3746957"/>
            <a:ext cx="144016" cy="13382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148064" y="3731994"/>
            <a:ext cx="144016" cy="13382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43"/>
          <p:cNvSpPr/>
          <p:nvPr/>
        </p:nvSpPr>
        <p:spPr>
          <a:xfrm>
            <a:off x="4205995" y="4179005"/>
            <a:ext cx="242368" cy="889665"/>
          </a:xfrm>
          <a:custGeom>
            <a:avLst/>
            <a:gdLst>
              <a:gd name="connsiteX0" fmla="*/ 242368 w 242368"/>
              <a:gd name="connsiteY0" fmla="*/ 0 h 1210235"/>
              <a:gd name="connsiteX1" fmla="*/ 161686 w 242368"/>
              <a:gd name="connsiteY1" fmla="*/ 26894 h 1210235"/>
              <a:gd name="connsiteX2" fmla="*/ 81004 w 242368"/>
              <a:gd name="connsiteY2" fmla="*/ 94129 h 1210235"/>
              <a:gd name="connsiteX3" fmla="*/ 40662 w 242368"/>
              <a:gd name="connsiteY3" fmla="*/ 121023 h 1210235"/>
              <a:gd name="connsiteX4" fmla="*/ 13768 w 242368"/>
              <a:gd name="connsiteY4" fmla="*/ 161365 h 1210235"/>
              <a:gd name="connsiteX5" fmla="*/ 40662 w 242368"/>
              <a:gd name="connsiteY5" fmla="*/ 201706 h 1210235"/>
              <a:gd name="connsiteX6" fmla="*/ 107898 w 242368"/>
              <a:gd name="connsiteY6" fmla="*/ 255494 h 1210235"/>
              <a:gd name="connsiteX7" fmla="*/ 148239 w 242368"/>
              <a:gd name="connsiteY7" fmla="*/ 268941 h 1210235"/>
              <a:gd name="connsiteX8" fmla="*/ 188580 w 242368"/>
              <a:gd name="connsiteY8" fmla="*/ 295835 h 1210235"/>
              <a:gd name="connsiteX9" fmla="*/ 175133 w 242368"/>
              <a:gd name="connsiteY9" fmla="*/ 336176 h 1210235"/>
              <a:gd name="connsiteX10" fmla="*/ 134792 w 242368"/>
              <a:gd name="connsiteY10" fmla="*/ 363070 h 1210235"/>
              <a:gd name="connsiteX11" fmla="*/ 67557 w 242368"/>
              <a:gd name="connsiteY11" fmla="*/ 416859 h 1210235"/>
              <a:gd name="connsiteX12" fmla="*/ 27215 w 242368"/>
              <a:gd name="connsiteY12" fmla="*/ 497541 h 1210235"/>
              <a:gd name="connsiteX13" fmla="*/ 40662 w 242368"/>
              <a:gd name="connsiteY13" fmla="*/ 537882 h 1210235"/>
              <a:gd name="connsiteX14" fmla="*/ 121345 w 242368"/>
              <a:gd name="connsiteY14" fmla="*/ 551329 h 1210235"/>
              <a:gd name="connsiteX15" fmla="*/ 188580 w 242368"/>
              <a:gd name="connsiteY15" fmla="*/ 618565 h 1210235"/>
              <a:gd name="connsiteX16" fmla="*/ 148239 w 242368"/>
              <a:gd name="connsiteY16" fmla="*/ 645459 h 1210235"/>
              <a:gd name="connsiteX17" fmla="*/ 107898 w 242368"/>
              <a:gd name="connsiteY17" fmla="*/ 685800 h 1210235"/>
              <a:gd name="connsiteX18" fmla="*/ 27215 w 242368"/>
              <a:gd name="connsiteY18" fmla="*/ 739588 h 1210235"/>
              <a:gd name="connsiteX19" fmla="*/ 321 w 242368"/>
              <a:gd name="connsiteY19" fmla="*/ 779929 h 1210235"/>
              <a:gd name="connsiteX20" fmla="*/ 27215 w 242368"/>
              <a:gd name="connsiteY20" fmla="*/ 820270 h 1210235"/>
              <a:gd name="connsiteX21" fmla="*/ 40662 w 242368"/>
              <a:gd name="connsiteY21" fmla="*/ 860612 h 1210235"/>
              <a:gd name="connsiteX22" fmla="*/ 161686 w 242368"/>
              <a:gd name="connsiteY22" fmla="*/ 927847 h 1210235"/>
              <a:gd name="connsiteX23" fmla="*/ 202027 w 242368"/>
              <a:gd name="connsiteY23" fmla="*/ 954741 h 1210235"/>
              <a:gd name="connsiteX24" fmla="*/ 107898 w 242368"/>
              <a:gd name="connsiteY24" fmla="*/ 1021976 h 1210235"/>
              <a:gd name="connsiteX25" fmla="*/ 27215 w 242368"/>
              <a:gd name="connsiteY25" fmla="*/ 1048870 h 1210235"/>
              <a:gd name="connsiteX26" fmla="*/ 321 w 242368"/>
              <a:gd name="connsiteY26" fmla="*/ 1089212 h 1210235"/>
              <a:gd name="connsiteX27" fmla="*/ 40662 w 242368"/>
              <a:gd name="connsiteY27" fmla="*/ 1116106 h 1210235"/>
              <a:gd name="connsiteX28" fmla="*/ 107898 w 242368"/>
              <a:gd name="connsiteY28" fmla="*/ 1156447 h 1210235"/>
              <a:gd name="connsiteX29" fmla="*/ 121345 w 242368"/>
              <a:gd name="connsiteY29" fmla="*/ 1210235 h 121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42368" h="1210235">
                <a:moveTo>
                  <a:pt x="242368" y="0"/>
                </a:moveTo>
                <a:cubicBezTo>
                  <a:pt x="215474" y="8965"/>
                  <a:pt x="187591" y="15380"/>
                  <a:pt x="161686" y="26894"/>
                </a:cubicBezTo>
                <a:cubicBezTo>
                  <a:pt x="118760" y="45972"/>
                  <a:pt x="117196" y="63970"/>
                  <a:pt x="81004" y="94129"/>
                </a:cubicBezTo>
                <a:cubicBezTo>
                  <a:pt x="68588" y="104475"/>
                  <a:pt x="54109" y="112058"/>
                  <a:pt x="40662" y="121023"/>
                </a:cubicBezTo>
                <a:cubicBezTo>
                  <a:pt x="31697" y="134470"/>
                  <a:pt x="13768" y="145203"/>
                  <a:pt x="13768" y="161365"/>
                </a:cubicBezTo>
                <a:cubicBezTo>
                  <a:pt x="13768" y="177526"/>
                  <a:pt x="30566" y="189086"/>
                  <a:pt x="40662" y="201706"/>
                </a:cubicBezTo>
                <a:cubicBezTo>
                  <a:pt x="57338" y="222550"/>
                  <a:pt x="84603" y="243846"/>
                  <a:pt x="107898" y="255494"/>
                </a:cubicBezTo>
                <a:cubicBezTo>
                  <a:pt x="120576" y="261833"/>
                  <a:pt x="135561" y="262602"/>
                  <a:pt x="148239" y="268941"/>
                </a:cubicBezTo>
                <a:cubicBezTo>
                  <a:pt x="162694" y="276169"/>
                  <a:pt x="175133" y="286870"/>
                  <a:pt x="188580" y="295835"/>
                </a:cubicBezTo>
                <a:cubicBezTo>
                  <a:pt x="184098" y="309282"/>
                  <a:pt x="183988" y="325108"/>
                  <a:pt x="175133" y="336176"/>
                </a:cubicBezTo>
                <a:cubicBezTo>
                  <a:pt x="165037" y="348796"/>
                  <a:pt x="147412" y="352974"/>
                  <a:pt x="134792" y="363070"/>
                </a:cubicBezTo>
                <a:cubicBezTo>
                  <a:pt x="38988" y="439715"/>
                  <a:pt x="191721" y="334083"/>
                  <a:pt x="67557" y="416859"/>
                </a:cubicBezTo>
                <a:cubicBezTo>
                  <a:pt x="53959" y="437256"/>
                  <a:pt x="27215" y="469703"/>
                  <a:pt x="27215" y="497541"/>
                </a:cubicBezTo>
                <a:cubicBezTo>
                  <a:pt x="27215" y="511715"/>
                  <a:pt x="28355" y="530850"/>
                  <a:pt x="40662" y="537882"/>
                </a:cubicBezTo>
                <a:cubicBezTo>
                  <a:pt x="64335" y="551409"/>
                  <a:pt x="94451" y="546847"/>
                  <a:pt x="121345" y="551329"/>
                </a:cubicBezTo>
                <a:cubicBezTo>
                  <a:pt x="134002" y="559767"/>
                  <a:pt x="193853" y="592197"/>
                  <a:pt x="188580" y="618565"/>
                </a:cubicBezTo>
                <a:cubicBezTo>
                  <a:pt x="185411" y="634412"/>
                  <a:pt x="160654" y="635113"/>
                  <a:pt x="148239" y="645459"/>
                </a:cubicBezTo>
                <a:cubicBezTo>
                  <a:pt x="133630" y="657633"/>
                  <a:pt x="122909" y="674125"/>
                  <a:pt x="107898" y="685800"/>
                </a:cubicBezTo>
                <a:cubicBezTo>
                  <a:pt x="82384" y="705644"/>
                  <a:pt x="27215" y="739588"/>
                  <a:pt x="27215" y="739588"/>
                </a:cubicBezTo>
                <a:cubicBezTo>
                  <a:pt x="18250" y="753035"/>
                  <a:pt x="321" y="763768"/>
                  <a:pt x="321" y="779929"/>
                </a:cubicBezTo>
                <a:cubicBezTo>
                  <a:pt x="321" y="796090"/>
                  <a:pt x="19988" y="805815"/>
                  <a:pt x="27215" y="820270"/>
                </a:cubicBezTo>
                <a:cubicBezTo>
                  <a:pt x="33554" y="832948"/>
                  <a:pt x="30639" y="850589"/>
                  <a:pt x="40662" y="860612"/>
                </a:cubicBezTo>
                <a:cubicBezTo>
                  <a:pt x="125459" y="945409"/>
                  <a:pt x="94049" y="894028"/>
                  <a:pt x="161686" y="927847"/>
                </a:cubicBezTo>
                <a:cubicBezTo>
                  <a:pt x="176141" y="935075"/>
                  <a:pt x="188580" y="945776"/>
                  <a:pt x="202027" y="954741"/>
                </a:cubicBezTo>
                <a:cubicBezTo>
                  <a:pt x="158706" y="998062"/>
                  <a:pt x="166895" y="998377"/>
                  <a:pt x="107898" y="1021976"/>
                </a:cubicBezTo>
                <a:cubicBezTo>
                  <a:pt x="81577" y="1032505"/>
                  <a:pt x="27215" y="1048870"/>
                  <a:pt x="27215" y="1048870"/>
                </a:cubicBezTo>
                <a:cubicBezTo>
                  <a:pt x="18250" y="1062317"/>
                  <a:pt x="-2848" y="1073364"/>
                  <a:pt x="321" y="1089212"/>
                </a:cubicBezTo>
                <a:cubicBezTo>
                  <a:pt x="3490" y="1105059"/>
                  <a:pt x="28042" y="1106010"/>
                  <a:pt x="40662" y="1116106"/>
                </a:cubicBezTo>
                <a:cubicBezTo>
                  <a:pt x="93400" y="1158296"/>
                  <a:pt x="37842" y="1133095"/>
                  <a:pt x="107898" y="1156447"/>
                </a:cubicBezTo>
                <a:lnTo>
                  <a:pt x="121345" y="121023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275856" y="3488994"/>
            <a:ext cx="2016224" cy="2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连接符 51"/>
          <p:cNvCxnSpPr/>
          <p:nvPr/>
        </p:nvCxnSpPr>
        <p:spPr>
          <a:xfrm flipH="1" flipV="1">
            <a:off x="4205995" y="3599910"/>
            <a:ext cx="0" cy="68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4205995" y="3610494"/>
            <a:ext cx="121184" cy="136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a:stCxn id="54" idx="1"/>
          </p:cNvCxnSpPr>
          <p:nvPr/>
        </p:nvCxnSpPr>
        <p:spPr>
          <a:xfrm flipV="1">
            <a:off x="4223742" y="3610494"/>
            <a:ext cx="5642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a:off x="4788024" y="3488994"/>
            <a:ext cx="216024" cy="243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p:cNvSpPr txBox="1"/>
          <p:nvPr/>
        </p:nvSpPr>
        <p:spPr>
          <a:xfrm>
            <a:off x="5767536" y="2842663"/>
            <a:ext cx="3063280" cy="646331"/>
          </a:xfrm>
          <a:prstGeom prst="rect">
            <a:avLst/>
          </a:prstGeom>
          <a:noFill/>
        </p:spPr>
        <p:txBody>
          <a:bodyPr wrap="square" rtlCol="0">
            <a:spAutoFit/>
          </a:bodyPr>
          <a:lstStyle/>
          <a:p>
            <a:r>
              <a:rPr lang="zh-CN" altLang="en-US" dirty="0"/>
              <a:t>当弹簧处于平衡位置时，小球位于圆盘正中（圆心处）。</a:t>
            </a:r>
          </a:p>
        </p:txBody>
      </p:sp>
      <p:sp>
        <p:nvSpPr>
          <p:cNvPr id="59" name="TextBox 58"/>
          <p:cNvSpPr txBox="1"/>
          <p:nvPr/>
        </p:nvSpPr>
        <p:spPr>
          <a:xfrm>
            <a:off x="5796136" y="3585790"/>
            <a:ext cx="2808312" cy="923330"/>
          </a:xfrm>
          <a:prstGeom prst="rect">
            <a:avLst/>
          </a:prstGeom>
          <a:noFill/>
        </p:spPr>
        <p:txBody>
          <a:bodyPr wrap="square" rtlCol="0">
            <a:spAutoFit/>
          </a:bodyPr>
          <a:lstStyle/>
          <a:p>
            <a:r>
              <a:rPr lang="zh-CN" altLang="en-US" dirty="0"/>
              <a:t>当装置旋转时，在旋转参考系中，小球会受到惯性离心力的作用。</a:t>
            </a:r>
          </a:p>
        </p:txBody>
      </p:sp>
      <p:graphicFrame>
        <p:nvGraphicFramePr>
          <p:cNvPr id="60" name="对象 59"/>
          <p:cNvGraphicFramePr>
            <a:graphicFrameLocks noChangeAspect="1"/>
          </p:cNvGraphicFramePr>
          <p:nvPr>
            <p:extLst>
              <p:ext uri="{D42A27DB-BD31-4B8C-83A1-F6EECF244321}">
                <p14:modId xmlns:p14="http://schemas.microsoft.com/office/powerpoint/2010/main" val="3821794366"/>
              </p:ext>
            </p:extLst>
          </p:nvPr>
        </p:nvGraphicFramePr>
        <p:xfrm>
          <a:off x="5913623" y="4689366"/>
          <a:ext cx="2573337" cy="885825"/>
        </p:xfrm>
        <a:graphic>
          <a:graphicData uri="http://schemas.openxmlformats.org/presentationml/2006/ole">
            <mc:AlternateContent xmlns:mc="http://schemas.openxmlformats.org/markup-compatibility/2006">
              <mc:Choice xmlns:v="urn:schemas-microsoft-com:vml" Requires="v">
                <p:oleObj spid="_x0000_s27802" name="Equation" r:id="rId4" imgW="1307880" imgH="457200" progId="Equation.DSMT4">
                  <p:embed/>
                </p:oleObj>
              </mc:Choice>
              <mc:Fallback>
                <p:oleObj name="Equation" r:id="rId4" imgW="1307880" imgH="457200" progId="Equation.DSMT4">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3623" y="4689366"/>
                        <a:ext cx="2573337"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 name="TextBox 60"/>
          <p:cNvSpPr txBox="1"/>
          <p:nvPr/>
        </p:nvSpPr>
        <p:spPr>
          <a:xfrm>
            <a:off x="5783179" y="5833628"/>
            <a:ext cx="3096344" cy="646331"/>
          </a:xfrm>
          <a:prstGeom prst="rect">
            <a:avLst/>
          </a:prstGeom>
          <a:noFill/>
        </p:spPr>
        <p:txBody>
          <a:bodyPr wrap="square" rtlCol="0">
            <a:spAutoFit/>
          </a:bodyPr>
          <a:lstStyle/>
          <a:p>
            <a:r>
              <a:rPr lang="zh-CN" altLang="en-US" dirty="0"/>
              <a:t>使小球在转动参考系中平衡所需的劲度系数</a:t>
            </a:r>
          </a:p>
        </p:txBody>
      </p:sp>
      <p:cxnSp>
        <p:nvCxnSpPr>
          <p:cNvPr id="63" name="直接连接符 62"/>
          <p:cNvCxnSpPr/>
          <p:nvPr/>
        </p:nvCxnSpPr>
        <p:spPr>
          <a:xfrm>
            <a:off x="5940152" y="5589240"/>
            <a:ext cx="10081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6444208" y="5589240"/>
            <a:ext cx="0" cy="244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02687" y="5583771"/>
            <a:ext cx="1459913" cy="369332"/>
          </a:xfrm>
          <a:prstGeom prst="rect">
            <a:avLst/>
          </a:prstGeom>
          <a:noFill/>
        </p:spPr>
        <p:txBody>
          <a:bodyPr wrap="square" rtlCol="0">
            <a:spAutoFit/>
          </a:bodyPr>
          <a:lstStyle/>
          <a:p>
            <a:r>
              <a:rPr lang="zh-CN" altLang="en-US" dirty="0"/>
              <a:t>不计摩擦</a:t>
            </a:r>
          </a:p>
        </p:txBody>
      </p:sp>
    </p:spTree>
    <p:extLst>
      <p:ext uri="{BB962C8B-B14F-4D97-AF65-F5344CB8AC3E}">
        <p14:creationId xmlns:p14="http://schemas.microsoft.com/office/powerpoint/2010/main" val="3943024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2530" y="0"/>
            <a:ext cx="8229600" cy="1143000"/>
          </a:xfrm>
        </p:spPr>
        <p:txBody>
          <a:bodyPr/>
          <a:lstStyle/>
          <a:p>
            <a:r>
              <a:rPr lang="zh-CN" altLang="en-US" dirty="0"/>
              <a:t>傅科摆</a:t>
            </a:r>
          </a:p>
        </p:txBody>
      </p:sp>
      <p:cxnSp>
        <p:nvCxnSpPr>
          <p:cNvPr id="5" name="直接连接符 4"/>
          <p:cNvCxnSpPr/>
          <p:nvPr/>
        </p:nvCxnSpPr>
        <p:spPr>
          <a:xfrm>
            <a:off x="384867" y="908720"/>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421029" y="1089610"/>
            <a:ext cx="7344816" cy="705959"/>
            <a:chOff x="912549" y="3297364"/>
            <a:chExt cx="7344816" cy="705959"/>
          </a:xfrm>
        </p:grpSpPr>
        <p:sp>
          <p:nvSpPr>
            <p:cNvPr id="9" name="TextBox 8"/>
            <p:cNvSpPr txBox="1"/>
            <p:nvPr/>
          </p:nvSpPr>
          <p:spPr>
            <a:xfrm>
              <a:off x="912549" y="3356992"/>
              <a:ext cx="7344816" cy="646331"/>
            </a:xfrm>
            <a:prstGeom prst="rect">
              <a:avLst/>
            </a:prstGeom>
            <a:noFill/>
          </p:spPr>
          <p:txBody>
            <a:bodyPr wrap="square" rtlCol="0">
              <a:spAutoFit/>
            </a:bodyPr>
            <a:lstStyle/>
            <a:p>
              <a:r>
                <a:rPr lang="zh-CN" altLang="en-US" dirty="0"/>
                <a:t>上面的分析表明，当                      时，即圆盘以特定角速度运动时，小球能够在任意径向位置达到平衡。</a:t>
              </a:r>
            </a:p>
          </p:txBody>
        </p:sp>
        <p:graphicFrame>
          <p:nvGraphicFramePr>
            <p:cNvPr id="10" name="对象 9"/>
            <p:cNvGraphicFramePr>
              <a:graphicFrameLocks noChangeAspect="1"/>
            </p:cNvGraphicFramePr>
            <p:nvPr>
              <p:extLst>
                <p:ext uri="{D42A27DB-BD31-4B8C-83A1-F6EECF244321}">
                  <p14:modId xmlns:p14="http://schemas.microsoft.com/office/powerpoint/2010/main" val="2499479271"/>
                </p:ext>
              </p:extLst>
            </p:nvPr>
          </p:nvGraphicFramePr>
          <p:xfrm>
            <a:off x="3131840" y="3297364"/>
            <a:ext cx="1074738" cy="393700"/>
          </p:xfrm>
          <a:graphic>
            <a:graphicData uri="http://schemas.openxmlformats.org/presentationml/2006/ole">
              <mc:AlternateContent xmlns:mc="http://schemas.openxmlformats.org/markup-compatibility/2006">
                <mc:Choice xmlns:v="urn:schemas-microsoft-com:vml" Requires="v">
                  <p:oleObj spid="_x0000_s29417" name="Equation" r:id="rId4" imgW="545760" imgH="203040" progId="Equation.DSMT4">
                    <p:embed/>
                  </p:oleObj>
                </mc:Choice>
                <mc:Fallback>
                  <p:oleObj name="Equation" r:id="rId4" imgW="545760" imgH="203040" progId="Equation.DSMT4">
                    <p:embed/>
                    <p:pic>
                      <p:nvPicPr>
                        <p:cNvPr id="0" name="Picture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3297364"/>
                          <a:ext cx="1074738"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 name="TextBox 11"/>
          <p:cNvSpPr txBox="1"/>
          <p:nvPr/>
        </p:nvSpPr>
        <p:spPr>
          <a:xfrm>
            <a:off x="395536" y="1844824"/>
            <a:ext cx="8640960" cy="369332"/>
          </a:xfrm>
          <a:prstGeom prst="rect">
            <a:avLst/>
          </a:prstGeom>
          <a:noFill/>
        </p:spPr>
        <p:txBody>
          <a:bodyPr wrap="square" rtlCol="0">
            <a:spAutoFit/>
          </a:bodyPr>
          <a:lstStyle/>
          <a:p>
            <a:r>
              <a:rPr lang="zh-CN" altLang="en-US" dirty="0"/>
              <a:t>因此，当给小球施加一个径向速度</a:t>
            </a:r>
            <a:r>
              <a:rPr lang="en-US" altLang="zh-CN" dirty="0"/>
              <a:t>v</a:t>
            </a:r>
            <a:r>
              <a:rPr lang="zh-CN" altLang="en-US" dirty="0"/>
              <a:t>时，在旋转参考系内，小球将作匀速直线运动。</a:t>
            </a:r>
          </a:p>
        </p:txBody>
      </p:sp>
      <p:sp>
        <p:nvSpPr>
          <p:cNvPr id="21" name="TextBox 20"/>
          <p:cNvSpPr txBox="1"/>
          <p:nvPr/>
        </p:nvSpPr>
        <p:spPr>
          <a:xfrm>
            <a:off x="2915815" y="2336866"/>
            <a:ext cx="5616625" cy="400110"/>
          </a:xfrm>
          <a:prstGeom prst="rect">
            <a:avLst/>
          </a:prstGeom>
          <a:noFill/>
        </p:spPr>
        <p:txBody>
          <a:bodyPr wrap="square" rtlCol="0">
            <a:spAutoFit/>
          </a:bodyPr>
          <a:lstStyle/>
          <a:p>
            <a:r>
              <a:rPr lang="zh-CN" altLang="en-US" sz="2000" dirty="0"/>
              <a:t>下面，我们在</a:t>
            </a:r>
            <a:r>
              <a:rPr lang="zh-CN" altLang="en-US" sz="2000" b="1" dirty="0">
                <a:solidFill>
                  <a:srgbClr val="FF0000"/>
                </a:solidFill>
              </a:rPr>
              <a:t>静止参考系</a:t>
            </a:r>
            <a:r>
              <a:rPr lang="zh-CN" altLang="en-US" sz="2000" dirty="0"/>
              <a:t>中分析小球的运动。</a:t>
            </a:r>
          </a:p>
        </p:txBody>
      </p:sp>
      <p:grpSp>
        <p:nvGrpSpPr>
          <p:cNvPr id="4" name="组合 3"/>
          <p:cNvGrpSpPr/>
          <p:nvPr/>
        </p:nvGrpSpPr>
        <p:grpSpPr>
          <a:xfrm>
            <a:off x="611560" y="2276872"/>
            <a:ext cx="2088232" cy="4014702"/>
            <a:chOff x="899592" y="2780928"/>
            <a:chExt cx="2088232" cy="4014702"/>
          </a:xfrm>
        </p:grpSpPr>
        <p:sp>
          <p:nvSpPr>
            <p:cNvPr id="32" name="椭圆 31"/>
            <p:cNvSpPr/>
            <p:nvPr/>
          </p:nvSpPr>
          <p:spPr>
            <a:xfrm>
              <a:off x="899592" y="2780928"/>
              <a:ext cx="2016224" cy="1944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907704" y="3645024"/>
              <a:ext cx="1008112"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2411760" y="3645024"/>
              <a:ext cx="216024" cy="21602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a:stCxn id="33" idx="1"/>
              <a:endCxn id="34" idx="2"/>
            </p:cNvCxnSpPr>
            <p:nvPr/>
          </p:nvCxnSpPr>
          <p:spPr>
            <a:xfrm>
              <a:off x="1907704" y="3753036"/>
              <a:ext cx="5040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弧形 35"/>
            <p:cNvSpPr/>
            <p:nvPr/>
          </p:nvSpPr>
          <p:spPr>
            <a:xfrm>
              <a:off x="1652174" y="3098885"/>
              <a:ext cx="900100" cy="864096"/>
            </a:xfrm>
            <a:prstGeom prst="arc">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TextBox 36"/>
            <p:cNvSpPr txBox="1"/>
            <p:nvPr/>
          </p:nvSpPr>
          <p:spPr>
            <a:xfrm>
              <a:off x="1748127" y="2840922"/>
              <a:ext cx="554560" cy="369332"/>
            </a:xfrm>
            <a:prstGeom prst="rect">
              <a:avLst/>
            </a:prstGeom>
            <a:noFill/>
          </p:spPr>
          <p:txBody>
            <a:bodyPr wrap="square" rtlCol="0">
              <a:spAutoFit/>
            </a:bodyPr>
            <a:lstStyle/>
            <a:p>
              <a:r>
                <a:rPr lang="en-US" altLang="zh-CN" dirty="0">
                  <a:latin typeface="Symbol" panose="05050102010706020507" pitchFamily="18" charset="2"/>
                </a:rPr>
                <a:t>w</a:t>
              </a:r>
              <a:endParaRPr lang="zh-CN" altLang="en-US" dirty="0">
                <a:latin typeface="Symbol" panose="05050102010706020507" pitchFamily="18" charset="2"/>
              </a:endParaRPr>
            </a:p>
          </p:txBody>
        </p:sp>
        <p:cxnSp>
          <p:nvCxnSpPr>
            <p:cNvPr id="19" name="直接箭头连接符 18"/>
            <p:cNvCxnSpPr/>
            <p:nvPr/>
          </p:nvCxnSpPr>
          <p:spPr>
            <a:xfrm>
              <a:off x="2102224" y="4077072"/>
              <a:ext cx="525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171065" y="4090519"/>
              <a:ext cx="339597" cy="369332"/>
            </a:xfrm>
            <a:prstGeom prst="rect">
              <a:avLst/>
            </a:prstGeom>
            <a:noFill/>
          </p:spPr>
          <p:txBody>
            <a:bodyPr wrap="square" rtlCol="0">
              <a:spAutoFit/>
            </a:bodyPr>
            <a:lstStyle/>
            <a:p>
              <a:r>
                <a:rPr lang="en-US" altLang="zh-CN" dirty="0"/>
                <a:t>v</a:t>
              </a:r>
              <a:endParaRPr lang="zh-CN" altLang="en-US" dirty="0"/>
            </a:p>
          </p:txBody>
        </p:sp>
        <p:sp>
          <p:nvSpPr>
            <p:cNvPr id="45" name="椭圆 44"/>
            <p:cNvSpPr/>
            <p:nvPr/>
          </p:nvSpPr>
          <p:spPr>
            <a:xfrm>
              <a:off x="971600" y="4797152"/>
              <a:ext cx="2016224" cy="1944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弧形 45"/>
            <p:cNvSpPr/>
            <p:nvPr/>
          </p:nvSpPr>
          <p:spPr>
            <a:xfrm>
              <a:off x="1763688" y="4941168"/>
              <a:ext cx="900100" cy="864096"/>
            </a:xfrm>
            <a:prstGeom prst="arc">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TextBox 47"/>
            <p:cNvSpPr txBox="1"/>
            <p:nvPr/>
          </p:nvSpPr>
          <p:spPr>
            <a:xfrm>
              <a:off x="1859641" y="4683205"/>
              <a:ext cx="554560" cy="369332"/>
            </a:xfrm>
            <a:prstGeom prst="rect">
              <a:avLst/>
            </a:prstGeom>
            <a:noFill/>
          </p:spPr>
          <p:txBody>
            <a:bodyPr wrap="square" rtlCol="0">
              <a:spAutoFit/>
            </a:bodyPr>
            <a:lstStyle/>
            <a:p>
              <a:r>
                <a:rPr lang="en-US" altLang="zh-CN" dirty="0">
                  <a:latin typeface="Symbol" panose="05050102010706020507" pitchFamily="18" charset="2"/>
                </a:rPr>
                <a:t>w</a:t>
              </a:r>
              <a:endParaRPr lang="zh-CN" altLang="en-US" dirty="0">
                <a:latin typeface="Symbol" panose="05050102010706020507" pitchFamily="18" charset="2"/>
              </a:endParaRPr>
            </a:p>
          </p:txBody>
        </p:sp>
        <p:sp>
          <p:nvSpPr>
            <p:cNvPr id="23" name="椭圆 22"/>
            <p:cNvSpPr/>
            <p:nvPr/>
          </p:nvSpPr>
          <p:spPr>
            <a:xfrm flipH="1">
              <a:off x="1979712" y="5769264"/>
              <a:ext cx="36000" cy="3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23" idx="5"/>
              <a:endCxn id="45" idx="4"/>
            </p:cNvCxnSpPr>
            <p:nvPr/>
          </p:nvCxnSpPr>
          <p:spPr>
            <a:xfrm flipH="1">
              <a:off x="1979712" y="5799992"/>
              <a:ext cx="5272" cy="941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3" idx="5"/>
              <a:endCxn id="45" idx="5"/>
            </p:cNvCxnSpPr>
            <p:nvPr/>
          </p:nvCxnSpPr>
          <p:spPr>
            <a:xfrm>
              <a:off x="1984984" y="5799992"/>
              <a:ext cx="707571" cy="656652"/>
            </a:xfrm>
            <a:prstGeom prst="line">
              <a:avLst/>
            </a:prstGeom>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1665621" y="5490338"/>
              <a:ext cx="648000" cy="648000"/>
            </a:xfrm>
            <a:prstGeom prst="ellipse">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345087" y="5143745"/>
              <a:ext cx="1296144" cy="1296000"/>
            </a:xfrm>
            <a:prstGeom prst="ellipse">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p:nvPr/>
          </p:nvCxnSpPr>
          <p:spPr>
            <a:xfrm flipH="1">
              <a:off x="2227185" y="6029994"/>
              <a:ext cx="0" cy="396304"/>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652174" y="6029994"/>
              <a:ext cx="255530" cy="369332"/>
            </a:xfrm>
            <a:prstGeom prst="rect">
              <a:avLst/>
            </a:prstGeom>
            <a:noFill/>
          </p:spPr>
          <p:txBody>
            <a:bodyPr wrap="square" rtlCol="0">
              <a:spAutoFit/>
            </a:bodyPr>
            <a:lstStyle/>
            <a:p>
              <a:r>
                <a:rPr lang="en-US" altLang="zh-CN" b="1" dirty="0">
                  <a:solidFill>
                    <a:srgbClr val="FF0000"/>
                  </a:solidFill>
                </a:rPr>
                <a:t>A</a:t>
              </a:r>
              <a:endParaRPr lang="zh-CN" altLang="en-US" b="1" dirty="0">
                <a:solidFill>
                  <a:srgbClr val="FF0000"/>
                </a:solidFill>
              </a:endParaRPr>
            </a:p>
          </p:txBody>
        </p:sp>
        <p:sp>
          <p:nvSpPr>
            <p:cNvPr id="62" name="TextBox 61"/>
            <p:cNvSpPr txBox="1"/>
            <p:nvPr/>
          </p:nvSpPr>
          <p:spPr>
            <a:xfrm>
              <a:off x="2070225" y="6372036"/>
              <a:ext cx="697150" cy="369332"/>
            </a:xfrm>
            <a:prstGeom prst="rect">
              <a:avLst/>
            </a:prstGeom>
            <a:noFill/>
          </p:spPr>
          <p:txBody>
            <a:bodyPr wrap="square" rtlCol="0">
              <a:spAutoFit/>
            </a:bodyPr>
            <a:lstStyle/>
            <a:p>
              <a:r>
                <a:rPr lang="en-US" altLang="zh-CN" b="1" dirty="0">
                  <a:solidFill>
                    <a:srgbClr val="FF0000"/>
                  </a:solidFill>
                </a:rPr>
                <a:t>A’</a:t>
              </a:r>
              <a:endParaRPr lang="zh-CN" altLang="en-US" b="1" dirty="0">
                <a:solidFill>
                  <a:srgbClr val="FF0000"/>
                </a:solidFill>
              </a:endParaRPr>
            </a:p>
          </p:txBody>
        </p:sp>
        <p:sp>
          <p:nvSpPr>
            <p:cNvPr id="49" name="TextBox 48"/>
            <p:cNvSpPr txBox="1"/>
            <p:nvPr/>
          </p:nvSpPr>
          <p:spPr>
            <a:xfrm>
              <a:off x="2510662" y="6056966"/>
              <a:ext cx="288032" cy="369332"/>
            </a:xfrm>
            <a:prstGeom prst="rect">
              <a:avLst/>
            </a:prstGeom>
            <a:noFill/>
          </p:spPr>
          <p:txBody>
            <a:bodyPr wrap="square" rtlCol="0">
              <a:spAutoFit/>
            </a:bodyPr>
            <a:lstStyle/>
            <a:p>
              <a:r>
                <a:rPr lang="en-US" altLang="zh-CN" b="1" dirty="0">
                  <a:solidFill>
                    <a:srgbClr val="FF0000"/>
                  </a:solidFill>
                </a:rPr>
                <a:t>B</a:t>
              </a:r>
            </a:p>
          </p:txBody>
        </p:sp>
        <p:sp>
          <p:nvSpPr>
            <p:cNvPr id="64" name="TextBox 63"/>
            <p:cNvSpPr txBox="1"/>
            <p:nvPr/>
          </p:nvSpPr>
          <p:spPr>
            <a:xfrm>
              <a:off x="1692183" y="6426298"/>
              <a:ext cx="756084" cy="369332"/>
            </a:xfrm>
            <a:prstGeom prst="rect">
              <a:avLst/>
            </a:prstGeom>
            <a:noFill/>
          </p:spPr>
          <p:txBody>
            <a:bodyPr wrap="square" rtlCol="0">
              <a:spAutoFit/>
            </a:bodyPr>
            <a:lstStyle/>
            <a:p>
              <a:r>
                <a:rPr lang="en-US" altLang="zh-CN" b="1" dirty="0">
                  <a:solidFill>
                    <a:srgbClr val="FF0000"/>
                  </a:solidFill>
                </a:rPr>
                <a:t>B’</a:t>
              </a:r>
            </a:p>
          </p:txBody>
        </p:sp>
        <p:sp>
          <p:nvSpPr>
            <p:cNvPr id="66" name="椭圆 65"/>
            <p:cNvSpPr/>
            <p:nvPr/>
          </p:nvSpPr>
          <p:spPr>
            <a:xfrm flipH="1">
              <a:off x="1971243" y="6120338"/>
              <a:ext cx="36000" cy="360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flipH="1">
              <a:off x="1979712" y="6417336"/>
              <a:ext cx="36000" cy="360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flipH="1">
              <a:off x="2212816" y="6387970"/>
              <a:ext cx="36000" cy="360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flipH="1">
              <a:off x="2446285" y="6219657"/>
              <a:ext cx="36000" cy="3600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2987824" y="2781300"/>
            <a:ext cx="5533876" cy="460332"/>
            <a:chOff x="3491880" y="3702813"/>
            <a:chExt cx="5533876" cy="460332"/>
          </a:xfrm>
        </p:grpSpPr>
        <p:sp>
          <p:nvSpPr>
            <p:cNvPr id="50" name="TextBox 49"/>
            <p:cNvSpPr txBox="1"/>
            <p:nvPr/>
          </p:nvSpPr>
          <p:spPr>
            <a:xfrm>
              <a:off x="3491880" y="3793813"/>
              <a:ext cx="4824536" cy="369332"/>
            </a:xfrm>
            <a:prstGeom prst="rect">
              <a:avLst/>
            </a:prstGeom>
            <a:noFill/>
          </p:spPr>
          <p:txBody>
            <a:bodyPr wrap="square" rtlCol="0">
              <a:spAutoFit/>
            </a:bodyPr>
            <a:lstStyle/>
            <a:p>
              <a:r>
                <a:rPr lang="en-US" altLang="zh-CN" dirty="0"/>
                <a:t>t=0</a:t>
              </a:r>
              <a:r>
                <a:rPr lang="zh-CN" altLang="en-US" dirty="0"/>
                <a:t>时，小球在</a:t>
              </a:r>
              <a:r>
                <a:rPr lang="en-US" altLang="zh-CN" dirty="0"/>
                <a:t>A</a:t>
              </a:r>
              <a:r>
                <a:rPr lang="zh-CN" altLang="en-US" dirty="0"/>
                <a:t>点，</a:t>
              </a:r>
              <a:r>
                <a:rPr lang="en-US" altLang="zh-CN" dirty="0" err="1">
                  <a:latin typeface="Symbol" panose="05050102010706020507" pitchFamily="18" charset="2"/>
                </a:rPr>
                <a:t>D</a:t>
              </a:r>
              <a:r>
                <a:rPr lang="en-US" altLang="zh-CN" dirty="0" err="1"/>
                <a:t>t</a:t>
              </a:r>
              <a:r>
                <a:rPr lang="zh-CN" altLang="en-US" dirty="0"/>
                <a:t>时刻后，位于</a:t>
              </a:r>
              <a:r>
                <a:rPr lang="en-US" altLang="zh-CN" dirty="0"/>
                <a:t>B</a:t>
              </a:r>
              <a:r>
                <a:rPr lang="zh-CN" altLang="en-US" dirty="0"/>
                <a:t>点。</a:t>
              </a:r>
              <a:endParaRPr lang="en-US" altLang="zh-CN" dirty="0"/>
            </a:p>
          </p:txBody>
        </p:sp>
        <p:graphicFrame>
          <p:nvGraphicFramePr>
            <p:cNvPr id="51" name="对象 50"/>
            <p:cNvGraphicFramePr>
              <a:graphicFrameLocks noChangeAspect="1"/>
            </p:cNvGraphicFramePr>
            <p:nvPr>
              <p:extLst>
                <p:ext uri="{D42A27DB-BD31-4B8C-83A1-F6EECF244321}">
                  <p14:modId xmlns:p14="http://schemas.microsoft.com/office/powerpoint/2010/main" val="674547965"/>
                </p:ext>
              </p:extLst>
            </p:nvPr>
          </p:nvGraphicFramePr>
          <p:xfrm>
            <a:off x="7725594" y="3702813"/>
            <a:ext cx="1300162" cy="417513"/>
          </p:xfrm>
          <a:graphic>
            <a:graphicData uri="http://schemas.openxmlformats.org/presentationml/2006/ole">
              <mc:AlternateContent xmlns:mc="http://schemas.openxmlformats.org/markup-compatibility/2006">
                <mc:Choice xmlns:v="urn:schemas-microsoft-com:vml" Requires="v">
                  <p:oleObj spid="_x0000_s29418" name="Equation" r:id="rId6" imgW="660240" imgH="215640" progId="Equation.DSMT4">
                    <p:embed/>
                  </p:oleObj>
                </mc:Choice>
                <mc:Fallback>
                  <p:oleObj name="Equation" r:id="rId6" imgW="660240" imgH="215640" progId="Equation.DSMT4">
                    <p:embed/>
                    <p:pic>
                      <p:nvPicPr>
                        <p:cNvPr id="0" name="Picture 51"/>
                        <p:cNvPicPr>
                          <a:picLocks noChangeAspect="1" noChangeArrowheads="1"/>
                        </p:cNvPicPr>
                        <p:nvPr/>
                      </p:nvPicPr>
                      <p:blipFill>
                        <a:blip r:embed="rId7"/>
                        <a:srcRect/>
                        <a:stretch>
                          <a:fillRect/>
                        </a:stretch>
                      </p:blipFill>
                      <p:spPr bwMode="auto">
                        <a:xfrm>
                          <a:off x="7725594" y="3702813"/>
                          <a:ext cx="1300162"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3" name="TextBox 52"/>
          <p:cNvSpPr txBox="1"/>
          <p:nvPr/>
        </p:nvSpPr>
        <p:spPr>
          <a:xfrm>
            <a:off x="2987824" y="3391832"/>
            <a:ext cx="5760640" cy="1631216"/>
          </a:xfrm>
          <a:prstGeom prst="rect">
            <a:avLst/>
          </a:prstGeom>
          <a:noFill/>
        </p:spPr>
        <p:txBody>
          <a:bodyPr wrap="square" rtlCol="0">
            <a:spAutoFit/>
          </a:bodyPr>
          <a:lstStyle/>
          <a:p>
            <a:pPr>
              <a:spcAft>
                <a:spcPts val="1200"/>
              </a:spcAft>
            </a:pPr>
            <a:r>
              <a:rPr lang="zh-CN" altLang="en-US" dirty="0"/>
              <a:t>        在静止参考系中，观察者看到，小球具有径向速度分量</a:t>
            </a:r>
            <a:r>
              <a:rPr lang="en-US" altLang="zh-CN" dirty="0" err="1"/>
              <a:t>v</a:t>
            </a:r>
            <a:r>
              <a:rPr lang="en-US" altLang="zh-CN" baseline="-25000" dirty="0" err="1"/>
              <a:t>r</a:t>
            </a:r>
            <a:r>
              <a:rPr lang="zh-CN" altLang="en-US" dirty="0"/>
              <a:t>和切向速度分量</a:t>
            </a:r>
            <a:r>
              <a:rPr lang="en-US" altLang="zh-CN" dirty="0" err="1"/>
              <a:t>v</a:t>
            </a:r>
            <a:r>
              <a:rPr lang="en-US" altLang="zh-CN" baseline="-25000" dirty="0" err="1">
                <a:latin typeface="Symbol" panose="05050102010706020507" pitchFamily="18" charset="2"/>
              </a:rPr>
              <a:t>j</a:t>
            </a:r>
            <a:r>
              <a:rPr lang="zh-CN" altLang="en-US" dirty="0"/>
              <a:t>。</a:t>
            </a:r>
            <a:r>
              <a:rPr lang="en-US" altLang="zh-CN" dirty="0"/>
              <a:t> </a:t>
            </a:r>
          </a:p>
          <a:p>
            <a:pPr>
              <a:spcAft>
                <a:spcPts val="1200"/>
              </a:spcAft>
            </a:pPr>
            <a:r>
              <a:rPr lang="en-US" altLang="zh-CN" dirty="0"/>
              <a:t> </a:t>
            </a:r>
            <a:r>
              <a:rPr lang="zh-CN" altLang="en-US" dirty="0"/>
              <a:t>如果这两个速度分量均为常数，</a:t>
            </a:r>
            <a:r>
              <a:rPr lang="en-US" altLang="zh-CN" dirty="0"/>
              <a:t> </a:t>
            </a:r>
            <a:r>
              <a:rPr lang="en-US" altLang="zh-CN" dirty="0" err="1"/>
              <a:t>v</a:t>
            </a:r>
            <a:r>
              <a:rPr lang="en-US" altLang="zh-CN" baseline="-25000" dirty="0" err="1"/>
              <a:t>r</a:t>
            </a:r>
            <a:r>
              <a:rPr lang="zh-CN" altLang="en-US" dirty="0"/>
              <a:t>先使小球走到</a:t>
            </a:r>
            <a:r>
              <a:rPr lang="en-US" altLang="zh-CN" dirty="0"/>
              <a:t>B’</a:t>
            </a:r>
            <a:r>
              <a:rPr lang="zh-CN" altLang="en-US" dirty="0"/>
              <a:t>，</a:t>
            </a:r>
            <a:r>
              <a:rPr lang="en-US" altLang="zh-CN" dirty="0" err="1"/>
              <a:t>v</a:t>
            </a:r>
            <a:r>
              <a:rPr lang="en-US" altLang="zh-CN" baseline="-25000" dirty="0" err="1">
                <a:latin typeface="Symbol" panose="05050102010706020507" pitchFamily="18" charset="2"/>
              </a:rPr>
              <a:t>j</a:t>
            </a:r>
            <a:r>
              <a:rPr lang="zh-CN" altLang="en-US" dirty="0">
                <a:latin typeface="Symbol" panose="05050102010706020507" pitchFamily="18" charset="2"/>
              </a:rPr>
              <a:t>再</a:t>
            </a:r>
            <a:r>
              <a:rPr lang="zh-CN" altLang="en-US" dirty="0"/>
              <a:t>使小球走到</a:t>
            </a:r>
            <a:r>
              <a:rPr lang="en-US" altLang="zh-CN" dirty="0"/>
              <a:t>A’</a:t>
            </a:r>
            <a:r>
              <a:rPr lang="zh-CN" altLang="en-US" dirty="0"/>
              <a:t> 。因此，必定存在切向加速度。在</a:t>
            </a:r>
            <a:r>
              <a:rPr lang="en-US" altLang="zh-CN" dirty="0" err="1">
                <a:latin typeface="Symbol" panose="05050102010706020507" pitchFamily="18" charset="2"/>
              </a:rPr>
              <a:t>D</a:t>
            </a:r>
            <a:r>
              <a:rPr lang="en-US" altLang="zh-CN" dirty="0" err="1"/>
              <a:t>t</a:t>
            </a:r>
            <a:r>
              <a:rPr lang="zh-CN" altLang="en-US" dirty="0"/>
              <a:t>这一极短时间内，可以认为加速度均匀。</a:t>
            </a:r>
          </a:p>
        </p:txBody>
      </p:sp>
      <p:graphicFrame>
        <p:nvGraphicFramePr>
          <p:cNvPr id="3" name="对象 2"/>
          <p:cNvGraphicFramePr>
            <a:graphicFrameLocks noChangeAspect="1"/>
          </p:cNvGraphicFramePr>
          <p:nvPr>
            <p:extLst>
              <p:ext uri="{D42A27DB-BD31-4B8C-83A1-F6EECF244321}">
                <p14:modId xmlns:p14="http://schemas.microsoft.com/office/powerpoint/2010/main" val="2641512481"/>
              </p:ext>
            </p:extLst>
          </p:nvPr>
        </p:nvGraphicFramePr>
        <p:xfrm>
          <a:off x="3562350" y="5075238"/>
          <a:ext cx="4611688" cy="584200"/>
        </p:xfrm>
        <a:graphic>
          <a:graphicData uri="http://schemas.openxmlformats.org/presentationml/2006/ole">
            <mc:AlternateContent xmlns:mc="http://schemas.openxmlformats.org/markup-compatibility/2006">
              <mc:Choice xmlns:v="urn:schemas-microsoft-com:vml" Requires="v">
                <p:oleObj spid="_x0000_s29419" name="Equation" r:id="rId8" imgW="3060360" imgH="393480" progId="Equation.DSMT4">
                  <p:embed/>
                </p:oleObj>
              </mc:Choice>
              <mc:Fallback>
                <p:oleObj name="Equation" r:id="rId8" imgW="3060360" imgH="393480" progId="Equation.DSMT4">
                  <p:embed/>
                  <p:pic>
                    <p:nvPicPr>
                      <p:cNvPr id="0" name="Picture 52"/>
                      <p:cNvPicPr>
                        <a:picLocks noChangeAspect="1" noChangeArrowheads="1"/>
                      </p:cNvPicPr>
                      <p:nvPr/>
                    </p:nvPicPr>
                    <p:blipFill>
                      <a:blip r:embed="rId9"/>
                      <a:srcRect/>
                      <a:stretch>
                        <a:fillRect/>
                      </a:stretch>
                    </p:blipFill>
                    <p:spPr bwMode="auto">
                      <a:xfrm>
                        <a:off x="3562350" y="5075238"/>
                        <a:ext cx="4611688"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3047257" y="5710604"/>
            <a:ext cx="3240360" cy="369332"/>
          </a:xfrm>
          <a:prstGeom prst="rect">
            <a:avLst/>
          </a:prstGeom>
          <a:noFill/>
        </p:spPr>
        <p:txBody>
          <a:bodyPr wrap="square" rtlCol="0">
            <a:spAutoFit/>
          </a:bodyPr>
          <a:lstStyle/>
          <a:p>
            <a:r>
              <a:rPr lang="zh-CN" altLang="en-US" dirty="0"/>
              <a:t>槽帮施加给小球的加速度为：</a:t>
            </a:r>
          </a:p>
        </p:txBody>
      </p:sp>
      <p:graphicFrame>
        <p:nvGraphicFramePr>
          <p:cNvPr id="8" name="对象 7"/>
          <p:cNvGraphicFramePr>
            <a:graphicFrameLocks noChangeAspect="1"/>
          </p:cNvGraphicFramePr>
          <p:nvPr>
            <p:extLst>
              <p:ext uri="{D42A27DB-BD31-4B8C-83A1-F6EECF244321}">
                <p14:modId xmlns:p14="http://schemas.microsoft.com/office/powerpoint/2010/main" val="3587995746"/>
              </p:ext>
            </p:extLst>
          </p:nvPr>
        </p:nvGraphicFramePr>
        <p:xfrm>
          <a:off x="6156176" y="5740372"/>
          <a:ext cx="804862" cy="263525"/>
        </p:xfrm>
        <a:graphic>
          <a:graphicData uri="http://schemas.openxmlformats.org/presentationml/2006/ole">
            <mc:AlternateContent xmlns:mc="http://schemas.openxmlformats.org/markup-compatibility/2006">
              <mc:Choice xmlns:v="urn:schemas-microsoft-com:vml" Requires="v">
                <p:oleObj spid="_x0000_s29420" name="Equation" r:id="rId10" imgW="533160" imgH="177480" progId="Equation.DSMT4">
                  <p:embed/>
                </p:oleObj>
              </mc:Choice>
              <mc:Fallback>
                <p:oleObj name="Equation" r:id="rId10" imgW="533160" imgH="177480" progId="Equation.DSMT4">
                  <p:embed/>
                  <p:pic>
                    <p:nvPicPr>
                      <p:cNvPr id="0" name="Picture 5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56176" y="5740372"/>
                        <a:ext cx="804862" cy="263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TextBox 42"/>
          <p:cNvSpPr txBox="1"/>
          <p:nvPr/>
        </p:nvSpPr>
        <p:spPr>
          <a:xfrm>
            <a:off x="3028601" y="6151654"/>
            <a:ext cx="3240360" cy="369332"/>
          </a:xfrm>
          <a:prstGeom prst="rect">
            <a:avLst/>
          </a:prstGeom>
          <a:noFill/>
        </p:spPr>
        <p:txBody>
          <a:bodyPr wrap="square" rtlCol="0">
            <a:spAutoFit/>
          </a:bodyPr>
          <a:lstStyle/>
          <a:p>
            <a:r>
              <a:rPr lang="zh-CN" altLang="en-US" dirty="0"/>
              <a:t>槽帮施加给小球的力为：</a:t>
            </a:r>
          </a:p>
        </p:txBody>
      </p:sp>
      <p:graphicFrame>
        <p:nvGraphicFramePr>
          <p:cNvPr id="13" name="对象 12"/>
          <p:cNvGraphicFramePr>
            <a:graphicFrameLocks noChangeAspect="1"/>
          </p:cNvGraphicFramePr>
          <p:nvPr>
            <p:extLst>
              <p:ext uri="{D42A27DB-BD31-4B8C-83A1-F6EECF244321}">
                <p14:modId xmlns:p14="http://schemas.microsoft.com/office/powerpoint/2010/main" val="1448838691"/>
              </p:ext>
            </p:extLst>
          </p:nvPr>
        </p:nvGraphicFramePr>
        <p:xfrm>
          <a:off x="5560343" y="6175375"/>
          <a:ext cx="1531937" cy="301625"/>
        </p:xfrm>
        <a:graphic>
          <a:graphicData uri="http://schemas.openxmlformats.org/presentationml/2006/ole">
            <mc:AlternateContent xmlns:mc="http://schemas.openxmlformats.org/markup-compatibility/2006">
              <mc:Choice xmlns:v="urn:schemas-microsoft-com:vml" Requires="v">
                <p:oleObj spid="_x0000_s29421" name="Equation" r:id="rId12" imgW="1015920" imgH="203040" progId="Equation.DSMT4">
                  <p:embed/>
                </p:oleObj>
              </mc:Choice>
              <mc:Fallback>
                <p:oleObj name="Equation" r:id="rId12" imgW="1015920" imgH="203040" progId="Equation.DSMT4">
                  <p:embed/>
                  <p:pic>
                    <p:nvPicPr>
                      <p:cNvPr id="0" name="Picture 5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60343" y="6175375"/>
                        <a:ext cx="1531937"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835103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傅科摆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67544" y="1588459"/>
            <a:ext cx="8064896" cy="2308324"/>
          </a:xfrm>
          <a:prstGeom prst="rect">
            <a:avLst/>
          </a:prstGeom>
          <a:noFill/>
        </p:spPr>
        <p:txBody>
          <a:bodyPr wrap="square" rtlCol="0">
            <a:spAutoFit/>
          </a:bodyPr>
          <a:lstStyle/>
          <a:p>
            <a:r>
              <a:rPr lang="zh-CN" altLang="en-US" sz="2400" dirty="0"/>
              <a:t>刚才的分析是在静止系中进行的，在旋转系中的观察者看来，小球做匀速直线运动，所受合力应当为零。但是槽帮给小球的力会使小球的合力不为零，因此，为了使牛顿定律可以应用于该情况，小球似乎还受到了除惯性离心力以外，另一个虚拟力的作用。该力与槽帮所施加的力大小相等，方向相反。这个力就是</a:t>
            </a:r>
            <a:r>
              <a:rPr lang="zh-CN" altLang="en-US" sz="2400" dirty="0">
                <a:solidFill>
                  <a:srgbClr val="FF0000"/>
                </a:solidFill>
              </a:rPr>
              <a:t>科里奥利力</a:t>
            </a:r>
            <a:r>
              <a:rPr lang="en-US" altLang="zh-CN" sz="2400" b="1" i="1" dirty="0">
                <a:solidFill>
                  <a:srgbClr val="FF0000"/>
                </a:solidFill>
              </a:rPr>
              <a:t>f</a:t>
            </a:r>
            <a:r>
              <a:rPr lang="en-US" altLang="zh-CN" sz="2400" b="1" baseline="-25000" dirty="0">
                <a:solidFill>
                  <a:srgbClr val="FF0000"/>
                </a:solidFill>
              </a:rPr>
              <a:t>c</a:t>
            </a:r>
            <a:r>
              <a:rPr lang="zh-CN" altLang="en-US" sz="2400" dirty="0"/>
              <a:t>。</a:t>
            </a:r>
          </a:p>
        </p:txBody>
      </p:sp>
      <p:sp>
        <p:nvSpPr>
          <p:cNvPr id="15" name="TextBox 14"/>
          <p:cNvSpPr txBox="1"/>
          <p:nvPr/>
        </p:nvSpPr>
        <p:spPr>
          <a:xfrm>
            <a:off x="598948" y="4077072"/>
            <a:ext cx="7560840" cy="830997"/>
          </a:xfrm>
          <a:prstGeom prst="rect">
            <a:avLst/>
          </a:prstGeom>
          <a:noFill/>
        </p:spPr>
        <p:txBody>
          <a:bodyPr wrap="square" rtlCol="0">
            <a:spAutoFit/>
          </a:bodyPr>
          <a:lstStyle/>
          <a:p>
            <a:r>
              <a:rPr lang="zh-CN" altLang="en-US" sz="2400" dirty="0"/>
              <a:t>上面的例子只是径向速度引起的科里奥利力。下面对另外两个方向的速度分量引起的科里奥利力进行分析。</a:t>
            </a:r>
          </a:p>
        </p:txBody>
      </p:sp>
    </p:spTree>
    <p:extLst>
      <p:ext uri="{BB962C8B-B14F-4D97-AF65-F5344CB8AC3E}">
        <p14:creationId xmlns:p14="http://schemas.microsoft.com/office/powerpoint/2010/main" val="8678018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傅科摆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5508104" y="2636912"/>
            <a:ext cx="2664296" cy="1296144"/>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弧形 6"/>
          <p:cNvSpPr/>
          <p:nvPr/>
        </p:nvSpPr>
        <p:spPr>
          <a:xfrm>
            <a:off x="7416316" y="2636912"/>
            <a:ext cx="900100" cy="864096"/>
          </a:xfrm>
          <a:prstGeom prst="arc">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7548273" y="2263569"/>
            <a:ext cx="554560" cy="461665"/>
          </a:xfrm>
          <a:prstGeom prst="rect">
            <a:avLst/>
          </a:prstGeom>
          <a:noFill/>
        </p:spPr>
        <p:txBody>
          <a:bodyPr wrap="square" rtlCol="0">
            <a:spAutoFit/>
          </a:bodyPr>
          <a:lstStyle/>
          <a:p>
            <a:r>
              <a:rPr lang="en-US" altLang="zh-CN" sz="2400" dirty="0">
                <a:latin typeface="Symbol" panose="05050102010706020507" pitchFamily="18" charset="2"/>
              </a:rPr>
              <a:t>w</a:t>
            </a:r>
            <a:endParaRPr lang="zh-CN" altLang="en-US" sz="2400" dirty="0">
              <a:latin typeface="Symbol" panose="05050102010706020507" pitchFamily="18" charset="2"/>
            </a:endParaRPr>
          </a:p>
        </p:txBody>
      </p:sp>
      <p:cxnSp>
        <p:nvCxnSpPr>
          <p:cNvPr id="6" name="直接箭头连接符 5"/>
          <p:cNvCxnSpPr/>
          <p:nvPr/>
        </p:nvCxnSpPr>
        <p:spPr>
          <a:xfrm flipV="1">
            <a:off x="6840252" y="1772816"/>
            <a:ext cx="0" cy="15121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6840252" y="3284984"/>
            <a:ext cx="1332148" cy="108012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7548273" y="3501008"/>
            <a:ext cx="768143" cy="3240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7506326" y="3068960"/>
            <a:ext cx="0" cy="75608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840252" y="3447002"/>
            <a:ext cx="396044" cy="461665"/>
          </a:xfrm>
          <a:prstGeom prst="rect">
            <a:avLst/>
          </a:prstGeom>
          <a:noFill/>
        </p:spPr>
        <p:txBody>
          <a:bodyPr wrap="square" rtlCol="0">
            <a:spAutoFit/>
          </a:bodyPr>
          <a:lstStyle/>
          <a:p>
            <a:r>
              <a:rPr lang="en-US" altLang="zh-CN" sz="2400" dirty="0"/>
              <a:t>r</a:t>
            </a:r>
            <a:endParaRPr lang="zh-CN" altLang="en-US" sz="2400" dirty="0"/>
          </a:p>
        </p:txBody>
      </p:sp>
      <p:sp>
        <p:nvSpPr>
          <p:cNvPr id="18" name="TextBox 17"/>
          <p:cNvSpPr txBox="1"/>
          <p:nvPr/>
        </p:nvSpPr>
        <p:spPr>
          <a:xfrm>
            <a:off x="7932344" y="4293096"/>
            <a:ext cx="816120" cy="461665"/>
          </a:xfrm>
          <a:prstGeom prst="rect">
            <a:avLst/>
          </a:prstGeom>
          <a:noFill/>
        </p:spPr>
        <p:txBody>
          <a:bodyPr wrap="square" rtlCol="0">
            <a:spAutoFit/>
          </a:bodyPr>
          <a:lstStyle/>
          <a:p>
            <a:r>
              <a:rPr lang="en-US" altLang="zh-CN" sz="2400" i="1" dirty="0" err="1"/>
              <a:t>v</a:t>
            </a:r>
            <a:r>
              <a:rPr lang="en-US" altLang="zh-CN" sz="2400" i="1" baseline="-25000" dirty="0" err="1"/>
              <a:t>r</a:t>
            </a:r>
            <a:endParaRPr lang="zh-CN" altLang="en-US" sz="2400" i="1" baseline="-25000" dirty="0"/>
          </a:p>
        </p:txBody>
      </p:sp>
      <p:sp>
        <p:nvSpPr>
          <p:cNvPr id="19" name="TextBox 18"/>
          <p:cNvSpPr txBox="1"/>
          <p:nvPr/>
        </p:nvSpPr>
        <p:spPr>
          <a:xfrm>
            <a:off x="8193723" y="3478360"/>
            <a:ext cx="816120" cy="461665"/>
          </a:xfrm>
          <a:prstGeom prst="rect">
            <a:avLst/>
          </a:prstGeom>
          <a:noFill/>
        </p:spPr>
        <p:txBody>
          <a:bodyPr wrap="square" rtlCol="0">
            <a:spAutoFit/>
          </a:bodyPr>
          <a:lstStyle/>
          <a:p>
            <a:r>
              <a:rPr lang="en-US" altLang="zh-CN" sz="2400" i="1" dirty="0" err="1"/>
              <a:t>v</a:t>
            </a:r>
            <a:r>
              <a:rPr lang="en-US" altLang="zh-CN" sz="2400" i="1" baseline="-25000" dirty="0" err="1">
                <a:latin typeface="Symbol" panose="05050102010706020507" pitchFamily="18" charset="2"/>
              </a:rPr>
              <a:t>j</a:t>
            </a:r>
            <a:endParaRPr lang="zh-CN" altLang="en-US" sz="2400" i="1" baseline="-25000" dirty="0">
              <a:latin typeface="Symbol" panose="05050102010706020507" pitchFamily="18" charset="2"/>
            </a:endParaRPr>
          </a:p>
        </p:txBody>
      </p:sp>
      <p:sp>
        <p:nvSpPr>
          <p:cNvPr id="20" name="TextBox 19"/>
          <p:cNvSpPr txBox="1"/>
          <p:nvPr/>
        </p:nvSpPr>
        <p:spPr>
          <a:xfrm>
            <a:off x="7212264" y="2923619"/>
            <a:ext cx="816120" cy="461665"/>
          </a:xfrm>
          <a:prstGeom prst="rect">
            <a:avLst/>
          </a:prstGeom>
          <a:noFill/>
        </p:spPr>
        <p:txBody>
          <a:bodyPr wrap="square" rtlCol="0">
            <a:spAutoFit/>
          </a:bodyPr>
          <a:lstStyle/>
          <a:p>
            <a:r>
              <a:rPr lang="en-US" altLang="zh-CN" sz="2400" i="1" dirty="0"/>
              <a:t>v</a:t>
            </a:r>
            <a:endParaRPr lang="zh-CN" altLang="en-US" sz="2400" i="1" baseline="-25000" dirty="0"/>
          </a:p>
        </p:txBody>
      </p:sp>
      <p:sp>
        <p:nvSpPr>
          <p:cNvPr id="21" name="TextBox 20"/>
          <p:cNvSpPr txBox="1"/>
          <p:nvPr/>
        </p:nvSpPr>
        <p:spPr>
          <a:xfrm>
            <a:off x="6378587" y="1916832"/>
            <a:ext cx="461665" cy="720080"/>
          </a:xfrm>
          <a:prstGeom prst="rect">
            <a:avLst/>
          </a:prstGeom>
          <a:noFill/>
        </p:spPr>
        <p:txBody>
          <a:bodyPr vert="eaVert" wrap="square" rtlCol="0">
            <a:spAutoFit/>
          </a:bodyPr>
          <a:lstStyle/>
          <a:p>
            <a:r>
              <a:rPr lang="zh-CN" altLang="en-US" dirty="0"/>
              <a:t>转轴</a:t>
            </a:r>
          </a:p>
        </p:txBody>
      </p:sp>
      <p:sp>
        <p:nvSpPr>
          <p:cNvPr id="22" name="TextBox 21"/>
          <p:cNvSpPr txBox="1"/>
          <p:nvPr/>
        </p:nvSpPr>
        <p:spPr>
          <a:xfrm>
            <a:off x="7308304" y="3789040"/>
            <a:ext cx="409237" cy="369332"/>
          </a:xfrm>
          <a:prstGeom prst="rect">
            <a:avLst/>
          </a:prstGeom>
          <a:noFill/>
        </p:spPr>
        <p:txBody>
          <a:bodyPr wrap="square" rtlCol="0">
            <a:spAutoFit/>
          </a:bodyPr>
          <a:lstStyle/>
          <a:p>
            <a:r>
              <a:rPr lang="en-US" altLang="zh-CN" b="1" dirty="0"/>
              <a:t>m</a:t>
            </a:r>
            <a:endParaRPr lang="zh-CN" altLang="en-US" b="1" dirty="0"/>
          </a:p>
        </p:txBody>
      </p:sp>
      <p:sp>
        <p:nvSpPr>
          <p:cNvPr id="24" name="TextBox 23"/>
          <p:cNvSpPr txBox="1"/>
          <p:nvPr/>
        </p:nvSpPr>
        <p:spPr>
          <a:xfrm>
            <a:off x="395536" y="1475492"/>
            <a:ext cx="8352928" cy="369332"/>
          </a:xfrm>
          <a:prstGeom prst="rect">
            <a:avLst/>
          </a:prstGeom>
          <a:noFill/>
        </p:spPr>
        <p:txBody>
          <a:bodyPr wrap="square" rtlCol="0">
            <a:spAutoFit/>
          </a:bodyPr>
          <a:lstStyle/>
          <a:p>
            <a:r>
              <a:rPr lang="zh-CN" altLang="en-US" dirty="0"/>
              <a:t>将质点</a:t>
            </a:r>
            <a:r>
              <a:rPr lang="en-US" altLang="zh-CN" dirty="0"/>
              <a:t>m</a:t>
            </a:r>
            <a:r>
              <a:rPr lang="zh-CN" altLang="en-US" dirty="0"/>
              <a:t>相对于旋转系的速度分解为三个方向的分量。且质点</a:t>
            </a:r>
            <a:r>
              <a:rPr lang="en-US" altLang="zh-CN" dirty="0"/>
              <a:t>m</a:t>
            </a:r>
            <a:r>
              <a:rPr lang="zh-CN" altLang="en-US" dirty="0"/>
              <a:t>随旋转系转动。</a:t>
            </a:r>
          </a:p>
        </p:txBody>
      </p:sp>
      <p:sp>
        <p:nvSpPr>
          <p:cNvPr id="26" name="TextBox 25"/>
          <p:cNvSpPr txBox="1"/>
          <p:nvPr/>
        </p:nvSpPr>
        <p:spPr>
          <a:xfrm>
            <a:off x="467544" y="2060848"/>
            <a:ext cx="5184576" cy="369332"/>
          </a:xfrm>
          <a:prstGeom prst="rect">
            <a:avLst/>
          </a:prstGeom>
          <a:noFill/>
        </p:spPr>
        <p:txBody>
          <a:bodyPr wrap="square" rtlCol="0">
            <a:spAutoFit/>
          </a:bodyPr>
          <a:lstStyle/>
          <a:p>
            <a:r>
              <a:rPr lang="zh-CN" altLang="en-US" b="1" dirty="0"/>
              <a:t>第一步</a:t>
            </a:r>
            <a:r>
              <a:rPr lang="zh-CN" altLang="en-US" dirty="0"/>
              <a:t>：分析质点在旋转系中的加速度：</a:t>
            </a:r>
          </a:p>
        </p:txBody>
      </p:sp>
      <p:sp>
        <p:nvSpPr>
          <p:cNvPr id="27" name="TextBox 26"/>
          <p:cNvSpPr txBox="1"/>
          <p:nvPr/>
        </p:nvSpPr>
        <p:spPr>
          <a:xfrm>
            <a:off x="467544" y="2621757"/>
            <a:ext cx="3816424" cy="1323439"/>
          </a:xfrm>
          <a:prstGeom prst="rect">
            <a:avLst/>
          </a:prstGeom>
          <a:noFill/>
        </p:spPr>
        <p:txBody>
          <a:bodyPr wrap="square" rtlCol="0">
            <a:spAutoFit/>
          </a:bodyPr>
          <a:lstStyle/>
          <a:p>
            <a:pPr>
              <a:spcAft>
                <a:spcPts val="1200"/>
              </a:spcAft>
            </a:pPr>
            <a:r>
              <a:rPr lang="zh-CN" altLang="en-US" sz="2000" dirty="0"/>
              <a:t>在旋转系中，只有</a:t>
            </a:r>
            <a:r>
              <a:rPr lang="en-US" altLang="zh-CN" sz="2000" i="1" dirty="0" err="1"/>
              <a:t>v</a:t>
            </a:r>
            <a:r>
              <a:rPr lang="en-US" altLang="zh-CN" sz="2000" i="1" baseline="-25000" dirty="0" err="1"/>
              <a:t>r</a:t>
            </a:r>
            <a:r>
              <a:rPr lang="zh-CN" altLang="en-US" sz="2000" dirty="0"/>
              <a:t>分量：</a:t>
            </a:r>
            <a:endParaRPr lang="en-US" altLang="zh-CN" sz="2000" dirty="0"/>
          </a:p>
          <a:p>
            <a:pPr>
              <a:spcAft>
                <a:spcPts val="1200"/>
              </a:spcAft>
            </a:pPr>
            <a:r>
              <a:rPr lang="en-US" altLang="zh-CN" sz="2000" dirty="0"/>
              <a:t>                          </a:t>
            </a:r>
            <a:r>
              <a:rPr lang="zh-CN" altLang="en-US" sz="2000" dirty="0"/>
              <a:t>只有</a:t>
            </a:r>
            <a:r>
              <a:rPr lang="en-US" altLang="zh-CN" sz="2000" i="1" dirty="0" err="1"/>
              <a:t>v</a:t>
            </a:r>
            <a:r>
              <a:rPr lang="en-US" altLang="zh-CN" sz="2000" i="1" baseline="-25000" dirty="0" err="1">
                <a:latin typeface="Symbol" panose="05050102010706020507" pitchFamily="18" charset="2"/>
              </a:rPr>
              <a:t>j</a:t>
            </a:r>
            <a:r>
              <a:rPr lang="zh-CN" altLang="en-US" sz="2000" dirty="0"/>
              <a:t>分量：</a:t>
            </a:r>
            <a:endParaRPr lang="en-US" altLang="zh-CN" sz="2000" dirty="0"/>
          </a:p>
          <a:p>
            <a:pPr>
              <a:spcAft>
                <a:spcPts val="1200"/>
              </a:spcAft>
            </a:pPr>
            <a:r>
              <a:rPr lang="en-US" altLang="zh-CN" sz="2000" dirty="0"/>
              <a:t>                          </a:t>
            </a:r>
            <a:r>
              <a:rPr lang="zh-CN" altLang="en-US" sz="2000" dirty="0"/>
              <a:t>只有</a:t>
            </a:r>
            <a:r>
              <a:rPr lang="en-US" altLang="zh-CN" sz="2000" i="1" dirty="0"/>
              <a:t>v</a:t>
            </a:r>
            <a:r>
              <a:rPr lang="zh-CN" altLang="en-US" sz="2000" dirty="0"/>
              <a:t>分量：</a:t>
            </a:r>
          </a:p>
        </p:txBody>
      </p:sp>
      <p:graphicFrame>
        <p:nvGraphicFramePr>
          <p:cNvPr id="28" name="对象 27"/>
          <p:cNvGraphicFramePr>
            <a:graphicFrameLocks noChangeAspect="1"/>
          </p:cNvGraphicFramePr>
          <p:nvPr>
            <p:extLst>
              <p:ext uri="{D42A27DB-BD31-4B8C-83A1-F6EECF244321}">
                <p14:modId xmlns:p14="http://schemas.microsoft.com/office/powerpoint/2010/main" val="395334431"/>
              </p:ext>
            </p:extLst>
          </p:nvPr>
        </p:nvGraphicFramePr>
        <p:xfrm>
          <a:off x="3539431" y="2578605"/>
          <a:ext cx="744537" cy="449907"/>
        </p:xfrm>
        <a:graphic>
          <a:graphicData uri="http://schemas.openxmlformats.org/presentationml/2006/ole">
            <mc:AlternateContent xmlns:mc="http://schemas.openxmlformats.org/markup-compatibility/2006">
              <mc:Choice xmlns:v="urn:schemas-microsoft-com:vml" Requires="v">
                <p:oleObj spid="_x0000_s60875" name="Equation" r:id="rId4" imgW="393480" imgH="241200" progId="Equation.DSMT4">
                  <p:embed/>
                </p:oleObj>
              </mc:Choice>
              <mc:Fallback>
                <p:oleObj name="Equation" r:id="rId4" imgW="393480" imgH="241200" progId="Equation.DSMT4">
                  <p:embed/>
                  <p:pic>
                    <p:nvPicPr>
                      <p:cNvPr id="0" name="Picture 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9431" y="2578605"/>
                        <a:ext cx="744537" cy="4499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3891497464"/>
              </p:ext>
            </p:extLst>
          </p:nvPr>
        </p:nvGraphicFramePr>
        <p:xfrm>
          <a:off x="3482343" y="3011282"/>
          <a:ext cx="1603249" cy="465862"/>
        </p:xfrm>
        <a:graphic>
          <a:graphicData uri="http://schemas.openxmlformats.org/presentationml/2006/ole">
            <mc:AlternateContent xmlns:mc="http://schemas.openxmlformats.org/markup-compatibility/2006">
              <mc:Choice xmlns:v="urn:schemas-microsoft-com:vml" Requires="v">
                <p:oleObj spid="_x0000_s60876" name="Equation" r:id="rId6" imgW="863280" imgH="253800" progId="Equation.DSMT4">
                  <p:embed/>
                </p:oleObj>
              </mc:Choice>
              <mc:Fallback>
                <p:oleObj name="Equation" r:id="rId6" imgW="863280" imgH="253800" progId="Equation.DSMT4">
                  <p:embed/>
                  <p:pic>
                    <p:nvPicPr>
                      <p:cNvPr id="0" name="Picture 8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2343" y="3011282"/>
                        <a:ext cx="1603249" cy="465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2895434960"/>
              </p:ext>
            </p:extLst>
          </p:nvPr>
        </p:nvGraphicFramePr>
        <p:xfrm>
          <a:off x="3553718" y="3530793"/>
          <a:ext cx="730250" cy="442913"/>
        </p:xfrm>
        <a:graphic>
          <a:graphicData uri="http://schemas.openxmlformats.org/presentationml/2006/ole">
            <mc:AlternateContent xmlns:mc="http://schemas.openxmlformats.org/markup-compatibility/2006">
              <mc:Choice xmlns:v="urn:schemas-microsoft-com:vml" Requires="v">
                <p:oleObj spid="_x0000_s60877" name="Equation" r:id="rId8" imgW="393480" imgH="241200" progId="Equation.DSMT4">
                  <p:embed/>
                </p:oleObj>
              </mc:Choice>
              <mc:Fallback>
                <p:oleObj name="Equation" r:id="rId8" imgW="393480" imgH="241200" progId="Equation.DSMT4">
                  <p:embed/>
                  <p:pic>
                    <p:nvPicPr>
                      <p:cNvPr id="0" name="Picture 8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53718" y="3530793"/>
                        <a:ext cx="73025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TextBox 30"/>
          <p:cNvSpPr txBox="1"/>
          <p:nvPr/>
        </p:nvSpPr>
        <p:spPr>
          <a:xfrm>
            <a:off x="467544" y="4148226"/>
            <a:ext cx="5184576" cy="369332"/>
          </a:xfrm>
          <a:prstGeom prst="rect">
            <a:avLst/>
          </a:prstGeom>
          <a:noFill/>
        </p:spPr>
        <p:txBody>
          <a:bodyPr wrap="square" rtlCol="0">
            <a:spAutoFit/>
          </a:bodyPr>
          <a:lstStyle/>
          <a:p>
            <a:r>
              <a:rPr lang="zh-CN" altLang="en-US" b="1" dirty="0"/>
              <a:t>第二步</a:t>
            </a:r>
            <a:r>
              <a:rPr lang="zh-CN" altLang="en-US" dirty="0"/>
              <a:t>：分析质点在静止系中的加速度：</a:t>
            </a:r>
          </a:p>
        </p:txBody>
      </p:sp>
      <p:sp>
        <p:nvSpPr>
          <p:cNvPr id="32" name="TextBox 31"/>
          <p:cNvSpPr txBox="1"/>
          <p:nvPr/>
        </p:nvSpPr>
        <p:spPr>
          <a:xfrm>
            <a:off x="503530" y="4745377"/>
            <a:ext cx="3816424" cy="1323439"/>
          </a:xfrm>
          <a:prstGeom prst="rect">
            <a:avLst/>
          </a:prstGeom>
          <a:noFill/>
        </p:spPr>
        <p:txBody>
          <a:bodyPr wrap="square" rtlCol="0">
            <a:spAutoFit/>
          </a:bodyPr>
          <a:lstStyle/>
          <a:p>
            <a:pPr>
              <a:spcAft>
                <a:spcPts val="1200"/>
              </a:spcAft>
            </a:pPr>
            <a:r>
              <a:rPr lang="zh-CN" altLang="en-US" sz="2000" dirty="0"/>
              <a:t>在静止系中，只有</a:t>
            </a:r>
            <a:r>
              <a:rPr lang="en-US" altLang="zh-CN" sz="2000" i="1" dirty="0" err="1"/>
              <a:t>v</a:t>
            </a:r>
            <a:r>
              <a:rPr lang="en-US" altLang="zh-CN" sz="2000" i="1" baseline="-25000" dirty="0" err="1"/>
              <a:t>r</a:t>
            </a:r>
            <a:r>
              <a:rPr lang="zh-CN" altLang="en-US" sz="2000" dirty="0"/>
              <a:t>分量：</a:t>
            </a:r>
            <a:endParaRPr lang="en-US" altLang="zh-CN" sz="2000" dirty="0"/>
          </a:p>
          <a:p>
            <a:pPr>
              <a:spcAft>
                <a:spcPts val="1200"/>
              </a:spcAft>
            </a:pPr>
            <a:r>
              <a:rPr lang="en-US" altLang="zh-CN" sz="2000" dirty="0"/>
              <a:t>                          </a:t>
            </a:r>
            <a:r>
              <a:rPr lang="zh-CN" altLang="en-US" sz="2000" dirty="0"/>
              <a:t>只有</a:t>
            </a:r>
            <a:r>
              <a:rPr lang="en-US" altLang="zh-CN" sz="2000" i="1" dirty="0" err="1"/>
              <a:t>v</a:t>
            </a:r>
            <a:r>
              <a:rPr lang="en-US" altLang="zh-CN" sz="2000" i="1" baseline="-25000" dirty="0" err="1">
                <a:latin typeface="Symbol" panose="05050102010706020507" pitchFamily="18" charset="2"/>
              </a:rPr>
              <a:t>j</a:t>
            </a:r>
            <a:r>
              <a:rPr lang="zh-CN" altLang="en-US" sz="2000" dirty="0"/>
              <a:t>分量：</a:t>
            </a:r>
            <a:endParaRPr lang="en-US" altLang="zh-CN" sz="2000" dirty="0"/>
          </a:p>
          <a:p>
            <a:pPr>
              <a:spcAft>
                <a:spcPts val="1200"/>
              </a:spcAft>
            </a:pPr>
            <a:r>
              <a:rPr lang="en-US" altLang="zh-CN" sz="2000" dirty="0"/>
              <a:t>                          </a:t>
            </a:r>
            <a:r>
              <a:rPr lang="zh-CN" altLang="en-US" sz="2000" dirty="0"/>
              <a:t>只有</a:t>
            </a:r>
            <a:r>
              <a:rPr lang="en-US" altLang="zh-CN" sz="2000" i="1" dirty="0"/>
              <a:t>v</a:t>
            </a:r>
            <a:r>
              <a:rPr lang="zh-CN" altLang="en-US" sz="2000" dirty="0"/>
              <a:t>分量：</a:t>
            </a:r>
          </a:p>
        </p:txBody>
      </p:sp>
      <p:graphicFrame>
        <p:nvGraphicFramePr>
          <p:cNvPr id="33" name="对象 32"/>
          <p:cNvGraphicFramePr>
            <a:graphicFrameLocks noChangeAspect="1"/>
          </p:cNvGraphicFramePr>
          <p:nvPr>
            <p:extLst>
              <p:ext uri="{D42A27DB-BD31-4B8C-83A1-F6EECF244321}">
                <p14:modId xmlns:p14="http://schemas.microsoft.com/office/powerpoint/2010/main" val="2974969944"/>
              </p:ext>
            </p:extLst>
          </p:nvPr>
        </p:nvGraphicFramePr>
        <p:xfrm>
          <a:off x="3563243" y="4691589"/>
          <a:ext cx="1441450" cy="474663"/>
        </p:xfrm>
        <a:graphic>
          <a:graphicData uri="http://schemas.openxmlformats.org/presentationml/2006/ole">
            <mc:AlternateContent xmlns:mc="http://schemas.openxmlformats.org/markup-compatibility/2006">
              <mc:Choice xmlns:v="urn:schemas-microsoft-com:vml" Requires="v">
                <p:oleObj spid="_x0000_s60878" name="Equation" r:id="rId10" imgW="761760" imgH="253800" progId="Equation.DSMT4">
                  <p:embed/>
                </p:oleObj>
              </mc:Choice>
              <mc:Fallback>
                <p:oleObj name="Equation" r:id="rId10" imgW="761760" imgH="253800" progId="Equation.DSMT4">
                  <p:embed/>
                  <p:pic>
                    <p:nvPicPr>
                      <p:cNvPr id="0" name="Picture 8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63243" y="4691589"/>
                        <a:ext cx="1441450"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对象 33"/>
          <p:cNvGraphicFramePr>
            <a:graphicFrameLocks noChangeAspect="1"/>
          </p:cNvGraphicFramePr>
          <p:nvPr>
            <p:extLst>
              <p:ext uri="{D42A27DB-BD31-4B8C-83A1-F6EECF244321}">
                <p14:modId xmlns:p14="http://schemas.microsoft.com/office/powerpoint/2010/main" val="3450692033"/>
              </p:ext>
            </p:extLst>
          </p:nvPr>
        </p:nvGraphicFramePr>
        <p:xfrm>
          <a:off x="5232400" y="4695825"/>
          <a:ext cx="1562100" cy="452438"/>
        </p:xfrm>
        <a:graphic>
          <a:graphicData uri="http://schemas.openxmlformats.org/presentationml/2006/ole">
            <mc:AlternateContent xmlns:mc="http://schemas.openxmlformats.org/markup-compatibility/2006">
              <mc:Choice xmlns:v="urn:schemas-microsoft-com:vml" Requires="v">
                <p:oleObj spid="_x0000_s60879" name="Equation" r:id="rId12" imgW="825480" imgH="241200" progId="Equation.DSMT4">
                  <p:embed/>
                </p:oleObj>
              </mc:Choice>
              <mc:Fallback>
                <p:oleObj name="Equation" r:id="rId12" imgW="825480" imgH="241200" progId="Equation.DSMT4">
                  <p:embed/>
                  <p:pic>
                    <p:nvPicPr>
                      <p:cNvPr id="0" name="Picture 8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32400" y="4695825"/>
                        <a:ext cx="1562100"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1992006403"/>
              </p:ext>
            </p:extLst>
          </p:nvPr>
        </p:nvGraphicFramePr>
        <p:xfrm>
          <a:off x="3540125" y="5170488"/>
          <a:ext cx="2497138" cy="474662"/>
        </p:xfrm>
        <a:graphic>
          <a:graphicData uri="http://schemas.openxmlformats.org/presentationml/2006/ole">
            <mc:AlternateContent xmlns:mc="http://schemas.openxmlformats.org/markup-compatibility/2006">
              <mc:Choice xmlns:v="urn:schemas-microsoft-com:vml" Requires="v">
                <p:oleObj spid="_x0000_s60880" name="Equation" r:id="rId14" imgW="1320480" imgH="253800" progId="Equation.DSMT4">
                  <p:embed/>
                </p:oleObj>
              </mc:Choice>
              <mc:Fallback>
                <p:oleObj name="Equation" r:id="rId14" imgW="1320480" imgH="253800" progId="Equation.DSMT4">
                  <p:embed/>
                  <p:pic>
                    <p:nvPicPr>
                      <p:cNvPr id="0" name="Picture 88"/>
                      <p:cNvPicPr>
                        <a:picLocks noChangeAspect="1" noChangeArrowheads="1"/>
                      </p:cNvPicPr>
                      <p:nvPr/>
                    </p:nvPicPr>
                    <p:blipFill>
                      <a:blip r:embed="rId15"/>
                      <a:srcRect/>
                      <a:stretch>
                        <a:fillRect/>
                      </a:stretch>
                    </p:blipFill>
                    <p:spPr bwMode="auto">
                      <a:xfrm>
                        <a:off x="3540125" y="5170488"/>
                        <a:ext cx="2497138"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2364528959"/>
              </p:ext>
            </p:extLst>
          </p:nvPr>
        </p:nvGraphicFramePr>
        <p:xfrm>
          <a:off x="6399587" y="5154706"/>
          <a:ext cx="1154112" cy="452438"/>
        </p:xfrm>
        <a:graphic>
          <a:graphicData uri="http://schemas.openxmlformats.org/presentationml/2006/ole">
            <mc:AlternateContent xmlns:mc="http://schemas.openxmlformats.org/markup-compatibility/2006">
              <mc:Choice xmlns:v="urn:schemas-microsoft-com:vml" Requires="v">
                <p:oleObj spid="_x0000_s60881" name="Equation" r:id="rId16" imgW="609480" imgH="241200" progId="Equation.DSMT4">
                  <p:embed/>
                </p:oleObj>
              </mc:Choice>
              <mc:Fallback>
                <p:oleObj name="Equation" r:id="rId16" imgW="609480" imgH="241200" progId="Equation.DSMT4">
                  <p:embed/>
                  <p:pic>
                    <p:nvPicPr>
                      <p:cNvPr id="0" name="Picture 8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99587" y="5154706"/>
                        <a:ext cx="1154112"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2793598407"/>
              </p:ext>
            </p:extLst>
          </p:nvPr>
        </p:nvGraphicFramePr>
        <p:xfrm>
          <a:off x="3600450" y="5621338"/>
          <a:ext cx="1439863" cy="474662"/>
        </p:xfrm>
        <a:graphic>
          <a:graphicData uri="http://schemas.openxmlformats.org/presentationml/2006/ole">
            <mc:AlternateContent xmlns:mc="http://schemas.openxmlformats.org/markup-compatibility/2006">
              <mc:Choice xmlns:v="urn:schemas-microsoft-com:vml" Requires="v">
                <p:oleObj spid="_x0000_s60882" name="Equation" r:id="rId18" imgW="761760" imgH="253800" progId="Equation.DSMT4">
                  <p:embed/>
                </p:oleObj>
              </mc:Choice>
              <mc:Fallback>
                <p:oleObj name="Equation" r:id="rId18" imgW="761760" imgH="253800" progId="Equation.DSMT4">
                  <p:embed/>
                  <p:pic>
                    <p:nvPicPr>
                      <p:cNvPr id="0" name="Picture 90"/>
                      <p:cNvPicPr>
                        <a:picLocks noChangeAspect="1" noChangeArrowheads="1"/>
                      </p:cNvPicPr>
                      <p:nvPr/>
                    </p:nvPicPr>
                    <p:blipFill>
                      <a:blip r:embed="rId19"/>
                      <a:srcRect/>
                      <a:stretch>
                        <a:fillRect/>
                      </a:stretch>
                    </p:blipFill>
                    <p:spPr bwMode="auto">
                      <a:xfrm>
                        <a:off x="3600450" y="5621338"/>
                        <a:ext cx="1439863"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对象 37"/>
          <p:cNvGraphicFramePr>
            <a:graphicFrameLocks noChangeAspect="1"/>
          </p:cNvGraphicFramePr>
          <p:nvPr>
            <p:extLst>
              <p:ext uri="{D42A27DB-BD31-4B8C-83A1-F6EECF244321}">
                <p14:modId xmlns:p14="http://schemas.microsoft.com/office/powerpoint/2010/main" val="1491193952"/>
              </p:ext>
            </p:extLst>
          </p:nvPr>
        </p:nvGraphicFramePr>
        <p:xfrm>
          <a:off x="5256831" y="5616379"/>
          <a:ext cx="1154112" cy="452437"/>
        </p:xfrm>
        <a:graphic>
          <a:graphicData uri="http://schemas.openxmlformats.org/presentationml/2006/ole">
            <mc:AlternateContent xmlns:mc="http://schemas.openxmlformats.org/markup-compatibility/2006">
              <mc:Choice xmlns:v="urn:schemas-microsoft-com:vml" Requires="v">
                <p:oleObj spid="_x0000_s60883" name="Equation" r:id="rId20" imgW="609480" imgH="241200" progId="Equation.DSMT4">
                  <p:embed/>
                </p:oleObj>
              </mc:Choice>
              <mc:Fallback>
                <p:oleObj name="Equation" r:id="rId20" imgW="609480" imgH="241200" progId="Equation.DSMT4">
                  <p:embed/>
                  <p:pic>
                    <p:nvPicPr>
                      <p:cNvPr id="0" name="Picture 9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56831" y="5616379"/>
                        <a:ext cx="1154112"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对象 38"/>
          <p:cNvGraphicFramePr>
            <a:graphicFrameLocks noChangeAspect="1"/>
          </p:cNvGraphicFramePr>
          <p:nvPr>
            <p:extLst>
              <p:ext uri="{D42A27DB-BD31-4B8C-83A1-F6EECF244321}">
                <p14:modId xmlns:p14="http://schemas.microsoft.com/office/powerpoint/2010/main" val="2827492972"/>
              </p:ext>
            </p:extLst>
          </p:nvPr>
        </p:nvGraphicFramePr>
        <p:xfrm>
          <a:off x="6671441" y="5616379"/>
          <a:ext cx="1154112" cy="452437"/>
        </p:xfrm>
        <a:graphic>
          <a:graphicData uri="http://schemas.openxmlformats.org/presentationml/2006/ole">
            <mc:AlternateContent xmlns:mc="http://schemas.openxmlformats.org/markup-compatibility/2006">
              <mc:Choice xmlns:v="urn:schemas-microsoft-com:vml" Requires="v">
                <p:oleObj spid="_x0000_s60884" name="Equation" r:id="rId21" imgW="609480" imgH="241200" progId="Equation.DSMT4">
                  <p:embed/>
                </p:oleObj>
              </mc:Choice>
              <mc:Fallback>
                <p:oleObj name="Equation" r:id="rId21" imgW="609480" imgH="241200" progId="Equation.DSMT4">
                  <p:embed/>
                  <p:pic>
                    <p:nvPicPr>
                      <p:cNvPr id="0" name="Picture 9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671441" y="5616379"/>
                        <a:ext cx="1154112"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5638927" y="4077072"/>
            <a:ext cx="2317449" cy="369332"/>
          </a:xfrm>
          <a:prstGeom prst="rect">
            <a:avLst/>
          </a:prstGeom>
          <a:noFill/>
        </p:spPr>
        <p:txBody>
          <a:bodyPr wrap="square" rtlCol="0">
            <a:spAutoFit/>
          </a:bodyPr>
          <a:lstStyle/>
          <a:p>
            <a:r>
              <a:rPr lang="zh-CN" altLang="en-US" b="1" dirty="0">
                <a:solidFill>
                  <a:srgbClr val="FF0000"/>
                </a:solidFill>
              </a:rPr>
              <a:t>以旋转系作为参考系</a:t>
            </a:r>
          </a:p>
        </p:txBody>
      </p:sp>
      <p:sp>
        <p:nvSpPr>
          <p:cNvPr id="9" name="TextBox 8"/>
          <p:cNvSpPr txBox="1"/>
          <p:nvPr/>
        </p:nvSpPr>
        <p:spPr>
          <a:xfrm>
            <a:off x="395536" y="6444044"/>
            <a:ext cx="5256584" cy="369332"/>
          </a:xfrm>
          <a:prstGeom prst="rect">
            <a:avLst/>
          </a:prstGeom>
          <a:noFill/>
        </p:spPr>
        <p:txBody>
          <a:bodyPr wrap="square" rtlCol="0">
            <a:spAutoFit/>
          </a:bodyPr>
          <a:lstStyle/>
          <a:p>
            <a:r>
              <a:rPr lang="zh-CN" altLang="en-US" b="1" dirty="0">
                <a:solidFill>
                  <a:srgbClr val="FF0000"/>
                </a:solidFill>
              </a:rPr>
              <a:t>三个方向的速度均为常量。</a:t>
            </a:r>
          </a:p>
        </p:txBody>
      </p:sp>
      <p:cxnSp>
        <p:nvCxnSpPr>
          <p:cNvPr id="13" name="直接箭头连接符 12"/>
          <p:cNvCxnSpPr/>
          <p:nvPr/>
        </p:nvCxnSpPr>
        <p:spPr>
          <a:xfrm flipH="1">
            <a:off x="1475656" y="3284984"/>
            <a:ext cx="576064" cy="162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7504" y="3284984"/>
            <a:ext cx="1368152" cy="646331"/>
          </a:xfrm>
          <a:prstGeom prst="rect">
            <a:avLst/>
          </a:prstGeom>
          <a:noFill/>
        </p:spPr>
        <p:txBody>
          <a:bodyPr wrap="square" rtlCol="0">
            <a:spAutoFit/>
          </a:bodyPr>
          <a:lstStyle/>
          <a:p>
            <a:r>
              <a:rPr lang="zh-CN" altLang="en-US" dirty="0"/>
              <a:t>相当于旋转系中的转动</a:t>
            </a:r>
          </a:p>
        </p:txBody>
      </p:sp>
    </p:spTree>
    <p:extLst>
      <p:ext uri="{BB962C8B-B14F-4D97-AF65-F5344CB8AC3E}">
        <p14:creationId xmlns:p14="http://schemas.microsoft.com/office/powerpoint/2010/main" val="36792858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傅科摆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5508104" y="2636912"/>
            <a:ext cx="2664296" cy="1296144"/>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弧形 6"/>
          <p:cNvSpPr/>
          <p:nvPr/>
        </p:nvSpPr>
        <p:spPr>
          <a:xfrm>
            <a:off x="7416316" y="2636912"/>
            <a:ext cx="900100" cy="864096"/>
          </a:xfrm>
          <a:prstGeom prst="arc">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7548273" y="2263569"/>
            <a:ext cx="554560" cy="461665"/>
          </a:xfrm>
          <a:prstGeom prst="rect">
            <a:avLst/>
          </a:prstGeom>
          <a:noFill/>
        </p:spPr>
        <p:txBody>
          <a:bodyPr wrap="square" rtlCol="0">
            <a:spAutoFit/>
          </a:bodyPr>
          <a:lstStyle/>
          <a:p>
            <a:r>
              <a:rPr lang="en-US" altLang="zh-CN" sz="2400" dirty="0">
                <a:latin typeface="Symbol" panose="05050102010706020507" pitchFamily="18" charset="2"/>
              </a:rPr>
              <a:t>w</a:t>
            </a:r>
            <a:endParaRPr lang="zh-CN" altLang="en-US" sz="2400" dirty="0">
              <a:latin typeface="Symbol" panose="05050102010706020507" pitchFamily="18" charset="2"/>
            </a:endParaRPr>
          </a:p>
        </p:txBody>
      </p:sp>
      <p:cxnSp>
        <p:nvCxnSpPr>
          <p:cNvPr id="6" name="直接箭头连接符 5"/>
          <p:cNvCxnSpPr/>
          <p:nvPr/>
        </p:nvCxnSpPr>
        <p:spPr>
          <a:xfrm flipV="1">
            <a:off x="6840252" y="1772816"/>
            <a:ext cx="0" cy="15121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6840252" y="3284984"/>
            <a:ext cx="1332148" cy="108012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7548273" y="3501008"/>
            <a:ext cx="768143" cy="3240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7506326" y="3068960"/>
            <a:ext cx="0" cy="75608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840252" y="3447002"/>
            <a:ext cx="396044" cy="461665"/>
          </a:xfrm>
          <a:prstGeom prst="rect">
            <a:avLst/>
          </a:prstGeom>
          <a:noFill/>
        </p:spPr>
        <p:txBody>
          <a:bodyPr wrap="square" rtlCol="0">
            <a:spAutoFit/>
          </a:bodyPr>
          <a:lstStyle/>
          <a:p>
            <a:r>
              <a:rPr lang="en-US" altLang="zh-CN" sz="2400" dirty="0"/>
              <a:t>r</a:t>
            </a:r>
            <a:endParaRPr lang="zh-CN" altLang="en-US" sz="2400" dirty="0"/>
          </a:p>
        </p:txBody>
      </p:sp>
      <p:sp>
        <p:nvSpPr>
          <p:cNvPr id="18" name="TextBox 17"/>
          <p:cNvSpPr txBox="1"/>
          <p:nvPr/>
        </p:nvSpPr>
        <p:spPr>
          <a:xfrm>
            <a:off x="7932344" y="4293096"/>
            <a:ext cx="816120" cy="461665"/>
          </a:xfrm>
          <a:prstGeom prst="rect">
            <a:avLst/>
          </a:prstGeom>
          <a:noFill/>
        </p:spPr>
        <p:txBody>
          <a:bodyPr wrap="square" rtlCol="0">
            <a:spAutoFit/>
          </a:bodyPr>
          <a:lstStyle/>
          <a:p>
            <a:r>
              <a:rPr lang="en-US" altLang="zh-CN" sz="2400" i="1" dirty="0" err="1"/>
              <a:t>v</a:t>
            </a:r>
            <a:r>
              <a:rPr lang="en-US" altLang="zh-CN" sz="2400" i="1" baseline="-25000" dirty="0" err="1"/>
              <a:t>r</a:t>
            </a:r>
            <a:endParaRPr lang="zh-CN" altLang="en-US" sz="2400" i="1" baseline="-25000" dirty="0"/>
          </a:p>
        </p:txBody>
      </p:sp>
      <p:sp>
        <p:nvSpPr>
          <p:cNvPr id="19" name="TextBox 18"/>
          <p:cNvSpPr txBox="1"/>
          <p:nvPr/>
        </p:nvSpPr>
        <p:spPr>
          <a:xfrm>
            <a:off x="8193723" y="3478360"/>
            <a:ext cx="816120" cy="461665"/>
          </a:xfrm>
          <a:prstGeom prst="rect">
            <a:avLst/>
          </a:prstGeom>
          <a:noFill/>
        </p:spPr>
        <p:txBody>
          <a:bodyPr wrap="square" rtlCol="0">
            <a:spAutoFit/>
          </a:bodyPr>
          <a:lstStyle/>
          <a:p>
            <a:r>
              <a:rPr lang="en-US" altLang="zh-CN" sz="2400" i="1" dirty="0" err="1"/>
              <a:t>v</a:t>
            </a:r>
            <a:r>
              <a:rPr lang="en-US" altLang="zh-CN" sz="2400" i="1" baseline="-25000" dirty="0" err="1">
                <a:latin typeface="Symbol" panose="05050102010706020507" pitchFamily="18" charset="2"/>
              </a:rPr>
              <a:t>j</a:t>
            </a:r>
            <a:endParaRPr lang="zh-CN" altLang="en-US" sz="2400" i="1" baseline="-25000" dirty="0">
              <a:latin typeface="Symbol" panose="05050102010706020507" pitchFamily="18" charset="2"/>
            </a:endParaRPr>
          </a:p>
        </p:txBody>
      </p:sp>
      <p:sp>
        <p:nvSpPr>
          <p:cNvPr id="20" name="TextBox 19"/>
          <p:cNvSpPr txBox="1"/>
          <p:nvPr/>
        </p:nvSpPr>
        <p:spPr>
          <a:xfrm>
            <a:off x="7212264" y="2923619"/>
            <a:ext cx="816120" cy="461665"/>
          </a:xfrm>
          <a:prstGeom prst="rect">
            <a:avLst/>
          </a:prstGeom>
          <a:noFill/>
        </p:spPr>
        <p:txBody>
          <a:bodyPr wrap="square" rtlCol="0">
            <a:spAutoFit/>
          </a:bodyPr>
          <a:lstStyle/>
          <a:p>
            <a:r>
              <a:rPr lang="en-US" altLang="zh-CN" sz="2400" i="1" dirty="0"/>
              <a:t>v</a:t>
            </a:r>
            <a:endParaRPr lang="zh-CN" altLang="en-US" sz="2400" i="1" baseline="-25000" dirty="0"/>
          </a:p>
        </p:txBody>
      </p:sp>
      <p:sp>
        <p:nvSpPr>
          <p:cNvPr id="21" name="TextBox 20"/>
          <p:cNvSpPr txBox="1"/>
          <p:nvPr/>
        </p:nvSpPr>
        <p:spPr>
          <a:xfrm>
            <a:off x="6378587" y="1916832"/>
            <a:ext cx="461665" cy="720080"/>
          </a:xfrm>
          <a:prstGeom prst="rect">
            <a:avLst/>
          </a:prstGeom>
          <a:noFill/>
        </p:spPr>
        <p:txBody>
          <a:bodyPr vert="eaVert" wrap="square" rtlCol="0">
            <a:spAutoFit/>
          </a:bodyPr>
          <a:lstStyle/>
          <a:p>
            <a:r>
              <a:rPr lang="zh-CN" altLang="en-US" dirty="0"/>
              <a:t>转轴</a:t>
            </a:r>
          </a:p>
        </p:txBody>
      </p:sp>
      <p:sp>
        <p:nvSpPr>
          <p:cNvPr id="22" name="TextBox 21"/>
          <p:cNvSpPr txBox="1"/>
          <p:nvPr/>
        </p:nvSpPr>
        <p:spPr>
          <a:xfrm>
            <a:off x="7308304" y="3789040"/>
            <a:ext cx="409237" cy="369332"/>
          </a:xfrm>
          <a:prstGeom prst="rect">
            <a:avLst/>
          </a:prstGeom>
          <a:noFill/>
        </p:spPr>
        <p:txBody>
          <a:bodyPr wrap="square" rtlCol="0">
            <a:spAutoFit/>
          </a:bodyPr>
          <a:lstStyle/>
          <a:p>
            <a:r>
              <a:rPr lang="en-US" altLang="zh-CN" b="1" dirty="0"/>
              <a:t>m</a:t>
            </a:r>
            <a:endParaRPr lang="zh-CN" altLang="en-US" b="1" dirty="0"/>
          </a:p>
        </p:txBody>
      </p:sp>
      <p:grpSp>
        <p:nvGrpSpPr>
          <p:cNvPr id="11" name="组合 10"/>
          <p:cNvGrpSpPr/>
          <p:nvPr/>
        </p:nvGrpSpPr>
        <p:grpSpPr>
          <a:xfrm>
            <a:off x="179512" y="2043551"/>
            <a:ext cx="5911043" cy="939048"/>
            <a:chOff x="179512" y="2043551"/>
            <a:chExt cx="5911043" cy="939048"/>
          </a:xfrm>
        </p:grpSpPr>
        <p:sp>
          <p:nvSpPr>
            <p:cNvPr id="26" name="TextBox 25"/>
            <p:cNvSpPr txBox="1"/>
            <p:nvPr/>
          </p:nvSpPr>
          <p:spPr>
            <a:xfrm>
              <a:off x="179512" y="2060848"/>
              <a:ext cx="5184576" cy="877163"/>
            </a:xfrm>
            <a:prstGeom prst="rect">
              <a:avLst/>
            </a:prstGeom>
            <a:noFill/>
          </p:spPr>
          <p:txBody>
            <a:bodyPr wrap="square" rtlCol="0">
              <a:spAutoFit/>
            </a:bodyPr>
            <a:lstStyle/>
            <a:p>
              <a:pPr>
                <a:spcAft>
                  <a:spcPts val="1800"/>
                </a:spcAft>
              </a:pPr>
              <a:r>
                <a:rPr lang="zh-CN" altLang="en-US" b="1" dirty="0"/>
                <a:t>第三步</a:t>
              </a:r>
              <a:r>
                <a:rPr lang="zh-CN" altLang="en-US" dirty="0"/>
                <a:t>：旋转系中某一方向的虚拟力：</a:t>
              </a:r>
              <a:endParaRPr lang="en-US" altLang="zh-CN" dirty="0"/>
            </a:p>
            <a:p>
              <a:pPr>
                <a:spcAft>
                  <a:spcPts val="1800"/>
                </a:spcAft>
              </a:pPr>
              <a:r>
                <a:rPr lang="en-US" altLang="zh-CN" dirty="0"/>
                <a:t>                   </a:t>
              </a:r>
              <a:r>
                <a:rPr lang="zh-CN" altLang="en-US" dirty="0"/>
                <a:t>科里奥利力：</a:t>
              </a:r>
            </a:p>
          </p:txBody>
        </p:sp>
        <p:graphicFrame>
          <p:nvGraphicFramePr>
            <p:cNvPr id="4" name="对象 3"/>
            <p:cNvGraphicFramePr>
              <a:graphicFrameLocks noChangeAspect="1"/>
            </p:cNvGraphicFramePr>
            <p:nvPr>
              <p:extLst>
                <p:ext uri="{D42A27DB-BD31-4B8C-83A1-F6EECF244321}">
                  <p14:modId xmlns:p14="http://schemas.microsoft.com/office/powerpoint/2010/main" val="120472715"/>
                </p:ext>
              </p:extLst>
            </p:nvPr>
          </p:nvGraphicFramePr>
          <p:xfrm>
            <a:off x="4098243" y="2043551"/>
            <a:ext cx="1992312" cy="450850"/>
          </p:xfrm>
          <a:graphic>
            <a:graphicData uri="http://schemas.openxmlformats.org/presentationml/2006/ole">
              <mc:AlternateContent xmlns:mc="http://schemas.openxmlformats.org/markup-compatibility/2006">
                <mc:Choice xmlns:v="urn:schemas-microsoft-com:vml" Requires="v">
                  <p:oleObj spid="_x0000_s61793" name="Equation" r:id="rId4" imgW="1054080" imgH="241200" progId="Equation.DSMT4">
                    <p:embed/>
                  </p:oleObj>
                </mc:Choice>
                <mc:Fallback>
                  <p:oleObj name="Equation" r:id="rId4" imgW="1054080" imgH="241200" progId="Equation.DSMT4">
                    <p:embed/>
                    <p:pic>
                      <p:nvPicPr>
                        <p:cNvPr id="0" name="Picture 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8243" y="2043551"/>
                          <a:ext cx="199231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025574408"/>
                </p:ext>
              </p:extLst>
            </p:nvPr>
          </p:nvGraphicFramePr>
          <p:xfrm>
            <a:off x="2762255" y="2531749"/>
            <a:ext cx="2136775" cy="450850"/>
          </p:xfrm>
          <a:graphic>
            <a:graphicData uri="http://schemas.openxmlformats.org/presentationml/2006/ole">
              <mc:AlternateContent xmlns:mc="http://schemas.openxmlformats.org/markup-compatibility/2006">
                <mc:Choice xmlns:v="urn:schemas-microsoft-com:vml" Requires="v">
                  <p:oleObj spid="_x0000_s61794" name="Equation" r:id="rId6" imgW="1130040" imgH="241200" progId="Equation.DSMT4">
                    <p:embed/>
                  </p:oleObj>
                </mc:Choice>
                <mc:Fallback>
                  <p:oleObj name="Equation" r:id="rId6" imgW="1130040" imgH="241200" progId="Equation.DSMT4">
                    <p:embed/>
                    <p:pic>
                      <p:nvPicPr>
                        <p:cNvPr id="0" name="Picture 6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2255" y="2531749"/>
                          <a:ext cx="2136775"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0" name="TextBox 39"/>
          <p:cNvSpPr txBox="1"/>
          <p:nvPr/>
        </p:nvSpPr>
        <p:spPr>
          <a:xfrm>
            <a:off x="1259632" y="3447002"/>
            <a:ext cx="3816424" cy="2862322"/>
          </a:xfrm>
          <a:prstGeom prst="rect">
            <a:avLst/>
          </a:prstGeom>
          <a:noFill/>
        </p:spPr>
        <p:txBody>
          <a:bodyPr wrap="square" rtlCol="0">
            <a:spAutoFit/>
          </a:bodyPr>
          <a:lstStyle/>
          <a:p>
            <a:pPr>
              <a:spcAft>
                <a:spcPts val="7200"/>
              </a:spcAft>
            </a:pPr>
            <a:r>
              <a:rPr lang="zh-CN" altLang="en-US" sz="2000" dirty="0"/>
              <a:t>只有</a:t>
            </a:r>
            <a:r>
              <a:rPr lang="en-US" altLang="zh-CN" sz="2000" i="1" dirty="0" err="1"/>
              <a:t>v</a:t>
            </a:r>
            <a:r>
              <a:rPr lang="en-US" altLang="zh-CN" sz="2000" i="1" baseline="-25000" dirty="0" err="1"/>
              <a:t>r</a:t>
            </a:r>
            <a:r>
              <a:rPr lang="zh-CN" altLang="en-US" sz="2000" dirty="0"/>
              <a:t>分量：</a:t>
            </a:r>
            <a:endParaRPr lang="en-US" altLang="zh-CN" sz="2000" dirty="0"/>
          </a:p>
          <a:p>
            <a:pPr>
              <a:spcAft>
                <a:spcPts val="7200"/>
              </a:spcAft>
            </a:pPr>
            <a:r>
              <a:rPr lang="zh-CN" altLang="en-US" sz="2000" dirty="0"/>
              <a:t>只有</a:t>
            </a:r>
            <a:r>
              <a:rPr lang="en-US" altLang="zh-CN" sz="2000" i="1" dirty="0" err="1"/>
              <a:t>v</a:t>
            </a:r>
            <a:r>
              <a:rPr lang="en-US" altLang="zh-CN" sz="2000" i="1" baseline="-25000" dirty="0" err="1">
                <a:latin typeface="Symbol" panose="05050102010706020507" pitchFamily="18" charset="2"/>
              </a:rPr>
              <a:t>j</a:t>
            </a:r>
            <a:r>
              <a:rPr lang="zh-CN" altLang="en-US" sz="2000" dirty="0"/>
              <a:t>分量：</a:t>
            </a:r>
            <a:endParaRPr lang="en-US" altLang="zh-CN" sz="2000" dirty="0"/>
          </a:p>
          <a:p>
            <a:pPr>
              <a:spcAft>
                <a:spcPts val="7200"/>
              </a:spcAft>
            </a:pPr>
            <a:r>
              <a:rPr lang="zh-CN" altLang="en-US" sz="2000" dirty="0"/>
              <a:t>只有</a:t>
            </a:r>
            <a:r>
              <a:rPr lang="en-US" altLang="zh-CN" sz="2000" i="1" dirty="0"/>
              <a:t>v</a:t>
            </a:r>
            <a:r>
              <a:rPr lang="zh-CN" altLang="en-US" sz="2000" dirty="0"/>
              <a:t>分量：</a:t>
            </a:r>
          </a:p>
        </p:txBody>
      </p:sp>
      <p:graphicFrame>
        <p:nvGraphicFramePr>
          <p:cNvPr id="41" name="对象 40"/>
          <p:cNvGraphicFramePr>
            <a:graphicFrameLocks noChangeAspect="1"/>
          </p:cNvGraphicFramePr>
          <p:nvPr>
            <p:extLst>
              <p:ext uri="{D42A27DB-BD31-4B8C-83A1-F6EECF244321}">
                <p14:modId xmlns:p14="http://schemas.microsoft.com/office/powerpoint/2010/main" val="3676219777"/>
              </p:ext>
            </p:extLst>
          </p:nvPr>
        </p:nvGraphicFramePr>
        <p:xfrm>
          <a:off x="2747070" y="2924944"/>
          <a:ext cx="2112962" cy="474662"/>
        </p:xfrm>
        <a:graphic>
          <a:graphicData uri="http://schemas.openxmlformats.org/presentationml/2006/ole">
            <mc:AlternateContent xmlns:mc="http://schemas.openxmlformats.org/markup-compatibility/2006">
              <mc:Choice xmlns:v="urn:schemas-microsoft-com:vml" Requires="v">
                <p:oleObj spid="_x0000_s61795" name="Equation" r:id="rId8" imgW="1117440" imgH="253800" progId="Equation.DSMT4">
                  <p:embed/>
                </p:oleObj>
              </mc:Choice>
              <mc:Fallback>
                <p:oleObj name="Equation" r:id="rId8" imgW="1117440" imgH="253800" progId="Equation.DSMT4">
                  <p:embed/>
                  <p:pic>
                    <p:nvPicPr>
                      <p:cNvPr id="0" name="Picture 7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7070" y="2924944"/>
                        <a:ext cx="2112962"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对象 41"/>
          <p:cNvGraphicFramePr>
            <a:graphicFrameLocks noChangeAspect="1"/>
          </p:cNvGraphicFramePr>
          <p:nvPr>
            <p:extLst>
              <p:ext uri="{D42A27DB-BD31-4B8C-83A1-F6EECF244321}">
                <p14:modId xmlns:p14="http://schemas.microsoft.com/office/powerpoint/2010/main" val="1229559368"/>
              </p:ext>
            </p:extLst>
          </p:nvPr>
        </p:nvGraphicFramePr>
        <p:xfrm>
          <a:off x="1353542" y="3789040"/>
          <a:ext cx="4946650" cy="474663"/>
        </p:xfrm>
        <a:graphic>
          <a:graphicData uri="http://schemas.openxmlformats.org/presentationml/2006/ole">
            <mc:AlternateContent xmlns:mc="http://schemas.openxmlformats.org/markup-compatibility/2006">
              <mc:Choice xmlns:v="urn:schemas-microsoft-com:vml" Requires="v">
                <p:oleObj spid="_x0000_s61796" name="Equation" r:id="rId10" imgW="2616120" imgH="253800" progId="Equation.DSMT4">
                  <p:embed/>
                </p:oleObj>
              </mc:Choice>
              <mc:Fallback>
                <p:oleObj name="Equation" r:id="rId10" imgW="2616120" imgH="253800" progId="Equation.DSMT4">
                  <p:embed/>
                  <p:pic>
                    <p:nvPicPr>
                      <p:cNvPr id="0" name="Picture 7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53542" y="3789040"/>
                        <a:ext cx="4946650"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806737098"/>
              </p:ext>
            </p:extLst>
          </p:nvPr>
        </p:nvGraphicFramePr>
        <p:xfrm>
          <a:off x="1357318" y="4221088"/>
          <a:ext cx="5257800" cy="450850"/>
        </p:xfrm>
        <a:graphic>
          <a:graphicData uri="http://schemas.openxmlformats.org/presentationml/2006/ole">
            <mc:AlternateContent xmlns:mc="http://schemas.openxmlformats.org/markup-compatibility/2006">
              <mc:Choice xmlns:v="urn:schemas-microsoft-com:vml" Requires="v">
                <p:oleObj spid="_x0000_s61797" name="Equation" r:id="rId12" imgW="2781000" imgH="241200" progId="Equation.DSMT4">
                  <p:embed/>
                </p:oleObj>
              </mc:Choice>
              <mc:Fallback>
                <p:oleObj name="Equation" r:id="rId12" imgW="2781000" imgH="241200" progId="Equation.DSMT4">
                  <p:embed/>
                  <p:pic>
                    <p:nvPicPr>
                      <p:cNvPr id="0" name="Picture 7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57318" y="4221088"/>
                        <a:ext cx="525780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690583974"/>
              </p:ext>
            </p:extLst>
          </p:nvPr>
        </p:nvGraphicFramePr>
        <p:xfrm>
          <a:off x="1403648" y="5013176"/>
          <a:ext cx="7061200" cy="474662"/>
        </p:xfrm>
        <a:graphic>
          <a:graphicData uri="http://schemas.openxmlformats.org/presentationml/2006/ole">
            <mc:AlternateContent xmlns:mc="http://schemas.openxmlformats.org/markup-compatibility/2006">
              <mc:Choice xmlns:v="urn:schemas-microsoft-com:vml" Requires="v">
                <p:oleObj spid="_x0000_s61798" name="Equation" r:id="rId14" imgW="3733560" imgH="253800" progId="Equation.DSMT4">
                  <p:embed/>
                </p:oleObj>
              </mc:Choice>
              <mc:Fallback>
                <p:oleObj name="Equation" r:id="rId14" imgW="3733560" imgH="253800" progId="Equation.DSMT4">
                  <p:embed/>
                  <p:pic>
                    <p:nvPicPr>
                      <p:cNvPr id="0" name="Picture 7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03648" y="5013176"/>
                        <a:ext cx="7061200"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285121976"/>
              </p:ext>
            </p:extLst>
          </p:nvPr>
        </p:nvGraphicFramePr>
        <p:xfrm>
          <a:off x="1386957" y="5445224"/>
          <a:ext cx="1271587" cy="450850"/>
        </p:xfrm>
        <a:graphic>
          <a:graphicData uri="http://schemas.openxmlformats.org/presentationml/2006/ole">
            <mc:AlternateContent xmlns:mc="http://schemas.openxmlformats.org/markup-compatibility/2006">
              <mc:Choice xmlns:v="urn:schemas-microsoft-com:vml" Requires="v">
                <p:oleObj spid="_x0000_s61799" name="Equation" r:id="rId16" imgW="672840" imgH="241200" progId="Equation.DSMT4">
                  <p:embed/>
                </p:oleObj>
              </mc:Choice>
              <mc:Fallback>
                <p:oleObj name="Equation" r:id="rId16" imgW="672840" imgH="241200" progId="Equation.DSMT4">
                  <p:embed/>
                  <p:pic>
                    <p:nvPicPr>
                      <p:cNvPr id="0" name="Picture 7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86957" y="5445224"/>
                        <a:ext cx="1271587"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832858102"/>
              </p:ext>
            </p:extLst>
          </p:nvPr>
        </p:nvGraphicFramePr>
        <p:xfrm>
          <a:off x="1507323" y="6309324"/>
          <a:ext cx="815975" cy="427037"/>
        </p:xfrm>
        <a:graphic>
          <a:graphicData uri="http://schemas.openxmlformats.org/presentationml/2006/ole">
            <mc:AlternateContent xmlns:mc="http://schemas.openxmlformats.org/markup-compatibility/2006">
              <mc:Choice xmlns:v="urn:schemas-microsoft-com:vml" Requires="v">
                <p:oleObj spid="_x0000_s61800" name="Equation" r:id="rId18" imgW="431640" imgH="228600" progId="Equation.DSMT4">
                  <p:embed/>
                </p:oleObj>
              </mc:Choice>
              <mc:Fallback>
                <p:oleObj name="Equation" r:id="rId18" imgW="431640" imgH="228600" progId="Equation.DSMT4">
                  <p:embed/>
                  <p:pic>
                    <p:nvPicPr>
                      <p:cNvPr id="0" name="Picture 7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07323" y="6309324"/>
                        <a:ext cx="815975" cy="42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1470926323"/>
              </p:ext>
            </p:extLst>
          </p:nvPr>
        </p:nvGraphicFramePr>
        <p:xfrm>
          <a:off x="3563938" y="5627688"/>
          <a:ext cx="2432050" cy="717550"/>
        </p:xfrm>
        <a:graphic>
          <a:graphicData uri="http://schemas.openxmlformats.org/presentationml/2006/ole">
            <mc:AlternateContent xmlns:mc="http://schemas.openxmlformats.org/markup-compatibility/2006">
              <mc:Choice xmlns:v="urn:schemas-microsoft-com:vml" Requires="v">
                <p:oleObj spid="_x0000_s61801" name="Equation" r:id="rId20" imgW="850680" imgH="253800" progId="Equation.DSMT4">
                  <p:embed/>
                </p:oleObj>
              </mc:Choice>
              <mc:Fallback>
                <p:oleObj name="Equation" r:id="rId20" imgW="850680" imgH="253800" progId="Equation.DSMT4">
                  <p:embed/>
                  <p:pic>
                    <p:nvPicPr>
                      <p:cNvPr id="0" name="Picture 76"/>
                      <p:cNvPicPr>
                        <a:picLocks noChangeAspect="1" noChangeArrowheads="1"/>
                      </p:cNvPicPr>
                      <p:nvPr/>
                    </p:nvPicPr>
                    <p:blipFill>
                      <a:blip r:embed="rId21"/>
                      <a:srcRect/>
                      <a:stretch>
                        <a:fillRect/>
                      </a:stretch>
                    </p:blipFill>
                    <p:spPr bwMode="auto">
                      <a:xfrm>
                        <a:off x="3563938" y="5627688"/>
                        <a:ext cx="2432050"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16">
            <a:extLst>
              <a:ext uri="{FF2B5EF4-FFF2-40B4-BE49-F238E27FC236}">
                <a16:creationId xmlns:a16="http://schemas.microsoft.com/office/drawing/2014/main" id="{DB203B95-FCD3-47C8-A5BB-EA0BB32B1D9E}"/>
              </a:ext>
            </a:extLst>
          </p:cNvPr>
          <p:cNvGraphicFramePr>
            <a:graphicFrameLocks noChangeAspect="1"/>
          </p:cNvGraphicFramePr>
          <p:nvPr>
            <p:extLst>
              <p:ext uri="{D42A27DB-BD31-4B8C-83A1-F6EECF244321}">
                <p14:modId xmlns:p14="http://schemas.microsoft.com/office/powerpoint/2010/main" val="3958103212"/>
              </p:ext>
            </p:extLst>
          </p:nvPr>
        </p:nvGraphicFramePr>
        <p:xfrm>
          <a:off x="1043608" y="319302"/>
          <a:ext cx="1512000" cy="432000"/>
        </p:xfrm>
        <a:graphic>
          <a:graphicData uri="http://schemas.openxmlformats.org/presentationml/2006/ole">
            <mc:AlternateContent xmlns:mc="http://schemas.openxmlformats.org/markup-compatibility/2006">
              <mc:Choice xmlns:v="urn:schemas-microsoft-com:vml" Requires="v">
                <p:oleObj spid="_x0000_s61802" name="Equation" r:id="rId22" imgW="914400" imgH="253800" progId="Equation.DSMT4">
                  <p:embed/>
                </p:oleObj>
              </mc:Choice>
              <mc:Fallback>
                <p:oleObj name="Equation" r:id="rId22" imgW="914400" imgH="253800" progId="Equation.DSMT4">
                  <p:embed/>
                  <p:pic>
                    <p:nvPicPr>
                      <p:cNvPr id="18" name="Object 16"/>
                      <p:cNvPicPr>
                        <a:picLocks noChangeArrowheads="1"/>
                      </p:cNvPicPr>
                      <p:nvPr/>
                    </p:nvPicPr>
                    <p:blipFill>
                      <a:blip r:embed="rId23"/>
                      <a:srcRect/>
                      <a:stretch>
                        <a:fillRect/>
                      </a:stretch>
                    </p:blipFill>
                    <p:spPr bwMode="auto">
                      <a:xfrm>
                        <a:off x="1043608" y="319302"/>
                        <a:ext cx="1512000" cy="432000"/>
                      </a:xfrm>
                      <a:prstGeom prst="rect">
                        <a:avLst/>
                      </a:prstGeom>
                      <a:noFill/>
                      <a:extLst>
                        <a:ext uri="{909E8E84-426E-40DD-AFC4-6F175D3DCCD1}">
                          <a14:hiddenFill xmlns:a14="http://schemas.microsoft.com/office/drawing/2010/main">
                            <a:solidFill>
                              <a:schemeClr val="accent2"/>
                            </a:solidFill>
                          </a14:hiddenFill>
                        </a:ext>
                      </a:extLst>
                    </p:spPr>
                  </p:pic>
                </p:oleObj>
              </mc:Fallback>
            </mc:AlternateContent>
          </a:graphicData>
        </a:graphic>
      </p:graphicFrame>
    </p:spTree>
    <p:extLst>
      <p:ext uri="{BB962C8B-B14F-4D97-AF65-F5344CB8AC3E}">
        <p14:creationId xmlns:p14="http://schemas.microsoft.com/office/powerpoint/2010/main" val="18101565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傅科摆</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1746" name="Picture 2" descr="http://pec.buaa.edu.cn/images/neirong/neirong_1_fukebai_clip_image002_0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672" y="2228220"/>
            <a:ext cx="6696744" cy="396786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791489" y="6021288"/>
            <a:ext cx="6048672" cy="707886"/>
          </a:xfrm>
          <a:prstGeom prst="rect">
            <a:avLst/>
          </a:prstGeom>
          <a:noFill/>
        </p:spPr>
        <p:txBody>
          <a:bodyPr wrap="square" rtlCol="0">
            <a:spAutoFit/>
          </a:bodyPr>
          <a:lstStyle/>
          <a:p>
            <a:r>
              <a:rPr lang="zh-CN" altLang="en-US" sz="2000" dirty="0"/>
              <a:t>在转动的地球参考系下，受到科里奥利力的作用，位于北半球的傅科摆摆面沿顺时针方向转动。</a:t>
            </a:r>
          </a:p>
        </p:txBody>
      </p:sp>
      <p:sp>
        <p:nvSpPr>
          <p:cNvPr id="28" name="TextBox 27"/>
          <p:cNvSpPr txBox="1"/>
          <p:nvPr/>
        </p:nvSpPr>
        <p:spPr>
          <a:xfrm>
            <a:off x="395536" y="1617985"/>
            <a:ext cx="3600400" cy="523220"/>
          </a:xfrm>
          <a:prstGeom prst="rect">
            <a:avLst/>
          </a:prstGeom>
          <a:noFill/>
        </p:spPr>
        <p:txBody>
          <a:bodyPr wrap="square" rtlCol="0">
            <a:spAutoFit/>
          </a:bodyPr>
          <a:lstStyle/>
          <a:p>
            <a:r>
              <a:rPr lang="zh-CN" altLang="en-US" sz="2800" dirty="0"/>
              <a:t>傅科摆的原理</a:t>
            </a:r>
          </a:p>
        </p:txBody>
      </p:sp>
      <p:sp>
        <p:nvSpPr>
          <p:cNvPr id="7" name="TextBox 42">
            <a:extLst>
              <a:ext uri="{FF2B5EF4-FFF2-40B4-BE49-F238E27FC236}">
                <a16:creationId xmlns:a16="http://schemas.microsoft.com/office/drawing/2014/main" id="{7350C09F-AD50-42B0-8611-CEC91E2DE372}"/>
              </a:ext>
            </a:extLst>
          </p:cNvPr>
          <p:cNvSpPr txBox="1"/>
          <p:nvPr/>
        </p:nvSpPr>
        <p:spPr>
          <a:xfrm>
            <a:off x="323528" y="3565819"/>
            <a:ext cx="1649797" cy="646331"/>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长江南岸冲刷比较严重</a:t>
            </a:r>
          </a:p>
        </p:txBody>
      </p:sp>
    </p:spTree>
    <p:extLst>
      <p:ext uri="{BB962C8B-B14F-4D97-AF65-F5344CB8AC3E}">
        <p14:creationId xmlns:p14="http://schemas.microsoft.com/office/powerpoint/2010/main" val="26514952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补充例题</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7544" y="1628800"/>
            <a:ext cx="7992888" cy="1877437"/>
          </a:xfrm>
          <a:prstGeom prst="rect">
            <a:avLst/>
          </a:prstGeom>
          <a:noFill/>
        </p:spPr>
        <p:txBody>
          <a:bodyPr wrap="square" rtlCol="0">
            <a:spAutoFit/>
          </a:bodyPr>
          <a:lstStyle/>
          <a:p>
            <a:r>
              <a:rPr lang="en-US" altLang="zh-CN" sz="3200" dirty="0"/>
              <a:t>5</a:t>
            </a:r>
            <a:r>
              <a:rPr lang="zh-CN" altLang="en-US" sz="3200" dirty="0"/>
              <a:t>）</a:t>
            </a:r>
            <a:r>
              <a:rPr lang="en-US" altLang="zh-CN" sz="3200" dirty="0"/>
              <a:t>P76 </a:t>
            </a:r>
            <a:r>
              <a:rPr lang="zh-CN" altLang="en-US" sz="3200" dirty="0"/>
              <a:t>例</a:t>
            </a:r>
            <a:r>
              <a:rPr lang="en-US" altLang="zh-CN" sz="3200" dirty="0"/>
              <a:t>2.9</a:t>
            </a:r>
            <a:br>
              <a:rPr lang="en-US" altLang="zh-CN" sz="3200" dirty="0"/>
            </a:br>
            <a:r>
              <a:rPr lang="zh-CN" altLang="en-US" sz="2800" dirty="0"/>
              <a:t>液面倾斜是为了提供旋转所需的向心力。若以容器作为参考系，则离心力、重力和支撑力三者的合力必须为零。而支撑力须沿接触面的法线方向。</a:t>
            </a:r>
            <a:endParaRPr lang="zh-CN" altLang="en-US" sz="3200" dirty="0"/>
          </a:p>
        </p:txBody>
      </p:sp>
      <p:sp>
        <p:nvSpPr>
          <p:cNvPr id="8" name="TextBox 7"/>
          <p:cNvSpPr txBox="1"/>
          <p:nvPr/>
        </p:nvSpPr>
        <p:spPr>
          <a:xfrm>
            <a:off x="539552" y="3573016"/>
            <a:ext cx="7992888" cy="1446550"/>
          </a:xfrm>
          <a:prstGeom prst="rect">
            <a:avLst/>
          </a:prstGeom>
          <a:noFill/>
        </p:spPr>
        <p:txBody>
          <a:bodyPr wrap="square" rtlCol="0">
            <a:spAutoFit/>
          </a:bodyPr>
          <a:lstStyle/>
          <a:p>
            <a:r>
              <a:rPr lang="en-US" altLang="zh-CN" sz="3200" dirty="0"/>
              <a:t>6</a:t>
            </a:r>
            <a:r>
              <a:rPr lang="zh-CN" altLang="en-US" sz="3200" dirty="0"/>
              <a:t>）</a:t>
            </a:r>
            <a:r>
              <a:rPr lang="en-US" altLang="zh-CN" sz="3200" dirty="0"/>
              <a:t>P83 </a:t>
            </a:r>
            <a:r>
              <a:rPr lang="zh-CN" altLang="en-US" sz="3200" dirty="0"/>
              <a:t>例</a:t>
            </a:r>
            <a:r>
              <a:rPr lang="en-US" altLang="zh-CN" sz="3200" dirty="0"/>
              <a:t>2.15</a:t>
            </a:r>
            <a:br>
              <a:rPr lang="en-US" altLang="zh-CN" sz="3200" dirty="0"/>
            </a:br>
            <a:r>
              <a:rPr lang="zh-CN" altLang="en-US" sz="2800" dirty="0"/>
              <a:t>变质量问题需要使用牛顿第二定律的普适表达式。变量代换法求解微分方程。</a:t>
            </a:r>
          </a:p>
        </p:txBody>
      </p:sp>
    </p:spTree>
    <p:extLst>
      <p:ext uri="{BB962C8B-B14F-4D97-AF65-F5344CB8AC3E}">
        <p14:creationId xmlns:p14="http://schemas.microsoft.com/office/powerpoint/2010/main" val="23507206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22A4393-DFC7-46B4-91DD-1C74752DDBB6}"/>
              </a:ext>
            </a:extLst>
          </p:cNvPr>
          <p:cNvPicPr>
            <a:picLocks noChangeAspect="1"/>
          </p:cNvPicPr>
          <p:nvPr/>
        </p:nvPicPr>
        <p:blipFill>
          <a:blip r:embed="rId3"/>
          <a:stretch>
            <a:fillRect/>
          </a:stretch>
        </p:blipFill>
        <p:spPr>
          <a:xfrm>
            <a:off x="395537" y="404664"/>
            <a:ext cx="4680520" cy="1028559"/>
          </a:xfrm>
          <a:prstGeom prst="rect">
            <a:avLst/>
          </a:prstGeom>
        </p:spPr>
      </p:pic>
      <p:pic>
        <p:nvPicPr>
          <p:cNvPr id="5" name="图片 4">
            <a:extLst>
              <a:ext uri="{FF2B5EF4-FFF2-40B4-BE49-F238E27FC236}">
                <a16:creationId xmlns:a16="http://schemas.microsoft.com/office/drawing/2014/main" id="{E15FFE01-9CA1-4CFF-AF8C-BE0B3D144617}"/>
              </a:ext>
            </a:extLst>
          </p:cNvPr>
          <p:cNvPicPr>
            <a:picLocks noChangeAspect="1"/>
          </p:cNvPicPr>
          <p:nvPr/>
        </p:nvPicPr>
        <p:blipFill>
          <a:blip r:embed="rId4"/>
          <a:stretch>
            <a:fillRect/>
          </a:stretch>
        </p:blipFill>
        <p:spPr>
          <a:xfrm>
            <a:off x="5334847" y="411966"/>
            <a:ext cx="3439986" cy="2618243"/>
          </a:xfrm>
          <a:prstGeom prst="rect">
            <a:avLst/>
          </a:prstGeom>
        </p:spPr>
      </p:pic>
      <p:graphicFrame>
        <p:nvGraphicFramePr>
          <p:cNvPr id="6" name="对象 5">
            <a:extLst>
              <a:ext uri="{FF2B5EF4-FFF2-40B4-BE49-F238E27FC236}">
                <a16:creationId xmlns:a16="http://schemas.microsoft.com/office/drawing/2014/main" id="{04BB7A11-F192-4346-B6E2-C39E45E347BE}"/>
              </a:ext>
            </a:extLst>
          </p:cNvPr>
          <p:cNvGraphicFramePr>
            <a:graphicFrameLocks noChangeAspect="1"/>
          </p:cNvGraphicFramePr>
          <p:nvPr>
            <p:extLst>
              <p:ext uri="{D42A27DB-BD31-4B8C-83A1-F6EECF244321}">
                <p14:modId xmlns:p14="http://schemas.microsoft.com/office/powerpoint/2010/main" val="4136666969"/>
              </p:ext>
            </p:extLst>
          </p:nvPr>
        </p:nvGraphicFramePr>
        <p:xfrm>
          <a:off x="688975" y="2060575"/>
          <a:ext cx="1863725" cy="1527175"/>
        </p:xfrm>
        <a:graphic>
          <a:graphicData uri="http://schemas.openxmlformats.org/presentationml/2006/ole">
            <mc:AlternateContent xmlns:mc="http://schemas.openxmlformats.org/markup-compatibility/2006">
              <mc:Choice xmlns:v="urn:schemas-microsoft-com:vml" Requires="v">
                <p:oleObj spid="_x0000_s69640" name="Equation" r:id="rId5" imgW="1054080" imgH="863280" progId="Equation.DSMT4">
                  <p:embed/>
                </p:oleObj>
              </mc:Choice>
              <mc:Fallback>
                <p:oleObj name="Equation" r:id="rId5" imgW="1054080" imgH="863280" progId="Equation.DSMT4">
                  <p:embed/>
                  <p:pic>
                    <p:nvPicPr>
                      <p:cNvPr id="0" name=""/>
                      <p:cNvPicPr/>
                      <p:nvPr/>
                    </p:nvPicPr>
                    <p:blipFill>
                      <a:blip r:embed="rId6"/>
                      <a:stretch>
                        <a:fillRect/>
                      </a:stretch>
                    </p:blipFill>
                    <p:spPr>
                      <a:xfrm>
                        <a:off x="688975" y="2060575"/>
                        <a:ext cx="1863725" cy="1527175"/>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B87892BA-1258-4E5B-B198-DD62FDD076D1}"/>
              </a:ext>
            </a:extLst>
          </p:cNvPr>
          <p:cNvSpPr txBox="1"/>
          <p:nvPr/>
        </p:nvSpPr>
        <p:spPr>
          <a:xfrm>
            <a:off x="757604" y="1536421"/>
            <a:ext cx="2808311" cy="369332"/>
          </a:xfrm>
          <a:prstGeom prst="rect">
            <a:avLst/>
          </a:prstGeom>
          <a:noFill/>
        </p:spPr>
        <p:txBody>
          <a:bodyPr wrap="square" rtlCol="0">
            <a:spAutoFit/>
          </a:bodyPr>
          <a:lstStyle/>
          <a:p>
            <a:r>
              <a:rPr lang="zh-CN" altLang="en-US" dirty="0"/>
              <a:t>在旋转参考系中：</a:t>
            </a:r>
          </a:p>
        </p:txBody>
      </p:sp>
      <p:sp>
        <p:nvSpPr>
          <p:cNvPr id="8" name="右大括号 7">
            <a:extLst>
              <a:ext uri="{FF2B5EF4-FFF2-40B4-BE49-F238E27FC236}">
                <a16:creationId xmlns:a16="http://schemas.microsoft.com/office/drawing/2014/main" id="{CF2F8895-A1F4-4A1D-8055-3B80CA4ED29E}"/>
              </a:ext>
            </a:extLst>
          </p:cNvPr>
          <p:cNvSpPr/>
          <p:nvPr/>
        </p:nvSpPr>
        <p:spPr>
          <a:xfrm>
            <a:off x="2483768" y="2132856"/>
            <a:ext cx="360040" cy="6480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9" name="对象 8">
            <a:extLst>
              <a:ext uri="{FF2B5EF4-FFF2-40B4-BE49-F238E27FC236}">
                <a16:creationId xmlns:a16="http://schemas.microsoft.com/office/drawing/2014/main" id="{05CD23AD-6890-4681-A2DF-1C9935983329}"/>
              </a:ext>
            </a:extLst>
          </p:cNvPr>
          <p:cNvGraphicFramePr>
            <a:graphicFrameLocks noChangeAspect="1"/>
          </p:cNvGraphicFramePr>
          <p:nvPr>
            <p:extLst>
              <p:ext uri="{D42A27DB-BD31-4B8C-83A1-F6EECF244321}">
                <p14:modId xmlns:p14="http://schemas.microsoft.com/office/powerpoint/2010/main" val="576285985"/>
              </p:ext>
            </p:extLst>
          </p:nvPr>
        </p:nvGraphicFramePr>
        <p:xfrm>
          <a:off x="3010424" y="2132856"/>
          <a:ext cx="1110981" cy="648072"/>
        </p:xfrm>
        <a:graphic>
          <a:graphicData uri="http://schemas.openxmlformats.org/presentationml/2006/ole">
            <mc:AlternateContent xmlns:mc="http://schemas.openxmlformats.org/markup-compatibility/2006">
              <mc:Choice xmlns:v="urn:schemas-microsoft-com:vml" Requires="v">
                <p:oleObj spid="_x0000_s69641" name="Equation" r:id="rId7" imgW="761760" imgH="444240" progId="Equation.DSMT4">
                  <p:embed/>
                </p:oleObj>
              </mc:Choice>
              <mc:Fallback>
                <p:oleObj name="Equation" r:id="rId7" imgW="761760" imgH="444240" progId="Equation.DSMT4">
                  <p:embed/>
                  <p:pic>
                    <p:nvPicPr>
                      <p:cNvPr id="0" name=""/>
                      <p:cNvPicPr/>
                      <p:nvPr/>
                    </p:nvPicPr>
                    <p:blipFill>
                      <a:blip r:embed="rId8"/>
                      <a:stretch>
                        <a:fillRect/>
                      </a:stretch>
                    </p:blipFill>
                    <p:spPr>
                      <a:xfrm>
                        <a:off x="3010424" y="2132856"/>
                        <a:ext cx="1110981" cy="648072"/>
                      </a:xfrm>
                      <a:prstGeom prst="rect">
                        <a:avLst/>
                      </a:prstGeom>
                    </p:spPr>
                  </p:pic>
                </p:oleObj>
              </mc:Fallback>
            </mc:AlternateContent>
          </a:graphicData>
        </a:graphic>
      </p:graphicFrame>
      <p:sp>
        <p:nvSpPr>
          <p:cNvPr id="10" name="箭头: 下 9">
            <a:extLst>
              <a:ext uri="{FF2B5EF4-FFF2-40B4-BE49-F238E27FC236}">
                <a16:creationId xmlns:a16="http://schemas.microsoft.com/office/drawing/2014/main" id="{AA26F957-58C3-49EB-888D-45A5FFB13A2B}"/>
              </a:ext>
            </a:extLst>
          </p:cNvPr>
          <p:cNvSpPr/>
          <p:nvPr/>
        </p:nvSpPr>
        <p:spPr>
          <a:xfrm rot="18988110">
            <a:off x="3417194" y="3274074"/>
            <a:ext cx="360040" cy="6273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对象 10">
            <a:extLst>
              <a:ext uri="{FF2B5EF4-FFF2-40B4-BE49-F238E27FC236}">
                <a16:creationId xmlns:a16="http://schemas.microsoft.com/office/drawing/2014/main" id="{57823895-2FAA-4CA0-BCEE-41ACB5317076}"/>
              </a:ext>
            </a:extLst>
          </p:cNvPr>
          <p:cNvGraphicFramePr>
            <a:graphicFrameLocks noChangeAspect="1"/>
          </p:cNvGraphicFramePr>
          <p:nvPr>
            <p:extLst>
              <p:ext uri="{D42A27DB-BD31-4B8C-83A1-F6EECF244321}">
                <p14:modId xmlns:p14="http://schemas.microsoft.com/office/powerpoint/2010/main" val="2025853905"/>
              </p:ext>
            </p:extLst>
          </p:nvPr>
        </p:nvGraphicFramePr>
        <p:xfrm>
          <a:off x="3995936" y="3429000"/>
          <a:ext cx="1649980" cy="3167962"/>
        </p:xfrm>
        <a:graphic>
          <a:graphicData uri="http://schemas.openxmlformats.org/presentationml/2006/ole">
            <mc:AlternateContent xmlns:mc="http://schemas.openxmlformats.org/markup-compatibility/2006">
              <mc:Choice xmlns:v="urn:schemas-microsoft-com:vml" Requires="v">
                <p:oleObj spid="_x0000_s69642" name="Equation" r:id="rId9" imgW="952200" imgH="1828800" progId="Equation.DSMT4">
                  <p:embed/>
                </p:oleObj>
              </mc:Choice>
              <mc:Fallback>
                <p:oleObj name="Equation" r:id="rId9" imgW="952200" imgH="1828800" progId="Equation.DSMT4">
                  <p:embed/>
                  <p:pic>
                    <p:nvPicPr>
                      <p:cNvPr id="0" name=""/>
                      <p:cNvPicPr/>
                      <p:nvPr/>
                    </p:nvPicPr>
                    <p:blipFill>
                      <a:blip r:embed="rId10"/>
                      <a:stretch>
                        <a:fillRect/>
                      </a:stretch>
                    </p:blipFill>
                    <p:spPr>
                      <a:xfrm>
                        <a:off x="3995936" y="3429000"/>
                        <a:ext cx="1649980" cy="3167962"/>
                      </a:xfrm>
                      <a:prstGeom prst="rect">
                        <a:avLst/>
                      </a:prstGeom>
                    </p:spPr>
                  </p:pic>
                </p:oleObj>
              </mc:Fallback>
            </mc:AlternateContent>
          </a:graphicData>
        </a:graphic>
      </p:graphicFrame>
    </p:spTree>
    <p:extLst>
      <p:ext uri="{BB962C8B-B14F-4D97-AF65-F5344CB8AC3E}">
        <p14:creationId xmlns:p14="http://schemas.microsoft.com/office/powerpoint/2010/main" val="2319295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牛顿运动三定律</a:t>
            </a:r>
          </a:p>
        </p:txBody>
      </p:sp>
      <p:sp>
        <p:nvSpPr>
          <p:cNvPr id="3" name="内容占位符 2"/>
          <p:cNvSpPr>
            <a:spLocks noGrp="1"/>
          </p:cNvSpPr>
          <p:nvPr>
            <p:ph idx="1"/>
          </p:nvPr>
        </p:nvSpPr>
        <p:spPr>
          <a:xfrm>
            <a:off x="457200" y="1600200"/>
            <a:ext cx="8229600" cy="4997152"/>
          </a:xfrm>
        </p:spPr>
        <p:txBody>
          <a:bodyPr>
            <a:normAutofit/>
          </a:bodyPr>
          <a:lstStyle/>
          <a:p>
            <a:r>
              <a:rPr lang="zh-CN" altLang="en-US" dirty="0">
                <a:latin typeface="+mj-ea"/>
                <a:ea typeface="+mj-ea"/>
              </a:rPr>
              <a:t>牛顿第二定律</a:t>
            </a: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6" name="对象 5"/>
          <p:cNvGraphicFramePr>
            <a:graphicFrameLocks noChangeAspect="1"/>
          </p:cNvGraphicFramePr>
          <p:nvPr>
            <p:extLst>
              <p:ext uri="{D42A27DB-BD31-4B8C-83A1-F6EECF244321}">
                <p14:modId xmlns:p14="http://schemas.microsoft.com/office/powerpoint/2010/main" val="1891881582"/>
              </p:ext>
            </p:extLst>
          </p:nvPr>
        </p:nvGraphicFramePr>
        <p:xfrm>
          <a:off x="4010926" y="1364864"/>
          <a:ext cx="3159125" cy="1204912"/>
        </p:xfrm>
        <a:graphic>
          <a:graphicData uri="http://schemas.openxmlformats.org/presentationml/2006/ole">
            <mc:AlternateContent xmlns:mc="http://schemas.openxmlformats.org/markup-compatibility/2006">
              <mc:Choice xmlns:v="urn:schemas-microsoft-com:vml" Requires="v">
                <p:oleObj spid="_x0000_s3800" name="Equation" r:id="rId4" imgW="1218960" imgH="444240" progId="Equation.DSMT4">
                  <p:embed/>
                </p:oleObj>
              </mc:Choice>
              <mc:Fallback>
                <p:oleObj name="Equation" r:id="rId4" imgW="1218960" imgH="444240" progId="Equation.DSMT4">
                  <p:embed/>
                  <p:pic>
                    <p:nvPicPr>
                      <p:cNvPr id="0" name="Picture 1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0926" y="1364864"/>
                        <a:ext cx="3159125" cy="1204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611560" y="2484968"/>
            <a:ext cx="7632848" cy="523220"/>
          </a:xfrm>
          <a:prstGeom prst="rect">
            <a:avLst/>
          </a:prstGeom>
          <a:noFill/>
        </p:spPr>
        <p:txBody>
          <a:bodyPr wrap="square" rtlCol="0">
            <a:spAutoFit/>
          </a:bodyPr>
          <a:lstStyle/>
          <a:p>
            <a:r>
              <a:rPr lang="zh-CN" altLang="en-US" sz="2800" dirty="0">
                <a:latin typeface="楷体" panose="02010609060101010101" pitchFamily="49" charset="-122"/>
                <a:ea typeface="楷体" panose="02010609060101010101" pitchFamily="49" charset="-122"/>
              </a:rPr>
              <a:t>定质量质点的动力学微分方程：</a:t>
            </a:r>
          </a:p>
        </p:txBody>
      </p:sp>
      <p:graphicFrame>
        <p:nvGraphicFramePr>
          <p:cNvPr id="7" name="对象 6"/>
          <p:cNvGraphicFramePr>
            <a:graphicFrameLocks noChangeAspect="1"/>
          </p:cNvGraphicFramePr>
          <p:nvPr>
            <p:extLst>
              <p:ext uri="{D42A27DB-BD31-4B8C-83A1-F6EECF244321}">
                <p14:modId xmlns:p14="http://schemas.microsoft.com/office/powerpoint/2010/main" val="3528143625"/>
              </p:ext>
            </p:extLst>
          </p:nvPr>
        </p:nvGraphicFramePr>
        <p:xfrm>
          <a:off x="827584" y="3140968"/>
          <a:ext cx="4016375" cy="954087"/>
        </p:xfrm>
        <a:graphic>
          <a:graphicData uri="http://schemas.openxmlformats.org/presentationml/2006/ole">
            <mc:AlternateContent xmlns:mc="http://schemas.openxmlformats.org/markup-compatibility/2006">
              <mc:Choice xmlns:v="urn:schemas-microsoft-com:vml" Requires="v">
                <p:oleObj spid="_x0000_s3801" name="Equation" r:id="rId6" imgW="1955520" imgH="444240" progId="Equation.DSMT4">
                  <p:embed/>
                </p:oleObj>
              </mc:Choice>
              <mc:Fallback>
                <p:oleObj name="Equation" r:id="rId6" imgW="1955520" imgH="444240" progId="Equation.DSMT4">
                  <p:embed/>
                  <p:pic>
                    <p:nvPicPr>
                      <p:cNvPr id="0" name="Picture 18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584" y="3140968"/>
                        <a:ext cx="4016375" cy="954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720262" y="4368070"/>
            <a:ext cx="7056784" cy="523220"/>
          </a:xfrm>
          <a:prstGeom prst="rect">
            <a:avLst/>
          </a:prstGeom>
          <a:noFill/>
        </p:spPr>
        <p:txBody>
          <a:bodyPr wrap="square" rtlCol="0">
            <a:spAutoFit/>
          </a:bodyPr>
          <a:lstStyle/>
          <a:p>
            <a:r>
              <a:rPr lang="zh-CN" altLang="en-US" sz="2800" dirty="0">
                <a:latin typeface="楷体" panose="02010609060101010101" pitchFamily="49" charset="-122"/>
                <a:ea typeface="楷体" panose="02010609060101010101" pitchFamily="49" charset="-122"/>
              </a:rPr>
              <a:t>研究质点平面曲线运动时，常采用自然坐标：</a:t>
            </a:r>
          </a:p>
        </p:txBody>
      </p:sp>
      <p:graphicFrame>
        <p:nvGraphicFramePr>
          <p:cNvPr id="10" name="对象 9"/>
          <p:cNvGraphicFramePr>
            <a:graphicFrameLocks noChangeAspect="1"/>
          </p:cNvGraphicFramePr>
          <p:nvPr>
            <p:extLst>
              <p:ext uri="{D42A27DB-BD31-4B8C-83A1-F6EECF244321}">
                <p14:modId xmlns:p14="http://schemas.microsoft.com/office/powerpoint/2010/main" val="744059760"/>
              </p:ext>
            </p:extLst>
          </p:nvPr>
        </p:nvGraphicFramePr>
        <p:xfrm>
          <a:off x="1232371" y="4910075"/>
          <a:ext cx="4131717" cy="899442"/>
        </p:xfrm>
        <a:graphic>
          <a:graphicData uri="http://schemas.openxmlformats.org/presentationml/2006/ole">
            <mc:AlternateContent xmlns:mc="http://schemas.openxmlformats.org/markup-compatibility/2006">
              <mc:Choice xmlns:v="urn:schemas-microsoft-com:vml" Requires="v">
                <p:oleObj spid="_x0000_s3802" name="Equation" r:id="rId8" imgW="2057400" imgH="444240" progId="Equation.DSMT4">
                  <p:embed/>
                </p:oleObj>
              </mc:Choice>
              <mc:Fallback>
                <p:oleObj name="Equation" r:id="rId8" imgW="2057400" imgH="444240" progId="Equation.DSMT4">
                  <p:embed/>
                  <p:pic>
                    <p:nvPicPr>
                      <p:cNvPr id="0" name="Picture 18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32371" y="4910075"/>
                        <a:ext cx="4131717" cy="8994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977909616"/>
              </p:ext>
            </p:extLst>
          </p:nvPr>
        </p:nvGraphicFramePr>
        <p:xfrm>
          <a:off x="1304379" y="5778226"/>
          <a:ext cx="3916857" cy="936104"/>
        </p:xfrm>
        <a:graphic>
          <a:graphicData uri="http://schemas.openxmlformats.org/presentationml/2006/ole">
            <mc:AlternateContent xmlns:mc="http://schemas.openxmlformats.org/markup-compatibility/2006">
              <mc:Choice xmlns:v="urn:schemas-microsoft-com:vml" Requires="v">
                <p:oleObj spid="_x0000_s3803" name="Equation" r:id="rId10" imgW="1765080" imgH="419040" progId="Equation.DSMT4">
                  <p:embed/>
                </p:oleObj>
              </mc:Choice>
              <mc:Fallback>
                <p:oleObj name="Equation" r:id="rId10" imgW="1765080" imgH="419040" progId="Equation.DSMT4">
                  <p:embed/>
                  <p:pic>
                    <p:nvPicPr>
                      <p:cNvPr id="0" name="Picture 18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04379" y="5778226"/>
                        <a:ext cx="3916857"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左大括号 11"/>
          <p:cNvSpPr/>
          <p:nvPr/>
        </p:nvSpPr>
        <p:spPr>
          <a:xfrm>
            <a:off x="944339" y="5301208"/>
            <a:ext cx="288032" cy="108012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15851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补充例题</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7544" y="1628800"/>
            <a:ext cx="7992888" cy="584775"/>
          </a:xfrm>
          <a:prstGeom prst="rect">
            <a:avLst/>
          </a:prstGeom>
          <a:noFill/>
        </p:spPr>
        <p:txBody>
          <a:bodyPr wrap="square" rtlCol="0">
            <a:spAutoFit/>
          </a:bodyPr>
          <a:lstStyle/>
          <a:p>
            <a:r>
              <a:rPr lang="en-US" altLang="zh-CN" sz="3200" dirty="0"/>
              <a:t>7</a:t>
            </a:r>
            <a:r>
              <a:rPr lang="zh-CN" altLang="en-US" sz="3200" dirty="0"/>
              <a:t>）</a:t>
            </a:r>
            <a:r>
              <a:rPr lang="en-US" altLang="zh-CN" sz="3200" dirty="0"/>
              <a:t>P75 </a:t>
            </a:r>
            <a:r>
              <a:rPr lang="zh-CN" altLang="en-US" sz="3200" dirty="0"/>
              <a:t>例</a:t>
            </a:r>
            <a:r>
              <a:rPr lang="en-US" altLang="zh-CN" sz="3200" dirty="0"/>
              <a:t>2.8</a:t>
            </a:r>
            <a:endParaRPr lang="zh-CN" altLang="en-US" sz="3200" dirty="0"/>
          </a:p>
        </p:txBody>
      </p:sp>
      <p:sp>
        <p:nvSpPr>
          <p:cNvPr id="8" name="TextBox 7"/>
          <p:cNvSpPr txBox="1"/>
          <p:nvPr/>
        </p:nvSpPr>
        <p:spPr>
          <a:xfrm>
            <a:off x="467544" y="2348880"/>
            <a:ext cx="7992888" cy="1569660"/>
          </a:xfrm>
          <a:prstGeom prst="rect">
            <a:avLst/>
          </a:prstGeom>
          <a:noFill/>
        </p:spPr>
        <p:txBody>
          <a:bodyPr wrap="square" rtlCol="0">
            <a:spAutoFit/>
          </a:bodyPr>
          <a:lstStyle/>
          <a:p>
            <a:r>
              <a:rPr lang="en-US" altLang="zh-CN" sz="3200" dirty="0"/>
              <a:t>8</a:t>
            </a:r>
            <a:r>
              <a:rPr lang="zh-CN" altLang="en-US" sz="3200" dirty="0"/>
              <a:t>）</a:t>
            </a:r>
            <a:r>
              <a:rPr lang="en-US" altLang="zh-CN" sz="3200" dirty="0">
                <a:solidFill>
                  <a:srgbClr val="FF0000"/>
                </a:solidFill>
              </a:rPr>
              <a:t>P80 </a:t>
            </a:r>
            <a:r>
              <a:rPr lang="zh-CN" altLang="en-US" sz="3200" dirty="0">
                <a:solidFill>
                  <a:srgbClr val="FF0000"/>
                </a:solidFill>
              </a:rPr>
              <a:t>例</a:t>
            </a:r>
            <a:r>
              <a:rPr lang="en-US" altLang="zh-CN" sz="3200" dirty="0">
                <a:solidFill>
                  <a:srgbClr val="FF0000"/>
                </a:solidFill>
              </a:rPr>
              <a:t>2.12</a:t>
            </a:r>
          </a:p>
          <a:p>
            <a:r>
              <a:rPr lang="zh-CN" altLang="en-US" sz="3200" dirty="0"/>
              <a:t>对于阻力与速度的一次方成正比的情况，运动叠加原理仍然适用。</a:t>
            </a:r>
            <a:endParaRPr lang="zh-CN" altLang="en-US" sz="2800" dirty="0"/>
          </a:p>
        </p:txBody>
      </p:sp>
    </p:spTree>
    <p:extLst>
      <p:ext uri="{BB962C8B-B14F-4D97-AF65-F5344CB8AC3E}">
        <p14:creationId xmlns:p14="http://schemas.microsoft.com/office/powerpoint/2010/main" val="6100981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补充例题</a:t>
            </a: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7544" y="1628800"/>
            <a:ext cx="7992888" cy="4031873"/>
          </a:xfrm>
          <a:prstGeom prst="rect">
            <a:avLst/>
          </a:prstGeom>
          <a:noFill/>
        </p:spPr>
        <p:txBody>
          <a:bodyPr wrap="square" rtlCol="0">
            <a:spAutoFit/>
          </a:bodyPr>
          <a:lstStyle/>
          <a:p>
            <a:r>
              <a:rPr lang="en-US" altLang="zh-CN" sz="3200" dirty="0"/>
              <a:t>14</a:t>
            </a:r>
            <a:r>
              <a:rPr lang="zh-CN" altLang="en-US" sz="3200" dirty="0"/>
              <a:t>）</a:t>
            </a:r>
            <a:r>
              <a:rPr lang="zh-CN" altLang="en-US" sz="3200" dirty="0">
                <a:solidFill>
                  <a:srgbClr val="FF0000"/>
                </a:solidFill>
              </a:rPr>
              <a:t>例：</a:t>
            </a:r>
            <a:r>
              <a:rPr lang="zh-CN" altLang="en-US" sz="3200" dirty="0"/>
              <a:t>质量为</a:t>
            </a:r>
            <a:r>
              <a:rPr lang="en-US" altLang="zh-CN" sz="3200" dirty="0"/>
              <a:t>m</a:t>
            </a:r>
            <a:r>
              <a:rPr lang="zh-CN" altLang="en-US" sz="3200" dirty="0"/>
              <a:t>的小环套在半径为</a:t>
            </a:r>
            <a:r>
              <a:rPr lang="en-US" altLang="zh-CN" sz="3200" dirty="0"/>
              <a:t>R</a:t>
            </a:r>
            <a:r>
              <a:rPr lang="zh-CN" altLang="en-US" sz="3200" dirty="0"/>
              <a:t>的光滑大圆环上，大环在水平面内以匀角速度</a:t>
            </a:r>
            <a:r>
              <a:rPr lang="en-US" altLang="zh-CN" sz="3200" i="1" dirty="0">
                <a:latin typeface="Symbol" panose="05050102010706020507" pitchFamily="18" charset="2"/>
              </a:rPr>
              <a:t>w</a:t>
            </a:r>
            <a:r>
              <a:rPr lang="zh-CN" altLang="en-US" sz="3200" dirty="0"/>
              <a:t>绕其上一点</a:t>
            </a:r>
            <a:r>
              <a:rPr lang="en-US" altLang="zh-CN" sz="3200" dirty="0"/>
              <a:t>O</a:t>
            </a:r>
            <a:r>
              <a:rPr lang="zh-CN" altLang="en-US" sz="3200" dirty="0"/>
              <a:t>转动。试分析小环在大环上运动时的切向加速度和大环在水平面内给小环施加的约束力。</a:t>
            </a:r>
            <a:endParaRPr lang="en-US" altLang="zh-CN" sz="3200" dirty="0"/>
          </a:p>
          <a:p>
            <a:endParaRPr lang="en-US" altLang="zh-CN" sz="3200" dirty="0"/>
          </a:p>
          <a:p>
            <a:r>
              <a:rPr lang="zh-CN" altLang="en-US" sz="3200" dirty="0"/>
              <a:t>本题在非惯性系下求解，是关于科里奥利力的例题。</a:t>
            </a:r>
          </a:p>
        </p:txBody>
      </p:sp>
    </p:spTree>
    <p:extLst>
      <p:ext uri="{BB962C8B-B14F-4D97-AF65-F5344CB8AC3E}">
        <p14:creationId xmlns:p14="http://schemas.microsoft.com/office/powerpoint/2010/main" val="8803837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7544" y="1628800"/>
            <a:ext cx="7992888" cy="4031873"/>
          </a:xfrm>
          <a:prstGeom prst="rect">
            <a:avLst/>
          </a:prstGeom>
          <a:noFill/>
        </p:spPr>
        <p:txBody>
          <a:bodyPr wrap="square" rtlCol="0">
            <a:spAutoFit/>
          </a:bodyPr>
          <a:lstStyle/>
          <a:p>
            <a:r>
              <a:rPr lang="zh-CN" altLang="en-US" sz="3200" dirty="0"/>
              <a:t>作业：</a:t>
            </a:r>
            <a:r>
              <a:rPr lang="en-US" altLang="zh-CN" sz="3200" dirty="0"/>
              <a:t>P90  2.11</a:t>
            </a:r>
          </a:p>
          <a:p>
            <a:r>
              <a:rPr lang="en-US" altLang="zh-CN" sz="3200" dirty="0"/>
              <a:t>             P91   2.20</a:t>
            </a:r>
          </a:p>
          <a:p>
            <a:endParaRPr lang="en-US" altLang="zh-CN" sz="3200" dirty="0"/>
          </a:p>
          <a:p>
            <a:endParaRPr lang="en-US" altLang="zh-CN" sz="3200" dirty="0"/>
          </a:p>
          <a:p>
            <a:r>
              <a:rPr lang="zh-CN" altLang="en-US" sz="3200" dirty="0"/>
              <a:t>作业：一条均匀的绳子，质量为</a:t>
            </a:r>
            <a:r>
              <a:rPr lang="en-US" altLang="zh-CN" sz="3200" dirty="0"/>
              <a:t>m</a:t>
            </a:r>
            <a:r>
              <a:rPr lang="zh-CN" altLang="en-US" sz="3200" dirty="0"/>
              <a:t>，长度为</a:t>
            </a:r>
            <a:r>
              <a:rPr lang="en-US" altLang="zh-CN" sz="3200" dirty="0"/>
              <a:t>L</a:t>
            </a:r>
            <a:r>
              <a:rPr lang="zh-CN" altLang="en-US" sz="3200" dirty="0"/>
              <a:t>，将它拴在转轴上，以角速度</a:t>
            </a:r>
            <a:r>
              <a:rPr lang="en-US" altLang="zh-CN" sz="3200" dirty="0">
                <a:latin typeface="Symbol" panose="05050102010706020507" pitchFamily="18" charset="2"/>
              </a:rPr>
              <a:t>w</a:t>
            </a:r>
            <a:r>
              <a:rPr lang="zh-CN" altLang="en-US" sz="3200" dirty="0"/>
              <a:t>旋转。略去重力时，求绳中的张力分布</a:t>
            </a:r>
            <a:r>
              <a:rPr lang="en-US" altLang="zh-CN" sz="3200" dirty="0"/>
              <a:t>T</a:t>
            </a:r>
            <a:r>
              <a:rPr lang="zh-CN" altLang="en-US" sz="3200" dirty="0"/>
              <a:t>（</a:t>
            </a:r>
            <a:r>
              <a:rPr lang="en-US" altLang="zh-CN" sz="3200" dirty="0"/>
              <a:t>r</a:t>
            </a:r>
            <a:r>
              <a:rPr lang="zh-CN" altLang="en-US" sz="3200" dirty="0"/>
              <a:t>），其中自变量</a:t>
            </a:r>
            <a:r>
              <a:rPr lang="en-US" altLang="zh-CN" sz="3200" dirty="0"/>
              <a:t>r</a:t>
            </a:r>
            <a:r>
              <a:rPr lang="zh-CN" altLang="en-US" sz="3200" dirty="0"/>
              <a:t>为某段绳子到转轴的距离。</a:t>
            </a:r>
          </a:p>
        </p:txBody>
      </p:sp>
    </p:spTree>
    <p:extLst>
      <p:ext uri="{BB962C8B-B14F-4D97-AF65-F5344CB8AC3E}">
        <p14:creationId xmlns:p14="http://schemas.microsoft.com/office/powerpoint/2010/main" val="1072067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牛顿运动三定律</a:t>
            </a:r>
          </a:p>
        </p:txBody>
      </p:sp>
      <p:sp>
        <p:nvSpPr>
          <p:cNvPr id="3" name="内容占位符 2"/>
          <p:cNvSpPr>
            <a:spLocks noGrp="1"/>
          </p:cNvSpPr>
          <p:nvPr>
            <p:ph idx="1"/>
          </p:nvPr>
        </p:nvSpPr>
        <p:spPr>
          <a:xfrm>
            <a:off x="457200" y="1600200"/>
            <a:ext cx="8229600" cy="4997152"/>
          </a:xfrm>
        </p:spPr>
        <p:txBody>
          <a:bodyPr>
            <a:normAutofit/>
          </a:bodyPr>
          <a:lstStyle/>
          <a:p>
            <a:r>
              <a:rPr lang="zh-CN" altLang="en-US" dirty="0">
                <a:latin typeface="+mj-ea"/>
                <a:ea typeface="+mj-ea"/>
              </a:rPr>
              <a:t>牛顿第二定律</a:t>
            </a:r>
            <a:r>
              <a:rPr lang="en-US" altLang="zh-CN" dirty="0">
                <a:latin typeface="+mj-ea"/>
                <a:ea typeface="+mj-ea"/>
              </a:rPr>
              <a:t>——</a:t>
            </a:r>
            <a:r>
              <a:rPr lang="zh-CN" altLang="en-US" dirty="0">
                <a:latin typeface="+mj-ea"/>
                <a:ea typeface="+mj-ea"/>
              </a:rPr>
              <a:t>变质量问题</a:t>
            </a:r>
            <a:br>
              <a:rPr lang="en-US" altLang="zh-CN" dirty="0">
                <a:latin typeface="+mj-ea"/>
                <a:ea typeface="+mj-ea"/>
              </a:rPr>
            </a:br>
            <a:r>
              <a:rPr lang="zh-CN" altLang="en-US" dirty="0">
                <a:latin typeface="+mj-ea"/>
                <a:ea typeface="+mj-ea"/>
              </a:rPr>
              <a:t>推导齐奥尔科夫斯基公式（</a:t>
            </a:r>
            <a:r>
              <a:rPr lang="zh-CN" altLang="en-US" dirty="0">
                <a:latin typeface="+mj-ea"/>
              </a:rPr>
              <a:t>火箭运动方程</a:t>
            </a:r>
            <a:r>
              <a:rPr lang="zh-CN" altLang="en-US" dirty="0">
                <a:latin typeface="+mj-ea"/>
                <a:ea typeface="+mj-ea"/>
              </a:rPr>
              <a:t>）</a:t>
            </a: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3554" name="Picture 2" descr="2.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1464" y="2924944"/>
            <a:ext cx="2667000" cy="1333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48052" y="4443110"/>
            <a:ext cx="7800412" cy="369332"/>
          </a:xfrm>
          <a:prstGeom prst="rect">
            <a:avLst/>
          </a:prstGeom>
          <a:noFill/>
        </p:spPr>
        <p:txBody>
          <a:bodyPr wrap="square" rtlCol="0">
            <a:spAutoFit/>
          </a:bodyPr>
          <a:lstStyle/>
          <a:p>
            <a:r>
              <a:rPr lang="zh-CN" altLang="en-US" dirty="0"/>
              <a:t>某一时刻</a:t>
            </a:r>
            <a:r>
              <a:rPr lang="en-US" altLang="zh-CN" dirty="0"/>
              <a:t>t</a:t>
            </a:r>
            <a:r>
              <a:rPr lang="zh-CN" altLang="en-US" dirty="0"/>
              <a:t>，火箭的质量为</a:t>
            </a:r>
            <a:r>
              <a:rPr lang="en-US" altLang="zh-CN" dirty="0"/>
              <a:t>m</a:t>
            </a:r>
            <a:r>
              <a:rPr lang="zh-CN" altLang="en-US" dirty="0"/>
              <a:t>，相对某一惯性参考系的速度为</a:t>
            </a:r>
            <a:r>
              <a:rPr lang="en-US" altLang="zh-CN" dirty="0"/>
              <a:t>v</a:t>
            </a:r>
            <a:r>
              <a:rPr lang="zh-CN" altLang="en-US" dirty="0"/>
              <a:t>；</a:t>
            </a:r>
          </a:p>
        </p:txBody>
      </p:sp>
      <p:sp>
        <p:nvSpPr>
          <p:cNvPr id="6" name="TextBox 5"/>
          <p:cNvSpPr txBox="1"/>
          <p:nvPr/>
        </p:nvSpPr>
        <p:spPr>
          <a:xfrm>
            <a:off x="948052" y="2924943"/>
            <a:ext cx="4608512" cy="461665"/>
          </a:xfrm>
          <a:prstGeom prst="rect">
            <a:avLst/>
          </a:prstGeom>
          <a:noFill/>
        </p:spPr>
        <p:txBody>
          <a:bodyPr wrap="square" rtlCol="0">
            <a:spAutoFit/>
          </a:bodyPr>
          <a:lstStyle/>
          <a:p>
            <a:r>
              <a:rPr lang="zh-CN" altLang="en-US" sz="2400" b="1" dirty="0">
                <a:solidFill>
                  <a:schemeClr val="accent6">
                    <a:lumMod val="50000"/>
                  </a:schemeClr>
                </a:solidFill>
              </a:rPr>
              <a:t>假设：无外力</a:t>
            </a:r>
          </a:p>
        </p:txBody>
      </p:sp>
      <p:graphicFrame>
        <p:nvGraphicFramePr>
          <p:cNvPr id="7" name="对象 6"/>
          <p:cNvGraphicFramePr>
            <a:graphicFrameLocks noChangeAspect="1"/>
          </p:cNvGraphicFramePr>
          <p:nvPr>
            <p:extLst>
              <p:ext uri="{D42A27DB-BD31-4B8C-83A1-F6EECF244321}">
                <p14:modId xmlns:p14="http://schemas.microsoft.com/office/powerpoint/2010/main" val="2732957460"/>
              </p:ext>
            </p:extLst>
          </p:nvPr>
        </p:nvGraphicFramePr>
        <p:xfrm>
          <a:off x="1043608" y="3591693"/>
          <a:ext cx="936104" cy="744083"/>
        </p:xfrm>
        <a:graphic>
          <a:graphicData uri="http://schemas.openxmlformats.org/presentationml/2006/ole">
            <mc:AlternateContent xmlns:mc="http://schemas.openxmlformats.org/markup-compatibility/2006">
              <mc:Choice xmlns:v="urn:schemas-microsoft-com:vml" Requires="v">
                <p:oleObj spid="_x0000_s24207" name="Equation" r:id="rId5" imgW="495000" imgH="393480" progId="Equation.DSMT4">
                  <p:embed/>
                </p:oleObj>
              </mc:Choice>
              <mc:Fallback>
                <p:oleObj name="Equation" r:id="rId5" imgW="495000" imgH="393480" progId="Equation.DSMT4">
                  <p:embed/>
                  <p:pic>
                    <p:nvPicPr>
                      <p:cNvPr id="0" name="Picture 1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3591693"/>
                        <a:ext cx="936104" cy="7440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805138151"/>
              </p:ext>
            </p:extLst>
          </p:nvPr>
        </p:nvGraphicFramePr>
        <p:xfrm>
          <a:off x="2483768" y="3787992"/>
          <a:ext cx="2327196" cy="387866"/>
        </p:xfrm>
        <a:graphic>
          <a:graphicData uri="http://schemas.openxmlformats.org/presentationml/2006/ole">
            <mc:AlternateContent xmlns:mc="http://schemas.openxmlformats.org/markup-compatibility/2006">
              <mc:Choice xmlns:v="urn:schemas-microsoft-com:vml" Requires="v">
                <p:oleObj spid="_x0000_s24208" name="Equation" r:id="rId7" imgW="1218960" imgH="203040" progId="Equation.DSMT4">
                  <p:embed/>
                </p:oleObj>
              </mc:Choice>
              <mc:Fallback>
                <p:oleObj name="Equation" r:id="rId7" imgW="1218960" imgH="203040" progId="Equation.DSMT4">
                  <p:embed/>
                  <p:pic>
                    <p:nvPicPr>
                      <p:cNvPr id="0" name="Picture 10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3768" y="3787992"/>
                        <a:ext cx="2327196" cy="3878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948052" y="4874626"/>
            <a:ext cx="7224348" cy="369332"/>
          </a:xfrm>
          <a:prstGeom prst="rect">
            <a:avLst/>
          </a:prstGeom>
          <a:noFill/>
        </p:spPr>
        <p:txBody>
          <a:bodyPr wrap="square" rtlCol="0">
            <a:spAutoFit/>
          </a:bodyPr>
          <a:lstStyle/>
          <a:p>
            <a:r>
              <a:rPr lang="en-US" altLang="zh-CN" dirty="0" err="1"/>
              <a:t>t+dt</a:t>
            </a:r>
            <a:r>
              <a:rPr lang="zh-CN" altLang="en-US" dirty="0"/>
              <a:t>时，火箭的质量为</a:t>
            </a:r>
            <a:r>
              <a:rPr lang="en-US" altLang="zh-CN" dirty="0"/>
              <a:t>m-</a:t>
            </a:r>
            <a:r>
              <a:rPr lang="en-US" altLang="zh-CN" dirty="0" err="1"/>
              <a:t>dm</a:t>
            </a:r>
            <a:r>
              <a:rPr lang="en-US" altLang="zh-CN" dirty="0"/>
              <a:t>’</a:t>
            </a:r>
            <a:r>
              <a:rPr lang="zh-CN" altLang="en-US" dirty="0"/>
              <a:t>，相对该惯性参考系的速度为</a:t>
            </a:r>
            <a:r>
              <a:rPr lang="en-US" altLang="zh-CN" dirty="0" err="1"/>
              <a:t>v+dv</a:t>
            </a:r>
            <a:r>
              <a:rPr lang="zh-CN" altLang="en-US" dirty="0"/>
              <a:t>；</a:t>
            </a:r>
          </a:p>
        </p:txBody>
      </p:sp>
      <p:sp>
        <p:nvSpPr>
          <p:cNvPr id="11" name="TextBox 10"/>
          <p:cNvSpPr txBox="1"/>
          <p:nvPr/>
        </p:nvSpPr>
        <p:spPr>
          <a:xfrm>
            <a:off x="985454" y="5396358"/>
            <a:ext cx="8158545" cy="369332"/>
          </a:xfrm>
          <a:prstGeom prst="rect">
            <a:avLst/>
          </a:prstGeom>
          <a:noFill/>
        </p:spPr>
        <p:txBody>
          <a:bodyPr wrap="square" rtlCol="0">
            <a:spAutoFit/>
          </a:bodyPr>
          <a:lstStyle/>
          <a:p>
            <a:r>
              <a:rPr lang="en-US" altLang="zh-CN" dirty="0" err="1"/>
              <a:t>t+dt</a:t>
            </a:r>
            <a:r>
              <a:rPr lang="zh-CN" altLang="en-US" dirty="0"/>
              <a:t>时，火箭喷出的物质质量为</a:t>
            </a:r>
            <a:r>
              <a:rPr lang="en-US" altLang="zh-CN" dirty="0" err="1"/>
              <a:t>dm</a:t>
            </a:r>
            <a:r>
              <a:rPr lang="en-US" altLang="zh-CN" dirty="0"/>
              <a:t>’</a:t>
            </a:r>
            <a:r>
              <a:rPr lang="zh-CN" altLang="en-US" dirty="0"/>
              <a:t>，相对该惯性参考系的速度为</a:t>
            </a:r>
            <a:r>
              <a:rPr lang="en-US" altLang="zh-CN" dirty="0" err="1"/>
              <a:t>v+dv-v</a:t>
            </a:r>
            <a:r>
              <a:rPr lang="en-US" altLang="zh-CN" baseline="-25000" dirty="0" err="1"/>
              <a:t>e</a:t>
            </a:r>
            <a:r>
              <a:rPr lang="zh-CN" altLang="en-US" dirty="0"/>
              <a:t>；</a:t>
            </a:r>
          </a:p>
        </p:txBody>
      </p:sp>
      <p:sp>
        <p:nvSpPr>
          <p:cNvPr id="12" name="TextBox 11"/>
          <p:cNvSpPr txBox="1"/>
          <p:nvPr/>
        </p:nvSpPr>
        <p:spPr>
          <a:xfrm>
            <a:off x="985454" y="6015849"/>
            <a:ext cx="7800412" cy="369332"/>
          </a:xfrm>
          <a:prstGeom prst="rect">
            <a:avLst/>
          </a:prstGeom>
          <a:noFill/>
        </p:spPr>
        <p:txBody>
          <a:bodyPr wrap="square" rtlCol="0">
            <a:spAutoFit/>
          </a:bodyPr>
          <a:lstStyle/>
          <a:p>
            <a:r>
              <a:rPr lang="zh-CN" altLang="en-US" dirty="0"/>
              <a:t>某一时刻</a:t>
            </a:r>
            <a:r>
              <a:rPr lang="en-US" altLang="zh-CN" dirty="0"/>
              <a:t>t</a:t>
            </a:r>
            <a:r>
              <a:rPr lang="zh-CN" altLang="en-US" dirty="0"/>
              <a:t>，系统动量为</a:t>
            </a:r>
            <a:r>
              <a:rPr lang="en-US" altLang="zh-CN" dirty="0"/>
              <a:t>:</a:t>
            </a:r>
            <a:endParaRPr lang="zh-CN" altLang="en-US" dirty="0"/>
          </a:p>
        </p:txBody>
      </p:sp>
      <p:sp>
        <p:nvSpPr>
          <p:cNvPr id="13" name="TextBox 12"/>
          <p:cNvSpPr txBox="1"/>
          <p:nvPr/>
        </p:nvSpPr>
        <p:spPr>
          <a:xfrm>
            <a:off x="985454" y="6352915"/>
            <a:ext cx="7800412" cy="369332"/>
          </a:xfrm>
          <a:prstGeom prst="rect">
            <a:avLst/>
          </a:prstGeom>
          <a:noFill/>
        </p:spPr>
        <p:txBody>
          <a:bodyPr wrap="square" rtlCol="0">
            <a:spAutoFit/>
          </a:bodyPr>
          <a:lstStyle/>
          <a:p>
            <a:r>
              <a:rPr lang="en-US" altLang="zh-CN" dirty="0" err="1"/>
              <a:t>t+dt</a:t>
            </a:r>
            <a:r>
              <a:rPr lang="zh-CN" altLang="en-US" dirty="0"/>
              <a:t>时，系统的动量为</a:t>
            </a:r>
            <a:r>
              <a:rPr lang="en-US" altLang="zh-CN" dirty="0"/>
              <a:t>:</a:t>
            </a:r>
            <a:endParaRPr lang="zh-CN" altLang="en-US" dirty="0"/>
          </a:p>
        </p:txBody>
      </p:sp>
      <p:graphicFrame>
        <p:nvGraphicFramePr>
          <p:cNvPr id="9" name="对象 8"/>
          <p:cNvGraphicFramePr>
            <a:graphicFrameLocks noChangeAspect="1"/>
          </p:cNvGraphicFramePr>
          <p:nvPr>
            <p:extLst>
              <p:ext uri="{D42A27DB-BD31-4B8C-83A1-F6EECF244321}">
                <p14:modId xmlns:p14="http://schemas.microsoft.com/office/powerpoint/2010/main" val="470095246"/>
              </p:ext>
            </p:extLst>
          </p:nvPr>
        </p:nvGraphicFramePr>
        <p:xfrm>
          <a:off x="3587750" y="6026150"/>
          <a:ext cx="1196975" cy="390525"/>
        </p:xfrm>
        <a:graphic>
          <a:graphicData uri="http://schemas.openxmlformats.org/presentationml/2006/ole">
            <mc:AlternateContent xmlns:mc="http://schemas.openxmlformats.org/markup-compatibility/2006">
              <mc:Choice xmlns:v="urn:schemas-microsoft-com:vml" Requires="v">
                <p:oleObj spid="_x0000_s24209" name="Equation" r:id="rId9" imgW="622080" imgH="203040" progId="Equation.DSMT4">
                  <p:embed/>
                </p:oleObj>
              </mc:Choice>
              <mc:Fallback>
                <p:oleObj name="Equation" r:id="rId9" imgW="622080" imgH="203040" progId="Equation.DSMT4">
                  <p:embed/>
                  <p:pic>
                    <p:nvPicPr>
                      <p:cNvPr id="0" name="Picture 10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7750" y="6026150"/>
                        <a:ext cx="119697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047090144"/>
              </p:ext>
            </p:extLst>
          </p:nvPr>
        </p:nvGraphicFramePr>
        <p:xfrm>
          <a:off x="3640016" y="6326295"/>
          <a:ext cx="5313232" cy="434719"/>
        </p:xfrm>
        <a:graphic>
          <a:graphicData uri="http://schemas.openxmlformats.org/presentationml/2006/ole">
            <mc:AlternateContent xmlns:mc="http://schemas.openxmlformats.org/markup-compatibility/2006">
              <mc:Choice xmlns:v="urn:schemas-microsoft-com:vml" Requires="v">
                <p:oleObj spid="_x0000_s24210" name="Equation" r:id="rId11" imgW="2793960" imgH="228600" progId="Equation.DSMT4">
                  <p:embed/>
                </p:oleObj>
              </mc:Choice>
              <mc:Fallback>
                <p:oleObj name="Equation" r:id="rId11" imgW="2793960" imgH="228600" progId="Equation.DSMT4">
                  <p:embed/>
                  <p:pic>
                    <p:nvPicPr>
                      <p:cNvPr id="0" name="Picture 10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0016" y="6326295"/>
                        <a:ext cx="5313232" cy="4347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8144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F06D3C-415D-4655-A107-119DEA3405BF}"/>
              </a:ext>
            </a:extLst>
          </p:cNvPr>
          <p:cNvSpPr txBox="1"/>
          <p:nvPr/>
        </p:nvSpPr>
        <p:spPr>
          <a:xfrm>
            <a:off x="107504" y="1124744"/>
            <a:ext cx="9036496" cy="461665"/>
          </a:xfrm>
          <a:prstGeom prst="rect">
            <a:avLst/>
          </a:prstGeom>
          <a:noFill/>
        </p:spPr>
        <p:txBody>
          <a:bodyPr wrap="square" rtlCol="0">
            <a:spAutoFit/>
          </a:bodyPr>
          <a:lstStyle/>
          <a:p>
            <a:r>
              <a:rPr lang="zh-CN" altLang="en-US" sz="2400" dirty="0"/>
              <a:t>喷射物对惯性系的速度</a:t>
            </a:r>
            <a:r>
              <a:rPr lang="en-US" altLang="zh-CN" sz="2400" dirty="0"/>
              <a:t>=</a:t>
            </a:r>
            <a:r>
              <a:rPr lang="zh-CN" altLang="en-US" sz="2400" dirty="0"/>
              <a:t>喷射物对火箭的速度</a:t>
            </a:r>
            <a:r>
              <a:rPr lang="en-US" altLang="zh-CN" sz="2400" dirty="0"/>
              <a:t>+</a:t>
            </a:r>
            <a:r>
              <a:rPr lang="zh-CN" altLang="en-US" sz="2400" dirty="0"/>
              <a:t>火箭对惯性系的速度</a:t>
            </a:r>
          </a:p>
        </p:txBody>
      </p:sp>
      <p:sp>
        <p:nvSpPr>
          <p:cNvPr id="5" name="文本框 4">
            <a:extLst>
              <a:ext uri="{FF2B5EF4-FFF2-40B4-BE49-F238E27FC236}">
                <a16:creationId xmlns:a16="http://schemas.microsoft.com/office/drawing/2014/main" id="{C5642AEA-812E-4FF4-A4B9-BED0DC96321B}"/>
              </a:ext>
            </a:extLst>
          </p:cNvPr>
          <p:cNvSpPr txBox="1"/>
          <p:nvPr/>
        </p:nvSpPr>
        <p:spPr>
          <a:xfrm>
            <a:off x="4283968" y="1586409"/>
            <a:ext cx="2520280" cy="461665"/>
          </a:xfrm>
          <a:prstGeom prst="rect">
            <a:avLst/>
          </a:prstGeom>
          <a:noFill/>
        </p:spPr>
        <p:txBody>
          <a:bodyPr wrap="square" rtlCol="0">
            <a:spAutoFit/>
          </a:bodyPr>
          <a:lstStyle/>
          <a:p>
            <a:r>
              <a:rPr lang="en-US" altLang="zh-CN" sz="2400" dirty="0"/>
              <a:t>-</a:t>
            </a:r>
            <a:r>
              <a:rPr lang="en-US" altLang="zh-CN" sz="2400" dirty="0" err="1"/>
              <a:t>v</a:t>
            </a:r>
            <a:r>
              <a:rPr lang="en-US" altLang="zh-CN" sz="2400" baseline="-25000" dirty="0" err="1"/>
              <a:t>e</a:t>
            </a:r>
            <a:endParaRPr lang="zh-CN" altLang="en-US" sz="2400" baseline="-25000" dirty="0"/>
          </a:p>
        </p:txBody>
      </p:sp>
      <p:sp>
        <p:nvSpPr>
          <p:cNvPr id="7" name="文本框 6">
            <a:extLst>
              <a:ext uri="{FF2B5EF4-FFF2-40B4-BE49-F238E27FC236}">
                <a16:creationId xmlns:a16="http://schemas.microsoft.com/office/drawing/2014/main" id="{07A4DAFD-5E20-4A92-A84C-4AB7EA796681}"/>
              </a:ext>
            </a:extLst>
          </p:cNvPr>
          <p:cNvSpPr txBox="1"/>
          <p:nvPr/>
        </p:nvSpPr>
        <p:spPr>
          <a:xfrm>
            <a:off x="7001205" y="1586409"/>
            <a:ext cx="1099187" cy="461665"/>
          </a:xfrm>
          <a:prstGeom prst="rect">
            <a:avLst/>
          </a:prstGeom>
          <a:noFill/>
        </p:spPr>
        <p:txBody>
          <a:bodyPr wrap="square" rtlCol="0">
            <a:spAutoFit/>
          </a:bodyPr>
          <a:lstStyle/>
          <a:p>
            <a:r>
              <a:rPr lang="en-US" altLang="zh-CN" sz="2400" dirty="0" err="1"/>
              <a:t>v+dv</a:t>
            </a:r>
            <a:endParaRPr lang="zh-CN" altLang="en-US" sz="2400" dirty="0"/>
          </a:p>
        </p:txBody>
      </p:sp>
    </p:spTree>
    <p:extLst>
      <p:ext uri="{BB962C8B-B14F-4D97-AF65-F5344CB8AC3E}">
        <p14:creationId xmlns:p14="http://schemas.microsoft.com/office/powerpoint/2010/main" val="3019133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牛顿运动三定律</a:t>
            </a:r>
          </a:p>
        </p:txBody>
      </p:sp>
      <p:sp>
        <p:nvSpPr>
          <p:cNvPr id="3" name="内容占位符 2"/>
          <p:cNvSpPr>
            <a:spLocks noGrp="1"/>
          </p:cNvSpPr>
          <p:nvPr>
            <p:ph idx="1"/>
          </p:nvPr>
        </p:nvSpPr>
        <p:spPr>
          <a:xfrm>
            <a:off x="457200" y="1600200"/>
            <a:ext cx="8229600" cy="4997152"/>
          </a:xfrm>
        </p:spPr>
        <p:txBody>
          <a:bodyPr>
            <a:normAutofit/>
          </a:bodyPr>
          <a:lstStyle/>
          <a:p>
            <a:r>
              <a:rPr lang="zh-CN" altLang="en-US" dirty="0">
                <a:latin typeface="+mj-ea"/>
                <a:ea typeface="+mj-ea"/>
              </a:rPr>
              <a:t>牛顿第二定律</a:t>
            </a:r>
            <a:r>
              <a:rPr lang="en-US" altLang="zh-CN" dirty="0">
                <a:latin typeface="+mj-ea"/>
                <a:ea typeface="+mj-ea"/>
              </a:rPr>
              <a:t>——</a:t>
            </a:r>
            <a:r>
              <a:rPr lang="zh-CN" altLang="en-US" dirty="0">
                <a:latin typeface="+mj-ea"/>
                <a:ea typeface="+mj-ea"/>
              </a:rPr>
              <a:t>变质量问题</a:t>
            </a:r>
            <a:br>
              <a:rPr lang="en-US" altLang="zh-CN" dirty="0">
                <a:latin typeface="+mj-ea"/>
                <a:ea typeface="+mj-ea"/>
              </a:rPr>
            </a:br>
            <a:r>
              <a:rPr lang="zh-CN" altLang="en-US" dirty="0">
                <a:latin typeface="+mj-ea"/>
                <a:ea typeface="+mj-ea"/>
              </a:rPr>
              <a:t>推导齐奥尔科夫斯基公式（</a:t>
            </a:r>
            <a:r>
              <a:rPr lang="zh-CN" altLang="en-US" dirty="0">
                <a:latin typeface="+mj-ea"/>
              </a:rPr>
              <a:t>火箭运动方程</a:t>
            </a:r>
            <a:r>
              <a:rPr lang="zh-CN" altLang="en-US" dirty="0">
                <a:latin typeface="+mj-ea"/>
                <a:ea typeface="+mj-ea"/>
              </a:rPr>
              <a:t>）</a:t>
            </a:r>
            <a:endParaRPr lang="en-US" altLang="zh-CN" dirty="0">
              <a:latin typeface="+mj-ea"/>
              <a:ea typeface="+mj-ea"/>
            </a:endParaRPr>
          </a:p>
        </p:txBody>
      </p:sp>
      <p:cxnSp>
        <p:nvCxnSpPr>
          <p:cNvPr id="5" name="直接连接符 4"/>
          <p:cNvCxnSpPr/>
          <p:nvPr/>
        </p:nvCxnSpPr>
        <p:spPr>
          <a:xfrm>
            <a:off x="395536" y="1291338"/>
            <a:ext cx="835292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17" name="对象 16"/>
          <p:cNvGraphicFramePr>
            <a:graphicFrameLocks noChangeAspect="1"/>
          </p:cNvGraphicFramePr>
          <p:nvPr>
            <p:extLst>
              <p:ext uri="{D42A27DB-BD31-4B8C-83A1-F6EECF244321}">
                <p14:modId xmlns:p14="http://schemas.microsoft.com/office/powerpoint/2010/main" val="2038491182"/>
              </p:ext>
            </p:extLst>
          </p:nvPr>
        </p:nvGraphicFramePr>
        <p:xfrm>
          <a:off x="971600" y="2924944"/>
          <a:ext cx="4619625" cy="503238"/>
        </p:xfrm>
        <a:graphic>
          <a:graphicData uri="http://schemas.openxmlformats.org/presentationml/2006/ole">
            <mc:AlternateContent xmlns:mc="http://schemas.openxmlformats.org/markup-compatibility/2006">
              <mc:Choice xmlns:v="urn:schemas-microsoft-com:vml" Requires="v">
                <p:oleObj spid="_x0000_s25535" name="Equation" r:id="rId4" imgW="2095200" imgH="228600" progId="Equation.DSMT4">
                  <p:embed/>
                </p:oleObj>
              </mc:Choice>
              <mc:Fallback>
                <p:oleObj name="Equation" r:id="rId4" imgW="2095200" imgH="228600" progId="Equation.DSMT4">
                  <p:embed/>
                  <p:pic>
                    <p:nvPicPr>
                      <p:cNvPr id="0" name="Picture 1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2924944"/>
                        <a:ext cx="4619625"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p:nvPr/>
        </p:nvSpPr>
        <p:spPr>
          <a:xfrm>
            <a:off x="863588" y="3501008"/>
            <a:ext cx="7416824" cy="369332"/>
          </a:xfrm>
          <a:prstGeom prst="rect">
            <a:avLst/>
          </a:prstGeom>
          <a:noFill/>
        </p:spPr>
        <p:txBody>
          <a:bodyPr wrap="square" rtlCol="0">
            <a:spAutoFit/>
          </a:bodyPr>
          <a:lstStyle/>
          <a:p>
            <a:r>
              <a:rPr lang="zh-CN" altLang="en-US" dirty="0"/>
              <a:t>正的</a:t>
            </a:r>
            <a:r>
              <a:rPr lang="en-US" altLang="zh-CN" dirty="0" err="1"/>
              <a:t>dm</a:t>
            </a:r>
            <a:r>
              <a:rPr lang="en-US" altLang="zh-CN" dirty="0"/>
              <a:t>’</a:t>
            </a:r>
            <a:r>
              <a:rPr lang="zh-CN" altLang="en-US" dirty="0"/>
              <a:t>，对于火箭本身来说是质量损失，即：</a:t>
            </a:r>
          </a:p>
        </p:txBody>
      </p:sp>
      <p:graphicFrame>
        <p:nvGraphicFramePr>
          <p:cNvPr id="19" name="对象 18"/>
          <p:cNvGraphicFramePr>
            <a:graphicFrameLocks noChangeAspect="1"/>
          </p:cNvGraphicFramePr>
          <p:nvPr>
            <p:extLst>
              <p:ext uri="{D42A27DB-BD31-4B8C-83A1-F6EECF244321}">
                <p14:modId xmlns:p14="http://schemas.microsoft.com/office/powerpoint/2010/main" val="3541255705"/>
              </p:ext>
            </p:extLst>
          </p:nvPr>
        </p:nvGraphicFramePr>
        <p:xfrm>
          <a:off x="5940152" y="3457369"/>
          <a:ext cx="1351676" cy="344063"/>
        </p:xfrm>
        <a:graphic>
          <a:graphicData uri="http://schemas.openxmlformats.org/presentationml/2006/ole">
            <mc:AlternateContent xmlns:mc="http://schemas.openxmlformats.org/markup-compatibility/2006">
              <mc:Choice xmlns:v="urn:schemas-microsoft-com:vml" Requires="v">
                <p:oleObj spid="_x0000_s25536" name="Equation" r:id="rId6" imgW="698400" imgH="177480" progId="Equation.DSMT4">
                  <p:embed/>
                </p:oleObj>
              </mc:Choice>
              <mc:Fallback>
                <p:oleObj name="Equation" r:id="rId6" imgW="698400" imgH="177480" progId="Equation.DSMT4">
                  <p:embed/>
                  <p:pic>
                    <p:nvPicPr>
                      <p:cNvPr id="0" name="Picture 1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0152" y="3457369"/>
                        <a:ext cx="1351676" cy="344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1862302444"/>
              </p:ext>
            </p:extLst>
          </p:nvPr>
        </p:nvGraphicFramePr>
        <p:xfrm>
          <a:off x="974868" y="3870340"/>
          <a:ext cx="2322513" cy="503237"/>
        </p:xfrm>
        <a:graphic>
          <a:graphicData uri="http://schemas.openxmlformats.org/presentationml/2006/ole">
            <mc:AlternateContent xmlns:mc="http://schemas.openxmlformats.org/markup-compatibility/2006">
              <mc:Choice xmlns:v="urn:schemas-microsoft-com:vml" Requires="v">
                <p:oleObj spid="_x0000_s25537" name="Equation" r:id="rId8" imgW="1054080" imgH="228600" progId="Equation.DSMT4">
                  <p:embed/>
                </p:oleObj>
              </mc:Choice>
              <mc:Fallback>
                <p:oleObj name="Equation" r:id="rId8" imgW="1054080" imgH="228600" progId="Equation.DSMT4">
                  <p:embed/>
                  <p:pic>
                    <p:nvPicPr>
                      <p:cNvPr id="0" name="Picture 1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4868" y="3870340"/>
                        <a:ext cx="2322513"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p:cNvSpPr txBox="1"/>
          <p:nvPr/>
        </p:nvSpPr>
        <p:spPr>
          <a:xfrm>
            <a:off x="974333" y="4539563"/>
            <a:ext cx="3312368" cy="369332"/>
          </a:xfrm>
          <a:prstGeom prst="rect">
            <a:avLst/>
          </a:prstGeom>
          <a:noFill/>
        </p:spPr>
        <p:txBody>
          <a:bodyPr wrap="square" rtlCol="0">
            <a:spAutoFit/>
          </a:bodyPr>
          <a:lstStyle/>
          <a:p>
            <a:r>
              <a:rPr lang="zh-CN" altLang="en-US" dirty="0"/>
              <a:t>因为没有外力，所以：</a:t>
            </a:r>
          </a:p>
        </p:txBody>
      </p:sp>
      <p:graphicFrame>
        <p:nvGraphicFramePr>
          <p:cNvPr id="22" name="对象 21"/>
          <p:cNvGraphicFramePr>
            <a:graphicFrameLocks noChangeAspect="1"/>
          </p:cNvGraphicFramePr>
          <p:nvPr>
            <p:extLst>
              <p:ext uri="{D42A27DB-BD31-4B8C-83A1-F6EECF244321}">
                <p14:modId xmlns:p14="http://schemas.microsoft.com/office/powerpoint/2010/main" val="411778481"/>
              </p:ext>
            </p:extLst>
          </p:nvPr>
        </p:nvGraphicFramePr>
        <p:xfrm>
          <a:off x="3243263" y="4448175"/>
          <a:ext cx="2798762" cy="503238"/>
        </p:xfrm>
        <a:graphic>
          <a:graphicData uri="http://schemas.openxmlformats.org/presentationml/2006/ole">
            <mc:AlternateContent xmlns:mc="http://schemas.openxmlformats.org/markup-compatibility/2006">
              <mc:Choice xmlns:v="urn:schemas-microsoft-com:vml" Requires="v">
                <p:oleObj spid="_x0000_s25538" name="Equation" r:id="rId10" imgW="1269720" imgH="228600" progId="Equation.DSMT4">
                  <p:embed/>
                </p:oleObj>
              </mc:Choice>
              <mc:Fallback>
                <p:oleObj name="Equation" r:id="rId10" imgW="1269720" imgH="228600" progId="Equation.DSMT4">
                  <p:embed/>
                  <p:pic>
                    <p:nvPicPr>
                      <p:cNvPr id="0" name="Picture 1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43263" y="4448175"/>
                        <a:ext cx="2798762"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2287029966"/>
              </p:ext>
            </p:extLst>
          </p:nvPr>
        </p:nvGraphicFramePr>
        <p:xfrm>
          <a:off x="6884202" y="3997154"/>
          <a:ext cx="1847850" cy="1454150"/>
        </p:xfrm>
        <a:graphic>
          <a:graphicData uri="http://schemas.openxmlformats.org/presentationml/2006/ole">
            <mc:AlternateContent xmlns:mc="http://schemas.openxmlformats.org/markup-compatibility/2006">
              <mc:Choice xmlns:v="urn:schemas-microsoft-com:vml" Requires="v">
                <p:oleObj spid="_x0000_s25539" name="Equation" r:id="rId12" imgW="838080" imgH="660240" progId="Equation.DSMT4">
                  <p:embed/>
                </p:oleObj>
              </mc:Choice>
              <mc:Fallback>
                <p:oleObj name="Equation" r:id="rId12" imgW="838080" imgH="660240" progId="Equation.DSMT4">
                  <p:embed/>
                  <p:pic>
                    <p:nvPicPr>
                      <p:cNvPr id="0" name="Picture 13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84202" y="3997154"/>
                        <a:ext cx="1847850" cy="145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右箭头 23"/>
          <p:cNvSpPr/>
          <p:nvPr/>
        </p:nvSpPr>
        <p:spPr>
          <a:xfrm>
            <a:off x="6170031" y="4522975"/>
            <a:ext cx="504056"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863588" y="5445224"/>
            <a:ext cx="7774131" cy="369332"/>
          </a:xfrm>
          <a:prstGeom prst="rect">
            <a:avLst/>
          </a:prstGeom>
          <a:noFill/>
        </p:spPr>
        <p:txBody>
          <a:bodyPr wrap="square" rtlCol="0">
            <a:spAutoFit/>
          </a:bodyPr>
          <a:lstStyle/>
          <a:p>
            <a:r>
              <a:rPr lang="zh-CN" altLang="en-US" dirty="0"/>
              <a:t>设发射时火箭的初始质量为</a:t>
            </a:r>
            <a:r>
              <a:rPr lang="en-US" altLang="zh-CN" i="1" dirty="0"/>
              <a:t>m</a:t>
            </a:r>
            <a:r>
              <a:rPr lang="en-US" altLang="zh-CN" i="1" baseline="-25000" dirty="0"/>
              <a:t>i</a:t>
            </a:r>
            <a:r>
              <a:rPr lang="zh-CN" altLang="en-US" dirty="0"/>
              <a:t>，染料燃尽时质量为</a:t>
            </a:r>
            <a:r>
              <a:rPr lang="en-US" altLang="zh-CN" i="1" dirty="0"/>
              <a:t>m</a:t>
            </a:r>
            <a:r>
              <a:rPr lang="en-US" altLang="zh-CN" i="1" baseline="-25000" dirty="0"/>
              <a:t>f</a:t>
            </a:r>
            <a:r>
              <a:rPr lang="zh-CN" altLang="en-US" dirty="0"/>
              <a:t>，速度为</a:t>
            </a:r>
            <a:r>
              <a:rPr lang="en-US" altLang="zh-CN" i="1" dirty="0" err="1"/>
              <a:t>v</a:t>
            </a:r>
            <a:r>
              <a:rPr lang="en-US" altLang="zh-CN" i="1" baseline="-25000" dirty="0" err="1"/>
              <a:t>f</a:t>
            </a:r>
            <a:r>
              <a:rPr lang="zh-CN" altLang="en-US" dirty="0"/>
              <a:t>。</a:t>
            </a:r>
          </a:p>
        </p:txBody>
      </p:sp>
      <p:graphicFrame>
        <p:nvGraphicFramePr>
          <p:cNvPr id="26" name="对象 25"/>
          <p:cNvGraphicFramePr>
            <a:graphicFrameLocks noChangeAspect="1"/>
          </p:cNvGraphicFramePr>
          <p:nvPr>
            <p:extLst>
              <p:ext uri="{D42A27DB-BD31-4B8C-83A1-F6EECF244321}">
                <p14:modId xmlns:p14="http://schemas.microsoft.com/office/powerpoint/2010/main" val="4040911627"/>
              </p:ext>
            </p:extLst>
          </p:nvPr>
        </p:nvGraphicFramePr>
        <p:xfrm>
          <a:off x="1074051" y="5856121"/>
          <a:ext cx="5558471" cy="917519"/>
        </p:xfrm>
        <a:graphic>
          <a:graphicData uri="http://schemas.openxmlformats.org/presentationml/2006/ole">
            <mc:AlternateContent xmlns:mc="http://schemas.openxmlformats.org/markup-compatibility/2006">
              <mc:Choice xmlns:v="urn:schemas-microsoft-com:vml" Requires="v">
                <p:oleObj spid="_x0000_s25540" name="Equation" r:id="rId14" imgW="3073320" imgH="507960" progId="Equation.DSMT4">
                  <p:embed/>
                </p:oleObj>
              </mc:Choice>
              <mc:Fallback>
                <p:oleObj name="Equation" r:id="rId14" imgW="3073320" imgH="507960" progId="Equation.DSMT4">
                  <p:embed/>
                  <p:pic>
                    <p:nvPicPr>
                      <p:cNvPr id="0" name="Picture 1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74051" y="5856121"/>
                        <a:ext cx="5558471" cy="9175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文本框 3">
            <a:extLst>
              <a:ext uri="{FF2B5EF4-FFF2-40B4-BE49-F238E27FC236}">
                <a16:creationId xmlns:a16="http://schemas.microsoft.com/office/drawing/2014/main" id="{8B1FC185-FD5A-4D03-9718-9B0720E536AA}"/>
              </a:ext>
            </a:extLst>
          </p:cNvPr>
          <p:cNvSpPr txBox="1"/>
          <p:nvPr/>
        </p:nvSpPr>
        <p:spPr>
          <a:xfrm>
            <a:off x="5569740" y="3019129"/>
            <a:ext cx="2238387" cy="369332"/>
          </a:xfrm>
          <a:prstGeom prst="rect">
            <a:avLst/>
          </a:prstGeom>
          <a:noFill/>
        </p:spPr>
        <p:txBody>
          <a:bodyPr wrap="square" rtlCol="0">
            <a:spAutoFit/>
          </a:bodyPr>
          <a:lstStyle/>
          <a:p>
            <a:r>
              <a:rPr lang="zh-CN" altLang="en-US" dirty="0"/>
              <a:t>（忽略二阶小量）</a:t>
            </a:r>
          </a:p>
        </p:txBody>
      </p:sp>
    </p:spTree>
    <p:extLst>
      <p:ext uri="{BB962C8B-B14F-4D97-AF65-F5344CB8AC3E}">
        <p14:creationId xmlns:p14="http://schemas.microsoft.com/office/powerpoint/2010/main" val="2291761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6249</TotalTime>
  <Words>4191</Words>
  <Application>Microsoft Office PowerPoint</Application>
  <PresentationFormat>全屏显示(4:3)</PresentationFormat>
  <Paragraphs>437</Paragraphs>
  <Slides>62</Slides>
  <Notes>47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62</vt:i4>
      </vt:variant>
    </vt:vector>
  </HeadingPairs>
  <TitlesOfParts>
    <vt:vector size="76" baseType="lpstr">
      <vt:lpstr>楷体</vt:lpstr>
      <vt:lpstr>楷体_GB2312</vt:lpstr>
      <vt:lpstr>宋体</vt:lpstr>
      <vt:lpstr>Arial</vt:lpstr>
      <vt:lpstr>Bookman Old Style</vt:lpstr>
      <vt:lpstr>Calibri</vt:lpstr>
      <vt:lpstr>Symbol</vt:lpstr>
      <vt:lpstr>Times New Roman</vt:lpstr>
      <vt:lpstr>Wingdings</vt:lpstr>
      <vt:lpstr>Office 主题</vt:lpstr>
      <vt:lpstr>Equation</vt:lpstr>
      <vt:lpstr>Microsoft Equation 3.0</vt:lpstr>
      <vt:lpstr>公式</vt:lpstr>
      <vt:lpstr>剪辑</vt:lpstr>
      <vt:lpstr>第二章 质点动力学 （牛顿运动定律）</vt:lpstr>
      <vt:lpstr>第二章 质点动力学</vt:lpstr>
      <vt:lpstr>PowerPoint 演示文稿</vt:lpstr>
      <vt:lpstr>§2.1 牛顿运动三定律</vt:lpstr>
      <vt:lpstr>§2.1 牛顿运动三定律</vt:lpstr>
      <vt:lpstr>§2.1 牛顿运动三定律</vt:lpstr>
      <vt:lpstr>§2.1 牛顿运动三定律</vt:lpstr>
      <vt:lpstr>PowerPoint 演示文稿</vt:lpstr>
      <vt:lpstr>§2.1 牛顿运动三定律</vt:lpstr>
      <vt:lpstr>§2.1 牛顿运动三定律</vt:lpstr>
      <vt:lpstr>§2.2 力学中常见的几种力</vt:lpstr>
      <vt:lpstr>§2.2 力学中常见的几种力</vt:lpstr>
      <vt:lpstr>§2.2 力学中常见的几种力</vt:lpstr>
      <vt:lpstr>§2.2 力学中常见的几种力</vt:lpstr>
      <vt:lpstr>§2.2 力学中常见的几种力</vt:lpstr>
      <vt:lpstr>§2.2 力学中常见的几种力</vt:lpstr>
      <vt:lpstr>§2.2 力学中常见的几种力</vt:lpstr>
      <vt:lpstr>§2.2 力学中常见的几种力</vt:lpstr>
      <vt:lpstr>§2.2 力学中常见的几种力</vt:lpstr>
      <vt:lpstr>§2.2 力学中常见的几种力</vt:lpstr>
      <vt:lpstr>§2.2 力学中常见的几种力</vt:lpstr>
      <vt:lpstr>§2.2 力学中常见的几种力</vt:lpstr>
      <vt:lpstr>§2.2 力学中常见的几种力</vt:lpstr>
      <vt:lpstr>§2.2 力学中常见的几种力</vt:lpstr>
      <vt:lpstr>§2.2 力学中常见的几种力</vt:lpstr>
      <vt:lpstr>PowerPoint 演示文稿</vt:lpstr>
      <vt:lpstr>§2.3 牛顿运动定律的应用</vt:lpstr>
      <vt:lpstr>PowerPoint 演示文稿</vt:lpstr>
      <vt:lpstr>PowerPoint 演示文稿</vt:lpstr>
      <vt:lpstr>PowerPoint 演示文稿</vt:lpstr>
      <vt:lpstr>PowerPoint 演示文稿</vt:lpstr>
      <vt:lpstr>PowerPoint 演示文稿</vt:lpstr>
      <vt:lpstr>§2.3 牛顿运动定律的应用</vt:lpstr>
      <vt:lpstr>§2.3 牛顿运动定律的应用</vt:lpstr>
      <vt:lpstr>§2.3 牛顿运动定律的应用</vt:lpstr>
      <vt:lpstr>§2.3 牛顿运动定律的应用</vt:lpstr>
      <vt:lpstr>§2.4 牛顿运动定律的适用范围</vt:lpstr>
      <vt:lpstr>§2.4 牛顿运动定律的适用范围</vt:lpstr>
      <vt:lpstr>§2.4 牛顿运动定律的适用范围</vt:lpstr>
      <vt:lpstr>§2.4 牛顿运动定律的适用范围</vt:lpstr>
      <vt:lpstr>§2.4 牛顿运动定律的适用范围</vt:lpstr>
      <vt:lpstr>§2.4 牛顿运动定律的适用范围</vt:lpstr>
      <vt:lpstr>§2.4 牛顿运动定律的适用范围</vt:lpstr>
      <vt:lpstr>§2.4 牛顿运动定律的适用范围</vt:lpstr>
      <vt:lpstr>§2.4 牛顿运动定律的适用范围</vt:lpstr>
      <vt:lpstr>§2.4 牛顿运动定律的适用范围</vt:lpstr>
      <vt:lpstr>PowerPoint 演示文稿</vt:lpstr>
      <vt:lpstr>PowerPoint 演示文稿</vt:lpstr>
      <vt:lpstr>PowerPoint 演示文稿</vt:lpstr>
      <vt:lpstr>PowerPoint 演示文稿</vt:lpstr>
      <vt:lpstr>PowerPoint 演示文稿</vt:lpstr>
      <vt:lpstr>傅科摆</vt:lpstr>
      <vt:lpstr>傅科摆</vt:lpstr>
      <vt:lpstr>傅科摆</vt:lpstr>
      <vt:lpstr>傅科摆</vt:lpstr>
      <vt:lpstr>傅科摆</vt:lpstr>
      <vt:lpstr>傅科摆</vt:lpstr>
      <vt:lpstr>补充例题</vt:lpstr>
      <vt:lpstr>PowerPoint 演示文稿</vt:lpstr>
      <vt:lpstr>补充例题</vt:lpstr>
      <vt:lpstr>补充例题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Zhang Nan</dc:creator>
  <cp:lastModifiedBy>张 楠</cp:lastModifiedBy>
  <cp:revision>355</cp:revision>
  <cp:lastPrinted>2014-03-04T01:19:17Z</cp:lastPrinted>
  <dcterms:created xsi:type="dcterms:W3CDTF">2013-12-11T06:44:42Z</dcterms:created>
  <dcterms:modified xsi:type="dcterms:W3CDTF">2020-02-24T03:32:38Z</dcterms:modified>
</cp:coreProperties>
</file>