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68" r:id="rId3"/>
    <p:sldId id="269" r:id="rId4"/>
    <p:sldId id="270" r:id="rId5"/>
    <p:sldId id="271" r:id="rId6"/>
    <p:sldId id="272" r:id="rId7"/>
    <p:sldId id="273" r:id="rId8"/>
    <p:sldId id="274" r:id="rId9"/>
    <p:sldId id="275" r:id="rId10"/>
    <p:sldId id="276" r:id="rId11"/>
    <p:sldId id="278" r:id="rId12"/>
    <p:sldId id="279" r:id="rId13"/>
    <p:sldId id="280" r:id="rId14"/>
    <p:sldId id="281" r:id="rId15"/>
    <p:sldId id="552" r:id="rId16"/>
    <p:sldId id="282" r:id="rId17"/>
    <p:sldId id="283"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31" r:id="rId43"/>
    <p:sldId id="309" r:id="rId44"/>
    <p:sldId id="310" r:id="rId45"/>
    <p:sldId id="332" r:id="rId46"/>
    <p:sldId id="311" r:id="rId47"/>
    <p:sldId id="312" r:id="rId48"/>
    <p:sldId id="313" r:id="rId49"/>
    <p:sldId id="314" r:id="rId50"/>
    <p:sldId id="315" r:id="rId51"/>
    <p:sldId id="316" r:id="rId52"/>
    <p:sldId id="320" r:id="rId53"/>
    <p:sldId id="321" r:id="rId54"/>
    <p:sldId id="318" r:id="rId55"/>
    <p:sldId id="319" r:id="rId56"/>
    <p:sldId id="324" r:id="rId57"/>
    <p:sldId id="325" r:id="rId58"/>
    <p:sldId id="326" r:id="rId59"/>
    <p:sldId id="327" r:id="rId60"/>
    <p:sldId id="328" r:id="rId61"/>
    <p:sldId id="329" r:id="rId62"/>
    <p:sldId id="330" r:id="rId63"/>
    <p:sldId id="335" r:id="rId64"/>
    <p:sldId id="350" r:id="rId65"/>
    <p:sldId id="352" r:id="rId66"/>
    <p:sldId id="354" r:id="rId67"/>
    <p:sldId id="336" r:id="rId68"/>
    <p:sldId id="339" r:id="rId69"/>
    <p:sldId id="337" r:id="rId70"/>
    <p:sldId id="553" r:id="rId71"/>
    <p:sldId id="554" r:id="rId72"/>
    <p:sldId id="555" r:id="rId73"/>
    <p:sldId id="556" r:id="rId74"/>
    <p:sldId id="557" r:id="rId75"/>
    <p:sldId id="340" r:id="rId76"/>
    <p:sldId id="341" r:id="rId77"/>
    <p:sldId id="342" r:id="rId78"/>
    <p:sldId id="343" r:id="rId79"/>
    <p:sldId id="344" r:id="rId80"/>
    <p:sldId id="345" r:id="rId81"/>
    <p:sldId id="346" r:id="rId82"/>
    <p:sldId id="347" r:id="rId83"/>
    <p:sldId id="348" r:id="rId8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FF"/>
    <a:srgbClr val="00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7" autoAdjust="0"/>
    <p:restoredTop sz="92388" autoAdjust="0"/>
  </p:normalViewPr>
  <p:slideViewPr>
    <p:cSldViewPr>
      <p:cViewPr varScale="1">
        <p:scale>
          <a:sx n="76" d="100"/>
          <a:sy n="76" d="100"/>
        </p:scale>
        <p:origin x="984"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emf"/><Relationship Id="rId12" Type="http://schemas.openxmlformats.org/officeDocument/2006/relationships/image" Target="../media/image12.e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5" Type="http://schemas.openxmlformats.org/officeDocument/2006/relationships/image" Target="../media/image15.wmf"/><Relationship Id="rId10" Type="http://schemas.openxmlformats.org/officeDocument/2006/relationships/image" Target="../media/image10.emf"/><Relationship Id="rId4" Type="http://schemas.openxmlformats.org/officeDocument/2006/relationships/image" Target="../media/image4.wmf"/><Relationship Id="rId9" Type="http://schemas.openxmlformats.org/officeDocument/2006/relationships/image" Target="../media/image9.emf"/><Relationship Id="rId14"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5.emf"/><Relationship Id="rId7" Type="http://schemas.openxmlformats.org/officeDocument/2006/relationships/image" Target="../media/image69.emf"/><Relationship Id="rId12" Type="http://schemas.openxmlformats.org/officeDocument/2006/relationships/image" Target="../media/image74.e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68.emf"/><Relationship Id="rId11" Type="http://schemas.openxmlformats.org/officeDocument/2006/relationships/image" Target="../media/image73.emf"/><Relationship Id="rId5" Type="http://schemas.openxmlformats.org/officeDocument/2006/relationships/image" Target="../media/image67.emf"/><Relationship Id="rId10" Type="http://schemas.openxmlformats.org/officeDocument/2006/relationships/image" Target="../media/image72.emf"/><Relationship Id="rId4" Type="http://schemas.openxmlformats.org/officeDocument/2006/relationships/image" Target="../media/image66.emf"/><Relationship Id="rId9" Type="http://schemas.openxmlformats.org/officeDocument/2006/relationships/image" Target="../media/image71.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image" Target="../media/image77.emf"/><Relationship Id="rId7" Type="http://schemas.openxmlformats.org/officeDocument/2006/relationships/image" Target="../media/image81.emf"/><Relationship Id="rId12" Type="http://schemas.openxmlformats.org/officeDocument/2006/relationships/image" Target="../media/image86.emf"/><Relationship Id="rId2" Type="http://schemas.openxmlformats.org/officeDocument/2006/relationships/image" Target="../media/image76.emf"/><Relationship Id="rId1" Type="http://schemas.openxmlformats.org/officeDocument/2006/relationships/image" Target="../media/image75.emf"/><Relationship Id="rId6" Type="http://schemas.openxmlformats.org/officeDocument/2006/relationships/image" Target="../media/image80.emf"/><Relationship Id="rId11" Type="http://schemas.openxmlformats.org/officeDocument/2006/relationships/image" Target="../media/image85.emf"/><Relationship Id="rId5" Type="http://schemas.openxmlformats.org/officeDocument/2006/relationships/image" Target="../media/image79.emf"/><Relationship Id="rId10" Type="http://schemas.openxmlformats.org/officeDocument/2006/relationships/image" Target="../media/image84.emf"/><Relationship Id="rId4" Type="http://schemas.openxmlformats.org/officeDocument/2006/relationships/image" Target="../media/image78.emf"/><Relationship Id="rId9" Type="http://schemas.openxmlformats.org/officeDocument/2006/relationships/image" Target="../media/image83.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1.emf"/><Relationship Id="rId7" Type="http://schemas.openxmlformats.org/officeDocument/2006/relationships/image" Target="../media/image95.emf"/><Relationship Id="rId2" Type="http://schemas.openxmlformats.org/officeDocument/2006/relationships/image" Target="../media/image90.emf"/><Relationship Id="rId1" Type="http://schemas.openxmlformats.org/officeDocument/2006/relationships/image" Target="../media/image89.emf"/><Relationship Id="rId6" Type="http://schemas.openxmlformats.org/officeDocument/2006/relationships/image" Target="../media/image94.emf"/><Relationship Id="rId5" Type="http://schemas.openxmlformats.org/officeDocument/2006/relationships/image" Target="../media/image93.emf"/><Relationship Id="rId4" Type="http://schemas.openxmlformats.org/officeDocument/2006/relationships/image" Target="../media/image92.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3.emf"/><Relationship Id="rId13" Type="http://schemas.openxmlformats.org/officeDocument/2006/relationships/image" Target="../media/image108.emf"/><Relationship Id="rId3" Type="http://schemas.openxmlformats.org/officeDocument/2006/relationships/image" Target="../media/image98.emf"/><Relationship Id="rId7" Type="http://schemas.openxmlformats.org/officeDocument/2006/relationships/image" Target="../media/image102.emf"/><Relationship Id="rId12" Type="http://schemas.openxmlformats.org/officeDocument/2006/relationships/image" Target="../media/image107.emf"/><Relationship Id="rId2" Type="http://schemas.openxmlformats.org/officeDocument/2006/relationships/image" Target="../media/image97.emf"/><Relationship Id="rId16" Type="http://schemas.openxmlformats.org/officeDocument/2006/relationships/image" Target="../media/image111.emf"/><Relationship Id="rId1" Type="http://schemas.openxmlformats.org/officeDocument/2006/relationships/image" Target="../media/image96.emf"/><Relationship Id="rId6" Type="http://schemas.openxmlformats.org/officeDocument/2006/relationships/image" Target="../media/image101.emf"/><Relationship Id="rId11" Type="http://schemas.openxmlformats.org/officeDocument/2006/relationships/image" Target="../media/image106.emf"/><Relationship Id="rId5" Type="http://schemas.openxmlformats.org/officeDocument/2006/relationships/image" Target="../media/image100.emf"/><Relationship Id="rId15" Type="http://schemas.openxmlformats.org/officeDocument/2006/relationships/image" Target="../media/image110.emf"/><Relationship Id="rId10" Type="http://schemas.openxmlformats.org/officeDocument/2006/relationships/image" Target="../media/image105.emf"/><Relationship Id="rId4" Type="http://schemas.openxmlformats.org/officeDocument/2006/relationships/image" Target="../media/image99.emf"/><Relationship Id="rId9" Type="http://schemas.openxmlformats.org/officeDocument/2006/relationships/image" Target="../media/image104.emf"/><Relationship Id="rId14" Type="http://schemas.openxmlformats.org/officeDocument/2006/relationships/image" Target="../media/image109.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14.wmf"/><Relationship Id="rId7" Type="http://schemas.openxmlformats.org/officeDocument/2006/relationships/image" Target="../media/image118.wmf"/><Relationship Id="rId12" Type="http://schemas.openxmlformats.org/officeDocument/2006/relationships/image" Target="../media/image123.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11" Type="http://schemas.openxmlformats.org/officeDocument/2006/relationships/image" Target="../media/image122.wmf"/><Relationship Id="rId5" Type="http://schemas.openxmlformats.org/officeDocument/2006/relationships/image" Target="../media/image116.wmf"/><Relationship Id="rId10" Type="http://schemas.openxmlformats.org/officeDocument/2006/relationships/image" Target="../media/image121.wmf"/><Relationship Id="rId4" Type="http://schemas.openxmlformats.org/officeDocument/2006/relationships/image" Target="../media/image115.wmf"/><Relationship Id="rId9" Type="http://schemas.openxmlformats.org/officeDocument/2006/relationships/image" Target="../media/image12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image" Target="../media/image128.wmf"/><Relationship Id="rId7" Type="http://schemas.openxmlformats.org/officeDocument/2006/relationships/image" Target="../media/image132.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31.wmf"/><Relationship Id="rId5" Type="http://schemas.openxmlformats.org/officeDocument/2006/relationships/image" Target="../media/image130.wmf"/><Relationship Id="rId10" Type="http://schemas.openxmlformats.org/officeDocument/2006/relationships/image" Target="../media/image135.wmf"/><Relationship Id="rId4" Type="http://schemas.openxmlformats.org/officeDocument/2006/relationships/image" Target="../media/image129.wmf"/><Relationship Id="rId9" Type="http://schemas.openxmlformats.org/officeDocument/2006/relationships/image" Target="../media/image13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emf"/><Relationship Id="rId7" Type="http://schemas.openxmlformats.org/officeDocument/2006/relationships/image" Target="../media/image22.wmf"/><Relationship Id="rId2" Type="http://schemas.openxmlformats.org/officeDocument/2006/relationships/image" Target="../media/image17.emf"/><Relationship Id="rId1" Type="http://schemas.openxmlformats.org/officeDocument/2006/relationships/image" Target="../media/image16.wmf"/><Relationship Id="rId6" Type="http://schemas.openxmlformats.org/officeDocument/2006/relationships/image" Target="../media/image21.emf"/><Relationship Id="rId5" Type="http://schemas.openxmlformats.org/officeDocument/2006/relationships/image" Target="../media/image20.wmf"/><Relationship Id="rId4" Type="http://schemas.openxmlformats.org/officeDocument/2006/relationships/image" Target="../media/image1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53.emf"/><Relationship Id="rId3" Type="http://schemas.openxmlformats.org/officeDocument/2006/relationships/image" Target="../media/image148.wmf"/><Relationship Id="rId7" Type="http://schemas.openxmlformats.org/officeDocument/2006/relationships/image" Target="../media/image152.emf"/><Relationship Id="rId2" Type="http://schemas.openxmlformats.org/officeDocument/2006/relationships/image" Target="../media/image147.wmf"/><Relationship Id="rId1" Type="http://schemas.openxmlformats.org/officeDocument/2006/relationships/image" Target="../media/image146.wmf"/><Relationship Id="rId6" Type="http://schemas.openxmlformats.org/officeDocument/2006/relationships/image" Target="../media/image151.emf"/><Relationship Id="rId5" Type="http://schemas.openxmlformats.org/officeDocument/2006/relationships/image" Target="../media/image150.emf"/><Relationship Id="rId4" Type="http://schemas.openxmlformats.org/officeDocument/2006/relationships/image" Target="../media/image149.wmf"/><Relationship Id="rId9" Type="http://schemas.openxmlformats.org/officeDocument/2006/relationships/image" Target="../media/image154.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62.emf"/><Relationship Id="rId3" Type="http://schemas.openxmlformats.org/officeDocument/2006/relationships/image" Target="../media/image157.emf"/><Relationship Id="rId7" Type="http://schemas.openxmlformats.org/officeDocument/2006/relationships/image" Target="../media/image161.emf"/><Relationship Id="rId2" Type="http://schemas.openxmlformats.org/officeDocument/2006/relationships/image" Target="../media/image156.emf"/><Relationship Id="rId1" Type="http://schemas.openxmlformats.org/officeDocument/2006/relationships/image" Target="../media/image155.emf"/><Relationship Id="rId6" Type="http://schemas.openxmlformats.org/officeDocument/2006/relationships/image" Target="../media/image160.emf"/><Relationship Id="rId5" Type="http://schemas.openxmlformats.org/officeDocument/2006/relationships/image" Target="../media/image159.emf"/><Relationship Id="rId10" Type="http://schemas.openxmlformats.org/officeDocument/2006/relationships/image" Target="../media/image164.emf"/><Relationship Id="rId4" Type="http://schemas.openxmlformats.org/officeDocument/2006/relationships/image" Target="../media/image158.emf"/><Relationship Id="rId9" Type="http://schemas.openxmlformats.org/officeDocument/2006/relationships/image" Target="../media/image163.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67.emf"/><Relationship Id="rId2" Type="http://schemas.openxmlformats.org/officeDocument/2006/relationships/image" Target="../media/image166.emf"/><Relationship Id="rId1" Type="http://schemas.openxmlformats.org/officeDocument/2006/relationships/image" Target="../media/image165.emf"/><Relationship Id="rId5" Type="http://schemas.openxmlformats.org/officeDocument/2006/relationships/image" Target="../media/image169.emf"/><Relationship Id="rId4" Type="http://schemas.openxmlformats.org/officeDocument/2006/relationships/image" Target="../media/image168.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73.emf"/><Relationship Id="rId7" Type="http://schemas.openxmlformats.org/officeDocument/2006/relationships/image" Target="../media/image177.emf"/><Relationship Id="rId2" Type="http://schemas.openxmlformats.org/officeDocument/2006/relationships/image" Target="../media/image172.emf"/><Relationship Id="rId1" Type="http://schemas.openxmlformats.org/officeDocument/2006/relationships/image" Target="../media/image171.emf"/><Relationship Id="rId6" Type="http://schemas.openxmlformats.org/officeDocument/2006/relationships/image" Target="../media/image176.emf"/><Relationship Id="rId5" Type="http://schemas.openxmlformats.org/officeDocument/2006/relationships/image" Target="../media/image175.emf"/><Relationship Id="rId4" Type="http://schemas.openxmlformats.org/officeDocument/2006/relationships/image" Target="../media/image174.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80.emf"/><Relationship Id="rId2" Type="http://schemas.openxmlformats.org/officeDocument/2006/relationships/image" Target="../media/image179.wmf"/><Relationship Id="rId1" Type="http://schemas.openxmlformats.org/officeDocument/2006/relationships/image" Target="../media/image178.wmf"/><Relationship Id="rId5" Type="http://schemas.openxmlformats.org/officeDocument/2006/relationships/image" Target="../media/image182.emf"/><Relationship Id="rId4" Type="http://schemas.openxmlformats.org/officeDocument/2006/relationships/image" Target="../media/image181.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85.emf"/><Relationship Id="rId2" Type="http://schemas.openxmlformats.org/officeDocument/2006/relationships/image" Target="../media/image184.emf"/><Relationship Id="rId1" Type="http://schemas.openxmlformats.org/officeDocument/2006/relationships/image" Target="../media/image183.emf"/><Relationship Id="rId5" Type="http://schemas.openxmlformats.org/officeDocument/2006/relationships/image" Target="../media/image187.emf"/><Relationship Id="rId4" Type="http://schemas.openxmlformats.org/officeDocument/2006/relationships/image" Target="../media/image186.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 Id="rId6" Type="http://schemas.openxmlformats.org/officeDocument/2006/relationships/image" Target="../media/image193.wmf"/><Relationship Id="rId5" Type="http://schemas.openxmlformats.org/officeDocument/2006/relationships/image" Target="../media/image192.wmf"/><Relationship Id="rId4" Type="http://schemas.openxmlformats.org/officeDocument/2006/relationships/image" Target="../media/image19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6" Type="http://schemas.openxmlformats.org/officeDocument/2006/relationships/image" Target="../media/image199.wmf"/><Relationship Id="rId5" Type="http://schemas.openxmlformats.org/officeDocument/2006/relationships/image" Target="../media/image198.wmf"/><Relationship Id="rId4" Type="http://schemas.openxmlformats.org/officeDocument/2006/relationships/image" Target="../media/image19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4" Type="http://schemas.openxmlformats.org/officeDocument/2006/relationships/image" Target="../media/image27.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20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0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0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06.emf"/><Relationship Id="rId2" Type="http://schemas.openxmlformats.org/officeDocument/2006/relationships/image" Target="../media/image205.wmf"/><Relationship Id="rId1" Type="http://schemas.openxmlformats.org/officeDocument/2006/relationships/image" Target="../media/image204.wmf"/><Relationship Id="rId6" Type="http://schemas.openxmlformats.org/officeDocument/2006/relationships/image" Target="../media/image209.emf"/><Relationship Id="rId5" Type="http://schemas.openxmlformats.org/officeDocument/2006/relationships/image" Target="../media/image208.emf"/><Relationship Id="rId4" Type="http://schemas.openxmlformats.org/officeDocument/2006/relationships/image" Target="../media/image207.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17.emf"/><Relationship Id="rId13" Type="http://schemas.openxmlformats.org/officeDocument/2006/relationships/image" Target="../media/image222.emf"/><Relationship Id="rId3" Type="http://schemas.openxmlformats.org/officeDocument/2006/relationships/image" Target="../media/image212.emf"/><Relationship Id="rId7" Type="http://schemas.openxmlformats.org/officeDocument/2006/relationships/image" Target="../media/image216.emf"/><Relationship Id="rId12" Type="http://schemas.openxmlformats.org/officeDocument/2006/relationships/image" Target="../media/image221.emf"/><Relationship Id="rId2" Type="http://schemas.openxmlformats.org/officeDocument/2006/relationships/image" Target="../media/image211.emf"/><Relationship Id="rId1" Type="http://schemas.openxmlformats.org/officeDocument/2006/relationships/image" Target="../media/image210.emf"/><Relationship Id="rId6" Type="http://schemas.openxmlformats.org/officeDocument/2006/relationships/image" Target="../media/image215.emf"/><Relationship Id="rId11" Type="http://schemas.openxmlformats.org/officeDocument/2006/relationships/image" Target="../media/image220.emf"/><Relationship Id="rId5" Type="http://schemas.openxmlformats.org/officeDocument/2006/relationships/image" Target="../media/image214.emf"/><Relationship Id="rId10" Type="http://schemas.openxmlformats.org/officeDocument/2006/relationships/image" Target="../media/image219.emf"/><Relationship Id="rId4" Type="http://schemas.openxmlformats.org/officeDocument/2006/relationships/image" Target="../media/image213.emf"/><Relationship Id="rId9" Type="http://schemas.openxmlformats.org/officeDocument/2006/relationships/image" Target="../media/image218.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image" Target="../media/image225.wmf"/><Relationship Id="rId7" Type="http://schemas.openxmlformats.org/officeDocument/2006/relationships/image" Target="../media/image229.wmf"/><Relationship Id="rId2" Type="http://schemas.openxmlformats.org/officeDocument/2006/relationships/image" Target="../media/image224.emf"/><Relationship Id="rId1" Type="http://schemas.openxmlformats.org/officeDocument/2006/relationships/image" Target="../media/image223.wmf"/><Relationship Id="rId6" Type="http://schemas.openxmlformats.org/officeDocument/2006/relationships/image" Target="../media/image228.wmf"/><Relationship Id="rId5" Type="http://schemas.openxmlformats.org/officeDocument/2006/relationships/image" Target="../media/image227.emf"/><Relationship Id="rId4" Type="http://schemas.openxmlformats.org/officeDocument/2006/relationships/image" Target="../media/image226.wmf"/><Relationship Id="rId9" Type="http://schemas.openxmlformats.org/officeDocument/2006/relationships/image" Target="../media/image23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233.wmf"/><Relationship Id="rId1" Type="http://schemas.openxmlformats.org/officeDocument/2006/relationships/image" Target="../media/image23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36.emf"/><Relationship Id="rId2" Type="http://schemas.openxmlformats.org/officeDocument/2006/relationships/image" Target="../media/image235.emf"/><Relationship Id="rId1" Type="http://schemas.openxmlformats.org/officeDocument/2006/relationships/image" Target="../media/image234.emf"/><Relationship Id="rId4" Type="http://schemas.openxmlformats.org/officeDocument/2006/relationships/image" Target="../media/image237.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3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34.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40.wmf"/><Relationship Id="rId3" Type="http://schemas.openxmlformats.org/officeDocument/2006/relationships/image" Target="../media/image30.wmf"/><Relationship Id="rId7" Type="http://schemas.openxmlformats.org/officeDocument/2006/relationships/image" Target="../media/image34.wmf"/><Relationship Id="rId12" Type="http://schemas.openxmlformats.org/officeDocument/2006/relationships/image" Target="../media/image39.emf"/><Relationship Id="rId2" Type="http://schemas.openxmlformats.org/officeDocument/2006/relationships/image" Target="../media/image29.wmf"/><Relationship Id="rId16" Type="http://schemas.openxmlformats.org/officeDocument/2006/relationships/image" Target="../media/image42.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5" Type="http://schemas.openxmlformats.org/officeDocument/2006/relationships/image" Target="../media/image41.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 Id="rId14"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43.emf"/><Relationship Id="rId2" Type="http://schemas.openxmlformats.org/officeDocument/2006/relationships/image" Target="../media/image242.emf"/><Relationship Id="rId1" Type="http://schemas.openxmlformats.org/officeDocument/2006/relationships/image" Target="../media/image241.emf"/><Relationship Id="rId5" Type="http://schemas.openxmlformats.org/officeDocument/2006/relationships/image" Target="../media/image245.emf"/><Relationship Id="rId4" Type="http://schemas.openxmlformats.org/officeDocument/2006/relationships/image" Target="../media/image244.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48.wmf"/><Relationship Id="rId2" Type="http://schemas.openxmlformats.org/officeDocument/2006/relationships/image" Target="../media/image247.wmf"/><Relationship Id="rId1" Type="http://schemas.openxmlformats.org/officeDocument/2006/relationships/image" Target="../media/image246.wmf"/><Relationship Id="rId4" Type="http://schemas.openxmlformats.org/officeDocument/2006/relationships/image" Target="../media/image24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image" Target="../media/image251.wmf"/><Relationship Id="rId1" Type="http://schemas.openxmlformats.org/officeDocument/2006/relationships/image" Target="../media/image25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 Id="rId4" Type="http://schemas.openxmlformats.org/officeDocument/2006/relationships/image" Target="../media/image256.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57.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58.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67.emf"/><Relationship Id="rId13" Type="http://schemas.openxmlformats.org/officeDocument/2006/relationships/image" Target="../media/image272.wmf"/><Relationship Id="rId18" Type="http://schemas.openxmlformats.org/officeDocument/2006/relationships/image" Target="../media/image277.emf"/><Relationship Id="rId3" Type="http://schemas.openxmlformats.org/officeDocument/2006/relationships/image" Target="../media/image262.emf"/><Relationship Id="rId21" Type="http://schemas.openxmlformats.org/officeDocument/2006/relationships/image" Target="../media/image280.wmf"/><Relationship Id="rId7" Type="http://schemas.openxmlformats.org/officeDocument/2006/relationships/image" Target="../media/image266.emf"/><Relationship Id="rId12" Type="http://schemas.openxmlformats.org/officeDocument/2006/relationships/image" Target="../media/image271.emf"/><Relationship Id="rId17" Type="http://schemas.openxmlformats.org/officeDocument/2006/relationships/image" Target="../media/image276.emf"/><Relationship Id="rId2" Type="http://schemas.openxmlformats.org/officeDocument/2006/relationships/image" Target="../media/image261.emf"/><Relationship Id="rId16" Type="http://schemas.openxmlformats.org/officeDocument/2006/relationships/image" Target="../media/image275.emf"/><Relationship Id="rId20" Type="http://schemas.openxmlformats.org/officeDocument/2006/relationships/image" Target="../media/image279.emf"/><Relationship Id="rId1" Type="http://schemas.openxmlformats.org/officeDocument/2006/relationships/image" Target="../media/image260.emf"/><Relationship Id="rId6" Type="http://schemas.openxmlformats.org/officeDocument/2006/relationships/image" Target="../media/image265.emf"/><Relationship Id="rId11" Type="http://schemas.openxmlformats.org/officeDocument/2006/relationships/image" Target="../media/image270.emf"/><Relationship Id="rId5" Type="http://schemas.openxmlformats.org/officeDocument/2006/relationships/image" Target="../media/image264.emf"/><Relationship Id="rId15" Type="http://schemas.openxmlformats.org/officeDocument/2006/relationships/image" Target="../media/image274.wmf"/><Relationship Id="rId10" Type="http://schemas.openxmlformats.org/officeDocument/2006/relationships/image" Target="../media/image269.emf"/><Relationship Id="rId19" Type="http://schemas.openxmlformats.org/officeDocument/2006/relationships/image" Target="../media/image278.emf"/><Relationship Id="rId4" Type="http://schemas.openxmlformats.org/officeDocument/2006/relationships/image" Target="../media/image263.emf"/><Relationship Id="rId9" Type="http://schemas.openxmlformats.org/officeDocument/2006/relationships/image" Target="../media/image268.emf"/><Relationship Id="rId14" Type="http://schemas.openxmlformats.org/officeDocument/2006/relationships/image" Target="../media/image273.emf"/><Relationship Id="rId22" Type="http://schemas.openxmlformats.org/officeDocument/2006/relationships/image" Target="../media/image281.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84.emf"/><Relationship Id="rId2" Type="http://schemas.openxmlformats.org/officeDocument/2006/relationships/image" Target="../media/image283.emf"/><Relationship Id="rId1" Type="http://schemas.openxmlformats.org/officeDocument/2006/relationships/image" Target="../media/image282.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87.emf"/><Relationship Id="rId7" Type="http://schemas.openxmlformats.org/officeDocument/2006/relationships/image" Target="../media/image291.emf"/><Relationship Id="rId2" Type="http://schemas.openxmlformats.org/officeDocument/2006/relationships/image" Target="../media/image286.emf"/><Relationship Id="rId1" Type="http://schemas.openxmlformats.org/officeDocument/2006/relationships/image" Target="../media/image285.emf"/><Relationship Id="rId6" Type="http://schemas.openxmlformats.org/officeDocument/2006/relationships/image" Target="../media/image290.emf"/><Relationship Id="rId5" Type="http://schemas.openxmlformats.org/officeDocument/2006/relationships/image" Target="../media/image289.emf"/><Relationship Id="rId4" Type="http://schemas.openxmlformats.org/officeDocument/2006/relationships/image" Target="../media/image28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94.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302.emf"/><Relationship Id="rId13" Type="http://schemas.openxmlformats.org/officeDocument/2006/relationships/image" Target="../media/image307.emf"/><Relationship Id="rId3" Type="http://schemas.openxmlformats.org/officeDocument/2006/relationships/image" Target="../media/image297.emf"/><Relationship Id="rId7" Type="http://schemas.openxmlformats.org/officeDocument/2006/relationships/image" Target="../media/image301.emf"/><Relationship Id="rId12" Type="http://schemas.openxmlformats.org/officeDocument/2006/relationships/image" Target="../media/image306.emf"/><Relationship Id="rId17" Type="http://schemas.openxmlformats.org/officeDocument/2006/relationships/image" Target="../media/image311.wmf"/><Relationship Id="rId2" Type="http://schemas.openxmlformats.org/officeDocument/2006/relationships/image" Target="../media/image296.emf"/><Relationship Id="rId16" Type="http://schemas.openxmlformats.org/officeDocument/2006/relationships/image" Target="../media/image310.wmf"/><Relationship Id="rId1" Type="http://schemas.openxmlformats.org/officeDocument/2006/relationships/image" Target="../media/image295.emf"/><Relationship Id="rId6" Type="http://schemas.openxmlformats.org/officeDocument/2006/relationships/image" Target="../media/image300.emf"/><Relationship Id="rId11" Type="http://schemas.openxmlformats.org/officeDocument/2006/relationships/image" Target="../media/image305.emf"/><Relationship Id="rId5" Type="http://schemas.openxmlformats.org/officeDocument/2006/relationships/image" Target="../media/image299.emf"/><Relationship Id="rId15" Type="http://schemas.openxmlformats.org/officeDocument/2006/relationships/image" Target="../media/image309.emf"/><Relationship Id="rId10" Type="http://schemas.openxmlformats.org/officeDocument/2006/relationships/image" Target="../media/image304.emf"/><Relationship Id="rId4" Type="http://schemas.openxmlformats.org/officeDocument/2006/relationships/image" Target="../media/image298.emf"/><Relationship Id="rId9" Type="http://schemas.openxmlformats.org/officeDocument/2006/relationships/image" Target="../media/image303.emf"/><Relationship Id="rId14" Type="http://schemas.openxmlformats.org/officeDocument/2006/relationships/image" Target="../media/image308.e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319.emf"/><Relationship Id="rId3" Type="http://schemas.openxmlformats.org/officeDocument/2006/relationships/image" Target="../media/image314.emf"/><Relationship Id="rId7" Type="http://schemas.openxmlformats.org/officeDocument/2006/relationships/image" Target="../media/image318.emf"/><Relationship Id="rId12" Type="http://schemas.openxmlformats.org/officeDocument/2006/relationships/image" Target="../media/image323.emf"/><Relationship Id="rId2" Type="http://schemas.openxmlformats.org/officeDocument/2006/relationships/image" Target="../media/image313.emf"/><Relationship Id="rId1" Type="http://schemas.openxmlformats.org/officeDocument/2006/relationships/image" Target="../media/image312.emf"/><Relationship Id="rId6" Type="http://schemas.openxmlformats.org/officeDocument/2006/relationships/image" Target="../media/image317.emf"/><Relationship Id="rId11" Type="http://schemas.openxmlformats.org/officeDocument/2006/relationships/image" Target="../media/image322.emf"/><Relationship Id="rId5" Type="http://schemas.openxmlformats.org/officeDocument/2006/relationships/image" Target="../media/image316.emf"/><Relationship Id="rId10" Type="http://schemas.openxmlformats.org/officeDocument/2006/relationships/image" Target="../media/image321.wmf"/><Relationship Id="rId4" Type="http://schemas.openxmlformats.org/officeDocument/2006/relationships/image" Target="../media/image315.emf"/><Relationship Id="rId9" Type="http://schemas.openxmlformats.org/officeDocument/2006/relationships/image" Target="../media/image320.e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332.wmf"/><Relationship Id="rId3" Type="http://schemas.openxmlformats.org/officeDocument/2006/relationships/image" Target="../media/image327.wmf"/><Relationship Id="rId7" Type="http://schemas.openxmlformats.org/officeDocument/2006/relationships/image" Target="../media/image331.wmf"/><Relationship Id="rId2" Type="http://schemas.openxmlformats.org/officeDocument/2006/relationships/image" Target="../media/image326.wmf"/><Relationship Id="rId1" Type="http://schemas.openxmlformats.org/officeDocument/2006/relationships/image" Target="../media/image325.wmf"/><Relationship Id="rId6" Type="http://schemas.openxmlformats.org/officeDocument/2006/relationships/image" Target="../media/image330.wmf"/><Relationship Id="rId5" Type="http://schemas.openxmlformats.org/officeDocument/2006/relationships/image" Target="../media/image329.wmf"/><Relationship Id="rId4" Type="http://schemas.openxmlformats.org/officeDocument/2006/relationships/image" Target="../media/image328.wmf"/><Relationship Id="rId9" Type="http://schemas.openxmlformats.org/officeDocument/2006/relationships/image" Target="../media/image333.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339.wmf"/><Relationship Id="rId13" Type="http://schemas.openxmlformats.org/officeDocument/2006/relationships/image" Target="../media/image344.wmf"/><Relationship Id="rId3" Type="http://schemas.openxmlformats.org/officeDocument/2006/relationships/image" Target="../media/image334.wmf"/><Relationship Id="rId7" Type="http://schemas.openxmlformats.org/officeDocument/2006/relationships/image" Target="../media/image338.wmf"/><Relationship Id="rId12" Type="http://schemas.openxmlformats.org/officeDocument/2006/relationships/image" Target="../media/image343.wmf"/><Relationship Id="rId2" Type="http://schemas.openxmlformats.org/officeDocument/2006/relationships/image" Target="../media/image331.wmf"/><Relationship Id="rId1" Type="http://schemas.openxmlformats.org/officeDocument/2006/relationships/image" Target="../media/image330.wmf"/><Relationship Id="rId6" Type="http://schemas.openxmlformats.org/officeDocument/2006/relationships/image" Target="../media/image337.wmf"/><Relationship Id="rId11" Type="http://schemas.openxmlformats.org/officeDocument/2006/relationships/image" Target="../media/image342.wmf"/><Relationship Id="rId5" Type="http://schemas.openxmlformats.org/officeDocument/2006/relationships/image" Target="../media/image336.wmf"/><Relationship Id="rId10" Type="http://schemas.openxmlformats.org/officeDocument/2006/relationships/image" Target="../media/image341.wmf"/><Relationship Id="rId4" Type="http://schemas.openxmlformats.org/officeDocument/2006/relationships/image" Target="../media/image335.wmf"/><Relationship Id="rId9" Type="http://schemas.openxmlformats.org/officeDocument/2006/relationships/image" Target="../media/image340.wmf"/><Relationship Id="rId14" Type="http://schemas.openxmlformats.org/officeDocument/2006/relationships/image" Target="../media/image345.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48.wmf"/><Relationship Id="rId2" Type="http://schemas.openxmlformats.org/officeDocument/2006/relationships/image" Target="../media/image347.wmf"/><Relationship Id="rId1" Type="http://schemas.openxmlformats.org/officeDocument/2006/relationships/image" Target="../media/image346.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349.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357.wmf"/><Relationship Id="rId3" Type="http://schemas.openxmlformats.org/officeDocument/2006/relationships/image" Target="../media/image352.wmf"/><Relationship Id="rId7" Type="http://schemas.openxmlformats.org/officeDocument/2006/relationships/image" Target="../media/image356.wmf"/><Relationship Id="rId2" Type="http://schemas.openxmlformats.org/officeDocument/2006/relationships/image" Target="../media/image351.wmf"/><Relationship Id="rId1" Type="http://schemas.openxmlformats.org/officeDocument/2006/relationships/image" Target="../media/image350.wmf"/><Relationship Id="rId6" Type="http://schemas.openxmlformats.org/officeDocument/2006/relationships/image" Target="../media/image355.wmf"/><Relationship Id="rId5" Type="http://schemas.openxmlformats.org/officeDocument/2006/relationships/image" Target="../media/image354.wmf"/><Relationship Id="rId4" Type="http://schemas.openxmlformats.org/officeDocument/2006/relationships/image" Target="../media/image353.wmf"/><Relationship Id="rId9" Type="http://schemas.openxmlformats.org/officeDocument/2006/relationships/image" Target="../media/image358.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364.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67.wmf"/><Relationship Id="rId2" Type="http://schemas.openxmlformats.org/officeDocument/2006/relationships/image" Target="../media/image366.wmf"/><Relationship Id="rId1" Type="http://schemas.openxmlformats.org/officeDocument/2006/relationships/image" Target="../media/image365.wmf"/><Relationship Id="rId5" Type="http://schemas.openxmlformats.org/officeDocument/2006/relationships/image" Target="../media/image369.wmf"/><Relationship Id="rId4" Type="http://schemas.openxmlformats.org/officeDocument/2006/relationships/image" Target="../media/image36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377.wmf"/><Relationship Id="rId3" Type="http://schemas.openxmlformats.org/officeDocument/2006/relationships/image" Target="../media/image372.wmf"/><Relationship Id="rId7" Type="http://schemas.openxmlformats.org/officeDocument/2006/relationships/image" Target="../media/image376.wmf"/><Relationship Id="rId2" Type="http://schemas.openxmlformats.org/officeDocument/2006/relationships/image" Target="../media/image371.wmf"/><Relationship Id="rId1" Type="http://schemas.openxmlformats.org/officeDocument/2006/relationships/image" Target="../media/image370.wmf"/><Relationship Id="rId6" Type="http://schemas.openxmlformats.org/officeDocument/2006/relationships/image" Target="../media/image375.wmf"/><Relationship Id="rId5" Type="http://schemas.openxmlformats.org/officeDocument/2006/relationships/image" Target="../media/image374.wmf"/><Relationship Id="rId4" Type="http://schemas.openxmlformats.org/officeDocument/2006/relationships/image" Target="../media/image373.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80.wmf"/><Relationship Id="rId2" Type="http://schemas.openxmlformats.org/officeDocument/2006/relationships/image" Target="../media/image379.wmf"/><Relationship Id="rId1" Type="http://schemas.openxmlformats.org/officeDocument/2006/relationships/image" Target="../media/image378.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83.wmf"/><Relationship Id="rId2" Type="http://schemas.openxmlformats.org/officeDocument/2006/relationships/image" Target="../media/image382.wmf"/><Relationship Id="rId1" Type="http://schemas.openxmlformats.org/officeDocument/2006/relationships/image" Target="../media/image381.wmf"/><Relationship Id="rId5" Type="http://schemas.openxmlformats.org/officeDocument/2006/relationships/image" Target="../media/image385.wmf"/><Relationship Id="rId4" Type="http://schemas.openxmlformats.org/officeDocument/2006/relationships/image" Target="../media/image384.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387.wmf"/><Relationship Id="rId1" Type="http://schemas.openxmlformats.org/officeDocument/2006/relationships/image" Target="../media/image386.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74.wmf"/><Relationship Id="rId2" Type="http://schemas.openxmlformats.org/officeDocument/2006/relationships/image" Target="../media/image389.wmf"/><Relationship Id="rId1" Type="http://schemas.openxmlformats.org/officeDocument/2006/relationships/image" Target="../media/image388.wmf"/><Relationship Id="rId4" Type="http://schemas.openxmlformats.org/officeDocument/2006/relationships/image" Target="../media/image390.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93.wmf"/><Relationship Id="rId2" Type="http://schemas.openxmlformats.org/officeDocument/2006/relationships/image" Target="../media/image392.wmf"/><Relationship Id="rId1" Type="http://schemas.openxmlformats.org/officeDocument/2006/relationships/image" Target="../media/image391.wmf"/><Relationship Id="rId4" Type="http://schemas.openxmlformats.org/officeDocument/2006/relationships/image" Target="../media/image394.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396.wmf"/><Relationship Id="rId1" Type="http://schemas.openxmlformats.org/officeDocument/2006/relationships/image" Target="../media/image39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 Id="rId4" Type="http://schemas.openxmlformats.org/officeDocument/2006/relationships/image" Target="../media/image5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E0C53B-C6BC-44D2-8820-88466243220F}" type="datetimeFigureOut">
              <a:rPr lang="zh-CN" altLang="en-US" smtClean="0"/>
              <a:pPr/>
              <a:t>2020/3/13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FF93C6-E9D0-4C2F-8D20-AD386A2E942A}" type="slidenum">
              <a:rPr lang="zh-CN" altLang="en-US" smtClean="0"/>
              <a:pPr/>
              <a:t>‹#›</a:t>
            </a:fld>
            <a:endParaRPr lang="zh-CN" altLang="en-US"/>
          </a:p>
        </p:txBody>
      </p:sp>
    </p:spTree>
    <p:extLst>
      <p:ext uri="{BB962C8B-B14F-4D97-AF65-F5344CB8AC3E}">
        <p14:creationId xmlns:p14="http://schemas.microsoft.com/office/powerpoint/2010/main" val="256657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3.10</a:t>
            </a:r>
            <a:r>
              <a:rPr lang="zh-CN" altLang="en-US" dirty="0"/>
              <a:t>看到这里</a:t>
            </a:r>
          </a:p>
        </p:txBody>
      </p:sp>
      <p:sp>
        <p:nvSpPr>
          <p:cNvPr id="4" name="灯片编号占位符 3"/>
          <p:cNvSpPr>
            <a:spLocks noGrp="1"/>
          </p:cNvSpPr>
          <p:nvPr>
            <p:ph type="sldNum" sz="quarter" idx="5"/>
          </p:nvPr>
        </p:nvSpPr>
        <p:spPr/>
        <p:txBody>
          <a:bodyPr/>
          <a:lstStyle/>
          <a:p>
            <a:fld id="{C4FF93C6-E9D0-4C2F-8D20-AD386A2E942A}" type="slidenum">
              <a:rPr lang="zh-CN" altLang="en-US" smtClean="0"/>
              <a:pPr/>
              <a:t>54</a:t>
            </a:fld>
            <a:endParaRPr lang="zh-CN" altLang="en-US"/>
          </a:p>
        </p:txBody>
      </p:sp>
    </p:spTree>
    <p:extLst>
      <p:ext uri="{BB962C8B-B14F-4D97-AF65-F5344CB8AC3E}">
        <p14:creationId xmlns:p14="http://schemas.microsoft.com/office/powerpoint/2010/main" val="34965750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刚体的平面（平行）运动：刚体在运动过程中，每个点的运动轨迹始终在一个平面内；即：每个点都在做平面运动。</a:t>
            </a:r>
          </a:p>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63</a:t>
            </a:fld>
            <a:endParaRPr lang="zh-CN" altLang="en-US"/>
          </a:p>
        </p:txBody>
      </p:sp>
    </p:spTree>
    <p:extLst>
      <p:ext uri="{BB962C8B-B14F-4D97-AF65-F5344CB8AC3E}">
        <p14:creationId xmlns:p14="http://schemas.microsoft.com/office/powerpoint/2010/main" val="123250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64</a:t>
            </a:fld>
            <a:endParaRPr lang="zh-CN" altLang="en-US"/>
          </a:p>
        </p:txBody>
      </p:sp>
    </p:spTree>
    <p:extLst>
      <p:ext uri="{BB962C8B-B14F-4D97-AF65-F5344CB8AC3E}">
        <p14:creationId xmlns:p14="http://schemas.microsoft.com/office/powerpoint/2010/main" val="21797626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67</a:t>
            </a:fld>
            <a:endParaRPr lang="zh-CN" altLang="en-US"/>
          </a:p>
        </p:txBody>
      </p:sp>
    </p:spTree>
    <p:extLst>
      <p:ext uri="{BB962C8B-B14F-4D97-AF65-F5344CB8AC3E}">
        <p14:creationId xmlns:p14="http://schemas.microsoft.com/office/powerpoint/2010/main" val="39146325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68</a:t>
            </a:fld>
            <a:endParaRPr lang="zh-CN" altLang="en-US"/>
          </a:p>
        </p:txBody>
      </p:sp>
    </p:spTree>
    <p:extLst>
      <p:ext uri="{BB962C8B-B14F-4D97-AF65-F5344CB8AC3E}">
        <p14:creationId xmlns:p14="http://schemas.microsoft.com/office/powerpoint/2010/main" val="28600945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69</a:t>
            </a:fld>
            <a:endParaRPr lang="zh-CN" altLang="en-US"/>
          </a:p>
        </p:txBody>
      </p:sp>
    </p:spTree>
    <p:extLst>
      <p:ext uri="{BB962C8B-B14F-4D97-AF65-F5344CB8AC3E}">
        <p14:creationId xmlns:p14="http://schemas.microsoft.com/office/powerpoint/2010/main" val="13650242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70</a:t>
            </a:fld>
            <a:endParaRPr lang="zh-CN" altLang="en-US"/>
          </a:p>
        </p:txBody>
      </p:sp>
    </p:spTree>
    <p:extLst>
      <p:ext uri="{BB962C8B-B14F-4D97-AF65-F5344CB8AC3E}">
        <p14:creationId xmlns:p14="http://schemas.microsoft.com/office/powerpoint/2010/main" val="34659421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71</a:t>
            </a:fld>
            <a:endParaRPr lang="zh-CN" altLang="en-US"/>
          </a:p>
        </p:txBody>
      </p:sp>
    </p:spTree>
    <p:extLst>
      <p:ext uri="{BB962C8B-B14F-4D97-AF65-F5344CB8AC3E}">
        <p14:creationId xmlns:p14="http://schemas.microsoft.com/office/powerpoint/2010/main" val="10216373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72</a:t>
            </a:fld>
            <a:endParaRPr lang="zh-CN" altLang="en-US"/>
          </a:p>
        </p:txBody>
      </p:sp>
    </p:spTree>
    <p:extLst>
      <p:ext uri="{BB962C8B-B14F-4D97-AF65-F5344CB8AC3E}">
        <p14:creationId xmlns:p14="http://schemas.microsoft.com/office/powerpoint/2010/main" val="27089597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73</a:t>
            </a:fld>
            <a:endParaRPr lang="zh-CN" altLang="en-US"/>
          </a:p>
        </p:txBody>
      </p:sp>
    </p:spTree>
    <p:extLst>
      <p:ext uri="{BB962C8B-B14F-4D97-AF65-F5344CB8AC3E}">
        <p14:creationId xmlns:p14="http://schemas.microsoft.com/office/powerpoint/2010/main" val="7603986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74</a:t>
            </a:fld>
            <a:endParaRPr lang="zh-CN" altLang="en-US"/>
          </a:p>
        </p:txBody>
      </p:sp>
    </p:spTree>
    <p:extLst>
      <p:ext uri="{BB962C8B-B14F-4D97-AF65-F5344CB8AC3E}">
        <p14:creationId xmlns:p14="http://schemas.microsoft.com/office/powerpoint/2010/main" val="1944219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97529073"/>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2020/3/13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notesSlide" Target="../notesSlides/notesSlide8.xml"/><Relationship Id="rId7" Type="http://schemas.openxmlformats.org/officeDocument/2006/relationships/image" Target="../media/image53.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54.bin"/><Relationship Id="rId11" Type="http://schemas.openxmlformats.org/officeDocument/2006/relationships/image" Target="../media/image55.emf"/><Relationship Id="rId5" Type="http://schemas.openxmlformats.org/officeDocument/2006/relationships/image" Target="../media/image52.e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4.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58.bin"/><Relationship Id="rId5" Type="http://schemas.openxmlformats.org/officeDocument/2006/relationships/image" Target="../media/image56.wmf"/><Relationship Id="rId4" Type="http://schemas.openxmlformats.org/officeDocument/2006/relationships/oleObject" Target="../embeddings/oleObject57.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62.wmf"/><Relationship Id="rId3" Type="http://schemas.openxmlformats.org/officeDocument/2006/relationships/notesSlide" Target="../notesSlides/notesSlide10.xml"/><Relationship Id="rId7" Type="http://schemas.openxmlformats.org/officeDocument/2006/relationships/image" Target="../media/image59.wmf"/><Relationship Id="rId12"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60.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60.wmf"/></Relationships>
</file>

<file path=ppt/slides/_rels/slide13.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69.bin"/><Relationship Id="rId18" Type="http://schemas.openxmlformats.org/officeDocument/2006/relationships/image" Target="../media/image70.emf"/><Relationship Id="rId26" Type="http://schemas.openxmlformats.org/officeDocument/2006/relationships/image" Target="../media/image74.emf"/><Relationship Id="rId3" Type="http://schemas.openxmlformats.org/officeDocument/2006/relationships/oleObject" Target="../embeddings/oleObject64.bin"/><Relationship Id="rId21" Type="http://schemas.openxmlformats.org/officeDocument/2006/relationships/oleObject" Target="../embeddings/oleObject73.bin"/><Relationship Id="rId7" Type="http://schemas.openxmlformats.org/officeDocument/2006/relationships/oleObject" Target="../embeddings/oleObject66.bin"/><Relationship Id="rId12" Type="http://schemas.openxmlformats.org/officeDocument/2006/relationships/image" Target="../media/image67.emf"/><Relationship Id="rId17" Type="http://schemas.openxmlformats.org/officeDocument/2006/relationships/oleObject" Target="../embeddings/oleObject71.bin"/><Relationship Id="rId25" Type="http://schemas.openxmlformats.org/officeDocument/2006/relationships/oleObject" Target="../embeddings/oleObject75.bin"/><Relationship Id="rId2" Type="http://schemas.openxmlformats.org/officeDocument/2006/relationships/slideLayout" Target="../slideLayouts/slideLayout7.xml"/><Relationship Id="rId16" Type="http://schemas.openxmlformats.org/officeDocument/2006/relationships/image" Target="../media/image69.emf"/><Relationship Id="rId20" Type="http://schemas.openxmlformats.org/officeDocument/2006/relationships/image" Target="../media/image71.emf"/><Relationship Id="rId1" Type="http://schemas.openxmlformats.org/officeDocument/2006/relationships/vmlDrawing" Target="../drawings/vmlDrawing11.vml"/><Relationship Id="rId6" Type="http://schemas.openxmlformats.org/officeDocument/2006/relationships/image" Target="../media/image64.emf"/><Relationship Id="rId11" Type="http://schemas.openxmlformats.org/officeDocument/2006/relationships/oleObject" Target="../embeddings/oleObject68.bin"/><Relationship Id="rId24" Type="http://schemas.openxmlformats.org/officeDocument/2006/relationships/image" Target="../media/image73.emf"/><Relationship Id="rId5" Type="http://schemas.openxmlformats.org/officeDocument/2006/relationships/oleObject" Target="../embeddings/oleObject65.bin"/><Relationship Id="rId15" Type="http://schemas.openxmlformats.org/officeDocument/2006/relationships/oleObject" Target="../embeddings/oleObject70.bin"/><Relationship Id="rId23" Type="http://schemas.openxmlformats.org/officeDocument/2006/relationships/oleObject" Target="../embeddings/oleObject74.bin"/><Relationship Id="rId10" Type="http://schemas.openxmlformats.org/officeDocument/2006/relationships/image" Target="../media/image66.emf"/><Relationship Id="rId19" Type="http://schemas.openxmlformats.org/officeDocument/2006/relationships/oleObject" Target="../embeddings/oleObject72.bin"/><Relationship Id="rId4" Type="http://schemas.openxmlformats.org/officeDocument/2006/relationships/image" Target="../media/image63.emf"/><Relationship Id="rId9" Type="http://schemas.openxmlformats.org/officeDocument/2006/relationships/oleObject" Target="../embeddings/oleObject67.bin"/><Relationship Id="rId14" Type="http://schemas.openxmlformats.org/officeDocument/2006/relationships/image" Target="../media/image68.emf"/><Relationship Id="rId22" Type="http://schemas.openxmlformats.org/officeDocument/2006/relationships/image" Target="../media/image72.emf"/></Relationships>
</file>

<file path=ppt/slides/_rels/slide14.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81.bin"/><Relationship Id="rId18" Type="http://schemas.openxmlformats.org/officeDocument/2006/relationships/image" Target="../media/image82.emf"/><Relationship Id="rId26" Type="http://schemas.openxmlformats.org/officeDocument/2006/relationships/image" Target="../media/image86.emf"/><Relationship Id="rId3" Type="http://schemas.openxmlformats.org/officeDocument/2006/relationships/oleObject" Target="../embeddings/oleObject76.bin"/><Relationship Id="rId21" Type="http://schemas.openxmlformats.org/officeDocument/2006/relationships/oleObject" Target="../embeddings/oleObject85.bin"/><Relationship Id="rId7" Type="http://schemas.openxmlformats.org/officeDocument/2006/relationships/oleObject" Target="../embeddings/oleObject78.bin"/><Relationship Id="rId12" Type="http://schemas.openxmlformats.org/officeDocument/2006/relationships/image" Target="../media/image79.emf"/><Relationship Id="rId17" Type="http://schemas.openxmlformats.org/officeDocument/2006/relationships/oleObject" Target="../embeddings/oleObject83.bin"/><Relationship Id="rId25" Type="http://schemas.openxmlformats.org/officeDocument/2006/relationships/oleObject" Target="../embeddings/oleObject87.bin"/><Relationship Id="rId2" Type="http://schemas.openxmlformats.org/officeDocument/2006/relationships/slideLayout" Target="../slideLayouts/slideLayout7.xml"/><Relationship Id="rId16" Type="http://schemas.openxmlformats.org/officeDocument/2006/relationships/image" Target="../media/image81.emf"/><Relationship Id="rId20" Type="http://schemas.openxmlformats.org/officeDocument/2006/relationships/image" Target="../media/image83.emf"/><Relationship Id="rId1" Type="http://schemas.openxmlformats.org/officeDocument/2006/relationships/vmlDrawing" Target="../drawings/vmlDrawing12.vml"/><Relationship Id="rId6" Type="http://schemas.openxmlformats.org/officeDocument/2006/relationships/image" Target="../media/image76.emf"/><Relationship Id="rId11" Type="http://schemas.openxmlformats.org/officeDocument/2006/relationships/oleObject" Target="../embeddings/oleObject80.bin"/><Relationship Id="rId24" Type="http://schemas.openxmlformats.org/officeDocument/2006/relationships/image" Target="../media/image85.emf"/><Relationship Id="rId5" Type="http://schemas.openxmlformats.org/officeDocument/2006/relationships/oleObject" Target="../embeddings/oleObject77.bin"/><Relationship Id="rId15" Type="http://schemas.openxmlformats.org/officeDocument/2006/relationships/oleObject" Target="../embeddings/oleObject82.bin"/><Relationship Id="rId23" Type="http://schemas.openxmlformats.org/officeDocument/2006/relationships/oleObject" Target="../embeddings/oleObject86.bin"/><Relationship Id="rId10" Type="http://schemas.openxmlformats.org/officeDocument/2006/relationships/image" Target="../media/image78.emf"/><Relationship Id="rId19" Type="http://schemas.openxmlformats.org/officeDocument/2006/relationships/oleObject" Target="../embeddings/oleObject84.bin"/><Relationship Id="rId4" Type="http://schemas.openxmlformats.org/officeDocument/2006/relationships/image" Target="../media/image75.emf"/><Relationship Id="rId9" Type="http://schemas.openxmlformats.org/officeDocument/2006/relationships/oleObject" Target="../embeddings/oleObject79.bin"/><Relationship Id="rId14" Type="http://schemas.openxmlformats.org/officeDocument/2006/relationships/image" Target="../media/image80.emf"/><Relationship Id="rId22" Type="http://schemas.openxmlformats.org/officeDocument/2006/relationships/image" Target="../media/image84.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88.wmf"/><Relationship Id="rId5" Type="http://schemas.openxmlformats.org/officeDocument/2006/relationships/oleObject" Target="../embeddings/oleObject89.bin"/><Relationship Id="rId4" Type="http://schemas.openxmlformats.org/officeDocument/2006/relationships/image" Target="../media/image87.wmf"/></Relationships>
</file>

<file path=ppt/slides/_rels/slide16.xml.rels><?xml version="1.0" encoding="UTF-8" standalone="yes"?>
<Relationships xmlns="http://schemas.openxmlformats.org/package/2006/relationships"><Relationship Id="rId8" Type="http://schemas.openxmlformats.org/officeDocument/2006/relationships/image" Target="../media/image91.emf"/><Relationship Id="rId13"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93.emf"/><Relationship Id="rId2" Type="http://schemas.openxmlformats.org/officeDocument/2006/relationships/slideLayout" Target="../slideLayouts/slideLayout2.xml"/><Relationship Id="rId16" Type="http://schemas.openxmlformats.org/officeDocument/2006/relationships/image" Target="../media/image95.emf"/><Relationship Id="rId1" Type="http://schemas.openxmlformats.org/officeDocument/2006/relationships/vmlDrawing" Target="../drawings/vmlDrawing14.vml"/><Relationship Id="rId6" Type="http://schemas.openxmlformats.org/officeDocument/2006/relationships/image" Target="../media/image90.e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92.emf"/><Relationship Id="rId4" Type="http://schemas.openxmlformats.org/officeDocument/2006/relationships/image" Target="../media/image89.emf"/><Relationship Id="rId9" Type="http://schemas.openxmlformats.org/officeDocument/2006/relationships/oleObject" Target="../embeddings/oleObject93.bin"/><Relationship Id="rId14" Type="http://schemas.openxmlformats.org/officeDocument/2006/relationships/image" Target="../media/image94.emf"/></Relationships>
</file>

<file path=ppt/slides/_rels/slide17.x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oleObject" Target="../embeddings/oleObject102.bin"/><Relationship Id="rId18" Type="http://schemas.openxmlformats.org/officeDocument/2006/relationships/image" Target="../media/image103.emf"/><Relationship Id="rId26" Type="http://schemas.openxmlformats.org/officeDocument/2006/relationships/image" Target="../media/image107.emf"/><Relationship Id="rId3" Type="http://schemas.openxmlformats.org/officeDocument/2006/relationships/oleObject" Target="../embeddings/oleObject97.bin"/><Relationship Id="rId21" Type="http://schemas.openxmlformats.org/officeDocument/2006/relationships/oleObject" Target="../embeddings/oleObject106.bin"/><Relationship Id="rId34" Type="http://schemas.openxmlformats.org/officeDocument/2006/relationships/image" Target="../media/image111.emf"/><Relationship Id="rId7" Type="http://schemas.openxmlformats.org/officeDocument/2006/relationships/oleObject" Target="../embeddings/oleObject99.bin"/><Relationship Id="rId12" Type="http://schemas.openxmlformats.org/officeDocument/2006/relationships/image" Target="../media/image100.emf"/><Relationship Id="rId17" Type="http://schemas.openxmlformats.org/officeDocument/2006/relationships/oleObject" Target="../embeddings/oleObject104.bin"/><Relationship Id="rId25" Type="http://schemas.openxmlformats.org/officeDocument/2006/relationships/oleObject" Target="../embeddings/oleObject108.bin"/><Relationship Id="rId33" Type="http://schemas.openxmlformats.org/officeDocument/2006/relationships/oleObject" Target="../embeddings/oleObject112.bin"/><Relationship Id="rId2" Type="http://schemas.openxmlformats.org/officeDocument/2006/relationships/slideLayout" Target="../slideLayouts/slideLayout2.xml"/><Relationship Id="rId16" Type="http://schemas.openxmlformats.org/officeDocument/2006/relationships/image" Target="../media/image102.emf"/><Relationship Id="rId20" Type="http://schemas.openxmlformats.org/officeDocument/2006/relationships/image" Target="../media/image104.emf"/><Relationship Id="rId29" Type="http://schemas.openxmlformats.org/officeDocument/2006/relationships/oleObject" Target="../embeddings/oleObject110.bin"/><Relationship Id="rId1" Type="http://schemas.openxmlformats.org/officeDocument/2006/relationships/vmlDrawing" Target="../drawings/vmlDrawing15.vml"/><Relationship Id="rId6" Type="http://schemas.openxmlformats.org/officeDocument/2006/relationships/image" Target="../media/image97.emf"/><Relationship Id="rId11" Type="http://schemas.openxmlformats.org/officeDocument/2006/relationships/oleObject" Target="../embeddings/oleObject101.bin"/><Relationship Id="rId24" Type="http://schemas.openxmlformats.org/officeDocument/2006/relationships/image" Target="../media/image106.emf"/><Relationship Id="rId32" Type="http://schemas.openxmlformats.org/officeDocument/2006/relationships/image" Target="../media/image110.emf"/><Relationship Id="rId5" Type="http://schemas.openxmlformats.org/officeDocument/2006/relationships/oleObject" Target="../embeddings/oleObject98.bin"/><Relationship Id="rId15" Type="http://schemas.openxmlformats.org/officeDocument/2006/relationships/oleObject" Target="../embeddings/oleObject103.bin"/><Relationship Id="rId23" Type="http://schemas.openxmlformats.org/officeDocument/2006/relationships/oleObject" Target="../embeddings/oleObject107.bin"/><Relationship Id="rId28" Type="http://schemas.openxmlformats.org/officeDocument/2006/relationships/image" Target="../media/image108.emf"/><Relationship Id="rId10" Type="http://schemas.openxmlformats.org/officeDocument/2006/relationships/image" Target="../media/image99.emf"/><Relationship Id="rId19" Type="http://schemas.openxmlformats.org/officeDocument/2006/relationships/oleObject" Target="../embeddings/oleObject105.bin"/><Relationship Id="rId31" Type="http://schemas.openxmlformats.org/officeDocument/2006/relationships/oleObject" Target="../embeddings/oleObject111.bin"/><Relationship Id="rId4" Type="http://schemas.openxmlformats.org/officeDocument/2006/relationships/image" Target="../media/image96.emf"/><Relationship Id="rId9" Type="http://schemas.openxmlformats.org/officeDocument/2006/relationships/oleObject" Target="../embeddings/oleObject100.bin"/><Relationship Id="rId14" Type="http://schemas.openxmlformats.org/officeDocument/2006/relationships/image" Target="../media/image101.emf"/><Relationship Id="rId22" Type="http://schemas.openxmlformats.org/officeDocument/2006/relationships/image" Target="../media/image105.emf"/><Relationship Id="rId27" Type="http://schemas.openxmlformats.org/officeDocument/2006/relationships/oleObject" Target="../embeddings/oleObject109.bin"/><Relationship Id="rId30" Type="http://schemas.openxmlformats.org/officeDocument/2006/relationships/image" Target="../media/image109.emf"/><Relationship Id="rId35" Type="http://schemas.openxmlformats.org/officeDocument/2006/relationships/hyperlink" Target="http://202.117.23.17/web/physics/jxzy/ch-6/ch6.htm" TargetMode="Externa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116.wmf"/><Relationship Id="rId18" Type="http://schemas.openxmlformats.org/officeDocument/2006/relationships/oleObject" Target="../embeddings/oleObject120.bin"/><Relationship Id="rId26" Type="http://schemas.openxmlformats.org/officeDocument/2006/relationships/oleObject" Target="../embeddings/oleObject124.bin"/><Relationship Id="rId3" Type="http://schemas.openxmlformats.org/officeDocument/2006/relationships/notesSlide" Target="../notesSlides/notesSlide11.xml"/><Relationship Id="rId21" Type="http://schemas.openxmlformats.org/officeDocument/2006/relationships/image" Target="../media/image120.wmf"/><Relationship Id="rId7" Type="http://schemas.openxmlformats.org/officeDocument/2006/relationships/image" Target="../media/image113.wmf"/><Relationship Id="rId12" Type="http://schemas.openxmlformats.org/officeDocument/2006/relationships/oleObject" Target="../embeddings/oleObject117.bin"/><Relationship Id="rId17" Type="http://schemas.openxmlformats.org/officeDocument/2006/relationships/image" Target="../media/image118.wmf"/><Relationship Id="rId25" Type="http://schemas.openxmlformats.org/officeDocument/2006/relationships/image" Target="../media/image122.wmf"/><Relationship Id="rId2" Type="http://schemas.openxmlformats.org/officeDocument/2006/relationships/slideLayout" Target="../slideLayouts/slideLayout2.xml"/><Relationship Id="rId16" Type="http://schemas.openxmlformats.org/officeDocument/2006/relationships/oleObject" Target="../embeddings/oleObject119.bin"/><Relationship Id="rId20" Type="http://schemas.openxmlformats.org/officeDocument/2006/relationships/oleObject" Target="../embeddings/oleObject121.bin"/><Relationship Id="rId1" Type="http://schemas.openxmlformats.org/officeDocument/2006/relationships/vmlDrawing" Target="../drawings/vmlDrawing16.vml"/><Relationship Id="rId6" Type="http://schemas.openxmlformats.org/officeDocument/2006/relationships/oleObject" Target="../embeddings/oleObject114.bin"/><Relationship Id="rId11" Type="http://schemas.openxmlformats.org/officeDocument/2006/relationships/image" Target="../media/image115.wmf"/><Relationship Id="rId24" Type="http://schemas.openxmlformats.org/officeDocument/2006/relationships/oleObject" Target="../embeddings/oleObject123.bin"/><Relationship Id="rId5" Type="http://schemas.openxmlformats.org/officeDocument/2006/relationships/image" Target="../media/image112.wmf"/><Relationship Id="rId15" Type="http://schemas.openxmlformats.org/officeDocument/2006/relationships/image" Target="../media/image117.wmf"/><Relationship Id="rId23" Type="http://schemas.openxmlformats.org/officeDocument/2006/relationships/image" Target="../media/image121.wmf"/><Relationship Id="rId10" Type="http://schemas.openxmlformats.org/officeDocument/2006/relationships/oleObject" Target="../embeddings/oleObject116.bin"/><Relationship Id="rId19" Type="http://schemas.openxmlformats.org/officeDocument/2006/relationships/image" Target="../media/image119.wmf"/><Relationship Id="rId4" Type="http://schemas.openxmlformats.org/officeDocument/2006/relationships/oleObject" Target="../embeddings/oleObject113.bin"/><Relationship Id="rId9" Type="http://schemas.openxmlformats.org/officeDocument/2006/relationships/image" Target="../media/image114.wmf"/><Relationship Id="rId14" Type="http://schemas.openxmlformats.org/officeDocument/2006/relationships/oleObject" Target="../embeddings/oleObject118.bin"/><Relationship Id="rId22" Type="http://schemas.openxmlformats.org/officeDocument/2006/relationships/oleObject" Target="../embeddings/oleObject122.bin"/><Relationship Id="rId27" Type="http://schemas.openxmlformats.org/officeDocument/2006/relationships/image" Target="../media/image123.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25.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26.bin"/><Relationship Id="rId5" Type="http://schemas.openxmlformats.org/officeDocument/2006/relationships/image" Target="../media/image124.wmf"/><Relationship Id="rId4" Type="http://schemas.openxmlformats.org/officeDocument/2006/relationships/oleObject" Target="../embeddings/oleObject12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9.bin"/><Relationship Id="rId13" Type="http://schemas.openxmlformats.org/officeDocument/2006/relationships/image" Target="../media/image130.wmf"/><Relationship Id="rId18" Type="http://schemas.openxmlformats.org/officeDocument/2006/relationships/oleObject" Target="../embeddings/oleObject134.bin"/><Relationship Id="rId3" Type="http://schemas.openxmlformats.org/officeDocument/2006/relationships/notesSlide" Target="../notesSlides/notesSlide13.xml"/><Relationship Id="rId21" Type="http://schemas.openxmlformats.org/officeDocument/2006/relationships/image" Target="../media/image134.wmf"/><Relationship Id="rId7" Type="http://schemas.openxmlformats.org/officeDocument/2006/relationships/image" Target="../media/image127.wmf"/><Relationship Id="rId12" Type="http://schemas.openxmlformats.org/officeDocument/2006/relationships/oleObject" Target="../embeddings/oleObject131.bin"/><Relationship Id="rId17" Type="http://schemas.openxmlformats.org/officeDocument/2006/relationships/image" Target="../media/image132.wmf"/><Relationship Id="rId2" Type="http://schemas.openxmlformats.org/officeDocument/2006/relationships/slideLayout" Target="../slideLayouts/slideLayout2.xml"/><Relationship Id="rId16" Type="http://schemas.openxmlformats.org/officeDocument/2006/relationships/oleObject" Target="../embeddings/oleObject133.bin"/><Relationship Id="rId20" Type="http://schemas.openxmlformats.org/officeDocument/2006/relationships/oleObject" Target="../embeddings/oleObject135.bin"/><Relationship Id="rId1" Type="http://schemas.openxmlformats.org/officeDocument/2006/relationships/vmlDrawing" Target="../drawings/vmlDrawing18.vml"/><Relationship Id="rId6" Type="http://schemas.openxmlformats.org/officeDocument/2006/relationships/oleObject" Target="../embeddings/oleObject128.bin"/><Relationship Id="rId11" Type="http://schemas.openxmlformats.org/officeDocument/2006/relationships/image" Target="../media/image129.wmf"/><Relationship Id="rId5" Type="http://schemas.openxmlformats.org/officeDocument/2006/relationships/image" Target="../media/image126.wmf"/><Relationship Id="rId15" Type="http://schemas.openxmlformats.org/officeDocument/2006/relationships/image" Target="../media/image131.wmf"/><Relationship Id="rId23" Type="http://schemas.openxmlformats.org/officeDocument/2006/relationships/image" Target="../media/image135.wmf"/><Relationship Id="rId10" Type="http://schemas.openxmlformats.org/officeDocument/2006/relationships/oleObject" Target="../embeddings/oleObject130.bin"/><Relationship Id="rId19" Type="http://schemas.openxmlformats.org/officeDocument/2006/relationships/image" Target="../media/image133.wmf"/><Relationship Id="rId4" Type="http://schemas.openxmlformats.org/officeDocument/2006/relationships/oleObject" Target="../embeddings/oleObject127.bin"/><Relationship Id="rId9" Type="http://schemas.openxmlformats.org/officeDocument/2006/relationships/image" Target="../media/image128.wmf"/><Relationship Id="rId14" Type="http://schemas.openxmlformats.org/officeDocument/2006/relationships/oleObject" Target="../embeddings/oleObject132.bin"/><Relationship Id="rId22" Type="http://schemas.openxmlformats.org/officeDocument/2006/relationships/oleObject" Target="../embeddings/oleObject13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39.bin"/><Relationship Id="rId3" Type="http://schemas.openxmlformats.org/officeDocument/2006/relationships/notesSlide" Target="../notesSlides/notesSlide14.xml"/><Relationship Id="rId7" Type="http://schemas.openxmlformats.org/officeDocument/2006/relationships/image" Target="../media/image137.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138.bin"/><Relationship Id="rId5" Type="http://schemas.openxmlformats.org/officeDocument/2006/relationships/image" Target="../media/image136.wmf"/><Relationship Id="rId4" Type="http://schemas.openxmlformats.org/officeDocument/2006/relationships/oleObject" Target="../embeddings/oleObject137.bin"/><Relationship Id="rId9" Type="http://schemas.openxmlformats.org/officeDocument/2006/relationships/image" Target="../media/image138.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139.wmf"/><Relationship Id="rId4" Type="http://schemas.openxmlformats.org/officeDocument/2006/relationships/oleObject" Target="../embeddings/oleObject140.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image" Target="../media/image144.wmf"/><Relationship Id="rId3" Type="http://schemas.openxmlformats.org/officeDocument/2006/relationships/notesSlide" Target="../notesSlides/notesSlide16.xml"/><Relationship Id="rId7" Type="http://schemas.openxmlformats.org/officeDocument/2006/relationships/image" Target="../media/image141.wmf"/><Relationship Id="rId12" Type="http://schemas.openxmlformats.org/officeDocument/2006/relationships/oleObject" Target="../embeddings/oleObject14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42.bin"/><Relationship Id="rId11" Type="http://schemas.openxmlformats.org/officeDocument/2006/relationships/image" Target="../media/image143.wmf"/><Relationship Id="rId5" Type="http://schemas.openxmlformats.org/officeDocument/2006/relationships/image" Target="../media/image140.wmf"/><Relationship Id="rId15" Type="http://schemas.openxmlformats.org/officeDocument/2006/relationships/image" Target="../media/image145.wmf"/><Relationship Id="rId10" Type="http://schemas.openxmlformats.org/officeDocument/2006/relationships/oleObject" Target="../embeddings/oleObject144.bin"/><Relationship Id="rId4" Type="http://schemas.openxmlformats.org/officeDocument/2006/relationships/oleObject" Target="../embeddings/oleObject141.bin"/><Relationship Id="rId9" Type="http://schemas.openxmlformats.org/officeDocument/2006/relationships/image" Target="../media/image142.wmf"/><Relationship Id="rId14" Type="http://schemas.openxmlformats.org/officeDocument/2006/relationships/oleObject" Target="../embeddings/oleObject146.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49.bin"/><Relationship Id="rId13" Type="http://schemas.openxmlformats.org/officeDocument/2006/relationships/image" Target="../media/image150.emf"/><Relationship Id="rId18" Type="http://schemas.openxmlformats.org/officeDocument/2006/relationships/oleObject" Target="../embeddings/oleObject154.bin"/><Relationship Id="rId3" Type="http://schemas.openxmlformats.org/officeDocument/2006/relationships/notesSlide" Target="../notesSlides/notesSlide17.xml"/><Relationship Id="rId21" Type="http://schemas.openxmlformats.org/officeDocument/2006/relationships/image" Target="../media/image154.emf"/><Relationship Id="rId7" Type="http://schemas.openxmlformats.org/officeDocument/2006/relationships/image" Target="../media/image147.wmf"/><Relationship Id="rId12" Type="http://schemas.openxmlformats.org/officeDocument/2006/relationships/oleObject" Target="../embeddings/oleObject151.bin"/><Relationship Id="rId17" Type="http://schemas.openxmlformats.org/officeDocument/2006/relationships/image" Target="../media/image152.emf"/><Relationship Id="rId2" Type="http://schemas.openxmlformats.org/officeDocument/2006/relationships/slideLayout" Target="../slideLayouts/slideLayout2.xml"/><Relationship Id="rId16" Type="http://schemas.openxmlformats.org/officeDocument/2006/relationships/oleObject" Target="../embeddings/oleObject153.bin"/><Relationship Id="rId20" Type="http://schemas.openxmlformats.org/officeDocument/2006/relationships/oleObject" Target="../embeddings/oleObject155.bin"/><Relationship Id="rId1" Type="http://schemas.openxmlformats.org/officeDocument/2006/relationships/vmlDrawing" Target="../drawings/vmlDrawing22.vml"/><Relationship Id="rId6" Type="http://schemas.openxmlformats.org/officeDocument/2006/relationships/oleObject" Target="../embeddings/oleObject148.bin"/><Relationship Id="rId11" Type="http://schemas.openxmlformats.org/officeDocument/2006/relationships/image" Target="../media/image149.wmf"/><Relationship Id="rId5" Type="http://schemas.openxmlformats.org/officeDocument/2006/relationships/image" Target="../media/image146.wmf"/><Relationship Id="rId15" Type="http://schemas.openxmlformats.org/officeDocument/2006/relationships/image" Target="../media/image151.emf"/><Relationship Id="rId10" Type="http://schemas.openxmlformats.org/officeDocument/2006/relationships/oleObject" Target="../embeddings/oleObject150.bin"/><Relationship Id="rId19" Type="http://schemas.openxmlformats.org/officeDocument/2006/relationships/image" Target="../media/image153.emf"/><Relationship Id="rId4" Type="http://schemas.openxmlformats.org/officeDocument/2006/relationships/oleObject" Target="../embeddings/oleObject147.bin"/><Relationship Id="rId9" Type="http://schemas.openxmlformats.org/officeDocument/2006/relationships/image" Target="../media/image148.wmf"/><Relationship Id="rId14" Type="http://schemas.openxmlformats.org/officeDocument/2006/relationships/oleObject" Target="../embeddings/oleObject152.bin"/></Relationships>
</file>

<file path=ppt/slides/_rels/slide25.xml.rels><?xml version="1.0" encoding="UTF-8" standalone="yes"?>
<Relationships xmlns="http://schemas.openxmlformats.org/package/2006/relationships"><Relationship Id="rId8" Type="http://schemas.openxmlformats.org/officeDocument/2006/relationships/image" Target="../media/image157.emf"/><Relationship Id="rId13" Type="http://schemas.openxmlformats.org/officeDocument/2006/relationships/oleObject" Target="../embeddings/oleObject161.bin"/><Relationship Id="rId18" Type="http://schemas.openxmlformats.org/officeDocument/2006/relationships/image" Target="../media/image162.emf"/><Relationship Id="rId3" Type="http://schemas.openxmlformats.org/officeDocument/2006/relationships/oleObject" Target="../embeddings/oleObject156.bin"/><Relationship Id="rId21" Type="http://schemas.openxmlformats.org/officeDocument/2006/relationships/oleObject" Target="../embeddings/oleObject165.bin"/><Relationship Id="rId7" Type="http://schemas.openxmlformats.org/officeDocument/2006/relationships/oleObject" Target="../embeddings/oleObject158.bin"/><Relationship Id="rId12" Type="http://schemas.openxmlformats.org/officeDocument/2006/relationships/image" Target="../media/image159.emf"/><Relationship Id="rId17" Type="http://schemas.openxmlformats.org/officeDocument/2006/relationships/oleObject" Target="../embeddings/oleObject163.bin"/><Relationship Id="rId2" Type="http://schemas.openxmlformats.org/officeDocument/2006/relationships/slideLayout" Target="../slideLayouts/slideLayout7.xml"/><Relationship Id="rId16" Type="http://schemas.openxmlformats.org/officeDocument/2006/relationships/image" Target="../media/image161.emf"/><Relationship Id="rId20" Type="http://schemas.openxmlformats.org/officeDocument/2006/relationships/image" Target="../media/image163.emf"/><Relationship Id="rId1" Type="http://schemas.openxmlformats.org/officeDocument/2006/relationships/vmlDrawing" Target="../drawings/vmlDrawing23.vml"/><Relationship Id="rId6" Type="http://schemas.openxmlformats.org/officeDocument/2006/relationships/image" Target="../media/image156.emf"/><Relationship Id="rId11" Type="http://schemas.openxmlformats.org/officeDocument/2006/relationships/oleObject" Target="../embeddings/oleObject160.bin"/><Relationship Id="rId5" Type="http://schemas.openxmlformats.org/officeDocument/2006/relationships/oleObject" Target="../embeddings/oleObject157.bin"/><Relationship Id="rId15" Type="http://schemas.openxmlformats.org/officeDocument/2006/relationships/oleObject" Target="../embeddings/oleObject162.bin"/><Relationship Id="rId10" Type="http://schemas.openxmlformats.org/officeDocument/2006/relationships/image" Target="../media/image158.emf"/><Relationship Id="rId19" Type="http://schemas.openxmlformats.org/officeDocument/2006/relationships/oleObject" Target="../embeddings/oleObject164.bin"/><Relationship Id="rId4" Type="http://schemas.openxmlformats.org/officeDocument/2006/relationships/image" Target="../media/image155.emf"/><Relationship Id="rId9" Type="http://schemas.openxmlformats.org/officeDocument/2006/relationships/oleObject" Target="../embeddings/oleObject159.bin"/><Relationship Id="rId14" Type="http://schemas.openxmlformats.org/officeDocument/2006/relationships/image" Target="../media/image160.emf"/><Relationship Id="rId22" Type="http://schemas.openxmlformats.org/officeDocument/2006/relationships/image" Target="../media/image164.emf"/></Relationships>
</file>

<file path=ppt/slides/_rels/slide26.xml.rels><?xml version="1.0" encoding="UTF-8" standalone="yes"?>
<Relationships xmlns="http://schemas.openxmlformats.org/package/2006/relationships"><Relationship Id="rId8" Type="http://schemas.openxmlformats.org/officeDocument/2006/relationships/image" Target="../media/image167.emf"/><Relationship Id="rId13" Type="http://schemas.openxmlformats.org/officeDocument/2006/relationships/image" Target="../media/image170.png"/><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image" Target="../media/image169.e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66.emf"/><Relationship Id="rId11" Type="http://schemas.openxmlformats.org/officeDocument/2006/relationships/oleObject" Target="../embeddings/oleObject170.bin"/><Relationship Id="rId5" Type="http://schemas.openxmlformats.org/officeDocument/2006/relationships/oleObject" Target="../embeddings/oleObject167.bin"/><Relationship Id="rId10" Type="http://schemas.openxmlformats.org/officeDocument/2006/relationships/image" Target="../media/image168.emf"/><Relationship Id="rId4" Type="http://schemas.openxmlformats.org/officeDocument/2006/relationships/image" Target="../media/image165.emf"/><Relationship Id="rId9" Type="http://schemas.openxmlformats.org/officeDocument/2006/relationships/oleObject" Target="../embeddings/oleObject169.bin"/></Relationships>
</file>

<file path=ppt/slides/_rels/slide27.xml.rels><?xml version="1.0" encoding="UTF-8" standalone="yes"?>
<Relationships xmlns="http://schemas.openxmlformats.org/package/2006/relationships"><Relationship Id="rId8" Type="http://schemas.openxmlformats.org/officeDocument/2006/relationships/image" Target="../media/image173.emf"/><Relationship Id="rId13" Type="http://schemas.openxmlformats.org/officeDocument/2006/relationships/oleObject" Target="../embeddings/oleObject176.bin"/><Relationship Id="rId18" Type="http://schemas.openxmlformats.org/officeDocument/2006/relationships/hyperlink" Target="http://202.117.23.17/web/physics/jxzy/ch-6/ch6.htm" TargetMode="External"/><Relationship Id="rId3" Type="http://schemas.openxmlformats.org/officeDocument/2006/relationships/oleObject" Target="../embeddings/oleObject171.bin"/><Relationship Id="rId7" Type="http://schemas.openxmlformats.org/officeDocument/2006/relationships/oleObject" Target="../embeddings/oleObject173.bin"/><Relationship Id="rId12" Type="http://schemas.openxmlformats.org/officeDocument/2006/relationships/image" Target="../media/image175.emf"/><Relationship Id="rId17" Type="http://schemas.openxmlformats.org/officeDocument/2006/relationships/image" Target="../media/image170.png"/><Relationship Id="rId2" Type="http://schemas.openxmlformats.org/officeDocument/2006/relationships/slideLayout" Target="../slideLayouts/slideLayout7.xml"/><Relationship Id="rId16" Type="http://schemas.openxmlformats.org/officeDocument/2006/relationships/image" Target="../media/image177.emf"/><Relationship Id="rId1" Type="http://schemas.openxmlformats.org/officeDocument/2006/relationships/vmlDrawing" Target="../drawings/vmlDrawing25.vml"/><Relationship Id="rId6" Type="http://schemas.openxmlformats.org/officeDocument/2006/relationships/image" Target="../media/image172.emf"/><Relationship Id="rId11" Type="http://schemas.openxmlformats.org/officeDocument/2006/relationships/oleObject" Target="../embeddings/oleObject175.bin"/><Relationship Id="rId5" Type="http://schemas.openxmlformats.org/officeDocument/2006/relationships/oleObject" Target="../embeddings/oleObject172.bin"/><Relationship Id="rId15" Type="http://schemas.openxmlformats.org/officeDocument/2006/relationships/oleObject" Target="../embeddings/oleObject177.bin"/><Relationship Id="rId10" Type="http://schemas.openxmlformats.org/officeDocument/2006/relationships/image" Target="../media/image174.emf"/><Relationship Id="rId4" Type="http://schemas.openxmlformats.org/officeDocument/2006/relationships/image" Target="../media/image171.emf"/><Relationship Id="rId9" Type="http://schemas.openxmlformats.org/officeDocument/2006/relationships/oleObject" Target="../embeddings/oleObject174.bin"/><Relationship Id="rId14" Type="http://schemas.openxmlformats.org/officeDocument/2006/relationships/image" Target="../media/image176.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80.bin"/><Relationship Id="rId13" Type="http://schemas.openxmlformats.org/officeDocument/2006/relationships/image" Target="../media/image182.emf"/><Relationship Id="rId3" Type="http://schemas.openxmlformats.org/officeDocument/2006/relationships/notesSlide" Target="../notesSlides/notesSlide18.xml"/><Relationship Id="rId7" Type="http://schemas.openxmlformats.org/officeDocument/2006/relationships/image" Target="../media/image179.wmf"/><Relationship Id="rId12" Type="http://schemas.openxmlformats.org/officeDocument/2006/relationships/oleObject" Target="../embeddings/oleObject182.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79.bin"/><Relationship Id="rId11" Type="http://schemas.openxmlformats.org/officeDocument/2006/relationships/image" Target="../media/image181.emf"/><Relationship Id="rId5" Type="http://schemas.openxmlformats.org/officeDocument/2006/relationships/image" Target="../media/image178.wmf"/><Relationship Id="rId10" Type="http://schemas.openxmlformats.org/officeDocument/2006/relationships/oleObject" Target="../embeddings/oleObject181.bin"/><Relationship Id="rId4" Type="http://schemas.openxmlformats.org/officeDocument/2006/relationships/oleObject" Target="../embeddings/oleObject178.bin"/><Relationship Id="rId9" Type="http://schemas.openxmlformats.org/officeDocument/2006/relationships/image" Target="../media/image180.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85.bin"/><Relationship Id="rId13" Type="http://schemas.openxmlformats.org/officeDocument/2006/relationships/image" Target="../media/image187.emf"/><Relationship Id="rId3" Type="http://schemas.openxmlformats.org/officeDocument/2006/relationships/notesSlide" Target="../notesSlides/notesSlide19.xml"/><Relationship Id="rId7" Type="http://schemas.openxmlformats.org/officeDocument/2006/relationships/image" Target="../media/image184.emf"/><Relationship Id="rId12" Type="http://schemas.openxmlformats.org/officeDocument/2006/relationships/oleObject" Target="../embeddings/oleObject18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84.bin"/><Relationship Id="rId11" Type="http://schemas.openxmlformats.org/officeDocument/2006/relationships/image" Target="../media/image186.emf"/><Relationship Id="rId5" Type="http://schemas.openxmlformats.org/officeDocument/2006/relationships/image" Target="../media/image183.emf"/><Relationship Id="rId10" Type="http://schemas.openxmlformats.org/officeDocument/2006/relationships/oleObject" Target="../embeddings/oleObject186.bin"/><Relationship Id="rId4" Type="http://schemas.openxmlformats.org/officeDocument/2006/relationships/oleObject" Target="../embeddings/oleObject183.bin"/><Relationship Id="rId9" Type="http://schemas.openxmlformats.org/officeDocument/2006/relationships/image" Target="../media/image185.e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e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notesSlide" Target="../notesSlides/notesSlide2.xml"/><Relationship Id="rId21" Type="http://schemas.openxmlformats.org/officeDocument/2006/relationships/image" Target="../media/image9.emf"/><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emf"/><Relationship Id="rId25" Type="http://schemas.openxmlformats.org/officeDocument/2006/relationships/image" Target="../media/image11.emf"/><Relationship Id="rId33"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image" Target="../media/image13.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24" Type="http://schemas.openxmlformats.org/officeDocument/2006/relationships/oleObject" Target="../embeddings/oleObject11.bin"/><Relationship Id="rId32" Type="http://schemas.openxmlformats.org/officeDocument/2006/relationships/oleObject" Target="../embeddings/oleObject15.bin"/><Relationship Id="rId5" Type="http://schemas.openxmlformats.org/officeDocument/2006/relationships/image" Target="../media/image1.wmf"/><Relationship Id="rId15" Type="http://schemas.openxmlformats.org/officeDocument/2006/relationships/image" Target="../media/image6.emf"/><Relationship Id="rId23" Type="http://schemas.openxmlformats.org/officeDocument/2006/relationships/image" Target="../media/image10.emf"/><Relationship Id="rId28" Type="http://schemas.openxmlformats.org/officeDocument/2006/relationships/oleObject" Target="../embeddings/oleObject13.bin"/><Relationship Id="rId10" Type="http://schemas.openxmlformats.org/officeDocument/2006/relationships/oleObject" Target="../embeddings/oleObject4.bin"/><Relationship Id="rId19" Type="http://schemas.openxmlformats.org/officeDocument/2006/relationships/image" Target="../media/image8.emf"/><Relationship Id="rId31" Type="http://schemas.openxmlformats.org/officeDocument/2006/relationships/image" Target="../media/image14.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2.emf"/><Relationship Id="rId30" Type="http://schemas.openxmlformats.org/officeDocument/2006/relationships/oleObject" Target="../embeddings/oleObject14.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90.bin"/><Relationship Id="rId13" Type="http://schemas.openxmlformats.org/officeDocument/2006/relationships/image" Target="../media/image192.wmf"/><Relationship Id="rId3" Type="http://schemas.openxmlformats.org/officeDocument/2006/relationships/notesSlide" Target="../notesSlides/notesSlide20.xml"/><Relationship Id="rId7" Type="http://schemas.openxmlformats.org/officeDocument/2006/relationships/image" Target="../media/image189.wmf"/><Relationship Id="rId12" Type="http://schemas.openxmlformats.org/officeDocument/2006/relationships/oleObject" Target="../embeddings/oleObject192.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89.bin"/><Relationship Id="rId11" Type="http://schemas.openxmlformats.org/officeDocument/2006/relationships/image" Target="../media/image191.wmf"/><Relationship Id="rId5" Type="http://schemas.openxmlformats.org/officeDocument/2006/relationships/image" Target="../media/image188.wmf"/><Relationship Id="rId15" Type="http://schemas.openxmlformats.org/officeDocument/2006/relationships/image" Target="../media/image193.wmf"/><Relationship Id="rId10" Type="http://schemas.openxmlformats.org/officeDocument/2006/relationships/oleObject" Target="../embeddings/oleObject191.bin"/><Relationship Id="rId4" Type="http://schemas.openxmlformats.org/officeDocument/2006/relationships/oleObject" Target="../embeddings/oleObject188.bin"/><Relationship Id="rId9" Type="http://schemas.openxmlformats.org/officeDocument/2006/relationships/image" Target="../media/image190.wmf"/><Relationship Id="rId14" Type="http://schemas.openxmlformats.org/officeDocument/2006/relationships/oleObject" Target="../embeddings/oleObject193.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image" Target="../media/image198.wmf"/><Relationship Id="rId3" Type="http://schemas.openxmlformats.org/officeDocument/2006/relationships/notesSlide" Target="../notesSlides/notesSlide21.xml"/><Relationship Id="rId7" Type="http://schemas.openxmlformats.org/officeDocument/2006/relationships/image" Target="../media/image195.wmf"/><Relationship Id="rId12" Type="http://schemas.openxmlformats.org/officeDocument/2006/relationships/oleObject" Target="../embeddings/oleObject19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95.bin"/><Relationship Id="rId11" Type="http://schemas.openxmlformats.org/officeDocument/2006/relationships/image" Target="../media/image197.wmf"/><Relationship Id="rId5" Type="http://schemas.openxmlformats.org/officeDocument/2006/relationships/image" Target="../media/image194.wmf"/><Relationship Id="rId15" Type="http://schemas.openxmlformats.org/officeDocument/2006/relationships/image" Target="../media/image199.wmf"/><Relationship Id="rId10" Type="http://schemas.openxmlformats.org/officeDocument/2006/relationships/oleObject" Target="../embeddings/oleObject197.bin"/><Relationship Id="rId4" Type="http://schemas.openxmlformats.org/officeDocument/2006/relationships/oleObject" Target="../embeddings/oleObject194.bin"/><Relationship Id="rId9" Type="http://schemas.openxmlformats.org/officeDocument/2006/relationships/image" Target="../media/image196.wmf"/><Relationship Id="rId14" Type="http://schemas.openxmlformats.org/officeDocument/2006/relationships/oleObject" Target="../embeddings/oleObject199.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01.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201.bin"/><Relationship Id="rId5" Type="http://schemas.openxmlformats.org/officeDocument/2006/relationships/image" Target="../media/image200.wmf"/><Relationship Id="rId4" Type="http://schemas.openxmlformats.org/officeDocument/2006/relationships/oleObject" Target="../embeddings/oleObject200.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202.wmf"/><Relationship Id="rId4" Type="http://schemas.openxmlformats.org/officeDocument/2006/relationships/oleObject" Target="../embeddings/oleObject20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203.wmf"/><Relationship Id="rId4" Type="http://schemas.openxmlformats.org/officeDocument/2006/relationships/oleObject" Target="../embeddings/oleObject203.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06.bin"/><Relationship Id="rId13" Type="http://schemas.openxmlformats.org/officeDocument/2006/relationships/image" Target="../media/image208.emf"/><Relationship Id="rId3" Type="http://schemas.openxmlformats.org/officeDocument/2006/relationships/notesSlide" Target="../notesSlides/notesSlide26.xml"/><Relationship Id="rId7" Type="http://schemas.openxmlformats.org/officeDocument/2006/relationships/image" Target="../media/image205.wmf"/><Relationship Id="rId12" Type="http://schemas.openxmlformats.org/officeDocument/2006/relationships/oleObject" Target="../embeddings/oleObject208.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205.bin"/><Relationship Id="rId11" Type="http://schemas.openxmlformats.org/officeDocument/2006/relationships/image" Target="../media/image207.emf"/><Relationship Id="rId5" Type="http://schemas.openxmlformats.org/officeDocument/2006/relationships/image" Target="../media/image204.wmf"/><Relationship Id="rId15" Type="http://schemas.openxmlformats.org/officeDocument/2006/relationships/image" Target="../media/image209.emf"/><Relationship Id="rId10" Type="http://schemas.openxmlformats.org/officeDocument/2006/relationships/oleObject" Target="../embeddings/oleObject207.bin"/><Relationship Id="rId4" Type="http://schemas.openxmlformats.org/officeDocument/2006/relationships/oleObject" Target="../embeddings/oleObject204.bin"/><Relationship Id="rId9" Type="http://schemas.openxmlformats.org/officeDocument/2006/relationships/image" Target="../media/image206.emf"/><Relationship Id="rId14" Type="http://schemas.openxmlformats.org/officeDocument/2006/relationships/oleObject" Target="../embeddings/oleObject209.bin"/></Relationships>
</file>

<file path=ppt/slides/_rels/slide37.xml.rels><?xml version="1.0" encoding="UTF-8" standalone="yes"?>
<Relationships xmlns="http://schemas.openxmlformats.org/package/2006/relationships"><Relationship Id="rId8" Type="http://schemas.openxmlformats.org/officeDocument/2006/relationships/image" Target="../media/image212.emf"/><Relationship Id="rId13" Type="http://schemas.openxmlformats.org/officeDocument/2006/relationships/oleObject" Target="../embeddings/oleObject215.bin"/><Relationship Id="rId18" Type="http://schemas.openxmlformats.org/officeDocument/2006/relationships/image" Target="../media/image217.emf"/><Relationship Id="rId26" Type="http://schemas.openxmlformats.org/officeDocument/2006/relationships/image" Target="../media/image221.emf"/><Relationship Id="rId3" Type="http://schemas.openxmlformats.org/officeDocument/2006/relationships/oleObject" Target="../embeddings/oleObject210.bin"/><Relationship Id="rId21" Type="http://schemas.openxmlformats.org/officeDocument/2006/relationships/oleObject" Target="../embeddings/oleObject219.bin"/><Relationship Id="rId7" Type="http://schemas.openxmlformats.org/officeDocument/2006/relationships/oleObject" Target="../embeddings/oleObject212.bin"/><Relationship Id="rId12" Type="http://schemas.openxmlformats.org/officeDocument/2006/relationships/image" Target="../media/image214.emf"/><Relationship Id="rId17" Type="http://schemas.openxmlformats.org/officeDocument/2006/relationships/oleObject" Target="../embeddings/oleObject217.bin"/><Relationship Id="rId25" Type="http://schemas.openxmlformats.org/officeDocument/2006/relationships/oleObject" Target="../embeddings/oleObject221.bin"/><Relationship Id="rId2" Type="http://schemas.openxmlformats.org/officeDocument/2006/relationships/slideLayout" Target="../slideLayouts/slideLayout7.xml"/><Relationship Id="rId16" Type="http://schemas.openxmlformats.org/officeDocument/2006/relationships/image" Target="../media/image216.emf"/><Relationship Id="rId20" Type="http://schemas.openxmlformats.org/officeDocument/2006/relationships/image" Target="../media/image218.emf"/><Relationship Id="rId1" Type="http://schemas.openxmlformats.org/officeDocument/2006/relationships/vmlDrawing" Target="../drawings/vmlDrawing34.vml"/><Relationship Id="rId6" Type="http://schemas.openxmlformats.org/officeDocument/2006/relationships/image" Target="../media/image211.emf"/><Relationship Id="rId11" Type="http://schemas.openxmlformats.org/officeDocument/2006/relationships/oleObject" Target="../embeddings/oleObject214.bin"/><Relationship Id="rId24" Type="http://schemas.openxmlformats.org/officeDocument/2006/relationships/image" Target="../media/image220.emf"/><Relationship Id="rId5" Type="http://schemas.openxmlformats.org/officeDocument/2006/relationships/oleObject" Target="../embeddings/oleObject211.bin"/><Relationship Id="rId15" Type="http://schemas.openxmlformats.org/officeDocument/2006/relationships/oleObject" Target="../embeddings/oleObject216.bin"/><Relationship Id="rId23" Type="http://schemas.openxmlformats.org/officeDocument/2006/relationships/oleObject" Target="../embeddings/oleObject220.bin"/><Relationship Id="rId28" Type="http://schemas.openxmlformats.org/officeDocument/2006/relationships/image" Target="../media/image222.emf"/><Relationship Id="rId10" Type="http://schemas.openxmlformats.org/officeDocument/2006/relationships/image" Target="../media/image213.emf"/><Relationship Id="rId19" Type="http://schemas.openxmlformats.org/officeDocument/2006/relationships/oleObject" Target="../embeddings/oleObject218.bin"/><Relationship Id="rId4" Type="http://schemas.openxmlformats.org/officeDocument/2006/relationships/image" Target="../media/image210.emf"/><Relationship Id="rId9" Type="http://schemas.openxmlformats.org/officeDocument/2006/relationships/oleObject" Target="../embeddings/oleObject213.bin"/><Relationship Id="rId14" Type="http://schemas.openxmlformats.org/officeDocument/2006/relationships/image" Target="../media/image215.emf"/><Relationship Id="rId22" Type="http://schemas.openxmlformats.org/officeDocument/2006/relationships/image" Target="../media/image219.emf"/><Relationship Id="rId27" Type="http://schemas.openxmlformats.org/officeDocument/2006/relationships/oleObject" Target="../embeddings/oleObject222.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25.bin"/><Relationship Id="rId13" Type="http://schemas.openxmlformats.org/officeDocument/2006/relationships/image" Target="../media/image227.emf"/><Relationship Id="rId18" Type="http://schemas.openxmlformats.org/officeDocument/2006/relationships/oleObject" Target="../embeddings/oleObject230.bin"/><Relationship Id="rId3" Type="http://schemas.openxmlformats.org/officeDocument/2006/relationships/notesSlide" Target="../notesSlides/notesSlide27.xml"/><Relationship Id="rId21" Type="http://schemas.openxmlformats.org/officeDocument/2006/relationships/image" Target="../media/image231.wmf"/><Relationship Id="rId7" Type="http://schemas.openxmlformats.org/officeDocument/2006/relationships/image" Target="../media/image224.emf"/><Relationship Id="rId12" Type="http://schemas.openxmlformats.org/officeDocument/2006/relationships/oleObject" Target="../embeddings/oleObject227.bin"/><Relationship Id="rId17" Type="http://schemas.openxmlformats.org/officeDocument/2006/relationships/image" Target="../media/image229.wmf"/><Relationship Id="rId2" Type="http://schemas.openxmlformats.org/officeDocument/2006/relationships/slideLayout" Target="../slideLayouts/slideLayout2.xml"/><Relationship Id="rId16" Type="http://schemas.openxmlformats.org/officeDocument/2006/relationships/oleObject" Target="../embeddings/oleObject229.bin"/><Relationship Id="rId20" Type="http://schemas.openxmlformats.org/officeDocument/2006/relationships/oleObject" Target="../embeddings/oleObject231.bin"/><Relationship Id="rId1" Type="http://schemas.openxmlformats.org/officeDocument/2006/relationships/vmlDrawing" Target="../drawings/vmlDrawing35.vml"/><Relationship Id="rId6" Type="http://schemas.openxmlformats.org/officeDocument/2006/relationships/oleObject" Target="../embeddings/oleObject224.bin"/><Relationship Id="rId11" Type="http://schemas.openxmlformats.org/officeDocument/2006/relationships/image" Target="../media/image226.wmf"/><Relationship Id="rId5" Type="http://schemas.openxmlformats.org/officeDocument/2006/relationships/image" Target="../media/image223.wmf"/><Relationship Id="rId15" Type="http://schemas.openxmlformats.org/officeDocument/2006/relationships/image" Target="../media/image228.wmf"/><Relationship Id="rId10" Type="http://schemas.openxmlformats.org/officeDocument/2006/relationships/oleObject" Target="../embeddings/oleObject226.bin"/><Relationship Id="rId19" Type="http://schemas.openxmlformats.org/officeDocument/2006/relationships/image" Target="../media/image230.wmf"/><Relationship Id="rId4" Type="http://schemas.openxmlformats.org/officeDocument/2006/relationships/oleObject" Target="../embeddings/oleObject223.bin"/><Relationship Id="rId9" Type="http://schemas.openxmlformats.org/officeDocument/2006/relationships/image" Target="../media/image225.wmf"/><Relationship Id="rId14" Type="http://schemas.openxmlformats.org/officeDocument/2006/relationships/oleObject" Target="../embeddings/oleObject228.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33.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233.bin"/><Relationship Id="rId5" Type="http://schemas.openxmlformats.org/officeDocument/2006/relationships/image" Target="../media/image232.wmf"/><Relationship Id="rId4" Type="http://schemas.openxmlformats.org/officeDocument/2006/relationships/oleObject" Target="../embeddings/oleObject23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0.wmf"/><Relationship Id="rId18" Type="http://schemas.openxmlformats.org/officeDocument/2006/relationships/oleObject" Target="../embeddings/oleObject23.bin"/><Relationship Id="rId3" Type="http://schemas.openxmlformats.org/officeDocument/2006/relationships/notesSlide" Target="../notesSlides/notesSlide3.xml"/><Relationship Id="rId7" Type="http://schemas.openxmlformats.org/officeDocument/2006/relationships/image" Target="../media/image17.emf"/><Relationship Id="rId12" Type="http://schemas.openxmlformats.org/officeDocument/2006/relationships/oleObject" Target="../embeddings/oleObject20.bin"/><Relationship Id="rId17" Type="http://schemas.openxmlformats.org/officeDocument/2006/relationships/image" Target="../media/image22.wmf"/><Relationship Id="rId2" Type="http://schemas.openxmlformats.org/officeDocument/2006/relationships/slideLayout" Target="../slideLayouts/slideLayout2.xml"/><Relationship Id="rId16" Type="http://schemas.openxmlformats.org/officeDocument/2006/relationships/oleObject" Target="../embeddings/oleObject22.bin"/><Relationship Id="rId1" Type="http://schemas.openxmlformats.org/officeDocument/2006/relationships/vmlDrawing" Target="../drawings/vmlDrawing2.vml"/><Relationship Id="rId6" Type="http://schemas.openxmlformats.org/officeDocument/2006/relationships/oleObject" Target="../embeddings/oleObject17.bin"/><Relationship Id="rId11" Type="http://schemas.openxmlformats.org/officeDocument/2006/relationships/image" Target="../media/image19.emf"/><Relationship Id="rId5" Type="http://schemas.openxmlformats.org/officeDocument/2006/relationships/image" Target="../media/image16.wmf"/><Relationship Id="rId15" Type="http://schemas.openxmlformats.org/officeDocument/2006/relationships/image" Target="../media/image21.emf"/><Relationship Id="rId10" Type="http://schemas.openxmlformats.org/officeDocument/2006/relationships/oleObject" Target="../embeddings/oleObject19.bin"/><Relationship Id="rId19" Type="http://schemas.openxmlformats.org/officeDocument/2006/relationships/image" Target="../media/image23.wmf"/><Relationship Id="rId4" Type="http://schemas.openxmlformats.org/officeDocument/2006/relationships/oleObject" Target="../embeddings/oleObject16.bin"/><Relationship Id="rId9" Type="http://schemas.openxmlformats.org/officeDocument/2006/relationships/image" Target="../media/image18.emf"/><Relationship Id="rId14" Type="http://schemas.openxmlformats.org/officeDocument/2006/relationships/oleObject" Target="../embeddings/oleObject21.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36.bin"/><Relationship Id="rId3" Type="http://schemas.openxmlformats.org/officeDocument/2006/relationships/notesSlide" Target="../notesSlides/notesSlide29.xml"/><Relationship Id="rId7" Type="http://schemas.openxmlformats.org/officeDocument/2006/relationships/image" Target="../media/image235.e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235.bin"/><Relationship Id="rId11" Type="http://schemas.openxmlformats.org/officeDocument/2006/relationships/image" Target="../media/image237.emf"/><Relationship Id="rId5" Type="http://schemas.openxmlformats.org/officeDocument/2006/relationships/image" Target="../media/image234.emf"/><Relationship Id="rId10" Type="http://schemas.openxmlformats.org/officeDocument/2006/relationships/oleObject" Target="../embeddings/oleObject237.bin"/><Relationship Id="rId4" Type="http://schemas.openxmlformats.org/officeDocument/2006/relationships/oleObject" Target="../embeddings/oleObject234.bin"/><Relationship Id="rId9" Type="http://schemas.openxmlformats.org/officeDocument/2006/relationships/image" Target="../media/image236.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234.emf"/><Relationship Id="rId4" Type="http://schemas.openxmlformats.org/officeDocument/2006/relationships/oleObject" Target="../embeddings/oleObject238.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234.emf"/><Relationship Id="rId4" Type="http://schemas.openxmlformats.org/officeDocument/2006/relationships/oleObject" Target="../embeddings/oleObject239.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42.bin"/><Relationship Id="rId3" Type="http://schemas.openxmlformats.org/officeDocument/2006/relationships/notesSlide" Target="../notesSlides/notesSlide32.xml"/><Relationship Id="rId7" Type="http://schemas.openxmlformats.org/officeDocument/2006/relationships/image" Target="../media/image239.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241.bin"/><Relationship Id="rId5" Type="http://schemas.openxmlformats.org/officeDocument/2006/relationships/image" Target="../media/image238.wmf"/><Relationship Id="rId4" Type="http://schemas.openxmlformats.org/officeDocument/2006/relationships/oleObject" Target="../embeddings/oleObject240.bin"/><Relationship Id="rId9" Type="http://schemas.openxmlformats.org/officeDocument/2006/relationships/image" Target="../media/image240.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45.bin"/><Relationship Id="rId13" Type="http://schemas.openxmlformats.org/officeDocument/2006/relationships/image" Target="../media/image245.emf"/><Relationship Id="rId3" Type="http://schemas.openxmlformats.org/officeDocument/2006/relationships/notesSlide" Target="../notesSlides/notesSlide33.xml"/><Relationship Id="rId7" Type="http://schemas.openxmlformats.org/officeDocument/2006/relationships/image" Target="../media/image242.emf"/><Relationship Id="rId12" Type="http://schemas.openxmlformats.org/officeDocument/2006/relationships/oleObject" Target="../embeddings/oleObject247.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244.bin"/><Relationship Id="rId11" Type="http://schemas.openxmlformats.org/officeDocument/2006/relationships/image" Target="../media/image244.emf"/><Relationship Id="rId5" Type="http://schemas.openxmlformats.org/officeDocument/2006/relationships/image" Target="../media/image241.emf"/><Relationship Id="rId10" Type="http://schemas.openxmlformats.org/officeDocument/2006/relationships/oleObject" Target="../embeddings/oleObject246.bin"/><Relationship Id="rId4" Type="http://schemas.openxmlformats.org/officeDocument/2006/relationships/oleObject" Target="../embeddings/oleObject243.bin"/><Relationship Id="rId9" Type="http://schemas.openxmlformats.org/officeDocument/2006/relationships/image" Target="../media/image243.e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50.bin"/><Relationship Id="rId3" Type="http://schemas.openxmlformats.org/officeDocument/2006/relationships/notesSlide" Target="../notesSlides/notesSlide34.xml"/><Relationship Id="rId7" Type="http://schemas.openxmlformats.org/officeDocument/2006/relationships/image" Target="../media/image247.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249.bin"/><Relationship Id="rId11" Type="http://schemas.openxmlformats.org/officeDocument/2006/relationships/image" Target="../media/image249.wmf"/><Relationship Id="rId5" Type="http://schemas.openxmlformats.org/officeDocument/2006/relationships/image" Target="../media/image246.wmf"/><Relationship Id="rId10" Type="http://schemas.openxmlformats.org/officeDocument/2006/relationships/oleObject" Target="../embeddings/oleObject251.bin"/><Relationship Id="rId4" Type="http://schemas.openxmlformats.org/officeDocument/2006/relationships/oleObject" Target="../embeddings/oleObject248.bin"/><Relationship Id="rId9" Type="http://schemas.openxmlformats.org/officeDocument/2006/relationships/image" Target="../media/image248.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54.bin"/><Relationship Id="rId3" Type="http://schemas.openxmlformats.org/officeDocument/2006/relationships/notesSlide" Target="../notesSlides/notesSlide35.xml"/><Relationship Id="rId7" Type="http://schemas.openxmlformats.org/officeDocument/2006/relationships/image" Target="../media/image251.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253.bin"/><Relationship Id="rId5" Type="http://schemas.openxmlformats.org/officeDocument/2006/relationships/image" Target="../media/image250.wmf"/><Relationship Id="rId4" Type="http://schemas.openxmlformats.org/officeDocument/2006/relationships/oleObject" Target="../embeddings/oleObject252.bin"/><Relationship Id="rId9" Type="http://schemas.openxmlformats.org/officeDocument/2006/relationships/image" Target="../media/image252.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57.bin"/><Relationship Id="rId3" Type="http://schemas.openxmlformats.org/officeDocument/2006/relationships/notesSlide" Target="../notesSlides/notesSlide36.xml"/><Relationship Id="rId7" Type="http://schemas.openxmlformats.org/officeDocument/2006/relationships/image" Target="../media/image254.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256.bin"/><Relationship Id="rId11" Type="http://schemas.openxmlformats.org/officeDocument/2006/relationships/image" Target="../media/image256.wmf"/><Relationship Id="rId5" Type="http://schemas.openxmlformats.org/officeDocument/2006/relationships/image" Target="../media/image253.wmf"/><Relationship Id="rId10" Type="http://schemas.openxmlformats.org/officeDocument/2006/relationships/oleObject" Target="../embeddings/oleObject258.bin"/><Relationship Id="rId4" Type="http://schemas.openxmlformats.org/officeDocument/2006/relationships/oleObject" Target="../embeddings/oleObject255.bin"/><Relationship Id="rId9" Type="http://schemas.openxmlformats.org/officeDocument/2006/relationships/image" Target="../media/image255.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257.wmf"/><Relationship Id="rId4" Type="http://schemas.openxmlformats.org/officeDocument/2006/relationships/oleObject" Target="../embeddings/oleObject259.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image" Target="../media/image258.wmf"/><Relationship Id="rId4" Type="http://schemas.openxmlformats.org/officeDocument/2006/relationships/oleObject" Target="../embeddings/oleObject260.bin"/></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5.emf"/><Relationship Id="rId5" Type="http://schemas.openxmlformats.org/officeDocument/2006/relationships/oleObject" Target="../embeddings/oleObject25.bin"/><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3" Type="http://schemas.openxmlformats.org/officeDocument/2006/relationships/image" Target="../media/image25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63.bin"/><Relationship Id="rId13" Type="http://schemas.openxmlformats.org/officeDocument/2006/relationships/image" Target="../media/image264.emf"/><Relationship Id="rId18" Type="http://schemas.openxmlformats.org/officeDocument/2006/relationships/oleObject" Target="../embeddings/oleObject268.bin"/><Relationship Id="rId26" Type="http://schemas.openxmlformats.org/officeDocument/2006/relationships/oleObject" Target="../embeddings/oleObject272.bin"/><Relationship Id="rId39" Type="http://schemas.openxmlformats.org/officeDocument/2006/relationships/image" Target="../media/image277.emf"/><Relationship Id="rId3" Type="http://schemas.openxmlformats.org/officeDocument/2006/relationships/notesSlide" Target="../notesSlides/notesSlide40.xml"/><Relationship Id="rId21" Type="http://schemas.openxmlformats.org/officeDocument/2006/relationships/image" Target="../media/image268.emf"/><Relationship Id="rId34" Type="http://schemas.openxmlformats.org/officeDocument/2006/relationships/oleObject" Target="../embeddings/oleObject276.bin"/><Relationship Id="rId42" Type="http://schemas.openxmlformats.org/officeDocument/2006/relationships/oleObject" Target="../embeddings/oleObject280.bin"/><Relationship Id="rId47" Type="http://schemas.openxmlformats.org/officeDocument/2006/relationships/image" Target="../media/image281.wmf"/><Relationship Id="rId7" Type="http://schemas.openxmlformats.org/officeDocument/2006/relationships/image" Target="../media/image261.emf"/><Relationship Id="rId12" Type="http://schemas.openxmlformats.org/officeDocument/2006/relationships/oleObject" Target="../embeddings/oleObject265.bin"/><Relationship Id="rId17" Type="http://schemas.openxmlformats.org/officeDocument/2006/relationships/image" Target="../media/image266.emf"/><Relationship Id="rId25" Type="http://schemas.openxmlformats.org/officeDocument/2006/relationships/image" Target="../media/image270.emf"/><Relationship Id="rId33" Type="http://schemas.openxmlformats.org/officeDocument/2006/relationships/image" Target="../media/image274.wmf"/><Relationship Id="rId38" Type="http://schemas.openxmlformats.org/officeDocument/2006/relationships/oleObject" Target="../embeddings/oleObject278.bin"/><Relationship Id="rId46" Type="http://schemas.openxmlformats.org/officeDocument/2006/relationships/oleObject" Target="../embeddings/oleObject282.bin"/><Relationship Id="rId2" Type="http://schemas.openxmlformats.org/officeDocument/2006/relationships/slideLayout" Target="../slideLayouts/slideLayout2.xml"/><Relationship Id="rId16" Type="http://schemas.openxmlformats.org/officeDocument/2006/relationships/oleObject" Target="../embeddings/oleObject267.bin"/><Relationship Id="rId20" Type="http://schemas.openxmlformats.org/officeDocument/2006/relationships/oleObject" Target="../embeddings/oleObject269.bin"/><Relationship Id="rId29" Type="http://schemas.openxmlformats.org/officeDocument/2006/relationships/image" Target="../media/image272.wmf"/><Relationship Id="rId41" Type="http://schemas.openxmlformats.org/officeDocument/2006/relationships/image" Target="../media/image278.emf"/><Relationship Id="rId1" Type="http://schemas.openxmlformats.org/officeDocument/2006/relationships/vmlDrawing" Target="../drawings/vmlDrawing47.vml"/><Relationship Id="rId6" Type="http://schemas.openxmlformats.org/officeDocument/2006/relationships/oleObject" Target="../embeddings/oleObject262.bin"/><Relationship Id="rId11" Type="http://schemas.openxmlformats.org/officeDocument/2006/relationships/image" Target="../media/image263.emf"/><Relationship Id="rId24" Type="http://schemas.openxmlformats.org/officeDocument/2006/relationships/oleObject" Target="../embeddings/oleObject271.bin"/><Relationship Id="rId32" Type="http://schemas.openxmlformats.org/officeDocument/2006/relationships/oleObject" Target="../embeddings/oleObject275.bin"/><Relationship Id="rId37" Type="http://schemas.openxmlformats.org/officeDocument/2006/relationships/image" Target="../media/image276.emf"/><Relationship Id="rId40" Type="http://schemas.openxmlformats.org/officeDocument/2006/relationships/oleObject" Target="../embeddings/oleObject279.bin"/><Relationship Id="rId45" Type="http://schemas.openxmlformats.org/officeDocument/2006/relationships/image" Target="../media/image280.wmf"/><Relationship Id="rId5" Type="http://schemas.openxmlformats.org/officeDocument/2006/relationships/image" Target="../media/image260.emf"/><Relationship Id="rId15" Type="http://schemas.openxmlformats.org/officeDocument/2006/relationships/image" Target="../media/image265.emf"/><Relationship Id="rId23" Type="http://schemas.openxmlformats.org/officeDocument/2006/relationships/image" Target="../media/image269.emf"/><Relationship Id="rId28" Type="http://schemas.openxmlformats.org/officeDocument/2006/relationships/oleObject" Target="../embeddings/oleObject273.bin"/><Relationship Id="rId36" Type="http://schemas.openxmlformats.org/officeDocument/2006/relationships/oleObject" Target="../embeddings/oleObject277.bin"/><Relationship Id="rId10" Type="http://schemas.openxmlformats.org/officeDocument/2006/relationships/oleObject" Target="../embeddings/oleObject264.bin"/><Relationship Id="rId19" Type="http://schemas.openxmlformats.org/officeDocument/2006/relationships/image" Target="../media/image267.emf"/><Relationship Id="rId31" Type="http://schemas.openxmlformats.org/officeDocument/2006/relationships/image" Target="../media/image273.emf"/><Relationship Id="rId44" Type="http://schemas.openxmlformats.org/officeDocument/2006/relationships/oleObject" Target="../embeddings/oleObject281.bin"/><Relationship Id="rId4" Type="http://schemas.openxmlformats.org/officeDocument/2006/relationships/oleObject" Target="../embeddings/oleObject261.bin"/><Relationship Id="rId9" Type="http://schemas.openxmlformats.org/officeDocument/2006/relationships/image" Target="../media/image262.emf"/><Relationship Id="rId14" Type="http://schemas.openxmlformats.org/officeDocument/2006/relationships/oleObject" Target="../embeddings/oleObject266.bin"/><Relationship Id="rId22" Type="http://schemas.openxmlformats.org/officeDocument/2006/relationships/oleObject" Target="../embeddings/oleObject270.bin"/><Relationship Id="rId27" Type="http://schemas.openxmlformats.org/officeDocument/2006/relationships/image" Target="../media/image271.emf"/><Relationship Id="rId30" Type="http://schemas.openxmlformats.org/officeDocument/2006/relationships/oleObject" Target="../embeddings/oleObject274.bin"/><Relationship Id="rId35" Type="http://schemas.openxmlformats.org/officeDocument/2006/relationships/image" Target="../media/image275.emf"/><Relationship Id="rId43" Type="http://schemas.openxmlformats.org/officeDocument/2006/relationships/image" Target="../media/image279.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85.bin"/><Relationship Id="rId3" Type="http://schemas.openxmlformats.org/officeDocument/2006/relationships/notesSlide" Target="../notesSlides/notesSlide41.xml"/><Relationship Id="rId7" Type="http://schemas.openxmlformats.org/officeDocument/2006/relationships/image" Target="../media/image283.emf"/><Relationship Id="rId2" Type="http://schemas.openxmlformats.org/officeDocument/2006/relationships/slideLayout" Target="../slideLayouts/slideLayout12.xml"/><Relationship Id="rId1" Type="http://schemas.openxmlformats.org/officeDocument/2006/relationships/vmlDrawing" Target="../drawings/vmlDrawing48.vml"/><Relationship Id="rId6" Type="http://schemas.openxmlformats.org/officeDocument/2006/relationships/oleObject" Target="../embeddings/oleObject284.bin"/><Relationship Id="rId5" Type="http://schemas.openxmlformats.org/officeDocument/2006/relationships/image" Target="../media/image282.emf"/><Relationship Id="rId4" Type="http://schemas.openxmlformats.org/officeDocument/2006/relationships/oleObject" Target="../embeddings/oleObject283.bin"/><Relationship Id="rId9" Type="http://schemas.openxmlformats.org/officeDocument/2006/relationships/image" Target="../media/image284.emf"/></Relationships>
</file>

<file path=ppt/slides/_rels/slide55.xml.rels><?xml version="1.0" encoding="UTF-8" standalone="yes"?>
<Relationships xmlns="http://schemas.openxmlformats.org/package/2006/relationships"><Relationship Id="rId8" Type="http://schemas.openxmlformats.org/officeDocument/2006/relationships/image" Target="../media/image287.emf"/><Relationship Id="rId13" Type="http://schemas.openxmlformats.org/officeDocument/2006/relationships/oleObject" Target="../embeddings/oleObject291.bin"/><Relationship Id="rId3" Type="http://schemas.openxmlformats.org/officeDocument/2006/relationships/oleObject" Target="../embeddings/oleObject286.bin"/><Relationship Id="rId7" Type="http://schemas.openxmlformats.org/officeDocument/2006/relationships/oleObject" Target="../embeddings/oleObject288.bin"/><Relationship Id="rId12" Type="http://schemas.openxmlformats.org/officeDocument/2006/relationships/image" Target="../media/image289.emf"/><Relationship Id="rId2" Type="http://schemas.openxmlformats.org/officeDocument/2006/relationships/slideLayout" Target="../slideLayouts/slideLayout4.xml"/><Relationship Id="rId16" Type="http://schemas.openxmlformats.org/officeDocument/2006/relationships/image" Target="../media/image291.emf"/><Relationship Id="rId1" Type="http://schemas.openxmlformats.org/officeDocument/2006/relationships/vmlDrawing" Target="../drawings/vmlDrawing49.vml"/><Relationship Id="rId6" Type="http://schemas.openxmlformats.org/officeDocument/2006/relationships/image" Target="../media/image286.emf"/><Relationship Id="rId11" Type="http://schemas.openxmlformats.org/officeDocument/2006/relationships/oleObject" Target="../embeddings/oleObject290.bin"/><Relationship Id="rId5" Type="http://schemas.openxmlformats.org/officeDocument/2006/relationships/oleObject" Target="../embeddings/oleObject287.bin"/><Relationship Id="rId15" Type="http://schemas.openxmlformats.org/officeDocument/2006/relationships/oleObject" Target="../embeddings/oleObject292.bin"/><Relationship Id="rId10" Type="http://schemas.openxmlformats.org/officeDocument/2006/relationships/image" Target="../media/image288.emf"/><Relationship Id="rId4" Type="http://schemas.openxmlformats.org/officeDocument/2006/relationships/image" Target="../media/image285.emf"/><Relationship Id="rId9" Type="http://schemas.openxmlformats.org/officeDocument/2006/relationships/oleObject" Target="../embeddings/oleObject289.bin"/><Relationship Id="rId14" Type="http://schemas.openxmlformats.org/officeDocument/2006/relationships/image" Target="../media/image290.emf"/></Relationships>
</file>

<file path=ppt/slides/_rels/slide56.xml.rels><?xml version="1.0" encoding="UTF-8" standalone="yes"?>
<Relationships xmlns="http://schemas.openxmlformats.org/package/2006/relationships"><Relationship Id="rId3" Type="http://schemas.openxmlformats.org/officeDocument/2006/relationships/image" Target="../media/image292.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2.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294.wmf"/><Relationship Id="rId5" Type="http://schemas.openxmlformats.org/officeDocument/2006/relationships/oleObject" Target="../embeddings/oleObject293.bin"/><Relationship Id="rId4" Type="http://schemas.openxmlformats.org/officeDocument/2006/relationships/image" Target="../media/image293.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32.wmf"/><Relationship Id="rId18" Type="http://schemas.openxmlformats.org/officeDocument/2006/relationships/oleObject" Target="../embeddings/oleObject35.bin"/><Relationship Id="rId26" Type="http://schemas.openxmlformats.org/officeDocument/2006/relationships/oleObject" Target="../embeddings/oleObject39.bin"/><Relationship Id="rId3" Type="http://schemas.openxmlformats.org/officeDocument/2006/relationships/notesSlide" Target="../notesSlides/notesSlide4.xml"/><Relationship Id="rId21" Type="http://schemas.openxmlformats.org/officeDocument/2006/relationships/image" Target="../media/image36.wmf"/><Relationship Id="rId34" Type="http://schemas.openxmlformats.org/officeDocument/2006/relationships/oleObject" Target="../embeddings/oleObject43.bin"/><Relationship Id="rId7" Type="http://schemas.openxmlformats.org/officeDocument/2006/relationships/image" Target="../media/image29.wmf"/><Relationship Id="rId12" Type="http://schemas.openxmlformats.org/officeDocument/2006/relationships/oleObject" Target="../embeddings/oleObject32.bin"/><Relationship Id="rId17" Type="http://schemas.openxmlformats.org/officeDocument/2006/relationships/image" Target="../media/image34.wmf"/><Relationship Id="rId25" Type="http://schemas.openxmlformats.org/officeDocument/2006/relationships/image" Target="../media/image38.wmf"/><Relationship Id="rId33" Type="http://schemas.openxmlformats.org/officeDocument/2006/relationships/image" Target="../media/image41.wmf"/><Relationship Id="rId2" Type="http://schemas.openxmlformats.org/officeDocument/2006/relationships/slideLayout" Target="../slideLayouts/slideLayout2.xml"/><Relationship Id="rId16" Type="http://schemas.openxmlformats.org/officeDocument/2006/relationships/oleObject" Target="../embeddings/oleObject34.bin"/><Relationship Id="rId20" Type="http://schemas.openxmlformats.org/officeDocument/2006/relationships/oleObject" Target="../embeddings/oleObject36.bin"/><Relationship Id="rId29" Type="http://schemas.openxmlformats.org/officeDocument/2006/relationships/image" Target="../media/image40.wmf"/><Relationship Id="rId1" Type="http://schemas.openxmlformats.org/officeDocument/2006/relationships/vmlDrawing" Target="../drawings/vmlDrawing4.vml"/><Relationship Id="rId6" Type="http://schemas.openxmlformats.org/officeDocument/2006/relationships/oleObject" Target="../embeddings/oleObject29.bin"/><Relationship Id="rId11" Type="http://schemas.openxmlformats.org/officeDocument/2006/relationships/image" Target="../media/image31.wmf"/><Relationship Id="rId24" Type="http://schemas.openxmlformats.org/officeDocument/2006/relationships/oleObject" Target="../embeddings/oleObject38.bin"/><Relationship Id="rId32" Type="http://schemas.openxmlformats.org/officeDocument/2006/relationships/oleObject" Target="../embeddings/oleObject42.bin"/><Relationship Id="rId5" Type="http://schemas.openxmlformats.org/officeDocument/2006/relationships/image" Target="../media/image28.wmf"/><Relationship Id="rId15" Type="http://schemas.openxmlformats.org/officeDocument/2006/relationships/image" Target="../media/image33.wmf"/><Relationship Id="rId23" Type="http://schemas.openxmlformats.org/officeDocument/2006/relationships/image" Target="../media/image37.wmf"/><Relationship Id="rId28" Type="http://schemas.openxmlformats.org/officeDocument/2006/relationships/oleObject" Target="../embeddings/oleObject40.bin"/><Relationship Id="rId10" Type="http://schemas.openxmlformats.org/officeDocument/2006/relationships/oleObject" Target="../embeddings/oleObject31.bin"/><Relationship Id="rId19" Type="http://schemas.openxmlformats.org/officeDocument/2006/relationships/image" Target="../media/image35.wmf"/><Relationship Id="rId31" Type="http://schemas.openxmlformats.org/officeDocument/2006/relationships/image" Target="../media/image20.wmf"/><Relationship Id="rId4" Type="http://schemas.openxmlformats.org/officeDocument/2006/relationships/oleObject" Target="../embeddings/oleObject28.bin"/><Relationship Id="rId9" Type="http://schemas.openxmlformats.org/officeDocument/2006/relationships/image" Target="../media/image30.wmf"/><Relationship Id="rId14" Type="http://schemas.openxmlformats.org/officeDocument/2006/relationships/oleObject" Target="../embeddings/oleObject33.bin"/><Relationship Id="rId22" Type="http://schemas.openxmlformats.org/officeDocument/2006/relationships/oleObject" Target="../embeddings/oleObject37.bin"/><Relationship Id="rId27" Type="http://schemas.openxmlformats.org/officeDocument/2006/relationships/image" Target="../media/image39.emf"/><Relationship Id="rId30" Type="http://schemas.openxmlformats.org/officeDocument/2006/relationships/oleObject" Target="../embeddings/oleObject41.bin"/><Relationship Id="rId35" Type="http://schemas.openxmlformats.org/officeDocument/2006/relationships/image" Target="../media/image42.wmf"/></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96.bin"/><Relationship Id="rId13" Type="http://schemas.openxmlformats.org/officeDocument/2006/relationships/image" Target="../media/image299.emf"/><Relationship Id="rId18" Type="http://schemas.openxmlformats.org/officeDocument/2006/relationships/oleObject" Target="../embeddings/oleObject301.bin"/><Relationship Id="rId26" Type="http://schemas.openxmlformats.org/officeDocument/2006/relationships/oleObject" Target="../embeddings/oleObject305.bin"/><Relationship Id="rId3" Type="http://schemas.openxmlformats.org/officeDocument/2006/relationships/notesSlide" Target="../notesSlides/notesSlide46.xml"/><Relationship Id="rId21" Type="http://schemas.openxmlformats.org/officeDocument/2006/relationships/image" Target="../media/image303.emf"/><Relationship Id="rId34" Type="http://schemas.openxmlformats.org/officeDocument/2006/relationships/oleObject" Target="../embeddings/oleObject309.bin"/><Relationship Id="rId7" Type="http://schemas.openxmlformats.org/officeDocument/2006/relationships/image" Target="../media/image296.emf"/><Relationship Id="rId12" Type="http://schemas.openxmlformats.org/officeDocument/2006/relationships/oleObject" Target="../embeddings/oleObject298.bin"/><Relationship Id="rId17" Type="http://schemas.openxmlformats.org/officeDocument/2006/relationships/image" Target="../media/image301.emf"/><Relationship Id="rId25" Type="http://schemas.openxmlformats.org/officeDocument/2006/relationships/image" Target="../media/image305.emf"/><Relationship Id="rId33" Type="http://schemas.openxmlformats.org/officeDocument/2006/relationships/image" Target="../media/image309.emf"/><Relationship Id="rId2" Type="http://schemas.openxmlformats.org/officeDocument/2006/relationships/slideLayout" Target="../slideLayouts/slideLayout2.xml"/><Relationship Id="rId16" Type="http://schemas.openxmlformats.org/officeDocument/2006/relationships/oleObject" Target="../embeddings/oleObject300.bin"/><Relationship Id="rId20" Type="http://schemas.openxmlformats.org/officeDocument/2006/relationships/oleObject" Target="../embeddings/oleObject302.bin"/><Relationship Id="rId29" Type="http://schemas.openxmlformats.org/officeDocument/2006/relationships/image" Target="../media/image307.emf"/><Relationship Id="rId1" Type="http://schemas.openxmlformats.org/officeDocument/2006/relationships/vmlDrawing" Target="../drawings/vmlDrawing51.vml"/><Relationship Id="rId6" Type="http://schemas.openxmlformats.org/officeDocument/2006/relationships/oleObject" Target="../embeddings/oleObject295.bin"/><Relationship Id="rId11" Type="http://schemas.openxmlformats.org/officeDocument/2006/relationships/image" Target="../media/image298.emf"/><Relationship Id="rId24" Type="http://schemas.openxmlformats.org/officeDocument/2006/relationships/oleObject" Target="../embeddings/oleObject304.bin"/><Relationship Id="rId32" Type="http://schemas.openxmlformats.org/officeDocument/2006/relationships/oleObject" Target="../embeddings/oleObject308.bin"/><Relationship Id="rId37" Type="http://schemas.openxmlformats.org/officeDocument/2006/relationships/image" Target="../media/image311.wmf"/><Relationship Id="rId5" Type="http://schemas.openxmlformats.org/officeDocument/2006/relationships/image" Target="../media/image295.emf"/><Relationship Id="rId15" Type="http://schemas.openxmlformats.org/officeDocument/2006/relationships/image" Target="../media/image300.emf"/><Relationship Id="rId23" Type="http://schemas.openxmlformats.org/officeDocument/2006/relationships/image" Target="../media/image304.emf"/><Relationship Id="rId28" Type="http://schemas.openxmlformats.org/officeDocument/2006/relationships/oleObject" Target="../embeddings/oleObject306.bin"/><Relationship Id="rId36" Type="http://schemas.openxmlformats.org/officeDocument/2006/relationships/oleObject" Target="../embeddings/oleObject310.bin"/><Relationship Id="rId10" Type="http://schemas.openxmlformats.org/officeDocument/2006/relationships/oleObject" Target="../embeddings/oleObject297.bin"/><Relationship Id="rId19" Type="http://schemas.openxmlformats.org/officeDocument/2006/relationships/image" Target="../media/image302.emf"/><Relationship Id="rId31" Type="http://schemas.openxmlformats.org/officeDocument/2006/relationships/image" Target="../media/image308.emf"/><Relationship Id="rId4" Type="http://schemas.openxmlformats.org/officeDocument/2006/relationships/oleObject" Target="../embeddings/oleObject294.bin"/><Relationship Id="rId9" Type="http://schemas.openxmlformats.org/officeDocument/2006/relationships/image" Target="../media/image297.emf"/><Relationship Id="rId14" Type="http://schemas.openxmlformats.org/officeDocument/2006/relationships/oleObject" Target="../embeddings/oleObject299.bin"/><Relationship Id="rId22" Type="http://schemas.openxmlformats.org/officeDocument/2006/relationships/oleObject" Target="../embeddings/oleObject303.bin"/><Relationship Id="rId27" Type="http://schemas.openxmlformats.org/officeDocument/2006/relationships/image" Target="../media/image306.emf"/><Relationship Id="rId30" Type="http://schemas.openxmlformats.org/officeDocument/2006/relationships/oleObject" Target="../embeddings/oleObject307.bin"/><Relationship Id="rId35" Type="http://schemas.openxmlformats.org/officeDocument/2006/relationships/image" Target="../media/image310.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313.bin"/><Relationship Id="rId13" Type="http://schemas.openxmlformats.org/officeDocument/2006/relationships/image" Target="../media/image316.emf"/><Relationship Id="rId18" Type="http://schemas.openxmlformats.org/officeDocument/2006/relationships/oleObject" Target="../embeddings/oleObject318.bin"/><Relationship Id="rId26" Type="http://schemas.openxmlformats.org/officeDocument/2006/relationships/oleObject" Target="../embeddings/oleObject322.bin"/><Relationship Id="rId3" Type="http://schemas.openxmlformats.org/officeDocument/2006/relationships/notesSlide" Target="../notesSlides/notesSlide47.xml"/><Relationship Id="rId21" Type="http://schemas.openxmlformats.org/officeDocument/2006/relationships/image" Target="../media/image320.emf"/><Relationship Id="rId7" Type="http://schemas.openxmlformats.org/officeDocument/2006/relationships/image" Target="../media/image313.emf"/><Relationship Id="rId12" Type="http://schemas.openxmlformats.org/officeDocument/2006/relationships/oleObject" Target="../embeddings/oleObject315.bin"/><Relationship Id="rId17" Type="http://schemas.openxmlformats.org/officeDocument/2006/relationships/image" Target="../media/image318.emf"/><Relationship Id="rId25" Type="http://schemas.openxmlformats.org/officeDocument/2006/relationships/image" Target="../media/image322.emf"/><Relationship Id="rId2" Type="http://schemas.openxmlformats.org/officeDocument/2006/relationships/slideLayout" Target="../slideLayouts/slideLayout2.xml"/><Relationship Id="rId16" Type="http://schemas.openxmlformats.org/officeDocument/2006/relationships/oleObject" Target="../embeddings/oleObject317.bin"/><Relationship Id="rId20" Type="http://schemas.openxmlformats.org/officeDocument/2006/relationships/oleObject" Target="../embeddings/oleObject319.bin"/><Relationship Id="rId1" Type="http://schemas.openxmlformats.org/officeDocument/2006/relationships/vmlDrawing" Target="../drawings/vmlDrawing52.vml"/><Relationship Id="rId6" Type="http://schemas.openxmlformats.org/officeDocument/2006/relationships/oleObject" Target="../embeddings/oleObject312.bin"/><Relationship Id="rId11" Type="http://schemas.openxmlformats.org/officeDocument/2006/relationships/image" Target="../media/image315.emf"/><Relationship Id="rId24" Type="http://schemas.openxmlformats.org/officeDocument/2006/relationships/oleObject" Target="../embeddings/oleObject321.bin"/><Relationship Id="rId5" Type="http://schemas.openxmlformats.org/officeDocument/2006/relationships/image" Target="../media/image312.emf"/><Relationship Id="rId15" Type="http://schemas.openxmlformats.org/officeDocument/2006/relationships/image" Target="../media/image317.emf"/><Relationship Id="rId23" Type="http://schemas.openxmlformats.org/officeDocument/2006/relationships/image" Target="../media/image321.wmf"/><Relationship Id="rId10" Type="http://schemas.openxmlformats.org/officeDocument/2006/relationships/oleObject" Target="../embeddings/oleObject314.bin"/><Relationship Id="rId19" Type="http://schemas.openxmlformats.org/officeDocument/2006/relationships/image" Target="../media/image319.emf"/><Relationship Id="rId4" Type="http://schemas.openxmlformats.org/officeDocument/2006/relationships/oleObject" Target="../embeddings/oleObject311.bin"/><Relationship Id="rId9" Type="http://schemas.openxmlformats.org/officeDocument/2006/relationships/image" Target="../media/image314.emf"/><Relationship Id="rId14" Type="http://schemas.openxmlformats.org/officeDocument/2006/relationships/oleObject" Target="../embeddings/oleObject316.bin"/><Relationship Id="rId22" Type="http://schemas.openxmlformats.org/officeDocument/2006/relationships/oleObject" Target="../embeddings/oleObject320.bin"/><Relationship Id="rId27" Type="http://schemas.openxmlformats.org/officeDocument/2006/relationships/image" Target="../media/image323.emf"/></Relationships>
</file>

<file path=ppt/slides/_rels/slide62.xml.rels><?xml version="1.0" encoding="UTF-8" standalone="yes"?>
<Relationships xmlns="http://schemas.openxmlformats.org/package/2006/relationships"><Relationship Id="rId3" Type="http://schemas.openxmlformats.org/officeDocument/2006/relationships/image" Target="../media/image3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327.wmf"/><Relationship Id="rId13" Type="http://schemas.openxmlformats.org/officeDocument/2006/relationships/oleObject" Target="../embeddings/oleObject328.bin"/><Relationship Id="rId18" Type="http://schemas.openxmlformats.org/officeDocument/2006/relationships/image" Target="../media/image332.wmf"/><Relationship Id="rId3" Type="http://schemas.openxmlformats.org/officeDocument/2006/relationships/oleObject" Target="../embeddings/oleObject323.bin"/><Relationship Id="rId7" Type="http://schemas.openxmlformats.org/officeDocument/2006/relationships/oleObject" Target="../embeddings/oleObject325.bin"/><Relationship Id="rId12" Type="http://schemas.openxmlformats.org/officeDocument/2006/relationships/image" Target="../media/image329.wmf"/><Relationship Id="rId17" Type="http://schemas.openxmlformats.org/officeDocument/2006/relationships/oleObject" Target="../embeddings/oleObject330.bin"/><Relationship Id="rId2" Type="http://schemas.openxmlformats.org/officeDocument/2006/relationships/slideLayout" Target="../slideLayouts/slideLayout7.xml"/><Relationship Id="rId16" Type="http://schemas.openxmlformats.org/officeDocument/2006/relationships/image" Target="../media/image331.wmf"/><Relationship Id="rId20" Type="http://schemas.openxmlformats.org/officeDocument/2006/relationships/image" Target="../media/image333.wmf"/><Relationship Id="rId1" Type="http://schemas.openxmlformats.org/officeDocument/2006/relationships/vmlDrawing" Target="../drawings/vmlDrawing53.vml"/><Relationship Id="rId6" Type="http://schemas.openxmlformats.org/officeDocument/2006/relationships/image" Target="../media/image326.wmf"/><Relationship Id="rId11" Type="http://schemas.openxmlformats.org/officeDocument/2006/relationships/oleObject" Target="../embeddings/oleObject327.bin"/><Relationship Id="rId5" Type="http://schemas.openxmlformats.org/officeDocument/2006/relationships/oleObject" Target="../embeddings/oleObject324.bin"/><Relationship Id="rId15" Type="http://schemas.openxmlformats.org/officeDocument/2006/relationships/oleObject" Target="../embeddings/oleObject329.bin"/><Relationship Id="rId10" Type="http://schemas.openxmlformats.org/officeDocument/2006/relationships/image" Target="../media/image328.wmf"/><Relationship Id="rId19" Type="http://schemas.openxmlformats.org/officeDocument/2006/relationships/oleObject" Target="../embeddings/oleObject331.bin"/><Relationship Id="rId4" Type="http://schemas.openxmlformats.org/officeDocument/2006/relationships/image" Target="../media/image325.wmf"/><Relationship Id="rId9" Type="http://schemas.openxmlformats.org/officeDocument/2006/relationships/oleObject" Target="../embeddings/oleObject326.bin"/><Relationship Id="rId14" Type="http://schemas.openxmlformats.org/officeDocument/2006/relationships/image" Target="../media/image330.wmf"/></Relationships>
</file>

<file path=ppt/slides/_rels/slide66.xml.rels><?xml version="1.0" encoding="UTF-8" standalone="yes"?>
<Relationships xmlns="http://schemas.openxmlformats.org/package/2006/relationships"><Relationship Id="rId8" Type="http://schemas.openxmlformats.org/officeDocument/2006/relationships/image" Target="../media/image334.wmf"/><Relationship Id="rId13" Type="http://schemas.openxmlformats.org/officeDocument/2006/relationships/oleObject" Target="../embeddings/oleObject337.bin"/><Relationship Id="rId18" Type="http://schemas.openxmlformats.org/officeDocument/2006/relationships/image" Target="../media/image339.wmf"/><Relationship Id="rId26" Type="http://schemas.openxmlformats.org/officeDocument/2006/relationships/image" Target="../media/image343.wmf"/><Relationship Id="rId3" Type="http://schemas.openxmlformats.org/officeDocument/2006/relationships/oleObject" Target="../embeddings/oleObject332.bin"/><Relationship Id="rId21" Type="http://schemas.openxmlformats.org/officeDocument/2006/relationships/oleObject" Target="../embeddings/oleObject341.bin"/><Relationship Id="rId7" Type="http://schemas.openxmlformats.org/officeDocument/2006/relationships/oleObject" Target="../embeddings/oleObject334.bin"/><Relationship Id="rId12" Type="http://schemas.openxmlformats.org/officeDocument/2006/relationships/image" Target="../media/image336.wmf"/><Relationship Id="rId17" Type="http://schemas.openxmlformats.org/officeDocument/2006/relationships/oleObject" Target="../embeddings/oleObject339.bin"/><Relationship Id="rId25" Type="http://schemas.openxmlformats.org/officeDocument/2006/relationships/oleObject" Target="../embeddings/oleObject343.bin"/><Relationship Id="rId2" Type="http://schemas.openxmlformats.org/officeDocument/2006/relationships/slideLayout" Target="../slideLayouts/slideLayout7.xml"/><Relationship Id="rId16" Type="http://schemas.openxmlformats.org/officeDocument/2006/relationships/image" Target="../media/image338.wmf"/><Relationship Id="rId20" Type="http://schemas.openxmlformats.org/officeDocument/2006/relationships/image" Target="../media/image340.wmf"/><Relationship Id="rId29" Type="http://schemas.openxmlformats.org/officeDocument/2006/relationships/oleObject" Target="../embeddings/oleObject345.bin"/><Relationship Id="rId1" Type="http://schemas.openxmlformats.org/officeDocument/2006/relationships/vmlDrawing" Target="../drawings/vmlDrawing54.vml"/><Relationship Id="rId6" Type="http://schemas.openxmlformats.org/officeDocument/2006/relationships/image" Target="../media/image331.wmf"/><Relationship Id="rId11" Type="http://schemas.openxmlformats.org/officeDocument/2006/relationships/oleObject" Target="../embeddings/oleObject336.bin"/><Relationship Id="rId24" Type="http://schemas.openxmlformats.org/officeDocument/2006/relationships/image" Target="../media/image342.wmf"/><Relationship Id="rId5" Type="http://schemas.openxmlformats.org/officeDocument/2006/relationships/oleObject" Target="../embeddings/oleObject333.bin"/><Relationship Id="rId15" Type="http://schemas.openxmlformats.org/officeDocument/2006/relationships/oleObject" Target="../embeddings/oleObject338.bin"/><Relationship Id="rId23" Type="http://schemas.openxmlformats.org/officeDocument/2006/relationships/oleObject" Target="../embeddings/oleObject342.bin"/><Relationship Id="rId28" Type="http://schemas.openxmlformats.org/officeDocument/2006/relationships/image" Target="../media/image344.wmf"/><Relationship Id="rId10" Type="http://schemas.openxmlformats.org/officeDocument/2006/relationships/image" Target="../media/image335.wmf"/><Relationship Id="rId19" Type="http://schemas.openxmlformats.org/officeDocument/2006/relationships/oleObject" Target="../embeddings/oleObject340.bin"/><Relationship Id="rId4" Type="http://schemas.openxmlformats.org/officeDocument/2006/relationships/image" Target="../media/image330.wmf"/><Relationship Id="rId9" Type="http://schemas.openxmlformats.org/officeDocument/2006/relationships/oleObject" Target="../embeddings/oleObject335.bin"/><Relationship Id="rId14" Type="http://schemas.openxmlformats.org/officeDocument/2006/relationships/image" Target="../media/image337.wmf"/><Relationship Id="rId22" Type="http://schemas.openxmlformats.org/officeDocument/2006/relationships/image" Target="../media/image341.wmf"/><Relationship Id="rId27" Type="http://schemas.openxmlformats.org/officeDocument/2006/relationships/oleObject" Target="../embeddings/oleObject344.bin"/><Relationship Id="rId30" Type="http://schemas.openxmlformats.org/officeDocument/2006/relationships/image" Target="../media/image345.w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348.bin"/><Relationship Id="rId3" Type="http://schemas.openxmlformats.org/officeDocument/2006/relationships/notesSlide" Target="../notesSlides/notesSlide51.xml"/><Relationship Id="rId7" Type="http://schemas.openxmlformats.org/officeDocument/2006/relationships/image" Target="../media/image347.wmf"/><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347.bin"/><Relationship Id="rId5" Type="http://schemas.openxmlformats.org/officeDocument/2006/relationships/image" Target="../media/image346.wmf"/><Relationship Id="rId4" Type="http://schemas.openxmlformats.org/officeDocument/2006/relationships/oleObject" Target="../embeddings/oleObject346.bin"/><Relationship Id="rId9" Type="http://schemas.openxmlformats.org/officeDocument/2006/relationships/image" Target="../media/image348.wmf"/></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56.vml"/><Relationship Id="rId5" Type="http://schemas.openxmlformats.org/officeDocument/2006/relationships/image" Target="../media/image349.wmf"/><Relationship Id="rId4" Type="http://schemas.openxmlformats.org/officeDocument/2006/relationships/oleObject" Target="../embeddings/oleObject349.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352.bin"/><Relationship Id="rId13" Type="http://schemas.openxmlformats.org/officeDocument/2006/relationships/image" Target="../media/image354.wmf"/><Relationship Id="rId18" Type="http://schemas.openxmlformats.org/officeDocument/2006/relationships/oleObject" Target="../embeddings/oleObject357.bin"/><Relationship Id="rId3" Type="http://schemas.openxmlformats.org/officeDocument/2006/relationships/notesSlide" Target="../notesSlides/notesSlide53.xml"/><Relationship Id="rId21" Type="http://schemas.openxmlformats.org/officeDocument/2006/relationships/image" Target="../media/image358.wmf"/><Relationship Id="rId7" Type="http://schemas.openxmlformats.org/officeDocument/2006/relationships/image" Target="../media/image351.wmf"/><Relationship Id="rId12" Type="http://schemas.openxmlformats.org/officeDocument/2006/relationships/oleObject" Target="../embeddings/oleObject354.bin"/><Relationship Id="rId17" Type="http://schemas.openxmlformats.org/officeDocument/2006/relationships/image" Target="../media/image356.wmf"/><Relationship Id="rId2" Type="http://schemas.openxmlformats.org/officeDocument/2006/relationships/slideLayout" Target="../slideLayouts/slideLayout2.xml"/><Relationship Id="rId16" Type="http://schemas.openxmlformats.org/officeDocument/2006/relationships/oleObject" Target="../embeddings/oleObject356.bin"/><Relationship Id="rId20" Type="http://schemas.openxmlformats.org/officeDocument/2006/relationships/oleObject" Target="../embeddings/oleObject358.bin"/><Relationship Id="rId1" Type="http://schemas.openxmlformats.org/officeDocument/2006/relationships/vmlDrawing" Target="../drawings/vmlDrawing57.vml"/><Relationship Id="rId6" Type="http://schemas.openxmlformats.org/officeDocument/2006/relationships/oleObject" Target="../embeddings/oleObject351.bin"/><Relationship Id="rId11" Type="http://schemas.openxmlformats.org/officeDocument/2006/relationships/image" Target="../media/image353.wmf"/><Relationship Id="rId5" Type="http://schemas.openxmlformats.org/officeDocument/2006/relationships/image" Target="../media/image350.wmf"/><Relationship Id="rId15" Type="http://schemas.openxmlformats.org/officeDocument/2006/relationships/image" Target="../media/image355.wmf"/><Relationship Id="rId10" Type="http://schemas.openxmlformats.org/officeDocument/2006/relationships/oleObject" Target="../embeddings/oleObject353.bin"/><Relationship Id="rId19" Type="http://schemas.openxmlformats.org/officeDocument/2006/relationships/image" Target="../media/image357.wmf"/><Relationship Id="rId4" Type="http://schemas.openxmlformats.org/officeDocument/2006/relationships/oleObject" Target="../embeddings/oleObject350.bin"/><Relationship Id="rId9" Type="http://schemas.openxmlformats.org/officeDocument/2006/relationships/image" Target="../media/image352.wmf"/><Relationship Id="rId14" Type="http://schemas.openxmlformats.org/officeDocument/2006/relationships/oleObject" Target="../embeddings/oleObject355.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3.wmf"/><Relationship Id="rId4" Type="http://schemas.openxmlformats.org/officeDocument/2006/relationships/oleObject" Target="../embeddings/oleObject44.bin"/></Relationships>
</file>

<file path=ppt/slides/_rels/slide70.xml.rels><?xml version="1.0" encoding="UTF-8" standalone="yes"?>
<Relationships xmlns="http://schemas.openxmlformats.org/package/2006/relationships"><Relationship Id="rId3" Type="http://schemas.openxmlformats.org/officeDocument/2006/relationships/image" Target="../media/image35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6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59.bin"/><Relationship Id="rId2" Type="http://schemas.openxmlformats.org/officeDocument/2006/relationships/slideLayout" Target="../slideLayouts/slideLayout7.xml"/><Relationship Id="rId1" Type="http://schemas.openxmlformats.org/officeDocument/2006/relationships/vmlDrawing" Target="../drawings/vmlDrawing58.vml"/><Relationship Id="rId4" Type="http://schemas.openxmlformats.org/officeDocument/2006/relationships/image" Target="../media/image364.wmf"/></Relationships>
</file>

<file path=ppt/slides/_rels/slide76.xml.rels><?xml version="1.0" encoding="UTF-8" standalone="yes"?>
<Relationships xmlns="http://schemas.openxmlformats.org/package/2006/relationships"><Relationship Id="rId8" Type="http://schemas.openxmlformats.org/officeDocument/2006/relationships/image" Target="../media/image367.wmf"/><Relationship Id="rId3" Type="http://schemas.openxmlformats.org/officeDocument/2006/relationships/oleObject" Target="../embeddings/oleObject360.bin"/><Relationship Id="rId7" Type="http://schemas.openxmlformats.org/officeDocument/2006/relationships/oleObject" Target="../embeddings/oleObject362.bin"/><Relationship Id="rId12" Type="http://schemas.openxmlformats.org/officeDocument/2006/relationships/image" Target="../media/image369.wmf"/><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366.wmf"/><Relationship Id="rId11" Type="http://schemas.openxmlformats.org/officeDocument/2006/relationships/oleObject" Target="../embeddings/oleObject364.bin"/><Relationship Id="rId5" Type="http://schemas.openxmlformats.org/officeDocument/2006/relationships/oleObject" Target="../embeddings/oleObject361.bin"/><Relationship Id="rId10" Type="http://schemas.openxmlformats.org/officeDocument/2006/relationships/image" Target="../media/image368.wmf"/><Relationship Id="rId4" Type="http://schemas.openxmlformats.org/officeDocument/2006/relationships/image" Target="../media/image365.wmf"/><Relationship Id="rId9" Type="http://schemas.openxmlformats.org/officeDocument/2006/relationships/oleObject" Target="../embeddings/oleObject363.bin"/></Relationships>
</file>

<file path=ppt/slides/_rels/slide77.xml.rels><?xml version="1.0" encoding="UTF-8" standalone="yes"?>
<Relationships xmlns="http://schemas.openxmlformats.org/package/2006/relationships"><Relationship Id="rId8" Type="http://schemas.openxmlformats.org/officeDocument/2006/relationships/image" Target="../media/image372.wmf"/><Relationship Id="rId13" Type="http://schemas.openxmlformats.org/officeDocument/2006/relationships/oleObject" Target="../embeddings/oleObject370.bin"/><Relationship Id="rId18" Type="http://schemas.openxmlformats.org/officeDocument/2006/relationships/image" Target="../media/image377.wmf"/><Relationship Id="rId3" Type="http://schemas.openxmlformats.org/officeDocument/2006/relationships/oleObject" Target="../embeddings/oleObject365.bin"/><Relationship Id="rId7" Type="http://schemas.openxmlformats.org/officeDocument/2006/relationships/oleObject" Target="../embeddings/oleObject367.bin"/><Relationship Id="rId12" Type="http://schemas.openxmlformats.org/officeDocument/2006/relationships/image" Target="../media/image374.wmf"/><Relationship Id="rId17" Type="http://schemas.openxmlformats.org/officeDocument/2006/relationships/oleObject" Target="../embeddings/oleObject372.bin"/><Relationship Id="rId2" Type="http://schemas.openxmlformats.org/officeDocument/2006/relationships/slideLayout" Target="../slideLayouts/slideLayout7.xml"/><Relationship Id="rId16" Type="http://schemas.openxmlformats.org/officeDocument/2006/relationships/image" Target="../media/image376.wmf"/><Relationship Id="rId1" Type="http://schemas.openxmlformats.org/officeDocument/2006/relationships/vmlDrawing" Target="../drawings/vmlDrawing60.vml"/><Relationship Id="rId6" Type="http://schemas.openxmlformats.org/officeDocument/2006/relationships/image" Target="../media/image371.wmf"/><Relationship Id="rId11" Type="http://schemas.openxmlformats.org/officeDocument/2006/relationships/oleObject" Target="../embeddings/oleObject369.bin"/><Relationship Id="rId5" Type="http://schemas.openxmlformats.org/officeDocument/2006/relationships/oleObject" Target="../embeddings/oleObject366.bin"/><Relationship Id="rId15" Type="http://schemas.openxmlformats.org/officeDocument/2006/relationships/oleObject" Target="../embeddings/oleObject371.bin"/><Relationship Id="rId10" Type="http://schemas.openxmlformats.org/officeDocument/2006/relationships/image" Target="../media/image373.wmf"/><Relationship Id="rId4" Type="http://schemas.openxmlformats.org/officeDocument/2006/relationships/image" Target="../media/image370.wmf"/><Relationship Id="rId9" Type="http://schemas.openxmlformats.org/officeDocument/2006/relationships/oleObject" Target="../embeddings/oleObject368.bin"/><Relationship Id="rId14" Type="http://schemas.openxmlformats.org/officeDocument/2006/relationships/image" Target="../media/image375.wmf"/></Relationships>
</file>

<file path=ppt/slides/_rels/slide78.xml.rels><?xml version="1.0" encoding="UTF-8" standalone="yes"?>
<Relationships xmlns="http://schemas.openxmlformats.org/package/2006/relationships"><Relationship Id="rId8" Type="http://schemas.openxmlformats.org/officeDocument/2006/relationships/image" Target="../media/image380.wmf"/><Relationship Id="rId3" Type="http://schemas.openxmlformats.org/officeDocument/2006/relationships/oleObject" Target="../embeddings/oleObject373.bin"/><Relationship Id="rId7" Type="http://schemas.openxmlformats.org/officeDocument/2006/relationships/oleObject" Target="../embeddings/oleObject375.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379.wmf"/><Relationship Id="rId5" Type="http://schemas.openxmlformats.org/officeDocument/2006/relationships/oleObject" Target="../embeddings/oleObject374.bin"/><Relationship Id="rId4" Type="http://schemas.openxmlformats.org/officeDocument/2006/relationships/image" Target="../media/image378.wmf"/></Relationships>
</file>

<file path=ppt/slides/_rels/slide79.xml.rels><?xml version="1.0" encoding="UTF-8" standalone="yes"?>
<Relationships xmlns="http://schemas.openxmlformats.org/package/2006/relationships"><Relationship Id="rId8" Type="http://schemas.openxmlformats.org/officeDocument/2006/relationships/image" Target="../media/image383.wmf"/><Relationship Id="rId3" Type="http://schemas.openxmlformats.org/officeDocument/2006/relationships/oleObject" Target="../embeddings/oleObject376.bin"/><Relationship Id="rId7" Type="http://schemas.openxmlformats.org/officeDocument/2006/relationships/oleObject" Target="../embeddings/oleObject378.bin"/><Relationship Id="rId12" Type="http://schemas.openxmlformats.org/officeDocument/2006/relationships/image" Target="../media/image385.wmf"/><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382.wmf"/><Relationship Id="rId11" Type="http://schemas.openxmlformats.org/officeDocument/2006/relationships/oleObject" Target="../embeddings/oleObject380.bin"/><Relationship Id="rId5" Type="http://schemas.openxmlformats.org/officeDocument/2006/relationships/oleObject" Target="../embeddings/oleObject377.bin"/><Relationship Id="rId10" Type="http://schemas.openxmlformats.org/officeDocument/2006/relationships/image" Target="../media/image384.wmf"/><Relationship Id="rId4" Type="http://schemas.openxmlformats.org/officeDocument/2006/relationships/image" Target="../media/image381.wmf"/><Relationship Id="rId9" Type="http://schemas.openxmlformats.org/officeDocument/2006/relationships/oleObject" Target="../embeddings/oleObject379.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46.bin"/><Relationship Id="rId5" Type="http://schemas.openxmlformats.org/officeDocument/2006/relationships/image" Target="../media/image44.wmf"/><Relationship Id="rId4" Type="http://schemas.openxmlformats.org/officeDocument/2006/relationships/oleObject" Target="../embeddings/oleObject45.bin"/></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81.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387.wmf"/><Relationship Id="rId5" Type="http://schemas.openxmlformats.org/officeDocument/2006/relationships/oleObject" Target="../embeddings/oleObject382.bin"/><Relationship Id="rId4" Type="http://schemas.openxmlformats.org/officeDocument/2006/relationships/image" Target="../media/image386.wmf"/></Relationships>
</file>

<file path=ppt/slides/_rels/slide81.xml.rels><?xml version="1.0" encoding="UTF-8" standalone="yes"?>
<Relationships xmlns="http://schemas.openxmlformats.org/package/2006/relationships"><Relationship Id="rId8" Type="http://schemas.openxmlformats.org/officeDocument/2006/relationships/image" Target="../media/image374.wmf"/><Relationship Id="rId3" Type="http://schemas.openxmlformats.org/officeDocument/2006/relationships/oleObject" Target="../embeddings/oleObject383.bin"/><Relationship Id="rId7" Type="http://schemas.openxmlformats.org/officeDocument/2006/relationships/oleObject" Target="../embeddings/oleObject385.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389.wmf"/><Relationship Id="rId5" Type="http://schemas.openxmlformats.org/officeDocument/2006/relationships/oleObject" Target="../embeddings/oleObject384.bin"/><Relationship Id="rId10" Type="http://schemas.openxmlformats.org/officeDocument/2006/relationships/image" Target="../media/image390.wmf"/><Relationship Id="rId4" Type="http://schemas.openxmlformats.org/officeDocument/2006/relationships/image" Target="../media/image388.wmf"/><Relationship Id="rId9" Type="http://schemas.openxmlformats.org/officeDocument/2006/relationships/oleObject" Target="../embeddings/oleObject386.bin"/></Relationships>
</file>

<file path=ppt/slides/_rels/slide82.xml.rels><?xml version="1.0" encoding="UTF-8" standalone="yes"?>
<Relationships xmlns="http://schemas.openxmlformats.org/package/2006/relationships"><Relationship Id="rId8" Type="http://schemas.openxmlformats.org/officeDocument/2006/relationships/image" Target="../media/image393.wmf"/><Relationship Id="rId3" Type="http://schemas.openxmlformats.org/officeDocument/2006/relationships/oleObject" Target="../embeddings/oleObject387.bin"/><Relationship Id="rId7" Type="http://schemas.openxmlformats.org/officeDocument/2006/relationships/oleObject" Target="../embeddings/oleObject389.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392.wmf"/><Relationship Id="rId5" Type="http://schemas.openxmlformats.org/officeDocument/2006/relationships/oleObject" Target="../embeddings/oleObject388.bin"/><Relationship Id="rId10" Type="http://schemas.openxmlformats.org/officeDocument/2006/relationships/image" Target="../media/image394.wmf"/><Relationship Id="rId4" Type="http://schemas.openxmlformats.org/officeDocument/2006/relationships/image" Target="../media/image391.wmf"/><Relationship Id="rId9" Type="http://schemas.openxmlformats.org/officeDocument/2006/relationships/oleObject" Target="../embeddings/oleObject390.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91.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396.wmf"/><Relationship Id="rId5" Type="http://schemas.openxmlformats.org/officeDocument/2006/relationships/oleObject" Target="../embeddings/oleObject392.bin"/><Relationship Id="rId4" Type="http://schemas.openxmlformats.org/officeDocument/2006/relationships/image" Target="../media/image395.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50.wmf"/><Relationship Id="rId3" Type="http://schemas.openxmlformats.org/officeDocument/2006/relationships/notesSlide" Target="../notesSlides/notesSlide7.xml"/><Relationship Id="rId7" Type="http://schemas.openxmlformats.org/officeDocument/2006/relationships/image" Target="../media/image47.wmf"/><Relationship Id="rId12"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48.bin"/><Relationship Id="rId11" Type="http://schemas.openxmlformats.org/officeDocument/2006/relationships/image" Target="../media/image49.wmf"/><Relationship Id="rId5" Type="http://schemas.openxmlformats.org/officeDocument/2006/relationships/image" Target="../media/image46.wmf"/><Relationship Id="rId15" Type="http://schemas.openxmlformats.org/officeDocument/2006/relationships/image" Target="../media/image51.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48.emf"/><Relationship Id="rId14" Type="http://schemas.openxmlformats.org/officeDocument/2006/relationships/oleObject" Target="../embeddings/oleObject5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第五章 刚体力学（下）</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496040969"/>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fontScale="90000"/>
          </a:bodyPr>
          <a:lstStyle/>
          <a:p>
            <a:r>
              <a:rPr lang="en-US" altLang="zh-CN" dirty="0"/>
              <a:t>§5.4 </a:t>
            </a:r>
            <a:r>
              <a:rPr lang="zh-CN" altLang="en-US" dirty="0"/>
              <a:t>力矩  刚体绕定轴转动微分方程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内容占位符 2"/>
          <p:cNvSpPr>
            <a:spLocks noGrp="1"/>
          </p:cNvSpPr>
          <p:nvPr>
            <p:ph idx="1"/>
          </p:nvPr>
        </p:nvSpPr>
        <p:spPr>
          <a:xfrm>
            <a:off x="457200" y="1600201"/>
            <a:ext cx="2530624" cy="604664"/>
          </a:xfrm>
        </p:spPr>
        <p:txBody>
          <a:bodyPr/>
          <a:lstStyle/>
          <a:p>
            <a:pPr>
              <a:buNone/>
            </a:pPr>
            <a:r>
              <a:rPr lang="zh-CN" altLang="en-US" dirty="0"/>
              <a:t>三</a:t>
            </a:r>
            <a:r>
              <a:rPr lang="en-US" altLang="zh-CN" dirty="0"/>
              <a:t>. </a:t>
            </a:r>
            <a:r>
              <a:rPr lang="zh-CN" altLang="en-US" dirty="0"/>
              <a:t>转动惯量</a:t>
            </a:r>
          </a:p>
        </p:txBody>
      </p:sp>
      <p:sp>
        <p:nvSpPr>
          <p:cNvPr id="63" name="Freeform 2"/>
          <p:cNvSpPr>
            <a:spLocks/>
          </p:cNvSpPr>
          <p:nvPr/>
        </p:nvSpPr>
        <p:spPr bwMode="auto">
          <a:xfrm>
            <a:off x="6156325" y="2868687"/>
            <a:ext cx="2592388" cy="2139950"/>
          </a:xfrm>
          <a:custGeom>
            <a:avLst/>
            <a:gdLst/>
            <a:ahLst/>
            <a:cxnLst>
              <a:cxn ang="0">
                <a:pos x="1013" y="8"/>
              </a:cxn>
              <a:cxn ang="0">
                <a:pos x="333" y="99"/>
              </a:cxn>
              <a:cxn ang="0">
                <a:pos x="15" y="416"/>
              </a:cxn>
              <a:cxn ang="0">
                <a:pos x="242" y="825"/>
              </a:cxn>
              <a:cxn ang="0">
                <a:pos x="696" y="1006"/>
              </a:cxn>
              <a:cxn ang="0">
                <a:pos x="1058" y="961"/>
              </a:cxn>
              <a:cxn ang="0">
                <a:pos x="1421" y="1051"/>
              </a:cxn>
              <a:cxn ang="0">
                <a:pos x="1693" y="825"/>
              </a:cxn>
              <a:cxn ang="0">
                <a:pos x="1648" y="144"/>
              </a:cxn>
              <a:cxn ang="0">
                <a:pos x="1013" y="8"/>
              </a:cxn>
            </a:cxnLst>
            <a:rect l="0" t="0" r="r" b="b"/>
            <a:pathLst>
              <a:path w="1761" h="1074">
                <a:moveTo>
                  <a:pt x="1013" y="8"/>
                </a:moveTo>
                <a:cubicBezTo>
                  <a:pt x="794" y="0"/>
                  <a:pt x="499" y="31"/>
                  <a:pt x="333" y="99"/>
                </a:cubicBezTo>
                <a:cubicBezTo>
                  <a:pt x="167" y="167"/>
                  <a:pt x="30" y="295"/>
                  <a:pt x="15" y="416"/>
                </a:cubicBezTo>
                <a:cubicBezTo>
                  <a:pt x="0" y="537"/>
                  <a:pt x="128" y="727"/>
                  <a:pt x="242" y="825"/>
                </a:cubicBezTo>
                <a:cubicBezTo>
                  <a:pt x="356" y="923"/>
                  <a:pt x="560" y="983"/>
                  <a:pt x="696" y="1006"/>
                </a:cubicBezTo>
                <a:cubicBezTo>
                  <a:pt x="832" y="1029"/>
                  <a:pt x="937" y="954"/>
                  <a:pt x="1058" y="961"/>
                </a:cubicBezTo>
                <a:cubicBezTo>
                  <a:pt x="1179" y="968"/>
                  <a:pt x="1315" y="1074"/>
                  <a:pt x="1421" y="1051"/>
                </a:cubicBezTo>
                <a:cubicBezTo>
                  <a:pt x="1527" y="1028"/>
                  <a:pt x="1655" y="976"/>
                  <a:pt x="1693" y="825"/>
                </a:cubicBezTo>
                <a:cubicBezTo>
                  <a:pt x="1731" y="674"/>
                  <a:pt x="1761" y="280"/>
                  <a:pt x="1648" y="144"/>
                </a:cubicBezTo>
                <a:cubicBezTo>
                  <a:pt x="1535" y="8"/>
                  <a:pt x="1232" y="16"/>
                  <a:pt x="1013" y="8"/>
                </a:cubicBezTo>
                <a:close/>
              </a:path>
            </a:pathLst>
          </a:custGeom>
          <a:solidFill>
            <a:srgbClr val="339966"/>
          </a:solidFill>
          <a:ln w="9525">
            <a:round/>
            <a:headEnd/>
            <a:tailEnd/>
          </a:ln>
          <a:effectLst/>
          <a:scene3d>
            <a:camera prst="legacyPerspectiveFront">
              <a:rot lat="17699998" lon="0" rev="0"/>
            </a:camera>
            <a:lightRig rig="legacyFlat2" dir="t"/>
          </a:scene3d>
          <a:sp3d extrusionH="201600" prstMaterial="legacyMatte">
            <a:bevelT w="13500" h="13500" prst="angle"/>
            <a:bevelB w="13500" h="13500" prst="angle"/>
            <a:extrusionClr>
              <a:srgbClr val="339966"/>
            </a:extrusionClr>
          </a:sp3d>
        </p:spPr>
        <p:txBody>
          <a:bodyPr wrap="none" anchor="ctr">
            <a:flatTx/>
          </a:bodyPr>
          <a:lstStyle/>
          <a:p>
            <a:endParaRPr lang="zh-CN" altLang="en-US"/>
          </a:p>
        </p:txBody>
      </p:sp>
      <p:sp>
        <p:nvSpPr>
          <p:cNvPr id="64" name="Line 26"/>
          <p:cNvSpPr>
            <a:spLocks noChangeShapeType="1"/>
          </p:cNvSpPr>
          <p:nvPr/>
        </p:nvSpPr>
        <p:spPr bwMode="auto">
          <a:xfrm>
            <a:off x="6934200" y="2665487"/>
            <a:ext cx="0" cy="1046163"/>
          </a:xfrm>
          <a:prstGeom prst="line">
            <a:avLst/>
          </a:prstGeom>
          <a:noFill/>
          <a:ln w="50800">
            <a:solidFill>
              <a:schemeClr val="tx1"/>
            </a:solidFill>
            <a:round/>
            <a:headEnd/>
            <a:tailEnd/>
          </a:ln>
          <a:effectLst/>
        </p:spPr>
        <p:txBody>
          <a:bodyPr wrap="none" anchor="ctr"/>
          <a:lstStyle/>
          <a:p>
            <a:endParaRPr lang="zh-CN" altLang="en-US"/>
          </a:p>
        </p:txBody>
      </p:sp>
      <p:sp>
        <p:nvSpPr>
          <p:cNvPr id="65" name="Line 27"/>
          <p:cNvSpPr>
            <a:spLocks noChangeShapeType="1"/>
          </p:cNvSpPr>
          <p:nvPr/>
        </p:nvSpPr>
        <p:spPr bwMode="auto">
          <a:xfrm>
            <a:off x="6934200" y="4513337"/>
            <a:ext cx="0" cy="304800"/>
          </a:xfrm>
          <a:prstGeom prst="line">
            <a:avLst/>
          </a:prstGeom>
          <a:noFill/>
          <a:ln w="50800">
            <a:solidFill>
              <a:schemeClr val="tx1"/>
            </a:solidFill>
            <a:round/>
            <a:headEnd/>
            <a:tailEnd/>
          </a:ln>
          <a:effectLst/>
        </p:spPr>
        <p:txBody>
          <a:bodyPr wrap="none" anchor="ctr"/>
          <a:lstStyle/>
          <a:p>
            <a:endParaRPr lang="zh-CN" altLang="en-US"/>
          </a:p>
        </p:txBody>
      </p:sp>
      <p:sp>
        <p:nvSpPr>
          <p:cNvPr id="66" name="Text Box 28"/>
          <p:cNvSpPr txBox="1">
            <a:spLocks noChangeArrowheads="1"/>
          </p:cNvSpPr>
          <p:nvPr/>
        </p:nvSpPr>
        <p:spPr bwMode="auto">
          <a:xfrm>
            <a:off x="7772400" y="2636912"/>
            <a:ext cx="45720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z</a:t>
            </a:r>
          </a:p>
        </p:txBody>
      </p:sp>
      <p:sp>
        <p:nvSpPr>
          <p:cNvPr id="67" name="Text Box 29"/>
          <p:cNvSpPr txBox="1">
            <a:spLocks noChangeArrowheads="1"/>
          </p:cNvSpPr>
          <p:nvPr/>
        </p:nvSpPr>
        <p:spPr bwMode="auto">
          <a:xfrm>
            <a:off x="7162800" y="3503687"/>
            <a:ext cx="404813" cy="315913"/>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L</a:t>
            </a:r>
          </a:p>
        </p:txBody>
      </p:sp>
      <p:sp>
        <p:nvSpPr>
          <p:cNvPr id="68" name="Line 30"/>
          <p:cNvSpPr>
            <a:spLocks noChangeShapeType="1"/>
          </p:cNvSpPr>
          <p:nvPr/>
        </p:nvSpPr>
        <p:spPr bwMode="auto">
          <a:xfrm>
            <a:off x="7696200" y="2894087"/>
            <a:ext cx="0" cy="1219200"/>
          </a:xfrm>
          <a:prstGeom prst="line">
            <a:avLst/>
          </a:prstGeom>
          <a:noFill/>
          <a:ln w="50800">
            <a:solidFill>
              <a:srgbClr val="FF0000"/>
            </a:solidFill>
            <a:round/>
            <a:headEnd/>
            <a:tailEnd/>
          </a:ln>
          <a:effectLst/>
        </p:spPr>
        <p:txBody>
          <a:bodyPr wrap="none" anchor="ctr"/>
          <a:lstStyle/>
          <a:p>
            <a:endParaRPr lang="zh-CN" altLang="en-US"/>
          </a:p>
        </p:txBody>
      </p:sp>
      <p:sp>
        <p:nvSpPr>
          <p:cNvPr id="69" name="Line 31"/>
          <p:cNvSpPr>
            <a:spLocks noChangeShapeType="1"/>
          </p:cNvSpPr>
          <p:nvPr/>
        </p:nvSpPr>
        <p:spPr bwMode="auto">
          <a:xfrm>
            <a:off x="7696200" y="4570487"/>
            <a:ext cx="0" cy="381000"/>
          </a:xfrm>
          <a:prstGeom prst="line">
            <a:avLst/>
          </a:prstGeom>
          <a:noFill/>
          <a:ln w="50800">
            <a:solidFill>
              <a:srgbClr val="FF0000"/>
            </a:solidFill>
            <a:round/>
            <a:headEnd/>
            <a:tailEnd/>
          </a:ln>
          <a:effectLst/>
        </p:spPr>
        <p:txBody>
          <a:bodyPr wrap="none" anchor="ctr"/>
          <a:lstStyle/>
          <a:p>
            <a:endParaRPr lang="zh-CN" altLang="en-US"/>
          </a:p>
        </p:txBody>
      </p:sp>
      <p:sp>
        <p:nvSpPr>
          <p:cNvPr id="70" name="Text Box 32"/>
          <p:cNvSpPr txBox="1">
            <a:spLocks noChangeArrowheads="1"/>
          </p:cNvSpPr>
          <p:nvPr/>
        </p:nvSpPr>
        <p:spPr bwMode="auto">
          <a:xfrm>
            <a:off x="7667625" y="3827537"/>
            <a:ext cx="404813" cy="5334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C</a:t>
            </a:r>
          </a:p>
        </p:txBody>
      </p:sp>
      <p:sp>
        <p:nvSpPr>
          <p:cNvPr id="71" name="Text Box 33"/>
          <p:cNvSpPr txBox="1">
            <a:spLocks noChangeArrowheads="1"/>
          </p:cNvSpPr>
          <p:nvPr/>
        </p:nvSpPr>
        <p:spPr bwMode="auto">
          <a:xfrm>
            <a:off x="7924800" y="3046487"/>
            <a:ext cx="457200" cy="609600"/>
          </a:xfrm>
          <a:prstGeom prst="rect">
            <a:avLst/>
          </a:prstGeom>
          <a:noFill/>
          <a:ln w="9525">
            <a:noFill/>
            <a:miter lim="800000"/>
            <a:headEnd/>
            <a:tailEnd/>
          </a:ln>
        </p:spPr>
        <p:txBody>
          <a:bodyPr/>
          <a:lstStyle/>
          <a:p>
            <a:pPr algn="just" eaLnBrk="0" hangingPunct="0"/>
            <a:r>
              <a:rPr lang="en-US" altLang="zh-CN" sz="2400" i="1" dirty="0">
                <a:latin typeface="Times New Roman" pitchFamily="18" charset="0"/>
              </a:rPr>
              <a:t>M</a:t>
            </a:r>
          </a:p>
        </p:txBody>
      </p:sp>
      <p:sp>
        <p:nvSpPr>
          <p:cNvPr id="72" name="Text Box 34"/>
          <p:cNvSpPr txBox="1">
            <a:spLocks noChangeArrowheads="1"/>
          </p:cNvSpPr>
          <p:nvPr/>
        </p:nvSpPr>
        <p:spPr bwMode="auto">
          <a:xfrm>
            <a:off x="7010400" y="2665487"/>
            <a:ext cx="533400" cy="315913"/>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z'</a:t>
            </a:r>
          </a:p>
        </p:txBody>
      </p:sp>
      <p:sp>
        <p:nvSpPr>
          <p:cNvPr id="73" name="Line 35"/>
          <p:cNvSpPr>
            <a:spLocks noChangeShapeType="1"/>
          </p:cNvSpPr>
          <p:nvPr/>
        </p:nvSpPr>
        <p:spPr bwMode="auto">
          <a:xfrm>
            <a:off x="6948488" y="3713237"/>
            <a:ext cx="747712" cy="400050"/>
          </a:xfrm>
          <a:prstGeom prst="line">
            <a:avLst/>
          </a:prstGeom>
          <a:noFill/>
          <a:ln w="31750">
            <a:solidFill>
              <a:schemeClr val="bg1"/>
            </a:solidFill>
            <a:round/>
            <a:headEnd type="triangle" w="med" len="med"/>
            <a:tailEnd type="triangle" w="med" len="med"/>
          </a:ln>
          <a:effectLst/>
        </p:spPr>
        <p:txBody>
          <a:bodyPr wrap="none" anchor="ctr"/>
          <a:lstStyle/>
          <a:p>
            <a:endParaRPr lang="zh-CN" altLang="en-US"/>
          </a:p>
        </p:txBody>
      </p:sp>
      <p:graphicFrame>
        <p:nvGraphicFramePr>
          <p:cNvPr id="74" name="Object 36"/>
          <p:cNvGraphicFramePr>
            <a:graphicFrameLocks/>
          </p:cNvGraphicFramePr>
          <p:nvPr>
            <p:extLst>
              <p:ext uri="{D42A27DB-BD31-4B8C-83A1-F6EECF244321}">
                <p14:modId xmlns:p14="http://schemas.microsoft.com/office/powerpoint/2010/main" val="821474035"/>
              </p:ext>
            </p:extLst>
          </p:nvPr>
        </p:nvGraphicFramePr>
        <p:xfrm>
          <a:off x="2555776" y="2704976"/>
          <a:ext cx="1800200" cy="508000"/>
        </p:xfrm>
        <a:graphic>
          <a:graphicData uri="http://schemas.openxmlformats.org/presentationml/2006/ole">
            <mc:AlternateContent xmlns:mc="http://schemas.openxmlformats.org/markup-compatibility/2006">
              <mc:Choice xmlns:v="urn:schemas-microsoft-com:vml" Requires="v">
                <p:oleObj spid="_x0000_s199110" name="Equation" r:id="rId4" imgW="888840" imgH="241200" progId="Equation.DSMT4">
                  <p:embed/>
                </p:oleObj>
              </mc:Choice>
              <mc:Fallback>
                <p:oleObj name="Equation" r:id="rId4" imgW="888840" imgH="241200"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2704976"/>
                        <a:ext cx="1800200" cy="508000"/>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 Box 39"/>
          <p:cNvSpPr txBox="1">
            <a:spLocks noChangeArrowheads="1"/>
          </p:cNvSpPr>
          <p:nvPr/>
        </p:nvSpPr>
        <p:spPr bwMode="auto">
          <a:xfrm>
            <a:off x="395288" y="2759150"/>
            <a:ext cx="2736850" cy="457200"/>
          </a:xfrm>
          <a:prstGeom prst="rect">
            <a:avLst/>
          </a:prstGeom>
          <a:noFill/>
          <a:ln w="9525">
            <a:noFill/>
            <a:miter lim="800000"/>
            <a:headEnd/>
            <a:tailEnd/>
          </a:ln>
          <a:effectLst/>
        </p:spPr>
        <p:txBody>
          <a:bodyPr>
            <a:spAutoFit/>
          </a:bodyPr>
          <a:lstStyle/>
          <a:p>
            <a:pPr>
              <a:spcBef>
                <a:spcPct val="50000"/>
              </a:spcBef>
            </a:pPr>
            <a:r>
              <a:rPr lang="zh-CN" altLang="en-US" sz="2400" b="1" dirty="0">
                <a:latin typeface="Times New Roman" pitchFamily="18" charset="0"/>
              </a:rPr>
              <a:t>平行轴定理</a:t>
            </a:r>
          </a:p>
        </p:txBody>
      </p:sp>
      <p:graphicFrame>
        <p:nvGraphicFramePr>
          <p:cNvPr id="76" name="Object 40"/>
          <p:cNvGraphicFramePr>
            <a:graphicFrameLocks noGrp="1"/>
          </p:cNvGraphicFramePr>
          <p:nvPr>
            <p:extLst>
              <p:ext uri="{D42A27DB-BD31-4B8C-83A1-F6EECF244321}">
                <p14:modId xmlns:p14="http://schemas.microsoft.com/office/powerpoint/2010/main" val="332203030"/>
              </p:ext>
            </p:extLst>
          </p:nvPr>
        </p:nvGraphicFramePr>
        <p:xfrm>
          <a:off x="827584" y="3497064"/>
          <a:ext cx="432048" cy="432048"/>
        </p:xfrm>
        <a:graphic>
          <a:graphicData uri="http://schemas.openxmlformats.org/presentationml/2006/ole">
            <mc:AlternateContent xmlns:mc="http://schemas.openxmlformats.org/markup-compatibility/2006">
              <mc:Choice xmlns:v="urn:schemas-microsoft-com:vml" Requires="v">
                <p:oleObj spid="_x0000_s199111" name="Equation" r:id="rId6" imgW="203040" imgH="228600" progId="Equation.DSMT4">
                  <p:embed/>
                </p:oleObj>
              </mc:Choice>
              <mc:Fallback>
                <p:oleObj name="Equation" r:id="rId6" imgW="203040" imgH="228600" progId="Equation.DSMT4">
                  <p:embed/>
                  <p:pic>
                    <p:nvPicPr>
                      <p:cNvPr id="0" name=""/>
                      <p:cNvPicPr>
                        <a:picLocks noGrp="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4" y="3497064"/>
                        <a:ext cx="43204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 name="Object 41"/>
          <p:cNvGraphicFramePr>
            <a:graphicFrameLocks/>
          </p:cNvGraphicFramePr>
          <p:nvPr>
            <p:extLst>
              <p:ext uri="{D42A27DB-BD31-4B8C-83A1-F6EECF244321}">
                <p14:modId xmlns:p14="http://schemas.microsoft.com/office/powerpoint/2010/main" val="751975847"/>
              </p:ext>
            </p:extLst>
          </p:nvPr>
        </p:nvGraphicFramePr>
        <p:xfrm>
          <a:off x="846138" y="4141862"/>
          <a:ext cx="337294" cy="397222"/>
        </p:xfrm>
        <a:graphic>
          <a:graphicData uri="http://schemas.openxmlformats.org/presentationml/2006/ole">
            <mc:AlternateContent xmlns:mc="http://schemas.openxmlformats.org/markup-compatibility/2006">
              <mc:Choice xmlns:v="urn:schemas-microsoft-com:vml" Requires="v">
                <p:oleObj spid="_x0000_s199112" name="Equation" r:id="rId8" imgW="177480" imgH="228600" progId="Equation.DSMT4">
                  <p:embed/>
                </p:oleObj>
              </mc:Choice>
              <mc:Fallback>
                <p:oleObj name="Equation" r:id="rId8" imgW="177480" imgH="228600" progId="Equation.DSMT4">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6138" y="4141862"/>
                        <a:ext cx="337294" cy="39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graphicFrame>
        <p:nvGraphicFramePr>
          <p:cNvPr id="78" name="Object 42"/>
          <p:cNvGraphicFramePr>
            <a:graphicFrameLocks/>
          </p:cNvGraphicFramePr>
          <p:nvPr>
            <p:extLst>
              <p:ext uri="{D42A27DB-BD31-4B8C-83A1-F6EECF244321}">
                <p14:modId xmlns:p14="http://schemas.microsoft.com/office/powerpoint/2010/main" val="4178734913"/>
              </p:ext>
            </p:extLst>
          </p:nvPr>
        </p:nvGraphicFramePr>
        <p:xfrm>
          <a:off x="827584" y="4793208"/>
          <a:ext cx="303386" cy="297011"/>
        </p:xfrm>
        <a:graphic>
          <a:graphicData uri="http://schemas.openxmlformats.org/presentationml/2006/ole">
            <mc:AlternateContent xmlns:mc="http://schemas.openxmlformats.org/markup-compatibility/2006">
              <mc:Choice xmlns:v="urn:schemas-microsoft-com:vml" Requires="v">
                <p:oleObj spid="_x0000_s199113" name="Equation" r:id="rId10" imgW="139680" imgH="164880" progId="Equation.DSMT4">
                  <p:embed/>
                </p:oleObj>
              </mc:Choice>
              <mc:Fallback>
                <p:oleObj name="Equation" r:id="rId10" imgW="139680" imgH="164880" progId="Equation.DSMT4">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584" y="4793208"/>
                        <a:ext cx="303386" cy="29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sp>
        <p:nvSpPr>
          <p:cNvPr id="79" name="Text Box 43"/>
          <p:cNvSpPr txBox="1">
            <a:spLocks noChangeArrowheads="1"/>
          </p:cNvSpPr>
          <p:nvPr/>
        </p:nvSpPr>
        <p:spPr bwMode="auto">
          <a:xfrm>
            <a:off x="1115616" y="3425056"/>
            <a:ext cx="4248150" cy="457200"/>
          </a:xfrm>
          <a:prstGeom prst="rect">
            <a:avLst/>
          </a:prstGeom>
          <a:noFill/>
          <a:ln w="9525">
            <a:noFill/>
            <a:miter lim="800000"/>
            <a:headEnd/>
            <a:tailEnd/>
          </a:ln>
          <a:effectLst/>
        </p:spPr>
        <p:txBody>
          <a:bodyPr>
            <a:spAutoFit/>
          </a:bodyPr>
          <a:lstStyle/>
          <a:p>
            <a:pPr>
              <a:spcBef>
                <a:spcPct val="50000"/>
              </a:spcBef>
            </a:pP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刚体绕任意轴的转动惯量</a:t>
            </a:r>
          </a:p>
        </p:txBody>
      </p:sp>
      <p:sp>
        <p:nvSpPr>
          <p:cNvPr id="80" name="Text Box 44"/>
          <p:cNvSpPr txBox="1">
            <a:spLocks noChangeArrowheads="1"/>
          </p:cNvSpPr>
          <p:nvPr/>
        </p:nvSpPr>
        <p:spPr bwMode="auto">
          <a:xfrm>
            <a:off x="1001712" y="4081537"/>
            <a:ext cx="4722416" cy="461665"/>
          </a:xfrm>
          <a:prstGeom prst="rect">
            <a:avLst/>
          </a:prstGeom>
          <a:noFill/>
          <a:ln w="9525">
            <a:noFill/>
            <a:miter lim="800000"/>
            <a:headEnd/>
            <a:tailEnd/>
          </a:ln>
          <a:effectLst/>
        </p:spPr>
        <p:txBody>
          <a:bodyPr wrap="square">
            <a:spAutoFit/>
          </a:bodyPr>
          <a:lstStyle/>
          <a:p>
            <a:pPr algn="ctr" eaLnBrk="0" hangingPunct="0"/>
            <a:r>
              <a:rPr lang="en-US" altLang="zh-CN" sz="2400" b="1" dirty="0">
                <a:latin typeface="楷体_GB2312" pitchFamily="49" charset="-122"/>
                <a:ea typeface="楷体_GB2312" pitchFamily="49" charset="-122"/>
              </a:rPr>
              <a:t>:</a:t>
            </a:r>
            <a:r>
              <a:rPr lang="zh-CN" altLang="en-US" sz="2400" b="1" dirty="0">
                <a:ea typeface="楷体_GB2312" pitchFamily="49" charset="-122"/>
              </a:rPr>
              <a:t>刚体绕通过质心的轴的转动惯量</a:t>
            </a:r>
            <a:endParaRPr lang="zh-CN" altLang="en-US" sz="2400" dirty="0">
              <a:ea typeface="楷体_GB2312" pitchFamily="49" charset="-122"/>
            </a:endParaRPr>
          </a:p>
        </p:txBody>
      </p:sp>
      <p:sp>
        <p:nvSpPr>
          <p:cNvPr id="81" name="Text Box 45"/>
          <p:cNvSpPr txBox="1">
            <a:spLocks noChangeArrowheads="1"/>
          </p:cNvSpPr>
          <p:nvPr/>
        </p:nvSpPr>
        <p:spPr bwMode="auto">
          <a:xfrm>
            <a:off x="1146175" y="4695900"/>
            <a:ext cx="4175125" cy="457200"/>
          </a:xfrm>
          <a:prstGeom prst="rect">
            <a:avLst/>
          </a:prstGeom>
          <a:noFill/>
          <a:ln w="9525">
            <a:noFill/>
            <a:miter lim="800000"/>
            <a:headEnd/>
            <a:tailEnd/>
          </a:ln>
          <a:effectLst/>
        </p:spPr>
        <p:txBody>
          <a:bodyPr>
            <a:spAutoFit/>
          </a:bodyPr>
          <a:lstStyle/>
          <a:p>
            <a:pPr>
              <a:spcBef>
                <a:spcPct val="50000"/>
              </a:spcBef>
            </a:pP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两轴间垂直距离</a:t>
            </a:r>
          </a:p>
        </p:txBody>
      </p:sp>
      <p:sp>
        <p:nvSpPr>
          <p:cNvPr id="82" name="TextBox 81"/>
          <p:cNvSpPr txBox="1"/>
          <p:nvPr/>
        </p:nvSpPr>
        <p:spPr>
          <a:xfrm>
            <a:off x="4427984" y="2704976"/>
            <a:ext cx="936104" cy="461665"/>
          </a:xfrm>
          <a:prstGeom prst="rect">
            <a:avLst/>
          </a:prstGeom>
          <a:noFill/>
        </p:spPr>
        <p:txBody>
          <a:bodyPr wrap="square" rtlCol="0">
            <a:spAutoFit/>
          </a:bodyPr>
          <a:lstStyle/>
          <a:p>
            <a:r>
              <a:rPr lang="en-US" altLang="zh-CN" sz="2400" dirty="0">
                <a:solidFill>
                  <a:srgbClr val="FF0000"/>
                </a:solidFill>
              </a:rPr>
              <a:t>【5】</a:t>
            </a:r>
            <a:endParaRPr lang="zh-CN" altLang="en-US" sz="2400" dirty="0">
              <a:solidFill>
                <a:srgbClr val="FF0000"/>
              </a:solidFill>
            </a:endParaRPr>
          </a:p>
        </p:txBody>
      </p:sp>
      <p:sp>
        <p:nvSpPr>
          <p:cNvPr id="4" name="TextBox 3"/>
          <p:cNvSpPr txBox="1"/>
          <p:nvPr/>
        </p:nvSpPr>
        <p:spPr>
          <a:xfrm>
            <a:off x="395536" y="5445224"/>
            <a:ext cx="8353177" cy="1323439"/>
          </a:xfrm>
          <a:prstGeom prst="rect">
            <a:avLst/>
          </a:prstGeom>
          <a:noFill/>
        </p:spPr>
        <p:txBody>
          <a:bodyPr wrap="square" rtlCol="0">
            <a:spAutoFit/>
          </a:bodyPr>
          <a:lstStyle/>
          <a:p>
            <a:r>
              <a:rPr lang="zh-CN" altLang="en-US" sz="2000" dirty="0"/>
              <a:t>平行轴定理说明：刚体对沿某一方向相互平行的各个轴的转动惯量中，以刚体对质心轴的转动惯量最小。</a:t>
            </a:r>
            <a:endParaRPr lang="en-US" altLang="zh-CN" sz="2000" dirty="0"/>
          </a:p>
          <a:p>
            <a:endParaRPr lang="en-US" altLang="zh-CN" sz="2000" dirty="0"/>
          </a:p>
          <a:p>
            <a:r>
              <a:rPr lang="zh-CN" altLang="en-US" sz="2000" dirty="0"/>
              <a:t>应用平行轴定理能够简化转动惯量的计算。</a:t>
            </a:r>
          </a:p>
        </p:txBody>
      </p:sp>
    </p:spTree>
    <p:extLst>
      <p:ext uri="{BB962C8B-B14F-4D97-AF65-F5344CB8AC3E}">
        <p14:creationId xmlns:p14="http://schemas.microsoft.com/office/powerpoint/2010/main" val="395379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wipe(left)">
                                      <p:cBhvr>
                                        <p:cTn id="17" dur="5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wipe(down)">
                                      <p:cBhvr>
                                        <p:cTn id="22" dur="500"/>
                                        <p:tgtEl>
                                          <p:spTgt spid="65"/>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down)">
                                      <p:cBhvr>
                                        <p:cTn id="26" dur="5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wipe(left)">
                                      <p:cBhvr>
                                        <p:cTn id="31" dur="500"/>
                                        <p:tgtEl>
                                          <p:spTgt spid="7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down)">
                                      <p:cBhvr>
                                        <p:cTn id="36" dur="500"/>
                                        <p:tgtEl>
                                          <p:spTgt spid="69"/>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down)">
                                      <p:cBhvr>
                                        <p:cTn id="40" dur="500"/>
                                        <p:tgtEl>
                                          <p:spTgt spid="6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wipe(left)">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wipe(left)">
                                      <p:cBhvr>
                                        <p:cTn id="50" dur="500"/>
                                        <p:tgtEl>
                                          <p:spTgt spid="7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wipe(left)">
                                      <p:cBhvr>
                                        <p:cTn id="55" dur="500"/>
                                        <p:tgtEl>
                                          <p:spTgt spid="7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wipe(left)">
                                      <p:cBhvr>
                                        <p:cTn id="60" dur="500"/>
                                        <p:tgtEl>
                                          <p:spTgt spid="6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wipe(left)">
                                      <p:cBhvr>
                                        <p:cTn id="65" dur="500"/>
                                        <p:tgtEl>
                                          <p:spTgt spid="7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wipe(left)">
                                      <p:cBhvr>
                                        <p:cTn id="70" dur="500"/>
                                        <p:tgtEl>
                                          <p:spTgt spid="7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wipe(left)">
                                      <p:cBhvr>
                                        <p:cTn id="75" dur="500"/>
                                        <p:tgtEl>
                                          <p:spTgt spid="7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wipe(left)">
                                      <p:cBhvr>
                                        <p:cTn id="80" dur="500"/>
                                        <p:tgtEl>
                                          <p:spTgt spid="8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left)">
                                      <p:cBhvr>
                                        <p:cTn id="85" dur="500"/>
                                        <p:tgtEl>
                                          <p:spTgt spid="7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81"/>
                                        </p:tgtEl>
                                        <p:attrNameLst>
                                          <p:attrName>style.visibility</p:attrName>
                                        </p:attrNameLst>
                                      </p:cBhvr>
                                      <p:to>
                                        <p:strVal val="visible"/>
                                      </p:to>
                                    </p:set>
                                    <p:animEffect transition="in" filter="wipe(left)">
                                      <p:cBhvr>
                                        <p:cTn id="90" dur="500"/>
                                        <p:tgtEl>
                                          <p:spTgt spid="8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74"/>
                                        </p:tgtEl>
                                        <p:attrNameLst>
                                          <p:attrName>style.visibility</p:attrName>
                                        </p:attrNameLst>
                                      </p:cBhvr>
                                      <p:to>
                                        <p:strVal val="visible"/>
                                      </p:to>
                                    </p:set>
                                    <p:animEffect transition="in" filter="wipe(left)">
                                      <p:cBhvr>
                                        <p:cTn id="95" dur="500"/>
                                        <p:tgtEl>
                                          <p:spTgt spid="74"/>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82"/>
                                        </p:tgtEl>
                                        <p:attrNameLst>
                                          <p:attrName>style.visibility</p:attrName>
                                        </p:attrNameLst>
                                      </p:cBhvr>
                                      <p:to>
                                        <p:strVal val="visible"/>
                                      </p:to>
                                    </p:set>
                                    <p:animEffect transition="in" filter="wipe(left)">
                                      <p:cBhvr>
                                        <p:cTn id="9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utoUpdateAnimBg="0"/>
      <p:bldP spid="67" grpId="0" autoUpdateAnimBg="0"/>
      <p:bldP spid="68" grpId="0" animBg="1"/>
      <p:bldP spid="69" grpId="0" animBg="1"/>
      <p:bldP spid="70" grpId="0" autoUpdateAnimBg="0"/>
      <p:bldP spid="71" grpId="0" autoUpdateAnimBg="0"/>
      <p:bldP spid="72" grpId="0" autoUpdateAnimBg="0"/>
      <p:bldP spid="73" grpId="0" animBg="1"/>
      <p:bldP spid="75" grpId="0"/>
      <p:bldP spid="79" grpId="0"/>
      <p:bldP spid="80" grpId="0"/>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fontScale="90000"/>
          </a:bodyPr>
          <a:lstStyle/>
          <a:p>
            <a:r>
              <a:rPr lang="en-US" altLang="zh-CN" dirty="0"/>
              <a:t>§5.4 </a:t>
            </a:r>
            <a:r>
              <a:rPr lang="zh-CN" altLang="en-US" dirty="0"/>
              <a:t>力矩  刚体绕定轴转动微分方程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内容占位符 2"/>
          <p:cNvSpPr>
            <a:spLocks noGrp="1"/>
          </p:cNvSpPr>
          <p:nvPr>
            <p:ph idx="1"/>
          </p:nvPr>
        </p:nvSpPr>
        <p:spPr>
          <a:xfrm>
            <a:off x="457200" y="1600201"/>
            <a:ext cx="2530624" cy="604664"/>
          </a:xfrm>
        </p:spPr>
        <p:txBody>
          <a:bodyPr/>
          <a:lstStyle/>
          <a:p>
            <a:pPr>
              <a:buNone/>
            </a:pPr>
            <a:r>
              <a:rPr lang="zh-CN" altLang="en-US" dirty="0"/>
              <a:t>三</a:t>
            </a:r>
            <a:r>
              <a:rPr lang="en-US" altLang="zh-CN" dirty="0"/>
              <a:t>. </a:t>
            </a:r>
            <a:r>
              <a:rPr lang="zh-CN" altLang="en-US" dirty="0"/>
              <a:t>转动惯量</a:t>
            </a:r>
          </a:p>
        </p:txBody>
      </p:sp>
      <p:sp>
        <p:nvSpPr>
          <p:cNvPr id="75" name="Text Box 39"/>
          <p:cNvSpPr txBox="1">
            <a:spLocks noChangeArrowheads="1"/>
          </p:cNvSpPr>
          <p:nvPr/>
        </p:nvSpPr>
        <p:spPr bwMode="auto">
          <a:xfrm>
            <a:off x="611560" y="2276872"/>
            <a:ext cx="4290442" cy="461665"/>
          </a:xfrm>
          <a:prstGeom prst="rect">
            <a:avLst/>
          </a:prstGeom>
          <a:noFill/>
          <a:ln w="9525">
            <a:noFill/>
            <a:miter lim="800000"/>
            <a:headEnd/>
            <a:tailEnd/>
          </a:ln>
          <a:effectLst/>
        </p:spPr>
        <p:txBody>
          <a:bodyPr wrap="square">
            <a:spAutoFit/>
          </a:bodyPr>
          <a:lstStyle/>
          <a:p>
            <a:pPr>
              <a:spcBef>
                <a:spcPct val="50000"/>
              </a:spcBef>
            </a:pPr>
            <a:r>
              <a:rPr lang="zh-CN" altLang="en-US" sz="2400" b="1" dirty="0">
                <a:solidFill>
                  <a:srgbClr val="FF0000"/>
                </a:solidFill>
                <a:latin typeface="Times New Roman" pitchFamily="18" charset="0"/>
              </a:rPr>
              <a:t>作业：平行轴定理的证明</a:t>
            </a:r>
          </a:p>
        </p:txBody>
      </p:sp>
      <p:sp>
        <p:nvSpPr>
          <p:cNvPr id="25" name="Text Box 3"/>
          <p:cNvSpPr txBox="1">
            <a:spLocks noChangeArrowheads="1"/>
          </p:cNvSpPr>
          <p:nvPr/>
        </p:nvSpPr>
        <p:spPr bwMode="auto">
          <a:xfrm>
            <a:off x="5180087" y="510827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O</a:t>
            </a:r>
          </a:p>
        </p:txBody>
      </p:sp>
      <p:sp>
        <p:nvSpPr>
          <p:cNvPr id="26" name="Line 4"/>
          <p:cNvSpPr>
            <a:spLocks noChangeShapeType="1"/>
          </p:cNvSpPr>
          <p:nvPr/>
        </p:nvSpPr>
        <p:spPr bwMode="auto">
          <a:xfrm>
            <a:off x="5569024" y="4460577"/>
            <a:ext cx="0" cy="1371600"/>
          </a:xfrm>
          <a:prstGeom prst="line">
            <a:avLst/>
          </a:prstGeom>
          <a:noFill/>
          <a:ln w="222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5"/>
          <p:cNvSpPr>
            <a:spLocks noChangeArrowheads="1"/>
          </p:cNvSpPr>
          <p:nvPr/>
        </p:nvSpPr>
        <p:spPr bwMode="auto">
          <a:xfrm>
            <a:off x="5569024" y="5146377"/>
            <a:ext cx="2286000" cy="762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6"/>
          <p:cNvSpPr>
            <a:spLocks noChangeArrowheads="1"/>
          </p:cNvSpPr>
          <p:nvPr/>
        </p:nvSpPr>
        <p:spPr bwMode="auto">
          <a:xfrm>
            <a:off x="6940624" y="5146377"/>
            <a:ext cx="304800" cy="76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7"/>
          <p:cNvSpPr txBox="1">
            <a:spLocks noChangeArrowheads="1"/>
          </p:cNvSpPr>
          <p:nvPr/>
        </p:nvSpPr>
        <p:spPr bwMode="auto">
          <a:xfrm>
            <a:off x="7245424" y="467012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L</a:t>
            </a:r>
          </a:p>
        </p:txBody>
      </p:sp>
      <p:sp>
        <p:nvSpPr>
          <p:cNvPr id="30" name="Line 8"/>
          <p:cNvSpPr>
            <a:spLocks noChangeShapeType="1"/>
          </p:cNvSpPr>
          <p:nvPr/>
        </p:nvSpPr>
        <p:spPr bwMode="auto">
          <a:xfrm>
            <a:off x="5569024" y="5374977"/>
            <a:ext cx="2743200" cy="0"/>
          </a:xfrm>
          <a:prstGeom prst="line">
            <a:avLst/>
          </a:prstGeom>
          <a:noFill/>
          <a:ln w="2222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9"/>
          <p:cNvSpPr txBox="1">
            <a:spLocks noChangeArrowheads="1"/>
          </p:cNvSpPr>
          <p:nvPr/>
        </p:nvSpPr>
        <p:spPr bwMode="auto">
          <a:xfrm>
            <a:off x="7931224" y="523686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x</a:t>
            </a:r>
          </a:p>
        </p:txBody>
      </p:sp>
      <p:sp>
        <p:nvSpPr>
          <p:cNvPr id="32" name="Text Box 10"/>
          <p:cNvSpPr txBox="1">
            <a:spLocks noChangeArrowheads="1"/>
          </p:cNvSpPr>
          <p:nvPr/>
        </p:nvSpPr>
        <p:spPr bwMode="auto">
          <a:xfrm>
            <a:off x="6788224" y="5374977"/>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a:latin typeface="Times New Roman" pitchFamily="18" charset="0"/>
              </a:rPr>
              <a:t>d</a:t>
            </a:r>
            <a:r>
              <a:rPr lang="en-US" altLang="zh-CN" sz="2400" i="1">
                <a:latin typeface="Times New Roman" pitchFamily="18" charset="0"/>
              </a:rPr>
              <a:t>x</a:t>
            </a:r>
          </a:p>
        </p:txBody>
      </p:sp>
      <p:sp>
        <p:nvSpPr>
          <p:cNvPr id="33" name="Text Box 11"/>
          <p:cNvSpPr txBox="1">
            <a:spLocks noChangeArrowheads="1"/>
          </p:cNvSpPr>
          <p:nvPr/>
        </p:nvSpPr>
        <p:spPr bwMode="auto">
          <a:xfrm>
            <a:off x="6026224" y="4689177"/>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M</a:t>
            </a:r>
          </a:p>
        </p:txBody>
      </p:sp>
      <p:sp>
        <p:nvSpPr>
          <p:cNvPr id="34" name="Text Box 12"/>
          <p:cNvSpPr txBox="1">
            <a:spLocks noChangeArrowheads="1"/>
          </p:cNvSpPr>
          <p:nvPr/>
        </p:nvSpPr>
        <p:spPr bwMode="auto">
          <a:xfrm>
            <a:off x="5524574" y="40795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z</a:t>
            </a:r>
          </a:p>
        </p:txBody>
      </p:sp>
      <p:graphicFrame>
        <p:nvGraphicFramePr>
          <p:cNvPr id="35" name="Object 13"/>
          <p:cNvGraphicFramePr>
            <a:graphicFrameLocks/>
          </p:cNvGraphicFramePr>
          <p:nvPr>
            <p:extLst>
              <p:ext uri="{D42A27DB-BD31-4B8C-83A1-F6EECF244321}">
                <p14:modId xmlns:p14="http://schemas.microsoft.com/office/powerpoint/2010/main" val="2119905518"/>
              </p:ext>
            </p:extLst>
          </p:nvPr>
        </p:nvGraphicFramePr>
        <p:xfrm>
          <a:off x="5707063" y="6021288"/>
          <a:ext cx="2224161" cy="620985"/>
        </p:xfrm>
        <a:graphic>
          <a:graphicData uri="http://schemas.openxmlformats.org/presentationml/2006/ole">
            <mc:AlternateContent xmlns:mc="http://schemas.openxmlformats.org/markup-compatibility/2006">
              <mc:Choice xmlns:v="urn:schemas-microsoft-com:vml" Requires="v">
                <p:oleObj spid="_x0000_s199904" name="Equation" r:id="rId4" imgW="1320480" imgH="393480" progId="Equation.DSMT4">
                  <p:embed/>
                </p:oleObj>
              </mc:Choice>
              <mc:Fallback>
                <p:oleObj name="Equation" r:id="rId4" imgW="1320480" imgH="393480" progId="Equation.DSMT4">
                  <p:embed/>
                  <p:pic>
                    <p:nvPicPr>
                      <p:cNvPr id="0" name=""/>
                      <p:cNvPicPr>
                        <a:picLocks noChangeArrowheads="1"/>
                      </p:cNvPicPr>
                      <p:nvPr/>
                    </p:nvPicPr>
                    <p:blipFill>
                      <a:blip r:embed="rId5"/>
                      <a:srcRect/>
                      <a:stretch>
                        <a:fillRect/>
                      </a:stretch>
                    </p:blipFill>
                    <p:spPr bwMode="auto">
                      <a:xfrm>
                        <a:off x="5707063" y="6021288"/>
                        <a:ext cx="2224161" cy="620985"/>
                      </a:xfrm>
                      <a:prstGeom prst="rect">
                        <a:avLst/>
                      </a:prstGeom>
                      <a:noFill/>
                      <a:ln>
                        <a:noFill/>
                      </a:ln>
                    </p:spPr>
                  </p:pic>
                </p:oleObj>
              </mc:Fallback>
            </mc:AlternateContent>
          </a:graphicData>
        </a:graphic>
      </p:graphicFrame>
      <p:sp>
        <p:nvSpPr>
          <p:cNvPr id="36" name="AutoShape 14"/>
          <p:cNvSpPr>
            <a:spLocks noChangeArrowheads="1"/>
          </p:cNvSpPr>
          <p:nvPr/>
        </p:nvSpPr>
        <p:spPr bwMode="auto">
          <a:xfrm>
            <a:off x="4140002" y="5260677"/>
            <a:ext cx="762000" cy="227012"/>
          </a:xfrm>
          <a:prstGeom prst="rightArrow">
            <a:avLst>
              <a:gd name="adj1" fmla="val 50000"/>
              <a:gd name="adj2" fmla="val 8391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38"/>
          <p:cNvSpPr>
            <a:spLocks noChangeArrowheads="1"/>
          </p:cNvSpPr>
          <p:nvPr/>
        </p:nvSpPr>
        <p:spPr bwMode="auto">
          <a:xfrm>
            <a:off x="539552" y="3754139"/>
            <a:ext cx="26597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latin typeface="Times New Roman" pitchFamily="18" charset="0"/>
              </a:rPr>
              <a:t>平行轴定理的应用</a:t>
            </a:r>
          </a:p>
        </p:txBody>
      </p:sp>
      <p:sp>
        <p:nvSpPr>
          <p:cNvPr id="49" name="Arc 46"/>
          <p:cNvSpPr>
            <a:spLocks/>
          </p:cNvSpPr>
          <p:nvPr/>
        </p:nvSpPr>
        <p:spPr bwMode="auto">
          <a:xfrm flipH="1">
            <a:off x="5329312" y="4701877"/>
            <a:ext cx="471487" cy="146050"/>
          </a:xfrm>
          <a:custGeom>
            <a:avLst/>
            <a:gdLst>
              <a:gd name="G0" fmla="+- 21600 0 0"/>
              <a:gd name="G1" fmla="+- 17204 0 0"/>
              <a:gd name="G2" fmla="+- 21600 0 0"/>
              <a:gd name="T0" fmla="*/ 34661 w 43200"/>
              <a:gd name="T1" fmla="*/ 0 h 38804"/>
              <a:gd name="T2" fmla="*/ 8475 w 43200"/>
              <a:gd name="T3" fmla="*/ 49 h 38804"/>
              <a:gd name="T4" fmla="*/ 21600 w 43200"/>
              <a:gd name="T5" fmla="*/ 17204 h 38804"/>
            </a:gdLst>
            <a:ahLst/>
            <a:cxnLst>
              <a:cxn ang="0">
                <a:pos x="T0" y="T1"/>
              </a:cxn>
              <a:cxn ang="0">
                <a:pos x="T2" y="T3"/>
              </a:cxn>
              <a:cxn ang="0">
                <a:pos x="T4" y="T5"/>
              </a:cxn>
            </a:cxnLst>
            <a:rect l="0" t="0" r="r" b="b"/>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FFCC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5"/>
          <p:cNvSpPr>
            <a:spLocks noChangeShapeType="1"/>
          </p:cNvSpPr>
          <p:nvPr/>
        </p:nvSpPr>
        <p:spPr bwMode="auto">
          <a:xfrm>
            <a:off x="1781944" y="4538364"/>
            <a:ext cx="0" cy="1371600"/>
          </a:xfrm>
          <a:prstGeom prst="line">
            <a:avLst/>
          </a:prstGeom>
          <a:noFill/>
          <a:ln w="222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Rectangle 16"/>
          <p:cNvSpPr>
            <a:spLocks noChangeArrowheads="1"/>
          </p:cNvSpPr>
          <p:nvPr/>
        </p:nvSpPr>
        <p:spPr bwMode="auto">
          <a:xfrm>
            <a:off x="638944" y="5147964"/>
            <a:ext cx="2286000" cy="762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17"/>
          <p:cNvSpPr>
            <a:spLocks noChangeArrowheads="1"/>
          </p:cNvSpPr>
          <p:nvPr/>
        </p:nvSpPr>
        <p:spPr bwMode="auto">
          <a:xfrm>
            <a:off x="2239144" y="5147964"/>
            <a:ext cx="304800" cy="76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Text Box 18"/>
          <p:cNvSpPr txBox="1">
            <a:spLocks noChangeArrowheads="1"/>
          </p:cNvSpPr>
          <p:nvPr/>
        </p:nvSpPr>
        <p:spPr bwMode="auto">
          <a:xfrm>
            <a:off x="2696344" y="4614564"/>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L</a:t>
            </a:r>
          </a:p>
        </p:txBody>
      </p:sp>
      <p:sp>
        <p:nvSpPr>
          <p:cNvPr id="55" name="Text Box 19"/>
          <p:cNvSpPr txBox="1">
            <a:spLocks noChangeArrowheads="1"/>
          </p:cNvSpPr>
          <p:nvPr/>
        </p:nvSpPr>
        <p:spPr bwMode="auto">
          <a:xfrm>
            <a:off x="1391419" y="532100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O</a:t>
            </a:r>
          </a:p>
        </p:txBody>
      </p:sp>
      <p:sp>
        <p:nvSpPr>
          <p:cNvPr id="56" name="Line 20"/>
          <p:cNvSpPr>
            <a:spLocks noChangeShapeType="1"/>
          </p:cNvSpPr>
          <p:nvPr/>
        </p:nvSpPr>
        <p:spPr bwMode="auto">
          <a:xfrm>
            <a:off x="638944" y="5376564"/>
            <a:ext cx="3276600" cy="0"/>
          </a:xfrm>
          <a:prstGeom prst="line">
            <a:avLst/>
          </a:prstGeom>
          <a:noFill/>
          <a:ln w="2222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Text Box 21"/>
          <p:cNvSpPr txBox="1">
            <a:spLocks noChangeArrowheads="1"/>
          </p:cNvSpPr>
          <p:nvPr/>
        </p:nvSpPr>
        <p:spPr bwMode="auto">
          <a:xfrm>
            <a:off x="3610744" y="524956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x</a:t>
            </a:r>
          </a:p>
        </p:txBody>
      </p:sp>
      <p:sp>
        <p:nvSpPr>
          <p:cNvPr id="58" name="Text Box 22"/>
          <p:cNvSpPr txBox="1">
            <a:spLocks noChangeArrowheads="1"/>
          </p:cNvSpPr>
          <p:nvPr/>
        </p:nvSpPr>
        <p:spPr bwMode="auto">
          <a:xfrm>
            <a:off x="2086744" y="5376564"/>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a:latin typeface="Times New Roman" pitchFamily="18" charset="0"/>
              </a:rPr>
              <a:t>d</a:t>
            </a:r>
            <a:r>
              <a:rPr lang="en-US" altLang="zh-CN" sz="2400" i="1">
                <a:latin typeface="Times New Roman" pitchFamily="18" charset="0"/>
              </a:rPr>
              <a:t>x</a:t>
            </a:r>
          </a:p>
        </p:txBody>
      </p:sp>
      <p:sp>
        <p:nvSpPr>
          <p:cNvPr id="59" name="Text Box 23"/>
          <p:cNvSpPr txBox="1">
            <a:spLocks noChangeArrowheads="1"/>
          </p:cNvSpPr>
          <p:nvPr/>
        </p:nvSpPr>
        <p:spPr bwMode="auto">
          <a:xfrm>
            <a:off x="1096144" y="4690764"/>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M</a:t>
            </a:r>
          </a:p>
        </p:txBody>
      </p:sp>
      <p:graphicFrame>
        <p:nvGraphicFramePr>
          <p:cNvPr id="60" name="Object 24"/>
          <p:cNvGraphicFramePr>
            <a:graphicFrameLocks/>
          </p:cNvGraphicFramePr>
          <p:nvPr>
            <p:extLst>
              <p:ext uri="{D42A27DB-BD31-4B8C-83A1-F6EECF244321}">
                <p14:modId xmlns:p14="http://schemas.microsoft.com/office/powerpoint/2010/main" val="2567975175"/>
              </p:ext>
            </p:extLst>
          </p:nvPr>
        </p:nvGraphicFramePr>
        <p:xfrm>
          <a:off x="727459" y="6021288"/>
          <a:ext cx="2578869" cy="692993"/>
        </p:xfrm>
        <a:graphic>
          <a:graphicData uri="http://schemas.openxmlformats.org/presentationml/2006/ole">
            <mc:AlternateContent xmlns:mc="http://schemas.openxmlformats.org/markup-compatibility/2006">
              <mc:Choice xmlns:v="urn:schemas-microsoft-com:vml" Requires="v">
                <p:oleObj spid="_x0000_s199905" name="Equation" r:id="rId6" imgW="1511280" imgH="393480" progId="Equation.DSMT4">
                  <p:embed/>
                </p:oleObj>
              </mc:Choice>
              <mc:Fallback>
                <p:oleObj name="Equation" r:id="rId6" imgW="1511280" imgH="393480" progId="Equation.DSMT4">
                  <p:embed/>
                  <p:pic>
                    <p:nvPicPr>
                      <p:cNvPr id="0" name=""/>
                      <p:cNvPicPr>
                        <a:picLocks noChangeArrowheads="1"/>
                      </p:cNvPicPr>
                      <p:nvPr/>
                    </p:nvPicPr>
                    <p:blipFill>
                      <a:blip r:embed="rId7"/>
                      <a:srcRect/>
                      <a:stretch>
                        <a:fillRect/>
                      </a:stretch>
                    </p:blipFill>
                    <p:spPr bwMode="auto">
                      <a:xfrm>
                        <a:off x="727459" y="6021288"/>
                        <a:ext cx="2578869" cy="692993"/>
                      </a:xfrm>
                      <a:prstGeom prst="rect">
                        <a:avLst/>
                      </a:prstGeom>
                      <a:noFill/>
                      <a:ln>
                        <a:noFill/>
                      </a:ln>
                    </p:spPr>
                  </p:pic>
                </p:oleObj>
              </mc:Fallback>
            </mc:AlternateContent>
          </a:graphicData>
        </a:graphic>
      </p:graphicFrame>
      <p:sp>
        <p:nvSpPr>
          <p:cNvPr id="61" name="Text Box 37"/>
          <p:cNvSpPr txBox="1">
            <a:spLocks noChangeArrowheads="1"/>
          </p:cNvSpPr>
          <p:nvPr/>
        </p:nvSpPr>
        <p:spPr bwMode="auto">
          <a:xfrm>
            <a:off x="1737494" y="4092277"/>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z</a:t>
            </a:r>
          </a:p>
        </p:txBody>
      </p:sp>
      <p:sp>
        <p:nvSpPr>
          <p:cNvPr id="83" name="Arc 47"/>
          <p:cNvSpPr>
            <a:spLocks/>
          </p:cNvSpPr>
          <p:nvPr/>
        </p:nvSpPr>
        <p:spPr bwMode="auto">
          <a:xfrm flipH="1">
            <a:off x="1545407" y="4760614"/>
            <a:ext cx="471487" cy="146050"/>
          </a:xfrm>
          <a:custGeom>
            <a:avLst/>
            <a:gdLst>
              <a:gd name="G0" fmla="+- 21600 0 0"/>
              <a:gd name="G1" fmla="+- 17204 0 0"/>
              <a:gd name="G2" fmla="+- 21600 0 0"/>
              <a:gd name="T0" fmla="*/ 34661 w 43200"/>
              <a:gd name="T1" fmla="*/ 0 h 38804"/>
              <a:gd name="T2" fmla="*/ 8475 w 43200"/>
              <a:gd name="T3" fmla="*/ 49 h 38804"/>
              <a:gd name="T4" fmla="*/ 21600 w 43200"/>
              <a:gd name="T5" fmla="*/ 17204 h 38804"/>
            </a:gdLst>
            <a:ahLst/>
            <a:cxnLst>
              <a:cxn ang="0">
                <a:pos x="T0" y="T1"/>
              </a:cxn>
              <a:cxn ang="0">
                <a:pos x="T2" y="T3"/>
              </a:cxn>
              <a:cxn ang="0">
                <a:pos x="T4" y="T5"/>
              </a:cxn>
            </a:cxnLst>
            <a:rect l="0" t="0" r="r" b="b"/>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FFCC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9103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down)">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wipe(left)">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wipe(left)">
                                      <p:cBhvr>
                                        <p:cTn id="77" dur="500"/>
                                        <p:tgtEl>
                                          <p:spTgt spid="3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wipe(left)">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wipe(left)">
                                      <p:cBhvr>
                                        <p:cTn id="87" dur="500"/>
                                        <p:tgtEl>
                                          <p:spTgt spid="5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wipe(left)">
                                      <p:cBhvr>
                                        <p:cTn id="92" dur="500"/>
                                        <p:tgtEl>
                                          <p:spTgt spid="5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wipe(left)">
                                      <p:cBhvr>
                                        <p:cTn id="97" dur="500"/>
                                        <p:tgtEl>
                                          <p:spTgt spid="5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wipe(left)">
                                      <p:cBhvr>
                                        <p:cTn id="102" dur="500"/>
                                        <p:tgtEl>
                                          <p:spTgt spid="5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wipe(left)">
                                      <p:cBhvr>
                                        <p:cTn id="107" dur="500"/>
                                        <p:tgtEl>
                                          <p:spTgt spid="5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wipe(left)">
                                      <p:cBhvr>
                                        <p:cTn id="112" dur="500"/>
                                        <p:tgtEl>
                                          <p:spTgt spid="5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wipe(left)">
                                      <p:cBhvr>
                                        <p:cTn id="117" dur="500"/>
                                        <p:tgtEl>
                                          <p:spTgt spid="5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wipe(left)">
                                      <p:cBhvr>
                                        <p:cTn id="122" dur="500"/>
                                        <p:tgtEl>
                                          <p:spTgt spid="5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83"/>
                                        </p:tgtEl>
                                        <p:attrNameLst>
                                          <p:attrName>style.visibility</p:attrName>
                                        </p:attrNameLst>
                                      </p:cBhvr>
                                      <p:to>
                                        <p:strVal val="visible"/>
                                      </p:to>
                                    </p:set>
                                    <p:animEffect transition="in" filter="wipe(down)">
                                      <p:cBhvr>
                                        <p:cTn id="127" dur="500"/>
                                        <p:tgtEl>
                                          <p:spTgt spid="8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wipe(left)">
                                      <p:cBhvr>
                                        <p:cTn id="132" dur="500"/>
                                        <p:tgtEl>
                                          <p:spTgt spid="6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60"/>
                                        </p:tgtEl>
                                        <p:attrNameLst>
                                          <p:attrName>style.visibility</p:attrName>
                                        </p:attrNameLst>
                                      </p:cBhvr>
                                      <p:to>
                                        <p:strVal val="visible"/>
                                      </p:to>
                                    </p:set>
                                    <p:animEffect transition="in" filter="wipe(left)">
                                      <p:cBhvr>
                                        <p:cTn id="13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25" grpId="0" autoUpdateAnimBg="0"/>
      <p:bldP spid="26" grpId="0" animBg="1"/>
      <p:bldP spid="27" grpId="0" animBg="1"/>
      <p:bldP spid="28" grpId="0" animBg="1"/>
      <p:bldP spid="29" grpId="0" autoUpdateAnimBg="0"/>
      <p:bldP spid="30" grpId="0" animBg="1"/>
      <p:bldP spid="31" grpId="0" autoUpdateAnimBg="0"/>
      <p:bldP spid="32" grpId="0" autoUpdateAnimBg="0"/>
      <p:bldP spid="33" grpId="0" autoUpdateAnimBg="0"/>
      <p:bldP spid="34" grpId="0" autoUpdateAnimBg="0"/>
      <p:bldP spid="36" grpId="0" animBg="1"/>
      <p:bldP spid="48" grpId="0" autoUpdateAnimBg="0"/>
      <p:bldP spid="49" grpId="0" animBg="1"/>
      <p:bldP spid="51" grpId="0" animBg="1"/>
      <p:bldP spid="52" grpId="0" animBg="1"/>
      <p:bldP spid="53" grpId="0" animBg="1"/>
      <p:bldP spid="54" grpId="0" autoUpdateAnimBg="0"/>
      <p:bldP spid="55" grpId="0" autoUpdateAnimBg="0"/>
      <p:bldP spid="56" grpId="0" animBg="1"/>
      <p:bldP spid="57" grpId="0" autoUpdateAnimBg="0"/>
      <p:bldP spid="58" grpId="0" autoUpdateAnimBg="0"/>
      <p:bldP spid="59" grpId="0" autoUpdateAnimBg="0"/>
      <p:bldP spid="61" grpId="0" autoUpdateAnimBg="0"/>
      <p:bldP spid="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fontScale="90000"/>
          </a:bodyPr>
          <a:lstStyle/>
          <a:p>
            <a:r>
              <a:rPr lang="en-US" altLang="zh-CN" dirty="0"/>
              <a:t>§5.4 </a:t>
            </a:r>
            <a:r>
              <a:rPr lang="zh-CN" altLang="en-US" dirty="0"/>
              <a:t>力矩  刚体绕定轴转动微分方程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内容占位符 2"/>
          <p:cNvSpPr>
            <a:spLocks noGrp="1"/>
          </p:cNvSpPr>
          <p:nvPr>
            <p:ph idx="1"/>
          </p:nvPr>
        </p:nvSpPr>
        <p:spPr>
          <a:xfrm>
            <a:off x="457200" y="1600201"/>
            <a:ext cx="2530624" cy="604664"/>
          </a:xfrm>
        </p:spPr>
        <p:txBody>
          <a:bodyPr/>
          <a:lstStyle/>
          <a:p>
            <a:pPr>
              <a:buNone/>
            </a:pPr>
            <a:r>
              <a:rPr lang="zh-CN" altLang="en-US" dirty="0"/>
              <a:t>三</a:t>
            </a:r>
            <a:r>
              <a:rPr lang="en-US" altLang="zh-CN" dirty="0"/>
              <a:t>. </a:t>
            </a:r>
            <a:r>
              <a:rPr lang="zh-CN" altLang="en-US" dirty="0"/>
              <a:t>转动惯量</a:t>
            </a:r>
          </a:p>
        </p:txBody>
      </p:sp>
      <p:sp>
        <p:nvSpPr>
          <p:cNvPr id="37" name="Rectangle 6"/>
          <p:cNvSpPr>
            <a:spLocks noChangeArrowheads="1"/>
          </p:cNvSpPr>
          <p:nvPr/>
        </p:nvSpPr>
        <p:spPr bwMode="auto">
          <a:xfrm>
            <a:off x="395288" y="2324249"/>
            <a:ext cx="3060700" cy="457200"/>
          </a:xfrm>
          <a:prstGeom prst="rect">
            <a:avLst/>
          </a:prstGeom>
          <a:noFill/>
          <a:ln>
            <a:noFill/>
          </a:ln>
          <a:extLst>
            <a:ext uri="{909E8E84-426E-40DD-AFC4-6F175D3DCCD1}">
              <a14:hiddenFill xmlns:a14="http://schemas.microsoft.com/office/drawing/2010/main">
                <a:solidFill>
                  <a:srgbClr val="DEA814"/>
                </a:solidFill>
              </a14:hiddenFill>
            </a:ext>
            <a:ext uri="{91240B29-F687-4F45-9708-019B960494DF}">
              <a14:hiddenLine xmlns:a14="http://schemas.microsoft.com/office/drawing/2010/main" w="9525">
                <a:solidFill>
                  <a:srgbClr val="00FF00"/>
                </a:solidFill>
                <a:miter lim="800000"/>
                <a:headEnd/>
                <a:tailEnd/>
              </a14:hiddenLine>
            </a:ext>
          </a:extLst>
        </p:spPr>
        <p:txBody>
          <a:bodyPr>
            <a:spAutoFit/>
          </a:bodyPr>
          <a:lstStyle/>
          <a:p>
            <a:pPr eaLnBrk="0" hangingPunct="0"/>
            <a:r>
              <a:rPr lang="en-US" altLang="zh-CN" sz="2400" b="1" dirty="0">
                <a:latin typeface="Times New Roman" pitchFamily="18" charset="0"/>
              </a:rPr>
              <a:t>(</a:t>
            </a:r>
            <a:r>
              <a:rPr lang="zh-CN" altLang="en-US" sz="2400" b="1" dirty="0">
                <a:latin typeface="Times New Roman" pitchFamily="18" charset="0"/>
              </a:rPr>
              <a:t>薄板</a:t>
            </a:r>
            <a:r>
              <a:rPr lang="en-US" altLang="zh-CN" sz="2400" b="1" dirty="0">
                <a:latin typeface="Times New Roman" pitchFamily="18" charset="0"/>
              </a:rPr>
              <a:t>)</a:t>
            </a:r>
            <a:r>
              <a:rPr lang="zh-CN" altLang="en-US" sz="2400" b="1" dirty="0">
                <a:latin typeface="Times New Roman" pitchFamily="18" charset="0"/>
              </a:rPr>
              <a:t>垂直轴定理</a:t>
            </a:r>
          </a:p>
        </p:txBody>
      </p:sp>
      <p:graphicFrame>
        <p:nvGraphicFramePr>
          <p:cNvPr id="38" name="Object 7"/>
          <p:cNvGraphicFramePr>
            <a:graphicFrameLocks/>
          </p:cNvGraphicFramePr>
          <p:nvPr>
            <p:extLst>
              <p:ext uri="{D42A27DB-BD31-4B8C-83A1-F6EECF244321}">
                <p14:modId xmlns:p14="http://schemas.microsoft.com/office/powerpoint/2010/main" val="170507526"/>
              </p:ext>
            </p:extLst>
          </p:nvPr>
        </p:nvGraphicFramePr>
        <p:xfrm>
          <a:off x="514865" y="3034507"/>
          <a:ext cx="1438424" cy="608161"/>
        </p:xfrm>
        <a:graphic>
          <a:graphicData uri="http://schemas.openxmlformats.org/presentationml/2006/ole">
            <mc:AlternateContent xmlns:mc="http://schemas.openxmlformats.org/markup-compatibility/2006">
              <mc:Choice xmlns:v="urn:schemas-microsoft-com:vml" Requires="v">
                <p:oleObj spid="_x0000_s201266" name="Equation" r:id="rId4" imgW="761760" imgH="241200" progId="Equation.DSMT4">
                  <p:embed/>
                </p:oleObj>
              </mc:Choice>
              <mc:Fallback>
                <p:oleObj name="Equation" r:id="rId4" imgW="761760" imgH="241200" progId="Equation.DSMT4">
                  <p:embed/>
                  <p:pic>
                    <p:nvPicPr>
                      <p:cNvPr id="0" name=""/>
                      <p:cNvPicPr>
                        <a:picLocks noChangeArrowheads="1"/>
                      </p:cNvPicPr>
                      <p:nvPr/>
                    </p:nvPicPr>
                    <p:blipFill>
                      <a:blip r:embed="rId5"/>
                      <a:srcRect/>
                      <a:stretch>
                        <a:fillRect/>
                      </a:stretch>
                    </p:blipFill>
                    <p:spPr bwMode="auto">
                      <a:xfrm>
                        <a:off x="514865" y="3034507"/>
                        <a:ext cx="1438424" cy="608161"/>
                      </a:xfrm>
                      <a:prstGeom prst="rect">
                        <a:avLst/>
                      </a:prstGeom>
                      <a:noFill/>
                      <a:ln w="19050">
                        <a:solidFill>
                          <a:srgbClr val="66FFFF"/>
                        </a:solidFill>
                        <a:miter lim="800000"/>
                        <a:headEnd/>
                        <a:tailEnd/>
                      </a:ln>
                    </p:spPr>
                  </p:pic>
                </p:oleObj>
              </mc:Fallback>
            </mc:AlternateContent>
          </a:graphicData>
        </a:graphic>
      </p:graphicFrame>
      <p:sp>
        <p:nvSpPr>
          <p:cNvPr id="39" name="Rectangle 15"/>
          <p:cNvSpPr>
            <a:spLocks noChangeArrowheads="1"/>
          </p:cNvSpPr>
          <p:nvPr/>
        </p:nvSpPr>
        <p:spPr bwMode="auto">
          <a:xfrm>
            <a:off x="1173163" y="4313387"/>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900">
                <a:latin typeface="Times New Roman" pitchFamily="18" charset="0"/>
              </a:rPr>
              <a:t>  </a:t>
            </a:r>
            <a:endParaRPr lang="en-US" altLang="zh-CN" sz="2400">
              <a:latin typeface="Times New Roman" pitchFamily="18" charset="0"/>
            </a:endParaRPr>
          </a:p>
        </p:txBody>
      </p:sp>
      <p:sp>
        <p:nvSpPr>
          <p:cNvPr id="40" name="Rectangle 16"/>
          <p:cNvSpPr>
            <a:spLocks noChangeArrowheads="1"/>
          </p:cNvSpPr>
          <p:nvPr/>
        </p:nvSpPr>
        <p:spPr bwMode="auto">
          <a:xfrm>
            <a:off x="755650" y="3860949"/>
            <a:ext cx="4950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zh-CN" altLang="en-US" sz="2400" b="1">
                <a:latin typeface="宋体" charset="-122"/>
              </a:rPr>
              <a:t>例如求对圆盘的一条直径的转动惯量</a:t>
            </a:r>
            <a:endParaRPr lang="zh-CN" altLang="en-US" sz="2400" b="1">
              <a:latin typeface="Times New Roman" pitchFamily="18" charset="0"/>
            </a:endParaRPr>
          </a:p>
        </p:txBody>
      </p:sp>
      <p:sp>
        <p:nvSpPr>
          <p:cNvPr id="41" name="Rectangle 17"/>
          <p:cNvSpPr>
            <a:spLocks noChangeArrowheads="1"/>
          </p:cNvSpPr>
          <p:nvPr/>
        </p:nvSpPr>
        <p:spPr bwMode="auto">
          <a:xfrm>
            <a:off x="3540125" y="4200674"/>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zh-CN" altLang="zh-CN" sz="2400" b="1">
              <a:latin typeface="Times New Roman" pitchFamily="18" charset="0"/>
            </a:endParaRPr>
          </a:p>
        </p:txBody>
      </p:sp>
      <p:graphicFrame>
        <p:nvGraphicFramePr>
          <p:cNvPr id="42" name="Object 18"/>
          <p:cNvGraphicFramePr>
            <a:graphicFrameLocks/>
          </p:cNvGraphicFramePr>
          <p:nvPr>
            <p:extLst>
              <p:ext uri="{D42A27DB-BD31-4B8C-83A1-F6EECF244321}">
                <p14:modId xmlns:p14="http://schemas.microsoft.com/office/powerpoint/2010/main" val="3358754087"/>
              </p:ext>
            </p:extLst>
          </p:nvPr>
        </p:nvGraphicFramePr>
        <p:xfrm>
          <a:off x="1757362" y="4456262"/>
          <a:ext cx="1519238" cy="609749"/>
        </p:xfrm>
        <a:graphic>
          <a:graphicData uri="http://schemas.openxmlformats.org/presentationml/2006/ole">
            <mc:AlternateContent xmlns:mc="http://schemas.openxmlformats.org/markup-compatibility/2006">
              <mc:Choice xmlns:v="urn:schemas-microsoft-com:vml" Requires="v">
                <p:oleObj spid="_x0000_s201267" name="Equation" r:id="rId6" imgW="723600" imgH="393480" progId="Equation.DSMT4">
                  <p:embed/>
                </p:oleObj>
              </mc:Choice>
              <mc:Fallback>
                <p:oleObj name="Equation" r:id="rId6" imgW="723600" imgH="393480" progId="Equation.DSMT4">
                  <p:embed/>
                  <p:pic>
                    <p:nvPicPr>
                      <p:cNvPr id="0" name=""/>
                      <p:cNvPicPr>
                        <a:picLocks noChangeArrowheads="1"/>
                      </p:cNvPicPr>
                      <p:nvPr/>
                    </p:nvPicPr>
                    <p:blipFill>
                      <a:blip r:embed="rId7"/>
                      <a:srcRect/>
                      <a:stretch>
                        <a:fillRect/>
                      </a:stretch>
                    </p:blipFill>
                    <p:spPr bwMode="auto">
                      <a:xfrm>
                        <a:off x="1757362" y="4456262"/>
                        <a:ext cx="1519238" cy="609749"/>
                      </a:xfrm>
                      <a:prstGeom prst="rect">
                        <a:avLst/>
                      </a:prstGeom>
                      <a:noFill/>
                    </p:spPr>
                  </p:pic>
                </p:oleObj>
              </mc:Fallback>
            </mc:AlternateContent>
          </a:graphicData>
        </a:graphic>
      </p:graphicFrame>
      <p:graphicFrame>
        <p:nvGraphicFramePr>
          <p:cNvPr id="43" name="Object 19"/>
          <p:cNvGraphicFramePr>
            <a:graphicFrameLocks/>
          </p:cNvGraphicFramePr>
          <p:nvPr>
            <p:extLst>
              <p:ext uri="{D42A27DB-BD31-4B8C-83A1-F6EECF244321}">
                <p14:modId xmlns:p14="http://schemas.microsoft.com/office/powerpoint/2010/main" val="1152187379"/>
              </p:ext>
            </p:extLst>
          </p:nvPr>
        </p:nvGraphicFramePr>
        <p:xfrm>
          <a:off x="1870820" y="5243195"/>
          <a:ext cx="1230436" cy="475605"/>
        </p:xfrm>
        <a:graphic>
          <a:graphicData uri="http://schemas.openxmlformats.org/presentationml/2006/ole">
            <mc:AlternateContent xmlns:mc="http://schemas.openxmlformats.org/markup-compatibility/2006">
              <mc:Choice xmlns:v="urn:schemas-microsoft-com:vml" Requires="v">
                <p:oleObj spid="_x0000_s201268" name="Equation" r:id="rId8" imgW="761760" imgH="241200" progId="Equation.DSMT4">
                  <p:embed/>
                </p:oleObj>
              </mc:Choice>
              <mc:Fallback>
                <p:oleObj name="Equation" r:id="rId8" imgW="761760" imgH="241200" progId="Equation.DSMT4">
                  <p:embed/>
                  <p:pic>
                    <p:nvPicPr>
                      <p:cNvPr id="0" name=""/>
                      <p:cNvPicPr>
                        <a:picLocks noChangeArrowheads="1"/>
                      </p:cNvPicPr>
                      <p:nvPr/>
                    </p:nvPicPr>
                    <p:blipFill>
                      <a:blip r:embed="rId9"/>
                      <a:srcRect/>
                      <a:stretch>
                        <a:fillRect/>
                      </a:stretch>
                    </p:blipFill>
                    <p:spPr bwMode="auto">
                      <a:xfrm>
                        <a:off x="1870820" y="5243195"/>
                        <a:ext cx="1230436" cy="475605"/>
                      </a:xfrm>
                      <a:prstGeom prst="rect">
                        <a:avLst/>
                      </a:prstGeom>
                      <a:noFill/>
                    </p:spPr>
                  </p:pic>
                </p:oleObj>
              </mc:Fallback>
            </mc:AlternateContent>
          </a:graphicData>
        </a:graphic>
      </p:graphicFrame>
      <p:graphicFrame>
        <p:nvGraphicFramePr>
          <p:cNvPr id="44" name="Object 20"/>
          <p:cNvGraphicFramePr>
            <a:graphicFrameLocks/>
          </p:cNvGraphicFramePr>
          <p:nvPr>
            <p:extLst>
              <p:ext uri="{D42A27DB-BD31-4B8C-83A1-F6EECF244321}">
                <p14:modId xmlns:p14="http://schemas.microsoft.com/office/powerpoint/2010/main" val="4243259327"/>
              </p:ext>
            </p:extLst>
          </p:nvPr>
        </p:nvGraphicFramePr>
        <p:xfrm>
          <a:off x="1816100" y="5753969"/>
          <a:ext cx="1316038" cy="538311"/>
        </p:xfrm>
        <a:graphic>
          <a:graphicData uri="http://schemas.openxmlformats.org/presentationml/2006/ole">
            <mc:AlternateContent xmlns:mc="http://schemas.openxmlformats.org/markup-compatibility/2006">
              <mc:Choice xmlns:v="urn:schemas-microsoft-com:vml" Requires="v">
                <p:oleObj spid="_x0000_s201269" name="Equation" r:id="rId10" imgW="482400" imgH="241200" progId="Equation.DSMT4">
                  <p:embed/>
                </p:oleObj>
              </mc:Choice>
              <mc:Fallback>
                <p:oleObj name="Equation" r:id="rId10" imgW="482400" imgH="241200" progId="Equation.DSMT4">
                  <p:embed/>
                  <p:pic>
                    <p:nvPicPr>
                      <p:cNvPr id="0" name=""/>
                      <p:cNvPicPr>
                        <a:picLocks noChangeArrowheads="1"/>
                      </p:cNvPicPr>
                      <p:nvPr/>
                    </p:nvPicPr>
                    <p:blipFill>
                      <a:blip r:embed="rId11"/>
                      <a:srcRect/>
                      <a:stretch>
                        <a:fillRect/>
                      </a:stretch>
                    </p:blipFill>
                    <p:spPr bwMode="auto">
                      <a:xfrm>
                        <a:off x="1816100" y="5753969"/>
                        <a:ext cx="1316038" cy="538311"/>
                      </a:xfrm>
                      <a:prstGeom prst="rect">
                        <a:avLst/>
                      </a:prstGeom>
                      <a:noFill/>
                    </p:spPr>
                  </p:pic>
                </p:oleObj>
              </mc:Fallback>
            </mc:AlternateContent>
          </a:graphicData>
        </a:graphic>
      </p:graphicFrame>
      <p:sp>
        <p:nvSpPr>
          <p:cNvPr id="45" name="Text Box 21"/>
          <p:cNvSpPr txBox="1">
            <a:spLocks noChangeArrowheads="1"/>
          </p:cNvSpPr>
          <p:nvPr/>
        </p:nvSpPr>
        <p:spPr bwMode="auto">
          <a:xfrm>
            <a:off x="684213" y="4456262"/>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Times New Roman" pitchFamily="18" charset="0"/>
              </a:rPr>
              <a:t>已知</a:t>
            </a:r>
          </a:p>
        </p:txBody>
      </p:sp>
      <p:sp>
        <p:nvSpPr>
          <p:cNvPr id="46" name="AutoShape 22"/>
          <p:cNvSpPr>
            <a:spLocks/>
          </p:cNvSpPr>
          <p:nvPr/>
        </p:nvSpPr>
        <p:spPr bwMode="auto">
          <a:xfrm flipH="1">
            <a:off x="3133725" y="5445274"/>
            <a:ext cx="142875" cy="685800"/>
          </a:xfrm>
          <a:prstGeom prst="leftBrace">
            <a:avLst>
              <a:gd name="adj1" fmla="val 40000"/>
              <a:gd name="adj2" fmla="val 49019"/>
            </a:avLst>
          </a:prstGeom>
          <a:noFill/>
          <a:ln w="25400">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itchFamily="18" charset="0"/>
            </a:endParaRPr>
          </a:p>
        </p:txBody>
      </p:sp>
      <p:graphicFrame>
        <p:nvGraphicFramePr>
          <p:cNvPr id="47" name="Object 23"/>
          <p:cNvGraphicFramePr>
            <a:graphicFrameLocks/>
          </p:cNvGraphicFramePr>
          <p:nvPr>
            <p:extLst>
              <p:ext uri="{D42A27DB-BD31-4B8C-83A1-F6EECF244321}">
                <p14:modId xmlns:p14="http://schemas.microsoft.com/office/powerpoint/2010/main" val="4074102414"/>
              </p:ext>
            </p:extLst>
          </p:nvPr>
        </p:nvGraphicFramePr>
        <p:xfrm>
          <a:off x="3533762" y="5346589"/>
          <a:ext cx="1575866" cy="741512"/>
        </p:xfrm>
        <a:graphic>
          <a:graphicData uri="http://schemas.openxmlformats.org/presentationml/2006/ole">
            <mc:AlternateContent xmlns:mc="http://schemas.openxmlformats.org/markup-compatibility/2006">
              <mc:Choice xmlns:v="urn:schemas-microsoft-com:vml" Requires="v">
                <p:oleObj spid="_x0000_s201270" name="Equation" r:id="rId12" imgW="1028520" imgH="393480" progId="Equation.DSMT4">
                  <p:embed/>
                </p:oleObj>
              </mc:Choice>
              <mc:Fallback>
                <p:oleObj name="Equation" r:id="rId12" imgW="1028520" imgH="393480" progId="Equation.DSMT4">
                  <p:embed/>
                  <p:pic>
                    <p:nvPicPr>
                      <p:cNvPr id="0" name=""/>
                      <p:cNvPicPr>
                        <a:picLocks noChangeArrowheads="1"/>
                      </p:cNvPicPr>
                      <p:nvPr/>
                    </p:nvPicPr>
                    <p:blipFill>
                      <a:blip r:embed="rId13"/>
                      <a:srcRect/>
                      <a:stretch>
                        <a:fillRect/>
                      </a:stretch>
                    </p:blipFill>
                    <p:spPr bwMode="auto">
                      <a:xfrm>
                        <a:off x="3533762" y="5346589"/>
                        <a:ext cx="1575866" cy="741512"/>
                      </a:xfrm>
                      <a:prstGeom prst="rect">
                        <a:avLst/>
                      </a:prstGeom>
                      <a:noFill/>
                    </p:spPr>
                  </p:pic>
                </p:oleObj>
              </mc:Fallback>
            </mc:AlternateContent>
          </a:graphicData>
        </a:graphic>
      </p:graphicFrame>
      <p:grpSp>
        <p:nvGrpSpPr>
          <p:cNvPr id="50" name="Group 24"/>
          <p:cNvGrpSpPr>
            <a:grpSpLocks/>
          </p:cNvGrpSpPr>
          <p:nvPr/>
        </p:nvGrpSpPr>
        <p:grpSpPr bwMode="auto">
          <a:xfrm>
            <a:off x="5940425" y="4292749"/>
            <a:ext cx="2681288" cy="2024063"/>
            <a:chOff x="3742" y="2886"/>
            <a:chExt cx="1689" cy="1275"/>
          </a:xfrm>
        </p:grpSpPr>
        <p:sp>
          <p:nvSpPr>
            <p:cNvPr id="63" name="Text Box 25"/>
            <p:cNvSpPr txBox="1">
              <a:spLocks noChangeArrowheads="1"/>
            </p:cNvSpPr>
            <p:nvPr/>
          </p:nvSpPr>
          <p:spPr bwMode="auto">
            <a:xfrm>
              <a:off x="5128" y="3543"/>
              <a:ext cx="30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 y</a:t>
              </a:r>
              <a:endParaRPr lang="en-US" altLang="zh-CN" sz="2400" i="1" baseline="-25000">
                <a:latin typeface="Times New Roman" pitchFamily="18" charset="0"/>
              </a:endParaRPr>
            </a:p>
          </p:txBody>
        </p:sp>
        <p:sp>
          <p:nvSpPr>
            <p:cNvPr id="64" name="Oval 26"/>
            <p:cNvSpPr>
              <a:spLocks noChangeArrowheads="1"/>
            </p:cNvSpPr>
            <p:nvPr/>
          </p:nvSpPr>
          <p:spPr bwMode="auto">
            <a:xfrm>
              <a:off x="3892" y="3203"/>
              <a:ext cx="1107" cy="821"/>
            </a:xfrm>
            <a:prstGeom prst="ellipse">
              <a:avLst/>
            </a:prstGeom>
            <a:solidFill>
              <a:srgbClr val="FF6600"/>
            </a:solidFill>
            <a:ln>
              <a:noFill/>
            </a:ln>
            <a:extLst>
              <a:ext uri="{91240B29-F687-4F45-9708-019B960494DF}">
                <a14:hiddenLine xmlns:a14="http://schemas.microsoft.com/office/drawing/2010/main" w="12700">
                  <a:solidFill>
                    <a:schemeClr val="tx1"/>
                  </a:solidFill>
                  <a:round/>
                  <a:headEnd/>
                  <a:tailEnd/>
                </a14:hiddenLine>
              </a:ext>
            </a:extLst>
          </p:spPr>
          <p:txBody>
            <a:bodyPr/>
            <a:lstStyle/>
            <a:p>
              <a:pPr eaLnBrk="0" hangingPunct="0"/>
              <a:endParaRPr lang="zh-CN" altLang="zh-CN" sz="2400" b="1">
                <a:latin typeface="Times New Roman" pitchFamily="18" charset="0"/>
              </a:endParaRPr>
            </a:p>
          </p:txBody>
        </p:sp>
        <p:sp>
          <p:nvSpPr>
            <p:cNvPr id="65" name="Oval 27"/>
            <p:cNvSpPr>
              <a:spLocks noChangeArrowheads="1"/>
            </p:cNvSpPr>
            <p:nvPr/>
          </p:nvSpPr>
          <p:spPr bwMode="auto">
            <a:xfrm>
              <a:off x="3892" y="3155"/>
              <a:ext cx="1107" cy="821"/>
            </a:xfrm>
            <a:prstGeom prst="ellipse">
              <a:avLst/>
            </a:prstGeom>
            <a:solidFill>
              <a:schemeClr val="bg1"/>
            </a:solidFill>
            <a:ln w="12700">
              <a:solidFill>
                <a:srgbClr val="000000"/>
              </a:solidFill>
              <a:round/>
              <a:headEnd/>
              <a:tailEnd/>
            </a:ln>
          </p:spPr>
          <p:txBody>
            <a:bodyPr/>
            <a:lstStyle/>
            <a:p>
              <a:endParaRPr lang="zh-CN" altLang="en-US"/>
            </a:p>
          </p:txBody>
        </p:sp>
        <p:sp>
          <p:nvSpPr>
            <p:cNvPr id="66" name="Line 28"/>
            <p:cNvSpPr>
              <a:spLocks noChangeShapeType="1"/>
            </p:cNvSpPr>
            <p:nvPr/>
          </p:nvSpPr>
          <p:spPr bwMode="auto">
            <a:xfrm flipH="1" flipV="1">
              <a:off x="4433" y="3047"/>
              <a:ext cx="2" cy="545"/>
            </a:xfrm>
            <a:prstGeom prst="line">
              <a:avLst/>
            </a:prstGeom>
            <a:noFill/>
            <a:ln w="28575">
              <a:solidFill>
                <a:srgbClr val="FF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7" name="Line 29"/>
            <p:cNvSpPr>
              <a:spLocks noChangeShapeType="1"/>
            </p:cNvSpPr>
            <p:nvPr/>
          </p:nvSpPr>
          <p:spPr bwMode="auto">
            <a:xfrm>
              <a:off x="4439" y="3592"/>
              <a:ext cx="708" cy="0"/>
            </a:xfrm>
            <a:prstGeom prst="line">
              <a:avLst/>
            </a:prstGeom>
            <a:noFill/>
            <a:ln w="28575">
              <a:solidFill>
                <a:srgbClr val="FF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8" name="Text Box 30"/>
            <p:cNvSpPr txBox="1">
              <a:spLocks noChangeArrowheads="1"/>
            </p:cNvSpPr>
            <p:nvPr/>
          </p:nvSpPr>
          <p:spPr bwMode="auto">
            <a:xfrm>
              <a:off x="3742" y="3773"/>
              <a:ext cx="237"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x</a:t>
              </a:r>
            </a:p>
          </p:txBody>
        </p:sp>
        <p:sp>
          <p:nvSpPr>
            <p:cNvPr id="69" name="Text Box 31"/>
            <p:cNvSpPr txBox="1">
              <a:spLocks noChangeArrowheads="1"/>
            </p:cNvSpPr>
            <p:nvPr/>
          </p:nvSpPr>
          <p:spPr bwMode="auto">
            <a:xfrm>
              <a:off x="4148" y="2886"/>
              <a:ext cx="275"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b="1" i="1">
                  <a:latin typeface="Times New Roman" pitchFamily="18" charset="0"/>
                </a:rPr>
                <a:t> z</a:t>
              </a:r>
            </a:p>
          </p:txBody>
        </p:sp>
        <p:sp>
          <p:nvSpPr>
            <p:cNvPr id="70" name="Line 32"/>
            <p:cNvSpPr>
              <a:spLocks noChangeShapeType="1"/>
            </p:cNvSpPr>
            <p:nvPr/>
          </p:nvSpPr>
          <p:spPr bwMode="auto">
            <a:xfrm flipH="1">
              <a:off x="3934" y="3583"/>
              <a:ext cx="509" cy="417"/>
            </a:xfrm>
            <a:prstGeom prst="line">
              <a:avLst/>
            </a:prstGeom>
            <a:noFill/>
            <a:ln w="28575">
              <a:solidFill>
                <a:srgbClr val="FF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 name="Line 33"/>
            <p:cNvSpPr>
              <a:spLocks noChangeShapeType="1"/>
            </p:cNvSpPr>
            <p:nvPr/>
          </p:nvSpPr>
          <p:spPr bwMode="auto">
            <a:xfrm>
              <a:off x="4434" y="3590"/>
              <a:ext cx="260" cy="34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Text Box 34"/>
            <p:cNvSpPr txBox="1">
              <a:spLocks noChangeArrowheads="1"/>
            </p:cNvSpPr>
            <p:nvPr/>
          </p:nvSpPr>
          <p:spPr bwMode="auto">
            <a:xfrm>
              <a:off x="4375" y="3251"/>
              <a:ext cx="621"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b="1" i="1">
                  <a:latin typeface="Times New Roman" pitchFamily="18" charset="0"/>
                </a:rPr>
                <a:t> </a:t>
              </a:r>
              <a:r>
                <a:rPr lang="zh-CN" altLang="en-US" sz="2400" b="1">
                  <a:latin typeface="Times New Roman" pitchFamily="18" charset="0"/>
                </a:rPr>
                <a:t>圆盘</a:t>
              </a:r>
              <a:endParaRPr lang="zh-CN" altLang="en-US" sz="2400" b="1" baseline="-25000">
                <a:latin typeface="Times New Roman" pitchFamily="18" charset="0"/>
              </a:endParaRPr>
            </a:p>
          </p:txBody>
        </p:sp>
        <p:sp>
          <p:nvSpPr>
            <p:cNvPr id="73" name="Text Box 35"/>
            <p:cNvSpPr txBox="1">
              <a:spLocks noChangeArrowheads="1"/>
            </p:cNvSpPr>
            <p:nvPr/>
          </p:nvSpPr>
          <p:spPr bwMode="auto">
            <a:xfrm>
              <a:off x="4291" y="3673"/>
              <a:ext cx="42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b="1" i="1">
                  <a:latin typeface="Times New Roman" pitchFamily="18" charset="0"/>
                </a:rPr>
                <a:t> </a:t>
              </a:r>
              <a:r>
                <a:rPr lang="en-US" altLang="zh-CN" sz="2400" i="1">
                  <a:latin typeface="Times New Roman" pitchFamily="18" charset="0"/>
                </a:rPr>
                <a:t>R</a:t>
              </a:r>
              <a:endParaRPr lang="en-US" altLang="zh-CN" sz="2400" i="1" baseline="-25000">
                <a:latin typeface="Times New Roman" pitchFamily="18" charset="0"/>
              </a:endParaRPr>
            </a:p>
          </p:txBody>
        </p:sp>
        <p:sp>
          <p:nvSpPr>
            <p:cNvPr id="74" name="Text Box 36"/>
            <p:cNvSpPr txBox="1">
              <a:spLocks noChangeArrowheads="1"/>
            </p:cNvSpPr>
            <p:nvPr/>
          </p:nvSpPr>
          <p:spPr bwMode="auto">
            <a:xfrm>
              <a:off x="4087" y="3384"/>
              <a:ext cx="621"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b="1" i="1">
                  <a:latin typeface="Times New Roman" pitchFamily="18" charset="0"/>
                </a:rPr>
                <a:t> </a:t>
              </a:r>
              <a:r>
                <a:rPr lang="en-US" altLang="zh-CN" sz="2400">
                  <a:latin typeface="Times New Roman" pitchFamily="18" charset="0"/>
                </a:rPr>
                <a:t>C</a:t>
              </a:r>
              <a:endParaRPr lang="en-US" altLang="zh-CN" sz="2400" baseline="-25000">
                <a:latin typeface="Times New Roman" pitchFamily="18" charset="0"/>
              </a:endParaRPr>
            </a:p>
          </p:txBody>
        </p:sp>
        <p:sp>
          <p:nvSpPr>
            <p:cNvPr id="76" name="Text Box 37"/>
            <p:cNvSpPr txBox="1">
              <a:spLocks noChangeArrowheads="1"/>
            </p:cNvSpPr>
            <p:nvPr/>
          </p:nvSpPr>
          <p:spPr bwMode="auto">
            <a:xfrm>
              <a:off x="4615" y="2933"/>
              <a:ext cx="35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 m</a:t>
              </a:r>
              <a:endParaRPr lang="en-US" altLang="zh-CN" sz="2400" i="1" baseline="-25000">
                <a:latin typeface="Times New Roman" pitchFamily="18" charset="0"/>
              </a:endParaRPr>
            </a:p>
          </p:txBody>
        </p:sp>
      </p:grpSp>
      <p:sp>
        <p:nvSpPr>
          <p:cNvPr id="77" name="Rectangle 38"/>
          <p:cNvSpPr>
            <a:spLocks noChangeArrowheads="1"/>
          </p:cNvSpPr>
          <p:nvPr/>
        </p:nvSpPr>
        <p:spPr bwMode="auto">
          <a:xfrm>
            <a:off x="2123728" y="2779862"/>
            <a:ext cx="4004816" cy="1015663"/>
          </a:xfrm>
          <a:prstGeom prst="rect">
            <a:avLst/>
          </a:prstGeom>
          <a:noFill/>
          <a:ln>
            <a:noFill/>
          </a:ln>
          <a:extLst>
            <a:ext uri="{909E8E84-426E-40DD-AFC4-6F175D3DCCD1}">
              <a14:hiddenFill xmlns:a14="http://schemas.microsoft.com/office/drawing/2010/main">
                <a:solidFill>
                  <a:srgbClr val="DEA814"/>
                </a:solidFill>
              </a14:hiddenFill>
            </a:ext>
            <a:ext uri="{91240B29-F687-4F45-9708-019B960494DF}">
              <a14:hiddenLine xmlns:a14="http://schemas.microsoft.com/office/drawing/2010/main" w="9525">
                <a:solidFill>
                  <a:srgbClr val="00FF00"/>
                </a:solidFill>
                <a:miter lim="800000"/>
                <a:headEnd/>
                <a:tailEnd/>
              </a14:hiddenLine>
            </a:ext>
          </a:extLst>
        </p:spPr>
        <p:txBody>
          <a:bodyPr wrap="square">
            <a:spAutoFit/>
          </a:bodyPr>
          <a:lstStyle/>
          <a:p>
            <a:pPr eaLnBrk="0" hangingPunct="0">
              <a:lnSpc>
                <a:spcPct val="125000"/>
              </a:lnSpc>
            </a:pPr>
            <a:r>
              <a:rPr lang="en-US" altLang="zh-CN" sz="2400" b="1" i="1" dirty="0">
                <a:latin typeface="Times New Roman" pitchFamily="18" charset="0"/>
              </a:rPr>
              <a:t>x, y</a:t>
            </a:r>
            <a:r>
              <a:rPr lang="zh-CN" altLang="en-US" sz="2400" b="1" dirty="0">
                <a:latin typeface="宋体" charset="-122"/>
              </a:rPr>
              <a:t>轴在薄板内且相互垂直；</a:t>
            </a:r>
          </a:p>
          <a:p>
            <a:pPr eaLnBrk="0" hangingPunct="0">
              <a:lnSpc>
                <a:spcPct val="125000"/>
              </a:lnSpc>
            </a:pPr>
            <a:r>
              <a:rPr lang="en-US" altLang="zh-CN" sz="2400" b="1" i="1" dirty="0">
                <a:latin typeface="Times New Roman" pitchFamily="18" charset="0"/>
              </a:rPr>
              <a:t>z </a:t>
            </a:r>
            <a:r>
              <a:rPr lang="zh-CN" altLang="en-US" sz="2400" b="1" dirty="0">
                <a:latin typeface="宋体" charset="-122"/>
              </a:rPr>
              <a:t>轴垂直</a:t>
            </a:r>
            <a:r>
              <a:rPr lang="zh-CN" altLang="en-US" sz="2400" b="1" dirty="0">
                <a:latin typeface="Times New Roman" pitchFamily="18" charset="0"/>
              </a:rPr>
              <a:t>薄板。</a:t>
            </a:r>
            <a:endParaRPr lang="zh-CN" altLang="en-US" sz="2400" b="1" dirty="0">
              <a:latin typeface="宋体" charset="-122"/>
            </a:endParaRPr>
          </a:p>
        </p:txBody>
      </p:sp>
      <p:grpSp>
        <p:nvGrpSpPr>
          <p:cNvPr id="78" name="Group 41"/>
          <p:cNvGrpSpPr>
            <a:grpSpLocks/>
          </p:cNvGrpSpPr>
          <p:nvPr/>
        </p:nvGrpSpPr>
        <p:grpSpPr bwMode="auto">
          <a:xfrm>
            <a:off x="5940425" y="1844824"/>
            <a:ext cx="2667000" cy="2405063"/>
            <a:chOff x="3742" y="1343"/>
            <a:chExt cx="1680" cy="1515"/>
          </a:xfrm>
        </p:grpSpPr>
        <p:sp>
          <p:nvSpPr>
            <p:cNvPr id="79" name="Line 42"/>
            <p:cNvSpPr>
              <a:spLocks noChangeShapeType="1"/>
            </p:cNvSpPr>
            <p:nvPr/>
          </p:nvSpPr>
          <p:spPr bwMode="auto">
            <a:xfrm>
              <a:off x="3774" y="217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Freeform 43"/>
            <p:cNvSpPr>
              <a:spLocks/>
            </p:cNvSpPr>
            <p:nvPr/>
          </p:nvSpPr>
          <p:spPr bwMode="auto">
            <a:xfrm>
              <a:off x="3742" y="1880"/>
              <a:ext cx="1680" cy="912"/>
            </a:xfrm>
            <a:custGeom>
              <a:avLst/>
              <a:gdLst>
                <a:gd name="T0" fmla="*/ 8 w 1896"/>
                <a:gd name="T1" fmla="*/ 304 h 984"/>
                <a:gd name="T2" fmla="*/ 104 w 1896"/>
                <a:gd name="T3" fmla="*/ 544 h 984"/>
                <a:gd name="T4" fmla="*/ 248 w 1896"/>
                <a:gd name="T5" fmla="*/ 688 h 984"/>
                <a:gd name="T6" fmla="*/ 344 w 1896"/>
                <a:gd name="T7" fmla="*/ 784 h 984"/>
                <a:gd name="T8" fmla="*/ 680 w 1896"/>
                <a:gd name="T9" fmla="*/ 880 h 984"/>
                <a:gd name="T10" fmla="*/ 920 w 1896"/>
                <a:gd name="T11" fmla="*/ 928 h 984"/>
                <a:gd name="T12" fmla="*/ 1112 w 1896"/>
                <a:gd name="T13" fmla="*/ 976 h 984"/>
                <a:gd name="T14" fmla="*/ 1304 w 1896"/>
                <a:gd name="T15" fmla="*/ 976 h 984"/>
                <a:gd name="T16" fmla="*/ 1496 w 1896"/>
                <a:gd name="T17" fmla="*/ 928 h 984"/>
                <a:gd name="T18" fmla="*/ 1592 w 1896"/>
                <a:gd name="T19" fmla="*/ 832 h 984"/>
                <a:gd name="T20" fmla="*/ 1688 w 1896"/>
                <a:gd name="T21" fmla="*/ 736 h 984"/>
                <a:gd name="T22" fmla="*/ 1784 w 1896"/>
                <a:gd name="T23" fmla="*/ 640 h 984"/>
                <a:gd name="T24" fmla="*/ 1832 w 1896"/>
                <a:gd name="T25" fmla="*/ 544 h 984"/>
                <a:gd name="T26" fmla="*/ 1880 w 1896"/>
                <a:gd name="T27" fmla="*/ 448 h 984"/>
                <a:gd name="T28" fmla="*/ 1880 w 1896"/>
                <a:gd name="T29" fmla="*/ 400 h 984"/>
                <a:gd name="T30" fmla="*/ 1880 w 1896"/>
                <a:gd name="T31" fmla="*/ 304 h 984"/>
                <a:gd name="T32" fmla="*/ 1784 w 1896"/>
                <a:gd name="T33" fmla="*/ 208 h 984"/>
                <a:gd name="T34" fmla="*/ 1688 w 1896"/>
                <a:gd name="T35" fmla="*/ 160 h 984"/>
                <a:gd name="T36" fmla="*/ 1544 w 1896"/>
                <a:gd name="T37" fmla="*/ 112 h 984"/>
                <a:gd name="T38" fmla="*/ 1256 w 1896"/>
                <a:gd name="T39" fmla="*/ 16 h 984"/>
                <a:gd name="T40" fmla="*/ 824 w 1896"/>
                <a:gd name="T41" fmla="*/ 16 h 984"/>
                <a:gd name="T42" fmla="*/ 488 w 1896"/>
                <a:gd name="T43" fmla="*/ 16 h 984"/>
                <a:gd name="T44" fmla="*/ 152 w 1896"/>
                <a:gd name="T45" fmla="*/ 112 h 984"/>
                <a:gd name="T46" fmla="*/ 56 w 1896"/>
                <a:gd name="T47" fmla="*/ 208 h 984"/>
                <a:gd name="T48" fmla="*/ 8 w 1896"/>
                <a:gd name="T49" fmla="*/ 304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6" h="984">
                  <a:moveTo>
                    <a:pt x="8" y="304"/>
                  </a:moveTo>
                  <a:cubicBezTo>
                    <a:pt x="16" y="360"/>
                    <a:pt x="64" y="480"/>
                    <a:pt x="104" y="544"/>
                  </a:cubicBezTo>
                  <a:cubicBezTo>
                    <a:pt x="144" y="608"/>
                    <a:pt x="208" y="648"/>
                    <a:pt x="248" y="688"/>
                  </a:cubicBezTo>
                  <a:cubicBezTo>
                    <a:pt x="288" y="728"/>
                    <a:pt x="272" y="752"/>
                    <a:pt x="344" y="784"/>
                  </a:cubicBezTo>
                  <a:cubicBezTo>
                    <a:pt x="416" y="816"/>
                    <a:pt x="584" y="856"/>
                    <a:pt x="680" y="880"/>
                  </a:cubicBezTo>
                  <a:cubicBezTo>
                    <a:pt x="776" y="904"/>
                    <a:pt x="848" y="912"/>
                    <a:pt x="920" y="928"/>
                  </a:cubicBezTo>
                  <a:cubicBezTo>
                    <a:pt x="992" y="944"/>
                    <a:pt x="1048" y="968"/>
                    <a:pt x="1112" y="976"/>
                  </a:cubicBezTo>
                  <a:cubicBezTo>
                    <a:pt x="1176" y="984"/>
                    <a:pt x="1240" y="984"/>
                    <a:pt x="1304" y="976"/>
                  </a:cubicBezTo>
                  <a:cubicBezTo>
                    <a:pt x="1368" y="968"/>
                    <a:pt x="1448" y="952"/>
                    <a:pt x="1496" y="928"/>
                  </a:cubicBezTo>
                  <a:cubicBezTo>
                    <a:pt x="1544" y="904"/>
                    <a:pt x="1560" y="864"/>
                    <a:pt x="1592" y="832"/>
                  </a:cubicBezTo>
                  <a:cubicBezTo>
                    <a:pt x="1624" y="800"/>
                    <a:pt x="1656" y="768"/>
                    <a:pt x="1688" y="736"/>
                  </a:cubicBezTo>
                  <a:cubicBezTo>
                    <a:pt x="1720" y="704"/>
                    <a:pt x="1760" y="672"/>
                    <a:pt x="1784" y="640"/>
                  </a:cubicBezTo>
                  <a:cubicBezTo>
                    <a:pt x="1808" y="608"/>
                    <a:pt x="1816" y="576"/>
                    <a:pt x="1832" y="544"/>
                  </a:cubicBezTo>
                  <a:cubicBezTo>
                    <a:pt x="1848" y="512"/>
                    <a:pt x="1872" y="472"/>
                    <a:pt x="1880" y="448"/>
                  </a:cubicBezTo>
                  <a:cubicBezTo>
                    <a:pt x="1888" y="424"/>
                    <a:pt x="1880" y="424"/>
                    <a:pt x="1880" y="400"/>
                  </a:cubicBezTo>
                  <a:cubicBezTo>
                    <a:pt x="1880" y="376"/>
                    <a:pt x="1896" y="336"/>
                    <a:pt x="1880" y="304"/>
                  </a:cubicBezTo>
                  <a:cubicBezTo>
                    <a:pt x="1864" y="272"/>
                    <a:pt x="1816" y="232"/>
                    <a:pt x="1784" y="208"/>
                  </a:cubicBezTo>
                  <a:cubicBezTo>
                    <a:pt x="1752" y="184"/>
                    <a:pt x="1728" y="176"/>
                    <a:pt x="1688" y="160"/>
                  </a:cubicBezTo>
                  <a:cubicBezTo>
                    <a:pt x="1648" y="144"/>
                    <a:pt x="1616" y="136"/>
                    <a:pt x="1544" y="112"/>
                  </a:cubicBezTo>
                  <a:cubicBezTo>
                    <a:pt x="1472" y="88"/>
                    <a:pt x="1376" y="32"/>
                    <a:pt x="1256" y="16"/>
                  </a:cubicBezTo>
                  <a:cubicBezTo>
                    <a:pt x="1136" y="0"/>
                    <a:pt x="952" y="16"/>
                    <a:pt x="824" y="16"/>
                  </a:cubicBezTo>
                  <a:cubicBezTo>
                    <a:pt x="696" y="16"/>
                    <a:pt x="600" y="0"/>
                    <a:pt x="488" y="16"/>
                  </a:cubicBezTo>
                  <a:cubicBezTo>
                    <a:pt x="376" y="32"/>
                    <a:pt x="224" y="80"/>
                    <a:pt x="152" y="112"/>
                  </a:cubicBezTo>
                  <a:cubicBezTo>
                    <a:pt x="80" y="144"/>
                    <a:pt x="80" y="176"/>
                    <a:pt x="56" y="208"/>
                  </a:cubicBezTo>
                  <a:cubicBezTo>
                    <a:pt x="32" y="240"/>
                    <a:pt x="0" y="248"/>
                    <a:pt x="8" y="304"/>
                  </a:cubicBezTo>
                  <a:close/>
                </a:path>
              </a:pathLst>
            </a:custGeom>
            <a:solidFill>
              <a:srgbClr val="33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44"/>
            <p:cNvSpPr>
              <a:spLocks noChangeShapeType="1"/>
            </p:cNvSpPr>
            <p:nvPr/>
          </p:nvSpPr>
          <p:spPr bwMode="auto">
            <a:xfrm>
              <a:off x="4462" y="1590"/>
              <a:ext cx="0" cy="682"/>
            </a:xfrm>
            <a:prstGeom prst="line">
              <a:avLst/>
            </a:prstGeom>
            <a:noFill/>
            <a:ln w="508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45"/>
            <p:cNvSpPr>
              <a:spLocks noChangeShapeType="1"/>
            </p:cNvSpPr>
            <p:nvPr/>
          </p:nvSpPr>
          <p:spPr bwMode="auto">
            <a:xfrm>
              <a:off x="4462" y="2714"/>
              <a:ext cx="0" cy="144"/>
            </a:xfrm>
            <a:prstGeom prst="line">
              <a:avLst/>
            </a:prstGeom>
            <a:noFill/>
            <a:ln w="508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Text Box 46"/>
            <p:cNvSpPr txBox="1">
              <a:spLocks noChangeArrowheads="1"/>
            </p:cNvSpPr>
            <p:nvPr/>
          </p:nvSpPr>
          <p:spPr bwMode="auto">
            <a:xfrm>
              <a:off x="4300" y="1343"/>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i="1">
                  <a:latin typeface="Times New Roman" pitchFamily="18" charset="0"/>
                </a:rPr>
                <a:t>z</a:t>
              </a:r>
              <a:endParaRPr lang="en-US" altLang="zh-CN" sz="2400" i="1">
                <a:latin typeface="Times New Roman" pitchFamily="18" charset="0"/>
              </a:endParaRPr>
            </a:p>
          </p:txBody>
        </p:sp>
        <p:sp>
          <p:nvSpPr>
            <p:cNvPr id="85" name="Line 47"/>
            <p:cNvSpPr>
              <a:spLocks noChangeShapeType="1"/>
            </p:cNvSpPr>
            <p:nvPr/>
          </p:nvSpPr>
          <p:spPr bwMode="auto">
            <a:xfrm>
              <a:off x="4078" y="2264"/>
              <a:ext cx="12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48"/>
            <p:cNvSpPr>
              <a:spLocks noChangeShapeType="1"/>
            </p:cNvSpPr>
            <p:nvPr/>
          </p:nvSpPr>
          <p:spPr bwMode="auto">
            <a:xfrm rot="20908065" flipH="1">
              <a:off x="4078" y="2072"/>
              <a:ext cx="768" cy="384"/>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Text Box 49"/>
            <p:cNvSpPr txBox="1">
              <a:spLocks noChangeArrowheads="1"/>
            </p:cNvSpPr>
            <p:nvPr/>
          </p:nvSpPr>
          <p:spPr bwMode="auto">
            <a:xfrm>
              <a:off x="4270" y="2312"/>
              <a:ext cx="215" cy="327"/>
            </a:xfrm>
            <a:prstGeom prst="rect">
              <a:avLst/>
            </a:prstGeom>
            <a:noFill/>
            <a:ln>
              <a:noFill/>
            </a:ln>
            <a:extLst>
              <a:ext uri="{909E8E84-426E-40DD-AFC4-6F175D3DCCD1}">
                <a14:hiddenFill xmlns:a14="http://schemas.microsoft.com/office/drawing/2010/main">
                  <a:solidFill>
                    <a:srgbClr val="DEA814"/>
                  </a:solidFill>
                </a14:hiddenFill>
              </a:ext>
              <a:ext uri="{91240B29-F687-4F45-9708-019B960494DF}">
                <a14:hiddenLine xmlns:a14="http://schemas.microsoft.com/office/drawing/2010/main" w="9525">
                  <a:solidFill>
                    <a:srgbClr val="00FF00"/>
                  </a:solidFill>
                  <a:miter lim="800000"/>
                  <a:headEnd/>
                  <a:tailEnd/>
                </a14:hiddenLine>
              </a:ext>
            </a:extLst>
          </p:spPr>
          <p:txBody>
            <a:bodyPr wrap="none">
              <a:spAutoFit/>
            </a:bodyPr>
            <a:lstStyle/>
            <a:p>
              <a:pPr eaLnBrk="0" hangingPunct="0"/>
              <a:r>
                <a:rPr lang="en-US" altLang="zh-CN" sz="2800" i="1">
                  <a:latin typeface="Times New Roman" pitchFamily="18" charset="0"/>
                </a:rPr>
                <a:t>x</a:t>
              </a:r>
              <a:endParaRPr lang="en-US" altLang="zh-CN" sz="2400" i="1">
                <a:latin typeface="Times New Roman" pitchFamily="18" charset="0"/>
              </a:endParaRPr>
            </a:p>
          </p:txBody>
        </p:sp>
        <p:sp>
          <p:nvSpPr>
            <p:cNvPr id="88" name="Text Box 50"/>
            <p:cNvSpPr txBox="1">
              <a:spLocks noChangeArrowheads="1"/>
            </p:cNvSpPr>
            <p:nvPr/>
          </p:nvSpPr>
          <p:spPr bwMode="auto">
            <a:xfrm>
              <a:off x="4932" y="2210"/>
              <a:ext cx="215" cy="327"/>
            </a:xfrm>
            <a:prstGeom prst="rect">
              <a:avLst/>
            </a:prstGeom>
            <a:noFill/>
            <a:ln>
              <a:noFill/>
            </a:ln>
            <a:extLst>
              <a:ext uri="{909E8E84-426E-40DD-AFC4-6F175D3DCCD1}">
                <a14:hiddenFill xmlns:a14="http://schemas.microsoft.com/office/drawing/2010/main">
                  <a:solidFill>
                    <a:srgbClr val="DEA814"/>
                  </a:solidFill>
                </a14:hiddenFill>
              </a:ext>
              <a:ext uri="{91240B29-F687-4F45-9708-019B960494DF}">
                <a14:hiddenLine xmlns:a14="http://schemas.microsoft.com/office/drawing/2010/main" w="9525">
                  <a:solidFill>
                    <a:srgbClr val="00FF00"/>
                  </a:solidFill>
                  <a:miter lim="800000"/>
                  <a:headEnd/>
                  <a:tailEnd/>
                </a14:hiddenLine>
              </a:ext>
            </a:extLst>
          </p:spPr>
          <p:txBody>
            <a:bodyPr wrap="none">
              <a:spAutoFit/>
            </a:bodyPr>
            <a:lstStyle/>
            <a:p>
              <a:pPr eaLnBrk="0" hangingPunct="0"/>
              <a:r>
                <a:rPr lang="en-US" altLang="zh-CN" sz="2800" i="1">
                  <a:latin typeface="Times New Roman" pitchFamily="18" charset="0"/>
                </a:rPr>
                <a:t>y</a:t>
              </a:r>
              <a:endParaRPr lang="en-US" altLang="zh-CN" sz="2400" i="1">
                <a:latin typeface="Times New Roman" pitchFamily="18" charset="0"/>
              </a:endParaRPr>
            </a:p>
          </p:txBody>
        </p:sp>
        <p:sp>
          <p:nvSpPr>
            <p:cNvPr id="89" name="Arc 51"/>
            <p:cNvSpPr>
              <a:spLocks/>
            </p:cNvSpPr>
            <p:nvPr/>
          </p:nvSpPr>
          <p:spPr bwMode="auto">
            <a:xfrm flipH="1">
              <a:off x="4307" y="1660"/>
              <a:ext cx="297" cy="92"/>
            </a:xfrm>
            <a:custGeom>
              <a:avLst/>
              <a:gdLst>
                <a:gd name="G0" fmla="+- 21600 0 0"/>
                <a:gd name="G1" fmla="+- 17204 0 0"/>
                <a:gd name="G2" fmla="+- 21600 0 0"/>
                <a:gd name="T0" fmla="*/ 34661 w 43200"/>
                <a:gd name="T1" fmla="*/ 0 h 38804"/>
                <a:gd name="T2" fmla="*/ 8475 w 43200"/>
                <a:gd name="T3" fmla="*/ 49 h 38804"/>
                <a:gd name="T4" fmla="*/ 21600 w 43200"/>
                <a:gd name="T5" fmla="*/ 17204 h 38804"/>
              </a:gdLst>
              <a:ahLst/>
              <a:cxnLst>
                <a:cxn ang="0">
                  <a:pos x="T0" y="T1"/>
                </a:cxn>
                <a:cxn ang="0">
                  <a:pos x="T2" y="T3"/>
                </a:cxn>
                <a:cxn ang="0">
                  <a:pos x="T4" y="T5"/>
                </a:cxn>
              </a:cxnLst>
              <a:rect l="0" t="0" r="r" b="b"/>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FFCC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52578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p:cTn id="12" dur="500" fill="hold"/>
                                        <p:tgtEl>
                                          <p:spTgt spid="78"/>
                                        </p:tgtEl>
                                        <p:attrNameLst>
                                          <p:attrName>ppt_w</p:attrName>
                                        </p:attrNameLst>
                                      </p:cBhvr>
                                      <p:tavLst>
                                        <p:tav tm="0">
                                          <p:val>
                                            <p:fltVal val="0"/>
                                          </p:val>
                                        </p:tav>
                                        <p:tav tm="100000">
                                          <p:val>
                                            <p:strVal val="#ppt_w"/>
                                          </p:val>
                                        </p:tav>
                                      </p:tavLst>
                                    </p:anim>
                                    <p:anim calcmode="lin" valueType="num">
                                      <p:cBhvr>
                                        <p:cTn id="13" dur="500" fill="hold"/>
                                        <p:tgtEl>
                                          <p:spTgt spid="78"/>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left)">
                                      <p:cBhvr>
                                        <p:cTn id="18" dur="500"/>
                                        <p:tgtEl>
                                          <p:spTgt spid="38"/>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wipe(left)">
                                      <p:cBhvr>
                                        <p:cTn id="22" dur="500"/>
                                        <p:tgtEl>
                                          <p:spTgt spid="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wipe(left)">
                                      <p:cBhvr>
                                        <p:cTn id="38" dur="500"/>
                                        <p:tgtEl>
                                          <p:spTgt spid="4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left)">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left)">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left)">
                                      <p:cBhvr>
                                        <p:cTn id="58" dur="500"/>
                                        <p:tgtEl>
                                          <p:spTgt spid="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wipe(left)">
                                      <p:cBhvr>
                                        <p:cTn id="6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utoUpdateAnimBg="0"/>
      <p:bldP spid="40" grpId="0" autoUpdateAnimBg="0"/>
      <p:bldP spid="45" grpId="0" autoUpdateAnimBg="0"/>
      <p:bldP spid="46" grpId="0" animBg="1" autoUpdateAnimBg="0"/>
      <p:bldP spid="7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2530" name="Group 2"/>
          <p:cNvGrpSpPr>
            <a:grpSpLocks/>
          </p:cNvGrpSpPr>
          <p:nvPr/>
        </p:nvGrpSpPr>
        <p:grpSpPr bwMode="auto">
          <a:xfrm>
            <a:off x="6797675" y="1844675"/>
            <a:ext cx="1828800" cy="2755900"/>
            <a:chOff x="4128" y="2238"/>
            <a:chExt cx="1152" cy="1736"/>
          </a:xfrm>
        </p:grpSpPr>
        <p:grpSp>
          <p:nvGrpSpPr>
            <p:cNvPr id="22531" name="Group 3"/>
            <p:cNvGrpSpPr>
              <a:grpSpLocks/>
            </p:cNvGrpSpPr>
            <p:nvPr/>
          </p:nvGrpSpPr>
          <p:grpSpPr bwMode="auto">
            <a:xfrm>
              <a:off x="4395" y="2323"/>
              <a:ext cx="617" cy="1651"/>
              <a:chOff x="4395" y="2323"/>
              <a:chExt cx="617" cy="1651"/>
            </a:xfrm>
          </p:grpSpPr>
          <p:sp>
            <p:nvSpPr>
              <p:cNvPr id="22532" name="Oval 4"/>
              <p:cNvSpPr>
                <a:spLocks noChangeArrowheads="1"/>
              </p:cNvSpPr>
              <p:nvPr/>
            </p:nvSpPr>
            <p:spPr bwMode="auto">
              <a:xfrm>
                <a:off x="4395" y="2654"/>
                <a:ext cx="609" cy="626"/>
              </a:xfrm>
              <a:prstGeom prst="ellipse">
                <a:avLst/>
              </a:prstGeom>
              <a:solidFill>
                <a:srgbClr val="00FF00"/>
              </a:solidFill>
              <a:ln>
                <a:noFill/>
              </a:ln>
              <a:effectLst/>
              <a:extLst>
                <a:ext uri="{91240B29-F687-4F45-9708-019B960494DF}">
                  <a14:hiddenLine xmlns:a14="http://schemas.microsoft.com/office/drawing/2010/main" w="38100">
                    <a:solidFill>
                      <a:srgbClr val="FF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3" name="Rectangle 5"/>
              <p:cNvSpPr>
                <a:spLocks noChangeArrowheads="1"/>
              </p:cNvSpPr>
              <p:nvPr/>
            </p:nvSpPr>
            <p:spPr bwMode="auto">
              <a:xfrm>
                <a:off x="4666" y="2323"/>
                <a:ext cx="67" cy="663"/>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4" name="Line 6"/>
              <p:cNvSpPr>
                <a:spLocks noChangeShapeType="1"/>
              </p:cNvSpPr>
              <p:nvPr/>
            </p:nvSpPr>
            <p:spPr bwMode="auto">
              <a:xfrm>
                <a:off x="5012" y="2943"/>
                <a:ext cx="0" cy="103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535" name="Object 7"/>
              <p:cNvGraphicFramePr>
                <a:graphicFrameLocks noChangeAspect="1"/>
              </p:cNvGraphicFramePr>
              <p:nvPr/>
            </p:nvGraphicFramePr>
            <p:xfrm>
              <a:off x="4666" y="3685"/>
              <a:ext cx="244" cy="266"/>
            </p:xfrm>
            <a:graphic>
              <a:graphicData uri="http://schemas.openxmlformats.org/presentationml/2006/ole">
                <mc:AlternateContent xmlns:mc="http://schemas.openxmlformats.org/markup-compatibility/2006">
                  <mc:Choice xmlns:v="urn:schemas-microsoft-com:vml" Requires="v">
                    <p:oleObj spid="_x0000_s270646" name="Equation" r:id="rId3" imgW="164885" imgH="164885" progId="Equation.3">
                      <p:embed/>
                    </p:oleObj>
                  </mc:Choice>
                  <mc:Fallback>
                    <p:oleObj name="Equation" r:id="rId3" imgW="164885" imgH="1648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6" y="3685"/>
                            <a:ext cx="244" cy="26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6" name="Line 8"/>
              <p:cNvSpPr>
                <a:spLocks noChangeShapeType="1"/>
              </p:cNvSpPr>
              <p:nvPr/>
            </p:nvSpPr>
            <p:spPr bwMode="auto">
              <a:xfrm flipH="1">
                <a:off x="4429" y="2912"/>
                <a:ext cx="271" cy="2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537" name="Object 9"/>
              <p:cNvGraphicFramePr>
                <a:graphicFrameLocks/>
              </p:cNvGraphicFramePr>
              <p:nvPr/>
            </p:nvGraphicFramePr>
            <p:xfrm>
              <a:off x="4737" y="2868"/>
              <a:ext cx="184" cy="199"/>
            </p:xfrm>
            <a:graphic>
              <a:graphicData uri="http://schemas.openxmlformats.org/presentationml/2006/ole">
                <mc:AlternateContent xmlns:mc="http://schemas.openxmlformats.org/markup-compatibility/2006">
                  <mc:Choice xmlns:v="urn:schemas-microsoft-com:vml" Requires="v">
                    <p:oleObj spid="_x0000_s270647" name="公式" r:id="rId5" imgW="291847" imgH="317225" progId="Equation.3">
                      <p:embed/>
                    </p:oleObj>
                  </mc:Choice>
                  <mc:Fallback>
                    <p:oleObj name="公式" r:id="rId5" imgW="291847" imgH="317225"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7" y="2868"/>
                            <a:ext cx="184" cy="1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8" name="Object 10"/>
              <p:cNvGraphicFramePr>
                <a:graphicFrameLocks/>
              </p:cNvGraphicFramePr>
              <p:nvPr/>
            </p:nvGraphicFramePr>
            <p:xfrm>
              <a:off x="4574" y="3022"/>
              <a:ext cx="120" cy="136"/>
            </p:xfrm>
            <a:graphic>
              <a:graphicData uri="http://schemas.openxmlformats.org/presentationml/2006/ole">
                <mc:AlternateContent xmlns:mc="http://schemas.openxmlformats.org/markup-compatibility/2006">
                  <mc:Choice xmlns:v="urn:schemas-microsoft-com:vml" Requires="v">
                    <p:oleObj spid="_x0000_s270648" name="公式" r:id="rId7" imgW="190335" imgH="215713" progId="Equation.3">
                      <p:embed/>
                    </p:oleObj>
                  </mc:Choice>
                  <mc:Fallback>
                    <p:oleObj name="公式" r:id="rId7" imgW="190335" imgH="215713"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4" y="3022"/>
                            <a:ext cx="120" cy="13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539" name="Group 11"/>
            <p:cNvGrpSpPr>
              <a:grpSpLocks/>
            </p:cNvGrpSpPr>
            <p:nvPr/>
          </p:nvGrpSpPr>
          <p:grpSpPr bwMode="auto">
            <a:xfrm>
              <a:off x="4128" y="2238"/>
              <a:ext cx="1152" cy="74"/>
              <a:chOff x="1344" y="3120"/>
              <a:chExt cx="1632" cy="96"/>
            </a:xfrm>
          </p:grpSpPr>
          <p:sp>
            <p:nvSpPr>
              <p:cNvPr id="22540" name="Line 12"/>
              <p:cNvSpPr>
                <a:spLocks noChangeShapeType="1"/>
              </p:cNvSpPr>
              <p:nvPr/>
            </p:nvSpPr>
            <p:spPr bwMode="auto">
              <a:xfrm>
                <a:off x="1344" y="3216"/>
                <a:ext cx="1632"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1" name="Line 13"/>
              <p:cNvSpPr>
                <a:spLocks noChangeShapeType="1"/>
              </p:cNvSpPr>
              <p:nvPr/>
            </p:nvSpPr>
            <p:spPr bwMode="auto">
              <a:xfrm flipH="1">
                <a:off x="1392" y="3120"/>
                <a:ext cx="48"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2" name="Line 14"/>
              <p:cNvSpPr>
                <a:spLocks noChangeShapeType="1"/>
              </p:cNvSpPr>
              <p:nvPr/>
            </p:nvSpPr>
            <p:spPr bwMode="auto">
              <a:xfrm flipH="1">
                <a:off x="1550" y="3120"/>
                <a:ext cx="48"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3" name="Line 15"/>
              <p:cNvSpPr>
                <a:spLocks noChangeShapeType="1"/>
              </p:cNvSpPr>
              <p:nvPr/>
            </p:nvSpPr>
            <p:spPr bwMode="auto">
              <a:xfrm flipH="1">
                <a:off x="1709" y="3120"/>
                <a:ext cx="48"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4" name="Line 16"/>
              <p:cNvSpPr>
                <a:spLocks noChangeShapeType="1"/>
              </p:cNvSpPr>
              <p:nvPr/>
            </p:nvSpPr>
            <p:spPr bwMode="auto">
              <a:xfrm flipH="1">
                <a:off x="1867" y="3120"/>
                <a:ext cx="48"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5" name="Line 17"/>
              <p:cNvSpPr>
                <a:spLocks noChangeShapeType="1"/>
              </p:cNvSpPr>
              <p:nvPr/>
            </p:nvSpPr>
            <p:spPr bwMode="auto">
              <a:xfrm flipH="1">
                <a:off x="2026" y="3120"/>
                <a:ext cx="48"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6" name="Line 18"/>
              <p:cNvSpPr>
                <a:spLocks noChangeShapeType="1"/>
              </p:cNvSpPr>
              <p:nvPr/>
            </p:nvSpPr>
            <p:spPr bwMode="auto">
              <a:xfrm flipH="1">
                <a:off x="2819" y="3120"/>
                <a:ext cx="48"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7" name="Line 19"/>
              <p:cNvSpPr>
                <a:spLocks noChangeShapeType="1"/>
              </p:cNvSpPr>
              <p:nvPr/>
            </p:nvSpPr>
            <p:spPr bwMode="auto">
              <a:xfrm flipH="1">
                <a:off x="2184" y="3120"/>
                <a:ext cx="48"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8" name="Line 20"/>
              <p:cNvSpPr>
                <a:spLocks noChangeShapeType="1"/>
              </p:cNvSpPr>
              <p:nvPr/>
            </p:nvSpPr>
            <p:spPr bwMode="auto">
              <a:xfrm flipH="1">
                <a:off x="2343" y="3120"/>
                <a:ext cx="48"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9" name="Line 21"/>
              <p:cNvSpPr>
                <a:spLocks noChangeShapeType="1"/>
              </p:cNvSpPr>
              <p:nvPr/>
            </p:nvSpPr>
            <p:spPr bwMode="auto">
              <a:xfrm flipH="1">
                <a:off x="2501" y="3120"/>
                <a:ext cx="48"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0" name="Line 22"/>
              <p:cNvSpPr>
                <a:spLocks noChangeShapeType="1"/>
              </p:cNvSpPr>
              <p:nvPr/>
            </p:nvSpPr>
            <p:spPr bwMode="auto">
              <a:xfrm flipH="1">
                <a:off x="2660" y="3120"/>
                <a:ext cx="48"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2551" name="Text Box 23"/>
          <p:cNvSpPr txBox="1">
            <a:spLocks noChangeArrowheads="1"/>
          </p:cNvSpPr>
          <p:nvPr/>
        </p:nvSpPr>
        <p:spPr bwMode="auto">
          <a:xfrm>
            <a:off x="717550" y="2205038"/>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chemeClr val="bg1"/>
                </a:solidFill>
                <a:latin typeface="Times New Roman" pitchFamily="18" charset="0"/>
              </a:rPr>
              <a:t>(1) </a:t>
            </a:r>
            <a:r>
              <a:rPr lang="zh-CN" altLang="en-US" sz="2400" b="1">
                <a:solidFill>
                  <a:schemeClr val="bg1"/>
                </a:solidFill>
                <a:latin typeface="Times New Roman" pitchFamily="18" charset="0"/>
              </a:rPr>
              <a:t>飞轮的角加速度</a:t>
            </a:r>
          </a:p>
        </p:txBody>
      </p:sp>
      <p:sp>
        <p:nvSpPr>
          <p:cNvPr id="22552" name="Text Box 24"/>
          <p:cNvSpPr txBox="1">
            <a:spLocks noChangeArrowheads="1"/>
          </p:cNvSpPr>
          <p:nvPr/>
        </p:nvSpPr>
        <p:spPr bwMode="auto">
          <a:xfrm>
            <a:off x="741363" y="2636838"/>
            <a:ext cx="47672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pPr>
            <a:r>
              <a:rPr lang="en-US" altLang="zh-CN" sz="2400" b="1" dirty="0">
                <a:solidFill>
                  <a:schemeClr val="bg1"/>
                </a:solidFill>
                <a:latin typeface="Times New Roman" pitchFamily="18" charset="0"/>
              </a:rPr>
              <a:t>(2) </a:t>
            </a:r>
            <a:r>
              <a:rPr lang="zh-CN" altLang="en-US" sz="2400" b="1" dirty="0">
                <a:solidFill>
                  <a:schemeClr val="bg1"/>
                </a:solidFill>
                <a:latin typeface="Times New Roman" pitchFamily="18" charset="0"/>
              </a:rPr>
              <a:t>如以重量</a:t>
            </a:r>
            <a:r>
              <a:rPr lang="en-US" altLang="zh-CN" sz="2400" b="1" i="1" dirty="0">
                <a:solidFill>
                  <a:srgbClr val="66FFFF"/>
                </a:solidFill>
                <a:latin typeface="Times New Roman" pitchFamily="18" charset="0"/>
              </a:rPr>
              <a:t>P </a:t>
            </a:r>
            <a:r>
              <a:rPr lang="en-US" altLang="zh-CN" sz="2400" b="1" dirty="0">
                <a:solidFill>
                  <a:srgbClr val="66FFFF"/>
                </a:solidFill>
                <a:latin typeface="Times New Roman" pitchFamily="18" charset="0"/>
              </a:rPr>
              <a:t>=98 N</a:t>
            </a:r>
            <a:r>
              <a:rPr lang="zh-CN" altLang="en-US" sz="2400" b="1" dirty="0">
                <a:solidFill>
                  <a:schemeClr val="bg1"/>
                </a:solidFill>
                <a:latin typeface="Times New Roman" pitchFamily="18" charset="0"/>
              </a:rPr>
              <a:t>的物体挂在绳端，试计算飞轮的角加速度</a:t>
            </a:r>
          </a:p>
        </p:txBody>
      </p:sp>
      <p:sp>
        <p:nvSpPr>
          <p:cNvPr id="22553" name="Text Box 25"/>
          <p:cNvSpPr txBox="1">
            <a:spLocks noChangeArrowheads="1"/>
          </p:cNvSpPr>
          <p:nvPr/>
        </p:nvSpPr>
        <p:spPr bwMode="auto">
          <a:xfrm>
            <a:off x="280988" y="379888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rgbClr val="FFFF00"/>
                </a:solidFill>
                <a:latin typeface="Times New Roman" pitchFamily="18" charset="0"/>
              </a:rPr>
              <a:t>解  </a:t>
            </a:r>
            <a:r>
              <a:rPr lang="en-US" altLang="zh-CN" sz="2400" b="1">
                <a:solidFill>
                  <a:schemeClr val="bg1"/>
                </a:solidFill>
                <a:latin typeface="Times New Roman" pitchFamily="18" charset="0"/>
              </a:rPr>
              <a:t>(1)</a:t>
            </a:r>
          </a:p>
        </p:txBody>
      </p:sp>
      <p:graphicFrame>
        <p:nvGraphicFramePr>
          <p:cNvPr id="22554" name="Object 26"/>
          <p:cNvGraphicFramePr>
            <a:graphicFrameLocks/>
          </p:cNvGraphicFramePr>
          <p:nvPr/>
        </p:nvGraphicFramePr>
        <p:xfrm>
          <a:off x="1425575" y="3943350"/>
          <a:ext cx="1085850" cy="354013"/>
        </p:xfrm>
        <a:graphic>
          <a:graphicData uri="http://schemas.openxmlformats.org/presentationml/2006/ole">
            <mc:AlternateContent xmlns:mc="http://schemas.openxmlformats.org/markup-compatibility/2006">
              <mc:Choice xmlns:v="urn:schemas-microsoft-com:vml" Requires="v">
                <p:oleObj spid="_x0000_s270649" name="Equation" r:id="rId9" imgW="1205977" imgH="393529" progId="Equation.3">
                  <p:embed/>
                </p:oleObj>
              </mc:Choice>
              <mc:Fallback>
                <p:oleObj name="Equation" r:id="rId9" imgW="1205977" imgH="393529"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5575" y="3943350"/>
                        <a:ext cx="1085850" cy="3540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55" name="Object 27"/>
          <p:cNvGraphicFramePr>
            <a:graphicFrameLocks/>
          </p:cNvGraphicFramePr>
          <p:nvPr/>
        </p:nvGraphicFramePr>
        <p:xfrm>
          <a:off x="2916238" y="3695700"/>
          <a:ext cx="3919537" cy="708025"/>
        </p:xfrm>
        <a:graphic>
          <a:graphicData uri="http://schemas.openxmlformats.org/presentationml/2006/ole">
            <mc:AlternateContent xmlns:mc="http://schemas.openxmlformats.org/markup-compatibility/2006">
              <mc:Choice xmlns:v="urn:schemas-microsoft-com:vml" Requires="v">
                <p:oleObj spid="_x0000_s270650" name="公式" r:id="rId11" imgW="4356100" imgH="787400" progId="Equation.3">
                  <p:embed/>
                </p:oleObj>
              </mc:Choice>
              <mc:Fallback>
                <p:oleObj name="公式" r:id="rId11" imgW="4356100" imgH="7874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6238" y="3695700"/>
                        <a:ext cx="3919537" cy="7080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56" name="Object 28"/>
          <p:cNvGraphicFramePr>
            <a:graphicFrameLocks/>
          </p:cNvGraphicFramePr>
          <p:nvPr/>
        </p:nvGraphicFramePr>
        <p:xfrm>
          <a:off x="1244600" y="4705350"/>
          <a:ext cx="1668463" cy="342900"/>
        </p:xfrm>
        <a:graphic>
          <a:graphicData uri="http://schemas.openxmlformats.org/presentationml/2006/ole">
            <mc:AlternateContent xmlns:mc="http://schemas.openxmlformats.org/markup-compatibility/2006">
              <mc:Choice xmlns:v="urn:schemas-microsoft-com:vml" Requires="v">
                <p:oleObj spid="_x0000_s270651" name="Equation" r:id="rId13" imgW="1854200" imgH="381000" progId="Equation.3">
                  <p:embed/>
                </p:oleObj>
              </mc:Choice>
              <mc:Fallback>
                <p:oleObj name="Equation" r:id="rId13" imgW="1854200" imgH="38100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4600" y="4705350"/>
                        <a:ext cx="1668463" cy="3429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57" name="Text Box 29"/>
          <p:cNvSpPr txBox="1">
            <a:spLocks noChangeArrowheads="1"/>
          </p:cNvSpPr>
          <p:nvPr/>
        </p:nvSpPr>
        <p:spPr bwMode="auto">
          <a:xfrm>
            <a:off x="706438" y="4587875"/>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a:solidFill>
                  <a:schemeClr val="bg1"/>
                </a:solidFill>
                <a:latin typeface="Times New Roman" pitchFamily="18" charset="0"/>
              </a:rPr>
              <a:t>(2)</a:t>
            </a:r>
          </a:p>
        </p:txBody>
      </p:sp>
      <p:graphicFrame>
        <p:nvGraphicFramePr>
          <p:cNvPr id="22558" name="Object 30"/>
          <p:cNvGraphicFramePr>
            <a:graphicFrameLocks/>
          </p:cNvGraphicFramePr>
          <p:nvPr/>
        </p:nvGraphicFramePr>
        <p:xfrm>
          <a:off x="1258888" y="5200650"/>
          <a:ext cx="1039812" cy="354013"/>
        </p:xfrm>
        <a:graphic>
          <a:graphicData uri="http://schemas.openxmlformats.org/presentationml/2006/ole">
            <mc:AlternateContent xmlns:mc="http://schemas.openxmlformats.org/markup-compatibility/2006">
              <mc:Choice xmlns:v="urn:schemas-microsoft-com:vml" Requires="v">
                <p:oleObj spid="_x0000_s270652" name="Equation" r:id="rId15" imgW="1155700" imgH="393700" progId="Equation.3">
                  <p:embed/>
                </p:oleObj>
              </mc:Choice>
              <mc:Fallback>
                <p:oleObj name="Equation" r:id="rId15" imgW="1155700" imgH="39370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8888" y="5200650"/>
                        <a:ext cx="1039812" cy="3540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59" name="Object 31"/>
          <p:cNvGraphicFramePr>
            <a:graphicFrameLocks/>
          </p:cNvGraphicFramePr>
          <p:nvPr/>
        </p:nvGraphicFramePr>
        <p:xfrm>
          <a:off x="1266825" y="5630863"/>
          <a:ext cx="879475" cy="354012"/>
        </p:xfrm>
        <a:graphic>
          <a:graphicData uri="http://schemas.openxmlformats.org/presentationml/2006/ole">
            <mc:AlternateContent xmlns:mc="http://schemas.openxmlformats.org/markup-compatibility/2006">
              <mc:Choice xmlns:v="urn:schemas-microsoft-com:vml" Requires="v">
                <p:oleObj spid="_x0000_s270653" name="Equation" r:id="rId17" imgW="977476" imgH="393529" progId="Equation.3">
                  <p:embed/>
                </p:oleObj>
              </mc:Choice>
              <mc:Fallback>
                <p:oleObj name="Equation" r:id="rId17" imgW="977476" imgH="393529"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66825" y="5630863"/>
                        <a:ext cx="879475" cy="3540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60" name="AutoShape 32"/>
          <p:cNvSpPr>
            <a:spLocks/>
          </p:cNvSpPr>
          <p:nvPr/>
        </p:nvSpPr>
        <p:spPr bwMode="auto">
          <a:xfrm rot="10800000">
            <a:off x="3090863" y="4776788"/>
            <a:ext cx="225425" cy="1143000"/>
          </a:xfrm>
          <a:prstGeom prst="leftBrace">
            <a:avLst>
              <a:gd name="adj1" fmla="val 42254"/>
              <a:gd name="adj2" fmla="val 52495"/>
            </a:avLst>
          </a:prstGeom>
          <a:noFill/>
          <a:ln w="28575">
            <a:solidFill>
              <a:srgbClr val="66FF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2561" name="AutoShape 33"/>
          <p:cNvSpPr>
            <a:spLocks noChangeArrowheads="1"/>
          </p:cNvSpPr>
          <p:nvPr/>
        </p:nvSpPr>
        <p:spPr bwMode="auto">
          <a:xfrm>
            <a:off x="6011863" y="4486275"/>
            <a:ext cx="1439862" cy="1079500"/>
          </a:xfrm>
          <a:prstGeom prst="upDownArrowCallout">
            <a:avLst>
              <a:gd name="adj1" fmla="val 33346"/>
              <a:gd name="adj2" fmla="val 33346"/>
              <a:gd name="adj3" fmla="val 12500"/>
              <a:gd name="adj4" fmla="val 50000"/>
            </a:avLst>
          </a:prstGeom>
          <a:noFill/>
          <a:ln w="9525">
            <a:solidFill>
              <a:srgbClr val="66FFFF"/>
            </a:solidFill>
            <a:miter lim="800000"/>
            <a:headEnd/>
            <a:tailEnd/>
          </a:ln>
          <a:extLst>
            <a:ext uri="{909E8E84-426E-40DD-AFC4-6F175D3DCCD1}">
              <a14:hiddenFill xmlns:a14="http://schemas.microsoft.com/office/drawing/2010/main">
                <a:solidFill>
                  <a:srgbClr val="FFCC99"/>
                </a:solidFill>
              </a14:hiddenFill>
            </a:ext>
          </a:extLst>
        </p:spPr>
        <p:txBody>
          <a:bodyPr wrap="none" anchor="ctr"/>
          <a:lstStyle/>
          <a:p>
            <a:pPr lvl="0" algn="ctr" eaLnBrk="0" hangingPunct="0"/>
            <a:r>
              <a:rPr lang="zh-CN" altLang="en-US" sz="2000" b="1">
                <a:solidFill>
                  <a:prstClr val="white"/>
                </a:solidFill>
                <a:latin typeface="Times New Roman" pitchFamily="18" charset="0"/>
                <a:ea typeface="楷体_GB2312" pitchFamily="49" charset="-122"/>
              </a:rPr>
              <a:t>两者区别</a:t>
            </a:r>
          </a:p>
        </p:txBody>
      </p:sp>
      <p:sp>
        <p:nvSpPr>
          <p:cNvPr id="22562" name="Text Box 34"/>
          <p:cNvSpPr txBox="1">
            <a:spLocks noChangeArrowheads="1"/>
          </p:cNvSpPr>
          <p:nvPr/>
        </p:nvSpPr>
        <p:spPr bwMode="auto">
          <a:xfrm>
            <a:off x="207963" y="323850"/>
            <a:ext cx="3917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800" b="1">
                <a:solidFill>
                  <a:srgbClr val="FFFF00"/>
                </a:solidFill>
                <a:latin typeface="Times New Roman" pitchFamily="18" charset="0"/>
              </a:rPr>
              <a:t>五</a:t>
            </a:r>
            <a:r>
              <a:rPr lang="en-US" altLang="zh-CN" sz="2800" b="1">
                <a:solidFill>
                  <a:srgbClr val="FFFF00"/>
                </a:solidFill>
                <a:latin typeface="Times New Roman" pitchFamily="18" charset="0"/>
              </a:rPr>
              <a:t>. </a:t>
            </a:r>
            <a:r>
              <a:rPr lang="zh-CN" altLang="en-US" sz="2800" b="1">
                <a:solidFill>
                  <a:srgbClr val="FFFF00"/>
                </a:solidFill>
                <a:latin typeface="Times New Roman" pitchFamily="18" charset="0"/>
              </a:rPr>
              <a:t>转动定律的应用举例</a:t>
            </a:r>
            <a:endParaRPr lang="zh-CN" altLang="en-US" sz="3200" b="1">
              <a:solidFill>
                <a:srgbClr val="FFFF00"/>
              </a:solidFill>
              <a:latin typeface="Times New Roman" pitchFamily="18" charset="0"/>
            </a:endParaRPr>
          </a:p>
        </p:txBody>
      </p:sp>
      <p:sp>
        <p:nvSpPr>
          <p:cNvPr id="22563" name="Rectangle 35"/>
          <p:cNvSpPr>
            <a:spLocks noChangeArrowheads="1"/>
          </p:cNvSpPr>
          <p:nvPr/>
        </p:nvSpPr>
        <p:spPr bwMode="auto">
          <a:xfrm>
            <a:off x="8415338" y="3328988"/>
            <a:ext cx="304800" cy="304800"/>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4" name="Line 36"/>
          <p:cNvSpPr>
            <a:spLocks noChangeShapeType="1"/>
          </p:cNvSpPr>
          <p:nvPr/>
        </p:nvSpPr>
        <p:spPr bwMode="auto">
          <a:xfrm>
            <a:off x="8567738" y="3481388"/>
            <a:ext cx="0" cy="533400"/>
          </a:xfrm>
          <a:prstGeom prst="line">
            <a:avLst/>
          </a:prstGeom>
          <a:noFill/>
          <a:ln w="381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5" name="Line 37"/>
          <p:cNvSpPr>
            <a:spLocks noChangeShapeType="1"/>
          </p:cNvSpPr>
          <p:nvPr/>
        </p:nvSpPr>
        <p:spPr bwMode="auto">
          <a:xfrm flipV="1">
            <a:off x="8567738" y="2947988"/>
            <a:ext cx="0" cy="381000"/>
          </a:xfrm>
          <a:prstGeom prst="line">
            <a:avLst/>
          </a:prstGeom>
          <a:noFill/>
          <a:ln w="381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566" name="Object 38"/>
          <p:cNvGraphicFramePr>
            <a:graphicFrameLocks noChangeAspect="1"/>
          </p:cNvGraphicFramePr>
          <p:nvPr/>
        </p:nvGraphicFramePr>
        <p:xfrm>
          <a:off x="8362950" y="4090988"/>
          <a:ext cx="457200" cy="298450"/>
        </p:xfrm>
        <a:graphic>
          <a:graphicData uri="http://schemas.openxmlformats.org/presentationml/2006/ole">
            <mc:AlternateContent xmlns:mc="http://schemas.openxmlformats.org/markup-compatibility/2006">
              <mc:Choice xmlns:v="urn:schemas-microsoft-com:vml" Requires="v">
                <p:oleObj spid="_x0000_s270654" name="Equation" r:id="rId19" imgW="368300" imgH="241300" progId="Equation.3">
                  <p:embed/>
                </p:oleObj>
              </mc:Choice>
              <mc:Fallback>
                <p:oleObj name="Equation" r:id="rId19" imgW="368300" imgH="2413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62950" y="4090988"/>
                        <a:ext cx="457200" cy="2984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67" name="Object 39"/>
          <p:cNvGraphicFramePr>
            <a:graphicFrameLocks noChangeAspect="1"/>
          </p:cNvGraphicFramePr>
          <p:nvPr/>
        </p:nvGraphicFramePr>
        <p:xfrm>
          <a:off x="8443913" y="2643188"/>
          <a:ext cx="276225" cy="309562"/>
        </p:xfrm>
        <a:graphic>
          <a:graphicData uri="http://schemas.openxmlformats.org/presentationml/2006/ole">
            <mc:AlternateContent xmlns:mc="http://schemas.openxmlformats.org/markup-compatibility/2006">
              <mc:Choice xmlns:v="urn:schemas-microsoft-com:vml" Requires="v">
                <p:oleObj spid="_x0000_s270655" name="Equation" r:id="rId21" imgW="203112" imgH="228501" progId="Equation.3">
                  <p:embed/>
                </p:oleObj>
              </mc:Choice>
              <mc:Fallback>
                <p:oleObj name="Equation" r:id="rId21" imgW="203112" imgH="228501"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443913" y="2643188"/>
                        <a:ext cx="276225" cy="30956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68" name="Text Box 40"/>
          <p:cNvSpPr txBox="1">
            <a:spLocks noChangeArrowheads="1"/>
          </p:cNvSpPr>
          <p:nvPr/>
        </p:nvSpPr>
        <p:spPr bwMode="auto">
          <a:xfrm>
            <a:off x="115888" y="855663"/>
            <a:ext cx="827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solidFill>
                  <a:srgbClr val="FFFF00"/>
                </a:solidFill>
                <a:latin typeface="Times New Roman" pitchFamily="18" charset="0"/>
              </a:rPr>
              <a:t>例</a:t>
            </a:r>
          </a:p>
        </p:txBody>
      </p:sp>
      <p:sp>
        <p:nvSpPr>
          <p:cNvPr id="22569" name="Text Box 41"/>
          <p:cNvSpPr txBox="1">
            <a:spLocks noChangeArrowheads="1"/>
          </p:cNvSpPr>
          <p:nvPr/>
        </p:nvSpPr>
        <p:spPr bwMode="auto">
          <a:xfrm>
            <a:off x="101600" y="2205038"/>
            <a:ext cx="82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solidFill>
                  <a:srgbClr val="FFFF00"/>
                </a:solidFill>
                <a:latin typeface="Times New Roman" pitchFamily="18" charset="0"/>
              </a:rPr>
              <a:t>求</a:t>
            </a:r>
          </a:p>
        </p:txBody>
      </p:sp>
      <p:sp>
        <p:nvSpPr>
          <p:cNvPr id="22570" name="Text Box 42"/>
          <p:cNvSpPr txBox="1">
            <a:spLocks noChangeArrowheads="1"/>
          </p:cNvSpPr>
          <p:nvPr/>
        </p:nvSpPr>
        <p:spPr bwMode="auto">
          <a:xfrm>
            <a:off x="736600" y="765175"/>
            <a:ext cx="8269288"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zh-CN" altLang="en-US" sz="2400" b="1">
                <a:solidFill>
                  <a:schemeClr val="bg1"/>
                </a:solidFill>
                <a:latin typeface="Times New Roman" pitchFamily="18" charset="0"/>
              </a:rPr>
              <a:t>一轻绳绕在半径 </a:t>
            </a:r>
            <a:r>
              <a:rPr lang="en-US" altLang="zh-CN" sz="2400" b="1" i="1">
                <a:solidFill>
                  <a:srgbClr val="66FFFF"/>
                </a:solidFill>
                <a:latin typeface="Times New Roman" pitchFamily="18" charset="0"/>
              </a:rPr>
              <a:t>r </a:t>
            </a:r>
            <a:r>
              <a:rPr lang="en-US" altLang="zh-CN" sz="2400" b="1">
                <a:solidFill>
                  <a:srgbClr val="66FFFF"/>
                </a:solidFill>
                <a:latin typeface="Times New Roman" pitchFamily="18" charset="0"/>
              </a:rPr>
              <a:t>=20 cm </a:t>
            </a:r>
            <a:r>
              <a:rPr lang="zh-CN" altLang="en-US" sz="2400" b="1">
                <a:solidFill>
                  <a:schemeClr val="bg1"/>
                </a:solidFill>
                <a:latin typeface="Times New Roman" pitchFamily="18" charset="0"/>
              </a:rPr>
              <a:t>的飞轮边缘，在绳端施以</a:t>
            </a:r>
            <a:r>
              <a:rPr lang="en-US" altLang="zh-CN" sz="2400" b="1" i="1">
                <a:solidFill>
                  <a:srgbClr val="66FFFF"/>
                </a:solidFill>
                <a:latin typeface="Times New Roman" pitchFamily="18" charset="0"/>
              </a:rPr>
              <a:t>F</a:t>
            </a:r>
            <a:r>
              <a:rPr lang="en-US" altLang="zh-CN" sz="2400" b="1">
                <a:solidFill>
                  <a:srgbClr val="66FFFF"/>
                </a:solidFill>
                <a:latin typeface="Times New Roman" pitchFamily="18" charset="0"/>
              </a:rPr>
              <a:t>=98 N</a:t>
            </a:r>
            <a:r>
              <a:rPr lang="en-US" altLang="zh-CN" sz="2400" b="1">
                <a:solidFill>
                  <a:schemeClr val="bg1"/>
                </a:solidFill>
                <a:latin typeface="Times New Roman" pitchFamily="18" charset="0"/>
              </a:rPr>
              <a:t> </a:t>
            </a:r>
            <a:r>
              <a:rPr lang="zh-CN" altLang="en-US" sz="2400" b="1">
                <a:solidFill>
                  <a:schemeClr val="bg1"/>
                </a:solidFill>
                <a:latin typeface="Times New Roman" pitchFamily="18" charset="0"/>
              </a:rPr>
              <a:t>的拉力，飞轮的转动惯量 </a:t>
            </a:r>
            <a:r>
              <a:rPr lang="en-US" altLang="zh-CN" sz="2400" b="1" i="1">
                <a:solidFill>
                  <a:srgbClr val="66FFFF"/>
                </a:solidFill>
                <a:latin typeface="Times New Roman" pitchFamily="18" charset="0"/>
              </a:rPr>
              <a:t>J</a:t>
            </a:r>
            <a:r>
              <a:rPr lang="en-US" altLang="zh-CN" sz="2400" b="1">
                <a:solidFill>
                  <a:srgbClr val="66FFFF"/>
                </a:solidFill>
                <a:latin typeface="Times New Roman" pitchFamily="18" charset="0"/>
              </a:rPr>
              <a:t>=0.5 kg·m</a:t>
            </a:r>
            <a:r>
              <a:rPr lang="en-US" altLang="zh-CN" sz="2400" b="1" baseline="45000">
                <a:solidFill>
                  <a:srgbClr val="66FFFF"/>
                </a:solidFill>
                <a:latin typeface="Times New Roman" pitchFamily="18" charset="0"/>
              </a:rPr>
              <a:t>2</a:t>
            </a:r>
            <a:r>
              <a:rPr lang="zh-CN" altLang="en-US" sz="2400" b="1">
                <a:solidFill>
                  <a:schemeClr val="bg1"/>
                </a:solidFill>
                <a:latin typeface="Times New Roman" pitchFamily="18" charset="0"/>
              </a:rPr>
              <a:t>，飞轮与转轴间的摩擦不计， </a:t>
            </a:r>
            <a:r>
              <a:rPr lang="en-US" altLang="zh-CN" sz="2400" b="1">
                <a:solidFill>
                  <a:schemeClr val="bg1"/>
                </a:solidFill>
                <a:latin typeface="Times New Roman" pitchFamily="18" charset="0"/>
              </a:rPr>
              <a:t>(</a:t>
            </a:r>
            <a:r>
              <a:rPr lang="zh-CN" altLang="en-US" sz="2400" b="1">
                <a:solidFill>
                  <a:schemeClr val="bg1"/>
                </a:solidFill>
                <a:latin typeface="Times New Roman" pitchFamily="18" charset="0"/>
              </a:rPr>
              <a:t>见图</a:t>
            </a:r>
            <a:r>
              <a:rPr lang="en-US" altLang="zh-CN" sz="2400" b="1">
                <a:solidFill>
                  <a:schemeClr val="bg1"/>
                </a:solidFill>
                <a:latin typeface="Times New Roman" pitchFamily="18" charset="0"/>
              </a:rPr>
              <a:t>)</a:t>
            </a:r>
          </a:p>
        </p:txBody>
      </p:sp>
      <p:graphicFrame>
        <p:nvGraphicFramePr>
          <p:cNvPr id="22571" name="Object 43"/>
          <p:cNvGraphicFramePr>
            <a:graphicFrameLocks/>
          </p:cNvGraphicFramePr>
          <p:nvPr/>
        </p:nvGraphicFramePr>
        <p:xfrm>
          <a:off x="3670300" y="4624388"/>
          <a:ext cx="1611313" cy="754062"/>
        </p:xfrm>
        <a:graphic>
          <a:graphicData uri="http://schemas.openxmlformats.org/presentationml/2006/ole">
            <mc:AlternateContent xmlns:mc="http://schemas.openxmlformats.org/markup-compatibility/2006">
              <mc:Choice xmlns:v="urn:schemas-microsoft-com:vml" Requires="v">
                <p:oleObj spid="_x0000_s270656" name="公式" r:id="rId23" imgW="1790700" imgH="838200" progId="Equation.3">
                  <p:embed/>
                </p:oleObj>
              </mc:Choice>
              <mc:Fallback>
                <p:oleObj name="公式" r:id="rId23" imgW="1790700" imgH="838200" progId="Equation.3">
                  <p:embed/>
                  <p:pic>
                    <p:nvPicPr>
                      <p:cNvPr id="0" name=""/>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70300" y="4624388"/>
                        <a:ext cx="1611313" cy="75406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72" name="Object 44"/>
          <p:cNvGraphicFramePr>
            <a:graphicFrameLocks/>
          </p:cNvGraphicFramePr>
          <p:nvPr/>
        </p:nvGraphicFramePr>
        <p:xfrm>
          <a:off x="3937000" y="5638800"/>
          <a:ext cx="3724275" cy="742950"/>
        </p:xfrm>
        <a:graphic>
          <a:graphicData uri="http://schemas.openxmlformats.org/presentationml/2006/ole">
            <mc:AlternateContent xmlns:mc="http://schemas.openxmlformats.org/markup-compatibility/2006">
              <mc:Choice xmlns:v="urn:schemas-microsoft-com:vml" Requires="v">
                <p:oleObj spid="_x0000_s270657" name="公式" r:id="rId25" imgW="4140200" imgH="825500" progId="Equation.3">
                  <p:embed/>
                </p:oleObj>
              </mc:Choice>
              <mc:Fallback>
                <p:oleObj name="公式" r:id="rId25" imgW="4140200" imgH="825500"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37000" y="5638800"/>
                        <a:ext cx="3724275" cy="7429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14421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2562"/>
                                        </p:tgtEl>
                                        <p:attrNameLst>
                                          <p:attrName>style.visibility</p:attrName>
                                        </p:attrNameLst>
                                      </p:cBhvr>
                                      <p:to>
                                        <p:strVal val="visible"/>
                                      </p:to>
                                    </p:set>
                                    <p:animEffect transition="in" filter="wipe(left)">
                                      <p:cBhvr>
                                        <p:cTn id="7" dur="75"/>
                                        <p:tgtEl>
                                          <p:spTgt spid="22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68"/>
                                        </p:tgtEl>
                                        <p:attrNameLst>
                                          <p:attrName>style.visibility</p:attrName>
                                        </p:attrNameLst>
                                      </p:cBhvr>
                                      <p:to>
                                        <p:strVal val="visible"/>
                                      </p:to>
                                    </p:set>
                                    <p:animEffect transition="in" filter="wipe(left)">
                                      <p:cBhvr>
                                        <p:cTn id="12" dur="500"/>
                                        <p:tgtEl>
                                          <p:spTgt spid="22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70"/>
                                        </p:tgtEl>
                                        <p:attrNameLst>
                                          <p:attrName>style.visibility</p:attrName>
                                        </p:attrNameLst>
                                      </p:cBhvr>
                                      <p:to>
                                        <p:strVal val="visible"/>
                                      </p:to>
                                    </p:set>
                                    <p:animEffect transition="in" filter="wipe(left)">
                                      <p:cBhvr>
                                        <p:cTn id="17" dur="500"/>
                                        <p:tgtEl>
                                          <p:spTgt spid="225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 fill="hold" nodeType="clickEffect">
                                  <p:stCondLst>
                                    <p:cond delay="0"/>
                                  </p:stCondLst>
                                  <p:childTnLst>
                                    <p:set>
                                      <p:cBhvr>
                                        <p:cTn id="21" dur="1" fill="hold">
                                          <p:stCondLst>
                                            <p:cond delay="0"/>
                                          </p:stCondLst>
                                        </p:cTn>
                                        <p:tgtEl>
                                          <p:spTgt spid="22530"/>
                                        </p:tgtEl>
                                        <p:attrNameLst>
                                          <p:attrName>style.visibility</p:attrName>
                                        </p:attrNameLst>
                                      </p:cBhvr>
                                      <p:to>
                                        <p:strVal val="visible"/>
                                      </p:to>
                                    </p:set>
                                    <p:anim calcmode="lin" valueType="num">
                                      <p:cBhvr>
                                        <p:cTn id="22" dur="500" fill="hold"/>
                                        <p:tgtEl>
                                          <p:spTgt spid="22530"/>
                                        </p:tgtEl>
                                        <p:attrNameLst>
                                          <p:attrName>ppt_x</p:attrName>
                                        </p:attrNameLst>
                                      </p:cBhvr>
                                      <p:tavLst>
                                        <p:tav tm="0">
                                          <p:val>
                                            <p:strVal val="#ppt_x"/>
                                          </p:val>
                                        </p:tav>
                                        <p:tav tm="100000">
                                          <p:val>
                                            <p:strVal val="#ppt_x"/>
                                          </p:val>
                                        </p:tav>
                                      </p:tavLst>
                                    </p:anim>
                                    <p:anim calcmode="lin" valueType="num">
                                      <p:cBhvr>
                                        <p:cTn id="23" dur="500" fill="hold"/>
                                        <p:tgtEl>
                                          <p:spTgt spid="22530"/>
                                        </p:tgtEl>
                                        <p:attrNameLst>
                                          <p:attrName>ppt_y</p:attrName>
                                        </p:attrNameLst>
                                      </p:cBhvr>
                                      <p:tavLst>
                                        <p:tav tm="0">
                                          <p:val>
                                            <p:strVal val="#ppt_y-#ppt_h/2"/>
                                          </p:val>
                                        </p:tav>
                                        <p:tav tm="100000">
                                          <p:val>
                                            <p:strVal val="#ppt_y"/>
                                          </p:val>
                                        </p:tav>
                                      </p:tavLst>
                                    </p:anim>
                                    <p:anim calcmode="lin" valueType="num">
                                      <p:cBhvr>
                                        <p:cTn id="24" dur="500" fill="hold"/>
                                        <p:tgtEl>
                                          <p:spTgt spid="22530"/>
                                        </p:tgtEl>
                                        <p:attrNameLst>
                                          <p:attrName>ppt_w</p:attrName>
                                        </p:attrNameLst>
                                      </p:cBhvr>
                                      <p:tavLst>
                                        <p:tav tm="0">
                                          <p:val>
                                            <p:strVal val="#ppt_w"/>
                                          </p:val>
                                        </p:tav>
                                        <p:tav tm="100000">
                                          <p:val>
                                            <p:strVal val="#ppt_w"/>
                                          </p:val>
                                        </p:tav>
                                      </p:tavLst>
                                    </p:anim>
                                    <p:anim calcmode="lin" valueType="num">
                                      <p:cBhvr>
                                        <p:cTn id="25" dur="500" fill="hold"/>
                                        <p:tgtEl>
                                          <p:spTgt spid="22530"/>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2569"/>
                                        </p:tgtEl>
                                        <p:attrNameLst>
                                          <p:attrName>style.visibility</p:attrName>
                                        </p:attrNameLst>
                                      </p:cBhvr>
                                      <p:to>
                                        <p:strVal val="visible"/>
                                      </p:to>
                                    </p:set>
                                    <p:animEffect transition="in" filter="wipe(left)">
                                      <p:cBhvr>
                                        <p:cTn id="30" dur="500"/>
                                        <p:tgtEl>
                                          <p:spTgt spid="2256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551"/>
                                        </p:tgtEl>
                                        <p:attrNameLst>
                                          <p:attrName>style.visibility</p:attrName>
                                        </p:attrNameLst>
                                      </p:cBhvr>
                                      <p:to>
                                        <p:strVal val="visible"/>
                                      </p:to>
                                    </p:set>
                                    <p:animEffect transition="in" filter="wipe(left)">
                                      <p:cBhvr>
                                        <p:cTn id="35" dur="500"/>
                                        <p:tgtEl>
                                          <p:spTgt spid="2255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552"/>
                                        </p:tgtEl>
                                        <p:attrNameLst>
                                          <p:attrName>style.visibility</p:attrName>
                                        </p:attrNameLst>
                                      </p:cBhvr>
                                      <p:to>
                                        <p:strVal val="visible"/>
                                      </p:to>
                                    </p:set>
                                    <p:animEffect transition="in" filter="wipe(left)">
                                      <p:cBhvr>
                                        <p:cTn id="40" dur="500"/>
                                        <p:tgtEl>
                                          <p:spTgt spid="2255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2553"/>
                                        </p:tgtEl>
                                        <p:attrNameLst>
                                          <p:attrName>style.visibility</p:attrName>
                                        </p:attrNameLst>
                                      </p:cBhvr>
                                      <p:to>
                                        <p:strVal val="visible"/>
                                      </p:to>
                                    </p:set>
                                    <p:animEffect transition="in" filter="wipe(left)">
                                      <p:cBhvr>
                                        <p:cTn id="45" dur="500"/>
                                        <p:tgtEl>
                                          <p:spTgt spid="2255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2554"/>
                                        </p:tgtEl>
                                        <p:attrNameLst>
                                          <p:attrName>style.visibility</p:attrName>
                                        </p:attrNameLst>
                                      </p:cBhvr>
                                      <p:to>
                                        <p:strVal val="visible"/>
                                      </p:to>
                                    </p:set>
                                    <p:animEffect transition="in" filter="wipe(left)">
                                      <p:cBhvr>
                                        <p:cTn id="50" dur="500"/>
                                        <p:tgtEl>
                                          <p:spTgt spid="2255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2555"/>
                                        </p:tgtEl>
                                        <p:attrNameLst>
                                          <p:attrName>style.visibility</p:attrName>
                                        </p:attrNameLst>
                                      </p:cBhvr>
                                      <p:to>
                                        <p:strVal val="visible"/>
                                      </p:to>
                                    </p:set>
                                    <p:animEffect transition="in" filter="wipe(left)">
                                      <p:cBhvr>
                                        <p:cTn id="55" dur="500"/>
                                        <p:tgtEl>
                                          <p:spTgt spid="2255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2557"/>
                                        </p:tgtEl>
                                        <p:attrNameLst>
                                          <p:attrName>style.visibility</p:attrName>
                                        </p:attrNameLst>
                                      </p:cBhvr>
                                      <p:to>
                                        <p:strVal val="visible"/>
                                      </p:to>
                                    </p:set>
                                    <p:animEffect transition="in" filter="wipe(left)">
                                      <p:cBhvr>
                                        <p:cTn id="60" dur="500"/>
                                        <p:tgtEl>
                                          <p:spTgt spid="2255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2563"/>
                                        </p:tgtEl>
                                        <p:attrNameLst>
                                          <p:attrName>style.visibility</p:attrName>
                                        </p:attrNameLst>
                                      </p:cBhvr>
                                      <p:to>
                                        <p:strVal val="visible"/>
                                      </p:to>
                                    </p:set>
                                    <p:animEffect transition="in" filter="wipe(left)">
                                      <p:cBhvr>
                                        <p:cTn id="65" dur="500"/>
                                        <p:tgtEl>
                                          <p:spTgt spid="2256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22564"/>
                                        </p:tgtEl>
                                        <p:attrNameLst>
                                          <p:attrName>style.visibility</p:attrName>
                                        </p:attrNameLst>
                                      </p:cBhvr>
                                      <p:to>
                                        <p:strVal val="visible"/>
                                      </p:to>
                                    </p:set>
                                    <p:animEffect transition="in" filter="wipe(up)">
                                      <p:cBhvr>
                                        <p:cTn id="70" dur="500"/>
                                        <p:tgtEl>
                                          <p:spTgt spid="2256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22566"/>
                                        </p:tgtEl>
                                        <p:attrNameLst>
                                          <p:attrName>style.visibility</p:attrName>
                                        </p:attrNameLst>
                                      </p:cBhvr>
                                      <p:to>
                                        <p:strVal val="visible"/>
                                      </p:to>
                                    </p:set>
                                    <p:animEffect transition="in" filter="wipe(left)">
                                      <p:cBhvr>
                                        <p:cTn id="75" dur="500"/>
                                        <p:tgtEl>
                                          <p:spTgt spid="2256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2565"/>
                                        </p:tgtEl>
                                        <p:attrNameLst>
                                          <p:attrName>style.visibility</p:attrName>
                                        </p:attrNameLst>
                                      </p:cBhvr>
                                      <p:to>
                                        <p:strVal val="visible"/>
                                      </p:to>
                                    </p:set>
                                    <p:animEffect transition="in" filter="wipe(down)">
                                      <p:cBhvr>
                                        <p:cTn id="80" dur="500"/>
                                        <p:tgtEl>
                                          <p:spTgt spid="2256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22567"/>
                                        </p:tgtEl>
                                        <p:attrNameLst>
                                          <p:attrName>style.visibility</p:attrName>
                                        </p:attrNameLst>
                                      </p:cBhvr>
                                      <p:to>
                                        <p:strVal val="visible"/>
                                      </p:to>
                                    </p:set>
                                    <p:animEffect transition="in" filter="wipe(left)">
                                      <p:cBhvr>
                                        <p:cTn id="85" dur="500"/>
                                        <p:tgtEl>
                                          <p:spTgt spid="2256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22556"/>
                                        </p:tgtEl>
                                        <p:attrNameLst>
                                          <p:attrName>style.visibility</p:attrName>
                                        </p:attrNameLst>
                                      </p:cBhvr>
                                      <p:to>
                                        <p:strVal val="visible"/>
                                      </p:to>
                                    </p:set>
                                    <p:animEffect transition="in" filter="wipe(left)">
                                      <p:cBhvr>
                                        <p:cTn id="90" dur="500"/>
                                        <p:tgtEl>
                                          <p:spTgt spid="22556"/>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22558"/>
                                        </p:tgtEl>
                                        <p:attrNameLst>
                                          <p:attrName>style.visibility</p:attrName>
                                        </p:attrNameLst>
                                      </p:cBhvr>
                                      <p:to>
                                        <p:strVal val="visible"/>
                                      </p:to>
                                    </p:set>
                                    <p:animEffect transition="in" filter="wipe(left)">
                                      <p:cBhvr>
                                        <p:cTn id="95" dur="500"/>
                                        <p:tgtEl>
                                          <p:spTgt spid="22558"/>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22559"/>
                                        </p:tgtEl>
                                        <p:attrNameLst>
                                          <p:attrName>style.visibility</p:attrName>
                                        </p:attrNameLst>
                                      </p:cBhvr>
                                      <p:to>
                                        <p:strVal val="visible"/>
                                      </p:to>
                                    </p:set>
                                    <p:animEffect transition="in" filter="wipe(left)">
                                      <p:cBhvr>
                                        <p:cTn id="100" dur="500"/>
                                        <p:tgtEl>
                                          <p:spTgt spid="2255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2560"/>
                                        </p:tgtEl>
                                        <p:attrNameLst>
                                          <p:attrName>style.visibility</p:attrName>
                                        </p:attrNameLst>
                                      </p:cBhvr>
                                      <p:to>
                                        <p:strVal val="visible"/>
                                      </p:to>
                                    </p:set>
                                    <p:animEffect transition="in" filter="wipe(left)">
                                      <p:cBhvr>
                                        <p:cTn id="105" dur="500"/>
                                        <p:tgtEl>
                                          <p:spTgt spid="2256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22571"/>
                                        </p:tgtEl>
                                        <p:attrNameLst>
                                          <p:attrName>style.visibility</p:attrName>
                                        </p:attrNameLst>
                                      </p:cBhvr>
                                      <p:to>
                                        <p:strVal val="visible"/>
                                      </p:to>
                                    </p:set>
                                    <p:animEffect transition="in" filter="wipe(left)">
                                      <p:cBhvr>
                                        <p:cTn id="110" dur="500"/>
                                        <p:tgtEl>
                                          <p:spTgt spid="22571"/>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22572"/>
                                        </p:tgtEl>
                                        <p:attrNameLst>
                                          <p:attrName>style.visibility</p:attrName>
                                        </p:attrNameLst>
                                      </p:cBhvr>
                                      <p:to>
                                        <p:strVal val="visible"/>
                                      </p:to>
                                    </p:set>
                                    <p:animEffect transition="in" filter="wipe(left)">
                                      <p:cBhvr>
                                        <p:cTn id="115" dur="500"/>
                                        <p:tgtEl>
                                          <p:spTgt spid="2257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2561"/>
                                        </p:tgtEl>
                                        <p:attrNameLst>
                                          <p:attrName>style.visibility</p:attrName>
                                        </p:attrNameLst>
                                      </p:cBhvr>
                                      <p:to>
                                        <p:strVal val="visible"/>
                                      </p:to>
                                    </p:set>
                                    <p:animEffect transition="in" filter="wipe(left)">
                                      <p:cBhvr>
                                        <p:cTn id="120" dur="500"/>
                                        <p:tgtEl>
                                          <p:spTgt spid="22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1" grpId="0" autoUpdateAnimBg="0"/>
      <p:bldP spid="22552" grpId="0" autoUpdateAnimBg="0"/>
      <p:bldP spid="22553" grpId="0" autoUpdateAnimBg="0"/>
      <p:bldP spid="22557" grpId="0" autoUpdateAnimBg="0"/>
      <p:bldP spid="22560" grpId="0" animBg="1"/>
      <p:bldP spid="22561" grpId="0" animBg="1" autoUpdateAnimBg="0"/>
      <p:bldP spid="22562" grpId="0" autoUpdateAnimBg="0"/>
      <p:bldP spid="22563" grpId="0" animBg="1"/>
      <p:bldP spid="22564" grpId="0" animBg="1"/>
      <p:bldP spid="22565" grpId="0" animBg="1"/>
      <p:bldP spid="22568" grpId="0"/>
      <p:bldP spid="22569" grpId="0"/>
      <p:bldP spid="2257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769938" y="334963"/>
            <a:ext cx="84645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pPr>
            <a:r>
              <a:rPr lang="zh-CN" altLang="en-US" sz="2400" b="1">
                <a:solidFill>
                  <a:schemeClr val="bg1"/>
                </a:solidFill>
                <a:latin typeface="Times New Roman" pitchFamily="18" charset="0"/>
              </a:rPr>
              <a:t>一根长为</a:t>
            </a:r>
            <a:r>
              <a:rPr lang="zh-CN" altLang="en-US" sz="2400" b="1" i="1">
                <a:solidFill>
                  <a:srgbClr val="66FFFF"/>
                </a:solidFill>
                <a:latin typeface="Times New Roman" pitchFamily="18" charset="0"/>
              </a:rPr>
              <a:t> </a:t>
            </a:r>
            <a:r>
              <a:rPr lang="en-US" altLang="zh-CN" sz="2400" b="1" i="1">
                <a:solidFill>
                  <a:srgbClr val="66FFFF"/>
                </a:solidFill>
                <a:latin typeface="Times New Roman" pitchFamily="18" charset="0"/>
              </a:rPr>
              <a:t>l</a:t>
            </a:r>
            <a:r>
              <a:rPr lang="en-US" altLang="zh-CN" sz="2400" b="1">
                <a:solidFill>
                  <a:schemeClr val="bg1"/>
                </a:solidFill>
                <a:latin typeface="Times New Roman" pitchFamily="18" charset="0"/>
              </a:rPr>
              <a:t> </a:t>
            </a:r>
            <a:r>
              <a:rPr lang="zh-CN" altLang="en-US" sz="2400" b="1">
                <a:solidFill>
                  <a:schemeClr val="bg1"/>
                </a:solidFill>
                <a:latin typeface="Times New Roman" pitchFamily="18" charset="0"/>
              </a:rPr>
              <a:t>，质量为 </a:t>
            </a:r>
            <a:r>
              <a:rPr lang="en-US" altLang="zh-CN" sz="2400" b="1" i="1">
                <a:solidFill>
                  <a:srgbClr val="66FFFF"/>
                </a:solidFill>
                <a:latin typeface="Times New Roman" pitchFamily="18" charset="0"/>
              </a:rPr>
              <a:t>m</a:t>
            </a:r>
            <a:r>
              <a:rPr lang="en-US" altLang="zh-CN" sz="2400" b="1">
                <a:solidFill>
                  <a:schemeClr val="bg1"/>
                </a:solidFill>
                <a:latin typeface="Times New Roman" pitchFamily="18" charset="0"/>
              </a:rPr>
              <a:t> </a:t>
            </a:r>
            <a:r>
              <a:rPr lang="zh-CN" altLang="en-US" sz="2400" b="1">
                <a:solidFill>
                  <a:schemeClr val="bg1"/>
                </a:solidFill>
                <a:latin typeface="Times New Roman" pitchFamily="18" charset="0"/>
              </a:rPr>
              <a:t>的均匀细直棒，可绕轴</a:t>
            </a:r>
            <a:r>
              <a:rPr lang="zh-CN" altLang="en-US" sz="2400">
                <a:solidFill>
                  <a:schemeClr val="bg1"/>
                </a:solidFill>
                <a:latin typeface="Times New Roman" pitchFamily="18" charset="0"/>
              </a:rPr>
              <a:t> </a:t>
            </a:r>
            <a:r>
              <a:rPr lang="en-US" altLang="zh-CN" sz="2400" b="1" i="1">
                <a:solidFill>
                  <a:srgbClr val="66FFFF"/>
                </a:solidFill>
                <a:latin typeface="Times New Roman" pitchFamily="18" charset="0"/>
              </a:rPr>
              <a:t>O</a:t>
            </a:r>
            <a:r>
              <a:rPr lang="en-US" altLang="zh-CN" sz="2400" b="1" i="1">
                <a:solidFill>
                  <a:schemeClr val="bg1"/>
                </a:solidFill>
                <a:latin typeface="Times New Roman" pitchFamily="18" charset="0"/>
              </a:rPr>
              <a:t> </a:t>
            </a:r>
            <a:r>
              <a:rPr lang="zh-CN" altLang="en-US" sz="2400" b="1">
                <a:solidFill>
                  <a:schemeClr val="bg1"/>
                </a:solidFill>
                <a:latin typeface="Times New Roman" pitchFamily="18" charset="0"/>
              </a:rPr>
              <a:t>在竖直平</a:t>
            </a:r>
          </a:p>
          <a:p>
            <a:pPr eaLnBrk="0" hangingPunct="0">
              <a:lnSpc>
                <a:spcPct val="125000"/>
              </a:lnSpc>
            </a:pPr>
            <a:r>
              <a:rPr lang="zh-CN" altLang="en-US" sz="2400" b="1">
                <a:solidFill>
                  <a:schemeClr val="bg1"/>
                </a:solidFill>
                <a:latin typeface="Times New Roman" pitchFamily="18" charset="0"/>
              </a:rPr>
              <a:t>面内转动，初始时它在水平位置</a:t>
            </a:r>
          </a:p>
        </p:txBody>
      </p:sp>
      <p:sp>
        <p:nvSpPr>
          <p:cNvPr id="23555" name="Text Box 3"/>
          <p:cNvSpPr txBox="1">
            <a:spLocks noChangeArrowheads="1"/>
          </p:cNvSpPr>
          <p:nvPr/>
        </p:nvSpPr>
        <p:spPr bwMode="auto">
          <a:xfrm>
            <a:off x="250825" y="1397000"/>
            <a:ext cx="44656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pPr>
            <a:r>
              <a:rPr lang="zh-CN" altLang="en-US" sz="2400" b="1">
                <a:solidFill>
                  <a:srgbClr val="FFFF66"/>
                </a:solidFill>
                <a:latin typeface="Times New Roman" pitchFamily="18" charset="0"/>
              </a:rPr>
              <a:t>求 </a:t>
            </a:r>
            <a:r>
              <a:rPr lang="zh-CN" altLang="en-US" sz="2400" b="1">
                <a:solidFill>
                  <a:schemeClr val="bg1"/>
                </a:solidFill>
                <a:latin typeface="Times New Roman" pitchFamily="18" charset="0"/>
              </a:rPr>
              <a:t>它由此下摆 </a:t>
            </a:r>
            <a:r>
              <a:rPr lang="zh-CN" altLang="en-US" sz="2400" b="1" i="1">
                <a:solidFill>
                  <a:srgbClr val="66FFFF"/>
                </a:solidFill>
                <a:latin typeface="Times New Roman" pitchFamily="18" charset="0"/>
                <a:sym typeface="Symbol" pitchFamily="18" charset="2"/>
              </a:rPr>
              <a:t></a:t>
            </a:r>
            <a:r>
              <a:rPr lang="zh-CN" altLang="en-US" sz="2400" b="1" i="1">
                <a:solidFill>
                  <a:schemeClr val="bg1"/>
                </a:solidFill>
                <a:latin typeface="Times New Roman" pitchFamily="18" charset="0"/>
              </a:rPr>
              <a:t> </a:t>
            </a:r>
            <a:r>
              <a:rPr lang="zh-CN" altLang="en-US" sz="2400" b="1">
                <a:solidFill>
                  <a:schemeClr val="bg1"/>
                </a:solidFill>
                <a:latin typeface="Times New Roman" pitchFamily="18" charset="0"/>
              </a:rPr>
              <a:t>角时的 </a:t>
            </a:r>
            <a:r>
              <a:rPr lang="zh-CN" altLang="en-US" sz="2400" b="1" i="1">
                <a:solidFill>
                  <a:srgbClr val="66FFFF"/>
                </a:solidFill>
                <a:latin typeface="Times New Roman" pitchFamily="18" charset="0"/>
                <a:sym typeface="Symbol" pitchFamily="18" charset="2"/>
              </a:rPr>
              <a:t></a:t>
            </a:r>
            <a:endParaRPr lang="zh-CN" altLang="en-US" sz="2400" b="1">
              <a:solidFill>
                <a:schemeClr val="bg1"/>
              </a:solidFill>
              <a:latin typeface="Times New Roman" pitchFamily="18" charset="0"/>
            </a:endParaRPr>
          </a:p>
        </p:txBody>
      </p:sp>
      <p:sp>
        <p:nvSpPr>
          <p:cNvPr id="23556" name="Rectangle 4"/>
          <p:cNvSpPr>
            <a:spLocks noChangeArrowheads="1"/>
          </p:cNvSpPr>
          <p:nvPr/>
        </p:nvSpPr>
        <p:spPr bwMode="auto">
          <a:xfrm rot="18475655">
            <a:off x="6670675" y="1235075"/>
            <a:ext cx="152400" cy="2438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7" name="Rectangle 5"/>
          <p:cNvSpPr>
            <a:spLocks noChangeArrowheads="1"/>
          </p:cNvSpPr>
          <p:nvPr/>
        </p:nvSpPr>
        <p:spPr bwMode="auto">
          <a:xfrm>
            <a:off x="5756275" y="1654175"/>
            <a:ext cx="2514600" cy="152400"/>
          </a:xfrm>
          <a:prstGeom prst="rect">
            <a:avLst/>
          </a:prstGeom>
          <a:solidFill>
            <a:srgbClr val="00FF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8" name="Line 6"/>
          <p:cNvSpPr>
            <a:spLocks noChangeShapeType="1"/>
          </p:cNvSpPr>
          <p:nvPr/>
        </p:nvSpPr>
        <p:spPr bwMode="auto">
          <a:xfrm>
            <a:off x="5756275" y="1730375"/>
            <a:ext cx="2895600"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9" name="Line 7"/>
          <p:cNvSpPr>
            <a:spLocks noChangeShapeType="1"/>
          </p:cNvSpPr>
          <p:nvPr/>
        </p:nvSpPr>
        <p:spPr bwMode="auto">
          <a:xfrm>
            <a:off x="6746875" y="2492375"/>
            <a:ext cx="0" cy="914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 name="Rectangle 8"/>
          <p:cNvSpPr>
            <a:spLocks noChangeArrowheads="1"/>
          </p:cNvSpPr>
          <p:nvPr/>
        </p:nvSpPr>
        <p:spPr bwMode="auto">
          <a:xfrm>
            <a:off x="5364163" y="1349375"/>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i="1">
                <a:solidFill>
                  <a:srgbClr val="FFFF00"/>
                </a:solidFill>
                <a:latin typeface="Times New Roman" pitchFamily="18" charset="0"/>
              </a:rPr>
              <a:t>O</a:t>
            </a:r>
          </a:p>
        </p:txBody>
      </p:sp>
      <p:sp>
        <p:nvSpPr>
          <p:cNvPr id="23561" name="Rectangle 9"/>
          <p:cNvSpPr>
            <a:spLocks noChangeArrowheads="1"/>
          </p:cNvSpPr>
          <p:nvPr/>
        </p:nvSpPr>
        <p:spPr bwMode="auto">
          <a:xfrm>
            <a:off x="7585075" y="11969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i="1">
                <a:solidFill>
                  <a:srgbClr val="FFFF00"/>
                </a:solidFill>
                <a:latin typeface="Times New Roman" pitchFamily="18" charset="0"/>
              </a:rPr>
              <a:t>l</a:t>
            </a:r>
          </a:p>
        </p:txBody>
      </p:sp>
      <p:sp>
        <p:nvSpPr>
          <p:cNvPr id="23562" name="Rectangle 10"/>
          <p:cNvSpPr>
            <a:spLocks noChangeArrowheads="1"/>
          </p:cNvSpPr>
          <p:nvPr/>
        </p:nvSpPr>
        <p:spPr bwMode="auto">
          <a:xfrm>
            <a:off x="6746875" y="11969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i="1">
                <a:solidFill>
                  <a:srgbClr val="FFFF00"/>
                </a:solidFill>
                <a:latin typeface="Times New Roman" pitchFamily="18" charset="0"/>
              </a:rPr>
              <a:t>m</a:t>
            </a:r>
          </a:p>
        </p:txBody>
      </p:sp>
      <p:sp>
        <p:nvSpPr>
          <p:cNvPr id="23563" name="Rectangle 11"/>
          <p:cNvSpPr>
            <a:spLocks noChangeArrowheads="1"/>
          </p:cNvSpPr>
          <p:nvPr/>
        </p:nvSpPr>
        <p:spPr bwMode="auto">
          <a:xfrm>
            <a:off x="6316663" y="1731963"/>
            <a:ext cx="34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i="1">
                <a:solidFill>
                  <a:srgbClr val="FFFF00"/>
                </a:solidFill>
                <a:latin typeface="Times New Roman" pitchFamily="18" charset="0"/>
                <a:sym typeface="Symbol" pitchFamily="18" charset="2"/>
              </a:rPr>
              <a:t></a:t>
            </a:r>
            <a:endParaRPr lang="en-US" altLang="zh-CN" sz="2400" i="1">
              <a:solidFill>
                <a:srgbClr val="FFFF00"/>
              </a:solidFill>
              <a:latin typeface="Times New Roman" pitchFamily="18" charset="0"/>
            </a:endParaRPr>
          </a:p>
        </p:txBody>
      </p:sp>
      <p:sp>
        <p:nvSpPr>
          <p:cNvPr id="23564" name="Rectangle 12"/>
          <p:cNvSpPr>
            <a:spLocks noChangeArrowheads="1"/>
          </p:cNvSpPr>
          <p:nvPr/>
        </p:nvSpPr>
        <p:spPr bwMode="auto">
          <a:xfrm>
            <a:off x="6746875" y="21113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solidFill>
                  <a:srgbClr val="FFFF00"/>
                </a:solidFill>
                <a:latin typeface="Times New Roman" pitchFamily="18" charset="0"/>
              </a:rPr>
              <a:t>C</a:t>
            </a:r>
          </a:p>
        </p:txBody>
      </p:sp>
      <p:sp>
        <p:nvSpPr>
          <p:cNvPr id="23565" name="Rectangle 13"/>
          <p:cNvSpPr>
            <a:spLocks noChangeArrowheads="1"/>
          </p:cNvSpPr>
          <p:nvPr/>
        </p:nvSpPr>
        <p:spPr bwMode="auto">
          <a:xfrm>
            <a:off x="8347075" y="1196975"/>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i="1">
                <a:solidFill>
                  <a:srgbClr val="FFFF00"/>
                </a:solidFill>
                <a:latin typeface="Times New Roman" pitchFamily="18" charset="0"/>
              </a:rPr>
              <a:t>x</a:t>
            </a:r>
          </a:p>
        </p:txBody>
      </p:sp>
      <p:sp>
        <p:nvSpPr>
          <p:cNvPr id="23566" name="Rectangle 14"/>
          <p:cNvSpPr>
            <a:spLocks noChangeArrowheads="1"/>
          </p:cNvSpPr>
          <p:nvPr/>
        </p:nvSpPr>
        <p:spPr bwMode="auto">
          <a:xfrm>
            <a:off x="293688" y="21304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rgbClr val="FFFF00"/>
                </a:solidFill>
                <a:latin typeface="Times New Roman" pitchFamily="18" charset="0"/>
              </a:rPr>
              <a:t>解</a:t>
            </a:r>
            <a:endParaRPr lang="zh-CN" altLang="en-US" sz="2400" b="1" i="1">
              <a:solidFill>
                <a:srgbClr val="99CCFF"/>
              </a:solidFill>
              <a:latin typeface="Times New Roman" pitchFamily="18" charset="0"/>
            </a:endParaRPr>
          </a:p>
        </p:txBody>
      </p:sp>
      <p:sp>
        <p:nvSpPr>
          <p:cNvPr id="23567" name="Rectangle 15"/>
          <p:cNvSpPr>
            <a:spLocks noChangeArrowheads="1"/>
          </p:cNvSpPr>
          <p:nvPr/>
        </p:nvSpPr>
        <p:spPr bwMode="auto">
          <a:xfrm rot="2268635">
            <a:off x="7013575" y="2738438"/>
            <a:ext cx="381000" cy="1524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568" name="Object 16"/>
          <p:cNvGraphicFramePr>
            <a:graphicFrameLocks/>
          </p:cNvGraphicFramePr>
          <p:nvPr/>
        </p:nvGraphicFramePr>
        <p:xfrm>
          <a:off x="2466975" y="2136775"/>
          <a:ext cx="3051175" cy="525463"/>
        </p:xfrm>
        <a:graphic>
          <a:graphicData uri="http://schemas.openxmlformats.org/presentationml/2006/ole">
            <mc:AlternateContent xmlns:mc="http://schemas.openxmlformats.org/markup-compatibility/2006">
              <mc:Choice xmlns:v="urn:schemas-microsoft-com:vml" Requires="v">
                <p:oleObj spid="_x0000_s271670" name="公式" r:id="rId3" imgW="3390900" imgH="584200" progId="Equation.3">
                  <p:embed/>
                </p:oleObj>
              </mc:Choice>
              <mc:Fallback>
                <p:oleObj name="公式" r:id="rId3" imgW="3390900" imgH="5842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975" y="2136775"/>
                        <a:ext cx="30511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sp>
        <p:nvSpPr>
          <p:cNvPr id="23569" name="Text Box 17"/>
          <p:cNvSpPr txBox="1">
            <a:spLocks noChangeArrowheads="1"/>
          </p:cNvSpPr>
          <p:nvPr/>
        </p:nvSpPr>
        <p:spPr bwMode="auto">
          <a:xfrm>
            <a:off x="733425" y="2125663"/>
            <a:ext cx="175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bg1"/>
                </a:solidFill>
                <a:latin typeface="Times New Roman" pitchFamily="18" charset="0"/>
              </a:rPr>
              <a:t>取一质元</a:t>
            </a:r>
          </a:p>
        </p:txBody>
      </p:sp>
      <p:grpSp>
        <p:nvGrpSpPr>
          <p:cNvPr id="23570" name="Group 18"/>
          <p:cNvGrpSpPr>
            <a:grpSpLocks/>
          </p:cNvGrpSpPr>
          <p:nvPr/>
        </p:nvGrpSpPr>
        <p:grpSpPr bwMode="auto">
          <a:xfrm>
            <a:off x="3505200" y="2822575"/>
            <a:ext cx="2286000" cy="504825"/>
            <a:chOff x="2208" y="1842"/>
            <a:chExt cx="1440" cy="409"/>
          </a:xfrm>
        </p:grpSpPr>
        <p:sp>
          <p:nvSpPr>
            <p:cNvPr id="23571" name="AutoShape 19"/>
            <p:cNvSpPr>
              <a:spLocks noChangeArrowheads="1"/>
            </p:cNvSpPr>
            <p:nvPr/>
          </p:nvSpPr>
          <p:spPr bwMode="auto">
            <a:xfrm>
              <a:off x="2208" y="1842"/>
              <a:ext cx="1440" cy="409"/>
            </a:xfrm>
            <a:prstGeom prst="wedgeRectCallout">
              <a:avLst>
                <a:gd name="adj1" fmla="val 34653"/>
                <a:gd name="adj2" fmla="val -90833"/>
              </a:avLst>
            </a:prstGeom>
            <a:noFill/>
            <a:ln w="9525">
              <a:solidFill>
                <a:srgbClr val="66FFFF"/>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b="1">
                <a:latin typeface="Times New Roman" pitchFamily="18" charset="0"/>
              </a:endParaRPr>
            </a:p>
          </p:txBody>
        </p:sp>
        <p:graphicFrame>
          <p:nvGraphicFramePr>
            <p:cNvPr id="23572" name="Object 20"/>
            <p:cNvGraphicFramePr>
              <a:graphicFrameLocks/>
            </p:cNvGraphicFramePr>
            <p:nvPr/>
          </p:nvGraphicFramePr>
          <p:xfrm>
            <a:off x="2365" y="1878"/>
            <a:ext cx="1110" cy="367"/>
          </p:xfrm>
          <a:graphic>
            <a:graphicData uri="http://schemas.openxmlformats.org/presentationml/2006/ole">
              <mc:AlternateContent xmlns:mc="http://schemas.openxmlformats.org/markup-compatibility/2006">
                <mc:Choice xmlns:v="urn:schemas-microsoft-com:vml" Requires="v">
                  <p:oleObj spid="_x0000_s271671" name="公式" r:id="rId5" imgW="1765300" imgH="584200" progId="Equation.3">
                    <p:embed/>
                  </p:oleObj>
                </mc:Choice>
                <mc:Fallback>
                  <p:oleObj name="公式" r:id="rId5" imgW="1765300" imgH="5842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5" y="1878"/>
                          <a:ext cx="1110" cy="36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3573" name="AutoShape 21"/>
          <p:cNvSpPr>
            <a:spLocks noChangeArrowheads="1"/>
          </p:cNvSpPr>
          <p:nvPr/>
        </p:nvSpPr>
        <p:spPr bwMode="auto">
          <a:xfrm>
            <a:off x="2438400" y="2890838"/>
            <a:ext cx="685800" cy="236537"/>
          </a:xfrm>
          <a:prstGeom prst="leftArrow">
            <a:avLst>
              <a:gd name="adj1" fmla="val 50000"/>
              <a:gd name="adj2" fmla="val 72483"/>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574" name="Object 22"/>
          <p:cNvGraphicFramePr>
            <a:graphicFrameLocks/>
          </p:cNvGraphicFramePr>
          <p:nvPr/>
        </p:nvGraphicFramePr>
        <p:xfrm>
          <a:off x="835025" y="2808288"/>
          <a:ext cx="1347788" cy="388937"/>
        </p:xfrm>
        <a:graphic>
          <a:graphicData uri="http://schemas.openxmlformats.org/presentationml/2006/ole">
            <mc:AlternateContent xmlns:mc="http://schemas.openxmlformats.org/markup-compatibility/2006">
              <mc:Choice xmlns:v="urn:schemas-microsoft-com:vml" Requires="v">
                <p:oleObj spid="_x0000_s271672" name="公式" r:id="rId7" imgW="1497950" imgH="431613" progId="Equation.3">
                  <p:embed/>
                </p:oleObj>
              </mc:Choice>
              <mc:Fallback>
                <p:oleObj name="公式" r:id="rId7" imgW="1497950" imgH="431613"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25" y="2808288"/>
                        <a:ext cx="134778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sp>
        <p:nvSpPr>
          <p:cNvPr id="23575" name="Text Box 23"/>
          <p:cNvSpPr txBox="1">
            <a:spLocks noChangeArrowheads="1"/>
          </p:cNvSpPr>
          <p:nvPr/>
        </p:nvSpPr>
        <p:spPr bwMode="auto">
          <a:xfrm>
            <a:off x="709613" y="4098925"/>
            <a:ext cx="82089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pPr>
            <a:r>
              <a:rPr lang="zh-CN" altLang="en-US" sz="2000" b="1">
                <a:solidFill>
                  <a:srgbClr val="66FFFF"/>
                </a:solidFill>
                <a:latin typeface="楷体_GB2312" pitchFamily="49" charset="-122"/>
                <a:ea typeface="楷体_GB2312" pitchFamily="49" charset="-122"/>
              </a:rPr>
              <a:t>重力对整个棒的合力矩等于重力全部 集中于质心所产生的力矩</a:t>
            </a:r>
          </a:p>
        </p:txBody>
      </p:sp>
      <p:sp>
        <p:nvSpPr>
          <p:cNvPr id="23576" name="Rectangle 24"/>
          <p:cNvSpPr>
            <a:spLocks noChangeArrowheads="1"/>
          </p:cNvSpPr>
          <p:nvPr/>
        </p:nvSpPr>
        <p:spPr bwMode="auto">
          <a:xfrm>
            <a:off x="7121525" y="2311400"/>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solidFill>
                  <a:srgbClr val="FFFF00"/>
                </a:solidFill>
                <a:latin typeface="Times New Roman" pitchFamily="18" charset="0"/>
              </a:rPr>
              <a:t>d</a:t>
            </a:r>
            <a:r>
              <a:rPr lang="en-US" altLang="zh-CN" sz="2400" i="1">
                <a:solidFill>
                  <a:srgbClr val="FFFF00"/>
                </a:solidFill>
                <a:latin typeface="Times New Roman" pitchFamily="18" charset="0"/>
              </a:rPr>
              <a:t>m</a:t>
            </a:r>
          </a:p>
        </p:txBody>
      </p:sp>
      <p:graphicFrame>
        <p:nvGraphicFramePr>
          <p:cNvPr id="23577" name="Object 25"/>
          <p:cNvGraphicFramePr>
            <a:graphicFrameLocks/>
          </p:cNvGraphicFramePr>
          <p:nvPr/>
        </p:nvGraphicFramePr>
        <p:xfrm>
          <a:off x="892175" y="3313113"/>
          <a:ext cx="2068513" cy="742950"/>
        </p:xfrm>
        <a:graphic>
          <a:graphicData uri="http://schemas.openxmlformats.org/presentationml/2006/ole">
            <mc:AlternateContent xmlns:mc="http://schemas.openxmlformats.org/markup-compatibility/2006">
              <mc:Choice xmlns:v="urn:schemas-microsoft-com:vml" Requires="v">
                <p:oleObj spid="_x0000_s271673" name="Equation" r:id="rId9" imgW="2298700" imgH="825500" progId="Equation.3">
                  <p:embed/>
                </p:oleObj>
              </mc:Choice>
              <mc:Fallback>
                <p:oleObj name="Equation" r:id="rId9" imgW="2298700" imgH="8255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175" y="3313113"/>
                        <a:ext cx="20685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23578" name="Object 26"/>
          <p:cNvGraphicFramePr>
            <a:graphicFrameLocks/>
          </p:cNvGraphicFramePr>
          <p:nvPr/>
        </p:nvGraphicFramePr>
        <p:xfrm>
          <a:off x="900113" y="4681538"/>
          <a:ext cx="4548187" cy="742950"/>
        </p:xfrm>
        <a:graphic>
          <a:graphicData uri="http://schemas.openxmlformats.org/presentationml/2006/ole">
            <mc:AlternateContent xmlns:mc="http://schemas.openxmlformats.org/markup-compatibility/2006">
              <mc:Choice xmlns:v="urn:schemas-microsoft-com:vml" Requires="v">
                <p:oleObj spid="_x0000_s271674" name="Equation" r:id="rId11" imgW="5054600" imgH="825500" progId="Equation.3">
                  <p:embed/>
                </p:oleObj>
              </mc:Choice>
              <mc:Fallback>
                <p:oleObj name="Equation" r:id="rId11" imgW="5054600" imgH="8255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4681538"/>
                        <a:ext cx="454818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23579" name="Object 27"/>
          <p:cNvGraphicFramePr>
            <a:graphicFrameLocks noChangeAspect="1"/>
          </p:cNvGraphicFramePr>
          <p:nvPr/>
        </p:nvGraphicFramePr>
        <p:xfrm>
          <a:off x="5867400" y="4746625"/>
          <a:ext cx="687388" cy="698500"/>
        </p:xfrm>
        <a:graphic>
          <a:graphicData uri="http://schemas.openxmlformats.org/presentationml/2006/ole">
            <mc:AlternateContent xmlns:mc="http://schemas.openxmlformats.org/markup-compatibility/2006">
              <mc:Choice xmlns:v="urn:schemas-microsoft-com:vml" Requires="v">
                <p:oleObj spid="_x0000_s271675" name="公式" r:id="rId13" imgW="761669" imgH="698197" progId="Equation.3">
                  <p:embed/>
                </p:oleObj>
              </mc:Choice>
              <mc:Fallback>
                <p:oleObj name="公式" r:id="rId13" imgW="761669" imgH="69819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4746625"/>
                        <a:ext cx="68738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23580" name="Object 28"/>
          <p:cNvGraphicFramePr>
            <a:graphicFrameLocks/>
          </p:cNvGraphicFramePr>
          <p:nvPr/>
        </p:nvGraphicFramePr>
        <p:xfrm>
          <a:off x="6732588" y="4719638"/>
          <a:ext cx="971550" cy="742950"/>
        </p:xfrm>
        <a:graphic>
          <a:graphicData uri="http://schemas.openxmlformats.org/presentationml/2006/ole">
            <mc:AlternateContent xmlns:mc="http://schemas.openxmlformats.org/markup-compatibility/2006">
              <mc:Choice xmlns:v="urn:schemas-microsoft-com:vml" Requires="v">
                <p:oleObj spid="_x0000_s271676" name="公式" r:id="rId15" imgW="1079500" imgH="825500" progId="Equation.3">
                  <p:embed/>
                </p:oleObj>
              </mc:Choice>
              <mc:Fallback>
                <p:oleObj name="公式" r:id="rId15" imgW="1079500" imgH="82550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32588" y="4719638"/>
                        <a:ext cx="9715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23581" name="Object 29"/>
          <p:cNvGraphicFramePr>
            <a:graphicFrameLocks noChangeAspect="1"/>
          </p:cNvGraphicFramePr>
          <p:nvPr/>
        </p:nvGraphicFramePr>
        <p:xfrm>
          <a:off x="6111875" y="2949575"/>
          <a:ext cx="558800" cy="412750"/>
        </p:xfrm>
        <a:graphic>
          <a:graphicData uri="http://schemas.openxmlformats.org/presentationml/2006/ole">
            <mc:AlternateContent xmlns:mc="http://schemas.openxmlformats.org/markup-compatibility/2006">
              <mc:Choice xmlns:v="urn:schemas-microsoft-com:vml" Requires="v">
                <p:oleObj spid="_x0000_s271677" name="Equation" r:id="rId17" imgW="241091" imgH="164957" progId="Equation.3">
                  <p:embed/>
                </p:oleObj>
              </mc:Choice>
              <mc:Fallback>
                <p:oleObj name="Equation" r:id="rId17" imgW="241091" imgH="16495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11875" y="2949575"/>
                        <a:ext cx="558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23582" name="Object 30"/>
          <p:cNvGraphicFramePr>
            <a:graphicFrameLocks/>
          </p:cNvGraphicFramePr>
          <p:nvPr/>
        </p:nvGraphicFramePr>
        <p:xfrm>
          <a:off x="842963" y="5724525"/>
          <a:ext cx="2936875" cy="685800"/>
        </p:xfrm>
        <a:graphic>
          <a:graphicData uri="http://schemas.openxmlformats.org/presentationml/2006/ole">
            <mc:AlternateContent xmlns:mc="http://schemas.openxmlformats.org/markup-compatibility/2006">
              <mc:Choice xmlns:v="urn:schemas-microsoft-com:vml" Requires="v">
                <p:oleObj spid="_x0000_s271678" name="公式" r:id="rId19" imgW="3263900" imgH="762000" progId="Equation.3">
                  <p:embed/>
                </p:oleObj>
              </mc:Choice>
              <mc:Fallback>
                <p:oleObj name="公式" r:id="rId19" imgW="3263900" imgH="762000"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2963" y="5724525"/>
                        <a:ext cx="2936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sp>
        <p:nvSpPr>
          <p:cNvPr id="23583" name="AutoShape 31"/>
          <p:cNvSpPr>
            <a:spLocks noChangeArrowheads="1"/>
          </p:cNvSpPr>
          <p:nvPr/>
        </p:nvSpPr>
        <p:spPr bwMode="auto">
          <a:xfrm>
            <a:off x="3995738" y="5949950"/>
            <a:ext cx="685800" cy="287338"/>
          </a:xfrm>
          <a:prstGeom prst="rightArrow">
            <a:avLst>
              <a:gd name="adj1" fmla="val 50000"/>
              <a:gd name="adj2" fmla="val 59668"/>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584" name="Object 32"/>
          <p:cNvGraphicFramePr>
            <a:graphicFrameLocks/>
          </p:cNvGraphicFramePr>
          <p:nvPr/>
        </p:nvGraphicFramePr>
        <p:xfrm>
          <a:off x="4819650" y="5664200"/>
          <a:ext cx="1736725" cy="788988"/>
        </p:xfrm>
        <a:graphic>
          <a:graphicData uri="http://schemas.openxmlformats.org/presentationml/2006/ole">
            <mc:AlternateContent xmlns:mc="http://schemas.openxmlformats.org/markup-compatibility/2006">
              <mc:Choice xmlns:v="urn:schemas-microsoft-com:vml" Requires="v">
                <p:oleObj spid="_x0000_s271679" name="公式" r:id="rId21" imgW="1930400" imgH="876300" progId="Equation.3">
                  <p:embed/>
                </p:oleObj>
              </mc:Choice>
              <mc:Fallback>
                <p:oleObj name="公式" r:id="rId21" imgW="1930400" imgH="87630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19650" y="5664200"/>
                        <a:ext cx="1736725"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66FFFF"/>
                            </a:solidFill>
                            <a:miter lim="800000"/>
                            <a:headEnd/>
                            <a:tailEnd/>
                          </a14:hiddenLine>
                        </a:ext>
                      </a:extLst>
                    </p:spPr>
                  </p:pic>
                </p:oleObj>
              </mc:Fallback>
            </mc:AlternateContent>
          </a:graphicData>
        </a:graphic>
      </p:graphicFrame>
      <p:sp>
        <p:nvSpPr>
          <p:cNvPr id="23585" name="Text Box 33"/>
          <p:cNvSpPr txBox="1">
            <a:spLocks noChangeArrowheads="1"/>
          </p:cNvSpPr>
          <p:nvPr/>
        </p:nvSpPr>
        <p:spPr bwMode="auto">
          <a:xfrm>
            <a:off x="92075" y="379413"/>
            <a:ext cx="82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solidFill>
                  <a:srgbClr val="FFFF00"/>
                </a:solidFill>
                <a:latin typeface="Times New Roman" pitchFamily="18" charset="0"/>
              </a:rPr>
              <a:t>例</a:t>
            </a:r>
          </a:p>
        </p:txBody>
      </p:sp>
      <p:graphicFrame>
        <p:nvGraphicFramePr>
          <p:cNvPr id="23586" name="Object 34"/>
          <p:cNvGraphicFramePr>
            <a:graphicFrameLocks noGrp="1"/>
          </p:cNvGraphicFramePr>
          <p:nvPr>
            <p:ph idx="4294967295"/>
          </p:nvPr>
        </p:nvGraphicFramePr>
        <p:xfrm>
          <a:off x="5724525" y="1614488"/>
          <a:ext cx="187325" cy="215900"/>
        </p:xfrm>
        <a:graphic>
          <a:graphicData uri="http://schemas.openxmlformats.org/presentationml/2006/ole">
            <mc:AlternateContent xmlns:mc="http://schemas.openxmlformats.org/markup-compatibility/2006">
              <mc:Choice xmlns:v="urn:schemas-microsoft-com:vml" Requires="v">
                <p:oleObj spid="_x0000_s271680" name="公式" r:id="rId23" imgW="190417" imgH="190417" progId="Equation.3">
                  <p:embed/>
                </p:oleObj>
              </mc:Choice>
              <mc:Fallback>
                <p:oleObj name="公式" r:id="rId23" imgW="190417" imgH="190417" progId="Equation.3">
                  <p:embed/>
                  <p:pic>
                    <p:nvPicPr>
                      <p:cNvPr id="0" name=""/>
                      <p:cNvPicPr>
                        <a:picLocks noGrp="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24525" y="1614488"/>
                        <a:ext cx="1873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87" name="Object 35"/>
          <p:cNvGraphicFramePr>
            <a:graphicFrameLocks/>
          </p:cNvGraphicFramePr>
          <p:nvPr/>
        </p:nvGraphicFramePr>
        <p:xfrm>
          <a:off x="6651625" y="2344738"/>
          <a:ext cx="187325" cy="215900"/>
        </p:xfrm>
        <a:graphic>
          <a:graphicData uri="http://schemas.openxmlformats.org/presentationml/2006/ole">
            <mc:AlternateContent xmlns:mc="http://schemas.openxmlformats.org/markup-compatibility/2006">
              <mc:Choice xmlns:v="urn:schemas-microsoft-com:vml" Requires="v">
                <p:oleObj spid="_x0000_s271681" name="公式" r:id="rId25" imgW="190417" imgH="190417" progId="Equation.3">
                  <p:embed/>
                </p:oleObj>
              </mc:Choice>
              <mc:Fallback>
                <p:oleObj name="公式" r:id="rId25" imgW="190417" imgH="190417"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51625" y="2344738"/>
                        <a:ext cx="1873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88" name="Arc 36"/>
          <p:cNvSpPr>
            <a:spLocks/>
          </p:cNvSpPr>
          <p:nvPr/>
        </p:nvSpPr>
        <p:spPr bwMode="auto">
          <a:xfrm>
            <a:off x="5641975" y="1590675"/>
            <a:ext cx="760413" cy="425450"/>
          </a:xfrm>
          <a:custGeom>
            <a:avLst/>
            <a:gdLst>
              <a:gd name="G0" fmla="+- 0 0 0"/>
              <a:gd name="G1" fmla="+- 0 0 0"/>
              <a:gd name="G2" fmla="+- 21600 0 0"/>
              <a:gd name="T0" fmla="*/ 20759 w 20759"/>
              <a:gd name="T1" fmla="*/ 5968 h 11587"/>
              <a:gd name="T2" fmla="*/ 18229 w 20759"/>
              <a:gd name="T3" fmla="*/ 11587 h 11587"/>
              <a:gd name="T4" fmla="*/ 0 w 20759"/>
              <a:gd name="T5" fmla="*/ 0 h 11587"/>
            </a:gdLst>
            <a:ahLst/>
            <a:cxnLst>
              <a:cxn ang="0">
                <a:pos x="T0" y="T1"/>
              </a:cxn>
              <a:cxn ang="0">
                <a:pos x="T2" y="T3"/>
              </a:cxn>
              <a:cxn ang="0">
                <a:pos x="T4" y="T5"/>
              </a:cxn>
            </a:cxnLst>
            <a:rect l="0" t="0" r="r" b="b"/>
            <a:pathLst>
              <a:path w="20759" h="11587" fill="none" extrusionOk="0">
                <a:moveTo>
                  <a:pt x="20759" y="5968"/>
                </a:moveTo>
                <a:cubicBezTo>
                  <a:pt x="20188" y="7952"/>
                  <a:pt x="19336" y="9844"/>
                  <a:pt x="18229" y="11587"/>
                </a:cubicBezTo>
              </a:path>
              <a:path w="20759" h="11587" stroke="0" extrusionOk="0">
                <a:moveTo>
                  <a:pt x="20759" y="5968"/>
                </a:moveTo>
                <a:cubicBezTo>
                  <a:pt x="20188" y="7952"/>
                  <a:pt x="19336" y="9844"/>
                  <a:pt x="18229" y="11587"/>
                </a:cubicBezTo>
                <a:lnTo>
                  <a:pt x="0" y="0"/>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762319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85"/>
                                        </p:tgtEl>
                                        <p:attrNameLst>
                                          <p:attrName>style.visibility</p:attrName>
                                        </p:attrNameLst>
                                      </p:cBhvr>
                                      <p:to>
                                        <p:strVal val="visible"/>
                                      </p:to>
                                    </p:set>
                                    <p:animEffect transition="in" filter="wipe(left)">
                                      <p:cBhvr>
                                        <p:cTn id="7" dur="500"/>
                                        <p:tgtEl>
                                          <p:spTgt spid="235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wipe(left)">
                                      <p:cBhvr>
                                        <p:cTn id="12" dur="500"/>
                                        <p:tgtEl>
                                          <p:spTgt spid="23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gtEl>
                                        <p:attrNameLst>
                                          <p:attrName>style.visibility</p:attrName>
                                        </p:attrNameLst>
                                      </p:cBhvr>
                                      <p:to>
                                        <p:strVal val="visible"/>
                                      </p:to>
                                    </p:set>
                                    <p:animEffect transition="in" filter="wipe(left)">
                                      <p:cBhvr>
                                        <p:cTn id="17" dur="500"/>
                                        <p:tgtEl>
                                          <p:spTgt spid="235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7"/>
                                        </p:tgtEl>
                                        <p:attrNameLst>
                                          <p:attrName>style.visibility</p:attrName>
                                        </p:attrNameLst>
                                      </p:cBhvr>
                                      <p:to>
                                        <p:strVal val="visible"/>
                                      </p:to>
                                    </p:set>
                                    <p:animEffect transition="in" filter="wipe(left)">
                                      <p:cBhvr>
                                        <p:cTn id="22" dur="500"/>
                                        <p:tgtEl>
                                          <p:spTgt spid="235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586"/>
                                        </p:tgtEl>
                                        <p:attrNameLst>
                                          <p:attrName>style.visibility</p:attrName>
                                        </p:attrNameLst>
                                      </p:cBhvr>
                                      <p:to>
                                        <p:strVal val="visible"/>
                                      </p:to>
                                    </p:set>
                                    <p:animEffect transition="in" filter="wipe(left)">
                                      <p:cBhvr>
                                        <p:cTn id="27" dur="500"/>
                                        <p:tgtEl>
                                          <p:spTgt spid="23586"/>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3560"/>
                                        </p:tgtEl>
                                        <p:attrNameLst>
                                          <p:attrName>style.visibility</p:attrName>
                                        </p:attrNameLst>
                                      </p:cBhvr>
                                      <p:to>
                                        <p:strVal val="visible"/>
                                      </p:to>
                                    </p:set>
                                    <p:animEffect transition="in" filter="wipe(left)">
                                      <p:cBhvr>
                                        <p:cTn id="31" dur="500"/>
                                        <p:tgtEl>
                                          <p:spTgt spid="2356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562"/>
                                        </p:tgtEl>
                                        <p:attrNameLst>
                                          <p:attrName>style.visibility</p:attrName>
                                        </p:attrNameLst>
                                      </p:cBhvr>
                                      <p:to>
                                        <p:strVal val="visible"/>
                                      </p:to>
                                    </p:set>
                                    <p:animEffect transition="in" filter="wipe(left)">
                                      <p:cBhvr>
                                        <p:cTn id="36" dur="500"/>
                                        <p:tgtEl>
                                          <p:spTgt spid="2356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561"/>
                                        </p:tgtEl>
                                        <p:attrNameLst>
                                          <p:attrName>style.visibility</p:attrName>
                                        </p:attrNameLst>
                                      </p:cBhvr>
                                      <p:to>
                                        <p:strVal val="visible"/>
                                      </p:to>
                                    </p:set>
                                    <p:animEffect transition="in" filter="wipe(left)">
                                      <p:cBhvr>
                                        <p:cTn id="41" dur="500"/>
                                        <p:tgtEl>
                                          <p:spTgt spid="2356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566"/>
                                        </p:tgtEl>
                                        <p:attrNameLst>
                                          <p:attrName>style.visibility</p:attrName>
                                        </p:attrNameLst>
                                      </p:cBhvr>
                                      <p:to>
                                        <p:strVal val="visible"/>
                                      </p:to>
                                    </p:set>
                                    <p:animEffect transition="in" filter="wipe(left)">
                                      <p:cBhvr>
                                        <p:cTn id="46" dur="500"/>
                                        <p:tgtEl>
                                          <p:spTgt spid="2356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3556"/>
                                        </p:tgtEl>
                                        <p:attrNameLst>
                                          <p:attrName>style.visibility</p:attrName>
                                        </p:attrNameLst>
                                      </p:cBhvr>
                                      <p:to>
                                        <p:strVal val="visible"/>
                                      </p:to>
                                    </p:set>
                                    <p:animEffect transition="in" filter="wipe(left)">
                                      <p:cBhvr>
                                        <p:cTn id="51" dur="500"/>
                                        <p:tgtEl>
                                          <p:spTgt spid="2355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3588"/>
                                        </p:tgtEl>
                                        <p:attrNameLst>
                                          <p:attrName>style.visibility</p:attrName>
                                        </p:attrNameLst>
                                      </p:cBhvr>
                                      <p:to>
                                        <p:strVal val="visible"/>
                                      </p:to>
                                    </p:set>
                                    <p:animEffect transition="in" filter="wipe(down)">
                                      <p:cBhvr>
                                        <p:cTn id="56" dur="500"/>
                                        <p:tgtEl>
                                          <p:spTgt spid="2358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3563"/>
                                        </p:tgtEl>
                                        <p:attrNameLst>
                                          <p:attrName>style.visibility</p:attrName>
                                        </p:attrNameLst>
                                      </p:cBhvr>
                                      <p:to>
                                        <p:strVal val="visible"/>
                                      </p:to>
                                    </p:set>
                                    <p:animEffect transition="in" filter="wipe(left)">
                                      <p:cBhvr>
                                        <p:cTn id="61" dur="500"/>
                                        <p:tgtEl>
                                          <p:spTgt spid="2356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564"/>
                                        </p:tgtEl>
                                        <p:attrNameLst>
                                          <p:attrName>style.visibility</p:attrName>
                                        </p:attrNameLst>
                                      </p:cBhvr>
                                      <p:to>
                                        <p:strVal val="visible"/>
                                      </p:to>
                                    </p:set>
                                    <p:animEffect transition="in" filter="wipe(left)">
                                      <p:cBhvr>
                                        <p:cTn id="66" dur="500"/>
                                        <p:tgtEl>
                                          <p:spTgt spid="2356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3587"/>
                                        </p:tgtEl>
                                        <p:attrNameLst>
                                          <p:attrName>style.visibility</p:attrName>
                                        </p:attrNameLst>
                                      </p:cBhvr>
                                      <p:to>
                                        <p:strVal val="visible"/>
                                      </p:to>
                                    </p:set>
                                    <p:animEffect transition="in" filter="wipe(left)">
                                      <p:cBhvr>
                                        <p:cTn id="71" dur="500"/>
                                        <p:tgtEl>
                                          <p:spTgt spid="23587"/>
                                        </p:tgtEl>
                                      </p:cBhvr>
                                    </p:animEffect>
                                  </p:childTnLst>
                                </p:cTn>
                              </p:par>
                            </p:childTnLst>
                          </p:cTn>
                        </p:par>
                        <p:par>
                          <p:cTn id="72" fill="hold" nodeType="afterGroup">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23559"/>
                                        </p:tgtEl>
                                        <p:attrNameLst>
                                          <p:attrName>style.visibility</p:attrName>
                                        </p:attrNameLst>
                                      </p:cBhvr>
                                      <p:to>
                                        <p:strVal val="visible"/>
                                      </p:to>
                                    </p:set>
                                    <p:animEffect transition="in" filter="wipe(left)">
                                      <p:cBhvr>
                                        <p:cTn id="75" dur="500"/>
                                        <p:tgtEl>
                                          <p:spTgt spid="2355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23581"/>
                                        </p:tgtEl>
                                        <p:attrNameLst>
                                          <p:attrName>style.visibility</p:attrName>
                                        </p:attrNameLst>
                                      </p:cBhvr>
                                      <p:to>
                                        <p:strVal val="visible"/>
                                      </p:to>
                                    </p:set>
                                    <p:animEffect transition="in" filter="wipe(left)">
                                      <p:cBhvr>
                                        <p:cTn id="80" dur="500"/>
                                        <p:tgtEl>
                                          <p:spTgt spid="23581"/>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3558"/>
                                        </p:tgtEl>
                                        <p:attrNameLst>
                                          <p:attrName>style.visibility</p:attrName>
                                        </p:attrNameLst>
                                      </p:cBhvr>
                                      <p:to>
                                        <p:strVal val="visible"/>
                                      </p:to>
                                    </p:set>
                                    <p:animEffect transition="in" filter="wipe(left)">
                                      <p:cBhvr>
                                        <p:cTn id="85" dur="500"/>
                                        <p:tgtEl>
                                          <p:spTgt spid="2355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3565"/>
                                        </p:tgtEl>
                                        <p:attrNameLst>
                                          <p:attrName>style.visibility</p:attrName>
                                        </p:attrNameLst>
                                      </p:cBhvr>
                                      <p:to>
                                        <p:strVal val="visible"/>
                                      </p:to>
                                    </p:set>
                                    <p:animEffect transition="in" filter="wipe(left)">
                                      <p:cBhvr>
                                        <p:cTn id="90" dur="500"/>
                                        <p:tgtEl>
                                          <p:spTgt spid="2356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3569"/>
                                        </p:tgtEl>
                                        <p:attrNameLst>
                                          <p:attrName>style.visibility</p:attrName>
                                        </p:attrNameLst>
                                      </p:cBhvr>
                                      <p:to>
                                        <p:strVal val="visible"/>
                                      </p:to>
                                    </p:set>
                                    <p:animEffect transition="in" filter="wipe(left)">
                                      <p:cBhvr>
                                        <p:cTn id="95" dur="500"/>
                                        <p:tgtEl>
                                          <p:spTgt spid="2356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3567"/>
                                        </p:tgtEl>
                                        <p:attrNameLst>
                                          <p:attrName>style.visibility</p:attrName>
                                        </p:attrNameLst>
                                      </p:cBhvr>
                                      <p:to>
                                        <p:strVal val="visible"/>
                                      </p:to>
                                    </p:set>
                                    <p:animEffect transition="in" filter="wipe(left)">
                                      <p:cBhvr>
                                        <p:cTn id="100" dur="500"/>
                                        <p:tgtEl>
                                          <p:spTgt spid="2356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3576"/>
                                        </p:tgtEl>
                                        <p:attrNameLst>
                                          <p:attrName>style.visibility</p:attrName>
                                        </p:attrNameLst>
                                      </p:cBhvr>
                                      <p:to>
                                        <p:strVal val="visible"/>
                                      </p:to>
                                    </p:set>
                                    <p:animEffect transition="in" filter="wipe(left)">
                                      <p:cBhvr>
                                        <p:cTn id="105" dur="500"/>
                                        <p:tgtEl>
                                          <p:spTgt spid="23576"/>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23568"/>
                                        </p:tgtEl>
                                        <p:attrNameLst>
                                          <p:attrName>style.visibility</p:attrName>
                                        </p:attrNameLst>
                                      </p:cBhvr>
                                      <p:to>
                                        <p:strVal val="visible"/>
                                      </p:to>
                                    </p:set>
                                    <p:animEffect transition="in" filter="wipe(left)">
                                      <p:cBhvr>
                                        <p:cTn id="110" dur="500"/>
                                        <p:tgtEl>
                                          <p:spTgt spid="23568"/>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nodeType="clickEffect">
                                  <p:stCondLst>
                                    <p:cond delay="0"/>
                                  </p:stCondLst>
                                  <p:childTnLst>
                                    <p:set>
                                      <p:cBhvr>
                                        <p:cTn id="114" dur="1" fill="hold">
                                          <p:stCondLst>
                                            <p:cond delay="0"/>
                                          </p:stCondLst>
                                        </p:cTn>
                                        <p:tgtEl>
                                          <p:spTgt spid="23570"/>
                                        </p:tgtEl>
                                        <p:attrNameLst>
                                          <p:attrName>style.visibility</p:attrName>
                                        </p:attrNameLst>
                                      </p:cBhvr>
                                      <p:to>
                                        <p:strVal val="visible"/>
                                      </p:to>
                                    </p:set>
                                    <p:animEffect transition="in" filter="wipe(down)">
                                      <p:cBhvr>
                                        <p:cTn id="115" dur="500"/>
                                        <p:tgtEl>
                                          <p:spTgt spid="23570"/>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3573"/>
                                        </p:tgtEl>
                                        <p:attrNameLst>
                                          <p:attrName>style.visibility</p:attrName>
                                        </p:attrNameLst>
                                      </p:cBhvr>
                                      <p:to>
                                        <p:strVal val="visible"/>
                                      </p:to>
                                    </p:set>
                                    <p:animEffect transition="in" filter="wipe(left)">
                                      <p:cBhvr>
                                        <p:cTn id="120" dur="500"/>
                                        <p:tgtEl>
                                          <p:spTgt spid="23573"/>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nodeType="clickEffect">
                                  <p:stCondLst>
                                    <p:cond delay="0"/>
                                  </p:stCondLst>
                                  <p:childTnLst>
                                    <p:set>
                                      <p:cBhvr>
                                        <p:cTn id="124" dur="1" fill="hold">
                                          <p:stCondLst>
                                            <p:cond delay="0"/>
                                          </p:stCondLst>
                                        </p:cTn>
                                        <p:tgtEl>
                                          <p:spTgt spid="23574"/>
                                        </p:tgtEl>
                                        <p:attrNameLst>
                                          <p:attrName>style.visibility</p:attrName>
                                        </p:attrNameLst>
                                      </p:cBhvr>
                                      <p:to>
                                        <p:strVal val="visible"/>
                                      </p:to>
                                    </p:set>
                                    <p:animEffect transition="in" filter="wipe(left)">
                                      <p:cBhvr>
                                        <p:cTn id="125" dur="500"/>
                                        <p:tgtEl>
                                          <p:spTgt spid="23574"/>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nodeType="clickEffect">
                                  <p:stCondLst>
                                    <p:cond delay="0"/>
                                  </p:stCondLst>
                                  <p:childTnLst>
                                    <p:set>
                                      <p:cBhvr>
                                        <p:cTn id="129" dur="1" fill="hold">
                                          <p:stCondLst>
                                            <p:cond delay="0"/>
                                          </p:stCondLst>
                                        </p:cTn>
                                        <p:tgtEl>
                                          <p:spTgt spid="23577"/>
                                        </p:tgtEl>
                                        <p:attrNameLst>
                                          <p:attrName>style.visibility</p:attrName>
                                        </p:attrNameLst>
                                      </p:cBhvr>
                                      <p:to>
                                        <p:strVal val="visible"/>
                                      </p:to>
                                    </p:set>
                                    <p:animEffect transition="in" filter="wipe(left)">
                                      <p:cBhvr>
                                        <p:cTn id="130" dur="500"/>
                                        <p:tgtEl>
                                          <p:spTgt spid="23577"/>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23575"/>
                                        </p:tgtEl>
                                        <p:attrNameLst>
                                          <p:attrName>style.visibility</p:attrName>
                                        </p:attrNameLst>
                                      </p:cBhvr>
                                      <p:to>
                                        <p:strVal val="visible"/>
                                      </p:to>
                                    </p:set>
                                    <p:animEffect transition="in" filter="wipe(left)">
                                      <p:cBhvr>
                                        <p:cTn id="135" dur="500"/>
                                        <p:tgtEl>
                                          <p:spTgt spid="23575"/>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nodeType="clickEffect">
                                  <p:stCondLst>
                                    <p:cond delay="0"/>
                                  </p:stCondLst>
                                  <p:childTnLst>
                                    <p:set>
                                      <p:cBhvr>
                                        <p:cTn id="139" dur="1" fill="hold">
                                          <p:stCondLst>
                                            <p:cond delay="0"/>
                                          </p:stCondLst>
                                        </p:cTn>
                                        <p:tgtEl>
                                          <p:spTgt spid="23578"/>
                                        </p:tgtEl>
                                        <p:attrNameLst>
                                          <p:attrName>style.visibility</p:attrName>
                                        </p:attrNameLst>
                                      </p:cBhvr>
                                      <p:to>
                                        <p:strVal val="visible"/>
                                      </p:to>
                                    </p:set>
                                    <p:animEffect transition="in" filter="wipe(left)">
                                      <p:cBhvr>
                                        <p:cTn id="140" dur="500"/>
                                        <p:tgtEl>
                                          <p:spTgt spid="23578"/>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nodeType="clickEffect">
                                  <p:stCondLst>
                                    <p:cond delay="0"/>
                                  </p:stCondLst>
                                  <p:childTnLst>
                                    <p:set>
                                      <p:cBhvr>
                                        <p:cTn id="144" dur="1" fill="hold">
                                          <p:stCondLst>
                                            <p:cond delay="0"/>
                                          </p:stCondLst>
                                        </p:cTn>
                                        <p:tgtEl>
                                          <p:spTgt spid="23579"/>
                                        </p:tgtEl>
                                        <p:attrNameLst>
                                          <p:attrName>style.visibility</p:attrName>
                                        </p:attrNameLst>
                                      </p:cBhvr>
                                      <p:to>
                                        <p:strVal val="visible"/>
                                      </p:to>
                                    </p:set>
                                    <p:animEffect transition="in" filter="wipe(left)">
                                      <p:cBhvr>
                                        <p:cTn id="145" dur="500"/>
                                        <p:tgtEl>
                                          <p:spTgt spid="23579"/>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nodeType="clickEffect">
                                  <p:stCondLst>
                                    <p:cond delay="0"/>
                                  </p:stCondLst>
                                  <p:childTnLst>
                                    <p:set>
                                      <p:cBhvr>
                                        <p:cTn id="149" dur="1" fill="hold">
                                          <p:stCondLst>
                                            <p:cond delay="0"/>
                                          </p:stCondLst>
                                        </p:cTn>
                                        <p:tgtEl>
                                          <p:spTgt spid="23580"/>
                                        </p:tgtEl>
                                        <p:attrNameLst>
                                          <p:attrName>style.visibility</p:attrName>
                                        </p:attrNameLst>
                                      </p:cBhvr>
                                      <p:to>
                                        <p:strVal val="visible"/>
                                      </p:to>
                                    </p:set>
                                    <p:animEffect transition="in" filter="wipe(left)">
                                      <p:cBhvr>
                                        <p:cTn id="150" dur="500"/>
                                        <p:tgtEl>
                                          <p:spTgt spid="23580"/>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nodeType="clickEffect">
                                  <p:stCondLst>
                                    <p:cond delay="0"/>
                                  </p:stCondLst>
                                  <p:childTnLst>
                                    <p:set>
                                      <p:cBhvr>
                                        <p:cTn id="154" dur="1" fill="hold">
                                          <p:stCondLst>
                                            <p:cond delay="0"/>
                                          </p:stCondLst>
                                        </p:cTn>
                                        <p:tgtEl>
                                          <p:spTgt spid="23582"/>
                                        </p:tgtEl>
                                        <p:attrNameLst>
                                          <p:attrName>style.visibility</p:attrName>
                                        </p:attrNameLst>
                                      </p:cBhvr>
                                      <p:to>
                                        <p:strVal val="visible"/>
                                      </p:to>
                                    </p:set>
                                    <p:animEffect transition="in" filter="wipe(left)">
                                      <p:cBhvr>
                                        <p:cTn id="155" dur="500"/>
                                        <p:tgtEl>
                                          <p:spTgt spid="2358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23583"/>
                                        </p:tgtEl>
                                        <p:attrNameLst>
                                          <p:attrName>style.visibility</p:attrName>
                                        </p:attrNameLst>
                                      </p:cBhvr>
                                      <p:to>
                                        <p:strVal val="visible"/>
                                      </p:to>
                                    </p:set>
                                    <p:animEffect transition="in" filter="wipe(left)">
                                      <p:cBhvr>
                                        <p:cTn id="160" dur="500"/>
                                        <p:tgtEl>
                                          <p:spTgt spid="23583"/>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8" fill="hold" nodeType="clickEffect">
                                  <p:stCondLst>
                                    <p:cond delay="0"/>
                                  </p:stCondLst>
                                  <p:childTnLst>
                                    <p:set>
                                      <p:cBhvr>
                                        <p:cTn id="164" dur="1" fill="hold">
                                          <p:stCondLst>
                                            <p:cond delay="0"/>
                                          </p:stCondLst>
                                        </p:cTn>
                                        <p:tgtEl>
                                          <p:spTgt spid="23584"/>
                                        </p:tgtEl>
                                        <p:attrNameLst>
                                          <p:attrName>style.visibility</p:attrName>
                                        </p:attrNameLst>
                                      </p:cBhvr>
                                      <p:to>
                                        <p:strVal val="visible"/>
                                      </p:to>
                                    </p:set>
                                    <p:animEffect transition="in" filter="wipe(left)">
                                      <p:cBhvr>
                                        <p:cTn id="165" dur="500"/>
                                        <p:tgtEl>
                                          <p:spTgt spid="23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p:bldP spid="23556" grpId="0" animBg="1"/>
      <p:bldP spid="23557" grpId="0" animBg="1"/>
      <p:bldP spid="23558" grpId="0" animBg="1"/>
      <p:bldP spid="23559" grpId="0" animBg="1"/>
      <p:bldP spid="23560" grpId="0" autoUpdateAnimBg="0"/>
      <p:bldP spid="23561" grpId="0" autoUpdateAnimBg="0"/>
      <p:bldP spid="23562" grpId="0" autoUpdateAnimBg="0"/>
      <p:bldP spid="23563" grpId="0" autoUpdateAnimBg="0"/>
      <p:bldP spid="23564" grpId="0" autoUpdateAnimBg="0"/>
      <p:bldP spid="23565" grpId="0" autoUpdateAnimBg="0"/>
      <p:bldP spid="23566" grpId="0" autoUpdateAnimBg="0"/>
      <p:bldP spid="23567" grpId="0" animBg="1"/>
      <p:bldP spid="23569" grpId="0" autoUpdateAnimBg="0"/>
      <p:bldP spid="23573" grpId="0" animBg="1"/>
      <p:bldP spid="23575" grpId="0" autoUpdateAnimBg="0"/>
      <p:bldP spid="23576" grpId="0" autoUpdateAnimBg="0"/>
      <p:bldP spid="23583" grpId="0" animBg="1"/>
      <p:bldP spid="23585" grpId="0"/>
      <p:bldP spid="2358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68501949-27FB-4387-98B4-DA4714A8214E}"/>
              </a:ext>
            </a:extLst>
          </p:cNvPr>
          <p:cNvGraphicFramePr>
            <a:graphicFrameLocks noChangeAspect="1"/>
          </p:cNvGraphicFramePr>
          <p:nvPr>
            <p:extLst>
              <p:ext uri="{D42A27DB-BD31-4B8C-83A1-F6EECF244321}">
                <p14:modId xmlns:p14="http://schemas.microsoft.com/office/powerpoint/2010/main" val="2397078031"/>
              </p:ext>
            </p:extLst>
          </p:nvPr>
        </p:nvGraphicFramePr>
        <p:xfrm>
          <a:off x="4927600" y="2654498"/>
          <a:ext cx="914400" cy="198438"/>
        </p:xfrm>
        <a:graphic>
          <a:graphicData uri="http://schemas.openxmlformats.org/presentationml/2006/ole">
            <mc:AlternateContent xmlns:mc="http://schemas.openxmlformats.org/markup-compatibility/2006">
              <mc:Choice xmlns:v="urn:schemas-microsoft-com:vml" Requires="v">
                <p:oleObj spid="_x0000_s286744"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927600" y="2654498"/>
                        <a:ext cx="914400" cy="198438"/>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EC445EB9-3181-451E-92AB-091755FC8E5E}"/>
              </a:ext>
            </a:extLst>
          </p:cNvPr>
          <p:cNvGraphicFramePr>
            <a:graphicFrameLocks noChangeAspect="1"/>
          </p:cNvGraphicFramePr>
          <p:nvPr>
            <p:extLst>
              <p:ext uri="{D42A27DB-BD31-4B8C-83A1-F6EECF244321}">
                <p14:modId xmlns:p14="http://schemas.microsoft.com/office/powerpoint/2010/main" val="291576591"/>
              </p:ext>
            </p:extLst>
          </p:nvPr>
        </p:nvGraphicFramePr>
        <p:xfrm>
          <a:off x="1235075" y="692150"/>
          <a:ext cx="5281141" cy="4566384"/>
        </p:xfrm>
        <a:graphic>
          <a:graphicData uri="http://schemas.openxmlformats.org/presentationml/2006/ole">
            <mc:AlternateContent xmlns:mc="http://schemas.openxmlformats.org/markup-compatibility/2006">
              <mc:Choice xmlns:v="urn:schemas-microsoft-com:vml" Requires="v">
                <p:oleObj spid="_x0000_s286745" name="Equation" r:id="rId5" imgW="2997000" imgH="2590560" progId="Equation.DSMT4">
                  <p:embed/>
                </p:oleObj>
              </mc:Choice>
              <mc:Fallback>
                <p:oleObj name="Equation" r:id="rId5" imgW="2997000" imgH="2590560" progId="Equation.DSMT4">
                  <p:embed/>
                  <p:pic>
                    <p:nvPicPr>
                      <p:cNvPr id="0" name=""/>
                      <p:cNvPicPr/>
                      <p:nvPr/>
                    </p:nvPicPr>
                    <p:blipFill>
                      <a:blip r:embed="rId6"/>
                      <a:stretch>
                        <a:fillRect/>
                      </a:stretch>
                    </p:blipFill>
                    <p:spPr>
                      <a:xfrm>
                        <a:off x="1235075" y="692150"/>
                        <a:ext cx="5281141" cy="4566384"/>
                      </a:xfrm>
                      <a:prstGeom prst="rect">
                        <a:avLst/>
                      </a:prstGeom>
                    </p:spPr>
                  </p:pic>
                </p:oleObj>
              </mc:Fallback>
            </mc:AlternateContent>
          </a:graphicData>
        </a:graphic>
      </p:graphicFrame>
    </p:spTree>
    <p:extLst>
      <p:ext uri="{BB962C8B-B14F-4D97-AF65-F5344CB8AC3E}">
        <p14:creationId xmlns:p14="http://schemas.microsoft.com/office/powerpoint/2010/main" val="714642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69938" y="315913"/>
            <a:ext cx="6034087"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40000"/>
              </a:lnSpc>
            </a:pPr>
            <a:r>
              <a:rPr lang="zh-CN" altLang="en-US" sz="2400" b="1">
                <a:solidFill>
                  <a:schemeClr val="bg1"/>
                </a:solidFill>
                <a:latin typeface="宋体" charset="-122"/>
              </a:rPr>
              <a:t>圆盘以</a:t>
            </a:r>
            <a:r>
              <a:rPr lang="zh-CN" altLang="en-US" sz="2400" b="1" i="1">
                <a:solidFill>
                  <a:schemeClr val="bg1"/>
                </a:solidFill>
                <a:latin typeface="宋体" charset="-122"/>
              </a:rPr>
              <a:t> </a:t>
            </a:r>
            <a:r>
              <a:rPr lang="zh-CN" altLang="en-US" sz="2400" b="1" i="1">
                <a:solidFill>
                  <a:srgbClr val="66FFFF"/>
                </a:solidFill>
                <a:latin typeface="宋体" charset="-122"/>
                <a:sym typeface="Symbol" pitchFamily="18" charset="2"/>
              </a:rPr>
              <a:t></a:t>
            </a:r>
            <a:r>
              <a:rPr lang="en-US" altLang="zh-CN" sz="2400" b="1" baseline="-25000">
                <a:solidFill>
                  <a:srgbClr val="66FFFF"/>
                </a:solidFill>
                <a:latin typeface="宋体" charset="-122"/>
              </a:rPr>
              <a:t>0</a:t>
            </a:r>
            <a:r>
              <a:rPr lang="en-US" altLang="zh-CN" sz="2400" b="1">
                <a:solidFill>
                  <a:srgbClr val="00FFCC"/>
                </a:solidFill>
                <a:latin typeface="宋体" charset="-122"/>
              </a:rPr>
              <a:t> </a:t>
            </a:r>
            <a:r>
              <a:rPr lang="zh-CN" altLang="en-US" sz="2400" b="1">
                <a:solidFill>
                  <a:schemeClr val="bg1"/>
                </a:solidFill>
                <a:latin typeface="宋体" charset="-122"/>
              </a:rPr>
              <a:t>在桌面上转动</a:t>
            </a:r>
            <a:r>
              <a:rPr lang="en-US" altLang="zh-CN" sz="2400" b="1">
                <a:solidFill>
                  <a:schemeClr val="bg1"/>
                </a:solidFill>
                <a:latin typeface="宋体" charset="-122"/>
              </a:rPr>
              <a:t>,</a:t>
            </a:r>
            <a:r>
              <a:rPr lang="zh-CN" altLang="en-US" sz="2400" b="1">
                <a:solidFill>
                  <a:schemeClr val="bg1"/>
                </a:solidFill>
                <a:latin typeface="宋体" charset="-122"/>
              </a:rPr>
              <a:t>受摩擦力而静止</a:t>
            </a:r>
          </a:p>
        </p:txBody>
      </p:sp>
      <p:sp>
        <p:nvSpPr>
          <p:cNvPr id="24579" name="Text Box 3"/>
          <p:cNvSpPr txBox="1">
            <a:spLocks noChangeArrowheads="1"/>
          </p:cNvSpPr>
          <p:nvPr/>
        </p:nvSpPr>
        <p:spPr bwMode="auto">
          <a:xfrm>
            <a:off x="269875" y="1600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rgbClr val="FFFF00"/>
                </a:solidFill>
                <a:latin typeface="Times New Roman" pitchFamily="18" charset="0"/>
              </a:rPr>
              <a:t>解</a:t>
            </a:r>
            <a:endParaRPr lang="zh-CN" altLang="en-US" sz="2400">
              <a:latin typeface="Times New Roman" pitchFamily="18" charset="0"/>
            </a:endParaRPr>
          </a:p>
        </p:txBody>
      </p:sp>
      <p:graphicFrame>
        <p:nvGraphicFramePr>
          <p:cNvPr id="24580" name="Object 4"/>
          <p:cNvGraphicFramePr>
            <a:graphicFrameLocks/>
          </p:cNvGraphicFramePr>
          <p:nvPr/>
        </p:nvGraphicFramePr>
        <p:xfrm>
          <a:off x="2349500" y="1738313"/>
          <a:ext cx="2741613" cy="285750"/>
        </p:xfrm>
        <a:graphic>
          <a:graphicData uri="http://schemas.openxmlformats.org/presentationml/2006/ole">
            <mc:AlternateContent xmlns:mc="http://schemas.openxmlformats.org/markup-compatibility/2006">
              <mc:Choice xmlns:v="urn:schemas-microsoft-com:vml" Requires="v">
                <p:oleObj spid="_x0000_s204548" name="公式" r:id="rId3" imgW="3048000" imgH="317500" progId="Equation.3">
                  <p:embed/>
                </p:oleObj>
              </mc:Choice>
              <mc:Fallback>
                <p:oleObj name="公式" r:id="rId3" imgW="3048000" imgH="3175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9500" y="1738313"/>
                        <a:ext cx="2741613"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5"/>
          <p:cNvGraphicFramePr>
            <a:graphicFrameLocks/>
          </p:cNvGraphicFramePr>
          <p:nvPr/>
        </p:nvGraphicFramePr>
        <p:xfrm>
          <a:off x="1019175" y="2652713"/>
          <a:ext cx="2673350" cy="354012"/>
        </p:xfrm>
        <a:graphic>
          <a:graphicData uri="http://schemas.openxmlformats.org/presentationml/2006/ole">
            <mc:AlternateContent xmlns:mc="http://schemas.openxmlformats.org/markup-compatibility/2006">
              <mc:Choice xmlns:v="urn:schemas-microsoft-com:vml" Requires="v">
                <p:oleObj spid="_x0000_s204549" name="Equation" r:id="rId5" imgW="2971800" imgH="393700" progId="Equation.3">
                  <p:embed/>
                </p:oleObj>
              </mc:Choice>
              <mc:Fallback>
                <p:oleObj name="Equation" r:id="rId5" imgW="2971800" imgH="3937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175" y="2652713"/>
                        <a:ext cx="2673350"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6"/>
          <p:cNvGraphicFramePr>
            <a:graphicFrameLocks/>
          </p:cNvGraphicFramePr>
          <p:nvPr/>
        </p:nvGraphicFramePr>
        <p:xfrm>
          <a:off x="2592388" y="3355975"/>
          <a:ext cx="2752725" cy="742950"/>
        </p:xfrm>
        <a:graphic>
          <a:graphicData uri="http://schemas.openxmlformats.org/presentationml/2006/ole">
            <mc:AlternateContent xmlns:mc="http://schemas.openxmlformats.org/markup-compatibility/2006">
              <mc:Choice xmlns:v="urn:schemas-microsoft-com:vml" Requires="v">
                <p:oleObj spid="_x0000_s204550" name="Equation" r:id="rId7" imgW="3060700" imgH="825500" progId="Equation.3">
                  <p:embed/>
                </p:oleObj>
              </mc:Choice>
              <mc:Fallback>
                <p:oleObj name="Equation" r:id="rId7" imgW="3060700" imgH="8255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388" y="3355975"/>
                        <a:ext cx="2752725"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7"/>
          <p:cNvGraphicFramePr>
            <a:graphicFrameLocks/>
          </p:cNvGraphicFramePr>
          <p:nvPr/>
        </p:nvGraphicFramePr>
        <p:xfrm>
          <a:off x="2586038" y="4292600"/>
          <a:ext cx="1530350" cy="742950"/>
        </p:xfrm>
        <a:graphic>
          <a:graphicData uri="http://schemas.openxmlformats.org/presentationml/2006/ole">
            <mc:AlternateContent xmlns:mc="http://schemas.openxmlformats.org/markup-compatibility/2006">
              <mc:Choice xmlns:v="urn:schemas-microsoft-com:vml" Requires="v">
                <p:oleObj spid="_x0000_s204551" name="公式" r:id="rId9" imgW="1701800" imgH="825500" progId="Equation.3">
                  <p:embed/>
                </p:oleObj>
              </mc:Choice>
              <mc:Fallback>
                <p:oleObj name="公式" r:id="rId9" imgW="1701800" imgH="8255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6038" y="4292600"/>
                        <a:ext cx="153035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4" name="Object 8"/>
          <p:cNvGraphicFramePr>
            <a:graphicFrameLocks/>
          </p:cNvGraphicFramePr>
          <p:nvPr/>
        </p:nvGraphicFramePr>
        <p:xfrm>
          <a:off x="5338763" y="4257675"/>
          <a:ext cx="2811462" cy="742950"/>
        </p:xfrm>
        <a:graphic>
          <a:graphicData uri="http://schemas.openxmlformats.org/presentationml/2006/ole">
            <mc:AlternateContent xmlns:mc="http://schemas.openxmlformats.org/markup-compatibility/2006">
              <mc:Choice xmlns:v="urn:schemas-microsoft-com:vml" Requires="v">
                <p:oleObj spid="_x0000_s204552" name="公式" r:id="rId11" imgW="3124200" imgH="825500" progId="Equation.3">
                  <p:embed/>
                </p:oleObj>
              </mc:Choice>
              <mc:Fallback>
                <p:oleObj name="公式" r:id="rId11" imgW="3124200" imgH="8255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8763" y="4257675"/>
                        <a:ext cx="2811462"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5" name="Object 9"/>
          <p:cNvGraphicFramePr>
            <a:graphicFrameLocks/>
          </p:cNvGraphicFramePr>
          <p:nvPr/>
        </p:nvGraphicFramePr>
        <p:xfrm>
          <a:off x="1541463" y="5405438"/>
          <a:ext cx="2398712" cy="811212"/>
        </p:xfrm>
        <a:graphic>
          <a:graphicData uri="http://schemas.openxmlformats.org/presentationml/2006/ole">
            <mc:AlternateContent xmlns:mc="http://schemas.openxmlformats.org/markup-compatibility/2006">
              <mc:Choice xmlns:v="urn:schemas-microsoft-com:vml" Requires="v">
                <p:oleObj spid="_x0000_s204553" name="公式" r:id="rId13" imgW="2667000" imgH="901700" progId="Equation.3">
                  <p:embed/>
                </p:oleObj>
              </mc:Choice>
              <mc:Fallback>
                <p:oleObj name="公式" r:id="rId13" imgW="2667000" imgH="90170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1463" y="5405438"/>
                        <a:ext cx="2398712"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6" name="Object 10"/>
          <p:cNvGraphicFramePr>
            <a:graphicFrameLocks/>
          </p:cNvGraphicFramePr>
          <p:nvPr/>
        </p:nvGraphicFramePr>
        <p:xfrm>
          <a:off x="5795963" y="5372100"/>
          <a:ext cx="1187450" cy="811213"/>
        </p:xfrm>
        <a:graphic>
          <a:graphicData uri="http://schemas.openxmlformats.org/presentationml/2006/ole">
            <mc:AlternateContent xmlns:mc="http://schemas.openxmlformats.org/markup-compatibility/2006">
              <mc:Choice xmlns:v="urn:schemas-microsoft-com:vml" Requires="v">
                <p:oleObj spid="_x0000_s204554" name="Equation" r:id="rId15" imgW="1320227" imgH="901309" progId="Equation.3">
                  <p:embed/>
                </p:oleObj>
              </mc:Choice>
              <mc:Fallback>
                <p:oleObj name="Equation" r:id="rId15" imgW="1320227" imgH="901309"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5963" y="5372100"/>
                        <a:ext cx="1187450"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7" name="AutoShape 11"/>
          <p:cNvSpPr>
            <a:spLocks noChangeArrowheads="1"/>
          </p:cNvSpPr>
          <p:nvPr/>
        </p:nvSpPr>
        <p:spPr bwMode="auto">
          <a:xfrm>
            <a:off x="4498975" y="5589588"/>
            <a:ext cx="720725" cy="280987"/>
          </a:xfrm>
          <a:prstGeom prst="rightArrow">
            <a:avLst>
              <a:gd name="adj1" fmla="val 50000"/>
              <a:gd name="adj2" fmla="val 64124"/>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8" name="Text Box 12"/>
          <p:cNvSpPr txBox="1">
            <a:spLocks noChangeArrowheads="1"/>
          </p:cNvSpPr>
          <p:nvPr/>
        </p:nvSpPr>
        <p:spPr bwMode="auto">
          <a:xfrm>
            <a:off x="217488" y="423863"/>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solidFill>
                  <a:srgbClr val="FFFF00"/>
                </a:solidFill>
                <a:latin typeface="Times New Roman" pitchFamily="18" charset="0"/>
              </a:rPr>
              <a:t>例</a:t>
            </a:r>
          </a:p>
        </p:txBody>
      </p:sp>
      <p:sp>
        <p:nvSpPr>
          <p:cNvPr id="24589" name="Text Box 13"/>
          <p:cNvSpPr txBox="1">
            <a:spLocks noChangeArrowheads="1"/>
          </p:cNvSpPr>
          <p:nvPr/>
        </p:nvSpPr>
        <p:spPr bwMode="auto">
          <a:xfrm>
            <a:off x="-4763" y="1052513"/>
            <a:ext cx="40005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solidFill>
                  <a:srgbClr val="FFFF00"/>
                </a:solidFill>
                <a:latin typeface="Times New Roman" pitchFamily="18" charset="0"/>
              </a:rPr>
              <a:t>求  </a:t>
            </a:r>
            <a:r>
              <a:rPr lang="zh-CN" altLang="en-US" sz="2400" b="1">
                <a:solidFill>
                  <a:schemeClr val="bg1"/>
                </a:solidFill>
                <a:latin typeface="Times New Roman" pitchFamily="18" charset="0"/>
              </a:rPr>
              <a:t>到圆盘静止所需</a:t>
            </a:r>
            <a:r>
              <a:rPr lang="zh-CN" altLang="en-US" sz="2400" b="1">
                <a:solidFill>
                  <a:srgbClr val="66FFFF"/>
                </a:solidFill>
                <a:latin typeface="Times New Roman" pitchFamily="18" charset="0"/>
              </a:rPr>
              <a:t>时间</a:t>
            </a:r>
            <a:endParaRPr lang="zh-CN" altLang="en-US" sz="2400" b="1">
              <a:solidFill>
                <a:schemeClr val="bg1"/>
              </a:solidFill>
              <a:latin typeface="Times New Roman" pitchFamily="18" charset="0"/>
            </a:endParaRPr>
          </a:p>
        </p:txBody>
      </p:sp>
      <p:sp>
        <p:nvSpPr>
          <p:cNvPr id="24590" name="Text Box 14"/>
          <p:cNvSpPr txBox="1">
            <a:spLocks noChangeArrowheads="1"/>
          </p:cNvSpPr>
          <p:nvPr/>
        </p:nvSpPr>
        <p:spPr bwMode="auto">
          <a:xfrm>
            <a:off x="749300" y="1609725"/>
            <a:ext cx="166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bg1"/>
                </a:solidFill>
                <a:latin typeface="Times New Roman" pitchFamily="18" charset="0"/>
              </a:rPr>
              <a:t>取一质元</a:t>
            </a:r>
          </a:p>
        </p:txBody>
      </p:sp>
      <p:sp>
        <p:nvSpPr>
          <p:cNvPr id="24591" name="Text Box 15"/>
          <p:cNvSpPr txBox="1">
            <a:spLocks noChangeArrowheads="1"/>
          </p:cNvSpPr>
          <p:nvPr/>
        </p:nvSpPr>
        <p:spPr bwMode="auto">
          <a:xfrm>
            <a:off x="717550" y="4357688"/>
            <a:ext cx="1982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bg1"/>
                </a:solidFill>
                <a:latin typeface="Times New Roman" pitchFamily="18" charset="0"/>
              </a:rPr>
              <a:t>由转动定律</a:t>
            </a:r>
          </a:p>
        </p:txBody>
      </p:sp>
      <p:sp>
        <p:nvSpPr>
          <p:cNvPr id="24592" name="AutoShape 16"/>
          <p:cNvSpPr>
            <a:spLocks noChangeArrowheads="1"/>
          </p:cNvSpPr>
          <p:nvPr/>
        </p:nvSpPr>
        <p:spPr bwMode="auto">
          <a:xfrm>
            <a:off x="4464050" y="4508500"/>
            <a:ext cx="720725" cy="306388"/>
          </a:xfrm>
          <a:prstGeom prst="rightArrow">
            <a:avLst>
              <a:gd name="adj1" fmla="val 50000"/>
              <a:gd name="adj2" fmla="val 58808"/>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3" name="Text Box 17"/>
          <p:cNvSpPr txBox="1">
            <a:spLocks noChangeArrowheads="1"/>
          </p:cNvSpPr>
          <p:nvPr/>
        </p:nvSpPr>
        <p:spPr bwMode="auto">
          <a:xfrm>
            <a:off x="687388" y="3429000"/>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solidFill>
                  <a:schemeClr val="bg1"/>
                </a:solidFill>
                <a:latin typeface="Times New Roman" pitchFamily="18" charset="0"/>
              </a:rPr>
              <a:t>摩擦力矩</a:t>
            </a:r>
          </a:p>
        </p:txBody>
      </p:sp>
      <p:grpSp>
        <p:nvGrpSpPr>
          <p:cNvPr id="24594" name="Group 18"/>
          <p:cNvGrpSpPr>
            <a:grpSpLocks/>
          </p:cNvGrpSpPr>
          <p:nvPr/>
        </p:nvGrpSpPr>
        <p:grpSpPr bwMode="auto">
          <a:xfrm>
            <a:off x="4932363" y="447675"/>
            <a:ext cx="3816350" cy="3197225"/>
            <a:chOff x="3107" y="282"/>
            <a:chExt cx="2404" cy="2014"/>
          </a:xfrm>
        </p:grpSpPr>
        <p:sp>
          <p:nvSpPr>
            <p:cNvPr id="24595" name="Rectangle 19"/>
            <p:cNvSpPr>
              <a:spLocks noChangeArrowheads="1"/>
            </p:cNvSpPr>
            <p:nvPr/>
          </p:nvSpPr>
          <p:spPr bwMode="auto">
            <a:xfrm>
              <a:off x="4277" y="1888"/>
              <a:ext cx="44" cy="408"/>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6" name="Freeform 20"/>
            <p:cNvSpPr>
              <a:spLocks/>
            </p:cNvSpPr>
            <p:nvPr/>
          </p:nvSpPr>
          <p:spPr bwMode="auto">
            <a:xfrm>
              <a:off x="3107" y="1043"/>
              <a:ext cx="2404" cy="953"/>
            </a:xfrm>
            <a:custGeom>
              <a:avLst/>
              <a:gdLst>
                <a:gd name="T0" fmla="*/ 307 w 1794"/>
                <a:gd name="T1" fmla="*/ 14 h 736"/>
                <a:gd name="T2" fmla="*/ 0 w 1794"/>
                <a:gd name="T3" fmla="*/ 736 h 736"/>
                <a:gd name="T4" fmla="*/ 1453 w 1794"/>
                <a:gd name="T5" fmla="*/ 736 h 736"/>
                <a:gd name="T6" fmla="*/ 1794 w 1794"/>
                <a:gd name="T7" fmla="*/ 0 h 736"/>
                <a:gd name="T8" fmla="*/ 307 w 1794"/>
                <a:gd name="T9" fmla="*/ 14 h 736"/>
                <a:gd name="T10" fmla="*/ 307 w 1794"/>
                <a:gd name="T11" fmla="*/ 14 h 736"/>
              </a:gdLst>
              <a:ahLst/>
              <a:cxnLst>
                <a:cxn ang="0">
                  <a:pos x="T0" y="T1"/>
                </a:cxn>
                <a:cxn ang="0">
                  <a:pos x="T2" y="T3"/>
                </a:cxn>
                <a:cxn ang="0">
                  <a:pos x="T4" y="T5"/>
                </a:cxn>
                <a:cxn ang="0">
                  <a:pos x="T6" y="T7"/>
                </a:cxn>
                <a:cxn ang="0">
                  <a:pos x="T8" y="T9"/>
                </a:cxn>
                <a:cxn ang="0">
                  <a:pos x="T10" y="T11"/>
                </a:cxn>
              </a:cxnLst>
              <a:rect l="0" t="0" r="r" b="b"/>
              <a:pathLst>
                <a:path w="1794" h="736">
                  <a:moveTo>
                    <a:pt x="307" y="14"/>
                  </a:moveTo>
                  <a:lnTo>
                    <a:pt x="0" y="736"/>
                  </a:lnTo>
                  <a:lnTo>
                    <a:pt x="1453" y="736"/>
                  </a:lnTo>
                  <a:lnTo>
                    <a:pt x="1794" y="0"/>
                  </a:lnTo>
                  <a:lnTo>
                    <a:pt x="307" y="14"/>
                  </a:lnTo>
                  <a:close/>
                </a:path>
              </a:pathLst>
            </a:custGeom>
            <a:solidFill>
              <a:srgbClr val="744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597" name="Group 21"/>
            <p:cNvGrpSpPr>
              <a:grpSpLocks/>
            </p:cNvGrpSpPr>
            <p:nvPr/>
          </p:nvGrpSpPr>
          <p:grpSpPr bwMode="auto">
            <a:xfrm>
              <a:off x="3446" y="1170"/>
              <a:ext cx="1764" cy="672"/>
              <a:chOff x="4972" y="3348"/>
              <a:chExt cx="1764" cy="672"/>
            </a:xfrm>
          </p:grpSpPr>
          <p:sp>
            <p:nvSpPr>
              <p:cNvPr id="24598" name="Oval 22"/>
              <p:cNvSpPr>
                <a:spLocks noChangeArrowheads="1"/>
              </p:cNvSpPr>
              <p:nvPr/>
            </p:nvSpPr>
            <p:spPr bwMode="auto">
              <a:xfrm>
                <a:off x="4972" y="3444"/>
                <a:ext cx="1764" cy="576"/>
              </a:xfrm>
              <a:prstGeom prst="ellipse">
                <a:avLst/>
              </a:prstGeom>
              <a:gradFill rotWithShape="0">
                <a:gsLst>
                  <a:gs pos="0">
                    <a:srgbClr val="339933"/>
                  </a:gs>
                  <a:gs pos="100000">
                    <a:srgbClr val="339933">
                      <a:gamma/>
                      <a:shade val="46275"/>
                      <a:invGamma/>
                    </a:srgbClr>
                  </a:gs>
                </a:gsLst>
                <a:lin ang="5400000" scaled="1"/>
              </a:gradFill>
              <a:ln w="38100">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9" name="Oval 23"/>
              <p:cNvSpPr>
                <a:spLocks noChangeArrowheads="1"/>
              </p:cNvSpPr>
              <p:nvPr/>
            </p:nvSpPr>
            <p:spPr bwMode="auto">
              <a:xfrm>
                <a:off x="4972" y="3348"/>
                <a:ext cx="1764" cy="576"/>
              </a:xfrm>
              <a:prstGeom prst="ellipse">
                <a:avLst/>
              </a:prstGeom>
              <a:gradFill rotWithShape="0">
                <a:gsLst>
                  <a:gs pos="0">
                    <a:srgbClr val="339933"/>
                  </a:gs>
                  <a:gs pos="100000">
                    <a:srgbClr val="339933">
                      <a:gamma/>
                      <a:shade val="60784"/>
                      <a:invGamma/>
                    </a:srgbClr>
                  </a:gs>
                </a:gsLst>
                <a:path path="rect">
                  <a:fillToRect r="100000" b="100000"/>
                </a:path>
              </a:gradFill>
              <a:ln w="38100">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0" name="Line 24"/>
              <p:cNvSpPr>
                <a:spLocks noChangeShapeType="1"/>
              </p:cNvSpPr>
              <p:nvPr/>
            </p:nvSpPr>
            <p:spPr bwMode="auto">
              <a:xfrm>
                <a:off x="4972" y="3636"/>
                <a:ext cx="0" cy="144"/>
              </a:xfrm>
              <a:prstGeom prst="line">
                <a:avLst/>
              </a:prstGeom>
              <a:noFill/>
              <a:ln w="381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1" name="Line 25"/>
              <p:cNvSpPr>
                <a:spLocks noChangeShapeType="1"/>
              </p:cNvSpPr>
              <p:nvPr/>
            </p:nvSpPr>
            <p:spPr bwMode="auto">
              <a:xfrm>
                <a:off x="6736" y="3636"/>
                <a:ext cx="0" cy="144"/>
              </a:xfrm>
              <a:prstGeom prst="line">
                <a:avLst/>
              </a:prstGeom>
              <a:noFill/>
              <a:ln w="3810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602" name="Text Box 26"/>
            <p:cNvSpPr txBox="1">
              <a:spLocks noChangeArrowheads="1"/>
            </p:cNvSpPr>
            <p:nvPr/>
          </p:nvSpPr>
          <p:spPr bwMode="auto">
            <a:xfrm>
              <a:off x="3228" y="1657"/>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i="1">
                  <a:solidFill>
                    <a:srgbClr val="99FF66"/>
                  </a:solidFill>
                  <a:latin typeface="Times New Roman" pitchFamily="18" charset="0"/>
                  <a:sym typeface="Symbol" pitchFamily="18" charset="2"/>
                </a:rPr>
                <a:t></a:t>
              </a:r>
              <a:endParaRPr lang="en-US" altLang="zh-CN" sz="2800" i="1">
                <a:solidFill>
                  <a:srgbClr val="99FF66"/>
                </a:solidFill>
                <a:latin typeface="Times New Roman" pitchFamily="18" charset="0"/>
              </a:endParaRPr>
            </a:p>
          </p:txBody>
        </p:sp>
        <p:sp>
          <p:nvSpPr>
            <p:cNvPr id="24603" name="Text Box 27"/>
            <p:cNvSpPr txBox="1">
              <a:spLocks noChangeArrowheads="1"/>
            </p:cNvSpPr>
            <p:nvPr/>
          </p:nvSpPr>
          <p:spPr bwMode="auto">
            <a:xfrm>
              <a:off x="4136" y="282"/>
              <a:ext cx="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i="1">
                  <a:solidFill>
                    <a:srgbClr val="00FF00"/>
                  </a:solidFill>
                  <a:latin typeface="Times New Roman" pitchFamily="18" charset="0"/>
                  <a:sym typeface="Symbol" pitchFamily="18" charset="2"/>
                </a:rPr>
                <a:t></a:t>
              </a:r>
              <a:endParaRPr lang="en-US" altLang="zh-CN" sz="2400">
                <a:solidFill>
                  <a:srgbClr val="99FF33"/>
                </a:solidFill>
                <a:latin typeface="Times New Roman" pitchFamily="18" charset="0"/>
              </a:endParaRPr>
            </a:p>
          </p:txBody>
        </p:sp>
        <p:sp>
          <p:nvSpPr>
            <p:cNvPr id="24604" name="Text Box 28"/>
            <p:cNvSpPr txBox="1">
              <a:spLocks noChangeArrowheads="1"/>
            </p:cNvSpPr>
            <p:nvPr/>
          </p:nvSpPr>
          <p:spPr bwMode="auto">
            <a:xfrm>
              <a:off x="4896" y="1245"/>
              <a:ext cx="233" cy="288"/>
            </a:xfrm>
            <a:prstGeom prst="rect">
              <a:avLst/>
            </a:prstGeom>
            <a:noFill/>
            <a:ln>
              <a:noFill/>
            </a:ln>
            <a:extLst>
              <a:ext uri="{909E8E84-426E-40DD-AFC4-6F175D3DCCD1}">
                <a14:hiddenFill xmlns:a14="http://schemas.microsoft.com/office/drawing/2010/main">
                  <a:solidFill>
                    <a:srgbClr val="DEA814"/>
                  </a:solidFill>
                </a14:hiddenFill>
              </a:ext>
              <a:ext uri="{91240B29-F687-4F45-9708-019B960494DF}">
                <a14:hiddenLine xmlns:a14="http://schemas.microsoft.com/office/drawing/2010/main" w="9525">
                  <a:solidFill>
                    <a:srgbClr val="00FF00"/>
                  </a:solidFill>
                  <a:miter lim="800000"/>
                  <a:headEnd/>
                  <a:tailEnd/>
                </a14:hiddenLine>
              </a:ext>
            </a:extLst>
          </p:spPr>
          <p:txBody>
            <a:bodyPr wrap="none">
              <a:spAutoFit/>
            </a:bodyPr>
            <a:lstStyle/>
            <a:p>
              <a:pPr algn="ctr" eaLnBrk="0" hangingPunct="0"/>
              <a:r>
                <a:rPr lang="en-US" altLang="zh-CN" sz="2400" i="1">
                  <a:solidFill>
                    <a:srgbClr val="99FF33"/>
                  </a:solidFill>
                  <a:latin typeface="Times New Roman" pitchFamily="18" charset="0"/>
                </a:rPr>
                <a:t>R</a:t>
              </a:r>
              <a:endParaRPr lang="en-US" altLang="zh-CN" sz="2400">
                <a:solidFill>
                  <a:srgbClr val="00FF00"/>
                </a:solidFill>
                <a:latin typeface="Times New Roman" pitchFamily="18" charset="0"/>
              </a:endParaRPr>
            </a:p>
          </p:txBody>
        </p:sp>
        <p:sp>
          <p:nvSpPr>
            <p:cNvPr id="24605" name="Rectangle 29"/>
            <p:cNvSpPr>
              <a:spLocks noChangeArrowheads="1"/>
            </p:cNvSpPr>
            <p:nvPr/>
          </p:nvSpPr>
          <p:spPr bwMode="auto">
            <a:xfrm>
              <a:off x="4284" y="580"/>
              <a:ext cx="48" cy="912"/>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6" name="Line 30"/>
            <p:cNvSpPr>
              <a:spLocks noChangeShapeType="1"/>
            </p:cNvSpPr>
            <p:nvPr/>
          </p:nvSpPr>
          <p:spPr bwMode="auto">
            <a:xfrm>
              <a:off x="4286" y="1488"/>
              <a:ext cx="907"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607" name="Group 31"/>
          <p:cNvGrpSpPr>
            <a:grpSpLocks/>
          </p:cNvGrpSpPr>
          <p:nvPr/>
        </p:nvGrpSpPr>
        <p:grpSpPr bwMode="auto">
          <a:xfrm>
            <a:off x="5949950" y="914400"/>
            <a:ext cx="1790700" cy="1670050"/>
            <a:chOff x="3748" y="576"/>
            <a:chExt cx="1128" cy="1052"/>
          </a:xfrm>
        </p:grpSpPr>
        <p:sp>
          <p:nvSpPr>
            <p:cNvPr id="24608" name="Oval 32"/>
            <p:cNvSpPr>
              <a:spLocks noChangeArrowheads="1"/>
            </p:cNvSpPr>
            <p:nvPr/>
          </p:nvSpPr>
          <p:spPr bwMode="auto">
            <a:xfrm>
              <a:off x="3748" y="1340"/>
              <a:ext cx="1128" cy="288"/>
            </a:xfrm>
            <a:prstGeom prst="ellipse">
              <a:avLst/>
            </a:prstGeom>
            <a:noFill/>
            <a:ln w="762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9" name="Line 33"/>
            <p:cNvSpPr>
              <a:spLocks noChangeShapeType="1"/>
            </p:cNvSpPr>
            <p:nvPr/>
          </p:nvSpPr>
          <p:spPr bwMode="auto">
            <a:xfrm flipV="1">
              <a:off x="4307" y="576"/>
              <a:ext cx="0" cy="907"/>
            </a:xfrm>
            <a:prstGeom prst="line">
              <a:avLst/>
            </a:prstGeom>
            <a:noFill/>
            <a:ln w="762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0" name="Line 34"/>
            <p:cNvSpPr>
              <a:spLocks noChangeShapeType="1"/>
            </p:cNvSpPr>
            <p:nvPr/>
          </p:nvSpPr>
          <p:spPr bwMode="auto">
            <a:xfrm>
              <a:off x="4286" y="1486"/>
              <a:ext cx="54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611" name="AutoShape 35"/>
          <p:cNvSpPr>
            <a:spLocks noChangeArrowheads="1"/>
          </p:cNvSpPr>
          <p:nvPr/>
        </p:nvSpPr>
        <p:spPr bwMode="auto">
          <a:xfrm>
            <a:off x="4211638" y="1700213"/>
            <a:ext cx="936625" cy="385762"/>
          </a:xfrm>
          <a:prstGeom prst="wedgeRoundRectCallout">
            <a:avLst>
              <a:gd name="adj1" fmla="val 149153"/>
              <a:gd name="adj2" fmla="val 86625"/>
              <a:gd name="adj3" fmla="val 16667"/>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endParaRPr lang="zh-CN" altLang="zh-CN" sz="2400">
              <a:latin typeface="Times New Roman" pitchFamily="18" charset="0"/>
            </a:endParaRPr>
          </a:p>
        </p:txBody>
      </p:sp>
    </p:spTree>
    <p:extLst>
      <p:ext uri="{BB962C8B-B14F-4D97-AF65-F5344CB8AC3E}">
        <p14:creationId xmlns:p14="http://schemas.microsoft.com/office/powerpoint/2010/main" val="124045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8"/>
                                        </p:tgtEl>
                                        <p:attrNameLst>
                                          <p:attrName>style.visibility</p:attrName>
                                        </p:attrNameLst>
                                      </p:cBhvr>
                                      <p:to>
                                        <p:strVal val="visible"/>
                                      </p:to>
                                    </p:set>
                                    <p:animEffect transition="in" filter="wipe(left)">
                                      <p:cBhvr>
                                        <p:cTn id="7" dur="500"/>
                                        <p:tgtEl>
                                          <p:spTgt spid="24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wipe(left)">
                                      <p:cBhvr>
                                        <p:cTn id="12" dur="500"/>
                                        <p:tgtEl>
                                          <p:spTgt spid="245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4594"/>
                                        </p:tgtEl>
                                        <p:attrNameLst>
                                          <p:attrName>style.visibility</p:attrName>
                                        </p:attrNameLst>
                                      </p:cBhvr>
                                      <p:to>
                                        <p:strVal val="visible"/>
                                      </p:to>
                                    </p:set>
                                    <p:anim calcmode="lin" valueType="num">
                                      <p:cBhvr>
                                        <p:cTn id="17" dur="500" fill="hold"/>
                                        <p:tgtEl>
                                          <p:spTgt spid="24594"/>
                                        </p:tgtEl>
                                        <p:attrNameLst>
                                          <p:attrName>ppt_w</p:attrName>
                                        </p:attrNameLst>
                                      </p:cBhvr>
                                      <p:tavLst>
                                        <p:tav tm="0">
                                          <p:val>
                                            <p:fltVal val="0"/>
                                          </p:val>
                                        </p:tav>
                                        <p:tav tm="100000">
                                          <p:val>
                                            <p:strVal val="#ppt_w"/>
                                          </p:val>
                                        </p:tav>
                                      </p:tavLst>
                                    </p:anim>
                                    <p:anim calcmode="lin" valueType="num">
                                      <p:cBhvr>
                                        <p:cTn id="18" dur="500" fill="hold"/>
                                        <p:tgtEl>
                                          <p:spTgt spid="24594"/>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589"/>
                                        </p:tgtEl>
                                        <p:attrNameLst>
                                          <p:attrName>style.visibility</p:attrName>
                                        </p:attrNameLst>
                                      </p:cBhvr>
                                      <p:to>
                                        <p:strVal val="visible"/>
                                      </p:to>
                                    </p:set>
                                    <p:animEffect transition="in" filter="wipe(left)">
                                      <p:cBhvr>
                                        <p:cTn id="23" dur="500"/>
                                        <p:tgtEl>
                                          <p:spTgt spid="2458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579"/>
                                        </p:tgtEl>
                                        <p:attrNameLst>
                                          <p:attrName>style.visibility</p:attrName>
                                        </p:attrNameLst>
                                      </p:cBhvr>
                                      <p:to>
                                        <p:strVal val="visible"/>
                                      </p:to>
                                    </p:set>
                                    <p:animEffect transition="in" filter="wipe(left)">
                                      <p:cBhvr>
                                        <p:cTn id="28" dur="500"/>
                                        <p:tgtEl>
                                          <p:spTgt spid="2457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590"/>
                                        </p:tgtEl>
                                        <p:attrNameLst>
                                          <p:attrName>style.visibility</p:attrName>
                                        </p:attrNameLst>
                                      </p:cBhvr>
                                      <p:to>
                                        <p:strVal val="visible"/>
                                      </p:to>
                                    </p:set>
                                    <p:animEffect transition="in" filter="wipe(left)">
                                      <p:cBhvr>
                                        <p:cTn id="33" dur="500"/>
                                        <p:tgtEl>
                                          <p:spTgt spid="2459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nodeType="clickEffect">
                                  <p:stCondLst>
                                    <p:cond delay="0"/>
                                  </p:stCondLst>
                                  <p:childTnLst>
                                    <p:set>
                                      <p:cBhvr>
                                        <p:cTn id="37" dur="1" fill="hold">
                                          <p:stCondLst>
                                            <p:cond delay="0"/>
                                          </p:stCondLst>
                                        </p:cTn>
                                        <p:tgtEl>
                                          <p:spTgt spid="24607"/>
                                        </p:tgtEl>
                                        <p:attrNameLst>
                                          <p:attrName>style.visibility</p:attrName>
                                        </p:attrNameLst>
                                      </p:cBhvr>
                                      <p:to>
                                        <p:strVal val="visible"/>
                                      </p:to>
                                    </p:set>
                                    <p:anim calcmode="lin" valueType="num">
                                      <p:cBhvr>
                                        <p:cTn id="38" dur="500" fill="hold"/>
                                        <p:tgtEl>
                                          <p:spTgt spid="24607"/>
                                        </p:tgtEl>
                                        <p:attrNameLst>
                                          <p:attrName>ppt_w</p:attrName>
                                        </p:attrNameLst>
                                      </p:cBhvr>
                                      <p:tavLst>
                                        <p:tav tm="0">
                                          <p:val>
                                            <p:fltVal val="0"/>
                                          </p:val>
                                        </p:tav>
                                        <p:tav tm="100000">
                                          <p:val>
                                            <p:strVal val="#ppt_w"/>
                                          </p:val>
                                        </p:tav>
                                      </p:tavLst>
                                    </p:anim>
                                    <p:anim calcmode="lin" valueType="num">
                                      <p:cBhvr>
                                        <p:cTn id="39" dur="500" fill="hold"/>
                                        <p:tgtEl>
                                          <p:spTgt spid="24607"/>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4580"/>
                                        </p:tgtEl>
                                        <p:attrNameLst>
                                          <p:attrName>style.visibility</p:attrName>
                                        </p:attrNameLst>
                                      </p:cBhvr>
                                      <p:to>
                                        <p:strVal val="visible"/>
                                      </p:to>
                                    </p:set>
                                    <p:animEffect transition="in" filter="wipe(left)">
                                      <p:cBhvr>
                                        <p:cTn id="44" dur="500"/>
                                        <p:tgtEl>
                                          <p:spTgt spid="2458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4611"/>
                                        </p:tgtEl>
                                        <p:attrNameLst>
                                          <p:attrName>style.visibility</p:attrName>
                                        </p:attrNameLst>
                                      </p:cBhvr>
                                      <p:to>
                                        <p:strVal val="visible"/>
                                      </p:to>
                                    </p:set>
                                    <p:animEffect transition="in" filter="wipe(left)">
                                      <p:cBhvr>
                                        <p:cTn id="49" dur="500"/>
                                        <p:tgtEl>
                                          <p:spTgt spid="2461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4581"/>
                                        </p:tgtEl>
                                        <p:attrNameLst>
                                          <p:attrName>style.visibility</p:attrName>
                                        </p:attrNameLst>
                                      </p:cBhvr>
                                      <p:to>
                                        <p:strVal val="visible"/>
                                      </p:to>
                                    </p:set>
                                    <p:animEffect transition="in" filter="wipe(left)">
                                      <p:cBhvr>
                                        <p:cTn id="54" dur="500"/>
                                        <p:tgtEl>
                                          <p:spTgt spid="2458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4593"/>
                                        </p:tgtEl>
                                        <p:attrNameLst>
                                          <p:attrName>style.visibility</p:attrName>
                                        </p:attrNameLst>
                                      </p:cBhvr>
                                      <p:to>
                                        <p:strVal val="visible"/>
                                      </p:to>
                                    </p:set>
                                    <p:animEffect transition="in" filter="wipe(left)">
                                      <p:cBhvr>
                                        <p:cTn id="59" dur="500"/>
                                        <p:tgtEl>
                                          <p:spTgt spid="2459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24582"/>
                                        </p:tgtEl>
                                        <p:attrNameLst>
                                          <p:attrName>style.visibility</p:attrName>
                                        </p:attrNameLst>
                                      </p:cBhvr>
                                      <p:to>
                                        <p:strVal val="visible"/>
                                      </p:to>
                                    </p:set>
                                    <p:animEffect transition="in" filter="wipe(left)">
                                      <p:cBhvr>
                                        <p:cTn id="64" dur="500"/>
                                        <p:tgtEl>
                                          <p:spTgt spid="2458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4591"/>
                                        </p:tgtEl>
                                        <p:attrNameLst>
                                          <p:attrName>style.visibility</p:attrName>
                                        </p:attrNameLst>
                                      </p:cBhvr>
                                      <p:to>
                                        <p:strVal val="visible"/>
                                      </p:to>
                                    </p:set>
                                    <p:animEffect transition="in" filter="wipe(left)">
                                      <p:cBhvr>
                                        <p:cTn id="69" dur="500"/>
                                        <p:tgtEl>
                                          <p:spTgt spid="2459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4583"/>
                                        </p:tgtEl>
                                        <p:attrNameLst>
                                          <p:attrName>style.visibility</p:attrName>
                                        </p:attrNameLst>
                                      </p:cBhvr>
                                      <p:to>
                                        <p:strVal val="visible"/>
                                      </p:to>
                                    </p:set>
                                    <p:animEffect transition="in" filter="wipe(left)">
                                      <p:cBhvr>
                                        <p:cTn id="74" dur="500"/>
                                        <p:tgtEl>
                                          <p:spTgt spid="2458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4592"/>
                                        </p:tgtEl>
                                        <p:attrNameLst>
                                          <p:attrName>style.visibility</p:attrName>
                                        </p:attrNameLst>
                                      </p:cBhvr>
                                      <p:to>
                                        <p:strVal val="visible"/>
                                      </p:to>
                                    </p:set>
                                    <p:animEffect transition="in" filter="wipe(left)">
                                      <p:cBhvr>
                                        <p:cTn id="79" dur="500"/>
                                        <p:tgtEl>
                                          <p:spTgt spid="2459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24584"/>
                                        </p:tgtEl>
                                        <p:attrNameLst>
                                          <p:attrName>style.visibility</p:attrName>
                                        </p:attrNameLst>
                                      </p:cBhvr>
                                      <p:to>
                                        <p:strVal val="visible"/>
                                      </p:to>
                                    </p:set>
                                    <p:animEffect transition="in" filter="wipe(left)">
                                      <p:cBhvr>
                                        <p:cTn id="84" dur="500"/>
                                        <p:tgtEl>
                                          <p:spTgt spid="2458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24585"/>
                                        </p:tgtEl>
                                        <p:attrNameLst>
                                          <p:attrName>style.visibility</p:attrName>
                                        </p:attrNameLst>
                                      </p:cBhvr>
                                      <p:to>
                                        <p:strVal val="visible"/>
                                      </p:to>
                                    </p:set>
                                    <p:animEffect transition="in" filter="wipe(left)">
                                      <p:cBhvr>
                                        <p:cTn id="89" dur="500"/>
                                        <p:tgtEl>
                                          <p:spTgt spid="2458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4587"/>
                                        </p:tgtEl>
                                        <p:attrNameLst>
                                          <p:attrName>style.visibility</p:attrName>
                                        </p:attrNameLst>
                                      </p:cBhvr>
                                      <p:to>
                                        <p:strVal val="visible"/>
                                      </p:to>
                                    </p:set>
                                    <p:animEffect transition="in" filter="wipe(left)">
                                      <p:cBhvr>
                                        <p:cTn id="94" dur="500"/>
                                        <p:tgtEl>
                                          <p:spTgt spid="24587"/>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24586"/>
                                        </p:tgtEl>
                                        <p:attrNameLst>
                                          <p:attrName>style.visibility</p:attrName>
                                        </p:attrNameLst>
                                      </p:cBhvr>
                                      <p:to>
                                        <p:strVal val="visible"/>
                                      </p:to>
                                    </p:set>
                                    <p:animEffect transition="in" filter="wipe(left)">
                                      <p:cBhvr>
                                        <p:cTn id="99" dur="500"/>
                                        <p:tgtEl>
                                          <p:spTgt spid="24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utoUpdateAnimBg="0"/>
      <p:bldP spid="24587" grpId="0" animBg="1"/>
      <p:bldP spid="24588" grpId="0"/>
      <p:bldP spid="24589" grpId="0"/>
      <p:bldP spid="24590" grpId="0" autoUpdateAnimBg="0"/>
      <p:bldP spid="24591" grpId="0" autoUpdateAnimBg="0"/>
      <p:bldP spid="24592" grpId="0" animBg="1"/>
      <p:bldP spid="24593" grpId="0"/>
      <p:bldP spid="2461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28600" y="404813"/>
            <a:ext cx="4378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rgbClr val="FFFF00"/>
                </a:solidFill>
                <a:latin typeface="Times New Roman" pitchFamily="18" charset="0"/>
              </a:rPr>
              <a:t>例</a:t>
            </a:r>
            <a:r>
              <a:rPr lang="zh-CN" altLang="en-US" sz="2400" b="1">
                <a:solidFill>
                  <a:srgbClr val="99CCFF"/>
                </a:solidFill>
                <a:latin typeface="Times New Roman" pitchFamily="18" charset="0"/>
              </a:rPr>
              <a:t>   </a:t>
            </a:r>
            <a:r>
              <a:rPr lang="zh-CN" altLang="en-US" sz="2400" b="1">
                <a:solidFill>
                  <a:schemeClr val="bg1"/>
                </a:solidFill>
                <a:latin typeface="Times New Roman" pitchFamily="18" charset="0"/>
              </a:rPr>
              <a:t>一个刚体系统，如图所示，</a:t>
            </a:r>
          </a:p>
        </p:txBody>
      </p:sp>
      <p:sp>
        <p:nvSpPr>
          <p:cNvPr id="25603" name="Rectangle 3"/>
          <p:cNvSpPr>
            <a:spLocks noChangeArrowheads="1"/>
          </p:cNvSpPr>
          <p:nvPr/>
        </p:nvSpPr>
        <p:spPr bwMode="auto">
          <a:xfrm>
            <a:off x="4402138" y="369888"/>
            <a:ext cx="2308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chemeClr val="bg1"/>
                </a:solidFill>
                <a:latin typeface="Times New Roman" pitchFamily="18" charset="0"/>
              </a:rPr>
              <a:t>已知，转动惯量</a:t>
            </a:r>
          </a:p>
        </p:txBody>
      </p:sp>
      <p:graphicFrame>
        <p:nvGraphicFramePr>
          <p:cNvPr id="25604" name="Object 4"/>
          <p:cNvGraphicFramePr>
            <a:graphicFrameLocks noChangeAspect="1"/>
          </p:cNvGraphicFramePr>
          <p:nvPr/>
        </p:nvGraphicFramePr>
        <p:xfrm>
          <a:off x="757238" y="836613"/>
          <a:ext cx="1600200" cy="838200"/>
        </p:xfrm>
        <a:graphic>
          <a:graphicData uri="http://schemas.openxmlformats.org/presentationml/2006/ole">
            <mc:AlternateContent xmlns:mc="http://schemas.openxmlformats.org/markup-compatibility/2006">
              <mc:Choice xmlns:v="urn:schemas-microsoft-com:vml" Requires="v">
                <p:oleObj spid="_x0000_s249602" name="Equation" r:id="rId3" imgW="647419" imgH="393529" progId="Equation.3">
                  <p:embed/>
                </p:oleObj>
              </mc:Choice>
              <mc:Fallback>
                <p:oleObj name="Equation" r:id="rId3" imgW="647419"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836613"/>
                        <a:ext cx="1600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5" name="Rectangle 5"/>
          <p:cNvSpPr>
            <a:spLocks noChangeArrowheads="1"/>
          </p:cNvSpPr>
          <p:nvPr/>
        </p:nvSpPr>
        <p:spPr bwMode="auto">
          <a:xfrm>
            <a:off x="2000250" y="1054100"/>
            <a:ext cx="481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chemeClr val="bg1"/>
                </a:solidFill>
                <a:latin typeface="Times New Roman" pitchFamily="18" charset="0"/>
              </a:rPr>
              <a:t>，现有一水平力作用于距轴为</a:t>
            </a:r>
            <a:r>
              <a:rPr lang="zh-CN" altLang="en-US" sz="2400" b="1">
                <a:solidFill>
                  <a:schemeClr val="hlink"/>
                </a:solidFill>
                <a:latin typeface="Times New Roman" pitchFamily="18" charset="0"/>
              </a:rPr>
              <a:t> </a:t>
            </a:r>
            <a:r>
              <a:rPr lang="en-US" altLang="zh-CN" sz="2400" b="1" i="1">
                <a:solidFill>
                  <a:srgbClr val="66FFFF"/>
                </a:solidFill>
                <a:latin typeface="Times New Roman" pitchFamily="18" charset="0"/>
              </a:rPr>
              <a:t>l'</a:t>
            </a:r>
            <a:r>
              <a:rPr lang="en-US" altLang="zh-CN" sz="2400" b="1" i="1">
                <a:solidFill>
                  <a:srgbClr val="FFFF00"/>
                </a:solidFill>
                <a:latin typeface="Times New Roman" pitchFamily="18" charset="0"/>
              </a:rPr>
              <a:t> </a:t>
            </a:r>
            <a:r>
              <a:rPr lang="zh-CN" altLang="en-US" sz="2400" b="1">
                <a:solidFill>
                  <a:schemeClr val="bg1"/>
                </a:solidFill>
                <a:latin typeface="Times New Roman" pitchFamily="18" charset="0"/>
              </a:rPr>
              <a:t>处</a:t>
            </a:r>
          </a:p>
        </p:txBody>
      </p:sp>
      <p:sp>
        <p:nvSpPr>
          <p:cNvPr id="25606" name="Rectangle 6"/>
          <p:cNvSpPr>
            <a:spLocks noChangeArrowheads="1"/>
          </p:cNvSpPr>
          <p:nvPr/>
        </p:nvSpPr>
        <p:spPr bwMode="auto">
          <a:xfrm>
            <a:off x="266700" y="1747838"/>
            <a:ext cx="526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rgbClr val="FFFF00"/>
                </a:solidFill>
                <a:latin typeface="Times New Roman" pitchFamily="18" charset="0"/>
              </a:rPr>
              <a:t>求</a:t>
            </a:r>
            <a:r>
              <a:rPr lang="zh-CN" altLang="en-US" sz="2400" b="1">
                <a:solidFill>
                  <a:schemeClr val="bg1"/>
                </a:solidFill>
                <a:latin typeface="Times New Roman" pitchFamily="18" charset="0"/>
              </a:rPr>
              <a:t>  轴对棒的作用力（也称轴反力）。</a:t>
            </a:r>
          </a:p>
        </p:txBody>
      </p:sp>
      <p:sp>
        <p:nvSpPr>
          <p:cNvPr id="25607" name="Rectangle 7"/>
          <p:cNvSpPr>
            <a:spLocks noChangeArrowheads="1"/>
          </p:cNvSpPr>
          <p:nvPr/>
        </p:nvSpPr>
        <p:spPr bwMode="auto">
          <a:xfrm>
            <a:off x="276225" y="227647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rgbClr val="FFFF00"/>
                </a:solidFill>
                <a:latin typeface="Times New Roman" pitchFamily="18" charset="0"/>
              </a:rPr>
              <a:t>解</a:t>
            </a:r>
          </a:p>
        </p:txBody>
      </p:sp>
      <p:sp>
        <p:nvSpPr>
          <p:cNvPr id="25608" name="Rectangle 8"/>
          <p:cNvSpPr>
            <a:spLocks noChangeArrowheads="1"/>
          </p:cNvSpPr>
          <p:nvPr/>
        </p:nvSpPr>
        <p:spPr bwMode="auto">
          <a:xfrm>
            <a:off x="720725" y="2276475"/>
            <a:ext cx="3252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chemeClr val="bg1"/>
                </a:solidFill>
                <a:latin typeface="Times New Roman" pitchFamily="18" charset="0"/>
              </a:rPr>
              <a:t>设轴对棒的作用力为 </a:t>
            </a:r>
            <a:r>
              <a:rPr lang="en-US" altLang="zh-CN" sz="2400" b="1" i="1">
                <a:solidFill>
                  <a:srgbClr val="66FFFF"/>
                </a:solidFill>
                <a:latin typeface="Times New Roman" pitchFamily="18" charset="0"/>
              </a:rPr>
              <a:t>N</a:t>
            </a:r>
            <a:endParaRPr lang="en-US" altLang="zh-CN" sz="2400" b="1" i="1">
              <a:solidFill>
                <a:schemeClr val="bg1"/>
              </a:solidFill>
              <a:latin typeface="Times New Roman" pitchFamily="18" charset="0"/>
            </a:endParaRPr>
          </a:p>
        </p:txBody>
      </p:sp>
      <p:sp>
        <p:nvSpPr>
          <p:cNvPr id="25609" name="AutoShape 9"/>
          <p:cNvSpPr>
            <a:spLocks noChangeArrowheads="1"/>
          </p:cNvSpPr>
          <p:nvPr/>
        </p:nvSpPr>
        <p:spPr bwMode="auto">
          <a:xfrm>
            <a:off x="4140200" y="2373313"/>
            <a:ext cx="647700" cy="215900"/>
          </a:xfrm>
          <a:prstGeom prst="rightArrow">
            <a:avLst>
              <a:gd name="adj1" fmla="val 50000"/>
              <a:gd name="adj2" fmla="val 7500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10" name="Object 10"/>
          <p:cNvGraphicFramePr>
            <a:graphicFrameLocks/>
          </p:cNvGraphicFramePr>
          <p:nvPr/>
        </p:nvGraphicFramePr>
        <p:xfrm>
          <a:off x="5003800" y="2397125"/>
          <a:ext cx="879475" cy="422275"/>
        </p:xfrm>
        <a:graphic>
          <a:graphicData uri="http://schemas.openxmlformats.org/presentationml/2006/ole">
            <mc:AlternateContent xmlns:mc="http://schemas.openxmlformats.org/markup-compatibility/2006">
              <mc:Choice xmlns:v="urn:schemas-microsoft-com:vml" Requires="v">
                <p:oleObj spid="_x0000_s249603" name="公式" r:id="rId5" imgW="977900" imgH="469900" progId="Equation.3">
                  <p:embed/>
                </p:oleObj>
              </mc:Choice>
              <mc:Fallback>
                <p:oleObj name="公式" r:id="rId5" imgW="977900" imgH="4699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2397125"/>
                        <a:ext cx="87947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1" name="Object 11"/>
          <p:cNvGraphicFramePr>
            <a:graphicFrameLocks/>
          </p:cNvGraphicFramePr>
          <p:nvPr/>
        </p:nvGraphicFramePr>
        <p:xfrm>
          <a:off x="2852738" y="2963863"/>
          <a:ext cx="1062037" cy="354012"/>
        </p:xfrm>
        <a:graphic>
          <a:graphicData uri="http://schemas.openxmlformats.org/presentationml/2006/ole">
            <mc:AlternateContent xmlns:mc="http://schemas.openxmlformats.org/markup-compatibility/2006">
              <mc:Choice xmlns:v="urn:schemas-microsoft-com:vml" Requires="v">
                <p:oleObj spid="_x0000_s249604" name="Equation" r:id="rId7" imgW="1180588" imgH="393529" progId="Equation.3">
                  <p:embed/>
                </p:oleObj>
              </mc:Choice>
              <mc:Fallback>
                <p:oleObj name="Equation" r:id="rId7" imgW="1180588" imgH="393529"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2738" y="2963863"/>
                        <a:ext cx="1062037"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sp>
        <p:nvSpPr>
          <p:cNvPr id="25612" name="Rectangle 12"/>
          <p:cNvSpPr>
            <a:spLocks noChangeArrowheads="1"/>
          </p:cNvSpPr>
          <p:nvPr/>
        </p:nvSpPr>
        <p:spPr bwMode="auto">
          <a:xfrm>
            <a:off x="744538" y="3614738"/>
            <a:ext cx="152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bg1"/>
                </a:solidFill>
                <a:latin typeface="Times New Roman" pitchFamily="18" charset="0"/>
              </a:rPr>
              <a:t>由质心运动定理</a:t>
            </a:r>
            <a:endParaRPr lang="zh-CN" altLang="en-US" sz="2400" b="1" i="1">
              <a:solidFill>
                <a:schemeClr val="bg1"/>
              </a:solidFill>
              <a:latin typeface="Times New Roman" pitchFamily="18" charset="0"/>
            </a:endParaRPr>
          </a:p>
        </p:txBody>
      </p:sp>
      <p:graphicFrame>
        <p:nvGraphicFramePr>
          <p:cNvPr id="25613" name="Object 13"/>
          <p:cNvGraphicFramePr>
            <a:graphicFrameLocks/>
          </p:cNvGraphicFramePr>
          <p:nvPr/>
        </p:nvGraphicFramePr>
        <p:xfrm>
          <a:off x="2401888" y="3327400"/>
          <a:ext cx="2913062" cy="742950"/>
        </p:xfrm>
        <a:graphic>
          <a:graphicData uri="http://schemas.openxmlformats.org/presentationml/2006/ole">
            <mc:AlternateContent xmlns:mc="http://schemas.openxmlformats.org/markup-compatibility/2006">
              <mc:Choice xmlns:v="urn:schemas-microsoft-com:vml" Requires="v">
                <p:oleObj spid="_x0000_s249605" name="Equation" r:id="rId9" imgW="3238500" imgH="825500" progId="Equation.3">
                  <p:embed/>
                </p:oleObj>
              </mc:Choice>
              <mc:Fallback>
                <p:oleObj name="Equation" r:id="rId9" imgW="3238500" imgH="8255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1888" y="3327400"/>
                        <a:ext cx="291306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25614" name="Object 14"/>
          <p:cNvGraphicFramePr>
            <a:graphicFrameLocks/>
          </p:cNvGraphicFramePr>
          <p:nvPr/>
        </p:nvGraphicFramePr>
        <p:xfrm>
          <a:off x="2371725" y="4214813"/>
          <a:ext cx="3713163" cy="742950"/>
        </p:xfrm>
        <a:graphic>
          <a:graphicData uri="http://schemas.openxmlformats.org/presentationml/2006/ole">
            <mc:AlternateContent xmlns:mc="http://schemas.openxmlformats.org/markup-compatibility/2006">
              <mc:Choice xmlns:v="urn:schemas-microsoft-com:vml" Requires="v">
                <p:oleObj spid="_x0000_s249606" name="Equation" r:id="rId11" imgW="4127500" imgH="825500" progId="Equation.3">
                  <p:embed/>
                </p:oleObj>
              </mc:Choice>
              <mc:Fallback>
                <p:oleObj name="Equation" r:id="rId11" imgW="4127500" imgH="8255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71725" y="4214813"/>
                        <a:ext cx="37131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sp>
        <p:nvSpPr>
          <p:cNvPr id="25615" name="AutoShape 15"/>
          <p:cNvSpPr>
            <a:spLocks/>
          </p:cNvSpPr>
          <p:nvPr/>
        </p:nvSpPr>
        <p:spPr bwMode="auto">
          <a:xfrm>
            <a:off x="2195513" y="3716338"/>
            <a:ext cx="117475" cy="863600"/>
          </a:xfrm>
          <a:prstGeom prst="leftBrace">
            <a:avLst>
              <a:gd name="adj1" fmla="val 61261"/>
              <a:gd name="adj2" fmla="val 50000"/>
            </a:avLst>
          </a:prstGeom>
          <a:noFill/>
          <a:ln w="19050">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16" name="Object 16"/>
          <p:cNvGraphicFramePr>
            <a:graphicFrameLocks/>
          </p:cNvGraphicFramePr>
          <p:nvPr/>
        </p:nvGraphicFramePr>
        <p:xfrm>
          <a:off x="1293813" y="5157788"/>
          <a:ext cx="3565525" cy="742950"/>
        </p:xfrm>
        <a:graphic>
          <a:graphicData uri="http://schemas.openxmlformats.org/presentationml/2006/ole">
            <mc:AlternateContent xmlns:mc="http://schemas.openxmlformats.org/markup-compatibility/2006">
              <mc:Choice xmlns:v="urn:schemas-microsoft-com:vml" Requires="v">
                <p:oleObj spid="_x0000_s249607" name="Equation" r:id="rId13" imgW="3962400" imgH="825500" progId="Equation.3">
                  <p:embed/>
                </p:oleObj>
              </mc:Choice>
              <mc:Fallback>
                <p:oleObj name="Equation" r:id="rId13" imgW="3962400" imgH="82550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3813" y="5157788"/>
                        <a:ext cx="35655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25617" name="Object 17"/>
          <p:cNvGraphicFramePr>
            <a:graphicFrameLocks/>
          </p:cNvGraphicFramePr>
          <p:nvPr/>
        </p:nvGraphicFramePr>
        <p:xfrm>
          <a:off x="1335088" y="6084888"/>
          <a:ext cx="1165225" cy="422275"/>
        </p:xfrm>
        <a:graphic>
          <a:graphicData uri="http://schemas.openxmlformats.org/presentationml/2006/ole">
            <mc:AlternateContent xmlns:mc="http://schemas.openxmlformats.org/markup-compatibility/2006">
              <mc:Choice xmlns:v="urn:schemas-microsoft-com:vml" Requires="v">
                <p:oleObj spid="_x0000_s249608" name="Equation" r:id="rId15" imgW="1295400" imgH="469900" progId="Equation.3">
                  <p:embed/>
                </p:oleObj>
              </mc:Choice>
              <mc:Fallback>
                <p:oleObj name="Equation" r:id="rId15" imgW="1295400" imgH="46990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5088" y="6084888"/>
                        <a:ext cx="11652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sp>
        <p:nvSpPr>
          <p:cNvPr id="25618" name="AutoShape 18"/>
          <p:cNvSpPr>
            <a:spLocks/>
          </p:cNvSpPr>
          <p:nvPr/>
        </p:nvSpPr>
        <p:spPr bwMode="auto">
          <a:xfrm>
            <a:off x="969963" y="5499100"/>
            <a:ext cx="287337" cy="846138"/>
          </a:xfrm>
          <a:prstGeom prst="leftBrace">
            <a:avLst>
              <a:gd name="adj1" fmla="val 24540"/>
              <a:gd name="adj2" fmla="val 50000"/>
            </a:avLst>
          </a:prstGeom>
          <a:noFill/>
          <a:ln w="19050">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9" name="AutoShape 19"/>
          <p:cNvSpPr>
            <a:spLocks noChangeArrowheads="1"/>
          </p:cNvSpPr>
          <p:nvPr/>
        </p:nvSpPr>
        <p:spPr bwMode="auto">
          <a:xfrm>
            <a:off x="5148263" y="5395913"/>
            <a:ext cx="533400" cy="231775"/>
          </a:xfrm>
          <a:prstGeom prst="rightArrow">
            <a:avLst>
              <a:gd name="adj1" fmla="val 50000"/>
              <a:gd name="adj2" fmla="val 57534"/>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20" name="Object 20"/>
          <p:cNvGraphicFramePr>
            <a:graphicFrameLocks/>
          </p:cNvGraphicFramePr>
          <p:nvPr/>
        </p:nvGraphicFramePr>
        <p:xfrm>
          <a:off x="5770563" y="5203825"/>
          <a:ext cx="800100" cy="742950"/>
        </p:xfrm>
        <a:graphic>
          <a:graphicData uri="http://schemas.openxmlformats.org/presentationml/2006/ole">
            <mc:AlternateContent xmlns:mc="http://schemas.openxmlformats.org/markup-compatibility/2006">
              <mc:Choice xmlns:v="urn:schemas-microsoft-com:vml" Requires="v">
                <p:oleObj spid="_x0000_s249609" name="公式" r:id="rId17" imgW="889000" imgH="825500" progId="Equation.3">
                  <p:embed/>
                </p:oleObj>
              </mc:Choice>
              <mc:Fallback>
                <p:oleObj name="公式" r:id="rId17" imgW="889000" imgH="82550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70563" y="5203825"/>
                        <a:ext cx="8001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sp>
        <p:nvSpPr>
          <p:cNvPr id="25621" name="AutoShape 21"/>
          <p:cNvSpPr>
            <a:spLocks noChangeArrowheads="1"/>
          </p:cNvSpPr>
          <p:nvPr/>
        </p:nvSpPr>
        <p:spPr bwMode="auto">
          <a:xfrm>
            <a:off x="6789738" y="5414963"/>
            <a:ext cx="538162" cy="217487"/>
          </a:xfrm>
          <a:prstGeom prst="rightArrow">
            <a:avLst>
              <a:gd name="adj1" fmla="val 50000"/>
              <a:gd name="adj2" fmla="val 61861"/>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22" name="Object 22"/>
          <p:cNvGraphicFramePr>
            <a:graphicFrameLocks/>
          </p:cNvGraphicFramePr>
          <p:nvPr/>
        </p:nvGraphicFramePr>
        <p:xfrm>
          <a:off x="7453313" y="5426075"/>
          <a:ext cx="890587" cy="388938"/>
        </p:xfrm>
        <a:graphic>
          <a:graphicData uri="http://schemas.openxmlformats.org/presentationml/2006/ole">
            <mc:AlternateContent xmlns:mc="http://schemas.openxmlformats.org/markup-compatibility/2006">
              <mc:Choice xmlns:v="urn:schemas-microsoft-com:vml" Requires="v">
                <p:oleObj spid="_x0000_s249610" name="Equation" r:id="rId19" imgW="990170" imgH="431613" progId="Equation.3">
                  <p:embed/>
                </p:oleObj>
              </mc:Choice>
              <mc:Fallback>
                <p:oleObj name="Equation" r:id="rId19" imgW="990170" imgH="431613"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53313" y="5426075"/>
                        <a:ext cx="89058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sp>
        <p:nvSpPr>
          <p:cNvPr id="25623" name="AutoShape 23"/>
          <p:cNvSpPr>
            <a:spLocks noChangeArrowheads="1"/>
          </p:cNvSpPr>
          <p:nvPr/>
        </p:nvSpPr>
        <p:spPr bwMode="auto">
          <a:xfrm>
            <a:off x="6804025" y="4581525"/>
            <a:ext cx="1308100" cy="460375"/>
          </a:xfrm>
          <a:prstGeom prst="wedgeRectCallout">
            <a:avLst>
              <a:gd name="adj1" fmla="val -78398"/>
              <a:gd name="adj2" fmla="val 77241"/>
            </a:avLst>
          </a:prstGeom>
          <a:noFill/>
          <a:ln w="9525">
            <a:solidFill>
              <a:srgbClr val="66FFFF"/>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eaLnBrk="0" hangingPunct="0"/>
            <a:r>
              <a:rPr lang="zh-CN" altLang="en-US" sz="2000" b="1">
                <a:solidFill>
                  <a:prstClr val="white"/>
                </a:solidFill>
                <a:latin typeface="Times New Roman" pitchFamily="18" charset="0"/>
                <a:ea typeface="楷体_GB2312" pitchFamily="49" charset="-122"/>
              </a:rPr>
              <a:t>打击中心</a:t>
            </a:r>
          </a:p>
        </p:txBody>
      </p:sp>
      <p:sp>
        <p:nvSpPr>
          <p:cNvPr id="25624" name="Text Box 24"/>
          <p:cNvSpPr txBox="1">
            <a:spLocks noChangeArrowheads="1"/>
          </p:cNvSpPr>
          <p:nvPr/>
        </p:nvSpPr>
        <p:spPr bwMode="auto">
          <a:xfrm>
            <a:off x="3132138" y="6118225"/>
            <a:ext cx="3960812" cy="406400"/>
          </a:xfrm>
          <a:prstGeom prst="rect">
            <a:avLst/>
          </a:prstGeom>
          <a:solidFill>
            <a:srgbClr val="0099CC">
              <a:alpha val="44000"/>
            </a:srgbClr>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000" b="1">
                <a:solidFill>
                  <a:srgbClr val="66FFFF"/>
                </a:solidFill>
                <a:latin typeface="Times New Roman" pitchFamily="18" charset="0"/>
                <a:ea typeface="楷体_GB2312" pitchFamily="49" charset="-122"/>
              </a:rPr>
              <a:t>质心运动定理与转动定律联用</a:t>
            </a:r>
          </a:p>
        </p:txBody>
      </p:sp>
      <p:grpSp>
        <p:nvGrpSpPr>
          <p:cNvPr id="25625" name="Group 25"/>
          <p:cNvGrpSpPr>
            <a:grpSpLocks/>
          </p:cNvGrpSpPr>
          <p:nvPr/>
        </p:nvGrpSpPr>
        <p:grpSpPr bwMode="auto">
          <a:xfrm>
            <a:off x="6916738" y="1066800"/>
            <a:ext cx="1828800" cy="2743200"/>
            <a:chOff x="4320" y="336"/>
            <a:chExt cx="1152" cy="1728"/>
          </a:xfrm>
        </p:grpSpPr>
        <p:sp>
          <p:nvSpPr>
            <p:cNvPr id="25626" name="Line 26"/>
            <p:cNvSpPr>
              <a:spLocks noChangeShapeType="1"/>
            </p:cNvSpPr>
            <p:nvPr/>
          </p:nvSpPr>
          <p:spPr bwMode="auto">
            <a:xfrm>
              <a:off x="4320" y="336"/>
              <a:ext cx="1152" cy="0"/>
            </a:xfrm>
            <a:prstGeom prst="line">
              <a:avLst/>
            </a:prstGeom>
            <a:noFill/>
            <a:ln w="222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7" name="Rectangle 27"/>
            <p:cNvSpPr>
              <a:spLocks noChangeArrowheads="1"/>
            </p:cNvSpPr>
            <p:nvPr/>
          </p:nvSpPr>
          <p:spPr bwMode="auto">
            <a:xfrm>
              <a:off x="4800" y="480"/>
              <a:ext cx="144" cy="15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8" name="AutoShape 28"/>
            <p:cNvSpPr>
              <a:spLocks noChangeArrowheads="1"/>
            </p:cNvSpPr>
            <p:nvPr/>
          </p:nvSpPr>
          <p:spPr bwMode="auto">
            <a:xfrm rot="10688603">
              <a:off x="4800" y="336"/>
              <a:ext cx="144" cy="240"/>
            </a:xfrm>
            <a:prstGeom prst="triangle">
              <a:avLst>
                <a:gd name="adj" fmla="val 50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29" name="Line 29"/>
          <p:cNvSpPr>
            <a:spLocks noChangeShapeType="1"/>
          </p:cNvSpPr>
          <p:nvPr/>
        </p:nvSpPr>
        <p:spPr bwMode="auto">
          <a:xfrm>
            <a:off x="7797800" y="2514600"/>
            <a:ext cx="0" cy="762000"/>
          </a:xfrm>
          <a:prstGeom prst="line">
            <a:avLst/>
          </a:prstGeom>
          <a:noFill/>
          <a:ln w="603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0" name="Line 30"/>
          <p:cNvSpPr>
            <a:spLocks noChangeShapeType="1"/>
          </p:cNvSpPr>
          <p:nvPr/>
        </p:nvSpPr>
        <p:spPr bwMode="auto">
          <a:xfrm>
            <a:off x="7754938" y="1371600"/>
            <a:ext cx="7620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1" name="Line 31"/>
          <p:cNvSpPr>
            <a:spLocks noChangeShapeType="1"/>
          </p:cNvSpPr>
          <p:nvPr/>
        </p:nvSpPr>
        <p:spPr bwMode="auto">
          <a:xfrm flipV="1">
            <a:off x="7797800" y="533400"/>
            <a:ext cx="0" cy="838200"/>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32" name="Object 32"/>
          <p:cNvGraphicFramePr>
            <a:graphicFrameLocks/>
          </p:cNvGraphicFramePr>
          <p:nvPr/>
        </p:nvGraphicFramePr>
        <p:xfrm>
          <a:off x="8258175" y="1484313"/>
          <a:ext cx="417513" cy="431800"/>
        </p:xfrm>
        <a:graphic>
          <a:graphicData uri="http://schemas.openxmlformats.org/presentationml/2006/ole">
            <mc:AlternateContent xmlns:mc="http://schemas.openxmlformats.org/markup-compatibility/2006">
              <mc:Choice xmlns:v="urn:schemas-microsoft-com:vml" Requires="v">
                <p:oleObj spid="_x0000_s249611" name="公式" r:id="rId21" imgW="418918" imgH="431613" progId="Equation.3">
                  <p:embed/>
                </p:oleObj>
              </mc:Choice>
              <mc:Fallback>
                <p:oleObj name="公式" r:id="rId21" imgW="418918" imgH="431613"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58175" y="1484313"/>
                        <a:ext cx="4175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33" name="Object 33"/>
          <p:cNvGraphicFramePr>
            <a:graphicFrameLocks/>
          </p:cNvGraphicFramePr>
          <p:nvPr/>
        </p:nvGraphicFramePr>
        <p:xfrm>
          <a:off x="7793038" y="436563"/>
          <a:ext cx="446087" cy="471487"/>
        </p:xfrm>
        <a:graphic>
          <a:graphicData uri="http://schemas.openxmlformats.org/presentationml/2006/ole">
            <mc:AlternateContent xmlns:mc="http://schemas.openxmlformats.org/markup-compatibility/2006">
              <mc:Choice xmlns:v="urn:schemas-microsoft-com:vml" Requires="v">
                <p:oleObj spid="_x0000_s249612" name="公式" r:id="rId23" imgW="444307" imgH="469696" progId="Equation.3">
                  <p:embed/>
                </p:oleObj>
              </mc:Choice>
              <mc:Fallback>
                <p:oleObj name="公式" r:id="rId23" imgW="444307" imgH="469696" progId="Equation.3">
                  <p:embed/>
                  <p:pic>
                    <p:nvPicPr>
                      <p:cNvPr id="0" name=""/>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93038" y="436563"/>
                        <a:ext cx="446087"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34" name="Object 34"/>
          <p:cNvGraphicFramePr>
            <a:graphicFrameLocks/>
          </p:cNvGraphicFramePr>
          <p:nvPr/>
        </p:nvGraphicFramePr>
        <p:xfrm>
          <a:off x="7375525" y="1052513"/>
          <a:ext cx="292100" cy="315912"/>
        </p:xfrm>
        <a:graphic>
          <a:graphicData uri="http://schemas.openxmlformats.org/presentationml/2006/ole">
            <mc:AlternateContent xmlns:mc="http://schemas.openxmlformats.org/markup-compatibility/2006">
              <mc:Choice xmlns:v="urn:schemas-microsoft-com:vml" Requires="v">
                <p:oleObj spid="_x0000_s249613" name="公式" r:id="rId25" imgW="291847" imgH="317225" progId="Equation.3">
                  <p:embed/>
                </p:oleObj>
              </mc:Choice>
              <mc:Fallback>
                <p:oleObj name="公式" r:id="rId25" imgW="291847" imgH="317225"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375525" y="1052513"/>
                        <a:ext cx="292100"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35" name="Object 35"/>
          <p:cNvGraphicFramePr>
            <a:graphicFrameLocks/>
          </p:cNvGraphicFramePr>
          <p:nvPr/>
        </p:nvGraphicFramePr>
        <p:xfrm>
          <a:off x="7970838" y="2176463"/>
          <a:ext cx="266700" cy="315912"/>
        </p:xfrm>
        <a:graphic>
          <a:graphicData uri="http://schemas.openxmlformats.org/presentationml/2006/ole">
            <mc:AlternateContent xmlns:mc="http://schemas.openxmlformats.org/markup-compatibility/2006">
              <mc:Choice xmlns:v="urn:schemas-microsoft-com:vml" Requires="v">
                <p:oleObj spid="_x0000_s249614" name="公式" r:id="rId27" imgW="266353" imgH="317087" progId="Equation.3">
                  <p:embed/>
                </p:oleObj>
              </mc:Choice>
              <mc:Fallback>
                <p:oleObj name="公式" r:id="rId27" imgW="266353" imgH="317087"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970838" y="2176463"/>
                        <a:ext cx="266700"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36" name="Object 36"/>
          <p:cNvGraphicFramePr>
            <a:graphicFrameLocks/>
          </p:cNvGraphicFramePr>
          <p:nvPr/>
        </p:nvGraphicFramePr>
        <p:xfrm>
          <a:off x="7956550" y="2978150"/>
          <a:ext cx="493713" cy="306388"/>
        </p:xfrm>
        <a:graphic>
          <a:graphicData uri="http://schemas.openxmlformats.org/presentationml/2006/ole">
            <mc:AlternateContent xmlns:mc="http://schemas.openxmlformats.org/markup-compatibility/2006">
              <mc:Choice xmlns:v="urn:schemas-microsoft-com:vml" Requires="v">
                <p:oleObj spid="_x0000_s249615" name="公式" r:id="rId29" imgW="494870" imgH="304536" progId="Equation.3">
                  <p:embed/>
                </p:oleObj>
              </mc:Choice>
              <mc:Fallback>
                <p:oleObj name="公式" r:id="rId29" imgW="494870" imgH="304536" progId="Equation.3">
                  <p:embed/>
                  <p:pic>
                    <p:nvPicPr>
                      <p:cNvPr id="0" nam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956550" y="2978150"/>
                        <a:ext cx="493713"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37" name="Line 37"/>
          <p:cNvSpPr>
            <a:spLocks noChangeShapeType="1"/>
          </p:cNvSpPr>
          <p:nvPr/>
        </p:nvSpPr>
        <p:spPr bwMode="auto">
          <a:xfrm>
            <a:off x="6840538" y="3352800"/>
            <a:ext cx="838200" cy="0"/>
          </a:xfrm>
          <a:prstGeom prst="line">
            <a:avLst/>
          </a:prstGeom>
          <a:noFill/>
          <a:ln w="508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8" name="Line 38"/>
          <p:cNvSpPr>
            <a:spLocks noChangeShapeType="1"/>
          </p:cNvSpPr>
          <p:nvPr/>
        </p:nvSpPr>
        <p:spPr bwMode="auto">
          <a:xfrm>
            <a:off x="6916738" y="1371600"/>
            <a:ext cx="914400" cy="0"/>
          </a:xfrm>
          <a:prstGeom prst="line">
            <a:avLst/>
          </a:prstGeom>
          <a:noFill/>
          <a:ln w="222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9" name="Line 39"/>
          <p:cNvSpPr>
            <a:spLocks noChangeShapeType="1"/>
          </p:cNvSpPr>
          <p:nvPr/>
        </p:nvSpPr>
        <p:spPr bwMode="auto">
          <a:xfrm>
            <a:off x="6992938" y="1371600"/>
            <a:ext cx="0" cy="1981200"/>
          </a:xfrm>
          <a:prstGeom prst="line">
            <a:avLst/>
          </a:prstGeom>
          <a:noFill/>
          <a:ln w="222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40" name="Object 40"/>
          <p:cNvGraphicFramePr>
            <a:graphicFrameLocks/>
          </p:cNvGraphicFramePr>
          <p:nvPr/>
        </p:nvGraphicFramePr>
        <p:xfrm>
          <a:off x="7092950" y="2176463"/>
          <a:ext cx="215900" cy="315912"/>
        </p:xfrm>
        <a:graphic>
          <a:graphicData uri="http://schemas.openxmlformats.org/presentationml/2006/ole">
            <mc:AlternateContent xmlns:mc="http://schemas.openxmlformats.org/markup-compatibility/2006">
              <mc:Choice xmlns:v="urn:schemas-microsoft-com:vml" Requires="v">
                <p:oleObj spid="_x0000_s249616" name="公式" r:id="rId31" imgW="215619" imgH="317087" progId="Equation.3">
                  <p:embed/>
                </p:oleObj>
              </mc:Choice>
              <mc:Fallback>
                <p:oleObj name="公式" r:id="rId31" imgW="215619" imgH="317087" progId="Equation.3">
                  <p:embed/>
                  <p:pic>
                    <p:nvPicPr>
                      <p:cNvPr id="0" name=""/>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092950" y="2176463"/>
                        <a:ext cx="215900"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41" name="Object 41"/>
          <p:cNvGraphicFramePr>
            <a:graphicFrameLocks/>
          </p:cNvGraphicFramePr>
          <p:nvPr/>
        </p:nvGraphicFramePr>
        <p:xfrm>
          <a:off x="7078663" y="2781300"/>
          <a:ext cx="301625" cy="366713"/>
        </p:xfrm>
        <a:graphic>
          <a:graphicData uri="http://schemas.openxmlformats.org/presentationml/2006/ole">
            <mc:AlternateContent xmlns:mc="http://schemas.openxmlformats.org/markup-compatibility/2006">
              <mc:Choice xmlns:v="urn:schemas-microsoft-com:vml" Requires="v">
                <p:oleObj spid="_x0000_s249617" name="公式" r:id="rId33" imgW="304668" imgH="368140" progId="Equation.3">
                  <p:embed/>
                </p:oleObj>
              </mc:Choice>
              <mc:Fallback>
                <p:oleObj name="公式" r:id="rId33" imgW="304668" imgH="368140" progId="Equation.3">
                  <p:embed/>
                  <p:pic>
                    <p:nvPicPr>
                      <p:cNvPr id="0" name=""/>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078663" y="2781300"/>
                        <a:ext cx="301625"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42" name="Text Box 42"/>
          <p:cNvSpPr txBox="1">
            <a:spLocks noChangeArrowheads="1"/>
          </p:cNvSpPr>
          <p:nvPr/>
        </p:nvSpPr>
        <p:spPr bwMode="auto">
          <a:xfrm>
            <a:off x="7856538" y="3998913"/>
            <a:ext cx="1108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b="1">
                <a:solidFill>
                  <a:srgbClr val="99FF66"/>
                </a:solidFill>
                <a:latin typeface="Times New Roman" pitchFamily="18" charset="0"/>
                <a:ea typeface="楷体_GB2312" pitchFamily="49" charset="-122"/>
              </a:rPr>
              <a:t>质点系</a:t>
            </a:r>
          </a:p>
        </p:txBody>
      </p:sp>
      <p:sp>
        <p:nvSpPr>
          <p:cNvPr id="25643" name="Line 43"/>
          <p:cNvSpPr>
            <a:spLocks noChangeShapeType="1"/>
          </p:cNvSpPr>
          <p:nvPr/>
        </p:nvSpPr>
        <p:spPr bwMode="auto">
          <a:xfrm flipH="1" flipV="1">
            <a:off x="7820025" y="3451225"/>
            <a:ext cx="468313" cy="587375"/>
          </a:xfrm>
          <a:prstGeom prst="line">
            <a:avLst/>
          </a:prstGeom>
          <a:noFill/>
          <a:ln w="222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4" name="Oval 44"/>
          <p:cNvSpPr>
            <a:spLocks noChangeArrowheads="1"/>
          </p:cNvSpPr>
          <p:nvPr/>
        </p:nvSpPr>
        <p:spPr bwMode="auto">
          <a:xfrm>
            <a:off x="7721600" y="23622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5" name="Text Box 45"/>
          <p:cNvSpPr txBox="1">
            <a:spLocks noChangeArrowheads="1"/>
          </p:cNvSpPr>
          <p:nvPr/>
        </p:nvSpPr>
        <p:spPr bwMode="auto">
          <a:xfrm>
            <a:off x="717550" y="2827338"/>
            <a:ext cx="172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chemeClr val="bg1"/>
                </a:solidFill>
                <a:latin typeface="Times New Roman" pitchFamily="18" charset="0"/>
              </a:rPr>
              <a:t>由转动定律</a:t>
            </a:r>
          </a:p>
        </p:txBody>
      </p:sp>
      <p:sp>
        <p:nvSpPr>
          <p:cNvPr id="25646" name="AutoShape 46"/>
          <p:cNvSpPr>
            <a:spLocks noChangeArrowheads="1"/>
          </p:cNvSpPr>
          <p:nvPr/>
        </p:nvSpPr>
        <p:spPr bwMode="auto">
          <a:xfrm>
            <a:off x="7451725" y="6165850"/>
            <a:ext cx="1152525" cy="360363"/>
          </a:xfrm>
          <a:prstGeom prst="roundRect">
            <a:avLst>
              <a:gd name="adj" fmla="val 50000"/>
            </a:avLst>
          </a:prstGeom>
          <a:solidFill>
            <a:srgbClr val="E1C663">
              <a:alpha val="33000"/>
            </a:srgbClr>
          </a:solidFill>
          <a:ln w="38100">
            <a:solidFill>
              <a:srgbClr val="663300">
                <a:alpha val="3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CC00"/>
                </a:solidFill>
                <a:ea typeface="方正舒体_GBK" pitchFamily="65" charset="-122"/>
              </a:rPr>
              <a:t> </a:t>
            </a:r>
            <a:r>
              <a:rPr lang="zh-CN" altLang="en-US" sz="2000" b="1">
                <a:solidFill>
                  <a:srgbClr val="FFCC00"/>
                </a:solidFill>
                <a:ea typeface="方正舒体_GBK" pitchFamily="65" charset="-122"/>
              </a:rPr>
              <a:t>返回  </a:t>
            </a:r>
          </a:p>
        </p:txBody>
      </p:sp>
      <p:sp>
        <p:nvSpPr>
          <p:cNvPr id="25647" name="AutoShape 47">
            <a:hlinkClick r:id="rId35"/>
          </p:cNvPr>
          <p:cNvSpPr>
            <a:spLocks noChangeArrowheads="1"/>
          </p:cNvSpPr>
          <p:nvPr/>
        </p:nvSpPr>
        <p:spPr bwMode="auto">
          <a:xfrm>
            <a:off x="7451725" y="6164263"/>
            <a:ext cx="1152525" cy="360362"/>
          </a:xfrm>
          <a:prstGeom prst="roundRect">
            <a:avLst>
              <a:gd name="adj" fmla="val 50000"/>
            </a:avLst>
          </a:prstGeom>
          <a:solidFill>
            <a:srgbClr val="E1C663">
              <a:alpha val="0"/>
            </a:srgbClr>
          </a:solidFill>
          <a:ln>
            <a:noFill/>
          </a:ln>
          <a:effectLst/>
          <a:extLst>
            <a:ext uri="{91240B29-F687-4F45-9708-019B960494DF}">
              <a14:hiddenLine xmlns:a14="http://schemas.microsoft.com/office/drawing/2010/main" w="38100">
                <a:solidFill>
                  <a:srgbClr val="663300">
                    <a:alpha val="30000"/>
                  </a:srgbClr>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FFCC00"/>
              </a:solidFill>
              <a:ea typeface="方正舒体_GBK" pitchFamily="65" charset="-122"/>
            </a:endParaRPr>
          </a:p>
        </p:txBody>
      </p:sp>
    </p:spTree>
    <p:extLst>
      <p:ext uri="{BB962C8B-B14F-4D97-AF65-F5344CB8AC3E}">
        <p14:creationId xmlns:p14="http://schemas.microsoft.com/office/powerpoint/2010/main" val="1978108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left)">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625"/>
                                        </p:tgtEl>
                                        <p:attrNameLst>
                                          <p:attrName>style.visibility</p:attrName>
                                        </p:attrNameLst>
                                      </p:cBhvr>
                                      <p:to>
                                        <p:strVal val="visible"/>
                                      </p:to>
                                    </p:set>
                                    <p:animEffect transition="in" filter="wipe(left)">
                                      <p:cBhvr>
                                        <p:cTn id="12" dur="500"/>
                                        <p:tgtEl>
                                          <p:spTgt spid="256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3"/>
                                        </p:tgtEl>
                                        <p:attrNameLst>
                                          <p:attrName>style.visibility</p:attrName>
                                        </p:attrNameLst>
                                      </p:cBhvr>
                                      <p:to>
                                        <p:strVal val="visible"/>
                                      </p:to>
                                    </p:set>
                                    <p:animEffect transition="in" filter="wipe(left)">
                                      <p:cBhvr>
                                        <p:cTn id="17" dur="500"/>
                                        <p:tgtEl>
                                          <p:spTgt spid="256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604"/>
                                        </p:tgtEl>
                                        <p:attrNameLst>
                                          <p:attrName>style.visibility</p:attrName>
                                        </p:attrNameLst>
                                      </p:cBhvr>
                                      <p:to>
                                        <p:strVal val="visible"/>
                                      </p:to>
                                    </p:set>
                                    <p:animEffect transition="in" filter="wipe(left)">
                                      <p:cBhvr>
                                        <p:cTn id="22" dur="500"/>
                                        <p:tgtEl>
                                          <p:spTgt spid="256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5"/>
                                        </p:tgtEl>
                                        <p:attrNameLst>
                                          <p:attrName>style.visibility</p:attrName>
                                        </p:attrNameLst>
                                      </p:cBhvr>
                                      <p:to>
                                        <p:strVal val="visible"/>
                                      </p:to>
                                    </p:set>
                                    <p:animEffect transition="in" filter="wipe(left)">
                                      <p:cBhvr>
                                        <p:cTn id="27" dur="500"/>
                                        <p:tgtEl>
                                          <p:spTgt spid="256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06"/>
                                        </p:tgtEl>
                                        <p:attrNameLst>
                                          <p:attrName>style.visibility</p:attrName>
                                        </p:attrNameLst>
                                      </p:cBhvr>
                                      <p:to>
                                        <p:strVal val="visible"/>
                                      </p:to>
                                    </p:set>
                                    <p:animEffect transition="in" filter="wipe(left)">
                                      <p:cBhvr>
                                        <p:cTn id="32" dur="500"/>
                                        <p:tgtEl>
                                          <p:spTgt spid="256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5634"/>
                                        </p:tgtEl>
                                        <p:attrNameLst>
                                          <p:attrName>style.visibility</p:attrName>
                                        </p:attrNameLst>
                                      </p:cBhvr>
                                      <p:to>
                                        <p:strVal val="visible"/>
                                      </p:to>
                                    </p:set>
                                    <p:animEffect transition="in" filter="wipe(left)">
                                      <p:cBhvr>
                                        <p:cTn id="37" dur="500"/>
                                        <p:tgtEl>
                                          <p:spTgt spid="256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38"/>
                                        </p:tgtEl>
                                        <p:attrNameLst>
                                          <p:attrName>style.visibility</p:attrName>
                                        </p:attrNameLst>
                                      </p:cBhvr>
                                      <p:to>
                                        <p:strVal val="visible"/>
                                      </p:to>
                                    </p:set>
                                    <p:animEffect transition="in" filter="wipe(left)">
                                      <p:cBhvr>
                                        <p:cTn id="42" dur="500"/>
                                        <p:tgtEl>
                                          <p:spTgt spid="256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637"/>
                                        </p:tgtEl>
                                        <p:attrNameLst>
                                          <p:attrName>style.visibility</p:attrName>
                                        </p:attrNameLst>
                                      </p:cBhvr>
                                      <p:to>
                                        <p:strVal val="visible"/>
                                      </p:to>
                                    </p:set>
                                    <p:animEffect transition="in" filter="wipe(left)">
                                      <p:cBhvr>
                                        <p:cTn id="47" dur="500"/>
                                        <p:tgtEl>
                                          <p:spTgt spid="256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5641"/>
                                        </p:tgtEl>
                                        <p:attrNameLst>
                                          <p:attrName>style.visibility</p:attrName>
                                        </p:attrNameLst>
                                      </p:cBhvr>
                                      <p:to>
                                        <p:strVal val="visible"/>
                                      </p:to>
                                    </p:set>
                                    <p:animEffect transition="in" filter="wipe(left)">
                                      <p:cBhvr>
                                        <p:cTn id="52" dur="500"/>
                                        <p:tgtEl>
                                          <p:spTgt spid="2564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639"/>
                                        </p:tgtEl>
                                        <p:attrNameLst>
                                          <p:attrName>style.visibility</p:attrName>
                                        </p:attrNameLst>
                                      </p:cBhvr>
                                      <p:to>
                                        <p:strVal val="visible"/>
                                      </p:to>
                                    </p:set>
                                    <p:animEffect transition="in" filter="wipe(left)">
                                      <p:cBhvr>
                                        <p:cTn id="57" dur="500"/>
                                        <p:tgtEl>
                                          <p:spTgt spid="2563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5640"/>
                                        </p:tgtEl>
                                        <p:attrNameLst>
                                          <p:attrName>style.visibility</p:attrName>
                                        </p:attrNameLst>
                                      </p:cBhvr>
                                      <p:to>
                                        <p:strVal val="visible"/>
                                      </p:to>
                                    </p:set>
                                    <p:animEffect transition="in" filter="wipe(left)">
                                      <p:cBhvr>
                                        <p:cTn id="62" dur="500"/>
                                        <p:tgtEl>
                                          <p:spTgt spid="2564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5607"/>
                                        </p:tgtEl>
                                        <p:attrNameLst>
                                          <p:attrName>style.visibility</p:attrName>
                                        </p:attrNameLst>
                                      </p:cBhvr>
                                      <p:to>
                                        <p:strVal val="visible"/>
                                      </p:to>
                                    </p:set>
                                    <p:animEffect transition="in" filter="wipe(left)">
                                      <p:cBhvr>
                                        <p:cTn id="67" dur="500"/>
                                        <p:tgtEl>
                                          <p:spTgt spid="2560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5608"/>
                                        </p:tgtEl>
                                        <p:attrNameLst>
                                          <p:attrName>style.visibility</p:attrName>
                                        </p:attrNameLst>
                                      </p:cBhvr>
                                      <p:to>
                                        <p:strVal val="visible"/>
                                      </p:to>
                                    </p:set>
                                    <p:animEffect transition="in" filter="wipe(left)">
                                      <p:cBhvr>
                                        <p:cTn id="72" dur="500"/>
                                        <p:tgtEl>
                                          <p:spTgt spid="2560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5609"/>
                                        </p:tgtEl>
                                        <p:attrNameLst>
                                          <p:attrName>style.visibility</p:attrName>
                                        </p:attrNameLst>
                                      </p:cBhvr>
                                      <p:to>
                                        <p:strVal val="visible"/>
                                      </p:to>
                                    </p:set>
                                    <p:animEffect transition="in" filter="wipe(left)">
                                      <p:cBhvr>
                                        <p:cTn id="77" dur="500"/>
                                        <p:tgtEl>
                                          <p:spTgt spid="2560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25610"/>
                                        </p:tgtEl>
                                        <p:attrNameLst>
                                          <p:attrName>style.visibility</p:attrName>
                                        </p:attrNameLst>
                                      </p:cBhvr>
                                      <p:to>
                                        <p:strVal val="visible"/>
                                      </p:to>
                                    </p:set>
                                    <p:animEffect transition="in" filter="wipe(left)">
                                      <p:cBhvr>
                                        <p:cTn id="82" dur="500"/>
                                        <p:tgtEl>
                                          <p:spTgt spid="2561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5630"/>
                                        </p:tgtEl>
                                        <p:attrNameLst>
                                          <p:attrName>style.visibility</p:attrName>
                                        </p:attrNameLst>
                                      </p:cBhvr>
                                      <p:to>
                                        <p:strVal val="visible"/>
                                      </p:to>
                                    </p:set>
                                    <p:animEffect transition="in" filter="wipe(left)">
                                      <p:cBhvr>
                                        <p:cTn id="87" dur="500"/>
                                        <p:tgtEl>
                                          <p:spTgt spid="2563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25632"/>
                                        </p:tgtEl>
                                        <p:attrNameLst>
                                          <p:attrName>style.visibility</p:attrName>
                                        </p:attrNameLst>
                                      </p:cBhvr>
                                      <p:to>
                                        <p:strVal val="visible"/>
                                      </p:to>
                                    </p:set>
                                    <p:animEffect transition="in" filter="wipe(left)">
                                      <p:cBhvr>
                                        <p:cTn id="92" dur="500"/>
                                        <p:tgtEl>
                                          <p:spTgt spid="2563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5631"/>
                                        </p:tgtEl>
                                        <p:attrNameLst>
                                          <p:attrName>style.visibility</p:attrName>
                                        </p:attrNameLst>
                                      </p:cBhvr>
                                      <p:to>
                                        <p:strVal val="visible"/>
                                      </p:to>
                                    </p:set>
                                    <p:animEffect transition="in" filter="wipe(left)">
                                      <p:cBhvr>
                                        <p:cTn id="97" dur="500"/>
                                        <p:tgtEl>
                                          <p:spTgt spid="2563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25633"/>
                                        </p:tgtEl>
                                        <p:attrNameLst>
                                          <p:attrName>style.visibility</p:attrName>
                                        </p:attrNameLst>
                                      </p:cBhvr>
                                      <p:to>
                                        <p:strVal val="visible"/>
                                      </p:to>
                                    </p:set>
                                    <p:animEffect transition="in" filter="wipe(left)">
                                      <p:cBhvr>
                                        <p:cTn id="102" dur="500"/>
                                        <p:tgtEl>
                                          <p:spTgt spid="2563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5645"/>
                                        </p:tgtEl>
                                        <p:attrNameLst>
                                          <p:attrName>style.visibility</p:attrName>
                                        </p:attrNameLst>
                                      </p:cBhvr>
                                      <p:to>
                                        <p:strVal val="visible"/>
                                      </p:to>
                                    </p:set>
                                    <p:animEffect transition="in" filter="wipe(left)">
                                      <p:cBhvr>
                                        <p:cTn id="107" dur="500"/>
                                        <p:tgtEl>
                                          <p:spTgt spid="2564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25611"/>
                                        </p:tgtEl>
                                        <p:attrNameLst>
                                          <p:attrName>style.visibility</p:attrName>
                                        </p:attrNameLst>
                                      </p:cBhvr>
                                      <p:to>
                                        <p:strVal val="visible"/>
                                      </p:to>
                                    </p:set>
                                    <p:animEffect transition="in" filter="wipe(left)">
                                      <p:cBhvr>
                                        <p:cTn id="112" dur="500"/>
                                        <p:tgtEl>
                                          <p:spTgt spid="25611"/>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5642"/>
                                        </p:tgtEl>
                                        <p:attrNameLst>
                                          <p:attrName>style.visibility</p:attrName>
                                        </p:attrNameLst>
                                      </p:cBhvr>
                                      <p:to>
                                        <p:strVal val="visible"/>
                                      </p:to>
                                    </p:set>
                                    <p:animEffect transition="in" filter="wipe(left)">
                                      <p:cBhvr>
                                        <p:cTn id="117" dur="500"/>
                                        <p:tgtEl>
                                          <p:spTgt spid="25642"/>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5643"/>
                                        </p:tgtEl>
                                        <p:attrNameLst>
                                          <p:attrName>style.visibility</p:attrName>
                                        </p:attrNameLst>
                                      </p:cBhvr>
                                      <p:to>
                                        <p:strVal val="visible"/>
                                      </p:to>
                                    </p:set>
                                    <p:animEffect transition="in" filter="wipe(left)">
                                      <p:cBhvr>
                                        <p:cTn id="122" dur="500"/>
                                        <p:tgtEl>
                                          <p:spTgt spid="2564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5644"/>
                                        </p:tgtEl>
                                        <p:attrNameLst>
                                          <p:attrName>style.visibility</p:attrName>
                                        </p:attrNameLst>
                                      </p:cBhvr>
                                      <p:to>
                                        <p:strVal val="visible"/>
                                      </p:to>
                                    </p:set>
                                    <p:animEffect transition="in" filter="wipe(left)">
                                      <p:cBhvr>
                                        <p:cTn id="127" dur="500"/>
                                        <p:tgtEl>
                                          <p:spTgt spid="25644"/>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nodeType="clickEffect">
                                  <p:stCondLst>
                                    <p:cond delay="0"/>
                                  </p:stCondLst>
                                  <p:childTnLst>
                                    <p:set>
                                      <p:cBhvr>
                                        <p:cTn id="131" dur="1" fill="hold">
                                          <p:stCondLst>
                                            <p:cond delay="0"/>
                                          </p:stCondLst>
                                        </p:cTn>
                                        <p:tgtEl>
                                          <p:spTgt spid="25635"/>
                                        </p:tgtEl>
                                        <p:attrNameLst>
                                          <p:attrName>style.visibility</p:attrName>
                                        </p:attrNameLst>
                                      </p:cBhvr>
                                      <p:to>
                                        <p:strVal val="visible"/>
                                      </p:to>
                                    </p:set>
                                    <p:animEffect transition="in" filter="wipe(left)">
                                      <p:cBhvr>
                                        <p:cTn id="132" dur="500"/>
                                        <p:tgtEl>
                                          <p:spTgt spid="25635"/>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5629"/>
                                        </p:tgtEl>
                                        <p:attrNameLst>
                                          <p:attrName>style.visibility</p:attrName>
                                        </p:attrNameLst>
                                      </p:cBhvr>
                                      <p:to>
                                        <p:strVal val="visible"/>
                                      </p:to>
                                    </p:set>
                                    <p:animEffect transition="in" filter="wipe(left)">
                                      <p:cBhvr>
                                        <p:cTn id="137" dur="500"/>
                                        <p:tgtEl>
                                          <p:spTgt spid="25629"/>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nodeType="clickEffect">
                                  <p:stCondLst>
                                    <p:cond delay="0"/>
                                  </p:stCondLst>
                                  <p:childTnLst>
                                    <p:set>
                                      <p:cBhvr>
                                        <p:cTn id="141" dur="1" fill="hold">
                                          <p:stCondLst>
                                            <p:cond delay="0"/>
                                          </p:stCondLst>
                                        </p:cTn>
                                        <p:tgtEl>
                                          <p:spTgt spid="25636"/>
                                        </p:tgtEl>
                                        <p:attrNameLst>
                                          <p:attrName>style.visibility</p:attrName>
                                        </p:attrNameLst>
                                      </p:cBhvr>
                                      <p:to>
                                        <p:strVal val="visible"/>
                                      </p:to>
                                    </p:set>
                                    <p:animEffect transition="in" filter="wipe(left)">
                                      <p:cBhvr>
                                        <p:cTn id="142" dur="500"/>
                                        <p:tgtEl>
                                          <p:spTgt spid="25636"/>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25612"/>
                                        </p:tgtEl>
                                        <p:attrNameLst>
                                          <p:attrName>style.visibility</p:attrName>
                                        </p:attrNameLst>
                                      </p:cBhvr>
                                      <p:to>
                                        <p:strVal val="visible"/>
                                      </p:to>
                                    </p:set>
                                    <p:animEffect transition="in" filter="wipe(left)">
                                      <p:cBhvr>
                                        <p:cTn id="147" dur="500"/>
                                        <p:tgtEl>
                                          <p:spTgt spid="25612"/>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25615"/>
                                        </p:tgtEl>
                                        <p:attrNameLst>
                                          <p:attrName>style.visibility</p:attrName>
                                        </p:attrNameLst>
                                      </p:cBhvr>
                                      <p:to>
                                        <p:strVal val="visible"/>
                                      </p:to>
                                    </p:set>
                                    <p:animEffect transition="in" filter="wipe(left)">
                                      <p:cBhvr>
                                        <p:cTn id="152" dur="500"/>
                                        <p:tgtEl>
                                          <p:spTgt spid="25615"/>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nodeType="clickEffect">
                                  <p:stCondLst>
                                    <p:cond delay="0"/>
                                  </p:stCondLst>
                                  <p:childTnLst>
                                    <p:set>
                                      <p:cBhvr>
                                        <p:cTn id="156" dur="1" fill="hold">
                                          <p:stCondLst>
                                            <p:cond delay="0"/>
                                          </p:stCondLst>
                                        </p:cTn>
                                        <p:tgtEl>
                                          <p:spTgt spid="25613"/>
                                        </p:tgtEl>
                                        <p:attrNameLst>
                                          <p:attrName>style.visibility</p:attrName>
                                        </p:attrNameLst>
                                      </p:cBhvr>
                                      <p:to>
                                        <p:strVal val="visible"/>
                                      </p:to>
                                    </p:set>
                                    <p:animEffect transition="in" filter="wipe(left)">
                                      <p:cBhvr>
                                        <p:cTn id="157" dur="500"/>
                                        <p:tgtEl>
                                          <p:spTgt spid="25613"/>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nodeType="clickEffect">
                                  <p:stCondLst>
                                    <p:cond delay="0"/>
                                  </p:stCondLst>
                                  <p:childTnLst>
                                    <p:set>
                                      <p:cBhvr>
                                        <p:cTn id="161" dur="1" fill="hold">
                                          <p:stCondLst>
                                            <p:cond delay="0"/>
                                          </p:stCondLst>
                                        </p:cTn>
                                        <p:tgtEl>
                                          <p:spTgt spid="25614"/>
                                        </p:tgtEl>
                                        <p:attrNameLst>
                                          <p:attrName>style.visibility</p:attrName>
                                        </p:attrNameLst>
                                      </p:cBhvr>
                                      <p:to>
                                        <p:strVal val="visible"/>
                                      </p:to>
                                    </p:set>
                                    <p:animEffect transition="in" filter="wipe(left)">
                                      <p:cBhvr>
                                        <p:cTn id="162" dur="500"/>
                                        <p:tgtEl>
                                          <p:spTgt spid="25614"/>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nodeType="clickEffect">
                                  <p:stCondLst>
                                    <p:cond delay="0"/>
                                  </p:stCondLst>
                                  <p:childTnLst>
                                    <p:set>
                                      <p:cBhvr>
                                        <p:cTn id="166" dur="1" fill="hold">
                                          <p:stCondLst>
                                            <p:cond delay="0"/>
                                          </p:stCondLst>
                                        </p:cTn>
                                        <p:tgtEl>
                                          <p:spTgt spid="25616"/>
                                        </p:tgtEl>
                                        <p:attrNameLst>
                                          <p:attrName>style.visibility</p:attrName>
                                        </p:attrNameLst>
                                      </p:cBhvr>
                                      <p:to>
                                        <p:strVal val="visible"/>
                                      </p:to>
                                    </p:set>
                                    <p:animEffect transition="in" filter="wipe(left)">
                                      <p:cBhvr>
                                        <p:cTn id="167" dur="500"/>
                                        <p:tgtEl>
                                          <p:spTgt spid="25616"/>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8" fill="hold" nodeType="clickEffect">
                                  <p:stCondLst>
                                    <p:cond delay="0"/>
                                  </p:stCondLst>
                                  <p:childTnLst>
                                    <p:set>
                                      <p:cBhvr>
                                        <p:cTn id="171" dur="1" fill="hold">
                                          <p:stCondLst>
                                            <p:cond delay="0"/>
                                          </p:stCondLst>
                                        </p:cTn>
                                        <p:tgtEl>
                                          <p:spTgt spid="25617"/>
                                        </p:tgtEl>
                                        <p:attrNameLst>
                                          <p:attrName>style.visibility</p:attrName>
                                        </p:attrNameLst>
                                      </p:cBhvr>
                                      <p:to>
                                        <p:strVal val="visible"/>
                                      </p:to>
                                    </p:set>
                                    <p:animEffect transition="in" filter="wipe(left)">
                                      <p:cBhvr>
                                        <p:cTn id="172" dur="500"/>
                                        <p:tgtEl>
                                          <p:spTgt spid="25617"/>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25618"/>
                                        </p:tgtEl>
                                        <p:attrNameLst>
                                          <p:attrName>style.visibility</p:attrName>
                                        </p:attrNameLst>
                                      </p:cBhvr>
                                      <p:to>
                                        <p:strVal val="visible"/>
                                      </p:to>
                                    </p:set>
                                    <p:animEffect transition="in" filter="wipe(left)">
                                      <p:cBhvr>
                                        <p:cTn id="177" dur="500"/>
                                        <p:tgtEl>
                                          <p:spTgt spid="25618"/>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25619"/>
                                        </p:tgtEl>
                                        <p:attrNameLst>
                                          <p:attrName>style.visibility</p:attrName>
                                        </p:attrNameLst>
                                      </p:cBhvr>
                                      <p:to>
                                        <p:strVal val="visible"/>
                                      </p:to>
                                    </p:set>
                                    <p:animEffect transition="in" filter="wipe(left)">
                                      <p:cBhvr>
                                        <p:cTn id="182" dur="500"/>
                                        <p:tgtEl>
                                          <p:spTgt spid="25619"/>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nodeType="clickEffect">
                                  <p:stCondLst>
                                    <p:cond delay="0"/>
                                  </p:stCondLst>
                                  <p:childTnLst>
                                    <p:set>
                                      <p:cBhvr>
                                        <p:cTn id="186" dur="1" fill="hold">
                                          <p:stCondLst>
                                            <p:cond delay="0"/>
                                          </p:stCondLst>
                                        </p:cTn>
                                        <p:tgtEl>
                                          <p:spTgt spid="25620"/>
                                        </p:tgtEl>
                                        <p:attrNameLst>
                                          <p:attrName>style.visibility</p:attrName>
                                        </p:attrNameLst>
                                      </p:cBhvr>
                                      <p:to>
                                        <p:strVal val="visible"/>
                                      </p:to>
                                    </p:set>
                                    <p:animEffect transition="in" filter="wipe(left)">
                                      <p:cBhvr>
                                        <p:cTn id="187" dur="500"/>
                                        <p:tgtEl>
                                          <p:spTgt spid="25620"/>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25621"/>
                                        </p:tgtEl>
                                        <p:attrNameLst>
                                          <p:attrName>style.visibility</p:attrName>
                                        </p:attrNameLst>
                                      </p:cBhvr>
                                      <p:to>
                                        <p:strVal val="visible"/>
                                      </p:to>
                                    </p:set>
                                    <p:animEffect transition="in" filter="wipe(left)">
                                      <p:cBhvr>
                                        <p:cTn id="192" dur="500"/>
                                        <p:tgtEl>
                                          <p:spTgt spid="25621"/>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8" fill="hold" nodeType="clickEffect">
                                  <p:stCondLst>
                                    <p:cond delay="0"/>
                                  </p:stCondLst>
                                  <p:childTnLst>
                                    <p:set>
                                      <p:cBhvr>
                                        <p:cTn id="196" dur="1" fill="hold">
                                          <p:stCondLst>
                                            <p:cond delay="0"/>
                                          </p:stCondLst>
                                        </p:cTn>
                                        <p:tgtEl>
                                          <p:spTgt spid="25622"/>
                                        </p:tgtEl>
                                        <p:attrNameLst>
                                          <p:attrName>style.visibility</p:attrName>
                                        </p:attrNameLst>
                                      </p:cBhvr>
                                      <p:to>
                                        <p:strVal val="visible"/>
                                      </p:to>
                                    </p:set>
                                    <p:animEffect transition="in" filter="wipe(left)">
                                      <p:cBhvr>
                                        <p:cTn id="197" dur="500"/>
                                        <p:tgtEl>
                                          <p:spTgt spid="25622"/>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8" fill="hold" grpId="0" nodeType="clickEffect">
                                  <p:stCondLst>
                                    <p:cond delay="0"/>
                                  </p:stCondLst>
                                  <p:childTnLst>
                                    <p:set>
                                      <p:cBhvr>
                                        <p:cTn id="201" dur="1" fill="hold">
                                          <p:stCondLst>
                                            <p:cond delay="0"/>
                                          </p:stCondLst>
                                        </p:cTn>
                                        <p:tgtEl>
                                          <p:spTgt spid="25623"/>
                                        </p:tgtEl>
                                        <p:attrNameLst>
                                          <p:attrName>style.visibility</p:attrName>
                                        </p:attrNameLst>
                                      </p:cBhvr>
                                      <p:to>
                                        <p:strVal val="visible"/>
                                      </p:to>
                                    </p:set>
                                    <p:animEffect transition="in" filter="wipe(left)">
                                      <p:cBhvr>
                                        <p:cTn id="202" dur="500"/>
                                        <p:tgtEl>
                                          <p:spTgt spid="25623"/>
                                        </p:tgtEl>
                                      </p:cBhvr>
                                    </p:animEffect>
                                  </p:childTnLst>
                                </p:cTn>
                              </p:par>
                            </p:childTnLst>
                          </p:cTn>
                        </p:par>
                        <p:par>
                          <p:cTn id="203" fill="hold" nodeType="afterGroup">
                            <p:stCondLst>
                              <p:cond delay="500"/>
                            </p:stCondLst>
                            <p:childTnLst>
                              <p:par>
                                <p:cTn id="204" presetID="22" presetClass="entr" presetSubtype="8" fill="hold" grpId="0" nodeType="afterEffect">
                                  <p:stCondLst>
                                    <p:cond delay="0"/>
                                  </p:stCondLst>
                                  <p:childTnLst>
                                    <p:set>
                                      <p:cBhvr>
                                        <p:cTn id="205" dur="1" fill="hold">
                                          <p:stCondLst>
                                            <p:cond delay="0"/>
                                          </p:stCondLst>
                                        </p:cTn>
                                        <p:tgtEl>
                                          <p:spTgt spid="25624"/>
                                        </p:tgtEl>
                                        <p:attrNameLst>
                                          <p:attrName>style.visibility</p:attrName>
                                        </p:attrNameLst>
                                      </p:cBhvr>
                                      <p:to>
                                        <p:strVal val="visible"/>
                                      </p:to>
                                    </p:set>
                                    <p:animEffect transition="in" filter="wipe(left)">
                                      <p:cBhvr>
                                        <p:cTn id="206" dur="500"/>
                                        <p:tgtEl>
                                          <p:spTgt spid="25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P spid="25605" grpId="0" autoUpdateAnimBg="0"/>
      <p:bldP spid="25606" grpId="0" autoUpdateAnimBg="0"/>
      <p:bldP spid="25607" grpId="0" autoUpdateAnimBg="0"/>
      <p:bldP spid="25608" grpId="0" autoUpdateAnimBg="0"/>
      <p:bldP spid="25609" grpId="0" animBg="1"/>
      <p:bldP spid="25612" grpId="0" autoUpdateAnimBg="0"/>
      <p:bldP spid="25615" grpId="0" animBg="1"/>
      <p:bldP spid="25618" grpId="0" animBg="1"/>
      <p:bldP spid="25619" grpId="0" animBg="1"/>
      <p:bldP spid="25621" grpId="0" animBg="1"/>
      <p:bldP spid="25623" grpId="0" animBg="1" autoUpdateAnimBg="0"/>
      <p:bldP spid="25624" grpId="0" animBg="1" autoUpdateAnimBg="0"/>
      <p:bldP spid="25629" grpId="0" animBg="1"/>
      <p:bldP spid="25630" grpId="0" animBg="1"/>
      <p:bldP spid="25631" grpId="0" animBg="1"/>
      <p:bldP spid="25637" grpId="0" animBg="1"/>
      <p:bldP spid="25638" grpId="0" animBg="1"/>
      <p:bldP spid="25639" grpId="0" animBg="1"/>
      <p:bldP spid="25642" grpId="0" autoUpdateAnimBg="0"/>
      <p:bldP spid="25643" grpId="0" animBg="1"/>
      <p:bldP spid="25644" grpId="0" animBg="1"/>
      <p:bldP spid="256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fontScale="90000"/>
          </a:bodyPr>
          <a:lstStyle/>
          <a:p>
            <a:r>
              <a:rPr lang="en-US" altLang="zh-CN" dirty="0"/>
              <a:t>§5.5 </a:t>
            </a:r>
            <a:r>
              <a:rPr lang="zh-CN" altLang="en-US" dirty="0"/>
              <a:t>绕定轴转动刚体的动能  动能定理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Freeform 2"/>
          <p:cNvSpPr>
            <a:spLocks/>
          </p:cNvSpPr>
          <p:nvPr/>
        </p:nvSpPr>
        <p:spPr bwMode="auto">
          <a:xfrm>
            <a:off x="5687318" y="1818159"/>
            <a:ext cx="3205162" cy="2881313"/>
          </a:xfrm>
          <a:custGeom>
            <a:avLst/>
            <a:gdLst>
              <a:gd name="T0" fmla="*/ 1013 w 1761"/>
              <a:gd name="T1" fmla="*/ 8 h 1074"/>
              <a:gd name="T2" fmla="*/ 333 w 1761"/>
              <a:gd name="T3" fmla="*/ 99 h 1074"/>
              <a:gd name="T4" fmla="*/ 15 w 1761"/>
              <a:gd name="T5" fmla="*/ 416 h 1074"/>
              <a:gd name="T6" fmla="*/ 242 w 1761"/>
              <a:gd name="T7" fmla="*/ 825 h 1074"/>
              <a:gd name="T8" fmla="*/ 696 w 1761"/>
              <a:gd name="T9" fmla="*/ 1006 h 1074"/>
              <a:gd name="T10" fmla="*/ 1058 w 1761"/>
              <a:gd name="T11" fmla="*/ 961 h 1074"/>
              <a:gd name="T12" fmla="*/ 1421 w 1761"/>
              <a:gd name="T13" fmla="*/ 1051 h 1074"/>
              <a:gd name="T14" fmla="*/ 1693 w 1761"/>
              <a:gd name="T15" fmla="*/ 825 h 1074"/>
              <a:gd name="T16" fmla="*/ 1648 w 1761"/>
              <a:gd name="T17" fmla="*/ 144 h 1074"/>
              <a:gd name="T18" fmla="*/ 1013 w 1761"/>
              <a:gd name="T19" fmla="*/ 8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1" h="1074">
                <a:moveTo>
                  <a:pt x="1013" y="8"/>
                </a:moveTo>
                <a:cubicBezTo>
                  <a:pt x="794" y="0"/>
                  <a:pt x="499" y="31"/>
                  <a:pt x="333" y="99"/>
                </a:cubicBezTo>
                <a:cubicBezTo>
                  <a:pt x="167" y="167"/>
                  <a:pt x="30" y="295"/>
                  <a:pt x="15" y="416"/>
                </a:cubicBezTo>
                <a:cubicBezTo>
                  <a:pt x="0" y="537"/>
                  <a:pt x="128" y="727"/>
                  <a:pt x="242" y="825"/>
                </a:cubicBezTo>
                <a:cubicBezTo>
                  <a:pt x="356" y="923"/>
                  <a:pt x="560" y="983"/>
                  <a:pt x="696" y="1006"/>
                </a:cubicBezTo>
                <a:cubicBezTo>
                  <a:pt x="832" y="1029"/>
                  <a:pt x="937" y="954"/>
                  <a:pt x="1058" y="961"/>
                </a:cubicBezTo>
                <a:cubicBezTo>
                  <a:pt x="1179" y="968"/>
                  <a:pt x="1315" y="1074"/>
                  <a:pt x="1421" y="1051"/>
                </a:cubicBezTo>
                <a:cubicBezTo>
                  <a:pt x="1527" y="1028"/>
                  <a:pt x="1655" y="976"/>
                  <a:pt x="1693" y="825"/>
                </a:cubicBezTo>
                <a:cubicBezTo>
                  <a:pt x="1731" y="674"/>
                  <a:pt x="1761" y="280"/>
                  <a:pt x="1648" y="144"/>
                </a:cubicBezTo>
                <a:cubicBezTo>
                  <a:pt x="1535" y="8"/>
                  <a:pt x="1232" y="16"/>
                  <a:pt x="1013" y="8"/>
                </a:cubicBezTo>
                <a:close/>
              </a:path>
            </a:pathLst>
          </a:custGeom>
          <a:solidFill>
            <a:srgbClr val="339966"/>
          </a:solidFill>
          <a:ln w="9525">
            <a:round/>
            <a:headEnd/>
            <a:tailEnd/>
          </a:ln>
          <a:effectLst/>
          <a:scene3d>
            <a:camera prst="legacyPerspectiveFront">
              <a:rot lat="17699998" lon="0" rev="0"/>
            </a:camera>
            <a:lightRig rig="legacyFlat2" dir="t"/>
          </a:scene3d>
          <a:sp3d extrusionH="201600" prstMaterial="legacyMatte">
            <a:bevelT w="13500" h="13500" prst="angle"/>
            <a:bevelB w="13500" h="13500" prst="angle"/>
            <a:extrusionClr>
              <a:srgbClr val="3399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7" name="Text Box 4"/>
          <p:cNvSpPr txBox="1">
            <a:spLocks noChangeArrowheads="1"/>
          </p:cNvSpPr>
          <p:nvPr/>
        </p:nvSpPr>
        <p:spPr bwMode="auto">
          <a:xfrm>
            <a:off x="313630" y="1484784"/>
            <a:ext cx="2297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a:latin typeface="Times New Roman" pitchFamily="18" charset="0"/>
              </a:rPr>
              <a:t>一</a:t>
            </a:r>
            <a:r>
              <a:rPr lang="en-US" altLang="zh-CN" sz="2800" b="1">
                <a:latin typeface="Times New Roman" pitchFamily="18" charset="0"/>
              </a:rPr>
              <a:t>. </a:t>
            </a:r>
            <a:r>
              <a:rPr lang="zh-CN" altLang="en-US" sz="2800" b="1">
                <a:latin typeface="Times New Roman" pitchFamily="18" charset="0"/>
              </a:rPr>
              <a:t>转动动能</a:t>
            </a:r>
          </a:p>
        </p:txBody>
      </p:sp>
      <p:sp>
        <p:nvSpPr>
          <p:cNvPr id="8" name="Line 5"/>
          <p:cNvSpPr>
            <a:spLocks noChangeShapeType="1"/>
          </p:cNvSpPr>
          <p:nvPr/>
        </p:nvSpPr>
        <p:spPr bwMode="auto">
          <a:xfrm>
            <a:off x="6489005" y="1934047"/>
            <a:ext cx="0" cy="1295400"/>
          </a:xfrm>
          <a:prstGeom prst="line">
            <a:avLst/>
          </a:prstGeom>
          <a:noFill/>
          <a:ln w="508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6"/>
          <p:cNvSpPr>
            <a:spLocks noChangeShapeType="1"/>
          </p:cNvSpPr>
          <p:nvPr/>
        </p:nvSpPr>
        <p:spPr bwMode="auto">
          <a:xfrm>
            <a:off x="6489005" y="4005734"/>
            <a:ext cx="0" cy="376238"/>
          </a:xfrm>
          <a:prstGeom prst="line">
            <a:avLst/>
          </a:prstGeom>
          <a:noFill/>
          <a:ln w="508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7"/>
          <p:cNvSpPr txBox="1">
            <a:spLocks noChangeArrowheads="1"/>
          </p:cNvSpPr>
          <p:nvPr/>
        </p:nvSpPr>
        <p:spPr bwMode="auto">
          <a:xfrm>
            <a:off x="6550918" y="1664172"/>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b="1" i="1">
                <a:latin typeface="Times New Roman" pitchFamily="18" charset="0"/>
              </a:rPr>
              <a:t>z</a:t>
            </a:r>
          </a:p>
        </p:txBody>
      </p:sp>
      <p:sp>
        <p:nvSpPr>
          <p:cNvPr id="11" name="Text Box 8"/>
          <p:cNvSpPr txBox="1">
            <a:spLocks noChangeArrowheads="1"/>
          </p:cNvSpPr>
          <p:nvPr/>
        </p:nvSpPr>
        <p:spPr bwMode="auto">
          <a:xfrm>
            <a:off x="6479480" y="1964209"/>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b="1" i="1">
                <a:latin typeface="Times New Roman" pitchFamily="18" charset="0"/>
                <a:sym typeface="Symbol" pitchFamily="18" charset="2"/>
              </a:rPr>
              <a:t></a:t>
            </a:r>
            <a:endParaRPr lang="en-US" altLang="zh-CN" sz="2400" b="1" i="1">
              <a:latin typeface="Times New Roman" pitchFamily="18" charset="0"/>
            </a:endParaRPr>
          </a:p>
        </p:txBody>
      </p:sp>
      <p:sp>
        <p:nvSpPr>
          <p:cNvPr id="12" name="Line 9"/>
          <p:cNvSpPr>
            <a:spLocks noChangeShapeType="1"/>
          </p:cNvSpPr>
          <p:nvPr/>
        </p:nvSpPr>
        <p:spPr bwMode="auto">
          <a:xfrm>
            <a:off x="6479480" y="3234209"/>
            <a:ext cx="10668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0"/>
          <p:cNvSpPr txBox="1">
            <a:spLocks noChangeArrowheads="1"/>
          </p:cNvSpPr>
          <p:nvPr/>
        </p:nvSpPr>
        <p:spPr bwMode="auto">
          <a:xfrm>
            <a:off x="6088955" y="2962747"/>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O</a:t>
            </a:r>
          </a:p>
        </p:txBody>
      </p:sp>
      <p:graphicFrame>
        <p:nvGraphicFramePr>
          <p:cNvPr id="14" name="Object 11"/>
          <p:cNvGraphicFramePr>
            <a:graphicFrameLocks/>
          </p:cNvGraphicFramePr>
          <p:nvPr>
            <p:extLst>
              <p:ext uri="{D42A27DB-BD31-4B8C-83A1-F6EECF244321}">
                <p14:modId xmlns:p14="http://schemas.microsoft.com/office/powerpoint/2010/main" val="3041496318"/>
              </p:ext>
            </p:extLst>
          </p:nvPr>
        </p:nvGraphicFramePr>
        <p:xfrm>
          <a:off x="6914455" y="2924647"/>
          <a:ext cx="212725" cy="434975"/>
        </p:xfrm>
        <a:graphic>
          <a:graphicData uri="http://schemas.openxmlformats.org/presentationml/2006/ole">
            <mc:AlternateContent xmlns:mc="http://schemas.openxmlformats.org/markup-compatibility/2006">
              <mc:Choice xmlns:v="urn:schemas-microsoft-com:vml" Requires="v">
                <p:oleObj spid="_x0000_s272695" name="公式" r:id="rId4" imgW="215806" imgH="431613" progId="Equation.3">
                  <p:embed/>
                </p:oleObj>
              </mc:Choice>
              <mc:Fallback>
                <p:oleObj name="公式" r:id="rId4" imgW="215806" imgH="431613"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4455" y="2924647"/>
                        <a:ext cx="21272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2"/>
          <p:cNvGraphicFramePr>
            <a:graphicFrameLocks/>
          </p:cNvGraphicFramePr>
          <p:nvPr>
            <p:extLst>
              <p:ext uri="{D42A27DB-BD31-4B8C-83A1-F6EECF244321}">
                <p14:modId xmlns:p14="http://schemas.microsoft.com/office/powerpoint/2010/main" val="1691951052"/>
              </p:ext>
            </p:extLst>
          </p:nvPr>
        </p:nvGraphicFramePr>
        <p:xfrm>
          <a:off x="7847905" y="2711922"/>
          <a:ext cx="323850" cy="431800"/>
        </p:xfrm>
        <a:graphic>
          <a:graphicData uri="http://schemas.openxmlformats.org/presentationml/2006/ole">
            <mc:AlternateContent xmlns:mc="http://schemas.openxmlformats.org/markup-compatibility/2006">
              <mc:Choice xmlns:v="urn:schemas-microsoft-com:vml" Requires="v">
                <p:oleObj spid="_x0000_s272696" name="公式" r:id="rId6" imgW="279279" imgH="431613" progId="Equation.3">
                  <p:embed/>
                </p:oleObj>
              </mc:Choice>
              <mc:Fallback>
                <p:oleObj name="公式" r:id="rId6" imgW="279279" imgH="431613"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7905" y="2711922"/>
                        <a:ext cx="3238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Line 13"/>
          <p:cNvSpPr>
            <a:spLocks noChangeShapeType="1"/>
          </p:cNvSpPr>
          <p:nvPr/>
        </p:nvSpPr>
        <p:spPr bwMode="auto">
          <a:xfrm flipV="1">
            <a:off x="7555805" y="2924647"/>
            <a:ext cx="8382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 name="Object 14"/>
          <p:cNvGraphicFramePr>
            <a:graphicFrameLocks/>
          </p:cNvGraphicFramePr>
          <p:nvPr>
            <p:extLst>
              <p:ext uri="{D42A27DB-BD31-4B8C-83A1-F6EECF244321}">
                <p14:modId xmlns:p14="http://schemas.microsoft.com/office/powerpoint/2010/main" val="1238932074"/>
              </p:ext>
            </p:extLst>
          </p:nvPr>
        </p:nvGraphicFramePr>
        <p:xfrm>
          <a:off x="7705030" y="3435822"/>
          <a:ext cx="574675" cy="428625"/>
        </p:xfrm>
        <a:graphic>
          <a:graphicData uri="http://schemas.openxmlformats.org/presentationml/2006/ole">
            <mc:AlternateContent xmlns:mc="http://schemas.openxmlformats.org/markup-compatibility/2006">
              <mc:Choice xmlns:v="urn:schemas-microsoft-com:vml" Requires="v">
                <p:oleObj spid="_x0000_s272697" name="公式" r:id="rId8" imgW="571252" imgH="431613" progId="Equation.3">
                  <p:embed/>
                </p:oleObj>
              </mc:Choice>
              <mc:Fallback>
                <p:oleObj name="公式" r:id="rId8" imgW="571252" imgH="431613"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05030" y="3435822"/>
                        <a:ext cx="5746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15"/>
          <p:cNvSpPr txBox="1">
            <a:spLocks noChangeArrowheads="1"/>
          </p:cNvSpPr>
          <p:nvPr/>
        </p:nvSpPr>
        <p:spPr bwMode="auto">
          <a:xfrm>
            <a:off x="2413893" y="1535584"/>
            <a:ext cx="42739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latin typeface="Times New Roman" pitchFamily="18" charset="0"/>
              </a:rPr>
              <a:t>将刚体看做由 </a:t>
            </a:r>
            <a:r>
              <a:rPr lang="en-US" altLang="zh-CN" sz="2400" b="1" i="1" dirty="0">
                <a:latin typeface="Times New Roman" pitchFamily="18" charset="0"/>
              </a:rPr>
              <a:t>N </a:t>
            </a:r>
            <a:r>
              <a:rPr lang="zh-CN" altLang="en-US" sz="2400" b="1" dirty="0">
                <a:latin typeface="Times New Roman" pitchFamily="18" charset="0"/>
              </a:rPr>
              <a:t>个质量元组成</a:t>
            </a:r>
          </a:p>
        </p:txBody>
      </p:sp>
      <p:graphicFrame>
        <p:nvGraphicFramePr>
          <p:cNvPr id="19" name="Object 16"/>
          <p:cNvGraphicFramePr>
            <a:graphicFrameLocks noChangeAspect="1"/>
          </p:cNvGraphicFramePr>
          <p:nvPr>
            <p:extLst>
              <p:ext uri="{D42A27DB-BD31-4B8C-83A1-F6EECF244321}">
                <p14:modId xmlns:p14="http://schemas.microsoft.com/office/powerpoint/2010/main" val="4135941205"/>
              </p:ext>
            </p:extLst>
          </p:nvPr>
        </p:nvGraphicFramePr>
        <p:xfrm>
          <a:off x="1403648" y="2119313"/>
          <a:ext cx="3737500" cy="468000"/>
        </p:xfrm>
        <a:graphic>
          <a:graphicData uri="http://schemas.openxmlformats.org/presentationml/2006/ole">
            <mc:AlternateContent xmlns:mc="http://schemas.openxmlformats.org/markup-compatibility/2006">
              <mc:Choice xmlns:v="urn:schemas-microsoft-com:vml" Requires="v">
                <p:oleObj spid="_x0000_s272698" name="Equation" r:id="rId10" imgW="1828800" imgH="228600" progId="Equation.DSMT4">
                  <p:embed/>
                </p:oleObj>
              </mc:Choice>
              <mc:Fallback>
                <p:oleObj name="Equation" r:id="rId10" imgW="1828800" imgH="228600" progId="Equation.DSMT4">
                  <p:embed/>
                  <p:pic>
                    <p:nvPicPr>
                      <p:cNvPr id="0" name=""/>
                      <p:cNvPicPr>
                        <a:picLocks noChangeArrowheads="1"/>
                      </p:cNvPicPr>
                      <p:nvPr/>
                    </p:nvPicPr>
                    <p:blipFill>
                      <a:blip r:embed="rId11"/>
                      <a:srcRect/>
                      <a:stretch>
                        <a:fillRect/>
                      </a:stretch>
                    </p:blipFill>
                    <p:spPr bwMode="auto">
                      <a:xfrm>
                        <a:off x="1403648" y="2119313"/>
                        <a:ext cx="373750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7"/>
          <p:cNvGraphicFramePr>
            <a:graphicFrameLocks noChangeAspect="1"/>
          </p:cNvGraphicFramePr>
          <p:nvPr>
            <p:extLst>
              <p:ext uri="{D42A27DB-BD31-4B8C-83A1-F6EECF244321}">
                <p14:modId xmlns:p14="http://schemas.microsoft.com/office/powerpoint/2010/main" val="3496977547"/>
              </p:ext>
            </p:extLst>
          </p:nvPr>
        </p:nvGraphicFramePr>
        <p:xfrm>
          <a:off x="1475656" y="2620963"/>
          <a:ext cx="1822738" cy="468000"/>
        </p:xfrm>
        <a:graphic>
          <a:graphicData uri="http://schemas.openxmlformats.org/presentationml/2006/ole">
            <mc:AlternateContent xmlns:mc="http://schemas.openxmlformats.org/markup-compatibility/2006">
              <mc:Choice xmlns:v="urn:schemas-microsoft-com:vml" Requires="v">
                <p:oleObj spid="_x0000_s272699" name="Equation" r:id="rId12" imgW="939600" imgH="241200" progId="Equation.DSMT4">
                  <p:embed/>
                </p:oleObj>
              </mc:Choice>
              <mc:Fallback>
                <p:oleObj name="Equation" r:id="rId12" imgW="939600" imgH="241200" progId="Equation.DSMT4">
                  <p:embed/>
                  <p:pic>
                    <p:nvPicPr>
                      <p:cNvPr id="0" name=""/>
                      <p:cNvPicPr>
                        <a:picLocks noChangeArrowheads="1"/>
                      </p:cNvPicPr>
                      <p:nvPr/>
                    </p:nvPicPr>
                    <p:blipFill>
                      <a:blip r:embed="rId13"/>
                      <a:srcRect/>
                      <a:stretch>
                        <a:fillRect/>
                      </a:stretch>
                    </p:blipFill>
                    <p:spPr bwMode="auto">
                      <a:xfrm>
                        <a:off x="1475656" y="2620963"/>
                        <a:ext cx="1822738"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AutoShape 18"/>
          <p:cNvSpPr>
            <a:spLocks/>
          </p:cNvSpPr>
          <p:nvPr/>
        </p:nvSpPr>
        <p:spPr bwMode="auto">
          <a:xfrm>
            <a:off x="1032620" y="2348880"/>
            <a:ext cx="227012" cy="1047750"/>
          </a:xfrm>
          <a:prstGeom prst="leftBrace">
            <a:avLst>
              <a:gd name="adj1" fmla="val 38462"/>
              <a:gd name="adj2" fmla="val 50000"/>
            </a:avLst>
          </a:prstGeom>
          <a:noFill/>
          <a:ln w="25400">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 name="Object 19"/>
          <p:cNvGraphicFramePr>
            <a:graphicFrameLocks noChangeAspect="1"/>
          </p:cNvGraphicFramePr>
          <p:nvPr>
            <p:extLst>
              <p:ext uri="{D42A27DB-BD31-4B8C-83A1-F6EECF244321}">
                <p14:modId xmlns:p14="http://schemas.microsoft.com/office/powerpoint/2010/main" val="18074399"/>
              </p:ext>
            </p:extLst>
          </p:nvPr>
        </p:nvGraphicFramePr>
        <p:xfrm>
          <a:off x="1475656" y="3143250"/>
          <a:ext cx="2518751" cy="468000"/>
        </p:xfrm>
        <a:graphic>
          <a:graphicData uri="http://schemas.openxmlformats.org/presentationml/2006/ole">
            <mc:AlternateContent xmlns:mc="http://schemas.openxmlformats.org/markup-compatibility/2006">
              <mc:Choice xmlns:v="urn:schemas-microsoft-com:vml" Requires="v">
                <p:oleObj spid="_x0000_s272700" name="Equation" r:id="rId14" imgW="1231560" imgH="228600" progId="Equation.DSMT4">
                  <p:embed/>
                </p:oleObj>
              </mc:Choice>
              <mc:Fallback>
                <p:oleObj name="Equation" r:id="rId14" imgW="1231560" imgH="228600" progId="Equation.DSMT4">
                  <p:embed/>
                  <p:pic>
                    <p:nvPicPr>
                      <p:cNvPr id="0" name=""/>
                      <p:cNvPicPr>
                        <a:picLocks noChangeArrowheads="1"/>
                      </p:cNvPicPr>
                      <p:nvPr/>
                    </p:nvPicPr>
                    <p:blipFill>
                      <a:blip r:embed="rId15"/>
                      <a:srcRect/>
                      <a:stretch>
                        <a:fillRect/>
                      </a:stretch>
                    </p:blipFill>
                    <p:spPr bwMode="auto">
                      <a:xfrm>
                        <a:off x="1475656" y="3143250"/>
                        <a:ext cx="2518751"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 Box 20"/>
          <p:cNvSpPr txBox="1">
            <a:spLocks noChangeArrowheads="1"/>
          </p:cNvSpPr>
          <p:nvPr/>
        </p:nvSpPr>
        <p:spPr bwMode="auto">
          <a:xfrm>
            <a:off x="1972568" y="3597747"/>
            <a:ext cx="1655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latin typeface="Times New Roman" pitchFamily="18" charset="0"/>
              </a:rPr>
              <a:t>,</a:t>
            </a:r>
            <a:r>
              <a:rPr lang="zh-CN" altLang="en-US" sz="2400" b="1">
                <a:latin typeface="Times New Roman" pitchFamily="18" charset="0"/>
              </a:rPr>
              <a:t>其动能为</a:t>
            </a:r>
            <a:endParaRPr lang="zh-CN" altLang="en-US" sz="2400">
              <a:latin typeface="Times New Roman" pitchFamily="18" charset="0"/>
            </a:endParaRPr>
          </a:p>
        </p:txBody>
      </p:sp>
      <p:graphicFrame>
        <p:nvGraphicFramePr>
          <p:cNvPr id="24" name="Object 21"/>
          <p:cNvGraphicFramePr>
            <a:graphicFrameLocks noChangeAspect="1"/>
          </p:cNvGraphicFramePr>
          <p:nvPr>
            <p:extLst>
              <p:ext uri="{D42A27DB-BD31-4B8C-83A1-F6EECF244321}">
                <p14:modId xmlns:p14="http://schemas.microsoft.com/office/powerpoint/2010/main" val="2709213139"/>
              </p:ext>
            </p:extLst>
          </p:nvPr>
        </p:nvGraphicFramePr>
        <p:xfrm>
          <a:off x="1403648" y="3645024"/>
          <a:ext cx="561000" cy="432000"/>
        </p:xfrm>
        <a:graphic>
          <a:graphicData uri="http://schemas.openxmlformats.org/presentationml/2006/ole">
            <mc:AlternateContent xmlns:mc="http://schemas.openxmlformats.org/markup-compatibility/2006">
              <mc:Choice xmlns:v="urn:schemas-microsoft-com:vml" Requires="v">
                <p:oleObj spid="_x0000_s272701" name="Equation" r:id="rId16" imgW="279360" imgH="228600" progId="Equation.DSMT4">
                  <p:embed/>
                </p:oleObj>
              </mc:Choice>
              <mc:Fallback>
                <p:oleObj name="Equation" r:id="rId16" imgW="279360" imgH="228600" progId="Equation.DSMT4">
                  <p:embed/>
                  <p:pic>
                    <p:nvPicPr>
                      <p:cNvPr id="0" name=""/>
                      <p:cNvPicPr>
                        <a:picLocks noChangeAspect="1" noChangeArrowheads="1"/>
                      </p:cNvPicPr>
                      <p:nvPr/>
                    </p:nvPicPr>
                    <p:blipFill>
                      <a:blip r:embed="rId17"/>
                      <a:srcRect/>
                      <a:stretch>
                        <a:fillRect/>
                      </a:stretch>
                    </p:blipFill>
                    <p:spPr bwMode="auto">
                      <a:xfrm>
                        <a:off x="1403648" y="3645024"/>
                        <a:ext cx="561000"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2"/>
          <p:cNvGraphicFramePr>
            <a:graphicFrameLocks noChangeAspect="1"/>
          </p:cNvGraphicFramePr>
          <p:nvPr>
            <p:extLst>
              <p:ext uri="{D42A27DB-BD31-4B8C-83A1-F6EECF244321}">
                <p14:modId xmlns:p14="http://schemas.microsoft.com/office/powerpoint/2010/main" val="2403675974"/>
              </p:ext>
            </p:extLst>
          </p:nvPr>
        </p:nvGraphicFramePr>
        <p:xfrm>
          <a:off x="1908165" y="4149080"/>
          <a:ext cx="1543807" cy="684000"/>
        </p:xfrm>
        <a:graphic>
          <a:graphicData uri="http://schemas.openxmlformats.org/presentationml/2006/ole">
            <mc:AlternateContent xmlns:mc="http://schemas.openxmlformats.org/markup-compatibility/2006">
              <mc:Choice xmlns:v="urn:schemas-microsoft-com:vml" Requires="v">
                <p:oleObj spid="_x0000_s272702" name="Equation" r:id="rId18" imgW="888840" imgH="393480" progId="Equation.DSMT4">
                  <p:embed/>
                </p:oleObj>
              </mc:Choice>
              <mc:Fallback>
                <p:oleObj name="Equation" r:id="rId18" imgW="888840" imgH="393480" progId="Equation.DSMT4">
                  <p:embed/>
                  <p:pic>
                    <p:nvPicPr>
                      <p:cNvPr id="0" name=""/>
                      <p:cNvPicPr>
                        <a:picLocks noChangeArrowheads="1"/>
                      </p:cNvPicPr>
                      <p:nvPr/>
                    </p:nvPicPr>
                    <p:blipFill>
                      <a:blip r:embed="rId19"/>
                      <a:srcRect/>
                      <a:stretch>
                        <a:fillRect/>
                      </a:stretch>
                    </p:blipFill>
                    <p:spPr bwMode="auto">
                      <a:xfrm>
                        <a:off x="1908165" y="4149080"/>
                        <a:ext cx="1543807" cy="68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3"/>
          <p:cNvGraphicFramePr>
            <a:graphicFrameLocks noChangeAspect="1"/>
          </p:cNvGraphicFramePr>
          <p:nvPr>
            <p:extLst>
              <p:ext uri="{D42A27DB-BD31-4B8C-83A1-F6EECF244321}">
                <p14:modId xmlns:p14="http://schemas.microsoft.com/office/powerpoint/2010/main" val="2303708800"/>
              </p:ext>
            </p:extLst>
          </p:nvPr>
        </p:nvGraphicFramePr>
        <p:xfrm>
          <a:off x="3563888" y="4149080"/>
          <a:ext cx="1378982" cy="684000"/>
        </p:xfrm>
        <a:graphic>
          <a:graphicData uri="http://schemas.openxmlformats.org/presentationml/2006/ole">
            <mc:AlternateContent xmlns:mc="http://schemas.openxmlformats.org/markup-compatibility/2006">
              <mc:Choice xmlns:v="urn:schemas-microsoft-com:vml" Requires="v">
                <p:oleObj spid="_x0000_s272703" name="Equation" r:id="rId20" imgW="799920" imgH="393480" progId="Equation.DSMT4">
                  <p:embed/>
                </p:oleObj>
              </mc:Choice>
              <mc:Fallback>
                <p:oleObj name="Equation" r:id="rId20" imgW="799920" imgH="393480" progId="Equation.DSMT4">
                  <p:embed/>
                  <p:pic>
                    <p:nvPicPr>
                      <p:cNvPr id="0" name=""/>
                      <p:cNvPicPr>
                        <a:picLocks noChangeArrowheads="1"/>
                      </p:cNvPicPr>
                      <p:nvPr/>
                    </p:nvPicPr>
                    <p:blipFill>
                      <a:blip r:embed="rId21"/>
                      <a:srcRect/>
                      <a:stretch>
                        <a:fillRect/>
                      </a:stretch>
                    </p:blipFill>
                    <p:spPr bwMode="auto">
                      <a:xfrm>
                        <a:off x="3563888" y="4149080"/>
                        <a:ext cx="1378982" cy="68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AutoShape 24"/>
          <p:cNvSpPr>
            <a:spLocks noChangeArrowheads="1"/>
          </p:cNvSpPr>
          <p:nvPr/>
        </p:nvSpPr>
        <p:spPr bwMode="auto">
          <a:xfrm>
            <a:off x="5831780" y="4555009"/>
            <a:ext cx="2305050" cy="720725"/>
          </a:xfrm>
          <a:prstGeom prst="wedgeRectCallout">
            <a:avLst>
              <a:gd name="adj1" fmla="val -89736"/>
              <a:gd name="adj2" fmla="val -47134"/>
            </a:avLst>
          </a:prstGeom>
          <a:noFill/>
          <a:ln w="9525">
            <a:solidFill>
              <a:srgbClr val="66FFFF"/>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eaLnBrk="0" hangingPunct="0"/>
            <a:r>
              <a:rPr lang="zh-CN" altLang="en-US" sz="2000" b="1">
                <a:solidFill>
                  <a:prstClr val="black"/>
                </a:solidFill>
                <a:latin typeface="Times New Roman" pitchFamily="18" charset="0"/>
                <a:ea typeface="楷体_GB2312" pitchFamily="49" charset="-122"/>
              </a:rPr>
              <a:t>各质量元速度不同，</a:t>
            </a:r>
          </a:p>
          <a:p>
            <a:pPr lvl="0" algn="ctr" eaLnBrk="0" hangingPunct="0"/>
            <a:r>
              <a:rPr lang="zh-CN" altLang="en-US" sz="2000" b="1">
                <a:solidFill>
                  <a:prstClr val="black"/>
                </a:solidFill>
                <a:latin typeface="Times New Roman" pitchFamily="18" charset="0"/>
                <a:ea typeface="楷体_GB2312" pitchFamily="49" charset="-122"/>
              </a:rPr>
              <a:t>但角速度相同</a:t>
            </a:r>
          </a:p>
        </p:txBody>
      </p:sp>
      <p:graphicFrame>
        <p:nvGraphicFramePr>
          <p:cNvPr id="28" name="Object 25"/>
          <p:cNvGraphicFramePr>
            <a:graphicFrameLocks noChangeAspect="1"/>
          </p:cNvGraphicFramePr>
          <p:nvPr>
            <p:extLst>
              <p:ext uri="{D42A27DB-BD31-4B8C-83A1-F6EECF244321}">
                <p14:modId xmlns:p14="http://schemas.microsoft.com/office/powerpoint/2010/main" val="1869003505"/>
              </p:ext>
            </p:extLst>
          </p:nvPr>
        </p:nvGraphicFramePr>
        <p:xfrm>
          <a:off x="2098665" y="5705475"/>
          <a:ext cx="2939281" cy="684000"/>
        </p:xfrm>
        <a:graphic>
          <a:graphicData uri="http://schemas.openxmlformats.org/presentationml/2006/ole">
            <mc:AlternateContent xmlns:mc="http://schemas.openxmlformats.org/markup-compatibility/2006">
              <mc:Choice xmlns:v="urn:schemas-microsoft-com:vml" Requires="v">
                <p:oleObj spid="_x0000_s272704" name="Equation" r:id="rId22" imgW="1701720" imgH="393480" progId="Equation.DSMT4">
                  <p:embed/>
                </p:oleObj>
              </mc:Choice>
              <mc:Fallback>
                <p:oleObj name="Equation" r:id="rId22" imgW="1701720" imgH="393480" progId="Equation.DSMT4">
                  <p:embed/>
                  <p:pic>
                    <p:nvPicPr>
                      <p:cNvPr id="0" name=""/>
                      <p:cNvPicPr>
                        <a:picLocks noChangeArrowheads="1"/>
                      </p:cNvPicPr>
                      <p:nvPr/>
                    </p:nvPicPr>
                    <p:blipFill>
                      <a:blip r:embed="rId23"/>
                      <a:srcRect/>
                      <a:stretch>
                        <a:fillRect/>
                      </a:stretch>
                    </p:blipFill>
                    <p:spPr bwMode="auto">
                      <a:xfrm>
                        <a:off x="2098665" y="5705475"/>
                        <a:ext cx="2939281" cy="68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 Box 26"/>
          <p:cNvSpPr txBox="1">
            <a:spLocks noChangeArrowheads="1"/>
          </p:cNvSpPr>
          <p:nvPr/>
        </p:nvSpPr>
        <p:spPr bwMode="auto">
          <a:xfrm>
            <a:off x="862905" y="4986809"/>
            <a:ext cx="2589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Times New Roman" pitchFamily="18" charset="0"/>
              </a:rPr>
              <a:t>刚体的总动能</a:t>
            </a:r>
          </a:p>
        </p:txBody>
      </p:sp>
      <p:graphicFrame>
        <p:nvGraphicFramePr>
          <p:cNvPr id="30" name="Object 27"/>
          <p:cNvGraphicFramePr>
            <a:graphicFrameLocks noChangeAspect="1"/>
          </p:cNvGraphicFramePr>
          <p:nvPr>
            <p:extLst>
              <p:ext uri="{D42A27DB-BD31-4B8C-83A1-F6EECF244321}">
                <p14:modId xmlns:p14="http://schemas.microsoft.com/office/powerpoint/2010/main" val="2005821953"/>
              </p:ext>
            </p:extLst>
          </p:nvPr>
        </p:nvGraphicFramePr>
        <p:xfrm>
          <a:off x="5148064" y="5705475"/>
          <a:ext cx="1955860" cy="684000"/>
        </p:xfrm>
        <a:graphic>
          <a:graphicData uri="http://schemas.openxmlformats.org/presentationml/2006/ole">
            <mc:AlternateContent xmlns:mc="http://schemas.openxmlformats.org/markup-compatibility/2006">
              <mc:Choice xmlns:v="urn:schemas-microsoft-com:vml" Requires="v">
                <p:oleObj spid="_x0000_s272705" name="Equation" r:id="rId24" imgW="1130040" imgH="393480" progId="Equation.DSMT4">
                  <p:embed/>
                </p:oleObj>
              </mc:Choice>
              <mc:Fallback>
                <p:oleObj name="Equation" r:id="rId24" imgW="1130040" imgH="393480" progId="Equation.DSMT4">
                  <p:embed/>
                  <p:pic>
                    <p:nvPicPr>
                      <p:cNvPr id="0" name=""/>
                      <p:cNvPicPr>
                        <a:picLocks noChangeArrowheads="1"/>
                      </p:cNvPicPr>
                      <p:nvPr/>
                    </p:nvPicPr>
                    <p:blipFill>
                      <a:blip r:embed="rId25"/>
                      <a:srcRect/>
                      <a:stretch>
                        <a:fillRect/>
                      </a:stretch>
                    </p:blipFill>
                    <p:spPr bwMode="auto">
                      <a:xfrm>
                        <a:off x="5148064" y="5705475"/>
                        <a:ext cx="1955860" cy="68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8"/>
          <p:cNvGraphicFramePr>
            <a:graphicFrameLocks noChangeAspect="1"/>
          </p:cNvGraphicFramePr>
          <p:nvPr>
            <p:extLst>
              <p:ext uri="{D42A27DB-BD31-4B8C-83A1-F6EECF244321}">
                <p14:modId xmlns:p14="http://schemas.microsoft.com/office/powerpoint/2010/main" val="380698901"/>
              </p:ext>
            </p:extLst>
          </p:nvPr>
        </p:nvGraphicFramePr>
        <p:xfrm>
          <a:off x="7236296" y="5697328"/>
          <a:ext cx="1202339" cy="684000"/>
        </p:xfrm>
        <a:graphic>
          <a:graphicData uri="http://schemas.openxmlformats.org/presentationml/2006/ole">
            <mc:AlternateContent xmlns:mc="http://schemas.openxmlformats.org/markup-compatibility/2006">
              <mc:Choice xmlns:v="urn:schemas-microsoft-com:vml" Requires="v">
                <p:oleObj spid="_x0000_s272706" name="Equation" r:id="rId26" imgW="571320" imgH="393480" progId="Equation.DSMT4">
                  <p:embed/>
                </p:oleObj>
              </mc:Choice>
              <mc:Fallback>
                <p:oleObj name="Equation" r:id="rId26" imgW="571320" imgH="393480" progId="Equation.DSMT4">
                  <p:embed/>
                  <p:pic>
                    <p:nvPicPr>
                      <p:cNvPr id="0" name=""/>
                      <p:cNvPicPr>
                        <a:picLocks noChangeArrowheads="1"/>
                      </p:cNvPicPr>
                      <p:nvPr/>
                    </p:nvPicPr>
                    <p:blipFill>
                      <a:blip r:embed="rId27"/>
                      <a:srcRect/>
                      <a:stretch>
                        <a:fillRect/>
                      </a:stretch>
                    </p:blipFill>
                    <p:spPr bwMode="auto">
                      <a:xfrm>
                        <a:off x="7236296" y="5697328"/>
                        <a:ext cx="1202339" cy="684000"/>
                      </a:xfrm>
                      <a:prstGeom prst="rect">
                        <a:avLst/>
                      </a:prstGeom>
                      <a:noFill/>
                    </p:spPr>
                  </p:pic>
                </p:oleObj>
              </mc:Fallback>
            </mc:AlternateContent>
          </a:graphicData>
        </a:graphic>
      </p:graphicFrame>
      <p:sp>
        <p:nvSpPr>
          <p:cNvPr id="32" name="Text Box 29"/>
          <p:cNvSpPr txBox="1">
            <a:spLocks noChangeArrowheads="1"/>
          </p:cNvSpPr>
          <p:nvPr/>
        </p:nvSpPr>
        <p:spPr bwMode="auto">
          <a:xfrm>
            <a:off x="7371655" y="3042122"/>
            <a:ext cx="577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i="1">
                <a:latin typeface="Times New Roman" pitchFamily="18" charset="0"/>
              </a:rPr>
              <a:t>P</a:t>
            </a:r>
          </a:p>
        </p:txBody>
      </p:sp>
      <p:sp>
        <p:nvSpPr>
          <p:cNvPr id="33" name="Rectangle 30"/>
          <p:cNvSpPr>
            <a:spLocks noChangeArrowheads="1"/>
          </p:cNvSpPr>
          <p:nvPr/>
        </p:nvSpPr>
        <p:spPr bwMode="auto">
          <a:xfrm>
            <a:off x="7384355" y="3378672"/>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eaLnBrk="0" hangingPunct="0"/>
            <a:r>
              <a:rPr lang="en-US" altLang="zh-CN" sz="2400" b="1" i="1">
                <a:latin typeface="Times New Roman" pitchFamily="18" charset="0"/>
              </a:rPr>
              <a:t>•</a:t>
            </a:r>
          </a:p>
        </p:txBody>
      </p:sp>
      <p:sp>
        <p:nvSpPr>
          <p:cNvPr id="37" name="Text Box 34"/>
          <p:cNvSpPr txBox="1">
            <a:spLocks noChangeArrowheads="1"/>
          </p:cNvSpPr>
          <p:nvPr/>
        </p:nvSpPr>
        <p:spPr bwMode="auto">
          <a:xfrm>
            <a:off x="870843" y="3585047"/>
            <a:ext cx="792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取</a:t>
            </a:r>
          </a:p>
        </p:txBody>
      </p:sp>
      <p:sp>
        <p:nvSpPr>
          <p:cNvPr id="38" name="Arc 35"/>
          <p:cNvSpPr>
            <a:spLocks/>
          </p:cNvSpPr>
          <p:nvPr/>
        </p:nvSpPr>
        <p:spPr bwMode="auto">
          <a:xfrm flipH="1">
            <a:off x="6244530" y="2394422"/>
            <a:ext cx="479425" cy="215900"/>
          </a:xfrm>
          <a:custGeom>
            <a:avLst/>
            <a:gdLst>
              <a:gd name="G0" fmla="+- 21600 0 0"/>
              <a:gd name="G1" fmla="+- 17204 0 0"/>
              <a:gd name="G2" fmla="+- 21600 0 0"/>
              <a:gd name="T0" fmla="*/ 34661 w 43200"/>
              <a:gd name="T1" fmla="*/ 0 h 38804"/>
              <a:gd name="T2" fmla="*/ 8475 w 43200"/>
              <a:gd name="T3" fmla="*/ 49 h 38804"/>
              <a:gd name="T4" fmla="*/ 21600 w 43200"/>
              <a:gd name="T5" fmla="*/ 17204 h 38804"/>
            </a:gdLst>
            <a:ahLst/>
            <a:cxnLst>
              <a:cxn ang="0">
                <a:pos x="T0" y="T1"/>
              </a:cxn>
              <a:cxn ang="0">
                <a:pos x="T2" y="T3"/>
              </a:cxn>
              <a:cxn ang="0">
                <a:pos x="T4" y="T5"/>
              </a:cxn>
            </a:cxnLst>
            <a:rect l="0" t="0" r="r" b="b"/>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FFCC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TextBox 2"/>
          <p:cNvSpPr txBox="1"/>
          <p:nvPr/>
        </p:nvSpPr>
        <p:spPr>
          <a:xfrm>
            <a:off x="4321479" y="2767782"/>
            <a:ext cx="1331342" cy="923330"/>
          </a:xfrm>
          <a:prstGeom prst="rect">
            <a:avLst/>
          </a:prstGeom>
          <a:noFill/>
        </p:spPr>
        <p:txBody>
          <a:bodyPr wrap="square" rtlCol="0">
            <a:spAutoFit/>
          </a:bodyPr>
          <a:lstStyle/>
          <a:p>
            <a:r>
              <a:rPr lang="en-US" altLang="zh-CN" i="1" dirty="0" err="1"/>
              <a:t>r</a:t>
            </a:r>
            <a:r>
              <a:rPr lang="en-US" altLang="zh-CN" i="1" baseline="-25000" dirty="0" err="1"/>
              <a:t>i</a:t>
            </a:r>
            <a:r>
              <a:rPr lang="zh-CN" altLang="en-US" dirty="0"/>
              <a:t>为质量元到转轴的垂直距离</a:t>
            </a:r>
          </a:p>
        </p:txBody>
      </p:sp>
    </p:spTree>
    <p:extLst>
      <p:ext uri="{BB962C8B-B14F-4D97-AF65-F5344CB8AC3E}">
        <p14:creationId xmlns:p14="http://schemas.microsoft.com/office/powerpoint/2010/main" val="39893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wipe(down)">
                                      <p:cBhvr>
                                        <p:cTn id="33" dur="500"/>
                                        <p:tgtEl>
                                          <p:spTgt spid="3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down)">
                                      <p:cBhvr>
                                        <p:cTn id="63" dur="500"/>
                                        <p:tgtEl>
                                          <p:spTgt spid="32"/>
                                        </p:tgtEl>
                                      </p:cBhvr>
                                    </p:animEffect>
                                  </p:childTnLst>
                                </p:cTn>
                              </p:par>
                            </p:childTnLst>
                          </p:cTn>
                        </p:par>
                        <p:par>
                          <p:cTn id="64" fill="hold">
                            <p:stCondLst>
                              <p:cond delay="500"/>
                            </p:stCondLst>
                            <p:childTnLst>
                              <p:par>
                                <p:cTn id="65" presetID="2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left)">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left)">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left)">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ipe(left)">
                                      <p:cBhvr>
                                        <p:cTn id="87" dur="5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wipe(left)">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left)">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wipe(left)">
                                      <p:cBhvr>
                                        <p:cTn id="102" dur="500"/>
                                        <p:tgtEl>
                                          <p:spTgt spid="2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left)">
                                      <p:cBhvr>
                                        <p:cTn id="107" dur="500"/>
                                        <p:tgtEl>
                                          <p:spTgt spid="37"/>
                                        </p:tgtEl>
                                      </p:cBhvr>
                                    </p:animEffec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wipe(left)">
                                      <p:cBhvr>
                                        <p:cTn id="111" dur="500"/>
                                        <p:tgtEl>
                                          <p:spTgt spid="24"/>
                                        </p:tgtEl>
                                      </p:cBhvr>
                                    </p:animEffect>
                                  </p:childTnLst>
                                </p:cTn>
                              </p:par>
                            </p:childTnLst>
                          </p:cTn>
                        </p:par>
                        <p:par>
                          <p:cTn id="112" fill="hold">
                            <p:stCondLst>
                              <p:cond delay="1000"/>
                            </p:stCondLst>
                            <p:childTnLst>
                              <p:par>
                                <p:cTn id="113" presetID="22" presetClass="entr" presetSubtype="8" fill="hold" grpId="0" nodeType="after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wipe(left)">
                                      <p:cBhvr>
                                        <p:cTn id="115" dur="500"/>
                                        <p:tgtEl>
                                          <p:spTgt spid="2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25"/>
                                        </p:tgtEl>
                                        <p:attrNameLst>
                                          <p:attrName>style.visibility</p:attrName>
                                        </p:attrNameLst>
                                      </p:cBhvr>
                                      <p:to>
                                        <p:strVal val="visible"/>
                                      </p:to>
                                    </p:set>
                                    <p:animEffect transition="in" filter="wipe(left)">
                                      <p:cBhvr>
                                        <p:cTn id="120" dur="500"/>
                                        <p:tgtEl>
                                          <p:spTgt spid="25"/>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26"/>
                                        </p:tgtEl>
                                        <p:attrNameLst>
                                          <p:attrName>style.visibility</p:attrName>
                                        </p:attrNameLst>
                                      </p:cBhvr>
                                      <p:to>
                                        <p:strVal val="visible"/>
                                      </p:to>
                                    </p:set>
                                    <p:animEffect transition="in" filter="wipe(left)">
                                      <p:cBhvr>
                                        <p:cTn id="125" dur="500"/>
                                        <p:tgtEl>
                                          <p:spTgt spid="26"/>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27"/>
                                        </p:tgtEl>
                                        <p:attrNameLst>
                                          <p:attrName>style.visibility</p:attrName>
                                        </p:attrNameLst>
                                      </p:cBhvr>
                                      <p:to>
                                        <p:strVal val="visible"/>
                                      </p:to>
                                    </p:set>
                                    <p:animEffect transition="in" filter="wipe(left)">
                                      <p:cBhvr>
                                        <p:cTn id="130" dur="500"/>
                                        <p:tgtEl>
                                          <p:spTgt spid="2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29"/>
                                        </p:tgtEl>
                                        <p:attrNameLst>
                                          <p:attrName>style.visibility</p:attrName>
                                        </p:attrNameLst>
                                      </p:cBhvr>
                                      <p:to>
                                        <p:strVal val="visible"/>
                                      </p:to>
                                    </p:set>
                                    <p:animEffect transition="in" filter="wipe(left)">
                                      <p:cBhvr>
                                        <p:cTn id="135" dur="500"/>
                                        <p:tgtEl>
                                          <p:spTgt spid="29"/>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28"/>
                                        </p:tgtEl>
                                        <p:attrNameLst>
                                          <p:attrName>style.visibility</p:attrName>
                                        </p:attrNameLst>
                                      </p:cBhvr>
                                      <p:to>
                                        <p:strVal val="visible"/>
                                      </p:to>
                                    </p:set>
                                    <p:animEffect transition="in" filter="wipe(left)">
                                      <p:cBhvr>
                                        <p:cTn id="140" dur="500"/>
                                        <p:tgtEl>
                                          <p:spTgt spid="28"/>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30"/>
                                        </p:tgtEl>
                                        <p:attrNameLst>
                                          <p:attrName>style.visibility</p:attrName>
                                        </p:attrNameLst>
                                      </p:cBhvr>
                                      <p:to>
                                        <p:strVal val="visible"/>
                                      </p:to>
                                    </p:set>
                                    <p:animEffect transition="in" filter="wipe(left)">
                                      <p:cBhvr>
                                        <p:cTn id="145" dur="500"/>
                                        <p:tgtEl>
                                          <p:spTgt spid="30"/>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31"/>
                                        </p:tgtEl>
                                        <p:attrNameLst>
                                          <p:attrName>style.visibility</p:attrName>
                                        </p:attrNameLst>
                                      </p:cBhvr>
                                      <p:to>
                                        <p:strVal val="visible"/>
                                      </p:to>
                                    </p:set>
                                    <p:animEffect transition="in" filter="wipe(left)">
                                      <p:cBhvr>
                                        <p:cTn id="1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utoUpdateAnimBg="0"/>
      <p:bldP spid="8" grpId="0" animBg="1"/>
      <p:bldP spid="9" grpId="0" animBg="1"/>
      <p:bldP spid="10" grpId="0" autoUpdateAnimBg="0"/>
      <p:bldP spid="11" grpId="0" autoUpdateAnimBg="0"/>
      <p:bldP spid="12" grpId="0" animBg="1"/>
      <p:bldP spid="13" grpId="0" autoUpdateAnimBg="0"/>
      <p:bldP spid="16" grpId="0" animBg="1"/>
      <p:bldP spid="18" grpId="0" autoUpdateAnimBg="0"/>
      <p:bldP spid="21" grpId="0" animBg="1"/>
      <p:bldP spid="23" grpId="0" autoUpdateAnimBg="0"/>
      <p:bldP spid="27" grpId="0" animBg="1" autoUpdateAnimBg="0"/>
      <p:bldP spid="29" grpId="0" autoUpdateAnimBg="0"/>
      <p:bldP spid="32" grpId="0"/>
      <p:bldP spid="33" grpId="0"/>
      <p:bldP spid="37" grpId="0"/>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fontScale="90000"/>
          </a:bodyPr>
          <a:lstStyle/>
          <a:p>
            <a:r>
              <a:rPr lang="en-US" altLang="zh-CN" dirty="0"/>
              <a:t>§5.5 </a:t>
            </a:r>
            <a:r>
              <a:rPr lang="zh-CN" altLang="en-US" dirty="0"/>
              <a:t>绕定轴转动刚体的动能  动能定理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Box 4"/>
          <p:cNvSpPr txBox="1">
            <a:spLocks noChangeArrowheads="1"/>
          </p:cNvSpPr>
          <p:nvPr/>
        </p:nvSpPr>
        <p:spPr bwMode="auto">
          <a:xfrm>
            <a:off x="313630" y="1484784"/>
            <a:ext cx="2297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a:latin typeface="Times New Roman" pitchFamily="18" charset="0"/>
              </a:rPr>
              <a:t>一</a:t>
            </a:r>
            <a:r>
              <a:rPr lang="en-US" altLang="zh-CN" sz="2800" b="1">
                <a:latin typeface="Times New Roman" pitchFamily="18" charset="0"/>
              </a:rPr>
              <a:t>. </a:t>
            </a:r>
            <a:r>
              <a:rPr lang="zh-CN" altLang="en-US" sz="2800" b="1">
                <a:latin typeface="Times New Roman" pitchFamily="18" charset="0"/>
              </a:rPr>
              <a:t>转动动能</a:t>
            </a:r>
          </a:p>
        </p:txBody>
      </p:sp>
      <p:sp>
        <p:nvSpPr>
          <p:cNvPr id="39" name="Text Box 31"/>
          <p:cNvSpPr txBox="1">
            <a:spLocks noChangeArrowheads="1"/>
          </p:cNvSpPr>
          <p:nvPr/>
        </p:nvSpPr>
        <p:spPr bwMode="auto">
          <a:xfrm>
            <a:off x="1682824" y="3070597"/>
            <a:ext cx="6705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pPr>
            <a:r>
              <a:rPr lang="zh-CN" altLang="en-US" sz="2400" b="1" dirty="0">
                <a:latin typeface="Times New Roman" pitchFamily="18" charset="0"/>
                <a:ea typeface="楷体_GB2312" pitchFamily="49" charset="-122"/>
              </a:rPr>
              <a:t>绕定轴转动刚体的动能等于刚体对转轴的转动惯量与其角速度平方乘积的一半</a:t>
            </a:r>
            <a:endParaRPr lang="zh-CN" altLang="en-US" sz="2400" dirty="0">
              <a:latin typeface="Times New Roman" pitchFamily="18" charset="0"/>
              <a:ea typeface="楷体_GB2312" pitchFamily="49" charset="-122"/>
            </a:endParaRPr>
          </a:p>
        </p:txBody>
      </p:sp>
      <p:sp>
        <p:nvSpPr>
          <p:cNvPr id="40" name="Text Box 32"/>
          <p:cNvSpPr txBox="1">
            <a:spLocks noChangeArrowheads="1"/>
          </p:cNvSpPr>
          <p:nvPr/>
        </p:nvSpPr>
        <p:spPr bwMode="auto">
          <a:xfrm>
            <a:off x="863674" y="3108697"/>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latin typeface="Times New Roman" pitchFamily="18" charset="0"/>
              </a:rPr>
              <a:t>结论</a:t>
            </a:r>
          </a:p>
        </p:txBody>
      </p:sp>
      <p:sp>
        <p:nvSpPr>
          <p:cNvPr id="41" name="AutoShape 33"/>
          <p:cNvSpPr>
            <a:spLocks noChangeArrowheads="1"/>
          </p:cNvSpPr>
          <p:nvPr/>
        </p:nvSpPr>
        <p:spPr bwMode="auto">
          <a:xfrm>
            <a:off x="520774" y="3016622"/>
            <a:ext cx="360362" cy="576262"/>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 name="对象 2"/>
          <p:cNvGraphicFramePr>
            <a:graphicFrameLocks/>
          </p:cNvGraphicFramePr>
          <p:nvPr>
            <p:extLst>
              <p:ext uri="{D42A27DB-BD31-4B8C-83A1-F6EECF244321}">
                <p14:modId xmlns:p14="http://schemas.microsoft.com/office/powerpoint/2010/main" val="2684016628"/>
              </p:ext>
            </p:extLst>
          </p:nvPr>
        </p:nvGraphicFramePr>
        <p:xfrm>
          <a:off x="3520976" y="1988840"/>
          <a:ext cx="1555080" cy="936649"/>
        </p:xfrm>
        <a:graphic>
          <a:graphicData uri="http://schemas.openxmlformats.org/presentationml/2006/ole">
            <mc:AlternateContent xmlns:mc="http://schemas.openxmlformats.org/markup-compatibility/2006">
              <mc:Choice xmlns:v="urn:schemas-microsoft-com:vml" Requires="v">
                <p:oleObj spid="_x0000_s207072" name="Equation" r:id="rId4" imgW="774360" imgH="393480" progId="Equation.DSMT4">
                  <p:embed/>
                </p:oleObj>
              </mc:Choice>
              <mc:Fallback>
                <p:oleObj name="Equation" r:id="rId4" imgW="774360" imgH="393480" progId="Equation.DSMT4">
                  <p:embed/>
                  <p:pic>
                    <p:nvPicPr>
                      <p:cNvPr id="0" name="Object 28"/>
                      <p:cNvPicPr>
                        <a:picLocks noChangeArrowheads="1"/>
                      </p:cNvPicPr>
                      <p:nvPr/>
                    </p:nvPicPr>
                    <p:blipFill>
                      <a:blip r:embed="rId5"/>
                      <a:srcRect/>
                      <a:stretch>
                        <a:fillRect/>
                      </a:stretch>
                    </p:blipFill>
                    <p:spPr bwMode="auto">
                      <a:xfrm>
                        <a:off x="3520976" y="1988840"/>
                        <a:ext cx="1555080" cy="936649"/>
                      </a:xfrm>
                      <a:prstGeom prst="rect">
                        <a:avLst/>
                      </a:prstGeom>
                      <a:noFill/>
                      <a:ln>
                        <a:noFill/>
                      </a:ln>
                    </p:spPr>
                  </p:pic>
                </p:oleObj>
              </mc:Fallback>
            </mc:AlternateContent>
          </a:graphicData>
        </a:graphic>
      </p:graphicFrame>
      <p:graphicFrame>
        <p:nvGraphicFramePr>
          <p:cNvPr id="4" name="对象 3"/>
          <p:cNvGraphicFramePr>
            <a:graphicFrameLocks/>
          </p:cNvGraphicFramePr>
          <p:nvPr>
            <p:extLst>
              <p:ext uri="{D42A27DB-BD31-4B8C-83A1-F6EECF244321}">
                <p14:modId xmlns:p14="http://schemas.microsoft.com/office/powerpoint/2010/main" val="708838503"/>
              </p:ext>
            </p:extLst>
          </p:nvPr>
        </p:nvGraphicFramePr>
        <p:xfrm>
          <a:off x="1835696" y="4365104"/>
          <a:ext cx="4565650" cy="1933575"/>
        </p:xfrm>
        <a:graphic>
          <a:graphicData uri="http://schemas.openxmlformats.org/presentationml/2006/ole">
            <mc:AlternateContent xmlns:mc="http://schemas.openxmlformats.org/markup-compatibility/2006">
              <mc:Choice xmlns:v="urn:schemas-microsoft-com:vml" Requires="v">
                <p:oleObj spid="_x0000_s207073" name="Equation" r:id="rId6" imgW="2273040" imgH="812520" progId="Equation.DSMT4">
                  <p:embed/>
                </p:oleObj>
              </mc:Choice>
              <mc:Fallback>
                <p:oleObj name="Equation" r:id="rId6" imgW="2273040" imgH="812520" progId="Equation.DSMT4">
                  <p:embed/>
                  <p:pic>
                    <p:nvPicPr>
                      <p:cNvPr id="0" name="对象 2"/>
                      <p:cNvPicPr>
                        <a:picLocks noChangeArrowheads="1"/>
                      </p:cNvPicPr>
                      <p:nvPr/>
                    </p:nvPicPr>
                    <p:blipFill>
                      <a:blip r:embed="rId7"/>
                      <a:srcRect/>
                      <a:stretch>
                        <a:fillRect/>
                      </a:stretch>
                    </p:blipFill>
                    <p:spPr bwMode="auto">
                      <a:xfrm>
                        <a:off x="1835696" y="4365104"/>
                        <a:ext cx="456565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0233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1000" fill="hold"/>
                                        <p:tgtEl>
                                          <p:spTgt spid="41"/>
                                        </p:tgtEl>
                                        <p:attrNameLst>
                                          <p:attrName>ppt_w</p:attrName>
                                        </p:attrNameLst>
                                      </p:cBhvr>
                                      <p:tavLst>
                                        <p:tav tm="0">
                                          <p:val>
                                            <p:strVal val="#ppt_w+.3"/>
                                          </p:val>
                                        </p:tav>
                                        <p:tav tm="100000">
                                          <p:val>
                                            <p:strVal val="#ppt_w"/>
                                          </p:val>
                                        </p:tav>
                                      </p:tavLst>
                                    </p:anim>
                                    <p:anim calcmode="lin" valueType="num">
                                      <p:cBhvr>
                                        <p:cTn id="13" dur="1000" fill="hold"/>
                                        <p:tgtEl>
                                          <p:spTgt spid="41"/>
                                        </p:tgtEl>
                                        <p:attrNameLst>
                                          <p:attrName>ppt_h</p:attrName>
                                        </p:attrNameLst>
                                      </p:cBhvr>
                                      <p:tavLst>
                                        <p:tav tm="0">
                                          <p:val>
                                            <p:strVal val="#ppt_h"/>
                                          </p:val>
                                        </p:tav>
                                        <p:tav tm="100000">
                                          <p:val>
                                            <p:strVal val="#ppt_h"/>
                                          </p:val>
                                        </p:tav>
                                      </p:tavLst>
                                    </p:anim>
                                    <p:animEffect transition="in" filter="fade">
                                      <p:cBhvr>
                                        <p:cTn id="14" dur="10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left)">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39" grpId="0"/>
      <p:bldP spid="40" grpId="0"/>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 刚体力学（下）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7544" y="1884888"/>
            <a:ext cx="8136904" cy="3508653"/>
          </a:xfrm>
          <a:prstGeom prst="rect">
            <a:avLst/>
          </a:prstGeom>
          <a:noFill/>
        </p:spPr>
        <p:txBody>
          <a:bodyPr wrap="square" rtlCol="0">
            <a:spAutoFit/>
          </a:bodyPr>
          <a:lstStyle/>
          <a:p>
            <a:pPr>
              <a:lnSpc>
                <a:spcPct val="150000"/>
              </a:lnSpc>
            </a:pPr>
            <a:r>
              <a:rPr lang="zh-CN" altLang="en-US" sz="2800" b="1" dirty="0"/>
              <a:t>主要内容：</a:t>
            </a:r>
            <a:endParaRPr lang="en-US" altLang="zh-CN" sz="2800" b="1" dirty="0"/>
          </a:p>
          <a:p>
            <a:pPr marL="457200" indent="-457200">
              <a:lnSpc>
                <a:spcPct val="150000"/>
              </a:lnSpc>
              <a:buAutoNum type="arabicPeriod"/>
            </a:pPr>
            <a:r>
              <a:rPr lang="zh-CN" altLang="en-US" sz="2400" b="1" dirty="0"/>
              <a:t>刚体绕定轴转动的微分方程和动能定理；</a:t>
            </a:r>
            <a:endParaRPr lang="en-US" altLang="zh-CN" sz="2400" b="1" dirty="0"/>
          </a:p>
          <a:p>
            <a:pPr marL="457200" indent="-457200">
              <a:lnSpc>
                <a:spcPct val="150000"/>
              </a:lnSpc>
              <a:buAutoNum type="arabicPeriod"/>
            </a:pPr>
            <a:r>
              <a:rPr lang="zh-CN" altLang="en-US" sz="2400" b="1" dirty="0"/>
              <a:t>力矩、动量矩（角动量）、冲量矩；</a:t>
            </a:r>
            <a:endParaRPr lang="en-US" altLang="zh-CN" sz="2400" b="1" dirty="0"/>
          </a:p>
          <a:p>
            <a:pPr marL="457200" indent="-457200">
              <a:lnSpc>
                <a:spcPct val="150000"/>
              </a:lnSpc>
              <a:buAutoNum type="arabicPeriod"/>
            </a:pPr>
            <a:r>
              <a:rPr lang="zh-CN" altLang="en-US" sz="2400" b="1" dirty="0"/>
              <a:t>动量矩定理和动量矩守恒定律；</a:t>
            </a:r>
            <a:endParaRPr lang="en-US" altLang="zh-CN" sz="2400" b="1" dirty="0"/>
          </a:p>
          <a:p>
            <a:pPr marL="457200" indent="-457200">
              <a:lnSpc>
                <a:spcPct val="150000"/>
              </a:lnSpc>
              <a:buAutoNum type="arabicPeriod"/>
            </a:pPr>
            <a:r>
              <a:rPr lang="zh-CN" altLang="en-US" sz="2400" b="1" dirty="0"/>
              <a:t>进动；</a:t>
            </a:r>
            <a:endParaRPr lang="en-US" altLang="zh-CN" sz="2400" b="1" dirty="0"/>
          </a:p>
          <a:p>
            <a:pPr marL="457200" indent="-457200">
              <a:lnSpc>
                <a:spcPct val="150000"/>
              </a:lnSpc>
              <a:buAutoNum type="arabicPeriod"/>
            </a:pPr>
            <a:r>
              <a:rPr lang="zh-CN" altLang="en-US" sz="2400" b="1" dirty="0"/>
              <a:t>刚体的平面平行运动</a:t>
            </a:r>
            <a:endParaRPr lang="zh-CN" altLang="en-US" sz="2400" dirty="0"/>
          </a:p>
        </p:txBody>
      </p:sp>
    </p:spTree>
    <p:extLst>
      <p:ext uri="{BB962C8B-B14F-4D97-AF65-F5344CB8AC3E}">
        <p14:creationId xmlns:p14="http://schemas.microsoft.com/office/powerpoint/2010/main" val="2653134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fontScale="90000"/>
          </a:bodyPr>
          <a:lstStyle/>
          <a:p>
            <a:r>
              <a:rPr lang="en-US" altLang="zh-CN" dirty="0"/>
              <a:t>§5.5 </a:t>
            </a:r>
            <a:r>
              <a:rPr lang="zh-CN" altLang="en-US" dirty="0"/>
              <a:t>绕定轴转动刚体的动能  动能定理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Freeform 2"/>
          <p:cNvSpPr>
            <a:spLocks/>
          </p:cNvSpPr>
          <p:nvPr/>
        </p:nvSpPr>
        <p:spPr bwMode="auto">
          <a:xfrm>
            <a:off x="5069978" y="3439170"/>
            <a:ext cx="3132138" cy="2881313"/>
          </a:xfrm>
          <a:custGeom>
            <a:avLst/>
            <a:gdLst>
              <a:gd name="T0" fmla="*/ 1013 w 1761"/>
              <a:gd name="T1" fmla="*/ 8 h 1074"/>
              <a:gd name="T2" fmla="*/ 333 w 1761"/>
              <a:gd name="T3" fmla="*/ 99 h 1074"/>
              <a:gd name="T4" fmla="*/ 15 w 1761"/>
              <a:gd name="T5" fmla="*/ 416 h 1074"/>
              <a:gd name="T6" fmla="*/ 242 w 1761"/>
              <a:gd name="T7" fmla="*/ 825 h 1074"/>
              <a:gd name="T8" fmla="*/ 696 w 1761"/>
              <a:gd name="T9" fmla="*/ 1006 h 1074"/>
              <a:gd name="T10" fmla="*/ 1058 w 1761"/>
              <a:gd name="T11" fmla="*/ 961 h 1074"/>
              <a:gd name="T12" fmla="*/ 1421 w 1761"/>
              <a:gd name="T13" fmla="*/ 1051 h 1074"/>
              <a:gd name="T14" fmla="*/ 1693 w 1761"/>
              <a:gd name="T15" fmla="*/ 825 h 1074"/>
              <a:gd name="T16" fmla="*/ 1648 w 1761"/>
              <a:gd name="T17" fmla="*/ 144 h 1074"/>
              <a:gd name="T18" fmla="*/ 1013 w 1761"/>
              <a:gd name="T19" fmla="*/ 8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1" h="1074">
                <a:moveTo>
                  <a:pt x="1013" y="8"/>
                </a:moveTo>
                <a:cubicBezTo>
                  <a:pt x="794" y="0"/>
                  <a:pt x="499" y="31"/>
                  <a:pt x="333" y="99"/>
                </a:cubicBezTo>
                <a:cubicBezTo>
                  <a:pt x="167" y="167"/>
                  <a:pt x="30" y="295"/>
                  <a:pt x="15" y="416"/>
                </a:cubicBezTo>
                <a:cubicBezTo>
                  <a:pt x="0" y="537"/>
                  <a:pt x="128" y="727"/>
                  <a:pt x="242" y="825"/>
                </a:cubicBezTo>
                <a:cubicBezTo>
                  <a:pt x="356" y="923"/>
                  <a:pt x="560" y="983"/>
                  <a:pt x="696" y="1006"/>
                </a:cubicBezTo>
                <a:cubicBezTo>
                  <a:pt x="832" y="1029"/>
                  <a:pt x="937" y="954"/>
                  <a:pt x="1058" y="961"/>
                </a:cubicBezTo>
                <a:cubicBezTo>
                  <a:pt x="1179" y="968"/>
                  <a:pt x="1315" y="1074"/>
                  <a:pt x="1421" y="1051"/>
                </a:cubicBezTo>
                <a:cubicBezTo>
                  <a:pt x="1527" y="1028"/>
                  <a:pt x="1655" y="976"/>
                  <a:pt x="1693" y="825"/>
                </a:cubicBezTo>
                <a:cubicBezTo>
                  <a:pt x="1731" y="674"/>
                  <a:pt x="1761" y="280"/>
                  <a:pt x="1648" y="144"/>
                </a:cubicBezTo>
                <a:cubicBezTo>
                  <a:pt x="1535" y="8"/>
                  <a:pt x="1232" y="16"/>
                  <a:pt x="1013" y="8"/>
                </a:cubicBezTo>
                <a:close/>
              </a:path>
            </a:pathLst>
          </a:custGeom>
          <a:solidFill>
            <a:srgbClr val="339966"/>
          </a:solidFill>
          <a:ln w="9525">
            <a:round/>
            <a:headEnd/>
            <a:tailEnd/>
          </a:ln>
          <a:effectLst/>
          <a:scene3d>
            <a:camera prst="legacyPerspectiveFront">
              <a:rot lat="17699998" lon="0" rev="0"/>
            </a:camera>
            <a:lightRig rig="legacyFlat2" dir="t"/>
          </a:scene3d>
          <a:sp3d extrusionH="201600" prstMaterial="legacyMatte">
            <a:bevelT w="13500" h="13500" prst="angle"/>
            <a:bevelB w="13500" h="13500" prst="angle"/>
            <a:extrusionClr>
              <a:srgbClr val="3399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1" name="Text Box 3"/>
          <p:cNvSpPr txBox="1">
            <a:spLocks noChangeArrowheads="1"/>
          </p:cNvSpPr>
          <p:nvPr/>
        </p:nvSpPr>
        <p:spPr bwMode="auto">
          <a:xfrm>
            <a:off x="461466" y="1450156"/>
            <a:ext cx="252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a:latin typeface="Times New Roman" pitchFamily="18" charset="0"/>
              </a:rPr>
              <a:t>二</a:t>
            </a:r>
            <a:r>
              <a:rPr lang="en-US" altLang="zh-CN" sz="2800" b="1">
                <a:latin typeface="Times New Roman" pitchFamily="18" charset="0"/>
              </a:rPr>
              <a:t>. </a:t>
            </a:r>
            <a:r>
              <a:rPr lang="zh-CN" altLang="en-US" sz="2800" b="1">
                <a:latin typeface="Times New Roman" pitchFamily="18" charset="0"/>
              </a:rPr>
              <a:t>力矩的功</a:t>
            </a:r>
          </a:p>
        </p:txBody>
      </p:sp>
      <p:sp>
        <p:nvSpPr>
          <p:cNvPr id="12" name="Line 4"/>
          <p:cNvSpPr>
            <a:spLocks noChangeShapeType="1"/>
          </p:cNvSpPr>
          <p:nvPr/>
        </p:nvSpPr>
        <p:spPr bwMode="auto">
          <a:xfrm>
            <a:off x="6106616" y="3474095"/>
            <a:ext cx="0" cy="1295400"/>
          </a:xfrm>
          <a:prstGeom prst="line">
            <a:avLst/>
          </a:prstGeom>
          <a:noFill/>
          <a:ln w="508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5"/>
          <p:cNvSpPr>
            <a:spLocks noChangeShapeType="1"/>
          </p:cNvSpPr>
          <p:nvPr/>
        </p:nvSpPr>
        <p:spPr bwMode="auto">
          <a:xfrm>
            <a:off x="6106616" y="5680720"/>
            <a:ext cx="0" cy="381000"/>
          </a:xfrm>
          <a:prstGeom prst="line">
            <a:avLst/>
          </a:prstGeom>
          <a:noFill/>
          <a:ln w="508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6"/>
          <p:cNvSpPr txBox="1">
            <a:spLocks noChangeArrowheads="1"/>
          </p:cNvSpPr>
          <p:nvPr/>
        </p:nvSpPr>
        <p:spPr bwMode="auto">
          <a:xfrm>
            <a:off x="6292353" y="3486795"/>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sym typeface="Symbol" pitchFamily="18" charset="2"/>
              </a:rPr>
              <a:t></a:t>
            </a:r>
            <a:endParaRPr lang="en-US" altLang="zh-CN" sz="2400" i="1">
              <a:latin typeface="Times New Roman" pitchFamily="18" charset="0"/>
            </a:endParaRPr>
          </a:p>
        </p:txBody>
      </p:sp>
      <p:sp>
        <p:nvSpPr>
          <p:cNvPr id="15" name="Line 7"/>
          <p:cNvSpPr>
            <a:spLocks noChangeShapeType="1"/>
          </p:cNvSpPr>
          <p:nvPr/>
        </p:nvSpPr>
        <p:spPr bwMode="auto">
          <a:xfrm>
            <a:off x="6106616" y="4769495"/>
            <a:ext cx="106680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8"/>
          <p:cNvSpPr txBox="1">
            <a:spLocks noChangeArrowheads="1"/>
          </p:cNvSpPr>
          <p:nvPr/>
        </p:nvSpPr>
        <p:spPr bwMode="auto">
          <a:xfrm>
            <a:off x="5649416" y="4388495"/>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O</a:t>
            </a:r>
          </a:p>
        </p:txBody>
      </p:sp>
      <p:graphicFrame>
        <p:nvGraphicFramePr>
          <p:cNvPr id="17" name="Object 9"/>
          <p:cNvGraphicFramePr>
            <a:graphicFrameLocks/>
          </p:cNvGraphicFramePr>
          <p:nvPr>
            <p:extLst>
              <p:ext uri="{D42A27DB-BD31-4B8C-83A1-F6EECF244321}">
                <p14:modId xmlns:p14="http://schemas.microsoft.com/office/powerpoint/2010/main" val="1172948952"/>
              </p:ext>
            </p:extLst>
          </p:nvPr>
        </p:nvGraphicFramePr>
        <p:xfrm>
          <a:off x="6509841" y="5044133"/>
          <a:ext cx="215900" cy="292100"/>
        </p:xfrm>
        <a:graphic>
          <a:graphicData uri="http://schemas.openxmlformats.org/presentationml/2006/ole">
            <mc:AlternateContent xmlns:mc="http://schemas.openxmlformats.org/markup-compatibility/2006">
              <mc:Choice xmlns:v="urn:schemas-microsoft-com:vml" Requires="v">
                <p:oleObj spid="_x0000_s285824" name="公式" r:id="rId4" imgW="215713" imgH="291847" progId="Equation.3">
                  <p:embed/>
                </p:oleObj>
              </mc:Choice>
              <mc:Fallback>
                <p:oleObj name="公式" r:id="rId4" imgW="215713" imgH="291847"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9841" y="5044133"/>
                        <a:ext cx="2159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0"/>
          <p:cNvGraphicFramePr>
            <a:graphicFrameLocks/>
          </p:cNvGraphicFramePr>
          <p:nvPr>
            <p:extLst>
              <p:ext uri="{D42A27DB-BD31-4B8C-83A1-F6EECF244321}">
                <p14:modId xmlns:p14="http://schemas.microsoft.com/office/powerpoint/2010/main" val="1965283049"/>
              </p:ext>
            </p:extLst>
          </p:nvPr>
        </p:nvGraphicFramePr>
        <p:xfrm>
          <a:off x="8079358" y="4149080"/>
          <a:ext cx="453082" cy="364182"/>
        </p:xfrm>
        <a:graphic>
          <a:graphicData uri="http://schemas.openxmlformats.org/presentationml/2006/ole">
            <mc:AlternateContent xmlns:mc="http://schemas.openxmlformats.org/markup-compatibility/2006">
              <mc:Choice xmlns:v="urn:schemas-microsoft-com:vml" Requires="v">
                <p:oleObj spid="_x0000_s285825" name="Equation" r:id="rId6" imgW="190440" imgH="241200" progId="Equation.DSMT4">
                  <p:embed/>
                </p:oleObj>
              </mc:Choice>
              <mc:Fallback>
                <p:oleObj name="Equation" r:id="rId6" imgW="190440" imgH="241200" progId="Equation.DSMT4">
                  <p:embed/>
                  <p:pic>
                    <p:nvPicPr>
                      <p:cNvPr id="0" name=""/>
                      <p:cNvPicPr>
                        <a:picLocks noChangeArrowheads="1"/>
                      </p:cNvPicPr>
                      <p:nvPr/>
                    </p:nvPicPr>
                    <p:blipFill>
                      <a:blip r:embed="rId7"/>
                      <a:srcRect/>
                      <a:stretch>
                        <a:fillRect/>
                      </a:stretch>
                    </p:blipFill>
                    <p:spPr bwMode="auto">
                      <a:xfrm>
                        <a:off x="8079358" y="4149080"/>
                        <a:ext cx="453082" cy="364182"/>
                      </a:xfrm>
                      <a:prstGeom prst="rect">
                        <a:avLst/>
                      </a:prstGeom>
                      <a:noFill/>
                    </p:spPr>
                  </p:pic>
                </p:oleObj>
              </mc:Fallback>
            </mc:AlternateContent>
          </a:graphicData>
        </a:graphic>
      </p:graphicFrame>
      <p:sp>
        <p:nvSpPr>
          <p:cNvPr id="19" name="Line 11"/>
          <p:cNvSpPr>
            <a:spLocks noChangeShapeType="1"/>
          </p:cNvSpPr>
          <p:nvPr/>
        </p:nvSpPr>
        <p:spPr bwMode="auto">
          <a:xfrm flipV="1">
            <a:off x="7173416" y="4540895"/>
            <a:ext cx="1143000" cy="685800"/>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2"/>
          <p:cNvSpPr>
            <a:spLocks noChangeShapeType="1"/>
          </p:cNvSpPr>
          <p:nvPr/>
        </p:nvSpPr>
        <p:spPr bwMode="auto">
          <a:xfrm>
            <a:off x="7173416" y="5226695"/>
            <a:ext cx="762000" cy="304800"/>
          </a:xfrm>
          <a:prstGeom prst="line">
            <a:avLst/>
          </a:prstGeom>
          <a:noFill/>
          <a:ln w="190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3"/>
          <p:cNvSpPr>
            <a:spLocks noChangeShapeType="1"/>
          </p:cNvSpPr>
          <p:nvPr/>
        </p:nvSpPr>
        <p:spPr bwMode="auto">
          <a:xfrm>
            <a:off x="6106616" y="4769495"/>
            <a:ext cx="1219200" cy="76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4"/>
          <p:cNvSpPr>
            <a:spLocks noChangeShapeType="1"/>
          </p:cNvSpPr>
          <p:nvPr/>
        </p:nvSpPr>
        <p:spPr bwMode="auto">
          <a:xfrm flipV="1">
            <a:off x="7173416" y="4845695"/>
            <a:ext cx="152400" cy="381000"/>
          </a:xfrm>
          <a:prstGeom prst="line">
            <a:avLst/>
          </a:prstGeom>
          <a:noFill/>
          <a:ln w="412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 name="Object 15"/>
          <p:cNvGraphicFramePr>
            <a:graphicFrameLocks/>
          </p:cNvGraphicFramePr>
          <p:nvPr>
            <p:extLst>
              <p:ext uri="{D42A27DB-BD31-4B8C-83A1-F6EECF244321}">
                <p14:modId xmlns:p14="http://schemas.microsoft.com/office/powerpoint/2010/main" val="3580746877"/>
              </p:ext>
            </p:extLst>
          </p:nvPr>
        </p:nvGraphicFramePr>
        <p:xfrm>
          <a:off x="6862266" y="4469458"/>
          <a:ext cx="306387" cy="306387"/>
        </p:xfrm>
        <a:graphic>
          <a:graphicData uri="http://schemas.openxmlformats.org/presentationml/2006/ole">
            <mc:AlternateContent xmlns:mc="http://schemas.openxmlformats.org/markup-compatibility/2006">
              <mc:Choice xmlns:v="urn:schemas-microsoft-com:vml" Requires="v">
                <p:oleObj spid="_x0000_s285826" name="公式" r:id="rId8" imgW="304536" imgH="304536" progId="Equation.3">
                  <p:embed/>
                </p:oleObj>
              </mc:Choice>
              <mc:Fallback>
                <p:oleObj name="公式" r:id="rId8" imgW="304536" imgH="304536"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62266" y="4469458"/>
                        <a:ext cx="306387"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6"/>
          <p:cNvGraphicFramePr>
            <a:graphicFrameLocks/>
          </p:cNvGraphicFramePr>
          <p:nvPr>
            <p:extLst>
              <p:ext uri="{D42A27DB-BD31-4B8C-83A1-F6EECF244321}">
                <p14:modId xmlns:p14="http://schemas.microsoft.com/office/powerpoint/2010/main" val="2775130264"/>
              </p:ext>
            </p:extLst>
          </p:nvPr>
        </p:nvGraphicFramePr>
        <p:xfrm>
          <a:off x="7198816" y="4444058"/>
          <a:ext cx="392112" cy="315912"/>
        </p:xfrm>
        <a:graphic>
          <a:graphicData uri="http://schemas.openxmlformats.org/presentationml/2006/ole">
            <mc:AlternateContent xmlns:mc="http://schemas.openxmlformats.org/markup-compatibility/2006">
              <mc:Choice xmlns:v="urn:schemas-microsoft-com:vml" Requires="v">
                <p:oleObj spid="_x0000_s285827" name="公式" r:id="rId10" imgW="393359" imgH="317225" progId="Equation.3">
                  <p:embed/>
                </p:oleObj>
              </mc:Choice>
              <mc:Fallback>
                <p:oleObj name="公式" r:id="rId10" imgW="393359" imgH="317225"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8816" y="4444058"/>
                        <a:ext cx="392112"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 name="Group 17"/>
          <p:cNvGrpSpPr>
            <a:grpSpLocks/>
          </p:cNvGrpSpPr>
          <p:nvPr/>
        </p:nvGrpSpPr>
        <p:grpSpPr bwMode="auto">
          <a:xfrm>
            <a:off x="7149603" y="3450283"/>
            <a:ext cx="762000" cy="533400"/>
            <a:chOff x="4649" y="618"/>
            <a:chExt cx="480" cy="336"/>
          </a:xfrm>
        </p:grpSpPr>
        <p:sp>
          <p:nvSpPr>
            <p:cNvPr id="26" name="AutoShape 18"/>
            <p:cNvSpPr>
              <a:spLocks noChangeArrowheads="1"/>
            </p:cNvSpPr>
            <p:nvPr/>
          </p:nvSpPr>
          <p:spPr bwMode="auto">
            <a:xfrm>
              <a:off x="4649" y="618"/>
              <a:ext cx="480" cy="336"/>
            </a:xfrm>
            <a:prstGeom prst="wedgeRectCallout">
              <a:avLst>
                <a:gd name="adj1" fmla="val -124620"/>
                <a:gd name="adj2" fmla="val 217292"/>
              </a:avLst>
            </a:prstGeom>
            <a:solidFill>
              <a:srgbClr val="00CC99">
                <a:alpha val="60001"/>
              </a:srgbClr>
            </a:solidFill>
            <a:ln w="9525">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b="1">
                <a:latin typeface="Times New Roman" pitchFamily="18" charset="0"/>
              </a:endParaRPr>
            </a:p>
          </p:txBody>
        </p:sp>
        <p:graphicFrame>
          <p:nvGraphicFramePr>
            <p:cNvPr id="27" name="Object 19"/>
            <p:cNvGraphicFramePr>
              <a:graphicFrameLocks/>
            </p:cNvGraphicFramePr>
            <p:nvPr/>
          </p:nvGraphicFramePr>
          <p:xfrm>
            <a:off x="4734" y="676"/>
            <a:ext cx="281" cy="199"/>
          </p:xfrm>
          <a:graphic>
            <a:graphicData uri="http://schemas.openxmlformats.org/presentationml/2006/ole">
              <mc:AlternateContent xmlns:mc="http://schemas.openxmlformats.org/markup-compatibility/2006">
                <mc:Choice xmlns:v="urn:schemas-microsoft-com:vml" Requires="v">
                  <p:oleObj spid="_x0000_s285828" name="公式" r:id="rId12" imgW="444114" imgH="317225" progId="Equation.3">
                    <p:embed/>
                  </p:oleObj>
                </mc:Choice>
                <mc:Fallback>
                  <p:oleObj name="公式" r:id="rId12" imgW="444114" imgH="317225"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34" y="676"/>
                          <a:ext cx="281"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8" name="Object 20"/>
          <p:cNvGraphicFramePr>
            <a:graphicFrameLocks/>
          </p:cNvGraphicFramePr>
          <p:nvPr>
            <p:extLst>
              <p:ext uri="{D42A27DB-BD31-4B8C-83A1-F6EECF244321}">
                <p14:modId xmlns:p14="http://schemas.microsoft.com/office/powerpoint/2010/main" val="4175259984"/>
              </p:ext>
            </p:extLst>
          </p:nvPr>
        </p:nvGraphicFramePr>
        <p:xfrm>
          <a:off x="7328139" y="4709028"/>
          <a:ext cx="361452" cy="323268"/>
        </p:xfrm>
        <a:graphic>
          <a:graphicData uri="http://schemas.openxmlformats.org/presentationml/2006/ole">
            <mc:AlternateContent xmlns:mc="http://schemas.openxmlformats.org/markup-compatibility/2006">
              <mc:Choice xmlns:v="urn:schemas-microsoft-com:vml" Requires="v">
                <p:oleObj spid="_x0000_s285829" name="Equation" r:id="rId14" imgW="152280" imgH="139680" progId="Equation.DSMT4">
                  <p:embed/>
                </p:oleObj>
              </mc:Choice>
              <mc:Fallback>
                <p:oleObj name="Equation" r:id="rId14" imgW="152280" imgH="139680" progId="Equation.DSMT4">
                  <p:embed/>
                  <p:pic>
                    <p:nvPicPr>
                      <p:cNvPr id="0" name=""/>
                      <p:cNvPicPr>
                        <a:picLocks noChangeArrowheads="1"/>
                      </p:cNvPicPr>
                      <p:nvPr/>
                    </p:nvPicPr>
                    <p:blipFill>
                      <a:blip r:embed="rId15"/>
                      <a:srcRect/>
                      <a:stretch>
                        <a:fillRect/>
                      </a:stretch>
                    </p:blipFill>
                    <p:spPr bwMode="auto">
                      <a:xfrm>
                        <a:off x="7328139" y="4709028"/>
                        <a:ext cx="361452" cy="323268"/>
                      </a:xfrm>
                      <a:prstGeom prst="rect">
                        <a:avLst/>
                      </a:prstGeom>
                      <a:noFill/>
                      <a:ln>
                        <a:noFill/>
                      </a:ln>
                      <a:effectLst/>
                    </p:spPr>
                  </p:pic>
                </p:oleObj>
              </mc:Fallback>
            </mc:AlternateContent>
          </a:graphicData>
        </a:graphic>
      </p:graphicFrame>
      <p:sp>
        <p:nvSpPr>
          <p:cNvPr id="29" name="Text Box 21"/>
          <p:cNvSpPr txBox="1">
            <a:spLocks noChangeArrowheads="1"/>
          </p:cNvSpPr>
          <p:nvPr/>
        </p:nvSpPr>
        <p:spPr bwMode="auto">
          <a:xfrm>
            <a:off x="1286966" y="2837508"/>
            <a:ext cx="1485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latin typeface="Times New Roman" pitchFamily="18" charset="0"/>
              </a:rPr>
              <a:t> </a:t>
            </a:r>
            <a:r>
              <a:rPr lang="zh-CN" altLang="en-US" sz="2400" b="1">
                <a:latin typeface="Times New Roman" pitchFamily="18" charset="0"/>
              </a:rPr>
              <a:t>功的定义</a:t>
            </a:r>
          </a:p>
        </p:txBody>
      </p:sp>
      <p:graphicFrame>
        <p:nvGraphicFramePr>
          <p:cNvPr id="30" name="Object 22"/>
          <p:cNvGraphicFramePr>
            <a:graphicFrameLocks/>
          </p:cNvGraphicFramePr>
          <p:nvPr>
            <p:extLst>
              <p:ext uri="{D42A27DB-BD31-4B8C-83A1-F6EECF244321}">
                <p14:modId xmlns:p14="http://schemas.microsoft.com/office/powerpoint/2010/main" val="3766367514"/>
              </p:ext>
            </p:extLst>
          </p:nvPr>
        </p:nvGraphicFramePr>
        <p:xfrm>
          <a:off x="1393825" y="3514725"/>
          <a:ext cx="2266950" cy="468313"/>
        </p:xfrm>
        <a:graphic>
          <a:graphicData uri="http://schemas.openxmlformats.org/presentationml/2006/ole">
            <mc:AlternateContent xmlns:mc="http://schemas.openxmlformats.org/markup-compatibility/2006">
              <mc:Choice xmlns:v="urn:schemas-microsoft-com:vml" Requires="v">
                <p:oleObj spid="_x0000_s285830" name="Equation" r:id="rId16" imgW="1523880" imgH="253800" progId="Equation.DSMT4">
                  <p:embed/>
                </p:oleObj>
              </mc:Choice>
              <mc:Fallback>
                <p:oleObj name="Equation" r:id="rId16" imgW="1523880" imgH="253800" progId="Equation.DSMT4">
                  <p:embed/>
                  <p:pic>
                    <p:nvPicPr>
                      <p:cNvPr id="0" name=""/>
                      <p:cNvPicPr>
                        <a:picLocks noChangeArrowheads="1"/>
                      </p:cNvPicPr>
                      <p:nvPr/>
                    </p:nvPicPr>
                    <p:blipFill>
                      <a:blip r:embed="rId17"/>
                      <a:srcRect/>
                      <a:stretch>
                        <a:fillRect/>
                      </a:stretch>
                    </p:blipFill>
                    <p:spPr bwMode="auto">
                      <a:xfrm>
                        <a:off x="1393825" y="3514725"/>
                        <a:ext cx="2266950" cy="468313"/>
                      </a:xfrm>
                      <a:prstGeom prst="rect">
                        <a:avLst/>
                      </a:prstGeom>
                      <a:noFill/>
                    </p:spPr>
                  </p:pic>
                </p:oleObj>
              </mc:Fallback>
            </mc:AlternateContent>
          </a:graphicData>
        </a:graphic>
      </p:graphicFrame>
      <p:graphicFrame>
        <p:nvGraphicFramePr>
          <p:cNvPr id="31" name="Object 23"/>
          <p:cNvGraphicFramePr>
            <a:graphicFrameLocks/>
          </p:cNvGraphicFramePr>
          <p:nvPr>
            <p:extLst>
              <p:ext uri="{D42A27DB-BD31-4B8C-83A1-F6EECF244321}">
                <p14:modId xmlns:p14="http://schemas.microsoft.com/office/powerpoint/2010/main" val="2434081956"/>
              </p:ext>
            </p:extLst>
          </p:nvPr>
        </p:nvGraphicFramePr>
        <p:xfrm>
          <a:off x="1711325" y="4173538"/>
          <a:ext cx="1497013" cy="442912"/>
        </p:xfrm>
        <a:graphic>
          <a:graphicData uri="http://schemas.openxmlformats.org/presentationml/2006/ole">
            <mc:AlternateContent xmlns:mc="http://schemas.openxmlformats.org/markup-compatibility/2006">
              <mc:Choice xmlns:v="urn:schemas-microsoft-com:vml" Requires="v">
                <p:oleObj spid="_x0000_s285831" name="Equation" r:id="rId18" imgW="863280" imgH="228600" progId="Equation.DSMT4">
                  <p:embed/>
                </p:oleObj>
              </mc:Choice>
              <mc:Fallback>
                <p:oleObj name="Equation" r:id="rId18" imgW="863280" imgH="228600" progId="Equation.DSMT4">
                  <p:embed/>
                  <p:pic>
                    <p:nvPicPr>
                      <p:cNvPr id="0" name=""/>
                      <p:cNvPicPr>
                        <a:picLocks noChangeArrowheads="1"/>
                      </p:cNvPicPr>
                      <p:nvPr/>
                    </p:nvPicPr>
                    <p:blipFill>
                      <a:blip r:embed="rId19"/>
                      <a:srcRect/>
                      <a:stretch>
                        <a:fillRect/>
                      </a:stretch>
                    </p:blipFill>
                    <p:spPr bwMode="auto">
                      <a:xfrm>
                        <a:off x="1711325" y="4173538"/>
                        <a:ext cx="1497013" cy="442912"/>
                      </a:xfrm>
                      <a:prstGeom prst="rect">
                        <a:avLst/>
                      </a:prstGeom>
                      <a:noFill/>
                    </p:spPr>
                  </p:pic>
                </p:oleObj>
              </mc:Fallback>
            </mc:AlternateContent>
          </a:graphicData>
        </a:graphic>
      </p:graphicFrame>
      <p:graphicFrame>
        <p:nvGraphicFramePr>
          <p:cNvPr id="32" name="Object 24"/>
          <p:cNvGraphicFramePr>
            <a:graphicFrameLocks/>
          </p:cNvGraphicFramePr>
          <p:nvPr>
            <p:extLst>
              <p:ext uri="{D42A27DB-BD31-4B8C-83A1-F6EECF244321}">
                <p14:modId xmlns:p14="http://schemas.microsoft.com/office/powerpoint/2010/main" val="1908338515"/>
              </p:ext>
            </p:extLst>
          </p:nvPr>
        </p:nvGraphicFramePr>
        <p:xfrm>
          <a:off x="1800225" y="4744305"/>
          <a:ext cx="972641" cy="462607"/>
        </p:xfrm>
        <a:graphic>
          <a:graphicData uri="http://schemas.openxmlformats.org/presentationml/2006/ole">
            <mc:AlternateContent xmlns:mc="http://schemas.openxmlformats.org/markup-compatibility/2006">
              <mc:Choice xmlns:v="urn:schemas-microsoft-com:vml" Requires="v">
                <p:oleObj spid="_x0000_s285832" name="Equation" r:id="rId20" imgW="533160" imgH="228600" progId="Equation.DSMT4">
                  <p:embed/>
                </p:oleObj>
              </mc:Choice>
              <mc:Fallback>
                <p:oleObj name="Equation" r:id="rId20" imgW="533160" imgH="228600" progId="Equation.DSMT4">
                  <p:embed/>
                  <p:pic>
                    <p:nvPicPr>
                      <p:cNvPr id="0" name=""/>
                      <p:cNvPicPr>
                        <a:picLocks noChangeArrowheads="1"/>
                      </p:cNvPicPr>
                      <p:nvPr/>
                    </p:nvPicPr>
                    <p:blipFill>
                      <a:blip r:embed="rId21"/>
                      <a:srcRect/>
                      <a:stretch>
                        <a:fillRect/>
                      </a:stretch>
                    </p:blipFill>
                    <p:spPr bwMode="auto">
                      <a:xfrm>
                        <a:off x="1800225" y="4744305"/>
                        <a:ext cx="972641" cy="462607"/>
                      </a:xfrm>
                      <a:prstGeom prst="rect">
                        <a:avLst/>
                      </a:prstGeom>
                      <a:noFill/>
                    </p:spPr>
                  </p:pic>
                </p:oleObj>
              </mc:Fallback>
            </mc:AlternateContent>
          </a:graphicData>
        </a:graphic>
      </p:graphicFrame>
      <p:sp>
        <p:nvSpPr>
          <p:cNvPr id="33" name="Text Box 25"/>
          <p:cNvSpPr txBox="1">
            <a:spLocks noChangeArrowheads="1"/>
          </p:cNvSpPr>
          <p:nvPr/>
        </p:nvSpPr>
        <p:spPr bwMode="auto">
          <a:xfrm>
            <a:off x="1037728" y="5790258"/>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dirty="0">
                <a:latin typeface="Times New Roman" pitchFamily="18" charset="0"/>
                <a:ea typeface="楷体_GB2312" pitchFamily="49" charset="-122"/>
              </a:rPr>
              <a:t>力矩的功的微分形式</a:t>
            </a:r>
          </a:p>
        </p:txBody>
      </p:sp>
      <p:graphicFrame>
        <p:nvGraphicFramePr>
          <p:cNvPr id="43" name="Object 32"/>
          <p:cNvGraphicFramePr>
            <a:graphicFrameLocks/>
          </p:cNvGraphicFramePr>
          <p:nvPr>
            <p:extLst>
              <p:ext uri="{D42A27DB-BD31-4B8C-83A1-F6EECF244321}">
                <p14:modId xmlns:p14="http://schemas.microsoft.com/office/powerpoint/2010/main" val="2628879317"/>
              </p:ext>
            </p:extLst>
          </p:nvPr>
        </p:nvGraphicFramePr>
        <p:xfrm>
          <a:off x="1823294" y="5291138"/>
          <a:ext cx="1452562" cy="390525"/>
        </p:xfrm>
        <a:graphic>
          <a:graphicData uri="http://schemas.openxmlformats.org/presentationml/2006/ole">
            <mc:AlternateContent xmlns:mc="http://schemas.openxmlformats.org/markup-compatibility/2006">
              <mc:Choice xmlns:v="urn:schemas-microsoft-com:vml" Requires="v">
                <p:oleObj spid="_x0000_s285833" name="Equation" r:id="rId22" imgW="736560" imgH="253800" progId="Equation.DSMT4">
                  <p:embed/>
                </p:oleObj>
              </mc:Choice>
              <mc:Fallback>
                <p:oleObj name="Equation" r:id="rId22" imgW="736560" imgH="253800" progId="Equation.DSMT4">
                  <p:embed/>
                  <p:pic>
                    <p:nvPicPr>
                      <p:cNvPr id="0" name=""/>
                      <p:cNvPicPr>
                        <a:picLocks noChangeArrowheads="1"/>
                      </p:cNvPicPr>
                      <p:nvPr/>
                    </p:nvPicPr>
                    <p:blipFill>
                      <a:blip r:embed="rId23"/>
                      <a:srcRect/>
                      <a:stretch>
                        <a:fillRect/>
                      </a:stretch>
                    </p:blipFill>
                    <p:spPr bwMode="auto">
                      <a:xfrm>
                        <a:off x="1823294" y="5291138"/>
                        <a:ext cx="1452562" cy="390525"/>
                      </a:xfrm>
                      <a:prstGeom prst="rect">
                        <a:avLst/>
                      </a:prstGeom>
                      <a:noFill/>
                    </p:spPr>
                  </p:pic>
                </p:oleObj>
              </mc:Fallback>
            </mc:AlternateContent>
          </a:graphicData>
        </a:graphic>
      </p:graphicFrame>
      <p:sp>
        <p:nvSpPr>
          <p:cNvPr id="44" name="Text Box 33"/>
          <p:cNvSpPr txBox="1">
            <a:spLocks noChangeArrowheads="1"/>
          </p:cNvSpPr>
          <p:nvPr/>
        </p:nvSpPr>
        <p:spPr bwMode="auto">
          <a:xfrm>
            <a:off x="755576" y="1916832"/>
            <a:ext cx="79928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400" b="1" dirty="0">
                <a:latin typeface="Times New Roman" pitchFamily="18" charset="0"/>
              </a:rPr>
              <a:t>（力的）功：力的空间积累效应</a:t>
            </a:r>
            <a:endParaRPr lang="en-US" altLang="zh-CN" sz="2400" b="1" dirty="0">
              <a:latin typeface="Times New Roman" pitchFamily="18" charset="0"/>
            </a:endParaRPr>
          </a:p>
          <a:p>
            <a:pPr eaLnBrk="0" hangingPunct="0"/>
            <a:r>
              <a:rPr lang="zh-CN" altLang="en-US" sz="2400" b="1" dirty="0">
                <a:latin typeface="Times New Roman" pitchFamily="18" charset="0"/>
              </a:rPr>
              <a:t>力矩的功：仍旧是力的空间积累效应，并不是一个新概念</a:t>
            </a:r>
          </a:p>
        </p:txBody>
      </p:sp>
      <p:sp>
        <p:nvSpPr>
          <p:cNvPr id="45" name="Rectangle 34"/>
          <p:cNvSpPr>
            <a:spLocks noChangeArrowheads="1"/>
          </p:cNvSpPr>
          <p:nvPr/>
        </p:nvSpPr>
        <p:spPr bwMode="auto">
          <a:xfrm>
            <a:off x="1020266" y="2708920"/>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4000" b="1">
                <a:latin typeface="Times New Roman" pitchFamily="18" charset="0"/>
              </a:rPr>
              <a:t>•</a:t>
            </a:r>
          </a:p>
        </p:txBody>
      </p:sp>
      <p:sp>
        <p:nvSpPr>
          <p:cNvPr id="47" name="Text Box 36"/>
          <p:cNvSpPr txBox="1">
            <a:spLocks noChangeArrowheads="1"/>
          </p:cNvSpPr>
          <p:nvPr/>
        </p:nvSpPr>
        <p:spPr bwMode="auto">
          <a:xfrm>
            <a:off x="7052766" y="4731395"/>
            <a:ext cx="5048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4000" b="1" i="1" dirty="0">
                <a:latin typeface="Times New Roman" pitchFamily="18" charset="0"/>
              </a:rPr>
              <a:t>.</a:t>
            </a:r>
          </a:p>
          <a:p>
            <a:pPr algn="just" eaLnBrk="0" hangingPunct="0"/>
            <a:r>
              <a:rPr lang="en-US" altLang="zh-CN" sz="2800" i="1" dirty="0">
                <a:latin typeface="Times New Roman" pitchFamily="18" charset="0"/>
              </a:rPr>
              <a:t>P</a:t>
            </a:r>
          </a:p>
          <a:p>
            <a:pPr algn="just" eaLnBrk="0" hangingPunct="0"/>
            <a:endParaRPr lang="en-US" altLang="zh-CN" sz="2800" b="1" i="1" dirty="0">
              <a:latin typeface="Times New Roman" pitchFamily="18" charset="0"/>
            </a:endParaRPr>
          </a:p>
        </p:txBody>
      </p:sp>
      <p:sp>
        <p:nvSpPr>
          <p:cNvPr id="48" name="Arc 37"/>
          <p:cNvSpPr>
            <a:spLocks/>
          </p:cNvSpPr>
          <p:nvPr/>
        </p:nvSpPr>
        <p:spPr bwMode="auto">
          <a:xfrm flipH="1">
            <a:off x="5862141" y="3799533"/>
            <a:ext cx="479425" cy="215900"/>
          </a:xfrm>
          <a:custGeom>
            <a:avLst/>
            <a:gdLst>
              <a:gd name="G0" fmla="+- 21600 0 0"/>
              <a:gd name="G1" fmla="+- 17204 0 0"/>
              <a:gd name="G2" fmla="+- 21600 0 0"/>
              <a:gd name="T0" fmla="*/ 34661 w 43200"/>
              <a:gd name="T1" fmla="*/ 0 h 38804"/>
              <a:gd name="T2" fmla="*/ 8475 w 43200"/>
              <a:gd name="T3" fmla="*/ 49 h 38804"/>
              <a:gd name="T4" fmla="*/ 21600 w 43200"/>
              <a:gd name="T5" fmla="*/ 17204 h 38804"/>
            </a:gdLst>
            <a:ahLst/>
            <a:cxnLst>
              <a:cxn ang="0">
                <a:pos x="T0" y="T1"/>
              </a:cxn>
              <a:cxn ang="0">
                <a:pos x="T2" y="T3"/>
              </a:cxn>
              <a:cxn ang="0">
                <a:pos x="T4" y="T5"/>
              </a:cxn>
            </a:cxnLst>
            <a:rect l="0" t="0" r="r" b="b"/>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FFCC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Arc 38"/>
          <p:cNvSpPr>
            <a:spLocks/>
          </p:cNvSpPr>
          <p:nvPr/>
        </p:nvSpPr>
        <p:spPr bwMode="auto">
          <a:xfrm flipH="1">
            <a:off x="6082803" y="4744095"/>
            <a:ext cx="463550" cy="200025"/>
          </a:xfrm>
          <a:custGeom>
            <a:avLst/>
            <a:gdLst>
              <a:gd name="G0" fmla="+- 21433 0 0"/>
              <a:gd name="G1" fmla="+- 0 0 0"/>
              <a:gd name="G2" fmla="+- 21600 0 0"/>
              <a:gd name="T0" fmla="*/ 2287 w 21433"/>
              <a:gd name="T1" fmla="*/ 10000 h 10000"/>
              <a:gd name="T2" fmla="*/ 0 w 21433"/>
              <a:gd name="T3" fmla="*/ 2684 h 10000"/>
              <a:gd name="T4" fmla="*/ 21433 w 21433"/>
              <a:gd name="T5" fmla="*/ 0 h 10000"/>
            </a:gdLst>
            <a:ahLst/>
            <a:cxnLst>
              <a:cxn ang="0">
                <a:pos x="T0" y="T1"/>
              </a:cxn>
              <a:cxn ang="0">
                <a:pos x="T2" y="T3"/>
              </a:cxn>
              <a:cxn ang="0">
                <a:pos x="T4" y="T5"/>
              </a:cxn>
            </a:cxnLst>
            <a:rect l="0" t="0" r="r" b="b"/>
            <a:pathLst>
              <a:path w="21433" h="10000" fill="none" extrusionOk="0">
                <a:moveTo>
                  <a:pt x="2287" y="9999"/>
                </a:moveTo>
                <a:cubicBezTo>
                  <a:pt x="1094" y="7717"/>
                  <a:pt x="320" y="5239"/>
                  <a:pt x="0" y="2683"/>
                </a:cubicBezTo>
              </a:path>
              <a:path w="21433" h="10000" stroke="0" extrusionOk="0">
                <a:moveTo>
                  <a:pt x="2287" y="9999"/>
                </a:moveTo>
                <a:cubicBezTo>
                  <a:pt x="1094" y="7717"/>
                  <a:pt x="320" y="5239"/>
                  <a:pt x="0" y="2683"/>
                </a:cubicBezTo>
                <a:lnTo>
                  <a:pt x="21433" y="0"/>
                </a:lnTo>
                <a:close/>
              </a:path>
            </a:pathLst>
          </a:cu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Arc 39"/>
          <p:cNvSpPr>
            <a:spLocks/>
          </p:cNvSpPr>
          <p:nvPr/>
        </p:nvSpPr>
        <p:spPr bwMode="auto">
          <a:xfrm rot="16634214" flipH="1">
            <a:off x="7048004" y="5144145"/>
            <a:ext cx="463550" cy="200025"/>
          </a:xfrm>
          <a:custGeom>
            <a:avLst/>
            <a:gdLst>
              <a:gd name="G0" fmla="+- 21433 0 0"/>
              <a:gd name="G1" fmla="+- 0 0 0"/>
              <a:gd name="G2" fmla="+- 21600 0 0"/>
              <a:gd name="T0" fmla="*/ 2287 w 21433"/>
              <a:gd name="T1" fmla="*/ 10000 h 10000"/>
              <a:gd name="T2" fmla="*/ 0 w 21433"/>
              <a:gd name="T3" fmla="*/ 2684 h 10000"/>
              <a:gd name="T4" fmla="*/ 21433 w 21433"/>
              <a:gd name="T5" fmla="*/ 0 h 10000"/>
            </a:gdLst>
            <a:ahLst/>
            <a:cxnLst>
              <a:cxn ang="0">
                <a:pos x="T0" y="T1"/>
              </a:cxn>
              <a:cxn ang="0">
                <a:pos x="T2" y="T3"/>
              </a:cxn>
              <a:cxn ang="0">
                <a:pos x="T4" y="T5"/>
              </a:cxn>
            </a:cxnLst>
            <a:rect l="0" t="0" r="r" b="b"/>
            <a:pathLst>
              <a:path w="21433" h="10000" fill="none" extrusionOk="0">
                <a:moveTo>
                  <a:pt x="2287" y="9999"/>
                </a:moveTo>
                <a:cubicBezTo>
                  <a:pt x="1094" y="7717"/>
                  <a:pt x="320" y="5239"/>
                  <a:pt x="0" y="2683"/>
                </a:cubicBezTo>
              </a:path>
              <a:path w="21433" h="10000" stroke="0" extrusionOk="0">
                <a:moveTo>
                  <a:pt x="2287" y="9999"/>
                </a:moveTo>
                <a:cubicBezTo>
                  <a:pt x="1094" y="7717"/>
                  <a:pt x="320" y="5239"/>
                  <a:pt x="0" y="2683"/>
                </a:cubicBezTo>
                <a:lnTo>
                  <a:pt x="21433" y="0"/>
                </a:lnTo>
                <a:close/>
              </a:path>
            </a:pathLst>
          </a:cu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 name="直接连接符 3"/>
          <p:cNvCxnSpPr/>
          <p:nvPr/>
        </p:nvCxnSpPr>
        <p:spPr>
          <a:xfrm>
            <a:off x="2195736" y="3861048"/>
            <a:ext cx="4320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2483768" y="3410595"/>
            <a:ext cx="432048" cy="1624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15816" y="3121595"/>
            <a:ext cx="1620180" cy="379413"/>
          </a:xfrm>
          <a:prstGeom prst="rect">
            <a:avLst/>
          </a:prstGeom>
          <a:noFill/>
        </p:spPr>
        <p:txBody>
          <a:bodyPr wrap="square" rtlCol="0">
            <a:spAutoFit/>
          </a:bodyPr>
          <a:lstStyle/>
          <a:p>
            <a:r>
              <a:rPr lang="zh-CN" altLang="en-US" dirty="0"/>
              <a:t>沿切线方向</a:t>
            </a:r>
          </a:p>
        </p:txBody>
      </p:sp>
      <p:sp>
        <p:nvSpPr>
          <p:cNvPr id="9" name="TextBox 8"/>
          <p:cNvSpPr txBox="1"/>
          <p:nvPr/>
        </p:nvSpPr>
        <p:spPr>
          <a:xfrm>
            <a:off x="56654" y="4643992"/>
            <a:ext cx="1462881" cy="1200329"/>
          </a:xfrm>
          <a:prstGeom prst="rect">
            <a:avLst/>
          </a:prstGeom>
          <a:noFill/>
        </p:spPr>
        <p:txBody>
          <a:bodyPr wrap="square" rtlCol="0">
            <a:spAutoFit/>
          </a:bodyPr>
          <a:lstStyle/>
          <a:p>
            <a:r>
              <a:rPr lang="zh-CN" altLang="en-US" dirty="0">
                <a:solidFill>
                  <a:srgbClr val="FF0000"/>
                </a:solidFill>
              </a:rPr>
              <a:t>同样是力的功只是表达成了力矩的形式</a:t>
            </a:r>
          </a:p>
        </p:txBody>
      </p:sp>
    </p:spTree>
    <p:extLst>
      <p:ext uri="{BB962C8B-B14F-4D97-AF65-F5344CB8AC3E}">
        <p14:creationId xmlns:p14="http://schemas.microsoft.com/office/powerpoint/2010/main" val="101908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left)">
                                      <p:cBhvr>
                                        <p:cTn id="38" dur="500"/>
                                        <p:tgtEl>
                                          <p:spTgt spid="4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wipe(down)">
                                      <p:cBhvr>
                                        <p:cTn id="68" dur="500"/>
                                        <p:tgtEl>
                                          <p:spTgt spid="4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left)">
                                      <p:cBhvr>
                                        <p:cTn id="73" dur="50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left)">
                                      <p:cBhvr>
                                        <p:cTn id="78" dur="500"/>
                                        <p:tgtEl>
                                          <p:spTgt spid="2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left)">
                                      <p:cBhvr>
                                        <p:cTn id="83" dur="5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left)">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left)">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wipe(down)">
                                      <p:cBhvr>
                                        <p:cTn id="98" dur="500"/>
                                        <p:tgtEl>
                                          <p:spTgt spid="50"/>
                                        </p:tgtEl>
                                      </p:cBhvr>
                                    </p:animEffect>
                                  </p:childTnLst>
                                </p:cTn>
                              </p:par>
                            </p:childTnLst>
                          </p:cTn>
                        </p:par>
                        <p:par>
                          <p:cTn id="99" fill="hold">
                            <p:stCondLst>
                              <p:cond delay="500"/>
                            </p:stCondLst>
                            <p:childTnLst>
                              <p:par>
                                <p:cTn id="100" presetID="22" presetClass="entr" presetSubtype="8" fill="hold" nodeType="after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wipe(left)">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wipe(down)">
                                      <p:cBhvr>
                                        <p:cTn id="107" dur="500"/>
                                        <p:tgtEl>
                                          <p:spTgt spid="49"/>
                                        </p:tgtEl>
                                      </p:cBhvr>
                                    </p:animEffect>
                                  </p:childTnLst>
                                </p:cTn>
                              </p:par>
                            </p:childTnLst>
                          </p:cTn>
                        </p:par>
                        <p:par>
                          <p:cTn id="108" fill="hold">
                            <p:stCondLst>
                              <p:cond delay="500"/>
                            </p:stCondLst>
                            <p:childTnLst>
                              <p:par>
                                <p:cTn id="109" presetID="22" presetClass="entr" presetSubtype="4" fill="hold" nodeType="afterEffect">
                                  <p:stCondLst>
                                    <p:cond delay="0"/>
                                  </p:stCondLst>
                                  <p:childTnLst>
                                    <p:set>
                                      <p:cBhvr>
                                        <p:cTn id="110" dur="1" fill="hold">
                                          <p:stCondLst>
                                            <p:cond delay="0"/>
                                          </p:stCondLst>
                                        </p:cTn>
                                        <p:tgtEl>
                                          <p:spTgt spid="25"/>
                                        </p:tgtEl>
                                        <p:attrNameLst>
                                          <p:attrName>style.visibility</p:attrName>
                                        </p:attrNameLst>
                                      </p:cBhvr>
                                      <p:to>
                                        <p:strVal val="visible"/>
                                      </p:to>
                                    </p:set>
                                    <p:animEffect transition="in" filter="wipe(down)">
                                      <p:cBhvr>
                                        <p:cTn id="111" dur="500"/>
                                        <p:tgtEl>
                                          <p:spTgt spid="2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wipe(left)">
                                      <p:cBhvr>
                                        <p:cTn id="116" dur="500"/>
                                        <p:tgtEl>
                                          <p:spTgt spid="45"/>
                                        </p:tgtEl>
                                      </p:cBhvr>
                                    </p:animEffect>
                                  </p:childTnLst>
                                </p:cTn>
                              </p:par>
                            </p:childTnLst>
                          </p:cTn>
                        </p:par>
                        <p:par>
                          <p:cTn id="117" fill="hold">
                            <p:stCondLst>
                              <p:cond delay="500"/>
                            </p:stCondLst>
                            <p:childTnLst>
                              <p:par>
                                <p:cTn id="118" presetID="22" presetClass="entr" presetSubtype="8" fill="hold" grpId="0" nodeType="after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wipe(left)">
                                      <p:cBhvr>
                                        <p:cTn id="120" dur="500"/>
                                        <p:tgtEl>
                                          <p:spTgt spid="2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wipe(left)">
                                      <p:cBhvr>
                                        <p:cTn id="125" dur="500"/>
                                        <p:tgtEl>
                                          <p:spTgt spid="30"/>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wipe(left)">
                                      <p:cBhvr>
                                        <p:cTn id="130" dur="500"/>
                                        <p:tgtEl>
                                          <p:spTgt spid="31"/>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wipe(left)">
                                      <p:cBhvr>
                                        <p:cTn id="135" dur="500"/>
                                        <p:tgtEl>
                                          <p:spTgt spid="32"/>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43"/>
                                        </p:tgtEl>
                                        <p:attrNameLst>
                                          <p:attrName>style.visibility</p:attrName>
                                        </p:attrNameLst>
                                      </p:cBhvr>
                                      <p:to>
                                        <p:strVal val="visible"/>
                                      </p:to>
                                    </p:set>
                                    <p:animEffect transition="in" filter="wipe(left)">
                                      <p:cBhvr>
                                        <p:cTn id="140" dur="500"/>
                                        <p:tgtEl>
                                          <p:spTgt spid="43"/>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wipe(left)">
                                      <p:cBhvr>
                                        <p:cTn id="14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utoUpdateAnimBg="0"/>
      <p:bldP spid="12" grpId="0" animBg="1"/>
      <p:bldP spid="13" grpId="0" animBg="1"/>
      <p:bldP spid="14" grpId="0" autoUpdateAnimBg="0"/>
      <p:bldP spid="15" grpId="0" animBg="1"/>
      <p:bldP spid="16" grpId="0" autoUpdateAnimBg="0"/>
      <p:bldP spid="19" grpId="0" animBg="1"/>
      <p:bldP spid="20" grpId="0" animBg="1"/>
      <p:bldP spid="21" grpId="0" animBg="1"/>
      <p:bldP spid="22" grpId="0" animBg="1"/>
      <p:bldP spid="29" grpId="0" autoUpdateAnimBg="0"/>
      <p:bldP spid="33" grpId="0" autoUpdateAnimBg="0"/>
      <p:bldP spid="44" grpId="0"/>
      <p:bldP spid="45" grpId="0"/>
      <p:bldP spid="47" grpId="0" autoUpdateAnimBg="0"/>
      <p:bldP spid="48" grpId="0" animBg="1"/>
      <p:bldP spid="49" grpId="0" animBg="1"/>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fontScale="90000"/>
          </a:bodyPr>
          <a:lstStyle/>
          <a:p>
            <a:r>
              <a:rPr lang="en-US" altLang="zh-CN" dirty="0"/>
              <a:t>§5.5 </a:t>
            </a:r>
            <a:r>
              <a:rPr lang="zh-CN" altLang="en-US" dirty="0"/>
              <a:t>绕定轴转动刚体的动能  动能定理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Box 3"/>
          <p:cNvSpPr txBox="1">
            <a:spLocks noChangeArrowheads="1"/>
          </p:cNvSpPr>
          <p:nvPr/>
        </p:nvSpPr>
        <p:spPr bwMode="auto">
          <a:xfrm>
            <a:off x="461466" y="1450156"/>
            <a:ext cx="252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a:latin typeface="Times New Roman" pitchFamily="18" charset="0"/>
              </a:rPr>
              <a:t>二</a:t>
            </a:r>
            <a:r>
              <a:rPr lang="en-US" altLang="zh-CN" sz="2800" b="1">
                <a:latin typeface="Times New Roman" pitchFamily="18" charset="0"/>
              </a:rPr>
              <a:t>. </a:t>
            </a:r>
            <a:r>
              <a:rPr lang="zh-CN" altLang="en-US" sz="2800" b="1">
                <a:latin typeface="Times New Roman" pitchFamily="18" charset="0"/>
              </a:rPr>
              <a:t>力矩的功</a:t>
            </a:r>
          </a:p>
        </p:txBody>
      </p:sp>
      <p:sp>
        <p:nvSpPr>
          <p:cNvPr id="35" name="Text Box 26"/>
          <p:cNvSpPr txBox="1">
            <a:spLocks noChangeArrowheads="1"/>
          </p:cNvSpPr>
          <p:nvPr/>
        </p:nvSpPr>
        <p:spPr bwMode="auto">
          <a:xfrm>
            <a:off x="1183184" y="2323926"/>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Times New Roman" pitchFamily="18" charset="0"/>
              </a:rPr>
              <a:t>对一有限过程</a:t>
            </a:r>
          </a:p>
        </p:txBody>
      </p:sp>
      <p:graphicFrame>
        <p:nvGraphicFramePr>
          <p:cNvPr id="36" name="Object 27"/>
          <p:cNvGraphicFramePr>
            <a:graphicFrameLocks/>
          </p:cNvGraphicFramePr>
          <p:nvPr>
            <p:extLst>
              <p:ext uri="{D42A27DB-BD31-4B8C-83A1-F6EECF244321}">
                <p14:modId xmlns:p14="http://schemas.microsoft.com/office/powerpoint/2010/main" val="1226797159"/>
              </p:ext>
            </p:extLst>
          </p:nvPr>
        </p:nvGraphicFramePr>
        <p:xfrm>
          <a:off x="834547" y="3031951"/>
          <a:ext cx="1800200" cy="655886"/>
        </p:xfrm>
        <a:graphic>
          <a:graphicData uri="http://schemas.openxmlformats.org/presentationml/2006/ole">
            <mc:AlternateContent xmlns:mc="http://schemas.openxmlformats.org/markup-compatibility/2006">
              <mc:Choice xmlns:v="urn:schemas-microsoft-com:vml" Requires="v">
                <p:oleObj spid="_x0000_s209230" name="Equation" r:id="rId4" imgW="1054080" imgH="355320" progId="Equation.DSMT4">
                  <p:embed/>
                </p:oleObj>
              </mc:Choice>
              <mc:Fallback>
                <p:oleObj name="Equation" r:id="rId4" imgW="1054080" imgH="355320" progId="Equation.DSMT4">
                  <p:embed/>
                  <p:pic>
                    <p:nvPicPr>
                      <p:cNvPr id="0" name=""/>
                      <p:cNvPicPr>
                        <a:picLocks noChangeArrowheads="1"/>
                      </p:cNvPicPr>
                      <p:nvPr/>
                    </p:nvPicPr>
                    <p:blipFill>
                      <a:blip r:embed="rId5"/>
                      <a:srcRect/>
                      <a:stretch>
                        <a:fillRect/>
                      </a:stretch>
                    </p:blipFill>
                    <p:spPr bwMode="auto">
                      <a:xfrm>
                        <a:off x="834547" y="3031951"/>
                        <a:ext cx="1800200" cy="655886"/>
                      </a:xfrm>
                      <a:prstGeom prst="rect">
                        <a:avLst/>
                      </a:prstGeom>
                      <a:noFill/>
                      <a:ln>
                        <a:noFill/>
                      </a:ln>
                    </p:spPr>
                  </p:pic>
                </p:oleObj>
              </mc:Fallback>
            </mc:AlternateContent>
          </a:graphicData>
        </a:graphic>
      </p:graphicFrame>
      <p:sp>
        <p:nvSpPr>
          <p:cNvPr id="37" name="Text Box 28"/>
          <p:cNvSpPr txBox="1">
            <a:spLocks noChangeArrowheads="1"/>
          </p:cNvSpPr>
          <p:nvPr/>
        </p:nvSpPr>
        <p:spPr bwMode="auto">
          <a:xfrm>
            <a:off x="4212134" y="3031951"/>
            <a:ext cx="17972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latin typeface="Times New Roman" pitchFamily="18" charset="0"/>
                <a:ea typeface="楷体_GB2312" pitchFamily="49" charset="-122"/>
              </a:rPr>
              <a:t>若</a:t>
            </a:r>
            <a:r>
              <a:rPr lang="zh-CN" altLang="en-US" sz="2000" b="1" dirty="0">
                <a:latin typeface="Times New Roman" pitchFamily="18" charset="0"/>
              </a:rPr>
              <a:t> 力矩为常数</a:t>
            </a:r>
            <a:endParaRPr lang="en-US" altLang="zh-CN" sz="2000" b="1" dirty="0">
              <a:latin typeface="Times New Roman" pitchFamily="18" charset="0"/>
            </a:endParaRPr>
          </a:p>
        </p:txBody>
      </p:sp>
      <p:graphicFrame>
        <p:nvGraphicFramePr>
          <p:cNvPr id="38" name="Object 29"/>
          <p:cNvGraphicFramePr>
            <a:graphicFrameLocks/>
          </p:cNvGraphicFramePr>
          <p:nvPr>
            <p:extLst>
              <p:ext uri="{D42A27DB-BD31-4B8C-83A1-F6EECF244321}">
                <p14:modId xmlns:p14="http://schemas.microsoft.com/office/powerpoint/2010/main" val="2080978740"/>
              </p:ext>
            </p:extLst>
          </p:nvPr>
        </p:nvGraphicFramePr>
        <p:xfrm>
          <a:off x="6156176" y="3133551"/>
          <a:ext cx="2046361" cy="552698"/>
        </p:xfrm>
        <a:graphic>
          <a:graphicData uri="http://schemas.openxmlformats.org/presentationml/2006/ole">
            <mc:AlternateContent xmlns:mc="http://schemas.openxmlformats.org/markup-compatibility/2006">
              <mc:Choice xmlns:v="urn:schemas-microsoft-com:vml" Requires="v">
                <p:oleObj spid="_x0000_s209231" name="Equation" r:id="rId6" imgW="1206360" imgH="253800" progId="Equation.DSMT4">
                  <p:embed/>
                </p:oleObj>
              </mc:Choice>
              <mc:Fallback>
                <p:oleObj name="Equation" r:id="rId6" imgW="1206360" imgH="253800" progId="Equation.DSMT4">
                  <p:embed/>
                  <p:pic>
                    <p:nvPicPr>
                      <p:cNvPr id="0" name=""/>
                      <p:cNvPicPr>
                        <a:picLocks noChangeArrowheads="1"/>
                      </p:cNvPicPr>
                      <p:nvPr/>
                    </p:nvPicPr>
                    <p:blipFill>
                      <a:blip r:embed="rId7"/>
                      <a:srcRect/>
                      <a:stretch>
                        <a:fillRect/>
                      </a:stretch>
                    </p:blipFill>
                    <p:spPr bwMode="auto">
                      <a:xfrm>
                        <a:off x="6156176" y="3133551"/>
                        <a:ext cx="2046361" cy="552698"/>
                      </a:xfrm>
                      <a:prstGeom prst="rect">
                        <a:avLst/>
                      </a:prstGeom>
                      <a:noFill/>
                      <a:ln>
                        <a:noFill/>
                      </a:ln>
                    </p:spPr>
                  </p:pic>
                </p:oleObj>
              </mc:Fallback>
            </mc:AlternateContent>
          </a:graphicData>
        </a:graphic>
      </p:graphicFrame>
      <p:sp>
        <p:nvSpPr>
          <p:cNvPr id="39" name="AutoShape 30"/>
          <p:cNvSpPr>
            <a:spLocks noChangeArrowheads="1"/>
          </p:cNvSpPr>
          <p:nvPr/>
        </p:nvSpPr>
        <p:spPr bwMode="auto">
          <a:xfrm>
            <a:off x="4212134" y="3351039"/>
            <a:ext cx="1471613" cy="160337"/>
          </a:xfrm>
          <a:prstGeom prst="rightArrow">
            <a:avLst>
              <a:gd name="adj1" fmla="val 50000"/>
              <a:gd name="adj2" fmla="val 22945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31"/>
          <p:cNvSpPr txBox="1">
            <a:spLocks noChangeArrowheads="1"/>
          </p:cNvSpPr>
          <p:nvPr/>
        </p:nvSpPr>
        <p:spPr bwMode="auto">
          <a:xfrm>
            <a:off x="2527797" y="3133551"/>
            <a:ext cx="2116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000" b="1">
                <a:latin typeface="楷体_GB2312" pitchFamily="49" charset="-122"/>
                <a:ea typeface="楷体_GB2312" pitchFamily="49" charset="-122"/>
              </a:rPr>
              <a:t>( </a:t>
            </a:r>
            <a:r>
              <a:rPr lang="zh-CN" altLang="en-US" sz="2000" b="1">
                <a:latin typeface="楷体_GB2312" pitchFamily="49" charset="-122"/>
                <a:ea typeface="楷体_GB2312" pitchFamily="49" charset="-122"/>
              </a:rPr>
              <a:t>积分形式 ）</a:t>
            </a:r>
          </a:p>
        </p:txBody>
      </p:sp>
      <p:sp>
        <p:nvSpPr>
          <p:cNvPr id="41" name="Rectangle 35"/>
          <p:cNvSpPr>
            <a:spLocks noChangeArrowheads="1"/>
          </p:cNvSpPr>
          <p:nvPr/>
        </p:nvSpPr>
        <p:spPr bwMode="auto">
          <a:xfrm>
            <a:off x="827584" y="2204864"/>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4000" b="1">
                <a:latin typeface="Times New Roman" pitchFamily="18" charset="0"/>
              </a:rPr>
              <a:t>•</a:t>
            </a:r>
          </a:p>
        </p:txBody>
      </p:sp>
      <p:sp>
        <p:nvSpPr>
          <p:cNvPr id="42" name="Text Box 12"/>
          <p:cNvSpPr txBox="1">
            <a:spLocks noChangeArrowheads="1"/>
          </p:cNvSpPr>
          <p:nvPr/>
        </p:nvSpPr>
        <p:spPr bwMode="auto">
          <a:xfrm>
            <a:off x="722313" y="5208612"/>
            <a:ext cx="367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latin typeface="Times New Roman" pitchFamily="18" charset="0"/>
              </a:rPr>
              <a:t>(2) </a:t>
            </a:r>
            <a:r>
              <a:rPr lang="zh-CN" altLang="en-US" sz="2400" b="1">
                <a:latin typeface="Times New Roman" pitchFamily="18" charset="0"/>
                <a:ea typeface="楷体_GB2312" pitchFamily="49" charset="-122"/>
              </a:rPr>
              <a:t>力矩的功就是力的功。</a:t>
            </a:r>
            <a:endParaRPr lang="zh-CN" altLang="en-US" sz="2400">
              <a:latin typeface="Times New Roman" pitchFamily="18" charset="0"/>
              <a:ea typeface="楷体_GB2312" pitchFamily="49" charset="-122"/>
            </a:endParaRPr>
          </a:p>
        </p:txBody>
      </p:sp>
      <p:sp>
        <p:nvSpPr>
          <p:cNvPr id="46" name="Text Box 13"/>
          <p:cNvSpPr txBox="1">
            <a:spLocks noChangeArrowheads="1"/>
          </p:cNvSpPr>
          <p:nvPr/>
        </p:nvSpPr>
        <p:spPr bwMode="auto">
          <a:xfrm>
            <a:off x="692673" y="5704956"/>
            <a:ext cx="80182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400" b="1" dirty="0">
                <a:latin typeface="Times New Roman" pitchFamily="18" charset="0"/>
              </a:rPr>
              <a:t>(3) </a:t>
            </a:r>
            <a:r>
              <a:rPr lang="zh-CN" altLang="en-US" sz="2400" b="1" dirty="0">
                <a:solidFill>
                  <a:srgbClr val="FF0000"/>
                </a:solidFill>
                <a:latin typeface="Times New Roman" pitchFamily="18" charset="0"/>
                <a:ea typeface="楷体_GB2312" pitchFamily="49" charset="-122"/>
              </a:rPr>
              <a:t>内力矩作功之和为零，即对于刚体来说内力做功之和为零。但对于一般的质点系，内力做功之和不一定为零。</a:t>
            </a:r>
            <a:endParaRPr lang="zh-CN" altLang="en-US" sz="2400" dirty="0">
              <a:solidFill>
                <a:srgbClr val="FF0000"/>
              </a:solidFill>
              <a:latin typeface="Times New Roman" pitchFamily="18" charset="0"/>
              <a:ea typeface="楷体_GB2312" pitchFamily="49" charset="-122"/>
            </a:endParaRPr>
          </a:p>
        </p:txBody>
      </p:sp>
      <p:sp>
        <p:nvSpPr>
          <p:cNvPr id="51" name="Text Box 14"/>
          <p:cNvSpPr txBox="1">
            <a:spLocks noChangeArrowheads="1"/>
          </p:cNvSpPr>
          <p:nvPr/>
        </p:nvSpPr>
        <p:spPr bwMode="auto">
          <a:xfrm>
            <a:off x="762000" y="4127524"/>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Times New Roman" pitchFamily="18" charset="0"/>
              </a:rPr>
              <a:t>讨论</a:t>
            </a:r>
            <a:endParaRPr lang="zh-CN" altLang="en-US" sz="2400">
              <a:latin typeface="Times New Roman" pitchFamily="18" charset="0"/>
            </a:endParaRPr>
          </a:p>
        </p:txBody>
      </p:sp>
      <p:sp>
        <p:nvSpPr>
          <p:cNvPr id="52" name="Text Box 15"/>
          <p:cNvSpPr txBox="1">
            <a:spLocks noChangeArrowheads="1"/>
          </p:cNvSpPr>
          <p:nvPr/>
        </p:nvSpPr>
        <p:spPr bwMode="auto">
          <a:xfrm>
            <a:off x="755650" y="4570437"/>
            <a:ext cx="380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latin typeface="Times New Roman" pitchFamily="18" charset="0"/>
              </a:rPr>
              <a:t>(1) </a:t>
            </a:r>
            <a:r>
              <a:rPr lang="zh-CN" altLang="en-US" sz="2400" b="1">
                <a:latin typeface="Times New Roman" pitchFamily="18" charset="0"/>
                <a:ea typeface="楷体_GB2312" pitchFamily="49" charset="-122"/>
              </a:rPr>
              <a:t>合力矩的功</a:t>
            </a:r>
            <a:endParaRPr lang="zh-CN" altLang="en-US" sz="2400">
              <a:latin typeface="Times New Roman" pitchFamily="18" charset="0"/>
              <a:ea typeface="楷体_GB2312" pitchFamily="49" charset="-122"/>
            </a:endParaRPr>
          </a:p>
        </p:txBody>
      </p:sp>
      <p:graphicFrame>
        <p:nvGraphicFramePr>
          <p:cNvPr id="53" name="Object 16"/>
          <p:cNvGraphicFramePr>
            <a:graphicFrameLocks/>
          </p:cNvGraphicFramePr>
          <p:nvPr>
            <p:extLst>
              <p:ext uri="{D42A27DB-BD31-4B8C-83A1-F6EECF244321}">
                <p14:modId xmlns:p14="http://schemas.microsoft.com/office/powerpoint/2010/main" val="1909140876"/>
              </p:ext>
            </p:extLst>
          </p:nvPr>
        </p:nvGraphicFramePr>
        <p:xfrm>
          <a:off x="3183089" y="4443176"/>
          <a:ext cx="4485580" cy="782662"/>
        </p:xfrm>
        <a:graphic>
          <a:graphicData uri="http://schemas.openxmlformats.org/presentationml/2006/ole">
            <mc:AlternateContent xmlns:mc="http://schemas.openxmlformats.org/markup-compatibility/2006">
              <mc:Choice xmlns:v="urn:schemas-microsoft-com:vml" Requires="v">
                <p:oleObj spid="_x0000_s209232" name="Equation" r:id="rId8" imgW="2361960" imgH="393480" progId="Equation.DSMT4">
                  <p:embed/>
                </p:oleObj>
              </mc:Choice>
              <mc:Fallback>
                <p:oleObj name="Equation" r:id="rId8" imgW="2361960" imgH="393480" progId="Equation.DSMT4">
                  <p:embed/>
                  <p:pic>
                    <p:nvPicPr>
                      <p:cNvPr id="0" name=""/>
                      <p:cNvPicPr>
                        <a:picLocks noChangeArrowheads="1"/>
                      </p:cNvPicPr>
                      <p:nvPr/>
                    </p:nvPicPr>
                    <p:blipFill>
                      <a:blip r:embed="rId9"/>
                      <a:srcRect/>
                      <a:stretch>
                        <a:fillRect/>
                      </a:stretch>
                    </p:blipFill>
                    <p:spPr bwMode="auto">
                      <a:xfrm>
                        <a:off x="3183089" y="4443176"/>
                        <a:ext cx="4485580" cy="782662"/>
                      </a:xfrm>
                      <a:prstGeom prst="rect">
                        <a:avLst/>
                      </a:prstGeom>
                      <a:noFill/>
                      <a:ln>
                        <a:noFill/>
                      </a:ln>
                      <a:effectLst/>
                    </p:spPr>
                  </p:pic>
                </p:oleObj>
              </mc:Fallback>
            </mc:AlternateContent>
          </a:graphicData>
        </a:graphic>
      </p:graphicFrame>
      <p:sp>
        <p:nvSpPr>
          <p:cNvPr id="54" name="AutoShape 17"/>
          <p:cNvSpPr>
            <a:spLocks noChangeArrowheads="1"/>
          </p:cNvSpPr>
          <p:nvPr/>
        </p:nvSpPr>
        <p:spPr bwMode="auto">
          <a:xfrm>
            <a:off x="395288" y="4046562"/>
            <a:ext cx="360362" cy="576262"/>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5029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dissolve">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left)">
                                      <p:cBhvr>
                                        <p:cTn id="51" dur="5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ipe(left)">
                                      <p:cBhvr>
                                        <p:cTn id="56" dur="500"/>
                                        <p:tgtEl>
                                          <p:spTgt spid="5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wipe(left)">
                                      <p:cBhvr>
                                        <p:cTn id="61" dur="500"/>
                                        <p:tgtEl>
                                          <p:spTgt spid="5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left)">
                                      <p:cBhvr>
                                        <p:cTn id="7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35" grpId="0" autoUpdateAnimBg="0"/>
      <p:bldP spid="37" grpId="0" autoUpdateAnimBg="0"/>
      <p:bldP spid="39" grpId="0" animBg="1"/>
      <p:bldP spid="40" grpId="0" autoUpdateAnimBg="0"/>
      <p:bldP spid="41" grpId="0"/>
      <p:bldP spid="42" grpId="0" autoUpdateAnimBg="0"/>
      <p:bldP spid="46" grpId="0" autoUpdateAnimBg="0"/>
      <p:bldP spid="51" grpId="0" autoUpdateAnimBg="0"/>
      <p:bldP spid="52" grpId="0" autoUpdateAnimBg="0"/>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fontScale="90000"/>
          </a:bodyPr>
          <a:lstStyle/>
          <a:p>
            <a:r>
              <a:rPr lang="en-US" altLang="zh-CN" dirty="0"/>
              <a:t>§5.5 </a:t>
            </a:r>
            <a:r>
              <a:rPr lang="zh-CN" altLang="en-US" dirty="0"/>
              <a:t>绕定轴转动刚体的动能  动能定理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Box 3"/>
          <p:cNvSpPr txBox="1">
            <a:spLocks noChangeArrowheads="1"/>
          </p:cNvSpPr>
          <p:nvPr/>
        </p:nvSpPr>
        <p:spPr bwMode="auto">
          <a:xfrm>
            <a:off x="461466" y="1450156"/>
            <a:ext cx="252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a:latin typeface="Times New Roman" pitchFamily="18" charset="0"/>
              </a:rPr>
              <a:t>二</a:t>
            </a:r>
            <a:r>
              <a:rPr lang="en-US" altLang="zh-CN" sz="2800" b="1">
                <a:latin typeface="Times New Roman" pitchFamily="18" charset="0"/>
              </a:rPr>
              <a:t>. </a:t>
            </a:r>
            <a:r>
              <a:rPr lang="zh-CN" altLang="en-US" sz="2800" b="1">
                <a:latin typeface="Times New Roman" pitchFamily="18" charset="0"/>
              </a:rPr>
              <a:t>力矩的功</a:t>
            </a:r>
          </a:p>
        </p:txBody>
      </p:sp>
      <p:sp>
        <p:nvSpPr>
          <p:cNvPr id="18" name="Text Box 4"/>
          <p:cNvSpPr txBox="1">
            <a:spLocks noChangeArrowheads="1"/>
          </p:cNvSpPr>
          <p:nvPr/>
        </p:nvSpPr>
        <p:spPr bwMode="auto">
          <a:xfrm>
            <a:off x="657845" y="2276872"/>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effectLst>
                  <a:outerShdw blurRad="38100" dist="38100" dir="2700000" algn="tl">
                    <a:srgbClr val="C0C0C0"/>
                  </a:outerShdw>
                </a:effectLst>
                <a:latin typeface="黑体" pitchFamily="49" charset="-122"/>
                <a:ea typeface="黑体" pitchFamily="49" charset="-122"/>
              </a:rPr>
              <a:t> </a:t>
            </a:r>
            <a:r>
              <a:rPr kumimoji="1" lang="zh-CN" altLang="en-US" sz="2400" b="1">
                <a:effectLst>
                  <a:outerShdw blurRad="38100" dist="38100" dir="2700000" algn="tl">
                    <a:srgbClr val="C0C0C0"/>
                  </a:outerShdw>
                </a:effectLst>
                <a:latin typeface="黑体" pitchFamily="49" charset="-122"/>
                <a:ea typeface="黑体" pitchFamily="49" charset="-122"/>
              </a:rPr>
              <a:t>力矩的功率</a:t>
            </a:r>
          </a:p>
        </p:txBody>
      </p:sp>
      <p:graphicFrame>
        <p:nvGraphicFramePr>
          <p:cNvPr id="19" name="Object 5"/>
          <p:cNvGraphicFramePr>
            <a:graphicFrameLocks noChangeAspect="1"/>
          </p:cNvGraphicFramePr>
          <p:nvPr>
            <p:extLst>
              <p:ext uri="{D42A27DB-BD31-4B8C-83A1-F6EECF244321}">
                <p14:modId xmlns:p14="http://schemas.microsoft.com/office/powerpoint/2010/main" val="856659357"/>
              </p:ext>
            </p:extLst>
          </p:nvPr>
        </p:nvGraphicFramePr>
        <p:xfrm>
          <a:off x="1639888" y="3252788"/>
          <a:ext cx="4757737" cy="981075"/>
        </p:xfrm>
        <a:graphic>
          <a:graphicData uri="http://schemas.openxmlformats.org/presentationml/2006/ole">
            <mc:AlternateContent xmlns:mc="http://schemas.openxmlformats.org/markup-compatibility/2006">
              <mc:Choice xmlns:v="urn:schemas-microsoft-com:vml" Requires="v">
                <p:oleObj spid="_x0000_s210033" name="Equation" r:id="rId4" imgW="1904760" imgH="393480" progId="Equation.DSMT4">
                  <p:embed/>
                </p:oleObj>
              </mc:Choice>
              <mc:Fallback>
                <p:oleObj name="Equation" r:id="rId4" imgW="1904760" imgH="393480" progId="Equation.DSMT4">
                  <p:embed/>
                  <p:pic>
                    <p:nvPicPr>
                      <p:cNvPr id="0" name=""/>
                      <p:cNvPicPr>
                        <a:picLocks noChangeAspect="1" noChangeArrowheads="1"/>
                      </p:cNvPicPr>
                      <p:nvPr/>
                    </p:nvPicPr>
                    <p:blipFill>
                      <a:blip r:embed="rId5"/>
                      <a:srcRect/>
                      <a:stretch>
                        <a:fillRect/>
                      </a:stretch>
                    </p:blipFill>
                    <p:spPr bwMode="auto">
                      <a:xfrm>
                        <a:off x="1639888" y="3252788"/>
                        <a:ext cx="4757737"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FF00"/>
                              </a:outerShdw>
                            </a:effectLst>
                          </a14:hiddenEffects>
                        </a:ext>
                      </a:extLst>
                    </p:spPr>
                  </p:pic>
                </p:oleObj>
              </mc:Fallback>
            </mc:AlternateContent>
          </a:graphicData>
        </a:graphic>
      </p:graphicFrame>
    </p:spTree>
    <p:extLst>
      <p:ext uri="{BB962C8B-B14F-4D97-AF65-F5344CB8AC3E}">
        <p14:creationId xmlns:p14="http://schemas.microsoft.com/office/powerpoint/2010/main" val="93720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fontScale="90000"/>
          </a:bodyPr>
          <a:lstStyle/>
          <a:p>
            <a:r>
              <a:rPr lang="en-US" altLang="zh-CN" dirty="0"/>
              <a:t>§5.5 </a:t>
            </a:r>
            <a:r>
              <a:rPr lang="zh-CN" altLang="en-US" dirty="0"/>
              <a:t>绕定轴转动刚体的动能  动能定理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Box 2"/>
          <p:cNvSpPr txBox="1">
            <a:spLocks noChangeArrowheads="1"/>
          </p:cNvSpPr>
          <p:nvPr/>
        </p:nvSpPr>
        <p:spPr bwMode="auto">
          <a:xfrm>
            <a:off x="196850" y="1561555"/>
            <a:ext cx="28622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800" b="1">
                <a:latin typeface="Times New Roman" pitchFamily="18" charset="0"/>
              </a:rPr>
              <a:t>三</a:t>
            </a:r>
            <a:r>
              <a:rPr lang="en-US" altLang="zh-CN" sz="2800" b="1">
                <a:latin typeface="Times New Roman" pitchFamily="18" charset="0"/>
              </a:rPr>
              <a:t>. </a:t>
            </a:r>
            <a:r>
              <a:rPr lang="zh-CN" altLang="en-US" sz="2800" b="1">
                <a:latin typeface="Times New Roman" pitchFamily="18" charset="0"/>
              </a:rPr>
              <a:t>转动动能定理</a:t>
            </a:r>
          </a:p>
        </p:txBody>
      </p:sp>
      <p:sp>
        <p:nvSpPr>
          <p:cNvPr id="8" name="Text Box 3"/>
          <p:cNvSpPr txBox="1">
            <a:spLocks noChangeArrowheads="1"/>
          </p:cNvSpPr>
          <p:nvPr/>
        </p:nvSpPr>
        <p:spPr bwMode="auto">
          <a:xfrm>
            <a:off x="3184525" y="1556792"/>
            <a:ext cx="3127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b="1">
                <a:latin typeface="Times New Roman" pitchFamily="18" charset="0"/>
              </a:rPr>
              <a:t>—— </a:t>
            </a:r>
            <a:r>
              <a:rPr lang="zh-CN" altLang="en-US" sz="2800" b="1">
                <a:latin typeface="Times New Roman" pitchFamily="18" charset="0"/>
              </a:rPr>
              <a:t>力矩功的效果</a:t>
            </a:r>
          </a:p>
        </p:txBody>
      </p:sp>
      <p:graphicFrame>
        <p:nvGraphicFramePr>
          <p:cNvPr id="9" name="Object 4"/>
          <p:cNvGraphicFramePr>
            <a:graphicFrameLocks noChangeAspect="1"/>
          </p:cNvGraphicFramePr>
          <p:nvPr>
            <p:extLst>
              <p:ext uri="{D42A27DB-BD31-4B8C-83A1-F6EECF244321}">
                <p14:modId xmlns:p14="http://schemas.microsoft.com/office/powerpoint/2010/main" val="4224694558"/>
              </p:ext>
            </p:extLst>
          </p:nvPr>
        </p:nvGraphicFramePr>
        <p:xfrm>
          <a:off x="5265149" y="2204952"/>
          <a:ext cx="1500970" cy="792000"/>
        </p:xfrm>
        <a:graphic>
          <a:graphicData uri="http://schemas.openxmlformats.org/presentationml/2006/ole">
            <mc:AlternateContent xmlns:mc="http://schemas.openxmlformats.org/markup-compatibility/2006">
              <mc:Choice xmlns:v="urn:schemas-microsoft-com:vml" Requires="v">
                <p:oleObj spid="_x0000_s212642" name="Equation" r:id="rId4" imgW="749160" imgH="393480" progId="Equation.DSMT4">
                  <p:embed/>
                </p:oleObj>
              </mc:Choice>
              <mc:Fallback>
                <p:oleObj name="Equation" r:id="rId4" imgW="749160" imgH="393480" progId="Equation.DSMT4">
                  <p:embed/>
                  <p:pic>
                    <p:nvPicPr>
                      <p:cNvPr id="0" name=""/>
                      <p:cNvPicPr>
                        <a:picLocks noChangeArrowheads="1"/>
                      </p:cNvPicPr>
                      <p:nvPr/>
                    </p:nvPicPr>
                    <p:blipFill>
                      <a:blip r:embed="rId5"/>
                      <a:srcRect/>
                      <a:stretch>
                        <a:fillRect/>
                      </a:stretch>
                    </p:blipFill>
                    <p:spPr bwMode="auto">
                      <a:xfrm>
                        <a:off x="5265149" y="2204952"/>
                        <a:ext cx="1500970"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Lst>
                    </p:spPr>
                  </p:pic>
                </p:oleObj>
              </mc:Fallback>
            </mc:AlternateContent>
          </a:graphicData>
        </a:graphic>
      </p:graphicFrame>
      <p:graphicFrame>
        <p:nvGraphicFramePr>
          <p:cNvPr id="10" name="Object 5"/>
          <p:cNvGraphicFramePr>
            <a:graphicFrameLocks/>
          </p:cNvGraphicFramePr>
          <p:nvPr>
            <p:extLst>
              <p:ext uri="{D42A27DB-BD31-4B8C-83A1-F6EECF244321}">
                <p14:modId xmlns:p14="http://schemas.microsoft.com/office/powerpoint/2010/main" val="3989110440"/>
              </p:ext>
            </p:extLst>
          </p:nvPr>
        </p:nvGraphicFramePr>
        <p:xfrm>
          <a:off x="1187624" y="2373748"/>
          <a:ext cx="1368152" cy="424415"/>
        </p:xfrm>
        <a:graphic>
          <a:graphicData uri="http://schemas.openxmlformats.org/presentationml/2006/ole">
            <mc:AlternateContent xmlns:mc="http://schemas.openxmlformats.org/markup-compatibility/2006">
              <mc:Choice xmlns:v="urn:schemas-microsoft-com:vml" Requires="v">
                <p:oleObj spid="_x0000_s212643" name="Equation" r:id="rId6" imgW="672840" imgH="177480" progId="Equation.DSMT4">
                  <p:embed/>
                </p:oleObj>
              </mc:Choice>
              <mc:Fallback>
                <p:oleObj name="Equation" r:id="rId6" imgW="672840" imgH="177480" progId="Equation.DSMT4">
                  <p:embed/>
                  <p:pic>
                    <p:nvPicPr>
                      <p:cNvPr id="0" name=""/>
                      <p:cNvPicPr>
                        <a:picLocks noChangeArrowheads="1"/>
                      </p:cNvPicPr>
                      <p:nvPr/>
                    </p:nvPicPr>
                    <p:blipFill>
                      <a:blip r:embed="rId7"/>
                      <a:srcRect/>
                      <a:stretch>
                        <a:fillRect/>
                      </a:stretch>
                    </p:blipFill>
                    <p:spPr bwMode="auto">
                      <a:xfrm>
                        <a:off x="1187624" y="2373748"/>
                        <a:ext cx="1368152" cy="424415"/>
                      </a:xfrm>
                      <a:prstGeom prst="rect">
                        <a:avLst/>
                      </a:prstGeom>
                      <a:noFill/>
                      <a:ln>
                        <a:noFill/>
                      </a:ln>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311594927"/>
              </p:ext>
            </p:extLst>
          </p:nvPr>
        </p:nvGraphicFramePr>
        <p:xfrm>
          <a:off x="2574330" y="2203365"/>
          <a:ext cx="2651766" cy="792000"/>
        </p:xfrm>
        <a:graphic>
          <a:graphicData uri="http://schemas.openxmlformats.org/presentationml/2006/ole">
            <mc:AlternateContent xmlns:mc="http://schemas.openxmlformats.org/markup-compatibility/2006">
              <mc:Choice xmlns:v="urn:schemas-microsoft-com:vml" Requires="v">
                <p:oleObj spid="_x0000_s212644" name="Equation" r:id="rId8" imgW="1307880" imgH="393480" progId="Equation.DSMT4">
                  <p:embed/>
                </p:oleObj>
              </mc:Choice>
              <mc:Fallback>
                <p:oleObj name="Equation" r:id="rId8" imgW="1307880" imgH="393480" progId="Equation.DSMT4">
                  <p:embed/>
                  <p:pic>
                    <p:nvPicPr>
                      <p:cNvPr id="0" name=""/>
                      <p:cNvPicPr>
                        <a:picLocks noChangeArrowheads="1"/>
                      </p:cNvPicPr>
                      <p:nvPr/>
                    </p:nvPicPr>
                    <p:blipFill>
                      <a:blip r:embed="rId9"/>
                      <a:srcRect/>
                      <a:stretch>
                        <a:fillRect/>
                      </a:stretch>
                    </p:blipFill>
                    <p:spPr bwMode="auto">
                      <a:xfrm>
                        <a:off x="2574330" y="2203365"/>
                        <a:ext cx="2651766"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Lst>
                    </p:spPr>
                  </p:pic>
                </p:oleObj>
              </mc:Fallback>
            </mc:AlternateContent>
          </a:graphicData>
        </a:graphic>
      </p:graphicFrame>
      <p:sp>
        <p:nvSpPr>
          <p:cNvPr id="13" name="Text Box 7"/>
          <p:cNvSpPr txBox="1">
            <a:spLocks noChangeArrowheads="1"/>
          </p:cNvSpPr>
          <p:nvPr/>
        </p:nvSpPr>
        <p:spPr bwMode="auto">
          <a:xfrm>
            <a:off x="755650" y="3068092"/>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Times New Roman" pitchFamily="18" charset="0"/>
              </a:rPr>
              <a:t>对于一有限过程</a:t>
            </a:r>
            <a:endParaRPr lang="zh-CN" altLang="en-US" sz="2400">
              <a:latin typeface="Times New Roman" pitchFamily="18" charset="0"/>
            </a:endParaRPr>
          </a:p>
        </p:txBody>
      </p:sp>
      <p:graphicFrame>
        <p:nvGraphicFramePr>
          <p:cNvPr id="14" name="Object 8"/>
          <p:cNvGraphicFramePr>
            <a:graphicFrameLocks noChangeAspect="1"/>
          </p:cNvGraphicFramePr>
          <p:nvPr>
            <p:extLst>
              <p:ext uri="{D42A27DB-BD31-4B8C-83A1-F6EECF244321}">
                <p14:modId xmlns:p14="http://schemas.microsoft.com/office/powerpoint/2010/main" val="1854057903"/>
              </p:ext>
            </p:extLst>
          </p:nvPr>
        </p:nvGraphicFramePr>
        <p:xfrm>
          <a:off x="1187624" y="3573016"/>
          <a:ext cx="3187093" cy="792000"/>
        </p:xfrm>
        <a:graphic>
          <a:graphicData uri="http://schemas.openxmlformats.org/presentationml/2006/ole">
            <mc:AlternateContent xmlns:mc="http://schemas.openxmlformats.org/markup-compatibility/2006">
              <mc:Choice xmlns:v="urn:schemas-microsoft-com:vml" Requires="v">
                <p:oleObj spid="_x0000_s212645" name="Equation" r:id="rId10" imgW="1587240" imgH="393480" progId="Equation.DSMT4">
                  <p:embed/>
                </p:oleObj>
              </mc:Choice>
              <mc:Fallback>
                <p:oleObj name="Equation" r:id="rId10" imgW="1587240" imgH="393480" progId="Equation.DSMT4">
                  <p:embed/>
                  <p:pic>
                    <p:nvPicPr>
                      <p:cNvPr id="0" name=""/>
                      <p:cNvPicPr>
                        <a:picLocks noChangeArrowheads="1"/>
                      </p:cNvPicPr>
                      <p:nvPr/>
                    </p:nvPicPr>
                    <p:blipFill>
                      <a:blip r:embed="rId11"/>
                      <a:srcRect/>
                      <a:stretch>
                        <a:fillRect/>
                      </a:stretch>
                    </p:blipFill>
                    <p:spPr bwMode="auto">
                      <a:xfrm>
                        <a:off x="1187624" y="3573016"/>
                        <a:ext cx="3187093"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Lst>
                    </p:spPr>
                  </p:pic>
                </p:oleObj>
              </mc:Fallback>
            </mc:AlternateContent>
          </a:graphicData>
        </a:graphic>
      </p:graphicFrame>
      <p:graphicFrame>
        <p:nvGraphicFramePr>
          <p:cNvPr id="15" name="Object 9"/>
          <p:cNvGraphicFramePr>
            <a:graphicFrameLocks noChangeAspect="1"/>
          </p:cNvGraphicFramePr>
          <p:nvPr>
            <p:extLst>
              <p:ext uri="{D42A27DB-BD31-4B8C-83A1-F6EECF244321}">
                <p14:modId xmlns:p14="http://schemas.microsoft.com/office/powerpoint/2010/main" val="3326161502"/>
              </p:ext>
            </p:extLst>
          </p:nvPr>
        </p:nvGraphicFramePr>
        <p:xfrm>
          <a:off x="4427984" y="3573016"/>
          <a:ext cx="2222090" cy="792000"/>
        </p:xfrm>
        <a:graphic>
          <a:graphicData uri="http://schemas.openxmlformats.org/presentationml/2006/ole">
            <mc:AlternateContent xmlns:mc="http://schemas.openxmlformats.org/markup-compatibility/2006">
              <mc:Choice xmlns:v="urn:schemas-microsoft-com:vml" Requires="v">
                <p:oleObj spid="_x0000_s212646" name="Equation" r:id="rId12" imgW="1104840" imgH="393480" progId="Equation.DSMT4">
                  <p:embed/>
                </p:oleObj>
              </mc:Choice>
              <mc:Fallback>
                <p:oleObj name="Equation" r:id="rId12" imgW="1104840" imgH="393480" progId="Equation.DSMT4">
                  <p:embed/>
                  <p:pic>
                    <p:nvPicPr>
                      <p:cNvPr id="0" name=""/>
                      <p:cNvPicPr>
                        <a:picLocks noChangeArrowheads="1"/>
                      </p:cNvPicPr>
                      <p:nvPr/>
                    </p:nvPicPr>
                    <p:blipFill>
                      <a:blip r:embed="rId13"/>
                      <a:srcRect/>
                      <a:stretch>
                        <a:fillRect/>
                      </a:stretch>
                    </p:blipFill>
                    <p:spPr bwMode="auto">
                      <a:xfrm>
                        <a:off x="4427984" y="3573016"/>
                        <a:ext cx="2222090"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Lst>
                    </p:spPr>
                  </p:pic>
                </p:oleObj>
              </mc:Fallback>
            </mc:AlternateContent>
          </a:graphicData>
        </a:graphic>
      </p:graphicFrame>
      <p:graphicFrame>
        <p:nvGraphicFramePr>
          <p:cNvPr id="16" name="Object 10"/>
          <p:cNvGraphicFramePr>
            <a:graphicFrameLocks noChangeAspect="1"/>
          </p:cNvGraphicFramePr>
          <p:nvPr>
            <p:extLst>
              <p:ext uri="{D42A27DB-BD31-4B8C-83A1-F6EECF244321}">
                <p14:modId xmlns:p14="http://schemas.microsoft.com/office/powerpoint/2010/main" val="1902026080"/>
              </p:ext>
            </p:extLst>
          </p:nvPr>
        </p:nvGraphicFramePr>
        <p:xfrm>
          <a:off x="6732240" y="3717032"/>
          <a:ext cx="966526" cy="539893"/>
        </p:xfrm>
        <a:graphic>
          <a:graphicData uri="http://schemas.openxmlformats.org/presentationml/2006/ole">
            <mc:AlternateContent xmlns:mc="http://schemas.openxmlformats.org/markup-compatibility/2006">
              <mc:Choice xmlns:v="urn:schemas-microsoft-com:vml" Requires="v">
                <p:oleObj spid="_x0000_s212647" name="Equation" r:id="rId14" imgW="406080" imgH="228600" progId="Equation.DSMT4">
                  <p:embed/>
                </p:oleObj>
              </mc:Choice>
              <mc:Fallback>
                <p:oleObj name="Equation" r:id="rId14" imgW="406080" imgH="228600" progId="Equation.DSMT4">
                  <p:embed/>
                  <p:pic>
                    <p:nvPicPr>
                      <p:cNvPr id="0" name=""/>
                      <p:cNvPicPr>
                        <a:picLocks noChangeArrowheads="1"/>
                      </p:cNvPicPr>
                      <p:nvPr/>
                    </p:nvPicPr>
                    <p:blipFill>
                      <a:blip r:embed="rId15"/>
                      <a:srcRect/>
                      <a:stretch>
                        <a:fillRect/>
                      </a:stretch>
                    </p:blipFill>
                    <p:spPr bwMode="auto">
                      <a:xfrm>
                        <a:off x="6732240" y="3717032"/>
                        <a:ext cx="966526" cy="539893"/>
                      </a:xfrm>
                      <a:prstGeom prst="rect">
                        <a:avLst/>
                      </a:prstGeom>
                      <a:noFill/>
                      <a:ln>
                        <a:noFill/>
                      </a:ln>
                    </p:spPr>
                  </p:pic>
                </p:oleObj>
              </mc:Fallback>
            </mc:AlternateContent>
          </a:graphicData>
        </a:graphic>
      </p:graphicFrame>
      <p:sp>
        <p:nvSpPr>
          <p:cNvPr id="17" name="Text Box 11"/>
          <p:cNvSpPr txBox="1">
            <a:spLocks noChangeArrowheads="1"/>
          </p:cNvSpPr>
          <p:nvPr/>
        </p:nvSpPr>
        <p:spPr bwMode="auto">
          <a:xfrm>
            <a:off x="890588" y="4498430"/>
            <a:ext cx="7391400" cy="1114425"/>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zh-CN" altLang="en-US" sz="2400" b="1" dirty="0">
                <a:latin typeface="Times New Roman" pitchFamily="18" charset="0"/>
                <a:ea typeface="楷体_GB2312" pitchFamily="49" charset="-122"/>
              </a:rPr>
              <a:t>绕定轴转动刚体在任一过程中动能的增量，等于在该过程中作用在刚体上所有</a:t>
            </a:r>
            <a:r>
              <a:rPr lang="zh-CN" altLang="en-US" sz="2400" b="1" dirty="0">
                <a:solidFill>
                  <a:srgbClr val="FF0000"/>
                </a:solidFill>
                <a:latin typeface="Times New Roman" pitchFamily="18" charset="0"/>
                <a:ea typeface="楷体_GB2312" pitchFamily="49" charset="-122"/>
              </a:rPr>
              <a:t>外力</a:t>
            </a:r>
            <a:r>
              <a:rPr lang="zh-CN" altLang="en-US" sz="2400" b="1" dirty="0">
                <a:latin typeface="Times New Roman" pitchFamily="18" charset="0"/>
                <a:ea typeface="楷体_GB2312" pitchFamily="49" charset="-122"/>
              </a:rPr>
              <a:t>所作功的总和。这就是绕定轴转动刚体的动能定理。</a:t>
            </a:r>
            <a:endParaRPr lang="zh-CN" altLang="en-US" sz="2400" dirty="0">
              <a:latin typeface="Times New Roman" pitchFamily="18" charset="0"/>
              <a:ea typeface="楷体_GB2312" pitchFamily="49" charset="-122"/>
            </a:endParaRPr>
          </a:p>
        </p:txBody>
      </p:sp>
      <p:sp>
        <p:nvSpPr>
          <p:cNvPr id="3" name="TextBox 2"/>
          <p:cNvSpPr txBox="1"/>
          <p:nvPr/>
        </p:nvSpPr>
        <p:spPr>
          <a:xfrm>
            <a:off x="7236296" y="2206605"/>
            <a:ext cx="1800200" cy="923330"/>
          </a:xfrm>
          <a:prstGeom prst="rect">
            <a:avLst/>
          </a:prstGeom>
          <a:noFill/>
        </p:spPr>
        <p:txBody>
          <a:bodyPr wrap="square" rtlCol="0">
            <a:spAutoFit/>
          </a:bodyPr>
          <a:lstStyle/>
          <a:p>
            <a:r>
              <a:rPr lang="zh-CN" altLang="en-US" dirty="0">
                <a:solidFill>
                  <a:srgbClr val="FF0000"/>
                </a:solidFill>
              </a:rPr>
              <a:t>力矩的元功等于转动动能增量，</a:t>
            </a:r>
            <a:r>
              <a:rPr lang="en-US" altLang="zh-CN" dirty="0">
                <a:solidFill>
                  <a:srgbClr val="FF0000"/>
                </a:solidFill>
              </a:rPr>
              <a:t>M</a:t>
            </a:r>
            <a:r>
              <a:rPr lang="zh-CN" altLang="en-US" dirty="0">
                <a:solidFill>
                  <a:srgbClr val="FF0000"/>
                </a:solidFill>
              </a:rPr>
              <a:t>是合外力距。</a:t>
            </a:r>
          </a:p>
        </p:txBody>
      </p:sp>
      <p:sp>
        <p:nvSpPr>
          <p:cNvPr id="4" name="TextBox 3"/>
          <p:cNvSpPr txBox="1"/>
          <p:nvPr/>
        </p:nvSpPr>
        <p:spPr>
          <a:xfrm>
            <a:off x="683568" y="6102588"/>
            <a:ext cx="8064895" cy="369332"/>
          </a:xfrm>
          <a:prstGeom prst="rect">
            <a:avLst/>
          </a:prstGeom>
          <a:noFill/>
        </p:spPr>
        <p:txBody>
          <a:bodyPr wrap="square" rtlCol="0">
            <a:spAutoFit/>
          </a:bodyPr>
          <a:lstStyle/>
          <a:p>
            <a:r>
              <a:rPr lang="zh-CN" altLang="en-US" dirty="0"/>
              <a:t>定轴转动中的力矩、角速度等矢量，方向均平行于转轴，因此，可做标量处理。</a:t>
            </a:r>
          </a:p>
        </p:txBody>
      </p:sp>
    </p:spTree>
    <p:extLst>
      <p:ext uri="{BB962C8B-B14F-4D97-AF65-F5344CB8AC3E}">
        <p14:creationId xmlns:p14="http://schemas.microsoft.com/office/powerpoint/2010/main" val="179840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13" grpId="0" autoUpdateAnimBg="0"/>
      <p:bldP spid="1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00113" y="3284984"/>
            <a:ext cx="2663775" cy="30948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7504" y="274638"/>
            <a:ext cx="9036495" cy="1143000"/>
          </a:xfrm>
        </p:spPr>
        <p:txBody>
          <a:bodyPr>
            <a:normAutofit fontScale="90000"/>
          </a:bodyPr>
          <a:lstStyle/>
          <a:p>
            <a:r>
              <a:rPr lang="en-US" altLang="zh-CN" dirty="0"/>
              <a:t>§5.5 </a:t>
            </a:r>
            <a:r>
              <a:rPr lang="zh-CN" altLang="en-US" dirty="0"/>
              <a:t>绕定轴转动刚体的动能  动能定理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Box 2"/>
          <p:cNvSpPr txBox="1">
            <a:spLocks noChangeArrowheads="1"/>
          </p:cNvSpPr>
          <p:nvPr/>
        </p:nvSpPr>
        <p:spPr bwMode="auto">
          <a:xfrm>
            <a:off x="323528" y="1465620"/>
            <a:ext cx="37914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800" b="1" dirty="0">
                <a:latin typeface="Times New Roman" pitchFamily="18" charset="0"/>
              </a:rPr>
              <a:t>关于刚体机械能的讨论</a:t>
            </a:r>
          </a:p>
        </p:txBody>
      </p:sp>
      <p:sp>
        <p:nvSpPr>
          <p:cNvPr id="18" name="Text Box 2"/>
          <p:cNvSpPr txBox="1">
            <a:spLocks noChangeArrowheads="1"/>
          </p:cNvSpPr>
          <p:nvPr/>
        </p:nvSpPr>
        <p:spPr bwMode="auto">
          <a:xfrm>
            <a:off x="1038225" y="2123777"/>
            <a:ext cx="2101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dirty="0">
                <a:latin typeface="Times New Roman" pitchFamily="18" charset="0"/>
              </a:rPr>
              <a:t> </a:t>
            </a:r>
            <a:r>
              <a:rPr lang="zh-CN" altLang="en-US" sz="2400" b="1" dirty="0">
                <a:latin typeface="Times New Roman" pitchFamily="18" charset="0"/>
              </a:rPr>
              <a:t>刚体的机械能</a:t>
            </a:r>
          </a:p>
        </p:txBody>
      </p:sp>
      <p:graphicFrame>
        <p:nvGraphicFramePr>
          <p:cNvPr id="19" name="Object 3"/>
          <p:cNvGraphicFramePr>
            <a:graphicFrameLocks/>
          </p:cNvGraphicFramePr>
          <p:nvPr>
            <p:extLst>
              <p:ext uri="{D42A27DB-BD31-4B8C-83A1-F6EECF244321}">
                <p14:modId xmlns:p14="http://schemas.microsoft.com/office/powerpoint/2010/main" val="4153429959"/>
              </p:ext>
            </p:extLst>
          </p:nvPr>
        </p:nvGraphicFramePr>
        <p:xfrm>
          <a:off x="4114951" y="2157412"/>
          <a:ext cx="1693838" cy="423565"/>
        </p:xfrm>
        <a:graphic>
          <a:graphicData uri="http://schemas.openxmlformats.org/presentationml/2006/ole">
            <mc:AlternateContent xmlns:mc="http://schemas.openxmlformats.org/markup-compatibility/2006">
              <mc:Choice xmlns:v="urn:schemas-microsoft-com:vml" Requires="v">
                <p:oleObj spid="_x0000_s289805" name="Equation" r:id="rId4" imgW="774360" imgH="164880" progId="Equation.DSMT4">
                  <p:embed/>
                </p:oleObj>
              </mc:Choice>
              <mc:Fallback>
                <p:oleObj name="Equation" r:id="rId4" imgW="774360" imgH="164880" progId="Equation.DSMT4">
                  <p:embed/>
                  <p:pic>
                    <p:nvPicPr>
                      <p:cNvPr id="0" name=""/>
                      <p:cNvPicPr>
                        <a:picLocks noChangeArrowheads="1"/>
                      </p:cNvPicPr>
                      <p:nvPr/>
                    </p:nvPicPr>
                    <p:blipFill>
                      <a:blip r:embed="rId5"/>
                      <a:srcRect/>
                      <a:stretch>
                        <a:fillRect/>
                      </a:stretch>
                    </p:blipFill>
                    <p:spPr bwMode="auto">
                      <a:xfrm>
                        <a:off x="4114951" y="2157412"/>
                        <a:ext cx="1693838" cy="423565"/>
                      </a:xfrm>
                      <a:prstGeom prst="rect">
                        <a:avLst/>
                      </a:prstGeom>
                      <a:noFill/>
                    </p:spPr>
                  </p:pic>
                </p:oleObj>
              </mc:Fallback>
            </mc:AlternateContent>
          </a:graphicData>
        </a:graphic>
      </p:graphicFrame>
      <p:sp>
        <p:nvSpPr>
          <p:cNvPr id="20" name="Rectangle 4"/>
          <p:cNvSpPr>
            <a:spLocks noChangeArrowheads="1"/>
          </p:cNvSpPr>
          <p:nvPr/>
        </p:nvSpPr>
        <p:spPr bwMode="auto">
          <a:xfrm>
            <a:off x="1187450" y="2795290"/>
            <a:ext cx="18562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zh-CN" altLang="en-US" sz="2400" b="1">
                <a:latin typeface="宋体" charset="-122"/>
              </a:rPr>
              <a:t>刚体重力势能</a:t>
            </a:r>
            <a:endParaRPr lang="zh-CN" altLang="en-US" sz="2400" b="1">
              <a:latin typeface="Times New Roman" pitchFamily="18" charset="0"/>
            </a:endParaRPr>
          </a:p>
        </p:txBody>
      </p:sp>
      <p:grpSp>
        <p:nvGrpSpPr>
          <p:cNvPr id="21" name="Group 5"/>
          <p:cNvGrpSpPr>
            <a:grpSpLocks/>
          </p:cNvGrpSpPr>
          <p:nvPr/>
        </p:nvGrpSpPr>
        <p:grpSpPr bwMode="auto">
          <a:xfrm>
            <a:off x="1184275" y="3371552"/>
            <a:ext cx="1878013" cy="2773363"/>
            <a:chOff x="746" y="1026"/>
            <a:chExt cx="1183" cy="1747"/>
          </a:xfrm>
        </p:grpSpPr>
        <p:sp>
          <p:nvSpPr>
            <p:cNvPr id="22" name="Freeform 6"/>
            <p:cNvSpPr>
              <a:spLocks/>
            </p:cNvSpPr>
            <p:nvPr/>
          </p:nvSpPr>
          <p:spPr bwMode="auto">
            <a:xfrm rot="14896355" flipH="1">
              <a:off x="839" y="933"/>
              <a:ext cx="998" cy="1183"/>
            </a:xfrm>
            <a:custGeom>
              <a:avLst/>
              <a:gdLst>
                <a:gd name="T0" fmla="*/ 400 w 2120"/>
                <a:gd name="T1" fmla="*/ 1380 h 1720"/>
                <a:gd name="T2" fmla="*/ 25 w 2120"/>
                <a:gd name="T3" fmla="*/ 735 h 1720"/>
                <a:gd name="T4" fmla="*/ 550 w 2120"/>
                <a:gd name="T5" fmla="*/ 210 h 1720"/>
                <a:gd name="T6" fmla="*/ 1435 w 2120"/>
                <a:gd name="T7" fmla="*/ 90 h 1720"/>
                <a:gd name="T8" fmla="*/ 2050 w 2120"/>
                <a:gd name="T9" fmla="*/ 750 h 1720"/>
                <a:gd name="T10" fmla="*/ 1855 w 2120"/>
                <a:gd name="T11" fmla="*/ 1410 h 1720"/>
                <a:gd name="T12" fmla="*/ 1360 w 2120"/>
                <a:gd name="T13" fmla="*/ 1680 h 1720"/>
                <a:gd name="T14" fmla="*/ 745 w 2120"/>
                <a:gd name="T15" fmla="*/ 1650 h 1720"/>
                <a:gd name="T16" fmla="*/ 400 w 2120"/>
                <a:gd name="T17" fmla="*/ 1380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0" h="1720">
                  <a:moveTo>
                    <a:pt x="400" y="1380"/>
                  </a:moveTo>
                  <a:cubicBezTo>
                    <a:pt x="280" y="1228"/>
                    <a:pt x="0" y="930"/>
                    <a:pt x="25" y="735"/>
                  </a:cubicBezTo>
                  <a:cubicBezTo>
                    <a:pt x="50" y="540"/>
                    <a:pt x="315" y="317"/>
                    <a:pt x="550" y="210"/>
                  </a:cubicBezTo>
                  <a:cubicBezTo>
                    <a:pt x="785" y="103"/>
                    <a:pt x="1185" y="0"/>
                    <a:pt x="1435" y="90"/>
                  </a:cubicBezTo>
                  <a:cubicBezTo>
                    <a:pt x="1685" y="180"/>
                    <a:pt x="1980" y="530"/>
                    <a:pt x="2050" y="750"/>
                  </a:cubicBezTo>
                  <a:cubicBezTo>
                    <a:pt x="2120" y="970"/>
                    <a:pt x="1970" y="1255"/>
                    <a:pt x="1855" y="1410"/>
                  </a:cubicBezTo>
                  <a:cubicBezTo>
                    <a:pt x="1740" y="1565"/>
                    <a:pt x="1545" y="1640"/>
                    <a:pt x="1360" y="1680"/>
                  </a:cubicBezTo>
                  <a:cubicBezTo>
                    <a:pt x="1175" y="1720"/>
                    <a:pt x="910" y="1702"/>
                    <a:pt x="745" y="1650"/>
                  </a:cubicBezTo>
                  <a:cubicBezTo>
                    <a:pt x="580" y="1598"/>
                    <a:pt x="520" y="1532"/>
                    <a:pt x="400" y="1380"/>
                  </a:cubicBezTo>
                  <a:close/>
                </a:path>
              </a:pathLst>
            </a:custGeom>
            <a:solidFill>
              <a:srgbClr val="9B9A66"/>
            </a:solidFill>
            <a:ln w="38100">
              <a:solidFill>
                <a:srgbClr val="00FF00"/>
              </a:solidFill>
              <a:round/>
              <a:headEnd/>
              <a:tailEnd/>
            </a:ln>
          </p:spPr>
          <p:txBody>
            <a:bodyPr/>
            <a:lstStyle/>
            <a:p>
              <a:endParaRPr lang="zh-CN" altLang="en-US"/>
            </a:p>
          </p:txBody>
        </p:sp>
        <p:sp>
          <p:nvSpPr>
            <p:cNvPr id="23" name="Line 7"/>
            <p:cNvSpPr>
              <a:spLocks noChangeShapeType="1"/>
            </p:cNvSpPr>
            <p:nvPr/>
          </p:nvSpPr>
          <p:spPr bwMode="auto">
            <a:xfrm>
              <a:off x="1242" y="1616"/>
              <a:ext cx="0" cy="1157"/>
            </a:xfrm>
            <a:prstGeom prst="line">
              <a:avLst/>
            </a:prstGeom>
            <a:noFill/>
            <a:ln w="38100">
              <a:solidFill>
                <a:srgbClr val="99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8"/>
            <p:cNvSpPr>
              <a:spLocks noChangeShapeType="1"/>
            </p:cNvSpPr>
            <p:nvPr/>
          </p:nvSpPr>
          <p:spPr bwMode="auto">
            <a:xfrm>
              <a:off x="1500" y="1474"/>
              <a:ext cx="0" cy="1299"/>
            </a:xfrm>
            <a:prstGeom prst="line">
              <a:avLst/>
            </a:prstGeom>
            <a:noFill/>
            <a:ln w="38100">
              <a:solidFill>
                <a:srgbClr val="99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5" name="Object 9"/>
          <p:cNvGraphicFramePr>
            <a:graphicFrameLocks/>
          </p:cNvGraphicFramePr>
          <p:nvPr>
            <p:extLst>
              <p:ext uri="{D42A27DB-BD31-4B8C-83A1-F6EECF244321}">
                <p14:modId xmlns:p14="http://schemas.microsoft.com/office/powerpoint/2010/main" val="4619772"/>
              </p:ext>
            </p:extLst>
          </p:nvPr>
        </p:nvGraphicFramePr>
        <p:xfrm>
          <a:off x="5868144" y="4424217"/>
          <a:ext cx="2534542" cy="988789"/>
        </p:xfrm>
        <a:graphic>
          <a:graphicData uri="http://schemas.openxmlformats.org/presentationml/2006/ole">
            <mc:AlternateContent xmlns:mc="http://schemas.openxmlformats.org/markup-compatibility/2006">
              <mc:Choice xmlns:v="urn:schemas-microsoft-com:vml" Requires="v">
                <p:oleObj spid="_x0000_s289806" name="Equation" r:id="rId6" imgW="1143000" imgH="393480" progId="Equation.DSMT4">
                  <p:embed/>
                </p:oleObj>
              </mc:Choice>
              <mc:Fallback>
                <p:oleObj name="Equation" r:id="rId6" imgW="1143000" imgH="393480" progId="Equation.DSMT4">
                  <p:embed/>
                  <p:pic>
                    <p:nvPicPr>
                      <p:cNvPr id="0" name=""/>
                      <p:cNvPicPr>
                        <a:picLocks noChangeArrowheads="1"/>
                      </p:cNvPicPr>
                      <p:nvPr/>
                    </p:nvPicPr>
                    <p:blipFill>
                      <a:blip r:embed="rId7"/>
                      <a:srcRect/>
                      <a:stretch>
                        <a:fillRect/>
                      </a:stretch>
                    </p:blipFill>
                    <p:spPr bwMode="auto">
                      <a:xfrm>
                        <a:off x="5868144" y="4424217"/>
                        <a:ext cx="2534542" cy="988789"/>
                      </a:xfrm>
                      <a:prstGeom prst="rect">
                        <a:avLst/>
                      </a:prstGeom>
                      <a:noFill/>
                      <a:ln w="19050">
                        <a:solidFill>
                          <a:srgbClr val="66FFFF"/>
                        </a:solidFill>
                        <a:miter lim="800000"/>
                        <a:headEnd/>
                        <a:tailEnd/>
                      </a:ln>
                    </p:spPr>
                  </p:pic>
                </p:oleObj>
              </mc:Fallback>
            </mc:AlternateContent>
          </a:graphicData>
        </a:graphic>
      </p:graphicFrame>
      <p:graphicFrame>
        <p:nvGraphicFramePr>
          <p:cNvPr id="26" name="Object 10"/>
          <p:cNvGraphicFramePr>
            <a:graphicFrameLocks/>
          </p:cNvGraphicFramePr>
          <p:nvPr>
            <p:extLst>
              <p:ext uri="{D42A27DB-BD31-4B8C-83A1-F6EECF244321}">
                <p14:modId xmlns:p14="http://schemas.microsoft.com/office/powerpoint/2010/main" val="213923509"/>
              </p:ext>
            </p:extLst>
          </p:nvPr>
        </p:nvGraphicFramePr>
        <p:xfrm>
          <a:off x="4089899" y="2746468"/>
          <a:ext cx="2354609" cy="585787"/>
        </p:xfrm>
        <a:graphic>
          <a:graphicData uri="http://schemas.openxmlformats.org/presentationml/2006/ole">
            <mc:AlternateContent xmlns:mc="http://schemas.openxmlformats.org/markup-compatibility/2006">
              <mc:Choice xmlns:v="urn:schemas-microsoft-com:vml" Requires="v">
                <p:oleObj spid="_x0000_s289807" name="Equation" r:id="rId8" imgW="977760" imgH="253800" progId="Equation.DSMT4">
                  <p:embed/>
                </p:oleObj>
              </mc:Choice>
              <mc:Fallback>
                <p:oleObj name="Equation" r:id="rId8" imgW="977760" imgH="253800" progId="Equation.DSMT4">
                  <p:embed/>
                  <p:pic>
                    <p:nvPicPr>
                      <p:cNvPr id="0" name=""/>
                      <p:cNvPicPr>
                        <a:picLocks noChangeArrowheads="1"/>
                      </p:cNvPicPr>
                      <p:nvPr/>
                    </p:nvPicPr>
                    <p:blipFill>
                      <a:blip r:embed="rId9"/>
                      <a:srcRect/>
                      <a:stretch>
                        <a:fillRect/>
                      </a:stretch>
                    </p:blipFill>
                    <p:spPr bwMode="auto">
                      <a:xfrm>
                        <a:off x="4089899" y="2746468"/>
                        <a:ext cx="2354609" cy="585787"/>
                      </a:xfrm>
                      <a:prstGeom prst="rect">
                        <a:avLst/>
                      </a:prstGeom>
                      <a:noFill/>
                    </p:spPr>
                  </p:pic>
                </p:oleObj>
              </mc:Fallback>
            </mc:AlternateContent>
          </a:graphicData>
        </a:graphic>
      </p:graphicFrame>
      <p:graphicFrame>
        <p:nvGraphicFramePr>
          <p:cNvPr id="27" name="Object 11"/>
          <p:cNvGraphicFramePr>
            <a:graphicFrameLocks/>
          </p:cNvGraphicFramePr>
          <p:nvPr>
            <p:extLst>
              <p:ext uri="{D42A27DB-BD31-4B8C-83A1-F6EECF244321}">
                <p14:modId xmlns:p14="http://schemas.microsoft.com/office/powerpoint/2010/main" val="272426945"/>
              </p:ext>
            </p:extLst>
          </p:nvPr>
        </p:nvGraphicFramePr>
        <p:xfrm>
          <a:off x="4640526" y="3367368"/>
          <a:ext cx="2829175" cy="903114"/>
        </p:xfrm>
        <a:graphic>
          <a:graphicData uri="http://schemas.openxmlformats.org/presentationml/2006/ole">
            <mc:AlternateContent xmlns:mc="http://schemas.openxmlformats.org/markup-compatibility/2006">
              <mc:Choice xmlns:v="urn:schemas-microsoft-com:vml" Requires="v">
                <p:oleObj spid="_x0000_s289808" name="Equation" r:id="rId10" imgW="1396800" imgH="431640" progId="Equation.DSMT4">
                  <p:embed/>
                </p:oleObj>
              </mc:Choice>
              <mc:Fallback>
                <p:oleObj name="Equation" r:id="rId10" imgW="1396800" imgH="431640" progId="Equation.DSMT4">
                  <p:embed/>
                  <p:pic>
                    <p:nvPicPr>
                      <p:cNvPr id="0" name=""/>
                      <p:cNvPicPr>
                        <a:picLocks noChangeArrowheads="1"/>
                      </p:cNvPicPr>
                      <p:nvPr/>
                    </p:nvPicPr>
                    <p:blipFill>
                      <a:blip r:embed="rId11"/>
                      <a:srcRect/>
                      <a:stretch>
                        <a:fillRect/>
                      </a:stretch>
                    </p:blipFill>
                    <p:spPr bwMode="auto">
                      <a:xfrm>
                        <a:off x="4640526" y="3367368"/>
                        <a:ext cx="2829175" cy="903114"/>
                      </a:xfrm>
                      <a:prstGeom prst="rect">
                        <a:avLst/>
                      </a:prstGeom>
                      <a:noFill/>
                    </p:spPr>
                  </p:pic>
                </p:oleObj>
              </mc:Fallback>
            </mc:AlternateContent>
          </a:graphicData>
        </a:graphic>
      </p:graphicFrame>
      <p:sp>
        <p:nvSpPr>
          <p:cNvPr id="28" name="Text Box 12"/>
          <p:cNvSpPr txBox="1">
            <a:spLocks noChangeArrowheads="1"/>
          </p:cNvSpPr>
          <p:nvPr/>
        </p:nvSpPr>
        <p:spPr bwMode="auto">
          <a:xfrm>
            <a:off x="3563888" y="4581128"/>
            <a:ext cx="208823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400" b="1" dirty="0">
                <a:latin typeface="Times New Roman" pitchFamily="18" charset="0"/>
              </a:rPr>
              <a:t>绕定轴转动刚体的机械能</a:t>
            </a:r>
          </a:p>
        </p:txBody>
      </p:sp>
      <p:sp>
        <p:nvSpPr>
          <p:cNvPr id="34" name="Rectangle 18"/>
          <p:cNvSpPr>
            <a:spLocks noChangeArrowheads="1"/>
          </p:cNvSpPr>
          <p:nvPr/>
        </p:nvSpPr>
        <p:spPr bwMode="auto">
          <a:xfrm>
            <a:off x="750888" y="1988840"/>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4000" b="1">
                <a:latin typeface="Times New Roman" pitchFamily="18" charset="0"/>
              </a:rPr>
              <a:t>•</a:t>
            </a:r>
          </a:p>
        </p:txBody>
      </p:sp>
      <p:grpSp>
        <p:nvGrpSpPr>
          <p:cNvPr id="35" name="Group 19"/>
          <p:cNvGrpSpPr>
            <a:grpSpLocks/>
          </p:cNvGrpSpPr>
          <p:nvPr/>
        </p:nvGrpSpPr>
        <p:grpSpPr bwMode="auto">
          <a:xfrm>
            <a:off x="900113" y="6143327"/>
            <a:ext cx="2446337" cy="90488"/>
            <a:chOff x="567" y="2772"/>
            <a:chExt cx="1541" cy="57"/>
          </a:xfrm>
        </p:grpSpPr>
        <p:sp>
          <p:nvSpPr>
            <p:cNvPr id="36" name="Line 20"/>
            <p:cNvSpPr>
              <a:spLocks noChangeShapeType="1"/>
            </p:cNvSpPr>
            <p:nvPr/>
          </p:nvSpPr>
          <p:spPr bwMode="auto">
            <a:xfrm>
              <a:off x="596" y="2772"/>
              <a:ext cx="1512"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1"/>
            <p:cNvSpPr>
              <a:spLocks noChangeShapeType="1"/>
            </p:cNvSpPr>
            <p:nvPr/>
          </p:nvSpPr>
          <p:spPr bwMode="auto">
            <a:xfrm flipH="1">
              <a:off x="567" y="2784"/>
              <a:ext cx="45" cy="45"/>
            </a:xfrm>
            <a:prstGeom prst="line">
              <a:avLst/>
            </a:prstGeom>
            <a:noFill/>
            <a:ln w="381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22"/>
            <p:cNvSpPr>
              <a:spLocks noChangeShapeType="1"/>
            </p:cNvSpPr>
            <p:nvPr/>
          </p:nvSpPr>
          <p:spPr bwMode="auto">
            <a:xfrm flipH="1">
              <a:off x="714" y="2784"/>
              <a:ext cx="45" cy="45"/>
            </a:xfrm>
            <a:prstGeom prst="line">
              <a:avLst/>
            </a:prstGeom>
            <a:noFill/>
            <a:ln w="381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23"/>
            <p:cNvSpPr>
              <a:spLocks noChangeShapeType="1"/>
            </p:cNvSpPr>
            <p:nvPr/>
          </p:nvSpPr>
          <p:spPr bwMode="auto">
            <a:xfrm flipH="1">
              <a:off x="861" y="2784"/>
              <a:ext cx="45" cy="45"/>
            </a:xfrm>
            <a:prstGeom prst="line">
              <a:avLst/>
            </a:prstGeom>
            <a:noFill/>
            <a:ln w="381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24"/>
            <p:cNvSpPr>
              <a:spLocks noChangeShapeType="1"/>
            </p:cNvSpPr>
            <p:nvPr/>
          </p:nvSpPr>
          <p:spPr bwMode="auto">
            <a:xfrm flipH="1">
              <a:off x="1009" y="2784"/>
              <a:ext cx="45" cy="45"/>
            </a:xfrm>
            <a:prstGeom prst="line">
              <a:avLst/>
            </a:prstGeom>
            <a:noFill/>
            <a:ln w="381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25"/>
            <p:cNvSpPr>
              <a:spLocks noChangeShapeType="1"/>
            </p:cNvSpPr>
            <p:nvPr/>
          </p:nvSpPr>
          <p:spPr bwMode="auto">
            <a:xfrm flipH="1">
              <a:off x="1156" y="2784"/>
              <a:ext cx="45" cy="45"/>
            </a:xfrm>
            <a:prstGeom prst="line">
              <a:avLst/>
            </a:prstGeom>
            <a:noFill/>
            <a:ln w="381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26"/>
            <p:cNvSpPr>
              <a:spLocks noChangeShapeType="1"/>
            </p:cNvSpPr>
            <p:nvPr/>
          </p:nvSpPr>
          <p:spPr bwMode="auto">
            <a:xfrm flipH="1">
              <a:off x="1304" y="2784"/>
              <a:ext cx="45" cy="45"/>
            </a:xfrm>
            <a:prstGeom prst="line">
              <a:avLst/>
            </a:prstGeom>
            <a:noFill/>
            <a:ln w="381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27"/>
            <p:cNvSpPr>
              <a:spLocks noChangeShapeType="1"/>
            </p:cNvSpPr>
            <p:nvPr/>
          </p:nvSpPr>
          <p:spPr bwMode="auto">
            <a:xfrm flipH="1">
              <a:off x="1451" y="2784"/>
              <a:ext cx="45" cy="45"/>
            </a:xfrm>
            <a:prstGeom prst="line">
              <a:avLst/>
            </a:prstGeom>
            <a:noFill/>
            <a:ln w="381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28"/>
            <p:cNvSpPr>
              <a:spLocks noChangeShapeType="1"/>
            </p:cNvSpPr>
            <p:nvPr/>
          </p:nvSpPr>
          <p:spPr bwMode="auto">
            <a:xfrm flipH="1">
              <a:off x="1598" y="2784"/>
              <a:ext cx="45" cy="45"/>
            </a:xfrm>
            <a:prstGeom prst="line">
              <a:avLst/>
            </a:prstGeom>
            <a:noFill/>
            <a:ln w="381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29"/>
            <p:cNvSpPr>
              <a:spLocks noChangeShapeType="1"/>
            </p:cNvSpPr>
            <p:nvPr/>
          </p:nvSpPr>
          <p:spPr bwMode="auto">
            <a:xfrm flipH="1">
              <a:off x="1746" y="2784"/>
              <a:ext cx="45" cy="45"/>
            </a:xfrm>
            <a:prstGeom prst="line">
              <a:avLst/>
            </a:prstGeom>
            <a:noFill/>
            <a:ln w="381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30"/>
            <p:cNvSpPr>
              <a:spLocks noChangeShapeType="1"/>
            </p:cNvSpPr>
            <p:nvPr/>
          </p:nvSpPr>
          <p:spPr bwMode="auto">
            <a:xfrm flipH="1">
              <a:off x="1893" y="2784"/>
              <a:ext cx="45" cy="45"/>
            </a:xfrm>
            <a:prstGeom prst="line">
              <a:avLst/>
            </a:prstGeom>
            <a:noFill/>
            <a:ln w="381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31"/>
            <p:cNvSpPr>
              <a:spLocks noChangeShapeType="1"/>
            </p:cNvSpPr>
            <p:nvPr/>
          </p:nvSpPr>
          <p:spPr bwMode="auto">
            <a:xfrm flipH="1">
              <a:off x="2041" y="2784"/>
              <a:ext cx="45" cy="45"/>
            </a:xfrm>
            <a:prstGeom prst="line">
              <a:avLst/>
            </a:prstGeom>
            <a:noFill/>
            <a:ln w="381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8" name="Object 32"/>
          <p:cNvGraphicFramePr>
            <a:graphicFrameLocks noGrp="1"/>
          </p:cNvGraphicFramePr>
          <p:nvPr>
            <p:ph sz="quarter" idx="1"/>
            <p:extLst>
              <p:ext uri="{D42A27DB-BD31-4B8C-83A1-F6EECF244321}">
                <p14:modId xmlns:p14="http://schemas.microsoft.com/office/powerpoint/2010/main" val="1318973444"/>
              </p:ext>
            </p:extLst>
          </p:nvPr>
        </p:nvGraphicFramePr>
        <p:xfrm>
          <a:off x="1581150" y="5171777"/>
          <a:ext cx="292100" cy="431800"/>
        </p:xfrm>
        <a:graphic>
          <a:graphicData uri="http://schemas.openxmlformats.org/presentationml/2006/ole">
            <mc:AlternateContent xmlns:mc="http://schemas.openxmlformats.org/markup-compatibility/2006">
              <mc:Choice xmlns:v="urn:schemas-microsoft-com:vml" Requires="v">
                <p:oleObj spid="_x0000_s289809" name="公式" r:id="rId12" imgW="291973" imgH="431613" progId="Equation.3">
                  <p:embed/>
                </p:oleObj>
              </mc:Choice>
              <mc:Fallback>
                <p:oleObj name="公式" r:id="rId12" imgW="291973" imgH="431613" progId="Equation.3">
                  <p:embed/>
                  <p:pic>
                    <p:nvPicPr>
                      <p:cNvPr id="0" name=""/>
                      <p:cNvPicPr>
                        <a:picLocks noGrp="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1150" y="5171777"/>
                        <a:ext cx="2921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 name="Object 33"/>
          <p:cNvGraphicFramePr>
            <a:graphicFrameLocks/>
          </p:cNvGraphicFramePr>
          <p:nvPr>
            <p:extLst>
              <p:ext uri="{D42A27DB-BD31-4B8C-83A1-F6EECF244321}">
                <p14:modId xmlns:p14="http://schemas.microsoft.com/office/powerpoint/2010/main" val="869947070"/>
              </p:ext>
            </p:extLst>
          </p:nvPr>
        </p:nvGraphicFramePr>
        <p:xfrm>
          <a:off x="2508250" y="5687715"/>
          <a:ext cx="957263" cy="409575"/>
        </p:xfrm>
        <a:graphic>
          <a:graphicData uri="http://schemas.openxmlformats.org/presentationml/2006/ole">
            <mc:AlternateContent xmlns:mc="http://schemas.openxmlformats.org/markup-compatibility/2006">
              <mc:Choice xmlns:v="urn:schemas-microsoft-com:vml" Requires="v">
                <p:oleObj spid="_x0000_s289810" name="公式" r:id="rId14" imgW="977900" imgH="419100" progId="Equation.3">
                  <p:embed/>
                </p:oleObj>
              </mc:Choice>
              <mc:Fallback>
                <p:oleObj name="公式" r:id="rId14" imgW="977900" imgH="419100" progId="Equation.3">
                  <p:embed/>
                  <p:pic>
                    <p:nvPicPr>
                      <p:cNvPr id="0" name=""/>
                      <p:cNvPicPr>
                        <a:picLocks noGrp="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08250" y="5687715"/>
                        <a:ext cx="957263"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 name="Object 34"/>
          <p:cNvGraphicFramePr>
            <a:graphicFrameLocks/>
          </p:cNvGraphicFramePr>
          <p:nvPr>
            <p:extLst>
              <p:ext uri="{D42A27DB-BD31-4B8C-83A1-F6EECF244321}">
                <p14:modId xmlns:p14="http://schemas.microsoft.com/office/powerpoint/2010/main" val="1416785736"/>
              </p:ext>
            </p:extLst>
          </p:nvPr>
        </p:nvGraphicFramePr>
        <p:xfrm>
          <a:off x="1643063" y="4155777"/>
          <a:ext cx="411162" cy="258763"/>
        </p:xfrm>
        <a:graphic>
          <a:graphicData uri="http://schemas.openxmlformats.org/presentationml/2006/ole">
            <mc:AlternateContent xmlns:mc="http://schemas.openxmlformats.org/markup-compatibility/2006">
              <mc:Choice xmlns:v="urn:schemas-microsoft-com:vml" Requires="v">
                <p:oleObj spid="_x0000_s289811" name="公式" r:id="rId16" imgW="342603" imgH="215713" progId="Equation.3">
                  <p:embed/>
                </p:oleObj>
              </mc:Choice>
              <mc:Fallback>
                <p:oleObj name="公式" r:id="rId16" imgW="342603" imgH="215713" progId="Equation.3">
                  <p:embed/>
                  <p:pic>
                    <p:nvPicPr>
                      <p:cNvPr id="0" name=""/>
                      <p:cNvPicPr>
                        <a:picLocks noGrp="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43063" y="4155777"/>
                        <a:ext cx="411162"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 name="Object 35"/>
          <p:cNvGraphicFramePr>
            <a:graphicFrameLocks/>
          </p:cNvGraphicFramePr>
          <p:nvPr>
            <p:extLst>
              <p:ext uri="{D42A27DB-BD31-4B8C-83A1-F6EECF244321}">
                <p14:modId xmlns:p14="http://schemas.microsoft.com/office/powerpoint/2010/main" val="2169322842"/>
              </p:ext>
            </p:extLst>
          </p:nvPr>
        </p:nvGraphicFramePr>
        <p:xfrm>
          <a:off x="2317750" y="3771602"/>
          <a:ext cx="655638" cy="517525"/>
        </p:xfrm>
        <a:graphic>
          <a:graphicData uri="http://schemas.openxmlformats.org/presentationml/2006/ole">
            <mc:AlternateContent xmlns:mc="http://schemas.openxmlformats.org/markup-compatibility/2006">
              <mc:Choice xmlns:v="urn:schemas-microsoft-com:vml" Requires="v">
                <p:oleObj spid="_x0000_s289812" name="公式" r:id="rId18" imgW="545863" imgH="431613" progId="Equation.3">
                  <p:embed/>
                </p:oleObj>
              </mc:Choice>
              <mc:Fallback>
                <p:oleObj name="公式" r:id="rId18" imgW="545863" imgH="431613" progId="Equation.3">
                  <p:embed/>
                  <p:pic>
                    <p:nvPicPr>
                      <p:cNvPr id="0" name=""/>
                      <p:cNvPicPr>
                        <a:picLocks noGrp="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17750" y="3771602"/>
                        <a:ext cx="6556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36"/>
          <p:cNvGraphicFramePr>
            <a:graphicFrameLocks/>
          </p:cNvGraphicFramePr>
          <p:nvPr>
            <p:extLst>
              <p:ext uri="{D42A27DB-BD31-4B8C-83A1-F6EECF244321}">
                <p14:modId xmlns:p14="http://schemas.microsoft.com/office/powerpoint/2010/main" val="3978329077"/>
              </p:ext>
            </p:extLst>
          </p:nvPr>
        </p:nvGraphicFramePr>
        <p:xfrm>
          <a:off x="2452688" y="5171777"/>
          <a:ext cx="265112" cy="431800"/>
        </p:xfrm>
        <a:graphic>
          <a:graphicData uri="http://schemas.openxmlformats.org/presentationml/2006/ole">
            <mc:AlternateContent xmlns:mc="http://schemas.openxmlformats.org/markup-compatibility/2006">
              <mc:Choice xmlns:v="urn:schemas-microsoft-com:vml" Requires="v">
                <p:oleObj spid="_x0000_s289813" name="公式" r:id="rId20" imgW="266469" imgH="431425" progId="Equation.3">
                  <p:embed/>
                </p:oleObj>
              </mc:Choice>
              <mc:Fallback>
                <p:oleObj name="公式" r:id="rId20" imgW="266469" imgH="431425" progId="Equation.3">
                  <p:embed/>
                  <p:pic>
                    <p:nvPicPr>
                      <p:cNvPr id="0" name=""/>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52688" y="5171777"/>
                        <a:ext cx="2651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1680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ox(out)">
                                      <p:cBhvr>
                                        <p:cTn id="41" dur="500"/>
                                        <p:tgtEl>
                                          <p:spTgt spid="21"/>
                                        </p:tgtEl>
                                      </p:cBhvr>
                                    </p:animEffect>
                                  </p:childTnLst>
                                </p:cTn>
                              </p:par>
                            </p:childTnLst>
                          </p:cTn>
                        </p:par>
                        <p:par>
                          <p:cTn id="42" fill="hold">
                            <p:stCondLst>
                              <p:cond delay="500"/>
                            </p:stCondLst>
                            <p:childTnLst>
                              <p:par>
                                <p:cTn id="43" presetID="4" presetClass="entr" presetSubtype="32"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box(out)">
                                      <p:cBhvr>
                                        <p:cTn id="45" dur="500"/>
                                        <p:tgtEl>
                                          <p:spTgt spid="35"/>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left)">
                                      <p:cBhvr>
                                        <p:cTn id="49" dur="500"/>
                                        <p:tgtEl>
                                          <p:spTgt spid="51"/>
                                        </p:tgtEl>
                                      </p:cBhvr>
                                    </p:animEffect>
                                  </p:childTnLst>
                                </p:cTn>
                              </p:par>
                            </p:childTnLst>
                          </p:cTn>
                        </p:par>
                        <p:par>
                          <p:cTn id="50" fill="hold">
                            <p:stCondLst>
                              <p:cond delay="1500"/>
                            </p:stCondLst>
                            <p:childTnLst>
                              <p:par>
                                <p:cTn id="51" presetID="22" presetClass="entr" presetSubtype="8" fill="hold"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wipe(left)">
                                      <p:cBhvr>
                                        <p:cTn id="53" dur="500"/>
                                        <p:tgtEl>
                                          <p:spTgt spid="50"/>
                                        </p:tgtEl>
                                      </p:cBhvr>
                                    </p:animEffect>
                                  </p:childTnLst>
                                </p:cTn>
                              </p:par>
                            </p:childTnLst>
                          </p:cTn>
                        </p:par>
                        <p:par>
                          <p:cTn id="54" fill="hold">
                            <p:stCondLst>
                              <p:cond delay="2000"/>
                            </p:stCondLst>
                            <p:childTnLst>
                              <p:par>
                                <p:cTn id="55" presetID="22" presetClass="entr" presetSubtype="8" fill="hold" nodeType="after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left)">
                                      <p:cBhvr>
                                        <p:cTn id="57" dur="500"/>
                                        <p:tgtEl>
                                          <p:spTgt spid="48"/>
                                        </p:tgtEl>
                                      </p:cBhvr>
                                    </p:animEffect>
                                  </p:childTnLst>
                                </p:cTn>
                              </p:par>
                            </p:childTnLst>
                          </p:cTn>
                        </p:par>
                        <p:par>
                          <p:cTn id="58" fill="hold">
                            <p:stCondLst>
                              <p:cond delay="2500"/>
                            </p:stCondLst>
                            <p:childTnLst>
                              <p:par>
                                <p:cTn id="59" presetID="22" presetClass="entr" presetSubtype="8" fill="hold" nodeType="after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wipe(left)">
                                      <p:cBhvr>
                                        <p:cTn id="61" dur="500"/>
                                        <p:tgtEl>
                                          <p:spTgt spid="52"/>
                                        </p:tgtEl>
                                      </p:cBhvr>
                                    </p:animEffect>
                                  </p:childTnLst>
                                </p:cTn>
                              </p:par>
                            </p:childTnLst>
                          </p:cTn>
                        </p:par>
                        <p:par>
                          <p:cTn id="62" fill="hold">
                            <p:stCondLst>
                              <p:cond delay="3000"/>
                            </p:stCondLst>
                            <p:childTnLst>
                              <p:par>
                                <p:cTn id="63" presetID="22" presetClass="entr" presetSubtype="8" fill="hold"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left)">
                                      <p:cBhvr>
                                        <p:cTn id="65" dur="500"/>
                                        <p:tgtEl>
                                          <p:spTgt spid="4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left)">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8" grpId="0" autoUpdateAnimBg="0"/>
      <p:bldP spid="20" grpId="0" autoUpdateAnimBg="0"/>
      <p:bldP spid="28" grpId="0" autoUpdateAnimBg="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96850" y="244475"/>
            <a:ext cx="84947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en-US" sz="2400" b="1">
                <a:solidFill>
                  <a:srgbClr val="FFFF00"/>
                </a:solidFill>
                <a:latin typeface="Times New Roman" pitchFamily="18" charset="0"/>
              </a:rPr>
              <a:t>例   </a:t>
            </a:r>
            <a:r>
              <a:rPr kumimoji="1" lang="zh-CN" altLang="en-US" sz="2400" b="1">
                <a:solidFill>
                  <a:schemeClr val="bg1"/>
                </a:solidFill>
                <a:latin typeface="Times New Roman" pitchFamily="18" charset="0"/>
              </a:rPr>
              <a:t>一根长为</a:t>
            </a:r>
            <a:r>
              <a:rPr kumimoji="1" lang="zh-CN" altLang="en-US" sz="2400" b="1" i="1">
                <a:solidFill>
                  <a:schemeClr val="bg1"/>
                </a:solidFill>
                <a:latin typeface="Times New Roman" pitchFamily="18" charset="0"/>
              </a:rPr>
              <a:t> </a:t>
            </a:r>
            <a:r>
              <a:rPr kumimoji="1" lang="en-US" altLang="zh-CN" sz="2400" b="1" i="1">
                <a:solidFill>
                  <a:srgbClr val="66FFFF"/>
                </a:solidFill>
                <a:latin typeface="Times New Roman" pitchFamily="18" charset="0"/>
              </a:rPr>
              <a:t>l</a:t>
            </a:r>
            <a:r>
              <a:rPr kumimoji="1" lang="en-US" altLang="zh-CN" sz="2400" b="1">
                <a:solidFill>
                  <a:schemeClr val="bg1"/>
                </a:solidFill>
                <a:latin typeface="Times New Roman" pitchFamily="18" charset="0"/>
              </a:rPr>
              <a:t> </a:t>
            </a:r>
            <a:r>
              <a:rPr kumimoji="1" lang="zh-CN" altLang="en-US" sz="2400" b="1">
                <a:solidFill>
                  <a:schemeClr val="bg1"/>
                </a:solidFill>
                <a:latin typeface="Times New Roman" pitchFamily="18" charset="0"/>
              </a:rPr>
              <a:t>，质量为</a:t>
            </a:r>
            <a:r>
              <a:rPr kumimoji="1" lang="zh-CN" altLang="en-US" sz="2400" b="1">
                <a:solidFill>
                  <a:srgbClr val="66FFFF"/>
                </a:solidFill>
                <a:latin typeface="Times New Roman" pitchFamily="18" charset="0"/>
              </a:rPr>
              <a:t> </a:t>
            </a:r>
            <a:r>
              <a:rPr kumimoji="1" lang="en-US" altLang="zh-CN" sz="2400" b="1" i="1">
                <a:solidFill>
                  <a:srgbClr val="66FFFF"/>
                </a:solidFill>
                <a:latin typeface="Times New Roman" pitchFamily="18" charset="0"/>
              </a:rPr>
              <a:t>m</a:t>
            </a:r>
            <a:r>
              <a:rPr kumimoji="1" lang="en-US" altLang="zh-CN" sz="2400" b="1">
                <a:solidFill>
                  <a:schemeClr val="bg1"/>
                </a:solidFill>
                <a:latin typeface="Times New Roman" pitchFamily="18" charset="0"/>
              </a:rPr>
              <a:t> </a:t>
            </a:r>
            <a:r>
              <a:rPr kumimoji="1" lang="zh-CN" altLang="en-US" sz="2400" b="1">
                <a:solidFill>
                  <a:schemeClr val="bg1"/>
                </a:solidFill>
                <a:latin typeface="Times New Roman" pitchFamily="18" charset="0"/>
              </a:rPr>
              <a:t>的均匀细直棒，可绕轴 </a:t>
            </a:r>
            <a:r>
              <a:rPr kumimoji="1" lang="en-US" altLang="zh-CN" sz="2400" b="1" i="1">
                <a:solidFill>
                  <a:srgbClr val="66FFFF"/>
                </a:solidFill>
                <a:latin typeface="Times New Roman" pitchFamily="18" charset="0"/>
              </a:rPr>
              <a:t>O</a:t>
            </a:r>
            <a:r>
              <a:rPr kumimoji="1" lang="en-US" altLang="zh-CN" sz="2400" b="1">
                <a:solidFill>
                  <a:schemeClr val="bg1"/>
                </a:solidFill>
                <a:latin typeface="Times New Roman" pitchFamily="18" charset="0"/>
              </a:rPr>
              <a:t> </a:t>
            </a:r>
            <a:r>
              <a:rPr kumimoji="1" lang="zh-CN" altLang="en-US" sz="2400" b="1">
                <a:solidFill>
                  <a:schemeClr val="bg1"/>
                </a:solidFill>
                <a:latin typeface="Times New Roman" pitchFamily="18" charset="0"/>
              </a:rPr>
              <a:t>在竖直平</a:t>
            </a:r>
          </a:p>
          <a:p>
            <a:pPr>
              <a:lnSpc>
                <a:spcPct val="125000"/>
              </a:lnSpc>
            </a:pPr>
            <a:r>
              <a:rPr kumimoji="1" lang="zh-CN" altLang="en-US" sz="2400" b="1">
                <a:solidFill>
                  <a:schemeClr val="bg1"/>
                </a:solidFill>
                <a:latin typeface="Times New Roman" pitchFamily="18" charset="0"/>
              </a:rPr>
              <a:t>       面内转动，初始时它在水平位置</a:t>
            </a:r>
            <a:endParaRPr kumimoji="1" lang="zh-CN" altLang="en-US" sz="2400" b="1">
              <a:solidFill>
                <a:schemeClr val="hlink"/>
              </a:solidFill>
              <a:latin typeface="Times New Roman" pitchFamily="18" charset="0"/>
            </a:endParaRPr>
          </a:p>
        </p:txBody>
      </p:sp>
      <p:sp>
        <p:nvSpPr>
          <p:cNvPr id="30723" name="Rectangle 3"/>
          <p:cNvSpPr>
            <a:spLocks noChangeArrowheads="1"/>
          </p:cNvSpPr>
          <p:nvPr/>
        </p:nvSpPr>
        <p:spPr bwMode="auto">
          <a:xfrm>
            <a:off x="250825" y="194468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rPr>
              <a:t>解</a:t>
            </a:r>
            <a:endParaRPr kumimoji="1" lang="zh-CN" altLang="en-US" sz="2400" b="1" i="1">
              <a:solidFill>
                <a:srgbClr val="99CCFF"/>
              </a:solidFill>
              <a:latin typeface="Times New Roman" pitchFamily="18" charset="0"/>
            </a:endParaRPr>
          </a:p>
        </p:txBody>
      </p:sp>
      <p:graphicFrame>
        <p:nvGraphicFramePr>
          <p:cNvPr id="30724" name="Object 4"/>
          <p:cNvGraphicFramePr>
            <a:graphicFrameLocks/>
          </p:cNvGraphicFramePr>
          <p:nvPr/>
        </p:nvGraphicFramePr>
        <p:xfrm>
          <a:off x="852488" y="1773238"/>
          <a:ext cx="2249487" cy="823912"/>
        </p:xfrm>
        <a:graphic>
          <a:graphicData uri="http://schemas.openxmlformats.org/presentationml/2006/ole">
            <mc:AlternateContent xmlns:mc="http://schemas.openxmlformats.org/markup-compatibility/2006">
              <mc:Choice xmlns:v="urn:schemas-microsoft-com:vml" Requires="v">
                <p:oleObj spid="_x0000_s287812" name="公式" r:id="rId3" imgW="2247900" imgH="825500" progId="Equation.3">
                  <p:embed/>
                </p:oleObj>
              </mc:Choice>
              <mc:Fallback>
                <p:oleObj name="公式" r:id="rId3" imgW="2247900" imgH="8255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488" y="1773238"/>
                        <a:ext cx="224948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30725" name="Object 5"/>
          <p:cNvGraphicFramePr>
            <a:graphicFrameLocks/>
          </p:cNvGraphicFramePr>
          <p:nvPr/>
        </p:nvGraphicFramePr>
        <p:xfrm>
          <a:off x="812800" y="3284538"/>
          <a:ext cx="4119563" cy="823912"/>
        </p:xfrm>
        <a:graphic>
          <a:graphicData uri="http://schemas.openxmlformats.org/presentationml/2006/ole">
            <mc:AlternateContent xmlns:mc="http://schemas.openxmlformats.org/markup-compatibility/2006">
              <mc:Choice xmlns:v="urn:schemas-microsoft-com:vml" Requires="v">
                <p:oleObj spid="_x0000_s287813" name="公式" r:id="rId5" imgW="4114800" imgH="825500" progId="Equation.3">
                  <p:embed/>
                </p:oleObj>
              </mc:Choice>
              <mc:Fallback>
                <p:oleObj name="公式" r:id="rId5" imgW="4114800" imgH="8255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800" y="3284538"/>
                        <a:ext cx="411956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Lst>
                    </p:spPr>
                  </p:pic>
                </p:oleObj>
              </mc:Fallback>
            </mc:AlternateContent>
          </a:graphicData>
        </a:graphic>
      </p:graphicFrame>
      <p:sp>
        <p:nvSpPr>
          <p:cNvPr id="30726" name="Text Box 6"/>
          <p:cNvSpPr txBox="1">
            <a:spLocks noChangeArrowheads="1"/>
          </p:cNvSpPr>
          <p:nvPr/>
        </p:nvSpPr>
        <p:spPr bwMode="auto">
          <a:xfrm>
            <a:off x="684213" y="2708275"/>
            <a:ext cx="171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itchFamily="18" charset="0"/>
              </a:rPr>
              <a:t>由动能定理</a:t>
            </a:r>
            <a:endParaRPr kumimoji="1" lang="zh-CN" altLang="en-US" sz="2400">
              <a:solidFill>
                <a:schemeClr val="bg1"/>
              </a:solidFill>
              <a:latin typeface="Times New Roman" pitchFamily="18" charset="0"/>
            </a:endParaRPr>
          </a:p>
        </p:txBody>
      </p:sp>
      <p:graphicFrame>
        <p:nvGraphicFramePr>
          <p:cNvPr id="30727" name="Object 7"/>
          <p:cNvGraphicFramePr>
            <a:graphicFrameLocks/>
          </p:cNvGraphicFramePr>
          <p:nvPr/>
        </p:nvGraphicFramePr>
        <p:xfrm>
          <a:off x="3165475" y="4262438"/>
          <a:ext cx="1647825" cy="823912"/>
        </p:xfrm>
        <a:graphic>
          <a:graphicData uri="http://schemas.openxmlformats.org/presentationml/2006/ole">
            <mc:AlternateContent xmlns:mc="http://schemas.openxmlformats.org/markup-compatibility/2006">
              <mc:Choice xmlns:v="urn:schemas-microsoft-com:vml" Requires="v">
                <p:oleObj spid="_x0000_s287814" name="公式" r:id="rId7" imgW="1651000" imgH="825500" progId="Equation.3">
                  <p:embed/>
                </p:oleObj>
              </mc:Choice>
              <mc:Fallback>
                <p:oleObj name="公式" r:id="rId7" imgW="1651000" imgH="8255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5475" y="4262438"/>
                        <a:ext cx="164782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Lst>
                    </p:spPr>
                  </p:pic>
                </p:oleObj>
              </mc:Fallback>
            </mc:AlternateContent>
          </a:graphicData>
        </a:graphic>
      </p:graphicFrame>
      <p:graphicFrame>
        <p:nvGraphicFramePr>
          <p:cNvPr id="30728" name="Object 8"/>
          <p:cNvGraphicFramePr>
            <a:graphicFrameLocks/>
          </p:cNvGraphicFramePr>
          <p:nvPr/>
        </p:nvGraphicFramePr>
        <p:xfrm>
          <a:off x="1058863" y="4262438"/>
          <a:ext cx="2073275" cy="823912"/>
        </p:xfrm>
        <a:graphic>
          <a:graphicData uri="http://schemas.openxmlformats.org/presentationml/2006/ole">
            <mc:AlternateContent xmlns:mc="http://schemas.openxmlformats.org/markup-compatibility/2006">
              <mc:Choice xmlns:v="urn:schemas-microsoft-com:vml" Requires="v">
                <p:oleObj spid="_x0000_s287815" name="公式" r:id="rId9" imgW="2070100" imgH="825500" progId="Equation.3">
                  <p:embed/>
                </p:oleObj>
              </mc:Choice>
              <mc:Fallback>
                <p:oleObj name="公式" r:id="rId9" imgW="2070100" imgH="8255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8863" y="4262438"/>
                        <a:ext cx="20732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Lst>
                    </p:spPr>
                  </p:pic>
                </p:oleObj>
              </mc:Fallback>
            </mc:AlternateContent>
          </a:graphicData>
        </a:graphic>
      </p:graphicFrame>
      <p:graphicFrame>
        <p:nvGraphicFramePr>
          <p:cNvPr id="30729" name="Object 9"/>
          <p:cNvGraphicFramePr>
            <a:graphicFrameLocks/>
          </p:cNvGraphicFramePr>
          <p:nvPr/>
        </p:nvGraphicFramePr>
        <p:xfrm>
          <a:off x="1914525" y="5230813"/>
          <a:ext cx="1830388" cy="827087"/>
        </p:xfrm>
        <a:graphic>
          <a:graphicData uri="http://schemas.openxmlformats.org/presentationml/2006/ole">
            <mc:AlternateContent xmlns:mc="http://schemas.openxmlformats.org/markup-compatibility/2006">
              <mc:Choice xmlns:v="urn:schemas-microsoft-com:vml" Requires="v">
                <p:oleObj spid="_x0000_s287816" name="公式" r:id="rId11" imgW="1828800" imgH="825500" progId="Equation.3">
                  <p:embed/>
                </p:oleObj>
              </mc:Choice>
              <mc:Fallback>
                <p:oleObj name="公式" r:id="rId11" imgW="1828800" imgH="8255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4525" y="5230813"/>
                        <a:ext cx="1830388"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30730" name="Object 10"/>
          <p:cNvGraphicFramePr>
            <a:graphicFrameLocks/>
          </p:cNvGraphicFramePr>
          <p:nvPr/>
        </p:nvGraphicFramePr>
        <p:xfrm>
          <a:off x="5292725" y="4221163"/>
          <a:ext cx="1335088" cy="823912"/>
        </p:xfrm>
        <a:graphic>
          <a:graphicData uri="http://schemas.openxmlformats.org/presentationml/2006/ole">
            <mc:AlternateContent xmlns:mc="http://schemas.openxmlformats.org/markup-compatibility/2006">
              <mc:Choice xmlns:v="urn:schemas-microsoft-com:vml" Requires="v">
                <p:oleObj spid="_x0000_s287817" name="公式" r:id="rId13" imgW="1333500" imgH="825500" progId="Equation.3">
                  <p:embed/>
                </p:oleObj>
              </mc:Choice>
              <mc:Fallback>
                <p:oleObj name="公式" r:id="rId13" imgW="1333500" imgH="82550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2725" y="4221163"/>
                        <a:ext cx="1335088"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1" name="AutoShape 11"/>
          <p:cNvSpPr>
            <a:spLocks noChangeArrowheads="1"/>
          </p:cNvSpPr>
          <p:nvPr/>
        </p:nvSpPr>
        <p:spPr bwMode="auto">
          <a:xfrm>
            <a:off x="971550" y="5461000"/>
            <a:ext cx="685800" cy="381000"/>
          </a:xfrm>
          <a:prstGeom prst="rightArrow">
            <a:avLst>
              <a:gd name="adj1" fmla="val 50000"/>
              <a:gd name="adj2" fmla="val 4500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732" name="Object 12"/>
          <p:cNvGraphicFramePr>
            <a:graphicFrameLocks/>
          </p:cNvGraphicFramePr>
          <p:nvPr/>
        </p:nvGraphicFramePr>
        <p:xfrm>
          <a:off x="4629150" y="5265738"/>
          <a:ext cx="2255838" cy="827087"/>
        </p:xfrm>
        <a:graphic>
          <a:graphicData uri="http://schemas.openxmlformats.org/presentationml/2006/ole">
            <mc:AlternateContent xmlns:mc="http://schemas.openxmlformats.org/markup-compatibility/2006">
              <mc:Choice xmlns:v="urn:schemas-microsoft-com:vml" Requires="v">
                <p:oleObj spid="_x0000_s287818" name="公式" r:id="rId15" imgW="2260600" imgH="825500" progId="Equation.3">
                  <p:embed/>
                </p:oleObj>
              </mc:Choice>
              <mc:Fallback>
                <p:oleObj name="公式" r:id="rId15" imgW="2260600" imgH="82550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29150" y="5265738"/>
                        <a:ext cx="2255838"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sp>
        <p:nvSpPr>
          <p:cNvPr id="30733" name="AutoShape 13"/>
          <p:cNvSpPr>
            <a:spLocks noChangeArrowheads="1"/>
          </p:cNvSpPr>
          <p:nvPr/>
        </p:nvSpPr>
        <p:spPr bwMode="auto">
          <a:xfrm>
            <a:off x="3997325" y="5553075"/>
            <a:ext cx="574675" cy="307975"/>
          </a:xfrm>
          <a:prstGeom prst="rightArrow">
            <a:avLst>
              <a:gd name="adj1" fmla="val 50000"/>
              <a:gd name="adj2" fmla="val 46649"/>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4" name="Rectangle 14"/>
          <p:cNvSpPr>
            <a:spLocks noChangeArrowheads="1"/>
          </p:cNvSpPr>
          <p:nvPr/>
        </p:nvSpPr>
        <p:spPr bwMode="auto">
          <a:xfrm>
            <a:off x="0" y="0"/>
            <a:ext cx="8893175" cy="155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5" name="Text Box 15"/>
          <p:cNvSpPr txBox="1">
            <a:spLocks noChangeArrowheads="1"/>
          </p:cNvSpPr>
          <p:nvPr/>
        </p:nvSpPr>
        <p:spPr bwMode="auto">
          <a:xfrm>
            <a:off x="-19050" y="1316038"/>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rgbClr val="FFFF00"/>
                </a:solidFill>
                <a:latin typeface="Times New Roman" pitchFamily="18" charset="0"/>
              </a:rPr>
              <a:t>求  </a:t>
            </a:r>
            <a:r>
              <a:rPr kumimoji="1" lang="zh-CN" altLang="en-US" sz="2400" b="1">
                <a:solidFill>
                  <a:schemeClr val="bg1"/>
                </a:solidFill>
                <a:latin typeface="Times New Roman" pitchFamily="18" charset="0"/>
              </a:rPr>
              <a:t>它由此下摆 </a:t>
            </a:r>
            <a:r>
              <a:rPr kumimoji="1" lang="zh-CN" altLang="en-US" sz="2400" b="1" i="1">
                <a:solidFill>
                  <a:srgbClr val="66FFFF"/>
                </a:solidFill>
                <a:latin typeface="Times New Roman" pitchFamily="18" charset="0"/>
                <a:sym typeface="Symbol" pitchFamily="18" charset="2"/>
              </a:rPr>
              <a:t></a:t>
            </a:r>
            <a:r>
              <a:rPr kumimoji="1" lang="zh-CN" altLang="en-US" sz="2400" b="1" i="1">
                <a:solidFill>
                  <a:schemeClr val="bg1"/>
                </a:solidFill>
                <a:latin typeface="Times New Roman" pitchFamily="18" charset="0"/>
              </a:rPr>
              <a:t> </a:t>
            </a:r>
            <a:r>
              <a:rPr kumimoji="1" lang="zh-CN" altLang="en-US" sz="2400" b="1">
                <a:solidFill>
                  <a:schemeClr val="bg1"/>
                </a:solidFill>
                <a:latin typeface="Times New Roman" pitchFamily="18" charset="0"/>
              </a:rPr>
              <a:t>角时的 </a:t>
            </a:r>
            <a:r>
              <a:rPr kumimoji="1" lang="zh-CN" altLang="en-US" sz="2400" b="1" i="1">
                <a:solidFill>
                  <a:srgbClr val="66FFFF"/>
                </a:solidFill>
                <a:latin typeface="Times New Roman" pitchFamily="18" charset="0"/>
                <a:sym typeface="Symbol" pitchFamily="18" charset="2"/>
              </a:rPr>
              <a:t></a:t>
            </a:r>
            <a:endParaRPr kumimoji="1" lang="zh-CN" altLang="en-US" sz="2400" b="1" i="1">
              <a:solidFill>
                <a:srgbClr val="66FFFF"/>
              </a:solidFill>
              <a:latin typeface="Times New Roman" pitchFamily="18" charset="0"/>
            </a:endParaRPr>
          </a:p>
        </p:txBody>
      </p:sp>
      <p:sp>
        <p:nvSpPr>
          <p:cNvPr id="30736" name="Text Box 16"/>
          <p:cNvSpPr txBox="1">
            <a:spLocks noChangeArrowheads="1"/>
          </p:cNvSpPr>
          <p:nvPr/>
        </p:nvSpPr>
        <p:spPr bwMode="auto">
          <a:xfrm>
            <a:off x="755650" y="6092825"/>
            <a:ext cx="6408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bg1"/>
                </a:solidFill>
                <a:ea typeface="楷体_GB2312" pitchFamily="49" charset="-122"/>
              </a:rPr>
              <a:t>此题也可用机械能守恒定律方便求解</a:t>
            </a:r>
          </a:p>
        </p:txBody>
      </p:sp>
      <p:grpSp>
        <p:nvGrpSpPr>
          <p:cNvPr id="30737" name="Group 17"/>
          <p:cNvGrpSpPr>
            <a:grpSpLocks/>
          </p:cNvGrpSpPr>
          <p:nvPr/>
        </p:nvGrpSpPr>
        <p:grpSpPr bwMode="auto">
          <a:xfrm>
            <a:off x="5003800" y="1363663"/>
            <a:ext cx="3302000" cy="2209800"/>
            <a:chOff x="3379" y="754"/>
            <a:chExt cx="2080" cy="1392"/>
          </a:xfrm>
        </p:grpSpPr>
        <p:sp>
          <p:nvSpPr>
            <p:cNvPr id="30738" name="Rectangle 18"/>
            <p:cNvSpPr>
              <a:spLocks noChangeArrowheads="1"/>
            </p:cNvSpPr>
            <p:nvPr/>
          </p:nvSpPr>
          <p:spPr bwMode="auto">
            <a:xfrm rot="18475655">
              <a:off x="4202" y="778"/>
              <a:ext cx="96" cy="15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9" name="Rectangle 19"/>
            <p:cNvSpPr>
              <a:spLocks noChangeArrowheads="1"/>
            </p:cNvSpPr>
            <p:nvPr/>
          </p:nvSpPr>
          <p:spPr bwMode="auto">
            <a:xfrm>
              <a:off x="3626" y="1042"/>
              <a:ext cx="1584" cy="96"/>
            </a:xfrm>
            <a:prstGeom prst="rect">
              <a:avLst/>
            </a:prstGeom>
            <a:solidFill>
              <a:srgbClr val="00FF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0" name="Line 20"/>
            <p:cNvSpPr>
              <a:spLocks noChangeShapeType="1"/>
            </p:cNvSpPr>
            <p:nvPr/>
          </p:nvSpPr>
          <p:spPr bwMode="auto">
            <a:xfrm>
              <a:off x="3626" y="1090"/>
              <a:ext cx="1824"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1" name="Line 21"/>
            <p:cNvSpPr>
              <a:spLocks noChangeShapeType="1"/>
            </p:cNvSpPr>
            <p:nvPr/>
          </p:nvSpPr>
          <p:spPr bwMode="auto">
            <a:xfrm>
              <a:off x="4250" y="1570"/>
              <a:ext cx="0"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2" name="Rectangle 22"/>
            <p:cNvSpPr>
              <a:spLocks noChangeArrowheads="1"/>
            </p:cNvSpPr>
            <p:nvPr/>
          </p:nvSpPr>
          <p:spPr bwMode="auto">
            <a:xfrm>
              <a:off x="3379" y="85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i="1">
                  <a:solidFill>
                    <a:srgbClr val="FFFF00"/>
                  </a:solidFill>
                  <a:latin typeface="Times New Roman" pitchFamily="18" charset="0"/>
                </a:rPr>
                <a:t>O</a:t>
              </a:r>
            </a:p>
          </p:txBody>
        </p:sp>
        <p:sp>
          <p:nvSpPr>
            <p:cNvPr id="30743" name="Rectangle 23"/>
            <p:cNvSpPr>
              <a:spLocks noChangeArrowheads="1"/>
            </p:cNvSpPr>
            <p:nvPr/>
          </p:nvSpPr>
          <p:spPr bwMode="auto">
            <a:xfrm>
              <a:off x="4778" y="754"/>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i="1">
                  <a:solidFill>
                    <a:srgbClr val="FFFF00"/>
                  </a:solidFill>
                  <a:latin typeface="Times New Roman" pitchFamily="18" charset="0"/>
                </a:rPr>
                <a:t>l</a:t>
              </a:r>
            </a:p>
          </p:txBody>
        </p:sp>
        <p:sp>
          <p:nvSpPr>
            <p:cNvPr id="30744" name="Rectangle 24"/>
            <p:cNvSpPr>
              <a:spLocks noChangeArrowheads="1"/>
            </p:cNvSpPr>
            <p:nvPr/>
          </p:nvSpPr>
          <p:spPr bwMode="auto">
            <a:xfrm>
              <a:off x="4250" y="75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i="1">
                  <a:solidFill>
                    <a:srgbClr val="FFFF00"/>
                  </a:solidFill>
                  <a:latin typeface="Times New Roman" pitchFamily="18" charset="0"/>
                </a:rPr>
                <a:t>m</a:t>
              </a:r>
            </a:p>
          </p:txBody>
        </p:sp>
        <p:sp>
          <p:nvSpPr>
            <p:cNvPr id="30745" name="Rectangle 25"/>
            <p:cNvSpPr>
              <a:spLocks noChangeArrowheads="1"/>
            </p:cNvSpPr>
            <p:nvPr/>
          </p:nvSpPr>
          <p:spPr bwMode="auto">
            <a:xfrm>
              <a:off x="3979" y="1091"/>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i="1">
                  <a:solidFill>
                    <a:srgbClr val="FFFF00"/>
                  </a:solidFill>
                  <a:latin typeface="Times New Roman" pitchFamily="18" charset="0"/>
                  <a:sym typeface="Symbol" pitchFamily="18" charset="2"/>
                </a:rPr>
                <a:t></a:t>
              </a:r>
              <a:endParaRPr lang="en-US" altLang="zh-CN" sz="2400" i="1">
                <a:solidFill>
                  <a:srgbClr val="FFFF00"/>
                </a:solidFill>
                <a:latin typeface="Times New Roman" pitchFamily="18" charset="0"/>
              </a:endParaRPr>
            </a:p>
          </p:txBody>
        </p:sp>
        <p:sp>
          <p:nvSpPr>
            <p:cNvPr id="30746" name="Rectangle 26"/>
            <p:cNvSpPr>
              <a:spLocks noChangeArrowheads="1"/>
            </p:cNvSpPr>
            <p:nvPr/>
          </p:nvSpPr>
          <p:spPr bwMode="auto">
            <a:xfrm>
              <a:off x="4250" y="133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solidFill>
                    <a:srgbClr val="FFFF00"/>
                  </a:solidFill>
                  <a:latin typeface="Times New Roman" pitchFamily="18" charset="0"/>
                </a:rPr>
                <a:t>C</a:t>
              </a:r>
            </a:p>
          </p:txBody>
        </p:sp>
        <p:sp>
          <p:nvSpPr>
            <p:cNvPr id="30747" name="Rectangle 27"/>
            <p:cNvSpPr>
              <a:spLocks noChangeArrowheads="1"/>
            </p:cNvSpPr>
            <p:nvPr/>
          </p:nvSpPr>
          <p:spPr bwMode="auto">
            <a:xfrm>
              <a:off x="5258" y="75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i="1">
                  <a:solidFill>
                    <a:srgbClr val="FFFF00"/>
                  </a:solidFill>
                  <a:latin typeface="Times New Roman" pitchFamily="18" charset="0"/>
                </a:rPr>
                <a:t>x</a:t>
              </a:r>
            </a:p>
          </p:txBody>
        </p:sp>
        <p:graphicFrame>
          <p:nvGraphicFramePr>
            <p:cNvPr id="30748" name="Object 28"/>
            <p:cNvGraphicFramePr>
              <a:graphicFrameLocks noChangeAspect="1"/>
            </p:cNvGraphicFramePr>
            <p:nvPr/>
          </p:nvGraphicFramePr>
          <p:xfrm>
            <a:off x="3850" y="1858"/>
            <a:ext cx="352" cy="260"/>
          </p:xfrm>
          <a:graphic>
            <a:graphicData uri="http://schemas.openxmlformats.org/presentationml/2006/ole">
              <mc:AlternateContent xmlns:mc="http://schemas.openxmlformats.org/markup-compatibility/2006">
                <mc:Choice xmlns:v="urn:schemas-microsoft-com:vml" Requires="v">
                  <p:oleObj spid="_x0000_s287819" name="Equation" r:id="rId17" imgW="241091" imgH="164957" progId="Equation.3">
                    <p:embed/>
                  </p:oleObj>
                </mc:Choice>
                <mc:Fallback>
                  <p:oleObj name="Equation" r:id="rId17" imgW="241091" imgH="16495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50" y="1858"/>
                          <a:ext cx="35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30749" name="Object 29"/>
            <p:cNvGraphicFramePr>
              <a:graphicFrameLocks/>
            </p:cNvGraphicFramePr>
            <p:nvPr/>
          </p:nvGraphicFramePr>
          <p:xfrm>
            <a:off x="3606" y="1017"/>
            <a:ext cx="118" cy="136"/>
          </p:xfrm>
          <a:graphic>
            <a:graphicData uri="http://schemas.openxmlformats.org/presentationml/2006/ole">
              <mc:AlternateContent xmlns:mc="http://schemas.openxmlformats.org/markup-compatibility/2006">
                <mc:Choice xmlns:v="urn:schemas-microsoft-com:vml" Requires="v">
                  <p:oleObj spid="_x0000_s287820" name="公式" r:id="rId19" imgW="190417" imgH="190417" progId="Equation.3">
                    <p:embed/>
                  </p:oleObj>
                </mc:Choice>
                <mc:Fallback>
                  <p:oleObj name="公式" r:id="rId19" imgW="190417" imgH="190417"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6" y="1017"/>
                          <a:ext cx="118"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0" name="Object 30"/>
            <p:cNvGraphicFramePr>
              <a:graphicFrameLocks/>
            </p:cNvGraphicFramePr>
            <p:nvPr/>
          </p:nvGraphicFramePr>
          <p:xfrm>
            <a:off x="4190" y="1477"/>
            <a:ext cx="118" cy="136"/>
          </p:xfrm>
          <a:graphic>
            <a:graphicData uri="http://schemas.openxmlformats.org/presentationml/2006/ole">
              <mc:AlternateContent xmlns:mc="http://schemas.openxmlformats.org/markup-compatibility/2006">
                <mc:Choice xmlns:v="urn:schemas-microsoft-com:vml" Requires="v">
                  <p:oleObj spid="_x0000_s287821" name="公式" r:id="rId21" imgW="190417" imgH="190417" progId="Equation.3">
                    <p:embed/>
                  </p:oleObj>
                </mc:Choice>
                <mc:Fallback>
                  <p:oleObj name="公式" r:id="rId21" imgW="190417" imgH="190417"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90" y="1477"/>
                          <a:ext cx="118"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1" name="Arc 31"/>
            <p:cNvSpPr>
              <a:spLocks/>
            </p:cNvSpPr>
            <p:nvPr/>
          </p:nvSpPr>
          <p:spPr bwMode="auto">
            <a:xfrm>
              <a:off x="3554" y="1002"/>
              <a:ext cx="479" cy="268"/>
            </a:xfrm>
            <a:custGeom>
              <a:avLst/>
              <a:gdLst>
                <a:gd name="G0" fmla="+- 0 0 0"/>
                <a:gd name="G1" fmla="+- 0 0 0"/>
                <a:gd name="G2" fmla="+- 21600 0 0"/>
                <a:gd name="T0" fmla="*/ 20759 w 20759"/>
                <a:gd name="T1" fmla="*/ 5968 h 11587"/>
                <a:gd name="T2" fmla="*/ 18229 w 20759"/>
                <a:gd name="T3" fmla="*/ 11587 h 11587"/>
                <a:gd name="T4" fmla="*/ 0 w 20759"/>
                <a:gd name="T5" fmla="*/ 0 h 11587"/>
              </a:gdLst>
              <a:ahLst/>
              <a:cxnLst>
                <a:cxn ang="0">
                  <a:pos x="T0" y="T1"/>
                </a:cxn>
                <a:cxn ang="0">
                  <a:pos x="T2" y="T3"/>
                </a:cxn>
                <a:cxn ang="0">
                  <a:pos x="T4" y="T5"/>
                </a:cxn>
              </a:cxnLst>
              <a:rect l="0" t="0" r="r" b="b"/>
              <a:pathLst>
                <a:path w="20759" h="11587" fill="none" extrusionOk="0">
                  <a:moveTo>
                    <a:pt x="20759" y="5968"/>
                  </a:moveTo>
                  <a:cubicBezTo>
                    <a:pt x="20188" y="7952"/>
                    <a:pt x="19336" y="9844"/>
                    <a:pt x="18229" y="11587"/>
                  </a:cubicBezTo>
                </a:path>
                <a:path w="20759" h="11587" stroke="0" extrusionOk="0">
                  <a:moveTo>
                    <a:pt x="20759" y="5968"/>
                  </a:moveTo>
                  <a:cubicBezTo>
                    <a:pt x="20188" y="7952"/>
                    <a:pt x="19336" y="9844"/>
                    <a:pt x="18229" y="11587"/>
                  </a:cubicBezTo>
                  <a:lnTo>
                    <a:pt x="0" y="0"/>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580676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wipe(left)">
                                      <p:cBhvr>
                                        <p:cTn id="7" dur="500"/>
                                        <p:tgtEl>
                                          <p:spTgt spid="307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Effect transition="in" filter="wipe(left)">
                                      <p:cBhvr>
                                        <p:cTn id="12" dur="500"/>
                                        <p:tgtEl>
                                          <p:spTgt spid="307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30737"/>
                                        </p:tgtEl>
                                        <p:attrNameLst>
                                          <p:attrName>style.visibility</p:attrName>
                                        </p:attrNameLst>
                                      </p:cBhvr>
                                      <p:to>
                                        <p:strVal val="visible"/>
                                      </p:to>
                                    </p:set>
                                    <p:anim calcmode="lin" valueType="num">
                                      <p:cBhvr>
                                        <p:cTn id="17" dur="500" fill="hold"/>
                                        <p:tgtEl>
                                          <p:spTgt spid="30737"/>
                                        </p:tgtEl>
                                        <p:attrNameLst>
                                          <p:attrName>ppt_w</p:attrName>
                                        </p:attrNameLst>
                                      </p:cBhvr>
                                      <p:tavLst>
                                        <p:tav tm="0">
                                          <p:val>
                                            <p:fltVal val="0"/>
                                          </p:val>
                                        </p:tav>
                                        <p:tav tm="100000">
                                          <p:val>
                                            <p:strVal val="#ppt_w"/>
                                          </p:val>
                                        </p:tav>
                                      </p:tavLst>
                                    </p:anim>
                                    <p:anim calcmode="lin" valueType="num">
                                      <p:cBhvr>
                                        <p:cTn id="18" dur="500" fill="hold"/>
                                        <p:tgtEl>
                                          <p:spTgt spid="30737"/>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735"/>
                                        </p:tgtEl>
                                        <p:attrNameLst>
                                          <p:attrName>style.visibility</p:attrName>
                                        </p:attrNameLst>
                                      </p:cBhvr>
                                      <p:to>
                                        <p:strVal val="visible"/>
                                      </p:to>
                                    </p:set>
                                    <p:animEffect transition="in" filter="wipe(left)">
                                      <p:cBhvr>
                                        <p:cTn id="23" dur="500"/>
                                        <p:tgtEl>
                                          <p:spTgt spid="307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723">
                                            <p:txEl>
                                              <p:pRg st="0" end="0"/>
                                            </p:txEl>
                                          </p:spTgt>
                                        </p:tgtEl>
                                        <p:attrNameLst>
                                          <p:attrName>style.visibility</p:attrName>
                                        </p:attrNameLst>
                                      </p:cBhvr>
                                      <p:to>
                                        <p:strVal val="visible"/>
                                      </p:to>
                                    </p:set>
                                    <p:animEffect transition="in" filter="wipe(left)">
                                      <p:cBhvr>
                                        <p:cTn id="28" dur="500"/>
                                        <p:tgtEl>
                                          <p:spTgt spid="30723">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0724"/>
                                        </p:tgtEl>
                                        <p:attrNameLst>
                                          <p:attrName>style.visibility</p:attrName>
                                        </p:attrNameLst>
                                      </p:cBhvr>
                                      <p:to>
                                        <p:strVal val="visible"/>
                                      </p:to>
                                    </p:set>
                                    <p:animEffect transition="in" filter="wipe(left)">
                                      <p:cBhvr>
                                        <p:cTn id="33" dur="500"/>
                                        <p:tgtEl>
                                          <p:spTgt spid="307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0726">
                                            <p:txEl>
                                              <p:pRg st="0" end="0"/>
                                            </p:txEl>
                                          </p:spTgt>
                                        </p:tgtEl>
                                        <p:attrNameLst>
                                          <p:attrName>style.visibility</p:attrName>
                                        </p:attrNameLst>
                                      </p:cBhvr>
                                      <p:to>
                                        <p:strVal val="visible"/>
                                      </p:to>
                                    </p:set>
                                    <p:animEffect transition="in" filter="wipe(left)">
                                      <p:cBhvr>
                                        <p:cTn id="38" dur="500"/>
                                        <p:tgtEl>
                                          <p:spTgt spid="30726">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0725"/>
                                        </p:tgtEl>
                                        <p:attrNameLst>
                                          <p:attrName>style.visibility</p:attrName>
                                        </p:attrNameLst>
                                      </p:cBhvr>
                                      <p:to>
                                        <p:strVal val="visible"/>
                                      </p:to>
                                    </p:set>
                                    <p:animEffect transition="in" filter="wipe(left)">
                                      <p:cBhvr>
                                        <p:cTn id="43" dur="500"/>
                                        <p:tgtEl>
                                          <p:spTgt spid="3072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0728"/>
                                        </p:tgtEl>
                                        <p:attrNameLst>
                                          <p:attrName>style.visibility</p:attrName>
                                        </p:attrNameLst>
                                      </p:cBhvr>
                                      <p:to>
                                        <p:strVal val="visible"/>
                                      </p:to>
                                    </p:set>
                                    <p:animEffect transition="in" filter="wipe(left)">
                                      <p:cBhvr>
                                        <p:cTn id="48" dur="500"/>
                                        <p:tgtEl>
                                          <p:spTgt spid="3072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0727"/>
                                        </p:tgtEl>
                                        <p:attrNameLst>
                                          <p:attrName>style.visibility</p:attrName>
                                        </p:attrNameLst>
                                      </p:cBhvr>
                                      <p:to>
                                        <p:strVal val="visible"/>
                                      </p:to>
                                    </p:set>
                                    <p:animEffect transition="in" filter="wipe(left)">
                                      <p:cBhvr>
                                        <p:cTn id="53" dur="500"/>
                                        <p:tgtEl>
                                          <p:spTgt spid="3072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30730"/>
                                        </p:tgtEl>
                                        <p:attrNameLst>
                                          <p:attrName>style.visibility</p:attrName>
                                        </p:attrNameLst>
                                      </p:cBhvr>
                                      <p:to>
                                        <p:strVal val="visible"/>
                                      </p:to>
                                    </p:set>
                                    <p:animEffect transition="in" filter="wipe(left)">
                                      <p:cBhvr>
                                        <p:cTn id="58" dur="500"/>
                                        <p:tgtEl>
                                          <p:spTgt spid="3073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0731"/>
                                        </p:tgtEl>
                                        <p:attrNameLst>
                                          <p:attrName>style.visibility</p:attrName>
                                        </p:attrNameLst>
                                      </p:cBhvr>
                                      <p:to>
                                        <p:strVal val="visible"/>
                                      </p:to>
                                    </p:set>
                                    <p:animEffect transition="in" filter="wipe(left)">
                                      <p:cBhvr>
                                        <p:cTn id="63" dur="500"/>
                                        <p:tgtEl>
                                          <p:spTgt spid="3073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30729"/>
                                        </p:tgtEl>
                                        <p:attrNameLst>
                                          <p:attrName>style.visibility</p:attrName>
                                        </p:attrNameLst>
                                      </p:cBhvr>
                                      <p:to>
                                        <p:strVal val="visible"/>
                                      </p:to>
                                    </p:set>
                                    <p:animEffect transition="in" filter="wipe(left)">
                                      <p:cBhvr>
                                        <p:cTn id="68" dur="500"/>
                                        <p:tgtEl>
                                          <p:spTgt spid="3072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30733"/>
                                        </p:tgtEl>
                                        <p:attrNameLst>
                                          <p:attrName>style.visibility</p:attrName>
                                        </p:attrNameLst>
                                      </p:cBhvr>
                                      <p:to>
                                        <p:strVal val="visible"/>
                                      </p:to>
                                    </p:set>
                                    <p:animEffect transition="in" filter="wipe(left)">
                                      <p:cBhvr>
                                        <p:cTn id="73" dur="500"/>
                                        <p:tgtEl>
                                          <p:spTgt spid="3073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30732"/>
                                        </p:tgtEl>
                                        <p:attrNameLst>
                                          <p:attrName>style.visibility</p:attrName>
                                        </p:attrNameLst>
                                      </p:cBhvr>
                                      <p:to>
                                        <p:strVal val="visible"/>
                                      </p:to>
                                    </p:set>
                                    <p:animEffect transition="in" filter="wipe(left)">
                                      <p:cBhvr>
                                        <p:cTn id="78" dur="500"/>
                                        <p:tgtEl>
                                          <p:spTgt spid="3073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0736"/>
                                        </p:tgtEl>
                                        <p:attrNameLst>
                                          <p:attrName>style.visibility</p:attrName>
                                        </p:attrNameLst>
                                      </p:cBhvr>
                                      <p:to>
                                        <p:strVal val="visible"/>
                                      </p:to>
                                    </p:set>
                                    <p:animEffect transition="in" filter="wipe(left)">
                                      <p:cBhvr>
                                        <p:cTn id="83" dur="500"/>
                                        <p:tgtEl>
                                          <p:spTgt spid="3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autoUpdateAnimBg="0"/>
      <p:bldP spid="30723" grpId="0" build="p" autoUpdateAnimBg="0"/>
      <p:bldP spid="30726" grpId="0" build="p" autoUpdateAnimBg="0"/>
      <p:bldP spid="30731" grpId="0" animBg="1"/>
      <p:bldP spid="30733" grpId="0" animBg="1"/>
      <p:bldP spid="30735" grpId="0"/>
      <p:bldP spid="3073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827088" y="322263"/>
            <a:ext cx="7848600" cy="25304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kumimoji="1" lang="zh-CN" altLang="en-US" sz="2400" b="1">
                <a:solidFill>
                  <a:schemeClr val="bg1"/>
                </a:solidFill>
                <a:latin typeface="Times New Roman" pitchFamily="18" charset="0"/>
              </a:rPr>
              <a:t>图示装置可用来测量物体的转动惯量。待测物体</a:t>
            </a:r>
            <a:r>
              <a:rPr kumimoji="1" lang="en-US" altLang="zh-CN" sz="2400" b="1" i="1">
                <a:solidFill>
                  <a:srgbClr val="66FFFF"/>
                </a:solidFill>
                <a:latin typeface="Times New Roman" pitchFamily="18" charset="0"/>
              </a:rPr>
              <a:t>A</a:t>
            </a:r>
            <a:r>
              <a:rPr kumimoji="1" lang="zh-CN" altLang="en-US" sz="2400" b="1">
                <a:solidFill>
                  <a:schemeClr val="bg1"/>
                </a:solidFill>
                <a:latin typeface="Times New Roman" pitchFamily="18" charset="0"/>
              </a:rPr>
              <a:t>装在转动架上，转轴</a:t>
            </a:r>
            <a:r>
              <a:rPr kumimoji="1" lang="en-US" altLang="zh-CN" sz="2400" b="1" i="1">
                <a:solidFill>
                  <a:srgbClr val="66FFFF"/>
                </a:solidFill>
                <a:latin typeface="Times New Roman" pitchFamily="18" charset="0"/>
              </a:rPr>
              <a:t>Z</a:t>
            </a:r>
            <a:r>
              <a:rPr kumimoji="1" lang="zh-CN" altLang="en-US" sz="2400" b="1">
                <a:solidFill>
                  <a:schemeClr val="bg1"/>
                </a:solidFill>
                <a:latin typeface="Times New Roman" pitchFamily="18" charset="0"/>
              </a:rPr>
              <a:t>上装一半径为</a:t>
            </a:r>
            <a:r>
              <a:rPr kumimoji="1" lang="en-US" altLang="zh-CN" sz="2800" b="1" i="1">
                <a:solidFill>
                  <a:srgbClr val="66FFFF"/>
                </a:solidFill>
                <a:latin typeface="Times New Roman" pitchFamily="18" charset="0"/>
              </a:rPr>
              <a:t>r</a:t>
            </a:r>
            <a:r>
              <a:rPr kumimoji="1" lang="en-US" altLang="zh-CN" sz="2800" b="1" i="1">
                <a:solidFill>
                  <a:schemeClr val="bg1"/>
                </a:solidFill>
                <a:latin typeface="Times New Roman" pitchFamily="18" charset="0"/>
              </a:rPr>
              <a:t> </a:t>
            </a:r>
            <a:r>
              <a:rPr kumimoji="1" lang="zh-CN" altLang="en-US" sz="2400" b="1">
                <a:solidFill>
                  <a:schemeClr val="bg1"/>
                </a:solidFill>
                <a:latin typeface="Times New Roman" pitchFamily="18" charset="0"/>
              </a:rPr>
              <a:t>的轻鼓轮，绳的一端缠绕在鼓轮上，另一端绕过定滑轮悬挂一质量为</a:t>
            </a:r>
            <a:r>
              <a:rPr kumimoji="1" lang="zh-CN" altLang="en-US" sz="2400" b="1">
                <a:solidFill>
                  <a:srgbClr val="66FFFF"/>
                </a:solidFill>
                <a:latin typeface="Times New Roman" pitchFamily="18" charset="0"/>
              </a:rPr>
              <a:t> </a:t>
            </a:r>
            <a:r>
              <a:rPr kumimoji="1" lang="en-US" altLang="zh-CN" sz="2400" b="1" i="1">
                <a:solidFill>
                  <a:srgbClr val="66FFFF"/>
                </a:solidFill>
                <a:latin typeface="Times New Roman" pitchFamily="18" charset="0"/>
              </a:rPr>
              <a:t>m </a:t>
            </a:r>
            <a:r>
              <a:rPr kumimoji="1" lang="zh-CN" altLang="en-US" sz="2400" b="1">
                <a:solidFill>
                  <a:schemeClr val="bg1"/>
                </a:solidFill>
                <a:latin typeface="Times New Roman" pitchFamily="18" charset="0"/>
              </a:rPr>
              <a:t>的重物。重物下落时，由绳带动被测物体</a:t>
            </a:r>
            <a:r>
              <a:rPr kumimoji="1" lang="zh-CN" altLang="en-US" sz="2400" b="1">
                <a:solidFill>
                  <a:srgbClr val="66FFFF"/>
                </a:solidFill>
                <a:latin typeface="Times New Roman" pitchFamily="18" charset="0"/>
              </a:rPr>
              <a:t> </a:t>
            </a:r>
            <a:r>
              <a:rPr kumimoji="1" lang="en-US" altLang="zh-CN" sz="2400" b="1" i="1">
                <a:solidFill>
                  <a:srgbClr val="66FFFF"/>
                </a:solidFill>
                <a:latin typeface="Times New Roman" pitchFamily="18" charset="0"/>
              </a:rPr>
              <a:t>A </a:t>
            </a:r>
            <a:r>
              <a:rPr kumimoji="1" lang="zh-CN" altLang="en-US" sz="2400" b="1">
                <a:solidFill>
                  <a:schemeClr val="bg1"/>
                </a:solidFill>
                <a:latin typeface="Times New Roman" pitchFamily="18" charset="0"/>
              </a:rPr>
              <a:t>绕 </a:t>
            </a:r>
            <a:r>
              <a:rPr kumimoji="1" lang="en-US" altLang="zh-CN" sz="2400" b="1" i="1">
                <a:solidFill>
                  <a:srgbClr val="66FFFF"/>
                </a:solidFill>
                <a:latin typeface="Times New Roman" pitchFamily="18" charset="0"/>
              </a:rPr>
              <a:t>Z </a:t>
            </a:r>
            <a:r>
              <a:rPr kumimoji="1" lang="zh-CN" altLang="en-US" sz="2400" b="1">
                <a:solidFill>
                  <a:schemeClr val="bg1"/>
                </a:solidFill>
                <a:latin typeface="Times New Roman" pitchFamily="18" charset="0"/>
              </a:rPr>
              <a:t>轴转动。今测得重物由静止下落一段距离</a:t>
            </a:r>
            <a:r>
              <a:rPr kumimoji="1" lang="zh-CN" altLang="en-US" sz="2400" b="1">
                <a:solidFill>
                  <a:srgbClr val="66FFFF"/>
                </a:solidFill>
                <a:latin typeface="Times New Roman" pitchFamily="18" charset="0"/>
              </a:rPr>
              <a:t> </a:t>
            </a:r>
            <a:r>
              <a:rPr kumimoji="1" lang="en-US" altLang="zh-CN" sz="2800" b="1" i="1">
                <a:solidFill>
                  <a:srgbClr val="66FFFF"/>
                </a:solidFill>
                <a:latin typeface="Times New Roman" pitchFamily="18" charset="0"/>
              </a:rPr>
              <a:t>h</a:t>
            </a:r>
            <a:r>
              <a:rPr kumimoji="1" lang="zh-CN" altLang="en-US" sz="2400" b="1">
                <a:solidFill>
                  <a:schemeClr val="bg1"/>
                </a:solidFill>
                <a:latin typeface="Times New Roman" pitchFamily="18" charset="0"/>
              </a:rPr>
              <a:t>，所用时间为</a:t>
            </a:r>
            <a:r>
              <a:rPr kumimoji="1" lang="en-US" altLang="zh-CN" sz="2800" b="1" i="1">
                <a:solidFill>
                  <a:srgbClr val="66FFFF"/>
                </a:solidFill>
                <a:latin typeface="Times New Roman" pitchFamily="18" charset="0"/>
              </a:rPr>
              <a:t>t</a:t>
            </a:r>
            <a:r>
              <a:rPr kumimoji="1" lang="zh-CN" altLang="en-US" sz="2400" b="1">
                <a:solidFill>
                  <a:schemeClr val="bg1"/>
                </a:solidFill>
                <a:latin typeface="Times New Roman" pitchFamily="18" charset="0"/>
              </a:rPr>
              <a:t>，</a:t>
            </a:r>
          </a:p>
        </p:txBody>
      </p:sp>
      <p:sp>
        <p:nvSpPr>
          <p:cNvPr id="31747" name="Rectangle 3"/>
          <p:cNvSpPr>
            <a:spLocks noChangeArrowheads="1"/>
          </p:cNvSpPr>
          <p:nvPr/>
        </p:nvSpPr>
        <p:spPr bwMode="auto">
          <a:xfrm>
            <a:off x="230188" y="31432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例</a:t>
            </a:r>
          </a:p>
        </p:txBody>
      </p:sp>
      <p:sp>
        <p:nvSpPr>
          <p:cNvPr id="31748" name="Rectangle 4"/>
          <p:cNvSpPr>
            <a:spLocks noChangeArrowheads="1"/>
          </p:cNvSpPr>
          <p:nvPr/>
        </p:nvSpPr>
        <p:spPr bwMode="auto">
          <a:xfrm>
            <a:off x="261938" y="4403725"/>
            <a:ext cx="568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400" b="1">
                <a:solidFill>
                  <a:srgbClr val="FFFF00"/>
                </a:solidFill>
                <a:latin typeface="Times New Roman" pitchFamily="18" charset="0"/>
              </a:rPr>
              <a:t>解 </a:t>
            </a:r>
          </a:p>
        </p:txBody>
      </p:sp>
      <p:graphicFrame>
        <p:nvGraphicFramePr>
          <p:cNvPr id="31749" name="Object 5"/>
          <p:cNvGraphicFramePr>
            <a:graphicFrameLocks/>
          </p:cNvGraphicFramePr>
          <p:nvPr/>
        </p:nvGraphicFramePr>
        <p:xfrm>
          <a:off x="3251200" y="4481513"/>
          <a:ext cx="1065213" cy="419100"/>
        </p:xfrm>
        <a:graphic>
          <a:graphicData uri="http://schemas.openxmlformats.org/presentationml/2006/ole">
            <mc:AlternateContent xmlns:mc="http://schemas.openxmlformats.org/markup-compatibility/2006">
              <mc:Choice xmlns:v="urn:schemas-microsoft-com:vml" Requires="v">
                <p:oleObj spid="_x0000_s214558" name="公式" r:id="rId3" imgW="1066800" imgH="419100" progId="Equation.3">
                  <p:embed/>
                </p:oleObj>
              </mc:Choice>
              <mc:Fallback>
                <p:oleObj name="公式" r:id="rId3" imgW="1066800" imgH="4191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1200" y="4481513"/>
                        <a:ext cx="106521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0" name="Object 6"/>
          <p:cNvGraphicFramePr>
            <a:graphicFrameLocks/>
          </p:cNvGraphicFramePr>
          <p:nvPr/>
        </p:nvGraphicFramePr>
        <p:xfrm>
          <a:off x="4572000" y="4475163"/>
          <a:ext cx="987425" cy="431800"/>
        </p:xfrm>
        <a:graphic>
          <a:graphicData uri="http://schemas.openxmlformats.org/presentationml/2006/ole">
            <mc:AlternateContent xmlns:mc="http://schemas.openxmlformats.org/markup-compatibility/2006">
              <mc:Choice xmlns:v="urn:schemas-microsoft-com:vml" Requires="v">
                <p:oleObj spid="_x0000_s214559" name="公式" r:id="rId5" imgW="990170" imgH="431613" progId="Equation.3">
                  <p:embed/>
                </p:oleObj>
              </mc:Choice>
              <mc:Fallback>
                <p:oleObj name="公式" r:id="rId5" imgW="990170" imgH="431613"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475163"/>
                        <a:ext cx="9874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1" name="Object 7"/>
          <p:cNvGraphicFramePr>
            <a:graphicFrameLocks/>
          </p:cNvGraphicFramePr>
          <p:nvPr/>
        </p:nvGraphicFramePr>
        <p:xfrm>
          <a:off x="788988" y="5516563"/>
          <a:ext cx="3117850" cy="482600"/>
        </p:xfrm>
        <a:graphic>
          <a:graphicData uri="http://schemas.openxmlformats.org/presentationml/2006/ole">
            <mc:AlternateContent xmlns:mc="http://schemas.openxmlformats.org/markup-compatibility/2006">
              <mc:Choice xmlns:v="urn:schemas-microsoft-com:vml" Requires="v">
                <p:oleObj spid="_x0000_s214560" name="公式" r:id="rId7" imgW="3467100" imgH="482600" progId="Equation.3">
                  <p:embed/>
                </p:oleObj>
              </mc:Choice>
              <mc:Fallback>
                <p:oleObj name="公式" r:id="rId7" imgW="3467100" imgH="4826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988" y="5516563"/>
                        <a:ext cx="31178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2" name="Object 8"/>
          <p:cNvGraphicFramePr>
            <a:graphicFrameLocks/>
          </p:cNvGraphicFramePr>
          <p:nvPr/>
        </p:nvGraphicFramePr>
        <p:xfrm>
          <a:off x="1323975" y="6092825"/>
          <a:ext cx="2835275" cy="469900"/>
        </p:xfrm>
        <a:graphic>
          <a:graphicData uri="http://schemas.openxmlformats.org/presentationml/2006/ole">
            <mc:AlternateContent xmlns:mc="http://schemas.openxmlformats.org/markup-compatibility/2006">
              <mc:Choice xmlns:v="urn:schemas-microsoft-com:vml" Requires="v">
                <p:oleObj spid="_x0000_s214561" name="公式" r:id="rId9" imgW="3149600" imgH="469900" progId="Equation.3">
                  <p:embed/>
                </p:oleObj>
              </mc:Choice>
              <mc:Fallback>
                <p:oleObj name="公式" r:id="rId9" imgW="3149600" imgH="4699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3975" y="6092825"/>
                        <a:ext cx="283527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3" name="Rectangle 9"/>
          <p:cNvSpPr>
            <a:spLocks noChangeArrowheads="1"/>
          </p:cNvSpPr>
          <p:nvPr/>
        </p:nvSpPr>
        <p:spPr bwMode="auto">
          <a:xfrm>
            <a:off x="755650" y="4422775"/>
            <a:ext cx="272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400" b="1">
                <a:solidFill>
                  <a:schemeClr val="bg1"/>
                </a:solidFill>
                <a:latin typeface="Times New Roman" pitchFamily="18" charset="0"/>
              </a:rPr>
              <a:t>分析（机械能）： </a:t>
            </a:r>
          </a:p>
        </p:txBody>
      </p:sp>
      <p:graphicFrame>
        <p:nvGraphicFramePr>
          <p:cNvPr id="31754" name="Object 10"/>
          <p:cNvGraphicFramePr>
            <a:graphicFrameLocks/>
          </p:cNvGraphicFramePr>
          <p:nvPr/>
        </p:nvGraphicFramePr>
        <p:xfrm>
          <a:off x="773113" y="5000625"/>
          <a:ext cx="1751012" cy="419100"/>
        </p:xfrm>
        <a:graphic>
          <a:graphicData uri="http://schemas.openxmlformats.org/presentationml/2006/ole">
            <mc:AlternateContent xmlns:mc="http://schemas.openxmlformats.org/markup-compatibility/2006">
              <mc:Choice xmlns:v="urn:schemas-microsoft-com:vml" Requires="v">
                <p:oleObj spid="_x0000_s214562" name="公式" r:id="rId11" imgW="1752600" imgH="419100" progId="Equation.3">
                  <p:embed/>
                </p:oleObj>
              </mc:Choice>
              <mc:Fallback>
                <p:oleObj name="公式" r:id="rId11" imgW="1752600" imgH="4191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3113" y="5000625"/>
                        <a:ext cx="1751012"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755" name="Picture 11" descr="2"/>
          <p:cNvPicPr>
            <a:picLocks noChangeAspect="1" noChangeArrowheads="1"/>
          </p:cNvPicPr>
          <p:nvPr/>
        </p:nvPicPr>
        <p:blipFill>
          <a:blip r:embed="rId13" cstate="print">
            <a:clrChange>
              <a:clrFrom>
                <a:srgbClr val="FEFEFE"/>
              </a:clrFrom>
              <a:clrTo>
                <a:srgbClr val="FEFEFE">
                  <a:alpha val="0"/>
                </a:srgbClr>
              </a:clrTo>
            </a:clrChange>
            <a:lum bright="-6000"/>
            <a:extLst>
              <a:ext uri="{28A0092B-C50C-407E-A947-70E740481C1C}">
                <a14:useLocalDpi xmlns:a14="http://schemas.microsoft.com/office/drawing/2010/main" val="0"/>
              </a:ext>
            </a:extLst>
          </a:blip>
          <a:srcRect/>
          <a:stretch>
            <a:fillRect/>
          </a:stretch>
        </p:blipFill>
        <p:spPr bwMode="auto">
          <a:xfrm>
            <a:off x="5870575" y="2924175"/>
            <a:ext cx="2733675" cy="3590925"/>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31756" name="Text Box 12"/>
          <p:cNvSpPr txBox="1">
            <a:spLocks noChangeArrowheads="1"/>
          </p:cNvSpPr>
          <p:nvPr/>
        </p:nvSpPr>
        <p:spPr bwMode="auto">
          <a:xfrm>
            <a:off x="285750" y="2825750"/>
            <a:ext cx="5435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ea typeface="宋体" charset="-122"/>
              </a:defRPr>
            </a:lvl1pPr>
            <a:lvl2pPr marL="719138">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nSpc>
                <a:spcPct val="125000"/>
              </a:lnSpc>
            </a:pPr>
            <a:r>
              <a:rPr kumimoji="1" lang="zh-CN" altLang="en-US" sz="2400" b="1">
                <a:solidFill>
                  <a:srgbClr val="FFFF00"/>
                </a:solidFill>
                <a:latin typeface="Times New Roman" pitchFamily="18" charset="0"/>
              </a:rPr>
              <a:t>求</a:t>
            </a:r>
            <a:r>
              <a:rPr kumimoji="1" lang="zh-CN" altLang="en-US" sz="2400" b="1">
                <a:solidFill>
                  <a:schemeClr val="bg1"/>
                </a:solidFill>
                <a:latin typeface="Times New Roman" pitchFamily="18" charset="0"/>
              </a:rPr>
              <a:t>  物体</a:t>
            </a:r>
            <a:r>
              <a:rPr kumimoji="1" lang="en-US" altLang="zh-CN" sz="2400" b="1" i="1">
                <a:solidFill>
                  <a:srgbClr val="66FFFF"/>
                </a:solidFill>
                <a:latin typeface="Times New Roman" pitchFamily="18" charset="0"/>
              </a:rPr>
              <a:t>A</a:t>
            </a:r>
            <a:r>
              <a:rPr kumimoji="1" lang="zh-CN" altLang="en-US" sz="2400" b="1">
                <a:solidFill>
                  <a:schemeClr val="bg1"/>
                </a:solidFill>
                <a:latin typeface="Times New Roman" pitchFamily="18" charset="0"/>
              </a:rPr>
              <a:t>对</a:t>
            </a:r>
            <a:r>
              <a:rPr kumimoji="1" lang="en-US" altLang="zh-CN" sz="2400" b="1" i="1">
                <a:solidFill>
                  <a:srgbClr val="66FFFF"/>
                </a:solidFill>
                <a:latin typeface="Times New Roman" pitchFamily="18" charset="0"/>
              </a:rPr>
              <a:t>Z</a:t>
            </a:r>
            <a:r>
              <a:rPr kumimoji="1" lang="en-US" altLang="zh-CN" sz="2400" b="1" i="1">
                <a:solidFill>
                  <a:schemeClr val="bg1"/>
                </a:solidFill>
                <a:latin typeface="Times New Roman" pitchFamily="18" charset="0"/>
              </a:rPr>
              <a:t> </a:t>
            </a:r>
            <a:r>
              <a:rPr kumimoji="1" lang="zh-CN" altLang="en-US" sz="2400" b="1">
                <a:solidFill>
                  <a:schemeClr val="bg1"/>
                </a:solidFill>
                <a:latin typeface="Times New Roman" pitchFamily="18" charset="0"/>
              </a:rPr>
              <a:t>轴的转动惯量</a:t>
            </a:r>
            <a:r>
              <a:rPr kumimoji="1" lang="en-US" altLang="zh-CN" sz="2400" b="1" i="1">
                <a:solidFill>
                  <a:srgbClr val="66FFFF"/>
                </a:solidFill>
                <a:latin typeface="Times New Roman" pitchFamily="18" charset="0"/>
              </a:rPr>
              <a:t>J</a:t>
            </a:r>
            <a:r>
              <a:rPr kumimoji="1" lang="en-US" altLang="zh-CN" sz="2400" b="1">
                <a:solidFill>
                  <a:srgbClr val="66FFFF"/>
                </a:solidFill>
                <a:latin typeface="Times New Roman" pitchFamily="18" charset="0"/>
              </a:rPr>
              <a:t>z</a:t>
            </a:r>
            <a:r>
              <a:rPr kumimoji="1" lang="zh-CN" altLang="en-US" sz="2400" b="1">
                <a:solidFill>
                  <a:schemeClr val="bg1"/>
                </a:solidFill>
                <a:latin typeface="Times New Roman" pitchFamily="18" charset="0"/>
              </a:rPr>
              <a:t>。设绳子不可伸缩，绳子、各轮质量及轮轴处的摩擦力矩忽略不计。</a:t>
            </a:r>
          </a:p>
        </p:txBody>
      </p:sp>
    </p:spTree>
    <p:extLst>
      <p:ext uri="{BB962C8B-B14F-4D97-AF65-F5344CB8AC3E}">
        <p14:creationId xmlns:p14="http://schemas.microsoft.com/office/powerpoint/2010/main" val="1772669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wipe(left)">
                                      <p:cBhvr>
                                        <p:cTn id="7" dur="500"/>
                                        <p:tgtEl>
                                          <p:spTgt spid="31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6"/>
                                        </p:tgtEl>
                                        <p:attrNameLst>
                                          <p:attrName>style.visibility</p:attrName>
                                        </p:attrNameLst>
                                      </p:cBhvr>
                                      <p:to>
                                        <p:strVal val="visible"/>
                                      </p:to>
                                    </p:set>
                                    <p:animEffect transition="in" filter="wipe(left)">
                                      <p:cBhvr>
                                        <p:cTn id="12" dur="500"/>
                                        <p:tgtEl>
                                          <p:spTgt spid="317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755"/>
                                        </p:tgtEl>
                                        <p:attrNameLst>
                                          <p:attrName>style.visibility</p:attrName>
                                        </p:attrNameLst>
                                      </p:cBhvr>
                                      <p:to>
                                        <p:strVal val="visible"/>
                                      </p:to>
                                    </p:set>
                                    <p:animEffect transition="in" filter="wipe(left)">
                                      <p:cBhvr>
                                        <p:cTn id="17" dur="500"/>
                                        <p:tgtEl>
                                          <p:spTgt spid="317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56"/>
                                        </p:tgtEl>
                                        <p:attrNameLst>
                                          <p:attrName>style.visibility</p:attrName>
                                        </p:attrNameLst>
                                      </p:cBhvr>
                                      <p:to>
                                        <p:strVal val="visible"/>
                                      </p:to>
                                    </p:set>
                                    <p:animEffect transition="in" filter="wipe(left)">
                                      <p:cBhvr>
                                        <p:cTn id="22" dur="500"/>
                                        <p:tgtEl>
                                          <p:spTgt spid="317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48"/>
                                        </p:tgtEl>
                                        <p:attrNameLst>
                                          <p:attrName>style.visibility</p:attrName>
                                        </p:attrNameLst>
                                      </p:cBhvr>
                                      <p:to>
                                        <p:strVal val="visible"/>
                                      </p:to>
                                    </p:set>
                                    <p:animEffect transition="in" filter="wipe(left)">
                                      <p:cBhvr>
                                        <p:cTn id="27" dur="500"/>
                                        <p:tgtEl>
                                          <p:spTgt spid="317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753"/>
                                        </p:tgtEl>
                                        <p:attrNameLst>
                                          <p:attrName>style.visibility</p:attrName>
                                        </p:attrNameLst>
                                      </p:cBhvr>
                                      <p:to>
                                        <p:strVal val="visible"/>
                                      </p:to>
                                    </p:set>
                                    <p:animEffect transition="in" filter="wipe(left)">
                                      <p:cBhvr>
                                        <p:cTn id="32" dur="500"/>
                                        <p:tgtEl>
                                          <p:spTgt spid="317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1749"/>
                                        </p:tgtEl>
                                        <p:attrNameLst>
                                          <p:attrName>style.visibility</p:attrName>
                                        </p:attrNameLst>
                                      </p:cBhvr>
                                      <p:to>
                                        <p:strVal val="visible"/>
                                      </p:to>
                                    </p:set>
                                    <p:animEffect transition="in" filter="wipe(left)">
                                      <p:cBhvr>
                                        <p:cTn id="37" dur="500"/>
                                        <p:tgtEl>
                                          <p:spTgt spid="317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1750"/>
                                        </p:tgtEl>
                                        <p:attrNameLst>
                                          <p:attrName>style.visibility</p:attrName>
                                        </p:attrNameLst>
                                      </p:cBhvr>
                                      <p:to>
                                        <p:strVal val="visible"/>
                                      </p:to>
                                    </p:set>
                                    <p:animEffect transition="in" filter="wipe(left)">
                                      <p:cBhvr>
                                        <p:cTn id="42" dur="500"/>
                                        <p:tgtEl>
                                          <p:spTgt spid="3175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1754"/>
                                        </p:tgtEl>
                                        <p:attrNameLst>
                                          <p:attrName>style.visibility</p:attrName>
                                        </p:attrNameLst>
                                      </p:cBhvr>
                                      <p:to>
                                        <p:strVal val="visible"/>
                                      </p:to>
                                    </p:set>
                                    <p:animEffect transition="in" filter="wipe(left)">
                                      <p:cBhvr>
                                        <p:cTn id="47" dur="500"/>
                                        <p:tgtEl>
                                          <p:spTgt spid="317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1751"/>
                                        </p:tgtEl>
                                        <p:attrNameLst>
                                          <p:attrName>style.visibility</p:attrName>
                                        </p:attrNameLst>
                                      </p:cBhvr>
                                      <p:to>
                                        <p:strVal val="visible"/>
                                      </p:to>
                                    </p:set>
                                    <p:animEffect transition="in" filter="wipe(left)">
                                      <p:cBhvr>
                                        <p:cTn id="52" dur="500"/>
                                        <p:tgtEl>
                                          <p:spTgt spid="3175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1752"/>
                                        </p:tgtEl>
                                        <p:attrNameLst>
                                          <p:attrName>style.visibility</p:attrName>
                                        </p:attrNameLst>
                                      </p:cBhvr>
                                      <p:to>
                                        <p:strVal val="visible"/>
                                      </p:to>
                                    </p:set>
                                    <p:animEffect transition="in" filter="wipe(left)">
                                      <p:cBhvr>
                                        <p:cTn id="57"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p:bldP spid="31748" grpId="0"/>
      <p:bldP spid="31753" grpId="0"/>
      <p:bldP spid="3175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7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72" name="Rectangle 4"/>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73"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74"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75" name="Rectangle 7"/>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76"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77" name="Rectangle 9"/>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2778" name="Object 10"/>
          <p:cNvGraphicFramePr>
            <a:graphicFrameLocks/>
          </p:cNvGraphicFramePr>
          <p:nvPr/>
        </p:nvGraphicFramePr>
        <p:xfrm>
          <a:off x="827088" y="1179513"/>
          <a:ext cx="3014662" cy="736600"/>
        </p:xfrm>
        <a:graphic>
          <a:graphicData uri="http://schemas.openxmlformats.org/presentationml/2006/ole">
            <mc:AlternateContent xmlns:mc="http://schemas.openxmlformats.org/markup-compatibility/2006">
              <mc:Choice xmlns:v="urn:schemas-microsoft-com:vml" Requires="v">
                <p:oleObj spid="_x0000_s215819" name="公式" r:id="rId3" imgW="3022600" imgH="736600" progId="Equation.3">
                  <p:embed/>
                </p:oleObj>
              </mc:Choice>
              <mc:Fallback>
                <p:oleObj name="公式" r:id="rId3" imgW="3022600" imgH="7366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179513"/>
                        <a:ext cx="3014662"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9" name="Object 11"/>
          <p:cNvGraphicFramePr>
            <a:graphicFrameLocks/>
          </p:cNvGraphicFramePr>
          <p:nvPr/>
        </p:nvGraphicFramePr>
        <p:xfrm>
          <a:off x="827088" y="2205038"/>
          <a:ext cx="4141787" cy="711200"/>
        </p:xfrm>
        <a:graphic>
          <a:graphicData uri="http://schemas.openxmlformats.org/presentationml/2006/ole">
            <mc:AlternateContent xmlns:mc="http://schemas.openxmlformats.org/markup-compatibility/2006">
              <mc:Choice xmlns:v="urn:schemas-microsoft-com:vml" Requires="v">
                <p:oleObj spid="_x0000_s215820" name="公式" r:id="rId5" imgW="4152900" imgH="711200" progId="Equation.3">
                  <p:embed/>
                </p:oleObj>
              </mc:Choice>
              <mc:Fallback>
                <p:oleObj name="公式" r:id="rId5" imgW="4152900" imgH="7112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205038"/>
                        <a:ext cx="4141787"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0" name="Object 12"/>
          <p:cNvGraphicFramePr>
            <a:graphicFrameLocks/>
          </p:cNvGraphicFramePr>
          <p:nvPr/>
        </p:nvGraphicFramePr>
        <p:xfrm>
          <a:off x="827088" y="3141663"/>
          <a:ext cx="2039937" cy="698500"/>
        </p:xfrm>
        <a:graphic>
          <a:graphicData uri="http://schemas.openxmlformats.org/presentationml/2006/ole">
            <mc:AlternateContent xmlns:mc="http://schemas.openxmlformats.org/markup-compatibility/2006">
              <mc:Choice xmlns:v="urn:schemas-microsoft-com:vml" Requires="v">
                <p:oleObj spid="_x0000_s215821" name="公式" r:id="rId7" imgW="2044700" imgH="698500" progId="Equation.3">
                  <p:embed/>
                </p:oleObj>
              </mc:Choice>
              <mc:Fallback>
                <p:oleObj name="公式" r:id="rId7" imgW="2044700" imgH="6985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141663"/>
                        <a:ext cx="2039937"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1" name="Object 13"/>
          <p:cNvGraphicFramePr>
            <a:graphicFrameLocks/>
          </p:cNvGraphicFramePr>
          <p:nvPr/>
        </p:nvGraphicFramePr>
        <p:xfrm>
          <a:off x="5283200" y="5089525"/>
          <a:ext cx="2457450" cy="787400"/>
        </p:xfrm>
        <a:graphic>
          <a:graphicData uri="http://schemas.openxmlformats.org/presentationml/2006/ole">
            <mc:AlternateContent xmlns:mc="http://schemas.openxmlformats.org/markup-compatibility/2006">
              <mc:Choice xmlns:v="urn:schemas-microsoft-com:vml" Requires="v">
                <p:oleObj spid="_x0000_s215822" name="公式" r:id="rId9" imgW="2463800" imgH="787400" progId="Equation.3">
                  <p:embed/>
                </p:oleObj>
              </mc:Choice>
              <mc:Fallback>
                <p:oleObj name="公式" r:id="rId9" imgW="2463800" imgH="7874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3200" y="5089525"/>
                        <a:ext cx="245745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2" name="Object 14"/>
          <p:cNvGraphicFramePr>
            <a:graphicFrameLocks/>
          </p:cNvGraphicFramePr>
          <p:nvPr/>
        </p:nvGraphicFramePr>
        <p:xfrm>
          <a:off x="827088" y="5084763"/>
          <a:ext cx="3344862" cy="889000"/>
        </p:xfrm>
        <a:graphic>
          <a:graphicData uri="http://schemas.openxmlformats.org/presentationml/2006/ole">
            <mc:AlternateContent xmlns:mc="http://schemas.openxmlformats.org/markup-compatibility/2006">
              <mc:Choice xmlns:v="urn:schemas-microsoft-com:vml" Requires="v">
                <p:oleObj spid="_x0000_s215823" name="公式" r:id="rId11" imgW="3352800" imgH="889000" progId="Equation.3">
                  <p:embed/>
                </p:oleObj>
              </mc:Choice>
              <mc:Fallback>
                <p:oleObj name="公式" r:id="rId11" imgW="3352800" imgH="8890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5084763"/>
                        <a:ext cx="3344862"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3" name="Object 15"/>
          <p:cNvGraphicFramePr>
            <a:graphicFrameLocks/>
          </p:cNvGraphicFramePr>
          <p:nvPr/>
        </p:nvGraphicFramePr>
        <p:xfrm>
          <a:off x="755650" y="4076700"/>
          <a:ext cx="2876550" cy="889000"/>
        </p:xfrm>
        <a:graphic>
          <a:graphicData uri="http://schemas.openxmlformats.org/presentationml/2006/ole">
            <mc:AlternateContent xmlns:mc="http://schemas.openxmlformats.org/markup-compatibility/2006">
              <mc:Choice xmlns:v="urn:schemas-microsoft-com:vml" Requires="v">
                <p:oleObj spid="_x0000_s215824" name="公式" r:id="rId13" imgW="2882900" imgH="889000" progId="Equation.3">
                  <p:embed/>
                </p:oleObj>
              </mc:Choice>
              <mc:Fallback>
                <p:oleObj name="公式" r:id="rId13" imgW="2882900" imgH="88900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4076700"/>
                        <a:ext cx="287655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5" name="Object 17"/>
          <p:cNvGraphicFramePr>
            <a:graphicFrameLocks/>
          </p:cNvGraphicFramePr>
          <p:nvPr/>
        </p:nvGraphicFramePr>
        <p:xfrm>
          <a:off x="2919413" y="463550"/>
          <a:ext cx="4598987" cy="469900"/>
        </p:xfrm>
        <a:graphic>
          <a:graphicData uri="http://schemas.openxmlformats.org/presentationml/2006/ole">
            <mc:AlternateContent xmlns:mc="http://schemas.openxmlformats.org/markup-compatibility/2006">
              <mc:Choice xmlns:v="urn:schemas-microsoft-com:vml" Requires="v">
                <p:oleObj spid="_x0000_s215825" name="公式" r:id="rId15" imgW="4610100" imgH="469900" progId="Equation.3">
                  <p:embed/>
                </p:oleObj>
              </mc:Choice>
              <mc:Fallback>
                <p:oleObj name="公式" r:id="rId15" imgW="4610100" imgH="46990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19413" y="463550"/>
                        <a:ext cx="4598987"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6" name="Rectangle 18"/>
          <p:cNvSpPr>
            <a:spLocks noChangeArrowheads="1"/>
          </p:cNvSpPr>
          <p:nvPr/>
        </p:nvSpPr>
        <p:spPr bwMode="auto">
          <a:xfrm>
            <a:off x="760413" y="476250"/>
            <a:ext cx="172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chemeClr val="bg1"/>
                </a:solidFill>
                <a:latin typeface="Times New Roman" pitchFamily="18" charset="0"/>
              </a:rPr>
              <a:t>机械能守恒</a:t>
            </a:r>
          </a:p>
        </p:txBody>
      </p:sp>
      <p:pic>
        <p:nvPicPr>
          <p:cNvPr id="32787" name="Picture 19" descr="2"/>
          <p:cNvPicPr>
            <a:picLocks noChangeAspect="1" noChangeArrowheads="1"/>
          </p:cNvPicPr>
          <p:nvPr/>
        </p:nvPicPr>
        <p:blipFill>
          <a:blip r:embed="rId17" cstate="print">
            <a:clrChange>
              <a:clrFrom>
                <a:srgbClr val="FEFEFE"/>
              </a:clrFrom>
              <a:clrTo>
                <a:srgbClr val="FEFEFE">
                  <a:alpha val="0"/>
                </a:srgbClr>
              </a:clrTo>
            </a:clrChange>
            <a:lum bright="-6000"/>
            <a:extLst>
              <a:ext uri="{28A0092B-C50C-407E-A947-70E740481C1C}">
                <a14:useLocalDpi xmlns:a14="http://schemas.microsoft.com/office/drawing/2010/main" val="0"/>
              </a:ext>
            </a:extLst>
          </a:blip>
          <a:srcRect/>
          <a:stretch>
            <a:fillRect/>
          </a:stretch>
        </p:blipFill>
        <p:spPr bwMode="auto">
          <a:xfrm>
            <a:off x="5651500" y="1206500"/>
            <a:ext cx="2733675" cy="3590925"/>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32788" name="AutoShape 20"/>
          <p:cNvSpPr>
            <a:spLocks noChangeArrowheads="1"/>
          </p:cNvSpPr>
          <p:nvPr/>
        </p:nvSpPr>
        <p:spPr bwMode="auto">
          <a:xfrm>
            <a:off x="4427538" y="5373688"/>
            <a:ext cx="792162" cy="288925"/>
          </a:xfrm>
          <a:prstGeom prst="rightArrow">
            <a:avLst>
              <a:gd name="adj1" fmla="val 50000"/>
              <a:gd name="adj2" fmla="val 68544"/>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0" name="AutoShape 22"/>
          <p:cNvSpPr>
            <a:spLocks noChangeArrowheads="1"/>
          </p:cNvSpPr>
          <p:nvPr/>
        </p:nvSpPr>
        <p:spPr bwMode="auto">
          <a:xfrm>
            <a:off x="7451725" y="6165850"/>
            <a:ext cx="1152525" cy="360363"/>
          </a:xfrm>
          <a:prstGeom prst="roundRect">
            <a:avLst>
              <a:gd name="adj" fmla="val 50000"/>
            </a:avLst>
          </a:prstGeom>
          <a:solidFill>
            <a:srgbClr val="E1C663">
              <a:alpha val="33000"/>
            </a:srgbClr>
          </a:solidFill>
          <a:ln w="38100">
            <a:solidFill>
              <a:srgbClr val="663300">
                <a:alpha val="3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CC00"/>
                </a:solidFill>
                <a:ea typeface="方正舒体_GBK" pitchFamily="65" charset="-122"/>
              </a:rPr>
              <a:t> </a:t>
            </a:r>
            <a:r>
              <a:rPr lang="zh-CN" altLang="en-US" sz="2000" b="1">
                <a:solidFill>
                  <a:srgbClr val="FFCC00"/>
                </a:solidFill>
                <a:ea typeface="方正舒体_GBK" pitchFamily="65" charset="-122"/>
              </a:rPr>
              <a:t>返回  </a:t>
            </a:r>
          </a:p>
        </p:txBody>
      </p:sp>
      <p:sp>
        <p:nvSpPr>
          <p:cNvPr id="32791" name="AutoShape 23">
            <a:hlinkClick r:id="rId18"/>
          </p:cNvPr>
          <p:cNvSpPr>
            <a:spLocks noChangeArrowheads="1"/>
          </p:cNvSpPr>
          <p:nvPr/>
        </p:nvSpPr>
        <p:spPr bwMode="auto">
          <a:xfrm>
            <a:off x="7451725" y="6164263"/>
            <a:ext cx="1152525" cy="360362"/>
          </a:xfrm>
          <a:prstGeom prst="roundRect">
            <a:avLst>
              <a:gd name="adj" fmla="val 50000"/>
            </a:avLst>
          </a:prstGeom>
          <a:solidFill>
            <a:srgbClr val="E1C663">
              <a:alpha val="0"/>
            </a:srgbClr>
          </a:solidFill>
          <a:ln>
            <a:noFill/>
          </a:ln>
          <a:effectLst/>
          <a:extLst>
            <a:ext uri="{91240B29-F687-4F45-9708-019B960494DF}">
              <a14:hiddenLine xmlns:a14="http://schemas.microsoft.com/office/drawing/2010/main" w="38100">
                <a:solidFill>
                  <a:srgbClr val="663300">
                    <a:alpha val="30000"/>
                  </a:srgbClr>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FFCC00"/>
              </a:solidFill>
              <a:ea typeface="方正舒体_GBK" pitchFamily="65" charset="-122"/>
            </a:endParaRPr>
          </a:p>
        </p:txBody>
      </p:sp>
    </p:spTree>
    <p:extLst>
      <p:ext uri="{BB962C8B-B14F-4D97-AF65-F5344CB8AC3E}">
        <p14:creationId xmlns:p14="http://schemas.microsoft.com/office/powerpoint/2010/main" val="2522407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86"/>
                                        </p:tgtEl>
                                        <p:attrNameLst>
                                          <p:attrName>style.visibility</p:attrName>
                                        </p:attrNameLst>
                                      </p:cBhvr>
                                      <p:to>
                                        <p:strVal val="visible"/>
                                      </p:to>
                                    </p:set>
                                    <p:animEffect transition="in" filter="wipe(left)">
                                      <p:cBhvr>
                                        <p:cTn id="7" dur="500"/>
                                        <p:tgtEl>
                                          <p:spTgt spid="32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785"/>
                                        </p:tgtEl>
                                        <p:attrNameLst>
                                          <p:attrName>style.visibility</p:attrName>
                                        </p:attrNameLst>
                                      </p:cBhvr>
                                      <p:to>
                                        <p:strVal val="visible"/>
                                      </p:to>
                                    </p:set>
                                    <p:animEffect transition="in" filter="wipe(left)">
                                      <p:cBhvr>
                                        <p:cTn id="12" dur="500"/>
                                        <p:tgtEl>
                                          <p:spTgt spid="327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778"/>
                                        </p:tgtEl>
                                        <p:attrNameLst>
                                          <p:attrName>style.visibility</p:attrName>
                                        </p:attrNameLst>
                                      </p:cBhvr>
                                      <p:to>
                                        <p:strVal val="visible"/>
                                      </p:to>
                                    </p:set>
                                    <p:animEffect transition="in" filter="wipe(left)">
                                      <p:cBhvr>
                                        <p:cTn id="17" dur="500"/>
                                        <p:tgtEl>
                                          <p:spTgt spid="327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779"/>
                                        </p:tgtEl>
                                        <p:attrNameLst>
                                          <p:attrName>style.visibility</p:attrName>
                                        </p:attrNameLst>
                                      </p:cBhvr>
                                      <p:to>
                                        <p:strVal val="visible"/>
                                      </p:to>
                                    </p:set>
                                    <p:animEffect transition="in" filter="wipe(left)">
                                      <p:cBhvr>
                                        <p:cTn id="22" dur="500"/>
                                        <p:tgtEl>
                                          <p:spTgt spid="327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2780"/>
                                        </p:tgtEl>
                                        <p:attrNameLst>
                                          <p:attrName>style.visibility</p:attrName>
                                        </p:attrNameLst>
                                      </p:cBhvr>
                                      <p:to>
                                        <p:strVal val="visible"/>
                                      </p:to>
                                    </p:set>
                                    <p:animEffect transition="in" filter="wipe(left)">
                                      <p:cBhvr>
                                        <p:cTn id="27" dur="500"/>
                                        <p:tgtEl>
                                          <p:spTgt spid="327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2783"/>
                                        </p:tgtEl>
                                        <p:attrNameLst>
                                          <p:attrName>style.visibility</p:attrName>
                                        </p:attrNameLst>
                                      </p:cBhvr>
                                      <p:to>
                                        <p:strVal val="visible"/>
                                      </p:to>
                                    </p:set>
                                    <p:animEffect transition="in" filter="wipe(left)">
                                      <p:cBhvr>
                                        <p:cTn id="32" dur="500"/>
                                        <p:tgtEl>
                                          <p:spTgt spid="327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2782"/>
                                        </p:tgtEl>
                                        <p:attrNameLst>
                                          <p:attrName>style.visibility</p:attrName>
                                        </p:attrNameLst>
                                      </p:cBhvr>
                                      <p:to>
                                        <p:strVal val="visible"/>
                                      </p:to>
                                    </p:set>
                                    <p:animEffect transition="in" filter="wipe(left)">
                                      <p:cBhvr>
                                        <p:cTn id="37" dur="500"/>
                                        <p:tgtEl>
                                          <p:spTgt spid="3278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788"/>
                                        </p:tgtEl>
                                        <p:attrNameLst>
                                          <p:attrName>style.visibility</p:attrName>
                                        </p:attrNameLst>
                                      </p:cBhvr>
                                      <p:to>
                                        <p:strVal val="visible"/>
                                      </p:to>
                                    </p:set>
                                    <p:animEffect transition="in" filter="wipe(left)">
                                      <p:cBhvr>
                                        <p:cTn id="42" dur="500"/>
                                        <p:tgtEl>
                                          <p:spTgt spid="3278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2781"/>
                                        </p:tgtEl>
                                        <p:attrNameLst>
                                          <p:attrName>style.visibility</p:attrName>
                                        </p:attrNameLst>
                                      </p:cBhvr>
                                      <p:to>
                                        <p:strVal val="visible"/>
                                      </p:to>
                                    </p:set>
                                    <p:animEffect transition="in" filter="wipe(left)">
                                      <p:cBhvr>
                                        <p:cTn id="47" dur="500"/>
                                        <p:tgtEl>
                                          <p:spTgt spid="32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6" grpId="0"/>
      <p:bldP spid="3278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Text Box 2"/>
          <p:cNvSpPr txBox="1">
            <a:spLocks noChangeArrowheads="1"/>
          </p:cNvSpPr>
          <p:nvPr/>
        </p:nvSpPr>
        <p:spPr bwMode="auto">
          <a:xfrm>
            <a:off x="-36512" y="1422226"/>
            <a:ext cx="8288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latin typeface="Times New Roman" pitchFamily="18" charset="0"/>
              </a:rPr>
              <a:t>一</a:t>
            </a:r>
            <a:r>
              <a:rPr lang="en-US" altLang="zh-CN" sz="2800" b="1">
                <a:latin typeface="Times New Roman" pitchFamily="18" charset="0"/>
              </a:rPr>
              <a:t>. </a:t>
            </a:r>
            <a:r>
              <a:rPr lang="zh-CN" altLang="en-US" sz="2800" b="1">
                <a:latin typeface="Times New Roman" pitchFamily="18" charset="0"/>
              </a:rPr>
              <a:t>质点动量矩 </a:t>
            </a:r>
            <a:r>
              <a:rPr lang="en-US" altLang="zh-CN" sz="2800" b="1">
                <a:latin typeface="Times New Roman" pitchFamily="18" charset="0"/>
              </a:rPr>
              <a:t>(</a:t>
            </a:r>
            <a:r>
              <a:rPr lang="zh-CN" altLang="en-US" sz="2800" b="1">
                <a:latin typeface="Times New Roman" pitchFamily="18" charset="0"/>
              </a:rPr>
              <a:t>角动量</a:t>
            </a:r>
            <a:r>
              <a:rPr lang="en-US" altLang="zh-CN" sz="2800" b="1">
                <a:latin typeface="Times New Roman" pitchFamily="18" charset="0"/>
              </a:rPr>
              <a:t>)</a:t>
            </a:r>
            <a:r>
              <a:rPr lang="zh-CN" altLang="en-US" sz="2800" b="1">
                <a:latin typeface="Times New Roman" pitchFamily="18" charset="0"/>
              </a:rPr>
              <a:t>定理和动量矩守恒定律</a:t>
            </a:r>
            <a:endParaRPr lang="zh-CN" altLang="en-US" sz="2800">
              <a:latin typeface="Times New Roman" pitchFamily="18" charset="0"/>
            </a:endParaRPr>
          </a:p>
        </p:txBody>
      </p:sp>
      <p:sp>
        <p:nvSpPr>
          <p:cNvPr id="54" name="Text Box 3"/>
          <p:cNvSpPr txBox="1">
            <a:spLocks noChangeArrowheads="1"/>
          </p:cNvSpPr>
          <p:nvPr/>
        </p:nvSpPr>
        <p:spPr bwMode="auto">
          <a:xfrm>
            <a:off x="481013" y="2095326"/>
            <a:ext cx="3681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400" b="1">
                <a:latin typeface="Times New Roman" pitchFamily="18" charset="0"/>
              </a:rPr>
              <a:t>1. </a:t>
            </a:r>
            <a:r>
              <a:rPr lang="zh-CN" altLang="en-US" sz="2400" b="1">
                <a:latin typeface="Times New Roman" pitchFamily="18" charset="0"/>
              </a:rPr>
              <a:t>质点的动量矩</a:t>
            </a:r>
            <a:r>
              <a:rPr lang="en-US" altLang="zh-CN" sz="2400" b="1">
                <a:latin typeface="Times New Roman" pitchFamily="18" charset="0"/>
              </a:rPr>
              <a:t>(</a:t>
            </a:r>
            <a:r>
              <a:rPr lang="zh-CN" altLang="en-US" sz="2400" b="1">
                <a:latin typeface="Times New Roman" pitchFamily="18" charset="0"/>
              </a:rPr>
              <a:t>对</a:t>
            </a:r>
            <a:r>
              <a:rPr lang="en-US" altLang="zh-CN" sz="2400" b="1" i="1">
                <a:latin typeface="Times New Roman" pitchFamily="18" charset="0"/>
              </a:rPr>
              <a:t>O</a:t>
            </a:r>
            <a:r>
              <a:rPr lang="zh-CN" altLang="en-US" sz="2400" b="1">
                <a:latin typeface="Times New Roman" pitchFamily="18" charset="0"/>
              </a:rPr>
              <a:t>点</a:t>
            </a:r>
            <a:r>
              <a:rPr lang="en-US" altLang="zh-CN" sz="2400" b="1">
                <a:latin typeface="Times New Roman" pitchFamily="18" charset="0"/>
              </a:rPr>
              <a:t>)</a:t>
            </a:r>
            <a:endParaRPr lang="en-US" altLang="zh-CN" sz="2400">
              <a:latin typeface="Times New Roman" pitchFamily="18" charset="0"/>
            </a:endParaRPr>
          </a:p>
        </p:txBody>
      </p:sp>
      <p:graphicFrame>
        <p:nvGraphicFramePr>
          <p:cNvPr id="55" name="Object 4"/>
          <p:cNvGraphicFramePr>
            <a:graphicFrameLocks/>
          </p:cNvGraphicFramePr>
          <p:nvPr>
            <p:extLst>
              <p:ext uri="{D42A27DB-BD31-4B8C-83A1-F6EECF244321}">
                <p14:modId xmlns:p14="http://schemas.microsoft.com/office/powerpoint/2010/main" val="1771309665"/>
              </p:ext>
            </p:extLst>
          </p:nvPr>
        </p:nvGraphicFramePr>
        <p:xfrm>
          <a:off x="1059308" y="2724933"/>
          <a:ext cx="2574926" cy="620538"/>
        </p:xfrm>
        <a:graphic>
          <a:graphicData uri="http://schemas.openxmlformats.org/presentationml/2006/ole">
            <mc:AlternateContent xmlns:mc="http://schemas.openxmlformats.org/markup-compatibility/2006">
              <mc:Choice xmlns:v="urn:schemas-microsoft-com:vml" Requires="v">
                <p:oleObj spid="_x0000_s216617" name="Equation" r:id="rId4" imgW="1206360" imgH="253800" progId="Equation.DSMT4">
                  <p:embed/>
                </p:oleObj>
              </mc:Choice>
              <mc:Fallback>
                <p:oleObj name="Equation" r:id="rId4" imgW="1206360" imgH="253800" progId="Equation.DSMT4">
                  <p:embed/>
                  <p:pic>
                    <p:nvPicPr>
                      <p:cNvPr id="0" name=""/>
                      <p:cNvPicPr>
                        <a:picLocks noChangeArrowheads="1"/>
                      </p:cNvPicPr>
                      <p:nvPr/>
                    </p:nvPicPr>
                    <p:blipFill>
                      <a:blip r:embed="rId5"/>
                      <a:srcRect/>
                      <a:stretch>
                        <a:fillRect/>
                      </a:stretch>
                    </p:blipFill>
                    <p:spPr bwMode="auto">
                      <a:xfrm>
                        <a:off x="1059308" y="2724933"/>
                        <a:ext cx="2574926" cy="620538"/>
                      </a:xfrm>
                      <a:prstGeom prst="rect">
                        <a:avLst/>
                      </a:prstGeom>
                      <a:noFill/>
                      <a:ln>
                        <a:noFill/>
                      </a:ln>
                    </p:spPr>
                  </p:pic>
                </p:oleObj>
              </mc:Fallback>
            </mc:AlternateContent>
          </a:graphicData>
        </a:graphic>
      </p:graphicFrame>
      <p:sp>
        <p:nvSpPr>
          <p:cNvPr id="56" name="Text Box 5"/>
          <p:cNvSpPr txBox="1">
            <a:spLocks noChangeArrowheads="1"/>
          </p:cNvSpPr>
          <p:nvPr/>
        </p:nvSpPr>
        <p:spPr bwMode="auto">
          <a:xfrm>
            <a:off x="838201" y="3428826"/>
            <a:ext cx="134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400" b="1">
                <a:latin typeface="Times New Roman" pitchFamily="18" charset="0"/>
              </a:rPr>
              <a:t>其大小</a:t>
            </a:r>
            <a:endParaRPr lang="zh-CN" altLang="en-US" sz="2400">
              <a:latin typeface="Times New Roman" pitchFamily="18" charset="0"/>
            </a:endParaRPr>
          </a:p>
        </p:txBody>
      </p:sp>
      <p:graphicFrame>
        <p:nvGraphicFramePr>
          <p:cNvPr id="57" name="Object 6"/>
          <p:cNvGraphicFramePr>
            <a:graphicFrameLocks/>
          </p:cNvGraphicFramePr>
          <p:nvPr>
            <p:extLst>
              <p:ext uri="{D42A27DB-BD31-4B8C-83A1-F6EECF244321}">
                <p14:modId xmlns:p14="http://schemas.microsoft.com/office/powerpoint/2010/main" val="995322092"/>
              </p:ext>
            </p:extLst>
          </p:nvPr>
        </p:nvGraphicFramePr>
        <p:xfrm>
          <a:off x="1056134" y="4030116"/>
          <a:ext cx="3471316" cy="564877"/>
        </p:xfrm>
        <a:graphic>
          <a:graphicData uri="http://schemas.openxmlformats.org/presentationml/2006/ole">
            <mc:AlternateContent xmlns:mc="http://schemas.openxmlformats.org/markup-compatibility/2006">
              <mc:Choice xmlns:v="urn:schemas-microsoft-com:vml" Requires="v">
                <p:oleObj spid="_x0000_s216618" name="Equation" r:id="rId6" imgW="1460160" imgH="228600" progId="Equation.DSMT4">
                  <p:embed/>
                </p:oleObj>
              </mc:Choice>
              <mc:Fallback>
                <p:oleObj name="Equation" r:id="rId6" imgW="1460160" imgH="228600" progId="Equation.DSMT4">
                  <p:embed/>
                  <p:pic>
                    <p:nvPicPr>
                      <p:cNvPr id="0" name=""/>
                      <p:cNvPicPr>
                        <a:picLocks noChangeArrowheads="1"/>
                      </p:cNvPicPr>
                      <p:nvPr/>
                    </p:nvPicPr>
                    <p:blipFill>
                      <a:blip r:embed="rId7"/>
                      <a:srcRect/>
                      <a:stretch>
                        <a:fillRect/>
                      </a:stretch>
                    </p:blipFill>
                    <p:spPr bwMode="auto">
                      <a:xfrm>
                        <a:off x="1056134" y="4030116"/>
                        <a:ext cx="3471316" cy="564877"/>
                      </a:xfrm>
                      <a:prstGeom prst="rect">
                        <a:avLst/>
                      </a:prstGeom>
                      <a:noFill/>
                      <a:ln>
                        <a:noFill/>
                      </a:ln>
                    </p:spPr>
                  </p:pic>
                </p:oleObj>
              </mc:Fallback>
            </mc:AlternateContent>
          </a:graphicData>
        </a:graphic>
      </p:graphicFrame>
      <p:sp>
        <p:nvSpPr>
          <p:cNvPr id="58" name="Text Box 7"/>
          <p:cNvSpPr txBox="1">
            <a:spLocks noChangeArrowheads="1"/>
          </p:cNvSpPr>
          <p:nvPr/>
        </p:nvSpPr>
        <p:spPr bwMode="auto">
          <a:xfrm>
            <a:off x="942976" y="5445993"/>
            <a:ext cx="7920037" cy="95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4500" indent="-444500">
              <a:defRPr>
                <a:solidFill>
                  <a:schemeClr val="tx1"/>
                </a:solidFill>
                <a:latin typeface="Arial" charset="0"/>
                <a:ea typeface="宋体" charset="-122"/>
              </a:defRPr>
            </a:lvl1pPr>
            <a:lvl2pPr marL="623888">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eaLnBrk="0" hangingPunct="0">
              <a:lnSpc>
                <a:spcPct val="125000"/>
              </a:lnSpc>
            </a:pPr>
            <a:r>
              <a:rPr lang="en-US" altLang="zh-CN" sz="2400" b="1">
                <a:latin typeface="Times New Roman" pitchFamily="18" charset="0"/>
                <a:ea typeface="楷体_GB2312" pitchFamily="49" charset="-122"/>
              </a:rPr>
              <a:t>(1)  </a:t>
            </a:r>
            <a:r>
              <a:rPr lang="zh-CN" altLang="en-US" sz="2400" b="1">
                <a:latin typeface="Times New Roman" pitchFamily="18" charset="0"/>
                <a:ea typeface="楷体_GB2312" pitchFamily="49" charset="-122"/>
              </a:rPr>
              <a:t>质点的动量矩与质点的动量及</a:t>
            </a:r>
            <a:r>
              <a:rPr lang="zh-CN" altLang="en-US" sz="2400" b="1">
                <a:latin typeface="楷体_GB2312" pitchFamily="49" charset="-122"/>
                <a:ea typeface="楷体_GB2312" pitchFamily="49" charset="-122"/>
              </a:rPr>
              <a:t>位矢</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取决于固定点的选择</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有关</a:t>
            </a:r>
          </a:p>
        </p:txBody>
      </p:sp>
      <p:sp>
        <p:nvSpPr>
          <p:cNvPr id="61" name="Text Box 11"/>
          <p:cNvSpPr txBox="1">
            <a:spLocks noChangeArrowheads="1"/>
          </p:cNvSpPr>
          <p:nvPr/>
        </p:nvSpPr>
        <p:spPr bwMode="auto">
          <a:xfrm>
            <a:off x="530226" y="5028480"/>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400" b="1">
                <a:latin typeface="宋体" charset="-122"/>
              </a:rPr>
              <a:t>说明</a:t>
            </a:r>
          </a:p>
        </p:txBody>
      </p:sp>
      <p:sp>
        <p:nvSpPr>
          <p:cNvPr id="62" name="AutoShape 12"/>
          <p:cNvSpPr>
            <a:spLocks noChangeArrowheads="1"/>
          </p:cNvSpPr>
          <p:nvPr/>
        </p:nvSpPr>
        <p:spPr bwMode="auto">
          <a:xfrm>
            <a:off x="603251" y="4941168"/>
            <a:ext cx="360362" cy="576262"/>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 name="Object 13"/>
          <p:cNvGraphicFramePr>
            <a:graphicFrameLocks/>
          </p:cNvGraphicFramePr>
          <p:nvPr>
            <p:extLst>
              <p:ext uri="{D42A27DB-BD31-4B8C-83A1-F6EECF244321}">
                <p14:modId xmlns:p14="http://schemas.microsoft.com/office/powerpoint/2010/main" val="3970611326"/>
              </p:ext>
            </p:extLst>
          </p:nvPr>
        </p:nvGraphicFramePr>
        <p:xfrm>
          <a:off x="7516813" y="2095326"/>
          <a:ext cx="393700" cy="469900"/>
        </p:xfrm>
        <a:graphic>
          <a:graphicData uri="http://schemas.openxmlformats.org/presentationml/2006/ole">
            <mc:AlternateContent xmlns:mc="http://schemas.openxmlformats.org/markup-compatibility/2006">
              <mc:Choice xmlns:v="urn:schemas-microsoft-com:vml" Requires="v">
                <p:oleObj spid="_x0000_s216619" name="公式" r:id="rId8" imgW="393529" imgH="469696" progId="Equation.3">
                  <p:embed/>
                </p:oleObj>
              </mc:Choice>
              <mc:Fallback>
                <p:oleObj name="公式" r:id="rId8" imgW="393529" imgH="469696"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6813" y="2095326"/>
                        <a:ext cx="3937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 name="AutoShape 14"/>
          <p:cNvSpPr>
            <a:spLocks noChangeArrowheads="1"/>
          </p:cNvSpPr>
          <p:nvPr/>
        </p:nvSpPr>
        <p:spPr bwMode="auto">
          <a:xfrm>
            <a:off x="4621213" y="2881138"/>
            <a:ext cx="4191000" cy="1066800"/>
          </a:xfrm>
          <a:prstGeom prst="parallelogram">
            <a:avLst>
              <a:gd name="adj" fmla="val 92267"/>
            </a:avLst>
          </a:prstGeom>
          <a:solidFill>
            <a:srgbClr val="99FFCC">
              <a:alpha val="25999"/>
            </a:srgbClr>
          </a:solidFill>
          <a:ln w="9525">
            <a:solidFill>
              <a:srgbClr val="000000">
                <a:alpha val="17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15"/>
          <p:cNvSpPr>
            <a:spLocks noChangeShapeType="1"/>
          </p:cNvSpPr>
          <p:nvPr/>
        </p:nvSpPr>
        <p:spPr bwMode="auto">
          <a:xfrm flipH="1">
            <a:off x="5307013" y="3414538"/>
            <a:ext cx="838200" cy="0"/>
          </a:xfrm>
          <a:prstGeom prst="line">
            <a:avLst/>
          </a:prstGeom>
          <a:noFill/>
          <a:ln w="222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Text Box 16"/>
          <p:cNvSpPr txBox="1">
            <a:spLocks noChangeArrowheads="1"/>
          </p:cNvSpPr>
          <p:nvPr/>
        </p:nvSpPr>
        <p:spPr bwMode="auto">
          <a:xfrm>
            <a:off x="7516813" y="3185938"/>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800" b="1" i="1">
                <a:latin typeface="Times New Roman" pitchFamily="18" charset="0"/>
              </a:rPr>
              <a:t>O</a:t>
            </a:r>
          </a:p>
        </p:txBody>
      </p:sp>
      <p:sp>
        <p:nvSpPr>
          <p:cNvPr id="67" name="Text Box 17"/>
          <p:cNvSpPr txBox="1">
            <a:spLocks noChangeArrowheads="1"/>
          </p:cNvSpPr>
          <p:nvPr/>
        </p:nvSpPr>
        <p:spPr bwMode="auto">
          <a:xfrm>
            <a:off x="5534026" y="3320876"/>
            <a:ext cx="531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000" b="1" i="1">
                <a:latin typeface="Times New Roman" pitchFamily="18" charset="0"/>
                <a:sym typeface="Symbol" pitchFamily="18" charset="2"/>
              </a:rPr>
              <a:t></a:t>
            </a:r>
            <a:endParaRPr lang="en-US" altLang="zh-CN" sz="2000" b="1" i="1">
              <a:latin typeface="Times New Roman" pitchFamily="18" charset="0"/>
            </a:endParaRPr>
          </a:p>
        </p:txBody>
      </p:sp>
      <p:graphicFrame>
        <p:nvGraphicFramePr>
          <p:cNvPr id="68" name="Object 18"/>
          <p:cNvGraphicFramePr>
            <a:graphicFrameLocks noChangeAspect="1"/>
          </p:cNvGraphicFramePr>
          <p:nvPr>
            <p:extLst>
              <p:ext uri="{D42A27DB-BD31-4B8C-83A1-F6EECF244321}">
                <p14:modId xmlns:p14="http://schemas.microsoft.com/office/powerpoint/2010/main" val="1691143501"/>
              </p:ext>
            </p:extLst>
          </p:nvPr>
        </p:nvGraphicFramePr>
        <p:xfrm>
          <a:off x="7015163" y="3001788"/>
          <a:ext cx="285750" cy="385763"/>
        </p:xfrm>
        <a:graphic>
          <a:graphicData uri="http://schemas.openxmlformats.org/presentationml/2006/ole">
            <mc:AlternateContent xmlns:mc="http://schemas.openxmlformats.org/markup-compatibility/2006">
              <mc:Choice xmlns:v="urn:schemas-microsoft-com:vml" Requires="v">
                <p:oleObj spid="_x0000_s216620" name="公式" r:id="rId10" imgW="215713" imgH="291847" progId="Equation.3">
                  <p:embed/>
                </p:oleObj>
              </mc:Choice>
              <mc:Fallback>
                <p:oleObj name="公式" r:id="rId10" imgW="215713" imgH="291847"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15163" y="3001788"/>
                        <a:ext cx="28575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 name="Line 19"/>
          <p:cNvSpPr>
            <a:spLocks noChangeShapeType="1"/>
          </p:cNvSpPr>
          <p:nvPr/>
        </p:nvSpPr>
        <p:spPr bwMode="auto">
          <a:xfrm flipH="1">
            <a:off x="6145213" y="3414538"/>
            <a:ext cx="1371600" cy="0"/>
          </a:xfrm>
          <a:prstGeom prst="line">
            <a:avLst/>
          </a:prstGeom>
          <a:noFill/>
          <a:ln w="38100">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20"/>
          <p:cNvSpPr>
            <a:spLocks noChangeShapeType="1"/>
          </p:cNvSpPr>
          <p:nvPr/>
        </p:nvSpPr>
        <p:spPr bwMode="auto">
          <a:xfrm flipH="1">
            <a:off x="5859463" y="3414538"/>
            <a:ext cx="285750" cy="466725"/>
          </a:xfrm>
          <a:prstGeom prst="line">
            <a:avLst/>
          </a:prstGeom>
          <a:noFill/>
          <a:ln w="38100">
            <a:solidFill>
              <a:srgbClr val="00CC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Arc 21"/>
          <p:cNvSpPr>
            <a:spLocks/>
          </p:cNvSpPr>
          <p:nvPr/>
        </p:nvSpPr>
        <p:spPr bwMode="auto">
          <a:xfrm rot="10800000">
            <a:off x="5922963" y="3414538"/>
            <a:ext cx="144463" cy="206375"/>
          </a:xfrm>
          <a:custGeom>
            <a:avLst/>
            <a:gdLst>
              <a:gd name="G0" fmla="+- 0 0 0"/>
              <a:gd name="G1" fmla="+- 20612 0 0"/>
              <a:gd name="G2" fmla="+- 21600 0 0"/>
              <a:gd name="T0" fmla="*/ 6458 w 21600"/>
              <a:gd name="T1" fmla="*/ 0 h 20612"/>
              <a:gd name="T2" fmla="*/ 21600 w 21600"/>
              <a:gd name="T3" fmla="*/ 20612 h 20612"/>
              <a:gd name="T4" fmla="*/ 0 w 21600"/>
              <a:gd name="T5" fmla="*/ 20612 h 20612"/>
            </a:gdLst>
            <a:ahLst/>
            <a:cxnLst>
              <a:cxn ang="0">
                <a:pos x="T0" y="T1"/>
              </a:cxn>
              <a:cxn ang="0">
                <a:pos x="T2" y="T3"/>
              </a:cxn>
              <a:cxn ang="0">
                <a:pos x="T4" y="T5"/>
              </a:cxn>
            </a:cxnLst>
            <a:rect l="0" t="0" r="r" b="b"/>
            <a:pathLst>
              <a:path w="21600" h="20612" fill="none" extrusionOk="0">
                <a:moveTo>
                  <a:pt x="6457" y="0"/>
                </a:moveTo>
                <a:cubicBezTo>
                  <a:pt x="15467" y="2822"/>
                  <a:pt x="21600" y="11170"/>
                  <a:pt x="21600" y="20612"/>
                </a:cubicBezTo>
              </a:path>
              <a:path w="21600" h="20612" stroke="0" extrusionOk="0">
                <a:moveTo>
                  <a:pt x="6457" y="0"/>
                </a:moveTo>
                <a:cubicBezTo>
                  <a:pt x="15467" y="2822"/>
                  <a:pt x="21600" y="11170"/>
                  <a:pt x="21600" y="20612"/>
                </a:cubicBezTo>
                <a:lnTo>
                  <a:pt x="0" y="20612"/>
                </a:lnTo>
                <a:close/>
              </a:path>
            </a:pathLst>
          </a:cu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 name="Object 22"/>
          <p:cNvGraphicFramePr>
            <a:graphicFrameLocks/>
          </p:cNvGraphicFramePr>
          <p:nvPr>
            <p:extLst>
              <p:ext uri="{D42A27DB-BD31-4B8C-83A1-F6EECF244321}">
                <p14:modId xmlns:p14="http://schemas.microsoft.com/office/powerpoint/2010/main" val="1001039286"/>
              </p:ext>
            </p:extLst>
          </p:nvPr>
        </p:nvGraphicFramePr>
        <p:xfrm>
          <a:off x="6011863" y="3573288"/>
          <a:ext cx="280988" cy="366713"/>
        </p:xfrm>
        <a:graphic>
          <a:graphicData uri="http://schemas.openxmlformats.org/presentationml/2006/ole">
            <mc:AlternateContent xmlns:mc="http://schemas.openxmlformats.org/markup-compatibility/2006">
              <mc:Choice xmlns:v="urn:schemas-microsoft-com:vml" Requires="v">
                <p:oleObj spid="_x0000_s216621" name="公式" r:id="rId12" imgW="279400" imgH="368300" progId="Equation.3">
                  <p:embed/>
                </p:oleObj>
              </mc:Choice>
              <mc:Fallback>
                <p:oleObj name="公式" r:id="rId12" imgW="279400" imgH="368300"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1863" y="3573288"/>
                        <a:ext cx="280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 name="Text Box 23"/>
          <p:cNvSpPr txBox="1">
            <a:spLocks noChangeArrowheads="1"/>
          </p:cNvSpPr>
          <p:nvPr/>
        </p:nvSpPr>
        <p:spPr bwMode="auto">
          <a:xfrm>
            <a:off x="4851401" y="353677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i="1">
                <a:latin typeface="Times New Roman" pitchFamily="18" charset="0"/>
              </a:rPr>
              <a:t>S</a:t>
            </a:r>
          </a:p>
        </p:txBody>
      </p:sp>
      <p:sp>
        <p:nvSpPr>
          <p:cNvPr id="74" name="Line 24"/>
          <p:cNvSpPr>
            <a:spLocks noChangeShapeType="1"/>
          </p:cNvSpPr>
          <p:nvPr/>
        </p:nvSpPr>
        <p:spPr bwMode="auto">
          <a:xfrm flipV="1">
            <a:off x="7502526" y="2420763"/>
            <a:ext cx="0" cy="1000125"/>
          </a:xfrm>
          <a:prstGeom prst="line">
            <a:avLst/>
          </a:prstGeom>
          <a:noFill/>
          <a:ln w="50800">
            <a:solidFill>
              <a:srgbClr val="FF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Oval 25"/>
          <p:cNvSpPr>
            <a:spLocks noChangeArrowheads="1"/>
          </p:cNvSpPr>
          <p:nvPr/>
        </p:nvSpPr>
        <p:spPr bwMode="auto">
          <a:xfrm>
            <a:off x="6064251" y="3344688"/>
            <a:ext cx="136525" cy="13652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Text Box 26"/>
          <p:cNvSpPr txBox="1">
            <a:spLocks noChangeArrowheads="1"/>
          </p:cNvSpPr>
          <p:nvPr/>
        </p:nvSpPr>
        <p:spPr bwMode="auto">
          <a:xfrm>
            <a:off x="5284788" y="4149551"/>
            <a:ext cx="222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400" b="1">
                <a:latin typeface="Times New Roman" pitchFamily="18" charset="0"/>
                <a:ea typeface="楷体_GB2312" pitchFamily="49" charset="-122"/>
              </a:rPr>
              <a:t>惯性参照系</a:t>
            </a:r>
            <a:endParaRPr lang="zh-CN" altLang="en-US" sz="2400">
              <a:latin typeface="Times New Roman" pitchFamily="18" charset="0"/>
              <a:ea typeface="楷体_GB2312" pitchFamily="49" charset="-122"/>
            </a:endParaRPr>
          </a:p>
        </p:txBody>
      </p:sp>
      <p:sp>
        <p:nvSpPr>
          <p:cNvPr id="77" name="Oval 27"/>
          <p:cNvSpPr>
            <a:spLocks noChangeAspect="1" noChangeArrowheads="1"/>
          </p:cNvSpPr>
          <p:nvPr/>
        </p:nvSpPr>
        <p:spPr bwMode="auto">
          <a:xfrm>
            <a:off x="7461251" y="3379613"/>
            <a:ext cx="71437" cy="71438"/>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latin typeface="Times New Roman" pitchFamily="18" charset="0"/>
            </a:endParaRPr>
          </a:p>
        </p:txBody>
      </p:sp>
    </p:spTree>
    <p:extLst>
      <p:ext uri="{BB962C8B-B14F-4D97-AF65-F5344CB8AC3E}">
        <p14:creationId xmlns:p14="http://schemas.microsoft.com/office/powerpoint/2010/main" val="374594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wipe(left)">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ppt_w</p:attrName>
                                        </p:attrNameLst>
                                      </p:cBhvr>
                                      <p:tavLst>
                                        <p:tav tm="0">
                                          <p:val>
                                            <p:fltVal val="0"/>
                                          </p:val>
                                        </p:tav>
                                        <p:tav tm="100000">
                                          <p:val>
                                            <p:strVal val="#ppt_w"/>
                                          </p:val>
                                        </p:tav>
                                      </p:tavLst>
                                    </p:anim>
                                    <p:anim calcmode="lin" valueType="num">
                                      <p:cBhvr>
                                        <p:cTn id="18" dur="500" fill="hold"/>
                                        <p:tgtEl>
                                          <p:spTgt spid="64"/>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left)">
                                      <p:cBhvr>
                                        <p:cTn id="22" dur="500"/>
                                        <p:tgtEl>
                                          <p:spTgt spid="73"/>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wipe(left)">
                                      <p:cBhvr>
                                        <p:cTn id="26" dur="500"/>
                                        <p:tgtEl>
                                          <p:spTgt spid="7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down)">
                                      <p:cBhvr>
                                        <p:cTn id="31" dur="500"/>
                                        <p:tgtEl>
                                          <p:spTgt spid="77"/>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down)">
                                      <p:cBhvr>
                                        <p:cTn id="35" dur="500"/>
                                        <p:tgtEl>
                                          <p:spTgt spid="66"/>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75"/>
                                        </p:tgtEl>
                                        <p:attrNameLst>
                                          <p:attrName>style.visibility</p:attrName>
                                        </p:attrNameLst>
                                      </p:cBhvr>
                                      <p:to>
                                        <p:strVal val="visible"/>
                                      </p:to>
                                    </p:set>
                                    <p:anim calcmode="lin" valueType="num">
                                      <p:cBhvr>
                                        <p:cTn id="40" dur="500" fill="hold"/>
                                        <p:tgtEl>
                                          <p:spTgt spid="75"/>
                                        </p:tgtEl>
                                        <p:attrNameLst>
                                          <p:attrName>ppt_w</p:attrName>
                                        </p:attrNameLst>
                                      </p:cBhvr>
                                      <p:tavLst>
                                        <p:tav tm="0">
                                          <p:val>
                                            <p:fltVal val="0"/>
                                          </p:val>
                                        </p:tav>
                                        <p:tav tm="100000">
                                          <p:val>
                                            <p:strVal val="#ppt_w"/>
                                          </p:val>
                                        </p:tav>
                                      </p:tavLst>
                                    </p:anim>
                                    <p:anim calcmode="lin" valueType="num">
                                      <p:cBhvr>
                                        <p:cTn id="41" dur="500" fill="hold"/>
                                        <p:tgtEl>
                                          <p:spTgt spid="75"/>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wipe(up)">
                                      <p:cBhvr>
                                        <p:cTn id="46" dur="500"/>
                                        <p:tgtEl>
                                          <p:spTgt spid="7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wipe(left)">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wipe(right)">
                                      <p:cBhvr>
                                        <p:cTn id="55" dur="500"/>
                                        <p:tgtEl>
                                          <p:spTgt spid="69"/>
                                        </p:tgtEl>
                                      </p:cBhvr>
                                    </p:animEffect>
                                  </p:childTnLst>
                                </p:cTn>
                              </p:par>
                            </p:childTnLst>
                          </p:cTn>
                        </p:par>
                        <p:par>
                          <p:cTn id="56" fill="hold">
                            <p:stCondLst>
                              <p:cond delay="500"/>
                            </p:stCondLst>
                            <p:childTnLst>
                              <p:par>
                                <p:cTn id="57" presetID="22" presetClass="entr" presetSubtype="4"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wipe(down)">
                                      <p:cBhvr>
                                        <p:cTn id="59" dur="500"/>
                                        <p:tgtEl>
                                          <p:spTgt spid="6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wipe(right)">
                                      <p:cBhvr>
                                        <p:cTn id="64" dur="500"/>
                                        <p:tgtEl>
                                          <p:spTgt spid="65"/>
                                        </p:tgtEl>
                                      </p:cBhvr>
                                    </p:animEffect>
                                  </p:childTnLst>
                                </p:cTn>
                              </p:par>
                            </p:childTnLst>
                          </p:cTn>
                        </p:par>
                        <p:par>
                          <p:cTn id="65" fill="hold">
                            <p:stCondLst>
                              <p:cond delay="500"/>
                            </p:stCondLst>
                            <p:childTnLst>
                              <p:par>
                                <p:cTn id="66" presetID="22" presetClass="entr" presetSubtype="4" fill="hold" grpId="0" nodeType="after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wipe(down)">
                                      <p:cBhvr>
                                        <p:cTn id="68" dur="500"/>
                                        <p:tgtEl>
                                          <p:spTgt spid="71"/>
                                        </p:tgtEl>
                                      </p:cBhvr>
                                    </p:animEffect>
                                  </p:childTnLst>
                                </p:cTn>
                              </p:par>
                            </p:childTnLst>
                          </p:cTn>
                        </p:par>
                        <p:par>
                          <p:cTn id="69" fill="hold">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wipe(left)">
                                      <p:cBhvr>
                                        <p:cTn id="72" dur="500"/>
                                        <p:tgtEl>
                                          <p:spTgt spid="6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wipe(left)">
                                      <p:cBhvr>
                                        <p:cTn id="77" dur="500"/>
                                        <p:tgtEl>
                                          <p:spTgt spid="5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wipe(down)">
                                      <p:cBhvr>
                                        <p:cTn id="82" dur="500"/>
                                        <p:tgtEl>
                                          <p:spTgt spid="74"/>
                                        </p:tgtEl>
                                      </p:cBhvr>
                                    </p:animEffect>
                                  </p:childTnLst>
                                </p:cTn>
                              </p:par>
                            </p:childTnLst>
                          </p:cTn>
                        </p:par>
                        <p:par>
                          <p:cTn id="83" fill="hold">
                            <p:stCondLst>
                              <p:cond delay="500"/>
                            </p:stCondLst>
                            <p:childTnLst>
                              <p:par>
                                <p:cTn id="84" presetID="22" presetClass="entr" presetSubtype="4" fill="hold" nodeType="after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wipe(down)">
                                      <p:cBhvr>
                                        <p:cTn id="86" dur="500"/>
                                        <p:tgtEl>
                                          <p:spTgt spid="6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wipe(left)">
                                      <p:cBhvr>
                                        <p:cTn id="91" dur="500"/>
                                        <p:tgtEl>
                                          <p:spTgt spid="5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wipe(left)">
                                      <p:cBhvr>
                                        <p:cTn id="96" dur="500"/>
                                        <p:tgtEl>
                                          <p:spTgt spid="57"/>
                                        </p:tgtEl>
                                      </p:cBhvr>
                                    </p:animEffect>
                                  </p:childTnLst>
                                </p:cTn>
                              </p:par>
                            </p:childTnLst>
                          </p:cTn>
                        </p:par>
                      </p:childTnLst>
                    </p:cTn>
                  </p:par>
                  <p:par>
                    <p:cTn id="97" fill="hold">
                      <p:stCondLst>
                        <p:cond delay="indefinite"/>
                      </p:stCondLst>
                      <p:childTnLst>
                        <p:par>
                          <p:cTn id="98" fill="hold">
                            <p:stCondLst>
                              <p:cond delay="0"/>
                            </p:stCondLst>
                            <p:childTnLst>
                              <p:par>
                                <p:cTn id="99" presetID="50" presetClass="entr" presetSubtype="0" decel="100000" fill="hold" grpId="0" nodeType="clickEffect">
                                  <p:stCondLst>
                                    <p:cond delay="0"/>
                                  </p:stCondLst>
                                  <p:childTnLst>
                                    <p:set>
                                      <p:cBhvr>
                                        <p:cTn id="100" dur="1" fill="hold">
                                          <p:stCondLst>
                                            <p:cond delay="0"/>
                                          </p:stCondLst>
                                        </p:cTn>
                                        <p:tgtEl>
                                          <p:spTgt spid="62"/>
                                        </p:tgtEl>
                                        <p:attrNameLst>
                                          <p:attrName>style.visibility</p:attrName>
                                        </p:attrNameLst>
                                      </p:cBhvr>
                                      <p:to>
                                        <p:strVal val="visible"/>
                                      </p:to>
                                    </p:set>
                                    <p:anim calcmode="lin" valueType="num">
                                      <p:cBhvr>
                                        <p:cTn id="101" dur="1000" fill="hold"/>
                                        <p:tgtEl>
                                          <p:spTgt spid="62"/>
                                        </p:tgtEl>
                                        <p:attrNameLst>
                                          <p:attrName>ppt_w</p:attrName>
                                        </p:attrNameLst>
                                      </p:cBhvr>
                                      <p:tavLst>
                                        <p:tav tm="0">
                                          <p:val>
                                            <p:strVal val="#ppt_w+.3"/>
                                          </p:val>
                                        </p:tav>
                                        <p:tav tm="100000">
                                          <p:val>
                                            <p:strVal val="#ppt_w"/>
                                          </p:val>
                                        </p:tav>
                                      </p:tavLst>
                                    </p:anim>
                                    <p:anim calcmode="lin" valueType="num">
                                      <p:cBhvr>
                                        <p:cTn id="102" dur="1000" fill="hold"/>
                                        <p:tgtEl>
                                          <p:spTgt spid="62"/>
                                        </p:tgtEl>
                                        <p:attrNameLst>
                                          <p:attrName>ppt_h</p:attrName>
                                        </p:attrNameLst>
                                      </p:cBhvr>
                                      <p:tavLst>
                                        <p:tav tm="0">
                                          <p:val>
                                            <p:strVal val="#ppt_h"/>
                                          </p:val>
                                        </p:tav>
                                        <p:tav tm="100000">
                                          <p:val>
                                            <p:strVal val="#ppt_h"/>
                                          </p:val>
                                        </p:tav>
                                      </p:tavLst>
                                    </p:anim>
                                    <p:animEffect transition="in" filter="fade">
                                      <p:cBhvr>
                                        <p:cTn id="103" dur="1000"/>
                                        <p:tgtEl>
                                          <p:spTgt spid="6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wipe(left)">
                                      <p:cBhvr>
                                        <p:cTn id="108" dur="500"/>
                                        <p:tgtEl>
                                          <p:spTgt spid="61"/>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wipe(left)">
                                      <p:cBhvr>
                                        <p:cTn id="1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54" grpId="0" autoUpdateAnimBg="0"/>
      <p:bldP spid="56" grpId="0" autoUpdateAnimBg="0"/>
      <p:bldP spid="58" grpId="0" autoUpdateAnimBg="0"/>
      <p:bldP spid="61" grpId="0"/>
      <p:bldP spid="62" grpId="0" animBg="1"/>
      <p:bldP spid="64" grpId="0" animBg="1"/>
      <p:bldP spid="65" grpId="0" animBg="1"/>
      <p:bldP spid="66" grpId="0"/>
      <p:bldP spid="67" grpId="0"/>
      <p:bldP spid="69" grpId="0" animBg="1"/>
      <p:bldP spid="70" grpId="0" animBg="1"/>
      <p:bldP spid="71" grpId="0" animBg="1"/>
      <p:bldP spid="73" grpId="0"/>
      <p:bldP spid="74" grpId="0" animBg="1"/>
      <p:bldP spid="75" grpId="0" animBg="1"/>
      <p:bldP spid="76" grpId="0" autoUpdateAnimBg="0"/>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72000" y="4219848"/>
            <a:ext cx="4427984" cy="25215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Text Box 2"/>
          <p:cNvSpPr txBox="1">
            <a:spLocks noChangeArrowheads="1"/>
          </p:cNvSpPr>
          <p:nvPr/>
        </p:nvSpPr>
        <p:spPr bwMode="auto">
          <a:xfrm>
            <a:off x="-36512" y="1422226"/>
            <a:ext cx="8288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latin typeface="Times New Roman" pitchFamily="18" charset="0"/>
              </a:rPr>
              <a:t>一</a:t>
            </a:r>
            <a:r>
              <a:rPr lang="en-US" altLang="zh-CN" sz="2800" b="1">
                <a:latin typeface="Times New Roman" pitchFamily="18" charset="0"/>
              </a:rPr>
              <a:t>. </a:t>
            </a:r>
            <a:r>
              <a:rPr lang="zh-CN" altLang="en-US" sz="2800" b="1">
                <a:latin typeface="Times New Roman" pitchFamily="18" charset="0"/>
              </a:rPr>
              <a:t>质点动量矩 </a:t>
            </a:r>
            <a:r>
              <a:rPr lang="en-US" altLang="zh-CN" sz="2800" b="1">
                <a:latin typeface="Times New Roman" pitchFamily="18" charset="0"/>
              </a:rPr>
              <a:t>(</a:t>
            </a:r>
            <a:r>
              <a:rPr lang="zh-CN" altLang="en-US" sz="2800" b="1">
                <a:latin typeface="Times New Roman" pitchFamily="18" charset="0"/>
              </a:rPr>
              <a:t>角动量</a:t>
            </a:r>
            <a:r>
              <a:rPr lang="en-US" altLang="zh-CN" sz="2800" b="1">
                <a:latin typeface="Times New Roman" pitchFamily="18" charset="0"/>
              </a:rPr>
              <a:t>)</a:t>
            </a:r>
            <a:r>
              <a:rPr lang="zh-CN" altLang="en-US" sz="2800" b="1">
                <a:latin typeface="Times New Roman" pitchFamily="18" charset="0"/>
              </a:rPr>
              <a:t>定理和动量矩守恒定律</a:t>
            </a:r>
            <a:endParaRPr lang="zh-CN" altLang="en-US" sz="2800">
              <a:latin typeface="Times New Roman" pitchFamily="18" charset="0"/>
            </a:endParaRPr>
          </a:p>
        </p:txBody>
      </p:sp>
      <p:sp>
        <p:nvSpPr>
          <p:cNvPr id="29" name="Text Box 2"/>
          <p:cNvSpPr txBox="1">
            <a:spLocks noChangeArrowheads="1"/>
          </p:cNvSpPr>
          <p:nvPr/>
        </p:nvSpPr>
        <p:spPr bwMode="auto">
          <a:xfrm>
            <a:off x="539501" y="2132806"/>
            <a:ext cx="846048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4988" indent="-534988">
              <a:defRPr>
                <a:solidFill>
                  <a:schemeClr val="tx1"/>
                </a:solidFill>
                <a:latin typeface="Arial" charset="0"/>
                <a:ea typeface="宋体" charset="-122"/>
              </a:defRPr>
            </a:lvl1pPr>
            <a:lvl2pPr marL="714375">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eaLnBrk="0" hangingPunct="0">
              <a:lnSpc>
                <a:spcPct val="125000"/>
              </a:lnSpc>
            </a:pPr>
            <a:r>
              <a:rPr lang="en-US" altLang="zh-CN" sz="2400" b="1" dirty="0">
                <a:latin typeface="Times New Roman" pitchFamily="18" charset="0"/>
                <a:ea typeface="楷体_GB2312" pitchFamily="49" charset="-122"/>
              </a:rPr>
              <a:t>(2)  </a:t>
            </a:r>
            <a:r>
              <a:rPr lang="zh-CN" altLang="en-US" sz="2400" b="1" dirty="0">
                <a:latin typeface="Times New Roman" pitchFamily="18" charset="0"/>
                <a:ea typeface="楷体_GB2312" pitchFamily="49" charset="-122"/>
              </a:rPr>
              <a:t>当质点作平面运动时，质点对运动平面内某参考点</a:t>
            </a:r>
            <a:r>
              <a:rPr lang="en-US" altLang="zh-CN" sz="2400" b="1" i="1" dirty="0">
                <a:latin typeface="Times New Roman" pitchFamily="18" charset="0"/>
                <a:ea typeface="楷体_GB2312" pitchFamily="49" charset="-122"/>
              </a:rPr>
              <a:t>O </a:t>
            </a:r>
            <a:r>
              <a:rPr lang="zh-CN" altLang="en-US" sz="2400" b="1" dirty="0">
                <a:latin typeface="Times New Roman" pitchFamily="18" charset="0"/>
                <a:ea typeface="楷体_GB2312" pitchFamily="49" charset="-122"/>
              </a:rPr>
              <a:t>的动量矩也称为质点对过</a:t>
            </a:r>
            <a:r>
              <a:rPr lang="en-US" altLang="zh-CN" sz="2400" b="1" i="1" dirty="0">
                <a:latin typeface="Times New Roman" pitchFamily="18" charset="0"/>
                <a:ea typeface="楷体_GB2312" pitchFamily="49" charset="-122"/>
              </a:rPr>
              <a:t>O </a:t>
            </a:r>
            <a:r>
              <a:rPr lang="zh-CN" altLang="en-US" sz="2400" b="1" i="1" dirty="0">
                <a:latin typeface="Times New Roman" pitchFamily="18" charset="0"/>
                <a:ea typeface="楷体_GB2312" pitchFamily="49" charset="-122"/>
              </a:rPr>
              <a:t>且</a:t>
            </a:r>
            <a:r>
              <a:rPr lang="zh-CN" altLang="en-US" sz="2400" b="1" dirty="0">
                <a:latin typeface="Times New Roman" pitchFamily="18" charset="0"/>
                <a:ea typeface="楷体_GB2312" pitchFamily="49" charset="-122"/>
              </a:rPr>
              <a:t>垂直于运动平面的轴的动量</a:t>
            </a:r>
            <a:r>
              <a:rPr lang="zh-CN" altLang="en-US" sz="2400" b="1" dirty="0">
                <a:ea typeface="楷体_GB2312" pitchFamily="49" charset="-122"/>
              </a:rPr>
              <a:t>矩</a:t>
            </a:r>
          </a:p>
        </p:txBody>
      </p:sp>
      <p:sp>
        <p:nvSpPr>
          <p:cNvPr id="30" name="Line 3"/>
          <p:cNvSpPr>
            <a:spLocks noChangeShapeType="1"/>
          </p:cNvSpPr>
          <p:nvPr/>
        </p:nvSpPr>
        <p:spPr bwMode="auto">
          <a:xfrm>
            <a:off x="7502847" y="5918696"/>
            <a:ext cx="6350" cy="823912"/>
          </a:xfrm>
          <a:prstGeom prst="line">
            <a:avLst/>
          </a:prstGeom>
          <a:noFill/>
          <a:ln w="28575">
            <a:solidFill>
              <a:srgbClr val="FFFF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4"/>
          <p:cNvSpPr>
            <a:spLocks noChangeShapeType="1"/>
          </p:cNvSpPr>
          <p:nvPr/>
        </p:nvSpPr>
        <p:spPr bwMode="auto">
          <a:xfrm rot="10800000" flipH="1">
            <a:off x="7502847" y="4293096"/>
            <a:ext cx="6350" cy="1676400"/>
          </a:xfrm>
          <a:prstGeom prst="line">
            <a:avLst/>
          </a:prstGeom>
          <a:noFill/>
          <a:ln w="28575">
            <a:solidFill>
              <a:srgbClr val="FFFF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 name="Group 5"/>
          <p:cNvGrpSpPr>
            <a:grpSpLocks/>
          </p:cNvGrpSpPr>
          <p:nvPr/>
        </p:nvGrpSpPr>
        <p:grpSpPr bwMode="auto">
          <a:xfrm>
            <a:off x="5861372" y="5964733"/>
            <a:ext cx="1657350" cy="461963"/>
            <a:chOff x="3343" y="1790"/>
            <a:chExt cx="1044" cy="291"/>
          </a:xfrm>
        </p:grpSpPr>
        <p:sp>
          <p:nvSpPr>
            <p:cNvPr id="33" name="Line 6"/>
            <p:cNvSpPr>
              <a:spLocks noChangeShapeType="1"/>
            </p:cNvSpPr>
            <p:nvPr/>
          </p:nvSpPr>
          <p:spPr bwMode="auto">
            <a:xfrm>
              <a:off x="3539" y="1807"/>
              <a:ext cx="389" cy="104"/>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7"/>
            <p:cNvSpPr>
              <a:spLocks noChangeShapeType="1"/>
            </p:cNvSpPr>
            <p:nvPr/>
          </p:nvSpPr>
          <p:spPr bwMode="auto">
            <a:xfrm>
              <a:off x="3462" y="1911"/>
              <a:ext cx="252" cy="59"/>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8"/>
            <p:cNvSpPr>
              <a:spLocks noChangeShapeType="1"/>
            </p:cNvSpPr>
            <p:nvPr/>
          </p:nvSpPr>
          <p:spPr bwMode="auto">
            <a:xfrm>
              <a:off x="3443" y="1943"/>
              <a:ext cx="198" cy="50"/>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9"/>
            <p:cNvSpPr>
              <a:spLocks noChangeShapeType="1"/>
            </p:cNvSpPr>
            <p:nvPr/>
          </p:nvSpPr>
          <p:spPr bwMode="auto">
            <a:xfrm>
              <a:off x="3509" y="1843"/>
              <a:ext cx="348" cy="86"/>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0"/>
            <p:cNvSpPr>
              <a:spLocks noChangeShapeType="1"/>
            </p:cNvSpPr>
            <p:nvPr/>
          </p:nvSpPr>
          <p:spPr bwMode="auto">
            <a:xfrm>
              <a:off x="3420" y="1978"/>
              <a:ext cx="148" cy="32"/>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1"/>
            <p:cNvSpPr>
              <a:spLocks noChangeShapeType="1"/>
            </p:cNvSpPr>
            <p:nvPr/>
          </p:nvSpPr>
          <p:spPr bwMode="auto">
            <a:xfrm>
              <a:off x="3383" y="2044"/>
              <a:ext cx="49" cy="12"/>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2"/>
            <p:cNvSpPr>
              <a:spLocks noChangeShapeType="1"/>
            </p:cNvSpPr>
            <p:nvPr/>
          </p:nvSpPr>
          <p:spPr bwMode="auto">
            <a:xfrm>
              <a:off x="3811" y="1802"/>
              <a:ext cx="267" cy="69"/>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3"/>
            <p:cNvSpPr>
              <a:spLocks noChangeShapeType="1"/>
            </p:cNvSpPr>
            <p:nvPr/>
          </p:nvSpPr>
          <p:spPr bwMode="auto">
            <a:xfrm>
              <a:off x="3661" y="1801"/>
              <a:ext cx="344" cy="88"/>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4"/>
            <p:cNvSpPr>
              <a:spLocks noChangeShapeType="1"/>
            </p:cNvSpPr>
            <p:nvPr/>
          </p:nvSpPr>
          <p:spPr bwMode="auto">
            <a:xfrm>
              <a:off x="3922" y="1800"/>
              <a:ext cx="218" cy="53"/>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5"/>
            <p:cNvSpPr>
              <a:spLocks noChangeShapeType="1"/>
            </p:cNvSpPr>
            <p:nvPr/>
          </p:nvSpPr>
          <p:spPr bwMode="auto">
            <a:xfrm>
              <a:off x="4146" y="1800"/>
              <a:ext cx="112" cy="24"/>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6"/>
            <p:cNvSpPr>
              <a:spLocks noChangeShapeType="1"/>
            </p:cNvSpPr>
            <p:nvPr/>
          </p:nvSpPr>
          <p:spPr bwMode="auto">
            <a:xfrm>
              <a:off x="3409" y="2016"/>
              <a:ext cx="78" cy="18"/>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17"/>
            <p:cNvSpPr>
              <a:spLocks noChangeShapeType="1"/>
            </p:cNvSpPr>
            <p:nvPr/>
          </p:nvSpPr>
          <p:spPr bwMode="auto">
            <a:xfrm>
              <a:off x="4244" y="1799"/>
              <a:ext cx="56" cy="11"/>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18"/>
            <p:cNvSpPr>
              <a:spLocks noChangeShapeType="1"/>
            </p:cNvSpPr>
            <p:nvPr/>
          </p:nvSpPr>
          <p:spPr bwMode="auto">
            <a:xfrm>
              <a:off x="4031" y="1800"/>
              <a:ext cx="163" cy="39"/>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19"/>
            <p:cNvSpPr>
              <a:spLocks noChangeShapeType="1"/>
            </p:cNvSpPr>
            <p:nvPr/>
          </p:nvSpPr>
          <p:spPr bwMode="auto">
            <a:xfrm flipV="1">
              <a:off x="3343" y="1790"/>
              <a:ext cx="1044" cy="291"/>
            </a:xfrm>
            <a:prstGeom prst="line">
              <a:avLst/>
            </a:prstGeom>
            <a:noFill/>
            <a:ln w="28575">
              <a:solidFill>
                <a:srgbClr val="FFCC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20"/>
            <p:cNvSpPr>
              <a:spLocks noChangeShapeType="1"/>
            </p:cNvSpPr>
            <p:nvPr/>
          </p:nvSpPr>
          <p:spPr bwMode="auto">
            <a:xfrm>
              <a:off x="3483" y="1880"/>
              <a:ext cx="303" cy="71"/>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 name="Line 21"/>
          <p:cNvSpPr>
            <a:spLocks noChangeShapeType="1"/>
          </p:cNvSpPr>
          <p:nvPr/>
        </p:nvSpPr>
        <p:spPr bwMode="auto">
          <a:xfrm flipH="1">
            <a:off x="6148710" y="5301158"/>
            <a:ext cx="1360487" cy="669925"/>
          </a:xfrm>
          <a:prstGeom prst="line">
            <a:avLst/>
          </a:prstGeom>
          <a:noFill/>
          <a:ln w="3810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 name="Group 22"/>
          <p:cNvGrpSpPr>
            <a:grpSpLocks/>
          </p:cNvGrpSpPr>
          <p:nvPr/>
        </p:nvGrpSpPr>
        <p:grpSpPr bwMode="auto">
          <a:xfrm>
            <a:off x="5882010" y="5304333"/>
            <a:ext cx="1625600" cy="1095375"/>
            <a:chOff x="3356" y="1374"/>
            <a:chExt cx="1024" cy="690"/>
          </a:xfrm>
        </p:grpSpPr>
        <p:sp>
          <p:nvSpPr>
            <p:cNvPr id="50" name="Line 23"/>
            <p:cNvSpPr>
              <a:spLocks noChangeShapeType="1"/>
            </p:cNvSpPr>
            <p:nvPr/>
          </p:nvSpPr>
          <p:spPr bwMode="auto">
            <a:xfrm flipH="1">
              <a:off x="3356" y="1374"/>
              <a:ext cx="1024" cy="690"/>
            </a:xfrm>
            <a:prstGeom prst="line">
              <a:avLst/>
            </a:prstGeom>
            <a:noFill/>
            <a:ln w="19050">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 name="Group 24"/>
            <p:cNvGrpSpPr>
              <a:grpSpLocks/>
            </p:cNvGrpSpPr>
            <p:nvPr/>
          </p:nvGrpSpPr>
          <p:grpSpPr bwMode="auto">
            <a:xfrm>
              <a:off x="3419" y="1477"/>
              <a:ext cx="800" cy="513"/>
              <a:chOff x="3419" y="1477"/>
              <a:chExt cx="800" cy="513"/>
            </a:xfrm>
          </p:grpSpPr>
          <p:sp>
            <p:nvSpPr>
              <p:cNvPr id="52" name="Line 25"/>
              <p:cNvSpPr>
                <a:spLocks noChangeShapeType="1"/>
              </p:cNvSpPr>
              <p:nvPr/>
            </p:nvSpPr>
            <p:spPr bwMode="auto">
              <a:xfrm>
                <a:off x="3584" y="1781"/>
                <a:ext cx="142" cy="3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26"/>
              <p:cNvSpPr>
                <a:spLocks noChangeShapeType="1"/>
              </p:cNvSpPr>
              <p:nvPr/>
            </p:nvSpPr>
            <p:spPr bwMode="auto">
              <a:xfrm>
                <a:off x="3504" y="1842"/>
                <a:ext cx="133" cy="3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27"/>
              <p:cNvSpPr>
                <a:spLocks noChangeShapeType="1"/>
              </p:cNvSpPr>
              <p:nvPr/>
            </p:nvSpPr>
            <p:spPr bwMode="auto">
              <a:xfrm>
                <a:off x="3480" y="1879"/>
                <a:ext cx="108" cy="25"/>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28"/>
              <p:cNvSpPr>
                <a:spLocks noChangeShapeType="1"/>
              </p:cNvSpPr>
              <p:nvPr/>
            </p:nvSpPr>
            <p:spPr bwMode="auto">
              <a:xfrm>
                <a:off x="3526" y="1804"/>
                <a:ext cx="149" cy="3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29"/>
              <p:cNvSpPr>
                <a:spLocks noChangeShapeType="1"/>
              </p:cNvSpPr>
              <p:nvPr/>
            </p:nvSpPr>
            <p:spPr bwMode="auto">
              <a:xfrm>
                <a:off x="3460" y="1910"/>
                <a:ext cx="88" cy="2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30"/>
              <p:cNvSpPr>
                <a:spLocks noChangeShapeType="1"/>
              </p:cNvSpPr>
              <p:nvPr/>
            </p:nvSpPr>
            <p:spPr bwMode="auto">
              <a:xfrm>
                <a:off x="3419" y="1978"/>
                <a:ext cx="49" cy="12"/>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31"/>
              <p:cNvSpPr>
                <a:spLocks noChangeShapeType="1"/>
              </p:cNvSpPr>
              <p:nvPr/>
            </p:nvSpPr>
            <p:spPr bwMode="auto">
              <a:xfrm>
                <a:off x="3676" y="1726"/>
                <a:ext cx="124" cy="32"/>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32"/>
              <p:cNvSpPr>
                <a:spLocks noChangeShapeType="1"/>
              </p:cNvSpPr>
              <p:nvPr/>
            </p:nvSpPr>
            <p:spPr bwMode="auto">
              <a:xfrm>
                <a:off x="3626" y="1755"/>
                <a:ext cx="134" cy="3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33"/>
              <p:cNvSpPr>
                <a:spLocks noChangeShapeType="1"/>
              </p:cNvSpPr>
              <p:nvPr/>
            </p:nvSpPr>
            <p:spPr bwMode="auto">
              <a:xfrm>
                <a:off x="3739" y="1696"/>
                <a:ext cx="117" cy="2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34"/>
              <p:cNvSpPr>
                <a:spLocks noChangeShapeType="1"/>
              </p:cNvSpPr>
              <p:nvPr/>
            </p:nvSpPr>
            <p:spPr bwMode="auto">
              <a:xfrm>
                <a:off x="3850" y="1646"/>
                <a:ext cx="86" cy="2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35"/>
              <p:cNvSpPr>
                <a:spLocks noChangeShapeType="1"/>
              </p:cNvSpPr>
              <p:nvPr/>
            </p:nvSpPr>
            <p:spPr bwMode="auto">
              <a:xfrm>
                <a:off x="3440" y="1941"/>
                <a:ext cx="78" cy="18"/>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36"/>
              <p:cNvSpPr>
                <a:spLocks noChangeShapeType="1"/>
              </p:cNvSpPr>
              <p:nvPr/>
            </p:nvSpPr>
            <p:spPr bwMode="auto">
              <a:xfrm>
                <a:off x="3898" y="1623"/>
                <a:ext cx="77" cy="1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37"/>
              <p:cNvSpPr>
                <a:spLocks noChangeShapeType="1"/>
              </p:cNvSpPr>
              <p:nvPr/>
            </p:nvSpPr>
            <p:spPr bwMode="auto">
              <a:xfrm>
                <a:off x="3801" y="1673"/>
                <a:ext cx="99" cy="25"/>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38"/>
              <p:cNvSpPr>
                <a:spLocks noChangeShapeType="1"/>
              </p:cNvSpPr>
              <p:nvPr/>
            </p:nvSpPr>
            <p:spPr bwMode="auto">
              <a:xfrm>
                <a:off x="4002" y="1572"/>
                <a:ext cx="58" cy="1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39"/>
              <p:cNvSpPr>
                <a:spLocks noChangeShapeType="1"/>
              </p:cNvSpPr>
              <p:nvPr/>
            </p:nvSpPr>
            <p:spPr bwMode="auto">
              <a:xfrm>
                <a:off x="4050" y="1549"/>
                <a:ext cx="43" cy="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40"/>
              <p:cNvSpPr>
                <a:spLocks noChangeShapeType="1"/>
              </p:cNvSpPr>
              <p:nvPr/>
            </p:nvSpPr>
            <p:spPr bwMode="auto">
              <a:xfrm>
                <a:off x="3953" y="1599"/>
                <a:ext cx="69" cy="15"/>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41"/>
              <p:cNvSpPr>
                <a:spLocks noChangeShapeType="1"/>
              </p:cNvSpPr>
              <p:nvPr/>
            </p:nvSpPr>
            <p:spPr bwMode="auto">
              <a:xfrm>
                <a:off x="4142" y="1500"/>
                <a:ext cx="36" cy="8"/>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42"/>
              <p:cNvSpPr>
                <a:spLocks noChangeShapeType="1"/>
              </p:cNvSpPr>
              <p:nvPr/>
            </p:nvSpPr>
            <p:spPr bwMode="auto">
              <a:xfrm>
                <a:off x="4190" y="1477"/>
                <a:ext cx="29" cy="7"/>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43"/>
              <p:cNvSpPr>
                <a:spLocks noChangeShapeType="1"/>
              </p:cNvSpPr>
              <p:nvPr/>
            </p:nvSpPr>
            <p:spPr bwMode="auto">
              <a:xfrm>
                <a:off x="4093" y="1527"/>
                <a:ext cx="41" cy="7"/>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6" name="Line 44"/>
          <p:cNvSpPr>
            <a:spLocks noChangeShapeType="1"/>
          </p:cNvSpPr>
          <p:nvPr/>
        </p:nvSpPr>
        <p:spPr bwMode="auto">
          <a:xfrm flipH="1" flipV="1">
            <a:off x="7001197" y="4334371"/>
            <a:ext cx="501650" cy="984250"/>
          </a:xfrm>
          <a:prstGeom prst="line">
            <a:avLst/>
          </a:prstGeom>
          <a:noFill/>
          <a:ln w="3810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45"/>
          <p:cNvSpPr>
            <a:spLocks noChangeShapeType="1"/>
          </p:cNvSpPr>
          <p:nvPr/>
        </p:nvSpPr>
        <p:spPr bwMode="auto">
          <a:xfrm>
            <a:off x="7013897" y="4351833"/>
            <a:ext cx="501650" cy="4763"/>
          </a:xfrm>
          <a:prstGeom prst="line">
            <a:avLst/>
          </a:prstGeom>
          <a:noFill/>
          <a:ln w="2857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8" name="Object 46"/>
          <p:cNvGraphicFramePr>
            <a:graphicFrameLocks/>
          </p:cNvGraphicFramePr>
          <p:nvPr>
            <p:extLst>
              <p:ext uri="{D42A27DB-BD31-4B8C-83A1-F6EECF244321}">
                <p14:modId xmlns:p14="http://schemas.microsoft.com/office/powerpoint/2010/main" val="608194979"/>
              </p:ext>
            </p:extLst>
          </p:nvPr>
        </p:nvGraphicFramePr>
        <p:xfrm>
          <a:off x="6553522" y="4353421"/>
          <a:ext cx="444500" cy="469900"/>
        </p:xfrm>
        <a:graphic>
          <a:graphicData uri="http://schemas.openxmlformats.org/presentationml/2006/ole">
            <mc:AlternateContent xmlns:mc="http://schemas.openxmlformats.org/markup-compatibility/2006">
              <mc:Choice xmlns:v="urn:schemas-microsoft-com:vml" Requires="v">
                <p:oleObj spid="_x0000_s217650" name="公式" r:id="rId4" imgW="444307" imgH="469696" progId="Equation.3">
                  <p:embed/>
                </p:oleObj>
              </mc:Choice>
              <mc:Fallback>
                <p:oleObj name="公式" r:id="rId4" imgW="444307" imgH="469696"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522" y="4353421"/>
                        <a:ext cx="4445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 name="Object 47"/>
          <p:cNvGraphicFramePr>
            <a:graphicFrameLocks/>
          </p:cNvGraphicFramePr>
          <p:nvPr>
            <p:extLst>
              <p:ext uri="{D42A27DB-BD31-4B8C-83A1-F6EECF244321}">
                <p14:modId xmlns:p14="http://schemas.microsoft.com/office/powerpoint/2010/main" val="305608359"/>
              </p:ext>
            </p:extLst>
          </p:nvPr>
        </p:nvGraphicFramePr>
        <p:xfrm>
          <a:off x="7588572" y="5183683"/>
          <a:ext cx="368300" cy="330200"/>
        </p:xfrm>
        <a:graphic>
          <a:graphicData uri="http://schemas.openxmlformats.org/presentationml/2006/ole">
            <mc:AlternateContent xmlns:mc="http://schemas.openxmlformats.org/markup-compatibility/2006">
              <mc:Choice xmlns:v="urn:schemas-microsoft-com:vml" Requires="v">
                <p:oleObj spid="_x0000_s217651" name="公式" r:id="rId6" imgW="368300" imgH="330200" progId="Equation.3">
                  <p:embed/>
                </p:oleObj>
              </mc:Choice>
              <mc:Fallback>
                <p:oleObj name="公式" r:id="rId6" imgW="368300" imgH="3302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8572" y="5183683"/>
                        <a:ext cx="3683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 name="Text Box 48"/>
          <p:cNvSpPr txBox="1">
            <a:spLocks noChangeArrowheads="1"/>
          </p:cNvSpPr>
          <p:nvPr/>
        </p:nvSpPr>
        <p:spPr bwMode="auto">
          <a:xfrm>
            <a:off x="522039" y="3140968"/>
            <a:ext cx="8010401" cy="1015663"/>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FFCCFF"/>
                </a:solidFill>
                <a:miter lim="800000"/>
                <a:headEnd/>
                <a:tailEnd/>
              </a14:hiddenLine>
            </a:ext>
          </a:extLst>
        </p:spPr>
        <p:txBody>
          <a:bodyPr wrap="square">
            <a:spAutoFit/>
          </a:bodyPr>
          <a:lstStyle>
            <a:lvl1pPr marL="534988" indent="-534988">
              <a:defRPr>
                <a:solidFill>
                  <a:schemeClr val="tx1"/>
                </a:solidFill>
                <a:latin typeface="Arial" charset="0"/>
                <a:ea typeface="宋体" charset="-122"/>
              </a:defRPr>
            </a:lvl1pPr>
            <a:lvl2pPr marL="806450">
              <a:defRPr>
                <a:solidFill>
                  <a:schemeClr val="tx1"/>
                </a:solidFill>
                <a:latin typeface="Arial" charset="0"/>
                <a:ea typeface="宋体" charset="-122"/>
              </a:defRPr>
            </a:lvl2pPr>
            <a:lvl3pPr marL="985838">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nSpc>
                <a:spcPct val="125000"/>
              </a:lnSpc>
              <a:spcBef>
                <a:spcPct val="50000"/>
              </a:spcBef>
            </a:pPr>
            <a:r>
              <a:rPr lang="en-US" altLang="zh-CN" sz="2400" b="1" dirty="0">
                <a:latin typeface="Times New Roman" pitchFamily="18" charset="0"/>
                <a:ea typeface="楷体_GB2312" pitchFamily="49" charset="-122"/>
              </a:rPr>
              <a:t>(3)  </a:t>
            </a:r>
            <a:r>
              <a:rPr lang="zh-CN" altLang="en-US" sz="2400" b="1" dirty="0">
                <a:latin typeface="Times New Roman" pitchFamily="18" charset="0"/>
                <a:ea typeface="楷体_GB2312" pitchFamily="49" charset="-122"/>
              </a:rPr>
              <a:t>质点对某点的动量矩</a:t>
            </a:r>
            <a:r>
              <a:rPr lang="en-US" altLang="zh-CN" sz="2400" b="1" dirty="0">
                <a:latin typeface="Times New Roman" pitchFamily="18" charset="0"/>
                <a:ea typeface="楷体_GB2312" pitchFamily="49" charset="-122"/>
              </a:rPr>
              <a:t>,</a:t>
            </a:r>
            <a:r>
              <a:rPr lang="zh-CN" altLang="en-US" sz="2400" b="1" dirty="0">
                <a:latin typeface="Times New Roman" pitchFamily="18" charset="0"/>
                <a:ea typeface="楷体_GB2312" pitchFamily="49" charset="-122"/>
              </a:rPr>
              <a:t>在通过该点的任意轴上的投影就等于</a:t>
            </a:r>
            <a:r>
              <a:rPr lang="zh-CN" altLang="en-US" sz="2400" b="1" dirty="0">
                <a:solidFill>
                  <a:srgbClr val="FF0000"/>
                </a:solidFill>
                <a:latin typeface="Times New Roman" pitchFamily="18" charset="0"/>
                <a:ea typeface="楷体_GB2312" pitchFamily="49" charset="-122"/>
              </a:rPr>
              <a:t>质点对该轴的动量矩</a:t>
            </a:r>
          </a:p>
        </p:txBody>
      </p:sp>
      <p:grpSp>
        <p:nvGrpSpPr>
          <p:cNvPr id="101" name="Group 78"/>
          <p:cNvGrpSpPr>
            <a:grpSpLocks/>
          </p:cNvGrpSpPr>
          <p:nvPr/>
        </p:nvGrpSpPr>
        <p:grpSpPr bwMode="auto">
          <a:xfrm>
            <a:off x="4629472" y="4658221"/>
            <a:ext cx="4191000" cy="1898650"/>
            <a:chOff x="2477" y="1285"/>
            <a:chExt cx="2640" cy="1196"/>
          </a:xfrm>
        </p:grpSpPr>
        <p:graphicFrame>
          <p:nvGraphicFramePr>
            <p:cNvPr id="102" name="Object 79"/>
            <p:cNvGraphicFramePr>
              <a:graphicFrameLocks/>
            </p:cNvGraphicFramePr>
            <p:nvPr/>
          </p:nvGraphicFramePr>
          <p:xfrm>
            <a:off x="4301" y="1285"/>
            <a:ext cx="248" cy="296"/>
          </p:xfrm>
          <a:graphic>
            <a:graphicData uri="http://schemas.openxmlformats.org/presentationml/2006/ole">
              <mc:AlternateContent xmlns:mc="http://schemas.openxmlformats.org/markup-compatibility/2006">
                <mc:Choice xmlns:v="urn:schemas-microsoft-com:vml" Requires="v">
                  <p:oleObj spid="_x0000_s217652" name="公式" r:id="rId8" imgW="393529" imgH="469696" progId="Equation.3">
                    <p:embed/>
                  </p:oleObj>
                </mc:Choice>
                <mc:Fallback>
                  <p:oleObj name="公式" r:id="rId8" imgW="393529" imgH="469696"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01" y="1285"/>
                          <a:ext cx="248"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 name="AutoShape 80"/>
            <p:cNvSpPr>
              <a:spLocks noChangeArrowheads="1"/>
            </p:cNvSpPr>
            <p:nvPr/>
          </p:nvSpPr>
          <p:spPr bwMode="auto">
            <a:xfrm>
              <a:off x="2477" y="1780"/>
              <a:ext cx="2640" cy="672"/>
            </a:xfrm>
            <a:prstGeom prst="parallelogram">
              <a:avLst>
                <a:gd name="adj" fmla="val 92267"/>
              </a:avLst>
            </a:prstGeom>
            <a:solidFill>
              <a:srgbClr val="99FFCC">
                <a:alpha val="25999"/>
              </a:srgbClr>
            </a:solidFill>
            <a:ln w="9525">
              <a:solidFill>
                <a:srgbClr val="000000">
                  <a:alpha val="17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81"/>
            <p:cNvSpPr>
              <a:spLocks noChangeShapeType="1"/>
            </p:cNvSpPr>
            <p:nvPr/>
          </p:nvSpPr>
          <p:spPr bwMode="auto">
            <a:xfrm flipH="1">
              <a:off x="2909" y="2116"/>
              <a:ext cx="528" cy="0"/>
            </a:xfrm>
            <a:prstGeom prst="line">
              <a:avLst/>
            </a:prstGeom>
            <a:noFill/>
            <a:ln w="222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Text Box 82"/>
            <p:cNvSpPr txBox="1">
              <a:spLocks noChangeArrowheads="1"/>
            </p:cNvSpPr>
            <p:nvPr/>
          </p:nvSpPr>
          <p:spPr bwMode="auto">
            <a:xfrm>
              <a:off x="4301" y="197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800" b="1" i="1" dirty="0">
                  <a:solidFill>
                    <a:schemeClr val="bg1"/>
                  </a:solidFill>
                  <a:latin typeface="Times New Roman" pitchFamily="18" charset="0"/>
                </a:rPr>
                <a:t>O</a:t>
              </a:r>
            </a:p>
          </p:txBody>
        </p:sp>
        <p:sp>
          <p:nvSpPr>
            <p:cNvPr id="106" name="Text Box 83"/>
            <p:cNvSpPr txBox="1">
              <a:spLocks noChangeArrowheads="1"/>
            </p:cNvSpPr>
            <p:nvPr/>
          </p:nvSpPr>
          <p:spPr bwMode="auto">
            <a:xfrm>
              <a:off x="3052" y="2057"/>
              <a:ext cx="3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000" b="1" i="1">
                  <a:solidFill>
                    <a:schemeClr val="bg1"/>
                  </a:solidFill>
                  <a:latin typeface="Times New Roman" pitchFamily="18" charset="0"/>
                  <a:sym typeface="Symbol" pitchFamily="18" charset="2"/>
                </a:rPr>
                <a:t></a:t>
              </a:r>
              <a:endParaRPr lang="en-US" altLang="zh-CN" sz="2000" b="1" i="1">
                <a:solidFill>
                  <a:schemeClr val="bg1"/>
                </a:solidFill>
                <a:latin typeface="Times New Roman" pitchFamily="18" charset="0"/>
              </a:endParaRPr>
            </a:p>
          </p:txBody>
        </p:sp>
        <p:graphicFrame>
          <p:nvGraphicFramePr>
            <p:cNvPr id="107" name="Object 84"/>
            <p:cNvGraphicFramePr>
              <a:graphicFrameLocks noChangeAspect="1"/>
            </p:cNvGraphicFramePr>
            <p:nvPr/>
          </p:nvGraphicFramePr>
          <p:xfrm>
            <a:off x="4015" y="1856"/>
            <a:ext cx="180" cy="243"/>
          </p:xfrm>
          <a:graphic>
            <a:graphicData uri="http://schemas.openxmlformats.org/presentationml/2006/ole">
              <mc:AlternateContent xmlns:mc="http://schemas.openxmlformats.org/markup-compatibility/2006">
                <mc:Choice xmlns:v="urn:schemas-microsoft-com:vml" Requires="v">
                  <p:oleObj spid="_x0000_s217653" name="公式" r:id="rId10" imgW="215713" imgH="291847" progId="Equation.3">
                    <p:embed/>
                  </p:oleObj>
                </mc:Choice>
                <mc:Fallback>
                  <p:oleObj name="公式" r:id="rId10" imgW="215713" imgH="291847"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15" y="1856"/>
                          <a:ext cx="180"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 name="Line 85"/>
            <p:cNvSpPr>
              <a:spLocks noChangeShapeType="1"/>
            </p:cNvSpPr>
            <p:nvPr/>
          </p:nvSpPr>
          <p:spPr bwMode="auto">
            <a:xfrm flipH="1">
              <a:off x="3437" y="2116"/>
              <a:ext cx="864" cy="0"/>
            </a:xfrm>
            <a:prstGeom prst="line">
              <a:avLst/>
            </a:prstGeom>
            <a:noFill/>
            <a:ln w="38100">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Line 86"/>
            <p:cNvSpPr>
              <a:spLocks noChangeShapeType="1"/>
            </p:cNvSpPr>
            <p:nvPr/>
          </p:nvSpPr>
          <p:spPr bwMode="auto">
            <a:xfrm flipH="1">
              <a:off x="3257" y="2116"/>
              <a:ext cx="180" cy="294"/>
            </a:xfrm>
            <a:prstGeom prst="line">
              <a:avLst/>
            </a:prstGeom>
            <a:noFill/>
            <a:ln w="38100">
              <a:solidFill>
                <a:srgbClr val="66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Oval 87"/>
            <p:cNvSpPr>
              <a:spLocks noChangeAspect="1" noChangeArrowheads="1"/>
            </p:cNvSpPr>
            <p:nvPr/>
          </p:nvSpPr>
          <p:spPr bwMode="auto">
            <a:xfrm>
              <a:off x="4272" y="2094"/>
              <a:ext cx="45" cy="45"/>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latin typeface="Times New Roman" pitchFamily="18" charset="0"/>
              </a:endParaRPr>
            </a:p>
          </p:txBody>
        </p:sp>
        <p:sp>
          <p:nvSpPr>
            <p:cNvPr id="111" name="Arc 88"/>
            <p:cNvSpPr>
              <a:spLocks/>
            </p:cNvSpPr>
            <p:nvPr/>
          </p:nvSpPr>
          <p:spPr bwMode="auto">
            <a:xfrm rot="10800000">
              <a:off x="3297" y="2116"/>
              <a:ext cx="91" cy="130"/>
            </a:xfrm>
            <a:custGeom>
              <a:avLst/>
              <a:gdLst>
                <a:gd name="G0" fmla="+- 0 0 0"/>
                <a:gd name="G1" fmla="+- 20612 0 0"/>
                <a:gd name="G2" fmla="+- 21600 0 0"/>
                <a:gd name="T0" fmla="*/ 6458 w 21600"/>
                <a:gd name="T1" fmla="*/ 0 h 20612"/>
                <a:gd name="T2" fmla="*/ 21600 w 21600"/>
                <a:gd name="T3" fmla="*/ 20612 h 20612"/>
                <a:gd name="T4" fmla="*/ 0 w 21600"/>
                <a:gd name="T5" fmla="*/ 20612 h 20612"/>
              </a:gdLst>
              <a:ahLst/>
              <a:cxnLst>
                <a:cxn ang="0">
                  <a:pos x="T0" y="T1"/>
                </a:cxn>
                <a:cxn ang="0">
                  <a:pos x="T2" y="T3"/>
                </a:cxn>
                <a:cxn ang="0">
                  <a:pos x="T4" y="T5"/>
                </a:cxn>
              </a:cxnLst>
              <a:rect l="0" t="0" r="r" b="b"/>
              <a:pathLst>
                <a:path w="21600" h="20612" fill="none" extrusionOk="0">
                  <a:moveTo>
                    <a:pt x="6457" y="0"/>
                  </a:moveTo>
                  <a:cubicBezTo>
                    <a:pt x="15467" y="2822"/>
                    <a:pt x="21600" y="11170"/>
                    <a:pt x="21600" y="20612"/>
                  </a:cubicBezTo>
                </a:path>
                <a:path w="21600" h="20612" stroke="0" extrusionOk="0">
                  <a:moveTo>
                    <a:pt x="6457" y="0"/>
                  </a:moveTo>
                  <a:cubicBezTo>
                    <a:pt x="15467" y="2822"/>
                    <a:pt x="21600" y="11170"/>
                    <a:pt x="21600" y="20612"/>
                  </a:cubicBezTo>
                  <a:lnTo>
                    <a:pt x="0" y="20612"/>
                  </a:lnTo>
                  <a:close/>
                </a:path>
              </a:pathLst>
            </a:cu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2" name="Object 89"/>
            <p:cNvGraphicFramePr>
              <a:graphicFrameLocks/>
            </p:cNvGraphicFramePr>
            <p:nvPr/>
          </p:nvGraphicFramePr>
          <p:xfrm>
            <a:off x="3031" y="2221"/>
            <a:ext cx="187" cy="247"/>
          </p:xfrm>
          <a:graphic>
            <a:graphicData uri="http://schemas.openxmlformats.org/presentationml/2006/ole">
              <mc:AlternateContent xmlns:mc="http://schemas.openxmlformats.org/markup-compatibility/2006">
                <mc:Choice xmlns:v="urn:schemas-microsoft-com:vml" Requires="v">
                  <p:oleObj spid="_x0000_s217654" name="公式" r:id="rId12" imgW="279400" imgH="368300" progId="Equation.3">
                    <p:embed/>
                  </p:oleObj>
                </mc:Choice>
                <mc:Fallback>
                  <p:oleObj name="公式" r:id="rId12" imgW="279400" imgH="368300"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31" y="2221"/>
                          <a:ext cx="18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 name="Text Box 90"/>
            <p:cNvSpPr txBox="1">
              <a:spLocks noChangeArrowheads="1"/>
            </p:cNvSpPr>
            <p:nvPr/>
          </p:nvSpPr>
          <p:spPr bwMode="auto">
            <a:xfrm>
              <a:off x="2622" y="219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i="1">
                  <a:solidFill>
                    <a:schemeClr val="bg1"/>
                  </a:solidFill>
                  <a:latin typeface="Times New Roman" pitchFamily="18" charset="0"/>
                </a:rPr>
                <a:t>S</a:t>
              </a:r>
            </a:p>
          </p:txBody>
        </p:sp>
        <p:sp>
          <p:nvSpPr>
            <p:cNvPr id="114" name="Line 91"/>
            <p:cNvSpPr>
              <a:spLocks noChangeShapeType="1"/>
            </p:cNvSpPr>
            <p:nvPr/>
          </p:nvSpPr>
          <p:spPr bwMode="auto">
            <a:xfrm flipV="1">
              <a:off x="4292" y="1490"/>
              <a:ext cx="0" cy="630"/>
            </a:xfrm>
            <a:prstGeom prst="line">
              <a:avLst/>
            </a:prstGeom>
            <a:noFill/>
            <a:ln w="38100">
              <a:solidFill>
                <a:srgbClr val="FF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Oval 92"/>
            <p:cNvSpPr>
              <a:spLocks noChangeArrowheads="1"/>
            </p:cNvSpPr>
            <p:nvPr/>
          </p:nvSpPr>
          <p:spPr bwMode="auto">
            <a:xfrm>
              <a:off x="3386" y="2072"/>
              <a:ext cx="86" cy="8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6" name="Oval 93"/>
          <p:cNvSpPr>
            <a:spLocks noChangeAspect="1" noChangeArrowheads="1"/>
          </p:cNvSpPr>
          <p:nvPr/>
        </p:nvSpPr>
        <p:spPr bwMode="auto">
          <a:xfrm>
            <a:off x="7469510" y="5267821"/>
            <a:ext cx="71437" cy="71437"/>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latin typeface="Times New Roman" pitchFamily="18" charset="0"/>
            </a:endParaRPr>
          </a:p>
        </p:txBody>
      </p:sp>
      <p:sp>
        <p:nvSpPr>
          <p:cNvPr id="117" name="Text Box 48"/>
          <p:cNvSpPr txBox="1">
            <a:spLocks noChangeArrowheads="1"/>
          </p:cNvSpPr>
          <p:nvPr/>
        </p:nvSpPr>
        <p:spPr bwMode="auto">
          <a:xfrm>
            <a:off x="467545" y="4219848"/>
            <a:ext cx="3888432" cy="1477328"/>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FFCCFF"/>
                </a:solidFill>
                <a:miter lim="800000"/>
                <a:headEnd/>
                <a:tailEnd/>
              </a14:hiddenLine>
            </a:ext>
          </a:extLst>
        </p:spPr>
        <p:txBody>
          <a:bodyPr wrap="square">
            <a:spAutoFit/>
          </a:bodyPr>
          <a:lstStyle>
            <a:lvl1pPr marL="534988" indent="-534988">
              <a:defRPr>
                <a:solidFill>
                  <a:schemeClr val="tx1"/>
                </a:solidFill>
                <a:latin typeface="Arial" charset="0"/>
                <a:ea typeface="宋体" charset="-122"/>
              </a:defRPr>
            </a:lvl1pPr>
            <a:lvl2pPr marL="806450">
              <a:defRPr>
                <a:solidFill>
                  <a:schemeClr val="tx1"/>
                </a:solidFill>
                <a:latin typeface="Arial" charset="0"/>
                <a:ea typeface="宋体" charset="-122"/>
              </a:defRPr>
            </a:lvl2pPr>
            <a:lvl3pPr marL="985838">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nSpc>
                <a:spcPct val="125000"/>
              </a:lnSpc>
              <a:spcBef>
                <a:spcPct val="50000"/>
              </a:spcBef>
            </a:pPr>
            <a:r>
              <a:rPr lang="en-US" altLang="zh-CN" sz="2400" b="1" dirty="0">
                <a:latin typeface="Times New Roman" pitchFamily="18" charset="0"/>
                <a:ea typeface="楷体_GB2312" pitchFamily="49" charset="-122"/>
              </a:rPr>
              <a:t>(4)   </a:t>
            </a:r>
            <a:r>
              <a:rPr lang="zh-CN" altLang="en-US" sz="2400" b="1" dirty="0">
                <a:latin typeface="Times New Roman" pitchFamily="18" charset="0"/>
                <a:ea typeface="楷体_GB2312" pitchFamily="49" charset="-122"/>
              </a:rPr>
              <a:t>动量矩的概念并不限于牛顿力学，也可用于粒子物理领域。</a:t>
            </a:r>
          </a:p>
        </p:txBody>
      </p:sp>
    </p:spTree>
    <p:extLst>
      <p:ext uri="{BB962C8B-B14F-4D97-AF65-F5344CB8AC3E}">
        <p14:creationId xmlns:p14="http://schemas.microsoft.com/office/powerpoint/2010/main" val="32158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ppt_w</p:attrName>
                                        </p:attrNameLst>
                                      </p:cBhvr>
                                      <p:tavLst>
                                        <p:tav tm="0">
                                          <p:val>
                                            <p:fltVal val="0"/>
                                          </p:val>
                                        </p:tav>
                                        <p:tav tm="100000">
                                          <p:val>
                                            <p:strVal val="#ppt_w"/>
                                          </p:val>
                                        </p:tav>
                                      </p:tavLst>
                                    </p:anim>
                                    <p:anim calcmode="lin" valueType="num">
                                      <p:cBhvr>
                                        <p:cTn id="18" dur="500" fill="hold"/>
                                        <p:tgtEl>
                                          <p:spTgt spid="10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wipe(left)">
                                      <p:cBhvr>
                                        <p:cTn id="28" dur="500"/>
                                        <p:tgtEl>
                                          <p:spTgt spid="10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ipe(left)">
                                      <p:cBhvr>
                                        <p:cTn id="33" dur="500"/>
                                        <p:tgtEl>
                                          <p:spTgt spid="116"/>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99"/>
                                        </p:tgtEl>
                                        <p:attrNameLst>
                                          <p:attrName>style.visibility</p:attrName>
                                        </p:attrNameLst>
                                      </p:cBhvr>
                                      <p:to>
                                        <p:strVal val="visible"/>
                                      </p:to>
                                    </p:set>
                                    <p:animEffect transition="in" filter="wipe(left)">
                                      <p:cBhvr>
                                        <p:cTn id="37" dur="500"/>
                                        <p:tgtEl>
                                          <p:spTgt spid="99"/>
                                        </p:tgtEl>
                                      </p:cBhvr>
                                    </p:animEffect>
                                  </p:childTnLst>
                                </p:cTn>
                              </p:par>
                            </p:childTnLst>
                          </p:cTn>
                        </p:par>
                        <p:par>
                          <p:cTn id="38" fill="hold">
                            <p:stCondLst>
                              <p:cond delay="1000"/>
                            </p:stCondLst>
                            <p:childTnLst>
                              <p:par>
                                <p:cTn id="39" presetID="22" presetClass="entr" presetSubtype="2" fill="hold" grpId="0"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right)">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wipe(down)">
                                      <p:cBhvr>
                                        <p:cTn id="46" dur="500"/>
                                        <p:tgtEl>
                                          <p:spTgt spid="96"/>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wipe(left)">
                                      <p:cBhvr>
                                        <p:cTn id="50" dur="500"/>
                                        <p:tgtEl>
                                          <p:spTgt spid="9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left)">
                                      <p:cBhvr>
                                        <p:cTn id="55" dur="5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up)">
                                      <p:cBhvr>
                                        <p:cTn id="60" dur="500"/>
                                        <p:tgtEl>
                                          <p:spTgt spid="31"/>
                                        </p:tgtEl>
                                      </p:cBhvr>
                                    </p:animEffect>
                                  </p:childTnLst>
                                </p:cTn>
                              </p:par>
                            </p:childTnLst>
                          </p:cTn>
                        </p:par>
                        <p:par>
                          <p:cTn id="61" fill="hold">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up)">
                                      <p:cBhvr>
                                        <p:cTn id="64" dur="500"/>
                                        <p:tgtEl>
                                          <p:spTgt spid="30"/>
                                        </p:tgtEl>
                                      </p:cBhvr>
                                    </p:animEffect>
                                  </p:childTnLst>
                                </p:cTn>
                              </p:par>
                            </p:childTnLst>
                          </p:cTn>
                        </p:par>
                        <p:par>
                          <p:cTn id="65" fill="hold">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97"/>
                                        </p:tgtEl>
                                        <p:attrNameLst>
                                          <p:attrName>style.visibility</p:attrName>
                                        </p:attrNameLst>
                                      </p:cBhvr>
                                      <p:to>
                                        <p:strVal val="visible"/>
                                      </p:to>
                                    </p:set>
                                    <p:animEffect transition="in" filter="wipe(left)">
                                      <p:cBhvr>
                                        <p:cTn id="68" dur="500"/>
                                        <p:tgtEl>
                                          <p:spTgt spid="9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17"/>
                                        </p:tgtEl>
                                        <p:attrNameLst>
                                          <p:attrName>style.visibility</p:attrName>
                                        </p:attrNameLst>
                                      </p:cBhvr>
                                      <p:to>
                                        <p:strVal val="visible"/>
                                      </p:to>
                                    </p:set>
                                    <p:animEffect transition="in" filter="wipe(left)">
                                      <p:cBhvr>
                                        <p:cTn id="73"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29" grpId="0" autoUpdateAnimBg="0"/>
      <p:bldP spid="30" grpId="0" animBg="1"/>
      <p:bldP spid="31" grpId="0" animBg="1"/>
      <p:bldP spid="48" grpId="0" animBg="1"/>
      <p:bldP spid="96" grpId="0" animBg="1"/>
      <p:bldP spid="97" grpId="0" animBg="1"/>
      <p:bldP spid="100" grpId="0"/>
      <p:bldP spid="116" grpId="0" animBg="1"/>
      <p:bldP spid="1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fontScale="90000"/>
          </a:bodyPr>
          <a:lstStyle/>
          <a:p>
            <a:r>
              <a:rPr lang="en-US" altLang="zh-CN" dirty="0"/>
              <a:t>§5.4 </a:t>
            </a:r>
            <a:r>
              <a:rPr lang="zh-CN" altLang="en-US" dirty="0"/>
              <a:t>力矩  刚体绕定轴转动微分方程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内容占位符 2"/>
          <p:cNvSpPr>
            <a:spLocks noGrp="1"/>
          </p:cNvSpPr>
          <p:nvPr>
            <p:ph idx="1"/>
          </p:nvPr>
        </p:nvSpPr>
        <p:spPr>
          <a:xfrm>
            <a:off x="457200" y="1412776"/>
            <a:ext cx="2242592" cy="604664"/>
          </a:xfrm>
        </p:spPr>
        <p:txBody>
          <a:bodyPr/>
          <a:lstStyle/>
          <a:p>
            <a:pPr>
              <a:buNone/>
            </a:pPr>
            <a:r>
              <a:rPr lang="zh-CN" altLang="en-US" dirty="0"/>
              <a:t>一</a:t>
            </a:r>
            <a:r>
              <a:rPr lang="en-US" altLang="zh-CN" dirty="0"/>
              <a:t>.</a:t>
            </a:r>
            <a:r>
              <a:rPr lang="zh-CN" altLang="en-US" dirty="0"/>
              <a:t> 力矩</a:t>
            </a:r>
          </a:p>
        </p:txBody>
      </p:sp>
      <p:grpSp>
        <p:nvGrpSpPr>
          <p:cNvPr id="16" name="组合 15"/>
          <p:cNvGrpSpPr/>
          <p:nvPr/>
        </p:nvGrpSpPr>
        <p:grpSpPr>
          <a:xfrm>
            <a:off x="833065" y="2079152"/>
            <a:ext cx="785399" cy="472954"/>
            <a:chOff x="833065" y="2319287"/>
            <a:chExt cx="785399" cy="472954"/>
          </a:xfrm>
        </p:grpSpPr>
        <p:sp>
          <p:nvSpPr>
            <p:cNvPr id="17" name="TextBox 16"/>
            <p:cNvSpPr txBox="1"/>
            <p:nvPr/>
          </p:nvSpPr>
          <p:spPr>
            <a:xfrm>
              <a:off x="833065" y="2330576"/>
              <a:ext cx="487285" cy="461665"/>
            </a:xfrm>
            <a:prstGeom prst="rect">
              <a:avLst/>
            </a:prstGeom>
            <a:noFill/>
          </p:spPr>
          <p:txBody>
            <a:bodyPr wrap="square" rtlCol="0">
              <a:spAutoFit/>
            </a:bodyPr>
            <a:lstStyle/>
            <a:p>
              <a:r>
                <a:rPr lang="zh-CN" altLang="en-US" sz="2400" dirty="0"/>
                <a:t>力</a:t>
              </a:r>
            </a:p>
          </p:txBody>
        </p:sp>
        <p:graphicFrame>
          <p:nvGraphicFramePr>
            <p:cNvPr id="21" name="对象 20"/>
            <p:cNvGraphicFramePr>
              <a:graphicFrameLocks noChangeAspect="1"/>
            </p:cNvGraphicFramePr>
            <p:nvPr/>
          </p:nvGraphicFramePr>
          <p:xfrm>
            <a:off x="1258424" y="2319287"/>
            <a:ext cx="360040" cy="443126"/>
          </p:xfrm>
          <a:graphic>
            <a:graphicData uri="http://schemas.openxmlformats.org/presentationml/2006/ole">
              <mc:AlternateContent xmlns:mc="http://schemas.openxmlformats.org/markup-compatibility/2006">
                <mc:Choice xmlns:v="urn:schemas-microsoft-com:vml" Requires="v">
                  <p:oleObj spid="_x0000_s250543" name="Equation" r:id="rId4" imgW="164880" imgH="203040" progId="Equation.DSMT4">
                    <p:embed/>
                  </p:oleObj>
                </mc:Choice>
                <mc:Fallback>
                  <p:oleObj name="Equation" r:id="rId4" imgW="16488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424" y="2319287"/>
                          <a:ext cx="360040" cy="443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22" name="直接箭头连接符 21"/>
          <p:cNvCxnSpPr/>
          <p:nvPr/>
        </p:nvCxnSpPr>
        <p:spPr>
          <a:xfrm>
            <a:off x="1691680" y="2324769"/>
            <a:ext cx="79208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699792" y="2108745"/>
            <a:ext cx="1397546" cy="461665"/>
            <a:chOff x="2699792" y="2348880"/>
            <a:chExt cx="1397546" cy="461665"/>
          </a:xfrm>
        </p:grpSpPr>
        <p:sp>
          <p:nvSpPr>
            <p:cNvPr id="24" name="TextBox 23"/>
            <p:cNvSpPr txBox="1"/>
            <p:nvPr/>
          </p:nvSpPr>
          <p:spPr>
            <a:xfrm>
              <a:off x="2699792" y="2348880"/>
              <a:ext cx="1224136" cy="461665"/>
            </a:xfrm>
            <a:prstGeom prst="rect">
              <a:avLst/>
            </a:prstGeom>
            <a:noFill/>
          </p:spPr>
          <p:txBody>
            <a:bodyPr wrap="square" rtlCol="0">
              <a:spAutoFit/>
            </a:bodyPr>
            <a:lstStyle/>
            <a:p>
              <a:r>
                <a:rPr lang="zh-CN" altLang="en-US" sz="2400" dirty="0"/>
                <a:t>加速度</a:t>
              </a:r>
            </a:p>
          </p:txBody>
        </p:sp>
        <p:graphicFrame>
          <p:nvGraphicFramePr>
            <p:cNvPr id="25" name="Object 3"/>
            <p:cNvGraphicFramePr>
              <a:graphicFrameLocks noChangeAspect="1"/>
            </p:cNvGraphicFramePr>
            <p:nvPr/>
          </p:nvGraphicFramePr>
          <p:xfrm>
            <a:off x="3821113" y="2376488"/>
            <a:ext cx="276225" cy="387350"/>
          </p:xfrm>
          <a:graphic>
            <a:graphicData uri="http://schemas.openxmlformats.org/presentationml/2006/ole">
              <mc:AlternateContent xmlns:mc="http://schemas.openxmlformats.org/markup-compatibility/2006">
                <mc:Choice xmlns:v="urn:schemas-microsoft-com:vml" Requires="v">
                  <p:oleObj spid="_x0000_s250544" name="Equation" r:id="rId6" imgW="126720" imgH="177480" progId="Equation.DSMT4">
                    <p:embed/>
                  </p:oleObj>
                </mc:Choice>
                <mc:Fallback>
                  <p:oleObj name="Equation" r:id="rId6" imgW="126720" imgH="177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1113" y="2376488"/>
                          <a:ext cx="27622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26" name="直接箭头连接符 25"/>
          <p:cNvCxnSpPr/>
          <p:nvPr/>
        </p:nvCxnSpPr>
        <p:spPr>
          <a:xfrm>
            <a:off x="4355976" y="2324769"/>
            <a:ext cx="79208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5364088" y="1916832"/>
            <a:ext cx="2290837" cy="830997"/>
            <a:chOff x="5364088" y="2156967"/>
            <a:chExt cx="2290837" cy="830997"/>
          </a:xfrm>
        </p:grpSpPr>
        <p:sp>
          <p:nvSpPr>
            <p:cNvPr id="28" name="TextBox 27"/>
            <p:cNvSpPr txBox="1"/>
            <p:nvPr/>
          </p:nvSpPr>
          <p:spPr>
            <a:xfrm>
              <a:off x="5364088" y="2156967"/>
              <a:ext cx="1872208" cy="830997"/>
            </a:xfrm>
            <a:prstGeom prst="rect">
              <a:avLst/>
            </a:prstGeom>
            <a:noFill/>
          </p:spPr>
          <p:txBody>
            <a:bodyPr wrap="square" rtlCol="0">
              <a:spAutoFit/>
            </a:bodyPr>
            <a:lstStyle/>
            <a:p>
              <a:pPr algn="ctr"/>
              <a:r>
                <a:rPr lang="zh-CN" altLang="en-US" sz="2400" dirty="0"/>
                <a:t>物体（质点）产生平动</a:t>
              </a:r>
            </a:p>
          </p:txBody>
        </p:sp>
        <p:graphicFrame>
          <p:nvGraphicFramePr>
            <p:cNvPr id="29" name="Object 4"/>
            <p:cNvGraphicFramePr>
              <a:graphicFrameLocks noChangeAspect="1"/>
            </p:cNvGraphicFramePr>
            <p:nvPr/>
          </p:nvGraphicFramePr>
          <p:xfrm>
            <a:off x="7323138" y="2349500"/>
            <a:ext cx="331787" cy="442913"/>
          </p:xfrm>
          <a:graphic>
            <a:graphicData uri="http://schemas.openxmlformats.org/presentationml/2006/ole">
              <mc:AlternateContent xmlns:mc="http://schemas.openxmlformats.org/markup-compatibility/2006">
                <mc:Choice xmlns:v="urn:schemas-microsoft-com:vml" Requires="v">
                  <p:oleObj spid="_x0000_s250545" name="Equation" r:id="rId8" imgW="152280" imgH="203040" progId="Equation.DSMT4">
                    <p:embed/>
                  </p:oleObj>
                </mc:Choice>
                <mc:Fallback>
                  <p:oleObj name="Equation" r:id="rId8" imgW="15228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23138" y="2349500"/>
                          <a:ext cx="331787"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0" name="组合 29"/>
          <p:cNvGrpSpPr/>
          <p:nvPr/>
        </p:nvGrpSpPr>
        <p:grpSpPr>
          <a:xfrm>
            <a:off x="2489249" y="2941215"/>
            <a:ext cx="2653334" cy="525463"/>
            <a:chOff x="2489249" y="3181350"/>
            <a:chExt cx="2653334" cy="525463"/>
          </a:xfrm>
        </p:grpSpPr>
        <p:grpSp>
          <p:nvGrpSpPr>
            <p:cNvPr id="31" name="组合 30"/>
            <p:cNvGrpSpPr/>
            <p:nvPr/>
          </p:nvGrpSpPr>
          <p:grpSpPr>
            <a:xfrm>
              <a:off x="2489249" y="3181350"/>
              <a:ext cx="1631901" cy="525463"/>
              <a:chOff x="2489249" y="3181350"/>
              <a:chExt cx="1631901" cy="525463"/>
            </a:xfrm>
          </p:grpSpPr>
          <p:sp>
            <p:nvSpPr>
              <p:cNvPr id="33" name="TextBox 32"/>
              <p:cNvSpPr txBox="1"/>
              <p:nvPr/>
            </p:nvSpPr>
            <p:spPr>
              <a:xfrm>
                <a:off x="2489249" y="3221964"/>
                <a:ext cx="1578695" cy="461665"/>
              </a:xfrm>
              <a:prstGeom prst="rect">
                <a:avLst/>
              </a:prstGeom>
              <a:noFill/>
            </p:spPr>
            <p:txBody>
              <a:bodyPr wrap="square" rtlCol="0">
                <a:spAutoFit/>
              </a:bodyPr>
              <a:lstStyle/>
              <a:p>
                <a:r>
                  <a:rPr lang="zh-CN" altLang="en-US" sz="2400" dirty="0"/>
                  <a:t>角加速度</a:t>
                </a:r>
              </a:p>
            </p:txBody>
          </p:sp>
          <p:graphicFrame>
            <p:nvGraphicFramePr>
              <p:cNvPr id="34" name="Object 3"/>
              <p:cNvGraphicFramePr>
                <a:graphicFrameLocks noChangeAspect="1"/>
              </p:cNvGraphicFramePr>
              <p:nvPr/>
            </p:nvGraphicFramePr>
            <p:xfrm>
              <a:off x="3789363" y="3181350"/>
              <a:ext cx="331787" cy="525463"/>
            </p:xfrm>
            <a:graphic>
              <a:graphicData uri="http://schemas.openxmlformats.org/presentationml/2006/ole">
                <mc:AlternateContent xmlns:mc="http://schemas.openxmlformats.org/markup-compatibility/2006">
                  <mc:Choice xmlns:v="urn:schemas-microsoft-com:vml" Requires="v">
                    <p:oleObj spid="_x0000_s250546" name="Equation" r:id="rId10" imgW="152280" imgH="241200" progId="Equation.DSMT4">
                      <p:embed/>
                    </p:oleObj>
                  </mc:Choice>
                  <mc:Fallback>
                    <p:oleObj name="Equation" r:id="rId10" imgW="152280" imgH="241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89363" y="3181350"/>
                            <a:ext cx="331787"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32" name="直接箭头连接符 31"/>
            <p:cNvCxnSpPr/>
            <p:nvPr/>
          </p:nvCxnSpPr>
          <p:spPr>
            <a:xfrm>
              <a:off x="4350495" y="3437988"/>
              <a:ext cx="79208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5358607" y="2789916"/>
            <a:ext cx="1589657" cy="830997"/>
          </a:xfrm>
          <a:prstGeom prst="rect">
            <a:avLst/>
          </a:prstGeom>
          <a:noFill/>
        </p:spPr>
        <p:txBody>
          <a:bodyPr wrap="square" rtlCol="0">
            <a:spAutoFit/>
          </a:bodyPr>
          <a:lstStyle/>
          <a:p>
            <a:pPr algn="ctr"/>
            <a:r>
              <a:rPr lang="zh-CN" altLang="en-US" sz="2400" dirty="0"/>
              <a:t>刚体产生转动</a:t>
            </a:r>
          </a:p>
        </p:txBody>
      </p:sp>
      <p:cxnSp>
        <p:nvCxnSpPr>
          <p:cNvPr id="36" name="直接箭头连接符 35"/>
          <p:cNvCxnSpPr/>
          <p:nvPr/>
        </p:nvCxnSpPr>
        <p:spPr>
          <a:xfrm>
            <a:off x="1686199" y="3197853"/>
            <a:ext cx="79208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83568" y="2972841"/>
            <a:ext cx="936104" cy="461665"/>
          </a:xfrm>
          <a:prstGeom prst="rect">
            <a:avLst/>
          </a:prstGeom>
          <a:noFill/>
        </p:spPr>
        <p:txBody>
          <a:bodyPr wrap="square" rtlCol="0">
            <a:spAutoFit/>
          </a:bodyPr>
          <a:lstStyle/>
          <a:p>
            <a:pPr algn="ctr"/>
            <a:r>
              <a:rPr lang="zh-CN" altLang="en-US" sz="2400" dirty="0"/>
              <a:t>力矩</a:t>
            </a:r>
          </a:p>
        </p:txBody>
      </p:sp>
      <p:sp>
        <p:nvSpPr>
          <p:cNvPr id="39" name="Line 19"/>
          <p:cNvSpPr>
            <a:spLocks noChangeShapeType="1"/>
          </p:cNvSpPr>
          <p:nvPr/>
        </p:nvSpPr>
        <p:spPr bwMode="auto">
          <a:xfrm flipH="1">
            <a:off x="6462713" y="6309990"/>
            <a:ext cx="1587" cy="540000"/>
          </a:xfrm>
          <a:prstGeom prst="line">
            <a:avLst/>
          </a:prstGeom>
          <a:noFill/>
          <a:ln w="50800">
            <a:solidFill>
              <a:schemeClr val="folHlink"/>
            </a:solidFill>
            <a:round/>
            <a:headEnd/>
            <a:tailEnd/>
          </a:ln>
          <a:effectLst/>
        </p:spPr>
        <p:txBody>
          <a:bodyPr wrap="none" anchor="ctr"/>
          <a:lstStyle/>
          <a:p>
            <a:endParaRPr lang="zh-CN" altLang="en-US"/>
          </a:p>
        </p:txBody>
      </p:sp>
      <p:sp>
        <p:nvSpPr>
          <p:cNvPr id="40" name="Freeform 20"/>
          <p:cNvSpPr>
            <a:spLocks/>
          </p:cNvSpPr>
          <p:nvPr/>
        </p:nvSpPr>
        <p:spPr bwMode="auto">
          <a:xfrm>
            <a:off x="4716463" y="4052565"/>
            <a:ext cx="3744912" cy="2663825"/>
          </a:xfrm>
          <a:custGeom>
            <a:avLst/>
            <a:gdLst/>
            <a:ahLst/>
            <a:cxnLst>
              <a:cxn ang="0">
                <a:pos x="1013" y="8"/>
              </a:cxn>
              <a:cxn ang="0">
                <a:pos x="333" y="99"/>
              </a:cxn>
              <a:cxn ang="0">
                <a:pos x="15" y="416"/>
              </a:cxn>
              <a:cxn ang="0">
                <a:pos x="242" y="825"/>
              </a:cxn>
              <a:cxn ang="0">
                <a:pos x="696" y="1006"/>
              </a:cxn>
              <a:cxn ang="0">
                <a:pos x="1058" y="961"/>
              </a:cxn>
              <a:cxn ang="0">
                <a:pos x="1421" y="1051"/>
              </a:cxn>
              <a:cxn ang="0">
                <a:pos x="1693" y="825"/>
              </a:cxn>
              <a:cxn ang="0">
                <a:pos x="1648" y="144"/>
              </a:cxn>
              <a:cxn ang="0">
                <a:pos x="1013" y="8"/>
              </a:cxn>
            </a:cxnLst>
            <a:rect l="0" t="0" r="r" b="b"/>
            <a:pathLst>
              <a:path w="1761" h="1074">
                <a:moveTo>
                  <a:pt x="1013" y="8"/>
                </a:moveTo>
                <a:cubicBezTo>
                  <a:pt x="794" y="0"/>
                  <a:pt x="499" y="31"/>
                  <a:pt x="333" y="99"/>
                </a:cubicBezTo>
                <a:cubicBezTo>
                  <a:pt x="167" y="167"/>
                  <a:pt x="30" y="295"/>
                  <a:pt x="15" y="416"/>
                </a:cubicBezTo>
                <a:cubicBezTo>
                  <a:pt x="0" y="537"/>
                  <a:pt x="128" y="727"/>
                  <a:pt x="242" y="825"/>
                </a:cubicBezTo>
                <a:cubicBezTo>
                  <a:pt x="356" y="923"/>
                  <a:pt x="560" y="983"/>
                  <a:pt x="696" y="1006"/>
                </a:cubicBezTo>
                <a:cubicBezTo>
                  <a:pt x="832" y="1029"/>
                  <a:pt x="937" y="954"/>
                  <a:pt x="1058" y="961"/>
                </a:cubicBezTo>
                <a:cubicBezTo>
                  <a:pt x="1179" y="968"/>
                  <a:pt x="1315" y="1074"/>
                  <a:pt x="1421" y="1051"/>
                </a:cubicBezTo>
                <a:cubicBezTo>
                  <a:pt x="1527" y="1028"/>
                  <a:pt x="1655" y="976"/>
                  <a:pt x="1693" y="825"/>
                </a:cubicBezTo>
                <a:cubicBezTo>
                  <a:pt x="1731" y="674"/>
                  <a:pt x="1761" y="280"/>
                  <a:pt x="1648" y="144"/>
                </a:cubicBezTo>
                <a:cubicBezTo>
                  <a:pt x="1535" y="8"/>
                  <a:pt x="1232" y="16"/>
                  <a:pt x="1013" y="8"/>
                </a:cubicBezTo>
                <a:close/>
              </a:path>
            </a:pathLst>
          </a:custGeom>
          <a:solidFill>
            <a:srgbClr val="339966"/>
          </a:solidFill>
          <a:ln w="9525">
            <a:round/>
            <a:headEnd/>
            <a:tailEnd/>
          </a:ln>
          <a:effectLst/>
          <a:scene3d>
            <a:camera prst="legacyPerspectiveFront">
              <a:rot lat="18000000" lon="0" rev="0"/>
            </a:camera>
            <a:lightRig rig="legacyFlat2" dir="t"/>
          </a:scene3d>
          <a:sp3d extrusionH="430200" prstMaterial="legacyMatte">
            <a:bevelT w="13500" h="13500" prst="angle"/>
            <a:bevelB w="13500" h="13500" prst="angle"/>
            <a:extrusionClr>
              <a:srgbClr val="339966"/>
            </a:extrusionClr>
          </a:sp3d>
        </p:spPr>
        <p:txBody>
          <a:bodyPr wrap="none" anchor="ctr">
            <a:flatTx/>
          </a:bodyPr>
          <a:lstStyle/>
          <a:p>
            <a:endParaRPr lang="zh-CN" altLang="en-US"/>
          </a:p>
        </p:txBody>
      </p:sp>
      <p:sp>
        <p:nvSpPr>
          <p:cNvPr id="41" name="Oval 21"/>
          <p:cNvSpPr>
            <a:spLocks noChangeArrowheads="1"/>
          </p:cNvSpPr>
          <p:nvPr/>
        </p:nvSpPr>
        <p:spPr bwMode="auto">
          <a:xfrm>
            <a:off x="6391275" y="5327328"/>
            <a:ext cx="142875" cy="71437"/>
          </a:xfrm>
          <a:prstGeom prst="ellipse">
            <a:avLst/>
          </a:prstGeom>
          <a:solidFill>
            <a:schemeClr val="tx2"/>
          </a:solidFill>
          <a:ln w="9525">
            <a:solidFill>
              <a:schemeClr val="tx1"/>
            </a:solidFill>
            <a:round/>
            <a:headEnd/>
            <a:tailEnd/>
          </a:ln>
          <a:effectLst/>
        </p:spPr>
        <p:txBody>
          <a:bodyPr wrap="none" anchor="ctr"/>
          <a:lstStyle/>
          <a:p>
            <a:endParaRPr lang="zh-CN" altLang="en-US"/>
          </a:p>
        </p:txBody>
      </p:sp>
      <p:graphicFrame>
        <p:nvGraphicFramePr>
          <p:cNvPr id="42" name="Object 22"/>
          <p:cNvGraphicFramePr>
            <a:graphicFrameLocks/>
          </p:cNvGraphicFramePr>
          <p:nvPr/>
        </p:nvGraphicFramePr>
        <p:xfrm>
          <a:off x="6791325" y="5208265"/>
          <a:ext cx="212725" cy="293688"/>
        </p:xfrm>
        <a:graphic>
          <a:graphicData uri="http://schemas.openxmlformats.org/presentationml/2006/ole">
            <mc:AlternateContent xmlns:mc="http://schemas.openxmlformats.org/markup-compatibility/2006">
              <mc:Choice xmlns:v="urn:schemas-microsoft-com:vml" Requires="v">
                <p:oleObj spid="_x0000_s250547" name="公式" r:id="rId12" imgW="215713" imgH="291847" progId="Equation.3">
                  <p:embed/>
                </p:oleObj>
              </mc:Choice>
              <mc:Fallback>
                <p:oleObj name="公式" r:id="rId12" imgW="215713" imgH="291847"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91325" y="5208265"/>
                        <a:ext cx="212725"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Line 23"/>
          <p:cNvSpPr>
            <a:spLocks noChangeShapeType="1"/>
          </p:cNvSpPr>
          <p:nvPr/>
        </p:nvSpPr>
        <p:spPr bwMode="auto">
          <a:xfrm flipV="1">
            <a:off x="7183438" y="4436740"/>
            <a:ext cx="1060450" cy="1293813"/>
          </a:xfrm>
          <a:prstGeom prst="line">
            <a:avLst/>
          </a:prstGeom>
          <a:noFill/>
          <a:ln w="57150">
            <a:solidFill>
              <a:schemeClr val="hlink"/>
            </a:solidFill>
            <a:round/>
            <a:headEnd/>
            <a:tailEnd type="triangle" w="med" len="med"/>
          </a:ln>
          <a:effectLst/>
        </p:spPr>
        <p:txBody>
          <a:bodyPr wrap="none" anchor="ctr"/>
          <a:lstStyle/>
          <a:p>
            <a:endParaRPr lang="zh-CN" altLang="en-US"/>
          </a:p>
        </p:txBody>
      </p:sp>
      <p:sp>
        <p:nvSpPr>
          <p:cNvPr id="44" name="Line 25"/>
          <p:cNvSpPr>
            <a:spLocks noChangeShapeType="1"/>
          </p:cNvSpPr>
          <p:nvPr/>
        </p:nvSpPr>
        <p:spPr bwMode="auto">
          <a:xfrm>
            <a:off x="6443663" y="4292278"/>
            <a:ext cx="20637" cy="1082675"/>
          </a:xfrm>
          <a:prstGeom prst="line">
            <a:avLst/>
          </a:prstGeom>
          <a:noFill/>
          <a:ln w="50800">
            <a:solidFill>
              <a:schemeClr val="folHlink"/>
            </a:solidFill>
            <a:round/>
            <a:headEnd type="triangle" w="med" len="med"/>
            <a:tailEnd/>
          </a:ln>
          <a:effectLst/>
        </p:spPr>
        <p:txBody>
          <a:bodyPr wrap="none" anchor="ctr"/>
          <a:lstStyle/>
          <a:p>
            <a:endParaRPr lang="zh-CN" altLang="en-US"/>
          </a:p>
        </p:txBody>
      </p:sp>
      <p:sp>
        <p:nvSpPr>
          <p:cNvPr id="45" name="Line 26"/>
          <p:cNvSpPr>
            <a:spLocks noChangeShapeType="1"/>
          </p:cNvSpPr>
          <p:nvPr/>
        </p:nvSpPr>
        <p:spPr bwMode="auto">
          <a:xfrm>
            <a:off x="8243888" y="4436740"/>
            <a:ext cx="19050" cy="1439863"/>
          </a:xfrm>
          <a:prstGeom prst="line">
            <a:avLst/>
          </a:prstGeom>
          <a:noFill/>
          <a:ln w="28575">
            <a:solidFill>
              <a:schemeClr val="hlink"/>
            </a:solidFill>
            <a:prstDash val="sysDot"/>
            <a:round/>
            <a:headEnd/>
            <a:tailEnd/>
          </a:ln>
          <a:effectLst/>
        </p:spPr>
        <p:txBody>
          <a:bodyPr wrap="none" anchor="ctr"/>
          <a:lstStyle/>
          <a:p>
            <a:endParaRPr lang="zh-CN" altLang="en-US"/>
          </a:p>
        </p:txBody>
      </p:sp>
      <p:sp>
        <p:nvSpPr>
          <p:cNvPr id="46" name="Line 27"/>
          <p:cNvSpPr>
            <a:spLocks noChangeShapeType="1"/>
          </p:cNvSpPr>
          <p:nvPr/>
        </p:nvSpPr>
        <p:spPr bwMode="auto">
          <a:xfrm flipV="1">
            <a:off x="7183438" y="4282753"/>
            <a:ext cx="0" cy="1403350"/>
          </a:xfrm>
          <a:prstGeom prst="line">
            <a:avLst/>
          </a:prstGeom>
          <a:noFill/>
          <a:ln w="38100">
            <a:solidFill>
              <a:schemeClr val="hlink"/>
            </a:solidFill>
            <a:round/>
            <a:headEnd/>
            <a:tailEnd type="triangle" w="med" len="lg"/>
          </a:ln>
          <a:effectLst/>
        </p:spPr>
        <p:txBody>
          <a:bodyPr wrap="none" anchor="ctr"/>
          <a:lstStyle/>
          <a:p>
            <a:endParaRPr lang="zh-CN" altLang="en-US"/>
          </a:p>
        </p:txBody>
      </p:sp>
      <p:sp>
        <p:nvSpPr>
          <p:cNvPr id="47" name="Line 28"/>
          <p:cNvSpPr>
            <a:spLocks noChangeShapeType="1"/>
          </p:cNvSpPr>
          <p:nvPr/>
        </p:nvSpPr>
        <p:spPr bwMode="auto">
          <a:xfrm>
            <a:off x="6462713" y="5371778"/>
            <a:ext cx="720725" cy="360362"/>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48" name="Object 29"/>
          <p:cNvGraphicFramePr>
            <a:graphicFrameLocks/>
          </p:cNvGraphicFramePr>
          <p:nvPr/>
        </p:nvGraphicFramePr>
        <p:xfrm>
          <a:off x="8348662" y="5589241"/>
          <a:ext cx="399801" cy="432047"/>
        </p:xfrm>
        <a:graphic>
          <a:graphicData uri="http://schemas.openxmlformats.org/presentationml/2006/ole">
            <mc:AlternateContent xmlns:mc="http://schemas.openxmlformats.org/markup-compatibility/2006">
              <mc:Choice xmlns:v="urn:schemas-microsoft-com:vml" Requires="v">
                <p:oleObj spid="_x0000_s250548" name="Equation" r:id="rId14" imgW="190440" imgH="253800" progId="Equation.DSMT4">
                  <p:embed/>
                </p:oleObj>
              </mc:Choice>
              <mc:Fallback>
                <p:oleObj name="Equation" r:id="rId14" imgW="190440" imgH="253800" progId="Equation.DSMT4">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48662" y="5589241"/>
                        <a:ext cx="399801" cy="432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graphicFrame>
        <p:nvGraphicFramePr>
          <p:cNvPr id="49" name="Object 30"/>
          <p:cNvGraphicFramePr>
            <a:graphicFrameLocks/>
          </p:cNvGraphicFramePr>
          <p:nvPr/>
        </p:nvGraphicFramePr>
        <p:xfrm>
          <a:off x="7020272" y="3861049"/>
          <a:ext cx="379877" cy="393906"/>
        </p:xfrm>
        <a:graphic>
          <a:graphicData uri="http://schemas.openxmlformats.org/presentationml/2006/ole">
            <mc:AlternateContent xmlns:mc="http://schemas.openxmlformats.org/markup-compatibility/2006">
              <mc:Choice xmlns:v="urn:schemas-microsoft-com:vml" Requires="v">
                <p:oleObj spid="_x0000_s250549" name="Equation" r:id="rId16" imgW="203040" imgH="253800" progId="Equation.DSMT4">
                  <p:embed/>
                </p:oleObj>
              </mc:Choice>
              <mc:Fallback>
                <p:oleObj name="Equation" r:id="rId16" imgW="203040" imgH="253800" progId="Equation.DSMT4">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20272" y="3861049"/>
                        <a:ext cx="379877" cy="393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graphicFrame>
        <p:nvGraphicFramePr>
          <p:cNvPr id="50" name="Object 31"/>
          <p:cNvGraphicFramePr>
            <a:graphicFrameLocks/>
          </p:cNvGraphicFramePr>
          <p:nvPr/>
        </p:nvGraphicFramePr>
        <p:xfrm>
          <a:off x="7596188" y="6021065"/>
          <a:ext cx="319087" cy="420688"/>
        </p:xfrm>
        <a:graphic>
          <a:graphicData uri="http://schemas.openxmlformats.org/presentationml/2006/ole">
            <mc:AlternateContent xmlns:mc="http://schemas.openxmlformats.org/markup-compatibility/2006">
              <mc:Choice xmlns:v="urn:schemas-microsoft-com:vml" Requires="v">
                <p:oleObj spid="_x0000_s250550" name="公式" r:id="rId18" imgW="355446" imgH="469696" progId="Equation.3">
                  <p:embed/>
                </p:oleObj>
              </mc:Choice>
              <mc:Fallback>
                <p:oleObj name="公式" r:id="rId18" imgW="355446" imgH="469696" progId="Equation.3">
                  <p:embed/>
                  <p:pic>
                    <p:nvPicPr>
                      <p:cNvPr id="0" name=""/>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96188" y="6021065"/>
                        <a:ext cx="31908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graphicFrame>
        <p:nvGraphicFramePr>
          <p:cNvPr id="51" name="Object 32"/>
          <p:cNvGraphicFramePr>
            <a:graphicFrameLocks/>
          </p:cNvGraphicFramePr>
          <p:nvPr/>
        </p:nvGraphicFramePr>
        <p:xfrm>
          <a:off x="7740650" y="5240015"/>
          <a:ext cx="306388" cy="420688"/>
        </p:xfrm>
        <a:graphic>
          <a:graphicData uri="http://schemas.openxmlformats.org/presentationml/2006/ole">
            <mc:AlternateContent xmlns:mc="http://schemas.openxmlformats.org/markup-compatibility/2006">
              <mc:Choice xmlns:v="urn:schemas-microsoft-com:vml" Requires="v">
                <p:oleObj spid="_x0000_s250551" name="公式" r:id="rId20" imgW="342751" imgH="469696" progId="Equation.3">
                  <p:embed/>
                </p:oleObj>
              </mc:Choice>
              <mc:Fallback>
                <p:oleObj name="公式" r:id="rId20" imgW="342751" imgH="469696" progId="Equation.3">
                  <p:embed/>
                  <p:pic>
                    <p:nvPicPr>
                      <p:cNvPr id="0" name=""/>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40650" y="5240015"/>
                        <a:ext cx="3063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sp>
        <p:nvSpPr>
          <p:cNvPr id="52" name="Line 33"/>
          <p:cNvSpPr>
            <a:spLocks noChangeShapeType="1"/>
          </p:cNvSpPr>
          <p:nvPr/>
        </p:nvSpPr>
        <p:spPr bwMode="auto">
          <a:xfrm>
            <a:off x="7183438" y="4290690"/>
            <a:ext cx="1079500" cy="146050"/>
          </a:xfrm>
          <a:prstGeom prst="line">
            <a:avLst/>
          </a:prstGeom>
          <a:noFill/>
          <a:ln w="28575">
            <a:solidFill>
              <a:schemeClr val="hlink"/>
            </a:solidFill>
            <a:prstDash val="sysDot"/>
            <a:round/>
            <a:headEnd/>
            <a:tailEnd type="none" w="med" len="lg"/>
          </a:ln>
          <a:effectLst/>
        </p:spPr>
        <p:txBody>
          <a:bodyPr wrap="none" anchor="ctr"/>
          <a:lstStyle/>
          <a:p>
            <a:endParaRPr lang="zh-CN" altLang="en-US"/>
          </a:p>
        </p:txBody>
      </p:sp>
      <p:sp>
        <p:nvSpPr>
          <p:cNvPr id="53" name="Line 34"/>
          <p:cNvSpPr>
            <a:spLocks noChangeShapeType="1"/>
          </p:cNvSpPr>
          <p:nvPr/>
        </p:nvSpPr>
        <p:spPr bwMode="auto">
          <a:xfrm>
            <a:off x="7688263" y="5587678"/>
            <a:ext cx="431800" cy="219075"/>
          </a:xfrm>
          <a:prstGeom prst="line">
            <a:avLst/>
          </a:prstGeom>
          <a:noFill/>
          <a:ln w="28575" cap="rnd">
            <a:solidFill>
              <a:srgbClr val="FFCC00"/>
            </a:solidFill>
            <a:prstDash val="sysDot"/>
            <a:round/>
            <a:headEnd/>
            <a:tailEnd/>
          </a:ln>
          <a:effectLst/>
        </p:spPr>
        <p:txBody>
          <a:bodyPr wrap="none" anchor="ctr"/>
          <a:lstStyle/>
          <a:p>
            <a:endParaRPr lang="zh-CN" altLang="en-US"/>
          </a:p>
        </p:txBody>
      </p:sp>
      <p:sp>
        <p:nvSpPr>
          <p:cNvPr id="54" name="Line 35"/>
          <p:cNvSpPr>
            <a:spLocks noChangeShapeType="1"/>
          </p:cNvSpPr>
          <p:nvPr/>
        </p:nvSpPr>
        <p:spPr bwMode="auto">
          <a:xfrm flipV="1">
            <a:off x="7688263" y="5878190"/>
            <a:ext cx="503237" cy="142875"/>
          </a:xfrm>
          <a:prstGeom prst="line">
            <a:avLst/>
          </a:prstGeom>
          <a:noFill/>
          <a:ln w="28575" cap="rnd">
            <a:solidFill>
              <a:srgbClr val="FFCC00"/>
            </a:solidFill>
            <a:prstDash val="sysDot"/>
            <a:round/>
            <a:headEnd/>
            <a:tailEnd/>
          </a:ln>
          <a:effectLst/>
        </p:spPr>
        <p:txBody>
          <a:bodyPr wrap="none" anchor="ctr"/>
          <a:lstStyle/>
          <a:p>
            <a:endParaRPr lang="zh-CN" altLang="en-US"/>
          </a:p>
        </p:txBody>
      </p:sp>
      <p:sp>
        <p:nvSpPr>
          <p:cNvPr id="55" name="Line 36"/>
          <p:cNvSpPr>
            <a:spLocks noChangeShapeType="1"/>
          </p:cNvSpPr>
          <p:nvPr/>
        </p:nvSpPr>
        <p:spPr bwMode="auto">
          <a:xfrm>
            <a:off x="7183438" y="5717853"/>
            <a:ext cx="1079500" cy="146050"/>
          </a:xfrm>
          <a:prstGeom prst="line">
            <a:avLst/>
          </a:prstGeom>
          <a:noFill/>
          <a:ln w="38100">
            <a:solidFill>
              <a:schemeClr val="hlink"/>
            </a:solidFill>
            <a:round/>
            <a:headEnd/>
            <a:tailEnd type="triangle" w="med" len="lg"/>
          </a:ln>
          <a:effectLst/>
        </p:spPr>
        <p:txBody>
          <a:bodyPr wrap="none" anchor="ctr"/>
          <a:lstStyle/>
          <a:p>
            <a:endParaRPr lang="zh-CN" altLang="en-US"/>
          </a:p>
        </p:txBody>
      </p:sp>
      <p:sp>
        <p:nvSpPr>
          <p:cNvPr id="56" name="Line 37"/>
          <p:cNvSpPr>
            <a:spLocks noChangeShapeType="1"/>
          </p:cNvSpPr>
          <p:nvPr/>
        </p:nvSpPr>
        <p:spPr bwMode="auto">
          <a:xfrm>
            <a:off x="7183438" y="5730553"/>
            <a:ext cx="576262" cy="290512"/>
          </a:xfrm>
          <a:prstGeom prst="line">
            <a:avLst/>
          </a:prstGeom>
          <a:noFill/>
          <a:ln w="38100">
            <a:solidFill>
              <a:srgbClr val="FFCC00"/>
            </a:solidFill>
            <a:round/>
            <a:headEnd/>
            <a:tailEnd type="triangle" w="med" len="lg"/>
          </a:ln>
          <a:effectLst/>
        </p:spPr>
        <p:txBody>
          <a:bodyPr wrap="none" anchor="ctr"/>
          <a:lstStyle/>
          <a:p>
            <a:endParaRPr lang="zh-CN" altLang="en-US"/>
          </a:p>
        </p:txBody>
      </p:sp>
      <p:sp>
        <p:nvSpPr>
          <p:cNvPr id="57" name="Line 38"/>
          <p:cNvSpPr>
            <a:spLocks noChangeShapeType="1"/>
          </p:cNvSpPr>
          <p:nvPr/>
        </p:nvSpPr>
        <p:spPr bwMode="auto">
          <a:xfrm flipV="1">
            <a:off x="7183438" y="5587678"/>
            <a:ext cx="504825" cy="142875"/>
          </a:xfrm>
          <a:prstGeom prst="line">
            <a:avLst/>
          </a:prstGeom>
          <a:noFill/>
          <a:ln w="38100">
            <a:solidFill>
              <a:srgbClr val="FFCC00"/>
            </a:solidFill>
            <a:round/>
            <a:headEnd/>
            <a:tailEnd type="triangle" w="med" len="med"/>
          </a:ln>
          <a:effectLst/>
        </p:spPr>
        <p:txBody>
          <a:bodyPr wrap="none" anchor="ctr"/>
          <a:lstStyle/>
          <a:p>
            <a:endParaRPr lang="zh-CN" altLang="en-US"/>
          </a:p>
        </p:txBody>
      </p:sp>
      <p:sp>
        <p:nvSpPr>
          <p:cNvPr id="58" name="Line 39"/>
          <p:cNvSpPr>
            <a:spLocks noChangeShapeType="1"/>
          </p:cNvSpPr>
          <p:nvPr/>
        </p:nvSpPr>
        <p:spPr bwMode="auto">
          <a:xfrm flipH="1">
            <a:off x="6300788" y="5371778"/>
            <a:ext cx="142875" cy="215900"/>
          </a:xfrm>
          <a:prstGeom prst="line">
            <a:avLst/>
          </a:prstGeom>
          <a:noFill/>
          <a:ln w="9525">
            <a:solidFill>
              <a:schemeClr val="tx1"/>
            </a:solidFill>
            <a:round/>
            <a:headEnd/>
            <a:tailEnd/>
          </a:ln>
          <a:effectLst/>
        </p:spPr>
        <p:txBody>
          <a:bodyPr wrap="none" anchor="ctr"/>
          <a:lstStyle/>
          <a:p>
            <a:endParaRPr lang="zh-CN" altLang="en-US"/>
          </a:p>
        </p:txBody>
      </p:sp>
      <p:sp>
        <p:nvSpPr>
          <p:cNvPr id="59" name="Text Box 40"/>
          <p:cNvSpPr txBox="1">
            <a:spLocks noChangeArrowheads="1"/>
          </p:cNvSpPr>
          <p:nvPr/>
        </p:nvSpPr>
        <p:spPr bwMode="auto">
          <a:xfrm>
            <a:off x="5946775" y="5155878"/>
            <a:ext cx="354013" cy="457200"/>
          </a:xfrm>
          <a:prstGeom prst="rect">
            <a:avLst/>
          </a:prstGeom>
          <a:noFill/>
          <a:ln w="9525">
            <a:noFill/>
            <a:miter lim="800000"/>
            <a:headEnd/>
            <a:tailEnd/>
          </a:ln>
          <a:effectLst/>
        </p:spPr>
        <p:txBody>
          <a:bodyPr wrap="none">
            <a:spAutoFit/>
          </a:bodyPr>
          <a:lstStyle/>
          <a:p>
            <a:pPr algn="ctr"/>
            <a:r>
              <a:rPr kumimoji="1" lang="en-US" altLang="zh-CN" sz="2400" b="1" i="1">
                <a:solidFill>
                  <a:srgbClr val="66FFFF"/>
                </a:solidFill>
                <a:latin typeface="Times New Roman" pitchFamily="18" charset="0"/>
              </a:rPr>
              <a:t>h</a:t>
            </a:r>
          </a:p>
        </p:txBody>
      </p:sp>
      <p:grpSp>
        <p:nvGrpSpPr>
          <p:cNvPr id="60" name="Group 41"/>
          <p:cNvGrpSpPr>
            <a:grpSpLocks/>
          </p:cNvGrpSpPr>
          <p:nvPr/>
        </p:nvGrpSpPr>
        <p:grpSpPr bwMode="auto">
          <a:xfrm>
            <a:off x="6362700" y="5501953"/>
            <a:ext cx="71438" cy="107950"/>
            <a:chOff x="4014" y="2296"/>
            <a:chExt cx="45" cy="45"/>
          </a:xfrm>
        </p:grpSpPr>
        <p:sp>
          <p:nvSpPr>
            <p:cNvPr id="61" name="Line 42"/>
            <p:cNvSpPr>
              <a:spLocks noChangeShapeType="1"/>
            </p:cNvSpPr>
            <p:nvPr/>
          </p:nvSpPr>
          <p:spPr bwMode="auto">
            <a:xfrm>
              <a:off x="4014" y="2296"/>
              <a:ext cx="45" cy="0"/>
            </a:xfrm>
            <a:prstGeom prst="line">
              <a:avLst/>
            </a:prstGeom>
            <a:noFill/>
            <a:ln w="9525">
              <a:solidFill>
                <a:schemeClr val="tx1"/>
              </a:solidFill>
              <a:round/>
              <a:headEnd/>
              <a:tailEnd/>
            </a:ln>
            <a:effectLst/>
          </p:spPr>
          <p:txBody>
            <a:bodyPr wrap="none" anchor="ctr"/>
            <a:lstStyle/>
            <a:p>
              <a:endParaRPr lang="zh-CN" altLang="en-US"/>
            </a:p>
          </p:txBody>
        </p:sp>
        <p:sp>
          <p:nvSpPr>
            <p:cNvPr id="62" name="Line 43"/>
            <p:cNvSpPr>
              <a:spLocks noChangeShapeType="1"/>
            </p:cNvSpPr>
            <p:nvPr/>
          </p:nvSpPr>
          <p:spPr bwMode="auto">
            <a:xfrm flipH="1">
              <a:off x="4014" y="2296"/>
              <a:ext cx="45" cy="45"/>
            </a:xfrm>
            <a:prstGeom prst="line">
              <a:avLst/>
            </a:prstGeom>
            <a:noFill/>
            <a:ln w="9525">
              <a:solidFill>
                <a:schemeClr val="tx1"/>
              </a:solidFill>
              <a:round/>
              <a:headEnd/>
              <a:tailEnd/>
            </a:ln>
            <a:effectLst/>
          </p:spPr>
          <p:txBody>
            <a:bodyPr wrap="none" anchor="ctr"/>
            <a:lstStyle/>
            <a:p>
              <a:endParaRPr lang="zh-CN" altLang="en-US"/>
            </a:p>
          </p:txBody>
        </p:sp>
      </p:grpSp>
      <p:sp>
        <p:nvSpPr>
          <p:cNvPr id="63" name="Line 44"/>
          <p:cNvSpPr>
            <a:spLocks noChangeShapeType="1"/>
          </p:cNvSpPr>
          <p:nvPr/>
        </p:nvSpPr>
        <p:spPr bwMode="auto">
          <a:xfrm>
            <a:off x="6156325" y="5586090"/>
            <a:ext cx="1079500" cy="146050"/>
          </a:xfrm>
          <a:prstGeom prst="line">
            <a:avLst/>
          </a:prstGeom>
          <a:noFill/>
          <a:ln w="28575">
            <a:solidFill>
              <a:schemeClr val="hlink"/>
            </a:solidFill>
            <a:prstDash val="dash"/>
            <a:round/>
            <a:headEnd/>
            <a:tailEnd type="none" w="med" len="lg"/>
          </a:ln>
          <a:effectLst/>
        </p:spPr>
        <p:txBody>
          <a:bodyPr wrap="none" anchor="ctr"/>
          <a:lstStyle/>
          <a:p>
            <a:endParaRPr lang="zh-CN" altLang="en-US"/>
          </a:p>
        </p:txBody>
      </p:sp>
      <p:sp>
        <p:nvSpPr>
          <p:cNvPr id="64" name="Oval 45"/>
          <p:cNvSpPr>
            <a:spLocks noChangeArrowheads="1"/>
          </p:cNvSpPr>
          <p:nvPr/>
        </p:nvSpPr>
        <p:spPr bwMode="auto">
          <a:xfrm>
            <a:off x="7146925" y="5684515"/>
            <a:ext cx="73025" cy="71438"/>
          </a:xfrm>
          <a:prstGeom prst="ellipse">
            <a:avLst/>
          </a:prstGeom>
          <a:solidFill>
            <a:srgbClr val="FF7C80"/>
          </a:solidFill>
          <a:ln w="38100">
            <a:solidFill>
              <a:srgbClr val="FF7C80"/>
            </a:solidFill>
            <a:round/>
            <a:headEnd/>
            <a:tailEnd/>
          </a:ln>
          <a:effectLst/>
        </p:spPr>
        <p:txBody>
          <a:bodyPr wrap="none" anchor="ctr"/>
          <a:lstStyle/>
          <a:p>
            <a:pPr algn="ctr"/>
            <a:endParaRPr kumimoji="1" lang="zh-CN" altLang="zh-CN" sz="2400" b="1">
              <a:solidFill>
                <a:srgbClr val="FFFFFF"/>
              </a:solidFill>
              <a:latin typeface="Times New Roman" pitchFamily="18" charset="0"/>
            </a:endParaRPr>
          </a:p>
        </p:txBody>
      </p:sp>
      <p:graphicFrame>
        <p:nvGraphicFramePr>
          <p:cNvPr id="65" name="Object 46"/>
          <p:cNvGraphicFramePr>
            <a:graphicFrameLocks/>
          </p:cNvGraphicFramePr>
          <p:nvPr/>
        </p:nvGraphicFramePr>
        <p:xfrm>
          <a:off x="8172400" y="3933057"/>
          <a:ext cx="314883" cy="391166"/>
        </p:xfrm>
        <a:graphic>
          <a:graphicData uri="http://schemas.openxmlformats.org/presentationml/2006/ole">
            <mc:AlternateContent xmlns:mc="http://schemas.openxmlformats.org/markup-compatibility/2006">
              <mc:Choice xmlns:v="urn:schemas-microsoft-com:vml" Requires="v">
                <p:oleObj spid="_x0000_s250552" name="Equation" r:id="rId22" imgW="164880" imgH="203040" progId="Equation.DSMT4">
                  <p:embed/>
                </p:oleObj>
              </mc:Choice>
              <mc:Fallback>
                <p:oleObj name="Equation" r:id="rId22" imgW="164880" imgH="203040" progId="Equation.DSMT4">
                  <p:embed/>
                  <p:pic>
                    <p:nvPicPr>
                      <p:cNvPr id="0" name=""/>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172400" y="3933057"/>
                        <a:ext cx="314883" cy="39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sp>
        <p:nvSpPr>
          <p:cNvPr id="66" name="Text Box 47"/>
          <p:cNvSpPr txBox="1">
            <a:spLocks noChangeArrowheads="1"/>
          </p:cNvSpPr>
          <p:nvPr/>
        </p:nvSpPr>
        <p:spPr bwMode="auto">
          <a:xfrm>
            <a:off x="6919913" y="5732140"/>
            <a:ext cx="387350" cy="457200"/>
          </a:xfrm>
          <a:prstGeom prst="rect">
            <a:avLst/>
          </a:prstGeom>
          <a:noFill/>
          <a:ln w="9525">
            <a:noFill/>
            <a:miter lim="800000"/>
            <a:headEnd/>
            <a:tailEnd/>
          </a:ln>
          <a:effectLst/>
        </p:spPr>
        <p:txBody>
          <a:bodyPr wrap="none">
            <a:spAutoFit/>
          </a:bodyPr>
          <a:lstStyle/>
          <a:p>
            <a:pPr algn="ctr"/>
            <a:r>
              <a:rPr kumimoji="1" lang="en-US" altLang="zh-CN" sz="2400" b="1" i="1">
                <a:solidFill>
                  <a:schemeClr val="bg1"/>
                </a:solidFill>
                <a:latin typeface="Times New Roman" pitchFamily="18" charset="0"/>
              </a:rPr>
              <a:t>A</a:t>
            </a:r>
          </a:p>
        </p:txBody>
      </p:sp>
      <p:graphicFrame>
        <p:nvGraphicFramePr>
          <p:cNvPr id="67" name="Object 48"/>
          <p:cNvGraphicFramePr>
            <a:graphicFrameLocks/>
          </p:cNvGraphicFramePr>
          <p:nvPr/>
        </p:nvGraphicFramePr>
        <p:xfrm>
          <a:off x="6338317" y="3965181"/>
          <a:ext cx="249907" cy="267196"/>
        </p:xfrm>
        <a:graphic>
          <a:graphicData uri="http://schemas.openxmlformats.org/presentationml/2006/ole">
            <mc:AlternateContent xmlns:mc="http://schemas.openxmlformats.org/markup-compatibility/2006">
              <mc:Choice xmlns:v="urn:schemas-microsoft-com:vml" Requires="v">
                <p:oleObj spid="_x0000_s250553" name="Equation" r:id="rId24" imgW="126720" imgH="126720" progId="Equation.DSMT4">
                  <p:embed/>
                </p:oleObj>
              </mc:Choice>
              <mc:Fallback>
                <p:oleObj name="Equation" r:id="rId24" imgW="126720" imgH="126720" progId="Equation.DSMT4">
                  <p:embed/>
                  <p:pic>
                    <p:nvPicPr>
                      <p:cNvPr id="0" name=""/>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38317" y="3965181"/>
                        <a:ext cx="249907" cy="26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grpSp>
        <p:nvGrpSpPr>
          <p:cNvPr id="68" name="Group 52"/>
          <p:cNvGrpSpPr>
            <a:grpSpLocks/>
          </p:cNvGrpSpPr>
          <p:nvPr/>
        </p:nvGrpSpPr>
        <p:grpSpPr bwMode="auto">
          <a:xfrm>
            <a:off x="6591300" y="5611490"/>
            <a:ext cx="612775" cy="457200"/>
            <a:chOff x="4016" y="2870"/>
            <a:chExt cx="386" cy="288"/>
          </a:xfrm>
        </p:grpSpPr>
        <p:sp>
          <p:nvSpPr>
            <p:cNvPr id="69" name="Text Box 53"/>
            <p:cNvSpPr txBox="1">
              <a:spLocks noChangeArrowheads="1"/>
            </p:cNvSpPr>
            <p:nvPr/>
          </p:nvSpPr>
          <p:spPr bwMode="auto">
            <a:xfrm>
              <a:off x="4016" y="2870"/>
              <a:ext cx="289" cy="288"/>
            </a:xfrm>
            <a:prstGeom prst="rect">
              <a:avLst/>
            </a:prstGeom>
            <a:noFill/>
            <a:ln w="9525">
              <a:noFill/>
              <a:miter lim="800000"/>
              <a:headEnd/>
              <a:tailEnd/>
            </a:ln>
            <a:effectLst/>
          </p:spPr>
          <p:txBody>
            <a:bodyPr>
              <a:spAutoFit/>
            </a:bodyPr>
            <a:lstStyle/>
            <a:p>
              <a:pPr algn="ctr"/>
              <a:r>
                <a:rPr kumimoji="1" lang="en-US" altLang="zh-CN" sz="2400" b="1">
                  <a:solidFill>
                    <a:srgbClr val="66FFFF"/>
                  </a:solidFill>
                  <a:latin typeface="Times New Roman" pitchFamily="18" charset="0"/>
                  <a:sym typeface="Symbol" pitchFamily="18" charset="2"/>
                </a:rPr>
                <a:t></a:t>
              </a:r>
              <a:endParaRPr kumimoji="1" lang="en-US" altLang="zh-CN" sz="2400" b="1">
                <a:solidFill>
                  <a:srgbClr val="66FFFF"/>
                </a:solidFill>
                <a:latin typeface="Times New Roman" pitchFamily="18" charset="0"/>
              </a:endParaRPr>
            </a:p>
          </p:txBody>
        </p:sp>
        <p:sp>
          <p:nvSpPr>
            <p:cNvPr id="70" name="Arc 54"/>
            <p:cNvSpPr>
              <a:spLocks/>
            </p:cNvSpPr>
            <p:nvPr/>
          </p:nvSpPr>
          <p:spPr bwMode="auto">
            <a:xfrm rot="7529080">
              <a:off x="4240" y="2821"/>
              <a:ext cx="100" cy="224"/>
            </a:xfrm>
            <a:custGeom>
              <a:avLst/>
              <a:gdLst>
                <a:gd name="G0" fmla="+- 0 0 0"/>
                <a:gd name="G1" fmla="+- 0 0 0"/>
                <a:gd name="G2" fmla="+- 21600 0 0"/>
                <a:gd name="T0" fmla="*/ 9420 w 9420"/>
                <a:gd name="T1" fmla="*/ 19438 h 21344"/>
                <a:gd name="T2" fmla="*/ 3318 w 9420"/>
                <a:gd name="T3" fmla="*/ 21344 h 21344"/>
                <a:gd name="T4" fmla="*/ 0 w 9420"/>
                <a:gd name="T5" fmla="*/ 0 h 21344"/>
              </a:gdLst>
              <a:ahLst/>
              <a:cxnLst>
                <a:cxn ang="0">
                  <a:pos x="T0" y="T1"/>
                </a:cxn>
                <a:cxn ang="0">
                  <a:pos x="T2" y="T3"/>
                </a:cxn>
                <a:cxn ang="0">
                  <a:pos x="T4" y="T5"/>
                </a:cxn>
              </a:cxnLst>
              <a:rect l="0" t="0" r="r" b="b"/>
              <a:pathLst>
                <a:path w="9420" h="21344" fill="none" extrusionOk="0">
                  <a:moveTo>
                    <a:pt x="9419" y="19437"/>
                  </a:moveTo>
                  <a:cubicBezTo>
                    <a:pt x="7491" y="20372"/>
                    <a:pt x="5435" y="21014"/>
                    <a:pt x="3317" y="21343"/>
                  </a:cubicBezTo>
                </a:path>
                <a:path w="9420" h="21344" stroke="0" extrusionOk="0">
                  <a:moveTo>
                    <a:pt x="9419" y="19437"/>
                  </a:moveTo>
                  <a:cubicBezTo>
                    <a:pt x="7491" y="20372"/>
                    <a:pt x="5435" y="21014"/>
                    <a:pt x="3317" y="21343"/>
                  </a:cubicBezTo>
                  <a:lnTo>
                    <a:pt x="0" y="0"/>
                  </a:lnTo>
                  <a:close/>
                </a:path>
              </a:pathLst>
            </a:custGeom>
            <a:noFill/>
            <a:ln w="9525">
              <a:solidFill>
                <a:schemeClr val="tx1"/>
              </a:solidFill>
              <a:round/>
              <a:headEnd/>
              <a:tailEnd/>
            </a:ln>
            <a:effectLst/>
          </p:spPr>
          <p:txBody>
            <a:bodyPr wrap="none" anchor="ctr"/>
            <a:lstStyle/>
            <a:p>
              <a:endParaRPr lang="zh-CN" altLang="en-US"/>
            </a:p>
          </p:txBody>
        </p:sp>
      </p:grpSp>
      <p:sp>
        <p:nvSpPr>
          <p:cNvPr id="71" name="Text Box 7"/>
          <p:cNvSpPr txBox="1">
            <a:spLocks noChangeArrowheads="1"/>
          </p:cNvSpPr>
          <p:nvPr/>
        </p:nvSpPr>
        <p:spPr bwMode="auto">
          <a:xfrm>
            <a:off x="611188" y="4220245"/>
            <a:ext cx="2745495" cy="461665"/>
          </a:xfrm>
          <a:prstGeom prst="rect">
            <a:avLst/>
          </a:prstGeom>
          <a:noFill/>
          <a:ln w="9525">
            <a:noFill/>
            <a:miter lim="800000"/>
            <a:headEnd/>
            <a:tailEnd/>
          </a:ln>
          <a:effectLst/>
        </p:spPr>
        <p:txBody>
          <a:bodyPr wrap="none">
            <a:spAutoFit/>
          </a:bodyPr>
          <a:lstStyle/>
          <a:p>
            <a:pPr eaLnBrk="0" hangingPunct="0"/>
            <a:r>
              <a:rPr lang="en-US" altLang="zh-CN" sz="2400" b="1" dirty="0">
                <a:latin typeface="Times New Roman" pitchFamily="18" charset="0"/>
              </a:rPr>
              <a:t>  </a:t>
            </a:r>
            <a:r>
              <a:rPr lang="zh-CN" altLang="en-US" sz="2400" b="1" dirty="0">
                <a:latin typeface="Times New Roman" pitchFamily="18" charset="0"/>
              </a:rPr>
              <a:t>力 </a:t>
            </a:r>
            <a:r>
              <a:rPr lang="en-US" altLang="zh-CN" sz="2400" b="1" i="1" dirty="0">
                <a:latin typeface="Times New Roman" pitchFamily="18" charset="0"/>
              </a:rPr>
              <a:t>F </a:t>
            </a:r>
            <a:r>
              <a:rPr lang="zh-CN" altLang="en-US" sz="2400" b="1" dirty="0">
                <a:latin typeface="Times New Roman" pitchFamily="18" charset="0"/>
              </a:rPr>
              <a:t>对</a:t>
            </a:r>
            <a:r>
              <a:rPr lang="en-US" altLang="zh-CN" sz="2400" b="1" i="1" dirty="0">
                <a:latin typeface="Times New Roman" pitchFamily="18" charset="0"/>
              </a:rPr>
              <a:t>z </a:t>
            </a:r>
            <a:r>
              <a:rPr lang="zh-CN" altLang="en-US" sz="2400" b="1" dirty="0">
                <a:latin typeface="Times New Roman" pitchFamily="18" charset="0"/>
              </a:rPr>
              <a:t>轴的力矩</a:t>
            </a:r>
            <a:endParaRPr lang="zh-CN" altLang="en-US" sz="2400" b="1" i="1" dirty="0">
              <a:latin typeface="Times New Roman" pitchFamily="18" charset="0"/>
            </a:endParaRPr>
          </a:p>
        </p:txBody>
      </p:sp>
      <p:graphicFrame>
        <p:nvGraphicFramePr>
          <p:cNvPr id="72" name="Object 8"/>
          <p:cNvGraphicFramePr>
            <a:graphicFrameLocks/>
          </p:cNvGraphicFramePr>
          <p:nvPr/>
        </p:nvGraphicFramePr>
        <p:xfrm>
          <a:off x="618417" y="4857790"/>
          <a:ext cx="1944216" cy="504056"/>
        </p:xfrm>
        <a:graphic>
          <a:graphicData uri="http://schemas.openxmlformats.org/presentationml/2006/ole">
            <mc:AlternateContent xmlns:mc="http://schemas.openxmlformats.org/markup-compatibility/2006">
              <mc:Choice xmlns:v="urn:schemas-microsoft-com:vml" Requires="v">
                <p:oleObj spid="_x0000_s250554" name="Equation" r:id="rId26" imgW="914400" imgH="228600" progId="Equation.DSMT4">
                  <p:embed/>
                </p:oleObj>
              </mc:Choice>
              <mc:Fallback>
                <p:oleObj name="Equation" r:id="rId26" imgW="914400" imgH="228600" progId="Equation.DSMT4">
                  <p:embed/>
                  <p:pic>
                    <p:nvPicPr>
                      <p:cNvPr id="0" nam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18417" y="4857790"/>
                        <a:ext cx="194421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sp>
        <p:nvSpPr>
          <p:cNvPr id="73" name="TextBox 72"/>
          <p:cNvSpPr txBox="1"/>
          <p:nvPr/>
        </p:nvSpPr>
        <p:spPr>
          <a:xfrm>
            <a:off x="3779912" y="4896012"/>
            <a:ext cx="792088" cy="461665"/>
          </a:xfrm>
          <a:prstGeom prst="rect">
            <a:avLst/>
          </a:prstGeom>
          <a:no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graphicFrame>
        <p:nvGraphicFramePr>
          <p:cNvPr id="74" name="Object 15"/>
          <p:cNvGraphicFramePr>
            <a:graphicFrameLocks/>
          </p:cNvGraphicFramePr>
          <p:nvPr>
            <p:extLst>
              <p:ext uri="{D42A27DB-BD31-4B8C-83A1-F6EECF244321}">
                <p14:modId xmlns:p14="http://schemas.microsoft.com/office/powerpoint/2010/main" val="1219223766"/>
              </p:ext>
            </p:extLst>
          </p:nvPr>
        </p:nvGraphicFramePr>
        <p:xfrm>
          <a:off x="207963" y="5732463"/>
          <a:ext cx="2257425" cy="547687"/>
        </p:xfrm>
        <a:graphic>
          <a:graphicData uri="http://schemas.openxmlformats.org/presentationml/2006/ole">
            <mc:AlternateContent xmlns:mc="http://schemas.openxmlformats.org/markup-compatibility/2006">
              <mc:Choice xmlns:v="urn:schemas-microsoft-com:vml" Requires="v">
                <p:oleObj spid="_x0000_s250555" name="Equation" r:id="rId28" imgW="990360" imgH="253800" progId="Equation.DSMT4">
                  <p:embed/>
                </p:oleObj>
              </mc:Choice>
              <mc:Fallback>
                <p:oleObj name="Equation" r:id="rId28" imgW="990360" imgH="253800" progId="Equation.DSMT4">
                  <p:embed/>
                  <p:pic>
                    <p:nvPicPr>
                      <p:cNvPr id="0" name=""/>
                      <p:cNvPicPr>
                        <a:picLocks noChangeArrowheads="1"/>
                      </p:cNvPicPr>
                      <p:nvPr/>
                    </p:nvPicPr>
                    <p:blipFill>
                      <a:blip r:embed="rId29"/>
                      <a:srcRect/>
                      <a:stretch>
                        <a:fillRect/>
                      </a:stretch>
                    </p:blipFill>
                    <p:spPr bwMode="auto">
                      <a:xfrm>
                        <a:off x="207963" y="5732463"/>
                        <a:ext cx="225742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16"/>
          <p:cNvGraphicFramePr>
            <a:graphicFrameLocks noChangeAspect="1"/>
          </p:cNvGraphicFramePr>
          <p:nvPr/>
        </p:nvGraphicFramePr>
        <p:xfrm>
          <a:off x="2547775" y="4857790"/>
          <a:ext cx="1088121" cy="515426"/>
        </p:xfrm>
        <a:graphic>
          <a:graphicData uri="http://schemas.openxmlformats.org/presentationml/2006/ole">
            <mc:AlternateContent xmlns:mc="http://schemas.openxmlformats.org/markup-compatibility/2006">
              <mc:Choice xmlns:v="urn:schemas-microsoft-com:vml" Requires="v">
                <p:oleObj spid="_x0000_s250556" name="Equation" r:id="rId30" imgW="482400" imgH="228600" progId="Equation.DSMT4">
                  <p:embed/>
                </p:oleObj>
              </mc:Choice>
              <mc:Fallback>
                <p:oleObj name="Equation" r:id="rId30" imgW="482400" imgH="228600" progId="Equation.DSMT4">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547775" y="4857790"/>
                        <a:ext cx="1088121" cy="5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 name="TextBox 75"/>
          <p:cNvSpPr txBox="1"/>
          <p:nvPr/>
        </p:nvSpPr>
        <p:spPr>
          <a:xfrm>
            <a:off x="6453733" y="4998318"/>
            <a:ext cx="432048" cy="461665"/>
          </a:xfrm>
          <a:prstGeom prst="rect">
            <a:avLst/>
          </a:prstGeom>
          <a:noFill/>
        </p:spPr>
        <p:txBody>
          <a:bodyPr wrap="square" rtlCol="0">
            <a:spAutoFit/>
          </a:bodyPr>
          <a:lstStyle/>
          <a:p>
            <a:r>
              <a:rPr lang="en-US" altLang="zh-CN" sz="2400" i="1" dirty="0">
                <a:solidFill>
                  <a:schemeClr val="bg1"/>
                </a:solidFill>
              </a:rPr>
              <a:t>o</a:t>
            </a:r>
            <a:endParaRPr lang="zh-CN" altLang="en-US" sz="2400" i="1" dirty="0">
              <a:solidFill>
                <a:schemeClr val="bg1"/>
              </a:solidFill>
            </a:endParaRPr>
          </a:p>
        </p:txBody>
      </p:sp>
      <p:sp>
        <p:nvSpPr>
          <p:cNvPr id="77" name="TextBox 76"/>
          <p:cNvSpPr txBox="1"/>
          <p:nvPr/>
        </p:nvSpPr>
        <p:spPr>
          <a:xfrm>
            <a:off x="8100392" y="5877272"/>
            <a:ext cx="432048" cy="461665"/>
          </a:xfrm>
          <a:prstGeom prst="rect">
            <a:avLst/>
          </a:prstGeom>
          <a:noFill/>
        </p:spPr>
        <p:txBody>
          <a:bodyPr wrap="square" rtlCol="0">
            <a:spAutoFit/>
          </a:bodyPr>
          <a:lstStyle/>
          <a:p>
            <a:r>
              <a:rPr lang="en-US" altLang="zh-CN" sz="2400" i="1" dirty="0">
                <a:solidFill>
                  <a:schemeClr val="bg1"/>
                </a:solidFill>
              </a:rPr>
              <a:t>B</a:t>
            </a:r>
            <a:endParaRPr lang="zh-CN" altLang="en-US" sz="2400" i="1" dirty="0">
              <a:solidFill>
                <a:schemeClr val="bg1"/>
              </a:solidFill>
            </a:endParaRPr>
          </a:p>
        </p:txBody>
      </p:sp>
      <p:grpSp>
        <p:nvGrpSpPr>
          <p:cNvPr id="78" name="组合 77"/>
          <p:cNvGrpSpPr/>
          <p:nvPr/>
        </p:nvGrpSpPr>
        <p:grpSpPr>
          <a:xfrm>
            <a:off x="2915815" y="5373216"/>
            <a:ext cx="1800647" cy="1383906"/>
            <a:chOff x="2915815" y="5373216"/>
            <a:chExt cx="1800647" cy="1383906"/>
          </a:xfrm>
        </p:grpSpPr>
        <p:sp>
          <p:nvSpPr>
            <p:cNvPr id="79" name="TextBox 78"/>
            <p:cNvSpPr txBox="1"/>
            <p:nvPr/>
          </p:nvSpPr>
          <p:spPr>
            <a:xfrm>
              <a:off x="2915815" y="5833792"/>
              <a:ext cx="1800647" cy="923330"/>
            </a:xfrm>
            <a:prstGeom prst="rect">
              <a:avLst/>
            </a:prstGeom>
            <a:noFill/>
          </p:spPr>
          <p:txBody>
            <a:bodyPr wrap="square" rtlCol="0">
              <a:spAutoFit/>
            </a:bodyPr>
            <a:lstStyle/>
            <a:p>
              <a:r>
                <a:rPr lang="zh-CN" altLang="en-US" dirty="0"/>
                <a:t>正负由右螺旋法则确定</a:t>
              </a:r>
              <a:endParaRPr lang="en-US" altLang="zh-CN" dirty="0"/>
            </a:p>
            <a:p>
              <a:r>
                <a:rPr lang="zh-CN" altLang="en-US" dirty="0"/>
                <a:t>是否与</a:t>
              </a:r>
              <a:r>
                <a:rPr lang="en-US" altLang="zh-CN" dirty="0"/>
                <a:t>z</a:t>
              </a:r>
              <a:r>
                <a:rPr lang="zh-CN" altLang="en-US" dirty="0"/>
                <a:t>轴同向</a:t>
              </a:r>
            </a:p>
          </p:txBody>
        </p:sp>
        <p:cxnSp>
          <p:nvCxnSpPr>
            <p:cNvPr id="80" name="直接箭头连接符 79"/>
            <p:cNvCxnSpPr>
              <a:stCxn id="75" idx="2"/>
            </p:cNvCxnSpPr>
            <p:nvPr/>
          </p:nvCxnSpPr>
          <p:spPr>
            <a:xfrm>
              <a:off x="3091835" y="5373216"/>
              <a:ext cx="264848" cy="460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aphicFrame>
        <p:nvGraphicFramePr>
          <p:cNvPr id="81" name="Object 4"/>
          <p:cNvGraphicFramePr>
            <a:graphicFrameLocks noChangeAspect="1"/>
          </p:cNvGraphicFramePr>
          <p:nvPr>
            <p:extLst>
              <p:ext uri="{D42A27DB-BD31-4B8C-83A1-F6EECF244321}">
                <p14:modId xmlns:p14="http://schemas.microsoft.com/office/powerpoint/2010/main" val="2822084289"/>
              </p:ext>
            </p:extLst>
          </p:nvPr>
        </p:nvGraphicFramePr>
        <p:xfrm>
          <a:off x="7185569" y="2789916"/>
          <a:ext cx="1741488" cy="554038"/>
        </p:xfrm>
        <a:graphic>
          <a:graphicData uri="http://schemas.openxmlformats.org/presentationml/2006/ole">
            <mc:AlternateContent xmlns:mc="http://schemas.openxmlformats.org/markup-compatibility/2006">
              <mc:Choice xmlns:v="urn:schemas-microsoft-com:vml" Requires="v">
                <p:oleObj spid="_x0000_s250557" name="Equation" r:id="rId32" imgW="799920" imgH="253800" progId="Equation.DSMT4">
                  <p:embed/>
                </p:oleObj>
              </mc:Choice>
              <mc:Fallback>
                <p:oleObj name="Equation" r:id="rId32" imgW="799920" imgH="253800" progId="Equation.DSMT4">
                  <p:embed/>
                  <p:pic>
                    <p:nvPicPr>
                      <p:cNvPr id="0" name=""/>
                      <p:cNvPicPr>
                        <a:picLocks noChangeAspect="1" noChangeArrowheads="1"/>
                      </p:cNvPicPr>
                      <p:nvPr/>
                    </p:nvPicPr>
                    <p:blipFill>
                      <a:blip r:embed="rId33"/>
                      <a:srcRect/>
                      <a:stretch>
                        <a:fillRect/>
                      </a:stretch>
                    </p:blipFill>
                    <p:spPr bwMode="auto">
                      <a:xfrm>
                        <a:off x="7185569" y="2789916"/>
                        <a:ext cx="1741488"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4034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wipe(left)">
                                      <p:cBhvr>
                                        <p:cTn id="50" dur="500"/>
                                        <p:tgtEl>
                                          <p:spTgt spid="71"/>
                                        </p:tgtEl>
                                      </p:cBhvr>
                                    </p:animEffec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p:cTn id="61" dur="500" fill="hold"/>
                                        <p:tgtEl>
                                          <p:spTgt spid="41"/>
                                        </p:tgtEl>
                                        <p:attrNameLst>
                                          <p:attrName>ppt_w</p:attrName>
                                        </p:attrNameLst>
                                      </p:cBhvr>
                                      <p:tavLst>
                                        <p:tav tm="0">
                                          <p:val>
                                            <p:fltVal val="0"/>
                                          </p:val>
                                        </p:tav>
                                        <p:tav tm="100000">
                                          <p:val>
                                            <p:strVal val="#ppt_w"/>
                                          </p:val>
                                        </p:tav>
                                      </p:tavLst>
                                    </p:anim>
                                    <p:anim calcmode="lin" valueType="num">
                                      <p:cBhvr>
                                        <p:cTn id="62" dur="500" fill="hold"/>
                                        <p:tgtEl>
                                          <p:spTgt spid="41"/>
                                        </p:tgtEl>
                                        <p:attrNameLst>
                                          <p:attrName>ppt_h</p:attrName>
                                        </p:attrNameLst>
                                      </p:cBhvr>
                                      <p:tavLst>
                                        <p:tav tm="0">
                                          <p:val>
                                            <p:fltVal val="0"/>
                                          </p:val>
                                        </p:tav>
                                        <p:tav tm="100000">
                                          <p:val>
                                            <p:strVal val="#ppt_h"/>
                                          </p:val>
                                        </p:tav>
                                      </p:tavLst>
                                    </p:anim>
                                  </p:childTnLst>
                                </p:cTn>
                              </p:par>
                            </p:childTnLst>
                          </p:cTn>
                        </p:par>
                        <p:par>
                          <p:cTn id="63" fill="hold">
                            <p:stCondLst>
                              <p:cond delay="500"/>
                            </p:stCondLst>
                            <p:childTnLst>
                              <p:par>
                                <p:cTn id="64" presetID="22" presetClass="entr" presetSubtype="4" fill="hold" grpId="0" nodeType="after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childTnLst>
                          </p:cTn>
                        </p:par>
                        <p:par>
                          <p:cTn id="67" fill="hold">
                            <p:stCondLst>
                              <p:cond delay="1000"/>
                            </p:stCondLst>
                            <p:childTnLst>
                              <p:par>
                                <p:cTn id="68" presetID="22" presetClass="entr" presetSubtype="4" fill="hold" grpId="0" nodeType="after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down)">
                                      <p:cBhvr>
                                        <p:cTn id="70" dur="500"/>
                                        <p:tgtEl>
                                          <p:spTgt spid="44"/>
                                        </p:tgtEl>
                                      </p:cBhvr>
                                    </p:animEffect>
                                  </p:childTnLst>
                                </p:cTn>
                              </p:par>
                            </p:childTnLst>
                          </p:cTn>
                        </p:par>
                        <p:par>
                          <p:cTn id="71" fill="hold">
                            <p:stCondLst>
                              <p:cond delay="1500"/>
                            </p:stCondLst>
                            <p:childTnLst>
                              <p:par>
                                <p:cTn id="72" presetID="22" presetClass="entr" presetSubtype="4" fill="hold" nodeType="after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wipe(down)">
                                      <p:cBhvr>
                                        <p:cTn id="74" dur="500"/>
                                        <p:tgtEl>
                                          <p:spTgt spid="67"/>
                                        </p:tgtEl>
                                      </p:cBhvr>
                                    </p:animEffect>
                                  </p:childTnLst>
                                </p:cTn>
                              </p:par>
                            </p:childTnLst>
                          </p:cTn>
                        </p:par>
                        <p:par>
                          <p:cTn id="75" fill="hold">
                            <p:stCondLst>
                              <p:cond delay="2000"/>
                            </p:stCondLst>
                            <p:childTnLst>
                              <p:par>
                                <p:cTn id="76" presetID="1" presetClass="entr" presetSubtype="0" fill="hold" grpId="0" nodeType="afterEffect">
                                  <p:stCondLst>
                                    <p:cond delay="0"/>
                                  </p:stCondLst>
                                  <p:childTnLst>
                                    <p:set>
                                      <p:cBhvr>
                                        <p:cTn id="77" dur="1" fill="hold">
                                          <p:stCondLst>
                                            <p:cond delay="0"/>
                                          </p:stCondLst>
                                        </p:cTn>
                                        <p:tgtEl>
                                          <p:spTgt spid="76"/>
                                        </p:tgtEl>
                                        <p:attrNameLst>
                                          <p:attrName>style.visibility</p:attrName>
                                        </p:attrNameLst>
                                      </p:cBhvr>
                                      <p:to>
                                        <p:strVal val="visible"/>
                                      </p:to>
                                    </p:set>
                                  </p:childTnLst>
                                </p:cTn>
                              </p:par>
                            </p:childTnLst>
                          </p:cTn>
                        </p:par>
                        <p:par>
                          <p:cTn id="78" fill="hold">
                            <p:stCondLst>
                              <p:cond delay="2000"/>
                            </p:stCondLst>
                            <p:childTnLst>
                              <p:par>
                                <p:cTn id="79" presetID="23" presetClass="entr" presetSubtype="16" fill="hold" grpId="0" nodeType="afterEffect">
                                  <p:stCondLst>
                                    <p:cond delay="0"/>
                                  </p:stCondLst>
                                  <p:childTnLst>
                                    <p:set>
                                      <p:cBhvr>
                                        <p:cTn id="80" dur="1" fill="hold">
                                          <p:stCondLst>
                                            <p:cond delay="0"/>
                                          </p:stCondLst>
                                        </p:cTn>
                                        <p:tgtEl>
                                          <p:spTgt spid="64"/>
                                        </p:tgtEl>
                                        <p:attrNameLst>
                                          <p:attrName>style.visibility</p:attrName>
                                        </p:attrNameLst>
                                      </p:cBhvr>
                                      <p:to>
                                        <p:strVal val="visible"/>
                                      </p:to>
                                    </p:set>
                                    <p:anim calcmode="lin" valueType="num">
                                      <p:cBhvr>
                                        <p:cTn id="81" dur="500" fill="hold"/>
                                        <p:tgtEl>
                                          <p:spTgt spid="64"/>
                                        </p:tgtEl>
                                        <p:attrNameLst>
                                          <p:attrName>ppt_w</p:attrName>
                                        </p:attrNameLst>
                                      </p:cBhvr>
                                      <p:tavLst>
                                        <p:tav tm="0">
                                          <p:val>
                                            <p:fltVal val="0"/>
                                          </p:val>
                                        </p:tav>
                                        <p:tav tm="100000">
                                          <p:val>
                                            <p:strVal val="#ppt_w"/>
                                          </p:val>
                                        </p:tav>
                                      </p:tavLst>
                                    </p:anim>
                                    <p:anim calcmode="lin" valueType="num">
                                      <p:cBhvr>
                                        <p:cTn id="82" dur="500" fill="hold"/>
                                        <p:tgtEl>
                                          <p:spTgt spid="64"/>
                                        </p:tgtEl>
                                        <p:attrNameLst>
                                          <p:attrName>ppt_h</p:attrName>
                                        </p:attrNameLst>
                                      </p:cBhvr>
                                      <p:tavLst>
                                        <p:tav tm="0">
                                          <p:val>
                                            <p:fltVal val="0"/>
                                          </p:val>
                                        </p:tav>
                                        <p:tav tm="100000">
                                          <p:val>
                                            <p:strVal val="#ppt_h"/>
                                          </p:val>
                                        </p:tav>
                                      </p:tavLst>
                                    </p:anim>
                                  </p:childTnLst>
                                </p:cTn>
                              </p:par>
                            </p:childTnLst>
                          </p:cTn>
                        </p:par>
                        <p:par>
                          <p:cTn id="83" fill="hold">
                            <p:stCondLst>
                              <p:cond delay="2500"/>
                            </p:stCondLst>
                            <p:childTnLst>
                              <p:par>
                                <p:cTn id="84" presetID="23" presetClass="entr" presetSubtype="16" fill="hold" grpId="0" nodeType="afterEffect">
                                  <p:stCondLst>
                                    <p:cond delay="0"/>
                                  </p:stCondLst>
                                  <p:childTnLst>
                                    <p:set>
                                      <p:cBhvr>
                                        <p:cTn id="85" dur="1" fill="hold">
                                          <p:stCondLst>
                                            <p:cond delay="0"/>
                                          </p:stCondLst>
                                        </p:cTn>
                                        <p:tgtEl>
                                          <p:spTgt spid="66"/>
                                        </p:tgtEl>
                                        <p:attrNameLst>
                                          <p:attrName>style.visibility</p:attrName>
                                        </p:attrNameLst>
                                      </p:cBhvr>
                                      <p:to>
                                        <p:strVal val="visible"/>
                                      </p:to>
                                    </p:set>
                                    <p:anim calcmode="lin" valueType="num">
                                      <p:cBhvr>
                                        <p:cTn id="86" dur="500" fill="hold"/>
                                        <p:tgtEl>
                                          <p:spTgt spid="66"/>
                                        </p:tgtEl>
                                        <p:attrNameLst>
                                          <p:attrName>ppt_w</p:attrName>
                                        </p:attrNameLst>
                                      </p:cBhvr>
                                      <p:tavLst>
                                        <p:tav tm="0">
                                          <p:val>
                                            <p:fltVal val="0"/>
                                          </p:val>
                                        </p:tav>
                                        <p:tav tm="100000">
                                          <p:val>
                                            <p:strVal val="#ppt_w"/>
                                          </p:val>
                                        </p:tav>
                                      </p:tavLst>
                                    </p:anim>
                                    <p:anim calcmode="lin" valueType="num">
                                      <p:cBhvr>
                                        <p:cTn id="87" dur="500" fill="hold"/>
                                        <p:tgtEl>
                                          <p:spTgt spid="66"/>
                                        </p:tgtEl>
                                        <p:attrNameLst>
                                          <p:attrName>ppt_h</p:attrName>
                                        </p:attrNameLst>
                                      </p:cBhvr>
                                      <p:tavLst>
                                        <p:tav tm="0">
                                          <p:val>
                                            <p:fltVal val="0"/>
                                          </p:val>
                                        </p:tav>
                                        <p:tav tm="100000">
                                          <p:val>
                                            <p:strVal val="#ppt_h"/>
                                          </p:val>
                                        </p:tav>
                                      </p:tavLst>
                                    </p:anim>
                                  </p:childTnLst>
                                </p:cTn>
                              </p:par>
                            </p:childTnLst>
                          </p:cTn>
                        </p:par>
                        <p:par>
                          <p:cTn id="88" fill="hold">
                            <p:stCondLst>
                              <p:cond delay="3000"/>
                            </p:stCondLst>
                            <p:childTnLst>
                              <p:par>
                                <p:cTn id="89" presetID="22" presetClass="entr" presetSubtype="8"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wipe(left)">
                                      <p:cBhvr>
                                        <p:cTn id="91" dur="500"/>
                                        <p:tgtEl>
                                          <p:spTgt spid="47"/>
                                        </p:tgtEl>
                                      </p:cBhvr>
                                    </p:animEffect>
                                  </p:childTnLst>
                                </p:cTn>
                              </p:par>
                            </p:childTnLst>
                          </p:cTn>
                        </p:par>
                        <p:par>
                          <p:cTn id="92" fill="hold">
                            <p:stCondLst>
                              <p:cond delay="3500"/>
                            </p:stCondLst>
                            <p:childTnLst>
                              <p:par>
                                <p:cTn id="93" presetID="22" presetClass="entr" presetSubtype="4" fill="hold" nodeType="after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wipe(down)">
                                      <p:cBhvr>
                                        <p:cTn id="95" dur="500"/>
                                        <p:tgtEl>
                                          <p:spTgt spid="42"/>
                                        </p:tgtEl>
                                      </p:cBhvr>
                                    </p:animEffect>
                                  </p:childTnLst>
                                </p:cTn>
                              </p:par>
                            </p:childTnLst>
                          </p:cTn>
                        </p:par>
                      </p:childTnLst>
                    </p:cTn>
                  </p:par>
                  <p:par>
                    <p:cTn id="96" fill="hold">
                      <p:stCondLst>
                        <p:cond delay="indefinite"/>
                      </p:stCondLst>
                      <p:childTnLst>
                        <p:par>
                          <p:cTn id="97" fill="hold">
                            <p:stCondLst>
                              <p:cond delay="0"/>
                            </p:stCondLst>
                            <p:childTnLst>
                              <p:par>
                                <p:cTn id="98" presetID="18" presetClass="entr" presetSubtype="3" fill="hold" grpId="0" nodeType="click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strips(upRight)">
                                      <p:cBhvr>
                                        <p:cTn id="100" dur="500"/>
                                        <p:tgtEl>
                                          <p:spTgt spid="43"/>
                                        </p:tgtEl>
                                      </p:cBhvr>
                                    </p:animEffect>
                                  </p:childTnLst>
                                </p:cTn>
                              </p:par>
                            </p:childTnLst>
                          </p:cTn>
                        </p:par>
                        <p:par>
                          <p:cTn id="101" fill="hold">
                            <p:stCondLst>
                              <p:cond delay="500"/>
                            </p:stCondLst>
                            <p:childTnLst>
                              <p:par>
                                <p:cTn id="102" presetID="1" presetClass="entr" presetSubtype="0" fill="hold" nodeType="afterEffect">
                                  <p:stCondLst>
                                    <p:cond delay="0"/>
                                  </p:stCondLst>
                                  <p:childTnLst>
                                    <p:set>
                                      <p:cBhvr>
                                        <p:cTn id="103" dur="1" fill="hold">
                                          <p:stCondLst>
                                            <p:cond delay="0"/>
                                          </p:stCondLst>
                                        </p:cTn>
                                        <p:tgtEl>
                                          <p:spTgt spid="65"/>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wipe(down)">
                                      <p:cBhvr>
                                        <p:cTn id="108" dur="500"/>
                                        <p:tgtEl>
                                          <p:spTgt spid="46"/>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wipe(left)">
                                      <p:cBhvr>
                                        <p:cTn id="111" dur="500"/>
                                        <p:tgtEl>
                                          <p:spTgt spid="55"/>
                                        </p:tgtEl>
                                      </p:cBhvr>
                                    </p:animEffec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0"/>
                                          </p:stCondLst>
                                        </p:cTn>
                                        <p:tgtEl>
                                          <p:spTgt spid="77"/>
                                        </p:tgtEl>
                                        <p:attrNameLst>
                                          <p:attrName>style.visibility</p:attrName>
                                        </p:attrNameLst>
                                      </p:cBhvr>
                                      <p:to>
                                        <p:strVal val="visible"/>
                                      </p:to>
                                    </p:set>
                                  </p:childTnLst>
                                </p:cTn>
                              </p:par>
                              <p:par>
                                <p:cTn id="115" presetID="9" presetClass="entr" presetSubtype="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animEffect transition="in" filter="dissolve">
                                      <p:cBhvr>
                                        <p:cTn id="117" dur="500"/>
                                        <p:tgtEl>
                                          <p:spTgt spid="52"/>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45"/>
                                        </p:tgtEl>
                                        <p:attrNameLst>
                                          <p:attrName>style.visibility</p:attrName>
                                        </p:attrNameLst>
                                      </p:cBhvr>
                                      <p:to>
                                        <p:strVal val="visible"/>
                                      </p:to>
                                    </p:set>
                                    <p:animEffect transition="in" filter="dissolve">
                                      <p:cBhvr>
                                        <p:cTn id="120" dur="500"/>
                                        <p:tgtEl>
                                          <p:spTgt spid="45"/>
                                        </p:tgtEl>
                                      </p:cBhvr>
                                    </p:animEffect>
                                  </p:childTnLst>
                                </p:cTn>
                              </p:par>
                            </p:childTnLst>
                          </p:cTn>
                        </p:par>
                        <p:par>
                          <p:cTn id="121" fill="hold">
                            <p:stCondLst>
                              <p:cond delay="1000"/>
                            </p:stCondLst>
                            <p:childTnLst>
                              <p:par>
                                <p:cTn id="122" presetID="22" presetClass="entr" presetSubtype="8" fill="hold" nodeType="afterEffect">
                                  <p:stCondLst>
                                    <p:cond delay="0"/>
                                  </p:stCondLst>
                                  <p:childTnLst>
                                    <p:set>
                                      <p:cBhvr>
                                        <p:cTn id="123" dur="1" fill="hold">
                                          <p:stCondLst>
                                            <p:cond delay="0"/>
                                          </p:stCondLst>
                                        </p:cTn>
                                        <p:tgtEl>
                                          <p:spTgt spid="49"/>
                                        </p:tgtEl>
                                        <p:attrNameLst>
                                          <p:attrName>style.visibility</p:attrName>
                                        </p:attrNameLst>
                                      </p:cBhvr>
                                      <p:to>
                                        <p:strVal val="visible"/>
                                      </p:to>
                                    </p:set>
                                    <p:animEffect transition="in" filter="wipe(left)">
                                      <p:cBhvr>
                                        <p:cTn id="124" dur="500"/>
                                        <p:tgtEl>
                                          <p:spTgt spid="49"/>
                                        </p:tgtEl>
                                      </p:cBhvr>
                                    </p:animEffect>
                                  </p:childTnLst>
                                </p:cTn>
                              </p:par>
                              <p:par>
                                <p:cTn id="125" presetID="22" presetClass="entr" presetSubtype="8" fill="hold" nodeType="with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ipe(left)">
                                      <p:cBhvr>
                                        <p:cTn id="127" dur="500"/>
                                        <p:tgtEl>
                                          <p:spTgt spid="48"/>
                                        </p:tgtEl>
                                      </p:cBhvr>
                                    </p:animEffect>
                                  </p:childTnLst>
                                </p:cTn>
                              </p:par>
                            </p:childTnLst>
                          </p:cTn>
                        </p:par>
                      </p:childTnLst>
                    </p:cTn>
                  </p:par>
                  <p:par>
                    <p:cTn id="128" fill="hold">
                      <p:stCondLst>
                        <p:cond delay="indefinite"/>
                      </p:stCondLst>
                      <p:childTnLst>
                        <p:par>
                          <p:cTn id="129" fill="hold">
                            <p:stCondLst>
                              <p:cond delay="0"/>
                            </p:stCondLst>
                            <p:childTnLst>
                              <p:par>
                                <p:cTn id="130" presetID="18" presetClass="entr" presetSubtype="3" fill="hold" nodeType="clickEffect">
                                  <p:stCondLst>
                                    <p:cond delay="0"/>
                                  </p:stCondLst>
                                  <p:childTnLst>
                                    <p:set>
                                      <p:cBhvr>
                                        <p:cTn id="131" dur="1" fill="hold">
                                          <p:stCondLst>
                                            <p:cond delay="0"/>
                                          </p:stCondLst>
                                        </p:cTn>
                                        <p:tgtEl>
                                          <p:spTgt spid="57"/>
                                        </p:tgtEl>
                                        <p:attrNameLst>
                                          <p:attrName>style.visibility</p:attrName>
                                        </p:attrNameLst>
                                      </p:cBhvr>
                                      <p:to>
                                        <p:strVal val="visible"/>
                                      </p:to>
                                    </p:set>
                                    <p:animEffect transition="in" filter="strips(upRight)">
                                      <p:cBhvr>
                                        <p:cTn id="132" dur="500"/>
                                        <p:tgtEl>
                                          <p:spTgt spid="57"/>
                                        </p:tgtEl>
                                      </p:cBhvr>
                                    </p:animEffect>
                                  </p:childTnLst>
                                </p:cTn>
                              </p:par>
                              <p:par>
                                <p:cTn id="133" presetID="18" presetClass="entr" presetSubtype="6"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strips(downRight)">
                                      <p:cBhvr>
                                        <p:cTn id="135" dur="500"/>
                                        <p:tgtEl>
                                          <p:spTgt spid="56"/>
                                        </p:tgtEl>
                                      </p:cBhvr>
                                    </p:animEffect>
                                  </p:childTnLst>
                                </p:cTn>
                              </p:par>
                            </p:childTnLst>
                          </p:cTn>
                        </p:par>
                        <p:par>
                          <p:cTn id="136" fill="hold">
                            <p:stCondLst>
                              <p:cond delay="500"/>
                            </p:stCondLst>
                            <p:childTnLst>
                              <p:par>
                                <p:cTn id="137" presetID="9" presetClass="entr" presetSubtype="0" fill="hold" grpId="0" nodeType="afterEffect">
                                  <p:stCondLst>
                                    <p:cond delay="0"/>
                                  </p:stCondLst>
                                  <p:childTnLst>
                                    <p:set>
                                      <p:cBhvr>
                                        <p:cTn id="138" dur="1" fill="hold">
                                          <p:stCondLst>
                                            <p:cond delay="0"/>
                                          </p:stCondLst>
                                        </p:cTn>
                                        <p:tgtEl>
                                          <p:spTgt spid="53"/>
                                        </p:tgtEl>
                                        <p:attrNameLst>
                                          <p:attrName>style.visibility</p:attrName>
                                        </p:attrNameLst>
                                      </p:cBhvr>
                                      <p:to>
                                        <p:strVal val="visible"/>
                                      </p:to>
                                    </p:set>
                                    <p:animEffect transition="in" filter="dissolve">
                                      <p:cBhvr>
                                        <p:cTn id="139" dur="500"/>
                                        <p:tgtEl>
                                          <p:spTgt spid="53"/>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dissolve">
                                      <p:cBhvr>
                                        <p:cTn id="142" dur="500"/>
                                        <p:tgtEl>
                                          <p:spTgt spid="54"/>
                                        </p:tgtEl>
                                      </p:cBhvr>
                                    </p:animEffect>
                                  </p:childTnLst>
                                </p:cTn>
                              </p:par>
                            </p:childTnLst>
                          </p:cTn>
                        </p:par>
                        <p:par>
                          <p:cTn id="143" fill="hold">
                            <p:stCondLst>
                              <p:cond delay="1000"/>
                            </p:stCondLst>
                            <p:childTnLst>
                              <p:par>
                                <p:cTn id="144" presetID="1" presetClass="entr" presetSubtype="0" fill="hold" nodeType="afterEffect">
                                  <p:stCondLst>
                                    <p:cond delay="0"/>
                                  </p:stCondLst>
                                  <p:childTnLst>
                                    <p:set>
                                      <p:cBhvr>
                                        <p:cTn id="145" dur="1" fill="hold">
                                          <p:stCondLst>
                                            <p:cond delay="0"/>
                                          </p:stCondLst>
                                        </p:cTn>
                                        <p:tgtEl>
                                          <p:spTgt spid="50"/>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5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72"/>
                                        </p:tgtEl>
                                        <p:attrNameLst>
                                          <p:attrName>style.visibility</p:attrName>
                                        </p:attrNameLst>
                                      </p:cBhvr>
                                      <p:to>
                                        <p:strVal val="visible"/>
                                      </p:to>
                                    </p:set>
                                    <p:animEffect transition="in" filter="wipe(left)">
                                      <p:cBhvr>
                                        <p:cTn id="152" dur="500"/>
                                        <p:tgtEl>
                                          <p:spTgt spid="72"/>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2" fill="hold" grpId="0" nodeType="clickEffect">
                                  <p:stCondLst>
                                    <p:cond delay="0"/>
                                  </p:stCondLst>
                                  <p:childTnLst>
                                    <p:set>
                                      <p:cBhvr>
                                        <p:cTn id="156" dur="1" fill="hold">
                                          <p:stCondLst>
                                            <p:cond delay="0"/>
                                          </p:stCondLst>
                                        </p:cTn>
                                        <p:tgtEl>
                                          <p:spTgt spid="58"/>
                                        </p:tgtEl>
                                        <p:attrNameLst>
                                          <p:attrName>style.visibility</p:attrName>
                                        </p:attrNameLst>
                                      </p:cBhvr>
                                      <p:to>
                                        <p:strVal val="visible"/>
                                      </p:to>
                                    </p:set>
                                    <p:animEffect transition="in" filter="wipe(right)">
                                      <p:cBhvr>
                                        <p:cTn id="157" dur="500"/>
                                        <p:tgtEl>
                                          <p:spTgt spid="58"/>
                                        </p:tgtEl>
                                      </p:cBhvr>
                                    </p:animEffect>
                                  </p:childTnLst>
                                </p:cTn>
                              </p:par>
                              <p:par>
                                <p:cTn id="158" presetID="22" presetClass="entr" presetSubtype="2" fill="hold" nodeType="withEffect">
                                  <p:stCondLst>
                                    <p:cond delay="0"/>
                                  </p:stCondLst>
                                  <p:childTnLst>
                                    <p:set>
                                      <p:cBhvr>
                                        <p:cTn id="159" dur="1" fill="hold">
                                          <p:stCondLst>
                                            <p:cond delay="0"/>
                                          </p:stCondLst>
                                        </p:cTn>
                                        <p:tgtEl>
                                          <p:spTgt spid="60"/>
                                        </p:tgtEl>
                                        <p:attrNameLst>
                                          <p:attrName>style.visibility</p:attrName>
                                        </p:attrNameLst>
                                      </p:cBhvr>
                                      <p:to>
                                        <p:strVal val="visible"/>
                                      </p:to>
                                    </p:set>
                                    <p:animEffect transition="in" filter="wipe(right)">
                                      <p:cBhvr>
                                        <p:cTn id="160" dur="500"/>
                                        <p:tgtEl>
                                          <p:spTgt spid="60"/>
                                        </p:tgtEl>
                                      </p:cBhvr>
                                    </p:animEffect>
                                  </p:childTnLst>
                                </p:cTn>
                              </p:par>
                              <p:par>
                                <p:cTn id="161" presetID="22" presetClass="entr" presetSubtype="2" fill="hold" grpId="0" nodeType="withEffect">
                                  <p:stCondLst>
                                    <p:cond delay="0"/>
                                  </p:stCondLst>
                                  <p:childTnLst>
                                    <p:set>
                                      <p:cBhvr>
                                        <p:cTn id="162" dur="1" fill="hold">
                                          <p:stCondLst>
                                            <p:cond delay="0"/>
                                          </p:stCondLst>
                                        </p:cTn>
                                        <p:tgtEl>
                                          <p:spTgt spid="63"/>
                                        </p:tgtEl>
                                        <p:attrNameLst>
                                          <p:attrName>style.visibility</p:attrName>
                                        </p:attrNameLst>
                                      </p:cBhvr>
                                      <p:to>
                                        <p:strVal val="visible"/>
                                      </p:to>
                                    </p:set>
                                    <p:animEffect transition="in" filter="wipe(right)">
                                      <p:cBhvr>
                                        <p:cTn id="163" dur="500"/>
                                        <p:tgtEl>
                                          <p:spTgt spid="63"/>
                                        </p:tgtEl>
                                      </p:cBhvr>
                                    </p:animEffect>
                                  </p:childTnLst>
                                </p:cTn>
                              </p:par>
                            </p:childTnLst>
                          </p:cTn>
                        </p:par>
                        <p:par>
                          <p:cTn id="164" fill="hold">
                            <p:stCondLst>
                              <p:cond delay="500"/>
                            </p:stCondLst>
                            <p:childTnLst>
                              <p:par>
                                <p:cTn id="165" presetID="9" presetClass="entr" presetSubtype="0" fill="hold" grpId="0" nodeType="afterEffect">
                                  <p:stCondLst>
                                    <p:cond delay="0"/>
                                  </p:stCondLst>
                                  <p:childTnLst>
                                    <p:set>
                                      <p:cBhvr>
                                        <p:cTn id="166" dur="1" fill="hold">
                                          <p:stCondLst>
                                            <p:cond delay="0"/>
                                          </p:stCondLst>
                                        </p:cTn>
                                        <p:tgtEl>
                                          <p:spTgt spid="59"/>
                                        </p:tgtEl>
                                        <p:attrNameLst>
                                          <p:attrName>style.visibility</p:attrName>
                                        </p:attrNameLst>
                                      </p:cBhvr>
                                      <p:to>
                                        <p:strVal val="visible"/>
                                      </p:to>
                                    </p:set>
                                    <p:animEffect transition="in" filter="dissolve">
                                      <p:cBhvr>
                                        <p:cTn id="167" dur="500"/>
                                        <p:tgtEl>
                                          <p:spTgt spid="59"/>
                                        </p:tgtEl>
                                      </p:cBhvr>
                                    </p:animEffect>
                                  </p:childTnLst>
                                </p:cTn>
                              </p:par>
                            </p:childTnLst>
                          </p:cTn>
                        </p:par>
                        <p:par>
                          <p:cTn id="168" fill="hold">
                            <p:stCondLst>
                              <p:cond delay="1000"/>
                            </p:stCondLst>
                            <p:childTnLst>
                              <p:par>
                                <p:cTn id="169" presetID="9" presetClass="entr" presetSubtype="0" fill="hold" nodeType="afterEffect">
                                  <p:stCondLst>
                                    <p:cond delay="0"/>
                                  </p:stCondLst>
                                  <p:childTnLst>
                                    <p:set>
                                      <p:cBhvr>
                                        <p:cTn id="170" dur="1" fill="hold">
                                          <p:stCondLst>
                                            <p:cond delay="0"/>
                                          </p:stCondLst>
                                        </p:cTn>
                                        <p:tgtEl>
                                          <p:spTgt spid="68"/>
                                        </p:tgtEl>
                                        <p:attrNameLst>
                                          <p:attrName>style.visibility</p:attrName>
                                        </p:attrNameLst>
                                      </p:cBhvr>
                                      <p:to>
                                        <p:strVal val="visible"/>
                                      </p:to>
                                    </p:set>
                                    <p:animEffect transition="in" filter="dissolve">
                                      <p:cBhvr>
                                        <p:cTn id="171" dur="500"/>
                                        <p:tgtEl>
                                          <p:spTgt spid="68"/>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nodeType="clickEffect">
                                  <p:stCondLst>
                                    <p:cond delay="0"/>
                                  </p:stCondLst>
                                  <p:childTnLst>
                                    <p:set>
                                      <p:cBhvr>
                                        <p:cTn id="175" dur="1" fill="hold">
                                          <p:stCondLst>
                                            <p:cond delay="0"/>
                                          </p:stCondLst>
                                        </p:cTn>
                                        <p:tgtEl>
                                          <p:spTgt spid="75"/>
                                        </p:tgtEl>
                                        <p:attrNameLst>
                                          <p:attrName>style.visibility</p:attrName>
                                        </p:attrNameLst>
                                      </p:cBhvr>
                                      <p:to>
                                        <p:strVal val="visible"/>
                                      </p:to>
                                    </p:set>
                                    <p:animEffect transition="in" filter="wipe(left)">
                                      <p:cBhvr>
                                        <p:cTn id="176" dur="500"/>
                                        <p:tgtEl>
                                          <p:spTgt spid="75"/>
                                        </p:tgtEl>
                                      </p:cBhvr>
                                    </p:animEffect>
                                  </p:childTnLst>
                                </p:cTn>
                              </p:par>
                            </p:childTnLst>
                          </p:cTn>
                        </p:par>
                        <p:par>
                          <p:cTn id="177" fill="hold">
                            <p:stCondLst>
                              <p:cond delay="500"/>
                            </p:stCondLst>
                            <p:childTnLst>
                              <p:par>
                                <p:cTn id="178" presetID="22" presetClass="entr" presetSubtype="8" fill="hold" grpId="0" nodeType="afterEffect">
                                  <p:stCondLst>
                                    <p:cond delay="0"/>
                                  </p:stCondLst>
                                  <p:childTnLst>
                                    <p:set>
                                      <p:cBhvr>
                                        <p:cTn id="179" dur="1" fill="hold">
                                          <p:stCondLst>
                                            <p:cond delay="0"/>
                                          </p:stCondLst>
                                        </p:cTn>
                                        <p:tgtEl>
                                          <p:spTgt spid="73"/>
                                        </p:tgtEl>
                                        <p:attrNameLst>
                                          <p:attrName>style.visibility</p:attrName>
                                        </p:attrNameLst>
                                      </p:cBhvr>
                                      <p:to>
                                        <p:strVal val="visible"/>
                                      </p:to>
                                    </p:set>
                                    <p:animEffect transition="in" filter="wipe(left)">
                                      <p:cBhvr>
                                        <p:cTn id="180" dur="500"/>
                                        <p:tgtEl>
                                          <p:spTgt spid="73"/>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nodeType="clickEffect">
                                  <p:stCondLst>
                                    <p:cond delay="0"/>
                                  </p:stCondLst>
                                  <p:childTnLst>
                                    <p:set>
                                      <p:cBhvr>
                                        <p:cTn id="184" dur="1" fill="hold">
                                          <p:stCondLst>
                                            <p:cond delay="0"/>
                                          </p:stCondLst>
                                        </p:cTn>
                                        <p:tgtEl>
                                          <p:spTgt spid="78"/>
                                        </p:tgtEl>
                                        <p:attrNameLst>
                                          <p:attrName>style.visibility</p:attrName>
                                        </p:attrNameLst>
                                      </p:cBhvr>
                                      <p:to>
                                        <p:strVal val="visible"/>
                                      </p:to>
                                    </p:set>
                                    <p:animEffect transition="in" filter="fade">
                                      <p:cBhvr>
                                        <p:cTn id="185" dur="500"/>
                                        <p:tgtEl>
                                          <p:spTgt spid="78"/>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nodeType="clickEffect">
                                  <p:stCondLst>
                                    <p:cond delay="0"/>
                                  </p:stCondLst>
                                  <p:childTnLst>
                                    <p:set>
                                      <p:cBhvr>
                                        <p:cTn id="189" dur="1" fill="hold">
                                          <p:stCondLst>
                                            <p:cond delay="0"/>
                                          </p:stCondLst>
                                        </p:cTn>
                                        <p:tgtEl>
                                          <p:spTgt spid="74"/>
                                        </p:tgtEl>
                                        <p:attrNameLst>
                                          <p:attrName>style.visibility</p:attrName>
                                        </p:attrNameLst>
                                      </p:cBhvr>
                                      <p:to>
                                        <p:strVal val="visible"/>
                                      </p:to>
                                    </p:set>
                                    <p:animEffect transition="in" filter="wipe(left)">
                                      <p:cBhvr>
                                        <p:cTn id="19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39" grpId="0" animBg="1"/>
      <p:bldP spid="40" grpId="0" animBg="1"/>
      <p:bldP spid="41" grpId="0" animBg="1"/>
      <p:bldP spid="43" grpId="0" animBg="1"/>
      <p:bldP spid="44" grpId="0" animBg="1"/>
      <p:bldP spid="45" grpId="0" animBg="1"/>
      <p:bldP spid="46" grpId="0" animBg="1"/>
      <p:bldP spid="47" grpId="0" animBg="1"/>
      <p:bldP spid="52" grpId="0" animBg="1"/>
      <p:bldP spid="53" grpId="0" animBg="1"/>
      <p:bldP spid="54" grpId="0" animBg="1"/>
      <p:bldP spid="55" grpId="0" animBg="1"/>
      <p:bldP spid="56" grpId="0" animBg="1"/>
      <p:bldP spid="58" grpId="0" animBg="1"/>
      <p:bldP spid="59" grpId="0"/>
      <p:bldP spid="63" grpId="0" animBg="1"/>
      <p:bldP spid="64" grpId="0" animBg="1"/>
      <p:bldP spid="66" grpId="0"/>
      <p:bldP spid="71" grpId="0" autoUpdateAnimBg="0"/>
      <p:bldP spid="73" grpId="0"/>
      <p:bldP spid="76" grpId="0"/>
      <p:bldP spid="7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Text Box 2"/>
          <p:cNvSpPr txBox="1">
            <a:spLocks noChangeArrowheads="1"/>
          </p:cNvSpPr>
          <p:nvPr/>
        </p:nvSpPr>
        <p:spPr bwMode="auto">
          <a:xfrm>
            <a:off x="-36512" y="1422226"/>
            <a:ext cx="8288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latin typeface="Times New Roman" pitchFamily="18" charset="0"/>
              </a:rPr>
              <a:t>一</a:t>
            </a:r>
            <a:r>
              <a:rPr lang="en-US" altLang="zh-CN" sz="2800" b="1">
                <a:latin typeface="Times New Roman" pitchFamily="18" charset="0"/>
              </a:rPr>
              <a:t>. </a:t>
            </a:r>
            <a:r>
              <a:rPr lang="zh-CN" altLang="en-US" sz="2800" b="1">
                <a:latin typeface="Times New Roman" pitchFamily="18" charset="0"/>
              </a:rPr>
              <a:t>质点动量矩 </a:t>
            </a:r>
            <a:r>
              <a:rPr lang="en-US" altLang="zh-CN" sz="2800" b="1">
                <a:latin typeface="Times New Roman" pitchFamily="18" charset="0"/>
              </a:rPr>
              <a:t>(</a:t>
            </a:r>
            <a:r>
              <a:rPr lang="zh-CN" altLang="en-US" sz="2800" b="1">
                <a:latin typeface="Times New Roman" pitchFamily="18" charset="0"/>
              </a:rPr>
              <a:t>角动量</a:t>
            </a:r>
            <a:r>
              <a:rPr lang="en-US" altLang="zh-CN" sz="2800" b="1">
                <a:latin typeface="Times New Roman" pitchFamily="18" charset="0"/>
              </a:rPr>
              <a:t>)</a:t>
            </a:r>
            <a:r>
              <a:rPr lang="zh-CN" altLang="en-US" sz="2800" b="1">
                <a:latin typeface="Times New Roman" pitchFamily="18" charset="0"/>
              </a:rPr>
              <a:t>定理和动量矩守恒定律</a:t>
            </a:r>
            <a:endParaRPr lang="zh-CN" altLang="en-US" sz="2800">
              <a:latin typeface="Times New Roman" pitchFamily="18" charset="0"/>
            </a:endParaRPr>
          </a:p>
        </p:txBody>
      </p:sp>
      <p:grpSp>
        <p:nvGrpSpPr>
          <p:cNvPr id="70" name="Group 95"/>
          <p:cNvGrpSpPr>
            <a:grpSpLocks/>
          </p:cNvGrpSpPr>
          <p:nvPr/>
        </p:nvGrpSpPr>
        <p:grpSpPr bwMode="auto">
          <a:xfrm>
            <a:off x="395536" y="2204864"/>
            <a:ext cx="8235950" cy="2203450"/>
            <a:chOff x="249" y="2341"/>
            <a:chExt cx="5188" cy="1388"/>
          </a:xfrm>
        </p:grpSpPr>
        <p:sp>
          <p:nvSpPr>
            <p:cNvPr id="71" name="Rectangle 53"/>
            <p:cNvSpPr>
              <a:spLocks noChangeArrowheads="1"/>
            </p:cNvSpPr>
            <p:nvPr/>
          </p:nvSpPr>
          <p:spPr bwMode="auto">
            <a:xfrm>
              <a:off x="340" y="2579"/>
              <a:ext cx="36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1" dirty="0">
                  <a:solidFill>
                    <a:srgbClr val="000066"/>
                  </a:solidFill>
                  <a:latin typeface="Times New Roman" pitchFamily="18" charset="0"/>
                </a:rPr>
                <a:t>质点做平面圆周运动时，对圆心的动量</a:t>
              </a:r>
              <a:r>
                <a:rPr kumimoji="1" lang="zh-CN" altLang="en-US" b="1" dirty="0">
                  <a:solidFill>
                    <a:srgbClr val="000066"/>
                  </a:solidFill>
                </a:rPr>
                <a:t>矩大小为：</a:t>
              </a:r>
              <a:endParaRPr kumimoji="1" lang="zh-CN" altLang="en-US" sz="2000" b="1" dirty="0">
                <a:solidFill>
                  <a:srgbClr val="000066"/>
                </a:solidFill>
                <a:latin typeface="Times New Roman" pitchFamily="18" charset="0"/>
              </a:endParaRPr>
            </a:p>
          </p:txBody>
        </p:sp>
        <p:grpSp>
          <p:nvGrpSpPr>
            <p:cNvPr id="72" name="Group 55"/>
            <p:cNvGrpSpPr>
              <a:grpSpLocks/>
            </p:cNvGrpSpPr>
            <p:nvPr/>
          </p:nvGrpSpPr>
          <p:grpSpPr bwMode="auto">
            <a:xfrm>
              <a:off x="3560" y="2341"/>
              <a:ext cx="1877" cy="1388"/>
              <a:chOff x="3515" y="2228"/>
              <a:chExt cx="1877" cy="1388"/>
            </a:xfrm>
          </p:grpSpPr>
          <p:grpSp>
            <p:nvGrpSpPr>
              <p:cNvPr id="75" name="Group 56"/>
              <p:cNvGrpSpPr>
                <a:grpSpLocks/>
              </p:cNvGrpSpPr>
              <p:nvPr/>
            </p:nvGrpSpPr>
            <p:grpSpPr bwMode="auto">
              <a:xfrm>
                <a:off x="3515" y="2704"/>
                <a:ext cx="1877" cy="912"/>
                <a:chOff x="1008" y="960"/>
                <a:chExt cx="3456" cy="1440"/>
              </a:xfrm>
            </p:grpSpPr>
            <p:sp>
              <p:nvSpPr>
                <p:cNvPr id="119" name="AutoShape 57"/>
                <p:cNvSpPr>
                  <a:spLocks noChangeArrowheads="1"/>
                </p:cNvSpPr>
                <p:nvPr/>
              </p:nvSpPr>
              <p:spPr bwMode="auto">
                <a:xfrm>
                  <a:off x="1008" y="960"/>
                  <a:ext cx="3456" cy="1440"/>
                </a:xfrm>
                <a:prstGeom prst="parallelogram">
                  <a:avLst>
                    <a:gd name="adj" fmla="val 6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Oval 58"/>
                <p:cNvSpPr>
                  <a:spLocks noChangeArrowheads="1"/>
                </p:cNvSpPr>
                <p:nvPr/>
              </p:nvSpPr>
              <p:spPr bwMode="auto">
                <a:xfrm>
                  <a:off x="1920" y="1200"/>
                  <a:ext cx="1632" cy="816"/>
                </a:xfrm>
                <a:prstGeom prst="ellipse">
                  <a:avLst/>
                </a:prstGeom>
                <a:solidFill>
                  <a:schemeClr val="hlink"/>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Oval 59"/>
                <p:cNvSpPr>
                  <a:spLocks noChangeArrowheads="1"/>
                </p:cNvSpPr>
                <p:nvPr/>
              </p:nvSpPr>
              <p:spPr bwMode="auto">
                <a:xfrm>
                  <a:off x="2736" y="1536"/>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Line 60"/>
                <p:cNvSpPr>
                  <a:spLocks noChangeShapeType="1"/>
                </p:cNvSpPr>
                <p:nvPr/>
              </p:nvSpPr>
              <p:spPr bwMode="auto">
                <a:xfrm flipV="1">
                  <a:off x="2736" y="1462"/>
                  <a:ext cx="768" cy="9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 name="Oval 61"/>
                <p:cNvSpPr>
                  <a:spLocks noChangeArrowheads="1"/>
                </p:cNvSpPr>
                <p:nvPr/>
              </p:nvSpPr>
              <p:spPr bwMode="auto">
                <a:xfrm>
                  <a:off x="3456" y="1416"/>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Line 62"/>
                <p:cNvSpPr>
                  <a:spLocks noChangeShapeType="1"/>
                </p:cNvSpPr>
                <p:nvPr/>
              </p:nvSpPr>
              <p:spPr bwMode="auto">
                <a:xfrm flipH="1" flipV="1">
                  <a:off x="3264" y="1104"/>
                  <a:ext cx="240" cy="33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5" name="Object 63"/>
                <p:cNvGraphicFramePr>
                  <a:graphicFrameLocks noChangeAspect="1"/>
                </p:cNvGraphicFramePr>
                <p:nvPr/>
              </p:nvGraphicFramePr>
              <p:xfrm>
                <a:off x="3024" y="1536"/>
                <a:ext cx="188" cy="244"/>
              </p:xfrm>
              <a:graphic>
                <a:graphicData uri="http://schemas.openxmlformats.org/presentationml/2006/ole">
                  <mc:AlternateContent xmlns:mc="http://schemas.openxmlformats.org/markup-compatibility/2006">
                    <mc:Choice xmlns:v="urn:schemas-microsoft-com:vml" Requires="v">
                      <p:oleObj spid="_x0000_s220810" name="Equation" r:id="rId4" imgW="126720" imgH="164880" progId="Equation.3">
                        <p:embed/>
                      </p:oleObj>
                    </mc:Choice>
                    <mc:Fallback>
                      <p:oleObj name="Equation" r:id="rId4" imgW="126720" imgH="164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 y="1536"/>
                              <a:ext cx="18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 name="Object 64"/>
                <p:cNvGraphicFramePr>
                  <a:graphicFrameLocks noChangeAspect="1"/>
                </p:cNvGraphicFramePr>
                <p:nvPr/>
              </p:nvGraphicFramePr>
              <p:xfrm>
                <a:off x="3312" y="960"/>
                <a:ext cx="225" cy="300"/>
              </p:xfrm>
              <a:graphic>
                <a:graphicData uri="http://schemas.openxmlformats.org/presentationml/2006/ole">
                  <mc:AlternateContent xmlns:mc="http://schemas.openxmlformats.org/markup-compatibility/2006">
                    <mc:Choice xmlns:v="urn:schemas-microsoft-com:vml" Requires="v">
                      <p:oleObj spid="_x0000_s220811" name="Equation" r:id="rId6" imgW="152280" imgH="203040" progId="Equation.3">
                        <p:embed/>
                      </p:oleObj>
                    </mc:Choice>
                    <mc:Fallback>
                      <p:oleObj name="Equation" r:id="rId6" imgW="15228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960"/>
                              <a:ext cx="225"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 name="Object 65"/>
                <p:cNvGraphicFramePr>
                  <a:graphicFrameLocks noChangeAspect="1"/>
                </p:cNvGraphicFramePr>
                <p:nvPr/>
              </p:nvGraphicFramePr>
              <p:xfrm>
                <a:off x="3543" y="1343"/>
                <a:ext cx="244" cy="206"/>
              </p:xfrm>
              <a:graphic>
                <a:graphicData uri="http://schemas.openxmlformats.org/presentationml/2006/ole">
                  <mc:AlternateContent xmlns:mc="http://schemas.openxmlformats.org/markup-compatibility/2006">
                    <mc:Choice xmlns:v="urn:schemas-microsoft-com:vml" Requires="v">
                      <p:oleObj spid="_x0000_s220812" name="Equation" r:id="rId8" imgW="164880" imgH="139680" progId="Equation.3">
                        <p:embed/>
                      </p:oleObj>
                    </mc:Choice>
                    <mc:Fallback>
                      <p:oleObj name="Equation" r:id="rId8" imgW="164880" imgH="1396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3" y="1343"/>
                              <a:ext cx="244"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 name="Object 66"/>
                <p:cNvGraphicFramePr>
                  <a:graphicFrameLocks noChangeAspect="1"/>
                </p:cNvGraphicFramePr>
                <p:nvPr/>
              </p:nvGraphicFramePr>
              <p:xfrm>
                <a:off x="2544" y="1488"/>
                <a:ext cx="188" cy="206"/>
              </p:xfrm>
              <a:graphic>
                <a:graphicData uri="http://schemas.openxmlformats.org/presentationml/2006/ole">
                  <mc:AlternateContent xmlns:mc="http://schemas.openxmlformats.org/markup-compatibility/2006">
                    <mc:Choice xmlns:v="urn:schemas-microsoft-com:vml" Requires="v">
                      <p:oleObj spid="_x0000_s220813" name="Equation" r:id="rId10" imgW="126720" imgH="139680" progId="Equation.3">
                        <p:embed/>
                      </p:oleObj>
                    </mc:Choice>
                    <mc:Fallback>
                      <p:oleObj name="Equation" r:id="rId10" imgW="126720" imgH="1396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4" y="1488"/>
                              <a:ext cx="188"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6" name="Group 67"/>
              <p:cNvGrpSpPr>
                <a:grpSpLocks/>
              </p:cNvGrpSpPr>
              <p:nvPr/>
            </p:nvGrpSpPr>
            <p:grpSpPr bwMode="auto">
              <a:xfrm>
                <a:off x="4240" y="2228"/>
                <a:ext cx="228" cy="862"/>
                <a:chOff x="4240" y="2228"/>
                <a:chExt cx="228" cy="862"/>
              </a:xfrm>
            </p:grpSpPr>
            <p:sp>
              <p:nvSpPr>
                <p:cNvPr id="77" name="Line 68"/>
                <p:cNvSpPr>
                  <a:spLocks noChangeShapeType="1"/>
                </p:cNvSpPr>
                <p:nvPr/>
              </p:nvSpPr>
              <p:spPr bwMode="auto">
                <a:xfrm flipH="1" flipV="1">
                  <a:off x="4458" y="2404"/>
                  <a:ext cx="10" cy="686"/>
                </a:xfrm>
                <a:prstGeom prst="line">
                  <a:avLst/>
                </a:prstGeom>
                <a:noFill/>
                <a:ln w="19050">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8" name="Object 69"/>
                <p:cNvGraphicFramePr>
                  <a:graphicFrameLocks noChangeAspect="1"/>
                </p:cNvGraphicFramePr>
                <p:nvPr/>
              </p:nvGraphicFramePr>
              <p:xfrm>
                <a:off x="4240" y="2228"/>
                <a:ext cx="185" cy="268"/>
              </p:xfrm>
              <a:graphic>
                <a:graphicData uri="http://schemas.openxmlformats.org/presentationml/2006/ole">
                  <mc:AlternateContent xmlns:mc="http://schemas.openxmlformats.org/markup-compatibility/2006">
                    <mc:Choice xmlns:v="urn:schemas-microsoft-com:vml" Requires="v">
                      <p:oleObj spid="_x0000_s220814" name="公式" r:id="rId12" imgW="139680" imgH="203040" progId="Equation.3">
                        <p:embed/>
                      </p:oleObj>
                    </mc:Choice>
                    <mc:Fallback>
                      <p:oleObj name="公式" r:id="rId12" imgW="13968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0" y="2228"/>
                              <a:ext cx="185"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73" name="Rectangle 70"/>
            <p:cNvSpPr>
              <a:spLocks noChangeArrowheads="1"/>
            </p:cNvSpPr>
            <p:nvPr/>
          </p:nvSpPr>
          <p:spPr bwMode="auto">
            <a:xfrm>
              <a:off x="249" y="3259"/>
              <a:ext cx="315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zh-CN" altLang="en-US" sz="2000" b="1" dirty="0">
                  <a:solidFill>
                    <a:srgbClr val="3333FF"/>
                  </a:solidFill>
                  <a:latin typeface="宋体" charset="-122"/>
                </a:rPr>
                <a:t>质点对圆心</a:t>
              </a:r>
              <a:r>
                <a:rPr kumimoji="1" lang="en-US" altLang="zh-CN" sz="2000" i="1" dirty="0">
                  <a:solidFill>
                    <a:srgbClr val="3333FF"/>
                  </a:solidFill>
                  <a:latin typeface="宋体" charset="-122"/>
                </a:rPr>
                <a:t>O </a:t>
              </a:r>
              <a:r>
                <a:rPr kumimoji="1" lang="zh-CN" altLang="en-US" sz="2000" b="1" dirty="0">
                  <a:solidFill>
                    <a:srgbClr val="3333FF"/>
                  </a:solidFill>
                  <a:latin typeface="宋体" charset="-122"/>
                </a:rPr>
                <a:t>的动量矩方向如右图所示。</a:t>
              </a:r>
            </a:p>
          </p:txBody>
        </p:sp>
        <p:graphicFrame>
          <p:nvGraphicFramePr>
            <p:cNvPr id="74" name="Object 89"/>
            <p:cNvGraphicFramePr>
              <a:graphicFrameLocks noChangeAspect="1"/>
            </p:cNvGraphicFramePr>
            <p:nvPr/>
          </p:nvGraphicFramePr>
          <p:xfrm>
            <a:off x="1429" y="2851"/>
            <a:ext cx="1795" cy="353"/>
          </p:xfrm>
          <a:graphic>
            <a:graphicData uri="http://schemas.openxmlformats.org/presentationml/2006/ole">
              <mc:AlternateContent xmlns:mc="http://schemas.openxmlformats.org/markup-compatibility/2006">
                <mc:Choice xmlns:v="urn:schemas-microsoft-com:vml" Requires="v">
                  <p:oleObj spid="_x0000_s220815" name="Equation" r:id="rId14" imgW="1028520" imgH="203040" progId="Equation.DSMT4">
                    <p:embed/>
                  </p:oleObj>
                </mc:Choice>
                <mc:Fallback>
                  <p:oleObj name="Equation" r:id="rId14" imgW="1028520" imgH="20304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9" y="2851"/>
                          <a:ext cx="1795"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5023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Text Box 2"/>
          <p:cNvSpPr txBox="1">
            <a:spLocks noChangeArrowheads="1"/>
          </p:cNvSpPr>
          <p:nvPr/>
        </p:nvSpPr>
        <p:spPr bwMode="auto">
          <a:xfrm>
            <a:off x="-36512" y="1422226"/>
            <a:ext cx="8288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latin typeface="Times New Roman" pitchFamily="18" charset="0"/>
              </a:rPr>
              <a:t>一</a:t>
            </a:r>
            <a:r>
              <a:rPr lang="en-US" altLang="zh-CN" sz="2800" b="1">
                <a:latin typeface="Times New Roman" pitchFamily="18" charset="0"/>
              </a:rPr>
              <a:t>. </a:t>
            </a:r>
            <a:r>
              <a:rPr lang="zh-CN" altLang="en-US" sz="2800" b="1">
                <a:latin typeface="Times New Roman" pitchFamily="18" charset="0"/>
              </a:rPr>
              <a:t>质点动量矩 </a:t>
            </a:r>
            <a:r>
              <a:rPr lang="en-US" altLang="zh-CN" sz="2800" b="1">
                <a:latin typeface="Times New Roman" pitchFamily="18" charset="0"/>
              </a:rPr>
              <a:t>(</a:t>
            </a:r>
            <a:r>
              <a:rPr lang="zh-CN" altLang="en-US" sz="2800" b="1">
                <a:latin typeface="Times New Roman" pitchFamily="18" charset="0"/>
              </a:rPr>
              <a:t>角动量</a:t>
            </a:r>
            <a:r>
              <a:rPr lang="en-US" altLang="zh-CN" sz="2800" b="1">
                <a:latin typeface="Times New Roman" pitchFamily="18" charset="0"/>
              </a:rPr>
              <a:t>)</a:t>
            </a:r>
            <a:r>
              <a:rPr lang="zh-CN" altLang="en-US" sz="2800" b="1">
                <a:latin typeface="Times New Roman" pitchFamily="18" charset="0"/>
              </a:rPr>
              <a:t>定理和动量矩守恒定律</a:t>
            </a:r>
            <a:endParaRPr lang="zh-CN" altLang="en-US" sz="2800">
              <a:latin typeface="Times New Roman" pitchFamily="18" charset="0"/>
            </a:endParaRPr>
          </a:p>
        </p:txBody>
      </p:sp>
      <p:sp>
        <p:nvSpPr>
          <p:cNvPr id="24" name="Text Box 2"/>
          <p:cNvSpPr txBox="1">
            <a:spLocks noChangeArrowheads="1"/>
          </p:cNvSpPr>
          <p:nvPr/>
        </p:nvSpPr>
        <p:spPr bwMode="auto">
          <a:xfrm>
            <a:off x="391219" y="1988840"/>
            <a:ext cx="5495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dirty="0">
                <a:latin typeface="Times New Roman" pitchFamily="18" charset="0"/>
                <a:ea typeface="楷体_GB2312" pitchFamily="49" charset="-122"/>
              </a:rPr>
              <a:t>2</a:t>
            </a:r>
            <a:r>
              <a:rPr kumimoji="1" lang="zh-CN" altLang="en-US" sz="2800" b="1" dirty="0">
                <a:latin typeface="Times New Roman" pitchFamily="18" charset="0"/>
                <a:ea typeface="楷体_GB2312" pitchFamily="49" charset="-122"/>
              </a:rPr>
              <a:t>、质点的动量矩定理</a:t>
            </a:r>
            <a:endParaRPr kumimoji="1" lang="zh-CN" altLang="en-US" sz="2400" dirty="0">
              <a:latin typeface="Times New Roman" pitchFamily="18" charset="0"/>
            </a:endParaRPr>
          </a:p>
        </p:txBody>
      </p:sp>
      <p:sp>
        <p:nvSpPr>
          <p:cNvPr id="25" name="Text Box 3"/>
          <p:cNvSpPr txBox="1">
            <a:spLocks noChangeArrowheads="1"/>
          </p:cNvSpPr>
          <p:nvPr/>
        </p:nvSpPr>
        <p:spPr bwMode="auto">
          <a:xfrm>
            <a:off x="918269" y="2639715"/>
            <a:ext cx="6827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设质点的质量为</a:t>
            </a:r>
            <a:r>
              <a:rPr kumimoji="1" lang="en-US" altLang="zh-CN" sz="2400" b="1" i="1">
                <a:latin typeface="Times New Roman" pitchFamily="18" charset="0"/>
              </a:rPr>
              <a:t>m</a:t>
            </a:r>
            <a:r>
              <a:rPr kumimoji="1" lang="zh-CN" altLang="en-US" sz="2400" b="1">
                <a:latin typeface="Times New Roman" pitchFamily="18" charset="0"/>
              </a:rPr>
              <a:t>，在合力</a:t>
            </a:r>
            <a:r>
              <a:rPr kumimoji="1" lang="en-US" altLang="zh-CN" sz="2400" b="1" i="1">
                <a:latin typeface="Times New Roman" pitchFamily="18" charset="0"/>
              </a:rPr>
              <a:t>F </a:t>
            </a:r>
            <a:r>
              <a:rPr kumimoji="1" lang="zh-CN" altLang="en-US" sz="2400" b="1">
                <a:latin typeface="Times New Roman" pitchFamily="18" charset="0"/>
              </a:rPr>
              <a:t>的作用下，运动方程</a:t>
            </a:r>
            <a:endParaRPr kumimoji="1" lang="zh-CN" altLang="en-US" sz="3600" b="1">
              <a:solidFill>
                <a:srgbClr val="FF3300"/>
              </a:solidFill>
              <a:latin typeface="Times New Roman" pitchFamily="18" charset="0"/>
              <a:ea typeface="楷体_GB2312" pitchFamily="49" charset="-122"/>
            </a:endParaRPr>
          </a:p>
        </p:txBody>
      </p:sp>
      <p:graphicFrame>
        <p:nvGraphicFramePr>
          <p:cNvPr id="26" name="Object 4"/>
          <p:cNvGraphicFramePr>
            <a:graphicFrameLocks noChangeAspect="1"/>
          </p:cNvGraphicFramePr>
          <p:nvPr>
            <p:extLst>
              <p:ext uri="{D42A27DB-BD31-4B8C-83A1-F6EECF244321}">
                <p14:modId xmlns:p14="http://schemas.microsoft.com/office/powerpoint/2010/main" val="2187088014"/>
              </p:ext>
            </p:extLst>
          </p:nvPr>
        </p:nvGraphicFramePr>
        <p:xfrm>
          <a:off x="1162744" y="3208040"/>
          <a:ext cx="1447800" cy="782638"/>
        </p:xfrm>
        <a:graphic>
          <a:graphicData uri="http://schemas.openxmlformats.org/presentationml/2006/ole">
            <mc:AlternateContent xmlns:mc="http://schemas.openxmlformats.org/markup-compatibility/2006">
              <mc:Choice xmlns:v="urn:schemas-microsoft-com:vml" Requires="v">
                <p:oleObj spid="_x0000_s218776" name="公式" r:id="rId4" imgW="749160" imgH="406080" progId="Equation.3">
                  <p:embed/>
                </p:oleObj>
              </mc:Choice>
              <mc:Fallback>
                <p:oleObj name="公式" r:id="rId4" imgW="74916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744" y="3208040"/>
                        <a:ext cx="1447800"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5"/>
          <p:cNvGraphicFramePr>
            <a:graphicFrameLocks noChangeAspect="1"/>
          </p:cNvGraphicFramePr>
          <p:nvPr>
            <p:extLst>
              <p:ext uri="{D42A27DB-BD31-4B8C-83A1-F6EECF244321}">
                <p14:modId xmlns:p14="http://schemas.microsoft.com/office/powerpoint/2010/main" val="3898377182"/>
              </p:ext>
            </p:extLst>
          </p:nvPr>
        </p:nvGraphicFramePr>
        <p:xfrm>
          <a:off x="2991544" y="3131840"/>
          <a:ext cx="2133600" cy="747713"/>
        </p:xfrm>
        <a:graphic>
          <a:graphicData uri="http://schemas.openxmlformats.org/presentationml/2006/ole">
            <mc:AlternateContent xmlns:mc="http://schemas.openxmlformats.org/markup-compatibility/2006">
              <mc:Choice xmlns:v="urn:schemas-microsoft-com:vml" Requires="v">
                <p:oleObj spid="_x0000_s218777" name="公式" r:id="rId6" imgW="1155600" imgH="406080" progId="Equation.3">
                  <p:embed/>
                </p:oleObj>
              </mc:Choice>
              <mc:Fallback>
                <p:oleObj name="公式" r:id="rId6" imgW="1155600" imgH="406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1544" y="3131840"/>
                        <a:ext cx="2133600"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6"/>
          <p:cNvGraphicFramePr>
            <a:graphicFrameLocks noChangeAspect="1"/>
          </p:cNvGraphicFramePr>
          <p:nvPr>
            <p:extLst>
              <p:ext uri="{D42A27DB-BD31-4B8C-83A1-F6EECF244321}">
                <p14:modId xmlns:p14="http://schemas.microsoft.com/office/powerpoint/2010/main" val="1931541124"/>
              </p:ext>
            </p:extLst>
          </p:nvPr>
        </p:nvGraphicFramePr>
        <p:xfrm>
          <a:off x="1086544" y="4470648"/>
          <a:ext cx="4495800" cy="827088"/>
        </p:xfrm>
        <a:graphic>
          <a:graphicData uri="http://schemas.openxmlformats.org/presentationml/2006/ole">
            <mc:AlternateContent xmlns:mc="http://schemas.openxmlformats.org/markup-compatibility/2006">
              <mc:Choice xmlns:v="urn:schemas-microsoft-com:vml" Requires="v">
                <p:oleObj spid="_x0000_s218778" name="公式" r:id="rId8" imgW="2197080" imgH="406080" progId="Equation.3">
                  <p:embed/>
                </p:oleObj>
              </mc:Choice>
              <mc:Fallback>
                <p:oleObj name="公式" r:id="rId8" imgW="2197080" imgH="4060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6544" y="4470648"/>
                        <a:ext cx="4495800"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 Box 7"/>
          <p:cNvSpPr txBox="1">
            <a:spLocks noChangeArrowheads="1"/>
          </p:cNvSpPr>
          <p:nvPr/>
        </p:nvSpPr>
        <p:spPr bwMode="auto">
          <a:xfrm>
            <a:off x="857944" y="3861048"/>
            <a:ext cx="2759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a:solidFill>
                  <a:srgbClr val="FF3300"/>
                </a:solidFill>
                <a:latin typeface="Times New Roman" pitchFamily="18" charset="0"/>
                <a:ea typeface="楷体_GB2312" pitchFamily="49" charset="-122"/>
              </a:rPr>
              <a:t>考虑到</a:t>
            </a:r>
            <a:endParaRPr kumimoji="1" lang="zh-CN" altLang="en-US" sz="2400">
              <a:latin typeface="Times New Roman" pitchFamily="18" charset="0"/>
            </a:endParaRPr>
          </a:p>
        </p:txBody>
      </p:sp>
      <p:graphicFrame>
        <p:nvGraphicFramePr>
          <p:cNvPr id="30" name="Object 8"/>
          <p:cNvGraphicFramePr>
            <a:graphicFrameLocks noChangeAspect="1"/>
          </p:cNvGraphicFramePr>
          <p:nvPr>
            <p:extLst>
              <p:ext uri="{D42A27DB-BD31-4B8C-83A1-F6EECF244321}">
                <p14:modId xmlns:p14="http://schemas.microsoft.com/office/powerpoint/2010/main" val="4004104571"/>
              </p:ext>
            </p:extLst>
          </p:nvPr>
        </p:nvGraphicFramePr>
        <p:xfrm>
          <a:off x="1543744" y="5232648"/>
          <a:ext cx="2438400" cy="892175"/>
        </p:xfrm>
        <a:graphic>
          <a:graphicData uri="http://schemas.openxmlformats.org/presentationml/2006/ole">
            <mc:AlternateContent xmlns:mc="http://schemas.openxmlformats.org/markup-compatibility/2006">
              <mc:Choice xmlns:v="urn:schemas-microsoft-com:vml" Requires="v">
                <p:oleObj spid="_x0000_s218779" name="公式" r:id="rId10" imgW="1104840" imgH="406080" progId="Equation.3">
                  <p:embed/>
                </p:oleObj>
              </mc:Choice>
              <mc:Fallback>
                <p:oleObj name="公式" r:id="rId10" imgW="1104840" imgH="4060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3744" y="5232648"/>
                        <a:ext cx="24384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Text Box 9"/>
          <p:cNvSpPr txBox="1">
            <a:spLocks noChangeArrowheads="1"/>
          </p:cNvSpPr>
          <p:nvPr/>
        </p:nvSpPr>
        <p:spPr bwMode="auto">
          <a:xfrm>
            <a:off x="705544" y="6124278"/>
            <a:ext cx="144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a:solidFill>
                  <a:srgbClr val="FF3300"/>
                </a:solidFill>
                <a:latin typeface="Times New Roman" pitchFamily="18" charset="0"/>
                <a:ea typeface="楷体_GB2312" pitchFamily="49" charset="-122"/>
              </a:rPr>
              <a:t>得</a:t>
            </a:r>
            <a:endParaRPr kumimoji="1" lang="zh-CN" altLang="en-US" sz="3600" b="1">
              <a:solidFill>
                <a:srgbClr val="FF3300"/>
              </a:solidFill>
              <a:latin typeface="Times New Roman" pitchFamily="18" charset="0"/>
              <a:ea typeface="楷体_GB2312" pitchFamily="49" charset="-122"/>
            </a:endParaRPr>
          </a:p>
        </p:txBody>
      </p:sp>
      <p:graphicFrame>
        <p:nvGraphicFramePr>
          <p:cNvPr id="32" name="Object 10"/>
          <p:cNvGraphicFramePr>
            <a:graphicFrameLocks noChangeAspect="1"/>
          </p:cNvGraphicFramePr>
          <p:nvPr>
            <p:extLst>
              <p:ext uri="{D42A27DB-BD31-4B8C-83A1-F6EECF244321}">
                <p14:modId xmlns:p14="http://schemas.microsoft.com/office/powerpoint/2010/main" val="1571063138"/>
              </p:ext>
            </p:extLst>
          </p:nvPr>
        </p:nvGraphicFramePr>
        <p:xfrm>
          <a:off x="1396720" y="6021288"/>
          <a:ext cx="2590800" cy="869950"/>
        </p:xfrm>
        <a:graphic>
          <a:graphicData uri="http://schemas.openxmlformats.org/presentationml/2006/ole">
            <mc:AlternateContent xmlns:mc="http://schemas.openxmlformats.org/markup-compatibility/2006">
              <mc:Choice xmlns:v="urn:schemas-microsoft-com:vml" Requires="v">
                <p:oleObj spid="_x0000_s218780" name="公式" r:id="rId12" imgW="1206360" imgH="406080" progId="Equation.3">
                  <p:embed/>
                </p:oleObj>
              </mc:Choice>
              <mc:Fallback>
                <p:oleObj name="公式" r:id="rId12" imgW="1206360" imgH="4060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96720" y="6021288"/>
                        <a:ext cx="25908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12"/>
          <p:cNvGraphicFramePr>
            <a:graphicFrameLocks noChangeAspect="1"/>
          </p:cNvGraphicFramePr>
          <p:nvPr>
            <p:extLst>
              <p:ext uri="{D42A27DB-BD31-4B8C-83A1-F6EECF244321}">
                <p14:modId xmlns:p14="http://schemas.microsoft.com/office/powerpoint/2010/main" val="1942533361"/>
              </p:ext>
            </p:extLst>
          </p:nvPr>
        </p:nvGraphicFramePr>
        <p:xfrm>
          <a:off x="4770438" y="5888038"/>
          <a:ext cx="1474787" cy="996950"/>
        </p:xfrm>
        <a:graphic>
          <a:graphicData uri="http://schemas.openxmlformats.org/presentationml/2006/ole">
            <mc:AlternateContent xmlns:mc="http://schemas.openxmlformats.org/markup-compatibility/2006">
              <mc:Choice xmlns:v="urn:schemas-microsoft-com:vml" Requires="v">
                <p:oleObj spid="_x0000_s218781" name="Equation" r:id="rId14" imgW="622080" imgH="419040" progId="Equation.DSMT4">
                  <p:embed/>
                </p:oleObj>
              </mc:Choice>
              <mc:Fallback>
                <p:oleObj name="Equation" r:id="rId14" imgW="622080" imgH="419040" progId="Equation.DSMT4">
                  <p:embed/>
                  <p:pic>
                    <p:nvPicPr>
                      <p:cNvPr id="0" name=""/>
                      <p:cNvPicPr>
                        <a:picLocks noChangeAspect="1" noChangeArrowheads="1"/>
                      </p:cNvPicPr>
                      <p:nvPr/>
                    </p:nvPicPr>
                    <p:blipFill>
                      <a:blip r:embed="rId15"/>
                      <a:srcRect/>
                      <a:stretch>
                        <a:fillRect/>
                      </a:stretch>
                    </p:blipFill>
                    <p:spPr bwMode="auto">
                      <a:xfrm>
                        <a:off x="4770438" y="5888038"/>
                        <a:ext cx="1474787"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右箭头 2"/>
          <p:cNvSpPr/>
          <p:nvPr/>
        </p:nvSpPr>
        <p:spPr>
          <a:xfrm>
            <a:off x="4211960" y="6337796"/>
            <a:ext cx="504056" cy="259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444208" y="6023029"/>
            <a:ext cx="1519586" cy="646331"/>
          </a:xfrm>
          <a:prstGeom prst="rect">
            <a:avLst/>
          </a:prstGeom>
          <a:noFill/>
        </p:spPr>
        <p:txBody>
          <a:bodyPr wrap="square" rtlCol="0">
            <a:spAutoFit/>
          </a:bodyPr>
          <a:lstStyle/>
          <a:p>
            <a:r>
              <a:rPr lang="zh-CN" altLang="en-US" dirty="0">
                <a:solidFill>
                  <a:srgbClr val="FF0000"/>
                </a:solidFill>
              </a:rPr>
              <a:t>与力是动量变化率类比</a:t>
            </a:r>
          </a:p>
        </p:txBody>
      </p:sp>
    </p:spTree>
    <p:extLst>
      <p:ext uri="{BB962C8B-B14F-4D97-AF65-F5344CB8AC3E}">
        <p14:creationId xmlns:p14="http://schemas.microsoft.com/office/powerpoint/2010/main" val="1869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wipe(left)">
                                      <p:cBhvr>
                                        <p:cTn id="12" dur="75"/>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wipe(left)">
                                      <p:cBhvr>
                                        <p:cTn id="27" dur="75"/>
                                        <p:tgtEl>
                                          <p:spTgt spid="2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horizont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blinds(horizontal)">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25" grpId="0" build="p" autoUpdateAnimBg="0"/>
      <p:bldP spid="29" grpId="0" build="p" autoUpdateAnimBg="0"/>
      <p:bldP spid="3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Text Box 2"/>
          <p:cNvSpPr txBox="1">
            <a:spLocks noChangeArrowheads="1"/>
          </p:cNvSpPr>
          <p:nvPr/>
        </p:nvSpPr>
        <p:spPr bwMode="auto">
          <a:xfrm>
            <a:off x="-36512" y="1422226"/>
            <a:ext cx="8288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latin typeface="Times New Roman" pitchFamily="18" charset="0"/>
              </a:rPr>
              <a:t>一</a:t>
            </a:r>
            <a:r>
              <a:rPr lang="en-US" altLang="zh-CN" sz="2800" b="1">
                <a:latin typeface="Times New Roman" pitchFamily="18" charset="0"/>
              </a:rPr>
              <a:t>. </a:t>
            </a:r>
            <a:r>
              <a:rPr lang="zh-CN" altLang="en-US" sz="2800" b="1">
                <a:latin typeface="Times New Roman" pitchFamily="18" charset="0"/>
              </a:rPr>
              <a:t>质点动量矩 </a:t>
            </a:r>
            <a:r>
              <a:rPr lang="en-US" altLang="zh-CN" sz="2800" b="1">
                <a:latin typeface="Times New Roman" pitchFamily="18" charset="0"/>
              </a:rPr>
              <a:t>(</a:t>
            </a:r>
            <a:r>
              <a:rPr lang="zh-CN" altLang="en-US" sz="2800" b="1">
                <a:latin typeface="Times New Roman" pitchFamily="18" charset="0"/>
              </a:rPr>
              <a:t>角动量</a:t>
            </a:r>
            <a:r>
              <a:rPr lang="en-US" altLang="zh-CN" sz="2800" b="1">
                <a:latin typeface="Times New Roman" pitchFamily="18" charset="0"/>
              </a:rPr>
              <a:t>)</a:t>
            </a:r>
            <a:r>
              <a:rPr lang="zh-CN" altLang="en-US" sz="2800" b="1">
                <a:latin typeface="Times New Roman" pitchFamily="18" charset="0"/>
              </a:rPr>
              <a:t>定理和动量矩守恒定律</a:t>
            </a:r>
            <a:endParaRPr lang="zh-CN" altLang="en-US" sz="2800">
              <a:latin typeface="Times New Roman" pitchFamily="18" charset="0"/>
            </a:endParaRPr>
          </a:p>
        </p:txBody>
      </p:sp>
      <p:sp>
        <p:nvSpPr>
          <p:cNvPr id="24" name="Text Box 2"/>
          <p:cNvSpPr txBox="1">
            <a:spLocks noChangeArrowheads="1"/>
          </p:cNvSpPr>
          <p:nvPr/>
        </p:nvSpPr>
        <p:spPr bwMode="auto">
          <a:xfrm>
            <a:off x="391219" y="1988840"/>
            <a:ext cx="5495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dirty="0">
                <a:latin typeface="Times New Roman" pitchFamily="18" charset="0"/>
                <a:ea typeface="楷体_GB2312" pitchFamily="49" charset="-122"/>
              </a:rPr>
              <a:t>2</a:t>
            </a:r>
            <a:r>
              <a:rPr kumimoji="1" lang="zh-CN" altLang="en-US" sz="2800" b="1" dirty="0">
                <a:latin typeface="Times New Roman" pitchFamily="18" charset="0"/>
                <a:ea typeface="楷体_GB2312" pitchFamily="49" charset="-122"/>
              </a:rPr>
              <a:t>、质点的动量矩定理</a:t>
            </a:r>
            <a:endParaRPr kumimoji="1" lang="zh-CN" altLang="en-US" sz="2400" dirty="0">
              <a:latin typeface="Times New Roman" pitchFamily="18" charset="0"/>
            </a:endParaRPr>
          </a:p>
        </p:txBody>
      </p:sp>
      <p:sp>
        <p:nvSpPr>
          <p:cNvPr id="16" name="Text Box 16"/>
          <p:cNvSpPr txBox="1">
            <a:spLocks noChangeArrowheads="1"/>
          </p:cNvSpPr>
          <p:nvPr/>
        </p:nvSpPr>
        <p:spPr bwMode="auto">
          <a:xfrm>
            <a:off x="450059" y="3069831"/>
            <a:ext cx="8420299" cy="2123658"/>
          </a:xfrm>
          <a:prstGeom prst="rect">
            <a:avLst/>
          </a:prstGeom>
          <a:solidFill>
            <a:srgbClr val="FFFF66"/>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solidFill>
                  <a:srgbClr val="FF0066"/>
                </a:solidFill>
                <a:latin typeface="Times New Roman" pitchFamily="18" charset="0"/>
                <a:ea typeface="楷体_GB2312" pitchFamily="49" charset="-122"/>
              </a:rPr>
              <a:t>质点的动量矩定理：</a:t>
            </a:r>
            <a:r>
              <a:rPr kumimoji="1" lang="zh-CN" altLang="en-US" sz="2800" b="1" dirty="0">
                <a:solidFill>
                  <a:srgbClr val="3333FF"/>
                </a:solidFill>
                <a:latin typeface="Times New Roman" pitchFamily="18" charset="0"/>
                <a:ea typeface="楷体_GB2312" pitchFamily="49" charset="-122"/>
              </a:rPr>
              <a:t>质点对任意固定点的动量矩对时间的导数，等于作用在质点上所有力的合力对同一点的力矩</a:t>
            </a:r>
            <a:r>
              <a:rPr kumimoji="1" lang="zh-CN" altLang="en-US" sz="2400" b="1" dirty="0">
                <a:solidFill>
                  <a:srgbClr val="FF0000"/>
                </a:solidFill>
                <a:latin typeface="Times New Roman" pitchFamily="18" charset="0"/>
                <a:ea typeface="楷体_GB2312" pitchFamily="49" charset="-122"/>
              </a:rPr>
              <a:t>。</a:t>
            </a:r>
            <a:endParaRPr kumimoji="1" lang="en-US" altLang="zh-CN" sz="2400" b="1" dirty="0">
              <a:solidFill>
                <a:srgbClr val="FF0000"/>
              </a:solidFill>
              <a:latin typeface="Times New Roman" pitchFamily="18" charset="0"/>
              <a:ea typeface="楷体_GB2312" pitchFamily="49" charset="-122"/>
            </a:endParaRPr>
          </a:p>
          <a:p>
            <a:r>
              <a:rPr kumimoji="1" lang="zh-CN" altLang="en-US" sz="2400" b="1" dirty="0">
                <a:solidFill>
                  <a:srgbClr val="FF0000"/>
                </a:solidFill>
                <a:latin typeface="Times New Roman" pitchFamily="18" charset="0"/>
                <a:ea typeface="楷体_GB2312" pitchFamily="49" charset="-122"/>
              </a:rPr>
              <a:t>质点的动量矩定理只在惯性系中成立。（因从牛顿第二定律推出）</a:t>
            </a:r>
          </a:p>
        </p:txBody>
      </p:sp>
      <p:graphicFrame>
        <p:nvGraphicFramePr>
          <p:cNvPr id="18" name="Object 8"/>
          <p:cNvGraphicFramePr>
            <a:graphicFrameLocks/>
          </p:cNvGraphicFramePr>
          <p:nvPr>
            <p:extLst>
              <p:ext uri="{D42A27DB-BD31-4B8C-83A1-F6EECF244321}">
                <p14:modId xmlns:p14="http://schemas.microsoft.com/office/powerpoint/2010/main" val="3004894499"/>
              </p:ext>
            </p:extLst>
          </p:nvPr>
        </p:nvGraphicFramePr>
        <p:xfrm>
          <a:off x="1238250" y="5597103"/>
          <a:ext cx="2176463" cy="784225"/>
        </p:xfrm>
        <a:graphic>
          <a:graphicData uri="http://schemas.openxmlformats.org/presentationml/2006/ole">
            <mc:AlternateContent xmlns:mc="http://schemas.openxmlformats.org/markup-compatibility/2006">
              <mc:Choice xmlns:v="urn:schemas-microsoft-com:vml" Requires="v">
                <p:oleObj spid="_x0000_s219360" name="Equation" r:id="rId4" imgW="1079280" imgH="355320" progId="Equation.DSMT4">
                  <p:embed/>
                </p:oleObj>
              </mc:Choice>
              <mc:Fallback>
                <p:oleObj name="Equation" r:id="rId4" imgW="1079280" imgH="355320" progId="Equation.DSMT4">
                  <p:embed/>
                  <p:pic>
                    <p:nvPicPr>
                      <p:cNvPr id="0" name=""/>
                      <p:cNvPicPr>
                        <a:picLocks noChangeArrowheads="1"/>
                      </p:cNvPicPr>
                      <p:nvPr/>
                    </p:nvPicPr>
                    <p:blipFill>
                      <a:blip r:embed="rId5"/>
                      <a:srcRect/>
                      <a:stretch>
                        <a:fillRect/>
                      </a:stretch>
                    </p:blipFill>
                    <p:spPr bwMode="auto">
                      <a:xfrm>
                        <a:off x="1238250" y="5597103"/>
                        <a:ext cx="2176463" cy="784225"/>
                      </a:xfrm>
                      <a:prstGeom prst="rect">
                        <a:avLst/>
                      </a:prstGeom>
                      <a:noFill/>
                      <a:ln>
                        <a:noFill/>
                      </a:ln>
                    </p:spPr>
                  </p:pic>
                </p:oleObj>
              </mc:Fallback>
            </mc:AlternateContent>
          </a:graphicData>
        </a:graphic>
      </p:graphicFrame>
      <p:sp>
        <p:nvSpPr>
          <p:cNvPr id="19" name="Text Box 9"/>
          <p:cNvSpPr txBox="1">
            <a:spLocks noChangeArrowheads="1"/>
          </p:cNvSpPr>
          <p:nvPr/>
        </p:nvSpPr>
        <p:spPr bwMode="auto">
          <a:xfrm>
            <a:off x="3754364" y="5597648"/>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b="1">
                <a:latin typeface="Times New Roman" pitchFamily="18" charset="0"/>
                <a:ea typeface="楷体_GB2312" pitchFamily="49" charset="-122"/>
              </a:rPr>
              <a:t>(</a:t>
            </a:r>
            <a:r>
              <a:rPr lang="zh-CN" altLang="en-US" sz="2400" b="1">
                <a:latin typeface="Times New Roman" pitchFamily="18" charset="0"/>
                <a:ea typeface="楷体_GB2312" pitchFamily="49" charset="-122"/>
              </a:rPr>
              <a:t>质点动量矩定理的积分形式</a:t>
            </a:r>
            <a:r>
              <a:rPr lang="en-US" altLang="zh-CN" sz="2400" b="1">
                <a:latin typeface="Times New Roman" pitchFamily="18" charset="0"/>
                <a:ea typeface="楷体_GB2312" pitchFamily="49" charset="-122"/>
              </a:rPr>
              <a:t>)</a:t>
            </a:r>
          </a:p>
        </p:txBody>
      </p:sp>
      <p:graphicFrame>
        <p:nvGraphicFramePr>
          <p:cNvPr id="3" name="对象 2"/>
          <p:cNvGraphicFramePr>
            <a:graphicFrameLocks noChangeAspect="1"/>
          </p:cNvGraphicFramePr>
          <p:nvPr>
            <p:extLst>
              <p:ext uri="{D42A27DB-BD31-4B8C-83A1-F6EECF244321}">
                <p14:modId xmlns:p14="http://schemas.microsoft.com/office/powerpoint/2010/main" val="3663752786"/>
              </p:ext>
            </p:extLst>
          </p:nvPr>
        </p:nvGraphicFramePr>
        <p:xfrm>
          <a:off x="4176068" y="2013121"/>
          <a:ext cx="1474787" cy="996950"/>
        </p:xfrm>
        <a:graphic>
          <a:graphicData uri="http://schemas.openxmlformats.org/presentationml/2006/ole">
            <mc:AlternateContent xmlns:mc="http://schemas.openxmlformats.org/markup-compatibility/2006">
              <mc:Choice xmlns:v="urn:schemas-microsoft-com:vml" Requires="v">
                <p:oleObj spid="_x0000_s219361" name="Equation" r:id="rId6" imgW="622080" imgH="419040" progId="Equation.DSMT4">
                  <p:embed/>
                </p:oleObj>
              </mc:Choice>
              <mc:Fallback>
                <p:oleObj name="Equation" r:id="rId6" imgW="622080" imgH="41904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6068" y="2013121"/>
                        <a:ext cx="1474787"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2071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
                                        </p:tgtEl>
                                        <p:attrNameLst>
                                          <p:attrName>style.visibility</p:attrName>
                                        </p:attrNameLst>
                                      </p:cBhvr>
                                      <p:to>
                                        <p:strVal val="visible"/>
                                      </p:to>
                                    </p:set>
                                    <p:animEffect transition="in" filter="wipe(left)">
                                      <p:cBhvr>
                                        <p:cTn id="12" dur="75"/>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16" grpId="0" animBg="1" autoUpdateAnimBg="0"/>
      <p:bldP spid="1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Text Box 2"/>
          <p:cNvSpPr txBox="1">
            <a:spLocks noChangeArrowheads="1"/>
          </p:cNvSpPr>
          <p:nvPr/>
        </p:nvSpPr>
        <p:spPr bwMode="auto">
          <a:xfrm>
            <a:off x="-36512" y="1422226"/>
            <a:ext cx="8288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latin typeface="Times New Roman" pitchFamily="18" charset="0"/>
              </a:rPr>
              <a:t>一</a:t>
            </a:r>
            <a:r>
              <a:rPr lang="en-US" altLang="zh-CN" sz="2800" b="1">
                <a:latin typeface="Times New Roman" pitchFamily="18" charset="0"/>
              </a:rPr>
              <a:t>. </a:t>
            </a:r>
            <a:r>
              <a:rPr lang="zh-CN" altLang="en-US" sz="2800" b="1">
                <a:latin typeface="Times New Roman" pitchFamily="18" charset="0"/>
              </a:rPr>
              <a:t>质点动量矩 </a:t>
            </a:r>
            <a:r>
              <a:rPr lang="en-US" altLang="zh-CN" sz="2800" b="1">
                <a:latin typeface="Times New Roman" pitchFamily="18" charset="0"/>
              </a:rPr>
              <a:t>(</a:t>
            </a:r>
            <a:r>
              <a:rPr lang="zh-CN" altLang="en-US" sz="2800" b="1">
                <a:latin typeface="Times New Roman" pitchFamily="18" charset="0"/>
              </a:rPr>
              <a:t>角动量</a:t>
            </a:r>
            <a:r>
              <a:rPr lang="en-US" altLang="zh-CN" sz="2800" b="1">
                <a:latin typeface="Times New Roman" pitchFamily="18" charset="0"/>
              </a:rPr>
              <a:t>)</a:t>
            </a:r>
            <a:r>
              <a:rPr lang="zh-CN" altLang="en-US" sz="2800" b="1">
                <a:latin typeface="Times New Roman" pitchFamily="18" charset="0"/>
              </a:rPr>
              <a:t>定理和动量矩守恒定律</a:t>
            </a:r>
            <a:endParaRPr lang="zh-CN" altLang="en-US" sz="2800">
              <a:latin typeface="Times New Roman" pitchFamily="18" charset="0"/>
            </a:endParaRPr>
          </a:p>
        </p:txBody>
      </p:sp>
      <p:sp>
        <p:nvSpPr>
          <p:cNvPr id="24" name="Text Box 2"/>
          <p:cNvSpPr txBox="1">
            <a:spLocks noChangeArrowheads="1"/>
          </p:cNvSpPr>
          <p:nvPr/>
        </p:nvSpPr>
        <p:spPr bwMode="auto">
          <a:xfrm>
            <a:off x="391219" y="1988840"/>
            <a:ext cx="5495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dirty="0">
                <a:latin typeface="Times New Roman" pitchFamily="18" charset="0"/>
                <a:ea typeface="楷体_GB2312" pitchFamily="49" charset="-122"/>
              </a:rPr>
              <a:t>2</a:t>
            </a:r>
            <a:r>
              <a:rPr kumimoji="1" lang="zh-CN" altLang="en-US" sz="2800" b="1" dirty="0">
                <a:latin typeface="Times New Roman" pitchFamily="18" charset="0"/>
                <a:ea typeface="楷体_GB2312" pitchFamily="49" charset="-122"/>
              </a:rPr>
              <a:t>、质点的动量矩定理</a:t>
            </a:r>
            <a:endParaRPr kumimoji="1" lang="zh-CN" altLang="en-US" sz="2400" dirty="0">
              <a:latin typeface="Times New Roman" pitchFamily="18" charset="0"/>
            </a:endParaRPr>
          </a:p>
        </p:txBody>
      </p:sp>
      <p:sp>
        <p:nvSpPr>
          <p:cNvPr id="11" name="AutoShape 16"/>
          <p:cNvSpPr>
            <a:spLocks noChangeArrowheads="1"/>
          </p:cNvSpPr>
          <p:nvPr/>
        </p:nvSpPr>
        <p:spPr bwMode="auto">
          <a:xfrm>
            <a:off x="396875" y="3619028"/>
            <a:ext cx="360363"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17"/>
          <p:cNvSpPr txBox="1">
            <a:spLocks noChangeArrowheads="1"/>
          </p:cNvSpPr>
          <p:nvPr/>
        </p:nvSpPr>
        <p:spPr bwMode="auto">
          <a:xfrm>
            <a:off x="323850" y="3690466"/>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400" b="1">
                <a:latin typeface="宋体" charset="-122"/>
              </a:rPr>
              <a:t>说明</a:t>
            </a:r>
          </a:p>
        </p:txBody>
      </p:sp>
      <p:sp>
        <p:nvSpPr>
          <p:cNvPr id="13" name="Rectangle 18"/>
          <p:cNvSpPr>
            <a:spLocks noChangeArrowheads="1"/>
          </p:cNvSpPr>
          <p:nvPr/>
        </p:nvSpPr>
        <p:spPr bwMode="auto">
          <a:xfrm>
            <a:off x="755650" y="4266728"/>
            <a:ext cx="630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latin typeface="Times New Roman" pitchFamily="18" charset="0"/>
                <a:ea typeface="楷体_GB2312" pitchFamily="49" charset="-122"/>
              </a:rPr>
              <a:t>(1)  </a:t>
            </a:r>
            <a:r>
              <a:rPr lang="zh-CN" altLang="en-US" sz="2400" b="1">
                <a:latin typeface="Times New Roman" pitchFamily="18" charset="0"/>
                <a:ea typeface="楷体_GB2312" pitchFamily="49" charset="-122"/>
              </a:rPr>
              <a:t>冲量矩是质点动量矩变化的原因</a:t>
            </a:r>
          </a:p>
        </p:txBody>
      </p:sp>
      <p:sp>
        <p:nvSpPr>
          <p:cNvPr id="14" name="Rectangle 19"/>
          <p:cNvSpPr>
            <a:spLocks noChangeArrowheads="1"/>
          </p:cNvSpPr>
          <p:nvPr/>
        </p:nvSpPr>
        <p:spPr bwMode="auto">
          <a:xfrm>
            <a:off x="755650" y="4916016"/>
            <a:ext cx="777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latin typeface="Times New Roman" pitchFamily="18" charset="0"/>
                <a:ea typeface="楷体_GB2312" pitchFamily="49" charset="-122"/>
              </a:rPr>
              <a:t>(2)  </a:t>
            </a:r>
            <a:r>
              <a:rPr lang="zh-CN" altLang="en-US" sz="2400" b="1">
                <a:latin typeface="Times New Roman" pitchFamily="18" charset="0"/>
                <a:ea typeface="楷体_GB2312" pitchFamily="49" charset="-122"/>
              </a:rPr>
              <a:t>质点动量矩的变化是力矩对时间的积累结果</a:t>
            </a:r>
          </a:p>
        </p:txBody>
      </p:sp>
      <p:graphicFrame>
        <p:nvGraphicFramePr>
          <p:cNvPr id="3" name="对象 2"/>
          <p:cNvGraphicFramePr>
            <a:graphicFrameLocks/>
          </p:cNvGraphicFramePr>
          <p:nvPr>
            <p:extLst>
              <p:ext uri="{D42A27DB-BD31-4B8C-83A1-F6EECF244321}">
                <p14:modId xmlns:p14="http://schemas.microsoft.com/office/powerpoint/2010/main" val="2561200058"/>
              </p:ext>
            </p:extLst>
          </p:nvPr>
        </p:nvGraphicFramePr>
        <p:xfrm>
          <a:off x="1555750" y="2646363"/>
          <a:ext cx="5043488" cy="782637"/>
        </p:xfrm>
        <a:graphic>
          <a:graphicData uri="http://schemas.openxmlformats.org/presentationml/2006/ole">
            <mc:AlternateContent xmlns:mc="http://schemas.openxmlformats.org/markup-compatibility/2006">
              <mc:Choice xmlns:v="urn:schemas-microsoft-com:vml" Requires="v">
                <p:oleObj spid="_x0000_s221295" name="Equation" r:id="rId4" imgW="2501640" imgH="355320" progId="Equation.DSMT4">
                  <p:embed/>
                </p:oleObj>
              </mc:Choice>
              <mc:Fallback>
                <p:oleObj name="Equation" r:id="rId4" imgW="2501640" imgH="355320" progId="Equation.DSMT4">
                  <p:embed/>
                  <p:pic>
                    <p:nvPicPr>
                      <p:cNvPr id="0" name="Object 8"/>
                      <p:cNvPicPr>
                        <a:picLocks noChangeArrowheads="1"/>
                      </p:cNvPicPr>
                      <p:nvPr/>
                    </p:nvPicPr>
                    <p:blipFill>
                      <a:blip r:embed="rId5"/>
                      <a:srcRect/>
                      <a:stretch>
                        <a:fillRect/>
                      </a:stretch>
                    </p:blipFill>
                    <p:spPr bwMode="auto">
                      <a:xfrm>
                        <a:off x="1555750" y="2646363"/>
                        <a:ext cx="5043488"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2267745" y="3356992"/>
            <a:ext cx="5984082" cy="369332"/>
          </a:xfrm>
          <a:prstGeom prst="rect">
            <a:avLst/>
          </a:prstGeom>
          <a:noFill/>
        </p:spPr>
        <p:txBody>
          <a:bodyPr wrap="square" rtlCol="0">
            <a:spAutoFit/>
          </a:bodyPr>
          <a:lstStyle/>
          <a:p>
            <a:r>
              <a:rPr lang="zh-CN" altLang="en-US" dirty="0">
                <a:solidFill>
                  <a:srgbClr val="FF0000"/>
                </a:solidFill>
              </a:rPr>
              <a:t>某时间段内合外力的冲量矩等于动量矩的增量。</a:t>
            </a:r>
          </a:p>
        </p:txBody>
      </p:sp>
    </p:spTree>
    <p:extLst>
      <p:ext uri="{BB962C8B-B14F-4D97-AF65-F5344CB8AC3E}">
        <p14:creationId xmlns:p14="http://schemas.microsoft.com/office/powerpoint/2010/main" val="226215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strVal val="#ppt_w+.3"/>
                                          </p:val>
                                        </p:tav>
                                        <p:tav tm="100000">
                                          <p:val>
                                            <p:strVal val="#ppt_w"/>
                                          </p:val>
                                        </p:tav>
                                      </p:tavLst>
                                    </p:anim>
                                    <p:anim calcmode="lin" valueType="num">
                                      <p:cBhvr>
                                        <p:cTn id="13" dur="1000" fill="hold"/>
                                        <p:tgtEl>
                                          <p:spTgt spid="11"/>
                                        </p:tgtEl>
                                        <p:attrNameLst>
                                          <p:attrName>ppt_h</p:attrName>
                                        </p:attrNameLst>
                                      </p:cBhvr>
                                      <p:tavLst>
                                        <p:tav tm="0">
                                          <p:val>
                                            <p:strVal val="#ppt_h"/>
                                          </p:val>
                                        </p:tav>
                                        <p:tav tm="100000">
                                          <p:val>
                                            <p:strVal val="#ppt_h"/>
                                          </p:val>
                                        </p:tav>
                                      </p:tavLst>
                                    </p:anim>
                                    <p:animEffect transition="in" filter="fade">
                                      <p:cBhvr>
                                        <p:cTn id="14" dur="1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11" grpId="0" animBg="1"/>
      <p:bldP spid="12" grpId="0"/>
      <p:bldP spid="13" grpId="0" autoUpdateAnimBg="0"/>
      <p:bldP spid="1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Text Box 2"/>
          <p:cNvSpPr txBox="1">
            <a:spLocks noChangeArrowheads="1"/>
          </p:cNvSpPr>
          <p:nvPr/>
        </p:nvSpPr>
        <p:spPr bwMode="auto">
          <a:xfrm>
            <a:off x="-36512" y="1422226"/>
            <a:ext cx="8288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latin typeface="Times New Roman" pitchFamily="18" charset="0"/>
              </a:rPr>
              <a:t>一</a:t>
            </a:r>
            <a:r>
              <a:rPr lang="en-US" altLang="zh-CN" sz="2800" b="1">
                <a:latin typeface="Times New Roman" pitchFamily="18" charset="0"/>
              </a:rPr>
              <a:t>. </a:t>
            </a:r>
            <a:r>
              <a:rPr lang="zh-CN" altLang="en-US" sz="2800" b="1">
                <a:latin typeface="Times New Roman" pitchFamily="18" charset="0"/>
              </a:rPr>
              <a:t>质点动量矩 </a:t>
            </a:r>
            <a:r>
              <a:rPr lang="en-US" altLang="zh-CN" sz="2800" b="1">
                <a:latin typeface="Times New Roman" pitchFamily="18" charset="0"/>
              </a:rPr>
              <a:t>(</a:t>
            </a:r>
            <a:r>
              <a:rPr lang="zh-CN" altLang="en-US" sz="2800" b="1">
                <a:latin typeface="Times New Roman" pitchFamily="18" charset="0"/>
              </a:rPr>
              <a:t>角动量</a:t>
            </a:r>
            <a:r>
              <a:rPr lang="en-US" altLang="zh-CN" sz="2800" b="1">
                <a:latin typeface="Times New Roman" pitchFamily="18" charset="0"/>
              </a:rPr>
              <a:t>)</a:t>
            </a:r>
            <a:r>
              <a:rPr lang="zh-CN" altLang="en-US" sz="2800" b="1">
                <a:latin typeface="Times New Roman" pitchFamily="18" charset="0"/>
              </a:rPr>
              <a:t>定理和动量矩守恒定律</a:t>
            </a:r>
            <a:endParaRPr lang="zh-CN" altLang="en-US" sz="2800">
              <a:latin typeface="Times New Roman" pitchFamily="18" charset="0"/>
            </a:endParaRPr>
          </a:p>
        </p:txBody>
      </p:sp>
      <p:sp>
        <p:nvSpPr>
          <p:cNvPr id="15" name="Text Box 5"/>
          <p:cNvSpPr txBox="1">
            <a:spLocks noChangeArrowheads="1"/>
          </p:cNvSpPr>
          <p:nvPr/>
        </p:nvSpPr>
        <p:spPr bwMode="auto">
          <a:xfrm>
            <a:off x="440258" y="2060848"/>
            <a:ext cx="5197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dirty="0">
                <a:latin typeface="Times New Roman" pitchFamily="18" charset="0"/>
                <a:ea typeface="楷体_GB2312" pitchFamily="49" charset="-122"/>
              </a:rPr>
              <a:t>3</a:t>
            </a:r>
            <a:r>
              <a:rPr kumimoji="1" lang="zh-CN" altLang="en-US" sz="2800" b="1" dirty="0">
                <a:latin typeface="Times New Roman" pitchFamily="18" charset="0"/>
                <a:ea typeface="楷体_GB2312" pitchFamily="49" charset="-122"/>
              </a:rPr>
              <a:t>、质点的动量矩守恒定律</a:t>
            </a:r>
            <a:endParaRPr kumimoji="1" lang="zh-CN" altLang="en-US" sz="2400" dirty="0">
              <a:latin typeface="Times New Roman" pitchFamily="18" charset="0"/>
            </a:endParaRPr>
          </a:p>
        </p:txBody>
      </p:sp>
      <p:sp>
        <p:nvSpPr>
          <p:cNvPr id="16" name="Text Box 6"/>
          <p:cNvSpPr txBox="1">
            <a:spLocks noChangeArrowheads="1"/>
          </p:cNvSpPr>
          <p:nvPr/>
        </p:nvSpPr>
        <p:spPr bwMode="auto">
          <a:xfrm>
            <a:off x="260871" y="2679973"/>
            <a:ext cx="545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400" b="1">
                <a:latin typeface="Times New Roman" pitchFamily="18" charset="0"/>
              </a:rPr>
              <a:t>若质点所受的合外力矩为零，即 </a:t>
            </a:r>
            <a:r>
              <a:rPr kumimoji="1" lang="en-US" altLang="zh-CN" sz="2400" b="1" i="1">
                <a:latin typeface="Times New Roman" pitchFamily="18" charset="0"/>
              </a:rPr>
              <a:t>M</a:t>
            </a:r>
            <a:r>
              <a:rPr kumimoji="1" lang="en-US" altLang="zh-CN" sz="2400" b="1">
                <a:latin typeface="Times New Roman" pitchFamily="18" charset="0"/>
              </a:rPr>
              <a:t>=0</a:t>
            </a:r>
            <a:r>
              <a:rPr kumimoji="1" lang="zh-CN" altLang="en-US" sz="2400" b="1">
                <a:latin typeface="Times New Roman" pitchFamily="18" charset="0"/>
              </a:rPr>
              <a:t>，</a:t>
            </a:r>
            <a:endParaRPr kumimoji="1" lang="zh-CN" altLang="en-US" sz="2400">
              <a:latin typeface="Times New Roman" pitchFamily="18" charset="0"/>
            </a:endParaRPr>
          </a:p>
        </p:txBody>
      </p:sp>
      <p:graphicFrame>
        <p:nvGraphicFramePr>
          <p:cNvPr id="17" name="Object 7"/>
          <p:cNvGraphicFramePr>
            <a:graphicFrameLocks noChangeAspect="1"/>
          </p:cNvGraphicFramePr>
          <p:nvPr>
            <p:extLst>
              <p:ext uri="{D42A27DB-BD31-4B8C-83A1-F6EECF244321}">
                <p14:modId xmlns:p14="http://schemas.microsoft.com/office/powerpoint/2010/main" val="3993195620"/>
              </p:ext>
            </p:extLst>
          </p:nvPr>
        </p:nvGraphicFramePr>
        <p:xfrm>
          <a:off x="760933" y="3365773"/>
          <a:ext cx="4038600" cy="630238"/>
        </p:xfrm>
        <a:graphic>
          <a:graphicData uri="http://schemas.openxmlformats.org/presentationml/2006/ole">
            <mc:AlternateContent xmlns:mc="http://schemas.openxmlformats.org/markup-compatibility/2006">
              <mc:Choice xmlns:v="urn:schemas-microsoft-com:vml" Requires="v">
                <p:oleObj spid="_x0000_s222319" name="公式" r:id="rId4" imgW="1320480" imgH="215640" progId="Equation.3">
                  <p:embed/>
                </p:oleObj>
              </mc:Choice>
              <mc:Fallback>
                <p:oleObj name="公式" r:id="rId4" imgW="132048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933" y="3365773"/>
                        <a:ext cx="4038600" cy="630238"/>
                      </a:xfrm>
                      <a:prstGeom prst="rect">
                        <a:avLst/>
                      </a:prstGeom>
                      <a:gradFill rotWithShape="0">
                        <a:gsLst>
                          <a:gs pos="0">
                            <a:schemeClr val="accent1"/>
                          </a:gs>
                          <a:gs pos="50000">
                            <a:schemeClr val="accent1">
                              <a:gamma/>
                              <a:tint val="0"/>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8"/>
          <p:cNvSpPr txBox="1">
            <a:spLocks noChangeArrowheads="1"/>
          </p:cNvSpPr>
          <p:nvPr/>
        </p:nvSpPr>
        <p:spPr bwMode="auto">
          <a:xfrm>
            <a:off x="456133" y="4203973"/>
            <a:ext cx="7483475" cy="893763"/>
          </a:xfrm>
          <a:prstGeom prst="rect">
            <a:avLst/>
          </a:prstGeom>
          <a:solidFill>
            <a:srgbClr val="FFFF66"/>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a:solidFill>
                  <a:srgbClr val="3333FF"/>
                </a:solidFill>
                <a:latin typeface="Times New Roman" pitchFamily="18" charset="0"/>
                <a:ea typeface="楷体_GB2312" pitchFamily="49" charset="-122"/>
              </a:rPr>
              <a:t>动量矩守恒定律：</a:t>
            </a:r>
            <a:r>
              <a:rPr kumimoji="1" lang="zh-CN" altLang="en-US" sz="2400" b="1">
                <a:solidFill>
                  <a:srgbClr val="FF0000"/>
                </a:solidFill>
                <a:latin typeface="Times New Roman" pitchFamily="18" charset="0"/>
                <a:ea typeface="楷体_GB2312" pitchFamily="49" charset="-122"/>
              </a:rPr>
              <a:t>当质点所受的对参考点的合外力矩为零时，质点对该参考点的动量矩为一恒矢量。</a:t>
            </a:r>
            <a:endParaRPr kumimoji="1" lang="zh-CN" altLang="en-US" sz="2400">
              <a:latin typeface="Times New Roman" pitchFamily="18" charset="0"/>
            </a:endParaRPr>
          </a:p>
        </p:txBody>
      </p:sp>
      <p:sp>
        <p:nvSpPr>
          <p:cNvPr id="19" name="Text Box 9"/>
          <p:cNvSpPr txBox="1">
            <a:spLocks noChangeArrowheads="1"/>
          </p:cNvSpPr>
          <p:nvPr/>
        </p:nvSpPr>
        <p:spPr bwMode="auto">
          <a:xfrm>
            <a:off x="379933" y="5157192"/>
            <a:ext cx="78644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latin typeface="Times New Roman" pitchFamily="18" charset="0"/>
              </a:rPr>
              <a:t>两种情况：</a:t>
            </a:r>
          </a:p>
          <a:p>
            <a:pPr lvl="1"/>
            <a:r>
              <a:rPr kumimoji="1" lang="en-US" altLang="zh-CN" sz="2400" b="1" dirty="0">
                <a:latin typeface="Times New Roman" pitchFamily="18" charset="0"/>
              </a:rPr>
              <a:t>a</a:t>
            </a:r>
            <a:r>
              <a:rPr kumimoji="1" lang="zh-CN" altLang="en-US" sz="2400" b="1" dirty="0">
                <a:latin typeface="Times New Roman" pitchFamily="18" charset="0"/>
              </a:rPr>
              <a:t>、质点不受外力</a:t>
            </a:r>
          </a:p>
          <a:p>
            <a:pPr lvl="1"/>
            <a:r>
              <a:rPr kumimoji="1" lang="en-US" altLang="zh-CN" sz="2400" b="1" dirty="0">
                <a:latin typeface="Times New Roman" pitchFamily="18" charset="0"/>
              </a:rPr>
              <a:t>b</a:t>
            </a:r>
            <a:r>
              <a:rPr kumimoji="1" lang="zh-CN" altLang="en-US" sz="2400" b="1" dirty="0">
                <a:latin typeface="Times New Roman" pitchFamily="18" charset="0"/>
              </a:rPr>
              <a:t>、合外力或合外力矩为零</a:t>
            </a:r>
          </a:p>
          <a:p>
            <a:endParaRPr kumimoji="1" lang="zh-CN" altLang="en-US" sz="2400" b="1" dirty="0">
              <a:latin typeface="Times New Roman" pitchFamily="18" charset="0"/>
            </a:endParaRPr>
          </a:p>
        </p:txBody>
      </p:sp>
    </p:spTree>
    <p:extLst>
      <p:ext uri="{BB962C8B-B14F-4D97-AF65-F5344CB8AC3E}">
        <p14:creationId xmlns:p14="http://schemas.microsoft.com/office/powerpoint/2010/main" val="146187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75"/>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wipe(left)">
                                      <p:cBhvr>
                                        <p:cTn id="32" dur="75"/>
                                        <p:tgtEl>
                                          <p:spTgt spid="1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75"/>
                                        <p:tgtEl>
                                          <p:spTgt spid="1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9">
                                            <p:txEl>
                                              <p:pRg st="2" end="2"/>
                                            </p:txEl>
                                          </p:spTgt>
                                        </p:tgtEl>
                                        <p:attrNameLst>
                                          <p:attrName>style.visibility</p:attrName>
                                        </p:attrNameLst>
                                      </p:cBhvr>
                                      <p:to>
                                        <p:strVal val="visible"/>
                                      </p:to>
                                    </p:set>
                                    <p:animEffect transition="in" filter="wipe(left)">
                                      <p:cBhvr>
                                        <p:cTn id="42" dur="75"/>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15" grpId="0" autoUpdateAnimBg="0"/>
      <p:bldP spid="16" grpId="0" autoUpdateAnimBg="0"/>
      <p:bldP spid="18" grpId="0" animBg="1" autoUpdateAnimBg="0"/>
      <p:bldP spid="19"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Text Box 2"/>
          <p:cNvSpPr txBox="1">
            <a:spLocks noChangeArrowheads="1"/>
          </p:cNvSpPr>
          <p:nvPr/>
        </p:nvSpPr>
        <p:spPr bwMode="auto">
          <a:xfrm>
            <a:off x="-36512" y="1422226"/>
            <a:ext cx="8288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latin typeface="Times New Roman" pitchFamily="18" charset="0"/>
              </a:rPr>
              <a:t>一</a:t>
            </a:r>
            <a:r>
              <a:rPr lang="en-US" altLang="zh-CN" sz="2800" b="1">
                <a:latin typeface="Times New Roman" pitchFamily="18" charset="0"/>
              </a:rPr>
              <a:t>. </a:t>
            </a:r>
            <a:r>
              <a:rPr lang="zh-CN" altLang="en-US" sz="2800" b="1">
                <a:latin typeface="Times New Roman" pitchFamily="18" charset="0"/>
              </a:rPr>
              <a:t>质点动量矩 </a:t>
            </a:r>
            <a:r>
              <a:rPr lang="en-US" altLang="zh-CN" sz="2800" b="1">
                <a:latin typeface="Times New Roman" pitchFamily="18" charset="0"/>
              </a:rPr>
              <a:t>(</a:t>
            </a:r>
            <a:r>
              <a:rPr lang="zh-CN" altLang="en-US" sz="2800" b="1">
                <a:latin typeface="Times New Roman" pitchFamily="18" charset="0"/>
              </a:rPr>
              <a:t>角动量</a:t>
            </a:r>
            <a:r>
              <a:rPr lang="en-US" altLang="zh-CN" sz="2800" b="1">
                <a:latin typeface="Times New Roman" pitchFamily="18" charset="0"/>
              </a:rPr>
              <a:t>)</a:t>
            </a:r>
            <a:r>
              <a:rPr lang="zh-CN" altLang="en-US" sz="2800" b="1">
                <a:latin typeface="Times New Roman" pitchFamily="18" charset="0"/>
              </a:rPr>
              <a:t>定理和动量矩守恒定律</a:t>
            </a:r>
            <a:endParaRPr lang="zh-CN" altLang="en-US" sz="2800">
              <a:latin typeface="Times New Roman" pitchFamily="18" charset="0"/>
            </a:endParaRPr>
          </a:p>
        </p:txBody>
      </p:sp>
      <p:sp>
        <p:nvSpPr>
          <p:cNvPr id="15" name="Text Box 5"/>
          <p:cNvSpPr txBox="1">
            <a:spLocks noChangeArrowheads="1"/>
          </p:cNvSpPr>
          <p:nvPr/>
        </p:nvSpPr>
        <p:spPr bwMode="auto">
          <a:xfrm>
            <a:off x="440258" y="2060848"/>
            <a:ext cx="5197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dirty="0">
                <a:latin typeface="Times New Roman" pitchFamily="18" charset="0"/>
                <a:ea typeface="楷体_GB2312" pitchFamily="49" charset="-122"/>
              </a:rPr>
              <a:t>3</a:t>
            </a:r>
            <a:r>
              <a:rPr kumimoji="1" lang="zh-CN" altLang="en-US" sz="2800" b="1" dirty="0">
                <a:latin typeface="Times New Roman" pitchFamily="18" charset="0"/>
                <a:ea typeface="楷体_GB2312" pitchFamily="49" charset="-122"/>
              </a:rPr>
              <a:t>、质点的动量矩守恒定律</a:t>
            </a:r>
            <a:endParaRPr kumimoji="1" lang="zh-CN" altLang="en-US" sz="2400" dirty="0">
              <a:latin typeface="Times New Roman" pitchFamily="18" charset="0"/>
            </a:endParaRPr>
          </a:p>
        </p:txBody>
      </p:sp>
      <p:sp>
        <p:nvSpPr>
          <p:cNvPr id="3" name="矩形 2"/>
          <p:cNvSpPr/>
          <p:nvPr/>
        </p:nvSpPr>
        <p:spPr>
          <a:xfrm>
            <a:off x="440258" y="2644170"/>
            <a:ext cx="8308206" cy="1569660"/>
          </a:xfrm>
          <a:prstGeom prst="rect">
            <a:avLst/>
          </a:prstGeom>
        </p:spPr>
        <p:txBody>
          <a:bodyPr wrap="square">
            <a:spAutoFit/>
          </a:bodyPr>
          <a:lstStyle/>
          <a:p>
            <a:r>
              <a:rPr kumimoji="1" lang="zh-CN" altLang="en-US" sz="2400" b="1" dirty="0">
                <a:latin typeface="Times New Roman" pitchFamily="18" charset="0"/>
              </a:rPr>
              <a:t>动量矩守恒的例子：</a:t>
            </a:r>
            <a:endParaRPr kumimoji="1" lang="en-US" altLang="zh-CN" sz="2400" b="1" dirty="0">
              <a:latin typeface="Times New Roman" pitchFamily="18" charset="0"/>
            </a:endParaRPr>
          </a:p>
          <a:p>
            <a:r>
              <a:rPr kumimoji="1" lang="zh-CN" altLang="en-US" sz="2400" b="1" dirty="0">
                <a:latin typeface="Times New Roman" pitchFamily="18" charset="0"/>
              </a:rPr>
              <a:t>如果只有有心力的作用，质点对力心的动量矩总是守恒的；并且在这种情况下，质点将被限制在与动量矩矢量垂直的平面内运动。</a:t>
            </a:r>
          </a:p>
        </p:txBody>
      </p:sp>
      <p:sp>
        <p:nvSpPr>
          <p:cNvPr id="11" name="Text Box 7"/>
          <p:cNvSpPr txBox="1">
            <a:spLocks noChangeArrowheads="1"/>
          </p:cNvSpPr>
          <p:nvPr/>
        </p:nvSpPr>
        <p:spPr bwMode="auto">
          <a:xfrm>
            <a:off x="209748" y="4637056"/>
            <a:ext cx="83947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charset="0"/>
                <a:ea typeface="宋体" charset="-122"/>
              </a:defRPr>
            </a:lvl1pPr>
            <a:lvl2pPr marL="636588">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eaLnBrk="0" hangingPunct="0">
              <a:lnSpc>
                <a:spcPct val="125000"/>
              </a:lnSpc>
            </a:pPr>
            <a:r>
              <a:rPr lang="zh-CN" altLang="en-US" sz="2400" b="1" dirty="0">
                <a:latin typeface="楷体_GB2312" pitchFamily="49" charset="-122"/>
                <a:ea typeface="楷体_GB2312" pitchFamily="49" charset="-122"/>
              </a:rPr>
              <a:t>   动量矩守恒定律是物理学的基本定律之一，它不仅适用于宏观体系，也适用于微观体系，且在高速低速范围均适用</a:t>
            </a:r>
            <a:endParaRPr lang="zh-CN" altLang="en-US" sz="2400" dirty="0">
              <a:latin typeface="楷体_GB2312" pitchFamily="49" charset="-122"/>
              <a:ea typeface="楷体_GB2312" pitchFamily="49" charset="-122"/>
            </a:endParaRPr>
          </a:p>
        </p:txBody>
      </p:sp>
    </p:spTree>
    <p:extLst>
      <p:ext uri="{BB962C8B-B14F-4D97-AF65-F5344CB8AC3E}">
        <p14:creationId xmlns:p14="http://schemas.microsoft.com/office/powerpoint/2010/main" val="119283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15" grpId="0" autoUpdateAnimBg="0"/>
      <p:bldP spid="1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16016" y="4005064"/>
            <a:ext cx="3718123" cy="20882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Text Box 2"/>
          <p:cNvSpPr txBox="1">
            <a:spLocks noChangeArrowheads="1"/>
          </p:cNvSpPr>
          <p:nvPr/>
        </p:nvSpPr>
        <p:spPr bwMode="auto">
          <a:xfrm>
            <a:off x="-36512" y="1422226"/>
            <a:ext cx="8288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latin typeface="Times New Roman" pitchFamily="18" charset="0"/>
              </a:rPr>
              <a:t>一</a:t>
            </a:r>
            <a:r>
              <a:rPr lang="en-US" altLang="zh-CN" sz="2800" b="1">
                <a:latin typeface="Times New Roman" pitchFamily="18" charset="0"/>
              </a:rPr>
              <a:t>. </a:t>
            </a:r>
            <a:r>
              <a:rPr lang="zh-CN" altLang="en-US" sz="2800" b="1">
                <a:latin typeface="Times New Roman" pitchFamily="18" charset="0"/>
              </a:rPr>
              <a:t>质点动量矩 </a:t>
            </a:r>
            <a:r>
              <a:rPr lang="en-US" altLang="zh-CN" sz="2800" b="1">
                <a:latin typeface="Times New Roman" pitchFamily="18" charset="0"/>
              </a:rPr>
              <a:t>(</a:t>
            </a:r>
            <a:r>
              <a:rPr lang="zh-CN" altLang="en-US" sz="2800" b="1">
                <a:latin typeface="Times New Roman" pitchFamily="18" charset="0"/>
              </a:rPr>
              <a:t>角动量</a:t>
            </a:r>
            <a:r>
              <a:rPr lang="en-US" altLang="zh-CN" sz="2800" b="1">
                <a:latin typeface="Times New Roman" pitchFamily="18" charset="0"/>
              </a:rPr>
              <a:t>)</a:t>
            </a:r>
            <a:r>
              <a:rPr lang="zh-CN" altLang="en-US" sz="2800" b="1">
                <a:latin typeface="Times New Roman" pitchFamily="18" charset="0"/>
              </a:rPr>
              <a:t>定理和动量矩守恒定律</a:t>
            </a:r>
            <a:endParaRPr lang="zh-CN" altLang="en-US" sz="2800">
              <a:latin typeface="Times New Roman" pitchFamily="18" charset="0"/>
            </a:endParaRPr>
          </a:p>
        </p:txBody>
      </p:sp>
      <p:sp>
        <p:nvSpPr>
          <p:cNvPr id="15" name="Text Box 5"/>
          <p:cNvSpPr txBox="1">
            <a:spLocks noChangeArrowheads="1"/>
          </p:cNvSpPr>
          <p:nvPr/>
        </p:nvSpPr>
        <p:spPr bwMode="auto">
          <a:xfrm>
            <a:off x="440258" y="2060848"/>
            <a:ext cx="51974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400" dirty="0">
                <a:latin typeface="Times New Roman" pitchFamily="18" charset="0"/>
              </a:rPr>
              <a:t>动量矩守恒定律的应用</a:t>
            </a:r>
          </a:p>
        </p:txBody>
      </p:sp>
      <p:sp>
        <p:nvSpPr>
          <p:cNvPr id="7" name="Text Box 6"/>
          <p:cNvSpPr txBox="1">
            <a:spLocks noChangeArrowheads="1"/>
          </p:cNvSpPr>
          <p:nvPr/>
        </p:nvSpPr>
        <p:spPr bwMode="auto">
          <a:xfrm>
            <a:off x="360114" y="2780928"/>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400" b="1" dirty="0">
                <a:latin typeface="Times New Roman" pitchFamily="18" charset="0"/>
                <a:ea typeface="华文楷体" pitchFamily="2" charset="-122"/>
              </a:rPr>
              <a:t>例： </a:t>
            </a:r>
            <a:r>
              <a:rPr lang="zh-CN" altLang="en-US" sz="2400" b="1" dirty="0">
                <a:latin typeface="楷体_GB2312" pitchFamily="49" charset="-122"/>
                <a:ea typeface="楷体_GB2312" pitchFamily="49" charset="-122"/>
              </a:rPr>
              <a:t>由动量矩守恒定律可导出行星运动的开普勒第二定律</a:t>
            </a:r>
          </a:p>
        </p:txBody>
      </p:sp>
      <p:graphicFrame>
        <p:nvGraphicFramePr>
          <p:cNvPr id="8" name="Object 8"/>
          <p:cNvGraphicFramePr>
            <a:graphicFrameLocks/>
          </p:cNvGraphicFramePr>
          <p:nvPr>
            <p:extLst>
              <p:ext uri="{D42A27DB-BD31-4B8C-83A1-F6EECF244321}">
                <p14:modId xmlns:p14="http://schemas.microsoft.com/office/powerpoint/2010/main" val="981951084"/>
              </p:ext>
            </p:extLst>
          </p:nvPr>
        </p:nvGraphicFramePr>
        <p:xfrm>
          <a:off x="1067665" y="4915880"/>
          <a:ext cx="3240359" cy="1013297"/>
        </p:xfrm>
        <a:graphic>
          <a:graphicData uri="http://schemas.openxmlformats.org/presentationml/2006/ole">
            <mc:AlternateContent xmlns:mc="http://schemas.openxmlformats.org/markup-compatibility/2006">
              <mc:Choice xmlns:v="urn:schemas-microsoft-com:vml" Requires="v">
                <p:oleObj spid="_x0000_s224954" name="Equation" r:id="rId4" imgW="1638000" imgH="571320" progId="Equation.DSMT4">
                  <p:embed/>
                </p:oleObj>
              </mc:Choice>
              <mc:Fallback>
                <p:oleObj name="Equation" r:id="rId4" imgW="1638000" imgH="571320" progId="Equation.DSMT4">
                  <p:embed/>
                  <p:pic>
                    <p:nvPicPr>
                      <p:cNvPr id="0" name=""/>
                      <p:cNvPicPr>
                        <a:picLocks noChangeArrowheads="1"/>
                      </p:cNvPicPr>
                      <p:nvPr/>
                    </p:nvPicPr>
                    <p:blipFill>
                      <a:blip r:embed="rId5"/>
                      <a:srcRect/>
                      <a:stretch>
                        <a:fillRect/>
                      </a:stretch>
                    </p:blipFill>
                    <p:spPr bwMode="auto">
                      <a:xfrm>
                        <a:off x="1067665" y="4915880"/>
                        <a:ext cx="3240359" cy="1013297"/>
                      </a:xfrm>
                      <a:prstGeom prst="rect">
                        <a:avLst/>
                      </a:prstGeom>
                      <a:noFill/>
                    </p:spPr>
                  </p:pic>
                </p:oleObj>
              </mc:Fallback>
            </mc:AlternateContent>
          </a:graphicData>
        </a:graphic>
      </p:graphicFrame>
      <p:graphicFrame>
        <p:nvGraphicFramePr>
          <p:cNvPr id="9" name="Object 9"/>
          <p:cNvGraphicFramePr>
            <a:graphicFrameLocks/>
          </p:cNvGraphicFramePr>
          <p:nvPr>
            <p:extLst>
              <p:ext uri="{D42A27DB-BD31-4B8C-83A1-F6EECF244321}">
                <p14:modId xmlns:p14="http://schemas.microsoft.com/office/powerpoint/2010/main" val="2992448809"/>
              </p:ext>
            </p:extLst>
          </p:nvPr>
        </p:nvGraphicFramePr>
        <p:xfrm>
          <a:off x="819697" y="4036096"/>
          <a:ext cx="3287960" cy="786742"/>
        </p:xfrm>
        <a:graphic>
          <a:graphicData uri="http://schemas.openxmlformats.org/presentationml/2006/ole">
            <mc:AlternateContent xmlns:mc="http://schemas.openxmlformats.org/markup-compatibility/2006">
              <mc:Choice xmlns:v="urn:schemas-microsoft-com:vml" Requires="v">
                <p:oleObj spid="_x0000_s224955" name="Equation" r:id="rId6" imgW="1714320" imgH="419040" progId="Equation.DSMT4">
                  <p:embed/>
                </p:oleObj>
              </mc:Choice>
              <mc:Fallback>
                <p:oleObj name="Equation" r:id="rId6" imgW="1714320" imgH="419040" progId="Equation.DSMT4">
                  <p:embed/>
                  <p:pic>
                    <p:nvPicPr>
                      <p:cNvPr id="0" name=""/>
                      <p:cNvPicPr>
                        <a:picLocks noChangeArrowheads="1"/>
                      </p:cNvPicPr>
                      <p:nvPr/>
                    </p:nvPicPr>
                    <p:blipFill>
                      <a:blip r:embed="rId7"/>
                      <a:srcRect/>
                      <a:stretch>
                        <a:fillRect/>
                      </a:stretch>
                    </p:blipFill>
                    <p:spPr bwMode="auto">
                      <a:xfrm>
                        <a:off x="819697" y="4036096"/>
                        <a:ext cx="3287960" cy="786742"/>
                      </a:xfrm>
                      <a:prstGeom prst="rect">
                        <a:avLst/>
                      </a:prstGeom>
                      <a:noFill/>
                    </p:spPr>
                  </p:pic>
                </p:oleObj>
              </mc:Fallback>
            </mc:AlternateContent>
          </a:graphicData>
        </a:graphic>
      </p:graphicFrame>
      <p:sp>
        <p:nvSpPr>
          <p:cNvPr id="10" name="Line 12"/>
          <p:cNvSpPr>
            <a:spLocks noChangeShapeType="1"/>
          </p:cNvSpPr>
          <p:nvPr/>
        </p:nvSpPr>
        <p:spPr bwMode="auto">
          <a:xfrm flipV="1">
            <a:off x="5594102" y="4192215"/>
            <a:ext cx="0" cy="1146175"/>
          </a:xfrm>
          <a:prstGeom prst="line">
            <a:avLst/>
          </a:prstGeom>
          <a:noFill/>
          <a:ln w="38100">
            <a:solidFill>
              <a:srgbClr val="66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 name="Object 13"/>
          <p:cNvGraphicFramePr>
            <a:graphicFrameLocks/>
          </p:cNvGraphicFramePr>
          <p:nvPr>
            <p:extLst>
              <p:ext uri="{D42A27DB-BD31-4B8C-83A1-F6EECF244321}">
                <p14:modId xmlns:p14="http://schemas.microsoft.com/office/powerpoint/2010/main" val="593803935"/>
              </p:ext>
            </p:extLst>
          </p:nvPr>
        </p:nvGraphicFramePr>
        <p:xfrm>
          <a:off x="5700464" y="4147765"/>
          <a:ext cx="419100" cy="381000"/>
        </p:xfrm>
        <a:graphic>
          <a:graphicData uri="http://schemas.openxmlformats.org/presentationml/2006/ole">
            <mc:AlternateContent xmlns:mc="http://schemas.openxmlformats.org/markup-compatibility/2006">
              <mc:Choice xmlns:v="urn:schemas-microsoft-com:vml" Requires="v">
                <p:oleObj spid="_x0000_s224956" name="公式" r:id="rId8" imgW="418918" imgH="380835" progId="Equation.3">
                  <p:embed/>
                </p:oleObj>
              </mc:Choice>
              <mc:Fallback>
                <p:oleObj name="公式" r:id="rId8" imgW="418918" imgH="380835"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0464" y="4147765"/>
                        <a:ext cx="419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Group 14"/>
          <p:cNvGrpSpPr>
            <a:grpSpLocks/>
          </p:cNvGrpSpPr>
          <p:nvPr/>
        </p:nvGrpSpPr>
        <p:grpSpPr bwMode="auto">
          <a:xfrm>
            <a:off x="4906714" y="4720853"/>
            <a:ext cx="3527425" cy="1219200"/>
            <a:chOff x="3107" y="2569"/>
            <a:chExt cx="2222" cy="768"/>
          </a:xfrm>
        </p:grpSpPr>
        <p:sp>
          <p:nvSpPr>
            <p:cNvPr id="13" name="Oval 15"/>
            <p:cNvSpPr>
              <a:spLocks noChangeArrowheads="1"/>
            </p:cNvSpPr>
            <p:nvPr/>
          </p:nvSpPr>
          <p:spPr bwMode="auto">
            <a:xfrm>
              <a:off x="3107" y="2569"/>
              <a:ext cx="1872" cy="768"/>
            </a:xfrm>
            <a:prstGeom prst="ellipse">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Line 16"/>
            <p:cNvSpPr>
              <a:spLocks noChangeShapeType="1"/>
            </p:cNvSpPr>
            <p:nvPr/>
          </p:nvSpPr>
          <p:spPr bwMode="auto">
            <a:xfrm>
              <a:off x="3107" y="2953"/>
              <a:ext cx="2222" cy="0"/>
            </a:xfrm>
            <a:prstGeom prst="line">
              <a:avLst/>
            </a:prstGeom>
            <a:noFill/>
            <a:ln w="28575">
              <a:solidFill>
                <a:schemeClr val="bg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7"/>
            <p:cNvSpPr>
              <a:spLocks noChangeShapeType="1"/>
            </p:cNvSpPr>
            <p:nvPr/>
          </p:nvSpPr>
          <p:spPr bwMode="auto">
            <a:xfrm flipV="1">
              <a:off x="3539" y="2589"/>
              <a:ext cx="767" cy="364"/>
            </a:xfrm>
            <a:prstGeom prst="line">
              <a:avLst/>
            </a:prstGeom>
            <a:noFill/>
            <a:ln w="2857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8"/>
            <p:cNvSpPr>
              <a:spLocks noChangeShapeType="1"/>
            </p:cNvSpPr>
            <p:nvPr/>
          </p:nvSpPr>
          <p:spPr bwMode="auto">
            <a:xfrm flipH="1" flipV="1">
              <a:off x="4306" y="2589"/>
              <a:ext cx="634" cy="345"/>
            </a:xfrm>
            <a:prstGeom prst="line">
              <a:avLst/>
            </a:prstGeom>
            <a:noFill/>
            <a:ln w="28575">
              <a:solidFill>
                <a:srgbClr val="FF33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19"/>
            <p:cNvSpPr txBox="1">
              <a:spLocks noChangeArrowheads="1"/>
            </p:cNvSpPr>
            <p:nvPr/>
          </p:nvSpPr>
          <p:spPr bwMode="auto">
            <a:xfrm>
              <a:off x="4967"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400" i="1">
                  <a:latin typeface="Times New Roman" pitchFamily="18" charset="0"/>
                </a:rPr>
                <a:t>m</a:t>
              </a:r>
            </a:p>
          </p:txBody>
        </p:sp>
        <p:sp>
          <p:nvSpPr>
            <p:cNvPr id="19" name="Rectangle 20"/>
            <p:cNvSpPr>
              <a:spLocks noChangeArrowheads="1"/>
            </p:cNvSpPr>
            <p:nvPr/>
          </p:nvSpPr>
          <p:spPr bwMode="auto">
            <a:xfrm>
              <a:off x="3443" y="2809"/>
              <a:ext cx="2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graphicFrame>
          <p:nvGraphicFramePr>
            <p:cNvPr id="20" name="Object 21"/>
            <p:cNvGraphicFramePr>
              <a:graphicFrameLocks/>
            </p:cNvGraphicFramePr>
            <p:nvPr/>
          </p:nvGraphicFramePr>
          <p:xfrm>
            <a:off x="4101" y="2974"/>
            <a:ext cx="136" cy="184"/>
          </p:xfrm>
          <a:graphic>
            <a:graphicData uri="http://schemas.openxmlformats.org/presentationml/2006/ole">
              <mc:AlternateContent xmlns:mc="http://schemas.openxmlformats.org/markup-compatibility/2006">
                <mc:Choice xmlns:v="urn:schemas-microsoft-com:vml" Requires="v">
                  <p:oleObj spid="_x0000_s224957" name="公式" r:id="rId10" imgW="215713" imgH="291847" progId="Equation.3">
                    <p:embed/>
                  </p:oleObj>
                </mc:Choice>
                <mc:Fallback>
                  <p:oleObj name="公式" r:id="rId10" imgW="215713" imgH="291847"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01" y="2974"/>
                          <a:ext cx="136"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2"/>
            <p:cNvGraphicFramePr>
              <a:graphicFrameLocks/>
            </p:cNvGraphicFramePr>
            <p:nvPr/>
          </p:nvGraphicFramePr>
          <p:xfrm>
            <a:off x="4260" y="2679"/>
            <a:ext cx="248" cy="200"/>
          </p:xfrm>
          <a:graphic>
            <a:graphicData uri="http://schemas.openxmlformats.org/presentationml/2006/ole">
              <mc:AlternateContent xmlns:mc="http://schemas.openxmlformats.org/markup-compatibility/2006">
                <mc:Choice xmlns:v="urn:schemas-microsoft-com:vml" Requires="v">
                  <p:oleObj spid="_x0000_s224958" name="公式" r:id="rId12" imgW="393359" imgH="317225" progId="Equation.3">
                    <p:embed/>
                  </p:oleObj>
                </mc:Choice>
                <mc:Fallback>
                  <p:oleObj name="公式" r:id="rId12" imgW="393359" imgH="317225"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0" y="2679"/>
                          <a:ext cx="248"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Arc 23"/>
            <p:cNvSpPr>
              <a:spLocks/>
            </p:cNvSpPr>
            <p:nvPr/>
          </p:nvSpPr>
          <p:spPr bwMode="auto">
            <a:xfrm rot="2184009" flipH="1">
              <a:off x="4796" y="2792"/>
              <a:ext cx="346" cy="163"/>
            </a:xfrm>
            <a:custGeom>
              <a:avLst/>
              <a:gdLst>
                <a:gd name="G0" fmla="+- 14613 0 0"/>
                <a:gd name="G1" fmla="+- 21600 0 0"/>
                <a:gd name="G2" fmla="+- 21600 0 0"/>
                <a:gd name="T0" fmla="*/ 0 w 36213"/>
                <a:gd name="T1" fmla="*/ 5694 h 21600"/>
                <a:gd name="T2" fmla="*/ 36213 w 36213"/>
                <a:gd name="T3" fmla="*/ 21600 h 21600"/>
                <a:gd name="T4" fmla="*/ 14613 w 36213"/>
                <a:gd name="T5" fmla="*/ 21600 h 21600"/>
              </a:gdLst>
              <a:ahLst/>
              <a:cxnLst>
                <a:cxn ang="0">
                  <a:pos x="T0" y="T1"/>
                </a:cxn>
                <a:cxn ang="0">
                  <a:pos x="T2" y="T3"/>
                </a:cxn>
                <a:cxn ang="0">
                  <a:pos x="T4" y="T5"/>
                </a:cxn>
              </a:cxnLst>
              <a:rect l="0" t="0" r="r" b="b"/>
              <a:pathLst>
                <a:path w="36213" h="21600" fill="none" extrusionOk="0">
                  <a:moveTo>
                    <a:pt x="-1" y="5693"/>
                  </a:moveTo>
                  <a:cubicBezTo>
                    <a:pt x="3985" y="2031"/>
                    <a:pt x="9200" y="-1"/>
                    <a:pt x="14613" y="0"/>
                  </a:cubicBezTo>
                  <a:cubicBezTo>
                    <a:pt x="26542" y="0"/>
                    <a:pt x="36213" y="9670"/>
                    <a:pt x="36213" y="21600"/>
                  </a:cubicBezTo>
                </a:path>
                <a:path w="36213" h="21600" stroke="0" extrusionOk="0">
                  <a:moveTo>
                    <a:pt x="-1" y="5693"/>
                  </a:moveTo>
                  <a:cubicBezTo>
                    <a:pt x="3985" y="2031"/>
                    <a:pt x="9200" y="-1"/>
                    <a:pt x="14613" y="0"/>
                  </a:cubicBezTo>
                  <a:cubicBezTo>
                    <a:pt x="26542" y="0"/>
                    <a:pt x="36213" y="9670"/>
                    <a:pt x="36213" y="21600"/>
                  </a:cubicBezTo>
                  <a:lnTo>
                    <a:pt x="14613" y="21600"/>
                  </a:lnTo>
                  <a:close/>
                </a:path>
              </a:pathLst>
            </a:custGeom>
            <a:noFill/>
            <a:ln w="1905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3" name="Object 24"/>
            <p:cNvGraphicFramePr>
              <a:graphicFrameLocks/>
            </p:cNvGraphicFramePr>
            <p:nvPr/>
          </p:nvGraphicFramePr>
          <p:xfrm>
            <a:off x="5025" y="2650"/>
            <a:ext cx="168" cy="145"/>
          </p:xfrm>
          <a:graphic>
            <a:graphicData uri="http://schemas.openxmlformats.org/presentationml/2006/ole">
              <mc:AlternateContent xmlns:mc="http://schemas.openxmlformats.org/markup-compatibility/2006">
                <mc:Choice xmlns:v="urn:schemas-microsoft-com:vml" Requires="v">
                  <p:oleObj spid="_x0000_s224959" name="公式" r:id="rId14" imgW="266584" imgH="228501" progId="Equation.3">
                    <p:embed/>
                  </p:oleObj>
                </mc:Choice>
                <mc:Fallback>
                  <p:oleObj name="公式" r:id="rId14" imgW="266584" imgH="228501"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25" y="2650"/>
                          <a:ext cx="168" cy="1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Oval 25"/>
            <p:cNvSpPr>
              <a:spLocks noChangeAspect="1" noChangeArrowheads="1"/>
            </p:cNvSpPr>
            <p:nvPr/>
          </p:nvSpPr>
          <p:spPr bwMode="auto">
            <a:xfrm>
              <a:off x="3477" y="2886"/>
              <a:ext cx="125" cy="125"/>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latin typeface="Times New Roman" pitchFamily="18" charset="0"/>
              </a:endParaRPr>
            </a:p>
          </p:txBody>
        </p:sp>
        <p:sp>
          <p:nvSpPr>
            <p:cNvPr id="25" name="Oval 26"/>
            <p:cNvSpPr>
              <a:spLocks noChangeAspect="1" noChangeArrowheads="1"/>
            </p:cNvSpPr>
            <p:nvPr/>
          </p:nvSpPr>
          <p:spPr bwMode="auto">
            <a:xfrm>
              <a:off x="4928" y="2901"/>
              <a:ext cx="90" cy="90"/>
            </a:xfrm>
            <a:prstGeom prst="ellipse">
              <a:avLst/>
            </a:prstGeom>
            <a:solidFill>
              <a:srgbClr val="FF66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latin typeface="Times New Roman" pitchFamily="18" charset="0"/>
              </a:endParaRPr>
            </a:p>
          </p:txBody>
        </p:sp>
        <p:sp>
          <p:nvSpPr>
            <p:cNvPr id="26" name="Line 27"/>
            <p:cNvSpPr>
              <a:spLocks noChangeShapeType="1"/>
            </p:cNvSpPr>
            <p:nvPr/>
          </p:nvSpPr>
          <p:spPr bwMode="auto">
            <a:xfrm flipV="1">
              <a:off x="3539" y="2951"/>
              <a:ext cx="1428" cy="2"/>
            </a:xfrm>
            <a:prstGeom prst="line">
              <a:avLst/>
            </a:prstGeom>
            <a:noFill/>
            <a:ln w="28575">
              <a:solidFill>
                <a:srgbClr val="FFFF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 name="Rectangle 28"/>
          <p:cNvSpPr>
            <a:spLocks noChangeArrowheads="1"/>
          </p:cNvSpPr>
          <p:nvPr/>
        </p:nvSpPr>
        <p:spPr bwMode="auto">
          <a:xfrm>
            <a:off x="733177" y="3376240"/>
            <a:ext cx="7054850" cy="47625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楷体_GB2312" pitchFamily="49" charset="-122"/>
                <a:ea typeface="楷体_GB2312" pitchFamily="49" charset="-122"/>
              </a:rPr>
              <a:t>行星对太阳的位矢在相等的时间内扫过相等的面积</a:t>
            </a:r>
          </a:p>
        </p:txBody>
      </p:sp>
      <p:sp>
        <p:nvSpPr>
          <p:cNvPr id="6" name="TextBox 5"/>
          <p:cNvSpPr txBox="1"/>
          <p:nvPr/>
        </p:nvSpPr>
        <p:spPr>
          <a:xfrm>
            <a:off x="539552" y="6300028"/>
            <a:ext cx="4176464" cy="369332"/>
          </a:xfrm>
          <a:prstGeom prst="rect">
            <a:avLst/>
          </a:prstGeom>
          <a:noFill/>
        </p:spPr>
        <p:txBody>
          <a:bodyPr wrap="square" rtlCol="0">
            <a:spAutoFit/>
          </a:bodyPr>
          <a:lstStyle/>
          <a:p>
            <a:r>
              <a:rPr lang="zh-CN" altLang="en-US" dirty="0"/>
              <a:t>行星速度的方向与</a:t>
            </a:r>
            <a:r>
              <a:rPr lang="en-US" altLang="zh-CN" dirty="0" err="1"/>
              <a:t>dr</a:t>
            </a:r>
            <a:r>
              <a:rPr lang="zh-CN" altLang="en-US" dirty="0"/>
              <a:t>的方向相同！！</a:t>
            </a:r>
          </a:p>
        </p:txBody>
      </p:sp>
    </p:spTree>
    <p:extLst>
      <p:ext uri="{BB962C8B-B14F-4D97-AF65-F5344CB8AC3E}">
        <p14:creationId xmlns:p14="http://schemas.microsoft.com/office/powerpoint/2010/main" val="180109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par>
                          <p:cTn id="27" fill="hold">
                            <p:stCondLst>
                              <p:cond delay="0"/>
                            </p:stCondLst>
                            <p:childTnLst>
                              <p:par>
                                <p:cTn id="28" presetID="22" presetClass="entr" presetSubtype="4"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15" grpId="0" autoUpdateAnimBg="0"/>
      <p:bldP spid="7" grpId="0" autoUpdateAnimBg="0"/>
      <p:bldP spid="10" grpId="0" animBg="1"/>
      <p:bldP spid="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695325" y="811213"/>
            <a:ext cx="7621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itchFamily="18" charset="0"/>
              </a:rPr>
              <a:t>当飞船静止于空间距行星中心 </a:t>
            </a:r>
            <a:r>
              <a:rPr kumimoji="1" lang="en-US" altLang="zh-CN" sz="2400" b="1">
                <a:solidFill>
                  <a:srgbClr val="66FFFF"/>
                </a:solidFill>
                <a:latin typeface="Times New Roman" pitchFamily="18" charset="0"/>
              </a:rPr>
              <a:t>4 </a:t>
            </a:r>
            <a:r>
              <a:rPr kumimoji="1" lang="en-US" altLang="zh-CN" sz="2400" b="1" i="1">
                <a:solidFill>
                  <a:srgbClr val="66FFFF"/>
                </a:solidFill>
                <a:latin typeface="Times New Roman" pitchFamily="18" charset="0"/>
              </a:rPr>
              <a:t>R</a:t>
            </a:r>
            <a:r>
              <a:rPr kumimoji="1" lang="en-US" altLang="zh-CN" sz="2400" b="1" i="1">
                <a:solidFill>
                  <a:schemeClr val="bg1"/>
                </a:solidFill>
                <a:latin typeface="Times New Roman" pitchFamily="18" charset="0"/>
              </a:rPr>
              <a:t> </a:t>
            </a:r>
            <a:r>
              <a:rPr kumimoji="1" lang="zh-CN" altLang="en-US" sz="2400" b="1">
                <a:solidFill>
                  <a:schemeClr val="bg1"/>
                </a:solidFill>
                <a:latin typeface="Times New Roman" pitchFamily="18" charset="0"/>
              </a:rPr>
              <a:t>时，以速度</a:t>
            </a:r>
            <a:r>
              <a:rPr kumimoji="1" lang="en-US" altLang="zh-CN" sz="2400" i="1">
                <a:solidFill>
                  <a:srgbClr val="66FFFF"/>
                </a:solidFill>
                <a:latin typeface="Bookman Old Style" pitchFamily="18" charset="0"/>
              </a:rPr>
              <a:t>v</a:t>
            </a:r>
            <a:r>
              <a:rPr kumimoji="1" lang="en-US" altLang="zh-CN" sz="2400" b="1">
                <a:solidFill>
                  <a:srgbClr val="66FFFF"/>
                </a:solidFill>
                <a:latin typeface="Times New Roman" pitchFamily="18" charset="0"/>
              </a:rPr>
              <a:t> </a:t>
            </a:r>
            <a:r>
              <a:rPr kumimoji="1" lang="en-US" altLang="zh-CN" sz="2400" b="1" baseline="-25000">
                <a:solidFill>
                  <a:srgbClr val="66FFFF"/>
                </a:solidFill>
                <a:latin typeface="Times New Roman" pitchFamily="18" charset="0"/>
              </a:rPr>
              <a:t>0</a:t>
            </a:r>
            <a:r>
              <a:rPr kumimoji="1" lang="zh-CN" altLang="en-US" sz="2400" b="1">
                <a:solidFill>
                  <a:schemeClr val="bg1"/>
                </a:solidFill>
                <a:latin typeface="Times New Roman" pitchFamily="18" charset="0"/>
              </a:rPr>
              <a:t>发射一</a:t>
            </a:r>
            <a:r>
              <a:rPr kumimoji="1" lang="zh-CN" altLang="en-US" sz="2400" b="1">
                <a:latin typeface="Times New Roman" pitchFamily="18" charset="0"/>
              </a:rPr>
              <a:t> </a:t>
            </a:r>
          </a:p>
        </p:txBody>
      </p:sp>
      <p:sp>
        <p:nvSpPr>
          <p:cNvPr id="37891" name="Text Box 3"/>
          <p:cNvSpPr txBox="1">
            <a:spLocks noChangeArrowheads="1"/>
          </p:cNvSpPr>
          <p:nvPr/>
        </p:nvSpPr>
        <p:spPr bwMode="auto">
          <a:xfrm>
            <a:off x="-279400" y="1916113"/>
            <a:ext cx="585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400" b="1">
                <a:solidFill>
                  <a:srgbClr val="FFFF00"/>
                </a:solidFill>
                <a:latin typeface="Times New Roman" pitchFamily="18" charset="0"/>
              </a:rPr>
              <a:t>  </a:t>
            </a:r>
            <a:r>
              <a:rPr kumimoji="1" lang="zh-CN" altLang="en-US" sz="2400" b="1">
                <a:solidFill>
                  <a:srgbClr val="FFFF00"/>
                </a:solidFill>
                <a:latin typeface="Times New Roman" pitchFamily="18" charset="0"/>
              </a:rPr>
              <a:t>求 </a:t>
            </a:r>
            <a:r>
              <a:rPr kumimoji="1" lang="el-GR" altLang="zh-CN" sz="2400" b="1" i="1">
                <a:solidFill>
                  <a:srgbClr val="66FFFF"/>
                </a:solidFill>
                <a:latin typeface="Times New Roman" pitchFamily="18" charset="0"/>
              </a:rPr>
              <a:t>θ</a:t>
            </a:r>
            <a:r>
              <a:rPr kumimoji="1" lang="zh-CN" altLang="en-US" sz="2400" b="1">
                <a:solidFill>
                  <a:schemeClr val="bg1"/>
                </a:solidFill>
                <a:latin typeface="Times New Roman" pitchFamily="18" charset="0"/>
              </a:rPr>
              <a:t>角及着陆滑行的初速度多大？</a:t>
            </a:r>
          </a:p>
        </p:txBody>
      </p:sp>
      <p:sp>
        <p:nvSpPr>
          <p:cNvPr id="37892" name="Oval 4"/>
          <p:cNvSpPr>
            <a:spLocks noChangeArrowheads="1"/>
          </p:cNvSpPr>
          <p:nvPr/>
        </p:nvSpPr>
        <p:spPr bwMode="auto">
          <a:xfrm>
            <a:off x="6840538" y="2462213"/>
            <a:ext cx="1676400" cy="1676400"/>
          </a:xfrm>
          <a:prstGeom prst="ellipse">
            <a:avLst/>
          </a:prstGeom>
          <a:gradFill rotWithShape="1">
            <a:gsLst>
              <a:gs pos="0">
                <a:srgbClr val="66FF33"/>
              </a:gs>
              <a:gs pos="100000">
                <a:srgbClr val="66FF33">
                  <a:gamma/>
                  <a:shade val="46275"/>
                  <a:invGamma/>
                </a:srgbClr>
              </a:gs>
            </a:gsLst>
            <a:path path="shape">
              <a:fillToRect l="50000" t="50000" r="50000" b="50000"/>
            </a:path>
          </a:gradFill>
          <a:ln>
            <a:noFill/>
          </a:ln>
          <a:effectLst/>
          <a:extLst>
            <a:ext uri="{91240B29-F687-4F45-9708-019B960494DF}">
              <a14:hiddenLine xmlns:a14="http://schemas.microsoft.com/office/drawing/2010/main" w="28575">
                <a:solidFill>
                  <a:srgbClr val="FF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3" name="Line 5"/>
          <p:cNvSpPr>
            <a:spLocks noChangeShapeType="1"/>
          </p:cNvSpPr>
          <p:nvPr/>
        </p:nvSpPr>
        <p:spPr bwMode="auto">
          <a:xfrm flipV="1">
            <a:off x="3792538" y="3300413"/>
            <a:ext cx="4953000" cy="0"/>
          </a:xfrm>
          <a:prstGeom prst="line">
            <a:avLst/>
          </a:prstGeom>
          <a:noFill/>
          <a:ln w="22225">
            <a:solidFill>
              <a:srgbClr val="FFFF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4" name="AutoShape 6"/>
          <p:cNvSpPr>
            <a:spLocks noChangeArrowheads="1"/>
          </p:cNvSpPr>
          <p:nvPr/>
        </p:nvSpPr>
        <p:spPr bwMode="auto">
          <a:xfrm rot="5571021">
            <a:off x="3525838" y="3109913"/>
            <a:ext cx="457200" cy="3810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5" name="Line 7"/>
          <p:cNvSpPr>
            <a:spLocks noChangeShapeType="1"/>
          </p:cNvSpPr>
          <p:nvPr/>
        </p:nvSpPr>
        <p:spPr bwMode="auto">
          <a:xfrm flipV="1">
            <a:off x="3944938" y="2614613"/>
            <a:ext cx="914400" cy="685800"/>
          </a:xfrm>
          <a:prstGeom prst="line">
            <a:avLst/>
          </a:prstGeom>
          <a:noFill/>
          <a:ln w="412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896" name="Object 8"/>
          <p:cNvGraphicFramePr>
            <a:graphicFrameLocks/>
          </p:cNvGraphicFramePr>
          <p:nvPr/>
        </p:nvGraphicFramePr>
        <p:xfrm>
          <a:off x="4478338" y="2982913"/>
          <a:ext cx="230187" cy="315912"/>
        </p:xfrm>
        <a:graphic>
          <a:graphicData uri="http://schemas.openxmlformats.org/presentationml/2006/ole">
            <mc:AlternateContent xmlns:mc="http://schemas.openxmlformats.org/markup-compatibility/2006">
              <mc:Choice xmlns:v="urn:schemas-microsoft-com:vml" Requires="v">
                <p:oleObj spid="_x0000_s269681" name="公式" r:id="rId3" imgW="228501" imgH="317362" progId="Equation.3">
                  <p:embed/>
                </p:oleObj>
              </mc:Choice>
              <mc:Fallback>
                <p:oleObj name="公式" r:id="rId3" imgW="228501" imgH="317362"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8338" y="2982913"/>
                        <a:ext cx="23018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37897" name="Object 9"/>
          <p:cNvGraphicFramePr>
            <a:graphicFrameLocks/>
          </p:cNvGraphicFramePr>
          <p:nvPr/>
        </p:nvGraphicFramePr>
        <p:xfrm>
          <a:off x="6194425" y="2060575"/>
          <a:ext cx="292100" cy="230188"/>
        </p:xfrm>
        <a:graphic>
          <a:graphicData uri="http://schemas.openxmlformats.org/presentationml/2006/ole">
            <mc:AlternateContent xmlns:mc="http://schemas.openxmlformats.org/markup-compatibility/2006">
              <mc:Choice xmlns:v="urn:schemas-microsoft-com:vml" Requires="v">
                <p:oleObj spid="_x0000_s269682" name="公式" r:id="rId5" imgW="291973" imgH="228501" progId="Equation.3">
                  <p:embed/>
                </p:oleObj>
              </mc:Choice>
              <mc:Fallback>
                <p:oleObj name="公式" r:id="rId5" imgW="291973" imgH="228501"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4425" y="2060575"/>
                        <a:ext cx="2921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37898" name="Object 10"/>
          <p:cNvGraphicFramePr>
            <a:graphicFrameLocks/>
          </p:cNvGraphicFramePr>
          <p:nvPr/>
        </p:nvGraphicFramePr>
        <p:xfrm>
          <a:off x="7429500" y="2620963"/>
          <a:ext cx="280988" cy="292100"/>
        </p:xfrm>
        <a:graphic>
          <a:graphicData uri="http://schemas.openxmlformats.org/presentationml/2006/ole">
            <mc:AlternateContent xmlns:mc="http://schemas.openxmlformats.org/markup-compatibility/2006">
              <mc:Choice xmlns:v="urn:schemas-microsoft-com:vml" Requires="v">
                <p:oleObj spid="_x0000_s269683" name="公式" r:id="rId7" imgW="279279" imgH="291973" progId="Equation.3">
                  <p:embed/>
                </p:oleObj>
              </mc:Choice>
              <mc:Fallback>
                <p:oleObj name="公式" r:id="rId7" imgW="279279" imgH="291973"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29500" y="2620963"/>
                        <a:ext cx="2809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37899" name="Object 11"/>
          <p:cNvGraphicFramePr>
            <a:graphicFrameLocks/>
          </p:cNvGraphicFramePr>
          <p:nvPr/>
        </p:nvGraphicFramePr>
        <p:xfrm>
          <a:off x="7821613" y="3367088"/>
          <a:ext cx="392112" cy="292100"/>
        </p:xfrm>
        <a:graphic>
          <a:graphicData uri="http://schemas.openxmlformats.org/presentationml/2006/ole">
            <mc:AlternateContent xmlns:mc="http://schemas.openxmlformats.org/markup-compatibility/2006">
              <mc:Choice xmlns:v="urn:schemas-microsoft-com:vml" Requires="v">
                <p:oleObj spid="_x0000_s269684" name="公式" r:id="rId9" imgW="393529" imgH="291973" progId="Equation.3">
                  <p:embed/>
                </p:oleObj>
              </mc:Choice>
              <mc:Fallback>
                <p:oleObj name="公式" r:id="rId9" imgW="393529" imgH="291973"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1613" y="3367088"/>
                        <a:ext cx="392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37900" name="Object 12"/>
          <p:cNvGraphicFramePr>
            <a:graphicFrameLocks/>
          </p:cNvGraphicFramePr>
          <p:nvPr/>
        </p:nvGraphicFramePr>
        <p:xfrm>
          <a:off x="7489825" y="3343275"/>
          <a:ext cx="292100" cy="315913"/>
        </p:xfrm>
        <a:graphic>
          <a:graphicData uri="http://schemas.openxmlformats.org/presentationml/2006/ole">
            <mc:AlternateContent xmlns:mc="http://schemas.openxmlformats.org/markup-compatibility/2006">
              <mc:Choice xmlns:v="urn:schemas-microsoft-com:vml" Requires="v">
                <p:oleObj spid="_x0000_s269685" name="公式" r:id="rId11" imgW="291847" imgH="317225" progId="Equation.3">
                  <p:embed/>
                </p:oleObj>
              </mc:Choice>
              <mc:Fallback>
                <p:oleObj name="公式" r:id="rId11" imgW="291847" imgH="317225"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9825" y="3343275"/>
                        <a:ext cx="2921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37901" name="Object 13"/>
          <p:cNvGraphicFramePr>
            <a:graphicFrameLocks/>
          </p:cNvGraphicFramePr>
          <p:nvPr/>
        </p:nvGraphicFramePr>
        <p:xfrm>
          <a:off x="4154488" y="2435225"/>
          <a:ext cx="315912" cy="431800"/>
        </p:xfrm>
        <a:graphic>
          <a:graphicData uri="http://schemas.openxmlformats.org/presentationml/2006/ole">
            <mc:AlternateContent xmlns:mc="http://schemas.openxmlformats.org/markup-compatibility/2006">
              <mc:Choice xmlns:v="urn:schemas-microsoft-com:vml" Requires="v">
                <p:oleObj spid="_x0000_s269686" name="公式" r:id="rId13" imgW="317225" imgH="431425" progId="Equation.3">
                  <p:embed/>
                </p:oleObj>
              </mc:Choice>
              <mc:Fallback>
                <p:oleObj name="公式" r:id="rId13" imgW="317225" imgH="431425"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54488" y="2435225"/>
                        <a:ext cx="315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37902" name="Object 14"/>
          <p:cNvGraphicFramePr>
            <a:graphicFrameLocks/>
          </p:cNvGraphicFramePr>
          <p:nvPr/>
        </p:nvGraphicFramePr>
        <p:xfrm>
          <a:off x="5586413" y="2794000"/>
          <a:ext cx="252412" cy="431800"/>
        </p:xfrm>
        <a:graphic>
          <a:graphicData uri="http://schemas.openxmlformats.org/presentationml/2006/ole">
            <mc:AlternateContent xmlns:mc="http://schemas.openxmlformats.org/markup-compatibility/2006">
              <mc:Choice xmlns:v="urn:schemas-microsoft-com:vml" Requires="v">
                <p:oleObj spid="_x0000_s269687" name="公式" r:id="rId15" imgW="253890" imgH="431613" progId="Equation.3">
                  <p:embed/>
                </p:oleObj>
              </mc:Choice>
              <mc:Fallback>
                <p:oleObj name="公式" r:id="rId15" imgW="253890" imgH="431613"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86413" y="2794000"/>
                        <a:ext cx="252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37903" name="Object 15"/>
          <p:cNvGraphicFramePr>
            <a:graphicFrameLocks/>
          </p:cNvGraphicFramePr>
          <p:nvPr/>
        </p:nvGraphicFramePr>
        <p:xfrm>
          <a:off x="7926388" y="2120900"/>
          <a:ext cx="230187" cy="241300"/>
        </p:xfrm>
        <a:graphic>
          <a:graphicData uri="http://schemas.openxmlformats.org/presentationml/2006/ole">
            <mc:AlternateContent xmlns:mc="http://schemas.openxmlformats.org/markup-compatibility/2006">
              <mc:Choice xmlns:v="urn:schemas-microsoft-com:vml" Requires="v">
                <p:oleObj spid="_x0000_s269688" name="公式" r:id="rId17" imgW="228600" imgH="241300" progId="Equation.3">
                  <p:embed/>
                </p:oleObj>
              </mc:Choice>
              <mc:Fallback>
                <p:oleObj name="公式" r:id="rId17" imgW="228600" imgH="24130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26388" y="2120900"/>
                        <a:ext cx="23018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sp>
        <p:nvSpPr>
          <p:cNvPr id="37904" name="Freeform 16"/>
          <p:cNvSpPr>
            <a:spLocks/>
          </p:cNvSpPr>
          <p:nvPr/>
        </p:nvSpPr>
        <p:spPr bwMode="auto">
          <a:xfrm>
            <a:off x="3944938" y="2419350"/>
            <a:ext cx="3886200" cy="881063"/>
          </a:xfrm>
          <a:custGeom>
            <a:avLst/>
            <a:gdLst>
              <a:gd name="T0" fmla="*/ 0 w 2448"/>
              <a:gd name="T1" fmla="*/ 555 h 555"/>
              <a:gd name="T2" fmla="*/ 240 w 2448"/>
              <a:gd name="T3" fmla="*/ 411 h 555"/>
              <a:gd name="T4" fmla="*/ 528 w 2448"/>
              <a:gd name="T5" fmla="*/ 267 h 555"/>
              <a:gd name="T6" fmla="*/ 960 w 2448"/>
              <a:gd name="T7" fmla="*/ 123 h 555"/>
              <a:gd name="T8" fmla="*/ 1488 w 2448"/>
              <a:gd name="T9" fmla="*/ 27 h 555"/>
              <a:gd name="T10" fmla="*/ 1979 w 2448"/>
              <a:gd name="T11" fmla="*/ 0 h 555"/>
              <a:gd name="T12" fmla="*/ 2448 w 2448"/>
              <a:gd name="T13" fmla="*/ 27 h 555"/>
            </a:gdLst>
            <a:ahLst/>
            <a:cxnLst>
              <a:cxn ang="0">
                <a:pos x="T0" y="T1"/>
              </a:cxn>
              <a:cxn ang="0">
                <a:pos x="T2" y="T3"/>
              </a:cxn>
              <a:cxn ang="0">
                <a:pos x="T4" y="T5"/>
              </a:cxn>
              <a:cxn ang="0">
                <a:pos x="T6" y="T7"/>
              </a:cxn>
              <a:cxn ang="0">
                <a:pos x="T8" y="T9"/>
              </a:cxn>
              <a:cxn ang="0">
                <a:pos x="T10" y="T11"/>
              </a:cxn>
              <a:cxn ang="0">
                <a:pos x="T12" y="T13"/>
              </a:cxn>
            </a:cxnLst>
            <a:rect l="0" t="0" r="r" b="b"/>
            <a:pathLst>
              <a:path w="2448" h="555">
                <a:moveTo>
                  <a:pt x="0" y="555"/>
                </a:moveTo>
                <a:cubicBezTo>
                  <a:pt x="76" y="507"/>
                  <a:pt x="152" y="459"/>
                  <a:pt x="240" y="411"/>
                </a:cubicBezTo>
                <a:cubicBezTo>
                  <a:pt x="328" y="363"/>
                  <a:pt x="408" y="315"/>
                  <a:pt x="528" y="267"/>
                </a:cubicBezTo>
                <a:cubicBezTo>
                  <a:pt x="648" y="219"/>
                  <a:pt x="800" y="163"/>
                  <a:pt x="960" y="123"/>
                </a:cubicBezTo>
                <a:cubicBezTo>
                  <a:pt x="1120" y="83"/>
                  <a:pt x="1318" y="47"/>
                  <a:pt x="1488" y="27"/>
                </a:cubicBezTo>
                <a:cubicBezTo>
                  <a:pt x="1658" y="7"/>
                  <a:pt x="1819" y="0"/>
                  <a:pt x="1979" y="0"/>
                </a:cubicBezTo>
                <a:cubicBezTo>
                  <a:pt x="2139" y="0"/>
                  <a:pt x="2350" y="22"/>
                  <a:pt x="2448" y="27"/>
                </a:cubicBezTo>
              </a:path>
            </a:pathLst>
          </a:cu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5" name="Line 17"/>
          <p:cNvSpPr>
            <a:spLocks noChangeShapeType="1"/>
          </p:cNvSpPr>
          <p:nvPr/>
        </p:nvSpPr>
        <p:spPr bwMode="auto">
          <a:xfrm>
            <a:off x="7821613" y="2462213"/>
            <a:ext cx="927100" cy="174625"/>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6" name="Line 18"/>
          <p:cNvSpPr>
            <a:spLocks noChangeShapeType="1"/>
          </p:cNvSpPr>
          <p:nvPr/>
        </p:nvSpPr>
        <p:spPr bwMode="auto">
          <a:xfrm flipH="1">
            <a:off x="7678738" y="2462213"/>
            <a:ext cx="152400" cy="83820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7" name="Text Box 19"/>
          <p:cNvSpPr txBox="1">
            <a:spLocks noChangeArrowheads="1"/>
          </p:cNvSpPr>
          <p:nvPr/>
        </p:nvSpPr>
        <p:spPr bwMode="auto">
          <a:xfrm>
            <a:off x="250825" y="249237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解</a:t>
            </a:r>
          </a:p>
        </p:txBody>
      </p:sp>
      <p:sp>
        <p:nvSpPr>
          <p:cNvPr id="37908" name="Text Box 20"/>
          <p:cNvSpPr txBox="1">
            <a:spLocks noChangeArrowheads="1"/>
          </p:cNvSpPr>
          <p:nvPr/>
        </p:nvSpPr>
        <p:spPr bwMode="auto">
          <a:xfrm>
            <a:off x="684213" y="2492375"/>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itchFamily="18" charset="0"/>
              </a:rPr>
              <a:t>引力场（有心力）</a:t>
            </a:r>
            <a:endParaRPr kumimoji="1" lang="zh-CN" altLang="en-US" sz="2400">
              <a:solidFill>
                <a:schemeClr val="bg1"/>
              </a:solidFill>
              <a:latin typeface="Times New Roman" pitchFamily="18" charset="0"/>
            </a:endParaRPr>
          </a:p>
        </p:txBody>
      </p:sp>
      <p:sp>
        <p:nvSpPr>
          <p:cNvPr id="37909" name="Text Box 21"/>
          <p:cNvSpPr txBox="1">
            <a:spLocks noChangeArrowheads="1"/>
          </p:cNvSpPr>
          <p:nvPr/>
        </p:nvSpPr>
        <p:spPr bwMode="auto">
          <a:xfrm>
            <a:off x="717550" y="35020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itchFamily="18" charset="0"/>
              </a:rPr>
              <a:t>质点的动量矩守恒</a:t>
            </a:r>
            <a:endParaRPr kumimoji="1" lang="zh-CN" altLang="en-US" sz="2400">
              <a:solidFill>
                <a:schemeClr val="bg1"/>
              </a:solidFill>
              <a:latin typeface="Times New Roman" pitchFamily="18" charset="0"/>
            </a:endParaRPr>
          </a:p>
        </p:txBody>
      </p:sp>
      <p:sp>
        <p:nvSpPr>
          <p:cNvPr id="37910" name="Text Box 22"/>
          <p:cNvSpPr txBox="1">
            <a:spLocks noChangeArrowheads="1"/>
          </p:cNvSpPr>
          <p:nvPr/>
        </p:nvSpPr>
        <p:spPr bwMode="auto">
          <a:xfrm>
            <a:off x="682625" y="2997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itchFamily="18" charset="0"/>
              </a:rPr>
              <a:t>系统的机械能守恒</a:t>
            </a:r>
            <a:endParaRPr kumimoji="1" lang="zh-CN" altLang="en-US" sz="2400">
              <a:solidFill>
                <a:schemeClr val="bg1"/>
              </a:solidFill>
              <a:latin typeface="Times New Roman" pitchFamily="18" charset="0"/>
            </a:endParaRPr>
          </a:p>
        </p:txBody>
      </p:sp>
      <p:sp>
        <p:nvSpPr>
          <p:cNvPr id="37911" name="AutoShape 23"/>
          <p:cNvSpPr>
            <a:spLocks/>
          </p:cNvSpPr>
          <p:nvPr/>
        </p:nvSpPr>
        <p:spPr bwMode="auto">
          <a:xfrm>
            <a:off x="682625" y="4437063"/>
            <a:ext cx="144463" cy="692150"/>
          </a:xfrm>
          <a:prstGeom prst="leftBrace">
            <a:avLst>
              <a:gd name="adj1" fmla="val 39927"/>
              <a:gd name="adj2" fmla="val 50000"/>
            </a:avLst>
          </a:prstGeom>
          <a:noFill/>
          <a:ln w="41275">
            <a:solidFill>
              <a:srgbClr val="FF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912" name="Object 24"/>
          <p:cNvGraphicFramePr>
            <a:graphicFrameLocks/>
          </p:cNvGraphicFramePr>
          <p:nvPr/>
        </p:nvGraphicFramePr>
        <p:xfrm>
          <a:off x="1008063" y="4999038"/>
          <a:ext cx="2244725" cy="379412"/>
        </p:xfrm>
        <a:graphic>
          <a:graphicData uri="http://schemas.openxmlformats.org/presentationml/2006/ole">
            <mc:AlternateContent xmlns:mc="http://schemas.openxmlformats.org/markup-compatibility/2006">
              <mc:Choice xmlns:v="urn:schemas-microsoft-com:vml" Requires="v">
                <p:oleObj spid="_x0000_s269689" name="公式" r:id="rId19" imgW="2552700" imgH="431800" progId="Equation.3">
                  <p:embed/>
                </p:oleObj>
              </mc:Choice>
              <mc:Fallback>
                <p:oleObj name="公式" r:id="rId19" imgW="2552700" imgH="431800"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8063" y="4999038"/>
                        <a:ext cx="224472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37913" name="Object 25"/>
          <p:cNvGraphicFramePr>
            <a:graphicFrameLocks/>
          </p:cNvGraphicFramePr>
          <p:nvPr/>
        </p:nvGraphicFramePr>
        <p:xfrm>
          <a:off x="969963" y="4062413"/>
          <a:ext cx="3998912" cy="804862"/>
        </p:xfrm>
        <a:graphic>
          <a:graphicData uri="http://schemas.openxmlformats.org/presentationml/2006/ole">
            <mc:AlternateContent xmlns:mc="http://schemas.openxmlformats.org/markup-compatibility/2006">
              <mc:Choice xmlns:v="urn:schemas-microsoft-com:vml" Requires="v">
                <p:oleObj spid="_x0000_s269690" name="公式" r:id="rId21" imgW="4546600" imgH="914400" progId="Equation.3">
                  <p:embed/>
                </p:oleObj>
              </mc:Choice>
              <mc:Fallback>
                <p:oleObj name="公式" r:id="rId21" imgW="4546600" imgH="91440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9963" y="4062413"/>
                        <a:ext cx="3998912"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37914" name="Object 26"/>
          <p:cNvGraphicFramePr>
            <a:graphicFrameLocks/>
          </p:cNvGraphicFramePr>
          <p:nvPr/>
        </p:nvGraphicFramePr>
        <p:xfrm>
          <a:off x="4572000" y="4781550"/>
          <a:ext cx="2871788" cy="725488"/>
        </p:xfrm>
        <a:graphic>
          <a:graphicData uri="http://schemas.openxmlformats.org/presentationml/2006/ole">
            <mc:AlternateContent xmlns:mc="http://schemas.openxmlformats.org/markup-compatibility/2006">
              <mc:Choice xmlns:v="urn:schemas-microsoft-com:vml" Requires="v">
                <p:oleObj spid="_x0000_s269691" name="公式" r:id="rId23" imgW="3263900" imgH="825500" progId="Equation.3">
                  <p:embed/>
                </p:oleObj>
              </mc:Choice>
              <mc:Fallback>
                <p:oleObj name="公式" r:id="rId23" imgW="3263900" imgH="825500" progId="Equation.3">
                  <p:embed/>
                  <p:pic>
                    <p:nvPicPr>
                      <p:cNvPr id="0" name=""/>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2000" y="4781550"/>
                        <a:ext cx="287178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37915" name="Object 27"/>
          <p:cNvGraphicFramePr>
            <a:graphicFrameLocks/>
          </p:cNvGraphicFramePr>
          <p:nvPr/>
        </p:nvGraphicFramePr>
        <p:xfrm>
          <a:off x="4629150" y="5540375"/>
          <a:ext cx="2592388" cy="982663"/>
        </p:xfrm>
        <a:graphic>
          <a:graphicData uri="http://schemas.openxmlformats.org/presentationml/2006/ole">
            <mc:AlternateContent xmlns:mc="http://schemas.openxmlformats.org/markup-compatibility/2006">
              <mc:Choice xmlns:v="urn:schemas-microsoft-com:vml" Requires="v">
                <p:oleObj spid="_x0000_s269692" name="公式" r:id="rId25" imgW="2946400" imgH="1117600" progId="Equation.3">
                  <p:embed/>
                </p:oleObj>
              </mc:Choice>
              <mc:Fallback>
                <p:oleObj name="公式" r:id="rId25" imgW="2946400" imgH="1117600"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29150" y="5540375"/>
                        <a:ext cx="2592388"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Lst>
                    </p:spPr>
                  </p:pic>
                </p:oleObj>
              </mc:Fallback>
            </mc:AlternateContent>
          </a:graphicData>
        </a:graphic>
      </p:graphicFrame>
      <p:graphicFrame>
        <p:nvGraphicFramePr>
          <p:cNvPr id="37916" name="Object 28"/>
          <p:cNvGraphicFramePr>
            <a:graphicFrameLocks/>
          </p:cNvGraphicFramePr>
          <p:nvPr/>
        </p:nvGraphicFramePr>
        <p:xfrm>
          <a:off x="1041400" y="5502275"/>
          <a:ext cx="2916238" cy="982663"/>
        </p:xfrm>
        <a:graphic>
          <a:graphicData uri="http://schemas.openxmlformats.org/presentationml/2006/ole">
            <mc:AlternateContent xmlns:mc="http://schemas.openxmlformats.org/markup-compatibility/2006">
              <mc:Choice xmlns:v="urn:schemas-microsoft-com:vml" Requires="v">
                <p:oleObj spid="_x0000_s269693" name="公式" r:id="rId27" imgW="3314700" imgH="1117600" progId="Equation.3">
                  <p:embed/>
                </p:oleObj>
              </mc:Choice>
              <mc:Fallback>
                <p:oleObj name="公式" r:id="rId27" imgW="3314700" imgH="1117600"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41400" y="5502275"/>
                        <a:ext cx="2916238"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sp>
        <p:nvSpPr>
          <p:cNvPr id="37917" name="AutoShape 29"/>
          <p:cNvSpPr>
            <a:spLocks noChangeArrowheads="1"/>
          </p:cNvSpPr>
          <p:nvPr/>
        </p:nvSpPr>
        <p:spPr bwMode="auto">
          <a:xfrm>
            <a:off x="3635375" y="5041900"/>
            <a:ext cx="609600" cy="238125"/>
          </a:xfrm>
          <a:prstGeom prst="rightArrow">
            <a:avLst>
              <a:gd name="adj1" fmla="val 50000"/>
              <a:gd name="adj2" fmla="val 6400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8" name="Text Box 30"/>
          <p:cNvSpPr txBox="1">
            <a:spLocks noChangeArrowheads="1"/>
          </p:cNvSpPr>
          <p:nvPr/>
        </p:nvSpPr>
        <p:spPr bwMode="auto">
          <a:xfrm>
            <a:off x="180975" y="333375"/>
            <a:ext cx="835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FF00"/>
                </a:solidFill>
                <a:latin typeface="Times New Roman" pitchFamily="18" charset="0"/>
              </a:rPr>
              <a:t>例</a:t>
            </a:r>
            <a:r>
              <a:rPr kumimoji="1" lang="zh-CN" altLang="en-US" sz="2400" b="1" dirty="0">
                <a:solidFill>
                  <a:srgbClr val="FFFF99"/>
                </a:solidFill>
                <a:latin typeface="Times New Roman" pitchFamily="18" charset="0"/>
              </a:rPr>
              <a:t>   </a:t>
            </a:r>
            <a:r>
              <a:rPr kumimoji="1" lang="zh-CN" altLang="en-US" sz="2400" b="1" dirty="0">
                <a:solidFill>
                  <a:schemeClr val="bg1"/>
                </a:solidFill>
                <a:latin typeface="Times New Roman" pitchFamily="18" charset="0"/>
              </a:rPr>
              <a:t>发射一宇宙飞船去考察一 质量为 </a:t>
            </a:r>
            <a:r>
              <a:rPr kumimoji="1" lang="en-US" altLang="zh-CN" sz="2400" b="1" i="1" dirty="0">
                <a:solidFill>
                  <a:srgbClr val="66FFFF"/>
                </a:solidFill>
                <a:latin typeface="Times New Roman" pitchFamily="18" charset="0"/>
              </a:rPr>
              <a:t>M</a:t>
            </a:r>
            <a:r>
              <a:rPr kumimoji="1" lang="en-US" altLang="zh-CN" sz="2400" b="1" dirty="0">
                <a:solidFill>
                  <a:srgbClr val="66FFFF"/>
                </a:solidFill>
                <a:latin typeface="Times New Roman" pitchFamily="18" charset="0"/>
              </a:rPr>
              <a:t> </a:t>
            </a:r>
            <a:r>
              <a:rPr kumimoji="1" lang="zh-CN" altLang="en-US" sz="2400" b="1" dirty="0">
                <a:solidFill>
                  <a:schemeClr val="bg1"/>
                </a:solidFill>
                <a:latin typeface="Times New Roman" pitchFamily="18" charset="0"/>
              </a:rPr>
              <a:t>、半径为 </a:t>
            </a:r>
            <a:r>
              <a:rPr kumimoji="1" lang="en-US" altLang="zh-CN" sz="2400" b="1" i="1" dirty="0">
                <a:solidFill>
                  <a:srgbClr val="66FFFF"/>
                </a:solidFill>
                <a:latin typeface="Times New Roman" pitchFamily="18" charset="0"/>
              </a:rPr>
              <a:t>R </a:t>
            </a:r>
            <a:r>
              <a:rPr kumimoji="1" lang="zh-CN" altLang="en-US" sz="2400" b="1" dirty="0">
                <a:solidFill>
                  <a:schemeClr val="bg1"/>
                </a:solidFill>
                <a:latin typeface="Times New Roman" pitchFamily="18" charset="0"/>
              </a:rPr>
              <a:t>的行星，</a:t>
            </a:r>
          </a:p>
        </p:txBody>
      </p:sp>
      <p:sp>
        <p:nvSpPr>
          <p:cNvPr id="37919" name="Text Box 31"/>
          <p:cNvSpPr txBox="1">
            <a:spLocks noChangeArrowheads="1"/>
          </p:cNvSpPr>
          <p:nvPr/>
        </p:nvSpPr>
        <p:spPr bwMode="auto">
          <a:xfrm>
            <a:off x="736600" y="1355725"/>
            <a:ext cx="6732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chemeClr val="bg1"/>
                </a:solidFill>
                <a:latin typeface="Times New Roman" pitchFamily="18" charset="0"/>
              </a:rPr>
              <a:t>质量为</a:t>
            </a:r>
            <a:r>
              <a:rPr kumimoji="1" lang="zh-CN" altLang="en-US" sz="2400" b="1">
                <a:solidFill>
                  <a:srgbClr val="66FFFF"/>
                </a:solidFill>
                <a:latin typeface="Times New Roman" pitchFamily="18" charset="0"/>
              </a:rPr>
              <a:t> </a:t>
            </a:r>
            <a:r>
              <a:rPr kumimoji="1" lang="en-US" altLang="zh-CN" sz="2400" b="1" i="1">
                <a:solidFill>
                  <a:srgbClr val="66FFFF"/>
                </a:solidFill>
                <a:latin typeface="Times New Roman" pitchFamily="18" charset="0"/>
              </a:rPr>
              <a:t>m </a:t>
            </a:r>
            <a:r>
              <a:rPr kumimoji="1" lang="zh-CN" altLang="en-US" sz="2400" b="1">
                <a:solidFill>
                  <a:schemeClr val="bg1"/>
                </a:solidFill>
                <a:latin typeface="Times New Roman" pitchFamily="18" charset="0"/>
              </a:rPr>
              <a:t>的仪器。要使该仪器恰好掠过行星表面</a:t>
            </a:r>
          </a:p>
        </p:txBody>
      </p:sp>
      <p:sp>
        <p:nvSpPr>
          <p:cNvPr id="37920" name="Oval 32"/>
          <p:cNvSpPr>
            <a:spLocks noChangeArrowheads="1"/>
          </p:cNvSpPr>
          <p:nvPr/>
        </p:nvSpPr>
        <p:spPr bwMode="auto">
          <a:xfrm>
            <a:off x="6307138" y="2376488"/>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1" name="Arc 33"/>
          <p:cNvSpPr>
            <a:spLocks/>
          </p:cNvSpPr>
          <p:nvPr/>
        </p:nvSpPr>
        <p:spPr bwMode="auto">
          <a:xfrm>
            <a:off x="4211638" y="3090863"/>
            <a:ext cx="215900" cy="212725"/>
          </a:xfrm>
          <a:custGeom>
            <a:avLst/>
            <a:gdLst>
              <a:gd name="G0" fmla="+- 0 0 0"/>
              <a:gd name="G1" fmla="+- 17470 0 0"/>
              <a:gd name="G2" fmla="+- 21600 0 0"/>
              <a:gd name="T0" fmla="*/ 12703 w 21600"/>
              <a:gd name="T1" fmla="*/ 0 h 21386"/>
              <a:gd name="T2" fmla="*/ 21242 w 21600"/>
              <a:gd name="T3" fmla="*/ 21386 h 21386"/>
              <a:gd name="T4" fmla="*/ 0 w 21600"/>
              <a:gd name="T5" fmla="*/ 17470 h 21386"/>
            </a:gdLst>
            <a:ahLst/>
            <a:cxnLst>
              <a:cxn ang="0">
                <a:pos x="T0" y="T1"/>
              </a:cxn>
              <a:cxn ang="0">
                <a:pos x="T2" y="T3"/>
              </a:cxn>
              <a:cxn ang="0">
                <a:pos x="T4" y="T5"/>
              </a:cxn>
            </a:cxnLst>
            <a:rect l="0" t="0" r="r" b="b"/>
            <a:pathLst>
              <a:path w="21600" h="21386" fill="none" extrusionOk="0">
                <a:moveTo>
                  <a:pt x="12702" y="0"/>
                </a:moveTo>
                <a:cubicBezTo>
                  <a:pt x="18292" y="4064"/>
                  <a:pt x="21600" y="10558"/>
                  <a:pt x="21600" y="17470"/>
                </a:cubicBezTo>
                <a:cubicBezTo>
                  <a:pt x="21600" y="18783"/>
                  <a:pt x="21480" y="20094"/>
                  <a:pt x="21242" y="21386"/>
                </a:cubicBezTo>
              </a:path>
              <a:path w="21600" h="21386" stroke="0" extrusionOk="0">
                <a:moveTo>
                  <a:pt x="12702" y="0"/>
                </a:moveTo>
                <a:cubicBezTo>
                  <a:pt x="18292" y="4064"/>
                  <a:pt x="21600" y="10558"/>
                  <a:pt x="21600" y="17470"/>
                </a:cubicBezTo>
                <a:cubicBezTo>
                  <a:pt x="21600" y="18783"/>
                  <a:pt x="21480" y="20094"/>
                  <a:pt x="21242" y="21386"/>
                </a:cubicBezTo>
                <a:lnTo>
                  <a:pt x="0" y="17470"/>
                </a:lnTo>
                <a:close/>
              </a:path>
            </a:pathLst>
          </a:custGeom>
          <a:noFill/>
          <a:ln w="28575">
            <a:solidFill>
              <a:srgbClr val="FFFF00"/>
            </a:solidFill>
            <a:round/>
            <a:headEnd/>
            <a:tailEnd/>
          </a:ln>
          <a:extLst>
            <a:ext uri="{909E8E84-426E-40DD-AFC4-6F175D3DCCD1}">
              <a14:hiddenFill xmlns:a14="http://schemas.microsoft.com/office/drawing/2010/main">
                <a:solidFill>
                  <a:srgbClr val="FFCCFF"/>
                </a:solidFill>
              </a14:hiddenFill>
            </a:ext>
          </a:extLst>
        </p:spPr>
        <p:txBody>
          <a:bodyPr wrap="none" anchor="ctr"/>
          <a:lstStyle/>
          <a:p>
            <a:endParaRPr lang="zh-CN" altLang="en-US"/>
          </a:p>
        </p:txBody>
      </p:sp>
    </p:spTree>
    <p:extLst>
      <p:ext uri="{BB962C8B-B14F-4D97-AF65-F5344CB8AC3E}">
        <p14:creationId xmlns:p14="http://schemas.microsoft.com/office/powerpoint/2010/main" val="3850277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918">
                                            <p:txEl>
                                              <p:pRg st="0" end="0"/>
                                            </p:txEl>
                                          </p:spTgt>
                                        </p:tgtEl>
                                        <p:attrNameLst>
                                          <p:attrName>style.visibility</p:attrName>
                                        </p:attrNameLst>
                                      </p:cBhvr>
                                      <p:to>
                                        <p:strVal val="visible"/>
                                      </p:to>
                                    </p:set>
                                    <p:animEffect transition="in" filter="wipe(left)">
                                      <p:cBhvr>
                                        <p:cTn id="7" dur="500"/>
                                        <p:tgtEl>
                                          <p:spTgt spid="379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 calcmode="lin" valueType="num">
                                      <p:cBhvr>
                                        <p:cTn id="12" dur="500" fill="hold"/>
                                        <p:tgtEl>
                                          <p:spTgt spid="37892"/>
                                        </p:tgtEl>
                                        <p:attrNameLst>
                                          <p:attrName>ppt_w</p:attrName>
                                        </p:attrNameLst>
                                      </p:cBhvr>
                                      <p:tavLst>
                                        <p:tav tm="0">
                                          <p:val>
                                            <p:fltVal val="0"/>
                                          </p:val>
                                        </p:tav>
                                        <p:tav tm="100000">
                                          <p:val>
                                            <p:strVal val="#ppt_w"/>
                                          </p:val>
                                        </p:tav>
                                      </p:tavLst>
                                    </p:anim>
                                    <p:anim calcmode="lin" valueType="num">
                                      <p:cBhvr>
                                        <p:cTn id="13" dur="500" fill="hold"/>
                                        <p:tgtEl>
                                          <p:spTgt spid="37892"/>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3790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790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3789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3789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7894"/>
                                        </p:tgtEl>
                                        <p:attrNameLst>
                                          <p:attrName>style.visibility</p:attrName>
                                        </p:attrNameLst>
                                      </p:cBhvr>
                                      <p:to>
                                        <p:strVal val="visible"/>
                                      </p:to>
                                    </p:set>
                                    <p:animEffect transition="in" filter="wipe(left)">
                                      <p:cBhvr>
                                        <p:cTn id="34" dur="500"/>
                                        <p:tgtEl>
                                          <p:spTgt spid="3789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789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7890">
                                            <p:txEl>
                                              <p:pRg st="0" end="0"/>
                                            </p:txEl>
                                          </p:spTgt>
                                        </p:tgtEl>
                                        <p:attrNameLst>
                                          <p:attrName>style.visibility</p:attrName>
                                        </p:attrNameLst>
                                      </p:cBhvr>
                                      <p:to>
                                        <p:strVal val="visible"/>
                                      </p:to>
                                    </p:set>
                                    <p:animEffect transition="in" filter="wipe(left)">
                                      <p:cBhvr>
                                        <p:cTn id="43" dur="500"/>
                                        <p:tgtEl>
                                          <p:spTgt spid="37890">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7919">
                                            <p:txEl>
                                              <p:pRg st="0" end="0"/>
                                            </p:txEl>
                                          </p:spTgt>
                                        </p:tgtEl>
                                        <p:attrNameLst>
                                          <p:attrName>style.visibility</p:attrName>
                                        </p:attrNameLst>
                                      </p:cBhvr>
                                      <p:to>
                                        <p:strVal val="visible"/>
                                      </p:to>
                                    </p:set>
                                    <p:animEffect transition="in" filter="wipe(left)">
                                      <p:cBhvr>
                                        <p:cTn id="48" dur="500"/>
                                        <p:tgtEl>
                                          <p:spTgt spid="37919">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37902"/>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7895"/>
                                        </p:tgtEl>
                                        <p:attrNameLst>
                                          <p:attrName>style.visibility</p:attrName>
                                        </p:attrNameLst>
                                      </p:cBhvr>
                                      <p:to>
                                        <p:strVal val="visible"/>
                                      </p:to>
                                    </p:set>
                                    <p:animEffect transition="in" filter="wipe(left)">
                                      <p:cBhvr>
                                        <p:cTn id="57" dur="500"/>
                                        <p:tgtEl>
                                          <p:spTgt spid="3789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499"/>
                                          </p:stCondLst>
                                        </p:cTn>
                                        <p:tgtEl>
                                          <p:spTgt spid="37901"/>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7904"/>
                                        </p:tgtEl>
                                        <p:attrNameLst>
                                          <p:attrName>style.visibility</p:attrName>
                                        </p:attrNameLst>
                                      </p:cBhvr>
                                      <p:to>
                                        <p:strVal val="visible"/>
                                      </p:to>
                                    </p:set>
                                    <p:animEffect transition="in" filter="wipe(left)">
                                      <p:cBhvr>
                                        <p:cTn id="66" dur="500"/>
                                        <p:tgtEl>
                                          <p:spTgt spid="3790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792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3789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7891">
                                            <p:txEl>
                                              <p:pRg st="0" end="0"/>
                                            </p:txEl>
                                          </p:spTgt>
                                        </p:tgtEl>
                                        <p:attrNameLst>
                                          <p:attrName>style.visibility</p:attrName>
                                        </p:attrNameLst>
                                      </p:cBhvr>
                                      <p:to>
                                        <p:strVal val="visible"/>
                                      </p:to>
                                    </p:set>
                                    <p:animEffect transition="in" filter="wipe(left)">
                                      <p:cBhvr>
                                        <p:cTn id="79" dur="500"/>
                                        <p:tgtEl>
                                          <p:spTgt spid="37891">
                                            <p:txEl>
                                              <p:pRg st="0" end="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37921"/>
                                        </p:tgtEl>
                                        <p:attrNameLst>
                                          <p:attrName>style.visibility</p:attrName>
                                        </p:attrNameLst>
                                      </p:cBhvr>
                                      <p:to>
                                        <p:strVal val="visible"/>
                                      </p:to>
                                    </p:set>
                                    <p:animEffect transition="in" filter="wipe(down)">
                                      <p:cBhvr>
                                        <p:cTn id="84" dur="500"/>
                                        <p:tgtEl>
                                          <p:spTgt spid="37921"/>
                                        </p:tgtEl>
                                      </p:cBhvr>
                                    </p:animEffect>
                                  </p:childTnLst>
                                </p:cTn>
                              </p:par>
                            </p:childTnLst>
                          </p:cTn>
                        </p:par>
                        <p:par>
                          <p:cTn id="85" fill="hold" nodeType="afterGroup">
                            <p:stCondLst>
                              <p:cond delay="500"/>
                            </p:stCondLst>
                            <p:childTnLst>
                              <p:par>
                                <p:cTn id="86" presetID="1" presetClass="entr" presetSubtype="0" fill="hold" nodeType="afterEffect">
                                  <p:stCondLst>
                                    <p:cond delay="0"/>
                                  </p:stCondLst>
                                  <p:childTnLst>
                                    <p:set>
                                      <p:cBhvr>
                                        <p:cTn id="87" dur="1" fill="hold">
                                          <p:stCondLst>
                                            <p:cond delay="499"/>
                                          </p:stCondLst>
                                        </p:cTn>
                                        <p:tgtEl>
                                          <p:spTgt spid="37896"/>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7905"/>
                                        </p:tgtEl>
                                        <p:attrNameLst>
                                          <p:attrName>style.visibility</p:attrName>
                                        </p:attrNameLst>
                                      </p:cBhvr>
                                      <p:to>
                                        <p:strVal val="visible"/>
                                      </p:to>
                                    </p:set>
                                    <p:animEffect transition="in" filter="wipe(left)">
                                      <p:cBhvr>
                                        <p:cTn id="92" dur="500"/>
                                        <p:tgtEl>
                                          <p:spTgt spid="3790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37903"/>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7907">
                                            <p:txEl>
                                              <p:pRg st="0" end="0"/>
                                            </p:txEl>
                                          </p:spTgt>
                                        </p:tgtEl>
                                        <p:attrNameLst>
                                          <p:attrName>style.visibility</p:attrName>
                                        </p:attrNameLst>
                                      </p:cBhvr>
                                      <p:to>
                                        <p:strVal val="visible"/>
                                      </p:to>
                                    </p:set>
                                    <p:animEffect transition="in" filter="wipe(left)">
                                      <p:cBhvr>
                                        <p:cTn id="101" dur="500"/>
                                        <p:tgtEl>
                                          <p:spTgt spid="37907">
                                            <p:txEl>
                                              <p:pRg st="0" end="0"/>
                                            </p:txEl>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7908">
                                            <p:txEl>
                                              <p:pRg st="0" end="0"/>
                                            </p:txEl>
                                          </p:spTgt>
                                        </p:tgtEl>
                                        <p:attrNameLst>
                                          <p:attrName>style.visibility</p:attrName>
                                        </p:attrNameLst>
                                      </p:cBhvr>
                                      <p:to>
                                        <p:strVal val="visible"/>
                                      </p:to>
                                    </p:set>
                                    <p:animEffect transition="in" filter="wipe(left)">
                                      <p:cBhvr>
                                        <p:cTn id="106" dur="500"/>
                                        <p:tgtEl>
                                          <p:spTgt spid="37908">
                                            <p:txEl>
                                              <p:pRg st="0" end="0"/>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37910">
                                            <p:txEl>
                                              <p:pRg st="0" end="0"/>
                                            </p:txEl>
                                          </p:spTgt>
                                        </p:tgtEl>
                                        <p:attrNameLst>
                                          <p:attrName>style.visibility</p:attrName>
                                        </p:attrNameLst>
                                      </p:cBhvr>
                                      <p:to>
                                        <p:strVal val="visible"/>
                                      </p:to>
                                    </p:set>
                                    <p:animEffect transition="in" filter="wipe(left)">
                                      <p:cBhvr>
                                        <p:cTn id="111" dur="500"/>
                                        <p:tgtEl>
                                          <p:spTgt spid="37910">
                                            <p:txEl>
                                              <p:pRg st="0" end="0"/>
                                            </p:txEl>
                                          </p:spTgt>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37909">
                                            <p:txEl>
                                              <p:pRg st="0" end="0"/>
                                            </p:txEl>
                                          </p:spTgt>
                                        </p:tgtEl>
                                        <p:attrNameLst>
                                          <p:attrName>style.visibility</p:attrName>
                                        </p:attrNameLst>
                                      </p:cBhvr>
                                      <p:to>
                                        <p:strVal val="visible"/>
                                      </p:to>
                                    </p:set>
                                    <p:animEffect transition="in" filter="wipe(left)">
                                      <p:cBhvr>
                                        <p:cTn id="116" dur="500"/>
                                        <p:tgtEl>
                                          <p:spTgt spid="37909">
                                            <p:txEl>
                                              <p:pRg st="0" end="0"/>
                                            </p:txEl>
                                          </p:spTgt>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37913"/>
                                        </p:tgtEl>
                                        <p:attrNameLst>
                                          <p:attrName>style.visibility</p:attrName>
                                        </p:attrNameLst>
                                      </p:cBhvr>
                                      <p:to>
                                        <p:strVal val="visible"/>
                                      </p:to>
                                    </p:set>
                                    <p:animEffect transition="in" filter="wipe(left)">
                                      <p:cBhvr>
                                        <p:cTn id="121" dur="500"/>
                                        <p:tgtEl>
                                          <p:spTgt spid="37913"/>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37912"/>
                                        </p:tgtEl>
                                        <p:attrNameLst>
                                          <p:attrName>style.visibility</p:attrName>
                                        </p:attrNameLst>
                                      </p:cBhvr>
                                      <p:to>
                                        <p:strVal val="visible"/>
                                      </p:to>
                                    </p:set>
                                    <p:animEffect transition="in" filter="wipe(left)">
                                      <p:cBhvr>
                                        <p:cTn id="126" dur="500"/>
                                        <p:tgtEl>
                                          <p:spTgt spid="37912"/>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37917"/>
                                        </p:tgtEl>
                                        <p:attrNameLst>
                                          <p:attrName>style.visibility</p:attrName>
                                        </p:attrNameLst>
                                      </p:cBhvr>
                                      <p:to>
                                        <p:strVal val="visible"/>
                                      </p:to>
                                    </p:set>
                                    <p:animEffect transition="in" filter="wipe(left)">
                                      <p:cBhvr>
                                        <p:cTn id="131" dur="500"/>
                                        <p:tgtEl>
                                          <p:spTgt spid="37917"/>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nodeType="clickEffect">
                                  <p:stCondLst>
                                    <p:cond delay="0"/>
                                  </p:stCondLst>
                                  <p:childTnLst>
                                    <p:set>
                                      <p:cBhvr>
                                        <p:cTn id="135" dur="1" fill="hold">
                                          <p:stCondLst>
                                            <p:cond delay="0"/>
                                          </p:stCondLst>
                                        </p:cTn>
                                        <p:tgtEl>
                                          <p:spTgt spid="37914"/>
                                        </p:tgtEl>
                                        <p:attrNameLst>
                                          <p:attrName>style.visibility</p:attrName>
                                        </p:attrNameLst>
                                      </p:cBhvr>
                                      <p:to>
                                        <p:strVal val="visible"/>
                                      </p:to>
                                    </p:set>
                                    <p:animEffect transition="in" filter="wipe(left)">
                                      <p:cBhvr>
                                        <p:cTn id="136" dur="500"/>
                                        <p:tgtEl>
                                          <p:spTgt spid="37914"/>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37911"/>
                                        </p:tgtEl>
                                        <p:attrNameLst>
                                          <p:attrName>style.visibility</p:attrName>
                                        </p:attrNameLst>
                                      </p:cBhvr>
                                      <p:to>
                                        <p:strVal val="visible"/>
                                      </p:to>
                                    </p:set>
                                    <p:animEffect transition="in" filter="wipe(left)">
                                      <p:cBhvr>
                                        <p:cTn id="141" dur="500"/>
                                        <p:tgtEl>
                                          <p:spTgt spid="37911"/>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nodeType="clickEffect">
                                  <p:stCondLst>
                                    <p:cond delay="0"/>
                                  </p:stCondLst>
                                  <p:childTnLst>
                                    <p:set>
                                      <p:cBhvr>
                                        <p:cTn id="145" dur="1" fill="hold">
                                          <p:stCondLst>
                                            <p:cond delay="0"/>
                                          </p:stCondLst>
                                        </p:cTn>
                                        <p:tgtEl>
                                          <p:spTgt spid="37916"/>
                                        </p:tgtEl>
                                        <p:attrNameLst>
                                          <p:attrName>style.visibility</p:attrName>
                                        </p:attrNameLst>
                                      </p:cBhvr>
                                      <p:to>
                                        <p:strVal val="visible"/>
                                      </p:to>
                                    </p:set>
                                    <p:animEffect transition="in" filter="wipe(left)">
                                      <p:cBhvr>
                                        <p:cTn id="146" dur="500"/>
                                        <p:tgtEl>
                                          <p:spTgt spid="37916"/>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nodeType="clickEffect">
                                  <p:stCondLst>
                                    <p:cond delay="0"/>
                                  </p:stCondLst>
                                  <p:childTnLst>
                                    <p:set>
                                      <p:cBhvr>
                                        <p:cTn id="150" dur="1" fill="hold">
                                          <p:stCondLst>
                                            <p:cond delay="0"/>
                                          </p:stCondLst>
                                        </p:cTn>
                                        <p:tgtEl>
                                          <p:spTgt spid="37915"/>
                                        </p:tgtEl>
                                        <p:attrNameLst>
                                          <p:attrName>style.visibility</p:attrName>
                                        </p:attrNameLst>
                                      </p:cBhvr>
                                      <p:to>
                                        <p:strVal val="visible"/>
                                      </p:to>
                                    </p:set>
                                    <p:animEffect transition="in" filter="wipe(left)">
                                      <p:cBhvr>
                                        <p:cTn id="151" dur="500"/>
                                        <p:tgtEl>
                                          <p:spTgt spid="37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autoUpdateAnimBg="0"/>
      <p:bldP spid="37891" grpId="0" build="p" autoUpdateAnimBg="0"/>
      <p:bldP spid="37892" grpId="0" animBg="1"/>
      <p:bldP spid="37893" grpId="0" animBg="1"/>
      <p:bldP spid="37894" grpId="0" animBg="1"/>
      <p:bldP spid="37895" grpId="0" animBg="1"/>
      <p:bldP spid="37904" grpId="0" animBg="1"/>
      <p:bldP spid="37905" grpId="0" animBg="1"/>
      <p:bldP spid="37906" grpId="0" animBg="1"/>
      <p:bldP spid="37907" grpId="0" build="p" autoUpdateAnimBg="0"/>
      <p:bldP spid="37908" grpId="0" build="p" autoUpdateAnimBg="0"/>
      <p:bldP spid="37909" grpId="0" build="p" autoUpdateAnimBg="0"/>
      <p:bldP spid="37910" grpId="0" build="p" autoUpdateAnimBg="0"/>
      <p:bldP spid="37911" grpId="0" animBg="1"/>
      <p:bldP spid="37917" grpId="0" animBg="1"/>
      <p:bldP spid="37918" grpId="0" build="p" autoUpdateAnimBg="0"/>
      <p:bldP spid="37919" grpId="0" build="p" autoUpdateAnimBg="0"/>
      <p:bldP spid="37920" grpId="0" animBg="1"/>
      <p:bldP spid="379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 Box 2"/>
          <p:cNvSpPr txBox="1">
            <a:spLocks noChangeArrowheads="1"/>
          </p:cNvSpPr>
          <p:nvPr/>
        </p:nvSpPr>
        <p:spPr bwMode="auto">
          <a:xfrm>
            <a:off x="177800" y="1421581"/>
            <a:ext cx="8426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a:latin typeface="宋体" charset="-122"/>
              </a:rPr>
              <a:t>二</a:t>
            </a:r>
            <a:r>
              <a:rPr lang="en-US" altLang="zh-CN" sz="2800" b="1">
                <a:latin typeface="宋体" charset="-122"/>
              </a:rPr>
              <a:t>.</a:t>
            </a:r>
            <a:r>
              <a:rPr lang="zh-CN" altLang="en-US" sz="2800" b="1">
                <a:latin typeface="宋体" charset="-122"/>
              </a:rPr>
              <a:t>质点系的动量矩定理和动量矩守恒定律</a:t>
            </a:r>
            <a:endParaRPr lang="zh-CN" altLang="en-US" sz="2800">
              <a:latin typeface="宋体" charset="-122"/>
            </a:endParaRPr>
          </a:p>
        </p:txBody>
      </p:sp>
      <p:sp>
        <p:nvSpPr>
          <p:cNvPr id="29" name="Text Box 3"/>
          <p:cNvSpPr txBox="1">
            <a:spLocks noChangeArrowheads="1"/>
          </p:cNvSpPr>
          <p:nvPr/>
        </p:nvSpPr>
        <p:spPr bwMode="auto">
          <a:xfrm>
            <a:off x="722313" y="2574106"/>
            <a:ext cx="81375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pPr>
            <a:r>
              <a:rPr lang="zh-CN" altLang="en-US" sz="2400" b="1" dirty="0">
                <a:latin typeface="Times New Roman" pitchFamily="18" charset="0"/>
              </a:rPr>
              <a:t>质点系对参考点</a:t>
            </a:r>
            <a:r>
              <a:rPr lang="en-US" altLang="zh-CN" sz="2400" b="1" i="1" dirty="0">
                <a:latin typeface="Times New Roman" pitchFamily="18" charset="0"/>
              </a:rPr>
              <a:t>O </a:t>
            </a:r>
            <a:r>
              <a:rPr lang="zh-CN" altLang="en-US" sz="2400" b="1" dirty="0">
                <a:latin typeface="Times New Roman" pitchFamily="18" charset="0"/>
              </a:rPr>
              <a:t>的动量矩就是</a:t>
            </a:r>
            <a:r>
              <a:rPr lang="zh-CN" altLang="en-US" sz="2400" b="1" dirty="0">
                <a:latin typeface="宋体" charset="-122"/>
              </a:rPr>
              <a:t>质点系所有质点对同一参考点的动量矩的矢量和</a:t>
            </a:r>
            <a:endParaRPr lang="zh-CN" altLang="en-US" sz="2400" b="1" dirty="0">
              <a:latin typeface="Times New Roman" pitchFamily="18" charset="0"/>
            </a:endParaRPr>
          </a:p>
        </p:txBody>
      </p:sp>
      <p:graphicFrame>
        <p:nvGraphicFramePr>
          <p:cNvPr id="30" name="Object 4"/>
          <p:cNvGraphicFramePr>
            <a:graphicFrameLocks/>
          </p:cNvGraphicFramePr>
          <p:nvPr>
            <p:extLst>
              <p:ext uri="{D42A27DB-BD31-4B8C-83A1-F6EECF244321}">
                <p14:modId xmlns:p14="http://schemas.microsoft.com/office/powerpoint/2010/main" val="4233033993"/>
              </p:ext>
            </p:extLst>
          </p:nvPr>
        </p:nvGraphicFramePr>
        <p:xfrm>
          <a:off x="4311650" y="3113088"/>
          <a:ext cx="3106291" cy="731093"/>
        </p:xfrm>
        <a:graphic>
          <a:graphicData uri="http://schemas.openxmlformats.org/presentationml/2006/ole">
            <mc:AlternateContent xmlns:mc="http://schemas.openxmlformats.org/markup-compatibility/2006">
              <mc:Choice xmlns:v="urn:schemas-microsoft-com:vml" Requires="v">
                <p:oleObj spid="_x0000_s226300" name="Equation" r:id="rId4" imgW="1701720" imgH="355320" progId="Equation.DSMT4">
                  <p:embed/>
                </p:oleObj>
              </mc:Choice>
              <mc:Fallback>
                <p:oleObj name="Equation" r:id="rId4" imgW="1701720" imgH="355320" progId="Equation.DSMT4">
                  <p:embed/>
                  <p:pic>
                    <p:nvPicPr>
                      <p:cNvPr id="0" name=""/>
                      <p:cNvPicPr>
                        <a:picLocks noChangeArrowheads="1"/>
                      </p:cNvPicPr>
                      <p:nvPr/>
                    </p:nvPicPr>
                    <p:blipFill>
                      <a:blip r:embed="rId5"/>
                      <a:srcRect/>
                      <a:stretch>
                        <a:fillRect/>
                      </a:stretch>
                    </p:blipFill>
                    <p:spPr bwMode="auto">
                      <a:xfrm>
                        <a:off x="4311650" y="3113088"/>
                        <a:ext cx="3106291" cy="731093"/>
                      </a:xfrm>
                      <a:prstGeom prst="rect">
                        <a:avLst/>
                      </a:prstGeom>
                      <a:noFill/>
                      <a:ln>
                        <a:noFill/>
                      </a:ln>
                    </p:spPr>
                  </p:pic>
                </p:oleObj>
              </mc:Fallback>
            </mc:AlternateContent>
          </a:graphicData>
        </a:graphic>
      </p:graphicFrame>
      <p:graphicFrame>
        <p:nvGraphicFramePr>
          <p:cNvPr id="31" name="Object 5"/>
          <p:cNvGraphicFramePr>
            <a:graphicFrameLocks/>
          </p:cNvGraphicFramePr>
          <p:nvPr>
            <p:extLst>
              <p:ext uri="{D42A27DB-BD31-4B8C-83A1-F6EECF244321}">
                <p14:modId xmlns:p14="http://schemas.microsoft.com/office/powerpoint/2010/main" val="1490401889"/>
              </p:ext>
            </p:extLst>
          </p:nvPr>
        </p:nvGraphicFramePr>
        <p:xfrm>
          <a:off x="6579741" y="3863231"/>
          <a:ext cx="323850" cy="379412"/>
        </p:xfrm>
        <a:graphic>
          <a:graphicData uri="http://schemas.openxmlformats.org/presentationml/2006/ole">
            <mc:AlternateContent xmlns:mc="http://schemas.openxmlformats.org/markup-compatibility/2006">
              <mc:Choice xmlns:v="urn:schemas-microsoft-com:vml" Requires="v">
                <p:oleObj spid="_x0000_s226301" name="公式" r:id="rId6" imgW="368140" imgH="431613" progId="Equation.3">
                  <p:embed/>
                </p:oleObj>
              </mc:Choice>
              <mc:Fallback>
                <p:oleObj name="公式" r:id="rId6" imgW="368140" imgH="431613"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9741" y="3863231"/>
                        <a:ext cx="32385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Text Box 6"/>
          <p:cNvSpPr txBox="1">
            <a:spLocks noChangeArrowheads="1"/>
          </p:cNvSpPr>
          <p:nvPr/>
        </p:nvSpPr>
        <p:spPr bwMode="auto">
          <a:xfrm>
            <a:off x="683766" y="3820368"/>
            <a:ext cx="532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itchFamily="18" charset="0"/>
              </a:rPr>
              <a:t>记质点系质心 </a:t>
            </a:r>
            <a:r>
              <a:rPr kumimoji="1" lang="en-US" altLang="zh-CN" sz="2400" b="1" i="1">
                <a:latin typeface="Times New Roman" pitchFamily="18" charset="0"/>
              </a:rPr>
              <a:t>C </a:t>
            </a:r>
            <a:r>
              <a:rPr kumimoji="1" lang="zh-CN" altLang="en-US" sz="2400" b="1">
                <a:latin typeface="Times New Roman" pitchFamily="18" charset="0"/>
              </a:rPr>
              <a:t>的位置矢量为</a:t>
            </a:r>
            <a:endParaRPr kumimoji="1" lang="zh-CN" altLang="en-US" sz="2400">
              <a:latin typeface="Times New Roman" pitchFamily="18" charset="0"/>
            </a:endParaRPr>
          </a:p>
        </p:txBody>
      </p:sp>
      <p:graphicFrame>
        <p:nvGraphicFramePr>
          <p:cNvPr id="33" name="Object 7"/>
          <p:cNvGraphicFramePr>
            <a:graphicFrameLocks/>
          </p:cNvGraphicFramePr>
          <p:nvPr>
            <p:extLst>
              <p:ext uri="{D42A27DB-BD31-4B8C-83A1-F6EECF244321}">
                <p14:modId xmlns:p14="http://schemas.microsoft.com/office/powerpoint/2010/main" val="4257145954"/>
              </p:ext>
            </p:extLst>
          </p:nvPr>
        </p:nvGraphicFramePr>
        <p:xfrm>
          <a:off x="4860032" y="3919191"/>
          <a:ext cx="448172" cy="373905"/>
        </p:xfrm>
        <a:graphic>
          <a:graphicData uri="http://schemas.openxmlformats.org/presentationml/2006/ole">
            <mc:AlternateContent xmlns:mc="http://schemas.openxmlformats.org/markup-compatibility/2006">
              <mc:Choice xmlns:v="urn:schemas-microsoft-com:vml" Requires="v">
                <p:oleObj spid="_x0000_s226302" name="Equation" r:id="rId8" imgW="152280" imgH="228600" progId="Equation.DSMT4">
                  <p:embed/>
                </p:oleObj>
              </mc:Choice>
              <mc:Fallback>
                <p:oleObj name="Equation" r:id="rId8" imgW="152280" imgH="228600" progId="Equation.DSMT4">
                  <p:embed/>
                  <p:pic>
                    <p:nvPicPr>
                      <p:cNvPr id="0" name=""/>
                      <p:cNvPicPr>
                        <a:picLocks noChangeArrowheads="1"/>
                      </p:cNvPicPr>
                      <p:nvPr/>
                    </p:nvPicPr>
                    <p:blipFill>
                      <a:blip r:embed="rId9"/>
                      <a:srcRect/>
                      <a:stretch>
                        <a:fillRect/>
                      </a:stretch>
                    </p:blipFill>
                    <p:spPr bwMode="auto">
                      <a:xfrm>
                        <a:off x="4860032" y="3919191"/>
                        <a:ext cx="448172" cy="373905"/>
                      </a:xfrm>
                      <a:prstGeom prst="rect">
                        <a:avLst/>
                      </a:prstGeom>
                      <a:noFill/>
                      <a:ln>
                        <a:noFill/>
                      </a:ln>
                      <a:effectLst/>
                    </p:spPr>
                  </p:pic>
                </p:oleObj>
              </mc:Fallback>
            </mc:AlternateContent>
          </a:graphicData>
        </a:graphic>
      </p:graphicFrame>
      <p:sp>
        <p:nvSpPr>
          <p:cNvPr id="34" name="Text Box 8"/>
          <p:cNvSpPr txBox="1">
            <a:spLocks noChangeArrowheads="1"/>
          </p:cNvSpPr>
          <p:nvPr/>
        </p:nvSpPr>
        <p:spPr bwMode="auto">
          <a:xfrm>
            <a:off x="5147816" y="3820368"/>
            <a:ext cx="1871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latin typeface="Times New Roman" pitchFamily="18" charset="0"/>
              </a:rPr>
              <a:t>，速度为</a:t>
            </a:r>
            <a:endParaRPr kumimoji="1" lang="zh-CN" altLang="en-US" sz="2400" dirty="0">
              <a:latin typeface="Times New Roman" pitchFamily="18" charset="0"/>
            </a:endParaRPr>
          </a:p>
        </p:txBody>
      </p:sp>
      <p:sp>
        <p:nvSpPr>
          <p:cNvPr id="35" name="Text Box 9"/>
          <p:cNvSpPr txBox="1">
            <a:spLocks noChangeArrowheads="1"/>
          </p:cNvSpPr>
          <p:nvPr/>
        </p:nvSpPr>
        <p:spPr bwMode="auto">
          <a:xfrm>
            <a:off x="6876603" y="3844181"/>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latin typeface="Times New Roman" pitchFamily="18" charset="0"/>
              </a:rPr>
              <a:t>。对第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zh-CN" altLang="en-US" sz="2400" b="1" dirty="0">
                <a:latin typeface="Times New Roman" pitchFamily="18" charset="0"/>
              </a:rPr>
              <a:t>个质</a:t>
            </a:r>
          </a:p>
        </p:txBody>
      </p:sp>
      <p:graphicFrame>
        <p:nvGraphicFramePr>
          <p:cNvPr id="36" name="Object 10"/>
          <p:cNvGraphicFramePr>
            <a:graphicFrameLocks/>
          </p:cNvGraphicFramePr>
          <p:nvPr>
            <p:extLst>
              <p:ext uri="{D42A27DB-BD31-4B8C-83A1-F6EECF244321}">
                <p14:modId xmlns:p14="http://schemas.microsoft.com/office/powerpoint/2010/main" val="2216383294"/>
              </p:ext>
            </p:extLst>
          </p:nvPr>
        </p:nvGraphicFramePr>
        <p:xfrm>
          <a:off x="7126659" y="4293096"/>
          <a:ext cx="469677" cy="458068"/>
        </p:xfrm>
        <a:graphic>
          <a:graphicData uri="http://schemas.openxmlformats.org/presentationml/2006/ole">
            <mc:AlternateContent xmlns:mc="http://schemas.openxmlformats.org/markup-compatibility/2006">
              <mc:Choice xmlns:v="urn:schemas-microsoft-com:vml" Requires="v">
                <p:oleObj spid="_x0000_s226303" name="Equation" r:id="rId10" imgW="177480" imgH="228600" progId="Equation.DSMT4">
                  <p:embed/>
                </p:oleObj>
              </mc:Choice>
              <mc:Fallback>
                <p:oleObj name="Equation" r:id="rId10" imgW="177480" imgH="228600" progId="Equation.DSMT4">
                  <p:embed/>
                  <p:pic>
                    <p:nvPicPr>
                      <p:cNvPr id="0" name=""/>
                      <p:cNvPicPr>
                        <a:picLocks noChangeArrowheads="1"/>
                      </p:cNvPicPr>
                      <p:nvPr/>
                    </p:nvPicPr>
                    <p:blipFill>
                      <a:blip r:embed="rId11"/>
                      <a:srcRect/>
                      <a:stretch>
                        <a:fillRect/>
                      </a:stretch>
                    </p:blipFill>
                    <p:spPr bwMode="auto">
                      <a:xfrm>
                        <a:off x="7126659" y="4293096"/>
                        <a:ext cx="469677" cy="458068"/>
                      </a:xfrm>
                      <a:prstGeom prst="rect">
                        <a:avLst/>
                      </a:prstGeom>
                      <a:noFill/>
                      <a:ln>
                        <a:noFill/>
                      </a:ln>
                      <a:effectLst/>
                    </p:spPr>
                  </p:pic>
                </p:oleObj>
              </mc:Fallback>
            </mc:AlternateContent>
          </a:graphicData>
        </a:graphic>
      </p:graphicFrame>
      <p:sp>
        <p:nvSpPr>
          <p:cNvPr id="37" name="Text Box 11"/>
          <p:cNvSpPr txBox="1">
            <a:spLocks noChangeArrowheads="1"/>
          </p:cNvSpPr>
          <p:nvPr/>
        </p:nvSpPr>
        <p:spPr bwMode="auto">
          <a:xfrm>
            <a:off x="7417941" y="4290268"/>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Times New Roman" pitchFamily="18" charset="0"/>
              </a:rPr>
              <a:t>，则</a:t>
            </a:r>
          </a:p>
        </p:txBody>
      </p:sp>
      <p:graphicFrame>
        <p:nvGraphicFramePr>
          <p:cNvPr id="38" name="Object 12"/>
          <p:cNvGraphicFramePr>
            <a:graphicFrameLocks/>
          </p:cNvGraphicFramePr>
          <p:nvPr>
            <p:extLst>
              <p:ext uri="{D42A27DB-BD31-4B8C-83A1-F6EECF244321}">
                <p14:modId xmlns:p14="http://schemas.microsoft.com/office/powerpoint/2010/main" val="4154238907"/>
              </p:ext>
            </p:extLst>
          </p:nvPr>
        </p:nvGraphicFramePr>
        <p:xfrm>
          <a:off x="5508178" y="4366468"/>
          <a:ext cx="301625" cy="379413"/>
        </p:xfrm>
        <a:graphic>
          <a:graphicData uri="http://schemas.openxmlformats.org/presentationml/2006/ole">
            <mc:AlternateContent xmlns:mc="http://schemas.openxmlformats.org/markup-compatibility/2006">
              <mc:Choice xmlns:v="urn:schemas-microsoft-com:vml" Requires="v">
                <p:oleObj spid="_x0000_s290816" name="Equation" r:id="rId12" imgW="342751" imgH="431613" progId="Equation.DSMT4">
                  <p:embed/>
                </p:oleObj>
              </mc:Choice>
              <mc:Fallback>
                <p:oleObj name="Equation" r:id="rId12" imgW="342751" imgH="431613" progId="Equation.DSMT4">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08178" y="4366468"/>
                        <a:ext cx="301625"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Text Box 13"/>
          <p:cNvSpPr txBox="1">
            <a:spLocks noChangeArrowheads="1"/>
          </p:cNvSpPr>
          <p:nvPr/>
        </p:nvSpPr>
        <p:spPr bwMode="auto">
          <a:xfrm>
            <a:off x="717103" y="4325193"/>
            <a:ext cx="479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a:latin typeface="Times New Roman" pitchFamily="18" charset="0"/>
              </a:rPr>
              <a:t>点，设其相对于质心的位置矢量为</a:t>
            </a:r>
          </a:p>
        </p:txBody>
      </p:sp>
      <p:sp>
        <p:nvSpPr>
          <p:cNvPr id="40" name="Text Box 14"/>
          <p:cNvSpPr txBox="1">
            <a:spLocks noChangeArrowheads="1"/>
          </p:cNvSpPr>
          <p:nvPr/>
        </p:nvSpPr>
        <p:spPr bwMode="auto">
          <a:xfrm>
            <a:off x="5796682" y="4267944"/>
            <a:ext cx="1871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latin typeface="Times New Roman" pitchFamily="18" charset="0"/>
              </a:rPr>
              <a:t>，速度为</a:t>
            </a:r>
            <a:endParaRPr kumimoji="1" lang="zh-CN" altLang="en-US" sz="2400" dirty="0">
              <a:latin typeface="Times New Roman" pitchFamily="18" charset="0"/>
            </a:endParaRPr>
          </a:p>
        </p:txBody>
      </p:sp>
      <p:graphicFrame>
        <p:nvGraphicFramePr>
          <p:cNvPr id="41" name="Object 15"/>
          <p:cNvGraphicFramePr>
            <a:graphicFrameLocks/>
          </p:cNvGraphicFramePr>
          <p:nvPr>
            <p:extLst>
              <p:ext uri="{D42A27DB-BD31-4B8C-83A1-F6EECF244321}">
                <p14:modId xmlns:p14="http://schemas.microsoft.com/office/powerpoint/2010/main" val="1401367066"/>
              </p:ext>
            </p:extLst>
          </p:nvPr>
        </p:nvGraphicFramePr>
        <p:xfrm>
          <a:off x="4791075" y="4941168"/>
          <a:ext cx="1460053" cy="398561"/>
        </p:xfrm>
        <a:graphic>
          <a:graphicData uri="http://schemas.openxmlformats.org/presentationml/2006/ole">
            <mc:AlternateContent xmlns:mc="http://schemas.openxmlformats.org/markup-compatibility/2006">
              <mc:Choice xmlns:v="urn:schemas-microsoft-com:vml" Requires="v">
                <p:oleObj spid="_x0000_s290817" name="Equation" r:id="rId14" imgW="736560" imgH="228600" progId="Equation.DSMT4">
                  <p:embed/>
                </p:oleObj>
              </mc:Choice>
              <mc:Fallback>
                <p:oleObj name="Equation" r:id="rId14" imgW="736560" imgH="228600" progId="Equation.DSMT4">
                  <p:embed/>
                  <p:pic>
                    <p:nvPicPr>
                      <p:cNvPr id="0" name=""/>
                      <p:cNvPicPr>
                        <a:picLocks noChangeArrowheads="1"/>
                      </p:cNvPicPr>
                      <p:nvPr/>
                    </p:nvPicPr>
                    <p:blipFill>
                      <a:blip r:embed="rId15"/>
                      <a:srcRect/>
                      <a:stretch>
                        <a:fillRect/>
                      </a:stretch>
                    </p:blipFill>
                    <p:spPr bwMode="auto">
                      <a:xfrm>
                        <a:off x="4791075" y="4941168"/>
                        <a:ext cx="1460053" cy="398561"/>
                      </a:xfrm>
                      <a:prstGeom prst="rect">
                        <a:avLst/>
                      </a:prstGeom>
                      <a:noFill/>
                      <a:ln>
                        <a:noFill/>
                      </a:ln>
                      <a:effectLst/>
                    </p:spPr>
                  </p:pic>
                </p:oleObj>
              </mc:Fallback>
            </mc:AlternateContent>
          </a:graphicData>
        </a:graphic>
      </p:graphicFrame>
      <p:graphicFrame>
        <p:nvGraphicFramePr>
          <p:cNvPr id="42" name="Object 16"/>
          <p:cNvGraphicFramePr>
            <a:graphicFrameLocks/>
          </p:cNvGraphicFramePr>
          <p:nvPr>
            <p:extLst>
              <p:ext uri="{D42A27DB-BD31-4B8C-83A1-F6EECF244321}">
                <p14:modId xmlns:p14="http://schemas.microsoft.com/office/powerpoint/2010/main" val="4063633181"/>
              </p:ext>
            </p:extLst>
          </p:nvPr>
        </p:nvGraphicFramePr>
        <p:xfrm>
          <a:off x="2555776" y="4869160"/>
          <a:ext cx="1355725" cy="470569"/>
        </p:xfrm>
        <a:graphic>
          <a:graphicData uri="http://schemas.openxmlformats.org/presentationml/2006/ole">
            <mc:AlternateContent xmlns:mc="http://schemas.openxmlformats.org/markup-compatibility/2006">
              <mc:Choice xmlns:v="urn:schemas-microsoft-com:vml" Requires="v">
                <p:oleObj spid="_x0000_s290818" name="Equation" r:id="rId16" imgW="672840" imgH="228600" progId="Equation.DSMT4">
                  <p:embed/>
                </p:oleObj>
              </mc:Choice>
              <mc:Fallback>
                <p:oleObj name="Equation" r:id="rId16" imgW="672840" imgH="228600" progId="Equation.DSMT4">
                  <p:embed/>
                  <p:pic>
                    <p:nvPicPr>
                      <p:cNvPr id="0" name=""/>
                      <p:cNvPicPr>
                        <a:picLocks noChangeArrowheads="1"/>
                      </p:cNvPicPr>
                      <p:nvPr/>
                    </p:nvPicPr>
                    <p:blipFill>
                      <a:blip r:embed="rId17"/>
                      <a:srcRect/>
                      <a:stretch>
                        <a:fillRect/>
                      </a:stretch>
                    </p:blipFill>
                    <p:spPr bwMode="auto">
                      <a:xfrm>
                        <a:off x="2555776" y="4869160"/>
                        <a:ext cx="1355725" cy="470569"/>
                      </a:xfrm>
                      <a:prstGeom prst="rect">
                        <a:avLst/>
                      </a:prstGeom>
                      <a:noFill/>
                      <a:ln>
                        <a:noFill/>
                      </a:ln>
                      <a:effectLst/>
                    </p:spPr>
                  </p:pic>
                </p:oleObj>
              </mc:Fallback>
            </mc:AlternateContent>
          </a:graphicData>
        </a:graphic>
      </p:graphicFrame>
      <p:graphicFrame>
        <p:nvGraphicFramePr>
          <p:cNvPr id="43" name="Object 17"/>
          <p:cNvGraphicFramePr>
            <a:graphicFrameLocks/>
          </p:cNvGraphicFramePr>
          <p:nvPr>
            <p:extLst>
              <p:ext uri="{D42A27DB-BD31-4B8C-83A1-F6EECF244321}">
                <p14:modId xmlns:p14="http://schemas.microsoft.com/office/powerpoint/2010/main" val="2244262789"/>
              </p:ext>
            </p:extLst>
          </p:nvPr>
        </p:nvGraphicFramePr>
        <p:xfrm>
          <a:off x="1205310" y="5589240"/>
          <a:ext cx="3942506" cy="546124"/>
        </p:xfrm>
        <a:graphic>
          <a:graphicData uri="http://schemas.openxmlformats.org/presentationml/2006/ole">
            <mc:AlternateContent xmlns:mc="http://schemas.openxmlformats.org/markup-compatibility/2006">
              <mc:Choice xmlns:v="urn:schemas-microsoft-com:vml" Requires="v">
                <p:oleObj spid="_x0000_s290819" name="Equation" r:id="rId18" imgW="2031840" imgH="279360" progId="Equation.DSMT4">
                  <p:embed/>
                </p:oleObj>
              </mc:Choice>
              <mc:Fallback>
                <p:oleObj name="Equation" r:id="rId18" imgW="2031840" imgH="279360" progId="Equation.DSMT4">
                  <p:embed/>
                  <p:pic>
                    <p:nvPicPr>
                      <p:cNvPr id="0" name=""/>
                      <p:cNvPicPr>
                        <a:picLocks noChangeArrowheads="1"/>
                      </p:cNvPicPr>
                      <p:nvPr/>
                    </p:nvPicPr>
                    <p:blipFill>
                      <a:blip r:embed="rId19"/>
                      <a:srcRect/>
                      <a:stretch>
                        <a:fillRect/>
                      </a:stretch>
                    </p:blipFill>
                    <p:spPr bwMode="auto">
                      <a:xfrm>
                        <a:off x="1205310" y="5589240"/>
                        <a:ext cx="3942506" cy="546124"/>
                      </a:xfrm>
                      <a:prstGeom prst="rect">
                        <a:avLst/>
                      </a:prstGeom>
                      <a:noFill/>
                      <a:ln>
                        <a:noFill/>
                      </a:ln>
                      <a:effectLst/>
                    </p:spPr>
                  </p:pic>
                </p:oleObj>
              </mc:Fallback>
            </mc:AlternateContent>
          </a:graphicData>
        </a:graphic>
      </p:graphicFrame>
      <p:graphicFrame>
        <p:nvGraphicFramePr>
          <p:cNvPr id="44" name="Object 18"/>
          <p:cNvGraphicFramePr>
            <a:graphicFrameLocks/>
          </p:cNvGraphicFramePr>
          <p:nvPr>
            <p:extLst>
              <p:ext uri="{D42A27DB-BD31-4B8C-83A1-F6EECF244321}">
                <p14:modId xmlns:p14="http://schemas.microsoft.com/office/powerpoint/2010/main" val="396153854"/>
              </p:ext>
            </p:extLst>
          </p:nvPr>
        </p:nvGraphicFramePr>
        <p:xfrm>
          <a:off x="1484736" y="6237312"/>
          <a:ext cx="4464050" cy="450850"/>
        </p:xfrm>
        <a:graphic>
          <a:graphicData uri="http://schemas.openxmlformats.org/presentationml/2006/ole">
            <mc:AlternateContent xmlns:mc="http://schemas.openxmlformats.org/markup-compatibility/2006">
              <mc:Choice xmlns:v="urn:schemas-microsoft-com:vml" Requires="v">
                <p:oleObj spid="_x0000_s290820" name="Equation" r:id="rId20" imgW="2616120" imgH="253800" progId="Equation.DSMT4">
                  <p:embed/>
                </p:oleObj>
              </mc:Choice>
              <mc:Fallback>
                <p:oleObj name="Equation" r:id="rId20" imgW="2616120" imgH="253800" progId="Equation.DSMT4">
                  <p:embed/>
                  <p:pic>
                    <p:nvPicPr>
                      <p:cNvPr id="0" name=""/>
                      <p:cNvPicPr>
                        <a:picLocks noChangeArrowheads="1"/>
                      </p:cNvPicPr>
                      <p:nvPr/>
                    </p:nvPicPr>
                    <p:blipFill>
                      <a:blip r:embed="rId21"/>
                      <a:srcRect/>
                      <a:stretch>
                        <a:fillRect/>
                      </a:stretch>
                    </p:blipFill>
                    <p:spPr bwMode="auto">
                      <a:xfrm>
                        <a:off x="1484736" y="6237312"/>
                        <a:ext cx="4464050" cy="450850"/>
                      </a:xfrm>
                      <a:prstGeom prst="rect">
                        <a:avLst/>
                      </a:prstGeom>
                      <a:noFill/>
                      <a:ln>
                        <a:noFill/>
                      </a:ln>
                      <a:effectLst/>
                    </p:spPr>
                  </p:pic>
                </p:oleObj>
              </mc:Fallback>
            </mc:AlternateContent>
          </a:graphicData>
        </a:graphic>
      </p:graphicFrame>
      <p:sp>
        <p:nvSpPr>
          <p:cNvPr id="46" name="Text Box 20"/>
          <p:cNvSpPr txBox="1">
            <a:spLocks noChangeArrowheads="1"/>
          </p:cNvSpPr>
          <p:nvPr/>
        </p:nvSpPr>
        <p:spPr bwMode="auto">
          <a:xfrm>
            <a:off x="395288" y="2094681"/>
            <a:ext cx="3744912" cy="457200"/>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FFCCFF"/>
                </a:solidFill>
                <a:miter lim="800000"/>
                <a:headEnd/>
                <a:tailEnd/>
              </a14:hiddenLine>
            </a:ext>
          </a:extLst>
        </p:spPr>
        <p:txBody>
          <a:bodyPr>
            <a:spAutoFit/>
          </a:bodyPr>
          <a:lstStyle/>
          <a:p>
            <a:pPr>
              <a:spcBef>
                <a:spcPct val="50000"/>
              </a:spcBef>
            </a:pPr>
            <a:r>
              <a:rPr lang="en-US" altLang="zh-CN" sz="2400" b="1">
                <a:latin typeface="Times New Roman" pitchFamily="18" charset="0"/>
              </a:rPr>
              <a:t>1. </a:t>
            </a:r>
            <a:r>
              <a:rPr lang="zh-CN" altLang="en-US" sz="2400" b="1">
                <a:latin typeface="Times New Roman" pitchFamily="18" charset="0"/>
              </a:rPr>
              <a:t>质点系的动量矩</a:t>
            </a:r>
          </a:p>
        </p:txBody>
      </p:sp>
      <p:cxnSp>
        <p:nvCxnSpPr>
          <p:cNvPr id="4" name="直接连接符 3"/>
          <p:cNvCxnSpPr/>
          <p:nvPr/>
        </p:nvCxnSpPr>
        <p:spPr>
          <a:xfrm>
            <a:off x="2627784" y="5301208"/>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791075" y="5301208"/>
            <a:ext cx="12925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516216" y="5085184"/>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417941" y="4794919"/>
            <a:ext cx="1726059" cy="646331"/>
          </a:xfrm>
          <a:prstGeom prst="rect">
            <a:avLst/>
          </a:prstGeom>
          <a:noFill/>
        </p:spPr>
        <p:txBody>
          <a:bodyPr wrap="square" rtlCol="0">
            <a:spAutoFit/>
          </a:bodyPr>
          <a:lstStyle/>
          <a:p>
            <a:r>
              <a:rPr lang="zh-CN" altLang="en-US" dirty="0"/>
              <a:t>相对于参考点</a:t>
            </a:r>
            <a:r>
              <a:rPr lang="en-US" altLang="zh-CN" dirty="0"/>
              <a:t>O</a:t>
            </a:r>
            <a:r>
              <a:rPr lang="zh-CN" altLang="en-US" dirty="0"/>
              <a:t>的位矢和速度</a:t>
            </a:r>
          </a:p>
        </p:txBody>
      </p:sp>
    </p:spTree>
    <p:extLst>
      <p:ext uri="{BB962C8B-B14F-4D97-AF65-F5344CB8AC3E}">
        <p14:creationId xmlns:p14="http://schemas.microsoft.com/office/powerpoint/2010/main" val="261043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ipe(left)">
                                      <p:cBhvr>
                                        <p:cTn id="51" dur="500"/>
                                        <p:tgtEl>
                                          <p:spTgt spid="39"/>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wipe(left)">
                                      <p:cBhvr>
                                        <p:cTn id="60" dur="500"/>
                                        <p:tgtEl>
                                          <p:spTgt spid="40"/>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left)">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left)">
                                      <p:cBhvr>
                                        <p:cTn id="73" dur="5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wipe(left)">
                                      <p:cBhvr>
                                        <p:cTn id="78" dur="500"/>
                                        <p:tgtEl>
                                          <p:spTgt spid="4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left)">
                                      <p:cBhvr>
                                        <p:cTn id="83" dur="500"/>
                                        <p:tgtEl>
                                          <p:spTgt spid="4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wipe(left)">
                                      <p:cBhvr>
                                        <p:cTn id="8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29" grpId="0" autoUpdateAnimBg="0"/>
      <p:bldP spid="32" grpId="0" autoUpdateAnimBg="0"/>
      <p:bldP spid="34" grpId="0" autoUpdateAnimBg="0"/>
      <p:bldP spid="35" grpId="0" autoUpdateAnimBg="0"/>
      <p:bldP spid="37" grpId="0"/>
      <p:bldP spid="39" grpId="0" autoUpdateAnimBg="0"/>
      <p:bldP spid="40" grpId="0" autoUpdateAnimBg="0"/>
      <p:bldP spid="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 Box 2"/>
          <p:cNvSpPr txBox="1">
            <a:spLocks noChangeArrowheads="1"/>
          </p:cNvSpPr>
          <p:nvPr/>
        </p:nvSpPr>
        <p:spPr bwMode="auto">
          <a:xfrm>
            <a:off x="177800" y="1421581"/>
            <a:ext cx="8426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a:latin typeface="宋体" charset="-122"/>
              </a:rPr>
              <a:t>二</a:t>
            </a:r>
            <a:r>
              <a:rPr lang="en-US" altLang="zh-CN" sz="2800" b="1">
                <a:latin typeface="宋体" charset="-122"/>
              </a:rPr>
              <a:t>.</a:t>
            </a:r>
            <a:r>
              <a:rPr lang="zh-CN" altLang="en-US" sz="2800" b="1">
                <a:latin typeface="宋体" charset="-122"/>
              </a:rPr>
              <a:t>质点系的动量矩定理和动量矩守恒定律</a:t>
            </a:r>
            <a:endParaRPr lang="zh-CN" altLang="en-US" sz="2800">
              <a:latin typeface="宋体" charset="-122"/>
            </a:endParaRPr>
          </a:p>
        </p:txBody>
      </p:sp>
      <p:sp>
        <p:nvSpPr>
          <p:cNvPr id="46" name="Text Box 20"/>
          <p:cNvSpPr txBox="1">
            <a:spLocks noChangeArrowheads="1"/>
          </p:cNvSpPr>
          <p:nvPr/>
        </p:nvSpPr>
        <p:spPr bwMode="auto">
          <a:xfrm>
            <a:off x="395288" y="2094681"/>
            <a:ext cx="3744912" cy="457200"/>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FFCCFF"/>
                </a:solidFill>
                <a:miter lim="800000"/>
                <a:headEnd/>
                <a:tailEnd/>
              </a14:hiddenLine>
            </a:ext>
          </a:extLst>
        </p:spPr>
        <p:txBody>
          <a:bodyPr>
            <a:spAutoFit/>
          </a:bodyPr>
          <a:lstStyle/>
          <a:p>
            <a:pPr>
              <a:spcBef>
                <a:spcPct val="50000"/>
              </a:spcBef>
            </a:pPr>
            <a:r>
              <a:rPr lang="en-US" altLang="zh-CN" sz="2400" b="1">
                <a:latin typeface="Times New Roman" pitchFamily="18" charset="0"/>
              </a:rPr>
              <a:t>1. </a:t>
            </a:r>
            <a:r>
              <a:rPr lang="zh-CN" altLang="en-US" sz="2400" b="1">
                <a:latin typeface="Times New Roman" pitchFamily="18" charset="0"/>
              </a:rPr>
              <a:t>质点系的动量矩</a:t>
            </a:r>
          </a:p>
        </p:txBody>
      </p:sp>
      <p:graphicFrame>
        <p:nvGraphicFramePr>
          <p:cNvPr id="7" name="对象 6"/>
          <p:cNvGraphicFramePr>
            <a:graphicFrameLocks/>
          </p:cNvGraphicFramePr>
          <p:nvPr>
            <p:extLst>
              <p:ext uri="{D42A27DB-BD31-4B8C-83A1-F6EECF244321}">
                <p14:modId xmlns:p14="http://schemas.microsoft.com/office/powerpoint/2010/main" val="1540565024"/>
              </p:ext>
            </p:extLst>
          </p:nvPr>
        </p:nvGraphicFramePr>
        <p:xfrm>
          <a:off x="2754313" y="5084763"/>
          <a:ext cx="3635375" cy="900112"/>
        </p:xfrm>
        <a:graphic>
          <a:graphicData uri="http://schemas.openxmlformats.org/presentationml/2006/ole">
            <mc:AlternateContent xmlns:mc="http://schemas.openxmlformats.org/markup-compatibility/2006">
              <mc:Choice xmlns:v="urn:schemas-microsoft-com:vml" Requires="v">
                <p:oleObj spid="_x0000_s226547" name="Equation" r:id="rId4" imgW="1193760" imgH="253800" progId="Equation.DSMT4">
                  <p:embed/>
                </p:oleObj>
              </mc:Choice>
              <mc:Fallback>
                <p:oleObj name="Equation" r:id="rId4" imgW="1193760" imgH="253800" progId="Equation.DSMT4">
                  <p:embed/>
                  <p:pic>
                    <p:nvPicPr>
                      <p:cNvPr id="0" name="Object 5"/>
                      <p:cNvPicPr>
                        <a:picLocks noChangeArrowheads="1"/>
                      </p:cNvPicPr>
                      <p:nvPr/>
                    </p:nvPicPr>
                    <p:blipFill>
                      <a:blip r:embed="rId5"/>
                      <a:srcRect/>
                      <a:stretch>
                        <a:fillRect/>
                      </a:stretch>
                    </p:blipFill>
                    <p:spPr bwMode="auto">
                      <a:xfrm>
                        <a:off x="2754313" y="5084763"/>
                        <a:ext cx="3635375" cy="900112"/>
                      </a:xfrm>
                      <a:prstGeom prst="rect">
                        <a:avLst/>
                      </a:prstGeom>
                      <a:noFill/>
                      <a:ln w="19050">
                        <a:solidFill>
                          <a:srgbClr val="66FFFF"/>
                        </a:solidFill>
                        <a:miter lim="800000"/>
                        <a:headEnd/>
                        <a:tailEnd/>
                      </a:ln>
                      <a:effectLst/>
                    </p:spPr>
                  </p:pic>
                </p:oleObj>
              </mc:Fallback>
            </mc:AlternateContent>
          </a:graphicData>
        </a:graphic>
      </p:graphicFrame>
      <p:graphicFrame>
        <p:nvGraphicFramePr>
          <p:cNvPr id="8" name="对象 7"/>
          <p:cNvGraphicFramePr>
            <a:graphicFrameLocks/>
          </p:cNvGraphicFramePr>
          <p:nvPr>
            <p:extLst>
              <p:ext uri="{D42A27DB-BD31-4B8C-83A1-F6EECF244321}">
                <p14:modId xmlns:p14="http://schemas.microsoft.com/office/powerpoint/2010/main" val="1295888264"/>
              </p:ext>
            </p:extLst>
          </p:nvPr>
        </p:nvGraphicFramePr>
        <p:xfrm>
          <a:off x="1258888" y="2759075"/>
          <a:ext cx="6848475" cy="1847850"/>
        </p:xfrm>
        <a:graphic>
          <a:graphicData uri="http://schemas.openxmlformats.org/presentationml/2006/ole">
            <mc:AlternateContent xmlns:mc="http://schemas.openxmlformats.org/markup-compatibility/2006">
              <mc:Choice xmlns:v="urn:schemas-microsoft-com:vml" Requires="v">
                <p:oleObj spid="_x0000_s226548" name="Equation" r:id="rId6" imgW="4012920" imgH="1041120" progId="Equation.DSMT4">
                  <p:embed/>
                </p:oleObj>
              </mc:Choice>
              <mc:Fallback>
                <p:oleObj name="Equation" r:id="rId6" imgW="4012920" imgH="1041120" progId="Equation.DSMT4">
                  <p:embed/>
                  <p:pic>
                    <p:nvPicPr>
                      <p:cNvPr id="0" name="Object 18"/>
                      <p:cNvPicPr>
                        <a:picLocks noChangeArrowheads="1"/>
                      </p:cNvPicPr>
                      <p:nvPr/>
                    </p:nvPicPr>
                    <p:blipFill>
                      <a:blip r:embed="rId7"/>
                      <a:srcRect/>
                      <a:stretch>
                        <a:fillRect/>
                      </a:stretch>
                    </p:blipFill>
                    <p:spPr bwMode="auto">
                      <a:xfrm>
                        <a:off x="1258888" y="2759075"/>
                        <a:ext cx="68484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p:nvPr/>
        </p:nvSpPr>
        <p:spPr>
          <a:xfrm>
            <a:off x="5724128" y="3861048"/>
            <a:ext cx="2664296" cy="646331"/>
          </a:xfrm>
          <a:prstGeom prst="rect">
            <a:avLst/>
          </a:prstGeom>
          <a:noFill/>
        </p:spPr>
        <p:txBody>
          <a:bodyPr wrap="square" rtlCol="0">
            <a:spAutoFit/>
          </a:bodyPr>
          <a:lstStyle/>
          <a:p>
            <a:r>
              <a:rPr lang="zh-CN" altLang="en-US" dirty="0">
                <a:solidFill>
                  <a:srgbClr val="FF0000"/>
                </a:solidFill>
              </a:rPr>
              <a:t>质心系是零动量系</a:t>
            </a:r>
            <a:endParaRPr lang="en-US" altLang="zh-CN" dirty="0">
              <a:solidFill>
                <a:srgbClr val="FF0000"/>
              </a:solidFill>
            </a:endParaRPr>
          </a:p>
          <a:p>
            <a:r>
              <a:rPr lang="zh-CN" altLang="en-US" dirty="0">
                <a:solidFill>
                  <a:srgbClr val="FF0000"/>
                </a:solidFill>
              </a:rPr>
              <a:t>以质心为参考点，</a:t>
            </a:r>
            <a:r>
              <a:rPr lang="en-US" altLang="zh-CN" i="1" dirty="0" err="1">
                <a:solidFill>
                  <a:srgbClr val="FF0000"/>
                </a:solidFill>
              </a:rPr>
              <a:t>r</a:t>
            </a:r>
            <a:r>
              <a:rPr lang="en-US" altLang="zh-CN" i="1" baseline="-25000" dirty="0" err="1">
                <a:solidFill>
                  <a:srgbClr val="FF0000"/>
                </a:solidFill>
              </a:rPr>
              <a:t>c</a:t>
            </a:r>
            <a:r>
              <a:rPr lang="en-US" altLang="zh-CN" dirty="0">
                <a:solidFill>
                  <a:srgbClr val="FF0000"/>
                </a:solidFill>
              </a:rPr>
              <a:t>=0</a:t>
            </a:r>
            <a:endParaRPr lang="zh-CN" altLang="en-US" dirty="0">
              <a:solidFill>
                <a:srgbClr val="FF0000"/>
              </a:solidFill>
            </a:endParaRPr>
          </a:p>
        </p:txBody>
      </p:sp>
    </p:spTree>
    <p:extLst>
      <p:ext uri="{BB962C8B-B14F-4D97-AF65-F5344CB8AC3E}">
        <p14:creationId xmlns:p14="http://schemas.microsoft.com/office/powerpoint/2010/main" val="180778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fontScale="90000"/>
          </a:bodyPr>
          <a:lstStyle/>
          <a:p>
            <a:r>
              <a:rPr lang="en-US" altLang="zh-CN" dirty="0"/>
              <a:t>§5.4 </a:t>
            </a:r>
            <a:r>
              <a:rPr lang="zh-CN" altLang="en-US" dirty="0"/>
              <a:t>力矩  刚体绕定轴转动微分方程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内容占位符 2"/>
          <p:cNvSpPr>
            <a:spLocks noGrp="1"/>
          </p:cNvSpPr>
          <p:nvPr>
            <p:ph idx="1"/>
          </p:nvPr>
        </p:nvSpPr>
        <p:spPr>
          <a:xfrm>
            <a:off x="457200" y="1453443"/>
            <a:ext cx="1666528" cy="535397"/>
          </a:xfrm>
        </p:spPr>
        <p:txBody>
          <a:bodyPr>
            <a:normAutofit lnSpcReduction="10000"/>
          </a:bodyPr>
          <a:lstStyle/>
          <a:p>
            <a:pPr>
              <a:buNone/>
            </a:pPr>
            <a:r>
              <a:rPr lang="zh-CN" altLang="en-US" dirty="0"/>
              <a:t>一</a:t>
            </a:r>
            <a:r>
              <a:rPr lang="en-US" altLang="zh-CN" dirty="0"/>
              <a:t>. </a:t>
            </a:r>
            <a:r>
              <a:rPr lang="zh-CN" altLang="en-US" dirty="0"/>
              <a:t>力矩</a:t>
            </a:r>
          </a:p>
        </p:txBody>
      </p:sp>
      <p:sp>
        <p:nvSpPr>
          <p:cNvPr id="82" name="Text Box 7"/>
          <p:cNvSpPr txBox="1">
            <a:spLocks noChangeArrowheads="1"/>
          </p:cNvSpPr>
          <p:nvPr/>
        </p:nvSpPr>
        <p:spPr bwMode="auto">
          <a:xfrm>
            <a:off x="755576" y="2377473"/>
            <a:ext cx="2787173" cy="461665"/>
          </a:xfrm>
          <a:prstGeom prst="rect">
            <a:avLst/>
          </a:prstGeom>
          <a:noFill/>
          <a:ln w="9525">
            <a:noFill/>
            <a:miter lim="800000"/>
            <a:headEnd/>
            <a:tailEnd/>
          </a:ln>
          <a:effectLst/>
        </p:spPr>
        <p:txBody>
          <a:bodyPr wrap="none">
            <a:spAutoFit/>
          </a:bodyPr>
          <a:lstStyle/>
          <a:p>
            <a:pPr eaLnBrk="0" hangingPunct="0"/>
            <a:r>
              <a:rPr lang="en-US" altLang="zh-CN" sz="2400" b="1" dirty="0">
                <a:latin typeface="Times New Roman" pitchFamily="18" charset="0"/>
              </a:rPr>
              <a:t>  </a:t>
            </a:r>
            <a:r>
              <a:rPr lang="zh-CN" altLang="en-US" sz="2400" b="1" dirty="0">
                <a:latin typeface="Times New Roman" pitchFamily="18" charset="0"/>
              </a:rPr>
              <a:t>力 </a:t>
            </a:r>
            <a:r>
              <a:rPr lang="en-US" altLang="zh-CN" sz="2400" b="1" i="1" dirty="0">
                <a:latin typeface="Times New Roman" pitchFamily="18" charset="0"/>
              </a:rPr>
              <a:t>F </a:t>
            </a:r>
            <a:r>
              <a:rPr lang="zh-CN" altLang="en-US" sz="2400" b="1" dirty="0">
                <a:latin typeface="Times New Roman" pitchFamily="18" charset="0"/>
              </a:rPr>
              <a:t>对点</a:t>
            </a:r>
            <a:r>
              <a:rPr lang="en-US" altLang="zh-CN" sz="2400" b="1" i="1" dirty="0">
                <a:latin typeface="Times New Roman" pitchFamily="18" charset="0"/>
              </a:rPr>
              <a:t>O</a:t>
            </a:r>
            <a:r>
              <a:rPr lang="zh-CN" altLang="en-US" sz="2400" b="1" dirty="0">
                <a:latin typeface="Times New Roman" pitchFamily="18" charset="0"/>
              </a:rPr>
              <a:t>的力矩</a:t>
            </a:r>
            <a:endParaRPr lang="zh-CN" altLang="en-US" sz="2400" b="1" i="1" dirty="0">
              <a:latin typeface="Times New Roman" pitchFamily="18" charset="0"/>
            </a:endParaRPr>
          </a:p>
        </p:txBody>
      </p:sp>
      <p:graphicFrame>
        <p:nvGraphicFramePr>
          <p:cNvPr id="83" name="Object 2"/>
          <p:cNvGraphicFramePr>
            <a:graphicFrameLocks/>
          </p:cNvGraphicFramePr>
          <p:nvPr>
            <p:extLst>
              <p:ext uri="{D42A27DB-BD31-4B8C-83A1-F6EECF244321}">
                <p14:modId xmlns:p14="http://schemas.microsoft.com/office/powerpoint/2010/main" val="2170526883"/>
              </p:ext>
            </p:extLst>
          </p:nvPr>
        </p:nvGraphicFramePr>
        <p:xfrm>
          <a:off x="769938" y="3025775"/>
          <a:ext cx="2312987" cy="541338"/>
        </p:xfrm>
        <a:graphic>
          <a:graphicData uri="http://schemas.openxmlformats.org/presentationml/2006/ole">
            <mc:AlternateContent xmlns:mc="http://schemas.openxmlformats.org/markup-compatibility/2006">
              <mc:Choice xmlns:v="urn:schemas-microsoft-com:vml" Requires="v">
                <p:oleObj spid="_x0000_s193468" name="Equation" r:id="rId4" imgW="965160" imgH="253800" progId="Equation.DSMT4">
                  <p:embed/>
                </p:oleObj>
              </mc:Choice>
              <mc:Fallback>
                <p:oleObj name="Equation" r:id="rId4" imgW="965160" imgH="253800" progId="Equation.DSMT4">
                  <p:embed/>
                  <p:pic>
                    <p:nvPicPr>
                      <p:cNvPr id="0" name=""/>
                      <p:cNvPicPr>
                        <a:picLocks noChangeArrowheads="1"/>
                      </p:cNvPicPr>
                      <p:nvPr/>
                    </p:nvPicPr>
                    <p:blipFill>
                      <a:blip r:embed="rId5"/>
                      <a:srcRect/>
                      <a:stretch>
                        <a:fillRect/>
                      </a:stretch>
                    </p:blipFill>
                    <p:spPr bwMode="auto">
                      <a:xfrm>
                        <a:off x="769938" y="3025775"/>
                        <a:ext cx="2312987"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
        <p:nvSpPr>
          <p:cNvPr id="84" name="TextBox 83"/>
          <p:cNvSpPr txBox="1"/>
          <p:nvPr/>
        </p:nvSpPr>
        <p:spPr>
          <a:xfrm>
            <a:off x="3131840" y="3025545"/>
            <a:ext cx="792088" cy="461665"/>
          </a:xfrm>
          <a:prstGeom prst="rect">
            <a:avLst/>
          </a:prstGeom>
          <a:noFill/>
        </p:spPr>
        <p:txBody>
          <a:bodyPr wrap="square" rtlCol="0">
            <a:spAutoFit/>
          </a:bodyPr>
          <a:lstStyle/>
          <a:p>
            <a:r>
              <a:rPr lang="en-US" altLang="zh-CN" sz="2400" dirty="0">
                <a:solidFill>
                  <a:srgbClr val="FF0000"/>
                </a:solidFill>
              </a:rPr>
              <a:t>【2】</a:t>
            </a:r>
            <a:endParaRPr lang="zh-CN" altLang="en-US" sz="2400" dirty="0">
              <a:solidFill>
                <a:srgbClr val="FF0000"/>
              </a:solidFill>
            </a:endParaRPr>
          </a:p>
        </p:txBody>
      </p:sp>
      <p:sp>
        <p:nvSpPr>
          <p:cNvPr id="85" name="Line 3"/>
          <p:cNvSpPr>
            <a:spLocks noChangeShapeType="1"/>
          </p:cNvSpPr>
          <p:nvPr/>
        </p:nvSpPr>
        <p:spPr bwMode="auto">
          <a:xfrm>
            <a:off x="5893297" y="3570524"/>
            <a:ext cx="1219200" cy="45720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86" name="Line 4"/>
          <p:cNvSpPr>
            <a:spLocks noChangeShapeType="1"/>
          </p:cNvSpPr>
          <p:nvPr/>
        </p:nvSpPr>
        <p:spPr bwMode="auto">
          <a:xfrm flipV="1">
            <a:off x="7112497" y="2960924"/>
            <a:ext cx="1447800" cy="106680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87" name="Line 5"/>
          <p:cNvSpPr>
            <a:spLocks noChangeShapeType="1"/>
          </p:cNvSpPr>
          <p:nvPr/>
        </p:nvSpPr>
        <p:spPr bwMode="auto">
          <a:xfrm flipV="1">
            <a:off x="5893297" y="2960924"/>
            <a:ext cx="2667000" cy="609600"/>
          </a:xfrm>
          <a:prstGeom prst="line">
            <a:avLst/>
          </a:prstGeom>
          <a:noFill/>
          <a:ln w="22225">
            <a:solidFill>
              <a:schemeClr val="tx1"/>
            </a:solidFill>
            <a:prstDash val="dash"/>
            <a:round/>
            <a:headEnd/>
            <a:tailEnd/>
          </a:ln>
          <a:effectLst/>
        </p:spPr>
        <p:txBody>
          <a:bodyPr wrap="none" anchor="ctr"/>
          <a:lstStyle/>
          <a:p>
            <a:endParaRPr lang="zh-CN" altLang="en-US"/>
          </a:p>
        </p:txBody>
      </p:sp>
      <p:sp>
        <p:nvSpPr>
          <p:cNvPr id="88" name="Line 6"/>
          <p:cNvSpPr>
            <a:spLocks noChangeShapeType="1"/>
          </p:cNvSpPr>
          <p:nvPr/>
        </p:nvSpPr>
        <p:spPr bwMode="auto">
          <a:xfrm flipH="1" flipV="1">
            <a:off x="5512297" y="2122724"/>
            <a:ext cx="381000" cy="144780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89" name="Line 7"/>
          <p:cNvSpPr>
            <a:spLocks noChangeShapeType="1"/>
          </p:cNvSpPr>
          <p:nvPr/>
        </p:nvSpPr>
        <p:spPr bwMode="auto">
          <a:xfrm flipV="1">
            <a:off x="5893297" y="2122724"/>
            <a:ext cx="0" cy="1439862"/>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90" name="Line 8"/>
          <p:cNvSpPr>
            <a:spLocks noChangeShapeType="1"/>
          </p:cNvSpPr>
          <p:nvPr/>
        </p:nvSpPr>
        <p:spPr bwMode="auto">
          <a:xfrm flipH="1">
            <a:off x="5207497" y="3570524"/>
            <a:ext cx="685800" cy="533400"/>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91" name="Line 9"/>
          <p:cNvSpPr>
            <a:spLocks noChangeShapeType="1"/>
          </p:cNvSpPr>
          <p:nvPr/>
        </p:nvSpPr>
        <p:spPr bwMode="auto">
          <a:xfrm>
            <a:off x="5910362" y="3546910"/>
            <a:ext cx="2673350" cy="1587"/>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92" name="Text Box 10"/>
          <p:cNvSpPr txBox="1">
            <a:spLocks noChangeArrowheads="1"/>
          </p:cNvSpPr>
          <p:nvPr/>
        </p:nvSpPr>
        <p:spPr bwMode="auto">
          <a:xfrm>
            <a:off x="5447209" y="3265724"/>
            <a:ext cx="938213"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O</a:t>
            </a:r>
            <a:r>
              <a:rPr lang="en-US" altLang="zh-CN" sz="2400" b="1">
                <a:latin typeface="Times New Roman" pitchFamily="18" charset="0"/>
              </a:rPr>
              <a:t>  .</a:t>
            </a:r>
          </a:p>
        </p:txBody>
      </p:sp>
      <p:graphicFrame>
        <p:nvGraphicFramePr>
          <p:cNvPr id="93" name="Object 17"/>
          <p:cNvGraphicFramePr>
            <a:graphicFrameLocks/>
          </p:cNvGraphicFramePr>
          <p:nvPr>
            <p:extLst>
              <p:ext uri="{D42A27DB-BD31-4B8C-83A1-F6EECF244321}">
                <p14:modId xmlns:p14="http://schemas.microsoft.com/office/powerpoint/2010/main" val="3398130574"/>
              </p:ext>
            </p:extLst>
          </p:nvPr>
        </p:nvGraphicFramePr>
        <p:xfrm>
          <a:off x="8286626" y="2447740"/>
          <a:ext cx="404540" cy="456927"/>
        </p:xfrm>
        <a:graphic>
          <a:graphicData uri="http://schemas.openxmlformats.org/presentationml/2006/ole">
            <mc:AlternateContent xmlns:mc="http://schemas.openxmlformats.org/markup-compatibility/2006">
              <mc:Choice xmlns:v="urn:schemas-microsoft-com:vml" Requires="v">
                <p:oleObj spid="_x0000_s193469" name="Equation" r:id="rId6" imgW="164880" imgH="203040" progId="Equation.DSMT4">
                  <p:embed/>
                </p:oleObj>
              </mc:Choice>
              <mc:Fallback>
                <p:oleObj name="Equation" r:id="rId6" imgW="164880" imgH="203040" progId="Equation.DSMT4">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6626" y="2447740"/>
                        <a:ext cx="404540" cy="4569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 name="Object 18"/>
          <p:cNvGraphicFramePr>
            <a:graphicFrameLocks/>
          </p:cNvGraphicFramePr>
          <p:nvPr>
            <p:extLst>
              <p:ext uri="{D42A27DB-BD31-4B8C-83A1-F6EECF244321}">
                <p14:modId xmlns:p14="http://schemas.microsoft.com/office/powerpoint/2010/main" val="1106078428"/>
              </p:ext>
            </p:extLst>
          </p:nvPr>
        </p:nvGraphicFramePr>
        <p:xfrm>
          <a:off x="6213972" y="3835958"/>
          <a:ext cx="344462" cy="339973"/>
        </p:xfrm>
        <a:graphic>
          <a:graphicData uri="http://schemas.openxmlformats.org/presentationml/2006/ole">
            <mc:AlternateContent xmlns:mc="http://schemas.openxmlformats.org/markup-compatibility/2006">
              <mc:Choice xmlns:v="urn:schemas-microsoft-com:vml" Requires="v">
                <p:oleObj spid="_x0000_s193470" name="Equation" r:id="rId8" imgW="126720" imgH="164880" progId="Equation.DSMT4">
                  <p:embed/>
                </p:oleObj>
              </mc:Choice>
              <mc:Fallback>
                <p:oleObj name="Equation" r:id="rId8" imgW="126720" imgH="164880" progId="Equation.DSMT4">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13972" y="3835958"/>
                        <a:ext cx="344462" cy="3399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 name="Object 19"/>
          <p:cNvGraphicFramePr>
            <a:graphicFrameLocks/>
          </p:cNvGraphicFramePr>
          <p:nvPr>
            <p:extLst>
              <p:ext uri="{D42A27DB-BD31-4B8C-83A1-F6EECF244321}">
                <p14:modId xmlns:p14="http://schemas.microsoft.com/office/powerpoint/2010/main" val="3924970166"/>
              </p:ext>
            </p:extLst>
          </p:nvPr>
        </p:nvGraphicFramePr>
        <p:xfrm>
          <a:off x="5046266" y="2015692"/>
          <a:ext cx="361256" cy="410567"/>
        </p:xfrm>
        <a:graphic>
          <a:graphicData uri="http://schemas.openxmlformats.org/presentationml/2006/ole">
            <mc:AlternateContent xmlns:mc="http://schemas.openxmlformats.org/markup-compatibility/2006">
              <mc:Choice xmlns:v="urn:schemas-microsoft-com:vml" Requires="v">
                <p:oleObj spid="_x0000_s193471" name="Equation" r:id="rId10" imgW="241200" imgH="253800" progId="Equation.DSMT4">
                  <p:embed/>
                </p:oleObj>
              </mc:Choice>
              <mc:Fallback>
                <p:oleObj name="Equation" r:id="rId10" imgW="241200" imgH="253800" progId="Equation.DSMT4">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46266" y="2015692"/>
                        <a:ext cx="361256" cy="4105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 name="Line 20"/>
          <p:cNvSpPr>
            <a:spLocks noChangeShapeType="1"/>
          </p:cNvSpPr>
          <p:nvPr/>
        </p:nvSpPr>
        <p:spPr bwMode="auto">
          <a:xfrm flipH="1">
            <a:off x="6845797" y="3076811"/>
            <a:ext cx="1228725" cy="863600"/>
          </a:xfrm>
          <a:prstGeom prst="line">
            <a:avLst/>
          </a:prstGeom>
          <a:noFill/>
          <a:ln w="9525">
            <a:solidFill>
              <a:schemeClr val="tx1"/>
            </a:solidFill>
            <a:round/>
            <a:headEnd/>
            <a:tailEnd/>
          </a:ln>
          <a:effectLst/>
        </p:spPr>
        <p:txBody>
          <a:bodyPr wrap="none" anchor="ctr"/>
          <a:lstStyle/>
          <a:p>
            <a:endParaRPr lang="zh-CN" altLang="en-US"/>
          </a:p>
        </p:txBody>
      </p:sp>
      <p:sp>
        <p:nvSpPr>
          <p:cNvPr id="97" name="Line 21"/>
          <p:cNvSpPr>
            <a:spLocks noChangeShapeType="1"/>
          </p:cNvSpPr>
          <p:nvPr/>
        </p:nvSpPr>
        <p:spPr bwMode="auto">
          <a:xfrm flipH="1">
            <a:off x="6615609" y="3240324"/>
            <a:ext cx="863600" cy="576262"/>
          </a:xfrm>
          <a:prstGeom prst="line">
            <a:avLst/>
          </a:prstGeom>
          <a:noFill/>
          <a:ln w="9525">
            <a:solidFill>
              <a:schemeClr val="tx1"/>
            </a:solidFill>
            <a:round/>
            <a:headEnd/>
            <a:tailEnd/>
          </a:ln>
          <a:effectLst/>
        </p:spPr>
        <p:txBody>
          <a:bodyPr wrap="none" anchor="ctr"/>
          <a:lstStyle/>
          <a:p>
            <a:endParaRPr lang="zh-CN" altLang="en-US"/>
          </a:p>
        </p:txBody>
      </p:sp>
      <p:sp>
        <p:nvSpPr>
          <p:cNvPr id="98" name="Line 22"/>
          <p:cNvSpPr>
            <a:spLocks noChangeShapeType="1"/>
          </p:cNvSpPr>
          <p:nvPr/>
        </p:nvSpPr>
        <p:spPr bwMode="auto">
          <a:xfrm flipH="1">
            <a:off x="6372722" y="3311761"/>
            <a:ext cx="617537" cy="431800"/>
          </a:xfrm>
          <a:prstGeom prst="line">
            <a:avLst/>
          </a:prstGeom>
          <a:noFill/>
          <a:ln w="9525">
            <a:solidFill>
              <a:schemeClr val="tx1"/>
            </a:solidFill>
            <a:round/>
            <a:headEnd/>
            <a:tailEnd/>
          </a:ln>
          <a:effectLst/>
        </p:spPr>
        <p:txBody>
          <a:bodyPr wrap="none" anchor="ctr"/>
          <a:lstStyle/>
          <a:p>
            <a:endParaRPr lang="zh-CN" altLang="en-US"/>
          </a:p>
        </p:txBody>
      </p:sp>
      <p:sp>
        <p:nvSpPr>
          <p:cNvPr id="99" name="Line 23"/>
          <p:cNvSpPr>
            <a:spLocks noChangeShapeType="1"/>
          </p:cNvSpPr>
          <p:nvPr/>
        </p:nvSpPr>
        <p:spPr bwMode="auto">
          <a:xfrm flipH="1">
            <a:off x="6126659" y="3456224"/>
            <a:ext cx="287338" cy="215900"/>
          </a:xfrm>
          <a:prstGeom prst="line">
            <a:avLst/>
          </a:prstGeom>
          <a:noFill/>
          <a:ln w="9525">
            <a:solidFill>
              <a:schemeClr val="tx1"/>
            </a:solidFill>
            <a:round/>
            <a:headEnd/>
            <a:tailEnd/>
          </a:ln>
          <a:effectLst/>
        </p:spPr>
        <p:txBody>
          <a:bodyPr wrap="none" anchor="ctr"/>
          <a:lstStyle/>
          <a:p>
            <a:endParaRPr lang="zh-CN" altLang="en-US"/>
          </a:p>
        </p:txBody>
      </p:sp>
      <p:sp>
        <p:nvSpPr>
          <p:cNvPr id="100" name="Arc 25"/>
          <p:cNvSpPr>
            <a:spLocks/>
          </p:cNvSpPr>
          <p:nvPr/>
        </p:nvSpPr>
        <p:spPr bwMode="auto">
          <a:xfrm rot="20973885" flipH="1">
            <a:off x="5448797" y="2511661"/>
            <a:ext cx="387350" cy="258763"/>
          </a:xfrm>
          <a:custGeom>
            <a:avLst/>
            <a:gdLst>
              <a:gd name="G0" fmla="+- 21600 0 0"/>
              <a:gd name="G1" fmla="+- 17204 0 0"/>
              <a:gd name="G2" fmla="+- 21600 0 0"/>
              <a:gd name="T0" fmla="*/ 34661 w 43200"/>
              <a:gd name="T1" fmla="*/ 0 h 38804"/>
              <a:gd name="T2" fmla="*/ 8475 w 43200"/>
              <a:gd name="T3" fmla="*/ 49 h 38804"/>
              <a:gd name="T4" fmla="*/ 21600 w 43200"/>
              <a:gd name="T5" fmla="*/ 17204 h 38804"/>
            </a:gdLst>
            <a:ahLst/>
            <a:cxnLst>
              <a:cxn ang="0">
                <a:pos x="T0" y="T1"/>
              </a:cxn>
              <a:cxn ang="0">
                <a:pos x="T2" y="T3"/>
              </a:cxn>
              <a:cxn ang="0">
                <a:pos x="T4" y="T5"/>
              </a:cxn>
            </a:cxnLst>
            <a:rect l="0" t="0" r="r" b="b"/>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chemeClr val="tx1"/>
            </a:solidFill>
            <a:round/>
            <a:headEnd/>
            <a:tailEnd type="triangle" w="med" len="med"/>
          </a:ln>
          <a:effectLst/>
        </p:spPr>
        <p:txBody>
          <a:bodyPr wrap="none" anchor="ctr"/>
          <a:lstStyle/>
          <a:p>
            <a:endParaRPr lang="zh-CN" altLang="en-US"/>
          </a:p>
        </p:txBody>
      </p:sp>
      <p:sp>
        <p:nvSpPr>
          <p:cNvPr id="101" name="Rectangle 13"/>
          <p:cNvSpPr>
            <a:spLocks noChangeArrowheads="1"/>
          </p:cNvSpPr>
          <p:nvPr/>
        </p:nvSpPr>
        <p:spPr bwMode="auto">
          <a:xfrm>
            <a:off x="467544" y="3968664"/>
            <a:ext cx="4779962" cy="457200"/>
          </a:xfrm>
          <a:prstGeom prst="rect">
            <a:avLst/>
          </a:prstGeom>
          <a:noFill/>
          <a:ln w="9525">
            <a:noFill/>
            <a:miter lim="800000"/>
            <a:headEnd/>
            <a:tailEnd/>
          </a:ln>
        </p:spPr>
        <p:txBody>
          <a:bodyPr>
            <a:spAutoFit/>
          </a:bodyPr>
          <a:lstStyle/>
          <a:p>
            <a:pPr eaLnBrk="0" hangingPunct="0"/>
            <a:r>
              <a:rPr lang="zh-CN" altLang="en-US" sz="2400" b="1" dirty="0">
                <a:latin typeface="Times New Roman" pitchFamily="18" charset="0"/>
                <a:ea typeface="楷体_GB2312" pitchFamily="49" charset="-122"/>
              </a:rPr>
              <a:t>力矩的方向由右螺旋法则确定</a:t>
            </a:r>
            <a:endParaRPr lang="zh-CN" altLang="en-US" sz="2400" dirty="0">
              <a:latin typeface="Times New Roman" pitchFamily="18" charset="0"/>
              <a:ea typeface="楷体_GB2312" pitchFamily="49" charset="-122"/>
            </a:endParaRPr>
          </a:p>
        </p:txBody>
      </p:sp>
      <p:sp>
        <p:nvSpPr>
          <p:cNvPr id="102" name="TextBox 101"/>
          <p:cNvSpPr txBox="1"/>
          <p:nvPr/>
        </p:nvSpPr>
        <p:spPr>
          <a:xfrm>
            <a:off x="531765" y="4941168"/>
            <a:ext cx="7992888" cy="1107996"/>
          </a:xfrm>
          <a:prstGeom prst="rect">
            <a:avLst/>
          </a:prstGeom>
          <a:noFill/>
        </p:spPr>
        <p:txBody>
          <a:bodyPr wrap="square" rtlCol="0">
            <a:spAutoFit/>
          </a:bodyPr>
          <a:lstStyle/>
          <a:p>
            <a:r>
              <a:rPr lang="zh-CN" altLang="en-US" sz="2400" b="1" dirty="0">
                <a:latin typeface="Times New Roman" pitchFamily="18" charset="0"/>
                <a:ea typeface="楷体_GB2312" pitchFamily="49" charset="-122"/>
              </a:rPr>
              <a:t>力对任意点的力矩，在通过该点的任一轴上的投影，等于该力对该轴的力矩</a:t>
            </a:r>
            <a:r>
              <a:rPr lang="en-US" altLang="zh-CN" sz="2400" b="1" dirty="0">
                <a:latin typeface="Times New Roman" pitchFamily="18" charset="0"/>
                <a:ea typeface="楷体_GB2312" pitchFamily="49" charset="-122"/>
              </a:rPr>
              <a:t>.</a:t>
            </a:r>
            <a:endParaRPr lang="zh-CN" altLang="en-US" sz="2400" b="1" dirty="0">
              <a:latin typeface="Times New Roman" pitchFamily="18" charset="0"/>
              <a:ea typeface="楷体_GB2312" pitchFamily="49" charset="-122"/>
            </a:endParaRPr>
          </a:p>
          <a:p>
            <a:endParaRPr lang="zh-CN" altLang="en-US" dirty="0"/>
          </a:p>
        </p:txBody>
      </p:sp>
      <p:graphicFrame>
        <p:nvGraphicFramePr>
          <p:cNvPr id="103" name="对象 102"/>
          <p:cNvGraphicFramePr>
            <a:graphicFrameLocks noChangeAspect="1"/>
          </p:cNvGraphicFramePr>
          <p:nvPr>
            <p:extLst>
              <p:ext uri="{D42A27DB-BD31-4B8C-83A1-F6EECF244321}">
                <p14:modId xmlns:p14="http://schemas.microsoft.com/office/powerpoint/2010/main" val="2808930046"/>
              </p:ext>
            </p:extLst>
          </p:nvPr>
        </p:nvGraphicFramePr>
        <p:xfrm>
          <a:off x="5750783" y="1484784"/>
          <a:ext cx="360040" cy="360040"/>
        </p:xfrm>
        <a:graphic>
          <a:graphicData uri="http://schemas.openxmlformats.org/presentationml/2006/ole">
            <mc:AlternateContent xmlns:mc="http://schemas.openxmlformats.org/markup-compatibility/2006">
              <mc:Choice xmlns:v="urn:schemas-microsoft-com:vml" Requires="v">
                <p:oleObj spid="_x0000_s193472" name="Equation" r:id="rId12" imgW="126720" imgH="126720" progId="Equation.DSMT4">
                  <p:embed/>
                </p:oleObj>
              </mc:Choice>
              <mc:Fallback>
                <p:oleObj name="Equation" r:id="rId12" imgW="126720" imgH="12672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50783" y="1484784"/>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4" name="直接连接符 103"/>
          <p:cNvCxnSpPr/>
          <p:nvPr/>
        </p:nvCxnSpPr>
        <p:spPr>
          <a:xfrm>
            <a:off x="5512297" y="2145302"/>
            <a:ext cx="38100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5887784" y="1943684"/>
            <a:ext cx="11289" cy="158417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6" name="弧形 105"/>
          <p:cNvSpPr/>
          <p:nvPr/>
        </p:nvSpPr>
        <p:spPr>
          <a:xfrm rot="20340569">
            <a:off x="5593189" y="2979811"/>
            <a:ext cx="360040" cy="216024"/>
          </a:xfrm>
          <a:prstGeom prst="arc">
            <a:avLst>
              <a:gd name="adj1" fmla="val 16200000"/>
              <a:gd name="adj2" fmla="val 20068838"/>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 name="TextBox 106"/>
          <p:cNvSpPr txBox="1"/>
          <p:nvPr/>
        </p:nvSpPr>
        <p:spPr>
          <a:xfrm>
            <a:off x="5982370" y="2735772"/>
            <a:ext cx="288032" cy="369332"/>
          </a:xfrm>
          <a:prstGeom prst="rect">
            <a:avLst/>
          </a:prstGeom>
          <a:noFill/>
        </p:spPr>
        <p:txBody>
          <a:bodyPr wrap="square" rtlCol="0">
            <a:spAutoFit/>
          </a:bodyPr>
          <a:lstStyle/>
          <a:p>
            <a:r>
              <a:rPr lang="en-US" altLang="zh-CN" dirty="0">
                <a:latin typeface="Symbol" pitchFamily="18" charset="2"/>
              </a:rPr>
              <a:t>q</a:t>
            </a:r>
            <a:endParaRPr lang="zh-CN" altLang="en-US" dirty="0">
              <a:latin typeface="Symbol" pitchFamily="18" charset="2"/>
            </a:endParaRPr>
          </a:p>
        </p:txBody>
      </p:sp>
      <p:cxnSp>
        <p:nvCxnSpPr>
          <p:cNvPr id="109" name="直接连接符 108"/>
          <p:cNvCxnSpPr>
            <a:stCxn id="87" idx="1"/>
          </p:cNvCxnSpPr>
          <p:nvPr/>
        </p:nvCxnSpPr>
        <p:spPr>
          <a:xfrm>
            <a:off x="8560297" y="2960924"/>
            <a:ext cx="86369" cy="56693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86" idx="0"/>
          </p:cNvCxnSpPr>
          <p:nvPr/>
        </p:nvCxnSpPr>
        <p:spPr>
          <a:xfrm flipV="1">
            <a:off x="7112497" y="3527860"/>
            <a:ext cx="1534169" cy="499864"/>
          </a:xfrm>
          <a:prstGeom prst="line">
            <a:avLst/>
          </a:prstGeom>
          <a:ln w="19050">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1" name="Object 8"/>
          <p:cNvGraphicFramePr>
            <a:graphicFrameLocks/>
          </p:cNvGraphicFramePr>
          <p:nvPr>
            <p:extLst>
              <p:ext uri="{D42A27DB-BD31-4B8C-83A1-F6EECF244321}">
                <p14:modId xmlns:p14="http://schemas.microsoft.com/office/powerpoint/2010/main" val="2161067096"/>
              </p:ext>
            </p:extLst>
          </p:nvPr>
        </p:nvGraphicFramePr>
        <p:xfrm>
          <a:off x="8646666" y="3239828"/>
          <a:ext cx="389830" cy="489768"/>
        </p:xfrm>
        <a:graphic>
          <a:graphicData uri="http://schemas.openxmlformats.org/presentationml/2006/ole">
            <mc:AlternateContent xmlns:mc="http://schemas.openxmlformats.org/markup-compatibility/2006">
              <mc:Choice xmlns:v="urn:schemas-microsoft-com:vml" Requires="v">
                <p:oleObj spid="_x0000_s193473" name="Equation" r:id="rId14" imgW="190440" imgH="253800" progId="Equation.DSMT4">
                  <p:embed/>
                </p:oleObj>
              </mc:Choice>
              <mc:Fallback>
                <p:oleObj name="Equation" r:id="rId14" imgW="190440" imgH="253800" progId="Equation.DSMT4">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46666" y="3239828"/>
                        <a:ext cx="389830" cy="4897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 name="TextBox 111"/>
          <p:cNvSpPr txBox="1"/>
          <p:nvPr/>
        </p:nvSpPr>
        <p:spPr>
          <a:xfrm>
            <a:off x="7638554" y="3489760"/>
            <a:ext cx="288032" cy="369332"/>
          </a:xfrm>
          <a:prstGeom prst="rect">
            <a:avLst/>
          </a:prstGeom>
          <a:noFill/>
        </p:spPr>
        <p:txBody>
          <a:bodyPr wrap="square" rtlCol="0">
            <a:spAutoFit/>
          </a:bodyPr>
          <a:lstStyle/>
          <a:p>
            <a:r>
              <a:rPr lang="en-US" altLang="zh-CN" dirty="0">
                <a:latin typeface="Symbol" pitchFamily="18" charset="2"/>
              </a:rPr>
              <a:t>q</a:t>
            </a:r>
            <a:endParaRPr lang="zh-CN" altLang="en-US" dirty="0">
              <a:latin typeface="Symbol" pitchFamily="18" charset="2"/>
            </a:endParaRPr>
          </a:p>
        </p:txBody>
      </p:sp>
      <p:sp>
        <p:nvSpPr>
          <p:cNvPr id="113" name="弧形 112"/>
          <p:cNvSpPr/>
          <p:nvPr/>
        </p:nvSpPr>
        <p:spPr>
          <a:xfrm>
            <a:off x="7422530" y="3743884"/>
            <a:ext cx="144016" cy="216024"/>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 name="TextBox 114"/>
          <p:cNvSpPr txBox="1"/>
          <p:nvPr/>
        </p:nvSpPr>
        <p:spPr>
          <a:xfrm>
            <a:off x="6918474" y="4103924"/>
            <a:ext cx="648072" cy="461665"/>
          </a:xfrm>
          <a:prstGeom prst="rect">
            <a:avLst/>
          </a:prstGeom>
          <a:noFill/>
        </p:spPr>
        <p:txBody>
          <a:bodyPr wrap="square" rtlCol="0">
            <a:spAutoFit/>
          </a:bodyPr>
          <a:lstStyle/>
          <a:p>
            <a:r>
              <a:rPr lang="en-US" altLang="zh-CN" sz="2400" i="1" dirty="0"/>
              <a:t>A</a:t>
            </a:r>
            <a:endParaRPr lang="zh-CN" altLang="en-US" sz="2400" i="1" dirty="0"/>
          </a:p>
        </p:txBody>
      </p:sp>
      <p:graphicFrame>
        <p:nvGraphicFramePr>
          <p:cNvPr id="116" name="Object 10"/>
          <p:cNvGraphicFramePr>
            <a:graphicFrameLocks noChangeAspect="1"/>
          </p:cNvGraphicFramePr>
          <p:nvPr>
            <p:extLst>
              <p:ext uri="{D42A27DB-BD31-4B8C-83A1-F6EECF244321}">
                <p14:modId xmlns:p14="http://schemas.microsoft.com/office/powerpoint/2010/main" val="4004465388"/>
              </p:ext>
            </p:extLst>
          </p:nvPr>
        </p:nvGraphicFramePr>
        <p:xfrm>
          <a:off x="4974134" y="4086784"/>
          <a:ext cx="360363" cy="395288"/>
        </p:xfrm>
        <a:graphic>
          <a:graphicData uri="http://schemas.openxmlformats.org/presentationml/2006/ole">
            <mc:AlternateContent xmlns:mc="http://schemas.openxmlformats.org/markup-compatibility/2006">
              <mc:Choice xmlns:v="urn:schemas-microsoft-com:vml" Requires="v">
                <p:oleObj spid="_x0000_s193474" name="Equation" r:id="rId16" imgW="126720" imgH="139680" progId="Equation.DSMT4">
                  <p:embed/>
                </p:oleObj>
              </mc:Choice>
              <mc:Fallback>
                <p:oleObj name="Equation" r:id="rId16" imgW="126720" imgH="13968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74134" y="4086784"/>
                        <a:ext cx="3603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 name="Object 11"/>
          <p:cNvGraphicFramePr>
            <a:graphicFrameLocks noChangeAspect="1"/>
          </p:cNvGraphicFramePr>
          <p:nvPr>
            <p:extLst>
              <p:ext uri="{D42A27DB-BD31-4B8C-83A1-F6EECF244321}">
                <p14:modId xmlns:p14="http://schemas.microsoft.com/office/powerpoint/2010/main" val="1761933609"/>
              </p:ext>
            </p:extLst>
          </p:nvPr>
        </p:nvGraphicFramePr>
        <p:xfrm>
          <a:off x="8070602" y="3239828"/>
          <a:ext cx="303898" cy="360040"/>
        </p:xfrm>
        <a:graphic>
          <a:graphicData uri="http://schemas.openxmlformats.org/presentationml/2006/ole">
            <mc:AlternateContent xmlns:mc="http://schemas.openxmlformats.org/markup-compatibility/2006">
              <mc:Choice xmlns:v="urn:schemas-microsoft-com:vml" Requires="v">
                <p:oleObj spid="_x0000_s193475" name="Equation" r:id="rId18" imgW="139680" imgH="164880" progId="Equation.DSMT4">
                  <p:embed/>
                </p:oleObj>
              </mc:Choice>
              <mc:Fallback>
                <p:oleObj name="Equation" r:id="rId18" imgW="139680" imgH="16488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070602" y="3239828"/>
                        <a:ext cx="303898"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611560" y="6300028"/>
            <a:ext cx="7804721" cy="400110"/>
          </a:xfrm>
          <a:prstGeom prst="rect">
            <a:avLst/>
          </a:prstGeom>
          <a:noFill/>
        </p:spPr>
        <p:txBody>
          <a:bodyPr wrap="square" rtlCol="0">
            <a:spAutoFit/>
          </a:bodyPr>
          <a:lstStyle/>
          <a:p>
            <a:r>
              <a:rPr lang="zh-CN" altLang="en-US" sz="2000" dirty="0"/>
              <a:t>上述的力矩定义是普遍适用的，即使点和轴不在刚体上也适用。</a:t>
            </a:r>
          </a:p>
        </p:txBody>
      </p:sp>
    </p:spTree>
    <p:extLst>
      <p:ext uri="{BB962C8B-B14F-4D97-AF65-F5344CB8AC3E}">
        <p14:creationId xmlns:p14="http://schemas.microsoft.com/office/powerpoint/2010/main" val="169998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left)">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wipe(left)">
                                      <p:cBhvr>
                                        <p:cTn id="20" dur="500"/>
                                        <p:tgtEl>
                                          <p:spTgt spid="86"/>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wipe(left)">
                                      <p:cBhvr>
                                        <p:cTn id="24" dur="500"/>
                                        <p:tgtEl>
                                          <p:spTgt spid="9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wipe(left)">
                                      <p:cBhvr>
                                        <p:cTn id="29" dur="500"/>
                                        <p:tgtEl>
                                          <p:spTgt spid="85"/>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wipe(left)">
                                      <p:cBhvr>
                                        <p:cTn id="33" dur="500"/>
                                        <p:tgtEl>
                                          <p:spTgt spid="9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wipe(left)">
                                      <p:cBhvr>
                                        <p:cTn id="38" dur="500"/>
                                        <p:tgtEl>
                                          <p:spTgt spid="90"/>
                                        </p:tgtEl>
                                      </p:cBhvr>
                                    </p:animEffect>
                                  </p:childTnLst>
                                </p:cTn>
                              </p:par>
                            </p:childTnLst>
                          </p:cTn>
                        </p:par>
                        <p:par>
                          <p:cTn id="39" fill="hold">
                            <p:stCondLst>
                              <p:cond delay="500"/>
                            </p:stCondLst>
                            <p:childTnLst>
                              <p:par>
                                <p:cTn id="40" presetID="22" presetClass="entr" presetSubtype="4" fill="hold" nodeType="afterEffect">
                                  <p:stCondLst>
                                    <p:cond delay="0"/>
                                  </p:stCondLst>
                                  <p:childTnLst>
                                    <p:set>
                                      <p:cBhvr>
                                        <p:cTn id="41" dur="1" fill="hold">
                                          <p:stCondLst>
                                            <p:cond delay="0"/>
                                          </p:stCondLst>
                                        </p:cTn>
                                        <p:tgtEl>
                                          <p:spTgt spid="116"/>
                                        </p:tgtEl>
                                        <p:attrNameLst>
                                          <p:attrName>style.visibility</p:attrName>
                                        </p:attrNameLst>
                                      </p:cBhvr>
                                      <p:to>
                                        <p:strVal val="visible"/>
                                      </p:to>
                                    </p:set>
                                    <p:animEffect transition="in" filter="wipe(down)">
                                      <p:cBhvr>
                                        <p:cTn id="42" dur="500"/>
                                        <p:tgtEl>
                                          <p:spTgt spid="116"/>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91"/>
                                        </p:tgtEl>
                                        <p:attrNameLst>
                                          <p:attrName>style.visibility</p:attrName>
                                        </p:attrNameLst>
                                      </p:cBhvr>
                                      <p:to>
                                        <p:strVal val="visible"/>
                                      </p:to>
                                    </p:set>
                                    <p:animEffect transition="in" filter="wipe(left)">
                                      <p:cBhvr>
                                        <p:cTn id="46" dur="500"/>
                                        <p:tgtEl>
                                          <p:spTgt spid="91"/>
                                        </p:tgtEl>
                                      </p:cBhvr>
                                    </p:animEffect>
                                  </p:childTnLst>
                                </p:cTn>
                              </p:par>
                            </p:childTnLst>
                          </p:cTn>
                        </p:par>
                        <p:par>
                          <p:cTn id="47" fill="hold">
                            <p:stCondLst>
                              <p:cond delay="1500"/>
                            </p:stCondLst>
                            <p:childTnLst>
                              <p:par>
                                <p:cTn id="48" presetID="22" presetClass="entr" presetSubtype="4" fill="hold" nodeType="after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wipe(down)">
                                      <p:cBhvr>
                                        <p:cTn id="50" dur="500"/>
                                        <p:tgtEl>
                                          <p:spTgt spid="117"/>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89"/>
                                        </p:tgtEl>
                                        <p:attrNameLst>
                                          <p:attrName>style.visibility</p:attrName>
                                        </p:attrNameLst>
                                      </p:cBhvr>
                                      <p:to>
                                        <p:strVal val="visible"/>
                                      </p:to>
                                    </p:set>
                                    <p:animEffect transition="in" filter="wipe(left)">
                                      <p:cBhvr>
                                        <p:cTn id="54" dur="500"/>
                                        <p:tgtEl>
                                          <p:spTgt spid="89"/>
                                        </p:tgtEl>
                                      </p:cBhvr>
                                    </p:animEffect>
                                  </p:childTnLst>
                                </p:cTn>
                              </p:par>
                            </p:childTnLst>
                          </p:cTn>
                        </p:par>
                        <p:par>
                          <p:cTn id="55" fill="hold">
                            <p:stCondLst>
                              <p:cond delay="2500"/>
                            </p:stCondLst>
                            <p:childTnLst>
                              <p:par>
                                <p:cTn id="56" presetID="22" presetClass="entr" presetSubtype="4" fill="hold" nodeType="afterEffect">
                                  <p:stCondLst>
                                    <p:cond delay="0"/>
                                  </p:stCondLst>
                                  <p:childTnLst>
                                    <p:set>
                                      <p:cBhvr>
                                        <p:cTn id="57" dur="1" fill="hold">
                                          <p:stCondLst>
                                            <p:cond delay="0"/>
                                          </p:stCondLst>
                                        </p:cTn>
                                        <p:tgtEl>
                                          <p:spTgt spid="103"/>
                                        </p:tgtEl>
                                        <p:attrNameLst>
                                          <p:attrName>style.visibility</p:attrName>
                                        </p:attrNameLst>
                                      </p:cBhvr>
                                      <p:to>
                                        <p:strVal val="visible"/>
                                      </p:to>
                                    </p:set>
                                    <p:animEffect transition="in" filter="wipe(down)">
                                      <p:cBhvr>
                                        <p:cTn id="58" dur="500"/>
                                        <p:tgtEl>
                                          <p:spTgt spid="10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wipe(left)">
                                      <p:cBhvr>
                                        <p:cTn id="63" dur="500"/>
                                        <p:tgtEl>
                                          <p:spTgt spid="87"/>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wipe(up)">
                                      <p:cBhvr>
                                        <p:cTn id="67" dur="500"/>
                                        <p:tgtEl>
                                          <p:spTgt spid="96"/>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wipe(up)">
                                      <p:cBhvr>
                                        <p:cTn id="70" dur="500"/>
                                        <p:tgtEl>
                                          <p:spTgt spid="97"/>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wipe(up)">
                                      <p:cBhvr>
                                        <p:cTn id="73" dur="500"/>
                                        <p:tgtEl>
                                          <p:spTgt spid="98"/>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wipe(up)">
                                      <p:cBhvr>
                                        <p:cTn id="76" dur="500"/>
                                        <p:tgtEl>
                                          <p:spTgt spid="9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wipe(left)">
                                      <p:cBhvr>
                                        <p:cTn id="81" dur="500"/>
                                        <p:tgtEl>
                                          <p:spTgt spid="83"/>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84"/>
                                        </p:tgtEl>
                                        <p:attrNameLst>
                                          <p:attrName>style.visibility</p:attrName>
                                        </p:attrNameLst>
                                      </p:cBhvr>
                                      <p:to>
                                        <p:strVal val="visible"/>
                                      </p:to>
                                    </p:set>
                                    <p:animEffect transition="in" filter="wipe(left)">
                                      <p:cBhvr>
                                        <p:cTn id="85" dur="500"/>
                                        <p:tgtEl>
                                          <p:spTgt spid="8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88"/>
                                        </p:tgtEl>
                                        <p:attrNameLst>
                                          <p:attrName>style.visibility</p:attrName>
                                        </p:attrNameLst>
                                      </p:cBhvr>
                                      <p:to>
                                        <p:strVal val="visible"/>
                                      </p:to>
                                    </p:set>
                                    <p:animEffect transition="in" filter="wipe(down)">
                                      <p:cBhvr>
                                        <p:cTn id="90" dur="500"/>
                                        <p:tgtEl>
                                          <p:spTgt spid="88"/>
                                        </p:tgtEl>
                                      </p:cBhvr>
                                    </p:animEffect>
                                  </p:childTnLst>
                                </p:cTn>
                              </p:par>
                            </p:childTnLst>
                          </p:cTn>
                        </p:par>
                        <p:par>
                          <p:cTn id="91" fill="hold">
                            <p:stCondLst>
                              <p:cond delay="500"/>
                            </p:stCondLst>
                            <p:childTnLst>
                              <p:par>
                                <p:cTn id="92" presetID="22" presetClass="entr" presetSubtype="8" fill="hold" nodeType="afterEffect">
                                  <p:stCondLst>
                                    <p:cond delay="0"/>
                                  </p:stCondLst>
                                  <p:childTnLst>
                                    <p:set>
                                      <p:cBhvr>
                                        <p:cTn id="93" dur="1" fill="hold">
                                          <p:stCondLst>
                                            <p:cond delay="0"/>
                                          </p:stCondLst>
                                        </p:cTn>
                                        <p:tgtEl>
                                          <p:spTgt spid="95"/>
                                        </p:tgtEl>
                                        <p:attrNameLst>
                                          <p:attrName>style.visibility</p:attrName>
                                        </p:attrNameLst>
                                      </p:cBhvr>
                                      <p:to>
                                        <p:strVal val="visible"/>
                                      </p:to>
                                    </p:set>
                                    <p:animEffect transition="in" filter="wipe(left)">
                                      <p:cBhvr>
                                        <p:cTn id="94" dur="500"/>
                                        <p:tgtEl>
                                          <p:spTgt spid="9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01"/>
                                        </p:tgtEl>
                                        <p:attrNameLst>
                                          <p:attrName>style.visibility</p:attrName>
                                        </p:attrNameLst>
                                      </p:cBhvr>
                                      <p:to>
                                        <p:strVal val="visible"/>
                                      </p:to>
                                    </p:set>
                                    <p:animEffect transition="in" filter="wipe(left)">
                                      <p:cBhvr>
                                        <p:cTn id="99" dur="500"/>
                                        <p:tgtEl>
                                          <p:spTgt spid="10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100"/>
                                        </p:tgtEl>
                                        <p:attrNameLst>
                                          <p:attrName>style.visibility</p:attrName>
                                        </p:attrNameLst>
                                      </p:cBhvr>
                                      <p:to>
                                        <p:strVal val="visible"/>
                                      </p:to>
                                    </p:set>
                                    <p:animEffect transition="in" filter="wipe(down)">
                                      <p:cBhvr>
                                        <p:cTn id="104" dur="500"/>
                                        <p:tgtEl>
                                          <p:spTgt spid="10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105"/>
                                        </p:tgtEl>
                                        <p:attrNameLst>
                                          <p:attrName>style.visibility</p:attrName>
                                        </p:attrNameLst>
                                      </p:cBhvr>
                                      <p:to>
                                        <p:strVal val="visible"/>
                                      </p:to>
                                    </p:set>
                                    <p:animEffect transition="in" filter="wipe(down)">
                                      <p:cBhvr>
                                        <p:cTn id="109" dur="500"/>
                                        <p:tgtEl>
                                          <p:spTgt spid="10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nodeType="clickEffect">
                                  <p:stCondLst>
                                    <p:cond delay="0"/>
                                  </p:stCondLst>
                                  <p:childTnLst>
                                    <p:set>
                                      <p:cBhvr>
                                        <p:cTn id="113" dur="1" fill="hold">
                                          <p:stCondLst>
                                            <p:cond delay="0"/>
                                          </p:stCondLst>
                                        </p:cTn>
                                        <p:tgtEl>
                                          <p:spTgt spid="109"/>
                                        </p:tgtEl>
                                        <p:attrNameLst>
                                          <p:attrName>style.visibility</p:attrName>
                                        </p:attrNameLst>
                                      </p:cBhvr>
                                      <p:to>
                                        <p:strVal val="visible"/>
                                      </p:to>
                                    </p:set>
                                    <p:animEffect transition="in" filter="wipe(up)">
                                      <p:cBhvr>
                                        <p:cTn id="114" dur="500"/>
                                        <p:tgtEl>
                                          <p:spTgt spid="10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wipe(down)">
                                      <p:cBhvr>
                                        <p:cTn id="119" dur="500"/>
                                        <p:tgtEl>
                                          <p:spTgt spid="110"/>
                                        </p:tgtEl>
                                      </p:cBhvr>
                                    </p:animEffect>
                                  </p:childTnLst>
                                </p:cTn>
                              </p:par>
                            </p:childTnLst>
                          </p:cTn>
                        </p:par>
                        <p:par>
                          <p:cTn id="120" fill="hold">
                            <p:stCondLst>
                              <p:cond delay="500"/>
                            </p:stCondLst>
                            <p:childTnLst>
                              <p:par>
                                <p:cTn id="121" presetID="22" presetClass="entr" presetSubtype="8" fill="hold" nodeType="afterEffect">
                                  <p:stCondLst>
                                    <p:cond delay="0"/>
                                  </p:stCondLst>
                                  <p:childTnLst>
                                    <p:set>
                                      <p:cBhvr>
                                        <p:cTn id="122" dur="1" fill="hold">
                                          <p:stCondLst>
                                            <p:cond delay="0"/>
                                          </p:stCondLst>
                                        </p:cTn>
                                        <p:tgtEl>
                                          <p:spTgt spid="111"/>
                                        </p:tgtEl>
                                        <p:attrNameLst>
                                          <p:attrName>style.visibility</p:attrName>
                                        </p:attrNameLst>
                                      </p:cBhvr>
                                      <p:to>
                                        <p:strVal val="visible"/>
                                      </p:to>
                                    </p:set>
                                    <p:animEffect transition="in" filter="wipe(left)">
                                      <p:cBhvr>
                                        <p:cTn id="123" dur="500"/>
                                        <p:tgtEl>
                                          <p:spTgt spid="111"/>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wipe(up)">
                                      <p:cBhvr>
                                        <p:cTn id="128" dur="500"/>
                                        <p:tgtEl>
                                          <p:spTgt spid="113"/>
                                        </p:tgtEl>
                                      </p:cBhvr>
                                    </p:animEffect>
                                  </p:childTnLst>
                                </p:cTn>
                              </p:par>
                            </p:childTnLst>
                          </p:cTn>
                        </p:par>
                        <p:par>
                          <p:cTn id="129" fill="hold">
                            <p:stCondLst>
                              <p:cond delay="500"/>
                            </p:stCondLst>
                            <p:childTnLst>
                              <p:par>
                                <p:cTn id="130" presetID="22" presetClass="entr" presetSubtype="8" fill="hold" grpId="0" nodeType="afterEffect">
                                  <p:stCondLst>
                                    <p:cond delay="0"/>
                                  </p:stCondLst>
                                  <p:childTnLst>
                                    <p:set>
                                      <p:cBhvr>
                                        <p:cTn id="131" dur="1" fill="hold">
                                          <p:stCondLst>
                                            <p:cond delay="0"/>
                                          </p:stCondLst>
                                        </p:cTn>
                                        <p:tgtEl>
                                          <p:spTgt spid="112"/>
                                        </p:tgtEl>
                                        <p:attrNameLst>
                                          <p:attrName>style.visibility</p:attrName>
                                        </p:attrNameLst>
                                      </p:cBhvr>
                                      <p:to>
                                        <p:strVal val="visible"/>
                                      </p:to>
                                    </p:set>
                                    <p:animEffect transition="in" filter="wipe(left)">
                                      <p:cBhvr>
                                        <p:cTn id="132" dur="500"/>
                                        <p:tgtEl>
                                          <p:spTgt spid="112"/>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106"/>
                                        </p:tgtEl>
                                        <p:attrNameLst>
                                          <p:attrName>style.visibility</p:attrName>
                                        </p:attrNameLst>
                                      </p:cBhvr>
                                      <p:to>
                                        <p:strVal val="visible"/>
                                      </p:to>
                                    </p:set>
                                    <p:animEffect transition="in" filter="wipe(down)">
                                      <p:cBhvr>
                                        <p:cTn id="137" dur="500"/>
                                        <p:tgtEl>
                                          <p:spTgt spid="106"/>
                                        </p:tgtEl>
                                      </p:cBhvr>
                                    </p:animEffect>
                                  </p:childTnLst>
                                </p:cTn>
                              </p:par>
                            </p:childTnLst>
                          </p:cTn>
                        </p:par>
                        <p:par>
                          <p:cTn id="138" fill="hold">
                            <p:stCondLst>
                              <p:cond delay="500"/>
                            </p:stCondLst>
                            <p:childTnLst>
                              <p:par>
                                <p:cTn id="139" presetID="22" presetClass="entr" presetSubtype="8" fill="hold" grpId="0" nodeType="afterEffect">
                                  <p:stCondLst>
                                    <p:cond delay="0"/>
                                  </p:stCondLst>
                                  <p:childTnLst>
                                    <p:set>
                                      <p:cBhvr>
                                        <p:cTn id="140" dur="1" fill="hold">
                                          <p:stCondLst>
                                            <p:cond delay="0"/>
                                          </p:stCondLst>
                                        </p:cTn>
                                        <p:tgtEl>
                                          <p:spTgt spid="107"/>
                                        </p:tgtEl>
                                        <p:attrNameLst>
                                          <p:attrName>style.visibility</p:attrName>
                                        </p:attrNameLst>
                                      </p:cBhvr>
                                      <p:to>
                                        <p:strVal val="visible"/>
                                      </p:to>
                                    </p:set>
                                    <p:animEffect transition="in" filter="wipe(left)">
                                      <p:cBhvr>
                                        <p:cTn id="141" dur="500"/>
                                        <p:tgtEl>
                                          <p:spTgt spid="107"/>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104"/>
                                        </p:tgtEl>
                                        <p:attrNameLst>
                                          <p:attrName>style.visibility</p:attrName>
                                        </p:attrNameLst>
                                      </p:cBhvr>
                                      <p:to>
                                        <p:strVal val="visible"/>
                                      </p:to>
                                    </p:set>
                                    <p:animEffect transition="in" filter="wipe(left)">
                                      <p:cBhvr>
                                        <p:cTn id="146" dur="500"/>
                                        <p:tgtEl>
                                          <p:spTgt spid="104"/>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1" fill="hold" grpId="0" nodeType="click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wipe(up)">
                                      <p:cBhvr>
                                        <p:cTn id="151"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utoUpdateAnimBg="0"/>
      <p:bldP spid="84" grpId="0"/>
      <p:bldP spid="85" grpId="0" animBg="1"/>
      <p:bldP spid="86" grpId="0" animBg="1"/>
      <p:bldP spid="87" grpId="0" animBg="1"/>
      <p:bldP spid="88" grpId="0" animBg="1"/>
      <p:bldP spid="89" grpId="0" animBg="1"/>
      <p:bldP spid="90" grpId="0" animBg="1"/>
      <p:bldP spid="91" grpId="0" animBg="1"/>
      <p:bldP spid="92" grpId="0" autoUpdateAnimBg="0"/>
      <p:bldP spid="96" grpId="0" animBg="1"/>
      <p:bldP spid="97" grpId="0" animBg="1"/>
      <p:bldP spid="98" grpId="0" animBg="1"/>
      <p:bldP spid="99" grpId="0" animBg="1"/>
      <p:bldP spid="100" grpId="0" animBg="1"/>
      <p:bldP spid="101" grpId="0" autoUpdateAnimBg="0"/>
      <p:bldP spid="102" grpId="0"/>
      <p:bldP spid="106" grpId="0" animBg="1"/>
      <p:bldP spid="107" grpId="0"/>
      <p:bldP spid="112" grpId="0"/>
      <p:bldP spid="113" grpId="0" animBg="1"/>
      <p:bldP spid="1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 Box 2"/>
          <p:cNvSpPr txBox="1">
            <a:spLocks noChangeArrowheads="1"/>
          </p:cNvSpPr>
          <p:nvPr/>
        </p:nvSpPr>
        <p:spPr bwMode="auto">
          <a:xfrm>
            <a:off x="177800" y="1421581"/>
            <a:ext cx="8426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a:latin typeface="宋体" charset="-122"/>
              </a:rPr>
              <a:t>二</a:t>
            </a:r>
            <a:r>
              <a:rPr lang="en-US" altLang="zh-CN" sz="2800" b="1">
                <a:latin typeface="宋体" charset="-122"/>
              </a:rPr>
              <a:t>.</a:t>
            </a:r>
            <a:r>
              <a:rPr lang="zh-CN" altLang="en-US" sz="2800" b="1">
                <a:latin typeface="宋体" charset="-122"/>
              </a:rPr>
              <a:t>质点系的动量矩定理和动量矩守恒定律</a:t>
            </a:r>
            <a:endParaRPr lang="zh-CN" altLang="en-US" sz="2800">
              <a:latin typeface="宋体" charset="-122"/>
            </a:endParaRPr>
          </a:p>
        </p:txBody>
      </p:sp>
      <p:sp>
        <p:nvSpPr>
          <p:cNvPr id="46" name="Text Box 20"/>
          <p:cNvSpPr txBox="1">
            <a:spLocks noChangeArrowheads="1"/>
          </p:cNvSpPr>
          <p:nvPr/>
        </p:nvSpPr>
        <p:spPr bwMode="auto">
          <a:xfrm>
            <a:off x="395288" y="2094681"/>
            <a:ext cx="3744912" cy="457200"/>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FFCCFF"/>
                </a:solidFill>
                <a:miter lim="800000"/>
                <a:headEnd/>
                <a:tailEnd/>
              </a14:hiddenLine>
            </a:ext>
          </a:extLst>
        </p:spPr>
        <p:txBody>
          <a:bodyPr>
            <a:spAutoFit/>
          </a:bodyPr>
          <a:lstStyle/>
          <a:p>
            <a:pPr>
              <a:spcBef>
                <a:spcPct val="50000"/>
              </a:spcBef>
            </a:pPr>
            <a:r>
              <a:rPr lang="en-US" altLang="zh-CN" sz="2400" b="1">
                <a:latin typeface="Times New Roman" pitchFamily="18" charset="0"/>
              </a:rPr>
              <a:t>1. </a:t>
            </a:r>
            <a:r>
              <a:rPr lang="zh-CN" altLang="en-US" sz="2400" b="1">
                <a:latin typeface="Times New Roman" pitchFamily="18" charset="0"/>
              </a:rPr>
              <a:t>质点系的动量矩</a:t>
            </a:r>
          </a:p>
        </p:txBody>
      </p:sp>
      <p:graphicFrame>
        <p:nvGraphicFramePr>
          <p:cNvPr id="7" name="对象 6"/>
          <p:cNvGraphicFramePr>
            <a:graphicFrameLocks/>
          </p:cNvGraphicFramePr>
          <p:nvPr>
            <p:extLst>
              <p:ext uri="{D42A27DB-BD31-4B8C-83A1-F6EECF244321}">
                <p14:modId xmlns:p14="http://schemas.microsoft.com/office/powerpoint/2010/main" val="4188161846"/>
              </p:ext>
            </p:extLst>
          </p:nvPr>
        </p:nvGraphicFramePr>
        <p:xfrm>
          <a:off x="3347864" y="2145263"/>
          <a:ext cx="3798887" cy="446087"/>
        </p:xfrm>
        <a:graphic>
          <a:graphicData uri="http://schemas.openxmlformats.org/presentationml/2006/ole">
            <mc:AlternateContent xmlns:mc="http://schemas.openxmlformats.org/markup-compatibility/2006">
              <mc:Choice xmlns:v="urn:schemas-microsoft-com:vml" Requires="v">
                <p:oleObj spid="_x0000_s227750" name="公式" r:id="rId4" imgW="4305287" imgH="495328" progId="Equation.3">
                  <p:embed/>
                </p:oleObj>
              </mc:Choice>
              <mc:Fallback>
                <p:oleObj name="公式" r:id="rId4" imgW="4305287" imgH="495328"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2145263"/>
                        <a:ext cx="3798887" cy="446087"/>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6"/>
          <p:cNvSpPr txBox="1">
            <a:spLocks noChangeArrowheads="1"/>
          </p:cNvSpPr>
          <p:nvPr/>
        </p:nvSpPr>
        <p:spPr bwMode="auto">
          <a:xfrm>
            <a:off x="684213" y="2997721"/>
            <a:ext cx="5975350"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4930775">
              <a:defRPr>
                <a:solidFill>
                  <a:schemeClr val="tx1"/>
                </a:solidFill>
                <a:latin typeface="Arial" charset="0"/>
                <a:ea typeface="宋体" charset="-122"/>
              </a:defRPr>
            </a:lvl2pPr>
            <a:lvl3pPr marL="5110163">
              <a:defRPr>
                <a:solidFill>
                  <a:schemeClr val="tx1"/>
                </a:solidFill>
                <a:latin typeface="Arial" charset="0"/>
                <a:ea typeface="宋体" charset="-122"/>
              </a:defRPr>
            </a:lvl3pPr>
            <a:lvl4pPr marL="5289550">
              <a:defRPr>
                <a:solidFill>
                  <a:schemeClr val="tx1"/>
                </a:solidFill>
                <a:latin typeface="Arial" charset="0"/>
                <a:ea typeface="宋体" charset="-122"/>
              </a:defRPr>
            </a:lvl4pPr>
            <a:lvl5pPr marL="5468938">
              <a:defRPr>
                <a:solidFill>
                  <a:schemeClr val="tx1"/>
                </a:solidFill>
                <a:latin typeface="Arial" charset="0"/>
                <a:ea typeface="宋体" charset="-122"/>
              </a:defRPr>
            </a:lvl5pPr>
            <a:lvl6pPr marL="5926138" fontAlgn="base">
              <a:spcBef>
                <a:spcPct val="0"/>
              </a:spcBef>
              <a:spcAft>
                <a:spcPct val="0"/>
              </a:spcAft>
              <a:defRPr>
                <a:solidFill>
                  <a:schemeClr val="tx1"/>
                </a:solidFill>
                <a:latin typeface="Arial" charset="0"/>
                <a:ea typeface="宋体" charset="-122"/>
              </a:defRPr>
            </a:lvl6pPr>
            <a:lvl7pPr marL="6383338" fontAlgn="base">
              <a:spcBef>
                <a:spcPct val="0"/>
              </a:spcBef>
              <a:spcAft>
                <a:spcPct val="0"/>
              </a:spcAft>
              <a:defRPr>
                <a:solidFill>
                  <a:schemeClr val="tx1"/>
                </a:solidFill>
                <a:latin typeface="Arial" charset="0"/>
                <a:ea typeface="宋体" charset="-122"/>
              </a:defRPr>
            </a:lvl7pPr>
            <a:lvl8pPr marL="6840538" fontAlgn="base">
              <a:spcBef>
                <a:spcPct val="0"/>
              </a:spcBef>
              <a:spcAft>
                <a:spcPct val="0"/>
              </a:spcAft>
              <a:defRPr>
                <a:solidFill>
                  <a:schemeClr val="tx1"/>
                </a:solidFill>
                <a:latin typeface="Arial" charset="0"/>
                <a:ea typeface="宋体" charset="-122"/>
              </a:defRPr>
            </a:lvl8pPr>
            <a:lvl9pPr marL="7297738" fontAlgn="base">
              <a:spcBef>
                <a:spcPct val="0"/>
              </a:spcBef>
              <a:spcAft>
                <a:spcPct val="0"/>
              </a:spcAft>
              <a:defRPr>
                <a:solidFill>
                  <a:schemeClr val="tx1"/>
                </a:solidFill>
                <a:latin typeface="Arial" charset="0"/>
                <a:ea typeface="宋体" charset="-122"/>
              </a:defRPr>
            </a:lvl9pPr>
          </a:lstStyle>
          <a:p>
            <a:pPr eaLnBrk="0" hangingPunct="0">
              <a:lnSpc>
                <a:spcPct val="125000"/>
              </a:lnSpc>
            </a:pPr>
            <a:r>
              <a:rPr lang="en-US" altLang="zh-CN" sz="2400" b="1">
                <a:latin typeface="楷体_GB2312" pitchFamily="49" charset="-122"/>
                <a:ea typeface="楷体_GB2312" pitchFamily="49" charset="-122"/>
              </a:rPr>
              <a:t>(1)</a:t>
            </a:r>
            <a:r>
              <a:rPr lang="en-US" altLang="zh-CN" sz="2400" b="1">
                <a:latin typeface="Times New Roman" pitchFamily="18" charset="0"/>
                <a:ea typeface="楷体_GB2312" pitchFamily="49" charset="-122"/>
              </a:rPr>
              <a:t> </a:t>
            </a:r>
            <a:r>
              <a:rPr lang="zh-CN" altLang="en-US" sz="2400" b="1">
                <a:latin typeface="楷体_GB2312" pitchFamily="49" charset="-122"/>
                <a:ea typeface="楷体_GB2312" pitchFamily="49" charset="-122"/>
              </a:rPr>
              <a:t>质点系的动量矩</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角动量</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可分为两项</a:t>
            </a:r>
          </a:p>
        </p:txBody>
      </p:sp>
      <p:sp>
        <p:nvSpPr>
          <p:cNvPr id="12" name="Text Box 7"/>
          <p:cNvSpPr txBox="1">
            <a:spLocks noChangeArrowheads="1"/>
          </p:cNvSpPr>
          <p:nvPr/>
        </p:nvSpPr>
        <p:spPr bwMode="auto">
          <a:xfrm>
            <a:off x="720725" y="3573984"/>
            <a:ext cx="8172450"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4930775">
              <a:defRPr>
                <a:solidFill>
                  <a:schemeClr val="tx1"/>
                </a:solidFill>
                <a:latin typeface="Arial" charset="0"/>
                <a:ea typeface="宋体" charset="-122"/>
              </a:defRPr>
            </a:lvl2pPr>
            <a:lvl3pPr marL="5110163">
              <a:defRPr>
                <a:solidFill>
                  <a:schemeClr val="tx1"/>
                </a:solidFill>
                <a:latin typeface="Arial" charset="0"/>
                <a:ea typeface="宋体" charset="-122"/>
              </a:defRPr>
            </a:lvl3pPr>
            <a:lvl4pPr marL="5289550">
              <a:defRPr>
                <a:solidFill>
                  <a:schemeClr val="tx1"/>
                </a:solidFill>
                <a:latin typeface="Arial" charset="0"/>
                <a:ea typeface="宋体" charset="-122"/>
              </a:defRPr>
            </a:lvl4pPr>
            <a:lvl5pPr marL="5468938">
              <a:defRPr>
                <a:solidFill>
                  <a:schemeClr val="tx1"/>
                </a:solidFill>
                <a:latin typeface="Arial" charset="0"/>
                <a:ea typeface="宋体" charset="-122"/>
              </a:defRPr>
            </a:lvl5pPr>
            <a:lvl6pPr marL="5926138" fontAlgn="base">
              <a:spcBef>
                <a:spcPct val="0"/>
              </a:spcBef>
              <a:spcAft>
                <a:spcPct val="0"/>
              </a:spcAft>
              <a:defRPr>
                <a:solidFill>
                  <a:schemeClr val="tx1"/>
                </a:solidFill>
                <a:latin typeface="Arial" charset="0"/>
                <a:ea typeface="宋体" charset="-122"/>
              </a:defRPr>
            </a:lvl6pPr>
            <a:lvl7pPr marL="6383338" fontAlgn="base">
              <a:spcBef>
                <a:spcPct val="0"/>
              </a:spcBef>
              <a:spcAft>
                <a:spcPct val="0"/>
              </a:spcAft>
              <a:defRPr>
                <a:solidFill>
                  <a:schemeClr val="tx1"/>
                </a:solidFill>
                <a:latin typeface="Arial" charset="0"/>
                <a:ea typeface="宋体" charset="-122"/>
              </a:defRPr>
            </a:lvl7pPr>
            <a:lvl8pPr marL="6840538" fontAlgn="base">
              <a:spcBef>
                <a:spcPct val="0"/>
              </a:spcBef>
              <a:spcAft>
                <a:spcPct val="0"/>
              </a:spcAft>
              <a:defRPr>
                <a:solidFill>
                  <a:schemeClr val="tx1"/>
                </a:solidFill>
                <a:latin typeface="Arial" charset="0"/>
                <a:ea typeface="宋体" charset="-122"/>
              </a:defRPr>
            </a:lvl8pPr>
            <a:lvl9pPr marL="7297738" fontAlgn="base">
              <a:spcBef>
                <a:spcPct val="0"/>
              </a:spcBef>
              <a:spcAft>
                <a:spcPct val="0"/>
              </a:spcAft>
              <a:defRPr>
                <a:solidFill>
                  <a:schemeClr val="tx1"/>
                </a:solidFill>
                <a:latin typeface="Arial" charset="0"/>
                <a:ea typeface="宋体" charset="-122"/>
              </a:defRPr>
            </a:lvl9pPr>
          </a:lstStyle>
          <a:p>
            <a:pPr eaLnBrk="0" hangingPunct="0">
              <a:lnSpc>
                <a:spcPct val="125000"/>
              </a:lnSpc>
            </a:pPr>
            <a:r>
              <a:rPr lang="zh-CN" altLang="en-US" sz="2400" b="1">
                <a:latin typeface="Times New Roman" pitchFamily="18" charset="0"/>
              </a:rPr>
              <a:t>第一项：</a:t>
            </a:r>
            <a:r>
              <a:rPr lang="zh-CN" altLang="en-US" sz="2400" b="1">
                <a:latin typeface="Times New Roman" pitchFamily="18" charset="0"/>
                <a:ea typeface="楷体_GB2312" pitchFamily="49" charset="-122"/>
              </a:rPr>
              <a:t>只包含系统的总质量</a:t>
            </a:r>
            <a:r>
              <a:rPr lang="zh-CN" altLang="en-US" sz="2400" b="1" i="1">
                <a:latin typeface="Times New Roman" pitchFamily="18" charset="0"/>
                <a:ea typeface="楷体_GB2312" pitchFamily="49" charset="-122"/>
              </a:rPr>
              <a:t>、</a:t>
            </a:r>
            <a:r>
              <a:rPr lang="zh-CN" altLang="en-US" sz="2400" b="1">
                <a:latin typeface="Times New Roman" pitchFamily="18" charset="0"/>
                <a:ea typeface="楷体_GB2312" pitchFamily="49" charset="-122"/>
              </a:rPr>
              <a:t>质心的位矢和质心的速度</a:t>
            </a:r>
            <a:r>
              <a:rPr lang="zh-CN" altLang="en-US" sz="2400" b="1">
                <a:latin typeface="Times New Roman" pitchFamily="18" charset="0"/>
              </a:rPr>
              <a:t>                </a:t>
            </a:r>
          </a:p>
        </p:txBody>
      </p:sp>
      <p:sp>
        <p:nvSpPr>
          <p:cNvPr id="13" name="Text Box 8"/>
          <p:cNvSpPr txBox="1">
            <a:spLocks noChangeArrowheads="1"/>
          </p:cNvSpPr>
          <p:nvPr/>
        </p:nvSpPr>
        <p:spPr bwMode="auto">
          <a:xfrm>
            <a:off x="6203950" y="4077221"/>
            <a:ext cx="268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宋体" charset="-122"/>
                <a:ea typeface="楷体_GB2312" pitchFamily="49" charset="-122"/>
              </a:rPr>
              <a:t>——</a:t>
            </a:r>
            <a:r>
              <a:rPr kumimoji="1" lang="zh-CN" altLang="en-US" sz="2400" b="1">
                <a:latin typeface="Times New Roman" pitchFamily="18" charset="0"/>
                <a:ea typeface="楷体_GB2312" pitchFamily="49" charset="-122"/>
              </a:rPr>
              <a:t>轨道角动量</a:t>
            </a:r>
          </a:p>
        </p:txBody>
      </p:sp>
      <p:sp>
        <p:nvSpPr>
          <p:cNvPr id="14" name="Text Box 9"/>
          <p:cNvSpPr txBox="1">
            <a:spLocks noChangeArrowheads="1"/>
          </p:cNvSpPr>
          <p:nvPr/>
        </p:nvSpPr>
        <p:spPr bwMode="auto">
          <a:xfrm>
            <a:off x="755650" y="4437584"/>
            <a:ext cx="7704138"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4930775">
              <a:defRPr>
                <a:solidFill>
                  <a:schemeClr val="tx1"/>
                </a:solidFill>
                <a:latin typeface="Arial" charset="0"/>
                <a:ea typeface="宋体" charset="-122"/>
              </a:defRPr>
            </a:lvl2pPr>
            <a:lvl3pPr marL="5110163">
              <a:defRPr>
                <a:solidFill>
                  <a:schemeClr val="tx1"/>
                </a:solidFill>
                <a:latin typeface="Arial" charset="0"/>
                <a:ea typeface="宋体" charset="-122"/>
              </a:defRPr>
            </a:lvl3pPr>
            <a:lvl4pPr marL="5289550">
              <a:defRPr>
                <a:solidFill>
                  <a:schemeClr val="tx1"/>
                </a:solidFill>
                <a:latin typeface="Arial" charset="0"/>
                <a:ea typeface="宋体" charset="-122"/>
              </a:defRPr>
            </a:lvl4pPr>
            <a:lvl5pPr marL="5468938">
              <a:defRPr>
                <a:solidFill>
                  <a:schemeClr val="tx1"/>
                </a:solidFill>
                <a:latin typeface="Arial" charset="0"/>
                <a:ea typeface="宋体" charset="-122"/>
              </a:defRPr>
            </a:lvl5pPr>
            <a:lvl6pPr marL="5926138" fontAlgn="base">
              <a:spcBef>
                <a:spcPct val="0"/>
              </a:spcBef>
              <a:spcAft>
                <a:spcPct val="0"/>
              </a:spcAft>
              <a:defRPr>
                <a:solidFill>
                  <a:schemeClr val="tx1"/>
                </a:solidFill>
                <a:latin typeface="Arial" charset="0"/>
                <a:ea typeface="宋体" charset="-122"/>
              </a:defRPr>
            </a:lvl6pPr>
            <a:lvl7pPr marL="6383338" fontAlgn="base">
              <a:spcBef>
                <a:spcPct val="0"/>
              </a:spcBef>
              <a:spcAft>
                <a:spcPct val="0"/>
              </a:spcAft>
              <a:defRPr>
                <a:solidFill>
                  <a:schemeClr val="tx1"/>
                </a:solidFill>
                <a:latin typeface="Arial" charset="0"/>
                <a:ea typeface="宋体" charset="-122"/>
              </a:defRPr>
            </a:lvl7pPr>
            <a:lvl8pPr marL="6840538" fontAlgn="base">
              <a:spcBef>
                <a:spcPct val="0"/>
              </a:spcBef>
              <a:spcAft>
                <a:spcPct val="0"/>
              </a:spcAft>
              <a:defRPr>
                <a:solidFill>
                  <a:schemeClr val="tx1"/>
                </a:solidFill>
                <a:latin typeface="Arial" charset="0"/>
                <a:ea typeface="宋体" charset="-122"/>
              </a:defRPr>
            </a:lvl8pPr>
            <a:lvl9pPr marL="7297738" fontAlgn="base">
              <a:spcBef>
                <a:spcPct val="0"/>
              </a:spcBef>
              <a:spcAft>
                <a:spcPct val="0"/>
              </a:spcAft>
              <a:defRPr>
                <a:solidFill>
                  <a:schemeClr val="tx1"/>
                </a:solidFill>
                <a:latin typeface="Arial" charset="0"/>
                <a:ea typeface="宋体" charset="-122"/>
              </a:defRPr>
            </a:lvl9pPr>
          </a:lstStyle>
          <a:p>
            <a:pPr eaLnBrk="0" hangingPunct="0">
              <a:lnSpc>
                <a:spcPct val="125000"/>
              </a:lnSpc>
            </a:pPr>
            <a:r>
              <a:rPr lang="zh-CN" altLang="en-US" sz="2400" b="1">
                <a:latin typeface="Times New Roman" pitchFamily="18" charset="0"/>
              </a:rPr>
              <a:t>第二项：</a:t>
            </a:r>
            <a:r>
              <a:rPr lang="zh-CN" altLang="en-US" sz="2400" b="1">
                <a:latin typeface="Times New Roman" pitchFamily="18" charset="0"/>
                <a:ea typeface="楷体_GB2312" pitchFamily="49" charset="-122"/>
              </a:rPr>
              <a:t>是质点系各质点相对于质心的角动量的矢量和</a:t>
            </a:r>
          </a:p>
        </p:txBody>
      </p:sp>
      <p:sp>
        <p:nvSpPr>
          <p:cNvPr id="15" name="Text Box 10"/>
          <p:cNvSpPr txBox="1">
            <a:spLocks noChangeArrowheads="1"/>
          </p:cNvSpPr>
          <p:nvPr/>
        </p:nvSpPr>
        <p:spPr bwMode="auto">
          <a:xfrm>
            <a:off x="6203950" y="5059884"/>
            <a:ext cx="294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宋体" charset="-122"/>
                <a:ea typeface="楷体_GB2312" pitchFamily="49" charset="-122"/>
              </a:rPr>
              <a:t>——</a:t>
            </a:r>
            <a:r>
              <a:rPr kumimoji="1" lang="zh-CN" altLang="en-US" sz="2400" b="1">
                <a:latin typeface="Times New Roman" pitchFamily="18" charset="0"/>
                <a:ea typeface="楷体_GB2312" pitchFamily="49" charset="-122"/>
              </a:rPr>
              <a:t>自旋角动量</a:t>
            </a:r>
          </a:p>
        </p:txBody>
      </p:sp>
      <p:graphicFrame>
        <p:nvGraphicFramePr>
          <p:cNvPr id="16" name="Object 11"/>
          <p:cNvGraphicFramePr>
            <a:graphicFrameLocks/>
          </p:cNvGraphicFramePr>
          <p:nvPr>
            <p:extLst>
              <p:ext uri="{D42A27DB-BD31-4B8C-83A1-F6EECF244321}">
                <p14:modId xmlns:p14="http://schemas.microsoft.com/office/powerpoint/2010/main" val="3648096100"/>
              </p:ext>
            </p:extLst>
          </p:nvPr>
        </p:nvGraphicFramePr>
        <p:xfrm>
          <a:off x="3059113" y="5626621"/>
          <a:ext cx="2055812" cy="434975"/>
        </p:xfrm>
        <a:graphic>
          <a:graphicData uri="http://schemas.openxmlformats.org/presentationml/2006/ole">
            <mc:AlternateContent xmlns:mc="http://schemas.openxmlformats.org/markup-compatibility/2006">
              <mc:Choice xmlns:v="urn:schemas-microsoft-com:vml" Requires="v">
                <p:oleObj spid="_x0000_s227751" name="公式" r:id="rId6" imgW="2336800" imgH="495300" progId="Equation.3">
                  <p:embed/>
                </p:oleObj>
              </mc:Choice>
              <mc:Fallback>
                <p:oleObj name="公式" r:id="rId6" imgW="2336800" imgH="4953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5626621"/>
                        <a:ext cx="2055812" cy="434975"/>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2"/>
          <p:cNvGraphicFramePr>
            <a:graphicFrameLocks/>
          </p:cNvGraphicFramePr>
          <p:nvPr>
            <p:extLst>
              <p:ext uri="{D42A27DB-BD31-4B8C-83A1-F6EECF244321}">
                <p14:modId xmlns:p14="http://schemas.microsoft.com/office/powerpoint/2010/main" val="3505828702"/>
              </p:ext>
            </p:extLst>
          </p:nvPr>
        </p:nvGraphicFramePr>
        <p:xfrm>
          <a:off x="1265238" y="6307659"/>
          <a:ext cx="2022475" cy="434975"/>
        </p:xfrm>
        <a:graphic>
          <a:graphicData uri="http://schemas.openxmlformats.org/presentationml/2006/ole">
            <mc:AlternateContent xmlns:mc="http://schemas.openxmlformats.org/markup-compatibility/2006">
              <mc:Choice xmlns:v="urn:schemas-microsoft-com:vml" Requires="v">
                <p:oleObj spid="_x0000_s227752" name="公式" r:id="rId8" imgW="2298700" imgH="495300" progId="Equation.3">
                  <p:embed/>
                </p:oleObj>
              </mc:Choice>
              <mc:Fallback>
                <p:oleObj name="公式" r:id="rId8" imgW="2298700" imgH="49530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65238" y="6307659"/>
                        <a:ext cx="20224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3"/>
          <p:cNvGraphicFramePr>
            <a:graphicFrameLocks/>
          </p:cNvGraphicFramePr>
          <p:nvPr>
            <p:extLst>
              <p:ext uri="{D42A27DB-BD31-4B8C-83A1-F6EECF244321}">
                <p14:modId xmlns:p14="http://schemas.microsoft.com/office/powerpoint/2010/main" val="1066038100"/>
              </p:ext>
            </p:extLst>
          </p:nvPr>
        </p:nvGraphicFramePr>
        <p:xfrm>
          <a:off x="4578350" y="6298134"/>
          <a:ext cx="2592388" cy="446087"/>
        </p:xfrm>
        <a:graphic>
          <a:graphicData uri="http://schemas.openxmlformats.org/presentationml/2006/ole">
            <mc:AlternateContent xmlns:mc="http://schemas.openxmlformats.org/markup-compatibility/2006">
              <mc:Choice xmlns:v="urn:schemas-microsoft-com:vml" Requires="v">
                <p:oleObj spid="_x0000_s227753" name="公式" r:id="rId10" imgW="2946400" imgH="508000" progId="Equation.3">
                  <p:embed/>
                </p:oleObj>
              </mc:Choice>
              <mc:Fallback>
                <p:oleObj name="公式" r:id="rId10" imgW="2946400" imgH="508000"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8350" y="6298134"/>
                        <a:ext cx="2592388"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AutoShape 14"/>
          <p:cNvSpPr>
            <a:spLocks noChangeArrowheads="1"/>
          </p:cNvSpPr>
          <p:nvPr/>
        </p:nvSpPr>
        <p:spPr bwMode="auto">
          <a:xfrm>
            <a:off x="395288" y="2492896"/>
            <a:ext cx="360362"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15"/>
          <p:cNvSpPr txBox="1">
            <a:spLocks noChangeArrowheads="1"/>
          </p:cNvSpPr>
          <p:nvPr/>
        </p:nvSpPr>
        <p:spPr bwMode="auto">
          <a:xfrm>
            <a:off x="322263" y="2564334"/>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400" b="1">
                <a:latin typeface="宋体" charset="-122"/>
              </a:rPr>
              <a:t>说明</a:t>
            </a:r>
          </a:p>
        </p:txBody>
      </p:sp>
    </p:spTree>
    <p:extLst>
      <p:ext uri="{BB962C8B-B14F-4D97-AF65-F5344CB8AC3E}">
        <p14:creationId xmlns:p14="http://schemas.microsoft.com/office/powerpoint/2010/main" val="87932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0" presetClass="entr" presetSubtype="0" decel="10000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strVal val="#ppt_w+.3"/>
                                          </p:val>
                                        </p:tav>
                                        <p:tav tm="100000">
                                          <p:val>
                                            <p:strVal val="#ppt_w"/>
                                          </p:val>
                                        </p:tav>
                                      </p:tavLst>
                                    </p:anim>
                                    <p:anim calcmode="lin" valueType="num">
                                      <p:cBhvr>
                                        <p:cTn id="23" dur="1000" fill="hold"/>
                                        <p:tgtEl>
                                          <p:spTgt spid="19"/>
                                        </p:tgtEl>
                                        <p:attrNameLst>
                                          <p:attrName>ppt_h</p:attrName>
                                        </p:attrNameLst>
                                      </p:cBhvr>
                                      <p:tavLst>
                                        <p:tav tm="0">
                                          <p:val>
                                            <p:strVal val="#ppt_h"/>
                                          </p:val>
                                        </p:tav>
                                        <p:tav tm="100000">
                                          <p:val>
                                            <p:strVal val="#ppt_h"/>
                                          </p:val>
                                        </p:tav>
                                      </p:tavLst>
                                    </p:anim>
                                    <p:animEffect transition="in" filter="fade">
                                      <p:cBhvr>
                                        <p:cTn id="24" dur="10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left)">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left)">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46" grpId="0"/>
      <p:bldP spid="11" grpId="0" autoUpdateAnimBg="0"/>
      <p:bldP spid="12" grpId="0" autoUpdateAnimBg="0"/>
      <p:bldP spid="13" grpId="0"/>
      <p:bldP spid="14" grpId="0" autoUpdateAnimBg="0"/>
      <p:bldP spid="15" grpId="0"/>
      <p:bldP spid="19" grpId="0" animBg="1"/>
      <p:bldP spid="2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 Box 2"/>
          <p:cNvSpPr txBox="1">
            <a:spLocks noChangeArrowheads="1"/>
          </p:cNvSpPr>
          <p:nvPr/>
        </p:nvSpPr>
        <p:spPr bwMode="auto">
          <a:xfrm>
            <a:off x="177800" y="1421581"/>
            <a:ext cx="8426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a:latin typeface="宋体" charset="-122"/>
              </a:rPr>
              <a:t>二</a:t>
            </a:r>
            <a:r>
              <a:rPr lang="en-US" altLang="zh-CN" sz="2800" b="1">
                <a:latin typeface="宋体" charset="-122"/>
              </a:rPr>
              <a:t>.</a:t>
            </a:r>
            <a:r>
              <a:rPr lang="zh-CN" altLang="en-US" sz="2800" b="1">
                <a:latin typeface="宋体" charset="-122"/>
              </a:rPr>
              <a:t>质点系的动量矩定理和动量矩守恒定律</a:t>
            </a:r>
            <a:endParaRPr lang="zh-CN" altLang="en-US" sz="2800">
              <a:latin typeface="宋体" charset="-122"/>
            </a:endParaRPr>
          </a:p>
        </p:txBody>
      </p:sp>
      <p:sp>
        <p:nvSpPr>
          <p:cNvPr id="46" name="Text Box 20"/>
          <p:cNvSpPr txBox="1">
            <a:spLocks noChangeArrowheads="1"/>
          </p:cNvSpPr>
          <p:nvPr/>
        </p:nvSpPr>
        <p:spPr bwMode="auto">
          <a:xfrm>
            <a:off x="395288" y="2094681"/>
            <a:ext cx="3744912" cy="457200"/>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FFCCFF"/>
                </a:solidFill>
                <a:miter lim="800000"/>
                <a:headEnd/>
                <a:tailEnd/>
              </a14:hiddenLine>
            </a:ext>
          </a:extLst>
        </p:spPr>
        <p:txBody>
          <a:bodyPr>
            <a:spAutoFit/>
          </a:bodyPr>
          <a:lstStyle/>
          <a:p>
            <a:pPr>
              <a:spcBef>
                <a:spcPct val="50000"/>
              </a:spcBef>
            </a:pPr>
            <a:r>
              <a:rPr lang="en-US" altLang="zh-CN" sz="2400" b="1">
                <a:latin typeface="Times New Roman" pitchFamily="18" charset="0"/>
              </a:rPr>
              <a:t>1. </a:t>
            </a:r>
            <a:r>
              <a:rPr lang="zh-CN" altLang="en-US" sz="2400" b="1">
                <a:latin typeface="Times New Roman" pitchFamily="18" charset="0"/>
              </a:rPr>
              <a:t>质点系的动量矩</a:t>
            </a:r>
          </a:p>
        </p:txBody>
      </p:sp>
      <p:graphicFrame>
        <p:nvGraphicFramePr>
          <p:cNvPr id="7" name="对象 6"/>
          <p:cNvGraphicFramePr>
            <a:graphicFrameLocks/>
          </p:cNvGraphicFramePr>
          <p:nvPr>
            <p:extLst>
              <p:ext uri="{D42A27DB-BD31-4B8C-83A1-F6EECF244321}">
                <p14:modId xmlns:p14="http://schemas.microsoft.com/office/powerpoint/2010/main" val="3065374009"/>
              </p:ext>
            </p:extLst>
          </p:nvPr>
        </p:nvGraphicFramePr>
        <p:xfrm>
          <a:off x="3347864" y="2145263"/>
          <a:ext cx="3798887" cy="446087"/>
        </p:xfrm>
        <a:graphic>
          <a:graphicData uri="http://schemas.openxmlformats.org/presentationml/2006/ole">
            <mc:AlternateContent xmlns:mc="http://schemas.openxmlformats.org/markup-compatibility/2006">
              <mc:Choice xmlns:v="urn:schemas-microsoft-com:vml" Requires="v">
                <p:oleObj spid="_x0000_s228462" name="公式" r:id="rId4" imgW="4305287" imgH="495328" progId="Equation.3">
                  <p:embed/>
                </p:oleObj>
              </mc:Choice>
              <mc:Fallback>
                <p:oleObj name="公式" r:id="rId4" imgW="4305287" imgH="495328"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2145263"/>
                        <a:ext cx="3798887" cy="446087"/>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AutoShape 14"/>
          <p:cNvSpPr>
            <a:spLocks noChangeArrowheads="1"/>
          </p:cNvSpPr>
          <p:nvPr/>
        </p:nvSpPr>
        <p:spPr bwMode="auto">
          <a:xfrm>
            <a:off x="395288" y="2492896"/>
            <a:ext cx="360362"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15"/>
          <p:cNvSpPr txBox="1">
            <a:spLocks noChangeArrowheads="1"/>
          </p:cNvSpPr>
          <p:nvPr/>
        </p:nvSpPr>
        <p:spPr bwMode="auto">
          <a:xfrm>
            <a:off x="322263" y="2564334"/>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400" b="1">
                <a:latin typeface="宋体" charset="-122"/>
              </a:rPr>
              <a:t>说明</a:t>
            </a:r>
          </a:p>
        </p:txBody>
      </p:sp>
      <p:sp>
        <p:nvSpPr>
          <p:cNvPr id="21" name="Text Box 2"/>
          <p:cNvSpPr txBox="1">
            <a:spLocks noChangeArrowheads="1"/>
          </p:cNvSpPr>
          <p:nvPr/>
        </p:nvSpPr>
        <p:spPr bwMode="auto">
          <a:xfrm>
            <a:off x="616322" y="2996952"/>
            <a:ext cx="8459788"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4930775">
              <a:defRPr>
                <a:solidFill>
                  <a:schemeClr val="tx1"/>
                </a:solidFill>
                <a:latin typeface="Arial" charset="0"/>
                <a:ea typeface="宋体" charset="-122"/>
              </a:defRPr>
            </a:lvl2pPr>
            <a:lvl3pPr marL="5110163">
              <a:defRPr>
                <a:solidFill>
                  <a:schemeClr val="tx1"/>
                </a:solidFill>
                <a:latin typeface="Arial" charset="0"/>
                <a:ea typeface="宋体" charset="-122"/>
              </a:defRPr>
            </a:lvl3pPr>
            <a:lvl4pPr marL="5289550">
              <a:defRPr>
                <a:solidFill>
                  <a:schemeClr val="tx1"/>
                </a:solidFill>
                <a:latin typeface="Arial" charset="0"/>
                <a:ea typeface="宋体" charset="-122"/>
              </a:defRPr>
            </a:lvl4pPr>
            <a:lvl5pPr marL="5468938">
              <a:defRPr>
                <a:solidFill>
                  <a:schemeClr val="tx1"/>
                </a:solidFill>
                <a:latin typeface="Arial" charset="0"/>
                <a:ea typeface="宋体" charset="-122"/>
              </a:defRPr>
            </a:lvl5pPr>
            <a:lvl6pPr marL="5926138" fontAlgn="base">
              <a:spcBef>
                <a:spcPct val="0"/>
              </a:spcBef>
              <a:spcAft>
                <a:spcPct val="0"/>
              </a:spcAft>
              <a:defRPr>
                <a:solidFill>
                  <a:schemeClr val="tx1"/>
                </a:solidFill>
                <a:latin typeface="Arial" charset="0"/>
                <a:ea typeface="宋体" charset="-122"/>
              </a:defRPr>
            </a:lvl6pPr>
            <a:lvl7pPr marL="6383338" fontAlgn="base">
              <a:spcBef>
                <a:spcPct val="0"/>
              </a:spcBef>
              <a:spcAft>
                <a:spcPct val="0"/>
              </a:spcAft>
              <a:defRPr>
                <a:solidFill>
                  <a:schemeClr val="tx1"/>
                </a:solidFill>
                <a:latin typeface="Arial" charset="0"/>
                <a:ea typeface="宋体" charset="-122"/>
              </a:defRPr>
            </a:lvl7pPr>
            <a:lvl8pPr marL="6840538" fontAlgn="base">
              <a:spcBef>
                <a:spcPct val="0"/>
              </a:spcBef>
              <a:spcAft>
                <a:spcPct val="0"/>
              </a:spcAft>
              <a:defRPr>
                <a:solidFill>
                  <a:schemeClr val="tx1"/>
                </a:solidFill>
                <a:latin typeface="Arial" charset="0"/>
                <a:ea typeface="宋体" charset="-122"/>
              </a:defRPr>
            </a:lvl8pPr>
            <a:lvl9pPr marL="7297738" fontAlgn="base">
              <a:spcBef>
                <a:spcPct val="0"/>
              </a:spcBef>
              <a:spcAft>
                <a:spcPct val="0"/>
              </a:spcAft>
              <a:defRPr>
                <a:solidFill>
                  <a:schemeClr val="tx1"/>
                </a:solidFill>
                <a:latin typeface="Arial" charset="0"/>
                <a:ea typeface="宋体" charset="-122"/>
              </a:defRPr>
            </a:lvl9pPr>
          </a:lstStyle>
          <a:p>
            <a:pPr eaLnBrk="0" hangingPunct="0">
              <a:lnSpc>
                <a:spcPct val="125000"/>
              </a:lnSpc>
            </a:pPr>
            <a:r>
              <a:rPr lang="en-US" altLang="zh-CN" sz="2400" b="1" dirty="0">
                <a:latin typeface="Times New Roman" pitchFamily="18" charset="0"/>
                <a:ea typeface="楷体_GB2312" pitchFamily="49" charset="-122"/>
              </a:rPr>
              <a:t>(2) </a:t>
            </a:r>
            <a:r>
              <a:rPr lang="zh-CN" altLang="en-US" sz="2400" b="1" dirty="0">
                <a:latin typeface="Times New Roman" pitchFamily="18" charset="0"/>
                <a:ea typeface="楷体_GB2312" pitchFamily="49" charset="-122"/>
              </a:rPr>
              <a:t>质点系的轨道角动量等于质点系的全部质量集中于质心</a:t>
            </a:r>
          </a:p>
          <a:p>
            <a:pPr eaLnBrk="0" hangingPunct="0">
              <a:lnSpc>
                <a:spcPct val="125000"/>
              </a:lnSpc>
            </a:pPr>
            <a:r>
              <a:rPr lang="zh-CN" altLang="en-US" sz="2400" b="1" dirty="0">
                <a:latin typeface="Times New Roman" pitchFamily="18" charset="0"/>
                <a:ea typeface="楷体_GB2312" pitchFamily="49" charset="-122"/>
              </a:rPr>
              <a:t>     处的一个质点相对于参考点的角动量。它反映了整个质点</a:t>
            </a:r>
          </a:p>
          <a:p>
            <a:pPr eaLnBrk="0" hangingPunct="0">
              <a:lnSpc>
                <a:spcPct val="125000"/>
              </a:lnSpc>
            </a:pPr>
            <a:r>
              <a:rPr lang="zh-CN" altLang="en-US" sz="2400" b="1" dirty="0">
                <a:latin typeface="Times New Roman" pitchFamily="18" charset="0"/>
                <a:ea typeface="楷体_GB2312" pitchFamily="49" charset="-122"/>
              </a:rPr>
              <a:t>     系绕参考点的旋转运动</a:t>
            </a:r>
            <a:r>
              <a:rPr lang="zh-CN" altLang="en-US" sz="2400" b="1" dirty="0">
                <a:latin typeface="Times New Roman" pitchFamily="18" charset="0"/>
              </a:rPr>
              <a:t> 。               </a:t>
            </a:r>
          </a:p>
        </p:txBody>
      </p:sp>
      <p:sp>
        <p:nvSpPr>
          <p:cNvPr id="22" name="Text Box 3"/>
          <p:cNvSpPr txBox="1">
            <a:spLocks noChangeArrowheads="1"/>
          </p:cNvSpPr>
          <p:nvPr/>
        </p:nvSpPr>
        <p:spPr bwMode="auto">
          <a:xfrm>
            <a:off x="611560" y="4438402"/>
            <a:ext cx="80073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2913" indent="-442913">
              <a:defRPr>
                <a:solidFill>
                  <a:schemeClr val="tx1"/>
                </a:solidFill>
                <a:latin typeface="Arial" charset="0"/>
                <a:ea typeface="宋体" charset="-122"/>
              </a:defRPr>
            </a:lvl1pPr>
            <a:lvl2pPr marL="4930775">
              <a:defRPr>
                <a:solidFill>
                  <a:schemeClr val="tx1"/>
                </a:solidFill>
                <a:latin typeface="Arial" charset="0"/>
                <a:ea typeface="宋体" charset="-122"/>
              </a:defRPr>
            </a:lvl2pPr>
            <a:lvl3pPr marL="5110163">
              <a:defRPr>
                <a:solidFill>
                  <a:schemeClr val="tx1"/>
                </a:solidFill>
                <a:latin typeface="Arial" charset="0"/>
                <a:ea typeface="宋体" charset="-122"/>
              </a:defRPr>
            </a:lvl3pPr>
            <a:lvl4pPr marL="5289550">
              <a:defRPr>
                <a:solidFill>
                  <a:schemeClr val="tx1"/>
                </a:solidFill>
                <a:latin typeface="Arial" charset="0"/>
                <a:ea typeface="宋体" charset="-122"/>
              </a:defRPr>
            </a:lvl4pPr>
            <a:lvl5pPr marL="5468938">
              <a:defRPr>
                <a:solidFill>
                  <a:schemeClr val="tx1"/>
                </a:solidFill>
                <a:latin typeface="Arial" charset="0"/>
                <a:ea typeface="宋体" charset="-122"/>
              </a:defRPr>
            </a:lvl5pPr>
            <a:lvl6pPr marL="5926138" fontAlgn="base">
              <a:spcBef>
                <a:spcPct val="0"/>
              </a:spcBef>
              <a:spcAft>
                <a:spcPct val="0"/>
              </a:spcAft>
              <a:defRPr>
                <a:solidFill>
                  <a:schemeClr val="tx1"/>
                </a:solidFill>
                <a:latin typeface="Arial" charset="0"/>
                <a:ea typeface="宋体" charset="-122"/>
              </a:defRPr>
            </a:lvl6pPr>
            <a:lvl7pPr marL="6383338" fontAlgn="base">
              <a:spcBef>
                <a:spcPct val="0"/>
              </a:spcBef>
              <a:spcAft>
                <a:spcPct val="0"/>
              </a:spcAft>
              <a:defRPr>
                <a:solidFill>
                  <a:schemeClr val="tx1"/>
                </a:solidFill>
                <a:latin typeface="Arial" charset="0"/>
                <a:ea typeface="宋体" charset="-122"/>
              </a:defRPr>
            </a:lvl7pPr>
            <a:lvl8pPr marL="6840538" fontAlgn="base">
              <a:spcBef>
                <a:spcPct val="0"/>
              </a:spcBef>
              <a:spcAft>
                <a:spcPct val="0"/>
              </a:spcAft>
              <a:defRPr>
                <a:solidFill>
                  <a:schemeClr val="tx1"/>
                </a:solidFill>
                <a:latin typeface="Arial" charset="0"/>
                <a:ea typeface="宋体" charset="-122"/>
              </a:defRPr>
            </a:lvl8pPr>
            <a:lvl9pPr marL="7297738" fontAlgn="base">
              <a:spcBef>
                <a:spcPct val="0"/>
              </a:spcBef>
              <a:spcAft>
                <a:spcPct val="0"/>
              </a:spcAft>
              <a:defRPr>
                <a:solidFill>
                  <a:schemeClr val="tx1"/>
                </a:solidFill>
                <a:latin typeface="Arial" charset="0"/>
                <a:ea typeface="宋体" charset="-122"/>
              </a:defRPr>
            </a:lvl9pPr>
          </a:lstStyle>
          <a:p>
            <a:pPr eaLnBrk="0" hangingPunct="0">
              <a:lnSpc>
                <a:spcPct val="125000"/>
              </a:lnSpc>
            </a:pPr>
            <a:r>
              <a:rPr lang="en-US" altLang="zh-CN" sz="2400" b="1" dirty="0">
                <a:latin typeface="Times New Roman" pitchFamily="18" charset="0"/>
                <a:ea typeface="楷体_GB2312" pitchFamily="49" charset="-122"/>
              </a:rPr>
              <a:t>(3) </a:t>
            </a:r>
            <a:r>
              <a:rPr lang="zh-CN" altLang="en-US" sz="2400" b="1" dirty="0">
                <a:latin typeface="Times New Roman" pitchFamily="18" charset="0"/>
                <a:ea typeface="楷体_GB2312" pitchFamily="49" charset="-122"/>
              </a:rPr>
              <a:t>质点系的自旋角动量是以质心为参考点的角动量。与质心运动无关。它只代表系统的内禀特性。</a:t>
            </a:r>
            <a:r>
              <a:rPr lang="zh-CN" altLang="en-US" sz="2400" b="1" dirty="0">
                <a:latin typeface="Times New Roman" pitchFamily="18" charset="0"/>
              </a:rPr>
              <a:t>                </a:t>
            </a:r>
          </a:p>
        </p:txBody>
      </p:sp>
    </p:spTree>
    <p:extLst>
      <p:ext uri="{BB962C8B-B14F-4D97-AF65-F5344CB8AC3E}">
        <p14:creationId xmlns:p14="http://schemas.microsoft.com/office/powerpoint/2010/main" val="321634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0" presetClass="entr" presetSubtype="0" decel="10000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strVal val="#ppt_w+.3"/>
                                          </p:val>
                                        </p:tav>
                                        <p:tav tm="100000">
                                          <p:val>
                                            <p:strVal val="#ppt_w"/>
                                          </p:val>
                                        </p:tav>
                                      </p:tavLst>
                                    </p:anim>
                                    <p:anim calcmode="lin" valueType="num">
                                      <p:cBhvr>
                                        <p:cTn id="23" dur="1000" fill="hold"/>
                                        <p:tgtEl>
                                          <p:spTgt spid="19"/>
                                        </p:tgtEl>
                                        <p:attrNameLst>
                                          <p:attrName>ppt_h</p:attrName>
                                        </p:attrNameLst>
                                      </p:cBhvr>
                                      <p:tavLst>
                                        <p:tav tm="0">
                                          <p:val>
                                            <p:strVal val="#ppt_h"/>
                                          </p:val>
                                        </p:tav>
                                        <p:tav tm="100000">
                                          <p:val>
                                            <p:strVal val="#ppt_h"/>
                                          </p:val>
                                        </p:tav>
                                      </p:tavLst>
                                    </p:anim>
                                    <p:animEffect transition="in" filter="fade">
                                      <p:cBhvr>
                                        <p:cTn id="24" dur="10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46" grpId="0"/>
      <p:bldP spid="19" grpId="0" animBg="1"/>
      <p:bldP spid="20" grpId="0"/>
      <p:bldP spid="21" grpId="0" autoUpdateAnimBg="0"/>
      <p:bldP spid="2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 Box 2"/>
          <p:cNvSpPr txBox="1">
            <a:spLocks noChangeArrowheads="1"/>
          </p:cNvSpPr>
          <p:nvPr/>
        </p:nvSpPr>
        <p:spPr bwMode="auto">
          <a:xfrm>
            <a:off x="177800" y="1421581"/>
            <a:ext cx="8426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a:latin typeface="宋体" charset="-122"/>
              </a:rPr>
              <a:t>二</a:t>
            </a:r>
            <a:r>
              <a:rPr lang="en-US" altLang="zh-CN" sz="2800" b="1" dirty="0">
                <a:latin typeface="宋体" charset="-122"/>
              </a:rPr>
              <a:t>.</a:t>
            </a:r>
            <a:r>
              <a:rPr lang="zh-CN" altLang="en-US" sz="2800" b="1" dirty="0">
                <a:latin typeface="宋体" charset="-122"/>
              </a:rPr>
              <a:t>质点系的动量矩定理和动量矩守恒定律</a:t>
            </a:r>
            <a:endParaRPr lang="zh-CN" altLang="en-US" sz="2800" dirty="0">
              <a:latin typeface="宋体" charset="-122"/>
            </a:endParaRPr>
          </a:p>
        </p:txBody>
      </p:sp>
      <p:sp>
        <p:nvSpPr>
          <p:cNvPr id="46" name="Text Box 20"/>
          <p:cNvSpPr txBox="1">
            <a:spLocks noChangeArrowheads="1"/>
          </p:cNvSpPr>
          <p:nvPr/>
        </p:nvSpPr>
        <p:spPr bwMode="auto">
          <a:xfrm>
            <a:off x="395288" y="2094681"/>
            <a:ext cx="3744912" cy="457200"/>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FFCCFF"/>
                </a:solidFill>
                <a:miter lim="800000"/>
                <a:headEnd/>
                <a:tailEnd/>
              </a14:hiddenLine>
            </a:ext>
          </a:extLst>
        </p:spPr>
        <p:txBody>
          <a:bodyPr>
            <a:spAutoFit/>
          </a:bodyPr>
          <a:lstStyle/>
          <a:p>
            <a:pPr>
              <a:spcBef>
                <a:spcPct val="50000"/>
              </a:spcBef>
            </a:pPr>
            <a:r>
              <a:rPr lang="en-US" altLang="zh-CN" sz="2400" b="1">
                <a:latin typeface="Times New Roman" pitchFamily="18" charset="0"/>
              </a:rPr>
              <a:t>1. </a:t>
            </a:r>
            <a:r>
              <a:rPr lang="zh-CN" altLang="en-US" sz="2400" b="1">
                <a:latin typeface="Times New Roman" pitchFamily="18" charset="0"/>
              </a:rPr>
              <a:t>质点系的动量矩</a:t>
            </a:r>
          </a:p>
        </p:txBody>
      </p:sp>
      <p:graphicFrame>
        <p:nvGraphicFramePr>
          <p:cNvPr id="7" name="对象 6"/>
          <p:cNvGraphicFramePr>
            <a:graphicFrameLocks/>
          </p:cNvGraphicFramePr>
          <p:nvPr>
            <p:extLst>
              <p:ext uri="{D42A27DB-BD31-4B8C-83A1-F6EECF244321}">
                <p14:modId xmlns:p14="http://schemas.microsoft.com/office/powerpoint/2010/main" val="3602912409"/>
              </p:ext>
            </p:extLst>
          </p:nvPr>
        </p:nvGraphicFramePr>
        <p:xfrm>
          <a:off x="3347864" y="2145263"/>
          <a:ext cx="3798887" cy="446087"/>
        </p:xfrm>
        <a:graphic>
          <a:graphicData uri="http://schemas.openxmlformats.org/presentationml/2006/ole">
            <mc:AlternateContent xmlns:mc="http://schemas.openxmlformats.org/markup-compatibility/2006">
              <mc:Choice xmlns:v="urn:schemas-microsoft-com:vml" Requires="v">
                <p:oleObj spid="_x0000_s245860" name="公式" r:id="rId4" imgW="4305287" imgH="495328" progId="Equation.3">
                  <p:embed/>
                </p:oleObj>
              </mc:Choice>
              <mc:Fallback>
                <p:oleObj name="公式" r:id="rId4" imgW="4305287" imgH="495328"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2145263"/>
                        <a:ext cx="3798887" cy="446087"/>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AutoShape 14"/>
          <p:cNvSpPr>
            <a:spLocks noChangeArrowheads="1"/>
          </p:cNvSpPr>
          <p:nvPr/>
        </p:nvSpPr>
        <p:spPr bwMode="auto">
          <a:xfrm>
            <a:off x="395288" y="2492896"/>
            <a:ext cx="360362"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15"/>
          <p:cNvSpPr txBox="1">
            <a:spLocks noChangeArrowheads="1"/>
          </p:cNvSpPr>
          <p:nvPr/>
        </p:nvSpPr>
        <p:spPr bwMode="auto">
          <a:xfrm>
            <a:off x="322263" y="2564334"/>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400" b="1">
                <a:latin typeface="宋体" charset="-122"/>
              </a:rPr>
              <a:t>说明</a:t>
            </a:r>
          </a:p>
        </p:txBody>
      </p:sp>
      <p:sp>
        <p:nvSpPr>
          <p:cNvPr id="11" name="Text Box 3"/>
          <p:cNvSpPr txBox="1">
            <a:spLocks noChangeArrowheads="1"/>
          </p:cNvSpPr>
          <p:nvPr/>
        </p:nvSpPr>
        <p:spPr bwMode="auto">
          <a:xfrm>
            <a:off x="574663" y="3212976"/>
            <a:ext cx="80073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2913" indent="-442913">
              <a:defRPr>
                <a:solidFill>
                  <a:schemeClr val="tx1"/>
                </a:solidFill>
                <a:latin typeface="Arial" charset="0"/>
                <a:ea typeface="宋体" charset="-122"/>
              </a:defRPr>
            </a:lvl1pPr>
            <a:lvl2pPr marL="4930775">
              <a:defRPr>
                <a:solidFill>
                  <a:schemeClr val="tx1"/>
                </a:solidFill>
                <a:latin typeface="Arial" charset="0"/>
                <a:ea typeface="宋体" charset="-122"/>
              </a:defRPr>
            </a:lvl2pPr>
            <a:lvl3pPr marL="5110163">
              <a:defRPr>
                <a:solidFill>
                  <a:schemeClr val="tx1"/>
                </a:solidFill>
                <a:latin typeface="Arial" charset="0"/>
                <a:ea typeface="宋体" charset="-122"/>
              </a:defRPr>
            </a:lvl3pPr>
            <a:lvl4pPr marL="5289550">
              <a:defRPr>
                <a:solidFill>
                  <a:schemeClr val="tx1"/>
                </a:solidFill>
                <a:latin typeface="Arial" charset="0"/>
                <a:ea typeface="宋体" charset="-122"/>
              </a:defRPr>
            </a:lvl4pPr>
            <a:lvl5pPr marL="5468938">
              <a:defRPr>
                <a:solidFill>
                  <a:schemeClr val="tx1"/>
                </a:solidFill>
                <a:latin typeface="Arial" charset="0"/>
                <a:ea typeface="宋体" charset="-122"/>
              </a:defRPr>
            </a:lvl5pPr>
            <a:lvl6pPr marL="5926138" fontAlgn="base">
              <a:spcBef>
                <a:spcPct val="0"/>
              </a:spcBef>
              <a:spcAft>
                <a:spcPct val="0"/>
              </a:spcAft>
              <a:defRPr>
                <a:solidFill>
                  <a:schemeClr val="tx1"/>
                </a:solidFill>
                <a:latin typeface="Arial" charset="0"/>
                <a:ea typeface="宋体" charset="-122"/>
              </a:defRPr>
            </a:lvl6pPr>
            <a:lvl7pPr marL="6383338" fontAlgn="base">
              <a:spcBef>
                <a:spcPct val="0"/>
              </a:spcBef>
              <a:spcAft>
                <a:spcPct val="0"/>
              </a:spcAft>
              <a:defRPr>
                <a:solidFill>
                  <a:schemeClr val="tx1"/>
                </a:solidFill>
                <a:latin typeface="Arial" charset="0"/>
                <a:ea typeface="宋体" charset="-122"/>
              </a:defRPr>
            </a:lvl7pPr>
            <a:lvl8pPr marL="6840538" fontAlgn="base">
              <a:spcBef>
                <a:spcPct val="0"/>
              </a:spcBef>
              <a:spcAft>
                <a:spcPct val="0"/>
              </a:spcAft>
              <a:defRPr>
                <a:solidFill>
                  <a:schemeClr val="tx1"/>
                </a:solidFill>
                <a:latin typeface="Arial" charset="0"/>
                <a:ea typeface="宋体" charset="-122"/>
              </a:defRPr>
            </a:lvl8pPr>
            <a:lvl9pPr marL="7297738" fontAlgn="base">
              <a:spcBef>
                <a:spcPct val="0"/>
              </a:spcBef>
              <a:spcAft>
                <a:spcPct val="0"/>
              </a:spcAft>
              <a:defRPr>
                <a:solidFill>
                  <a:schemeClr val="tx1"/>
                </a:solidFill>
                <a:latin typeface="Arial" charset="0"/>
                <a:ea typeface="宋体" charset="-122"/>
              </a:defRPr>
            </a:lvl9pPr>
          </a:lstStyle>
          <a:p>
            <a:pPr eaLnBrk="0" hangingPunct="0">
              <a:lnSpc>
                <a:spcPct val="125000"/>
              </a:lnSpc>
            </a:pPr>
            <a:r>
              <a:rPr lang="en-US" altLang="zh-CN" sz="2400" b="1" dirty="0">
                <a:latin typeface="Times New Roman" pitchFamily="18" charset="0"/>
                <a:ea typeface="楷体_GB2312" pitchFamily="49" charset="-122"/>
              </a:rPr>
              <a:t>(4) </a:t>
            </a:r>
            <a:r>
              <a:rPr lang="zh-CN" altLang="en-US" sz="2400" b="1" dirty="0">
                <a:latin typeface="Times New Roman" pitchFamily="18" charset="0"/>
                <a:ea typeface="楷体_GB2312" pitchFamily="49" charset="-122"/>
              </a:rPr>
              <a:t>地球相对于太阳的角动量等于地球绕自身质心的自旋角动量与绕日公转的轨道角动量之和。可以类比，玻尔原子模型中，电子相对于原子核的角动量等于电子的自旋角动量（内禀角动量）和轨道角动量之和。</a:t>
            </a:r>
            <a:r>
              <a:rPr lang="zh-CN" altLang="en-US" sz="2400" b="1" dirty="0">
                <a:latin typeface="Times New Roman" pitchFamily="18" charset="0"/>
              </a:rPr>
              <a:t>                </a:t>
            </a:r>
          </a:p>
        </p:txBody>
      </p:sp>
    </p:spTree>
    <p:extLst>
      <p:ext uri="{BB962C8B-B14F-4D97-AF65-F5344CB8AC3E}">
        <p14:creationId xmlns:p14="http://schemas.microsoft.com/office/powerpoint/2010/main" val="160845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0" presetClass="entr" presetSubtype="0" decel="10000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strVal val="#ppt_w+.3"/>
                                          </p:val>
                                        </p:tav>
                                        <p:tav tm="100000">
                                          <p:val>
                                            <p:strVal val="#ppt_w"/>
                                          </p:val>
                                        </p:tav>
                                      </p:tavLst>
                                    </p:anim>
                                    <p:anim calcmode="lin" valueType="num">
                                      <p:cBhvr>
                                        <p:cTn id="23" dur="1000" fill="hold"/>
                                        <p:tgtEl>
                                          <p:spTgt spid="19"/>
                                        </p:tgtEl>
                                        <p:attrNameLst>
                                          <p:attrName>ppt_h</p:attrName>
                                        </p:attrNameLst>
                                      </p:cBhvr>
                                      <p:tavLst>
                                        <p:tav tm="0">
                                          <p:val>
                                            <p:strVal val="#ppt_h"/>
                                          </p:val>
                                        </p:tav>
                                        <p:tav tm="100000">
                                          <p:val>
                                            <p:strVal val="#ppt_h"/>
                                          </p:val>
                                        </p:tav>
                                      </p:tavLst>
                                    </p:anim>
                                    <p:animEffect transition="in" filter="fade">
                                      <p:cBhvr>
                                        <p:cTn id="24" dur="10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46" grpId="0"/>
      <p:bldP spid="19" grpId="0" animBg="1"/>
      <p:bldP spid="20" grpId="0"/>
      <p:bldP spid="1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 Box 2"/>
          <p:cNvSpPr txBox="1">
            <a:spLocks noChangeArrowheads="1"/>
          </p:cNvSpPr>
          <p:nvPr/>
        </p:nvSpPr>
        <p:spPr bwMode="auto">
          <a:xfrm>
            <a:off x="177800" y="1421581"/>
            <a:ext cx="8426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a:latin typeface="宋体" charset="-122"/>
              </a:rPr>
              <a:t>二</a:t>
            </a:r>
            <a:r>
              <a:rPr lang="en-US" altLang="zh-CN" sz="2800" b="1">
                <a:latin typeface="宋体" charset="-122"/>
              </a:rPr>
              <a:t>.</a:t>
            </a:r>
            <a:r>
              <a:rPr lang="zh-CN" altLang="en-US" sz="2800" b="1">
                <a:latin typeface="宋体" charset="-122"/>
              </a:rPr>
              <a:t>质点系的动量矩定理和动量矩守恒定律</a:t>
            </a:r>
            <a:endParaRPr lang="zh-CN" altLang="en-US" sz="2800">
              <a:latin typeface="宋体" charset="-122"/>
            </a:endParaRPr>
          </a:p>
        </p:txBody>
      </p:sp>
      <p:sp>
        <p:nvSpPr>
          <p:cNvPr id="11" name="Text Box 4"/>
          <p:cNvSpPr txBox="1">
            <a:spLocks noChangeArrowheads="1"/>
          </p:cNvSpPr>
          <p:nvPr/>
        </p:nvSpPr>
        <p:spPr bwMode="auto">
          <a:xfrm>
            <a:off x="395288" y="2060848"/>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latin typeface="Times New Roman" pitchFamily="18" charset="0"/>
              </a:rPr>
              <a:t>2. </a:t>
            </a:r>
            <a:r>
              <a:rPr lang="zh-CN" altLang="en-US" sz="2400" b="1">
                <a:latin typeface="Times New Roman" pitchFamily="18" charset="0"/>
              </a:rPr>
              <a:t>质点系的动量矩定理</a:t>
            </a:r>
            <a:endParaRPr lang="zh-CN" altLang="en-US" sz="2400">
              <a:latin typeface="Times New Roman" pitchFamily="18" charset="0"/>
            </a:endParaRPr>
          </a:p>
        </p:txBody>
      </p:sp>
      <p:graphicFrame>
        <p:nvGraphicFramePr>
          <p:cNvPr id="12" name="Object 5"/>
          <p:cNvGraphicFramePr>
            <a:graphicFrameLocks/>
          </p:cNvGraphicFramePr>
          <p:nvPr>
            <p:extLst>
              <p:ext uri="{D42A27DB-BD31-4B8C-83A1-F6EECF244321}">
                <p14:modId xmlns:p14="http://schemas.microsoft.com/office/powerpoint/2010/main" val="362105332"/>
              </p:ext>
            </p:extLst>
          </p:nvPr>
        </p:nvGraphicFramePr>
        <p:xfrm>
          <a:off x="1259570" y="2725217"/>
          <a:ext cx="1440086" cy="708024"/>
        </p:xfrm>
        <a:graphic>
          <a:graphicData uri="http://schemas.openxmlformats.org/presentationml/2006/ole">
            <mc:AlternateContent xmlns:mc="http://schemas.openxmlformats.org/markup-compatibility/2006">
              <mc:Choice xmlns:v="urn:schemas-microsoft-com:vml" Requires="v">
                <p:oleObj spid="_x0000_s229696" name="Equation" r:id="rId4" imgW="622080" imgH="419040" progId="Equation.DSMT4">
                  <p:embed/>
                </p:oleObj>
              </mc:Choice>
              <mc:Fallback>
                <p:oleObj name="Equation" r:id="rId4" imgW="622080" imgH="419040" progId="Equation.DSMT4">
                  <p:embed/>
                  <p:pic>
                    <p:nvPicPr>
                      <p:cNvPr id="0" name=""/>
                      <p:cNvPicPr>
                        <a:picLocks noChangeArrowheads="1"/>
                      </p:cNvPicPr>
                      <p:nvPr/>
                    </p:nvPicPr>
                    <p:blipFill>
                      <a:blip r:embed="rId5"/>
                      <a:srcRect/>
                      <a:stretch>
                        <a:fillRect/>
                      </a:stretch>
                    </p:blipFill>
                    <p:spPr bwMode="auto">
                      <a:xfrm>
                        <a:off x="1259570" y="2725217"/>
                        <a:ext cx="1440086" cy="708024"/>
                      </a:xfrm>
                      <a:prstGeom prst="rect">
                        <a:avLst/>
                      </a:prstGeom>
                      <a:noFill/>
                      <a:ln>
                        <a:noFill/>
                      </a:ln>
                      <a:effectLst/>
                    </p:spPr>
                  </p:pic>
                </p:oleObj>
              </mc:Fallback>
            </mc:AlternateContent>
          </a:graphicData>
        </a:graphic>
      </p:graphicFrame>
      <p:graphicFrame>
        <p:nvGraphicFramePr>
          <p:cNvPr id="13" name="Object 6"/>
          <p:cNvGraphicFramePr>
            <a:graphicFrameLocks/>
          </p:cNvGraphicFramePr>
          <p:nvPr>
            <p:extLst>
              <p:ext uri="{D42A27DB-BD31-4B8C-83A1-F6EECF244321}">
                <p14:modId xmlns:p14="http://schemas.microsoft.com/office/powerpoint/2010/main" val="7922662"/>
              </p:ext>
            </p:extLst>
          </p:nvPr>
        </p:nvGraphicFramePr>
        <p:xfrm>
          <a:off x="3814961" y="2798638"/>
          <a:ext cx="1152128" cy="561181"/>
        </p:xfrm>
        <a:graphic>
          <a:graphicData uri="http://schemas.openxmlformats.org/presentationml/2006/ole">
            <mc:AlternateContent xmlns:mc="http://schemas.openxmlformats.org/markup-compatibility/2006">
              <mc:Choice xmlns:v="urn:schemas-microsoft-com:vml" Requires="v">
                <p:oleObj spid="_x0000_s229697" name="Equation" r:id="rId6" imgW="723600" imgH="266400" progId="Equation.DSMT4">
                  <p:embed/>
                </p:oleObj>
              </mc:Choice>
              <mc:Fallback>
                <p:oleObj name="Equation" r:id="rId6" imgW="723600" imgH="266400" progId="Equation.DSMT4">
                  <p:embed/>
                  <p:pic>
                    <p:nvPicPr>
                      <p:cNvPr id="0" name=""/>
                      <p:cNvPicPr>
                        <a:picLocks noChangeArrowheads="1"/>
                      </p:cNvPicPr>
                      <p:nvPr/>
                    </p:nvPicPr>
                    <p:blipFill>
                      <a:blip r:embed="rId7"/>
                      <a:srcRect/>
                      <a:stretch>
                        <a:fillRect/>
                      </a:stretch>
                    </p:blipFill>
                    <p:spPr bwMode="auto">
                      <a:xfrm>
                        <a:off x="3814961" y="2798638"/>
                        <a:ext cx="1152128" cy="561181"/>
                      </a:xfrm>
                      <a:prstGeom prst="rect">
                        <a:avLst/>
                      </a:prstGeom>
                      <a:noFill/>
                      <a:ln>
                        <a:noFill/>
                      </a:ln>
                      <a:effectLst/>
                    </p:spPr>
                  </p:pic>
                </p:oleObj>
              </mc:Fallback>
            </mc:AlternateContent>
          </a:graphicData>
        </a:graphic>
      </p:graphicFrame>
      <p:sp>
        <p:nvSpPr>
          <p:cNvPr id="14" name="AutoShape 7"/>
          <p:cNvSpPr>
            <a:spLocks noChangeArrowheads="1"/>
          </p:cNvSpPr>
          <p:nvPr/>
        </p:nvSpPr>
        <p:spPr bwMode="auto">
          <a:xfrm>
            <a:off x="2771775" y="2937148"/>
            <a:ext cx="825500" cy="284162"/>
          </a:xfrm>
          <a:prstGeom prst="rightArrow">
            <a:avLst>
              <a:gd name="adj1" fmla="val 50000"/>
              <a:gd name="adj2" fmla="val 7262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 name="Object 8"/>
          <p:cNvGraphicFramePr>
            <a:graphicFrameLocks/>
          </p:cNvGraphicFramePr>
          <p:nvPr>
            <p:extLst>
              <p:ext uri="{D42A27DB-BD31-4B8C-83A1-F6EECF244321}">
                <p14:modId xmlns:p14="http://schemas.microsoft.com/office/powerpoint/2010/main" val="2267048425"/>
              </p:ext>
            </p:extLst>
          </p:nvPr>
        </p:nvGraphicFramePr>
        <p:xfrm>
          <a:off x="1321593" y="3663812"/>
          <a:ext cx="3411538" cy="792163"/>
        </p:xfrm>
        <a:graphic>
          <a:graphicData uri="http://schemas.openxmlformats.org/presentationml/2006/ole">
            <mc:AlternateContent xmlns:mc="http://schemas.openxmlformats.org/markup-compatibility/2006">
              <mc:Choice xmlns:v="urn:schemas-microsoft-com:vml" Requires="v">
                <p:oleObj spid="_x0000_s229698" name="Equation" r:id="rId8" imgW="2031840" imgH="368280" progId="Equation.DSMT4">
                  <p:embed/>
                </p:oleObj>
              </mc:Choice>
              <mc:Fallback>
                <p:oleObj name="Equation" r:id="rId8" imgW="2031840" imgH="368280" progId="Equation.DSMT4">
                  <p:embed/>
                  <p:pic>
                    <p:nvPicPr>
                      <p:cNvPr id="0" name=""/>
                      <p:cNvPicPr>
                        <a:picLocks noChangeArrowheads="1"/>
                      </p:cNvPicPr>
                      <p:nvPr/>
                    </p:nvPicPr>
                    <p:blipFill>
                      <a:blip r:embed="rId9"/>
                      <a:srcRect/>
                      <a:stretch>
                        <a:fillRect/>
                      </a:stretch>
                    </p:blipFill>
                    <p:spPr bwMode="auto">
                      <a:xfrm>
                        <a:off x="1321593" y="3663812"/>
                        <a:ext cx="3411538" cy="792163"/>
                      </a:xfrm>
                      <a:prstGeom prst="rect">
                        <a:avLst/>
                      </a:prstGeom>
                      <a:noFill/>
                      <a:ln>
                        <a:noFill/>
                      </a:ln>
                      <a:effectLst/>
                    </p:spPr>
                  </p:pic>
                </p:oleObj>
              </mc:Fallback>
            </mc:AlternateContent>
          </a:graphicData>
        </a:graphic>
      </p:graphicFrame>
      <p:sp>
        <p:nvSpPr>
          <p:cNvPr id="16" name="Text Box 9"/>
          <p:cNvSpPr txBox="1">
            <a:spLocks noChangeArrowheads="1"/>
          </p:cNvSpPr>
          <p:nvPr/>
        </p:nvSpPr>
        <p:spPr bwMode="auto">
          <a:xfrm>
            <a:off x="6445250" y="2716485"/>
            <a:ext cx="1655763"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pPr>
            <a:r>
              <a:rPr lang="zh-CN" altLang="en-US" sz="2400" b="1">
                <a:latin typeface="Times New Roman" pitchFamily="18" charset="0"/>
                <a:ea typeface="楷体_GB2312" pitchFamily="49" charset="-122"/>
              </a:rPr>
              <a:t>微分形式</a:t>
            </a:r>
          </a:p>
        </p:txBody>
      </p:sp>
      <p:sp>
        <p:nvSpPr>
          <p:cNvPr id="17" name="Text Box 10"/>
          <p:cNvSpPr txBox="1">
            <a:spLocks noChangeArrowheads="1"/>
          </p:cNvSpPr>
          <p:nvPr/>
        </p:nvSpPr>
        <p:spPr bwMode="auto">
          <a:xfrm>
            <a:off x="6445250" y="3645173"/>
            <a:ext cx="1582738"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b="1">
                <a:latin typeface="Times New Roman" pitchFamily="18" charset="0"/>
                <a:ea typeface="楷体_GB2312" pitchFamily="49" charset="-122"/>
              </a:rPr>
              <a:t>积分形式</a:t>
            </a:r>
          </a:p>
        </p:txBody>
      </p:sp>
      <p:sp>
        <p:nvSpPr>
          <p:cNvPr id="23" name="Rectangle 12"/>
          <p:cNvSpPr>
            <a:spLocks noChangeArrowheads="1"/>
          </p:cNvSpPr>
          <p:nvPr/>
        </p:nvSpPr>
        <p:spPr bwMode="auto">
          <a:xfrm>
            <a:off x="755576" y="5730314"/>
            <a:ext cx="7127875"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pPr>
            <a:r>
              <a:rPr lang="zh-CN" altLang="en-US" sz="2400" b="1" dirty="0">
                <a:solidFill>
                  <a:srgbClr val="FF0000"/>
                </a:solidFill>
                <a:latin typeface="Times New Roman" pitchFamily="18" charset="0"/>
                <a:ea typeface="楷体_GB2312" pitchFamily="49" charset="-122"/>
              </a:rPr>
              <a:t>质点系的内力矩不能改变质点系的动量矩</a:t>
            </a:r>
          </a:p>
        </p:txBody>
      </p:sp>
      <p:sp>
        <p:nvSpPr>
          <p:cNvPr id="24" name="AutoShape 13"/>
          <p:cNvSpPr>
            <a:spLocks noChangeArrowheads="1"/>
          </p:cNvSpPr>
          <p:nvPr/>
        </p:nvSpPr>
        <p:spPr bwMode="auto">
          <a:xfrm>
            <a:off x="395288" y="5158060"/>
            <a:ext cx="360362"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14"/>
          <p:cNvSpPr txBox="1">
            <a:spLocks noChangeArrowheads="1"/>
          </p:cNvSpPr>
          <p:nvPr/>
        </p:nvSpPr>
        <p:spPr bwMode="auto">
          <a:xfrm>
            <a:off x="322263" y="5229498"/>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400" b="1">
                <a:latin typeface="宋体" charset="-122"/>
              </a:rPr>
              <a:t>说明</a:t>
            </a:r>
          </a:p>
        </p:txBody>
      </p:sp>
    </p:spTree>
    <p:extLst>
      <p:ext uri="{BB962C8B-B14F-4D97-AF65-F5344CB8AC3E}">
        <p14:creationId xmlns:p14="http://schemas.microsoft.com/office/powerpoint/2010/main" val="356659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50" presetClass="entr" presetSubtype="0" decel="10000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1000" fill="hold"/>
                                        <p:tgtEl>
                                          <p:spTgt spid="24"/>
                                        </p:tgtEl>
                                        <p:attrNameLst>
                                          <p:attrName>ppt_w</p:attrName>
                                        </p:attrNameLst>
                                      </p:cBhvr>
                                      <p:tavLst>
                                        <p:tav tm="0">
                                          <p:val>
                                            <p:strVal val="#ppt_w+.3"/>
                                          </p:val>
                                        </p:tav>
                                        <p:tav tm="100000">
                                          <p:val>
                                            <p:strVal val="#ppt_w"/>
                                          </p:val>
                                        </p:tav>
                                      </p:tavLst>
                                    </p:anim>
                                    <p:anim calcmode="lin" valueType="num">
                                      <p:cBhvr>
                                        <p:cTn id="48" dur="1000" fill="hold"/>
                                        <p:tgtEl>
                                          <p:spTgt spid="24"/>
                                        </p:tgtEl>
                                        <p:attrNameLst>
                                          <p:attrName>ppt_h</p:attrName>
                                        </p:attrNameLst>
                                      </p:cBhvr>
                                      <p:tavLst>
                                        <p:tav tm="0">
                                          <p:val>
                                            <p:strVal val="#ppt_h"/>
                                          </p:val>
                                        </p:tav>
                                        <p:tav tm="100000">
                                          <p:val>
                                            <p:strVal val="#ppt_h"/>
                                          </p:val>
                                        </p:tav>
                                      </p:tavLst>
                                    </p:anim>
                                    <p:animEffect transition="in" filter="fade">
                                      <p:cBhvr>
                                        <p:cTn id="49" dur="1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11" grpId="0" autoUpdateAnimBg="0"/>
      <p:bldP spid="14" grpId="0" animBg="1"/>
      <p:bldP spid="16" grpId="0"/>
      <p:bldP spid="17" grpId="0"/>
      <p:bldP spid="23" grpId="0" autoUpdateAnimBg="0"/>
      <p:bldP spid="24" grpId="0" animBg="1"/>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 Box 2"/>
          <p:cNvSpPr txBox="1">
            <a:spLocks noChangeArrowheads="1"/>
          </p:cNvSpPr>
          <p:nvPr/>
        </p:nvSpPr>
        <p:spPr bwMode="auto">
          <a:xfrm>
            <a:off x="177800" y="1421581"/>
            <a:ext cx="8426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a:latin typeface="宋体" charset="-122"/>
              </a:rPr>
              <a:t>二</a:t>
            </a:r>
            <a:r>
              <a:rPr lang="en-US" altLang="zh-CN" sz="2800" b="1" dirty="0">
                <a:latin typeface="宋体" charset="-122"/>
              </a:rPr>
              <a:t>.</a:t>
            </a:r>
            <a:r>
              <a:rPr lang="zh-CN" altLang="en-US" sz="2800" b="1" dirty="0">
                <a:latin typeface="宋体" charset="-122"/>
              </a:rPr>
              <a:t>质点系的动量矩定理和动量矩守恒定律</a:t>
            </a:r>
            <a:endParaRPr lang="zh-CN" altLang="en-US" sz="2800" dirty="0">
              <a:latin typeface="宋体" charset="-122"/>
            </a:endParaRPr>
          </a:p>
        </p:txBody>
      </p:sp>
      <p:sp>
        <p:nvSpPr>
          <p:cNvPr id="19" name="Text Box 2"/>
          <p:cNvSpPr txBox="1">
            <a:spLocks noChangeArrowheads="1"/>
          </p:cNvSpPr>
          <p:nvPr/>
        </p:nvSpPr>
        <p:spPr bwMode="auto">
          <a:xfrm>
            <a:off x="404813" y="2036117"/>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txBody>
          <a:bodyPr>
            <a:spAutoFit/>
          </a:bodyPr>
          <a:lstStyle/>
          <a:p>
            <a:pPr eaLnBrk="0" hangingPunct="0"/>
            <a:r>
              <a:rPr lang="en-US" altLang="zh-CN" sz="2400" b="1">
                <a:latin typeface="Times New Roman" pitchFamily="18" charset="0"/>
              </a:rPr>
              <a:t>3. </a:t>
            </a:r>
            <a:r>
              <a:rPr lang="zh-CN" altLang="en-US" sz="2400" b="1">
                <a:latin typeface="Times New Roman" pitchFamily="18" charset="0"/>
              </a:rPr>
              <a:t>质点系动量矩守恒定律</a:t>
            </a:r>
          </a:p>
        </p:txBody>
      </p:sp>
      <p:sp>
        <p:nvSpPr>
          <p:cNvPr id="20" name="Rectangle 3"/>
          <p:cNvSpPr>
            <a:spLocks noChangeArrowheads="1"/>
          </p:cNvSpPr>
          <p:nvPr/>
        </p:nvSpPr>
        <p:spPr bwMode="auto">
          <a:xfrm>
            <a:off x="717550" y="2637780"/>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宋体" charset="-122"/>
              </a:rPr>
              <a:t>对质点</a:t>
            </a:r>
            <a:r>
              <a:rPr lang="zh-CN" altLang="en-US" sz="2400" b="1">
                <a:latin typeface="Times New Roman" pitchFamily="18" charset="0"/>
              </a:rPr>
              <a:t>系</a:t>
            </a:r>
          </a:p>
        </p:txBody>
      </p:sp>
      <p:graphicFrame>
        <p:nvGraphicFramePr>
          <p:cNvPr id="21" name="Object 4"/>
          <p:cNvGraphicFramePr>
            <a:graphicFrameLocks/>
          </p:cNvGraphicFramePr>
          <p:nvPr>
            <p:extLst>
              <p:ext uri="{D42A27DB-BD31-4B8C-83A1-F6EECF244321}">
                <p14:modId xmlns:p14="http://schemas.microsoft.com/office/powerpoint/2010/main" val="3218473784"/>
              </p:ext>
            </p:extLst>
          </p:nvPr>
        </p:nvGraphicFramePr>
        <p:xfrm>
          <a:off x="2198688" y="2675880"/>
          <a:ext cx="1016000" cy="434975"/>
        </p:xfrm>
        <a:graphic>
          <a:graphicData uri="http://schemas.openxmlformats.org/presentationml/2006/ole">
            <mc:AlternateContent xmlns:mc="http://schemas.openxmlformats.org/markup-compatibility/2006">
              <mc:Choice xmlns:v="urn:schemas-microsoft-com:vml" Requires="v">
                <p:oleObj spid="_x0000_s230933" name="公式" r:id="rId4" imgW="1155199" imgH="495085" progId="Equation.3">
                  <p:embed/>
                </p:oleObj>
              </mc:Choice>
              <mc:Fallback>
                <p:oleObj name="公式" r:id="rId4" imgW="1155199" imgH="495085"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8688" y="2675880"/>
                        <a:ext cx="10160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5"/>
          <p:cNvGraphicFramePr>
            <a:graphicFrameLocks/>
          </p:cNvGraphicFramePr>
          <p:nvPr>
            <p:extLst>
              <p:ext uri="{D42A27DB-BD31-4B8C-83A1-F6EECF244321}">
                <p14:modId xmlns:p14="http://schemas.microsoft.com/office/powerpoint/2010/main" val="2451873157"/>
              </p:ext>
            </p:extLst>
          </p:nvPr>
        </p:nvGraphicFramePr>
        <p:xfrm>
          <a:off x="3940175" y="2652067"/>
          <a:ext cx="871538" cy="334963"/>
        </p:xfrm>
        <a:graphic>
          <a:graphicData uri="http://schemas.openxmlformats.org/presentationml/2006/ole">
            <mc:AlternateContent xmlns:mc="http://schemas.openxmlformats.org/markup-compatibility/2006">
              <mc:Choice xmlns:v="urn:schemas-microsoft-com:vml" Requires="v">
                <p:oleObj spid="_x0000_s230934" name="公式" r:id="rId6" imgW="990170" imgH="380835" progId="Equation.3">
                  <p:embed/>
                </p:oleObj>
              </mc:Choice>
              <mc:Fallback>
                <p:oleObj name="公式" r:id="rId6" imgW="990170" imgH="380835"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0175" y="2652067"/>
                        <a:ext cx="871538"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AutoShape 6"/>
          <p:cNvSpPr>
            <a:spLocks noChangeArrowheads="1"/>
          </p:cNvSpPr>
          <p:nvPr/>
        </p:nvSpPr>
        <p:spPr bwMode="auto">
          <a:xfrm>
            <a:off x="3406775" y="2745730"/>
            <a:ext cx="431800" cy="288925"/>
          </a:xfrm>
          <a:prstGeom prst="rightArrow">
            <a:avLst>
              <a:gd name="adj1" fmla="val 50000"/>
              <a:gd name="adj2" fmla="val 37363"/>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 name="Object 7"/>
          <p:cNvGraphicFramePr>
            <a:graphicFrameLocks/>
          </p:cNvGraphicFramePr>
          <p:nvPr>
            <p:extLst>
              <p:ext uri="{D42A27DB-BD31-4B8C-83A1-F6EECF244321}">
                <p14:modId xmlns:p14="http://schemas.microsoft.com/office/powerpoint/2010/main" val="1972462005"/>
              </p:ext>
            </p:extLst>
          </p:nvPr>
        </p:nvGraphicFramePr>
        <p:xfrm>
          <a:off x="4991100" y="2647305"/>
          <a:ext cx="1408113" cy="357187"/>
        </p:xfrm>
        <a:graphic>
          <a:graphicData uri="http://schemas.openxmlformats.org/presentationml/2006/ole">
            <mc:AlternateContent xmlns:mc="http://schemas.openxmlformats.org/markup-compatibility/2006">
              <mc:Choice xmlns:v="urn:schemas-microsoft-com:vml" Requires="v">
                <p:oleObj spid="_x0000_s230935" name="公式" r:id="rId8" imgW="1600200" imgH="406400" progId="Equation.3">
                  <p:embed/>
                </p:oleObj>
              </mc:Choice>
              <mc:Fallback>
                <p:oleObj name="公式" r:id="rId8" imgW="1600200" imgH="40640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91100" y="2647305"/>
                        <a:ext cx="1408113" cy="357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9" name="Text Box 38"/>
          <p:cNvSpPr txBox="1">
            <a:spLocks noChangeArrowheads="1"/>
          </p:cNvSpPr>
          <p:nvPr/>
        </p:nvSpPr>
        <p:spPr bwMode="auto">
          <a:xfrm>
            <a:off x="741363" y="3142605"/>
            <a:ext cx="8066087" cy="952184"/>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FFCCFF"/>
                </a:solidFill>
                <a:miter lim="800000"/>
                <a:headEnd/>
                <a:tailEnd/>
              </a14:hiddenLine>
            </a:ext>
          </a:extLst>
        </p:spPr>
        <p:txBody>
          <a:bodyPr>
            <a:spAutoFit/>
          </a:bodyPr>
          <a:lstStyle/>
          <a:p>
            <a:pPr>
              <a:lnSpc>
                <a:spcPct val="125000"/>
              </a:lnSpc>
              <a:spcBef>
                <a:spcPct val="50000"/>
              </a:spcBef>
            </a:pPr>
            <a:r>
              <a:rPr lang="zh-CN" altLang="en-US" sz="2400" b="1">
                <a:latin typeface="宋体" charset="-122"/>
              </a:rPr>
              <a:t>如果作用在质点系合外力矩沿某轴的投影为零</a:t>
            </a:r>
            <a:r>
              <a:rPr lang="en-US" altLang="zh-CN" sz="2400" b="1">
                <a:latin typeface="宋体" charset="-122"/>
              </a:rPr>
              <a:t>,</a:t>
            </a:r>
            <a:r>
              <a:rPr lang="zh-CN" altLang="en-US" sz="2400" b="1">
                <a:latin typeface="宋体" charset="-122"/>
              </a:rPr>
              <a:t>则沿此轴动量矩守恒</a:t>
            </a:r>
            <a:r>
              <a:rPr lang="en-US" altLang="zh-CN" sz="2400" b="1">
                <a:latin typeface="宋体" charset="-122"/>
              </a:rPr>
              <a:t>,</a:t>
            </a:r>
            <a:r>
              <a:rPr lang="zh-CN" altLang="en-US" sz="2400" b="1">
                <a:latin typeface="宋体" charset="-122"/>
              </a:rPr>
              <a:t>如</a:t>
            </a:r>
          </a:p>
        </p:txBody>
      </p:sp>
      <p:graphicFrame>
        <p:nvGraphicFramePr>
          <p:cNvPr id="30" name="Object 39"/>
          <p:cNvGraphicFramePr>
            <a:graphicFrameLocks/>
          </p:cNvGraphicFramePr>
          <p:nvPr>
            <p:extLst>
              <p:ext uri="{D42A27DB-BD31-4B8C-83A1-F6EECF244321}">
                <p14:modId xmlns:p14="http://schemas.microsoft.com/office/powerpoint/2010/main" val="3006723856"/>
              </p:ext>
            </p:extLst>
          </p:nvPr>
        </p:nvGraphicFramePr>
        <p:xfrm>
          <a:off x="2695575" y="3760142"/>
          <a:ext cx="915988" cy="368300"/>
        </p:xfrm>
        <a:graphic>
          <a:graphicData uri="http://schemas.openxmlformats.org/presentationml/2006/ole">
            <mc:AlternateContent xmlns:mc="http://schemas.openxmlformats.org/markup-compatibility/2006">
              <mc:Choice xmlns:v="urn:schemas-microsoft-com:vml" Requires="v">
                <p:oleObj spid="_x0000_s230936" name="公式" r:id="rId10" imgW="1040948" imgH="418918" progId="Equation.3">
                  <p:embed/>
                </p:oleObj>
              </mc:Choice>
              <mc:Fallback>
                <p:oleObj name="公式" r:id="rId10" imgW="1040948" imgH="418918"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5575" y="3760142"/>
                        <a:ext cx="9159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AutoShape 40"/>
          <p:cNvSpPr>
            <a:spLocks noChangeArrowheads="1"/>
          </p:cNvSpPr>
          <p:nvPr/>
        </p:nvSpPr>
        <p:spPr bwMode="auto">
          <a:xfrm>
            <a:off x="3919538" y="3798242"/>
            <a:ext cx="431800" cy="288925"/>
          </a:xfrm>
          <a:prstGeom prst="rightArrow">
            <a:avLst>
              <a:gd name="adj1" fmla="val 50000"/>
              <a:gd name="adj2" fmla="val 37363"/>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 name="Object 41"/>
          <p:cNvGraphicFramePr>
            <a:graphicFrameLocks/>
          </p:cNvGraphicFramePr>
          <p:nvPr>
            <p:extLst>
              <p:ext uri="{D42A27DB-BD31-4B8C-83A1-F6EECF244321}">
                <p14:modId xmlns:p14="http://schemas.microsoft.com/office/powerpoint/2010/main" val="890607267"/>
              </p:ext>
            </p:extLst>
          </p:nvPr>
        </p:nvGraphicFramePr>
        <p:xfrm>
          <a:off x="4598988" y="3739505"/>
          <a:ext cx="1295400" cy="368300"/>
        </p:xfrm>
        <a:graphic>
          <a:graphicData uri="http://schemas.openxmlformats.org/presentationml/2006/ole">
            <mc:AlternateContent xmlns:mc="http://schemas.openxmlformats.org/markup-compatibility/2006">
              <mc:Choice xmlns:v="urn:schemas-microsoft-com:vml" Requires="v">
                <p:oleObj spid="_x0000_s230937" name="公式" r:id="rId12" imgW="1473200" imgH="419100" progId="Equation.3">
                  <p:embed/>
                </p:oleObj>
              </mc:Choice>
              <mc:Fallback>
                <p:oleObj name="公式" r:id="rId12" imgW="1473200" imgH="419100"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98988" y="3739505"/>
                        <a:ext cx="12954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5406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19" grpId="0"/>
      <p:bldP spid="20" grpId="0"/>
      <p:bldP spid="26" grpId="0" animBg="1"/>
      <p:bldP spid="29" grpId="0"/>
      <p:bldP spid="3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 Box 2"/>
          <p:cNvSpPr txBox="1">
            <a:spLocks noChangeArrowheads="1"/>
          </p:cNvSpPr>
          <p:nvPr/>
        </p:nvSpPr>
        <p:spPr bwMode="auto">
          <a:xfrm>
            <a:off x="177800" y="1421581"/>
            <a:ext cx="8426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a:latin typeface="宋体" charset="-122"/>
              </a:rPr>
              <a:t>二</a:t>
            </a:r>
            <a:r>
              <a:rPr lang="en-US" altLang="zh-CN" sz="2800" b="1" dirty="0">
                <a:latin typeface="宋体" charset="-122"/>
              </a:rPr>
              <a:t>.</a:t>
            </a:r>
            <a:r>
              <a:rPr lang="zh-CN" altLang="en-US" sz="2800" b="1" dirty="0">
                <a:latin typeface="宋体" charset="-122"/>
              </a:rPr>
              <a:t>质点系的动量矩定理和动量矩守恒定律</a:t>
            </a:r>
            <a:endParaRPr lang="zh-CN" altLang="en-US" sz="2800" dirty="0">
              <a:latin typeface="宋体" charset="-122"/>
            </a:endParaRPr>
          </a:p>
        </p:txBody>
      </p:sp>
      <p:sp>
        <p:nvSpPr>
          <p:cNvPr id="19" name="Text Box 2"/>
          <p:cNvSpPr txBox="1">
            <a:spLocks noChangeArrowheads="1"/>
          </p:cNvSpPr>
          <p:nvPr/>
        </p:nvSpPr>
        <p:spPr bwMode="auto">
          <a:xfrm>
            <a:off x="404813" y="2036117"/>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txBody>
          <a:bodyPr>
            <a:spAutoFit/>
          </a:bodyPr>
          <a:lstStyle/>
          <a:p>
            <a:pPr eaLnBrk="0" hangingPunct="0"/>
            <a:r>
              <a:rPr lang="en-US" altLang="zh-CN" sz="2400" b="1" dirty="0">
                <a:latin typeface="Times New Roman" pitchFamily="18" charset="0"/>
              </a:rPr>
              <a:t>4. </a:t>
            </a:r>
            <a:r>
              <a:rPr lang="zh-CN" altLang="en-US" sz="2400" b="1" dirty="0">
                <a:latin typeface="Times New Roman" pitchFamily="18" charset="0"/>
              </a:rPr>
              <a:t>质心系的动量矩定理</a:t>
            </a:r>
          </a:p>
        </p:txBody>
      </p:sp>
      <p:graphicFrame>
        <p:nvGraphicFramePr>
          <p:cNvPr id="3" name="对象 2"/>
          <p:cNvGraphicFramePr>
            <a:graphicFrameLocks/>
          </p:cNvGraphicFramePr>
          <p:nvPr>
            <p:extLst>
              <p:ext uri="{D42A27DB-BD31-4B8C-83A1-F6EECF244321}">
                <p14:modId xmlns:p14="http://schemas.microsoft.com/office/powerpoint/2010/main" val="1424447313"/>
              </p:ext>
            </p:extLst>
          </p:nvPr>
        </p:nvGraphicFramePr>
        <p:xfrm>
          <a:off x="539552" y="2636912"/>
          <a:ext cx="6624736" cy="576064"/>
        </p:xfrm>
        <a:graphic>
          <a:graphicData uri="http://schemas.openxmlformats.org/presentationml/2006/ole">
            <mc:AlternateContent xmlns:mc="http://schemas.openxmlformats.org/markup-compatibility/2006">
              <mc:Choice xmlns:v="urn:schemas-microsoft-com:vml" Requires="v">
                <p:oleObj spid="_x0000_s245135" name="Equation" r:id="rId4" imgW="3416040" imgH="355320" progId="Equation.DSMT4">
                  <p:embed/>
                </p:oleObj>
              </mc:Choice>
              <mc:Fallback>
                <p:oleObj name="Equation" r:id="rId4" imgW="3416040" imgH="355320" progId="Equation.DSMT4">
                  <p:embed/>
                  <p:pic>
                    <p:nvPicPr>
                      <p:cNvPr id="0" name="Object 4"/>
                      <p:cNvPicPr>
                        <a:picLocks noChangeArrowheads="1"/>
                      </p:cNvPicPr>
                      <p:nvPr/>
                    </p:nvPicPr>
                    <p:blipFill>
                      <a:blip r:embed="rId5"/>
                      <a:srcRect/>
                      <a:stretch>
                        <a:fillRect/>
                      </a:stretch>
                    </p:blipFill>
                    <p:spPr bwMode="auto">
                      <a:xfrm>
                        <a:off x="539552" y="2636912"/>
                        <a:ext cx="6624736" cy="576064"/>
                      </a:xfrm>
                      <a:prstGeom prst="rect">
                        <a:avLst/>
                      </a:prstGeom>
                      <a:noFill/>
                      <a:ln>
                        <a:noFill/>
                      </a:ln>
                      <a:effectLst/>
                    </p:spPr>
                  </p:pic>
                </p:oleObj>
              </mc:Fallback>
            </mc:AlternateContent>
          </a:graphicData>
        </a:graphic>
      </p:graphicFrame>
      <p:graphicFrame>
        <p:nvGraphicFramePr>
          <p:cNvPr id="4" name="对象 3"/>
          <p:cNvGraphicFramePr>
            <a:graphicFrameLocks/>
          </p:cNvGraphicFramePr>
          <p:nvPr>
            <p:extLst>
              <p:ext uri="{D42A27DB-BD31-4B8C-83A1-F6EECF244321}">
                <p14:modId xmlns:p14="http://schemas.microsoft.com/office/powerpoint/2010/main" val="1323090939"/>
              </p:ext>
            </p:extLst>
          </p:nvPr>
        </p:nvGraphicFramePr>
        <p:xfrm>
          <a:off x="625475" y="3357563"/>
          <a:ext cx="2708275" cy="503237"/>
        </p:xfrm>
        <a:graphic>
          <a:graphicData uri="http://schemas.openxmlformats.org/presentationml/2006/ole">
            <mc:AlternateContent xmlns:mc="http://schemas.openxmlformats.org/markup-compatibility/2006">
              <mc:Choice xmlns:v="urn:schemas-microsoft-com:vml" Requires="v">
                <p:oleObj spid="_x0000_s245136" name="Equation" r:id="rId6" imgW="1193760" imgH="253800" progId="Equation.DSMT4">
                  <p:embed/>
                </p:oleObj>
              </mc:Choice>
              <mc:Fallback>
                <p:oleObj name="Equation" r:id="rId6" imgW="1193760" imgH="253800" progId="Equation.DSMT4">
                  <p:embed/>
                  <p:pic>
                    <p:nvPicPr>
                      <p:cNvPr id="0" name="对象 6"/>
                      <p:cNvPicPr>
                        <a:picLocks noChangeArrowheads="1"/>
                      </p:cNvPicPr>
                      <p:nvPr/>
                    </p:nvPicPr>
                    <p:blipFill>
                      <a:blip r:embed="rId7"/>
                      <a:srcRect/>
                      <a:stretch>
                        <a:fillRect/>
                      </a:stretch>
                    </p:blipFill>
                    <p:spPr bwMode="auto">
                      <a:xfrm>
                        <a:off x="625475" y="3357563"/>
                        <a:ext cx="2708275" cy="503237"/>
                      </a:xfrm>
                      <a:prstGeom prst="rect">
                        <a:avLst/>
                      </a:prstGeom>
                      <a:noFill/>
                      <a:ln w="19050">
                        <a:solidFill>
                          <a:srgbClr val="66FFFF"/>
                        </a:solidFill>
                        <a:miter lim="800000"/>
                        <a:headEnd/>
                        <a:tailEnd/>
                      </a:ln>
                    </p:spPr>
                  </p:pic>
                </p:oleObj>
              </mc:Fallback>
            </mc:AlternateContent>
          </a:graphicData>
        </a:graphic>
      </p:graphicFrame>
      <p:graphicFrame>
        <p:nvGraphicFramePr>
          <p:cNvPr id="6" name="对象 5"/>
          <p:cNvGraphicFramePr>
            <a:graphicFrameLocks/>
          </p:cNvGraphicFramePr>
          <p:nvPr>
            <p:extLst>
              <p:ext uri="{D42A27DB-BD31-4B8C-83A1-F6EECF244321}">
                <p14:modId xmlns:p14="http://schemas.microsoft.com/office/powerpoint/2010/main" val="1836865615"/>
              </p:ext>
            </p:extLst>
          </p:nvPr>
        </p:nvGraphicFramePr>
        <p:xfrm>
          <a:off x="3923928" y="3306639"/>
          <a:ext cx="4050555" cy="2138585"/>
        </p:xfrm>
        <a:graphic>
          <a:graphicData uri="http://schemas.openxmlformats.org/presentationml/2006/ole">
            <mc:AlternateContent xmlns:mc="http://schemas.openxmlformats.org/markup-compatibility/2006">
              <mc:Choice xmlns:v="urn:schemas-microsoft-com:vml" Requires="v">
                <p:oleObj spid="_x0000_s245137" name="Equation" r:id="rId8" imgW="2298600" imgH="1307880" progId="Equation.DSMT4">
                  <p:embed/>
                </p:oleObj>
              </mc:Choice>
              <mc:Fallback>
                <p:oleObj name="Equation" r:id="rId8" imgW="2298600" imgH="1307880" progId="Equation.DSMT4">
                  <p:embed/>
                  <p:pic>
                    <p:nvPicPr>
                      <p:cNvPr id="0" name="对象 3"/>
                      <p:cNvPicPr>
                        <a:picLocks noChangeArrowheads="1"/>
                      </p:cNvPicPr>
                      <p:nvPr/>
                    </p:nvPicPr>
                    <p:blipFill>
                      <a:blip r:embed="rId9"/>
                      <a:srcRect/>
                      <a:stretch>
                        <a:fillRect/>
                      </a:stretch>
                    </p:blipFill>
                    <p:spPr bwMode="auto">
                      <a:xfrm>
                        <a:off x="3923928" y="3306639"/>
                        <a:ext cx="4050555" cy="2138585"/>
                      </a:xfrm>
                      <a:prstGeom prst="rect">
                        <a:avLst/>
                      </a:prstGeom>
                      <a:noFill/>
                      <a:ln w="19050">
                        <a:solidFill>
                          <a:schemeClr val="bg1"/>
                        </a:solidFill>
                        <a:miter lim="800000"/>
                        <a:headEnd/>
                        <a:tailEnd/>
                      </a:ln>
                    </p:spPr>
                  </p:pic>
                </p:oleObj>
              </mc:Fallback>
            </mc:AlternateContent>
          </a:graphicData>
        </a:graphic>
      </p:graphicFrame>
      <p:graphicFrame>
        <p:nvGraphicFramePr>
          <p:cNvPr id="7" name="对象 6"/>
          <p:cNvGraphicFramePr>
            <a:graphicFrameLocks/>
          </p:cNvGraphicFramePr>
          <p:nvPr>
            <p:extLst>
              <p:ext uri="{D42A27DB-BD31-4B8C-83A1-F6EECF244321}">
                <p14:modId xmlns:p14="http://schemas.microsoft.com/office/powerpoint/2010/main" val="3282628395"/>
              </p:ext>
            </p:extLst>
          </p:nvPr>
        </p:nvGraphicFramePr>
        <p:xfrm>
          <a:off x="827584" y="5301208"/>
          <a:ext cx="4608512" cy="1440160"/>
        </p:xfrm>
        <a:graphic>
          <a:graphicData uri="http://schemas.openxmlformats.org/presentationml/2006/ole">
            <mc:AlternateContent xmlns:mc="http://schemas.openxmlformats.org/markup-compatibility/2006">
              <mc:Choice xmlns:v="urn:schemas-microsoft-com:vml" Requires="v">
                <p:oleObj spid="_x0000_s245138" name="Equation" r:id="rId10" imgW="2755800" imgH="888840" progId="Equation.DSMT4">
                  <p:embed/>
                </p:oleObj>
              </mc:Choice>
              <mc:Fallback>
                <p:oleObj name="Equation" r:id="rId10" imgW="2755800" imgH="888840" progId="Equation.DSMT4">
                  <p:embed/>
                  <p:pic>
                    <p:nvPicPr>
                      <p:cNvPr id="0" name="对象 2"/>
                      <p:cNvPicPr>
                        <a:picLocks noChangeArrowheads="1"/>
                      </p:cNvPicPr>
                      <p:nvPr/>
                    </p:nvPicPr>
                    <p:blipFill>
                      <a:blip r:embed="rId11"/>
                      <a:srcRect/>
                      <a:stretch>
                        <a:fillRect/>
                      </a:stretch>
                    </p:blipFill>
                    <p:spPr bwMode="auto">
                      <a:xfrm>
                        <a:off x="827584" y="5301208"/>
                        <a:ext cx="4608512" cy="1440160"/>
                      </a:xfrm>
                      <a:prstGeom prst="rect">
                        <a:avLst/>
                      </a:prstGeom>
                      <a:noFill/>
                      <a:ln>
                        <a:noFill/>
                      </a:ln>
                    </p:spPr>
                  </p:pic>
                </p:oleObj>
              </mc:Fallback>
            </mc:AlternateContent>
          </a:graphicData>
        </a:graphic>
      </p:graphicFrame>
      <p:cxnSp>
        <p:nvCxnSpPr>
          <p:cNvPr id="10" name="直接箭头连接符 9"/>
          <p:cNvCxnSpPr/>
          <p:nvPr/>
        </p:nvCxnSpPr>
        <p:spPr>
          <a:xfrm>
            <a:off x="2411760" y="6381328"/>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79912" y="5949280"/>
            <a:ext cx="4032448" cy="923330"/>
          </a:xfrm>
          <a:prstGeom prst="rect">
            <a:avLst/>
          </a:prstGeom>
          <a:noFill/>
        </p:spPr>
        <p:txBody>
          <a:bodyPr wrap="square" rtlCol="0">
            <a:spAutoFit/>
          </a:bodyPr>
          <a:lstStyle/>
          <a:p>
            <a:r>
              <a:rPr lang="zh-CN" altLang="en-US" dirty="0"/>
              <a:t>虽然动量矩定理只适用于惯性系，但质心系（不一定是惯性系）中动量矩定理形式上成立。</a:t>
            </a:r>
          </a:p>
        </p:txBody>
      </p:sp>
    </p:spTree>
    <p:extLst>
      <p:ext uri="{BB962C8B-B14F-4D97-AF65-F5344CB8AC3E}">
        <p14:creationId xmlns:p14="http://schemas.microsoft.com/office/powerpoint/2010/main" val="79410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Box 2"/>
          <p:cNvSpPr txBox="1">
            <a:spLocks noChangeArrowheads="1"/>
          </p:cNvSpPr>
          <p:nvPr/>
        </p:nvSpPr>
        <p:spPr bwMode="auto">
          <a:xfrm>
            <a:off x="177800" y="1421581"/>
            <a:ext cx="8426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a:latin typeface="宋体" charset="-122"/>
              </a:rPr>
              <a:t>三</a:t>
            </a:r>
            <a:r>
              <a:rPr lang="en-US" altLang="zh-CN" sz="2800" b="1" dirty="0">
                <a:latin typeface="宋体" charset="-122"/>
              </a:rPr>
              <a:t>.</a:t>
            </a:r>
            <a:r>
              <a:rPr lang="zh-CN" altLang="en-US" sz="2800" b="1" dirty="0">
                <a:latin typeface="宋体" charset="-122"/>
              </a:rPr>
              <a:t>刚体定轴转动的动量矩定理和动量矩守恒定律</a:t>
            </a:r>
            <a:endParaRPr lang="zh-CN" altLang="en-US" sz="2800" dirty="0">
              <a:latin typeface="宋体" charset="-122"/>
            </a:endParaRPr>
          </a:p>
        </p:txBody>
      </p:sp>
      <p:sp>
        <p:nvSpPr>
          <p:cNvPr id="16" name="Text Box 4"/>
          <p:cNvSpPr txBox="1">
            <a:spLocks noChangeArrowheads="1"/>
          </p:cNvSpPr>
          <p:nvPr/>
        </p:nvSpPr>
        <p:spPr bwMode="auto">
          <a:xfrm>
            <a:off x="288925" y="1968376"/>
            <a:ext cx="5273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dirty="0">
                <a:solidFill>
                  <a:srgbClr val="3333FF"/>
                </a:solidFill>
                <a:latin typeface="Times New Roman" pitchFamily="18" charset="0"/>
                <a:ea typeface="楷体_GB2312" pitchFamily="49" charset="-122"/>
              </a:rPr>
              <a:t>1</a:t>
            </a:r>
            <a:r>
              <a:rPr kumimoji="1" lang="zh-CN" altLang="en-US" sz="2800" b="1" dirty="0">
                <a:solidFill>
                  <a:srgbClr val="3333FF"/>
                </a:solidFill>
                <a:latin typeface="Times New Roman" pitchFamily="18" charset="0"/>
                <a:ea typeface="楷体_GB2312" pitchFamily="49" charset="-122"/>
              </a:rPr>
              <a:t>、定轴转动刚体的动量矩</a:t>
            </a:r>
            <a:endParaRPr kumimoji="1" lang="zh-CN" altLang="en-US" sz="2400" dirty="0">
              <a:latin typeface="Times New Roman" pitchFamily="18" charset="0"/>
            </a:endParaRPr>
          </a:p>
        </p:txBody>
      </p:sp>
      <p:sp>
        <p:nvSpPr>
          <p:cNvPr id="17" name="Text Box 5"/>
          <p:cNvSpPr txBox="1">
            <a:spLocks noChangeArrowheads="1"/>
          </p:cNvSpPr>
          <p:nvPr/>
        </p:nvSpPr>
        <p:spPr bwMode="auto">
          <a:xfrm>
            <a:off x="457200" y="2564904"/>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noProof="1">
                <a:latin typeface="宋体" charset="-122"/>
              </a:rPr>
              <a:t>刚体上的一个质元,</a:t>
            </a:r>
            <a:r>
              <a:rPr kumimoji="1" lang="zh-CN" altLang="zh-CN" sz="2400" b="1" noProof="1">
                <a:latin typeface="宋体" charset="-122"/>
              </a:rPr>
              <a:t>绕固定轴做圆周运动动量</a:t>
            </a:r>
            <a:r>
              <a:rPr kumimoji="1" lang="zh-CN" altLang="zh-CN" sz="2400" b="1" dirty="0">
                <a:latin typeface="宋体" charset="-122"/>
              </a:rPr>
              <a:t>矩为：</a:t>
            </a:r>
            <a:endParaRPr kumimoji="1" lang="zh-CN" altLang="en-US" sz="2400" b="1" dirty="0">
              <a:latin typeface="宋体" charset="-122"/>
            </a:endParaRPr>
          </a:p>
        </p:txBody>
      </p:sp>
      <p:graphicFrame>
        <p:nvGraphicFramePr>
          <p:cNvPr id="18" name="Object 6"/>
          <p:cNvGraphicFramePr>
            <a:graphicFrameLocks noChangeAspect="1"/>
          </p:cNvGraphicFramePr>
          <p:nvPr>
            <p:extLst>
              <p:ext uri="{D42A27DB-BD31-4B8C-83A1-F6EECF244321}">
                <p14:modId xmlns:p14="http://schemas.microsoft.com/office/powerpoint/2010/main" val="567548309"/>
              </p:ext>
            </p:extLst>
          </p:nvPr>
        </p:nvGraphicFramePr>
        <p:xfrm>
          <a:off x="1285875" y="3130550"/>
          <a:ext cx="1955800" cy="576263"/>
        </p:xfrm>
        <a:graphic>
          <a:graphicData uri="http://schemas.openxmlformats.org/presentationml/2006/ole">
            <mc:AlternateContent xmlns:mc="http://schemas.openxmlformats.org/markup-compatibility/2006">
              <mc:Choice xmlns:v="urn:schemas-microsoft-com:vml" Requires="v">
                <p:oleObj spid="_x0000_s231744" name="Equation" r:id="rId4" imgW="787320" imgH="241200" progId="Equation.DSMT4">
                  <p:embed/>
                </p:oleObj>
              </mc:Choice>
              <mc:Fallback>
                <p:oleObj name="Equation" r:id="rId4" imgW="787320" imgH="241200" progId="Equation.DSMT4">
                  <p:embed/>
                  <p:pic>
                    <p:nvPicPr>
                      <p:cNvPr id="0" name=""/>
                      <p:cNvPicPr>
                        <a:picLocks noChangeAspect="1" noChangeArrowheads="1"/>
                      </p:cNvPicPr>
                      <p:nvPr/>
                    </p:nvPicPr>
                    <p:blipFill>
                      <a:blip r:embed="rId5"/>
                      <a:srcRect/>
                      <a:stretch>
                        <a:fillRect/>
                      </a:stretch>
                    </p:blipFill>
                    <p:spPr bwMode="auto">
                      <a:xfrm>
                        <a:off x="1285875" y="3130550"/>
                        <a:ext cx="1955800" cy="576263"/>
                      </a:xfrm>
                      <a:prstGeom prst="rect">
                        <a:avLst/>
                      </a:prstGeom>
                      <a:noFill/>
                      <a:ln>
                        <a:noFill/>
                      </a:ln>
                      <a:effectLst/>
                    </p:spPr>
                  </p:pic>
                </p:oleObj>
              </mc:Fallback>
            </mc:AlternateContent>
          </a:graphicData>
        </a:graphic>
      </p:graphicFrame>
      <p:sp>
        <p:nvSpPr>
          <p:cNvPr id="23" name="Text Box 7"/>
          <p:cNvSpPr txBox="1">
            <a:spLocks noChangeArrowheads="1"/>
          </p:cNvSpPr>
          <p:nvPr/>
        </p:nvSpPr>
        <p:spPr bwMode="auto">
          <a:xfrm>
            <a:off x="533400" y="3763888"/>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宋体" charset="-122"/>
              </a:rPr>
              <a:t>所以刚体绕此轴的动量矩为：</a:t>
            </a:r>
            <a:endParaRPr kumimoji="1" lang="zh-CN" altLang="en-US" sz="2400" b="1" dirty="0">
              <a:latin typeface="Times New Roman" pitchFamily="18" charset="0"/>
              <a:ea typeface="楷体_GB2312" pitchFamily="49" charset="-122"/>
            </a:endParaRPr>
          </a:p>
        </p:txBody>
      </p:sp>
      <p:graphicFrame>
        <p:nvGraphicFramePr>
          <p:cNvPr id="24" name="Object 8"/>
          <p:cNvGraphicFramePr>
            <a:graphicFrameLocks noChangeAspect="1"/>
          </p:cNvGraphicFramePr>
          <p:nvPr>
            <p:extLst>
              <p:ext uri="{D42A27DB-BD31-4B8C-83A1-F6EECF244321}">
                <p14:modId xmlns:p14="http://schemas.microsoft.com/office/powerpoint/2010/main" val="1934696048"/>
              </p:ext>
            </p:extLst>
          </p:nvPr>
        </p:nvGraphicFramePr>
        <p:xfrm>
          <a:off x="1270174" y="4386959"/>
          <a:ext cx="3303588" cy="741362"/>
        </p:xfrm>
        <a:graphic>
          <a:graphicData uri="http://schemas.openxmlformats.org/presentationml/2006/ole">
            <mc:AlternateContent xmlns:mc="http://schemas.openxmlformats.org/markup-compatibility/2006">
              <mc:Choice xmlns:v="urn:schemas-microsoft-com:vml" Requires="v">
                <p:oleObj spid="_x0000_s231745" name="Equation" r:id="rId6" imgW="1511280" imgH="342720" progId="Equation.DSMT4">
                  <p:embed/>
                </p:oleObj>
              </mc:Choice>
              <mc:Fallback>
                <p:oleObj name="Equation" r:id="rId6" imgW="1511280" imgH="342720" progId="Equation.DSMT4">
                  <p:embed/>
                  <p:pic>
                    <p:nvPicPr>
                      <p:cNvPr id="0" name=""/>
                      <p:cNvPicPr>
                        <a:picLocks noChangeAspect="1" noChangeArrowheads="1"/>
                      </p:cNvPicPr>
                      <p:nvPr/>
                    </p:nvPicPr>
                    <p:blipFill>
                      <a:blip r:embed="rId7"/>
                      <a:srcRect/>
                      <a:stretch>
                        <a:fillRect/>
                      </a:stretch>
                    </p:blipFill>
                    <p:spPr bwMode="auto">
                      <a:xfrm>
                        <a:off x="1270174" y="4386959"/>
                        <a:ext cx="3303588" cy="741362"/>
                      </a:xfrm>
                      <a:prstGeom prst="rect">
                        <a:avLst/>
                      </a:prstGeom>
                      <a:noFill/>
                      <a:ln>
                        <a:noFill/>
                      </a:ln>
                      <a:effectLst/>
                    </p:spPr>
                  </p:pic>
                </p:oleObj>
              </mc:Fallback>
            </mc:AlternateContent>
          </a:graphicData>
        </a:graphic>
      </p:graphicFrame>
      <p:sp>
        <p:nvSpPr>
          <p:cNvPr id="25" name="Rectangle 9"/>
          <p:cNvSpPr>
            <a:spLocks noChangeArrowheads="1"/>
          </p:cNvSpPr>
          <p:nvPr/>
        </p:nvSpPr>
        <p:spPr bwMode="auto">
          <a:xfrm>
            <a:off x="405259" y="5949281"/>
            <a:ext cx="8458200" cy="90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2400" b="1" noProof="1">
                <a:solidFill>
                  <a:srgbClr val="FF3300"/>
                </a:solidFill>
                <a:ea typeface="楷体_GB2312" pitchFamily="49" charset="-122"/>
              </a:rPr>
              <a:t>刚体对固定转动轴的动量</a:t>
            </a:r>
            <a:r>
              <a:rPr lang="zh-CN" altLang="zh-CN" sz="2400" b="1" dirty="0">
                <a:solidFill>
                  <a:srgbClr val="FF3300"/>
                </a:solidFill>
                <a:ea typeface="楷体_GB2312" pitchFamily="49" charset="-122"/>
              </a:rPr>
              <a:t>矩</a:t>
            </a:r>
            <a:r>
              <a:rPr lang="en-US" altLang="zh-CN" sz="2400" b="1" i="1" noProof="1">
                <a:solidFill>
                  <a:srgbClr val="FF3300"/>
                </a:solidFill>
                <a:ea typeface="楷体_GB2312" pitchFamily="49" charset="-122"/>
              </a:rPr>
              <a:t>L,</a:t>
            </a:r>
            <a:r>
              <a:rPr lang="zh-CN" altLang="en-US" sz="2400" b="1" noProof="1">
                <a:solidFill>
                  <a:srgbClr val="FF3300"/>
                </a:solidFill>
                <a:ea typeface="楷体_GB2312" pitchFamily="49" charset="-122"/>
              </a:rPr>
              <a:t>等于它对该轴的转动惯量和角速度的乘积。</a:t>
            </a:r>
            <a:endParaRPr lang="zh-CN" altLang="en-US" sz="3600" noProof="1">
              <a:solidFill>
                <a:schemeClr val="hlink"/>
              </a:solidFill>
              <a:latin typeface="宋体" charset="-122"/>
            </a:endParaRPr>
          </a:p>
        </p:txBody>
      </p:sp>
      <p:graphicFrame>
        <p:nvGraphicFramePr>
          <p:cNvPr id="33" name="Object 10"/>
          <p:cNvGraphicFramePr>
            <a:graphicFrameLocks noChangeAspect="1"/>
          </p:cNvGraphicFramePr>
          <p:nvPr>
            <p:extLst>
              <p:ext uri="{D42A27DB-BD31-4B8C-83A1-F6EECF244321}">
                <p14:modId xmlns:p14="http://schemas.microsoft.com/office/powerpoint/2010/main" val="2314153971"/>
              </p:ext>
            </p:extLst>
          </p:nvPr>
        </p:nvGraphicFramePr>
        <p:xfrm>
          <a:off x="1187624" y="5249193"/>
          <a:ext cx="2016224" cy="561335"/>
        </p:xfrm>
        <a:graphic>
          <a:graphicData uri="http://schemas.openxmlformats.org/presentationml/2006/ole">
            <mc:AlternateContent xmlns:mc="http://schemas.openxmlformats.org/markup-compatibility/2006">
              <mc:Choice xmlns:v="urn:schemas-microsoft-com:vml" Requires="v">
                <p:oleObj spid="_x0000_s231746" name="公式" r:id="rId8" imgW="507960" imgH="177480" progId="Equation.3">
                  <p:embed/>
                </p:oleObj>
              </mc:Choice>
              <mc:Fallback>
                <p:oleObj name="公式" r:id="rId8" imgW="50796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624" y="5249193"/>
                        <a:ext cx="2016224" cy="561335"/>
                      </a:xfrm>
                      <a:prstGeom prst="rect">
                        <a:avLst/>
                      </a:prstGeom>
                      <a:gradFill rotWithShape="0">
                        <a:gsLst>
                          <a:gs pos="0">
                            <a:schemeClr val="accent1"/>
                          </a:gs>
                          <a:gs pos="50000">
                            <a:schemeClr val="accent1">
                              <a:gamma/>
                              <a:tint val="0"/>
                              <a:invGamma/>
                            </a:schemeClr>
                          </a:gs>
                          <a:gs pos="100000">
                            <a:schemeClr val="accent1"/>
                          </a:gs>
                        </a:gsLst>
                        <a:lin ang="5400000" scaled="1"/>
                      </a:gradFill>
                      <a:ln>
                        <a:noFill/>
                      </a:ln>
                      <a:effectLst/>
                    </p:spPr>
                  </p:pic>
                </p:oleObj>
              </mc:Fallback>
            </mc:AlternateContent>
          </a:graphicData>
        </a:graphic>
      </p:graphicFrame>
      <p:grpSp>
        <p:nvGrpSpPr>
          <p:cNvPr id="34" name="Group 11"/>
          <p:cNvGrpSpPr>
            <a:grpSpLocks/>
          </p:cNvGrpSpPr>
          <p:nvPr/>
        </p:nvGrpSpPr>
        <p:grpSpPr bwMode="auto">
          <a:xfrm>
            <a:off x="5586859" y="2901280"/>
            <a:ext cx="3449637" cy="3048000"/>
            <a:chOff x="3312" y="288"/>
            <a:chExt cx="2173" cy="1920"/>
          </a:xfrm>
        </p:grpSpPr>
        <p:sp>
          <p:nvSpPr>
            <p:cNvPr id="35" name="Rectangle 12"/>
            <p:cNvSpPr>
              <a:spLocks noChangeArrowheads="1"/>
            </p:cNvSpPr>
            <p:nvPr/>
          </p:nvSpPr>
          <p:spPr bwMode="auto">
            <a:xfrm>
              <a:off x="3329" y="1584"/>
              <a:ext cx="48"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 name="Group 13"/>
            <p:cNvGrpSpPr>
              <a:grpSpLocks/>
            </p:cNvGrpSpPr>
            <p:nvPr/>
          </p:nvGrpSpPr>
          <p:grpSpPr bwMode="auto">
            <a:xfrm>
              <a:off x="3312" y="912"/>
              <a:ext cx="2173" cy="1296"/>
              <a:chOff x="3360" y="864"/>
              <a:chExt cx="2173" cy="1296"/>
            </a:xfrm>
          </p:grpSpPr>
          <p:sp>
            <p:nvSpPr>
              <p:cNvPr id="60" name="Freeform 14"/>
              <p:cNvSpPr>
                <a:spLocks/>
              </p:cNvSpPr>
              <p:nvPr/>
            </p:nvSpPr>
            <p:spPr bwMode="auto">
              <a:xfrm>
                <a:off x="3360" y="885"/>
                <a:ext cx="2169" cy="1275"/>
              </a:xfrm>
              <a:custGeom>
                <a:avLst/>
                <a:gdLst>
                  <a:gd name="T0" fmla="*/ 2049 w 2169"/>
                  <a:gd name="T1" fmla="*/ 1140 h 1275"/>
                  <a:gd name="T2" fmla="*/ 1717 w 2169"/>
                  <a:gd name="T3" fmla="*/ 1251 h 1275"/>
                  <a:gd name="T4" fmla="*/ 1420 w 2169"/>
                  <a:gd name="T5" fmla="*/ 1067 h 1275"/>
                  <a:gd name="T6" fmla="*/ 1144 w 2169"/>
                  <a:gd name="T7" fmla="*/ 1027 h 1275"/>
                  <a:gd name="T8" fmla="*/ 733 w 2169"/>
                  <a:gd name="T9" fmla="*/ 1157 h 1275"/>
                  <a:gd name="T10" fmla="*/ 465 w 2169"/>
                  <a:gd name="T11" fmla="*/ 1268 h 1275"/>
                  <a:gd name="T12" fmla="*/ 172 w 2169"/>
                  <a:gd name="T13" fmla="*/ 1201 h 1275"/>
                  <a:gd name="T14" fmla="*/ 19 w 2169"/>
                  <a:gd name="T15" fmla="*/ 859 h 1275"/>
                  <a:gd name="T16" fmla="*/ 285 w 2169"/>
                  <a:gd name="T17" fmla="*/ 416 h 1275"/>
                  <a:gd name="T18" fmla="*/ 669 w 2169"/>
                  <a:gd name="T19" fmla="*/ 128 h 1275"/>
                  <a:gd name="T20" fmla="*/ 1089 w 2169"/>
                  <a:gd name="T21" fmla="*/ 8 h 1275"/>
                  <a:gd name="T22" fmla="*/ 1629 w 2169"/>
                  <a:gd name="T23" fmla="*/ 80 h 1275"/>
                  <a:gd name="T24" fmla="*/ 1977 w 2169"/>
                  <a:gd name="T25" fmla="*/ 308 h 1275"/>
                  <a:gd name="T26" fmla="*/ 2157 w 2169"/>
                  <a:gd name="T27" fmla="*/ 764 h 1275"/>
                  <a:gd name="T28" fmla="*/ 2049 w 2169"/>
                  <a:gd name="T29" fmla="*/ 1140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9" h="1275">
                    <a:moveTo>
                      <a:pt x="2049" y="1140"/>
                    </a:moveTo>
                    <a:cubicBezTo>
                      <a:pt x="1976" y="1221"/>
                      <a:pt x="1822" y="1263"/>
                      <a:pt x="1717" y="1251"/>
                    </a:cubicBezTo>
                    <a:cubicBezTo>
                      <a:pt x="1612" y="1239"/>
                      <a:pt x="1515" y="1104"/>
                      <a:pt x="1420" y="1067"/>
                    </a:cubicBezTo>
                    <a:cubicBezTo>
                      <a:pt x="1324" y="1030"/>
                      <a:pt x="1258" y="1012"/>
                      <a:pt x="1144" y="1027"/>
                    </a:cubicBezTo>
                    <a:cubicBezTo>
                      <a:pt x="1030" y="1041"/>
                      <a:pt x="847" y="1116"/>
                      <a:pt x="733" y="1157"/>
                    </a:cubicBezTo>
                    <a:cubicBezTo>
                      <a:pt x="620" y="1198"/>
                      <a:pt x="558" y="1262"/>
                      <a:pt x="465" y="1268"/>
                    </a:cubicBezTo>
                    <a:cubicBezTo>
                      <a:pt x="372" y="1275"/>
                      <a:pt x="247" y="1269"/>
                      <a:pt x="172" y="1201"/>
                    </a:cubicBezTo>
                    <a:cubicBezTo>
                      <a:pt x="98" y="1134"/>
                      <a:pt x="0" y="990"/>
                      <a:pt x="19" y="859"/>
                    </a:cubicBezTo>
                    <a:cubicBezTo>
                      <a:pt x="38" y="728"/>
                      <a:pt x="177" y="538"/>
                      <a:pt x="285" y="416"/>
                    </a:cubicBezTo>
                    <a:cubicBezTo>
                      <a:pt x="393" y="294"/>
                      <a:pt x="535" y="196"/>
                      <a:pt x="669" y="128"/>
                    </a:cubicBezTo>
                    <a:cubicBezTo>
                      <a:pt x="803" y="60"/>
                      <a:pt x="929" y="16"/>
                      <a:pt x="1089" y="8"/>
                    </a:cubicBezTo>
                    <a:cubicBezTo>
                      <a:pt x="1249" y="0"/>
                      <a:pt x="1481" y="30"/>
                      <a:pt x="1629" y="80"/>
                    </a:cubicBezTo>
                    <a:cubicBezTo>
                      <a:pt x="1777" y="130"/>
                      <a:pt x="1889" y="194"/>
                      <a:pt x="1977" y="308"/>
                    </a:cubicBezTo>
                    <a:cubicBezTo>
                      <a:pt x="2065" y="422"/>
                      <a:pt x="2145" y="625"/>
                      <a:pt x="2157" y="764"/>
                    </a:cubicBezTo>
                    <a:cubicBezTo>
                      <a:pt x="2169" y="903"/>
                      <a:pt x="2122" y="1059"/>
                      <a:pt x="2049" y="114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Freeform 15"/>
              <p:cNvSpPr>
                <a:spLocks/>
              </p:cNvSpPr>
              <p:nvPr/>
            </p:nvSpPr>
            <p:spPr bwMode="auto">
              <a:xfrm>
                <a:off x="3365" y="864"/>
                <a:ext cx="2168" cy="1035"/>
              </a:xfrm>
              <a:custGeom>
                <a:avLst/>
                <a:gdLst>
                  <a:gd name="T0" fmla="*/ 2044 w 2168"/>
                  <a:gd name="T1" fmla="*/ 900 h 1035"/>
                  <a:gd name="T2" fmla="*/ 1712 w 2168"/>
                  <a:gd name="T3" fmla="*/ 1011 h 1035"/>
                  <a:gd name="T4" fmla="*/ 1415 w 2168"/>
                  <a:gd name="T5" fmla="*/ 827 h 1035"/>
                  <a:gd name="T6" fmla="*/ 1139 w 2168"/>
                  <a:gd name="T7" fmla="*/ 787 h 1035"/>
                  <a:gd name="T8" fmla="*/ 728 w 2168"/>
                  <a:gd name="T9" fmla="*/ 917 h 1035"/>
                  <a:gd name="T10" fmla="*/ 460 w 2168"/>
                  <a:gd name="T11" fmla="*/ 1028 h 1035"/>
                  <a:gd name="T12" fmla="*/ 167 w 2168"/>
                  <a:gd name="T13" fmla="*/ 961 h 1035"/>
                  <a:gd name="T14" fmla="*/ 31 w 2168"/>
                  <a:gd name="T15" fmla="*/ 600 h 1035"/>
                  <a:gd name="T16" fmla="*/ 355 w 2168"/>
                  <a:gd name="T17" fmla="*/ 252 h 1035"/>
                  <a:gd name="T18" fmla="*/ 679 w 2168"/>
                  <a:gd name="T19" fmla="*/ 108 h 1035"/>
                  <a:gd name="T20" fmla="*/ 1111 w 2168"/>
                  <a:gd name="T21" fmla="*/ 12 h 1035"/>
                  <a:gd name="T22" fmla="*/ 1615 w 2168"/>
                  <a:gd name="T23" fmla="*/ 36 h 1035"/>
                  <a:gd name="T24" fmla="*/ 1951 w 2168"/>
                  <a:gd name="T25" fmla="*/ 168 h 1035"/>
                  <a:gd name="T26" fmla="*/ 2152 w 2168"/>
                  <a:gd name="T27" fmla="*/ 524 h 1035"/>
                  <a:gd name="T28" fmla="*/ 2044 w 2168"/>
                  <a:gd name="T29" fmla="*/ 900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8" h="1035">
                    <a:moveTo>
                      <a:pt x="2044" y="900"/>
                    </a:moveTo>
                    <a:cubicBezTo>
                      <a:pt x="1971" y="981"/>
                      <a:pt x="1817" y="1023"/>
                      <a:pt x="1712" y="1011"/>
                    </a:cubicBezTo>
                    <a:cubicBezTo>
                      <a:pt x="1607" y="999"/>
                      <a:pt x="1510" y="864"/>
                      <a:pt x="1415" y="827"/>
                    </a:cubicBezTo>
                    <a:cubicBezTo>
                      <a:pt x="1319" y="790"/>
                      <a:pt x="1253" y="772"/>
                      <a:pt x="1139" y="787"/>
                    </a:cubicBezTo>
                    <a:cubicBezTo>
                      <a:pt x="1025" y="801"/>
                      <a:pt x="842" y="876"/>
                      <a:pt x="728" y="917"/>
                    </a:cubicBezTo>
                    <a:cubicBezTo>
                      <a:pt x="615" y="958"/>
                      <a:pt x="553" y="1022"/>
                      <a:pt x="460" y="1028"/>
                    </a:cubicBezTo>
                    <a:cubicBezTo>
                      <a:pt x="367" y="1035"/>
                      <a:pt x="238" y="1032"/>
                      <a:pt x="167" y="961"/>
                    </a:cubicBezTo>
                    <a:cubicBezTo>
                      <a:pt x="96" y="890"/>
                      <a:pt x="0" y="718"/>
                      <a:pt x="31" y="600"/>
                    </a:cubicBezTo>
                    <a:cubicBezTo>
                      <a:pt x="62" y="482"/>
                      <a:pt x="247" y="334"/>
                      <a:pt x="355" y="252"/>
                    </a:cubicBezTo>
                    <a:cubicBezTo>
                      <a:pt x="463" y="170"/>
                      <a:pt x="553" y="148"/>
                      <a:pt x="679" y="108"/>
                    </a:cubicBezTo>
                    <a:cubicBezTo>
                      <a:pt x="805" y="68"/>
                      <a:pt x="955" y="24"/>
                      <a:pt x="1111" y="12"/>
                    </a:cubicBezTo>
                    <a:cubicBezTo>
                      <a:pt x="1267" y="0"/>
                      <a:pt x="1475" y="10"/>
                      <a:pt x="1615" y="36"/>
                    </a:cubicBezTo>
                    <a:cubicBezTo>
                      <a:pt x="1755" y="62"/>
                      <a:pt x="1862" y="87"/>
                      <a:pt x="1951" y="168"/>
                    </a:cubicBezTo>
                    <a:cubicBezTo>
                      <a:pt x="2040" y="249"/>
                      <a:pt x="2136" y="402"/>
                      <a:pt x="2152" y="524"/>
                    </a:cubicBezTo>
                    <a:cubicBezTo>
                      <a:pt x="2168" y="646"/>
                      <a:pt x="2117" y="819"/>
                      <a:pt x="2044" y="900"/>
                    </a:cubicBezTo>
                    <a:close/>
                  </a:path>
                </a:pathLst>
              </a:custGeom>
              <a:solidFill>
                <a:srgbClr val="FBFD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 name="Line 16"/>
            <p:cNvSpPr>
              <a:spLocks noChangeShapeType="1"/>
            </p:cNvSpPr>
            <p:nvPr/>
          </p:nvSpPr>
          <p:spPr bwMode="auto">
            <a:xfrm>
              <a:off x="3334" y="158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7"/>
            <p:cNvSpPr>
              <a:spLocks noChangeShapeType="1"/>
            </p:cNvSpPr>
            <p:nvPr/>
          </p:nvSpPr>
          <p:spPr bwMode="auto">
            <a:xfrm>
              <a:off x="5472" y="1488"/>
              <a:ext cx="0"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8"/>
            <p:cNvSpPr>
              <a:spLocks noChangeShapeType="1"/>
            </p:cNvSpPr>
            <p:nvPr/>
          </p:nvSpPr>
          <p:spPr bwMode="auto">
            <a:xfrm>
              <a:off x="3456" y="187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9"/>
            <p:cNvSpPr>
              <a:spLocks noChangeShapeType="1"/>
            </p:cNvSpPr>
            <p:nvPr/>
          </p:nvSpPr>
          <p:spPr bwMode="auto">
            <a:xfrm>
              <a:off x="3552" y="192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20"/>
            <p:cNvSpPr>
              <a:spLocks noChangeShapeType="1"/>
            </p:cNvSpPr>
            <p:nvPr/>
          </p:nvSpPr>
          <p:spPr bwMode="auto">
            <a:xfrm>
              <a:off x="3696"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21"/>
            <p:cNvSpPr>
              <a:spLocks noChangeShapeType="1"/>
            </p:cNvSpPr>
            <p:nvPr/>
          </p:nvSpPr>
          <p:spPr bwMode="auto">
            <a:xfrm>
              <a:off x="3840" y="196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22"/>
            <p:cNvSpPr>
              <a:spLocks noChangeShapeType="1"/>
            </p:cNvSpPr>
            <p:nvPr/>
          </p:nvSpPr>
          <p:spPr bwMode="auto">
            <a:xfrm>
              <a:off x="3984" y="187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23"/>
            <p:cNvSpPr>
              <a:spLocks noChangeShapeType="1"/>
            </p:cNvSpPr>
            <p:nvPr/>
          </p:nvSpPr>
          <p:spPr bwMode="auto">
            <a:xfrm>
              <a:off x="4176" y="177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24"/>
            <p:cNvSpPr>
              <a:spLocks noChangeShapeType="1"/>
            </p:cNvSpPr>
            <p:nvPr/>
          </p:nvSpPr>
          <p:spPr bwMode="auto">
            <a:xfrm>
              <a:off x="4848" y="18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25"/>
            <p:cNvSpPr>
              <a:spLocks noChangeShapeType="1"/>
            </p:cNvSpPr>
            <p:nvPr/>
          </p:nvSpPr>
          <p:spPr bwMode="auto">
            <a:xfrm>
              <a:off x="4992" y="192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26"/>
            <p:cNvSpPr>
              <a:spLocks noChangeShapeType="1"/>
            </p:cNvSpPr>
            <p:nvPr/>
          </p:nvSpPr>
          <p:spPr bwMode="auto">
            <a:xfrm>
              <a:off x="5136" y="192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27"/>
            <p:cNvSpPr>
              <a:spLocks noChangeShapeType="1"/>
            </p:cNvSpPr>
            <p:nvPr/>
          </p:nvSpPr>
          <p:spPr bwMode="auto">
            <a:xfrm>
              <a:off x="5280" y="187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28"/>
            <p:cNvSpPr>
              <a:spLocks noChangeShapeType="1"/>
            </p:cNvSpPr>
            <p:nvPr/>
          </p:nvSpPr>
          <p:spPr bwMode="auto">
            <a:xfrm>
              <a:off x="5376" y="18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29"/>
            <p:cNvSpPr>
              <a:spLocks noChangeShapeType="1"/>
            </p:cNvSpPr>
            <p:nvPr/>
          </p:nvSpPr>
          <p:spPr bwMode="auto">
            <a:xfrm>
              <a:off x="4272" y="1440"/>
              <a:ext cx="72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30"/>
            <p:cNvSpPr>
              <a:spLocks noChangeShapeType="1"/>
            </p:cNvSpPr>
            <p:nvPr/>
          </p:nvSpPr>
          <p:spPr bwMode="auto">
            <a:xfrm flipV="1">
              <a:off x="4272" y="432"/>
              <a:ext cx="0" cy="100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31"/>
            <p:cNvSpPr>
              <a:spLocks noChangeShapeType="1"/>
            </p:cNvSpPr>
            <p:nvPr/>
          </p:nvSpPr>
          <p:spPr bwMode="auto">
            <a:xfrm flipV="1">
              <a:off x="5030" y="1152"/>
              <a:ext cx="192"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Text Box 32"/>
            <p:cNvSpPr txBox="1">
              <a:spLocks noChangeArrowheads="1"/>
            </p:cNvSpPr>
            <p:nvPr/>
          </p:nvSpPr>
          <p:spPr bwMode="auto">
            <a:xfrm>
              <a:off x="4992" y="1353"/>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dirty="0" err="1">
                  <a:latin typeface="Symbol" panose="05050102010706020507" pitchFamily="18" charset="2"/>
                  <a:sym typeface="Symbol" pitchFamily="18" charset="2"/>
                </a:rPr>
                <a:t>D</a:t>
              </a:r>
              <a:r>
                <a:rPr kumimoji="1" lang="en-US" altLang="zh-CN" sz="2800" i="1" dirty="0" err="1">
                  <a:latin typeface="Times New Roman" pitchFamily="18" charset="0"/>
                  <a:sym typeface="Symbol" pitchFamily="18" charset="2"/>
                </a:rPr>
                <a:t>m</a:t>
              </a:r>
              <a:r>
                <a:rPr kumimoji="1" lang="en-US" altLang="zh-CN" sz="2800" baseline="-25000" dirty="0" err="1">
                  <a:latin typeface="Times New Roman" pitchFamily="18" charset="0"/>
                  <a:sym typeface="Symbol" pitchFamily="18" charset="2"/>
                </a:rPr>
                <a:t>i</a:t>
              </a:r>
              <a:endParaRPr kumimoji="1" lang="en-US" altLang="zh-CN" sz="2800" dirty="0">
                <a:latin typeface="Times New Roman" pitchFamily="18" charset="0"/>
              </a:endParaRPr>
            </a:p>
          </p:txBody>
        </p:sp>
        <p:sp>
          <p:nvSpPr>
            <p:cNvPr id="54" name="Rectangle 33"/>
            <p:cNvSpPr>
              <a:spLocks noChangeArrowheads="1"/>
            </p:cNvSpPr>
            <p:nvPr/>
          </p:nvSpPr>
          <p:spPr bwMode="auto">
            <a:xfrm>
              <a:off x="4092" y="125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itchFamily="18" charset="0"/>
                </a:rPr>
                <a:t>o</a:t>
              </a:r>
            </a:p>
          </p:txBody>
        </p:sp>
        <p:sp>
          <p:nvSpPr>
            <p:cNvPr id="55" name="Rectangle 34"/>
            <p:cNvSpPr>
              <a:spLocks noChangeArrowheads="1"/>
            </p:cNvSpPr>
            <p:nvPr/>
          </p:nvSpPr>
          <p:spPr bwMode="auto">
            <a:xfrm>
              <a:off x="3984" y="288"/>
              <a:ext cx="2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itchFamily="18" charset="0"/>
                </a:rPr>
                <a:t>o</a:t>
              </a:r>
              <a:r>
                <a:rPr kumimoji="1" lang="en-US" altLang="zh-CN" sz="2800">
                  <a:latin typeface="Times New Roman" pitchFamily="18" charset="0"/>
                  <a:sym typeface="Symbol" pitchFamily="18" charset="2"/>
                </a:rPr>
                <a:t></a:t>
              </a:r>
              <a:endParaRPr kumimoji="1" lang="en-US" altLang="zh-CN" sz="2800" i="1">
                <a:latin typeface="Times New Roman" pitchFamily="18" charset="0"/>
                <a:sym typeface="Symbol" pitchFamily="18" charset="2"/>
              </a:endParaRPr>
            </a:p>
          </p:txBody>
        </p:sp>
        <p:sp>
          <p:nvSpPr>
            <p:cNvPr id="56" name="Rectangle 35"/>
            <p:cNvSpPr>
              <a:spLocks noChangeArrowheads="1"/>
            </p:cNvSpPr>
            <p:nvPr/>
          </p:nvSpPr>
          <p:spPr bwMode="auto">
            <a:xfrm>
              <a:off x="4286" y="4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latin typeface="Times New Roman" pitchFamily="18" charset="0"/>
                </a:rPr>
                <a:t>L</a:t>
              </a:r>
            </a:p>
          </p:txBody>
        </p:sp>
        <p:sp>
          <p:nvSpPr>
            <p:cNvPr id="57" name="Rectangle 36"/>
            <p:cNvSpPr>
              <a:spLocks noChangeArrowheads="1"/>
            </p:cNvSpPr>
            <p:nvPr/>
          </p:nvSpPr>
          <p:spPr bwMode="auto">
            <a:xfrm>
              <a:off x="4502" y="1353"/>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itchFamily="18" charset="0"/>
                </a:rPr>
                <a:t>r</a:t>
              </a:r>
              <a:r>
                <a:rPr kumimoji="1" lang="en-US" altLang="zh-CN" sz="2800" baseline="-25000">
                  <a:latin typeface="Times New Roman" pitchFamily="18" charset="0"/>
                </a:rPr>
                <a:t>i</a:t>
              </a:r>
            </a:p>
          </p:txBody>
        </p:sp>
        <p:sp>
          <p:nvSpPr>
            <p:cNvPr id="58" name="Rectangle 37"/>
            <p:cNvSpPr>
              <a:spLocks noChangeArrowheads="1"/>
            </p:cNvSpPr>
            <p:nvPr/>
          </p:nvSpPr>
          <p:spPr bwMode="auto">
            <a:xfrm>
              <a:off x="4944" y="912"/>
              <a:ext cx="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itchFamily="18" charset="0"/>
                </a:rPr>
                <a:t>v</a:t>
              </a:r>
              <a:r>
                <a:rPr kumimoji="1" lang="en-US" altLang="zh-CN" sz="2800" baseline="-25000">
                  <a:latin typeface="Times New Roman" pitchFamily="18" charset="0"/>
                </a:rPr>
                <a:t>i</a:t>
              </a:r>
            </a:p>
          </p:txBody>
        </p:sp>
        <p:sp>
          <p:nvSpPr>
            <p:cNvPr id="59" name="Oval 38"/>
            <p:cNvSpPr>
              <a:spLocks noChangeArrowheads="1"/>
            </p:cNvSpPr>
            <p:nvPr/>
          </p:nvSpPr>
          <p:spPr bwMode="auto">
            <a:xfrm>
              <a:off x="4984" y="1416"/>
              <a:ext cx="48"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07668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wipe(left)">
                                      <p:cBhvr>
                                        <p:cTn id="12" dur="75"/>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wipe(left)">
                                      <p:cBhvr>
                                        <p:cTn id="26" dur="500"/>
                                        <p:tgtEl>
                                          <p:spTgt spid="2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25">
                                            <p:txEl>
                                              <p:pRg st="0" end="0"/>
                                            </p:txEl>
                                          </p:spTgt>
                                        </p:tgtEl>
                                        <p:attrNameLst>
                                          <p:attrName>style.visibility</p:attrName>
                                        </p:attrNameLst>
                                      </p:cBhvr>
                                      <p:to>
                                        <p:strVal val="visible"/>
                                      </p:to>
                                    </p:set>
                                    <p:animEffect transition="in" filter="wipe(left)">
                                      <p:cBhvr>
                                        <p:cTn id="41" dur="75"/>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7" grpId="0" build="p" autoUpdateAnimBg="0"/>
      <p:bldP spid="23" grpId="0" build="p" autoUpdateAnimBg="0"/>
      <p:bldP spid="2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Box 2"/>
          <p:cNvSpPr txBox="1">
            <a:spLocks noChangeArrowheads="1"/>
          </p:cNvSpPr>
          <p:nvPr/>
        </p:nvSpPr>
        <p:spPr bwMode="auto">
          <a:xfrm>
            <a:off x="177800" y="1421581"/>
            <a:ext cx="8426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a:latin typeface="宋体" charset="-122"/>
              </a:rPr>
              <a:t>三</a:t>
            </a:r>
            <a:r>
              <a:rPr lang="en-US" altLang="zh-CN" sz="2800" b="1" dirty="0">
                <a:latin typeface="宋体" charset="-122"/>
              </a:rPr>
              <a:t>.</a:t>
            </a:r>
            <a:r>
              <a:rPr lang="zh-CN" altLang="en-US" sz="2800" b="1" dirty="0">
                <a:latin typeface="宋体" charset="-122"/>
              </a:rPr>
              <a:t>刚体定轴转动的动量矩定理和动量矩守恒定律</a:t>
            </a:r>
            <a:endParaRPr lang="zh-CN" altLang="en-US" sz="2800" dirty="0">
              <a:latin typeface="宋体" charset="-122"/>
            </a:endParaRPr>
          </a:p>
        </p:txBody>
      </p:sp>
      <p:sp>
        <p:nvSpPr>
          <p:cNvPr id="62" name="Text Box 4"/>
          <p:cNvSpPr txBox="1">
            <a:spLocks noChangeArrowheads="1"/>
          </p:cNvSpPr>
          <p:nvPr/>
        </p:nvSpPr>
        <p:spPr bwMode="auto">
          <a:xfrm>
            <a:off x="365125" y="1988840"/>
            <a:ext cx="6416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a:solidFill>
                  <a:srgbClr val="3333FF"/>
                </a:solidFill>
                <a:latin typeface="Times New Roman" pitchFamily="18" charset="0"/>
                <a:ea typeface="楷体_GB2312" pitchFamily="49" charset="-122"/>
              </a:rPr>
              <a:t>2</a:t>
            </a:r>
            <a:r>
              <a:rPr kumimoji="1" lang="zh-CN" altLang="en-US" sz="2800" b="1">
                <a:solidFill>
                  <a:srgbClr val="3333FF"/>
                </a:solidFill>
                <a:latin typeface="Times New Roman" pitchFamily="18" charset="0"/>
                <a:ea typeface="楷体_GB2312" pitchFamily="49" charset="-122"/>
              </a:rPr>
              <a:t>、刚体定轴转动的动量矩定理</a:t>
            </a:r>
            <a:endParaRPr kumimoji="1" lang="zh-CN" altLang="en-US" sz="2400">
              <a:latin typeface="Times New Roman" pitchFamily="18" charset="0"/>
            </a:endParaRPr>
          </a:p>
        </p:txBody>
      </p:sp>
      <p:grpSp>
        <p:nvGrpSpPr>
          <p:cNvPr id="63" name="Group 5"/>
          <p:cNvGrpSpPr>
            <a:grpSpLocks/>
          </p:cNvGrpSpPr>
          <p:nvPr/>
        </p:nvGrpSpPr>
        <p:grpSpPr bwMode="auto">
          <a:xfrm>
            <a:off x="1050925" y="2458740"/>
            <a:ext cx="5191126" cy="914400"/>
            <a:chOff x="662" y="386"/>
            <a:chExt cx="3270" cy="576"/>
          </a:xfrm>
        </p:grpSpPr>
        <p:sp>
          <p:nvSpPr>
            <p:cNvPr id="64" name="Text Box 6"/>
            <p:cNvSpPr txBox="1">
              <a:spLocks noChangeArrowheads="1"/>
            </p:cNvSpPr>
            <p:nvPr/>
          </p:nvSpPr>
          <p:spPr bwMode="auto">
            <a:xfrm>
              <a:off x="662" y="554"/>
              <a:ext cx="17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400" b="1" dirty="0">
                  <a:latin typeface="Times New Roman" pitchFamily="18" charset="0"/>
                </a:rPr>
                <a:t>由转动定律得到：</a:t>
              </a:r>
              <a:r>
                <a:rPr kumimoji="1" lang="zh-CN" altLang="en-US" sz="2400" dirty="0">
                  <a:latin typeface="Times New Roman" pitchFamily="18" charset="0"/>
                </a:rPr>
                <a:t> </a:t>
              </a:r>
            </a:p>
          </p:txBody>
        </p:sp>
        <p:graphicFrame>
          <p:nvGraphicFramePr>
            <p:cNvPr id="65" name="Object 7"/>
            <p:cNvGraphicFramePr>
              <a:graphicFrameLocks noChangeAspect="1"/>
            </p:cNvGraphicFramePr>
            <p:nvPr>
              <p:extLst>
                <p:ext uri="{D42A27DB-BD31-4B8C-83A1-F6EECF244321}">
                  <p14:modId xmlns:p14="http://schemas.microsoft.com/office/powerpoint/2010/main" val="3551234889"/>
                </p:ext>
              </p:extLst>
            </p:nvPr>
          </p:nvGraphicFramePr>
          <p:xfrm>
            <a:off x="2378" y="386"/>
            <a:ext cx="1554" cy="576"/>
          </p:xfrm>
          <a:graphic>
            <a:graphicData uri="http://schemas.openxmlformats.org/presentationml/2006/ole">
              <mc:AlternateContent xmlns:mc="http://schemas.openxmlformats.org/markup-compatibility/2006">
                <mc:Choice xmlns:v="urn:schemas-microsoft-com:vml" Requires="v">
                  <p:oleObj spid="_x0000_s232874" name="Equation" r:id="rId4" imgW="1130040" imgH="419040" progId="Equation.DSMT4">
                    <p:embed/>
                  </p:oleObj>
                </mc:Choice>
                <mc:Fallback>
                  <p:oleObj name="Equation" r:id="rId4" imgW="1130040" imgH="419040" progId="Equation.DSMT4">
                    <p:embed/>
                    <p:pic>
                      <p:nvPicPr>
                        <p:cNvPr id="0" name=""/>
                        <p:cNvPicPr>
                          <a:picLocks noChangeAspect="1" noChangeArrowheads="1"/>
                        </p:cNvPicPr>
                        <p:nvPr/>
                      </p:nvPicPr>
                      <p:blipFill>
                        <a:blip r:embed="rId5"/>
                        <a:srcRect/>
                        <a:stretch>
                          <a:fillRect/>
                        </a:stretch>
                      </p:blipFill>
                      <p:spPr bwMode="auto">
                        <a:xfrm>
                          <a:off x="2378" y="386"/>
                          <a:ext cx="155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6" name="Group 8"/>
          <p:cNvGrpSpPr>
            <a:grpSpLocks/>
          </p:cNvGrpSpPr>
          <p:nvPr/>
        </p:nvGrpSpPr>
        <p:grpSpPr bwMode="auto">
          <a:xfrm>
            <a:off x="1066800" y="3390602"/>
            <a:ext cx="4248150" cy="703263"/>
            <a:chOff x="672" y="973"/>
            <a:chExt cx="2676" cy="443"/>
          </a:xfrm>
        </p:grpSpPr>
        <p:sp>
          <p:nvSpPr>
            <p:cNvPr id="67" name="Text Box 9"/>
            <p:cNvSpPr txBox="1">
              <a:spLocks noChangeArrowheads="1"/>
            </p:cNvSpPr>
            <p:nvPr/>
          </p:nvSpPr>
          <p:spPr bwMode="auto">
            <a:xfrm>
              <a:off x="672" y="1021"/>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400" dirty="0">
                  <a:latin typeface="Times New Roman" pitchFamily="18" charset="0"/>
                </a:rPr>
                <a:t>因此：</a:t>
              </a:r>
            </a:p>
          </p:txBody>
        </p:sp>
        <p:graphicFrame>
          <p:nvGraphicFramePr>
            <p:cNvPr id="68" name="Object 10"/>
            <p:cNvGraphicFramePr>
              <a:graphicFrameLocks noChangeAspect="1"/>
            </p:cNvGraphicFramePr>
            <p:nvPr>
              <p:extLst>
                <p:ext uri="{D42A27DB-BD31-4B8C-83A1-F6EECF244321}">
                  <p14:modId xmlns:p14="http://schemas.microsoft.com/office/powerpoint/2010/main" val="1056244845"/>
                </p:ext>
              </p:extLst>
            </p:nvPr>
          </p:nvGraphicFramePr>
          <p:xfrm>
            <a:off x="2077" y="973"/>
            <a:ext cx="1271" cy="443"/>
          </p:xfrm>
          <a:graphic>
            <a:graphicData uri="http://schemas.openxmlformats.org/presentationml/2006/ole">
              <mc:AlternateContent xmlns:mc="http://schemas.openxmlformats.org/markup-compatibility/2006">
                <mc:Choice xmlns:v="urn:schemas-microsoft-com:vml" Requires="v">
                  <p:oleObj spid="_x0000_s232875" name="Equation" r:id="rId6" imgW="685800" imgH="241200" progId="Equation.DSMT4">
                    <p:embed/>
                  </p:oleObj>
                </mc:Choice>
                <mc:Fallback>
                  <p:oleObj name="Equation" r:id="rId6" imgW="685800" imgH="241200" progId="Equation.DSMT4">
                    <p:embed/>
                    <p:pic>
                      <p:nvPicPr>
                        <p:cNvPr id="0" name=""/>
                        <p:cNvPicPr>
                          <a:picLocks noChangeAspect="1" noChangeArrowheads="1"/>
                        </p:cNvPicPr>
                        <p:nvPr/>
                      </p:nvPicPr>
                      <p:blipFill>
                        <a:blip r:embed="rId7"/>
                        <a:srcRect/>
                        <a:stretch>
                          <a:fillRect/>
                        </a:stretch>
                      </p:blipFill>
                      <p:spPr bwMode="auto">
                        <a:xfrm>
                          <a:off x="2077" y="973"/>
                          <a:ext cx="1271"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9" name="Group 11"/>
          <p:cNvGrpSpPr>
            <a:grpSpLocks/>
          </p:cNvGrpSpPr>
          <p:nvPr/>
        </p:nvGrpSpPr>
        <p:grpSpPr bwMode="auto">
          <a:xfrm>
            <a:off x="1066800" y="4146253"/>
            <a:ext cx="5424488" cy="1119188"/>
            <a:chOff x="672" y="1449"/>
            <a:chExt cx="3417" cy="705"/>
          </a:xfrm>
        </p:grpSpPr>
        <p:sp>
          <p:nvSpPr>
            <p:cNvPr id="70" name="Text Box 12"/>
            <p:cNvSpPr txBox="1">
              <a:spLocks noChangeArrowheads="1"/>
            </p:cNvSpPr>
            <p:nvPr/>
          </p:nvSpPr>
          <p:spPr bwMode="auto">
            <a:xfrm>
              <a:off x="672" y="1549"/>
              <a:ext cx="6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400" b="1">
                  <a:latin typeface="Times New Roman" pitchFamily="18" charset="0"/>
                </a:rPr>
                <a:t>积分得</a:t>
              </a:r>
              <a:endParaRPr kumimoji="1" lang="zh-CN" altLang="en-US" sz="2400">
                <a:latin typeface="Times New Roman" pitchFamily="18" charset="0"/>
              </a:endParaRPr>
            </a:p>
          </p:txBody>
        </p:sp>
        <p:graphicFrame>
          <p:nvGraphicFramePr>
            <p:cNvPr id="71" name="Object 13"/>
            <p:cNvGraphicFramePr>
              <a:graphicFrameLocks noChangeAspect="1"/>
            </p:cNvGraphicFramePr>
            <p:nvPr>
              <p:extLst>
                <p:ext uri="{D42A27DB-BD31-4B8C-83A1-F6EECF244321}">
                  <p14:modId xmlns:p14="http://schemas.microsoft.com/office/powerpoint/2010/main" val="2972312359"/>
                </p:ext>
              </p:extLst>
            </p:nvPr>
          </p:nvGraphicFramePr>
          <p:xfrm>
            <a:off x="2103" y="1449"/>
            <a:ext cx="1986" cy="705"/>
          </p:xfrm>
          <a:graphic>
            <a:graphicData uri="http://schemas.openxmlformats.org/presentationml/2006/ole">
              <mc:AlternateContent xmlns:mc="http://schemas.openxmlformats.org/markup-compatibility/2006">
                <mc:Choice xmlns:v="urn:schemas-microsoft-com:vml" Requires="v">
                  <p:oleObj spid="_x0000_s232876" name="Equation" r:id="rId8" imgW="1396800" imgH="495000" progId="Equation.DSMT4">
                    <p:embed/>
                  </p:oleObj>
                </mc:Choice>
                <mc:Fallback>
                  <p:oleObj name="Equation" r:id="rId8" imgW="1396800" imgH="495000" progId="Equation.DSMT4">
                    <p:embed/>
                    <p:pic>
                      <p:nvPicPr>
                        <p:cNvPr id="0" name=""/>
                        <p:cNvPicPr>
                          <a:picLocks noChangeAspect="1" noChangeArrowheads="1"/>
                        </p:cNvPicPr>
                        <p:nvPr/>
                      </p:nvPicPr>
                      <p:blipFill>
                        <a:blip r:embed="rId9"/>
                        <a:srcRect/>
                        <a:stretch>
                          <a:fillRect/>
                        </a:stretch>
                      </p:blipFill>
                      <p:spPr bwMode="auto">
                        <a:xfrm>
                          <a:off x="2103" y="1449"/>
                          <a:ext cx="1986" cy="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2" name="Group 14"/>
          <p:cNvGrpSpPr>
            <a:grpSpLocks/>
          </p:cNvGrpSpPr>
          <p:nvPr/>
        </p:nvGrpSpPr>
        <p:grpSpPr bwMode="auto">
          <a:xfrm>
            <a:off x="990600" y="5043191"/>
            <a:ext cx="6162675" cy="1265238"/>
            <a:chOff x="624" y="2014"/>
            <a:chExt cx="3882" cy="797"/>
          </a:xfrm>
        </p:grpSpPr>
        <p:sp>
          <p:nvSpPr>
            <p:cNvPr id="73" name="Text Box 15"/>
            <p:cNvSpPr txBox="1">
              <a:spLocks noChangeArrowheads="1"/>
            </p:cNvSpPr>
            <p:nvPr/>
          </p:nvSpPr>
          <p:spPr bwMode="auto">
            <a:xfrm>
              <a:off x="624" y="2221"/>
              <a:ext cx="16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400" b="1">
                  <a:latin typeface="Times New Roman" pitchFamily="18" charset="0"/>
                </a:rPr>
                <a:t>当转动惯量一定时</a:t>
              </a:r>
              <a:endParaRPr kumimoji="1" lang="zh-CN" altLang="en-US" sz="2400">
                <a:latin typeface="Times New Roman" pitchFamily="18" charset="0"/>
              </a:endParaRPr>
            </a:p>
          </p:txBody>
        </p:sp>
        <p:graphicFrame>
          <p:nvGraphicFramePr>
            <p:cNvPr id="74" name="Object 16"/>
            <p:cNvGraphicFramePr>
              <a:graphicFrameLocks noChangeAspect="1"/>
            </p:cNvGraphicFramePr>
            <p:nvPr>
              <p:extLst>
                <p:ext uri="{D42A27DB-BD31-4B8C-83A1-F6EECF244321}">
                  <p14:modId xmlns:p14="http://schemas.microsoft.com/office/powerpoint/2010/main" val="4192753125"/>
                </p:ext>
              </p:extLst>
            </p:nvPr>
          </p:nvGraphicFramePr>
          <p:xfrm>
            <a:off x="2466" y="2014"/>
            <a:ext cx="2040" cy="797"/>
          </p:xfrm>
          <a:graphic>
            <a:graphicData uri="http://schemas.openxmlformats.org/presentationml/2006/ole">
              <mc:AlternateContent xmlns:mc="http://schemas.openxmlformats.org/markup-compatibility/2006">
                <mc:Choice xmlns:v="urn:schemas-microsoft-com:vml" Requires="v">
                  <p:oleObj spid="_x0000_s232877" name="Equation" r:id="rId10" imgW="1231560" imgH="482400" progId="Equation.DSMT4">
                    <p:embed/>
                  </p:oleObj>
                </mc:Choice>
                <mc:Fallback>
                  <p:oleObj name="Equation" r:id="rId10" imgW="1231560" imgH="482400" progId="Equation.DSMT4">
                    <p:embed/>
                    <p:pic>
                      <p:nvPicPr>
                        <p:cNvPr id="0" name=""/>
                        <p:cNvPicPr>
                          <a:picLocks noChangeAspect="1" noChangeArrowheads="1"/>
                        </p:cNvPicPr>
                        <p:nvPr/>
                      </p:nvPicPr>
                      <p:blipFill>
                        <a:blip r:embed="rId11"/>
                        <a:srcRect/>
                        <a:stretch>
                          <a:fillRect/>
                        </a:stretch>
                      </p:blipFill>
                      <p:spPr bwMode="auto">
                        <a:xfrm>
                          <a:off x="2466" y="2014"/>
                          <a:ext cx="2040" cy="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9" name="Text Box 21"/>
          <p:cNvSpPr txBox="1">
            <a:spLocks noChangeArrowheads="1"/>
          </p:cNvSpPr>
          <p:nvPr/>
        </p:nvSpPr>
        <p:spPr bwMode="auto">
          <a:xfrm>
            <a:off x="6300788" y="3546178"/>
            <a:ext cx="2663700" cy="46166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en-US" altLang="zh-CN" sz="2400" b="1" i="1" dirty="0" err="1">
                <a:solidFill>
                  <a:schemeClr val="bg1"/>
                </a:solidFill>
                <a:latin typeface="Times New Roman" pitchFamily="18" charset="0"/>
              </a:rPr>
              <a:t>M</a:t>
            </a:r>
            <a:r>
              <a:rPr kumimoji="1" lang="en-US" altLang="zh-CN" sz="2400" b="1" dirty="0" err="1">
                <a:solidFill>
                  <a:schemeClr val="bg1"/>
                </a:solidFill>
                <a:latin typeface="Times New Roman" pitchFamily="18" charset="0"/>
              </a:rPr>
              <a:t>d</a:t>
            </a:r>
            <a:r>
              <a:rPr kumimoji="1" lang="en-US" altLang="zh-CN" sz="2400" b="1" i="1" dirty="0" err="1">
                <a:solidFill>
                  <a:schemeClr val="bg1"/>
                </a:solidFill>
                <a:latin typeface="Times New Roman" pitchFamily="18" charset="0"/>
              </a:rPr>
              <a:t>t</a:t>
            </a:r>
            <a:r>
              <a:rPr kumimoji="1" lang="en-US" altLang="zh-CN" sz="2400" b="1" i="1" dirty="0">
                <a:solidFill>
                  <a:schemeClr val="bg1"/>
                </a:solidFill>
                <a:latin typeface="Times New Roman" pitchFamily="18" charset="0"/>
              </a:rPr>
              <a:t> </a:t>
            </a:r>
            <a:r>
              <a:rPr kumimoji="1" lang="zh-CN" altLang="en-US" sz="2400" b="1" dirty="0">
                <a:solidFill>
                  <a:schemeClr val="bg1"/>
                </a:solidFill>
                <a:latin typeface="Times New Roman" pitchFamily="18" charset="0"/>
              </a:rPr>
              <a:t>叫作元冲量矩</a:t>
            </a:r>
            <a:endParaRPr kumimoji="1" lang="zh-CN" altLang="en-US" sz="2400" dirty="0">
              <a:solidFill>
                <a:schemeClr val="bg1"/>
              </a:solidFill>
              <a:latin typeface="Times New Roman" pitchFamily="18" charset="0"/>
            </a:endParaRPr>
          </a:p>
        </p:txBody>
      </p:sp>
      <p:sp>
        <p:nvSpPr>
          <p:cNvPr id="3" name="TextBox 2"/>
          <p:cNvSpPr txBox="1"/>
          <p:nvPr/>
        </p:nvSpPr>
        <p:spPr>
          <a:xfrm>
            <a:off x="6516216" y="2636912"/>
            <a:ext cx="2232248" cy="646331"/>
          </a:xfrm>
          <a:prstGeom prst="rect">
            <a:avLst/>
          </a:prstGeom>
          <a:noFill/>
        </p:spPr>
        <p:txBody>
          <a:bodyPr wrap="square" rtlCol="0">
            <a:spAutoFit/>
          </a:bodyPr>
          <a:lstStyle/>
          <a:p>
            <a:r>
              <a:rPr lang="zh-CN" altLang="en-US" dirty="0"/>
              <a:t>定轴转动刚体动量矩定理的微分形式</a:t>
            </a:r>
          </a:p>
        </p:txBody>
      </p:sp>
    </p:spTree>
    <p:extLst>
      <p:ext uri="{BB962C8B-B14F-4D97-AF65-F5344CB8AC3E}">
        <p14:creationId xmlns:p14="http://schemas.microsoft.com/office/powerpoint/2010/main" val="12686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left)">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left)">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wipe(left)">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left)">
                                      <p:cBhvr>
                                        <p:cTn id="32" dur="5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62" grpId="0" autoUpdateAnimBg="0"/>
      <p:bldP spid="79"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Box 2"/>
          <p:cNvSpPr txBox="1">
            <a:spLocks noChangeArrowheads="1"/>
          </p:cNvSpPr>
          <p:nvPr/>
        </p:nvSpPr>
        <p:spPr bwMode="auto">
          <a:xfrm>
            <a:off x="177800" y="1421581"/>
            <a:ext cx="8426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a:latin typeface="宋体" charset="-122"/>
              </a:rPr>
              <a:t>三</a:t>
            </a:r>
            <a:r>
              <a:rPr lang="en-US" altLang="zh-CN" sz="2800" b="1" dirty="0">
                <a:latin typeface="宋体" charset="-122"/>
              </a:rPr>
              <a:t>.</a:t>
            </a:r>
            <a:r>
              <a:rPr lang="zh-CN" altLang="en-US" sz="2800" b="1" dirty="0">
                <a:latin typeface="宋体" charset="-122"/>
              </a:rPr>
              <a:t>刚体定轴转动的动量矩定理和动量矩守恒定律</a:t>
            </a:r>
            <a:endParaRPr lang="zh-CN" altLang="en-US" sz="2800" dirty="0">
              <a:latin typeface="宋体" charset="-122"/>
            </a:endParaRPr>
          </a:p>
        </p:txBody>
      </p:sp>
      <p:sp>
        <p:nvSpPr>
          <p:cNvPr id="62" name="Text Box 4"/>
          <p:cNvSpPr txBox="1">
            <a:spLocks noChangeArrowheads="1"/>
          </p:cNvSpPr>
          <p:nvPr/>
        </p:nvSpPr>
        <p:spPr bwMode="auto">
          <a:xfrm>
            <a:off x="365125" y="1988840"/>
            <a:ext cx="6416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a:solidFill>
                  <a:srgbClr val="3333FF"/>
                </a:solidFill>
                <a:latin typeface="Times New Roman" pitchFamily="18" charset="0"/>
                <a:ea typeface="楷体_GB2312" pitchFamily="49" charset="-122"/>
              </a:rPr>
              <a:t>2</a:t>
            </a:r>
            <a:r>
              <a:rPr kumimoji="1" lang="zh-CN" altLang="en-US" sz="2800" b="1">
                <a:solidFill>
                  <a:srgbClr val="3333FF"/>
                </a:solidFill>
                <a:latin typeface="Times New Roman" pitchFamily="18" charset="0"/>
                <a:ea typeface="楷体_GB2312" pitchFamily="49" charset="-122"/>
              </a:rPr>
              <a:t>、刚体定轴转动的动量矩定理</a:t>
            </a:r>
            <a:endParaRPr kumimoji="1" lang="zh-CN" altLang="en-US" sz="2400">
              <a:latin typeface="Times New Roman" pitchFamily="18" charset="0"/>
            </a:endParaRPr>
          </a:p>
        </p:txBody>
      </p:sp>
      <p:grpSp>
        <p:nvGrpSpPr>
          <p:cNvPr id="19" name="Group 17"/>
          <p:cNvGrpSpPr>
            <a:grpSpLocks/>
          </p:cNvGrpSpPr>
          <p:nvPr/>
        </p:nvGrpSpPr>
        <p:grpSpPr bwMode="auto">
          <a:xfrm>
            <a:off x="715168" y="2652787"/>
            <a:ext cx="6161088" cy="1220788"/>
            <a:chOff x="624" y="2746"/>
            <a:chExt cx="3881" cy="769"/>
          </a:xfrm>
        </p:grpSpPr>
        <p:sp>
          <p:nvSpPr>
            <p:cNvPr id="20" name="Text Box 18"/>
            <p:cNvSpPr txBox="1">
              <a:spLocks noChangeArrowheads="1"/>
            </p:cNvSpPr>
            <p:nvPr/>
          </p:nvSpPr>
          <p:spPr bwMode="auto">
            <a:xfrm>
              <a:off x="624" y="3024"/>
              <a:ext cx="16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400" b="1">
                  <a:latin typeface="Times New Roman" pitchFamily="18" charset="0"/>
                </a:rPr>
                <a:t>当转动惯量变化时</a:t>
              </a:r>
              <a:endParaRPr kumimoji="1" lang="zh-CN" altLang="en-US" sz="2400">
                <a:latin typeface="Times New Roman" pitchFamily="18" charset="0"/>
              </a:endParaRPr>
            </a:p>
          </p:txBody>
        </p:sp>
        <p:graphicFrame>
          <p:nvGraphicFramePr>
            <p:cNvPr id="21" name="Object 19"/>
            <p:cNvGraphicFramePr>
              <a:graphicFrameLocks noChangeAspect="1"/>
            </p:cNvGraphicFramePr>
            <p:nvPr>
              <p:extLst>
                <p:ext uri="{D42A27DB-BD31-4B8C-83A1-F6EECF244321}">
                  <p14:modId xmlns:p14="http://schemas.microsoft.com/office/powerpoint/2010/main" val="1516374808"/>
                </p:ext>
              </p:extLst>
            </p:nvPr>
          </p:nvGraphicFramePr>
          <p:xfrm>
            <a:off x="2456" y="2746"/>
            <a:ext cx="2049" cy="769"/>
          </p:xfrm>
          <a:graphic>
            <a:graphicData uri="http://schemas.openxmlformats.org/presentationml/2006/ole">
              <mc:AlternateContent xmlns:mc="http://schemas.openxmlformats.org/markup-compatibility/2006">
                <mc:Choice xmlns:v="urn:schemas-microsoft-com:vml" Requires="v">
                  <p:oleObj spid="_x0000_s233581" name="Equation" r:id="rId4" imgW="1282680" imgH="482400" progId="Equation.DSMT4">
                    <p:embed/>
                  </p:oleObj>
                </mc:Choice>
                <mc:Fallback>
                  <p:oleObj name="Equation" r:id="rId4" imgW="1282680" imgH="482400" progId="Equation.DSMT4">
                    <p:embed/>
                    <p:pic>
                      <p:nvPicPr>
                        <p:cNvPr id="0" name=""/>
                        <p:cNvPicPr>
                          <a:picLocks noChangeAspect="1" noChangeArrowheads="1"/>
                        </p:cNvPicPr>
                        <p:nvPr/>
                      </p:nvPicPr>
                      <p:blipFill>
                        <a:blip r:embed="rId5"/>
                        <a:srcRect/>
                        <a:stretch>
                          <a:fillRect/>
                        </a:stretch>
                      </p:blipFill>
                      <p:spPr bwMode="auto">
                        <a:xfrm>
                          <a:off x="2456" y="2746"/>
                          <a:ext cx="2049"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2" name="Text Box 20"/>
          <p:cNvSpPr txBox="1">
            <a:spLocks noChangeArrowheads="1"/>
          </p:cNvSpPr>
          <p:nvPr/>
        </p:nvSpPr>
        <p:spPr bwMode="auto">
          <a:xfrm>
            <a:off x="978024" y="4149080"/>
            <a:ext cx="7410400" cy="955675"/>
          </a:xfrm>
          <a:prstGeom prst="rect">
            <a:avLst/>
          </a:prstGeom>
          <a:solidFill>
            <a:srgbClr val="FFFF66"/>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zh-CN" altLang="en-US" sz="2800" b="1" dirty="0">
                <a:solidFill>
                  <a:srgbClr val="FF3300"/>
                </a:solidFill>
                <a:latin typeface="Times New Roman" pitchFamily="18" charset="0"/>
                <a:ea typeface="楷体_GB2312" pitchFamily="49" charset="-122"/>
              </a:rPr>
              <a:t>刚体的动量矩定理：</a:t>
            </a:r>
            <a:r>
              <a:rPr kumimoji="1" lang="zh-CN" altLang="en-US" sz="2800" b="1" dirty="0">
                <a:latin typeface="Times New Roman" pitchFamily="18" charset="0"/>
                <a:ea typeface="楷体_GB2312" pitchFamily="49" charset="-122"/>
              </a:rPr>
              <a:t>当转轴给定时，作用在刚体上的冲量矩等于刚体动量矩的增量。</a:t>
            </a:r>
            <a:endParaRPr kumimoji="1" lang="zh-CN" altLang="en-US" sz="2400" dirty="0">
              <a:latin typeface="Times New Roman" pitchFamily="18" charset="0"/>
            </a:endParaRPr>
          </a:p>
        </p:txBody>
      </p:sp>
      <p:sp>
        <p:nvSpPr>
          <p:cNvPr id="10" name="TextBox 9"/>
          <p:cNvSpPr txBox="1"/>
          <p:nvPr/>
        </p:nvSpPr>
        <p:spPr>
          <a:xfrm>
            <a:off x="6913834" y="2904781"/>
            <a:ext cx="2016224" cy="646331"/>
          </a:xfrm>
          <a:prstGeom prst="rect">
            <a:avLst/>
          </a:prstGeom>
          <a:noFill/>
        </p:spPr>
        <p:txBody>
          <a:bodyPr wrap="square" rtlCol="0">
            <a:spAutoFit/>
          </a:bodyPr>
          <a:lstStyle/>
          <a:p>
            <a:r>
              <a:rPr lang="zh-CN" altLang="en-US" dirty="0"/>
              <a:t>定轴转动刚体动量矩定理的积分形式</a:t>
            </a:r>
          </a:p>
        </p:txBody>
      </p:sp>
    </p:spTree>
    <p:extLst>
      <p:ext uri="{BB962C8B-B14F-4D97-AF65-F5344CB8AC3E}">
        <p14:creationId xmlns:p14="http://schemas.microsoft.com/office/powerpoint/2010/main" val="124728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left)">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62" grpId="0" autoUpdateAnimBg="0"/>
      <p:bldP spid="22"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Box 2"/>
          <p:cNvSpPr txBox="1">
            <a:spLocks noChangeArrowheads="1"/>
          </p:cNvSpPr>
          <p:nvPr/>
        </p:nvSpPr>
        <p:spPr bwMode="auto">
          <a:xfrm>
            <a:off x="177800" y="1421581"/>
            <a:ext cx="8426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a:latin typeface="宋体" charset="-122"/>
              </a:rPr>
              <a:t>三</a:t>
            </a:r>
            <a:r>
              <a:rPr lang="en-US" altLang="zh-CN" sz="2800" b="1" dirty="0">
                <a:latin typeface="宋体" charset="-122"/>
              </a:rPr>
              <a:t>.</a:t>
            </a:r>
            <a:r>
              <a:rPr lang="zh-CN" altLang="en-US" sz="2800" b="1" dirty="0">
                <a:latin typeface="宋体" charset="-122"/>
              </a:rPr>
              <a:t>刚体定轴转动的动量矩定理和动量矩守恒定律</a:t>
            </a:r>
            <a:endParaRPr lang="zh-CN" altLang="en-US" sz="2800" dirty="0">
              <a:latin typeface="宋体" charset="-122"/>
            </a:endParaRPr>
          </a:p>
        </p:txBody>
      </p:sp>
      <p:sp>
        <p:nvSpPr>
          <p:cNvPr id="10" name="Text Box 4"/>
          <p:cNvSpPr txBox="1">
            <a:spLocks noChangeArrowheads="1"/>
          </p:cNvSpPr>
          <p:nvPr/>
        </p:nvSpPr>
        <p:spPr bwMode="auto">
          <a:xfrm>
            <a:off x="249237" y="1988840"/>
            <a:ext cx="693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a:solidFill>
                  <a:srgbClr val="3333FF"/>
                </a:solidFill>
                <a:latin typeface="Times New Roman" pitchFamily="18" charset="0"/>
                <a:ea typeface="楷体_GB2312" pitchFamily="49" charset="-122"/>
              </a:rPr>
              <a:t>3</a:t>
            </a:r>
            <a:r>
              <a:rPr kumimoji="1" lang="zh-CN" altLang="en-US" sz="2800" b="1">
                <a:solidFill>
                  <a:srgbClr val="3333FF"/>
                </a:solidFill>
                <a:latin typeface="Times New Roman" pitchFamily="18" charset="0"/>
                <a:ea typeface="楷体_GB2312" pitchFamily="49" charset="-122"/>
              </a:rPr>
              <a:t>、刚体定轴转动的动量矩守恒定律</a:t>
            </a:r>
            <a:endParaRPr kumimoji="1" lang="zh-CN" altLang="en-US" sz="2400">
              <a:latin typeface="Times New Roman" pitchFamily="18" charset="0"/>
            </a:endParaRPr>
          </a:p>
        </p:txBody>
      </p:sp>
      <p:sp>
        <p:nvSpPr>
          <p:cNvPr id="11" name="Text Box 5"/>
          <p:cNvSpPr txBox="1">
            <a:spLocks noChangeArrowheads="1"/>
          </p:cNvSpPr>
          <p:nvPr/>
        </p:nvSpPr>
        <p:spPr bwMode="auto">
          <a:xfrm>
            <a:off x="554037" y="2522240"/>
            <a:ext cx="506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400" b="1">
                <a:latin typeface="Times New Roman" pitchFamily="18" charset="0"/>
              </a:rPr>
              <a:t>若刚体所受的合外力矩为零，即</a:t>
            </a:r>
            <a:r>
              <a:rPr kumimoji="1" lang="en-US" altLang="zh-CN" sz="2400" b="1" i="1">
                <a:latin typeface="Times New Roman" pitchFamily="18" charset="0"/>
              </a:rPr>
              <a:t>M</a:t>
            </a:r>
            <a:r>
              <a:rPr kumimoji="1" lang="en-US" altLang="zh-CN" sz="2400" b="1">
                <a:latin typeface="Times New Roman" pitchFamily="18" charset="0"/>
              </a:rPr>
              <a:t>=0</a:t>
            </a:r>
            <a:endParaRPr kumimoji="1" lang="en-US" altLang="zh-CN" sz="2400">
              <a:latin typeface="Times New Roman" pitchFamily="18" charset="0"/>
            </a:endParaRPr>
          </a:p>
        </p:txBody>
      </p:sp>
      <p:graphicFrame>
        <p:nvGraphicFramePr>
          <p:cNvPr id="12" name="Object 6"/>
          <p:cNvGraphicFramePr>
            <a:graphicFrameLocks noChangeAspect="1"/>
          </p:cNvGraphicFramePr>
          <p:nvPr>
            <p:extLst>
              <p:ext uri="{D42A27DB-BD31-4B8C-83A1-F6EECF244321}">
                <p14:modId xmlns:p14="http://schemas.microsoft.com/office/powerpoint/2010/main" val="3396762900"/>
              </p:ext>
            </p:extLst>
          </p:nvPr>
        </p:nvGraphicFramePr>
        <p:xfrm>
          <a:off x="6228184" y="2480171"/>
          <a:ext cx="2286000" cy="541337"/>
        </p:xfrm>
        <a:graphic>
          <a:graphicData uri="http://schemas.openxmlformats.org/presentationml/2006/ole">
            <mc:AlternateContent xmlns:mc="http://schemas.openxmlformats.org/markup-compatibility/2006">
              <mc:Choice xmlns:v="urn:schemas-microsoft-com:vml" Requires="v">
                <p:oleObj spid="_x0000_s234604" name="公式" r:id="rId4" imgW="850680" imgH="203040" progId="Equation.3">
                  <p:embed/>
                </p:oleObj>
              </mc:Choice>
              <mc:Fallback>
                <p:oleObj name="公式" r:id="rId4" imgW="85068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184" y="2480171"/>
                        <a:ext cx="2286000" cy="541337"/>
                      </a:xfrm>
                      <a:prstGeom prst="rect">
                        <a:avLst/>
                      </a:prstGeom>
                      <a:gradFill rotWithShape="0">
                        <a:gsLst>
                          <a:gs pos="0">
                            <a:schemeClr val="accent1"/>
                          </a:gs>
                          <a:gs pos="50000">
                            <a:schemeClr val="accent1">
                              <a:gamma/>
                              <a:tint val="0"/>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7"/>
          <p:cNvSpPr txBox="1">
            <a:spLocks noChangeArrowheads="1"/>
          </p:cNvSpPr>
          <p:nvPr/>
        </p:nvSpPr>
        <p:spPr bwMode="auto">
          <a:xfrm>
            <a:off x="539552" y="3284984"/>
            <a:ext cx="8474075" cy="955675"/>
          </a:xfrm>
          <a:prstGeom prst="rect">
            <a:avLst/>
          </a:prstGeom>
          <a:solidFill>
            <a:srgbClr val="FFFF66"/>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dirty="0">
                <a:solidFill>
                  <a:srgbClr val="FF3300"/>
                </a:solidFill>
                <a:latin typeface="Times New Roman" pitchFamily="18" charset="0"/>
                <a:ea typeface="楷体_GB2312" pitchFamily="49" charset="-122"/>
              </a:rPr>
              <a:t>角动量守恒定律：</a:t>
            </a:r>
            <a:r>
              <a:rPr kumimoji="1" lang="zh-CN" altLang="en-US" sz="2800" b="1" dirty="0">
                <a:latin typeface="Times New Roman" pitchFamily="18" charset="0"/>
                <a:ea typeface="楷体_GB2312" pitchFamily="49" charset="-122"/>
              </a:rPr>
              <a:t>当刚体所受的合外力矩为零，或者不受合外力的作用，则刚体的动量矩保持不变。</a:t>
            </a:r>
            <a:endParaRPr kumimoji="1" lang="zh-CN" altLang="en-US" sz="2800" dirty="0">
              <a:latin typeface="Times New Roman" pitchFamily="18" charset="0"/>
              <a:ea typeface="楷体_GB2312" pitchFamily="49" charset="-122"/>
            </a:endParaRPr>
          </a:p>
        </p:txBody>
      </p:sp>
      <p:sp>
        <p:nvSpPr>
          <p:cNvPr id="14" name="Text Box 8"/>
          <p:cNvSpPr txBox="1">
            <a:spLocks noChangeArrowheads="1"/>
          </p:cNvSpPr>
          <p:nvPr/>
        </p:nvSpPr>
        <p:spPr bwMode="auto">
          <a:xfrm>
            <a:off x="467544" y="4365104"/>
            <a:ext cx="86264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b="1" dirty="0">
                <a:latin typeface="Times New Roman" pitchFamily="18" charset="0"/>
              </a:rPr>
              <a:t>讨论：分两种情况：</a:t>
            </a:r>
          </a:p>
          <a:p>
            <a:pPr>
              <a:lnSpc>
                <a:spcPct val="120000"/>
              </a:lnSpc>
            </a:pPr>
            <a:r>
              <a:rPr kumimoji="1" lang="en-US" altLang="zh-CN" sz="2400" b="1" dirty="0">
                <a:latin typeface="Times New Roman" pitchFamily="18" charset="0"/>
              </a:rPr>
              <a:t>1) </a:t>
            </a:r>
            <a:r>
              <a:rPr kumimoji="1" lang="zh-CN" altLang="en-US" sz="2400" b="1" dirty="0">
                <a:latin typeface="Times New Roman" pitchFamily="18" charset="0"/>
              </a:rPr>
              <a:t>如果转动惯量不变，刚体作匀速转动；</a:t>
            </a:r>
          </a:p>
          <a:p>
            <a:pPr>
              <a:lnSpc>
                <a:spcPct val="120000"/>
              </a:lnSpc>
            </a:pPr>
            <a:r>
              <a:rPr kumimoji="1" lang="en-US" altLang="zh-CN" sz="2400" b="1" dirty="0">
                <a:latin typeface="Times New Roman" pitchFamily="18" charset="0"/>
              </a:rPr>
              <a:t>2) </a:t>
            </a:r>
            <a:r>
              <a:rPr kumimoji="1" lang="zh-CN" altLang="en-US" sz="2400" b="1" dirty="0">
                <a:latin typeface="Times New Roman" pitchFamily="18" charset="0"/>
              </a:rPr>
              <a:t>如果转动惯量发生改变，则刚体的角速度随转动惯量也发生变化，但二者的乘积不变。当转动惯量变大时，角速度变小；当转动惯量变小时，角速度变大。</a:t>
            </a:r>
          </a:p>
        </p:txBody>
      </p:sp>
      <p:sp>
        <p:nvSpPr>
          <p:cNvPr id="3" name="右箭头 2"/>
          <p:cNvSpPr/>
          <p:nvPr/>
        </p:nvSpPr>
        <p:spPr>
          <a:xfrm>
            <a:off x="5796136" y="2636912"/>
            <a:ext cx="216024"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977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bg/>
                                          </p:spTgt>
                                        </p:tgtEl>
                                        <p:attrNameLst>
                                          <p:attrName>style.visibility</p:attrName>
                                        </p:attrNameLst>
                                      </p:cBhvr>
                                      <p:to>
                                        <p:strVal val="visible"/>
                                      </p:to>
                                    </p:set>
                                    <p:animEffect transition="in" filter="wipe(left)">
                                      <p:cBhvr>
                                        <p:cTn id="27" dur="75"/>
                                        <p:tgtEl>
                                          <p:spTgt spid="13">
                                            <p:bg/>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left)">
                                      <p:cBhvr>
                                        <p:cTn id="32" dur="75"/>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wipe(left)">
                                      <p:cBhvr>
                                        <p:cTn id="37" dur="75"/>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4">
                                            <p:txEl>
                                              <p:pRg st="1" end="1"/>
                                            </p:txEl>
                                          </p:spTgt>
                                        </p:tgtEl>
                                        <p:attrNameLst>
                                          <p:attrName>style.visibility</p:attrName>
                                        </p:attrNameLst>
                                      </p:cBhvr>
                                      <p:to>
                                        <p:strVal val="visible"/>
                                      </p:to>
                                    </p:set>
                                    <p:animEffect transition="in" filter="wipe(left)">
                                      <p:cBhvr>
                                        <p:cTn id="42" dur="75"/>
                                        <p:tgtEl>
                                          <p:spTgt spid="1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14">
                                            <p:txEl>
                                              <p:pRg st="2" end="2"/>
                                            </p:txEl>
                                          </p:spTgt>
                                        </p:tgtEl>
                                        <p:attrNameLst>
                                          <p:attrName>style.visibility</p:attrName>
                                        </p:attrNameLst>
                                      </p:cBhvr>
                                      <p:to>
                                        <p:strVal val="visible"/>
                                      </p:to>
                                    </p:set>
                                    <p:animEffect transition="in" filter="wipe(left)">
                                      <p:cBhvr>
                                        <p:cTn id="47" dur="75"/>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0" grpId="0" autoUpdateAnimBg="0"/>
      <p:bldP spid="11" grpId="0" autoUpdateAnimBg="0"/>
      <p:bldP spid="13" grpId="0" build="p" animBg="1" autoUpdateAnimBg="0"/>
      <p:bldP spid="14"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362" name="Group 2"/>
          <p:cNvGrpSpPr>
            <a:grpSpLocks/>
          </p:cNvGrpSpPr>
          <p:nvPr/>
        </p:nvGrpSpPr>
        <p:grpSpPr bwMode="auto">
          <a:xfrm>
            <a:off x="5478463" y="742950"/>
            <a:ext cx="3352800" cy="2214563"/>
            <a:chOff x="3451" y="468"/>
            <a:chExt cx="2112" cy="1395"/>
          </a:xfrm>
        </p:grpSpPr>
        <p:grpSp>
          <p:nvGrpSpPr>
            <p:cNvPr id="15363" name="Group 3"/>
            <p:cNvGrpSpPr>
              <a:grpSpLocks/>
            </p:cNvGrpSpPr>
            <p:nvPr/>
          </p:nvGrpSpPr>
          <p:grpSpPr bwMode="auto">
            <a:xfrm>
              <a:off x="3451" y="596"/>
              <a:ext cx="2112" cy="1267"/>
              <a:chOff x="3451" y="596"/>
              <a:chExt cx="2112" cy="1267"/>
            </a:xfrm>
          </p:grpSpPr>
          <p:sp>
            <p:nvSpPr>
              <p:cNvPr id="15364" name="Text Box 4"/>
              <p:cNvSpPr txBox="1">
                <a:spLocks noChangeArrowheads="1"/>
              </p:cNvSpPr>
              <p:nvPr/>
            </p:nvSpPr>
            <p:spPr bwMode="auto">
              <a:xfrm>
                <a:off x="5275" y="12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i="1">
                    <a:solidFill>
                      <a:srgbClr val="FFFF00"/>
                    </a:solidFill>
                    <a:latin typeface="Times New Roman" pitchFamily="18" charset="0"/>
                  </a:rPr>
                  <a:t>x</a:t>
                </a:r>
                <a:endParaRPr lang="en-US" altLang="zh-CN" sz="2400" i="1">
                  <a:solidFill>
                    <a:schemeClr val="accent2"/>
                  </a:solidFill>
                  <a:latin typeface="Times New Roman" pitchFamily="18" charset="0"/>
                </a:endParaRPr>
              </a:p>
            </p:txBody>
          </p:sp>
          <p:sp>
            <p:nvSpPr>
              <p:cNvPr id="15365" name="Line 5"/>
              <p:cNvSpPr>
                <a:spLocks noChangeShapeType="1"/>
              </p:cNvSpPr>
              <p:nvPr/>
            </p:nvSpPr>
            <p:spPr bwMode="auto">
              <a:xfrm>
                <a:off x="3787" y="615"/>
                <a:ext cx="0" cy="1248"/>
              </a:xfrm>
              <a:prstGeom prst="line">
                <a:avLst/>
              </a:prstGeom>
              <a:noFill/>
              <a:ln w="28575">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Rectangle 6"/>
              <p:cNvSpPr>
                <a:spLocks noChangeArrowheads="1"/>
              </p:cNvSpPr>
              <p:nvPr/>
            </p:nvSpPr>
            <p:spPr bwMode="auto">
              <a:xfrm>
                <a:off x="3787" y="1335"/>
                <a:ext cx="1440"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Text Box 7"/>
              <p:cNvSpPr txBox="1">
                <a:spLocks noChangeArrowheads="1"/>
              </p:cNvSpPr>
              <p:nvPr/>
            </p:nvSpPr>
            <p:spPr bwMode="auto">
              <a:xfrm>
                <a:off x="4411" y="999"/>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solidFill>
                      <a:schemeClr val="accent1"/>
                    </a:solidFill>
                    <a:latin typeface="Times New Roman" pitchFamily="18" charset="0"/>
                  </a:rPr>
                  <a:t>L</a:t>
                </a:r>
                <a:endParaRPr lang="en-US" altLang="zh-CN" sz="2400" i="1">
                  <a:solidFill>
                    <a:schemeClr val="accent2"/>
                  </a:solidFill>
                  <a:latin typeface="Times New Roman" pitchFamily="18" charset="0"/>
                </a:endParaRPr>
              </a:p>
            </p:txBody>
          </p:sp>
          <p:sp>
            <p:nvSpPr>
              <p:cNvPr id="15368" name="Text Box 8"/>
              <p:cNvSpPr txBox="1">
                <a:spLocks noChangeArrowheads="1"/>
              </p:cNvSpPr>
              <p:nvPr/>
            </p:nvSpPr>
            <p:spPr bwMode="auto">
              <a:xfrm>
                <a:off x="3748" y="5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zh-CN" sz="2800" i="1">
                    <a:solidFill>
                      <a:srgbClr val="FFFF00"/>
                    </a:solidFill>
                    <a:latin typeface="Times New Roman" pitchFamily="18" charset="0"/>
                    <a:sym typeface="Symbol" pitchFamily="18" charset="2"/>
                  </a:rPr>
                  <a:t></a:t>
                </a:r>
                <a:endParaRPr lang="en-US" altLang="zh-CN" sz="2800" i="1">
                  <a:solidFill>
                    <a:srgbClr val="FFFF00"/>
                  </a:solidFill>
                  <a:latin typeface="Times New Roman" pitchFamily="18" charset="0"/>
                </a:endParaRPr>
              </a:p>
            </p:txBody>
          </p:sp>
          <p:sp>
            <p:nvSpPr>
              <p:cNvPr id="15369" name="Text Box 9"/>
              <p:cNvSpPr txBox="1">
                <a:spLocks noChangeArrowheads="1"/>
              </p:cNvSpPr>
              <p:nvPr/>
            </p:nvSpPr>
            <p:spPr bwMode="auto">
              <a:xfrm>
                <a:off x="3451" y="133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i="1">
                    <a:solidFill>
                      <a:srgbClr val="FFFF00"/>
                    </a:solidFill>
                    <a:latin typeface="Times New Roman" pitchFamily="18" charset="0"/>
                  </a:rPr>
                  <a:t>O</a:t>
                </a:r>
                <a:endParaRPr lang="en-US" altLang="zh-CN" sz="2800" i="1">
                  <a:solidFill>
                    <a:schemeClr val="accent2"/>
                  </a:solidFill>
                  <a:latin typeface="Times New Roman" pitchFamily="18" charset="0"/>
                </a:endParaRPr>
              </a:p>
            </p:txBody>
          </p:sp>
          <p:sp>
            <p:nvSpPr>
              <p:cNvPr id="15370" name="Line 10"/>
              <p:cNvSpPr>
                <a:spLocks noChangeShapeType="1"/>
              </p:cNvSpPr>
              <p:nvPr/>
            </p:nvSpPr>
            <p:spPr bwMode="auto">
              <a:xfrm>
                <a:off x="3787" y="1527"/>
                <a:ext cx="1728"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Text Box 11"/>
              <p:cNvSpPr txBox="1">
                <a:spLocks noChangeArrowheads="1"/>
              </p:cNvSpPr>
              <p:nvPr/>
            </p:nvSpPr>
            <p:spPr bwMode="auto">
              <a:xfrm>
                <a:off x="4075" y="999"/>
                <a:ext cx="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solidFill>
                      <a:schemeClr val="accent1"/>
                    </a:solidFill>
                    <a:latin typeface="Times New Roman" pitchFamily="18" charset="0"/>
                  </a:rPr>
                  <a:t>M</a:t>
                </a:r>
                <a:endParaRPr lang="en-US" altLang="zh-CN" sz="2400" i="1">
                  <a:solidFill>
                    <a:schemeClr val="accent2"/>
                  </a:solidFill>
                  <a:latin typeface="Times New Roman" pitchFamily="18" charset="0"/>
                </a:endParaRPr>
              </a:p>
            </p:txBody>
          </p:sp>
          <p:sp>
            <p:nvSpPr>
              <p:cNvPr id="15372" name="Arc 12"/>
              <p:cNvSpPr>
                <a:spLocks/>
              </p:cNvSpPr>
              <p:nvPr/>
            </p:nvSpPr>
            <p:spPr bwMode="auto">
              <a:xfrm rot="107392" flipH="1">
                <a:off x="3658" y="979"/>
                <a:ext cx="256" cy="122"/>
              </a:xfrm>
              <a:custGeom>
                <a:avLst/>
                <a:gdLst>
                  <a:gd name="G0" fmla="+- 21600 0 0"/>
                  <a:gd name="G1" fmla="+- 17204 0 0"/>
                  <a:gd name="G2" fmla="+- 21600 0 0"/>
                  <a:gd name="T0" fmla="*/ 34661 w 43200"/>
                  <a:gd name="T1" fmla="*/ 0 h 38804"/>
                  <a:gd name="T2" fmla="*/ 8475 w 43200"/>
                  <a:gd name="T3" fmla="*/ 49 h 38804"/>
                  <a:gd name="T4" fmla="*/ 21600 w 43200"/>
                  <a:gd name="T5" fmla="*/ 17204 h 38804"/>
                </a:gdLst>
                <a:ahLst/>
                <a:cxnLst>
                  <a:cxn ang="0">
                    <a:pos x="T0" y="T1"/>
                  </a:cxn>
                  <a:cxn ang="0">
                    <a:pos x="T2" y="T3"/>
                  </a:cxn>
                  <a:cxn ang="0">
                    <a:pos x="T4" y="T5"/>
                  </a:cxn>
                </a:cxnLst>
                <a:rect l="0" t="0" r="r" b="b"/>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FFCC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73" name="Text Box 13"/>
            <p:cNvSpPr txBox="1">
              <a:spLocks noChangeArrowheads="1"/>
            </p:cNvSpPr>
            <p:nvPr/>
          </p:nvSpPr>
          <p:spPr bwMode="auto">
            <a:xfrm>
              <a:off x="3574" y="4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i="1">
                  <a:solidFill>
                    <a:srgbClr val="FFFF00"/>
                  </a:solidFill>
                  <a:latin typeface="Times New Roman" pitchFamily="18" charset="0"/>
                </a:rPr>
                <a:t>y</a:t>
              </a:r>
              <a:endParaRPr lang="en-US" altLang="zh-CN" sz="2400" i="1">
                <a:solidFill>
                  <a:schemeClr val="accent2"/>
                </a:solidFill>
                <a:latin typeface="Times New Roman" pitchFamily="18" charset="0"/>
              </a:endParaRPr>
            </a:p>
          </p:txBody>
        </p:sp>
      </p:grpSp>
      <p:sp>
        <p:nvSpPr>
          <p:cNvPr id="15374" name="Text Box 14"/>
          <p:cNvSpPr txBox="1">
            <a:spLocks noChangeArrowheads="1"/>
          </p:cNvSpPr>
          <p:nvPr/>
        </p:nvSpPr>
        <p:spPr bwMode="auto">
          <a:xfrm>
            <a:off x="250825" y="363538"/>
            <a:ext cx="492125" cy="457200"/>
          </a:xfrm>
          <a:prstGeom prst="rect">
            <a:avLst/>
          </a:prstGeom>
          <a:noFill/>
          <a:ln>
            <a:noFill/>
          </a:ln>
          <a:extLst>
            <a:ext uri="{909E8E84-426E-40DD-AFC4-6F175D3DCCD1}">
              <a14:hiddenFill xmlns:a14="http://schemas.microsoft.com/office/drawing/2010/main">
                <a:solidFill>
                  <a:srgbClr val="DEA814"/>
                </a:solidFill>
              </a14:hiddenFill>
            </a:ext>
            <a:ext uri="{91240B29-F687-4F45-9708-019B960494DF}">
              <a14:hiddenLine xmlns:a14="http://schemas.microsoft.com/office/drawing/2010/main" w="9525">
                <a:solidFill>
                  <a:srgbClr val="00FF00"/>
                </a:solidFill>
                <a:miter lim="800000"/>
                <a:headEnd/>
                <a:tailEnd/>
              </a14:hiddenLine>
            </a:ext>
          </a:extLst>
        </p:spPr>
        <p:txBody>
          <a:bodyPr wrap="none">
            <a:spAutoFit/>
          </a:bodyPr>
          <a:lstStyle/>
          <a:p>
            <a:pPr algn="ctr" eaLnBrk="0" hangingPunct="0"/>
            <a:r>
              <a:rPr lang="zh-CN" altLang="en-US" sz="2400" b="1">
                <a:solidFill>
                  <a:srgbClr val="FFFF00"/>
                </a:solidFill>
                <a:latin typeface="宋体" charset="-122"/>
              </a:rPr>
              <a:t>例</a:t>
            </a:r>
            <a:endParaRPr lang="zh-CN" altLang="en-US" sz="2400">
              <a:solidFill>
                <a:srgbClr val="00FF00"/>
              </a:solidFill>
              <a:latin typeface="Times New Roman" pitchFamily="18" charset="0"/>
            </a:endParaRPr>
          </a:p>
        </p:txBody>
      </p:sp>
      <p:sp>
        <p:nvSpPr>
          <p:cNvPr id="15375" name="Text Box 15"/>
          <p:cNvSpPr txBox="1">
            <a:spLocks noChangeArrowheads="1"/>
          </p:cNvSpPr>
          <p:nvPr/>
        </p:nvSpPr>
        <p:spPr bwMode="auto">
          <a:xfrm>
            <a:off x="684213" y="298450"/>
            <a:ext cx="8459787" cy="549275"/>
          </a:xfrm>
          <a:prstGeom prst="rect">
            <a:avLst/>
          </a:prstGeom>
          <a:noFill/>
          <a:ln>
            <a:noFill/>
          </a:ln>
          <a:extLst>
            <a:ext uri="{909E8E84-426E-40DD-AFC4-6F175D3DCCD1}">
              <a14:hiddenFill xmlns:a14="http://schemas.microsoft.com/office/drawing/2010/main">
                <a:solidFill>
                  <a:srgbClr val="DEA814"/>
                </a:solidFill>
              </a14:hiddenFill>
            </a:ext>
            <a:ext uri="{91240B29-F687-4F45-9708-019B960494DF}">
              <a14:hiddenLine xmlns:a14="http://schemas.microsoft.com/office/drawing/2010/main" w="9525">
                <a:solidFill>
                  <a:srgbClr val="00FF00"/>
                </a:solidFill>
                <a:miter lim="800000"/>
                <a:headEnd/>
                <a:tailEnd/>
              </a14:hiddenLine>
            </a:ext>
          </a:extLst>
        </p:spPr>
        <p:txBody>
          <a:bodyPr>
            <a:spAutoFit/>
          </a:bodyPr>
          <a:lstStyle>
            <a:lvl1pPr defTabSz="249238">
              <a:defRPr>
                <a:solidFill>
                  <a:schemeClr val="tx1"/>
                </a:solidFill>
                <a:latin typeface="Arial" charset="0"/>
                <a:ea typeface="宋体" charset="-122"/>
              </a:defRPr>
            </a:lvl1pPr>
            <a:lvl2pPr marL="1793875" defTabSz="249238">
              <a:defRPr>
                <a:solidFill>
                  <a:schemeClr val="tx1"/>
                </a:solidFill>
                <a:latin typeface="Arial" charset="0"/>
                <a:ea typeface="宋体" charset="-122"/>
              </a:defRPr>
            </a:lvl2pPr>
            <a:lvl3pPr marL="1973263" defTabSz="249238">
              <a:defRPr>
                <a:solidFill>
                  <a:schemeClr val="tx1"/>
                </a:solidFill>
                <a:latin typeface="Arial" charset="0"/>
                <a:ea typeface="宋体" charset="-122"/>
              </a:defRPr>
            </a:lvl3pPr>
            <a:lvl4pPr marL="2152650" defTabSz="249238">
              <a:defRPr>
                <a:solidFill>
                  <a:schemeClr val="tx1"/>
                </a:solidFill>
                <a:latin typeface="Arial" charset="0"/>
                <a:ea typeface="宋体" charset="-122"/>
              </a:defRPr>
            </a:lvl4pPr>
            <a:lvl5pPr marL="2332038" defTabSz="249238">
              <a:defRPr>
                <a:solidFill>
                  <a:schemeClr val="tx1"/>
                </a:solidFill>
                <a:latin typeface="Arial" charset="0"/>
                <a:ea typeface="宋体" charset="-122"/>
              </a:defRPr>
            </a:lvl5pPr>
            <a:lvl6pPr marL="2789238" defTabSz="249238" fontAlgn="base">
              <a:spcBef>
                <a:spcPct val="0"/>
              </a:spcBef>
              <a:spcAft>
                <a:spcPct val="0"/>
              </a:spcAft>
              <a:defRPr>
                <a:solidFill>
                  <a:schemeClr val="tx1"/>
                </a:solidFill>
                <a:latin typeface="Arial" charset="0"/>
                <a:ea typeface="宋体" charset="-122"/>
              </a:defRPr>
            </a:lvl6pPr>
            <a:lvl7pPr marL="3246438" defTabSz="249238" fontAlgn="base">
              <a:spcBef>
                <a:spcPct val="0"/>
              </a:spcBef>
              <a:spcAft>
                <a:spcPct val="0"/>
              </a:spcAft>
              <a:defRPr>
                <a:solidFill>
                  <a:schemeClr val="tx1"/>
                </a:solidFill>
                <a:latin typeface="Arial" charset="0"/>
                <a:ea typeface="宋体" charset="-122"/>
              </a:defRPr>
            </a:lvl7pPr>
            <a:lvl8pPr marL="3703638" defTabSz="249238" fontAlgn="base">
              <a:spcBef>
                <a:spcPct val="0"/>
              </a:spcBef>
              <a:spcAft>
                <a:spcPct val="0"/>
              </a:spcAft>
              <a:defRPr>
                <a:solidFill>
                  <a:schemeClr val="tx1"/>
                </a:solidFill>
                <a:latin typeface="Arial" charset="0"/>
                <a:ea typeface="宋体" charset="-122"/>
              </a:defRPr>
            </a:lvl8pPr>
            <a:lvl9pPr marL="4160838" defTabSz="249238" fontAlgn="base">
              <a:spcBef>
                <a:spcPct val="0"/>
              </a:spcBef>
              <a:spcAft>
                <a:spcPct val="0"/>
              </a:spcAft>
              <a:defRPr>
                <a:solidFill>
                  <a:schemeClr val="tx1"/>
                </a:solidFill>
                <a:latin typeface="Arial" charset="0"/>
                <a:ea typeface="宋体" charset="-122"/>
              </a:defRPr>
            </a:lvl9pPr>
          </a:lstStyle>
          <a:p>
            <a:pPr eaLnBrk="0" hangingPunct="0">
              <a:lnSpc>
                <a:spcPct val="125000"/>
              </a:lnSpc>
            </a:pPr>
            <a:r>
              <a:rPr lang="zh-CN" altLang="en-US" sz="2400" b="1">
                <a:solidFill>
                  <a:schemeClr val="bg1"/>
                </a:solidFill>
                <a:latin typeface="Times New Roman" pitchFamily="18" charset="0"/>
              </a:rPr>
              <a:t>已知棒长 </a:t>
            </a:r>
            <a:r>
              <a:rPr lang="en-US" altLang="zh-CN" sz="2400" b="1" i="1">
                <a:solidFill>
                  <a:srgbClr val="66FFFF"/>
                </a:solidFill>
                <a:latin typeface="Times New Roman" pitchFamily="18" charset="0"/>
              </a:rPr>
              <a:t>L</a:t>
            </a:r>
            <a:r>
              <a:rPr lang="en-US" altLang="zh-CN" sz="2400" b="1">
                <a:solidFill>
                  <a:schemeClr val="bg1"/>
                </a:solidFill>
                <a:latin typeface="Times New Roman" pitchFamily="18" charset="0"/>
              </a:rPr>
              <a:t> ,</a:t>
            </a:r>
            <a:r>
              <a:rPr lang="zh-CN" altLang="en-US" sz="2400" b="1">
                <a:solidFill>
                  <a:schemeClr val="bg1"/>
                </a:solidFill>
                <a:latin typeface="Times New Roman" pitchFamily="18" charset="0"/>
              </a:rPr>
              <a:t>质量 </a:t>
            </a:r>
            <a:r>
              <a:rPr lang="en-US" altLang="zh-CN" sz="2400" b="1" i="1">
                <a:solidFill>
                  <a:srgbClr val="66FFFF"/>
                </a:solidFill>
                <a:latin typeface="Times New Roman" pitchFamily="18" charset="0"/>
              </a:rPr>
              <a:t>M</a:t>
            </a:r>
            <a:r>
              <a:rPr lang="en-US" altLang="zh-CN" sz="2400" b="1">
                <a:solidFill>
                  <a:schemeClr val="bg1"/>
                </a:solidFill>
                <a:latin typeface="Times New Roman" pitchFamily="18" charset="0"/>
              </a:rPr>
              <a:t> </a:t>
            </a:r>
            <a:r>
              <a:rPr lang="zh-CN" altLang="en-US" sz="2400" b="1">
                <a:solidFill>
                  <a:schemeClr val="bg1"/>
                </a:solidFill>
                <a:latin typeface="Times New Roman" pitchFamily="18" charset="0"/>
              </a:rPr>
              <a:t>，在摩擦系数为</a:t>
            </a:r>
            <a:r>
              <a:rPr lang="zh-CN" altLang="en-US" sz="2400" b="1">
                <a:solidFill>
                  <a:srgbClr val="66FFFF"/>
                </a:solidFill>
                <a:latin typeface="Times New Roman" pitchFamily="18" charset="0"/>
              </a:rPr>
              <a:t>  </a:t>
            </a:r>
            <a:r>
              <a:rPr lang="zh-CN" altLang="en-US" sz="2400" b="1" i="1">
                <a:solidFill>
                  <a:srgbClr val="66FFFF"/>
                </a:solidFill>
                <a:latin typeface="Times New Roman" pitchFamily="18" charset="0"/>
                <a:sym typeface="Symbol" pitchFamily="18" charset="2"/>
              </a:rPr>
              <a:t></a:t>
            </a:r>
            <a:r>
              <a:rPr lang="zh-CN" altLang="en-US" sz="2400" b="1" i="1">
                <a:solidFill>
                  <a:srgbClr val="66FFFF"/>
                </a:solidFill>
                <a:latin typeface="Times New Roman" pitchFamily="18" charset="0"/>
              </a:rPr>
              <a:t> </a:t>
            </a:r>
            <a:r>
              <a:rPr lang="zh-CN" altLang="en-US" sz="2400" b="1">
                <a:solidFill>
                  <a:schemeClr val="bg1"/>
                </a:solidFill>
                <a:latin typeface="Times New Roman" pitchFamily="18" charset="0"/>
              </a:rPr>
              <a:t>的桌面转动 </a:t>
            </a:r>
            <a:r>
              <a:rPr lang="en-US" altLang="zh-CN" sz="2400" b="1">
                <a:solidFill>
                  <a:schemeClr val="bg1"/>
                </a:solidFill>
                <a:latin typeface="Times New Roman" pitchFamily="18" charset="0"/>
              </a:rPr>
              <a:t>(</a:t>
            </a:r>
            <a:r>
              <a:rPr lang="zh-CN" altLang="en-US" sz="2400" b="1">
                <a:solidFill>
                  <a:schemeClr val="bg1"/>
                </a:solidFill>
                <a:latin typeface="Times New Roman" pitchFamily="18" charset="0"/>
              </a:rPr>
              <a:t>如图</a:t>
            </a:r>
            <a:r>
              <a:rPr lang="en-US" altLang="zh-CN" sz="2400" b="1">
                <a:solidFill>
                  <a:schemeClr val="bg1"/>
                </a:solidFill>
                <a:latin typeface="Times New Roman" pitchFamily="18" charset="0"/>
              </a:rPr>
              <a:t>)</a:t>
            </a:r>
          </a:p>
        </p:txBody>
      </p:sp>
      <p:sp>
        <p:nvSpPr>
          <p:cNvPr id="15376" name="Rectangle 16"/>
          <p:cNvSpPr>
            <a:spLocks noChangeArrowheads="1"/>
          </p:cNvSpPr>
          <p:nvPr/>
        </p:nvSpPr>
        <p:spPr bwMode="auto">
          <a:xfrm>
            <a:off x="269875" y="1603375"/>
            <a:ext cx="492125" cy="457200"/>
          </a:xfrm>
          <a:prstGeom prst="rect">
            <a:avLst/>
          </a:prstGeom>
          <a:noFill/>
          <a:ln>
            <a:noFill/>
          </a:ln>
          <a:extLst>
            <a:ext uri="{909E8E84-426E-40DD-AFC4-6F175D3DCCD1}">
              <a14:hiddenFill xmlns:a14="http://schemas.microsoft.com/office/drawing/2010/main">
                <a:solidFill>
                  <a:srgbClr val="DEA814"/>
                </a:solidFill>
              </a14:hiddenFill>
            </a:ext>
            <a:ext uri="{91240B29-F687-4F45-9708-019B960494DF}">
              <a14:hiddenLine xmlns:a14="http://schemas.microsoft.com/office/drawing/2010/main" w="9525">
                <a:solidFill>
                  <a:srgbClr val="00FF00"/>
                </a:solidFill>
                <a:miter lim="800000"/>
                <a:headEnd/>
                <a:tailEnd/>
              </a14:hiddenLine>
            </a:ext>
          </a:extLst>
        </p:spPr>
        <p:txBody>
          <a:bodyPr wrap="none">
            <a:spAutoFit/>
          </a:bodyPr>
          <a:lstStyle/>
          <a:p>
            <a:pPr algn="ctr" eaLnBrk="0" hangingPunct="0"/>
            <a:r>
              <a:rPr lang="zh-CN" altLang="en-US" sz="2400" b="1">
                <a:solidFill>
                  <a:srgbClr val="FFFF00"/>
                </a:solidFill>
                <a:latin typeface="Times New Roman" pitchFamily="18" charset="0"/>
              </a:rPr>
              <a:t>解</a:t>
            </a:r>
          </a:p>
        </p:txBody>
      </p:sp>
      <p:graphicFrame>
        <p:nvGraphicFramePr>
          <p:cNvPr id="15377" name="Object 17"/>
          <p:cNvGraphicFramePr>
            <a:graphicFrameLocks/>
          </p:cNvGraphicFramePr>
          <p:nvPr/>
        </p:nvGraphicFramePr>
        <p:xfrm>
          <a:off x="1181100" y="1533525"/>
          <a:ext cx="1428750" cy="742950"/>
        </p:xfrm>
        <a:graphic>
          <a:graphicData uri="http://schemas.openxmlformats.org/presentationml/2006/ole">
            <mc:AlternateContent xmlns:mc="http://schemas.openxmlformats.org/markup-compatibility/2006">
              <mc:Choice xmlns:v="urn:schemas-microsoft-com:vml" Requires="v">
                <p:oleObj spid="_x0000_s194030" name="Equation" r:id="rId3" imgW="1587500" imgH="825500" progId="Equation.3">
                  <p:embed/>
                </p:oleObj>
              </mc:Choice>
              <mc:Fallback>
                <p:oleObj name="Equation" r:id="rId3" imgW="1587500" imgH="8255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1533525"/>
                        <a:ext cx="142875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8" name="Object 18"/>
          <p:cNvGraphicFramePr>
            <a:graphicFrameLocks/>
          </p:cNvGraphicFramePr>
          <p:nvPr/>
        </p:nvGraphicFramePr>
        <p:xfrm>
          <a:off x="3254375" y="1746250"/>
          <a:ext cx="1633538" cy="354013"/>
        </p:xfrm>
        <a:graphic>
          <a:graphicData uri="http://schemas.openxmlformats.org/presentationml/2006/ole">
            <mc:AlternateContent xmlns:mc="http://schemas.openxmlformats.org/markup-compatibility/2006">
              <mc:Choice xmlns:v="urn:schemas-microsoft-com:vml" Requires="v">
                <p:oleObj spid="_x0000_s194031" name="Equation" r:id="rId5" imgW="1815312" imgH="393529" progId="Equation.3">
                  <p:embed/>
                </p:oleObj>
              </mc:Choice>
              <mc:Fallback>
                <p:oleObj name="Equation" r:id="rId5" imgW="1815312" imgH="393529"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4375" y="1746250"/>
                        <a:ext cx="1633538"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9" name="Text Box 19"/>
          <p:cNvSpPr txBox="1">
            <a:spLocks noChangeArrowheads="1"/>
          </p:cNvSpPr>
          <p:nvPr/>
        </p:nvSpPr>
        <p:spPr bwMode="auto">
          <a:xfrm>
            <a:off x="742950" y="2324100"/>
            <a:ext cx="1403350" cy="457200"/>
          </a:xfrm>
          <a:prstGeom prst="rect">
            <a:avLst/>
          </a:prstGeom>
          <a:noFill/>
          <a:ln>
            <a:noFill/>
          </a:ln>
          <a:extLst>
            <a:ext uri="{909E8E84-426E-40DD-AFC4-6F175D3DCCD1}">
              <a14:hiddenFill xmlns:a14="http://schemas.microsoft.com/office/drawing/2010/main">
                <a:solidFill>
                  <a:srgbClr val="DEA814"/>
                </a:solidFill>
              </a14:hiddenFill>
            </a:ext>
            <a:ext uri="{91240B29-F687-4F45-9708-019B960494DF}">
              <a14:hiddenLine xmlns:a14="http://schemas.microsoft.com/office/drawing/2010/main" w="9525">
                <a:solidFill>
                  <a:srgbClr val="00FF00"/>
                </a:solidFill>
                <a:miter lim="800000"/>
                <a:headEnd/>
                <a:tailEnd/>
              </a14:hiddenLine>
            </a:ext>
          </a:extLst>
        </p:spPr>
        <p:txBody>
          <a:bodyPr wrap="none">
            <a:spAutoFit/>
          </a:bodyPr>
          <a:lstStyle/>
          <a:p>
            <a:pPr algn="ctr" eaLnBrk="0" hangingPunct="0"/>
            <a:r>
              <a:rPr lang="zh-CN" altLang="en-US" sz="2400" b="1">
                <a:solidFill>
                  <a:schemeClr val="bg1"/>
                </a:solidFill>
                <a:latin typeface="Times New Roman" pitchFamily="18" charset="0"/>
              </a:rPr>
              <a:t>根据力矩</a:t>
            </a:r>
            <a:endParaRPr lang="zh-CN" altLang="en-US" sz="2400">
              <a:solidFill>
                <a:schemeClr val="bg1"/>
              </a:solidFill>
              <a:latin typeface="Times New Roman" pitchFamily="18" charset="0"/>
            </a:endParaRPr>
          </a:p>
        </p:txBody>
      </p:sp>
      <p:graphicFrame>
        <p:nvGraphicFramePr>
          <p:cNvPr id="15380" name="Object 20"/>
          <p:cNvGraphicFramePr>
            <a:graphicFrameLocks/>
          </p:cNvGraphicFramePr>
          <p:nvPr/>
        </p:nvGraphicFramePr>
        <p:xfrm>
          <a:off x="2430463" y="2247900"/>
          <a:ext cx="2479675" cy="742950"/>
        </p:xfrm>
        <a:graphic>
          <a:graphicData uri="http://schemas.openxmlformats.org/presentationml/2006/ole">
            <mc:AlternateContent xmlns:mc="http://schemas.openxmlformats.org/markup-compatibility/2006">
              <mc:Choice xmlns:v="urn:schemas-microsoft-com:vml" Requires="v">
                <p:oleObj spid="_x0000_s194032" name="公式" r:id="rId7" imgW="2755900" imgH="825500" progId="Equation.3">
                  <p:embed/>
                </p:oleObj>
              </mc:Choice>
              <mc:Fallback>
                <p:oleObj name="公式" r:id="rId7" imgW="2755900" imgH="8255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0463" y="2247900"/>
                        <a:ext cx="2479675"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81" name="Object 21"/>
          <p:cNvGraphicFramePr>
            <a:graphicFrameLocks/>
          </p:cNvGraphicFramePr>
          <p:nvPr/>
        </p:nvGraphicFramePr>
        <p:xfrm>
          <a:off x="1570038" y="3068638"/>
          <a:ext cx="4227512" cy="742950"/>
        </p:xfrm>
        <a:graphic>
          <a:graphicData uri="http://schemas.openxmlformats.org/presentationml/2006/ole">
            <mc:AlternateContent xmlns:mc="http://schemas.openxmlformats.org/markup-compatibility/2006">
              <mc:Choice xmlns:v="urn:schemas-microsoft-com:vml" Requires="v">
                <p:oleObj spid="_x0000_s194033" name="公式" r:id="rId9" imgW="4699000" imgH="825500" progId="Equation.3">
                  <p:embed/>
                </p:oleObj>
              </mc:Choice>
              <mc:Fallback>
                <p:oleObj name="公式" r:id="rId9" imgW="4699000" imgH="8255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0038" y="3068638"/>
                        <a:ext cx="4227512"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382" name="Group 22"/>
          <p:cNvGrpSpPr>
            <a:grpSpLocks/>
          </p:cNvGrpSpPr>
          <p:nvPr/>
        </p:nvGrpSpPr>
        <p:grpSpPr bwMode="auto">
          <a:xfrm>
            <a:off x="6019800" y="2257425"/>
            <a:ext cx="1524000" cy="595313"/>
            <a:chOff x="3984" y="2688"/>
            <a:chExt cx="960" cy="375"/>
          </a:xfrm>
        </p:grpSpPr>
        <p:sp>
          <p:nvSpPr>
            <p:cNvPr id="15383" name="Line 23"/>
            <p:cNvSpPr>
              <a:spLocks noChangeShapeType="1"/>
            </p:cNvSpPr>
            <p:nvPr/>
          </p:nvSpPr>
          <p:spPr bwMode="auto">
            <a:xfrm>
              <a:off x="4560" y="2688"/>
              <a:ext cx="0" cy="336"/>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4" name="Line 24"/>
            <p:cNvSpPr>
              <a:spLocks noChangeShapeType="1"/>
            </p:cNvSpPr>
            <p:nvPr/>
          </p:nvSpPr>
          <p:spPr bwMode="auto">
            <a:xfrm>
              <a:off x="4752" y="2688"/>
              <a:ext cx="0" cy="336"/>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5" name="Rectangle 25"/>
            <p:cNvSpPr>
              <a:spLocks noChangeArrowheads="1"/>
            </p:cNvSpPr>
            <p:nvPr/>
          </p:nvSpPr>
          <p:spPr bwMode="auto">
            <a:xfrm>
              <a:off x="4182" y="2736"/>
              <a:ext cx="215" cy="327"/>
            </a:xfrm>
            <a:prstGeom prst="rect">
              <a:avLst/>
            </a:prstGeom>
            <a:noFill/>
            <a:ln>
              <a:noFill/>
            </a:ln>
            <a:extLst>
              <a:ext uri="{909E8E84-426E-40DD-AFC4-6F175D3DCCD1}">
                <a14:hiddenFill xmlns:a14="http://schemas.microsoft.com/office/drawing/2010/main">
                  <a:solidFill>
                    <a:srgbClr val="DEA814"/>
                  </a:solidFill>
                </a14:hiddenFill>
              </a:ext>
              <a:ext uri="{91240B29-F687-4F45-9708-019B960494DF}">
                <a14:hiddenLine xmlns:a14="http://schemas.microsoft.com/office/drawing/2010/main" w="19050">
                  <a:solidFill>
                    <a:srgbClr val="00FF00"/>
                  </a:solidFill>
                  <a:miter lim="800000"/>
                  <a:headEnd/>
                  <a:tailEnd/>
                </a14:hiddenLine>
              </a:ext>
            </a:extLst>
          </p:spPr>
          <p:txBody>
            <a:bodyPr wrap="none">
              <a:spAutoFit/>
            </a:bodyPr>
            <a:lstStyle/>
            <a:p>
              <a:pPr algn="ctr" eaLnBrk="0" hangingPunct="0"/>
              <a:r>
                <a:rPr lang="en-US" altLang="zh-CN" sz="2800" i="1">
                  <a:solidFill>
                    <a:srgbClr val="FFFF00"/>
                  </a:solidFill>
                  <a:latin typeface="Times New Roman" pitchFamily="18" charset="0"/>
                </a:rPr>
                <a:t>x</a:t>
              </a:r>
            </a:p>
          </p:txBody>
        </p:sp>
        <p:sp>
          <p:nvSpPr>
            <p:cNvPr id="15386" name="Line 26"/>
            <p:cNvSpPr>
              <a:spLocks noChangeShapeType="1"/>
            </p:cNvSpPr>
            <p:nvPr/>
          </p:nvSpPr>
          <p:spPr bwMode="auto">
            <a:xfrm flipH="1">
              <a:off x="3984" y="2928"/>
              <a:ext cx="192" cy="0"/>
            </a:xfrm>
            <a:prstGeom prst="line">
              <a:avLst/>
            </a:prstGeom>
            <a:noFill/>
            <a:ln w="1905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7" name="Line 27"/>
            <p:cNvSpPr>
              <a:spLocks noChangeShapeType="1"/>
            </p:cNvSpPr>
            <p:nvPr/>
          </p:nvSpPr>
          <p:spPr bwMode="auto">
            <a:xfrm>
              <a:off x="4368" y="2928"/>
              <a:ext cx="192" cy="0"/>
            </a:xfrm>
            <a:prstGeom prst="line">
              <a:avLst/>
            </a:prstGeom>
            <a:noFill/>
            <a:ln w="1905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8" name="Line 28"/>
            <p:cNvSpPr>
              <a:spLocks noChangeShapeType="1"/>
            </p:cNvSpPr>
            <p:nvPr/>
          </p:nvSpPr>
          <p:spPr bwMode="auto">
            <a:xfrm flipH="1">
              <a:off x="4752" y="2928"/>
              <a:ext cx="192" cy="0"/>
            </a:xfrm>
            <a:prstGeom prst="line">
              <a:avLst/>
            </a:prstGeom>
            <a:noFill/>
            <a:ln w="1905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89" name="AutoShape 29"/>
          <p:cNvSpPr>
            <a:spLocks noChangeArrowheads="1"/>
          </p:cNvSpPr>
          <p:nvPr/>
        </p:nvSpPr>
        <p:spPr bwMode="auto">
          <a:xfrm>
            <a:off x="6732588" y="2997200"/>
            <a:ext cx="533400" cy="533400"/>
          </a:xfrm>
          <a:prstGeom prst="wedgeRectCallout">
            <a:avLst>
              <a:gd name="adj1" fmla="val 16370"/>
              <a:gd name="adj2" fmla="val -175597"/>
            </a:avLst>
          </a:prstGeom>
          <a:solidFill>
            <a:srgbClr val="66FFCC">
              <a:alpha val="25999"/>
            </a:srgbClr>
          </a:solidFill>
          <a:ln w="9525">
            <a:solidFill>
              <a:srgbClr val="0099CC">
                <a:alpha val="66000"/>
              </a:srgbClr>
            </a:solidFill>
            <a:miter lim="800000"/>
            <a:headEnd/>
            <a:tailEnd/>
          </a:ln>
        </p:spPr>
        <p:txBody>
          <a:bodyPr wrap="none" anchor="ctr"/>
          <a:lstStyle/>
          <a:p>
            <a:pPr lvl="0" algn="ctr" eaLnBrk="0" hangingPunct="0"/>
            <a:r>
              <a:rPr lang="en-US" altLang="zh-CN" sz="2800">
                <a:solidFill>
                  <a:srgbClr val="FFFF00"/>
                </a:solidFill>
                <a:latin typeface="Times New Roman" pitchFamily="18" charset="0"/>
              </a:rPr>
              <a:t>d</a:t>
            </a:r>
            <a:r>
              <a:rPr lang="en-US" altLang="zh-CN" sz="2800" i="1">
                <a:solidFill>
                  <a:srgbClr val="FFFF00"/>
                </a:solidFill>
                <a:latin typeface="Times New Roman" pitchFamily="18" charset="0"/>
              </a:rPr>
              <a:t>x</a:t>
            </a:r>
          </a:p>
        </p:txBody>
      </p:sp>
      <p:sp>
        <p:nvSpPr>
          <p:cNvPr id="15412" name="Text Box 52"/>
          <p:cNvSpPr txBox="1">
            <a:spLocks noChangeArrowheads="1"/>
          </p:cNvSpPr>
          <p:nvPr/>
        </p:nvSpPr>
        <p:spPr bwMode="auto">
          <a:xfrm>
            <a:off x="127000" y="962025"/>
            <a:ext cx="347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400" b="1">
                <a:solidFill>
                  <a:srgbClr val="FFFF00"/>
                </a:solidFill>
                <a:latin typeface="Times New Roman" pitchFamily="18" charset="0"/>
              </a:rPr>
              <a:t>求 </a:t>
            </a:r>
            <a:r>
              <a:rPr lang="zh-CN" altLang="en-US" sz="2400" b="1">
                <a:solidFill>
                  <a:schemeClr val="bg1"/>
                </a:solidFill>
                <a:latin typeface="Times New Roman" pitchFamily="18" charset="0"/>
              </a:rPr>
              <a:t>摩擦力对</a:t>
            </a:r>
            <a:r>
              <a:rPr lang="en-US" altLang="zh-CN" sz="2400" b="1" i="1">
                <a:solidFill>
                  <a:srgbClr val="66FFFF"/>
                </a:solidFill>
                <a:latin typeface="Times New Roman" pitchFamily="18" charset="0"/>
              </a:rPr>
              <a:t>y</a:t>
            </a:r>
            <a:r>
              <a:rPr lang="zh-CN" altLang="en-US" sz="2400" b="1">
                <a:solidFill>
                  <a:schemeClr val="bg1"/>
                </a:solidFill>
                <a:latin typeface="Times New Roman" pitchFamily="18" charset="0"/>
              </a:rPr>
              <a:t>轴的力矩</a:t>
            </a:r>
          </a:p>
        </p:txBody>
      </p:sp>
      <p:sp>
        <p:nvSpPr>
          <p:cNvPr id="15413" name="Rectangle 53"/>
          <p:cNvSpPr>
            <a:spLocks noChangeArrowheads="1"/>
          </p:cNvSpPr>
          <p:nvPr/>
        </p:nvSpPr>
        <p:spPr bwMode="auto">
          <a:xfrm>
            <a:off x="6929438" y="2119313"/>
            <a:ext cx="304800" cy="1524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84691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74"/>
                                        </p:tgtEl>
                                        <p:attrNameLst>
                                          <p:attrName>style.visibility</p:attrName>
                                        </p:attrNameLst>
                                      </p:cBhvr>
                                      <p:to>
                                        <p:strVal val="visible"/>
                                      </p:to>
                                    </p:set>
                                    <p:animEffect transition="in" filter="wipe(left)">
                                      <p:cBhvr>
                                        <p:cTn id="7" dur="500"/>
                                        <p:tgtEl>
                                          <p:spTgt spid="15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75"/>
                                        </p:tgtEl>
                                        <p:attrNameLst>
                                          <p:attrName>style.visibility</p:attrName>
                                        </p:attrNameLst>
                                      </p:cBhvr>
                                      <p:to>
                                        <p:strVal val="visible"/>
                                      </p:to>
                                    </p:set>
                                    <p:animEffect transition="in" filter="wipe(left)">
                                      <p:cBhvr>
                                        <p:cTn id="12" dur="500"/>
                                        <p:tgtEl>
                                          <p:spTgt spid="153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 calcmode="lin" valueType="num">
                                      <p:cBhvr>
                                        <p:cTn id="17" dur="500" fill="hold"/>
                                        <p:tgtEl>
                                          <p:spTgt spid="15362"/>
                                        </p:tgtEl>
                                        <p:attrNameLst>
                                          <p:attrName>ppt_w</p:attrName>
                                        </p:attrNameLst>
                                      </p:cBhvr>
                                      <p:tavLst>
                                        <p:tav tm="0">
                                          <p:val>
                                            <p:fltVal val="0"/>
                                          </p:val>
                                        </p:tav>
                                        <p:tav tm="100000">
                                          <p:val>
                                            <p:strVal val="#ppt_w"/>
                                          </p:val>
                                        </p:tav>
                                      </p:tavLst>
                                    </p:anim>
                                    <p:anim calcmode="lin" valueType="num">
                                      <p:cBhvr>
                                        <p:cTn id="18" dur="500" fill="hold"/>
                                        <p:tgtEl>
                                          <p:spTgt spid="1536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412"/>
                                        </p:tgtEl>
                                        <p:attrNameLst>
                                          <p:attrName>style.visibility</p:attrName>
                                        </p:attrNameLst>
                                      </p:cBhvr>
                                      <p:to>
                                        <p:strVal val="visible"/>
                                      </p:to>
                                    </p:set>
                                    <p:animEffect transition="in" filter="wipe(left)">
                                      <p:cBhvr>
                                        <p:cTn id="23" dur="500"/>
                                        <p:tgtEl>
                                          <p:spTgt spid="154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376"/>
                                        </p:tgtEl>
                                        <p:attrNameLst>
                                          <p:attrName>style.visibility</p:attrName>
                                        </p:attrNameLst>
                                      </p:cBhvr>
                                      <p:to>
                                        <p:strVal val="visible"/>
                                      </p:to>
                                    </p:set>
                                    <p:animEffect transition="in" filter="wipe(left)">
                                      <p:cBhvr>
                                        <p:cTn id="28" dur="500"/>
                                        <p:tgtEl>
                                          <p:spTgt spid="1537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5413"/>
                                        </p:tgtEl>
                                        <p:attrNameLst>
                                          <p:attrName>style.visibility</p:attrName>
                                        </p:attrNameLst>
                                      </p:cBhvr>
                                      <p:to>
                                        <p:strVal val="visible"/>
                                      </p:to>
                                    </p:set>
                                    <p:animEffect transition="in" filter="wipe(down)">
                                      <p:cBhvr>
                                        <p:cTn id="33" dur="500"/>
                                        <p:tgtEl>
                                          <p:spTgt spid="154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nodeType="clickEffect">
                                  <p:stCondLst>
                                    <p:cond delay="0"/>
                                  </p:stCondLst>
                                  <p:childTnLst>
                                    <p:set>
                                      <p:cBhvr>
                                        <p:cTn id="37" dur="1" fill="hold">
                                          <p:stCondLst>
                                            <p:cond delay="0"/>
                                          </p:stCondLst>
                                        </p:cTn>
                                        <p:tgtEl>
                                          <p:spTgt spid="15382"/>
                                        </p:tgtEl>
                                        <p:attrNameLst>
                                          <p:attrName>style.visibility</p:attrName>
                                        </p:attrNameLst>
                                      </p:cBhvr>
                                      <p:to>
                                        <p:strVal val="visible"/>
                                      </p:to>
                                    </p:set>
                                    <p:anim calcmode="lin" valueType="num">
                                      <p:cBhvr>
                                        <p:cTn id="38" dur="500" fill="hold"/>
                                        <p:tgtEl>
                                          <p:spTgt spid="15382"/>
                                        </p:tgtEl>
                                        <p:attrNameLst>
                                          <p:attrName>ppt_w</p:attrName>
                                        </p:attrNameLst>
                                      </p:cBhvr>
                                      <p:tavLst>
                                        <p:tav tm="0">
                                          <p:val>
                                            <p:fltVal val="0"/>
                                          </p:val>
                                        </p:tav>
                                        <p:tav tm="100000">
                                          <p:val>
                                            <p:strVal val="#ppt_w"/>
                                          </p:val>
                                        </p:tav>
                                      </p:tavLst>
                                    </p:anim>
                                    <p:anim calcmode="lin" valueType="num">
                                      <p:cBhvr>
                                        <p:cTn id="39" dur="500" fill="hold"/>
                                        <p:tgtEl>
                                          <p:spTgt spid="15382"/>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5389"/>
                                        </p:tgtEl>
                                        <p:attrNameLst>
                                          <p:attrName>style.visibility</p:attrName>
                                        </p:attrNameLst>
                                      </p:cBhvr>
                                      <p:to>
                                        <p:strVal val="visible"/>
                                      </p:to>
                                    </p:set>
                                    <p:animEffect transition="in" filter="wipe(down)">
                                      <p:cBhvr>
                                        <p:cTn id="44" dur="500"/>
                                        <p:tgtEl>
                                          <p:spTgt spid="1538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5377"/>
                                        </p:tgtEl>
                                        <p:attrNameLst>
                                          <p:attrName>style.visibility</p:attrName>
                                        </p:attrNameLst>
                                      </p:cBhvr>
                                      <p:to>
                                        <p:strVal val="visible"/>
                                      </p:to>
                                    </p:set>
                                    <p:animEffect transition="in" filter="wipe(left)">
                                      <p:cBhvr>
                                        <p:cTn id="49" dur="500"/>
                                        <p:tgtEl>
                                          <p:spTgt spid="1537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5378"/>
                                        </p:tgtEl>
                                        <p:attrNameLst>
                                          <p:attrName>style.visibility</p:attrName>
                                        </p:attrNameLst>
                                      </p:cBhvr>
                                      <p:to>
                                        <p:strVal val="visible"/>
                                      </p:to>
                                    </p:set>
                                    <p:animEffect transition="in" filter="wipe(left)">
                                      <p:cBhvr>
                                        <p:cTn id="54" dur="500"/>
                                        <p:tgtEl>
                                          <p:spTgt spid="1537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5379"/>
                                        </p:tgtEl>
                                        <p:attrNameLst>
                                          <p:attrName>style.visibility</p:attrName>
                                        </p:attrNameLst>
                                      </p:cBhvr>
                                      <p:to>
                                        <p:strVal val="visible"/>
                                      </p:to>
                                    </p:set>
                                    <p:animEffect transition="in" filter="wipe(left)">
                                      <p:cBhvr>
                                        <p:cTn id="59" dur="500"/>
                                        <p:tgtEl>
                                          <p:spTgt spid="1537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5380"/>
                                        </p:tgtEl>
                                        <p:attrNameLst>
                                          <p:attrName>style.visibility</p:attrName>
                                        </p:attrNameLst>
                                      </p:cBhvr>
                                      <p:to>
                                        <p:strVal val="visible"/>
                                      </p:to>
                                    </p:set>
                                    <p:animEffect transition="in" filter="wipe(left)">
                                      <p:cBhvr>
                                        <p:cTn id="64" dur="500"/>
                                        <p:tgtEl>
                                          <p:spTgt spid="1538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5381"/>
                                        </p:tgtEl>
                                        <p:attrNameLst>
                                          <p:attrName>style.visibility</p:attrName>
                                        </p:attrNameLst>
                                      </p:cBhvr>
                                      <p:to>
                                        <p:strVal val="visible"/>
                                      </p:to>
                                    </p:set>
                                    <p:animEffect transition="in" filter="wipe(left)">
                                      <p:cBhvr>
                                        <p:cTn id="69" dur="500"/>
                                        <p:tgtEl>
                                          <p:spTgt spid="15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4" grpId="0" autoUpdateAnimBg="0"/>
      <p:bldP spid="15375" grpId="0" autoUpdateAnimBg="0"/>
      <p:bldP spid="15376" grpId="0" autoUpdateAnimBg="0"/>
      <p:bldP spid="15379" grpId="0" autoUpdateAnimBg="0"/>
      <p:bldP spid="15389" grpId="0" animBg="1"/>
      <p:bldP spid="15412" grpId="0"/>
      <p:bldP spid="154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Box 2"/>
          <p:cNvSpPr txBox="1">
            <a:spLocks noChangeArrowheads="1"/>
          </p:cNvSpPr>
          <p:nvPr/>
        </p:nvSpPr>
        <p:spPr bwMode="auto">
          <a:xfrm>
            <a:off x="177800" y="1421581"/>
            <a:ext cx="8426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a:latin typeface="宋体" charset="-122"/>
              </a:rPr>
              <a:t>三</a:t>
            </a:r>
            <a:r>
              <a:rPr lang="en-US" altLang="zh-CN" sz="2800" b="1" dirty="0">
                <a:latin typeface="宋体" charset="-122"/>
              </a:rPr>
              <a:t>.</a:t>
            </a:r>
            <a:r>
              <a:rPr lang="zh-CN" altLang="en-US" sz="2800" b="1" dirty="0">
                <a:latin typeface="宋体" charset="-122"/>
              </a:rPr>
              <a:t>刚体定轴转动的动量矩定理和动量矩守恒定律</a:t>
            </a:r>
            <a:endParaRPr lang="zh-CN" altLang="en-US" sz="2800" dirty="0">
              <a:latin typeface="宋体" charset="-122"/>
            </a:endParaRPr>
          </a:p>
        </p:txBody>
      </p:sp>
      <p:sp>
        <p:nvSpPr>
          <p:cNvPr id="10" name="Text Box 4"/>
          <p:cNvSpPr txBox="1">
            <a:spLocks noChangeArrowheads="1"/>
          </p:cNvSpPr>
          <p:nvPr/>
        </p:nvSpPr>
        <p:spPr bwMode="auto">
          <a:xfrm>
            <a:off x="249237" y="1988840"/>
            <a:ext cx="693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a:solidFill>
                  <a:srgbClr val="3333FF"/>
                </a:solidFill>
                <a:latin typeface="Times New Roman" pitchFamily="18" charset="0"/>
                <a:ea typeface="楷体_GB2312" pitchFamily="49" charset="-122"/>
              </a:rPr>
              <a:t>3</a:t>
            </a:r>
            <a:r>
              <a:rPr kumimoji="1" lang="zh-CN" altLang="en-US" sz="2800" b="1">
                <a:solidFill>
                  <a:srgbClr val="3333FF"/>
                </a:solidFill>
                <a:latin typeface="Times New Roman" pitchFamily="18" charset="0"/>
                <a:ea typeface="楷体_GB2312" pitchFamily="49" charset="-122"/>
              </a:rPr>
              <a:t>、刚体定轴转动的动量矩守恒定律</a:t>
            </a:r>
            <a:endParaRPr kumimoji="1" lang="zh-CN" altLang="en-US" sz="2400">
              <a:latin typeface="Times New Roman" pitchFamily="18" charset="0"/>
            </a:endParaRPr>
          </a:p>
        </p:txBody>
      </p:sp>
      <p:pic>
        <p:nvPicPr>
          <p:cNvPr id="16" name="Picture 5" descr="lix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2346" y="2601755"/>
            <a:ext cx="4177357" cy="281243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31"/>
          <p:cNvSpPr txBox="1">
            <a:spLocks noChangeArrowheads="1"/>
          </p:cNvSpPr>
          <p:nvPr/>
        </p:nvSpPr>
        <p:spPr bwMode="auto">
          <a:xfrm>
            <a:off x="611188" y="5805488"/>
            <a:ext cx="7561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t>花样滑冰的表演者可以通过伸展或收回手脚</a:t>
            </a:r>
            <a:r>
              <a:rPr lang="en-US" altLang="zh-CN" dirty="0"/>
              <a:t>(</a:t>
            </a:r>
            <a:r>
              <a:rPr lang="zh-CN" altLang="en-US" dirty="0"/>
              <a:t>改变对轴的转动惯量</a:t>
            </a:r>
            <a:r>
              <a:rPr lang="en-US" altLang="zh-CN" dirty="0"/>
              <a:t>)</a:t>
            </a:r>
            <a:r>
              <a:rPr lang="zh-CN" altLang="en-US" dirty="0"/>
              <a:t>的动作来调节旋转的角速度</a:t>
            </a:r>
            <a:r>
              <a:rPr lang="en-US" altLang="zh-CN" dirty="0"/>
              <a:t>.</a:t>
            </a:r>
          </a:p>
        </p:txBody>
      </p:sp>
      <p:cxnSp>
        <p:nvCxnSpPr>
          <p:cNvPr id="7" name="直接箭头连接符 6"/>
          <p:cNvCxnSpPr/>
          <p:nvPr/>
        </p:nvCxnSpPr>
        <p:spPr>
          <a:xfrm>
            <a:off x="5940152" y="2248396"/>
            <a:ext cx="792088" cy="604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32240" y="2601755"/>
            <a:ext cx="2160240" cy="923330"/>
          </a:xfrm>
          <a:prstGeom prst="rect">
            <a:avLst/>
          </a:prstGeom>
          <a:noFill/>
        </p:spPr>
        <p:txBody>
          <a:bodyPr wrap="square" rtlCol="0">
            <a:spAutoFit/>
          </a:bodyPr>
          <a:lstStyle/>
          <a:p>
            <a:r>
              <a:rPr lang="zh-CN" altLang="en-US" dirty="0"/>
              <a:t>是比牛顿定律更为基本的定律，源于空间旋转对称性</a:t>
            </a:r>
          </a:p>
        </p:txBody>
      </p:sp>
    </p:spTree>
    <p:extLst>
      <p:ext uri="{BB962C8B-B14F-4D97-AF65-F5344CB8AC3E}">
        <p14:creationId xmlns:p14="http://schemas.microsoft.com/office/powerpoint/2010/main" val="396980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2"/>
          <p:cNvGrpSpPr>
            <a:grpSpLocks/>
          </p:cNvGrpSpPr>
          <p:nvPr/>
        </p:nvGrpSpPr>
        <p:grpSpPr bwMode="auto">
          <a:xfrm>
            <a:off x="661014" y="471488"/>
            <a:ext cx="7391400" cy="6018212"/>
            <a:chOff x="480" y="297"/>
            <a:chExt cx="4656" cy="3791"/>
          </a:xfrm>
        </p:grpSpPr>
        <p:sp>
          <p:nvSpPr>
            <p:cNvPr id="11" name="Text Box 3"/>
            <p:cNvSpPr txBox="1">
              <a:spLocks noChangeArrowheads="1"/>
            </p:cNvSpPr>
            <p:nvPr/>
          </p:nvSpPr>
          <p:spPr bwMode="auto">
            <a:xfrm>
              <a:off x="768" y="297"/>
              <a:ext cx="42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zh-CN" altLang="en-US" sz="2800" b="1">
                  <a:latin typeface="Bookman Old Style" pitchFamily="18" charset="0"/>
                  <a:ea typeface="楷体_GB2312" pitchFamily="49" charset="-122"/>
                </a:rPr>
                <a:t>直线运动与定轴转动规律对照</a:t>
              </a:r>
            </a:p>
          </p:txBody>
        </p:sp>
        <p:sp>
          <p:nvSpPr>
            <p:cNvPr id="12" name="Line 4"/>
            <p:cNvSpPr>
              <a:spLocks noChangeShapeType="1"/>
            </p:cNvSpPr>
            <p:nvPr/>
          </p:nvSpPr>
          <p:spPr bwMode="auto">
            <a:xfrm>
              <a:off x="480" y="672"/>
              <a:ext cx="4608"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5"/>
            <p:cNvSpPr>
              <a:spLocks noChangeShapeType="1"/>
            </p:cNvSpPr>
            <p:nvPr/>
          </p:nvSpPr>
          <p:spPr bwMode="auto">
            <a:xfrm>
              <a:off x="2784" y="672"/>
              <a:ext cx="5" cy="341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6"/>
            <p:cNvSpPr>
              <a:spLocks noChangeShapeType="1"/>
            </p:cNvSpPr>
            <p:nvPr/>
          </p:nvSpPr>
          <p:spPr bwMode="auto">
            <a:xfrm>
              <a:off x="480" y="1008"/>
              <a:ext cx="460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7"/>
            <p:cNvSpPr>
              <a:spLocks noChangeShapeType="1"/>
            </p:cNvSpPr>
            <p:nvPr/>
          </p:nvSpPr>
          <p:spPr bwMode="auto">
            <a:xfrm>
              <a:off x="528" y="4088"/>
              <a:ext cx="4608"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Text Box 8"/>
            <p:cNvSpPr txBox="1">
              <a:spLocks noChangeArrowheads="1"/>
            </p:cNvSpPr>
            <p:nvPr/>
          </p:nvSpPr>
          <p:spPr bwMode="auto">
            <a:xfrm>
              <a:off x="864" y="720"/>
              <a:ext cx="1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latin typeface="Bookman Old Style" pitchFamily="18" charset="0"/>
                  <a:ea typeface="楷体_GB2312" pitchFamily="49" charset="-122"/>
                </a:rPr>
                <a:t>质点的直线运动</a:t>
              </a:r>
            </a:p>
          </p:txBody>
        </p:sp>
        <p:sp>
          <p:nvSpPr>
            <p:cNvPr id="20" name="Text Box 9"/>
            <p:cNvSpPr txBox="1">
              <a:spLocks noChangeArrowheads="1"/>
            </p:cNvSpPr>
            <p:nvPr/>
          </p:nvSpPr>
          <p:spPr bwMode="auto">
            <a:xfrm>
              <a:off x="3168" y="720"/>
              <a:ext cx="1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latin typeface="Bookman Old Style" pitchFamily="18" charset="0"/>
                  <a:ea typeface="楷体_GB2312" pitchFamily="49" charset="-122"/>
                </a:rPr>
                <a:t>刚体的定轴转动</a:t>
              </a:r>
            </a:p>
          </p:txBody>
        </p:sp>
        <p:graphicFrame>
          <p:nvGraphicFramePr>
            <p:cNvPr id="21" name="Object 10"/>
            <p:cNvGraphicFramePr>
              <a:graphicFrameLocks noChangeAspect="1"/>
            </p:cNvGraphicFramePr>
            <p:nvPr/>
          </p:nvGraphicFramePr>
          <p:xfrm>
            <a:off x="816" y="1008"/>
            <a:ext cx="576" cy="482"/>
          </p:xfrm>
          <a:graphic>
            <a:graphicData uri="http://schemas.openxmlformats.org/presentationml/2006/ole">
              <mc:AlternateContent xmlns:mc="http://schemas.openxmlformats.org/markup-compatibility/2006">
                <mc:Choice xmlns:v="urn:schemas-microsoft-com:vml" Requires="v">
                  <p:oleObj spid="_x0000_s284958" name="Equation" r:id="rId4" imgW="469800" imgH="393480" progId="Equation.3">
                    <p:embed/>
                  </p:oleObj>
                </mc:Choice>
                <mc:Fallback>
                  <p:oleObj name="Equation" r:id="rId4" imgW="4698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 y="1008"/>
                          <a:ext cx="576" cy="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1"/>
            <p:cNvGraphicFramePr>
              <a:graphicFrameLocks noChangeAspect="1"/>
            </p:cNvGraphicFramePr>
            <p:nvPr/>
          </p:nvGraphicFramePr>
          <p:xfrm>
            <a:off x="1536" y="960"/>
            <a:ext cx="1104" cy="520"/>
          </p:xfrm>
          <a:graphic>
            <a:graphicData uri="http://schemas.openxmlformats.org/presentationml/2006/ole">
              <mc:AlternateContent xmlns:mc="http://schemas.openxmlformats.org/markup-compatibility/2006">
                <mc:Choice xmlns:v="urn:schemas-microsoft-com:vml" Requires="v">
                  <p:oleObj spid="_x0000_s284959" name="Equation" r:id="rId6" imgW="888840" imgH="419040" progId="Equation.3">
                    <p:embed/>
                  </p:oleObj>
                </mc:Choice>
                <mc:Fallback>
                  <p:oleObj name="Equation" r:id="rId6" imgW="88884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6" y="960"/>
                          <a:ext cx="1104"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2"/>
            <p:cNvGraphicFramePr>
              <a:graphicFrameLocks noChangeAspect="1"/>
            </p:cNvGraphicFramePr>
            <p:nvPr/>
          </p:nvGraphicFramePr>
          <p:xfrm>
            <a:off x="2976" y="1008"/>
            <a:ext cx="660" cy="499"/>
          </p:xfrm>
          <a:graphic>
            <a:graphicData uri="http://schemas.openxmlformats.org/presentationml/2006/ole">
              <mc:AlternateContent xmlns:mc="http://schemas.openxmlformats.org/markup-compatibility/2006">
                <mc:Choice xmlns:v="urn:schemas-microsoft-com:vml" Requires="v">
                  <p:oleObj spid="_x0000_s284960" name="Equation" r:id="rId8" imgW="520560" imgH="393480" progId="Equation.3">
                    <p:embed/>
                  </p:oleObj>
                </mc:Choice>
                <mc:Fallback>
                  <p:oleObj name="Equation" r:id="rId8" imgW="52056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 y="1008"/>
                          <a:ext cx="660"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3"/>
            <p:cNvGraphicFramePr>
              <a:graphicFrameLocks noChangeAspect="1"/>
            </p:cNvGraphicFramePr>
            <p:nvPr/>
          </p:nvGraphicFramePr>
          <p:xfrm>
            <a:off x="3840" y="960"/>
            <a:ext cx="1159" cy="503"/>
          </p:xfrm>
          <a:graphic>
            <a:graphicData uri="http://schemas.openxmlformats.org/presentationml/2006/ole">
              <mc:AlternateContent xmlns:mc="http://schemas.openxmlformats.org/markup-compatibility/2006">
                <mc:Choice xmlns:v="urn:schemas-microsoft-com:vml" Requires="v">
                  <p:oleObj spid="_x0000_s284961" name="Equation" r:id="rId10" imgW="965160" imgH="419040" progId="Equation.3">
                    <p:embed/>
                  </p:oleObj>
                </mc:Choice>
                <mc:Fallback>
                  <p:oleObj name="Equation" r:id="rId10" imgW="965160"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0" y="960"/>
                          <a:ext cx="1159" cy="5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4"/>
            <p:cNvGraphicFramePr>
              <a:graphicFrameLocks noChangeAspect="1"/>
            </p:cNvGraphicFramePr>
            <p:nvPr/>
          </p:nvGraphicFramePr>
          <p:xfrm>
            <a:off x="672" y="1609"/>
            <a:ext cx="700" cy="258"/>
          </p:xfrm>
          <a:graphic>
            <a:graphicData uri="http://schemas.openxmlformats.org/presentationml/2006/ole">
              <mc:AlternateContent xmlns:mc="http://schemas.openxmlformats.org/markup-compatibility/2006">
                <mc:Choice xmlns:v="urn:schemas-microsoft-com:vml" Requires="v">
                  <p:oleObj spid="_x0000_s284962" name="Equation" r:id="rId12" imgW="482400" imgH="177480" progId="Equation.3">
                    <p:embed/>
                  </p:oleObj>
                </mc:Choice>
                <mc:Fallback>
                  <p:oleObj name="Equation" r:id="rId12" imgW="48240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2" y="1609"/>
                          <a:ext cx="70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5"/>
            <p:cNvGraphicFramePr>
              <a:graphicFrameLocks noChangeAspect="1"/>
            </p:cNvGraphicFramePr>
            <p:nvPr/>
          </p:nvGraphicFramePr>
          <p:xfrm>
            <a:off x="1632" y="1513"/>
            <a:ext cx="960" cy="504"/>
          </p:xfrm>
          <a:graphic>
            <a:graphicData uri="http://schemas.openxmlformats.org/presentationml/2006/ole">
              <mc:AlternateContent xmlns:mc="http://schemas.openxmlformats.org/markup-compatibility/2006">
                <mc:Choice xmlns:v="urn:schemas-microsoft-com:vml" Requires="v">
                  <p:oleObj spid="_x0000_s284963" name="Equation" r:id="rId14" imgW="749160" imgH="393480" progId="Equation.3">
                    <p:embed/>
                  </p:oleObj>
                </mc:Choice>
                <mc:Fallback>
                  <p:oleObj name="Equation" r:id="rId14" imgW="749160" imgH="393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32" y="1513"/>
                          <a:ext cx="960" cy="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16"/>
            <p:cNvGraphicFramePr>
              <a:graphicFrameLocks noChangeAspect="1"/>
            </p:cNvGraphicFramePr>
            <p:nvPr/>
          </p:nvGraphicFramePr>
          <p:xfrm>
            <a:off x="3120" y="1609"/>
            <a:ext cx="700" cy="258"/>
          </p:xfrm>
          <a:graphic>
            <a:graphicData uri="http://schemas.openxmlformats.org/presentationml/2006/ole">
              <mc:AlternateContent xmlns:mc="http://schemas.openxmlformats.org/markup-compatibility/2006">
                <mc:Choice xmlns:v="urn:schemas-microsoft-com:vml" Requires="v">
                  <p:oleObj spid="_x0000_s284964" name="Equation" r:id="rId16" imgW="482400" imgH="177480" progId="Equation.3">
                    <p:embed/>
                  </p:oleObj>
                </mc:Choice>
                <mc:Fallback>
                  <p:oleObj name="Equation" r:id="rId16" imgW="482400" imgH="1774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20" y="1609"/>
                          <a:ext cx="70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7"/>
            <p:cNvGraphicFramePr>
              <a:graphicFrameLocks noChangeAspect="1"/>
            </p:cNvGraphicFramePr>
            <p:nvPr/>
          </p:nvGraphicFramePr>
          <p:xfrm>
            <a:off x="4032" y="1488"/>
            <a:ext cx="960" cy="504"/>
          </p:xfrm>
          <a:graphic>
            <a:graphicData uri="http://schemas.openxmlformats.org/presentationml/2006/ole">
              <mc:AlternateContent xmlns:mc="http://schemas.openxmlformats.org/markup-compatibility/2006">
                <mc:Choice xmlns:v="urn:schemas-microsoft-com:vml" Requires="v">
                  <p:oleObj spid="_x0000_s284965" name="Equation" r:id="rId18" imgW="749160" imgH="393480" progId="Equation.3">
                    <p:embed/>
                  </p:oleObj>
                </mc:Choice>
                <mc:Fallback>
                  <p:oleObj name="Equation" r:id="rId18" imgW="749160" imgH="3934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32" y="1488"/>
                          <a:ext cx="960" cy="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Line 18"/>
            <p:cNvSpPr>
              <a:spLocks noChangeShapeType="1"/>
            </p:cNvSpPr>
            <p:nvPr/>
          </p:nvSpPr>
          <p:spPr bwMode="auto">
            <a:xfrm>
              <a:off x="528" y="1488"/>
              <a:ext cx="460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19"/>
            <p:cNvSpPr>
              <a:spLocks noChangeShapeType="1"/>
            </p:cNvSpPr>
            <p:nvPr/>
          </p:nvSpPr>
          <p:spPr bwMode="auto">
            <a:xfrm>
              <a:off x="480" y="1968"/>
              <a:ext cx="460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0"/>
            <p:cNvSpPr>
              <a:spLocks noChangeShapeType="1"/>
            </p:cNvSpPr>
            <p:nvPr/>
          </p:nvSpPr>
          <p:spPr bwMode="auto">
            <a:xfrm>
              <a:off x="528" y="2304"/>
              <a:ext cx="460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2" name="Object 21"/>
            <p:cNvGraphicFramePr>
              <a:graphicFrameLocks noChangeAspect="1"/>
            </p:cNvGraphicFramePr>
            <p:nvPr/>
          </p:nvGraphicFramePr>
          <p:xfrm>
            <a:off x="960" y="2016"/>
            <a:ext cx="240" cy="240"/>
          </p:xfrm>
          <a:graphic>
            <a:graphicData uri="http://schemas.openxmlformats.org/presentationml/2006/ole">
              <mc:AlternateContent xmlns:mc="http://schemas.openxmlformats.org/markup-compatibility/2006">
                <mc:Choice xmlns:v="urn:schemas-microsoft-com:vml" Requires="v">
                  <p:oleObj spid="_x0000_s284966" name="Equation" r:id="rId20" imgW="164880" imgH="164880" progId="Equation.3">
                    <p:embed/>
                  </p:oleObj>
                </mc:Choice>
                <mc:Fallback>
                  <p:oleObj name="Equation" r:id="rId20" imgW="164880" imgH="1648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0" y="2016"/>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22"/>
            <p:cNvGraphicFramePr>
              <a:graphicFrameLocks noChangeAspect="1"/>
            </p:cNvGraphicFramePr>
            <p:nvPr/>
          </p:nvGraphicFramePr>
          <p:xfrm>
            <a:off x="1872" y="2016"/>
            <a:ext cx="240" cy="203"/>
          </p:xfrm>
          <a:graphic>
            <a:graphicData uri="http://schemas.openxmlformats.org/presentationml/2006/ole">
              <mc:AlternateContent xmlns:mc="http://schemas.openxmlformats.org/markup-compatibility/2006">
                <mc:Choice xmlns:v="urn:schemas-microsoft-com:vml" Requires="v">
                  <p:oleObj spid="_x0000_s284967" name="Equation" r:id="rId22" imgW="164880" imgH="139680" progId="Equation.3">
                    <p:embed/>
                  </p:oleObj>
                </mc:Choice>
                <mc:Fallback>
                  <p:oleObj name="Equation" r:id="rId22" imgW="164880" imgH="1396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72" y="2016"/>
                          <a:ext cx="240"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23"/>
            <p:cNvGraphicFramePr>
              <a:graphicFrameLocks noChangeAspect="1"/>
            </p:cNvGraphicFramePr>
            <p:nvPr/>
          </p:nvGraphicFramePr>
          <p:xfrm>
            <a:off x="3120" y="1968"/>
            <a:ext cx="295" cy="240"/>
          </p:xfrm>
          <a:graphic>
            <a:graphicData uri="http://schemas.openxmlformats.org/presentationml/2006/ole">
              <mc:AlternateContent xmlns:mc="http://schemas.openxmlformats.org/markup-compatibility/2006">
                <mc:Choice xmlns:v="urn:schemas-microsoft-com:vml" Requires="v">
                  <p:oleObj spid="_x0000_s284968" name="Equation" r:id="rId24" imgW="203040" imgH="164880" progId="Equation.3">
                    <p:embed/>
                  </p:oleObj>
                </mc:Choice>
                <mc:Fallback>
                  <p:oleObj name="Equation" r:id="rId24" imgW="203040" imgH="1648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20" y="1968"/>
                          <a:ext cx="29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24"/>
            <p:cNvGraphicFramePr>
              <a:graphicFrameLocks noChangeAspect="1"/>
            </p:cNvGraphicFramePr>
            <p:nvPr/>
          </p:nvGraphicFramePr>
          <p:xfrm>
            <a:off x="4320" y="1968"/>
            <a:ext cx="203" cy="259"/>
          </p:xfrm>
          <a:graphic>
            <a:graphicData uri="http://schemas.openxmlformats.org/presentationml/2006/ole">
              <mc:AlternateContent xmlns:mc="http://schemas.openxmlformats.org/markup-compatibility/2006">
                <mc:Choice xmlns:v="urn:schemas-microsoft-com:vml" Requires="v">
                  <p:oleObj spid="_x0000_s284969" name="Equation" r:id="rId26" imgW="139680" imgH="177480" progId="Equation.3">
                    <p:embed/>
                  </p:oleObj>
                </mc:Choice>
                <mc:Fallback>
                  <p:oleObj name="Equation" r:id="rId26" imgW="139680" imgH="1774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20" y="1968"/>
                          <a:ext cx="203"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Line 25"/>
            <p:cNvSpPr>
              <a:spLocks noChangeShapeType="1"/>
            </p:cNvSpPr>
            <p:nvPr/>
          </p:nvSpPr>
          <p:spPr bwMode="auto">
            <a:xfrm>
              <a:off x="528" y="3504"/>
              <a:ext cx="460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26"/>
            <p:cNvSpPr>
              <a:spLocks noChangeShapeType="1"/>
            </p:cNvSpPr>
            <p:nvPr/>
          </p:nvSpPr>
          <p:spPr bwMode="auto">
            <a:xfrm>
              <a:off x="528" y="2688"/>
              <a:ext cx="460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27"/>
            <p:cNvSpPr>
              <a:spLocks noChangeShapeType="1"/>
            </p:cNvSpPr>
            <p:nvPr/>
          </p:nvSpPr>
          <p:spPr bwMode="auto">
            <a:xfrm>
              <a:off x="528" y="3072"/>
              <a:ext cx="460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9" name="Object 28"/>
            <p:cNvGraphicFramePr>
              <a:graphicFrameLocks noChangeAspect="1"/>
            </p:cNvGraphicFramePr>
            <p:nvPr>
              <p:extLst>
                <p:ext uri="{D42A27DB-BD31-4B8C-83A1-F6EECF244321}">
                  <p14:modId xmlns:p14="http://schemas.microsoft.com/office/powerpoint/2010/main" val="1855858286"/>
                </p:ext>
              </p:extLst>
            </p:nvPr>
          </p:nvGraphicFramePr>
          <p:xfrm>
            <a:off x="665" y="2352"/>
            <a:ext cx="1035" cy="258"/>
          </p:xfrm>
          <a:graphic>
            <a:graphicData uri="http://schemas.openxmlformats.org/presentationml/2006/ole">
              <mc:AlternateContent xmlns:mc="http://schemas.openxmlformats.org/markup-compatibility/2006">
                <mc:Choice xmlns:v="urn:schemas-microsoft-com:vml" Requires="v">
                  <p:oleObj spid="_x0000_s284970" name="Equation" r:id="rId28" imgW="711000" imgH="177480" progId="Equation.DSMT4">
                    <p:embed/>
                  </p:oleObj>
                </mc:Choice>
                <mc:Fallback>
                  <p:oleObj name="Equation" r:id="rId28" imgW="711000" imgH="177480" progId="Equation.DSMT4">
                    <p:embed/>
                    <p:pic>
                      <p:nvPicPr>
                        <p:cNvPr id="0" name=""/>
                        <p:cNvPicPr>
                          <a:picLocks noChangeAspect="1" noChangeArrowheads="1"/>
                        </p:cNvPicPr>
                        <p:nvPr/>
                      </p:nvPicPr>
                      <p:blipFill>
                        <a:blip r:embed="rId29"/>
                        <a:srcRect/>
                        <a:stretch>
                          <a:fillRect/>
                        </a:stretch>
                      </p:blipFill>
                      <p:spPr bwMode="auto">
                        <a:xfrm>
                          <a:off x="665" y="2352"/>
                          <a:ext cx="1035"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29"/>
            <p:cNvGraphicFramePr>
              <a:graphicFrameLocks noChangeAspect="1"/>
            </p:cNvGraphicFramePr>
            <p:nvPr/>
          </p:nvGraphicFramePr>
          <p:xfrm>
            <a:off x="1923" y="2352"/>
            <a:ext cx="481" cy="258"/>
          </p:xfrm>
          <a:graphic>
            <a:graphicData uri="http://schemas.openxmlformats.org/presentationml/2006/ole">
              <mc:AlternateContent xmlns:mc="http://schemas.openxmlformats.org/markup-compatibility/2006">
                <mc:Choice xmlns:v="urn:schemas-microsoft-com:vml" Requires="v">
                  <p:oleObj spid="_x0000_s284971" name="Equation" r:id="rId30" imgW="330120" imgH="177480" progId="Equation.3">
                    <p:embed/>
                  </p:oleObj>
                </mc:Choice>
                <mc:Fallback>
                  <p:oleObj name="Equation" r:id="rId30" imgW="330120" imgH="1774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923" y="2352"/>
                          <a:ext cx="481"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30"/>
            <p:cNvGraphicFramePr>
              <a:graphicFrameLocks noChangeAspect="1"/>
            </p:cNvGraphicFramePr>
            <p:nvPr>
              <p:extLst>
                <p:ext uri="{D42A27DB-BD31-4B8C-83A1-F6EECF244321}">
                  <p14:modId xmlns:p14="http://schemas.microsoft.com/office/powerpoint/2010/main" val="705004951"/>
                </p:ext>
              </p:extLst>
            </p:nvPr>
          </p:nvGraphicFramePr>
          <p:xfrm>
            <a:off x="2971" y="2341"/>
            <a:ext cx="1108" cy="258"/>
          </p:xfrm>
          <a:graphic>
            <a:graphicData uri="http://schemas.openxmlformats.org/presentationml/2006/ole">
              <mc:AlternateContent xmlns:mc="http://schemas.openxmlformats.org/markup-compatibility/2006">
                <mc:Choice xmlns:v="urn:schemas-microsoft-com:vml" Requires="v">
                  <p:oleObj spid="_x0000_s284972" name="Equation" r:id="rId32" imgW="761760" imgH="177480" progId="Equation.DSMT4">
                    <p:embed/>
                  </p:oleObj>
                </mc:Choice>
                <mc:Fallback>
                  <p:oleObj name="Equation" r:id="rId32" imgW="761760" imgH="177480" progId="Equation.DSMT4">
                    <p:embed/>
                    <p:pic>
                      <p:nvPicPr>
                        <p:cNvPr id="0" name=""/>
                        <p:cNvPicPr>
                          <a:picLocks noChangeAspect="1" noChangeArrowheads="1"/>
                        </p:cNvPicPr>
                        <p:nvPr/>
                      </p:nvPicPr>
                      <p:blipFill>
                        <a:blip r:embed="rId33"/>
                        <a:srcRect/>
                        <a:stretch>
                          <a:fillRect/>
                        </a:stretch>
                      </p:blipFill>
                      <p:spPr bwMode="auto">
                        <a:xfrm>
                          <a:off x="2971" y="2341"/>
                          <a:ext cx="1108"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31"/>
            <p:cNvGraphicFramePr>
              <a:graphicFrameLocks noChangeAspect="1"/>
            </p:cNvGraphicFramePr>
            <p:nvPr/>
          </p:nvGraphicFramePr>
          <p:xfrm>
            <a:off x="4476" y="2352"/>
            <a:ext cx="536" cy="258"/>
          </p:xfrm>
          <a:graphic>
            <a:graphicData uri="http://schemas.openxmlformats.org/presentationml/2006/ole">
              <mc:AlternateContent xmlns:mc="http://schemas.openxmlformats.org/markup-compatibility/2006">
                <mc:Choice xmlns:v="urn:schemas-microsoft-com:vml" Requires="v">
                  <p:oleObj spid="_x0000_s284973" name="Equation" r:id="rId34" imgW="368280" imgH="177480" progId="Equation.3">
                    <p:embed/>
                  </p:oleObj>
                </mc:Choice>
                <mc:Fallback>
                  <p:oleObj name="Equation" r:id="rId34" imgW="368280" imgH="1774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476" y="2352"/>
                          <a:ext cx="536"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32"/>
            <p:cNvGraphicFramePr>
              <a:graphicFrameLocks noChangeAspect="1"/>
            </p:cNvGraphicFramePr>
            <p:nvPr/>
          </p:nvGraphicFramePr>
          <p:xfrm>
            <a:off x="1104" y="2736"/>
            <a:ext cx="738" cy="258"/>
          </p:xfrm>
          <a:graphic>
            <a:graphicData uri="http://schemas.openxmlformats.org/presentationml/2006/ole">
              <mc:AlternateContent xmlns:mc="http://schemas.openxmlformats.org/markup-compatibility/2006">
                <mc:Choice xmlns:v="urn:schemas-microsoft-com:vml" Requires="v">
                  <p:oleObj spid="_x0000_s284974" name="Equation" r:id="rId36" imgW="507960" imgH="177480" progId="Equation.3">
                    <p:embed/>
                  </p:oleObj>
                </mc:Choice>
                <mc:Fallback>
                  <p:oleObj name="Equation" r:id="rId36" imgW="507960" imgH="17748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104" y="2736"/>
                          <a:ext cx="738"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33"/>
            <p:cNvGraphicFramePr>
              <a:graphicFrameLocks noChangeAspect="1"/>
            </p:cNvGraphicFramePr>
            <p:nvPr/>
          </p:nvGraphicFramePr>
          <p:xfrm>
            <a:off x="3072" y="2736"/>
            <a:ext cx="774" cy="295"/>
          </p:xfrm>
          <a:graphic>
            <a:graphicData uri="http://schemas.openxmlformats.org/presentationml/2006/ole">
              <mc:AlternateContent xmlns:mc="http://schemas.openxmlformats.org/markup-compatibility/2006">
                <mc:Choice xmlns:v="urn:schemas-microsoft-com:vml" Requires="v">
                  <p:oleObj spid="_x0000_s284975" name="Equation" r:id="rId38" imgW="533160" imgH="203040" progId="Equation.3">
                    <p:embed/>
                  </p:oleObj>
                </mc:Choice>
                <mc:Fallback>
                  <p:oleObj name="Equation" r:id="rId38" imgW="533160" imgH="20304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072" y="2736"/>
                          <a:ext cx="774"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34"/>
            <p:cNvGraphicFramePr>
              <a:graphicFrameLocks noChangeAspect="1"/>
            </p:cNvGraphicFramePr>
            <p:nvPr/>
          </p:nvGraphicFramePr>
          <p:xfrm>
            <a:off x="816" y="3072"/>
            <a:ext cx="1366" cy="406"/>
          </p:xfrm>
          <a:graphic>
            <a:graphicData uri="http://schemas.openxmlformats.org/presentationml/2006/ole">
              <mc:AlternateContent xmlns:mc="http://schemas.openxmlformats.org/markup-compatibility/2006">
                <mc:Choice xmlns:v="urn:schemas-microsoft-com:vml" Requires="v">
                  <p:oleObj spid="_x0000_s284976" name="Equation" r:id="rId40" imgW="939600" imgH="279360" progId="Equation.3">
                    <p:embed/>
                  </p:oleObj>
                </mc:Choice>
                <mc:Fallback>
                  <p:oleObj name="Equation" r:id="rId40" imgW="939600" imgH="27936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816" y="3072"/>
                          <a:ext cx="1366"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35"/>
            <p:cNvGraphicFramePr>
              <a:graphicFrameLocks noChangeAspect="1"/>
            </p:cNvGraphicFramePr>
            <p:nvPr/>
          </p:nvGraphicFramePr>
          <p:xfrm>
            <a:off x="3072" y="3072"/>
            <a:ext cx="1421" cy="406"/>
          </p:xfrm>
          <a:graphic>
            <a:graphicData uri="http://schemas.openxmlformats.org/presentationml/2006/ole">
              <mc:AlternateContent xmlns:mc="http://schemas.openxmlformats.org/markup-compatibility/2006">
                <mc:Choice xmlns:v="urn:schemas-microsoft-com:vml" Requires="v">
                  <p:oleObj spid="_x0000_s284977" name="Equation" r:id="rId42" imgW="977760" imgH="279360" progId="Equation.3">
                    <p:embed/>
                  </p:oleObj>
                </mc:Choice>
                <mc:Fallback>
                  <p:oleObj name="Equation" r:id="rId42" imgW="977760" imgH="279360"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072" y="3072"/>
                          <a:ext cx="1421"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36"/>
            <p:cNvGraphicFramePr>
              <a:graphicFrameLocks noChangeAspect="1"/>
            </p:cNvGraphicFramePr>
            <p:nvPr>
              <p:extLst>
                <p:ext uri="{D42A27DB-BD31-4B8C-83A1-F6EECF244321}">
                  <p14:modId xmlns:p14="http://schemas.microsoft.com/office/powerpoint/2010/main" val="3098042530"/>
                </p:ext>
              </p:extLst>
            </p:nvPr>
          </p:nvGraphicFramePr>
          <p:xfrm>
            <a:off x="641" y="3504"/>
            <a:ext cx="2226" cy="527"/>
          </p:xfrm>
          <a:graphic>
            <a:graphicData uri="http://schemas.openxmlformats.org/presentationml/2006/ole">
              <mc:AlternateContent xmlns:mc="http://schemas.openxmlformats.org/markup-compatibility/2006">
                <mc:Choice xmlns:v="urn:schemas-microsoft-com:vml" Requires="v">
                  <p:oleObj spid="_x0000_s284978" name="Equation" r:id="rId44" imgW="1663560" imgH="393480" progId="Equation.DSMT4">
                    <p:embed/>
                  </p:oleObj>
                </mc:Choice>
                <mc:Fallback>
                  <p:oleObj name="Equation" r:id="rId44" imgW="1663560" imgH="393480" progId="Equation.DSMT4">
                    <p:embed/>
                    <p:pic>
                      <p:nvPicPr>
                        <p:cNvPr id="0" name=""/>
                        <p:cNvPicPr>
                          <a:picLocks noChangeAspect="1" noChangeArrowheads="1"/>
                        </p:cNvPicPr>
                        <p:nvPr/>
                      </p:nvPicPr>
                      <p:blipFill>
                        <a:blip r:embed="rId45"/>
                        <a:srcRect/>
                        <a:stretch>
                          <a:fillRect/>
                        </a:stretch>
                      </p:blipFill>
                      <p:spPr bwMode="auto">
                        <a:xfrm>
                          <a:off x="641" y="3504"/>
                          <a:ext cx="2226" cy="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37"/>
            <p:cNvGraphicFramePr>
              <a:graphicFrameLocks noChangeAspect="1"/>
            </p:cNvGraphicFramePr>
            <p:nvPr>
              <p:extLst>
                <p:ext uri="{D42A27DB-BD31-4B8C-83A1-F6EECF244321}">
                  <p14:modId xmlns:p14="http://schemas.microsoft.com/office/powerpoint/2010/main" val="1695740516"/>
                </p:ext>
              </p:extLst>
            </p:nvPr>
          </p:nvGraphicFramePr>
          <p:xfrm>
            <a:off x="2967" y="3504"/>
            <a:ext cx="2127" cy="516"/>
          </p:xfrm>
          <a:graphic>
            <a:graphicData uri="http://schemas.openxmlformats.org/presentationml/2006/ole">
              <mc:AlternateContent xmlns:mc="http://schemas.openxmlformats.org/markup-compatibility/2006">
                <mc:Choice xmlns:v="urn:schemas-microsoft-com:vml" Requires="v">
                  <p:oleObj spid="_x0000_s284979" name="Equation" r:id="rId46" imgW="1625400" imgH="393480" progId="Equation.DSMT4">
                    <p:embed/>
                  </p:oleObj>
                </mc:Choice>
                <mc:Fallback>
                  <p:oleObj name="Equation" r:id="rId46" imgW="1625400" imgH="393480" progId="Equation.DSMT4">
                    <p:embed/>
                    <p:pic>
                      <p:nvPicPr>
                        <p:cNvPr id="0" name=""/>
                        <p:cNvPicPr>
                          <a:picLocks noChangeAspect="1" noChangeArrowheads="1"/>
                        </p:cNvPicPr>
                        <p:nvPr/>
                      </p:nvPicPr>
                      <p:blipFill>
                        <a:blip r:embed="rId47"/>
                        <a:srcRect/>
                        <a:stretch>
                          <a:fillRect/>
                        </a:stretch>
                      </p:blipFill>
                      <p:spPr bwMode="auto">
                        <a:xfrm>
                          <a:off x="2967" y="3504"/>
                          <a:ext cx="2127" cy="516"/>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3575720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304800" y="1524000"/>
            <a:ext cx="8458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fontAlgn="base">
              <a:spcBef>
                <a:spcPct val="20000"/>
              </a:spcBef>
              <a:spcAft>
                <a:spcPct val="0"/>
              </a:spcAft>
              <a:buChar char="»"/>
              <a:defRPr sz="2000">
                <a:solidFill>
                  <a:schemeClr val="tx1"/>
                </a:solidFill>
                <a:latin typeface="Arial" charset="0"/>
                <a:ea typeface="宋体" charset="-122"/>
              </a:defRPr>
            </a:lvl6pPr>
            <a:lvl7pPr marL="2971800" indent="-228600" fontAlgn="base">
              <a:spcBef>
                <a:spcPct val="20000"/>
              </a:spcBef>
              <a:spcAft>
                <a:spcPct val="0"/>
              </a:spcAft>
              <a:buChar char="»"/>
              <a:defRPr sz="2000">
                <a:solidFill>
                  <a:schemeClr val="tx1"/>
                </a:solidFill>
                <a:latin typeface="Arial" charset="0"/>
                <a:ea typeface="宋体" charset="-122"/>
              </a:defRPr>
            </a:lvl7pPr>
            <a:lvl8pPr marL="3429000" indent="-228600" fontAlgn="base">
              <a:spcBef>
                <a:spcPct val="20000"/>
              </a:spcBef>
              <a:spcAft>
                <a:spcPct val="0"/>
              </a:spcAft>
              <a:buChar char="»"/>
              <a:defRPr sz="2000">
                <a:solidFill>
                  <a:schemeClr val="tx1"/>
                </a:solidFill>
                <a:latin typeface="Arial" charset="0"/>
                <a:ea typeface="宋体" charset="-122"/>
              </a:defRPr>
            </a:lvl8pPr>
            <a:lvl9pPr marL="3886200" indent="-228600" fontAlgn="base">
              <a:spcBef>
                <a:spcPct val="20000"/>
              </a:spcBef>
              <a:spcAft>
                <a:spcPct val="0"/>
              </a:spcAft>
              <a:buChar char="»"/>
              <a:defRPr sz="2000">
                <a:solidFill>
                  <a:schemeClr val="tx1"/>
                </a:solidFill>
                <a:latin typeface="Arial" charset="0"/>
                <a:ea typeface="宋体" charset="-122"/>
              </a:defRPr>
            </a:lvl9pPr>
          </a:lstStyle>
          <a:p>
            <a:pPr algn="just"/>
            <a:r>
              <a:rPr lang="zh-CN" altLang="en-US" b="1" dirty="0">
                <a:solidFill>
                  <a:srgbClr val="009900"/>
                </a:solidFill>
                <a:latin typeface="楷体_GB2312" pitchFamily="49" charset="-122"/>
                <a:ea typeface="楷体_GB2312" pitchFamily="49" charset="-122"/>
              </a:rPr>
              <a:t>定轴转动的动力学问题</a:t>
            </a:r>
          </a:p>
          <a:p>
            <a:pPr>
              <a:lnSpc>
                <a:spcPct val="110000"/>
              </a:lnSpc>
              <a:spcBef>
                <a:spcPct val="0"/>
              </a:spcBef>
              <a:buFontTx/>
              <a:buNone/>
            </a:pPr>
            <a:r>
              <a:rPr lang="zh-CN" altLang="en-US" sz="2800" b="1" dirty="0">
                <a:latin typeface="楷体_GB2312" pitchFamily="49" charset="-122"/>
                <a:ea typeface="楷体_GB2312" pitchFamily="49" charset="-122"/>
              </a:rPr>
              <a:t>  刚体定轴转动的动力学问题，大致有三种类型。其解题基本步骤归纳为：首先分析各物体所受力和力矩情况，然后根据已知条件和所求物理量判断应选用的规律，最后列方程求解。</a:t>
            </a:r>
          </a:p>
          <a:p>
            <a:pPr algn="just"/>
            <a:r>
              <a:rPr lang="zh-CN" altLang="en-US" sz="2800" b="1" dirty="0">
                <a:solidFill>
                  <a:srgbClr val="CC0000"/>
                </a:solidFill>
                <a:latin typeface="楷体_GB2312" pitchFamily="49" charset="-122"/>
                <a:ea typeface="楷体_GB2312" pitchFamily="49" charset="-122"/>
              </a:rPr>
              <a:t>第一类：</a:t>
            </a:r>
            <a:r>
              <a:rPr lang="zh-CN" altLang="en-US" sz="2800" b="1" dirty="0">
                <a:solidFill>
                  <a:srgbClr val="0066FF"/>
                </a:solidFill>
                <a:latin typeface="楷体_GB2312" pitchFamily="49" charset="-122"/>
                <a:ea typeface="楷体_GB2312" pitchFamily="49" charset="-122"/>
              </a:rPr>
              <a:t>求刚体转动某瞬间的角加速度</a:t>
            </a:r>
            <a:r>
              <a:rPr lang="zh-CN" altLang="en-US" sz="2800" b="1" dirty="0">
                <a:latin typeface="楷体_GB2312" pitchFamily="49" charset="-122"/>
                <a:ea typeface="楷体_GB2312" pitchFamily="49" charset="-122"/>
              </a:rPr>
              <a:t>，一般</a:t>
            </a:r>
            <a:r>
              <a:rPr lang="zh-CN" altLang="en-US" sz="2800" b="1" i="1" u="sng" dirty="0">
                <a:solidFill>
                  <a:srgbClr val="0066FF"/>
                </a:solidFill>
                <a:effectLst>
                  <a:outerShdw blurRad="38100" dist="38100" dir="2700000" algn="tl">
                    <a:srgbClr val="C0C0C0"/>
                  </a:outerShdw>
                </a:effectLst>
                <a:latin typeface="楷体_GB2312" pitchFamily="49" charset="-122"/>
                <a:ea typeface="楷体_GB2312" pitchFamily="49" charset="-122"/>
              </a:rPr>
              <a:t>应用转动定律求解</a:t>
            </a:r>
            <a:r>
              <a:rPr lang="zh-CN" altLang="en-US" sz="2800" b="1" dirty="0">
                <a:latin typeface="楷体_GB2312" pitchFamily="49" charset="-122"/>
                <a:ea typeface="楷体_GB2312" pitchFamily="49" charset="-122"/>
              </a:rPr>
              <a:t>。如果是质点和刚体组成的系统，对质点列牛顿运动方程，对刚体列转动定律方程，再列角量和线量的关联方程，并联立求解。</a:t>
            </a:r>
          </a:p>
        </p:txBody>
      </p:sp>
      <p:sp>
        <p:nvSpPr>
          <p:cNvPr id="23557" name="Text Box 5"/>
          <p:cNvSpPr txBox="1">
            <a:spLocks noChangeArrowheads="1"/>
          </p:cNvSpPr>
          <p:nvPr/>
        </p:nvSpPr>
        <p:spPr bwMode="auto">
          <a:xfrm>
            <a:off x="808038" y="785813"/>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rgbClr val="FF0066"/>
                </a:solidFill>
                <a:latin typeface="Times New Roman" pitchFamily="18" charset="0"/>
                <a:ea typeface="华文新魏" pitchFamily="2" charset="-122"/>
              </a:rPr>
              <a:t>解题指导</a:t>
            </a:r>
          </a:p>
        </p:txBody>
      </p:sp>
    </p:spTree>
    <p:extLst>
      <p:ext uri="{BB962C8B-B14F-4D97-AF65-F5344CB8AC3E}">
        <p14:creationId xmlns:p14="http://schemas.microsoft.com/office/powerpoint/2010/main" val="3720707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533400" y="8382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fontAlgn="base">
              <a:spcBef>
                <a:spcPct val="20000"/>
              </a:spcBef>
              <a:spcAft>
                <a:spcPct val="0"/>
              </a:spcAft>
              <a:buChar char="»"/>
              <a:defRPr sz="2000">
                <a:solidFill>
                  <a:schemeClr val="tx1"/>
                </a:solidFill>
                <a:latin typeface="Arial" charset="0"/>
                <a:ea typeface="宋体" charset="-122"/>
              </a:defRPr>
            </a:lvl6pPr>
            <a:lvl7pPr marL="2971800" indent="-228600" fontAlgn="base">
              <a:spcBef>
                <a:spcPct val="20000"/>
              </a:spcBef>
              <a:spcAft>
                <a:spcPct val="0"/>
              </a:spcAft>
              <a:buChar char="»"/>
              <a:defRPr sz="2000">
                <a:solidFill>
                  <a:schemeClr val="tx1"/>
                </a:solidFill>
                <a:latin typeface="Arial" charset="0"/>
                <a:ea typeface="宋体" charset="-122"/>
              </a:defRPr>
            </a:lvl7pPr>
            <a:lvl8pPr marL="3429000" indent="-228600" fontAlgn="base">
              <a:spcBef>
                <a:spcPct val="20000"/>
              </a:spcBef>
              <a:spcAft>
                <a:spcPct val="0"/>
              </a:spcAft>
              <a:buChar char="»"/>
              <a:defRPr sz="2000">
                <a:solidFill>
                  <a:schemeClr val="tx1"/>
                </a:solidFill>
                <a:latin typeface="Arial" charset="0"/>
                <a:ea typeface="宋体" charset="-122"/>
              </a:defRPr>
            </a:lvl8pPr>
            <a:lvl9pPr marL="3886200" indent="-228600" fontAlgn="base">
              <a:spcBef>
                <a:spcPct val="20000"/>
              </a:spcBef>
              <a:spcAft>
                <a:spcPct val="0"/>
              </a:spcAft>
              <a:buChar char="»"/>
              <a:defRPr sz="2000">
                <a:solidFill>
                  <a:schemeClr val="tx1"/>
                </a:solidFill>
                <a:latin typeface="Arial" charset="0"/>
                <a:ea typeface="宋体" charset="-122"/>
              </a:defRPr>
            </a:lvl9pPr>
          </a:lstStyle>
          <a:p>
            <a:pPr algn="just">
              <a:lnSpc>
                <a:spcPct val="90000"/>
              </a:lnSpc>
            </a:pPr>
            <a:r>
              <a:rPr lang="zh-CN" altLang="en-US" sz="2800" b="1" dirty="0">
                <a:solidFill>
                  <a:srgbClr val="CC0000"/>
                </a:solidFill>
                <a:latin typeface="楷体_GB2312" pitchFamily="49" charset="-122"/>
                <a:ea typeface="楷体_GB2312" pitchFamily="49" charset="-122"/>
              </a:rPr>
              <a:t>第二类：</a:t>
            </a:r>
            <a:r>
              <a:rPr lang="zh-CN" altLang="en-US" sz="2800" b="1" dirty="0">
                <a:solidFill>
                  <a:srgbClr val="0066FF"/>
                </a:solidFill>
                <a:latin typeface="楷体_GB2312" pitchFamily="49" charset="-122"/>
                <a:ea typeface="楷体_GB2312" pitchFamily="49" charset="-122"/>
              </a:rPr>
              <a:t>求刚体与质点的碰撞、打击问题</a:t>
            </a:r>
            <a:r>
              <a:rPr lang="zh-CN" altLang="en-US" sz="2800" b="1" dirty="0">
                <a:latin typeface="楷体_GB2312" pitchFamily="49" charset="-122"/>
                <a:ea typeface="楷体_GB2312" pitchFamily="49" charset="-122"/>
              </a:rPr>
              <a:t>。把它们选作一个系统时，系统所受合外力矩常常等于零，所以系统角动量守恒。列方程时，注意系统始末状态的总角动量中各项的正负。对</a:t>
            </a:r>
            <a:r>
              <a:rPr lang="zh-CN" altLang="en-US" sz="2800" b="1" dirty="0">
                <a:solidFill>
                  <a:srgbClr val="0066FF"/>
                </a:solidFill>
                <a:latin typeface="楷体_GB2312" pitchFamily="49" charset="-122"/>
                <a:ea typeface="楷体_GB2312" pitchFamily="49" charset="-122"/>
              </a:rPr>
              <a:t>在有心力场作用下绕力心转动的质点问题</a:t>
            </a:r>
            <a:r>
              <a:rPr lang="zh-CN" altLang="en-US" sz="2800" b="1" dirty="0">
                <a:latin typeface="楷体_GB2312" pitchFamily="49" charset="-122"/>
                <a:ea typeface="楷体_GB2312" pitchFamily="49" charset="-122"/>
              </a:rPr>
              <a:t>，可直接</a:t>
            </a:r>
            <a:r>
              <a:rPr lang="zh-CN" altLang="en-US" sz="2800" b="1" i="1" u="sng" dirty="0">
                <a:solidFill>
                  <a:srgbClr val="0066FF"/>
                </a:solidFill>
                <a:effectLst>
                  <a:outerShdw blurRad="38100" dist="38100" dir="2700000" algn="tl">
                    <a:srgbClr val="C0C0C0"/>
                  </a:outerShdw>
                </a:effectLst>
                <a:latin typeface="楷体_GB2312" pitchFamily="49" charset="-122"/>
                <a:ea typeface="楷体_GB2312" pitchFamily="49" charset="-122"/>
              </a:rPr>
              <a:t>用角动量守恒定律</a:t>
            </a:r>
            <a:r>
              <a:rPr lang="zh-CN" altLang="en-US" sz="2800" b="1" dirty="0">
                <a:latin typeface="楷体_GB2312" pitchFamily="49" charset="-122"/>
                <a:ea typeface="楷体_GB2312" pitchFamily="49" charset="-122"/>
              </a:rPr>
              <a:t>。</a:t>
            </a:r>
          </a:p>
          <a:p>
            <a:pPr algn="just">
              <a:lnSpc>
                <a:spcPct val="90000"/>
              </a:lnSpc>
            </a:pPr>
            <a:r>
              <a:rPr lang="zh-CN" altLang="en-US" sz="2800" b="1" dirty="0">
                <a:solidFill>
                  <a:srgbClr val="CC0000"/>
                </a:solidFill>
                <a:latin typeface="楷体_GB2312" pitchFamily="49" charset="-122"/>
                <a:ea typeface="楷体_GB2312" pitchFamily="49" charset="-122"/>
              </a:rPr>
              <a:t> 第三类：</a:t>
            </a:r>
            <a:r>
              <a:rPr lang="zh-CN" altLang="en-US" sz="2800" b="1" dirty="0">
                <a:latin typeface="楷体_GB2312" pitchFamily="49" charset="-122"/>
                <a:ea typeface="楷体_GB2312" pitchFamily="49" charset="-122"/>
              </a:rPr>
              <a:t>在刚体所受的</a:t>
            </a:r>
            <a:r>
              <a:rPr lang="zh-CN" altLang="en-US" sz="2800" b="1" dirty="0">
                <a:solidFill>
                  <a:srgbClr val="0066FF"/>
                </a:solidFill>
                <a:latin typeface="楷体_GB2312" pitchFamily="49" charset="-122"/>
                <a:ea typeface="楷体_GB2312" pitchFamily="49" charset="-122"/>
              </a:rPr>
              <a:t>合外力矩不等于零时</a:t>
            </a:r>
            <a:r>
              <a:rPr lang="zh-CN" altLang="en-US" sz="2800" b="1" dirty="0">
                <a:latin typeface="楷体_GB2312" pitchFamily="49" charset="-122"/>
                <a:ea typeface="楷体_GB2312" pitchFamily="49" charset="-122"/>
              </a:rPr>
              <a:t>，比如木杆摆动，受重力矩作用，求最大摆角等一般应用刚体的转动</a:t>
            </a:r>
            <a:r>
              <a:rPr lang="zh-CN" altLang="en-US" sz="2800" b="1" i="1" u="sng" dirty="0">
                <a:solidFill>
                  <a:srgbClr val="0066FF"/>
                </a:solidFill>
                <a:effectLst>
                  <a:outerShdw blurRad="38100" dist="38100" dir="2700000" algn="tl">
                    <a:srgbClr val="C0C0C0"/>
                  </a:outerShdw>
                </a:effectLst>
                <a:latin typeface="楷体_GB2312" pitchFamily="49" charset="-122"/>
                <a:ea typeface="楷体_GB2312" pitchFamily="49" charset="-122"/>
              </a:rPr>
              <a:t>动能定理求解</a:t>
            </a:r>
            <a:r>
              <a:rPr lang="zh-CN" altLang="en-US" sz="2800" b="1" dirty="0">
                <a:latin typeface="楷体_GB2312" pitchFamily="49" charset="-122"/>
                <a:ea typeface="楷体_GB2312" pitchFamily="49" charset="-122"/>
              </a:rPr>
              <a:t>。对于仅受保守力矩作用的刚体转动问题，也可用机械能守恒定律求解。</a:t>
            </a:r>
          </a:p>
        </p:txBody>
      </p:sp>
      <p:sp>
        <p:nvSpPr>
          <p:cNvPr id="24581" name="Rectangle 5"/>
          <p:cNvSpPr>
            <a:spLocks noChangeArrowheads="1"/>
          </p:cNvSpPr>
          <p:nvPr/>
        </p:nvSpPr>
        <p:spPr bwMode="auto">
          <a:xfrm>
            <a:off x="609600" y="5232400"/>
            <a:ext cx="82296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rgbClr val="FF3300"/>
              </a:buClr>
              <a:buSzPct val="70000"/>
              <a:buFont typeface="Wingdings" pitchFamily="2" charset="2"/>
              <a:buChar char="|"/>
            </a:pPr>
            <a:r>
              <a:rPr kumimoji="1" lang="en-US" altLang="zh-CN" sz="2800" b="1">
                <a:solidFill>
                  <a:srgbClr val="CC0000"/>
                </a:solidFill>
                <a:latin typeface="楷体_GB2312" pitchFamily="49" charset="-122"/>
                <a:ea typeface="楷体_GB2312" pitchFamily="49" charset="-122"/>
              </a:rPr>
              <a:t>  </a:t>
            </a:r>
            <a:r>
              <a:rPr kumimoji="1" lang="zh-CN" altLang="en-US" sz="2800" b="1">
                <a:solidFill>
                  <a:srgbClr val="CC0000"/>
                </a:solidFill>
                <a:latin typeface="楷体_GB2312" pitchFamily="49" charset="-122"/>
                <a:ea typeface="楷体_GB2312" pitchFamily="49" charset="-122"/>
              </a:rPr>
              <a:t>另    外：</a:t>
            </a:r>
            <a:r>
              <a:rPr kumimoji="1" lang="zh-CN" altLang="en-US" sz="2800" b="1">
                <a:solidFill>
                  <a:schemeClr val="accent2"/>
                </a:solidFill>
                <a:latin typeface="楷体_GB2312" pitchFamily="49" charset="-122"/>
                <a:ea typeface="楷体_GB2312" pitchFamily="49" charset="-122"/>
              </a:rPr>
              <a:t>实际问题中常常有多个复杂过程，要分成几个阶段进行分析，分别列出方程，进行求解。</a:t>
            </a:r>
          </a:p>
        </p:txBody>
      </p:sp>
    </p:spTree>
    <p:extLst>
      <p:ext uri="{BB962C8B-B14F-4D97-AF65-F5344CB8AC3E}">
        <p14:creationId xmlns:p14="http://schemas.microsoft.com/office/powerpoint/2010/main" val="26832179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750888" y="347663"/>
            <a:ext cx="8069262" cy="237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lnSpc>
                <a:spcPct val="125000"/>
              </a:lnSpc>
            </a:pPr>
            <a:r>
              <a:rPr lang="zh-CN" altLang="en-US" sz="2400" b="1" dirty="0">
                <a:solidFill>
                  <a:schemeClr val="bg1"/>
                </a:solidFill>
                <a:latin typeface="宋体" charset="-122"/>
              </a:rPr>
              <a:t>一长为</a:t>
            </a:r>
            <a:r>
              <a:rPr lang="zh-CN" altLang="en-US" sz="2400" b="1" dirty="0">
                <a:solidFill>
                  <a:schemeClr val="bg1"/>
                </a:solidFill>
                <a:latin typeface="Times New Roman" pitchFamily="18" charset="0"/>
              </a:rPr>
              <a:t> </a:t>
            </a:r>
            <a:r>
              <a:rPr lang="en-US" altLang="zh-CN" sz="2400" b="1" i="1" dirty="0">
                <a:solidFill>
                  <a:srgbClr val="66FFFF"/>
                </a:solidFill>
                <a:latin typeface="Times New Roman" pitchFamily="18" charset="0"/>
              </a:rPr>
              <a:t>l </a:t>
            </a:r>
            <a:r>
              <a:rPr lang="zh-CN" altLang="en-US" sz="2400" b="1" dirty="0">
                <a:solidFill>
                  <a:schemeClr val="bg1"/>
                </a:solidFill>
                <a:latin typeface="宋体" charset="-122"/>
              </a:rPr>
              <a:t>的匀质细杆，可绕通过中心的固定水平轴在铅垂面内自由转动，开始时杆静止于水平位置。一质量与杆相同的昆虫以速度</a:t>
            </a:r>
            <a:r>
              <a:rPr lang="zh-CN" altLang="en-US" sz="2400" b="1" dirty="0">
                <a:solidFill>
                  <a:schemeClr val="bg1"/>
                </a:solidFill>
                <a:latin typeface="Times New Roman" pitchFamily="18" charset="0"/>
              </a:rPr>
              <a:t> </a:t>
            </a:r>
            <a:r>
              <a:rPr lang="en-US" altLang="zh-CN" sz="2400" i="1" dirty="0">
                <a:solidFill>
                  <a:srgbClr val="66FFFF"/>
                </a:solidFill>
                <a:latin typeface="Bookman Old Style" pitchFamily="18" charset="0"/>
              </a:rPr>
              <a:t>v</a:t>
            </a:r>
            <a:r>
              <a:rPr lang="en-US" altLang="zh-CN" sz="2000" i="1" baseline="-25000" dirty="0">
                <a:solidFill>
                  <a:srgbClr val="66FFFF"/>
                </a:solidFill>
                <a:latin typeface="Bookman Old Style" pitchFamily="18" charset="0"/>
              </a:rPr>
              <a:t>0</a:t>
            </a:r>
            <a:r>
              <a:rPr lang="en-US" altLang="zh-CN" sz="2000" i="1" baseline="-25000" dirty="0">
                <a:solidFill>
                  <a:srgbClr val="66FFFF"/>
                </a:solidFill>
                <a:latin typeface="Times New Roman" pitchFamily="18" charset="0"/>
              </a:rPr>
              <a:t> </a:t>
            </a:r>
            <a:r>
              <a:rPr lang="zh-CN" altLang="en-US" sz="2400" b="1" dirty="0">
                <a:solidFill>
                  <a:schemeClr val="bg1"/>
                </a:solidFill>
                <a:latin typeface="宋体" charset="-122"/>
              </a:rPr>
              <a:t>垂直落到距点</a:t>
            </a:r>
            <a:r>
              <a:rPr lang="zh-CN" altLang="en-US" sz="2400" b="1" dirty="0">
                <a:solidFill>
                  <a:schemeClr val="bg1"/>
                </a:solidFill>
                <a:latin typeface="Times New Roman" pitchFamily="18" charset="0"/>
              </a:rPr>
              <a:t> </a:t>
            </a:r>
            <a:r>
              <a:rPr lang="en-US" altLang="zh-CN" sz="2400" b="1" i="1" dirty="0">
                <a:solidFill>
                  <a:schemeClr val="bg1"/>
                </a:solidFill>
                <a:latin typeface="Times New Roman" pitchFamily="18" charset="0"/>
              </a:rPr>
              <a:t>O</a:t>
            </a:r>
            <a:r>
              <a:rPr lang="en-US" altLang="zh-CN" sz="2400" b="1" dirty="0">
                <a:solidFill>
                  <a:schemeClr val="bg1"/>
                </a:solidFill>
                <a:latin typeface="Times New Roman" pitchFamily="18" charset="0"/>
              </a:rPr>
              <a:t> </a:t>
            </a:r>
            <a:r>
              <a:rPr lang="en-US" altLang="zh-CN" sz="2400" b="1" i="1" dirty="0">
                <a:solidFill>
                  <a:srgbClr val="66FFFF"/>
                </a:solidFill>
                <a:latin typeface="Times New Roman" pitchFamily="18" charset="0"/>
              </a:rPr>
              <a:t>l</a:t>
            </a:r>
            <a:r>
              <a:rPr lang="en-US" altLang="zh-CN" sz="2400" b="1" dirty="0">
                <a:solidFill>
                  <a:srgbClr val="66FFFF"/>
                </a:solidFill>
                <a:latin typeface="Times New Roman" pitchFamily="18" charset="0"/>
              </a:rPr>
              <a:t>/4</a:t>
            </a:r>
            <a:r>
              <a:rPr lang="en-US" altLang="zh-CN" sz="2400" b="1" i="1" dirty="0">
                <a:solidFill>
                  <a:srgbClr val="66FFFF"/>
                </a:solidFill>
                <a:latin typeface="Times New Roman" pitchFamily="18" charset="0"/>
              </a:rPr>
              <a:t> </a:t>
            </a:r>
            <a:r>
              <a:rPr lang="zh-CN" altLang="en-US" sz="2400" b="1" dirty="0">
                <a:solidFill>
                  <a:schemeClr val="bg1"/>
                </a:solidFill>
                <a:latin typeface="宋体" charset="-122"/>
              </a:rPr>
              <a:t>处的杆上，昆虫落下后立即向杆的右端点爬行，如图所示。若要使杆以</a:t>
            </a:r>
            <a:r>
              <a:rPr lang="zh-CN" altLang="en-US" sz="2400" b="1" dirty="0">
                <a:solidFill>
                  <a:srgbClr val="66FFFF"/>
                </a:solidFill>
                <a:latin typeface="宋体" charset="-122"/>
              </a:rPr>
              <a:t>匀角速度转动</a:t>
            </a:r>
          </a:p>
        </p:txBody>
      </p:sp>
      <p:graphicFrame>
        <p:nvGraphicFramePr>
          <p:cNvPr id="46083" name="Object 3"/>
          <p:cNvGraphicFramePr>
            <a:graphicFrameLocks/>
          </p:cNvGraphicFramePr>
          <p:nvPr/>
        </p:nvGraphicFramePr>
        <p:xfrm>
          <a:off x="1733550" y="4838700"/>
          <a:ext cx="3846513" cy="822325"/>
        </p:xfrm>
        <a:graphic>
          <a:graphicData uri="http://schemas.openxmlformats.org/presentationml/2006/ole">
            <mc:AlternateContent xmlns:mc="http://schemas.openxmlformats.org/markup-compatibility/2006">
              <mc:Choice xmlns:v="urn:schemas-microsoft-com:vml" Requires="v">
                <p:oleObj spid="_x0000_s238912" name="Equation" r:id="rId4" imgW="3860800" imgH="825500" progId="Equation.3">
                  <p:embed/>
                </p:oleObj>
              </mc:Choice>
              <mc:Fallback>
                <p:oleObj name="Equation" r:id="rId4" imgW="3860800" imgH="8255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3550" y="4838700"/>
                        <a:ext cx="3846513"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6084" name="Object 4"/>
          <p:cNvGraphicFramePr>
            <a:graphicFrameLocks/>
          </p:cNvGraphicFramePr>
          <p:nvPr/>
        </p:nvGraphicFramePr>
        <p:xfrm>
          <a:off x="1722438" y="5734050"/>
          <a:ext cx="1374775" cy="827088"/>
        </p:xfrm>
        <a:graphic>
          <a:graphicData uri="http://schemas.openxmlformats.org/presentationml/2006/ole">
            <mc:AlternateContent xmlns:mc="http://schemas.openxmlformats.org/markup-compatibility/2006">
              <mc:Choice xmlns:v="urn:schemas-microsoft-com:vml" Requires="v">
                <p:oleObj spid="_x0000_s238913" name="Equation" r:id="rId6" imgW="1371600" imgH="825500" progId="Equation.3">
                  <p:embed/>
                </p:oleObj>
              </mc:Choice>
              <mc:Fallback>
                <p:oleObj name="Equation" r:id="rId6" imgW="1371600" imgH="8255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2438" y="5734050"/>
                        <a:ext cx="1374775" cy="827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46085" name="Group 5"/>
          <p:cNvGrpSpPr>
            <a:grpSpLocks/>
          </p:cNvGrpSpPr>
          <p:nvPr/>
        </p:nvGrpSpPr>
        <p:grpSpPr bwMode="auto">
          <a:xfrm>
            <a:off x="7716838" y="3463925"/>
            <a:ext cx="180975" cy="322263"/>
            <a:chOff x="4495" y="2334"/>
            <a:chExt cx="114" cy="203"/>
          </a:xfrm>
        </p:grpSpPr>
        <p:grpSp>
          <p:nvGrpSpPr>
            <p:cNvPr id="46086" name="Group 6"/>
            <p:cNvGrpSpPr>
              <a:grpSpLocks/>
            </p:cNvGrpSpPr>
            <p:nvPr/>
          </p:nvGrpSpPr>
          <p:grpSpPr bwMode="auto">
            <a:xfrm>
              <a:off x="4495" y="2334"/>
              <a:ext cx="114" cy="203"/>
              <a:chOff x="4495" y="2334"/>
              <a:chExt cx="114" cy="203"/>
            </a:xfrm>
          </p:grpSpPr>
          <p:sp>
            <p:nvSpPr>
              <p:cNvPr id="46087" name="Freeform 7"/>
              <p:cNvSpPr>
                <a:spLocks/>
              </p:cNvSpPr>
              <p:nvPr/>
            </p:nvSpPr>
            <p:spPr bwMode="auto">
              <a:xfrm>
                <a:off x="4513" y="2346"/>
                <a:ext cx="36" cy="71"/>
              </a:xfrm>
              <a:custGeom>
                <a:avLst/>
                <a:gdLst>
                  <a:gd name="T0" fmla="*/ 36 w 36"/>
                  <a:gd name="T1" fmla="*/ 71 h 71"/>
                  <a:gd name="T2" fmla="*/ 30 w 36"/>
                  <a:gd name="T3" fmla="*/ 71 h 71"/>
                  <a:gd name="T4" fmla="*/ 24 w 36"/>
                  <a:gd name="T5" fmla="*/ 71 h 71"/>
                  <a:gd name="T6" fmla="*/ 12 w 36"/>
                  <a:gd name="T7" fmla="*/ 65 h 71"/>
                  <a:gd name="T8" fmla="*/ 6 w 36"/>
                  <a:gd name="T9" fmla="*/ 59 h 71"/>
                  <a:gd name="T10" fmla="*/ 0 w 36"/>
                  <a:gd name="T11" fmla="*/ 54 h 71"/>
                  <a:gd name="T12" fmla="*/ 0 w 36"/>
                  <a:gd name="T13" fmla="*/ 48 h 71"/>
                  <a:gd name="T14" fmla="*/ 0 w 36"/>
                  <a:gd name="T15" fmla="*/ 42 h 71"/>
                  <a:gd name="T16" fmla="*/ 0 w 36"/>
                  <a:gd name="T17" fmla="*/ 42 h 71"/>
                  <a:gd name="T18" fmla="*/ 6 w 36"/>
                  <a:gd name="T19" fmla="*/ 36 h 71"/>
                  <a:gd name="T20" fmla="*/ 12 w 36"/>
                  <a:gd name="T21" fmla="*/ 30 h 71"/>
                  <a:gd name="T22" fmla="*/ 12 w 36"/>
                  <a:gd name="T23" fmla="*/ 30 h 71"/>
                  <a:gd name="T24" fmla="*/ 12 w 36"/>
                  <a:gd name="T25" fmla="*/ 12 h 71"/>
                  <a:gd name="T26" fmla="*/ 12 w 36"/>
                  <a:gd name="T27" fmla="*/ 0 h 71"/>
                  <a:gd name="T28" fmla="*/ 12 w 36"/>
                  <a:gd name="T29" fmla="*/ 12 h 71"/>
                  <a:gd name="T30" fmla="*/ 12 w 36"/>
                  <a:gd name="T31" fmla="*/ 6 h 71"/>
                  <a:gd name="T32" fmla="*/ 12 w 36"/>
                  <a:gd name="T33" fmla="*/ 12 h 71"/>
                  <a:gd name="T34" fmla="*/ 18 w 36"/>
                  <a:gd name="T35" fmla="*/ 18 h 71"/>
                  <a:gd name="T36" fmla="*/ 18 w 36"/>
                  <a:gd name="T37" fmla="*/ 24 h 71"/>
                  <a:gd name="T38" fmla="*/ 18 w 36"/>
                  <a:gd name="T39" fmla="*/ 24 h 71"/>
                  <a:gd name="T40" fmla="*/ 18 w 36"/>
                  <a:gd name="T41" fmla="*/ 24 h 71"/>
                  <a:gd name="T42" fmla="*/ 18 w 36"/>
                  <a:gd name="T43" fmla="*/ 24 h 71"/>
                  <a:gd name="T44" fmla="*/ 18 w 36"/>
                  <a:gd name="T45" fmla="*/ 30 h 71"/>
                  <a:gd name="T46" fmla="*/ 18 w 36"/>
                  <a:gd name="T47" fmla="*/ 36 h 71"/>
                  <a:gd name="T48" fmla="*/ 12 w 36"/>
                  <a:gd name="T49" fmla="*/ 42 h 71"/>
                  <a:gd name="T50" fmla="*/ 0 w 36"/>
                  <a:gd name="T51" fmla="*/ 48 h 71"/>
                  <a:gd name="T52" fmla="*/ 6 w 36"/>
                  <a:gd name="T53" fmla="*/ 48 h 71"/>
                  <a:gd name="T54" fmla="*/ 6 w 36"/>
                  <a:gd name="T55" fmla="*/ 48 h 71"/>
                  <a:gd name="T56" fmla="*/ 12 w 36"/>
                  <a:gd name="T57" fmla="*/ 48 h 71"/>
                  <a:gd name="T58" fmla="*/ 18 w 36"/>
                  <a:gd name="T59" fmla="*/ 54 h 71"/>
                  <a:gd name="T60" fmla="*/ 30 w 36"/>
                  <a:gd name="T61" fmla="*/ 54 h 71"/>
                  <a:gd name="T62" fmla="*/ 36 w 36"/>
                  <a:gd name="T63" fmla="*/ 59 h 71"/>
                  <a:gd name="T64" fmla="*/ 36 w 36"/>
                  <a:gd name="T65" fmla="*/ 71 h 71"/>
                  <a:gd name="T66" fmla="*/ 36 w 36"/>
                  <a:gd name="T67"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71">
                    <a:moveTo>
                      <a:pt x="36" y="71"/>
                    </a:moveTo>
                    <a:lnTo>
                      <a:pt x="30" y="71"/>
                    </a:lnTo>
                    <a:lnTo>
                      <a:pt x="24" y="71"/>
                    </a:lnTo>
                    <a:lnTo>
                      <a:pt x="12" y="65"/>
                    </a:lnTo>
                    <a:lnTo>
                      <a:pt x="6" y="59"/>
                    </a:lnTo>
                    <a:lnTo>
                      <a:pt x="0" y="54"/>
                    </a:lnTo>
                    <a:lnTo>
                      <a:pt x="0" y="48"/>
                    </a:lnTo>
                    <a:lnTo>
                      <a:pt x="0" y="42"/>
                    </a:lnTo>
                    <a:lnTo>
                      <a:pt x="6" y="36"/>
                    </a:lnTo>
                    <a:lnTo>
                      <a:pt x="12" y="30"/>
                    </a:lnTo>
                    <a:lnTo>
                      <a:pt x="12" y="12"/>
                    </a:lnTo>
                    <a:lnTo>
                      <a:pt x="12" y="0"/>
                    </a:lnTo>
                    <a:lnTo>
                      <a:pt x="12" y="12"/>
                    </a:lnTo>
                    <a:lnTo>
                      <a:pt x="12" y="6"/>
                    </a:lnTo>
                    <a:lnTo>
                      <a:pt x="12" y="12"/>
                    </a:lnTo>
                    <a:lnTo>
                      <a:pt x="18" y="18"/>
                    </a:lnTo>
                    <a:lnTo>
                      <a:pt x="18" y="24"/>
                    </a:lnTo>
                    <a:lnTo>
                      <a:pt x="18" y="30"/>
                    </a:lnTo>
                    <a:lnTo>
                      <a:pt x="18" y="36"/>
                    </a:lnTo>
                    <a:lnTo>
                      <a:pt x="12" y="42"/>
                    </a:lnTo>
                    <a:lnTo>
                      <a:pt x="0" y="48"/>
                    </a:lnTo>
                    <a:lnTo>
                      <a:pt x="6" y="48"/>
                    </a:lnTo>
                    <a:lnTo>
                      <a:pt x="12" y="48"/>
                    </a:lnTo>
                    <a:lnTo>
                      <a:pt x="18" y="54"/>
                    </a:lnTo>
                    <a:lnTo>
                      <a:pt x="30" y="54"/>
                    </a:lnTo>
                    <a:lnTo>
                      <a:pt x="36" y="59"/>
                    </a:lnTo>
                    <a:lnTo>
                      <a:pt x="36" y="71"/>
                    </a:lnTo>
                    <a:close/>
                  </a:path>
                </a:pathLst>
              </a:custGeom>
              <a:solidFill>
                <a:srgbClr val="00FF00"/>
              </a:solidFill>
              <a:ln w="9525">
                <a:solidFill>
                  <a:srgbClr val="00FF00"/>
                </a:solidFill>
                <a:round/>
                <a:headEnd/>
                <a:tailEnd/>
              </a:ln>
            </p:spPr>
            <p:txBody>
              <a:bodyPr/>
              <a:lstStyle/>
              <a:p>
                <a:endParaRPr lang="zh-CN" altLang="en-US"/>
              </a:p>
            </p:txBody>
          </p:sp>
          <p:sp>
            <p:nvSpPr>
              <p:cNvPr id="46088" name="Freeform 8"/>
              <p:cNvSpPr>
                <a:spLocks/>
              </p:cNvSpPr>
              <p:nvPr/>
            </p:nvSpPr>
            <p:spPr bwMode="auto">
              <a:xfrm>
                <a:off x="4513" y="2400"/>
                <a:ext cx="42" cy="35"/>
              </a:xfrm>
              <a:custGeom>
                <a:avLst/>
                <a:gdLst>
                  <a:gd name="T0" fmla="*/ 30 w 42"/>
                  <a:gd name="T1" fmla="*/ 11 h 35"/>
                  <a:gd name="T2" fmla="*/ 36 w 42"/>
                  <a:gd name="T3" fmla="*/ 5 h 35"/>
                  <a:gd name="T4" fmla="*/ 30 w 42"/>
                  <a:gd name="T5" fmla="*/ 5 h 35"/>
                  <a:gd name="T6" fmla="*/ 18 w 42"/>
                  <a:gd name="T7" fmla="*/ 0 h 35"/>
                  <a:gd name="T8" fmla="*/ 0 w 42"/>
                  <a:gd name="T9" fmla="*/ 17 h 35"/>
                  <a:gd name="T10" fmla="*/ 18 w 42"/>
                  <a:gd name="T11" fmla="*/ 29 h 35"/>
                  <a:gd name="T12" fmla="*/ 30 w 42"/>
                  <a:gd name="T13" fmla="*/ 35 h 35"/>
                  <a:gd name="T14" fmla="*/ 42 w 42"/>
                  <a:gd name="T15" fmla="*/ 29 h 35"/>
                  <a:gd name="T16" fmla="*/ 30 w 42"/>
                  <a:gd name="T1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5">
                    <a:moveTo>
                      <a:pt x="30" y="11"/>
                    </a:moveTo>
                    <a:lnTo>
                      <a:pt x="36" y="5"/>
                    </a:lnTo>
                    <a:lnTo>
                      <a:pt x="30" y="5"/>
                    </a:lnTo>
                    <a:lnTo>
                      <a:pt x="18" y="0"/>
                    </a:lnTo>
                    <a:lnTo>
                      <a:pt x="0" y="17"/>
                    </a:lnTo>
                    <a:lnTo>
                      <a:pt x="18" y="29"/>
                    </a:lnTo>
                    <a:lnTo>
                      <a:pt x="30" y="35"/>
                    </a:lnTo>
                    <a:lnTo>
                      <a:pt x="42" y="29"/>
                    </a:lnTo>
                    <a:lnTo>
                      <a:pt x="30" y="11"/>
                    </a:lnTo>
                    <a:close/>
                  </a:path>
                </a:pathLst>
              </a:custGeom>
              <a:solidFill>
                <a:srgbClr val="00FF00"/>
              </a:solidFill>
              <a:ln w="9525">
                <a:solidFill>
                  <a:srgbClr val="00FF00"/>
                </a:solidFill>
                <a:round/>
                <a:headEnd/>
                <a:tailEnd/>
              </a:ln>
            </p:spPr>
            <p:txBody>
              <a:bodyPr/>
              <a:lstStyle/>
              <a:p>
                <a:endParaRPr lang="zh-CN" altLang="en-US"/>
              </a:p>
            </p:txBody>
          </p:sp>
          <p:sp>
            <p:nvSpPr>
              <p:cNvPr id="46089" name="Freeform 9"/>
              <p:cNvSpPr>
                <a:spLocks noEditPoints="1"/>
              </p:cNvSpPr>
              <p:nvPr/>
            </p:nvSpPr>
            <p:spPr bwMode="auto">
              <a:xfrm>
                <a:off x="4507" y="2388"/>
                <a:ext cx="24" cy="29"/>
              </a:xfrm>
              <a:custGeom>
                <a:avLst/>
                <a:gdLst>
                  <a:gd name="T0" fmla="*/ 24 w 24"/>
                  <a:gd name="T1" fmla="*/ 12 h 29"/>
                  <a:gd name="T2" fmla="*/ 24 w 24"/>
                  <a:gd name="T3" fmla="*/ 6 h 29"/>
                  <a:gd name="T4" fmla="*/ 18 w 24"/>
                  <a:gd name="T5" fmla="*/ 6 h 29"/>
                  <a:gd name="T6" fmla="*/ 6 w 24"/>
                  <a:gd name="T7" fmla="*/ 0 h 29"/>
                  <a:gd name="T8" fmla="*/ 6 w 24"/>
                  <a:gd name="T9" fmla="*/ 23 h 29"/>
                  <a:gd name="T10" fmla="*/ 0 w 24"/>
                  <a:gd name="T11" fmla="*/ 23 h 29"/>
                  <a:gd name="T12" fmla="*/ 6 w 24"/>
                  <a:gd name="T13" fmla="*/ 29 h 29"/>
                  <a:gd name="T14" fmla="*/ 6 w 24"/>
                  <a:gd name="T15" fmla="*/ 29 h 29"/>
                  <a:gd name="T16" fmla="*/ 6 w 24"/>
                  <a:gd name="T17" fmla="*/ 29 h 29"/>
                  <a:gd name="T18" fmla="*/ 24 w 24"/>
                  <a:gd name="T19" fmla="*/ 12 h 29"/>
                  <a:gd name="T20" fmla="*/ 6 w 24"/>
                  <a:gd name="T21" fmla="*/ 29 h 29"/>
                  <a:gd name="T22" fmla="*/ 6 w 24"/>
                  <a:gd name="T23" fmla="*/ 29 h 29"/>
                  <a:gd name="T24" fmla="*/ 6 w 24"/>
                  <a:gd name="T25" fmla="*/ 29 h 29"/>
                  <a:gd name="T26" fmla="*/ 18 w 24"/>
                  <a:gd name="T27" fmla="*/ 23 h 29"/>
                  <a:gd name="T28" fmla="*/ 6 w 24"/>
                  <a:gd name="T2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9">
                    <a:moveTo>
                      <a:pt x="24" y="12"/>
                    </a:moveTo>
                    <a:lnTo>
                      <a:pt x="24" y="6"/>
                    </a:lnTo>
                    <a:lnTo>
                      <a:pt x="18" y="6"/>
                    </a:lnTo>
                    <a:lnTo>
                      <a:pt x="6" y="0"/>
                    </a:lnTo>
                    <a:lnTo>
                      <a:pt x="6" y="23"/>
                    </a:lnTo>
                    <a:lnTo>
                      <a:pt x="0" y="23"/>
                    </a:lnTo>
                    <a:lnTo>
                      <a:pt x="6" y="29"/>
                    </a:lnTo>
                    <a:lnTo>
                      <a:pt x="24" y="12"/>
                    </a:lnTo>
                    <a:close/>
                    <a:moveTo>
                      <a:pt x="6" y="29"/>
                    </a:moveTo>
                    <a:lnTo>
                      <a:pt x="6" y="29"/>
                    </a:lnTo>
                    <a:lnTo>
                      <a:pt x="18" y="23"/>
                    </a:lnTo>
                    <a:lnTo>
                      <a:pt x="6" y="29"/>
                    </a:lnTo>
                    <a:close/>
                  </a:path>
                </a:pathLst>
              </a:custGeom>
              <a:solidFill>
                <a:srgbClr val="00FF00"/>
              </a:solidFill>
              <a:ln w="9525">
                <a:solidFill>
                  <a:srgbClr val="00FF00"/>
                </a:solidFill>
                <a:round/>
                <a:headEnd/>
                <a:tailEnd/>
              </a:ln>
            </p:spPr>
            <p:txBody>
              <a:bodyPr/>
              <a:lstStyle/>
              <a:p>
                <a:endParaRPr lang="zh-CN" altLang="en-US"/>
              </a:p>
            </p:txBody>
          </p:sp>
          <p:sp>
            <p:nvSpPr>
              <p:cNvPr id="46090" name="Freeform 10"/>
              <p:cNvSpPr>
                <a:spLocks noEditPoints="1"/>
              </p:cNvSpPr>
              <p:nvPr/>
            </p:nvSpPr>
            <p:spPr bwMode="auto">
              <a:xfrm>
                <a:off x="4495" y="2382"/>
                <a:ext cx="24" cy="35"/>
              </a:xfrm>
              <a:custGeom>
                <a:avLst/>
                <a:gdLst>
                  <a:gd name="T0" fmla="*/ 24 w 24"/>
                  <a:gd name="T1" fmla="*/ 12 h 35"/>
                  <a:gd name="T2" fmla="*/ 24 w 24"/>
                  <a:gd name="T3" fmla="*/ 12 h 35"/>
                  <a:gd name="T4" fmla="*/ 24 w 24"/>
                  <a:gd name="T5" fmla="*/ 18 h 35"/>
                  <a:gd name="T6" fmla="*/ 6 w 24"/>
                  <a:gd name="T7" fmla="*/ 0 h 35"/>
                  <a:gd name="T8" fmla="*/ 0 w 24"/>
                  <a:gd name="T9" fmla="*/ 12 h 35"/>
                  <a:gd name="T10" fmla="*/ 6 w 24"/>
                  <a:gd name="T11" fmla="*/ 23 h 35"/>
                  <a:gd name="T12" fmla="*/ 12 w 24"/>
                  <a:gd name="T13" fmla="*/ 29 h 35"/>
                  <a:gd name="T14" fmla="*/ 12 w 24"/>
                  <a:gd name="T15" fmla="*/ 29 h 35"/>
                  <a:gd name="T16" fmla="*/ 24 w 24"/>
                  <a:gd name="T17" fmla="*/ 12 h 35"/>
                  <a:gd name="T18" fmla="*/ 12 w 24"/>
                  <a:gd name="T19" fmla="*/ 29 h 35"/>
                  <a:gd name="T20" fmla="*/ 18 w 24"/>
                  <a:gd name="T21" fmla="*/ 35 h 35"/>
                  <a:gd name="T22" fmla="*/ 18 w 24"/>
                  <a:gd name="T23" fmla="*/ 29 h 35"/>
                  <a:gd name="T24" fmla="*/ 18 w 24"/>
                  <a:gd name="T25" fmla="*/ 18 h 35"/>
                  <a:gd name="T26" fmla="*/ 12 w 24"/>
                  <a:gd name="T27"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5">
                    <a:moveTo>
                      <a:pt x="24" y="12"/>
                    </a:moveTo>
                    <a:lnTo>
                      <a:pt x="24" y="12"/>
                    </a:lnTo>
                    <a:lnTo>
                      <a:pt x="24" y="18"/>
                    </a:lnTo>
                    <a:lnTo>
                      <a:pt x="6" y="0"/>
                    </a:lnTo>
                    <a:lnTo>
                      <a:pt x="0" y="12"/>
                    </a:lnTo>
                    <a:lnTo>
                      <a:pt x="6" y="23"/>
                    </a:lnTo>
                    <a:lnTo>
                      <a:pt x="12" y="29"/>
                    </a:lnTo>
                    <a:lnTo>
                      <a:pt x="24" y="12"/>
                    </a:lnTo>
                    <a:close/>
                    <a:moveTo>
                      <a:pt x="12" y="29"/>
                    </a:moveTo>
                    <a:lnTo>
                      <a:pt x="18" y="35"/>
                    </a:lnTo>
                    <a:lnTo>
                      <a:pt x="18" y="29"/>
                    </a:lnTo>
                    <a:lnTo>
                      <a:pt x="18" y="18"/>
                    </a:lnTo>
                    <a:lnTo>
                      <a:pt x="12" y="29"/>
                    </a:lnTo>
                    <a:close/>
                  </a:path>
                </a:pathLst>
              </a:custGeom>
              <a:solidFill>
                <a:srgbClr val="00FF00"/>
              </a:solidFill>
              <a:ln w="9525">
                <a:solidFill>
                  <a:srgbClr val="00FF00"/>
                </a:solidFill>
                <a:round/>
                <a:headEnd/>
                <a:tailEnd/>
              </a:ln>
            </p:spPr>
            <p:txBody>
              <a:bodyPr/>
              <a:lstStyle/>
              <a:p>
                <a:endParaRPr lang="zh-CN" altLang="en-US"/>
              </a:p>
            </p:txBody>
          </p:sp>
          <p:sp>
            <p:nvSpPr>
              <p:cNvPr id="46091" name="Freeform 11"/>
              <p:cNvSpPr>
                <a:spLocks noEditPoints="1"/>
              </p:cNvSpPr>
              <p:nvPr/>
            </p:nvSpPr>
            <p:spPr bwMode="auto">
              <a:xfrm>
                <a:off x="4501" y="2370"/>
                <a:ext cx="36" cy="30"/>
              </a:xfrm>
              <a:custGeom>
                <a:avLst/>
                <a:gdLst>
                  <a:gd name="T0" fmla="*/ 18 w 36"/>
                  <a:gd name="T1" fmla="*/ 30 h 30"/>
                  <a:gd name="T2" fmla="*/ 24 w 36"/>
                  <a:gd name="T3" fmla="*/ 30 h 30"/>
                  <a:gd name="T4" fmla="*/ 30 w 36"/>
                  <a:gd name="T5" fmla="*/ 24 h 30"/>
                  <a:gd name="T6" fmla="*/ 36 w 36"/>
                  <a:gd name="T7" fmla="*/ 12 h 30"/>
                  <a:gd name="T8" fmla="*/ 36 w 36"/>
                  <a:gd name="T9" fmla="*/ 6 h 30"/>
                  <a:gd name="T10" fmla="*/ 18 w 36"/>
                  <a:gd name="T11" fmla="*/ 12 h 30"/>
                  <a:gd name="T12" fmla="*/ 12 w 36"/>
                  <a:gd name="T13" fmla="*/ 0 h 30"/>
                  <a:gd name="T14" fmla="*/ 12 w 36"/>
                  <a:gd name="T15" fmla="*/ 6 h 30"/>
                  <a:gd name="T16" fmla="*/ 6 w 36"/>
                  <a:gd name="T17" fmla="*/ 12 h 30"/>
                  <a:gd name="T18" fmla="*/ 6 w 36"/>
                  <a:gd name="T19" fmla="*/ 12 h 30"/>
                  <a:gd name="T20" fmla="*/ 18 w 36"/>
                  <a:gd name="T21" fmla="*/ 30 h 30"/>
                  <a:gd name="T22" fmla="*/ 6 w 36"/>
                  <a:gd name="T23" fmla="*/ 12 h 30"/>
                  <a:gd name="T24" fmla="*/ 0 w 36"/>
                  <a:gd name="T25" fmla="*/ 12 h 30"/>
                  <a:gd name="T26" fmla="*/ 0 w 36"/>
                  <a:gd name="T27" fmla="*/ 12 h 30"/>
                  <a:gd name="T28" fmla="*/ 12 w 36"/>
                  <a:gd name="T29" fmla="*/ 18 h 30"/>
                  <a:gd name="T30" fmla="*/ 6 w 36"/>
                  <a:gd name="T31"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30">
                    <a:moveTo>
                      <a:pt x="18" y="30"/>
                    </a:moveTo>
                    <a:lnTo>
                      <a:pt x="24" y="30"/>
                    </a:lnTo>
                    <a:lnTo>
                      <a:pt x="30" y="24"/>
                    </a:lnTo>
                    <a:lnTo>
                      <a:pt x="36" y="12"/>
                    </a:lnTo>
                    <a:lnTo>
                      <a:pt x="36" y="6"/>
                    </a:lnTo>
                    <a:lnTo>
                      <a:pt x="18" y="12"/>
                    </a:lnTo>
                    <a:lnTo>
                      <a:pt x="12" y="0"/>
                    </a:lnTo>
                    <a:lnTo>
                      <a:pt x="12" y="6"/>
                    </a:lnTo>
                    <a:lnTo>
                      <a:pt x="6" y="12"/>
                    </a:lnTo>
                    <a:lnTo>
                      <a:pt x="18" y="30"/>
                    </a:lnTo>
                    <a:close/>
                    <a:moveTo>
                      <a:pt x="6" y="12"/>
                    </a:moveTo>
                    <a:lnTo>
                      <a:pt x="0" y="12"/>
                    </a:lnTo>
                    <a:lnTo>
                      <a:pt x="12" y="18"/>
                    </a:lnTo>
                    <a:lnTo>
                      <a:pt x="6" y="12"/>
                    </a:lnTo>
                    <a:close/>
                  </a:path>
                </a:pathLst>
              </a:custGeom>
              <a:solidFill>
                <a:srgbClr val="00FF00"/>
              </a:solidFill>
              <a:ln w="9525">
                <a:solidFill>
                  <a:srgbClr val="00FF00"/>
                </a:solidFill>
                <a:round/>
                <a:headEnd/>
                <a:tailEnd/>
              </a:ln>
            </p:spPr>
            <p:txBody>
              <a:bodyPr/>
              <a:lstStyle/>
              <a:p>
                <a:endParaRPr lang="zh-CN" altLang="en-US"/>
              </a:p>
            </p:txBody>
          </p:sp>
          <p:sp>
            <p:nvSpPr>
              <p:cNvPr id="46092" name="Freeform 12"/>
              <p:cNvSpPr>
                <a:spLocks noEditPoints="1"/>
              </p:cNvSpPr>
              <p:nvPr/>
            </p:nvSpPr>
            <p:spPr bwMode="auto">
              <a:xfrm>
                <a:off x="4513" y="2352"/>
                <a:ext cx="24" cy="30"/>
              </a:xfrm>
              <a:custGeom>
                <a:avLst/>
                <a:gdLst>
                  <a:gd name="T0" fmla="*/ 24 w 24"/>
                  <a:gd name="T1" fmla="*/ 18 h 30"/>
                  <a:gd name="T2" fmla="*/ 24 w 24"/>
                  <a:gd name="T3" fmla="*/ 0 h 30"/>
                  <a:gd name="T4" fmla="*/ 0 w 24"/>
                  <a:gd name="T5" fmla="*/ 6 h 30"/>
                  <a:gd name="T6" fmla="*/ 0 w 24"/>
                  <a:gd name="T7" fmla="*/ 24 h 30"/>
                  <a:gd name="T8" fmla="*/ 24 w 24"/>
                  <a:gd name="T9" fmla="*/ 18 h 30"/>
                  <a:gd name="T10" fmla="*/ 0 w 24"/>
                  <a:gd name="T11" fmla="*/ 24 h 30"/>
                  <a:gd name="T12" fmla="*/ 0 w 24"/>
                  <a:gd name="T13" fmla="*/ 30 h 30"/>
                  <a:gd name="T14" fmla="*/ 6 w 24"/>
                  <a:gd name="T15" fmla="*/ 30 h 30"/>
                  <a:gd name="T16" fmla="*/ 12 w 24"/>
                  <a:gd name="T17" fmla="*/ 24 h 30"/>
                  <a:gd name="T18" fmla="*/ 0 w 24"/>
                  <a:gd name="T19"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0">
                    <a:moveTo>
                      <a:pt x="24" y="18"/>
                    </a:moveTo>
                    <a:lnTo>
                      <a:pt x="24" y="0"/>
                    </a:lnTo>
                    <a:lnTo>
                      <a:pt x="0" y="6"/>
                    </a:lnTo>
                    <a:lnTo>
                      <a:pt x="0" y="24"/>
                    </a:lnTo>
                    <a:lnTo>
                      <a:pt x="24" y="18"/>
                    </a:lnTo>
                    <a:close/>
                    <a:moveTo>
                      <a:pt x="0" y="24"/>
                    </a:moveTo>
                    <a:lnTo>
                      <a:pt x="0" y="30"/>
                    </a:lnTo>
                    <a:lnTo>
                      <a:pt x="6" y="30"/>
                    </a:lnTo>
                    <a:lnTo>
                      <a:pt x="12" y="24"/>
                    </a:lnTo>
                    <a:lnTo>
                      <a:pt x="0" y="24"/>
                    </a:lnTo>
                    <a:close/>
                  </a:path>
                </a:pathLst>
              </a:custGeom>
              <a:solidFill>
                <a:srgbClr val="00FF00"/>
              </a:solidFill>
              <a:ln w="9525">
                <a:solidFill>
                  <a:srgbClr val="00FF00"/>
                </a:solidFill>
                <a:round/>
                <a:headEnd/>
                <a:tailEnd/>
              </a:ln>
            </p:spPr>
            <p:txBody>
              <a:bodyPr/>
              <a:lstStyle/>
              <a:p>
                <a:endParaRPr lang="zh-CN" altLang="en-US"/>
              </a:p>
            </p:txBody>
          </p:sp>
          <p:sp>
            <p:nvSpPr>
              <p:cNvPr id="46093" name="Freeform 13"/>
              <p:cNvSpPr>
                <a:spLocks noEditPoints="1"/>
              </p:cNvSpPr>
              <p:nvPr/>
            </p:nvSpPr>
            <p:spPr bwMode="auto">
              <a:xfrm>
                <a:off x="4513" y="2346"/>
                <a:ext cx="24" cy="12"/>
              </a:xfrm>
              <a:custGeom>
                <a:avLst/>
                <a:gdLst>
                  <a:gd name="T0" fmla="*/ 24 w 24"/>
                  <a:gd name="T1" fmla="*/ 6 h 12"/>
                  <a:gd name="T2" fmla="*/ 24 w 24"/>
                  <a:gd name="T3" fmla="*/ 0 h 12"/>
                  <a:gd name="T4" fmla="*/ 0 w 24"/>
                  <a:gd name="T5" fmla="*/ 6 h 12"/>
                  <a:gd name="T6" fmla="*/ 0 w 24"/>
                  <a:gd name="T7" fmla="*/ 12 h 12"/>
                  <a:gd name="T8" fmla="*/ 24 w 24"/>
                  <a:gd name="T9" fmla="*/ 6 h 12"/>
                  <a:gd name="T10" fmla="*/ 24 w 24"/>
                  <a:gd name="T11" fmla="*/ 6 h 12"/>
                  <a:gd name="T12" fmla="*/ 24 w 24"/>
                  <a:gd name="T13" fmla="*/ 6 h 12"/>
                  <a:gd name="T14" fmla="*/ 24 w 24"/>
                  <a:gd name="T15" fmla="*/ 6 h 12"/>
                  <a:gd name="T16" fmla="*/ 12 w 24"/>
                  <a:gd name="T17" fmla="*/ 12 h 12"/>
                  <a:gd name="T18" fmla="*/ 24 w 24"/>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2">
                    <a:moveTo>
                      <a:pt x="24" y="6"/>
                    </a:moveTo>
                    <a:lnTo>
                      <a:pt x="24" y="0"/>
                    </a:lnTo>
                    <a:lnTo>
                      <a:pt x="0" y="6"/>
                    </a:lnTo>
                    <a:lnTo>
                      <a:pt x="0" y="12"/>
                    </a:lnTo>
                    <a:lnTo>
                      <a:pt x="24" y="6"/>
                    </a:lnTo>
                    <a:close/>
                    <a:moveTo>
                      <a:pt x="24" y="6"/>
                    </a:moveTo>
                    <a:lnTo>
                      <a:pt x="24" y="6"/>
                    </a:lnTo>
                    <a:lnTo>
                      <a:pt x="12" y="12"/>
                    </a:lnTo>
                    <a:lnTo>
                      <a:pt x="24" y="6"/>
                    </a:lnTo>
                    <a:close/>
                  </a:path>
                </a:pathLst>
              </a:custGeom>
              <a:solidFill>
                <a:srgbClr val="00FF00"/>
              </a:solidFill>
              <a:ln w="9525">
                <a:solidFill>
                  <a:srgbClr val="00FF00"/>
                </a:solidFill>
                <a:round/>
                <a:headEnd/>
                <a:tailEnd/>
              </a:ln>
            </p:spPr>
            <p:txBody>
              <a:bodyPr/>
              <a:lstStyle/>
              <a:p>
                <a:endParaRPr lang="zh-CN" altLang="en-US"/>
              </a:p>
            </p:txBody>
          </p:sp>
          <p:sp>
            <p:nvSpPr>
              <p:cNvPr id="46094" name="Freeform 14"/>
              <p:cNvSpPr>
                <a:spLocks noEditPoints="1"/>
              </p:cNvSpPr>
              <p:nvPr/>
            </p:nvSpPr>
            <p:spPr bwMode="auto">
              <a:xfrm>
                <a:off x="4513" y="2346"/>
                <a:ext cx="24" cy="12"/>
              </a:xfrm>
              <a:custGeom>
                <a:avLst/>
                <a:gdLst>
                  <a:gd name="T0" fmla="*/ 0 w 24"/>
                  <a:gd name="T1" fmla="*/ 6 h 12"/>
                  <a:gd name="T2" fmla="*/ 0 w 24"/>
                  <a:gd name="T3" fmla="*/ 12 h 12"/>
                  <a:gd name="T4" fmla="*/ 24 w 24"/>
                  <a:gd name="T5" fmla="*/ 6 h 12"/>
                  <a:gd name="T6" fmla="*/ 24 w 24"/>
                  <a:gd name="T7" fmla="*/ 0 h 12"/>
                  <a:gd name="T8" fmla="*/ 0 w 24"/>
                  <a:gd name="T9" fmla="*/ 6 h 12"/>
                  <a:gd name="T10" fmla="*/ 24 w 24"/>
                  <a:gd name="T11" fmla="*/ 0 h 12"/>
                  <a:gd name="T12" fmla="*/ 0 w 24"/>
                  <a:gd name="T13" fmla="*/ 6 h 12"/>
                  <a:gd name="T14" fmla="*/ 24 w 24"/>
                  <a:gd name="T15" fmla="*/ 0 h 12"/>
                  <a:gd name="T16" fmla="*/ 0 w 24"/>
                  <a:gd name="T17" fmla="*/ 6 h 12"/>
                  <a:gd name="T18" fmla="*/ 24 w 2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2">
                    <a:moveTo>
                      <a:pt x="0" y="6"/>
                    </a:moveTo>
                    <a:lnTo>
                      <a:pt x="0" y="12"/>
                    </a:lnTo>
                    <a:lnTo>
                      <a:pt x="24" y="6"/>
                    </a:lnTo>
                    <a:lnTo>
                      <a:pt x="24" y="0"/>
                    </a:lnTo>
                    <a:lnTo>
                      <a:pt x="0" y="6"/>
                    </a:lnTo>
                    <a:close/>
                    <a:moveTo>
                      <a:pt x="24" y="0"/>
                    </a:moveTo>
                    <a:lnTo>
                      <a:pt x="0" y="6"/>
                    </a:lnTo>
                    <a:lnTo>
                      <a:pt x="24" y="0"/>
                    </a:lnTo>
                    <a:lnTo>
                      <a:pt x="0" y="6"/>
                    </a:lnTo>
                    <a:lnTo>
                      <a:pt x="24" y="0"/>
                    </a:lnTo>
                    <a:close/>
                  </a:path>
                </a:pathLst>
              </a:custGeom>
              <a:solidFill>
                <a:srgbClr val="00FF00"/>
              </a:solidFill>
              <a:ln w="9525">
                <a:solidFill>
                  <a:srgbClr val="00FF00"/>
                </a:solidFill>
                <a:round/>
                <a:headEnd/>
                <a:tailEnd/>
              </a:ln>
            </p:spPr>
            <p:txBody>
              <a:bodyPr/>
              <a:lstStyle/>
              <a:p>
                <a:endParaRPr lang="zh-CN" altLang="en-US"/>
              </a:p>
            </p:txBody>
          </p:sp>
          <p:sp>
            <p:nvSpPr>
              <p:cNvPr id="46095" name="Freeform 15"/>
              <p:cNvSpPr>
                <a:spLocks noEditPoints="1"/>
              </p:cNvSpPr>
              <p:nvPr/>
            </p:nvSpPr>
            <p:spPr bwMode="auto">
              <a:xfrm>
                <a:off x="4513" y="2352"/>
                <a:ext cx="24" cy="6"/>
              </a:xfrm>
              <a:custGeom>
                <a:avLst/>
                <a:gdLst>
                  <a:gd name="T0" fmla="*/ 24 w 24"/>
                  <a:gd name="T1" fmla="*/ 6 h 6"/>
                  <a:gd name="T2" fmla="*/ 24 w 24"/>
                  <a:gd name="T3" fmla="*/ 0 h 6"/>
                  <a:gd name="T4" fmla="*/ 0 w 24"/>
                  <a:gd name="T5" fmla="*/ 0 h 6"/>
                  <a:gd name="T6" fmla="*/ 0 w 24"/>
                  <a:gd name="T7" fmla="*/ 6 h 6"/>
                  <a:gd name="T8" fmla="*/ 24 w 24"/>
                  <a:gd name="T9" fmla="*/ 6 h 6"/>
                  <a:gd name="T10" fmla="*/ 0 w 24"/>
                  <a:gd name="T11" fmla="*/ 6 h 6"/>
                  <a:gd name="T12" fmla="*/ 24 w 24"/>
                  <a:gd name="T13" fmla="*/ 6 h 6"/>
                  <a:gd name="T14" fmla="*/ 0 w 24"/>
                  <a:gd name="T15" fmla="*/ 6 h 6"/>
                  <a:gd name="T16" fmla="*/ 24 w 24"/>
                  <a:gd name="T17" fmla="*/ 0 h 6"/>
                  <a:gd name="T18" fmla="*/ 0 w 24"/>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24" y="6"/>
                    </a:moveTo>
                    <a:lnTo>
                      <a:pt x="24" y="0"/>
                    </a:lnTo>
                    <a:lnTo>
                      <a:pt x="0" y="0"/>
                    </a:lnTo>
                    <a:lnTo>
                      <a:pt x="0" y="6"/>
                    </a:lnTo>
                    <a:lnTo>
                      <a:pt x="24" y="6"/>
                    </a:lnTo>
                    <a:close/>
                    <a:moveTo>
                      <a:pt x="0" y="6"/>
                    </a:moveTo>
                    <a:lnTo>
                      <a:pt x="24" y="6"/>
                    </a:lnTo>
                    <a:lnTo>
                      <a:pt x="0" y="6"/>
                    </a:lnTo>
                    <a:lnTo>
                      <a:pt x="24" y="0"/>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096" name="Freeform 16"/>
              <p:cNvSpPr>
                <a:spLocks noEditPoints="1"/>
              </p:cNvSpPr>
              <p:nvPr/>
            </p:nvSpPr>
            <p:spPr bwMode="auto">
              <a:xfrm>
                <a:off x="4513" y="2352"/>
                <a:ext cx="24" cy="24"/>
              </a:xfrm>
              <a:custGeom>
                <a:avLst/>
                <a:gdLst>
                  <a:gd name="T0" fmla="*/ 0 w 24"/>
                  <a:gd name="T1" fmla="*/ 6 h 24"/>
                  <a:gd name="T2" fmla="*/ 0 w 24"/>
                  <a:gd name="T3" fmla="*/ 6 h 24"/>
                  <a:gd name="T4" fmla="*/ 0 w 24"/>
                  <a:gd name="T5" fmla="*/ 12 h 24"/>
                  <a:gd name="T6" fmla="*/ 6 w 24"/>
                  <a:gd name="T7" fmla="*/ 24 h 24"/>
                  <a:gd name="T8" fmla="*/ 6 w 24"/>
                  <a:gd name="T9" fmla="*/ 24 h 24"/>
                  <a:gd name="T10" fmla="*/ 6 w 24"/>
                  <a:gd name="T11" fmla="*/ 24 h 24"/>
                  <a:gd name="T12" fmla="*/ 6 w 24"/>
                  <a:gd name="T13" fmla="*/ 12 h 24"/>
                  <a:gd name="T14" fmla="*/ 24 w 24"/>
                  <a:gd name="T15" fmla="*/ 12 h 24"/>
                  <a:gd name="T16" fmla="*/ 24 w 24"/>
                  <a:gd name="T17" fmla="*/ 6 h 24"/>
                  <a:gd name="T18" fmla="*/ 24 w 24"/>
                  <a:gd name="T19" fmla="*/ 6 h 24"/>
                  <a:gd name="T20" fmla="*/ 24 w 24"/>
                  <a:gd name="T21" fmla="*/ 0 h 24"/>
                  <a:gd name="T22" fmla="*/ 0 w 24"/>
                  <a:gd name="T23" fmla="*/ 6 h 24"/>
                  <a:gd name="T24" fmla="*/ 24 w 24"/>
                  <a:gd name="T25" fmla="*/ 0 h 24"/>
                  <a:gd name="T26" fmla="*/ 0 w 24"/>
                  <a:gd name="T27" fmla="*/ 6 h 24"/>
                  <a:gd name="T28" fmla="*/ 24 w 24"/>
                  <a:gd name="T29" fmla="*/ 0 h 24"/>
                  <a:gd name="T30" fmla="*/ 0 w 24"/>
                  <a:gd name="T31" fmla="*/ 0 h 24"/>
                  <a:gd name="T32" fmla="*/ 24 w 24"/>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4">
                    <a:moveTo>
                      <a:pt x="0" y="6"/>
                    </a:moveTo>
                    <a:lnTo>
                      <a:pt x="0" y="6"/>
                    </a:lnTo>
                    <a:lnTo>
                      <a:pt x="0" y="12"/>
                    </a:lnTo>
                    <a:lnTo>
                      <a:pt x="6" y="24"/>
                    </a:lnTo>
                    <a:lnTo>
                      <a:pt x="6" y="12"/>
                    </a:lnTo>
                    <a:lnTo>
                      <a:pt x="24" y="12"/>
                    </a:lnTo>
                    <a:lnTo>
                      <a:pt x="24" y="6"/>
                    </a:lnTo>
                    <a:lnTo>
                      <a:pt x="24" y="0"/>
                    </a:lnTo>
                    <a:lnTo>
                      <a:pt x="0" y="6"/>
                    </a:lnTo>
                    <a:close/>
                    <a:moveTo>
                      <a:pt x="24" y="0"/>
                    </a:moveTo>
                    <a:lnTo>
                      <a:pt x="0" y="6"/>
                    </a:lnTo>
                    <a:lnTo>
                      <a:pt x="24" y="0"/>
                    </a:lnTo>
                    <a:lnTo>
                      <a:pt x="0" y="0"/>
                    </a:lnTo>
                    <a:lnTo>
                      <a:pt x="24" y="0"/>
                    </a:lnTo>
                    <a:close/>
                  </a:path>
                </a:pathLst>
              </a:custGeom>
              <a:solidFill>
                <a:srgbClr val="00FF00"/>
              </a:solidFill>
              <a:ln w="9525">
                <a:solidFill>
                  <a:srgbClr val="00FF00"/>
                </a:solidFill>
                <a:round/>
                <a:headEnd/>
                <a:tailEnd/>
              </a:ln>
            </p:spPr>
            <p:txBody>
              <a:bodyPr/>
              <a:lstStyle/>
              <a:p>
                <a:endParaRPr lang="zh-CN" altLang="en-US"/>
              </a:p>
            </p:txBody>
          </p:sp>
          <p:sp>
            <p:nvSpPr>
              <p:cNvPr id="46097" name="Freeform 17"/>
              <p:cNvSpPr>
                <a:spLocks noEditPoints="1"/>
              </p:cNvSpPr>
              <p:nvPr/>
            </p:nvSpPr>
            <p:spPr bwMode="auto">
              <a:xfrm>
                <a:off x="4519" y="2358"/>
                <a:ext cx="24" cy="18"/>
              </a:xfrm>
              <a:custGeom>
                <a:avLst/>
                <a:gdLst>
                  <a:gd name="T0" fmla="*/ 18 w 24"/>
                  <a:gd name="T1" fmla="*/ 18 h 18"/>
                  <a:gd name="T2" fmla="*/ 24 w 24"/>
                  <a:gd name="T3" fmla="*/ 18 h 18"/>
                  <a:gd name="T4" fmla="*/ 6 w 24"/>
                  <a:gd name="T5" fmla="*/ 0 h 18"/>
                  <a:gd name="T6" fmla="*/ 0 w 24"/>
                  <a:gd name="T7" fmla="*/ 0 h 18"/>
                  <a:gd name="T8" fmla="*/ 18 w 24"/>
                  <a:gd name="T9" fmla="*/ 18 h 18"/>
                  <a:gd name="T10" fmla="*/ 0 w 24"/>
                  <a:gd name="T11" fmla="*/ 0 h 18"/>
                  <a:gd name="T12" fmla="*/ 0 w 24"/>
                  <a:gd name="T13" fmla="*/ 6 h 18"/>
                  <a:gd name="T14" fmla="*/ 0 w 24"/>
                  <a:gd name="T15" fmla="*/ 6 h 18"/>
                  <a:gd name="T16" fmla="*/ 12 w 24"/>
                  <a:gd name="T17" fmla="*/ 12 h 18"/>
                  <a:gd name="T18" fmla="*/ 0 w 24"/>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8">
                    <a:moveTo>
                      <a:pt x="18" y="18"/>
                    </a:moveTo>
                    <a:lnTo>
                      <a:pt x="24" y="18"/>
                    </a:lnTo>
                    <a:lnTo>
                      <a:pt x="6" y="0"/>
                    </a:lnTo>
                    <a:lnTo>
                      <a:pt x="0" y="0"/>
                    </a:lnTo>
                    <a:lnTo>
                      <a:pt x="18" y="18"/>
                    </a:lnTo>
                    <a:close/>
                    <a:moveTo>
                      <a:pt x="0" y="0"/>
                    </a:moveTo>
                    <a:lnTo>
                      <a:pt x="0" y="6"/>
                    </a:lnTo>
                    <a:lnTo>
                      <a:pt x="12" y="12"/>
                    </a:lnTo>
                    <a:lnTo>
                      <a:pt x="0" y="0"/>
                    </a:lnTo>
                    <a:close/>
                  </a:path>
                </a:pathLst>
              </a:custGeom>
              <a:solidFill>
                <a:srgbClr val="00FF00"/>
              </a:solidFill>
              <a:ln w="9525">
                <a:solidFill>
                  <a:srgbClr val="00FF00"/>
                </a:solidFill>
                <a:round/>
                <a:headEnd/>
                <a:tailEnd/>
              </a:ln>
            </p:spPr>
            <p:txBody>
              <a:bodyPr/>
              <a:lstStyle/>
              <a:p>
                <a:endParaRPr lang="zh-CN" altLang="en-US"/>
              </a:p>
            </p:txBody>
          </p:sp>
          <p:sp>
            <p:nvSpPr>
              <p:cNvPr id="46098" name="Freeform 18"/>
              <p:cNvSpPr>
                <a:spLocks noEditPoints="1"/>
              </p:cNvSpPr>
              <p:nvPr/>
            </p:nvSpPr>
            <p:spPr bwMode="auto">
              <a:xfrm>
                <a:off x="4519" y="2346"/>
                <a:ext cx="24" cy="36"/>
              </a:xfrm>
              <a:custGeom>
                <a:avLst/>
                <a:gdLst>
                  <a:gd name="T0" fmla="*/ 0 w 24"/>
                  <a:gd name="T1" fmla="*/ 24 h 36"/>
                  <a:gd name="T2" fmla="*/ 0 w 24"/>
                  <a:gd name="T3" fmla="*/ 24 h 36"/>
                  <a:gd name="T4" fmla="*/ 24 w 24"/>
                  <a:gd name="T5" fmla="*/ 36 h 36"/>
                  <a:gd name="T6" fmla="*/ 24 w 24"/>
                  <a:gd name="T7" fmla="*/ 24 h 36"/>
                  <a:gd name="T8" fmla="*/ 24 w 24"/>
                  <a:gd name="T9" fmla="*/ 18 h 36"/>
                  <a:gd name="T10" fmla="*/ 0 w 24"/>
                  <a:gd name="T11" fmla="*/ 24 h 36"/>
                  <a:gd name="T12" fmla="*/ 24 w 24"/>
                  <a:gd name="T13" fmla="*/ 18 h 36"/>
                  <a:gd name="T14" fmla="*/ 18 w 24"/>
                  <a:gd name="T15" fmla="*/ 0 h 36"/>
                  <a:gd name="T16" fmla="*/ 6 w 24"/>
                  <a:gd name="T17" fmla="*/ 12 h 36"/>
                  <a:gd name="T18" fmla="*/ 12 w 24"/>
                  <a:gd name="T19" fmla="*/ 24 h 36"/>
                  <a:gd name="T20" fmla="*/ 24 w 24"/>
                  <a:gd name="T21"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36">
                    <a:moveTo>
                      <a:pt x="0" y="24"/>
                    </a:moveTo>
                    <a:lnTo>
                      <a:pt x="0" y="24"/>
                    </a:lnTo>
                    <a:lnTo>
                      <a:pt x="24" y="36"/>
                    </a:lnTo>
                    <a:lnTo>
                      <a:pt x="24" y="24"/>
                    </a:lnTo>
                    <a:lnTo>
                      <a:pt x="24" y="18"/>
                    </a:lnTo>
                    <a:lnTo>
                      <a:pt x="0" y="24"/>
                    </a:lnTo>
                    <a:close/>
                    <a:moveTo>
                      <a:pt x="24" y="18"/>
                    </a:moveTo>
                    <a:lnTo>
                      <a:pt x="18" y="0"/>
                    </a:lnTo>
                    <a:lnTo>
                      <a:pt x="6" y="12"/>
                    </a:lnTo>
                    <a:lnTo>
                      <a:pt x="12" y="24"/>
                    </a:lnTo>
                    <a:lnTo>
                      <a:pt x="24" y="18"/>
                    </a:lnTo>
                    <a:close/>
                  </a:path>
                </a:pathLst>
              </a:custGeom>
              <a:solidFill>
                <a:srgbClr val="00FF00"/>
              </a:solidFill>
              <a:ln w="9525">
                <a:solidFill>
                  <a:srgbClr val="00FF00"/>
                </a:solidFill>
                <a:round/>
                <a:headEnd/>
                <a:tailEnd/>
              </a:ln>
            </p:spPr>
            <p:txBody>
              <a:bodyPr/>
              <a:lstStyle/>
              <a:p>
                <a:endParaRPr lang="zh-CN" altLang="en-US"/>
              </a:p>
            </p:txBody>
          </p:sp>
          <p:sp>
            <p:nvSpPr>
              <p:cNvPr id="46099" name="Freeform 19"/>
              <p:cNvSpPr>
                <a:spLocks noEditPoints="1"/>
              </p:cNvSpPr>
              <p:nvPr/>
            </p:nvSpPr>
            <p:spPr bwMode="auto">
              <a:xfrm>
                <a:off x="4507" y="2370"/>
                <a:ext cx="36" cy="35"/>
              </a:xfrm>
              <a:custGeom>
                <a:avLst/>
                <a:gdLst>
                  <a:gd name="T0" fmla="*/ 12 w 36"/>
                  <a:gd name="T1" fmla="*/ 6 h 35"/>
                  <a:gd name="T2" fmla="*/ 12 w 36"/>
                  <a:gd name="T3" fmla="*/ 6 h 35"/>
                  <a:gd name="T4" fmla="*/ 0 w 36"/>
                  <a:gd name="T5" fmla="*/ 12 h 35"/>
                  <a:gd name="T6" fmla="*/ 12 w 36"/>
                  <a:gd name="T7" fmla="*/ 35 h 35"/>
                  <a:gd name="T8" fmla="*/ 30 w 36"/>
                  <a:gd name="T9" fmla="*/ 18 h 35"/>
                  <a:gd name="T10" fmla="*/ 36 w 36"/>
                  <a:gd name="T11" fmla="*/ 6 h 35"/>
                  <a:gd name="T12" fmla="*/ 12 w 36"/>
                  <a:gd name="T13" fmla="*/ 6 h 35"/>
                  <a:gd name="T14" fmla="*/ 12 w 36"/>
                  <a:gd name="T15" fmla="*/ 0 h 35"/>
                  <a:gd name="T16" fmla="*/ 12 w 36"/>
                  <a:gd name="T17" fmla="*/ 0 h 35"/>
                  <a:gd name="T18" fmla="*/ 12 w 36"/>
                  <a:gd name="T19" fmla="*/ 6 h 35"/>
                  <a:gd name="T20" fmla="*/ 24 w 36"/>
                  <a:gd name="T21" fmla="*/ 6 h 35"/>
                  <a:gd name="T22" fmla="*/ 12 w 36"/>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35">
                    <a:moveTo>
                      <a:pt x="12" y="6"/>
                    </a:moveTo>
                    <a:lnTo>
                      <a:pt x="12" y="6"/>
                    </a:lnTo>
                    <a:lnTo>
                      <a:pt x="0" y="12"/>
                    </a:lnTo>
                    <a:lnTo>
                      <a:pt x="12" y="35"/>
                    </a:lnTo>
                    <a:lnTo>
                      <a:pt x="30" y="18"/>
                    </a:lnTo>
                    <a:lnTo>
                      <a:pt x="36" y="6"/>
                    </a:lnTo>
                    <a:lnTo>
                      <a:pt x="12" y="6"/>
                    </a:lnTo>
                    <a:close/>
                    <a:moveTo>
                      <a:pt x="12" y="0"/>
                    </a:moveTo>
                    <a:lnTo>
                      <a:pt x="12" y="0"/>
                    </a:lnTo>
                    <a:lnTo>
                      <a:pt x="12" y="6"/>
                    </a:lnTo>
                    <a:lnTo>
                      <a:pt x="24" y="6"/>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00" name="Freeform 20"/>
              <p:cNvSpPr>
                <a:spLocks noEditPoints="1"/>
              </p:cNvSpPr>
              <p:nvPr/>
            </p:nvSpPr>
            <p:spPr bwMode="auto">
              <a:xfrm>
                <a:off x="4495" y="2382"/>
                <a:ext cx="30" cy="18"/>
              </a:xfrm>
              <a:custGeom>
                <a:avLst/>
                <a:gdLst>
                  <a:gd name="T0" fmla="*/ 12 w 30"/>
                  <a:gd name="T1" fmla="*/ 18 h 18"/>
                  <a:gd name="T2" fmla="*/ 12 w 30"/>
                  <a:gd name="T3" fmla="*/ 18 h 18"/>
                  <a:gd name="T4" fmla="*/ 12 w 30"/>
                  <a:gd name="T5" fmla="*/ 18 h 18"/>
                  <a:gd name="T6" fmla="*/ 30 w 30"/>
                  <a:gd name="T7" fmla="*/ 6 h 18"/>
                  <a:gd name="T8" fmla="*/ 30 w 30"/>
                  <a:gd name="T9" fmla="*/ 6 h 18"/>
                  <a:gd name="T10" fmla="*/ 24 w 30"/>
                  <a:gd name="T11" fmla="*/ 0 h 18"/>
                  <a:gd name="T12" fmla="*/ 12 w 30"/>
                  <a:gd name="T13" fmla="*/ 18 h 18"/>
                  <a:gd name="T14" fmla="*/ 12 w 30"/>
                  <a:gd name="T15" fmla="*/ 0 h 18"/>
                  <a:gd name="T16" fmla="*/ 0 w 30"/>
                  <a:gd name="T17" fmla="*/ 12 h 18"/>
                  <a:gd name="T18" fmla="*/ 12 w 30"/>
                  <a:gd name="T19" fmla="*/ 18 h 18"/>
                  <a:gd name="T20" fmla="*/ 18 w 30"/>
                  <a:gd name="T21" fmla="*/ 12 h 18"/>
                  <a:gd name="T22" fmla="*/ 12 w 30"/>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18">
                    <a:moveTo>
                      <a:pt x="12" y="18"/>
                    </a:moveTo>
                    <a:lnTo>
                      <a:pt x="12" y="18"/>
                    </a:lnTo>
                    <a:lnTo>
                      <a:pt x="30" y="6"/>
                    </a:lnTo>
                    <a:lnTo>
                      <a:pt x="24" y="0"/>
                    </a:lnTo>
                    <a:lnTo>
                      <a:pt x="12" y="18"/>
                    </a:lnTo>
                    <a:close/>
                    <a:moveTo>
                      <a:pt x="12" y="0"/>
                    </a:moveTo>
                    <a:lnTo>
                      <a:pt x="0" y="12"/>
                    </a:lnTo>
                    <a:lnTo>
                      <a:pt x="12" y="18"/>
                    </a:lnTo>
                    <a:lnTo>
                      <a:pt x="18"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01" name="Freeform 21"/>
              <p:cNvSpPr>
                <a:spLocks noEditPoints="1"/>
              </p:cNvSpPr>
              <p:nvPr/>
            </p:nvSpPr>
            <p:spPr bwMode="auto">
              <a:xfrm>
                <a:off x="4507" y="2382"/>
                <a:ext cx="48" cy="29"/>
              </a:xfrm>
              <a:custGeom>
                <a:avLst/>
                <a:gdLst>
                  <a:gd name="T0" fmla="*/ 6 w 48"/>
                  <a:gd name="T1" fmla="*/ 23 h 29"/>
                  <a:gd name="T2" fmla="*/ 12 w 48"/>
                  <a:gd name="T3" fmla="*/ 23 h 29"/>
                  <a:gd name="T4" fmla="*/ 18 w 48"/>
                  <a:gd name="T5" fmla="*/ 29 h 29"/>
                  <a:gd name="T6" fmla="*/ 30 w 48"/>
                  <a:gd name="T7" fmla="*/ 29 h 29"/>
                  <a:gd name="T8" fmla="*/ 30 w 48"/>
                  <a:gd name="T9" fmla="*/ 29 h 29"/>
                  <a:gd name="T10" fmla="*/ 48 w 48"/>
                  <a:gd name="T11" fmla="*/ 12 h 29"/>
                  <a:gd name="T12" fmla="*/ 24 w 48"/>
                  <a:gd name="T13" fmla="*/ 6 h 29"/>
                  <a:gd name="T14" fmla="*/ 18 w 48"/>
                  <a:gd name="T15" fmla="*/ 6 h 29"/>
                  <a:gd name="T16" fmla="*/ 12 w 48"/>
                  <a:gd name="T17" fmla="*/ 0 h 29"/>
                  <a:gd name="T18" fmla="*/ 6 w 48"/>
                  <a:gd name="T19" fmla="*/ 23 h 29"/>
                  <a:gd name="T20" fmla="*/ 0 w 48"/>
                  <a:gd name="T21" fmla="*/ 18 h 29"/>
                  <a:gd name="T22" fmla="*/ 0 w 48"/>
                  <a:gd name="T23" fmla="*/ 23 h 29"/>
                  <a:gd name="T24" fmla="*/ 6 w 48"/>
                  <a:gd name="T25" fmla="*/ 23 h 29"/>
                  <a:gd name="T26" fmla="*/ 12 w 48"/>
                  <a:gd name="T27" fmla="*/ 12 h 29"/>
                  <a:gd name="T28" fmla="*/ 0 w 48"/>
                  <a:gd name="T29" fmla="*/ 1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9">
                    <a:moveTo>
                      <a:pt x="6" y="23"/>
                    </a:moveTo>
                    <a:lnTo>
                      <a:pt x="12" y="23"/>
                    </a:lnTo>
                    <a:lnTo>
                      <a:pt x="18" y="29"/>
                    </a:lnTo>
                    <a:lnTo>
                      <a:pt x="30" y="29"/>
                    </a:lnTo>
                    <a:lnTo>
                      <a:pt x="48" y="12"/>
                    </a:lnTo>
                    <a:lnTo>
                      <a:pt x="24" y="6"/>
                    </a:lnTo>
                    <a:lnTo>
                      <a:pt x="18" y="6"/>
                    </a:lnTo>
                    <a:lnTo>
                      <a:pt x="12" y="0"/>
                    </a:lnTo>
                    <a:lnTo>
                      <a:pt x="6" y="23"/>
                    </a:lnTo>
                    <a:close/>
                    <a:moveTo>
                      <a:pt x="0" y="18"/>
                    </a:moveTo>
                    <a:lnTo>
                      <a:pt x="0" y="23"/>
                    </a:lnTo>
                    <a:lnTo>
                      <a:pt x="6" y="23"/>
                    </a:lnTo>
                    <a:lnTo>
                      <a:pt x="12" y="12"/>
                    </a:lnTo>
                    <a:lnTo>
                      <a:pt x="0" y="18"/>
                    </a:lnTo>
                    <a:close/>
                  </a:path>
                </a:pathLst>
              </a:custGeom>
              <a:solidFill>
                <a:srgbClr val="00FF00"/>
              </a:solidFill>
              <a:ln w="9525">
                <a:solidFill>
                  <a:srgbClr val="00FF00"/>
                </a:solidFill>
                <a:round/>
                <a:headEnd/>
                <a:tailEnd/>
              </a:ln>
            </p:spPr>
            <p:txBody>
              <a:bodyPr/>
              <a:lstStyle/>
              <a:p>
                <a:endParaRPr lang="zh-CN" altLang="en-US"/>
              </a:p>
            </p:txBody>
          </p:sp>
          <p:sp>
            <p:nvSpPr>
              <p:cNvPr id="46102" name="Freeform 22"/>
              <p:cNvSpPr>
                <a:spLocks noEditPoints="1"/>
              </p:cNvSpPr>
              <p:nvPr/>
            </p:nvSpPr>
            <p:spPr bwMode="auto">
              <a:xfrm>
                <a:off x="4537" y="2394"/>
                <a:ext cx="24" cy="29"/>
              </a:xfrm>
              <a:custGeom>
                <a:avLst/>
                <a:gdLst>
                  <a:gd name="T0" fmla="*/ 0 w 24"/>
                  <a:gd name="T1" fmla="*/ 11 h 29"/>
                  <a:gd name="T2" fmla="*/ 0 w 24"/>
                  <a:gd name="T3" fmla="*/ 29 h 29"/>
                  <a:gd name="T4" fmla="*/ 24 w 24"/>
                  <a:gd name="T5" fmla="*/ 23 h 29"/>
                  <a:gd name="T6" fmla="*/ 24 w 24"/>
                  <a:gd name="T7" fmla="*/ 6 h 29"/>
                  <a:gd name="T8" fmla="*/ 0 w 24"/>
                  <a:gd name="T9" fmla="*/ 11 h 29"/>
                  <a:gd name="T10" fmla="*/ 24 w 24"/>
                  <a:gd name="T11" fmla="*/ 6 h 29"/>
                  <a:gd name="T12" fmla="*/ 18 w 24"/>
                  <a:gd name="T13" fmla="*/ 6 h 29"/>
                  <a:gd name="T14" fmla="*/ 18 w 24"/>
                  <a:gd name="T15" fmla="*/ 0 h 29"/>
                  <a:gd name="T16" fmla="*/ 12 w 24"/>
                  <a:gd name="T17" fmla="*/ 11 h 29"/>
                  <a:gd name="T18" fmla="*/ 24 w 24"/>
                  <a:gd name="T19"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9">
                    <a:moveTo>
                      <a:pt x="0" y="11"/>
                    </a:moveTo>
                    <a:lnTo>
                      <a:pt x="0" y="29"/>
                    </a:lnTo>
                    <a:lnTo>
                      <a:pt x="24" y="23"/>
                    </a:lnTo>
                    <a:lnTo>
                      <a:pt x="24" y="6"/>
                    </a:lnTo>
                    <a:lnTo>
                      <a:pt x="0" y="11"/>
                    </a:lnTo>
                    <a:close/>
                    <a:moveTo>
                      <a:pt x="24" y="6"/>
                    </a:moveTo>
                    <a:lnTo>
                      <a:pt x="18" y="6"/>
                    </a:lnTo>
                    <a:lnTo>
                      <a:pt x="18" y="0"/>
                    </a:lnTo>
                    <a:lnTo>
                      <a:pt x="12" y="11"/>
                    </a:lnTo>
                    <a:lnTo>
                      <a:pt x="24" y="6"/>
                    </a:lnTo>
                    <a:close/>
                  </a:path>
                </a:pathLst>
              </a:custGeom>
              <a:solidFill>
                <a:srgbClr val="00FF00"/>
              </a:solidFill>
              <a:ln w="9525">
                <a:solidFill>
                  <a:srgbClr val="00FF00"/>
                </a:solidFill>
                <a:round/>
                <a:headEnd/>
                <a:tailEnd/>
              </a:ln>
            </p:spPr>
            <p:txBody>
              <a:bodyPr/>
              <a:lstStyle/>
              <a:p>
                <a:endParaRPr lang="zh-CN" altLang="en-US"/>
              </a:p>
            </p:txBody>
          </p:sp>
          <p:sp>
            <p:nvSpPr>
              <p:cNvPr id="46103" name="Freeform 23"/>
              <p:cNvSpPr>
                <a:spLocks/>
              </p:cNvSpPr>
              <p:nvPr/>
            </p:nvSpPr>
            <p:spPr bwMode="auto">
              <a:xfrm>
                <a:off x="4549" y="2417"/>
                <a:ext cx="12" cy="12"/>
              </a:xfrm>
              <a:custGeom>
                <a:avLst/>
                <a:gdLst>
                  <a:gd name="T0" fmla="*/ 6 w 12"/>
                  <a:gd name="T1" fmla="*/ 12 h 12"/>
                  <a:gd name="T2" fmla="*/ 12 w 12"/>
                  <a:gd name="T3" fmla="*/ 6 h 12"/>
                  <a:gd name="T4" fmla="*/ 12 w 12"/>
                  <a:gd name="T5" fmla="*/ 0 h 12"/>
                  <a:gd name="T6" fmla="*/ 0 w 12"/>
                  <a:gd name="T7" fmla="*/ 0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lnTo>
                      <a:pt x="12" y="6"/>
                    </a:lnTo>
                    <a:lnTo>
                      <a:pt x="12" y="0"/>
                    </a:lnTo>
                    <a:lnTo>
                      <a:pt x="0" y="0"/>
                    </a:lnTo>
                    <a:lnTo>
                      <a:pt x="6" y="12"/>
                    </a:lnTo>
                    <a:close/>
                  </a:path>
                </a:pathLst>
              </a:custGeom>
              <a:solidFill>
                <a:srgbClr val="00FF00"/>
              </a:solidFill>
              <a:ln w="9525">
                <a:solidFill>
                  <a:srgbClr val="00FF00"/>
                </a:solidFill>
                <a:round/>
                <a:headEnd/>
                <a:tailEnd/>
              </a:ln>
            </p:spPr>
            <p:txBody>
              <a:bodyPr/>
              <a:lstStyle/>
              <a:p>
                <a:endParaRPr lang="zh-CN" altLang="en-US"/>
              </a:p>
            </p:txBody>
          </p:sp>
          <p:sp>
            <p:nvSpPr>
              <p:cNvPr id="46104" name="Freeform 24"/>
              <p:cNvSpPr>
                <a:spLocks/>
              </p:cNvSpPr>
              <p:nvPr/>
            </p:nvSpPr>
            <p:spPr bwMode="auto">
              <a:xfrm>
                <a:off x="4555" y="2459"/>
                <a:ext cx="6" cy="6"/>
              </a:xfrm>
              <a:custGeom>
                <a:avLst/>
                <a:gdLst>
                  <a:gd name="T0" fmla="*/ 6 w 6"/>
                  <a:gd name="T1" fmla="*/ 0 h 6"/>
                  <a:gd name="T2" fmla="*/ 0 w 6"/>
                  <a:gd name="T3" fmla="*/ 0 h 6"/>
                  <a:gd name="T4" fmla="*/ 0 w 6"/>
                  <a:gd name="T5" fmla="*/ 0 h 6"/>
                  <a:gd name="T6" fmla="*/ 0 w 6"/>
                  <a:gd name="T7" fmla="*/ 6 h 6"/>
                  <a:gd name="T8" fmla="*/ 6 w 6"/>
                  <a:gd name="T9" fmla="*/ 6 h 6"/>
                  <a:gd name="T10" fmla="*/ 6 w 6"/>
                  <a:gd name="T11" fmla="*/ 6 h 6"/>
                  <a:gd name="T12" fmla="*/ 6 w 6"/>
                  <a:gd name="T13" fmla="*/ 0 h 6"/>
                  <a:gd name="T14" fmla="*/ 6 w 6"/>
                  <a:gd name="T15" fmla="*/ 0 h 6"/>
                  <a:gd name="T16" fmla="*/ 6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6" y="0"/>
                    </a:moveTo>
                    <a:lnTo>
                      <a:pt x="0" y="0"/>
                    </a:lnTo>
                    <a:lnTo>
                      <a:pt x="0" y="6"/>
                    </a:lnTo>
                    <a:lnTo>
                      <a:pt x="6" y="6"/>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105" name="Freeform 25"/>
              <p:cNvSpPr>
                <a:spLocks/>
              </p:cNvSpPr>
              <p:nvPr/>
            </p:nvSpPr>
            <p:spPr bwMode="auto">
              <a:xfrm>
                <a:off x="4537" y="2459"/>
                <a:ext cx="12" cy="6"/>
              </a:xfrm>
              <a:custGeom>
                <a:avLst/>
                <a:gdLst>
                  <a:gd name="T0" fmla="*/ 6 w 12"/>
                  <a:gd name="T1" fmla="*/ 0 h 6"/>
                  <a:gd name="T2" fmla="*/ 6 w 12"/>
                  <a:gd name="T3" fmla="*/ 0 h 6"/>
                  <a:gd name="T4" fmla="*/ 0 w 12"/>
                  <a:gd name="T5" fmla="*/ 0 h 6"/>
                  <a:gd name="T6" fmla="*/ 6 w 12"/>
                  <a:gd name="T7" fmla="*/ 6 h 6"/>
                  <a:gd name="T8" fmla="*/ 6 w 12"/>
                  <a:gd name="T9" fmla="*/ 6 h 6"/>
                  <a:gd name="T10" fmla="*/ 12 w 12"/>
                  <a:gd name="T11" fmla="*/ 6 h 6"/>
                  <a:gd name="T12" fmla="*/ 12 w 12"/>
                  <a:gd name="T13" fmla="*/ 0 h 6"/>
                  <a:gd name="T14" fmla="*/ 12 w 12"/>
                  <a:gd name="T15" fmla="*/ 0 h 6"/>
                  <a:gd name="T16" fmla="*/ 6 w 12"/>
                  <a:gd name="T17" fmla="*/ 0 h 6"/>
                  <a:gd name="T18" fmla="*/ 6 w 12"/>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6" y="0"/>
                    </a:moveTo>
                    <a:lnTo>
                      <a:pt x="6" y="0"/>
                    </a:lnTo>
                    <a:lnTo>
                      <a:pt x="0" y="0"/>
                    </a:lnTo>
                    <a:lnTo>
                      <a:pt x="6" y="6"/>
                    </a:lnTo>
                    <a:lnTo>
                      <a:pt x="12" y="6"/>
                    </a:lnTo>
                    <a:lnTo>
                      <a:pt x="12" y="0"/>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106" name="Freeform 26"/>
              <p:cNvSpPr>
                <a:spLocks/>
              </p:cNvSpPr>
              <p:nvPr/>
            </p:nvSpPr>
            <p:spPr bwMode="auto">
              <a:xfrm>
                <a:off x="4549" y="2358"/>
                <a:ext cx="1" cy="12"/>
              </a:xfrm>
              <a:custGeom>
                <a:avLst/>
                <a:gdLst>
                  <a:gd name="T0" fmla="*/ 12 h 12"/>
                  <a:gd name="T1" fmla="*/ 6 h 12"/>
                  <a:gd name="T2" fmla="*/ 0 h 12"/>
                  <a:gd name="T3" fmla="*/ 6 h 12"/>
                  <a:gd name="T4" fmla="*/ 12 h 12"/>
                  <a:gd name="T5" fmla="*/ 12 h 12"/>
                  <a:gd name="T6" fmla="*/ 12 h 12"/>
                </a:gdLst>
                <a:ahLst/>
                <a:cxnLst>
                  <a:cxn ang="0">
                    <a:pos x="0" y="T0"/>
                  </a:cxn>
                  <a:cxn ang="0">
                    <a:pos x="0" y="T1"/>
                  </a:cxn>
                  <a:cxn ang="0">
                    <a:pos x="0" y="T2"/>
                  </a:cxn>
                  <a:cxn ang="0">
                    <a:pos x="0" y="T3"/>
                  </a:cxn>
                  <a:cxn ang="0">
                    <a:pos x="0" y="T4"/>
                  </a:cxn>
                  <a:cxn ang="0">
                    <a:pos x="0" y="T5"/>
                  </a:cxn>
                  <a:cxn ang="0">
                    <a:pos x="0" y="T6"/>
                  </a:cxn>
                </a:cxnLst>
                <a:rect l="0" t="0" r="r" b="b"/>
                <a:pathLst>
                  <a:path h="12">
                    <a:moveTo>
                      <a:pt x="0" y="12"/>
                    </a:moveTo>
                    <a:lnTo>
                      <a:pt x="0" y="6"/>
                    </a:lnTo>
                    <a:lnTo>
                      <a:pt x="0" y="0"/>
                    </a:lnTo>
                    <a:lnTo>
                      <a:pt x="0" y="6"/>
                    </a:lnTo>
                    <a:lnTo>
                      <a:pt x="0" y="12"/>
                    </a:lnTo>
                    <a:close/>
                  </a:path>
                </a:pathLst>
              </a:custGeom>
              <a:solidFill>
                <a:srgbClr val="00FF00"/>
              </a:solidFill>
              <a:ln w="9525">
                <a:solidFill>
                  <a:srgbClr val="00FF00"/>
                </a:solidFill>
                <a:round/>
                <a:headEnd/>
                <a:tailEnd/>
              </a:ln>
            </p:spPr>
            <p:txBody>
              <a:bodyPr/>
              <a:lstStyle/>
              <a:p>
                <a:endParaRPr lang="zh-CN" altLang="en-US"/>
              </a:p>
            </p:txBody>
          </p:sp>
          <p:sp>
            <p:nvSpPr>
              <p:cNvPr id="46107" name="Freeform 27"/>
              <p:cNvSpPr>
                <a:spLocks/>
              </p:cNvSpPr>
              <p:nvPr/>
            </p:nvSpPr>
            <p:spPr bwMode="auto">
              <a:xfrm>
                <a:off x="4555" y="2346"/>
                <a:ext cx="12" cy="30"/>
              </a:xfrm>
              <a:custGeom>
                <a:avLst/>
                <a:gdLst>
                  <a:gd name="T0" fmla="*/ 0 w 12"/>
                  <a:gd name="T1" fmla="*/ 30 h 30"/>
                  <a:gd name="T2" fmla="*/ 6 w 12"/>
                  <a:gd name="T3" fmla="*/ 6 h 30"/>
                  <a:gd name="T4" fmla="*/ 6 w 12"/>
                  <a:gd name="T5" fmla="*/ 6 h 30"/>
                  <a:gd name="T6" fmla="*/ 12 w 12"/>
                  <a:gd name="T7" fmla="*/ 0 h 30"/>
                  <a:gd name="T8" fmla="*/ 12 w 12"/>
                  <a:gd name="T9" fmla="*/ 0 h 30"/>
                  <a:gd name="T10" fmla="*/ 6 w 12"/>
                  <a:gd name="T11" fmla="*/ 6 h 30"/>
                  <a:gd name="T12" fmla="*/ 6 w 12"/>
                  <a:gd name="T13" fmla="*/ 12 h 30"/>
                  <a:gd name="T14" fmla="*/ 6 w 12"/>
                  <a:gd name="T15" fmla="*/ 18 h 30"/>
                  <a:gd name="T16" fmla="*/ 0 w 12"/>
                  <a:gd name="T17" fmla="*/ 24 h 30"/>
                  <a:gd name="T18" fmla="*/ 0 w 12"/>
                  <a:gd name="T19" fmla="*/ 24 h 30"/>
                  <a:gd name="T20" fmla="*/ 0 w 12"/>
                  <a:gd name="T21" fmla="*/ 30 h 30"/>
                  <a:gd name="T22" fmla="*/ 0 w 12"/>
                  <a:gd name="T23" fmla="*/ 30 h 30"/>
                  <a:gd name="T24" fmla="*/ 0 w 12"/>
                  <a:gd name="T25" fmla="*/ 30 h 30"/>
                  <a:gd name="T26" fmla="*/ 0 w 12"/>
                  <a:gd name="T2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0">
                    <a:moveTo>
                      <a:pt x="0" y="30"/>
                    </a:moveTo>
                    <a:lnTo>
                      <a:pt x="6" y="6"/>
                    </a:lnTo>
                    <a:lnTo>
                      <a:pt x="12" y="0"/>
                    </a:lnTo>
                    <a:lnTo>
                      <a:pt x="6" y="6"/>
                    </a:lnTo>
                    <a:lnTo>
                      <a:pt x="6" y="12"/>
                    </a:lnTo>
                    <a:lnTo>
                      <a:pt x="6" y="18"/>
                    </a:lnTo>
                    <a:lnTo>
                      <a:pt x="0" y="24"/>
                    </a:lnTo>
                    <a:lnTo>
                      <a:pt x="0" y="30"/>
                    </a:lnTo>
                    <a:close/>
                  </a:path>
                </a:pathLst>
              </a:custGeom>
              <a:solidFill>
                <a:srgbClr val="00FF00"/>
              </a:solidFill>
              <a:ln w="9525">
                <a:solidFill>
                  <a:srgbClr val="00FF00"/>
                </a:solidFill>
                <a:round/>
                <a:headEnd/>
                <a:tailEnd/>
              </a:ln>
            </p:spPr>
            <p:txBody>
              <a:bodyPr/>
              <a:lstStyle/>
              <a:p>
                <a:endParaRPr lang="zh-CN" altLang="en-US"/>
              </a:p>
            </p:txBody>
          </p:sp>
          <p:sp>
            <p:nvSpPr>
              <p:cNvPr id="46108" name="Freeform 28"/>
              <p:cNvSpPr>
                <a:spLocks/>
              </p:cNvSpPr>
              <p:nvPr/>
            </p:nvSpPr>
            <p:spPr bwMode="auto">
              <a:xfrm>
                <a:off x="4543" y="2352"/>
                <a:ext cx="30" cy="30"/>
              </a:xfrm>
              <a:custGeom>
                <a:avLst/>
                <a:gdLst>
                  <a:gd name="T0" fmla="*/ 24 w 30"/>
                  <a:gd name="T1" fmla="*/ 30 h 30"/>
                  <a:gd name="T2" fmla="*/ 30 w 30"/>
                  <a:gd name="T3" fmla="*/ 6 h 30"/>
                  <a:gd name="T4" fmla="*/ 6 w 30"/>
                  <a:gd name="T5" fmla="*/ 0 h 30"/>
                  <a:gd name="T6" fmla="*/ 0 w 30"/>
                  <a:gd name="T7" fmla="*/ 24 h 30"/>
                  <a:gd name="T8" fmla="*/ 24 w 30"/>
                  <a:gd name="T9" fmla="*/ 30 h 30"/>
                </a:gdLst>
                <a:ahLst/>
                <a:cxnLst>
                  <a:cxn ang="0">
                    <a:pos x="T0" y="T1"/>
                  </a:cxn>
                  <a:cxn ang="0">
                    <a:pos x="T2" y="T3"/>
                  </a:cxn>
                  <a:cxn ang="0">
                    <a:pos x="T4" y="T5"/>
                  </a:cxn>
                  <a:cxn ang="0">
                    <a:pos x="T6" y="T7"/>
                  </a:cxn>
                  <a:cxn ang="0">
                    <a:pos x="T8" y="T9"/>
                  </a:cxn>
                </a:cxnLst>
                <a:rect l="0" t="0" r="r" b="b"/>
                <a:pathLst>
                  <a:path w="30" h="30">
                    <a:moveTo>
                      <a:pt x="24" y="30"/>
                    </a:moveTo>
                    <a:lnTo>
                      <a:pt x="30" y="6"/>
                    </a:lnTo>
                    <a:lnTo>
                      <a:pt x="6" y="0"/>
                    </a:lnTo>
                    <a:lnTo>
                      <a:pt x="0" y="24"/>
                    </a:lnTo>
                    <a:lnTo>
                      <a:pt x="24" y="30"/>
                    </a:lnTo>
                    <a:close/>
                  </a:path>
                </a:pathLst>
              </a:custGeom>
              <a:solidFill>
                <a:srgbClr val="00FF00"/>
              </a:solidFill>
              <a:ln w="9525">
                <a:solidFill>
                  <a:srgbClr val="00FF00"/>
                </a:solidFill>
                <a:round/>
                <a:headEnd/>
                <a:tailEnd/>
              </a:ln>
            </p:spPr>
            <p:txBody>
              <a:bodyPr/>
              <a:lstStyle/>
              <a:p>
                <a:endParaRPr lang="zh-CN" altLang="en-US"/>
              </a:p>
            </p:txBody>
          </p:sp>
          <p:sp>
            <p:nvSpPr>
              <p:cNvPr id="46109" name="Freeform 29"/>
              <p:cNvSpPr>
                <a:spLocks noEditPoints="1"/>
              </p:cNvSpPr>
              <p:nvPr/>
            </p:nvSpPr>
            <p:spPr bwMode="auto">
              <a:xfrm>
                <a:off x="4549" y="2334"/>
                <a:ext cx="24" cy="24"/>
              </a:xfrm>
              <a:custGeom>
                <a:avLst/>
                <a:gdLst>
                  <a:gd name="T0" fmla="*/ 24 w 24"/>
                  <a:gd name="T1" fmla="*/ 24 h 24"/>
                  <a:gd name="T2" fmla="*/ 24 w 24"/>
                  <a:gd name="T3" fmla="*/ 18 h 24"/>
                  <a:gd name="T4" fmla="*/ 24 w 24"/>
                  <a:gd name="T5" fmla="*/ 18 h 24"/>
                  <a:gd name="T6" fmla="*/ 24 w 24"/>
                  <a:gd name="T7" fmla="*/ 24 h 24"/>
                  <a:gd name="T8" fmla="*/ 12 w 24"/>
                  <a:gd name="T9" fmla="*/ 0 h 24"/>
                  <a:gd name="T10" fmla="*/ 0 w 24"/>
                  <a:gd name="T11" fmla="*/ 12 h 24"/>
                  <a:gd name="T12" fmla="*/ 0 w 24"/>
                  <a:gd name="T13" fmla="*/ 18 h 24"/>
                  <a:gd name="T14" fmla="*/ 24 w 24"/>
                  <a:gd name="T15" fmla="*/ 24 h 24"/>
                  <a:gd name="T16" fmla="*/ 24 w 24"/>
                  <a:gd name="T17" fmla="*/ 24 h 24"/>
                  <a:gd name="T18" fmla="*/ 24 w 24"/>
                  <a:gd name="T19" fmla="*/ 24 h 24"/>
                  <a:gd name="T20" fmla="*/ 24 w 24"/>
                  <a:gd name="T21" fmla="*/ 24 h 24"/>
                  <a:gd name="T22" fmla="*/ 12 w 24"/>
                  <a:gd name="T23" fmla="*/ 18 h 24"/>
                  <a:gd name="T24" fmla="*/ 24 w 24"/>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4">
                    <a:moveTo>
                      <a:pt x="24" y="24"/>
                    </a:moveTo>
                    <a:lnTo>
                      <a:pt x="24" y="18"/>
                    </a:lnTo>
                    <a:lnTo>
                      <a:pt x="24" y="24"/>
                    </a:lnTo>
                    <a:lnTo>
                      <a:pt x="12" y="0"/>
                    </a:lnTo>
                    <a:lnTo>
                      <a:pt x="0" y="12"/>
                    </a:lnTo>
                    <a:lnTo>
                      <a:pt x="0" y="18"/>
                    </a:lnTo>
                    <a:lnTo>
                      <a:pt x="24" y="24"/>
                    </a:lnTo>
                    <a:close/>
                    <a:moveTo>
                      <a:pt x="24" y="24"/>
                    </a:moveTo>
                    <a:lnTo>
                      <a:pt x="24" y="24"/>
                    </a:lnTo>
                    <a:lnTo>
                      <a:pt x="12" y="18"/>
                    </a:lnTo>
                    <a:lnTo>
                      <a:pt x="24" y="24"/>
                    </a:lnTo>
                    <a:close/>
                  </a:path>
                </a:pathLst>
              </a:custGeom>
              <a:solidFill>
                <a:srgbClr val="00FF00"/>
              </a:solidFill>
              <a:ln w="9525">
                <a:solidFill>
                  <a:srgbClr val="00FF00"/>
                </a:solidFill>
                <a:round/>
                <a:headEnd/>
                <a:tailEnd/>
              </a:ln>
            </p:spPr>
            <p:txBody>
              <a:bodyPr/>
              <a:lstStyle/>
              <a:p>
                <a:endParaRPr lang="zh-CN" altLang="en-US"/>
              </a:p>
            </p:txBody>
          </p:sp>
          <p:sp>
            <p:nvSpPr>
              <p:cNvPr id="46110" name="Freeform 30"/>
              <p:cNvSpPr>
                <a:spLocks noEditPoints="1"/>
              </p:cNvSpPr>
              <p:nvPr/>
            </p:nvSpPr>
            <p:spPr bwMode="auto">
              <a:xfrm>
                <a:off x="4549" y="2334"/>
                <a:ext cx="24" cy="24"/>
              </a:xfrm>
              <a:custGeom>
                <a:avLst/>
                <a:gdLst>
                  <a:gd name="T0" fmla="*/ 12 w 24"/>
                  <a:gd name="T1" fmla="*/ 0 h 24"/>
                  <a:gd name="T2" fmla="*/ 6 w 24"/>
                  <a:gd name="T3" fmla="*/ 6 h 24"/>
                  <a:gd name="T4" fmla="*/ 0 w 24"/>
                  <a:gd name="T5" fmla="*/ 18 h 24"/>
                  <a:gd name="T6" fmla="*/ 24 w 24"/>
                  <a:gd name="T7" fmla="*/ 24 h 24"/>
                  <a:gd name="T8" fmla="*/ 24 w 24"/>
                  <a:gd name="T9" fmla="*/ 24 h 24"/>
                  <a:gd name="T10" fmla="*/ 24 w 24"/>
                  <a:gd name="T11" fmla="*/ 18 h 24"/>
                  <a:gd name="T12" fmla="*/ 12 w 24"/>
                  <a:gd name="T13" fmla="*/ 0 h 24"/>
                  <a:gd name="T14" fmla="*/ 24 w 24"/>
                  <a:gd name="T15" fmla="*/ 24 h 24"/>
                  <a:gd name="T16" fmla="*/ 12 w 24"/>
                  <a:gd name="T17" fmla="*/ 0 h 24"/>
                  <a:gd name="T18" fmla="*/ 24 w 24"/>
                  <a:gd name="T19" fmla="*/ 18 h 24"/>
                  <a:gd name="T20" fmla="*/ 12 w 24"/>
                  <a:gd name="T21" fmla="*/ 0 h 24"/>
                  <a:gd name="T22" fmla="*/ 24 w 2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2" y="0"/>
                    </a:moveTo>
                    <a:lnTo>
                      <a:pt x="6" y="6"/>
                    </a:lnTo>
                    <a:lnTo>
                      <a:pt x="0" y="18"/>
                    </a:lnTo>
                    <a:lnTo>
                      <a:pt x="24" y="24"/>
                    </a:lnTo>
                    <a:lnTo>
                      <a:pt x="24" y="18"/>
                    </a:lnTo>
                    <a:lnTo>
                      <a:pt x="12" y="0"/>
                    </a:lnTo>
                    <a:close/>
                    <a:moveTo>
                      <a:pt x="24" y="24"/>
                    </a:moveTo>
                    <a:lnTo>
                      <a:pt x="12" y="0"/>
                    </a:lnTo>
                    <a:lnTo>
                      <a:pt x="24" y="18"/>
                    </a:lnTo>
                    <a:lnTo>
                      <a:pt x="12" y="0"/>
                    </a:lnTo>
                    <a:lnTo>
                      <a:pt x="24" y="24"/>
                    </a:lnTo>
                    <a:close/>
                  </a:path>
                </a:pathLst>
              </a:custGeom>
              <a:solidFill>
                <a:srgbClr val="00FF00"/>
              </a:solidFill>
              <a:ln w="9525">
                <a:solidFill>
                  <a:srgbClr val="00FF00"/>
                </a:solidFill>
                <a:round/>
                <a:headEnd/>
                <a:tailEnd/>
              </a:ln>
            </p:spPr>
            <p:txBody>
              <a:bodyPr/>
              <a:lstStyle/>
              <a:p>
                <a:endParaRPr lang="zh-CN" altLang="en-US"/>
              </a:p>
            </p:txBody>
          </p:sp>
          <p:sp>
            <p:nvSpPr>
              <p:cNvPr id="46111" name="Freeform 31"/>
              <p:cNvSpPr>
                <a:spLocks noEditPoints="1"/>
              </p:cNvSpPr>
              <p:nvPr/>
            </p:nvSpPr>
            <p:spPr bwMode="auto">
              <a:xfrm>
                <a:off x="4543" y="2346"/>
                <a:ext cx="30" cy="30"/>
              </a:xfrm>
              <a:custGeom>
                <a:avLst/>
                <a:gdLst>
                  <a:gd name="T0" fmla="*/ 6 w 30"/>
                  <a:gd name="T1" fmla="*/ 0 h 30"/>
                  <a:gd name="T2" fmla="*/ 6 w 30"/>
                  <a:gd name="T3" fmla="*/ 12 h 30"/>
                  <a:gd name="T4" fmla="*/ 0 w 30"/>
                  <a:gd name="T5" fmla="*/ 30 h 30"/>
                  <a:gd name="T6" fmla="*/ 24 w 30"/>
                  <a:gd name="T7" fmla="*/ 24 h 30"/>
                  <a:gd name="T8" fmla="*/ 24 w 30"/>
                  <a:gd name="T9" fmla="*/ 24 h 30"/>
                  <a:gd name="T10" fmla="*/ 30 w 30"/>
                  <a:gd name="T11" fmla="*/ 18 h 30"/>
                  <a:gd name="T12" fmla="*/ 30 w 30"/>
                  <a:gd name="T13" fmla="*/ 12 h 30"/>
                  <a:gd name="T14" fmla="*/ 30 w 30"/>
                  <a:gd name="T15" fmla="*/ 12 h 30"/>
                  <a:gd name="T16" fmla="*/ 6 w 30"/>
                  <a:gd name="T17" fmla="*/ 0 h 30"/>
                  <a:gd name="T18" fmla="*/ 30 w 30"/>
                  <a:gd name="T19" fmla="*/ 12 h 30"/>
                  <a:gd name="T20" fmla="*/ 30 w 30"/>
                  <a:gd name="T21" fmla="*/ 12 h 30"/>
                  <a:gd name="T22" fmla="*/ 30 w 30"/>
                  <a:gd name="T23" fmla="*/ 12 h 30"/>
                  <a:gd name="T24" fmla="*/ 18 w 30"/>
                  <a:gd name="T25" fmla="*/ 6 h 30"/>
                  <a:gd name="T26" fmla="*/ 30 w 30"/>
                  <a:gd name="T27"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6" y="0"/>
                    </a:moveTo>
                    <a:lnTo>
                      <a:pt x="6" y="12"/>
                    </a:lnTo>
                    <a:lnTo>
                      <a:pt x="0" y="30"/>
                    </a:lnTo>
                    <a:lnTo>
                      <a:pt x="24" y="24"/>
                    </a:lnTo>
                    <a:lnTo>
                      <a:pt x="30" y="18"/>
                    </a:lnTo>
                    <a:lnTo>
                      <a:pt x="30" y="12"/>
                    </a:lnTo>
                    <a:lnTo>
                      <a:pt x="6" y="0"/>
                    </a:lnTo>
                    <a:close/>
                    <a:moveTo>
                      <a:pt x="30" y="12"/>
                    </a:moveTo>
                    <a:lnTo>
                      <a:pt x="30" y="12"/>
                    </a:lnTo>
                    <a:lnTo>
                      <a:pt x="18" y="6"/>
                    </a:lnTo>
                    <a:lnTo>
                      <a:pt x="30" y="12"/>
                    </a:lnTo>
                    <a:close/>
                  </a:path>
                </a:pathLst>
              </a:custGeom>
              <a:solidFill>
                <a:srgbClr val="00FF00"/>
              </a:solidFill>
              <a:ln w="9525">
                <a:solidFill>
                  <a:srgbClr val="00FF00"/>
                </a:solidFill>
                <a:round/>
                <a:headEnd/>
                <a:tailEnd/>
              </a:ln>
            </p:spPr>
            <p:txBody>
              <a:bodyPr/>
              <a:lstStyle/>
              <a:p>
                <a:endParaRPr lang="zh-CN" altLang="en-US"/>
              </a:p>
            </p:txBody>
          </p:sp>
          <p:sp>
            <p:nvSpPr>
              <p:cNvPr id="46112" name="Freeform 32"/>
              <p:cNvSpPr>
                <a:spLocks noEditPoints="1"/>
              </p:cNvSpPr>
              <p:nvPr/>
            </p:nvSpPr>
            <p:spPr bwMode="auto">
              <a:xfrm>
                <a:off x="4543" y="2364"/>
                <a:ext cx="24" cy="24"/>
              </a:xfrm>
              <a:custGeom>
                <a:avLst/>
                <a:gdLst>
                  <a:gd name="T0" fmla="*/ 0 w 24"/>
                  <a:gd name="T1" fmla="*/ 6 h 24"/>
                  <a:gd name="T2" fmla="*/ 0 w 24"/>
                  <a:gd name="T3" fmla="*/ 6 h 24"/>
                  <a:gd name="T4" fmla="*/ 0 w 24"/>
                  <a:gd name="T5" fmla="*/ 6 h 24"/>
                  <a:gd name="T6" fmla="*/ 12 w 24"/>
                  <a:gd name="T7" fmla="*/ 0 h 24"/>
                  <a:gd name="T8" fmla="*/ 6 w 24"/>
                  <a:gd name="T9" fmla="*/ 24 h 24"/>
                  <a:gd name="T10" fmla="*/ 18 w 24"/>
                  <a:gd name="T11" fmla="*/ 18 h 24"/>
                  <a:gd name="T12" fmla="*/ 24 w 24"/>
                  <a:gd name="T13" fmla="*/ 12 h 24"/>
                  <a:gd name="T14" fmla="*/ 24 w 24"/>
                  <a:gd name="T15" fmla="*/ 12 h 24"/>
                  <a:gd name="T16" fmla="*/ 24 w 24"/>
                  <a:gd name="T17" fmla="*/ 12 h 24"/>
                  <a:gd name="T18" fmla="*/ 0 w 24"/>
                  <a:gd name="T19" fmla="*/ 6 h 24"/>
                  <a:gd name="T20" fmla="*/ 24 w 24"/>
                  <a:gd name="T21" fmla="*/ 12 h 24"/>
                  <a:gd name="T22" fmla="*/ 24 w 24"/>
                  <a:gd name="T23" fmla="*/ 6 h 24"/>
                  <a:gd name="T24" fmla="*/ 24 w 24"/>
                  <a:gd name="T25" fmla="*/ 6 h 24"/>
                  <a:gd name="T26" fmla="*/ 12 w 24"/>
                  <a:gd name="T27" fmla="*/ 6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0" y="6"/>
                    </a:moveTo>
                    <a:lnTo>
                      <a:pt x="0" y="6"/>
                    </a:lnTo>
                    <a:lnTo>
                      <a:pt x="12" y="0"/>
                    </a:lnTo>
                    <a:lnTo>
                      <a:pt x="6" y="24"/>
                    </a:lnTo>
                    <a:lnTo>
                      <a:pt x="18" y="18"/>
                    </a:lnTo>
                    <a:lnTo>
                      <a:pt x="24" y="12"/>
                    </a:lnTo>
                    <a:lnTo>
                      <a:pt x="0" y="6"/>
                    </a:lnTo>
                    <a:close/>
                    <a:moveTo>
                      <a:pt x="24" y="12"/>
                    </a:moveTo>
                    <a:lnTo>
                      <a:pt x="24" y="6"/>
                    </a:lnTo>
                    <a:lnTo>
                      <a:pt x="12" y="6"/>
                    </a:lnTo>
                    <a:lnTo>
                      <a:pt x="24" y="12"/>
                    </a:lnTo>
                    <a:close/>
                  </a:path>
                </a:pathLst>
              </a:custGeom>
              <a:solidFill>
                <a:srgbClr val="00FF00"/>
              </a:solidFill>
              <a:ln w="9525">
                <a:solidFill>
                  <a:srgbClr val="00FF00"/>
                </a:solidFill>
                <a:round/>
                <a:headEnd/>
                <a:tailEnd/>
              </a:ln>
            </p:spPr>
            <p:txBody>
              <a:bodyPr/>
              <a:lstStyle/>
              <a:p>
                <a:endParaRPr lang="zh-CN" altLang="en-US"/>
              </a:p>
            </p:txBody>
          </p:sp>
          <p:sp>
            <p:nvSpPr>
              <p:cNvPr id="46113" name="Freeform 33"/>
              <p:cNvSpPr>
                <a:spLocks noEditPoints="1"/>
              </p:cNvSpPr>
              <p:nvPr/>
            </p:nvSpPr>
            <p:spPr bwMode="auto">
              <a:xfrm>
                <a:off x="4549" y="2364"/>
                <a:ext cx="12" cy="24"/>
              </a:xfrm>
              <a:custGeom>
                <a:avLst/>
                <a:gdLst>
                  <a:gd name="T0" fmla="*/ 0 w 12"/>
                  <a:gd name="T1" fmla="*/ 24 h 24"/>
                  <a:gd name="T2" fmla="*/ 0 w 12"/>
                  <a:gd name="T3" fmla="*/ 24 h 24"/>
                  <a:gd name="T4" fmla="*/ 12 w 12"/>
                  <a:gd name="T5" fmla="*/ 0 h 24"/>
                  <a:gd name="T6" fmla="*/ 6 w 12"/>
                  <a:gd name="T7" fmla="*/ 0 h 24"/>
                  <a:gd name="T8" fmla="*/ 0 w 12"/>
                  <a:gd name="T9" fmla="*/ 24 h 24"/>
                  <a:gd name="T10" fmla="*/ 6 w 12"/>
                  <a:gd name="T11" fmla="*/ 0 h 24"/>
                  <a:gd name="T12" fmla="*/ 0 w 12"/>
                  <a:gd name="T13" fmla="*/ 24 h 24"/>
                  <a:gd name="T14" fmla="*/ 6 w 12"/>
                  <a:gd name="T15" fmla="*/ 0 h 24"/>
                  <a:gd name="T16" fmla="*/ 0 w 12"/>
                  <a:gd name="T17" fmla="*/ 24 h 24"/>
                  <a:gd name="T18" fmla="*/ 6 w 12"/>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4">
                    <a:moveTo>
                      <a:pt x="0" y="24"/>
                    </a:moveTo>
                    <a:lnTo>
                      <a:pt x="0" y="24"/>
                    </a:lnTo>
                    <a:lnTo>
                      <a:pt x="12" y="0"/>
                    </a:lnTo>
                    <a:lnTo>
                      <a:pt x="6" y="0"/>
                    </a:lnTo>
                    <a:lnTo>
                      <a:pt x="0" y="24"/>
                    </a:lnTo>
                    <a:close/>
                    <a:moveTo>
                      <a:pt x="6" y="0"/>
                    </a:moveTo>
                    <a:lnTo>
                      <a:pt x="0" y="24"/>
                    </a:lnTo>
                    <a:lnTo>
                      <a:pt x="6" y="0"/>
                    </a:lnTo>
                    <a:lnTo>
                      <a:pt x="0" y="24"/>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114" name="Freeform 34"/>
              <p:cNvSpPr>
                <a:spLocks/>
              </p:cNvSpPr>
              <p:nvPr/>
            </p:nvSpPr>
            <p:spPr bwMode="auto">
              <a:xfrm>
                <a:off x="4549" y="2376"/>
                <a:ext cx="18" cy="18"/>
              </a:xfrm>
              <a:custGeom>
                <a:avLst/>
                <a:gdLst>
                  <a:gd name="T0" fmla="*/ 0 w 18"/>
                  <a:gd name="T1" fmla="*/ 12 h 18"/>
                  <a:gd name="T2" fmla="*/ 18 w 18"/>
                  <a:gd name="T3" fmla="*/ 18 h 18"/>
                  <a:gd name="T4" fmla="*/ 18 w 18"/>
                  <a:gd name="T5" fmla="*/ 6 h 18"/>
                  <a:gd name="T6" fmla="*/ 6 w 18"/>
                  <a:gd name="T7" fmla="*/ 0 h 18"/>
                  <a:gd name="T8" fmla="*/ 0 w 18"/>
                  <a:gd name="T9" fmla="*/ 12 h 18"/>
                </a:gdLst>
                <a:ahLst/>
                <a:cxnLst>
                  <a:cxn ang="0">
                    <a:pos x="T0" y="T1"/>
                  </a:cxn>
                  <a:cxn ang="0">
                    <a:pos x="T2" y="T3"/>
                  </a:cxn>
                  <a:cxn ang="0">
                    <a:pos x="T4" y="T5"/>
                  </a:cxn>
                  <a:cxn ang="0">
                    <a:pos x="T6" y="T7"/>
                  </a:cxn>
                  <a:cxn ang="0">
                    <a:pos x="T8" y="T9"/>
                  </a:cxn>
                </a:cxnLst>
                <a:rect l="0" t="0" r="r" b="b"/>
                <a:pathLst>
                  <a:path w="18" h="18">
                    <a:moveTo>
                      <a:pt x="0" y="12"/>
                    </a:moveTo>
                    <a:lnTo>
                      <a:pt x="18" y="18"/>
                    </a:lnTo>
                    <a:lnTo>
                      <a:pt x="18" y="6"/>
                    </a:lnTo>
                    <a:lnTo>
                      <a:pt x="6" y="0"/>
                    </a:lnTo>
                    <a:lnTo>
                      <a:pt x="0" y="12"/>
                    </a:lnTo>
                    <a:close/>
                  </a:path>
                </a:pathLst>
              </a:custGeom>
              <a:solidFill>
                <a:srgbClr val="00FF00"/>
              </a:solidFill>
              <a:ln w="9525">
                <a:solidFill>
                  <a:srgbClr val="00FF00"/>
                </a:solidFill>
                <a:round/>
                <a:headEnd/>
                <a:tailEnd/>
              </a:ln>
            </p:spPr>
            <p:txBody>
              <a:bodyPr/>
              <a:lstStyle/>
              <a:p>
                <a:endParaRPr lang="zh-CN" altLang="en-US"/>
              </a:p>
            </p:txBody>
          </p:sp>
          <p:sp>
            <p:nvSpPr>
              <p:cNvPr id="46115" name="Freeform 35"/>
              <p:cNvSpPr>
                <a:spLocks/>
              </p:cNvSpPr>
              <p:nvPr/>
            </p:nvSpPr>
            <p:spPr bwMode="auto">
              <a:xfrm>
                <a:off x="4531" y="2346"/>
                <a:ext cx="18" cy="30"/>
              </a:xfrm>
              <a:custGeom>
                <a:avLst/>
                <a:gdLst>
                  <a:gd name="T0" fmla="*/ 12 w 18"/>
                  <a:gd name="T1" fmla="*/ 30 h 30"/>
                  <a:gd name="T2" fmla="*/ 6 w 18"/>
                  <a:gd name="T3" fmla="*/ 6 h 30"/>
                  <a:gd name="T4" fmla="*/ 6 w 18"/>
                  <a:gd name="T5" fmla="*/ 6 h 30"/>
                  <a:gd name="T6" fmla="*/ 0 w 18"/>
                  <a:gd name="T7" fmla="*/ 0 h 30"/>
                  <a:gd name="T8" fmla="*/ 6 w 18"/>
                  <a:gd name="T9" fmla="*/ 0 h 30"/>
                  <a:gd name="T10" fmla="*/ 6 w 18"/>
                  <a:gd name="T11" fmla="*/ 6 h 30"/>
                  <a:gd name="T12" fmla="*/ 6 w 18"/>
                  <a:gd name="T13" fmla="*/ 12 h 30"/>
                  <a:gd name="T14" fmla="*/ 12 w 18"/>
                  <a:gd name="T15" fmla="*/ 18 h 30"/>
                  <a:gd name="T16" fmla="*/ 12 w 18"/>
                  <a:gd name="T17" fmla="*/ 24 h 30"/>
                  <a:gd name="T18" fmla="*/ 12 w 18"/>
                  <a:gd name="T19" fmla="*/ 24 h 30"/>
                  <a:gd name="T20" fmla="*/ 12 w 18"/>
                  <a:gd name="T21" fmla="*/ 30 h 30"/>
                  <a:gd name="T22" fmla="*/ 18 w 18"/>
                  <a:gd name="T23" fmla="*/ 30 h 30"/>
                  <a:gd name="T24" fmla="*/ 12 w 18"/>
                  <a:gd name="T25" fmla="*/ 30 h 30"/>
                  <a:gd name="T26" fmla="*/ 12 w 18"/>
                  <a:gd name="T2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12" y="30"/>
                    </a:moveTo>
                    <a:lnTo>
                      <a:pt x="6" y="6"/>
                    </a:lnTo>
                    <a:lnTo>
                      <a:pt x="0" y="0"/>
                    </a:lnTo>
                    <a:lnTo>
                      <a:pt x="6" y="0"/>
                    </a:lnTo>
                    <a:lnTo>
                      <a:pt x="6" y="6"/>
                    </a:lnTo>
                    <a:lnTo>
                      <a:pt x="6" y="12"/>
                    </a:lnTo>
                    <a:lnTo>
                      <a:pt x="12" y="18"/>
                    </a:lnTo>
                    <a:lnTo>
                      <a:pt x="12" y="24"/>
                    </a:lnTo>
                    <a:lnTo>
                      <a:pt x="12" y="30"/>
                    </a:lnTo>
                    <a:lnTo>
                      <a:pt x="18" y="30"/>
                    </a:lnTo>
                    <a:lnTo>
                      <a:pt x="12" y="30"/>
                    </a:lnTo>
                    <a:close/>
                  </a:path>
                </a:pathLst>
              </a:custGeom>
              <a:solidFill>
                <a:srgbClr val="00FF00"/>
              </a:solidFill>
              <a:ln w="9525">
                <a:solidFill>
                  <a:srgbClr val="00FF00"/>
                </a:solidFill>
                <a:round/>
                <a:headEnd/>
                <a:tailEnd/>
              </a:ln>
            </p:spPr>
            <p:txBody>
              <a:bodyPr/>
              <a:lstStyle/>
              <a:p>
                <a:endParaRPr lang="zh-CN" altLang="en-US"/>
              </a:p>
            </p:txBody>
          </p:sp>
          <p:sp>
            <p:nvSpPr>
              <p:cNvPr id="46116" name="Freeform 36"/>
              <p:cNvSpPr>
                <a:spLocks/>
              </p:cNvSpPr>
              <p:nvPr/>
            </p:nvSpPr>
            <p:spPr bwMode="auto">
              <a:xfrm>
                <a:off x="4525" y="2352"/>
                <a:ext cx="30" cy="30"/>
              </a:xfrm>
              <a:custGeom>
                <a:avLst/>
                <a:gdLst>
                  <a:gd name="T0" fmla="*/ 30 w 30"/>
                  <a:gd name="T1" fmla="*/ 24 h 30"/>
                  <a:gd name="T2" fmla="*/ 24 w 30"/>
                  <a:gd name="T3" fmla="*/ 0 h 30"/>
                  <a:gd name="T4" fmla="*/ 0 w 30"/>
                  <a:gd name="T5" fmla="*/ 6 h 30"/>
                  <a:gd name="T6" fmla="*/ 6 w 30"/>
                  <a:gd name="T7" fmla="*/ 30 h 30"/>
                  <a:gd name="T8" fmla="*/ 30 w 30"/>
                  <a:gd name="T9" fmla="*/ 24 h 30"/>
                </a:gdLst>
                <a:ahLst/>
                <a:cxnLst>
                  <a:cxn ang="0">
                    <a:pos x="T0" y="T1"/>
                  </a:cxn>
                  <a:cxn ang="0">
                    <a:pos x="T2" y="T3"/>
                  </a:cxn>
                  <a:cxn ang="0">
                    <a:pos x="T4" y="T5"/>
                  </a:cxn>
                  <a:cxn ang="0">
                    <a:pos x="T6" y="T7"/>
                  </a:cxn>
                  <a:cxn ang="0">
                    <a:pos x="T8" y="T9"/>
                  </a:cxn>
                </a:cxnLst>
                <a:rect l="0" t="0" r="r" b="b"/>
                <a:pathLst>
                  <a:path w="30" h="30">
                    <a:moveTo>
                      <a:pt x="30" y="24"/>
                    </a:moveTo>
                    <a:lnTo>
                      <a:pt x="24" y="0"/>
                    </a:lnTo>
                    <a:lnTo>
                      <a:pt x="0" y="6"/>
                    </a:lnTo>
                    <a:lnTo>
                      <a:pt x="6" y="30"/>
                    </a:lnTo>
                    <a:lnTo>
                      <a:pt x="30" y="24"/>
                    </a:lnTo>
                    <a:close/>
                  </a:path>
                </a:pathLst>
              </a:custGeom>
              <a:solidFill>
                <a:srgbClr val="00FF00"/>
              </a:solidFill>
              <a:ln w="9525">
                <a:solidFill>
                  <a:srgbClr val="00FF00"/>
                </a:solidFill>
                <a:round/>
                <a:headEnd/>
                <a:tailEnd/>
              </a:ln>
            </p:spPr>
            <p:txBody>
              <a:bodyPr/>
              <a:lstStyle/>
              <a:p>
                <a:endParaRPr lang="zh-CN" altLang="en-US"/>
              </a:p>
            </p:txBody>
          </p:sp>
          <p:sp>
            <p:nvSpPr>
              <p:cNvPr id="46117" name="Freeform 37"/>
              <p:cNvSpPr>
                <a:spLocks noEditPoints="1"/>
              </p:cNvSpPr>
              <p:nvPr/>
            </p:nvSpPr>
            <p:spPr bwMode="auto">
              <a:xfrm>
                <a:off x="4525" y="2334"/>
                <a:ext cx="24" cy="24"/>
              </a:xfrm>
              <a:custGeom>
                <a:avLst/>
                <a:gdLst>
                  <a:gd name="T0" fmla="*/ 24 w 24"/>
                  <a:gd name="T1" fmla="*/ 18 h 24"/>
                  <a:gd name="T2" fmla="*/ 24 w 24"/>
                  <a:gd name="T3" fmla="*/ 12 h 24"/>
                  <a:gd name="T4" fmla="*/ 24 w 24"/>
                  <a:gd name="T5" fmla="*/ 6 h 24"/>
                  <a:gd name="T6" fmla="*/ 12 w 24"/>
                  <a:gd name="T7" fmla="*/ 0 h 24"/>
                  <a:gd name="T8" fmla="*/ 6 w 24"/>
                  <a:gd name="T9" fmla="*/ 24 h 24"/>
                  <a:gd name="T10" fmla="*/ 0 w 24"/>
                  <a:gd name="T11" fmla="*/ 18 h 24"/>
                  <a:gd name="T12" fmla="*/ 0 w 24"/>
                  <a:gd name="T13" fmla="*/ 18 h 24"/>
                  <a:gd name="T14" fmla="*/ 0 w 24"/>
                  <a:gd name="T15" fmla="*/ 24 h 24"/>
                  <a:gd name="T16" fmla="*/ 24 w 24"/>
                  <a:gd name="T17" fmla="*/ 18 h 24"/>
                  <a:gd name="T18" fmla="*/ 0 w 24"/>
                  <a:gd name="T19" fmla="*/ 24 h 24"/>
                  <a:gd name="T20" fmla="*/ 0 w 24"/>
                  <a:gd name="T21" fmla="*/ 24 h 24"/>
                  <a:gd name="T22" fmla="*/ 0 w 24"/>
                  <a:gd name="T23" fmla="*/ 24 h 24"/>
                  <a:gd name="T24" fmla="*/ 12 w 24"/>
                  <a:gd name="T25" fmla="*/ 18 h 24"/>
                  <a:gd name="T26" fmla="*/ 0 w 24"/>
                  <a:gd name="T2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24" y="18"/>
                    </a:moveTo>
                    <a:lnTo>
                      <a:pt x="24" y="12"/>
                    </a:lnTo>
                    <a:lnTo>
                      <a:pt x="24" y="6"/>
                    </a:lnTo>
                    <a:lnTo>
                      <a:pt x="12" y="0"/>
                    </a:lnTo>
                    <a:lnTo>
                      <a:pt x="6" y="24"/>
                    </a:lnTo>
                    <a:lnTo>
                      <a:pt x="0" y="18"/>
                    </a:lnTo>
                    <a:lnTo>
                      <a:pt x="0" y="24"/>
                    </a:lnTo>
                    <a:lnTo>
                      <a:pt x="24" y="18"/>
                    </a:lnTo>
                    <a:close/>
                    <a:moveTo>
                      <a:pt x="0" y="24"/>
                    </a:moveTo>
                    <a:lnTo>
                      <a:pt x="0" y="24"/>
                    </a:lnTo>
                    <a:lnTo>
                      <a:pt x="12" y="18"/>
                    </a:lnTo>
                    <a:lnTo>
                      <a:pt x="0" y="24"/>
                    </a:lnTo>
                    <a:close/>
                  </a:path>
                </a:pathLst>
              </a:custGeom>
              <a:solidFill>
                <a:srgbClr val="00FF00"/>
              </a:solidFill>
              <a:ln w="9525">
                <a:solidFill>
                  <a:srgbClr val="00FF00"/>
                </a:solidFill>
                <a:round/>
                <a:headEnd/>
                <a:tailEnd/>
              </a:ln>
            </p:spPr>
            <p:txBody>
              <a:bodyPr/>
              <a:lstStyle/>
              <a:p>
                <a:endParaRPr lang="zh-CN" altLang="en-US"/>
              </a:p>
            </p:txBody>
          </p:sp>
          <p:sp>
            <p:nvSpPr>
              <p:cNvPr id="46118" name="Freeform 38"/>
              <p:cNvSpPr>
                <a:spLocks noEditPoints="1"/>
              </p:cNvSpPr>
              <p:nvPr/>
            </p:nvSpPr>
            <p:spPr bwMode="auto">
              <a:xfrm>
                <a:off x="4525" y="2334"/>
                <a:ext cx="24" cy="24"/>
              </a:xfrm>
              <a:custGeom>
                <a:avLst/>
                <a:gdLst>
                  <a:gd name="T0" fmla="*/ 0 w 24"/>
                  <a:gd name="T1" fmla="*/ 18 h 24"/>
                  <a:gd name="T2" fmla="*/ 0 w 24"/>
                  <a:gd name="T3" fmla="*/ 24 h 24"/>
                  <a:gd name="T4" fmla="*/ 0 w 24"/>
                  <a:gd name="T5" fmla="*/ 24 h 24"/>
                  <a:gd name="T6" fmla="*/ 24 w 24"/>
                  <a:gd name="T7" fmla="*/ 18 h 24"/>
                  <a:gd name="T8" fmla="*/ 24 w 24"/>
                  <a:gd name="T9" fmla="*/ 6 h 24"/>
                  <a:gd name="T10" fmla="*/ 18 w 24"/>
                  <a:gd name="T11" fmla="*/ 0 h 24"/>
                  <a:gd name="T12" fmla="*/ 0 w 24"/>
                  <a:gd name="T13" fmla="*/ 18 h 24"/>
                  <a:gd name="T14" fmla="*/ 12 w 24"/>
                  <a:gd name="T15" fmla="*/ 0 h 24"/>
                  <a:gd name="T16" fmla="*/ 0 w 24"/>
                  <a:gd name="T17" fmla="*/ 18 h 24"/>
                  <a:gd name="T18" fmla="*/ 18 w 24"/>
                  <a:gd name="T19" fmla="*/ 0 h 24"/>
                  <a:gd name="T20" fmla="*/ 6 w 24"/>
                  <a:gd name="T21" fmla="*/ 24 h 24"/>
                  <a:gd name="T22" fmla="*/ 12 w 24"/>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0" y="18"/>
                    </a:moveTo>
                    <a:lnTo>
                      <a:pt x="0" y="24"/>
                    </a:lnTo>
                    <a:lnTo>
                      <a:pt x="24" y="18"/>
                    </a:lnTo>
                    <a:lnTo>
                      <a:pt x="24" y="6"/>
                    </a:lnTo>
                    <a:lnTo>
                      <a:pt x="18" y="0"/>
                    </a:lnTo>
                    <a:lnTo>
                      <a:pt x="0" y="18"/>
                    </a:lnTo>
                    <a:close/>
                    <a:moveTo>
                      <a:pt x="12" y="0"/>
                    </a:moveTo>
                    <a:lnTo>
                      <a:pt x="0" y="18"/>
                    </a:lnTo>
                    <a:lnTo>
                      <a:pt x="18" y="0"/>
                    </a:lnTo>
                    <a:lnTo>
                      <a:pt x="6" y="24"/>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19" name="Freeform 39"/>
              <p:cNvSpPr>
                <a:spLocks noEditPoints="1"/>
              </p:cNvSpPr>
              <p:nvPr/>
            </p:nvSpPr>
            <p:spPr bwMode="auto">
              <a:xfrm>
                <a:off x="4525" y="2352"/>
                <a:ext cx="30" cy="24"/>
              </a:xfrm>
              <a:custGeom>
                <a:avLst/>
                <a:gdLst>
                  <a:gd name="T0" fmla="*/ 6 w 30"/>
                  <a:gd name="T1" fmla="*/ 6 h 24"/>
                  <a:gd name="T2" fmla="*/ 6 w 30"/>
                  <a:gd name="T3" fmla="*/ 6 h 24"/>
                  <a:gd name="T4" fmla="*/ 6 w 30"/>
                  <a:gd name="T5" fmla="*/ 12 h 24"/>
                  <a:gd name="T6" fmla="*/ 6 w 30"/>
                  <a:gd name="T7" fmla="*/ 18 h 24"/>
                  <a:gd name="T8" fmla="*/ 6 w 30"/>
                  <a:gd name="T9" fmla="*/ 18 h 24"/>
                  <a:gd name="T10" fmla="*/ 30 w 30"/>
                  <a:gd name="T11" fmla="*/ 24 h 24"/>
                  <a:gd name="T12" fmla="*/ 30 w 30"/>
                  <a:gd name="T13" fmla="*/ 6 h 24"/>
                  <a:gd name="T14" fmla="*/ 24 w 30"/>
                  <a:gd name="T15" fmla="*/ 0 h 24"/>
                  <a:gd name="T16" fmla="*/ 6 w 30"/>
                  <a:gd name="T17" fmla="*/ 6 h 24"/>
                  <a:gd name="T18" fmla="*/ 0 w 30"/>
                  <a:gd name="T19" fmla="*/ 6 h 24"/>
                  <a:gd name="T20" fmla="*/ 0 w 30"/>
                  <a:gd name="T21" fmla="*/ 6 h 24"/>
                  <a:gd name="T22" fmla="*/ 6 w 30"/>
                  <a:gd name="T23" fmla="*/ 6 h 24"/>
                  <a:gd name="T24" fmla="*/ 12 w 30"/>
                  <a:gd name="T25" fmla="*/ 0 h 24"/>
                  <a:gd name="T26" fmla="*/ 0 w 30"/>
                  <a:gd name="T2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6" y="6"/>
                    </a:moveTo>
                    <a:lnTo>
                      <a:pt x="6" y="6"/>
                    </a:lnTo>
                    <a:lnTo>
                      <a:pt x="6" y="12"/>
                    </a:lnTo>
                    <a:lnTo>
                      <a:pt x="6" y="18"/>
                    </a:lnTo>
                    <a:lnTo>
                      <a:pt x="30" y="24"/>
                    </a:lnTo>
                    <a:lnTo>
                      <a:pt x="30" y="6"/>
                    </a:lnTo>
                    <a:lnTo>
                      <a:pt x="24" y="0"/>
                    </a:lnTo>
                    <a:lnTo>
                      <a:pt x="6" y="6"/>
                    </a:lnTo>
                    <a:close/>
                    <a:moveTo>
                      <a:pt x="0" y="6"/>
                    </a:moveTo>
                    <a:lnTo>
                      <a:pt x="0" y="6"/>
                    </a:lnTo>
                    <a:lnTo>
                      <a:pt x="6" y="6"/>
                    </a:lnTo>
                    <a:lnTo>
                      <a:pt x="12" y="0"/>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120" name="Freeform 40"/>
              <p:cNvSpPr>
                <a:spLocks noEditPoints="1"/>
              </p:cNvSpPr>
              <p:nvPr/>
            </p:nvSpPr>
            <p:spPr bwMode="auto">
              <a:xfrm>
                <a:off x="4531" y="2364"/>
                <a:ext cx="30" cy="24"/>
              </a:xfrm>
              <a:custGeom>
                <a:avLst/>
                <a:gdLst>
                  <a:gd name="T0" fmla="*/ 0 w 30"/>
                  <a:gd name="T1" fmla="*/ 12 h 24"/>
                  <a:gd name="T2" fmla="*/ 0 w 30"/>
                  <a:gd name="T3" fmla="*/ 12 h 24"/>
                  <a:gd name="T4" fmla="*/ 0 w 30"/>
                  <a:gd name="T5" fmla="*/ 12 h 24"/>
                  <a:gd name="T6" fmla="*/ 6 w 30"/>
                  <a:gd name="T7" fmla="*/ 18 h 24"/>
                  <a:gd name="T8" fmla="*/ 18 w 30"/>
                  <a:gd name="T9" fmla="*/ 24 h 24"/>
                  <a:gd name="T10" fmla="*/ 12 w 30"/>
                  <a:gd name="T11" fmla="*/ 0 h 24"/>
                  <a:gd name="T12" fmla="*/ 24 w 30"/>
                  <a:gd name="T13" fmla="*/ 6 h 24"/>
                  <a:gd name="T14" fmla="*/ 30 w 30"/>
                  <a:gd name="T15" fmla="*/ 6 h 24"/>
                  <a:gd name="T16" fmla="*/ 24 w 30"/>
                  <a:gd name="T17" fmla="*/ 6 h 24"/>
                  <a:gd name="T18" fmla="*/ 0 w 30"/>
                  <a:gd name="T19" fmla="*/ 12 h 24"/>
                  <a:gd name="T20" fmla="*/ 0 w 30"/>
                  <a:gd name="T21" fmla="*/ 6 h 24"/>
                  <a:gd name="T22" fmla="*/ 0 w 30"/>
                  <a:gd name="T23" fmla="*/ 6 h 24"/>
                  <a:gd name="T24" fmla="*/ 0 w 30"/>
                  <a:gd name="T25" fmla="*/ 12 h 24"/>
                  <a:gd name="T26" fmla="*/ 12 w 30"/>
                  <a:gd name="T27" fmla="*/ 6 h 24"/>
                  <a:gd name="T28" fmla="*/ 0 w 30"/>
                  <a:gd name="T2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24">
                    <a:moveTo>
                      <a:pt x="0" y="12"/>
                    </a:moveTo>
                    <a:lnTo>
                      <a:pt x="0" y="12"/>
                    </a:lnTo>
                    <a:lnTo>
                      <a:pt x="6" y="18"/>
                    </a:lnTo>
                    <a:lnTo>
                      <a:pt x="18" y="24"/>
                    </a:lnTo>
                    <a:lnTo>
                      <a:pt x="12" y="0"/>
                    </a:lnTo>
                    <a:lnTo>
                      <a:pt x="24" y="6"/>
                    </a:lnTo>
                    <a:lnTo>
                      <a:pt x="30" y="6"/>
                    </a:lnTo>
                    <a:lnTo>
                      <a:pt x="24" y="6"/>
                    </a:lnTo>
                    <a:lnTo>
                      <a:pt x="0" y="12"/>
                    </a:lnTo>
                    <a:close/>
                    <a:moveTo>
                      <a:pt x="0" y="6"/>
                    </a:moveTo>
                    <a:lnTo>
                      <a:pt x="0" y="6"/>
                    </a:lnTo>
                    <a:lnTo>
                      <a:pt x="0" y="12"/>
                    </a:lnTo>
                    <a:lnTo>
                      <a:pt x="12" y="6"/>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121" name="Freeform 41"/>
              <p:cNvSpPr>
                <a:spLocks noEditPoints="1"/>
              </p:cNvSpPr>
              <p:nvPr/>
            </p:nvSpPr>
            <p:spPr bwMode="auto">
              <a:xfrm>
                <a:off x="4537" y="2364"/>
                <a:ext cx="18" cy="24"/>
              </a:xfrm>
              <a:custGeom>
                <a:avLst/>
                <a:gdLst>
                  <a:gd name="T0" fmla="*/ 6 w 18"/>
                  <a:gd name="T1" fmla="*/ 0 h 24"/>
                  <a:gd name="T2" fmla="*/ 0 w 18"/>
                  <a:gd name="T3" fmla="*/ 0 h 24"/>
                  <a:gd name="T4" fmla="*/ 12 w 18"/>
                  <a:gd name="T5" fmla="*/ 24 h 24"/>
                  <a:gd name="T6" fmla="*/ 18 w 18"/>
                  <a:gd name="T7" fmla="*/ 24 h 24"/>
                  <a:gd name="T8" fmla="*/ 6 w 18"/>
                  <a:gd name="T9" fmla="*/ 0 h 24"/>
                  <a:gd name="T10" fmla="*/ 12 w 18"/>
                  <a:gd name="T11" fmla="*/ 24 h 24"/>
                  <a:gd name="T12" fmla="*/ 6 w 18"/>
                  <a:gd name="T13" fmla="*/ 0 h 24"/>
                  <a:gd name="T14" fmla="*/ 18 w 18"/>
                  <a:gd name="T15" fmla="*/ 24 h 24"/>
                  <a:gd name="T16" fmla="*/ 6 w 18"/>
                  <a:gd name="T17" fmla="*/ 0 h 24"/>
                  <a:gd name="T18" fmla="*/ 12 w 18"/>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4">
                    <a:moveTo>
                      <a:pt x="6" y="0"/>
                    </a:moveTo>
                    <a:lnTo>
                      <a:pt x="0" y="0"/>
                    </a:lnTo>
                    <a:lnTo>
                      <a:pt x="12" y="24"/>
                    </a:lnTo>
                    <a:lnTo>
                      <a:pt x="18" y="24"/>
                    </a:lnTo>
                    <a:lnTo>
                      <a:pt x="6" y="0"/>
                    </a:lnTo>
                    <a:close/>
                    <a:moveTo>
                      <a:pt x="12" y="24"/>
                    </a:moveTo>
                    <a:lnTo>
                      <a:pt x="6" y="0"/>
                    </a:lnTo>
                    <a:lnTo>
                      <a:pt x="18" y="24"/>
                    </a:lnTo>
                    <a:lnTo>
                      <a:pt x="6" y="0"/>
                    </a:lnTo>
                    <a:lnTo>
                      <a:pt x="12" y="24"/>
                    </a:lnTo>
                    <a:close/>
                  </a:path>
                </a:pathLst>
              </a:custGeom>
              <a:solidFill>
                <a:srgbClr val="00FF00"/>
              </a:solidFill>
              <a:ln w="9525">
                <a:solidFill>
                  <a:srgbClr val="00FF00"/>
                </a:solidFill>
                <a:round/>
                <a:headEnd/>
                <a:tailEnd/>
              </a:ln>
            </p:spPr>
            <p:txBody>
              <a:bodyPr/>
              <a:lstStyle/>
              <a:p>
                <a:endParaRPr lang="zh-CN" altLang="en-US"/>
              </a:p>
            </p:txBody>
          </p:sp>
          <p:sp>
            <p:nvSpPr>
              <p:cNvPr id="46122" name="Freeform 42"/>
              <p:cNvSpPr>
                <a:spLocks/>
              </p:cNvSpPr>
              <p:nvPr/>
            </p:nvSpPr>
            <p:spPr bwMode="auto">
              <a:xfrm>
                <a:off x="4531" y="2376"/>
                <a:ext cx="18" cy="18"/>
              </a:xfrm>
              <a:custGeom>
                <a:avLst/>
                <a:gdLst>
                  <a:gd name="T0" fmla="*/ 0 w 18"/>
                  <a:gd name="T1" fmla="*/ 6 h 18"/>
                  <a:gd name="T2" fmla="*/ 6 w 18"/>
                  <a:gd name="T3" fmla="*/ 18 h 18"/>
                  <a:gd name="T4" fmla="*/ 18 w 18"/>
                  <a:gd name="T5" fmla="*/ 12 h 18"/>
                  <a:gd name="T6" fmla="*/ 12 w 18"/>
                  <a:gd name="T7" fmla="*/ 0 h 18"/>
                  <a:gd name="T8" fmla="*/ 0 w 18"/>
                  <a:gd name="T9" fmla="*/ 6 h 18"/>
                </a:gdLst>
                <a:ahLst/>
                <a:cxnLst>
                  <a:cxn ang="0">
                    <a:pos x="T0" y="T1"/>
                  </a:cxn>
                  <a:cxn ang="0">
                    <a:pos x="T2" y="T3"/>
                  </a:cxn>
                  <a:cxn ang="0">
                    <a:pos x="T4" y="T5"/>
                  </a:cxn>
                  <a:cxn ang="0">
                    <a:pos x="T6" y="T7"/>
                  </a:cxn>
                  <a:cxn ang="0">
                    <a:pos x="T8" y="T9"/>
                  </a:cxn>
                </a:cxnLst>
                <a:rect l="0" t="0" r="r" b="b"/>
                <a:pathLst>
                  <a:path w="18" h="18">
                    <a:moveTo>
                      <a:pt x="0" y="6"/>
                    </a:moveTo>
                    <a:lnTo>
                      <a:pt x="6" y="18"/>
                    </a:lnTo>
                    <a:lnTo>
                      <a:pt x="18" y="12"/>
                    </a:lnTo>
                    <a:lnTo>
                      <a:pt x="12" y="0"/>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123" name="Freeform 43"/>
              <p:cNvSpPr>
                <a:spLocks/>
              </p:cNvSpPr>
              <p:nvPr/>
            </p:nvSpPr>
            <p:spPr bwMode="auto">
              <a:xfrm>
                <a:off x="4501" y="2459"/>
                <a:ext cx="48" cy="78"/>
              </a:xfrm>
              <a:custGeom>
                <a:avLst/>
                <a:gdLst>
                  <a:gd name="T0" fmla="*/ 48 w 48"/>
                  <a:gd name="T1" fmla="*/ 0 h 78"/>
                  <a:gd name="T2" fmla="*/ 48 w 48"/>
                  <a:gd name="T3" fmla="*/ 0 h 78"/>
                  <a:gd name="T4" fmla="*/ 42 w 48"/>
                  <a:gd name="T5" fmla="*/ 12 h 78"/>
                  <a:gd name="T6" fmla="*/ 36 w 48"/>
                  <a:gd name="T7" fmla="*/ 24 h 78"/>
                  <a:gd name="T8" fmla="*/ 30 w 48"/>
                  <a:gd name="T9" fmla="*/ 36 h 78"/>
                  <a:gd name="T10" fmla="*/ 24 w 48"/>
                  <a:gd name="T11" fmla="*/ 42 h 78"/>
                  <a:gd name="T12" fmla="*/ 18 w 48"/>
                  <a:gd name="T13" fmla="*/ 54 h 78"/>
                  <a:gd name="T14" fmla="*/ 12 w 48"/>
                  <a:gd name="T15" fmla="*/ 60 h 78"/>
                  <a:gd name="T16" fmla="*/ 6 w 48"/>
                  <a:gd name="T17" fmla="*/ 72 h 78"/>
                  <a:gd name="T18" fmla="*/ 0 w 48"/>
                  <a:gd name="T19" fmla="*/ 78 h 78"/>
                  <a:gd name="T20" fmla="*/ 0 w 48"/>
                  <a:gd name="T21" fmla="*/ 78 h 78"/>
                  <a:gd name="T22" fmla="*/ 0 w 48"/>
                  <a:gd name="T23" fmla="*/ 78 h 78"/>
                  <a:gd name="T24" fmla="*/ 6 w 48"/>
                  <a:gd name="T25" fmla="*/ 72 h 78"/>
                  <a:gd name="T26" fmla="*/ 12 w 48"/>
                  <a:gd name="T27" fmla="*/ 60 h 78"/>
                  <a:gd name="T28" fmla="*/ 18 w 48"/>
                  <a:gd name="T29" fmla="*/ 54 h 78"/>
                  <a:gd name="T30" fmla="*/ 24 w 48"/>
                  <a:gd name="T31" fmla="*/ 42 h 78"/>
                  <a:gd name="T32" fmla="*/ 36 w 48"/>
                  <a:gd name="T33" fmla="*/ 30 h 78"/>
                  <a:gd name="T34" fmla="*/ 42 w 48"/>
                  <a:gd name="T35" fmla="*/ 18 h 78"/>
                  <a:gd name="T36" fmla="*/ 48 w 48"/>
                  <a:gd name="T37" fmla="*/ 12 h 78"/>
                  <a:gd name="T38" fmla="*/ 48 w 48"/>
                  <a:gd name="T39" fmla="*/ 0 h 78"/>
                  <a:gd name="T40" fmla="*/ 48 w 48"/>
                  <a:gd name="T41" fmla="*/ 0 h 78"/>
                  <a:gd name="T42" fmla="*/ 48 w 48"/>
                  <a:gd name="T43" fmla="*/ 0 h 78"/>
                  <a:gd name="T44" fmla="*/ 48 w 48"/>
                  <a:gd name="T45" fmla="*/ 0 h 78"/>
                  <a:gd name="T46" fmla="*/ 48 w 48"/>
                  <a:gd name="T4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 h="78">
                    <a:moveTo>
                      <a:pt x="48" y="0"/>
                    </a:moveTo>
                    <a:lnTo>
                      <a:pt x="48" y="0"/>
                    </a:lnTo>
                    <a:lnTo>
                      <a:pt x="42" y="12"/>
                    </a:lnTo>
                    <a:lnTo>
                      <a:pt x="36" y="24"/>
                    </a:lnTo>
                    <a:lnTo>
                      <a:pt x="30" y="36"/>
                    </a:lnTo>
                    <a:lnTo>
                      <a:pt x="24" y="42"/>
                    </a:lnTo>
                    <a:lnTo>
                      <a:pt x="18" y="54"/>
                    </a:lnTo>
                    <a:lnTo>
                      <a:pt x="12" y="60"/>
                    </a:lnTo>
                    <a:lnTo>
                      <a:pt x="6" y="72"/>
                    </a:lnTo>
                    <a:lnTo>
                      <a:pt x="0" y="78"/>
                    </a:lnTo>
                    <a:lnTo>
                      <a:pt x="6" y="72"/>
                    </a:lnTo>
                    <a:lnTo>
                      <a:pt x="12" y="60"/>
                    </a:lnTo>
                    <a:lnTo>
                      <a:pt x="18" y="54"/>
                    </a:lnTo>
                    <a:lnTo>
                      <a:pt x="24" y="42"/>
                    </a:lnTo>
                    <a:lnTo>
                      <a:pt x="36" y="30"/>
                    </a:lnTo>
                    <a:lnTo>
                      <a:pt x="42" y="18"/>
                    </a:lnTo>
                    <a:lnTo>
                      <a:pt x="48" y="12"/>
                    </a:lnTo>
                    <a:lnTo>
                      <a:pt x="48" y="0"/>
                    </a:lnTo>
                    <a:close/>
                  </a:path>
                </a:pathLst>
              </a:custGeom>
              <a:solidFill>
                <a:srgbClr val="00FF00"/>
              </a:solidFill>
              <a:ln w="9525">
                <a:solidFill>
                  <a:srgbClr val="00FF00"/>
                </a:solidFill>
                <a:round/>
                <a:headEnd/>
                <a:tailEnd/>
              </a:ln>
            </p:spPr>
            <p:txBody>
              <a:bodyPr/>
              <a:lstStyle/>
              <a:p>
                <a:endParaRPr lang="zh-CN" altLang="en-US"/>
              </a:p>
            </p:txBody>
          </p:sp>
          <p:sp>
            <p:nvSpPr>
              <p:cNvPr id="46124" name="Freeform 44"/>
              <p:cNvSpPr>
                <a:spLocks/>
              </p:cNvSpPr>
              <p:nvPr/>
            </p:nvSpPr>
            <p:spPr bwMode="auto">
              <a:xfrm>
                <a:off x="4555" y="2459"/>
                <a:ext cx="48" cy="78"/>
              </a:xfrm>
              <a:custGeom>
                <a:avLst/>
                <a:gdLst>
                  <a:gd name="T0" fmla="*/ 0 w 48"/>
                  <a:gd name="T1" fmla="*/ 0 h 78"/>
                  <a:gd name="T2" fmla="*/ 0 w 48"/>
                  <a:gd name="T3" fmla="*/ 0 h 78"/>
                  <a:gd name="T4" fmla="*/ 6 w 48"/>
                  <a:gd name="T5" fmla="*/ 12 h 78"/>
                  <a:gd name="T6" fmla="*/ 12 w 48"/>
                  <a:gd name="T7" fmla="*/ 24 h 78"/>
                  <a:gd name="T8" fmla="*/ 18 w 48"/>
                  <a:gd name="T9" fmla="*/ 36 h 78"/>
                  <a:gd name="T10" fmla="*/ 24 w 48"/>
                  <a:gd name="T11" fmla="*/ 42 h 78"/>
                  <a:gd name="T12" fmla="*/ 30 w 48"/>
                  <a:gd name="T13" fmla="*/ 54 h 78"/>
                  <a:gd name="T14" fmla="*/ 36 w 48"/>
                  <a:gd name="T15" fmla="*/ 60 h 78"/>
                  <a:gd name="T16" fmla="*/ 42 w 48"/>
                  <a:gd name="T17" fmla="*/ 72 h 78"/>
                  <a:gd name="T18" fmla="*/ 48 w 48"/>
                  <a:gd name="T19" fmla="*/ 78 h 78"/>
                  <a:gd name="T20" fmla="*/ 48 w 48"/>
                  <a:gd name="T21" fmla="*/ 78 h 78"/>
                  <a:gd name="T22" fmla="*/ 48 w 48"/>
                  <a:gd name="T23" fmla="*/ 78 h 78"/>
                  <a:gd name="T24" fmla="*/ 42 w 48"/>
                  <a:gd name="T25" fmla="*/ 72 h 78"/>
                  <a:gd name="T26" fmla="*/ 36 w 48"/>
                  <a:gd name="T27" fmla="*/ 60 h 78"/>
                  <a:gd name="T28" fmla="*/ 30 w 48"/>
                  <a:gd name="T29" fmla="*/ 54 h 78"/>
                  <a:gd name="T30" fmla="*/ 24 w 48"/>
                  <a:gd name="T31" fmla="*/ 42 h 78"/>
                  <a:gd name="T32" fmla="*/ 12 w 48"/>
                  <a:gd name="T33" fmla="*/ 30 h 78"/>
                  <a:gd name="T34" fmla="*/ 6 w 48"/>
                  <a:gd name="T35" fmla="*/ 18 h 78"/>
                  <a:gd name="T36" fmla="*/ 0 w 48"/>
                  <a:gd name="T37" fmla="*/ 12 h 78"/>
                  <a:gd name="T38" fmla="*/ 0 w 48"/>
                  <a:gd name="T39" fmla="*/ 0 h 78"/>
                  <a:gd name="T40" fmla="*/ 0 w 48"/>
                  <a:gd name="T41" fmla="*/ 0 h 78"/>
                  <a:gd name="T42" fmla="*/ 0 w 48"/>
                  <a:gd name="T43" fmla="*/ 0 h 78"/>
                  <a:gd name="T44" fmla="*/ 0 w 48"/>
                  <a:gd name="T45" fmla="*/ 0 h 78"/>
                  <a:gd name="T46" fmla="*/ 0 w 48"/>
                  <a:gd name="T4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 h="78">
                    <a:moveTo>
                      <a:pt x="0" y="0"/>
                    </a:moveTo>
                    <a:lnTo>
                      <a:pt x="0" y="0"/>
                    </a:lnTo>
                    <a:lnTo>
                      <a:pt x="6" y="12"/>
                    </a:lnTo>
                    <a:lnTo>
                      <a:pt x="12" y="24"/>
                    </a:lnTo>
                    <a:lnTo>
                      <a:pt x="18" y="36"/>
                    </a:lnTo>
                    <a:lnTo>
                      <a:pt x="24" y="42"/>
                    </a:lnTo>
                    <a:lnTo>
                      <a:pt x="30" y="54"/>
                    </a:lnTo>
                    <a:lnTo>
                      <a:pt x="36" y="60"/>
                    </a:lnTo>
                    <a:lnTo>
                      <a:pt x="42" y="72"/>
                    </a:lnTo>
                    <a:lnTo>
                      <a:pt x="48" y="78"/>
                    </a:lnTo>
                    <a:lnTo>
                      <a:pt x="42" y="72"/>
                    </a:lnTo>
                    <a:lnTo>
                      <a:pt x="36" y="60"/>
                    </a:lnTo>
                    <a:lnTo>
                      <a:pt x="30" y="54"/>
                    </a:lnTo>
                    <a:lnTo>
                      <a:pt x="24" y="42"/>
                    </a:lnTo>
                    <a:lnTo>
                      <a:pt x="12" y="30"/>
                    </a:lnTo>
                    <a:lnTo>
                      <a:pt x="6" y="18"/>
                    </a:lnTo>
                    <a:lnTo>
                      <a:pt x="0" y="12"/>
                    </a:lnTo>
                    <a:lnTo>
                      <a:pt x="0" y="0"/>
                    </a:lnTo>
                    <a:close/>
                  </a:path>
                </a:pathLst>
              </a:custGeom>
              <a:solidFill>
                <a:srgbClr val="00FF00"/>
              </a:solidFill>
              <a:ln w="9525">
                <a:solidFill>
                  <a:srgbClr val="00FF00"/>
                </a:solidFill>
                <a:round/>
                <a:headEnd/>
                <a:tailEnd/>
              </a:ln>
            </p:spPr>
            <p:txBody>
              <a:bodyPr/>
              <a:lstStyle/>
              <a:p>
                <a:endParaRPr lang="zh-CN" altLang="en-US"/>
              </a:p>
            </p:txBody>
          </p:sp>
          <p:sp>
            <p:nvSpPr>
              <p:cNvPr id="46125" name="Freeform 45"/>
              <p:cNvSpPr>
                <a:spLocks/>
              </p:cNvSpPr>
              <p:nvPr/>
            </p:nvSpPr>
            <p:spPr bwMode="auto">
              <a:xfrm>
                <a:off x="4549" y="2346"/>
                <a:ext cx="42" cy="71"/>
              </a:xfrm>
              <a:custGeom>
                <a:avLst/>
                <a:gdLst>
                  <a:gd name="T0" fmla="*/ 0 w 42"/>
                  <a:gd name="T1" fmla="*/ 71 h 71"/>
                  <a:gd name="T2" fmla="*/ 6 w 42"/>
                  <a:gd name="T3" fmla="*/ 71 h 71"/>
                  <a:gd name="T4" fmla="*/ 18 w 42"/>
                  <a:gd name="T5" fmla="*/ 71 h 71"/>
                  <a:gd name="T6" fmla="*/ 30 w 42"/>
                  <a:gd name="T7" fmla="*/ 65 h 71"/>
                  <a:gd name="T8" fmla="*/ 36 w 42"/>
                  <a:gd name="T9" fmla="*/ 59 h 71"/>
                  <a:gd name="T10" fmla="*/ 36 w 42"/>
                  <a:gd name="T11" fmla="*/ 54 h 71"/>
                  <a:gd name="T12" fmla="*/ 42 w 42"/>
                  <a:gd name="T13" fmla="*/ 48 h 71"/>
                  <a:gd name="T14" fmla="*/ 42 w 42"/>
                  <a:gd name="T15" fmla="*/ 42 h 71"/>
                  <a:gd name="T16" fmla="*/ 42 w 42"/>
                  <a:gd name="T17" fmla="*/ 42 h 71"/>
                  <a:gd name="T18" fmla="*/ 36 w 42"/>
                  <a:gd name="T19" fmla="*/ 36 h 71"/>
                  <a:gd name="T20" fmla="*/ 30 w 42"/>
                  <a:gd name="T21" fmla="*/ 30 h 71"/>
                  <a:gd name="T22" fmla="*/ 24 w 42"/>
                  <a:gd name="T23" fmla="*/ 30 h 71"/>
                  <a:gd name="T24" fmla="*/ 30 w 42"/>
                  <a:gd name="T25" fmla="*/ 12 h 71"/>
                  <a:gd name="T26" fmla="*/ 30 w 42"/>
                  <a:gd name="T27" fmla="*/ 0 h 71"/>
                  <a:gd name="T28" fmla="*/ 24 w 42"/>
                  <a:gd name="T29" fmla="*/ 12 h 71"/>
                  <a:gd name="T30" fmla="*/ 24 w 42"/>
                  <a:gd name="T31" fmla="*/ 6 h 71"/>
                  <a:gd name="T32" fmla="*/ 24 w 42"/>
                  <a:gd name="T33" fmla="*/ 12 h 71"/>
                  <a:gd name="T34" fmla="*/ 24 w 42"/>
                  <a:gd name="T35" fmla="*/ 18 h 71"/>
                  <a:gd name="T36" fmla="*/ 24 w 42"/>
                  <a:gd name="T37" fmla="*/ 24 h 71"/>
                  <a:gd name="T38" fmla="*/ 18 w 42"/>
                  <a:gd name="T39" fmla="*/ 24 h 71"/>
                  <a:gd name="T40" fmla="*/ 18 w 42"/>
                  <a:gd name="T41" fmla="*/ 18 h 71"/>
                  <a:gd name="T42" fmla="*/ 18 w 42"/>
                  <a:gd name="T43" fmla="*/ 24 h 71"/>
                  <a:gd name="T44" fmla="*/ 18 w 42"/>
                  <a:gd name="T45" fmla="*/ 30 h 71"/>
                  <a:gd name="T46" fmla="*/ 24 w 42"/>
                  <a:gd name="T47" fmla="*/ 36 h 71"/>
                  <a:gd name="T48" fmla="*/ 36 w 42"/>
                  <a:gd name="T49" fmla="*/ 48 h 71"/>
                  <a:gd name="T50" fmla="*/ 36 w 42"/>
                  <a:gd name="T51" fmla="*/ 48 h 71"/>
                  <a:gd name="T52" fmla="*/ 30 w 42"/>
                  <a:gd name="T53" fmla="*/ 48 h 71"/>
                  <a:gd name="T54" fmla="*/ 24 w 42"/>
                  <a:gd name="T55" fmla="*/ 54 h 71"/>
                  <a:gd name="T56" fmla="*/ 12 w 42"/>
                  <a:gd name="T57" fmla="*/ 54 h 71"/>
                  <a:gd name="T58" fmla="*/ 6 w 42"/>
                  <a:gd name="T59" fmla="*/ 59 h 71"/>
                  <a:gd name="T60" fmla="*/ 0 w 42"/>
                  <a:gd name="T61" fmla="*/ 71 h 71"/>
                  <a:gd name="T62" fmla="*/ 0 w 42"/>
                  <a:gd name="T63"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 h="71">
                    <a:moveTo>
                      <a:pt x="0" y="71"/>
                    </a:moveTo>
                    <a:lnTo>
                      <a:pt x="6" y="71"/>
                    </a:lnTo>
                    <a:lnTo>
                      <a:pt x="18" y="71"/>
                    </a:lnTo>
                    <a:lnTo>
                      <a:pt x="30" y="65"/>
                    </a:lnTo>
                    <a:lnTo>
                      <a:pt x="36" y="59"/>
                    </a:lnTo>
                    <a:lnTo>
                      <a:pt x="36" y="54"/>
                    </a:lnTo>
                    <a:lnTo>
                      <a:pt x="42" y="48"/>
                    </a:lnTo>
                    <a:lnTo>
                      <a:pt x="42" y="42"/>
                    </a:lnTo>
                    <a:lnTo>
                      <a:pt x="36" y="36"/>
                    </a:lnTo>
                    <a:lnTo>
                      <a:pt x="30" y="30"/>
                    </a:lnTo>
                    <a:lnTo>
                      <a:pt x="24" y="30"/>
                    </a:lnTo>
                    <a:lnTo>
                      <a:pt x="30" y="12"/>
                    </a:lnTo>
                    <a:lnTo>
                      <a:pt x="30" y="0"/>
                    </a:lnTo>
                    <a:lnTo>
                      <a:pt x="24" y="12"/>
                    </a:lnTo>
                    <a:lnTo>
                      <a:pt x="24" y="6"/>
                    </a:lnTo>
                    <a:lnTo>
                      <a:pt x="24" y="12"/>
                    </a:lnTo>
                    <a:lnTo>
                      <a:pt x="24" y="18"/>
                    </a:lnTo>
                    <a:lnTo>
                      <a:pt x="24" y="24"/>
                    </a:lnTo>
                    <a:lnTo>
                      <a:pt x="18" y="24"/>
                    </a:lnTo>
                    <a:lnTo>
                      <a:pt x="18" y="18"/>
                    </a:lnTo>
                    <a:lnTo>
                      <a:pt x="18" y="24"/>
                    </a:lnTo>
                    <a:lnTo>
                      <a:pt x="18" y="30"/>
                    </a:lnTo>
                    <a:lnTo>
                      <a:pt x="24" y="36"/>
                    </a:lnTo>
                    <a:lnTo>
                      <a:pt x="36" y="48"/>
                    </a:lnTo>
                    <a:lnTo>
                      <a:pt x="30" y="48"/>
                    </a:lnTo>
                    <a:lnTo>
                      <a:pt x="24" y="54"/>
                    </a:lnTo>
                    <a:lnTo>
                      <a:pt x="12" y="54"/>
                    </a:lnTo>
                    <a:lnTo>
                      <a:pt x="6" y="59"/>
                    </a:lnTo>
                    <a:lnTo>
                      <a:pt x="0" y="71"/>
                    </a:lnTo>
                    <a:close/>
                  </a:path>
                </a:pathLst>
              </a:custGeom>
              <a:solidFill>
                <a:srgbClr val="00FF00"/>
              </a:solidFill>
              <a:ln w="9525">
                <a:solidFill>
                  <a:srgbClr val="00FF00"/>
                </a:solidFill>
                <a:round/>
                <a:headEnd/>
                <a:tailEnd/>
              </a:ln>
            </p:spPr>
            <p:txBody>
              <a:bodyPr/>
              <a:lstStyle/>
              <a:p>
                <a:endParaRPr lang="zh-CN" altLang="en-US"/>
              </a:p>
            </p:txBody>
          </p:sp>
          <p:sp>
            <p:nvSpPr>
              <p:cNvPr id="46126" name="Freeform 46"/>
              <p:cNvSpPr>
                <a:spLocks/>
              </p:cNvSpPr>
              <p:nvPr/>
            </p:nvSpPr>
            <p:spPr bwMode="auto">
              <a:xfrm>
                <a:off x="4543" y="2400"/>
                <a:ext cx="42" cy="35"/>
              </a:xfrm>
              <a:custGeom>
                <a:avLst/>
                <a:gdLst>
                  <a:gd name="T0" fmla="*/ 0 w 42"/>
                  <a:gd name="T1" fmla="*/ 29 h 35"/>
                  <a:gd name="T2" fmla="*/ 12 w 42"/>
                  <a:gd name="T3" fmla="*/ 35 h 35"/>
                  <a:gd name="T4" fmla="*/ 24 w 42"/>
                  <a:gd name="T5" fmla="*/ 29 h 35"/>
                  <a:gd name="T6" fmla="*/ 42 w 42"/>
                  <a:gd name="T7" fmla="*/ 17 h 35"/>
                  <a:gd name="T8" fmla="*/ 24 w 42"/>
                  <a:gd name="T9" fmla="*/ 0 h 35"/>
                  <a:gd name="T10" fmla="*/ 12 w 42"/>
                  <a:gd name="T11" fmla="*/ 5 h 35"/>
                  <a:gd name="T12" fmla="*/ 12 w 42"/>
                  <a:gd name="T13" fmla="*/ 5 h 35"/>
                  <a:gd name="T14" fmla="*/ 18 w 42"/>
                  <a:gd name="T15" fmla="*/ 11 h 35"/>
                  <a:gd name="T16" fmla="*/ 0 w 42"/>
                  <a:gd name="T17"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5">
                    <a:moveTo>
                      <a:pt x="0" y="29"/>
                    </a:moveTo>
                    <a:lnTo>
                      <a:pt x="12" y="35"/>
                    </a:lnTo>
                    <a:lnTo>
                      <a:pt x="24" y="29"/>
                    </a:lnTo>
                    <a:lnTo>
                      <a:pt x="42" y="17"/>
                    </a:lnTo>
                    <a:lnTo>
                      <a:pt x="24" y="0"/>
                    </a:lnTo>
                    <a:lnTo>
                      <a:pt x="12" y="5"/>
                    </a:lnTo>
                    <a:lnTo>
                      <a:pt x="18" y="11"/>
                    </a:lnTo>
                    <a:lnTo>
                      <a:pt x="0" y="29"/>
                    </a:lnTo>
                    <a:close/>
                  </a:path>
                </a:pathLst>
              </a:custGeom>
              <a:solidFill>
                <a:srgbClr val="00FF00"/>
              </a:solidFill>
              <a:ln w="9525">
                <a:solidFill>
                  <a:srgbClr val="00FF00"/>
                </a:solidFill>
                <a:round/>
                <a:headEnd/>
                <a:tailEnd/>
              </a:ln>
            </p:spPr>
            <p:txBody>
              <a:bodyPr/>
              <a:lstStyle/>
              <a:p>
                <a:endParaRPr lang="zh-CN" altLang="en-US"/>
              </a:p>
            </p:txBody>
          </p:sp>
          <p:sp>
            <p:nvSpPr>
              <p:cNvPr id="46127" name="Freeform 47"/>
              <p:cNvSpPr>
                <a:spLocks noEditPoints="1"/>
              </p:cNvSpPr>
              <p:nvPr/>
            </p:nvSpPr>
            <p:spPr bwMode="auto">
              <a:xfrm>
                <a:off x="4567" y="2388"/>
                <a:ext cx="24" cy="29"/>
              </a:xfrm>
              <a:custGeom>
                <a:avLst/>
                <a:gdLst>
                  <a:gd name="T0" fmla="*/ 18 w 24"/>
                  <a:gd name="T1" fmla="*/ 29 h 29"/>
                  <a:gd name="T2" fmla="*/ 24 w 24"/>
                  <a:gd name="T3" fmla="*/ 29 h 29"/>
                  <a:gd name="T4" fmla="*/ 24 w 24"/>
                  <a:gd name="T5" fmla="*/ 23 h 29"/>
                  <a:gd name="T6" fmla="*/ 18 w 24"/>
                  <a:gd name="T7" fmla="*/ 23 h 29"/>
                  <a:gd name="T8" fmla="*/ 24 w 24"/>
                  <a:gd name="T9" fmla="*/ 0 h 29"/>
                  <a:gd name="T10" fmla="*/ 12 w 24"/>
                  <a:gd name="T11" fmla="*/ 6 h 29"/>
                  <a:gd name="T12" fmla="*/ 6 w 24"/>
                  <a:gd name="T13" fmla="*/ 6 h 29"/>
                  <a:gd name="T14" fmla="*/ 0 w 24"/>
                  <a:gd name="T15" fmla="*/ 12 h 29"/>
                  <a:gd name="T16" fmla="*/ 18 w 24"/>
                  <a:gd name="T17" fmla="*/ 29 h 29"/>
                  <a:gd name="T18" fmla="*/ 18 w 24"/>
                  <a:gd name="T19" fmla="*/ 29 h 29"/>
                  <a:gd name="T20" fmla="*/ 18 w 24"/>
                  <a:gd name="T21" fmla="*/ 29 h 29"/>
                  <a:gd name="T22" fmla="*/ 18 w 24"/>
                  <a:gd name="T23" fmla="*/ 29 h 29"/>
                  <a:gd name="T24" fmla="*/ 12 w 24"/>
                  <a:gd name="T25" fmla="*/ 23 h 29"/>
                  <a:gd name="T26" fmla="*/ 18 w 24"/>
                  <a:gd name="T2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9">
                    <a:moveTo>
                      <a:pt x="18" y="29"/>
                    </a:moveTo>
                    <a:lnTo>
                      <a:pt x="24" y="29"/>
                    </a:lnTo>
                    <a:lnTo>
                      <a:pt x="24" y="23"/>
                    </a:lnTo>
                    <a:lnTo>
                      <a:pt x="18" y="23"/>
                    </a:lnTo>
                    <a:lnTo>
                      <a:pt x="24" y="0"/>
                    </a:lnTo>
                    <a:lnTo>
                      <a:pt x="12" y="6"/>
                    </a:lnTo>
                    <a:lnTo>
                      <a:pt x="6" y="6"/>
                    </a:lnTo>
                    <a:lnTo>
                      <a:pt x="0" y="12"/>
                    </a:lnTo>
                    <a:lnTo>
                      <a:pt x="18" y="29"/>
                    </a:lnTo>
                    <a:close/>
                    <a:moveTo>
                      <a:pt x="18" y="29"/>
                    </a:moveTo>
                    <a:lnTo>
                      <a:pt x="18" y="29"/>
                    </a:lnTo>
                    <a:lnTo>
                      <a:pt x="12" y="23"/>
                    </a:lnTo>
                    <a:lnTo>
                      <a:pt x="18" y="29"/>
                    </a:lnTo>
                    <a:close/>
                  </a:path>
                </a:pathLst>
              </a:custGeom>
              <a:solidFill>
                <a:srgbClr val="00FF00"/>
              </a:solidFill>
              <a:ln w="9525">
                <a:solidFill>
                  <a:srgbClr val="00FF00"/>
                </a:solidFill>
                <a:round/>
                <a:headEnd/>
                <a:tailEnd/>
              </a:ln>
            </p:spPr>
            <p:txBody>
              <a:bodyPr/>
              <a:lstStyle/>
              <a:p>
                <a:endParaRPr lang="zh-CN" altLang="en-US"/>
              </a:p>
            </p:txBody>
          </p:sp>
          <p:sp>
            <p:nvSpPr>
              <p:cNvPr id="46128" name="Freeform 48"/>
              <p:cNvSpPr>
                <a:spLocks noEditPoints="1"/>
              </p:cNvSpPr>
              <p:nvPr/>
            </p:nvSpPr>
            <p:spPr bwMode="auto">
              <a:xfrm>
                <a:off x="4579" y="2382"/>
                <a:ext cx="24" cy="29"/>
              </a:xfrm>
              <a:custGeom>
                <a:avLst/>
                <a:gdLst>
                  <a:gd name="T0" fmla="*/ 12 w 24"/>
                  <a:gd name="T1" fmla="*/ 29 h 29"/>
                  <a:gd name="T2" fmla="*/ 12 w 24"/>
                  <a:gd name="T3" fmla="*/ 29 h 29"/>
                  <a:gd name="T4" fmla="*/ 18 w 24"/>
                  <a:gd name="T5" fmla="*/ 23 h 29"/>
                  <a:gd name="T6" fmla="*/ 24 w 24"/>
                  <a:gd name="T7" fmla="*/ 12 h 29"/>
                  <a:gd name="T8" fmla="*/ 18 w 24"/>
                  <a:gd name="T9" fmla="*/ 0 h 29"/>
                  <a:gd name="T10" fmla="*/ 0 w 24"/>
                  <a:gd name="T11" fmla="*/ 18 h 29"/>
                  <a:gd name="T12" fmla="*/ 0 w 24"/>
                  <a:gd name="T13" fmla="*/ 12 h 29"/>
                  <a:gd name="T14" fmla="*/ 0 w 24"/>
                  <a:gd name="T15" fmla="*/ 12 h 29"/>
                  <a:gd name="T16" fmla="*/ 12 w 24"/>
                  <a:gd name="T17" fmla="*/ 29 h 29"/>
                  <a:gd name="T18" fmla="*/ 6 w 24"/>
                  <a:gd name="T19" fmla="*/ 29 h 29"/>
                  <a:gd name="T20" fmla="*/ 12 w 24"/>
                  <a:gd name="T21" fmla="*/ 29 h 29"/>
                  <a:gd name="T22" fmla="*/ 12 w 24"/>
                  <a:gd name="T23" fmla="*/ 29 h 29"/>
                  <a:gd name="T24" fmla="*/ 6 w 24"/>
                  <a:gd name="T25" fmla="*/ 18 h 29"/>
                  <a:gd name="T26" fmla="*/ 6 w 24"/>
                  <a:gd name="T2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9">
                    <a:moveTo>
                      <a:pt x="12" y="29"/>
                    </a:moveTo>
                    <a:lnTo>
                      <a:pt x="12" y="29"/>
                    </a:lnTo>
                    <a:lnTo>
                      <a:pt x="18" y="23"/>
                    </a:lnTo>
                    <a:lnTo>
                      <a:pt x="24" y="12"/>
                    </a:lnTo>
                    <a:lnTo>
                      <a:pt x="18" y="0"/>
                    </a:lnTo>
                    <a:lnTo>
                      <a:pt x="0" y="18"/>
                    </a:lnTo>
                    <a:lnTo>
                      <a:pt x="0" y="12"/>
                    </a:lnTo>
                    <a:lnTo>
                      <a:pt x="12" y="29"/>
                    </a:lnTo>
                    <a:close/>
                    <a:moveTo>
                      <a:pt x="6" y="29"/>
                    </a:moveTo>
                    <a:lnTo>
                      <a:pt x="12" y="29"/>
                    </a:lnTo>
                    <a:lnTo>
                      <a:pt x="6" y="18"/>
                    </a:lnTo>
                    <a:lnTo>
                      <a:pt x="6" y="29"/>
                    </a:lnTo>
                    <a:close/>
                  </a:path>
                </a:pathLst>
              </a:custGeom>
              <a:solidFill>
                <a:srgbClr val="00FF00"/>
              </a:solidFill>
              <a:ln w="9525">
                <a:solidFill>
                  <a:srgbClr val="00FF00"/>
                </a:solidFill>
                <a:round/>
                <a:headEnd/>
                <a:tailEnd/>
              </a:ln>
            </p:spPr>
            <p:txBody>
              <a:bodyPr/>
              <a:lstStyle/>
              <a:p>
                <a:endParaRPr lang="zh-CN" altLang="en-US"/>
              </a:p>
            </p:txBody>
          </p:sp>
          <p:sp>
            <p:nvSpPr>
              <p:cNvPr id="46129" name="Freeform 49"/>
              <p:cNvSpPr>
                <a:spLocks noEditPoints="1"/>
              </p:cNvSpPr>
              <p:nvPr/>
            </p:nvSpPr>
            <p:spPr bwMode="auto">
              <a:xfrm>
                <a:off x="4567" y="2364"/>
                <a:ext cx="30" cy="36"/>
              </a:xfrm>
              <a:custGeom>
                <a:avLst/>
                <a:gdLst>
                  <a:gd name="T0" fmla="*/ 30 w 30"/>
                  <a:gd name="T1" fmla="*/ 18 h 36"/>
                  <a:gd name="T2" fmla="*/ 30 w 30"/>
                  <a:gd name="T3" fmla="*/ 18 h 36"/>
                  <a:gd name="T4" fmla="*/ 24 w 30"/>
                  <a:gd name="T5" fmla="*/ 12 h 36"/>
                  <a:gd name="T6" fmla="*/ 18 w 30"/>
                  <a:gd name="T7" fmla="*/ 6 h 36"/>
                  <a:gd name="T8" fmla="*/ 18 w 30"/>
                  <a:gd name="T9" fmla="*/ 6 h 36"/>
                  <a:gd name="T10" fmla="*/ 0 w 30"/>
                  <a:gd name="T11" fmla="*/ 0 h 36"/>
                  <a:gd name="T12" fmla="*/ 0 w 30"/>
                  <a:gd name="T13" fmla="*/ 18 h 36"/>
                  <a:gd name="T14" fmla="*/ 6 w 30"/>
                  <a:gd name="T15" fmla="*/ 30 h 36"/>
                  <a:gd name="T16" fmla="*/ 12 w 30"/>
                  <a:gd name="T17" fmla="*/ 36 h 36"/>
                  <a:gd name="T18" fmla="*/ 12 w 30"/>
                  <a:gd name="T19" fmla="*/ 36 h 36"/>
                  <a:gd name="T20" fmla="*/ 30 w 30"/>
                  <a:gd name="T21" fmla="*/ 18 h 36"/>
                  <a:gd name="T22" fmla="*/ 30 w 30"/>
                  <a:gd name="T23" fmla="*/ 18 h 36"/>
                  <a:gd name="T24" fmla="*/ 30 w 30"/>
                  <a:gd name="T25" fmla="*/ 18 h 36"/>
                  <a:gd name="T26" fmla="*/ 30 w 30"/>
                  <a:gd name="T27" fmla="*/ 18 h 36"/>
                  <a:gd name="T28" fmla="*/ 24 w 30"/>
                  <a:gd name="T29" fmla="*/ 24 h 36"/>
                  <a:gd name="T30" fmla="*/ 30 w 30"/>
                  <a:gd name="T31"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6">
                    <a:moveTo>
                      <a:pt x="30" y="18"/>
                    </a:moveTo>
                    <a:lnTo>
                      <a:pt x="30" y="18"/>
                    </a:lnTo>
                    <a:lnTo>
                      <a:pt x="24" y="12"/>
                    </a:lnTo>
                    <a:lnTo>
                      <a:pt x="18" y="6"/>
                    </a:lnTo>
                    <a:lnTo>
                      <a:pt x="0" y="0"/>
                    </a:lnTo>
                    <a:lnTo>
                      <a:pt x="0" y="18"/>
                    </a:lnTo>
                    <a:lnTo>
                      <a:pt x="6" y="30"/>
                    </a:lnTo>
                    <a:lnTo>
                      <a:pt x="12" y="36"/>
                    </a:lnTo>
                    <a:lnTo>
                      <a:pt x="30" y="18"/>
                    </a:lnTo>
                    <a:close/>
                    <a:moveTo>
                      <a:pt x="30" y="18"/>
                    </a:moveTo>
                    <a:lnTo>
                      <a:pt x="30" y="18"/>
                    </a:lnTo>
                    <a:lnTo>
                      <a:pt x="24" y="24"/>
                    </a:lnTo>
                    <a:lnTo>
                      <a:pt x="30" y="18"/>
                    </a:lnTo>
                    <a:close/>
                  </a:path>
                </a:pathLst>
              </a:custGeom>
              <a:solidFill>
                <a:srgbClr val="00FF00"/>
              </a:solidFill>
              <a:ln w="9525">
                <a:solidFill>
                  <a:srgbClr val="00FF00"/>
                </a:solidFill>
                <a:round/>
                <a:headEnd/>
                <a:tailEnd/>
              </a:ln>
            </p:spPr>
            <p:txBody>
              <a:bodyPr/>
              <a:lstStyle/>
              <a:p>
                <a:endParaRPr lang="zh-CN" altLang="en-US"/>
              </a:p>
            </p:txBody>
          </p:sp>
          <p:sp>
            <p:nvSpPr>
              <p:cNvPr id="46130" name="Freeform 50"/>
              <p:cNvSpPr>
                <a:spLocks noEditPoints="1"/>
              </p:cNvSpPr>
              <p:nvPr/>
            </p:nvSpPr>
            <p:spPr bwMode="auto">
              <a:xfrm>
                <a:off x="4561" y="2352"/>
                <a:ext cx="24" cy="30"/>
              </a:xfrm>
              <a:custGeom>
                <a:avLst/>
                <a:gdLst>
                  <a:gd name="T0" fmla="*/ 24 w 24"/>
                  <a:gd name="T1" fmla="*/ 24 h 30"/>
                  <a:gd name="T2" fmla="*/ 24 w 24"/>
                  <a:gd name="T3" fmla="*/ 6 h 30"/>
                  <a:gd name="T4" fmla="*/ 6 w 24"/>
                  <a:gd name="T5" fmla="*/ 0 h 30"/>
                  <a:gd name="T6" fmla="*/ 0 w 24"/>
                  <a:gd name="T7" fmla="*/ 18 h 30"/>
                  <a:gd name="T8" fmla="*/ 24 w 24"/>
                  <a:gd name="T9" fmla="*/ 24 h 30"/>
                  <a:gd name="T10" fmla="*/ 24 w 24"/>
                  <a:gd name="T11" fmla="*/ 30 h 30"/>
                  <a:gd name="T12" fmla="*/ 24 w 24"/>
                  <a:gd name="T13" fmla="*/ 24 h 30"/>
                  <a:gd name="T14" fmla="*/ 24 w 24"/>
                  <a:gd name="T15" fmla="*/ 24 h 30"/>
                  <a:gd name="T16" fmla="*/ 12 w 24"/>
                  <a:gd name="T17" fmla="*/ 24 h 30"/>
                  <a:gd name="T18" fmla="*/ 24 w 2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0">
                    <a:moveTo>
                      <a:pt x="24" y="24"/>
                    </a:moveTo>
                    <a:lnTo>
                      <a:pt x="24" y="6"/>
                    </a:lnTo>
                    <a:lnTo>
                      <a:pt x="6" y="0"/>
                    </a:lnTo>
                    <a:lnTo>
                      <a:pt x="0" y="18"/>
                    </a:lnTo>
                    <a:lnTo>
                      <a:pt x="24" y="24"/>
                    </a:lnTo>
                    <a:close/>
                    <a:moveTo>
                      <a:pt x="24" y="30"/>
                    </a:moveTo>
                    <a:lnTo>
                      <a:pt x="24" y="24"/>
                    </a:lnTo>
                    <a:lnTo>
                      <a:pt x="12" y="24"/>
                    </a:lnTo>
                    <a:lnTo>
                      <a:pt x="24" y="30"/>
                    </a:lnTo>
                    <a:close/>
                  </a:path>
                </a:pathLst>
              </a:custGeom>
              <a:solidFill>
                <a:srgbClr val="00FF00"/>
              </a:solidFill>
              <a:ln w="9525">
                <a:solidFill>
                  <a:srgbClr val="00FF00"/>
                </a:solidFill>
                <a:round/>
                <a:headEnd/>
                <a:tailEnd/>
              </a:ln>
            </p:spPr>
            <p:txBody>
              <a:bodyPr/>
              <a:lstStyle/>
              <a:p>
                <a:endParaRPr lang="zh-CN" altLang="en-US"/>
              </a:p>
            </p:txBody>
          </p:sp>
          <p:sp>
            <p:nvSpPr>
              <p:cNvPr id="46131" name="Freeform 51"/>
              <p:cNvSpPr>
                <a:spLocks noEditPoints="1"/>
              </p:cNvSpPr>
              <p:nvPr/>
            </p:nvSpPr>
            <p:spPr bwMode="auto">
              <a:xfrm>
                <a:off x="4567" y="2346"/>
                <a:ext cx="24" cy="12"/>
              </a:xfrm>
              <a:custGeom>
                <a:avLst/>
                <a:gdLst>
                  <a:gd name="T0" fmla="*/ 18 w 24"/>
                  <a:gd name="T1" fmla="*/ 12 h 12"/>
                  <a:gd name="T2" fmla="*/ 24 w 24"/>
                  <a:gd name="T3" fmla="*/ 6 h 12"/>
                  <a:gd name="T4" fmla="*/ 0 w 24"/>
                  <a:gd name="T5" fmla="*/ 0 h 12"/>
                  <a:gd name="T6" fmla="*/ 0 w 24"/>
                  <a:gd name="T7" fmla="*/ 6 h 12"/>
                  <a:gd name="T8" fmla="*/ 18 w 24"/>
                  <a:gd name="T9" fmla="*/ 12 h 12"/>
                  <a:gd name="T10" fmla="*/ 0 w 24"/>
                  <a:gd name="T11" fmla="*/ 6 h 12"/>
                  <a:gd name="T12" fmla="*/ 0 w 24"/>
                  <a:gd name="T13" fmla="*/ 6 h 12"/>
                  <a:gd name="T14" fmla="*/ 0 w 24"/>
                  <a:gd name="T15" fmla="*/ 6 h 12"/>
                  <a:gd name="T16" fmla="*/ 12 w 24"/>
                  <a:gd name="T17" fmla="*/ 12 h 12"/>
                  <a:gd name="T18" fmla="*/ 0 w 24"/>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2">
                    <a:moveTo>
                      <a:pt x="18" y="12"/>
                    </a:moveTo>
                    <a:lnTo>
                      <a:pt x="24" y="6"/>
                    </a:lnTo>
                    <a:lnTo>
                      <a:pt x="0" y="0"/>
                    </a:lnTo>
                    <a:lnTo>
                      <a:pt x="0" y="6"/>
                    </a:lnTo>
                    <a:lnTo>
                      <a:pt x="18" y="12"/>
                    </a:lnTo>
                    <a:close/>
                    <a:moveTo>
                      <a:pt x="0" y="6"/>
                    </a:moveTo>
                    <a:lnTo>
                      <a:pt x="0" y="6"/>
                    </a:lnTo>
                    <a:lnTo>
                      <a:pt x="12" y="12"/>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132" name="Freeform 52"/>
              <p:cNvSpPr>
                <a:spLocks noEditPoints="1"/>
              </p:cNvSpPr>
              <p:nvPr/>
            </p:nvSpPr>
            <p:spPr bwMode="auto">
              <a:xfrm>
                <a:off x="4561" y="2346"/>
                <a:ext cx="30" cy="12"/>
              </a:xfrm>
              <a:custGeom>
                <a:avLst/>
                <a:gdLst>
                  <a:gd name="T0" fmla="*/ 6 w 30"/>
                  <a:gd name="T1" fmla="*/ 0 h 12"/>
                  <a:gd name="T2" fmla="*/ 0 w 30"/>
                  <a:gd name="T3" fmla="*/ 6 h 12"/>
                  <a:gd name="T4" fmla="*/ 24 w 30"/>
                  <a:gd name="T5" fmla="*/ 12 h 12"/>
                  <a:gd name="T6" fmla="*/ 30 w 30"/>
                  <a:gd name="T7" fmla="*/ 6 h 12"/>
                  <a:gd name="T8" fmla="*/ 6 w 30"/>
                  <a:gd name="T9" fmla="*/ 0 h 12"/>
                  <a:gd name="T10" fmla="*/ 30 w 30"/>
                  <a:gd name="T11" fmla="*/ 6 h 12"/>
                  <a:gd name="T12" fmla="*/ 6 w 30"/>
                  <a:gd name="T13" fmla="*/ 0 h 12"/>
                  <a:gd name="T14" fmla="*/ 30 w 30"/>
                  <a:gd name="T15" fmla="*/ 6 h 12"/>
                  <a:gd name="T16" fmla="*/ 6 w 30"/>
                  <a:gd name="T17" fmla="*/ 0 h 12"/>
                  <a:gd name="T18" fmla="*/ 30 w 30"/>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2">
                    <a:moveTo>
                      <a:pt x="6" y="0"/>
                    </a:moveTo>
                    <a:lnTo>
                      <a:pt x="0" y="6"/>
                    </a:lnTo>
                    <a:lnTo>
                      <a:pt x="24" y="12"/>
                    </a:lnTo>
                    <a:lnTo>
                      <a:pt x="30" y="6"/>
                    </a:lnTo>
                    <a:lnTo>
                      <a:pt x="6" y="0"/>
                    </a:lnTo>
                    <a:close/>
                    <a:moveTo>
                      <a:pt x="30" y="6"/>
                    </a:moveTo>
                    <a:lnTo>
                      <a:pt x="6" y="0"/>
                    </a:lnTo>
                    <a:lnTo>
                      <a:pt x="30" y="6"/>
                    </a:lnTo>
                    <a:lnTo>
                      <a:pt x="6" y="0"/>
                    </a:lnTo>
                    <a:lnTo>
                      <a:pt x="30" y="6"/>
                    </a:lnTo>
                    <a:close/>
                  </a:path>
                </a:pathLst>
              </a:custGeom>
              <a:solidFill>
                <a:srgbClr val="00FF00"/>
              </a:solidFill>
              <a:ln w="9525">
                <a:solidFill>
                  <a:srgbClr val="00FF00"/>
                </a:solidFill>
                <a:round/>
                <a:headEnd/>
                <a:tailEnd/>
              </a:ln>
            </p:spPr>
            <p:txBody>
              <a:bodyPr/>
              <a:lstStyle/>
              <a:p>
                <a:endParaRPr lang="zh-CN" altLang="en-US"/>
              </a:p>
            </p:txBody>
          </p:sp>
          <p:sp>
            <p:nvSpPr>
              <p:cNvPr id="46133" name="Freeform 53"/>
              <p:cNvSpPr>
                <a:spLocks noEditPoints="1"/>
              </p:cNvSpPr>
              <p:nvPr/>
            </p:nvSpPr>
            <p:spPr bwMode="auto">
              <a:xfrm>
                <a:off x="4561" y="2352"/>
                <a:ext cx="24" cy="6"/>
              </a:xfrm>
              <a:custGeom>
                <a:avLst/>
                <a:gdLst>
                  <a:gd name="T0" fmla="*/ 24 w 24"/>
                  <a:gd name="T1" fmla="*/ 0 h 6"/>
                  <a:gd name="T2" fmla="*/ 24 w 24"/>
                  <a:gd name="T3" fmla="*/ 0 h 6"/>
                  <a:gd name="T4" fmla="*/ 0 w 24"/>
                  <a:gd name="T5" fmla="*/ 0 h 6"/>
                  <a:gd name="T6" fmla="*/ 0 w 24"/>
                  <a:gd name="T7" fmla="*/ 6 h 6"/>
                  <a:gd name="T8" fmla="*/ 24 w 24"/>
                  <a:gd name="T9" fmla="*/ 0 h 6"/>
                  <a:gd name="T10" fmla="*/ 0 w 24"/>
                  <a:gd name="T11" fmla="*/ 0 h 6"/>
                  <a:gd name="T12" fmla="*/ 24 w 24"/>
                  <a:gd name="T13" fmla="*/ 0 h 6"/>
                  <a:gd name="T14" fmla="*/ 0 w 24"/>
                  <a:gd name="T15" fmla="*/ 6 h 6"/>
                  <a:gd name="T16" fmla="*/ 24 w 24"/>
                  <a:gd name="T17" fmla="*/ 6 h 6"/>
                  <a:gd name="T18" fmla="*/ 0 w 2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24" y="0"/>
                    </a:moveTo>
                    <a:lnTo>
                      <a:pt x="24" y="0"/>
                    </a:lnTo>
                    <a:lnTo>
                      <a:pt x="0" y="0"/>
                    </a:lnTo>
                    <a:lnTo>
                      <a:pt x="0" y="6"/>
                    </a:lnTo>
                    <a:lnTo>
                      <a:pt x="24" y="0"/>
                    </a:lnTo>
                    <a:close/>
                    <a:moveTo>
                      <a:pt x="0" y="0"/>
                    </a:moveTo>
                    <a:lnTo>
                      <a:pt x="24" y="0"/>
                    </a:lnTo>
                    <a:lnTo>
                      <a:pt x="0" y="6"/>
                    </a:lnTo>
                    <a:lnTo>
                      <a:pt x="24" y="6"/>
                    </a:lnTo>
                    <a:lnTo>
                      <a:pt x="0" y="0"/>
                    </a:lnTo>
                    <a:close/>
                  </a:path>
                </a:pathLst>
              </a:custGeom>
              <a:solidFill>
                <a:srgbClr val="00FF00"/>
              </a:solidFill>
              <a:ln w="9525">
                <a:solidFill>
                  <a:srgbClr val="00FF00"/>
                </a:solidFill>
                <a:round/>
                <a:headEnd/>
                <a:tailEnd/>
              </a:ln>
            </p:spPr>
            <p:txBody>
              <a:bodyPr/>
              <a:lstStyle/>
              <a:p>
                <a:endParaRPr lang="zh-CN" altLang="en-US"/>
              </a:p>
            </p:txBody>
          </p:sp>
          <p:sp>
            <p:nvSpPr>
              <p:cNvPr id="46134" name="Freeform 54"/>
              <p:cNvSpPr>
                <a:spLocks noEditPoints="1"/>
              </p:cNvSpPr>
              <p:nvPr/>
            </p:nvSpPr>
            <p:spPr bwMode="auto">
              <a:xfrm>
                <a:off x="4561" y="2352"/>
                <a:ext cx="24" cy="24"/>
              </a:xfrm>
              <a:custGeom>
                <a:avLst/>
                <a:gdLst>
                  <a:gd name="T0" fmla="*/ 0 w 24"/>
                  <a:gd name="T1" fmla="*/ 0 h 24"/>
                  <a:gd name="T2" fmla="*/ 0 w 24"/>
                  <a:gd name="T3" fmla="*/ 6 h 24"/>
                  <a:gd name="T4" fmla="*/ 0 w 24"/>
                  <a:gd name="T5" fmla="*/ 6 h 24"/>
                  <a:gd name="T6" fmla="*/ 0 w 24"/>
                  <a:gd name="T7" fmla="*/ 6 h 24"/>
                  <a:gd name="T8" fmla="*/ 0 w 24"/>
                  <a:gd name="T9" fmla="*/ 6 h 24"/>
                  <a:gd name="T10" fmla="*/ 0 w 24"/>
                  <a:gd name="T11" fmla="*/ 24 h 24"/>
                  <a:gd name="T12" fmla="*/ 18 w 24"/>
                  <a:gd name="T13" fmla="*/ 18 h 24"/>
                  <a:gd name="T14" fmla="*/ 24 w 24"/>
                  <a:gd name="T15" fmla="*/ 12 h 24"/>
                  <a:gd name="T16" fmla="*/ 24 w 24"/>
                  <a:gd name="T17" fmla="*/ 6 h 24"/>
                  <a:gd name="T18" fmla="*/ 24 w 24"/>
                  <a:gd name="T19" fmla="*/ 0 h 24"/>
                  <a:gd name="T20" fmla="*/ 0 w 24"/>
                  <a:gd name="T21" fmla="*/ 0 h 24"/>
                  <a:gd name="T22" fmla="*/ 24 w 24"/>
                  <a:gd name="T23" fmla="*/ 0 h 24"/>
                  <a:gd name="T24" fmla="*/ 0 w 24"/>
                  <a:gd name="T25" fmla="*/ 0 h 24"/>
                  <a:gd name="T26" fmla="*/ 24 w 24"/>
                  <a:gd name="T27" fmla="*/ 0 h 24"/>
                  <a:gd name="T28" fmla="*/ 0 w 24"/>
                  <a:gd name="T29" fmla="*/ 0 h 24"/>
                  <a:gd name="T30" fmla="*/ 24 w 24"/>
                  <a:gd name="T3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24">
                    <a:moveTo>
                      <a:pt x="0" y="0"/>
                    </a:moveTo>
                    <a:lnTo>
                      <a:pt x="0" y="6"/>
                    </a:lnTo>
                    <a:lnTo>
                      <a:pt x="0" y="24"/>
                    </a:lnTo>
                    <a:lnTo>
                      <a:pt x="18" y="18"/>
                    </a:lnTo>
                    <a:lnTo>
                      <a:pt x="24" y="12"/>
                    </a:lnTo>
                    <a:lnTo>
                      <a:pt x="24" y="6"/>
                    </a:lnTo>
                    <a:lnTo>
                      <a:pt x="24" y="0"/>
                    </a:lnTo>
                    <a:lnTo>
                      <a:pt x="0" y="0"/>
                    </a:lnTo>
                    <a:close/>
                    <a:moveTo>
                      <a:pt x="24" y="0"/>
                    </a:moveTo>
                    <a:lnTo>
                      <a:pt x="0" y="0"/>
                    </a:lnTo>
                    <a:lnTo>
                      <a:pt x="24" y="0"/>
                    </a:lnTo>
                    <a:lnTo>
                      <a:pt x="0" y="0"/>
                    </a:lnTo>
                    <a:lnTo>
                      <a:pt x="24" y="0"/>
                    </a:lnTo>
                    <a:close/>
                  </a:path>
                </a:pathLst>
              </a:custGeom>
              <a:solidFill>
                <a:srgbClr val="00FF00"/>
              </a:solidFill>
              <a:ln w="9525">
                <a:solidFill>
                  <a:srgbClr val="00FF00"/>
                </a:solidFill>
                <a:round/>
                <a:headEnd/>
                <a:tailEnd/>
              </a:ln>
            </p:spPr>
            <p:txBody>
              <a:bodyPr/>
              <a:lstStyle/>
              <a:p>
                <a:endParaRPr lang="zh-CN" altLang="en-US"/>
              </a:p>
            </p:txBody>
          </p:sp>
          <p:sp>
            <p:nvSpPr>
              <p:cNvPr id="46135" name="Freeform 55"/>
              <p:cNvSpPr>
                <a:spLocks noEditPoints="1"/>
              </p:cNvSpPr>
              <p:nvPr/>
            </p:nvSpPr>
            <p:spPr bwMode="auto">
              <a:xfrm>
                <a:off x="4561" y="2358"/>
                <a:ext cx="18" cy="18"/>
              </a:xfrm>
              <a:custGeom>
                <a:avLst/>
                <a:gdLst>
                  <a:gd name="T0" fmla="*/ 18 w 18"/>
                  <a:gd name="T1" fmla="*/ 0 h 18"/>
                  <a:gd name="T2" fmla="*/ 18 w 18"/>
                  <a:gd name="T3" fmla="*/ 0 h 18"/>
                  <a:gd name="T4" fmla="*/ 0 w 18"/>
                  <a:gd name="T5" fmla="*/ 18 h 18"/>
                  <a:gd name="T6" fmla="*/ 0 w 18"/>
                  <a:gd name="T7" fmla="*/ 18 h 18"/>
                  <a:gd name="T8" fmla="*/ 18 w 18"/>
                  <a:gd name="T9" fmla="*/ 0 h 18"/>
                  <a:gd name="T10" fmla="*/ 18 w 18"/>
                  <a:gd name="T11" fmla="*/ 6 h 18"/>
                  <a:gd name="T12" fmla="*/ 18 w 18"/>
                  <a:gd name="T13" fmla="*/ 0 h 18"/>
                  <a:gd name="T14" fmla="*/ 18 w 18"/>
                  <a:gd name="T15" fmla="*/ 0 h 18"/>
                  <a:gd name="T16" fmla="*/ 6 w 18"/>
                  <a:gd name="T17" fmla="*/ 12 h 18"/>
                  <a:gd name="T18" fmla="*/ 18 w 18"/>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18" y="0"/>
                    </a:moveTo>
                    <a:lnTo>
                      <a:pt x="18" y="0"/>
                    </a:lnTo>
                    <a:lnTo>
                      <a:pt x="0" y="18"/>
                    </a:lnTo>
                    <a:lnTo>
                      <a:pt x="18" y="0"/>
                    </a:lnTo>
                    <a:close/>
                    <a:moveTo>
                      <a:pt x="18" y="6"/>
                    </a:moveTo>
                    <a:lnTo>
                      <a:pt x="18" y="0"/>
                    </a:lnTo>
                    <a:lnTo>
                      <a:pt x="6" y="12"/>
                    </a:lnTo>
                    <a:lnTo>
                      <a:pt x="18" y="6"/>
                    </a:lnTo>
                    <a:close/>
                  </a:path>
                </a:pathLst>
              </a:custGeom>
              <a:solidFill>
                <a:srgbClr val="00FF00"/>
              </a:solidFill>
              <a:ln w="9525">
                <a:solidFill>
                  <a:srgbClr val="00FF00"/>
                </a:solidFill>
                <a:round/>
                <a:headEnd/>
                <a:tailEnd/>
              </a:ln>
            </p:spPr>
            <p:txBody>
              <a:bodyPr/>
              <a:lstStyle/>
              <a:p>
                <a:endParaRPr lang="zh-CN" altLang="en-US"/>
              </a:p>
            </p:txBody>
          </p:sp>
          <p:sp>
            <p:nvSpPr>
              <p:cNvPr id="46136" name="Freeform 56"/>
              <p:cNvSpPr>
                <a:spLocks noEditPoints="1"/>
              </p:cNvSpPr>
              <p:nvPr/>
            </p:nvSpPr>
            <p:spPr bwMode="auto">
              <a:xfrm>
                <a:off x="4555" y="2346"/>
                <a:ext cx="24" cy="36"/>
              </a:xfrm>
              <a:custGeom>
                <a:avLst/>
                <a:gdLst>
                  <a:gd name="T0" fmla="*/ 0 w 24"/>
                  <a:gd name="T1" fmla="*/ 18 h 36"/>
                  <a:gd name="T2" fmla="*/ 0 w 24"/>
                  <a:gd name="T3" fmla="*/ 24 h 36"/>
                  <a:gd name="T4" fmla="*/ 6 w 24"/>
                  <a:gd name="T5" fmla="*/ 36 h 36"/>
                  <a:gd name="T6" fmla="*/ 24 w 24"/>
                  <a:gd name="T7" fmla="*/ 24 h 36"/>
                  <a:gd name="T8" fmla="*/ 24 w 24"/>
                  <a:gd name="T9" fmla="*/ 24 h 36"/>
                  <a:gd name="T10" fmla="*/ 0 w 24"/>
                  <a:gd name="T11" fmla="*/ 18 h 36"/>
                  <a:gd name="T12" fmla="*/ 24 w 24"/>
                  <a:gd name="T13" fmla="*/ 12 h 36"/>
                  <a:gd name="T14" fmla="*/ 12 w 24"/>
                  <a:gd name="T15" fmla="*/ 0 h 36"/>
                  <a:gd name="T16" fmla="*/ 0 w 24"/>
                  <a:gd name="T17" fmla="*/ 18 h 36"/>
                  <a:gd name="T18" fmla="*/ 12 w 24"/>
                  <a:gd name="T19" fmla="*/ 18 h 36"/>
                  <a:gd name="T20" fmla="*/ 24 w 24"/>
                  <a:gd name="T21"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36">
                    <a:moveTo>
                      <a:pt x="0" y="18"/>
                    </a:moveTo>
                    <a:lnTo>
                      <a:pt x="0" y="24"/>
                    </a:lnTo>
                    <a:lnTo>
                      <a:pt x="6" y="36"/>
                    </a:lnTo>
                    <a:lnTo>
                      <a:pt x="24" y="24"/>
                    </a:lnTo>
                    <a:lnTo>
                      <a:pt x="0" y="18"/>
                    </a:lnTo>
                    <a:close/>
                    <a:moveTo>
                      <a:pt x="24" y="12"/>
                    </a:moveTo>
                    <a:lnTo>
                      <a:pt x="12" y="0"/>
                    </a:lnTo>
                    <a:lnTo>
                      <a:pt x="0" y="18"/>
                    </a:lnTo>
                    <a:lnTo>
                      <a:pt x="12" y="18"/>
                    </a:lnTo>
                    <a:lnTo>
                      <a:pt x="24" y="12"/>
                    </a:lnTo>
                    <a:close/>
                  </a:path>
                </a:pathLst>
              </a:custGeom>
              <a:solidFill>
                <a:srgbClr val="00FF00"/>
              </a:solidFill>
              <a:ln w="9525">
                <a:solidFill>
                  <a:srgbClr val="00FF00"/>
                </a:solidFill>
                <a:round/>
                <a:headEnd/>
                <a:tailEnd/>
              </a:ln>
            </p:spPr>
            <p:txBody>
              <a:bodyPr/>
              <a:lstStyle/>
              <a:p>
                <a:endParaRPr lang="zh-CN" altLang="en-US"/>
              </a:p>
            </p:txBody>
          </p:sp>
          <p:sp>
            <p:nvSpPr>
              <p:cNvPr id="46137" name="Freeform 57"/>
              <p:cNvSpPr>
                <a:spLocks noEditPoints="1"/>
              </p:cNvSpPr>
              <p:nvPr/>
            </p:nvSpPr>
            <p:spPr bwMode="auto">
              <a:xfrm>
                <a:off x="4555" y="2370"/>
                <a:ext cx="36" cy="30"/>
              </a:xfrm>
              <a:custGeom>
                <a:avLst/>
                <a:gdLst>
                  <a:gd name="T0" fmla="*/ 0 w 36"/>
                  <a:gd name="T1" fmla="*/ 6 h 30"/>
                  <a:gd name="T2" fmla="*/ 6 w 36"/>
                  <a:gd name="T3" fmla="*/ 18 h 30"/>
                  <a:gd name="T4" fmla="*/ 24 w 36"/>
                  <a:gd name="T5" fmla="*/ 30 h 30"/>
                  <a:gd name="T6" fmla="*/ 36 w 36"/>
                  <a:gd name="T7" fmla="*/ 12 h 30"/>
                  <a:gd name="T8" fmla="*/ 24 w 36"/>
                  <a:gd name="T9" fmla="*/ 6 h 30"/>
                  <a:gd name="T10" fmla="*/ 24 w 36"/>
                  <a:gd name="T11" fmla="*/ 6 h 30"/>
                  <a:gd name="T12" fmla="*/ 0 w 36"/>
                  <a:gd name="T13" fmla="*/ 6 h 30"/>
                  <a:gd name="T14" fmla="*/ 24 w 36"/>
                  <a:gd name="T15" fmla="*/ 6 h 30"/>
                  <a:gd name="T16" fmla="*/ 24 w 36"/>
                  <a:gd name="T17" fmla="*/ 0 h 30"/>
                  <a:gd name="T18" fmla="*/ 24 w 36"/>
                  <a:gd name="T19" fmla="*/ 0 h 30"/>
                  <a:gd name="T20" fmla="*/ 12 w 36"/>
                  <a:gd name="T21" fmla="*/ 6 h 30"/>
                  <a:gd name="T22" fmla="*/ 24 w 36"/>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30">
                    <a:moveTo>
                      <a:pt x="0" y="6"/>
                    </a:moveTo>
                    <a:lnTo>
                      <a:pt x="6" y="18"/>
                    </a:lnTo>
                    <a:lnTo>
                      <a:pt x="24" y="30"/>
                    </a:lnTo>
                    <a:lnTo>
                      <a:pt x="36" y="12"/>
                    </a:lnTo>
                    <a:lnTo>
                      <a:pt x="24" y="6"/>
                    </a:lnTo>
                    <a:lnTo>
                      <a:pt x="0" y="6"/>
                    </a:lnTo>
                    <a:close/>
                    <a:moveTo>
                      <a:pt x="24" y="6"/>
                    </a:moveTo>
                    <a:lnTo>
                      <a:pt x="24" y="0"/>
                    </a:lnTo>
                    <a:lnTo>
                      <a:pt x="12" y="6"/>
                    </a:lnTo>
                    <a:lnTo>
                      <a:pt x="24" y="6"/>
                    </a:lnTo>
                    <a:close/>
                  </a:path>
                </a:pathLst>
              </a:custGeom>
              <a:solidFill>
                <a:srgbClr val="00FF00"/>
              </a:solidFill>
              <a:ln w="9525">
                <a:solidFill>
                  <a:srgbClr val="00FF00"/>
                </a:solidFill>
                <a:round/>
                <a:headEnd/>
                <a:tailEnd/>
              </a:ln>
            </p:spPr>
            <p:txBody>
              <a:bodyPr/>
              <a:lstStyle/>
              <a:p>
                <a:endParaRPr lang="zh-CN" altLang="en-US"/>
              </a:p>
            </p:txBody>
          </p:sp>
          <p:sp>
            <p:nvSpPr>
              <p:cNvPr id="46138" name="Freeform 58"/>
              <p:cNvSpPr>
                <a:spLocks noEditPoints="1"/>
              </p:cNvSpPr>
              <p:nvPr/>
            </p:nvSpPr>
            <p:spPr bwMode="auto">
              <a:xfrm>
                <a:off x="4573" y="2382"/>
                <a:ext cx="36" cy="18"/>
              </a:xfrm>
              <a:custGeom>
                <a:avLst/>
                <a:gdLst>
                  <a:gd name="T0" fmla="*/ 6 w 36"/>
                  <a:gd name="T1" fmla="*/ 0 h 18"/>
                  <a:gd name="T2" fmla="*/ 6 w 36"/>
                  <a:gd name="T3" fmla="*/ 0 h 18"/>
                  <a:gd name="T4" fmla="*/ 0 w 36"/>
                  <a:gd name="T5" fmla="*/ 6 h 18"/>
                  <a:gd name="T6" fmla="*/ 18 w 36"/>
                  <a:gd name="T7" fmla="*/ 18 h 18"/>
                  <a:gd name="T8" fmla="*/ 18 w 36"/>
                  <a:gd name="T9" fmla="*/ 18 h 18"/>
                  <a:gd name="T10" fmla="*/ 6 w 36"/>
                  <a:gd name="T11" fmla="*/ 0 h 18"/>
                  <a:gd name="T12" fmla="*/ 18 w 36"/>
                  <a:gd name="T13" fmla="*/ 18 h 18"/>
                  <a:gd name="T14" fmla="*/ 36 w 36"/>
                  <a:gd name="T15" fmla="*/ 6 h 18"/>
                  <a:gd name="T16" fmla="*/ 18 w 36"/>
                  <a:gd name="T17" fmla="*/ 0 h 18"/>
                  <a:gd name="T18" fmla="*/ 12 w 36"/>
                  <a:gd name="T19" fmla="*/ 12 h 18"/>
                  <a:gd name="T20" fmla="*/ 18 w 36"/>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18">
                    <a:moveTo>
                      <a:pt x="6" y="0"/>
                    </a:moveTo>
                    <a:lnTo>
                      <a:pt x="6" y="0"/>
                    </a:lnTo>
                    <a:lnTo>
                      <a:pt x="0" y="6"/>
                    </a:lnTo>
                    <a:lnTo>
                      <a:pt x="18" y="18"/>
                    </a:lnTo>
                    <a:lnTo>
                      <a:pt x="6" y="0"/>
                    </a:lnTo>
                    <a:close/>
                    <a:moveTo>
                      <a:pt x="18" y="18"/>
                    </a:moveTo>
                    <a:lnTo>
                      <a:pt x="36" y="6"/>
                    </a:lnTo>
                    <a:lnTo>
                      <a:pt x="18" y="0"/>
                    </a:lnTo>
                    <a:lnTo>
                      <a:pt x="12" y="12"/>
                    </a:lnTo>
                    <a:lnTo>
                      <a:pt x="18" y="18"/>
                    </a:lnTo>
                    <a:close/>
                  </a:path>
                </a:pathLst>
              </a:custGeom>
              <a:solidFill>
                <a:srgbClr val="00FF00"/>
              </a:solidFill>
              <a:ln w="9525">
                <a:solidFill>
                  <a:srgbClr val="00FF00"/>
                </a:solidFill>
                <a:round/>
                <a:headEnd/>
                <a:tailEnd/>
              </a:ln>
            </p:spPr>
            <p:txBody>
              <a:bodyPr/>
              <a:lstStyle/>
              <a:p>
                <a:endParaRPr lang="zh-CN" altLang="en-US"/>
              </a:p>
            </p:txBody>
          </p:sp>
          <p:sp>
            <p:nvSpPr>
              <p:cNvPr id="46139" name="Freeform 59"/>
              <p:cNvSpPr>
                <a:spLocks noEditPoints="1"/>
              </p:cNvSpPr>
              <p:nvPr/>
            </p:nvSpPr>
            <p:spPr bwMode="auto">
              <a:xfrm>
                <a:off x="4543" y="2382"/>
                <a:ext cx="48" cy="29"/>
              </a:xfrm>
              <a:custGeom>
                <a:avLst/>
                <a:gdLst>
                  <a:gd name="T0" fmla="*/ 36 w 48"/>
                  <a:gd name="T1" fmla="*/ 0 h 29"/>
                  <a:gd name="T2" fmla="*/ 30 w 48"/>
                  <a:gd name="T3" fmla="*/ 0 h 29"/>
                  <a:gd name="T4" fmla="*/ 24 w 48"/>
                  <a:gd name="T5" fmla="*/ 6 h 29"/>
                  <a:gd name="T6" fmla="*/ 0 w 48"/>
                  <a:gd name="T7" fmla="*/ 12 h 29"/>
                  <a:gd name="T8" fmla="*/ 18 w 48"/>
                  <a:gd name="T9" fmla="*/ 29 h 29"/>
                  <a:gd name="T10" fmla="*/ 18 w 48"/>
                  <a:gd name="T11" fmla="*/ 29 h 29"/>
                  <a:gd name="T12" fmla="*/ 30 w 48"/>
                  <a:gd name="T13" fmla="*/ 29 h 29"/>
                  <a:gd name="T14" fmla="*/ 36 w 48"/>
                  <a:gd name="T15" fmla="*/ 23 h 29"/>
                  <a:gd name="T16" fmla="*/ 42 w 48"/>
                  <a:gd name="T17" fmla="*/ 23 h 29"/>
                  <a:gd name="T18" fmla="*/ 36 w 48"/>
                  <a:gd name="T19" fmla="*/ 0 h 29"/>
                  <a:gd name="T20" fmla="*/ 42 w 48"/>
                  <a:gd name="T21" fmla="*/ 23 h 29"/>
                  <a:gd name="T22" fmla="*/ 48 w 48"/>
                  <a:gd name="T23" fmla="*/ 23 h 29"/>
                  <a:gd name="T24" fmla="*/ 48 w 48"/>
                  <a:gd name="T25" fmla="*/ 18 h 29"/>
                  <a:gd name="T26" fmla="*/ 42 w 48"/>
                  <a:gd name="T27" fmla="*/ 12 h 29"/>
                  <a:gd name="T28" fmla="*/ 42 w 48"/>
                  <a:gd name="T29"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9">
                    <a:moveTo>
                      <a:pt x="36" y="0"/>
                    </a:moveTo>
                    <a:lnTo>
                      <a:pt x="30" y="0"/>
                    </a:lnTo>
                    <a:lnTo>
                      <a:pt x="24" y="6"/>
                    </a:lnTo>
                    <a:lnTo>
                      <a:pt x="0" y="12"/>
                    </a:lnTo>
                    <a:lnTo>
                      <a:pt x="18" y="29"/>
                    </a:lnTo>
                    <a:lnTo>
                      <a:pt x="30" y="29"/>
                    </a:lnTo>
                    <a:lnTo>
                      <a:pt x="36" y="23"/>
                    </a:lnTo>
                    <a:lnTo>
                      <a:pt x="42" y="23"/>
                    </a:lnTo>
                    <a:lnTo>
                      <a:pt x="36" y="0"/>
                    </a:lnTo>
                    <a:close/>
                    <a:moveTo>
                      <a:pt x="42" y="23"/>
                    </a:moveTo>
                    <a:lnTo>
                      <a:pt x="48" y="23"/>
                    </a:lnTo>
                    <a:lnTo>
                      <a:pt x="48" y="18"/>
                    </a:lnTo>
                    <a:lnTo>
                      <a:pt x="42" y="12"/>
                    </a:lnTo>
                    <a:lnTo>
                      <a:pt x="42" y="23"/>
                    </a:lnTo>
                    <a:close/>
                  </a:path>
                </a:pathLst>
              </a:custGeom>
              <a:solidFill>
                <a:srgbClr val="00FF00"/>
              </a:solidFill>
              <a:ln w="9525">
                <a:solidFill>
                  <a:srgbClr val="00FF00"/>
                </a:solidFill>
                <a:round/>
                <a:headEnd/>
                <a:tailEnd/>
              </a:ln>
            </p:spPr>
            <p:txBody>
              <a:bodyPr/>
              <a:lstStyle/>
              <a:p>
                <a:endParaRPr lang="zh-CN" altLang="en-US"/>
              </a:p>
            </p:txBody>
          </p:sp>
          <p:sp>
            <p:nvSpPr>
              <p:cNvPr id="46140" name="Freeform 60"/>
              <p:cNvSpPr>
                <a:spLocks noEditPoints="1"/>
              </p:cNvSpPr>
              <p:nvPr/>
            </p:nvSpPr>
            <p:spPr bwMode="auto">
              <a:xfrm>
                <a:off x="4537" y="2394"/>
                <a:ext cx="30" cy="29"/>
              </a:xfrm>
              <a:custGeom>
                <a:avLst/>
                <a:gdLst>
                  <a:gd name="T0" fmla="*/ 6 w 30"/>
                  <a:gd name="T1" fmla="*/ 6 h 29"/>
                  <a:gd name="T2" fmla="*/ 0 w 30"/>
                  <a:gd name="T3" fmla="*/ 23 h 29"/>
                  <a:gd name="T4" fmla="*/ 24 w 30"/>
                  <a:gd name="T5" fmla="*/ 29 h 29"/>
                  <a:gd name="T6" fmla="*/ 30 w 30"/>
                  <a:gd name="T7" fmla="*/ 11 h 29"/>
                  <a:gd name="T8" fmla="*/ 6 w 30"/>
                  <a:gd name="T9" fmla="*/ 6 h 29"/>
                  <a:gd name="T10" fmla="*/ 6 w 30"/>
                  <a:gd name="T11" fmla="*/ 0 h 29"/>
                  <a:gd name="T12" fmla="*/ 6 w 30"/>
                  <a:gd name="T13" fmla="*/ 6 h 29"/>
                  <a:gd name="T14" fmla="*/ 6 w 30"/>
                  <a:gd name="T15" fmla="*/ 6 h 29"/>
                  <a:gd name="T16" fmla="*/ 18 w 30"/>
                  <a:gd name="T17" fmla="*/ 11 h 29"/>
                  <a:gd name="T18" fmla="*/ 6 w 30"/>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9">
                    <a:moveTo>
                      <a:pt x="6" y="6"/>
                    </a:moveTo>
                    <a:lnTo>
                      <a:pt x="0" y="23"/>
                    </a:lnTo>
                    <a:lnTo>
                      <a:pt x="24" y="29"/>
                    </a:lnTo>
                    <a:lnTo>
                      <a:pt x="30" y="11"/>
                    </a:lnTo>
                    <a:lnTo>
                      <a:pt x="6" y="6"/>
                    </a:lnTo>
                    <a:close/>
                    <a:moveTo>
                      <a:pt x="6" y="0"/>
                    </a:moveTo>
                    <a:lnTo>
                      <a:pt x="6" y="6"/>
                    </a:lnTo>
                    <a:lnTo>
                      <a:pt x="18" y="11"/>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141" name="Freeform 61"/>
              <p:cNvSpPr>
                <a:spLocks/>
              </p:cNvSpPr>
              <p:nvPr/>
            </p:nvSpPr>
            <p:spPr bwMode="auto">
              <a:xfrm>
                <a:off x="4537" y="2417"/>
                <a:ext cx="12" cy="12"/>
              </a:xfrm>
              <a:custGeom>
                <a:avLst/>
                <a:gdLst>
                  <a:gd name="T0" fmla="*/ 0 w 12"/>
                  <a:gd name="T1" fmla="*/ 0 h 12"/>
                  <a:gd name="T2" fmla="*/ 0 w 12"/>
                  <a:gd name="T3" fmla="*/ 6 h 12"/>
                  <a:gd name="T4" fmla="*/ 6 w 12"/>
                  <a:gd name="T5" fmla="*/ 12 h 12"/>
                  <a:gd name="T6" fmla="*/ 12 w 12"/>
                  <a:gd name="T7" fmla="*/ 0 h 12"/>
                  <a:gd name="T8" fmla="*/ 0 w 12"/>
                  <a:gd name="T9" fmla="*/ 0 h 12"/>
                </a:gdLst>
                <a:ahLst/>
                <a:cxnLst>
                  <a:cxn ang="0">
                    <a:pos x="T0" y="T1"/>
                  </a:cxn>
                  <a:cxn ang="0">
                    <a:pos x="T2" y="T3"/>
                  </a:cxn>
                  <a:cxn ang="0">
                    <a:pos x="T4" y="T5"/>
                  </a:cxn>
                  <a:cxn ang="0">
                    <a:pos x="T6" y="T7"/>
                  </a:cxn>
                  <a:cxn ang="0">
                    <a:pos x="T8" y="T9"/>
                  </a:cxn>
                </a:cxnLst>
                <a:rect l="0" t="0" r="r" b="b"/>
                <a:pathLst>
                  <a:path w="12" h="12">
                    <a:moveTo>
                      <a:pt x="0" y="0"/>
                    </a:moveTo>
                    <a:lnTo>
                      <a:pt x="0" y="6"/>
                    </a:lnTo>
                    <a:lnTo>
                      <a:pt x="6" y="12"/>
                    </a:lnTo>
                    <a:lnTo>
                      <a:pt x="12" y="0"/>
                    </a:lnTo>
                    <a:lnTo>
                      <a:pt x="0" y="0"/>
                    </a:lnTo>
                    <a:close/>
                  </a:path>
                </a:pathLst>
              </a:custGeom>
              <a:solidFill>
                <a:srgbClr val="00FF00"/>
              </a:solidFill>
              <a:ln w="9525">
                <a:solidFill>
                  <a:srgbClr val="00FF00"/>
                </a:solidFill>
                <a:round/>
                <a:headEnd/>
                <a:tailEnd/>
              </a:ln>
            </p:spPr>
            <p:txBody>
              <a:bodyPr/>
              <a:lstStyle/>
              <a:p>
                <a:endParaRPr lang="zh-CN" altLang="en-US"/>
              </a:p>
            </p:txBody>
          </p:sp>
          <p:sp>
            <p:nvSpPr>
              <p:cNvPr id="46142" name="Freeform 62"/>
              <p:cNvSpPr>
                <a:spLocks/>
              </p:cNvSpPr>
              <p:nvPr/>
            </p:nvSpPr>
            <p:spPr bwMode="auto">
              <a:xfrm>
                <a:off x="4495" y="2411"/>
                <a:ext cx="48" cy="18"/>
              </a:xfrm>
              <a:custGeom>
                <a:avLst/>
                <a:gdLst>
                  <a:gd name="T0" fmla="*/ 48 w 48"/>
                  <a:gd name="T1" fmla="*/ 18 h 18"/>
                  <a:gd name="T2" fmla="*/ 42 w 48"/>
                  <a:gd name="T3" fmla="*/ 18 h 18"/>
                  <a:gd name="T4" fmla="*/ 30 w 48"/>
                  <a:gd name="T5" fmla="*/ 18 h 18"/>
                  <a:gd name="T6" fmla="*/ 30 w 48"/>
                  <a:gd name="T7" fmla="*/ 18 h 18"/>
                  <a:gd name="T8" fmla="*/ 24 w 48"/>
                  <a:gd name="T9" fmla="*/ 12 h 18"/>
                  <a:gd name="T10" fmla="*/ 18 w 48"/>
                  <a:gd name="T11" fmla="*/ 6 h 18"/>
                  <a:gd name="T12" fmla="*/ 18 w 48"/>
                  <a:gd name="T13" fmla="*/ 6 h 18"/>
                  <a:gd name="T14" fmla="*/ 18 w 48"/>
                  <a:gd name="T15" fmla="*/ 6 h 18"/>
                  <a:gd name="T16" fmla="*/ 12 w 48"/>
                  <a:gd name="T17" fmla="*/ 6 h 18"/>
                  <a:gd name="T18" fmla="*/ 12 w 48"/>
                  <a:gd name="T19" fmla="*/ 6 h 18"/>
                  <a:gd name="T20" fmla="*/ 12 w 48"/>
                  <a:gd name="T21" fmla="*/ 6 h 18"/>
                  <a:gd name="T22" fmla="*/ 6 w 48"/>
                  <a:gd name="T23" fmla="*/ 0 h 18"/>
                  <a:gd name="T24" fmla="*/ 6 w 48"/>
                  <a:gd name="T25" fmla="*/ 0 h 18"/>
                  <a:gd name="T26" fmla="*/ 6 w 48"/>
                  <a:gd name="T27" fmla="*/ 0 h 18"/>
                  <a:gd name="T28" fmla="*/ 0 w 48"/>
                  <a:gd name="T29" fmla="*/ 0 h 18"/>
                  <a:gd name="T30" fmla="*/ 6 w 48"/>
                  <a:gd name="T31" fmla="*/ 0 h 18"/>
                  <a:gd name="T32" fmla="*/ 6 w 48"/>
                  <a:gd name="T33" fmla="*/ 0 h 18"/>
                  <a:gd name="T34" fmla="*/ 12 w 48"/>
                  <a:gd name="T35" fmla="*/ 0 h 18"/>
                  <a:gd name="T36" fmla="*/ 12 w 48"/>
                  <a:gd name="T37" fmla="*/ 0 h 18"/>
                  <a:gd name="T38" fmla="*/ 18 w 48"/>
                  <a:gd name="T39" fmla="*/ 6 h 18"/>
                  <a:gd name="T40" fmla="*/ 18 w 48"/>
                  <a:gd name="T41" fmla="*/ 6 h 18"/>
                  <a:gd name="T42" fmla="*/ 24 w 48"/>
                  <a:gd name="T43" fmla="*/ 12 h 18"/>
                  <a:gd name="T44" fmla="*/ 30 w 48"/>
                  <a:gd name="T45" fmla="*/ 12 h 18"/>
                  <a:gd name="T46" fmla="*/ 30 w 48"/>
                  <a:gd name="T47" fmla="*/ 12 h 18"/>
                  <a:gd name="T48" fmla="*/ 36 w 48"/>
                  <a:gd name="T49" fmla="*/ 12 h 18"/>
                  <a:gd name="T50" fmla="*/ 42 w 48"/>
                  <a:gd name="T51" fmla="*/ 12 h 18"/>
                  <a:gd name="T52" fmla="*/ 42 w 48"/>
                  <a:gd name="T53" fmla="*/ 12 h 18"/>
                  <a:gd name="T54" fmla="*/ 48 w 48"/>
                  <a:gd name="T55" fmla="*/ 18 h 18"/>
                  <a:gd name="T56" fmla="*/ 48 w 48"/>
                  <a:gd name="T5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8">
                    <a:moveTo>
                      <a:pt x="48" y="18"/>
                    </a:moveTo>
                    <a:lnTo>
                      <a:pt x="42" y="18"/>
                    </a:lnTo>
                    <a:lnTo>
                      <a:pt x="30" y="18"/>
                    </a:lnTo>
                    <a:lnTo>
                      <a:pt x="24" y="12"/>
                    </a:lnTo>
                    <a:lnTo>
                      <a:pt x="18" y="6"/>
                    </a:lnTo>
                    <a:lnTo>
                      <a:pt x="12" y="6"/>
                    </a:lnTo>
                    <a:lnTo>
                      <a:pt x="6" y="0"/>
                    </a:lnTo>
                    <a:lnTo>
                      <a:pt x="0" y="0"/>
                    </a:lnTo>
                    <a:lnTo>
                      <a:pt x="6" y="0"/>
                    </a:lnTo>
                    <a:lnTo>
                      <a:pt x="12" y="0"/>
                    </a:lnTo>
                    <a:lnTo>
                      <a:pt x="18" y="6"/>
                    </a:lnTo>
                    <a:lnTo>
                      <a:pt x="24" y="12"/>
                    </a:lnTo>
                    <a:lnTo>
                      <a:pt x="30" y="12"/>
                    </a:lnTo>
                    <a:lnTo>
                      <a:pt x="36" y="12"/>
                    </a:lnTo>
                    <a:lnTo>
                      <a:pt x="42" y="12"/>
                    </a:lnTo>
                    <a:lnTo>
                      <a:pt x="48" y="18"/>
                    </a:lnTo>
                    <a:close/>
                  </a:path>
                </a:pathLst>
              </a:custGeom>
              <a:solidFill>
                <a:srgbClr val="00FF00"/>
              </a:solidFill>
              <a:ln w="9525">
                <a:solidFill>
                  <a:srgbClr val="00FF00"/>
                </a:solidFill>
                <a:round/>
                <a:headEnd/>
                <a:tailEnd/>
              </a:ln>
            </p:spPr>
            <p:txBody>
              <a:bodyPr/>
              <a:lstStyle/>
              <a:p>
                <a:endParaRPr lang="zh-CN" altLang="en-US"/>
              </a:p>
            </p:txBody>
          </p:sp>
          <p:sp>
            <p:nvSpPr>
              <p:cNvPr id="46143" name="Freeform 63"/>
              <p:cNvSpPr>
                <a:spLocks/>
              </p:cNvSpPr>
              <p:nvPr/>
            </p:nvSpPr>
            <p:spPr bwMode="auto">
              <a:xfrm>
                <a:off x="4519" y="2417"/>
                <a:ext cx="24" cy="24"/>
              </a:xfrm>
              <a:custGeom>
                <a:avLst/>
                <a:gdLst>
                  <a:gd name="T0" fmla="*/ 18 w 24"/>
                  <a:gd name="T1" fmla="*/ 0 h 24"/>
                  <a:gd name="T2" fmla="*/ 18 w 24"/>
                  <a:gd name="T3" fmla="*/ 0 h 24"/>
                  <a:gd name="T4" fmla="*/ 18 w 24"/>
                  <a:gd name="T5" fmla="*/ 0 h 24"/>
                  <a:gd name="T6" fmla="*/ 12 w 24"/>
                  <a:gd name="T7" fmla="*/ 0 h 24"/>
                  <a:gd name="T8" fmla="*/ 18 w 24"/>
                  <a:gd name="T9" fmla="*/ 6 h 24"/>
                  <a:gd name="T10" fmla="*/ 0 w 24"/>
                  <a:gd name="T11" fmla="*/ 18 h 24"/>
                  <a:gd name="T12" fmla="*/ 12 w 24"/>
                  <a:gd name="T13" fmla="*/ 24 h 24"/>
                  <a:gd name="T14" fmla="*/ 18 w 24"/>
                  <a:gd name="T15" fmla="*/ 24 h 24"/>
                  <a:gd name="T16" fmla="*/ 24 w 24"/>
                  <a:gd name="T17" fmla="*/ 24 h 24"/>
                  <a:gd name="T18" fmla="*/ 18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8" y="0"/>
                    </a:moveTo>
                    <a:lnTo>
                      <a:pt x="18" y="0"/>
                    </a:lnTo>
                    <a:lnTo>
                      <a:pt x="12" y="0"/>
                    </a:lnTo>
                    <a:lnTo>
                      <a:pt x="18" y="6"/>
                    </a:lnTo>
                    <a:lnTo>
                      <a:pt x="0" y="18"/>
                    </a:lnTo>
                    <a:lnTo>
                      <a:pt x="12" y="24"/>
                    </a:lnTo>
                    <a:lnTo>
                      <a:pt x="18" y="24"/>
                    </a:lnTo>
                    <a:lnTo>
                      <a:pt x="24" y="24"/>
                    </a:lnTo>
                    <a:lnTo>
                      <a:pt x="18" y="0"/>
                    </a:lnTo>
                    <a:close/>
                  </a:path>
                </a:pathLst>
              </a:custGeom>
              <a:solidFill>
                <a:srgbClr val="00FF00"/>
              </a:solidFill>
              <a:ln w="9525">
                <a:solidFill>
                  <a:srgbClr val="00FF00"/>
                </a:solidFill>
                <a:round/>
                <a:headEnd/>
                <a:tailEnd/>
              </a:ln>
            </p:spPr>
            <p:txBody>
              <a:bodyPr/>
              <a:lstStyle/>
              <a:p>
                <a:endParaRPr lang="zh-CN" altLang="en-US"/>
              </a:p>
            </p:txBody>
          </p:sp>
          <p:sp>
            <p:nvSpPr>
              <p:cNvPr id="46144" name="Freeform 64"/>
              <p:cNvSpPr>
                <a:spLocks noEditPoints="1"/>
              </p:cNvSpPr>
              <p:nvPr/>
            </p:nvSpPr>
            <p:spPr bwMode="auto">
              <a:xfrm>
                <a:off x="4513" y="2417"/>
                <a:ext cx="24" cy="24"/>
              </a:xfrm>
              <a:custGeom>
                <a:avLst/>
                <a:gdLst>
                  <a:gd name="T0" fmla="*/ 12 w 24"/>
                  <a:gd name="T1" fmla="*/ 0 h 24"/>
                  <a:gd name="T2" fmla="*/ 12 w 24"/>
                  <a:gd name="T3" fmla="*/ 0 h 24"/>
                  <a:gd name="T4" fmla="*/ 18 w 24"/>
                  <a:gd name="T5" fmla="*/ 6 h 24"/>
                  <a:gd name="T6" fmla="*/ 0 w 24"/>
                  <a:gd name="T7" fmla="*/ 18 h 24"/>
                  <a:gd name="T8" fmla="*/ 6 w 24"/>
                  <a:gd name="T9" fmla="*/ 24 h 24"/>
                  <a:gd name="T10" fmla="*/ 12 w 24"/>
                  <a:gd name="T11" fmla="*/ 24 h 24"/>
                  <a:gd name="T12" fmla="*/ 18 w 24"/>
                  <a:gd name="T13" fmla="*/ 24 h 24"/>
                  <a:gd name="T14" fmla="*/ 12 w 24"/>
                  <a:gd name="T15" fmla="*/ 0 h 24"/>
                  <a:gd name="T16" fmla="*/ 24 w 24"/>
                  <a:gd name="T17" fmla="*/ 6 h 24"/>
                  <a:gd name="T18" fmla="*/ 18 w 24"/>
                  <a:gd name="T19" fmla="*/ 0 h 24"/>
                  <a:gd name="T20" fmla="*/ 12 w 24"/>
                  <a:gd name="T21" fmla="*/ 0 h 24"/>
                  <a:gd name="T22" fmla="*/ 12 w 24"/>
                  <a:gd name="T23" fmla="*/ 12 h 24"/>
                  <a:gd name="T24" fmla="*/ 24 w 24"/>
                  <a:gd name="T25"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4">
                    <a:moveTo>
                      <a:pt x="12" y="0"/>
                    </a:moveTo>
                    <a:lnTo>
                      <a:pt x="12" y="0"/>
                    </a:lnTo>
                    <a:lnTo>
                      <a:pt x="18" y="6"/>
                    </a:lnTo>
                    <a:lnTo>
                      <a:pt x="0" y="18"/>
                    </a:lnTo>
                    <a:lnTo>
                      <a:pt x="6" y="24"/>
                    </a:lnTo>
                    <a:lnTo>
                      <a:pt x="12" y="24"/>
                    </a:lnTo>
                    <a:lnTo>
                      <a:pt x="18" y="24"/>
                    </a:lnTo>
                    <a:lnTo>
                      <a:pt x="12" y="0"/>
                    </a:lnTo>
                    <a:close/>
                    <a:moveTo>
                      <a:pt x="24" y="6"/>
                    </a:moveTo>
                    <a:lnTo>
                      <a:pt x="18" y="0"/>
                    </a:lnTo>
                    <a:lnTo>
                      <a:pt x="12" y="0"/>
                    </a:lnTo>
                    <a:lnTo>
                      <a:pt x="12" y="12"/>
                    </a:lnTo>
                    <a:lnTo>
                      <a:pt x="24" y="6"/>
                    </a:lnTo>
                    <a:close/>
                  </a:path>
                </a:pathLst>
              </a:custGeom>
              <a:solidFill>
                <a:srgbClr val="00FF00"/>
              </a:solidFill>
              <a:ln w="9525">
                <a:solidFill>
                  <a:srgbClr val="00FF00"/>
                </a:solidFill>
                <a:round/>
                <a:headEnd/>
                <a:tailEnd/>
              </a:ln>
            </p:spPr>
            <p:txBody>
              <a:bodyPr/>
              <a:lstStyle/>
              <a:p>
                <a:endParaRPr lang="zh-CN" altLang="en-US"/>
              </a:p>
            </p:txBody>
          </p:sp>
          <p:sp>
            <p:nvSpPr>
              <p:cNvPr id="46145" name="Freeform 65"/>
              <p:cNvSpPr>
                <a:spLocks noEditPoints="1"/>
              </p:cNvSpPr>
              <p:nvPr/>
            </p:nvSpPr>
            <p:spPr bwMode="auto">
              <a:xfrm>
                <a:off x="4501" y="2411"/>
                <a:ext cx="30" cy="24"/>
              </a:xfrm>
              <a:custGeom>
                <a:avLst/>
                <a:gdLst>
                  <a:gd name="T0" fmla="*/ 30 w 30"/>
                  <a:gd name="T1" fmla="*/ 6 h 24"/>
                  <a:gd name="T2" fmla="*/ 24 w 30"/>
                  <a:gd name="T3" fmla="*/ 0 h 24"/>
                  <a:gd name="T4" fmla="*/ 24 w 30"/>
                  <a:gd name="T5" fmla="*/ 6 h 24"/>
                  <a:gd name="T6" fmla="*/ 24 w 30"/>
                  <a:gd name="T7" fmla="*/ 12 h 24"/>
                  <a:gd name="T8" fmla="*/ 0 w 30"/>
                  <a:gd name="T9" fmla="*/ 6 h 24"/>
                  <a:gd name="T10" fmla="*/ 6 w 30"/>
                  <a:gd name="T11" fmla="*/ 18 h 24"/>
                  <a:gd name="T12" fmla="*/ 12 w 30"/>
                  <a:gd name="T13" fmla="*/ 24 h 24"/>
                  <a:gd name="T14" fmla="*/ 18 w 30"/>
                  <a:gd name="T15" fmla="*/ 24 h 24"/>
                  <a:gd name="T16" fmla="*/ 30 w 30"/>
                  <a:gd name="T17" fmla="*/ 6 h 24"/>
                  <a:gd name="T18" fmla="*/ 30 w 30"/>
                  <a:gd name="T19" fmla="*/ 12 h 24"/>
                  <a:gd name="T20" fmla="*/ 30 w 30"/>
                  <a:gd name="T21" fmla="*/ 6 h 24"/>
                  <a:gd name="T22" fmla="*/ 30 w 30"/>
                  <a:gd name="T23" fmla="*/ 6 h 24"/>
                  <a:gd name="T24" fmla="*/ 24 w 30"/>
                  <a:gd name="T25" fmla="*/ 18 h 24"/>
                  <a:gd name="T26" fmla="*/ 30 w 30"/>
                  <a:gd name="T2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30" y="6"/>
                    </a:moveTo>
                    <a:lnTo>
                      <a:pt x="24" y="0"/>
                    </a:lnTo>
                    <a:lnTo>
                      <a:pt x="24" y="6"/>
                    </a:lnTo>
                    <a:lnTo>
                      <a:pt x="24" y="12"/>
                    </a:lnTo>
                    <a:lnTo>
                      <a:pt x="0" y="6"/>
                    </a:lnTo>
                    <a:lnTo>
                      <a:pt x="6" y="18"/>
                    </a:lnTo>
                    <a:lnTo>
                      <a:pt x="12" y="24"/>
                    </a:lnTo>
                    <a:lnTo>
                      <a:pt x="18" y="24"/>
                    </a:lnTo>
                    <a:lnTo>
                      <a:pt x="30" y="6"/>
                    </a:lnTo>
                    <a:close/>
                    <a:moveTo>
                      <a:pt x="30" y="12"/>
                    </a:moveTo>
                    <a:lnTo>
                      <a:pt x="30" y="6"/>
                    </a:lnTo>
                    <a:lnTo>
                      <a:pt x="24" y="18"/>
                    </a:lnTo>
                    <a:lnTo>
                      <a:pt x="30" y="12"/>
                    </a:lnTo>
                    <a:close/>
                  </a:path>
                </a:pathLst>
              </a:custGeom>
              <a:solidFill>
                <a:srgbClr val="00FF00"/>
              </a:solidFill>
              <a:ln w="9525">
                <a:solidFill>
                  <a:srgbClr val="00FF00"/>
                </a:solidFill>
                <a:round/>
                <a:headEnd/>
                <a:tailEnd/>
              </a:ln>
            </p:spPr>
            <p:txBody>
              <a:bodyPr/>
              <a:lstStyle/>
              <a:p>
                <a:endParaRPr lang="zh-CN" altLang="en-US"/>
              </a:p>
            </p:txBody>
          </p:sp>
          <p:sp>
            <p:nvSpPr>
              <p:cNvPr id="46146" name="Freeform 66"/>
              <p:cNvSpPr>
                <a:spLocks noEditPoints="1"/>
              </p:cNvSpPr>
              <p:nvPr/>
            </p:nvSpPr>
            <p:spPr bwMode="auto">
              <a:xfrm>
                <a:off x="4507" y="2405"/>
                <a:ext cx="18" cy="24"/>
              </a:xfrm>
              <a:custGeom>
                <a:avLst/>
                <a:gdLst>
                  <a:gd name="T0" fmla="*/ 6 w 18"/>
                  <a:gd name="T1" fmla="*/ 0 h 24"/>
                  <a:gd name="T2" fmla="*/ 6 w 18"/>
                  <a:gd name="T3" fmla="*/ 0 h 24"/>
                  <a:gd name="T4" fmla="*/ 6 w 18"/>
                  <a:gd name="T5" fmla="*/ 0 h 24"/>
                  <a:gd name="T6" fmla="*/ 0 w 18"/>
                  <a:gd name="T7" fmla="*/ 24 h 24"/>
                  <a:gd name="T8" fmla="*/ 6 w 18"/>
                  <a:gd name="T9" fmla="*/ 24 h 24"/>
                  <a:gd name="T10" fmla="*/ 6 w 18"/>
                  <a:gd name="T11" fmla="*/ 24 h 24"/>
                  <a:gd name="T12" fmla="*/ 6 w 18"/>
                  <a:gd name="T13" fmla="*/ 0 h 24"/>
                  <a:gd name="T14" fmla="*/ 18 w 18"/>
                  <a:gd name="T15" fmla="*/ 18 h 24"/>
                  <a:gd name="T16" fmla="*/ 18 w 18"/>
                  <a:gd name="T17" fmla="*/ 6 h 24"/>
                  <a:gd name="T18" fmla="*/ 6 w 18"/>
                  <a:gd name="T19" fmla="*/ 0 h 24"/>
                  <a:gd name="T20" fmla="*/ 6 w 18"/>
                  <a:gd name="T21" fmla="*/ 12 h 24"/>
                  <a:gd name="T22" fmla="*/ 18 w 18"/>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6" y="0"/>
                    </a:moveTo>
                    <a:lnTo>
                      <a:pt x="6" y="0"/>
                    </a:lnTo>
                    <a:lnTo>
                      <a:pt x="0" y="24"/>
                    </a:lnTo>
                    <a:lnTo>
                      <a:pt x="6" y="24"/>
                    </a:lnTo>
                    <a:lnTo>
                      <a:pt x="6" y="0"/>
                    </a:lnTo>
                    <a:close/>
                    <a:moveTo>
                      <a:pt x="18" y="18"/>
                    </a:moveTo>
                    <a:lnTo>
                      <a:pt x="18" y="6"/>
                    </a:lnTo>
                    <a:lnTo>
                      <a:pt x="6" y="0"/>
                    </a:lnTo>
                    <a:lnTo>
                      <a:pt x="6" y="12"/>
                    </a:lnTo>
                    <a:lnTo>
                      <a:pt x="18" y="18"/>
                    </a:lnTo>
                    <a:close/>
                  </a:path>
                </a:pathLst>
              </a:custGeom>
              <a:solidFill>
                <a:srgbClr val="00FF00"/>
              </a:solidFill>
              <a:ln w="9525">
                <a:solidFill>
                  <a:srgbClr val="00FF00"/>
                </a:solidFill>
                <a:round/>
                <a:headEnd/>
                <a:tailEnd/>
              </a:ln>
            </p:spPr>
            <p:txBody>
              <a:bodyPr/>
              <a:lstStyle/>
              <a:p>
                <a:endParaRPr lang="zh-CN" altLang="en-US"/>
              </a:p>
            </p:txBody>
          </p:sp>
          <p:sp>
            <p:nvSpPr>
              <p:cNvPr id="46147" name="Freeform 67"/>
              <p:cNvSpPr>
                <a:spLocks noEditPoints="1"/>
              </p:cNvSpPr>
              <p:nvPr/>
            </p:nvSpPr>
            <p:spPr bwMode="auto">
              <a:xfrm>
                <a:off x="4501" y="2405"/>
                <a:ext cx="18" cy="24"/>
              </a:xfrm>
              <a:custGeom>
                <a:avLst/>
                <a:gdLst>
                  <a:gd name="T0" fmla="*/ 18 w 18"/>
                  <a:gd name="T1" fmla="*/ 6 h 24"/>
                  <a:gd name="T2" fmla="*/ 18 w 18"/>
                  <a:gd name="T3" fmla="*/ 6 h 24"/>
                  <a:gd name="T4" fmla="*/ 12 w 18"/>
                  <a:gd name="T5" fmla="*/ 0 h 24"/>
                  <a:gd name="T6" fmla="*/ 6 w 18"/>
                  <a:gd name="T7" fmla="*/ 24 h 24"/>
                  <a:gd name="T8" fmla="*/ 6 w 18"/>
                  <a:gd name="T9" fmla="*/ 24 h 24"/>
                  <a:gd name="T10" fmla="*/ 0 w 18"/>
                  <a:gd name="T11" fmla="*/ 24 h 24"/>
                  <a:gd name="T12" fmla="*/ 18 w 18"/>
                  <a:gd name="T13" fmla="*/ 6 h 24"/>
                  <a:gd name="T14" fmla="*/ 0 w 18"/>
                  <a:gd name="T15" fmla="*/ 24 h 24"/>
                  <a:gd name="T16" fmla="*/ 6 w 18"/>
                  <a:gd name="T17" fmla="*/ 24 h 24"/>
                  <a:gd name="T18" fmla="*/ 6 w 18"/>
                  <a:gd name="T19" fmla="*/ 24 h 24"/>
                  <a:gd name="T20" fmla="*/ 12 w 18"/>
                  <a:gd name="T21" fmla="*/ 12 h 24"/>
                  <a:gd name="T22" fmla="*/ 0 w 18"/>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8" y="6"/>
                    </a:moveTo>
                    <a:lnTo>
                      <a:pt x="18" y="6"/>
                    </a:lnTo>
                    <a:lnTo>
                      <a:pt x="12" y="0"/>
                    </a:lnTo>
                    <a:lnTo>
                      <a:pt x="6" y="24"/>
                    </a:lnTo>
                    <a:lnTo>
                      <a:pt x="0" y="24"/>
                    </a:lnTo>
                    <a:lnTo>
                      <a:pt x="18" y="6"/>
                    </a:lnTo>
                    <a:close/>
                    <a:moveTo>
                      <a:pt x="0" y="24"/>
                    </a:moveTo>
                    <a:lnTo>
                      <a:pt x="6" y="24"/>
                    </a:lnTo>
                    <a:lnTo>
                      <a:pt x="12" y="12"/>
                    </a:lnTo>
                    <a:lnTo>
                      <a:pt x="0" y="24"/>
                    </a:lnTo>
                    <a:close/>
                  </a:path>
                </a:pathLst>
              </a:custGeom>
              <a:solidFill>
                <a:srgbClr val="00FF00"/>
              </a:solidFill>
              <a:ln w="9525">
                <a:solidFill>
                  <a:srgbClr val="00FF00"/>
                </a:solidFill>
                <a:round/>
                <a:headEnd/>
                <a:tailEnd/>
              </a:ln>
            </p:spPr>
            <p:txBody>
              <a:bodyPr/>
              <a:lstStyle/>
              <a:p>
                <a:endParaRPr lang="zh-CN" altLang="en-US"/>
              </a:p>
            </p:txBody>
          </p:sp>
          <p:sp>
            <p:nvSpPr>
              <p:cNvPr id="46148" name="Freeform 68"/>
              <p:cNvSpPr>
                <a:spLocks noEditPoints="1"/>
              </p:cNvSpPr>
              <p:nvPr/>
            </p:nvSpPr>
            <p:spPr bwMode="auto">
              <a:xfrm>
                <a:off x="4501" y="2405"/>
                <a:ext cx="12" cy="24"/>
              </a:xfrm>
              <a:custGeom>
                <a:avLst/>
                <a:gdLst>
                  <a:gd name="T0" fmla="*/ 6 w 12"/>
                  <a:gd name="T1" fmla="*/ 0 h 24"/>
                  <a:gd name="T2" fmla="*/ 6 w 12"/>
                  <a:gd name="T3" fmla="*/ 0 h 24"/>
                  <a:gd name="T4" fmla="*/ 6 w 12"/>
                  <a:gd name="T5" fmla="*/ 0 h 24"/>
                  <a:gd name="T6" fmla="*/ 0 w 12"/>
                  <a:gd name="T7" fmla="*/ 24 h 24"/>
                  <a:gd name="T8" fmla="*/ 6 w 12"/>
                  <a:gd name="T9" fmla="*/ 24 h 24"/>
                  <a:gd name="T10" fmla="*/ 6 w 12"/>
                  <a:gd name="T11" fmla="*/ 24 h 24"/>
                  <a:gd name="T12" fmla="*/ 6 w 12"/>
                  <a:gd name="T13" fmla="*/ 0 h 24"/>
                  <a:gd name="T14" fmla="*/ 12 w 12"/>
                  <a:gd name="T15" fmla="*/ 0 h 24"/>
                  <a:gd name="T16" fmla="*/ 12 w 12"/>
                  <a:gd name="T17" fmla="*/ 0 h 24"/>
                  <a:gd name="T18" fmla="*/ 6 w 12"/>
                  <a:gd name="T19" fmla="*/ 0 h 24"/>
                  <a:gd name="T20" fmla="*/ 6 w 12"/>
                  <a:gd name="T21" fmla="*/ 12 h 24"/>
                  <a:gd name="T22" fmla="*/ 12 w 1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4">
                    <a:moveTo>
                      <a:pt x="6" y="0"/>
                    </a:moveTo>
                    <a:lnTo>
                      <a:pt x="6" y="0"/>
                    </a:lnTo>
                    <a:lnTo>
                      <a:pt x="0" y="24"/>
                    </a:lnTo>
                    <a:lnTo>
                      <a:pt x="6" y="24"/>
                    </a:lnTo>
                    <a:lnTo>
                      <a:pt x="6" y="0"/>
                    </a:lnTo>
                    <a:close/>
                    <a:moveTo>
                      <a:pt x="12" y="0"/>
                    </a:moveTo>
                    <a:lnTo>
                      <a:pt x="12" y="0"/>
                    </a:lnTo>
                    <a:lnTo>
                      <a:pt x="6" y="0"/>
                    </a:lnTo>
                    <a:lnTo>
                      <a:pt x="6"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49" name="Freeform 69"/>
              <p:cNvSpPr>
                <a:spLocks noEditPoints="1"/>
              </p:cNvSpPr>
              <p:nvPr/>
            </p:nvSpPr>
            <p:spPr bwMode="auto">
              <a:xfrm>
                <a:off x="4495" y="2405"/>
                <a:ext cx="12" cy="18"/>
              </a:xfrm>
              <a:custGeom>
                <a:avLst/>
                <a:gdLst>
                  <a:gd name="T0" fmla="*/ 12 w 12"/>
                  <a:gd name="T1" fmla="*/ 0 h 18"/>
                  <a:gd name="T2" fmla="*/ 12 w 12"/>
                  <a:gd name="T3" fmla="*/ 0 h 18"/>
                  <a:gd name="T4" fmla="*/ 12 w 12"/>
                  <a:gd name="T5" fmla="*/ 0 h 18"/>
                  <a:gd name="T6" fmla="*/ 12 w 12"/>
                  <a:gd name="T7" fmla="*/ 0 h 18"/>
                  <a:gd name="T8" fmla="*/ 12 w 12"/>
                  <a:gd name="T9" fmla="*/ 0 h 18"/>
                  <a:gd name="T10" fmla="*/ 12 w 12"/>
                  <a:gd name="T11" fmla="*/ 0 h 18"/>
                  <a:gd name="T12" fmla="*/ 12 w 12"/>
                  <a:gd name="T13" fmla="*/ 0 h 18"/>
                  <a:gd name="T14" fmla="*/ 12 w 12"/>
                  <a:gd name="T15" fmla="*/ 0 h 18"/>
                  <a:gd name="T16" fmla="*/ 12 w 12"/>
                  <a:gd name="T17" fmla="*/ 0 h 18"/>
                  <a:gd name="T18" fmla="*/ 6 w 12"/>
                  <a:gd name="T19" fmla="*/ 18 h 18"/>
                  <a:gd name="T20" fmla="*/ 0 w 12"/>
                  <a:gd name="T21" fmla="*/ 18 h 18"/>
                  <a:gd name="T22" fmla="*/ 0 w 12"/>
                  <a:gd name="T23" fmla="*/ 18 h 18"/>
                  <a:gd name="T24" fmla="*/ 0 w 12"/>
                  <a:gd name="T25" fmla="*/ 18 h 18"/>
                  <a:gd name="T26" fmla="*/ 0 w 12"/>
                  <a:gd name="T27" fmla="*/ 18 h 18"/>
                  <a:gd name="T28" fmla="*/ 6 w 12"/>
                  <a:gd name="T29" fmla="*/ 18 h 18"/>
                  <a:gd name="T30" fmla="*/ 6 w 12"/>
                  <a:gd name="T31" fmla="*/ 18 h 18"/>
                  <a:gd name="T32" fmla="*/ 6 w 12"/>
                  <a:gd name="T33" fmla="*/ 18 h 18"/>
                  <a:gd name="T34" fmla="*/ 6 w 12"/>
                  <a:gd name="T35" fmla="*/ 18 h 18"/>
                  <a:gd name="T36" fmla="*/ 12 w 12"/>
                  <a:gd name="T37" fmla="*/ 0 h 18"/>
                  <a:gd name="T38" fmla="*/ 12 w 12"/>
                  <a:gd name="T39" fmla="*/ 0 h 18"/>
                  <a:gd name="T40" fmla="*/ 12 w 12"/>
                  <a:gd name="T41" fmla="*/ 0 h 18"/>
                  <a:gd name="T42" fmla="*/ 12 w 12"/>
                  <a:gd name="T43" fmla="*/ 0 h 18"/>
                  <a:gd name="T44" fmla="*/ 12 w 12"/>
                  <a:gd name="T45" fmla="*/ 12 h 18"/>
                  <a:gd name="T46" fmla="*/ 12 w 12"/>
                  <a:gd name="T4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18">
                    <a:moveTo>
                      <a:pt x="12" y="0"/>
                    </a:moveTo>
                    <a:lnTo>
                      <a:pt x="12" y="0"/>
                    </a:lnTo>
                    <a:lnTo>
                      <a:pt x="6" y="18"/>
                    </a:lnTo>
                    <a:lnTo>
                      <a:pt x="0" y="18"/>
                    </a:lnTo>
                    <a:lnTo>
                      <a:pt x="6" y="18"/>
                    </a:lnTo>
                    <a:lnTo>
                      <a:pt x="12" y="0"/>
                    </a:lnTo>
                    <a:close/>
                    <a:moveTo>
                      <a:pt x="12" y="0"/>
                    </a:moveTo>
                    <a:lnTo>
                      <a:pt x="12" y="0"/>
                    </a:lnTo>
                    <a:lnTo>
                      <a:pt x="12"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50" name="Freeform 70"/>
              <p:cNvSpPr>
                <a:spLocks noEditPoints="1"/>
              </p:cNvSpPr>
              <p:nvPr/>
            </p:nvSpPr>
            <p:spPr bwMode="auto">
              <a:xfrm>
                <a:off x="4495" y="2400"/>
                <a:ext cx="12" cy="23"/>
              </a:xfrm>
              <a:custGeom>
                <a:avLst/>
                <a:gdLst>
                  <a:gd name="T0" fmla="*/ 12 w 12"/>
                  <a:gd name="T1" fmla="*/ 5 h 23"/>
                  <a:gd name="T2" fmla="*/ 12 w 12"/>
                  <a:gd name="T3" fmla="*/ 5 h 23"/>
                  <a:gd name="T4" fmla="*/ 12 w 12"/>
                  <a:gd name="T5" fmla="*/ 0 h 23"/>
                  <a:gd name="T6" fmla="*/ 0 w 12"/>
                  <a:gd name="T7" fmla="*/ 23 h 23"/>
                  <a:gd name="T8" fmla="*/ 0 w 12"/>
                  <a:gd name="T9" fmla="*/ 23 h 23"/>
                  <a:gd name="T10" fmla="*/ 12 w 12"/>
                  <a:gd name="T11" fmla="*/ 5 h 23"/>
                  <a:gd name="T12" fmla="*/ 0 w 12"/>
                  <a:gd name="T13" fmla="*/ 23 h 23"/>
                  <a:gd name="T14" fmla="*/ 0 w 12"/>
                  <a:gd name="T15" fmla="*/ 23 h 23"/>
                  <a:gd name="T16" fmla="*/ 6 w 12"/>
                  <a:gd name="T17" fmla="*/ 23 h 23"/>
                  <a:gd name="T18" fmla="*/ 6 w 12"/>
                  <a:gd name="T19" fmla="*/ 11 h 23"/>
                  <a:gd name="T20" fmla="*/ 0 w 12"/>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3">
                    <a:moveTo>
                      <a:pt x="12" y="5"/>
                    </a:moveTo>
                    <a:lnTo>
                      <a:pt x="12" y="5"/>
                    </a:lnTo>
                    <a:lnTo>
                      <a:pt x="12" y="0"/>
                    </a:lnTo>
                    <a:lnTo>
                      <a:pt x="0" y="23"/>
                    </a:lnTo>
                    <a:lnTo>
                      <a:pt x="12" y="5"/>
                    </a:lnTo>
                    <a:close/>
                    <a:moveTo>
                      <a:pt x="0" y="23"/>
                    </a:moveTo>
                    <a:lnTo>
                      <a:pt x="0" y="23"/>
                    </a:lnTo>
                    <a:lnTo>
                      <a:pt x="6" y="23"/>
                    </a:lnTo>
                    <a:lnTo>
                      <a:pt x="6" y="11"/>
                    </a:lnTo>
                    <a:lnTo>
                      <a:pt x="0" y="23"/>
                    </a:lnTo>
                    <a:close/>
                  </a:path>
                </a:pathLst>
              </a:custGeom>
              <a:solidFill>
                <a:srgbClr val="00FF00"/>
              </a:solidFill>
              <a:ln w="9525">
                <a:solidFill>
                  <a:srgbClr val="00FF00"/>
                </a:solidFill>
                <a:round/>
                <a:headEnd/>
                <a:tailEnd/>
              </a:ln>
            </p:spPr>
            <p:txBody>
              <a:bodyPr/>
              <a:lstStyle/>
              <a:p>
                <a:endParaRPr lang="zh-CN" altLang="en-US"/>
              </a:p>
            </p:txBody>
          </p:sp>
          <p:sp>
            <p:nvSpPr>
              <p:cNvPr id="46151" name="Freeform 71"/>
              <p:cNvSpPr>
                <a:spLocks noEditPoints="1"/>
              </p:cNvSpPr>
              <p:nvPr/>
            </p:nvSpPr>
            <p:spPr bwMode="auto">
              <a:xfrm>
                <a:off x="4495" y="2400"/>
                <a:ext cx="12" cy="23"/>
              </a:xfrm>
              <a:custGeom>
                <a:avLst/>
                <a:gdLst>
                  <a:gd name="T0" fmla="*/ 6 w 12"/>
                  <a:gd name="T1" fmla="*/ 0 h 23"/>
                  <a:gd name="T2" fmla="*/ 6 w 12"/>
                  <a:gd name="T3" fmla="*/ 0 h 23"/>
                  <a:gd name="T4" fmla="*/ 6 w 12"/>
                  <a:gd name="T5" fmla="*/ 0 h 23"/>
                  <a:gd name="T6" fmla="*/ 0 w 12"/>
                  <a:gd name="T7" fmla="*/ 23 h 23"/>
                  <a:gd name="T8" fmla="*/ 0 w 12"/>
                  <a:gd name="T9" fmla="*/ 23 h 23"/>
                  <a:gd name="T10" fmla="*/ 0 w 12"/>
                  <a:gd name="T11" fmla="*/ 23 h 23"/>
                  <a:gd name="T12" fmla="*/ 6 w 12"/>
                  <a:gd name="T13" fmla="*/ 0 h 23"/>
                  <a:gd name="T14" fmla="*/ 12 w 12"/>
                  <a:gd name="T15" fmla="*/ 0 h 23"/>
                  <a:gd name="T16" fmla="*/ 6 w 12"/>
                  <a:gd name="T17" fmla="*/ 0 h 23"/>
                  <a:gd name="T18" fmla="*/ 6 w 12"/>
                  <a:gd name="T19" fmla="*/ 0 h 23"/>
                  <a:gd name="T20" fmla="*/ 6 w 12"/>
                  <a:gd name="T21" fmla="*/ 11 h 23"/>
                  <a:gd name="T22" fmla="*/ 12 w 12"/>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3">
                    <a:moveTo>
                      <a:pt x="6" y="0"/>
                    </a:moveTo>
                    <a:lnTo>
                      <a:pt x="6" y="0"/>
                    </a:lnTo>
                    <a:lnTo>
                      <a:pt x="0" y="23"/>
                    </a:lnTo>
                    <a:lnTo>
                      <a:pt x="6" y="0"/>
                    </a:lnTo>
                    <a:close/>
                    <a:moveTo>
                      <a:pt x="12" y="0"/>
                    </a:moveTo>
                    <a:lnTo>
                      <a:pt x="6" y="0"/>
                    </a:lnTo>
                    <a:lnTo>
                      <a:pt x="6" y="11"/>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52" name="Freeform 72"/>
              <p:cNvSpPr>
                <a:spLocks noEditPoints="1"/>
              </p:cNvSpPr>
              <p:nvPr/>
            </p:nvSpPr>
            <p:spPr bwMode="auto">
              <a:xfrm>
                <a:off x="4495" y="2400"/>
                <a:ext cx="6" cy="23"/>
              </a:xfrm>
              <a:custGeom>
                <a:avLst/>
                <a:gdLst>
                  <a:gd name="T0" fmla="*/ 6 w 6"/>
                  <a:gd name="T1" fmla="*/ 23 h 23"/>
                  <a:gd name="T2" fmla="*/ 6 w 6"/>
                  <a:gd name="T3" fmla="*/ 23 h 23"/>
                  <a:gd name="T4" fmla="*/ 6 w 6"/>
                  <a:gd name="T5" fmla="*/ 0 h 23"/>
                  <a:gd name="T6" fmla="*/ 6 w 6"/>
                  <a:gd name="T7" fmla="*/ 0 h 23"/>
                  <a:gd name="T8" fmla="*/ 0 w 6"/>
                  <a:gd name="T9" fmla="*/ 0 h 23"/>
                  <a:gd name="T10" fmla="*/ 6 w 6"/>
                  <a:gd name="T11" fmla="*/ 23 h 23"/>
                  <a:gd name="T12" fmla="*/ 6 w 6"/>
                  <a:gd name="T13" fmla="*/ 0 h 23"/>
                  <a:gd name="T14" fmla="*/ 6 w 6"/>
                  <a:gd name="T15" fmla="*/ 23 h 23"/>
                  <a:gd name="T16" fmla="*/ 0 w 6"/>
                  <a:gd name="T17" fmla="*/ 0 h 23"/>
                  <a:gd name="T18" fmla="*/ 0 w 6"/>
                  <a:gd name="T19" fmla="*/ 23 h 23"/>
                  <a:gd name="T20" fmla="*/ 6 w 6"/>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3">
                    <a:moveTo>
                      <a:pt x="6" y="23"/>
                    </a:moveTo>
                    <a:lnTo>
                      <a:pt x="6" y="23"/>
                    </a:lnTo>
                    <a:lnTo>
                      <a:pt x="6" y="0"/>
                    </a:lnTo>
                    <a:lnTo>
                      <a:pt x="0" y="0"/>
                    </a:lnTo>
                    <a:lnTo>
                      <a:pt x="6" y="23"/>
                    </a:lnTo>
                    <a:close/>
                    <a:moveTo>
                      <a:pt x="6" y="0"/>
                    </a:moveTo>
                    <a:lnTo>
                      <a:pt x="6" y="23"/>
                    </a:lnTo>
                    <a:lnTo>
                      <a:pt x="0" y="0"/>
                    </a:lnTo>
                    <a:lnTo>
                      <a:pt x="0" y="23"/>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153" name="Freeform 73"/>
              <p:cNvSpPr>
                <a:spLocks noEditPoints="1"/>
              </p:cNvSpPr>
              <p:nvPr/>
            </p:nvSpPr>
            <p:spPr bwMode="auto">
              <a:xfrm>
                <a:off x="4495" y="2400"/>
                <a:ext cx="18" cy="23"/>
              </a:xfrm>
              <a:custGeom>
                <a:avLst/>
                <a:gdLst>
                  <a:gd name="T0" fmla="*/ 0 w 18"/>
                  <a:gd name="T1" fmla="*/ 23 h 23"/>
                  <a:gd name="T2" fmla="*/ 6 w 18"/>
                  <a:gd name="T3" fmla="*/ 23 h 23"/>
                  <a:gd name="T4" fmla="*/ 6 w 18"/>
                  <a:gd name="T5" fmla="*/ 23 h 23"/>
                  <a:gd name="T6" fmla="*/ 18 w 18"/>
                  <a:gd name="T7" fmla="*/ 5 h 23"/>
                  <a:gd name="T8" fmla="*/ 18 w 18"/>
                  <a:gd name="T9" fmla="*/ 5 h 23"/>
                  <a:gd name="T10" fmla="*/ 12 w 18"/>
                  <a:gd name="T11" fmla="*/ 0 h 23"/>
                  <a:gd name="T12" fmla="*/ 0 w 18"/>
                  <a:gd name="T13" fmla="*/ 23 h 23"/>
                  <a:gd name="T14" fmla="*/ 12 w 18"/>
                  <a:gd name="T15" fmla="*/ 0 h 23"/>
                  <a:gd name="T16" fmla="*/ 12 w 18"/>
                  <a:gd name="T17" fmla="*/ 0 h 23"/>
                  <a:gd name="T18" fmla="*/ 6 w 18"/>
                  <a:gd name="T19" fmla="*/ 0 h 23"/>
                  <a:gd name="T20" fmla="*/ 6 w 18"/>
                  <a:gd name="T21" fmla="*/ 11 h 23"/>
                  <a:gd name="T22" fmla="*/ 12 w 18"/>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3">
                    <a:moveTo>
                      <a:pt x="0" y="23"/>
                    </a:moveTo>
                    <a:lnTo>
                      <a:pt x="6" y="23"/>
                    </a:lnTo>
                    <a:lnTo>
                      <a:pt x="18" y="5"/>
                    </a:lnTo>
                    <a:lnTo>
                      <a:pt x="12" y="0"/>
                    </a:lnTo>
                    <a:lnTo>
                      <a:pt x="0" y="23"/>
                    </a:lnTo>
                    <a:close/>
                    <a:moveTo>
                      <a:pt x="12" y="0"/>
                    </a:moveTo>
                    <a:lnTo>
                      <a:pt x="12" y="0"/>
                    </a:lnTo>
                    <a:lnTo>
                      <a:pt x="6" y="0"/>
                    </a:lnTo>
                    <a:lnTo>
                      <a:pt x="6" y="11"/>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54" name="Freeform 74"/>
              <p:cNvSpPr>
                <a:spLocks noEditPoints="1"/>
              </p:cNvSpPr>
              <p:nvPr/>
            </p:nvSpPr>
            <p:spPr bwMode="auto">
              <a:xfrm>
                <a:off x="4501" y="2405"/>
                <a:ext cx="18" cy="24"/>
              </a:xfrm>
              <a:custGeom>
                <a:avLst/>
                <a:gdLst>
                  <a:gd name="T0" fmla="*/ 0 w 18"/>
                  <a:gd name="T1" fmla="*/ 18 h 24"/>
                  <a:gd name="T2" fmla="*/ 0 w 18"/>
                  <a:gd name="T3" fmla="*/ 24 h 24"/>
                  <a:gd name="T4" fmla="*/ 6 w 18"/>
                  <a:gd name="T5" fmla="*/ 24 h 24"/>
                  <a:gd name="T6" fmla="*/ 18 w 18"/>
                  <a:gd name="T7" fmla="*/ 24 h 24"/>
                  <a:gd name="T8" fmla="*/ 12 w 18"/>
                  <a:gd name="T9" fmla="*/ 0 h 24"/>
                  <a:gd name="T10" fmla="*/ 18 w 18"/>
                  <a:gd name="T11" fmla="*/ 0 h 24"/>
                  <a:gd name="T12" fmla="*/ 18 w 18"/>
                  <a:gd name="T13" fmla="*/ 0 h 24"/>
                  <a:gd name="T14" fmla="*/ 12 w 18"/>
                  <a:gd name="T15" fmla="*/ 0 h 24"/>
                  <a:gd name="T16" fmla="*/ 0 w 18"/>
                  <a:gd name="T17" fmla="*/ 18 h 24"/>
                  <a:gd name="T18" fmla="*/ 12 w 18"/>
                  <a:gd name="T19" fmla="*/ 0 h 24"/>
                  <a:gd name="T20" fmla="*/ 12 w 18"/>
                  <a:gd name="T21" fmla="*/ 0 h 24"/>
                  <a:gd name="T22" fmla="*/ 12 w 18"/>
                  <a:gd name="T23" fmla="*/ 0 h 24"/>
                  <a:gd name="T24" fmla="*/ 6 w 18"/>
                  <a:gd name="T25" fmla="*/ 6 h 24"/>
                  <a:gd name="T26" fmla="*/ 12 w 18"/>
                  <a:gd name="T2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4">
                    <a:moveTo>
                      <a:pt x="0" y="18"/>
                    </a:moveTo>
                    <a:lnTo>
                      <a:pt x="0" y="24"/>
                    </a:lnTo>
                    <a:lnTo>
                      <a:pt x="6" y="24"/>
                    </a:lnTo>
                    <a:lnTo>
                      <a:pt x="18" y="24"/>
                    </a:lnTo>
                    <a:lnTo>
                      <a:pt x="12" y="0"/>
                    </a:lnTo>
                    <a:lnTo>
                      <a:pt x="18" y="0"/>
                    </a:lnTo>
                    <a:lnTo>
                      <a:pt x="12" y="0"/>
                    </a:lnTo>
                    <a:lnTo>
                      <a:pt x="0" y="18"/>
                    </a:lnTo>
                    <a:close/>
                    <a:moveTo>
                      <a:pt x="12" y="0"/>
                    </a:moveTo>
                    <a:lnTo>
                      <a:pt x="12" y="0"/>
                    </a:lnTo>
                    <a:lnTo>
                      <a:pt x="6" y="6"/>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55" name="Freeform 75"/>
              <p:cNvSpPr>
                <a:spLocks noEditPoints="1"/>
              </p:cNvSpPr>
              <p:nvPr/>
            </p:nvSpPr>
            <p:spPr bwMode="auto">
              <a:xfrm>
                <a:off x="4507" y="2405"/>
                <a:ext cx="18" cy="30"/>
              </a:xfrm>
              <a:custGeom>
                <a:avLst/>
                <a:gdLst>
                  <a:gd name="T0" fmla="*/ 0 w 18"/>
                  <a:gd name="T1" fmla="*/ 18 h 30"/>
                  <a:gd name="T2" fmla="*/ 0 w 18"/>
                  <a:gd name="T3" fmla="*/ 24 h 30"/>
                  <a:gd name="T4" fmla="*/ 6 w 18"/>
                  <a:gd name="T5" fmla="*/ 24 h 30"/>
                  <a:gd name="T6" fmla="*/ 18 w 18"/>
                  <a:gd name="T7" fmla="*/ 30 h 30"/>
                  <a:gd name="T8" fmla="*/ 12 w 18"/>
                  <a:gd name="T9" fmla="*/ 6 h 30"/>
                  <a:gd name="T10" fmla="*/ 18 w 18"/>
                  <a:gd name="T11" fmla="*/ 6 h 30"/>
                  <a:gd name="T12" fmla="*/ 18 w 18"/>
                  <a:gd name="T13" fmla="*/ 6 h 30"/>
                  <a:gd name="T14" fmla="*/ 18 w 18"/>
                  <a:gd name="T15" fmla="*/ 6 h 30"/>
                  <a:gd name="T16" fmla="*/ 18 w 18"/>
                  <a:gd name="T17" fmla="*/ 6 h 30"/>
                  <a:gd name="T18" fmla="*/ 0 w 18"/>
                  <a:gd name="T19" fmla="*/ 18 h 30"/>
                  <a:gd name="T20" fmla="*/ 18 w 18"/>
                  <a:gd name="T21" fmla="*/ 6 h 30"/>
                  <a:gd name="T22" fmla="*/ 12 w 18"/>
                  <a:gd name="T23" fmla="*/ 0 h 30"/>
                  <a:gd name="T24" fmla="*/ 6 w 18"/>
                  <a:gd name="T25" fmla="*/ 0 h 30"/>
                  <a:gd name="T26" fmla="*/ 6 w 18"/>
                  <a:gd name="T27" fmla="*/ 12 h 30"/>
                  <a:gd name="T28" fmla="*/ 18 w 18"/>
                  <a:gd name="T2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30">
                    <a:moveTo>
                      <a:pt x="0" y="18"/>
                    </a:moveTo>
                    <a:lnTo>
                      <a:pt x="0" y="24"/>
                    </a:lnTo>
                    <a:lnTo>
                      <a:pt x="6" y="24"/>
                    </a:lnTo>
                    <a:lnTo>
                      <a:pt x="18" y="30"/>
                    </a:lnTo>
                    <a:lnTo>
                      <a:pt x="12" y="6"/>
                    </a:lnTo>
                    <a:lnTo>
                      <a:pt x="18" y="6"/>
                    </a:lnTo>
                    <a:lnTo>
                      <a:pt x="0" y="18"/>
                    </a:lnTo>
                    <a:close/>
                    <a:moveTo>
                      <a:pt x="18" y="6"/>
                    </a:moveTo>
                    <a:lnTo>
                      <a:pt x="12" y="0"/>
                    </a:lnTo>
                    <a:lnTo>
                      <a:pt x="6" y="0"/>
                    </a:lnTo>
                    <a:lnTo>
                      <a:pt x="6" y="12"/>
                    </a:lnTo>
                    <a:lnTo>
                      <a:pt x="18" y="6"/>
                    </a:lnTo>
                    <a:close/>
                  </a:path>
                </a:pathLst>
              </a:custGeom>
              <a:solidFill>
                <a:srgbClr val="00FF00"/>
              </a:solidFill>
              <a:ln w="9525">
                <a:solidFill>
                  <a:srgbClr val="00FF00"/>
                </a:solidFill>
                <a:round/>
                <a:headEnd/>
                <a:tailEnd/>
              </a:ln>
            </p:spPr>
            <p:txBody>
              <a:bodyPr/>
              <a:lstStyle/>
              <a:p>
                <a:endParaRPr lang="zh-CN" altLang="en-US"/>
              </a:p>
            </p:txBody>
          </p:sp>
          <p:sp>
            <p:nvSpPr>
              <p:cNvPr id="46156" name="Freeform 76"/>
              <p:cNvSpPr>
                <a:spLocks noEditPoints="1"/>
              </p:cNvSpPr>
              <p:nvPr/>
            </p:nvSpPr>
            <p:spPr bwMode="auto">
              <a:xfrm>
                <a:off x="4519" y="2411"/>
                <a:ext cx="12" cy="24"/>
              </a:xfrm>
              <a:custGeom>
                <a:avLst/>
                <a:gdLst>
                  <a:gd name="T0" fmla="*/ 0 w 12"/>
                  <a:gd name="T1" fmla="*/ 24 h 24"/>
                  <a:gd name="T2" fmla="*/ 6 w 12"/>
                  <a:gd name="T3" fmla="*/ 24 h 24"/>
                  <a:gd name="T4" fmla="*/ 6 w 12"/>
                  <a:gd name="T5" fmla="*/ 24 h 24"/>
                  <a:gd name="T6" fmla="*/ 12 w 12"/>
                  <a:gd name="T7" fmla="*/ 0 h 24"/>
                  <a:gd name="T8" fmla="*/ 6 w 12"/>
                  <a:gd name="T9" fmla="*/ 0 h 24"/>
                  <a:gd name="T10" fmla="*/ 6 w 12"/>
                  <a:gd name="T11" fmla="*/ 0 h 24"/>
                  <a:gd name="T12" fmla="*/ 0 w 12"/>
                  <a:gd name="T13" fmla="*/ 24 h 24"/>
                  <a:gd name="T14" fmla="*/ 6 w 12"/>
                  <a:gd name="T15" fmla="*/ 0 h 24"/>
                  <a:gd name="T16" fmla="*/ 6 w 12"/>
                  <a:gd name="T17" fmla="*/ 0 h 24"/>
                  <a:gd name="T18" fmla="*/ 0 w 12"/>
                  <a:gd name="T19" fmla="*/ 0 h 24"/>
                  <a:gd name="T20" fmla="*/ 6 w 12"/>
                  <a:gd name="T21" fmla="*/ 12 h 24"/>
                  <a:gd name="T22" fmla="*/ 6 w 1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4">
                    <a:moveTo>
                      <a:pt x="0" y="24"/>
                    </a:moveTo>
                    <a:lnTo>
                      <a:pt x="6" y="24"/>
                    </a:lnTo>
                    <a:lnTo>
                      <a:pt x="12" y="0"/>
                    </a:lnTo>
                    <a:lnTo>
                      <a:pt x="6" y="0"/>
                    </a:lnTo>
                    <a:lnTo>
                      <a:pt x="0" y="24"/>
                    </a:lnTo>
                    <a:close/>
                    <a:moveTo>
                      <a:pt x="6" y="0"/>
                    </a:moveTo>
                    <a:lnTo>
                      <a:pt x="6" y="0"/>
                    </a:lnTo>
                    <a:lnTo>
                      <a:pt x="0" y="0"/>
                    </a:lnTo>
                    <a:lnTo>
                      <a:pt x="6" y="12"/>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157" name="Freeform 77"/>
              <p:cNvSpPr>
                <a:spLocks noEditPoints="1"/>
              </p:cNvSpPr>
              <p:nvPr/>
            </p:nvSpPr>
            <p:spPr bwMode="auto">
              <a:xfrm>
                <a:off x="4525" y="2411"/>
                <a:ext cx="18" cy="24"/>
              </a:xfrm>
              <a:custGeom>
                <a:avLst/>
                <a:gdLst>
                  <a:gd name="T0" fmla="*/ 6 w 18"/>
                  <a:gd name="T1" fmla="*/ 24 h 24"/>
                  <a:gd name="T2" fmla="*/ 6 w 18"/>
                  <a:gd name="T3" fmla="*/ 24 h 24"/>
                  <a:gd name="T4" fmla="*/ 12 w 18"/>
                  <a:gd name="T5" fmla="*/ 24 h 24"/>
                  <a:gd name="T6" fmla="*/ 18 w 18"/>
                  <a:gd name="T7" fmla="*/ 24 h 24"/>
                  <a:gd name="T8" fmla="*/ 18 w 18"/>
                  <a:gd name="T9" fmla="*/ 24 h 24"/>
                  <a:gd name="T10" fmla="*/ 12 w 18"/>
                  <a:gd name="T11" fmla="*/ 0 h 24"/>
                  <a:gd name="T12" fmla="*/ 6 w 18"/>
                  <a:gd name="T13" fmla="*/ 0 h 24"/>
                  <a:gd name="T14" fmla="*/ 0 w 18"/>
                  <a:gd name="T15" fmla="*/ 0 h 24"/>
                  <a:gd name="T16" fmla="*/ 6 w 18"/>
                  <a:gd name="T17" fmla="*/ 24 h 24"/>
                  <a:gd name="T18" fmla="*/ 0 w 18"/>
                  <a:gd name="T19" fmla="*/ 24 h 24"/>
                  <a:gd name="T20" fmla="*/ 0 w 18"/>
                  <a:gd name="T21" fmla="*/ 24 h 24"/>
                  <a:gd name="T22" fmla="*/ 6 w 18"/>
                  <a:gd name="T23" fmla="*/ 24 h 24"/>
                  <a:gd name="T24" fmla="*/ 6 w 18"/>
                  <a:gd name="T25" fmla="*/ 12 h 24"/>
                  <a:gd name="T26" fmla="*/ 0 w 18"/>
                  <a:gd name="T2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4">
                    <a:moveTo>
                      <a:pt x="6" y="24"/>
                    </a:moveTo>
                    <a:lnTo>
                      <a:pt x="6" y="24"/>
                    </a:lnTo>
                    <a:lnTo>
                      <a:pt x="12" y="24"/>
                    </a:lnTo>
                    <a:lnTo>
                      <a:pt x="18" y="24"/>
                    </a:lnTo>
                    <a:lnTo>
                      <a:pt x="12" y="0"/>
                    </a:lnTo>
                    <a:lnTo>
                      <a:pt x="6" y="0"/>
                    </a:lnTo>
                    <a:lnTo>
                      <a:pt x="0" y="0"/>
                    </a:lnTo>
                    <a:lnTo>
                      <a:pt x="6" y="24"/>
                    </a:lnTo>
                    <a:close/>
                    <a:moveTo>
                      <a:pt x="0" y="24"/>
                    </a:moveTo>
                    <a:lnTo>
                      <a:pt x="0" y="24"/>
                    </a:lnTo>
                    <a:lnTo>
                      <a:pt x="6" y="24"/>
                    </a:lnTo>
                    <a:lnTo>
                      <a:pt x="6" y="12"/>
                    </a:lnTo>
                    <a:lnTo>
                      <a:pt x="0" y="24"/>
                    </a:lnTo>
                    <a:close/>
                  </a:path>
                </a:pathLst>
              </a:custGeom>
              <a:solidFill>
                <a:srgbClr val="00FF00"/>
              </a:solidFill>
              <a:ln w="9525">
                <a:solidFill>
                  <a:srgbClr val="00FF00"/>
                </a:solidFill>
                <a:round/>
                <a:headEnd/>
                <a:tailEnd/>
              </a:ln>
            </p:spPr>
            <p:txBody>
              <a:bodyPr/>
              <a:lstStyle/>
              <a:p>
                <a:endParaRPr lang="zh-CN" altLang="en-US"/>
              </a:p>
            </p:txBody>
          </p:sp>
          <p:sp>
            <p:nvSpPr>
              <p:cNvPr id="46158" name="Freeform 78"/>
              <p:cNvSpPr>
                <a:spLocks noEditPoints="1"/>
              </p:cNvSpPr>
              <p:nvPr/>
            </p:nvSpPr>
            <p:spPr bwMode="auto">
              <a:xfrm>
                <a:off x="4531" y="2411"/>
                <a:ext cx="24" cy="24"/>
              </a:xfrm>
              <a:custGeom>
                <a:avLst/>
                <a:gdLst>
                  <a:gd name="T0" fmla="*/ 0 w 24"/>
                  <a:gd name="T1" fmla="*/ 18 h 24"/>
                  <a:gd name="T2" fmla="*/ 0 w 24"/>
                  <a:gd name="T3" fmla="*/ 24 h 24"/>
                  <a:gd name="T4" fmla="*/ 24 w 24"/>
                  <a:gd name="T5" fmla="*/ 12 h 24"/>
                  <a:gd name="T6" fmla="*/ 18 w 24"/>
                  <a:gd name="T7" fmla="*/ 6 h 24"/>
                  <a:gd name="T8" fmla="*/ 0 w 24"/>
                  <a:gd name="T9" fmla="*/ 18 h 24"/>
                  <a:gd name="T10" fmla="*/ 18 w 24"/>
                  <a:gd name="T11" fmla="*/ 6 h 24"/>
                  <a:gd name="T12" fmla="*/ 12 w 24"/>
                  <a:gd name="T13" fmla="*/ 0 h 24"/>
                  <a:gd name="T14" fmla="*/ 6 w 24"/>
                  <a:gd name="T15" fmla="*/ 0 h 24"/>
                  <a:gd name="T16" fmla="*/ 6 w 24"/>
                  <a:gd name="T17" fmla="*/ 12 h 24"/>
                  <a:gd name="T18" fmla="*/ 18 w 24"/>
                  <a:gd name="T1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0" y="18"/>
                    </a:moveTo>
                    <a:lnTo>
                      <a:pt x="0" y="24"/>
                    </a:lnTo>
                    <a:lnTo>
                      <a:pt x="24" y="12"/>
                    </a:lnTo>
                    <a:lnTo>
                      <a:pt x="18" y="6"/>
                    </a:lnTo>
                    <a:lnTo>
                      <a:pt x="0" y="18"/>
                    </a:lnTo>
                    <a:close/>
                    <a:moveTo>
                      <a:pt x="18" y="6"/>
                    </a:moveTo>
                    <a:lnTo>
                      <a:pt x="12" y="0"/>
                    </a:lnTo>
                    <a:lnTo>
                      <a:pt x="6" y="0"/>
                    </a:lnTo>
                    <a:lnTo>
                      <a:pt x="6" y="12"/>
                    </a:lnTo>
                    <a:lnTo>
                      <a:pt x="18" y="6"/>
                    </a:lnTo>
                    <a:close/>
                  </a:path>
                </a:pathLst>
              </a:custGeom>
              <a:solidFill>
                <a:srgbClr val="00FF00"/>
              </a:solidFill>
              <a:ln w="9525">
                <a:solidFill>
                  <a:srgbClr val="00FF00"/>
                </a:solidFill>
                <a:round/>
                <a:headEnd/>
                <a:tailEnd/>
              </a:ln>
            </p:spPr>
            <p:txBody>
              <a:bodyPr/>
              <a:lstStyle/>
              <a:p>
                <a:endParaRPr lang="zh-CN" altLang="en-US"/>
              </a:p>
            </p:txBody>
          </p:sp>
          <p:sp>
            <p:nvSpPr>
              <p:cNvPr id="46159" name="Freeform 79"/>
              <p:cNvSpPr>
                <a:spLocks/>
              </p:cNvSpPr>
              <p:nvPr/>
            </p:nvSpPr>
            <p:spPr bwMode="auto">
              <a:xfrm>
                <a:off x="4543" y="2423"/>
                <a:ext cx="18" cy="18"/>
              </a:xfrm>
              <a:custGeom>
                <a:avLst/>
                <a:gdLst>
                  <a:gd name="T0" fmla="*/ 0 w 18"/>
                  <a:gd name="T1" fmla="*/ 18 h 18"/>
                  <a:gd name="T2" fmla="*/ 18 w 18"/>
                  <a:gd name="T3" fmla="*/ 12 h 18"/>
                  <a:gd name="T4" fmla="*/ 12 w 18"/>
                  <a:gd name="T5" fmla="*/ 0 h 18"/>
                  <a:gd name="T6" fmla="*/ 0 w 18"/>
                  <a:gd name="T7" fmla="*/ 6 h 18"/>
                  <a:gd name="T8" fmla="*/ 0 w 18"/>
                  <a:gd name="T9" fmla="*/ 18 h 18"/>
                </a:gdLst>
                <a:ahLst/>
                <a:cxnLst>
                  <a:cxn ang="0">
                    <a:pos x="T0" y="T1"/>
                  </a:cxn>
                  <a:cxn ang="0">
                    <a:pos x="T2" y="T3"/>
                  </a:cxn>
                  <a:cxn ang="0">
                    <a:pos x="T4" y="T5"/>
                  </a:cxn>
                  <a:cxn ang="0">
                    <a:pos x="T6" y="T7"/>
                  </a:cxn>
                  <a:cxn ang="0">
                    <a:pos x="T8" y="T9"/>
                  </a:cxn>
                </a:cxnLst>
                <a:rect l="0" t="0" r="r" b="b"/>
                <a:pathLst>
                  <a:path w="18" h="18">
                    <a:moveTo>
                      <a:pt x="0" y="18"/>
                    </a:moveTo>
                    <a:lnTo>
                      <a:pt x="18" y="12"/>
                    </a:lnTo>
                    <a:lnTo>
                      <a:pt x="12" y="0"/>
                    </a:lnTo>
                    <a:lnTo>
                      <a:pt x="0" y="6"/>
                    </a:lnTo>
                    <a:lnTo>
                      <a:pt x="0" y="18"/>
                    </a:lnTo>
                    <a:close/>
                  </a:path>
                </a:pathLst>
              </a:custGeom>
              <a:solidFill>
                <a:srgbClr val="00FF00"/>
              </a:solidFill>
              <a:ln w="9525">
                <a:solidFill>
                  <a:srgbClr val="00FF00"/>
                </a:solidFill>
                <a:round/>
                <a:headEnd/>
                <a:tailEnd/>
              </a:ln>
            </p:spPr>
            <p:txBody>
              <a:bodyPr/>
              <a:lstStyle/>
              <a:p>
                <a:endParaRPr lang="zh-CN" altLang="en-US"/>
              </a:p>
            </p:txBody>
          </p:sp>
          <p:sp>
            <p:nvSpPr>
              <p:cNvPr id="46160" name="Freeform 80"/>
              <p:cNvSpPr>
                <a:spLocks/>
              </p:cNvSpPr>
              <p:nvPr/>
            </p:nvSpPr>
            <p:spPr bwMode="auto">
              <a:xfrm>
                <a:off x="4561" y="2429"/>
                <a:ext cx="12" cy="30"/>
              </a:xfrm>
              <a:custGeom>
                <a:avLst/>
                <a:gdLst>
                  <a:gd name="T0" fmla="*/ 0 w 12"/>
                  <a:gd name="T1" fmla="*/ 6 h 30"/>
                  <a:gd name="T2" fmla="*/ 6 w 12"/>
                  <a:gd name="T3" fmla="*/ 12 h 30"/>
                  <a:gd name="T4" fmla="*/ 6 w 12"/>
                  <a:gd name="T5" fmla="*/ 18 h 30"/>
                  <a:gd name="T6" fmla="*/ 6 w 12"/>
                  <a:gd name="T7" fmla="*/ 18 h 30"/>
                  <a:gd name="T8" fmla="*/ 12 w 12"/>
                  <a:gd name="T9" fmla="*/ 24 h 30"/>
                  <a:gd name="T10" fmla="*/ 12 w 12"/>
                  <a:gd name="T11" fmla="*/ 24 h 30"/>
                  <a:gd name="T12" fmla="*/ 12 w 12"/>
                  <a:gd name="T13" fmla="*/ 30 h 30"/>
                  <a:gd name="T14" fmla="*/ 12 w 12"/>
                  <a:gd name="T15" fmla="*/ 30 h 30"/>
                  <a:gd name="T16" fmla="*/ 12 w 12"/>
                  <a:gd name="T17" fmla="*/ 30 h 30"/>
                  <a:gd name="T18" fmla="*/ 12 w 12"/>
                  <a:gd name="T19" fmla="*/ 24 h 30"/>
                  <a:gd name="T20" fmla="*/ 12 w 12"/>
                  <a:gd name="T21" fmla="*/ 24 h 30"/>
                  <a:gd name="T22" fmla="*/ 12 w 12"/>
                  <a:gd name="T23" fmla="*/ 18 h 30"/>
                  <a:gd name="T24" fmla="*/ 12 w 12"/>
                  <a:gd name="T25" fmla="*/ 18 h 30"/>
                  <a:gd name="T26" fmla="*/ 12 w 12"/>
                  <a:gd name="T27" fmla="*/ 12 h 30"/>
                  <a:gd name="T28" fmla="*/ 12 w 12"/>
                  <a:gd name="T29" fmla="*/ 12 h 30"/>
                  <a:gd name="T30" fmla="*/ 6 w 12"/>
                  <a:gd name="T31" fmla="*/ 6 h 30"/>
                  <a:gd name="T32" fmla="*/ 6 w 12"/>
                  <a:gd name="T33" fmla="*/ 6 h 30"/>
                  <a:gd name="T34" fmla="*/ 0 w 12"/>
                  <a:gd name="T35" fmla="*/ 0 h 30"/>
                  <a:gd name="T36" fmla="*/ 0 w 12"/>
                  <a:gd name="T37" fmla="*/ 6 h 30"/>
                  <a:gd name="T38" fmla="*/ 0 w 12"/>
                  <a:gd name="T3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30">
                    <a:moveTo>
                      <a:pt x="0" y="6"/>
                    </a:moveTo>
                    <a:lnTo>
                      <a:pt x="6" y="12"/>
                    </a:lnTo>
                    <a:lnTo>
                      <a:pt x="6" y="18"/>
                    </a:lnTo>
                    <a:lnTo>
                      <a:pt x="12" y="24"/>
                    </a:lnTo>
                    <a:lnTo>
                      <a:pt x="12" y="30"/>
                    </a:lnTo>
                    <a:lnTo>
                      <a:pt x="12" y="24"/>
                    </a:lnTo>
                    <a:lnTo>
                      <a:pt x="12" y="18"/>
                    </a:lnTo>
                    <a:lnTo>
                      <a:pt x="12" y="12"/>
                    </a:lnTo>
                    <a:lnTo>
                      <a:pt x="6" y="6"/>
                    </a:lnTo>
                    <a:lnTo>
                      <a:pt x="0" y="0"/>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161" name="Freeform 81"/>
              <p:cNvSpPr>
                <a:spLocks/>
              </p:cNvSpPr>
              <p:nvPr/>
            </p:nvSpPr>
            <p:spPr bwMode="auto">
              <a:xfrm>
                <a:off x="4555" y="2423"/>
                <a:ext cx="18" cy="30"/>
              </a:xfrm>
              <a:custGeom>
                <a:avLst/>
                <a:gdLst>
                  <a:gd name="T0" fmla="*/ 0 w 18"/>
                  <a:gd name="T1" fmla="*/ 24 h 30"/>
                  <a:gd name="T2" fmla="*/ 6 w 18"/>
                  <a:gd name="T3" fmla="*/ 30 h 30"/>
                  <a:gd name="T4" fmla="*/ 18 w 18"/>
                  <a:gd name="T5" fmla="*/ 6 h 30"/>
                  <a:gd name="T6" fmla="*/ 12 w 18"/>
                  <a:gd name="T7" fmla="*/ 0 h 30"/>
                  <a:gd name="T8" fmla="*/ 0 w 18"/>
                  <a:gd name="T9" fmla="*/ 24 h 30"/>
                </a:gdLst>
                <a:ahLst/>
                <a:cxnLst>
                  <a:cxn ang="0">
                    <a:pos x="T0" y="T1"/>
                  </a:cxn>
                  <a:cxn ang="0">
                    <a:pos x="T2" y="T3"/>
                  </a:cxn>
                  <a:cxn ang="0">
                    <a:pos x="T4" y="T5"/>
                  </a:cxn>
                  <a:cxn ang="0">
                    <a:pos x="T6" y="T7"/>
                  </a:cxn>
                  <a:cxn ang="0">
                    <a:pos x="T8" y="T9"/>
                  </a:cxn>
                </a:cxnLst>
                <a:rect l="0" t="0" r="r" b="b"/>
                <a:pathLst>
                  <a:path w="18" h="30">
                    <a:moveTo>
                      <a:pt x="0" y="24"/>
                    </a:moveTo>
                    <a:lnTo>
                      <a:pt x="6" y="30"/>
                    </a:lnTo>
                    <a:lnTo>
                      <a:pt x="18" y="6"/>
                    </a:lnTo>
                    <a:lnTo>
                      <a:pt x="12" y="0"/>
                    </a:lnTo>
                    <a:lnTo>
                      <a:pt x="0" y="24"/>
                    </a:lnTo>
                    <a:close/>
                  </a:path>
                </a:pathLst>
              </a:custGeom>
              <a:solidFill>
                <a:srgbClr val="00FF00"/>
              </a:solidFill>
              <a:ln w="9525">
                <a:solidFill>
                  <a:srgbClr val="00FF00"/>
                </a:solidFill>
                <a:round/>
                <a:headEnd/>
                <a:tailEnd/>
              </a:ln>
            </p:spPr>
            <p:txBody>
              <a:bodyPr/>
              <a:lstStyle/>
              <a:p>
                <a:endParaRPr lang="zh-CN" altLang="en-US"/>
              </a:p>
            </p:txBody>
          </p:sp>
          <p:sp>
            <p:nvSpPr>
              <p:cNvPr id="46162" name="Freeform 82"/>
              <p:cNvSpPr>
                <a:spLocks noEditPoints="1"/>
              </p:cNvSpPr>
              <p:nvPr/>
            </p:nvSpPr>
            <p:spPr bwMode="auto">
              <a:xfrm>
                <a:off x="4555" y="2429"/>
                <a:ext cx="24" cy="30"/>
              </a:xfrm>
              <a:custGeom>
                <a:avLst/>
                <a:gdLst>
                  <a:gd name="T0" fmla="*/ 0 w 24"/>
                  <a:gd name="T1" fmla="*/ 6 h 30"/>
                  <a:gd name="T2" fmla="*/ 0 w 24"/>
                  <a:gd name="T3" fmla="*/ 12 h 30"/>
                  <a:gd name="T4" fmla="*/ 0 w 24"/>
                  <a:gd name="T5" fmla="*/ 12 h 30"/>
                  <a:gd name="T6" fmla="*/ 6 w 24"/>
                  <a:gd name="T7" fmla="*/ 18 h 30"/>
                  <a:gd name="T8" fmla="*/ 12 w 24"/>
                  <a:gd name="T9" fmla="*/ 30 h 30"/>
                  <a:gd name="T10" fmla="*/ 18 w 24"/>
                  <a:gd name="T11" fmla="*/ 6 h 30"/>
                  <a:gd name="T12" fmla="*/ 24 w 24"/>
                  <a:gd name="T13" fmla="*/ 12 h 30"/>
                  <a:gd name="T14" fmla="*/ 24 w 24"/>
                  <a:gd name="T15" fmla="*/ 12 h 30"/>
                  <a:gd name="T16" fmla="*/ 24 w 24"/>
                  <a:gd name="T17" fmla="*/ 12 h 30"/>
                  <a:gd name="T18" fmla="*/ 0 w 24"/>
                  <a:gd name="T19" fmla="*/ 6 h 30"/>
                  <a:gd name="T20" fmla="*/ 24 w 24"/>
                  <a:gd name="T21" fmla="*/ 12 h 30"/>
                  <a:gd name="T22" fmla="*/ 24 w 24"/>
                  <a:gd name="T23" fmla="*/ 6 h 30"/>
                  <a:gd name="T24" fmla="*/ 18 w 24"/>
                  <a:gd name="T25" fmla="*/ 0 h 30"/>
                  <a:gd name="T26" fmla="*/ 12 w 24"/>
                  <a:gd name="T27" fmla="*/ 12 h 30"/>
                  <a:gd name="T28" fmla="*/ 24 w 24"/>
                  <a:gd name="T2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0" y="6"/>
                    </a:moveTo>
                    <a:lnTo>
                      <a:pt x="0" y="12"/>
                    </a:lnTo>
                    <a:lnTo>
                      <a:pt x="6" y="18"/>
                    </a:lnTo>
                    <a:lnTo>
                      <a:pt x="12" y="30"/>
                    </a:lnTo>
                    <a:lnTo>
                      <a:pt x="18" y="6"/>
                    </a:lnTo>
                    <a:lnTo>
                      <a:pt x="24" y="12"/>
                    </a:lnTo>
                    <a:lnTo>
                      <a:pt x="0" y="6"/>
                    </a:lnTo>
                    <a:close/>
                    <a:moveTo>
                      <a:pt x="24" y="12"/>
                    </a:moveTo>
                    <a:lnTo>
                      <a:pt x="24" y="6"/>
                    </a:lnTo>
                    <a:lnTo>
                      <a:pt x="18" y="0"/>
                    </a:lnTo>
                    <a:lnTo>
                      <a:pt x="12" y="12"/>
                    </a:lnTo>
                    <a:lnTo>
                      <a:pt x="24" y="12"/>
                    </a:lnTo>
                    <a:close/>
                  </a:path>
                </a:pathLst>
              </a:custGeom>
              <a:solidFill>
                <a:srgbClr val="00FF00"/>
              </a:solidFill>
              <a:ln w="9525">
                <a:solidFill>
                  <a:srgbClr val="00FF00"/>
                </a:solidFill>
                <a:round/>
                <a:headEnd/>
                <a:tailEnd/>
              </a:ln>
            </p:spPr>
            <p:txBody>
              <a:bodyPr/>
              <a:lstStyle/>
              <a:p>
                <a:endParaRPr lang="zh-CN" altLang="en-US"/>
              </a:p>
            </p:txBody>
          </p:sp>
          <p:sp>
            <p:nvSpPr>
              <p:cNvPr id="46163" name="Freeform 83"/>
              <p:cNvSpPr>
                <a:spLocks noEditPoints="1"/>
              </p:cNvSpPr>
              <p:nvPr/>
            </p:nvSpPr>
            <p:spPr bwMode="auto">
              <a:xfrm>
                <a:off x="4555" y="2435"/>
                <a:ext cx="24" cy="30"/>
              </a:xfrm>
              <a:custGeom>
                <a:avLst/>
                <a:gdLst>
                  <a:gd name="T0" fmla="*/ 0 w 24"/>
                  <a:gd name="T1" fmla="*/ 12 h 30"/>
                  <a:gd name="T2" fmla="*/ 0 w 24"/>
                  <a:gd name="T3" fmla="*/ 18 h 30"/>
                  <a:gd name="T4" fmla="*/ 6 w 24"/>
                  <a:gd name="T5" fmla="*/ 18 h 30"/>
                  <a:gd name="T6" fmla="*/ 6 w 24"/>
                  <a:gd name="T7" fmla="*/ 18 h 30"/>
                  <a:gd name="T8" fmla="*/ 6 w 24"/>
                  <a:gd name="T9" fmla="*/ 24 h 30"/>
                  <a:gd name="T10" fmla="*/ 12 w 24"/>
                  <a:gd name="T11" fmla="*/ 30 h 30"/>
                  <a:gd name="T12" fmla="*/ 12 w 24"/>
                  <a:gd name="T13" fmla="*/ 6 h 30"/>
                  <a:gd name="T14" fmla="*/ 24 w 24"/>
                  <a:gd name="T15" fmla="*/ 12 h 30"/>
                  <a:gd name="T16" fmla="*/ 24 w 24"/>
                  <a:gd name="T17" fmla="*/ 12 h 30"/>
                  <a:gd name="T18" fmla="*/ 24 w 24"/>
                  <a:gd name="T19" fmla="*/ 12 h 30"/>
                  <a:gd name="T20" fmla="*/ 24 w 24"/>
                  <a:gd name="T21" fmla="*/ 12 h 30"/>
                  <a:gd name="T22" fmla="*/ 0 w 24"/>
                  <a:gd name="T23" fmla="*/ 12 h 30"/>
                  <a:gd name="T24" fmla="*/ 24 w 24"/>
                  <a:gd name="T25" fmla="*/ 12 h 30"/>
                  <a:gd name="T26" fmla="*/ 24 w 24"/>
                  <a:gd name="T27" fmla="*/ 0 h 30"/>
                  <a:gd name="T28" fmla="*/ 18 w 24"/>
                  <a:gd name="T29" fmla="*/ 0 h 30"/>
                  <a:gd name="T30" fmla="*/ 12 w 24"/>
                  <a:gd name="T31" fmla="*/ 12 h 30"/>
                  <a:gd name="T32" fmla="*/ 24 w 24"/>
                  <a:gd name="T33"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0">
                    <a:moveTo>
                      <a:pt x="0" y="12"/>
                    </a:moveTo>
                    <a:lnTo>
                      <a:pt x="0" y="18"/>
                    </a:lnTo>
                    <a:lnTo>
                      <a:pt x="6" y="18"/>
                    </a:lnTo>
                    <a:lnTo>
                      <a:pt x="6" y="24"/>
                    </a:lnTo>
                    <a:lnTo>
                      <a:pt x="12" y="30"/>
                    </a:lnTo>
                    <a:lnTo>
                      <a:pt x="12" y="6"/>
                    </a:lnTo>
                    <a:lnTo>
                      <a:pt x="24" y="12"/>
                    </a:lnTo>
                    <a:lnTo>
                      <a:pt x="0" y="12"/>
                    </a:lnTo>
                    <a:close/>
                    <a:moveTo>
                      <a:pt x="24" y="12"/>
                    </a:moveTo>
                    <a:lnTo>
                      <a:pt x="24" y="0"/>
                    </a:lnTo>
                    <a:lnTo>
                      <a:pt x="18" y="0"/>
                    </a:lnTo>
                    <a:lnTo>
                      <a:pt x="12" y="12"/>
                    </a:lnTo>
                    <a:lnTo>
                      <a:pt x="24" y="12"/>
                    </a:lnTo>
                    <a:close/>
                  </a:path>
                </a:pathLst>
              </a:custGeom>
              <a:solidFill>
                <a:srgbClr val="00FF00"/>
              </a:solidFill>
              <a:ln w="9525">
                <a:solidFill>
                  <a:srgbClr val="00FF00"/>
                </a:solidFill>
                <a:round/>
                <a:headEnd/>
                <a:tailEnd/>
              </a:ln>
            </p:spPr>
            <p:txBody>
              <a:bodyPr/>
              <a:lstStyle/>
              <a:p>
                <a:endParaRPr lang="zh-CN" altLang="en-US"/>
              </a:p>
            </p:txBody>
          </p:sp>
          <p:sp>
            <p:nvSpPr>
              <p:cNvPr id="46164" name="Freeform 84"/>
              <p:cNvSpPr>
                <a:spLocks noEditPoints="1"/>
              </p:cNvSpPr>
              <p:nvPr/>
            </p:nvSpPr>
            <p:spPr bwMode="auto">
              <a:xfrm>
                <a:off x="4561" y="2441"/>
                <a:ext cx="24" cy="24"/>
              </a:xfrm>
              <a:custGeom>
                <a:avLst/>
                <a:gdLst>
                  <a:gd name="T0" fmla="*/ 0 w 24"/>
                  <a:gd name="T1" fmla="*/ 24 h 24"/>
                  <a:gd name="T2" fmla="*/ 6 w 24"/>
                  <a:gd name="T3" fmla="*/ 24 h 24"/>
                  <a:gd name="T4" fmla="*/ 6 w 24"/>
                  <a:gd name="T5" fmla="*/ 24 h 24"/>
                  <a:gd name="T6" fmla="*/ 24 w 24"/>
                  <a:gd name="T7" fmla="*/ 12 h 24"/>
                  <a:gd name="T8" fmla="*/ 24 w 24"/>
                  <a:gd name="T9" fmla="*/ 12 h 24"/>
                  <a:gd name="T10" fmla="*/ 24 w 24"/>
                  <a:gd name="T11" fmla="*/ 12 h 24"/>
                  <a:gd name="T12" fmla="*/ 18 w 24"/>
                  <a:gd name="T13" fmla="*/ 6 h 24"/>
                  <a:gd name="T14" fmla="*/ 0 w 24"/>
                  <a:gd name="T15" fmla="*/ 24 h 24"/>
                  <a:gd name="T16" fmla="*/ 18 w 24"/>
                  <a:gd name="T17" fmla="*/ 6 h 24"/>
                  <a:gd name="T18" fmla="*/ 12 w 24"/>
                  <a:gd name="T19" fmla="*/ 0 h 24"/>
                  <a:gd name="T20" fmla="*/ 6 w 24"/>
                  <a:gd name="T21" fmla="*/ 0 h 24"/>
                  <a:gd name="T22" fmla="*/ 12 w 24"/>
                  <a:gd name="T23" fmla="*/ 12 h 24"/>
                  <a:gd name="T24" fmla="*/ 18 w 24"/>
                  <a:gd name="T25"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4">
                    <a:moveTo>
                      <a:pt x="0" y="24"/>
                    </a:moveTo>
                    <a:lnTo>
                      <a:pt x="6" y="24"/>
                    </a:lnTo>
                    <a:lnTo>
                      <a:pt x="24" y="12"/>
                    </a:lnTo>
                    <a:lnTo>
                      <a:pt x="18" y="6"/>
                    </a:lnTo>
                    <a:lnTo>
                      <a:pt x="0" y="24"/>
                    </a:lnTo>
                    <a:close/>
                    <a:moveTo>
                      <a:pt x="18" y="6"/>
                    </a:moveTo>
                    <a:lnTo>
                      <a:pt x="12" y="0"/>
                    </a:lnTo>
                    <a:lnTo>
                      <a:pt x="6" y="0"/>
                    </a:lnTo>
                    <a:lnTo>
                      <a:pt x="12" y="12"/>
                    </a:lnTo>
                    <a:lnTo>
                      <a:pt x="18" y="6"/>
                    </a:lnTo>
                    <a:close/>
                  </a:path>
                </a:pathLst>
              </a:custGeom>
              <a:solidFill>
                <a:srgbClr val="00FF00"/>
              </a:solidFill>
              <a:ln w="9525">
                <a:solidFill>
                  <a:srgbClr val="00FF00"/>
                </a:solidFill>
                <a:round/>
                <a:headEnd/>
                <a:tailEnd/>
              </a:ln>
            </p:spPr>
            <p:txBody>
              <a:bodyPr/>
              <a:lstStyle/>
              <a:p>
                <a:endParaRPr lang="zh-CN" altLang="en-US"/>
              </a:p>
            </p:txBody>
          </p:sp>
          <p:sp>
            <p:nvSpPr>
              <p:cNvPr id="46165" name="Freeform 85"/>
              <p:cNvSpPr>
                <a:spLocks noEditPoints="1"/>
              </p:cNvSpPr>
              <p:nvPr/>
            </p:nvSpPr>
            <p:spPr bwMode="auto">
              <a:xfrm>
                <a:off x="4561" y="2447"/>
                <a:ext cx="24" cy="18"/>
              </a:xfrm>
              <a:custGeom>
                <a:avLst/>
                <a:gdLst>
                  <a:gd name="T0" fmla="*/ 24 w 24"/>
                  <a:gd name="T1" fmla="*/ 12 h 18"/>
                  <a:gd name="T2" fmla="*/ 24 w 24"/>
                  <a:gd name="T3" fmla="*/ 6 h 18"/>
                  <a:gd name="T4" fmla="*/ 24 w 24"/>
                  <a:gd name="T5" fmla="*/ 0 h 18"/>
                  <a:gd name="T6" fmla="*/ 0 w 24"/>
                  <a:gd name="T7" fmla="*/ 12 h 18"/>
                  <a:gd name="T8" fmla="*/ 0 w 24"/>
                  <a:gd name="T9" fmla="*/ 12 h 18"/>
                  <a:gd name="T10" fmla="*/ 0 w 24"/>
                  <a:gd name="T11" fmla="*/ 12 h 18"/>
                  <a:gd name="T12" fmla="*/ 24 w 24"/>
                  <a:gd name="T13" fmla="*/ 12 h 18"/>
                  <a:gd name="T14" fmla="*/ 6 w 24"/>
                  <a:gd name="T15" fmla="*/ 18 h 18"/>
                  <a:gd name="T16" fmla="*/ 24 w 24"/>
                  <a:gd name="T17" fmla="*/ 12 h 18"/>
                  <a:gd name="T18" fmla="*/ 0 w 24"/>
                  <a:gd name="T19" fmla="*/ 12 h 18"/>
                  <a:gd name="T20" fmla="*/ 24 w 24"/>
                  <a:gd name="T21" fmla="*/ 6 h 18"/>
                  <a:gd name="T22" fmla="*/ 6 w 24"/>
                  <a:gd name="T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24" y="12"/>
                    </a:moveTo>
                    <a:lnTo>
                      <a:pt x="24" y="6"/>
                    </a:lnTo>
                    <a:lnTo>
                      <a:pt x="24" y="0"/>
                    </a:lnTo>
                    <a:lnTo>
                      <a:pt x="0" y="12"/>
                    </a:lnTo>
                    <a:lnTo>
                      <a:pt x="24" y="12"/>
                    </a:lnTo>
                    <a:close/>
                    <a:moveTo>
                      <a:pt x="6" y="18"/>
                    </a:moveTo>
                    <a:lnTo>
                      <a:pt x="24" y="12"/>
                    </a:lnTo>
                    <a:lnTo>
                      <a:pt x="0" y="12"/>
                    </a:lnTo>
                    <a:lnTo>
                      <a:pt x="24" y="6"/>
                    </a:lnTo>
                    <a:lnTo>
                      <a:pt x="6" y="18"/>
                    </a:lnTo>
                    <a:close/>
                  </a:path>
                </a:pathLst>
              </a:custGeom>
              <a:solidFill>
                <a:srgbClr val="00FF00"/>
              </a:solidFill>
              <a:ln w="9525">
                <a:solidFill>
                  <a:srgbClr val="00FF00"/>
                </a:solidFill>
                <a:round/>
                <a:headEnd/>
                <a:tailEnd/>
              </a:ln>
            </p:spPr>
            <p:txBody>
              <a:bodyPr/>
              <a:lstStyle/>
              <a:p>
                <a:endParaRPr lang="zh-CN" altLang="en-US"/>
              </a:p>
            </p:txBody>
          </p:sp>
          <p:sp>
            <p:nvSpPr>
              <p:cNvPr id="46166" name="Freeform 86"/>
              <p:cNvSpPr>
                <a:spLocks noEditPoints="1"/>
              </p:cNvSpPr>
              <p:nvPr/>
            </p:nvSpPr>
            <p:spPr bwMode="auto">
              <a:xfrm>
                <a:off x="4561" y="2441"/>
                <a:ext cx="24" cy="24"/>
              </a:xfrm>
              <a:custGeom>
                <a:avLst/>
                <a:gdLst>
                  <a:gd name="T0" fmla="*/ 18 w 24"/>
                  <a:gd name="T1" fmla="*/ 0 h 24"/>
                  <a:gd name="T2" fmla="*/ 18 w 24"/>
                  <a:gd name="T3" fmla="*/ 6 h 24"/>
                  <a:gd name="T4" fmla="*/ 24 w 24"/>
                  <a:gd name="T5" fmla="*/ 6 h 24"/>
                  <a:gd name="T6" fmla="*/ 0 w 24"/>
                  <a:gd name="T7" fmla="*/ 6 h 24"/>
                  <a:gd name="T8" fmla="*/ 6 w 24"/>
                  <a:gd name="T9" fmla="*/ 18 h 24"/>
                  <a:gd name="T10" fmla="*/ 6 w 24"/>
                  <a:gd name="T11" fmla="*/ 24 h 24"/>
                  <a:gd name="T12" fmla="*/ 18 w 24"/>
                  <a:gd name="T13" fmla="*/ 0 h 24"/>
                  <a:gd name="T14" fmla="*/ 24 w 24"/>
                  <a:gd name="T15" fmla="*/ 6 h 24"/>
                  <a:gd name="T16" fmla="*/ 24 w 24"/>
                  <a:gd name="T17" fmla="*/ 6 h 24"/>
                  <a:gd name="T18" fmla="*/ 18 w 24"/>
                  <a:gd name="T19" fmla="*/ 0 h 24"/>
                  <a:gd name="T20" fmla="*/ 12 w 24"/>
                  <a:gd name="T21" fmla="*/ 12 h 24"/>
                  <a:gd name="T22" fmla="*/ 24 w 24"/>
                  <a:gd name="T2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8" y="0"/>
                    </a:moveTo>
                    <a:lnTo>
                      <a:pt x="18" y="6"/>
                    </a:lnTo>
                    <a:lnTo>
                      <a:pt x="24" y="6"/>
                    </a:lnTo>
                    <a:lnTo>
                      <a:pt x="0" y="6"/>
                    </a:lnTo>
                    <a:lnTo>
                      <a:pt x="6" y="18"/>
                    </a:lnTo>
                    <a:lnTo>
                      <a:pt x="6" y="24"/>
                    </a:lnTo>
                    <a:lnTo>
                      <a:pt x="18" y="0"/>
                    </a:lnTo>
                    <a:close/>
                    <a:moveTo>
                      <a:pt x="24" y="6"/>
                    </a:moveTo>
                    <a:lnTo>
                      <a:pt x="24" y="6"/>
                    </a:lnTo>
                    <a:lnTo>
                      <a:pt x="18" y="0"/>
                    </a:lnTo>
                    <a:lnTo>
                      <a:pt x="12" y="12"/>
                    </a:lnTo>
                    <a:lnTo>
                      <a:pt x="24" y="6"/>
                    </a:lnTo>
                    <a:close/>
                  </a:path>
                </a:pathLst>
              </a:custGeom>
              <a:solidFill>
                <a:srgbClr val="00FF00"/>
              </a:solidFill>
              <a:ln w="9525">
                <a:solidFill>
                  <a:srgbClr val="00FF00"/>
                </a:solidFill>
                <a:round/>
                <a:headEnd/>
                <a:tailEnd/>
              </a:ln>
            </p:spPr>
            <p:txBody>
              <a:bodyPr/>
              <a:lstStyle/>
              <a:p>
                <a:endParaRPr lang="zh-CN" altLang="en-US"/>
              </a:p>
            </p:txBody>
          </p:sp>
          <p:sp>
            <p:nvSpPr>
              <p:cNvPr id="46167" name="Freeform 87"/>
              <p:cNvSpPr>
                <a:spLocks noEditPoints="1"/>
              </p:cNvSpPr>
              <p:nvPr/>
            </p:nvSpPr>
            <p:spPr bwMode="auto">
              <a:xfrm>
                <a:off x="4561" y="2429"/>
                <a:ext cx="24" cy="24"/>
              </a:xfrm>
              <a:custGeom>
                <a:avLst/>
                <a:gdLst>
                  <a:gd name="T0" fmla="*/ 18 w 24"/>
                  <a:gd name="T1" fmla="*/ 12 h 24"/>
                  <a:gd name="T2" fmla="*/ 18 w 24"/>
                  <a:gd name="T3" fmla="*/ 18 h 24"/>
                  <a:gd name="T4" fmla="*/ 18 w 24"/>
                  <a:gd name="T5" fmla="*/ 18 h 24"/>
                  <a:gd name="T6" fmla="*/ 0 w 24"/>
                  <a:gd name="T7" fmla="*/ 0 h 24"/>
                  <a:gd name="T8" fmla="*/ 0 w 24"/>
                  <a:gd name="T9" fmla="*/ 12 h 24"/>
                  <a:gd name="T10" fmla="*/ 0 w 24"/>
                  <a:gd name="T11" fmla="*/ 24 h 24"/>
                  <a:gd name="T12" fmla="*/ 18 w 24"/>
                  <a:gd name="T13" fmla="*/ 12 h 24"/>
                  <a:gd name="T14" fmla="*/ 24 w 24"/>
                  <a:gd name="T15" fmla="*/ 18 h 24"/>
                  <a:gd name="T16" fmla="*/ 24 w 24"/>
                  <a:gd name="T17" fmla="*/ 18 h 24"/>
                  <a:gd name="T18" fmla="*/ 18 w 24"/>
                  <a:gd name="T19" fmla="*/ 12 h 24"/>
                  <a:gd name="T20" fmla="*/ 12 w 24"/>
                  <a:gd name="T21" fmla="*/ 18 h 24"/>
                  <a:gd name="T22" fmla="*/ 24 w 24"/>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8" y="12"/>
                    </a:moveTo>
                    <a:lnTo>
                      <a:pt x="18" y="18"/>
                    </a:lnTo>
                    <a:lnTo>
                      <a:pt x="0" y="0"/>
                    </a:lnTo>
                    <a:lnTo>
                      <a:pt x="0" y="12"/>
                    </a:lnTo>
                    <a:lnTo>
                      <a:pt x="0" y="24"/>
                    </a:lnTo>
                    <a:lnTo>
                      <a:pt x="18" y="12"/>
                    </a:lnTo>
                    <a:close/>
                    <a:moveTo>
                      <a:pt x="24" y="18"/>
                    </a:moveTo>
                    <a:lnTo>
                      <a:pt x="24" y="18"/>
                    </a:lnTo>
                    <a:lnTo>
                      <a:pt x="18" y="12"/>
                    </a:lnTo>
                    <a:lnTo>
                      <a:pt x="12" y="18"/>
                    </a:lnTo>
                    <a:lnTo>
                      <a:pt x="24" y="18"/>
                    </a:lnTo>
                    <a:close/>
                  </a:path>
                </a:pathLst>
              </a:custGeom>
              <a:solidFill>
                <a:srgbClr val="00FF00"/>
              </a:solidFill>
              <a:ln w="9525">
                <a:solidFill>
                  <a:srgbClr val="00FF00"/>
                </a:solidFill>
                <a:round/>
                <a:headEnd/>
                <a:tailEnd/>
              </a:ln>
            </p:spPr>
            <p:txBody>
              <a:bodyPr/>
              <a:lstStyle/>
              <a:p>
                <a:endParaRPr lang="zh-CN" altLang="en-US"/>
              </a:p>
            </p:txBody>
          </p:sp>
          <p:sp>
            <p:nvSpPr>
              <p:cNvPr id="46168" name="Freeform 88"/>
              <p:cNvSpPr>
                <a:spLocks noEditPoints="1"/>
              </p:cNvSpPr>
              <p:nvPr/>
            </p:nvSpPr>
            <p:spPr bwMode="auto">
              <a:xfrm>
                <a:off x="4561" y="2423"/>
                <a:ext cx="24" cy="24"/>
              </a:xfrm>
              <a:custGeom>
                <a:avLst/>
                <a:gdLst>
                  <a:gd name="T0" fmla="*/ 18 w 24"/>
                  <a:gd name="T1" fmla="*/ 24 h 24"/>
                  <a:gd name="T2" fmla="*/ 24 w 24"/>
                  <a:gd name="T3" fmla="*/ 18 h 24"/>
                  <a:gd name="T4" fmla="*/ 24 w 24"/>
                  <a:gd name="T5" fmla="*/ 12 h 24"/>
                  <a:gd name="T6" fmla="*/ 18 w 24"/>
                  <a:gd name="T7" fmla="*/ 6 h 24"/>
                  <a:gd name="T8" fmla="*/ 12 w 24"/>
                  <a:gd name="T9" fmla="*/ 0 h 24"/>
                  <a:gd name="T10" fmla="*/ 0 w 24"/>
                  <a:gd name="T11" fmla="*/ 18 h 24"/>
                  <a:gd name="T12" fmla="*/ 0 w 24"/>
                  <a:gd name="T13" fmla="*/ 18 h 24"/>
                  <a:gd name="T14" fmla="*/ 0 w 24"/>
                  <a:gd name="T15" fmla="*/ 18 h 24"/>
                  <a:gd name="T16" fmla="*/ 0 w 24"/>
                  <a:gd name="T17" fmla="*/ 6 h 24"/>
                  <a:gd name="T18" fmla="*/ 18 w 24"/>
                  <a:gd name="T19" fmla="*/ 24 h 24"/>
                  <a:gd name="T20" fmla="*/ 0 w 24"/>
                  <a:gd name="T21" fmla="*/ 6 h 24"/>
                  <a:gd name="T22" fmla="*/ 0 w 24"/>
                  <a:gd name="T23" fmla="*/ 6 h 24"/>
                  <a:gd name="T24" fmla="*/ 0 w 24"/>
                  <a:gd name="T25" fmla="*/ 6 h 24"/>
                  <a:gd name="T26" fmla="*/ 12 w 24"/>
                  <a:gd name="T27" fmla="*/ 18 h 24"/>
                  <a:gd name="T28" fmla="*/ 0 w 24"/>
                  <a:gd name="T2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8" y="24"/>
                    </a:moveTo>
                    <a:lnTo>
                      <a:pt x="24" y="18"/>
                    </a:lnTo>
                    <a:lnTo>
                      <a:pt x="24" y="12"/>
                    </a:lnTo>
                    <a:lnTo>
                      <a:pt x="18" y="6"/>
                    </a:lnTo>
                    <a:lnTo>
                      <a:pt x="12" y="0"/>
                    </a:lnTo>
                    <a:lnTo>
                      <a:pt x="0" y="18"/>
                    </a:lnTo>
                    <a:lnTo>
                      <a:pt x="0" y="6"/>
                    </a:lnTo>
                    <a:lnTo>
                      <a:pt x="18" y="24"/>
                    </a:lnTo>
                    <a:close/>
                    <a:moveTo>
                      <a:pt x="0" y="6"/>
                    </a:moveTo>
                    <a:lnTo>
                      <a:pt x="0" y="6"/>
                    </a:lnTo>
                    <a:lnTo>
                      <a:pt x="12" y="18"/>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169" name="Freeform 89"/>
              <p:cNvSpPr>
                <a:spLocks noEditPoints="1"/>
              </p:cNvSpPr>
              <p:nvPr/>
            </p:nvSpPr>
            <p:spPr bwMode="auto">
              <a:xfrm>
                <a:off x="4555" y="2417"/>
                <a:ext cx="18" cy="24"/>
              </a:xfrm>
              <a:custGeom>
                <a:avLst/>
                <a:gdLst>
                  <a:gd name="T0" fmla="*/ 18 w 18"/>
                  <a:gd name="T1" fmla="*/ 6 h 24"/>
                  <a:gd name="T2" fmla="*/ 12 w 18"/>
                  <a:gd name="T3" fmla="*/ 6 h 24"/>
                  <a:gd name="T4" fmla="*/ 0 w 18"/>
                  <a:gd name="T5" fmla="*/ 0 h 24"/>
                  <a:gd name="T6" fmla="*/ 6 w 18"/>
                  <a:gd name="T7" fmla="*/ 24 h 24"/>
                  <a:gd name="T8" fmla="*/ 6 w 18"/>
                  <a:gd name="T9" fmla="*/ 24 h 24"/>
                  <a:gd name="T10" fmla="*/ 18 w 18"/>
                  <a:gd name="T11" fmla="*/ 6 h 24"/>
                  <a:gd name="T12" fmla="*/ 6 w 18"/>
                  <a:gd name="T13" fmla="*/ 24 h 24"/>
                  <a:gd name="T14" fmla="*/ 6 w 18"/>
                  <a:gd name="T15" fmla="*/ 24 h 24"/>
                  <a:gd name="T16" fmla="*/ 6 w 18"/>
                  <a:gd name="T17" fmla="*/ 24 h 24"/>
                  <a:gd name="T18" fmla="*/ 12 w 18"/>
                  <a:gd name="T19" fmla="*/ 18 h 24"/>
                  <a:gd name="T20" fmla="*/ 6 w 18"/>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4">
                    <a:moveTo>
                      <a:pt x="18" y="6"/>
                    </a:moveTo>
                    <a:lnTo>
                      <a:pt x="12" y="6"/>
                    </a:lnTo>
                    <a:lnTo>
                      <a:pt x="0" y="0"/>
                    </a:lnTo>
                    <a:lnTo>
                      <a:pt x="6" y="24"/>
                    </a:lnTo>
                    <a:lnTo>
                      <a:pt x="18" y="6"/>
                    </a:lnTo>
                    <a:close/>
                    <a:moveTo>
                      <a:pt x="6" y="24"/>
                    </a:moveTo>
                    <a:lnTo>
                      <a:pt x="6" y="24"/>
                    </a:lnTo>
                    <a:lnTo>
                      <a:pt x="12" y="18"/>
                    </a:lnTo>
                    <a:lnTo>
                      <a:pt x="6" y="24"/>
                    </a:lnTo>
                    <a:close/>
                  </a:path>
                </a:pathLst>
              </a:custGeom>
              <a:solidFill>
                <a:srgbClr val="00FF00"/>
              </a:solidFill>
              <a:ln w="9525">
                <a:solidFill>
                  <a:srgbClr val="00FF00"/>
                </a:solidFill>
                <a:round/>
                <a:headEnd/>
                <a:tailEnd/>
              </a:ln>
            </p:spPr>
            <p:txBody>
              <a:bodyPr/>
              <a:lstStyle/>
              <a:p>
                <a:endParaRPr lang="zh-CN" altLang="en-US"/>
              </a:p>
            </p:txBody>
          </p:sp>
          <p:sp>
            <p:nvSpPr>
              <p:cNvPr id="46170" name="Freeform 90"/>
              <p:cNvSpPr>
                <a:spLocks noEditPoints="1"/>
              </p:cNvSpPr>
              <p:nvPr/>
            </p:nvSpPr>
            <p:spPr bwMode="auto">
              <a:xfrm>
                <a:off x="4549" y="2417"/>
                <a:ext cx="24" cy="18"/>
              </a:xfrm>
              <a:custGeom>
                <a:avLst/>
                <a:gdLst>
                  <a:gd name="T0" fmla="*/ 0 w 24"/>
                  <a:gd name="T1" fmla="*/ 18 h 18"/>
                  <a:gd name="T2" fmla="*/ 0 w 24"/>
                  <a:gd name="T3" fmla="*/ 18 h 18"/>
                  <a:gd name="T4" fmla="*/ 24 w 24"/>
                  <a:gd name="T5" fmla="*/ 18 h 18"/>
                  <a:gd name="T6" fmla="*/ 24 w 24"/>
                  <a:gd name="T7" fmla="*/ 12 h 18"/>
                  <a:gd name="T8" fmla="*/ 0 w 24"/>
                  <a:gd name="T9" fmla="*/ 18 h 18"/>
                  <a:gd name="T10" fmla="*/ 6 w 24"/>
                  <a:gd name="T11" fmla="*/ 0 h 18"/>
                  <a:gd name="T12" fmla="*/ 0 w 24"/>
                  <a:gd name="T13" fmla="*/ 6 h 18"/>
                  <a:gd name="T14" fmla="*/ 0 w 24"/>
                  <a:gd name="T15" fmla="*/ 18 h 18"/>
                  <a:gd name="T16" fmla="*/ 12 w 24"/>
                  <a:gd name="T17" fmla="*/ 12 h 18"/>
                  <a:gd name="T18" fmla="*/ 6 w 24"/>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8">
                    <a:moveTo>
                      <a:pt x="0" y="18"/>
                    </a:moveTo>
                    <a:lnTo>
                      <a:pt x="0" y="18"/>
                    </a:lnTo>
                    <a:lnTo>
                      <a:pt x="24" y="18"/>
                    </a:lnTo>
                    <a:lnTo>
                      <a:pt x="24" y="12"/>
                    </a:lnTo>
                    <a:lnTo>
                      <a:pt x="0" y="18"/>
                    </a:lnTo>
                    <a:close/>
                    <a:moveTo>
                      <a:pt x="6" y="0"/>
                    </a:moveTo>
                    <a:lnTo>
                      <a:pt x="0" y="6"/>
                    </a:lnTo>
                    <a:lnTo>
                      <a:pt x="0" y="18"/>
                    </a:lnTo>
                    <a:lnTo>
                      <a:pt x="12" y="12"/>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171" name="Freeform 91"/>
              <p:cNvSpPr>
                <a:spLocks/>
              </p:cNvSpPr>
              <p:nvPr/>
            </p:nvSpPr>
            <p:spPr bwMode="auto">
              <a:xfrm>
                <a:off x="4549" y="2435"/>
                <a:ext cx="12" cy="12"/>
              </a:xfrm>
              <a:custGeom>
                <a:avLst/>
                <a:gdLst>
                  <a:gd name="T0" fmla="*/ 0 w 12"/>
                  <a:gd name="T1" fmla="*/ 0 h 12"/>
                  <a:gd name="T2" fmla="*/ 0 w 12"/>
                  <a:gd name="T3" fmla="*/ 6 h 12"/>
                  <a:gd name="T4" fmla="*/ 6 w 12"/>
                  <a:gd name="T5" fmla="*/ 12 h 12"/>
                  <a:gd name="T6" fmla="*/ 12 w 12"/>
                  <a:gd name="T7" fmla="*/ 0 h 12"/>
                  <a:gd name="T8" fmla="*/ 0 w 12"/>
                  <a:gd name="T9" fmla="*/ 0 h 12"/>
                </a:gdLst>
                <a:ahLst/>
                <a:cxnLst>
                  <a:cxn ang="0">
                    <a:pos x="T0" y="T1"/>
                  </a:cxn>
                  <a:cxn ang="0">
                    <a:pos x="T2" y="T3"/>
                  </a:cxn>
                  <a:cxn ang="0">
                    <a:pos x="T4" y="T5"/>
                  </a:cxn>
                  <a:cxn ang="0">
                    <a:pos x="T6" y="T7"/>
                  </a:cxn>
                  <a:cxn ang="0">
                    <a:pos x="T8" y="T9"/>
                  </a:cxn>
                </a:cxnLst>
                <a:rect l="0" t="0" r="r" b="b"/>
                <a:pathLst>
                  <a:path w="12" h="12">
                    <a:moveTo>
                      <a:pt x="0" y="0"/>
                    </a:moveTo>
                    <a:lnTo>
                      <a:pt x="0" y="6"/>
                    </a:lnTo>
                    <a:lnTo>
                      <a:pt x="6" y="12"/>
                    </a:lnTo>
                    <a:lnTo>
                      <a:pt x="12" y="0"/>
                    </a:lnTo>
                    <a:lnTo>
                      <a:pt x="0" y="0"/>
                    </a:lnTo>
                    <a:close/>
                  </a:path>
                </a:pathLst>
              </a:custGeom>
              <a:solidFill>
                <a:srgbClr val="00FF00"/>
              </a:solidFill>
              <a:ln w="9525">
                <a:solidFill>
                  <a:srgbClr val="00FF00"/>
                </a:solidFill>
                <a:round/>
                <a:headEnd/>
                <a:tailEnd/>
              </a:ln>
            </p:spPr>
            <p:txBody>
              <a:bodyPr/>
              <a:lstStyle/>
              <a:p>
                <a:endParaRPr lang="zh-CN" altLang="en-US"/>
              </a:p>
            </p:txBody>
          </p:sp>
          <p:sp>
            <p:nvSpPr>
              <p:cNvPr id="46172" name="Freeform 92"/>
              <p:cNvSpPr>
                <a:spLocks/>
              </p:cNvSpPr>
              <p:nvPr/>
            </p:nvSpPr>
            <p:spPr bwMode="auto">
              <a:xfrm>
                <a:off x="4555" y="2411"/>
                <a:ext cx="48" cy="18"/>
              </a:xfrm>
              <a:custGeom>
                <a:avLst/>
                <a:gdLst>
                  <a:gd name="T0" fmla="*/ 0 w 48"/>
                  <a:gd name="T1" fmla="*/ 18 h 18"/>
                  <a:gd name="T2" fmla="*/ 6 w 48"/>
                  <a:gd name="T3" fmla="*/ 18 h 18"/>
                  <a:gd name="T4" fmla="*/ 18 w 48"/>
                  <a:gd name="T5" fmla="*/ 18 h 18"/>
                  <a:gd name="T6" fmla="*/ 18 w 48"/>
                  <a:gd name="T7" fmla="*/ 18 h 18"/>
                  <a:gd name="T8" fmla="*/ 24 w 48"/>
                  <a:gd name="T9" fmla="*/ 18 h 18"/>
                  <a:gd name="T10" fmla="*/ 30 w 48"/>
                  <a:gd name="T11" fmla="*/ 12 h 18"/>
                  <a:gd name="T12" fmla="*/ 30 w 48"/>
                  <a:gd name="T13" fmla="*/ 6 h 18"/>
                  <a:gd name="T14" fmla="*/ 30 w 48"/>
                  <a:gd name="T15" fmla="*/ 6 h 18"/>
                  <a:gd name="T16" fmla="*/ 36 w 48"/>
                  <a:gd name="T17" fmla="*/ 6 h 18"/>
                  <a:gd name="T18" fmla="*/ 36 w 48"/>
                  <a:gd name="T19" fmla="*/ 6 h 18"/>
                  <a:gd name="T20" fmla="*/ 36 w 48"/>
                  <a:gd name="T21" fmla="*/ 6 h 18"/>
                  <a:gd name="T22" fmla="*/ 42 w 48"/>
                  <a:gd name="T23" fmla="*/ 0 h 18"/>
                  <a:gd name="T24" fmla="*/ 42 w 48"/>
                  <a:gd name="T25" fmla="*/ 0 h 18"/>
                  <a:gd name="T26" fmla="*/ 42 w 48"/>
                  <a:gd name="T27" fmla="*/ 0 h 18"/>
                  <a:gd name="T28" fmla="*/ 48 w 48"/>
                  <a:gd name="T29" fmla="*/ 0 h 18"/>
                  <a:gd name="T30" fmla="*/ 48 w 48"/>
                  <a:gd name="T31" fmla="*/ 0 h 18"/>
                  <a:gd name="T32" fmla="*/ 48 w 48"/>
                  <a:gd name="T33" fmla="*/ 0 h 18"/>
                  <a:gd name="T34" fmla="*/ 42 w 48"/>
                  <a:gd name="T35" fmla="*/ 0 h 18"/>
                  <a:gd name="T36" fmla="*/ 42 w 48"/>
                  <a:gd name="T37" fmla="*/ 0 h 18"/>
                  <a:gd name="T38" fmla="*/ 36 w 48"/>
                  <a:gd name="T39" fmla="*/ 0 h 18"/>
                  <a:gd name="T40" fmla="*/ 36 w 48"/>
                  <a:gd name="T41" fmla="*/ 6 h 18"/>
                  <a:gd name="T42" fmla="*/ 30 w 48"/>
                  <a:gd name="T43" fmla="*/ 6 h 18"/>
                  <a:gd name="T44" fmla="*/ 30 w 48"/>
                  <a:gd name="T45" fmla="*/ 12 h 18"/>
                  <a:gd name="T46" fmla="*/ 24 w 48"/>
                  <a:gd name="T47" fmla="*/ 12 h 18"/>
                  <a:gd name="T48" fmla="*/ 24 w 48"/>
                  <a:gd name="T49" fmla="*/ 12 h 18"/>
                  <a:gd name="T50" fmla="*/ 18 w 48"/>
                  <a:gd name="T51" fmla="*/ 12 h 18"/>
                  <a:gd name="T52" fmla="*/ 12 w 48"/>
                  <a:gd name="T53" fmla="*/ 12 h 18"/>
                  <a:gd name="T54" fmla="*/ 6 w 48"/>
                  <a:gd name="T55" fmla="*/ 12 h 18"/>
                  <a:gd name="T56" fmla="*/ 0 w 48"/>
                  <a:gd name="T57" fmla="*/ 18 h 18"/>
                  <a:gd name="T58" fmla="*/ 0 w 48"/>
                  <a:gd name="T5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 h="18">
                    <a:moveTo>
                      <a:pt x="0" y="18"/>
                    </a:moveTo>
                    <a:lnTo>
                      <a:pt x="6" y="18"/>
                    </a:lnTo>
                    <a:lnTo>
                      <a:pt x="18" y="18"/>
                    </a:lnTo>
                    <a:lnTo>
                      <a:pt x="24" y="18"/>
                    </a:lnTo>
                    <a:lnTo>
                      <a:pt x="30" y="12"/>
                    </a:lnTo>
                    <a:lnTo>
                      <a:pt x="30" y="6"/>
                    </a:lnTo>
                    <a:lnTo>
                      <a:pt x="36" y="6"/>
                    </a:lnTo>
                    <a:lnTo>
                      <a:pt x="42" y="0"/>
                    </a:lnTo>
                    <a:lnTo>
                      <a:pt x="48" y="0"/>
                    </a:lnTo>
                    <a:lnTo>
                      <a:pt x="42" y="0"/>
                    </a:lnTo>
                    <a:lnTo>
                      <a:pt x="36" y="0"/>
                    </a:lnTo>
                    <a:lnTo>
                      <a:pt x="36" y="6"/>
                    </a:lnTo>
                    <a:lnTo>
                      <a:pt x="30" y="6"/>
                    </a:lnTo>
                    <a:lnTo>
                      <a:pt x="30" y="12"/>
                    </a:lnTo>
                    <a:lnTo>
                      <a:pt x="24" y="12"/>
                    </a:lnTo>
                    <a:lnTo>
                      <a:pt x="18" y="12"/>
                    </a:lnTo>
                    <a:lnTo>
                      <a:pt x="12" y="12"/>
                    </a:lnTo>
                    <a:lnTo>
                      <a:pt x="6" y="12"/>
                    </a:lnTo>
                    <a:lnTo>
                      <a:pt x="0" y="18"/>
                    </a:lnTo>
                    <a:close/>
                  </a:path>
                </a:pathLst>
              </a:custGeom>
              <a:solidFill>
                <a:srgbClr val="00FF00"/>
              </a:solidFill>
              <a:ln w="9525">
                <a:solidFill>
                  <a:srgbClr val="00FF00"/>
                </a:solidFill>
                <a:round/>
                <a:headEnd/>
                <a:tailEnd/>
              </a:ln>
            </p:spPr>
            <p:txBody>
              <a:bodyPr/>
              <a:lstStyle/>
              <a:p>
                <a:endParaRPr lang="zh-CN" altLang="en-US"/>
              </a:p>
            </p:txBody>
          </p:sp>
          <p:sp>
            <p:nvSpPr>
              <p:cNvPr id="46173" name="Freeform 93"/>
              <p:cNvSpPr>
                <a:spLocks/>
              </p:cNvSpPr>
              <p:nvPr/>
            </p:nvSpPr>
            <p:spPr bwMode="auto">
              <a:xfrm>
                <a:off x="4555" y="2417"/>
                <a:ext cx="24" cy="24"/>
              </a:xfrm>
              <a:custGeom>
                <a:avLst/>
                <a:gdLst>
                  <a:gd name="T0" fmla="*/ 0 w 24"/>
                  <a:gd name="T1" fmla="*/ 24 h 24"/>
                  <a:gd name="T2" fmla="*/ 6 w 24"/>
                  <a:gd name="T3" fmla="*/ 24 h 24"/>
                  <a:gd name="T4" fmla="*/ 18 w 24"/>
                  <a:gd name="T5" fmla="*/ 24 h 24"/>
                  <a:gd name="T6" fmla="*/ 24 w 24"/>
                  <a:gd name="T7" fmla="*/ 18 h 24"/>
                  <a:gd name="T8" fmla="*/ 6 w 24"/>
                  <a:gd name="T9" fmla="*/ 6 h 24"/>
                  <a:gd name="T10" fmla="*/ 12 w 24"/>
                  <a:gd name="T11" fmla="*/ 0 h 24"/>
                  <a:gd name="T12" fmla="*/ 6 w 24"/>
                  <a:gd name="T13" fmla="*/ 0 h 24"/>
                  <a:gd name="T14" fmla="*/ 6 w 24"/>
                  <a:gd name="T15" fmla="*/ 0 h 24"/>
                  <a:gd name="T16" fmla="*/ 6 w 24"/>
                  <a:gd name="T17" fmla="*/ 0 h 24"/>
                  <a:gd name="T18" fmla="*/ 0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0" y="24"/>
                    </a:moveTo>
                    <a:lnTo>
                      <a:pt x="6" y="24"/>
                    </a:lnTo>
                    <a:lnTo>
                      <a:pt x="18" y="24"/>
                    </a:lnTo>
                    <a:lnTo>
                      <a:pt x="24" y="18"/>
                    </a:lnTo>
                    <a:lnTo>
                      <a:pt x="6" y="6"/>
                    </a:lnTo>
                    <a:lnTo>
                      <a:pt x="12" y="0"/>
                    </a:lnTo>
                    <a:lnTo>
                      <a:pt x="6" y="0"/>
                    </a:lnTo>
                    <a:lnTo>
                      <a:pt x="0" y="24"/>
                    </a:lnTo>
                    <a:close/>
                  </a:path>
                </a:pathLst>
              </a:custGeom>
              <a:solidFill>
                <a:srgbClr val="00FF00"/>
              </a:solidFill>
              <a:ln w="9525">
                <a:solidFill>
                  <a:srgbClr val="00FF00"/>
                </a:solidFill>
                <a:round/>
                <a:headEnd/>
                <a:tailEnd/>
              </a:ln>
            </p:spPr>
            <p:txBody>
              <a:bodyPr/>
              <a:lstStyle/>
              <a:p>
                <a:endParaRPr lang="zh-CN" altLang="en-US"/>
              </a:p>
            </p:txBody>
          </p:sp>
          <p:sp>
            <p:nvSpPr>
              <p:cNvPr id="46174" name="Freeform 94"/>
              <p:cNvSpPr>
                <a:spLocks noEditPoints="1"/>
              </p:cNvSpPr>
              <p:nvPr/>
            </p:nvSpPr>
            <p:spPr bwMode="auto">
              <a:xfrm>
                <a:off x="4561" y="2417"/>
                <a:ext cx="24" cy="24"/>
              </a:xfrm>
              <a:custGeom>
                <a:avLst/>
                <a:gdLst>
                  <a:gd name="T0" fmla="*/ 12 w 24"/>
                  <a:gd name="T1" fmla="*/ 24 h 24"/>
                  <a:gd name="T2" fmla="*/ 18 w 24"/>
                  <a:gd name="T3" fmla="*/ 24 h 24"/>
                  <a:gd name="T4" fmla="*/ 24 w 24"/>
                  <a:gd name="T5" fmla="*/ 18 h 24"/>
                  <a:gd name="T6" fmla="*/ 6 w 24"/>
                  <a:gd name="T7" fmla="*/ 6 h 24"/>
                  <a:gd name="T8" fmla="*/ 12 w 24"/>
                  <a:gd name="T9" fmla="*/ 0 h 24"/>
                  <a:gd name="T10" fmla="*/ 12 w 24"/>
                  <a:gd name="T11" fmla="*/ 0 h 24"/>
                  <a:gd name="T12" fmla="*/ 12 w 24"/>
                  <a:gd name="T13" fmla="*/ 24 h 24"/>
                  <a:gd name="T14" fmla="*/ 12 w 24"/>
                  <a:gd name="T15" fmla="*/ 0 h 24"/>
                  <a:gd name="T16" fmla="*/ 6 w 24"/>
                  <a:gd name="T17" fmla="*/ 0 h 24"/>
                  <a:gd name="T18" fmla="*/ 0 w 24"/>
                  <a:gd name="T19" fmla="*/ 6 h 24"/>
                  <a:gd name="T20" fmla="*/ 12 w 24"/>
                  <a:gd name="T21" fmla="*/ 12 h 24"/>
                  <a:gd name="T22" fmla="*/ 12 w 24"/>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2" y="24"/>
                    </a:moveTo>
                    <a:lnTo>
                      <a:pt x="18" y="24"/>
                    </a:lnTo>
                    <a:lnTo>
                      <a:pt x="24" y="18"/>
                    </a:lnTo>
                    <a:lnTo>
                      <a:pt x="6" y="6"/>
                    </a:lnTo>
                    <a:lnTo>
                      <a:pt x="12" y="0"/>
                    </a:lnTo>
                    <a:lnTo>
                      <a:pt x="12" y="24"/>
                    </a:lnTo>
                    <a:close/>
                    <a:moveTo>
                      <a:pt x="12" y="0"/>
                    </a:moveTo>
                    <a:lnTo>
                      <a:pt x="6" y="0"/>
                    </a:lnTo>
                    <a:lnTo>
                      <a:pt x="0" y="6"/>
                    </a:lnTo>
                    <a:lnTo>
                      <a:pt x="12"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75" name="Freeform 95"/>
              <p:cNvSpPr>
                <a:spLocks noEditPoints="1"/>
              </p:cNvSpPr>
              <p:nvPr/>
            </p:nvSpPr>
            <p:spPr bwMode="auto">
              <a:xfrm>
                <a:off x="4567" y="2411"/>
                <a:ext cx="30" cy="24"/>
              </a:xfrm>
              <a:custGeom>
                <a:avLst/>
                <a:gdLst>
                  <a:gd name="T0" fmla="*/ 18 w 30"/>
                  <a:gd name="T1" fmla="*/ 24 h 24"/>
                  <a:gd name="T2" fmla="*/ 24 w 30"/>
                  <a:gd name="T3" fmla="*/ 24 h 24"/>
                  <a:gd name="T4" fmla="*/ 24 w 30"/>
                  <a:gd name="T5" fmla="*/ 18 h 24"/>
                  <a:gd name="T6" fmla="*/ 30 w 30"/>
                  <a:gd name="T7" fmla="*/ 6 h 24"/>
                  <a:gd name="T8" fmla="*/ 6 w 30"/>
                  <a:gd name="T9" fmla="*/ 6 h 24"/>
                  <a:gd name="T10" fmla="*/ 6 w 30"/>
                  <a:gd name="T11" fmla="*/ 0 h 24"/>
                  <a:gd name="T12" fmla="*/ 6 w 30"/>
                  <a:gd name="T13" fmla="*/ 0 h 24"/>
                  <a:gd name="T14" fmla="*/ 0 w 30"/>
                  <a:gd name="T15" fmla="*/ 6 h 24"/>
                  <a:gd name="T16" fmla="*/ 18 w 30"/>
                  <a:gd name="T17" fmla="*/ 24 h 24"/>
                  <a:gd name="T18" fmla="*/ 0 w 30"/>
                  <a:gd name="T19" fmla="*/ 6 h 24"/>
                  <a:gd name="T20" fmla="*/ 0 w 30"/>
                  <a:gd name="T21" fmla="*/ 6 h 24"/>
                  <a:gd name="T22" fmla="*/ 0 w 30"/>
                  <a:gd name="T23" fmla="*/ 12 h 24"/>
                  <a:gd name="T24" fmla="*/ 12 w 30"/>
                  <a:gd name="T25" fmla="*/ 18 h 24"/>
                  <a:gd name="T26" fmla="*/ 0 w 30"/>
                  <a:gd name="T2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18" y="24"/>
                    </a:moveTo>
                    <a:lnTo>
                      <a:pt x="24" y="24"/>
                    </a:lnTo>
                    <a:lnTo>
                      <a:pt x="24" y="18"/>
                    </a:lnTo>
                    <a:lnTo>
                      <a:pt x="30" y="6"/>
                    </a:lnTo>
                    <a:lnTo>
                      <a:pt x="6" y="6"/>
                    </a:lnTo>
                    <a:lnTo>
                      <a:pt x="6" y="0"/>
                    </a:lnTo>
                    <a:lnTo>
                      <a:pt x="0" y="6"/>
                    </a:lnTo>
                    <a:lnTo>
                      <a:pt x="18" y="24"/>
                    </a:lnTo>
                    <a:close/>
                    <a:moveTo>
                      <a:pt x="0" y="6"/>
                    </a:moveTo>
                    <a:lnTo>
                      <a:pt x="0" y="6"/>
                    </a:lnTo>
                    <a:lnTo>
                      <a:pt x="0" y="12"/>
                    </a:lnTo>
                    <a:lnTo>
                      <a:pt x="12" y="18"/>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176" name="Freeform 96"/>
              <p:cNvSpPr>
                <a:spLocks noEditPoints="1"/>
              </p:cNvSpPr>
              <p:nvPr/>
            </p:nvSpPr>
            <p:spPr bwMode="auto">
              <a:xfrm>
                <a:off x="4573" y="2405"/>
                <a:ext cx="18" cy="24"/>
              </a:xfrm>
              <a:custGeom>
                <a:avLst/>
                <a:gdLst>
                  <a:gd name="T0" fmla="*/ 12 w 18"/>
                  <a:gd name="T1" fmla="*/ 24 h 24"/>
                  <a:gd name="T2" fmla="*/ 18 w 18"/>
                  <a:gd name="T3" fmla="*/ 24 h 24"/>
                  <a:gd name="T4" fmla="*/ 18 w 18"/>
                  <a:gd name="T5" fmla="*/ 24 h 24"/>
                  <a:gd name="T6" fmla="*/ 18 w 18"/>
                  <a:gd name="T7" fmla="*/ 24 h 24"/>
                  <a:gd name="T8" fmla="*/ 12 w 18"/>
                  <a:gd name="T9" fmla="*/ 0 h 24"/>
                  <a:gd name="T10" fmla="*/ 12 w 18"/>
                  <a:gd name="T11" fmla="*/ 0 h 24"/>
                  <a:gd name="T12" fmla="*/ 12 w 18"/>
                  <a:gd name="T13" fmla="*/ 0 h 24"/>
                  <a:gd name="T14" fmla="*/ 12 w 18"/>
                  <a:gd name="T15" fmla="*/ 24 h 24"/>
                  <a:gd name="T16" fmla="*/ 12 w 18"/>
                  <a:gd name="T17" fmla="*/ 0 h 24"/>
                  <a:gd name="T18" fmla="*/ 0 w 18"/>
                  <a:gd name="T19" fmla="*/ 6 h 24"/>
                  <a:gd name="T20" fmla="*/ 0 w 18"/>
                  <a:gd name="T21" fmla="*/ 12 h 24"/>
                  <a:gd name="T22" fmla="*/ 12 w 18"/>
                  <a:gd name="T23" fmla="*/ 12 h 24"/>
                  <a:gd name="T24" fmla="*/ 12 w 18"/>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4">
                    <a:moveTo>
                      <a:pt x="12" y="24"/>
                    </a:moveTo>
                    <a:lnTo>
                      <a:pt x="18" y="24"/>
                    </a:lnTo>
                    <a:lnTo>
                      <a:pt x="12" y="0"/>
                    </a:lnTo>
                    <a:lnTo>
                      <a:pt x="12" y="24"/>
                    </a:lnTo>
                    <a:close/>
                    <a:moveTo>
                      <a:pt x="12" y="0"/>
                    </a:moveTo>
                    <a:lnTo>
                      <a:pt x="0" y="6"/>
                    </a:lnTo>
                    <a:lnTo>
                      <a:pt x="0" y="12"/>
                    </a:lnTo>
                    <a:lnTo>
                      <a:pt x="12"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77" name="Freeform 97"/>
              <p:cNvSpPr>
                <a:spLocks noEditPoints="1"/>
              </p:cNvSpPr>
              <p:nvPr/>
            </p:nvSpPr>
            <p:spPr bwMode="auto">
              <a:xfrm>
                <a:off x="4579" y="2405"/>
                <a:ext cx="18" cy="24"/>
              </a:xfrm>
              <a:custGeom>
                <a:avLst/>
                <a:gdLst>
                  <a:gd name="T0" fmla="*/ 18 w 18"/>
                  <a:gd name="T1" fmla="*/ 24 h 24"/>
                  <a:gd name="T2" fmla="*/ 18 w 18"/>
                  <a:gd name="T3" fmla="*/ 24 h 24"/>
                  <a:gd name="T4" fmla="*/ 12 w 18"/>
                  <a:gd name="T5" fmla="*/ 24 h 24"/>
                  <a:gd name="T6" fmla="*/ 6 w 18"/>
                  <a:gd name="T7" fmla="*/ 0 h 24"/>
                  <a:gd name="T8" fmla="*/ 6 w 18"/>
                  <a:gd name="T9" fmla="*/ 0 h 24"/>
                  <a:gd name="T10" fmla="*/ 0 w 18"/>
                  <a:gd name="T11" fmla="*/ 0 h 24"/>
                  <a:gd name="T12" fmla="*/ 18 w 18"/>
                  <a:gd name="T13" fmla="*/ 24 h 24"/>
                  <a:gd name="T14" fmla="*/ 12 w 18"/>
                  <a:gd name="T15" fmla="*/ 24 h 24"/>
                  <a:gd name="T16" fmla="*/ 18 w 18"/>
                  <a:gd name="T17" fmla="*/ 24 h 24"/>
                  <a:gd name="T18" fmla="*/ 18 w 18"/>
                  <a:gd name="T19" fmla="*/ 24 h 24"/>
                  <a:gd name="T20" fmla="*/ 6 w 18"/>
                  <a:gd name="T21" fmla="*/ 12 h 24"/>
                  <a:gd name="T22" fmla="*/ 12 w 18"/>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8" y="24"/>
                    </a:moveTo>
                    <a:lnTo>
                      <a:pt x="18" y="24"/>
                    </a:lnTo>
                    <a:lnTo>
                      <a:pt x="12" y="24"/>
                    </a:lnTo>
                    <a:lnTo>
                      <a:pt x="6" y="0"/>
                    </a:lnTo>
                    <a:lnTo>
                      <a:pt x="0" y="0"/>
                    </a:lnTo>
                    <a:lnTo>
                      <a:pt x="18" y="24"/>
                    </a:lnTo>
                    <a:close/>
                    <a:moveTo>
                      <a:pt x="12" y="24"/>
                    </a:moveTo>
                    <a:lnTo>
                      <a:pt x="18" y="24"/>
                    </a:lnTo>
                    <a:lnTo>
                      <a:pt x="6" y="12"/>
                    </a:lnTo>
                    <a:lnTo>
                      <a:pt x="12" y="24"/>
                    </a:lnTo>
                    <a:close/>
                  </a:path>
                </a:pathLst>
              </a:custGeom>
              <a:solidFill>
                <a:srgbClr val="00FF00"/>
              </a:solidFill>
              <a:ln w="9525">
                <a:solidFill>
                  <a:srgbClr val="00FF00"/>
                </a:solidFill>
                <a:round/>
                <a:headEnd/>
                <a:tailEnd/>
              </a:ln>
            </p:spPr>
            <p:txBody>
              <a:bodyPr/>
              <a:lstStyle/>
              <a:p>
                <a:endParaRPr lang="zh-CN" altLang="en-US"/>
              </a:p>
            </p:txBody>
          </p:sp>
          <p:sp>
            <p:nvSpPr>
              <p:cNvPr id="46178" name="Freeform 98"/>
              <p:cNvSpPr>
                <a:spLocks noEditPoints="1"/>
              </p:cNvSpPr>
              <p:nvPr/>
            </p:nvSpPr>
            <p:spPr bwMode="auto">
              <a:xfrm>
                <a:off x="4585" y="2405"/>
                <a:ext cx="12" cy="24"/>
              </a:xfrm>
              <a:custGeom>
                <a:avLst/>
                <a:gdLst>
                  <a:gd name="T0" fmla="*/ 6 w 12"/>
                  <a:gd name="T1" fmla="*/ 24 h 24"/>
                  <a:gd name="T2" fmla="*/ 12 w 12"/>
                  <a:gd name="T3" fmla="*/ 24 h 24"/>
                  <a:gd name="T4" fmla="*/ 12 w 12"/>
                  <a:gd name="T5" fmla="*/ 18 h 24"/>
                  <a:gd name="T6" fmla="*/ 6 w 12"/>
                  <a:gd name="T7" fmla="*/ 0 h 24"/>
                  <a:gd name="T8" fmla="*/ 6 w 12"/>
                  <a:gd name="T9" fmla="*/ 0 h 24"/>
                  <a:gd name="T10" fmla="*/ 6 w 12"/>
                  <a:gd name="T11" fmla="*/ 0 h 24"/>
                  <a:gd name="T12" fmla="*/ 6 w 12"/>
                  <a:gd name="T13" fmla="*/ 24 h 24"/>
                  <a:gd name="T14" fmla="*/ 6 w 12"/>
                  <a:gd name="T15" fmla="*/ 0 h 24"/>
                  <a:gd name="T16" fmla="*/ 0 w 12"/>
                  <a:gd name="T17" fmla="*/ 0 h 24"/>
                  <a:gd name="T18" fmla="*/ 0 w 12"/>
                  <a:gd name="T19" fmla="*/ 0 h 24"/>
                  <a:gd name="T20" fmla="*/ 6 w 12"/>
                  <a:gd name="T21" fmla="*/ 12 h 24"/>
                  <a:gd name="T22" fmla="*/ 6 w 1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4">
                    <a:moveTo>
                      <a:pt x="6" y="24"/>
                    </a:moveTo>
                    <a:lnTo>
                      <a:pt x="12" y="24"/>
                    </a:lnTo>
                    <a:lnTo>
                      <a:pt x="12" y="18"/>
                    </a:lnTo>
                    <a:lnTo>
                      <a:pt x="6" y="0"/>
                    </a:lnTo>
                    <a:lnTo>
                      <a:pt x="6" y="24"/>
                    </a:lnTo>
                    <a:close/>
                    <a:moveTo>
                      <a:pt x="6" y="0"/>
                    </a:moveTo>
                    <a:lnTo>
                      <a:pt x="0" y="0"/>
                    </a:lnTo>
                    <a:lnTo>
                      <a:pt x="6" y="12"/>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179" name="Freeform 99"/>
              <p:cNvSpPr>
                <a:spLocks noEditPoints="1"/>
              </p:cNvSpPr>
              <p:nvPr/>
            </p:nvSpPr>
            <p:spPr bwMode="auto">
              <a:xfrm>
                <a:off x="4585" y="2400"/>
                <a:ext cx="18" cy="23"/>
              </a:xfrm>
              <a:custGeom>
                <a:avLst/>
                <a:gdLst>
                  <a:gd name="T0" fmla="*/ 12 w 18"/>
                  <a:gd name="T1" fmla="*/ 23 h 23"/>
                  <a:gd name="T2" fmla="*/ 18 w 18"/>
                  <a:gd name="T3" fmla="*/ 23 h 23"/>
                  <a:gd name="T4" fmla="*/ 18 w 18"/>
                  <a:gd name="T5" fmla="*/ 23 h 23"/>
                  <a:gd name="T6" fmla="*/ 18 w 18"/>
                  <a:gd name="T7" fmla="*/ 23 h 23"/>
                  <a:gd name="T8" fmla="*/ 18 w 18"/>
                  <a:gd name="T9" fmla="*/ 23 h 23"/>
                  <a:gd name="T10" fmla="*/ 18 w 18"/>
                  <a:gd name="T11" fmla="*/ 23 h 23"/>
                  <a:gd name="T12" fmla="*/ 18 w 18"/>
                  <a:gd name="T13" fmla="*/ 23 h 23"/>
                  <a:gd name="T14" fmla="*/ 6 w 18"/>
                  <a:gd name="T15" fmla="*/ 0 h 23"/>
                  <a:gd name="T16" fmla="*/ 6 w 18"/>
                  <a:gd name="T17" fmla="*/ 0 h 23"/>
                  <a:gd name="T18" fmla="*/ 6 w 18"/>
                  <a:gd name="T19" fmla="*/ 5 h 23"/>
                  <a:gd name="T20" fmla="*/ 6 w 18"/>
                  <a:gd name="T21" fmla="*/ 5 h 23"/>
                  <a:gd name="T22" fmla="*/ 6 w 18"/>
                  <a:gd name="T23" fmla="*/ 5 h 23"/>
                  <a:gd name="T24" fmla="*/ 6 w 18"/>
                  <a:gd name="T25" fmla="*/ 5 h 23"/>
                  <a:gd name="T26" fmla="*/ 6 w 18"/>
                  <a:gd name="T27" fmla="*/ 5 h 23"/>
                  <a:gd name="T28" fmla="*/ 0 w 18"/>
                  <a:gd name="T29" fmla="*/ 5 h 23"/>
                  <a:gd name="T30" fmla="*/ 12 w 18"/>
                  <a:gd name="T31" fmla="*/ 23 h 23"/>
                  <a:gd name="T32" fmla="*/ 6 w 18"/>
                  <a:gd name="T33" fmla="*/ 5 h 23"/>
                  <a:gd name="T34" fmla="*/ 6 w 18"/>
                  <a:gd name="T35" fmla="*/ 5 h 23"/>
                  <a:gd name="T36" fmla="*/ 6 w 18"/>
                  <a:gd name="T37" fmla="*/ 5 h 23"/>
                  <a:gd name="T38" fmla="*/ 6 w 18"/>
                  <a:gd name="T39" fmla="*/ 17 h 23"/>
                  <a:gd name="T40" fmla="*/ 6 w 18"/>
                  <a:gd name="T4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23">
                    <a:moveTo>
                      <a:pt x="12" y="23"/>
                    </a:moveTo>
                    <a:lnTo>
                      <a:pt x="18" y="23"/>
                    </a:lnTo>
                    <a:lnTo>
                      <a:pt x="6" y="0"/>
                    </a:lnTo>
                    <a:lnTo>
                      <a:pt x="6" y="5"/>
                    </a:lnTo>
                    <a:lnTo>
                      <a:pt x="0" y="5"/>
                    </a:lnTo>
                    <a:lnTo>
                      <a:pt x="12" y="23"/>
                    </a:lnTo>
                    <a:close/>
                    <a:moveTo>
                      <a:pt x="6" y="5"/>
                    </a:moveTo>
                    <a:lnTo>
                      <a:pt x="6" y="5"/>
                    </a:lnTo>
                    <a:lnTo>
                      <a:pt x="6" y="17"/>
                    </a:lnTo>
                    <a:lnTo>
                      <a:pt x="6" y="5"/>
                    </a:lnTo>
                    <a:close/>
                  </a:path>
                </a:pathLst>
              </a:custGeom>
              <a:solidFill>
                <a:srgbClr val="00FF00"/>
              </a:solidFill>
              <a:ln w="9525">
                <a:solidFill>
                  <a:srgbClr val="00FF00"/>
                </a:solidFill>
                <a:round/>
                <a:headEnd/>
                <a:tailEnd/>
              </a:ln>
            </p:spPr>
            <p:txBody>
              <a:bodyPr/>
              <a:lstStyle/>
              <a:p>
                <a:endParaRPr lang="zh-CN" altLang="en-US"/>
              </a:p>
            </p:txBody>
          </p:sp>
          <p:sp>
            <p:nvSpPr>
              <p:cNvPr id="46180" name="Freeform 100"/>
              <p:cNvSpPr>
                <a:spLocks noEditPoints="1"/>
              </p:cNvSpPr>
              <p:nvPr/>
            </p:nvSpPr>
            <p:spPr bwMode="auto">
              <a:xfrm>
                <a:off x="4591" y="2400"/>
                <a:ext cx="12" cy="23"/>
              </a:xfrm>
              <a:custGeom>
                <a:avLst/>
                <a:gdLst>
                  <a:gd name="T0" fmla="*/ 12 w 12"/>
                  <a:gd name="T1" fmla="*/ 23 h 23"/>
                  <a:gd name="T2" fmla="*/ 12 w 12"/>
                  <a:gd name="T3" fmla="*/ 23 h 23"/>
                  <a:gd name="T4" fmla="*/ 12 w 12"/>
                  <a:gd name="T5" fmla="*/ 23 h 23"/>
                  <a:gd name="T6" fmla="*/ 0 w 12"/>
                  <a:gd name="T7" fmla="*/ 0 h 23"/>
                  <a:gd name="T8" fmla="*/ 0 w 12"/>
                  <a:gd name="T9" fmla="*/ 5 h 23"/>
                  <a:gd name="T10" fmla="*/ 0 w 12"/>
                  <a:gd name="T11" fmla="*/ 5 h 23"/>
                  <a:gd name="T12" fmla="*/ 12 w 12"/>
                  <a:gd name="T13" fmla="*/ 23 h 23"/>
                  <a:gd name="T14" fmla="*/ 12 w 12"/>
                  <a:gd name="T15" fmla="*/ 23 h 23"/>
                  <a:gd name="T16" fmla="*/ 12 w 12"/>
                  <a:gd name="T17" fmla="*/ 23 h 23"/>
                  <a:gd name="T18" fmla="*/ 12 w 12"/>
                  <a:gd name="T19" fmla="*/ 23 h 23"/>
                  <a:gd name="T20" fmla="*/ 6 w 12"/>
                  <a:gd name="T21" fmla="*/ 11 h 23"/>
                  <a:gd name="T22" fmla="*/ 12 w 12"/>
                  <a:gd name="T2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3">
                    <a:moveTo>
                      <a:pt x="12" y="23"/>
                    </a:moveTo>
                    <a:lnTo>
                      <a:pt x="12" y="23"/>
                    </a:lnTo>
                    <a:lnTo>
                      <a:pt x="0" y="0"/>
                    </a:lnTo>
                    <a:lnTo>
                      <a:pt x="0" y="5"/>
                    </a:lnTo>
                    <a:lnTo>
                      <a:pt x="12" y="23"/>
                    </a:lnTo>
                    <a:close/>
                    <a:moveTo>
                      <a:pt x="12" y="23"/>
                    </a:moveTo>
                    <a:lnTo>
                      <a:pt x="12" y="23"/>
                    </a:lnTo>
                    <a:lnTo>
                      <a:pt x="6" y="11"/>
                    </a:lnTo>
                    <a:lnTo>
                      <a:pt x="12" y="23"/>
                    </a:lnTo>
                    <a:close/>
                  </a:path>
                </a:pathLst>
              </a:custGeom>
              <a:solidFill>
                <a:srgbClr val="00FF00"/>
              </a:solidFill>
              <a:ln w="9525">
                <a:solidFill>
                  <a:srgbClr val="00FF00"/>
                </a:solidFill>
                <a:round/>
                <a:headEnd/>
                <a:tailEnd/>
              </a:ln>
            </p:spPr>
            <p:txBody>
              <a:bodyPr/>
              <a:lstStyle/>
              <a:p>
                <a:endParaRPr lang="zh-CN" altLang="en-US"/>
              </a:p>
            </p:txBody>
          </p:sp>
          <p:sp>
            <p:nvSpPr>
              <p:cNvPr id="46181" name="Freeform 101"/>
              <p:cNvSpPr>
                <a:spLocks noEditPoints="1"/>
              </p:cNvSpPr>
              <p:nvPr/>
            </p:nvSpPr>
            <p:spPr bwMode="auto">
              <a:xfrm>
                <a:off x="4591" y="2400"/>
                <a:ext cx="12" cy="23"/>
              </a:xfrm>
              <a:custGeom>
                <a:avLst/>
                <a:gdLst>
                  <a:gd name="T0" fmla="*/ 12 w 12"/>
                  <a:gd name="T1" fmla="*/ 23 h 23"/>
                  <a:gd name="T2" fmla="*/ 12 w 12"/>
                  <a:gd name="T3" fmla="*/ 23 h 23"/>
                  <a:gd name="T4" fmla="*/ 12 w 12"/>
                  <a:gd name="T5" fmla="*/ 23 h 23"/>
                  <a:gd name="T6" fmla="*/ 6 w 12"/>
                  <a:gd name="T7" fmla="*/ 0 h 23"/>
                  <a:gd name="T8" fmla="*/ 6 w 12"/>
                  <a:gd name="T9" fmla="*/ 0 h 23"/>
                  <a:gd name="T10" fmla="*/ 6 w 12"/>
                  <a:gd name="T11" fmla="*/ 0 h 23"/>
                  <a:gd name="T12" fmla="*/ 12 w 12"/>
                  <a:gd name="T13" fmla="*/ 23 h 23"/>
                  <a:gd name="T14" fmla="*/ 6 w 12"/>
                  <a:gd name="T15" fmla="*/ 0 h 23"/>
                  <a:gd name="T16" fmla="*/ 6 w 12"/>
                  <a:gd name="T17" fmla="*/ 0 h 23"/>
                  <a:gd name="T18" fmla="*/ 0 w 12"/>
                  <a:gd name="T19" fmla="*/ 0 h 23"/>
                  <a:gd name="T20" fmla="*/ 6 w 12"/>
                  <a:gd name="T21" fmla="*/ 11 h 23"/>
                  <a:gd name="T22" fmla="*/ 6 w 12"/>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3">
                    <a:moveTo>
                      <a:pt x="12" y="23"/>
                    </a:moveTo>
                    <a:lnTo>
                      <a:pt x="12" y="23"/>
                    </a:lnTo>
                    <a:lnTo>
                      <a:pt x="6" y="0"/>
                    </a:lnTo>
                    <a:lnTo>
                      <a:pt x="12" y="23"/>
                    </a:lnTo>
                    <a:close/>
                    <a:moveTo>
                      <a:pt x="6" y="0"/>
                    </a:moveTo>
                    <a:lnTo>
                      <a:pt x="6" y="0"/>
                    </a:lnTo>
                    <a:lnTo>
                      <a:pt x="0" y="0"/>
                    </a:lnTo>
                    <a:lnTo>
                      <a:pt x="6" y="11"/>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182" name="Freeform 102"/>
              <p:cNvSpPr>
                <a:spLocks noEditPoints="1"/>
              </p:cNvSpPr>
              <p:nvPr/>
            </p:nvSpPr>
            <p:spPr bwMode="auto">
              <a:xfrm>
                <a:off x="4597" y="2400"/>
                <a:ext cx="6" cy="23"/>
              </a:xfrm>
              <a:custGeom>
                <a:avLst/>
                <a:gdLst>
                  <a:gd name="T0" fmla="*/ 6 w 6"/>
                  <a:gd name="T1" fmla="*/ 0 h 23"/>
                  <a:gd name="T2" fmla="*/ 6 w 6"/>
                  <a:gd name="T3" fmla="*/ 0 h 23"/>
                  <a:gd name="T4" fmla="*/ 0 w 6"/>
                  <a:gd name="T5" fmla="*/ 0 h 23"/>
                  <a:gd name="T6" fmla="*/ 0 w 6"/>
                  <a:gd name="T7" fmla="*/ 23 h 23"/>
                  <a:gd name="T8" fmla="*/ 0 w 6"/>
                  <a:gd name="T9" fmla="*/ 23 h 23"/>
                  <a:gd name="T10" fmla="*/ 6 w 6"/>
                  <a:gd name="T11" fmla="*/ 0 h 23"/>
                  <a:gd name="T12" fmla="*/ 6 w 6"/>
                  <a:gd name="T13" fmla="*/ 23 h 23"/>
                  <a:gd name="T14" fmla="*/ 6 w 6"/>
                  <a:gd name="T15" fmla="*/ 0 h 23"/>
                  <a:gd name="T16" fmla="*/ 0 w 6"/>
                  <a:gd name="T17" fmla="*/ 23 h 23"/>
                  <a:gd name="T18" fmla="*/ 0 w 6"/>
                  <a:gd name="T19" fmla="*/ 0 h 23"/>
                  <a:gd name="T20" fmla="*/ 6 w 6"/>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3">
                    <a:moveTo>
                      <a:pt x="6" y="0"/>
                    </a:moveTo>
                    <a:lnTo>
                      <a:pt x="6" y="0"/>
                    </a:lnTo>
                    <a:lnTo>
                      <a:pt x="0" y="0"/>
                    </a:lnTo>
                    <a:lnTo>
                      <a:pt x="0" y="23"/>
                    </a:lnTo>
                    <a:lnTo>
                      <a:pt x="6" y="0"/>
                    </a:lnTo>
                    <a:close/>
                    <a:moveTo>
                      <a:pt x="6" y="23"/>
                    </a:moveTo>
                    <a:lnTo>
                      <a:pt x="6" y="0"/>
                    </a:lnTo>
                    <a:lnTo>
                      <a:pt x="0" y="23"/>
                    </a:lnTo>
                    <a:lnTo>
                      <a:pt x="0" y="0"/>
                    </a:lnTo>
                    <a:lnTo>
                      <a:pt x="6" y="23"/>
                    </a:lnTo>
                    <a:close/>
                  </a:path>
                </a:pathLst>
              </a:custGeom>
              <a:solidFill>
                <a:srgbClr val="00FF00"/>
              </a:solidFill>
              <a:ln w="9525">
                <a:solidFill>
                  <a:srgbClr val="00FF00"/>
                </a:solidFill>
                <a:round/>
                <a:headEnd/>
                <a:tailEnd/>
              </a:ln>
            </p:spPr>
            <p:txBody>
              <a:bodyPr/>
              <a:lstStyle/>
              <a:p>
                <a:endParaRPr lang="zh-CN" altLang="en-US"/>
              </a:p>
            </p:txBody>
          </p:sp>
          <p:sp>
            <p:nvSpPr>
              <p:cNvPr id="46183" name="Freeform 103"/>
              <p:cNvSpPr>
                <a:spLocks noEditPoints="1"/>
              </p:cNvSpPr>
              <p:nvPr/>
            </p:nvSpPr>
            <p:spPr bwMode="auto">
              <a:xfrm>
                <a:off x="4585" y="2400"/>
                <a:ext cx="18" cy="23"/>
              </a:xfrm>
              <a:custGeom>
                <a:avLst/>
                <a:gdLst>
                  <a:gd name="T0" fmla="*/ 6 w 18"/>
                  <a:gd name="T1" fmla="*/ 0 h 23"/>
                  <a:gd name="T2" fmla="*/ 6 w 18"/>
                  <a:gd name="T3" fmla="*/ 0 h 23"/>
                  <a:gd name="T4" fmla="*/ 0 w 18"/>
                  <a:gd name="T5" fmla="*/ 0 h 23"/>
                  <a:gd name="T6" fmla="*/ 12 w 18"/>
                  <a:gd name="T7" fmla="*/ 23 h 23"/>
                  <a:gd name="T8" fmla="*/ 18 w 18"/>
                  <a:gd name="T9" fmla="*/ 23 h 23"/>
                  <a:gd name="T10" fmla="*/ 18 w 18"/>
                  <a:gd name="T11" fmla="*/ 23 h 23"/>
                  <a:gd name="T12" fmla="*/ 6 w 18"/>
                  <a:gd name="T13" fmla="*/ 0 h 23"/>
                  <a:gd name="T14" fmla="*/ 12 w 18"/>
                  <a:gd name="T15" fmla="*/ 0 h 23"/>
                  <a:gd name="T16" fmla="*/ 6 w 18"/>
                  <a:gd name="T17" fmla="*/ 0 h 23"/>
                  <a:gd name="T18" fmla="*/ 6 w 18"/>
                  <a:gd name="T19" fmla="*/ 0 h 23"/>
                  <a:gd name="T20" fmla="*/ 12 w 18"/>
                  <a:gd name="T21" fmla="*/ 11 h 23"/>
                  <a:gd name="T22" fmla="*/ 12 w 18"/>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3">
                    <a:moveTo>
                      <a:pt x="6" y="0"/>
                    </a:moveTo>
                    <a:lnTo>
                      <a:pt x="6" y="0"/>
                    </a:lnTo>
                    <a:lnTo>
                      <a:pt x="0" y="0"/>
                    </a:lnTo>
                    <a:lnTo>
                      <a:pt x="12" y="23"/>
                    </a:lnTo>
                    <a:lnTo>
                      <a:pt x="18" y="23"/>
                    </a:lnTo>
                    <a:lnTo>
                      <a:pt x="6" y="0"/>
                    </a:lnTo>
                    <a:close/>
                    <a:moveTo>
                      <a:pt x="12" y="0"/>
                    </a:moveTo>
                    <a:lnTo>
                      <a:pt x="6" y="0"/>
                    </a:lnTo>
                    <a:lnTo>
                      <a:pt x="12" y="11"/>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84" name="Freeform 104"/>
              <p:cNvSpPr>
                <a:spLocks noEditPoints="1"/>
              </p:cNvSpPr>
              <p:nvPr/>
            </p:nvSpPr>
            <p:spPr bwMode="auto">
              <a:xfrm>
                <a:off x="4579" y="2400"/>
                <a:ext cx="18" cy="29"/>
              </a:xfrm>
              <a:custGeom>
                <a:avLst/>
                <a:gdLst>
                  <a:gd name="T0" fmla="*/ 6 w 18"/>
                  <a:gd name="T1" fmla="*/ 5 h 29"/>
                  <a:gd name="T2" fmla="*/ 0 w 18"/>
                  <a:gd name="T3" fmla="*/ 5 h 29"/>
                  <a:gd name="T4" fmla="*/ 0 w 18"/>
                  <a:gd name="T5" fmla="*/ 5 h 29"/>
                  <a:gd name="T6" fmla="*/ 6 w 18"/>
                  <a:gd name="T7" fmla="*/ 5 h 29"/>
                  <a:gd name="T8" fmla="*/ 0 w 18"/>
                  <a:gd name="T9" fmla="*/ 29 h 29"/>
                  <a:gd name="T10" fmla="*/ 12 w 18"/>
                  <a:gd name="T11" fmla="*/ 29 h 29"/>
                  <a:gd name="T12" fmla="*/ 18 w 18"/>
                  <a:gd name="T13" fmla="*/ 29 h 29"/>
                  <a:gd name="T14" fmla="*/ 18 w 18"/>
                  <a:gd name="T15" fmla="*/ 23 h 29"/>
                  <a:gd name="T16" fmla="*/ 6 w 18"/>
                  <a:gd name="T17" fmla="*/ 5 h 29"/>
                  <a:gd name="T18" fmla="*/ 6 w 18"/>
                  <a:gd name="T19" fmla="*/ 0 h 29"/>
                  <a:gd name="T20" fmla="*/ 6 w 18"/>
                  <a:gd name="T21" fmla="*/ 5 h 29"/>
                  <a:gd name="T22" fmla="*/ 6 w 18"/>
                  <a:gd name="T23" fmla="*/ 5 h 29"/>
                  <a:gd name="T24" fmla="*/ 12 w 18"/>
                  <a:gd name="T25" fmla="*/ 11 h 29"/>
                  <a:gd name="T26" fmla="*/ 6 w 18"/>
                  <a:gd name="T2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9">
                    <a:moveTo>
                      <a:pt x="6" y="5"/>
                    </a:moveTo>
                    <a:lnTo>
                      <a:pt x="0" y="5"/>
                    </a:lnTo>
                    <a:lnTo>
                      <a:pt x="6" y="5"/>
                    </a:lnTo>
                    <a:lnTo>
                      <a:pt x="0" y="29"/>
                    </a:lnTo>
                    <a:lnTo>
                      <a:pt x="12" y="29"/>
                    </a:lnTo>
                    <a:lnTo>
                      <a:pt x="18" y="29"/>
                    </a:lnTo>
                    <a:lnTo>
                      <a:pt x="18" y="23"/>
                    </a:lnTo>
                    <a:lnTo>
                      <a:pt x="6" y="5"/>
                    </a:lnTo>
                    <a:close/>
                    <a:moveTo>
                      <a:pt x="6" y="0"/>
                    </a:moveTo>
                    <a:lnTo>
                      <a:pt x="6" y="5"/>
                    </a:lnTo>
                    <a:lnTo>
                      <a:pt x="12" y="11"/>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185" name="Freeform 105"/>
              <p:cNvSpPr>
                <a:spLocks noEditPoints="1"/>
              </p:cNvSpPr>
              <p:nvPr/>
            </p:nvSpPr>
            <p:spPr bwMode="auto">
              <a:xfrm>
                <a:off x="4573" y="2405"/>
                <a:ext cx="18" cy="30"/>
              </a:xfrm>
              <a:custGeom>
                <a:avLst/>
                <a:gdLst>
                  <a:gd name="T0" fmla="*/ 0 w 18"/>
                  <a:gd name="T1" fmla="*/ 6 h 30"/>
                  <a:gd name="T2" fmla="*/ 0 w 18"/>
                  <a:gd name="T3" fmla="*/ 6 h 30"/>
                  <a:gd name="T4" fmla="*/ 0 w 18"/>
                  <a:gd name="T5" fmla="*/ 6 h 30"/>
                  <a:gd name="T6" fmla="*/ 0 w 18"/>
                  <a:gd name="T7" fmla="*/ 6 h 30"/>
                  <a:gd name="T8" fmla="*/ 6 w 18"/>
                  <a:gd name="T9" fmla="*/ 6 h 30"/>
                  <a:gd name="T10" fmla="*/ 6 w 18"/>
                  <a:gd name="T11" fmla="*/ 30 h 30"/>
                  <a:gd name="T12" fmla="*/ 18 w 18"/>
                  <a:gd name="T13" fmla="*/ 24 h 30"/>
                  <a:gd name="T14" fmla="*/ 18 w 18"/>
                  <a:gd name="T15" fmla="*/ 18 h 30"/>
                  <a:gd name="T16" fmla="*/ 0 w 18"/>
                  <a:gd name="T17" fmla="*/ 6 h 30"/>
                  <a:gd name="T18" fmla="*/ 12 w 18"/>
                  <a:gd name="T19" fmla="*/ 0 h 30"/>
                  <a:gd name="T20" fmla="*/ 6 w 18"/>
                  <a:gd name="T21" fmla="*/ 0 h 30"/>
                  <a:gd name="T22" fmla="*/ 0 w 18"/>
                  <a:gd name="T23" fmla="*/ 6 h 30"/>
                  <a:gd name="T24" fmla="*/ 12 w 18"/>
                  <a:gd name="T25" fmla="*/ 12 h 30"/>
                  <a:gd name="T26" fmla="*/ 12 w 18"/>
                  <a:gd name="T2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0" y="6"/>
                    </a:moveTo>
                    <a:lnTo>
                      <a:pt x="0" y="6"/>
                    </a:lnTo>
                    <a:lnTo>
                      <a:pt x="6" y="6"/>
                    </a:lnTo>
                    <a:lnTo>
                      <a:pt x="6" y="30"/>
                    </a:lnTo>
                    <a:lnTo>
                      <a:pt x="18" y="24"/>
                    </a:lnTo>
                    <a:lnTo>
                      <a:pt x="18" y="18"/>
                    </a:lnTo>
                    <a:lnTo>
                      <a:pt x="0" y="6"/>
                    </a:lnTo>
                    <a:close/>
                    <a:moveTo>
                      <a:pt x="12" y="0"/>
                    </a:moveTo>
                    <a:lnTo>
                      <a:pt x="6" y="0"/>
                    </a:lnTo>
                    <a:lnTo>
                      <a:pt x="0" y="6"/>
                    </a:lnTo>
                    <a:lnTo>
                      <a:pt x="12"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86" name="Freeform 106"/>
              <p:cNvSpPr>
                <a:spLocks noEditPoints="1"/>
              </p:cNvSpPr>
              <p:nvPr/>
            </p:nvSpPr>
            <p:spPr bwMode="auto">
              <a:xfrm>
                <a:off x="4567" y="2411"/>
                <a:ext cx="12" cy="24"/>
              </a:xfrm>
              <a:custGeom>
                <a:avLst/>
                <a:gdLst>
                  <a:gd name="T0" fmla="*/ 6 w 12"/>
                  <a:gd name="T1" fmla="*/ 0 h 24"/>
                  <a:gd name="T2" fmla="*/ 6 w 12"/>
                  <a:gd name="T3" fmla="*/ 0 h 24"/>
                  <a:gd name="T4" fmla="*/ 0 w 12"/>
                  <a:gd name="T5" fmla="*/ 6 h 24"/>
                  <a:gd name="T6" fmla="*/ 6 w 12"/>
                  <a:gd name="T7" fmla="*/ 24 h 24"/>
                  <a:gd name="T8" fmla="*/ 12 w 12"/>
                  <a:gd name="T9" fmla="*/ 24 h 24"/>
                  <a:gd name="T10" fmla="*/ 12 w 12"/>
                  <a:gd name="T11" fmla="*/ 24 h 24"/>
                  <a:gd name="T12" fmla="*/ 6 w 12"/>
                  <a:gd name="T13" fmla="*/ 0 h 24"/>
                  <a:gd name="T14" fmla="*/ 12 w 12"/>
                  <a:gd name="T15" fmla="*/ 0 h 24"/>
                  <a:gd name="T16" fmla="*/ 6 w 12"/>
                  <a:gd name="T17" fmla="*/ 0 h 24"/>
                  <a:gd name="T18" fmla="*/ 6 w 12"/>
                  <a:gd name="T19" fmla="*/ 0 h 24"/>
                  <a:gd name="T20" fmla="*/ 12 w 12"/>
                  <a:gd name="T21" fmla="*/ 12 h 24"/>
                  <a:gd name="T22" fmla="*/ 12 w 1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4">
                    <a:moveTo>
                      <a:pt x="6" y="0"/>
                    </a:moveTo>
                    <a:lnTo>
                      <a:pt x="6" y="0"/>
                    </a:lnTo>
                    <a:lnTo>
                      <a:pt x="0" y="6"/>
                    </a:lnTo>
                    <a:lnTo>
                      <a:pt x="6" y="24"/>
                    </a:lnTo>
                    <a:lnTo>
                      <a:pt x="12" y="24"/>
                    </a:lnTo>
                    <a:lnTo>
                      <a:pt x="6" y="0"/>
                    </a:lnTo>
                    <a:close/>
                    <a:moveTo>
                      <a:pt x="12" y="0"/>
                    </a:moveTo>
                    <a:lnTo>
                      <a:pt x="6" y="0"/>
                    </a:lnTo>
                    <a:lnTo>
                      <a:pt x="12"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87" name="Freeform 107"/>
              <p:cNvSpPr>
                <a:spLocks noEditPoints="1"/>
              </p:cNvSpPr>
              <p:nvPr/>
            </p:nvSpPr>
            <p:spPr bwMode="auto">
              <a:xfrm>
                <a:off x="4561" y="2411"/>
                <a:ext cx="12" cy="24"/>
              </a:xfrm>
              <a:custGeom>
                <a:avLst/>
                <a:gdLst>
                  <a:gd name="T0" fmla="*/ 12 w 12"/>
                  <a:gd name="T1" fmla="*/ 0 h 24"/>
                  <a:gd name="T2" fmla="*/ 6 w 12"/>
                  <a:gd name="T3" fmla="*/ 0 h 24"/>
                  <a:gd name="T4" fmla="*/ 0 w 12"/>
                  <a:gd name="T5" fmla="*/ 0 h 24"/>
                  <a:gd name="T6" fmla="*/ 0 w 12"/>
                  <a:gd name="T7" fmla="*/ 24 h 24"/>
                  <a:gd name="T8" fmla="*/ 0 w 12"/>
                  <a:gd name="T9" fmla="*/ 24 h 24"/>
                  <a:gd name="T10" fmla="*/ 6 w 12"/>
                  <a:gd name="T11" fmla="*/ 24 h 24"/>
                  <a:gd name="T12" fmla="*/ 12 w 12"/>
                  <a:gd name="T13" fmla="*/ 24 h 24"/>
                  <a:gd name="T14" fmla="*/ 12 w 12"/>
                  <a:gd name="T15" fmla="*/ 24 h 24"/>
                  <a:gd name="T16" fmla="*/ 12 w 12"/>
                  <a:gd name="T17" fmla="*/ 0 h 24"/>
                  <a:gd name="T18" fmla="*/ 12 w 12"/>
                  <a:gd name="T19" fmla="*/ 24 h 24"/>
                  <a:gd name="T20" fmla="*/ 12 w 12"/>
                  <a:gd name="T21" fmla="*/ 24 h 24"/>
                  <a:gd name="T22" fmla="*/ 12 w 12"/>
                  <a:gd name="T23" fmla="*/ 24 h 24"/>
                  <a:gd name="T24" fmla="*/ 12 w 12"/>
                  <a:gd name="T25" fmla="*/ 12 h 24"/>
                  <a:gd name="T26" fmla="*/ 12 w 12"/>
                  <a:gd name="T2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24">
                    <a:moveTo>
                      <a:pt x="12" y="0"/>
                    </a:moveTo>
                    <a:lnTo>
                      <a:pt x="6" y="0"/>
                    </a:lnTo>
                    <a:lnTo>
                      <a:pt x="0" y="0"/>
                    </a:lnTo>
                    <a:lnTo>
                      <a:pt x="0" y="24"/>
                    </a:lnTo>
                    <a:lnTo>
                      <a:pt x="6" y="24"/>
                    </a:lnTo>
                    <a:lnTo>
                      <a:pt x="12" y="24"/>
                    </a:lnTo>
                    <a:lnTo>
                      <a:pt x="12" y="0"/>
                    </a:lnTo>
                    <a:close/>
                    <a:moveTo>
                      <a:pt x="12" y="24"/>
                    </a:moveTo>
                    <a:lnTo>
                      <a:pt x="12" y="24"/>
                    </a:lnTo>
                    <a:lnTo>
                      <a:pt x="12" y="12"/>
                    </a:lnTo>
                    <a:lnTo>
                      <a:pt x="12" y="24"/>
                    </a:lnTo>
                    <a:close/>
                  </a:path>
                </a:pathLst>
              </a:custGeom>
              <a:solidFill>
                <a:srgbClr val="00FF00"/>
              </a:solidFill>
              <a:ln w="9525">
                <a:solidFill>
                  <a:srgbClr val="00FF00"/>
                </a:solidFill>
                <a:round/>
                <a:headEnd/>
                <a:tailEnd/>
              </a:ln>
            </p:spPr>
            <p:txBody>
              <a:bodyPr/>
              <a:lstStyle/>
              <a:p>
                <a:endParaRPr lang="zh-CN" altLang="en-US"/>
              </a:p>
            </p:txBody>
          </p:sp>
          <p:sp>
            <p:nvSpPr>
              <p:cNvPr id="46188" name="Freeform 108"/>
              <p:cNvSpPr>
                <a:spLocks noEditPoints="1"/>
              </p:cNvSpPr>
              <p:nvPr/>
            </p:nvSpPr>
            <p:spPr bwMode="auto">
              <a:xfrm>
                <a:off x="4549" y="2411"/>
                <a:ext cx="24" cy="24"/>
              </a:xfrm>
              <a:custGeom>
                <a:avLst/>
                <a:gdLst>
                  <a:gd name="T0" fmla="*/ 0 w 24"/>
                  <a:gd name="T1" fmla="*/ 6 h 24"/>
                  <a:gd name="T2" fmla="*/ 0 w 24"/>
                  <a:gd name="T3" fmla="*/ 12 h 24"/>
                  <a:gd name="T4" fmla="*/ 18 w 24"/>
                  <a:gd name="T5" fmla="*/ 24 h 24"/>
                  <a:gd name="T6" fmla="*/ 24 w 24"/>
                  <a:gd name="T7" fmla="*/ 18 h 24"/>
                  <a:gd name="T8" fmla="*/ 0 w 24"/>
                  <a:gd name="T9" fmla="*/ 6 h 24"/>
                  <a:gd name="T10" fmla="*/ 12 w 24"/>
                  <a:gd name="T11" fmla="*/ 0 h 24"/>
                  <a:gd name="T12" fmla="*/ 6 w 24"/>
                  <a:gd name="T13" fmla="*/ 0 h 24"/>
                  <a:gd name="T14" fmla="*/ 0 w 24"/>
                  <a:gd name="T15" fmla="*/ 6 h 24"/>
                  <a:gd name="T16" fmla="*/ 12 w 24"/>
                  <a:gd name="T17" fmla="*/ 12 h 24"/>
                  <a:gd name="T18" fmla="*/ 12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0" y="6"/>
                    </a:moveTo>
                    <a:lnTo>
                      <a:pt x="0" y="12"/>
                    </a:lnTo>
                    <a:lnTo>
                      <a:pt x="18" y="24"/>
                    </a:lnTo>
                    <a:lnTo>
                      <a:pt x="24" y="18"/>
                    </a:lnTo>
                    <a:lnTo>
                      <a:pt x="0" y="6"/>
                    </a:lnTo>
                    <a:close/>
                    <a:moveTo>
                      <a:pt x="12" y="0"/>
                    </a:moveTo>
                    <a:lnTo>
                      <a:pt x="6" y="0"/>
                    </a:lnTo>
                    <a:lnTo>
                      <a:pt x="0" y="6"/>
                    </a:lnTo>
                    <a:lnTo>
                      <a:pt x="12"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89" name="Freeform 109"/>
              <p:cNvSpPr>
                <a:spLocks/>
              </p:cNvSpPr>
              <p:nvPr/>
            </p:nvSpPr>
            <p:spPr bwMode="auto">
              <a:xfrm>
                <a:off x="4537" y="2423"/>
                <a:ext cx="18" cy="18"/>
              </a:xfrm>
              <a:custGeom>
                <a:avLst/>
                <a:gdLst>
                  <a:gd name="T0" fmla="*/ 12 w 18"/>
                  <a:gd name="T1" fmla="*/ 0 h 18"/>
                  <a:gd name="T2" fmla="*/ 0 w 18"/>
                  <a:gd name="T3" fmla="*/ 18 h 18"/>
                  <a:gd name="T4" fmla="*/ 18 w 18"/>
                  <a:gd name="T5" fmla="*/ 18 h 18"/>
                  <a:gd name="T6" fmla="*/ 18 w 18"/>
                  <a:gd name="T7" fmla="*/ 6 h 18"/>
                  <a:gd name="T8" fmla="*/ 12 w 18"/>
                  <a:gd name="T9" fmla="*/ 0 h 18"/>
                </a:gdLst>
                <a:ahLst/>
                <a:cxnLst>
                  <a:cxn ang="0">
                    <a:pos x="T0" y="T1"/>
                  </a:cxn>
                  <a:cxn ang="0">
                    <a:pos x="T2" y="T3"/>
                  </a:cxn>
                  <a:cxn ang="0">
                    <a:pos x="T4" y="T5"/>
                  </a:cxn>
                  <a:cxn ang="0">
                    <a:pos x="T6" y="T7"/>
                  </a:cxn>
                  <a:cxn ang="0">
                    <a:pos x="T8" y="T9"/>
                  </a:cxn>
                </a:cxnLst>
                <a:rect l="0" t="0" r="r" b="b"/>
                <a:pathLst>
                  <a:path w="18" h="18">
                    <a:moveTo>
                      <a:pt x="12" y="0"/>
                    </a:moveTo>
                    <a:lnTo>
                      <a:pt x="0" y="18"/>
                    </a:lnTo>
                    <a:lnTo>
                      <a:pt x="18" y="18"/>
                    </a:lnTo>
                    <a:lnTo>
                      <a:pt x="18" y="6"/>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90" name="Freeform 110"/>
              <p:cNvSpPr>
                <a:spLocks/>
              </p:cNvSpPr>
              <p:nvPr/>
            </p:nvSpPr>
            <p:spPr bwMode="auto">
              <a:xfrm>
                <a:off x="4525" y="2429"/>
                <a:ext cx="18" cy="30"/>
              </a:xfrm>
              <a:custGeom>
                <a:avLst/>
                <a:gdLst>
                  <a:gd name="T0" fmla="*/ 12 w 18"/>
                  <a:gd name="T1" fmla="*/ 6 h 30"/>
                  <a:gd name="T2" fmla="*/ 6 w 18"/>
                  <a:gd name="T3" fmla="*/ 12 h 30"/>
                  <a:gd name="T4" fmla="*/ 6 w 18"/>
                  <a:gd name="T5" fmla="*/ 18 h 30"/>
                  <a:gd name="T6" fmla="*/ 6 w 18"/>
                  <a:gd name="T7" fmla="*/ 18 h 30"/>
                  <a:gd name="T8" fmla="*/ 6 w 18"/>
                  <a:gd name="T9" fmla="*/ 24 h 30"/>
                  <a:gd name="T10" fmla="*/ 6 w 18"/>
                  <a:gd name="T11" fmla="*/ 24 h 30"/>
                  <a:gd name="T12" fmla="*/ 6 w 18"/>
                  <a:gd name="T13" fmla="*/ 30 h 30"/>
                  <a:gd name="T14" fmla="*/ 0 w 18"/>
                  <a:gd name="T15" fmla="*/ 30 h 30"/>
                  <a:gd name="T16" fmla="*/ 0 w 18"/>
                  <a:gd name="T17" fmla="*/ 30 h 30"/>
                  <a:gd name="T18" fmla="*/ 0 w 18"/>
                  <a:gd name="T19" fmla="*/ 24 h 30"/>
                  <a:gd name="T20" fmla="*/ 6 w 18"/>
                  <a:gd name="T21" fmla="*/ 24 h 30"/>
                  <a:gd name="T22" fmla="*/ 6 w 18"/>
                  <a:gd name="T23" fmla="*/ 18 h 30"/>
                  <a:gd name="T24" fmla="*/ 6 w 18"/>
                  <a:gd name="T25" fmla="*/ 18 h 30"/>
                  <a:gd name="T26" fmla="*/ 6 w 18"/>
                  <a:gd name="T27" fmla="*/ 12 h 30"/>
                  <a:gd name="T28" fmla="*/ 6 w 18"/>
                  <a:gd name="T29" fmla="*/ 12 h 30"/>
                  <a:gd name="T30" fmla="*/ 6 w 18"/>
                  <a:gd name="T31" fmla="*/ 6 h 30"/>
                  <a:gd name="T32" fmla="*/ 12 w 18"/>
                  <a:gd name="T33" fmla="*/ 6 h 30"/>
                  <a:gd name="T34" fmla="*/ 18 w 18"/>
                  <a:gd name="T35" fmla="*/ 0 h 30"/>
                  <a:gd name="T36" fmla="*/ 12 w 18"/>
                  <a:gd name="T37" fmla="*/ 6 h 30"/>
                  <a:gd name="T38" fmla="*/ 12 w 18"/>
                  <a:gd name="T3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30">
                    <a:moveTo>
                      <a:pt x="12" y="6"/>
                    </a:moveTo>
                    <a:lnTo>
                      <a:pt x="6" y="12"/>
                    </a:lnTo>
                    <a:lnTo>
                      <a:pt x="6" y="18"/>
                    </a:lnTo>
                    <a:lnTo>
                      <a:pt x="6" y="24"/>
                    </a:lnTo>
                    <a:lnTo>
                      <a:pt x="6" y="30"/>
                    </a:lnTo>
                    <a:lnTo>
                      <a:pt x="0" y="30"/>
                    </a:lnTo>
                    <a:lnTo>
                      <a:pt x="0" y="24"/>
                    </a:lnTo>
                    <a:lnTo>
                      <a:pt x="6" y="24"/>
                    </a:lnTo>
                    <a:lnTo>
                      <a:pt x="6" y="18"/>
                    </a:lnTo>
                    <a:lnTo>
                      <a:pt x="6" y="12"/>
                    </a:lnTo>
                    <a:lnTo>
                      <a:pt x="6" y="6"/>
                    </a:lnTo>
                    <a:lnTo>
                      <a:pt x="12" y="6"/>
                    </a:lnTo>
                    <a:lnTo>
                      <a:pt x="18" y="0"/>
                    </a:lnTo>
                    <a:lnTo>
                      <a:pt x="12" y="6"/>
                    </a:lnTo>
                    <a:close/>
                  </a:path>
                </a:pathLst>
              </a:custGeom>
              <a:solidFill>
                <a:srgbClr val="00FF00"/>
              </a:solidFill>
              <a:ln w="9525">
                <a:solidFill>
                  <a:srgbClr val="00FF00"/>
                </a:solidFill>
                <a:round/>
                <a:headEnd/>
                <a:tailEnd/>
              </a:ln>
            </p:spPr>
            <p:txBody>
              <a:bodyPr/>
              <a:lstStyle/>
              <a:p>
                <a:endParaRPr lang="zh-CN" altLang="en-US"/>
              </a:p>
            </p:txBody>
          </p:sp>
          <p:sp>
            <p:nvSpPr>
              <p:cNvPr id="46191" name="Freeform 111"/>
              <p:cNvSpPr>
                <a:spLocks/>
              </p:cNvSpPr>
              <p:nvPr/>
            </p:nvSpPr>
            <p:spPr bwMode="auto">
              <a:xfrm>
                <a:off x="4525" y="2423"/>
                <a:ext cx="18" cy="30"/>
              </a:xfrm>
              <a:custGeom>
                <a:avLst/>
                <a:gdLst>
                  <a:gd name="T0" fmla="*/ 6 w 18"/>
                  <a:gd name="T1" fmla="*/ 0 h 30"/>
                  <a:gd name="T2" fmla="*/ 0 w 18"/>
                  <a:gd name="T3" fmla="*/ 6 h 30"/>
                  <a:gd name="T4" fmla="*/ 12 w 18"/>
                  <a:gd name="T5" fmla="*/ 30 h 30"/>
                  <a:gd name="T6" fmla="*/ 18 w 18"/>
                  <a:gd name="T7" fmla="*/ 24 h 30"/>
                  <a:gd name="T8" fmla="*/ 6 w 18"/>
                  <a:gd name="T9" fmla="*/ 0 h 30"/>
                </a:gdLst>
                <a:ahLst/>
                <a:cxnLst>
                  <a:cxn ang="0">
                    <a:pos x="T0" y="T1"/>
                  </a:cxn>
                  <a:cxn ang="0">
                    <a:pos x="T2" y="T3"/>
                  </a:cxn>
                  <a:cxn ang="0">
                    <a:pos x="T4" y="T5"/>
                  </a:cxn>
                  <a:cxn ang="0">
                    <a:pos x="T6" y="T7"/>
                  </a:cxn>
                  <a:cxn ang="0">
                    <a:pos x="T8" y="T9"/>
                  </a:cxn>
                </a:cxnLst>
                <a:rect l="0" t="0" r="r" b="b"/>
                <a:pathLst>
                  <a:path w="18" h="30">
                    <a:moveTo>
                      <a:pt x="6" y="0"/>
                    </a:moveTo>
                    <a:lnTo>
                      <a:pt x="0" y="6"/>
                    </a:lnTo>
                    <a:lnTo>
                      <a:pt x="12" y="30"/>
                    </a:lnTo>
                    <a:lnTo>
                      <a:pt x="18" y="24"/>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192" name="Freeform 112"/>
              <p:cNvSpPr>
                <a:spLocks noEditPoints="1"/>
              </p:cNvSpPr>
              <p:nvPr/>
            </p:nvSpPr>
            <p:spPr bwMode="auto">
              <a:xfrm>
                <a:off x="4519" y="2429"/>
                <a:ext cx="30" cy="30"/>
              </a:xfrm>
              <a:custGeom>
                <a:avLst/>
                <a:gdLst>
                  <a:gd name="T0" fmla="*/ 0 w 30"/>
                  <a:gd name="T1" fmla="*/ 12 h 30"/>
                  <a:gd name="T2" fmla="*/ 0 w 30"/>
                  <a:gd name="T3" fmla="*/ 12 h 30"/>
                  <a:gd name="T4" fmla="*/ 0 w 30"/>
                  <a:gd name="T5" fmla="*/ 12 h 30"/>
                  <a:gd name="T6" fmla="*/ 6 w 30"/>
                  <a:gd name="T7" fmla="*/ 12 h 30"/>
                  <a:gd name="T8" fmla="*/ 12 w 30"/>
                  <a:gd name="T9" fmla="*/ 6 h 30"/>
                  <a:gd name="T10" fmla="*/ 18 w 30"/>
                  <a:gd name="T11" fmla="*/ 30 h 30"/>
                  <a:gd name="T12" fmla="*/ 24 w 30"/>
                  <a:gd name="T13" fmla="*/ 18 h 30"/>
                  <a:gd name="T14" fmla="*/ 30 w 30"/>
                  <a:gd name="T15" fmla="*/ 12 h 30"/>
                  <a:gd name="T16" fmla="*/ 24 w 30"/>
                  <a:gd name="T17" fmla="*/ 6 h 30"/>
                  <a:gd name="T18" fmla="*/ 0 w 30"/>
                  <a:gd name="T19" fmla="*/ 12 h 30"/>
                  <a:gd name="T20" fmla="*/ 6 w 30"/>
                  <a:gd name="T21" fmla="*/ 0 h 30"/>
                  <a:gd name="T22" fmla="*/ 0 w 30"/>
                  <a:gd name="T23" fmla="*/ 6 h 30"/>
                  <a:gd name="T24" fmla="*/ 0 w 30"/>
                  <a:gd name="T25" fmla="*/ 12 h 30"/>
                  <a:gd name="T26" fmla="*/ 12 w 30"/>
                  <a:gd name="T27" fmla="*/ 12 h 30"/>
                  <a:gd name="T28" fmla="*/ 6 w 30"/>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0">
                    <a:moveTo>
                      <a:pt x="0" y="12"/>
                    </a:moveTo>
                    <a:lnTo>
                      <a:pt x="0" y="12"/>
                    </a:lnTo>
                    <a:lnTo>
                      <a:pt x="6" y="12"/>
                    </a:lnTo>
                    <a:lnTo>
                      <a:pt x="12" y="6"/>
                    </a:lnTo>
                    <a:lnTo>
                      <a:pt x="18" y="30"/>
                    </a:lnTo>
                    <a:lnTo>
                      <a:pt x="24" y="18"/>
                    </a:lnTo>
                    <a:lnTo>
                      <a:pt x="30" y="12"/>
                    </a:lnTo>
                    <a:lnTo>
                      <a:pt x="24" y="6"/>
                    </a:lnTo>
                    <a:lnTo>
                      <a:pt x="0" y="12"/>
                    </a:lnTo>
                    <a:close/>
                    <a:moveTo>
                      <a:pt x="6" y="0"/>
                    </a:moveTo>
                    <a:lnTo>
                      <a:pt x="0" y="6"/>
                    </a:lnTo>
                    <a:lnTo>
                      <a:pt x="0" y="12"/>
                    </a:lnTo>
                    <a:lnTo>
                      <a:pt x="12" y="12"/>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193" name="Freeform 113"/>
              <p:cNvSpPr>
                <a:spLocks noEditPoints="1"/>
              </p:cNvSpPr>
              <p:nvPr/>
            </p:nvSpPr>
            <p:spPr bwMode="auto">
              <a:xfrm>
                <a:off x="4519" y="2435"/>
                <a:ext cx="24" cy="30"/>
              </a:xfrm>
              <a:custGeom>
                <a:avLst/>
                <a:gdLst>
                  <a:gd name="T0" fmla="*/ 0 w 24"/>
                  <a:gd name="T1" fmla="*/ 12 h 30"/>
                  <a:gd name="T2" fmla="*/ 0 w 24"/>
                  <a:gd name="T3" fmla="*/ 12 h 30"/>
                  <a:gd name="T4" fmla="*/ 0 w 24"/>
                  <a:gd name="T5" fmla="*/ 12 h 30"/>
                  <a:gd name="T6" fmla="*/ 0 w 24"/>
                  <a:gd name="T7" fmla="*/ 12 h 30"/>
                  <a:gd name="T8" fmla="*/ 0 w 24"/>
                  <a:gd name="T9" fmla="*/ 12 h 30"/>
                  <a:gd name="T10" fmla="*/ 0 w 24"/>
                  <a:gd name="T11" fmla="*/ 12 h 30"/>
                  <a:gd name="T12" fmla="*/ 6 w 24"/>
                  <a:gd name="T13" fmla="*/ 30 h 30"/>
                  <a:gd name="T14" fmla="*/ 18 w 24"/>
                  <a:gd name="T15" fmla="*/ 24 h 30"/>
                  <a:gd name="T16" fmla="*/ 24 w 24"/>
                  <a:gd name="T17" fmla="*/ 18 h 30"/>
                  <a:gd name="T18" fmla="*/ 24 w 24"/>
                  <a:gd name="T19" fmla="*/ 18 h 30"/>
                  <a:gd name="T20" fmla="*/ 24 w 24"/>
                  <a:gd name="T21" fmla="*/ 12 h 30"/>
                  <a:gd name="T22" fmla="*/ 0 w 24"/>
                  <a:gd name="T23" fmla="*/ 12 h 30"/>
                  <a:gd name="T24" fmla="*/ 12 w 24"/>
                  <a:gd name="T25" fmla="*/ 0 h 30"/>
                  <a:gd name="T26" fmla="*/ 0 w 24"/>
                  <a:gd name="T27" fmla="*/ 0 h 30"/>
                  <a:gd name="T28" fmla="*/ 0 w 24"/>
                  <a:gd name="T29" fmla="*/ 12 h 30"/>
                  <a:gd name="T30" fmla="*/ 12 w 24"/>
                  <a:gd name="T31" fmla="*/ 12 h 30"/>
                  <a:gd name="T32" fmla="*/ 12 w 24"/>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0">
                    <a:moveTo>
                      <a:pt x="0" y="12"/>
                    </a:moveTo>
                    <a:lnTo>
                      <a:pt x="0" y="12"/>
                    </a:lnTo>
                    <a:lnTo>
                      <a:pt x="6" y="30"/>
                    </a:lnTo>
                    <a:lnTo>
                      <a:pt x="18" y="24"/>
                    </a:lnTo>
                    <a:lnTo>
                      <a:pt x="24" y="18"/>
                    </a:lnTo>
                    <a:lnTo>
                      <a:pt x="24" y="12"/>
                    </a:lnTo>
                    <a:lnTo>
                      <a:pt x="0" y="12"/>
                    </a:lnTo>
                    <a:close/>
                    <a:moveTo>
                      <a:pt x="12" y="0"/>
                    </a:moveTo>
                    <a:lnTo>
                      <a:pt x="0" y="0"/>
                    </a:lnTo>
                    <a:lnTo>
                      <a:pt x="0" y="12"/>
                    </a:lnTo>
                    <a:lnTo>
                      <a:pt x="12"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194" name="Freeform 114"/>
              <p:cNvSpPr>
                <a:spLocks noEditPoints="1"/>
              </p:cNvSpPr>
              <p:nvPr/>
            </p:nvSpPr>
            <p:spPr bwMode="auto">
              <a:xfrm>
                <a:off x="4513" y="2441"/>
                <a:ext cx="24" cy="24"/>
              </a:xfrm>
              <a:custGeom>
                <a:avLst/>
                <a:gdLst>
                  <a:gd name="T0" fmla="*/ 6 w 24"/>
                  <a:gd name="T1" fmla="*/ 6 h 24"/>
                  <a:gd name="T2" fmla="*/ 6 w 24"/>
                  <a:gd name="T3" fmla="*/ 12 h 24"/>
                  <a:gd name="T4" fmla="*/ 0 w 24"/>
                  <a:gd name="T5" fmla="*/ 12 h 24"/>
                  <a:gd name="T6" fmla="*/ 24 w 24"/>
                  <a:gd name="T7" fmla="*/ 24 h 24"/>
                  <a:gd name="T8" fmla="*/ 24 w 24"/>
                  <a:gd name="T9" fmla="*/ 24 h 24"/>
                  <a:gd name="T10" fmla="*/ 24 w 24"/>
                  <a:gd name="T11" fmla="*/ 18 h 24"/>
                  <a:gd name="T12" fmla="*/ 6 w 24"/>
                  <a:gd name="T13" fmla="*/ 6 h 24"/>
                  <a:gd name="T14" fmla="*/ 24 w 24"/>
                  <a:gd name="T15" fmla="*/ 0 h 24"/>
                  <a:gd name="T16" fmla="*/ 12 w 24"/>
                  <a:gd name="T17" fmla="*/ 0 h 24"/>
                  <a:gd name="T18" fmla="*/ 6 w 24"/>
                  <a:gd name="T19" fmla="*/ 6 h 24"/>
                  <a:gd name="T20" fmla="*/ 18 w 24"/>
                  <a:gd name="T21" fmla="*/ 12 h 24"/>
                  <a:gd name="T22" fmla="*/ 24 w 24"/>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6" y="6"/>
                    </a:moveTo>
                    <a:lnTo>
                      <a:pt x="6" y="12"/>
                    </a:lnTo>
                    <a:lnTo>
                      <a:pt x="0" y="12"/>
                    </a:lnTo>
                    <a:lnTo>
                      <a:pt x="24" y="24"/>
                    </a:lnTo>
                    <a:lnTo>
                      <a:pt x="24" y="18"/>
                    </a:lnTo>
                    <a:lnTo>
                      <a:pt x="6" y="6"/>
                    </a:lnTo>
                    <a:close/>
                    <a:moveTo>
                      <a:pt x="24" y="0"/>
                    </a:moveTo>
                    <a:lnTo>
                      <a:pt x="12" y="0"/>
                    </a:lnTo>
                    <a:lnTo>
                      <a:pt x="6" y="6"/>
                    </a:lnTo>
                    <a:lnTo>
                      <a:pt x="18" y="12"/>
                    </a:lnTo>
                    <a:lnTo>
                      <a:pt x="24" y="0"/>
                    </a:lnTo>
                    <a:close/>
                  </a:path>
                </a:pathLst>
              </a:custGeom>
              <a:solidFill>
                <a:srgbClr val="00FF00"/>
              </a:solidFill>
              <a:ln w="9525">
                <a:solidFill>
                  <a:srgbClr val="00FF00"/>
                </a:solidFill>
                <a:round/>
                <a:headEnd/>
                <a:tailEnd/>
              </a:ln>
            </p:spPr>
            <p:txBody>
              <a:bodyPr/>
              <a:lstStyle/>
              <a:p>
                <a:endParaRPr lang="zh-CN" altLang="en-US"/>
              </a:p>
            </p:txBody>
          </p:sp>
          <p:sp>
            <p:nvSpPr>
              <p:cNvPr id="46195" name="Freeform 115"/>
              <p:cNvSpPr>
                <a:spLocks noEditPoints="1"/>
              </p:cNvSpPr>
              <p:nvPr/>
            </p:nvSpPr>
            <p:spPr bwMode="auto">
              <a:xfrm>
                <a:off x="4513" y="2447"/>
                <a:ext cx="24" cy="18"/>
              </a:xfrm>
              <a:custGeom>
                <a:avLst/>
                <a:gdLst>
                  <a:gd name="T0" fmla="*/ 24 w 24"/>
                  <a:gd name="T1" fmla="*/ 12 h 18"/>
                  <a:gd name="T2" fmla="*/ 24 w 24"/>
                  <a:gd name="T3" fmla="*/ 12 h 18"/>
                  <a:gd name="T4" fmla="*/ 24 w 24"/>
                  <a:gd name="T5" fmla="*/ 12 h 18"/>
                  <a:gd name="T6" fmla="*/ 6 w 24"/>
                  <a:gd name="T7" fmla="*/ 0 h 18"/>
                  <a:gd name="T8" fmla="*/ 0 w 24"/>
                  <a:gd name="T9" fmla="*/ 6 h 18"/>
                  <a:gd name="T10" fmla="*/ 0 w 24"/>
                  <a:gd name="T11" fmla="*/ 12 h 18"/>
                  <a:gd name="T12" fmla="*/ 24 w 24"/>
                  <a:gd name="T13" fmla="*/ 12 h 18"/>
                  <a:gd name="T14" fmla="*/ 0 w 24"/>
                  <a:gd name="T15" fmla="*/ 6 h 18"/>
                  <a:gd name="T16" fmla="*/ 24 w 24"/>
                  <a:gd name="T17" fmla="*/ 12 h 18"/>
                  <a:gd name="T18" fmla="*/ 0 w 24"/>
                  <a:gd name="T19" fmla="*/ 12 h 18"/>
                  <a:gd name="T20" fmla="*/ 24 w 24"/>
                  <a:gd name="T21" fmla="*/ 18 h 18"/>
                  <a:gd name="T22" fmla="*/ 0 w 24"/>
                  <a:gd name="T23"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24" y="12"/>
                    </a:moveTo>
                    <a:lnTo>
                      <a:pt x="24" y="12"/>
                    </a:lnTo>
                    <a:lnTo>
                      <a:pt x="6" y="0"/>
                    </a:lnTo>
                    <a:lnTo>
                      <a:pt x="0" y="6"/>
                    </a:lnTo>
                    <a:lnTo>
                      <a:pt x="0" y="12"/>
                    </a:lnTo>
                    <a:lnTo>
                      <a:pt x="24" y="12"/>
                    </a:lnTo>
                    <a:close/>
                    <a:moveTo>
                      <a:pt x="0" y="6"/>
                    </a:moveTo>
                    <a:lnTo>
                      <a:pt x="24" y="12"/>
                    </a:lnTo>
                    <a:lnTo>
                      <a:pt x="0" y="12"/>
                    </a:lnTo>
                    <a:lnTo>
                      <a:pt x="24" y="18"/>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196" name="Freeform 116"/>
              <p:cNvSpPr>
                <a:spLocks noEditPoints="1"/>
              </p:cNvSpPr>
              <p:nvPr/>
            </p:nvSpPr>
            <p:spPr bwMode="auto">
              <a:xfrm>
                <a:off x="4519" y="2441"/>
                <a:ext cx="24" cy="24"/>
              </a:xfrm>
              <a:custGeom>
                <a:avLst/>
                <a:gdLst>
                  <a:gd name="T0" fmla="*/ 12 w 24"/>
                  <a:gd name="T1" fmla="*/ 24 h 24"/>
                  <a:gd name="T2" fmla="*/ 18 w 24"/>
                  <a:gd name="T3" fmla="*/ 18 h 24"/>
                  <a:gd name="T4" fmla="*/ 24 w 24"/>
                  <a:gd name="T5" fmla="*/ 6 h 24"/>
                  <a:gd name="T6" fmla="*/ 0 w 24"/>
                  <a:gd name="T7" fmla="*/ 6 h 24"/>
                  <a:gd name="T8" fmla="*/ 0 w 24"/>
                  <a:gd name="T9" fmla="*/ 6 h 24"/>
                  <a:gd name="T10" fmla="*/ 0 w 24"/>
                  <a:gd name="T11" fmla="*/ 0 h 24"/>
                  <a:gd name="T12" fmla="*/ 12 w 24"/>
                  <a:gd name="T13" fmla="*/ 24 h 24"/>
                  <a:gd name="T14" fmla="*/ 0 w 24"/>
                  <a:gd name="T15" fmla="*/ 0 h 24"/>
                  <a:gd name="T16" fmla="*/ 0 w 24"/>
                  <a:gd name="T17" fmla="*/ 6 h 24"/>
                  <a:gd name="T18" fmla="*/ 0 w 24"/>
                  <a:gd name="T19" fmla="*/ 6 h 24"/>
                  <a:gd name="T20" fmla="*/ 6 w 24"/>
                  <a:gd name="T21" fmla="*/ 12 h 24"/>
                  <a:gd name="T22" fmla="*/ 0 w 24"/>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2" y="24"/>
                    </a:moveTo>
                    <a:lnTo>
                      <a:pt x="18" y="18"/>
                    </a:lnTo>
                    <a:lnTo>
                      <a:pt x="24" y="6"/>
                    </a:lnTo>
                    <a:lnTo>
                      <a:pt x="0" y="6"/>
                    </a:lnTo>
                    <a:lnTo>
                      <a:pt x="0" y="0"/>
                    </a:lnTo>
                    <a:lnTo>
                      <a:pt x="12" y="24"/>
                    </a:lnTo>
                    <a:close/>
                    <a:moveTo>
                      <a:pt x="0" y="0"/>
                    </a:moveTo>
                    <a:lnTo>
                      <a:pt x="0" y="6"/>
                    </a:lnTo>
                    <a:lnTo>
                      <a:pt x="6" y="12"/>
                    </a:lnTo>
                    <a:lnTo>
                      <a:pt x="0" y="0"/>
                    </a:lnTo>
                    <a:close/>
                  </a:path>
                </a:pathLst>
              </a:custGeom>
              <a:solidFill>
                <a:srgbClr val="00FF00"/>
              </a:solidFill>
              <a:ln w="9525">
                <a:solidFill>
                  <a:srgbClr val="00FF00"/>
                </a:solidFill>
                <a:round/>
                <a:headEnd/>
                <a:tailEnd/>
              </a:ln>
            </p:spPr>
            <p:txBody>
              <a:bodyPr/>
              <a:lstStyle/>
              <a:p>
                <a:endParaRPr lang="zh-CN" altLang="en-US"/>
              </a:p>
            </p:txBody>
          </p:sp>
          <p:sp>
            <p:nvSpPr>
              <p:cNvPr id="46197" name="Freeform 117"/>
              <p:cNvSpPr>
                <a:spLocks noEditPoints="1"/>
              </p:cNvSpPr>
              <p:nvPr/>
            </p:nvSpPr>
            <p:spPr bwMode="auto">
              <a:xfrm>
                <a:off x="4519" y="2429"/>
                <a:ext cx="24" cy="24"/>
              </a:xfrm>
              <a:custGeom>
                <a:avLst/>
                <a:gdLst>
                  <a:gd name="T0" fmla="*/ 24 w 24"/>
                  <a:gd name="T1" fmla="*/ 24 h 24"/>
                  <a:gd name="T2" fmla="*/ 24 w 24"/>
                  <a:gd name="T3" fmla="*/ 12 h 24"/>
                  <a:gd name="T4" fmla="*/ 24 w 24"/>
                  <a:gd name="T5" fmla="*/ 6 h 24"/>
                  <a:gd name="T6" fmla="*/ 18 w 24"/>
                  <a:gd name="T7" fmla="*/ 0 h 24"/>
                  <a:gd name="T8" fmla="*/ 0 w 24"/>
                  <a:gd name="T9" fmla="*/ 18 h 24"/>
                  <a:gd name="T10" fmla="*/ 0 w 24"/>
                  <a:gd name="T11" fmla="*/ 18 h 24"/>
                  <a:gd name="T12" fmla="*/ 0 w 24"/>
                  <a:gd name="T13" fmla="*/ 12 h 24"/>
                  <a:gd name="T14" fmla="*/ 24 w 24"/>
                  <a:gd name="T15" fmla="*/ 24 h 24"/>
                  <a:gd name="T16" fmla="*/ 0 w 24"/>
                  <a:gd name="T17" fmla="*/ 12 h 24"/>
                  <a:gd name="T18" fmla="*/ 0 w 24"/>
                  <a:gd name="T19" fmla="*/ 18 h 24"/>
                  <a:gd name="T20" fmla="*/ 0 w 24"/>
                  <a:gd name="T21" fmla="*/ 18 h 24"/>
                  <a:gd name="T22" fmla="*/ 12 w 24"/>
                  <a:gd name="T23" fmla="*/ 18 h 24"/>
                  <a:gd name="T24" fmla="*/ 0 w 24"/>
                  <a:gd name="T25"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4">
                    <a:moveTo>
                      <a:pt x="24" y="24"/>
                    </a:moveTo>
                    <a:lnTo>
                      <a:pt x="24" y="12"/>
                    </a:lnTo>
                    <a:lnTo>
                      <a:pt x="24" y="6"/>
                    </a:lnTo>
                    <a:lnTo>
                      <a:pt x="18" y="0"/>
                    </a:lnTo>
                    <a:lnTo>
                      <a:pt x="0" y="18"/>
                    </a:lnTo>
                    <a:lnTo>
                      <a:pt x="0" y="12"/>
                    </a:lnTo>
                    <a:lnTo>
                      <a:pt x="24" y="24"/>
                    </a:lnTo>
                    <a:close/>
                    <a:moveTo>
                      <a:pt x="0" y="12"/>
                    </a:moveTo>
                    <a:lnTo>
                      <a:pt x="0" y="18"/>
                    </a:lnTo>
                    <a:lnTo>
                      <a:pt x="12" y="18"/>
                    </a:lnTo>
                    <a:lnTo>
                      <a:pt x="0" y="12"/>
                    </a:lnTo>
                    <a:close/>
                  </a:path>
                </a:pathLst>
              </a:custGeom>
              <a:solidFill>
                <a:srgbClr val="00FF00"/>
              </a:solidFill>
              <a:ln w="9525">
                <a:solidFill>
                  <a:srgbClr val="00FF00"/>
                </a:solidFill>
                <a:round/>
                <a:headEnd/>
                <a:tailEnd/>
              </a:ln>
            </p:spPr>
            <p:txBody>
              <a:bodyPr/>
              <a:lstStyle/>
              <a:p>
                <a:endParaRPr lang="zh-CN" altLang="en-US"/>
              </a:p>
            </p:txBody>
          </p:sp>
          <p:sp>
            <p:nvSpPr>
              <p:cNvPr id="46198" name="Freeform 118"/>
              <p:cNvSpPr>
                <a:spLocks noEditPoints="1"/>
              </p:cNvSpPr>
              <p:nvPr/>
            </p:nvSpPr>
            <p:spPr bwMode="auto">
              <a:xfrm>
                <a:off x="4519" y="2423"/>
                <a:ext cx="18" cy="24"/>
              </a:xfrm>
              <a:custGeom>
                <a:avLst/>
                <a:gdLst>
                  <a:gd name="T0" fmla="*/ 18 w 18"/>
                  <a:gd name="T1" fmla="*/ 6 h 24"/>
                  <a:gd name="T2" fmla="*/ 18 w 18"/>
                  <a:gd name="T3" fmla="*/ 6 h 24"/>
                  <a:gd name="T4" fmla="*/ 18 w 18"/>
                  <a:gd name="T5" fmla="*/ 12 h 24"/>
                  <a:gd name="T6" fmla="*/ 18 w 18"/>
                  <a:gd name="T7" fmla="*/ 18 h 24"/>
                  <a:gd name="T8" fmla="*/ 18 w 18"/>
                  <a:gd name="T9" fmla="*/ 18 h 24"/>
                  <a:gd name="T10" fmla="*/ 6 w 18"/>
                  <a:gd name="T11" fmla="*/ 0 h 24"/>
                  <a:gd name="T12" fmla="*/ 0 w 18"/>
                  <a:gd name="T13" fmla="*/ 6 h 24"/>
                  <a:gd name="T14" fmla="*/ 0 w 18"/>
                  <a:gd name="T15" fmla="*/ 12 h 24"/>
                  <a:gd name="T16" fmla="*/ 0 w 18"/>
                  <a:gd name="T17" fmla="*/ 18 h 24"/>
                  <a:gd name="T18" fmla="*/ 0 w 18"/>
                  <a:gd name="T19" fmla="*/ 24 h 24"/>
                  <a:gd name="T20" fmla="*/ 18 w 18"/>
                  <a:gd name="T21" fmla="*/ 6 h 24"/>
                  <a:gd name="T22" fmla="*/ 18 w 18"/>
                  <a:gd name="T23" fmla="*/ 6 h 24"/>
                  <a:gd name="T24" fmla="*/ 18 w 18"/>
                  <a:gd name="T25" fmla="*/ 6 h 24"/>
                  <a:gd name="T26" fmla="*/ 18 w 18"/>
                  <a:gd name="T27" fmla="*/ 6 h 24"/>
                  <a:gd name="T28" fmla="*/ 12 w 18"/>
                  <a:gd name="T29" fmla="*/ 18 h 24"/>
                  <a:gd name="T30" fmla="*/ 18 w 18"/>
                  <a:gd name="T31"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24">
                    <a:moveTo>
                      <a:pt x="18" y="6"/>
                    </a:moveTo>
                    <a:lnTo>
                      <a:pt x="18" y="6"/>
                    </a:lnTo>
                    <a:lnTo>
                      <a:pt x="18" y="12"/>
                    </a:lnTo>
                    <a:lnTo>
                      <a:pt x="18" y="18"/>
                    </a:lnTo>
                    <a:lnTo>
                      <a:pt x="6" y="0"/>
                    </a:lnTo>
                    <a:lnTo>
                      <a:pt x="0" y="6"/>
                    </a:lnTo>
                    <a:lnTo>
                      <a:pt x="0" y="12"/>
                    </a:lnTo>
                    <a:lnTo>
                      <a:pt x="0" y="18"/>
                    </a:lnTo>
                    <a:lnTo>
                      <a:pt x="0" y="24"/>
                    </a:lnTo>
                    <a:lnTo>
                      <a:pt x="18" y="6"/>
                    </a:lnTo>
                    <a:close/>
                    <a:moveTo>
                      <a:pt x="18" y="6"/>
                    </a:moveTo>
                    <a:lnTo>
                      <a:pt x="18" y="6"/>
                    </a:lnTo>
                    <a:lnTo>
                      <a:pt x="12" y="18"/>
                    </a:lnTo>
                    <a:lnTo>
                      <a:pt x="18" y="6"/>
                    </a:lnTo>
                    <a:close/>
                  </a:path>
                </a:pathLst>
              </a:custGeom>
              <a:solidFill>
                <a:srgbClr val="00FF00"/>
              </a:solidFill>
              <a:ln w="9525">
                <a:solidFill>
                  <a:srgbClr val="00FF00"/>
                </a:solidFill>
                <a:round/>
                <a:headEnd/>
                <a:tailEnd/>
              </a:ln>
            </p:spPr>
            <p:txBody>
              <a:bodyPr/>
              <a:lstStyle/>
              <a:p>
                <a:endParaRPr lang="zh-CN" altLang="en-US"/>
              </a:p>
            </p:txBody>
          </p:sp>
          <p:sp>
            <p:nvSpPr>
              <p:cNvPr id="46199" name="Freeform 119"/>
              <p:cNvSpPr>
                <a:spLocks noEditPoints="1"/>
              </p:cNvSpPr>
              <p:nvPr/>
            </p:nvSpPr>
            <p:spPr bwMode="auto">
              <a:xfrm>
                <a:off x="4525" y="2417"/>
                <a:ext cx="18" cy="24"/>
              </a:xfrm>
              <a:custGeom>
                <a:avLst/>
                <a:gdLst>
                  <a:gd name="T0" fmla="*/ 18 w 18"/>
                  <a:gd name="T1" fmla="*/ 24 h 24"/>
                  <a:gd name="T2" fmla="*/ 18 w 18"/>
                  <a:gd name="T3" fmla="*/ 24 h 24"/>
                  <a:gd name="T4" fmla="*/ 12 w 18"/>
                  <a:gd name="T5" fmla="*/ 24 h 24"/>
                  <a:gd name="T6" fmla="*/ 18 w 18"/>
                  <a:gd name="T7" fmla="*/ 0 h 24"/>
                  <a:gd name="T8" fmla="*/ 6 w 18"/>
                  <a:gd name="T9" fmla="*/ 6 h 24"/>
                  <a:gd name="T10" fmla="*/ 0 w 18"/>
                  <a:gd name="T11" fmla="*/ 6 h 24"/>
                  <a:gd name="T12" fmla="*/ 18 w 18"/>
                  <a:gd name="T13" fmla="*/ 24 h 24"/>
                  <a:gd name="T14" fmla="*/ 12 w 18"/>
                  <a:gd name="T15" fmla="*/ 24 h 24"/>
                  <a:gd name="T16" fmla="*/ 18 w 18"/>
                  <a:gd name="T17" fmla="*/ 24 h 24"/>
                  <a:gd name="T18" fmla="*/ 18 w 18"/>
                  <a:gd name="T19" fmla="*/ 24 h 24"/>
                  <a:gd name="T20" fmla="*/ 6 w 18"/>
                  <a:gd name="T21" fmla="*/ 18 h 24"/>
                  <a:gd name="T22" fmla="*/ 12 w 18"/>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8" y="24"/>
                    </a:moveTo>
                    <a:lnTo>
                      <a:pt x="18" y="24"/>
                    </a:lnTo>
                    <a:lnTo>
                      <a:pt x="12" y="24"/>
                    </a:lnTo>
                    <a:lnTo>
                      <a:pt x="18" y="0"/>
                    </a:lnTo>
                    <a:lnTo>
                      <a:pt x="6" y="6"/>
                    </a:lnTo>
                    <a:lnTo>
                      <a:pt x="0" y="6"/>
                    </a:lnTo>
                    <a:lnTo>
                      <a:pt x="18" y="24"/>
                    </a:lnTo>
                    <a:close/>
                    <a:moveTo>
                      <a:pt x="12" y="24"/>
                    </a:moveTo>
                    <a:lnTo>
                      <a:pt x="18" y="24"/>
                    </a:lnTo>
                    <a:lnTo>
                      <a:pt x="6" y="18"/>
                    </a:lnTo>
                    <a:lnTo>
                      <a:pt x="12" y="24"/>
                    </a:lnTo>
                    <a:close/>
                  </a:path>
                </a:pathLst>
              </a:custGeom>
              <a:solidFill>
                <a:srgbClr val="00FF00"/>
              </a:solidFill>
              <a:ln w="9525">
                <a:solidFill>
                  <a:srgbClr val="00FF00"/>
                </a:solidFill>
                <a:round/>
                <a:headEnd/>
                <a:tailEnd/>
              </a:ln>
            </p:spPr>
            <p:txBody>
              <a:bodyPr/>
              <a:lstStyle/>
              <a:p>
                <a:endParaRPr lang="zh-CN" altLang="en-US"/>
              </a:p>
            </p:txBody>
          </p:sp>
          <p:sp>
            <p:nvSpPr>
              <p:cNvPr id="46200" name="Freeform 120"/>
              <p:cNvSpPr>
                <a:spLocks noEditPoints="1"/>
              </p:cNvSpPr>
              <p:nvPr/>
            </p:nvSpPr>
            <p:spPr bwMode="auto">
              <a:xfrm>
                <a:off x="4525" y="2417"/>
                <a:ext cx="30" cy="18"/>
              </a:xfrm>
              <a:custGeom>
                <a:avLst/>
                <a:gdLst>
                  <a:gd name="T0" fmla="*/ 6 w 30"/>
                  <a:gd name="T1" fmla="*/ 12 h 18"/>
                  <a:gd name="T2" fmla="*/ 0 w 30"/>
                  <a:gd name="T3" fmla="*/ 18 h 18"/>
                  <a:gd name="T4" fmla="*/ 24 w 30"/>
                  <a:gd name="T5" fmla="*/ 18 h 18"/>
                  <a:gd name="T6" fmla="*/ 30 w 30"/>
                  <a:gd name="T7" fmla="*/ 18 h 18"/>
                  <a:gd name="T8" fmla="*/ 6 w 30"/>
                  <a:gd name="T9" fmla="*/ 12 h 18"/>
                  <a:gd name="T10" fmla="*/ 30 w 30"/>
                  <a:gd name="T11" fmla="*/ 18 h 18"/>
                  <a:gd name="T12" fmla="*/ 30 w 30"/>
                  <a:gd name="T13" fmla="*/ 6 h 18"/>
                  <a:gd name="T14" fmla="*/ 18 w 30"/>
                  <a:gd name="T15" fmla="*/ 0 h 18"/>
                  <a:gd name="T16" fmla="*/ 18 w 30"/>
                  <a:gd name="T17" fmla="*/ 12 h 18"/>
                  <a:gd name="T18" fmla="*/ 30 w 30"/>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8">
                    <a:moveTo>
                      <a:pt x="6" y="12"/>
                    </a:moveTo>
                    <a:lnTo>
                      <a:pt x="0" y="18"/>
                    </a:lnTo>
                    <a:lnTo>
                      <a:pt x="24" y="18"/>
                    </a:lnTo>
                    <a:lnTo>
                      <a:pt x="30" y="18"/>
                    </a:lnTo>
                    <a:lnTo>
                      <a:pt x="6" y="12"/>
                    </a:lnTo>
                    <a:close/>
                    <a:moveTo>
                      <a:pt x="30" y="18"/>
                    </a:moveTo>
                    <a:lnTo>
                      <a:pt x="30" y="6"/>
                    </a:lnTo>
                    <a:lnTo>
                      <a:pt x="18" y="0"/>
                    </a:lnTo>
                    <a:lnTo>
                      <a:pt x="18" y="12"/>
                    </a:lnTo>
                    <a:lnTo>
                      <a:pt x="30" y="18"/>
                    </a:lnTo>
                    <a:close/>
                  </a:path>
                </a:pathLst>
              </a:custGeom>
              <a:solidFill>
                <a:srgbClr val="00FF00"/>
              </a:solidFill>
              <a:ln w="9525">
                <a:solidFill>
                  <a:srgbClr val="00FF00"/>
                </a:solidFill>
                <a:round/>
                <a:headEnd/>
                <a:tailEnd/>
              </a:ln>
            </p:spPr>
            <p:txBody>
              <a:bodyPr/>
              <a:lstStyle/>
              <a:p>
                <a:endParaRPr lang="zh-CN" altLang="en-US"/>
              </a:p>
            </p:txBody>
          </p:sp>
          <p:sp>
            <p:nvSpPr>
              <p:cNvPr id="46201" name="Freeform 121"/>
              <p:cNvSpPr>
                <a:spLocks/>
              </p:cNvSpPr>
              <p:nvPr/>
            </p:nvSpPr>
            <p:spPr bwMode="auto">
              <a:xfrm>
                <a:off x="4537" y="2435"/>
                <a:ext cx="12" cy="12"/>
              </a:xfrm>
              <a:custGeom>
                <a:avLst/>
                <a:gdLst>
                  <a:gd name="T0" fmla="*/ 6 w 12"/>
                  <a:gd name="T1" fmla="*/ 12 h 12"/>
                  <a:gd name="T2" fmla="*/ 12 w 12"/>
                  <a:gd name="T3" fmla="*/ 6 h 12"/>
                  <a:gd name="T4" fmla="*/ 12 w 12"/>
                  <a:gd name="T5" fmla="*/ 0 h 12"/>
                  <a:gd name="T6" fmla="*/ 0 w 12"/>
                  <a:gd name="T7" fmla="*/ 0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lnTo>
                      <a:pt x="12" y="6"/>
                    </a:lnTo>
                    <a:lnTo>
                      <a:pt x="12" y="0"/>
                    </a:lnTo>
                    <a:lnTo>
                      <a:pt x="0" y="0"/>
                    </a:lnTo>
                    <a:lnTo>
                      <a:pt x="6" y="12"/>
                    </a:lnTo>
                    <a:close/>
                  </a:path>
                </a:pathLst>
              </a:custGeom>
              <a:solidFill>
                <a:srgbClr val="00FF00"/>
              </a:solidFill>
              <a:ln w="9525">
                <a:solidFill>
                  <a:srgbClr val="00FF00"/>
                </a:solidFill>
                <a:round/>
                <a:headEnd/>
                <a:tailEnd/>
              </a:ln>
            </p:spPr>
            <p:txBody>
              <a:bodyPr/>
              <a:lstStyle/>
              <a:p>
                <a:endParaRPr lang="zh-CN" altLang="en-US"/>
              </a:p>
            </p:txBody>
          </p:sp>
          <p:sp>
            <p:nvSpPr>
              <p:cNvPr id="46202" name="Freeform 122"/>
              <p:cNvSpPr>
                <a:spLocks/>
              </p:cNvSpPr>
              <p:nvPr/>
            </p:nvSpPr>
            <p:spPr bwMode="auto">
              <a:xfrm>
                <a:off x="4537" y="2370"/>
                <a:ext cx="30" cy="77"/>
              </a:xfrm>
              <a:custGeom>
                <a:avLst/>
                <a:gdLst>
                  <a:gd name="T0" fmla="*/ 12 w 30"/>
                  <a:gd name="T1" fmla="*/ 0 h 77"/>
                  <a:gd name="T2" fmla="*/ 6 w 30"/>
                  <a:gd name="T3" fmla="*/ 6 h 77"/>
                  <a:gd name="T4" fmla="*/ 6 w 30"/>
                  <a:gd name="T5" fmla="*/ 12 h 77"/>
                  <a:gd name="T6" fmla="*/ 0 w 30"/>
                  <a:gd name="T7" fmla="*/ 35 h 77"/>
                  <a:gd name="T8" fmla="*/ 6 w 30"/>
                  <a:gd name="T9" fmla="*/ 65 h 77"/>
                  <a:gd name="T10" fmla="*/ 6 w 30"/>
                  <a:gd name="T11" fmla="*/ 77 h 77"/>
                  <a:gd name="T12" fmla="*/ 12 w 30"/>
                  <a:gd name="T13" fmla="*/ 77 h 77"/>
                  <a:gd name="T14" fmla="*/ 18 w 30"/>
                  <a:gd name="T15" fmla="*/ 77 h 77"/>
                  <a:gd name="T16" fmla="*/ 24 w 30"/>
                  <a:gd name="T17" fmla="*/ 65 h 77"/>
                  <a:gd name="T18" fmla="*/ 30 w 30"/>
                  <a:gd name="T19" fmla="*/ 35 h 77"/>
                  <a:gd name="T20" fmla="*/ 24 w 30"/>
                  <a:gd name="T21" fmla="*/ 12 h 77"/>
                  <a:gd name="T22" fmla="*/ 18 w 30"/>
                  <a:gd name="T23" fmla="*/ 6 h 77"/>
                  <a:gd name="T24" fmla="*/ 12 w 30"/>
                  <a:gd name="T25" fmla="*/ 0 h 77"/>
                  <a:gd name="T26" fmla="*/ 12 w 30"/>
                  <a:gd name="T2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7">
                    <a:moveTo>
                      <a:pt x="12" y="0"/>
                    </a:moveTo>
                    <a:lnTo>
                      <a:pt x="6" y="6"/>
                    </a:lnTo>
                    <a:lnTo>
                      <a:pt x="6" y="12"/>
                    </a:lnTo>
                    <a:lnTo>
                      <a:pt x="0" y="35"/>
                    </a:lnTo>
                    <a:lnTo>
                      <a:pt x="6" y="65"/>
                    </a:lnTo>
                    <a:lnTo>
                      <a:pt x="6" y="77"/>
                    </a:lnTo>
                    <a:lnTo>
                      <a:pt x="12" y="77"/>
                    </a:lnTo>
                    <a:lnTo>
                      <a:pt x="18" y="77"/>
                    </a:lnTo>
                    <a:lnTo>
                      <a:pt x="24" y="65"/>
                    </a:lnTo>
                    <a:lnTo>
                      <a:pt x="30" y="35"/>
                    </a:lnTo>
                    <a:lnTo>
                      <a:pt x="24" y="12"/>
                    </a:lnTo>
                    <a:lnTo>
                      <a:pt x="18" y="6"/>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203" name="Freeform 123"/>
              <p:cNvSpPr>
                <a:spLocks/>
              </p:cNvSpPr>
              <p:nvPr/>
            </p:nvSpPr>
            <p:spPr bwMode="auto">
              <a:xfrm>
                <a:off x="4525" y="2358"/>
                <a:ext cx="30" cy="47"/>
              </a:xfrm>
              <a:custGeom>
                <a:avLst/>
                <a:gdLst>
                  <a:gd name="T0" fmla="*/ 24 w 30"/>
                  <a:gd name="T1" fmla="*/ 0 h 47"/>
                  <a:gd name="T2" fmla="*/ 12 w 30"/>
                  <a:gd name="T3" fmla="*/ 6 h 47"/>
                  <a:gd name="T4" fmla="*/ 6 w 30"/>
                  <a:gd name="T5" fmla="*/ 18 h 47"/>
                  <a:gd name="T6" fmla="*/ 0 w 30"/>
                  <a:gd name="T7" fmla="*/ 47 h 47"/>
                  <a:gd name="T8" fmla="*/ 24 w 30"/>
                  <a:gd name="T9" fmla="*/ 47 h 47"/>
                  <a:gd name="T10" fmla="*/ 24 w 30"/>
                  <a:gd name="T11" fmla="*/ 36 h 47"/>
                  <a:gd name="T12" fmla="*/ 24 w 30"/>
                  <a:gd name="T13" fmla="*/ 30 h 47"/>
                  <a:gd name="T14" fmla="*/ 30 w 30"/>
                  <a:gd name="T15" fmla="*/ 24 h 47"/>
                  <a:gd name="T16" fmla="*/ 24 w 30"/>
                  <a:gd name="T17" fmla="*/ 24 h 47"/>
                  <a:gd name="T18" fmla="*/ 24 w 30"/>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7">
                    <a:moveTo>
                      <a:pt x="24" y="0"/>
                    </a:moveTo>
                    <a:lnTo>
                      <a:pt x="12" y="6"/>
                    </a:lnTo>
                    <a:lnTo>
                      <a:pt x="6" y="18"/>
                    </a:lnTo>
                    <a:lnTo>
                      <a:pt x="0" y="47"/>
                    </a:lnTo>
                    <a:lnTo>
                      <a:pt x="24" y="47"/>
                    </a:lnTo>
                    <a:lnTo>
                      <a:pt x="24" y="36"/>
                    </a:lnTo>
                    <a:lnTo>
                      <a:pt x="24" y="30"/>
                    </a:lnTo>
                    <a:lnTo>
                      <a:pt x="30" y="24"/>
                    </a:lnTo>
                    <a:lnTo>
                      <a:pt x="24" y="24"/>
                    </a:lnTo>
                    <a:lnTo>
                      <a:pt x="24" y="0"/>
                    </a:lnTo>
                    <a:close/>
                  </a:path>
                </a:pathLst>
              </a:custGeom>
              <a:solidFill>
                <a:srgbClr val="00FF00"/>
              </a:solidFill>
              <a:ln w="9525">
                <a:solidFill>
                  <a:srgbClr val="00FF00"/>
                </a:solidFill>
                <a:round/>
                <a:headEnd/>
                <a:tailEnd/>
              </a:ln>
            </p:spPr>
            <p:txBody>
              <a:bodyPr/>
              <a:lstStyle/>
              <a:p>
                <a:endParaRPr lang="zh-CN" altLang="en-US"/>
              </a:p>
            </p:txBody>
          </p:sp>
        </p:grpSp>
        <p:sp>
          <p:nvSpPr>
            <p:cNvPr id="46204" name="Freeform 124"/>
            <p:cNvSpPr>
              <a:spLocks noEditPoints="1"/>
            </p:cNvSpPr>
            <p:nvPr/>
          </p:nvSpPr>
          <p:spPr bwMode="auto">
            <a:xfrm>
              <a:off x="4524" y="2386"/>
              <a:ext cx="30" cy="54"/>
            </a:xfrm>
            <a:custGeom>
              <a:avLst/>
              <a:gdLst>
                <a:gd name="T0" fmla="*/ 0 w 30"/>
                <a:gd name="T1" fmla="*/ 0 h 54"/>
                <a:gd name="T2" fmla="*/ 6 w 30"/>
                <a:gd name="T3" fmla="*/ 36 h 54"/>
                <a:gd name="T4" fmla="*/ 12 w 30"/>
                <a:gd name="T5" fmla="*/ 48 h 54"/>
                <a:gd name="T6" fmla="*/ 24 w 30"/>
                <a:gd name="T7" fmla="*/ 54 h 54"/>
                <a:gd name="T8" fmla="*/ 24 w 30"/>
                <a:gd name="T9" fmla="*/ 30 h 54"/>
                <a:gd name="T10" fmla="*/ 30 w 30"/>
                <a:gd name="T11" fmla="*/ 30 h 54"/>
                <a:gd name="T12" fmla="*/ 30 w 30"/>
                <a:gd name="T13" fmla="*/ 24 h 54"/>
                <a:gd name="T14" fmla="*/ 24 w 30"/>
                <a:gd name="T15" fmla="*/ 0 h 54"/>
                <a:gd name="T16" fmla="*/ 0 w 30"/>
                <a:gd name="T17" fmla="*/ 0 h 54"/>
                <a:gd name="T18" fmla="*/ 24 w 30"/>
                <a:gd name="T19" fmla="*/ 0 h 54"/>
                <a:gd name="T20" fmla="*/ 24 w 30"/>
                <a:gd name="T21" fmla="*/ 0 h 54"/>
                <a:gd name="T22" fmla="*/ 12 w 30"/>
                <a:gd name="T23" fmla="*/ 0 h 54"/>
                <a:gd name="T24" fmla="*/ 24 w 30"/>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4">
                  <a:moveTo>
                    <a:pt x="0" y="0"/>
                  </a:moveTo>
                  <a:lnTo>
                    <a:pt x="6" y="36"/>
                  </a:lnTo>
                  <a:lnTo>
                    <a:pt x="12" y="48"/>
                  </a:lnTo>
                  <a:lnTo>
                    <a:pt x="24" y="54"/>
                  </a:lnTo>
                  <a:lnTo>
                    <a:pt x="24" y="30"/>
                  </a:lnTo>
                  <a:lnTo>
                    <a:pt x="30" y="30"/>
                  </a:lnTo>
                  <a:lnTo>
                    <a:pt x="30" y="24"/>
                  </a:lnTo>
                  <a:lnTo>
                    <a:pt x="24" y="0"/>
                  </a:lnTo>
                  <a:lnTo>
                    <a:pt x="0" y="0"/>
                  </a:lnTo>
                  <a:close/>
                  <a:moveTo>
                    <a:pt x="24" y="0"/>
                  </a:moveTo>
                  <a:lnTo>
                    <a:pt x="24" y="0"/>
                  </a:lnTo>
                  <a:lnTo>
                    <a:pt x="12"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05" name="Freeform 125"/>
            <p:cNvSpPr>
              <a:spLocks noEditPoints="1"/>
            </p:cNvSpPr>
            <p:nvPr/>
          </p:nvSpPr>
          <p:spPr bwMode="auto">
            <a:xfrm>
              <a:off x="4548" y="2386"/>
              <a:ext cx="30" cy="54"/>
            </a:xfrm>
            <a:custGeom>
              <a:avLst/>
              <a:gdLst>
                <a:gd name="T0" fmla="*/ 0 w 30"/>
                <a:gd name="T1" fmla="*/ 54 h 54"/>
                <a:gd name="T2" fmla="*/ 12 w 30"/>
                <a:gd name="T3" fmla="*/ 48 h 54"/>
                <a:gd name="T4" fmla="*/ 24 w 30"/>
                <a:gd name="T5" fmla="*/ 36 h 54"/>
                <a:gd name="T6" fmla="*/ 30 w 30"/>
                <a:gd name="T7" fmla="*/ 0 h 54"/>
                <a:gd name="T8" fmla="*/ 6 w 30"/>
                <a:gd name="T9" fmla="*/ 0 h 54"/>
                <a:gd name="T10" fmla="*/ 0 w 30"/>
                <a:gd name="T11" fmla="*/ 24 h 54"/>
                <a:gd name="T12" fmla="*/ 0 w 30"/>
                <a:gd name="T13" fmla="*/ 30 h 54"/>
                <a:gd name="T14" fmla="*/ 0 w 30"/>
                <a:gd name="T15" fmla="*/ 30 h 54"/>
                <a:gd name="T16" fmla="*/ 0 w 30"/>
                <a:gd name="T17" fmla="*/ 54 h 54"/>
                <a:gd name="T18" fmla="*/ 0 w 30"/>
                <a:gd name="T19" fmla="*/ 30 h 54"/>
                <a:gd name="T20" fmla="*/ 0 w 30"/>
                <a:gd name="T21" fmla="*/ 30 h 54"/>
                <a:gd name="T22" fmla="*/ 0 w 30"/>
                <a:gd name="T23" fmla="*/ 42 h 54"/>
                <a:gd name="T24" fmla="*/ 0 w 30"/>
                <a:gd name="T25" fmla="*/ 3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4">
                  <a:moveTo>
                    <a:pt x="0" y="54"/>
                  </a:moveTo>
                  <a:lnTo>
                    <a:pt x="12" y="48"/>
                  </a:lnTo>
                  <a:lnTo>
                    <a:pt x="24" y="36"/>
                  </a:lnTo>
                  <a:lnTo>
                    <a:pt x="30" y="0"/>
                  </a:lnTo>
                  <a:lnTo>
                    <a:pt x="6" y="0"/>
                  </a:lnTo>
                  <a:lnTo>
                    <a:pt x="0" y="24"/>
                  </a:lnTo>
                  <a:lnTo>
                    <a:pt x="0" y="30"/>
                  </a:lnTo>
                  <a:lnTo>
                    <a:pt x="0" y="54"/>
                  </a:lnTo>
                  <a:close/>
                  <a:moveTo>
                    <a:pt x="0" y="30"/>
                  </a:moveTo>
                  <a:lnTo>
                    <a:pt x="0" y="30"/>
                  </a:lnTo>
                  <a:lnTo>
                    <a:pt x="0" y="42"/>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06" name="Freeform 126"/>
            <p:cNvSpPr>
              <a:spLocks noEditPoints="1"/>
            </p:cNvSpPr>
            <p:nvPr/>
          </p:nvSpPr>
          <p:spPr bwMode="auto">
            <a:xfrm>
              <a:off x="4548" y="2339"/>
              <a:ext cx="30" cy="47"/>
            </a:xfrm>
            <a:custGeom>
              <a:avLst/>
              <a:gdLst>
                <a:gd name="T0" fmla="*/ 30 w 30"/>
                <a:gd name="T1" fmla="*/ 47 h 47"/>
                <a:gd name="T2" fmla="*/ 24 w 30"/>
                <a:gd name="T3" fmla="*/ 18 h 47"/>
                <a:gd name="T4" fmla="*/ 12 w 30"/>
                <a:gd name="T5" fmla="*/ 6 h 47"/>
                <a:gd name="T6" fmla="*/ 0 w 30"/>
                <a:gd name="T7" fmla="*/ 0 h 47"/>
                <a:gd name="T8" fmla="*/ 0 w 30"/>
                <a:gd name="T9" fmla="*/ 24 h 47"/>
                <a:gd name="T10" fmla="*/ 0 w 30"/>
                <a:gd name="T11" fmla="*/ 24 h 47"/>
                <a:gd name="T12" fmla="*/ 0 w 30"/>
                <a:gd name="T13" fmla="*/ 30 h 47"/>
                <a:gd name="T14" fmla="*/ 6 w 30"/>
                <a:gd name="T15" fmla="*/ 47 h 47"/>
                <a:gd name="T16" fmla="*/ 30 w 30"/>
                <a:gd name="T17" fmla="*/ 47 h 47"/>
                <a:gd name="T18" fmla="*/ 6 w 30"/>
                <a:gd name="T19" fmla="*/ 47 h 47"/>
                <a:gd name="T20" fmla="*/ 6 w 30"/>
                <a:gd name="T21" fmla="*/ 47 h 47"/>
                <a:gd name="T22" fmla="*/ 18 w 30"/>
                <a:gd name="T23" fmla="*/ 47 h 47"/>
                <a:gd name="T24" fmla="*/ 6 w 30"/>
                <a:gd name="T2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7">
                  <a:moveTo>
                    <a:pt x="30" y="47"/>
                  </a:moveTo>
                  <a:lnTo>
                    <a:pt x="24" y="18"/>
                  </a:lnTo>
                  <a:lnTo>
                    <a:pt x="12" y="6"/>
                  </a:lnTo>
                  <a:lnTo>
                    <a:pt x="0" y="0"/>
                  </a:lnTo>
                  <a:lnTo>
                    <a:pt x="0" y="24"/>
                  </a:lnTo>
                  <a:lnTo>
                    <a:pt x="0" y="30"/>
                  </a:lnTo>
                  <a:lnTo>
                    <a:pt x="6" y="47"/>
                  </a:lnTo>
                  <a:lnTo>
                    <a:pt x="30" y="47"/>
                  </a:lnTo>
                  <a:close/>
                  <a:moveTo>
                    <a:pt x="6" y="47"/>
                  </a:moveTo>
                  <a:lnTo>
                    <a:pt x="6" y="47"/>
                  </a:lnTo>
                  <a:lnTo>
                    <a:pt x="18" y="47"/>
                  </a:lnTo>
                  <a:lnTo>
                    <a:pt x="6"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07" name="Freeform 127"/>
            <p:cNvSpPr>
              <a:spLocks/>
            </p:cNvSpPr>
            <p:nvPr/>
          </p:nvSpPr>
          <p:spPr bwMode="auto">
            <a:xfrm>
              <a:off x="4548" y="2351"/>
              <a:ext cx="1" cy="12"/>
            </a:xfrm>
            <a:custGeom>
              <a:avLst/>
              <a:gdLst>
                <a:gd name="T0" fmla="*/ 12 h 12"/>
                <a:gd name="T1" fmla="*/ 12 h 12"/>
                <a:gd name="T2" fmla="*/ 12 h 12"/>
                <a:gd name="T3" fmla="*/ 0 h 12"/>
                <a:gd name="T4" fmla="*/ 12 h 12"/>
              </a:gdLst>
              <a:ahLst/>
              <a:cxnLst>
                <a:cxn ang="0">
                  <a:pos x="0" y="T0"/>
                </a:cxn>
                <a:cxn ang="0">
                  <a:pos x="0" y="T1"/>
                </a:cxn>
                <a:cxn ang="0">
                  <a:pos x="0" y="T2"/>
                </a:cxn>
                <a:cxn ang="0">
                  <a:pos x="0" y="T3"/>
                </a:cxn>
                <a:cxn ang="0">
                  <a:pos x="0" y="T4"/>
                </a:cxn>
              </a:cxnLst>
              <a:rect l="0" t="0" r="r" b="b"/>
              <a:pathLst>
                <a:path h="12">
                  <a:moveTo>
                    <a:pt x="0" y="12"/>
                  </a:moveTo>
                  <a:lnTo>
                    <a:pt x="0" y="12"/>
                  </a:lnTo>
                  <a:lnTo>
                    <a:pt x="0" y="0"/>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08" name="Freeform 128"/>
            <p:cNvSpPr>
              <a:spLocks/>
            </p:cNvSpPr>
            <p:nvPr/>
          </p:nvSpPr>
          <p:spPr bwMode="auto">
            <a:xfrm>
              <a:off x="4536" y="2428"/>
              <a:ext cx="24" cy="12"/>
            </a:xfrm>
            <a:custGeom>
              <a:avLst/>
              <a:gdLst>
                <a:gd name="T0" fmla="*/ 6 w 24"/>
                <a:gd name="T1" fmla="*/ 0 h 12"/>
                <a:gd name="T2" fmla="*/ 6 w 24"/>
                <a:gd name="T3" fmla="*/ 6 h 12"/>
                <a:gd name="T4" fmla="*/ 0 w 24"/>
                <a:gd name="T5" fmla="*/ 6 h 12"/>
                <a:gd name="T6" fmla="*/ 6 w 24"/>
                <a:gd name="T7" fmla="*/ 12 h 12"/>
                <a:gd name="T8" fmla="*/ 6 w 24"/>
                <a:gd name="T9" fmla="*/ 12 h 12"/>
                <a:gd name="T10" fmla="*/ 18 w 24"/>
                <a:gd name="T11" fmla="*/ 12 h 12"/>
                <a:gd name="T12" fmla="*/ 24 w 24"/>
                <a:gd name="T13" fmla="*/ 12 h 12"/>
                <a:gd name="T14" fmla="*/ 24 w 24"/>
                <a:gd name="T15" fmla="*/ 6 h 12"/>
                <a:gd name="T16" fmla="*/ 24 w 24"/>
                <a:gd name="T17" fmla="*/ 6 h 12"/>
                <a:gd name="T18" fmla="*/ 18 w 24"/>
                <a:gd name="T19" fmla="*/ 0 h 12"/>
                <a:gd name="T20" fmla="*/ 6 w 24"/>
                <a:gd name="T21" fmla="*/ 0 h 12"/>
                <a:gd name="T22" fmla="*/ 6 w 24"/>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2">
                  <a:moveTo>
                    <a:pt x="6" y="0"/>
                  </a:moveTo>
                  <a:lnTo>
                    <a:pt x="6" y="6"/>
                  </a:lnTo>
                  <a:lnTo>
                    <a:pt x="0" y="6"/>
                  </a:lnTo>
                  <a:lnTo>
                    <a:pt x="6" y="12"/>
                  </a:lnTo>
                  <a:lnTo>
                    <a:pt x="18" y="12"/>
                  </a:lnTo>
                  <a:lnTo>
                    <a:pt x="24" y="12"/>
                  </a:lnTo>
                  <a:lnTo>
                    <a:pt x="24" y="6"/>
                  </a:lnTo>
                  <a:lnTo>
                    <a:pt x="18" y="0"/>
                  </a:lnTo>
                  <a:lnTo>
                    <a:pt x="6" y="0"/>
                  </a:lnTo>
                  <a:close/>
                </a:path>
              </a:pathLst>
            </a:custGeom>
            <a:solidFill>
              <a:srgbClr val="61AC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09" name="Freeform 129"/>
            <p:cNvSpPr>
              <a:spLocks/>
            </p:cNvSpPr>
            <p:nvPr/>
          </p:nvSpPr>
          <p:spPr bwMode="auto">
            <a:xfrm>
              <a:off x="4524" y="2416"/>
              <a:ext cx="24" cy="24"/>
            </a:xfrm>
            <a:custGeom>
              <a:avLst/>
              <a:gdLst>
                <a:gd name="T0" fmla="*/ 18 w 24"/>
                <a:gd name="T1" fmla="*/ 0 h 24"/>
                <a:gd name="T2" fmla="*/ 6 w 24"/>
                <a:gd name="T3" fmla="*/ 6 h 24"/>
                <a:gd name="T4" fmla="*/ 0 w 24"/>
                <a:gd name="T5" fmla="*/ 18 h 24"/>
                <a:gd name="T6" fmla="*/ 24 w 24"/>
                <a:gd name="T7" fmla="*/ 18 h 24"/>
                <a:gd name="T8" fmla="*/ 24 w 24"/>
                <a:gd name="T9" fmla="*/ 24 h 24"/>
                <a:gd name="T10" fmla="*/ 18 w 24"/>
                <a:gd name="T11" fmla="*/ 24 h 24"/>
                <a:gd name="T12" fmla="*/ 18 w 2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18" y="0"/>
                  </a:moveTo>
                  <a:lnTo>
                    <a:pt x="6" y="6"/>
                  </a:lnTo>
                  <a:lnTo>
                    <a:pt x="0" y="18"/>
                  </a:lnTo>
                  <a:lnTo>
                    <a:pt x="24" y="18"/>
                  </a:lnTo>
                  <a:lnTo>
                    <a:pt x="24" y="24"/>
                  </a:lnTo>
                  <a:lnTo>
                    <a:pt x="18" y="24"/>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10" name="Freeform 130"/>
            <p:cNvSpPr>
              <a:spLocks noEditPoints="1"/>
            </p:cNvSpPr>
            <p:nvPr/>
          </p:nvSpPr>
          <p:spPr bwMode="auto">
            <a:xfrm>
              <a:off x="4524" y="2434"/>
              <a:ext cx="24" cy="18"/>
            </a:xfrm>
            <a:custGeom>
              <a:avLst/>
              <a:gdLst>
                <a:gd name="T0" fmla="*/ 0 w 24"/>
                <a:gd name="T1" fmla="*/ 0 h 18"/>
                <a:gd name="T2" fmla="*/ 6 w 24"/>
                <a:gd name="T3" fmla="*/ 12 h 18"/>
                <a:gd name="T4" fmla="*/ 18 w 24"/>
                <a:gd name="T5" fmla="*/ 18 h 18"/>
                <a:gd name="T6" fmla="*/ 24 w 24"/>
                <a:gd name="T7" fmla="*/ 0 h 18"/>
                <a:gd name="T8" fmla="*/ 24 w 24"/>
                <a:gd name="T9" fmla="*/ 0 h 18"/>
                <a:gd name="T10" fmla="*/ 0 w 24"/>
                <a:gd name="T11" fmla="*/ 0 h 18"/>
                <a:gd name="T12" fmla="*/ 24 w 24"/>
                <a:gd name="T13" fmla="*/ 0 h 18"/>
                <a:gd name="T14" fmla="*/ 24 w 24"/>
                <a:gd name="T15" fmla="*/ 0 h 18"/>
                <a:gd name="T16" fmla="*/ 12 w 24"/>
                <a:gd name="T17" fmla="*/ 0 h 18"/>
                <a:gd name="T18" fmla="*/ 24 w 24"/>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8">
                  <a:moveTo>
                    <a:pt x="0" y="0"/>
                  </a:moveTo>
                  <a:lnTo>
                    <a:pt x="6" y="12"/>
                  </a:lnTo>
                  <a:lnTo>
                    <a:pt x="18" y="18"/>
                  </a:lnTo>
                  <a:lnTo>
                    <a:pt x="24" y="0"/>
                  </a:lnTo>
                  <a:lnTo>
                    <a:pt x="0" y="0"/>
                  </a:lnTo>
                  <a:close/>
                  <a:moveTo>
                    <a:pt x="24" y="0"/>
                  </a:moveTo>
                  <a:lnTo>
                    <a:pt x="24" y="0"/>
                  </a:lnTo>
                  <a:lnTo>
                    <a:pt x="12"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11" name="Freeform 131"/>
            <p:cNvSpPr>
              <a:spLocks noEditPoints="1"/>
            </p:cNvSpPr>
            <p:nvPr/>
          </p:nvSpPr>
          <p:spPr bwMode="auto">
            <a:xfrm>
              <a:off x="4542" y="2428"/>
              <a:ext cx="12" cy="24"/>
            </a:xfrm>
            <a:custGeom>
              <a:avLst/>
              <a:gdLst>
                <a:gd name="T0" fmla="*/ 0 w 12"/>
                <a:gd name="T1" fmla="*/ 24 h 24"/>
                <a:gd name="T2" fmla="*/ 12 w 12"/>
                <a:gd name="T3" fmla="*/ 24 h 24"/>
                <a:gd name="T4" fmla="*/ 12 w 12"/>
                <a:gd name="T5" fmla="*/ 0 h 24"/>
                <a:gd name="T6" fmla="*/ 0 w 12"/>
                <a:gd name="T7" fmla="*/ 0 h 24"/>
                <a:gd name="T8" fmla="*/ 0 w 12"/>
                <a:gd name="T9" fmla="*/ 24 h 24"/>
                <a:gd name="T10" fmla="*/ 0 w 12"/>
                <a:gd name="T11" fmla="*/ 24 h 24"/>
                <a:gd name="T12" fmla="*/ 0 w 12"/>
                <a:gd name="T13" fmla="*/ 24 h 24"/>
                <a:gd name="T14" fmla="*/ 0 w 12"/>
                <a:gd name="T15" fmla="*/ 24 h 24"/>
                <a:gd name="T16" fmla="*/ 0 w 12"/>
                <a:gd name="T17" fmla="*/ 12 h 24"/>
                <a:gd name="T18" fmla="*/ 0 w 12"/>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4">
                  <a:moveTo>
                    <a:pt x="0" y="24"/>
                  </a:moveTo>
                  <a:lnTo>
                    <a:pt x="12" y="24"/>
                  </a:lnTo>
                  <a:lnTo>
                    <a:pt x="12" y="0"/>
                  </a:lnTo>
                  <a:lnTo>
                    <a:pt x="0" y="0"/>
                  </a:lnTo>
                  <a:lnTo>
                    <a:pt x="0" y="24"/>
                  </a:lnTo>
                  <a:close/>
                  <a:moveTo>
                    <a:pt x="0" y="24"/>
                  </a:moveTo>
                  <a:lnTo>
                    <a:pt x="0" y="24"/>
                  </a:lnTo>
                  <a:lnTo>
                    <a:pt x="0" y="12"/>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12" name="Freeform 132"/>
            <p:cNvSpPr>
              <a:spLocks noEditPoints="1"/>
            </p:cNvSpPr>
            <p:nvPr/>
          </p:nvSpPr>
          <p:spPr bwMode="auto">
            <a:xfrm>
              <a:off x="4548" y="2434"/>
              <a:ext cx="24" cy="18"/>
            </a:xfrm>
            <a:custGeom>
              <a:avLst/>
              <a:gdLst>
                <a:gd name="T0" fmla="*/ 12 w 24"/>
                <a:gd name="T1" fmla="*/ 18 h 18"/>
                <a:gd name="T2" fmla="*/ 18 w 24"/>
                <a:gd name="T3" fmla="*/ 12 h 18"/>
                <a:gd name="T4" fmla="*/ 24 w 24"/>
                <a:gd name="T5" fmla="*/ 0 h 18"/>
                <a:gd name="T6" fmla="*/ 0 w 24"/>
                <a:gd name="T7" fmla="*/ 0 h 18"/>
                <a:gd name="T8" fmla="*/ 6 w 24"/>
                <a:gd name="T9" fmla="*/ 0 h 18"/>
                <a:gd name="T10" fmla="*/ 6 w 24"/>
                <a:gd name="T11" fmla="*/ 0 h 18"/>
                <a:gd name="T12" fmla="*/ 12 w 24"/>
                <a:gd name="T13" fmla="*/ 18 h 18"/>
                <a:gd name="T14" fmla="*/ 6 w 24"/>
                <a:gd name="T15" fmla="*/ 18 h 18"/>
                <a:gd name="T16" fmla="*/ 12 w 24"/>
                <a:gd name="T17" fmla="*/ 18 h 18"/>
                <a:gd name="T18" fmla="*/ 12 w 24"/>
                <a:gd name="T19" fmla="*/ 18 h 18"/>
                <a:gd name="T20" fmla="*/ 6 w 24"/>
                <a:gd name="T21" fmla="*/ 6 h 18"/>
                <a:gd name="T22" fmla="*/ 6 w 24"/>
                <a:gd name="T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12" y="18"/>
                  </a:moveTo>
                  <a:lnTo>
                    <a:pt x="18" y="12"/>
                  </a:lnTo>
                  <a:lnTo>
                    <a:pt x="24" y="0"/>
                  </a:lnTo>
                  <a:lnTo>
                    <a:pt x="0" y="0"/>
                  </a:lnTo>
                  <a:lnTo>
                    <a:pt x="6" y="0"/>
                  </a:lnTo>
                  <a:lnTo>
                    <a:pt x="12" y="18"/>
                  </a:lnTo>
                  <a:close/>
                  <a:moveTo>
                    <a:pt x="6" y="18"/>
                  </a:moveTo>
                  <a:lnTo>
                    <a:pt x="12" y="18"/>
                  </a:lnTo>
                  <a:lnTo>
                    <a:pt x="6" y="6"/>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13" name="Freeform 133"/>
            <p:cNvSpPr>
              <a:spLocks noEditPoints="1"/>
            </p:cNvSpPr>
            <p:nvPr/>
          </p:nvSpPr>
          <p:spPr bwMode="auto">
            <a:xfrm>
              <a:off x="4548" y="2416"/>
              <a:ext cx="24" cy="24"/>
            </a:xfrm>
            <a:custGeom>
              <a:avLst/>
              <a:gdLst>
                <a:gd name="T0" fmla="*/ 24 w 24"/>
                <a:gd name="T1" fmla="*/ 18 h 24"/>
                <a:gd name="T2" fmla="*/ 18 w 24"/>
                <a:gd name="T3" fmla="*/ 6 h 24"/>
                <a:gd name="T4" fmla="*/ 6 w 24"/>
                <a:gd name="T5" fmla="*/ 0 h 24"/>
                <a:gd name="T6" fmla="*/ 6 w 24"/>
                <a:gd name="T7" fmla="*/ 24 h 24"/>
                <a:gd name="T8" fmla="*/ 6 w 24"/>
                <a:gd name="T9" fmla="*/ 24 h 24"/>
                <a:gd name="T10" fmla="*/ 0 w 24"/>
                <a:gd name="T11" fmla="*/ 18 h 24"/>
                <a:gd name="T12" fmla="*/ 24 w 24"/>
                <a:gd name="T13" fmla="*/ 18 h 24"/>
                <a:gd name="T14" fmla="*/ 0 w 24"/>
                <a:gd name="T15" fmla="*/ 18 h 24"/>
                <a:gd name="T16" fmla="*/ 0 w 24"/>
                <a:gd name="T17" fmla="*/ 18 h 24"/>
                <a:gd name="T18" fmla="*/ 12 w 24"/>
                <a:gd name="T19" fmla="*/ 18 h 24"/>
                <a:gd name="T20" fmla="*/ 0 w 24"/>
                <a:gd name="T21"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4" y="18"/>
                  </a:moveTo>
                  <a:lnTo>
                    <a:pt x="18" y="6"/>
                  </a:lnTo>
                  <a:lnTo>
                    <a:pt x="6" y="0"/>
                  </a:lnTo>
                  <a:lnTo>
                    <a:pt x="6" y="24"/>
                  </a:lnTo>
                  <a:lnTo>
                    <a:pt x="0" y="18"/>
                  </a:lnTo>
                  <a:lnTo>
                    <a:pt x="24" y="18"/>
                  </a:lnTo>
                  <a:close/>
                  <a:moveTo>
                    <a:pt x="0" y="18"/>
                  </a:moveTo>
                  <a:lnTo>
                    <a:pt x="0" y="18"/>
                  </a:lnTo>
                  <a:lnTo>
                    <a:pt x="12"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14" name="Freeform 134"/>
            <p:cNvSpPr>
              <a:spLocks noEditPoints="1"/>
            </p:cNvSpPr>
            <p:nvPr/>
          </p:nvSpPr>
          <p:spPr bwMode="auto">
            <a:xfrm>
              <a:off x="4542" y="2416"/>
              <a:ext cx="12" cy="24"/>
            </a:xfrm>
            <a:custGeom>
              <a:avLst/>
              <a:gdLst>
                <a:gd name="T0" fmla="*/ 12 w 12"/>
                <a:gd name="T1" fmla="*/ 0 h 24"/>
                <a:gd name="T2" fmla="*/ 0 w 12"/>
                <a:gd name="T3" fmla="*/ 0 h 24"/>
                <a:gd name="T4" fmla="*/ 0 w 12"/>
                <a:gd name="T5" fmla="*/ 24 h 24"/>
                <a:gd name="T6" fmla="*/ 12 w 12"/>
                <a:gd name="T7" fmla="*/ 24 h 24"/>
                <a:gd name="T8" fmla="*/ 12 w 12"/>
                <a:gd name="T9" fmla="*/ 0 h 24"/>
                <a:gd name="T10" fmla="*/ 12 w 12"/>
                <a:gd name="T11" fmla="*/ 24 h 24"/>
                <a:gd name="T12" fmla="*/ 12 w 12"/>
                <a:gd name="T13" fmla="*/ 24 h 24"/>
                <a:gd name="T14" fmla="*/ 12 w 12"/>
                <a:gd name="T15" fmla="*/ 12 h 24"/>
                <a:gd name="T16" fmla="*/ 12 w 12"/>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12" y="0"/>
                  </a:moveTo>
                  <a:lnTo>
                    <a:pt x="0" y="0"/>
                  </a:lnTo>
                  <a:lnTo>
                    <a:pt x="0" y="24"/>
                  </a:lnTo>
                  <a:lnTo>
                    <a:pt x="12" y="24"/>
                  </a:lnTo>
                  <a:lnTo>
                    <a:pt x="12" y="0"/>
                  </a:lnTo>
                  <a:close/>
                  <a:moveTo>
                    <a:pt x="12" y="24"/>
                  </a:moveTo>
                  <a:lnTo>
                    <a:pt x="12" y="24"/>
                  </a:lnTo>
                  <a:lnTo>
                    <a:pt x="12" y="12"/>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15" name="Freeform 135"/>
            <p:cNvSpPr>
              <a:spLocks/>
            </p:cNvSpPr>
            <p:nvPr/>
          </p:nvSpPr>
          <p:spPr bwMode="auto">
            <a:xfrm>
              <a:off x="4542" y="2428"/>
              <a:ext cx="1" cy="12"/>
            </a:xfrm>
            <a:custGeom>
              <a:avLst/>
              <a:gdLst>
                <a:gd name="T0" fmla="*/ 12 h 12"/>
                <a:gd name="T1" fmla="*/ 12 h 12"/>
                <a:gd name="T2" fmla="*/ 0 h 12"/>
                <a:gd name="T3" fmla="*/ 12 h 12"/>
              </a:gdLst>
              <a:ahLst/>
              <a:cxnLst>
                <a:cxn ang="0">
                  <a:pos x="0" y="T0"/>
                </a:cxn>
                <a:cxn ang="0">
                  <a:pos x="0" y="T1"/>
                </a:cxn>
                <a:cxn ang="0">
                  <a:pos x="0" y="T2"/>
                </a:cxn>
                <a:cxn ang="0">
                  <a:pos x="0" y="T3"/>
                </a:cxn>
              </a:cxnLst>
              <a:rect l="0" t="0" r="r" b="b"/>
              <a:pathLst>
                <a:path h="12">
                  <a:moveTo>
                    <a:pt x="0" y="12"/>
                  </a:moveTo>
                  <a:lnTo>
                    <a:pt x="0" y="12"/>
                  </a:lnTo>
                  <a:lnTo>
                    <a:pt x="0" y="0"/>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16" name="Freeform 136"/>
            <p:cNvSpPr>
              <a:spLocks/>
            </p:cNvSpPr>
            <p:nvPr/>
          </p:nvSpPr>
          <p:spPr bwMode="auto">
            <a:xfrm>
              <a:off x="4554" y="2375"/>
              <a:ext cx="6" cy="35"/>
            </a:xfrm>
            <a:custGeom>
              <a:avLst/>
              <a:gdLst>
                <a:gd name="T0" fmla="*/ 6 w 6"/>
                <a:gd name="T1" fmla="*/ 0 h 35"/>
                <a:gd name="T2" fmla="*/ 0 w 6"/>
                <a:gd name="T3" fmla="*/ 11 h 35"/>
                <a:gd name="T4" fmla="*/ 0 w 6"/>
                <a:gd name="T5" fmla="*/ 23 h 35"/>
                <a:gd name="T6" fmla="*/ 6 w 6"/>
                <a:gd name="T7" fmla="*/ 29 h 35"/>
                <a:gd name="T8" fmla="*/ 6 w 6"/>
                <a:gd name="T9" fmla="*/ 35 h 35"/>
                <a:gd name="T10" fmla="*/ 6 w 6"/>
                <a:gd name="T11" fmla="*/ 0 h 35"/>
                <a:gd name="T12" fmla="*/ 6 w 6"/>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6" h="35">
                  <a:moveTo>
                    <a:pt x="6" y="0"/>
                  </a:moveTo>
                  <a:lnTo>
                    <a:pt x="0" y="11"/>
                  </a:lnTo>
                  <a:lnTo>
                    <a:pt x="0" y="23"/>
                  </a:lnTo>
                  <a:lnTo>
                    <a:pt x="6" y="29"/>
                  </a:lnTo>
                  <a:lnTo>
                    <a:pt x="6" y="35"/>
                  </a:lnTo>
                  <a:lnTo>
                    <a:pt x="6" y="0"/>
                  </a:lnTo>
                  <a:close/>
                </a:path>
              </a:pathLst>
            </a:custGeom>
            <a:solidFill>
              <a:srgbClr val="2145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17" name="Freeform 137"/>
            <p:cNvSpPr>
              <a:spLocks/>
            </p:cNvSpPr>
            <p:nvPr/>
          </p:nvSpPr>
          <p:spPr bwMode="auto">
            <a:xfrm>
              <a:off x="4542" y="2369"/>
              <a:ext cx="30" cy="47"/>
            </a:xfrm>
            <a:custGeom>
              <a:avLst/>
              <a:gdLst>
                <a:gd name="T0" fmla="*/ 12 w 30"/>
                <a:gd name="T1" fmla="*/ 0 h 47"/>
                <a:gd name="T2" fmla="*/ 6 w 30"/>
                <a:gd name="T3" fmla="*/ 17 h 47"/>
                <a:gd name="T4" fmla="*/ 0 w 30"/>
                <a:gd name="T5" fmla="*/ 35 h 47"/>
                <a:gd name="T6" fmla="*/ 6 w 30"/>
                <a:gd name="T7" fmla="*/ 41 h 47"/>
                <a:gd name="T8" fmla="*/ 6 w 30"/>
                <a:gd name="T9" fmla="*/ 47 h 47"/>
                <a:gd name="T10" fmla="*/ 30 w 30"/>
                <a:gd name="T11" fmla="*/ 41 h 47"/>
                <a:gd name="T12" fmla="*/ 30 w 30"/>
                <a:gd name="T13" fmla="*/ 35 h 47"/>
                <a:gd name="T14" fmla="*/ 30 w 30"/>
                <a:gd name="T15" fmla="*/ 29 h 47"/>
                <a:gd name="T16" fmla="*/ 30 w 30"/>
                <a:gd name="T17" fmla="*/ 23 h 47"/>
                <a:gd name="T18" fmla="*/ 30 w 30"/>
                <a:gd name="T19" fmla="*/ 17 h 47"/>
                <a:gd name="T20" fmla="*/ 12 w 30"/>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47">
                  <a:moveTo>
                    <a:pt x="12" y="0"/>
                  </a:moveTo>
                  <a:lnTo>
                    <a:pt x="6" y="17"/>
                  </a:lnTo>
                  <a:lnTo>
                    <a:pt x="0" y="35"/>
                  </a:lnTo>
                  <a:lnTo>
                    <a:pt x="6" y="41"/>
                  </a:lnTo>
                  <a:lnTo>
                    <a:pt x="6" y="47"/>
                  </a:lnTo>
                  <a:lnTo>
                    <a:pt x="30" y="41"/>
                  </a:lnTo>
                  <a:lnTo>
                    <a:pt x="30" y="35"/>
                  </a:lnTo>
                  <a:lnTo>
                    <a:pt x="30" y="29"/>
                  </a:lnTo>
                  <a:lnTo>
                    <a:pt x="30" y="23"/>
                  </a:lnTo>
                  <a:lnTo>
                    <a:pt x="30" y="17"/>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18" name="Freeform 138"/>
            <p:cNvSpPr>
              <a:spLocks noEditPoints="1"/>
            </p:cNvSpPr>
            <p:nvPr/>
          </p:nvSpPr>
          <p:spPr bwMode="auto">
            <a:xfrm>
              <a:off x="4548" y="2375"/>
              <a:ext cx="24" cy="41"/>
            </a:xfrm>
            <a:custGeom>
              <a:avLst/>
              <a:gdLst>
                <a:gd name="T0" fmla="*/ 24 w 24"/>
                <a:gd name="T1" fmla="*/ 41 h 41"/>
                <a:gd name="T2" fmla="*/ 24 w 24"/>
                <a:gd name="T3" fmla="*/ 6 h 41"/>
                <a:gd name="T4" fmla="*/ 0 w 24"/>
                <a:gd name="T5" fmla="*/ 0 h 41"/>
                <a:gd name="T6" fmla="*/ 0 w 24"/>
                <a:gd name="T7" fmla="*/ 35 h 41"/>
                <a:gd name="T8" fmla="*/ 24 w 24"/>
                <a:gd name="T9" fmla="*/ 41 h 41"/>
                <a:gd name="T10" fmla="*/ 0 w 24"/>
                <a:gd name="T11" fmla="*/ 41 h 41"/>
                <a:gd name="T12" fmla="*/ 24 w 24"/>
                <a:gd name="T13" fmla="*/ 41 h 41"/>
                <a:gd name="T14" fmla="*/ 0 w 24"/>
                <a:gd name="T15" fmla="*/ 35 h 41"/>
                <a:gd name="T16" fmla="*/ 24 w 24"/>
                <a:gd name="T17" fmla="*/ 35 h 41"/>
                <a:gd name="T18" fmla="*/ 0 w 24"/>
                <a:gd name="T1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1">
                  <a:moveTo>
                    <a:pt x="24" y="41"/>
                  </a:moveTo>
                  <a:lnTo>
                    <a:pt x="24" y="6"/>
                  </a:lnTo>
                  <a:lnTo>
                    <a:pt x="0" y="0"/>
                  </a:lnTo>
                  <a:lnTo>
                    <a:pt x="0" y="35"/>
                  </a:lnTo>
                  <a:lnTo>
                    <a:pt x="24" y="41"/>
                  </a:lnTo>
                  <a:close/>
                  <a:moveTo>
                    <a:pt x="0" y="41"/>
                  </a:moveTo>
                  <a:lnTo>
                    <a:pt x="24" y="41"/>
                  </a:lnTo>
                  <a:lnTo>
                    <a:pt x="0" y="35"/>
                  </a:lnTo>
                  <a:lnTo>
                    <a:pt x="24" y="35"/>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19" name="Freeform 139"/>
            <p:cNvSpPr>
              <a:spLocks/>
            </p:cNvSpPr>
            <p:nvPr/>
          </p:nvSpPr>
          <p:spPr bwMode="auto">
            <a:xfrm>
              <a:off x="4554" y="2345"/>
              <a:ext cx="24" cy="36"/>
            </a:xfrm>
            <a:custGeom>
              <a:avLst/>
              <a:gdLst>
                <a:gd name="T0" fmla="*/ 18 w 24"/>
                <a:gd name="T1" fmla="*/ 36 h 36"/>
                <a:gd name="T2" fmla="*/ 24 w 24"/>
                <a:gd name="T3" fmla="*/ 0 h 36"/>
                <a:gd name="T4" fmla="*/ 0 w 24"/>
                <a:gd name="T5" fmla="*/ 24 h 36"/>
                <a:gd name="T6" fmla="*/ 6 w 24"/>
                <a:gd name="T7" fmla="*/ 30 h 36"/>
                <a:gd name="T8" fmla="*/ 18 w 24"/>
                <a:gd name="T9" fmla="*/ 36 h 36"/>
              </a:gdLst>
              <a:ahLst/>
              <a:cxnLst>
                <a:cxn ang="0">
                  <a:pos x="T0" y="T1"/>
                </a:cxn>
                <a:cxn ang="0">
                  <a:pos x="T2" y="T3"/>
                </a:cxn>
                <a:cxn ang="0">
                  <a:pos x="T4" y="T5"/>
                </a:cxn>
                <a:cxn ang="0">
                  <a:pos x="T6" y="T7"/>
                </a:cxn>
                <a:cxn ang="0">
                  <a:pos x="T8" y="T9"/>
                </a:cxn>
              </a:cxnLst>
              <a:rect l="0" t="0" r="r" b="b"/>
              <a:pathLst>
                <a:path w="24" h="36">
                  <a:moveTo>
                    <a:pt x="18" y="36"/>
                  </a:moveTo>
                  <a:lnTo>
                    <a:pt x="24" y="0"/>
                  </a:lnTo>
                  <a:lnTo>
                    <a:pt x="0" y="24"/>
                  </a:lnTo>
                  <a:lnTo>
                    <a:pt x="6" y="30"/>
                  </a:lnTo>
                  <a:lnTo>
                    <a:pt x="1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20" name="Line 140"/>
            <p:cNvSpPr>
              <a:spLocks noChangeShapeType="1"/>
            </p:cNvSpPr>
            <p:nvPr/>
          </p:nvSpPr>
          <p:spPr bwMode="auto">
            <a:xfrm flipV="1">
              <a:off x="4554" y="2381"/>
              <a:ext cx="6" cy="23"/>
            </a:xfrm>
            <a:prstGeom prst="line">
              <a:avLst/>
            </a:prstGeom>
            <a:noFill/>
            <a:ln w="0">
              <a:solidFill>
                <a:srgbClr val="354A1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21" name="Freeform 141"/>
            <p:cNvSpPr>
              <a:spLocks/>
            </p:cNvSpPr>
            <p:nvPr/>
          </p:nvSpPr>
          <p:spPr bwMode="auto">
            <a:xfrm>
              <a:off x="4542" y="2375"/>
              <a:ext cx="30" cy="29"/>
            </a:xfrm>
            <a:custGeom>
              <a:avLst/>
              <a:gdLst>
                <a:gd name="T0" fmla="*/ 24 w 30"/>
                <a:gd name="T1" fmla="*/ 29 h 29"/>
                <a:gd name="T2" fmla="*/ 30 w 30"/>
                <a:gd name="T3" fmla="*/ 6 h 29"/>
                <a:gd name="T4" fmla="*/ 6 w 30"/>
                <a:gd name="T5" fmla="*/ 0 h 29"/>
                <a:gd name="T6" fmla="*/ 0 w 30"/>
                <a:gd name="T7" fmla="*/ 23 h 29"/>
                <a:gd name="T8" fmla="*/ 24 w 30"/>
                <a:gd name="T9" fmla="*/ 29 h 29"/>
              </a:gdLst>
              <a:ahLst/>
              <a:cxnLst>
                <a:cxn ang="0">
                  <a:pos x="T0" y="T1"/>
                </a:cxn>
                <a:cxn ang="0">
                  <a:pos x="T2" y="T3"/>
                </a:cxn>
                <a:cxn ang="0">
                  <a:pos x="T4" y="T5"/>
                </a:cxn>
                <a:cxn ang="0">
                  <a:pos x="T6" y="T7"/>
                </a:cxn>
                <a:cxn ang="0">
                  <a:pos x="T8" y="T9"/>
                </a:cxn>
              </a:cxnLst>
              <a:rect l="0" t="0" r="r" b="b"/>
              <a:pathLst>
                <a:path w="30" h="29">
                  <a:moveTo>
                    <a:pt x="24" y="29"/>
                  </a:moveTo>
                  <a:lnTo>
                    <a:pt x="30" y="6"/>
                  </a:lnTo>
                  <a:lnTo>
                    <a:pt x="6" y="0"/>
                  </a:lnTo>
                  <a:lnTo>
                    <a:pt x="0" y="23"/>
                  </a:lnTo>
                  <a:lnTo>
                    <a:pt x="2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22" name="Freeform 142"/>
            <p:cNvSpPr>
              <a:spLocks/>
            </p:cNvSpPr>
            <p:nvPr/>
          </p:nvSpPr>
          <p:spPr bwMode="auto">
            <a:xfrm>
              <a:off x="4536" y="2381"/>
              <a:ext cx="24" cy="29"/>
            </a:xfrm>
            <a:custGeom>
              <a:avLst/>
              <a:gdLst>
                <a:gd name="T0" fmla="*/ 24 w 24"/>
                <a:gd name="T1" fmla="*/ 29 h 29"/>
                <a:gd name="T2" fmla="*/ 24 w 24"/>
                <a:gd name="T3" fmla="*/ 29 h 29"/>
                <a:gd name="T4" fmla="*/ 24 w 24"/>
                <a:gd name="T5" fmla="*/ 29 h 29"/>
                <a:gd name="T6" fmla="*/ 24 w 24"/>
                <a:gd name="T7" fmla="*/ 23 h 29"/>
                <a:gd name="T8" fmla="*/ 24 w 24"/>
                <a:gd name="T9" fmla="*/ 23 h 29"/>
                <a:gd name="T10" fmla="*/ 18 w 24"/>
                <a:gd name="T11" fmla="*/ 0 h 29"/>
                <a:gd name="T12" fmla="*/ 6 w 24"/>
                <a:gd name="T13" fmla="*/ 11 h 29"/>
                <a:gd name="T14" fmla="*/ 6 w 24"/>
                <a:gd name="T15" fmla="*/ 17 h 29"/>
                <a:gd name="T16" fmla="*/ 6 w 24"/>
                <a:gd name="T17" fmla="*/ 29 h 29"/>
                <a:gd name="T18" fmla="*/ 0 w 24"/>
                <a:gd name="T19" fmla="*/ 29 h 29"/>
                <a:gd name="T20" fmla="*/ 24 w 24"/>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9">
                  <a:moveTo>
                    <a:pt x="24" y="29"/>
                  </a:moveTo>
                  <a:lnTo>
                    <a:pt x="24" y="29"/>
                  </a:lnTo>
                  <a:lnTo>
                    <a:pt x="24" y="23"/>
                  </a:lnTo>
                  <a:lnTo>
                    <a:pt x="18" y="0"/>
                  </a:lnTo>
                  <a:lnTo>
                    <a:pt x="6" y="11"/>
                  </a:lnTo>
                  <a:lnTo>
                    <a:pt x="6" y="17"/>
                  </a:lnTo>
                  <a:lnTo>
                    <a:pt x="6" y="29"/>
                  </a:lnTo>
                  <a:lnTo>
                    <a:pt x="0" y="29"/>
                  </a:lnTo>
                  <a:lnTo>
                    <a:pt x="2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23" name="Freeform 143"/>
            <p:cNvSpPr>
              <a:spLocks/>
            </p:cNvSpPr>
            <p:nvPr/>
          </p:nvSpPr>
          <p:spPr bwMode="auto">
            <a:xfrm>
              <a:off x="4536" y="2381"/>
              <a:ext cx="6" cy="29"/>
            </a:xfrm>
            <a:custGeom>
              <a:avLst/>
              <a:gdLst>
                <a:gd name="T0" fmla="*/ 0 w 6"/>
                <a:gd name="T1" fmla="*/ 0 h 29"/>
                <a:gd name="T2" fmla="*/ 6 w 6"/>
                <a:gd name="T3" fmla="*/ 11 h 29"/>
                <a:gd name="T4" fmla="*/ 6 w 6"/>
                <a:gd name="T5" fmla="*/ 17 h 29"/>
                <a:gd name="T6" fmla="*/ 0 w 6"/>
                <a:gd name="T7" fmla="*/ 29 h 29"/>
                <a:gd name="T8" fmla="*/ 0 w 6"/>
                <a:gd name="T9" fmla="*/ 29 h 29"/>
                <a:gd name="T10" fmla="*/ 0 w 6"/>
                <a:gd name="T11" fmla="*/ 0 h 29"/>
                <a:gd name="T12" fmla="*/ 0 w 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 h="29">
                  <a:moveTo>
                    <a:pt x="0" y="0"/>
                  </a:moveTo>
                  <a:lnTo>
                    <a:pt x="6" y="11"/>
                  </a:lnTo>
                  <a:lnTo>
                    <a:pt x="6" y="17"/>
                  </a:lnTo>
                  <a:lnTo>
                    <a:pt x="0" y="29"/>
                  </a:lnTo>
                  <a:lnTo>
                    <a:pt x="0" y="0"/>
                  </a:lnTo>
                  <a:close/>
                </a:path>
              </a:pathLst>
            </a:custGeom>
            <a:solidFill>
              <a:srgbClr val="2145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24" name="Freeform 144"/>
            <p:cNvSpPr>
              <a:spLocks/>
            </p:cNvSpPr>
            <p:nvPr/>
          </p:nvSpPr>
          <p:spPr bwMode="auto">
            <a:xfrm>
              <a:off x="4530" y="2369"/>
              <a:ext cx="24" cy="47"/>
            </a:xfrm>
            <a:custGeom>
              <a:avLst/>
              <a:gdLst>
                <a:gd name="T0" fmla="*/ 0 w 24"/>
                <a:gd name="T1" fmla="*/ 17 h 47"/>
                <a:gd name="T2" fmla="*/ 0 w 24"/>
                <a:gd name="T3" fmla="*/ 23 h 47"/>
                <a:gd name="T4" fmla="*/ 0 w 24"/>
                <a:gd name="T5" fmla="*/ 29 h 47"/>
                <a:gd name="T6" fmla="*/ 0 w 24"/>
                <a:gd name="T7" fmla="*/ 35 h 47"/>
                <a:gd name="T8" fmla="*/ 0 w 24"/>
                <a:gd name="T9" fmla="*/ 41 h 47"/>
                <a:gd name="T10" fmla="*/ 18 w 24"/>
                <a:gd name="T11" fmla="*/ 47 h 47"/>
                <a:gd name="T12" fmla="*/ 18 w 24"/>
                <a:gd name="T13" fmla="*/ 41 h 47"/>
                <a:gd name="T14" fmla="*/ 24 w 24"/>
                <a:gd name="T15" fmla="*/ 35 h 47"/>
                <a:gd name="T16" fmla="*/ 18 w 24"/>
                <a:gd name="T17" fmla="*/ 17 h 47"/>
                <a:gd name="T18" fmla="*/ 12 w 24"/>
                <a:gd name="T19" fmla="*/ 0 h 47"/>
                <a:gd name="T20" fmla="*/ 0 w 24"/>
                <a:gd name="T2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7">
                  <a:moveTo>
                    <a:pt x="0" y="17"/>
                  </a:moveTo>
                  <a:lnTo>
                    <a:pt x="0" y="23"/>
                  </a:lnTo>
                  <a:lnTo>
                    <a:pt x="0" y="29"/>
                  </a:lnTo>
                  <a:lnTo>
                    <a:pt x="0" y="35"/>
                  </a:lnTo>
                  <a:lnTo>
                    <a:pt x="0" y="41"/>
                  </a:lnTo>
                  <a:lnTo>
                    <a:pt x="18" y="47"/>
                  </a:lnTo>
                  <a:lnTo>
                    <a:pt x="18" y="41"/>
                  </a:lnTo>
                  <a:lnTo>
                    <a:pt x="24" y="35"/>
                  </a:lnTo>
                  <a:lnTo>
                    <a:pt x="18" y="17"/>
                  </a:lnTo>
                  <a:lnTo>
                    <a:pt x="12" y="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25" name="Freeform 145"/>
            <p:cNvSpPr>
              <a:spLocks noEditPoints="1"/>
            </p:cNvSpPr>
            <p:nvPr/>
          </p:nvSpPr>
          <p:spPr bwMode="auto">
            <a:xfrm>
              <a:off x="4524" y="2375"/>
              <a:ext cx="24" cy="41"/>
            </a:xfrm>
            <a:custGeom>
              <a:avLst/>
              <a:gdLst>
                <a:gd name="T0" fmla="*/ 24 w 24"/>
                <a:gd name="T1" fmla="*/ 35 h 41"/>
                <a:gd name="T2" fmla="*/ 24 w 24"/>
                <a:gd name="T3" fmla="*/ 0 h 41"/>
                <a:gd name="T4" fmla="*/ 0 w 24"/>
                <a:gd name="T5" fmla="*/ 6 h 41"/>
                <a:gd name="T6" fmla="*/ 0 w 24"/>
                <a:gd name="T7" fmla="*/ 41 h 41"/>
                <a:gd name="T8" fmla="*/ 24 w 24"/>
                <a:gd name="T9" fmla="*/ 35 h 41"/>
                <a:gd name="T10" fmla="*/ 6 w 24"/>
                <a:gd name="T11" fmla="*/ 35 h 41"/>
                <a:gd name="T12" fmla="*/ 24 w 24"/>
                <a:gd name="T13" fmla="*/ 35 h 41"/>
                <a:gd name="T14" fmla="*/ 0 w 24"/>
                <a:gd name="T15" fmla="*/ 41 h 41"/>
                <a:gd name="T16" fmla="*/ 24 w 24"/>
                <a:gd name="T17" fmla="*/ 41 h 41"/>
                <a:gd name="T18" fmla="*/ 6 w 24"/>
                <a:gd name="T19" fmla="*/ 3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1">
                  <a:moveTo>
                    <a:pt x="24" y="35"/>
                  </a:moveTo>
                  <a:lnTo>
                    <a:pt x="24" y="0"/>
                  </a:lnTo>
                  <a:lnTo>
                    <a:pt x="0" y="6"/>
                  </a:lnTo>
                  <a:lnTo>
                    <a:pt x="0" y="41"/>
                  </a:lnTo>
                  <a:lnTo>
                    <a:pt x="24" y="35"/>
                  </a:lnTo>
                  <a:close/>
                  <a:moveTo>
                    <a:pt x="6" y="35"/>
                  </a:moveTo>
                  <a:lnTo>
                    <a:pt x="24" y="35"/>
                  </a:lnTo>
                  <a:lnTo>
                    <a:pt x="0" y="41"/>
                  </a:lnTo>
                  <a:lnTo>
                    <a:pt x="24" y="41"/>
                  </a:lnTo>
                  <a:lnTo>
                    <a:pt x="6"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26" name="Freeform 146"/>
            <p:cNvSpPr>
              <a:spLocks/>
            </p:cNvSpPr>
            <p:nvPr/>
          </p:nvSpPr>
          <p:spPr bwMode="auto">
            <a:xfrm>
              <a:off x="4518" y="2345"/>
              <a:ext cx="24" cy="36"/>
            </a:xfrm>
            <a:custGeom>
              <a:avLst/>
              <a:gdLst>
                <a:gd name="T0" fmla="*/ 24 w 24"/>
                <a:gd name="T1" fmla="*/ 24 h 36"/>
                <a:gd name="T2" fmla="*/ 0 w 24"/>
                <a:gd name="T3" fmla="*/ 0 h 36"/>
                <a:gd name="T4" fmla="*/ 6 w 24"/>
                <a:gd name="T5" fmla="*/ 36 h 36"/>
                <a:gd name="T6" fmla="*/ 18 w 24"/>
                <a:gd name="T7" fmla="*/ 36 h 36"/>
                <a:gd name="T8" fmla="*/ 24 w 24"/>
                <a:gd name="T9" fmla="*/ 24 h 36"/>
              </a:gdLst>
              <a:ahLst/>
              <a:cxnLst>
                <a:cxn ang="0">
                  <a:pos x="T0" y="T1"/>
                </a:cxn>
                <a:cxn ang="0">
                  <a:pos x="T2" y="T3"/>
                </a:cxn>
                <a:cxn ang="0">
                  <a:pos x="T4" y="T5"/>
                </a:cxn>
                <a:cxn ang="0">
                  <a:pos x="T6" y="T7"/>
                </a:cxn>
                <a:cxn ang="0">
                  <a:pos x="T8" y="T9"/>
                </a:cxn>
              </a:cxnLst>
              <a:rect l="0" t="0" r="r" b="b"/>
              <a:pathLst>
                <a:path w="24" h="36">
                  <a:moveTo>
                    <a:pt x="24" y="24"/>
                  </a:moveTo>
                  <a:lnTo>
                    <a:pt x="0" y="0"/>
                  </a:lnTo>
                  <a:lnTo>
                    <a:pt x="6" y="36"/>
                  </a:lnTo>
                  <a:lnTo>
                    <a:pt x="18" y="36"/>
                  </a:lnTo>
                  <a:lnTo>
                    <a:pt x="2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27" name="Line 147"/>
            <p:cNvSpPr>
              <a:spLocks noChangeShapeType="1"/>
            </p:cNvSpPr>
            <p:nvPr/>
          </p:nvSpPr>
          <p:spPr bwMode="auto">
            <a:xfrm flipH="1" flipV="1">
              <a:off x="4536" y="2381"/>
              <a:ext cx="6" cy="23"/>
            </a:xfrm>
            <a:prstGeom prst="line">
              <a:avLst/>
            </a:prstGeom>
            <a:noFill/>
            <a:ln w="0">
              <a:solidFill>
                <a:srgbClr val="354A1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28" name="Freeform 148"/>
            <p:cNvSpPr>
              <a:spLocks/>
            </p:cNvSpPr>
            <p:nvPr/>
          </p:nvSpPr>
          <p:spPr bwMode="auto">
            <a:xfrm>
              <a:off x="4524" y="2375"/>
              <a:ext cx="30" cy="29"/>
            </a:xfrm>
            <a:custGeom>
              <a:avLst/>
              <a:gdLst>
                <a:gd name="T0" fmla="*/ 30 w 30"/>
                <a:gd name="T1" fmla="*/ 23 h 29"/>
                <a:gd name="T2" fmla="*/ 24 w 30"/>
                <a:gd name="T3" fmla="*/ 0 h 29"/>
                <a:gd name="T4" fmla="*/ 0 w 30"/>
                <a:gd name="T5" fmla="*/ 6 h 29"/>
                <a:gd name="T6" fmla="*/ 6 w 30"/>
                <a:gd name="T7" fmla="*/ 29 h 29"/>
                <a:gd name="T8" fmla="*/ 30 w 30"/>
                <a:gd name="T9" fmla="*/ 23 h 29"/>
              </a:gdLst>
              <a:ahLst/>
              <a:cxnLst>
                <a:cxn ang="0">
                  <a:pos x="T0" y="T1"/>
                </a:cxn>
                <a:cxn ang="0">
                  <a:pos x="T2" y="T3"/>
                </a:cxn>
                <a:cxn ang="0">
                  <a:pos x="T4" y="T5"/>
                </a:cxn>
                <a:cxn ang="0">
                  <a:pos x="T6" y="T7"/>
                </a:cxn>
                <a:cxn ang="0">
                  <a:pos x="T8" y="T9"/>
                </a:cxn>
              </a:cxnLst>
              <a:rect l="0" t="0" r="r" b="b"/>
              <a:pathLst>
                <a:path w="30" h="29">
                  <a:moveTo>
                    <a:pt x="30" y="23"/>
                  </a:moveTo>
                  <a:lnTo>
                    <a:pt x="24" y="0"/>
                  </a:lnTo>
                  <a:lnTo>
                    <a:pt x="0" y="6"/>
                  </a:lnTo>
                  <a:lnTo>
                    <a:pt x="6" y="29"/>
                  </a:lnTo>
                  <a:lnTo>
                    <a:pt x="3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29" name="Freeform 149"/>
            <p:cNvSpPr>
              <a:spLocks/>
            </p:cNvSpPr>
            <p:nvPr/>
          </p:nvSpPr>
          <p:spPr bwMode="auto">
            <a:xfrm>
              <a:off x="4536" y="2381"/>
              <a:ext cx="24" cy="29"/>
            </a:xfrm>
            <a:custGeom>
              <a:avLst/>
              <a:gdLst>
                <a:gd name="T0" fmla="*/ 24 w 24"/>
                <a:gd name="T1" fmla="*/ 29 h 29"/>
                <a:gd name="T2" fmla="*/ 24 w 24"/>
                <a:gd name="T3" fmla="*/ 29 h 29"/>
                <a:gd name="T4" fmla="*/ 24 w 24"/>
                <a:gd name="T5" fmla="*/ 17 h 29"/>
                <a:gd name="T6" fmla="*/ 24 w 24"/>
                <a:gd name="T7" fmla="*/ 11 h 29"/>
                <a:gd name="T8" fmla="*/ 12 w 24"/>
                <a:gd name="T9" fmla="*/ 0 h 29"/>
                <a:gd name="T10" fmla="*/ 0 w 24"/>
                <a:gd name="T11" fmla="*/ 23 h 29"/>
                <a:gd name="T12" fmla="*/ 0 w 24"/>
                <a:gd name="T13" fmla="*/ 23 h 29"/>
                <a:gd name="T14" fmla="*/ 0 w 24"/>
                <a:gd name="T15" fmla="*/ 29 h 29"/>
                <a:gd name="T16" fmla="*/ 0 w 24"/>
                <a:gd name="T17" fmla="*/ 29 h 29"/>
                <a:gd name="T18" fmla="*/ 0 w 24"/>
                <a:gd name="T19" fmla="*/ 29 h 29"/>
                <a:gd name="T20" fmla="*/ 24 w 24"/>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9">
                  <a:moveTo>
                    <a:pt x="24" y="29"/>
                  </a:moveTo>
                  <a:lnTo>
                    <a:pt x="24" y="29"/>
                  </a:lnTo>
                  <a:lnTo>
                    <a:pt x="24" y="17"/>
                  </a:lnTo>
                  <a:lnTo>
                    <a:pt x="24" y="11"/>
                  </a:lnTo>
                  <a:lnTo>
                    <a:pt x="12" y="0"/>
                  </a:lnTo>
                  <a:lnTo>
                    <a:pt x="0" y="23"/>
                  </a:lnTo>
                  <a:lnTo>
                    <a:pt x="0" y="29"/>
                  </a:lnTo>
                  <a:lnTo>
                    <a:pt x="2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30" name="Freeform 150"/>
            <p:cNvSpPr>
              <a:spLocks/>
            </p:cNvSpPr>
            <p:nvPr/>
          </p:nvSpPr>
          <p:spPr bwMode="auto">
            <a:xfrm>
              <a:off x="4536" y="2381"/>
              <a:ext cx="30" cy="23"/>
            </a:xfrm>
            <a:custGeom>
              <a:avLst/>
              <a:gdLst>
                <a:gd name="T0" fmla="*/ 30 w 30"/>
                <a:gd name="T1" fmla="*/ 5 h 23"/>
                <a:gd name="T2" fmla="*/ 30 w 30"/>
                <a:gd name="T3" fmla="*/ 5 h 23"/>
                <a:gd name="T4" fmla="*/ 18 w 30"/>
                <a:gd name="T5" fmla="*/ 0 h 23"/>
                <a:gd name="T6" fmla="*/ 12 w 30"/>
                <a:gd name="T7" fmla="*/ 0 h 23"/>
                <a:gd name="T8" fmla="*/ 0 w 30"/>
                <a:gd name="T9" fmla="*/ 5 h 23"/>
                <a:gd name="T10" fmla="*/ 18 w 30"/>
                <a:gd name="T11" fmla="*/ 23 h 23"/>
                <a:gd name="T12" fmla="*/ 12 w 30"/>
                <a:gd name="T13" fmla="*/ 23 h 23"/>
                <a:gd name="T14" fmla="*/ 6 w 30"/>
                <a:gd name="T15" fmla="*/ 23 h 23"/>
                <a:gd name="T16" fmla="*/ 30 w 30"/>
                <a:gd name="T17"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3">
                  <a:moveTo>
                    <a:pt x="30" y="5"/>
                  </a:moveTo>
                  <a:lnTo>
                    <a:pt x="30" y="5"/>
                  </a:lnTo>
                  <a:lnTo>
                    <a:pt x="18" y="0"/>
                  </a:lnTo>
                  <a:lnTo>
                    <a:pt x="12" y="0"/>
                  </a:lnTo>
                  <a:lnTo>
                    <a:pt x="0" y="5"/>
                  </a:lnTo>
                  <a:lnTo>
                    <a:pt x="18" y="23"/>
                  </a:lnTo>
                  <a:lnTo>
                    <a:pt x="12" y="23"/>
                  </a:lnTo>
                  <a:lnTo>
                    <a:pt x="6" y="23"/>
                  </a:lnTo>
                  <a:lnTo>
                    <a:pt x="3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31" name="Freeform 151"/>
            <p:cNvSpPr>
              <a:spLocks/>
            </p:cNvSpPr>
            <p:nvPr/>
          </p:nvSpPr>
          <p:spPr bwMode="auto">
            <a:xfrm>
              <a:off x="4536" y="2369"/>
              <a:ext cx="30" cy="29"/>
            </a:xfrm>
            <a:custGeom>
              <a:avLst/>
              <a:gdLst>
                <a:gd name="T0" fmla="*/ 30 w 30"/>
                <a:gd name="T1" fmla="*/ 6 h 29"/>
                <a:gd name="T2" fmla="*/ 30 w 30"/>
                <a:gd name="T3" fmla="*/ 6 h 29"/>
                <a:gd name="T4" fmla="*/ 18 w 30"/>
                <a:gd name="T5" fmla="*/ 0 h 29"/>
                <a:gd name="T6" fmla="*/ 12 w 30"/>
                <a:gd name="T7" fmla="*/ 0 h 29"/>
                <a:gd name="T8" fmla="*/ 0 w 30"/>
                <a:gd name="T9" fmla="*/ 6 h 29"/>
                <a:gd name="T10" fmla="*/ 12 w 30"/>
                <a:gd name="T11" fmla="*/ 29 h 29"/>
                <a:gd name="T12" fmla="*/ 12 w 30"/>
                <a:gd name="T13" fmla="*/ 29 h 29"/>
                <a:gd name="T14" fmla="*/ 12 w 30"/>
                <a:gd name="T15" fmla="*/ 23 h 29"/>
                <a:gd name="T16" fmla="*/ 30 w 30"/>
                <a:gd name="T1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30" y="6"/>
                  </a:moveTo>
                  <a:lnTo>
                    <a:pt x="30" y="6"/>
                  </a:lnTo>
                  <a:lnTo>
                    <a:pt x="18" y="0"/>
                  </a:lnTo>
                  <a:lnTo>
                    <a:pt x="12" y="0"/>
                  </a:lnTo>
                  <a:lnTo>
                    <a:pt x="0" y="6"/>
                  </a:lnTo>
                  <a:lnTo>
                    <a:pt x="12" y="29"/>
                  </a:lnTo>
                  <a:lnTo>
                    <a:pt x="12" y="23"/>
                  </a:lnTo>
                  <a:lnTo>
                    <a:pt x="3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32" name="Freeform 152"/>
            <p:cNvSpPr>
              <a:spLocks/>
            </p:cNvSpPr>
            <p:nvPr/>
          </p:nvSpPr>
          <p:spPr bwMode="auto">
            <a:xfrm>
              <a:off x="4536" y="2369"/>
              <a:ext cx="30" cy="23"/>
            </a:xfrm>
            <a:custGeom>
              <a:avLst/>
              <a:gdLst>
                <a:gd name="T0" fmla="*/ 30 w 30"/>
                <a:gd name="T1" fmla="*/ 0 h 23"/>
                <a:gd name="T2" fmla="*/ 30 w 30"/>
                <a:gd name="T3" fmla="*/ 0 h 23"/>
                <a:gd name="T4" fmla="*/ 18 w 30"/>
                <a:gd name="T5" fmla="*/ 0 h 23"/>
                <a:gd name="T6" fmla="*/ 0 w 30"/>
                <a:gd name="T7" fmla="*/ 0 h 23"/>
                <a:gd name="T8" fmla="*/ 6 w 30"/>
                <a:gd name="T9" fmla="*/ 23 h 23"/>
                <a:gd name="T10" fmla="*/ 12 w 30"/>
                <a:gd name="T11" fmla="*/ 23 h 23"/>
                <a:gd name="T12" fmla="*/ 18 w 30"/>
                <a:gd name="T13" fmla="*/ 23 h 23"/>
                <a:gd name="T14" fmla="*/ 30 w 30"/>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30" y="0"/>
                  </a:moveTo>
                  <a:lnTo>
                    <a:pt x="30" y="0"/>
                  </a:lnTo>
                  <a:lnTo>
                    <a:pt x="18" y="0"/>
                  </a:lnTo>
                  <a:lnTo>
                    <a:pt x="0" y="0"/>
                  </a:lnTo>
                  <a:lnTo>
                    <a:pt x="6" y="23"/>
                  </a:lnTo>
                  <a:lnTo>
                    <a:pt x="12" y="23"/>
                  </a:lnTo>
                  <a:lnTo>
                    <a:pt x="18" y="23"/>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33" name="Freeform 153"/>
            <p:cNvSpPr>
              <a:spLocks/>
            </p:cNvSpPr>
            <p:nvPr/>
          </p:nvSpPr>
          <p:spPr bwMode="auto">
            <a:xfrm>
              <a:off x="4530" y="2363"/>
              <a:ext cx="36" cy="23"/>
            </a:xfrm>
            <a:custGeom>
              <a:avLst/>
              <a:gdLst>
                <a:gd name="T0" fmla="*/ 36 w 36"/>
                <a:gd name="T1" fmla="*/ 6 h 23"/>
                <a:gd name="T2" fmla="*/ 36 w 36"/>
                <a:gd name="T3" fmla="*/ 6 h 23"/>
                <a:gd name="T4" fmla="*/ 24 w 36"/>
                <a:gd name="T5" fmla="*/ 0 h 23"/>
                <a:gd name="T6" fmla="*/ 12 w 36"/>
                <a:gd name="T7" fmla="*/ 0 h 23"/>
                <a:gd name="T8" fmla="*/ 0 w 36"/>
                <a:gd name="T9" fmla="*/ 6 h 23"/>
                <a:gd name="T10" fmla="*/ 12 w 36"/>
                <a:gd name="T11" fmla="*/ 23 h 23"/>
                <a:gd name="T12" fmla="*/ 18 w 36"/>
                <a:gd name="T13" fmla="*/ 23 h 23"/>
                <a:gd name="T14" fmla="*/ 24 w 36"/>
                <a:gd name="T15" fmla="*/ 23 h 23"/>
                <a:gd name="T16" fmla="*/ 36 w 36"/>
                <a:gd name="T1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3">
                  <a:moveTo>
                    <a:pt x="36" y="6"/>
                  </a:moveTo>
                  <a:lnTo>
                    <a:pt x="36" y="6"/>
                  </a:lnTo>
                  <a:lnTo>
                    <a:pt x="24" y="0"/>
                  </a:lnTo>
                  <a:lnTo>
                    <a:pt x="12" y="0"/>
                  </a:lnTo>
                  <a:lnTo>
                    <a:pt x="0" y="6"/>
                  </a:lnTo>
                  <a:lnTo>
                    <a:pt x="12" y="23"/>
                  </a:lnTo>
                  <a:lnTo>
                    <a:pt x="18" y="23"/>
                  </a:lnTo>
                  <a:lnTo>
                    <a:pt x="24" y="23"/>
                  </a:lnTo>
                  <a:lnTo>
                    <a:pt x="3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34" name="Freeform 154"/>
            <p:cNvSpPr>
              <a:spLocks/>
            </p:cNvSpPr>
            <p:nvPr/>
          </p:nvSpPr>
          <p:spPr bwMode="auto">
            <a:xfrm>
              <a:off x="4530" y="2363"/>
              <a:ext cx="36" cy="23"/>
            </a:xfrm>
            <a:custGeom>
              <a:avLst/>
              <a:gdLst>
                <a:gd name="T0" fmla="*/ 36 w 36"/>
                <a:gd name="T1" fmla="*/ 0 h 23"/>
                <a:gd name="T2" fmla="*/ 30 w 36"/>
                <a:gd name="T3" fmla="*/ 0 h 23"/>
                <a:gd name="T4" fmla="*/ 0 w 36"/>
                <a:gd name="T5" fmla="*/ 0 h 23"/>
                <a:gd name="T6" fmla="*/ 12 w 36"/>
                <a:gd name="T7" fmla="*/ 23 h 23"/>
                <a:gd name="T8" fmla="*/ 24 w 36"/>
                <a:gd name="T9" fmla="*/ 23 h 23"/>
                <a:gd name="T10" fmla="*/ 24 w 36"/>
                <a:gd name="T11" fmla="*/ 23 h 23"/>
                <a:gd name="T12" fmla="*/ 24 w 36"/>
                <a:gd name="T13" fmla="*/ 23 h 23"/>
                <a:gd name="T14" fmla="*/ 36 w 36"/>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3">
                  <a:moveTo>
                    <a:pt x="36" y="0"/>
                  </a:moveTo>
                  <a:lnTo>
                    <a:pt x="30" y="0"/>
                  </a:lnTo>
                  <a:lnTo>
                    <a:pt x="0" y="0"/>
                  </a:lnTo>
                  <a:lnTo>
                    <a:pt x="12" y="23"/>
                  </a:lnTo>
                  <a:lnTo>
                    <a:pt x="24" y="23"/>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35" name="Freeform 155"/>
            <p:cNvSpPr>
              <a:spLocks/>
            </p:cNvSpPr>
            <p:nvPr/>
          </p:nvSpPr>
          <p:spPr bwMode="auto">
            <a:xfrm>
              <a:off x="4536" y="2357"/>
              <a:ext cx="30" cy="24"/>
            </a:xfrm>
            <a:custGeom>
              <a:avLst/>
              <a:gdLst>
                <a:gd name="T0" fmla="*/ 30 w 30"/>
                <a:gd name="T1" fmla="*/ 0 h 24"/>
                <a:gd name="T2" fmla="*/ 30 w 30"/>
                <a:gd name="T3" fmla="*/ 0 h 24"/>
                <a:gd name="T4" fmla="*/ 18 w 30"/>
                <a:gd name="T5" fmla="*/ 0 h 24"/>
                <a:gd name="T6" fmla="*/ 0 w 30"/>
                <a:gd name="T7" fmla="*/ 0 h 24"/>
                <a:gd name="T8" fmla="*/ 6 w 30"/>
                <a:gd name="T9" fmla="*/ 24 h 24"/>
                <a:gd name="T10" fmla="*/ 18 w 30"/>
                <a:gd name="T11" fmla="*/ 24 h 24"/>
                <a:gd name="T12" fmla="*/ 18 w 30"/>
                <a:gd name="T13" fmla="*/ 24 h 24"/>
                <a:gd name="T14" fmla="*/ 18 w 30"/>
                <a:gd name="T15" fmla="*/ 24 h 24"/>
                <a:gd name="T16" fmla="*/ 30 w 30"/>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4">
                  <a:moveTo>
                    <a:pt x="30" y="0"/>
                  </a:moveTo>
                  <a:lnTo>
                    <a:pt x="30" y="0"/>
                  </a:lnTo>
                  <a:lnTo>
                    <a:pt x="18" y="0"/>
                  </a:lnTo>
                  <a:lnTo>
                    <a:pt x="0" y="0"/>
                  </a:lnTo>
                  <a:lnTo>
                    <a:pt x="6" y="24"/>
                  </a:lnTo>
                  <a:lnTo>
                    <a:pt x="18" y="24"/>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36" name="Freeform 156"/>
            <p:cNvSpPr>
              <a:spLocks/>
            </p:cNvSpPr>
            <p:nvPr/>
          </p:nvSpPr>
          <p:spPr bwMode="auto">
            <a:xfrm>
              <a:off x="4536" y="2351"/>
              <a:ext cx="24" cy="24"/>
            </a:xfrm>
            <a:custGeom>
              <a:avLst/>
              <a:gdLst>
                <a:gd name="T0" fmla="*/ 24 w 24"/>
                <a:gd name="T1" fmla="*/ 0 h 24"/>
                <a:gd name="T2" fmla="*/ 18 w 24"/>
                <a:gd name="T3" fmla="*/ 0 h 24"/>
                <a:gd name="T4" fmla="*/ 0 w 24"/>
                <a:gd name="T5" fmla="*/ 0 h 24"/>
                <a:gd name="T6" fmla="*/ 6 w 24"/>
                <a:gd name="T7" fmla="*/ 24 h 24"/>
                <a:gd name="T8" fmla="*/ 12 w 24"/>
                <a:gd name="T9" fmla="*/ 24 h 24"/>
                <a:gd name="T10" fmla="*/ 18 w 24"/>
                <a:gd name="T11" fmla="*/ 24 h 24"/>
                <a:gd name="T12" fmla="*/ 24 w 2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24" y="0"/>
                  </a:moveTo>
                  <a:lnTo>
                    <a:pt x="18" y="0"/>
                  </a:lnTo>
                  <a:lnTo>
                    <a:pt x="0" y="0"/>
                  </a:lnTo>
                  <a:lnTo>
                    <a:pt x="6" y="24"/>
                  </a:lnTo>
                  <a:lnTo>
                    <a:pt x="12" y="24"/>
                  </a:lnTo>
                  <a:lnTo>
                    <a:pt x="18" y="24"/>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37" name="Freeform 157"/>
            <p:cNvSpPr>
              <a:spLocks/>
            </p:cNvSpPr>
            <p:nvPr/>
          </p:nvSpPr>
          <p:spPr bwMode="auto">
            <a:xfrm>
              <a:off x="4542" y="2345"/>
              <a:ext cx="18" cy="24"/>
            </a:xfrm>
            <a:custGeom>
              <a:avLst/>
              <a:gdLst>
                <a:gd name="T0" fmla="*/ 18 w 18"/>
                <a:gd name="T1" fmla="*/ 0 h 24"/>
                <a:gd name="T2" fmla="*/ 12 w 18"/>
                <a:gd name="T3" fmla="*/ 0 h 24"/>
                <a:gd name="T4" fmla="*/ 0 w 18"/>
                <a:gd name="T5" fmla="*/ 0 h 24"/>
                <a:gd name="T6" fmla="*/ 6 w 18"/>
                <a:gd name="T7" fmla="*/ 24 h 24"/>
                <a:gd name="T8" fmla="*/ 12 w 18"/>
                <a:gd name="T9" fmla="*/ 24 h 24"/>
                <a:gd name="T10" fmla="*/ 12 w 18"/>
                <a:gd name="T11" fmla="*/ 24 h 24"/>
                <a:gd name="T12" fmla="*/ 18 w 1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8" h="24">
                  <a:moveTo>
                    <a:pt x="18" y="0"/>
                  </a:moveTo>
                  <a:lnTo>
                    <a:pt x="12" y="0"/>
                  </a:lnTo>
                  <a:lnTo>
                    <a:pt x="0" y="0"/>
                  </a:lnTo>
                  <a:lnTo>
                    <a:pt x="6" y="24"/>
                  </a:lnTo>
                  <a:lnTo>
                    <a:pt x="12" y="24"/>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38" name="Freeform 158"/>
            <p:cNvSpPr>
              <a:spLocks/>
            </p:cNvSpPr>
            <p:nvPr/>
          </p:nvSpPr>
          <p:spPr bwMode="auto">
            <a:xfrm>
              <a:off x="4542" y="2434"/>
              <a:ext cx="18" cy="6"/>
            </a:xfrm>
            <a:custGeom>
              <a:avLst/>
              <a:gdLst>
                <a:gd name="T0" fmla="*/ 0 w 18"/>
                <a:gd name="T1" fmla="*/ 0 h 6"/>
                <a:gd name="T2" fmla="*/ 0 w 18"/>
                <a:gd name="T3" fmla="*/ 6 h 6"/>
                <a:gd name="T4" fmla="*/ 0 w 18"/>
                <a:gd name="T5" fmla="*/ 6 h 6"/>
                <a:gd name="T6" fmla="*/ 6 w 18"/>
                <a:gd name="T7" fmla="*/ 6 h 6"/>
                <a:gd name="T8" fmla="*/ 6 w 18"/>
                <a:gd name="T9" fmla="*/ 6 h 6"/>
                <a:gd name="T10" fmla="*/ 6 w 18"/>
                <a:gd name="T11" fmla="*/ 6 h 6"/>
                <a:gd name="T12" fmla="*/ 6 w 18"/>
                <a:gd name="T13" fmla="*/ 6 h 6"/>
                <a:gd name="T14" fmla="*/ 12 w 18"/>
                <a:gd name="T15" fmla="*/ 6 h 6"/>
                <a:gd name="T16" fmla="*/ 12 w 18"/>
                <a:gd name="T17" fmla="*/ 6 h 6"/>
                <a:gd name="T18" fmla="*/ 18 w 18"/>
                <a:gd name="T19" fmla="*/ 6 h 6"/>
                <a:gd name="T20" fmla="*/ 18 w 18"/>
                <a:gd name="T21" fmla="*/ 6 h 6"/>
                <a:gd name="T22" fmla="*/ 6 w 18"/>
                <a:gd name="T23" fmla="*/ 6 h 6"/>
                <a:gd name="T24" fmla="*/ 6 w 18"/>
                <a:gd name="T25" fmla="*/ 0 h 6"/>
                <a:gd name="T26" fmla="*/ 0 w 18"/>
                <a:gd name="T27" fmla="*/ 0 h 6"/>
                <a:gd name="T28" fmla="*/ 0 w 18"/>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6">
                  <a:moveTo>
                    <a:pt x="0" y="0"/>
                  </a:moveTo>
                  <a:lnTo>
                    <a:pt x="0" y="6"/>
                  </a:lnTo>
                  <a:lnTo>
                    <a:pt x="6" y="6"/>
                  </a:lnTo>
                  <a:lnTo>
                    <a:pt x="12" y="6"/>
                  </a:lnTo>
                  <a:lnTo>
                    <a:pt x="18" y="6"/>
                  </a:lnTo>
                  <a:lnTo>
                    <a:pt x="6" y="6"/>
                  </a:lnTo>
                  <a:lnTo>
                    <a:pt x="6" y="0"/>
                  </a:lnTo>
                  <a:lnTo>
                    <a:pt x="0" y="0"/>
                  </a:lnTo>
                  <a:close/>
                </a:path>
              </a:pathLst>
            </a:custGeom>
            <a:solidFill>
              <a:srgbClr val="2145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39" name="Freeform 159"/>
            <p:cNvSpPr>
              <a:spLocks/>
            </p:cNvSpPr>
            <p:nvPr/>
          </p:nvSpPr>
          <p:spPr bwMode="auto">
            <a:xfrm>
              <a:off x="4530" y="2428"/>
              <a:ext cx="24" cy="24"/>
            </a:xfrm>
            <a:custGeom>
              <a:avLst/>
              <a:gdLst>
                <a:gd name="T0" fmla="*/ 0 w 24"/>
                <a:gd name="T1" fmla="*/ 12 h 24"/>
                <a:gd name="T2" fmla="*/ 0 w 24"/>
                <a:gd name="T3" fmla="*/ 18 h 24"/>
                <a:gd name="T4" fmla="*/ 6 w 24"/>
                <a:gd name="T5" fmla="*/ 24 h 24"/>
                <a:gd name="T6" fmla="*/ 18 w 24"/>
                <a:gd name="T7" fmla="*/ 24 h 24"/>
                <a:gd name="T8" fmla="*/ 6 w 24"/>
                <a:gd name="T9" fmla="*/ 0 h 24"/>
                <a:gd name="T10" fmla="*/ 18 w 24"/>
                <a:gd name="T11" fmla="*/ 0 h 24"/>
                <a:gd name="T12" fmla="*/ 24 w 24"/>
                <a:gd name="T13" fmla="*/ 6 h 24"/>
                <a:gd name="T14" fmla="*/ 24 w 24"/>
                <a:gd name="T15" fmla="*/ 6 h 24"/>
                <a:gd name="T16" fmla="*/ 24 w 24"/>
                <a:gd name="T17" fmla="*/ 6 h 24"/>
                <a:gd name="T18" fmla="*/ 0 w 24"/>
                <a:gd name="T1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0" y="12"/>
                  </a:moveTo>
                  <a:lnTo>
                    <a:pt x="0" y="18"/>
                  </a:lnTo>
                  <a:lnTo>
                    <a:pt x="6" y="24"/>
                  </a:lnTo>
                  <a:lnTo>
                    <a:pt x="18" y="24"/>
                  </a:lnTo>
                  <a:lnTo>
                    <a:pt x="6" y="0"/>
                  </a:lnTo>
                  <a:lnTo>
                    <a:pt x="18" y="0"/>
                  </a:lnTo>
                  <a:lnTo>
                    <a:pt x="24" y="6"/>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40" name="Freeform 160"/>
            <p:cNvSpPr>
              <a:spLocks noEditPoints="1"/>
            </p:cNvSpPr>
            <p:nvPr/>
          </p:nvSpPr>
          <p:spPr bwMode="auto">
            <a:xfrm>
              <a:off x="4536" y="2428"/>
              <a:ext cx="18" cy="24"/>
            </a:xfrm>
            <a:custGeom>
              <a:avLst/>
              <a:gdLst>
                <a:gd name="T0" fmla="*/ 12 w 18"/>
                <a:gd name="T1" fmla="*/ 24 h 24"/>
                <a:gd name="T2" fmla="*/ 6 w 18"/>
                <a:gd name="T3" fmla="*/ 24 h 24"/>
                <a:gd name="T4" fmla="*/ 6 w 18"/>
                <a:gd name="T5" fmla="*/ 24 h 24"/>
                <a:gd name="T6" fmla="*/ 6 w 18"/>
                <a:gd name="T7" fmla="*/ 24 h 24"/>
                <a:gd name="T8" fmla="*/ 6 w 18"/>
                <a:gd name="T9" fmla="*/ 24 h 24"/>
                <a:gd name="T10" fmla="*/ 18 w 18"/>
                <a:gd name="T11" fmla="*/ 0 h 24"/>
                <a:gd name="T12" fmla="*/ 18 w 18"/>
                <a:gd name="T13" fmla="*/ 0 h 24"/>
                <a:gd name="T14" fmla="*/ 18 w 18"/>
                <a:gd name="T15" fmla="*/ 0 h 24"/>
                <a:gd name="T16" fmla="*/ 12 w 18"/>
                <a:gd name="T17" fmla="*/ 0 h 24"/>
                <a:gd name="T18" fmla="*/ 0 w 18"/>
                <a:gd name="T19" fmla="*/ 0 h 24"/>
                <a:gd name="T20" fmla="*/ 12 w 18"/>
                <a:gd name="T21" fmla="*/ 24 h 24"/>
                <a:gd name="T22" fmla="*/ 0 w 18"/>
                <a:gd name="T23" fmla="*/ 0 h 24"/>
                <a:gd name="T24" fmla="*/ 0 w 18"/>
                <a:gd name="T25" fmla="*/ 0 h 24"/>
                <a:gd name="T26" fmla="*/ 0 w 18"/>
                <a:gd name="T27" fmla="*/ 0 h 24"/>
                <a:gd name="T28" fmla="*/ 6 w 18"/>
                <a:gd name="T29" fmla="*/ 12 h 24"/>
                <a:gd name="T30" fmla="*/ 0 w 18"/>
                <a:gd name="T3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24">
                  <a:moveTo>
                    <a:pt x="12" y="24"/>
                  </a:moveTo>
                  <a:lnTo>
                    <a:pt x="6" y="24"/>
                  </a:lnTo>
                  <a:lnTo>
                    <a:pt x="18" y="0"/>
                  </a:lnTo>
                  <a:lnTo>
                    <a:pt x="12" y="0"/>
                  </a:lnTo>
                  <a:lnTo>
                    <a:pt x="0" y="0"/>
                  </a:lnTo>
                  <a:lnTo>
                    <a:pt x="12" y="24"/>
                  </a:lnTo>
                  <a:close/>
                  <a:moveTo>
                    <a:pt x="0" y="0"/>
                  </a:moveTo>
                  <a:lnTo>
                    <a:pt x="0" y="0"/>
                  </a:lnTo>
                  <a:lnTo>
                    <a:pt x="6"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41" name="Freeform 161"/>
            <p:cNvSpPr>
              <a:spLocks noEditPoints="1"/>
            </p:cNvSpPr>
            <p:nvPr/>
          </p:nvSpPr>
          <p:spPr bwMode="auto">
            <a:xfrm>
              <a:off x="4536" y="2428"/>
              <a:ext cx="24" cy="24"/>
            </a:xfrm>
            <a:custGeom>
              <a:avLst/>
              <a:gdLst>
                <a:gd name="T0" fmla="*/ 6 w 24"/>
                <a:gd name="T1" fmla="*/ 24 h 24"/>
                <a:gd name="T2" fmla="*/ 0 w 24"/>
                <a:gd name="T3" fmla="*/ 18 h 24"/>
                <a:gd name="T4" fmla="*/ 0 w 24"/>
                <a:gd name="T5" fmla="*/ 18 h 24"/>
                <a:gd name="T6" fmla="*/ 0 w 24"/>
                <a:gd name="T7" fmla="*/ 18 h 24"/>
                <a:gd name="T8" fmla="*/ 24 w 24"/>
                <a:gd name="T9" fmla="*/ 6 h 24"/>
                <a:gd name="T10" fmla="*/ 18 w 24"/>
                <a:gd name="T11" fmla="*/ 0 h 24"/>
                <a:gd name="T12" fmla="*/ 18 w 24"/>
                <a:gd name="T13" fmla="*/ 0 h 24"/>
                <a:gd name="T14" fmla="*/ 18 w 24"/>
                <a:gd name="T15" fmla="*/ 0 h 24"/>
                <a:gd name="T16" fmla="*/ 12 w 24"/>
                <a:gd name="T17" fmla="*/ 0 h 24"/>
                <a:gd name="T18" fmla="*/ 6 w 24"/>
                <a:gd name="T19" fmla="*/ 24 h 24"/>
                <a:gd name="T20" fmla="*/ 6 w 24"/>
                <a:gd name="T21" fmla="*/ 24 h 24"/>
                <a:gd name="T22" fmla="*/ 6 w 24"/>
                <a:gd name="T23" fmla="*/ 24 h 24"/>
                <a:gd name="T24" fmla="*/ 6 w 24"/>
                <a:gd name="T25" fmla="*/ 24 h 24"/>
                <a:gd name="T26" fmla="*/ 12 w 24"/>
                <a:gd name="T27" fmla="*/ 12 h 24"/>
                <a:gd name="T28" fmla="*/ 6 w 24"/>
                <a:gd name="T2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6" y="24"/>
                  </a:moveTo>
                  <a:lnTo>
                    <a:pt x="0" y="18"/>
                  </a:lnTo>
                  <a:lnTo>
                    <a:pt x="24" y="6"/>
                  </a:lnTo>
                  <a:lnTo>
                    <a:pt x="18" y="0"/>
                  </a:lnTo>
                  <a:lnTo>
                    <a:pt x="12" y="0"/>
                  </a:lnTo>
                  <a:lnTo>
                    <a:pt x="6" y="24"/>
                  </a:lnTo>
                  <a:close/>
                  <a:moveTo>
                    <a:pt x="6" y="24"/>
                  </a:moveTo>
                  <a:lnTo>
                    <a:pt x="6" y="24"/>
                  </a:lnTo>
                  <a:lnTo>
                    <a:pt x="12" y="12"/>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42" name="Freeform 162"/>
            <p:cNvSpPr>
              <a:spLocks noEditPoints="1"/>
            </p:cNvSpPr>
            <p:nvPr/>
          </p:nvSpPr>
          <p:spPr bwMode="auto">
            <a:xfrm>
              <a:off x="4536" y="2428"/>
              <a:ext cx="24" cy="42"/>
            </a:xfrm>
            <a:custGeom>
              <a:avLst/>
              <a:gdLst>
                <a:gd name="T0" fmla="*/ 24 w 24"/>
                <a:gd name="T1" fmla="*/ 18 h 42"/>
                <a:gd name="T2" fmla="*/ 18 w 24"/>
                <a:gd name="T3" fmla="*/ 24 h 42"/>
                <a:gd name="T4" fmla="*/ 18 w 24"/>
                <a:gd name="T5" fmla="*/ 24 h 42"/>
                <a:gd name="T6" fmla="*/ 12 w 24"/>
                <a:gd name="T7" fmla="*/ 24 h 42"/>
                <a:gd name="T8" fmla="*/ 12 w 24"/>
                <a:gd name="T9" fmla="*/ 24 h 42"/>
                <a:gd name="T10" fmla="*/ 12 w 24"/>
                <a:gd name="T11" fmla="*/ 24 h 42"/>
                <a:gd name="T12" fmla="*/ 12 w 24"/>
                <a:gd name="T13" fmla="*/ 0 h 42"/>
                <a:gd name="T14" fmla="*/ 18 w 24"/>
                <a:gd name="T15" fmla="*/ 0 h 42"/>
                <a:gd name="T16" fmla="*/ 18 w 24"/>
                <a:gd name="T17" fmla="*/ 0 h 42"/>
                <a:gd name="T18" fmla="*/ 18 w 24"/>
                <a:gd name="T19" fmla="*/ 0 h 42"/>
                <a:gd name="T20" fmla="*/ 18 w 24"/>
                <a:gd name="T21" fmla="*/ 0 h 42"/>
                <a:gd name="T22" fmla="*/ 12 w 24"/>
                <a:gd name="T23" fmla="*/ 0 h 42"/>
                <a:gd name="T24" fmla="*/ 24 w 24"/>
                <a:gd name="T25" fmla="*/ 18 h 42"/>
                <a:gd name="T26" fmla="*/ 0 w 24"/>
                <a:gd name="T27" fmla="*/ 18 h 42"/>
                <a:gd name="T28" fmla="*/ 12 w 24"/>
                <a:gd name="T29" fmla="*/ 42 h 42"/>
                <a:gd name="T30" fmla="*/ 24 w 24"/>
                <a:gd name="T31" fmla="*/ 18 h 42"/>
                <a:gd name="T32" fmla="*/ 12 w 24"/>
                <a:gd name="T33" fmla="*/ 12 h 42"/>
                <a:gd name="T34" fmla="*/ 0 w 24"/>
                <a:gd name="T35"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42">
                  <a:moveTo>
                    <a:pt x="24" y="18"/>
                  </a:moveTo>
                  <a:lnTo>
                    <a:pt x="18" y="24"/>
                  </a:lnTo>
                  <a:lnTo>
                    <a:pt x="12" y="24"/>
                  </a:lnTo>
                  <a:lnTo>
                    <a:pt x="12" y="0"/>
                  </a:lnTo>
                  <a:lnTo>
                    <a:pt x="18" y="0"/>
                  </a:lnTo>
                  <a:lnTo>
                    <a:pt x="12" y="0"/>
                  </a:lnTo>
                  <a:lnTo>
                    <a:pt x="24" y="18"/>
                  </a:lnTo>
                  <a:close/>
                  <a:moveTo>
                    <a:pt x="0" y="18"/>
                  </a:moveTo>
                  <a:lnTo>
                    <a:pt x="12" y="42"/>
                  </a:lnTo>
                  <a:lnTo>
                    <a:pt x="24" y="18"/>
                  </a:lnTo>
                  <a:lnTo>
                    <a:pt x="12" y="1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43" name="Freeform 163"/>
            <p:cNvSpPr>
              <a:spLocks noEditPoints="1"/>
            </p:cNvSpPr>
            <p:nvPr/>
          </p:nvSpPr>
          <p:spPr bwMode="auto">
            <a:xfrm>
              <a:off x="4548" y="2428"/>
              <a:ext cx="12" cy="24"/>
            </a:xfrm>
            <a:custGeom>
              <a:avLst/>
              <a:gdLst>
                <a:gd name="T0" fmla="*/ 12 w 12"/>
                <a:gd name="T1" fmla="*/ 24 h 24"/>
                <a:gd name="T2" fmla="*/ 12 w 12"/>
                <a:gd name="T3" fmla="*/ 24 h 24"/>
                <a:gd name="T4" fmla="*/ 12 w 12"/>
                <a:gd name="T5" fmla="*/ 24 h 24"/>
                <a:gd name="T6" fmla="*/ 12 w 12"/>
                <a:gd name="T7" fmla="*/ 24 h 24"/>
                <a:gd name="T8" fmla="*/ 6 w 12"/>
                <a:gd name="T9" fmla="*/ 24 h 24"/>
                <a:gd name="T10" fmla="*/ 12 w 12"/>
                <a:gd name="T11" fmla="*/ 0 h 24"/>
                <a:gd name="T12" fmla="*/ 6 w 12"/>
                <a:gd name="T13" fmla="*/ 0 h 24"/>
                <a:gd name="T14" fmla="*/ 0 w 12"/>
                <a:gd name="T15" fmla="*/ 0 h 24"/>
                <a:gd name="T16" fmla="*/ 0 w 12"/>
                <a:gd name="T17" fmla="*/ 0 h 24"/>
                <a:gd name="T18" fmla="*/ 0 w 12"/>
                <a:gd name="T19" fmla="*/ 0 h 24"/>
                <a:gd name="T20" fmla="*/ 12 w 12"/>
                <a:gd name="T21" fmla="*/ 24 h 24"/>
                <a:gd name="T22" fmla="*/ 6 w 12"/>
                <a:gd name="T23" fmla="*/ 24 h 24"/>
                <a:gd name="T24" fmla="*/ 6 w 12"/>
                <a:gd name="T25" fmla="*/ 24 h 24"/>
                <a:gd name="T26" fmla="*/ 12 w 12"/>
                <a:gd name="T27" fmla="*/ 24 h 24"/>
                <a:gd name="T28" fmla="*/ 6 w 12"/>
                <a:gd name="T29" fmla="*/ 12 h 24"/>
                <a:gd name="T30" fmla="*/ 6 w 12"/>
                <a:gd name="T3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24">
                  <a:moveTo>
                    <a:pt x="12" y="24"/>
                  </a:moveTo>
                  <a:lnTo>
                    <a:pt x="12" y="24"/>
                  </a:lnTo>
                  <a:lnTo>
                    <a:pt x="6" y="24"/>
                  </a:lnTo>
                  <a:lnTo>
                    <a:pt x="12" y="0"/>
                  </a:lnTo>
                  <a:lnTo>
                    <a:pt x="6" y="0"/>
                  </a:lnTo>
                  <a:lnTo>
                    <a:pt x="0" y="0"/>
                  </a:lnTo>
                  <a:lnTo>
                    <a:pt x="12" y="24"/>
                  </a:lnTo>
                  <a:close/>
                  <a:moveTo>
                    <a:pt x="6" y="24"/>
                  </a:moveTo>
                  <a:lnTo>
                    <a:pt x="6" y="24"/>
                  </a:lnTo>
                  <a:lnTo>
                    <a:pt x="12" y="24"/>
                  </a:lnTo>
                  <a:lnTo>
                    <a:pt x="6" y="12"/>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44" name="Freeform 164"/>
            <p:cNvSpPr>
              <a:spLocks noEditPoints="1"/>
            </p:cNvSpPr>
            <p:nvPr/>
          </p:nvSpPr>
          <p:spPr bwMode="auto">
            <a:xfrm>
              <a:off x="4548" y="2428"/>
              <a:ext cx="24" cy="24"/>
            </a:xfrm>
            <a:custGeom>
              <a:avLst/>
              <a:gdLst>
                <a:gd name="T0" fmla="*/ 6 w 24"/>
                <a:gd name="T1" fmla="*/ 24 h 24"/>
                <a:gd name="T2" fmla="*/ 18 w 24"/>
                <a:gd name="T3" fmla="*/ 24 h 24"/>
                <a:gd name="T4" fmla="*/ 18 w 24"/>
                <a:gd name="T5" fmla="*/ 18 h 24"/>
                <a:gd name="T6" fmla="*/ 24 w 24"/>
                <a:gd name="T7" fmla="*/ 12 h 24"/>
                <a:gd name="T8" fmla="*/ 0 w 24"/>
                <a:gd name="T9" fmla="*/ 6 h 24"/>
                <a:gd name="T10" fmla="*/ 0 w 24"/>
                <a:gd name="T11" fmla="*/ 6 h 24"/>
                <a:gd name="T12" fmla="*/ 0 w 24"/>
                <a:gd name="T13" fmla="*/ 0 h 24"/>
                <a:gd name="T14" fmla="*/ 12 w 24"/>
                <a:gd name="T15" fmla="*/ 0 h 24"/>
                <a:gd name="T16" fmla="*/ 6 w 24"/>
                <a:gd name="T17" fmla="*/ 24 h 24"/>
                <a:gd name="T18" fmla="*/ 12 w 24"/>
                <a:gd name="T19" fmla="*/ 0 h 24"/>
                <a:gd name="T20" fmla="*/ 12 w 24"/>
                <a:gd name="T21" fmla="*/ 0 h 24"/>
                <a:gd name="T22" fmla="*/ 12 w 24"/>
                <a:gd name="T23" fmla="*/ 0 h 24"/>
                <a:gd name="T24" fmla="*/ 6 w 24"/>
                <a:gd name="T25" fmla="*/ 12 h 24"/>
                <a:gd name="T26" fmla="*/ 12 w 24"/>
                <a:gd name="T2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6" y="24"/>
                  </a:moveTo>
                  <a:lnTo>
                    <a:pt x="18" y="24"/>
                  </a:lnTo>
                  <a:lnTo>
                    <a:pt x="18" y="18"/>
                  </a:lnTo>
                  <a:lnTo>
                    <a:pt x="24" y="12"/>
                  </a:lnTo>
                  <a:lnTo>
                    <a:pt x="0" y="6"/>
                  </a:lnTo>
                  <a:lnTo>
                    <a:pt x="0" y="0"/>
                  </a:lnTo>
                  <a:lnTo>
                    <a:pt x="12" y="0"/>
                  </a:lnTo>
                  <a:lnTo>
                    <a:pt x="6" y="24"/>
                  </a:lnTo>
                  <a:close/>
                  <a:moveTo>
                    <a:pt x="12" y="0"/>
                  </a:moveTo>
                  <a:lnTo>
                    <a:pt x="12" y="0"/>
                  </a:lnTo>
                  <a:lnTo>
                    <a:pt x="6" y="1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45" name="Freeform 165"/>
            <p:cNvSpPr>
              <a:spLocks noEditPoints="1"/>
            </p:cNvSpPr>
            <p:nvPr/>
          </p:nvSpPr>
          <p:spPr bwMode="auto">
            <a:xfrm>
              <a:off x="4548" y="2428"/>
              <a:ext cx="24" cy="24"/>
            </a:xfrm>
            <a:custGeom>
              <a:avLst/>
              <a:gdLst>
                <a:gd name="T0" fmla="*/ 12 w 24"/>
                <a:gd name="T1" fmla="*/ 0 h 24"/>
                <a:gd name="T2" fmla="*/ 0 w 24"/>
                <a:gd name="T3" fmla="*/ 0 h 24"/>
                <a:gd name="T4" fmla="*/ 0 w 24"/>
                <a:gd name="T5" fmla="*/ 24 h 24"/>
                <a:gd name="T6" fmla="*/ 12 w 24"/>
                <a:gd name="T7" fmla="*/ 24 h 24"/>
                <a:gd name="T8" fmla="*/ 12 w 24"/>
                <a:gd name="T9" fmla="*/ 0 h 24"/>
                <a:gd name="T10" fmla="*/ 24 w 24"/>
                <a:gd name="T11" fmla="*/ 12 h 24"/>
                <a:gd name="T12" fmla="*/ 24 w 24"/>
                <a:gd name="T13" fmla="*/ 0 h 24"/>
                <a:gd name="T14" fmla="*/ 12 w 24"/>
                <a:gd name="T15" fmla="*/ 0 h 24"/>
                <a:gd name="T16" fmla="*/ 12 w 24"/>
                <a:gd name="T17" fmla="*/ 12 h 24"/>
                <a:gd name="T18" fmla="*/ 24 w 24"/>
                <a:gd name="T1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0"/>
                  </a:moveTo>
                  <a:lnTo>
                    <a:pt x="0" y="0"/>
                  </a:lnTo>
                  <a:lnTo>
                    <a:pt x="0" y="24"/>
                  </a:lnTo>
                  <a:lnTo>
                    <a:pt x="12" y="24"/>
                  </a:lnTo>
                  <a:lnTo>
                    <a:pt x="12" y="0"/>
                  </a:lnTo>
                  <a:close/>
                  <a:moveTo>
                    <a:pt x="24" y="12"/>
                  </a:moveTo>
                  <a:lnTo>
                    <a:pt x="24" y="0"/>
                  </a:lnTo>
                  <a:lnTo>
                    <a:pt x="12" y="0"/>
                  </a:lnTo>
                  <a:lnTo>
                    <a:pt x="12" y="12"/>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46" name="Freeform 166"/>
            <p:cNvSpPr>
              <a:spLocks noEditPoints="1"/>
            </p:cNvSpPr>
            <p:nvPr/>
          </p:nvSpPr>
          <p:spPr bwMode="auto">
            <a:xfrm>
              <a:off x="4536" y="2434"/>
              <a:ext cx="24" cy="18"/>
            </a:xfrm>
            <a:custGeom>
              <a:avLst/>
              <a:gdLst>
                <a:gd name="T0" fmla="*/ 24 w 24"/>
                <a:gd name="T1" fmla="*/ 6 h 18"/>
                <a:gd name="T2" fmla="*/ 24 w 24"/>
                <a:gd name="T3" fmla="*/ 0 h 18"/>
                <a:gd name="T4" fmla="*/ 0 w 24"/>
                <a:gd name="T5" fmla="*/ 0 h 18"/>
                <a:gd name="T6" fmla="*/ 0 w 24"/>
                <a:gd name="T7" fmla="*/ 6 h 18"/>
                <a:gd name="T8" fmla="*/ 24 w 24"/>
                <a:gd name="T9" fmla="*/ 6 h 18"/>
                <a:gd name="T10" fmla="*/ 0 w 24"/>
                <a:gd name="T11" fmla="*/ 6 h 18"/>
                <a:gd name="T12" fmla="*/ 0 w 24"/>
                <a:gd name="T13" fmla="*/ 18 h 18"/>
                <a:gd name="T14" fmla="*/ 12 w 24"/>
                <a:gd name="T15" fmla="*/ 18 h 18"/>
                <a:gd name="T16" fmla="*/ 12 w 24"/>
                <a:gd name="T17" fmla="*/ 6 h 18"/>
                <a:gd name="T18" fmla="*/ 0 w 24"/>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8">
                  <a:moveTo>
                    <a:pt x="24" y="6"/>
                  </a:moveTo>
                  <a:lnTo>
                    <a:pt x="24" y="0"/>
                  </a:lnTo>
                  <a:lnTo>
                    <a:pt x="0" y="0"/>
                  </a:lnTo>
                  <a:lnTo>
                    <a:pt x="0" y="6"/>
                  </a:lnTo>
                  <a:lnTo>
                    <a:pt x="24" y="6"/>
                  </a:lnTo>
                  <a:close/>
                  <a:moveTo>
                    <a:pt x="0" y="6"/>
                  </a:moveTo>
                  <a:lnTo>
                    <a:pt x="0" y="18"/>
                  </a:lnTo>
                  <a:lnTo>
                    <a:pt x="12" y="18"/>
                  </a:lnTo>
                  <a:lnTo>
                    <a:pt x="12"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47" name="Freeform 167"/>
            <p:cNvSpPr>
              <a:spLocks noEditPoints="1"/>
            </p:cNvSpPr>
            <p:nvPr/>
          </p:nvSpPr>
          <p:spPr bwMode="auto">
            <a:xfrm>
              <a:off x="4542" y="2422"/>
              <a:ext cx="18" cy="24"/>
            </a:xfrm>
            <a:custGeom>
              <a:avLst/>
              <a:gdLst>
                <a:gd name="T0" fmla="*/ 6 w 18"/>
                <a:gd name="T1" fmla="*/ 0 h 24"/>
                <a:gd name="T2" fmla="*/ 0 w 18"/>
                <a:gd name="T3" fmla="*/ 0 h 24"/>
                <a:gd name="T4" fmla="*/ 0 w 18"/>
                <a:gd name="T5" fmla="*/ 24 h 24"/>
                <a:gd name="T6" fmla="*/ 6 w 18"/>
                <a:gd name="T7" fmla="*/ 24 h 24"/>
                <a:gd name="T8" fmla="*/ 6 w 18"/>
                <a:gd name="T9" fmla="*/ 0 h 24"/>
                <a:gd name="T10" fmla="*/ 18 w 18"/>
                <a:gd name="T11" fmla="*/ 12 h 24"/>
                <a:gd name="T12" fmla="*/ 18 w 18"/>
                <a:gd name="T13" fmla="*/ 0 h 24"/>
                <a:gd name="T14" fmla="*/ 6 w 18"/>
                <a:gd name="T15" fmla="*/ 0 h 24"/>
                <a:gd name="T16" fmla="*/ 6 w 18"/>
                <a:gd name="T17" fmla="*/ 12 h 24"/>
                <a:gd name="T18" fmla="*/ 18 w 18"/>
                <a:gd name="T1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4">
                  <a:moveTo>
                    <a:pt x="6" y="0"/>
                  </a:moveTo>
                  <a:lnTo>
                    <a:pt x="0" y="0"/>
                  </a:lnTo>
                  <a:lnTo>
                    <a:pt x="0" y="24"/>
                  </a:lnTo>
                  <a:lnTo>
                    <a:pt x="6" y="24"/>
                  </a:lnTo>
                  <a:lnTo>
                    <a:pt x="6" y="0"/>
                  </a:lnTo>
                  <a:close/>
                  <a:moveTo>
                    <a:pt x="18" y="12"/>
                  </a:moveTo>
                  <a:lnTo>
                    <a:pt x="18" y="0"/>
                  </a:lnTo>
                  <a:lnTo>
                    <a:pt x="6" y="0"/>
                  </a:lnTo>
                  <a:lnTo>
                    <a:pt x="6" y="12"/>
                  </a:lnTo>
                  <a:lnTo>
                    <a:pt x="1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48" name="Freeform 168"/>
            <p:cNvSpPr>
              <a:spLocks/>
            </p:cNvSpPr>
            <p:nvPr/>
          </p:nvSpPr>
          <p:spPr bwMode="auto">
            <a:xfrm>
              <a:off x="4524" y="2422"/>
              <a:ext cx="18" cy="18"/>
            </a:xfrm>
            <a:custGeom>
              <a:avLst/>
              <a:gdLst>
                <a:gd name="T0" fmla="*/ 18 w 18"/>
                <a:gd name="T1" fmla="*/ 0 h 18"/>
                <a:gd name="T2" fmla="*/ 0 w 18"/>
                <a:gd name="T3" fmla="*/ 0 h 18"/>
                <a:gd name="T4" fmla="*/ 6 w 18"/>
                <a:gd name="T5" fmla="*/ 18 h 18"/>
                <a:gd name="T6" fmla="*/ 18 w 18"/>
                <a:gd name="T7" fmla="*/ 12 h 18"/>
                <a:gd name="T8" fmla="*/ 18 w 18"/>
                <a:gd name="T9" fmla="*/ 0 h 18"/>
              </a:gdLst>
              <a:ahLst/>
              <a:cxnLst>
                <a:cxn ang="0">
                  <a:pos x="T0" y="T1"/>
                </a:cxn>
                <a:cxn ang="0">
                  <a:pos x="T2" y="T3"/>
                </a:cxn>
                <a:cxn ang="0">
                  <a:pos x="T4" y="T5"/>
                </a:cxn>
                <a:cxn ang="0">
                  <a:pos x="T6" y="T7"/>
                </a:cxn>
                <a:cxn ang="0">
                  <a:pos x="T8" y="T9"/>
                </a:cxn>
              </a:cxnLst>
              <a:rect l="0" t="0" r="r" b="b"/>
              <a:pathLst>
                <a:path w="18" h="18">
                  <a:moveTo>
                    <a:pt x="18" y="0"/>
                  </a:moveTo>
                  <a:lnTo>
                    <a:pt x="0" y="0"/>
                  </a:lnTo>
                  <a:lnTo>
                    <a:pt x="6" y="18"/>
                  </a:lnTo>
                  <a:lnTo>
                    <a:pt x="18" y="12"/>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49" name="Freeform 169"/>
            <p:cNvSpPr>
              <a:spLocks/>
            </p:cNvSpPr>
            <p:nvPr/>
          </p:nvSpPr>
          <p:spPr bwMode="auto">
            <a:xfrm>
              <a:off x="4536" y="2410"/>
              <a:ext cx="24" cy="18"/>
            </a:xfrm>
            <a:custGeom>
              <a:avLst/>
              <a:gdLst>
                <a:gd name="T0" fmla="*/ 12 w 24"/>
                <a:gd name="T1" fmla="*/ 0 h 18"/>
                <a:gd name="T2" fmla="*/ 6 w 24"/>
                <a:gd name="T3" fmla="*/ 6 h 18"/>
                <a:gd name="T4" fmla="*/ 0 w 24"/>
                <a:gd name="T5" fmla="*/ 12 h 18"/>
                <a:gd name="T6" fmla="*/ 6 w 24"/>
                <a:gd name="T7" fmla="*/ 18 h 18"/>
                <a:gd name="T8" fmla="*/ 12 w 24"/>
                <a:gd name="T9" fmla="*/ 18 h 18"/>
                <a:gd name="T10" fmla="*/ 18 w 24"/>
                <a:gd name="T11" fmla="*/ 18 h 18"/>
                <a:gd name="T12" fmla="*/ 24 w 24"/>
                <a:gd name="T13" fmla="*/ 18 h 18"/>
                <a:gd name="T14" fmla="*/ 24 w 24"/>
                <a:gd name="T15" fmla="*/ 12 h 18"/>
                <a:gd name="T16" fmla="*/ 24 w 24"/>
                <a:gd name="T17" fmla="*/ 6 h 18"/>
                <a:gd name="T18" fmla="*/ 18 w 24"/>
                <a:gd name="T19" fmla="*/ 0 h 18"/>
                <a:gd name="T20" fmla="*/ 12 w 24"/>
                <a:gd name="T21" fmla="*/ 0 h 18"/>
                <a:gd name="T22" fmla="*/ 12 w 24"/>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12" y="0"/>
                  </a:moveTo>
                  <a:lnTo>
                    <a:pt x="6" y="6"/>
                  </a:lnTo>
                  <a:lnTo>
                    <a:pt x="0" y="12"/>
                  </a:lnTo>
                  <a:lnTo>
                    <a:pt x="6" y="18"/>
                  </a:lnTo>
                  <a:lnTo>
                    <a:pt x="12" y="18"/>
                  </a:lnTo>
                  <a:lnTo>
                    <a:pt x="18" y="18"/>
                  </a:lnTo>
                  <a:lnTo>
                    <a:pt x="24" y="18"/>
                  </a:lnTo>
                  <a:lnTo>
                    <a:pt x="24" y="12"/>
                  </a:lnTo>
                  <a:lnTo>
                    <a:pt x="24" y="6"/>
                  </a:lnTo>
                  <a:lnTo>
                    <a:pt x="18" y="0"/>
                  </a:lnTo>
                  <a:lnTo>
                    <a:pt x="12" y="0"/>
                  </a:lnTo>
                  <a:close/>
                </a:path>
              </a:pathLst>
            </a:custGeom>
            <a:solidFill>
              <a:srgbClr val="2145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50" name="Freeform 170"/>
            <p:cNvSpPr>
              <a:spLocks/>
            </p:cNvSpPr>
            <p:nvPr/>
          </p:nvSpPr>
          <p:spPr bwMode="auto">
            <a:xfrm>
              <a:off x="4524" y="2398"/>
              <a:ext cx="24" cy="24"/>
            </a:xfrm>
            <a:custGeom>
              <a:avLst/>
              <a:gdLst>
                <a:gd name="T0" fmla="*/ 24 w 24"/>
                <a:gd name="T1" fmla="*/ 0 h 24"/>
                <a:gd name="T2" fmla="*/ 6 w 24"/>
                <a:gd name="T3" fmla="*/ 6 h 24"/>
                <a:gd name="T4" fmla="*/ 0 w 24"/>
                <a:gd name="T5" fmla="*/ 24 h 24"/>
                <a:gd name="T6" fmla="*/ 24 w 24"/>
                <a:gd name="T7" fmla="*/ 24 h 24"/>
                <a:gd name="T8" fmla="*/ 24 w 24"/>
                <a:gd name="T9" fmla="*/ 24 h 24"/>
                <a:gd name="T10" fmla="*/ 24 w 24"/>
                <a:gd name="T11" fmla="*/ 0 h 24"/>
              </a:gdLst>
              <a:ahLst/>
              <a:cxnLst>
                <a:cxn ang="0">
                  <a:pos x="T0" y="T1"/>
                </a:cxn>
                <a:cxn ang="0">
                  <a:pos x="T2" y="T3"/>
                </a:cxn>
                <a:cxn ang="0">
                  <a:pos x="T4" y="T5"/>
                </a:cxn>
                <a:cxn ang="0">
                  <a:pos x="T6" y="T7"/>
                </a:cxn>
                <a:cxn ang="0">
                  <a:pos x="T8" y="T9"/>
                </a:cxn>
                <a:cxn ang="0">
                  <a:pos x="T10" y="T11"/>
                </a:cxn>
              </a:cxnLst>
              <a:rect l="0" t="0" r="r" b="b"/>
              <a:pathLst>
                <a:path w="24" h="24">
                  <a:moveTo>
                    <a:pt x="24" y="0"/>
                  </a:moveTo>
                  <a:lnTo>
                    <a:pt x="6" y="6"/>
                  </a:lnTo>
                  <a:lnTo>
                    <a:pt x="0" y="24"/>
                  </a:lnTo>
                  <a:lnTo>
                    <a:pt x="24" y="24"/>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51" name="Freeform 171"/>
            <p:cNvSpPr>
              <a:spLocks noEditPoints="1"/>
            </p:cNvSpPr>
            <p:nvPr/>
          </p:nvSpPr>
          <p:spPr bwMode="auto">
            <a:xfrm>
              <a:off x="4524" y="2416"/>
              <a:ext cx="24" cy="24"/>
            </a:xfrm>
            <a:custGeom>
              <a:avLst/>
              <a:gdLst>
                <a:gd name="T0" fmla="*/ 0 w 24"/>
                <a:gd name="T1" fmla="*/ 6 h 24"/>
                <a:gd name="T2" fmla="*/ 6 w 24"/>
                <a:gd name="T3" fmla="*/ 18 h 24"/>
                <a:gd name="T4" fmla="*/ 24 w 24"/>
                <a:gd name="T5" fmla="*/ 24 h 24"/>
                <a:gd name="T6" fmla="*/ 24 w 24"/>
                <a:gd name="T7" fmla="*/ 0 h 24"/>
                <a:gd name="T8" fmla="*/ 24 w 24"/>
                <a:gd name="T9" fmla="*/ 6 h 24"/>
                <a:gd name="T10" fmla="*/ 24 w 24"/>
                <a:gd name="T11" fmla="*/ 6 h 24"/>
                <a:gd name="T12" fmla="*/ 0 w 24"/>
                <a:gd name="T13" fmla="*/ 6 h 24"/>
                <a:gd name="T14" fmla="*/ 24 w 24"/>
                <a:gd name="T15" fmla="*/ 6 h 24"/>
                <a:gd name="T16" fmla="*/ 24 w 24"/>
                <a:gd name="T17" fmla="*/ 6 h 24"/>
                <a:gd name="T18" fmla="*/ 12 w 24"/>
                <a:gd name="T19" fmla="*/ 6 h 24"/>
                <a:gd name="T20" fmla="*/ 24 w 24"/>
                <a:gd name="T21"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0" y="6"/>
                  </a:moveTo>
                  <a:lnTo>
                    <a:pt x="6" y="18"/>
                  </a:lnTo>
                  <a:lnTo>
                    <a:pt x="24" y="24"/>
                  </a:lnTo>
                  <a:lnTo>
                    <a:pt x="24" y="0"/>
                  </a:lnTo>
                  <a:lnTo>
                    <a:pt x="24" y="6"/>
                  </a:lnTo>
                  <a:lnTo>
                    <a:pt x="0" y="6"/>
                  </a:lnTo>
                  <a:close/>
                  <a:moveTo>
                    <a:pt x="24" y="6"/>
                  </a:moveTo>
                  <a:lnTo>
                    <a:pt x="24" y="6"/>
                  </a:lnTo>
                  <a:lnTo>
                    <a:pt x="12" y="6"/>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52" name="Freeform 172"/>
            <p:cNvSpPr>
              <a:spLocks noEditPoints="1"/>
            </p:cNvSpPr>
            <p:nvPr/>
          </p:nvSpPr>
          <p:spPr bwMode="auto">
            <a:xfrm>
              <a:off x="4548" y="2416"/>
              <a:ext cx="6" cy="24"/>
            </a:xfrm>
            <a:custGeom>
              <a:avLst/>
              <a:gdLst>
                <a:gd name="T0" fmla="*/ 0 w 6"/>
                <a:gd name="T1" fmla="*/ 24 h 24"/>
                <a:gd name="T2" fmla="*/ 6 w 6"/>
                <a:gd name="T3" fmla="*/ 24 h 24"/>
                <a:gd name="T4" fmla="*/ 6 w 6"/>
                <a:gd name="T5" fmla="*/ 0 h 24"/>
                <a:gd name="T6" fmla="*/ 0 w 6"/>
                <a:gd name="T7" fmla="*/ 0 h 24"/>
                <a:gd name="T8" fmla="*/ 0 w 6"/>
                <a:gd name="T9" fmla="*/ 24 h 24"/>
                <a:gd name="T10" fmla="*/ 0 w 6"/>
                <a:gd name="T11" fmla="*/ 0 h 24"/>
                <a:gd name="T12" fmla="*/ 0 w 6"/>
                <a:gd name="T13" fmla="*/ 0 h 24"/>
                <a:gd name="T14" fmla="*/ 0 w 6"/>
                <a:gd name="T15" fmla="*/ 12 h 24"/>
                <a:gd name="T16" fmla="*/ 0 w 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4">
                  <a:moveTo>
                    <a:pt x="0" y="24"/>
                  </a:moveTo>
                  <a:lnTo>
                    <a:pt x="6" y="24"/>
                  </a:lnTo>
                  <a:lnTo>
                    <a:pt x="6" y="0"/>
                  </a:lnTo>
                  <a:lnTo>
                    <a:pt x="0" y="0"/>
                  </a:lnTo>
                  <a:lnTo>
                    <a:pt x="0" y="24"/>
                  </a:lnTo>
                  <a:close/>
                  <a:moveTo>
                    <a:pt x="0" y="0"/>
                  </a:moveTo>
                  <a:lnTo>
                    <a:pt x="0" y="0"/>
                  </a:lnTo>
                  <a:lnTo>
                    <a:pt x="0"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53" name="Freeform 173"/>
            <p:cNvSpPr>
              <a:spLocks noEditPoints="1"/>
            </p:cNvSpPr>
            <p:nvPr/>
          </p:nvSpPr>
          <p:spPr bwMode="auto">
            <a:xfrm>
              <a:off x="4548" y="2416"/>
              <a:ext cx="24" cy="24"/>
            </a:xfrm>
            <a:custGeom>
              <a:avLst/>
              <a:gdLst>
                <a:gd name="T0" fmla="*/ 6 w 24"/>
                <a:gd name="T1" fmla="*/ 24 h 24"/>
                <a:gd name="T2" fmla="*/ 18 w 24"/>
                <a:gd name="T3" fmla="*/ 18 h 24"/>
                <a:gd name="T4" fmla="*/ 24 w 24"/>
                <a:gd name="T5" fmla="*/ 6 h 24"/>
                <a:gd name="T6" fmla="*/ 0 w 24"/>
                <a:gd name="T7" fmla="*/ 6 h 24"/>
                <a:gd name="T8" fmla="*/ 0 w 24"/>
                <a:gd name="T9" fmla="*/ 6 h 24"/>
                <a:gd name="T10" fmla="*/ 6 w 24"/>
                <a:gd name="T11" fmla="*/ 0 h 24"/>
                <a:gd name="T12" fmla="*/ 6 w 24"/>
                <a:gd name="T13" fmla="*/ 24 h 24"/>
                <a:gd name="T14" fmla="*/ 6 w 24"/>
                <a:gd name="T15" fmla="*/ 0 h 24"/>
                <a:gd name="T16" fmla="*/ 6 w 24"/>
                <a:gd name="T17" fmla="*/ 0 h 24"/>
                <a:gd name="T18" fmla="*/ 6 w 24"/>
                <a:gd name="T19" fmla="*/ 12 h 24"/>
                <a:gd name="T20" fmla="*/ 6 w 24"/>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6" y="24"/>
                  </a:moveTo>
                  <a:lnTo>
                    <a:pt x="18" y="18"/>
                  </a:lnTo>
                  <a:lnTo>
                    <a:pt x="24" y="6"/>
                  </a:lnTo>
                  <a:lnTo>
                    <a:pt x="0" y="6"/>
                  </a:lnTo>
                  <a:lnTo>
                    <a:pt x="6" y="0"/>
                  </a:lnTo>
                  <a:lnTo>
                    <a:pt x="6" y="24"/>
                  </a:lnTo>
                  <a:close/>
                  <a:moveTo>
                    <a:pt x="6" y="0"/>
                  </a:moveTo>
                  <a:lnTo>
                    <a:pt x="6" y="0"/>
                  </a:lnTo>
                  <a:lnTo>
                    <a:pt x="6" y="12"/>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54" name="Freeform 174"/>
            <p:cNvSpPr>
              <a:spLocks noEditPoints="1"/>
            </p:cNvSpPr>
            <p:nvPr/>
          </p:nvSpPr>
          <p:spPr bwMode="auto">
            <a:xfrm>
              <a:off x="4548" y="2398"/>
              <a:ext cx="24" cy="24"/>
            </a:xfrm>
            <a:custGeom>
              <a:avLst/>
              <a:gdLst>
                <a:gd name="T0" fmla="*/ 24 w 24"/>
                <a:gd name="T1" fmla="*/ 24 h 24"/>
                <a:gd name="T2" fmla="*/ 18 w 24"/>
                <a:gd name="T3" fmla="*/ 6 h 24"/>
                <a:gd name="T4" fmla="*/ 6 w 24"/>
                <a:gd name="T5" fmla="*/ 0 h 24"/>
                <a:gd name="T6" fmla="*/ 6 w 24"/>
                <a:gd name="T7" fmla="*/ 24 h 24"/>
                <a:gd name="T8" fmla="*/ 0 w 24"/>
                <a:gd name="T9" fmla="*/ 24 h 24"/>
                <a:gd name="T10" fmla="*/ 0 w 24"/>
                <a:gd name="T11" fmla="*/ 24 h 24"/>
                <a:gd name="T12" fmla="*/ 24 w 24"/>
                <a:gd name="T13" fmla="*/ 24 h 24"/>
                <a:gd name="T14" fmla="*/ 0 w 24"/>
                <a:gd name="T15" fmla="*/ 24 h 24"/>
                <a:gd name="T16" fmla="*/ 0 w 24"/>
                <a:gd name="T17" fmla="*/ 24 h 24"/>
                <a:gd name="T18" fmla="*/ 12 w 24"/>
                <a:gd name="T19" fmla="*/ 24 h 24"/>
                <a:gd name="T20" fmla="*/ 0 w 24"/>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4" y="24"/>
                  </a:moveTo>
                  <a:lnTo>
                    <a:pt x="18" y="6"/>
                  </a:lnTo>
                  <a:lnTo>
                    <a:pt x="6" y="0"/>
                  </a:lnTo>
                  <a:lnTo>
                    <a:pt x="6" y="24"/>
                  </a:lnTo>
                  <a:lnTo>
                    <a:pt x="0" y="24"/>
                  </a:lnTo>
                  <a:lnTo>
                    <a:pt x="24" y="24"/>
                  </a:lnTo>
                  <a:close/>
                  <a:moveTo>
                    <a:pt x="0" y="24"/>
                  </a:moveTo>
                  <a:lnTo>
                    <a:pt x="0" y="24"/>
                  </a:lnTo>
                  <a:lnTo>
                    <a:pt x="12"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55" name="Freeform 175"/>
            <p:cNvSpPr>
              <a:spLocks noEditPoints="1"/>
            </p:cNvSpPr>
            <p:nvPr/>
          </p:nvSpPr>
          <p:spPr bwMode="auto">
            <a:xfrm>
              <a:off x="4548" y="2398"/>
              <a:ext cx="6" cy="24"/>
            </a:xfrm>
            <a:custGeom>
              <a:avLst/>
              <a:gdLst>
                <a:gd name="T0" fmla="*/ 6 w 6"/>
                <a:gd name="T1" fmla="*/ 0 h 24"/>
                <a:gd name="T2" fmla="*/ 0 w 6"/>
                <a:gd name="T3" fmla="*/ 0 h 24"/>
                <a:gd name="T4" fmla="*/ 0 w 6"/>
                <a:gd name="T5" fmla="*/ 24 h 24"/>
                <a:gd name="T6" fmla="*/ 6 w 6"/>
                <a:gd name="T7" fmla="*/ 24 h 24"/>
                <a:gd name="T8" fmla="*/ 6 w 6"/>
                <a:gd name="T9" fmla="*/ 0 h 24"/>
                <a:gd name="T10" fmla="*/ 6 w 6"/>
                <a:gd name="T11" fmla="*/ 24 h 24"/>
                <a:gd name="T12" fmla="*/ 6 w 6"/>
                <a:gd name="T13" fmla="*/ 24 h 24"/>
                <a:gd name="T14" fmla="*/ 6 w 6"/>
                <a:gd name="T15" fmla="*/ 12 h 24"/>
                <a:gd name="T16" fmla="*/ 6 w 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4">
                  <a:moveTo>
                    <a:pt x="6" y="0"/>
                  </a:moveTo>
                  <a:lnTo>
                    <a:pt x="0" y="0"/>
                  </a:lnTo>
                  <a:lnTo>
                    <a:pt x="0" y="24"/>
                  </a:lnTo>
                  <a:lnTo>
                    <a:pt x="6" y="24"/>
                  </a:lnTo>
                  <a:lnTo>
                    <a:pt x="6" y="0"/>
                  </a:lnTo>
                  <a:close/>
                  <a:moveTo>
                    <a:pt x="6" y="24"/>
                  </a:moveTo>
                  <a:lnTo>
                    <a:pt x="6" y="24"/>
                  </a:lnTo>
                  <a:lnTo>
                    <a:pt x="6" y="12"/>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56" name="Freeform 176"/>
            <p:cNvSpPr>
              <a:spLocks/>
            </p:cNvSpPr>
            <p:nvPr/>
          </p:nvSpPr>
          <p:spPr bwMode="auto">
            <a:xfrm>
              <a:off x="4548" y="2410"/>
              <a:ext cx="1" cy="12"/>
            </a:xfrm>
            <a:custGeom>
              <a:avLst/>
              <a:gdLst>
                <a:gd name="T0" fmla="*/ 12 h 12"/>
                <a:gd name="T1" fmla="*/ 12 h 12"/>
                <a:gd name="T2" fmla="*/ 0 h 12"/>
                <a:gd name="T3" fmla="*/ 12 h 12"/>
              </a:gdLst>
              <a:ahLst/>
              <a:cxnLst>
                <a:cxn ang="0">
                  <a:pos x="0" y="T0"/>
                </a:cxn>
                <a:cxn ang="0">
                  <a:pos x="0" y="T1"/>
                </a:cxn>
                <a:cxn ang="0">
                  <a:pos x="0" y="T2"/>
                </a:cxn>
                <a:cxn ang="0">
                  <a:pos x="0" y="T3"/>
                </a:cxn>
              </a:cxnLst>
              <a:rect l="0" t="0" r="r" b="b"/>
              <a:pathLst>
                <a:path h="12">
                  <a:moveTo>
                    <a:pt x="0" y="12"/>
                  </a:moveTo>
                  <a:lnTo>
                    <a:pt x="0" y="12"/>
                  </a:lnTo>
                  <a:lnTo>
                    <a:pt x="0" y="0"/>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57" name="Freeform 177"/>
            <p:cNvSpPr>
              <a:spLocks/>
            </p:cNvSpPr>
            <p:nvPr/>
          </p:nvSpPr>
          <p:spPr bwMode="auto">
            <a:xfrm>
              <a:off x="4548" y="2386"/>
              <a:ext cx="6" cy="1"/>
            </a:xfrm>
            <a:custGeom>
              <a:avLst/>
              <a:gdLst>
                <a:gd name="T0" fmla="*/ 0 w 6"/>
                <a:gd name="T1" fmla="*/ 0 w 6"/>
                <a:gd name="T2" fmla="*/ 0 w 6"/>
                <a:gd name="T3" fmla="*/ 6 w 6"/>
                <a:gd name="T4" fmla="*/ 6 w 6"/>
                <a:gd name="T5" fmla="*/ 6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0" y="0"/>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58" name="Freeform 178"/>
            <p:cNvSpPr>
              <a:spLocks/>
            </p:cNvSpPr>
            <p:nvPr/>
          </p:nvSpPr>
          <p:spPr bwMode="auto">
            <a:xfrm>
              <a:off x="4548" y="2357"/>
              <a:ext cx="6" cy="6"/>
            </a:xfrm>
            <a:custGeom>
              <a:avLst/>
              <a:gdLst>
                <a:gd name="T0" fmla="*/ 0 w 6"/>
                <a:gd name="T1" fmla="*/ 0 h 6"/>
                <a:gd name="T2" fmla="*/ 0 w 6"/>
                <a:gd name="T3" fmla="*/ 0 h 6"/>
                <a:gd name="T4" fmla="*/ 0 w 6"/>
                <a:gd name="T5" fmla="*/ 6 h 6"/>
                <a:gd name="T6" fmla="*/ 0 w 6"/>
                <a:gd name="T7" fmla="*/ 6 h 6"/>
                <a:gd name="T8" fmla="*/ 6 w 6"/>
                <a:gd name="T9" fmla="*/ 6 h 6"/>
                <a:gd name="T10" fmla="*/ 6 w 6"/>
                <a:gd name="T11" fmla="*/ 0 h 6"/>
                <a:gd name="T12" fmla="*/ 6 w 6"/>
                <a:gd name="T13" fmla="*/ 0 h 6"/>
                <a:gd name="T14" fmla="*/ 0 w 6"/>
                <a:gd name="T15" fmla="*/ 0 h 6"/>
                <a:gd name="T16" fmla="*/ 0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0"/>
                  </a:moveTo>
                  <a:lnTo>
                    <a:pt x="0" y="0"/>
                  </a:lnTo>
                  <a:lnTo>
                    <a:pt x="0" y="6"/>
                  </a:lnTo>
                  <a:lnTo>
                    <a:pt x="6" y="6"/>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59" name="Freeform 179"/>
            <p:cNvSpPr>
              <a:spLocks/>
            </p:cNvSpPr>
            <p:nvPr/>
          </p:nvSpPr>
          <p:spPr bwMode="auto">
            <a:xfrm>
              <a:off x="4548" y="2363"/>
              <a:ext cx="6" cy="1"/>
            </a:xfrm>
            <a:custGeom>
              <a:avLst/>
              <a:gdLst>
                <a:gd name="T0" fmla="*/ 0 w 6"/>
                <a:gd name="T1" fmla="*/ 0 w 6"/>
                <a:gd name="T2" fmla="*/ 0 w 6"/>
                <a:gd name="T3" fmla="*/ 6 w 6"/>
                <a:gd name="T4" fmla="*/ 6 w 6"/>
                <a:gd name="T5" fmla="*/ 6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0" y="0"/>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60" name="Freeform 180"/>
            <p:cNvSpPr>
              <a:spLocks/>
            </p:cNvSpPr>
            <p:nvPr/>
          </p:nvSpPr>
          <p:spPr bwMode="auto">
            <a:xfrm>
              <a:off x="4548" y="2369"/>
              <a:ext cx="6" cy="1"/>
            </a:xfrm>
            <a:custGeom>
              <a:avLst/>
              <a:gdLst>
                <a:gd name="T0" fmla="*/ 0 w 6"/>
                <a:gd name="T1" fmla="*/ 0 w 6"/>
                <a:gd name="T2" fmla="*/ 0 w 6"/>
                <a:gd name="T3" fmla="*/ 6 w 6"/>
                <a:gd name="T4" fmla="*/ 6 w 6"/>
                <a:gd name="T5" fmla="*/ 6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0" y="0"/>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61" name="Freeform 181"/>
            <p:cNvSpPr>
              <a:spLocks/>
            </p:cNvSpPr>
            <p:nvPr/>
          </p:nvSpPr>
          <p:spPr bwMode="auto">
            <a:xfrm>
              <a:off x="4548" y="2375"/>
              <a:ext cx="6" cy="1"/>
            </a:xfrm>
            <a:custGeom>
              <a:avLst/>
              <a:gdLst>
                <a:gd name="T0" fmla="*/ 0 w 6"/>
                <a:gd name="T1" fmla="*/ 0 w 6"/>
                <a:gd name="T2" fmla="*/ 0 w 6"/>
                <a:gd name="T3" fmla="*/ 6 w 6"/>
                <a:gd name="T4" fmla="*/ 6 w 6"/>
                <a:gd name="T5" fmla="*/ 6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0" y="0"/>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62" name="Freeform 182"/>
            <p:cNvSpPr>
              <a:spLocks/>
            </p:cNvSpPr>
            <p:nvPr/>
          </p:nvSpPr>
          <p:spPr bwMode="auto">
            <a:xfrm>
              <a:off x="4548" y="2375"/>
              <a:ext cx="6" cy="6"/>
            </a:xfrm>
            <a:custGeom>
              <a:avLst/>
              <a:gdLst>
                <a:gd name="T0" fmla="*/ 0 w 6"/>
                <a:gd name="T1" fmla="*/ 0 h 6"/>
                <a:gd name="T2" fmla="*/ 0 w 6"/>
                <a:gd name="T3" fmla="*/ 0 h 6"/>
                <a:gd name="T4" fmla="*/ 0 w 6"/>
                <a:gd name="T5" fmla="*/ 6 h 6"/>
                <a:gd name="T6" fmla="*/ 0 w 6"/>
                <a:gd name="T7" fmla="*/ 6 h 6"/>
                <a:gd name="T8" fmla="*/ 6 w 6"/>
                <a:gd name="T9" fmla="*/ 6 h 6"/>
                <a:gd name="T10" fmla="*/ 6 w 6"/>
                <a:gd name="T11" fmla="*/ 0 h 6"/>
                <a:gd name="T12" fmla="*/ 6 w 6"/>
                <a:gd name="T13" fmla="*/ 0 h 6"/>
                <a:gd name="T14" fmla="*/ 0 w 6"/>
                <a:gd name="T15" fmla="*/ 0 h 6"/>
                <a:gd name="T16" fmla="*/ 0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0"/>
                  </a:moveTo>
                  <a:lnTo>
                    <a:pt x="0" y="0"/>
                  </a:lnTo>
                  <a:lnTo>
                    <a:pt x="0" y="6"/>
                  </a:lnTo>
                  <a:lnTo>
                    <a:pt x="6" y="6"/>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63" name="Freeform 183"/>
            <p:cNvSpPr>
              <a:spLocks/>
            </p:cNvSpPr>
            <p:nvPr/>
          </p:nvSpPr>
          <p:spPr bwMode="auto">
            <a:xfrm>
              <a:off x="4548" y="2381"/>
              <a:ext cx="6" cy="1"/>
            </a:xfrm>
            <a:custGeom>
              <a:avLst/>
              <a:gdLst>
                <a:gd name="T0" fmla="*/ 0 w 6"/>
                <a:gd name="T1" fmla="*/ 0 w 6"/>
                <a:gd name="T2" fmla="*/ 0 w 6"/>
                <a:gd name="T3" fmla="*/ 6 w 6"/>
                <a:gd name="T4" fmla="*/ 6 w 6"/>
                <a:gd name="T5" fmla="*/ 6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0" y="0"/>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64" name="Freeform 184"/>
            <p:cNvSpPr>
              <a:spLocks/>
            </p:cNvSpPr>
            <p:nvPr/>
          </p:nvSpPr>
          <p:spPr bwMode="auto">
            <a:xfrm>
              <a:off x="4548" y="2357"/>
              <a:ext cx="6" cy="1"/>
            </a:xfrm>
            <a:custGeom>
              <a:avLst/>
              <a:gdLst>
                <a:gd name="T0" fmla="*/ 0 w 6"/>
                <a:gd name="T1" fmla="*/ 0 w 6"/>
                <a:gd name="T2" fmla="*/ 0 w 6"/>
                <a:gd name="T3" fmla="*/ 6 w 6"/>
                <a:gd name="T4" fmla="*/ 6 w 6"/>
                <a:gd name="T5" fmla="*/ 6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0" y="0"/>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65" name="Freeform 185"/>
            <p:cNvSpPr>
              <a:spLocks/>
            </p:cNvSpPr>
            <p:nvPr/>
          </p:nvSpPr>
          <p:spPr bwMode="auto">
            <a:xfrm>
              <a:off x="4548" y="2392"/>
              <a:ext cx="6" cy="6"/>
            </a:xfrm>
            <a:custGeom>
              <a:avLst/>
              <a:gdLst>
                <a:gd name="T0" fmla="*/ 0 w 6"/>
                <a:gd name="T1" fmla="*/ 0 h 6"/>
                <a:gd name="T2" fmla="*/ 0 w 6"/>
                <a:gd name="T3" fmla="*/ 0 h 6"/>
                <a:gd name="T4" fmla="*/ 0 w 6"/>
                <a:gd name="T5" fmla="*/ 6 h 6"/>
                <a:gd name="T6" fmla="*/ 0 w 6"/>
                <a:gd name="T7" fmla="*/ 6 h 6"/>
                <a:gd name="T8" fmla="*/ 6 w 6"/>
                <a:gd name="T9" fmla="*/ 6 h 6"/>
                <a:gd name="T10" fmla="*/ 6 w 6"/>
                <a:gd name="T11" fmla="*/ 6 h 6"/>
                <a:gd name="T12" fmla="*/ 6 w 6"/>
                <a:gd name="T13" fmla="*/ 0 h 6"/>
                <a:gd name="T14" fmla="*/ 0 w 6"/>
                <a:gd name="T15" fmla="*/ 0 h 6"/>
                <a:gd name="T16" fmla="*/ 0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0"/>
                  </a:moveTo>
                  <a:lnTo>
                    <a:pt x="0" y="0"/>
                  </a:lnTo>
                  <a:lnTo>
                    <a:pt x="0" y="6"/>
                  </a:lnTo>
                  <a:lnTo>
                    <a:pt x="6" y="6"/>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66" name="Freeform 186"/>
            <p:cNvSpPr>
              <a:spLocks/>
            </p:cNvSpPr>
            <p:nvPr/>
          </p:nvSpPr>
          <p:spPr bwMode="auto">
            <a:xfrm>
              <a:off x="4542" y="2422"/>
              <a:ext cx="12" cy="1"/>
            </a:xfrm>
            <a:custGeom>
              <a:avLst/>
              <a:gdLst>
                <a:gd name="T0" fmla="*/ 6 w 12"/>
                <a:gd name="T1" fmla="*/ 6 w 12"/>
                <a:gd name="T2" fmla="*/ 0 w 12"/>
                <a:gd name="T3" fmla="*/ 6 w 12"/>
                <a:gd name="T4" fmla="*/ 6 w 12"/>
                <a:gd name="T5" fmla="*/ 12 w 12"/>
                <a:gd name="T6" fmla="*/ 12 w 12"/>
                <a:gd name="T7" fmla="*/ 12 w 12"/>
                <a:gd name="T8" fmla="*/ 6 w 12"/>
                <a:gd name="T9" fmla="*/ 6 w 1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12">
                  <a:moveTo>
                    <a:pt x="6" y="0"/>
                  </a:moveTo>
                  <a:lnTo>
                    <a:pt x="6" y="0"/>
                  </a:lnTo>
                  <a:lnTo>
                    <a:pt x="0" y="0"/>
                  </a:lnTo>
                  <a:lnTo>
                    <a:pt x="6" y="0"/>
                  </a:lnTo>
                  <a:lnTo>
                    <a:pt x="12" y="0"/>
                  </a:lnTo>
                  <a:lnTo>
                    <a:pt x="6"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67" name="Freeform 187"/>
            <p:cNvSpPr>
              <a:spLocks/>
            </p:cNvSpPr>
            <p:nvPr/>
          </p:nvSpPr>
          <p:spPr bwMode="auto">
            <a:xfrm>
              <a:off x="4548" y="2434"/>
              <a:ext cx="6" cy="1"/>
            </a:xfrm>
            <a:custGeom>
              <a:avLst/>
              <a:gdLst>
                <a:gd name="T0" fmla="*/ 0 w 6"/>
                <a:gd name="T1" fmla="*/ 0 w 6"/>
                <a:gd name="T2" fmla="*/ 0 w 6"/>
                <a:gd name="T3" fmla="*/ 6 w 6"/>
                <a:gd name="T4" fmla="*/ 6 w 6"/>
                <a:gd name="T5" fmla="*/ 6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0" y="0"/>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6268" name="Rectangle 188"/>
          <p:cNvSpPr>
            <a:spLocks noChangeArrowheads="1"/>
          </p:cNvSpPr>
          <p:nvPr/>
        </p:nvSpPr>
        <p:spPr bwMode="auto">
          <a:xfrm>
            <a:off x="5461000" y="4478338"/>
            <a:ext cx="3141663" cy="69850"/>
          </a:xfrm>
          <a:prstGeom prst="rect">
            <a:avLst/>
          </a:prstGeom>
          <a:solidFill>
            <a:srgbClr val="00FFFF"/>
          </a:solidFill>
          <a:ln w="9525">
            <a:solidFill>
              <a:srgbClr val="00FFFF"/>
            </a:solidFill>
            <a:miter lim="800000"/>
            <a:headEnd/>
            <a:tailEnd/>
          </a:ln>
        </p:spPr>
        <p:txBody>
          <a:bodyPr wrap="none" anchor="ctr"/>
          <a:lstStyle/>
          <a:p>
            <a:endParaRPr lang="zh-CN" altLang="en-US"/>
          </a:p>
        </p:txBody>
      </p:sp>
      <p:sp>
        <p:nvSpPr>
          <p:cNvPr id="46269" name="Rectangle 189"/>
          <p:cNvSpPr>
            <a:spLocks noChangeArrowheads="1"/>
          </p:cNvSpPr>
          <p:nvPr/>
        </p:nvSpPr>
        <p:spPr bwMode="auto">
          <a:xfrm rot="1714447">
            <a:off x="5440363" y="4462463"/>
            <a:ext cx="3286125" cy="69850"/>
          </a:xfrm>
          <a:prstGeom prst="rect">
            <a:avLst/>
          </a:prstGeom>
          <a:noFill/>
          <a:ln w="38100">
            <a:solidFill>
              <a:srgbClr val="00FFFF"/>
            </a:solidFill>
            <a:prstDash val="dash"/>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pSp>
        <p:nvGrpSpPr>
          <p:cNvPr id="46270" name="Group 190"/>
          <p:cNvGrpSpPr>
            <a:grpSpLocks/>
          </p:cNvGrpSpPr>
          <p:nvPr/>
        </p:nvGrpSpPr>
        <p:grpSpPr bwMode="auto">
          <a:xfrm>
            <a:off x="7107238" y="4167188"/>
            <a:ext cx="685800" cy="304800"/>
            <a:chOff x="1872" y="3168"/>
            <a:chExt cx="432" cy="192"/>
          </a:xfrm>
        </p:grpSpPr>
        <p:sp>
          <p:nvSpPr>
            <p:cNvPr id="46271" name="Line 191"/>
            <p:cNvSpPr>
              <a:spLocks noChangeShapeType="1"/>
            </p:cNvSpPr>
            <p:nvPr/>
          </p:nvSpPr>
          <p:spPr bwMode="auto">
            <a:xfrm>
              <a:off x="1872" y="3168"/>
              <a:ext cx="0" cy="19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72" name="Line 192"/>
            <p:cNvSpPr>
              <a:spLocks noChangeShapeType="1"/>
            </p:cNvSpPr>
            <p:nvPr/>
          </p:nvSpPr>
          <p:spPr bwMode="auto">
            <a:xfrm>
              <a:off x="2304" y="3168"/>
              <a:ext cx="0" cy="19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73" name="Line 193"/>
            <p:cNvSpPr>
              <a:spLocks noChangeShapeType="1"/>
            </p:cNvSpPr>
            <p:nvPr/>
          </p:nvSpPr>
          <p:spPr bwMode="auto">
            <a:xfrm>
              <a:off x="2160" y="3264"/>
              <a:ext cx="144"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74" name="Line 194"/>
            <p:cNvSpPr>
              <a:spLocks noChangeShapeType="1"/>
            </p:cNvSpPr>
            <p:nvPr/>
          </p:nvSpPr>
          <p:spPr bwMode="auto">
            <a:xfrm rot="10755122">
              <a:off x="1872" y="3264"/>
              <a:ext cx="144" cy="1"/>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275" name="Group 195"/>
          <p:cNvGrpSpPr>
            <a:grpSpLocks/>
          </p:cNvGrpSpPr>
          <p:nvPr/>
        </p:nvGrpSpPr>
        <p:grpSpPr bwMode="auto">
          <a:xfrm rot="1592579">
            <a:off x="6932613" y="4787900"/>
            <a:ext cx="1079500" cy="304800"/>
            <a:chOff x="1872" y="3168"/>
            <a:chExt cx="432" cy="192"/>
          </a:xfrm>
        </p:grpSpPr>
        <p:sp>
          <p:nvSpPr>
            <p:cNvPr id="46276" name="Line 196"/>
            <p:cNvSpPr>
              <a:spLocks noChangeShapeType="1"/>
            </p:cNvSpPr>
            <p:nvPr/>
          </p:nvSpPr>
          <p:spPr bwMode="auto">
            <a:xfrm>
              <a:off x="1872" y="3168"/>
              <a:ext cx="0" cy="19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77" name="Line 197"/>
            <p:cNvSpPr>
              <a:spLocks noChangeShapeType="1"/>
            </p:cNvSpPr>
            <p:nvPr/>
          </p:nvSpPr>
          <p:spPr bwMode="auto">
            <a:xfrm>
              <a:off x="2304" y="3168"/>
              <a:ext cx="0" cy="19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78" name="Line 198"/>
            <p:cNvSpPr>
              <a:spLocks noChangeShapeType="1"/>
            </p:cNvSpPr>
            <p:nvPr/>
          </p:nvSpPr>
          <p:spPr bwMode="auto">
            <a:xfrm>
              <a:off x="2160" y="3264"/>
              <a:ext cx="144"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79" name="Line 199"/>
            <p:cNvSpPr>
              <a:spLocks noChangeShapeType="1"/>
            </p:cNvSpPr>
            <p:nvPr/>
          </p:nvSpPr>
          <p:spPr bwMode="auto">
            <a:xfrm rot="10755122">
              <a:off x="1872" y="3264"/>
              <a:ext cx="144" cy="1"/>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280" name="Group 200"/>
          <p:cNvGrpSpPr>
            <a:grpSpLocks/>
          </p:cNvGrpSpPr>
          <p:nvPr/>
        </p:nvGrpSpPr>
        <p:grpSpPr bwMode="auto">
          <a:xfrm rot="-3394506">
            <a:off x="8016081" y="4858545"/>
            <a:ext cx="180975" cy="322262"/>
            <a:chOff x="4495" y="2334"/>
            <a:chExt cx="114" cy="203"/>
          </a:xfrm>
        </p:grpSpPr>
        <p:grpSp>
          <p:nvGrpSpPr>
            <p:cNvPr id="46281" name="Group 201"/>
            <p:cNvGrpSpPr>
              <a:grpSpLocks/>
            </p:cNvGrpSpPr>
            <p:nvPr/>
          </p:nvGrpSpPr>
          <p:grpSpPr bwMode="auto">
            <a:xfrm>
              <a:off x="4495" y="2334"/>
              <a:ext cx="114" cy="203"/>
              <a:chOff x="4495" y="2334"/>
              <a:chExt cx="114" cy="203"/>
            </a:xfrm>
          </p:grpSpPr>
          <p:sp>
            <p:nvSpPr>
              <p:cNvPr id="46282" name="Freeform 202"/>
              <p:cNvSpPr>
                <a:spLocks/>
              </p:cNvSpPr>
              <p:nvPr/>
            </p:nvSpPr>
            <p:spPr bwMode="auto">
              <a:xfrm>
                <a:off x="4513" y="2346"/>
                <a:ext cx="36" cy="71"/>
              </a:xfrm>
              <a:custGeom>
                <a:avLst/>
                <a:gdLst>
                  <a:gd name="T0" fmla="*/ 36 w 36"/>
                  <a:gd name="T1" fmla="*/ 71 h 71"/>
                  <a:gd name="T2" fmla="*/ 30 w 36"/>
                  <a:gd name="T3" fmla="*/ 71 h 71"/>
                  <a:gd name="T4" fmla="*/ 24 w 36"/>
                  <a:gd name="T5" fmla="*/ 71 h 71"/>
                  <a:gd name="T6" fmla="*/ 12 w 36"/>
                  <a:gd name="T7" fmla="*/ 65 h 71"/>
                  <a:gd name="T8" fmla="*/ 6 w 36"/>
                  <a:gd name="T9" fmla="*/ 59 h 71"/>
                  <a:gd name="T10" fmla="*/ 0 w 36"/>
                  <a:gd name="T11" fmla="*/ 54 h 71"/>
                  <a:gd name="T12" fmla="*/ 0 w 36"/>
                  <a:gd name="T13" fmla="*/ 48 h 71"/>
                  <a:gd name="T14" fmla="*/ 0 w 36"/>
                  <a:gd name="T15" fmla="*/ 42 h 71"/>
                  <a:gd name="T16" fmla="*/ 0 w 36"/>
                  <a:gd name="T17" fmla="*/ 42 h 71"/>
                  <a:gd name="T18" fmla="*/ 6 w 36"/>
                  <a:gd name="T19" fmla="*/ 36 h 71"/>
                  <a:gd name="T20" fmla="*/ 12 w 36"/>
                  <a:gd name="T21" fmla="*/ 30 h 71"/>
                  <a:gd name="T22" fmla="*/ 12 w 36"/>
                  <a:gd name="T23" fmla="*/ 30 h 71"/>
                  <a:gd name="T24" fmla="*/ 12 w 36"/>
                  <a:gd name="T25" fmla="*/ 12 h 71"/>
                  <a:gd name="T26" fmla="*/ 12 w 36"/>
                  <a:gd name="T27" fmla="*/ 0 h 71"/>
                  <a:gd name="T28" fmla="*/ 12 w 36"/>
                  <a:gd name="T29" fmla="*/ 12 h 71"/>
                  <a:gd name="T30" fmla="*/ 12 w 36"/>
                  <a:gd name="T31" fmla="*/ 6 h 71"/>
                  <a:gd name="T32" fmla="*/ 12 w 36"/>
                  <a:gd name="T33" fmla="*/ 12 h 71"/>
                  <a:gd name="T34" fmla="*/ 18 w 36"/>
                  <a:gd name="T35" fmla="*/ 18 h 71"/>
                  <a:gd name="T36" fmla="*/ 18 w 36"/>
                  <a:gd name="T37" fmla="*/ 24 h 71"/>
                  <a:gd name="T38" fmla="*/ 18 w 36"/>
                  <a:gd name="T39" fmla="*/ 24 h 71"/>
                  <a:gd name="T40" fmla="*/ 18 w 36"/>
                  <a:gd name="T41" fmla="*/ 24 h 71"/>
                  <a:gd name="T42" fmla="*/ 18 w 36"/>
                  <a:gd name="T43" fmla="*/ 24 h 71"/>
                  <a:gd name="T44" fmla="*/ 18 w 36"/>
                  <a:gd name="T45" fmla="*/ 30 h 71"/>
                  <a:gd name="T46" fmla="*/ 18 w 36"/>
                  <a:gd name="T47" fmla="*/ 36 h 71"/>
                  <a:gd name="T48" fmla="*/ 12 w 36"/>
                  <a:gd name="T49" fmla="*/ 42 h 71"/>
                  <a:gd name="T50" fmla="*/ 0 w 36"/>
                  <a:gd name="T51" fmla="*/ 48 h 71"/>
                  <a:gd name="T52" fmla="*/ 6 w 36"/>
                  <a:gd name="T53" fmla="*/ 48 h 71"/>
                  <a:gd name="T54" fmla="*/ 6 w 36"/>
                  <a:gd name="T55" fmla="*/ 48 h 71"/>
                  <a:gd name="T56" fmla="*/ 12 w 36"/>
                  <a:gd name="T57" fmla="*/ 48 h 71"/>
                  <a:gd name="T58" fmla="*/ 18 w 36"/>
                  <a:gd name="T59" fmla="*/ 54 h 71"/>
                  <a:gd name="T60" fmla="*/ 30 w 36"/>
                  <a:gd name="T61" fmla="*/ 54 h 71"/>
                  <a:gd name="T62" fmla="*/ 36 w 36"/>
                  <a:gd name="T63" fmla="*/ 59 h 71"/>
                  <a:gd name="T64" fmla="*/ 36 w 36"/>
                  <a:gd name="T65" fmla="*/ 71 h 71"/>
                  <a:gd name="T66" fmla="*/ 36 w 36"/>
                  <a:gd name="T67"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71">
                    <a:moveTo>
                      <a:pt x="36" y="71"/>
                    </a:moveTo>
                    <a:lnTo>
                      <a:pt x="30" y="71"/>
                    </a:lnTo>
                    <a:lnTo>
                      <a:pt x="24" y="71"/>
                    </a:lnTo>
                    <a:lnTo>
                      <a:pt x="12" y="65"/>
                    </a:lnTo>
                    <a:lnTo>
                      <a:pt x="6" y="59"/>
                    </a:lnTo>
                    <a:lnTo>
                      <a:pt x="0" y="54"/>
                    </a:lnTo>
                    <a:lnTo>
                      <a:pt x="0" y="48"/>
                    </a:lnTo>
                    <a:lnTo>
                      <a:pt x="0" y="42"/>
                    </a:lnTo>
                    <a:lnTo>
                      <a:pt x="6" y="36"/>
                    </a:lnTo>
                    <a:lnTo>
                      <a:pt x="12" y="30"/>
                    </a:lnTo>
                    <a:lnTo>
                      <a:pt x="12" y="12"/>
                    </a:lnTo>
                    <a:lnTo>
                      <a:pt x="12" y="0"/>
                    </a:lnTo>
                    <a:lnTo>
                      <a:pt x="12" y="12"/>
                    </a:lnTo>
                    <a:lnTo>
                      <a:pt x="12" y="6"/>
                    </a:lnTo>
                    <a:lnTo>
                      <a:pt x="12" y="12"/>
                    </a:lnTo>
                    <a:lnTo>
                      <a:pt x="18" y="18"/>
                    </a:lnTo>
                    <a:lnTo>
                      <a:pt x="18" y="24"/>
                    </a:lnTo>
                    <a:lnTo>
                      <a:pt x="18" y="30"/>
                    </a:lnTo>
                    <a:lnTo>
                      <a:pt x="18" y="36"/>
                    </a:lnTo>
                    <a:lnTo>
                      <a:pt x="12" y="42"/>
                    </a:lnTo>
                    <a:lnTo>
                      <a:pt x="0" y="48"/>
                    </a:lnTo>
                    <a:lnTo>
                      <a:pt x="6" y="48"/>
                    </a:lnTo>
                    <a:lnTo>
                      <a:pt x="12" y="48"/>
                    </a:lnTo>
                    <a:lnTo>
                      <a:pt x="18" y="54"/>
                    </a:lnTo>
                    <a:lnTo>
                      <a:pt x="30" y="54"/>
                    </a:lnTo>
                    <a:lnTo>
                      <a:pt x="36" y="59"/>
                    </a:lnTo>
                    <a:lnTo>
                      <a:pt x="36" y="71"/>
                    </a:lnTo>
                    <a:close/>
                  </a:path>
                </a:pathLst>
              </a:custGeom>
              <a:solidFill>
                <a:srgbClr val="00FF00"/>
              </a:solidFill>
              <a:ln w="9525">
                <a:solidFill>
                  <a:srgbClr val="00FF00"/>
                </a:solidFill>
                <a:round/>
                <a:headEnd/>
                <a:tailEnd/>
              </a:ln>
            </p:spPr>
            <p:txBody>
              <a:bodyPr/>
              <a:lstStyle/>
              <a:p>
                <a:endParaRPr lang="zh-CN" altLang="en-US"/>
              </a:p>
            </p:txBody>
          </p:sp>
          <p:sp>
            <p:nvSpPr>
              <p:cNvPr id="46283" name="Freeform 203"/>
              <p:cNvSpPr>
                <a:spLocks/>
              </p:cNvSpPr>
              <p:nvPr/>
            </p:nvSpPr>
            <p:spPr bwMode="auto">
              <a:xfrm>
                <a:off x="4513" y="2400"/>
                <a:ext cx="42" cy="35"/>
              </a:xfrm>
              <a:custGeom>
                <a:avLst/>
                <a:gdLst>
                  <a:gd name="T0" fmla="*/ 30 w 42"/>
                  <a:gd name="T1" fmla="*/ 11 h 35"/>
                  <a:gd name="T2" fmla="*/ 36 w 42"/>
                  <a:gd name="T3" fmla="*/ 5 h 35"/>
                  <a:gd name="T4" fmla="*/ 30 w 42"/>
                  <a:gd name="T5" fmla="*/ 5 h 35"/>
                  <a:gd name="T6" fmla="*/ 18 w 42"/>
                  <a:gd name="T7" fmla="*/ 0 h 35"/>
                  <a:gd name="T8" fmla="*/ 0 w 42"/>
                  <a:gd name="T9" fmla="*/ 17 h 35"/>
                  <a:gd name="T10" fmla="*/ 18 w 42"/>
                  <a:gd name="T11" fmla="*/ 29 h 35"/>
                  <a:gd name="T12" fmla="*/ 30 w 42"/>
                  <a:gd name="T13" fmla="*/ 35 h 35"/>
                  <a:gd name="T14" fmla="*/ 42 w 42"/>
                  <a:gd name="T15" fmla="*/ 29 h 35"/>
                  <a:gd name="T16" fmla="*/ 30 w 42"/>
                  <a:gd name="T1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5">
                    <a:moveTo>
                      <a:pt x="30" y="11"/>
                    </a:moveTo>
                    <a:lnTo>
                      <a:pt x="36" y="5"/>
                    </a:lnTo>
                    <a:lnTo>
                      <a:pt x="30" y="5"/>
                    </a:lnTo>
                    <a:lnTo>
                      <a:pt x="18" y="0"/>
                    </a:lnTo>
                    <a:lnTo>
                      <a:pt x="0" y="17"/>
                    </a:lnTo>
                    <a:lnTo>
                      <a:pt x="18" y="29"/>
                    </a:lnTo>
                    <a:lnTo>
                      <a:pt x="30" y="35"/>
                    </a:lnTo>
                    <a:lnTo>
                      <a:pt x="42" y="29"/>
                    </a:lnTo>
                    <a:lnTo>
                      <a:pt x="30" y="11"/>
                    </a:lnTo>
                    <a:close/>
                  </a:path>
                </a:pathLst>
              </a:custGeom>
              <a:solidFill>
                <a:srgbClr val="00FF00"/>
              </a:solidFill>
              <a:ln w="9525">
                <a:solidFill>
                  <a:srgbClr val="00FF00"/>
                </a:solidFill>
                <a:round/>
                <a:headEnd/>
                <a:tailEnd/>
              </a:ln>
            </p:spPr>
            <p:txBody>
              <a:bodyPr/>
              <a:lstStyle/>
              <a:p>
                <a:endParaRPr lang="zh-CN" altLang="en-US"/>
              </a:p>
            </p:txBody>
          </p:sp>
          <p:sp>
            <p:nvSpPr>
              <p:cNvPr id="46284" name="Freeform 204"/>
              <p:cNvSpPr>
                <a:spLocks noEditPoints="1"/>
              </p:cNvSpPr>
              <p:nvPr/>
            </p:nvSpPr>
            <p:spPr bwMode="auto">
              <a:xfrm>
                <a:off x="4507" y="2388"/>
                <a:ext cx="24" cy="29"/>
              </a:xfrm>
              <a:custGeom>
                <a:avLst/>
                <a:gdLst>
                  <a:gd name="T0" fmla="*/ 24 w 24"/>
                  <a:gd name="T1" fmla="*/ 12 h 29"/>
                  <a:gd name="T2" fmla="*/ 24 w 24"/>
                  <a:gd name="T3" fmla="*/ 6 h 29"/>
                  <a:gd name="T4" fmla="*/ 18 w 24"/>
                  <a:gd name="T5" fmla="*/ 6 h 29"/>
                  <a:gd name="T6" fmla="*/ 6 w 24"/>
                  <a:gd name="T7" fmla="*/ 0 h 29"/>
                  <a:gd name="T8" fmla="*/ 6 w 24"/>
                  <a:gd name="T9" fmla="*/ 23 h 29"/>
                  <a:gd name="T10" fmla="*/ 0 w 24"/>
                  <a:gd name="T11" fmla="*/ 23 h 29"/>
                  <a:gd name="T12" fmla="*/ 6 w 24"/>
                  <a:gd name="T13" fmla="*/ 29 h 29"/>
                  <a:gd name="T14" fmla="*/ 6 w 24"/>
                  <a:gd name="T15" fmla="*/ 29 h 29"/>
                  <a:gd name="T16" fmla="*/ 6 w 24"/>
                  <a:gd name="T17" fmla="*/ 29 h 29"/>
                  <a:gd name="T18" fmla="*/ 24 w 24"/>
                  <a:gd name="T19" fmla="*/ 12 h 29"/>
                  <a:gd name="T20" fmla="*/ 6 w 24"/>
                  <a:gd name="T21" fmla="*/ 29 h 29"/>
                  <a:gd name="T22" fmla="*/ 6 w 24"/>
                  <a:gd name="T23" fmla="*/ 29 h 29"/>
                  <a:gd name="T24" fmla="*/ 6 w 24"/>
                  <a:gd name="T25" fmla="*/ 29 h 29"/>
                  <a:gd name="T26" fmla="*/ 18 w 24"/>
                  <a:gd name="T27" fmla="*/ 23 h 29"/>
                  <a:gd name="T28" fmla="*/ 6 w 24"/>
                  <a:gd name="T2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9">
                    <a:moveTo>
                      <a:pt x="24" y="12"/>
                    </a:moveTo>
                    <a:lnTo>
                      <a:pt x="24" y="6"/>
                    </a:lnTo>
                    <a:lnTo>
                      <a:pt x="18" y="6"/>
                    </a:lnTo>
                    <a:lnTo>
                      <a:pt x="6" y="0"/>
                    </a:lnTo>
                    <a:lnTo>
                      <a:pt x="6" y="23"/>
                    </a:lnTo>
                    <a:lnTo>
                      <a:pt x="0" y="23"/>
                    </a:lnTo>
                    <a:lnTo>
                      <a:pt x="6" y="29"/>
                    </a:lnTo>
                    <a:lnTo>
                      <a:pt x="24" y="12"/>
                    </a:lnTo>
                    <a:close/>
                    <a:moveTo>
                      <a:pt x="6" y="29"/>
                    </a:moveTo>
                    <a:lnTo>
                      <a:pt x="6" y="29"/>
                    </a:lnTo>
                    <a:lnTo>
                      <a:pt x="18" y="23"/>
                    </a:lnTo>
                    <a:lnTo>
                      <a:pt x="6" y="29"/>
                    </a:lnTo>
                    <a:close/>
                  </a:path>
                </a:pathLst>
              </a:custGeom>
              <a:solidFill>
                <a:srgbClr val="00FF00"/>
              </a:solidFill>
              <a:ln w="9525">
                <a:solidFill>
                  <a:srgbClr val="00FF00"/>
                </a:solidFill>
                <a:round/>
                <a:headEnd/>
                <a:tailEnd/>
              </a:ln>
            </p:spPr>
            <p:txBody>
              <a:bodyPr/>
              <a:lstStyle/>
              <a:p>
                <a:endParaRPr lang="zh-CN" altLang="en-US"/>
              </a:p>
            </p:txBody>
          </p:sp>
          <p:sp>
            <p:nvSpPr>
              <p:cNvPr id="46285" name="Freeform 205"/>
              <p:cNvSpPr>
                <a:spLocks noEditPoints="1"/>
              </p:cNvSpPr>
              <p:nvPr/>
            </p:nvSpPr>
            <p:spPr bwMode="auto">
              <a:xfrm>
                <a:off x="4495" y="2382"/>
                <a:ext cx="24" cy="35"/>
              </a:xfrm>
              <a:custGeom>
                <a:avLst/>
                <a:gdLst>
                  <a:gd name="T0" fmla="*/ 24 w 24"/>
                  <a:gd name="T1" fmla="*/ 12 h 35"/>
                  <a:gd name="T2" fmla="*/ 24 w 24"/>
                  <a:gd name="T3" fmla="*/ 12 h 35"/>
                  <a:gd name="T4" fmla="*/ 24 w 24"/>
                  <a:gd name="T5" fmla="*/ 18 h 35"/>
                  <a:gd name="T6" fmla="*/ 6 w 24"/>
                  <a:gd name="T7" fmla="*/ 0 h 35"/>
                  <a:gd name="T8" fmla="*/ 0 w 24"/>
                  <a:gd name="T9" fmla="*/ 12 h 35"/>
                  <a:gd name="T10" fmla="*/ 6 w 24"/>
                  <a:gd name="T11" fmla="*/ 23 h 35"/>
                  <a:gd name="T12" fmla="*/ 12 w 24"/>
                  <a:gd name="T13" fmla="*/ 29 h 35"/>
                  <a:gd name="T14" fmla="*/ 12 w 24"/>
                  <a:gd name="T15" fmla="*/ 29 h 35"/>
                  <a:gd name="T16" fmla="*/ 24 w 24"/>
                  <a:gd name="T17" fmla="*/ 12 h 35"/>
                  <a:gd name="T18" fmla="*/ 12 w 24"/>
                  <a:gd name="T19" fmla="*/ 29 h 35"/>
                  <a:gd name="T20" fmla="*/ 18 w 24"/>
                  <a:gd name="T21" fmla="*/ 35 h 35"/>
                  <a:gd name="T22" fmla="*/ 18 w 24"/>
                  <a:gd name="T23" fmla="*/ 29 h 35"/>
                  <a:gd name="T24" fmla="*/ 18 w 24"/>
                  <a:gd name="T25" fmla="*/ 18 h 35"/>
                  <a:gd name="T26" fmla="*/ 12 w 24"/>
                  <a:gd name="T27"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5">
                    <a:moveTo>
                      <a:pt x="24" y="12"/>
                    </a:moveTo>
                    <a:lnTo>
                      <a:pt x="24" y="12"/>
                    </a:lnTo>
                    <a:lnTo>
                      <a:pt x="24" y="18"/>
                    </a:lnTo>
                    <a:lnTo>
                      <a:pt x="6" y="0"/>
                    </a:lnTo>
                    <a:lnTo>
                      <a:pt x="0" y="12"/>
                    </a:lnTo>
                    <a:lnTo>
                      <a:pt x="6" y="23"/>
                    </a:lnTo>
                    <a:lnTo>
                      <a:pt x="12" y="29"/>
                    </a:lnTo>
                    <a:lnTo>
                      <a:pt x="24" y="12"/>
                    </a:lnTo>
                    <a:close/>
                    <a:moveTo>
                      <a:pt x="12" y="29"/>
                    </a:moveTo>
                    <a:lnTo>
                      <a:pt x="18" y="35"/>
                    </a:lnTo>
                    <a:lnTo>
                      <a:pt x="18" y="29"/>
                    </a:lnTo>
                    <a:lnTo>
                      <a:pt x="18" y="18"/>
                    </a:lnTo>
                    <a:lnTo>
                      <a:pt x="12" y="29"/>
                    </a:lnTo>
                    <a:close/>
                  </a:path>
                </a:pathLst>
              </a:custGeom>
              <a:solidFill>
                <a:srgbClr val="00FF00"/>
              </a:solidFill>
              <a:ln w="9525">
                <a:solidFill>
                  <a:srgbClr val="00FF00"/>
                </a:solidFill>
                <a:round/>
                <a:headEnd/>
                <a:tailEnd/>
              </a:ln>
            </p:spPr>
            <p:txBody>
              <a:bodyPr/>
              <a:lstStyle/>
              <a:p>
                <a:endParaRPr lang="zh-CN" altLang="en-US"/>
              </a:p>
            </p:txBody>
          </p:sp>
          <p:sp>
            <p:nvSpPr>
              <p:cNvPr id="46286" name="Freeform 206"/>
              <p:cNvSpPr>
                <a:spLocks noEditPoints="1"/>
              </p:cNvSpPr>
              <p:nvPr/>
            </p:nvSpPr>
            <p:spPr bwMode="auto">
              <a:xfrm>
                <a:off x="4501" y="2370"/>
                <a:ext cx="36" cy="30"/>
              </a:xfrm>
              <a:custGeom>
                <a:avLst/>
                <a:gdLst>
                  <a:gd name="T0" fmla="*/ 18 w 36"/>
                  <a:gd name="T1" fmla="*/ 30 h 30"/>
                  <a:gd name="T2" fmla="*/ 24 w 36"/>
                  <a:gd name="T3" fmla="*/ 30 h 30"/>
                  <a:gd name="T4" fmla="*/ 30 w 36"/>
                  <a:gd name="T5" fmla="*/ 24 h 30"/>
                  <a:gd name="T6" fmla="*/ 36 w 36"/>
                  <a:gd name="T7" fmla="*/ 12 h 30"/>
                  <a:gd name="T8" fmla="*/ 36 w 36"/>
                  <a:gd name="T9" fmla="*/ 6 h 30"/>
                  <a:gd name="T10" fmla="*/ 18 w 36"/>
                  <a:gd name="T11" fmla="*/ 12 h 30"/>
                  <a:gd name="T12" fmla="*/ 12 w 36"/>
                  <a:gd name="T13" fmla="*/ 0 h 30"/>
                  <a:gd name="T14" fmla="*/ 12 w 36"/>
                  <a:gd name="T15" fmla="*/ 6 h 30"/>
                  <a:gd name="T16" fmla="*/ 6 w 36"/>
                  <a:gd name="T17" fmla="*/ 12 h 30"/>
                  <a:gd name="T18" fmla="*/ 6 w 36"/>
                  <a:gd name="T19" fmla="*/ 12 h 30"/>
                  <a:gd name="T20" fmla="*/ 18 w 36"/>
                  <a:gd name="T21" fmla="*/ 30 h 30"/>
                  <a:gd name="T22" fmla="*/ 6 w 36"/>
                  <a:gd name="T23" fmla="*/ 12 h 30"/>
                  <a:gd name="T24" fmla="*/ 0 w 36"/>
                  <a:gd name="T25" fmla="*/ 12 h 30"/>
                  <a:gd name="T26" fmla="*/ 0 w 36"/>
                  <a:gd name="T27" fmla="*/ 12 h 30"/>
                  <a:gd name="T28" fmla="*/ 12 w 36"/>
                  <a:gd name="T29" fmla="*/ 18 h 30"/>
                  <a:gd name="T30" fmla="*/ 6 w 36"/>
                  <a:gd name="T31"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30">
                    <a:moveTo>
                      <a:pt x="18" y="30"/>
                    </a:moveTo>
                    <a:lnTo>
                      <a:pt x="24" y="30"/>
                    </a:lnTo>
                    <a:lnTo>
                      <a:pt x="30" y="24"/>
                    </a:lnTo>
                    <a:lnTo>
                      <a:pt x="36" y="12"/>
                    </a:lnTo>
                    <a:lnTo>
                      <a:pt x="36" y="6"/>
                    </a:lnTo>
                    <a:lnTo>
                      <a:pt x="18" y="12"/>
                    </a:lnTo>
                    <a:lnTo>
                      <a:pt x="12" y="0"/>
                    </a:lnTo>
                    <a:lnTo>
                      <a:pt x="12" y="6"/>
                    </a:lnTo>
                    <a:lnTo>
                      <a:pt x="6" y="12"/>
                    </a:lnTo>
                    <a:lnTo>
                      <a:pt x="18" y="30"/>
                    </a:lnTo>
                    <a:close/>
                    <a:moveTo>
                      <a:pt x="6" y="12"/>
                    </a:moveTo>
                    <a:lnTo>
                      <a:pt x="0" y="12"/>
                    </a:lnTo>
                    <a:lnTo>
                      <a:pt x="12" y="18"/>
                    </a:lnTo>
                    <a:lnTo>
                      <a:pt x="6" y="12"/>
                    </a:lnTo>
                    <a:close/>
                  </a:path>
                </a:pathLst>
              </a:custGeom>
              <a:solidFill>
                <a:srgbClr val="00FF00"/>
              </a:solidFill>
              <a:ln w="9525">
                <a:solidFill>
                  <a:srgbClr val="00FF00"/>
                </a:solidFill>
                <a:round/>
                <a:headEnd/>
                <a:tailEnd/>
              </a:ln>
            </p:spPr>
            <p:txBody>
              <a:bodyPr/>
              <a:lstStyle/>
              <a:p>
                <a:endParaRPr lang="zh-CN" altLang="en-US"/>
              </a:p>
            </p:txBody>
          </p:sp>
          <p:sp>
            <p:nvSpPr>
              <p:cNvPr id="46287" name="Freeform 207"/>
              <p:cNvSpPr>
                <a:spLocks noEditPoints="1"/>
              </p:cNvSpPr>
              <p:nvPr/>
            </p:nvSpPr>
            <p:spPr bwMode="auto">
              <a:xfrm>
                <a:off x="4513" y="2352"/>
                <a:ext cx="24" cy="30"/>
              </a:xfrm>
              <a:custGeom>
                <a:avLst/>
                <a:gdLst>
                  <a:gd name="T0" fmla="*/ 24 w 24"/>
                  <a:gd name="T1" fmla="*/ 18 h 30"/>
                  <a:gd name="T2" fmla="*/ 24 w 24"/>
                  <a:gd name="T3" fmla="*/ 0 h 30"/>
                  <a:gd name="T4" fmla="*/ 0 w 24"/>
                  <a:gd name="T5" fmla="*/ 6 h 30"/>
                  <a:gd name="T6" fmla="*/ 0 w 24"/>
                  <a:gd name="T7" fmla="*/ 24 h 30"/>
                  <a:gd name="T8" fmla="*/ 24 w 24"/>
                  <a:gd name="T9" fmla="*/ 18 h 30"/>
                  <a:gd name="T10" fmla="*/ 0 w 24"/>
                  <a:gd name="T11" fmla="*/ 24 h 30"/>
                  <a:gd name="T12" fmla="*/ 0 w 24"/>
                  <a:gd name="T13" fmla="*/ 30 h 30"/>
                  <a:gd name="T14" fmla="*/ 6 w 24"/>
                  <a:gd name="T15" fmla="*/ 30 h 30"/>
                  <a:gd name="T16" fmla="*/ 12 w 24"/>
                  <a:gd name="T17" fmla="*/ 24 h 30"/>
                  <a:gd name="T18" fmla="*/ 0 w 24"/>
                  <a:gd name="T19"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0">
                    <a:moveTo>
                      <a:pt x="24" y="18"/>
                    </a:moveTo>
                    <a:lnTo>
                      <a:pt x="24" y="0"/>
                    </a:lnTo>
                    <a:lnTo>
                      <a:pt x="0" y="6"/>
                    </a:lnTo>
                    <a:lnTo>
                      <a:pt x="0" y="24"/>
                    </a:lnTo>
                    <a:lnTo>
                      <a:pt x="24" y="18"/>
                    </a:lnTo>
                    <a:close/>
                    <a:moveTo>
                      <a:pt x="0" y="24"/>
                    </a:moveTo>
                    <a:lnTo>
                      <a:pt x="0" y="30"/>
                    </a:lnTo>
                    <a:lnTo>
                      <a:pt x="6" y="30"/>
                    </a:lnTo>
                    <a:lnTo>
                      <a:pt x="12" y="24"/>
                    </a:lnTo>
                    <a:lnTo>
                      <a:pt x="0" y="24"/>
                    </a:lnTo>
                    <a:close/>
                  </a:path>
                </a:pathLst>
              </a:custGeom>
              <a:solidFill>
                <a:srgbClr val="00FF00"/>
              </a:solidFill>
              <a:ln w="9525">
                <a:solidFill>
                  <a:srgbClr val="00FF00"/>
                </a:solidFill>
                <a:round/>
                <a:headEnd/>
                <a:tailEnd/>
              </a:ln>
            </p:spPr>
            <p:txBody>
              <a:bodyPr/>
              <a:lstStyle/>
              <a:p>
                <a:endParaRPr lang="zh-CN" altLang="en-US"/>
              </a:p>
            </p:txBody>
          </p:sp>
          <p:sp>
            <p:nvSpPr>
              <p:cNvPr id="46288" name="Freeform 208"/>
              <p:cNvSpPr>
                <a:spLocks noEditPoints="1"/>
              </p:cNvSpPr>
              <p:nvPr/>
            </p:nvSpPr>
            <p:spPr bwMode="auto">
              <a:xfrm>
                <a:off x="4513" y="2346"/>
                <a:ext cx="24" cy="12"/>
              </a:xfrm>
              <a:custGeom>
                <a:avLst/>
                <a:gdLst>
                  <a:gd name="T0" fmla="*/ 24 w 24"/>
                  <a:gd name="T1" fmla="*/ 6 h 12"/>
                  <a:gd name="T2" fmla="*/ 24 w 24"/>
                  <a:gd name="T3" fmla="*/ 0 h 12"/>
                  <a:gd name="T4" fmla="*/ 0 w 24"/>
                  <a:gd name="T5" fmla="*/ 6 h 12"/>
                  <a:gd name="T6" fmla="*/ 0 w 24"/>
                  <a:gd name="T7" fmla="*/ 12 h 12"/>
                  <a:gd name="T8" fmla="*/ 24 w 24"/>
                  <a:gd name="T9" fmla="*/ 6 h 12"/>
                  <a:gd name="T10" fmla="*/ 24 w 24"/>
                  <a:gd name="T11" fmla="*/ 6 h 12"/>
                  <a:gd name="T12" fmla="*/ 24 w 24"/>
                  <a:gd name="T13" fmla="*/ 6 h 12"/>
                  <a:gd name="T14" fmla="*/ 24 w 24"/>
                  <a:gd name="T15" fmla="*/ 6 h 12"/>
                  <a:gd name="T16" fmla="*/ 12 w 24"/>
                  <a:gd name="T17" fmla="*/ 12 h 12"/>
                  <a:gd name="T18" fmla="*/ 24 w 24"/>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2">
                    <a:moveTo>
                      <a:pt x="24" y="6"/>
                    </a:moveTo>
                    <a:lnTo>
                      <a:pt x="24" y="0"/>
                    </a:lnTo>
                    <a:lnTo>
                      <a:pt x="0" y="6"/>
                    </a:lnTo>
                    <a:lnTo>
                      <a:pt x="0" y="12"/>
                    </a:lnTo>
                    <a:lnTo>
                      <a:pt x="24" y="6"/>
                    </a:lnTo>
                    <a:close/>
                    <a:moveTo>
                      <a:pt x="24" y="6"/>
                    </a:moveTo>
                    <a:lnTo>
                      <a:pt x="24" y="6"/>
                    </a:lnTo>
                    <a:lnTo>
                      <a:pt x="12" y="12"/>
                    </a:lnTo>
                    <a:lnTo>
                      <a:pt x="24" y="6"/>
                    </a:lnTo>
                    <a:close/>
                  </a:path>
                </a:pathLst>
              </a:custGeom>
              <a:solidFill>
                <a:srgbClr val="00FF00"/>
              </a:solidFill>
              <a:ln w="9525">
                <a:solidFill>
                  <a:srgbClr val="00FF00"/>
                </a:solidFill>
                <a:round/>
                <a:headEnd/>
                <a:tailEnd/>
              </a:ln>
            </p:spPr>
            <p:txBody>
              <a:bodyPr/>
              <a:lstStyle/>
              <a:p>
                <a:endParaRPr lang="zh-CN" altLang="en-US"/>
              </a:p>
            </p:txBody>
          </p:sp>
          <p:sp>
            <p:nvSpPr>
              <p:cNvPr id="46289" name="Freeform 209"/>
              <p:cNvSpPr>
                <a:spLocks noEditPoints="1"/>
              </p:cNvSpPr>
              <p:nvPr/>
            </p:nvSpPr>
            <p:spPr bwMode="auto">
              <a:xfrm>
                <a:off x="4513" y="2346"/>
                <a:ext cx="24" cy="12"/>
              </a:xfrm>
              <a:custGeom>
                <a:avLst/>
                <a:gdLst>
                  <a:gd name="T0" fmla="*/ 0 w 24"/>
                  <a:gd name="T1" fmla="*/ 6 h 12"/>
                  <a:gd name="T2" fmla="*/ 0 w 24"/>
                  <a:gd name="T3" fmla="*/ 12 h 12"/>
                  <a:gd name="T4" fmla="*/ 24 w 24"/>
                  <a:gd name="T5" fmla="*/ 6 h 12"/>
                  <a:gd name="T6" fmla="*/ 24 w 24"/>
                  <a:gd name="T7" fmla="*/ 0 h 12"/>
                  <a:gd name="T8" fmla="*/ 0 w 24"/>
                  <a:gd name="T9" fmla="*/ 6 h 12"/>
                  <a:gd name="T10" fmla="*/ 24 w 24"/>
                  <a:gd name="T11" fmla="*/ 0 h 12"/>
                  <a:gd name="T12" fmla="*/ 0 w 24"/>
                  <a:gd name="T13" fmla="*/ 6 h 12"/>
                  <a:gd name="T14" fmla="*/ 24 w 24"/>
                  <a:gd name="T15" fmla="*/ 0 h 12"/>
                  <a:gd name="T16" fmla="*/ 0 w 24"/>
                  <a:gd name="T17" fmla="*/ 6 h 12"/>
                  <a:gd name="T18" fmla="*/ 24 w 2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2">
                    <a:moveTo>
                      <a:pt x="0" y="6"/>
                    </a:moveTo>
                    <a:lnTo>
                      <a:pt x="0" y="12"/>
                    </a:lnTo>
                    <a:lnTo>
                      <a:pt x="24" y="6"/>
                    </a:lnTo>
                    <a:lnTo>
                      <a:pt x="24" y="0"/>
                    </a:lnTo>
                    <a:lnTo>
                      <a:pt x="0" y="6"/>
                    </a:lnTo>
                    <a:close/>
                    <a:moveTo>
                      <a:pt x="24" y="0"/>
                    </a:moveTo>
                    <a:lnTo>
                      <a:pt x="0" y="6"/>
                    </a:lnTo>
                    <a:lnTo>
                      <a:pt x="24" y="0"/>
                    </a:lnTo>
                    <a:lnTo>
                      <a:pt x="0" y="6"/>
                    </a:lnTo>
                    <a:lnTo>
                      <a:pt x="24" y="0"/>
                    </a:lnTo>
                    <a:close/>
                  </a:path>
                </a:pathLst>
              </a:custGeom>
              <a:solidFill>
                <a:srgbClr val="00FF00"/>
              </a:solidFill>
              <a:ln w="9525">
                <a:solidFill>
                  <a:srgbClr val="00FF00"/>
                </a:solidFill>
                <a:round/>
                <a:headEnd/>
                <a:tailEnd/>
              </a:ln>
            </p:spPr>
            <p:txBody>
              <a:bodyPr/>
              <a:lstStyle/>
              <a:p>
                <a:endParaRPr lang="zh-CN" altLang="en-US"/>
              </a:p>
            </p:txBody>
          </p:sp>
          <p:sp>
            <p:nvSpPr>
              <p:cNvPr id="46290" name="Freeform 210"/>
              <p:cNvSpPr>
                <a:spLocks noEditPoints="1"/>
              </p:cNvSpPr>
              <p:nvPr/>
            </p:nvSpPr>
            <p:spPr bwMode="auto">
              <a:xfrm>
                <a:off x="4513" y="2352"/>
                <a:ext cx="24" cy="6"/>
              </a:xfrm>
              <a:custGeom>
                <a:avLst/>
                <a:gdLst>
                  <a:gd name="T0" fmla="*/ 24 w 24"/>
                  <a:gd name="T1" fmla="*/ 6 h 6"/>
                  <a:gd name="T2" fmla="*/ 24 w 24"/>
                  <a:gd name="T3" fmla="*/ 0 h 6"/>
                  <a:gd name="T4" fmla="*/ 0 w 24"/>
                  <a:gd name="T5" fmla="*/ 0 h 6"/>
                  <a:gd name="T6" fmla="*/ 0 w 24"/>
                  <a:gd name="T7" fmla="*/ 6 h 6"/>
                  <a:gd name="T8" fmla="*/ 24 w 24"/>
                  <a:gd name="T9" fmla="*/ 6 h 6"/>
                  <a:gd name="T10" fmla="*/ 0 w 24"/>
                  <a:gd name="T11" fmla="*/ 6 h 6"/>
                  <a:gd name="T12" fmla="*/ 24 w 24"/>
                  <a:gd name="T13" fmla="*/ 6 h 6"/>
                  <a:gd name="T14" fmla="*/ 0 w 24"/>
                  <a:gd name="T15" fmla="*/ 6 h 6"/>
                  <a:gd name="T16" fmla="*/ 24 w 24"/>
                  <a:gd name="T17" fmla="*/ 0 h 6"/>
                  <a:gd name="T18" fmla="*/ 0 w 24"/>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24" y="6"/>
                    </a:moveTo>
                    <a:lnTo>
                      <a:pt x="24" y="0"/>
                    </a:lnTo>
                    <a:lnTo>
                      <a:pt x="0" y="0"/>
                    </a:lnTo>
                    <a:lnTo>
                      <a:pt x="0" y="6"/>
                    </a:lnTo>
                    <a:lnTo>
                      <a:pt x="24" y="6"/>
                    </a:lnTo>
                    <a:close/>
                    <a:moveTo>
                      <a:pt x="0" y="6"/>
                    </a:moveTo>
                    <a:lnTo>
                      <a:pt x="24" y="6"/>
                    </a:lnTo>
                    <a:lnTo>
                      <a:pt x="0" y="6"/>
                    </a:lnTo>
                    <a:lnTo>
                      <a:pt x="24" y="0"/>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291" name="Freeform 211"/>
              <p:cNvSpPr>
                <a:spLocks noEditPoints="1"/>
              </p:cNvSpPr>
              <p:nvPr/>
            </p:nvSpPr>
            <p:spPr bwMode="auto">
              <a:xfrm>
                <a:off x="4513" y="2352"/>
                <a:ext cx="24" cy="24"/>
              </a:xfrm>
              <a:custGeom>
                <a:avLst/>
                <a:gdLst>
                  <a:gd name="T0" fmla="*/ 0 w 24"/>
                  <a:gd name="T1" fmla="*/ 6 h 24"/>
                  <a:gd name="T2" fmla="*/ 0 w 24"/>
                  <a:gd name="T3" fmla="*/ 6 h 24"/>
                  <a:gd name="T4" fmla="*/ 0 w 24"/>
                  <a:gd name="T5" fmla="*/ 12 h 24"/>
                  <a:gd name="T6" fmla="*/ 6 w 24"/>
                  <a:gd name="T7" fmla="*/ 24 h 24"/>
                  <a:gd name="T8" fmla="*/ 6 w 24"/>
                  <a:gd name="T9" fmla="*/ 24 h 24"/>
                  <a:gd name="T10" fmla="*/ 6 w 24"/>
                  <a:gd name="T11" fmla="*/ 24 h 24"/>
                  <a:gd name="T12" fmla="*/ 6 w 24"/>
                  <a:gd name="T13" fmla="*/ 12 h 24"/>
                  <a:gd name="T14" fmla="*/ 24 w 24"/>
                  <a:gd name="T15" fmla="*/ 12 h 24"/>
                  <a:gd name="T16" fmla="*/ 24 w 24"/>
                  <a:gd name="T17" fmla="*/ 6 h 24"/>
                  <a:gd name="T18" fmla="*/ 24 w 24"/>
                  <a:gd name="T19" fmla="*/ 6 h 24"/>
                  <a:gd name="T20" fmla="*/ 24 w 24"/>
                  <a:gd name="T21" fmla="*/ 0 h 24"/>
                  <a:gd name="T22" fmla="*/ 0 w 24"/>
                  <a:gd name="T23" fmla="*/ 6 h 24"/>
                  <a:gd name="T24" fmla="*/ 24 w 24"/>
                  <a:gd name="T25" fmla="*/ 0 h 24"/>
                  <a:gd name="T26" fmla="*/ 0 w 24"/>
                  <a:gd name="T27" fmla="*/ 6 h 24"/>
                  <a:gd name="T28" fmla="*/ 24 w 24"/>
                  <a:gd name="T29" fmla="*/ 0 h 24"/>
                  <a:gd name="T30" fmla="*/ 0 w 24"/>
                  <a:gd name="T31" fmla="*/ 0 h 24"/>
                  <a:gd name="T32" fmla="*/ 24 w 24"/>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4">
                    <a:moveTo>
                      <a:pt x="0" y="6"/>
                    </a:moveTo>
                    <a:lnTo>
                      <a:pt x="0" y="6"/>
                    </a:lnTo>
                    <a:lnTo>
                      <a:pt x="0" y="12"/>
                    </a:lnTo>
                    <a:lnTo>
                      <a:pt x="6" y="24"/>
                    </a:lnTo>
                    <a:lnTo>
                      <a:pt x="6" y="12"/>
                    </a:lnTo>
                    <a:lnTo>
                      <a:pt x="24" y="12"/>
                    </a:lnTo>
                    <a:lnTo>
                      <a:pt x="24" y="6"/>
                    </a:lnTo>
                    <a:lnTo>
                      <a:pt x="24" y="0"/>
                    </a:lnTo>
                    <a:lnTo>
                      <a:pt x="0" y="6"/>
                    </a:lnTo>
                    <a:close/>
                    <a:moveTo>
                      <a:pt x="24" y="0"/>
                    </a:moveTo>
                    <a:lnTo>
                      <a:pt x="0" y="6"/>
                    </a:lnTo>
                    <a:lnTo>
                      <a:pt x="24" y="0"/>
                    </a:lnTo>
                    <a:lnTo>
                      <a:pt x="0" y="0"/>
                    </a:lnTo>
                    <a:lnTo>
                      <a:pt x="24" y="0"/>
                    </a:lnTo>
                    <a:close/>
                  </a:path>
                </a:pathLst>
              </a:custGeom>
              <a:solidFill>
                <a:srgbClr val="00FF00"/>
              </a:solidFill>
              <a:ln w="9525">
                <a:solidFill>
                  <a:srgbClr val="00FF00"/>
                </a:solidFill>
                <a:round/>
                <a:headEnd/>
                <a:tailEnd/>
              </a:ln>
            </p:spPr>
            <p:txBody>
              <a:bodyPr/>
              <a:lstStyle/>
              <a:p>
                <a:endParaRPr lang="zh-CN" altLang="en-US"/>
              </a:p>
            </p:txBody>
          </p:sp>
          <p:sp>
            <p:nvSpPr>
              <p:cNvPr id="46292" name="Freeform 212"/>
              <p:cNvSpPr>
                <a:spLocks noEditPoints="1"/>
              </p:cNvSpPr>
              <p:nvPr/>
            </p:nvSpPr>
            <p:spPr bwMode="auto">
              <a:xfrm>
                <a:off x="4519" y="2358"/>
                <a:ext cx="24" cy="18"/>
              </a:xfrm>
              <a:custGeom>
                <a:avLst/>
                <a:gdLst>
                  <a:gd name="T0" fmla="*/ 18 w 24"/>
                  <a:gd name="T1" fmla="*/ 18 h 18"/>
                  <a:gd name="T2" fmla="*/ 24 w 24"/>
                  <a:gd name="T3" fmla="*/ 18 h 18"/>
                  <a:gd name="T4" fmla="*/ 6 w 24"/>
                  <a:gd name="T5" fmla="*/ 0 h 18"/>
                  <a:gd name="T6" fmla="*/ 0 w 24"/>
                  <a:gd name="T7" fmla="*/ 0 h 18"/>
                  <a:gd name="T8" fmla="*/ 18 w 24"/>
                  <a:gd name="T9" fmla="*/ 18 h 18"/>
                  <a:gd name="T10" fmla="*/ 0 w 24"/>
                  <a:gd name="T11" fmla="*/ 0 h 18"/>
                  <a:gd name="T12" fmla="*/ 0 w 24"/>
                  <a:gd name="T13" fmla="*/ 6 h 18"/>
                  <a:gd name="T14" fmla="*/ 0 w 24"/>
                  <a:gd name="T15" fmla="*/ 6 h 18"/>
                  <a:gd name="T16" fmla="*/ 12 w 24"/>
                  <a:gd name="T17" fmla="*/ 12 h 18"/>
                  <a:gd name="T18" fmla="*/ 0 w 24"/>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8">
                    <a:moveTo>
                      <a:pt x="18" y="18"/>
                    </a:moveTo>
                    <a:lnTo>
                      <a:pt x="24" y="18"/>
                    </a:lnTo>
                    <a:lnTo>
                      <a:pt x="6" y="0"/>
                    </a:lnTo>
                    <a:lnTo>
                      <a:pt x="0" y="0"/>
                    </a:lnTo>
                    <a:lnTo>
                      <a:pt x="18" y="18"/>
                    </a:lnTo>
                    <a:close/>
                    <a:moveTo>
                      <a:pt x="0" y="0"/>
                    </a:moveTo>
                    <a:lnTo>
                      <a:pt x="0" y="6"/>
                    </a:lnTo>
                    <a:lnTo>
                      <a:pt x="12" y="12"/>
                    </a:lnTo>
                    <a:lnTo>
                      <a:pt x="0" y="0"/>
                    </a:lnTo>
                    <a:close/>
                  </a:path>
                </a:pathLst>
              </a:custGeom>
              <a:solidFill>
                <a:srgbClr val="00FF00"/>
              </a:solidFill>
              <a:ln w="9525">
                <a:solidFill>
                  <a:srgbClr val="00FF00"/>
                </a:solidFill>
                <a:round/>
                <a:headEnd/>
                <a:tailEnd/>
              </a:ln>
            </p:spPr>
            <p:txBody>
              <a:bodyPr/>
              <a:lstStyle/>
              <a:p>
                <a:endParaRPr lang="zh-CN" altLang="en-US"/>
              </a:p>
            </p:txBody>
          </p:sp>
          <p:sp>
            <p:nvSpPr>
              <p:cNvPr id="46293" name="Freeform 213"/>
              <p:cNvSpPr>
                <a:spLocks noEditPoints="1"/>
              </p:cNvSpPr>
              <p:nvPr/>
            </p:nvSpPr>
            <p:spPr bwMode="auto">
              <a:xfrm>
                <a:off x="4519" y="2346"/>
                <a:ext cx="24" cy="36"/>
              </a:xfrm>
              <a:custGeom>
                <a:avLst/>
                <a:gdLst>
                  <a:gd name="T0" fmla="*/ 0 w 24"/>
                  <a:gd name="T1" fmla="*/ 24 h 36"/>
                  <a:gd name="T2" fmla="*/ 0 w 24"/>
                  <a:gd name="T3" fmla="*/ 24 h 36"/>
                  <a:gd name="T4" fmla="*/ 24 w 24"/>
                  <a:gd name="T5" fmla="*/ 36 h 36"/>
                  <a:gd name="T6" fmla="*/ 24 w 24"/>
                  <a:gd name="T7" fmla="*/ 24 h 36"/>
                  <a:gd name="T8" fmla="*/ 24 w 24"/>
                  <a:gd name="T9" fmla="*/ 18 h 36"/>
                  <a:gd name="T10" fmla="*/ 0 w 24"/>
                  <a:gd name="T11" fmla="*/ 24 h 36"/>
                  <a:gd name="T12" fmla="*/ 24 w 24"/>
                  <a:gd name="T13" fmla="*/ 18 h 36"/>
                  <a:gd name="T14" fmla="*/ 18 w 24"/>
                  <a:gd name="T15" fmla="*/ 0 h 36"/>
                  <a:gd name="T16" fmla="*/ 6 w 24"/>
                  <a:gd name="T17" fmla="*/ 12 h 36"/>
                  <a:gd name="T18" fmla="*/ 12 w 24"/>
                  <a:gd name="T19" fmla="*/ 24 h 36"/>
                  <a:gd name="T20" fmla="*/ 24 w 24"/>
                  <a:gd name="T21"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36">
                    <a:moveTo>
                      <a:pt x="0" y="24"/>
                    </a:moveTo>
                    <a:lnTo>
                      <a:pt x="0" y="24"/>
                    </a:lnTo>
                    <a:lnTo>
                      <a:pt x="24" y="36"/>
                    </a:lnTo>
                    <a:lnTo>
                      <a:pt x="24" y="24"/>
                    </a:lnTo>
                    <a:lnTo>
                      <a:pt x="24" y="18"/>
                    </a:lnTo>
                    <a:lnTo>
                      <a:pt x="0" y="24"/>
                    </a:lnTo>
                    <a:close/>
                    <a:moveTo>
                      <a:pt x="24" y="18"/>
                    </a:moveTo>
                    <a:lnTo>
                      <a:pt x="18" y="0"/>
                    </a:lnTo>
                    <a:lnTo>
                      <a:pt x="6" y="12"/>
                    </a:lnTo>
                    <a:lnTo>
                      <a:pt x="12" y="24"/>
                    </a:lnTo>
                    <a:lnTo>
                      <a:pt x="24" y="18"/>
                    </a:lnTo>
                    <a:close/>
                  </a:path>
                </a:pathLst>
              </a:custGeom>
              <a:solidFill>
                <a:srgbClr val="00FF00"/>
              </a:solidFill>
              <a:ln w="9525">
                <a:solidFill>
                  <a:srgbClr val="00FF00"/>
                </a:solidFill>
                <a:round/>
                <a:headEnd/>
                <a:tailEnd/>
              </a:ln>
            </p:spPr>
            <p:txBody>
              <a:bodyPr/>
              <a:lstStyle/>
              <a:p>
                <a:endParaRPr lang="zh-CN" altLang="en-US"/>
              </a:p>
            </p:txBody>
          </p:sp>
          <p:sp>
            <p:nvSpPr>
              <p:cNvPr id="46294" name="Freeform 214"/>
              <p:cNvSpPr>
                <a:spLocks noEditPoints="1"/>
              </p:cNvSpPr>
              <p:nvPr/>
            </p:nvSpPr>
            <p:spPr bwMode="auto">
              <a:xfrm>
                <a:off x="4507" y="2370"/>
                <a:ext cx="36" cy="35"/>
              </a:xfrm>
              <a:custGeom>
                <a:avLst/>
                <a:gdLst>
                  <a:gd name="T0" fmla="*/ 12 w 36"/>
                  <a:gd name="T1" fmla="*/ 6 h 35"/>
                  <a:gd name="T2" fmla="*/ 12 w 36"/>
                  <a:gd name="T3" fmla="*/ 6 h 35"/>
                  <a:gd name="T4" fmla="*/ 0 w 36"/>
                  <a:gd name="T5" fmla="*/ 12 h 35"/>
                  <a:gd name="T6" fmla="*/ 12 w 36"/>
                  <a:gd name="T7" fmla="*/ 35 h 35"/>
                  <a:gd name="T8" fmla="*/ 30 w 36"/>
                  <a:gd name="T9" fmla="*/ 18 h 35"/>
                  <a:gd name="T10" fmla="*/ 36 w 36"/>
                  <a:gd name="T11" fmla="*/ 6 h 35"/>
                  <a:gd name="T12" fmla="*/ 12 w 36"/>
                  <a:gd name="T13" fmla="*/ 6 h 35"/>
                  <a:gd name="T14" fmla="*/ 12 w 36"/>
                  <a:gd name="T15" fmla="*/ 0 h 35"/>
                  <a:gd name="T16" fmla="*/ 12 w 36"/>
                  <a:gd name="T17" fmla="*/ 0 h 35"/>
                  <a:gd name="T18" fmla="*/ 12 w 36"/>
                  <a:gd name="T19" fmla="*/ 6 h 35"/>
                  <a:gd name="T20" fmla="*/ 24 w 36"/>
                  <a:gd name="T21" fmla="*/ 6 h 35"/>
                  <a:gd name="T22" fmla="*/ 12 w 36"/>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35">
                    <a:moveTo>
                      <a:pt x="12" y="6"/>
                    </a:moveTo>
                    <a:lnTo>
                      <a:pt x="12" y="6"/>
                    </a:lnTo>
                    <a:lnTo>
                      <a:pt x="0" y="12"/>
                    </a:lnTo>
                    <a:lnTo>
                      <a:pt x="12" y="35"/>
                    </a:lnTo>
                    <a:lnTo>
                      <a:pt x="30" y="18"/>
                    </a:lnTo>
                    <a:lnTo>
                      <a:pt x="36" y="6"/>
                    </a:lnTo>
                    <a:lnTo>
                      <a:pt x="12" y="6"/>
                    </a:lnTo>
                    <a:close/>
                    <a:moveTo>
                      <a:pt x="12" y="0"/>
                    </a:moveTo>
                    <a:lnTo>
                      <a:pt x="12" y="0"/>
                    </a:lnTo>
                    <a:lnTo>
                      <a:pt x="12" y="6"/>
                    </a:lnTo>
                    <a:lnTo>
                      <a:pt x="24" y="6"/>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295" name="Freeform 215"/>
              <p:cNvSpPr>
                <a:spLocks noEditPoints="1"/>
              </p:cNvSpPr>
              <p:nvPr/>
            </p:nvSpPr>
            <p:spPr bwMode="auto">
              <a:xfrm>
                <a:off x="4495" y="2382"/>
                <a:ext cx="30" cy="18"/>
              </a:xfrm>
              <a:custGeom>
                <a:avLst/>
                <a:gdLst>
                  <a:gd name="T0" fmla="*/ 12 w 30"/>
                  <a:gd name="T1" fmla="*/ 18 h 18"/>
                  <a:gd name="T2" fmla="*/ 12 w 30"/>
                  <a:gd name="T3" fmla="*/ 18 h 18"/>
                  <a:gd name="T4" fmla="*/ 12 w 30"/>
                  <a:gd name="T5" fmla="*/ 18 h 18"/>
                  <a:gd name="T6" fmla="*/ 30 w 30"/>
                  <a:gd name="T7" fmla="*/ 6 h 18"/>
                  <a:gd name="T8" fmla="*/ 30 w 30"/>
                  <a:gd name="T9" fmla="*/ 6 h 18"/>
                  <a:gd name="T10" fmla="*/ 24 w 30"/>
                  <a:gd name="T11" fmla="*/ 0 h 18"/>
                  <a:gd name="T12" fmla="*/ 12 w 30"/>
                  <a:gd name="T13" fmla="*/ 18 h 18"/>
                  <a:gd name="T14" fmla="*/ 12 w 30"/>
                  <a:gd name="T15" fmla="*/ 0 h 18"/>
                  <a:gd name="T16" fmla="*/ 0 w 30"/>
                  <a:gd name="T17" fmla="*/ 12 h 18"/>
                  <a:gd name="T18" fmla="*/ 12 w 30"/>
                  <a:gd name="T19" fmla="*/ 18 h 18"/>
                  <a:gd name="T20" fmla="*/ 18 w 30"/>
                  <a:gd name="T21" fmla="*/ 12 h 18"/>
                  <a:gd name="T22" fmla="*/ 12 w 30"/>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18">
                    <a:moveTo>
                      <a:pt x="12" y="18"/>
                    </a:moveTo>
                    <a:lnTo>
                      <a:pt x="12" y="18"/>
                    </a:lnTo>
                    <a:lnTo>
                      <a:pt x="30" y="6"/>
                    </a:lnTo>
                    <a:lnTo>
                      <a:pt x="24" y="0"/>
                    </a:lnTo>
                    <a:lnTo>
                      <a:pt x="12" y="18"/>
                    </a:lnTo>
                    <a:close/>
                    <a:moveTo>
                      <a:pt x="12" y="0"/>
                    </a:moveTo>
                    <a:lnTo>
                      <a:pt x="0" y="12"/>
                    </a:lnTo>
                    <a:lnTo>
                      <a:pt x="12" y="18"/>
                    </a:lnTo>
                    <a:lnTo>
                      <a:pt x="18"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296" name="Freeform 216"/>
              <p:cNvSpPr>
                <a:spLocks noEditPoints="1"/>
              </p:cNvSpPr>
              <p:nvPr/>
            </p:nvSpPr>
            <p:spPr bwMode="auto">
              <a:xfrm>
                <a:off x="4507" y="2382"/>
                <a:ext cx="48" cy="29"/>
              </a:xfrm>
              <a:custGeom>
                <a:avLst/>
                <a:gdLst>
                  <a:gd name="T0" fmla="*/ 6 w 48"/>
                  <a:gd name="T1" fmla="*/ 23 h 29"/>
                  <a:gd name="T2" fmla="*/ 12 w 48"/>
                  <a:gd name="T3" fmla="*/ 23 h 29"/>
                  <a:gd name="T4" fmla="*/ 18 w 48"/>
                  <a:gd name="T5" fmla="*/ 29 h 29"/>
                  <a:gd name="T6" fmla="*/ 30 w 48"/>
                  <a:gd name="T7" fmla="*/ 29 h 29"/>
                  <a:gd name="T8" fmla="*/ 30 w 48"/>
                  <a:gd name="T9" fmla="*/ 29 h 29"/>
                  <a:gd name="T10" fmla="*/ 48 w 48"/>
                  <a:gd name="T11" fmla="*/ 12 h 29"/>
                  <a:gd name="T12" fmla="*/ 24 w 48"/>
                  <a:gd name="T13" fmla="*/ 6 h 29"/>
                  <a:gd name="T14" fmla="*/ 18 w 48"/>
                  <a:gd name="T15" fmla="*/ 6 h 29"/>
                  <a:gd name="T16" fmla="*/ 12 w 48"/>
                  <a:gd name="T17" fmla="*/ 0 h 29"/>
                  <a:gd name="T18" fmla="*/ 6 w 48"/>
                  <a:gd name="T19" fmla="*/ 23 h 29"/>
                  <a:gd name="T20" fmla="*/ 0 w 48"/>
                  <a:gd name="T21" fmla="*/ 18 h 29"/>
                  <a:gd name="T22" fmla="*/ 0 w 48"/>
                  <a:gd name="T23" fmla="*/ 23 h 29"/>
                  <a:gd name="T24" fmla="*/ 6 w 48"/>
                  <a:gd name="T25" fmla="*/ 23 h 29"/>
                  <a:gd name="T26" fmla="*/ 12 w 48"/>
                  <a:gd name="T27" fmla="*/ 12 h 29"/>
                  <a:gd name="T28" fmla="*/ 0 w 48"/>
                  <a:gd name="T29" fmla="*/ 1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9">
                    <a:moveTo>
                      <a:pt x="6" y="23"/>
                    </a:moveTo>
                    <a:lnTo>
                      <a:pt x="12" y="23"/>
                    </a:lnTo>
                    <a:lnTo>
                      <a:pt x="18" y="29"/>
                    </a:lnTo>
                    <a:lnTo>
                      <a:pt x="30" y="29"/>
                    </a:lnTo>
                    <a:lnTo>
                      <a:pt x="48" y="12"/>
                    </a:lnTo>
                    <a:lnTo>
                      <a:pt x="24" y="6"/>
                    </a:lnTo>
                    <a:lnTo>
                      <a:pt x="18" y="6"/>
                    </a:lnTo>
                    <a:lnTo>
                      <a:pt x="12" y="0"/>
                    </a:lnTo>
                    <a:lnTo>
                      <a:pt x="6" y="23"/>
                    </a:lnTo>
                    <a:close/>
                    <a:moveTo>
                      <a:pt x="0" y="18"/>
                    </a:moveTo>
                    <a:lnTo>
                      <a:pt x="0" y="23"/>
                    </a:lnTo>
                    <a:lnTo>
                      <a:pt x="6" y="23"/>
                    </a:lnTo>
                    <a:lnTo>
                      <a:pt x="12" y="12"/>
                    </a:lnTo>
                    <a:lnTo>
                      <a:pt x="0" y="18"/>
                    </a:lnTo>
                    <a:close/>
                  </a:path>
                </a:pathLst>
              </a:custGeom>
              <a:solidFill>
                <a:srgbClr val="00FF00"/>
              </a:solidFill>
              <a:ln w="9525">
                <a:solidFill>
                  <a:srgbClr val="00FF00"/>
                </a:solidFill>
                <a:round/>
                <a:headEnd/>
                <a:tailEnd/>
              </a:ln>
            </p:spPr>
            <p:txBody>
              <a:bodyPr/>
              <a:lstStyle/>
              <a:p>
                <a:endParaRPr lang="zh-CN" altLang="en-US"/>
              </a:p>
            </p:txBody>
          </p:sp>
          <p:sp>
            <p:nvSpPr>
              <p:cNvPr id="46297" name="Freeform 217"/>
              <p:cNvSpPr>
                <a:spLocks noEditPoints="1"/>
              </p:cNvSpPr>
              <p:nvPr/>
            </p:nvSpPr>
            <p:spPr bwMode="auto">
              <a:xfrm>
                <a:off x="4537" y="2394"/>
                <a:ext cx="24" cy="29"/>
              </a:xfrm>
              <a:custGeom>
                <a:avLst/>
                <a:gdLst>
                  <a:gd name="T0" fmla="*/ 0 w 24"/>
                  <a:gd name="T1" fmla="*/ 11 h 29"/>
                  <a:gd name="T2" fmla="*/ 0 w 24"/>
                  <a:gd name="T3" fmla="*/ 29 h 29"/>
                  <a:gd name="T4" fmla="*/ 24 w 24"/>
                  <a:gd name="T5" fmla="*/ 23 h 29"/>
                  <a:gd name="T6" fmla="*/ 24 w 24"/>
                  <a:gd name="T7" fmla="*/ 6 h 29"/>
                  <a:gd name="T8" fmla="*/ 0 w 24"/>
                  <a:gd name="T9" fmla="*/ 11 h 29"/>
                  <a:gd name="T10" fmla="*/ 24 w 24"/>
                  <a:gd name="T11" fmla="*/ 6 h 29"/>
                  <a:gd name="T12" fmla="*/ 18 w 24"/>
                  <a:gd name="T13" fmla="*/ 6 h 29"/>
                  <a:gd name="T14" fmla="*/ 18 w 24"/>
                  <a:gd name="T15" fmla="*/ 0 h 29"/>
                  <a:gd name="T16" fmla="*/ 12 w 24"/>
                  <a:gd name="T17" fmla="*/ 11 h 29"/>
                  <a:gd name="T18" fmla="*/ 24 w 24"/>
                  <a:gd name="T19"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9">
                    <a:moveTo>
                      <a:pt x="0" y="11"/>
                    </a:moveTo>
                    <a:lnTo>
                      <a:pt x="0" y="29"/>
                    </a:lnTo>
                    <a:lnTo>
                      <a:pt x="24" y="23"/>
                    </a:lnTo>
                    <a:lnTo>
                      <a:pt x="24" y="6"/>
                    </a:lnTo>
                    <a:lnTo>
                      <a:pt x="0" y="11"/>
                    </a:lnTo>
                    <a:close/>
                    <a:moveTo>
                      <a:pt x="24" y="6"/>
                    </a:moveTo>
                    <a:lnTo>
                      <a:pt x="18" y="6"/>
                    </a:lnTo>
                    <a:lnTo>
                      <a:pt x="18" y="0"/>
                    </a:lnTo>
                    <a:lnTo>
                      <a:pt x="12" y="11"/>
                    </a:lnTo>
                    <a:lnTo>
                      <a:pt x="24" y="6"/>
                    </a:lnTo>
                    <a:close/>
                  </a:path>
                </a:pathLst>
              </a:custGeom>
              <a:solidFill>
                <a:srgbClr val="00FF00"/>
              </a:solidFill>
              <a:ln w="9525">
                <a:solidFill>
                  <a:srgbClr val="00FF00"/>
                </a:solidFill>
                <a:round/>
                <a:headEnd/>
                <a:tailEnd/>
              </a:ln>
            </p:spPr>
            <p:txBody>
              <a:bodyPr/>
              <a:lstStyle/>
              <a:p>
                <a:endParaRPr lang="zh-CN" altLang="en-US"/>
              </a:p>
            </p:txBody>
          </p:sp>
          <p:sp>
            <p:nvSpPr>
              <p:cNvPr id="46298" name="Freeform 218"/>
              <p:cNvSpPr>
                <a:spLocks/>
              </p:cNvSpPr>
              <p:nvPr/>
            </p:nvSpPr>
            <p:spPr bwMode="auto">
              <a:xfrm>
                <a:off x="4549" y="2417"/>
                <a:ext cx="12" cy="12"/>
              </a:xfrm>
              <a:custGeom>
                <a:avLst/>
                <a:gdLst>
                  <a:gd name="T0" fmla="*/ 6 w 12"/>
                  <a:gd name="T1" fmla="*/ 12 h 12"/>
                  <a:gd name="T2" fmla="*/ 12 w 12"/>
                  <a:gd name="T3" fmla="*/ 6 h 12"/>
                  <a:gd name="T4" fmla="*/ 12 w 12"/>
                  <a:gd name="T5" fmla="*/ 0 h 12"/>
                  <a:gd name="T6" fmla="*/ 0 w 12"/>
                  <a:gd name="T7" fmla="*/ 0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lnTo>
                      <a:pt x="12" y="6"/>
                    </a:lnTo>
                    <a:lnTo>
                      <a:pt x="12" y="0"/>
                    </a:lnTo>
                    <a:lnTo>
                      <a:pt x="0" y="0"/>
                    </a:lnTo>
                    <a:lnTo>
                      <a:pt x="6" y="12"/>
                    </a:lnTo>
                    <a:close/>
                  </a:path>
                </a:pathLst>
              </a:custGeom>
              <a:solidFill>
                <a:srgbClr val="00FF00"/>
              </a:solidFill>
              <a:ln w="9525">
                <a:solidFill>
                  <a:srgbClr val="00FF00"/>
                </a:solidFill>
                <a:round/>
                <a:headEnd/>
                <a:tailEnd/>
              </a:ln>
            </p:spPr>
            <p:txBody>
              <a:bodyPr/>
              <a:lstStyle/>
              <a:p>
                <a:endParaRPr lang="zh-CN" altLang="en-US"/>
              </a:p>
            </p:txBody>
          </p:sp>
          <p:sp>
            <p:nvSpPr>
              <p:cNvPr id="46299" name="Freeform 219"/>
              <p:cNvSpPr>
                <a:spLocks/>
              </p:cNvSpPr>
              <p:nvPr/>
            </p:nvSpPr>
            <p:spPr bwMode="auto">
              <a:xfrm>
                <a:off x="4555" y="2459"/>
                <a:ext cx="6" cy="6"/>
              </a:xfrm>
              <a:custGeom>
                <a:avLst/>
                <a:gdLst>
                  <a:gd name="T0" fmla="*/ 6 w 6"/>
                  <a:gd name="T1" fmla="*/ 0 h 6"/>
                  <a:gd name="T2" fmla="*/ 0 w 6"/>
                  <a:gd name="T3" fmla="*/ 0 h 6"/>
                  <a:gd name="T4" fmla="*/ 0 w 6"/>
                  <a:gd name="T5" fmla="*/ 0 h 6"/>
                  <a:gd name="T6" fmla="*/ 0 w 6"/>
                  <a:gd name="T7" fmla="*/ 6 h 6"/>
                  <a:gd name="T8" fmla="*/ 6 w 6"/>
                  <a:gd name="T9" fmla="*/ 6 h 6"/>
                  <a:gd name="T10" fmla="*/ 6 w 6"/>
                  <a:gd name="T11" fmla="*/ 6 h 6"/>
                  <a:gd name="T12" fmla="*/ 6 w 6"/>
                  <a:gd name="T13" fmla="*/ 0 h 6"/>
                  <a:gd name="T14" fmla="*/ 6 w 6"/>
                  <a:gd name="T15" fmla="*/ 0 h 6"/>
                  <a:gd name="T16" fmla="*/ 6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6" y="0"/>
                    </a:moveTo>
                    <a:lnTo>
                      <a:pt x="0" y="0"/>
                    </a:lnTo>
                    <a:lnTo>
                      <a:pt x="0" y="6"/>
                    </a:lnTo>
                    <a:lnTo>
                      <a:pt x="6" y="6"/>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300" name="Freeform 220"/>
              <p:cNvSpPr>
                <a:spLocks/>
              </p:cNvSpPr>
              <p:nvPr/>
            </p:nvSpPr>
            <p:spPr bwMode="auto">
              <a:xfrm>
                <a:off x="4537" y="2459"/>
                <a:ext cx="12" cy="6"/>
              </a:xfrm>
              <a:custGeom>
                <a:avLst/>
                <a:gdLst>
                  <a:gd name="T0" fmla="*/ 6 w 12"/>
                  <a:gd name="T1" fmla="*/ 0 h 6"/>
                  <a:gd name="T2" fmla="*/ 6 w 12"/>
                  <a:gd name="T3" fmla="*/ 0 h 6"/>
                  <a:gd name="T4" fmla="*/ 0 w 12"/>
                  <a:gd name="T5" fmla="*/ 0 h 6"/>
                  <a:gd name="T6" fmla="*/ 6 w 12"/>
                  <a:gd name="T7" fmla="*/ 6 h 6"/>
                  <a:gd name="T8" fmla="*/ 6 w 12"/>
                  <a:gd name="T9" fmla="*/ 6 h 6"/>
                  <a:gd name="T10" fmla="*/ 12 w 12"/>
                  <a:gd name="T11" fmla="*/ 6 h 6"/>
                  <a:gd name="T12" fmla="*/ 12 w 12"/>
                  <a:gd name="T13" fmla="*/ 0 h 6"/>
                  <a:gd name="T14" fmla="*/ 12 w 12"/>
                  <a:gd name="T15" fmla="*/ 0 h 6"/>
                  <a:gd name="T16" fmla="*/ 6 w 12"/>
                  <a:gd name="T17" fmla="*/ 0 h 6"/>
                  <a:gd name="T18" fmla="*/ 6 w 12"/>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6" y="0"/>
                    </a:moveTo>
                    <a:lnTo>
                      <a:pt x="6" y="0"/>
                    </a:lnTo>
                    <a:lnTo>
                      <a:pt x="0" y="0"/>
                    </a:lnTo>
                    <a:lnTo>
                      <a:pt x="6" y="6"/>
                    </a:lnTo>
                    <a:lnTo>
                      <a:pt x="12" y="6"/>
                    </a:lnTo>
                    <a:lnTo>
                      <a:pt x="12" y="0"/>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301" name="Freeform 221"/>
              <p:cNvSpPr>
                <a:spLocks/>
              </p:cNvSpPr>
              <p:nvPr/>
            </p:nvSpPr>
            <p:spPr bwMode="auto">
              <a:xfrm>
                <a:off x="4549" y="2358"/>
                <a:ext cx="1" cy="12"/>
              </a:xfrm>
              <a:custGeom>
                <a:avLst/>
                <a:gdLst>
                  <a:gd name="T0" fmla="*/ 12 h 12"/>
                  <a:gd name="T1" fmla="*/ 6 h 12"/>
                  <a:gd name="T2" fmla="*/ 0 h 12"/>
                  <a:gd name="T3" fmla="*/ 6 h 12"/>
                  <a:gd name="T4" fmla="*/ 12 h 12"/>
                  <a:gd name="T5" fmla="*/ 12 h 12"/>
                  <a:gd name="T6" fmla="*/ 12 h 12"/>
                </a:gdLst>
                <a:ahLst/>
                <a:cxnLst>
                  <a:cxn ang="0">
                    <a:pos x="0" y="T0"/>
                  </a:cxn>
                  <a:cxn ang="0">
                    <a:pos x="0" y="T1"/>
                  </a:cxn>
                  <a:cxn ang="0">
                    <a:pos x="0" y="T2"/>
                  </a:cxn>
                  <a:cxn ang="0">
                    <a:pos x="0" y="T3"/>
                  </a:cxn>
                  <a:cxn ang="0">
                    <a:pos x="0" y="T4"/>
                  </a:cxn>
                  <a:cxn ang="0">
                    <a:pos x="0" y="T5"/>
                  </a:cxn>
                  <a:cxn ang="0">
                    <a:pos x="0" y="T6"/>
                  </a:cxn>
                </a:cxnLst>
                <a:rect l="0" t="0" r="r" b="b"/>
                <a:pathLst>
                  <a:path h="12">
                    <a:moveTo>
                      <a:pt x="0" y="12"/>
                    </a:moveTo>
                    <a:lnTo>
                      <a:pt x="0" y="6"/>
                    </a:lnTo>
                    <a:lnTo>
                      <a:pt x="0" y="0"/>
                    </a:lnTo>
                    <a:lnTo>
                      <a:pt x="0" y="6"/>
                    </a:lnTo>
                    <a:lnTo>
                      <a:pt x="0" y="12"/>
                    </a:lnTo>
                    <a:close/>
                  </a:path>
                </a:pathLst>
              </a:custGeom>
              <a:solidFill>
                <a:srgbClr val="00FF00"/>
              </a:solidFill>
              <a:ln w="9525">
                <a:solidFill>
                  <a:srgbClr val="00FF00"/>
                </a:solidFill>
                <a:round/>
                <a:headEnd/>
                <a:tailEnd/>
              </a:ln>
            </p:spPr>
            <p:txBody>
              <a:bodyPr/>
              <a:lstStyle/>
              <a:p>
                <a:endParaRPr lang="zh-CN" altLang="en-US"/>
              </a:p>
            </p:txBody>
          </p:sp>
          <p:sp>
            <p:nvSpPr>
              <p:cNvPr id="46302" name="Freeform 222"/>
              <p:cNvSpPr>
                <a:spLocks/>
              </p:cNvSpPr>
              <p:nvPr/>
            </p:nvSpPr>
            <p:spPr bwMode="auto">
              <a:xfrm>
                <a:off x="4555" y="2346"/>
                <a:ext cx="12" cy="30"/>
              </a:xfrm>
              <a:custGeom>
                <a:avLst/>
                <a:gdLst>
                  <a:gd name="T0" fmla="*/ 0 w 12"/>
                  <a:gd name="T1" fmla="*/ 30 h 30"/>
                  <a:gd name="T2" fmla="*/ 6 w 12"/>
                  <a:gd name="T3" fmla="*/ 6 h 30"/>
                  <a:gd name="T4" fmla="*/ 6 w 12"/>
                  <a:gd name="T5" fmla="*/ 6 h 30"/>
                  <a:gd name="T6" fmla="*/ 12 w 12"/>
                  <a:gd name="T7" fmla="*/ 0 h 30"/>
                  <a:gd name="T8" fmla="*/ 12 w 12"/>
                  <a:gd name="T9" fmla="*/ 0 h 30"/>
                  <a:gd name="T10" fmla="*/ 6 w 12"/>
                  <a:gd name="T11" fmla="*/ 6 h 30"/>
                  <a:gd name="T12" fmla="*/ 6 w 12"/>
                  <a:gd name="T13" fmla="*/ 12 h 30"/>
                  <a:gd name="T14" fmla="*/ 6 w 12"/>
                  <a:gd name="T15" fmla="*/ 18 h 30"/>
                  <a:gd name="T16" fmla="*/ 0 w 12"/>
                  <a:gd name="T17" fmla="*/ 24 h 30"/>
                  <a:gd name="T18" fmla="*/ 0 w 12"/>
                  <a:gd name="T19" fmla="*/ 24 h 30"/>
                  <a:gd name="T20" fmla="*/ 0 w 12"/>
                  <a:gd name="T21" fmla="*/ 30 h 30"/>
                  <a:gd name="T22" fmla="*/ 0 w 12"/>
                  <a:gd name="T23" fmla="*/ 30 h 30"/>
                  <a:gd name="T24" fmla="*/ 0 w 12"/>
                  <a:gd name="T25" fmla="*/ 30 h 30"/>
                  <a:gd name="T26" fmla="*/ 0 w 12"/>
                  <a:gd name="T2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0">
                    <a:moveTo>
                      <a:pt x="0" y="30"/>
                    </a:moveTo>
                    <a:lnTo>
                      <a:pt x="6" y="6"/>
                    </a:lnTo>
                    <a:lnTo>
                      <a:pt x="12" y="0"/>
                    </a:lnTo>
                    <a:lnTo>
                      <a:pt x="6" y="6"/>
                    </a:lnTo>
                    <a:lnTo>
                      <a:pt x="6" y="12"/>
                    </a:lnTo>
                    <a:lnTo>
                      <a:pt x="6" y="18"/>
                    </a:lnTo>
                    <a:lnTo>
                      <a:pt x="0" y="24"/>
                    </a:lnTo>
                    <a:lnTo>
                      <a:pt x="0" y="30"/>
                    </a:lnTo>
                    <a:close/>
                  </a:path>
                </a:pathLst>
              </a:custGeom>
              <a:solidFill>
                <a:srgbClr val="00FF00"/>
              </a:solidFill>
              <a:ln w="9525">
                <a:solidFill>
                  <a:srgbClr val="00FF00"/>
                </a:solidFill>
                <a:round/>
                <a:headEnd/>
                <a:tailEnd/>
              </a:ln>
            </p:spPr>
            <p:txBody>
              <a:bodyPr/>
              <a:lstStyle/>
              <a:p>
                <a:endParaRPr lang="zh-CN" altLang="en-US"/>
              </a:p>
            </p:txBody>
          </p:sp>
          <p:sp>
            <p:nvSpPr>
              <p:cNvPr id="46303" name="Freeform 223"/>
              <p:cNvSpPr>
                <a:spLocks/>
              </p:cNvSpPr>
              <p:nvPr/>
            </p:nvSpPr>
            <p:spPr bwMode="auto">
              <a:xfrm>
                <a:off x="4543" y="2352"/>
                <a:ext cx="30" cy="30"/>
              </a:xfrm>
              <a:custGeom>
                <a:avLst/>
                <a:gdLst>
                  <a:gd name="T0" fmla="*/ 24 w 30"/>
                  <a:gd name="T1" fmla="*/ 30 h 30"/>
                  <a:gd name="T2" fmla="*/ 30 w 30"/>
                  <a:gd name="T3" fmla="*/ 6 h 30"/>
                  <a:gd name="T4" fmla="*/ 6 w 30"/>
                  <a:gd name="T5" fmla="*/ 0 h 30"/>
                  <a:gd name="T6" fmla="*/ 0 w 30"/>
                  <a:gd name="T7" fmla="*/ 24 h 30"/>
                  <a:gd name="T8" fmla="*/ 24 w 30"/>
                  <a:gd name="T9" fmla="*/ 30 h 30"/>
                </a:gdLst>
                <a:ahLst/>
                <a:cxnLst>
                  <a:cxn ang="0">
                    <a:pos x="T0" y="T1"/>
                  </a:cxn>
                  <a:cxn ang="0">
                    <a:pos x="T2" y="T3"/>
                  </a:cxn>
                  <a:cxn ang="0">
                    <a:pos x="T4" y="T5"/>
                  </a:cxn>
                  <a:cxn ang="0">
                    <a:pos x="T6" y="T7"/>
                  </a:cxn>
                  <a:cxn ang="0">
                    <a:pos x="T8" y="T9"/>
                  </a:cxn>
                </a:cxnLst>
                <a:rect l="0" t="0" r="r" b="b"/>
                <a:pathLst>
                  <a:path w="30" h="30">
                    <a:moveTo>
                      <a:pt x="24" y="30"/>
                    </a:moveTo>
                    <a:lnTo>
                      <a:pt x="30" y="6"/>
                    </a:lnTo>
                    <a:lnTo>
                      <a:pt x="6" y="0"/>
                    </a:lnTo>
                    <a:lnTo>
                      <a:pt x="0" y="24"/>
                    </a:lnTo>
                    <a:lnTo>
                      <a:pt x="24" y="30"/>
                    </a:lnTo>
                    <a:close/>
                  </a:path>
                </a:pathLst>
              </a:custGeom>
              <a:solidFill>
                <a:srgbClr val="00FF00"/>
              </a:solidFill>
              <a:ln w="9525">
                <a:solidFill>
                  <a:srgbClr val="00FF00"/>
                </a:solidFill>
                <a:round/>
                <a:headEnd/>
                <a:tailEnd/>
              </a:ln>
            </p:spPr>
            <p:txBody>
              <a:bodyPr/>
              <a:lstStyle/>
              <a:p>
                <a:endParaRPr lang="zh-CN" altLang="en-US"/>
              </a:p>
            </p:txBody>
          </p:sp>
          <p:sp>
            <p:nvSpPr>
              <p:cNvPr id="46304" name="Freeform 224"/>
              <p:cNvSpPr>
                <a:spLocks noEditPoints="1"/>
              </p:cNvSpPr>
              <p:nvPr/>
            </p:nvSpPr>
            <p:spPr bwMode="auto">
              <a:xfrm>
                <a:off x="4549" y="2334"/>
                <a:ext cx="24" cy="24"/>
              </a:xfrm>
              <a:custGeom>
                <a:avLst/>
                <a:gdLst>
                  <a:gd name="T0" fmla="*/ 24 w 24"/>
                  <a:gd name="T1" fmla="*/ 24 h 24"/>
                  <a:gd name="T2" fmla="*/ 24 w 24"/>
                  <a:gd name="T3" fmla="*/ 18 h 24"/>
                  <a:gd name="T4" fmla="*/ 24 w 24"/>
                  <a:gd name="T5" fmla="*/ 18 h 24"/>
                  <a:gd name="T6" fmla="*/ 24 w 24"/>
                  <a:gd name="T7" fmla="*/ 24 h 24"/>
                  <a:gd name="T8" fmla="*/ 12 w 24"/>
                  <a:gd name="T9" fmla="*/ 0 h 24"/>
                  <a:gd name="T10" fmla="*/ 0 w 24"/>
                  <a:gd name="T11" fmla="*/ 12 h 24"/>
                  <a:gd name="T12" fmla="*/ 0 w 24"/>
                  <a:gd name="T13" fmla="*/ 18 h 24"/>
                  <a:gd name="T14" fmla="*/ 24 w 24"/>
                  <a:gd name="T15" fmla="*/ 24 h 24"/>
                  <a:gd name="T16" fmla="*/ 24 w 24"/>
                  <a:gd name="T17" fmla="*/ 24 h 24"/>
                  <a:gd name="T18" fmla="*/ 24 w 24"/>
                  <a:gd name="T19" fmla="*/ 24 h 24"/>
                  <a:gd name="T20" fmla="*/ 24 w 24"/>
                  <a:gd name="T21" fmla="*/ 24 h 24"/>
                  <a:gd name="T22" fmla="*/ 12 w 24"/>
                  <a:gd name="T23" fmla="*/ 18 h 24"/>
                  <a:gd name="T24" fmla="*/ 24 w 24"/>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4">
                    <a:moveTo>
                      <a:pt x="24" y="24"/>
                    </a:moveTo>
                    <a:lnTo>
                      <a:pt x="24" y="18"/>
                    </a:lnTo>
                    <a:lnTo>
                      <a:pt x="24" y="24"/>
                    </a:lnTo>
                    <a:lnTo>
                      <a:pt x="12" y="0"/>
                    </a:lnTo>
                    <a:lnTo>
                      <a:pt x="0" y="12"/>
                    </a:lnTo>
                    <a:lnTo>
                      <a:pt x="0" y="18"/>
                    </a:lnTo>
                    <a:lnTo>
                      <a:pt x="24" y="24"/>
                    </a:lnTo>
                    <a:close/>
                    <a:moveTo>
                      <a:pt x="24" y="24"/>
                    </a:moveTo>
                    <a:lnTo>
                      <a:pt x="24" y="24"/>
                    </a:lnTo>
                    <a:lnTo>
                      <a:pt x="12" y="18"/>
                    </a:lnTo>
                    <a:lnTo>
                      <a:pt x="24" y="24"/>
                    </a:lnTo>
                    <a:close/>
                  </a:path>
                </a:pathLst>
              </a:custGeom>
              <a:solidFill>
                <a:srgbClr val="00FF00"/>
              </a:solidFill>
              <a:ln w="9525">
                <a:solidFill>
                  <a:srgbClr val="00FF00"/>
                </a:solidFill>
                <a:round/>
                <a:headEnd/>
                <a:tailEnd/>
              </a:ln>
            </p:spPr>
            <p:txBody>
              <a:bodyPr/>
              <a:lstStyle/>
              <a:p>
                <a:endParaRPr lang="zh-CN" altLang="en-US"/>
              </a:p>
            </p:txBody>
          </p:sp>
          <p:sp>
            <p:nvSpPr>
              <p:cNvPr id="46305" name="Freeform 225"/>
              <p:cNvSpPr>
                <a:spLocks noEditPoints="1"/>
              </p:cNvSpPr>
              <p:nvPr/>
            </p:nvSpPr>
            <p:spPr bwMode="auto">
              <a:xfrm>
                <a:off x="4549" y="2334"/>
                <a:ext cx="24" cy="24"/>
              </a:xfrm>
              <a:custGeom>
                <a:avLst/>
                <a:gdLst>
                  <a:gd name="T0" fmla="*/ 12 w 24"/>
                  <a:gd name="T1" fmla="*/ 0 h 24"/>
                  <a:gd name="T2" fmla="*/ 6 w 24"/>
                  <a:gd name="T3" fmla="*/ 6 h 24"/>
                  <a:gd name="T4" fmla="*/ 0 w 24"/>
                  <a:gd name="T5" fmla="*/ 18 h 24"/>
                  <a:gd name="T6" fmla="*/ 24 w 24"/>
                  <a:gd name="T7" fmla="*/ 24 h 24"/>
                  <a:gd name="T8" fmla="*/ 24 w 24"/>
                  <a:gd name="T9" fmla="*/ 24 h 24"/>
                  <a:gd name="T10" fmla="*/ 24 w 24"/>
                  <a:gd name="T11" fmla="*/ 18 h 24"/>
                  <a:gd name="T12" fmla="*/ 12 w 24"/>
                  <a:gd name="T13" fmla="*/ 0 h 24"/>
                  <a:gd name="T14" fmla="*/ 24 w 24"/>
                  <a:gd name="T15" fmla="*/ 24 h 24"/>
                  <a:gd name="T16" fmla="*/ 12 w 24"/>
                  <a:gd name="T17" fmla="*/ 0 h 24"/>
                  <a:gd name="T18" fmla="*/ 24 w 24"/>
                  <a:gd name="T19" fmla="*/ 18 h 24"/>
                  <a:gd name="T20" fmla="*/ 12 w 24"/>
                  <a:gd name="T21" fmla="*/ 0 h 24"/>
                  <a:gd name="T22" fmla="*/ 24 w 2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2" y="0"/>
                    </a:moveTo>
                    <a:lnTo>
                      <a:pt x="6" y="6"/>
                    </a:lnTo>
                    <a:lnTo>
                      <a:pt x="0" y="18"/>
                    </a:lnTo>
                    <a:lnTo>
                      <a:pt x="24" y="24"/>
                    </a:lnTo>
                    <a:lnTo>
                      <a:pt x="24" y="18"/>
                    </a:lnTo>
                    <a:lnTo>
                      <a:pt x="12" y="0"/>
                    </a:lnTo>
                    <a:close/>
                    <a:moveTo>
                      <a:pt x="24" y="24"/>
                    </a:moveTo>
                    <a:lnTo>
                      <a:pt x="12" y="0"/>
                    </a:lnTo>
                    <a:lnTo>
                      <a:pt x="24" y="18"/>
                    </a:lnTo>
                    <a:lnTo>
                      <a:pt x="12" y="0"/>
                    </a:lnTo>
                    <a:lnTo>
                      <a:pt x="24" y="24"/>
                    </a:lnTo>
                    <a:close/>
                  </a:path>
                </a:pathLst>
              </a:custGeom>
              <a:solidFill>
                <a:srgbClr val="00FF00"/>
              </a:solidFill>
              <a:ln w="9525">
                <a:solidFill>
                  <a:srgbClr val="00FF00"/>
                </a:solidFill>
                <a:round/>
                <a:headEnd/>
                <a:tailEnd/>
              </a:ln>
            </p:spPr>
            <p:txBody>
              <a:bodyPr/>
              <a:lstStyle/>
              <a:p>
                <a:endParaRPr lang="zh-CN" altLang="en-US"/>
              </a:p>
            </p:txBody>
          </p:sp>
          <p:sp>
            <p:nvSpPr>
              <p:cNvPr id="46306" name="Freeform 226"/>
              <p:cNvSpPr>
                <a:spLocks noEditPoints="1"/>
              </p:cNvSpPr>
              <p:nvPr/>
            </p:nvSpPr>
            <p:spPr bwMode="auto">
              <a:xfrm>
                <a:off x="4543" y="2346"/>
                <a:ext cx="30" cy="30"/>
              </a:xfrm>
              <a:custGeom>
                <a:avLst/>
                <a:gdLst>
                  <a:gd name="T0" fmla="*/ 6 w 30"/>
                  <a:gd name="T1" fmla="*/ 0 h 30"/>
                  <a:gd name="T2" fmla="*/ 6 w 30"/>
                  <a:gd name="T3" fmla="*/ 12 h 30"/>
                  <a:gd name="T4" fmla="*/ 0 w 30"/>
                  <a:gd name="T5" fmla="*/ 30 h 30"/>
                  <a:gd name="T6" fmla="*/ 24 w 30"/>
                  <a:gd name="T7" fmla="*/ 24 h 30"/>
                  <a:gd name="T8" fmla="*/ 24 w 30"/>
                  <a:gd name="T9" fmla="*/ 24 h 30"/>
                  <a:gd name="T10" fmla="*/ 30 w 30"/>
                  <a:gd name="T11" fmla="*/ 18 h 30"/>
                  <a:gd name="T12" fmla="*/ 30 w 30"/>
                  <a:gd name="T13" fmla="*/ 12 h 30"/>
                  <a:gd name="T14" fmla="*/ 30 w 30"/>
                  <a:gd name="T15" fmla="*/ 12 h 30"/>
                  <a:gd name="T16" fmla="*/ 6 w 30"/>
                  <a:gd name="T17" fmla="*/ 0 h 30"/>
                  <a:gd name="T18" fmla="*/ 30 w 30"/>
                  <a:gd name="T19" fmla="*/ 12 h 30"/>
                  <a:gd name="T20" fmla="*/ 30 w 30"/>
                  <a:gd name="T21" fmla="*/ 12 h 30"/>
                  <a:gd name="T22" fmla="*/ 30 w 30"/>
                  <a:gd name="T23" fmla="*/ 12 h 30"/>
                  <a:gd name="T24" fmla="*/ 18 w 30"/>
                  <a:gd name="T25" fmla="*/ 6 h 30"/>
                  <a:gd name="T26" fmla="*/ 30 w 30"/>
                  <a:gd name="T27"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6" y="0"/>
                    </a:moveTo>
                    <a:lnTo>
                      <a:pt x="6" y="12"/>
                    </a:lnTo>
                    <a:lnTo>
                      <a:pt x="0" y="30"/>
                    </a:lnTo>
                    <a:lnTo>
                      <a:pt x="24" y="24"/>
                    </a:lnTo>
                    <a:lnTo>
                      <a:pt x="30" y="18"/>
                    </a:lnTo>
                    <a:lnTo>
                      <a:pt x="30" y="12"/>
                    </a:lnTo>
                    <a:lnTo>
                      <a:pt x="6" y="0"/>
                    </a:lnTo>
                    <a:close/>
                    <a:moveTo>
                      <a:pt x="30" y="12"/>
                    </a:moveTo>
                    <a:lnTo>
                      <a:pt x="30" y="12"/>
                    </a:lnTo>
                    <a:lnTo>
                      <a:pt x="18" y="6"/>
                    </a:lnTo>
                    <a:lnTo>
                      <a:pt x="30" y="12"/>
                    </a:lnTo>
                    <a:close/>
                  </a:path>
                </a:pathLst>
              </a:custGeom>
              <a:solidFill>
                <a:srgbClr val="00FF00"/>
              </a:solidFill>
              <a:ln w="9525">
                <a:solidFill>
                  <a:srgbClr val="00FF00"/>
                </a:solidFill>
                <a:round/>
                <a:headEnd/>
                <a:tailEnd/>
              </a:ln>
            </p:spPr>
            <p:txBody>
              <a:bodyPr/>
              <a:lstStyle/>
              <a:p>
                <a:endParaRPr lang="zh-CN" altLang="en-US"/>
              </a:p>
            </p:txBody>
          </p:sp>
          <p:sp>
            <p:nvSpPr>
              <p:cNvPr id="46307" name="Freeform 227"/>
              <p:cNvSpPr>
                <a:spLocks noEditPoints="1"/>
              </p:cNvSpPr>
              <p:nvPr/>
            </p:nvSpPr>
            <p:spPr bwMode="auto">
              <a:xfrm>
                <a:off x="4543" y="2364"/>
                <a:ext cx="24" cy="24"/>
              </a:xfrm>
              <a:custGeom>
                <a:avLst/>
                <a:gdLst>
                  <a:gd name="T0" fmla="*/ 0 w 24"/>
                  <a:gd name="T1" fmla="*/ 6 h 24"/>
                  <a:gd name="T2" fmla="*/ 0 w 24"/>
                  <a:gd name="T3" fmla="*/ 6 h 24"/>
                  <a:gd name="T4" fmla="*/ 0 w 24"/>
                  <a:gd name="T5" fmla="*/ 6 h 24"/>
                  <a:gd name="T6" fmla="*/ 12 w 24"/>
                  <a:gd name="T7" fmla="*/ 0 h 24"/>
                  <a:gd name="T8" fmla="*/ 6 w 24"/>
                  <a:gd name="T9" fmla="*/ 24 h 24"/>
                  <a:gd name="T10" fmla="*/ 18 w 24"/>
                  <a:gd name="T11" fmla="*/ 18 h 24"/>
                  <a:gd name="T12" fmla="*/ 24 w 24"/>
                  <a:gd name="T13" fmla="*/ 12 h 24"/>
                  <a:gd name="T14" fmla="*/ 24 w 24"/>
                  <a:gd name="T15" fmla="*/ 12 h 24"/>
                  <a:gd name="T16" fmla="*/ 24 w 24"/>
                  <a:gd name="T17" fmla="*/ 12 h 24"/>
                  <a:gd name="T18" fmla="*/ 0 w 24"/>
                  <a:gd name="T19" fmla="*/ 6 h 24"/>
                  <a:gd name="T20" fmla="*/ 24 w 24"/>
                  <a:gd name="T21" fmla="*/ 12 h 24"/>
                  <a:gd name="T22" fmla="*/ 24 w 24"/>
                  <a:gd name="T23" fmla="*/ 6 h 24"/>
                  <a:gd name="T24" fmla="*/ 24 w 24"/>
                  <a:gd name="T25" fmla="*/ 6 h 24"/>
                  <a:gd name="T26" fmla="*/ 12 w 24"/>
                  <a:gd name="T27" fmla="*/ 6 h 24"/>
                  <a:gd name="T28" fmla="*/ 24 w 24"/>
                  <a:gd name="T2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0" y="6"/>
                    </a:moveTo>
                    <a:lnTo>
                      <a:pt x="0" y="6"/>
                    </a:lnTo>
                    <a:lnTo>
                      <a:pt x="12" y="0"/>
                    </a:lnTo>
                    <a:lnTo>
                      <a:pt x="6" y="24"/>
                    </a:lnTo>
                    <a:lnTo>
                      <a:pt x="18" y="18"/>
                    </a:lnTo>
                    <a:lnTo>
                      <a:pt x="24" y="12"/>
                    </a:lnTo>
                    <a:lnTo>
                      <a:pt x="0" y="6"/>
                    </a:lnTo>
                    <a:close/>
                    <a:moveTo>
                      <a:pt x="24" y="12"/>
                    </a:moveTo>
                    <a:lnTo>
                      <a:pt x="24" y="6"/>
                    </a:lnTo>
                    <a:lnTo>
                      <a:pt x="12" y="6"/>
                    </a:lnTo>
                    <a:lnTo>
                      <a:pt x="24" y="12"/>
                    </a:lnTo>
                    <a:close/>
                  </a:path>
                </a:pathLst>
              </a:custGeom>
              <a:solidFill>
                <a:srgbClr val="00FF00"/>
              </a:solidFill>
              <a:ln w="9525">
                <a:solidFill>
                  <a:srgbClr val="00FF00"/>
                </a:solidFill>
                <a:round/>
                <a:headEnd/>
                <a:tailEnd/>
              </a:ln>
            </p:spPr>
            <p:txBody>
              <a:bodyPr/>
              <a:lstStyle/>
              <a:p>
                <a:endParaRPr lang="zh-CN" altLang="en-US"/>
              </a:p>
            </p:txBody>
          </p:sp>
          <p:sp>
            <p:nvSpPr>
              <p:cNvPr id="46308" name="Freeform 228"/>
              <p:cNvSpPr>
                <a:spLocks noEditPoints="1"/>
              </p:cNvSpPr>
              <p:nvPr/>
            </p:nvSpPr>
            <p:spPr bwMode="auto">
              <a:xfrm>
                <a:off x="4549" y="2364"/>
                <a:ext cx="12" cy="24"/>
              </a:xfrm>
              <a:custGeom>
                <a:avLst/>
                <a:gdLst>
                  <a:gd name="T0" fmla="*/ 0 w 12"/>
                  <a:gd name="T1" fmla="*/ 24 h 24"/>
                  <a:gd name="T2" fmla="*/ 0 w 12"/>
                  <a:gd name="T3" fmla="*/ 24 h 24"/>
                  <a:gd name="T4" fmla="*/ 12 w 12"/>
                  <a:gd name="T5" fmla="*/ 0 h 24"/>
                  <a:gd name="T6" fmla="*/ 6 w 12"/>
                  <a:gd name="T7" fmla="*/ 0 h 24"/>
                  <a:gd name="T8" fmla="*/ 0 w 12"/>
                  <a:gd name="T9" fmla="*/ 24 h 24"/>
                  <a:gd name="T10" fmla="*/ 6 w 12"/>
                  <a:gd name="T11" fmla="*/ 0 h 24"/>
                  <a:gd name="T12" fmla="*/ 0 w 12"/>
                  <a:gd name="T13" fmla="*/ 24 h 24"/>
                  <a:gd name="T14" fmla="*/ 6 w 12"/>
                  <a:gd name="T15" fmla="*/ 0 h 24"/>
                  <a:gd name="T16" fmla="*/ 0 w 12"/>
                  <a:gd name="T17" fmla="*/ 24 h 24"/>
                  <a:gd name="T18" fmla="*/ 6 w 12"/>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4">
                    <a:moveTo>
                      <a:pt x="0" y="24"/>
                    </a:moveTo>
                    <a:lnTo>
                      <a:pt x="0" y="24"/>
                    </a:lnTo>
                    <a:lnTo>
                      <a:pt x="12" y="0"/>
                    </a:lnTo>
                    <a:lnTo>
                      <a:pt x="6" y="0"/>
                    </a:lnTo>
                    <a:lnTo>
                      <a:pt x="0" y="24"/>
                    </a:lnTo>
                    <a:close/>
                    <a:moveTo>
                      <a:pt x="6" y="0"/>
                    </a:moveTo>
                    <a:lnTo>
                      <a:pt x="0" y="24"/>
                    </a:lnTo>
                    <a:lnTo>
                      <a:pt x="6" y="0"/>
                    </a:lnTo>
                    <a:lnTo>
                      <a:pt x="0" y="24"/>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309" name="Freeform 229"/>
              <p:cNvSpPr>
                <a:spLocks/>
              </p:cNvSpPr>
              <p:nvPr/>
            </p:nvSpPr>
            <p:spPr bwMode="auto">
              <a:xfrm>
                <a:off x="4549" y="2376"/>
                <a:ext cx="18" cy="18"/>
              </a:xfrm>
              <a:custGeom>
                <a:avLst/>
                <a:gdLst>
                  <a:gd name="T0" fmla="*/ 0 w 18"/>
                  <a:gd name="T1" fmla="*/ 12 h 18"/>
                  <a:gd name="T2" fmla="*/ 18 w 18"/>
                  <a:gd name="T3" fmla="*/ 18 h 18"/>
                  <a:gd name="T4" fmla="*/ 18 w 18"/>
                  <a:gd name="T5" fmla="*/ 6 h 18"/>
                  <a:gd name="T6" fmla="*/ 6 w 18"/>
                  <a:gd name="T7" fmla="*/ 0 h 18"/>
                  <a:gd name="T8" fmla="*/ 0 w 18"/>
                  <a:gd name="T9" fmla="*/ 12 h 18"/>
                </a:gdLst>
                <a:ahLst/>
                <a:cxnLst>
                  <a:cxn ang="0">
                    <a:pos x="T0" y="T1"/>
                  </a:cxn>
                  <a:cxn ang="0">
                    <a:pos x="T2" y="T3"/>
                  </a:cxn>
                  <a:cxn ang="0">
                    <a:pos x="T4" y="T5"/>
                  </a:cxn>
                  <a:cxn ang="0">
                    <a:pos x="T6" y="T7"/>
                  </a:cxn>
                  <a:cxn ang="0">
                    <a:pos x="T8" y="T9"/>
                  </a:cxn>
                </a:cxnLst>
                <a:rect l="0" t="0" r="r" b="b"/>
                <a:pathLst>
                  <a:path w="18" h="18">
                    <a:moveTo>
                      <a:pt x="0" y="12"/>
                    </a:moveTo>
                    <a:lnTo>
                      <a:pt x="18" y="18"/>
                    </a:lnTo>
                    <a:lnTo>
                      <a:pt x="18" y="6"/>
                    </a:lnTo>
                    <a:lnTo>
                      <a:pt x="6" y="0"/>
                    </a:lnTo>
                    <a:lnTo>
                      <a:pt x="0" y="12"/>
                    </a:lnTo>
                    <a:close/>
                  </a:path>
                </a:pathLst>
              </a:custGeom>
              <a:solidFill>
                <a:srgbClr val="00FF00"/>
              </a:solidFill>
              <a:ln w="9525">
                <a:solidFill>
                  <a:srgbClr val="00FF00"/>
                </a:solidFill>
                <a:round/>
                <a:headEnd/>
                <a:tailEnd/>
              </a:ln>
            </p:spPr>
            <p:txBody>
              <a:bodyPr/>
              <a:lstStyle/>
              <a:p>
                <a:endParaRPr lang="zh-CN" altLang="en-US"/>
              </a:p>
            </p:txBody>
          </p:sp>
          <p:sp>
            <p:nvSpPr>
              <p:cNvPr id="46310" name="Freeform 230"/>
              <p:cNvSpPr>
                <a:spLocks/>
              </p:cNvSpPr>
              <p:nvPr/>
            </p:nvSpPr>
            <p:spPr bwMode="auto">
              <a:xfrm>
                <a:off x="4531" y="2346"/>
                <a:ext cx="18" cy="30"/>
              </a:xfrm>
              <a:custGeom>
                <a:avLst/>
                <a:gdLst>
                  <a:gd name="T0" fmla="*/ 12 w 18"/>
                  <a:gd name="T1" fmla="*/ 30 h 30"/>
                  <a:gd name="T2" fmla="*/ 6 w 18"/>
                  <a:gd name="T3" fmla="*/ 6 h 30"/>
                  <a:gd name="T4" fmla="*/ 6 w 18"/>
                  <a:gd name="T5" fmla="*/ 6 h 30"/>
                  <a:gd name="T6" fmla="*/ 0 w 18"/>
                  <a:gd name="T7" fmla="*/ 0 h 30"/>
                  <a:gd name="T8" fmla="*/ 6 w 18"/>
                  <a:gd name="T9" fmla="*/ 0 h 30"/>
                  <a:gd name="T10" fmla="*/ 6 w 18"/>
                  <a:gd name="T11" fmla="*/ 6 h 30"/>
                  <a:gd name="T12" fmla="*/ 6 w 18"/>
                  <a:gd name="T13" fmla="*/ 12 h 30"/>
                  <a:gd name="T14" fmla="*/ 12 w 18"/>
                  <a:gd name="T15" fmla="*/ 18 h 30"/>
                  <a:gd name="T16" fmla="*/ 12 w 18"/>
                  <a:gd name="T17" fmla="*/ 24 h 30"/>
                  <a:gd name="T18" fmla="*/ 12 w 18"/>
                  <a:gd name="T19" fmla="*/ 24 h 30"/>
                  <a:gd name="T20" fmla="*/ 12 w 18"/>
                  <a:gd name="T21" fmla="*/ 30 h 30"/>
                  <a:gd name="T22" fmla="*/ 18 w 18"/>
                  <a:gd name="T23" fmla="*/ 30 h 30"/>
                  <a:gd name="T24" fmla="*/ 12 w 18"/>
                  <a:gd name="T25" fmla="*/ 30 h 30"/>
                  <a:gd name="T26" fmla="*/ 12 w 18"/>
                  <a:gd name="T2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12" y="30"/>
                    </a:moveTo>
                    <a:lnTo>
                      <a:pt x="6" y="6"/>
                    </a:lnTo>
                    <a:lnTo>
                      <a:pt x="0" y="0"/>
                    </a:lnTo>
                    <a:lnTo>
                      <a:pt x="6" y="0"/>
                    </a:lnTo>
                    <a:lnTo>
                      <a:pt x="6" y="6"/>
                    </a:lnTo>
                    <a:lnTo>
                      <a:pt x="6" y="12"/>
                    </a:lnTo>
                    <a:lnTo>
                      <a:pt x="12" y="18"/>
                    </a:lnTo>
                    <a:lnTo>
                      <a:pt x="12" y="24"/>
                    </a:lnTo>
                    <a:lnTo>
                      <a:pt x="12" y="30"/>
                    </a:lnTo>
                    <a:lnTo>
                      <a:pt x="18" y="30"/>
                    </a:lnTo>
                    <a:lnTo>
                      <a:pt x="12" y="30"/>
                    </a:lnTo>
                    <a:close/>
                  </a:path>
                </a:pathLst>
              </a:custGeom>
              <a:solidFill>
                <a:srgbClr val="00FF00"/>
              </a:solidFill>
              <a:ln w="9525">
                <a:solidFill>
                  <a:srgbClr val="00FF00"/>
                </a:solidFill>
                <a:round/>
                <a:headEnd/>
                <a:tailEnd/>
              </a:ln>
            </p:spPr>
            <p:txBody>
              <a:bodyPr/>
              <a:lstStyle/>
              <a:p>
                <a:endParaRPr lang="zh-CN" altLang="en-US"/>
              </a:p>
            </p:txBody>
          </p:sp>
          <p:sp>
            <p:nvSpPr>
              <p:cNvPr id="46311" name="Freeform 231"/>
              <p:cNvSpPr>
                <a:spLocks/>
              </p:cNvSpPr>
              <p:nvPr/>
            </p:nvSpPr>
            <p:spPr bwMode="auto">
              <a:xfrm>
                <a:off x="4525" y="2352"/>
                <a:ext cx="30" cy="30"/>
              </a:xfrm>
              <a:custGeom>
                <a:avLst/>
                <a:gdLst>
                  <a:gd name="T0" fmla="*/ 30 w 30"/>
                  <a:gd name="T1" fmla="*/ 24 h 30"/>
                  <a:gd name="T2" fmla="*/ 24 w 30"/>
                  <a:gd name="T3" fmla="*/ 0 h 30"/>
                  <a:gd name="T4" fmla="*/ 0 w 30"/>
                  <a:gd name="T5" fmla="*/ 6 h 30"/>
                  <a:gd name="T6" fmla="*/ 6 w 30"/>
                  <a:gd name="T7" fmla="*/ 30 h 30"/>
                  <a:gd name="T8" fmla="*/ 30 w 30"/>
                  <a:gd name="T9" fmla="*/ 24 h 30"/>
                </a:gdLst>
                <a:ahLst/>
                <a:cxnLst>
                  <a:cxn ang="0">
                    <a:pos x="T0" y="T1"/>
                  </a:cxn>
                  <a:cxn ang="0">
                    <a:pos x="T2" y="T3"/>
                  </a:cxn>
                  <a:cxn ang="0">
                    <a:pos x="T4" y="T5"/>
                  </a:cxn>
                  <a:cxn ang="0">
                    <a:pos x="T6" y="T7"/>
                  </a:cxn>
                  <a:cxn ang="0">
                    <a:pos x="T8" y="T9"/>
                  </a:cxn>
                </a:cxnLst>
                <a:rect l="0" t="0" r="r" b="b"/>
                <a:pathLst>
                  <a:path w="30" h="30">
                    <a:moveTo>
                      <a:pt x="30" y="24"/>
                    </a:moveTo>
                    <a:lnTo>
                      <a:pt x="24" y="0"/>
                    </a:lnTo>
                    <a:lnTo>
                      <a:pt x="0" y="6"/>
                    </a:lnTo>
                    <a:lnTo>
                      <a:pt x="6" y="30"/>
                    </a:lnTo>
                    <a:lnTo>
                      <a:pt x="30" y="24"/>
                    </a:lnTo>
                    <a:close/>
                  </a:path>
                </a:pathLst>
              </a:custGeom>
              <a:solidFill>
                <a:srgbClr val="00FF00"/>
              </a:solidFill>
              <a:ln w="9525">
                <a:solidFill>
                  <a:srgbClr val="00FF00"/>
                </a:solidFill>
                <a:round/>
                <a:headEnd/>
                <a:tailEnd/>
              </a:ln>
            </p:spPr>
            <p:txBody>
              <a:bodyPr/>
              <a:lstStyle/>
              <a:p>
                <a:endParaRPr lang="zh-CN" altLang="en-US"/>
              </a:p>
            </p:txBody>
          </p:sp>
          <p:sp>
            <p:nvSpPr>
              <p:cNvPr id="46312" name="Freeform 232"/>
              <p:cNvSpPr>
                <a:spLocks noEditPoints="1"/>
              </p:cNvSpPr>
              <p:nvPr/>
            </p:nvSpPr>
            <p:spPr bwMode="auto">
              <a:xfrm>
                <a:off x="4525" y="2334"/>
                <a:ext cx="24" cy="24"/>
              </a:xfrm>
              <a:custGeom>
                <a:avLst/>
                <a:gdLst>
                  <a:gd name="T0" fmla="*/ 24 w 24"/>
                  <a:gd name="T1" fmla="*/ 18 h 24"/>
                  <a:gd name="T2" fmla="*/ 24 w 24"/>
                  <a:gd name="T3" fmla="*/ 12 h 24"/>
                  <a:gd name="T4" fmla="*/ 24 w 24"/>
                  <a:gd name="T5" fmla="*/ 6 h 24"/>
                  <a:gd name="T6" fmla="*/ 12 w 24"/>
                  <a:gd name="T7" fmla="*/ 0 h 24"/>
                  <a:gd name="T8" fmla="*/ 6 w 24"/>
                  <a:gd name="T9" fmla="*/ 24 h 24"/>
                  <a:gd name="T10" fmla="*/ 0 w 24"/>
                  <a:gd name="T11" fmla="*/ 18 h 24"/>
                  <a:gd name="T12" fmla="*/ 0 w 24"/>
                  <a:gd name="T13" fmla="*/ 18 h 24"/>
                  <a:gd name="T14" fmla="*/ 0 w 24"/>
                  <a:gd name="T15" fmla="*/ 24 h 24"/>
                  <a:gd name="T16" fmla="*/ 24 w 24"/>
                  <a:gd name="T17" fmla="*/ 18 h 24"/>
                  <a:gd name="T18" fmla="*/ 0 w 24"/>
                  <a:gd name="T19" fmla="*/ 24 h 24"/>
                  <a:gd name="T20" fmla="*/ 0 w 24"/>
                  <a:gd name="T21" fmla="*/ 24 h 24"/>
                  <a:gd name="T22" fmla="*/ 0 w 24"/>
                  <a:gd name="T23" fmla="*/ 24 h 24"/>
                  <a:gd name="T24" fmla="*/ 12 w 24"/>
                  <a:gd name="T25" fmla="*/ 18 h 24"/>
                  <a:gd name="T26" fmla="*/ 0 w 24"/>
                  <a:gd name="T2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24" y="18"/>
                    </a:moveTo>
                    <a:lnTo>
                      <a:pt x="24" y="12"/>
                    </a:lnTo>
                    <a:lnTo>
                      <a:pt x="24" y="6"/>
                    </a:lnTo>
                    <a:lnTo>
                      <a:pt x="12" y="0"/>
                    </a:lnTo>
                    <a:lnTo>
                      <a:pt x="6" y="24"/>
                    </a:lnTo>
                    <a:lnTo>
                      <a:pt x="0" y="18"/>
                    </a:lnTo>
                    <a:lnTo>
                      <a:pt x="0" y="24"/>
                    </a:lnTo>
                    <a:lnTo>
                      <a:pt x="24" y="18"/>
                    </a:lnTo>
                    <a:close/>
                    <a:moveTo>
                      <a:pt x="0" y="24"/>
                    </a:moveTo>
                    <a:lnTo>
                      <a:pt x="0" y="24"/>
                    </a:lnTo>
                    <a:lnTo>
                      <a:pt x="12" y="18"/>
                    </a:lnTo>
                    <a:lnTo>
                      <a:pt x="0" y="24"/>
                    </a:lnTo>
                    <a:close/>
                  </a:path>
                </a:pathLst>
              </a:custGeom>
              <a:solidFill>
                <a:srgbClr val="00FF00"/>
              </a:solidFill>
              <a:ln w="9525">
                <a:solidFill>
                  <a:srgbClr val="00FF00"/>
                </a:solidFill>
                <a:round/>
                <a:headEnd/>
                <a:tailEnd/>
              </a:ln>
            </p:spPr>
            <p:txBody>
              <a:bodyPr/>
              <a:lstStyle/>
              <a:p>
                <a:endParaRPr lang="zh-CN" altLang="en-US"/>
              </a:p>
            </p:txBody>
          </p:sp>
          <p:sp>
            <p:nvSpPr>
              <p:cNvPr id="46313" name="Freeform 233"/>
              <p:cNvSpPr>
                <a:spLocks noEditPoints="1"/>
              </p:cNvSpPr>
              <p:nvPr/>
            </p:nvSpPr>
            <p:spPr bwMode="auto">
              <a:xfrm>
                <a:off x="4525" y="2334"/>
                <a:ext cx="24" cy="24"/>
              </a:xfrm>
              <a:custGeom>
                <a:avLst/>
                <a:gdLst>
                  <a:gd name="T0" fmla="*/ 0 w 24"/>
                  <a:gd name="T1" fmla="*/ 18 h 24"/>
                  <a:gd name="T2" fmla="*/ 0 w 24"/>
                  <a:gd name="T3" fmla="*/ 24 h 24"/>
                  <a:gd name="T4" fmla="*/ 0 w 24"/>
                  <a:gd name="T5" fmla="*/ 24 h 24"/>
                  <a:gd name="T6" fmla="*/ 24 w 24"/>
                  <a:gd name="T7" fmla="*/ 18 h 24"/>
                  <a:gd name="T8" fmla="*/ 24 w 24"/>
                  <a:gd name="T9" fmla="*/ 6 h 24"/>
                  <a:gd name="T10" fmla="*/ 18 w 24"/>
                  <a:gd name="T11" fmla="*/ 0 h 24"/>
                  <a:gd name="T12" fmla="*/ 0 w 24"/>
                  <a:gd name="T13" fmla="*/ 18 h 24"/>
                  <a:gd name="T14" fmla="*/ 12 w 24"/>
                  <a:gd name="T15" fmla="*/ 0 h 24"/>
                  <a:gd name="T16" fmla="*/ 0 w 24"/>
                  <a:gd name="T17" fmla="*/ 18 h 24"/>
                  <a:gd name="T18" fmla="*/ 18 w 24"/>
                  <a:gd name="T19" fmla="*/ 0 h 24"/>
                  <a:gd name="T20" fmla="*/ 6 w 24"/>
                  <a:gd name="T21" fmla="*/ 24 h 24"/>
                  <a:gd name="T22" fmla="*/ 12 w 24"/>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0" y="18"/>
                    </a:moveTo>
                    <a:lnTo>
                      <a:pt x="0" y="24"/>
                    </a:lnTo>
                    <a:lnTo>
                      <a:pt x="24" y="18"/>
                    </a:lnTo>
                    <a:lnTo>
                      <a:pt x="24" y="6"/>
                    </a:lnTo>
                    <a:lnTo>
                      <a:pt x="18" y="0"/>
                    </a:lnTo>
                    <a:lnTo>
                      <a:pt x="0" y="18"/>
                    </a:lnTo>
                    <a:close/>
                    <a:moveTo>
                      <a:pt x="12" y="0"/>
                    </a:moveTo>
                    <a:lnTo>
                      <a:pt x="0" y="18"/>
                    </a:lnTo>
                    <a:lnTo>
                      <a:pt x="18" y="0"/>
                    </a:lnTo>
                    <a:lnTo>
                      <a:pt x="6" y="24"/>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314" name="Freeform 234"/>
              <p:cNvSpPr>
                <a:spLocks noEditPoints="1"/>
              </p:cNvSpPr>
              <p:nvPr/>
            </p:nvSpPr>
            <p:spPr bwMode="auto">
              <a:xfrm>
                <a:off x="4525" y="2352"/>
                <a:ext cx="30" cy="24"/>
              </a:xfrm>
              <a:custGeom>
                <a:avLst/>
                <a:gdLst>
                  <a:gd name="T0" fmla="*/ 6 w 30"/>
                  <a:gd name="T1" fmla="*/ 6 h 24"/>
                  <a:gd name="T2" fmla="*/ 6 w 30"/>
                  <a:gd name="T3" fmla="*/ 6 h 24"/>
                  <a:gd name="T4" fmla="*/ 6 w 30"/>
                  <a:gd name="T5" fmla="*/ 12 h 24"/>
                  <a:gd name="T6" fmla="*/ 6 w 30"/>
                  <a:gd name="T7" fmla="*/ 18 h 24"/>
                  <a:gd name="T8" fmla="*/ 6 w 30"/>
                  <a:gd name="T9" fmla="*/ 18 h 24"/>
                  <a:gd name="T10" fmla="*/ 30 w 30"/>
                  <a:gd name="T11" fmla="*/ 24 h 24"/>
                  <a:gd name="T12" fmla="*/ 30 w 30"/>
                  <a:gd name="T13" fmla="*/ 6 h 24"/>
                  <a:gd name="T14" fmla="*/ 24 w 30"/>
                  <a:gd name="T15" fmla="*/ 0 h 24"/>
                  <a:gd name="T16" fmla="*/ 6 w 30"/>
                  <a:gd name="T17" fmla="*/ 6 h 24"/>
                  <a:gd name="T18" fmla="*/ 0 w 30"/>
                  <a:gd name="T19" fmla="*/ 6 h 24"/>
                  <a:gd name="T20" fmla="*/ 0 w 30"/>
                  <a:gd name="T21" fmla="*/ 6 h 24"/>
                  <a:gd name="T22" fmla="*/ 6 w 30"/>
                  <a:gd name="T23" fmla="*/ 6 h 24"/>
                  <a:gd name="T24" fmla="*/ 12 w 30"/>
                  <a:gd name="T25" fmla="*/ 0 h 24"/>
                  <a:gd name="T26" fmla="*/ 0 w 30"/>
                  <a:gd name="T2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6" y="6"/>
                    </a:moveTo>
                    <a:lnTo>
                      <a:pt x="6" y="6"/>
                    </a:lnTo>
                    <a:lnTo>
                      <a:pt x="6" y="12"/>
                    </a:lnTo>
                    <a:lnTo>
                      <a:pt x="6" y="18"/>
                    </a:lnTo>
                    <a:lnTo>
                      <a:pt x="30" y="24"/>
                    </a:lnTo>
                    <a:lnTo>
                      <a:pt x="30" y="6"/>
                    </a:lnTo>
                    <a:lnTo>
                      <a:pt x="24" y="0"/>
                    </a:lnTo>
                    <a:lnTo>
                      <a:pt x="6" y="6"/>
                    </a:lnTo>
                    <a:close/>
                    <a:moveTo>
                      <a:pt x="0" y="6"/>
                    </a:moveTo>
                    <a:lnTo>
                      <a:pt x="0" y="6"/>
                    </a:lnTo>
                    <a:lnTo>
                      <a:pt x="6" y="6"/>
                    </a:lnTo>
                    <a:lnTo>
                      <a:pt x="12" y="0"/>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315" name="Freeform 235"/>
              <p:cNvSpPr>
                <a:spLocks noEditPoints="1"/>
              </p:cNvSpPr>
              <p:nvPr/>
            </p:nvSpPr>
            <p:spPr bwMode="auto">
              <a:xfrm>
                <a:off x="4531" y="2364"/>
                <a:ext cx="30" cy="24"/>
              </a:xfrm>
              <a:custGeom>
                <a:avLst/>
                <a:gdLst>
                  <a:gd name="T0" fmla="*/ 0 w 30"/>
                  <a:gd name="T1" fmla="*/ 12 h 24"/>
                  <a:gd name="T2" fmla="*/ 0 w 30"/>
                  <a:gd name="T3" fmla="*/ 12 h 24"/>
                  <a:gd name="T4" fmla="*/ 0 w 30"/>
                  <a:gd name="T5" fmla="*/ 12 h 24"/>
                  <a:gd name="T6" fmla="*/ 6 w 30"/>
                  <a:gd name="T7" fmla="*/ 18 h 24"/>
                  <a:gd name="T8" fmla="*/ 18 w 30"/>
                  <a:gd name="T9" fmla="*/ 24 h 24"/>
                  <a:gd name="T10" fmla="*/ 12 w 30"/>
                  <a:gd name="T11" fmla="*/ 0 h 24"/>
                  <a:gd name="T12" fmla="*/ 24 w 30"/>
                  <a:gd name="T13" fmla="*/ 6 h 24"/>
                  <a:gd name="T14" fmla="*/ 30 w 30"/>
                  <a:gd name="T15" fmla="*/ 6 h 24"/>
                  <a:gd name="T16" fmla="*/ 24 w 30"/>
                  <a:gd name="T17" fmla="*/ 6 h 24"/>
                  <a:gd name="T18" fmla="*/ 0 w 30"/>
                  <a:gd name="T19" fmla="*/ 12 h 24"/>
                  <a:gd name="T20" fmla="*/ 0 w 30"/>
                  <a:gd name="T21" fmla="*/ 6 h 24"/>
                  <a:gd name="T22" fmla="*/ 0 w 30"/>
                  <a:gd name="T23" fmla="*/ 6 h 24"/>
                  <a:gd name="T24" fmla="*/ 0 w 30"/>
                  <a:gd name="T25" fmla="*/ 12 h 24"/>
                  <a:gd name="T26" fmla="*/ 12 w 30"/>
                  <a:gd name="T27" fmla="*/ 6 h 24"/>
                  <a:gd name="T28" fmla="*/ 0 w 30"/>
                  <a:gd name="T2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24">
                    <a:moveTo>
                      <a:pt x="0" y="12"/>
                    </a:moveTo>
                    <a:lnTo>
                      <a:pt x="0" y="12"/>
                    </a:lnTo>
                    <a:lnTo>
                      <a:pt x="6" y="18"/>
                    </a:lnTo>
                    <a:lnTo>
                      <a:pt x="18" y="24"/>
                    </a:lnTo>
                    <a:lnTo>
                      <a:pt x="12" y="0"/>
                    </a:lnTo>
                    <a:lnTo>
                      <a:pt x="24" y="6"/>
                    </a:lnTo>
                    <a:lnTo>
                      <a:pt x="30" y="6"/>
                    </a:lnTo>
                    <a:lnTo>
                      <a:pt x="24" y="6"/>
                    </a:lnTo>
                    <a:lnTo>
                      <a:pt x="0" y="12"/>
                    </a:lnTo>
                    <a:close/>
                    <a:moveTo>
                      <a:pt x="0" y="6"/>
                    </a:moveTo>
                    <a:lnTo>
                      <a:pt x="0" y="6"/>
                    </a:lnTo>
                    <a:lnTo>
                      <a:pt x="0" y="12"/>
                    </a:lnTo>
                    <a:lnTo>
                      <a:pt x="12" y="6"/>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316" name="Freeform 236"/>
              <p:cNvSpPr>
                <a:spLocks noEditPoints="1"/>
              </p:cNvSpPr>
              <p:nvPr/>
            </p:nvSpPr>
            <p:spPr bwMode="auto">
              <a:xfrm>
                <a:off x="4537" y="2364"/>
                <a:ext cx="18" cy="24"/>
              </a:xfrm>
              <a:custGeom>
                <a:avLst/>
                <a:gdLst>
                  <a:gd name="T0" fmla="*/ 6 w 18"/>
                  <a:gd name="T1" fmla="*/ 0 h 24"/>
                  <a:gd name="T2" fmla="*/ 0 w 18"/>
                  <a:gd name="T3" fmla="*/ 0 h 24"/>
                  <a:gd name="T4" fmla="*/ 12 w 18"/>
                  <a:gd name="T5" fmla="*/ 24 h 24"/>
                  <a:gd name="T6" fmla="*/ 18 w 18"/>
                  <a:gd name="T7" fmla="*/ 24 h 24"/>
                  <a:gd name="T8" fmla="*/ 6 w 18"/>
                  <a:gd name="T9" fmla="*/ 0 h 24"/>
                  <a:gd name="T10" fmla="*/ 12 w 18"/>
                  <a:gd name="T11" fmla="*/ 24 h 24"/>
                  <a:gd name="T12" fmla="*/ 6 w 18"/>
                  <a:gd name="T13" fmla="*/ 0 h 24"/>
                  <a:gd name="T14" fmla="*/ 18 w 18"/>
                  <a:gd name="T15" fmla="*/ 24 h 24"/>
                  <a:gd name="T16" fmla="*/ 6 w 18"/>
                  <a:gd name="T17" fmla="*/ 0 h 24"/>
                  <a:gd name="T18" fmla="*/ 12 w 18"/>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4">
                    <a:moveTo>
                      <a:pt x="6" y="0"/>
                    </a:moveTo>
                    <a:lnTo>
                      <a:pt x="0" y="0"/>
                    </a:lnTo>
                    <a:lnTo>
                      <a:pt x="12" y="24"/>
                    </a:lnTo>
                    <a:lnTo>
                      <a:pt x="18" y="24"/>
                    </a:lnTo>
                    <a:lnTo>
                      <a:pt x="6" y="0"/>
                    </a:lnTo>
                    <a:close/>
                    <a:moveTo>
                      <a:pt x="12" y="24"/>
                    </a:moveTo>
                    <a:lnTo>
                      <a:pt x="6" y="0"/>
                    </a:lnTo>
                    <a:lnTo>
                      <a:pt x="18" y="24"/>
                    </a:lnTo>
                    <a:lnTo>
                      <a:pt x="6" y="0"/>
                    </a:lnTo>
                    <a:lnTo>
                      <a:pt x="12" y="24"/>
                    </a:lnTo>
                    <a:close/>
                  </a:path>
                </a:pathLst>
              </a:custGeom>
              <a:solidFill>
                <a:srgbClr val="00FF00"/>
              </a:solidFill>
              <a:ln w="9525">
                <a:solidFill>
                  <a:srgbClr val="00FF00"/>
                </a:solidFill>
                <a:round/>
                <a:headEnd/>
                <a:tailEnd/>
              </a:ln>
            </p:spPr>
            <p:txBody>
              <a:bodyPr/>
              <a:lstStyle/>
              <a:p>
                <a:endParaRPr lang="zh-CN" altLang="en-US"/>
              </a:p>
            </p:txBody>
          </p:sp>
          <p:sp>
            <p:nvSpPr>
              <p:cNvPr id="46317" name="Freeform 237"/>
              <p:cNvSpPr>
                <a:spLocks/>
              </p:cNvSpPr>
              <p:nvPr/>
            </p:nvSpPr>
            <p:spPr bwMode="auto">
              <a:xfrm>
                <a:off x="4531" y="2376"/>
                <a:ext cx="18" cy="18"/>
              </a:xfrm>
              <a:custGeom>
                <a:avLst/>
                <a:gdLst>
                  <a:gd name="T0" fmla="*/ 0 w 18"/>
                  <a:gd name="T1" fmla="*/ 6 h 18"/>
                  <a:gd name="T2" fmla="*/ 6 w 18"/>
                  <a:gd name="T3" fmla="*/ 18 h 18"/>
                  <a:gd name="T4" fmla="*/ 18 w 18"/>
                  <a:gd name="T5" fmla="*/ 12 h 18"/>
                  <a:gd name="T6" fmla="*/ 12 w 18"/>
                  <a:gd name="T7" fmla="*/ 0 h 18"/>
                  <a:gd name="T8" fmla="*/ 0 w 18"/>
                  <a:gd name="T9" fmla="*/ 6 h 18"/>
                </a:gdLst>
                <a:ahLst/>
                <a:cxnLst>
                  <a:cxn ang="0">
                    <a:pos x="T0" y="T1"/>
                  </a:cxn>
                  <a:cxn ang="0">
                    <a:pos x="T2" y="T3"/>
                  </a:cxn>
                  <a:cxn ang="0">
                    <a:pos x="T4" y="T5"/>
                  </a:cxn>
                  <a:cxn ang="0">
                    <a:pos x="T6" y="T7"/>
                  </a:cxn>
                  <a:cxn ang="0">
                    <a:pos x="T8" y="T9"/>
                  </a:cxn>
                </a:cxnLst>
                <a:rect l="0" t="0" r="r" b="b"/>
                <a:pathLst>
                  <a:path w="18" h="18">
                    <a:moveTo>
                      <a:pt x="0" y="6"/>
                    </a:moveTo>
                    <a:lnTo>
                      <a:pt x="6" y="18"/>
                    </a:lnTo>
                    <a:lnTo>
                      <a:pt x="18" y="12"/>
                    </a:lnTo>
                    <a:lnTo>
                      <a:pt x="12" y="0"/>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318" name="Freeform 238"/>
              <p:cNvSpPr>
                <a:spLocks/>
              </p:cNvSpPr>
              <p:nvPr/>
            </p:nvSpPr>
            <p:spPr bwMode="auto">
              <a:xfrm>
                <a:off x="4501" y="2459"/>
                <a:ext cx="48" cy="78"/>
              </a:xfrm>
              <a:custGeom>
                <a:avLst/>
                <a:gdLst>
                  <a:gd name="T0" fmla="*/ 48 w 48"/>
                  <a:gd name="T1" fmla="*/ 0 h 78"/>
                  <a:gd name="T2" fmla="*/ 48 w 48"/>
                  <a:gd name="T3" fmla="*/ 0 h 78"/>
                  <a:gd name="T4" fmla="*/ 42 w 48"/>
                  <a:gd name="T5" fmla="*/ 12 h 78"/>
                  <a:gd name="T6" fmla="*/ 36 w 48"/>
                  <a:gd name="T7" fmla="*/ 24 h 78"/>
                  <a:gd name="T8" fmla="*/ 30 w 48"/>
                  <a:gd name="T9" fmla="*/ 36 h 78"/>
                  <a:gd name="T10" fmla="*/ 24 w 48"/>
                  <a:gd name="T11" fmla="*/ 42 h 78"/>
                  <a:gd name="T12" fmla="*/ 18 w 48"/>
                  <a:gd name="T13" fmla="*/ 54 h 78"/>
                  <a:gd name="T14" fmla="*/ 12 w 48"/>
                  <a:gd name="T15" fmla="*/ 60 h 78"/>
                  <a:gd name="T16" fmla="*/ 6 w 48"/>
                  <a:gd name="T17" fmla="*/ 72 h 78"/>
                  <a:gd name="T18" fmla="*/ 0 w 48"/>
                  <a:gd name="T19" fmla="*/ 78 h 78"/>
                  <a:gd name="T20" fmla="*/ 0 w 48"/>
                  <a:gd name="T21" fmla="*/ 78 h 78"/>
                  <a:gd name="T22" fmla="*/ 0 w 48"/>
                  <a:gd name="T23" fmla="*/ 78 h 78"/>
                  <a:gd name="T24" fmla="*/ 6 w 48"/>
                  <a:gd name="T25" fmla="*/ 72 h 78"/>
                  <a:gd name="T26" fmla="*/ 12 w 48"/>
                  <a:gd name="T27" fmla="*/ 60 h 78"/>
                  <a:gd name="T28" fmla="*/ 18 w 48"/>
                  <a:gd name="T29" fmla="*/ 54 h 78"/>
                  <a:gd name="T30" fmla="*/ 24 w 48"/>
                  <a:gd name="T31" fmla="*/ 42 h 78"/>
                  <a:gd name="T32" fmla="*/ 36 w 48"/>
                  <a:gd name="T33" fmla="*/ 30 h 78"/>
                  <a:gd name="T34" fmla="*/ 42 w 48"/>
                  <a:gd name="T35" fmla="*/ 18 h 78"/>
                  <a:gd name="T36" fmla="*/ 48 w 48"/>
                  <a:gd name="T37" fmla="*/ 12 h 78"/>
                  <a:gd name="T38" fmla="*/ 48 w 48"/>
                  <a:gd name="T39" fmla="*/ 0 h 78"/>
                  <a:gd name="T40" fmla="*/ 48 w 48"/>
                  <a:gd name="T41" fmla="*/ 0 h 78"/>
                  <a:gd name="T42" fmla="*/ 48 w 48"/>
                  <a:gd name="T43" fmla="*/ 0 h 78"/>
                  <a:gd name="T44" fmla="*/ 48 w 48"/>
                  <a:gd name="T45" fmla="*/ 0 h 78"/>
                  <a:gd name="T46" fmla="*/ 48 w 48"/>
                  <a:gd name="T4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 h="78">
                    <a:moveTo>
                      <a:pt x="48" y="0"/>
                    </a:moveTo>
                    <a:lnTo>
                      <a:pt x="48" y="0"/>
                    </a:lnTo>
                    <a:lnTo>
                      <a:pt x="42" y="12"/>
                    </a:lnTo>
                    <a:lnTo>
                      <a:pt x="36" y="24"/>
                    </a:lnTo>
                    <a:lnTo>
                      <a:pt x="30" y="36"/>
                    </a:lnTo>
                    <a:lnTo>
                      <a:pt x="24" y="42"/>
                    </a:lnTo>
                    <a:lnTo>
                      <a:pt x="18" y="54"/>
                    </a:lnTo>
                    <a:lnTo>
                      <a:pt x="12" y="60"/>
                    </a:lnTo>
                    <a:lnTo>
                      <a:pt x="6" y="72"/>
                    </a:lnTo>
                    <a:lnTo>
                      <a:pt x="0" y="78"/>
                    </a:lnTo>
                    <a:lnTo>
                      <a:pt x="6" y="72"/>
                    </a:lnTo>
                    <a:lnTo>
                      <a:pt x="12" y="60"/>
                    </a:lnTo>
                    <a:lnTo>
                      <a:pt x="18" y="54"/>
                    </a:lnTo>
                    <a:lnTo>
                      <a:pt x="24" y="42"/>
                    </a:lnTo>
                    <a:lnTo>
                      <a:pt x="36" y="30"/>
                    </a:lnTo>
                    <a:lnTo>
                      <a:pt x="42" y="18"/>
                    </a:lnTo>
                    <a:lnTo>
                      <a:pt x="48" y="12"/>
                    </a:lnTo>
                    <a:lnTo>
                      <a:pt x="48" y="0"/>
                    </a:lnTo>
                    <a:close/>
                  </a:path>
                </a:pathLst>
              </a:custGeom>
              <a:solidFill>
                <a:srgbClr val="00FF00"/>
              </a:solidFill>
              <a:ln w="9525">
                <a:solidFill>
                  <a:srgbClr val="00FF00"/>
                </a:solidFill>
                <a:round/>
                <a:headEnd/>
                <a:tailEnd/>
              </a:ln>
            </p:spPr>
            <p:txBody>
              <a:bodyPr/>
              <a:lstStyle/>
              <a:p>
                <a:endParaRPr lang="zh-CN" altLang="en-US"/>
              </a:p>
            </p:txBody>
          </p:sp>
          <p:sp>
            <p:nvSpPr>
              <p:cNvPr id="46319" name="Freeform 239"/>
              <p:cNvSpPr>
                <a:spLocks/>
              </p:cNvSpPr>
              <p:nvPr/>
            </p:nvSpPr>
            <p:spPr bwMode="auto">
              <a:xfrm>
                <a:off x="4555" y="2459"/>
                <a:ext cx="48" cy="78"/>
              </a:xfrm>
              <a:custGeom>
                <a:avLst/>
                <a:gdLst>
                  <a:gd name="T0" fmla="*/ 0 w 48"/>
                  <a:gd name="T1" fmla="*/ 0 h 78"/>
                  <a:gd name="T2" fmla="*/ 0 w 48"/>
                  <a:gd name="T3" fmla="*/ 0 h 78"/>
                  <a:gd name="T4" fmla="*/ 6 w 48"/>
                  <a:gd name="T5" fmla="*/ 12 h 78"/>
                  <a:gd name="T6" fmla="*/ 12 w 48"/>
                  <a:gd name="T7" fmla="*/ 24 h 78"/>
                  <a:gd name="T8" fmla="*/ 18 w 48"/>
                  <a:gd name="T9" fmla="*/ 36 h 78"/>
                  <a:gd name="T10" fmla="*/ 24 w 48"/>
                  <a:gd name="T11" fmla="*/ 42 h 78"/>
                  <a:gd name="T12" fmla="*/ 30 w 48"/>
                  <a:gd name="T13" fmla="*/ 54 h 78"/>
                  <a:gd name="T14" fmla="*/ 36 w 48"/>
                  <a:gd name="T15" fmla="*/ 60 h 78"/>
                  <a:gd name="T16" fmla="*/ 42 w 48"/>
                  <a:gd name="T17" fmla="*/ 72 h 78"/>
                  <a:gd name="T18" fmla="*/ 48 w 48"/>
                  <a:gd name="T19" fmla="*/ 78 h 78"/>
                  <a:gd name="T20" fmla="*/ 48 w 48"/>
                  <a:gd name="T21" fmla="*/ 78 h 78"/>
                  <a:gd name="T22" fmla="*/ 48 w 48"/>
                  <a:gd name="T23" fmla="*/ 78 h 78"/>
                  <a:gd name="T24" fmla="*/ 42 w 48"/>
                  <a:gd name="T25" fmla="*/ 72 h 78"/>
                  <a:gd name="T26" fmla="*/ 36 w 48"/>
                  <a:gd name="T27" fmla="*/ 60 h 78"/>
                  <a:gd name="T28" fmla="*/ 30 w 48"/>
                  <a:gd name="T29" fmla="*/ 54 h 78"/>
                  <a:gd name="T30" fmla="*/ 24 w 48"/>
                  <a:gd name="T31" fmla="*/ 42 h 78"/>
                  <a:gd name="T32" fmla="*/ 12 w 48"/>
                  <a:gd name="T33" fmla="*/ 30 h 78"/>
                  <a:gd name="T34" fmla="*/ 6 w 48"/>
                  <a:gd name="T35" fmla="*/ 18 h 78"/>
                  <a:gd name="T36" fmla="*/ 0 w 48"/>
                  <a:gd name="T37" fmla="*/ 12 h 78"/>
                  <a:gd name="T38" fmla="*/ 0 w 48"/>
                  <a:gd name="T39" fmla="*/ 0 h 78"/>
                  <a:gd name="T40" fmla="*/ 0 w 48"/>
                  <a:gd name="T41" fmla="*/ 0 h 78"/>
                  <a:gd name="T42" fmla="*/ 0 w 48"/>
                  <a:gd name="T43" fmla="*/ 0 h 78"/>
                  <a:gd name="T44" fmla="*/ 0 w 48"/>
                  <a:gd name="T45" fmla="*/ 0 h 78"/>
                  <a:gd name="T46" fmla="*/ 0 w 48"/>
                  <a:gd name="T4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 h="78">
                    <a:moveTo>
                      <a:pt x="0" y="0"/>
                    </a:moveTo>
                    <a:lnTo>
                      <a:pt x="0" y="0"/>
                    </a:lnTo>
                    <a:lnTo>
                      <a:pt x="6" y="12"/>
                    </a:lnTo>
                    <a:lnTo>
                      <a:pt x="12" y="24"/>
                    </a:lnTo>
                    <a:lnTo>
                      <a:pt x="18" y="36"/>
                    </a:lnTo>
                    <a:lnTo>
                      <a:pt x="24" y="42"/>
                    </a:lnTo>
                    <a:lnTo>
                      <a:pt x="30" y="54"/>
                    </a:lnTo>
                    <a:lnTo>
                      <a:pt x="36" y="60"/>
                    </a:lnTo>
                    <a:lnTo>
                      <a:pt x="42" y="72"/>
                    </a:lnTo>
                    <a:lnTo>
                      <a:pt x="48" y="78"/>
                    </a:lnTo>
                    <a:lnTo>
                      <a:pt x="42" y="72"/>
                    </a:lnTo>
                    <a:lnTo>
                      <a:pt x="36" y="60"/>
                    </a:lnTo>
                    <a:lnTo>
                      <a:pt x="30" y="54"/>
                    </a:lnTo>
                    <a:lnTo>
                      <a:pt x="24" y="42"/>
                    </a:lnTo>
                    <a:lnTo>
                      <a:pt x="12" y="30"/>
                    </a:lnTo>
                    <a:lnTo>
                      <a:pt x="6" y="18"/>
                    </a:lnTo>
                    <a:lnTo>
                      <a:pt x="0" y="12"/>
                    </a:lnTo>
                    <a:lnTo>
                      <a:pt x="0" y="0"/>
                    </a:lnTo>
                    <a:close/>
                  </a:path>
                </a:pathLst>
              </a:custGeom>
              <a:solidFill>
                <a:srgbClr val="00FF00"/>
              </a:solidFill>
              <a:ln w="9525">
                <a:solidFill>
                  <a:srgbClr val="00FF00"/>
                </a:solidFill>
                <a:round/>
                <a:headEnd/>
                <a:tailEnd/>
              </a:ln>
            </p:spPr>
            <p:txBody>
              <a:bodyPr/>
              <a:lstStyle/>
              <a:p>
                <a:endParaRPr lang="zh-CN" altLang="en-US"/>
              </a:p>
            </p:txBody>
          </p:sp>
          <p:sp>
            <p:nvSpPr>
              <p:cNvPr id="46320" name="Freeform 240"/>
              <p:cNvSpPr>
                <a:spLocks/>
              </p:cNvSpPr>
              <p:nvPr/>
            </p:nvSpPr>
            <p:spPr bwMode="auto">
              <a:xfrm>
                <a:off x="4549" y="2346"/>
                <a:ext cx="42" cy="71"/>
              </a:xfrm>
              <a:custGeom>
                <a:avLst/>
                <a:gdLst>
                  <a:gd name="T0" fmla="*/ 0 w 42"/>
                  <a:gd name="T1" fmla="*/ 71 h 71"/>
                  <a:gd name="T2" fmla="*/ 6 w 42"/>
                  <a:gd name="T3" fmla="*/ 71 h 71"/>
                  <a:gd name="T4" fmla="*/ 18 w 42"/>
                  <a:gd name="T5" fmla="*/ 71 h 71"/>
                  <a:gd name="T6" fmla="*/ 30 w 42"/>
                  <a:gd name="T7" fmla="*/ 65 h 71"/>
                  <a:gd name="T8" fmla="*/ 36 w 42"/>
                  <a:gd name="T9" fmla="*/ 59 h 71"/>
                  <a:gd name="T10" fmla="*/ 36 w 42"/>
                  <a:gd name="T11" fmla="*/ 54 h 71"/>
                  <a:gd name="T12" fmla="*/ 42 w 42"/>
                  <a:gd name="T13" fmla="*/ 48 h 71"/>
                  <a:gd name="T14" fmla="*/ 42 w 42"/>
                  <a:gd name="T15" fmla="*/ 42 h 71"/>
                  <a:gd name="T16" fmla="*/ 42 w 42"/>
                  <a:gd name="T17" fmla="*/ 42 h 71"/>
                  <a:gd name="T18" fmla="*/ 36 w 42"/>
                  <a:gd name="T19" fmla="*/ 36 h 71"/>
                  <a:gd name="T20" fmla="*/ 30 w 42"/>
                  <a:gd name="T21" fmla="*/ 30 h 71"/>
                  <a:gd name="T22" fmla="*/ 24 w 42"/>
                  <a:gd name="T23" fmla="*/ 30 h 71"/>
                  <a:gd name="T24" fmla="*/ 30 w 42"/>
                  <a:gd name="T25" fmla="*/ 12 h 71"/>
                  <a:gd name="T26" fmla="*/ 30 w 42"/>
                  <a:gd name="T27" fmla="*/ 0 h 71"/>
                  <a:gd name="T28" fmla="*/ 24 w 42"/>
                  <a:gd name="T29" fmla="*/ 12 h 71"/>
                  <a:gd name="T30" fmla="*/ 24 w 42"/>
                  <a:gd name="T31" fmla="*/ 6 h 71"/>
                  <a:gd name="T32" fmla="*/ 24 w 42"/>
                  <a:gd name="T33" fmla="*/ 12 h 71"/>
                  <a:gd name="T34" fmla="*/ 24 w 42"/>
                  <a:gd name="T35" fmla="*/ 18 h 71"/>
                  <a:gd name="T36" fmla="*/ 24 w 42"/>
                  <a:gd name="T37" fmla="*/ 24 h 71"/>
                  <a:gd name="T38" fmla="*/ 18 w 42"/>
                  <a:gd name="T39" fmla="*/ 24 h 71"/>
                  <a:gd name="T40" fmla="*/ 18 w 42"/>
                  <a:gd name="T41" fmla="*/ 18 h 71"/>
                  <a:gd name="T42" fmla="*/ 18 w 42"/>
                  <a:gd name="T43" fmla="*/ 24 h 71"/>
                  <a:gd name="T44" fmla="*/ 18 w 42"/>
                  <a:gd name="T45" fmla="*/ 30 h 71"/>
                  <a:gd name="T46" fmla="*/ 24 w 42"/>
                  <a:gd name="T47" fmla="*/ 36 h 71"/>
                  <a:gd name="T48" fmla="*/ 36 w 42"/>
                  <a:gd name="T49" fmla="*/ 48 h 71"/>
                  <a:gd name="T50" fmla="*/ 36 w 42"/>
                  <a:gd name="T51" fmla="*/ 48 h 71"/>
                  <a:gd name="T52" fmla="*/ 30 w 42"/>
                  <a:gd name="T53" fmla="*/ 48 h 71"/>
                  <a:gd name="T54" fmla="*/ 24 w 42"/>
                  <a:gd name="T55" fmla="*/ 54 h 71"/>
                  <a:gd name="T56" fmla="*/ 12 w 42"/>
                  <a:gd name="T57" fmla="*/ 54 h 71"/>
                  <a:gd name="T58" fmla="*/ 6 w 42"/>
                  <a:gd name="T59" fmla="*/ 59 h 71"/>
                  <a:gd name="T60" fmla="*/ 0 w 42"/>
                  <a:gd name="T61" fmla="*/ 71 h 71"/>
                  <a:gd name="T62" fmla="*/ 0 w 42"/>
                  <a:gd name="T63"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 h="71">
                    <a:moveTo>
                      <a:pt x="0" y="71"/>
                    </a:moveTo>
                    <a:lnTo>
                      <a:pt x="6" y="71"/>
                    </a:lnTo>
                    <a:lnTo>
                      <a:pt x="18" y="71"/>
                    </a:lnTo>
                    <a:lnTo>
                      <a:pt x="30" y="65"/>
                    </a:lnTo>
                    <a:lnTo>
                      <a:pt x="36" y="59"/>
                    </a:lnTo>
                    <a:lnTo>
                      <a:pt x="36" y="54"/>
                    </a:lnTo>
                    <a:lnTo>
                      <a:pt x="42" y="48"/>
                    </a:lnTo>
                    <a:lnTo>
                      <a:pt x="42" y="42"/>
                    </a:lnTo>
                    <a:lnTo>
                      <a:pt x="36" y="36"/>
                    </a:lnTo>
                    <a:lnTo>
                      <a:pt x="30" y="30"/>
                    </a:lnTo>
                    <a:lnTo>
                      <a:pt x="24" y="30"/>
                    </a:lnTo>
                    <a:lnTo>
                      <a:pt x="30" y="12"/>
                    </a:lnTo>
                    <a:lnTo>
                      <a:pt x="30" y="0"/>
                    </a:lnTo>
                    <a:lnTo>
                      <a:pt x="24" y="12"/>
                    </a:lnTo>
                    <a:lnTo>
                      <a:pt x="24" y="6"/>
                    </a:lnTo>
                    <a:lnTo>
                      <a:pt x="24" y="12"/>
                    </a:lnTo>
                    <a:lnTo>
                      <a:pt x="24" y="18"/>
                    </a:lnTo>
                    <a:lnTo>
                      <a:pt x="24" y="24"/>
                    </a:lnTo>
                    <a:lnTo>
                      <a:pt x="18" y="24"/>
                    </a:lnTo>
                    <a:lnTo>
                      <a:pt x="18" y="18"/>
                    </a:lnTo>
                    <a:lnTo>
                      <a:pt x="18" y="24"/>
                    </a:lnTo>
                    <a:lnTo>
                      <a:pt x="18" y="30"/>
                    </a:lnTo>
                    <a:lnTo>
                      <a:pt x="24" y="36"/>
                    </a:lnTo>
                    <a:lnTo>
                      <a:pt x="36" y="48"/>
                    </a:lnTo>
                    <a:lnTo>
                      <a:pt x="30" y="48"/>
                    </a:lnTo>
                    <a:lnTo>
                      <a:pt x="24" y="54"/>
                    </a:lnTo>
                    <a:lnTo>
                      <a:pt x="12" y="54"/>
                    </a:lnTo>
                    <a:lnTo>
                      <a:pt x="6" y="59"/>
                    </a:lnTo>
                    <a:lnTo>
                      <a:pt x="0" y="71"/>
                    </a:lnTo>
                    <a:close/>
                  </a:path>
                </a:pathLst>
              </a:custGeom>
              <a:solidFill>
                <a:srgbClr val="00FF00"/>
              </a:solidFill>
              <a:ln w="9525">
                <a:solidFill>
                  <a:srgbClr val="00FF00"/>
                </a:solidFill>
                <a:round/>
                <a:headEnd/>
                <a:tailEnd/>
              </a:ln>
            </p:spPr>
            <p:txBody>
              <a:bodyPr/>
              <a:lstStyle/>
              <a:p>
                <a:endParaRPr lang="zh-CN" altLang="en-US"/>
              </a:p>
            </p:txBody>
          </p:sp>
          <p:sp>
            <p:nvSpPr>
              <p:cNvPr id="46321" name="Freeform 241"/>
              <p:cNvSpPr>
                <a:spLocks/>
              </p:cNvSpPr>
              <p:nvPr/>
            </p:nvSpPr>
            <p:spPr bwMode="auto">
              <a:xfrm>
                <a:off x="4543" y="2400"/>
                <a:ext cx="42" cy="35"/>
              </a:xfrm>
              <a:custGeom>
                <a:avLst/>
                <a:gdLst>
                  <a:gd name="T0" fmla="*/ 0 w 42"/>
                  <a:gd name="T1" fmla="*/ 29 h 35"/>
                  <a:gd name="T2" fmla="*/ 12 w 42"/>
                  <a:gd name="T3" fmla="*/ 35 h 35"/>
                  <a:gd name="T4" fmla="*/ 24 w 42"/>
                  <a:gd name="T5" fmla="*/ 29 h 35"/>
                  <a:gd name="T6" fmla="*/ 42 w 42"/>
                  <a:gd name="T7" fmla="*/ 17 h 35"/>
                  <a:gd name="T8" fmla="*/ 24 w 42"/>
                  <a:gd name="T9" fmla="*/ 0 h 35"/>
                  <a:gd name="T10" fmla="*/ 12 w 42"/>
                  <a:gd name="T11" fmla="*/ 5 h 35"/>
                  <a:gd name="T12" fmla="*/ 12 w 42"/>
                  <a:gd name="T13" fmla="*/ 5 h 35"/>
                  <a:gd name="T14" fmla="*/ 18 w 42"/>
                  <a:gd name="T15" fmla="*/ 11 h 35"/>
                  <a:gd name="T16" fmla="*/ 0 w 42"/>
                  <a:gd name="T17"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5">
                    <a:moveTo>
                      <a:pt x="0" y="29"/>
                    </a:moveTo>
                    <a:lnTo>
                      <a:pt x="12" y="35"/>
                    </a:lnTo>
                    <a:lnTo>
                      <a:pt x="24" y="29"/>
                    </a:lnTo>
                    <a:lnTo>
                      <a:pt x="42" y="17"/>
                    </a:lnTo>
                    <a:lnTo>
                      <a:pt x="24" y="0"/>
                    </a:lnTo>
                    <a:lnTo>
                      <a:pt x="12" y="5"/>
                    </a:lnTo>
                    <a:lnTo>
                      <a:pt x="18" y="11"/>
                    </a:lnTo>
                    <a:lnTo>
                      <a:pt x="0" y="29"/>
                    </a:lnTo>
                    <a:close/>
                  </a:path>
                </a:pathLst>
              </a:custGeom>
              <a:solidFill>
                <a:srgbClr val="00FF00"/>
              </a:solidFill>
              <a:ln w="9525">
                <a:solidFill>
                  <a:srgbClr val="00FF00"/>
                </a:solidFill>
                <a:round/>
                <a:headEnd/>
                <a:tailEnd/>
              </a:ln>
            </p:spPr>
            <p:txBody>
              <a:bodyPr/>
              <a:lstStyle/>
              <a:p>
                <a:endParaRPr lang="zh-CN" altLang="en-US"/>
              </a:p>
            </p:txBody>
          </p:sp>
          <p:sp>
            <p:nvSpPr>
              <p:cNvPr id="46322" name="Freeform 242"/>
              <p:cNvSpPr>
                <a:spLocks noEditPoints="1"/>
              </p:cNvSpPr>
              <p:nvPr/>
            </p:nvSpPr>
            <p:spPr bwMode="auto">
              <a:xfrm>
                <a:off x="4567" y="2388"/>
                <a:ext cx="24" cy="29"/>
              </a:xfrm>
              <a:custGeom>
                <a:avLst/>
                <a:gdLst>
                  <a:gd name="T0" fmla="*/ 18 w 24"/>
                  <a:gd name="T1" fmla="*/ 29 h 29"/>
                  <a:gd name="T2" fmla="*/ 24 w 24"/>
                  <a:gd name="T3" fmla="*/ 29 h 29"/>
                  <a:gd name="T4" fmla="*/ 24 w 24"/>
                  <a:gd name="T5" fmla="*/ 23 h 29"/>
                  <a:gd name="T6" fmla="*/ 18 w 24"/>
                  <a:gd name="T7" fmla="*/ 23 h 29"/>
                  <a:gd name="T8" fmla="*/ 24 w 24"/>
                  <a:gd name="T9" fmla="*/ 0 h 29"/>
                  <a:gd name="T10" fmla="*/ 12 w 24"/>
                  <a:gd name="T11" fmla="*/ 6 h 29"/>
                  <a:gd name="T12" fmla="*/ 6 w 24"/>
                  <a:gd name="T13" fmla="*/ 6 h 29"/>
                  <a:gd name="T14" fmla="*/ 0 w 24"/>
                  <a:gd name="T15" fmla="*/ 12 h 29"/>
                  <a:gd name="T16" fmla="*/ 18 w 24"/>
                  <a:gd name="T17" fmla="*/ 29 h 29"/>
                  <a:gd name="T18" fmla="*/ 18 w 24"/>
                  <a:gd name="T19" fmla="*/ 29 h 29"/>
                  <a:gd name="T20" fmla="*/ 18 w 24"/>
                  <a:gd name="T21" fmla="*/ 29 h 29"/>
                  <a:gd name="T22" fmla="*/ 18 w 24"/>
                  <a:gd name="T23" fmla="*/ 29 h 29"/>
                  <a:gd name="T24" fmla="*/ 12 w 24"/>
                  <a:gd name="T25" fmla="*/ 23 h 29"/>
                  <a:gd name="T26" fmla="*/ 18 w 24"/>
                  <a:gd name="T2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9">
                    <a:moveTo>
                      <a:pt x="18" y="29"/>
                    </a:moveTo>
                    <a:lnTo>
                      <a:pt x="24" y="29"/>
                    </a:lnTo>
                    <a:lnTo>
                      <a:pt x="24" y="23"/>
                    </a:lnTo>
                    <a:lnTo>
                      <a:pt x="18" y="23"/>
                    </a:lnTo>
                    <a:lnTo>
                      <a:pt x="24" y="0"/>
                    </a:lnTo>
                    <a:lnTo>
                      <a:pt x="12" y="6"/>
                    </a:lnTo>
                    <a:lnTo>
                      <a:pt x="6" y="6"/>
                    </a:lnTo>
                    <a:lnTo>
                      <a:pt x="0" y="12"/>
                    </a:lnTo>
                    <a:lnTo>
                      <a:pt x="18" y="29"/>
                    </a:lnTo>
                    <a:close/>
                    <a:moveTo>
                      <a:pt x="18" y="29"/>
                    </a:moveTo>
                    <a:lnTo>
                      <a:pt x="18" y="29"/>
                    </a:lnTo>
                    <a:lnTo>
                      <a:pt x="12" y="23"/>
                    </a:lnTo>
                    <a:lnTo>
                      <a:pt x="18" y="29"/>
                    </a:lnTo>
                    <a:close/>
                  </a:path>
                </a:pathLst>
              </a:custGeom>
              <a:solidFill>
                <a:srgbClr val="00FF00"/>
              </a:solidFill>
              <a:ln w="9525">
                <a:solidFill>
                  <a:srgbClr val="00FF00"/>
                </a:solidFill>
                <a:round/>
                <a:headEnd/>
                <a:tailEnd/>
              </a:ln>
            </p:spPr>
            <p:txBody>
              <a:bodyPr/>
              <a:lstStyle/>
              <a:p>
                <a:endParaRPr lang="zh-CN" altLang="en-US"/>
              </a:p>
            </p:txBody>
          </p:sp>
          <p:sp>
            <p:nvSpPr>
              <p:cNvPr id="46323" name="Freeform 243"/>
              <p:cNvSpPr>
                <a:spLocks noEditPoints="1"/>
              </p:cNvSpPr>
              <p:nvPr/>
            </p:nvSpPr>
            <p:spPr bwMode="auto">
              <a:xfrm>
                <a:off x="4579" y="2382"/>
                <a:ext cx="24" cy="29"/>
              </a:xfrm>
              <a:custGeom>
                <a:avLst/>
                <a:gdLst>
                  <a:gd name="T0" fmla="*/ 12 w 24"/>
                  <a:gd name="T1" fmla="*/ 29 h 29"/>
                  <a:gd name="T2" fmla="*/ 12 w 24"/>
                  <a:gd name="T3" fmla="*/ 29 h 29"/>
                  <a:gd name="T4" fmla="*/ 18 w 24"/>
                  <a:gd name="T5" fmla="*/ 23 h 29"/>
                  <a:gd name="T6" fmla="*/ 24 w 24"/>
                  <a:gd name="T7" fmla="*/ 12 h 29"/>
                  <a:gd name="T8" fmla="*/ 18 w 24"/>
                  <a:gd name="T9" fmla="*/ 0 h 29"/>
                  <a:gd name="T10" fmla="*/ 0 w 24"/>
                  <a:gd name="T11" fmla="*/ 18 h 29"/>
                  <a:gd name="T12" fmla="*/ 0 w 24"/>
                  <a:gd name="T13" fmla="*/ 12 h 29"/>
                  <a:gd name="T14" fmla="*/ 0 w 24"/>
                  <a:gd name="T15" fmla="*/ 12 h 29"/>
                  <a:gd name="T16" fmla="*/ 12 w 24"/>
                  <a:gd name="T17" fmla="*/ 29 h 29"/>
                  <a:gd name="T18" fmla="*/ 6 w 24"/>
                  <a:gd name="T19" fmla="*/ 29 h 29"/>
                  <a:gd name="T20" fmla="*/ 12 w 24"/>
                  <a:gd name="T21" fmla="*/ 29 h 29"/>
                  <a:gd name="T22" fmla="*/ 12 w 24"/>
                  <a:gd name="T23" fmla="*/ 29 h 29"/>
                  <a:gd name="T24" fmla="*/ 6 w 24"/>
                  <a:gd name="T25" fmla="*/ 18 h 29"/>
                  <a:gd name="T26" fmla="*/ 6 w 24"/>
                  <a:gd name="T2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9">
                    <a:moveTo>
                      <a:pt x="12" y="29"/>
                    </a:moveTo>
                    <a:lnTo>
                      <a:pt x="12" y="29"/>
                    </a:lnTo>
                    <a:lnTo>
                      <a:pt x="18" y="23"/>
                    </a:lnTo>
                    <a:lnTo>
                      <a:pt x="24" y="12"/>
                    </a:lnTo>
                    <a:lnTo>
                      <a:pt x="18" y="0"/>
                    </a:lnTo>
                    <a:lnTo>
                      <a:pt x="0" y="18"/>
                    </a:lnTo>
                    <a:lnTo>
                      <a:pt x="0" y="12"/>
                    </a:lnTo>
                    <a:lnTo>
                      <a:pt x="12" y="29"/>
                    </a:lnTo>
                    <a:close/>
                    <a:moveTo>
                      <a:pt x="6" y="29"/>
                    </a:moveTo>
                    <a:lnTo>
                      <a:pt x="12" y="29"/>
                    </a:lnTo>
                    <a:lnTo>
                      <a:pt x="6" y="18"/>
                    </a:lnTo>
                    <a:lnTo>
                      <a:pt x="6" y="29"/>
                    </a:lnTo>
                    <a:close/>
                  </a:path>
                </a:pathLst>
              </a:custGeom>
              <a:solidFill>
                <a:srgbClr val="00FF00"/>
              </a:solidFill>
              <a:ln w="9525">
                <a:solidFill>
                  <a:srgbClr val="00FF00"/>
                </a:solidFill>
                <a:round/>
                <a:headEnd/>
                <a:tailEnd/>
              </a:ln>
            </p:spPr>
            <p:txBody>
              <a:bodyPr/>
              <a:lstStyle/>
              <a:p>
                <a:endParaRPr lang="zh-CN" altLang="en-US"/>
              </a:p>
            </p:txBody>
          </p:sp>
          <p:sp>
            <p:nvSpPr>
              <p:cNvPr id="46324" name="Freeform 244"/>
              <p:cNvSpPr>
                <a:spLocks noEditPoints="1"/>
              </p:cNvSpPr>
              <p:nvPr/>
            </p:nvSpPr>
            <p:spPr bwMode="auto">
              <a:xfrm>
                <a:off x="4567" y="2364"/>
                <a:ext cx="30" cy="36"/>
              </a:xfrm>
              <a:custGeom>
                <a:avLst/>
                <a:gdLst>
                  <a:gd name="T0" fmla="*/ 30 w 30"/>
                  <a:gd name="T1" fmla="*/ 18 h 36"/>
                  <a:gd name="T2" fmla="*/ 30 w 30"/>
                  <a:gd name="T3" fmla="*/ 18 h 36"/>
                  <a:gd name="T4" fmla="*/ 24 w 30"/>
                  <a:gd name="T5" fmla="*/ 12 h 36"/>
                  <a:gd name="T6" fmla="*/ 18 w 30"/>
                  <a:gd name="T7" fmla="*/ 6 h 36"/>
                  <a:gd name="T8" fmla="*/ 18 w 30"/>
                  <a:gd name="T9" fmla="*/ 6 h 36"/>
                  <a:gd name="T10" fmla="*/ 0 w 30"/>
                  <a:gd name="T11" fmla="*/ 0 h 36"/>
                  <a:gd name="T12" fmla="*/ 0 w 30"/>
                  <a:gd name="T13" fmla="*/ 18 h 36"/>
                  <a:gd name="T14" fmla="*/ 6 w 30"/>
                  <a:gd name="T15" fmla="*/ 30 h 36"/>
                  <a:gd name="T16" fmla="*/ 12 w 30"/>
                  <a:gd name="T17" fmla="*/ 36 h 36"/>
                  <a:gd name="T18" fmla="*/ 12 w 30"/>
                  <a:gd name="T19" fmla="*/ 36 h 36"/>
                  <a:gd name="T20" fmla="*/ 30 w 30"/>
                  <a:gd name="T21" fmla="*/ 18 h 36"/>
                  <a:gd name="T22" fmla="*/ 30 w 30"/>
                  <a:gd name="T23" fmla="*/ 18 h 36"/>
                  <a:gd name="T24" fmla="*/ 30 w 30"/>
                  <a:gd name="T25" fmla="*/ 18 h 36"/>
                  <a:gd name="T26" fmla="*/ 30 w 30"/>
                  <a:gd name="T27" fmla="*/ 18 h 36"/>
                  <a:gd name="T28" fmla="*/ 24 w 30"/>
                  <a:gd name="T29" fmla="*/ 24 h 36"/>
                  <a:gd name="T30" fmla="*/ 30 w 30"/>
                  <a:gd name="T31"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6">
                    <a:moveTo>
                      <a:pt x="30" y="18"/>
                    </a:moveTo>
                    <a:lnTo>
                      <a:pt x="30" y="18"/>
                    </a:lnTo>
                    <a:lnTo>
                      <a:pt x="24" y="12"/>
                    </a:lnTo>
                    <a:lnTo>
                      <a:pt x="18" y="6"/>
                    </a:lnTo>
                    <a:lnTo>
                      <a:pt x="0" y="0"/>
                    </a:lnTo>
                    <a:lnTo>
                      <a:pt x="0" y="18"/>
                    </a:lnTo>
                    <a:lnTo>
                      <a:pt x="6" y="30"/>
                    </a:lnTo>
                    <a:lnTo>
                      <a:pt x="12" y="36"/>
                    </a:lnTo>
                    <a:lnTo>
                      <a:pt x="30" y="18"/>
                    </a:lnTo>
                    <a:close/>
                    <a:moveTo>
                      <a:pt x="30" y="18"/>
                    </a:moveTo>
                    <a:lnTo>
                      <a:pt x="30" y="18"/>
                    </a:lnTo>
                    <a:lnTo>
                      <a:pt x="24" y="24"/>
                    </a:lnTo>
                    <a:lnTo>
                      <a:pt x="30" y="18"/>
                    </a:lnTo>
                    <a:close/>
                  </a:path>
                </a:pathLst>
              </a:custGeom>
              <a:solidFill>
                <a:srgbClr val="00FF00"/>
              </a:solidFill>
              <a:ln w="9525">
                <a:solidFill>
                  <a:srgbClr val="00FF00"/>
                </a:solidFill>
                <a:round/>
                <a:headEnd/>
                <a:tailEnd/>
              </a:ln>
            </p:spPr>
            <p:txBody>
              <a:bodyPr/>
              <a:lstStyle/>
              <a:p>
                <a:endParaRPr lang="zh-CN" altLang="en-US"/>
              </a:p>
            </p:txBody>
          </p:sp>
          <p:sp>
            <p:nvSpPr>
              <p:cNvPr id="46325" name="Freeform 245"/>
              <p:cNvSpPr>
                <a:spLocks noEditPoints="1"/>
              </p:cNvSpPr>
              <p:nvPr/>
            </p:nvSpPr>
            <p:spPr bwMode="auto">
              <a:xfrm>
                <a:off x="4561" y="2352"/>
                <a:ext cx="24" cy="30"/>
              </a:xfrm>
              <a:custGeom>
                <a:avLst/>
                <a:gdLst>
                  <a:gd name="T0" fmla="*/ 24 w 24"/>
                  <a:gd name="T1" fmla="*/ 24 h 30"/>
                  <a:gd name="T2" fmla="*/ 24 w 24"/>
                  <a:gd name="T3" fmla="*/ 6 h 30"/>
                  <a:gd name="T4" fmla="*/ 6 w 24"/>
                  <a:gd name="T5" fmla="*/ 0 h 30"/>
                  <a:gd name="T6" fmla="*/ 0 w 24"/>
                  <a:gd name="T7" fmla="*/ 18 h 30"/>
                  <a:gd name="T8" fmla="*/ 24 w 24"/>
                  <a:gd name="T9" fmla="*/ 24 h 30"/>
                  <a:gd name="T10" fmla="*/ 24 w 24"/>
                  <a:gd name="T11" fmla="*/ 30 h 30"/>
                  <a:gd name="T12" fmla="*/ 24 w 24"/>
                  <a:gd name="T13" fmla="*/ 24 h 30"/>
                  <a:gd name="T14" fmla="*/ 24 w 24"/>
                  <a:gd name="T15" fmla="*/ 24 h 30"/>
                  <a:gd name="T16" fmla="*/ 12 w 24"/>
                  <a:gd name="T17" fmla="*/ 24 h 30"/>
                  <a:gd name="T18" fmla="*/ 24 w 2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0">
                    <a:moveTo>
                      <a:pt x="24" y="24"/>
                    </a:moveTo>
                    <a:lnTo>
                      <a:pt x="24" y="6"/>
                    </a:lnTo>
                    <a:lnTo>
                      <a:pt x="6" y="0"/>
                    </a:lnTo>
                    <a:lnTo>
                      <a:pt x="0" y="18"/>
                    </a:lnTo>
                    <a:lnTo>
                      <a:pt x="24" y="24"/>
                    </a:lnTo>
                    <a:close/>
                    <a:moveTo>
                      <a:pt x="24" y="30"/>
                    </a:moveTo>
                    <a:lnTo>
                      <a:pt x="24" y="24"/>
                    </a:lnTo>
                    <a:lnTo>
                      <a:pt x="12" y="24"/>
                    </a:lnTo>
                    <a:lnTo>
                      <a:pt x="24" y="30"/>
                    </a:lnTo>
                    <a:close/>
                  </a:path>
                </a:pathLst>
              </a:custGeom>
              <a:solidFill>
                <a:srgbClr val="00FF00"/>
              </a:solidFill>
              <a:ln w="9525">
                <a:solidFill>
                  <a:srgbClr val="00FF00"/>
                </a:solidFill>
                <a:round/>
                <a:headEnd/>
                <a:tailEnd/>
              </a:ln>
            </p:spPr>
            <p:txBody>
              <a:bodyPr/>
              <a:lstStyle/>
              <a:p>
                <a:endParaRPr lang="zh-CN" altLang="en-US"/>
              </a:p>
            </p:txBody>
          </p:sp>
          <p:sp>
            <p:nvSpPr>
              <p:cNvPr id="46326" name="Freeform 246"/>
              <p:cNvSpPr>
                <a:spLocks noEditPoints="1"/>
              </p:cNvSpPr>
              <p:nvPr/>
            </p:nvSpPr>
            <p:spPr bwMode="auto">
              <a:xfrm>
                <a:off x="4567" y="2346"/>
                <a:ext cx="24" cy="12"/>
              </a:xfrm>
              <a:custGeom>
                <a:avLst/>
                <a:gdLst>
                  <a:gd name="T0" fmla="*/ 18 w 24"/>
                  <a:gd name="T1" fmla="*/ 12 h 12"/>
                  <a:gd name="T2" fmla="*/ 24 w 24"/>
                  <a:gd name="T3" fmla="*/ 6 h 12"/>
                  <a:gd name="T4" fmla="*/ 0 w 24"/>
                  <a:gd name="T5" fmla="*/ 0 h 12"/>
                  <a:gd name="T6" fmla="*/ 0 w 24"/>
                  <a:gd name="T7" fmla="*/ 6 h 12"/>
                  <a:gd name="T8" fmla="*/ 18 w 24"/>
                  <a:gd name="T9" fmla="*/ 12 h 12"/>
                  <a:gd name="T10" fmla="*/ 0 w 24"/>
                  <a:gd name="T11" fmla="*/ 6 h 12"/>
                  <a:gd name="T12" fmla="*/ 0 w 24"/>
                  <a:gd name="T13" fmla="*/ 6 h 12"/>
                  <a:gd name="T14" fmla="*/ 0 w 24"/>
                  <a:gd name="T15" fmla="*/ 6 h 12"/>
                  <a:gd name="T16" fmla="*/ 12 w 24"/>
                  <a:gd name="T17" fmla="*/ 12 h 12"/>
                  <a:gd name="T18" fmla="*/ 0 w 24"/>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2">
                    <a:moveTo>
                      <a:pt x="18" y="12"/>
                    </a:moveTo>
                    <a:lnTo>
                      <a:pt x="24" y="6"/>
                    </a:lnTo>
                    <a:lnTo>
                      <a:pt x="0" y="0"/>
                    </a:lnTo>
                    <a:lnTo>
                      <a:pt x="0" y="6"/>
                    </a:lnTo>
                    <a:lnTo>
                      <a:pt x="18" y="12"/>
                    </a:lnTo>
                    <a:close/>
                    <a:moveTo>
                      <a:pt x="0" y="6"/>
                    </a:moveTo>
                    <a:lnTo>
                      <a:pt x="0" y="6"/>
                    </a:lnTo>
                    <a:lnTo>
                      <a:pt x="12" y="12"/>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327" name="Freeform 247"/>
              <p:cNvSpPr>
                <a:spLocks noEditPoints="1"/>
              </p:cNvSpPr>
              <p:nvPr/>
            </p:nvSpPr>
            <p:spPr bwMode="auto">
              <a:xfrm>
                <a:off x="4561" y="2346"/>
                <a:ext cx="30" cy="12"/>
              </a:xfrm>
              <a:custGeom>
                <a:avLst/>
                <a:gdLst>
                  <a:gd name="T0" fmla="*/ 6 w 30"/>
                  <a:gd name="T1" fmla="*/ 0 h 12"/>
                  <a:gd name="T2" fmla="*/ 0 w 30"/>
                  <a:gd name="T3" fmla="*/ 6 h 12"/>
                  <a:gd name="T4" fmla="*/ 24 w 30"/>
                  <a:gd name="T5" fmla="*/ 12 h 12"/>
                  <a:gd name="T6" fmla="*/ 30 w 30"/>
                  <a:gd name="T7" fmla="*/ 6 h 12"/>
                  <a:gd name="T8" fmla="*/ 6 w 30"/>
                  <a:gd name="T9" fmla="*/ 0 h 12"/>
                  <a:gd name="T10" fmla="*/ 30 w 30"/>
                  <a:gd name="T11" fmla="*/ 6 h 12"/>
                  <a:gd name="T12" fmla="*/ 6 w 30"/>
                  <a:gd name="T13" fmla="*/ 0 h 12"/>
                  <a:gd name="T14" fmla="*/ 30 w 30"/>
                  <a:gd name="T15" fmla="*/ 6 h 12"/>
                  <a:gd name="T16" fmla="*/ 6 w 30"/>
                  <a:gd name="T17" fmla="*/ 0 h 12"/>
                  <a:gd name="T18" fmla="*/ 30 w 30"/>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2">
                    <a:moveTo>
                      <a:pt x="6" y="0"/>
                    </a:moveTo>
                    <a:lnTo>
                      <a:pt x="0" y="6"/>
                    </a:lnTo>
                    <a:lnTo>
                      <a:pt x="24" y="12"/>
                    </a:lnTo>
                    <a:lnTo>
                      <a:pt x="30" y="6"/>
                    </a:lnTo>
                    <a:lnTo>
                      <a:pt x="6" y="0"/>
                    </a:lnTo>
                    <a:close/>
                    <a:moveTo>
                      <a:pt x="30" y="6"/>
                    </a:moveTo>
                    <a:lnTo>
                      <a:pt x="6" y="0"/>
                    </a:lnTo>
                    <a:lnTo>
                      <a:pt x="30" y="6"/>
                    </a:lnTo>
                    <a:lnTo>
                      <a:pt x="6" y="0"/>
                    </a:lnTo>
                    <a:lnTo>
                      <a:pt x="30" y="6"/>
                    </a:lnTo>
                    <a:close/>
                  </a:path>
                </a:pathLst>
              </a:custGeom>
              <a:solidFill>
                <a:srgbClr val="00FF00"/>
              </a:solidFill>
              <a:ln w="9525">
                <a:solidFill>
                  <a:srgbClr val="00FF00"/>
                </a:solidFill>
                <a:round/>
                <a:headEnd/>
                <a:tailEnd/>
              </a:ln>
            </p:spPr>
            <p:txBody>
              <a:bodyPr/>
              <a:lstStyle/>
              <a:p>
                <a:endParaRPr lang="zh-CN" altLang="en-US"/>
              </a:p>
            </p:txBody>
          </p:sp>
          <p:sp>
            <p:nvSpPr>
              <p:cNvPr id="46328" name="Freeform 248"/>
              <p:cNvSpPr>
                <a:spLocks noEditPoints="1"/>
              </p:cNvSpPr>
              <p:nvPr/>
            </p:nvSpPr>
            <p:spPr bwMode="auto">
              <a:xfrm>
                <a:off x="4561" y="2352"/>
                <a:ext cx="24" cy="6"/>
              </a:xfrm>
              <a:custGeom>
                <a:avLst/>
                <a:gdLst>
                  <a:gd name="T0" fmla="*/ 24 w 24"/>
                  <a:gd name="T1" fmla="*/ 0 h 6"/>
                  <a:gd name="T2" fmla="*/ 24 w 24"/>
                  <a:gd name="T3" fmla="*/ 0 h 6"/>
                  <a:gd name="T4" fmla="*/ 0 w 24"/>
                  <a:gd name="T5" fmla="*/ 0 h 6"/>
                  <a:gd name="T6" fmla="*/ 0 w 24"/>
                  <a:gd name="T7" fmla="*/ 6 h 6"/>
                  <a:gd name="T8" fmla="*/ 24 w 24"/>
                  <a:gd name="T9" fmla="*/ 0 h 6"/>
                  <a:gd name="T10" fmla="*/ 0 w 24"/>
                  <a:gd name="T11" fmla="*/ 0 h 6"/>
                  <a:gd name="T12" fmla="*/ 24 w 24"/>
                  <a:gd name="T13" fmla="*/ 0 h 6"/>
                  <a:gd name="T14" fmla="*/ 0 w 24"/>
                  <a:gd name="T15" fmla="*/ 6 h 6"/>
                  <a:gd name="T16" fmla="*/ 24 w 24"/>
                  <a:gd name="T17" fmla="*/ 6 h 6"/>
                  <a:gd name="T18" fmla="*/ 0 w 2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24" y="0"/>
                    </a:moveTo>
                    <a:lnTo>
                      <a:pt x="24" y="0"/>
                    </a:lnTo>
                    <a:lnTo>
                      <a:pt x="0" y="0"/>
                    </a:lnTo>
                    <a:lnTo>
                      <a:pt x="0" y="6"/>
                    </a:lnTo>
                    <a:lnTo>
                      <a:pt x="24" y="0"/>
                    </a:lnTo>
                    <a:close/>
                    <a:moveTo>
                      <a:pt x="0" y="0"/>
                    </a:moveTo>
                    <a:lnTo>
                      <a:pt x="24" y="0"/>
                    </a:lnTo>
                    <a:lnTo>
                      <a:pt x="0" y="6"/>
                    </a:lnTo>
                    <a:lnTo>
                      <a:pt x="24" y="6"/>
                    </a:lnTo>
                    <a:lnTo>
                      <a:pt x="0" y="0"/>
                    </a:lnTo>
                    <a:close/>
                  </a:path>
                </a:pathLst>
              </a:custGeom>
              <a:solidFill>
                <a:srgbClr val="00FF00"/>
              </a:solidFill>
              <a:ln w="9525">
                <a:solidFill>
                  <a:srgbClr val="00FF00"/>
                </a:solidFill>
                <a:round/>
                <a:headEnd/>
                <a:tailEnd/>
              </a:ln>
            </p:spPr>
            <p:txBody>
              <a:bodyPr/>
              <a:lstStyle/>
              <a:p>
                <a:endParaRPr lang="zh-CN" altLang="en-US"/>
              </a:p>
            </p:txBody>
          </p:sp>
          <p:sp>
            <p:nvSpPr>
              <p:cNvPr id="46329" name="Freeform 249"/>
              <p:cNvSpPr>
                <a:spLocks noEditPoints="1"/>
              </p:cNvSpPr>
              <p:nvPr/>
            </p:nvSpPr>
            <p:spPr bwMode="auto">
              <a:xfrm>
                <a:off x="4561" y="2352"/>
                <a:ext cx="24" cy="24"/>
              </a:xfrm>
              <a:custGeom>
                <a:avLst/>
                <a:gdLst>
                  <a:gd name="T0" fmla="*/ 0 w 24"/>
                  <a:gd name="T1" fmla="*/ 0 h 24"/>
                  <a:gd name="T2" fmla="*/ 0 w 24"/>
                  <a:gd name="T3" fmla="*/ 6 h 24"/>
                  <a:gd name="T4" fmla="*/ 0 w 24"/>
                  <a:gd name="T5" fmla="*/ 6 h 24"/>
                  <a:gd name="T6" fmla="*/ 0 w 24"/>
                  <a:gd name="T7" fmla="*/ 6 h 24"/>
                  <a:gd name="T8" fmla="*/ 0 w 24"/>
                  <a:gd name="T9" fmla="*/ 6 h 24"/>
                  <a:gd name="T10" fmla="*/ 0 w 24"/>
                  <a:gd name="T11" fmla="*/ 24 h 24"/>
                  <a:gd name="T12" fmla="*/ 18 w 24"/>
                  <a:gd name="T13" fmla="*/ 18 h 24"/>
                  <a:gd name="T14" fmla="*/ 24 w 24"/>
                  <a:gd name="T15" fmla="*/ 12 h 24"/>
                  <a:gd name="T16" fmla="*/ 24 w 24"/>
                  <a:gd name="T17" fmla="*/ 6 h 24"/>
                  <a:gd name="T18" fmla="*/ 24 w 24"/>
                  <a:gd name="T19" fmla="*/ 0 h 24"/>
                  <a:gd name="T20" fmla="*/ 0 w 24"/>
                  <a:gd name="T21" fmla="*/ 0 h 24"/>
                  <a:gd name="T22" fmla="*/ 24 w 24"/>
                  <a:gd name="T23" fmla="*/ 0 h 24"/>
                  <a:gd name="T24" fmla="*/ 0 w 24"/>
                  <a:gd name="T25" fmla="*/ 0 h 24"/>
                  <a:gd name="T26" fmla="*/ 24 w 24"/>
                  <a:gd name="T27" fmla="*/ 0 h 24"/>
                  <a:gd name="T28" fmla="*/ 0 w 24"/>
                  <a:gd name="T29" fmla="*/ 0 h 24"/>
                  <a:gd name="T30" fmla="*/ 24 w 24"/>
                  <a:gd name="T3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24">
                    <a:moveTo>
                      <a:pt x="0" y="0"/>
                    </a:moveTo>
                    <a:lnTo>
                      <a:pt x="0" y="6"/>
                    </a:lnTo>
                    <a:lnTo>
                      <a:pt x="0" y="24"/>
                    </a:lnTo>
                    <a:lnTo>
                      <a:pt x="18" y="18"/>
                    </a:lnTo>
                    <a:lnTo>
                      <a:pt x="24" y="12"/>
                    </a:lnTo>
                    <a:lnTo>
                      <a:pt x="24" y="6"/>
                    </a:lnTo>
                    <a:lnTo>
                      <a:pt x="24" y="0"/>
                    </a:lnTo>
                    <a:lnTo>
                      <a:pt x="0" y="0"/>
                    </a:lnTo>
                    <a:close/>
                    <a:moveTo>
                      <a:pt x="24" y="0"/>
                    </a:moveTo>
                    <a:lnTo>
                      <a:pt x="0" y="0"/>
                    </a:lnTo>
                    <a:lnTo>
                      <a:pt x="24" y="0"/>
                    </a:lnTo>
                    <a:lnTo>
                      <a:pt x="0" y="0"/>
                    </a:lnTo>
                    <a:lnTo>
                      <a:pt x="24" y="0"/>
                    </a:lnTo>
                    <a:close/>
                  </a:path>
                </a:pathLst>
              </a:custGeom>
              <a:solidFill>
                <a:srgbClr val="00FF00"/>
              </a:solidFill>
              <a:ln w="9525">
                <a:solidFill>
                  <a:srgbClr val="00FF00"/>
                </a:solidFill>
                <a:round/>
                <a:headEnd/>
                <a:tailEnd/>
              </a:ln>
            </p:spPr>
            <p:txBody>
              <a:bodyPr/>
              <a:lstStyle/>
              <a:p>
                <a:endParaRPr lang="zh-CN" altLang="en-US"/>
              </a:p>
            </p:txBody>
          </p:sp>
          <p:sp>
            <p:nvSpPr>
              <p:cNvPr id="46330" name="Freeform 250"/>
              <p:cNvSpPr>
                <a:spLocks noEditPoints="1"/>
              </p:cNvSpPr>
              <p:nvPr/>
            </p:nvSpPr>
            <p:spPr bwMode="auto">
              <a:xfrm>
                <a:off x="4561" y="2358"/>
                <a:ext cx="18" cy="18"/>
              </a:xfrm>
              <a:custGeom>
                <a:avLst/>
                <a:gdLst>
                  <a:gd name="T0" fmla="*/ 18 w 18"/>
                  <a:gd name="T1" fmla="*/ 0 h 18"/>
                  <a:gd name="T2" fmla="*/ 18 w 18"/>
                  <a:gd name="T3" fmla="*/ 0 h 18"/>
                  <a:gd name="T4" fmla="*/ 0 w 18"/>
                  <a:gd name="T5" fmla="*/ 18 h 18"/>
                  <a:gd name="T6" fmla="*/ 0 w 18"/>
                  <a:gd name="T7" fmla="*/ 18 h 18"/>
                  <a:gd name="T8" fmla="*/ 18 w 18"/>
                  <a:gd name="T9" fmla="*/ 0 h 18"/>
                  <a:gd name="T10" fmla="*/ 18 w 18"/>
                  <a:gd name="T11" fmla="*/ 6 h 18"/>
                  <a:gd name="T12" fmla="*/ 18 w 18"/>
                  <a:gd name="T13" fmla="*/ 0 h 18"/>
                  <a:gd name="T14" fmla="*/ 18 w 18"/>
                  <a:gd name="T15" fmla="*/ 0 h 18"/>
                  <a:gd name="T16" fmla="*/ 6 w 18"/>
                  <a:gd name="T17" fmla="*/ 12 h 18"/>
                  <a:gd name="T18" fmla="*/ 18 w 18"/>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18" y="0"/>
                    </a:moveTo>
                    <a:lnTo>
                      <a:pt x="18" y="0"/>
                    </a:lnTo>
                    <a:lnTo>
                      <a:pt x="0" y="18"/>
                    </a:lnTo>
                    <a:lnTo>
                      <a:pt x="18" y="0"/>
                    </a:lnTo>
                    <a:close/>
                    <a:moveTo>
                      <a:pt x="18" y="6"/>
                    </a:moveTo>
                    <a:lnTo>
                      <a:pt x="18" y="0"/>
                    </a:lnTo>
                    <a:lnTo>
                      <a:pt x="6" y="12"/>
                    </a:lnTo>
                    <a:lnTo>
                      <a:pt x="18" y="6"/>
                    </a:lnTo>
                    <a:close/>
                  </a:path>
                </a:pathLst>
              </a:custGeom>
              <a:solidFill>
                <a:srgbClr val="00FF00"/>
              </a:solidFill>
              <a:ln w="9525">
                <a:solidFill>
                  <a:srgbClr val="00FF00"/>
                </a:solidFill>
                <a:round/>
                <a:headEnd/>
                <a:tailEnd/>
              </a:ln>
            </p:spPr>
            <p:txBody>
              <a:bodyPr/>
              <a:lstStyle/>
              <a:p>
                <a:endParaRPr lang="zh-CN" altLang="en-US"/>
              </a:p>
            </p:txBody>
          </p:sp>
          <p:sp>
            <p:nvSpPr>
              <p:cNvPr id="46331" name="Freeform 251"/>
              <p:cNvSpPr>
                <a:spLocks noEditPoints="1"/>
              </p:cNvSpPr>
              <p:nvPr/>
            </p:nvSpPr>
            <p:spPr bwMode="auto">
              <a:xfrm>
                <a:off x="4555" y="2346"/>
                <a:ext cx="24" cy="36"/>
              </a:xfrm>
              <a:custGeom>
                <a:avLst/>
                <a:gdLst>
                  <a:gd name="T0" fmla="*/ 0 w 24"/>
                  <a:gd name="T1" fmla="*/ 18 h 36"/>
                  <a:gd name="T2" fmla="*/ 0 w 24"/>
                  <a:gd name="T3" fmla="*/ 24 h 36"/>
                  <a:gd name="T4" fmla="*/ 6 w 24"/>
                  <a:gd name="T5" fmla="*/ 36 h 36"/>
                  <a:gd name="T6" fmla="*/ 24 w 24"/>
                  <a:gd name="T7" fmla="*/ 24 h 36"/>
                  <a:gd name="T8" fmla="*/ 24 w 24"/>
                  <a:gd name="T9" fmla="*/ 24 h 36"/>
                  <a:gd name="T10" fmla="*/ 0 w 24"/>
                  <a:gd name="T11" fmla="*/ 18 h 36"/>
                  <a:gd name="T12" fmla="*/ 24 w 24"/>
                  <a:gd name="T13" fmla="*/ 12 h 36"/>
                  <a:gd name="T14" fmla="*/ 12 w 24"/>
                  <a:gd name="T15" fmla="*/ 0 h 36"/>
                  <a:gd name="T16" fmla="*/ 0 w 24"/>
                  <a:gd name="T17" fmla="*/ 18 h 36"/>
                  <a:gd name="T18" fmla="*/ 12 w 24"/>
                  <a:gd name="T19" fmla="*/ 18 h 36"/>
                  <a:gd name="T20" fmla="*/ 24 w 24"/>
                  <a:gd name="T21"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36">
                    <a:moveTo>
                      <a:pt x="0" y="18"/>
                    </a:moveTo>
                    <a:lnTo>
                      <a:pt x="0" y="24"/>
                    </a:lnTo>
                    <a:lnTo>
                      <a:pt x="6" y="36"/>
                    </a:lnTo>
                    <a:lnTo>
                      <a:pt x="24" y="24"/>
                    </a:lnTo>
                    <a:lnTo>
                      <a:pt x="0" y="18"/>
                    </a:lnTo>
                    <a:close/>
                    <a:moveTo>
                      <a:pt x="24" y="12"/>
                    </a:moveTo>
                    <a:lnTo>
                      <a:pt x="12" y="0"/>
                    </a:lnTo>
                    <a:lnTo>
                      <a:pt x="0" y="18"/>
                    </a:lnTo>
                    <a:lnTo>
                      <a:pt x="12" y="18"/>
                    </a:lnTo>
                    <a:lnTo>
                      <a:pt x="24" y="12"/>
                    </a:lnTo>
                    <a:close/>
                  </a:path>
                </a:pathLst>
              </a:custGeom>
              <a:solidFill>
                <a:srgbClr val="00FF00"/>
              </a:solidFill>
              <a:ln w="9525">
                <a:solidFill>
                  <a:srgbClr val="00FF00"/>
                </a:solidFill>
                <a:round/>
                <a:headEnd/>
                <a:tailEnd/>
              </a:ln>
            </p:spPr>
            <p:txBody>
              <a:bodyPr/>
              <a:lstStyle/>
              <a:p>
                <a:endParaRPr lang="zh-CN" altLang="en-US"/>
              </a:p>
            </p:txBody>
          </p:sp>
          <p:sp>
            <p:nvSpPr>
              <p:cNvPr id="46332" name="Freeform 252"/>
              <p:cNvSpPr>
                <a:spLocks noEditPoints="1"/>
              </p:cNvSpPr>
              <p:nvPr/>
            </p:nvSpPr>
            <p:spPr bwMode="auto">
              <a:xfrm>
                <a:off x="4555" y="2370"/>
                <a:ext cx="36" cy="30"/>
              </a:xfrm>
              <a:custGeom>
                <a:avLst/>
                <a:gdLst>
                  <a:gd name="T0" fmla="*/ 0 w 36"/>
                  <a:gd name="T1" fmla="*/ 6 h 30"/>
                  <a:gd name="T2" fmla="*/ 6 w 36"/>
                  <a:gd name="T3" fmla="*/ 18 h 30"/>
                  <a:gd name="T4" fmla="*/ 24 w 36"/>
                  <a:gd name="T5" fmla="*/ 30 h 30"/>
                  <a:gd name="T6" fmla="*/ 36 w 36"/>
                  <a:gd name="T7" fmla="*/ 12 h 30"/>
                  <a:gd name="T8" fmla="*/ 24 w 36"/>
                  <a:gd name="T9" fmla="*/ 6 h 30"/>
                  <a:gd name="T10" fmla="*/ 24 w 36"/>
                  <a:gd name="T11" fmla="*/ 6 h 30"/>
                  <a:gd name="T12" fmla="*/ 0 w 36"/>
                  <a:gd name="T13" fmla="*/ 6 h 30"/>
                  <a:gd name="T14" fmla="*/ 24 w 36"/>
                  <a:gd name="T15" fmla="*/ 6 h 30"/>
                  <a:gd name="T16" fmla="*/ 24 w 36"/>
                  <a:gd name="T17" fmla="*/ 0 h 30"/>
                  <a:gd name="T18" fmla="*/ 24 w 36"/>
                  <a:gd name="T19" fmla="*/ 0 h 30"/>
                  <a:gd name="T20" fmla="*/ 12 w 36"/>
                  <a:gd name="T21" fmla="*/ 6 h 30"/>
                  <a:gd name="T22" fmla="*/ 24 w 36"/>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30">
                    <a:moveTo>
                      <a:pt x="0" y="6"/>
                    </a:moveTo>
                    <a:lnTo>
                      <a:pt x="6" y="18"/>
                    </a:lnTo>
                    <a:lnTo>
                      <a:pt x="24" y="30"/>
                    </a:lnTo>
                    <a:lnTo>
                      <a:pt x="36" y="12"/>
                    </a:lnTo>
                    <a:lnTo>
                      <a:pt x="24" y="6"/>
                    </a:lnTo>
                    <a:lnTo>
                      <a:pt x="0" y="6"/>
                    </a:lnTo>
                    <a:close/>
                    <a:moveTo>
                      <a:pt x="24" y="6"/>
                    </a:moveTo>
                    <a:lnTo>
                      <a:pt x="24" y="0"/>
                    </a:lnTo>
                    <a:lnTo>
                      <a:pt x="12" y="6"/>
                    </a:lnTo>
                    <a:lnTo>
                      <a:pt x="24" y="6"/>
                    </a:lnTo>
                    <a:close/>
                  </a:path>
                </a:pathLst>
              </a:custGeom>
              <a:solidFill>
                <a:srgbClr val="00FF00"/>
              </a:solidFill>
              <a:ln w="9525">
                <a:solidFill>
                  <a:srgbClr val="00FF00"/>
                </a:solidFill>
                <a:round/>
                <a:headEnd/>
                <a:tailEnd/>
              </a:ln>
            </p:spPr>
            <p:txBody>
              <a:bodyPr/>
              <a:lstStyle/>
              <a:p>
                <a:endParaRPr lang="zh-CN" altLang="en-US"/>
              </a:p>
            </p:txBody>
          </p:sp>
          <p:sp>
            <p:nvSpPr>
              <p:cNvPr id="46333" name="Freeform 253"/>
              <p:cNvSpPr>
                <a:spLocks noEditPoints="1"/>
              </p:cNvSpPr>
              <p:nvPr/>
            </p:nvSpPr>
            <p:spPr bwMode="auto">
              <a:xfrm>
                <a:off x="4573" y="2382"/>
                <a:ext cx="36" cy="18"/>
              </a:xfrm>
              <a:custGeom>
                <a:avLst/>
                <a:gdLst>
                  <a:gd name="T0" fmla="*/ 6 w 36"/>
                  <a:gd name="T1" fmla="*/ 0 h 18"/>
                  <a:gd name="T2" fmla="*/ 6 w 36"/>
                  <a:gd name="T3" fmla="*/ 0 h 18"/>
                  <a:gd name="T4" fmla="*/ 0 w 36"/>
                  <a:gd name="T5" fmla="*/ 6 h 18"/>
                  <a:gd name="T6" fmla="*/ 18 w 36"/>
                  <a:gd name="T7" fmla="*/ 18 h 18"/>
                  <a:gd name="T8" fmla="*/ 18 w 36"/>
                  <a:gd name="T9" fmla="*/ 18 h 18"/>
                  <a:gd name="T10" fmla="*/ 6 w 36"/>
                  <a:gd name="T11" fmla="*/ 0 h 18"/>
                  <a:gd name="T12" fmla="*/ 18 w 36"/>
                  <a:gd name="T13" fmla="*/ 18 h 18"/>
                  <a:gd name="T14" fmla="*/ 36 w 36"/>
                  <a:gd name="T15" fmla="*/ 6 h 18"/>
                  <a:gd name="T16" fmla="*/ 18 w 36"/>
                  <a:gd name="T17" fmla="*/ 0 h 18"/>
                  <a:gd name="T18" fmla="*/ 12 w 36"/>
                  <a:gd name="T19" fmla="*/ 12 h 18"/>
                  <a:gd name="T20" fmla="*/ 18 w 36"/>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18">
                    <a:moveTo>
                      <a:pt x="6" y="0"/>
                    </a:moveTo>
                    <a:lnTo>
                      <a:pt x="6" y="0"/>
                    </a:lnTo>
                    <a:lnTo>
                      <a:pt x="0" y="6"/>
                    </a:lnTo>
                    <a:lnTo>
                      <a:pt x="18" y="18"/>
                    </a:lnTo>
                    <a:lnTo>
                      <a:pt x="6" y="0"/>
                    </a:lnTo>
                    <a:close/>
                    <a:moveTo>
                      <a:pt x="18" y="18"/>
                    </a:moveTo>
                    <a:lnTo>
                      <a:pt x="36" y="6"/>
                    </a:lnTo>
                    <a:lnTo>
                      <a:pt x="18" y="0"/>
                    </a:lnTo>
                    <a:lnTo>
                      <a:pt x="12" y="12"/>
                    </a:lnTo>
                    <a:lnTo>
                      <a:pt x="18" y="18"/>
                    </a:lnTo>
                    <a:close/>
                  </a:path>
                </a:pathLst>
              </a:custGeom>
              <a:solidFill>
                <a:srgbClr val="00FF00"/>
              </a:solidFill>
              <a:ln w="9525">
                <a:solidFill>
                  <a:srgbClr val="00FF00"/>
                </a:solidFill>
                <a:round/>
                <a:headEnd/>
                <a:tailEnd/>
              </a:ln>
            </p:spPr>
            <p:txBody>
              <a:bodyPr/>
              <a:lstStyle/>
              <a:p>
                <a:endParaRPr lang="zh-CN" altLang="en-US"/>
              </a:p>
            </p:txBody>
          </p:sp>
          <p:sp>
            <p:nvSpPr>
              <p:cNvPr id="46334" name="Freeform 254"/>
              <p:cNvSpPr>
                <a:spLocks noEditPoints="1"/>
              </p:cNvSpPr>
              <p:nvPr/>
            </p:nvSpPr>
            <p:spPr bwMode="auto">
              <a:xfrm>
                <a:off x="4543" y="2382"/>
                <a:ext cx="48" cy="29"/>
              </a:xfrm>
              <a:custGeom>
                <a:avLst/>
                <a:gdLst>
                  <a:gd name="T0" fmla="*/ 36 w 48"/>
                  <a:gd name="T1" fmla="*/ 0 h 29"/>
                  <a:gd name="T2" fmla="*/ 30 w 48"/>
                  <a:gd name="T3" fmla="*/ 0 h 29"/>
                  <a:gd name="T4" fmla="*/ 24 w 48"/>
                  <a:gd name="T5" fmla="*/ 6 h 29"/>
                  <a:gd name="T6" fmla="*/ 0 w 48"/>
                  <a:gd name="T7" fmla="*/ 12 h 29"/>
                  <a:gd name="T8" fmla="*/ 18 w 48"/>
                  <a:gd name="T9" fmla="*/ 29 h 29"/>
                  <a:gd name="T10" fmla="*/ 18 w 48"/>
                  <a:gd name="T11" fmla="*/ 29 h 29"/>
                  <a:gd name="T12" fmla="*/ 30 w 48"/>
                  <a:gd name="T13" fmla="*/ 29 h 29"/>
                  <a:gd name="T14" fmla="*/ 36 w 48"/>
                  <a:gd name="T15" fmla="*/ 23 h 29"/>
                  <a:gd name="T16" fmla="*/ 42 w 48"/>
                  <a:gd name="T17" fmla="*/ 23 h 29"/>
                  <a:gd name="T18" fmla="*/ 36 w 48"/>
                  <a:gd name="T19" fmla="*/ 0 h 29"/>
                  <a:gd name="T20" fmla="*/ 42 w 48"/>
                  <a:gd name="T21" fmla="*/ 23 h 29"/>
                  <a:gd name="T22" fmla="*/ 48 w 48"/>
                  <a:gd name="T23" fmla="*/ 23 h 29"/>
                  <a:gd name="T24" fmla="*/ 48 w 48"/>
                  <a:gd name="T25" fmla="*/ 18 h 29"/>
                  <a:gd name="T26" fmla="*/ 42 w 48"/>
                  <a:gd name="T27" fmla="*/ 12 h 29"/>
                  <a:gd name="T28" fmla="*/ 42 w 48"/>
                  <a:gd name="T29"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9">
                    <a:moveTo>
                      <a:pt x="36" y="0"/>
                    </a:moveTo>
                    <a:lnTo>
                      <a:pt x="30" y="0"/>
                    </a:lnTo>
                    <a:lnTo>
                      <a:pt x="24" y="6"/>
                    </a:lnTo>
                    <a:lnTo>
                      <a:pt x="0" y="12"/>
                    </a:lnTo>
                    <a:lnTo>
                      <a:pt x="18" y="29"/>
                    </a:lnTo>
                    <a:lnTo>
                      <a:pt x="30" y="29"/>
                    </a:lnTo>
                    <a:lnTo>
                      <a:pt x="36" y="23"/>
                    </a:lnTo>
                    <a:lnTo>
                      <a:pt x="42" y="23"/>
                    </a:lnTo>
                    <a:lnTo>
                      <a:pt x="36" y="0"/>
                    </a:lnTo>
                    <a:close/>
                    <a:moveTo>
                      <a:pt x="42" y="23"/>
                    </a:moveTo>
                    <a:lnTo>
                      <a:pt x="48" y="23"/>
                    </a:lnTo>
                    <a:lnTo>
                      <a:pt x="48" y="18"/>
                    </a:lnTo>
                    <a:lnTo>
                      <a:pt x="42" y="12"/>
                    </a:lnTo>
                    <a:lnTo>
                      <a:pt x="42" y="23"/>
                    </a:lnTo>
                    <a:close/>
                  </a:path>
                </a:pathLst>
              </a:custGeom>
              <a:solidFill>
                <a:srgbClr val="00FF00"/>
              </a:solidFill>
              <a:ln w="9525">
                <a:solidFill>
                  <a:srgbClr val="00FF00"/>
                </a:solidFill>
                <a:round/>
                <a:headEnd/>
                <a:tailEnd/>
              </a:ln>
            </p:spPr>
            <p:txBody>
              <a:bodyPr/>
              <a:lstStyle/>
              <a:p>
                <a:endParaRPr lang="zh-CN" altLang="en-US"/>
              </a:p>
            </p:txBody>
          </p:sp>
          <p:sp>
            <p:nvSpPr>
              <p:cNvPr id="46335" name="Freeform 255"/>
              <p:cNvSpPr>
                <a:spLocks noEditPoints="1"/>
              </p:cNvSpPr>
              <p:nvPr/>
            </p:nvSpPr>
            <p:spPr bwMode="auto">
              <a:xfrm>
                <a:off x="4537" y="2394"/>
                <a:ext cx="30" cy="29"/>
              </a:xfrm>
              <a:custGeom>
                <a:avLst/>
                <a:gdLst>
                  <a:gd name="T0" fmla="*/ 6 w 30"/>
                  <a:gd name="T1" fmla="*/ 6 h 29"/>
                  <a:gd name="T2" fmla="*/ 0 w 30"/>
                  <a:gd name="T3" fmla="*/ 23 h 29"/>
                  <a:gd name="T4" fmla="*/ 24 w 30"/>
                  <a:gd name="T5" fmla="*/ 29 h 29"/>
                  <a:gd name="T6" fmla="*/ 30 w 30"/>
                  <a:gd name="T7" fmla="*/ 11 h 29"/>
                  <a:gd name="T8" fmla="*/ 6 w 30"/>
                  <a:gd name="T9" fmla="*/ 6 h 29"/>
                  <a:gd name="T10" fmla="*/ 6 w 30"/>
                  <a:gd name="T11" fmla="*/ 0 h 29"/>
                  <a:gd name="T12" fmla="*/ 6 w 30"/>
                  <a:gd name="T13" fmla="*/ 6 h 29"/>
                  <a:gd name="T14" fmla="*/ 6 w 30"/>
                  <a:gd name="T15" fmla="*/ 6 h 29"/>
                  <a:gd name="T16" fmla="*/ 18 w 30"/>
                  <a:gd name="T17" fmla="*/ 11 h 29"/>
                  <a:gd name="T18" fmla="*/ 6 w 30"/>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9">
                    <a:moveTo>
                      <a:pt x="6" y="6"/>
                    </a:moveTo>
                    <a:lnTo>
                      <a:pt x="0" y="23"/>
                    </a:lnTo>
                    <a:lnTo>
                      <a:pt x="24" y="29"/>
                    </a:lnTo>
                    <a:lnTo>
                      <a:pt x="30" y="11"/>
                    </a:lnTo>
                    <a:lnTo>
                      <a:pt x="6" y="6"/>
                    </a:lnTo>
                    <a:close/>
                    <a:moveTo>
                      <a:pt x="6" y="0"/>
                    </a:moveTo>
                    <a:lnTo>
                      <a:pt x="6" y="6"/>
                    </a:lnTo>
                    <a:lnTo>
                      <a:pt x="18" y="11"/>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336" name="Freeform 256"/>
              <p:cNvSpPr>
                <a:spLocks/>
              </p:cNvSpPr>
              <p:nvPr/>
            </p:nvSpPr>
            <p:spPr bwMode="auto">
              <a:xfrm>
                <a:off x="4537" y="2417"/>
                <a:ext cx="12" cy="12"/>
              </a:xfrm>
              <a:custGeom>
                <a:avLst/>
                <a:gdLst>
                  <a:gd name="T0" fmla="*/ 0 w 12"/>
                  <a:gd name="T1" fmla="*/ 0 h 12"/>
                  <a:gd name="T2" fmla="*/ 0 w 12"/>
                  <a:gd name="T3" fmla="*/ 6 h 12"/>
                  <a:gd name="T4" fmla="*/ 6 w 12"/>
                  <a:gd name="T5" fmla="*/ 12 h 12"/>
                  <a:gd name="T6" fmla="*/ 12 w 12"/>
                  <a:gd name="T7" fmla="*/ 0 h 12"/>
                  <a:gd name="T8" fmla="*/ 0 w 12"/>
                  <a:gd name="T9" fmla="*/ 0 h 12"/>
                </a:gdLst>
                <a:ahLst/>
                <a:cxnLst>
                  <a:cxn ang="0">
                    <a:pos x="T0" y="T1"/>
                  </a:cxn>
                  <a:cxn ang="0">
                    <a:pos x="T2" y="T3"/>
                  </a:cxn>
                  <a:cxn ang="0">
                    <a:pos x="T4" y="T5"/>
                  </a:cxn>
                  <a:cxn ang="0">
                    <a:pos x="T6" y="T7"/>
                  </a:cxn>
                  <a:cxn ang="0">
                    <a:pos x="T8" y="T9"/>
                  </a:cxn>
                </a:cxnLst>
                <a:rect l="0" t="0" r="r" b="b"/>
                <a:pathLst>
                  <a:path w="12" h="12">
                    <a:moveTo>
                      <a:pt x="0" y="0"/>
                    </a:moveTo>
                    <a:lnTo>
                      <a:pt x="0" y="6"/>
                    </a:lnTo>
                    <a:lnTo>
                      <a:pt x="6" y="12"/>
                    </a:lnTo>
                    <a:lnTo>
                      <a:pt x="12" y="0"/>
                    </a:lnTo>
                    <a:lnTo>
                      <a:pt x="0" y="0"/>
                    </a:lnTo>
                    <a:close/>
                  </a:path>
                </a:pathLst>
              </a:custGeom>
              <a:solidFill>
                <a:srgbClr val="00FF00"/>
              </a:solidFill>
              <a:ln w="9525">
                <a:solidFill>
                  <a:srgbClr val="00FF00"/>
                </a:solidFill>
                <a:round/>
                <a:headEnd/>
                <a:tailEnd/>
              </a:ln>
            </p:spPr>
            <p:txBody>
              <a:bodyPr/>
              <a:lstStyle/>
              <a:p>
                <a:endParaRPr lang="zh-CN" altLang="en-US"/>
              </a:p>
            </p:txBody>
          </p:sp>
          <p:sp>
            <p:nvSpPr>
              <p:cNvPr id="46337" name="Freeform 257"/>
              <p:cNvSpPr>
                <a:spLocks/>
              </p:cNvSpPr>
              <p:nvPr/>
            </p:nvSpPr>
            <p:spPr bwMode="auto">
              <a:xfrm>
                <a:off x="4495" y="2411"/>
                <a:ext cx="48" cy="18"/>
              </a:xfrm>
              <a:custGeom>
                <a:avLst/>
                <a:gdLst>
                  <a:gd name="T0" fmla="*/ 48 w 48"/>
                  <a:gd name="T1" fmla="*/ 18 h 18"/>
                  <a:gd name="T2" fmla="*/ 42 w 48"/>
                  <a:gd name="T3" fmla="*/ 18 h 18"/>
                  <a:gd name="T4" fmla="*/ 30 w 48"/>
                  <a:gd name="T5" fmla="*/ 18 h 18"/>
                  <a:gd name="T6" fmla="*/ 30 w 48"/>
                  <a:gd name="T7" fmla="*/ 18 h 18"/>
                  <a:gd name="T8" fmla="*/ 24 w 48"/>
                  <a:gd name="T9" fmla="*/ 12 h 18"/>
                  <a:gd name="T10" fmla="*/ 18 w 48"/>
                  <a:gd name="T11" fmla="*/ 6 h 18"/>
                  <a:gd name="T12" fmla="*/ 18 w 48"/>
                  <a:gd name="T13" fmla="*/ 6 h 18"/>
                  <a:gd name="T14" fmla="*/ 18 w 48"/>
                  <a:gd name="T15" fmla="*/ 6 h 18"/>
                  <a:gd name="T16" fmla="*/ 12 w 48"/>
                  <a:gd name="T17" fmla="*/ 6 h 18"/>
                  <a:gd name="T18" fmla="*/ 12 w 48"/>
                  <a:gd name="T19" fmla="*/ 6 h 18"/>
                  <a:gd name="T20" fmla="*/ 12 w 48"/>
                  <a:gd name="T21" fmla="*/ 6 h 18"/>
                  <a:gd name="T22" fmla="*/ 6 w 48"/>
                  <a:gd name="T23" fmla="*/ 0 h 18"/>
                  <a:gd name="T24" fmla="*/ 6 w 48"/>
                  <a:gd name="T25" fmla="*/ 0 h 18"/>
                  <a:gd name="T26" fmla="*/ 6 w 48"/>
                  <a:gd name="T27" fmla="*/ 0 h 18"/>
                  <a:gd name="T28" fmla="*/ 0 w 48"/>
                  <a:gd name="T29" fmla="*/ 0 h 18"/>
                  <a:gd name="T30" fmla="*/ 6 w 48"/>
                  <a:gd name="T31" fmla="*/ 0 h 18"/>
                  <a:gd name="T32" fmla="*/ 6 w 48"/>
                  <a:gd name="T33" fmla="*/ 0 h 18"/>
                  <a:gd name="T34" fmla="*/ 12 w 48"/>
                  <a:gd name="T35" fmla="*/ 0 h 18"/>
                  <a:gd name="T36" fmla="*/ 12 w 48"/>
                  <a:gd name="T37" fmla="*/ 0 h 18"/>
                  <a:gd name="T38" fmla="*/ 18 w 48"/>
                  <a:gd name="T39" fmla="*/ 6 h 18"/>
                  <a:gd name="T40" fmla="*/ 18 w 48"/>
                  <a:gd name="T41" fmla="*/ 6 h 18"/>
                  <a:gd name="T42" fmla="*/ 24 w 48"/>
                  <a:gd name="T43" fmla="*/ 12 h 18"/>
                  <a:gd name="T44" fmla="*/ 30 w 48"/>
                  <a:gd name="T45" fmla="*/ 12 h 18"/>
                  <a:gd name="T46" fmla="*/ 30 w 48"/>
                  <a:gd name="T47" fmla="*/ 12 h 18"/>
                  <a:gd name="T48" fmla="*/ 36 w 48"/>
                  <a:gd name="T49" fmla="*/ 12 h 18"/>
                  <a:gd name="T50" fmla="*/ 42 w 48"/>
                  <a:gd name="T51" fmla="*/ 12 h 18"/>
                  <a:gd name="T52" fmla="*/ 42 w 48"/>
                  <a:gd name="T53" fmla="*/ 12 h 18"/>
                  <a:gd name="T54" fmla="*/ 48 w 48"/>
                  <a:gd name="T55" fmla="*/ 18 h 18"/>
                  <a:gd name="T56" fmla="*/ 48 w 48"/>
                  <a:gd name="T5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8">
                    <a:moveTo>
                      <a:pt x="48" y="18"/>
                    </a:moveTo>
                    <a:lnTo>
                      <a:pt x="42" y="18"/>
                    </a:lnTo>
                    <a:lnTo>
                      <a:pt x="30" y="18"/>
                    </a:lnTo>
                    <a:lnTo>
                      <a:pt x="24" y="12"/>
                    </a:lnTo>
                    <a:lnTo>
                      <a:pt x="18" y="6"/>
                    </a:lnTo>
                    <a:lnTo>
                      <a:pt x="12" y="6"/>
                    </a:lnTo>
                    <a:lnTo>
                      <a:pt x="6" y="0"/>
                    </a:lnTo>
                    <a:lnTo>
                      <a:pt x="0" y="0"/>
                    </a:lnTo>
                    <a:lnTo>
                      <a:pt x="6" y="0"/>
                    </a:lnTo>
                    <a:lnTo>
                      <a:pt x="12" y="0"/>
                    </a:lnTo>
                    <a:lnTo>
                      <a:pt x="18" y="6"/>
                    </a:lnTo>
                    <a:lnTo>
                      <a:pt x="24" y="12"/>
                    </a:lnTo>
                    <a:lnTo>
                      <a:pt x="30" y="12"/>
                    </a:lnTo>
                    <a:lnTo>
                      <a:pt x="36" y="12"/>
                    </a:lnTo>
                    <a:lnTo>
                      <a:pt x="42" y="12"/>
                    </a:lnTo>
                    <a:lnTo>
                      <a:pt x="48" y="18"/>
                    </a:lnTo>
                    <a:close/>
                  </a:path>
                </a:pathLst>
              </a:custGeom>
              <a:solidFill>
                <a:srgbClr val="00FF00"/>
              </a:solidFill>
              <a:ln w="9525">
                <a:solidFill>
                  <a:srgbClr val="00FF00"/>
                </a:solidFill>
                <a:round/>
                <a:headEnd/>
                <a:tailEnd/>
              </a:ln>
            </p:spPr>
            <p:txBody>
              <a:bodyPr/>
              <a:lstStyle/>
              <a:p>
                <a:endParaRPr lang="zh-CN" altLang="en-US"/>
              </a:p>
            </p:txBody>
          </p:sp>
          <p:sp>
            <p:nvSpPr>
              <p:cNvPr id="46338" name="Freeform 258"/>
              <p:cNvSpPr>
                <a:spLocks/>
              </p:cNvSpPr>
              <p:nvPr/>
            </p:nvSpPr>
            <p:spPr bwMode="auto">
              <a:xfrm>
                <a:off x="4519" y="2417"/>
                <a:ext cx="24" cy="24"/>
              </a:xfrm>
              <a:custGeom>
                <a:avLst/>
                <a:gdLst>
                  <a:gd name="T0" fmla="*/ 18 w 24"/>
                  <a:gd name="T1" fmla="*/ 0 h 24"/>
                  <a:gd name="T2" fmla="*/ 18 w 24"/>
                  <a:gd name="T3" fmla="*/ 0 h 24"/>
                  <a:gd name="T4" fmla="*/ 18 w 24"/>
                  <a:gd name="T5" fmla="*/ 0 h 24"/>
                  <a:gd name="T6" fmla="*/ 12 w 24"/>
                  <a:gd name="T7" fmla="*/ 0 h 24"/>
                  <a:gd name="T8" fmla="*/ 18 w 24"/>
                  <a:gd name="T9" fmla="*/ 6 h 24"/>
                  <a:gd name="T10" fmla="*/ 0 w 24"/>
                  <a:gd name="T11" fmla="*/ 18 h 24"/>
                  <a:gd name="T12" fmla="*/ 12 w 24"/>
                  <a:gd name="T13" fmla="*/ 24 h 24"/>
                  <a:gd name="T14" fmla="*/ 18 w 24"/>
                  <a:gd name="T15" fmla="*/ 24 h 24"/>
                  <a:gd name="T16" fmla="*/ 24 w 24"/>
                  <a:gd name="T17" fmla="*/ 24 h 24"/>
                  <a:gd name="T18" fmla="*/ 18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8" y="0"/>
                    </a:moveTo>
                    <a:lnTo>
                      <a:pt x="18" y="0"/>
                    </a:lnTo>
                    <a:lnTo>
                      <a:pt x="12" y="0"/>
                    </a:lnTo>
                    <a:lnTo>
                      <a:pt x="18" y="6"/>
                    </a:lnTo>
                    <a:lnTo>
                      <a:pt x="0" y="18"/>
                    </a:lnTo>
                    <a:lnTo>
                      <a:pt x="12" y="24"/>
                    </a:lnTo>
                    <a:lnTo>
                      <a:pt x="18" y="24"/>
                    </a:lnTo>
                    <a:lnTo>
                      <a:pt x="24" y="24"/>
                    </a:lnTo>
                    <a:lnTo>
                      <a:pt x="18" y="0"/>
                    </a:lnTo>
                    <a:close/>
                  </a:path>
                </a:pathLst>
              </a:custGeom>
              <a:solidFill>
                <a:srgbClr val="00FF00"/>
              </a:solidFill>
              <a:ln w="9525">
                <a:solidFill>
                  <a:srgbClr val="00FF00"/>
                </a:solidFill>
                <a:round/>
                <a:headEnd/>
                <a:tailEnd/>
              </a:ln>
            </p:spPr>
            <p:txBody>
              <a:bodyPr/>
              <a:lstStyle/>
              <a:p>
                <a:endParaRPr lang="zh-CN" altLang="en-US"/>
              </a:p>
            </p:txBody>
          </p:sp>
          <p:sp>
            <p:nvSpPr>
              <p:cNvPr id="46339" name="Freeform 259"/>
              <p:cNvSpPr>
                <a:spLocks noEditPoints="1"/>
              </p:cNvSpPr>
              <p:nvPr/>
            </p:nvSpPr>
            <p:spPr bwMode="auto">
              <a:xfrm>
                <a:off x="4513" y="2417"/>
                <a:ext cx="24" cy="24"/>
              </a:xfrm>
              <a:custGeom>
                <a:avLst/>
                <a:gdLst>
                  <a:gd name="T0" fmla="*/ 12 w 24"/>
                  <a:gd name="T1" fmla="*/ 0 h 24"/>
                  <a:gd name="T2" fmla="*/ 12 w 24"/>
                  <a:gd name="T3" fmla="*/ 0 h 24"/>
                  <a:gd name="T4" fmla="*/ 18 w 24"/>
                  <a:gd name="T5" fmla="*/ 6 h 24"/>
                  <a:gd name="T6" fmla="*/ 0 w 24"/>
                  <a:gd name="T7" fmla="*/ 18 h 24"/>
                  <a:gd name="T8" fmla="*/ 6 w 24"/>
                  <a:gd name="T9" fmla="*/ 24 h 24"/>
                  <a:gd name="T10" fmla="*/ 12 w 24"/>
                  <a:gd name="T11" fmla="*/ 24 h 24"/>
                  <a:gd name="T12" fmla="*/ 18 w 24"/>
                  <a:gd name="T13" fmla="*/ 24 h 24"/>
                  <a:gd name="T14" fmla="*/ 12 w 24"/>
                  <a:gd name="T15" fmla="*/ 0 h 24"/>
                  <a:gd name="T16" fmla="*/ 24 w 24"/>
                  <a:gd name="T17" fmla="*/ 6 h 24"/>
                  <a:gd name="T18" fmla="*/ 18 w 24"/>
                  <a:gd name="T19" fmla="*/ 0 h 24"/>
                  <a:gd name="T20" fmla="*/ 12 w 24"/>
                  <a:gd name="T21" fmla="*/ 0 h 24"/>
                  <a:gd name="T22" fmla="*/ 12 w 24"/>
                  <a:gd name="T23" fmla="*/ 12 h 24"/>
                  <a:gd name="T24" fmla="*/ 24 w 24"/>
                  <a:gd name="T25"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4">
                    <a:moveTo>
                      <a:pt x="12" y="0"/>
                    </a:moveTo>
                    <a:lnTo>
                      <a:pt x="12" y="0"/>
                    </a:lnTo>
                    <a:lnTo>
                      <a:pt x="18" y="6"/>
                    </a:lnTo>
                    <a:lnTo>
                      <a:pt x="0" y="18"/>
                    </a:lnTo>
                    <a:lnTo>
                      <a:pt x="6" y="24"/>
                    </a:lnTo>
                    <a:lnTo>
                      <a:pt x="12" y="24"/>
                    </a:lnTo>
                    <a:lnTo>
                      <a:pt x="18" y="24"/>
                    </a:lnTo>
                    <a:lnTo>
                      <a:pt x="12" y="0"/>
                    </a:lnTo>
                    <a:close/>
                    <a:moveTo>
                      <a:pt x="24" y="6"/>
                    </a:moveTo>
                    <a:lnTo>
                      <a:pt x="18" y="0"/>
                    </a:lnTo>
                    <a:lnTo>
                      <a:pt x="12" y="0"/>
                    </a:lnTo>
                    <a:lnTo>
                      <a:pt x="12" y="12"/>
                    </a:lnTo>
                    <a:lnTo>
                      <a:pt x="24" y="6"/>
                    </a:lnTo>
                    <a:close/>
                  </a:path>
                </a:pathLst>
              </a:custGeom>
              <a:solidFill>
                <a:srgbClr val="00FF00"/>
              </a:solidFill>
              <a:ln w="9525">
                <a:solidFill>
                  <a:srgbClr val="00FF00"/>
                </a:solidFill>
                <a:round/>
                <a:headEnd/>
                <a:tailEnd/>
              </a:ln>
            </p:spPr>
            <p:txBody>
              <a:bodyPr/>
              <a:lstStyle/>
              <a:p>
                <a:endParaRPr lang="zh-CN" altLang="en-US"/>
              </a:p>
            </p:txBody>
          </p:sp>
          <p:sp>
            <p:nvSpPr>
              <p:cNvPr id="46340" name="Freeform 260"/>
              <p:cNvSpPr>
                <a:spLocks noEditPoints="1"/>
              </p:cNvSpPr>
              <p:nvPr/>
            </p:nvSpPr>
            <p:spPr bwMode="auto">
              <a:xfrm>
                <a:off x="4501" y="2411"/>
                <a:ext cx="30" cy="24"/>
              </a:xfrm>
              <a:custGeom>
                <a:avLst/>
                <a:gdLst>
                  <a:gd name="T0" fmla="*/ 30 w 30"/>
                  <a:gd name="T1" fmla="*/ 6 h 24"/>
                  <a:gd name="T2" fmla="*/ 24 w 30"/>
                  <a:gd name="T3" fmla="*/ 0 h 24"/>
                  <a:gd name="T4" fmla="*/ 24 w 30"/>
                  <a:gd name="T5" fmla="*/ 6 h 24"/>
                  <a:gd name="T6" fmla="*/ 24 w 30"/>
                  <a:gd name="T7" fmla="*/ 12 h 24"/>
                  <a:gd name="T8" fmla="*/ 0 w 30"/>
                  <a:gd name="T9" fmla="*/ 6 h 24"/>
                  <a:gd name="T10" fmla="*/ 6 w 30"/>
                  <a:gd name="T11" fmla="*/ 18 h 24"/>
                  <a:gd name="T12" fmla="*/ 12 w 30"/>
                  <a:gd name="T13" fmla="*/ 24 h 24"/>
                  <a:gd name="T14" fmla="*/ 18 w 30"/>
                  <a:gd name="T15" fmla="*/ 24 h 24"/>
                  <a:gd name="T16" fmla="*/ 30 w 30"/>
                  <a:gd name="T17" fmla="*/ 6 h 24"/>
                  <a:gd name="T18" fmla="*/ 30 w 30"/>
                  <a:gd name="T19" fmla="*/ 12 h 24"/>
                  <a:gd name="T20" fmla="*/ 30 w 30"/>
                  <a:gd name="T21" fmla="*/ 6 h 24"/>
                  <a:gd name="T22" fmla="*/ 30 w 30"/>
                  <a:gd name="T23" fmla="*/ 6 h 24"/>
                  <a:gd name="T24" fmla="*/ 24 w 30"/>
                  <a:gd name="T25" fmla="*/ 18 h 24"/>
                  <a:gd name="T26" fmla="*/ 30 w 30"/>
                  <a:gd name="T2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30" y="6"/>
                    </a:moveTo>
                    <a:lnTo>
                      <a:pt x="24" y="0"/>
                    </a:lnTo>
                    <a:lnTo>
                      <a:pt x="24" y="6"/>
                    </a:lnTo>
                    <a:lnTo>
                      <a:pt x="24" y="12"/>
                    </a:lnTo>
                    <a:lnTo>
                      <a:pt x="0" y="6"/>
                    </a:lnTo>
                    <a:lnTo>
                      <a:pt x="6" y="18"/>
                    </a:lnTo>
                    <a:lnTo>
                      <a:pt x="12" y="24"/>
                    </a:lnTo>
                    <a:lnTo>
                      <a:pt x="18" y="24"/>
                    </a:lnTo>
                    <a:lnTo>
                      <a:pt x="30" y="6"/>
                    </a:lnTo>
                    <a:close/>
                    <a:moveTo>
                      <a:pt x="30" y="12"/>
                    </a:moveTo>
                    <a:lnTo>
                      <a:pt x="30" y="6"/>
                    </a:lnTo>
                    <a:lnTo>
                      <a:pt x="24" y="18"/>
                    </a:lnTo>
                    <a:lnTo>
                      <a:pt x="30" y="12"/>
                    </a:lnTo>
                    <a:close/>
                  </a:path>
                </a:pathLst>
              </a:custGeom>
              <a:solidFill>
                <a:srgbClr val="00FF00"/>
              </a:solidFill>
              <a:ln w="9525">
                <a:solidFill>
                  <a:srgbClr val="00FF00"/>
                </a:solidFill>
                <a:round/>
                <a:headEnd/>
                <a:tailEnd/>
              </a:ln>
            </p:spPr>
            <p:txBody>
              <a:bodyPr/>
              <a:lstStyle/>
              <a:p>
                <a:endParaRPr lang="zh-CN" altLang="en-US"/>
              </a:p>
            </p:txBody>
          </p:sp>
          <p:sp>
            <p:nvSpPr>
              <p:cNvPr id="46341" name="Freeform 261"/>
              <p:cNvSpPr>
                <a:spLocks noEditPoints="1"/>
              </p:cNvSpPr>
              <p:nvPr/>
            </p:nvSpPr>
            <p:spPr bwMode="auto">
              <a:xfrm>
                <a:off x="4507" y="2405"/>
                <a:ext cx="18" cy="24"/>
              </a:xfrm>
              <a:custGeom>
                <a:avLst/>
                <a:gdLst>
                  <a:gd name="T0" fmla="*/ 6 w 18"/>
                  <a:gd name="T1" fmla="*/ 0 h 24"/>
                  <a:gd name="T2" fmla="*/ 6 w 18"/>
                  <a:gd name="T3" fmla="*/ 0 h 24"/>
                  <a:gd name="T4" fmla="*/ 6 w 18"/>
                  <a:gd name="T5" fmla="*/ 0 h 24"/>
                  <a:gd name="T6" fmla="*/ 0 w 18"/>
                  <a:gd name="T7" fmla="*/ 24 h 24"/>
                  <a:gd name="T8" fmla="*/ 6 w 18"/>
                  <a:gd name="T9" fmla="*/ 24 h 24"/>
                  <a:gd name="T10" fmla="*/ 6 w 18"/>
                  <a:gd name="T11" fmla="*/ 24 h 24"/>
                  <a:gd name="T12" fmla="*/ 6 w 18"/>
                  <a:gd name="T13" fmla="*/ 0 h 24"/>
                  <a:gd name="T14" fmla="*/ 18 w 18"/>
                  <a:gd name="T15" fmla="*/ 18 h 24"/>
                  <a:gd name="T16" fmla="*/ 18 w 18"/>
                  <a:gd name="T17" fmla="*/ 6 h 24"/>
                  <a:gd name="T18" fmla="*/ 6 w 18"/>
                  <a:gd name="T19" fmla="*/ 0 h 24"/>
                  <a:gd name="T20" fmla="*/ 6 w 18"/>
                  <a:gd name="T21" fmla="*/ 12 h 24"/>
                  <a:gd name="T22" fmla="*/ 18 w 18"/>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6" y="0"/>
                    </a:moveTo>
                    <a:lnTo>
                      <a:pt x="6" y="0"/>
                    </a:lnTo>
                    <a:lnTo>
                      <a:pt x="0" y="24"/>
                    </a:lnTo>
                    <a:lnTo>
                      <a:pt x="6" y="24"/>
                    </a:lnTo>
                    <a:lnTo>
                      <a:pt x="6" y="0"/>
                    </a:lnTo>
                    <a:close/>
                    <a:moveTo>
                      <a:pt x="18" y="18"/>
                    </a:moveTo>
                    <a:lnTo>
                      <a:pt x="18" y="6"/>
                    </a:lnTo>
                    <a:lnTo>
                      <a:pt x="6" y="0"/>
                    </a:lnTo>
                    <a:lnTo>
                      <a:pt x="6" y="12"/>
                    </a:lnTo>
                    <a:lnTo>
                      <a:pt x="18" y="18"/>
                    </a:lnTo>
                    <a:close/>
                  </a:path>
                </a:pathLst>
              </a:custGeom>
              <a:solidFill>
                <a:srgbClr val="00FF00"/>
              </a:solidFill>
              <a:ln w="9525">
                <a:solidFill>
                  <a:srgbClr val="00FF00"/>
                </a:solidFill>
                <a:round/>
                <a:headEnd/>
                <a:tailEnd/>
              </a:ln>
            </p:spPr>
            <p:txBody>
              <a:bodyPr/>
              <a:lstStyle/>
              <a:p>
                <a:endParaRPr lang="zh-CN" altLang="en-US"/>
              </a:p>
            </p:txBody>
          </p:sp>
          <p:sp>
            <p:nvSpPr>
              <p:cNvPr id="46342" name="Freeform 262"/>
              <p:cNvSpPr>
                <a:spLocks noEditPoints="1"/>
              </p:cNvSpPr>
              <p:nvPr/>
            </p:nvSpPr>
            <p:spPr bwMode="auto">
              <a:xfrm>
                <a:off x="4501" y="2405"/>
                <a:ext cx="18" cy="24"/>
              </a:xfrm>
              <a:custGeom>
                <a:avLst/>
                <a:gdLst>
                  <a:gd name="T0" fmla="*/ 18 w 18"/>
                  <a:gd name="T1" fmla="*/ 6 h 24"/>
                  <a:gd name="T2" fmla="*/ 18 w 18"/>
                  <a:gd name="T3" fmla="*/ 6 h 24"/>
                  <a:gd name="T4" fmla="*/ 12 w 18"/>
                  <a:gd name="T5" fmla="*/ 0 h 24"/>
                  <a:gd name="T6" fmla="*/ 6 w 18"/>
                  <a:gd name="T7" fmla="*/ 24 h 24"/>
                  <a:gd name="T8" fmla="*/ 6 w 18"/>
                  <a:gd name="T9" fmla="*/ 24 h 24"/>
                  <a:gd name="T10" fmla="*/ 0 w 18"/>
                  <a:gd name="T11" fmla="*/ 24 h 24"/>
                  <a:gd name="T12" fmla="*/ 18 w 18"/>
                  <a:gd name="T13" fmla="*/ 6 h 24"/>
                  <a:gd name="T14" fmla="*/ 0 w 18"/>
                  <a:gd name="T15" fmla="*/ 24 h 24"/>
                  <a:gd name="T16" fmla="*/ 6 w 18"/>
                  <a:gd name="T17" fmla="*/ 24 h 24"/>
                  <a:gd name="T18" fmla="*/ 6 w 18"/>
                  <a:gd name="T19" fmla="*/ 24 h 24"/>
                  <a:gd name="T20" fmla="*/ 12 w 18"/>
                  <a:gd name="T21" fmla="*/ 12 h 24"/>
                  <a:gd name="T22" fmla="*/ 0 w 18"/>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8" y="6"/>
                    </a:moveTo>
                    <a:lnTo>
                      <a:pt x="18" y="6"/>
                    </a:lnTo>
                    <a:lnTo>
                      <a:pt x="12" y="0"/>
                    </a:lnTo>
                    <a:lnTo>
                      <a:pt x="6" y="24"/>
                    </a:lnTo>
                    <a:lnTo>
                      <a:pt x="0" y="24"/>
                    </a:lnTo>
                    <a:lnTo>
                      <a:pt x="18" y="6"/>
                    </a:lnTo>
                    <a:close/>
                    <a:moveTo>
                      <a:pt x="0" y="24"/>
                    </a:moveTo>
                    <a:lnTo>
                      <a:pt x="6" y="24"/>
                    </a:lnTo>
                    <a:lnTo>
                      <a:pt x="12" y="12"/>
                    </a:lnTo>
                    <a:lnTo>
                      <a:pt x="0" y="24"/>
                    </a:lnTo>
                    <a:close/>
                  </a:path>
                </a:pathLst>
              </a:custGeom>
              <a:solidFill>
                <a:srgbClr val="00FF00"/>
              </a:solidFill>
              <a:ln w="9525">
                <a:solidFill>
                  <a:srgbClr val="00FF00"/>
                </a:solidFill>
                <a:round/>
                <a:headEnd/>
                <a:tailEnd/>
              </a:ln>
            </p:spPr>
            <p:txBody>
              <a:bodyPr/>
              <a:lstStyle/>
              <a:p>
                <a:endParaRPr lang="zh-CN" altLang="en-US"/>
              </a:p>
            </p:txBody>
          </p:sp>
          <p:sp>
            <p:nvSpPr>
              <p:cNvPr id="46343" name="Freeform 263"/>
              <p:cNvSpPr>
                <a:spLocks noEditPoints="1"/>
              </p:cNvSpPr>
              <p:nvPr/>
            </p:nvSpPr>
            <p:spPr bwMode="auto">
              <a:xfrm>
                <a:off x="4501" y="2405"/>
                <a:ext cx="12" cy="24"/>
              </a:xfrm>
              <a:custGeom>
                <a:avLst/>
                <a:gdLst>
                  <a:gd name="T0" fmla="*/ 6 w 12"/>
                  <a:gd name="T1" fmla="*/ 0 h 24"/>
                  <a:gd name="T2" fmla="*/ 6 w 12"/>
                  <a:gd name="T3" fmla="*/ 0 h 24"/>
                  <a:gd name="T4" fmla="*/ 6 w 12"/>
                  <a:gd name="T5" fmla="*/ 0 h 24"/>
                  <a:gd name="T6" fmla="*/ 0 w 12"/>
                  <a:gd name="T7" fmla="*/ 24 h 24"/>
                  <a:gd name="T8" fmla="*/ 6 w 12"/>
                  <a:gd name="T9" fmla="*/ 24 h 24"/>
                  <a:gd name="T10" fmla="*/ 6 w 12"/>
                  <a:gd name="T11" fmla="*/ 24 h 24"/>
                  <a:gd name="T12" fmla="*/ 6 w 12"/>
                  <a:gd name="T13" fmla="*/ 0 h 24"/>
                  <a:gd name="T14" fmla="*/ 12 w 12"/>
                  <a:gd name="T15" fmla="*/ 0 h 24"/>
                  <a:gd name="T16" fmla="*/ 12 w 12"/>
                  <a:gd name="T17" fmla="*/ 0 h 24"/>
                  <a:gd name="T18" fmla="*/ 6 w 12"/>
                  <a:gd name="T19" fmla="*/ 0 h 24"/>
                  <a:gd name="T20" fmla="*/ 6 w 12"/>
                  <a:gd name="T21" fmla="*/ 12 h 24"/>
                  <a:gd name="T22" fmla="*/ 12 w 1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4">
                    <a:moveTo>
                      <a:pt x="6" y="0"/>
                    </a:moveTo>
                    <a:lnTo>
                      <a:pt x="6" y="0"/>
                    </a:lnTo>
                    <a:lnTo>
                      <a:pt x="0" y="24"/>
                    </a:lnTo>
                    <a:lnTo>
                      <a:pt x="6" y="24"/>
                    </a:lnTo>
                    <a:lnTo>
                      <a:pt x="6" y="0"/>
                    </a:lnTo>
                    <a:close/>
                    <a:moveTo>
                      <a:pt x="12" y="0"/>
                    </a:moveTo>
                    <a:lnTo>
                      <a:pt x="12" y="0"/>
                    </a:lnTo>
                    <a:lnTo>
                      <a:pt x="6" y="0"/>
                    </a:lnTo>
                    <a:lnTo>
                      <a:pt x="6"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344" name="Freeform 264"/>
              <p:cNvSpPr>
                <a:spLocks noEditPoints="1"/>
              </p:cNvSpPr>
              <p:nvPr/>
            </p:nvSpPr>
            <p:spPr bwMode="auto">
              <a:xfrm>
                <a:off x="4495" y="2405"/>
                <a:ext cx="12" cy="18"/>
              </a:xfrm>
              <a:custGeom>
                <a:avLst/>
                <a:gdLst>
                  <a:gd name="T0" fmla="*/ 12 w 12"/>
                  <a:gd name="T1" fmla="*/ 0 h 18"/>
                  <a:gd name="T2" fmla="*/ 12 w 12"/>
                  <a:gd name="T3" fmla="*/ 0 h 18"/>
                  <a:gd name="T4" fmla="*/ 12 w 12"/>
                  <a:gd name="T5" fmla="*/ 0 h 18"/>
                  <a:gd name="T6" fmla="*/ 12 w 12"/>
                  <a:gd name="T7" fmla="*/ 0 h 18"/>
                  <a:gd name="T8" fmla="*/ 12 w 12"/>
                  <a:gd name="T9" fmla="*/ 0 h 18"/>
                  <a:gd name="T10" fmla="*/ 12 w 12"/>
                  <a:gd name="T11" fmla="*/ 0 h 18"/>
                  <a:gd name="T12" fmla="*/ 12 w 12"/>
                  <a:gd name="T13" fmla="*/ 0 h 18"/>
                  <a:gd name="T14" fmla="*/ 12 w 12"/>
                  <a:gd name="T15" fmla="*/ 0 h 18"/>
                  <a:gd name="T16" fmla="*/ 12 w 12"/>
                  <a:gd name="T17" fmla="*/ 0 h 18"/>
                  <a:gd name="T18" fmla="*/ 6 w 12"/>
                  <a:gd name="T19" fmla="*/ 18 h 18"/>
                  <a:gd name="T20" fmla="*/ 0 w 12"/>
                  <a:gd name="T21" fmla="*/ 18 h 18"/>
                  <a:gd name="T22" fmla="*/ 0 w 12"/>
                  <a:gd name="T23" fmla="*/ 18 h 18"/>
                  <a:gd name="T24" fmla="*/ 0 w 12"/>
                  <a:gd name="T25" fmla="*/ 18 h 18"/>
                  <a:gd name="T26" fmla="*/ 0 w 12"/>
                  <a:gd name="T27" fmla="*/ 18 h 18"/>
                  <a:gd name="T28" fmla="*/ 6 w 12"/>
                  <a:gd name="T29" fmla="*/ 18 h 18"/>
                  <a:gd name="T30" fmla="*/ 6 w 12"/>
                  <a:gd name="T31" fmla="*/ 18 h 18"/>
                  <a:gd name="T32" fmla="*/ 6 w 12"/>
                  <a:gd name="T33" fmla="*/ 18 h 18"/>
                  <a:gd name="T34" fmla="*/ 6 w 12"/>
                  <a:gd name="T35" fmla="*/ 18 h 18"/>
                  <a:gd name="T36" fmla="*/ 12 w 12"/>
                  <a:gd name="T37" fmla="*/ 0 h 18"/>
                  <a:gd name="T38" fmla="*/ 12 w 12"/>
                  <a:gd name="T39" fmla="*/ 0 h 18"/>
                  <a:gd name="T40" fmla="*/ 12 w 12"/>
                  <a:gd name="T41" fmla="*/ 0 h 18"/>
                  <a:gd name="T42" fmla="*/ 12 w 12"/>
                  <a:gd name="T43" fmla="*/ 0 h 18"/>
                  <a:gd name="T44" fmla="*/ 12 w 12"/>
                  <a:gd name="T45" fmla="*/ 12 h 18"/>
                  <a:gd name="T46" fmla="*/ 12 w 12"/>
                  <a:gd name="T4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18">
                    <a:moveTo>
                      <a:pt x="12" y="0"/>
                    </a:moveTo>
                    <a:lnTo>
                      <a:pt x="12" y="0"/>
                    </a:lnTo>
                    <a:lnTo>
                      <a:pt x="6" y="18"/>
                    </a:lnTo>
                    <a:lnTo>
                      <a:pt x="0" y="18"/>
                    </a:lnTo>
                    <a:lnTo>
                      <a:pt x="6" y="18"/>
                    </a:lnTo>
                    <a:lnTo>
                      <a:pt x="12" y="0"/>
                    </a:lnTo>
                    <a:close/>
                    <a:moveTo>
                      <a:pt x="12" y="0"/>
                    </a:moveTo>
                    <a:lnTo>
                      <a:pt x="12" y="0"/>
                    </a:lnTo>
                    <a:lnTo>
                      <a:pt x="12"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345" name="Freeform 265"/>
              <p:cNvSpPr>
                <a:spLocks noEditPoints="1"/>
              </p:cNvSpPr>
              <p:nvPr/>
            </p:nvSpPr>
            <p:spPr bwMode="auto">
              <a:xfrm>
                <a:off x="4495" y="2400"/>
                <a:ext cx="12" cy="23"/>
              </a:xfrm>
              <a:custGeom>
                <a:avLst/>
                <a:gdLst>
                  <a:gd name="T0" fmla="*/ 12 w 12"/>
                  <a:gd name="T1" fmla="*/ 5 h 23"/>
                  <a:gd name="T2" fmla="*/ 12 w 12"/>
                  <a:gd name="T3" fmla="*/ 5 h 23"/>
                  <a:gd name="T4" fmla="*/ 12 w 12"/>
                  <a:gd name="T5" fmla="*/ 0 h 23"/>
                  <a:gd name="T6" fmla="*/ 0 w 12"/>
                  <a:gd name="T7" fmla="*/ 23 h 23"/>
                  <a:gd name="T8" fmla="*/ 0 w 12"/>
                  <a:gd name="T9" fmla="*/ 23 h 23"/>
                  <a:gd name="T10" fmla="*/ 12 w 12"/>
                  <a:gd name="T11" fmla="*/ 5 h 23"/>
                  <a:gd name="T12" fmla="*/ 0 w 12"/>
                  <a:gd name="T13" fmla="*/ 23 h 23"/>
                  <a:gd name="T14" fmla="*/ 0 w 12"/>
                  <a:gd name="T15" fmla="*/ 23 h 23"/>
                  <a:gd name="T16" fmla="*/ 6 w 12"/>
                  <a:gd name="T17" fmla="*/ 23 h 23"/>
                  <a:gd name="T18" fmla="*/ 6 w 12"/>
                  <a:gd name="T19" fmla="*/ 11 h 23"/>
                  <a:gd name="T20" fmla="*/ 0 w 12"/>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3">
                    <a:moveTo>
                      <a:pt x="12" y="5"/>
                    </a:moveTo>
                    <a:lnTo>
                      <a:pt x="12" y="5"/>
                    </a:lnTo>
                    <a:lnTo>
                      <a:pt x="12" y="0"/>
                    </a:lnTo>
                    <a:lnTo>
                      <a:pt x="0" y="23"/>
                    </a:lnTo>
                    <a:lnTo>
                      <a:pt x="12" y="5"/>
                    </a:lnTo>
                    <a:close/>
                    <a:moveTo>
                      <a:pt x="0" y="23"/>
                    </a:moveTo>
                    <a:lnTo>
                      <a:pt x="0" y="23"/>
                    </a:lnTo>
                    <a:lnTo>
                      <a:pt x="6" y="23"/>
                    </a:lnTo>
                    <a:lnTo>
                      <a:pt x="6" y="11"/>
                    </a:lnTo>
                    <a:lnTo>
                      <a:pt x="0" y="23"/>
                    </a:lnTo>
                    <a:close/>
                  </a:path>
                </a:pathLst>
              </a:custGeom>
              <a:solidFill>
                <a:srgbClr val="00FF00"/>
              </a:solidFill>
              <a:ln w="9525">
                <a:solidFill>
                  <a:srgbClr val="00FF00"/>
                </a:solidFill>
                <a:round/>
                <a:headEnd/>
                <a:tailEnd/>
              </a:ln>
            </p:spPr>
            <p:txBody>
              <a:bodyPr/>
              <a:lstStyle/>
              <a:p>
                <a:endParaRPr lang="zh-CN" altLang="en-US"/>
              </a:p>
            </p:txBody>
          </p:sp>
          <p:sp>
            <p:nvSpPr>
              <p:cNvPr id="46346" name="Freeform 266"/>
              <p:cNvSpPr>
                <a:spLocks noEditPoints="1"/>
              </p:cNvSpPr>
              <p:nvPr/>
            </p:nvSpPr>
            <p:spPr bwMode="auto">
              <a:xfrm>
                <a:off x="4495" y="2400"/>
                <a:ext cx="12" cy="23"/>
              </a:xfrm>
              <a:custGeom>
                <a:avLst/>
                <a:gdLst>
                  <a:gd name="T0" fmla="*/ 6 w 12"/>
                  <a:gd name="T1" fmla="*/ 0 h 23"/>
                  <a:gd name="T2" fmla="*/ 6 w 12"/>
                  <a:gd name="T3" fmla="*/ 0 h 23"/>
                  <a:gd name="T4" fmla="*/ 6 w 12"/>
                  <a:gd name="T5" fmla="*/ 0 h 23"/>
                  <a:gd name="T6" fmla="*/ 0 w 12"/>
                  <a:gd name="T7" fmla="*/ 23 h 23"/>
                  <a:gd name="T8" fmla="*/ 0 w 12"/>
                  <a:gd name="T9" fmla="*/ 23 h 23"/>
                  <a:gd name="T10" fmla="*/ 0 w 12"/>
                  <a:gd name="T11" fmla="*/ 23 h 23"/>
                  <a:gd name="T12" fmla="*/ 6 w 12"/>
                  <a:gd name="T13" fmla="*/ 0 h 23"/>
                  <a:gd name="T14" fmla="*/ 12 w 12"/>
                  <a:gd name="T15" fmla="*/ 0 h 23"/>
                  <a:gd name="T16" fmla="*/ 6 w 12"/>
                  <a:gd name="T17" fmla="*/ 0 h 23"/>
                  <a:gd name="T18" fmla="*/ 6 w 12"/>
                  <a:gd name="T19" fmla="*/ 0 h 23"/>
                  <a:gd name="T20" fmla="*/ 6 w 12"/>
                  <a:gd name="T21" fmla="*/ 11 h 23"/>
                  <a:gd name="T22" fmla="*/ 12 w 12"/>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3">
                    <a:moveTo>
                      <a:pt x="6" y="0"/>
                    </a:moveTo>
                    <a:lnTo>
                      <a:pt x="6" y="0"/>
                    </a:lnTo>
                    <a:lnTo>
                      <a:pt x="0" y="23"/>
                    </a:lnTo>
                    <a:lnTo>
                      <a:pt x="6" y="0"/>
                    </a:lnTo>
                    <a:close/>
                    <a:moveTo>
                      <a:pt x="12" y="0"/>
                    </a:moveTo>
                    <a:lnTo>
                      <a:pt x="6" y="0"/>
                    </a:lnTo>
                    <a:lnTo>
                      <a:pt x="6" y="11"/>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347" name="Freeform 267"/>
              <p:cNvSpPr>
                <a:spLocks noEditPoints="1"/>
              </p:cNvSpPr>
              <p:nvPr/>
            </p:nvSpPr>
            <p:spPr bwMode="auto">
              <a:xfrm>
                <a:off x="4495" y="2400"/>
                <a:ext cx="6" cy="23"/>
              </a:xfrm>
              <a:custGeom>
                <a:avLst/>
                <a:gdLst>
                  <a:gd name="T0" fmla="*/ 6 w 6"/>
                  <a:gd name="T1" fmla="*/ 23 h 23"/>
                  <a:gd name="T2" fmla="*/ 6 w 6"/>
                  <a:gd name="T3" fmla="*/ 23 h 23"/>
                  <a:gd name="T4" fmla="*/ 6 w 6"/>
                  <a:gd name="T5" fmla="*/ 0 h 23"/>
                  <a:gd name="T6" fmla="*/ 6 w 6"/>
                  <a:gd name="T7" fmla="*/ 0 h 23"/>
                  <a:gd name="T8" fmla="*/ 0 w 6"/>
                  <a:gd name="T9" fmla="*/ 0 h 23"/>
                  <a:gd name="T10" fmla="*/ 6 w 6"/>
                  <a:gd name="T11" fmla="*/ 23 h 23"/>
                  <a:gd name="T12" fmla="*/ 6 w 6"/>
                  <a:gd name="T13" fmla="*/ 0 h 23"/>
                  <a:gd name="T14" fmla="*/ 6 w 6"/>
                  <a:gd name="T15" fmla="*/ 23 h 23"/>
                  <a:gd name="T16" fmla="*/ 0 w 6"/>
                  <a:gd name="T17" fmla="*/ 0 h 23"/>
                  <a:gd name="T18" fmla="*/ 0 w 6"/>
                  <a:gd name="T19" fmla="*/ 23 h 23"/>
                  <a:gd name="T20" fmla="*/ 6 w 6"/>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3">
                    <a:moveTo>
                      <a:pt x="6" y="23"/>
                    </a:moveTo>
                    <a:lnTo>
                      <a:pt x="6" y="23"/>
                    </a:lnTo>
                    <a:lnTo>
                      <a:pt x="6" y="0"/>
                    </a:lnTo>
                    <a:lnTo>
                      <a:pt x="0" y="0"/>
                    </a:lnTo>
                    <a:lnTo>
                      <a:pt x="6" y="23"/>
                    </a:lnTo>
                    <a:close/>
                    <a:moveTo>
                      <a:pt x="6" y="0"/>
                    </a:moveTo>
                    <a:lnTo>
                      <a:pt x="6" y="23"/>
                    </a:lnTo>
                    <a:lnTo>
                      <a:pt x="0" y="0"/>
                    </a:lnTo>
                    <a:lnTo>
                      <a:pt x="0" y="23"/>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348" name="Freeform 268"/>
              <p:cNvSpPr>
                <a:spLocks noEditPoints="1"/>
              </p:cNvSpPr>
              <p:nvPr/>
            </p:nvSpPr>
            <p:spPr bwMode="auto">
              <a:xfrm>
                <a:off x="4495" y="2400"/>
                <a:ext cx="18" cy="23"/>
              </a:xfrm>
              <a:custGeom>
                <a:avLst/>
                <a:gdLst>
                  <a:gd name="T0" fmla="*/ 0 w 18"/>
                  <a:gd name="T1" fmla="*/ 23 h 23"/>
                  <a:gd name="T2" fmla="*/ 6 w 18"/>
                  <a:gd name="T3" fmla="*/ 23 h 23"/>
                  <a:gd name="T4" fmla="*/ 6 w 18"/>
                  <a:gd name="T5" fmla="*/ 23 h 23"/>
                  <a:gd name="T6" fmla="*/ 18 w 18"/>
                  <a:gd name="T7" fmla="*/ 5 h 23"/>
                  <a:gd name="T8" fmla="*/ 18 w 18"/>
                  <a:gd name="T9" fmla="*/ 5 h 23"/>
                  <a:gd name="T10" fmla="*/ 12 w 18"/>
                  <a:gd name="T11" fmla="*/ 0 h 23"/>
                  <a:gd name="T12" fmla="*/ 0 w 18"/>
                  <a:gd name="T13" fmla="*/ 23 h 23"/>
                  <a:gd name="T14" fmla="*/ 12 w 18"/>
                  <a:gd name="T15" fmla="*/ 0 h 23"/>
                  <a:gd name="T16" fmla="*/ 12 w 18"/>
                  <a:gd name="T17" fmla="*/ 0 h 23"/>
                  <a:gd name="T18" fmla="*/ 6 w 18"/>
                  <a:gd name="T19" fmla="*/ 0 h 23"/>
                  <a:gd name="T20" fmla="*/ 6 w 18"/>
                  <a:gd name="T21" fmla="*/ 11 h 23"/>
                  <a:gd name="T22" fmla="*/ 12 w 18"/>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3">
                    <a:moveTo>
                      <a:pt x="0" y="23"/>
                    </a:moveTo>
                    <a:lnTo>
                      <a:pt x="6" y="23"/>
                    </a:lnTo>
                    <a:lnTo>
                      <a:pt x="18" y="5"/>
                    </a:lnTo>
                    <a:lnTo>
                      <a:pt x="12" y="0"/>
                    </a:lnTo>
                    <a:lnTo>
                      <a:pt x="0" y="23"/>
                    </a:lnTo>
                    <a:close/>
                    <a:moveTo>
                      <a:pt x="12" y="0"/>
                    </a:moveTo>
                    <a:lnTo>
                      <a:pt x="12" y="0"/>
                    </a:lnTo>
                    <a:lnTo>
                      <a:pt x="6" y="0"/>
                    </a:lnTo>
                    <a:lnTo>
                      <a:pt x="6" y="11"/>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349" name="Freeform 269"/>
              <p:cNvSpPr>
                <a:spLocks noEditPoints="1"/>
              </p:cNvSpPr>
              <p:nvPr/>
            </p:nvSpPr>
            <p:spPr bwMode="auto">
              <a:xfrm>
                <a:off x="4501" y="2405"/>
                <a:ext cx="18" cy="24"/>
              </a:xfrm>
              <a:custGeom>
                <a:avLst/>
                <a:gdLst>
                  <a:gd name="T0" fmla="*/ 0 w 18"/>
                  <a:gd name="T1" fmla="*/ 18 h 24"/>
                  <a:gd name="T2" fmla="*/ 0 w 18"/>
                  <a:gd name="T3" fmla="*/ 24 h 24"/>
                  <a:gd name="T4" fmla="*/ 6 w 18"/>
                  <a:gd name="T5" fmla="*/ 24 h 24"/>
                  <a:gd name="T6" fmla="*/ 18 w 18"/>
                  <a:gd name="T7" fmla="*/ 24 h 24"/>
                  <a:gd name="T8" fmla="*/ 12 w 18"/>
                  <a:gd name="T9" fmla="*/ 0 h 24"/>
                  <a:gd name="T10" fmla="*/ 18 w 18"/>
                  <a:gd name="T11" fmla="*/ 0 h 24"/>
                  <a:gd name="T12" fmla="*/ 18 w 18"/>
                  <a:gd name="T13" fmla="*/ 0 h 24"/>
                  <a:gd name="T14" fmla="*/ 12 w 18"/>
                  <a:gd name="T15" fmla="*/ 0 h 24"/>
                  <a:gd name="T16" fmla="*/ 0 w 18"/>
                  <a:gd name="T17" fmla="*/ 18 h 24"/>
                  <a:gd name="T18" fmla="*/ 12 w 18"/>
                  <a:gd name="T19" fmla="*/ 0 h 24"/>
                  <a:gd name="T20" fmla="*/ 12 w 18"/>
                  <a:gd name="T21" fmla="*/ 0 h 24"/>
                  <a:gd name="T22" fmla="*/ 12 w 18"/>
                  <a:gd name="T23" fmla="*/ 0 h 24"/>
                  <a:gd name="T24" fmla="*/ 6 w 18"/>
                  <a:gd name="T25" fmla="*/ 6 h 24"/>
                  <a:gd name="T26" fmla="*/ 12 w 18"/>
                  <a:gd name="T2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4">
                    <a:moveTo>
                      <a:pt x="0" y="18"/>
                    </a:moveTo>
                    <a:lnTo>
                      <a:pt x="0" y="24"/>
                    </a:lnTo>
                    <a:lnTo>
                      <a:pt x="6" y="24"/>
                    </a:lnTo>
                    <a:lnTo>
                      <a:pt x="18" y="24"/>
                    </a:lnTo>
                    <a:lnTo>
                      <a:pt x="12" y="0"/>
                    </a:lnTo>
                    <a:lnTo>
                      <a:pt x="18" y="0"/>
                    </a:lnTo>
                    <a:lnTo>
                      <a:pt x="12" y="0"/>
                    </a:lnTo>
                    <a:lnTo>
                      <a:pt x="0" y="18"/>
                    </a:lnTo>
                    <a:close/>
                    <a:moveTo>
                      <a:pt x="12" y="0"/>
                    </a:moveTo>
                    <a:lnTo>
                      <a:pt x="12" y="0"/>
                    </a:lnTo>
                    <a:lnTo>
                      <a:pt x="6" y="6"/>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350" name="Freeform 270"/>
              <p:cNvSpPr>
                <a:spLocks noEditPoints="1"/>
              </p:cNvSpPr>
              <p:nvPr/>
            </p:nvSpPr>
            <p:spPr bwMode="auto">
              <a:xfrm>
                <a:off x="4507" y="2405"/>
                <a:ext cx="18" cy="30"/>
              </a:xfrm>
              <a:custGeom>
                <a:avLst/>
                <a:gdLst>
                  <a:gd name="T0" fmla="*/ 0 w 18"/>
                  <a:gd name="T1" fmla="*/ 18 h 30"/>
                  <a:gd name="T2" fmla="*/ 0 w 18"/>
                  <a:gd name="T3" fmla="*/ 24 h 30"/>
                  <a:gd name="T4" fmla="*/ 6 w 18"/>
                  <a:gd name="T5" fmla="*/ 24 h 30"/>
                  <a:gd name="T6" fmla="*/ 18 w 18"/>
                  <a:gd name="T7" fmla="*/ 30 h 30"/>
                  <a:gd name="T8" fmla="*/ 12 w 18"/>
                  <a:gd name="T9" fmla="*/ 6 h 30"/>
                  <a:gd name="T10" fmla="*/ 18 w 18"/>
                  <a:gd name="T11" fmla="*/ 6 h 30"/>
                  <a:gd name="T12" fmla="*/ 18 w 18"/>
                  <a:gd name="T13" fmla="*/ 6 h 30"/>
                  <a:gd name="T14" fmla="*/ 18 w 18"/>
                  <a:gd name="T15" fmla="*/ 6 h 30"/>
                  <a:gd name="T16" fmla="*/ 18 w 18"/>
                  <a:gd name="T17" fmla="*/ 6 h 30"/>
                  <a:gd name="T18" fmla="*/ 0 w 18"/>
                  <a:gd name="T19" fmla="*/ 18 h 30"/>
                  <a:gd name="T20" fmla="*/ 18 w 18"/>
                  <a:gd name="T21" fmla="*/ 6 h 30"/>
                  <a:gd name="T22" fmla="*/ 12 w 18"/>
                  <a:gd name="T23" fmla="*/ 0 h 30"/>
                  <a:gd name="T24" fmla="*/ 6 w 18"/>
                  <a:gd name="T25" fmla="*/ 0 h 30"/>
                  <a:gd name="T26" fmla="*/ 6 w 18"/>
                  <a:gd name="T27" fmla="*/ 12 h 30"/>
                  <a:gd name="T28" fmla="*/ 18 w 18"/>
                  <a:gd name="T2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30">
                    <a:moveTo>
                      <a:pt x="0" y="18"/>
                    </a:moveTo>
                    <a:lnTo>
                      <a:pt x="0" y="24"/>
                    </a:lnTo>
                    <a:lnTo>
                      <a:pt x="6" y="24"/>
                    </a:lnTo>
                    <a:lnTo>
                      <a:pt x="18" y="30"/>
                    </a:lnTo>
                    <a:lnTo>
                      <a:pt x="12" y="6"/>
                    </a:lnTo>
                    <a:lnTo>
                      <a:pt x="18" y="6"/>
                    </a:lnTo>
                    <a:lnTo>
                      <a:pt x="0" y="18"/>
                    </a:lnTo>
                    <a:close/>
                    <a:moveTo>
                      <a:pt x="18" y="6"/>
                    </a:moveTo>
                    <a:lnTo>
                      <a:pt x="12" y="0"/>
                    </a:lnTo>
                    <a:lnTo>
                      <a:pt x="6" y="0"/>
                    </a:lnTo>
                    <a:lnTo>
                      <a:pt x="6" y="12"/>
                    </a:lnTo>
                    <a:lnTo>
                      <a:pt x="18" y="6"/>
                    </a:lnTo>
                    <a:close/>
                  </a:path>
                </a:pathLst>
              </a:custGeom>
              <a:solidFill>
                <a:srgbClr val="00FF00"/>
              </a:solidFill>
              <a:ln w="9525">
                <a:solidFill>
                  <a:srgbClr val="00FF00"/>
                </a:solidFill>
                <a:round/>
                <a:headEnd/>
                <a:tailEnd/>
              </a:ln>
            </p:spPr>
            <p:txBody>
              <a:bodyPr/>
              <a:lstStyle/>
              <a:p>
                <a:endParaRPr lang="zh-CN" altLang="en-US"/>
              </a:p>
            </p:txBody>
          </p:sp>
          <p:sp>
            <p:nvSpPr>
              <p:cNvPr id="46351" name="Freeform 271"/>
              <p:cNvSpPr>
                <a:spLocks noEditPoints="1"/>
              </p:cNvSpPr>
              <p:nvPr/>
            </p:nvSpPr>
            <p:spPr bwMode="auto">
              <a:xfrm>
                <a:off x="4519" y="2411"/>
                <a:ext cx="12" cy="24"/>
              </a:xfrm>
              <a:custGeom>
                <a:avLst/>
                <a:gdLst>
                  <a:gd name="T0" fmla="*/ 0 w 12"/>
                  <a:gd name="T1" fmla="*/ 24 h 24"/>
                  <a:gd name="T2" fmla="*/ 6 w 12"/>
                  <a:gd name="T3" fmla="*/ 24 h 24"/>
                  <a:gd name="T4" fmla="*/ 6 w 12"/>
                  <a:gd name="T5" fmla="*/ 24 h 24"/>
                  <a:gd name="T6" fmla="*/ 12 w 12"/>
                  <a:gd name="T7" fmla="*/ 0 h 24"/>
                  <a:gd name="T8" fmla="*/ 6 w 12"/>
                  <a:gd name="T9" fmla="*/ 0 h 24"/>
                  <a:gd name="T10" fmla="*/ 6 w 12"/>
                  <a:gd name="T11" fmla="*/ 0 h 24"/>
                  <a:gd name="T12" fmla="*/ 0 w 12"/>
                  <a:gd name="T13" fmla="*/ 24 h 24"/>
                  <a:gd name="T14" fmla="*/ 6 w 12"/>
                  <a:gd name="T15" fmla="*/ 0 h 24"/>
                  <a:gd name="T16" fmla="*/ 6 w 12"/>
                  <a:gd name="T17" fmla="*/ 0 h 24"/>
                  <a:gd name="T18" fmla="*/ 0 w 12"/>
                  <a:gd name="T19" fmla="*/ 0 h 24"/>
                  <a:gd name="T20" fmla="*/ 6 w 12"/>
                  <a:gd name="T21" fmla="*/ 12 h 24"/>
                  <a:gd name="T22" fmla="*/ 6 w 1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4">
                    <a:moveTo>
                      <a:pt x="0" y="24"/>
                    </a:moveTo>
                    <a:lnTo>
                      <a:pt x="6" y="24"/>
                    </a:lnTo>
                    <a:lnTo>
                      <a:pt x="12" y="0"/>
                    </a:lnTo>
                    <a:lnTo>
                      <a:pt x="6" y="0"/>
                    </a:lnTo>
                    <a:lnTo>
                      <a:pt x="0" y="24"/>
                    </a:lnTo>
                    <a:close/>
                    <a:moveTo>
                      <a:pt x="6" y="0"/>
                    </a:moveTo>
                    <a:lnTo>
                      <a:pt x="6" y="0"/>
                    </a:lnTo>
                    <a:lnTo>
                      <a:pt x="0" y="0"/>
                    </a:lnTo>
                    <a:lnTo>
                      <a:pt x="6" y="12"/>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352" name="Freeform 272"/>
              <p:cNvSpPr>
                <a:spLocks noEditPoints="1"/>
              </p:cNvSpPr>
              <p:nvPr/>
            </p:nvSpPr>
            <p:spPr bwMode="auto">
              <a:xfrm>
                <a:off x="4525" y="2411"/>
                <a:ext cx="18" cy="24"/>
              </a:xfrm>
              <a:custGeom>
                <a:avLst/>
                <a:gdLst>
                  <a:gd name="T0" fmla="*/ 6 w 18"/>
                  <a:gd name="T1" fmla="*/ 24 h 24"/>
                  <a:gd name="T2" fmla="*/ 6 w 18"/>
                  <a:gd name="T3" fmla="*/ 24 h 24"/>
                  <a:gd name="T4" fmla="*/ 12 w 18"/>
                  <a:gd name="T5" fmla="*/ 24 h 24"/>
                  <a:gd name="T6" fmla="*/ 18 w 18"/>
                  <a:gd name="T7" fmla="*/ 24 h 24"/>
                  <a:gd name="T8" fmla="*/ 18 w 18"/>
                  <a:gd name="T9" fmla="*/ 24 h 24"/>
                  <a:gd name="T10" fmla="*/ 12 w 18"/>
                  <a:gd name="T11" fmla="*/ 0 h 24"/>
                  <a:gd name="T12" fmla="*/ 6 w 18"/>
                  <a:gd name="T13" fmla="*/ 0 h 24"/>
                  <a:gd name="T14" fmla="*/ 0 w 18"/>
                  <a:gd name="T15" fmla="*/ 0 h 24"/>
                  <a:gd name="T16" fmla="*/ 6 w 18"/>
                  <a:gd name="T17" fmla="*/ 24 h 24"/>
                  <a:gd name="T18" fmla="*/ 0 w 18"/>
                  <a:gd name="T19" fmla="*/ 24 h 24"/>
                  <a:gd name="T20" fmla="*/ 0 w 18"/>
                  <a:gd name="T21" fmla="*/ 24 h 24"/>
                  <a:gd name="T22" fmla="*/ 6 w 18"/>
                  <a:gd name="T23" fmla="*/ 24 h 24"/>
                  <a:gd name="T24" fmla="*/ 6 w 18"/>
                  <a:gd name="T25" fmla="*/ 12 h 24"/>
                  <a:gd name="T26" fmla="*/ 0 w 18"/>
                  <a:gd name="T2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4">
                    <a:moveTo>
                      <a:pt x="6" y="24"/>
                    </a:moveTo>
                    <a:lnTo>
                      <a:pt x="6" y="24"/>
                    </a:lnTo>
                    <a:lnTo>
                      <a:pt x="12" y="24"/>
                    </a:lnTo>
                    <a:lnTo>
                      <a:pt x="18" y="24"/>
                    </a:lnTo>
                    <a:lnTo>
                      <a:pt x="12" y="0"/>
                    </a:lnTo>
                    <a:lnTo>
                      <a:pt x="6" y="0"/>
                    </a:lnTo>
                    <a:lnTo>
                      <a:pt x="0" y="0"/>
                    </a:lnTo>
                    <a:lnTo>
                      <a:pt x="6" y="24"/>
                    </a:lnTo>
                    <a:close/>
                    <a:moveTo>
                      <a:pt x="0" y="24"/>
                    </a:moveTo>
                    <a:lnTo>
                      <a:pt x="0" y="24"/>
                    </a:lnTo>
                    <a:lnTo>
                      <a:pt x="6" y="24"/>
                    </a:lnTo>
                    <a:lnTo>
                      <a:pt x="6" y="12"/>
                    </a:lnTo>
                    <a:lnTo>
                      <a:pt x="0" y="24"/>
                    </a:lnTo>
                    <a:close/>
                  </a:path>
                </a:pathLst>
              </a:custGeom>
              <a:solidFill>
                <a:srgbClr val="00FF00"/>
              </a:solidFill>
              <a:ln w="9525">
                <a:solidFill>
                  <a:srgbClr val="00FF00"/>
                </a:solidFill>
                <a:round/>
                <a:headEnd/>
                <a:tailEnd/>
              </a:ln>
            </p:spPr>
            <p:txBody>
              <a:bodyPr/>
              <a:lstStyle/>
              <a:p>
                <a:endParaRPr lang="zh-CN" altLang="en-US"/>
              </a:p>
            </p:txBody>
          </p:sp>
          <p:sp>
            <p:nvSpPr>
              <p:cNvPr id="46353" name="Freeform 273"/>
              <p:cNvSpPr>
                <a:spLocks noEditPoints="1"/>
              </p:cNvSpPr>
              <p:nvPr/>
            </p:nvSpPr>
            <p:spPr bwMode="auto">
              <a:xfrm>
                <a:off x="4531" y="2411"/>
                <a:ext cx="24" cy="24"/>
              </a:xfrm>
              <a:custGeom>
                <a:avLst/>
                <a:gdLst>
                  <a:gd name="T0" fmla="*/ 0 w 24"/>
                  <a:gd name="T1" fmla="*/ 18 h 24"/>
                  <a:gd name="T2" fmla="*/ 0 w 24"/>
                  <a:gd name="T3" fmla="*/ 24 h 24"/>
                  <a:gd name="T4" fmla="*/ 24 w 24"/>
                  <a:gd name="T5" fmla="*/ 12 h 24"/>
                  <a:gd name="T6" fmla="*/ 18 w 24"/>
                  <a:gd name="T7" fmla="*/ 6 h 24"/>
                  <a:gd name="T8" fmla="*/ 0 w 24"/>
                  <a:gd name="T9" fmla="*/ 18 h 24"/>
                  <a:gd name="T10" fmla="*/ 18 w 24"/>
                  <a:gd name="T11" fmla="*/ 6 h 24"/>
                  <a:gd name="T12" fmla="*/ 12 w 24"/>
                  <a:gd name="T13" fmla="*/ 0 h 24"/>
                  <a:gd name="T14" fmla="*/ 6 w 24"/>
                  <a:gd name="T15" fmla="*/ 0 h 24"/>
                  <a:gd name="T16" fmla="*/ 6 w 24"/>
                  <a:gd name="T17" fmla="*/ 12 h 24"/>
                  <a:gd name="T18" fmla="*/ 18 w 24"/>
                  <a:gd name="T1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0" y="18"/>
                    </a:moveTo>
                    <a:lnTo>
                      <a:pt x="0" y="24"/>
                    </a:lnTo>
                    <a:lnTo>
                      <a:pt x="24" y="12"/>
                    </a:lnTo>
                    <a:lnTo>
                      <a:pt x="18" y="6"/>
                    </a:lnTo>
                    <a:lnTo>
                      <a:pt x="0" y="18"/>
                    </a:lnTo>
                    <a:close/>
                    <a:moveTo>
                      <a:pt x="18" y="6"/>
                    </a:moveTo>
                    <a:lnTo>
                      <a:pt x="12" y="0"/>
                    </a:lnTo>
                    <a:lnTo>
                      <a:pt x="6" y="0"/>
                    </a:lnTo>
                    <a:lnTo>
                      <a:pt x="6" y="12"/>
                    </a:lnTo>
                    <a:lnTo>
                      <a:pt x="18" y="6"/>
                    </a:lnTo>
                    <a:close/>
                  </a:path>
                </a:pathLst>
              </a:custGeom>
              <a:solidFill>
                <a:srgbClr val="00FF00"/>
              </a:solidFill>
              <a:ln w="9525">
                <a:solidFill>
                  <a:srgbClr val="00FF00"/>
                </a:solidFill>
                <a:round/>
                <a:headEnd/>
                <a:tailEnd/>
              </a:ln>
            </p:spPr>
            <p:txBody>
              <a:bodyPr/>
              <a:lstStyle/>
              <a:p>
                <a:endParaRPr lang="zh-CN" altLang="en-US"/>
              </a:p>
            </p:txBody>
          </p:sp>
          <p:sp>
            <p:nvSpPr>
              <p:cNvPr id="46354" name="Freeform 274"/>
              <p:cNvSpPr>
                <a:spLocks/>
              </p:cNvSpPr>
              <p:nvPr/>
            </p:nvSpPr>
            <p:spPr bwMode="auto">
              <a:xfrm>
                <a:off x="4543" y="2423"/>
                <a:ext cx="18" cy="18"/>
              </a:xfrm>
              <a:custGeom>
                <a:avLst/>
                <a:gdLst>
                  <a:gd name="T0" fmla="*/ 0 w 18"/>
                  <a:gd name="T1" fmla="*/ 18 h 18"/>
                  <a:gd name="T2" fmla="*/ 18 w 18"/>
                  <a:gd name="T3" fmla="*/ 12 h 18"/>
                  <a:gd name="T4" fmla="*/ 12 w 18"/>
                  <a:gd name="T5" fmla="*/ 0 h 18"/>
                  <a:gd name="T6" fmla="*/ 0 w 18"/>
                  <a:gd name="T7" fmla="*/ 6 h 18"/>
                  <a:gd name="T8" fmla="*/ 0 w 18"/>
                  <a:gd name="T9" fmla="*/ 18 h 18"/>
                </a:gdLst>
                <a:ahLst/>
                <a:cxnLst>
                  <a:cxn ang="0">
                    <a:pos x="T0" y="T1"/>
                  </a:cxn>
                  <a:cxn ang="0">
                    <a:pos x="T2" y="T3"/>
                  </a:cxn>
                  <a:cxn ang="0">
                    <a:pos x="T4" y="T5"/>
                  </a:cxn>
                  <a:cxn ang="0">
                    <a:pos x="T6" y="T7"/>
                  </a:cxn>
                  <a:cxn ang="0">
                    <a:pos x="T8" y="T9"/>
                  </a:cxn>
                </a:cxnLst>
                <a:rect l="0" t="0" r="r" b="b"/>
                <a:pathLst>
                  <a:path w="18" h="18">
                    <a:moveTo>
                      <a:pt x="0" y="18"/>
                    </a:moveTo>
                    <a:lnTo>
                      <a:pt x="18" y="12"/>
                    </a:lnTo>
                    <a:lnTo>
                      <a:pt x="12" y="0"/>
                    </a:lnTo>
                    <a:lnTo>
                      <a:pt x="0" y="6"/>
                    </a:lnTo>
                    <a:lnTo>
                      <a:pt x="0" y="18"/>
                    </a:lnTo>
                    <a:close/>
                  </a:path>
                </a:pathLst>
              </a:custGeom>
              <a:solidFill>
                <a:srgbClr val="00FF00"/>
              </a:solidFill>
              <a:ln w="9525">
                <a:solidFill>
                  <a:srgbClr val="00FF00"/>
                </a:solidFill>
                <a:round/>
                <a:headEnd/>
                <a:tailEnd/>
              </a:ln>
            </p:spPr>
            <p:txBody>
              <a:bodyPr/>
              <a:lstStyle/>
              <a:p>
                <a:endParaRPr lang="zh-CN" altLang="en-US"/>
              </a:p>
            </p:txBody>
          </p:sp>
          <p:sp>
            <p:nvSpPr>
              <p:cNvPr id="46355" name="Freeform 275"/>
              <p:cNvSpPr>
                <a:spLocks/>
              </p:cNvSpPr>
              <p:nvPr/>
            </p:nvSpPr>
            <p:spPr bwMode="auto">
              <a:xfrm>
                <a:off x="4561" y="2429"/>
                <a:ext cx="12" cy="30"/>
              </a:xfrm>
              <a:custGeom>
                <a:avLst/>
                <a:gdLst>
                  <a:gd name="T0" fmla="*/ 0 w 12"/>
                  <a:gd name="T1" fmla="*/ 6 h 30"/>
                  <a:gd name="T2" fmla="*/ 6 w 12"/>
                  <a:gd name="T3" fmla="*/ 12 h 30"/>
                  <a:gd name="T4" fmla="*/ 6 w 12"/>
                  <a:gd name="T5" fmla="*/ 18 h 30"/>
                  <a:gd name="T6" fmla="*/ 6 w 12"/>
                  <a:gd name="T7" fmla="*/ 18 h 30"/>
                  <a:gd name="T8" fmla="*/ 12 w 12"/>
                  <a:gd name="T9" fmla="*/ 24 h 30"/>
                  <a:gd name="T10" fmla="*/ 12 w 12"/>
                  <a:gd name="T11" fmla="*/ 24 h 30"/>
                  <a:gd name="T12" fmla="*/ 12 w 12"/>
                  <a:gd name="T13" fmla="*/ 30 h 30"/>
                  <a:gd name="T14" fmla="*/ 12 w 12"/>
                  <a:gd name="T15" fmla="*/ 30 h 30"/>
                  <a:gd name="T16" fmla="*/ 12 w 12"/>
                  <a:gd name="T17" fmla="*/ 30 h 30"/>
                  <a:gd name="T18" fmla="*/ 12 w 12"/>
                  <a:gd name="T19" fmla="*/ 24 h 30"/>
                  <a:gd name="T20" fmla="*/ 12 w 12"/>
                  <a:gd name="T21" fmla="*/ 24 h 30"/>
                  <a:gd name="T22" fmla="*/ 12 w 12"/>
                  <a:gd name="T23" fmla="*/ 18 h 30"/>
                  <a:gd name="T24" fmla="*/ 12 w 12"/>
                  <a:gd name="T25" fmla="*/ 18 h 30"/>
                  <a:gd name="T26" fmla="*/ 12 w 12"/>
                  <a:gd name="T27" fmla="*/ 12 h 30"/>
                  <a:gd name="T28" fmla="*/ 12 w 12"/>
                  <a:gd name="T29" fmla="*/ 12 h 30"/>
                  <a:gd name="T30" fmla="*/ 6 w 12"/>
                  <a:gd name="T31" fmla="*/ 6 h 30"/>
                  <a:gd name="T32" fmla="*/ 6 w 12"/>
                  <a:gd name="T33" fmla="*/ 6 h 30"/>
                  <a:gd name="T34" fmla="*/ 0 w 12"/>
                  <a:gd name="T35" fmla="*/ 0 h 30"/>
                  <a:gd name="T36" fmla="*/ 0 w 12"/>
                  <a:gd name="T37" fmla="*/ 6 h 30"/>
                  <a:gd name="T38" fmla="*/ 0 w 12"/>
                  <a:gd name="T3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30">
                    <a:moveTo>
                      <a:pt x="0" y="6"/>
                    </a:moveTo>
                    <a:lnTo>
                      <a:pt x="6" y="12"/>
                    </a:lnTo>
                    <a:lnTo>
                      <a:pt x="6" y="18"/>
                    </a:lnTo>
                    <a:lnTo>
                      <a:pt x="12" y="24"/>
                    </a:lnTo>
                    <a:lnTo>
                      <a:pt x="12" y="30"/>
                    </a:lnTo>
                    <a:lnTo>
                      <a:pt x="12" y="24"/>
                    </a:lnTo>
                    <a:lnTo>
                      <a:pt x="12" y="18"/>
                    </a:lnTo>
                    <a:lnTo>
                      <a:pt x="12" y="12"/>
                    </a:lnTo>
                    <a:lnTo>
                      <a:pt x="6" y="6"/>
                    </a:lnTo>
                    <a:lnTo>
                      <a:pt x="0" y="0"/>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356" name="Freeform 276"/>
              <p:cNvSpPr>
                <a:spLocks/>
              </p:cNvSpPr>
              <p:nvPr/>
            </p:nvSpPr>
            <p:spPr bwMode="auto">
              <a:xfrm>
                <a:off x="4555" y="2423"/>
                <a:ext cx="18" cy="30"/>
              </a:xfrm>
              <a:custGeom>
                <a:avLst/>
                <a:gdLst>
                  <a:gd name="T0" fmla="*/ 0 w 18"/>
                  <a:gd name="T1" fmla="*/ 24 h 30"/>
                  <a:gd name="T2" fmla="*/ 6 w 18"/>
                  <a:gd name="T3" fmla="*/ 30 h 30"/>
                  <a:gd name="T4" fmla="*/ 18 w 18"/>
                  <a:gd name="T5" fmla="*/ 6 h 30"/>
                  <a:gd name="T6" fmla="*/ 12 w 18"/>
                  <a:gd name="T7" fmla="*/ 0 h 30"/>
                  <a:gd name="T8" fmla="*/ 0 w 18"/>
                  <a:gd name="T9" fmla="*/ 24 h 30"/>
                </a:gdLst>
                <a:ahLst/>
                <a:cxnLst>
                  <a:cxn ang="0">
                    <a:pos x="T0" y="T1"/>
                  </a:cxn>
                  <a:cxn ang="0">
                    <a:pos x="T2" y="T3"/>
                  </a:cxn>
                  <a:cxn ang="0">
                    <a:pos x="T4" y="T5"/>
                  </a:cxn>
                  <a:cxn ang="0">
                    <a:pos x="T6" y="T7"/>
                  </a:cxn>
                  <a:cxn ang="0">
                    <a:pos x="T8" y="T9"/>
                  </a:cxn>
                </a:cxnLst>
                <a:rect l="0" t="0" r="r" b="b"/>
                <a:pathLst>
                  <a:path w="18" h="30">
                    <a:moveTo>
                      <a:pt x="0" y="24"/>
                    </a:moveTo>
                    <a:lnTo>
                      <a:pt x="6" y="30"/>
                    </a:lnTo>
                    <a:lnTo>
                      <a:pt x="18" y="6"/>
                    </a:lnTo>
                    <a:lnTo>
                      <a:pt x="12" y="0"/>
                    </a:lnTo>
                    <a:lnTo>
                      <a:pt x="0" y="24"/>
                    </a:lnTo>
                    <a:close/>
                  </a:path>
                </a:pathLst>
              </a:custGeom>
              <a:solidFill>
                <a:srgbClr val="00FF00"/>
              </a:solidFill>
              <a:ln w="9525">
                <a:solidFill>
                  <a:srgbClr val="00FF00"/>
                </a:solidFill>
                <a:round/>
                <a:headEnd/>
                <a:tailEnd/>
              </a:ln>
            </p:spPr>
            <p:txBody>
              <a:bodyPr/>
              <a:lstStyle/>
              <a:p>
                <a:endParaRPr lang="zh-CN" altLang="en-US"/>
              </a:p>
            </p:txBody>
          </p:sp>
          <p:sp>
            <p:nvSpPr>
              <p:cNvPr id="46357" name="Freeform 277"/>
              <p:cNvSpPr>
                <a:spLocks noEditPoints="1"/>
              </p:cNvSpPr>
              <p:nvPr/>
            </p:nvSpPr>
            <p:spPr bwMode="auto">
              <a:xfrm>
                <a:off x="4555" y="2429"/>
                <a:ext cx="24" cy="30"/>
              </a:xfrm>
              <a:custGeom>
                <a:avLst/>
                <a:gdLst>
                  <a:gd name="T0" fmla="*/ 0 w 24"/>
                  <a:gd name="T1" fmla="*/ 6 h 30"/>
                  <a:gd name="T2" fmla="*/ 0 w 24"/>
                  <a:gd name="T3" fmla="*/ 12 h 30"/>
                  <a:gd name="T4" fmla="*/ 0 w 24"/>
                  <a:gd name="T5" fmla="*/ 12 h 30"/>
                  <a:gd name="T6" fmla="*/ 6 w 24"/>
                  <a:gd name="T7" fmla="*/ 18 h 30"/>
                  <a:gd name="T8" fmla="*/ 12 w 24"/>
                  <a:gd name="T9" fmla="*/ 30 h 30"/>
                  <a:gd name="T10" fmla="*/ 18 w 24"/>
                  <a:gd name="T11" fmla="*/ 6 h 30"/>
                  <a:gd name="T12" fmla="*/ 24 w 24"/>
                  <a:gd name="T13" fmla="*/ 12 h 30"/>
                  <a:gd name="T14" fmla="*/ 24 w 24"/>
                  <a:gd name="T15" fmla="*/ 12 h 30"/>
                  <a:gd name="T16" fmla="*/ 24 w 24"/>
                  <a:gd name="T17" fmla="*/ 12 h 30"/>
                  <a:gd name="T18" fmla="*/ 0 w 24"/>
                  <a:gd name="T19" fmla="*/ 6 h 30"/>
                  <a:gd name="T20" fmla="*/ 24 w 24"/>
                  <a:gd name="T21" fmla="*/ 12 h 30"/>
                  <a:gd name="T22" fmla="*/ 24 w 24"/>
                  <a:gd name="T23" fmla="*/ 6 h 30"/>
                  <a:gd name="T24" fmla="*/ 18 w 24"/>
                  <a:gd name="T25" fmla="*/ 0 h 30"/>
                  <a:gd name="T26" fmla="*/ 12 w 24"/>
                  <a:gd name="T27" fmla="*/ 12 h 30"/>
                  <a:gd name="T28" fmla="*/ 24 w 24"/>
                  <a:gd name="T2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0" y="6"/>
                    </a:moveTo>
                    <a:lnTo>
                      <a:pt x="0" y="12"/>
                    </a:lnTo>
                    <a:lnTo>
                      <a:pt x="6" y="18"/>
                    </a:lnTo>
                    <a:lnTo>
                      <a:pt x="12" y="30"/>
                    </a:lnTo>
                    <a:lnTo>
                      <a:pt x="18" y="6"/>
                    </a:lnTo>
                    <a:lnTo>
                      <a:pt x="24" y="12"/>
                    </a:lnTo>
                    <a:lnTo>
                      <a:pt x="0" y="6"/>
                    </a:lnTo>
                    <a:close/>
                    <a:moveTo>
                      <a:pt x="24" y="12"/>
                    </a:moveTo>
                    <a:lnTo>
                      <a:pt x="24" y="6"/>
                    </a:lnTo>
                    <a:lnTo>
                      <a:pt x="18" y="0"/>
                    </a:lnTo>
                    <a:lnTo>
                      <a:pt x="12" y="12"/>
                    </a:lnTo>
                    <a:lnTo>
                      <a:pt x="24" y="12"/>
                    </a:lnTo>
                    <a:close/>
                  </a:path>
                </a:pathLst>
              </a:custGeom>
              <a:solidFill>
                <a:srgbClr val="00FF00"/>
              </a:solidFill>
              <a:ln w="9525">
                <a:solidFill>
                  <a:srgbClr val="00FF00"/>
                </a:solidFill>
                <a:round/>
                <a:headEnd/>
                <a:tailEnd/>
              </a:ln>
            </p:spPr>
            <p:txBody>
              <a:bodyPr/>
              <a:lstStyle/>
              <a:p>
                <a:endParaRPr lang="zh-CN" altLang="en-US"/>
              </a:p>
            </p:txBody>
          </p:sp>
          <p:sp>
            <p:nvSpPr>
              <p:cNvPr id="46358" name="Freeform 278"/>
              <p:cNvSpPr>
                <a:spLocks noEditPoints="1"/>
              </p:cNvSpPr>
              <p:nvPr/>
            </p:nvSpPr>
            <p:spPr bwMode="auto">
              <a:xfrm>
                <a:off x="4555" y="2435"/>
                <a:ext cx="24" cy="30"/>
              </a:xfrm>
              <a:custGeom>
                <a:avLst/>
                <a:gdLst>
                  <a:gd name="T0" fmla="*/ 0 w 24"/>
                  <a:gd name="T1" fmla="*/ 12 h 30"/>
                  <a:gd name="T2" fmla="*/ 0 w 24"/>
                  <a:gd name="T3" fmla="*/ 18 h 30"/>
                  <a:gd name="T4" fmla="*/ 6 w 24"/>
                  <a:gd name="T5" fmla="*/ 18 h 30"/>
                  <a:gd name="T6" fmla="*/ 6 w 24"/>
                  <a:gd name="T7" fmla="*/ 18 h 30"/>
                  <a:gd name="T8" fmla="*/ 6 w 24"/>
                  <a:gd name="T9" fmla="*/ 24 h 30"/>
                  <a:gd name="T10" fmla="*/ 12 w 24"/>
                  <a:gd name="T11" fmla="*/ 30 h 30"/>
                  <a:gd name="T12" fmla="*/ 12 w 24"/>
                  <a:gd name="T13" fmla="*/ 6 h 30"/>
                  <a:gd name="T14" fmla="*/ 24 w 24"/>
                  <a:gd name="T15" fmla="*/ 12 h 30"/>
                  <a:gd name="T16" fmla="*/ 24 w 24"/>
                  <a:gd name="T17" fmla="*/ 12 h 30"/>
                  <a:gd name="T18" fmla="*/ 24 w 24"/>
                  <a:gd name="T19" fmla="*/ 12 h 30"/>
                  <a:gd name="T20" fmla="*/ 24 w 24"/>
                  <a:gd name="T21" fmla="*/ 12 h 30"/>
                  <a:gd name="T22" fmla="*/ 0 w 24"/>
                  <a:gd name="T23" fmla="*/ 12 h 30"/>
                  <a:gd name="T24" fmla="*/ 24 w 24"/>
                  <a:gd name="T25" fmla="*/ 12 h 30"/>
                  <a:gd name="T26" fmla="*/ 24 w 24"/>
                  <a:gd name="T27" fmla="*/ 0 h 30"/>
                  <a:gd name="T28" fmla="*/ 18 w 24"/>
                  <a:gd name="T29" fmla="*/ 0 h 30"/>
                  <a:gd name="T30" fmla="*/ 12 w 24"/>
                  <a:gd name="T31" fmla="*/ 12 h 30"/>
                  <a:gd name="T32" fmla="*/ 24 w 24"/>
                  <a:gd name="T33"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0">
                    <a:moveTo>
                      <a:pt x="0" y="12"/>
                    </a:moveTo>
                    <a:lnTo>
                      <a:pt x="0" y="18"/>
                    </a:lnTo>
                    <a:lnTo>
                      <a:pt x="6" y="18"/>
                    </a:lnTo>
                    <a:lnTo>
                      <a:pt x="6" y="24"/>
                    </a:lnTo>
                    <a:lnTo>
                      <a:pt x="12" y="30"/>
                    </a:lnTo>
                    <a:lnTo>
                      <a:pt x="12" y="6"/>
                    </a:lnTo>
                    <a:lnTo>
                      <a:pt x="24" y="12"/>
                    </a:lnTo>
                    <a:lnTo>
                      <a:pt x="0" y="12"/>
                    </a:lnTo>
                    <a:close/>
                    <a:moveTo>
                      <a:pt x="24" y="12"/>
                    </a:moveTo>
                    <a:lnTo>
                      <a:pt x="24" y="0"/>
                    </a:lnTo>
                    <a:lnTo>
                      <a:pt x="18" y="0"/>
                    </a:lnTo>
                    <a:lnTo>
                      <a:pt x="12" y="12"/>
                    </a:lnTo>
                    <a:lnTo>
                      <a:pt x="24" y="12"/>
                    </a:lnTo>
                    <a:close/>
                  </a:path>
                </a:pathLst>
              </a:custGeom>
              <a:solidFill>
                <a:srgbClr val="00FF00"/>
              </a:solidFill>
              <a:ln w="9525">
                <a:solidFill>
                  <a:srgbClr val="00FF00"/>
                </a:solidFill>
                <a:round/>
                <a:headEnd/>
                <a:tailEnd/>
              </a:ln>
            </p:spPr>
            <p:txBody>
              <a:bodyPr/>
              <a:lstStyle/>
              <a:p>
                <a:endParaRPr lang="zh-CN" altLang="en-US"/>
              </a:p>
            </p:txBody>
          </p:sp>
          <p:sp>
            <p:nvSpPr>
              <p:cNvPr id="46359" name="Freeform 279"/>
              <p:cNvSpPr>
                <a:spLocks noEditPoints="1"/>
              </p:cNvSpPr>
              <p:nvPr/>
            </p:nvSpPr>
            <p:spPr bwMode="auto">
              <a:xfrm>
                <a:off x="4561" y="2441"/>
                <a:ext cx="24" cy="24"/>
              </a:xfrm>
              <a:custGeom>
                <a:avLst/>
                <a:gdLst>
                  <a:gd name="T0" fmla="*/ 0 w 24"/>
                  <a:gd name="T1" fmla="*/ 24 h 24"/>
                  <a:gd name="T2" fmla="*/ 6 w 24"/>
                  <a:gd name="T3" fmla="*/ 24 h 24"/>
                  <a:gd name="T4" fmla="*/ 6 w 24"/>
                  <a:gd name="T5" fmla="*/ 24 h 24"/>
                  <a:gd name="T6" fmla="*/ 24 w 24"/>
                  <a:gd name="T7" fmla="*/ 12 h 24"/>
                  <a:gd name="T8" fmla="*/ 24 w 24"/>
                  <a:gd name="T9" fmla="*/ 12 h 24"/>
                  <a:gd name="T10" fmla="*/ 24 w 24"/>
                  <a:gd name="T11" fmla="*/ 12 h 24"/>
                  <a:gd name="T12" fmla="*/ 18 w 24"/>
                  <a:gd name="T13" fmla="*/ 6 h 24"/>
                  <a:gd name="T14" fmla="*/ 0 w 24"/>
                  <a:gd name="T15" fmla="*/ 24 h 24"/>
                  <a:gd name="T16" fmla="*/ 18 w 24"/>
                  <a:gd name="T17" fmla="*/ 6 h 24"/>
                  <a:gd name="T18" fmla="*/ 12 w 24"/>
                  <a:gd name="T19" fmla="*/ 0 h 24"/>
                  <a:gd name="T20" fmla="*/ 6 w 24"/>
                  <a:gd name="T21" fmla="*/ 0 h 24"/>
                  <a:gd name="T22" fmla="*/ 12 w 24"/>
                  <a:gd name="T23" fmla="*/ 12 h 24"/>
                  <a:gd name="T24" fmla="*/ 18 w 24"/>
                  <a:gd name="T25"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4">
                    <a:moveTo>
                      <a:pt x="0" y="24"/>
                    </a:moveTo>
                    <a:lnTo>
                      <a:pt x="6" y="24"/>
                    </a:lnTo>
                    <a:lnTo>
                      <a:pt x="24" y="12"/>
                    </a:lnTo>
                    <a:lnTo>
                      <a:pt x="18" y="6"/>
                    </a:lnTo>
                    <a:lnTo>
                      <a:pt x="0" y="24"/>
                    </a:lnTo>
                    <a:close/>
                    <a:moveTo>
                      <a:pt x="18" y="6"/>
                    </a:moveTo>
                    <a:lnTo>
                      <a:pt x="12" y="0"/>
                    </a:lnTo>
                    <a:lnTo>
                      <a:pt x="6" y="0"/>
                    </a:lnTo>
                    <a:lnTo>
                      <a:pt x="12" y="12"/>
                    </a:lnTo>
                    <a:lnTo>
                      <a:pt x="18" y="6"/>
                    </a:lnTo>
                    <a:close/>
                  </a:path>
                </a:pathLst>
              </a:custGeom>
              <a:solidFill>
                <a:srgbClr val="00FF00"/>
              </a:solidFill>
              <a:ln w="9525">
                <a:solidFill>
                  <a:srgbClr val="00FF00"/>
                </a:solidFill>
                <a:round/>
                <a:headEnd/>
                <a:tailEnd/>
              </a:ln>
            </p:spPr>
            <p:txBody>
              <a:bodyPr/>
              <a:lstStyle/>
              <a:p>
                <a:endParaRPr lang="zh-CN" altLang="en-US"/>
              </a:p>
            </p:txBody>
          </p:sp>
          <p:sp>
            <p:nvSpPr>
              <p:cNvPr id="46360" name="Freeform 280"/>
              <p:cNvSpPr>
                <a:spLocks noEditPoints="1"/>
              </p:cNvSpPr>
              <p:nvPr/>
            </p:nvSpPr>
            <p:spPr bwMode="auto">
              <a:xfrm>
                <a:off x="4561" y="2447"/>
                <a:ext cx="24" cy="18"/>
              </a:xfrm>
              <a:custGeom>
                <a:avLst/>
                <a:gdLst>
                  <a:gd name="T0" fmla="*/ 24 w 24"/>
                  <a:gd name="T1" fmla="*/ 12 h 18"/>
                  <a:gd name="T2" fmla="*/ 24 w 24"/>
                  <a:gd name="T3" fmla="*/ 6 h 18"/>
                  <a:gd name="T4" fmla="*/ 24 w 24"/>
                  <a:gd name="T5" fmla="*/ 0 h 18"/>
                  <a:gd name="T6" fmla="*/ 0 w 24"/>
                  <a:gd name="T7" fmla="*/ 12 h 18"/>
                  <a:gd name="T8" fmla="*/ 0 w 24"/>
                  <a:gd name="T9" fmla="*/ 12 h 18"/>
                  <a:gd name="T10" fmla="*/ 0 w 24"/>
                  <a:gd name="T11" fmla="*/ 12 h 18"/>
                  <a:gd name="T12" fmla="*/ 24 w 24"/>
                  <a:gd name="T13" fmla="*/ 12 h 18"/>
                  <a:gd name="T14" fmla="*/ 6 w 24"/>
                  <a:gd name="T15" fmla="*/ 18 h 18"/>
                  <a:gd name="T16" fmla="*/ 24 w 24"/>
                  <a:gd name="T17" fmla="*/ 12 h 18"/>
                  <a:gd name="T18" fmla="*/ 0 w 24"/>
                  <a:gd name="T19" fmla="*/ 12 h 18"/>
                  <a:gd name="T20" fmla="*/ 24 w 24"/>
                  <a:gd name="T21" fmla="*/ 6 h 18"/>
                  <a:gd name="T22" fmla="*/ 6 w 24"/>
                  <a:gd name="T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24" y="12"/>
                    </a:moveTo>
                    <a:lnTo>
                      <a:pt x="24" y="6"/>
                    </a:lnTo>
                    <a:lnTo>
                      <a:pt x="24" y="0"/>
                    </a:lnTo>
                    <a:lnTo>
                      <a:pt x="0" y="12"/>
                    </a:lnTo>
                    <a:lnTo>
                      <a:pt x="24" y="12"/>
                    </a:lnTo>
                    <a:close/>
                    <a:moveTo>
                      <a:pt x="6" y="18"/>
                    </a:moveTo>
                    <a:lnTo>
                      <a:pt x="24" y="12"/>
                    </a:lnTo>
                    <a:lnTo>
                      <a:pt x="0" y="12"/>
                    </a:lnTo>
                    <a:lnTo>
                      <a:pt x="24" y="6"/>
                    </a:lnTo>
                    <a:lnTo>
                      <a:pt x="6" y="18"/>
                    </a:lnTo>
                    <a:close/>
                  </a:path>
                </a:pathLst>
              </a:custGeom>
              <a:solidFill>
                <a:srgbClr val="00FF00"/>
              </a:solidFill>
              <a:ln w="9525">
                <a:solidFill>
                  <a:srgbClr val="00FF00"/>
                </a:solidFill>
                <a:round/>
                <a:headEnd/>
                <a:tailEnd/>
              </a:ln>
            </p:spPr>
            <p:txBody>
              <a:bodyPr/>
              <a:lstStyle/>
              <a:p>
                <a:endParaRPr lang="zh-CN" altLang="en-US"/>
              </a:p>
            </p:txBody>
          </p:sp>
          <p:sp>
            <p:nvSpPr>
              <p:cNvPr id="46361" name="Freeform 281"/>
              <p:cNvSpPr>
                <a:spLocks noEditPoints="1"/>
              </p:cNvSpPr>
              <p:nvPr/>
            </p:nvSpPr>
            <p:spPr bwMode="auto">
              <a:xfrm>
                <a:off x="4561" y="2441"/>
                <a:ext cx="24" cy="24"/>
              </a:xfrm>
              <a:custGeom>
                <a:avLst/>
                <a:gdLst>
                  <a:gd name="T0" fmla="*/ 18 w 24"/>
                  <a:gd name="T1" fmla="*/ 0 h 24"/>
                  <a:gd name="T2" fmla="*/ 18 w 24"/>
                  <a:gd name="T3" fmla="*/ 6 h 24"/>
                  <a:gd name="T4" fmla="*/ 24 w 24"/>
                  <a:gd name="T5" fmla="*/ 6 h 24"/>
                  <a:gd name="T6" fmla="*/ 0 w 24"/>
                  <a:gd name="T7" fmla="*/ 6 h 24"/>
                  <a:gd name="T8" fmla="*/ 6 w 24"/>
                  <a:gd name="T9" fmla="*/ 18 h 24"/>
                  <a:gd name="T10" fmla="*/ 6 w 24"/>
                  <a:gd name="T11" fmla="*/ 24 h 24"/>
                  <a:gd name="T12" fmla="*/ 18 w 24"/>
                  <a:gd name="T13" fmla="*/ 0 h 24"/>
                  <a:gd name="T14" fmla="*/ 24 w 24"/>
                  <a:gd name="T15" fmla="*/ 6 h 24"/>
                  <a:gd name="T16" fmla="*/ 24 w 24"/>
                  <a:gd name="T17" fmla="*/ 6 h 24"/>
                  <a:gd name="T18" fmla="*/ 18 w 24"/>
                  <a:gd name="T19" fmla="*/ 0 h 24"/>
                  <a:gd name="T20" fmla="*/ 12 w 24"/>
                  <a:gd name="T21" fmla="*/ 12 h 24"/>
                  <a:gd name="T22" fmla="*/ 24 w 24"/>
                  <a:gd name="T2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8" y="0"/>
                    </a:moveTo>
                    <a:lnTo>
                      <a:pt x="18" y="6"/>
                    </a:lnTo>
                    <a:lnTo>
                      <a:pt x="24" y="6"/>
                    </a:lnTo>
                    <a:lnTo>
                      <a:pt x="0" y="6"/>
                    </a:lnTo>
                    <a:lnTo>
                      <a:pt x="6" y="18"/>
                    </a:lnTo>
                    <a:lnTo>
                      <a:pt x="6" y="24"/>
                    </a:lnTo>
                    <a:lnTo>
                      <a:pt x="18" y="0"/>
                    </a:lnTo>
                    <a:close/>
                    <a:moveTo>
                      <a:pt x="24" y="6"/>
                    </a:moveTo>
                    <a:lnTo>
                      <a:pt x="24" y="6"/>
                    </a:lnTo>
                    <a:lnTo>
                      <a:pt x="18" y="0"/>
                    </a:lnTo>
                    <a:lnTo>
                      <a:pt x="12" y="12"/>
                    </a:lnTo>
                    <a:lnTo>
                      <a:pt x="24" y="6"/>
                    </a:lnTo>
                    <a:close/>
                  </a:path>
                </a:pathLst>
              </a:custGeom>
              <a:solidFill>
                <a:srgbClr val="00FF00"/>
              </a:solidFill>
              <a:ln w="9525">
                <a:solidFill>
                  <a:srgbClr val="00FF00"/>
                </a:solidFill>
                <a:round/>
                <a:headEnd/>
                <a:tailEnd/>
              </a:ln>
            </p:spPr>
            <p:txBody>
              <a:bodyPr/>
              <a:lstStyle/>
              <a:p>
                <a:endParaRPr lang="zh-CN" altLang="en-US"/>
              </a:p>
            </p:txBody>
          </p:sp>
          <p:sp>
            <p:nvSpPr>
              <p:cNvPr id="46362" name="Freeform 282"/>
              <p:cNvSpPr>
                <a:spLocks noEditPoints="1"/>
              </p:cNvSpPr>
              <p:nvPr/>
            </p:nvSpPr>
            <p:spPr bwMode="auto">
              <a:xfrm>
                <a:off x="4561" y="2429"/>
                <a:ext cx="24" cy="24"/>
              </a:xfrm>
              <a:custGeom>
                <a:avLst/>
                <a:gdLst>
                  <a:gd name="T0" fmla="*/ 18 w 24"/>
                  <a:gd name="T1" fmla="*/ 12 h 24"/>
                  <a:gd name="T2" fmla="*/ 18 w 24"/>
                  <a:gd name="T3" fmla="*/ 18 h 24"/>
                  <a:gd name="T4" fmla="*/ 18 w 24"/>
                  <a:gd name="T5" fmla="*/ 18 h 24"/>
                  <a:gd name="T6" fmla="*/ 0 w 24"/>
                  <a:gd name="T7" fmla="*/ 0 h 24"/>
                  <a:gd name="T8" fmla="*/ 0 w 24"/>
                  <a:gd name="T9" fmla="*/ 12 h 24"/>
                  <a:gd name="T10" fmla="*/ 0 w 24"/>
                  <a:gd name="T11" fmla="*/ 24 h 24"/>
                  <a:gd name="T12" fmla="*/ 18 w 24"/>
                  <a:gd name="T13" fmla="*/ 12 h 24"/>
                  <a:gd name="T14" fmla="*/ 24 w 24"/>
                  <a:gd name="T15" fmla="*/ 18 h 24"/>
                  <a:gd name="T16" fmla="*/ 24 w 24"/>
                  <a:gd name="T17" fmla="*/ 18 h 24"/>
                  <a:gd name="T18" fmla="*/ 18 w 24"/>
                  <a:gd name="T19" fmla="*/ 12 h 24"/>
                  <a:gd name="T20" fmla="*/ 12 w 24"/>
                  <a:gd name="T21" fmla="*/ 18 h 24"/>
                  <a:gd name="T22" fmla="*/ 24 w 24"/>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8" y="12"/>
                    </a:moveTo>
                    <a:lnTo>
                      <a:pt x="18" y="18"/>
                    </a:lnTo>
                    <a:lnTo>
                      <a:pt x="0" y="0"/>
                    </a:lnTo>
                    <a:lnTo>
                      <a:pt x="0" y="12"/>
                    </a:lnTo>
                    <a:lnTo>
                      <a:pt x="0" y="24"/>
                    </a:lnTo>
                    <a:lnTo>
                      <a:pt x="18" y="12"/>
                    </a:lnTo>
                    <a:close/>
                    <a:moveTo>
                      <a:pt x="24" y="18"/>
                    </a:moveTo>
                    <a:lnTo>
                      <a:pt x="24" y="18"/>
                    </a:lnTo>
                    <a:lnTo>
                      <a:pt x="18" y="12"/>
                    </a:lnTo>
                    <a:lnTo>
                      <a:pt x="12" y="18"/>
                    </a:lnTo>
                    <a:lnTo>
                      <a:pt x="24" y="18"/>
                    </a:lnTo>
                    <a:close/>
                  </a:path>
                </a:pathLst>
              </a:custGeom>
              <a:solidFill>
                <a:srgbClr val="00FF00"/>
              </a:solidFill>
              <a:ln w="9525">
                <a:solidFill>
                  <a:srgbClr val="00FF00"/>
                </a:solidFill>
                <a:round/>
                <a:headEnd/>
                <a:tailEnd/>
              </a:ln>
            </p:spPr>
            <p:txBody>
              <a:bodyPr/>
              <a:lstStyle/>
              <a:p>
                <a:endParaRPr lang="zh-CN" altLang="en-US"/>
              </a:p>
            </p:txBody>
          </p:sp>
          <p:sp>
            <p:nvSpPr>
              <p:cNvPr id="46363" name="Freeform 283"/>
              <p:cNvSpPr>
                <a:spLocks noEditPoints="1"/>
              </p:cNvSpPr>
              <p:nvPr/>
            </p:nvSpPr>
            <p:spPr bwMode="auto">
              <a:xfrm>
                <a:off x="4561" y="2423"/>
                <a:ext cx="24" cy="24"/>
              </a:xfrm>
              <a:custGeom>
                <a:avLst/>
                <a:gdLst>
                  <a:gd name="T0" fmla="*/ 18 w 24"/>
                  <a:gd name="T1" fmla="*/ 24 h 24"/>
                  <a:gd name="T2" fmla="*/ 24 w 24"/>
                  <a:gd name="T3" fmla="*/ 18 h 24"/>
                  <a:gd name="T4" fmla="*/ 24 w 24"/>
                  <a:gd name="T5" fmla="*/ 12 h 24"/>
                  <a:gd name="T6" fmla="*/ 18 w 24"/>
                  <a:gd name="T7" fmla="*/ 6 h 24"/>
                  <a:gd name="T8" fmla="*/ 12 w 24"/>
                  <a:gd name="T9" fmla="*/ 0 h 24"/>
                  <a:gd name="T10" fmla="*/ 0 w 24"/>
                  <a:gd name="T11" fmla="*/ 18 h 24"/>
                  <a:gd name="T12" fmla="*/ 0 w 24"/>
                  <a:gd name="T13" fmla="*/ 18 h 24"/>
                  <a:gd name="T14" fmla="*/ 0 w 24"/>
                  <a:gd name="T15" fmla="*/ 18 h 24"/>
                  <a:gd name="T16" fmla="*/ 0 w 24"/>
                  <a:gd name="T17" fmla="*/ 6 h 24"/>
                  <a:gd name="T18" fmla="*/ 18 w 24"/>
                  <a:gd name="T19" fmla="*/ 24 h 24"/>
                  <a:gd name="T20" fmla="*/ 0 w 24"/>
                  <a:gd name="T21" fmla="*/ 6 h 24"/>
                  <a:gd name="T22" fmla="*/ 0 w 24"/>
                  <a:gd name="T23" fmla="*/ 6 h 24"/>
                  <a:gd name="T24" fmla="*/ 0 w 24"/>
                  <a:gd name="T25" fmla="*/ 6 h 24"/>
                  <a:gd name="T26" fmla="*/ 12 w 24"/>
                  <a:gd name="T27" fmla="*/ 18 h 24"/>
                  <a:gd name="T28" fmla="*/ 0 w 24"/>
                  <a:gd name="T2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18" y="24"/>
                    </a:moveTo>
                    <a:lnTo>
                      <a:pt x="24" y="18"/>
                    </a:lnTo>
                    <a:lnTo>
                      <a:pt x="24" y="12"/>
                    </a:lnTo>
                    <a:lnTo>
                      <a:pt x="18" y="6"/>
                    </a:lnTo>
                    <a:lnTo>
                      <a:pt x="12" y="0"/>
                    </a:lnTo>
                    <a:lnTo>
                      <a:pt x="0" y="18"/>
                    </a:lnTo>
                    <a:lnTo>
                      <a:pt x="0" y="6"/>
                    </a:lnTo>
                    <a:lnTo>
                      <a:pt x="18" y="24"/>
                    </a:lnTo>
                    <a:close/>
                    <a:moveTo>
                      <a:pt x="0" y="6"/>
                    </a:moveTo>
                    <a:lnTo>
                      <a:pt x="0" y="6"/>
                    </a:lnTo>
                    <a:lnTo>
                      <a:pt x="12" y="18"/>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364" name="Freeform 284"/>
              <p:cNvSpPr>
                <a:spLocks noEditPoints="1"/>
              </p:cNvSpPr>
              <p:nvPr/>
            </p:nvSpPr>
            <p:spPr bwMode="auto">
              <a:xfrm>
                <a:off x="4555" y="2417"/>
                <a:ext cx="18" cy="24"/>
              </a:xfrm>
              <a:custGeom>
                <a:avLst/>
                <a:gdLst>
                  <a:gd name="T0" fmla="*/ 18 w 18"/>
                  <a:gd name="T1" fmla="*/ 6 h 24"/>
                  <a:gd name="T2" fmla="*/ 12 w 18"/>
                  <a:gd name="T3" fmla="*/ 6 h 24"/>
                  <a:gd name="T4" fmla="*/ 0 w 18"/>
                  <a:gd name="T5" fmla="*/ 0 h 24"/>
                  <a:gd name="T6" fmla="*/ 6 w 18"/>
                  <a:gd name="T7" fmla="*/ 24 h 24"/>
                  <a:gd name="T8" fmla="*/ 6 w 18"/>
                  <a:gd name="T9" fmla="*/ 24 h 24"/>
                  <a:gd name="T10" fmla="*/ 18 w 18"/>
                  <a:gd name="T11" fmla="*/ 6 h 24"/>
                  <a:gd name="T12" fmla="*/ 6 w 18"/>
                  <a:gd name="T13" fmla="*/ 24 h 24"/>
                  <a:gd name="T14" fmla="*/ 6 w 18"/>
                  <a:gd name="T15" fmla="*/ 24 h 24"/>
                  <a:gd name="T16" fmla="*/ 6 w 18"/>
                  <a:gd name="T17" fmla="*/ 24 h 24"/>
                  <a:gd name="T18" fmla="*/ 12 w 18"/>
                  <a:gd name="T19" fmla="*/ 18 h 24"/>
                  <a:gd name="T20" fmla="*/ 6 w 18"/>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4">
                    <a:moveTo>
                      <a:pt x="18" y="6"/>
                    </a:moveTo>
                    <a:lnTo>
                      <a:pt x="12" y="6"/>
                    </a:lnTo>
                    <a:lnTo>
                      <a:pt x="0" y="0"/>
                    </a:lnTo>
                    <a:lnTo>
                      <a:pt x="6" y="24"/>
                    </a:lnTo>
                    <a:lnTo>
                      <a:pt x="18" y="6"/>
                    </a:lnTo>
                    <a:close/>
                    <a:moveTo>
                      <a:pt x="6" y="24"/>
                    </a:moveTo>
                    <a:lnTo>
                      <a:pt x="6" y="24"/>
                    </a:lnTo>
                    <a:lnTo>
                      <a:pt x="12" y="18"/>
                    </a:lnTo>
                    <a:lnTo>
                      <a:pt x="6" y="24"/>
                    </a:lnTo>
                    <a:close/>
                  </a:path>
                </a:pathLst>
              </a:custGeom>
              <a:solidFill>
                <a:srgbClr val="00FF00"/>
              </a:solidFill>
              <a:ln w="9525">
                <a:solidFill>
                  <a:srgbClr val="00FF00"/>
                </a:solidFill>
                <a:round/>
                <a:headEnd/>
                <a:tailEnd/>
              </a:ln>
            </p:spPr>
            <p:txBody>
              <a:bodyPr/>
              <a:lstStyle/>
              <a:p>
                <a:endParaRPr lang="zh-CN" altLang="en-US"/>
              </a:p>
            </p:txBody>
          </p:sp>
          <p:sp>
            <p:nvSpPr>
              <p:cNvPr id="46365" name="Freeform 285"/>
              <p:cNvSpPr>
                <a:spLocks noEditPoints="1"/>
              </p:cNvSpPr>
              <p:nvPr/>
            </p:nvSpPr>
            <p:spPr bwMode="auto">
              <a:xfrm>
                <a:off x="4549" y="2417"/>
                <a:ext cx="24" cy="18"/>
              </a:xfrm>
              <a:custGeom>
                <a:avLst/>
                <a:gdLst>
                  <a:gd name="T0" fmla="*/ 0 w 24"/>
                  <a:gd name="T1" fmla="*/ 18 h 18"/>
                  <a:gd name="T2" fmla="*/ 0 w 24"/>
                  <a:gd name="T3" fmla="*/ 18 h 18"/>
                  <a:gd name="T4" fmla="*/ 24 w 24"/>
                  <a:gd name="T5" fmla="*/ 18 h 18"/>
                  <a:gd name="T6" fmla="*/ 24 w 24"/>
                  <a:gd name="T7" fmla="*/ 12 h 18"/>
                  <a:gd name="T8" fmla="*/ 0 w 24"/>
                  <a:gd name="T9" fmla="*/ 18 h 18"/>
                  <a:gd name="T10" fmla="*/ 6 w 24"/>
                  <a:gd name="T11" fmla="*/ 0 h 18"/>
                  <a:gd name="T12" fmla="*/ 0 w 24"/>
                  <a:gd name="T13" fmla="*/ 6 h 18"/>
                  <a:gd name="T14" fmla="*/ 0 w 24"/>
                  <a:gd name="T15" fmla="*/ 18 h 18"/>
                  <a:gd name="T16" fmla="*/ 12 w 24"/>
                  <a:gd name="T17" fmla="*/ 12 h 18"/>
                  <a:gd name="T18" fmla="*/ 6 w 24"/>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8">
                    <a:moveTo>
                      <a:pt x="0" y="18"/>
                    </a:moveTo>
                    <a:lnTo>
                      <a:pt x="0" y="18"/>
                    </a:lnTo>
                    <a:lnTo>
                      <a:pt x="24" y="18"/>
                    </a:lnTo>
                    <a:lnTo>
                      <a:pt x="24" y="12"/>
                    </a:lnTo>
                    <a:lnTo>
                      <a:pt x="0" y="18"/>
                    </a:lnTo>
                    <a:close/>
                    <a:moveTo>
                      <a:pt x="6" y="0"/>
                    </a:moveTo>
                    <a:lnTo>
                      <a:pt x="0" y="6"/>
                    </a:lnTo>
                    <a:lnTo>
                      <a:pt x="0" y="18"/>
                    </a:lnTo>
                    <a:lnTo>
                      <a:pt x="12" y="12"/>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366" name="Freeform 286"/>
              <p:cNvSpPr>
                <a:spLocks/>
              </p:cNvSpPr>
              <p:nvPr/>
            </p:nvSpPr>
            <p:spPr bwMode="auto">
              <a:xfrm>
                <a:off x="4549" y="2435"/>
                <a:ext cx="12" cy="12"/>
              </a:xfrm>
              <a:custGeom>
                <a:avLst/>
                <a:gdLst>
                  <a:gd name="T0" fmla="*/ 0 w 12"/>
                  <a:gd name="T1" fmla="*/ 0 h 12"/>
                  <a:gd name="T2" fmla="*/ 0 w 12"/>
                  <a:gd name="T3" fmla="*/ 6 h 12"/>
                  <a:gd name="T4" fmla="*/ 6 w 12"/>
                  <a:gd name="T5" fmla="*/ 12 h 12"/>
                  <a:gd name="T6" fmla="*/ 12 w 12"/>
                  <a:gd name="T7" fmla="*/ 0 h 12"/>
                  <a:gd name="T8" fmla="*/ 0 w 12"/>
                  <a:gd name="T9" fmla="*/ 0 h 12"/>
                </a:gdLst>
                <a:ahLst/>
                <a:cxnLst>
                  <a:cxn ang="0">
                    <a:pos x="T0" y="T1"/>
                  </a:cxn>
                  <a:cxn ang="0">
                    <a:pos x="T2" y="T3"/>
                  </a:cxn>
                  <a:cxn ang="0">
                    <a:pos x="T4" y="T5"/>
                  </a:cxn>
                  <a:cxn ang="0">
                    <a:pos x="T6" y="T7"/>
                  </a:cxn>
                  <a:cxn ang="0">
                    <a:pos x="T8" y="T9"/>
                  </a:cxn>
                </a:cxnLst>
                <a:rect l="0" t="0" r="r" b="b"/>
                <a:pathLst>
                  <a:path w="12" h="12">
                    <a:moveTo>
                      <a:pt x="0" y="0"/>
                    </a:moveTo>
                    <a:lnTo>
                      <a:pt x="0" y="6"/>
                    </a:lnTo>
                    <a:lnTo>
                      <a:pt x="6" y="12"/>
                    </a:lnTo>
                    <a:lnTo>
                      <a:pt x="12" y="0"/>
                    </a:lnTo>
                    <a:lnTo>
                      <a:pt x="0" y="0"/>
                    </a:lnTo>
                    <a:close/>
                  </a:path>
                </a:pathLst>
              </a:custGeom>
              <a:solidFill>
                <a:srgbClr val="00FF00"/>
              </a:solidFill>
              <a:ln w="9525">
                <a:solidFill>
                  <a:srgbClr val="00FF00"/>
                </a:solidFill>
                <a:round/>
                <a:headEnd/>
                <a:tailEnd/>
              </a:ln>
            </p:spPr>
            <p:txBody>
              <a:bodyPr/>
              <a:lstStyle/>
              <a:p>
                <a:endParaRPr lang="zh-CN" altLang="en-US"/>
              </a:p>
            </p:txBody>
          </p:sp>
          <p:sp>
            <p:nvSpPr>
              <p:cNvPr id="46367" name="Freeform 287"/>
              <p:cNvSpPr>
                <a:spLocks/>
              </p:cNvSpPr>
              <p:nvPr/>
            </p:nvSpPr>
            <p:spPr bwMode="auto">
              <a:xfrm>
                <a:off x="4555" y="2411"/>
                <a:ext cx="48" cy="18"/>
              </a:xfrm>
              <a:custGeom>
                <a:avLst/>
                <a:gdLst>
                  <a:gd name="T0" fmla="*/ 0 w 48"/>
                  <a:gd name="T1" fmla="*/ 18 h 18"/>
                  <a:gd name="T2" fmla="*/ 6 w 48"/>
                  <a:gd name="T3" fmla="*/ 18 h 18"/>
                  <a:gd name="T4" fmla="*/ 18 w 48"/>
                  <a:gd name="T5" fmla="*/ 18 h 18"/>
                  <a:gd name="T6" fmla="*/ 18 w 48"/>
                  <a:gd name="T7" fmla="*/ 18 h 18"/>
                  <a:gd name="T8" fmla="*/ 24 w 48"/>
                  <a:gd name="T9" fmla="*/ 18 h 18"/>
                  <a:gd name="T10" fmla="*/ 30 w 48"/>
                  <a:gd name="T11" fmla="*/ 12 h 18"/>
                  <a:gd name="T12" fmla="*/ 30 w 48"/>
                  <a:gd name="T13" fmla="*/ 6 h 18"/>
                  <a:gd name="T14" fmla="*/ 30 w 48"/>
                  <a:gd name="T15" fmla="*/ 6 h 18"/>
                  <a:gd name="T16" fmla="*/ 36 w 48"/>
                  <a:gd name="T17" fmla="*/ 6 h 18"/>
                  <a:gd name="T18" fmla="*/ 36 w 48"/>
                  <a:gd name="T19" fmla="*/ 6 h 18"/>
                  <a:gd name="T20" fmla="*/ 36 w 48"/>
                  <a:gd name="T21" fmla="*/ 6 h 18"/>
                  <a:gd name="T22" fmla="*/ 42 w 48"/>
                  <a:gd name="T23" fmla="*/ 0 h 18"/>
                  <a:gd name="T24" fmla="*/ 42 w 48"/>
                  <a:gd name="T25" fmla="*/ 0 h 18"/>
                  <a:gd name="T26" fmla="*/ 42 w 48"/>
                  <a:gd name="T27" fmla="*/ 0 h 18"/>
                  <a:gd name="T28" fmla="*/ 48 w 48"/>
                  <a:gd name="T29" fmla="*/ 0 h 18"/>
                  <a:gd name="T30" fmla="*/ 48 w 48"/>
                  <a:gd name="T31" fmla="*/ 0 h 18"/>
                  <a:gd name="T32" fmla="*/ 48 w 48"/>
                  <a:gd name="T33" fmla="*/ 0 h 18"/>
                  <a:gd name="T34" fmla="*/ 42 w 48"/>
                  <a:gd name="T35" fmla="*/ 0 h 18"/>
                  <a:gd name="T36" fmla="*/ 42 w 48"/>
                  <a:gd name="T37" fmla="*/ 0 h 18"/>
                  <a:gd name="T38" fmla="*/ 36 w 48"/>
                  <a:gd name="T39" fmla="*/ 0 h 18"/>
                  <a:gd name="T40" fmla="*/ 36 w 48"/>
                  <a:gd name="T41" fmla="*/ 6 h 18"/>
                  <a:gd name="T42" fmla="*/ 30 w 48"/>
                  <a:gd name="T43" fmla="*/ 6 h 18"/>
                  <a:gd name="T44" fmla="*/ 30 w 48"/>
                  <a:gd name="T45" fmla="*/ 12 h 18"/>
                  <a:gd name="T46" fmla="*/ 24 w 48"/>
                  <a:gd name="T47" fmla="*/ 12 h 18"/>
                  <a:gd name="T48" fmla="*/ 24 w 48"/>
                  <a:gd name="T49" fmla="*/ 12 h 18"/>
                  <a:gd name="T50" fmla="*/ 18 w 48"/>
                  <a:gd name="T51" fmla="*/ 12 h 18"/>
                  <a:gd name="T52" fmla="*/ 12 w 48"/>
                  <a:gd name="T53" fmla="*/ 12 h 18"/>
                  <a:gd name="T54" fmla="*/ 6 w 48"/>
                  <a:gd name="T55" fmla="*/ 12 h 18"/>
                  <a:gd name="T56" fmla="*/ 0 w 48"/>
                  <a:gd name="T57" fmla="*/ 18 h 18"/>
                  <a:gd name="T58" fmla="*/ 0 w 48"/>
                  <a:gd name="T5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 h="18">
                    <a:moveTo>
                      <a:pt x="0" y="18"/>
                    </a:moveTo>
                    <a:lnTo>
                      <a:pt x="6" y="18"/>
                    </a:lnTo>
                    <a:lnTo>
                      <a:pt x="18" y="18"/>
                    </a:lnTo>
                    <a:lnTo>
                      <a:pt x="24" y="18"/>
                    </a:lnTo>
                    <a:lnTo>
                      <a:pt x="30" y="12"/>
                    </a:lnTo>
                    <a:lnTo>
                      <a:pt x="30" y="6"/>
                    </a:lnTo>
                    <a:lnTo>
                      <a:pt x="36" y="6"/>
                    </a:lnTo>
                    <a:lnTo>
                      <a:pt x="42" y="0"/>
                    </a:lnTo>
                    <a:lnTo>
                      <a:pt x="48" y="0"/>
                    </a:lnTo>
                    <a:lnTo>
                      <a:pt x="42" y="0"/>
                    </a:lnTo>
                    <a:lnTo>
                      <a:pt x="36" y="0"/>
                    </a:lnTo>
                    <a:lnTo>
                      <a:pt x="36" y="6"/>
                    </a:lnTo>
                    <a:lnTo>
                      <a:pt x="30" y="6"/>
                    </a:lnTo>
                    <a:lnTo>
                      <a:pt x="30" y="12"/>
                    </a:lnTo>
                    <a:lnTo>
                      <a:pt x="24" y="12"/>
                    </a:lnTo>
                    <a:lnTo>
                      <a:pt x="18" y="12"/>
                    </a:lnTo>
                    <a:lnTo>
                      <a:pt x="12" y="12"/>
                    </a:lnTo>
                    <a:lnTo>
                      <a:pt x="6" y="12"/>
                    </a:lnTo>
                    <a:lnTo>
                      <a:pt x="0" y="18"/>
                    </a:lnTo>
                    <a:close/>
                  </a:path>
                </a:pathLst>
              </a:custGeom>
              <a:solidFill>
                <a:srgbClr val="00FF00"/>
              </a:solidFill>
              <a:ln w="9525">
                <a:solidFill>
                  <a:srgbClr val="00FF00"/>
                </a:solidFill>
                <a:round/>
                <a:headEnd/>
                <a:tailEnd/>
              </a:ln>
            </p:spPr>
            <p:txBody>
              <a:bodyPr/>
              <a:lstStyle/>
              <a:p>
                <a:endParaRPr lang="zh-CN" altLang="en-US"/>
              </a:p>
            </p:txBody>
          </p:sp>
          <p:sp>
            <p:nvSpPr>
              <p:cNvPr id="46368" name="Freeform 288"/>
              <p:cNvSpPr>
                <a:spLocks/>
              </p:cNvSpPr>
              <p:nvPr/>
            </p:nvSpPr>
            <p:spPr bwMode="auto">
              <a:xfrm>
                <a:off x="4555" y="2417"/>
                <a:ext cx="24" cy="24"/>
              </a:xfrm>
              <a:custGeom>
                <a:avLst/>
                <a:gdLst>
                  <a:gd name="T0" fmla="*/ 0 w 24"/>
                  <a:gd name="T1" fmla="*/ 24 h 24"/>
                  <a:gd name="T2" fmla="*/ 6 w 24"/>
                  <a:gd name="T3" fmla="*/ 24 h 24"/>
                  <a:gd name="T4" fmla="*/ 18 w 24"/>
                  <a:gd name="T5" fmla="*/ 24 h 24"/>
                  <a:gd name="T6" fmla="*/ 24 w 24"/>
                  <a:gd name="T7" fmla="*/ 18 h 24"/>
                  <a:gd name="T8" fmla="*/ 6 w 24"/>
                  <a:gd name="T9" fmla="*/ 6 h 24"/>
                  <a:gd name="T10" fmla="*/ 12 w 24"/>
                  <a:gd name="T11" fmla="*/ 0 h 24"/>
                  <a:gd name="T12" fmla="*/ 6 w 24"/>
                  <a:gd name="T13" fmla="*/ 0 h 24"/>
                  <a:gd name="T14" fmla="*/ 6 w 24"/>
                  <a:gd name="T15" fmla="*/ 0 h 24"/>
                  <a:gd name="T16" fmla="*/ 6 w 24"/>
                  <a:gd name="T17" fmla="*/ 0 h 24"/>
                  <a:gd name="T18" fmla="*/ 0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0" y="24"/>
                    </a:moveTo>
                    <a:lnTo>
                      <a:pt x="6" y="24"/>
                    </a:lnTo>
                    <a:lnTo>
                      <a:pt x="18" y="24"/>
                    </a:lnTo>
                    <a:lnTo>
                      <a:pt x="24" y="18"/>
                    </a:lnTo>
                    <a:lnTo>
                      <a:pt x="6" y="6"/>
                    </a:lnTo>
                    <a:lnTo>
                      <a:pt x="12" y="0"/>
                    </a:lnTo>
                    <a:lnTo>
                      <a:pt x="6" y="0"/>
                    </a:lnTo>
                    <a:lnTo>
                      <a:pt x="0" y="24"/>
                    </a:lnTo>
                    <a:close/>
                  </a:path>
                </a:pathLst>
              </a:custGeom>
              <a:solidFill>
                <a:srgbClr val="00FF00"/>
              </a:solidFill>
              <a:ln w="9525">
                <a:solidFill>
                  <a:srgbClr val="00FF00"/>
                </a:solidFill>
                <a:round/>
                <a:headEnd/>
                <a:tailEnd/>
              </a:ln>
            </p:spPr>
            <p:txBody>
              <a:bodyPr/>
              <a:lstStyle/>
              <a:p>
                <a:endParaRPr lang="zh-CN" altLang="en-US"/>
              </a:p>
            </p:txBody>
          </p:sp>
          <p:sp>
            <p:nvSpPr>
              <p:cNvPr id="46369" name="Freeform 289"/>
              <p:cNvSpPr>
                <a:spLocks noEditPoints="1"/>
              </p:cNvSpPr>
              <p:nvPr/>
            </p:nvSpPr>
            <p:spPr bwMode="auto">
              <a:xfrm>
                <a:off x="4561" y="2417"/>
                <a:ext cx="24" cy="24"/>
              </a:xfrm>
              <a:custGeom>
                <a:avLst/>
                <a:gdLst>
                  <a:gd name="T0" fmla="*/ 12 w 24"/>
                  <a:gd name="T1" fmla="*/ 24 h 24"/>
                  <a:gd name="T2" fmla="*/ 18 w 24"/>
                  <a:gd name="T3" fmla="*/ 24 h 24"/>
                  <a:gd name="T4" fmla="*/ 24 w 24"/>
                  <a:gd name="T5" fmla="*/ 18 h 24"/>
                  <a:gd name="T6" fmla="*/ 6 w 24"/>
                  <a:gd name="T7" fmla="*/ 6 h 24"/>
                  <a:gd name="T8" fmla="*/ 12 w 24"/>
                  <a:gd name="T9" fmla="*/ 0 h 24"/>
                  <a:gd name="T10" fmla="*/ 12 w 24"/>
                  <a:gd name="T11" fmla="*/ 0 h 24"/>
                  <a:gd name="T12" fmla="*/ 12 w 24"/>
                  <a:gd name="T13" fmla="*/ 24 h 24"/>
                  <a:gd name="T14" fmla="*/ 12 w 24"/>
                  <a:gd name="T15" fmla="*/ 0 h 24"/>
                  <a:gd name="T16" fmla="*/ 6 w 24"/>
                  <a:gd name="T17" fmla="*/ 0 h 24"/>
                  <a:gd name="T18" fmla="*/ 0 w 24"/>
                  <a:gd name="T19" fmla="*/ 6 h 24"/>
                  <a:gd name="T20" fmla="*/ 12 w 24"/>
                  <a:gd name="T21" fmla="*/ 12 h 24"/>
                  <a:gd name="T22" fmla="*/ 12 w 24"/>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2" y="24"/>
                    </a:moveTo>
                    <a:lnTo>
                      <a:pt x="18" y="24"/>
                    </a:lnTo>
                    <a:lnTo>
                      <a:pt x="24" y="18"/>
                    </a:lnTo>
                    <a:lnTo>
                      <a:pt x="6" y="6"/>
                    </a:lnTo>
                    <a:lnTo>
                      <a:pt x="12" y="0"/>
                    </a:lnTo>
                    <a:lnTo>
                      <a:pt x="12" y="24"/>
                    </a:lnTo>
                    <a:close/>
                    <a:moveTo>
                      <a:pt x="12" y="0"/>
                    </a:moveTo>
                    <a:lnTo>
                      <a:pt x="6" y="0"/>
                    </a:lnTo>
                    <a:lnTo>
                      <a:pt x="0" y="6"/>
                    </a:lnTo>
                    <a:lnTo>
                      <a:pt x="12"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370" name="Freeform 290"/>
              <p:cNvSpPr>
                <a:spLocks noEditPoints="1"/>
              </p:cNvSpPr>
              <p:nvPr/>
            </p:nvSpPr>
            <p:spPr bwMode="auto">
              <a:xfrm>
                <a:off x="4567" y="2411"/>
                <a:ext cx="30" cy="24"/>
              </a:xfrm>
              <a:custGeom>
                <a:avLst/>
                <a:gdLst>
                  <a:gd name="T0" fmla="*/ 18 w 30"/>
                  <a:gd name="T1" fmla="*/ 24 h 24"/>
                  <a:gd name="T2" fmla="*/ 24 w 30"/>
                  <a:gd name="T3" fmla="*/ 24 h 24"/>
                  <a:gd name="T4" fmla="*/ 24 w 30"/>
                  <a:gd name="T5" fmla="*/ 18 h 24"/>
                  <a:gd name="T6" fmla="*/ 30 w 30"/>
                  <a:gd name="T7" fmla="*/ 6 h 24"/>
                  <a:gd name="T8" fmla="*/ 6 w 30"/>
                  <a:gd name="T9" fmla="*/ 6 h 24"/>
                  <a:gd name="T10" fmla="*/ 6 w 30"/>
                  <a:gd name="T11" fmla="*/ 0 h 24"/>
                  <a:gd name="T12" fmla="*/ 6 w 30"/>
                  <a:gd name="T13" fmla="*/ 0 h 24"/>
                  <a:gd name="T14" fmla="*/ 0 w 30"/>
                  <a:gd name="T15" fmla="*/ 6 h 24"/>
                  <a:gd name="T16" fmla="*/ 18 w 30"/>
                  <a:gd name="T17" fmla="*/ 24 h 24"/>
                  <a:gd name="T18" fmla="*/ 0 w 30"/>
                  <a:gd name="T19" fmla="*/ 6 h 24"/>
                  <a:gd name="T20" fmla="*/ 0 w 30"/>
                  <a:gd name="T21" fmla="*/ 6 h 24"/>
                  <a:gd name="T22" fmla="*/ 0 w 30"/>
                  <a:gd name="T23" fmla="*/ 12 h 24"/>
                  <a:gd name="T24" fmla="*/ 12 w 30"/>
                  <a:gd name="T25" fmla="*/ 18 h 24"/>
                  <a:gd name="T26" fmla="*/ 0 w 30"/>
                  <a:gd name="T2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18" y="24"/>
                    </a:moveTo>
                    <a:lnTo>
                      <a:pt x="24" y="24"/>
                    </a:lnTo>
                    <a:lnTo>
                      <a:pt x="24" y="18"/>
                    </a:lnTo>
                    <a:lnTo>
                      <a:pt x="30" y="6"/>
                    </a:lnTo>
                    <a:lnTo>
                      <a:pt x="6" y="6"/>
                    </a:lnTo>
                    <a:lnTo>
                      <a:pt x="6" y="0"/>
                    </a:lnTo>
                    <a:lnTo>
                      <a:pt x="0" y="6"/>
                    </a:lnTo>
                    <a:lnTo>
                      <a:pt x="18" y="24"/>
                    </a:lnTo>
                    <a:close/>
                    <a:moveTo>
                      <a:pt x="0" y="6"/>
                    </a:moveTo>
                    <a:lnTo>
                      <a:pt x="0" y="6"/>
                    </a:lnTo>
                    <a:lnTo>
                      <a:pt x="0" y="12"/>
                    </a:lnTo>
                    <a:lnTo>
                      <a:pt x="12" y="18"/>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371" name="Freeform 291"/>
              <p:cNvSpPr>
                <a:spLocks noEditPoints="1"/>
              </p:cNvSpPr>
              <p:nvPr/>
            </p:nvSpPr>
            <p:spPr bwMode="auto">
              <a:xfrm>
                <a:off x="4573" y="2405"/>
                <a:ext cx="18" cy="24"/>
              </a:xfrm>
              <a:custGeom>
                <a:avLst/>
                <a:gdLst>
                  <a:gd name="T0" fmla="*/ 12 w 18"/>
                  <a:gd name="T1" fmla="*/ 24 h 24"/>
                  <a:gd name="T2" fmla="*/ 18 w 18"/>
                  <a:gd name="T3" fmla="*/ 24 h 24"/>
                  <a:gd name="T4" fmla="*/ 18 w 18"/>
                  <a:gd name="T5" fmla="*/ 24 h 24"/>
                  <a:gd name="T6" fmla="*/ 18 w 18"/>
                  <a:gd name="T7" fmla="*/ 24 h 24"/>
                  <a:gd name="T8" fmla="*/ 12 w 18"/>
                  <a:gd name="T9" fmla="*/ 0 h 24"/>
                  <a:gd name="T10" fmla="*/ 12 w 18"/>
                  <a:gd name="T11" fmla="*/ 0 h 24"/>
                  <a:gd name="T12" fmla="*/ 12 w 18"/>
                  <a:gd name="T13" fmla="*/ 0 h 24"/>
                  <a:gd name="T14" fmla="*/ 12 w 18"/>
                  <a:gd name="T15" fmla="*/ 24 h 24"/>
                  <a:gd name="T16" fmla="*/ 12 w 18"/>
                  <a:gd name="T17" fmla="*/ 0 h 24"/>
                  <a:gd name="T18" fmla="*/ 0 w 18"/>
                  <a:gd name="T19" fmla="*/ 6 h 24"/>
                  <a:gd name="T20" fmla="*/ 0 w 18"/>
                  <a:gd name="T21" fmla="*/ 12 h 24"/>
                  <a:gd name="T22" fmla="*/ 12 w 18"/>
                  <a:gd name="T23" fmla="*/ 12 h 24"/>
                  <a:gd name="T24" fmla="*/ 12 w 18"/>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4">
                    <a:moveTo>
                      <a:pt x="12" y="24"/>
                    </a:moveTo>
                    <a:lnTo>
                      <a:pt x="18" y="24"/>
                    </a:lnTo>
                    <a:lnTo>
                      <a:pt x="12" y="0"/>
                    </a:lnTo>
                    <a:lnTo>
                      <a:pt x="12" y="24"/>
                    </a:lnTo>
                    <a:close/>
                    <a:moveTo>
                      <a:pt x="12" y="0"/>
                    </a:moveTo>
                    <a:lnTo>
                      <a:pt x="0" y="6"/>
                    </a:lnTo>
                    <a:lnTo>
                      <a:pt x="0" y="12"/>
                    </a:lnTo>
                    <a:lnTo>
                      <a:pt x="12"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372" name="Freeform 292"/>
              <p:cNvSpPr>
                <a:spLocks noEditPoints="1"/>
              </p:cNvSpPr>
              <p:nvPr/>
            </p:nvSpPr>
            <p:spPr bwMode="auto">
              <a:xfrm>
                <a:off x="4579" y="2405"/>
                <a:ext cx="18" cy="24"/>
              </a:xfrm>
              <a:custGeom>
                <a:avLst/>
                <a:gdLst>
                  <a:gd name="T0" fmla="*/ 18 w 18"/>
                  <a:gd name="T1" fmla="*/ 24 h 24"/>
                  <a:gd name="T2" fmla="*/ 18 w 18"/>
                  <a:gd name="T3" fmla="*/ 24 h 24"/>
                  <a:gd name="T4" fmla="*/ 12 w 18"/>
                  <a:gd name="T5" fmla="*/ 24 h 24"/>
                  <a:gd name="T6" fmla="*/ 6 w 18"/>
                  <a:gd name="T7" fmla="*/ 0 h 24"/>
                  <a:gd name="T8" fmla="*/ 6 w 18"/>
                  <a:gd name="T9" fmla="*/ 0 h 24"/>
                  <a:gd name="T10" fmla="*/ 0 w 18"/>
                  <a:gd name="T11" fmla="*/ 0 h 24"/>
                  <a:gd name="T12" fmla="*/ 18 w 18"/>
                  <a:gd name="T13" fmla="*/ 24 h 24"/>
                  <a:gd name="T14" fmla="*/ 12 w 18"/>
                  <a:gd name="T15" fmla="*/ 24 h 24"/>
                  <a:gd name="T16" fmla="*/ 18 w 18"/>
                  <a:gd name="T17" fmla="*/ 24 h 24"/>
                  <a:gd name="T18" fmla="*/ 18 w 18"/>
                  <a:gd name="T19" fmla="*/ 24 h 24"/>
                  <a:gd name="T20" fmla="*/ 6 w 18"/>
                  <a:gd name="T21" fmla="*/ 12 h 24"/>
                  <a:gd name="T22" fmla="*/ 12 w 18"/>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8" y="24"/>
                    </a:moveTo>
                    <a:lnTo>
                      <a:pt x="18" y="24"/>
                    </a:lnTo>
                    <a:lnTo>
                      <a:pt x="12" y="24"/>
                    </a:lnTo>
                    <a:lnTo>
                      <a:pt x="6" y="0"/>
                    </a:lnTo>
                    <a:lnTo>
                      <a:pt x="0" y="0"/>
                    </a:lnTo>
                    <a:lnTo>
                      <a:pt x="18" y="24"/>
                    </a:lnTo>
                    <a:close/>
                    <a:moveTo>
                      <a:pt x="12" y="24"/>
                    </a:moveTo>
                    <a:lnTo>
                      <a:pt x="18" y="24"/>
                    </a:lnTo>
                    <a:lnTo>
                      <a:pt x="6" y="12"/>
                    </a:lnTo>
                    <a:lnTo>
                      <a:pt x="12" y="24"/>
                    </a:lnTo>
                    <a:close/>
                  </a:path>
                </a:pathLst>
              </a:custGeom>
              <a:solidFill>
                <a:srgbClr val="00FF00"/>
              </a:solidFill>
              <a:ln w="9525">
                <a:solidFill>
                  <a:srgbClr val="00FF00"/>
                </a:solidFill>
                <a:round/>
                <a:headEnd/>
                <a:tailEnd/>
              </a:ln>
            </p:spPr>
            <p:txBody>
              <a:bodyPr/>
              <a:lstStyle/>
              <a:p>
                <a:endParaRPr lang="zh-CN" altLang="en-US"/>
              </a:p>
            </p:txBody>
          </p:sp>
          <p:sp>
            <p:nvSpPr>
              <p:cNvPr id="46373" name="Freeform 293"/>
              <p:cNvSpPr>
                <a:spLocks noEditPoints="1"/>
              </p:cNvSpPr>
              <p:nvPr/>
            </p:nvSpPr>
            <p:spPr bwMode="auto">
              <a:xfrm>
                <a:off x="4585" y="2405"/>
                <a:ext cx="12" cy="24"/>
              </a:xfrm>
              <a:custGeom>
                <a:avLst/>
                <a:gdLst>
                  <a:gd name="T0" fmla="*/ 6 w 12"/>
                  <a:gd name="T1" fmla="*/ 24 h 24"/>
                  <a:gd name="T2" fmla="*/ 12 w 12"/>
                  <a:gd name="T3" fmla="*/ 24 h 24"/>
                  <a:gd name="T4" fmla="*/ 12 w 12"/>
                  <a:gd name="T5" fmla="*/ 18 h 24"/>
                  <a:gd name="T6" fmla="*/ 6 w 12"/>
                  <a:gd name="T7" fmla="*/ 0 h 24"/>
                  <a:gd name="T8" fmla="*/ 6 w 12"/>
                  <a:gd name="T9" fmla="*/ 0 h 24"/>
                  <a:gd name="T10" fmla="*/ 6 w 12"/>
                  <a:gd name="T11" fmla="*/ 0 h 24"/>
                  <a:gd name="T12" fmla="*/ 6 w 12"/>
                  <a:gd name="T13" fmla="*/ 24 h 24"/>
                  <a:gd name="T14" fmla="*/ 6 w 12"/>
                  <a:gd name="T15" fmla="*/ 0 h 24"/>
                  <a:gd name="T16" fmla="*/ 0 w 12"/>
                  <a:gd name="T17" fmla="*/ 0 h 24"/>
                  <a:gd name="T18" fmla="*/ 0 w 12"/>
                  <a:gd name="T19" fmla="*/ 0 h 24"/>
                  <a:gd name="T20" fmla="*/ 6 w 12"/>
                  <a:gd name="T21" fmla="*/ 12 h 24"/>
                  <a:gd name="T22" fmla="*/ 6 w 1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4">
                    <a:moveTo>
                      <a:pt x="6" y="24"/>
                    </a:moveTo>
                    <a:lnTo>
                      <a:pt x="12" y="24"/>
                    </a:lnTo>
                    <a:lnTo>
                      <a:pt x="12" y="18"/>
                    </a:lnTo>
                    <a:lnTo>
                      <a:pt x="6" y="0"/>
                    </a:lnTo>
                    <a:lnTo>
                      <a:pt x="6" y="24"/>
                    </a:lnTo>
                    <a:close/>
                    <a:moveTo>
                      <a:pt x="6" y="0"/>
                    </a:moveTo>
                    <a:lnTo>
                      <a:pt x="0" y="0"/>
                    </a:lnTo>
                    <a:lnTo>
                      <a:pt x="6" y="12"/>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374" name="Freeform 294"/>
              <p:cNvSpPr>
                <a:spLocks noEditPoints="1"/>
              </p:cNvSpPr>
              <p:nvPr/>
            </p:nvSpPr>
            <p:spPr bwMode="auto">
              <a:xfrm>
                <a:off x="4585" y="2400"/>
                <a:ext cx="18" cy="23"/>
              </a:xfrm>
              <a:custGeom>
                <a:avLst/>
                <a:gdLst>
                  <a:gd name="T0" fmla="*/ 12 w 18"/>
                  <a:gd name="T1" fmla="*/ 23 h 23"/>
                  <a:gd name="T2" fmla="*/ 18 w 18"/>
                  <a:gd name="T3" fmla="*/ 23 h 23"/>
                  <a:gd name="T4" fmla="*/ 18 w 18"/>
                  <a:gd name="T5" fmla="*/ 23 h 23"/>
                  <a:gd name="T6" fmla="*/ 18 w 18"/>
                  <a:gd name="T7" fmla="*/ 23 h 23"/>
                  <a:gd name="T8" fmla="*/ 18 w 18"/>
                  <a:gd name="T9" fmla="*/ 23 h 23"/>
                  <a:gd name="T10" fmla="*/ 18 w 18"/>
                  <a:gd name="T11" fmla="*/ 23 h 23"/>
                  <a:gd name="T12" fmla="*/ 18 w 18"/>
                  <a:gd name="T13" fmla="*/ 23 h 23"/>
                  <a:gd name="T14" fmla="*/ 6 w 18"/>
                  <a:gd name="T15" fmla="*/ 0 h 23"/>
                  <a:gd name="T16" fmla="*/ 6 w 18"/>
                  <a:gd name="T17" fmla="*/ 0 h 23"/>
                  <a:gd name="T18" fmla="*/ 6 w 18"/>
                  <a:gd name="T19" fmla="*/ 5 h 23"/>
                  <a:gd name="T20" fmla="*/ 6 w 18"/>
                  <a:gd name="T21" fmla="*/ 5 h 23"/>
                  <a:gd name="T22" fmla="*/ 6 w 18"/>
                  <a:gd name="T23" fmla="*/ 5 h 23"/>
                  <a:gd name="T24" fmla="*/ 6 w 18"/>
                  <a:gd name="T25" fmla="*/ 5 h 23"/>
                  <a:gd name="T26" fmla="*/ 6 w 18"/>
                  <a:gd name="T27" fmla="*/ 5 h 23"/>
                  <a:gd name="T28" fmla="*/ 0 w 18"/>
                  <a:gd name="T29" fmla="*/ 5 h 23"/>
                  <a:gd name="T30" fmla="*/ 12 w 18"/>
                  <a:gd name="T31" fmla="*/ 23 h 23"/>
                  <a:gd name="T32" fmla="*/ 6 w 18"/>
                  <a:gd name="T33" fmla="*/ 5 h 23"/>
                  <a:gd name="T34" fmla="*/ 6 w 18"/>
                  <a:gd name="T35" fmla="*/ 5 h 23"/>
                  <a:gd name="T36" fmla="*/ 6 w 18"/>
                  <a:gd name="T37" fmla="*/ 5 h 23"/>
                  <a:gd name="T38" fmla="*/ 6 w 18"/>
                  <a:gd name="T39" fmla="*/ 17 h 23"/>
                  <a:gd name="T40" fmla="*/ 6 w 18"/>
                  <a:gd name="T4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23">
                    <a:moveTo>
                      <a:pt x="12" y="23"/>
                    </a:moveTo>
                    <a:lnTo>
                      <a:pt x="18" y="23"/>
                    </a:lnTo>
                    <a:lnTo>
                      <a:pt x="6" y="0"/>
                    </a:lnTo>
                    <a:lnTo>
                      <a:pt x="6" y="5"/>
                    </a:lnTo>
                    <a:lnTo>
                      <a:pt x="0" y="5"/>
                    </a:lnTo>
                    <a:lnTo>
                      <a:pt x="12" y="23"/>
                    </a:lnTo>
                    <a:close/>
                    <a:moveTo>
                      <a:pt x="6" y="5"/>
                    </a:moveTo>
                    <a:lnTo>
                      <a:pt x="6" y="5"/>
                    </a:lnTo>
                    <a:lnTo>
                      <a:pt x="6" y="17"/>
                    </a:lnTo>
                    <a:lnTo>
                      <a:pt x="6" y="5"/>
                    </a:lnTo>
                    <a:close/>
                  </a:path>
                </a:pathLst>
              </a:custGeom>
              <a:solidFill>
                <a:srgbClr val="00FF00"/>
              </a:solidFill>
              <a:ln w="9525">
                <a:solidFill>
                  <a:srgbClr val="00FF00"/>
                </a:solidFill>
                <a:round/>
                <a:headEnd/>
                <a:tailEnd/>
              </a:ln>
            </p:spPr>
            <p:txBody>
              <a:bodyPr/>
              <a:lstStyle/>
              <a:p>
                <a:endParaRPr lang="zh-CN" altLang="en-US"/>
              </a:p>
            </p:txBody>
          </p:sp>
          <p:sp>
            <p:nvSpPr>
              <p:cNvPr id="46375" name="Freeform 295"/>
              <p:cNvSpPr>
                <a:spLocks noEditPoints="1"/>
              </p:cNvSpPr>
              <p:nvPr/>
            </p:nvSpPr>
            <p:spPr bwMode="auto">
              <a:xfrm>
                <a:off x="4591" y="2400"/>
                <a:ext cx="12" cy="23"/>
              </a:xfrm>
              <a:custGeom>
                <a:avLst/>
                <a:gdLst>
                  <a:gd name="T0" fmla="*/ 12 w 12"/>
                  <a:gd name="T1" fmla="*/ 23 h 23"/>
                  <a:gd name="T2" fmla="*/ 12 w 12"/>
                  <a:gd name="T3" fmla="*/ 23 h 23"/>
                  <a:gd name="T4" fmla="*/ 12 w 12"/>
                  <a:gd name="T5" fmla="*/ 23 h 23"/>
                  <a:gd name="T6" fmla="*/ 0 w 12"/>
                  <a:gd name="T7" fmla="*/ 0 h 23"/>
                  <a:gd name="T8" fmla="*/ 0 w 12"/>
                  <a:gd name="T9" fmla="*/ 5 h 23"/>
                  <a:gd name="T10" fmla="*/ 0 w 12"/>
                  <a:gd name="T11" fmla="*/ 5 h 23"/>
                  <a:gd name="T12" fmla="*/ 12 w 12"/>
                  <a:gd name="T13" fmla="*/ 23 h 23"/>
                  <a:gd name="T14" fmla="*/ 12 w 12"/>
                  <a:gd name="T15" fmla="*/ 23 h 23"/>
                  <a:gd name="T16" fmla="*/ 12 w 12"/>
                  <a:gd name="T17" fmla="*/ 23 h 23"/>
                  <a:gd name="T18" fmla="*/ 12 w 12"/>
                  <a:gd name="T19" fmla="*/ 23 h 23"/>
                  <a:gd name="T20" fmla="*/ 6 w 12"/>
                  <a:gd name="T21" fmla="*/ 11 h 23"/>
                  <a:gd name="T22" fmla="*/ 12 w 12"/>
                  <a:gd name="T2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3">
                    <a:moveTo>
                      <a:pt x="12" y="23"/>
                    </a:moveTo>
                    <a:lnTo>
                      <a:pt x="12" y="23"/>
                    </a:lnTo>
                    <a:lnTo>
                      <a:pt x="0" y="0"/>
                    </a:lnTo>
                    <a:lnTo>
                      <a:pt x="0" y="5"/>
                    </a:lnTo>
                    <a:lnTo>
                      <a:pt x="12" y="23"/>
                    </a:lnTo>
                    <a:close/>
                    <a:moveTo>
                      <a:pt x="12" y="23"/>
                    </a:moveTo>
                    <a:lnTo>
                      <a:pt x="12" y="23"/>
                    </a:lnTo>
                    <a:lnTo>
                      <a:pt x="6" y="11"/>
                    </a:lnTo>
                    <a:lnTo>
                      <a:pt x="12" y="23"/>
                    </a:lnTo>
                    <a:close/>
                  </a:path>
                </a:pathLst>
              </a:custGeom>
              <a:solidFill>
                <a:srgbClr val="00FF00"/>
              </a:solidFill>
              <a:ln w="9525">
                <a:solidFill>
                  <a:srgbClr val="00FF00"/>
                </a:solidFill>
                <a:round/>
                <a:headEnd/>
                <a:tailEnd/>
              </a:ln>
            </p:spPr>
            <p:txBody>
              <a:bodyPr/>
              <a:lstStyle/>
              <a:p>
                <a:endParaRPr lang="zh-CN" altLang="en-US"/>
              </a:p>
            </p:txBody>
          </p:sp>
          <p:sp>
            <p:nvSpPr>
              <p:cNvPr id="46376" name="Freeform 296"/>
              <p:cNvSpPr>
                <a:spLocks noEditPoints="1"/>
              </p:cNvSpPr>
              <p:nvPr/>
            </p:nvSpPr>
            <p:spPr bwMode="auto">
              <a:xfrm>
                <a:off x="4591" y="2400"/>
                <a:ext cx="12" cy="23"/>
              </a:xfrm>
              <a:custGeom>
                <a:avLst/>
                <a:gdLst>
                  <a:gd name="T0" fmla="*/ 12 w 12"/>
                  <a:gd name="T1" fmla="*/ 23 h 23"/>
                  <a:gd name="T2" fmla="*/ 12 w 12"/>
                  <a:gd name="T3" fmla="*/ 23 h 23"/>
                  <a:gd name="T4" fmla="*/ 12 w 12"/>
                  <a:gd name="T5" fmla="*/ 23 h 23"/>
                  <a:gd name="T6" fmla="*/ 6 w 12"/>
                  <a:gd name="T7" fmla="*/ 0 h 23"/>
                  <a:gd name="T8" fmla="*/ 6 w 12"/>
                  <a:gd name="T9" fmla="*/ 0 h 23"/>
                  <a:gd name="T10" fmla="*/ 6 w 12"/>
                  <a:gd name="T11" fmla="*/ 0 h 23"/>
                  <a:gd name="T12" fmla="*/ 12 w 12"/>
                  <a:gd name="T13" fmla="*/ 23 h 23"/>
                  <a:gd name="T14" fmla="*/ 6 w 12"/>
                  <a:gd name="T15" fmla="*/ 0 h 23"/>
                  <a:gd name="T16" fmla="*/ 6 w 12"/>
                  <a:gd name="T17" fmla="*/ 0 h 23"/>
                  <a:gd name="T18" fmla="*/ 0 w 12"/>
                  <a:gd name="T19" fmla="*/ 0 h 23"/>
                  <a:gd name="T20" fmla="*/ 6 w 12"/>
                  <a:gd name="T21" fmla="*/ 11 h 23"/>
                  <a:gd name="T22" fmla="*/ 6 w 12"/>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3">
                    <a:moveTo>
                      <a:pt x="12" y="23"/>
                    </a:moveTo>
                    <a:lnTo>
                      <a:pt x="12" y="23"/>
                    </a:lnTo>
                    <a:lnTo>
                      <a:pt x="6" y="0"/>
                    </a:lnTo>
                    <a:lnTo>
                      <a:pt x="12" y="23"/>
                    </a:lnTo>
                    <a:close/>
                    <a:moveTo>
                      <a:pt x="6" y="0"/>
                    </a:moveTo>
                    <a:lnTo>
                      <a:pt x="6" y="0"/>
                    </a:lnTo>
                    <a:lnTo>
                      <a:pt x="0" y="0"/>
                    </a:lnTo>
                    <a:lnTo>
                      <a:pt x="6" y="11"/>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377" name="Freeform 297"/>
              <p:cNvSpPr>
                <a:spLocks noEditPoints="1"/>
              </p:cNvSpPr>
              <p:nvPr/>
            </p:nvSpPr>
            <p:spPr bwMode="auto">
              <a:xfrm>
                <a:off x="4597" y="2400"/>
                <a:ext cx="6" cy="23"/>
              </a:xfrm>
              <a:custGeom>
                <a:avLst/>
                <a:gdLst>
                  <a:gd name="T0" fmla="*/ 6 w 6"/>
                  <a:gd name="T1" fmla="*/ 0 h 23"/>
                  <a:gd name="T2" fmla="*/ 6 w 6"/>
                  <a:gd name="T3" fmla="*/ 0 h 23"/>
                  <a:gd name="T4" fmla="*/ 0 w 6"/>
                  <a:gd name="T5" fmla="*/ 0 h 23"/>
                  <a:gd name="T6" fmla="*/ 0 w 6"/>
                  <a:gd name="T7" fmla="*/ 23 h 23"/>
                  <a:gd name="T8" fmla="*/ 0 w 6"/>
                  <a:gd name="T9" fmla="*/ 23 h 23"/>
                  <a:gd name="T10" fmla="*/ 6 w 6"/>
                  <a:gd name="T11" fmla="*/ 0 h 23"/>
                  <a:gd name="T12" fmla="*/ 6 w 6"/>
                  <a:gd name="T13" fmla="*/ 23 h 23"/>
                  <a:gd name="T14" fmla="*/ 6 w 6"/>
                  <a:gd name="T15" fmla="*/ 0 h 23"/>
                  <a:gd name="T16" fmla="*/ 0 w 6"/>
                  <a:gd name="T17" fmla="*/ 23 h 23"/>
                  <a:gd name="T18" fmla="*/ 0 w 6"/>
                  <a:gd name="T19" fmla="*/ 0 h 23"/>
                  <a:gd name="T20" fmla="*/ 6 w 6"/>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3">
                    <a:moveTo>
                      <a:pt x="6" y="0"/>
                    </a:moveTo>
                    <a:lnTo>
                      <a:pt x="6" y="0"/>
                    </a:lnTo>
                    <a:lnTo>
                      <a:pt x="0" y="0"/>
                    </a:lnTo>
                    <a:lnTo>
                      <a:pt x="0" y="23"/>
                    </a:lnTo>
                    <a:lnTo>
                      <a:pt x="6" y="0"/>
                    </a:lnTo>
                    <a:close/>
                    <a:moveTo>
                      <a:pt x="6" y="23"/>
                    </a:moveTo>
                    <a:lnTo>
                      <a:pt x="6" y="0"/>
                    </a:lnTo>
                    <a:lnTo>
                      <a:pt x="0" y="23"/>
                    </a:lnTo>
                    <a:lnTo>
                      <a:pt x="0" y="0"/>
                    </a:lnTo>
                    <a:lnTo>
                      <a:pt x="6" y="23"/>
                    </a:lnTo>
                    <a:close/>
                  </a:path>
                </a:pathLst>
              </a:custGeom>
              <a:solidFill>
                <a:srgbClr val="00FF00"/>
              </a:solidFill>
              <a:ln w="9525">
                <a:solidFill>
                  <a:srgbClr val="00FF00"/>
                </a:solidFill>
                <a:round/>
                <a:headEnd/>
                <a:tailEnd/>
              </a:ln>
            </p:spPr>
            <p:txBody>
              <a:bodyPr/>
              <a:lstStyle/>
              <a:p>
                <a:endParaRPr lang="zh-CN" altLang="en-US"/>
              </a:p>
            </p:txBody>
          </p:sp>
          <p:sp>
            <p:nvSpPr>
              <p:cNvPr id="46378" name="Freeform 298"/>
              <p:cNvSpPr>
                <a:spLocks noEditPoints="1"/>
              </p:cNvSpPr>
              <p:nvPr/>
            </p:nvSpPr>
            <p:spPr bwMode="auto">
              <a:xfrm>
                <a:off x="4585" y="2400"/>
                <a:ext cx="18" cy="23"/>
              </a:xfrm>
              <a:custGeom>
                <a:avLst/>
                <a:gdLst>
                  <a:gd name="T0" fmla="*/ 6 w 18"/>
                  <a:gd name="T1" fmla="*/ 0 h 23"/>
                  <a:gd name="T2" fmla="*/ 6 w 18"/>
                  <a:gd name="T3" fmla="*/ 0 h 23"/>
                  <a:gd name="T4" fmla="*/ 0 w 18"/>
                  <a:gd name="T5" fmla="*/ 0 h 23"/>
                  <a:gd name="T6" fmla="*/ 12 w 18"/>
                  <a:gd name="T7" fmla="*/ 23 h 23"/>
                  <a:gd name="T8" fmla="*/ 18 w 18"/>
                  <a:gd name="T9" fmla="*/ 23 h 23"/>
                  <a:gd name="T10" fmla="*/ 18 w 18"/>
                  <a:gd name="T11" fmla="*/ 23 h 23"/>
                  <a:gd name="T12" fmla="*/ 6 w 18"/>
                  <a:gd name="T13" fmla="*/ 0 h 23"/>
                  <a:gd name="T14" fmla="*/ 12 w 18"/>
                  <a:gd name="T15" fmla="*/ 0 h 23"/>
                  <a:gd name="T16" fmla="*/ 6 w 18"/>
                  <a:gd name="T17" fmla="*/ 0 h 23"/>
                  <a:gd name="T18" fmla="*/ 6 w 18"/>
                  <a:gd name="T19" fmla="*/ 0 h 23"/>
                  <a:gd name="T20" fmla="*/ 12 w 18"/>
                  <a:gd name="T21" fmla="*/ 11 h 23"/>
                  <a:gd name="T22" fmla="*/ 12 w 18"/>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3">
                    <a:moveTo>
                      <a:pt x="6" y="0"/>
                    </a:moveTo>
                    <a:lnTo>
                      <a:pt x="6" y="0"/>
                    </a:lnTo>
                    <a:lnTo>
                      <a:pt x="0" y="0"/>
                    </a:lnTo>
                    <a:lnTo>
                      <a:pt x="12" y="23"/>
                    </a:lnTo>
                    <a:lnTo>
                      <a:pt x="18" y="23"/>
                    </a:lnTo>
                    <a:lnTo>
                      <a:pt x="6" y="0"/>
                    </a:lnTo>
                    <a:close/>
                    <a:moveTo>
                      <a:pt x="12" y="0"/>
                    </a:moveTo>
                    <a:lnTo>
                      <a:pt x="6" y="0"/>
                    </a:lnTo>
                    <a:lnTo>
                      <a:pt x="12" y="11"/>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379" name="Freeform 299"/>
              <p:cNvSpPr>
                <a:spLocks noEditPoints="1"/>
              </p:cNvSpPr>
              <p:nvPr/>
            </p:nvSpPr>
            <p:spPr bwMode="auto">
              <a:xfrm>
                <a:off x="4579" y="2400"/>
                <a:ext cx="18" cy="29"/>
              </a:xfrm>
              <a:custGeom>
                <a:avLst/>
                <a:gdLst>
                  <a:gd name="T0" fmla="*/ 6 w 18"/>
                  <a:gd name="T1" fmla="*/ 5 h 29"/>
                  <a:gd name="T2" fmla="*/ 0 w 18"/>
                  <a:gd name="T3" fmla="*/ 5 h 29"/>
                  <a:gd name="T4" fmla="*/ 0 w 18"/>
                  <a:gd name="T5" fmla="*/ 5 h 29"/>
                  <a:gd name="T6" fmla="*/ 6 w 18"/>
                  <a:gd name="T7" fmla="*/ 5 h 29"/>
                  <a:gd name="T8" fmla="*/ 0 w 18"/>
                  <a:gd name="T9" fmla="*/ 29 h 29"/>
                  <a:gd name="T10" fmla="*/ 12 w 18"/>
                  <a:gd name="T11" fmla="*/ 29 h 29"/>
                  <a:gd name="T12" fmla="*/ 18 w 18"/>
                  <a:gd name="T13" fmla="*/ 29 h 29"/>
                  <a:gd name="T14" fmla="*/ 18 w 18"/>
                  <a:gd name="T15" fmla="*/ 23 h 29"/>
                  <a:gd name="T16" fmla="*/ 6 w 18"/>
                  <a:gd name="T17" fmla="*/ 5 h 29"/>
                  <a:gd name="T18" fmla="*/ 6 w 18"/>
                  <a:gd name="T19" fmla="*/ 0 h 29"/>
                  <a:gd name="T20" fmla="*/ 6 w 18"/>
                  <a:gd name="T21" fmla="*/ 5 h 29"/>
                  <a:gd name="T22" fmla="*/ 6 w 18"/>
                  <a:gd name="T23" fmla="*/ 5 h 29"/>
                  <a:gd name="T24" fmla="*/ 12 w 18"/>
                  <a:gd name="T25" fmla="*/ 11 h 29"/>
                  <a:gd name="T26" fmla="*/ 6 w 18"/>
                  <a:gd name="T2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9">
                    <a:moveTo>
                      <a:pt x="6" y="5"/>
                    </a:moveTo>
                    <a:lnTo>
                      <a:pt x="0" y="5"/>
                    </a:lnTo>
                    <a:lnTo>
                      <a:pt x="6" y="5"/>
                    </a:lnTo>
                    <a:lnTo>
                      <a:pt x="0" y="29"/>
                    </a:lnTo>
                    <a:lnTo>
                      <a:pt x="12" y="29"/>
                    </a:lnTo>
                    <a:lnTo>
                      <a:pt x="18" y="29"/>
                    </a:lnTo>
                    <a:lnTo>
                      <a:pt x="18" y="23"/>
                    </a:lnTo>
                    <a:lnTo>
                      <a:pt x="6" y="5"/>
                    </a:lnTo>
                    <a:close/>
                    <a:moveTo>
                      <a:pt x="6" y="0"/>
                    </a:moveTo>
                    <a:lnTo>
                      <a:pt x="6" y="5"/>
                    </a:lnTo>
                    <a:lnTo>
                      <a:pt x="12" y="11"/>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380" name="Freeform 300"/>
              <p:cNvSpPr>
                <a:spLocks noEditPoints="1"/>
              </p:cNvSpPr>
              <p:nvPr/>
            </p:nvSpPr>
            <p:spPr bwMode="auto">
              <a:xfrm>
                <a:off x="4573" y="2405"/>
                <a:ext cx="18" cy="30"/>
              </a:xfrm>
              <a:custGeom>
                <a:avLst/>
                <a:gdLst>
                  <a:gd name="T0" fmla="*/ 0 w 18"/>
                  <a:gd name="T1" fmla="*/ 6 h 30"/>
                  <a:gd name="T2" fmla="*/ 0 w 18"/>
                  <a:gd name="T3" fmla="*/ 6 h 30"/>
                  <a:gd name="T4" fmla="*/ 0 w 18"/>
                  <a:gd name="T5" fmla="*/ 6 h 30"/>
                  <a:gd name="T6" fmla="*/ 0 w 18"/>
                  <a:gd name="T7" fmla="*/ 6 h 30"/>
                  <a:gd name="T8" fmla="*/ 6 w 18"/>
                  <a:gd name="T9" fmla="*/ 6 h 30"/>
                  <a:gd name="T10" fmla="*/ 6 w 18"/>
                  <a:gd name="T11" fmla="*/ 30 h 30"/>
                  <a:gd name="T12" fmla="*/ 18 w 18"/>
                  <a:gd name="T13" fmla="*/ 24 h 30"/>
                  <a:gd name="T14" fmla="*/ 18 w 18"/>
                  <a:gd name="T15" fmla="*/ 18 h 30"/>
                  <a:gd name="T16" fmla="*/ 0 w 18"/>
                  <a:gd name="T17" fmla="*/ 6 h 30"/>
                  <a:gd name="T18" fmla="*/ 12 w 18"/>
                  <a:gd name="T19" fmla="*/ 0 h 30"/>
                  <a:gd name="T20" fmla="*/ 6 w 18"/>
                  <a:gd name="T21" fmla="*/ 0 h 30"/>
                  <a:gd name="T22" fmla="*/ 0 w 18"/>
                  <a:gd name="T23" fmla="*/ 6 h 30"/>
                  <a:gd name="T24" fmla="*/ 12 w 18"/>
                  <a:gd name="T25" fmla="*/ 12 h 30"/>
                  <a:gd name="T26" fmla="*/ 12 w 18"/>
                  <a:gd name="T2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0" y="6"/>
                    </a:moveTo>
                    <a:lnTo>
                      <a:pt x="0" y="6"/>
                    </a:lnTo>
                    <a:lnTo>
                      <a:pt x="6" y="6"/>
                    </a:lnTo>
                    <a:lnTo>
                      <a:pt x="6" y="30"/>
                    </a:lnTo>
                    <a:lnTo>
                      <a:pt x="18" y="24"/>
                    </a:lnTo>
                    <a:lnTo>
                      <a:pt x="18" y="18"/>
                    </a:lnTo>
                    <a:lnTo>
                      <a:pt x="0" y="6"/>
                    </a:lnTo>
                    <a:close/>
                    <a:moveTo>
                      <a:pt x="12" y="0"/>
                    </a:moveTo>
                    <a:lnTo>
                      <a:pt x="6" y="0"/>
                    </a:lnTo>
                    <a:lnTo>
                      <a:pt x="0" y="6"/>
                    </a:lnTo>
                    <a:lnTo>
                      <a:pt x="12"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381" name="Freeform 301"/>
              <p:cNvSpPr>
                <a:spLocks noEditPoints="1"/>
              </p:cNvSpPr>
              <p:nvPr/>
            </p:nvSpPr>
            <p:spPr bwMode="auto">
              <a:xfrm>
                <a:off x="4567" y="2411"/>
                <a:ext cx="12" cy="24"/>
              </a:xfrm>
              <a:custGeom>
                <a:avLst/>
                <a:gdLst>
                  <a:gd name="T0" fmla="*/ 6 w 12"/>
                  <a:gd name="T1" fmla="*/ 0 h 24"/>
                  <a:gd name="T2" fmla="*/ 6 w 12"/>
                  <a:gd name="T3" fmla="*/ 0 h 24"/>
                  <a:gd name="T4" fmla="*/ 0 w 12"/>
                  <a:gd name="T5" fmla="*/ 6 h 24"/>
                  <a:gd name="T6" fmla="*/ 6 w 12"/>
                  <a:gd name="T7" fmla="*/ 24 h 24"/>
                  <a:gd name="T8" fmla="*/ 12 w 12"/>
                  <a:gd name="T9" fmla="*/ 24 h 24"/>
                  <a:gd name="T10" fmla="*/ 12 w 12"/>
                  <a:gd name="T11" fmla="*/ 24 h 24"/>
                  <a:gd name="T12" fmla="*/ 6 w 12"/>
                  <a:gd name="T13" fmla="*/ 0 h 24"/>
                  <a:gd name="T14" fmla="*/ 12 w 12"/>
                  <a:gd name="T15" fmla="*/ 0 h 24"/>
                  <a:gd name="T16" fmla="*/ 6 w 12"/>
                  <a:gd name="T17" fmla="*/ 0 h 24"/>
                  <a:gd name="T18" fmla="*/ 6 w 12"/>
                  <a:gd name="T19" fmla="*/ 0 h 24"/>
                  <a:gd name="T20" fmla="*/ 12 w 12"/>
                  <a:gd name="T21" fmla="*/ 12 h 24"/>
                  <a:gd name="T22" fmla="*/ 12 w 1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4">
                    <a:moveTo>
                      <a:pt x="6" y="0"/>
                    </a:moveTo>
                    <a:lnTo>
                      <a:pt x="6" y="0"/>
                    </a:lnTo>
                    <a:lnTo>
                      <a:pt x="0" y="6"/>
                    </a:lnTo>
                    <a:lnTo>
                      <a:pt x="6" y="24"/>
                    </a:lnTo>
                    <a:lnTo>
                      <a:pt x="12" y="24"/>
                    </a:lnTo>
                    <a:lnTo>
                      <a:pt x="6" y="0"/>
                    </a:lnTo>
                    <a:close/>
                    <a:moveTo>
                      <a:pt x="12" y="0"/>
                    </a:moveTo>
                    <a:lnTo>
                      <a:pt x="6" y="0"/>
                    </a:lnTo>
                    <a:lnTo>
                      <a:pt x="12"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382" name="Freeform 302"/>
              <p:cNvSpPr>
                <a:spLocks noEditPoints="1"/>
              </p:cNvSpPr>
              <p:nvPr/>
            </p:nvSpPr>
            <p:spPr bwMode="auto">
              <a:xfrm>
                <a:off x="4561" y="2411"/>
                <a:ext cx="12" cy="24"/>
              </a:xfrm>
              <a:custGeom>
                <a:avLst/>
                <a:gdLst>
                  <a:gd name="T0" fmla="*/ 12 w 12"/>
                  <a:gd name="T1" fmla="*/ 0 h 24"/>
                  <a:gd name="T2" fmla="*/ 6 w 12"/>
                  <a:gd name="T3" fmla="*/ 0 h 24"/>
                  <a:gd name="T4" fmla="*/ 0 w 12"/>
                  <a:gd name="T5" fmla="*/ 0 h 24"/>
                  <a:gd name="T6" fmla="*/ 0 w 12"/>
                  <a:gd name="T7" fmla="*/ 24 h 24"/>
                  <a:gd name="T8" fmla="*/ 0 w 12"/>
                  <a:gd name="T9" fmla="*/ 24 h 24"/>
                  <a:gd name="T10" fmla="*/ 6 w 12"/>
                  <a:gd name="T11" fmla="*/ 24 h 24"/>
                  <a:gd name="T12" fmla="*/ 12 w 12"/>
                  <a:gd name="T13" fmla="*/ 24 h 24"/>
                  <a:gd name="T14" fmla="*/ 12 w 12"/>
                  <a:gd name="T15" fmla="*/ 24 h 24"/>
                  <a:gd name="T16" fmla="*/ 12 w 12"/>
                  <a:gd name="T17" fmla="*/ 0 h 24"/>
                  <a:gd name="T18" fmla="*/ 12 w 12"/>
                  <a:gd name="T19" fmla="*/ 24 h 24"/>
                  <a:gd name="T20" fmla="*/ 12 w 12"/>
                  <a:gd name="T21" fmla="*/ 24 h 24"/>
                  <a:gd name="T22" fmla="*/ 12 w 12"/>
                  <a:gd name="T23" fmla="*/ 24 h 24"/>
                  <a:gd name="T24" fmla="*/ 12 w 12"/>
                  <a:gd name="T25" fmla="*/ 12 h 24"/>
                  <a:gd name="T26" fmla="*/ 12 w 12"/>
                  <a:gd name="T2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24">
                    <a:moveTo>
                      <a:pt x="12" y="0"/>
                    </a:moveTo>
                    <a:lnTo>
                      <a:pt x="6" y="0"/>
                    </a:lnTo>
                    <a:lnTo>
                      <a:pt x="0" y="0"/>
                    </a:lnTo>
                    <a:lnTo>
                      <a:pt x="0" y="24"/>
                    </a:lnTo>
                    <a:lnTo>
                      <a:pt x="6" y="24"/>
                    </a:lnTo>
                    <a:lnTo>
                      <a:pt x="12" y="24"/>
                    </a:lnTo>
                    <a:lnTo>
                      <a:pt x="12" y="0"/>
                    </a:lnTo>
                    <a:close/>
                    <a:moveTo>
                      <a:pt x="12" y="24"/>
                    </a:moveTo>
                    <a:lnTo>
                      <a:pt x="12" y="24"/>
                    </a:lnTo>
                    <a:lnTo>
                      <a:pt x="12" y="12"/>
                    </a:lnTo>
                    <a:lnTo>
                      <a:pt x="12" y="24"/>
                    </a:lnTo>
                    <a:close/>
                  </a:path>
                </a:pathLst>
              </a:custGeom>
              <a:solidFill>
                <a:srgbClr val="00FF00"/>
              </a:solidFill>
              <a:ln w="9525">
                <a:solidFill>
                  <a:srgbClr val="00FF00"/>
                </a:solidFill>
                <a:round/>
                <a:headEnd/>
                <a:tailEnd/>
              </a:ln>
            </p:spPr>
            <p:txBody>
              <a:bodyPr/>
              <a:lstStyle/>
              <a:p>
                <a:endParaRPr lang="zh-CN" altLang="en-US"/>
              </a:p>
            </p:txBody>
          </p:sp>
          <p:sp>
            <p:nvSpPr>
              <p:cNvPr id="46383" name="Freeform 303"/>
              <p:cNvSpPr>
                <a:spLocks noEditPoints="1"/>
              </p:cNvSpPr>
              <p:nvPr/>
            </p:nvSpPr>
            <p:spPr bwMode="auto">
              <a:xfrm>
                <a:off x="4549" y="2411"/>
                <a:ext cx="24" cy="24"/>
              </a:xfrm>
              <a:custGeom>
                <a:avLst/>
                <a:gdLst>
                  <a:gd name="T0" fmla="*/ 0 w 24"/>
                  <a:gd name="T1" fmla="*/ 6 h 24"/>
                  <a:gd name="T2" fmla="*/ 0 w 24"/>
                  <a:gd name="T3" fmla="*/ 12 h 24"/>
                  <a:gd name="T4" fmla="*/ 18 w 24"/>
                  <a:gd name="T5" fmla="*/ 24 h 24"/>
                  <a:gd name="T6" fmla="*/ 24 w 24"/>
                  <a:gd name="T7" fmla="*/ 18 h 24"/>
                  <a:gd name="T8" fmla="*/ 0 w 24"/>
                  <a:gd name="T9" fmla="*/ 6 h 24"/>
                  <a:gd name="T10" fmla="*/ 12 w 24"/>
                  <a:gd name="T11" fmla="*/ 0 h 24"/>
                  <a:gd name="T12" fmla="*/ 6 w 24"/>
                  <a:gd name="T13" fmla="*/ 0 h 24"/>
                  <a:gd name="T14" fmla="*/ 0 w 24"/>
                  <a:gd name="T15" fmla="*/ 6 h 24"/>
                  <a:gd name="T16" fmla="*/ 12 w 24"/>
                  <a:gd name="T17" fmla="*/ 12 h 24"/>
                  <a:gd name="T18" fmla="*/ 12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0" y="6"/>
                    </a:moveTo>
                    <a:lnTo>
                      <a:pt x="0" y="12"/>
                    </a:lnTo>
                    <a:lnTo>
                      <a:pt x="18" y="24"/>
                    </a:lnTo>
                    <a:lnTo>
                      <a:pt x="24" y="18"/>
                    </a:lnTo>
                    <a:lnTo>
                      <a:pt x="0" y="6"/>
                    </a:lnTo>
                    <a:close/>
                    <a:moveTo>
                      <a:pt x="12" y="0"/>
                    </a:moveTo>
                    <a:lnTo>
                      <a:pt x="6" y="0"/>
                    </a:lnTo>
                    <a:lnTo>
                      <a:pt x="0" y="6"/>
                    </a:lnTo>
                    <a:lnTo>
                      <a:pt x="12"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384" name="Freeform 304"/>
              <p:cNvSpPr>
                <a:spLocks/>
              </p:cNvSpPr>
              <p:nvPr/>
            </p:nvSpPr>
            <p:spPr bwMode="auto">
              <a:xfrm>
                <a:off x="4537" y="2423"/>
                <a:ext cx="18" cy="18"/>
              </a:xfrm>
              <a:custGeom>
                <a:avLst/>
                <a:gdLst>
                  <a:gd name="T0" fmla="*/ 12 w 18"/>
                  <a:gd name="T1" fmla="*/ 0 h 18"/>
                  <a:gd name="T2" fmla="*/ 0 w 18"/>
                  <a:gd name="T3" fmla="*/ 18 h 18"/>
                  <a:gd name="T4" fmla="*/ 18 w 18"/>
                  <a:gd name="T5" fmla="*/ 18 h 18"/>
                  <a:gd name="T6" fmla="*/ 18 w 18"/>
                  <a:gd name="T7" fmla="*/ 6 h 18"/>
                  <a:gd name="T8" fmla="*/ 12 w 18"/>
                  <a:gd name="T9" fmla="*/ 0 h 18"/>
                </a:gdLst>
                <a:ahLst/>
                <a:cxnLst>
                  <a:cxn ang="0">
                    <a:pos x="T0" y="T1"/>
                  </a:cxn>
                  <a:cxn ang="0">
                    <a:pos x="T2" y="T3"/>
                  </a:cxn>
                  <a:cxn ang="0">
                    <a:pos x="T4" y="T5"/>
                  </a:cxn>
                  <a:cxn ang="0">
                    <a:pos x="T6" y="T7"/>
                  </a:cxn>
                  <a:cxn ang="0">
                    <a:pos x="T8" y="T9"/>
                  </a:cxn>
                </a:cxnLst>
                <a:rect l="0" t="0" r="r" b="b"/>
                <a:pathLst>
                  <a:path w="18" h="18">
                    <a:moveTo>
                      <a:pt x="12" y="0"/>
                    </a:moveTo>
                    <a:lnTo>
                      <a:pt x="0" y="18"/>
                    </a:lnTo>
                    <a:lnTo>
                      <a:pt x="18" y="18"/>
                    </a:lnTo>
                    <a:lnTo>
                      <a:pt x="18" y="6"/>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385" name="Freeform 305"/>
              <p:cNvSpPr>
                <a:spLocks/>
              </p:cNvSpPr>
              <p:nvPr/>
            </p:nvSpPr>
            <p:spPr bwMode="auto">
              <a:xfrm>
                <a:off x="4525" y="2429"/>
                <a:ext cx="18" cy="30"/>
              </a:xfrm>
              <a:custGeom>
                <a:avLst/>
                <a:gdLst>
                  <a:gd name="T0" fmla="*/ 12 w 18"/>
                  <a:gd name="T1" fmla="*/ 6 h 30"/>
                  <a:gd name="T2" fmla="*/ 6 w 18"/>
                  <a:gd name="T3" fmla="*/ 12 h 30"/>
                  <a:gd name="T4" fmla="*/ 6 w 18"/>
                  <a:gd name="T5" fmla="*/ 18 h 30"/>
                  <a:gd name="T6" fmla="*/ 6 w 18"/>
                  <a:gd name="T7" fmla="*/ 18 h 30"/>
                  <a:gd name="T8" fmla="*/ 6 w 18"/>
                  <a:gd name="T9" fmla="*/ 24 h 30"/>
                  <a:gd name="T10" fmla="*/ 6 w 18"/>
                  <a:gd name="T11" fmla="*/ 24 h 30"/>
                  <a:gd name="T12" fmla="*/ 6 w 18"/>
                  <a:gd name="T13" fmla="*/ 30 h 30"/>
                  <a:gd name="T14" fmla="*/ 0 w 18"/>
                  <a:gd name="T15" fmla="*/ 30 h 30"/>
                  <a:gd name="T16" fmla="*/ 0 w 18"/>
                  <a:gd name="T17" fmla="*/ 30 h 30"/>
                  <a:gd name="T18" fmla="*/ 0 w 18"/>
                  <a:gd name="T19" fmla="*/ 24 h 30"/>
                  <a:gd name="T20" fmla="*/ 6 w 18"/>
                  <a:gd name="T21" fmla="*/ 24 h 30"/>
                  <a:gd name="T22" fmla="*/ 6 w 18"/>
                  <a:gd name="T23" fmla="*/ 18 h 30"/>
                  <a:gd name="T24" fmla="*/ 6 w 18"/>
                  <a:gd name="T25" fmla="*/ 18 h 30"/>
                  <a:gd name="T26" fmla="*/ 6 w 18"/>
                  <a:gd name="T27" fmla="*/ 12 h 30"/>
                  <a:gd name="T28" fmla="*/ 6 w 18"/>
                  <a:gd name="T29" fmla="*/ 12 h 30"/>
                  <a:gd name="T30" fmla="*/ 6 w 18"/>
                  <a:gd name="T31" fmla="*/ 6 h 30"/>
                  <a:gd name="T32" fmla="*/ 12 w 18"/>
                  <a:gd name="T33" fmla="*/ 6 h 30"/>
                  <a:gd name="T34" fmla="*/ 18 w 18"/>
                  <a:gd name="T35" fmla="*/ 0 h 30"/>
                  <a:gd name="T36" fmla="*/ 12 w 18"/>
                  <a:gd name="T37" fmla="*/ 6 h 30"/>
                  <a:gd name="T38" fmla="*/ 12 w 18"/>
                  <a:gd name="T3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30">
                    <a:moveTo>
                      <a:pt x="12" y="6"/>
                    </a:moveTo>
                    <a:lnTo>
                      <a:pt x="6" y="12"/>
                    </a:lnTo>
                    <a:lnTo>
                      <a:pt x="6" y="18"/>
                    </a:lnTo>
                    <a:lnTo>
                      <a:pt x="6" y="24"/>
                    </a:lnTo>
                    <a:lnTo>
                      <a:pt x="6" y="30"/>
                    </a:lnTo>
                    <a:lnTo>
                      <a:pt x="0" y="30"/>
                    </a:lnTo>
                    <a:lnTo>
                      <a:pt x="0" y="24"/>
                    </a:lnTo>
                    <a:lnTo>
                      <a:pt x="6" y="24"/>
                    </a:lnTo>
                    <a:lnTo>
                      <a:pt x="6" y="18"/>
                    </a:lnTo>
                    <a:lnTo>
                      <a:pt x="6" y="12"/>
                    </a:lnTo>
                    <a:lnTo>
                      <a:pt x="6" y="6"/>
                    </a:lnTo>
                    <a:lnTo>
                      <a:pt x="12" y="6"/>
                    </a:lnTo>
                    <a:lnTo>
                      <a:pt x="18" y="0"/>
                    </a:lnTo>
                    <a:lnTo>
                      <a:pt x="12" y="6"/>
                    </a:lnTo>
                    <a:close/>
                  </a:path>
                </a:pathLst>
              </a:custGeom>
              <a:solidFill>
                <a:srgbClr val="00FF00"/>
              </a:solidFill>
              <a:ln w="9525">
                <a:solidFill>
                  <a:srgbClr val="00FF00"/>
                </a:solidFill>
                <a:round/>
                <a:headEnd/>
                <a:tailEnd/>
              </a:ln>
            </p:spPr>
            <p:txBody>
              <a:bodyPr/>
              <a:lstStyle/>
              <a:p>
                <a:endParaRPr lang="zh-CN" altLang="en-US"/>
              </a:p>
            </p:txBody>
          </p:sp>
          <p:sp>
            <p:nvSpPr>
              <p:cNvPr id="46386" name="Freeform 306"/>
              <p:cNvSpPr>
                <a:spLocks/>
              </p:cNvSpPr>
              <p:nvPr/>
            </p:nvSpPr>
            <p:spPr bwMode="auto">
              <a:xfrm>
                <a:off x="4525" y="2423"/>
                <a:ext cx="18" cy="30"/>
              </a:xfrm>
              <a:custGeom>
                <a:avLst/>
                <a:gdLst>
                  <a:gd name="T0" fmla="*/ 6 w 18"/>
                  <a:gd name="T1" fmla="*/ 0 h 30"/>
                  <a:gd name="T2" fmla="*/ 0 w 18"/>
                  <a:gd name="T3" fmla="*/ 6 h 30"/>
                  <a:gd name="T4" fmla="*/ 12 w 18"/>
                  <a:gd name="T5" fmla="*/ 30 h 30"/>
                  <a:gd name="T6" fmla="*/ 18 w 18"/>
                  <a:gd name="T7" fmla="*/ 24 h 30"/>
                  <a:gd name="T8" fmla="*/ 6 w 18"/>
                  <a:gd name="T9" fmla="*/ 0 h 30"/>
                </a:gdLst>
                <a:ahLst/>
                <a:cxnLst>
                  <a:cxn ang="0">
                    <a:pos x="T0" y="T1"/>
                  </a:cxn>
                  <a:cxn ang="0">
                    <a:pos x="T2" y="T3"/>
                  </a:cxn>
                  <a:cxn ang="0">
                    <a:pos x="T4" y="T5"/>
                  </a:cxn>
                  <a:cxn ang="0">
                    <a:pos x="T6" y="T7"/>
                  </a:cxn>
                  <a:cxn ang="0">
                    <a:pos x="T8" y="T9"/>
                  </a:cxn>
                </a:cxnLst>
                <a:rect l="0" t="0" r="r" b="b"/>
                <a:pathLst>
                  <a:path w="18" h="30">
                    <a:moveTo>
                      <a:pt x="6" y="0"/>
                    </a:moveTo>
                    <a:lnTo>
                      <a:pt x="0" y="6"/>
                    </a:lnTo>
                    <a:lnTo>
                      <a:pt x="12" y="30"/>
                    </a:lnTo>
                    <a:lnTo>
                      <a:pt x="18" y="24"/>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387" name="Freeform 307"/>
              <p:cNvSpPr>
                <a:spLocks noEditPoints="1"/>
              </p:cNvSpPr>
              <p:nvPr/>
            </p:nvSpPr>
            <p:spPr bwMode="auto">
              <a:xfrm>
                <a:off x="4519" y="2429"/>
                <a:ext cx="30" cy="30"/>
              </a:xfrm>
              <a:custGeom>
                <a:avLst/>
                <a:gdLst>
                  <a:gd name="T0" fmla="*/ 0 w 30"/>
                  <a:gd name="T1" fmla="*/ 12 h 30"/>
                  <a:gd name="T2" fmla="*/ 0 w 30"/>
                  <a:gd name="T3" fmla="*/ 12 h 30"/>
                  <a:gd name="T4" fmla="*/ 0 w 30"/>
                  <a:gd name="T5" fmla="*/ 12 h 30"/>
                  <a:gd name="T6" fmla="*/ 6 w 30"/>
                  <a:gd name="T7" fmla="*/ 12 h 30"/>
                  <a:gd name="T8" fmla="*/ 12 w 30"/>
                  <a:gd name="T9" fmla="*/ 6 h 30"/>
                  <a:gd name="T10" fmla="*/ 18 w 30"/>
                  <a:gd name="T11" fmla="*/ 30 h 30"/>
                  <a:gd name="T12" fmla="*/ 24 w 30"/>
                  <a:gd name="T13" fmla="*/ 18 h 30"/>
                  <a:gd name="T14" fmla="*/ 30 w 30"/>
                  <a:gd name="T15" fmla="*/ 12 h 30"/>
                  <a:gd name="T16" fmla="*/ 24 w 30"/>
                  <a:gd name="T17" fmla="*/ 6 h 30"/>
                  <a:gd name="T18" fmla="*/ 0 w 30"/>
                  <a:gd name="T19" fmla="*/ 12 h 30"/>
                  <a:gd name="T20" fmla="*/ 6 w 30"/>
                  <a:gd name="T21" fmla="*/ 0 h 30"/>
                  <a:gd name="T22" fmla="*/ 0 w 30"/>
                  <a:gd name="T23" fmla="*/ 6 h 30"/>
                  <a:gd name="T24" fmla="*/ 0 w 30"/>
                  <a:gd name="T25" fmla="*/ 12 h 30"/>
                  <a:gd name="T26" fmla="*/ 12 w 30"/>
                  <a:gd name="T27" fmla="*/ 12 h 30"/>
                  <a:gd name="T28" fmla="*/ 6 w 30"/>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0">
                    <a:moveTo>
                      <a:pt x="0" y="12"/>
                    </a:moveTo>
                    <a:lnTo>
                      <a:pt x="0" y="12"/>
                    </a:lnTo>
                    <a:lnTo>
                      <a:pt x="6" y="12"/>
                    </a:lnTo>
                    <a:lnTo>
                      <a:pt x="12" y="6"/>
                    </a:lnTo>
                    <a:lnTo>
                      <a:pt x="18" y="30"/>
                    </a:lnTo>
                    <a:lnTo>
                      <a:pt x="24" y="18"/>
                    </a:lnTo>
                    <a:lnTo>
                      <a:pt x="30" y="12"/>
                    </a:lnTo>
                    <a:lnTo>
                      <a:pt x="24" y="6"/>
                    </a:lnTo>
                    <a:lnTo>
                      <a:pt x="0" y="12"/>
                    </a:lnTo>
                    <a:close/>
                    <a:moveTo>
                      <a:pt x="6" y="0"/>
                    </a:moveTo>
                    <a:lnTo>
                      <a:pt x="0" y="6"/>
                    </a:lnTo>
                    <a:lnTo>
                      <a:pt x="0" y="12"/>
                    </a:lnTo>
                    <a:lnTo>
                      <a:pt x="12" y="12"/>
                    </a:lnTo>
                    <a:lnTo>
                      <a:pt x="6" y="0"/>
                    </a:lnTo>
                    <a:close/>
                  </a:path>
                </a:pathLst>
              </a:custGeom>
              <a:solidFill>
                <a:srgbClr val="00FF00"/>
              </a:solidFill>
              <a:ln w="9525">
                <a:solidFill>
                  <a:srgbClr val="00FF00"/>
                </a:solidFill>
                <a:round/>
                <a:headEnd/>
                <a:tailEnd/>
              </a:ln>
            </p:spPr>
            <p:txBody>
              <a:bodyPr/>
              <a:lstStyle/>
              <a:p>
                <a:endParaRPr lang="zh-CN" altLang="en-US"/>
              </a:p>
            </p:txBody>
          </p:sp>
          <p:sp>
            <p:nvSpPr>
              <p:cNvPr id="46388" name="Freeform 308"/>
              <p:cNvSpPr>
                <a:spLocks noEditPoints="1"/>
              </p:cNvSpPr>
              <p:nvPr/>
            </p:nvSpPr>
            <p:spPr bwMode="auto">
              <a:xfrm>
                <a:off x="4519" y="2435"/>
                <a:ext cx="24" cy="30"/>
              </a:xfrm>
              <a:custGeom>
                <a:avLst/>
                <a:gdLst>
                  <a:gd name="T0" fmla="*/ 0 w 24"/>
                  <a:gd name="T1" fmla="*/ 12 h 30"/>
                  <a:gd name="T2" fmla="*/ 0 w 24"/>
                  <a:gd name="T3" fmla="*/ 12 h 30"/>
                  <a:gd name="T4" fmla="*/ 0 w 24"/>
                  <a:gd name="T5" fmla="*/ 12 h 30"/>
                  <a:gd name="T6" fmla="*/ 0 w 24"/>
                  <a:gd name="T7" fmla="*/ 12 h 30"/>
                  <a:gd name="T8" fmla="*/ 0 w 24"/>
                  <a:gd name="T9" fmla="*/ 12 h 30"/>
                  <a:gd name="T10" fmla="*/ 0 w 24"/>
                  <a:gd name="T11" fmla="*/ 12 h 30"/>
                  <a:gd name="T12" fmla="*/ 6 w 24"/>
                  <a:gd name="T13" fmla="*/ 30 h 30"/>
                  <a:gd name="T14" fmla="*/ 18 w 24"/>
                  <a:gd name="T15" fmla="*/ 24 h 30"/>
                  <a:gd name="T16" fmla="*/ 24 w 24"/>
                  <a:gd name="T17" fmla="*/ 18 h 30"/>
                  <a:gd name="T18" fmla="*/ 24 w 24"/>
                  <a:gd name="T19" fmla="*/ 18 h 30"/>
                  <a:gd name="T20" fmla="*/ 24 w 24"/>
                  <a:gd name="T21" fmla="*/ 12 h 30"/>
                  <a:gd name="T22" fmla="*/ 0 w 24"/>
                  <a:gd name="T23" fmla="*/ 12 h 30"/>
                  <a:gd name="T24" fmla="*/ 12 w 24"/>
                  <a:gd name="T25" fmla="*/ 0 h 30"/>
                  <a:gd name="T26" fmla="*/ 0 w 24"/>
                  <a:gd name="T27" fmla="*/ 0 h 30"/>
                  <a:gd name="T28" fmla="*/ 0 w 24"/>
                  <a:gd name="T29" fmla="*/ 12 h 30"/>
                  <a:gd name="T30" fmla="*/ 12 w 24"/>
                  <a:gd name="T31" fmla="*/ 12 h 30"/>
                  <a:gd name="T32" fmla="*/ 12 w 24"/>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0">
                    <a:moveTo>
                      <a:pt x="0" y="12"/>
                    </a:moveTo>
                    <a:lnTo>
                      <a:pt x="0" y="12"/>
                    </a:lnTo>
                    <a:lnTo>
                      <a:pt x="6" y="30"/>
                    </a:lnTo>
                    <a:lnTo>
                      <a:pt x="18" y="24"/>
                    </a:lnTo>
                    <a:lnTo>
                      <a:pt x="24" y="18"/>
                    </a:lnTo>
                    <a:lnTo>
                      <a:pt x="24" y="12"/>
                    </a:lnTo>
                    <a:lnTo>
                      <a:pt x="0" y="12"/>
                    </a:lnTo>
                    <a:close/>
                    <a:moveTo>
                      <a:pt x="12" y="0"/>
                    </a:moveTo>
                    <a:lnTo>
                      <a:pt x="0" y="0"/>
                    </a:lnTo>
                    <a:lnTo>
                      <a:pt x="0" y="12"/>
                    </a:lnTo>
                    <a:lnTo>
                      <a:pt x="12" y="12"/>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389" name="Freeform 309"/>
              <p:cNvSpPr>
                <a:spLocks noEditPoints="1"/>
              </p:cNvSpPr>
              <p:nvPr/>
            </p:nvSpPr>
            <p:spPr bwMode="auto">
              <a:xfrm>
                <a:off x="4513" y="2441"/>
                <a:ext cx="24" cy="24"/>
              </a:xfrm>
              <a:custGeom>
                <a:avLst/>
                <a:gdLst>
                  <a:gd name="T0" fmla="*/ 6 w 24"/>
                  <a:gd name="T1" fmla="*/ 6 h 24"/>
                  <a:gd name="T2" fmla="*/ 6 w 24"/>
                  <a:gd name="T3" fmla="*/ 12 h 24"/>
                  <a:gd name="T4" fmla="*/ 0 w 24"/>
                  <a:gd name="T5" fmla="*/ 12 h 24"/>
                  <a:gd name="T6" fmla="*/ 24 w 24"/>
                  <a:gd name="T7" fmla="*/ 24 h 24"/>
                  <a:gd name="T8" fmla="*/ 24 w 24"/>
                  <a:gd name="T9" fmla="*/ 24 h 24"/>
                  <a:gd name="T10" fmla="*/ 24 w 24"/>
                  <a:gd name="T11" fmla="*/ 18 h 24"/>
                  <a:gd name="T12" fmla="*/ 6 w 24"/>
                  <a:gd name="T13" fmla="*/ 6 h 24"/>
                  <a:gd name="T14" fmla="*/ 24 w 24"/>
                  <a:gd name="T15" fmla="*/ 0 h 24"/>
                  <a:gd name="T16" fmla="*/ 12 w 24"/>
                  <a:gd name="T17" fmla="*/ 0 h 24"/>
                  <a:gd name="T18" fmla="*/ 6 w 24"/>
                  <a:gd name="T19" fmla="*/ 6 h 24"/>
                  <a:gd name="T20" fmla="*/ 18 w 24"/>
                  <a:gd name="T21" fmla="*/ 12 h 24"/>
                  <a:gd name="T22" fmla="*/ 24 w 24"/>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6" y="6"/>
                    </a:moveTo>
                    <a:lnTo>
                      <a:pt x="6" y="12"/>
                    </a:lnTo>
                    <a:lnTo>
                      <a:pt x="0" y="12"/>
                    </a:lnTo>
                    <a:lnTo>
                      <a:pt x="24" y="24"/>
                    </a:lnTo>
                    <a:lnTo>
                      <a:pt x="24" y="18"/>
                    </a:lnTo>
                    <a:lnTo>
                      <a:pt x="6" y="6"/>
                    </a:lnTo>
                    <a:close/>
                    <a:moveTo>
                      <a:pt x="24" y="0"/>
                    </a:moveTo>
                    <a:lnTo>
                      <a:pt x="12" y="0"/>
                    </a:lnTo>
                    <a:lnTo>
                      <a:pt x="6" y="6"/>
                    </a:lnTo>
                    <a:lnTo>
                      <a:pt x="18" y="12"/>
                    </a:lnTo>
                    <a:lnTo>
                      <a:pt x="24" y="0"/>
                    </a:lnTo>
                    <a:close/>
                  </a:path>
                </a:pathLst>
              </a:custGeom>
              <a:solidFill>
                <a:srgbClr val="00FF00"/>
              </a:solidFill>
              <a:ln w="9525">
                <a:solidFill>
                  <a:srgbClr val="00FF00"/>
                </a:solidFill>
                <a:round/>
                <a:headEnd/>
                <a:tailEnd/>
              </a:ln>
            </p:spPr>
            <p:txBody>
              <a:bodyPr/>
              <a:lstStyle/>
              <a:p>
                <a:endParaRPr lang="zh-CN" altLang="en-US"/>
              </a:p>
            </p:txBody>
          </p:sp>
          <p:sp>
            <p:nvSpPr>
              <p:cNvPr id="46390" name="Freeform 310"/>
              <p:cNvSpPr>
                <a:spLocks noEditPoints="1"/>
              </p:cNvSpPr>
              <p:nvPr/>
            </p:nvSpPr>
            <p:spPr bwMode="auto">
              <a:xfrm>
                <a:off x="4513" y="2447"/>
                <a:ext cx="24" cy="18"/>
              </a:xfrm>
              <a:custGeom>
                <a:avLst/>
                <a:gdLst>
                  <a:gd name="T0" fmla="*/ 24 w 24"/>
                  <a:gd name="T1" fmla="*/ 12 h 18"/>
                  <a:gd name="T2" fmla="*/ 24 w 24"/>
                  <a:gd name="T3" fmla="*/ 12 h 18"/>
                  <a:gd name="T4" fmla="*/ 24 w 24"/>
                  <a:gd name="T5" fmla="*/ 12 h 18"/>
                  <a:gd name="T6" fmla="*/ 6 w 24"/>
                  <a:gd name="T7" fmla="*/ 0 h 18"/>
                  <a:gd name="T8" fmla="*/ 0 w 24"/>
                  <a:gd name="T9" fmla="*/ 6 h 18"/>
                  <a:gd name="T10" fmla="*/ 0 w 24"/>
                  <a:gd name="T11" fmla="*/ 12 h 18"/>
                  <a:gd name="T12" fmla="*/ 24 w 24"/>
                  <a:gd name="T13" fmla="*/ 12 h 18"/>
                  <a:gd name="T14" fmla="*/ 0 w 24"/>
                  <a:gd name="T15" fmla="*/ 6 h 18"/>
                  <a:gd name="T16" fmla="*/ 24 w 24"/>
                  <a:gd name="T17" fmla="*/ 12 h 18"/>
                  <a:gd name="T18" fmla="*/ 0 w 24"/>
                  <a:gd name="T19" fmla="*/ 12 h 18"/>
                  <a:gd name="T20" fmla="*/ 24 w 24"/>
                  <a:gd name="T21" fmla="*/ 18 h 18"/>
                  <a:gd name="T22" fmla="*/ 0 w 24"/>
                  <a:gd name="T23"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24" y="12"/>
                    </a:moveTo>
                    <a:lnTo>
                      <a:pt x="24" y="12"/>
                    </a:lnTo>
                    <a:lnTo>
                      <a:pt x="6" y="0"/>
                    </a:lnTo>
                    <a:lnTo>
                      <a:pt x="0" y="6"/>
                    </a:lnTo>
                    <a:lnTo>
                      <a:pt x="0" y="12"/>
                    </a:lnTo>
                    <a:lnTo>
                      <a:pt x="24" y="12"/>
                    </a:lnTo>
                    <a:close/>
                    <a:moveTo>
                      <a:pt x="0" y="6"/>
                    </a:moveTo>
                    <a:lnTo>
                      <a:pt x="24" y="12"/>
                    </a:lnTo>
                    <a:lnTo>
                      <a:pt x="0" y="12"/>
                    </a:lnTo>
                    <a:lnTo>
                      <a:pt x="24" y="18"/>
                    </a:lnTo>
                    <a:lnTo>
                      <a:pt x="0" y="6"/>
                    </a:lnTo>
                    <a:close/>
                  </a:path>
                </a:pathLst>
              </a:custGeom>
              <a:solidFill>
                <a:srgbClr val="00FF00"/>
              </a:solidFill>
              <a:ln w="9525">
                <a:solidFill>
                  <a:srgbClr val="00FF00"/>
                </a:solidFill>
                <a:round/>
                <a:headEnd/>
                <a:tailEnd/>
              </a:ln>
            </p:spPr>
            <p:txBody>
              <a:bodyPr/>
              <a:lstStyle/>
              <a:p>
                <a:endParaRPr lang="zh-CN" altLang="en-US"/>
              </a:p>
            </p:txBody>
          </p:sp>
          <p:sp>
            <p:nvSpPr>
              <p:cNvPr id="46391" name="Freeform 311"/>
              <p:cNvSpPr>
                <a:spLocks noEditPoints="1"/>
              </p:cNvSpPr>
              <p:nvPr/>
            </p:nvSpPr>
            <p:spPr bwMode="auto">
              <a:xfrm>
                <a:off x="4519" y="2441"/>
                <a:ext cx="24" cy="24"/>
              </a:xfrm>
              <a:custGeom>
                <a:avLst/>
                <a:gdLst>
                  <a:gd name="T0" fmla="*/ 12 w 24"/>
                  <a:gd name="T1" fmla="*/ 24 h 24"/>
                  <a:gd name="T2" fmla="*/ 18 w 24"/>
                  <a:gd name="T3" fmla="*/ 18 h 24"/>
                  <a:gd name="T4" fmla="*/ 24 w 24"/>
                  <a:gd name="T5" fmla="*/ 6 h 24"/>
                  <a:gd name="T6" fmla="*/ 0 w 24"/>
                  <a:gd name="T7" fmla="*/ 6 h 24"/>
                  <a:gd name="T8" fmla="*/ 0 w 24"/>
                  <a:gd name="T9" fmla="*/ 6 h 24"/>
                  <a:gd name="T10" fmla="*/ 0 w 24"/>
                  <a:gd name="T11" fmla="*/ 0 h 24"/>
                  <a:gd name="T12" fmla="*/ 12 w 24"/>
                  <a:gd name="T13" fmla="*/ 24 h 24"/>
                  <a:gd name="T14" fmla="*/ 0 w 24"/>
                  <a:gd name="T15" fmla="*/ 0 h 24"/>
                  <a:gd name="T16" fmla="*/ 0 w 24"/>
                  <a:gd name="T17" fmla="*/ 6 h 24"/>
                  <a:gd name="T18" fmla="*/ 0 w 24"/>
                  <a:gd name="T19" fmla="*/ 6 h 24"/>
                  <a:gd name="T20" fmla="*/ 6 w 24"/>
                  <a:gd name="T21" fmla="*/ 12 h 24"/>
                  <a:gd name="T22" fmla="*/ 0 w 24"/>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2" y="24"/>
                    </a:moveTo>
                    <a:lnTo>
                      <a:pt x="18" y="18"/>
                    </a:lnTo>
                    <a:lnTo>
                      <a:pt x="24" y="6"/>
                    </a:lnTo>
                    <a:lnTo>
                      <a:pt x="0" y="6"/>
                    </a:lnTo>
                    <a:lnTo>
                      <a:pt x="0" y="0"/>
                    </a:lnTo>
                    <a:lnTo>
                      <a:pt x="12" y="24"/>
                    </a:lnTo>
                    <a:close/>
                    <a:moveTo>
                      <a:pt x="0" y="0"/>
                    </a:moveTo>
                    <a:lnTo>
                      <a:pt x="0" y="6"/>
                    </a:lnTo>
                    <a:lnTo>
                      <a:pt x="6" y="12"/>
                    </a:lnTo>
                    <a:lnTo>
                      <a:pt x="0" y="0"/>
                    </a:lnTo>
                    <a:close/>
                  </a:path>
                </a:pathLst>
              </a:custGeom>
              <a:solidFill>
                <a:srgbClr val="00FF00"/>
              </a:solidFill>
              <a:ln w="9525">
                <a:solidFill>
                  <a:srgbClr val="00FF00"/>
                </a:solidFill>
                <a:round/>
                <a:headEnd/>
                <a:tailEnd/>
              </a:ln>
            </p:spPr>
            <p:txBody>
              <a:bodyPr/>
              <a:lstStyle/>
              <a:p>
                <a:endParaRPr lang="zh-CN" altLang="en-US"/>
              </a:p>
            </p:txBody>
          </p:sp>
          <p:sp>
            <p:nvSpPr>
              <p:cNvPr id="46392" name="Freeform 312"/>
              <p:cNvSpPr>
                <a:spLocks noEditPoints="1"/>
              </p:cNvSpPr>
              <p:nvPr/>
            </p:nvSpPr>
            <p:spPr bwMode="auto">
              <a:xfrm>
                <a:off x="4519" y="2429"/>
                <a:ext cx="24" cy="24"/>
              </a:xfrm>
              <a:custGeom>
                <a:avLst/>
                <a:gdLst>
                  <a:gd name="T0" fmla="*/ 24 w 24"/>
                  <a:gd name="T1" fmla="*/ 24 h 24"/>
                  <a:gd name="T2" fmla="*/ 24 w 24"/>
                  <a:gd name="T3" fmla="*/ 12 h 24"/>
                  <a:gd name="T4" fmla="*/ 24 w 24"/>
                  <a:gd name="T5" fmla="*/ 6 h 24"/>
                  <a:gd name="T6" fmla="*/ 18 w 24"/>
                  <a:gd name="T7" fmla="*/ 0 h 24"/>
                  <a:gd name="T8" fmla="*/ 0 w 24"/>
                  <a:gd name="T9" fmla="*/ 18 h 24"/>
                  <a:gd name="T10" fmla="*/ 0 w 24"/>
                  <a:gd name="T11" fmla="*/ 18 h 24"/>
                  <a:gd name="T12" fmla="*/ 0 w 24"/>
                  <a:gd name="T13" fmla="*/ 12 h 24"/>
                  <a:gd name="T14" fmla="*/ 24 w 24"/>
                  <a:gd name="T15" fmla="*/ 24 h 24"/>
                  <a:gd name="T16" fmla="*/ 0 w 24"/>
                  <a:gd name="T17" fmla="*/ 12 h 24"/>
                  <a:gd name="T18" fmla="*/ 0 w 24"/>
                  <a:gd name="T19" fmla="*/ 18 h 24"/>
                  <a:gd name="T20" fmla="*/ 0 w 24"/>
                  <a:gd name="T21" fmla="*/ 18 h 24"/>
                  <a:gd name="T22" fmla="*/ 12 w 24"/>
                  <a:gd name="T23" fmla="*/ 18 h 24"/>
                  <a:gd name="T24" fmla="*/ 0 w 24"/>
                  <a:gd name="T25"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4">
                    <a:moveTo>
                      <a:pt x="24" y="24"/>
                    </a:moveTo>
                    <a:lnTo>
                      <a:pt x="24" y="12"/>
                    </a:lnTo>
                    <a:lnTo>
                      <a:pt x="24" y="6"/>
                    </a:lnTo>
                    <a:lnTo>
                      <a:pt x="18" y="0"/>
                    </a:lnTo>
                    <a:lnTo>
                      <a:pt x="0" y="18"/>
                    </a:lnTo>
                    <a:lnTo>
                      <a:pt x="0" y="12"/>
                    </a:lnTo>
                    <a:lnTo>
                      <a:pt x="24" y="24"/>
                    </a:lnTo>
                    <a:close/>
                    <a:moveTo>
                      <a:pt x="0" y="12"/>
                    </a:moveTo>
                    <a:lnTo>
                      <a:pt x="0" y="18"/>
                    </a:lnTo>
                    <a:lnTo>
                      <a:pt x="12" y="18"/>
                    </a:lnTo>
                    <a:lnTo>
                      <a:pt x="0" y="12"/>
                    </a:lnTo>
                    <a:close/>
                  </a:path>
                </a:pathLst>
              </a:custGeom>
              <a:solidFill>
                <a:srgbClr val="00FF00"/>
              </a:solidFill>
              <a:ln w="9525">
                <a:solidFill>
                  <a:srgbClr val="00FF00"/>
                </a:solidFill>
                <a:round/>
                <a:headEnd/>
                <a:tailEnd/>
              </a:ln>
            </p:spPr>
            <p:txBody>
              <a:bodyPr/>
              <a:lstStyle/>
              <a:p>
                <a:endParaRPr lang="zh-CN" altLang="en-US"/>
              </a:p>
            </p:txBody>
          </p:sp>
          <p:sp>
            <p:nvSpPr>
              <p:cNvPr id="46393" name="Freeform 313"/>
              <p:cNvSpPr>
                <a:spLocks noEditPoints="1"/>
              </p:cNvSpPr>
              <p:nvPr/>
            </p:nvSpPr>
            <p:spPr bwMode="auto">
              <a:xfrm>
                <a:off x="4519" y="2423"/>
                <a:ext cx="18" cy="24"/>
              </a:xfrm>
              <a:custGeom>
                <a:avLst/>
                <a:gdLst>
                  <a:gd name="T0" fmla="*/ 18 w 18"/>
                  <a:gd name="T1" fmla="*/ 6 h 24"/>
                  <a:gd name="T2" fmla="*/ 18 w 18"/>
                  <a:gd name="T3" fmla="*/ 6 h 24"/>
                  <a:gd name="T4" fmla="*/ 18 w 18"/>
                  <a:gd name="T5" fmla="*/ 12 h 24"/>
                  <a:gd name="T6" fmla="*/ 18 w 18"/>
                  <a:gd name="T7" fmla="*/ 18 h 24"/>
                  <a:gd name="T8" fmla="*/ 18 w 18"/>
                  <a:gd name="T9" fmla="*/ 18 h 24"/>
                  <a:gd name="T10" fmla="*/ 6 w 18"/>
                  <a:gd name="T11" fmla="*/ 0 h 24"/>
                  <a:gd name="T12" fmla="*/ 0 w 18"/>
                  <a:gd name="T13" fmla="*/ 6 h 24"/>
                  <a:gd name="T14" fmla="*/ 0 w 18"/>
                  <a:gd name="T15" fmla="*/ 12 h 24"/>
                  <a:gd name="T16" fmla="*/ 0 w 18"/>
                  <a:gd name="T17" fmla="*/ 18 h 24"/>
                  <a:gd name="T18" fmla="*/ 0 w 18"/>
                  <a:gd name="T19" fmla="*/ 24 h 24"/>
                  <a:gd name="T20" fmla="*/ 18 w 18"/>
                  <a:gd name="T21" fmla="*/ 6 h 24"/>
                  <a:gd name="T22" fmla="*/ 18 w 18"/>
                  <a:gd name="T23" fmla="*/ 6 h 24"/>
                  <a:gd name="T24" fmla="*/ 18 w 18"/>
                  <a:gd name="T25" fmla="*/ 6 h 24"/>
                  <a:gd name="T26" fmla="*/ 18 w 18"/>
                  <a:gd name="T27" fmla="*/ 6 h 24"/>
                  <a:gd name="T28" fmla="*/ 12 w 18"/>
                  <a:gd name="T29" fmla="*/ 18 h 24"/>
                  <a:gd name="T30" fmla="*/ 18 w 18"/>
                  <a:gd name="T31"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24">
                    <a:moveTo>
                      <a:pt x="18" y="6"/>
                    </a:moveTo>
                    <a:lnTo>
                      <a:pt x="18" y="6"/>
                    </a:lnTo>
                    <a:lnTo>
                      <a:pt x="18" y="12"/>
                    </a:lnTo>
                    <a:lnTo>
                      <a:pt x="18" y="18"/>
                    </a:lnTo>
                    <a:lnTo>
                      <a:pt x="6" y="0"/>
                    </a:lnTo>
                    <a:lnTo>
                      <a:pt x="0" y="6"/>
                    </a:lnTo>
                    <a:lnTo>
                      <a:pt x="0" y="12"/>
                    </a:lnTo>
                    <a:lnTo>
                      <a:pt x="0" y="18"/>
                    </a:lnTo>
                    <a:lnTo>
                      <a:pt x="0" y="24"/>
                    </a:lnTo>
                    <a:lnTo>
                      <a:pt x="18" y="6"/>
                    </a:lnTo>
                    <a:close/>
                    <a:moveTo>
                      <a:pt x="18" y="6"/>
                    </a:moveTo>
                    <a:lnTo>
                      <a:pt x="18" y="6"/>
                    </a:lnTo>
                    <a:lnTo>
                      <a:pt x="12" y="18"/>
                    </a:lnTo>
                    <a:lnTo>
                      <a:pt x="18" y="6"/>
                    </a:lnTo>
                    <a:close/>
                  </a:path>
                </a:pathLst>
              </a:custGeom>
              <a:solidFill>
                <a:srgbClr val="00FF00"/>
              </a:solidFill>
              <a:ln w="9525">
                <a:solidFill>
                  <a:srgbClr val="00FF00"/>
                </a:solidFill>
                <a:round/>
                <a:headEnd/>
                <a:tailEnd/>
              </a:ln>
            </p:spPr>
            <p:txBody>
              <a:bodyPr/>
              <a:lstStyle/>
              <a:p>
                <a:endParaRPr lang="zh-CN" altLang="en-US"/>
              </a:p>
            </p:txBody>
          </p:sp>
          <p:sp>
            <p:nvSpPr>
              <p:cNvPr id="46394" name="Freeform 314"/>
              <p:cNvSpPr>
                <a:spLocks noEditPoints="1"/>
              </p:cNvSpPr>
              <p:nvPr/>
            </p:nvSpPr>
            <p:spPr bwMode="auto">
              <a:xfrm>
                <a:off x="4525" y="2417"/>
                <a:ext cx="18" cy="24"/>
              </a:xfrm>
              <a:custGeom>
                <a:avLst/>
                <a:gdLst>
                  <a:gd name="T0" fmla="*/ 18 w 18"/>
                  <a:gd name="T1" fmla="*/ 24 h 24"/>
                  <a:gd name="T2" fmla="*/ 18 w 18"/>
                  <a:gd name="T3" fmla="*/ 24 h 24"/>
                  <a:gd name="T4" fmla="*/ 12 w 18"/>
                  <a:gd name="T5" fmla="*/ 24 h 24"/>
                  <a:gd name="T6" fmla="*/ 18 w 18"/>
                  <a:gd name="T7" fmla="*/ 0 h 24"/>
                  <a:gd name="T8" fmla="*/ 6 w 18"/>
                  <a:gd name="T9" fmla="*/ 6 h 24"/>
                  <a:gd name="T10" fmla="*/ 0 w 18"/>
                  <a:gd name="T11" fmla="*/ 6 h 24"/>
                  <a:gd name="T12" fmla="*/ 18 w 18"/>
                  <a:gd name="T13" fmla="*/ 24 h 24"/>
                  <a:gd name="T14" fmla="*/ 12 w 18"/>
                  <a:gd name="T15" fmla="*/ 24 h 24"/>
                  <a:gd name="T16" fmla="*/ 18 w 18"/>
                  <a:gd name="T17" fmla="*/ 24 h 24"/>
                  <a:gd name="T18" fmla="*/ 18 w 18"/>
                  <a:gd name="T19" fmla="*/ 24 h 24"/>
                  <a:gd name="T20" fmla="*/ 6 w 18"/>
                  <a:gd name="T21" fmla="*/ 18 h 24"/>
                  <a:gd name="T22" fmla="*/ 12 w 18"/>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8" y="24"/>
                    </a:moveTo>
                    <a:lnTo>
                      <a:pt x="18" y="24"/>
                    </a:lnTo>
                    <a:lnTo>
                      <a:pt x="12" y="24"/>
                    </a:lnTo>
                    <a:lnTo>
                      <a:pt x="18" y="0"/>
                    </a:lnTo>
                    <a:lnTo>
                      <a:pt x="6" y="6"/>
                    </a:lnTo>
                    <a:lnTo>
                      <a:pt x="0" y="6"/>
                    </a:lnTo>
                    <a:lnTo>
                      <a:pt x="18" y="24"/>
                    </a:lnTo>
                    <a:close/>
                    <a:moveTo>
                      <a:pt x="12" y="24"/>
                    </a:moveTo>
                    <a:lnTo>
                      <a:pt x="18" y="24"/>
                    </a:lnTo>
                    <a:lnTo>
                      <a:pt x="6" y="18"/>
                    </a:lnTo>
                    <a:lnTo>
                      <a:pt x="12" y="24"/>
                    </a:lnTo>
                    <a:close/>
                  </a:path>
                </a:pathLst>
              </a:custGeom>
              <a:solidFill>
                <a:srgbClr val="00FF00"/>
              </a:solidFill>
              <a:ln w="9525">
                <a:solidFill>
                  <a:srgbClr val="00FF00"/>
                </a:solidFill>
                <a:round/>
                <a:headEnd/>
                <a:tailEnd/>
              </a:ln>
            </p:spPr>
            <p:txBody>
              <a:bodyPr/>
              <a:lstStyle/>
              <a:p>
                <a:endParaRPr lang="zh-CN" altLang="en-US"/>
              </a:p>
            </p:txBody>
          </p:sp>
          <p:sp>
            <p:nvSpPr>
              <p:cNvPr id="46395" name="Freeform 315"/>
              <p:cNvSpPr>
                <a:spLocks noEditPoints="1"/>
              </p:cNvSpPr>
              <p:nvPr/>
            </p:nvSpPr>
            <p:spPr bwMode="auto">
              <a:xfrm>
                <a:off x="4525" y="2417"/>
                <a:ext cx="30" cy="18"/>
              </a:xfrm>
              <a:custGeom>
                <a:avLst/>
                <a:gdLst>
                  <a:gd name="T0" fmla="*/ 6 w 30"/>
                  <a:gd name="T1" fmla="*/ 12 h 18"/>
                  <a:gd name="T2" fmla="*/ 0 w 30"/>
                  <a:gd name="T3" fmla="*/ 18 h 18"/>
                  <a:gd name="T4" fmla="*/ 24 w 30"/>
                  <a:gd name="T5" fmla="*/ 18 h 18"/>
                  <a:gd name="T6" fmla="*/ 30 w 30"/>
                  <a:gd name="T7" fmla="*/ 18 h 18"/>
                  <a:gd name="T8" fmla="*/ 6 w 30"/>
                  <a:gd name="T9" fmla="*/ 12 h 18"/>
                  <a:gd name="T10" fmla="*/ 30 w 30"/>
                  <a:gd name="T11" fmla="*/ 18 h 18"/>
                  <a:gd name="T12" fmla="*/ 30 w 30"/>
                  <a:gd name="T13" fmla="*/ 6 h 18"/>
                  <a:gd name="T14" fmla="*/ 18 w 30"/>
                  <a:gd name="T15" fmla="*/ 0 h 18"/>
                  <a:gd name="T16" fmla="*/ 18 w 30"/>
                  <a:gd name="T17" fmla="*/ 12 h 18"/>
                  <a:gd name="T18" fmla="*/ 30 w 30"/>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8">
                    <a:moveTo>
                      <a:pt x="6" y="12"/>
                    </a:moveTo>
                    <a:lnTo>
                      <a:pt x="0" y="18"/>
                    </a:lnTo>
                    <a:lnTo>
                      <a:pt x="24" y="18"/>
                    </a:lnTo>
                    <a:lnTo>
                      <a:pt x="30" y="18"/>
                    </a:lnTo>
                    <a:lnTo>
                      <a:pt x="6" y="12"/>
                    </a:lnTo>
                    <a:close/>
                    <a:moveTo>
                      <a:pt x="30" y="18"/>
                    </a:moveTo>
                    <a:lnTo>
                      <a:pt x="30" y="6"/>
                    </a:lnTo>
                    <a:lnTo>
                      <a:pt x="18" y="0"/>
                    </a:lnTo>
                    <a:lnTo>
                      <a:pt x="18" y="12"/>
                    </a:lnTo>
                    <a:lnTo>
                      <a:pt x="30" y="18"/>
                    </a:lnTo>
                    <a:close/>
                  </a:path>
                </a:pathLst>
              </a:custGeom>
              <a:solidFill>
                <a:srgbClr val="00FF00"/>
              </a:solidFill>
              <a:ln w="9525">
                <a:solidFill>
                  <a:srgbClr val="00FF00"/>
                </a:solidFill>
                <a:round/>
                <a:headEnd/>
                <a:tailEnd/>
              </a:ln>
            </p:spPr>
            <p:txBody>
              <a:bodyPr/>
              <a:lstStyle/>
              <a:p>
                <a:endParaRPr lang="zh-CN" altLang="en-US"/>
              </a:p>
            </p:txBody>
          </p:sp>
          <p:sp>
            <p:nvSpPr>
              <p:cNvPr id="46396" name="Freeform 316"/>
              <p:cNvSpPr>
                <a:spLocks/>
              </p:cNvSpPr>
              <p:nvPr/>
            </p:nvSpPr>
            <p:spPr bwMode="auto">
              <a:xfrm>
                <a:off x="4537" y="2435"/>
                <a:ext cx="12" cy="12"/>
              </a:xfrm>
              <a:custGeom>
                <a:avLst/>
                <a:gdLst>
                  <a:gd name="T0" fmla="*/ 6 w 12"/>
                  <a:gd name="T1" fmla="*/ 12 h 12"/>
                  <a:gd name="T2" fmla="*/ 12 w 12"/>
                  <a:gd name="T3" fmla="*/ 6 h 12"/>
                  <a:gd name="T4" fmla="*/ 12 w 12"/>
                  <a:gd name="T5" fmla="*/ 0 h 12"/>
                  <a:gd name="T6" fmla="*/ 0 w 12"/>
                  <a:gd name="T7" fmla="*/ 0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lnTo>
                      <a:pt x="12" y="6"/>
                    </a:lnTo>
                    <a:lnTo>
                      <a:pt x="12" y="0"/>
                    </a:lnTo>
                    <a:lnTo>
                      <a:pt x="0" y="0"/>
                    </a:lnTo>
                    <a:lnTo>
                      <a:pt x="6" y="12"/>
                    </a:lnTo>
                    <a:close/>
                  </a:path>
                </a:pathLst>
              </a:custGeom>
              <a:solidFill>
                <a:srgbClr val="00FF00"/>
              </a:solidFill>
              <a:ln w="9525">
                <a:solidFill>
                  <a:srgbClr val="00FF00"/>
                </a:solidFill>
                <a:round/>
                <a:headEnd/>
                <a:tailEnd/>
              </a:ln>
            </p:spPr>
            <p:txBody>
              <a:bodyPr/>
              <a:lstStyle/>
              <a:p>
                <a:endParaRPr lang="zh-CN" altLang="en-US"/>
              </a:p>
            </p:txBody>
          </p:sp>
          <p:sp>
            <p:nvSpPr>
              <p:cNvPr id="46397" name="Freeform 317"/>
              <p:cNvSpPr>
                <a:spLocks/>
              </p:cNvSpPr>
              <p:nvPr/>
            </p:nvSpPr>
            <p:spPr bwMode="auto">
              <a:xfrm>
                <a:off x="4537" y="2370"/>
                <a:ext cx="30" cy="77"/>
              </a:xfrm>
              <a:custGeom>
                <a:avLst/>
                <a:gdLst>
                  <a:gd name="T0" fmla="*/ 12 w 30"/>
                  <a:gd name="T1" fmla="*/ 0 h 77"/>
                  <a:gd name="T2" fmla="*/ 6 w 30"/>
                  <a:gd name="T3" fmla="*/ 6 h 77"/>
                  <a:gd name="T4" fmla="*/ 6 w 30"/>
                  <a:gd name="T5" fmla="*/ 12 h 77"/>
                  <a:gd name="T6" fmla="*/ 0 w 30"/>
                  <a:gd name="T7" fmla="*/ 35 h 77"/>
                  <a:gd name="T8" fmla="*/ 6 w 30"/>
                  <a:gd name="T9" fmla="*/ 65 h 77"/>
                  <a:gd name="T10" fmla="*/ 6 w 30"/>
                  <a:gd name="T11" fmla="*/ 77 h 77"/>
                  <a:gd name="T12" fmla="*/ 12 w 30"/>
                  <a:gd name="T13" fmla="*/ 77 h 77"/>
                  <a:gd name="T14" fmla="*/ 18 w 30"/>
                  <a:gd name="T15" fmla="*/ 77 h 77"/>
                  <a:gd name="T16" fmla="*/ 24 w 30"/>
                  <a:gd name="T17" fmla="*/ 65 h 77"/>
                  <a:gd name="T18" fmla="*/ 30 w 30"/>
                  <a:gd name="T19" fmla="*/ 35 h 77"/>
                  <a:gd name="T20" fmla="*/ 24 w 30"/>
                  <a:gd name="T21" fmla="*/ 12 h 77"/>
                  <a:gd name="T22" fmla="*/ 18 w 30"/>
                  <a:gd name="T23" fmla="*/ 6 h 77"/>
                  <a:gd name="T24" fmla="*/ 12 w 30"/>
                  <a:gd name="T25" fmla="*/ 0 h 77"/>
                  <a:gd name="T26" fmla="*/ 12 w 30"/>
                  <a:gd name="T2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7">
                    <a:moveTo>
                      <a:pt x="12" y="0"/>
                    </a:moveTo>
                    <a:lnTo>
                      <a:pt x="6" y="6"/>
                    </a:lnTo>
                    <a:lnTo>
                      <a:pt x="6" y="12"/>
                    </a:lnTo>
                    <a:lnTo>
                      <a:pt x="0" y="35"/>
                    </a:lnTo>
                    <a:lnTo>
                      <a:pt x="6" y="65"/>
                    </a:lnTo>
                    <a:lnTo>
                      <a:pt x="6" y="77"/>
                    </a:lnTo>
                    <a:lnTo>
                      <a:pt x="12" y="77"/>
                    </a:lnTo>
                    <a:lnTo>
                      <a:pt x="18" y="77"/>
                    </a:lnTo>
                    <a:lnTo>
                      <a:pt x="24" y="65"/>
                    </a:lnTo>
                    <a:lnTo>
                      <a:pt x="30" y="35"/>
                    </a:lnTo>
                    <a:lnTo>
                      <a:pt x="24" y="12"/>
                    </a:lnTo>
                    <a:lnTo>
                      <a:pt x="18" y="6"/>
                    </a:lnTo>
                    <a:lnTo>
                      <a:pt x="12" y="0"/>
                    </a:lnTo>
                    <a:close/>
                  </a:path>
                </a:pathLst>
              </a:custGeom>
              <a:solidFill>
                <a:srgbClr val="00FF00"/>
              </a:solidFill>
              <a:ln w="9525">
                <a:solidFill>
                  <a:srgbClr val="00FF00"/>
                </a:solidFill>
                <a:round/>
                <a:headEnd/>
                <a:tailEnd/>
              </a:ln>
            </p:spPr>
            <p:txBody>
              <a:bodyPr/>
              <a:lstStyle/>
              <a:p>
                <a:endParaRPr lang="zh-CN" altLang="en-US"/>
              </a:p>
            </p:txBody>
          </p:sp>
          <p:sp>
            <p:nvSpPr>
              <p:cNvPr id="46398" name="Freeform 318"/>
              <p:cNvSpPr>
                <a:spLocks/>
              </p:cNvSpPr>
              <p:nvPr/>
            </p:nvSpPr>
            <p:spPr bwMode="auto">
              <a:xfrm>
                <a:off x="4525" y="2358"/>
                <a:ext cx="30" cy="47"/>
              </a:xfrm>
              <a:custGeom>
                <a:avLst/>
                <a:gdLst>
                  <a:gd name="T0" fmla="*/ 24 w 30"/>
                  <a:gd name="T1" fmla="*/ 0 h 47"/>
                  <a:gd name="T2" fmla="*/ 12 w 30"/>
                  <a:gd name="T3" fmla="*/ 6 h 47"/>
                  <a:gd name="T4" fmla="*/ 6 w 30"/>
                  <a:gd name="T5" fmla="*/ 18 h 47"/>
                  <a:gd name="T6" fmla="*/ 0 w 30"/>
                  <a:gd name="T7" fmla="*/ 47 h 47"/>
                  <a:gd name="T8" fmla="*/ 24 w 30"/>
                  <a:gd name="T9" fmla="*/ 47 h 47"/>
                  <a:gd name="T10" fmla="*/ 24 w 30"/>
                  <a:gd name="T11" fmla="*/ 36 h 47"/>
                  <a:gd name="T12" fmla="*/ 24 w 30"/>
                  <a:gd name="T13" fmla="*/ 30 h 47"/>
                  <a:gd name="T14" fmla="*/ 30 w 30"/>
                  <a:gd name="T15" fmla="*/ 24 h 47"/>
                  <a:gd name="T16" fmla="*/ 24 w 30"/>
                  <a:gd name="T17" fmla="*/ 24 h 47"/>
                  <a:gd name="T18" fmla="*/ 24 w 30"/>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7">
                    <a:moveTo>
                      <a:pt x="24" y="0"/>
                    </a:moveTo>
                    <a:lnTo>
                      <a:pt x="12" y="6"/>
                    </a:lnTo>
                    <a:lnTo>
                      <a:pt x="6" y="18"/>
                    </a:lnTo>
                    <a:lnTo>
                      <a:pt x="0" y="47"/>
                    </a:lnTo>
                    <a:lnTo>
                      <a:pt x="24" y="47"/>
                    </a:lnTo>
                    <a:lnTo>
                      <a:pt x="24" y="36"/>
                    </a:lnTo>
                    <a:lnTo>
                      <a:pt x="24" y="30"/>
                    </a:lnTo>
                    <a:lnTo>
                      <a:pt x="30" y="24"/>
                    </a:lnTo>
                    <a:lnTo>
                      <a:pt x="24" y="24"/>
                    </a:lnTo>
                    <a:lnTo>
                      <a:pt x="24" y="0"/>
                    </a:lnTo>
                    <a:close/>
                  </a:path>
                </a:pathLst>
              </a:custGeom>
              <a:solidFill>
                <a:srgbClr val="00FF00"/>
              </a:solidFill>
              <a:ln w="9525">
                <a:solidFill>
                  <a:srgbClr val="00FF00"/>
                </a:solidFill>
                <a:round/>
                <a:headEnd/>
                <a:tailEnd/>
              </a:ln>
            </p:spPr>
            <p:txBody>
              <a:bodyPr/>
              <a:lstStyle/>
              <a:p>
                <a:endParaRPr lang="zh-CN" altLang="en-US"/>
              </a:p>
            </p:txBody>
          </p:sp>
        </p:grpSp>
        <p:sp>
          <p:nvSpPr>
            <p:cNvPr id="46399" name="Freeform 319"/>
            <p:cNvSpPr>
              <a:spLocks noEditPoints="1"/>
            </p:cNvSpPr>
            <p:nvPr/>
          </p:nvSpPr>
          <p:spPr bwMode="auto">
            <a:xfrm>
              <a:off x="4524" y="2386"/>
              <a:ext cx="30" cy="54"/>
            </a:xfrm>
            <a:custGeom>
              <a:avLst/>
              <a:gdLst>
                <a:gd name="T0" fmla="*/ 0 w 30"/>
                <a:gd name="T1" fmla="*/ 0 h 54"/>
                <a:gd name="T2" fmla="*/ 6 w 30"/>
                <a:gd name="T3" fmla="*/ 36 h 54"/>
                <a:gd name="T4" fmla="*/ 12 w 30"/>
                <a:gd name="T5" fmla="*/ 48 h 54"/>
                <a:gd name="T6" fmla="*/ 24 w 30"/>
                <a:gd name="T7" fmla="*/ 54 h 54"/>
                <a:gd name="T8" fmla="*/ 24 w 30"/>
                <a:gd name="T9" fmla="*/ 30 h 54"/>
                <a:gd name="T10" fmla="*/ 30 w 30"/>
                <a:gd name="T11" fmla="*/ 30 h 54"/>
                <a:gd name="T12" fmla="*/ 30 w 30"/>
                <a:gd name="T13" fmla="*/ 24 h 54"/>
                <a:gd name="T14" fmla="*/ 24 w 30"/>
                <a:gd name="T15" fmla="*/ 0 h 54"/>
                <a:gd name="T16" fmla="*/ 0 w 30"/>
                <a:gd name="T17" fmla="*/ 0 h 54"/>
                <a:gd name="T18" fmla="*/ 24 w 30"/>
                <a:gd name="T19" fmla="*/ 0 h 54"/>
                <a:gd name="T20" fmla="*/ 24 w 30"/>
                <a:gd name="T21" fmla="*/ 0 h 54"/>
                <a:gd name="T22" fmla="*/ 12 w 30"/>
                <a:gd name="T23" fmla="*/ 0 h 54"/>
                <a:gd name="T24" fmla="*/ 24 w 30"/>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4">
                  <a:moveTo>
                    <a:pt x="0" y="0"/>
                  </a:moveTo>
                  <a:lnTo>
                    <a:pt x="6" y="36"/>
                  </a:lnTo>
                  <a:lnTo>
                    <a:pt x="12" y="48"/>
                  </a:lnTo>
                  <a:lnTo>
                    <a:pt x="24" y="54"/>
                  </a:lnTo>
                  <a:lnTo>
                    <a:pt x="24" y="30"/>
                  </a:lnTo>
                  <a:lnTo>
                    <a:pt x="30" y="30"/>
                  </a:lnTo>
                  <a:lnTo>
                    <a:pt x="30" y="24"/>
                  </a:lnTo>
                  <a:lnTo>
                    <a:pt x="24" y="0"/>
                  </a:lnTo>
                  <a:lnTo>
                    <a:pt x="0" y="0"/>
                  </a:lnTo>
                  <a:close/>
                  <a:moveTo>
                    <a:pt x="24" y="0"/>
                  </a:moveTo>
                  <a:lnTo>
                    <a:pt x="24" y="0"/>
                  </a:lnTo>
                  <a:lnTo>
                    <a:pt x="12"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00" name="Freeform 320"/>
            <p:cNvSpPr>
              <a:spLocks noEditPoints="1"/>
            </p:cNvSpPr>
            <p:nvPr/>
          </p:nvSpPr>
          <p:spPr bwMode="auto">
            <a:xfrm>
              <a:off x="4548" y="2386"/>
              <a:ext cx="30" cy="54"/>
            </a:xfrm>
            <a:custGeom>
              <a:avLst/>
              <a:gdLst>
                <a:gd name="T0" fmla="*/ 0 w 30"/>
                <a:gd name="T1" fmla="*/ 54 h 54"/>
                <a:gd name="T2" fmla="*/ 12 w 30"/>
                <a:gd name="T3" fmla="*/ 48 h 54"/>
                <a:gd name="T4" fmla="*/ 24 w 30"/>
                <a:gd name="T5" fmla="*/ 36 h 54"/>
                <a:gd name="T6" fmla="*/ 30 w 30"/>
                <a:gd name="T7" fmla="*/ 0 h 54"/>
                <a:gd name="T8" fmla="*/ 6 w 30"/>
                <a:gd name="T9" fmla="*/ 0 h 54"/>
                <a:gd name="T10" fmla="*/ 0 w 30"/>
                <a:gd name="T11" fmla="*/ 24 h 54"/>
                <a:gd name="T12" fmla="*/ 0 w 30"/>
                <a:gd name="T13" fmla="*/ 30 h 54"/>
                <a:gd name="T14" fmla="*/ 0 w 30"/>
                <a:gd name="T15" fmla="*/ 30 h 54"/>
                <a:gd name="T16" fmla="*/ 0 w 30"/>
                <a:gd name="T17" fmla="*/ 54 h 54"/>
                <a:gd name="T18" fmla="*/ 0 w 30"/>
                <a:gd name="T19" fmla="*/ 30 h 54"/>
                <a:gd name="T20" fmla="*/ 0 w 30"/>
                <a:gd name="T21" fmla="*/ 30 h 54"/>
                <a:gd name="T22" fmla="*/ 0 w 30"/>
                <a:gd name="T23" fmla="*/ 42 h 54"/>
                <a:gd name="T24" fmla="*/ 0 w 30"/>
                <a:gd name="T25" fmla="*/ 3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4">
                  <a:moveTo>
                    <a:pt x="0" y="54"/>
                  </a:moveTo>
                  <a:lnTo>
                    <a:pt x="12" y="48"/>
                  </a:lnTo>
                  <a:lnTo>
                    <a:pt x="24" y="36"/>
                  </a:lnTo>
                  <a:lnTo>
                    <a:pt x="30" y="0"/>
                  </a:lnTo>
                  <a:lnTo>
                    <a:pt x="6" y="0"/>
                  </a:lnTo>
                  <a:lnTo>
                    <a:pt x="0" y="24"/>
                  </a:lnTo>
                  <a:lnTo>
                    <a:pt x="0" y="30"/>
                  </a:lnTo>
                  <a:lnTo>
                    <a:pt x="0" y="54"/>
                  </a:lnTo>
                  <a:close/>
                  <a:moveTo>
                    <a:pt x="0" y="30"/>
                  </a:moveTo>
                  <a:lnTo>
                    <a:pt x="0" y="30"/>
                  </a:lnTo>
                  <a:lnTo>
                    <a:pt x="0" y="42"/>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01" name="Freeform 321"/>
            <p:cNvSpPr>
              <a:spLocks noEditPoints="1"/>
            </p:cNvSpPr>
            <p:nvPr/>
          </p:nvSpPr>
          <p:spPr bwMode="auto">
            <a:xfrm>
              <a:off x="4548" y="2339"/>
              <a:ext cx="30" cy="47"/>
            </a:xfrm>
            <a:custGeom>
              <a:avLst/>
              <a:gdLst>
                <a:gd name="T0" fmla="*/ 30 w 30"/>
                <a:gd name="T1" fmla="*/ 47 h 47"/>
                <a:gd name="T2" fmla="*/ 24 w 30"/>
                <a:gd name="T3" fmla="*/ 18 h 47"/>
                <a:gd name="T4" fmla="*/ 12 w 30"/>
                <a:gd name="T5" fmla="*/ 6 h 47"/>
                <a:gd name="T6" fmla="*/ 0 w 30"/>
                <a:gd name="T7" fmla="*/ 0 h 47"/>
                <a:gd name="T8" fmla="*/ 0 w 30"/>
                <a:gd name="T9" fmla="*/ 24 h 47"/>
                <a:gd name="T10" fmla="*/ 0 w 30"/>
                <a:gd name="T11" fmla="*/ 24 h 47"/>
                <a:gd name="T12" fmla="*/ 0 w 30"/>
                <a:gd name="T13" fmla="*/ 30 h 47"/>
                <a:gd name="T14" fmla="*/ 6 w 30"/>
                <a:gd name="T15" fmla="*/ 47 h 47"/>
                <a:gd name="T16" fmla="*/ 30 w 30"/>
                <a:gd name="T17" fmla="*/ 47 h 47"/>
                <a:gd name="T18" fmla="*/ 6 w 30"/>
                <a:gd name="T19" fmla="*/ 47 h 47"/>
                <a:gd name="T20" fmla="*/ 6 w 30"/>
                <a:gd name="T21" fmla="*/ 47 h 47"/>
                <a:gd name="T22" fmla="*/ 18 w 30"/>
                <a:gd name="T23" fmla="*/ 47 h 47"/>
                <a:gd name="T24" fmla="*/ 6 w 30"/>
                <a:gd name="T2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7">
                  <a:moveTo>
                    <a:pt x="30" y="47"/>
                  </a:moveTo>
                  <a:lnTo>
                    <a:pt x="24" y="18"/>
                  </a:lnTo>
                  <a:lnTo>
                    <a:pt x="12" y="6"/>
                  </a:lnTo>
                  <a:lnTo>
                    <a:pt x="0" y="0"/>
                  </a:lnTo>
                  <a:lnTo>
                    <a:pt x="0" y="24"/>
                  </a:lnTo>
                  <a:lnTo>
                    <a:pt x="0" y="30"/>
                  </a:lnTo>
                  <a:lnTo>
                    <a:pt x="6" y="47"/>
                  </a:lnTo>
                  <a:lnTo>
                    <a:pt x="30" y="47"/>
                  </a:lnTo>
                  <a:close/>
                  <a:moveTo>
                    <a:pt x="6" y="47"/>
                  </a:moveTo>
                  <a:lnTo>
                    <a:pt x="6" y="47"/>
                  </a:lnTo>
                  <a:lnTo>
                    <a:pt x="18" y="47"/>
                  </a:lnTo>
                  <a:lnTo>
                    <a:pt x="6"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02" name="Freeform 322"/>
            <p:cNvSpPr>
              <a:spLocks/>
            </p:cNvSpPr>
            <p:nvPr/>
          </p:nvSpPr>
          <p:spPr bwMode="auto">
            <a:xfrm>
              <a:off x="4548" y="2351"/>
              <a:ext cx="1" cy="12"/>
            </a:xfrm>
            <a:custGeom>
              <a:avLst/>
              <a:gdLst>
                <a:gd name="T0" fmla="*/ 12 h 12"/>
                <a:gd name="T1" fmla="*/ 12 h 12"/>
                <a:gd name="T2" fmla="*/ 12 h 12"/>
                <a:gd name="T3" fmla="*/ 0 h 12"/>
                <a:gd name="T4" fmla="*/ 12 h 12"/>
              </a:gdLst>
              <a:ahLst/>
              <a:cxnLst>
                <a:cxn ang="0">
                  <a:pos x="0" y="T0"/>
                </a:cxn>
                <a:cxn ang="0">
                  <a:pos x="0" y="T1"/>
                </a:cxn>
                <a:cxn ang="0">
                  <a:pos x="0" y="T2"/>
                </a:cxn>
                <a:cxn ang="0">
                  <a:pos x="0" y="T3"/>
                </a:cxn>
                <a:cxn ang="0">
                  <a:pos x="0" y="T4"/>
                </a:cxn>
              </a:cxnLst>
              <a:rect l="0" t="0" r="r" b="b"/>
              <a:pathLst>
                <a:path h="12">
                  <a:moveTo>
                    <a:pt x="0" y="12"/>
                  </a:moveTo>
                  <a:lnTo>
                    <a:pt x="0" y="12"/>
                  </a:lnTo>
                  <a:lnTo>
                    <a:pt x="0" y="0"/>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03" name="Freeform 323"/>
            <p:cNvSpPr>
              <a:spLocks/>
            </p:cNvSpPr>
            <p:nvPr/>
          </p:nvSpPr>
          <p:spPr bwMode="auto">
            <a:xfrm>
              <a:off x="4536" y="2428"/>
              <a:ext cx="24" cy="12"/>
            </a:xfrm>
            <a:custGeom>
              <a:avLst/>
              <a:gdLst>
                <a:gd name="T0" fmla="*/ 6 w 24"/>
                <a:gd name="T1" fmla="*/ 0 h 12"/>
                <a:gd name="T2" fmla="*/ 6 w 24"/>
                <a:gd name="T3" fmla="*/ 6 h 12"/>
                <a:gd name="T4" fmla="*/ 0 w 24"/>
                <a:gd name="T5" fmla="*/ 6 h 12"/>
                <a:gd name="T6" fmla="*/ 6 w 24"/>
                <a:gd name="T7" fmla="*/ 12 h 12"/>
                <a:gd name="T8" fmla="*/ 6 w 24"/>
                <a:gd name="T9" fmla="*/ 12 h 12"/>
                <a:gd name="T10" fmla="*/ 18 w 24"/>
                <a:gd name="T11" fmla="*/ 12 h 12"/>
                <a:gd name="T12" fmla="*/ 24 w 24"/>
                <a:gd name="T13" fmla="*/ 12 h 12"/>
                <a:gd name="T14" fmla="*/ 24 w 24"/>
                <a:gd name="T15" fmla="*/ 6 h 12"/>
                <a:gd name="T16" fmla="*/ 24 w 24"/>
                <a:gd name="T17" fmla="*/ 6 h 12"/>
                <a:gd name="T18" fmla="*/ 18 w 24"/>
                <a:gd name="T19" fmla="*/ 0 h 12"/>
                <a:gd name="T20" fmla="*/ 6 w 24"/>
                <a:gd name="T21" fmla="*/ 0 h 12"/>
                <a:gd name="T22" fmla="*/ 6 w 24"/>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2">
                  <a:moveTo>
                    <a:pt x="6" y="0"/>
                  </a:moveTo>
                  <a:lnTo>
                    <a:pt x="6" y="6"/>
                  </a:lnTo>
                  <a:lnTo>
                    <a:pt x="0" y="6"/>
                  </a:lnTo>
                  <a:lnTo>
                    <a:pt x="6" y="12"/>
                  </a:lnTo>
                  <a:lnTo>
                    <a:pt x="18" y="12"/>
                  </a:lnTo>
                  <a:lnTo>
                    <a:pt x="24" y="12"/>
                  </a:lnTo>
                  <a:lnTo>
                    <a:pt x="24" y="6"/>
                  </a:lnTo>
                  <a:lnTo>
                    <a:pt x="18" y="0"/>
                  </a:lnTo>
                  <a:lnTo>
                    <a:pt x="6" y="0"/>
                  </a:lnTo>
                  <a:close/>
                </a:path>
              </a:pathLst>
            </a:custGeom>
            <a:solidFill>
              <a:srgbClr val="61AC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04" name="Freeform 324"/>
            <p:cNvSpPr>
              <a:spLocks/>
            </p:cNvSpPr>
            <p:nvPr/>
          </p:nvSpPr>
          <p:spPr bwMode="auto">
            <a:xfrm>
              <a:off x="4524" y="2416"/>
              <a:ext cx="24" cy="24"/>
            </a:xfrm>
            <a:custGeom>
              <a:avLst/>
              <a:gdLst>
                <a:gd name="T0" fmla="*/ 18 w 24"/>
                <a:gd name="T1" fmla="*/ 0 h 24"/>
                <a:gd name="T2" fmla="*/ 6 w 24"/>
                <a:gd name="T3" fmla="*/ 6 h 24"/>
                <a:gd name="T4" fmla="*/ 0 w 24"/>
                <a:gd name="T5" fmla="*/ 18 h 24"/>
                <a:gd name="T6" fmla="*/ 24 w 24"/>
                <a:gd name="T7" fmla="*/ 18 h 24"/>
                <a:gd name="T8" fmla="*/ 24 w 24"/>
                <a:gd name="T9" fmla="*/ 24 h 24"/>
                <a:gd name="T10" fmla="*/ 18 w 24"/>
                <a:gd name="T11" fmla="*/ 24 h 24"/>
                <a:gd name="T12" fmla="*/ 18 w 2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18" y="0"/>
                  </a:moveTo>
                  <a:lnTo>
                    <a:pt x="6" y="6"/>
                  </a:lnTo>
                  <a:lnTo>
                    <a:pt x="0" y="18"/>
                  </a:lnTo>
                  <a:lnTo>
                    <a:pt x="24" y="18"/>
                  </a:lnTo>
                  <a:lnTo>
                    <a:pt x="24" y="24"/>
                  </a:lnTo>
                  <a:lnTo>
                    <a:pt x="18" y="24"/>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05" name="Freeform 325"/>
            <p:cNvSpPr>
              <a:spLocks noEditPoints="1"/>
            </p:cNvSpPr>
            <p:nvPr/>
          </p:nvSpPr>
          <p:spPr bwMode="auto">
            <a:xfrm>
              <a:off x="4524" y="2434"/>
              <a:ext cx="24" cy="18"/>
            </a:xfrm>
            <a:custGeom>
              <a:avLst/>
              <a:gdLst>
                <a:gd name="T0" fmla="*/ 0 w 24"/>
                <a:gd name="T1" fmla="*/ 0 h 18"/>
                <a:gd name="T2" fmla="*/ 6 w 24"/>
                <a:gd name="T3" fmla="*/ 12 h 18"/>
                <a:gd name="T4" fmla="*/ 18 w 24"/>
                <a:gd name="T5" fmla="*/ 18 h 18"/>
                <a:gd name="T6" fmla="*/ 24 w 24"/>
                <a:gd name="T7" fmla="*/ 0 h 18"/>
                <a:gd name="T8" fmla="*/ 24 w 24"/>
                <a:gd name="T9" fmla="*/ 0 h 18"/>
                <a:gd name="T10" fmla="*/ 0 w 24"/>
                <a:gd name="T11" fmla="*/ 0 h 18"/>
                <a:gd name="T12" fmla="*/ 24 w 24"/>
                <a:gd name="T13" fmla="*/ 0 h 18"/>
                <a:gd name="T14" fmla="*/ 24 w 24"/>
                <a:gd name="T15" fmla="*/ 0 h 18"/>
                <a:gd name="T16" fmla="*/ 12 w 24"/>
                <a:gd name="T17" fmla="*/ 0 h 18"/>
                <a:gd name="T18" fmla="*/ 24 w 24"/>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8">
                  <a:moveTo>
                    <a:pt x="0" y="0"/>
                  </a:moveTo>
                  <a:lnTo>
                    <a:pt x="6" y="12"/>
                  </a:lnTo>
                  <a:lnTo>
                    <a:pt x="18" y="18"/>
                  </a:lnTo>
                  <a:lnTo>
                    <a:pt x="24" y="0"/>
                  </a:lnTo>
                  <a:lnTo>
                    <a:pt x="0" y="0"/>
                  </a:lnTo>
                  <a:close/>
                  <a:moveTo>
                    <a:pt x="24" y="0"/>
                  </a:moveTo>
                  <a:lnTo>
                    <a:pt x="24" y="0"/>
                  </a:lnTo>
                  <a:lnTo>
                    <a:pt x="12"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06" name="Freeform 326"/>
            <p:cNvSpPr>
              <a:spLocks noEditPoints="1"/>
            </p:cNvSpPr>
            <p:nvPr/>
          </p:nvSpPr>
          <p:spPr bwMode="auto">
            <a:xfrm>
              <a:off x="4542" y="2428"/>
              <a:ext cx="12" cy="24"/>
            </a:xfrm>
            <a:custGeom>
              <a:avLst/>
              <a:gdLst>
                <a:gd name="T0" fmla="*/ 0 w 12"/>
                <a:gd name="T1" fmla="*/ 24 h 24"/>
                <a:gd name="T2" fmla="*/ 12 w 12"/>
                <a:gd name="T3" fmla="*/ 24 h 24"/>
                <a:gd name="T4" fmla="*/ 12 w 12"/>
                <a:gd name="T5" fmla="*/ 0 h 24"/>
                <a:gd name="T6" fmla="*/ 0 w 12"/>
                <a:gd name="T7" fmla="*/ 0 h 24"/>
                <a:gd name="T8" fmla="*/ 0 w 12"/>
                <a:gd name="T9" fmla="*/ 24 h 24"/>
                <a:gd name="T10" fmla="*/ 0 w 12"/>
                <a:gd name="T11" fmla="*/ 24 h 24"/>
                <a:gd name="T12" fmla="*/ 0 w 12"/>
                <a:gd name="T13" fmla="*/ 24 h 24"/>
                <a:gd name="T14" fmla="*/ 0 w 12"/>
                <a:gd name="T15" fmla="*/ 24 h 24"/>
                <a:gd name="T16" fmla="*/ 0 w 12"/>
                <a:gd name="T17" fmla="*/ 12 h 24"/>
                <a:gd name="T18" fmla="*/ 0 w 12"/>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4">
                  <a:moveTo>
                    <a:pt x="0" y="24"/>
                  </a:moveTo>
                  <a:lnTo>
                    <a:pt x="12" y="24"/>
                  </a:lnTo>
                  <a:lnTo>
                    <a:pt x="12" y="0"/>
                  </a:lnTo>
                  <a:lnTo>
                    <a:pt x="0" y="0"/>
                  </a:lnTo>
                  <a:lnTo>
                    <a:pt x="0" y="24"/>
                  </a:lnTo>
                  <a:close/>
                  <a:moveTo>
                    <a:pt x="0" y="24"/>
                  </a:moveTo>
                  <a:lnTo>
                    <a:pt x="0" y="24"/>
                  </a:lnTo>
                  <a:lnTo>
                    <a:pt x="0" y="12"/>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07" name="Freeform 327"/>
            <p:cNvSpPr>
              <a:spLocks noEditPoints="1"/>
            </p:cNvSpPr>
            <p:nvPr/>
          </p:nvSpPr>
          <p:spPr bwMode="auto">
            <a:xfrm>
              <a:off x="4548" y="2434"/>
              <a:ext cx="24" cy="18"/>
            </a:xfrm>
            <a:custGeom>
              <a:avLst/>
              <a:gdLst>
                <a:gd name="T0" fmla="*/ 12 w 24"/>
                <a:gd name="T1" fmla="*/ 18 h 18"/>
                <a:gd name="T2" fmla="*/ 18 w 24"/>
                <a:gd name="T3" fmla="*/ 12 h 18"/>
                <a:gd name="T4" fmla="*/ 24 w 24"/>
                <a:gd name="T5" fmla="*/ 0 h 18"/>
                <a:gd name="T6" fmla="*/ 0 w 24"/>
                <a:gd name="T7" fmla="*/ 0 h 18"/>
                <a:gd name="T8" fmla="*/ 6 w 24"/>
                <a:gd name="T9" fmla="*/ 0 h 18"/>
                <a:gd name="T10" fmla="*/ 6 w 24"/>
                <a:gd name="T11" fmla="*/ 0 h 18"/>
                <a:gd name="T12" fmla="*/ 12 w 24"/>
                <a:gd name="T13" fmla="*/ 18 h 18"/>
                <a:gd name="T14" fmla="*/ 6 w 24"/>
                <a:gd name="T15" fmla="*/ 18 h 18"/>
                <a:gd name="T16" fmla="*/ 12 w 24"/>
                <a:gd name="T17" fmla="*/ 18 h 18"/>
                <a:gd name="T18" fmla="*/ 12 w 24"/>
                <a:gd name="T19" fmla="*/ 18 h 18"/>
                <a:gd name="T20" fmla="*/ 6 w 24"/>
                <a:gd name="T21" fmla="*/ 6 h 18"/>
                <a:gd name="T22" fmla="*/ 6 w 24"/>
                <a:gd name="T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12" y="18"/>
                  </a:moveTo>
                  <a:lnTo>
                    <a:pt x="18" y="12"/>
                  </a:lnTo>
                  <a:lnTo>
                    <a:pt x="24" y="0"/>
                  </a:lnTo>
                  <a:lnTo>
                    <a:pt x="0" y="0"/>
                  </a:lnTo>
                  <a:lnTo>
                    <a:pt x="6" y="0"/>
                  </a:lnTo>
                  <a:lnTo>
                    <a:pt x="12" y="18"/>
                  </a:lnTo>
                  <a:close/>
                  <a:moveTo>
                    <a:pt x="6" y="18"/>
                  </a:moveTo>
                  <a:lnTo>
                    <a:pt x="12" y="18"/>
                  </a:lnTo>
                  <a:lnTo>
                    <a:pt x="6" y="6"/>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08" name="Freeform 328"/>
            <p:cNvSpPr>
              <a:spLocks noEditPoints="1"/>
            </p:cNvSpPr>
            <p:nvPr/>
          </p:nvSpPr>
          <p:spPr bwMode="auto">
            <a:xfrm>
              <a:off x="4548" y="2416"/>
              <a:ext cx="24" cy="24"/>
            </a:xfrm>
            <a:custGeom>
              <a:avLst/>
              <a:gdLst>
                <a:gd name="T0" fmla="*/ 24 w 24"/>
                <a:gd name="T1" fmla="*/ 18 h 24"/>
                <a:gd name="T2" fmla="*/ 18 w 24"/>
                <a:gd name="T3" fmla="*/ 6 h 24"/>
                <a:gd name="T4" fmla="*/ 6 w 24"/>
                <a:gd name="T5" fmla="*/ 0 h 24"/>
                <a:gd name="T6" fmla="*/ 6 w 24"/>
                <a:gd name="T7" fmla="*/ 24 h 24"/>
                <a:gd name="T8" fmla="*/ 6 w 24"/>
                <a:gd name="T9" fmla="*/ 24 h 24"/>
                <a:gd name="T10" fmla="*/ 0 w 24"/>
                <a:gd name="T11" fmla="*/ 18 h 24"/>
                <a:gd name="T12" fmla="*/ 24 w 24"/>
                <a:gd name="T13" fmla="*/ 18 h 24"/>
                <a:gd name="T14" fmla="*/ 0 w 24"/>
                <a:gd name="T15" fmla="*/ 18 h 24"/>
                <a:gd name="T16" fmla="*/ 0 w 24"/>
                <a:gd name="T17" fmla="*/ 18 h 24"/>
                <a:gd name="T18" fmla="*/ 12 w 24"/>
                <a:gd name="T19" fmla="*/ 18 h 24"/>
                <a:gd name="T20" fmla="*/ 0 w 24"/>
                <a:gd name="T21"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4" y="18"/>
                  </a:moveTo>
                  <a:lnTo>
                    <a:pt x="18" y="6"/>
                  </a:lnTo>
                  <a:lnTo>
                    <a:pt x="6" y="0"/>
                  </a:lnTo>
                  <a:lnTo>
                    <a:pt x="6" y="24"/>
                  </a:lnTo>
                  <a:lnTo>
                    <a:pt x="0" y="18"/>
                  </a:lnTo>
                  <a:lnTo>
                    <a:pt x="24" y="18"/>
                  </a:lnTo>
                  <a:close/>
                  <a:moveTo>
                    <a:pt x="0" y="18"/>
                  </a:moveTo>
                  <a:lnTo>
                    <a:pt x="0" y="18"/>
                  </a:lnTo>
                  <a:lnTo>
                    <a:pt x="12"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09" name="Freeform 329"/>
            <p:cNvSpPr>
              <a:spLocks noEditPoints="1"/>
            </p:cNvSpPr>
            <p:nvPr/>
          </p:nvSpPr>
          <p:spPr bwMode="auto">
            <a:xfrm>
              <a:off x="4542" y="2416"/>
              <a:ext cx="12" cy="24"/>
            </a:xfrm>
            <a:custGeom>
              <a:avLst/>
              <a:gdLst>
                <a:gd name="T0" fmla="*/ 12 w 12"/>
                <a:gd name="T1" fmla="*/ 0 h 24"/>
                <a:gd name="T2" fmla="*/ 0 w 12"/>
                <a:gd name="T3" fmla="*/ 0 h 24"/>
                <a:gd name="T4" fmla="*/ 0 w 12"/>
                <a:gd name="T5" fmla="*/ 24 h 24"/>
                <a:gd name="T6" fmla="*/ 12 w 12"/>
                <a:gd name="T7" fmla="*/ 24 h 24"/>
                <a:gd name="T8" fmla="*/ 12 w 12"/>
                <a:gd name="T9" fmla="*/ 0 h 24"/>
                <a:gd name="T10" fmla="*/ 12 w 12"/>
                <a:gd name="T11" fmla="*/ 24 h 24"/>
                <a:gd name="T12" fmla="*/ 12 w 12"/>
                <a:gd name="T13" fmla="*/ 24 h 24"/>
                <a:gd name="T14" fmla="*/ 12 w 12"/>
                <a:gd name="T15" fmla="*/ 12 h 24"/>
                <a:gd name="T16" fmla="*/ 12 w 12"/>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12" y="0"/>
                  </a:moveTo>
                  <a:lnTo>
                    <a:pt x="0" y="0"/>
                  </a:lnTo>
                  <a:lnTo>
                    <a:pt x="0" y="24"/>
                  </a:lnTo>
                  <a:lnTo>
                    <a:pt x="12" y="24"/>
                  </a:lnTo>
                  <a:lnTo>
                    <a:pt x="12" y="0"/>
                  </a:lnTo>
                  <a:close/>
                  <a:moveTo>
                    <a:pt x="12" y="24"/>
                  </a:moveTo>
                  <a:lnTo>
                    <a:pt x="12" y="24"/>
                  </a:lnTo>
                  <a:lnTo>
                    <a:pt x="12" y="12"/>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10" name="Freeform 330"/>
            <p:cNvSpPr>
              <a:spLocks/>
            </p:cNvSpPr>
            <p:nvPr/>
          </p:nvSpPr>
          <p:spPr bwMode="auto">
            <a:xfrm>
              <a:off x="4542" y="2428"/>
              <a:ext cx="1" cy="12"/>
            </a:xfrm>
            <a:custGeom>
              <a:avLst/>
              <a:gdLst>
                <a:gd name="T0" fmla="*/ 12 h 12"/>
                <a:gd name="T1" fmla="*/ 12 h 12"/>
                <a:gd name="T2" fmla="*/ 0 h 12"/>
                <a:gd name="T3" fmla="*/ 12 h 12"/>
              </a:gdLst>
              <a:ahLst/>
              <a:cxnLst>
                <a:cxn ang="0">
                  <a:pos x="0" y="T0"/>
                </a:cxn>
                <a:cxn ang="0">
                  <a:pos x="0" y="T1"/>
                </a:cxn>
                <a:cxn ang="0">
                  <a:pos x="0" y="T2"/>
                </a:cxn>
                <a:cxn ang="0">
                  <a:pos x="0" y="T3"/>
                </a:cxn>
              </a:cxnLst>
              <a:rect l="0" t="0" r="r" b="b"/>
              <a:pathLst>
                <a:path h="12">
                  <a:moveTo>
                    <a:pt x="0" y="12"/>
                  </a:moveTo>
                  <a:lnTo>
                    <a:pt x="0" y="12"/>
                  </a:lnTo>
                  <a:lnTo>
                    <a:pt x="0" y="0"/>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11" name="Freeform 331"/>
            <p:cNvSpPr>
              <a:spLocks/>
            </p:cNvSpPr>
            <p:nvPr/>
          </p:nvSpPr>
          <p:spPr bwMode="auto">
            <a:xfrm>
              <a:off x="4554" y="2375"/>
              <a:ext cx="6" cy="35"/>
            </a:xfrm>
            <a:custGeom>
              <a:avLst/>
              <a:gdLst>
                <a:gd name="T0" fmla="*/ 6 w 6"/>
                <a:gd name="T1" fmla="*/ 0 h 35"/>
                <a:gd name="T2" fmla="*/ 0 w 6"/>
                <a:gd name="T3" fmla="*/ 11 h 35"/>
                <a:gd name="T4" fmla="*/ 0 w 6"/>
                <a:gd name="T5" fmla="*/ 23 h 35"/>
                <a:gd name="T6" fmla="*/ 6 w 6"/>
                <a:gd name="T7" fmla="*/ 29 h 35"/>
                <a:gd name="T8" fmla="*/ 6 w 6"/>
                <a:gd name="T9" fmla="*/ 35 h 35"/>
                <a:gd name="T10" fmla="*/ 6 w 6"/>
                <a:gd name="T11" fmla="*/ 0 h 35"/>
                <a:gd name="T12" fmla="*/ 6 w 6"/>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6" h="35">
                  <a:moveTo>
                    <a:pt x="6" y="0"/>
                  </a:moveTo>
                  <a:lnTo>
                    <a:pt x="0" y="11"/>
                  </a:lnTo>
                  <a:lnTo>
                    <a:pt x="0" y="23"/>
                  </a:lnTo>
                  <a:lnTo>
                    <a:pt x="6" y="29"/>
                  </a:lnTo>
                  <a:lnTo>
                    <a:pt x="6" y="35"/>
                  </a:lnTo>
                  <a:lnTo>
                    <a:pt x="6" y="0"/>
                  </a:lnTo>
                  <a:close/>
                </a:path>
              </a:pathLst>
            </a:custGeom>
            <a:solidFill>
              <a:srgbClr val="2145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12" name="Freeform 332"/>
            <p:cNvSpPr>
              <a:spLocks/>
            </p:cNvSpPr>
            <p:nvPr/>
          </p:nvSpPr>
          <p:spPr bwMode="auto">
            <a:xfrm>
              <a:off x="4542" y="2369"/>
              <a:ext cx="30" cy="47"/>
            </a:xfrm>
            <a:custGeom>
              <a:avLst/>
              <a:gdLst>
                <a:gd name="T0" fmla="*/ 12 w 30"/>
                <a:gd name="T1" fmla="*/ 0 h 47"/>
                <a:gd name="T2" fmla="*/ 6 w 30"/>
                <a:gd name="T3" fmla="*/ 17 h 47"/>
                <a:gd name="T4" fmla="*/ 0 w 30"/>
                <a:gd name="T5" fmla="*/ 35 h 47"/>
                <a:gd name="T6" fmla="*/ 6 w 30"/>
                <a:gd name="T7" fmla="*/ 41 h 47"/>
                <a:gd name="T8" fmla="*/ 6 w 30"/>
                <a:gd name="T9" fmla="*/ 47 h 47"/>
                <a:gd name="T10" fmla="*/ 30 w 30"/>
                <a:gd name="T11" fmla="*/ 41 h 47"/>
                <a:gd name="T12" fmla="*/ 30 w 30"/>
                <a:gd name="T13" fmla="*/ 35 h 47"/>
                <a:gd name="T14" fmla="*/ 30 w 30"/>
                <a:gd name="T15" fmla="*/ 29 h 47"/>
                <a:gd name="T16" fmla="*/ 30 w 30"/>
                <a:gd name="T17" fmla="*/ 23 h 47"/>
                <a:gd name="T18" fmla="*/ 30 w 30"/>
                <a:gd name="T19" fmla="*/ 17 h 47"/>
                <a:gd name="T20" fmla="*/ 12 w 30"/>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47">
                  <a:moveTo>
                    <a:pt x="12" y="0"/>
                  </a:moveTo>
                  <a:lnTo>
                    <a:pt x="6" y="17"/>
                  </a:lnTo>
                  <a:lnTo>
                    <a:pt x="0" y="35"/>
                  </a:lnTo>
                  <a:lnTo>
                    <a:pt x="6" y="41"/>
                  </a:lnTo>
                  <a:lnTo>
                    <a:pt x="6" y="47"/>
                  </a:lnTo>
                  <a:lnTo>
                    <a:pt x="30" y="41"/>
                  </a:lnTo>
                  <a:lnTo>
                    <a:pt x="30" y="35"/>
                  </a:lnTo>
                  <a:lnTo>
                    <a:pt x="30" y="29"/>
                  </a:lnTo>
                  <a:lnTo>
                    <a:pt x="30" y="23"/>
                  </a:lnTo>
                  <a:lnTo>
                    <a:pt x="30" y="17"/>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13" name="Freeform 333"/>
            <p:cNvSpPr>
              <a:spLocks noEditPoints="1"/>
            </p:cNvSpPr>
            <p:nvPr/>
          </p:nvSpPr>
          <p:spPr bwMode="auto">
            <a:xfrm>
              <a:off x="4548" y="2375"/>
              <a:ext cx="24" cy="41"/>
            </a:xfrm>
            <a:custGeom>
              <a:avLst/>
              <a:gdLst>
                <a:gd name="T0" fmla="*/ 24 w 24"/>
                <a:gd name="T1" fmla="*/ 41 h 41"/>
                <a:gd name="T2" fmla="*/ 24 w 24"/>
                <a:gd name="T3" fmla="*/ 6 h 41"/>
                <a:gd name="T4" fmla="*/ 0 w 24"/>
                <a:gd name="T5" fmla="*/ 0 h 41"/>
                <a:gd name="T6" fmla="*/ 0 w 24"/>
                <a:gd name="T7" fmla="*/ 35 h 41"/>
                <a:gd name="T8" fmla="*/ 24 w 24"/>
                <a:gd name="T9" fmla="*/ 41 h 41"/>
                <a:gd name="T10" fmla="*/ 0 w 24"/>
                <a:gd name="T11" fmla="*/ 41 h 41"/>
                <a:gd name="T12" fmla="*/ 24 w 24"/>
                <a:gd name="T13" fmla="*/ 41 h 41"/>
                <a:gd name="T14" fmla="*/ 0 w 24"/>
                <a:gd name="T15" fmla="*/ 35 h 41"/>
                <a:gd name="T16" fmla="*/ 24 w 24"/>
                <a:gd name="T17" fmla="*/ 35 h 41"/>
                <a:gd name="T18" fmla="*/ 0 w 24"/>
                <a:gd name="T1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1">
                  <a:moveTo>
                    <a:pt x="24" y="41"/>
                  </a:moveTo>
                  <a:lnTo>
                    <a:pt x="24" y="6"/>
                  </a:lnTo>
                  <a:lnTo>
                    <a:pt x="0" y="0"/>
                  </a:lnTo>
                  <a:lnTo>
                    <a:pt x="0" y="35"/>
                  </a:lnTo>
                  <a:lnTo>
                    <a:pt x="24" y="41"/>
                  </a:lnTo>
                  <a:close/>
                  <a:moveTo>
                    <a:pt x="0" y="41"/>
                  </a:moveTo>
                  <a:lnTo>
                    <a:pt x="24" y="41"/>
                  </a:lnTo>
                  <a:lnTo>
                    <a:pt x="0" y="35"/>
                  </a:lnTo>
                  <a:lnTo>
                    <a:pt x="24" y="35"/>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14" name="Freeform 334"/>
            <p:cNvSpPr>
              <a:spLocks/>
            </p:cNvSpPr>
            <p:nvPr/>
          </p:nvSpPr>
          <p:spPr bwMode="auto">
            <a:xfrm>
              <a:off x="4554" y="2345"/>
              <a:ext cx="24" cy="36"/>
            </a:xfrm>
            <a:custGeom>
              <a:avLst/>
              <a:gdLst>
                <a:gd name="T0" fmla="*/ 18 w 24"/>
                <a:gd name="T1" fmla="*/ 36 h 36"/>
                <a:gd name="T2" fmla="*/ 24 w 24"/>
                <a:gd name="T3" fmla="*/ 0 h 36"/>
                <a:gd name="T4" fmla="*/ 0 w 24"/>
                <a:gd name="T5" fmla="*/ 24 h 36"/>
                <a:gd name="T6" fmla="*/ 6 w 24"/>
                <a:gd name="T7" fmla="*/ 30 h 36"/>
                <a:gd name="T8" fmla="*/ 18 w 24"/>
                <a:gd name="T9" fmla="*/ 36 h 36"/>
              </a:gdLst>
              <a:ahLst/>
              <a:cxnLst>
                <a:cxn ang="0">
                  <a:pos x="T0" y="T1"/>
                </a:cxn>
                <a:cxn ang="0">
                  <a:pos x="T2" y="T3"/>
                </a:cxn>
                <a:cxn ang="0">
                  <a:pos x="T4" y="T5"/>
                </a:cxn>
                <a:cxn ang="0">
                  <a:pos x="T6" y="T7"/>
                </a:cxn>
                <a:cxn ang="0">
                  <a:pos x="T8" y="T9"/>
                </a:cxn>
              </a:cxnLst>
              <a:rect l="0" t="0" r="r" b="b"/>
              <a:pathLst>
                <a:path w="24" h="36">
                  <a:moveTo>
                    <a:pt x="18" y="36"/>
                  </a:moveTo>
                  <a:lnTo>
                    <a:pt x="24" y="0"/>
                  </a:lnTo>
                  <a:lnTo>
                    <a:pt x="0" y="24"/>
                  </a:lnTo>
                  <a:lnTo>
                    <a:pt x="6" y="30"/>
                  </a:lnTo>
                  <a:lnTo>
                    <a:pt x="1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15" name="Line 335"/>
            <p:cNvSpPr>
              <a:spLocks noChangeShapeType="1"/>
            </p:cNvSpPr>
            <p:nvPr/>
          </p:nvSpPr>
          <p:spPr bwMode="auto">
            <a:xfrm flipV="1">
              <a:off x="4554" y="2381"/>
              <a:ext cx="6" cy="23"/>
            </a:xfrm>
            <a:prstGeom prst="line">
              <a:avLst/>
            </a:prstGeom>
            <a:noFill/>
            <a:ln w="0">
              <a:solidFill>
                <a:srgbClr val="354A1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416" name="Freeform 336"/>
            <p:cNvSpPr>
              <a:spLocks/>
            </p:cNvSpPr>
            <p:nvPr/>
          </p:nvSpPr>
          <p:spPr bwMode="auto">
            <a:xfrm>
              <a:off x="4542" y="2375"/>
              <a:ext cx="30" cy="29"/>
            </a:xfrm>
            <a:custGeom>
              <a:avLst/>
              <a:gdLst>
                <a:gd name="T0" fmla="*/ 24 w 30"/>
                <a:gd name="T1" fmla="*/ 29 h 29"/>
                <a:gd name="T2" fmla="*/ 30 w 30"/>
                <a:gd name="T3" fmla="*/ 6 h 29"/>
                <a:gd name="T4" fmla="*/ 6 w 30"/>
                <a:gd name="T5" fmla="*/ 0 h 29"/>
                <a:gd name="T6" fmla="*/ 0 w 30"/>
                <a:gd name="T7" fmla="*/ 23 h 29"/>
                <a:gd name="T8" fmla="*/ 24 w 30"/>
                <a:gd name="T9" fmla="*/ 29 h 29"/>
              </a:gdLst>
              <a:ahLst/>
              <a:cxnLst>
                <a:cxn ang="0">
                  <a:pos x="T0" y="T1"/>
                </a:cxn>
                <a:cxn ang="0">
                  <a:pos x="T2" y="T3"/>
                </a:cxn>
                <a:cxn ang="0">
                  <a:pos x="T4" y="T5"/>
                </a:cxn>
                <a:cxn ang="0">
                  <a:pos x="T6" y="T7"/>
                </a:cxn>
                <a:cxn ang="0">
                  <a:pos x="T8" y="T9"/>
                </a:cxn>
              </a:cxnLst>
              <a:rect l="0" t="0" r="r" b="b"/>
              <a:pathLst>
                <a:path w="30" h="29">
                  <a:moveTo>
                    <a:pt x="24" y="29"/>
                  </a:moveTo>
                  <a:lnTo>
                    <a:pt x="30" y="6"/>
                  </a:lnTo>
                  <a:lnTo>
                    <a:pt x="6" y="0"/>
                  </a:lnTo>
                  <a:lnTo>
                    <a:pt x="0" y="23"/>
                  </a:lnTo>
                  <a:lnTo>
                    <a:pt x="2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17" name="Freeform 337"/>
            <p:cNvSpPr>
              <a:spLocks/>
            </p:cNvSpPr>
            <p:nvPr/>
          </p:nvSpPr>
          <p:spPr bwMode="auto">
            <a:xfrm>
              <a:off x="4536" y="2381"/>
              <a:ext cx="24" cy="29"/>
            </a:xfrm>
            <a:custGeom>
              <a:avLst/>
              <a:gdLst>
                <a:gd name="T0" fmla="*/ 24 w 24"/>
                <a:gd name="T1" fmla="*/ 29 h 29"/>
                <a:gd name="T2" fmla="*/ 24 w 24"/>
                <a:gd name="T3" fmla="*/ 29 h 29"/>
                <a:gd name="T4" fmla="*/ 24 w 24"/>
                <a:gd name="T5" fmla="*/ 29 h 29"/>
                <a:gd name="T6" fmla="*/ 24 w 24"/>
                <a:gd name="T7" fmla="*/ 23 h 29"/>
                <a:gd name="T8" fmla="*/ 24 w 24"/>
                <a:gd name="T9" fmla="*/ 23 h 29"/>
                <a:gd name="T10" fmla="*/ 18 w 24"/>
                <a:gd name="T11" fmla="*/ 0 h 29"/>
                <a:gd name="T12" fmla="*/ 6 w 24"/>
                <a:gd name="T13" fmla="*/ 11 h 29"/>
                <a:gd name="T14" fmla="*/ 6 w 24"/>
                <a:gd name="T15" fmla="*/ 17 h 29"/>
                <a:gd name="T16" fmla="*/ 6 w 24"/>
                <a:gd name="T17" fmla="*/ 29 h 29"/>
                <a:gd name="T18" fmla="*/ 0 w 24"/>
                <a:gd name="T19" fmla="*/ 29 h 29"/>
                <a:gd name="T20" fmla="*/ 24 w 24"/>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9">
                  <a:moveTo>
                    <a:pt x="24" y="29"/>
                  </a:moveTo>
                  <a:lnTo>
                    <a:pt x="24" y="29"/>
                  </a:lnTo>
                  <a:lnTo>
                    <a:pt x="24" y="23"/>
                  </a:lnTo>
                  <a:lnTo>
                    <a:pt x="18" y="0"/>
                  </a:lnTo>
                  <a:lnTo>
                    <a:pt x="6" y="11"/>
                  </a:lnTo>
                  <a:lnTo>
                    <a:pt x="6" y="17"/>
                  </a:lnTo>
                  <a:lnTo>
                    <a:pt x="6" y="29"/>
                  </a:lnTo>
                  <a:lnTo>
                    <a:pt x="0" y="29"/>
                  </a:lnTo>
                  <a:lnTo>
                    <a:pt x="2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18" name="Freeform 338"/>
            <p:cNvSpPr>
              <a:spLocks/>
            </p:cNvSpPr>
            <p:nvPr/>
          </p:nvSpPr>
          <p:spPr bwMode="auto">
            <a:xfrm>
              <a:off x="4536" y="2381"/>
              <a:ext cx="6" cy="29"/>
            </a:xfrm>
            <a:custGeom>
              <a:avLst/>
              <a:gdLst>
                <a:gd name="T0" fmla="*/ 0 w 6"/>
                <a:gd name="T1" fmla="*/ 0 h 29"/>
                <a:gd name="T2" fmla="*/ 6 w 6"/>
                <a:gd name="T3" fmla="*/ 11 h 29"/>
                <a:gd name="T4" fmla="*/ 6 w 6"/>
                <a:gd name="T5" fmla="*/ 17 h 29"/>
                <a:gd name="T6" fmla="*/ 0 w 6"/>
                <a:gd name="T7" fmla="*/ 29 h 29"/>
                <a:gd name="T8" fmla="*/ 0 w 6"/>
                <a:gd name="T9" fmla="*/ 29 h 29"/>
                <a:gd name="T10" fmla="*/ 0 w 6"/>
                <a:gd name="T11" fmla="*/ 0 h 29"/>
                <a:gd name="T12" fmla="*/ 0 w 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 h="29">
                  <a:moveTo>
                    <a:pt x="0" y="0"/>
                  </a:moveTo>
                  <a:lnTo>
                    <a:pt x="6" y="11"/>
                  </a:lnTo>
                  <a:lnTo>
                    <a:pt x="6" y="17"/>
                  </a:lnTo>
                  <a:lnTo>
                    <a:pt x="0" y="29"/>
                  </a:lnTo>
                  <a:lnTo>
                    <a:pt x="0" y="0"/>
                  </a:lnTo>
                  <a:close/>
                </a:path>
              </a:pathLst>
            </a:custGeom>
            <a:solidFill>
              <a:srgbClr val="2145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19" name="Freeform 339"/>
            <p:cNvSpPr>
              <a:spLocks/>
            </p:cNvSpPr>
            <p:nvPr/>
          </p:nvSpPr>
          <p:spPr bwMode="auto">
            <a:xfrm>
              <a:off x="4530" y="2369"/>
              <a:ext cx="24" cy="47"/>
            </a:xfrm>
            <a:custGeom>
              <a:avLst/>
              <a:gdLst>
                <a:gd name="T0" fmla="*/ 0 w 24"/>
                <a:gd name="T1" fmla="*/ 17 h 47"/>
                <a:gd name="T2" fmla="*/ 0 w 24"/>
                <a:gd name="T3" fmla="*/ 23 h 47"/>
                <a:gd name="T4" fmla="*/ 0 w 24"/>
                <a:gd name="T5" fmla="*/ 29 h 47"/>
                <a:gd name="T6" fmla="*/ 0 w 24"/>
                <a:gd name="T7" fmla="*/ 35 h 47"/>
                <a:gd name="T8" fmla="*/ 0 w 24"/>
                <a:gd name="T9" fmla="*/ 41 h 47"/>
                <a:gd name="T10" fmla="*/ 18 w 24"/>
                <a:gd name="T11" fmla="*/ 47 h 47"/>
                <a:gd name="T12" fmla="*/ 18 w 24"/>
                <a:gd name="T13" fmla="*/ 41 h 47"/>
                <a:gd name="T14" fmla="*/ 24 w 24"/>
                <a:gd name="T15" fmla="*/ 35 h 47"/>
                <a:gd name="T16" fmla="*/ 18 w 24"/>
                <a:gd name="T17" fmla="*/ 17 h 47"/>
                <a:gd name="T18" fmla="*/ 12 w 24"/>
                <a:gd name="T19" fmla="*/ 0 h 47"/>
                <a:gd name="T20" fmla="*/ 0 w 24"/>
                <a:gd name="T2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7">
                  <a:moveTo>
                    <a:pt x="0" y="17"/>
                  </a:moveTo>
                  <a:lnTo>
                    <a:pt x="0" y="23"/>
                  </a:lnTo>
                  <a:lnTo>
                    <a:pt x="0" y="29"/>
                  </a:lnTo>
                  <a:lnTo>
                    <a:pt x="0" y="35"/>
                  </a:lnTo>
                  <a:lnTo>
                    <a:pt x="0" y="41"/>
                  </a:lnTo>
                  <a:lnTo>
                    <a:pt x="18" y="47"/>
                  </a:lnTo>
                  <a:lnTo>
                    <a:pt x="18" y="41"/>
                  </a:lnTo>
                  <a:lnTo>
                    <a:pt x="24" y="35"/>
                  </a:lnTo>
                  <a:lnTo>
                    <a:pt x="18" y="17"/>
                  </a:lnTo>
                  <a:lnTo>
                    <a:pt x="12" y="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20" name="Freeform 340"/>
            <p:cNvSpPr>
              <a:spLocks noEditPoints="1"/>
            </p:cNvSpPr>
            <p:nvPr/>
          </p:nvSpPr>
          <p:spPr bwMode="auto">
            <a:xfrm>
              <a:off x="4524" y="2375"/>
              <a:ext cx="24" cy="41"/>
            </a:xfrm>
            <a:custGeom>
              <a:avLst/>
              <a:gdLst>
                <a:gd name="T0" fmla="*/ 24 w 24"/>
                <a:gd name="T1" fmla="*/ 35 h 41"/>
                <a:gd name="T2" fmla="*/ 24 w 24"/>
                <a:gd name="T3" fmla="*/ 0 h 41"/>
                <a:gd name="T4" fmla="*/ 0 w 24"/>
                <a:gd name="T5" fmla="*/ 6 h 41"/>
                <a:gd name="T6" fmla="*/ 0 w 24"/>
                <a:gd name="T7" fmla="*/ 41 h 41"/>
                <a:gd name="T8" fmla="*/ 24 w 24"/>
                <a:gd name="T9" fmla="*/ 35 h 41"/>
                <a:gd name="T10" fmla="*/ 6 w 24"/>
                <a:gd name="T11" fmla="*/ 35 h 41"/>
                <a:gd name="T12" fmla="*/ 24 w 24"/>
                <a:gd name="T13" fmla="*/ 35 h 41"/>
                <a:gd name="T14" fmla="*/ 0 w 24"/>
                <a:gd name="T15" fmla="*/ 41 h 41"/>
                <a:gd name="T16" fmla="*/ 24 w 24"/>
                <a:gd name="T17" fmla="*/ 41 h 41"/>
                <a:gd name="T18" fmla="*/ 6 w 24"/>
                <a:gd name="T19" fmla="*/ 3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1">
                  <a:moveTo>
                    <a:pt x="24" y="35"/>
                  </a:moveTo>
                  <a:lnTo>
                    <a:pt x="24" y="0"/>
                  </a:lnTo>
                  <a:lnTo>
                    <a:pt x="0" y="6"/>
                  </a:lnTo>
                  <a:lnTo>
                    <a:pt x="0" y="41"/>
                  </a:lnTo>
                  <a:lnTo>
                    <a:pt x="24" y="35"/>
                  </a:lnTo>
                  <a:close/>
                  <a:moveTo>
                    <a:pt x="6" y="35"/>
                  </a:moveTo>
                  <a:lnTo>
                    <a:pt x="24" y="35"/>
                  </a:lnTo>
                  <a:lnTo>
                    <a:pt x="0" y="41"/>
                  </a:lnTo>
                  <a:lnTo>
                    <a:pt x="24" y="41"/>
                  </a:lnTo>
                  <a:lnTo>
                    <a:pt x="6"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21" name="Freeform 341"/>
            <p:cNvSpPr>
              <a:spLocks/>
            </p:cNvSpPr>
            <p:nvPr/>
          </p:nvSpPr>
          <p:spPr bwMode="auto">
            <a:xfrm>
              <a:off x="4518" y="2345"/>
              <a:ext cx="24" cy="36"/>
            </a:xfrm>
            <a:custGeom>
              <a:avLst/>
              <a:gdLst>
                <a:gd name="T0" fmla="*/ 24 w 24"/>
                <a:gd name="T1" fmla="*/ 24 h 36"/>
                <a:gd name="T2" fmla="*/ 0 w 24"/>
                <a:gd name="T3" fmla="*/ 0 h 36"/>
                <a:gd name="T4" fmla="*/ 6 w 24"/>
                <a:gd name="T5" fmla="*/ 36 h 36"/>
                <a:gd name="T6" fmla="*/ 18 w 24"/>
                <a:gd name="T7" fmla="*/ 36 h 36"/>
                <a:gd name="T8" fmla="*/ 24 w 24"/>
                <a:gd name="T9" fmla="*/ 24 h 36"/>
              </a:gdLst>
              <a:ahLst/>
              <a:cxnLst>
                <a:cxn ang="0">
                  <a:pos x="T0" y="T1"/>
                </a:cxn>
                <a:cxn ang="0">
                  <a:pos x="T2" y="T3"/>
                </a:cxn>
                <a:cxn ang="0">
                  <a:pos x="T4" y="T5"/>
                </a:cxn>
                <a:cxn ang="0">
                  <a:pos x="T6" y="T7"/>
                </a:cxn>
                <a:cxn ang="0">
                  <a:pos x="T8" y="T9"/>
                </a:cxn>
              </a:cxnLst>
              <a:rect l="0" t="0" r="r" b="b"/>
              <a:pathLst>
                <a:path w="24" h="36">
                  <a:moveTo>
                    <a:pt x="24" y="24"/>
                  </a:moveTo>
                  <a:lnTo>
                    <a:pt x="0" y="0"/>
                  </a:lnTo>
                  <a:lnTo>
                    <a:pt x="6" y="36"/>
                  </a:lnTo>
                  <a:lnTo>
                    <a:pt x="18" y="36"/>
                  </a:lnTo>
                  <a:lnTo>
                    <a:pt x="2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22" name="Line 342"/>
            <p:cNvSpPr>
              <a:spLocks noChangeShapeType="1"/>
            </p:cNvSpPr>
            <p:nvPr/>
          </p:nvSpPr>
          <p:spPr bwMode="auto">
            <a:xfrm flipH="1" flipV="1">
              <a:off x="4536" y="2381"/>
              <a:ext cx="6" cy="23"/>
            </a:xfrm>
            <a:prstGeom prst="line">
              <a:avLst/>
            </a:prstGeom>
            <a:noFill/>
            <a:ln w="0">
              <a:solidFill>
                <a:srgbClr val="354A1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423" name="Freeform 343"/>
            <p:cNvSpPr>
              <a:spLocks/>
            </p:cNvSpPr>
            <p:nvPr/>
          </p:nvSpPr>
          <p:spPr bwMode="auto">
            <a:xfrm>
              <a:off x="4524" y="2375"/>
              <a:ext cx="30" cy="29"/>
            </a:xfrm>
            <a:custGeom>
              <a:avLst/>
              <a:gdLst>
                <a:gd name="T0" fmla="*/ 30 w 30"/>
                <a:gd name="T1" fmla="*/ 23 h 29"/>
                <a:gd name="T2" fmla="*/ 24 w 30"/>
                <a:gd name="T3" fmla="*/ 0 h 29"/>
                <a:gd name="T4" fmla="*/ 0 w 30"/>
                <a:gd name="T5" fmla="*/ 6 h 29"/>
                <a:gd name="T6" fmla="*/ 6 w 30"/>
                <a:gd name="T7" fmla="*/ 29 h 29"/>
                <a:gd name="T8" fmla="*/ 30 w 30"/>
                <a:gd name="T9" fmla="*/ 23 h 29"/>
              </a:gdLst>
              <a:ahLst/>
              <a:cxnLst>
                <a:cxn ang="0">
                  <a:pos x="T0" y="T1"/>
                </a:cxn>
                <a:cxn ang="0">
                  <a:pos x="T2" y="T3"/>
                </a:cxn>
                <a:cxn ang="0">
                  <a:pos x="T4" y="T5"/>
                </a:cxn>
                <a:cxn ang="0">
                  <a:pos x="T6" y="T7"/>
                </a:cxn>
                <a:cxn ang="0">
                  <a:pos x="T8" y="T9"/>
                </a:cxn>
              </a:cxnLst>
              <a:rect l="0" t="0" r="r" b="b"/>
              <a:pathLst>
                <a:path w="30" h="29">
                  <a:moveTo>
                    <a:pt x="30" y="23"/>
                  </a:moveTo>
                  <a:lnTo>
                    <a:pt x="24" y="0"/>
                  </a:lnTo>
                  <a:lnTo>
                    <a:pt x="0" y="6"/>
                  </a:lnTo>
                  <a:lnTo>
                    <a:pt x="6" y="29"/>
                  </a:lnTo>
                  <a:lnTo>
                    <a:pt x="3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24" name="Freeform 344"/>
            <p:cNvSpPr>
              <a:spLocks/>
            </p:cNvSpPr>
            <p:nvPr/>
          </p:nvSpPr>
          <p:spPr bwMode="auto">
            <a:xfrm>
              <a:off x="4536" y="2381"/>
              <a:ext cx="24" cy="29"/>
            </a:xfrm>
            <a:custGeom>
              <a:avLst/>
              <a:gdLst>
                <a:gd name="T0" fmla="*/ 24 w 24"/>
                <a:gd name="T1" fmla="*/ 29 h 29"/>
                <a:gd name="T2" fmla="*/ 24 w 24"/>
                <a:gd name="T3" fmla="*/ 29 h 29"/>
                <a:gd name="T4" fmla="*/ 24 w 24"/>
                <a:gd name="T5" fmla="*/ 17 h 29"/>
                <a:gd name="T6" fmla="*/ 24 w 24"/>
                <a:gd name="T7" fmla="*/ 11 h 29"/>
                <a:gd name="T8" fmla="*/ 12 w 24"/>
                <a:gd name="T9" fmla="*/ 0 h 29"/>
                <a:gd name="T10" fmla="*/ 0 w 24"/>
                <a:gd name="T11" fmla="*/ 23 h 29"/>
                <a:gd name="T12" fmla="*/ 0 w 24"/>
                <a:gd name="T13" fmla="*/ 23 h 29"/>
                <a:gd name="T14" fmla="*/ 0 w 24"/>
                <a:gd name="T15" fmla="*/ 29 h 29"/>
                <a:gd name="T16" fmla="*/ 0 w 24"/>
                <a:gd name="T17" fmla="*/ 29 h 29"/>
                <a:gd name="T18" fmla="*/ 0 w 24"/>
                <a:gd name="T19" fmla="*/ 29 h 29"/>
                <a:gd name="T20" fmla="*/ 24 w 24"/>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9">
                  <a:moveTo>
                    <a:pt x="24" y="29"/>
                  </a:moveTo>
                  <a:lnTo>
                    <a:pt x="24" y="29"/>
                  </a:lnTo>
                  <a:lnTo>
                    <a:pt x="24" y="17"/>
                  </a:lnTo>
                  <a:lnTo>
                    <a:pt x="24" y="11"/>
                  </a:lnTo>
                  <a:lnTo>
                    <a:pt x="12" y="0"/>
                  </a:lnTo>
                  <a:lnTo>
                    <a:pt x="0" y="23"/>
                  </a:lnTo>
                  <a:lnTo>
                    <a:pt x="0" y="29"/>
                  </a:lnTo>
                  <a:lnTo>
                    <a:pt x="2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25" name="Freeform 345"/>
            <p:cNvSpPr>
              <a:spLocks/>
            </p:cNvSpPr>
            <p:nvPr/>
          </p:nvSpPr>
          <p:spPr bwMode="auto">
            <a:xfrm>
              <a:off x="4536" y="2381"/>
              <a:ext cx="30" cy="23"/>
            </a:xfrm>
            <a:custGeom>
              <a:avLst/>
              <a:gdLst>
                <a:gd name="T0" fmla="*/ 30 w 30"/>
                <a:gd name="T1" fmla="*/ 5 h 23"/>
                <a:gd name="T2" fmla="*/ 30 w 30"/>
                <a:gd name="T3" fmla="*/ 5 h 23"/>
                <a:gd name="T4" fmla="*/ 18 w 30"/>
                <a:gd name="T5" fmla="*/ 0 h 23"/>
                <a:gd name="T6" fmla="*/ 12 w 30"/>
                <a:gd name="T7" fmla="*/ 0 h 23"/>
                <a:gd name="T8" fmla="*/ 0 w 30"/>
                <a:gd name="T9" fmla="*/ 5 h 23"/>
                <a:gd name="T10" fmla="*/ 18 w 30"/>
                <a:gd name="T11" fmla="*/ 23 h 23"/>
                <a:gd name="T12" fmla="*/ 12 w 30"/>
                <a:gd name="T13" fmla="*/ 23 h 23"/>
                <a:gd name="T14" fmla="*/ 6 w 30"/>
                <a:gd name="T15" fmla="*/ 23 h 23"/>
                <a:gd name="T16" fmla="*/ 30 w 30"/>
                <a:gd name="T17"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3">
                  <a:moveTo>
                    <a:pt x="30" y="5"/>
                  </a:moveTo>
                  <a:lnTo>
                    <a:pt x="30" y="5"/>
                  </a:lnTo>
                  <a:lnTo>
                    <a:pt x="18" y="0"/>
                  </a:lnTo>
                  <a:lnTo>
                    <a:pt x="12" y="0"/>
                  </a:lnTo>
                  <a:lnTo>
                    <a:pt x="0" y="5"/>
                  </a:lnTo>
                  <a:lnTo>
                    <a:pt x="18" y="23"/>
                  </a:lnTo>
                  <a:lnTo>
                    <a:pt x="12" y="23"/>
                  </a:lnTo>
                  <a:lnTo>
                    <a:pt x="6" y="23"/>
                  </a:lnTo>
                  <a:lnTo>
                    <a:pt x="3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26" name="Freeform 346"/>
            <p:cNvSpPr>
              <a:spLocks/>
            </p:cNvSpPr>
            <p:nvPr/>
          </p:nvSpPr>
          <p:spPr bwMode="auto">
            <a:xfrm>
              <a:off x="4536" y="2369"/>
              <a:ext cx="30" cy="29"/>
            </a:xfrm>
            <a:custGeom>
              <a:avLst/>
              <a:gdLst>
                <a:gd name="T0" fmla="*/ 30 w 30"/>
                <a:gd name="T1" fmla="*/ 6 h 29"/>
                <a:gd name="T2" fmla="*/ 30 w 30"/>
                <a:gd name="T3" fmla="*/ 6 h 29"/>
                <a:gd name="T4" fmla="*/ 18 w 30"/>
                <a:gd name="T5" fmla="*/ 0 h 29"/>
                <a:gd name="T6" fmla="*/ 12 w 30"/>
                <a:gd name="T7" fmla="*/ 0 h 29"/>
                <a:gd name="T8" fmla="*/ 0 w 30"/>
                <a:gd name="T9" fmla="*/ 6 h 29"/>
                <a:gd name="T10" fmla="*/ 12 w 30"/>
                <a:gd name="T11" fmla="*/ 29 h 29"/>
                <a:gd name="T12" fmla="*/ 12 w 30"/>
                <a:gd name="T13" fmla="*/ 29 h 29"/>
                <a:gd name="T14" fmla="*/ 12 w 30"/>
                <a:gd name="T15" fmla="*/ 23 h 29"/>
                <a:gd name="T16" fmla="*/ 30 w 30"/>
                <a:gd name="T1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30" y="6"/>
                  </a:moveTo>
                  <a:lnTo>
                    <a:pt x="30" y="6"/>
                  </a:lnTo>
                  <a:lnTo>
                    <a:pt x="18" y="0"/>
                  </a:lnTo>
                  <a:lnTo>
                    <a:pt x="12" y="0"/>
                  </a:lnTo>
                  <a:lnTo>
                    <a:pt x="0" y="6"/>
                  </a:lnTo>
                  <a:lnTo>
                    <a:pt x="12" y="29"/>
                  </a:lnTo>
                  <a:lnTo>
                    <a:pt x="12" y="23"/>
                  </a:lnTo>
                  <a:lnTo>
                    <a:pt x="3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27" name="Freeform 347"/>
            <p:cNvSpPr>
              <a:spLocks/>
            </p:cNvSpPr>
            <p:nvPr/>
          </p:nvSpPr>
          <p:spPr bwMode="auto">
            <a:xfrm>
              <a:off x="4536" y="2369"/>
              <a:ext cx="30" cy="23"/>
            </a:xfrm>
            <a:custGeom>
              <a:avLst/>
              <a:gdLst>
                <a:gd name="T0" fmla="*/ 30 w 30"/>
                <a:gd name="T1" fmla="*/ 0 h 23"/>
                <a:gd name="T2" fmla="*/ 30 w 30"/>
                <a:gd name="T3" fmla="*/ 0 h 23"/>
                <a:gd name="T4" fmla="*/ 18 w 30"/>
                <a:gd name="T5" fmla="*/ 0 h 23"/>
                <a:gd name="T6" fmla="*/ 0 w 30"/>
                <a:gd name="T7" fmla="*/ 0 h 23"/>
                <a:gd name="T8" fmla="*/ 6 w 30"/>
                <a:gd name="T9" fmla="*/ 23 h 23"/>
                <a:gd name="T10" fmla="*/ 12 w 30"/>
                <a:gd name="T11" fmla="*/ 23 h 23"/>
                <a:gd name="T12" fmla="*/ 18 w 30"/>
                <a:gd name="T13" fmla="*/ 23 h 23"/>
                <a:gd name="T14" fmla="*/ 30 w 30"/>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30" y="0"/>
                  </a:moveTo>
                  <a:lnTo>
                    <a:pt x="30" y="0"/>
                  </a:lnTo>
                  <a:lnTo>
                    <a:pt x="18" y="0"/>
                  </a:lnTo>
                  <a:lnTo>
                    <a:pt x="0" y="0"/>
                  </a:lnTo>
                  <a:lnTo>
                    <a:pt x="6" y="23"/>
                  </a:lnTo>
                  <a:lnTo>
                    <a:pt x="12" y="23"/>
                  </a:lnTo>
                  <a:lnTo>
                    <a:pt x="18" y="23"/>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28" name="Freeform 348"/>
            <p:cNvSpPr>
              <a:spLocks/>
            </p:cNvSpPr>
            <p:nvPr/>
          </p:nvSpPr>
          <p:spPr bwMode="auto">
            <a:xfrm>
              <a:off x="4530" y="2363"/>
              <a:ext cx="36" cy="23"/>
            </a:xfrm>
            <a:custGeom>
              <a:avLst/>
              <a:gdLst>
                <a:gd name="T0" fmla="*/ 36 w 36"/>
                <a:gd name="T1" fmla="*/ 6 h 23"/>
                <a:gd name="T2" fmla="*/ 36 w 36"/>
                <a:gd name="T3" fmla="*/ 6 h 23"/>
                <a:gd name="T4" fmla="*/ 24 w 36"/>
                <a:gd name="T5" fmla="*/ 0 h 23"/>
                <a:gd name="T6" fmla="*/ 12 w 36"/>
                <a:gd name="T7" fmla="*/ 0 h 23"/>
                <a:gd name="T8" fmla="*/ 0 w 36"/>
                <a:gd name="T9" fmla="*/ 6 h 23"/>
                <a:gd name="T10" fmla="*/ 12 w 36"/>
                <a:gd name="T11" fmla="*/ 23 h 23"/>
                <a:gd name="T12" fmla="*/ 18 w 36"/>
                <a:gd name="T13" fmla="*/ 23 h 23"/>
                <a:gd name="T14" fmla="*/ 24 w 36"/>
                <a:gd name="T15" fmla="*/ 23 h 23"/>
                <a:gd name="T16" fmla="*/ 36 w 36"/>
                <a:gd name="T1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3">
                  <a:moveTo>
                    <a:pt x="36" y="6"/>
                  </a:moveTo>
                  <a:lnTo>
                    <a:pt x="36" y="6"/>
                  </a:lnTo>
                  <a:lnTo>
                    <a:pt x="24" y="0"/>
                  </a:lnTo>
                  <a:lnTo>
                    <a:pt x="12" y="0"/>
                  </a:lnTo>
                  <a:lnTo>
                    <a:pt x="0" y="6"/>
                  </a:lnTo>
                  <a:lnTo>
                    <a:pt x="12" y="23"/>
                  </a:lnTo>
                  <a:lnTo>
                    <a:pt x="18" y="23"/>
                  </a:lnTo>
                  <a:lnTo>
                    <a:pt x="24" y="23"/>
                  </a:lnTo>
                  <a:lnTo>
                    <a:pt x="3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29" name="Freeform 349"/>
            <p:cNvSpPr>
              <a:spLocks/>
            </p:cNvSpPr>
            <p:nvPr/>
          </p:nvSpPr>
          <p:spPr bwMode="auto">
            <a:xfrm>
              <a:off x="4530" y="2363"/>
              <a:ext cx="36" cy="23"/>
            </a:xfrm>
            <a:custGeom>
              <a:avLst/>
              <a:gdLst>
                <a:gd name="T0" fmla="*/ 36 w 36"/>
                <a:gd name="T1" fmla="*/ 0 h 23"/>
                <a:gd name="T2" fmla="*/ 30 w 36"/>
                <a:gd name="T3" fmla="*/ 0 h 23"/>
                <a:gd name="T4" fmla="*/ 0 w 36"/>
                <a:gd name="T5" fmla="*/ 0 h 23"/>
                <a:gd name="T6" fmla="*/ 12 w 36"/>
                <a:gd name="T7" fmla="*/ 23 h 23"/>
                <a:gd name="T8" fmla="*/ 24 w 36"/>
                <a:gd name="T9" fmla="*/ 23 h 23"/>
                <a:gd name="T10" fmla="*/ 24 w 36"/>
                <a:gd name="T11" fmla="*/ 23 h 23"/>
                <a:gd name="T12" fmla="*/ 24 w 36"/>
                <a:gd name="T13" fmla="*/ 23 h 23"/>
                <a:gd name="T14" fmla="*/ 36 w 36"/>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3">
                  <a:moveTo>
                    <a:pt x="36" y="0"/>
                  </a:moveTo>
                  <a:lnTo>
                    <a:pt x="30" y="0"/>
                  </a:lnTo>
                  <a:lnTo>
                    <a:pt x="0" y="0"/>
                  </a:lnTo>
                  <a:lnTo>
                    <a:pt x="12" y="23"/>
                  </a:lnTo>
                  <a:lnTo>
                    <a:pt x="24" y="23"/>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30" name="Freeform 350"/>
            <p:cNvSpPr>
              <a:spLocks/>
            </p:cNvSpPr>
            <p:nvPr/>
          </p:nvSpPr>
          <p:spPr bwMode="auto">
            <a:xfrm>
              <a:off x="4536" y="2357"/>
              <a:ext cx="30" cy="24"/>
            </a:xfrm>
            <a:custGeom>
              <a:avLst/>
              <a:gdLst>
                <a:gd name="T0" fmla="*/ 30 w 30"/>
                <a:gd name="T1" fmla="*/ 0 h 24"/>
                <a:gd name="T2" fmla="*/ 30 w 30"/>
                <a:gd name="T3" fmla="*/ 0 h 24"/>
                <a:gd name="T4" fmla="*/ 18 w 30"/>
                <a:gd name="T5" fmla="*/ 0 h 24"/>
                <a:gd name="T6" fmla="*/ 0 w 30"/>
                <a:gd name="T7" fmla="*/ 0 h 24"/>
                <a:gd name="T8" fmla="*/ 6 w 30"/>
                <a:gd name="T9" fmla="*/ 24 h 24"/>
                <a:gd name="T10" fmla="*/ 18 w 30"/>
                <a:gd name="T11" fmla="*/ 24 h 24"/>
                <a:gd name="T12" fmla="*/ 18 w 30"/>
                <a:gd name="T13" fmla="*/ 24 h 24"/>
                <a:gd name="T14" fmla="*/ 18 w 30"/>
                <a:gd name="T15" fmla="*/ 24 h 24"/>
                <a:gd name="T16" fmla="*/ 30 w 30"/>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4">
                  <a:moveTo>
                    <a:pt x="30" y="0"/>
                  </a:moveTo>
                  <a:lnTo>
                    <a:pt x="30" y="0"/>
                  </a:lnTo>
                  <a:lnTo>
                    <a:pt x="18" y="0"/>
                  </a:lnTo>
                  <a:lnTo>
                    <a:pt x="0" y="0"/>
                  </a:lnTo>
                  <a:lnTo>
                    <a:pt x="6" y="24"/>
                  </a:lnTo>
                  <a:lnTo>
                    <a:pt x="18" y="24"/>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31" name="Freeform 351"/>
            <p:cNvSpPr>
              <a:spLocks/>
            </p:cNvSpPr>
            <p:nvPr/>
          </p:nvSpPr>
          <p:spPr bwMode="auto">
            <a:xfrm>
              <a:off x="4536" y="2351"/>
              <a:ext cx="24" cy="24"/>
            </a:xfrm>
            <a:custGeom>
              <a:avLst/>
              <a:gdLst>
                <a:gd name="T0" fmla="*/ 24 w 24"/>
                <a:gd name="T1" fmla="*/ 0 h 24"/>
                <a:gd name="T2" fmla="*/ 18 w 24"/>
                <a:gd name="T3" fmla="*/ 0 h 24"/>
                <a:gd name="T4" fmla="*/ 0 w 24"/>
                <a:gd name="T5" fmla="*/ 0 h 24"/>
                <a:gd name="T6" fmla="*/ 6 w 24"/>
                <a:gd name="T7" fmla="*/ 24 h 24"/>
                <a:gd name="T8" fmla="*/ 12 w 24"/>
                <a:gd name="T9" fmla="*/ 24 h 24"/>
                <a:gd name="T10" fmla="*/ 18 w 24"/>
                <a:gd name="T11" fmla="*/ 24 h 24"/>
                <a:gd name="T12" fmla="*/ 24 w 2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24" y="0"/>
                  </a:moveTo>
                  <a:lnTo>
                    <a:pt x="18" y="0"/>
                  </a:lnTo>
                  <a:lnTo>
                    <a:pt x="0" y="0"/>
                  </a:lnTo>
                  <a:lnTo>
                    <a:pt x="6" y="24"/>
                  </a:lnTo>
                  <a:lnTo>
                    <a:pt x="12" y="24"/>
                  </a:lnTo>
                  <a:lnTo>
                    <a:pt x="18" y="24"/>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32" name="Freeform 352"/>
            <p:cNvSpPr>
              <a:spLocks/>
            </p:cNvSpPr>
            <p:nvPr/>
          </p:nvSpPr>
          <p:spPr bwMode="auto">
            <a:xfrm>
              <a:off x="4542" y="2345"/>
              <a:ext cx="18" cy="24"/>
            </a:xfrm>
            <a:custGeom>
              <a:avLst/>
              <a:gdLst>
                <a:gd name="T0" fmla="*/ 18 w 18"/>
                <a:gd name="T1" fmla="*/ 0 h 24"/>
                <a:gd name="T2" fmla="*/ 12 w 18"/>
                <a:gd name="T3" fmla="*/ 0 h 24"/>
                <a:gd name="T4" fmla="*/ 0 w 18"/>
                <a:gd name="T5" fmla="*/ 0 h 24"/>
                <a:gd name="T6" fmla="*/ 6 w 18"/>
                <a:gd name="T7" fmla="*/ 24 h 24"/>
                <a:gd name="T8" fmla="*/ 12 w 18"/>
                <a:gd name="T9" fmla="*/ 24 h 24"/>
                <a:gd name="T10" fmla="*/ 12 w 18"/>
                <a:gd name="T11" fmla="*/ 24 h 24"/>
                <a:gd name="T12" fmla="*/ 18 w 1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8" h="24">
                  <a:moveTo>
                    <a:pt x="18" y="0"/>
                  </a:moveTo>
                  <a:lnTo>
                    <a:pt x="12" y="0"/>
                  </a:lnTo>
                  <a:lnTo>
                    <a:pt x="0" y="0"/>
                  </a:lnTo>
                  <a:lnTo>
                    <a:pt x="6" y="24"/>
                  </a:lnTo>
                  <a:lnTo>
                    <a:pt x="12" y="24"/>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33" name="Freeform 353"/>
            <p:cNvSpPr>
              <a:spLocks/>
            </p:cNvSpPr>
            <p:nvPr/>
          </p:nvSpPr>
          <p:spPr bwMode="auto">
            <a:xfrm>
              <a:off x="4542" y="2434"/>
              <a:ext cx="18" cy="6"/>
            </a:xfrm>
            <a:custGeom>
              <a:avLst/>
              <a:gdLst>
                <a:gd name="T0" fmla="*/ 0 w 18"/>
                <a:gd name="T1" fmla="*/ 0 h 6"/>
                <a:gd name="T2" fmla="*/ 0 w 18"/>
                <a:gd name="T3" fmla="*/ 6 h 6"/>
                <a:gd name="T4" fmla="*/ 0 w 18"/>
                <a:gd name="T5" fmla="*/ 6 h 6"/>
                <a:gd name="T6" fmla="*/ 6 w 18"/>
                <a:gd name="T7" fmla="*/ 6 h 6"/>
                <a:gd name="T8" fmla="*/ 6 w 18"/>
                <a:gd name="T9" fmla="*/ 6 h 6"/>
                <a:gd name="T10" fmla="*/ 6 w 18"/>
                <a:gd name="T11" fmla="*/ 6 h 6"/>
                <a:gd name="T12" fmla="*/ 6 w 18"/>
                <a:gd name="T13" fmla="*/ 6 h 6"/>
                <a:gd name="T14" fmla="*/ 12 w 18"/>
                <a:gd name="T15" fmla="*/ 6 h 6"/>
                <a:gd name="T16" fmla="*/ 12 w 18"/>
                <a:gd name="T17" fmla="*/ 6 h 6"/>
                <a:gd name="T18" fmla="*/ 18 w 18"/>
                <a:gd name="T19" fmla="*/ 6 h 6"/>
                <a:gd name="T20" fmla="*/ 18 w 18"/>
                <a:gd name="T21" fmla="*/ 6 h 6"/>
                <a:gd name="T22" fmla="*/ 6 w 18"/>
                <a:gd name="T23" fmla="*/ 6 h 6"/>
                <a:gd name="T24" fmla="*/ 6 w 18"/>
                <a:gd name="T25" fmla="*/ 0 h 6"/>
                <a:gd name="T26" fmla="*/ 0 w 18"/>
                <a:gd name="T27" fmla="*/ 0 h 6"/>
                <a:gd name="T28" fmla="*/ 0 w 18"/>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6">
                  <a:moveTo>
                    <a:pt x="0" y="0"/>
                  </a:moveTo>
                  <a:lnTo>
                    <a:pt x="0" y="6"/>
                  </a:lnTo>
                  <a:lnTo>
                    <a:pt x="6" y="6"/>
                  </a:lnTo>
                  <a:lnTo>
                    <a:pt x="12" y="6"/>
                  </a:lnTo>
                  <a:lnTo>
                    <a:pt x="18" y="6"/>
                  </a:lnTo>
                  <a:lnTo>
                    <a:pt x="6" y="6"/>
                  </a:lnTo>
                  <a:lnTo>
                    <a:pt x="6" y="0"/>
                  </a:lnTo>
                  <a:lnTo>
                    <a:pt x="0" y="0"/>
                  </a:lnTo>
                  <a:close/>
                </a:path>
              </a:pathLst>
            </a:custGeom>
            <a:solidFill>
              <a:srgbClr val="2145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34" name="Freeform 354"/>
            <p:cNvSpPr>
              <a:spLocks/>
            </p:cNvSpPr>
            <p:nvPr/>
          </p:nvSpPr>
          <p:spPr bwMode="auto">
            <a:xfrm>
              <a:off x="4530" y="2428"/>
              <a:ext cx="24" cy="24"/>
            </a:xfrm>
            <a:custGeom>
              <a:avLst/>
              <a:gdLst>
                <a:gd name="T0" fmla="*/ 0 w 24"/>
                <a:gd name="T1" fmla="*/ 12 h 24"/>
                <a:gd name="T2" fmla="*/ 0 w 24"/>
                <a:gd name="T3" fmla="*/ 18 h 24"/>
                <a:gd name="T4" fmla="*/ 6 w 24"/>
                <a:gd name="T5" fmla="*/ 24 h 24"/>
                <a:gd name="T6" fmla="*/ 18 w 24"/>
                <a:gd name="T7" fmla="*/ 24 h 24"/>
                <a:gd name="T8" fmla="*/ 6 w 24"/>
                <a:gd name="T9" fmla="*/ 0 h 24"/>
                <a:gd name="T10" fmla="*/ 18 w 24"/>
                <a:gd name="T11" fmla="*/ 0 h 24"/>
                <a:gd name="T12" fmla="*/ 24 w 24"/>
                <a:gd name="T13" fmla="*/ 6 h 24"/>
                <a:gd name="T14" fmla="*/ 24 w 24"/>
                <a:gd name="T15" fmla="*/ 6 h 24"/>
                <a:gd name="T16" fmla="*/ 24 w 24"/>
                <a:gd name="T17" fmla="*/ 6 h 24"/>
                <a:gd name="T18" fmla="*/ 0 w 24"/>
                <a:gd name="T1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0" y="12"/>
                  </a:moveTo>
                  <a:lnTo>
                    <a:pt x="0" y="18"/>
                  </a:lnTo>
                  <a:lnTo>
                    <a:pt x="6" y="24"/>
                  </a:lnTo>
                  <a:lnTo>
                    <a:pt x="18" y="24"/>
                  </a:lnTo>
                  <a:lnTo>
                    <a:pt x="6" y="0"/>
                  </a:lnTo>
                  <a:lnTo>
                    <a:pt x="18" y="0"/>
                  </a:lnTo>
                  <a:lnTo>
                    <a:pt x="24" y="6"/>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35" name="Freeform 355"/>
            <p:cNvSpPr>
              <a:spLocks noEditPoints="1"/>
            </p:cNvSpPr>
            <p:nvPr/>
          </p:nvSpPr>
          <p:spPr bwMode="auto">
            <a:xfrm>
              <a:off x="4536" y="2428"/>
              <a:ext cx="18" cy="24"/>
            </a:xfrm>
            <a:custGeom>
              <a:avLst/>
              <a:gdLst>
                <a:gd name="T0" fmla="*/ 12 w 18"/>
                <a:gd name="T1" fmla="*/ 24 h 24"/>
                <a:gd name="T2" fmla="*/ 6 w 18"/>
                <a:gd name="T3" fmla="*/ 24 h 24"/>
                <a:gd name="T4" fmla="*/ 6 w 18"/>
                <a:gd name="T5" fmla="*/ 24 h 24"/>
                <a:gd name="T6" fmla="*/ 6 w 18"/>
                <a:gd name="T7" fmla="*/ 24 h 24"/>
                <a:gd name="T8" fmla="*/ 6 w 18"/>
                <a:gd name="T9" fmla="*/ 24 h 24"/>
                <a:gd name="T10" fmla="*/ 18 w 18"/>
                <a:gd name="T11" fmla="*/ 0 h 24"/>
                <a:gd name="T12" fmla="*/ 18 w 18"/>
                <a:gd name="T13" fmla="*/ 0 h 24"/>
                <a:gd name="T14" fmla="*/ 18 w 18"/>
                <a:gd name="T15" fmla="*/ 0 h 24"/>
                <a:gd name="T16" fmla="*/ 12 w 18"/>
                <a:gd name="T17" fmla="*/ 0 h 24"/>
                <a:gd name="T18" fmla="*/ 0 w 18"/>
                <a:gd name="T19" fmla="*/ 0 h 24"/>
                <a:gd name="T20" fmla="*/ 12 w 18"/>
                <a:gd name="T21" fmla="*/ 24 h 24"/>
                <a:gd name="T22" fmla="*/ 0 w 18"/>
                <a:gd name="T23" fmla="*/ 0 h 24"/>
                <a:gd name="T24" fmla="*/ 0 w 18"/>
                <a:gd name="T25" fmla="*/ 0 h 24"/>
                <a:gd name="T26" fmla="*/ 0 w 18"/>
                <a:gd name="T27" fmla="*/ 0 h 24"/>
                <a:gd name="T28" fmla="*/ 6 w 18"/>
                <a:gd name="T29" fmla="*/ 12 h 24"/>
                <a:gd name="T30" fmla="*/ 0 w 18"/>
                <a:gd name="T3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24">
                  <a:moveTo>
                    <a:pt x="12" y="24"/>
                  </a:moveTo>
                  <a:lnTo>
                    <a:pt x="6" y="24"/>
                  </a:lnTo>
                  <a:lnTo>
                    <a:pt x="18" y="0"/>
                  </a:lnTo>
                  <a:lnTo>
                    <a:pt x="12" y="0"/>
                  </a:lnTo>
                  <a:lnTo>
                    <a:pt x="0" y="0"/>
                  </a:lnTo>
                  <a:lnTo>
                    <a:pt x="12" y="24"/>
                  </a:lnTo>
                  <a:close/>
                  <a:moveTo>
                    <a:pt x="0" y="0"/>
                  </a:moveTo>
                  <a:lnTo>
                    <a:pt x="0" y="0"/>
                  </a:lnTo>
                  <a:lnTo>
                    <a:pt x="6"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36" name="Freeform 356"/>
            <p:cNvSpPr>
              <a:spLocks noEditPoints="1"/>
            </p:cNvSpPr>
            <p:nvPr/>
          </p:nvSpPr>
          <p:spPr bwMode="auto">
            <a:xfrm>
              <a:off x="4536" y="2428"/>
              <a:ext cx="24" cy="24"/>
            </a:xfrm>
            <a:custGeom>
              <a:avLst/>
              <a:gdLst>
                <a:gd name="T0" fmla="*/ 6 w 24"/>
                <a:gd name="T1" fmla="*/ 24 h 24"/>
                <a:gd name="T2" fmla="*/ 0 w 24"/>
                <a:gd name="T3" fmla="*/ 18 h 24"/>
                <a:gd name="T4" fmla="*/ 0 w 24"/>
                <a:gd name="T5" fmla="*/ 18 h 24"/>
                <a:gd name="T6" fmla="*/ 0 w 24"/>
                <a:gd name="T7" fmla="*/ 18 h 24"/>
                <a:gd name="T8" fmla="*/ 24 w 24"/>
                <a:gd name="T9" fmla="*/ 6 h 24"/>
                <a:gd name="T10" fmla="*/ 18 w 24"/>
                <a:gd name="T11" fmla="*/ 0 h 24"/>
                <a:gd name="T12" fmla="*/ 18 w 24"/>
                <a:gd name="T13" fmla="*/ 0 h 24"/>
                <a:gd name="T14" fmla="*/ 18 w 24"/>
                <a:gd name="T15" fmla="*/ 0 h 24"/>
                <a:gd name="T16" fmla="*/ 12 w 24"/>
                <a:gd name="T17" fmla="*/ 0 h 24"/>
                <a:gd name="T18" fmla="*/ 6 w 24"/>
                <a:gd name="T19" fmla="*/ 24 h 24"/>
                <a:gd name="T20" fmla="*/ 6 w 24"/>
                <a:gd name="T21" fmla="*/ 24 h 24"/>
                <a:gd name="T22" fmla="*/ 6 w 24"/>
                <a:gd name="T23" fmla="*/ 24 h 24"/>
                <a:gd name="T24" fmla="*/ 6 w 24"/>
                <a:gd name="T25" fmla="*/ 24 h 24"/>
                <a:gd name="T26" fmla="*/ 12 w 24"/>
                <a:gd name="T27" fmla="*/ 12 h 24"/>
                <a:gd name="T28" fmla="*/ 6 w 24"/>
                <a:gd name="T2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4">
                  <a:moveTo>
                    <a:pt x="6" y="24"/>
                  </a:moveTo>
                  <a:lnTo>
                    <a:pt x="0" y="18"/>
                  </a:lnTo>
                  <a:lnTo>
                    <a:pt x="24" y="6"/>
                  </a:lnTo>
                  <a:lnTo>
                    <a:pt x="18" y="0"/>
                  </a:lnTo>
                  <a:lnTo>
                    <a:pt x="12" y="0"/>
                  </a:lnTo>
                  <a:lnTo>
                    <a:pt x="6" y="24"/>
                  </a:lnTo>
                  <a:close/>
                  <a:moveTo>
                    <a:pt x="6" y="24"/>
                  </a:moveTo>
                  <a:lnTo>
                    <a:pt x="6" y="24"/>
                  </a:lnTo>
                  <a:lnTo>
                    <a:pt x="12" y="12"/>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37" name="Freeform 357"/>
            <p:cNvSpPr>
              <a:spLocks noEditPoints="1"/>
            </p:cNvSpPr>
            <p:nvPr/>
          </p:nvSpPr>
          <p:spPr bwMode="auto">
            <a:xfrm>
              <a:off x="4536" y="2428"/>
              <a:ext cx="24" cy="42"/>
            </a:xfrm>
            <a:custGeom>
              <a:avLst/>
              <a:gdLst>
                <a:gd name="T0" fmla="*/ 24 w 24"/>
                <a:gd name="T1" fmla="*/ 18 h 42"/>
                <a:gd name="T2" fmla="*/ 18 w 24"/>
                <a:gd name="T3" fmla="*/ 24 h 42"/>
                <a:gd name="T4" fmla="*/ 18 w 24"/>
                <a:gd name="T5" fmla="*/ 24 h 42"/>
                <a:gd name="T6" fmla="*/ 12 w 24"/>
                <a:gd name="T7" fmla="*/ 24 h 42"/>
                <a:gd name="T8" fmla="*/ 12 w 24"/>
                <a:gd name="T9" fmla="*/ 24 h 42"/>
                <a:gd name="T10" fmla="*/ 12 w 24"/>
                <a:gd name="T11" fmla="*/ 24 h 42"/>
                <a:gd name="T12" fmla="*/ 12 w 24"/>
                <a:gd name="T13" fmla="*/ 0 h 42"/>
                <a:gd name="T14" fmla="*/ 18 w 24"/>
                <a:gd name="T15" fmla="*/ 0 h 42"/>
                <a:gd name="T16" fmla="*/ 18 w 24"/>
                <a:gd name="T17" fmla="*/ 0 h 42"/>
                <a:gd name="T18" fmla="*/ 18 w 24"/>
                <a:gd name="T19" fmla="*/ 0 h 42"/>
                <a:gd name="T20" fmla="*/ 18 w 24"/>
                <a:gd name="T21" fmla="*/ 0 h 42"/>
                <a:gd name="T22" fmla="*/ 12 w 24"/>
                <a:gd name="T23" fmla="*/ 0 h 42"/>
                <a:gd name="T24" fmla="*/ 24 w 24"/>
                <a:gd name="T25" fmla="*/ 18 h 42"/>
                <a:gd name="T26" fmla="*/ 0 w 24"/>
                <a:gd name="T27" fmla="*/ 18 h 42"/>
                <a:gd name="T28" fmla="*/ 12 w 24"/>
                <a:gd name="T29" fmla="*/ 42 h 42"/>
                <a:gd name="T30" fmla="*/ 24 w 24"/>
                <a:gd name="T31" fmla="*/ 18 h 42"/>
                <a:gd name="T32" fmla="*/ 12 w 24"/>
                <a:gd name="T33" fmla="*/ 12 h 42"/>
                <a:gd name="T34" fmla="*/ 0 w 24"/>
                <a:gd name="T35"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42">
                  <a:moveTo>
                    <a:pt x="24" y="18"/>
                  </a:moveTo>
                  <a:lnTo>
                    <a:pt x="18" y="24"/>
                  </a:lnTo>
                  <a:lnTo>
                    <a:pt x="12" y="24"/>
                  </a:lnTo>
                  <a:lnTo>
                    <a:pt x="12" y="0"/>
                  </a:lnTo>
                  <a:lnTo>
                    <a:pt x="18" y="0"/>
                  </a:lnTo>
                  <a:lnTo>
                    <a:pt x="12" y="0"/>
                  </a:lnTo>
                  <a:lnTo>
                    <a:pt x="24" y="18"/>
                  </a:lnTo>
                  <a:close/>
                  <a:moveTo>
                    <a:pt x="0" y="18"/>
                  </a:moveTo>
                  <a:lnTo>
                    <a:pt x="12" y="42"/>
                  </a:lnTo>
                  <a:lnTo>
                    <a:pt x="24" y="18"/>
                  </a:lnTo>
                  <a:lnTo>
                    <a:pt x="12" y="1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38" name="Freeform 358"/>
            <p:cNvSpPr>
              <a:spLocks noEditPoints="1"/>
            </p:cNvSpPr>
            <p:nvPr/>
          </p:nvSpPr>
          <p:spPr bwMode="auto">
            <a:xfrm>
              <a:off x="4548" y="2428"/>
              <a:ext cx="12" cy="24"/>
            </a:xfrm>
            <a:custGeom>
              <a:avLst/>
              <a:gdLst>
                <a:gd name="T0" fmla="*/ 12 w 12"/>
                <a:gd name="T1" fmla="*/ 24 h 24"/>
                <a:gd name="T2" fmla="*/ 12 w 12"/>
                <a:gd name="T3" fmla="*/ 24 h 24"/>
                <a:gd name="T4" fmla="*/ 12 w 12"/>
                <a:gd name="T5" fmla="*/ 24 h 24"/>
                <a:gd name="T6" fmla="*/ 12 w 12"/>
                <a:gd name="T7" fmla="*/ 24 h 24"/>
                <a:gd name="T8" fmla="*/ 6 w 12"/>
                <a:gd name="T9" fmla="*/ 24 h 24"/>
                <a:gd name="T10" fmla="*/ 12 w 12"/>
                <a:gd name="T11" fmla="*/ 0 h 24"/>
                <a:gd name="T12" fmla="*/ 6 w 12"/>
                <a:gd name="T13" fmla="*/ 0 h 24"/>
                <a:gd name="T14" fmla="*/ 0 w 12"/>
                <a:gd name="T15" fmla="*/ 0 h 24"/>
                <a:gd name="T16" fmla="*/ 0 w 12"/>
                <a:gd name="T17" fmla="*/ 0 h 24"/>
                <a:gd name="T18" fmla="*/ 0 w 12"/>
                <a:gd name="T19" fmla="*/ 0 h 24"/>
                <a:gd name="T20" fmla="*/ 12 w 12"/>
                <a:gd name="T21" fmla="*/ 24 h 24"/>
                <a:gd name="T22" fmla="*/ 6 w 12"/>
                <a:gd name="T23" fmla="*/ 24 h 24"/>
                <a:gd name="T24" fmla="*/ 6 w 12"/>
                <a:gd name="T25" fmla="*/ 24 h 24"/>
                <a:gd name="T26" fmla="*/ 12 w 12"/>
                <a:gd name="T27" fmla="*/ 24 h 24"/>
                <a:gd name="T28" fmla="*/ 6 w 12"/>
                <a:gd name="T29" fmla="*/ 12 h 24"/>
                <a:gd name="T30" fmla="*/ 6 w 12"/>
                <a:gd name="T3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24">
                  <a:moveTo>
                    <a:pt x="12" y="24"/>
                  </a:moveTo>
                  <a:lnTo>
                    <a:pt x="12" y="24"/>
                  </a:lnTo>
                  <a:lnTo>
                    <a:pt x="6" y="24"/>
                  </a:lnTo>
                  <a:lnTo>
                    <a:pt x="12" y="0"/>
                  </a:lnTo>
                  <a:lnTo>
                    <a:pt x="6" y="0"/>
                  </a:lnTo>
                  <a:lnTo>
                    <a:pt x="0" y="0"/>
                  </a:lnTo>
                  <a:lnTo>
                    <a:pt x="12" y="24"/>
                  </a:lnTo>
                  <a:close/>
                  <a:moveTo>
                    <a:pt x="6" y="24"/>
                  </a:moveTo>
                  <a:lnTo>
                    <a:pt x="6" y="24"/>
                  </a:lnTo>
                  <a:lnTo>
                    <a:pt x="12" y="24"/>
                  </a:lnTo>
                  <a:lnTo>
                    <a:pt x="6" y="12"/>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39" name="Freeform 359"/>
            <p:cNvSpPr>
              <a:spLocks noEditPoints="1"/>
            </p:cNvSpPr>
            <p:nvPr/>
          </p:nvSpPr>
          <p:spPr bwMode="auto">
            <a:xfrm>
              <a:off x="4548" y="2428"/>
              <a:ext cx="24" cy="24"/>
            </a:xfrm>
            <a:custGeom>
              <a:avLst/>
              <a:gdLst>
                <a:gd name="T0" fmla="*/ 6 w 24"/>
                <a:gd name="T1" fmla="*/ 24 h 24"/>
                <a:gd name="T2" fmla="*/ 18 w 24"/>
                <a:gd name="T3" fmla="*/ 24 h 24"/>
                <a:gd name="T4" fmla="*/ 18 w 24"/>
                <a:gd name="T5" fmla="*/ 18 h 24"/>
                <a:gd name="T6" fmla="*/ 24 w 24"/>
                <a:gd name="T7" fmla="*/ 12 h 24"/>
                <a:gd name="T8" fmla="*/ 0 w 24"/>
                <a:gd name="T9" fmla="*/ 6 h 24"/>
                <a:gd name="T10" fmla="*/ 0 w 24"/>
                <a:gd name="T11" fmla="*/ 6 h 24"/>
                <a:gd name="T12" fmla="*/ 0 w 24"/>
                <a:gd name="T13" fmla="*/ 0 h 24"/>
                <a:gd name="T14" fmla="*/ 12 w 24"/>
                <a:gd name="T15" fmla="*/ 0 h 24"/>
                <a:gd name="T16" fmla="*/ 6 w 24"/>
                <a:gd name="T17" fmla="*/ 24 h 24"/>
                <a:gd name="T18" fmla="*/ 12 w 24"/>
                <a:gd name="T19" fmla="*/ 0 h 24"/>
                <a:gd name="T20" fmla="*/ 12 w 24"/>
                <a:gd name="T21" fmla="*/ 0 h 24"/>
                <a:gd name="T22" fmla="*/ 12 w 24"/>
                <a:gd name="T23" fmla="*/ 0 h 24"/>
                <a:gd name="T24" fmla="*/ 6 w 24"/>
                <a:gd name="T25" fmla="*/ 12 h 24"/>
                <a:gd name="T26" fmla="*/ 12 w 24"/>
                <a:gd name="T2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6" y="24"/>
                  </a:moveTo>
                  <a:lnTo>
                    <a:pt x="18" y="24"/>
                  </a:lnTo>
                  <a:lnTo>
                    <a:pt x="18" y="18"/>
                  </a:lnTo>
                  <a:lnTo>
                    <a:pt x="24" y="12"/>
                  </a:lnTo>
                  <a:lnTo>
                    <a:pt x="0" y="6"/>
                  </a:lnTo>
                  <a:lnTo>
                    <a:pt x="0" y="0"/>
                  </a:lnTo>
                  <a:lnTo>
                    <a:pt x="12" y="0"/>
                  </a:lnTo>
                  <a:lnTo>
                    <a:pt x="6" y="24"/>
                  </a:lnTo>
                  <a:close/>
                  <a:moveTo>
                    <a:pt x="12" y="0"/>
                  </a:moveTo>
                  <a:lnTo>
                    <a:pt x="12" y="0"/>
                  </a:lnTo>
                  <a:lnTo>
                    <a:pt x="6" y="1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40" name="Freeform 360"/>
            <p:cNvSpPr>
              <a:spLocks noEditPoints="1"/>
            </p:cNvSpPr>
            <p:nvPr/>
          </p:nvSpPr>
          <p:spPr bwMode="auto">
            <a:xfrm>
              <a:off x="4548" y="2428"/>
              <a:ext cx="24" cy="24"/>
            </a:xfrm>
            <a:custGeom>
              <a:avLst/>
              <a:gdLst>
                <a:gd name="T0" fmla="*/ 12 w 24"/>
                <a:gd name="T1" fmla="*/ 0 h 24"/>
                <a:gd name="T2" fmla="*/ 0 w 24"/>
                <a:gd name="T3" fmla="*/ 0 h 24"/>
                <a:gd name="T4" fmla="*/ 0 w 24"/>
                <a:gd name="T5" fmla="*/ 24 h 24"/>
                <a:gd name="T6" fmla="*/ 12 w 24"/>
                <a:gd name="T7" fmla="*/ 24 h 24"/>
                <a:gd name="T8" fmla="*/ 12 w 24"/>
                <a:gd name="T9" fmla="*/ 0 h 24"/>
                <a:gd name="T10" fmla="*/ 24 w 24"/>
                <a:gd name="T11" fmla="*/ 12 h 24"/>
                <a:gd name="T12" fmla="*/ 24 w 24"/>
                <a:gd name="T13" fmla="*/ 0 h 24"/>
                <a:gd name="T14" fmla="*/ 12 w 24"/>
                <a:gd name="T15" fmla="*/ 0 h 24"/>
                <a:gd name="T16" fmla="*/ 12 w 24"/>
                <a:gd name="T17" fmla="*/ 12 h 24"/>
                <a:gd name="T18" fmla="*/ 24 w 24"/>
                <a:gd name="T1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0"/>
                  </a:moveTo>
                  <a:lnTo>
                    <a:pt x="0" y="0"/>
                  </a:lnTo>
                  <a:lnTo>
                    <a:pt x="0" y="24"/>
                  </a:lnTo>
                  <a:lnTo>
                    <a:pt x="12" y="24"/>
                  </a:lnTo>
                  <a:lnTo>
                    <a:pt x="12" y="0"/>
                  </a:lnTo>
                  <a:close/>
                  <a:moveTo>
                    <a:pt x="24" y="12"/>
                  </a:moveTo>
                  <a:lnTo>
                    <a:pt x="24" y="0"/>
                  </a:lnTo>
                  <a:lnTo>
                    <a:pt x="12" y="0"/>
                  </a:lnTo>
                  <a:lnTo>
                    <a:pt x="12" y="12"/>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41" name="Freeform 361"/>
            <p:cNvSpPr>
              <a:spLocks noEditPoints="1"/>
            </p:cNvSpPr>
            <p:nvPr/>
          </p:nvSpPr>
          <p:spPr bwMode="auto">
            <a:xfrm>
              <a:off x="4536" y="2434"/>
              <a:ext cx="24" cy="18"/>
            </a:xfrm>
            <a:custGeom>
              <a:avLst/>
              <a:gdLst>
                <a:gd name="T0" fmla="*/ 24 w 24"/>
                <a:gd name="T1" fmla="*/ 6 h 18"/>
                <a:gd name="T2" fmla="*/ 24 w 24"/>
                <a:gd name="T3" fmla="*/ 0 h 18"/>
                <a:gd name="T4" fmla="*/ 0 w 24"/>
                <a:gd name="T5" fmla="*/ 0 h 18"/>
                <a:gd name="T6" fmla="*/ 0 w 24"/>
                <a:gd name="T7" fmla="*/ 6 h 18"/>
                <a:gd name="T8" fmla="*/ 24 w 24"/>
                <a:gd name="T9" fmla="*/ 6 h 18"/>
                <a:gd name="T10" fmla="*/ 0 w 24"/>
                <a:gd name="T11" fmla="*/ 6 h 18"/>
                <a:gd name="T12" fmla="*/ 0 w 24"/>
                <a:gd name="T13" fmla="*/ 18 h 18"/>
                <a:gd name="T14" fmla="*/ 12 w 24"/>
                <a:gd name="T15" fmla="*/ 18 h 18"/>
                <a:gd name="T16" fmla="*/ 12 w 24"/>
                <a:gd name="T17" fmla="*/ 6 h 18"/>
                <a:gd name="T18" fmla="*/ 0 w 24"/>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8">
                  <a:moveTo>
                    <a:pt x="24" y="6"/>
                  </a:moveTo>
                  <a:lnTo>
                    <a:pt x="24" y="0"/>
                  </a:lnTo>
                  <a:lnTo>
                    <a:pt x="0" y="0"/>
                  </a:lnTo>
                  <a:lnTo>
                    <a:pt x="0" y="6"/>
                  </a:lnTo>
                  <a:lnTo>
                    <a:pt x="24" y="6"/>
                  </a:lnTo>
                  <a:close/>
                  <a:moveTo>
                    <a:pt x="0" y="6"/>
                  </a:moveTo>
                  <a:lnTo>
                    <a:pt x="0" y="18"/>
                  </a:lnTo>
                  <a:lnTo>
                    <a:pt x="12" y="18"/>
                  </a:lnTo>
                  <a:lnTo>
                    <a:pt x="12"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42" name="Freeform 362"/>
            <p:cNvSpPr>
              <a:spLocks noEditPoints="1"/>
            </p:cNvSpPr>
            <p:nvPr/>
          </p:nvSpPr>
          <p:spPr bwMode="auto">
            <a:xfrm>
              <a:off x="4542" y="2422"/>
              <a:ext cx="18" cy="24"/>
            </a:xfrm>
            <a:custGeom>
              <a:avLst/>
              <a:gdLst>
                <a:gd name="T0" fmla="*/ 6 w 18"/>
                <a:gd name="T1" fmla="*/ 0 h 24"/>
                <a:gd name="T2" fmla="*/ 0 w 18"/>
                <a:gd name="T3" fmla="*/ 0 h 24"/>
                <a:gd name="T4" fmla="*/ 0 w 18"/>
                <a:gd name="T5" fmla="*/ 24 h 24"/>
                <a:gd name="T6" fmla="*/ 6 w 18"/>
                <a:gd name="T7" fmla="*/ 24 h 24"/>
                <a:gd name="T8" fmla="*/ 6 w 18"/>
                <a:gd name="T9" fmla="*/ 0 h 24"/>
                <a:gd name="T10" fmla="*/ 18 w 18"/>
                <a:gd name="T11" fmla="*/ 12 h 24"/>
                <a:gd name="T12" fmla="*/ 18 w 18"/>
                <a:gd name="T13" fmla="*/ 0 h 24"/>
                <a:gd name="T14" fmla="*/ 6 w 18"/>
                <a:gd name="T15" fmla="*/ 0 h 24"/>
                <a:gd name="T16" fmla="*/ 6 w 18"/>
                <a:gd name="T17" fmla="*/ 12 h 24"/>
                <a:gd name="T18" fmla="*/ 18 w 18"/>
                <a:gd name="T1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4">
                  <a:moveTo>
                    <a:pt x="6" y="0"/>
                  </a:moveTo>
                  <a:lnTo>
                    <a:pt x="0" y="0"/>
                  </a:lnTo>
                  <a:lnTo>
                    <a:pt x="0" y="24"/>
                  </a:lnTo>
                  <a:lnTo>
                    <a:pt x="6" y="24"/>
                  </a:lnTo>
                  <a:lnTo>
                    <a:pt x="6" y="0"/>
                  </a:lnTo>
                  <a:close/>
                  <a:moveTo>
                    <a:pt x="18" y="12"/>
                  </a:moveTo>
                  <a:lnTo>
                    <a:pt x="18" y="0"/>
                  </a:lnTo>
                  <a:lnTo>
                    <a:pt x="6" y="0"/>
                  </a:lnTo>
                  <a:lnTo>
                    <a:pt x="6" y="12"/>
                  </a:lnTo>
                  <a:lnTo>
                    <a:pt x="1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43" name="Freeform 363"/>
            <p:cNvSpPr>
              <a:spLocks/>
            </p:cNvSpPr>
            <p:nvPr/>
          </p:nvSpPr>
          <p:spPr bwMode="auto">
            <a:xfrm>
              <a:off x="4524" y="2422"/>
              <a:ext cx="18" cy="18"/>
            </a:xfrm>
            <a:custGeom>
              <a:avLst/>
              <a:gdLst>
                <a:gd name="T0" fmla="*/ 18 w 18"/>
                <a:gd name="T1" fmla="*/ 0 h 18"/>
                <a:gd name="T2" fmla="*/ 0 w 18"/>
                <a:gd name="T3" fmla="*/ 0 h 18"/>
                <a:gd name="T4" fmla="*/ 6 w 18"/>
                <a:gd name="T5" fmla="*/ 18 h 18"/>
                <a:gd name="T6" fmla="*/ 18 w 18"/>
                <a:gd name="T7" fmla="*/ 12 h 18"/>
                <a:gd name="T8" fmla="*/ 18 w 18"/>
                <a:gd name="T9" fmla="*/ 0 h 18"/>
              </a:gdLst>
              <a:ahLst/>
              <a:cxnLst>
                <a:cxn ang="0">
                  <a:pos x="T0" y="T1"/>
                </a:cxn>
                <a:cxn ang="0">
                  <a:pos x="T2" y="T3"/>
                </a:cxn>
                <a:cxn ang="0">
                  <a:pos x="T4" y="T5"/>
                </a:cxn>
                <a:cxn ang="0">
                  <a:pos x="T6" y="T7"/>
                </a:cxn>
                <a:cxn ang="0">
                  <a:pos x="T8" y="T9"/>
                </a:cxn>
              </a:cxnLst>
              <a:rect l="0" t="0" r="r" b="b"/>
              <a:pathLst>
                <a:path w="18" h="18">
                  <a:moveTo>
                    <a:pt x="18" y="0"/>
                  </a:moveTo>
                  <a:lnTo>
                    <a:pt x="0" y="0"/>
                  </a:lnTo>
                  <a:lnTo>
                    <a:pt x="6" y="18"/>
                  </a:lnTo>
                  <a:lnTo>
                    <a:pt x="18" y="12"/>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44" name="Freeform 364"/>
            <p:cNvSpPr>
              <a:spLocks/>
            </p:cNvSpPr>
            <p:nvPr/>
          </p:nvSpPr>
          <p:spPr bwMode="auto">
            <a:xfrm>
              <a:off x="4536" y="2410"/>
              <a:ext cx="24" cy="18"/>
            </a:xfrm>
            <a:custGeom>
              <a:avLst/>
              <a:gdLst>
                <a:gd name="T0" fmla="*/ 12 w 24"/>
                <a:gd name="T1" fmla="*/ 0 h 18"/>
                <a:gd name="T2" fmla="*/ 6 w 24"/>
                <a:gd name="T3" fmla="*/ 6 h 18"/>
                <a:gd name="T4" fmla="*/ 0 w 24"/>
                <a:gd name="T5" fmla="*/ 12 h 18"/>
                <a:gd name="T6" fmla="*/ 6 w 24"/>
                <a:gd name="T7" fmla="*/ 18 h 18"/>
                <a:gd name="T8" fmla="*/ 12 w 24"/>
                <a:gd name="T9" fmla="*/ 18 h 18"/>
                <a:gd name="T10" fmla="*/ 18 w 24"/>
                <a:gd name="T11" fmla="*/ 18 h 18"/>
                <a:gd name="T12" fmla="*/ 24 w 24"/>
                <a:gd name="T13" fmla="*/ 18 h 18"/>
                <a:gd name="T14" fmla="*/ 24 w 24"/>
                <a:gd name="T15" fmla="*/ 12 h 18"/>
                <a:gd name="T16" fmla="*/ 24 w 24"/>
                <a:gd name="T17" fmla="*/ 6 h 18"/>
                <a:gd name="T18" fmla="*/ 18 w 24"/>
                <a:gd name="T19" fmla="*/ 0 h 18"/>
                <a:gd name="T20" fmla="*/ 12 w 24"/>
                <a:gd name="T21" fmla="*/ 0 h 18"/>
                <a:gd name="T22" fmla="*/ 12 w 24"/>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12" y="0"/>
                  </a:moveTo>
                  <a:lnTo>
                    <a:pt x="6" y="6"/>
                  </a:lnTo>
                  <a:lnTo>
                    <a:pt x="0" y="12"/>
                  </a:lnTo>
                  <a:lnTo>
                    <a:pt x="6" y="18"/>
                  </a:lnTo>
                  <a:lnTo>
                    <a:pt x="12" y="18"/>
                  </a:lnTo>
                  <a:lnTo>
                    <a:pt x="18" y="18"/>
                  </a:lnTo>
                  <a:lnTo>
                    <a:pt x="24" y="18"/>
                  </a:lnTo>
                  <a:lnTo>
                    <a:pt x="24" y="12"/>
                  </a:lnTo>
                  <a:lnTo>
                    <a:pt x="24" y="6"/>
                  </a:lnTo>
                  <a:lnTo>
                    <a:pt x="18" y="0"/>
                  </a:lnTo>
                  <a:lnTo>
                    <a:pt x="12" y="0"/>
                  </a:lnTo>
                  <a:close/>
                </a:path>
              </a:pathLst>
            </a:custGeom>
            <a:solidFill>
              <a:srgbClr val="2145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45" name="Freeform 365"/>
            <p:cNvSpPr>
              <a:spLocks/>
            </p:cNvSpPr>
            <p:nvPr/>
          </p:nvSpPr>
          <p:spPr bwMode="auto">
            <a:xfrm>
              <a:off x="4524" y="2398"/>
              <a:ext cx="24" cy="24"/>
            </a:xfrm>
            <a:custGeom>
              <a:avLst/>
              <a:gdLst>
                <a:gd name="T0" fmla="*/ 24 w 24"/>
                <a:gd name="T1" fmla="*/ 0 h 24"/>
                <a:gd name="T2" fmla="*/ 6 w 24"/>
                <a:gd name="T3" fmla="*/ 6 h 24"/>
                <a:gd name="T4" fmla="*/ 0 w 24"/>
                <a:gd name="T5" fmla="*/ 24 h 24"/>
                <a:gd name="T6" fmla="*/ 24 w 24"/>
                <a:gd name="T7" fmla="*/ 24 h 24"/>
                <a:gd name="T8" fmla="*/ 24 w 24"/>
                <a:gd name="T9" fmla="*/ 24 h 24"/>
                <a:gd name="T10" fmla="*/ 24 w 24"/>
                <a:gd name="T11" fmla="*/ 0 h 24"/>
              </a:gdLst>
              <a:ahLst/>
              <a:cxnLst>
                <a:cxn ang="0">
                  <a:pos x="T0" y="T1"/>
                </a:cxn>
                <a:cxn ang="0">
                  <a:pos x="T2" y="T3"/>
                </a:cxn>
                <a:cxn ang="0">
                  <a:pos x="T4" y="T5"/>
                </a:cxn>
                <a:cxn ang="0">
                  <a:pos x="T6" y="T7"/>
                </a:cxn>
                <a:cxn ang="0">
                  <a:pos x="T8" y="T9"/>
                </a:cxn>
                <a:cxn ang="0">
                  <a:pos x="T10" y="T11"/>
                </a:cxn>
              </a:cxnLst>
              <a:rect l="0" t="0" r="r" b="b"/>
              <a:pathLst>
                <a:path w="24" h="24">
                  <a:moveTo>
                    <a:pt x="24" y="0"/>
                  </a:moveTo>
                  <a:lnTo>
                    <a:pt x="6" y="6"/>
                  </a:lnTo>
                  <a:lnTo>
                    <a:pt x="0" y="24"/>
                  </a:lnTo>
                  <a:lnTo>
                    <a:pt x="24" y="24"/>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46" name="Freeform 366"/>
            <p:cNvSpPr>
              <a:spLocks noEditPoints="1"/>
            </p:cNvSpPr>
            <p:nvPr/>
          </p:nvSpPr>
          <p:spPr bwMode="auto">
            <a:xfrm>
              <a:off x="4524" y="2416"/>
              <a:ext cx="24" cy="24"/>
            </a:xfrm>
            <a:custGeom>
              <a:avLst/>
              <a:gdLst>
                <a:gd name="T0" fmla="*/ 0 w 24"/>
                <a:gd name="T1" fmla="*/ 6 h 24"/>
                <a:gd name="T2" fmla="*/ 6 w 24"/>
                <a:gd name="T3" fmla="*/ 18 h 24"/>
                <a:gd name="T4" fmla="*/ 24 w 24"/>
                <a:gd name="T5" fmla="*/ 24 h 24"/>
                <a:gd name="T6" fmla="*/ 24 w 24"/>
                <a:gd name="T7" fmla="*/ 0 h 24"/>
                <a:gd name="T8" fmla="*/ 24 w 24"/>
                <a:gd name="T9" fmla="*/ 6 h 24"/>
                <a:gd name="T10" fmla="*/ 24 w 24"/>
                <a:gd name="T11" fmla="*/ 6 h 24"/>
                <a:gd name="T12" fmla="*/ 0 w 24"/>
                <a:gd name="T13" fmla="*/ 6 h 24"/>
                <a:gd name="T14" fmla="*/ 24 w 24"/>
                <a:gd name="T15" fmla="*/ 6 h 24"/>
                <a:gd name="T16" fmla="*/ 24 w 24"/>
                <a:gd name="T17" fmla="*/ 6 h 24"/>
                <a:gd name="T18" fmla="*/ 12 w 24"/>
                <a:gd name="T19" fmla="*/ 6 h 24"/>
                <a:gd name="T20" fmla="*/ 24 w 24"/>
                <a:gd name="T21"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0" y="6"/>
                  </a:moveTo>
                  <a:lnTo>
                    <a:pt x="6" y="18"/>
                  </a:lnTo>
                  <a:lnTo>
                    <a:pt x="24" y="24"/>
                  </a:lnTo>
                  <a:lnTo>
                    <a:pt x="24" y="0"/>
                  </a:lnTo>
                  <a:lnTo>
                    <a:pt x="24" y="6"/>
                  </a:lnTo>
                  <a:lnTo>
                    <a:pt x="0" y="6"/>
                  </a:lnTo>
                  <a:close/>
                  <a:moveTo>
                    <a:pt x="24" y="6"/>
                  </a:moveTo>
                  <a:lnTo>
                    <a:pt x="24" y="6"/>
                  </a:lnTo>
                  <a:lnTo>
                    <a:pt x="12" y="6"/>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47" name="Freeform 367"/>
            <p:cNvSpPr>
              <a:spLocks noEditPoints="1"/>
            </p:cNvSpPr>
            <p:nvPr/>
          </p:nvSpPr>
          <p:spPr bwMode="auto">
            <a:xfrm>
              <a:off x="4548" y="2416"/>
              <a:ext cx="6" cy="24"/>
            </a:xfrm>
            <a:custGeom>
              <a:avLst/>
              <a:gdLst>
                <a:gd name="T0" fmla="*/ 0 w 6"/>
                <a:gd name="T1" fmla="*/ 24 h 24"/>
                <a:gd name="T2" fmla="*/ 6 w 6"/>
                <a:gd name="T3" fmla="*/ 24 h 24"/>
                <a:gd name="T4" fmla="*/ 6 w 6"/>
                <a:gd name="T5" fmla="*/ 0 h 24"/>
                <a:gd name="T6" fmla="*/ 0 w 6"/>
                <a:gd name="T7" fmla="*/ 0 h 24"/>
                <a:gd name="T8" fmla="*/ 0 w 6"/>
                <a:gd name="T9" fmla="*/ 24 h 24"/>
                <a:gd name="T10" fmla="*/ 0 w 6"/>
                <a:gd name="T11" fmla="*/ 0 h 24"/>
                <a:gd name="T12" fmla="*/ 0 w 6"/>
                <a:gd name="T13" fmla="*/ 0 h 24"/>
                <a:gd name="T14" fmla="*/ 0 w 6"/>
                <a:gd name="T15" fmla="*/ 12 h 24"/>
                <a:gd name="T16" fmla="*/ 0 w 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4">
                  <a:moveTo>
                    <a:pt x="0" y="24"/>
                  </a:moveTo>
                  <a:lnTo>
                    <a:pt x="6" y="24"/>
                  </a:lnTo>
                  <a:lnTo>
                    <a:pt x="6" y="0"/>
                  </a:lnTo>
                  <a:lnTo>
                    <a:pt x="0" y="0"/>
                  </a:lnTo>
                  <a:lnTo>
                    <a:pt x="0" y="24"/>
                  </a:lnTo>
                  <a:close/>
                  <a:moveTo>
                    <a:pt x="0" y="0"/>
                  </a:moveTo>
                  <a:lnTo>
                    <a:pt x="0" y="0"/>
                  </a:lnTo>
                  <a:lnTo>
                    <a:pt x="0"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48" name="Freeform 368"/>
            <p:cNvSpPr>
              <a:spLocks noEditPoints="1"/>
            </p:cNvSpPr>
            <p:nvPr/>
          </p:nvSpPr>
          <p:spPr bwMode="auto">
            <a:xfrm>
              <a:off x="4548" y="2416"/>
              <a:ext cx="24" cy="24"/>
            </a:xfrm>
            <a:custGeom>
              <a:avLst/>
              <a:gdLst>
                <a:gd name="T0" fmla="*/ 6 w 24"/>
                <a:gd name="T1" fmla="*/ 24 h 24"/>
                <a:gd name="T2" fmla="*/ 18 w 24"/>
                <a:gd name="T3" fmla="*/ 18 h 24"/>
                <a:gd name="T4" fmla="*/ 24 w 24"/>
                <a:gd name="T5" fmla="*/ 6 h 24"/>
                <a:gd name="T6" fmla="*/ 0 w 24"/>
                <a:gd name="T7" fmla="*/ 6 h 24"/>
                <a:gd name="T8" fmla="*/ 0 w 24"/>
                <a:gd name="T9" fmla="*/ 6 h 24"/>
                <a:gd name="T10" fmla="*/ 6 w 24"/>
                <a:gd name="T11" fmla="*/ 0 h 24"/>
                <a:gd name="T12" fmla="*/ 6 w 24"/>
                <a:gd name="T13" fmla="*/ 24 h 24"/>
                <a:gd name="T14" fmla="*/ 6 w 24"/>
                <a:gd name="T15" fmla="*/ 0 h 24"/>
                <a:gd name="T16" fmla="*/ 6 w 24"/>
                <a:gd name="T17" fmla="*/ 0 h 24"/>
                <a:gd name="T18" fmla="*/ 6 w 24"/>
                <a:gd name="T19" fmla="*/ 12 h 24"/>
                <a:gd name="T20" fmla="*/ 6 w 24"/>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6" y="24"/>
                  </a:moveTo>
                  <a:lnTo>
                    <a:pt x="18" y="18"/>
                  </a:lnTo>
                  <a:lnTo>
                    <a:pt x="24" y="6"/>
                  </a:lnTo>
                  <a:lnTo>
                    <a:pt x="0" y="6"/>
                  </a:lnTo>
                  <a:lnTo>
                    <a:pt x="6" y="0"/>
                  </a:lnTo>
                  <a:lnTo>
                    <a:pt x="6" y="24"/>
                  </a:lnTo>
                  <a:close/>
                  <a:moveTo>
                    <a:pt x="6" y="0"/>
                  </a:moveTo>
                  <a:lnTo>
                    <a:pt x="6" y="0"/>
                  </a:lnTo>
                  <a:lnTo>
                    <a:pt x="6" y="12"/>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49" name="Freeform 369"/>
            <p:cNvSpPr>
              <a:spLocks noEditPoints="1"/>
            </p:cNvSpPr>
            <p:nvPr/>
          </p:nvSpPr>
          <p:spPr bwMode="auto">
            <a:xfrm>
              <a:off x="4548" y="2398"/>
              <a:ext cx="24" cy="24"/>
            </a:xfrm>
            <a:custGeom>
              <a:avLst/>
              <a:gdLst>
                <a:gd name="T0" fmla="*/ 24 w 24"/>
                <a:gd name="T1" fmla="*/ 24 h 24"/>
                <a:gd name="T2" fmla="*/ 18 w 24"/>
                <a:gd name="T3" fmla="*/ 6 h 24"/>
                <a:gd name="T4" fmla="*/ 6 w 24"/>
                <a:gd name="T5" fmla="*/ 0 h 24"/>
                <a:gd name="T6" fmla="*/ 6 w 24"/>
                <a:gd name="T7" fmla="*/ 24 h 24"/>
                <a:gd name="T8" fmla="*/ 0 w 24"/>
                <a:gd name="T9" fmla="*/ 24 h 24"/>
                <a:gd name="T10" fmla="*/ 0 w 24"/>
                <a:gd name="T11" fmla="*/ 24 h 24"/>
                <a:gd name="T12" fmla="*/ 24 w 24"/>
                <a:gd name="T13" fmla="*/ 24 h 24"/>
                <a:gd name="T14" fmla="*/ 0 w 24"/>
                <a:gd name="T15" fmla="*/ 24 h 24"/>
                <a:gd name="T16" fmla="*/ 0 w 24"/>
                <a:gd name="T17" fmla="*/ 24 h 24"/>
                <a:gd name="T18" fmla="*/ 12 w 24"/>
                <a:gd name="T19" fmla="*/ 24 h 24"/>
                <a:gd name="T20" fmla="*/ 0 w 24"/>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4" y="24"/>
                  </a:moveTo>
                  <a:lnTo>
                    <a:pt x="18" y="6"/>
                  </a:lnTo>
                  <a:lnTo>
                    <a:pt x="6" y="0"/>
                  </a:lnTo>
                  <a:lnTo>
                    <a:pt x="6" y="24"/>
                  </a:lnTo>
                  <a:lnTo>
                    <a:pt x="0" y="24"/>
                  </a:lnTo>
                  <a:lnTo>
                    <a:pt x="24" y="24"/>
                  </a:lnTo>
                  <a:close/>
                  <a:moveTo>
                    <a:pt x="0" y="24"/>
                  </a:moveTo>
                  <a:lnTo>
                    <a:pt x="0" y="24"/>
                  </a:lnTo>
                  <a:lnTo>
                    <a:pt x="12"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50" name="Freeform 370"/>
            <p:cNvSpPr>
              <a:spLocks noEditPoints="1"/>
            </p:cNvSpPr>
            <p:nvPr/>
          </p:nvSpPr>
          <p:spPr bwMode="auto">
            <a:xfrm>
              <a:off x="4548" y="2398"/>
              <a:ext cx="6" cy="24"/>
            </a:xfrm>
            <a:custGeom>
              <a:avLst/>
              <a:gdLst>
                <a:gd name="T0" fmla="*/ 6 w 6"/>
                <a:gd name="T1" fmla="*/ 0 h 24"/>
                <a:gd name="T2" fmla="*/ 0 w 6"/>
                <a:gd name="T3" fmla="*/ 0 h 24"/>
                <a:gd name="T4" fmla="*/ 0 w 6"/>
                <a:gd name="T5" fmla="*/ 24 h 24"/>
                <a:gd name="T6" fmla="*/ 6 w 6"/>
                <a:gd name="T7" fmla="*/ 24 h 24"/>
                <a:gd name="T8" fmla="*/ 6 w 6"/>
                <a:gd name="T9" fmla="*/ 0 h 24"/>
                <a:gd name="T10" fmla="*/ 6 w 6"/>
                <a:gd name="T11" fmla="*/ 24 h 24"/>
                <a:gd name="T12" fmla="*/ 6 w 6"/>
                <a:gd name="T13" fmla="*/ 24 h 24"/>
                <a:gd name="T14" fmla="*/ 6 w 6"/>
                <a:gd name="T15" fmla="*/ 12 h 24"/>
                <a:gd name="T16" fmla="*/ 6 w 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4">
                  <a:moveTo>
                    <a:pt x="6" y="0"/>
                  </a:moveTo>
                  <a:lnTo>
                    <a:pt x="0" y="0"/>
                  </a:lnTo>
                  <a:lnTo>
                    <a:pt x="0" y="24"/>
                  </a:lnTo>
                  <a:lnTo>
                    <a:pt x="6" y="24"/>
                  </a:lnTo>
                  <a:lnTo>
                    <a:pt x="6" y="0"/>
                  </a:lnTo>
                  <a:close/>
                  <a:moveTo>
                    <a:pt x="6" y="24"/>
                  </a:moveTo>
                  <a:lnTo>
                    <a:pt x="6" y="24"/>
                  </a:lnTo>
                  <a:lnTo>
                    <a:pt x="6" y="12"/>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51" name="Freeform 371"/>
            <p:cNvSpPr>
              <a:spLocks/>
            </p:cNvSpPr>
            <p:nvPr/>
          </p:nvSpPr>
          <p:spPr bwMode="auto">
            <a:xfrm>
              <a:off x="4548" y="2410"/>
              <a:ext cx="1" cy="12"/>
            </a:xfrm>
            <a:custGeom>
              <a:avLst/>
              <a:gdLst>
                <a:gd name="T0" fmla="*/ 12 h 12"/>
                <a:gd name="T1" fmla="*/ 12 h 12"/>
                <a:gd name="T2" fmla="*/ 0 h 12"/>
                <a:gd name="T3" fmla="*/ 12 h 12"/>
              </a:gdLst>
              <a:ahLst/>
              <a:cxnLst>
                <a:cxn ang="0">
                  <a:pos x="0" y="T0"/>
                </a:cxn>
                <a:cxn ang="0">
                  <a:pos x="0" y="T1"/>
                </a:cxn>
                <a:cxn ang="0">
                  <a:pos x="0" y="T2"/>
                </a:cxn>
                <a:cxn ang="0">
                  <a:pos x="0" y="T3"/>
                </a:cxn>
              </a:cxnLst>
              <a:rect l="0" t="0" r="r" b="b"/>
              <a:pathLst>
                <a:path h="12">
                  <a:moveTo>
                    <a:pt x="0" y="12"/>
                  </a:moveTo>
                  <a:lnTo>
                    <a:pt x="0" y="12"/>
                  </a:lnTo>
                  <a:lnTo>
                    <a:pt x="0" y="0"/>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52" name="Freeform 372"/>
            <p:cNvSpPr>
              <a:spLocks/>
            </p:cNvSpPr>
            <p:nvPr/>
          </p:nvSpPr>
          <p:spPr bwMode="auto">
            <a:xfrm>
              <a:off x="4548" y="2386"/>
              <a:ext cx="6" cy="1"/>
            </a:xfrm>
            <a:custGeom>
              <a:avLst/>
              <a:gdLst>
                <a:gd name="T0" fmla="*/ 0 w 6"/>
                <a:gd name="T1" fmla="*/ 0 w 6"/>
                <a:gd name="T2" fmla="*/ 0 w 6"/>
                <a:gd name="T3" fmla="*/ 6 w 6"/>
                <a:gd name="T4" fmla="*/ 6 w 6"/>
                <a:gd name="T5" fmla="*/ 6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0" y="0"/>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53" name="Freeform 373"/>
            <p:cNvSpPr>
              <a:spLocks/>
            </p:cNvSpPr>
            <p:nvPr/>
          </p:nvSpPr>
          <p:spPr bwMode="auto">
            <a:xfrm>
              <a:off x="4548" y="2357"/>
              <a:ext cx="6" cy="6"/>
            </a:xfrm>
            <a:custGeom>
              <a:avLst/>
              <a:gdLst>
                <a:gd name="T0" fmla="*/ 0 w 6"/>
                <a:gd name="T1" fmla="*/ 0 h 6"/>
                <a:gd name="T2" fmla="*/ 0 w 6"/>
                <a:gd name="T3" fmla="*/ 0 h 6"/>
                <a:gd name="T4" fmla="*/ 0 w 6"/>
                <a:gd name="T5" fmla="*/ 6 h 6"/>
                <a:gd name="T6" fmla="*/ 0 w 6"/>
                <a:gd name="T7" fmla="*/ 6 h 6"/>
                <a:gd name="T8" fmla="*/ 6 w 6"/>
                <a:gd name="T9" fmla="*/ 6 h 6"/>
                <a:gd name="T10" fmla="*/ 6 w 6"/>
                <a:gd name="T11" fmla="*/ 0 h 6"/>
                <a:gd name="T12" fmla="*/ 6 w 6"/>
                <a:gd name="T13" fmla="*/ 0 h 6"/>
                <a:gd name="T14" fmla="*/ 0 w 6"/>
                <a:gd name="T15" fmla="*/ 0 h 6"/>
                <a:gd name="T16" fmla="*/ 0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0"/>
                  </a:moveTo>
                  <a:lnTo>
                    <a:pt x="0" y="0"/>
                  </a:lnTo>
                  <a:lnTo>
                    <a:pt x="0" y="6"/>
                  </a:lnTo>
                  <a:lnTo>
                    <a:pt x="6" y="6"/>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54" name="Freeform 374"/>
            <p:cNvSpPr>
              <a:spLocks/>
            </p:cNvSpPr>
            <p:nvPr/>
          </p:nvSpPr>
          <p:spPr bwMode="auto">
            <a:xfrm>
              <a:off x="4548" y="2363"/>
              <a:ext cx="6" cy="1"/>
            </a:xfrm>
            <a:custGeom>
              <a:avLst/>
              <a:gdLst>
                <a:gd name="T0" fmla="*/ 0 w 6"/>
                <a:gd name="T1" fmla="*/ 0 w 6"/>
                <a:gd name="T2" fmla="*/ 0 w 6"/>
                <a:gd name="T3" fmla="*/ 6 w 6"/>
                <a:gd name="T4" fmla="*/ 6 w 6"/>
                <a:gd name="T5" fmla="*/ 6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0" y="0"/>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55" name="Freeform 375"/>
            <p:cNvSpPr>
              <a:spLocks/>
            </p:cNvSpPr>
            <p:nvPr/>
          </p:nvSpPr>
          <p:spPr bwMode="auto">
            <a:xfrm>
              <a:off x="4548" y="2369"/>
              <a:ext cx="6" cy="1"/>
            </a:xfrm>
            <a:custGeom>
              <a:avLst/>
              <a:gdLst>
                <a:gd name="T0" fmla="*/ 0 w 6"/>
                <a:gd name="T1" fmla="*/ 0 w 6"/>
                <a:gd name="T2" fmla="*/ 0 w 6"/>
                <a:gd name="T3" fmla="*/ 6 w 6"/>
                <a:gd name="T4" fmla="*/ 6 w 6"/>
                <a:gd name="T5" fmla="*/ 6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0" y="0"/>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56" name="Freeform 376"/>
            <p:cNvSpPr>
              <a:spLocks/>
            </p:cNvSpPr>
            <p:nvPr/>
          </p:nvSpPr>
          <p:spPr bwMode="auto">
            <a:xfrm>
              <a:off x="4548" y="2375"/>
              <a:ext cx="6" cy="1"/>
            </a:xfrm>
            <a:custGeom>
              <a:avLst/>
              <a:gdLst>
                <a:gd name="T0" fmla="*/ 0 w 6"/>
                <a:gd name="T1" fmla="*/ 0 w 6"/>
                <a:gd name="T2" fmla="*/ 0 w 6"/>
                <a:gd name="T3" fmla="*/ 6 w 6"/>
                <a:gd name="T4" fmla="*/ 6 w 6"/>
                <a:gd name="T5" fmla="*/ 6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0" y="0"/>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57" name="Freeform 377"/>
            <p:cNvSpPr>
              <a:spLocks/>
            </p:cNvSpPr>
            <p:nvPr/>
          </p:nvSpPr>
          <p:spPr bwMode="auto">
            <a:xfrm>
              <a:off x="4548" y="2375"/>
              <a:ext cx="6" cy="6"/>
            </a:xfrm>
            <a:custGeom>
              <a:avLst/>
              <a:gdLst>
                <a:gd name="T0" fmla="*/ 0 w 6"/>
                <a:gd name="T1" fmla="*/ 0 h 6"/>
                <a:gd name="T2" fmla="*/ 0 w 6"/>
                <a:gd name="T3" fmla="*/ 0 h 6"/>
                <a:gd name="T4" fmla="*/ 0 w 6"/>
                <a:gd name="T5" fmla="*/ 6 h 6"/>
                <a:gd name="T6" fmla="*/ 0 w 6"/>
                <a:gd name="T7" fmla="*/ 6 h 6"/>
                <a:gd name="T8" fmla="*/ 6 w 6"/>
                <a:gd name="T9" fmla="*/ 6 h 6"/>
                <a:gd name="T10" fmla="*/ 6 w 6"/>
                <a:gd name="T11" fmla="*/ 0 h 6"/>
                <a:gd name="T12" fmla="*/ 6 w 6"/>
                <a:gd name="T13" fmla="*/ 0 h 6"/>
                <a:gd name="T14" fmla="*/ 0 w 6"/>
                <a:gd name="T15" fmla="*/ 0 h 6"/>
                <a:gd name="T16" fmla="*/ 0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0"/>
                  </a:moveTo>
                  <a:lnTo>
                    <a:pt x="0" y="0"/>
                  </a:lnTo>
                  <a:lnTo>
                    <a:pt x="0" y="6"/>
                  </a:lnTo>
                  <a:lnTo>
                    <a:pt x="6" y="6"/>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58" name="Freeform 378"/>
            <p:cNvSpPr>
              <a:spLocks/>
            </p:cNvSpPr>
            <p:nvPr/>
          </p:nvSpPr>
          <p:spPr bwMode="auto">
            <a:xfrm>
              <a:off x="4548" y="2381"/>
              <a:ext cx="6" cy="1"/>
            </a:xfrm>
            <a:custGeom>
              <a:avLst/>
              <a:gdLst>
                <a:gd name="T0" fmla="*/ 0 w 6"/>
                <a:gd name="T1" fmla="*/ 0 w 6"/>
                <a:gd name="T2" fmla="*/ 0 w 6"/>
                <a:gd name="T3" fmla="*/ 6 w 6"/>
                <a:gd name="T4" fmla="*/ 6 w 6"/>
                <a:gd name="T5" fmla="*/ 6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0" y="0"/>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59" name="Freeform 379"/>
            <p:cNvSpPr>
              <a:spLocks/>
            </p:cNvSpPr>
            <p:nvPr/>
          </p:nvSpPr>
          <p:spPr bwMode="auto">
            <a:xfrm>
              <a:off x="4548" y="2357"/>
              <a:ext cx="6" cy="1"/>
            </a:xfrm>
            <a:custGeom>
              <a:avLst/>
              <a:gdLst>
                <a:gd name="T0" fmla="*/ 0 w 6"/>
                <a:gd name="T1" fmla="*/ 0 w 6"/>
                <a:gd name="T2" fmla="*/ 0 w 6"/>
                <a:gd name="T3" fmla="*/ 6 w 6"/>
                <a:gd name="T4" fmla="*/ 6 w 6"/>
                <a:gd name="T5" fmla="*/ 6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0" y="0"/>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60" name="Freeform 380"/>
            <p:cNvSpPr>
              <a:spLocks/>
            </p:cNvSpPr>
            <p:nvPr/>
          </p:nvSpPr>
          <p:spPr bwMode="auto">
            <a:xfrm>
              <a:off x="4548" y="2392"/>
              <a:ext cx="6" cy="6"/>
            </a:xfrm>
            <a:custGeom>
              <a:avLst/>
              <a:gdLst>
                <a:gd name="T0" fmla="*/ 0 w 6"/>
                <a:gd name="T1" fmla="*/ 0 h 6"/>
                <a:gd name="T2" fmla="*/ 0 w 6"/>
                <a:gd name="T3" fmla="*/ 0 h 6"/>
                <a:gd name="T4" fmla="*/ 0 w 6"/>
                <a:gd name="T5" fmla="*/ 6 h 6"/>
                <a:gd name="T6" fmla="*/ 0 w 6"/>
                <a:gd name="T7" fmla="*/ 6 h 6"/>
                <a:gd name="T8" fmla="*/ 6 w 6"/>
                <a:gd name="T9" fmla="*/ 6 h 6"/>
                <a:gd name="T10" fmla="*/ 6 w 6"/>
                <a:gd name="T11" fmla="*/ 6 h 6"/>
                <a:gd name="T12" fmla="*/ 6 w 6"/>
                <a:gd name="T13" fmla="*/ 0 h 6"/>
                <a:gd name="T14" fmla="*/ 0 w 6"/>
                <a:gd name="T15" fmla="*/ 0 h 6"/>
                <a:gd name="T16" fmla="*/ 0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0"/>
                  </a:moveTo>
                  <a:lnTo>
                    <a:pt x="0" y="0"/>
                  </a:lnTo>
                  <a:lnTo>
                    <a:pt x="0" y="6"/>
                  </a:lnTo>
                  <a:lnTo>
                    <a:pt x="6" y="6"/>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61" name="Freeform 381"/>
            <p:cNvSpPr>
              <a:spLocks/>
            </p:cNvSpPr>
            <p:nvPr/>
          </p:nvSpPr>
          <p:spPr bwMode="auto">
            <a:xfrm>
              <a:off x="4542" y="2422"/>
              <a:ext cx="12" cy="1"/>
            </a:xfrm>
            <a:custGeom>
              <a:avLst/>
              <a:gdLst>
                <a:gd name="T0" fmla="*/ 6 w 12"/>
                <a:gd name="T1" fmla="*/ 6 w 12"/>
                <a:gd name="T2" fmla="*/ 0 w 12"/>
                <a:gd name="T3" fmla="*/ 6 w 12"/>
                <a:gd name="T4" fmla="*/ 6 w 12"/>
                <a:gd name="T5" fmla="*/ 12 w 12"/>
                <a:gd name="T6" fmla="*/ 12 w 12"/>
                <a:gd name="T7" fmla="*/ 12 w 12"/>
                <a:gd name="T8" fmla="*/ 6 w 12"/>
                <a:gd name="T9" fmla="*/ 6 w 1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12">
                  <a:moveTo>
                    <a:pt x="6" y="0"/>
                  </a:moveTo>
                  <a:lnTo>
                    <a:pt x="6" y="0"/>
                  </a:lnTo>
                  <a:lnTo>
                    <a:pt x="0" y="0"/>
                  </a:lnTo>
                  <a:lnTo>
                    <a:pt x="6" y="0"/>
                  </a:lnTo>
                  <a:lnTo>
                    <a:pt x="12" y="0"/>
                  </a:lnTo>
                  <a:lnTo>
                    <a:pt x="6"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62" name="Freeform 382"/>
            <p:cNvSpPr>
              <a:spLocks/>
            </p:cNvSpPr>
            <p:nvPr/>
          </p:nvSpPr>
          <p:spPr bwMode="auto">
            <a:xfrm>
              <a:off x="4548" y="2434"/>
              <a:ext cx="6" cy="1"/>
            </a:xfrm>
            <a:custGeom>
              <a:avLst/>
              <a:gdLst>
                <a:gd name="T0" fmla="*/ 0 w 6"/>
                <a:gd name="T1" fmla="*/ 0 w 6"/>
                <a:gd name="T2" fmla="*/ 0 w 6"/>
                <a:gd name="T3" fmla="*/ 6 w 6"/>
                <a:gd name="T4" fmla="*/ 6 w 6"/>
                <a:gd name="T5" fmla="*/ 6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0" y="0"/>
                  </a:lnTo>
                  <a:lnTo>
                    <a:pt x="6" y="0"/>
                  </a:lnTo>
                  <a:lnTo>
                    <a:pt x="0" y="0"/>
                  </a:lnTo>
                  <a:close/>
                </a:path>
              </a:pathLst>
            </a:custGeom>
            <a:solidFill>
              <a:srgbClr val="CCE7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6463" name="Text Box 383"/>
          <p:cNvSpPr txBox="1">
            <a:spLocks noChangeArrowheads="1"/>
          </p:cNvSpPr>
          <p:nvPr/>
        </p:nvSpPr>
        <p:spPr bwMode="auto">
          <a:xfrm>
            <a:off x="6767513" y="405288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2400" b="1" i="1">
                <a:solidFill>
                  <a:srgbClr val="FFFF00"/>
                </a:solidFill>
                <a:latin typeface="Times New Roman" pitchFamily="18" charset="0"/>
              </a:rPr>
              <a:t>O</a:t>
            </a:r>
            <a:endParaRPr lang="en-US" altLang="zh-CN" sz="2400" b="1" i="1">
              <a:latin typeface="Times New Roman" pitchFamily="18" charset="0"/>
            </a:endParaRPr>
          </a:p>
        </p:txBody>
      </p:sp>
      <p:graphicFrame>
        <p:nvGraphicFramePr>
          <p:cNvPr id="46464" name="Object 384"/>
          <p:cNvGraphicFramePr>
            <a:graphicFrameLocks/>
          </p:cNvGraphicFramePr>
          <p:nvPr/>
        </p:nvGraphicFramePr>
        <p:xfrm>
          <a:off x="7335838" y="3938588"/>
          <a:ext cx="331787" cy="503237"/>
        </p:xfrm>
        <a:graphic>
          <a:graphicData uri="http://schemas.openxmlformats.org/presentationml/2006/ole">
            <mc:AlternateContent xmlns:mc="http://schemas.openxmlformats.org/markup-compatibility/2006">
              <mc:Choice xmlns:v="urn:schemas-microsoft-com:vml" Requires="v">
                <p:oleObj spid="_x0000_s238914" name="Equation" r:id="rId8" imgW="152334" imgH="418918" progId="Equation.3">
                  <p:embed/>
                </p:oleObj>
              </mc:Choice>
              <mc:Fallback>
                <p:oleObj name="Equation" r:id="rId8" imgW="152334" imgH="418918"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35838" y="3938588"/>
                        <a:ext cx="331787"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465" name="Rectangle 385"/>
          <p:cNvSpPr>
            <a:spLocks noChangeArrowheads="1"/>
          </p:cNvSpPr>
          <p:nvPr/>
        </p:nvSpPr>
        <p:spPr bwMode="auto">
          <a:xfrm rot="1463351">
            <a:off x="7335838" y="4700588"/>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2400" b="1" i="1">
                <a:solidFill>
                  <a:srgbClr val="00FF00"/>
                </a:solidFill>
                <a:latin typeface="Times New Roman" pitchFamily="18" charset="0"/>
              </a:rPr>
              <a:t>r</a:t>
            </a:r>
          </a:p>
        </p:txBody>
      </p:sp>
      <p:sp>
        <p:nvSpPr>
          <p:cNvPr id="46466" name="Arc 386"/>
          <p:cNvSpPr>
            <a:spLocks/>
          </p:cNvSpPr>
          <p:nvPr/>
        </p:nvSpPr>
        <p:spPr bwMode="auto">
          <a:xfrm flipH="1">
            <a:off x="6257925" y="4168775"/>
            <a:ext cx="762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467" name="Text Box 387"/>
          <p:cNvSpPr txBox="1">
            <a:spLocks noChangeArrowheads="1"/>
          </p:cNvSpPr>
          <p:nvPr/>
        </p:nvSpPr>
        <p:spPr bwMode="auto">
          <a:xfrm>
            <a:off x="5811838" y="4014788"/>
            <a:ext cx="34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2400" b="1" i="1">
                <a:solidFill>
                  <a:srgbClr val="FFFF00"/>
                </a:solidFill>
                <a:latin typeface="Times New Roman" pitchFamily="18" charset="0"/>
                <a:sym typeface="Symbol" pitchFamily="18" charset="2"/>
              </a:rPr>
              <a:t></a:t>
            </a:r>
            <a:endParaRPr lang="en-US" altLang="zh-CN" sz="2400" b="1" i="1">
              <a:latin typeface="Times New Roman" pitchFamily="18" charset="0"/>
            </a:endParaRPr>
          </a:p>
        </p:txBody>
      </p:sp>
      <p:sp>
        <p:nvSpPr>
          <p:cNvPr id="46468" name="Text Box 388"/>
          <p:cNvSpPr txBox="1">
            <a:spLocks noChangeArrowheads="1"/>
          </p:cNvSpPr>
          <p:nvPr/>
        </p:nvSpPr>
        <p:spPr bwMode="auto">
          <a:xfrm>
            <a:off x="738188" y="3357563"/>
            <a:ext cx="505777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pPr>
            <a:r>
              <a:rPr lang="zh-CN" altLang="en-US" sz="2400" b="1">
                <a:solidFill>
                  <a:schemeClr val="bg1"/>
                </a:solidFill>
                <a:latin typeface="Times New Roman" pitchFamily="18" charset="0"/>
              </a:rPr>
              <a:t>昆虫落到杆上的过程为完全非弹性碰撞</a:t>
            </a:r>
            <a:r>
              <a:rPr lang="en-US" altLang="zh-CN" sz="2400" b="1">
                <a:solidFill>
                  <a:schemeClr val="bg1"/>
                </a:solidFill>
                <a:latin typeface="Times New Roman" pitchFamily="18" charset="0"/>
              </a:rPr>
              <a:t>,</a:t>
            </a:r>
            <a:r>
              <a:rPr lang="zh-CN" altLang="en-US" sz="2400" b="1">
                <a:solidFill>
                  <a:schemeClr val="bg1"/>
                </a:solidFill>
                <a:latin typeface="Times New Roman" pitchFamily="18" charset="0"/>
              </a:rPr>
              <a:t>对于昆虫和杆构成的系统，合外力矩为零，动量矩守恒</a:t>
            </a:r>
          </a:p>
        </p:txBody>
      </p:sp>
      <p:sp>
        <p:nvSpPr>
          <p:cNvPr id="46469" name="AutoShape 389"/>
          <p:cNvSpPr>
            <a:spLocks noChangeArrowheads="1"/>
          </p:cNvSpPr>
          <p:nvPr/>
        </p:nvSpPr>
        <p:spPr bwMode="auto">
          <a:xfrm>
            <a:off x="1314450" y="5251450"/>
            <a:ext cx="304800" cy="914400"/>
          </a:xfrm>
          <a:prstGeom prst="curvedRightArrow">
            <a:avLst>
              <a:gd name="adj1" fmla="val 60000"/>
              <a:gd name="adj2" fmla="val 120000"/>
              <a:gd name="adj3" fmla="val 33333"/>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470" name="Text Box 390"/>
          <p:cNvSpPr txBox="1">
            <a:spLocks noChangeArrowheads="1"/>
          </p:cNvSpPr>
          <p:nvPr/>
        </p:nvSpPr>
        <p:spPr bwMode="auto">
          <a:xfrm>
            <a:off x="111125" y="400050"/>
            <a:ext cx="82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solidFill>
                  <a:srgbClr val="FFFF00"/>
                </a:solidFill>
                <a:latin typeface="Times New Roman" pitchFamily="18" charset="0"/>
              </a:rPr>
              <a:t>例</a:t>
            </a:r>
          </a:p>
        </p:txBody>
      </p:sp>
      <p:sp>
        <p:nvSpPr>
          <p:cNvPr id="46471" name="Text Box 391"/>
          <p:cNvSpPr txBox="1">
            <a:spLocks noChangeArrowheads="1"/>
          </p:cNvSpPr>
          <p:nvPr/>
        </p:nvSpPr>
        <p:spPr bwMode="auto">
          <a:xfrm>
            <a:off x="144463" y="3452813"/>
            <a:ext cx="827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solidFill>
                  <a:srgbClr val="FFFF00"/>
                </a:solidFill>
                <a:latin typeface="Times New Roman" pitchFamily="18" charset="0"/>
              </a:rPr>
              <a:t>解</a:t>
            </a:r>
          </a:p>
        </p:txBody>
      </p:sp>
      <p:sp>
        <p:nvSpPr>
          <p:cNvPr id="46472" name="Text Box 392"/>
          <p:cNvSpPr txBox="1">
            <a:spLocks noChangeArrowheads="1"/>
          </p:cNvSpPr>
          <p:nvPr/>
        </p:nvSpPr>
        <p:spPr bwMode="auto">
          <a:xfrm>
            <a:off x="250825" y="2784475"/>
            <a:ext cx="47180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pPr>
            <a:r>
              <a:rPr lang="zh-CN" altLang="en-US" sz="2400" b="1">
                <a:solidFill>
                  <a:srgbClr val="FFFF00"/>
                </a:solidFill>
                <a:latin typeface="Times New Roman" pitchFamily="18" charset="0"/>
              </a:rPr>
              <a:t>求</a:t>
            </a:r>
            <a:r>
              <a:rPr lang="zh-CN" altLang="en-US" sz="2400" b="1">
                <a:solidFill>
                  <a:srgbClr val="FFFF66"/>
                </a:solidFill>
                <a:latin typeface="Times New Roman" pitchFamily="18" charset="0"/>
              </a:rPr>
              <a:t> </a:t>
            </a:r>
            <a:r>
              <a:rPr lang="zh-CN" altLang="en-US" sz="2400" b="1">
                <a:solidFill>
                  <a:schemeClr val="bg1"/>
                </a:solidFill>
                <a:latin typeface="Times New Roman" pitchFamily="18" charset="0"/>
              </a:rPr>
              <a:t>昆虫沿杆爬行的</a:t>
            </a:r>
            <a:r>
              <a:rPr lang="zh-CN" altLang="en-US" sz="2400" b="1">
                <a:solidFill>
                  <a:srgbClr val="66FFFF"/>
                </a:solidFill>
                <a:latin typeface="Times New Roman" pitchFamily="18" charset="0"/>
              </a:rPr>
              <a:t>速度</a:t>
            </a:r>
            <a:r>
              <a:rPr lang="zh-CN" altLang="en-US" sz="2400" b="1">
                <a:solidFill>
                  <a:schemeClr val="bg1"/>
                </a:solidFill>
                <a:latin typeface="Times New Roman" pitchFamily="18" charset="0"/>
              </a:rPr>
              <a:t>。</a:t>
            </a:r>
            <a:endParaRPr kumimoji="1" lang="zh-CN" altLang="en-US" sz="2400" b="1">
              <a:latin typeface="Times New Roman" pitchFamily="18" charset="0"/>
            </a:endParaRPr>
          </a:p>
        </p:txBody>
      </p:sp>
    </p:spTree>
    <p:extLst>
      <p:ext uri="{BB962C8B-B14F-4D97-AF65-F5344CB8AC3E}">
        <p14:creationId xmlns:p14="http://schemas.microsoft.com/office/powerpoint/2010/main" val="125997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470"/>
                                        </p:tgtEl>
                                        <p:attrNameLst>
                                          <p:attrName>style.visibility</p:attrName>
                                        </p:attrNameLst>
                                      </p:cBhvr>
                                      <p:to>
                                        <p:strVal val="visible"/>
                                      </p:to>
                                    </p:set>
                                    <p:animEffect transition="in" filter="wipe(left)">
                                      <p:cBhvr>
                                        <p:cTn id="7" dur="500"/>
                                        <p:tgtEl>
                                          <p:spTgt spid="46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2"/>
                                        </p:tgtEl>
                                        <p:attrNameLst>
                                          <p:attrName>style.visibility</p:attrName>
                                        </p:attrNameLst>
                                      </p:cBhvr>
                                      <p:to>
                                        <p:strVal val="visible"/>
                                      </p:to>
                                    </p:set>
                                    <p:animEffect transition="in" filter="wipe(left)">
                                      <p:cBhvr>
                                        <p:cTn id="12" dur="500"/>
                                        <p:tgtEl>
                                          <p:spTgt spid="460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268"/>
                                        </p:tgtEl>
                                        <p:attrNameLst>
                                          <p:attrName>style.visibility</p:attrName>
                                        </p:attrNameLst>
                                      </p:cBhvr>
                                      <p:to>
                                        <p:strVal val="visible"/>
                                      </p:to>
                                    </p:set>
                                    <p:animEffect transition="in" filter="wipe(left)">
                                      <p:cBhvr>
                                        <p:cTn id="17" dur="500"/>
                                        <p:tgtEl>
                                          <p:spTgt spid="46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085"/>
                                        </p:tgtEl>
                                        <p:attrNameLst>
                                          <p:attrName>style.visibility</p:attrName>
                                        </p:attrNameLst>
                                      </p:cBhvr>
                                      <p:to>
                                        <p:strVal val="visible"/>
                                      </p:to>
                                    </p:set>
                                    <p:animEffect transition="in" filter="wipe(left)">
                                      <p:cBhvr>
                                        <p:cTn id="22" dur="500"/>
                                        <p:tgtEl>
                                          <p:spTgt spid="460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270"/>
                                        </p:tgtEl>
                                        <p:attrNameLst>
                                          <p:attrName>style.visibility</p:attrName>
                                        </p:attrNameLst>
                                      </p:cBhvr>
                                      <p:to>
                                        <p:strVal val="visible"/>
                                      </p:to>
                                    </p:set>
                                    <p:animEffect transition="in" filter="wipe(left)">
                                      <p:cBhvr>
                                        <p:cTn id="27" dur="500"/>
                                        <p:tgtEl>
                                          <p:spTgt spid="462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6464"/>
                                        </p:tgtEl>
                                        <p:attrNameLst>
                                          <p:attrName>style.visibility</p:attrName>
                                        </p:attrNameLst>
                                      </p:cBhvr>
                                      <p:to>
                                        <p:strVal val="visible"/>
                                      </p:to>
                                    </p:set>
                                    <p:animEffect transition="in" filter="wipe(left)">
                                      <p:cBhvr>
                                        <p:cTn id="32" dur="500"/>
                                        <p:tgtEl>
                                          <p:spTgt spid="464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6463"/>
                                        </p:tgtEl>
                                        <p:attrNameLst>
                                          <p:attrName>style.visibility</p:attrName>
                                        </p:attrNameLst>
                                      </p:cBhvr>
                                      <p:to>
                                        <p:strVal val="visible"/>
                                      </p:to>
                                    </p:set>
                                    <p:animEffect transition="in" filter="wipe(left)">
                                      <p:cBhvr>
                                        <p:cTn id="37" dur="500"/>
                                        <p:tgtEl>
                                          <p:spTgt spid="464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6472"/>
                                        </p:tgtEl>
                                        <p:attrNameLst>
                                          <p:attrName>style.visibility</p:attrName>
                                        </p:attrNameLst>
                                      </p:cBhvr>
                                      <p:to>
                                        <p:strVal val="visible"/>
                                      </p:to>
                                    </p:set>
                                    <p:animEffect transition="in" filter="wipe(left)">
                                      <p:cBhvr>
                                        <p:cTn id="42" dur="500"/>
                                        <p:tgtEl>
                                          <p:spTgt spid="464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6471"/>
                                        </p:tgtEl>
                                        <p:attrNameLst>
                                          <p:attrName>style.visibility</p:attrName>
                                        </p:attrNameLst>
                                      </p:cBhvr>
                                      <p:to>
                                        <p:strVal val="visible"/>
                                      </p:to>
                                    </p:set>
                                    <p:animEffect transition="in" filter="wipe(left)">
                                      <p:cBhvr>
                                        <p:cTn id="47" dur="500"/>
                                        <p:tgtEl>
                                          <p:spTgt spid="4647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6468"/>
                                        </p:tgtEl>
                                        <p:attrNameLst>
                                          <p:attrName>style.visibility</p:attrName>
                                        </p:attrNameLst>
                                      </p:cBhvr>
                                      <p:to>
                                        <p:strVal val="visible"/>
                                      </p:to>
                                    </p:set>
                                    <p:animEffect transition="in" filter="wipe(left)">
                                      <p:cBhvr>
                                        <p:cTn id="52" dur="500"/>
                                        <p:tgtEl>
                                          <p:spTgt spid="464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6083"/>
                                        </p:tgtEl>
                                        <p:attrNameLst>
                                          <p:attrName>style.visibility</p:attrName>
                                        </p:attrNameLst>
                                      </p:cBhvr>
                                      <p:to>
                                        <p:strVal val="visible"/>
                                      </p:to>
                                    </p:set>
                                    <p:animEffect transition="in" filter="wipe(left)">
                                      <p:cBhvr>
                                        <p:cTn id="57" dur="500"/>
                                        <p:tgtEl>
                                          <p:spTgt spid="4608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46469"/>
                                        </p:tgtEl>
                                        <p:attrNameLst>
                                          <p:attrName>style.visibility</p:attrName>
                                        </p:attrNameLst>
                                      </p:cBhvr>
                                      <p:to>
                                        <p:strVal val="visible"/>
                                      </p:to>
                                    </p:set>
                                    <p:animEffect transition="in" filter="wipe(up)">
                                      <p:cBhvr>
                                        <p:cTn id="62" dur="500"/>
                                        <p:tgtEl>
                                          <p:spTgt spid="4646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6084"/>
                                        </p:tgtEl>
                                        <p:attrNameLst>
                                          <p:attrName>style.visibility</p:attrName>
                                        </p:attrNameLst>
                                      </p:cBhvr>
                                      <p:to>
                                        <p:strVal val="visible"/>
                                      </p:to>
                                    </p:set>
                                    <p:animEffect transition="in" filter="wipe(left)">
                                      <p:cBhvr>
                                        <p:cTn id="67" dur="500"/>
                                        <p:tgtEl>
                                          <p:spTgt spid="4608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6269"/>
                                        </p:tgtEl>
                                        <p:attrNameLst>
                                          <p:attrName>style.visibility</p:attrName>
                                        </p:attrNameLst>
                                      </p:cBhvr>
                                      <p:to>
                                        <p:strVal val="visible"/>
                                      </p:to>
                                    </p:set>
                                    <p:animEffect transition="in" filter="wipe(left)">
                                      <p:cBhvr>
                                        <p:cTn id="72" dur="500"/>
                                        <p:tgtEl>
                                          <p:spTgt spid="4626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6466"/>
                                        </p:tgtEl>
                                        <p:attrNameLst>
                                          <p:attrName>style.visibility</p:attrName>
                                        </p:attrNameLst>
                                      </p:cBhvr>
                                      <p:to>
                                        <p:strVal val="visible"/>
                                      </p:to>
                                    </p:set>
                                    <p:animEffect transition="in" filter="wipe(left)">
                                      <p:cBhvr>
                                        <p:cTn id="77" dur="500"/>
                                        <p:tgtEl>
                                          <p:spTgt spid="4646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6467"/>
                                        </p:tgtEl>
                                        <p:attrNameLst>
                                          <p:attrName>style.visibility</p:attrName>
                                        </p:attrNameLst>
                                      </p:cBhvr>
                                      <p:to>
                                        <p:strVal val="visible"/>
                                      </p:to>
                                    </p:set>
                                    <p:animEffect transition="in" filter="wipe(left)">
                                      <p:cBhvr>
                                        <p:cTn id="82" dur="500"/>
                                        <p:tgtEl>
                                          <p:spTgt spid="4646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46275"/>
                                        </p:tgtEl>
                                        <p:attrNameLst>
                                          <p:attrName>style.visibility</p:attrName>
                                        </p:attrNameLst>
                                      </p:cBhvr>
                                      <p:to>
                                        <p:strVal val="visible"/>
                                      </p:to>
                                    </p:set>
                                    <p:animEffect transition="in" filter="wipe(left)">
                                      <p:cBhvr>
                                        <p:cTn id="87" dur="500"/>
                                        <p:tgtEl>
                                          <p:spTgt spid="4627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6465"/>
                                        </p:tgtEl>
                                        <p:attrNameLst>
                                          <p:attrName>style.visibility</p:attrName>
                                        </p:attrNameLst>
                                      </p:cBhvr>
                                      <p:to>
                                        <p:strVal val="visible"/>
                                      </p:to>
                                    </p:set>
                                    <p:animEffect transition="in" filter="wipe(left)">
                                      <p:cBhvr>
                                        <p:cTn id="92" dur="500"/>
                                        <p:tgtEl>
                                          <p:spTgt spid="4646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46280"/>
                                        </p:tgtEl>
                                        <p:attrNameLst>
                                          <p:attrName>style.visibility</p:attrName>
                                        </p:attrNameLst>
                                      </p:cBhvr>
                                      <p:to>
                                        <p:strVal val="visible"/>
                                      </p:to>
                                    </p:set>
                                    <p:animEffect transition="in" filter="wipe(left)">
                                      <p:cBhvr>
                                        <p:cTn id="97" dur="500"/>
                                        <p:tgtEl>
                                          <p:spTgt spid="46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268" grpId="0" animBg="1"/>
      <p:bldP spid="46269" grpId="0" animBg="1"/>
      <p:bldP spid="46463" grpId="0" autoUpdateAnimBg="0"/>
      <p:bldP spid="46465" grpId="0" autoUpdateAnimBg="0"/>
      <p:bldP spid="46466" grpId="0" animBg="1"/>
      <p:bldP spid="46467" grpId="0" autoUpdateAnimBg="0"/>
      <p:bldP spid="46468" grpId="0" autoUpdateAnimBg="0"/>
      <p:bldP spid="46469" grpId="0" animBg="1"/>
      <p:bldP spid="46470" grpId="0"/>
      <p:bldP spid="46471" grpId="0"/>
      <p:bldP spid="46472"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7106" name="Object 2"/>
          <p:cNvGraphicFramePr>
            <a:graphicFrameLocks/>
          </p:cNvGraphicFramePr>
          <p:nvPr/>
        </p:nvGraphicFramePr>
        <p:xfrm>
          <a:off x="5186363" y="1738313"/>
          <a:ext cx="1690687" cy="827087"/>
        </p:xfrm>
        <a:graphic>
          <a:graphicData uri="http://schemas.openxmlformats.org/presentationml/2006/ole">
            <mc:AlternateContent xmlns:mc="http://schemas.openxmlformats.org/markup-compatibility/2006">
              <mc:Choice xmlns:v="urn:schemas-microsoft-com:vml" Requires="v">
                <p:oleObj spid="_x0000_s240339" name="Equation" r:id="rId3" imgW="1689100" imgH="825500" progId="Equation.3">
                  <p:embed/>
                </p:oleObj>
              </mc:Choice>
              <mc:Fallback>
                <p:oleObj name="Equation" r:id="rId3" imgW="1689100" imgH="8255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363" y="1738313"/>
                        <a:ext cx="1690687" cy="827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7107" name="Object 3"/>
          <p:cNvGraphicFramePr>
            <a:graphicFrameLocks/>
          </p:cNvGraphicFramePr>
          <p:nvPr/>
        </p:nvGraphicFramePr>
        <p:xfrm>
          <a:off x="5003800" y="2852738"/>
          <a:ext cx="2792413" cy="825500"/>
        </p:xfrm>
        <a:graphic>
          <a:graphicData uri="http://schemas.openxmlformats.org/presentationml/2006/ole">
            <mc:AlternateContent xmlns:mc="http://schemas.openxmlformats.org/markup-compatibility/2006">
              <mc:Choice xmlns:v="urn:schemas-microsoft-com:vml" Requires="v">
                <p:oleObj spid="_x0000_s240340" name="Equation" r:id="rId5" imgW="2794000" imgH="825500" progId="Equation.3">
                  <p:embed/>
                </p:oleObj>
              </mc:Choice>
              <mc:Fallback>
                <p:oleObj name="Equation" r:id="rId5" imgW="2794000" imgH="8255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2852738"/>
                        <a:ext cx="2792413"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7108" name="Object 4"/>
          <p:cNvGraphicFramePr>
            <a:graphicFrameLocks/>
          </p:cNvGraphicFramePr>
          <p:nvPr/>
        </p:nvGraphicFramePr>
        <p:xfrm>
          <a:off x="3203575" y="3933825"/>
          <a:ext cx="2979738" cy="828675"/>
        </p:xfrm>
        <a:graphic>
          <a:graphicData uri="http://schemas.openxmlformats.org/presentationml/2006/ole">
            <mc:AlternateContent xmlns:mc="http://schemas.openxmlformats.org/markup-compatibility/2006">
              <mc:Choice xmlns:v="urn:schemas-microsoft-com:vml" Requires="v">
                <p:oleObj spid="_x0000_s240341" name="Equation" r:id="rId7" imgW="2971800" imgH="825500" progId="Equation.3">
                  <p:embed/>
                </p:oleObj>
              </mc:Choice>
              <mc:Fallback>
                <p:oleObj name="Equation" r:id="rId7" imgW="2971800" imgH="8255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3933825"/>
                        <a:ext cx="2979738"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7109" name="Object 5"/>
          <p:cNvGraphicFramePr>
            <a:graphicFrameLocks/>
          </p:cNvGraphicFramePr>
          <p:nvPr/>
        </p:nvGraphicFramePr>
        <p:xfrm>
          <a:off x="1317625" y="5084763"/>
          <a:ext cx="4117975" cy="825500"/>
        </p:xfrm>
        <a:graphic>
          <a:graphicData uri="http://schemas.openxmlformats.org/presentationml/2006/ole">
            <mc:AlternateContent xmlns:mc="http://schemas.openxmlformats.org/markup-compatibility/2006">
              <mc:Choice xmlns:v="urn:schemas-microsoft-com:vml" Requires="v">
                <p:oleObj spid="_x0000_s240342" name="Equation" r:id="rId9" imgW="4102100" imgH="825500" progId="Equation.3">
                  <p:embed/>
                </p:oleObj>
              </mc:Choice>
              <mc:Fallback>
                <p:oleObj name="Equation" r:id="rId9" imgW="4102100" imgH="8255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7625" y="5084763"/>
                        <a:ext cx="4117975"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7110" name="Object 6"/>
          <p:cNvGraphicFramePr>
            <a:graphicFrameLocks/>
          </p:cNvGraphicFramePr>
          <p:nvPr/>
        </p:nvGraphicFramePr>
        <p:xfrm>
          <a:off x="5435600" y="5084763"/>
          <a:ext cx="2565400" cy="917575"/>
        </p:xfrm>
        <a:graphic>
          <a:graphicData uri="http://schemas.openxmlformats.org/presentationml/2006/ole">
            <mc:AlternateContent xmlns:mc="http://schemas.openxmlformats.org/markup-compatibility/2006">
              <mc:Choice xmlns:v="urn:schemas-microsoft-com:vml" Requires="v">
                <p:oleObj spid="_x0000_s240343" name="Equation" r:id="rId11" imgW="2552700" imgH="914400" progId="Equation.3">
                  <p:embed/>
                </p:oleObj>
              </mc:Choice>
              <mc:Fallback>
                <p:oleObj name="Equation" r:id="rId11" imgW="2552700" imgH="9144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5600" y="5084763"/>
                        <a:ext cx="2565400" cy="91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7111" name="Text Box 7"/>
          <p:cNvSpPr txBox="1">
            <a:spLocks noChangeArrowheads="1"/>
          </p:cNvSpPr>
          <p:nvPr/>
        </p:nvSpPr>
        <p:spPr bwMode="auto">
          <a:xfrm>
            <a:off x="468313" y="1916113"/>
            <a:ext cx="345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solidFill>
                  <a:schemeClr val="bg1"/>
                </a:solidFill>
                <a:latin typeface="Times New Roman" pitchFamily="18" charset="0"/>
              </a:rPr>
              <a:t>使杆以匀角速度转动</a:t>
            </a:r>
          </a:p>
        </p:txBody>
      </p:sp>
      <p:sp>
        <p:nvSpPr>
          <p:cNvPr id="47112" name="AutoShape 8"/>
          <p:cNvSpPr>
            <a:spLocks noChangeArrowheads="1"/>
          </p:cNvSpPr>
          <p:nvPr/>
        </p:nvSpPr>
        <p:spPr bwMode="auto">
          <a:xfrm>
            <a:off x="4067175" y="2060575"/>
            <a:ext cx="720725" cy="215900"/>
          </a:xfrm>
          <a:prstGeom prst="rightArrow">
            <a:avLst>
              <a:gd name="adj1" fmla="val 50000"/>
              <a:gd name="adj2" fmla="val 8345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13" name="Object 9"/>
          <p:cNvGraphicFramePr>
            <a:graphicFrameLocks noGrp="1"/>
          </p:cNvGraphicFramePr>
          <p:nvPr>
            <p:ph sz="half" idx="1"/>
          </p:nvPr>
        </p:nvGraphicFramePr>
        <p:xfrm>
          <a:off x="1939925" y="3068638"/>
          <a:ext cx="2197100" cy="419100"/>
        </p:xfrm>
        <a:graphic>
          <a:graphicData uri="http://schemas.openxmlformats.org/presentationml/2006/ole">
            <mc:AlternateContent xmlns:mc="http://schemas.openxmlformats.org/markup-compatibility/2006">
              <mc:Choice xmlns:v="urn:schemas-microsoft-com:vml" Requires="v">
                <p:oleObj spid="_x0000_s240344" name="公式" r:id="rId13" imgW="2197100" imgH="419100" progId="Equation.3">
                  <p:embed/>
                </p:oleObj>
              </mc:Choice>
              <mc:Fallback>
                <p:oleObj name="公式" r:id="rId13" imgW="2197100" imgH="419100" progId="Equation.3">
                  <p:embed/>
                  <p:pic>
                    <p:nvPicPr>
                      <p:cNvPr id="0" name=""/>
                      <p:cNvPicPr>
                        <a:picLocks noGrp="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39925" y="3068638"/>
                        <a:ext cx="2197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4" name="Text Box 10"/>
          <p:cNvSpPr txBox="1">
            <a:spLocks noChangeArrowheads="1"/>
          </p:cNvSpPr>
          <p:nvPr/>
        </p:nvSpPr>
        <p:spPr bwMode="auto">
          <a:xfrm>
            <a:off x="468313" y="4149725"/>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chemeClr val="bg1"/>
                </a:solidFill>
                <a:latin typeface="Times New Roman" pitchFamily="18" charset="0"/>
              </a:rPr>
              <a:t>代入得</a:t>
            </a:r>
          </a:p>
        </p:txBody>
      </p:sp>
      <p:sp>
        <p:nvSpPr>
          <p:cNvPr id="47115" name="Text Box 11"/>
          <p:cNvSpPr txBox="1">
            <a:spLocks noChangeArrowheads="1"/>
          </p:cNvSpPr>
          <p:nvPr/>
        </p:nvSpPr>
        <p:spPr bwMode="auto">
          <a:xfrm>
            <a:off x="755650" y="8366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400" b="1">
                <a:solidFill>
                  <a:schemeClr val="bg1"/>
                </a:solidFill>
                <a:latin typeface="Times New Roman" pitchFamily="18" charset="0"/>
              </a:rPr>
              <a:t>转动定律</a:t>
            </a:r>
          </a:p>
        </p:txBody>
      </p:sp>
      <p:graphicFrame>
        <p:nvGraphicFramePr>
          <p:cNvPr id="47116" name="Object 12"/>
          <p:cNvGraphicFramePr>
            <a:graphicFrameLocks noGrp="1"/>
          </p:cNvGraphicFramePr>
          <p:nvPr>
            <p:ph sz="half" idx="2"/>
          </p:nvPr>
        </p:nvGraphicFramePr>
        <p:xfrm>
          <a:off x="3708400" y="658813"/>
          <a:ext cx="1905000" cy="825500"/>
        </p:xfrm>
        <a:graphic>
          <a:graphicData uri="http://schemas.openxmlformats.org/presentationml/2006/ole">
            <mc:AlternateContent xmlns:mc="http://schemas.openxmlformats.org/markup-compatibility/2006">
              <mc:Choice xmlns:v="urn:schemas-microsoft-com:vml" Requires="v">
                <p:oleObj spid="_x0000_s240345" name="Equation" r:id="rId15" imgW="1905000" imgH="825500" progId="Equation.3">
                  <p:embed/>
                </p:oleObj>
              </mc:Choice>
              <mc:Fallback>
                <p:oleObj name="Equation" r:id="rId15" imgW="1905000" imgH="825500" progId="Equation.3">
                  <p:embed/>
                  <p:pic>
                    <p:nvPicPr>
                      <p:cNvPr id="0" name=""/>
                      <p:cNvPicPr>
                        <a:picLocks noGrp="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8400" y="658813"/>
                        <a:ext cx="1905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7" name="Text Box 13"/>
          <p:cNvSpPr txBox="1">
            <a:spLocks noChangeArrowheads="1"/>
          </p:cNvSpPr>
          <p:nvPr/>
        </p:nvSpPr>
        <p:spPr bwMode="auto">
          <a:xfrm>
            <a:off x="611188" y="2997200"/>
            <a:ext cx="1081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chemeClr val="bg1"/>
                </a:solidFill>
                <a:latin typeface="Times New Roman" pitchFamily="18" charset="0"/>
              </a:rPr>
              <a:t>其中</a:t>
            </a:r>
          </a:p>
        </p:txBody>
      </p:sp>
    </p:spTree>
    <p:extLst>
      <p:ext uri="{BB962C8B-B14F-4D97-AF65-F5344CB8AC3E}">
        <p14:creationId xmlns:p14="http://schemas.microsoft.com/office/powerpoint/2010/main" val="1611460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15"/>
                                        </p:tgtEl>
                                        <p:attrNameLst>
                                          <p:attrName>style.visibility</p:attrName>
                                        </p:attrNameLst>
                                      </p:cBhvr>
                                      <p:to>
                                        <p:strVal val="visible"/>
                                      </p:to>
                                    </p:set>
                                    <p:animEffect transition="in" filter="wipe(left)">
                                      <p:cBhvr>
                                        <p:cTn id="7" dur="500"/>
                                        <p:tgtEl>
                                          <p:spTgt spid="47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116"/>
                                        </p:tgtEl>
                                        <p:attrNameLst>
                                          <p:attrName>style.visibility</p:attrName>
                                        </p:attrNameLst>
                                      </p:cBhvr>
                                      <p:to>
                                        <p:strVal val="visible"/>
                                      </p:to>
                                    </p:set>
                                    <p:animEffect transition="in" filter="wipe(left)">
                                      <p:cBhvr>
                                        <p:cTn id="12" dur="500"/>
                                        <p:tgtEl>
                                          <p:spTgt spid="47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11"/>
                                        </p:tgtEl>
                                        <p:attrNameLst>
                                          <p:attrName>style.visibility</p:attrName>
                                        </p:attrNameLst>
                                      </p:cBhvr>
                                      <p:to>
                                        <p:strVal val="visible"/>
                                      </p:to>
                                    </p:set>
                                    <p:animEffect transition="in" filter="wipe(left)">
                                      <p:cBhvr>
                                        <p:cTn id="17" dur="500"/>
                                        <p:tgtEl>
                                          <p:spTgt spid="471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12"/>
                                        </p:tgtEl>
                                        <p:attrNameLst>
                                          <p:attrName>style.visibility</p:attrName>
                                        </p:attrNameLst>
                                      </p:cBhvr>
                                      <p:to>
                                        <p:strVal val="visible"/>
                                      </p:to>
                                    </p:set>
                                    <p:animEffect transition="in" filter="wipe(left)">
                                      <p:cBhvr>
                                        <p:cTn id="22" dur="500"/>
                                        <p:tgtEl>
                                          <p:spTgt spid="471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106"/>
                                        </p:tgtEl>
                                        <p:attrNameLst>
                                          <p:attrName>style.visibility</p:attrName>
                                        </p:attrNameLst>
                                      </p:cBhvr>
                                      <p:to>
                                        <p:strVal val="visible"/>
                                      </p:to>
                                    </p:set>
                                    <p:animEffect transition="in" filter="wipe(left)">
                                      <p:cBhvr>
                                        <p:cTn id="27" dur="500"/>
                                        <p:tgtEl>
                                          <p:spTgt spid="471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17"/>
                                        </p:tgtEl>
                                        <p:attrNameLst>
                                          <p:attrName>style.visibility</p:attrName>
                                        </p:attrNameLst>
                                      </p:cBhvr>
                                      <p:to>
                                        <p:strVal val="visible"/>
                                      </p:to>
                                    </p:set>
                                    <p:animEffect transition="in" filter="wipe(left)">
                                      <p:cBhvr>
                                        <p:cTn id="32" dur="500"/>
                                        <p:tgtEl>
                                          <p:spTgt spid="471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113"/>
                                        </p:tgtEl>
                                        <p:attrNameLst>
                                          <p:attrName>style.visibility</p:attrName>
                                        </p:attrNameLst>
                                      </p:cBhvr>
                                      <p:to>
                                        <p:strVal val="visible"/>
                                      </p:to>
                                    </p:set>
                                    <p:animEffect transition="in" filter="wipe(left)">
                                      <p:cBhvr>
                                        <p:cTn id="37" dur="500"/>
                                        <p:tgtEl>
                                          <p:spTgt spid="471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107"/>
                                        </p:tgtEl>
                                        <p:attrNameLst>
                                          <p:attrName>style.visibility</p:attrName>
                                        </p:attrNameLst>
                                      </p:cBhvr>
                                      <p:to>
                                        <p:strVal val="visible"/>
                                      </p:to>
                                    </p:set>
                                    <p:animEffect transition="in" filter="wipe(left)">
                                      <p:cBhvr>
                                        <p:cTn id="42" dur="500"/>
                                        <p:tgtEl>
                                          <p:spTgt spid="4710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114"/>
                                        </p:tgtEl>
                                        <p:attrNameLst>
                                          <p:attrName>style.visibility</p:attrName>
                                        </p:attrNameLst>
                                      </p:cBhvr>
                                      <p:to>
                                        <p:strVal val="visible"/>
                                      </p:to>
                                    </p:set>
                                    <p:animEffect transition="in" filter="wipe(left)">
                                      <p:cBhvr>
                                        <p:cTn id="47" dur="500"/>
                                        <p:tgtEl>
                                          <p:spTgt spid="471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7108"/>
                                        </p:tgtEl>
                                        <p:attrNameLst>
                                          <p:attrName>style.visibility</p:attrName>
                                        </p:attrNameLst>
                                      </p:cBhvr>
                                      <p:to>
                                        <p:strVal val="visible"/>
                                      </p:to>
                                    </p:set>
                                    <p:animEffect transition="in" filter="wipe(left)">
                                      <p:cBhvr>
                                        <p:cTn id="52" dur="500"/>
                                        <p:tgtEl>
                                          <p:spTgt spid="4710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7109"/>
                                        </p:tgtEl>
                                        <p:attrNameLst>
                                          <p:attrName>style.visibility</p:attrName>
                                        </p:attrNameLst>
                                      </p:cBhvr>
                                      <p:to>
                                        <p:strVal val="visible"/>
                                      </p:to>
                                    </p:set>
                                    <p:animEffect transition="in" filter="wipe(left)">
                                      <p:cBhvr>
                                        <p:cTn id="57" dur="500"/>
                                        <p:tgtEl>
                                          <p:spTgt spid="4710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7110"/>
                                        </p:tgtEl>
                                        <p:attrNameLst>
                                          <p:attrName>style.visibility</p:attrName>
                                        </p:attrNameLst>
                                      </p:cBhvr>
                                      <p:to>
                                        <p:strVal val="visible"/>
                                      </p:to>
                                    </p:set>
                                    <p:animEffect transition="in" filter="wipe(left)">
                                      <p:cBhvr>
                                        <p:cTn id="62"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p:bldP spid="47112" grpId="0" animBg="1"/>
      <p:bldP spid="47114" grpId="0"/>
      <p:bldP spid="47115" grpId="0" autoUpdateAnimBg="0"/>
      <p:bldP spid="471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3795795"/>
            <a:ext cx="3145904" cy="2942505"/>
          </a:xfrm>
          <a:prstGeom prst="rect">
            <a:avLst/>
          </a:prstGeom>
        </p:spPr>
      </p:pic>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Box 2"/>
          <p:cNvSpPr txBox="1">
            <a:spLocks noChangeArrowheads="1"/>
          </p:cNvSpPr>
          <p:nvPr/>
        </p:nvSpPr>
        <p:spPr bwMode="auto">
          <a:xfrm>
            <a:off x="323528" y="1465620"/>
            <a:ext cx="8426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a:latin typeface="宋体" charset="-122"/>
              </a:rPr>
              <a:t>刚体绕（定）轴转动的一些实例</a:t>
            </a:r>
            <a:endParaRPr lang="zh-CN" altLang="en-US" sz="2800" dirty="0">
              <a:latin typeface="宋体" charset="-122"/>
            </a:endParaRPr>
          </a:p>
        </p:txBody>
      </p:sp>
      <p:sp>
        <p:nvSpPr>
          <p:cNvPr id="10" name="Text Box 4"/>
          <p:cNvSpPr txBox="1">
            <a:spLocks noChangeArrowheads="1"/>
          </p:cNvSpPr>
          <p:nvPr/>
        </p:nvSpPr>
        <p:spPr bwMode="auto">
          <a:xfrm>
            <a:off x="249237" y="1988840"/>
            <a:ext cx="693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400" dirty="0">
                <a:latin typeface="Times New Roman" pitchFamily="18" charset="0"/>
              </a:rPr>
              <a:t> </a:t>
            </a:r>
            <a:r>
              <a:rPr kumimoji="1" lang="en-US" altLang="zh-CN" sz="2400" dirty="0">
                <a:latin typeface="Times New Roman" pitchFamily="18" charset="0"/>
              </a:rPr>
              <a:t>1. </a:t>
            </a:r>
            <a:r>
              <a:rPr kumimoji="1" lang="zh-CN" altLang="en-US" sz="2400" dirty="0">
                <a:latin typeface="Times New Roman" pitchFamily="18" charset="0"/>
              </a:rPr>
              <a:t>回转运动（陀螺仪的运动）</a:t>
            </a:r>
          </a:p>
        </p:txBody>
      </p:sp>
      <p:sp>
        <p:nvSpPr>
          <p:cNvPr id="3" name="TextBox 2"/>
          <p:cNvSpPr txBox="1"/>
          <p:nvPr/>
        </p:nvSpPr>
        <p:spPr>
          <a:xfrm>
            <a:off x="395536" y="2564904"/>
            <a:ext cx="8208912" cy="2369880"/>
          </a:xfrm>
          <a:prstGeom prst="rect">
            <a:avLst/>
          </a:prstGeom>
          <a:noFill/>
        </p:spPr>
        <p:txBody>
          <a:bodyPr wrap="square" rtlCol="0">
            <a:spAutoFit/>
          </a:bodyPr>
          <a:lstStyle/>
          <a:p>
            <a:pPr>
              <a:spcAft>
                <a:spcPts val="600"/>
              </a:spcAft>
            </a:pPr>
            <a:r>
              <a:rPr lang="zh-CN" altLang="en-US" sz="2000" b="1" dirty="0"/>
              <a:t>陀螺仪的特点：</a:t>
            </a:r>
            <a:endParaRPr lang="en-US" altLang="zh-CN" sz="2000" b="1" dirty="0"/>
          </a:p>
          <a:p>
            <a:pPr marL="342900" indent="-342900">
              <a:spcAft>
                <a:spcPts val="600"/>
              </a:spcAft>
              <a:buAutoNum type="arabicPeriod"/>
            </a:pPr>
            <a:r>
              <a:rPr lang="zh-CN" altLang="en-US" dirty="0"/>
              <a:t>具有一个对称轴，和绕此对称轴的较大的转动惯量（质量集中在边缘上）。</a:t>
            </a:r>
            <a:endParaRPr lang="en-US" altLang="zh-CN" dirty="0"/>
          </a:p>
          <a:p>
            <a:pPr marL="342900" indent="-342900">
              <a:spcAft>
                <a:spcPts val="600"/>
              </a:spcAft>
              <a:buAutoNum type="arabicPeriod"/>
            </a:pPr>
            <a:r>
              <a:rPr lang="zh-CN" altLang="en-US" dirty="0"/>
              <a:t>陀螺装在常平架上，常平架由内环和外环构成。</a:t>
            </a:r>
            <a:endParaRPr lang="en-US" altLang="zh-CN" dirty="0"/>
          </a:p>
          <a:p>
            <a:pPr marL="342900" indent="-342900">
              <a:spcAft>
                <a:spcPts val="600"/>
              </a:spcAft>
              <a:buAutoNum type="arabicPeriod"/>
            </a:pPr>
            <a:r>
              <a:rPr lang="zh-CN" altLang="en-US" dirty="0"/>
              <a:t>常平架装在一个固定支架上。</a:t>
            </a:r>
            <a:endParaRPr lang="en-US" altLang="zh-CN" dirty="0"/>
          </a:p>
          <a:p>
            <a:pPr marL="342900" indent="-342900">
              <a:spcAft>
                <a:spcPts val="600"/>
              </a:spcAft>
              <a:buAutoNum type="arabicPeriod"/>
            </a:pPr>
            <a:r>
              <a:rPr lang="zh-CN" altLang="en-US" dirty="0"/>
              <a:t>陀螺仪共有三个转轴，</a:t>
            </a:r>
            <a:r>
              <a:rPr lang="en-US" altLang="zh-CN" dirty="0"/>
              <a:t>x</a:t>
            </a:r>
            <a:r>
              <a:rPr lang="zh-CN" altLang="en-US" dirty="0"/>
              <a:t>轴与</a:t>
            </a:r>
            <a:r>
              <a:rPr lang="en-US" altLang="zh-CN" dirty="0"/>
              <a:t>z</a:t>
            </a:r>
            <a:r>
              <a:rPr lang="zh-CN" altLang="en-US" dirty="0"/>
              <a:t>轴垂直，</a:t>
            </a:r>
            <a:r>
              <a:rPr lang="en-US" altLang="zh-CN" dirty="0"/>
              <a:t>z</a:t>
            </a:r>
            <a:r>
              <a:rPr lang="zh-CN" altLang="en-US" dirty="0"/>
              <a:t>轴与</a:t>
            </a:r>
            <a:r>
              <a:rPr lang="en-US" altLang="zh-CN" dirty="0"/>
              <a:t>y</a:t>
            </a:r>
            <a:r>
              <a:rPr lang="zh-CN" altLang="en-US" dirty="0"/>
              <a:t>轴垂直。</a:t>
            </a:r>
            <a:br>
              <a:rPr lang="en-US" altLang="zh-CN" dirty="0"/>
            </a:br>
            <a:r>
              <a:rPr lang="zh-CN" altLang="en-US" dirty="0"/>
              <a:t>三个转轴均通过陀螺的质心，可以证明重力对陀螺仪三个转轴</a:t>
            </a:r>
            <a:br>
              <a:rPr lang="en-US" altLang="zh-CN" dirty="0"/>
            </a:br>
            <a:r>
              <a:rPr lang="zh-CN" altLang="en-US" dirty="0"/>
              <a:t>的力矩均为零。</a:t>
            </a:r>
          </a:p>
        </p:txBody>
      </p:sp>
    </p:spTree>
    <p:extLst>
      <p:ext uri="{BB962C8B-B14F-4D97-AF65-F5344CB8AC3E}">
        <p14:creationId xmlns:p14="http://schemas.microsoft.com/office/powerpoint/2010/main" val="170532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3795795"/>
            <a:ext cx="3145904" cy="2942505"/>
          </a:xfrm>
          <a:prstGeom prst="rect">
            <a:avLst/>
          </a:prstGeom>
        </p:spPr>
      </p:pic>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Box 2"/>
          <p:cNvSpPr txBox="1">
            <a:spLocks noChangeArrowheads="1"/>
          </p:cNvSpPr>
          <p:nvPr/>
        </p:nvSpPr>
        <p:spPr bwMode="auto">
          <a:xfrm>
            <a:off x="323528" y="1465620"/>
            <a:ext cx="8426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a:latin typeface="宋体" charset="-122"/>
              </a:rPr>
              <a:t>刚体绕定轴转动的一些实例</a:t>
            </a:r>
            <a:endParaRPr lang="zh-CN" altLang="en-US" sz="2800" dirty="0">
              <a:latin typeface="宋体" charset="-122"/>
            </a:endParaRPr>
          </a:p>
        </p:txBody>
      </p:sp>
      <p:sp>
        <p:nvSpPr>
          <p:cNvPr id="10" name="Text Box 4"/>
          <p:cNvSpPr txBox="1">
            <a:spLocks noChangeArrowheads="1"/>
          </p:cNvSpPr>
          <p:nvPr/>
        </p:nvSpPr>
        <p:spPr bwMode="auto">
          <a:xfrm>
            <a:off x="249237" y="2026418"/>
            <a:ext cx="693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400" dirty="0">
                <a:latin typeface="Times New Roman" pitchFamily="18" charset="0"/>
              </a:rPr>
              <a:t> </a:t>
            </a:r>
            <a:r>
              <a:rPr kumimoji="1" lang="en-US" altLang="zh-CN" sz="2400" dirty="0">
                <a:latin typeface="Times New Roman" pitchFamily="18" charset="0"/>
              </a:rPr>
              <a:t>1. </a:t>
            </a:r>
            <a:r>
              <a:rPr kumimoji="1" lang="zh-CN" altLang="en-US" sz="2400" dirty="0">
                <a:latin typeface="Times New Roman" pitchFamily="18" charset="0"/>
              </a:rPr>
              <a:t>回转运动（陀螺仪的运动）</a:t>
            </a:r>
          </a:p>
        </p:txBody>
      </p:sp>
      <p:sp>
        <p:nvSpPr>
          <p:cNvPr id="6" name="TextBox 5"/>
          <p:cNvSpPr txBox="1"/>
          <p:nvPr/>
        </p:nvSpPr>
        <p:spPr>
          <a:xfrm>
            <a:off x="539552" y="2492896"/>
            <a:ext cx="5976664" cy="2862322"/>
          </a:xfrm>
          <a:prstGeom prst="rect">
            <a:avLst/>
          </a:prstGeom>
          <a:noFill/>
        </p:spPr>
        <p:txBody>
          <a:bodyPr wrap="square" rtlCol="0">
            <a:spAutoFit/>
          </a:bodyPr>
          <a:lstStyle/>
          <a:p>
            <a:r>
              <a:rPr lang="zh-CN" altLang="en-US" sz="2000" dirty="0"/>
              <a:t>         由于陀螺所受的外力包括重力和转轴的摩擦力，而重力对陀螺转轴的力矩为零，因此，陀螺只受到转轴摩擦力给予的力矩。</a:t>
            </a:r>
            <a:endParaRPr lang="en-US" altLang="zh-CN" sz="2000" dirty="0"/>
          </a:p>
          <a:p>
            <a:r>
              <a:rPr lang="en-US" altLang="zh-CN" sz="2000" dirty="0"/>
              <a:t>        </a:t>
            </a:r>
            <a:r>
              <a:rPr lang="zh-CN" altLang="en-US" sz="2000" dirty="0"/>
              <a:t>当陀螺的转动惯量很大，而陀螺转轴有较好的润滑时，摩擦力的力矩对陀螺转动的影响可以忽略。相当于合外力矩为零的情况，因此，陀螺的角动量守恒。</a:t>
            </a:r>
            <a:endParaRPr lang="en-US" altLang="zh-CN" sz="2000" dirty="0"/>
          </a:p>
          <a:p>
            <a:r>
              <a:rPr lang="zh-CN" altLang="en-US" sz="2000" dirty="0"/>
              <a:t>         此时无论如何改变最外侧支架的取向，陀螺转轴</a:t>
            </a:r>
            <a:r>
              <a:rPr lang="en-US" altLang="zh-CN" sz="2000" dirty="0"/>
              <a:t>x</a:t>
            </a:r>
            <a:r>
              <a:rPr lang="zh-CN" altLang="en-US" sz="2000" dirty="0"/>
              <a:t>的方向将保持不变，这是陀螺的独特性质。</a:t>
            </a:r>
          </a:p>
        </p:txBody>
      </p:sp>
      <p:sp>
        <p:nvSpPr>
          <p:cNvPr id="7" name="TextBox 6"/>
          <p:cNvSpPr txBox="1"/>
          <p:nvPr/>
        </p:nvSpPr>
        <p:spPr>
          <a:xfrm>
            <a:off x="620938" y="5592388"/>
            <a:ext cx="5184576" cy="461665"/>
          </a:xfrm>
          <a:prstGeom prst="rect">
            <a:avLst/>
          </a:prstGeom>
          <a:noFill/>
        </p:spPr>
        <p:txBody>
          <a:bodyPr wrap="square" rtlCol="0">
            <a:spAutoFit/>
          </a:bodyPr>
          <a:lstStyle/>
          <a:p>
            <a:r>
              <a:rPr lang="zh-CN" altLang="en-US" sz="2400" b="1" dirty="0"/>
              <a:t>陀螺仪的重要应用</a:t>
            </a:r>
            <a:r>
              <a:rPr lang="en-US" altLang="zh-CN" sz="2400" b="1" dirty="0"/>
              <a:t>——</a:t>
            </a:r>
            <a:r>
              <a:rPr lang="zh-CN" altLang="en-US" sz="2400" b="1" dirty="0"/>
              <a:t>飞行导航。</a:t>
            </a:r>
          </a:p>
        </p:txBody>
      </p:sp>
    </p:spTree>
    <p:extLst>
      <p:ext uri="{BB962C8B-B14F-4D97-AF65-F5344CB8AC3E}">
        <p14:creationId xmlns:p14="http://schemas.microsoft.com/office/powerpoint/2010/main" val="185519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0"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Box 2"/>
          <p:cNvSpPr txBox="1">
            <a:spLocks noChangeArrowheads="1"/>
          </p:cNvSpPr>
          <p:nvPr/>
        </p:nvSpPr>
        <p:spPr bwMode="auto">
          <a:xfrm>
            <a:off x="323528" y="1465620"/>
            <a:ext cx="8426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a:latin typeface="宋体" charset="-122"/>
              </a:rPr>
              <a:t>刚体绕定轴转动的一些实例</a:t>
            </a:r>
            <a:endParaRPr lang="zh-CN" altLang="en-US" sz="2800" dirty="0">
              <a:latin typeface="宋体" charset="-122"/>
            </a:endParaRPr>
          </a:p>
        </p:txBody>
      </p:sp>
      <p:sp>
        <p:nvSpPr>
          <p:cNvPr id="10" name="Text Box 4"/>
          <p:cNvSpPr txBox="1">
            <a:spLocks noChangeArrowheads="1"/>
          </p:cNvSpPr>
          <p:nvPr/>
        </p:nvSpPr>
        <p:spPr bwMode="auto">
          <a:xfrm>
            <a:off x="249237" y="2026418"/>
            <a:ext cx="693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400" dirty="0">
                <a:latin typeface="Times New Roman" pitchFamily="18" charset="0"/>
              </a:rPr>
              <a:t> </a:t>
            </a:r>
            <a:r>
              <a:rPr kumimoji="1" lang="en-US" altLang="zh-CN" sz="2400" dirty="0">
                <a:latin typeface="Times New Roman" pitchFamily="18" charset="0"/>
              </a:rPr>
              <a:t>1. </a:t>
            </a:r>
            <a:r>
              <a:rPr kumimoji="1" lang="zh-CN" altLang="en-US" sz="2400" dirty="0">
                <a:latin typeface="Times New Roman" pitchFamily="18" charset="0"/>
              </a:rPr>
              <a:t>回转运动（陀螺仪的运动）</a:t>
            </a:r>
          </a:p>
        </p:txBody>
      </p:sp>
      <p:sp>
        <p:nvSpPr>
          <p:cNvPr id="3" name="TextBox 2"/>
          <p:cNvSpPr txBox="1"/>
          <p:nvPr/>
        </p:nvSpPr>
        <p:spPr>
          <a:xfrm>
            <a:off x="539552" y="2636912"/>
            <a:ext cx="8136904" cy="400110"/>
          </a:xfrm>
          <a:prstGeom prst="rect">
            <a:avLst/>
          </a:prstGeom>
          <a:noFill/>
        </p:spPr>
        <p:txBody>
          <a:bodyPr wrap="square" rtlCol="0">
            <a:spAutoFit/>
          </a:bodyPr>
          <a:lstStyle/>
          <a:p>
            <a:r>
              <a:rPr lang="zh-CN" altLang="en-US" sz="2000" b="1" dirty="0"/>
              <a:t>陀螺仪的回转效应，受到外力矩时产生的现象。</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b="16870"/>
          <a:stretch/>
        </p:blipFill>
        <p:spPr>
          <a:xfrm>
            <a:off x="5835960" y="4365104"/>
            <a:ext cx="3282988" cy="2452783"/>
          </a:xfrm>
          <a:prstGeom prst="rect">
            <a:avLst/>
          </a:prstGeom>
        </p:spPr>
      </p:pic>
      <p:sp>
        <p:nvSpPr>
          <p:cNvPr id="9" name="TextBox 8"/>
          <p:cNvSpPr txBox="1"/>
          <p:nvPr/>
        </p:nvSpPr>
        <p:spPr>
          <a:xfrm>
            <a:off x="558308" y="3187924"/>
            <a:ext cx="7704856" cy="1323439"/>
          </a:xfrm>
          <a:prstGeom prst="rect">
            <a:avLst/>
          </a:prstGeom>
          <a:noFill/>
        </p:spPr>
        <p:txBody>
          <a:bodyPr wrap="square" rtlCol="0">
            <a:spAutoFit/>
          </a:bodyPr>
          <a:lstStyle/>
          <a:p>
            <a:r>
              <a:rPr lang="zh-CN" altLang="en-US" sz="2000" dirty="0"/>
              <a:t>杠杆陀螺仪的杆</a:t>
            </a:r>
            <a:r>
              <a:rPr lang="en-US" altLang="zh-CN" sz="2000" dirty="0"/>
              <a:t>AB</a:t>
            </a:r>
            <a:r>
              <a:rPr lang="zh-CN" altLang="en-US" sz="2000" dirty="0"/>
              <a:t>可绕</a:t>
            </a:r>
            <a:r>
              <a:rPr lang="en-US" altLang="zh-CN" sz="2000" dirty="0"/>
              <a:t>O</a:t>
            </a:r>
            <a:r>
              <a:rPr lang="zh-CN" altLang="en-US" sz="2000" dirty="0"/>
              <a:t>点在水平面内自由转动，也可偏离水平方向而倾斜。</a:t>
            </a:r>
            <a:endParaRPr lang="en-US" altLang="zh-CN" sz="2000" dirty="0"/>
          </a:p>
          <a:p>
            <a:r>
              <a:rPr lang="zh-CN" altLang="en-US" sz="2000" dirty="0"/>
              <a:t>可通过适当调节，使重物</a:t>
            </a:r>
            <a:r>
              <a:rPr lang="en-US" altLang="zh-CN" sz="2000" dirty="0"/>
              <a:t>W</a:t>
            </a:r>
            <a:r>
              <a:rPr lang="zh-CN" altLang="en-US" sz="2000" dirty="0"/>
              <a:t>与陀螺</a:t>
            </a:r>
            <a:r>
              <a:rPr lang="en-US" altLang="zh-CN" sz="2000" dirty="0"/>
              <a:t>G</a:t>
            </a:r>
            <a:r>
              <a:rPr lang="zh-CN" altLang="en-US" sz="2000" dirty="0"/>
              <a:t>保持水平。当陀螺不转动时，重物</a:t>
            </a:r>
            <a:r>
              <a:rPr lang="en-US" altLang="zh-CN" sz="2000" dirty="0"/>
              <a:t>W</a:t>
            </a:r>
            <a:r>
              <a:rPr lang="zh-CN" altLang="en-US" sz="2000" dirty="0"/>
              <a:t>的位置稍有变化，杆</a:t>
            </a:r>
            <a:r>
              <a:rPr lang="en-US" altLang="zh-CN" sz="2000" dirty="0"/>
              <a:t>AB</a:t>
            </a:r>
            <a:r>
              <a:rPr lang="zh-CN" altLang="en-US" sz="2000" dirty="0"/>
              <a:t>就会发生倾斜。</a:t>
            </a:r>
          </a:p>
        </p:txBody>
      </p:sp>
      <p:sp>
        <p:nvSpPr>
          <p:cNvPr id="11" name="TextBox 10"/>
          <p:cNvSpPr txBox="1"/>
          <p:nvPr/>
        </p:nvSpPr>
        <p:spPr>
          <a:xfrm>
            <a:off x="611560" y="4532927"/>
            <a:ext cx="4680520" cy="1938992"/>
          </a:xfrm>
          <a:prstGeom prst="rect">
            <a:avLst/>
          </a:prstGeom>
          <a:noFill/>
        </p:spPr>
        <p:txBody>
          <a:bodyPr wrap="square" rtlCol="0">
            <a:spAutoFit/>
          </a:bodyPr>
          <a:lstStyle/>
          <a:p>
            <a:r>
              <a:rPr lang="zh-CN" altLang="en-US" sz="2000" dirty="0"/>
              <a:t>如果将杆</a:t>
            </a:r>
            <a:r>
              <a:rPr lang="en-US" altLang="zh-CN" sz="2000" dirty="0"/>
              <a:t>AB</a:t>
            </a:r>
            <a:r>
              <a:rPr lang="zh-CN" altLang="en-US" sz="2000" dirty="0"/>
              <a:t>调节至水平后，并且使陀螺高速旋转，此时再移动</a:t>
            </a:r>
            <a:r>
              <a:rPr lang="en-US" altLang="zh-CN" sz="2000" dirty="0"/>
              <a:t>W</a:t>
            </a:r>
            <a:r>
              <a:rPr lang="zh-CN" altLang="en-US" sz="2000" dirty="0"/>
              <a:t>，</a:t>
            </a:r>
            <a:r>
              <a:rPr lang="en-US" altLang="zh-CN" sz="2000" dirty="0"/>
              <a:t>AB</a:t>
            </a:r>
            <a:r>
              <a:rPr lang="zh-CN" altLang="en-US" sz="2000" dirty="0"/>
              <a:t>则不会倾斜，而是在水平面内绕竖直轴</a:t>
            </a:r>
            <a:r>
              <a:rPr lang="en-US" altLang="zh-CN" sz="2000" dirty="0"/>
              <a:t>O’O’’</a:t>
            </a:r>
            <a:r>
              <a:rPr lang="zh-CN" altLang="en-US" sz="2000" dirty="0"/>
              <a:t>缓慢转动。这就是陀螺</a:t>
            </a:r>
            <a:r>
              <a:rPr lang="zh-CN" altLang="en-US" sz="2000" dirty="0">
                <a:solidFill>
                  <a:srgbClr val="FF0000"/>
                </a:solidFill>
              </a:rPr>
              <a:t>自转轴的转动</a:t>
            </a:r>
            <a:r>
              <a:rPr lang="zh-CN" altLang="en-US" sz="2000" dirty="0"/>
              <a:t>，称为</a:t>
            </a:r>
            <a:r>
              <a:rPr lang="zh-CN" altLang="en-US" sz="2000" dirty="0">
                <a:solidFill>
                  <a:srgbClr val="FF0000"/>
                </a:solidFill>
              </a:rPr>
              <a:t>进动</a:t>
            </a:r>
            <a:r>
              <a:rPr lang="zh-CN" altLang="en-US" sz="2000" dirty="0"/>
              <a:t>。进动时，陀螺绕自身转轴转动的同时也绕</a:t>
            </a:r>
            <a:r>
              <a:rPr lang="en-US" altLang="zh-CN" sz="2000" dirty="0"/>
              <a:t>O’O’’</a:t>
            </a:r>
            <a:r>
              <a:rPr lang="zh-CN" altLang="en-US" sz="2000" dirty="0"/>
              <a:t>转动。</a:t>
            </a:r>
          </a:p>
        </p:txBody>
      </p:sp>
    </p:spTree>
    <p:extLst>
      <p:ext uri="{BB962C8B-B14F-4D97-AF65-F5344CB8AC3E}">
        <p14:creationId xmlns:p14="http://schemas.microsoft.com/office/powerpoint/2010/main" val="330979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Box 2"/>
          <p:cNvSpPr txBox="1">
            <a:spLocks noChangeArrowheads="1"/>
          </p:cNvSpPr>
          <p:nvPr/>
        </p:nvSpPr>
        <p:spPr bwMode="auto">
          <a:xfrm>
            <a:off x="323528" y="1465620"/>
            <a:ext cx="8426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a:latin typeface="宋体" charset="-122"/>
              </a:rPr>
              <a:t>刚体绕定轴转动的一些实例</a:t>
            </a:r>
            <a:endParaRPr lang="zh-CN" altLang="en-US" sz="2800" dirty="0">
              <a:latin typeface="宋体" charset="-122"/>
            </a:endParaRPr>
          </a:p>
        </p:txBody>
      </p:sp>
      <p:sp>
        <p:nvSpPr>
          <p:cNvPr id="10" name="Text Box 4"/>
          <p:cNvSpPr txBox="1">
            <a:spLocks noChangeArrowheads="1"/>
          </p:cNvSpPr>
          <p:nvPr/>
        </p:nvSpPr>
        <p:spPr bwMode="auto">
          <a:xfrm>
            <a:off x="249237" y="2026418"/>
            <a:ext cx="693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400" dirty="0">
                <a:latin typeface="Times New Roman" pitchFamily="18" charset="0"/>
              </a:rPr>
              <a:t> </a:t>
            </a:r>
            <a:r>
              <a:rPr kumimoji="1" lang="en-US" altLang="zh-CN" sz="2400" dirty="0">
                <a:latin typeface="Times New Roman" pitchFamily="18" charset="0"/>
              </a:rPr>
              <a:t>1. </a:t>
            </a:r>
            <a:r>
              <a:rPr kumimoji="1" lang="zh-CN" altLang="en-US" sz="2400" dirty="0">
                <a:latin typeface="Times New Roman" pitchFamily="18" charset="0"/>
              </a:rPr>
              <a:t>回转运动（陀螺仪的运动）</a:t>
            </a:r>
          </a:p>
        </p:txBody>
      </p:sp>
      <p:sp>
        <p:nvSpPr>
          <p:cNvPr id="3" name="TextBox 2"/>
          <p:cNvSpPr txBox="1"/>
          <p:nvPr/>
        </p:nvSpPr>
        <p:spPr>
          <a:xfrm>
            <a:off x="323528" y="2524834"/>
            <a:ext cx="8136904" cy="400110"/>
          </a:xfrm>
          <a:prstGeom prst="rect">
            <a:avLst/>
          </a:prstGeom>
          <a:noFill/>
        </p:spPr>
        <p:txBody>
          <a:bodyPr wrap="square" rtlCol="0">
            <a:spAutoFit/>
          </a:bodyPr>
          <a:lstStyle/>
          <a:p>
            <a:r>
              <a:rPr lang="zh-CN" altLang="en-US" sz="2000" b="1" dirty="0"/>
              <a:t>陀螺仪的回转效应</a:t>
            </a:r>
          </a:p>
        </p:txBody>
      </p:sp>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b="16870"/>
          <a:stretch/>
        </p:blipFill>
        <p:spPr>
          <a:xfrm>
            <a:off x="5835960" y="4365104"/>
            <a:ext cx="3282988" cy="2452783"/>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1736086413"/>
              </p:ext>
            </p:extLst>
          </p:nvPr>
        </p:nvGraphicFramePr>
        <p:xfrm>
          <a:off x="3275856" y="2681165"/>
          <a:ext cx="1656184" cy="474926"/>
        </p:xfrm>
        <a:graphic>
          <a:graphicData uri="http://schemas.openxmlformats.org/presentationml/2006/ole">
            <mc:AlternateContent xmlns:mc="http://schemas.openxmlformats.org/markup-compatibility/2006">
              <mc:Choice xmlns:v="urn:schemas-microsoft-com:vml" Requires="v">
                <p:oleObj spid="_x0000_s240752" name="Equation" r:id="rId5" imgW="685800" imgH="215640" progId="Equation.DSMT4">
                  <p:embed/>
                </p:oleObj>
              </mc:Choice>
              <mc:Fallback>
                <p:oleObj name="Equation" r:id="rId5" imgW="685800" imgH="215640" progId="Equation.DSMT4">
                  <p:embed/>
                  <p:pic>
                    <p:nvPicPr>
                      <p:cNvPr id="0" name=""/>
                      <p:cNvPicPr/>
                      <p:nvPr/>
                    </p:nvPicPr>
                    <p:blipFill>
                      <a:blip r:embed="rId6"/>
                      <a:stretch>
                        <a:fillRect/>
                      </a:stretch>
                    </p:blipFill>
                    <p:spPr>
                      <a:xfrm>
                        <a:off x="3275856" y="2681165"/>
                        <a:ext cx="1656184" cy="474926"/>
                      </a:xfrm>
                      <a:prstGeom prst="rect">
                        <a:avLst/>
                      </a:prstGeom>
                    </p:spPr>
                  </p:pic>
                </p:oleObj>
              </mc:Fallback>
            </mc:AlternateContent>
          </a:graphicData>
        </a:graphic>
      </p:graphicFrame>
      <p:sp>
        <p:nvSpPr>
          <p:cNvPr id="6" name="TextBox 5"/>
          <p:cNvSpPr txBox="1"/>
          <p:nvPr/>
        </p:nvSpPr>
        <p:spPr>
          <a:xfrm>
            <a:off x="395536" y="3356992"/>
            <a:ext cx="8136904" cy="1015663"/>
          </a:xfrm>
          <a:prstGeom prst="rect">
            <a:avLst/>
          </a:prstGeom>
          <a:noFill/>
        </p:spPr>
        <p:txBody>
          <a:bodyPr wrap="square" rtlCol="0">
            <a:spAutoFit/>
          </a:bodyPr>
          <a:lstStyle/>
          <a:p>
            <a:r>
              <a:rPr lang="zh-CN" altLang="en-US" sz="2000" dirty="0"/>
              <a:t>在杆</a:t>
            </a:r>
            <a:r>
              <a:rPr lang="en-US" altLang="zh-CN" sz="2000" dirty="0"/>
              <a:t>AB</a:t>
            </a:r>
            <a:r>
              <a:rPr lang="zh-CN" altLang="en-US" sz="2000" dirty="0"/>
              <a:t>平衡的基础上，将</a:t>
            </a:r>
            <a:r>
              <a:rPr lang="en-US" altLang="zh-CN" sz="2000" dirty="0"/>
              <a:t>W</a:t>
            </a:r>
            <a:r>
              <a:rPr lang="zh-CN" altLang="en-US" sz="2000" dirty="0"/>
              <a:t>向</a:t>
            </a:r>
            <a:r>
              <a:rPr lang="en-US" altLang="zh-CN" sz="2000" dirty="0"/>
              <a:t>A</a:t>
            </a:r>
            <a:r>
              <a:rPr lang="zh-CN" altLang="en-US" sz="2000" dirty="0"/>
              <a:t>点移动，则重物和陀螺的重力相对于</a:t>
            </a:r>
            <a:r>
              <a:rPr lang="en-US" altLang="zh-CN" sz="2000" dirty="0"/>
              <a:t>O</a:t>
            </a:r>
            <a:r>
              <a:rPr lang="zh-CN" altLang="en-US" sz="2000" dirty="0"/>
              <a:t>点的合力矩沿</a:t>
            </a:r>
            <a:r>
              <a:rPr lang="en-US" altLang="zh-CN" sz="2000" dirty="0"/>
              <a:t>OC</a:t>
            </a:r>
            <a:r>
              <a:rPr lang="zh-CN" altLang="en-US" sz="2000" dirty="0"/>
              <a:t>方向。由上式可知，陀螺的角动量将按如图所示的方式发生变化，从而杆</a:t>
            </a:r>
            <a:r>
              <a:rPr lang="en-US" altLang="zh-CN" sz="2000" dirty="0"/>
              <a:t>AB</a:t>
            </a:r>
            <a:r>
              <a:rPr lang="zh-CN" altLang="en-US" sz="2000" dirty="0"/>
              <a:t>在水平面内转动。</a:t>
            </a:r>
            <a:endParaRPr lang="en-US" altLang="zh-CN" sz="2000" dirty="0"/>
          </a:p>
        </p:txBody>
      </p:sp>
      <p:sp>
        <p:nvSpPr>
          <p:cNvPr id="7" name="TextBox 6"/>
          <p:cNvSpPr txBox="1"/>
          <p:nvPr/>
        </p:nvSpPr>
        <p:spPr>
          <a:xfrm>
            <a:off x="464396" y="4631232"/>
            <a:ext cx="4824536" cy="1323439"/>
          </a:xfrm>
          <a:prstGeom prst="rect">
            <a:avLst/>
          </a:prstGeom>
          <a:noFill/>
        </p:spPr>
        <p:txBody>
          <a:bodyPr wrap="square" rtlCol="0">
            <a:spAutoFit/>
          </a:bodyPr>
          <a:lstStyle/>
          <a:p>
            <a:r>
              <a:rPr lang="zh-CN" altLang="en-US" sz="2000" dirty="0"/>
              <a:t>如果在杆</a:t>
            </a:r>
            <a:r>
              <a:rPr lang="en-US" altLang="zh-CN" sz="2000" dirty="0"/>
              <a:t>AB</a:t>
            </a:r>
            <a:r>
              <a:rPr lang="zh-CN" altLang="en-US" sz="2000" dirty="0"/>
              <a:t>进动时，给杆</a:t>
            </a:r>
            <a:r>
              <a:rPr lang="en-US" altLang="zh-CN" sz="2000" dirty="0"/>
              <a:t>AB</a:t>
            </a:r>
            <a:r>
              <a:rPr lang="zh-CN" altLang="en-US" sz="2000" dirty="0"/>
              <a:t>施加一个水平方向的力，试图加速杆</a:t>
            </a:r>
            <a:r>
              <a:rPr lang="en-US" altLang="zh-CN" sz="2000" dirty="0"/>
              <a:t>AB</a:t>
            </a:r>
            <a:r>
              <a:rPr lang="zh-CN" altLang="en-US" sz="2000" dirty="0"/>
              <a:t>在水平面内的进动，那么陀螺会发生怎样的运动？（陀螺会向下运动）</a:t>
            </a:r>
          </a:p>
        </p:txBody>
      </p:sp>
    </p:spTree>
    <p:extLst>
      <p:ext uri="{BB962C8B-B14F-4D97-AF65-F5344CB8AC3E}">
        <p14:creationId xmlns:p14="http://schemas.microsoft.com/office/powerpoint/2010/main" val="428220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fontScale="90000"/>
          </a:bodyPr>
          <a:lstStyle/>
          <a:p>
            <a:r>
              <a:rPr lang="en-US" altLang="zh-CN" dirty="0"/>
              <a:t>§5.4 </a:t>
            </a:r>
            <a:r>
              <a:rPr lang="zh-CN" altLang="en-US" dirty="0"/>
              <a:t>力矩  刚体绕定轴转动微分方程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内容占位符 2"/>
          <p:cNvSpPr>
            <a:spLocks noGrp="1"/>
          </p:cNvSpPr>
          <p:nvPr>
            <p:ph idx="1"/>
          </p:nvPr>
        </p:nvSpPr>
        <p:spPr>
          <a:xfrm>
            <a:off x="457200" y="1600201"/>
            <a:ext cx="8229600" cy="604664"/>
          </a:xfrm>
        </p:spPr>
        <p:txBody>
          <a:bodyPr/>
          <a:lstStyle/>
          <a:p>
            <a:pPr>
              <a:buNone/>
            </a:pPr>
            <a:r>
              <a:rPr lang="zh-CN" altLang="en-US" dirty="0"/>
              <a:t>二</a:t>
            </a:r>
            <a:r>
              <a:rPr lang="en-US" altLang="zh-CN" dirty="0"/>
              <a:t>. </a:t>
            </a:r>
            <a:r>
              <a:rPr lang="zh-CN" altLang="en-US" dirty="0"/>
              <a:t>刚体绕定轴转动的微分方程</a:t>
            </a:r>
          </a:p>
        </p:txBody>
      </p:sp>
      <p:sp>
        <p:nvSpPr>
          <p:cNvPr id="44" name="Freeform 2"/>
          <p:cNvSpPr>
            <a:spLocks/>
          </p:cNvSpPr>
          <p:nvPr/>
        </p:nvSpPr>
        <p:spPr bwMode="auto">
          <a:xfrm>
            <a:off x="5940152" y="1628800"/>
            <a:ext cx="2849562" cy="3335338"/>
          </a:xfrm>
          <a:custGeom>
            <a:avLst/>
            <a:gdLst/>
            <a:ahLst/>
            <a:cxnLst>
              <a:cxn ang="0">
                <a:pos x="1013" y="8"/>
              </a:cxn>
              <a:cxn ang="0">
                <a:pos x="333" y="99"/>
              </a:cxn>
              <a:cxn ang="0">
                <a:pos x="15" y="416"/>
              </a:cxn>
              <a:cxn ang="0">
                <a:pos x="242" y="825"/>
              </a:cxn>
              <a:cxn ang="0">
                <a:pos x="696" y="1006"/>
              </a:cxn>
              <a:cxn ang="0">
                <a:pos x="1058" y="961"/>
              </a:cxn>
              <a:cxn ang="0">
                <a:pos x="1421" y="1051"/>
              </a:cxn>
              <a:cxn ang="0">
                <a:pos x="1693" y="825"/>
              </a:cxn>
              <a:cxn ang="0">
                <a:pos x="1648" y="144"/>
              </a:cxn>
              <a:cxn ang="0">
                <a:pos x="1013" y="8"/>
              </a:cxn>
            </a:cxnLst>
            <a:rect l="0" t="0" r="r" b="b"/>
            <a:pathLst>
              <a:path w="1761" h="1074">
                <a:moveTo>
                  <a:pt x="1013" y="8"/>
                </a:moveTo>
                <a:cubicBezTo>
                  <a:pt x="794" y="0"/>
                  <a:pt x="499" y="31"/>
                  <a:pt x="333" y="99"/>
                </a:cubicBezTo>
                <a:cubicBezTo>
                  <a:pt x="167" y="167"/>
                  <a:pt x="30" y="295"/>
                  <a:pt x="15" y="416"/>
                </a:cubicBezTo>
                <a:cubicBezTo>
                  <a:pt x="0" y="537"/>
                  <a:pt x="128" y="727"/>
                  <a:pt x="242" y="825"/>
                </a:cubicBezTo>
                <a:cubicBezTo>
                  <a:pt x="356" y="923"/>
                  <a:pt x="560" y="983"/>
                  <a:pt x="696" y="1006"/>
                </a:cubicBezTo>
                <a:cubicBezTo>
                  <a:pt x="832" y="1029"/>
                  <a:pt x="937" y="954"/>
                  <a:pt x="1058" y="961"/>
                </a:cubicBezTo>
                <a:cubicBezTo>
                  <a:pt x="1179" y="968"/>
                  <a:pt x="1315" y="1074"/>
                  <a:pt x="1421" y="1051"/>
                </a:cubicBezTo>
                <a:cubicBezTo>
                  <a:pt x="1527" y="1028"/>
                  <a:pt x="1655" y="976"/>
                  <a:pt x="1693" y="825"/>
                </a:cubicBezTo>
                <a:cubicBezTo>
                  <a:pt x="1731" y="674"/>
                  <a:pt x="1761" y="280"/>
                  <a:pt x="1648" y="144"/>
                </a:cubicBezTo>
                <a:cubicBezTo>
                  <a:pt x="1535" y="8"/>
                  <a:pt x="1232" y="16"/>
                  <a:pt x="1013" y="8"/>
                </a:cubicBezTo>
                <a:close/>
              </a:path>
            </a:pathLst>
          </a:custGeom>
          <a:solidFill>
            <a:srgbClr val="339966"/>
          </a:solidFill>
          <a:ln w="9525">
            <a:round/>
            <a:headEnd/>
            <a:tailEnd/>
          </a:ln>
          <a:effectLst/>
          <a:scene3d>
            <a:camera prst="legacyPerspectiveFront">
              <a:rot lat="17699998" lon="0" rev="0"/>
            </a:camera>
            <a:lightRig rig="legacyFlat2" dir="t"/>
          </a:scene3d>
          <a:sp3d extrusionH="201600" prstMaterial="legacyMatte">
            <a:bevelT w="13500" h="13500" prst="angle"/>
            <a:bevelB w="13500" h="13500" prst="angle"/>
            <a:extrusionClr>
              <a:srgbClr val="339966"/>
            </a:extrusionClr>
          </a:sp3d>
        </p:spPr>
        <p:txBody>
          <a:bodyPr wrap="none" anchor="ctr">
            <a:flatTx/>
          </a:bodyPr>
          <a:lstStyle/>
          <a:p>
            <a:endParaRPr lang="zh-CN" altLang="en-US"/>
          </a:p>
        </p:txBody>
      </p:sp>
      <p:sp>
        <p:nvSpPr>
          <p:cNvPr id="45" name="Line 3"/>
          <p:cNvSpPr>
            <a:spLocks noChangeShapeType="1"/>
          </p:cNvSpPr>
          <p:nvPr/>
        </p:nvSpPr>
        <p:spPr bwMode="auto">
          <a:xfrm>
            <a:off x="6671989" y="2000275"/>
            <a:ext cx="0" cy="1295400"/>
          </a:xfrm>
          <a:prstGeom prst="line">
            <a:avLst/>
          </a:prstGeom>
          <a:noFill/>
          <a:ln w="50800">
            <a:solidFill>
              <a:schemeClr val="tx1"/>
            </a:solidFill>
            <a:round/>
            <a:headEnd/>
            <a:tailEnd/>
          </a:ln>
          <a:effectLst/>
        </p:spPr>
        <p:txBody>
          <a:bodyPr wrap="none" anchor="ctr"/>
          <a:lstStyle/>
          <a:p>
            <a:endParaRPr lang="zh-CN" altLang="en-US"/>
          </a:p>
        </p:txBody>
      </p:sp>
      <p:sp>
        <p:nvSpPr>
          <p:cNvPr id="46" name="Line 4"/>
          <p:cNvSpPr>
            <a:spLocks noChangeShapeType="1"/>
          </p:cNvSpPr>
          <p:nvPr/>
        </p:nvSpPr>
        <p:spPr bwMode="auto">
          <a:xfrm>
            <a:off x="6671989" y="4151338"/>
            <a:ext cx="0" cy="457200"/>
          </a:xfrm>
          <a:prstGeom prst="line">
            <a:avLst/>
          </a:prstGeom>
          <a:noFill/>
          <a:ln w="50800">
            <a:solidFill>
              <a:schemeClr val="tx1"/>
            </a:solidFill>
            <a:round/>
            <a:headEnd/>
            <a:tailEnd/>
          </a:ln>
          <a:effectLst/>
        </p:spPr>
        <p:txBody>
          <a:bodyPr wrap="none" anchor="ctr"/>
          <a:lstStyle/>
          <a:p>
            <a:endParaRPr lang="zh-CN" altLang="en-US"/>
          </a:p>
        </p:txBody>
      </p:sp>
      <p:sp>
        <p:nvSpPr>
          <p:cNvPr id="47" name="Text Box 5"/>
          <p:cNvSpPr txBox="1">
            <a:spLocks noChangeArrowheads="1"/>
          </p:cNvSpPr>
          <p:nvPr/>
        </p:nvSpPr>
        <p:spPr bwMode="auto">
          <a:xfrm>
            <a:off x="6851377" y="1979638"/>
            <a:ext cx="577850" cy="457200"/>
          </a:xfrm>
          <a:prstGeom prst="rect">
            <a:avLst/>
          </a:prstGeom>
          <a:noFill/>
          <a:ln w="9525">
            <a:noFill/>
            <a:miter lim="800000"/>
            <a:headEnd/>
            <a:tailEnd/>
          </a:ln>
        </p:spPr>
        <p:txBody>
          <a:bodyPr/>
          <a:lstStyle/>
          <a:p>
            <a:pPr algn="just" eaLnBrk="0" hangingPunct="0"/>
            <a:r>
              <a:rPr lang="en-US" altLang="zh-CN" sz="2400" i="1" dirty="0">
                <a:latin typeface="Times New Roman" pitchFamily="18" charset="0"/>
                <a:sym typeface="Symbol" pitchFamily="18" charset="2"/>
              </a:rPr>
              <a:t></a:t>
            </a:r>
            <a:endParaRPr lang="en-US" altLang="zh-CN" sz="2400" i="1" dirty="0">
              <a:latin typeface="Times New Roman" pitchFamily="18" charset="0"/>
            </a:endParaRPr>
          </a:p>
        </p:txBody>
      </p:sp>
      <p:sp>
        <p:nvSpPr>
          <p:cNvPr id="48" name="Line 6"/>
          <p:cNvSpPr>
            <a:spLocks noChangeShapeType="1"/>
          </p:cNvSpPr>
          <p:nvPr/>
        </p:nvSpPr>
        <p:spPr bwMode="auto">
          <a:xfrm>
            <a:off x="6671989" y="3295675"/>
            <a:ext cx="914400" cy="3810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49" name="Text Box 7"/>
          <p:cNvSpPr txBox="1">
            <a:spLocks noChangeArrowheads="1"/>
          </p:cNvSpPr>
          <p:nvPr/>
        </p:nvSpPr>
        <p:spPr bwMode="auto">
          <a:xfrm>
            <a:off x="6240189" y="3028975"/>
            <a:ext cx="577850" cy="457200"/>
          </a:xfrm>
          <a:prstGeom prst="rect">
            <a:avLst/>
          </a:prstGeom>
          <a:noFill/>
          <a:ln w="9525">
            <a:noFill/>
            <a:miter lim="800000"/>
            <a:headEnd/>
            <a:tailEnd/>
          </a:ln>
        </p:spPr>
        <p:txBody>
          <a:bodyPr/>
          <a:lstStyle/>
          <a:p>
            <a:pPr algn="just" eaLnBrk="0" hangingPunct="0"/>
            <a:r>
              <a:rPr lang="en-US" altLang="zh-CN" sz="2400" b="1" i="1" dirty="0">
                <a:solidFill>
                  <a:schemeClr val="accent2"/>
                </a:solidFill>
                <a:latin typeface="Times New Roman" pitchFamily="18" charset="0"/>
              </a:rPr>
              <a:t>O</a:t>
            </a:r>
          </a:p>
        </p:txBody>
      </p:sp>
      <p:graphicFrame>
        <p:nvGraphicFramePr>
          <p:cNvPr id="50" name="Object 8"/>
          <p:cNvGraphicFramePr>
            <a:graphicFrameLocks/>
          </p:cNvGraphicFramePr>
          <p:nvPr/>
        </p:nvGraphicFramePr>
        <p:xfrm>
          <a:off x="7057751" y="3120256"/>
          <a:ext cx="250477" cy="331713"/>
        </p:xfrm>
        <a:graphic>
          <a:graphicData uri="http://schemas.openxmlformats.org/presentationml/2006/ole">
            <mc:AlternateContent xmlns:mc="http://schemas.openxmlformats.org/markup-compatibility/2006">
              <mc:Choice xmlns:v="urn:schemas-microsoft-com:vml" Requires="v">
                <p:oleObj spid="_x0000_s248612" name="Equation" r:id="rId4" imgW="139680" imgH="228600" progId="Equation.DSMT4">
                  <p:embed/>
                </p:oleObj>
              </mc:Choice>
              <mc:Fallback>
                <p:oleObj name="Equation" r:id="rId4" imgW="139680" imgH="228600"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7751" y="3120256"/>
                        <a:ext cx="250477" cy="331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9"/>
          <p:cNvGraphicFramePr>
            <a:graphicFrameLocks/>
          </p:cNvGraphicFramePr>
          <p:nvPr>
            <p:extLst>
              <p:ext uri="{D42A27DB-BD31-4B8C-83A1-F6EECF244321}">
                <p14:modId xmlns:p14="http://schemas.microsoft.com/office/powerpoint/2010/main" val="3254685167"/>
              </p:ext>
            </p:extLst>
          </p:nvPr>
        </p:nvGraphicFramePr>
        <p:xfrm>
          <a:off x="8331667" y="2936875"/>
          <a:ext cx="831850" cy="328613"/>
        </p:xfrm>
        <a:graphic>
          <a:graphicData uri="http://schemas.openxmlformats.org/presentationml/2006/ole">
            <mc:AlternateContent xmlns:mc="http://schemas.openxmlformats.org/markup-compatibility/2006">
              <mc:Choice xmlns:v="urn:schemas-microsoft-com:vml" Requires="v">
                <p:oleObj spid="_x0000_s248613" name="Equation" r:id="rId6" imgW="469800" imgH="241200" progId="Equation.DSMT4">
                  <p:embed/>
                </p:oleObj>
              </mc:Choice>
              <mc:Fallback>
                <p:oleObj name="Equation" r:id="rId6" imgW="469800" imgH="241200" progId="Equation.DSMT4">
                  <p:embed/>
                  <p:pic>
                    <p:nvPicPr>
                      <p:cNvPr id="0" name=""/>
                      <p:cNvPicPr>
                        <a:picLocks noChangeArrowheads="1"/>
                      </p:cNvPicPr>
                      <p:nvPr/>
                    </p:nvPicPr>
                    <p:blipFill>
                      <a:blip r:embed="rId7"/>
                      <a:srcRect/>
                      <a:stretch>
                        <a:fillRect/>
                      </a:stretch>
                    </p:blipFill>
                    <p:spPr bwMode="auto">
                      <a:xfrm>
                        <a:off x="8331667" y="2936875"/>
                        <a:ext cx="831850"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Line 10"/>
          <p:cNvSpPr>
            <a:spLocks noChangeShapeType="1"/>
          </p:cNvSpPr>
          <p:nvPr/>
        </p:nvSpPr>
        <p:spPr bwMode="auto">
          <a:xfrm flipV="1">
            <a:off x="7586389" y="3229000"/>
            <a:ext cx="1066800" cy="457200"/>
          </a:xfrm>
          <a:prstGeom prst="line">
            <a:avLst/>
          </a:prstGeom>
          <a:noFill/>
          <a:ln w="38100">
            <a:solidFill>
              <a:srgbClr val="FF0000"/>
            </a:solidFill>
            <a:round/>
            <a:headEnd/>
            <a:tailEnd type="triangle" w="med" len="med"/>
          </a:ln>
          <a:effectLst/>
        </p:spPr>
        <p:txBody>
          <a:bodyPr wrap="none" anchor="ctr"/>
          <a:lstStyle/>
          <a:p>
            <a:endParaRPr lang="zh-CN" altLang="en-US"/>
          </a:p>
        </p:txBody>
      </p:sp>
      <p:sp>
        <p:nvSpPr>
          <p:cNvPr id="53" name="Line 11"/>
          <p:cNvSpPr>
            <a:spLocks noChangeShapeType="1"/>
          </p:cNvSpPr>
          <p:nvPr/>
        </p:nvSpPr>
        <p:spPr bwMode="auto">
          <a:xfrm flipH="1" flipV="1">
            <a:off x="7481614" y="2914675"/>
            <a:ext cx="152400" cy="762000"/>
          </a:xfrm>
          <a:prstGeom prst="line">
            <a:avLst/>
          </a:prstGeom>
          <a:noFill/>
          <a:ln w="25400">
            <a:solidFill>
              <a:srgbClr val="000080"/>
            </a:solidFill>
            <a:round/>
            <a:headEnd/>
            <a:tailEnd type="triangle" w="med" len="med"/>
          </a:ln>
          <a:effectLst/>
        </p:spPr>
        <p:txBody>
          <a:bodyPr wrap="none" anchor="ctr"/>
          <a:lstStyle/>
          <a:p>
            <a:endParaRPr lang="zh-CN" altLang="en-US"/>
          </a:p>
        </p:txBody>
      </p:sp>
      <p:graphicFrame>
        <p:nvGraphicFramePr>
          <p:cNvPr id="54" name="Object 12"/>
          <p:cNvGraphicFramePr>
            <a:graphicFrameLocks/>
          </p:cNvGraphicFramePr>
          <p:nvPr>
            <p:extLst>
              <p:ext uri="{D42A27DB-BD31-4B8C-83A1-F6EECF244321}">
                <p14:modId xmlns:p14="http://schemas.microsoft.com/office/powerpoint/2010/main" val="733604591"/>
              </p:ext>
            </p:extLst>
          </p:nvPr>
        </p:nvGraphicFramePr>
        <p:xfrm>
          <a:off x="7116018" y="2557214"/>
          <a:ext cx="768350" cy="439738"/>
        </p:xfrm>
        <a:graphic>
          <a:graphicData uri="http://schemas.openxmlformats.org/presentationml/2006/ole">
            <mc:AlternateContent xmlns:mc="http://schemas.openxmlformats.org/markup-compatibility/2006">
              <mc:Choice xmlns:v="urn:schemas-microsoft-com:vml" Requires="v">
                <p:oleObj spid="_x0000_s248614" name="Equation" r:id="rId8" imgW="431640" imgH="253800" progId="Equation.DSMT4">
                  <p:embed/>
                </p:oleObj>
              </mc:Choice>
              <mc:Fallback>
                <p:oleObj name="Equation" r:id="rId8" imgW="431640" imgH="253800" progId="Equation.DSMT4">
                  <p:embed/>
                  <p:pic>
                    <p:nvPicPr>
                      <p:cNvPr id="0" name=""/>
                      <p:cNvPicPr>
                        <a:picLocks noChangeArrowheads="1"/>
                      </p:cNvPicPr>
                      <p:nvPr/>
                    </p:nvPicPr>
                    <p:blipFill>
                      <a:blip r:embed="rId9"/>
                      <a:srcRect/>
                      <a:stretch>
                        <a:fillRect/>
                      </a:stretch>
                    </p:blipFill>
                    <p:spPr bwMode="auto">
                      <a:xfrm>
                        <a:off x="7116018" y="2557214"/>
                        <a:ext cx="76835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13"/>
          <p:cNvGraphicFramePr>
            <a:graphicFrameLocks/>
          </p:cNvGraphicFramePr>
          <p:nvPr/>
        </p:nvGraphicFramePr>
        <p:xfrm>
          <a:off x="7543527" y="3568725"/>
          <a:ext cx="190500" cy="190500"/>
        </p:xfrm>
        <a:graphic>
          <a:graphicData uri="http://schemas.openxmlformats.org/presentationml/2006/ole">
            <mc:AlternateContent xmlns:mc="http://schemas.openxmlformats.org/markup-compatibility/2006">
              <mc:Choice xmlns:v="urn:schemas-microsoft-com:vml" Requires="v">
                <p:oleObj spid="_x0000_s248615" name="公式" r:id="rId10" imgW="190417" imgH="190417" progId="Equation.3">
                  <p:embed/>
                </p:oleObj>
              </mc:Choice>
              <mc:Fallback>
                <p:oleObj name="公式" r:id="rId10" imgW="190417" imgH="190417"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43527" y="3568725"/>
                        <a:ext cx="1905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29"/>
          <p:cNvGraphicFramePr>
            <a:graphicFrameLocks noGrp="1"/>
          </p:cNvGraphicFramePr>
          <p:nvPr/>
        </p:nvGraphicFramePr>
        <p:xfrm>
          <a:off x="7232377" y="3658420"/>
          <a:ext cx="430212" cy="296862"/>
        </p:xfrm>
        <a:graphic>
          <a:graphicData uri="http://schemas.openxmlformats.org/presentationml/2006/ole">
            <mc:AlternateContent xmlns:mc="http://schemas.openxmlformats.org/markup-compatibility/2006">
              <mc:Choice xmlns:v="urn:schemas-microsoft-com:vml" Requires="v">
                <p:oleObj spid="_x0000_s248616" name="Equation" r:id="rId12" imgW="291960" imgH="228600" progId="Equation.DSMT4">
                  <p:embed/>
                </p:oleObj>
              </mc:Choice>
              <mc:Fallback>
                <p:oleObj name="Equation" r:id="rId12" imgW="291960" imgH="228600" progId="Equation.DSMT4">
                  <p:embed/>
                  <p:pic>
                    <p:nvPicPr>
                      <p:cNvPr id="0" name=""/>
                      <p:cNvPicPr>
                        <a:picLocks noGrp="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2377" y="3658420"/>
                        <a:ext cx="430212"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 name="Arc 30"/>
          <p:cNvSpPr>
            <a:spLocks/>
          </p:cNvSpPr>
          <p:nvPr/>
        </p:nvSpPr>
        <p:spPr bwMode="auto">
          <a:xfrm flipH="1">
            <a:off x="6424339" y="2276500"/>
            <a:ext cx="471488" cy="146050"/>
          </a:xfrm>
          <a:custGeom>
            <a:avLst/>
            <a:gdLst>
              <a:gd name="G0" fmla="+- 21600 0 0"/>
              <a:gd name="G1" fmla="+- 17204 0 0"/>
              <a:gd name="G2" fmla="+- 21600 0 0"/>
              <a:gd name="T0" fmla="*/ 34661 w 43200"/>
              <a:gd name="T1" fmla="*/ 0 h 38804"/>
              <a:gd name="T2" fmla="*/ 8475 w 43200"/>
              <a:gd name="T3" fmla="*/ 49 h 38804"/>
              <a:gd name="T4" fmla="*/ 21600 w 43200"/>
              <a:gd name="T5" fmla="*/ 17204 h 38804"/>
            </a:gdLst>
            <a:ahLst/>
            <a:cxnLst>
              <a:cxn ang="0">
                <a:pos x="T0" y="T1"/>
              </a:cxn>
              <a:cxn ang="0">
                <a:pos x="T2" y="T3"/>
              </a:cxn>
              <a:cxn ang="0">
                <a:pos x="T4" y="T5"/>
              </a:cxn>
            </a:cxnLst>
            <a:rect l="0" t="0" r="r" b="b"/>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chemeClr val="tx1"/>
            </a:solidFill>
            <a:round/>
            <a:headEnd/>
            <a:tailEnd type="triangle" w="med" len="med"/>
          </a:ln>
          <a:effectLst/>
        </p:spPr>
        <p:txBody>
          <a:bodyPr wrap="none" anchor="ctr"/>
          <a:lstStyle/>
          <a:p>
            <a:endParaRPr lang="zh-CN" altLang="en-US"/>
          </a:p>
        </p:txBody>
      </p:sp>
      <p:cxnSp>
        <p:nvCxnSpPr>
          <p:cNvPr id="58" name="直接箭头连接符 57"/>
          <p:cNvCxnSpPr/>
          <p:nvPr/>
        </p:nvCxnSpPr>
        <p:spPr>
          <a:xfrm flipV="1">
            <a:off x="7668269" y="3235946"/>
            <a:ext cx="288032" cy="3600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9" name="对象 58"/>
          <p:cNvGraphicFramePr>
            <a:graphicFrameLocks noChangeAspect="1"/>
          </p:cNvGraphicFramePr>
          <p:nvPr/>
        </p:nvGraphicFramePr>
        <p:xfrm>
          <a:off x="7918201" y="2928864"/>
          <a:ext cx="288033" cy="370329"/>
        </p:xfrm>
        <a:graphic>
          <a:graphicData uri="http://schemas.openxmlformats.org/presentationml/2006/ole">
            <mc:AlternateContent xmlns:mc="http://schemas.openxmlformats.org/markup-compatibility/2006">
              <mc:Choice xmlns:v="urn:schemas-microsoft-com:vml" Requires="v">
                <p:oleObj spid="_x0000_s248617" name="Equation" r:id="rId14" imgW="177480" imgH="228600" progId="Equation.DSMT4">
                  <p:embed/>
                </p:oleObj>
              </mc:Choice>
              <mc:Fallback>
                <p:oleObj name="Equation" r:id="rId14" imgW="17748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18201" y="2928864"/>
                        <a:ext cx="288033" cy="370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TextBox 59"/>
          <p:cNvSpPr txBox="1"/>
          <p:nvPr/>
        </p:nvSpPr>
        <p:spPr>
          <a:xfrm>
            <a:off x="467544" y="2300857"/>
            <a:ext cx="2088232" cy="369332"/>
          </a:xfrm>
          <a:prstGeom prst="rect">
            <a:avLst/>
          </a:prstGeom>
          <a:noFill/>
        </p:spPr>
        <p:txBody>
          <a:bodyPr wrap="square" rtlCol="0">
            <a:spAutoFit/>
          </a:bodyPr>
          <a:lstStyle/>
          <a:p>
            <a:r>
              <a:rPr lang="zh-CN" altLang="en-US" dirty="0"/>
              <a:t>根据牛顿第二定律：</a:t>
            </a:r>
          </a:p>
        </p:txBody>
      </p:sp>
      <p:graphicFrame>
        <p:nvGraphicFramePr>
          <p:cNvPr id="61" name="对象 60"/>
          <p:cNvGraphicFramePr>
            <a:graphicFrameLocks noChangeAspect="1"/>
          </p:cNvGraphicFramePr>
          <p:nvPr>
            <p:extLst>
              <p:ext uri="{D42A27DB-BD31-4B8C-83A1-F6EECF244321}">
                <p14:modId xmlns:p14="http://schemas.microsoft.com/office/powerpoint/2010/main" val="2113657555"/>
              </p:ext>
            </p:extLst>
          </p:nvPr>
        </p:nvGraphicFramePr>
        <p:xfrm>
          <a:off x="2627784" y="2152648"/>
          <a:ext cx="1872208" cy="644872"/>
        </p:xfrm>
        <a:graphic>
          <a:graphicData uri="http://schemas.openxmlformats.org/presentationml/2006/ole">
            <mc:AlternateContent xmlns:mc="http://schemas.openxmlformats.org/markup-compatibility/2006">
              <mc:Choice xmlns:v="urn:schemas-microsoft-com:vml" Requires="v">
                <p:oleObj spid="_x0000_s248618" name="Equation" r:id="rId16" imgW="1143000" imgH="393480" progId="Equation.DSMT4">
                  <p:embed/>
                </p:oleObj>
              </mc:Choice>
              <mc:Fallback>
                <p:oleObj name="Equation" r:id="rId16" imgW="1143000" imgH="39348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27784" y="2152648"/>
                        <a:ext cx="1872208" cy="6448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对象 61"/>
          <p:cNvGraphicFramePr>
            <a:graphicFrameLocks noChangeAspect="1"/>
          </p:cNvGraphicFramePr>
          <p:nvPr>
            <p:extLst>
              <p:ext uri="{D42A27DB-BD31-4B8C-83A1-F6EECF244321}">
                <p14:modId xmlns:p14="http://schemas.microsoft.com/office/powerpoint/2010/main" val="1541337350"/>
              </p:ext>
            </p:extLst>
          </p:nvPr>
        </p:nvGraphicFramePr>
        <p:xfrm>
          <a:off x="251520" y="2816225"/>
          <a:ext cx="5105400" cy="612775"/>
        </p:xfrm>
        <a:graphic>
          <a:graphicData uri="http://schemas.openxmlformats.org/presentationml/2006/ole">
            <mc:AlternateContent xmlns:mc="http://schemas.openxmlformats.org/markup-compatibility/2006">
              <mc:Choice xmlns:v="urn:schemas-microsoft-com:vml" Requires="v">
                <p:oleObj spid="_x0000_s248619" name="Equation" r:id="rId18" imgW="3276360" imgH="393480" progId="Equation.DSMT4">
                  <p:embed/>
                </p:oleObj>
              </mc:Choice>
              <mc:Fallback>
                <p:oleObj name="Equation" r:id="rId18" imgW="3276360" imgH="393480" progId="Equation.DSMT4">
                  <p:embed/>
                  <p:pic>
                    <p:nvPicPr>
                      <p:cNvPr id="0" name=""/>
                      <p:cNvPicPr>
                        <a:picLocks noChangeAspect="1" noChangeArrowheads="1"/>
                      </p:cNvPicPr>
                      <p:nvPr/>
                    </p:nvPicPr>
                    <p:blipFill>
                      <a:blip r:embed="rId19"/>
                      <a:srcRect/>
                      <a:stretch>
                        <a:fillRect/>
                      </a:stretch>
                    </p:blipFill>
                    <p:spPr bwMode="auto">
                      <a:xfrm>
                        <a:off x="251520" y="2816225"/>
                        <a:ext cx="510540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TextBox 62"/>
          <p:cNvSpPr txBox="1"/>
          <p:nvPr/>
        </p:nvSpPr>
        <p:spPr>
          <a:xfrm>
            <a:off x="179512" y="3533006"/>
            <a:ext cx="1656184" cy="369332"/>
          </a:xfrm>
          <a:prstGeom prst="rect">
            <a:avLst/>
          </a:prstGeom>
          <a:noFill/>
        </p:spPr>
        <p:txBody>
          <a:bodyPr wrap="square" rtlCol="0">
            <a:spAutoFit/>
          </a:bodyPr>
          <a:lstStyle/>
          <a:p>
            <a:r>
              <a:rPr lang="zh-CN" altLang="en-US" dirty="0"/>
              <a:t>对于定轴转动，</a:t>
            </a:r>
          </a:p>
        </p:txBody>
      </p:sp>
      <p:graphicFrame>
        <p:nvGraphicFramePr>
          <p:cNvPr id="64" name="对象 63"/>
          <p:cNvGraphicFramePr>
            <a:graphicFrameLocks noChangeAspect="1"/>
          </p:cNvGraphicFramePr>
          <p:nvPr>
            <p:extLst>
              <p:ext uri="{D42A27DB-BD31-4B8C-83A1-F6EECF244321}">
                <p14:modId xmlns:p14="http://schemas.microsoft.com/office/powerpoint/2010/main" val="2000386577"/>
              </p:ext>
            </p:extLst>
          </p:nvPr>
        </p:nvGraphicFramePr>
        <p:xfrm>
          <a:off x="1793875" y="3500438"/>
          <a:ext cx="1092200" cy="396875"/>
        </p:xfrm>
        <a:graphic>
          <a:graphicData uri="http://schemas.openxmlformats.org/presentationml/2006/ole">
            <mc:AlternateContent xmlns:mc="http://schemas.openxmlformats.org/markup-compatibility/2006">
              <mc:Choice xmlns:v="urn:schemas-microsoft-com:vml" Requires="v">
                <p:oleObj spid="_x0000_s248620" name="Equation" r:id="rId20" imgW="698400" imgH="253800" progId="Equation.DSMT4">
                  <p:embed/>
                </p:oleObj>
              </mc:Choice>
              <mc:Fallback>
                <p:oleObj name="Equation" r:id="rId20" imgW="698400" imgH="253800" progId="Equation.DSMT4">
                  <p:embed/>
                  <p:pic>
                    <p:nvPicPr>
                      <p:cNvPr id="0" name=""/>
                      <p:cNvPicPr>
                        <a:picLocks noChangeAspect="1" noChangeArrowheads="1"/>
                      </p:cNvPicPr>
                      <p:nvPr/>
                    </p:nvPicPr>
                    <p:blipFill>
                      <a:blip r:embed="rId21"/>
                      <a:srcRect/>
                      <a:stretch>
                        <a:fillRect/>
                      </a:stretch>
                    </p:blipFill>
                    <p:spPr bwMode="auto">
                      <a:xfrm>
                        <a:off x="1793875" y="3500438"/>
                        <a:ext cx="10922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11"/>
          <p:cNvGraphicFramePr>
            <a:graphicFrameLocks noChangeAspect="1"/>
          </p:cNvGraphicFramePr>
          <p:nvPr>
            <p:extLst>
              <p:ext uri="{D42A27DB-BD31-4B8C-83A1-F6EECF244321}">
                <p14:modId xmlns:p14="http://schemas.microsoft.com/office/powerpoint/2010/main" val="3255386930"/>
              </p:ext>
            </p:extLst>
          </p:nvPr>
        </p:nvGraphicFramePr>
        <p:xfrm>
          <a:off x="2184400" y="3859213"/>
          <a:ext cx="1851025" cy="584200"/>
        </p:xfrm>
        <a:graphic>
          <a:graphicData uri="http://schemas.openxmlformats.org/presentationml/2006/ole">
            <mc:AlternateContent xmlns:mc="http://schemas.openxmlformats.org/markup-compatibility/2006">
              <mc:Choice xmlns:v="urn:schemas-microsoft-com:vml" Requires="v">
                <p:oleObj spid="_x0000_s248621" name="Equation" r:id="rId22" imgW="1244520" imgH="393480" progId="Equation.DSMT4">
                  <p:embed/>
                </p:oleObj>
              </mc:Choice>
              <mc:Fallback>
                <p:oleObj name="Equation" r:id="rId22" imgW="1244520" imgH="393480" progId="Equation.DSMT4">
                  <p:embed/>
                  <p:pic>
                    <p:nvPicPr>
                      <p:cNvPr id="0" name=""/>
                      <p:cNvPicPr>
                        <a:picLocks noChangeAspect="1" noChangeArrowheads="1"/>
                      </p:cNvPicPr>
                      <p:nvPr/>
                    </p:nvPicPr>
                    <p:blipFill>
                      <a:blip r:embed="rId23"/>
                      <a:srcRect/>
                      <a:stretch>
                        <a:fillRect/>
                      </a:stretch>
                    </p:blipFill>
                    <p:spPr bwMode="auto">
                      <a:xfrm>
                        <a:off x="2184400" y="3859213"/>
                        <a:ext cx="1851025" cy="584200"/>
                      </a:xfrm>
                      <a:prstGeom prst="rect">
                        <a:avLst/>
                      </a:prstGeom>
                      <a:noFill/>
                    </p:spPr>
                  </p:pic>
                </p:oleObj>
              </mc:Fallback>
            </mc:AlternateContent>
          </a:graphicData>
        </a:graphic>
      </p:graphicFrame>
      <p:graphicFrame>
        <p:nvGraphicFramePr>
          <p:cNvPr id="66" name="对象 65"/>
          <p:cNvGraphicFramePr>
            <a:graphicFrameLocks noChangeAspect="1"/>
          </p:cNvGraphicFramePr>
          <p:nvPr/>
        </p:nvGraphicFramePr>
        <p:xfrm>
          <a:off x="1979712" y="4509120"/>
          <a:ext cx="2088232" cy="469852"/>
        </p:xfrm>
        <a:graphic>
          <a:graphicData uri="http://schemas.openxmlformats.org/presentationml/2006/ole">
            <mc:AlternateContent xmlns:mc="http://schemas.openxmlformats.org/markup-compatibility/2006">
              <mc:Choice xmlns:v="urn:schemas-microsoft-com:vml" Requires="v">
                <p:oleObj spid="_x0000_s248622" name="Equation" r:id="rId24" imgW="1015920" imgH="228600" progId="Equation.DSMT4">
                  <p:embed/>
                </p:oleObj>
              </mc:Choice>
              <mc:Fallback>
                <p:oleObj name="Equation" r:id="rId24" imgW="1015920" imgH="2286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979712" y="4509120"/>
                        <a:ext cx="2088232" cy="4698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24"/>
          <p:cNvGraphicFramePr>
            <a:graphicFrameLocks/>
          </p:cNvGraphicFramePr>
          <p:nvPr/>
        </p:nvGraphicFramePr>
        <p:xfrm>
          <a:off x="323850" y="5084763"/>
          <a:ext cx="4032250" cy="595312"/>
        </p:xfrm>
        <a:graphic>
          <a:graphicData uri="http://schemas.openxmlformats.org/presentationml/2006/ole">
            <mc:AlternateContent xmlns:mc="http://schemas.openxmlformats.org/markup-compatibility/2006">
              <mc:Choice xmlns:v="urn:schemas-microsoft-com:vml" Requires="v">
                <p:oleObj spid="_x0000_s248623" name="Equation" r:id="rId26" imgW="2133360" imgH="266400" progId="Equation.DSMT4">
                  <p:embed/>
                </p:oleObj>
              </mc:Choice>
              <mc:Fallback>
                <p:oleObj name="Equation" r:id="rId26" imgW="2133360" imgH="266400" progId="Equation.DSMT4">
                  <p:embed/>
                  <p:pic>
                    <p:nvPicPr>
                      <p:cNvPr id="0" nam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3850" y="5084763"/>
                        <a:ext cx="4032250"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 name="AutoShape 25"/>
          <p:cNvSpPr>
            <a:spLocks noChangeArrowheads="1"/>
          </p:cNvSpPr>
          <p:nvPr/>
        </p:nvSpPr>
        <p:spPr bwMode="auto">
          <a:xfrm>
            <a:off x="1667297" y="6212929"/>
            <a:ext cx="1680567" cy="525463"/>
          </a:xfrm>
          <a:prstGeom prst="wedgeRectCallout">
            <a:avLst>
              <a:gd name="adj1" fmla="val -14844"/>
              <a:gd name="adj2" fmla="val -162386"/>
            </a:avLst>
          </a:prstGeom>
          <a:noFill/>
          <a:ln w="9525">
            <a:solidFill>
              <a:srgbClr val="00B0F0"/>
            </a:solidFill>
            <a:miter lim="800000"/>
            <a:headEnd/>
            <a:tailEnd/>
          </a:ln>
          <a:effectLst/>
        </p:spPr>
        <p:txBody>
          <a:bodyPr wrap="none" anchor="ctr"/>
          <a:lstStyle/>
          <a:p>
            <a:pPr lvl="0" algn="ctr" eaLnBrk="0" hangingPunct="0"/>
            <a:r>
              <a:rPr lang="zh-CN" altLang="en-US" sz="2000" b="1">
                <a:solidFill>
                  <a:prstClr val="black"/>
                </a:solidFill>
                <a:latin typeface="楷体_GB2312" pitchFamily="49" charset="-122"/>
                <a:ea typeface="楷体_GB2312" pitchFamily="49" charset="-122"/>
              </a:rPr>
              <a:t>合内力矩 </a:t>
            </a:r>
            <a:r>
              <a:rPr lang="en-US" altLang="zh-CN" sz="2000" b="1">
                <a:solidFill>
                  <a:prstClr val="black"/>
                </a:solidFill>
                <a:latin typeface="楷体_GB2312" pitchFamily="49" charset="-122"/>
                <a:ea typeface="楷体_GB2312" pitchFamily="49" charset="-122"/>
              </a:rPr>
              <a:t>=</a:t>
            </a:r>
            <a:r>
              <a:rPr lang="en-US" altLang="zh-CN" sz="2000" b="1">
                <a:solidFill>
                  <a:prstClr val="black"/>
                </a:solidFill>
                <a:latin typeface="Times New Roman" pitchFamily="18" charset="0"/>
                <a:ea typeface="楷体_GB2312" pitchFamily="49" charset="-122"/>
              </a:rPr>
              <a:t> 0</a:t>
            </a:r>
          </a:p>
        </p:txBody>
      </p:sp>
      <p:sp>
        <p:nvSpPr>
          <p:cNvPr id="69" name="AutoShape 26"/>
          <p:cNvSpPr>
            <a:spLocks noChangeArrowheads="1"/>
          </p:cNvSpPr>
          <p:nvPr/>
        </p:nvSpPr>
        <p:spPr bwMode="auto">
          <a:xfrm>
            <a:off x="107504" y="6215905"/>
            <a:ext cx="1512168" cy="525463"/>
          </a:xfrm>
          <a:prstGeom prst="wedgeRectCallout">
            <a:avLst>
              <a:gd name="adj1" fmla="val 18961"/>
              <a:gd name="adj2" fmla="val -162990"/>
            </a:avLst>
          </a:prstGeom>
          <a:noFill/>
          <a:ln w="9525">
            <a:solidFill>
              <a:srgbClr val="00B0F0"/>
            </a:solidFill>
            <a:miter lim="800000"/>
            <a:headEnd/>
            <a:tailEnd/>
          </a:ln>
          <a:effectLst/>
        </p:spPr>
        <p:txBody>
          <a:bodyPr wrap="none" anchor="ctr"/>
          <a:lstStyle/>
          <a:p>
            <a:pPr lvl="0" algn="ctr" eaLnBrk="0" hangingPunct="0"/>
            <a:r>
              <a:rPr lang="zh-CN" altLang="en-US" sz="2000" b="1">
                <a:solidFill>
                  <a:prstClr val="black"/>
                </a:solidFill>
                <a:latin typeface="楷体_GB2312" pitchFamily="49" charset="-122"/>
                <a:ea typeface="楷体_GB2312" pitchFamily="49" charset="-122"/>
              </a:rPr>
              <a:t>合外力矩 </a:t>
            </a:r>
            <a:r>
              <a:rPr lang="en-US" altLang="zh-CN" sz="2000" b="1" i="1">
                <a:solidFill>
                  <a:prstClr val="black"/>
                </a:solidFill>
                <a:latin typeface="Times New Roman" pitchFamily="18" charset="0"/>
              </a:rPr>
              <a:t>M</a:t>
            </a:r>
            <a:endParaRPr lang="en-US" altLang="zh-CN" sz="2000" b="1" i="1" dirty="0">
              <a:solidFill>
                <a:prstClr val="black"/>
              </a:solidFill>
              <a:latin typeface="Times New Roman" pitchFamily="18" charset="0"/>
            </a:endParaRPr>
          </a:p>
        </p:txBody>
      </p:sp>
      <p:sp>
        <p:nvSpPr>
          <p:cNvPr id="70" name="AutoShape 27"/>
          <p:cNvSpPr>
            <a:spLocks noChangeArrowheads="1"/>
          </p:cNvSpPr>
          <p:nvPr/>
        </p:nvSpPr>
        <p:spPr bwMode="auto">
          <a:xfrm>
            <a:off x="3491879" y="6237312"/>
            <a:ext cx="2932459" cy="525463"/>
          </a:xfrm>
          <a:prstGeom prst="wedgeRectCallout">
            <a:avLst>
              <a:gd name="adj1" fmla="val -46584"/>
              <a:gd name="adj2" fmla="val -169939"/>
            </a:avLst>
          </a:prstGeom>
          <a:noFill/>
          <a:ln w="9525">
            <a:solidFill>
              <a:srgbClr val="00B0F0"/>
            </a:solidFill>
            <a:miter lim="800000"/>
            <a:headEnd/>
            <a:tailEnd/>
          </a:ln>
          <a:effectLst/>
        </p:spPr>
        <p:txBody>
          <a:bodyPr wrap="none" anchor="ctr"/>
          <a:lstStyle/>
          <a:p>
            <a:pPr lvl="0" algn="ctr" eaLnBrk="0" hangingPunct="0"/>
            <a:r>
              <a:rPr lang="zh-CN" altLang="en-US" sz="2000" b="1">
                <a:solidFill>
                  <a:prstClr val="black"/>
                </a:solidFill>
                <a:latin typeface="楷体_GB2312" pitchFamily="49" charset="-122"/>
                <a:ea typeface="楷体_GB2312" pitchFamily="49" charset="-122"/>
              </a:rPr>
              <a:t>刚体对</a:t>
            </a:r>
            <a:r>
              <a:rPr lang="en-US" altLang="zh-CN" sz="2000" b="1">
                <a:solidFill>
                  <a:prstClr val="black"/>
                </a:solidFill>
                <a:latin typeface="楷体_GB2312" pitchFamily="49" charset="-122"/>
                <a:ea typeface="楷体_GB2312" pitchFamily="49" charset="-122"/>
              </a:rPr>
              <a:t>z</a:t>
            </a:r>
            <a:r>
              <a:rPr lang="zh-CN" altLang="en-US" sz="2000" b="1">
                <a:solidFill>
                  <a:prstClr val="black"/>
                </a:solidFill>
                <a:latin typeface="楷体_GB2312" pitchFamily="49" charset="-122"/>
                <a:ea typeface="楷体_GB2312" pitchFamily="49" charset="-122"/>
              </a:rPr>
              <a:t>轴的转动惯量</a:t>
            </a:r>
            <a:r>
              <a:rPr lang="zh-CN" altLang="en-US" sz="2000" b="1">
                <a:solidFill>
                  <a:prstClr val="black"/>
                </a:solidFill>
                <a:latin typeface="Times New Roman" pitchFamily="18" charset="0"/>
                <a:ea typeface="楷体_GB2312" pitchFamily="49" charset="-122"/>
              </a:rPr>
              <a:t> </a:t>
            </a:r>
            <a:r>
              <a:rPr lang="en-US" altLang="zh-CN" sz="2000" b="1" i="1">
                <a:solidFill>
                  <a:prstClr val="black"/>
                </a:solidFill>
                <a:latin typeface="Times New Roman" pitchFamily="18" charset="0"/>
                <a:ea typeface="楷体_GB2312" pitchFamily="49" charset="-122"/>
              </a:rPr>
              <a:t>J</a:t>
            </a:r>
            <a:endParaRPr lang="en-US" altLang="zh-CN" sz="2000" b="1" dirty="0">
              <a:solidFill>
                <a:prstClr val="black"/>
              </a:solidFill>
              <a:latin typeface="Times New Roman" pitchFamily="18" charset="0"/>
              <a:ea typeface="楷体_GB2312" pitchFamily="49" charset="-122"/>
            </a:endParaRPr>
          </a:p>
        </p:txBody>
      </p:sp>
      <p:sp>
        <p:nvSpPr>
          <p:cNvPr id="71" name="右箭头 70"/>
          <p:cNvSpPr/>
          <p:nvPr/>
        </p:nvSpPr>
        <p:spPr>
          <a:xfrm>
            <a:off x="4620766" y="5172050"/>
            <a:ext cx="108012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2" name="对象 71"/>
          <p:cNvGraphicFramePr>
            <a:graphicFrameLocks noChangeAspect="1"/>
          </p:cNvGraphicFramePr>
          <p:nvPr>
            <p:extLst>
              <p:ext uri="{D42A27DB-BD31-4B8C-83A1-F6EECF244321}">
                <p14:modId xmlns:p14="http://schemas.microsoft.com/office/powerpoint/2010/main" val="3080838922"/>
              </p:ext>
            </p:extLst>
          </p:nvPr>
        </p:nvGraphicFramePr>
        <p:xfrm>
          <a:off x="5837238" y="4876800"/>
          <a:ext cx="1790700" cy="992188"/>
        </p:xfrm>
        <a:graphic>
          <a:graphicData uri="http://schemas.openxmlformats.org/presentationml/2006/ole">
            <mc:AlternateContent xmlns:mc="http://schemas.openxmlformats.org/markup-compatibility/2006">
              <mc:Choice xmlns:v="urn:schemas-microsoft-com:vml" Requires="v">
                <p:oleObj spid="_x0000_s248624" name="Equation" r:id="rId28" imgW="711000" imgH="393480" progId="Equation.DSMT4">
                  <p:embed/>
                </p:oleObj>
              </mc:Choice>
              <mc:Fallback>
                <p:oleObj name="Equation" r:id="rId28" imgW="711000" imgH="393480" progId="Equation.DSMT4">
                  <p:embed/>
                  <p:pic>
                    <p:nvPicPr>
                      <p:cNvPr id="0" name=""/>
                      <p:cNvPicPr>
                        <a:picLocks noChangeAspect="1" noChangeArrowheads="1"/>
                      </p:cNvPicPr>
                      <p:nvPr/>
                    </p:nvPicPr>
                    <p:blipFill>
                      <a:blip r:embed="rId29"/>
                      <a:srcRect/>
                      <a:stretch>
                        <a:fillRect/>
                      </a:stretch>
                    </p:blipFill>
                    <p:spPr bwMode="auto">
                      <a:xfrm>
                        <a:off x="5837238" y="4876800"/>
                        <a:ext cx="1790700"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 name="TextBox 72"/>
          <p:cNvSpPr txBox="1"/>
          <p:nvPr/>
        </p:nvSpPr>
        <p:spPr>
          <a:xfrm>
            <a:off x="7759402" y="5113759"/>
            <a:ext cx="936104" cy="461665"/>
          </a:xfrm>
          <a:prstGeom prst="rect">
            <a:avLst/>
          </a:prstGeom>
          <a:noFill/>
        </p:spPr>
        <p:txBody>
          <a:bodyPr wrap="square" rtlCol="0">
            <a:spAutoFit/>
          </a:bodyPr>
          <a:lstStyle/>
          <a:p>
            <a:r>
              <a:rPr lang="en-US" altLang="zh-CN" sz="2400" dirty="0">
                <a:solidFill>
                  <a:srgbClr val="FF0000"/>
                </a:solidFill>
              </a:rPr>
              <a:t>【3】</a:t>
            </a:r>
            <a:endParaRPr lang="zh-CN" altLang="en-US" sz="2400" dirty="0">
              <a:solidFill>
                <a:srgbClr val="FF0000"/>
              </a:solidFill>
            </a:endParaRPr>
          </a:p>
        </p:txBody>
      </p:sp>
      <p:graphicFrame>
        <p:nvGraphicFramePr>
          <p:cNvPr id="74" name="Object 15"/>
          <p:cNvGraphicFramePr>
            <a:graphicFrameLocks noChangeAspect="1"/>
          </p:cNvGraphicFramePr>
          <p:nvPr/>
        </p:nvGraphicFramePr>
        <p:xfrm>
          <a:off x="6444208" y="1556792"/>
          <a:ext cx="360362" cy="360362"/>
        </p:xfrm>
        <a:graphic>
          <a:graphicData uri="http://schemas.openxmlformats.org/presentationml/2006/ole">
            <mc:AlternateContent xmlns:mc="http://schemas.openxmlformats.org/markup-compatibility/2006">
              <mc:Choice xmlns:v="urn:schemas-microsoft-com:vml" Requires="v">
                <p:oleObj spid="_x0000_s248625" name="Equation" r:id="rId30" imgW="126720" imgH="126720" progId="Equation.DSMT4">
                  <p:embed/>
                </p:oleObj>
              </mc:Choice>
              <mc:Fallback>
                <p:oleObj name="Equation" r:id="rId30" imgW="126720" imgH="126720" progId="Equation.DSMT4">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444208" y="1556792"/>
                        <a:ext cx="3603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Box 74"/>
          <p:cNvSpPr txBox="1"/>
          <p:nvPr/>
        </p:nvSpPr>
        <p:spPr>
          <a:xfrm>
            <a:off x="4716016" y="2300857"/>
            <a:ext cx="432048" cy="369332"/>
          </a:xfrm>
          <a:prstGeom prst="rect">
            <a:avLst/>
          </a:prstGeom>
          <a:noFill/>
        </p:spPr>
        <p:txBody>
          <a:bodyPr wrap="square" rtlCol="0">
            <a:spAutoFit/>
          </a:bodyPr>
          <a:lstStyle/>
          <a:p>
            <a:r>
              <a:rPr lang="en-US" altLang="zh-CN" dirty="0"/>
              <a:t>(</a:t>
            </a:r>
            <a:r>
              <a:rPr lang="zh-CN" altLang="en-US" dirty="0"/>
              <a:t>*</a:t>
            </a:r>
            <a:r>
              <a:rPr lang="en-US" altLang="zh-CN" dirty="0"/>
              <a:t>)</a:t>
            </a:r>
            <a:endParaRPr lang="zh-CN" altLang="en-US" dirty="0"/>
          </a:p>
        </p:txBody>
      </p:sp>
      <p:cxnSp>
        <p:nvCxnSpPr>
          <p:cNvPr id="76" name="直接箭头连接符 75"/>
          <p:cNvCxnSpPr/>
          <p:nvPr/>
        </p:nvCxnSpPr>
        <p:spPr>
          <a:xfrm flipH="1" flipV="1">
            <a:off x="5436096" y="2208238"/>
            <a:ext cx="988242" cy="29055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77" name="对象 76"/>
          <p:cNvGraphicFramePr>
            <a:graphicFrameLocks noChangeAspect="1"/>
          </p:cNvGraphicFramePr>
          <p:nvPr>
            <p:extLst>
              <p:ext uri="{D42A27DB-BD31-4B8C-83A1-F6EECF244321}">
                <p14:modId xmlns:p14="http://schemas.microsoft.com/office/powerpoint/2010/main" val="1986298013"/>
              </p:ext>
            </p:extLst>
          </p:nvPr>
        </p:nvGraphicFramePr>
        <p:xfrm>
          <a:off x="6926175" y="5848087"/>
          <a:ext cx="1484188" cy="630549"/>
        </p:xfrm>
        <a:graphic>
          <a:graphicData uri="http://schemas.openxmlformats.org/presentationml/2006/ole">
            <mc:AlternateContent xmlns:mc="http://schemas.openxmlformats.org/markup-compatibility/2006">
              <mc:Choice xmlns:v="urn:schemas-microsoft-com:vml" Requires="v">
                <p:oleObj spid="_x0000_s248626" name="Equation" r:id="rId32" imgW="507960" imgH="215640" progId="Equation.DSMT4">
                  <p:embed/>
                </p:oleObj>
              </mc:Choice>
              <mc:Fallback>
                <p:oleObj name="Equation" r:id="rId32" imgW="507960" imgH="215640" progId="Equation.DSMT4">
                  <p:embed/>
                  <p:pic>
                    <p:nvPicPr>
                      <p:cNvPr id="0" name=""/>
                      <p:cNvPicPr>
                        <a:picLocks noChangeAspect="1" noChangeArrowheads="1"/>
                      </p:cNvPicPr>
                      <p:nvPr/>
                    </p:nvPicPr>
                    <p:blipFill>
                      <a:blip r:embed="rId33"/>
                      <a:srcRect/>
                      <a:stretch>
                        <a:fillRect/>
                      </a:stretch>
                    </p:blipFill>
                    <p:spPr bwMode="auto">
                      <a:xfrm>
                        <a:off x="6926175" y="5848087"/>
                        <a:ext cx="1484188" cy="630549"/>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830474692"/>
              </p:ext>
            </p:extLst>
          </p:nvPr>
        </p:nvGraphicFramePr>
        <p:xfrm>
          <a:off x="2988121" y="3528834"/>
          <a:ext cx="1133475" cy="357188"/>
        </p:xfrm>
        <a:graphic>
          <a:graphicData uri="http://schemas.openxmlformats.org/presentationml/2006/ole">
            <mc:AlternateContent xmlns:mc="http://schemas.openxmlformats.org/markup-compatibility/2006">
              <mc:Choice xmlns:v="urn:schemas-microsoft-com:vml" Requires="v">
                <p:oleObj spid="_x0000_s248627" name="Equation" r:id="rId34" imgW="723600" imgH="228600" progId="Equation.DSMT4">
                  <p:embed/>
                </p:oleObj>
              </mc:Choice>
              <mc:Fallback>
                <p:oleObj name="Equation" r:id="rId34" imgW="723600" imgH="228600" progId="Equation.DSMT4">
                  <p:embed/>
                  <p:pic>
                    <p:nvPicPr>
                      <p:cNvPr id="0" name="对象 63"/>
                      <p:cNvPicPr>
                        <a:picLocks noChangeAspect="1" noChangeArrowheads="1"/>
                      </p:cNvPicPr>
                      <p:nvPr/>
                    </p:nvPicPr>
                    <p:blipFill>
                      <a:blip r:embed="rId35"/>
                      <a:srcRect/>
                      <a:stretch>
                        <a:fillRect/>
                      </a:stretch>
                    </p:blipFill>
                    <p:spPr bwMode="auto">
                      <a:xfrm>
                        <a:off x="2988121" y="3528834"/>
                        <a:ext cx="11334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251520" y="4365104"/>
            <a:ext cx="1728192" cy="646331"/>
          </a:xfrm>
          <a:prstGeom prst="rect">
            <a:avLst/>
          </a:prstGeom>
          <a:noFill/>
        </p:spPr>
        <p:txBody>
          <a:bodyPr wrap="square" rtlCol="0">
            <a:spAutoFit/>
          </a:bodyPr>
          <a:lstStyle/>
          <a:p>
            <a:r>
              <a:rPr lang="zh-CN" altLang="en-US" dirty="0"/>
              <a:t>将（*）式投影到切线方向上：</a:t>
            </a:r>
          </a:p>
        </p:txBody>
      </p:sp>
      <p:sp>
        <p:nvSpPr>
          <p:cNvPr id="3" name="TextBox 2"/>
          <p:cNvSpPr txBox="1"/>
          <p:nvPr/>
        </p:nvSpPr>
        <p:spPr>
          <a:xfrm>
            <a:off x="4437943" y="3921608"/>
            <a:ext cx="1416918" cy="369332"/>
          </a:xfrm>
          <a:prstGeom prst="rect">
            <a:avLst/>
          </a:prstGeom>
          <a:noFill/>
        </p:spPr>
        <p:txBody>
          <a:bodyPr wrap="square" rtlCol="0">
            <a:spAutoFit/>
          </a:bodyPr>
          <a:lstStyle/>
          <a:p>
            <a:r>
              <a:rPr lang="en-US" altLang="zh-CN" dirty="0">
                <a:solidFill>
                  <a:srgbClr val="FF0000"/>
                </a:solidFill>
                <a:latin typeface="Symbol" panose="05050102010706020507" pitchFamily="18" charset="2"/>
              </a:rPr>
              <a:t>b</a:t>
            </a:r>
            <a:r>
              <a:rPr lang="zh-CN" altLang="en-US" dirty="0">
                <a:solidFill>
                  <a:srgbClr val="FF0000"/>
                </a:solidFill>
              </a:rPr>
              <a:t>包含正负</a:t>
            </a:r>
          </a:p>
        </p:txBody>
      </p:sp>
    </p:spTree>
    <p:extLst>
      <p:ext uri="{BB962C8B-B14F-4D97-AF65-F5344CB8AC3E}">
        <p14:creationId xmlns:p14="http://schemas.microsoft.com/office/powerpoint/2010/main" val="3215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down)">
                                      <p:cBhvr>
                                        <p:cTn id="13" dur="500"/>
                                        <p:tgtEl>
                                          <p:spTgt spid="46"/>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down)">
                                      <p:cBhvr>
                                        <p:cTn id="17" dur="500"/>
                                        <p:tgtEl>
                                          <p:spTgt spid="45"/>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down)">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down)">
                                      <p:cBhvr>
                                        <p:cTn id="26" dur="500"/>
                                        <p:tgtEl>
                                          <p:spTgt spid="5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left)">
                                      <p:cBhvr>
                                        <p:cTn id="35" dur="500"/>
                                        <p:tgtEl>
                                          <p:spTgt spid="55"/>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left)">
                                      <p:cBhvr>
                                        <p:cTn id="39" dur="500"/>
                                        <p:tgtEl>
                                          <p:spTgt spid="5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wipe(left)">
                                      <p:cBhvr>
                                        <p:cTn id="44" dur="500"/>
                                        <p:tgtEl>
                                          <p:spTgt spid="4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left)">
                                      <p:cBhvr>
                                        <p:cTn id="49" dur="500"/>
                                        <p:tgtEl>
                                          <p:spTgt spid="4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wipe(left)">
                                      <p:cBhvr>
                                        <p:cTn id="54" dur="500"/>
                                        <p:tgtEl>
                                          <p:spTgt spid="5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left)">
                                      <p:cBhvr>
                                        <p:cTn id="59" dur="500"/>
                                        <p:tgtEl>
                                          <p:spTgt spid="5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wipe(left)">
                                      <p:cBhvr>
                                        <p:cTn id="64" dur="500"/>
                                        <p:tgtEl>
                                          <p:spTgt spid="5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left)">
                                      <p:cBhvr>
                                        <p:cTn id="69" dur="500"/>
                                        <p:tgtEl>
                                          <p:spTgt spid="5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left)">
                                      <p:cBhvr>
                                        <p:cTn id="74" dur="500"/>
                                        <p:tgtEl>
                                          <p:spTgt spid="5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down)">
                                      <p:cBhvr>
                                        <p:cTn id="79" dur="500"/>
                                        <p:tgtEl>
                                          <p:spTgt spid="58"/>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wipe(left)">
                                      <p:cBhvr>
                                        <p:cTn id="83" dur="500"/>
                                        <p:tgtEl>
                                          <p:spTgt spid="5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wipe(left)">
                                      <p:cBhvr>
                                        <p:cTn id="88" dur="500"/>
                                        <p:tgtEl>
                                          <p:spTgt spid="60"/>
                                        </p:tgtEl>
                                      </p:cBhvr>
                                    </p:animEffect>
                                  </p:childTnLst>
                                </p:cTn>
                              </p:par>
                            </p:childTnLst>
                          </p:cTn>
                        </p:par>
                        <p:par>
                          <p:cTn id="89" fill="hold">
                            <p:stCondLst>
                              <p:cond delay="500"/>
                            </p:stCondLst>
                            <p:childTnLst>
                              <p:par>
                                <p:cTn id="90" presetID="22" presetClass="entr" presetSubtype="8" fill="hold" nodeType="after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wipe(left)">
                                      <p:cBhvr>
                                        <p:cTn id="92" dur="500"/>
                                        <p:tgtEl>
                                          <p:spTgt spid="61"/>
                                        </p:tgtEl>
                                      </p:cBhvr>
                                    </p:animEffect>
                                  </p:childTnLst>
                                </p:cTn>
                              </p:par>
                            </p:childTnLst>
                          </p:cTn>
                        </p:par>
                        <p:par>
                          <p:cTn id="93" fill="hold">
                            <p:stCondLst>
                              <p:cond delay="1000"/>
                            </p:stCondLst>
                            <p:childTnLst>
                              <p:par>
                                <p:cTn id="94" presetID="22" presetClass="entr" presetSubtype="8" fill="hold" grpId="0" nodeType="afterEffect">
                                  <p:stCondLst>
                                    <p:cond delay="0"/>
                                  </p:stCondLst>
                                  <p:childTnLst>
                                    <p:set>
                                      <p:cBhvr>
                                        <p:cTn id="95" dur="1" fill="hold">
                                          <p:stCondLst>
                                            <p:cond delay="0"/>
                                          </p:stCondLst>
                                        </p:cTn>
                                        <p:tgtEl>
                                          <p:spTgt spid="75"/>
                                        </p:tgtEl>
                                        <p:attrNameLst>
                                          <p:attrName>style.visibility</p:attrName>
                                        </p:attrNameLst>
                                      </p:cBhvr>
                                      <p:to>
                                        <p:strVal val="visible"/>
                                      </p:to>
                                    </p:set>
                                    <p:animEffect transition="in" filter="wipe(left)">
                                      <p:cBhvr>
                                        <p:cTn id="96" dur="500"/>
                                        <p:tgtEl>
                                          <p:spTgt spid="7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62"/>
                                        </p:tgtEl>
                                        <p:attrNameLst>
                                          <p:attrName>style.visibility</p:attrName>
                                        </p:attrNameLst>
                                      </p:cBhvr>
                                      <p:to>
                                        <p:strVal val="visible"/>
                                      </p:to>
                                    </p:set>
                                    <p:animEffect transition="in" filter="wipe(left)">
                                      <p:cBhvr>
                                        <p:cTn id="101" dur="500"/>
                                        <p:tgtEl>
                                          <p:spTgt spid="6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left)">
                                      <p:cBhvr>
                                        <p:cTn id="106" dur="500"/>
                                        <p:tgtEl>
                                          <p:spTgt spid="63"/>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64"/>
                                        </p:tgtEl>
                                        <p:attrNameLst>
                                          <p:attrName>style.visibility</p:attrName>
                                        </p:attrNameLst>
                                      </p:cBhvr>
                                      <p:to>
                                        <p:strVal val="visible"/>
                                      </p:to>
                                    </p:set>
                                    <p:animEffect transition="in" filter="wipe(left)">
                                      <p:cBhvr>
                                        <p:cTn id="110" dur="500"/>
                                        <p:tgtEl>
                                          <p:spTgt spid="64"/>
                                        </p:tgtEl>
                                      </p:cBhvr>
                                    </p:animEffect>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65"/>
                                        </p:tgtEl>
                                        <p:attrNameLst>
                                          <p:attrName>style.visibility</p:attrName>
                                        </p:attrNameLst>
                                      </p:cBhvr>
                                      <p:to>
                                        <p:strVal val="visible"/>
                                      </p:to>
                                    </p:set>
                                    <p:animEffect transition="in" filter="wipe(left)">
                                      <p:cBhvr>
                                        <p:cTn id="114" dur="500"/>
                                        <p:tgtEl>
                                          <p:spTgt spid="6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wipe(left)">
                                      <p:cBhvr>
                                        <p:cTn id="119" dur="500"/>
                                        <p:tgtEl>
                                          <p:spTgt spid="6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67"/>
                                        </p:tgtEl>
                                        <p:attrNameLst>
                                          <p:attrName>style.visibility</p:attrName>
                                        </p:attrNameLst>
                                      </p:cBhvr>
                                      <p:to>
                                        <p:strVal val="visible"/>
                                      </p:to>
                                    </p:set>
                                    <p:animEffect transition="in" filter="wipe(left)">
                                      <p:cBhvr>
                                        <p:cTn id="124" dur="500"/>
                                        <p:tgtEl>
                                          <p:spTgt spid="67"/>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69"/>
                                        </p:tgtEl>
                                        <p:attrNameLst>
                                          <p:attrName>style.visibility</p:attrName>
                                        </p:attrNameLst>
                                      </p:cBhvr>
                                      <p:to>
                                        <p:strVal val="visible"/>
                                      </p:to>
                                    </p:set>
                                    <p:animEffect transition="in" filter="wipe(left)">
                                      <p:cBhvr>
                                        <p:cTn id="129" dur="500"/>
                                        <p:tgtEl>
                                          <p:spTgt spid="69"/>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ipe(left)">
                                      <p:cBhvr>
                                        <p:cTn id="134" dur="500"/>
                                        <p:tgtEl>
                                          <p:spTgt spid="68"/>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70"/>
                                        </p:tgtEl>
                                        <p:attrNameLst>
                                          <p:attrName>style.visibility</p:attrName>
                                        </p:attrNameLst>
                                      </p:cBhvr>
                                      <p:to>
                                        <p:strVal val="visible"/>
                                      </p:to>
                                    </p:set>
                                    <p:animEffect transition="in" filter="wipe(left)">
                                      <p:cBhvr>
                                        <p:cTn id="139" dur="500"/>
                                        <p:tgtEl>
                                          <p:spTgt spid="7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wipe(left)">
                                      <p:cBhvr>
                                        <p:cTn id="144" dur="500"/>
                                        <p:tgtEl>
                                          <p:spTgt spid="71"/>
                                        </p:tgtEl>
                                      </p:cBhvr>
                                    </p:animEffect>
                                  </p:childTnLst>
                                </p:cTn>
                              </p:par>
                            </p:childTnLst>
                          </p:cTn>
                        </p:par>
                        <p:par>
                          <p:cTn id="145" fill="hold">
                            <p:stCondLst>
                              <p:cond delay="500"/>
                            </p:stCondLst>
                            <p:childTnLst>
                              <p:par>
                                <p:cTn id="146" presetID="22" presetClass="entr" presetSubtype="8" fill="hold" nodeType="afterEffect">
                                  <p:stCondLst>
                                    <p:cond delay="0"/>
                                  </p:stCondLst>
                                  <p:childTnLst>
                                    <p:set>
                                      <p:cBhvr>
                                        <p:cTn id="147" dur="1" fill="hold">
                                          <p:stCondLst>
                                            <p:cond delay="0"/>
                                          </p:stCondLst>
                                        </p:cTn>
                                        <p:tgtEl>
                                          <p:spTgt spid="72"/>
                                        </p:tgtEl>
                                        <p:attrNameLst>
                                          <p:attrName>style.visibility</p:attrName>
                                        </p:attrNameLst>
                                      </p:cBhvr>
                                      <p:to>
                                        <p:strVal val="visible"/>
                                      </p:to>
                                    </p:set>
                                    <p:animEffect transition="in" filter="wipe(left)">
                                      <p:cBhvr>
                                        <p:cTn id="148" dur="500"/>
                                        <p:tgtEl>
                                          <p:spTgt spid="72"/>
                                        </p:tgtEl>
                                      </p:cBhvr>
                                    </p:animEffect>
                                  </p:childTnLst>
                                </p:cTn>
                              </p:par>
                            </p:childTnLst>
                          </p:cTn>
                        </p:par>
                        <p:par>
                          <p:cTn id="149" fill="hold">
                            <p:stCondLst>
                              <p:cond delay="1000"/>
                            </p:stCondLst>
                            <p:childTnLst>
                              <p:par>
                                <p:cTn id="150" presetID="22" presetClass="entr" presetSubtype="8" fill="hold" grpId="0" nodeType="afterEffect">
                                  <p:stCondLst>
                                    <p:cond delay="0"/>
                                  </p:stCondLst>
                                  <p:childTnLst>
                                    <p:set>
                                      <p:cBhvr>
                                        <p:cTn id="151" dur="1" fill="hold">
                                          <p:stCondLst>
                                            <p:cond delay="0"/>
                                          </p:stCondLst>
                                        </p:cTn>
                                        <p:tgtEl>
                                          <p:spTgt spid="73"/>
                                        </p:tgtEl>
                                        <p:attrNameLst>
                                          <p:attrName>style.visibility</p:attrName>
                                        </p:attrNameLst>
                                      </p:cBhvr>
                                      <p:to>
                                        <p:strVal val="visible"/>
                                      </p:to>
                                    </p:set>
                                    <p:animEffect transition="in" filter="wipe(left)">
                                      <p:cBhvr>
                                        <p:cTn id="152" dur="500"/>
                                        <p:tgtEl>
                                          <p:spTgt spid="73"/>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76"/>
                                        </p:tgtEl>
                                        <p:attrNameLst>
                                          <p:attrName>style.visibility</p:attrName>
                                        </p:attrNameLst>
                                      </p:cBhvr>
                                      <p:to>
                                        <p:strVal val="visible"/>
                                      </p:to>
                                    </p:set>
                                    <p:animEffect transition="in" filter="fade">
                                      <p:cBhvr>
                                        <p:cTn id="157" dur="500"/>
                                        <p:tgtEl>
                                          <p:spTgt spid="76"/>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fade">
                                      <p:cBhvr>
                                        <p:cTn id="162" dur="500"/>
                                        <p:tgtEl>
                                          <p:spTgt spid="77"/>
                                        </p:tgtEl>
                                      </p:cBhvr>
                                    </p:animEffect>
                                  </p:childTnLst>
                                </p:cTn>
                              </p:par>
                            </p:childTnLst>
                          </p:cTn>
                        </p:par>
                        <p:par>
                          <p:cTn id="163" fill="hold">
                            <p:stCondLst>
                              <p:cond delay="500"/>
                            </p:stCondLst>
                            <p:childTnLst>
                              <p:par>
                                <p:cTn id="164" presetID="22" presetClass="entr" presetSubtype="8" fill="hold" nodeType="afterEffect">
                                  <p:stCondLst>
                                    <p:cond delay="0"/>
                                  </p:stCondLst>
                                  <p:childTnLst>
                                    <p:set>
                                      <p:cBhvr>
                                        <p:cTn id="165" dur="1" fill="hold">
                                          <p:stCondLst>
                                            <p:cond delay="0"/>
                                          </p:stCondLst>
                                        </p:cTn>
                                        <p:tgtEl>
                                          <p:spTgt spid="6"/>
                                        </p:tgtEl>
                                        <p:attrNameLst>
                                          <p:attrName>style.visibility</p:attrName>
                                        </p:attrNameLst>
                                      </p:cBhvr>
                                      <p:to>
                                        <p:strVal val="visible"/>
                                      </p:to>
                                    </p:set>
                                    <p:animEffect transition="in" filter="wipe(left)">
                                      <p:cBhvr>
                                        <p:cTn id="16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utoUpdateAnimBg="0"/>
      <p:bldP spid="48" grpId="0" animBg="1"/>
      <p:bldP spid="49" grpId="0" autoUpdateAnimBg="0"/>
      <p:bldP spid="52" grpId="0" animBg="1"/>
      <p:bldP spid="53" grpId="0" animBg="1"/>
      <p:bldP spid="57" grpId="0" animBg="1"/>
      <p:bldP spid="60" grpId="0"/>
      <p:bldP spid="63" grpId="0"/>
      <p:bldP spid="68" grpId="0" animBg="1" autoUpdateAnimBg="0"/>
      <p:bldP spid="69" grpId="0" animBg="1" autoUpdateAnimBg="0"/>
      <p:bldP spid="70" grpId="0" animBg="1" autoUpdateAnimBg="0"/>
      <p:bldP spid="71" grpId="0" animBg="1"/>
      <p:bldP spid="73" grpId="0"/>
      <p:bldP spid="7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208390" y="1988840"/>
            <a:ext cx="3900114" cy="3600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1" name="Group 2"/>
          <p:cNvGrpSpPr>
            <a:grpSpLocks/>
          </p:cNvGrpSpPr>
          <p:nvPr/>
        </p:nvGrpSpPr>
        <p:grpSpPr bwMode="auto">
          <a:xfrm>
            <a:off x="6824466" y="3030240"/>
            <a:ext cx="1296987" cy="2373313"/>
            <a:chOff x="2925" y="1320"/>
            <a:chExt cx="1072" cy="1993"/>
          </a:xfrm>
        </p:grpSpPr>
        <p:sp>
          <p:nvSpPr>
            <p:cNvPr id="13" name="AutoShape 3"/>
            <p:cNvSpPr>
              <a:spLocks noChangeArrowheads="1"/>
            </p:cNvSpPr>
            <p:nvPr/>
          </p:nvSpPr>
          <p:spPr bwMode="auto">
            <a:xfrm rot="12946398">
              <a:off x="2925" y="1862"/>
              <a:ext cx="635" cy="1451"/>
            </a:xfrm>
            <a:prstGeom prst="triangle">
              <a:avLst>
                <a:gd name="adj" fmla="val 50000"/>
              </a:avLst>
            </a:prstGeom>
            <a:gradFill rotWithShape="1">
              <a:gsLst>
                <a:gs pos="0">
                  <a:srgbClr val="66FF33">
                    <a:alpha val="82001"/>
                  </a:srgbClr>
                </a:gs>
                <a:gs pos="50000">
                  <a:srgbClr val="66FF33">
                    <a:gamma/>
                    <a:shade val="46275"/>
                    <a:invGamma/>
                  </a:srgbClr>
                </a:gs>
                <a:gs pos="100000">
                  <a:srgbClr val="66FF33">
                    <a:alpha val="82001"/>
                  </a:srgb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 name="Oval 4"/>
            <p:cNvSpPr>
              <a:spLocks noChangeArrowheads="1"/>
            </p:cNvSpPr>
            <p:nvPr/>
          </p:nvSpPr>
          <p:spPr bwMode="auto">
            <a:xfrm rot="1984759">
              <a:off x="3357" y="1842"/>
              <a:ext cx="640" cy="317"/>
            </a:xfrm>
            <a:prstGeom prst="ellipse">
              <a:avLst/>
            </a:prstGeom>
            <a:gradFill rotWithShape="1">
              <a:gsLst>
                <a:gs pos="0">
                  <a:srgbClr val="66FF33">
                    <a:gamma/>
                    <a:shade val="46275"/>
                    <a:invGamma/>
                  </a:srgbClr>
                </a:gs>
                <a:gs pos="100000">
                  <a:srgbClr val="66FF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 name="Rectangle 5"/>
            <p:cNvSpPr>
              <a:spLocks noChangeArrowheads="1"/>
            </p:cNvSpPr>
            <p:nvPr/>
          </p:nvSpPr>
          <p:spPr bwMode="auto">
            <a:xfrm rot="1963918">
              <a:off x="3830" y="1320"/>
              <a:ext cx="90" cy="725"/>
            </a:xfrm>
            <a:prstGeom prst="rect">
              <a:avLst/>
            </a:prstGeom>
            <a:solidFill>
              <a:srgbClr val="FFCC00"/>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7" name="Line 7"/>
          <p:cNvSpPr>
            <a:spLocks noChangeShapeType="1"/>
          </p:cNvSpPr>
          <p:nvPr/>
        </p:nvSpPr>
        <p:spPr bwMode="auto">
          <a:xfrm>
            <a:off x="6722866" y="2493665"/>
            <a:ext cx="0" cy="2663825"/>
          </a:xfrm>
          <a:prstGeom prst="line">
            <a:avLst/>
          </a:prstGeom>
          <a:noFill/>
          <a:ln w="2857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18" name="Group 8"/>
          <p:cNvGrpSpPr>
            <a:grpSpLocks/>
          </p:cNvGrpSpPr>
          <p:nvPr/>
        </p:nvGrpSpPr>
        <p:grpSpPr bwMode="auto">
          <a:xfrm>
            <a:off x="5671941" y="5235278"/>
            <a:ext cx="2092325" cy="85725"/>
            <a:chOff x="3016" y="2614"/>
            <a:chExt cx="1318" cy="54"/>
          </a:xfrm>
        </p:grpSpPr>
        <p:sp>
          <p:nvSpPr>
            <p:cNvPr id="19" name="Line 9"/>
            <p:cNvSpPr>
              <a:spLocks noChangeShapeType="1"/>
            </p:cNvSpPr>
            <p:nvPr/>
          </p:nvSpPr>
          <p:spPr bwMode="auto">
            <a:xfrm>
              <a:off x="3064" y="2614"/>
              <a:ext cx="127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20" name="Group 10"/>
            <p:cNvGrpSpPr>
              <a:grpSpLocks/>
            </p:cNvGrpSpPr>
            <p:nvPr/>
          </p:nvGrpSpPr>
          <p:grpSpPr bwMode="auto">
            <a:xfrm>
              <a:off x="3016" y="2623"/>
              <a:ext cx="1270" cy="45"/>
              <a:chOff x="3016" y="2659"/>
              <a:chExt cx="1270" cy="45"/>
            </a:xfrm>
          </p:grpSpPr>
          <p:sp>
            <p:nvSpPr>
              <p:cNvPr id="21" name="Line 11"/>
              <p:cNvSpPr>
                <a:spLocks noChangeShapeType="1"/>
              </p:cNvSpPr>
              <p:nvPr/>
            </p:nvSpPr>
            <p:spPr bwMode="auto">
              <a:xfrm flipH="1">
                <a:off x="3016" y="2659"/>
                <a:ext cx="45" cy="45"/>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2" name="Line 12"/>
              <p:cNvSpPr>
                <a:spLocks noChangeShapeType="1"/>
              </p:cNvSpPr>
              <p:nvPr/>
            </p:nvSpPr>
            <p:spPr bwMode="auto">
              <a:xfrm flipH="1">
                <a:off x="3127" y="2659"/>
                <a:ext cx="45" cy="45"/>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3" name="Line 13"/>
              <p:cNvSpPr>
                <a:spLocks noChangeShapeType="1"/>
              </p:cNvSpPr>
              <p:nvPr/>
            </p:nvSpPr>
            <p:spPr bwMode="auto">
              <a:xfrm flipH="1">
                <a:off x="3238" y="2659"/>
                <a:ext cx="45" cy="45"/>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4" name="Line 14"/>
              <p:cNvSpPr>
                <a:spLocks noChangeShapeType="1"/>
              </p:cNvSpPr>
              <p:nvPr/>
            </p:nvSpPr>
            <p:spPr bwMode="auto">
              <a:xfrm flipH="1">
                <a:off x="3350" y="2659"/>
                <a:ext cx="45" cy="45"/>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5" name="Line 15"/>
              <p:cNvSpPr>
                <a:spLocks noChangeShapeType="1"/>
              </p:cNvSpPr>
              <p:nvPr/>
            </p:nvSpPr>
            <p:spPr bwMode="auto">
              <a:xfrm flipH="1">
                <a:off x="3461" y="2659"/>
                <a:ext cx="45" cy="45"/>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6" name="Line 16"/>
              <p:cNvSpPr>
                <a:spLocks noChangeShapeType="1"/>
              </p:cNvSpPr>
              <p:nvPr/>
            </p:nvSpPr>
            <p:spPr bwMode="auto">
              <a:xfrm flipH="1">
                <a:off x="3572" y="2659"/>
                <a:ext cx="45" cy="45"/>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7" name="Line 17"/>
              <p:cNvSpPr>
                <a:spLocks noChangeShapeType="1"/>
              </p:cNvSpPr>
              <p:nvPr/>
            </p:nvSpPr>
            <p:spPr bwMode="auto">
              <a:xfrm flipH="1">
                <a:off x="3684" y="2659"/>
                <a:ext cx="45" cy="45"/>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8" name="Line 18"/>
              <p:cNvSpPr>
                <a:spLocks noChangeShapeType="1"/>
              </p:cNvSpPr>
              <p:nvPr/>
            </p:nvSpPr>
            <p:spPr bwMode="auto">
              <a:xfrm flipH="1">
                <a:off x="3795" y="2659"/>
                <a:ext cx="45" cy="45"/>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 name="Line 19"/>
              <p:cNvSpPr>
                <a:spLocks noChangeShapeType="1"/>
              </p:cNvSpPr>
              <p:nvPr/>
            </p:nvSpPr>
            <p:spPr bwMode="auto">
              <a:xfrm flipH="1">
                <a:off x="3906" y="2659"/>
                <a:ext cx="45" cy="45"/>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 name="Line 20"/>
              <p:cNvSpPr>
                <a:spLocks noChangeShapeType="1"/>
              </p:cNvSpPr>
              <p:nvPr/>
            </p:nvSpPr>
            <p:spPr bwMode="auto">
              <a:xfrm flipH="1">
                <a:off x="4018" y="2659"/>
                <a:ext cx="45" cy="45"/>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1" name="Line 21"/>
              <p:cNvSpPr>
                <a:spLocks noChangeShapeType="1"/>
              </p:cNvSpPr>
              <p:nvPr/>
            </p:nvSpPr>
            <p:spPr bwMode="auto">
              <a:xfrm flipH="1">
                <a:off x="4129" y="2659"/>
                <a:ext cx="45" cy="45"/>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 name="Line 22"/>
              <p:cNvSpPr>
                <a:spLocks noChangeShapeType="1"/>
              </p:cNvSpPr>
              <p:nvPr/>
            </p:nvSpPr>
            <p:spPr bwMode="auto">
              <a:xfrm flipH="1">
                <a:off x="4241" y="2659"/>
                <a:ext cx="45" cy="45"/>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sp>
        <p:nvSpPr>
          <p:cNvPr id="33" name="Oval 23"/>
          <p:cNvSpPr>
            <a:spLocks noChangeArrowheads="1"/>
          </p:cNvSpPr>
          <p:nvPr/>
        </p:nvSpPr>
        <p:spPr bwMode="auto">
          <a:xfrm>
            <a:off x="5297291" y="2833390"/>
            <a:ext cx="2881312" cy="504825"/>
          </a:xfrm>
          <a:prstGeom prst="ellipse">
            <a:avLst/>
          </a:prstGeom>
          <a:noFill/>
          <a:ln w="28575" cap="rnd">
            <a:solidFill>
              <a:schemeClr val="bg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4" name="Line 24"/>
          <p:cNvSpPr>
            <a:spLocks noChangeShapeType="1"/>
          </p:cNvSpPr>
          <p:nvPr/>
        </p:nvSpPr>
        <p:spPr bwMode="auto">
          <a:xfrm>
            <a:off x="5268716" y="3112790"/>
            <a:ext cx="1439862" cy="2087563"/>
          </a:xfrm>
          <a:prstGeom prst="line">
            <a:avLst/>
          </a:prstGeom>
          <a:noFill/>
          <a:ln w="2857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5" name="Line 25"/>
          <p:cNvSpPr>
            <a:spLocks noChangeShapeType="1"/>
          </p:cNvSpPr>
          <p:nvPr/>
        </p:nvSpPr>
        <p:spPr bwMode="auto">
          <a:xfrm>
            <a:off x="7345166" y="4398665"/>
            <a:ext cx="0" cy="720725"/>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aphicFrame>
        <p:nvGraphicFramePr>
          <p:cNvPr id="36" name="Object 26"/>
          <p:cNvGraphicFramePr>
            <a:graphicFrameLocks/>
          </p:cNvGraphicFramePr>
          <p:nvPr>
            <p:extLst>
              <p:ext uri="{D42A27DB-BD31-4B8C-83A1-F6EECF244321}">
                <p14:modId xmlns:p14="http://schemas.microsoft.com/office/powerpoint/2010/main" val="2820826689"/>
              </p:ext>
            </p:extLst>
          </p:nvPr>
        </p:nvGraphicFramePr>
        <p:xfrm>
          <a:off x="6445053" y="5263853"/>
          <a:ext cx="292100" cy="319087"/>
        </p:xfrm>
        <a:graphic>
          <a:graphicData uri="http://schemas.openxmlformats.org/presentationml/2006/ole">
            <mc:AlternateContent xmlns:mc="http://schemas.openxmlformats.org/markup-compatibility/2006">
              <mc:Choice xmlns:v="urn:schemas-microsoft-com:vml" Requires="v">
                <p:oleObj spid="_x0000_s251646" name="公式" r:id="rId4" imgW="291847" imgH="317225" progId="Equation.3">
                  <p:embed/>
                </p:oleObj>
              </mc:Choice>
              <mc:Fallback>
                <p:oleObj name="公式" r:id="rId4" imgW="291847" imgH="317225"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5053" y="5263853"/>
                        <a:ext cx="292100"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graphicFrame>
        <p:nvGraphicFramePr>
          <p:cNvPr id="37" name="Object 27"/>
          <p:cNvGraphicFramePr>
            <a:graphicFrameLocks/>
          </p:cNvGraphicFramePr>
          <p:nvPr>
            <p:extLst>
              <p:ext uri="{D42A27DB-BD31-4B8C-83A1-F6EECF244321}">
                <p14:modId xmlns:p14="http://schemas.microsoft.com/office/powerpoint/2010/main" val="3718033110"/>
              </p:ext>
            </p:extLst>
          </p:nvPr>
        </p:nvGraphicFramePr>
        <p:xfrm>
          <a:off x="8180191" y="3190578"/>
          <a:ext cx="482600" cy="420687"/>
        </p:xfrm>
        <a:graphic>
          <a:graphicData uri="http://schemas.openxmlformats.org/presentationml/2006/ole">
            <mc:AlternateContent xmlns:mc="http://schemas.openxmlformats.org/markup-compatibility/2006">
              <mc:Choice xmlns:v="urn:schemas-microsoft-com:vml" Requires="v">
                <p:oleObj spid="_x0000_s251647" name="公式" r:id="rId6" imgW="482391" imgH="418918" progId="Equation.3">
                  <p:embed/>
                </p:oleObj>
              </mc:Choice>
              <mc:Fallback>
                <p:oleObj name="公式" r:id="rId6" imgW="482391" imgH="418918"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0191" y="3190578"/>
                        <a:ext cx="4826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graphicFrame>
        <p:nvGraphicFramePr>
          <p:cNvPr id="38" name="Object 28"/>
          <p:cNvGraphicFramePr>
            <a:graphicFrameLocks/>
          </p:cNvGraphicFramePr>
          <p:nvPr>
            <p:extLst>
              <p:ext uri="{D42A27DB-BD31-4B8C-83A1-F6EECF244321}">
                <p14:modId xmlns:p14="http://schemas.microsoft.com/office/powerpoint/2010/main" val="1719144003"/>
              </p:ext>
            </p:extLst>
          </p:nvPr>
        </p:nvGraphicFramePr>
        <p:xfrm>
          <a:off x="8451653" y="2223790"/>
          <a:ext cx="254000" cy="369888"/>
        </p:xfrm>
        <a:graphic>
          <a:graphicData uri="http://schemas.openxmlformats.org/presentationml/2006/ole">
            <mc:AlternateContent xmlns:mc="http://schemas.openxmlformats.org/markup-compatibility/2006">
              <mc:Choice xmlns:v="urn:schemas-microsoft-com:vml" Requires="v">
                <p:oleObj spid="_x0000_s251648" name="公式" r:id="rId8" imgW="253890" imgH="368140" progId="Equation.3">
                  <p:embed/>
                </p:oleObj>
              </mc:Choice>
              <mc:Fallback>
                <p:oleObj name="公式" r:id="rId8" imgW="253890" imgH="36814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1653" y="2223790"/>
                        <a:ext cx="25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sp>
        <p:nvSpPr>
          <p:cNvPr id="39" name="Line 29"/>
          <p:cNvSpPr>
            <a:spLocks noChangeShapeType="1"/>
          </p:cNvSpPr>
          <p:nvPr/>
        </p:nvSpPr>
        <p:spPr bwMode="auto">
          <a:xfrm flipV="1">
            <a:off x="8178603" y="2636540"/>
            <a:ext cx="358775" cy="504825"/>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aphicFrame>
        <p:nvGraphicFramePr>
          <p:cNvPr id="40" name="Object 30"/>
          <p:cNvGraphicFramePr>
            <a:graphicFrameLocks/>
          </p:cNvGraphicFramePr>
          <p:nvPr>
            <p:extLst>
              <p:ext uri="{D42A27DB-BD31-4B8C-83A1-F6EECF244321}">
                <p14:modId xmlns:p14="http://schemas.microsoft.com/office/powerpoint/2010/main" val="3814856623"/>
              </p:ext>
            </p:extLst>
          </p:nvPr>
        </p:nvGraphicFramePr>
        <p:xfrm>
          <a:off x="7495978" y="4614565"/>
          <a:ext cx="495300" cy="382588"/>
        </p:xfrm>
        <a:graphic>
          <a:graphicData uri="http://schemas.openxmlformats.org/presentationml/2006/ole">
            <mc:AlternateContent xmlns:mc="http://schemas.openxmlformats.org/markup-compatibility/2006">
              <mc:Choice xmlns:v="urn:schemas-microsoft-com:vml" Requires="v">
                <p:oleObj spid="_x0000_s251649" name="公式" r:id="rId10" imgW="495085" imgH="380835" progId="Equation.3">
                  <p:embed/>
                </p:oleObj>
              </mc:Choice>
              <mc:Fallback>
                <p:oleObj name="公式" r:id="rId10" imgW="495085" imgH="380835"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95978" y="4614565"/>
                        <a:ext cx="4953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graphicFrame>
        <p:nvGraphicFramePr>
          <p:cNvPr id="41" name="Object 31"/>
          <p:cNvGraphicFramePr>
            <a:graphicFrameLocks/>
          </p:cNvGraphicFramePr>
          <p:nvPr>
            <p:extLst>
              <p:ext uri="{D42A27DB-BD31-4B8C-83A1-F6EECF244321}">
                <p14:modId xmlns:p14="http://schemas.microsoft.com/office/powerpoint/2010/main" val="1819884798"/>
              </p:ext>
            </p:extLst>
          </p:nvPr>
        </p:nvGraphicFramePr>
        <p:xfrm>
          <a:off x="6762553" y="4392315"/>
          <a:ext cx="228600" cy="319088"/>
        </p:xfrm>
        <a:graphic>
          <a:graphicData uri="http://schemas.openxmlformats.org/presentationml/2006/ole">
            <mc:AlternateContent xmlns:mc="http://schemas.openxmlformats.org/markup-compatibility/2006">
              <mc:Choice xmlns:v="urn:schemas-microsoft-com:vml" Requires="v">
                <p:oleObj spid="_x0000_s251650" name="公式" r:id="rId12" imgW="228501" imgH="317362" progId="Equation.3">
                  <p:embed/>
                </p:oleObj>
              </mc:Choice>
              <mc:Fallback>
                <p:oleObj name="公式" r:id="rId12" imgW="228501" imgH="317362"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62553" y="4392315"/>
                        <a:ext cx="22860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graphicFrame>
        <p:nvGraphicFramePr>
          <p:cNvPr id="42" name="Object 32"/>
          <p:cNvGraphicFramePr>
            <a:graphicFrameLocks/>
          </p:cNvGraphicFramePr>
          <p:nvPr>
            <p:extLst>
              <p:ext uri="{D42A27DB-BD31-4B8C-83A1-F6EECF244321}">
                <p14:modId xmlns:p14="http://schemas.microsoft.com/office/powerpoint/2010/main" val="422627584"/>
              </p:ext>
            </p:extLst>
          </p:nvPr>
        </p:nvGraphicFramePr>
        <p:xfrm>
          <a:off x="8537378" y="3822403"/>
          <a:ext cx="393700" cy="369887"/>
        </p:xfrm>
        <a:graphic>
          <a:graphicData uri="http://schemas.openxmlformats.org/presentationml/2006/ole">
            <mc:AlternateContent xmlns:mc="http://schemas.openxmlformats.org/markup-compatibility/2006">
              <mc:Choice xmlns:v="urn:schemas-microsoft-com:vml" Requires="v">
                <p:oleObj spid="_x0000_s251651" name="公式" r:id="rId14" imgW="393529" imgH="368140" progId="Equation.3">
                  <p:embed/>
                </p:oleObj>
              </mc:Choice>
              <mc:Fallback>
                <p:oleObj name="公式" r:id="rId14" imgW="393529" imgH="368140"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37378" y="3822403"/>
                        <a:ext cx="393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graphicFrame>
        <p:nvGraphicFramePr>
          <p:cNvPr id="43" name="Object 33"/>
          <p:cNvGraphicFramePr>
            <a:graphicFrameLocks/>
          </p:cNvGraphicFramePr>
          <p:nvPr>
            <p:extLst>
              <p:ext uri="{D42A27DB-BD31-4B8C-83A1-F6EECF244321}">
                <p14:modId xmlns:p14="http://schemas.microsoft.com/office/powerpoint/2010/main" val="1498954225"/>
              </p:ext>
            </p:extLst>
          </p:nvPr>
        </p:nvGraphicFramePr>
        <p:xfrm>
          <a:off x="8572303" y="3444578"/>
          <a:ext cx="304800" cy="306387"/>
        </p:xfrm>
        <a:graphic>
          <a:graphicData uri="http://schemas.openxmlformats.org/presentationml/2006/ole">
            <mc:AlternateContent xmlns:mc="http://schemas.openxmlformats.org/markup-compatibility/2006">
              <mc:Choice xmlns:v="urn:schemas-microsoft-com:vml" Requires="v">
                <p:oleObj spid="_x0000_s251652" name="公式" r:id="rId16" imgW="304536" imgH="304536" progId="Equation.3">
                  <p:embed/>
                </p:oleObj>
              </mc:Choice>
              <mc:Fallback>
                <p:oleObj name="公式" r:id="rId16" imgW="304536" imgH="304536" progId="Equation.3">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72303" y="3444578"/>
                        <a:ext cx="3048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graphicFrame>
        <p:nvGraphicFramePr>
          <p:cNvPr id="44" name="Object 34"/>
          <p:cNvGraphicFramePr>
            <a:graphicFrameLocks/>
          </p:cNvGraphicFramePr>
          <p:nvPr>
            <p:extLst>
              <p:ext uri="{D42A27DB-BD31-4B8C-83A1-F6EECF244321}">
                <p14:modId xmlns:p14="http://schemas.microsoft.com/office/powerpoint/2010/main" val="3690008729"/>
              </p:ext>
            </p:extLst>
          </p:nvPr>
        </p:nvGraphicFramePr>
        <p:xfrm>
          <a:off x="8532616" y="2955628"/>
          <a:ext cx="419100" cy="382587"/>
        </p:xfrm>
        <a:graphic>
          <a:graphicData uri="http://schemas.openxmlformats.org/presentationml/2006/ole">
            <mc:AlternateContent xmlns:mc="http://schemas.openxmlformats.org/markup-compatibility/2006">
              <mc:Choice xmlns:v="urn:schemas-microsoft-com:vml" Requires="v">
                <p:oleObj spid="_x0000_s251653" name="公式" r:id="rId18" imgW="418918" imgH="380835" progId="Equation.3">
                  <p:embed/>
                </p:oleObj>
              </mc:Choice>
              <mc:Fallback>
                <p:oleObj name="公式" r:id="rId18" imgW="418918" imgH="380835" progId="Equation.3">
                  <p:embed/>
                  <p:pic>
                    <p:nvPicPr>
                      <p:cNvPr id="0" name=""/>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2616" y="2955628"/>
                        <a:ext cx="4191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graphicFrame>
        <p:nvGraphicFramePr>
          <p:cNvPr id="45" name="Object 35"/>
          <p:cNvGraphicFramePr>
            <a:graphicFrameLocks/>
          </p:cNvGraphicFramePr>
          <p:nvPr>
            <p:extLst>
              <p:ext uri="{D42A27DB-BD31-4B8C-83A1-F6EECF244321}">
                <p14:modId xmlns:p14="http://schemas.microsoft.com/office/powerpoint/2010/main" val="415361120"/>
              </p:ext>
            </p:extLst>
          </p:nvPr>
        </p:nvGraphicFramePr>
        <p:xfrm>
          <a:off x="6216453" y="2055515"/>
          <a:ext cx="241300" cy="344488"/>
        </p:xfrm>
        <a:graphic>
          <a:graphicData uri="http://schemas.openxmlformats.org/presentationml/2006/ole">
            <mc:AlternateContent xmlns:mc="http://schemas.openxmlformats.org/markup-compatibility/2006">
              <mc:Choice xmlns:v="urn:schemas-microsoft-com:vml" Requires="v">
                <p:oleObj spid="_x0000_s251654" name="公式" r:id="rId20" imgW="241195" imgH="342751" progId="Equation.3">
                  <p:embed/>
                </p:oleObj>
              </mc:Choice>
              <mc:Fallback>
                <p:oleObj name="公式" r:id="rId20" imgW="241195" imgH="342751" progId="Equation.3">
                  <p:embed/>
                  <p:pic>
                    <p:nvPicPr>
                      <p:cNvPr id="0" name=""/>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16453" y="2055515"/>
                        <a:ext cx="2413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sp>
        <p:nvSpPr>
          <p:cNvPr id="46" name="Text Box 36"/>
          <p:cNvSpPr txBox="1">
            <a:spLocks noChangeArrowheads="1"/>
          </p:cNvSpPr>
          <p:nvPr/>
        </p:nvSpPr>
        <p:spPr bwMode="auto">
          <a:xfrm>
            <a:off x="-591914" y="1412776"/>
            <a:ext cx="8605837" cy="1015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893763" indent="-893763">
              <a:defRPr>
                <a:solidFill>
                  <a:schemeClr val="tx1"/>
                </a:solidFill>
                <a:latin typeface="Arial" charset="0"/>
                <a:ea typeface="宋体" charset="-122"/>
              </a:defRPr>
            </a:lvl1pPr>
            <a:lvl2pPr marL="1073150">
              <a:defRPr>
                <a:solidFill>
                  <a:schemeClr val="tx1"/>
                </a:solidFill>
                <a:latin typeface="Arial" charset="0"/>
                <a:ea typeface="宋体" charset="-122"/>
              </a:defRPr>
            </a:lvl2pPr>
            <a:lvl3pPr marL="1252538">
              <a:defRPr>
                <a:solidFill>
                  <a:schemeClr val="tx1"/>
                </a:solidFill>
                <a:latin typeface="Arial" charset="0"/>
                <a:ea typeface="宋体" charset="-122"/>
              </a:defRPr>
            </a:lvl3pPr>
            <a:lvl4pPr marL="1431925">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eaLnBrk="0" hangingPunct="0">
              <a:lnSpc>
                <a:spcPct val="125000"/>
              </a:lnSpc>
            </a:pPr>
            <a:r>
              <a:rPr lang="zh-CN" altLang="en-US" sz="2400" b="1" dirty="0">
                <a:latin typeface="宋体" charset="-122"/>
              </a:rPr>
              <a:t>      陀螺的另一种进动方式：高速自转的陀螺在</a:t>
            </a:r>
            <a:r>
              <a:rPr lang="zh-CN" altLang="en-US" sz="2400" b="1" dirty="0">
                <a:latin typeface="Times New Roman" pitchFamily="18" charset="0"/>
              </a:rPr>
              <a:t>陀螺重力对支点</a:t>
            </a:r>
            <a:r>
              <a:rPr lang="en-US" altLang="zh-CN" sz="2400" b="1" i="1" dirty="0">
                <a:latin typeface="Times New Roman" pitchFamily="18" charset="0"/>
              </a:rPr>
              <a:t>O </a:t>
            </a:r>
            <a:r>
              <a:rPr lang="zh-CN" altLang="en-US" sz="2400" b="1" dirty="0">
                <a:latin typeface="Times New Roman" pitchFamily="18" charset="0"/>
              </a:rPr>
              <a:t>的力矩作用下发生进动</a:t>
            </a:r>
          </a:p>
        </p:txBody>
      </p:sp>
      <p:sp>
        <p:nvSpPr>
          <p:cNvPr id="47" name="Text Box 37"/>
          <p:cNvSpPr txBox="1">
            <a:spLocks noChangeArrowheads="1"/>
          </p:cNvSpPr>
          <p:nvPr/>
        </p:nvSpPr>
        <p:spPr bwMode="auto">
          <a:xfrm>
            <a:off x="-108520" y="2398984"/>
            <a:ext cx="3888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400" b="1" dirty="0">
                <a:latin typeface="Times New Roman" pitchFamily="18" charset="0"/>
              </a:rPr>
              <a:t>陀螺的动量矩近似为</a:t>
            </a:r>
            <a:endParaRPr lang="en-US" altLang="zh-CN" sz="2400" b="1" dirty="0">
              <a:latin typeface="Times New Roman" pitchFamily="18" charset="0"/>
            </a:endParaRPr>
          </a:p>
        </p:txBody>
      </p:sp>
      <p:graphicFrame>
        <p:nvGraphicFramePr>
          <p:cNvPr id="48" name="Object 38"/>
          <p:cNvGraphicFramePr>
            <a:graphicFrameLocks/>
          </p:cNvGraphicFramePr>
          <p:nvPr>
            <p:extLst>
              <p:ext uri="{D42A27DB-BD31-4B8C-83A1-F6EECF244321}">
                <p14:modId xmlns:p14="http://schemas.microsoft.com/office/powerpoint/2010/main" val="1307828433"/>
              </p:ext>
            </p:extLst>
          </p:nvPr>
        </p:nvGraphicFramePr>
        <p:xfrm>
          <a:off x="2767977" y="2958280"/>
          <a:ext cx="1066800" cy="357188"/>
        </p:xfrm>
        <a:graphic>
          <a:graphicData uri="http://schemas.openxmlformats.org/presentationml/2006/ole">
            <mc:AlternateContent xmlns:mc="http://schemas.openxmlformats.org/markup-compatibility/2006">
              <mc:Choice xmlns:v="urn:schemas-microsoft-com:vml" Requires="v">
                <p:oleObj spid="_x0000_s251655" name="Equation" r:id="rId22" imgW="1066337" imgH="355446" progId="Equation.DSMT4">
                  <p:embed/>
                </p:oleObj>
              </mc:Choice>
              <mc:Fallback>
                <p:oleObj name="Equation" r:id="rId22" imgW="1066337" imgH="355446" progId="Equation.DSMT4">
                  <p:embed/>
                  <p:pic>
                    <p:nvPicPr>
                      <p:cNvPr id="0" name=""/>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67977" y="2958280"/>
                        <a:ext cx="10668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sp>
        <p:nvSpPr>
          <p:cNvPr id="49" name="Text Box 39"/>
          <p:cNvSpPr txBox="1">
            <a:spLocks noChangeArrowheads="1"/>
          </p:cNvSpPr>
          <p:nvPr/>
        </p:nvSpPr>
        <p:spPr bwMode="auto">
          <a:xfrm>
            <a:off x="-396552" y="3550379"/>
            <a:ext cx="309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dirty="0">
                <a:latin typeface="Times New Roman" pitchFamily="18" charset="0"/>
              </a:rPr>
              <a:t>动量矩定理</a:t>
            </a:r>
          </a:p>
        </p:txBody>
      </p:sp>
      <p:graphicFrame>
        <p:nvGraphicFramePr>
          <p:cNvPr id="50" name="Object 40"/>
          <p:cNvGraphicFramePr>
            <a:graphicFrameLocks/>
          </p:cNvGraphicFramePr>
          <p:nvPr>
            <p:extLst>
              <p:ext uri="{D42A27DB-BD31-4B8C-83A1-F6EECF244321}">
                <p14:modId xmlns:p14="http://schemas.microsoft.com/office/powerpoint/2010/main" val="998718032"/>
              </p:ext>
            </p:extLst>
          </p:nvPr>
        </p:nvGraphicFramePr>
        <p:xfrm>
          <a:off x="467544" y="4198451"/>
          <a:ext cx="1168400" cy="866775"/>
        </p:xfrm>
        <a:graphic>
          <a:graphicData uri="http://schemas.openxmlformats.org/presentationml/2006/ole">
            <mc:AlternateContent xmlns:mc="http://schemas.openxmlformats.org/markup-compatibility/2006">
              <mc:Choice xmlns:v="urn:schemas-microsoft-com:vml" Requires="v">
                <p:oleObj spid="_x0000_s251656" name="公式" r:id="rId24" imgW="1167893" imgH="863225" progId="Equation.3">
                  <p:embed/>
                </p:oleObj>
              </mc:Choice>
              <mc:Fallback>
                <p:oleObj name="公式" r:id="rId24" imgW="1167893" imgH="863225" progId="Equation.3">
                  <p:embed/>
                  <p:pic>
                    <p:nvPicPr>
                      <p:cNvPr id="0" name=""/>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7544" y="4198451"/>
                        <a:ext cx="11684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sp>
        <p:nvSpPr>
          <p:cNvPr id="51" name="Line 41"/>
          <p:cNvSpPr>
            <a:spLocks noChangeShapeType="1"/>
          </p:cNvSpPr>
          <p:nvPr/>
        </p:nvSpPr>
        <p:spPr bwMode="auto">
          <a:xfrm flipV="1">
            <a:off x="6722866" y="3998615"/>
            <a:ext cx="865187" cy="1223963"/>
          </a:xfrm>
          <a:prstGeom prst="line">
            <a:avLst/>
          </a:prstGeom>
          <a:noFill/>
          <a:ln w="28575">
            <a:solidFill>
              <a:schemeClr val="bg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aphicFrame>
        <p:nvGraphicFramePr>
          <p:cNvPr id="52" name="Object 42"/>
          <p:cNvGraphicFramePr>
            <a:graphicFrameLocks/>
          </p:cNvGraphicFramePr>
          <p:nvPr>
            <p:extLst>
              <p:ext uri="{D42A27DB-BD31-4B8C-83A1-F6EECF244321}">
                <p14:modId xmlns:p14="http://schemas.microsoft.com/office/powerpoint/2010/main" val="1268193033"/>
              </p:ext>
            </p:extLst>
          </p:nvPr>
        </p:nvGraphicFramePr>
        <p:xfrm>
          <a:off x="2699569" y="4447688"/>
          <a:ext cx="1384300" cy="382588"/>
        </p:xfrm>
        <a:graphic>
          <a:graphicData uri="http://schemas.openxmlformats.org/presentationml/2006/ole">
            <mc:AlternateContent xmlns:mc="http://schemas.openxmlformats.org/markup-compatibility/2006">
              <mc:Choice xmlns:v="urn:schemas-microsoft-com:vml" Requires="v">
                <p:oleObj spid="_x0000_s251657" name="公式" r:id="rId26" imgW="1384300" imgH="381000" progId="Equation.3">
                  <p:embed/>
                </p:oleObj>
              </mc:Choice>
              <mc:Fallback>
                <p:oleObj name="公式" r:id="rId26" imgW="1384300" imgH="381000" progId="Equation.3">
                  <p:embed/>
                  <p:pic>
                    <p:nvPicPr>
                      <p:cNvPr id="0" nam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699569" y="4447688"/>
                        <a:ext cx="13843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sp>
        <p:nvSpPr>
          <p:cNvPr id="53" name="AutoShape 43"/>
          <p:cNvSpPr>
            <a:spLocks noChangeArrowheads="1"/>
          </p:cNvSpPr>
          <p:nvPr/>
        </p:nvSpPr>
        <p:spPr bwMode="auto">
          <a:xfrm>
            <a:off x="1907406" y="4523888"/>
            <a:ext cx="647700" cy="287338"/>
          </a:xfrm>
          <a:prstGeom prst="rightArrow">
            <a:avLst>
              <a:gd name="adj1" fmla="val 50000"/>
              <a:gd name="adj2" fmla="val 56353"/>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aphicFrame>
        <p:nvGraphicFramePr>
          <p:cNvPr id="54" name="Object 44"/>
          <p:cNvGraphicFramePr>
            <a:graphicFrameLocks/>
          </p:cNvGraphicFramePr>
          <p:nvPr>
            <p:extLst>
              <p:ext uri="{D42A27DB-BD31-4B8C-83A1-F6EECF244321}">
                <p14:modId xmlns:p14="http://schemas.microsoft.com/office/powerpoint/2010/main" val="3036030193"/>
              </p:ext>
            </p:extLst>
          </p:nvPr>
        </p:nvGraphicFramePr>
        <p:xfrm>
          <a:off x="2737899" y="5049152"/>
          <a:ext cx="1117600" cy="382587"/>
        </p:xfrm>
        <a:graphic>
          <a:graphicData uri="http://schemas.openxmlformats.org/presentationml/2006/ole">
            <mc:AlternateContent xmlns:mc="http://schemas.openxmlformats.org/markup-compatibility/2006">
              <mc:Choice xmlns:v="urn:schemas-microsoft-com:vml" Requires="v">
                <p:oleObj spid="_x0000_s251658" name="公式" r:id="rId28" imgW="1117600" imgH="381000" progId="Equation.3">
                  <p:embed/>
                </p:oleObj>
              </mc:Choice>
              <mc:Fallback>
                <p:oleObj name="公式" r:id="rId28" imgW="1117600" imgH="381000"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37899" y="5049152"/>
                        <a:ext cx="11176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sp>
        <p:nvSpPr>
          <p:cNvPr id="55" name="Text Box 45"/>
          <p:cNvSpPr txBox="1">
            <a:spLocks noChangeArrowheads="1"/>
          </p:cNvSpPr>
          <p:nvPr/>
        </p:nvSpPr>
        <p:spPr bwMode="auto">
          <a:xfrm>
            <a:off x="372935" y="5657661"/>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itchFamily="18" charset="0"/>
              </a:rPr>
              <a:t>当</a:t>
            </a:r>
          </a:p>
        </p:txBody>
      </p:sp>
      <p:graphicFrame>
        <p:nvGraphicFramePr>
          <p:cNvPr id="56" name="Object 46"/>
          <p:cNvGraphicFramePr>
            <a:graphicFrameLocks/>
          </p:cNvGraphicFramePr>
          <p:nvPr>
            <p:extLst>
              <p:ext uri="{D42A27DB-BD31-4B8C-83A1-F6EECF244321}">
                <p14:modId xmlns:p14="http://schemas.microsoft.com/office/powerpoint/2010/main" val="62117139"/>
              </p:ext>
            </p:extLst>
          </p:nvPr>
        </p:nvGraphicFramePr>
        <p:xfrm>
          <a:off x="1012697" y="5657661"/>
          <a:ext cx="1016000" cy="369888"/>
        </p:xfrm>
        <a:graphic>
          <a:graphicData uri="http://schemas.openxmlformats.org/presentationml/2006/ole">
            <mc:AlternateContent xmlns:mc="http://schemas.openxmlformats.org/markup-compatibility/2006">
              <mc:Choice xmlns:v="urn:schemas-microsoft-com:vml" Requires="v">
                <p:oleObj spid="_x0000_s251659" name="公式" r:id="rId30" imgW="1016000" imgH="368300" progId="Equation.3">
                  <p:embed/>
                </p:oleObj>
              </mc:Choice>
              <mc:Fallback>
                <p:oleObj name="公式" r:id="rId30" imgW="1016000" imgH="368300" progId="Equation.3">
                  <p:embed/>
                  <p:pic>
                    <p:nvPicPr>
                      <p:cNvPr id="0" name=""/>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012697" y="5657661"/>
                        <a:ext cx="101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sp>
        <p:nvSpPr>
          <p:cNvPr id="57" name="Text Box 47"/>
          <p:cNvSpPr txBox="1">
            <a:spLocks noChangeArrowheads="1"/>
          </p:cNvSpPr>
          <p:nvPr/>
        </p:nvSpPr>
        <p:spPr bwMode="auto">
          <a:xfrm>
            <a:off x="2020760" y="5638611"/>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itchFamily="18" charset="0"/>
              </a:rPr>
              <a:t>时</a:t>
            </a:r>
          </a:p>
        </p:txBody>
      </p:sp>
      <p:sp>
        <p:nvSpPr>
          <p:cNvPr id="58" name="Rectangle 48"/>
          <p:cNvSpPr>
            <a:spLocks noChangeArrowheads="1"/>
          </p:cNvSpPr>
          <p:nvPr/>
        </p:nvSpPr>
        <p:spPr bwMode="auto">
          <a:xfrm>
            <a:off x="515810" y="6370449"/>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400" b="1" dirty="0">
                <a:latin typeface="宋体" charset="-122"/>
              </a:rPr>
              <a:t>则</a:t>
            </a:r>
            <a:endParaRPr kumimoji="1" lang="zh-CN" altLang="en-US" sz="2400" b="1" dirty="0">
              <a:latin typeface="Times New Roman" pitchFamily="18" charset="0"/>
            </a:endParaRPr>
          </a:p>
        </p:txBody>
      </p:sp>
      <p:sp>
        <p:nvSpPr>
          <p:cNvPr id="59" name="Rectangle 49"/>
          <p:cNvSpPr>
            <a:spLocks noChangeArrowheads="1"/>
          </p:cNvSpPr>
          <p:nvPr/>
        </p:nvSpPr>
        <p:spPr bwMode="auto">
          <a:xfrm>
            <a:off x="1280985" y="6372036"/>
            <a:ext cx="4227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400" b="1">
                <a:latin typeface="宋体" charset="-122"/>
              </a:rPr>
              <a:t>只改变方向，</a:t>
            </a:r>
            <a:r>
              <a:rPr kumimoji="1" lang="zh-CN" altLang="en-US" sz="2400" b="1">
                <a:latin typeface="Times New Roman" pitchFamily="18" charset="0"/>
              </a:rPr>
              <a:t>不改变大小</a:t>
            </a:r>
            <a:r>
              <a:rPr kumimoji="1" lang="en-US" altLang="zh-CN" sz="2400" b="1">
                <a:latin typeface="Times New Roman" pitchFamily="18" charset="0"/>
              </a:rPr>
              <a:t>(</a:t>
            </a:r>
            <a:r>
              <a:rPr kumimoji="1" lang="zh-CN" altLang="en-US" sz="2400" b="1">
                <a:latin typeface="Times New Roman" pitchFamily="18" charset="0"/>
              </a:rPr>
              <a:t>进动</a:t>
            </a:r>
            <a:r>
              <a:rPr kumimoji="1" lang="en-US" altLang="zh-CN" sz="2400" b="1">
                <a:latin typeface="Times New Roman" pitchFamily="18" charset="0"/>
              </a:rPr>
              <a:t>)</a:t>
            </a:r>
          </a:p>
        </p:txBody>
      </p:sp>
      <p:graphicFrame>
        <p:nvGraphicFramePr>
          <p:cNvPr id="60" name="Object 50"/>
          <p:cNvGraphicFramePr>
            <a:graphicFrameLocks/>
          </p:cNvGraphicFramePr>
          <p:nvPr>
            <p:extLst>
              <p:ext uri="{D42A27DB-BD31-4B8C-83A1-F6EECF244321}">
                <p14:modId xmlns:p14="http://schemas.microsoft.com/office/powerpoint/2010/main" val="3272244440"/>
              </p:ext>
            </p:extLst>
          </p:nvPr>
        </p:nvGraphicFramePr>
        <p:xfrm>
          <a:off x="906335" y="6329174"/>
          <a:ext cx="254000" cy="369887"/>
        </p:xfrm>
        <a:graphic>
          <a:graphicData uri="http://schemas.openxmlformats.org/presentationml/2006/ole">
            <mc:AlternateContent xmlns:mc="http://schemas.openxmlformats.org/markup-compatibility/2006">
              <mc:Choice xmlns:v="urn:schemas-microsoft-com:vml" Requires="v">
                <p:oleObj spid="_x0000_s251660" name="公式" r:id="rId32" imgW="253890" imgH="368140" progId="Equation.3">
                  <p:embed/>
                </p:oleObj>
              </mc:Choice>
              <mc:Fallback>
                <p:oleObj name="公式" r:id="rId32" imgW="253890" imgH="368140" progId="Equation.3">
                  <p:embed/>
                  <p:pic>
                    <p:nvPicPr>
                      <p:cNvPr id="0" name=""/>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906335" y="6329174"/>
                        <a:ext cx="25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sp>
        <p:nvSpPr>
          <p:cNvPr id="61" name="Arc 51"/>
          <p:cNvSpPr>
            <a:spLocks/>
          </p:cNvSpPr>
          <p:nvPr/>
        </p:nvSpPr>
        <p:spPr bwMode="auto">
          <a:xfrm rot="2038643" flipH="1">
            <a:off x="7703941" y="3422353"/>
            <a:ext cx="471487" cy="146050"/>
          </a:xfrm>
          <a:custGeom>
            <a:avLst/>
            <a:gdLst>
              <a:gd name="G0" fmla="+- 21600 0 0"/>
              <a:gd name="G1" fmla="+- 17204 0 0"/>
              <a:gd name="G2" fmla="+- 21600 0 0"/>
              <a:gd name="T0" fmla="*/ 34661 w 43200"/>
              <a:gd name="T1" fmla="*/ 0 h 38804"/>
              <a:gd name="T2" fmla="*/ 8475 w 43200"/>
              <a:gd name="T3" fmla="*/ 49 h 38804"/>
              <a:gd name="T4" fmla="*/ 21600 w 43200"/>
              <a:gd name="T5" fmla="*/ 17204 h 38804"/>
            </a:gdLst>
            <a:ahLst/>
            <a:cxnLst>
              <a:cxn ang="0">
                <a:pos x="T0" y="T1"/>
              </a:cxn>
              <a:cxn ang="0">
                <a:pos x="T2" y="T3"/>
              </a:cxn>
              <a:cxn ang="0">
                <a:pos x="T4" y="T5"/>
              </a:cxn>
            </a:cxnLst>
            <a:rect l="0" t="0" r="r" b="b"/>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FFFF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2" name="Arc 52"/>
          <p:cNvSpPr>
            <a:spLocks/>
          </p:cNvSpPr>
          <p:nvPr/>
        </p:nvSpPr>
        <p:spPr bwMode="auto">
          <a:xfrm rot="727523" flipH="1">
            <a:off x="6667974" y="4800989"/>
            <a:ext cx="247215" cy="571500"/>
          </a:xfrm>
          <a:custGeom>
            <a:avLst/>
            <a:gdLst>
              <a:gd name="G0" fmla="+- 6178 0 0"/>
              <a:gd name="G1" fmla="+- 21600 0 0"/>
              <a:gd name="G2" fmla="+- 21600 0 0"/>
              <a:gd name="T0" fmla="*/ 0 w 12372"/>
              <a:gd name="T1" fmla="*/ 902 h 21600"/>
              <a:gd name="T2" fmla="*/ 12372 w 12372"/>
              <a:gd name="T3" fmla="*/ 907 h 21600"/>
              <a:gd name="T4" fmla="*/ 6178 w 12372"/>
              <a:gd name="T5" fmla="*/ 21600 h 21600"/>
            </a:gdLst>
            <a:ahLst/>
            <a:cxnLst>
              <a:cxn ang="0">
                <a:pos x="T0" y="T1"/>
              </a:cxn>
              <a:cxn ang="0">
                <a:pos x="T2" y="T3"/>
              </a:cxn>
              <a:cxn ang="0">
                <a:pos x="T4" y="T5"/>
              </a:cxn>
            </a:cxnLst>
            <a:rect l="0" t="0" r="r" b="b"/>
            <a:pathLst>
              <a:path w="12372" h="21600" fill="none" extrusionOk="0">
                <a:moveTo>
                  <a:pt x="0" y="902"/>
                </a:moveTo>
                <a:cubicBezTo>
                  <a:pt x="2004" y="303"/>
                  <a:pt x="4085" y="-1"/>
                  <a:pt x="6178" y="0"/>
                </a:cubicBezTo>
                <a:cubicBezTo>
                  <a:pt x="8275" y="0"/>
                  <a:pt x="10362" y="305"/>
                  <a:pt x="12371" y="907"/>
                </a:cubicBezTo>
              </a:path>
              <a:path w="12372" h="21600" stroke="0" extrusionOk="0">
                <a:moveTo>
                  <a:pt x="0" y="902"/>
                </a:moveTo>
                <a:cubicBezTo>
                  <a:pt x="2004" y="303"/>
                  <a:pt x="4085" y="-1"/>
                  <a:pt x="6178" y="0"/>
                </a:cubicBezTo>
                <a:cubicBezTo>
                  <a:pt x="8275" y="0"/>
                  <a:pt x="10362" y="305"/>
                  <a:pt x="12371" y="907"/>
                </a:cubicBezTo>
                <a:lnTo>
                  <a:pt x="6178" y="21600"/>
                </a:lnTo>
                <a:close/>
              </a:path>
            </a:pathLst>
          </a:custGeom>
          <a:noFill/>
          <a:ln w="28575">
            <a:solidFill>
              <a:srgbClr val="FFFF00"/>
            </a:solidFill>
            <a:round/>
            <a:headEnd/>
            <a:tailEnd/>
          </a:ln>
          <a:extLst>
            <a:ext uri="{909E8E84-426E-40DD-AFC4-6F175D3DCCD1}">
              <a14:hiddenFill xmlns:a14="http://schemas.microsoft.com/office/drawing/2010/main">
                <a:solidFill>
                  <a:srgbClr val="FFCCFF"/>
                </a:solidFill>
              </a14:hiddenFill>
            </a:ext>
          </a:extLst>
        </p:spPr>
        <p:txBody>
          <a:bodyPr wrap="none" anchor="ctr"/>
          <a:lstStyle/>
          <a:p>
            <a:endParaRPr lang="zh-CN" altLang="en-US" b="1"/>
          </a:p>
        </p:txBody>
      </p:sp>
      <p:sp>
        <p:nvSpPr>
          <p:cNvPr id="63" name="Arc 53"/>
          <p:cNvSpPr>
            <a:spLocks/>
          </p:cNvSpPr>
          <p:nvPr/>
        </p:nvSpPr>
        <p:spPr bwMode="auto">
          <a:xfrm flipH="1">
            <a:off x="6383141" y="2522240"/>
            <a:ext cx="720725" cy="180975"/>
          </a:xfrm>
          <a:custGeom>
            <a:avLst/>
            <a:gdLst>
              <a:gd name="G0" fmla="+- 21600 0 0"/>
              <a:gd name="G1" fmla="+- 17482 0 0"/>
              <a:gd name="G2" fmla="+- 21600 0 0"/>
              <a:gd name="T0" fmla="*/ 36519 w 43200"/>
              <a:gd name="T1" fmla="*/ 1862 h 39082"/>
              <a:gd name="T2" fmla="*/ 8913 w 43200"/>
              <a:gd name="T3" fmla="*/ 0 h 39082"/>
              <a:gd name="T4" fmla="*/ 21600 w 43200"/>
              <a:gd name="T5" fmla="*/ 17482 h 39082"/>
            </a:gdLst>
            <a:ahLst/>
            <a:cxnLst>
              <a:cxn ang="0">
                <a:pos x="T0" y="T1"/>
              </a:cxn>
              <a:cxn ang="0">
                <a:pos x="T2" y="T3"/>
              </a:cxn>
              <a:cxn ang="0">
                <a:pos x="T4" y="T5"/>
              </a:cxn>
            </a:cxnLst>
            <a:rect l="0" t="0" r="r" b="b"/>
            <a:pathLst>
              <a:path w="43200" h="39082" fill="none" extrusionOk="0">
                <a:moveTo>
                  <a:pt x="36518" y="1862"/>
                </a:moveTo>
                <a:cubicBezTo>
                  <a:pt x="40786" y="5937"/>
                  <a:pt x="43200" y="11581"/>
                  <a:pt x="43200" y="17482"/>
                </a:cubicBezTo>
                <a:cubicBezTo>
                  <a:pt x="43200" y="29411"/>
                  <a:pt x="33529" y="39082"/>
                  <a:pt x="21600" y="39082"/>
                </a:cubicBezTo>
                <a:cubicBezTo>
                  <a:pt x="9670" y="39082"/>
                  <a:pt x="0" y="29411"/>
                  <a:pt x="0" y="17482"/>
                </a:cubicBezTo>
                <a:cubicBezTo>
                  <a:pt x="-1" y="10563"/>
                  <a:pt x="3313" y="4063"/>
                  <a:pt x="8913" y="0"/>
                </a:cubicBezTo>
              </a:path>
              <a:path w="43200" h="39082" stroke="0" extrusionOk="0">
                <a:moveTo>
                  <a:pt x="36518" y="1862"/>
                </a:moveTo>
                <a:cubicBezTo>
                  <a:pt x="40786" y="5937"/>
                  <a:pt x="43200" y="11581"/>
                  <a:pt x="43200" y="17482"/>
                </a:cubicBezTo>
                <a:cubicBezTo>
                  <a:pt x="43200" y="29411"/>
                  <a:pt x="33529" y="39082"/>
                  <a:pt x="21600" y="39082"/>
                </a:cubicBezTo>
                <a:cubicBezTo>
                  <a:pt x="9670" y="39082"/>
                  <a:pt x="0" y="29411"/>
                  <a:pt x="0" y="17482"/>
                </a:cubicBezTo>
                <a:cubicBezTo>
                  <a:pt x="-1" y="10563"/>
                  <a:pt x="3313" y="4063"/>
                  <a:pt x="8913" y="0"/>
                </a:cubicBezTo>
                <a:lnTo>
                  <a:pt x="21600" y="17482"/>
                </a:lnTo>
                <a:close/>
              </a:path>
            </a:pathLst>
          </a:custGeom>
          <a:noFill/>
          <a:ln w="28575">
            <a:solidFill>
              <a:srgbClr val="FFFF00"/>
            </a:solidFill>
            <a:round/>
            <a:headEnd/>
            <a:tailEnd type="triangle" w="med" len="med"/>
          </a:ln>
          <a:extLst>
            <a:ext uri="{909E8E84-426E-40DD-AFC4-6F175D3DCCD1}">
              <a14:hiddenFill xmlns:a14="http://schemas.microsoft.com/office/drawing/2010/main">
                <a:solidFill>
                  <a:srgbClr val="FFCCFF"/>
                </a:solidFill>
              </a14:hiddenFill>
            </a:ext>
          </a:extLst>
        </p:spPr>
        <p:txBody>
          <a:bodyPr wrap="none" anchor="ctr"/>
          <a:lstStyle/>
          <a:p>
            <a:endParaRPr lang="zh-CN" altLang="en-US" b="1"/>
          </a:p>
        </p:txBody>
      </p:sp>
      <p:graphicFrame>
        <p:nvGraphicFramePr>
          <p:cNvPr id="66" name="对象 65"/>
          <p:cNvGraphicFramePr>
            <a:graphicFrameLocks/>
          </p:cNvGraphicFramePr>
          <p:nvPr>
            <p:extLst>
              <p:ext uri="{D42A27DB-BD31-4B8C-83A1-F6EECF244321}">
                <p14:modId xmlns:p14="http://schemas.microsoft.com/office/powerpoint/2010/main" val="3345880766"/>
              </p:ext>
            </p:extLst>
          </p:nvPr>
        </p:nvGraphicFramePr>
        <p:xfrm>
          <a:off x="7040563" y="4725144"/>
          <a:ext cx="266304" cy="333078"/>
        </p:xfrm>
        <a:graphic>
          <a:graphicData uri="http://schemas.openxmlformats.org/presentationml/2006/ole">
            <mc:AlternateContent xmlns:mc="http://schemas.openxmlformats.org/markup-compatibility/2006">
              <mc:Choice xmlns:v="urn:schemas-microsoft-com:vml" Requires="v">
                <p:oleObj spid="_x0000_s251661" name="Equation" r:id="rId34" imgW="126720" imgH="177480" progId="Equation.DSMT4">
                  <p:embed/>
                </p:oleObj>
              </mc:Choice>
              <mc:Fallback>
                <p:oleObj name="Equation" r:id="rId34" imgW="126720" imgH="177480" progId="Equation.DSMT4">
                  <p:embed/>
                  <p:pic>
                    <p:nvPicPr>
                      <p:cNvPr id="0" name="Object 26"/>
                      <p:cNvPicPr>
                        <a:picLocks noChangeArrowheads="1"/>
                      </p:cNvPicPr>
                      <p:nvPr/>
                    </p:nvPicPr>
                    <p:blipFill>
                      <a:blip r:embed="rId35"/>
                      <a:srcRect/>
                      <a:stretch>
                        <a:fillRect/>
                      </a:stretch>
                    </p:blipFill>
                    <p:spPr bwMode="auto">
                      <a:xfrm>
                        <a:off x="7040563" y="4725144"/>
                        <a:ext cx="266304" cy="333078"/>
                      </a:xfrm>
                      <a:prstGeom prst="rect">
                        <a:avLst/>
                      </a:prstGeom>
                      <a:noFill/>
                      <a:ln>
                        <a:noFill/>
                      </a:ln>
                    </p:spPr>
                  </p:pic>
                </p:oleObj>
              </mc:Fallback>
            </mc:AlternateContent>
          </a:graphicData>
        </a:graphic>
      </p:graphicFrame>
      <p:graphicFrame>
        <p:nvGraphicFramePr>
          <p:cNvPr id="67" name="对象 66"/>
          <p:cNvGraphicFramePr>
            <a:graphicFrameLocks/>
          </p:cNvGraphicFramePr>
          <p:nvPr>
            <p:extLst>
              <p:ext uri="{D42A27DB-BD31-4B8C-83A1-F6EECF244321}">
                <p14:modId xmlns:p14="http://schemas.microsoft.com/office/powerpoint/2010/main" val="2556493851"/>
              </p:ext>
            </p:extLst>
          </p:nvPr>
        </p:nvGraphicFramePr>
        <p:xfrm>
          <a:off x="6414098" y="5712701"/>
          <a:ext cx="1673225" cy="581620"/>
        </p:xfrm>
        <a:graphic>
          <a:graphicData uri="http://schemas.openxmlformats.org/presentationml/2006/ole">
            <mc:AlternateContent xmlns:mc="http://schemas.openxmlformats.org/markup-compatibility/2006">
              <mc:Choice xmlns:v="urn:schemas-microsoft-com:vml" Requires="v">
                <p:oleObj spid="_x0000_s251662" name="Equation" r:id="rId36" imgW="977760" imgH="304560" progId="Equation.DSMT4">
                  <p:embed/>
                </p:oleObj>
              </mc:Choice>
              <mc:Fallback>
                <p:oleObj name="Equation" r:id="rId36" imgW="977760" imgH="304560" progId="Equation.DSMT4">
                  <p:embed/>
                  <p:pic>
                    <p:nvPicPr>
                      <p:cNvPr id="0" name="Object 44"/>
                      <p:cNvPicPr>
                        <a:picLocks noChangeArrowheads="1"/>
                      </p:cNvPicPr>
                      <p:nvPr/>
                    </p:nvPicPr>
                    <p:blipFill>
                      <a:blip r:embed="rId37"/>
                      <a:srcRect/>
                      <a:stretch>
                        <a:fillRect/>
                      </a:stretch>
                    </p:blipFill>
                    <p:spPr bwMode="auto">
                      <a:xfrm>
                        <a:off x="6414098" y="5712701"/>
                        <a:ext cx="1673225" cy="58162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0913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ppt_w</p:attrName>
                                        </p:attrNameLst>
                                      </p:cBhvr>
                                      <p:tavLst>
                                        <p:tav tm="0">
                                          <p:val>
                                            <p:fltVal val="0"/>
                                          </p:val>
                                        </p:tav>
                                        <p:tav tm="100000">
                                          <p:val>
                                            <p:strVal val="#ppt_w"/>
                                          </p:val>
                                        </p:tav>
                                      </p:tavLst>
                                    </p:anim>
                                    <p:anim calcmode="lin" valueType="num">
                                      <p:cBhvr>
                                        <p:cTn id="30"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down)">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down)">
                                      <p:cBhvr>
                                        <p:cTn id="40" dur="500"/>
                                        <p:tgtEl>
                                          <p:spTgt spid="5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wipe(down)">
                                      <p:cBhvr>
                                        <p:cTn id="50" dur="500"/>
                                        <p:tgtEl>
                                          <p:spTgt spid="62"/>
                                        </p:tgtEl>
                                      </p:cBhvr>
                                    </p:animEffect>
                                  </p:childTnLst>
                                </p:cTn>
                              </p:par>
                            </p:childTnLst>
                          </p:cTn>
                        </p:par>
                        <p:par>
                          <p:cTn id="51" fill="hold">
                            <p:stCondLst>
                              <p:cond delay="500"/>
                            </p:stCondLst>
                            <p:childTnLst>
                              <p:par>
                                <p:cTn id="52" presetID="22" presetClass="entr" presetSubtype="4" fill="hold"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down)">
                                      <p:cBhvr>
                                        <p:cTn id="54" dur="500"/>
                                        <p:tgtEl>
                                          <p:spTgt spid="4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wipe(left)">
                                      <p:cBhvr>
                                        <p:cTn id="59" dur="500"/>
                                        <p:tgtEl>
                                          <p:spTgt spid="61"/>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left)">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left)">
                                      <p:cBhvr>
                                        <p:cTn id="68" dur="500"/>
                                        <p:tgtEl>
                                          <p:spTgt spid="4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wipe(down)">
                                      <p:cBhvr>
                                        <p:cTn id="73" dur="500"/>
                                        <p:tgtEl>
                                          <p:spTgt spid="3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wipe(left)">
                                      <p:cBhvr>
                                        <p:cTn id="78" dur="500"/>
                                        <p:tgtEl>
                                          <p:spTgt spid="3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wipe(left)">
                                      <p:cBhvr>
                                        <p:cTn id="83" dur="500"/>
                                        <p:tgtEl>
                                          <p:spTgt spid="4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left)">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up)">
                                      <p:cBhvr>
                                        <p:cTn id="93" dur="500"/>
                                        <p:tgtEl>
                                          <p:spTgt spid="35"/>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left)">
                                      <p:cBhvr>
                                        <p:cTn id="98" dur="500"/>
                                        <p:tgtEl>
                                          <p:spTgt spid="4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wipe(left)">
                                      <p:cBhvr>
                                        <p:cTn id="103" dur="500"/>
                                        <p:tgtEl>
                                          <p:spTgt spid="50"/>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wipe(left)">
                                      <p:cBhvr>
                                        <p:cTn id="108" dur="500"/>
                                        <p:tgtEl>
                                          <p:spTgt spid="53"/>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52"/>
                                        </p:tgtEl>
                                        <p:attrNameLst>
                                          <p:attrName>style.visibility</p:attrName>
                                        </p:attrNameLst>
                                      </p:cBhvr>
                                      <p:to>
                                        <p:strVal val="visible"/>
                                      </p:to>
                                    </p:set>
                                    <p:animEffect transition="in" filter="wipe(left)">
                                      <p:cBhvr>
                                        <p:cTn id="113" dur="500"/>
                                        <p:tgtEl>
                                          <p:spTgt spid="5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left)">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left)">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56"/>
                                        </p:tgtEl>
                                        <p:attrNameLst>
                                          <p:attrName>style.visibility</p:attrName>
                                        </p:attrNameLst>
                                      </p:cBhvr>
                                      <p:to>
                                        <p:strVal val="visible"/>
                                      </p:to>
                                    </p:set>
                                    <p:animEffect transition="in" filter="wipe(left)">
                                      <p:cBhvr>
                                        <p:cTn id="128" dur="500"/>
                                        <p:tgtEl>
                                          <p:spTgt spid="5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wipe(left)">
                                      <p:cBhvr>
                                        <p:cTn id="133" dur="500"/>
                                        <p:tgtEl>
                                          <p:spTgt spid="57"/>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42"/>
                                        </p:tgtEl>
                                        <p:attrNameLst>
                                          <p:attrName>style.visibility</p:attrName>
                                        </p:attrNameLst>
                                      </p:cBhvr>
                                      <p:to>
                                        <p:strVal val="visible"/>
                                      </p:to>
                                    </p:set>
                                    <p:animEffect transition="in" filter="wipe(left)">
                                      <p:cBhvr>
                                        <p:cTn id="138" dur="500"/>
                                        <p:tgtEl>
                                          <p:spTgt spid="42"/>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wipe(left)">
                                      <p:cBhvr>
                                        <p:cTn id="143" dur="500"/>
                                        <p:tgtEl>
                                          <p:spTgt spid="43"/>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wipe(left)">
                                      <p:cBhvr>
                                        <p:cTn id="148" dur="500"/>
                                        <p:tgtEl>
                                          <p:spTgt spid="44"/>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left)">
                                      <p:cBhvr>
                                        <p:cTn id="153" dur="500"/>
                                        <p:tgtEl>
                                          <p:spTgt spid="58"/>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60"/>
                                        </p:tgtEl>
                                        <p:attrNameLst>
                                          <p:attrName>style.visibility</p:attrName>
                                        </p:attrNameLst>
                                      </p:cBhvr>
                                      <p:to>
                                        <p:strVal val="visible"/>
                                      </p:to>
                                    </p:set>
                                    <p:animEffect transition="in" filter="wipe(left)">
                                      <p:cBhvr>
                                        <p:cTn id="158" dur="500"/>
                                        <p:tgtEl>
                                          <p:spTgt spid="60"/>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59"/>
                                        </p:tgtEl>
                                        <p:attrNameLst>
                                          <p:attrName>style.visibility</p:attrName>
                                        </p:attrNameLst>
                                      </p:cBhvr>
                                      <p:to>
                                        <p:strVal val="visible"/>
                                      </p:to>
                                    </p:set>
                                    <p:animEffect transition="in" filter="wipe(left)">
                                      <p:cBhvr>
                                        <p:cTn id="163" dur="500"/>
                                        <p:tgtEl>
                                          <p:spTgt spid="59"/>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63"/>
                                        </p:tgtEl>
                                        <p:attrNameLst>
                                          <p:attrName>style.visibility</p:attrName>
                                        </p:attrNameLst>
                                      </p:cBhvr>
                                      <p:to>
                                        <p:strVal val="visible"/>
                                      </p:to>
                                    </p:set>
                                    <p:animEffect transition="in" filter="wipe(left)">
                                      <p:cBhvr>
                                        <p:cTn id="168" dur="500"/>
                                        <p:tgtEl>
                                          <p:spTgt spid="63"/>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45"/>
                                        </p:tgtEl>
                                        <p:attrNameLst>
                                          <p:attrName>style.visibility</p:attrName>
                                        </p:attrNameLst>
                                      </p:cBhvr>
                                      <p:to>
                                        <p:strVal val="visible"/>
                                      </p:to>
                                    </p:set>
                                    <p:animEffect transition="in" filter="wipe(left)">
                                      <p:cBhvr>
                                        <p:cTn id="173" dur="500"/>
                                        <p:tgtEl>
                                          <p:spTgt spid="4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nodeType="clickEffect">
                                  <p:stCondLst>
                                    <p:cond delay="0"/>
                                  </p:stCondLst>
                                  <p:childTnLst>
                                    <p:set>
                                      <p:cBhvr>
                                        <p:cTn id="177" dur="1" fill="hold">
                                          <p:stCondLst>
                                            <p:cond delay="0"/>
                                          </p:stCondLst>
                                        </p:cTn>
                                        <p:tgtEl>
                                          <p:spTgt spid="66"/>
                                        </p:tgtEl>
                                        <p:attrNameLst>
                                          <p:attrName>style.visibility</p:attrName>
                                        </p:attrNameLst>
                                      </p:cBhvr>
                                      <p:to>
                                        <p:strVal val="visible"/>
                                      </p:to>
                                    </p:set>
                                    <p:animEffect transition="in" filter="wipe(left)">
                                      <p:cBhvr>
                                        <p:cTn id="178" dur="500"/>
                                        <p:tgtEl>
                                          <p:spTgt spid="66"/>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67"/>
                                        </p:tgtEl>
                                        <p:attrNameLst>
                                          <p:attrName>style.visibility</p:attrName>
                                        </p:attrNameLst>
                                      </p:cBhvr>
                                      <p:to>
                                        <p:strVal val="visible"/>
                                      </p:to>
                                    </p:set>
                                    <p:animEffect transition="in" filter="wipe(left)">
                                      <p:cBhvr>
                                        <p:cTn id="18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3" grpId="0" animBg="1"/>
      <p:bldP spid="34" grpId="0" animBg="1"/>
      <p:bldP spid="35" grpId="0" animBg="1"/>
      <p:bldP spid="39" grpId="0" animBg="1"/>
      <p:bldP spid="46" grpId="0" autoUpdateAnimBg="0"/>
      <p:bldP spid="47" grpId="0"/>
      <p:bldP spid="49" grpId="0"/>
      <p:bldP spid="51" grpId="0" animBg="1"/>
      <p:bldP spid="53" grpId="0" animBg="1"/>
      <p:bldP spid="55" grpId="0"/>
      <p:bldP spid="57" grpId="0"/>
      <p:bldP spid="58" grpId="0"/>
      <p:bldP spid="59" grpId="0"/>
      <p:bldP spid="61" grpId="0" animBg="1"/>
      <p:bldP spid="62" grpId="0" animBg="1"/>
      <p:bldP spid="6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8135" y="1438473"/>
            <a:ext cx="2880369" cy="415076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8" name="Arc 2"/>
          <p:cNvSpPr>
            <a:spLocks/>
          </p:cNvSpPr>
          <p:nvPr/>
        </p:nvSpPr>
        <p:spPr bwMode="auto">
          <a:xfrm flipH="1">
            <a:off x="7275090" y="1995686"/>
            <a:ext cx="720725" cy="234950"/>
          </a:xfrm>
          <a:custGeom>
            <a:avLst/>
            <a:gdLst>
              <a:gd name="G0" fmla="+- 21600 0 0"/>
              <a:gd name="G1" fmla="+- 20293 0 0"/>
              <a:gd name="G2" fmla="+- 21600 0 0"/>
              <a:gd name="T0" fmla="*/ 33098 w 43200"/>
              <a:gd name="T1" fmla="*/ 2008 h 41893"/>
              <a:gd name="T2" fmla="*/ 14200 w 43200"/>
              <a:gd name="T3" fmla="*/ 0 h 41893"/>
              <a:gd name="T4" fmla="*/ 21600 w 43200"/>
              <a:gd name="T5" fmla="*/ 20293 h 41893"/>
            </a:gdLst>
            <a:ahLst/>
            <a:cxnLst>
              <a:cxn ang="0">
                <a:pos x="T0" y="T1"/>
              </a:cxn>
              <a:cxn ang="0">
                <a:pos x="T2" y="T3"/>
              </a:cxn>
              <a:cxn ang="0">
                <a:pos x="T4" y="T5"/>
              </a:cxn>
            </a:cxnLst>
            <a:rect l="0" t="0" r="r" b="b"/>
            <a:pathLst>
              <a:path w="43200" h="41893" fill="none" extrusionOk="0">
                <a:moveTo>
                  <a:pt x="33098" y="2007"/>
                </a:moveTo>
                <a:cubicBezTo>
                  <a:pt x="39384" y="5960"/>
                  <a:pt x="43200" y="12866"/>
                  <a:pt x="43200" y="20293"/>
                </a:cubicBezTo>
                <a:cubicBezTo>
                  <a:pt x="43200" y="32222"/>
                  <a:pt x="33529" y="41893"/>
                  <a:pt x="21600" y="41893"/>
                </a:cubicBezTo>
                <a:cubicBezTo>
                  <a:pt x="9670" y="41893"/>
                  <a:pt x="0" y="32222"/>
                  <a:pt x="0" y="20293"/>
                </a:cubicBezTo>
                <a:cubicBezTo>
                  <a:pt x="-1" y="11217"/>
                  <a:pt x="5673" y="3109"/>
                  <a:pt x="14200" y="0"/>
                </a:cubicBezTo>
              </a:path>
              <a:path w="43200" h="41893" stroke="0" extrusionOk="0">
                <a:moveTo>
                  <a:pt x="33098" y="2007"/>
                </a:moveTo>
                <a:cubicBezTo>
                  <a:pt x="39384" y="5960"/>
                  <a:pt x="43200" y="12866"/>
                  <a:pt x="43200" y="20293"/>
                </a:cubicBezTo>
                <a:cubicBezTo>
                  <a:pt x="43200" y="32222"/>
                  <a:pt x="33529" y="41893"/>
                  <a:pt x="21600" y="41893"/>
                </a:cubicBezTo>
                <a:cubicBezTo>
                  <a:pt x="9670" y="41893"/>
                  <a:pt x="0" y="32222"/>
                  <a:pt x="0" y="20293"/>
                </a:cubicBezTo>
                <a:cubicBezTo>
                  <a:pt x="-1" y="11217"/>
                  <a:pt x="5673" y="3109"/>
                  <a:pt x="14200" y="0"/>
                </a:cubicBezTo>
                <a:lnTo>
                  <a:pt x="21600" y="20293"/>
                </a:lnTo>
                <a:close/>
              </a:path>
            </a:pathLst>
          </a:custGeom>
          <a:noFill/>
          <a:ln w="28575">
            <a:solidFill>
              <a:srgbClr val="FFFF00"/>
            </a:solidFill>
            <a:round/>
            <a:headEnd/>
            <a:tailEnd type="triangle" w="med" len="med"/>
          </a:ln>
          <a:extLst>
            <a:ext uri="{909E8E84-426E-40DD-AFC4-6F175D3DCCD1}">
              <a14:hiddenFill xmlns:a14="http://schemas.microsoft.com/office/drawing/2010/main">
                <a:solidFill>
                  <a:srgbClr val="FFCCFF"/>
                </a:solidFill>
              </a14:hiddenFill>
            </a:ext>
          </a:extLst>
        </p:spPr>
        <p:txBody>
          <a:bodyPr wrap="none" anchor="ctr"/>
          <a:lstStyle/>
          <a:p>
            <a:endParaRPr lang="zh-CN" altLang="en-US"/>
          </a:p>
        </p:txBody>
      </p:sp>
      <p:sp>
        <p:nvSpPr>
          <p:cNvPr id="69" name="Oval 3"/>
          <p:cNvSpPr>
            <a:spLocks noChangeArrowheads="1"/>
          </p:cNvSpPr>
          <p:nvPr/>
        </p:nvSpPr>
        <p:spPr bwMode="auto">
          <a:xfrm>
            <a:off x="6252740" y="2348111"/>
            <a:ext cx="2808288" cy="936625"/>
          </a:xfrm>
          <a:prstGeom prst="ellipse">
            <a:avLst/>
          </a:prstGeom>
          <a:noFill/>
          <a:ln w="28575" cap="rnd">
            <a:solidFill>
              <a:schemeClr val="bg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4"/>
          <p:cNvSpPr>
            <a:spLocks noChangeShapeType="1"/>
          </p:cNvSpPr>
          <p:nvPr/>
        </p:nvSpPr>
        <p:spPr bwMode="auto">
          <a:xfrm>
            <a:off x="7621165" y="1771848"/>
            <a:ext cx="0" cy="3384550"/>
          </a:xfrm>
          <a:prstGeom prst="line">
            <a:avLst/>
          </a:prstGeom>
          <a:noFill/>
          <a:ln w="2857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5"/>
          <p:cNvSpPr>
            <a:spLocks noChangeShapeType="1"/>
          </p:cNvSpPr>
          <p:nvPr/>
        </p:nvSpPr>
        <p:spPr bwMode="auto">
          <a:xfrm flipV="1">
            <a:off x="7621165" y="2852936"/>
            <a:ext cx="1439863" cy="2303462"/>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 name="Object 6"/>
          <p:cNvGraphicFramePr>
            <a:graphicFrameLocks/>
          </p:cNvGraphicFramePr>
          <p:nvPr>
            <p:extLst>
              <p:ext uri="{D42A27DB-BD31-4B8C-83A1-F6EECF244321}">
                <p14:modId xmlns:p14="http://schemas.microsoft.com/office/powerpoint/2010/main" val="1830292990"/>
              </p:ext>
            </p:extLst>
          </p:nvPr>
        </p:nvGraphicFramePr>
        <p:xfrm>
          <a:off x="7446540" y="5224661"/>
          <a:ext cx="292100" cy="319087"/>
        </p:xfrm>
        <a:graphic>
          <a:graphicData uri="http://schemas.openxmlformats.org/presentationml/2006/ole">
            <mc:AlternateContent xmlns:mc="http://schemas.openxmlformats.org/markup-compatibility/2006">
              <mc:Choice xmlns:v="urn:schemas-microsoft-com:vml" Requires="v">
                <p:oleObj spid="_x0000_s273634" name="公式" r:id="rId4" imgW="291847" imgH="317225" progId="Equation.3">
                  <p:embed/>
                </p:oleObj>
              </mc:Choice>
              <mc:Fallback>
                <p:oleObj name="公式" r:id="rId4" imgW="291847" imgH="317225"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6540" y="5224661"/>
                        <a:ext cx="292100"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sp>
        <p:nvSpPr>
          <p:cNvPr id="73" name="Line 7"/>
          <p:cNvSpPr>
            <a:spLocks noChangeShapeType="1"/>
          </p:cNvSpPr>
          <p:nvPr/>
        </p:nvSpPr>
        <p:spPr bwMode="auto">
          <a:xfrm>
            <a:off x="7621165" y="2856111"/>
            <a:ext cx="1439863"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8"/>
          <p:cNvSpPr>
            <a:spLocks noChangeShapeType="1"/>
          </p:cNvSpPr>
          <p:nvPr/>
        </p:nvSpPr>
        <p:spPr bwMode="auto">
          <a:xfrm flipV="1">
            <a:off x="7621165" y="2421136"/>
            <a:ext cx="863600" cy="4318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5" name="Object 9"/>
          <p:cNvGraphicFramePr>
            <a:graphicFrameLocks/>
          </p:cNvGraphicFramePr>
          <p:nvPr>
            <p:extLst>
              <p:ext uri="{D42A27DB-BD31-4B8C-83A1-F6EECF244321}">
                <p14:modId xmlns:p14="http://schemas.microsoft.com/office/powerpoint/2010/main" val="3277965285"/>
              </p:ext>
            </p:extLst>
          </p:nvPr>
        </p:nvGraphicFramePr>
        <p:xfrm>
          <a:off x="7683078" y="4368998"/>
          <a:ext cx="228600" cy="319088"/>
        </p:xfrm>
        <a:graphic>
          <a:graphicData uri="http://schemas.openxmlformats.org/presentationml/2006/ole">
            <mc:AlternateContent xmlns:mc="http://schemas.openxmlformats.org/markup-compatibility/2006">
              <mc:Choice xmlns:v="urn:schemas-microsoft-com:vml" Requires="v">
                <p:oleObj spid="_x0000_s273635" name="公式" r:id="rId6" imgW="228501" imgH="317362" progId="Equation.3">
                  <p:embed/>
                </p:oleObj>
              </mc:Choice>
              <mc:Fallback>
                <p:oleObj name="公式" r:id="rId6" imgW="228501" imgH="317362"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3078" y="4368998"/>
                        <a:ext cx="22860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graphicFrame>
        <p:nvGraphicFramePr>
          <p:cNvPr id="76" name="Object 10"/>
          <p:cNvGraphicFramePr>
            <a:graphicFrameLocks/>
          </p:cNvGraphicFramePr>
          <p:nvPr>
            <p:extLst>
              <p:ext uri="{D42A27DB-BD31-4B8C-83A1-F6EECF244321}">
                <p14:modId xmlns:p14="http://schemas.microsoft.com/office/powerpoint/2010/main" val="1457712720"/>
              </p:ext>
            </p:extLst>
          </p:nvPr>
        </p:nvGraphicFramePr>
        <p:xfrm>
          <a:off x="7235403" y="1598811"/>
          <a:ext cx="241300" cy="344487"/>
        </p:xfrm>
        <a:graphic>
          <a:graphicData uri="http://schemas.openxmlformats.org/presentationml/2006/ole">
            <mc:AlternateContent xmlns:mc="http://schemas.openxmlformats.org/markup-compatibility/2006">
              <mc:Choice xmlns:v="urn:schemas-microsoft-com:vml" Requires="v">
                <p:oleObj spid="_x0000_s273636" name="公式" r:id="rId8" imgW="241195" imgH="342751" progId="Equation.3">
                  <p:embed/>
                </p:oleObj>
              </mc:Choice>
              <mc:Fallback>
                <p:oleObj name="公式" r:id="rId8" imgW="241195" imgH="342751"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5403" y="1598811"/>
                        <a:ext cx="2413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graphicFrame>
        <p:nvGraphicFramePr>
          <p:cNvPr id="77" name="Object 11"/>
          <p:cNvGraphicFramePr>
            <a:graphicFrameLocks/>
          </p:cNvGraphicFramePr>
          <p:nvPr>
            <p:extLst>
              <p:ext uri="{D42A27DB-BD31-4B8C-83A1-F6EECF244321}">
                <p14:modId xmlns:p14="http://schemas.microsoft.com/office/powerpoint/2010/main" val="2753877428"/>
              </p:ext>
            </p:extLst>
          </p:nvPr>
        </p:nvGraphicFramePr>
        <p:xfrm>
          <a:off x="8773690" y="3238698"/>
          <a:ext cx="254000" cy="369888"/>
        </p:xfrm>
        <a:graphic>
          <a:graphicData uri="http://schemas.openxmlformats.org/presentationml/2006/ole">
            <mc:AlternateContent xmlns:mc="http://schemas.openxmlformats.org/markup-compatibility/2006">
              <mc:Choice xmlns:v="urn:schemas-microsoft-com:vml" Requires="v">
                <p:oleObj spid="_x0000_s273637" name="公式" r:id="rId10" imgW="253890" imgH="368140" progId="Equation.3">
                  <p:embed/>
                </p:oleObj>
              </mc:Choice>
              <mc:Fallback>
                <p:oleObj name="公式" r:id="rId10" imgW="253890" imgH="368140"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73690" y="3238698"/>
                        <a:ext cx="25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graphicFrame>
        <p:nvGraphicFramePr>
          <p:cNvPr id="78" name="Object 12"/>
          <p:cNvGraphicFramePr>
            <a:graphicFrameLocks/>
          </p:cNvGraphicFramePr>
          <p:nvPr>
            <p:extLst>
              <p:ext uri="{D42A27DB-BD31-4B8C-83A1-F6EECF244321}">
                <p14:modId xmlns:p14="http://schemas.microsoft.com/office/powerpoint/2010/main" val="314530020"/>
              </p:ext>
            </p:extLst>
          </p:nvPr>
        </p:nvGraphicFramePr>
        <p:xfrm>
          <a:off x="7781503" y="2891036"/>
          <a:ext cx="630237" cy="219075"/>
        </p:xfrm>
        <a:graphic>
          <a:graphicData uri="http://schemas.openxmlformats.org/presentationml/2006/ole">
            <mc:AlternateContent xmlns:mc="http://schemas.openxmlformats.org/markup-compatibility/2006">
              <mc:Choice xmlns:v="urn:schemas-microsoft-com:vml" Requires="v">
                <p:oleObj spid="_x0000_s273638" name="公式" r:id="rId12" imgW="901309" imgH="317362" progId="Equation.3">
                  <p:embed/>
                </p:oleObj>
              </mc:Choice>
              <mc:Fallback>
                <p:oleObj name="公式" r:id="rId12" imgW="901309" imgH="317362"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81503" y="2891036"/>
                        <a:ext cx="630237"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graphicFrame>
        <p:nvGraphicFramePr>
          <p:cNvPr id="79" name="Object 13"/>
          <p:cNvGraphicFramePr>
            <a:graphicFrameLocks/>
          </p:cNvGraphicFramePr>
          <p:nvPr>
            <p:extLst>
              <p:ext uri="{D42A27DB-BD31-4B8C-83A1-F6EECF244321}">
                <p14:modId xmlns:p14="http://schemas.microsoft.com/office/powerpoint/2010/main" val="2207294675"/>
              </p:ext>
            </p:extLst>
          </p:nvPr>
        </p:nvGraphicFramePr>
        <p:xfrm>
          <a:off x="8197428" y="2587823"/>
          <a:ext cx="327025" cy="219075"/>
        </p:xfrm>
        <a:graphic>
          <a:graphicData uri="http://schemas.openxmlformats.org/presentationml/2006/ole">
            <mc:AlternateContent xmlns:mc="http://schemas.openxmlformats.org/markup-compatibility/2006">
              <mc:Choice xmlns:v="urn:schemas-microsoft-com:vml" Requires="v">
                <p:oleObj spid="_x0000_s273639" name="公式" r:id="rId14" imgW="469696" imgH="317362" progId="Equation.3">
                  <p:embed/>
                </p:oleObj>
              </mc:Choice>
              <mc:Fallback>
                <p:oleObj name="公式" r:id="rId14" imgW="469696" imgH="317362"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97428" y="2587823"/>
                        <a:ext cx="3270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sp>
        <p:nvSpPr>
          <p:cNvPr id="80" name="Freeform 14"/>
          <p:cNvSpPr>
            <a:spLocks/>
          </p:cNvSpPr>
          <p:nvPr/>
        </p:nvSpPr>
        <p:spPr bwMode="auto">
          <a:xfrm>
            <a:off x="8021215" y="2676723"/>
            <a:ext cx="125413" cy="157163"/>
          </a:xfrm>
          <a:custGeom>
            <a:avLst/>
            <a:gdLst>
              <a:gd name="T0" fmla="*/ 0 w 79"/>
              <a:gd name="T1" fmla="*/ 0 h 99"/>
              <a:gd name="T2" fmla="*/ 60 w 79"/>
              <a:gd name="T3" fmla="*/ 38 h 99"/>
              <a:gd name="T4" fmla="*/ 79 w 79"/>
              <a:gd name="T5" fmla="*/ 99 h 99"/>
            </a:gdLst>
            <a:ahLst/>
            <a:cxnLst>
              <a:cxn ang="0">
                <a:pos x="T0" y="T1"/>
              </a:cxn>
              <a:cxn ang="0">
                <a:pos x="T2" y="T3"/>
              </a:cxn>
              <a:cxn ang="0">
                <a:pos x="T4" y="T5"/>
              </a:cxn>
            </a:cxnLst>
            <a:rect l="0" t="0" r="r" b="b"/>
            <a:pathLst>
              <a:path w="79" h="99">
                <a:moveTo>
                  <a:pt x="0" y="0"/>
                </a:moveTo>
                <a:cubicBezTo>
                  <a:pt x="10" y="6"/>
                  <a:pt x="47" y="22"/>
                  <a:pt x="60" y="38"/>
                </a:cubicBezTo>
                <a:cubicBezTo>
                  <a:pt x="73" y="54"/>
                  <a:pt x="75" y="86"/>
                  <a:pt x="79" y="99"/>
                </a:cubicBezTo>
              </a:path>
            </a:pathLst>
          </a:cu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Text Box 15"/>
          <p:cNvSpPr txBox="1">
            <a:spLocks noChangeArrowheads="1"/>
          </p:cNvSpPr>
          <p:nvPr/>
        </p:nvSpPr>
        <p:spPr bwMode="auto">
          <a:xfrm>
            <a:off x="384175" y="1510481"/>
            <a:ext cx="309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dirty="0">
                <a:latin typeface="Times New Roman" pitchFamily="18" charset="0"/>
                <a:sym typeface="Symbol" pitchFamily="18" charset="2"/>
              </a:rPr>
              <a:t></a:t>
            </a:r>
            <a:r>
              <a:rPr lang="en-US" altLang="zh-CN" sz="2400" b="1" dirty="0">
                <a:latin typeface="Times New Roman" pitchFamily="18" charset="0"/>
              </a:rPr>
              <a:t>   </a:t>
            </a:r>
            <a:r>
              <a:rPr lang="zh-CN" altLang="en-US" sz="2400" b="1" dirty="0">
                <a:latin typeface="Times New Roman" pitchFamily="18" charset="0"/>
              </a:rPr>
              <a:t>进动角速度</a:t>
            </a:r>
            <a:r>
              <a:rPr lang="el-GR" altLang="zh-CN" sz="2400" b="1" i="1" dirty="0">
                <a:latin typeface="Times New Roman" pitchFamily="18" charset="0"/>
              </a:rPr>
              <a:t>Ω</a:t>
            </a:r>
          </a:p>
        </p:txBody>
      </p:sp>
      <p:graphicFrame>
        <p:nvGraphicFramePr>
          <p:cNvPr id="82" name="Object 16"/>
          <p:cNvGraphicFramePr>
            <a:graphicFrameLocks/>
          </p:cNvGraphicFramePr>
          <p:nvPr>
            <p:extLst>
              <p:ext uri="{D42A27DB-BD31-4B8C-83A1-F6EECF244321}">
                <p14:modId xmlns:p14="http://schemas.microsoft.com/office/powerpoint/2010/main" val="2870355315"/>
              </p:ext>
            </p:extLst>
          </p:nvPr>
        </p:nvGraphicFramePr>
        <p:xfrm>
          <a:off x="2158108" y="3104704"/>
          <a:ext cx="1933575" cy="468312"/>
        </p:xfrm>
        <a:graphic>
          <a:graphicData uri="http://schemas.openxmlformats.org/presentationml/2006/ole">
            <mc:AlternateContent xmlns:mc="http://schemas.openxmlformats.org/markup-compatibility/2006">
              <mc:Choice xmlns:v="urn:schemas-microsoft-com:vml" Requires="v">
                <p:oleObj spid="_x0000_s273640" name="公式" r:id="rId16" imgW="2197100" imgH="533400" progId="Equation.3">
                  <p:embed/>
                </p:oleObj>
              </mc:Choice>
              <mc:Fallback>
                <p:oleObj name="公式" r:id="rId16" imgW="2197100" imgH="533400" progId="Equation.3">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58108" y="3104704"/>
                        <a:ext cx="19335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sp>
        <p:nvSpPr>
          <p:cNvPr id="83" name="Text Box 17"/>
          <p:cNvSpPr txBox="1">
            <a:spLocks noChangeArrowheads="1"/>
          </p:cNvSpPr>
          <p:nvPr/>
        </p:nvSpPr>
        <p:spPr bwMode="auto">
          <a:xfrm>
            <a:off x="251520" y="3047554"/>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itchFamily="18" charset="0"/>
              </a:rPr>
              <a:t>而且</a:t>
            </a:r>
          </a:p>
        </p:txBody>
      </p:sp>
      <p:graphicFrame>
        <p:nvGraphicFramePr>
          <p:cNvPr id="84" name="Object 18"/>
          <p:cNvGraphicFramePr>
            <a:graphicFrameLocks/>
          </p:cNvGraphicFramePr>
          <p:nvPr>
            <p:extLst>
              <p:ext uri="{D42A27DB-BD31-4B8C-83A1-F6EECF244321}">
                <p14:modId xmlns:p14="http://schemas.microsoft.com/office/powerpoint/2010/main" val="2511959932"/>
              </p:ext>
            </p:extLst>
          </p:nvPr>
        </p:nvGraphicFramePr>
        <p:xfrm>
          <a:off x="2898775" y="2124844"/>
          <a:ext cx="1027113" cy="758825"/>
        </p:xfrm>
        <a:graphic>
          <a:graphicData uri="http://schemas.openxmlformats.org/presentationml/2006/ole">
            <mc:AlternateContent xmlns:mc="http://schemas.openxmlformats.org/markup-compatibility/2006">
              <mc:Choice xmlns:v="urn:schemas-microsoft-com:vml" Requires="v">
                <p:oleObj spid="_x0000_s273641" name="公式" r:id="rId18" imgW="1167893" imgH="863225" progId="Equation.3">
                  <p:embed/>
                </p:oleObj>
              </mc:Choice>
              <mc:Fallback>
                <p:oleObj name="公式" r:id="rId18" imgW="1167893" imgH="863225" progId="Equation.3">
                  <p:embed/>
                  <p:pic>
                    <p:nvPicPr>
                      <p:cNvPr id="0" name=""/>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98775" y="2124844"/>
                        <a:ext cx="10271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graphicFrame>
        <p:nvGraphicFramePr>
          <p:cNvPr id="85" name="Object 19"/>
          <p:cNvGraphicFramePr>
            <a:graphicFrameLocks/>
          </p:cNvGraphicFramePr>
          <p:nvPr>
            <p:extLst>
              <p:ext uri="{D42A27DB-BD31-4B8C-83A1-F6EECF244321}">
                <p14:modId xmlns:p14="http://schemas.microsoft.com/office/powerpoint/2010/main" val="2142039774"/>
              </p:ext>
            </p:extLst>
          </p:nvPr>
        </p:nvGraphicFramePr>
        <p:xfrm>
          <a:off x="755576" y="3693145"/>
          <a:ext cx="4256087" cy="815975"/>
        </p:xfrm>
        <a:graphic>
          <a:graphicData uri="http://schemas.openxmlformats.org/presentationml/2006/ole">
            <mc:AlternateContent xmlns:mc="http://schemas.openxmlformats.org/markup-compatibility/2006">
              <mc:Choice xmlns:v="urn:schemas-microsoft-com:vml" Requires="v">
                <p:oleObj spid="_x0000_s273642" name="公式" r:id="rId20" imgW="4838700" imgH="927100" progId="Equation.3">
                  <p:embed/>
                </p:oleObj>
              </mc:Choice>
              <mc:Fallback>
                <p:oleObj name="公式" r:id="rId20" imgW="4838700" imgH="927100" progId="Equation.3">
                  <p:embed/>
                  <p:pic>
                    <p:nvPicPr>
                      <p:cNvPr id="0" name=""/>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5576" y="3693145"/>
                        <a:ext cx="425608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sp>
        <p:nvSpPr>
          <p:cNvPr id="86" name="Text Box 20"/>
          <p:cNvSpPr txBox="1">
            <a:spLocks noChangeArrowheads="1"/>
          </p:cNvSpPr>
          <p:nvPr/>
        </p:nvSpPr>
        <p:spPr bwMode="auto">
          <a:xfrm>
            <a:off x="397362" y="4594746"/>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itchFamily="18" charset="0"/>
              </a:rPr>
              <a:t>所以</a:t>
            </a:r>
          </a:p>
        </p:txBody>
      </p:sp>
      <p:graphicFrame>
        <p:nvGraphicFramePr>
          <p:cNvPr id="87" name="Object 21"/>
          <p:cNvGraphicFramePr>
            <a:graphicFrameLocks/>
          </p:cNvGraphicFramePr>
          <p:nvPr>
            <p:extLst>
              <p:ext uri="{D42A27DB-BD31-4B8C-83A1-F6EECF244321}">
                <p14:modId xmlns:p14="http://schemas.microsoft.com/office/powerpoint/2010/main" val="2088908070"/>
              </p:ext>
            </p:extLst>
          </p:nvPr>
        </p:nvGraphicFramePr>
        <p:xfrm>
          <a:off x="869360" y="5145286"/>
          <a:ext cx="2878420" cy="948010"/>
        </p:xfrm>
        <a:graphic>
          <a:graphicData uri="http://schemas.openxmlformats.org/presentationml/2006/ole">
            <mc:AlternateContent xmlns:mc="http://schemas.openxmlformats.org/markup-compatibility/2006">
              <mc:Choice xmlns:v="urn:schemas-microsoft-com:vml" Requires="v">
                <p:oleObj spid="_x0000_s273643" name="Equation" r:id="rId22" imgW="1866600" imgH="558720" progId="Equation.DSMT4">
                  <p:embed/>
                </p:oleObj>
              </mc:Choice>
              <mc:Fallback>
                <p:oleObj name="Equation" r:id="rId22" imgW="1866600" imgH="558720" progId="Equation.DSMT4">
                  <p:embed/>
                  <p:pic>
                    <p:nvPicPr>
                      <p:cNvPr id="0" name=""/>
                      <p:cNvPicPr>
                        <a:picLocks noChangeArrowheads="1"/>
                      </p:cNvPicPr>
                      <p:nvPr/>
                    </p:nvPicPr>
                    <p:blipFill>
                      <a:blip r:embed="rId23"/>
                      <a:srcRect/>
                      <a:stretch>
                        <a:fillRect/>
                      </a:stretch>
                    </p:blipFill>
                    <p:spPr bwMode="auto">
                      <a:xfrm>
                        <a:off x="869360" y="5145286"/>
                        <a:ext cx="2878420" cy="948010"/>
                      </a:xfrm>
                      <a:prstGeom prst="rect">
                        <a:avLst/>
                      </a:prstGeom>
                      <a:noFill/>
                      <a:ln>
                        <a:noFill/>
                      </a:ln>
                    </p:spPr>
                  </p:pic>
                </p:oleObj>
              </mc:Fallback>
            </mc:AlternateContent>
          </a:graphicData>
        </a:graphic>
      </p:graphicFrame>
      <p:sp>
        <p:nvSpPr>
          <p:cNvPr id="90" name="Rectangle 24"/>
          <p:cNvSpPr>
            <a:spLocks noChangeArrowheads="1"/>
          </p:cNvSpPr>
          <p:nvPr/>
        </p:nvSpPr>
        <p:spPr bwMode="auto">
          <a:xfrm>
            <a:off x="795824" y="6263208"/>
            <a:ext cx="59039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2400" b="1">
                <a:latin typeface="宋体" charset="-122"/>
              </a:rPr>
              <a:t>以上只是近似讨论，</a:t>
            </a:r>
            <a:r>
              <a:rPr kumimoji="1" lang="zh-CN" altLang="en-US" sz="2400" b="1">
                <a:latin typeface="Times New Roman" pitchFamily="18" charset="0"/>
              </a:rPr>
              <a:t>只适用高速自转，即</a:t>
            </a:r>
          </a:p>
        </p:txBody>
      </p:sp>
      <p:sp>
        <p:nvSpPr>
          <p:cNvPr id="91" name="Text Box 25"/>
          <p:cNvSpPr txBox="1">
            <a:spLocks noChangeArrowheads="1"/>
          </p:cNvSpPr>
          <p:nvPr/>
        </p:nvSpPr>
        <p:spPr bwMode="auto">
          <a:xfrm>
            <a:off x="468313" y="2277244"/>
            <a:ext cx="2270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latin typeface="Times New Roman" pitchFamily="18" charset="0"/>
              </a:rPr>
              <a:t>动量矩定理</a:t>
            </a:r>
          </a:p>
        </p:txBody>
      </p:sp>
      <p:graphicFrame>
        <p:nvGraphicFramePr>
          <p:cNvPr id="92" name="Object 26"/>
          <p:cNvGraphicFramePr>
            <a:graphicFrameLocks/>
          </p:cNvGraphicFramePr>
          <p:nvPr>
            <p:extLst>
              <p:ext uri="{D42A27DB-BD31-4B8C-83A1-F6EECF244321}">
                <p14:modId xmlns:p14="http://schemas.microsoft.com/office/powerpoint/2010/main" val="1016304308"/>
              </p:ext>
            </p:extLst>
          </p:nvPr>
        </p:nvGraphicFramePr>
        <p:xfrm>
          <a:off x="6567066" y="6306472"/>
          <a:ext cx="915987" cy="257175"/>
        </p:xfrm>
        <a:graphic>
          <a:graphicData uri="http://schemas.openxmlformats.org/presentationml/2006/ole">
            <mc:AlternateContent xmlns:mc="http://schemas.openxmlformats.org/markup-compatibility/2006">
              <mc:Choice xmlns:v="urn:schemas-microsoft-com:vml" Requires="v">
                <p:oleObj spid="_x0000_s273644" name="公式" r:id="rId24" imgW="1040948" imgH="291973" progId="Equation.3">
                  <p:embed/>
                </p:oleObj>
              </mc:Choice>
              <mc:Fallback>
                <p:oleObj name="公式" r:id="rId24" imgW="1040948" imgH="291973" progId="Equation.3">
                  <p:embed/>
                  <p:pic>
                    <p:nvPicPr>
                      <p:cNvPr id="0" name=""/>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567066" y="6306472"/>
                        <a:ext cx="915987"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sp>
        <p:nvSpPr>
          <p:cNvPr id="93" name="Line 27"/>
          <p:cNvSpPr>
            <a:spLocks noChangeShapeType="1"/>
          </p:cNvSpPr>
          <p:nvPr/>
        </p:nvSpPr>
        <p:spPr bwMode="auto">
          <a:xfrm flipH="1" flipV="1">
            <a:off x="8480003" y="2403673"/>
            <a:ext cx="590550" cy="45561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4" name="Object 28"/>
          <p:cNvGraphicFramePr>
            <a:graphicFrameLocks/>
          </p:cNvGraphicFramePr>
          <p:nvPr>
            <p:extLst>
              <p:ext uri="{D42A27DB-BD31-4B8C-83A1-F6EECF244321}">
                <p14:modId xmlns:p14="http://schemas.microsoft.com/office/powerpoint/2010/main" val="316340374"/>
              </p:ext>
            </p:extLst>
          </p:nvPr>
        </p:nvGraphicFramePr>
        <p:xfrm>
          <a:off x="8702253" y="2303661"/>
          <a:ext cx="295275" cy="266700"/>
        </p:xfrm>
        <a:graphic>
          <a:graphicData uri="http://schemas.openxmlformats.org/presentationml/2006/ole">
            <mc:AlternateContent xmlns:mc="http://schemas.openxmlformats.org/markup-compatibility/2006">
              <mc:Choice xmlns:v="urn:schemas-microsoft-com:vml" Requires="v">
                <p:oleObj spid="_x0000_s273645" name="公式" r:id="rId26" imgW="418918" imgH="380835" progId="Equation.3">
                  <p:embed/>
                </p:oleObj>
              </mc:Choice>
              <mc:Fallback>
                <p:oleObj name="公式" r:id="rId26" imgW="418918" imgH="380835" progId="Equation.3">
                  <p:embed/>
                  <p:pic>
                    <p:nvPicPr>
                      <p:cNvPr id="0" nam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702253" y="2303661"/>
                        <a:ext cx="2952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CCFF"/>
                            </a:solidFill>
                            <a:miter lim="800000"/>
                            <a:headEnd/>
                            <a:tailEnd/>
                          </a14:hiddenLine>
                        </a:ext>
                      </a:extLst>
                    </p:spPr>
                  </p:pic>
                </p:oleObj>
              </mc:Fallback>
            </mc:AlternateContent>
          </a:graphicData>
        </a:graphic>
      </p:graphicFrame>
      <p:sp>
        <p:nvSpPr>
          <p:cNvPr id="95" name="Arc 29"/>
          <p:cNvSpPr>
            <a:spLocks/>
          </p:cNvSpPr>
          <p:nvPr/>
        </p:nvSpPr>
        <p:spPr bwMode="auto">
          <a:xfrm flipV="1">
            <a:off x="7483053" y="4829373"/>
            <a:ext cx="317500" cy="315913"/>
          </a:xfrm>
          <a:custGeom>
            <a:avLst/>
            <a:gdLst>
              <a:gd name="G0" fmla="+- 0 0 0"/>
              <a:gd name="G1" fmla="+- 0 0 0"/>
              <a:gd name="G2" fmla="+- 21600 0 0"/>
              <a:gd name="T0" fmla="*/ 11906 w 11906"/>
              <a:gd name="T1" fmla="*/ 18023 h 21043"/>
              <a:gd name="T2" fmla="*/ 4873 w 11906"/>
              <a:gd name="T3" fmla="*/ 21043 h 21043"/>
              <a:gd name="T4" fmla="*/ 0 w 11906"/>
              <a:gd name="T5" fmla="*/ 0 h 21043"/>
            </a:gdLst>
            <a:ahLst/>
            <a:cxnLst>
              <a:cxn ang="0">
                <a:pos x="T0" y="T1"/>
              </a:cxn>
              <a:cxn ang="0">
                <a:pos x="T2" y="T3"/>
              </a:cxn>
              <a:cxn ang="0">
                <a:pos x="T4" y="T5"/>
              </a:cxn>
            </a:cxnLst>
            <a:rect l="0" t="0" r="r" b="b"/>
            <a:pathLst>
              <a:path w="11906" h="21043" fill="none" extrusionOk="0">
                <a:moveTo>
                  <a:pt x="11905" y="18022"/>
                </a:moveTo>
                <a:cubicBezTo>
                  <a:pt x="9759" y="19440"/>
                  <a:pt x="7378" y="20462"/>
                  <a:pt x="4873" y="21043"/>
                </a:cubicBezTo>
              </a:path>
              <a:path w="11906" h="21043" stroke="0" extrusionOk="0">
                <a:moveTo>
                  <a:pt x="11905" y="18022"/>
                </a:moveTo>
                <a:cubicBezTo>
                  <a:pt x="9759" y="19440"/>
                  <a:pt x="7378" y="20462"/>
                  <a:pt x="4873" y="21043"/>
                </a:cubicBezTo>
                <a:lnTo>
                  <a:pt x="0" y="0"/>
                </a:lnTo>
                <a:close/>
              </a:path>
            </a:pathLst>
          </a:custGeom>
          <a:noFill/>
          <a:ln w="28575">
            <a:solidFill>
              <a:srgbClr val="FFFF00"/>
            </a:solidFill>
            <a:round/>
            <a:headEnd/>
            <a:tailEnd/>
          </a:ln>
          <a:extLst>
            <a:ext uri="{909E8E84-426E-40DD-AFC4-6F175D3DCCD1}">
              <a14:hiddenFill xmlns:a14="http://schemas.microsoft.com/office/drawing/2010/main">
                <a:solidFill>
                  <a:srgbClr val="FFCCFF"/>
                </a:solidFill>
              </a14:hiddenFill>
            </a:ext>
          </a:extLst>
        </p:spPr>
        <p:txBody>
          <a:bodyPr wrap="none" anchor="ctr"/>
          <a:lstStyle/>
          <a:p>
            <a:endParaRPr lang="zh-CN" altLang="en-US"/>
          </a:p>
        </p:txBody>
      </p:sp>
    </p:spTree>
    <p:extLst>
      <p:ext uri="{BB962C8B-B14F-4D97-AF65-F5344CB8AC3E}">
        <p14:creationId xmlns:p14="http://schemas.microsoft.com/office/powerpoint/2010/main" val="191362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left)">
                                      <p:cBhvr>
                                        <p:cTn id="12" dur="500"/>
                                        <p:tgtEl>
                                          <p:spTgt spid="72"/>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down)">
                                      <p:cBhvr>
                                        <p:cTn id="16" dur="5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wipe(down)">
                                      <p:cBhvr>
                                        <p:cTn id="21" dur="500"/>
                                        <p:tgtEl>
                                          <p:spTgt spid="7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wipe(left)">
                                      <p:cBhvr>
                                        <p:cTn id="26" dur="500"/>
                                        <p:tgtEl>
                                          <p:spTgt spid="77"/>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wipe(right)">
                                      <p:cBhvr>
                                        <p:cTn id="37" dur="500"/>
                                        <p:tgtEl>
                                          <p:spTgt spid="95"/>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wipe(left)">
                                      <p:cBhvr>
                                        <p:cTn id="41" dur="500"/>
                                        <p:tgtEl>
                                          <p:spTgt spid="7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1"/>
                                        </p:tgtEl>
                                        <p:attrNameLst>
                                          <p:attrName>style.visibility</p:attrName>
                                        </p:attrNameLst>
                                      </p:cBhvr>
                                      <p:to>
                                        <p:strVal val="visible"/>
                                      </p:to>
                                    </p:set>
                                    <p:animEffect transition="in" filter="wipe(left)">
                                      <p:cBhvr>
                                        <p:cTn id="46" dur="500"/>
                                        <p:tgtEl>
                                          <p:spTgt spid="9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4"/>
                                        </p:tgtEl>
                                        <p:attrNameLst>
                                          <p:attrName>style.visibility</p:attrName>
                                        </p:attrNameLst>
                                      </p:cBhvr>
                                      <p:to>
                                        <p:strVal val="visible"/>
                                      </p:to>
                                    </p:set>
                                    <p:animEffect transition="in" filter="wipe(left)">
                                      <p:cBhvr>
                                        <p:cTn id="51" dur="500"/>
                                        <p:tgtEl>
                                          <p:spTgt spid="8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wipe(left)">
                                      <p:cBhvr>
                                        <p:cTn id="56" dur="500"/>
                                        <p:tgtEl>
                                          <p:spTgt spid="73"/>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wipe(left)">
                                      <p:cBhvr>
                                        <p:cTn id="60" dur="500"/>
                                        <p:tgtEl>
                                          <p:spTgt spid="7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wipe(down)">
                                      <p:cBhvr>
                                        <p:cTn id="65" dur="500"/>
                                        <p:tgtEl>
                                          <p:spTgt spid="7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80"/>
                                        </p:tgtEl>
                                        <p:attrNameLst>
                                          <p:attrName>style.visibility</p:attrName>
                                        </p:attrNameLst>
                                      </p:cBhvr>
                                      <p:to>
                                        <p:strVal val="visible"/>
                                      </p:to>
                                    </p:set>
                                    <p:animEffect transition="in" filter="wipe(down)">
                                      <p:cBhvr>
                                        <p:cTn id="70" dur="500"/>
                                        <p:tgtEl>
                                          <p:spTgt spid="80"/>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79"/>
                                        </p:tgtEl>
                                        <p:attrNameLst>
                                          <p:attrName>style.visibility</p:attrName>
                                        </p:attrNameLst>
                                      </p:cBhvr>
                                      <p:to>
                                        <p:strVal val="visible"/>
                                      </p:to>
                                    </p:set>
                                    <p:animEffect transition="in" filter="wipe(left)">
                                      <p:cBhvr>
                                        <p:cTn id="74" dur="500"/>
                                        <p:tgtEl>
                                          <p:spTgt spid="7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93"/>
                                        </p:tgtEl>
                                        <p:attrNameLst>
                                          <p:attrName>style.visibility</p:attrName>
                                        </p:attrNameLst>
                                      </p:cBhvr>
                                      <p:to>
                                        <p:strVal val="visible"/>
                                      </p:to>
                                    </p:set>
                                    <p:animEffect transition="in" filter="wipe(down)">
                                      <p:cBhvr>
                                        <p:cTn id="79" dur="500"/>
                                        <p:tgtEl>
                                          <p:spTgt spid="93"/>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94"/>
                                        </p:tgtEl>
                                        <p:attrNameLst>
                                          <p:attrName>style.visibility</p:attrName>
                                        </p:attrNameLst>
                                      </p:cBhvr>
                                      <p:to>
                                        <p:strVal val="visible"/>
                                      </p:to>
                                    </p:set>
                                    <p:animEffect transition="in" filter="wipe(left)">
                                      <p:cBhvr>
                                        <p:cTn id="83" dur="500"/>
                                        <p:tgtEl>
                                          <p:spTgt spid="9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wipe(left)">
                                      <p:cBhvr>
                                        <p:cTn id="88" dur="500"/>
                                        <p:tgtEl>
                                          <p:spTgt spid="8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82"/>
                                        </p:tgtEl>
                                        <p:attrNameLst>
                                          <p:attrName>style.visibility</p:attrName>
                                        </p:attrNameLst>
                                      </p:cBhvr>
                                      <p:to>
                                        <p:strVal val="visible"/>
                                      </p:to>
                                    </p:set>
                                    <p:animEffect transition="in" filter="wipe(left)">
                                      <p:cBhvr>
                                        <p:cTn id="93" dur="500"/>
                                        <p:tgtEl>
                                          <p:spTgt spid="8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wipe(left)">
                                      <p:cBhvr>
                                        <p:cTn id="98" dur="500"/>
                                        <p:tgtEl>
                                          <p:spTgt spid="8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left)">
                                      <p:cBhvr>
                                        <p:cTn id="103" dur="500"/>
                                        <p:tgtEl>
                                          <p:spTgt spid="6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76"/>
                                        </p:tgtEl>
                                        <p:attrNameLst>
                                          <p:attrName>style.visibility</p:attrName>
                                        </p:attrNameLst>
                                      </p:cBhvr>
                                      <p:to>
                                        <p:strVal val="visible"/>
                                      </p:to>
                                    </p:set>
                                    <p:animEffect transition="in" filter="wipe(left)">
                                      <p:cBhvr>
                                        <p:cTn id="108" dur="500"/>
                                        <p:tgtEl>
                                          <p:spTgt spid="7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86"/>
                                        </p:tgtEl>
                                        <p:attrNameLst>
                                          <p:attrName>style.visibility</p:attrName>
                                        </p:attrNameLst>
                                      </p:cBhvr>
                                      <p:to>
                                        <p:strVal val="visible"/>
                                      </p:to>
                                    </p:set>
                                    <p:animEffect transition="in" filter="wipe(left)">
                                      <p:cBhvr>
                                        <p:cTn id="113" dur="500"/>
                                        <p:tgtEl>
                                          <p:spTgt spid="8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87"/>
                                        </p:tgtEl>
                                        <p:attrNameLst>
                                          <p:attrName>style.visibility</p:attrName>
                                        </p:attrNameLst>
                                      </p:cBhvr>
                                      <p:to>
                                        <p:strVal val="visible"/>
                                      </p:to>
                                    </p:set>
                                    <p:animEffect transition="in" filter="wipe(left)">
                                      <p:cBhvr>
                                        <p:cTn id="118" dur="500"/>
                                        <p:tgtEl>
                                          <p:spTgt spid="8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90"/>
                                        </p:tgtEl>
                                        <p:attrNameLst>
                                          <p:attrName>style.visibility</p:attrName>
                                        </p:attrNameLst>
                                      </p:cBhvr>
                                      <p:to>
                                        <p:strVal val="visible"/>
                                      </p:to>
                                    </p:set>
                                    <p:animEffect transition="in" filter="wipe(left)">
                                      <p:cBhvr>
                                        <p:cTn id="123" dur="500"/>
                                        <p:tgtEl>
                                          <p:spTgt spid="90"/>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92"/>
                                        </p:tgtEl>
                                        <p:attrNameLst>
                                          <p:attrName>style.visibility</p:attrName>
                                        </p:attrNameLst>
                                      </p:cBhvr>
                                      <p:to>
                                        <p:strVal val="visible"/>
                                      </p:to>
                                    </p:set>
                                    <p:animEffect transition="in" filter="wipe(left)">
                                      <p:cBhvr>
                                        <p:cTn id="128"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3" grpId="0" animBg="1"/>
      <p:bldP spid="74" grpId="0" animBg="1"/>
      <p:bldP spid="80" grpId="0" animBg="1"/>
      <p:bldP spid="81" grpId="0"/>
      <p:bldP spid="83" grpId="0"/>
      <p:bldP spid="86" grpId="0"/>
      <p:bldP spid="90" grpId="0"/>
      <p:bldP spid="91" grpId="0"/>
      <p:bldP spid="93" grpId="0" animBg="1"/>
      <p:bldP spid="9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§5.6 </a:t>
            </a:r>
            <a:r>
              <a:rPr lang="zh-CN" altLang="en-US" dirty="0"/>
              <a:t>动量矩和动量矩守恒定律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437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603" y="1628800"/>
            <a:ext cx="420052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43392" y="3645024"/>
            <a:ext cx="8136904" cy="830997"/>
          </a:xfrm>
          <a:prstGeom prst="rect">
            <a:avLst/>
          </a:prstGeom>
          <a:noFill/>
        </p:spPr>
        <p:txBody>
          <a:bodyPr wrap="square" rtlCol="0">
            <a:spAutoFit/>
          </a:bodyPr>
          <a:lstStyle/>
          <a:p>
            <a:r>
              <a:rPr lang="zh-CN" altLang="en-US" sz="2400" dirty="0"/>
              <a:t>枪膛或炮膛内的来复线使子弹或炮弹绕其自身对称轴旋转，从而在遇到空气阻力时发生进动，而不是翻转。</a:t>
            </a:r>
          </a:p>
        </p:txBody>
      </p:sp>
      <p:sp>
        <p:nvSpPr>
          <p:cNvPr id="8" name="TextBox 7"/>
          <p:cNvSpPr txBox="1"/>
          <p:nvPr/>
        </p:nvSpPr>
        <p:spPr>
          <a:xfrm>
            <a:off x="843392" y="4797152"/>
            <a:ext cx="7488832" cy="1569660"/>
          </a:xfrm>
          <a:prstGeom prst="rect">
            <a:avLst/>
          </a:prstGeom>
          <a:noFill/>
        </p:spPr>
        <p:txBody>
          <a:bodyPr wrap="square" rtlCol="0">
            <a:spAutoFit/>
          </a:bodyPr>
          <a:lstStyle/>
          <a:p>
            <a:r>
              <a:rPr lang="zh-CN" altLang="en-US" sz="2400" dirty="0"/>
              <a:t>地球也存在进动现象。地球的进动是由太阳和月亮给地球的合力矩造成的。北天极指向的北极星，在不同的历史时期，实际是不同的恒星，这就是地球进动最直接的证据。</a:t>
            </a:r>
          </a:p>
        </p:txBody>
      </p:sp>
    </p:spTree>
    <p:extLst>
      <p:ext uri="{BB962C8B-B14F-4D97-AF65-F5344CB8AC3E}">
        <p14:creationId xmlns:p14="http://schemas.microsoft.com/office/powerpoint/2010/main" val="40209393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§5.7 </a:t>
            </a:r>
            <a:r>
              <a:rPr lang="zh-CN" altLang="en-US" dirty="0"/>
              <a:t>刚体的平面</a:t>
            </a:r>
            <a:r>
              <a:rPr lang="en-US" altLang="zh-CN" dirty="0"/>
              <a:t>(</a:t>
            </a:r>
            <a:r>
              <a:rPr lang="zh-CN" altLang="en-US" dirty="0"/>
              <a:t>平行</a:t>
            </a:r>
            <a:r>
              <a:rPr lang="en-US" altLang="zh-CN" dirty="0"/>
              <a:t>)</a:t>
            </a:r>
            <a:r>
              <a:rPr lang="zh-CN" altLang="en-US" dirty="0"/>
              <a:t>运动</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Box 15">
            <a:extLst>
              <a:ext uri="{FF2B5EF4-FFF2-40B4-BE49-F238E27FC236}">
                <a16:creationId xmlns:a16="http://schemas.microsoft.com/office/drawing/2014/main" id="{F9668C31-C37C-4211-B3B3-8DE03B3E0A6A}"/>
              </a:ext>
            </a:extLst>
          </p:cNvPr>
          <p:cNvSpPr txBox="1">
            <a:spLocks noChangeArrowheads="1"/>
          </p:cNvSpPr>
          <p:nvPr/>
        </p:nvSpPr>
        <p:spPr bwMode="auto">
          <a:xfrm>
            <a:off x="384175" y="3278885"/>
            <a:ext cx="4187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a:latin typeface="Times New Roman" pitchFamily="18" charset="0"/>
                <a:sym typeface="Symbol" pitchFamily="18" charset="2"/>
              </a:rPr>
              <a:t></a:t>
            </a:r>
            <a:r>
              <a:rPr lang="en-US" altLang="zh-CN" sz="2400" b="1" dirty="0">
                <a:latin typeface="Times New Roman" pitchFamily="18" charset="0"/>
              </a:rPr>
              <a:t>   </a:t>
            </a:r>
            <a:r>
              <a:rPr lang="zh-CN" altLang="en-US" sz="2400" b="1" dirty="0">
                <a:latin typeface="Times New Roman" pitchFamily="18" charset="0"/>
              </a:rPr>
              <a:t>刚体的平面平行运动</a:t>
            </a:r>
            <a:r>
              <a:rPr lang="en-US" altLang="zh-CN" sz="2400" b="1" dirty="0">
                <a:latin typeface="Times New Roman" pitchFamily="18" charset="0"/>
              </a:rPr>
              <a:t>——</a:t>
            </a:r>
            <a:endParaRPr lang="el-GR" altLang="zh-CN" sz="2400" b="1" i="1" dirty="0">
              <a:latin typeface="Times New Roman" pitchFamily="18" charset="0"/>
            </a:endParaRPr>
          </a:p>
        </p:txBody>
      </p:sp>
      <p:sp>
        <p:nvSpPr>
          <p:cNvPr id="9" name="TextBox 5">
            <a:extLst>
              <a:ext uri="{FF2B5EF4-FFF2-40B4-BE49-F238E27FC236}">
                <a16:creationId xmlns:a16="http://schemas.microsoft.com/office/drawing/2014/main" id="{C222B5FF-C277-4A88-A666-E892329892E5}"/>
              </a:ext>
            </a:extLst>
          </p:cNvPr>
          <p:cNvSpPr txBox="1"/>
          <p:nvPr/>
        </p:nvSpPr>
        <p:spPr>
          <a:xfrm>
            <a:off x="755576" y="3973268"/>
            <a:ext cx="8136904" cy="1200329"/>
          </a:xfrm>
          <a:prstGeom prst="rect">
            <a:avLst/>
          </a:prstGeom>
          <a:noFill/>
        </p:spPr>
        <p:txBody>
          <a:bodyPr wrap="square" rtlCol="0">
            <a:spAutoFit/>
          </a:bodyPr>
          <a:lstStyle/>
          <a:p>
            <a:r>
              <a:rPr lang="zh-CN" altLang="en-US" sz="2400" dirty="0"/>
              <a:t>当刚体运动时，刚体内的任意一点始终和某一平面（参考平面）保持不变的距离，或者说刚体中各点都平行于某一平面运动。</a:t>
            </a:r>
          </a:p>
        </p:txBody>
      </p:sp>
      <p:sp>
        <p:nvSpPr>
          <p:cNvPr id="10" name="TextBox 5">
            <a:extLst>
              <a:ext uri="{FF2B5EF4-FFF2-40B4-BE49-F238E27FC236}">
                <a16:creationId xmlns:a16="http://schemas.microsoft.com/office/drawing/2014/main" id="{016ED20B-170B-41CA-A6A9-D79E43A82E6F}"/>
              </a:ext>
            </a:extLst>
          </p:cNvPr>
          <p:cNvSpPr txBox="1"/>
          <p:nvPr/>
        </p:nvSpPr>
        <p:spPr>
          <a:xfrm>
            <a:off x="755576" y="5231159"/>
            <a:ext cx="8136904" cy="1200329"/>
          </a:xfrm>
          <a:prstGeom prst="rect">
            <a:avLst/>
          </a:prstGeom>
          <a:noFill/>
        </p:spPr>
        <p:txBody>
          <a:bodyPr wrap="square" rtlCol="0">
            <a:spAutoFit/>
          </a:bodyPr>
          <a:lstStyle/>
          <a:p>
            <a:r>
              <a:rPr lang="zh-CN" altLang="en-US" sz="2400" dirty="0"/>
              <a:t>选择一个平行于参考平面的平面作为</a:t>
            </a:r>
            <a:r>
              <a:rPr lang="zh-CN" altLang="en-US" sz="2400" b="1" dirty="0"/>
              <a:t>基面</a:t>
            </a:r>
            <a:r>
              <a:rPr lang="zh-CN" altLang="en-US" sz="2400" dirty="0"/>
              <a:t>，在基面上选择一个点作为</a:t>
            </a:r>
            <a:r>
              <a:rPr lang="zh-CN" altLang="en-US" sz="2400" b="1" dirty="0"/>
              <a:t>基点</a:t>
            </a:r>
            <a:r>
              <a:rPr lang="zh-CN" altLang="en-US" sz="2400" dirty="0"/>
              <a:t>。 </a:t>
            </a:r>
            <a:r>
              <a:rPr lang="zh-CN" altLang="en-US" sz="2400" b="1" dirty="0"/>
              <a:t>刚体的平面平行运动可以看做基点的平动与绕过基点且垂直于基面的轴的转动的叠加</a:t>
            </a:r>
            <a:r>
              <a:rPr lang="zh-CN" altLang="en-US" sz="2400" dirty="0"/>
              <a:t>。</a:t>
            </a:r>
          </a:p>
        </p:txBody>
      </p:sp>
      <p:sp>
        <p:nvSpPr>
          <p:cNvPr id="3" name="文本框 2">
            <a:extLst>
              <a:ext uri="{FF2B5EF4-FFF2-40B4-BE49-F238E27FC236}">
                <a16:creationId xmlns:a16="http://schemas.microsoft.com/office/drawing/2014/main" id="{BEAFC0B3-174D-4C1D-BCD2-366FBE4B46E8}"/>
              </a:ext>
            </a:extLst>
          </p:cNvPr>
          <p:cNvSpPr txBox="1"/>
          <p:nvPr/>
        </p:nvSpPr>
        <p:spPr>
          <a:xfrm>
            <a:off x="467543" y="1632029"/>
            <a:ext cx="8296061" cy="1384995"/>
          </a:xfrm>
          <a:prstGeom prst="rect">
            <a:avLst/>
          </a:prstGeom>
          <a:noFill/>
        </p:spPr>
        <p:txBody>
          <a:bodyPr wrap="square" rtlCol="0">
            <a:spAutoFit/>
          </a:bodyPr>
          <a:lstStyle/>
          <a:p>
            <a:r>
              <a:rPr lang="zh-CN" altLang="en-US" sz="2800" dirty="0"/>
              <a:t>我们原则上可以利用质心运动定理和质心系动量矩定理描述刚体的一般运动，从而解决刚体的全部动力学问题。</a:t>
            </a:r>
          </a:p>
        </p:txBody>
      </p:sp>
    </p:spTree>
    <p:extLst>
      <p:ext uri="{BB962C8B-B14F-4D97-AF65-F5344CB8AC3E}">
        <p14:creationId xmlns:p14="http://schemas.microsoft.com/office/powerpoint/2010/main" val="104922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§5.7 </a:t>
            </a:r>
            <a:r>
              <a:rPr lang="zh-CN" altLang="en-US" dirty="0"/>
              <a:t>刚体的平面平行运动</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Box 6">
            <a:extLst>
              <a:ext uri="{FF2B5EF4-FFF2-40B4-BE49-F238E27FC236}">
                <a16:creationId xmlns:a16="http://schemas.microsoft.com/office/drawing/2014/main" id="{46C21964-38A2-4B2D-A930-2F6F17C4D6CD}"/>
              </a:ext>
            </a:extLst>
          </p:cNvPr>
          <p:cNvSpPr txBox="1">
            <a:spLocks noChangeArrowheads="1"/>
          </p:cNvSpPr>
          <p:nvPr/>
        </p:nvSpPr>
        <p:spPr bwMode="auto">
          <a:xfrm>
            <a:off x="152400" y="2298923"/>
            <a:ext cx="449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t>平面平行运动的刚体，可简化为“薄板”  </a:t>
            </a:r>
            <a:r>
              <a:rPr lang="en-US" altLang="zh-CN" sz="2400" dirty="0"/>
              <a:t>(</a:t>
            </a:r>
            <a:r>
              <a:rPr lang="zh-CN" altLang="en-US" sz="2400" dirty="0"/>
              <a:t>即它的一个截面</a:t>
            </a:r>
            <a:r>
              <a:rPr lang="en-US" altLang="zh-CN" sz="2400" dirty="0"/>
              <a:t>)</a:t>
            </a:r>
          </a:p>
        </p:txBody>
      </p:sp>
      <p:grpSp>
        <p:nvGrpSpPr>
          <p:cNvPr id="16" name="Group 7">
            <a:extLst>
              <a:ext uri="{FF2B5EF4-FFF2-40B4-BE49-F238E27FC236}">
                <a16:creationId xmlns:a16="http://schemas.microsoft.com/office/drawing/2014/main" id="{4CB8D1CE-E2F3-4D00-88B8-5FC91D3AACA7}"/>
              </a:ext>
            </a:extLst>
          </p:cNvPr>
          <p:cNvGrpSpPr>
            <a:grpSpLocks/>
          </p:cNvGrpSpPr>
          <p:nvPr/>
        </p:nvGrpSpPr>
        <p:grpSpPr bwMode="auto">
          <a:xfrm>
            <a:off x="4676775" y="1994123"/>
            <a:ext cx="3517900" cy="1905000"/>
            <a:chOff x="2946" y="1968"/>
            <a:chExt cx="2216" cy="1200"/>
          </a:xfrm>
        </p:grpSpPr>
        <p:grpSp>
          <p:nvGrpSpPr>
            <p:cNvPr id="17" name="Group 8">
              <a:extLst>
                <a:ext uri="{FF2B5EF4-FFF2-40B4-BE49-F238E27FC236}">
                  <a16:creationId xmlns:a16="http://schemas.microsoft.com/office/drawing/2014/main" id="{20520532-1356-420C-A7F5-E04EE36F50B6}"/>
                </a:ext>
              </a:extLst>
            </p:cNvPr>
            <p:cNvGrpSpPr>
              <a:grpSpLocks/>
            </p:cNvGrpSpPr>
            <p:nvPr/>
          </p:nvGrpSpPr>
          <p:grpSpPr bwMode="auto">
            <a:xfrm>
              <a:off x="3120" y="1968"/>
              <a:ext cx="2042" cy="1200"/>
              <a:chOff x="3203" y="1872"/>
              <a:chExt cx="2042" cy="1200"/>
            </a:xfrm>
          </p:grpSpPr>
          <p:grpSp>
            <p:nvGrpSpPr>
              <p:cNvPr id="20" name="Group 9">
                <a:extLst>
                  <a:ext uri="{FF2B5EF4-FFF2-40B4-BE49-F238E27FC236}">
                    <a16:creationId xmlns:a16="http://schemas.microsoft.com/office/drawing/2014/main" id="{69AEAA02-DD7D-4610-AF38-DE6BB56A2703}"/>
                  </a:ext>
                </a:extLst>
              </p:cNvPr>
              <p:cNvGrpSpPr>
                <a:grpSpLocks/>
              </p:cNvGrpSpPr>
              <p:nvPr/>
            </p:nvGrpSpPr>
            <p:grpSpPr bwMode="auto">
              <a:xfrm>
                <a:off x="3203" y="1920"/>
                <a:ext cx="432" cy="1152"/>
                <a:chOff x="3203" y="1920"/>
                <a:chExt cx="432" cy="1152"/>
              </a:xfrm>
            </p:grpSpPr>
            <p:sp>
              <p:nvSpPr>
                <p:cNvPr id="28" name="Rectangle 10">
                  <a:extLst>
                    <a:ext uri="{FF2B5EF4-FFF2-40B4-BE49-F238E27FC236}">
                      <a16:creationId xmlns:a16="http://schemas.microsoft.com/office/drawing/2014/main" id="{A624D510-5C6B-4D52-A317-BFECC5E83B82}"/>
                    </a:ext>
                  </a:extLst>
                </p:cNvPr>
                <p:cNvSpPr>
                  <a:spLocks noChangeArrowheads="1"/>
                </p:cNvSpPr>
                <p:nvPr/>
              </p:nvSpPr>
              <p:spPr bwMode="auto">
                <a:xfrm rot="19744404">
                  <a:off x="3203" y="1920"/>
                  <a:ext cx="397" cy="8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 name="Group 11">
                  <a:extLst>
                    <a:ext uri="{FF2B5EF4-FFF2-40B4-BE49-F238E27FC236}">
                      <a16:creationId xmlns:a16="http://schemas.microsoft.com/office/drawing/2014/main" id="{781E50D0-3F16-4FF2-B2DA-75EE62180F28}"/>
                    </a:ext>
                  </a:extLst>
                </p:cNvPr>
                <p:cNvGrpSpPr>
                  <a:grpSpLocks/>
                </p:cNvGrpSpPr>
                <p:nvPr/>
              </p:nvGrpSpPr>
              <p:grpSpPr bwMode="auto">
                <a:xfrm>
                  <a:off x="3299" y="2742"/>
                  <a:ext cx="336" cy="330"/>
                  <a:chOff x="3072" y="2838"/>
                  <a:chExt cx="336" cy="330"/>
                </a:xfrm>
              </p:grpSpPr>
              <p:sp>
                <p:nvSpPr>
                  <p:cNvPr id="30" name="Oval 12">
                    <a:extLst>
                      <a:ext uri="{FF2B5EF4-FFF2-40B4-BE49-F238E27FC236}">
                        <a16:creationId xmlns:a16="http://schemas.microsoft.com/office/drawing/2014/main" id="{25BBECF0-5D95-42BD-ACFF-EEE7863D492A}"/>
                      </a:ext>
                    </a:extLst>
                  </p:cNvPr>
                  <p:cNvSpPr>
                    <a:spLocks noChangeArrowheads="1"/>
                  </p:cNvSpPr>
                  <p:nvPr/>
                </p:nvSpPr>
                <p:spPr bwMode="auto">
                  <a:xfrm>
                    <a:off x="3186" y="283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13">
                    <a:extLst>
                      <a:ext uri="{FF2B5EF4-FFF2-40B4-BE49-F238E27FC236}">
                        <a16:creationId xmlns:a16="http://schemas.microsoft.com/office/drawing/2014/main" id="{9895DD73-4F20-4C23-931B-18FF200481BD}"/>
                      </a:ext>
                    </a:extLst>
                  </p:cNvPr>
                  <p:cNvSpPr txBox="1">
                    <a:spLocks noChangeArrowheads="1"/>
                  </p:cNvSpPr>
                  <p:nvPr/>
                </p:nvSpPr>
                <p:spPr bwMode="auto">
                  <a:xfrm>
                    <a:off x="3072" y="2841"/>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t>A</a:t>
                    </a:r>
                  </a:p>
                </p:txBody>
              </p:sp>
            </p:grpSp>
          </p:grpSp>
          <p:grpSp>
            <p:nvGrpSpPr>
              <p:cNvPr id="21" name="Group 14">
                <a:extLst>
                  <a:ext uri="{FF2B5EF4-FFF2-40B4-BE49-F238E27FC236}">
                    <a16:creationId xmlns:a16="http://schemas.microsoft.com/office/drawing/2014/main" id="{AE7D3E7C-D919-4DCE-A851-A4CA770983B4}"/>
                  </a:ext>
                </a:extLst>
              </p:cNvPr>
              <p:cNvGrpSpPr>
                <a:grpSpLocks/>
              </p:cNvGrpSpPr>
              <p:nvPr/>
            </p:nvGrpSpPr>
            <p:grpSpPr bwMode="auto">
              <a:xfrm>
                <a:off x="4464" y="1872"/>
                <a:ext cx="781" cy="1182"/>
                <a:chOff x="4464" y="1872"/>
                <a:chExt cx="781" cy="1182"/>
              </a:xfrm>
            </p:grpSpPr>
            <p:sp>
              <p:nvSpPr>
                <p:cNvPr id="22" name="Rectangle 15">
                  <a:extLst>
                    <a:ext uri="{FF2B5EF4-FFF2-40B4-BE49-F238E27FC236}">
                      <a16:creationId xmlns:a16="http://schemas.microsoft.com/office/drawing/2014/main" id="{60F1FB81-A711-412F-92D4-358B7A64AD30}"/>
                    </a:ext>
                  </a:extLst>
                </p:cNvPr>
                <p:cNvSpPr>
                  <a:spLocks noChangeArrowheads="1"/>
                </p:cNvSpPr>
                <p:nvPr/>
              </p:nvSpPr>
              <p:spPr bwMode="auto">
                <a:xfrm rot="19744404">
                  <a:off x="4464" y="1872"/>
                  <a:ext cx="397" cy="810"/>
                </a:xfrm>
                <a:prstGeom prst="rect">
                  <a:avLst/>
                </a:prstGeom>
                <a:noFill/>
                <a:ln w="28575">
                  <a:solidFill>
                    <a:srgbClr val="FF0066"/>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16">
                  <a:extLst>
                    <a:ext uri="{FF2B5EF4-FFF2-40B4-BE49-F238E27FC236}">
                      <a16:creationId xmlns:a16="http://schemas.microsoft.com/office/drawing/2014/main" id="{1077BF03-3F55-4366-B07D-833947C80CC3}"/>
                    </a:ext>
                  </a:extLst>
                </p:cNvPr>
                <p:cNvSpPr>
                  <a:spLocks noChangeArrowheads="1"/>
                </p:cNvSpPr>
                <p:nvPr/>
              </p:nvSpPr>
              <p:spPr bwMode="auto">
                <a:xfrm rot="1442827">
                  <a:off x="4848" y="2022"/>
                  <a:ext cx="397" cy="8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 name="Group 17">
                  <a:extLst>
                    <a:ext uri="{FF2B5EF4-FFF2-40B4-BE49-F238E27FC236}">
                      <a16:creationId xmlns:a16="http://schemas.microsoft.com/office/drawing/2014/main" id="{1EE205E3-A06F-4838-B406-3B40B6A930BE}"/>
                    </a:ext>
                  </a:extLst>
                </p:cNvPr>
                <p:cNvGrpSpPr>
                  <a:grpSpLocks/>
                </p:cNvGrpSpPr>
                <p:nvPr/>
              </p:nvGrpSpPr>
              <p:grpSpPr bwMode="auto">
                <a:xfrm>
                  <a:off x="4561" y="2724"/>
                  <a:ext cx="336" cy="330"/>
                  <a:chOff x="3072" y="2838"/>
                  <a:chExt cx="336" cy="330"/>
                </a:xfrm>
              </p:grpSpPr>
              <p:sp>
                <p:nvSpPr>
                  <p:cNvPr id="26" name="Oval 18">
                    <a:extLst>
                      <a:ext uri="{FF2B5EF4-FFF2-40B4-BE49-F238E27FC236}">
                        <a16:creationId xmlns:a16="http://schemas.microsoft.com/office/drawing/2014/main" id="{7A0C4298-74A3-4FC0-A50E-BE8C9E4EF635}"/>
                      </a:ext>
                    </a:extLst>
                  </p:cNvPr>
                  <p:cNvSpPr>
                    <a:spLocks noChangeArrowheads="1"/>
                  </p:cNvSpPr>
                  <p:nvPr/>
                </p:nvSpPr>
                <p:spPr bwMode="auto">
                  <a:xfrm>
                    <a:off x="3186" y="283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Text Box 19">
                    <a:extLst>
                      <a:ext uri="{FF2B5EF4-FFF2-40B4-BE49-F238E27FC236}">
                        <a16:creationId xmlns:a16="http://schemas.microsoft.com/office/drawing/2014/main" id="{06EE17AB-2C8A-4063-8D45-5F0D63B6F948}"/>
                      </a:ext>
                    </a:extLst>
                  </p:cNvPr>
                  <p:cNvSpPr txBox="1">
                    <a:spLocks noChangeArrowheads="1"/>
                  </p:cNvSpPr>
                  <p:nvPr/>
                </p:nvSpPr>
                <p:spPr bwMode="auto">
                  <a:xfrm>
                    <a:off x="3072" y="2841"/>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t>A</a:t>
                    </a:r>
                  </a:p>
                </p:txBody>
              </p:sp>
            </p:grpSp>
            <p:sp>
              <p:nvSpPr>
                <p:cNvPr id="25" name="Freeform 20">
                  <a:extLst>
                    <a:ext uri="{FF2B5EF4-FFF2-40B4-BE49-F238E27FC236}">
                      <a16:creationId xmlns:a16="http://schemas.microsoft.com/office/drawing/2014/main" id="{2306A4F7-1BF8-4530-BF51-52CC88D126A7}"/>
                    </a:ext>
                  </a:extLst>
                </p:cNvPr>
                <p:cNvSpPr>
                  <a:spLocks/>
                </p:cNvSpPr>
                <p:nvPr/>
              </p:nvSpPr>
              <p:spPr bwMode="auto">
                <a:xfrm>
                  <a:off x="4525" y="2592"/>
                  <a:ext cx="432" cy="240"/>
                </a:xfrm>
                <a:custGeom>
                  <a:avLst/>
                  <a:gdLst>
                    <a:gd name="T0" fmla="*/ 64 w 1152"/>
                    <a:gd name="T1" fmla="*/ 648 h 744"/>
                    <a:gd name="T2" fmla="*/ 16 w 1152"/>
                    <a:gd name="T3" fmla="*/ 456 h 744"/>
                    <a:gd name="T4" fmla="*/ 160 w 1152"/>
                    <a:gd name="T5" fmla="*/ 168 h 744"/>
                    <a:gd name="T6" fmla="*/ 448 w 1152"/>
                    <a:gd name="T7" fmla="*/ 24 h 744"/>
                    <a:gd name="T8" fmla="*/ 784 w 1152"/>
                    <a:gd name="T9" fmla="*/ 24 h 744"/>
                    <a:gd name="T10" fmla="*/ 1024 w 1152"/>
                    <a:gd name="T11" fmla="*/ 168 h 744"/>
                    <a:gd name="T12" fmla="*/ 1120 w 1152"/>
                    <a:gd name="T13" fmla="*/ 360 h 744"/>
                    <a:gd name="T14" fmla="*/ 1120 w 1152"/>
                    <a:gd name="T15" fmla="*/ 600 h 744"/>
                    <a:gd name="T16" fmla="*/ 928 w 1152"/>
                    <a:gd name="T17" fmla="*/ 744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2" h="744">
                      <a:moveTo>
                        <a:pt x="64" y="648"/>
                      </a:moveTo>
                      <a:cubicBezTo>
                        <a:pt x="32" y="592"/>
                        <a:pt x="0" y="536"/>
                        <a:pt x="16" y="456"/>
                      </a:cubicBezTo>
                      <a:cubicBezTo>
                        <a:pt x="32" y="376"/>
                        <a:pt x="88" y="240"/>
                        <a:pt x="160" y="168"/>
                      </a:cubicBezTo>
                      <a:cubicBezTo>
                        <a:pt x="232" y="96"/>
                        <a:pt x="344" y="48"/>
                        <a:pt x="448" y="24"/>
                      </a:cubicBezTo>
                      <a:cubicBezTo>
                        <a:pt x="552" y="0"/>
                        <a:pt x="688" y="0"/>
                        <a:pt x="784" y="24"/>
                      </a:cubicBezTo>
                      <a:cubicBezTo>
                        <a:pt x="880" y="48"/>
                        <a:pt x="968" y="112"/>
                        <a:pt x="1024" y="168"/>
                      </a:cubicBezTo>
                      <a:cubicBezTo>
                        <a:pt x="1080" y="224"/>
                        <a:pt x="1104" y="288"/>
                        <a:pt x="1120" y="360"/>
                      </a:cubicBezTo>
                      <a:cubicBezTo>
                        <a:pt x="1136" y="432"/>
                        <a:pt x="1152" y="536"/>
                        <a:pt x="1120" y="600"/>
                      </a:cubicBezTo>
                      <a:cubicBezTo>
                        <a:pt x="1088" y="664"/>
                        <a:pt x="1008" y="704"/>
                        <a:pt x="928" y="74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8" name="Line 21">
              <a:extLst>
                <a:ext uri="{FF2B5EF4-FFF2-40B4-BE49-F238E27FC236}">
                  <a16:creationId xmlns:a16="http://schemas.microsoft.com/office/drawing/2014/main" id="{861F89AF-D411-469E-950C-7B1A97819C12}"/>
                </a:ext>
              </a:extLst>
            </p:cNvPr>
            <p:cNvSpPr>
              <a:spLocks noChangeShapeType="1"/>
            </p:cNvSpPr>
            <p:nvPr/>
          </p:nvSpPr>
          <p:spPr bwMode="auto">
            <a:xfrm flipV="1">
              <a:off x="2946" y="2136"/>
              <a:ext cx="1248" cy="4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2">
              <a:extLst>
                <a:ext uri="{FF2B5EF4-FFF2-40B4-BE49-F238E27FC236}">
                  <a16:creationId xmlns:a16="http://schemas.microsoft.com/office/drawing/2014/main" id="{25CBD641-4B3F-43C9-8F08-9B6EFB1809F5}"/>
                </a:ext>
              </a:extLst>
            </p:cNvPr>
            <p:cNvSpPr>
              <a:spLocks noChangeShapeType="1"/>
            </p:cNvSpPr>
            <p:nvPr/>
          </p:nvSpPr>
          <p:spPr bwMode="auto">
            <a:xfrm flipV="1">
              <a:off x="3372" y="2820"/>
              <a:ext cx="1248" cy="4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24">
            <a:extLst>
              <a:ext uri="{FF2B5EF4-FFF2-40B4-BE49-F238E27FC236}">
                <a16:creationId xmlns:a16="http://schemas.microsoft.com/office/drawing/2014/main" id="{A198FBEF-ADE1-4F61-AE69-2327E53C481D}"/>
              </a:ext>
            </a:extLst>
          </p:cNvPr>
          <p:cNvGrpSpPr>
            <a:grpSpLocks/>
          </p:cNvGrpSpPr>
          <p:nvPr/>
        </p:nvGrpSpPr>
        <p:grpSpPr bwMode="auto">
          <a:xfrm>
            <a:off x="76200" y="3975323"/>
            <a:ext cx="8991600" cy="1685925"/>
            <a:chOff x="48" y="3216"/>
            <a:chExt cx="5664" cy="1062"/>
          </a:xfrm>
        </p:grpSpPr>
        <p:grpSp>
          <p:nvGrpSpPr>
            <p:cNvPr id="35" name="Group 25">
              <a:extLst>
                <a:ext uri="{FF2B5EF4-FFF2-40B4-BE49-F238E27FC236}">
                  <a16:creationId xmlns:a16="http://schemas.microsoft.com/office/drawing/2014/main" id="{D6C4DCDF-4E82-4B05-AA72-15AC1071DCA5}"/>
                </a:ext>
              </a:extLst>
            </p:cNvPr>
            <p:cNvGrpSpPr>
              <a:grpSpLocks/>
            </p:cNvGrpSpPr>
            <p:nvPr/>
          </p:nvGrpSpPr>
          <p:grpSpPr bwMode="auto">
            <a:xfrm>
              <a:off x="48" y="3216"/>
              <a:ext cx="5664" cy="601"/>
              <a:chOff x="48" y="3312"/>
              <a:chExt cx="5664" cy="601"/>
            </a:xfrm>
          </p:grpSpPr>
          <p:sp>
            <p:nvSpPr>
              <p:cNvPr id="38" name="Text Box 26">
                <a:extLst>
                  <a:ext uri="{FF2B5EF4-FFF2-40B4-BE49-F238E27FC236}">
                    <a16:creationId xmlns:a16="http://schemas.microsoft.com/office/drawing/2014/main" id="{BB859B22-B845-4EF2-A428-6F408DC62158}"/>
                  </a:ext>
                </a:extLst>
              </p:cNvPr>
              <p:cNvSpPr txBox="1">
                <a:spLocks noChangeArrowheads="1"/>
              </p:cNvSpPr>
              <p:nvPr/>
            </p:nvSpPr>
            <p:spPr bwMode="auto">
              <a:xfrm>
                <a:off x="48" y="3456"/>
                <a:ext cx="259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t>刚体的平面平行运动</a:t>
                </a:r>
              </a:p>
            </p:txBody>
          </p:sp>
          <p:sp>
            <p:nvSpPr>
              <p:cNvPr id="39" name="AutoShape 27">
                <a:extLst>
                  <a:ext uri="{FF2B5EF4-FFF2-40B4-BE49-F238E27FC236}">
                    <a16:creationId xmlns:a16="http://schemas.microsoft.com/office/drawing/2014/main" id="{B3B56C0A-9870-41DB-B8FA-47A8DD52EEC5}"/>
                  </a:ext>
                </a:extLst>
              </p:cNvPr>
              <p:cNvSpPr>
                <a:spLocks noChangeArrowheads="1"/>
              </p:cNvSpPr>
              <p:nvPr/>
            </p:nvSpPr>
            <p:spPr bwMode="auto">
              <a:xfrm>
                <a:off x="2496" y="3600"/>
                <a:ext cx="672" cy="96"/>
              </a:xfrm>
              <a:prstGeom prst="rightArrow">
                <a:avLst>
                  <a:gd name="adj1" fmla="val 50000"/>
                  <a:gd name="adj2" fmla="val 1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28">
                <a:extLst>
                  <a:ext uri="{FF2B5EF4-FFF2-40B4-BE49-F238E27FC236}">
                    <a16:creationId xmlns:a16="http://schemas.microsoft.com/office/drawing/2014/main" id="{58A00BA1-A92C-46AB-804E-E376C1BEB747}"/>
                  </a:ext>
                </a:extLst>
              </p:cNvPr>
              <p:cNvSpPr txBox="1">
                <a:spLocks noChangeArrowheads="1"/>
              </p:cNvSpPr>
              <p:nvPr/>
            </p:nvSpPr>
            <p:spPr bwMode="auto">
              <a:xfrm>
                <a:off x="2400" y="3312"/>
                <a:ext cx="10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分解为</a:t>
                </a:r>
              </a:p>
            </p:txBody>
          </p:sp>
          <p:sp>
            <p:nvSpPr>
              <p:cNvPr id="41" name="Text Box 29">
                <a:extLst>
                  <a:ext uri="{FF2B5EF4-FFF2-40B4-BE49-F238E27FC236}">
                    <a16:creationId xmlns:a16="http://schemas.microsoft.com/office/drawing/2014/main" id="{7BC78E38-E61D-4E6E-A3A8-C7A60DBBA08D}"/>
                  </a:ext>
                </a:extLst>
              </p:cNvPr>
              <p:cNvSpPr txBox="1">
                <a:spLocks noChangeArrowheads="1"/>
              </p:cNvSpPr>
              <p:nvPr/>
            </p:nvSpPr>
            <p:spPr bwMode="auto">
              <a:xfrm>
                <a:off x="3216" y="3312"/>
                <a:ext cx="2496"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t>随基点</a:t>
                </a:r>
                <a:r>
                  <a:rPr lang="en-US" altLang="zh-CN" sz="2800" i="1" dirty="0"/>
                  <a:t>A</a:t>
                </a:r>
                <a:r>
                  <a:rPr lang="zh-CN" altLang="en-US" sz="2800" dirty="0"/>
                  <a:t>的二维平动和绕基点</a:t>
                </a:r>
                <a:r>
                  <a:rPr lang="en-US" altLang="zh-CN" sz="2800" dirty="0"/>
                  <a:t>A</a:t>
                </a:r>
                <a:r>
                  <a:rPr lang="zh-CN" altLang="en-US" sz="2800" dirty="0"/>
                  <a:t>的定轴转动</a:t>
                </a:r>
              </a:p>
            </p:txBody>
          </p:sp>
        </p:grpSp>
        <p:sp>
          <p:nvSpPr>
            <p:cNvPr id="36" name="Text Box 30">
              <a:extLst>
                <a:ext uri="{FF2B5EF4-FFF2-40B4-BE49-F238E27FC236}">
                  <a16:creationId xmlns:a16="http://schemas.microsoft.com/office/drawing/2014/main" id="{A9340911-E4F9-4598-A734-EFD24D43EA63}"/>
                </a:ext>
              </a:extLst>
            </p:cNvPr>
            <p:cNvSpPr txBox="1">
              <a:spLocks noChangeArrowheads="1"/>
            </p:cNvSpPr>
            <p:nvPr/>
          </p:nvSpPr>
          <p:spPr bwMode="auto">
            <a:xfrm>
              <a:off x="1056" y="3888"/>
              <a:ext cx="40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t>需要</a:t>
              </a:r>
              <a:r>
                <a:rPr lang="en-US" altLang="zh-CN" sz="2400" dirty="0"/>
                <a:t>3</a:t>
              </a:r>
              <a:r>
                <a:rPr lang="zh-CN" altLang="en-US" sz="2400" dirty="0"/>
                <a:t>个独立坐标变量</a:t>
              </a:r>
              <a:r>
                <a:rPr lang="en-US" altLang="zh-CN" sz="2400" dirty="0"/>
                <a:t>(</a:t>
              </a:r>
              <a:r>
                <a:rPr lang="en-US" altLang="zh-CN" sz="2400" i="1" dirty="0" err="1"/>
                <a:t>x,y</a:t>
              </a:r>
              <a:r>
                <a:rPr lang="en-US" altLang="zh-CN" sz="2400" dirty="0"/>
                <a:t>)</a:t>
              </a:r>
              <a:r>
                <a:rPr lang="zh-CN" altLang="en-US" sz="2400" dirty="0"/>
                <a:t>和</a:t>
              </a:r>
              <a:r>
                <a:rPr lang="en-US" altLang="zh-CN" sz="2400" dirty="0">
                  <a:latin typeface="Symbol" panose="05050102010706020507" pitchFamily="18" charset="2"/>
                </a:rPr>
                <a:t>q</a:t>
              </a:r>
              <a:endParaRPr lang="zh-CN" altLang="en-US" sz="2400" i="1" dirty="0">
                <a:latin typeface="Symbol" panose="05050102010706020507" pitchFamily="18" charset="2"/>
              </a:endParaRPr>
            </a:p>
          </p:txBody>
        </p:sp>
        <p:sp>
          <p:nvSpPr>
            <p:cNvPr id="37" name="Rectangle 31">
              <a:extLst>
                <a:ext uri="{FF2B5EF4-FFF2-40B4-BE49-F238E27FC236}">
                  <a16:creationId xmlns:a16="http://schemas.microsoft.com/office/drawing/2014/main" id="{672C6172-83AA-4309-B5C9-17F7F1CE88B6}"/>
                </a:ext>
              </a:extLst>
            </p:cNvPr>
            <p:cNvSpPr>
              <a:spLocks noChangeArrowheads="1"/>
            </p:cNvSpPr>
            <p:nvPr/>
          </p:nvSpPr>
          <p:spPr bwMode="auto">
            <a:xfrm>
              <a:off x="48" y="3222"/>
              <a:ext cx="5664" cy="105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文本框 2">
            <a:extLst>
              <a:ext uri="{FF2B5EF4-FFF2-40B4-BE49-F238E27FC236}">
                <a16:creationId xmlns:a16="http://schemas.microsoft.com/office/drawing/2014/main" id="{10030BB2-662F-4466-9107-533918E787D2}"/>
              </a:ext>
            </a:extLst>
          </p:cNvPr>
          <p:cNvSpPr txBox="1"/>
          <p:nvPr/>
        </p:nvSpPr>
        <p:spPr>
          <a:xfrm>
            <a:off x="1663083" y="6118448"/>
            <a:ext cx="7181800" cy="523220"/>
          </a:xfrm>
          <a:prstGeom prst="rect">
            <a:avLst/>
          </a:prstGeom>
          <a:noFill/>
        </p:spPr>
        <p:txBody>
          <a:bodyPr wrap="square" rtlCol="0">
            <a:spAutoFit/>
          </a:bodyPr>
          <a:lstStyle/>
          <a:p>
            <a:r>
              <a:rPr lang="zh-CN" altLang="en-US" sz="2800" dirty="0"/>
              <a:t>刚体的平行平面运动的自由度为</a:t>
            </a:r>
            <a:r>
              <a:rPr lang="en-US" altLang="zh-CN" sz="2800" dirty="0"/>
              <a:t>3</a:t>
            </a:r>
            <a:endParaRPr lang="zh-CN" altLang="en-US" sz="2800" dirty="0"/>
          </a:p>
        </p:txBody>
      </p:sp>
      <p:sp>
        <p:nvSpPr>
          <p:cNvPr id="4" name="箭头: 下 3">
            <a:extLst>
              <a:ext uri="{FF2B5EF4-FFF2-40B4-BE49-F238E27FC236}">
                <a16:creationId xmlns:a16="http://schemas.microsoft.com/office/drawing/2014/main" id="{2B05E10E-D0E5-4F69-88BD-74B0AB03AFEF}"/>
              </a:ext>
            </a:extLst>
          </p:cNvPr>
          <p:cNvSpPr/>
          <p:nvPr/>
        </p:nvSpPr>
        <p:spPr>
          <a:xfrm>
            <a:off x="3810000" y="5708104"/>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605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a:extLst>
              <a:ext uri="{FF2B5EF4-FFF2-40B4-BE49-F238E27FC236}">
                <a16:creationId xmlns:a16="http://schemas.microsoft.com/office/drawing/2014/main" id="{C9FFD9A4-A0A4-41FC-B952-CAF18B287500}"/>
              </a:ext>
            </a:extLst>
          </p:cNvPr>
          <p:cNvSpPr>
            <a:spLocks noGrp="1"/>
          </p:cNvSpPr>
          <p:nvPr>
            <p:ph type="sldNum" sz="quarter" idx="12"/>
          </p:nvPr>
        </p:nvSpPr>
        <p:spPr/>
        <p:txBody>
          <a:bodyPr/>
          <a:lstStyle/>
          <a:p>
            <a:fld id="{F4CD0B69-C165-4D4A-90C9-E8C86B47B491}" type="slidenum">
              <a:rPr lang="en-US" altLang="zh-CN"/>
              <a:pPr/>
              <a:t>65</a:t>
            </a:fld>
            <a:endParaRPr lang="en-US" altLang="zh-CN"/>
          </a:p>
        </p:txBody>
      </p:sp>
      <p:sp>
        <p:nvSpPr>
          <p:cNvPr id="201735" name="Text Box 7">
            <a:extLst>
              <a:ext uri="{FF2B5EF4-FFF2-40B4-BE49-F238E27FC236}">
                <a16:creationId xmlns:a16="http://schemas.microsoft.com/office/drawing/2014/main" id="{68A29103-0D48-450C-AE1B-1648FF50C7A4}"/>
              </a:ext>
            </a:extLst>
          </p:cNvPr>
          <p:cNvSpPr txBox="1">
            <a:spLocks noChangeArrowheads="1"/>
          </p:cNvSpPr>
          <p:nvPr/>
        </p:nvSpPr>
        <p:spPr bwMode="auto">
          <a:xfrm>
            <a:off x="6248400" y="4467944"/>
            <a:ext cx="2590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dirty="0"/>
              <a:t>O</a:t>
            </a:r>
            <a:r>
              <a:rPr lang="zh-CN" altLang="en-US" sz="2800" dirty="0"/>
              <a:t>是空间</a:t>
            </a:r>
            <a:r>
              <a:rPr lang="zh-CN" altLang="en-US" sz="2800" dirty="0">
                <a:solidFill>
                  <a:srgbClr val="FF0066"/>
                </a:solidFill>
              </a:rPr>
              <a:t>定点； </a:t>
            </a:r>
            <a:r>
              <a:rPr lang="en-US" altLang="zh-CN" sz="2800" i="1" dirty="0"/>
              <a:t>A</a:t>
            </a:r>
            <a:r>
              <a:rPr lang="zh-CN" altLang="en-US" sz="2800" dirty="0"/>
              <a:t>是</a:t>
            </a:r>
            <a:r>
              <a:rPr lang="zh-CN" altLang="en-US" sz="2800" dirty="0">
                <a:solidFill>
                  <a:srgbClr val="FF0066"/>
                </a:solidFill>
              </a:rPr>
              <a:t>基点</a:t>
            </a:r>
            <a:endParaRPr lang="zh-CN" altLang="en-US" dirty="0">
              <a:solidFill>
                <a:srgbClr val="FF0066"/>
              </a:solidFill>
            </a:endParaRPr>
          </a:p>
        </p:txBody>
      </p:sp>
      <p:sp>
        <p:nvSpPr>
          <p:cNvPr id="201744" name="Text Box 16">
            <a:extLst>
              <a:ext uri="{FF2B5EF4-FFF2-40B4-BE49-F238E27FC236}">
                <a16:creationId xmlns:a16="http://schemas.microsoft.com/office/drawing/2014/main" id="{E8BF6871-049D-471D-B32B-9F46D7A64A5F}"/>
              </a:ext>
            </a:extLst>
          </p:cNvPr>
          <p:cNvSpPr txBox="1">
            <a:spLocks noChangeArrowheads="1"/>
          </p:cNvSpPr>
          <p:nvPr/>
        </p:nvSpPr>
        <p:spPr bwMode="auto">
          <a:xfrm>
            <a:off x="152400" y="4848944"/>
            <a:ext cx="594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t>即绝对速度</a:t>
            </a:r>
            <a:r>
              <a:rPr lang="en-US" altLang="zh-CN" sz="2000" dirty="0"/>
              <a:t>=</a:t>
            </a:r>
            <a:r>
              <a:rPr lang="zh-CN" altLang="en-US" sz="2000" dirty="0"/>
              <a:t>牵连速度</a:t>
            </a:r>
            <a:r>
              <a:rPr lang="en-US" altLang="zh-CN" sz="2000" dirty="0"/>
              <a:t>+</a:t>
            </a:r>
            <a:r>
              <a:rPr lang="zh-CN" altLang="en-US" sz="2000" dirty="0"/>
              <a:t>相对速度</a:t>
            </a:r>
          </a:p>
        </p:txBody>
      </p:sp>
      <p:graphicFrame>
        <p:nvGraphicFramePr>
          <p:cNvPr id="201746" name="Object 18">
            <a:extLst>
              <a:ext uri="{FF2B5EF4-FFF2-40B4-BE49-F238E27FC236}">
                <a16:creationId xmlns:a16="http://schemas.microsoft.com/office/drawing/2014/main" id="{76723EBC-30D6-48D7-87FB-0B05868FA8CE}"/>
              </a:ext>
            </a:extLst>
          </p:cNvPr>
          <p:cNvGraphicFramePr>
            <a:graphicFrameLocks noChangeAspect="1"/>
          </p:cNvGraphicFramePr>
          <p:nvPr>
            <p:extLst>
              <p:ext uri="{D42A27DB-BD31-4B8C-83A1-F6EECF244321}">
                <p14:modId xmlns:p14="http://schemas.microsoft.com/office/powerpoint/2010/main" val="3541540146"/>
              </p:ext>
            </p:extLst>
          </p:nvPr>
        </p:nvGraphicFramePr>
        <p:xfrm>
          <a:off x="2741613" y="3020144"/>
          <a:ext cx="1144587" cy="804863"/>
        </p:xfrm>
        <a:graphic>
          <a:graphicData uri="http://schemas.openxmlformats.org/presentationml/2006/ole">
            <mc:AlternateContent xmlns:mc="http://schemas.openxmlformats.org/markup-compatibility/2006">
              <mc:Choice xmlns:v="urn:schemas-microsoft-com:vml" Requires="v">
                <p:oleObj spid="_x0000_s266584" name="公式" r:id="rId3" imgW="558720" imgH="393480" progId="Equation.3">
                  <p:embed/>
                </p:oleObj>
              </mc:Choice>
              <mc:Fallback>
                <p:oleObj name="公式" r:id="rId3" imgW="558720" imgH="393480" progId="Equation.3">
                  <p:embed/>
                  <p:pic>
                    <p:nvPicPr>
                      <p:cNvPr id="201746" name="Object 18">
                        <a:extLst>
                          <a:ext uri="{FF2B5EF4-FFF2-40B4-BE49-F238E27FC236}">
                            <a16:creationId xmlns:a16="http://schemas.microsoft.com/office/drawing/2014/main" id="{76723EBC-30D6-48D7-87FB-0B05868FA8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613" y="3020144"/>
                        <a:ext cx="11445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7" name="Object 19">
            <a:extLst>
              <a:ext uri="{FF2B5EF4-FFF2-40B4-BE49-F238E27FC236}">
                <a16:creationId xmlns:a16="http://schemas.microsoft.com/office/drawing/2014/main" id="{ABC7E58F-A942-4581-B926-834E1F37D7D2}"/>
              </a:ext>
            </a:extLst>
          </p:cNvPr>
          <p:cNvGraphicFramePr>
            <a:graphicFrameLocks noChangeAspect="1"/>
          </p:cNvGraphicFramePr>
          <p:nvPr>
            <p:extLst>
              <p:ext uri="{D42A27DB-BD31-4B8C-83A1-F6EECF244321}">
                <p14:modId xmlns:p14="http://schemas.microsoft.com/office/powerpoint/2010/main" val="1212722673"/>
              </p:ext>
            </p:extLst>
          </p:nvPr>
        </p:nvGraphicFramePr>
        <p:xfrm>
          <a:off x="206375" y="2043832"/>
          <a:ext cx="1398588" cy="474662"/>
        </p:xfrm>
        <a:graphic>
          <a:graphicData uri="http://schemas.openxmlformats.org/presentationml/2006/ole">
            <mc:AlternateContent xmlns:mc="http://schemas.openxmlformats.org/markup-compatibility/2006">
              <mc:Choice xmlns:v="urn:schemas-microsoft-com:vml" Requires="v">
                <p:oleObj spid="_x0000_s266585" name="公式" r:id="rId5" imgW="634680" imgH="215640" progId="Equation.3">
                  <p:embed/>
                </p:oleObj>
              </mc:Choice>
              <mc:Fallback>
                <p:oleObj name="公式" r:id="rId5" imgW="634680" imgH="215640" progId="Equation.3">
                  <p:embed/>
                  <p:pic>
                    <p:nvPicPr>
                      <p:cNvPr id="201747" name="Object 19">
                        <a:extLst>
                          <a:ext uri="{FF2B5EF4-FFF2-40B4-BE49-F238E27FC236}">
                            <a16:creationId xmlns:a16="http://schemas.microsoft.com/office/drawing/2014/main" id="{ABC7E58F-A942-4581-B926-834E1F37D7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75" y="2043832"/>
                        <a:ext cx="139858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1750" name="Group 22">
            <a:extLst>
              <a:ext uri="{FF2B5EF4-FFF2-40B4-BE49-F238E27FC236}">
                <a16:creationId xmlns:a16="http://schemas.microsoft.com/office/drawing/2014/main" id="{3B81639D-4F71-45F3-8E93-1B76B81D5ED5}"/>
              </a:ext>
            </a:extLst>
          </p:cNvPr>
          <p:cNvGrpSpPr>
            <a:grpSpLocks/>
          </p:cNvGrpSpPr>
          <p:nvPr/>
        </p:nvGrpSpPr>
        <p:grpSpPr bwMode="auto">
          <a:xfrm>
            <a:off x="1600200" y="1877144"/>
            <a:ext cx="2541588" cy="819150"/>
            <a:chOff x="1008" y="768"/>
            <a:chExt cx="1601" cy="516"/>
          </a:xfrm>
        </p:grpSpPr>
        <p:graphicFrame>
          <p:nvGraphicFramePr>
            <p:cNvPr id="201748" name="Object 20">
              <a:extLst>
                <a:ext uri="{FF2B5EF4-FFF2-40B4-BE49-F238E27FC236}">
                  <a16:creationId xmlns:a16="http://schemas.microsoft.com/office/drawing/2014/main" id="{ADCE1D11-5051-4E8C-A459-21B464D4266B}"/>
                </a:ext>
              </a:extLst>
            </p:cNvPr>
            <p:cNvGraphicFramePr>
              <a:graphicFrameLocks noChangeAspect="1"/>
            </p:cNvGraphicFramePr>
            <p:nvPr/>
          </p:nvGraphicFramePr>
          <p:xfrm>
            <a:off x="1376" y="768"/>
            <a:ext cx="1233" cy="516"/>
          </p:xfrm>
          <a:graphic>
            <a:graphicData uri="http://schemas.openxmlformats.org/presentationml/2006/ole">
              <mc:AlternateContent xmlns:mc="http://schemas.openxmlformats.org/markup-compatibility/2006">
                <mc:Choice xmlns:v="urn:schemas-microsoft-com:vml" Requires="v">
                  <p:oleObj spid="_x0000_s266586" name="公式" r:id="rId7" imgW="939600" imgH="393480" progId="Equation.3">
                    <p:embed/>
                  </p:oleObj>
                </mc:Choice>
                <mc:Fallback>
                  <p:oleObj name="公式" r:id="rId7" imgW="939600" imgH="393480" progId="Equation.3">
                    <p:embed/>
                    <p:pic>
                      <p:nvPicPr>
                        <p:cNvPr id="201748" name="Object 20">
                          <a:extLst>
                            <a:ext uri="{FF2B5EF4-FFF2-40B4-BE49-F238E27FC236}">
                              <a16:creationId xmlns:a16="http://schemas.microsoft.com/office/drawing/2014/main" id="{ADCE1D11-5051-4E8C-A459-21B464D426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 y="768"/>
                          <a:ext cx="1233" cy="5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49" name="AutoShape 21">
              <a:extLst>
                <a:ext uri="{FF2B5EF4-FFF2-40B4-BE49-F238E27FC236}">
                  <a16:creationId xmlns:a16="http://schemas.microsoft.com/office/drawing/2014/main" id="{835CF85D-158D-47C4-B613-F11DA89C09C2}"/>
                </a:ext>
              </a:extLst>
            </p:cNvPr>
            <p:cNvSpPr>
              <a:spLocks noChangeArrowheads="1"/>
            </p:cNvSpPr>
            <p:nvPr/>
          </p:nvSpPr>
          <p:spPr bwMode="auto">
            <a:xfrm>
              <a:off x="1008" y="960"/>
              <a:ext cx="336" cy="144"/>
            </a:xfrm>
            <a:prstGeom prst="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1777" name="Group 49">
            <a:extLst>
              <a:ext uri="{FF2B5EF4-FFF2-40B4-BE49-F238E27FC236}">
                <a16:creationId xmlns:a16="http://schemas.microsoft.com/office/drawing/2014/main" id="{7F9A1E5A-97D4-4DBC-AB07-9F6F5DD07664}"/>
              </a:ext>
            </a:extLst>
          </p:cNvPr>
          <p:cNvGrpSpPr>
            <a:grpSpLocks/>
          </p:cNvGrpSpPr>
          <p:nvPr/>
        </p:nvGrpSpPr>
        <p:grpSpPr bwMode="auto">
          <a:xfrm>
            <a:off x="76200" y="3020144"/>
            <a:ext cx="2133600" cy="804863"/>
            <a:chOff x="48" y="1488"/>
            <a:chExt cx="1344" cy="507"/>
          </a:xfrm>
        </p:grpSpPr>
        <p:sp>
          <p:nvSpPr>
            <p:cNvPr id="201751" name="Text Box 23">
              <a:extLst>
                <a:ext uri="{FF2B5EF4-FFF2-40B4-BE49-F238E27FC236}">
                  <a16:creationId xmlns:a16="http://schemas.microsoft.com/office/drawing/2014/main" id="{1C5359FA-48D3-412D-BF15-56061E49F0B9}"/>
                </a:ext>
              </a:extLst>
            </p:cNvPr>
            <p:cNvSpPr txBox="1">
              <a:spLocks noChangeArrowheads="1"/>
            </p:cNvSpPr>
            <p:nvPr/>
          </p:nvSpPr>
          <p:spPr bwMode="auto">
            <a:xfrm>
              <a:off x="48" y="1536"/>
              <a:ext cx="9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其中</a:t>
              </a:r>
            </a:p>
          </p:txBody>
        </p:sp>
        <p:graphicFrame>
          <p:nvGraphicFramePr>
            <p:cNvPr id="201752" name="Object 24">
              <a:extLst>
                <a:ext uri="{FF2B5EF4-FFF2-40B4-BE49-F238E27FC236}">
                  <a16:creationId xmlns:a16="http://schemas.microsoft.com/office/drawing/2014/main" id="{A673EBB8-D8B4-4023-A936-B6CAB47FC9C5}"/>
                </a:ext>
              </a:extLst>
            </p:cNvPr>
            <p:cNvGraphicFramePr>
              <a:graphicFrameLocks noChangeAspect="1"/>
            </p:cNvGraphicFramePr>
            <p:nvPr/>
          </p:nvGraphicFramePr>
          <p:xfrm>
            <a:off x="820" y="1488"/>
            <a:ext cx="572" cy="507"/>
          </p:xfrm>
          <a:graphic>
            <a:graphicData uri="http://schemas.openxmlformats.org/presentationml/2006/ole">
              <mc:AlternateContent xmlns:mc="http://schemas.openxmlformats.org/markup-compatibility/2006">
                <mc:Choice xmlns:v="urn:schemas-microsoft-com:vml" Requires="v">
                  <p:oleObj spid="_x0000_s266587" name="公式" r:id="rId9" imgW="444240" imgH="393480" progId="Equation.3">
                    <p:embed/>
                  </p:oleObj>
                </mc:Choice>
                <mc:Fallback>
                  <p:oleObj name="公式" r:id="rId9" imgW="444240" imgH="393480" progId="Equation.3">
                    <p:embed/>
                    <p:pic>
                      <p:nvPicPr>
                        <p:cNvPr id="201752" name="Object 24">
                          <a:extLst>
                            <a:ext uri="{FF2B5EF4-FFF2-40B4-BE49-F238E27FC236}">
                              <a16:creationId xmlns:a16="http://schemas.microsoft.com/office/drawing/2014/main" id="{A673EBB8-D8B4-4023-A936-B6CAB47FC9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 y="1488"/>
                          <a:ext cx="572" cy="5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1753" name="Object 25">
            <a:extLst>
              <a:ext uri="{FF2B5EF4-FFF2-40B4-BE49-F238E27FC236}">
                <a16:creationId xmlns:a16="http://schemas.microsoft.com/office/drawing/2014/main" id="{B2F9FC24-0E70-418E-86FA-5D9AEF143317}"/>
              </a:ext>
            </a:extLst>
          </p:cNvPr>
          <p:cNvGraphicFramePr>
            <a:graphicFrameLocks noChangeAspect="1"/>
          </p:cNvGraphicFramePr>
          <p:nvPr>
            <p:extLst>
              <p:ext uri="{D42A27DB-BD31-4B8C-83A1-F6EECF244321}">
                <p14:modId xmlns:p14="http://schemas.microsoft.com/office/powerpoint/2010/main" val="4110106414"/>
              </p:ext>
            </p:extLst>
          </p:nvPr>
        </p:nvGraphicFramePr>
        <p:xfrm>
          <a:off x="4343400" y="3020144"/>
          <a:ext cx="1524000" cy="828675"/>
        </p:xfrm>
        <a:graphic>
          <a:graphicData uri="http://schemas.openxmlformats.org/presentationml/2006/ole">
            <mc:AlternateContent xmlns:mc="http://schemas.openxmlformats.org/markup-compatibility/2006">
              <mc:Choice xmlns:v="urn:schemas-microsoft-com:vml" Requires="v">
                <p:oleObj spid="_x0000_s266588" name="公式" r:id="rId11" imgW="723600" imgH="393480" progId="Equation.3">
                  <p:embed/>
                </p:oleObj>
              </mc:Choice>
              <mc:Fallback>
                <p:oleObj name="公式" r:id="rId11" imgW="723600" imgH="393480" progId="Equation.3">
                  <p:embed/>
                  <p:pic>
                    <p:nvPicPr>
                      <p:cNvPr id="201753" name="Object 25">
                        <a:extLst>
                          <a:ext uri="{FF2B5EF4-FFF2-40B4-BE49-F238E27FC236}">
                            <a16:creationId xmlns:a16="http://schemas.microsoft.com/office/drawing/2014/main" id="{B2F9FC24-0E70-418E-86FA-5D9AEF14331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3400" y="3020144"/>
                        <a:ext cx="1524000"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1765" name="Group 37">
            <a:extLst>
              <a:ext uri="{FF2B5EF4-FFF2-40B4-BE49-F238E27FC236}">
                <a16:creationId xmlns:a16="http://schemas.microsoft.com/office/drawing/2014/main" id="{31586E7C-03FE-4168-B490-EE8AE7038D35}"/>
              </a:ext>
            </a:extLst>
          </p:cNvPr>
          <p:cNvGrpSpPr>
            <a:grpSpLocks/>
          </p:cNvGrpSpPr>
          <p:nvPr/>
        </p:nvGrpSpPr>
        <p:grpSpPr bwMode="auto">
          <a:xfrm>
            <a:off x="5562600" y="1648544"/>
            <a:ext cx="3505200" cy="2941638"/>
            <a:chOff x="3504" y="624"/>
            <a:chExt cx="2208" cy="1853"/>
          </a:xfrm>
        </p:grpSpPr>
        <p:grpSp>
          <p:nvGrpSpPr>
            <p:cNvPr id="201741" name="Group 13">
              <a:extLst>
                <a:ext uri="{FF2B5EF4-FFF2-40B4-BE49-F238E27FC236}">
                  <a16:creationId xmlns:a16="http://schemas.microsoft.com/office/drawing/2014/main" id="{A42D6F1E-71EA-4CA7-BC8C-F2A309357FD3}"/>
                </a:ext>
              </a:extLst>
            </p:cNvPr>
            <p:cNvGrpSpPr>
              <a:grpSpLocks/>
            </p:cNvGrpSpPr>
            <p:nvPr/>
          </p:nvGrpSpPr>
          <p:grpSpPr bwMode="auto">
            <a:xfrm>
              <a:off x="4434" y="1560"/>
              <a:ext cx="654" cy="312"/>
              <a:chOff x="4338" y="1344"/>
              <a:chExt cx="654" cy="312"/>
            </a:xfrm>
          </p:grpSpPr>
          <p:sp>
            <p:nvSpPr>
              <p:cNvPr id="201739" name="Freeform 11">
                <a:extLst>
                  <a:ext uri="{FF2B5EF4-FFF2-40B4-BE49-F238E27FC236}">
                    <a16:creationId xmlns:a16="http://schemas.microsoft.com/office/drawing/2014/main" id="{9FFBB5E9-C459-4FF5-91CB-3FE3CFF95CC9}"/>
                  </a:ext>
                </a:extLst>
              </p:cNvPr>
              <p:cNvSpPr>
                <a:spLocks/>
              </p:cNvSpPr>
              <p:nvPr/>
            </p:nvSpPr>
            <p:spPr bwMode="auto">
              <a:xfrm>
                <a:off x="4544" y="1344"/>
                <a:ext cx="448" cy="312"/>
              </a:xfrm>
              <a:custGeom>
                <a:avLst/>
                <a:gdLst>
                  <a:gd name="T0" fmla="*/ 384 w 448"/>
                  <a:gd name="T1" fmla="*/ 312 h 312"/>
                  <a:gd name="T2" fmla="*/ 432 w 448"/>
                  <a:gd name="T3" fmla="*/ 168 h 312"/>
                  <a:gd name="T4" fmla="*/ 288 w 448"/>
                  <a:gd name="T5" fmla="*/ 24 h 312"/>
                  <a:gd name="T6" fmla="*/ 48 w 448"/>
                  <a:gd name="T7" fmla="*/ 24 h 312"/>
                  <a:gd name="T8" fmla="*/ 0 w 448"/>
                  <a:gd name="T9" fmla="*/ 168 h 312"/>
                  <a:gd name="T10" fmla="*/ 48 w 448"/>
                  <a:gd name="T11" fmla="*/ 264 h 312"/>
                </a:gdLst>
                <a:ahLst/>
                <a:cxnLst>
                  <a:cxn ang="0">
                    <a:pos x="T0" y="T1"/>
                  </a:cxn>
                  <a:cxn ang="0">
                    <a:pos x="T2" y="T3"/>
                  </a:cxn>
                  <a:cxn ang="0">
                    <a:pos x="T4" y="T5"/>
                  </a:cxn>
                  <a:cxn ang="0">
                    <a:pos x="T6" y="T7"/>
                  </a:cxn>
                  <a:cxn ang="0">
                    <a:pos x="T8" y="T9"/>
                  </a:cxn>
                  <a:cxn ang="0">
                    <a:pos x="T10" y="T11"/>
                  </a:cxn>
                </a:cxnLst>
                <a:rect l="0" t="0" r="r" b="b"/>
                <a:pathLst>
                  <a:path w="448" h="312">
                    <a:moveTo>
                      <a:pt x="384" y="312"/>
                    </a:moveTo>
                    <a:cubicBezTo>
                      <a:pt x="416" y="264"/>
                      <a:pt x="448" y="216"/>
                      <a:pt x="432" y="168"/>
                    </a:cubicBezTo>
                    <a:cubicBezTo>
                      <a:pt x="416" y="120"/>
                      <a:pt x="352" y="48"/>
                      <a:pt x="288" y="24"/>
                    </a:cubicBezTo>
                    <a:cubicBezTo>
                      <a:pt x="224" y="0"/>
                      <a:pt x="96" y="0"/>
                      <a:pt x="48" y="24"/>
                    </a:cubicBezTo>
                    <a:cubicBezTo>
                      <a:pt x="0" y="48"/>
                      <a:pt x="0" y="128"/>
                      <a:pt x="0" y="168"/>
                    </a:cubicBezTo>
                    <a:cubicBezTo>
                      <a:pt x="0" y="208"/>
                      <a:pt x="24" y="236"/>
                      <a:pt x="48" y="264"/>
                    </a:cubicBezTo>
                  </a:path>
                </a:pathLst>
              </a:custGeom>
              <a:noFill/>
              <a:ln w="28575" cmpd="sng">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1740" name="Object 12">
                <a:extLst>
                  <a:ext uri="{FF2B5EF4-FFF2-40B4-BE49-F238E27FC236}">
                    <a16:creationId xmlns:a16="http://schemas.microsoft.com/office/drawing/2014/main" id="{697C69D2-AEB4-4CBB-AFF6-647359194FFA}"/>
                  </a:ext>
                </a:extLst>
              </p:cNvPr>
              <p:cNvGraphicFramePr>
                <a:graphicFrameLocks noChangeAspect="1"/>
              </p:cNvGraphicFramePr>
              <p:nvPr/>
            </p:nvGraphicFramePr>
            <p:xfrm>
              <a:off x="4338" y="1350"/>
              <a:ext cx="240" cy="220"/>
            </p:xfrm>
            <a:graphic>
              <a:graphicData uri="http://schemas.openxmlformats.org/presentationml/2006/ole">
                <mc:AlternateContent xmlns:mc="http://schemas.openxmlformats.org/markup-compatibility/2006">
                  <mc:Choice xmlns:v="urn:schemas-microsoft-com:vml" Requires="v">
                    <p:oleObj spid="_x0000_s266589" name="公式" r:id="rId13" imgW="152280" imgH="139680" progId="Equation.3">
                      <p:embed/>
                    </p:oleObj>
                  </mc:Choice>
                  <mc:Fallback>
                    <p:oleObj name="公式" r:id="rId13" imgW="152280" imgH="139680" progId="Equation.3">
                      <p:embed/>
                      <p:pic>
                        <p:nvPicPr>
                          <p:cNvPr id="201740" name="Object 12">
                            <a:extLst>
                              <a:ext uri="{FF2B5EF4-FFF2-40B4-BE49-F238E27FC236}">
                                <a16:creationId xmlns:a16="http://schemas.microsoft.com/office/drawing/2014/main" id="{697C69D2-AEB4-4CBB-AFF6-647359194F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38" y="1350"/>
                            <a:ext cx="240"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1754" name="Rectangle 26">
              <a:extLst>
                <a:ext uri="{FF2B5EF4-FFF2-40B4-BE49-F238E27FC236}">
                  <a16:creationId xmlns:a16="http://schemas.microsoft.com/office/drawing/2014/main" id="{53E273C2-5BE4-43DB-A22D-B57FC78C2945}"/>
                </a:ext>
              </a:extLst>
            </p:cNvPr>
            <p:cNvSpPr>
              <a:spLocks noChangeArrowheads="1"/>
            </p:cNvSpPr>
            <p:nvPr/>
          </p:nvSpPr>
          <p:spPr bwMode="auto">
            <a:xfrm rot="19237326">
              <a:off x="4464" y="672"/>
              <a:ext cx="864" cy="10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5" name="Line 27">
              <a:extLst>
                <a:ext uri="{FF2B5EF4-FFF2-40B4-BE49-F238E27FC236}">
                  <a16:creationId xmlns:a16="http://schemas.microsoft.com/office/drawing/2014/main" id="{B0F02752-7D43-477A-9181-094AEF792FD7}"/>
                </a:ext>
              </a:extLst>
            </p:cNvPr>
            <p:cNvSpPr>
              <a:spLocks noChangeShapeType="1"/>
            </p:cNvSpPr>
            <p:nvPr/>
          </p:nvSpPr>
          <p:spPr bwMode="auto">
            <a:xfrm flipV="1">
              <a:off x="3792" y="912"/>
              <a:ext cx="1008" cy="13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56" name="Line 28">
              <a:extLst>
                <a:ext uri="{FF2B5EF4-FFF2-40B4-BE49-F238E27FC236}">
                  <a16:creationId xmlns:a16="http://schemas.microsoft.com/office/drawing/2014/main" id="{E391A44D-912D-4C21-82B4-5379AC854547}"/>
                </a:ext>
              </a:extLst>
            </p:cNvPr>
            <p:cNvSpPr>
              <a:spLocks noChangeShapeType="1"/>
            </p:cNvSpPr>
            <p:nvPr/>
          </p:nvSpPr>
          <p:spPr bwMode="auto">
            <a:xfrm flipV="1">
              <a:off x="3792" y="1824"/>
              <a:ext cx="1104"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57" name="Line 29">
              <a:extLst>
                <a:ext uri="{FF2B5EF4-FFF2-40B4-BE49-F238E27FC236}">
                  <a16:creationId xmlns:a16="http://schemas.microsoft.com/office/drawing/2014/main" id="{23D0B058-812E-4A89-8B04-6A0BFA4E6EB2}"/>
                </a:ext>
              </a:extLst>
            </p:cNvPr>
            <p:cNvSpPr>
              <a:spLocks noChangeShapeType="1"/>
            </p:cNvSpPr>
            <p:nvPr/>
          </p:nvSpPr>
          <p:spPr bwMode="auto">
            <a:xfrm flipH="1" flipV="1">
              <a:off x="4800" y="960"/>
              <a:ext cx="96" cy="86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58" name="Text Box 30">
              <a:extLst>
                <a:ext uri="{FF2B5EF4-FFF2-40B4-BE49-F238E27FC236}">
                  <a16:creationId xmlns:a16="http://schemas.microsoft.com/office/drawing/2014/main" id="{4C427889-BF09-400F-B3CF-80D2C5C13727}"/>
                </a:ext>
              </a:extLst>
            </p:cNvPr>
            <p:cNvSpPr txBox="1">
              <a:spLocks noChangeArrowheads="1"/>
            </p:cNvSpPr>
            <p:nvPr/>
          </p:nvSpPr>
          <p:spPr bwMode="auto">
            <a:xfrm>
              <a:off x="3504" y="2112"/>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O</a:t>
              </a:r>
            </a:p>
          </p:txBody>
        </p:sp>
        <p:sp>
          <p:nvSpPr>
            <p:cNvPr id="201759" name="Text Box 31">
              <a:extLst>
                <a:ext uri="{FF2B5EF4-FFF2-40B4-BE49-F238E27FC236}">
                  <a16:creationId xmlns:a16="http://schemas.microsoft.com/office/drawing/2014/main" id="{C645AA71-998F-4855-BB94-A0DAEA5A15C6}"/>
                </a:ext>
              </a:extLst>
            </p:cNvPr>
            <p:cNvSpPr txBox="1">
              <a:spLocks noChangeArrowheads="1"/>
            </p:cNvSpPr>
            <p:nvPr/>
          </p:nvSpPr>
          <p:spPr bwMode="auto">
            <a:xfrm>
              <a:off x="4800" y="1827"/>
              <a:ext cx="9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A(</a:t>
              </a:r>
              <a:r>
                <a:rPr lang="zh-CN" altLang="en-US" i="1" dirty="0"/>
                <a:t>基点</a:t>
              </a:r>
              <a:r>
                <a:rPr lang="en-US" altLang="zh-CN" i="1" dirty="0"/>
                <a:t>)</a:t>
              </a:r>
            </a:p>
          </p:txBody>
        </p:sp>
        <p:sp>
          <p:nvSpPr>
            <p:cNvPr id="201760" name="Text Box 32">
              <a:extLst>
                <a:ext uri="{FF2B5EF4-FFF2-40B4-BE49-F238E27FC236}">
                  <a16:creationId xmlns:a16="http://schemas.microsoft.com/office/drawing/2014/main" id="{2116CF17-00A6-4EE8-B9CC-14D2DB2227F3}"/>
                </a:ext>
              </a:extLst>
            </p:cNvPr>
            <p:cNvSpPr txBox="1">
              <a:spLocks noChangeArrowheads="1"/>
            </p:cNvSpPr>
            <p:nvPr/>
          </p:nvSpPr>
          <p:spPr bwMode="auto">
            <a:xfrm>
              <a:off x="4656" y="624"/>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P</a:t>
              </a:r>
            </a:p>
          </p:txBody>
        </p:sp>
        <p:sp>
          <p:nvSpPr>
            <p:cNvPr id="201761" name="Text Box 33">
              <a:extLst>
                <a:ext uri="{FF2B5EF4-FFF2-40B4-BE49-F238E27FC236}">
                  <a16:creationId xmlns:a16="http://schemas.microsoft.com/office/drawing/2014/main" id="{8372D26F-9E06-4BD0-85E4-C9D7A6EF3534}"/>
                </a:ext>
              </a:extLst>
            </p:cNvPr>
            <p:cNvSpPr txBox="1">
              <a:spLocks noChangeArrowheads="1"/>
            </p:cNvSpPr>
            <p:nvPr/>
          </p:nvSpPr>
          <p:spPr bwMode="auto">
            <a:xfrm>
              <a:off x="4080" y="1248"/>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t>r</a:t>
              </a:r>
            </a:p>
          </p:txBody>
        </p:sp>
        <p:sp>
          <p:nvSpPr>
            <p:cNvPr id="201762" name="Text Box 34">
              <a:extLst>
                <a:ext uri="{FF2B5EF4-FFF2-40B4-BE49-F238E27FC236}">
                  <a16:creationId xmlns:a16="http://schemas.microsoft.com/office/drawing/2014/main" id="{648C30E1-6EEE-4E1F-AB32-E0CB53AA0FFB}"/>
                </a:ext>
              </a:extLst>
            </p:cNvPr>
            <p:cNvSpPr txBox="1">
              <a:spLocks noChangeArrowheads="1"/>
            </p:cNvSpPr>
            <p:nvPr/>
          </p:nvSpPr>
          <p:spPr bwMode="auto">
            <a:xfrm>
              <a:off x="4385" y="1989"/>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err="1"/>
                <a:t>r</a:t>
              </a:r>
              <a:r>
                <a:rPr lang="en-US" altLang="zh-CN" i="1" baseline="-25000" dirty="0" err="1"/>
                <a:t>A</a:t>
              </a:r>
              <a:endParaRPr lang="en-US" altLang="zh-CN" i="1" baseline="-25000" dirty="0"/>
            </a:p>
          </p:txBody>
        </p:sp>
        <p:graphicFrame>
          <p:nvGraphicFramePr>
            <p:cNvPr id="201764" name="Object 36">
              <a:extLst>
                <a:ext uri="{FF2B5EF4-FFF2-40B4-BE49-F238E27FC236}">
                  <a16:creationId xmlns:a16="http://schemas.microsoft.com/office/drawing/2014/main" id="{5850BC21-5034-4767-9518-AD0C6BBA728C}"/>
                </a:ext>
              </a:extLst>
            </p:cNvPr>
            <p:cNvGraphicFramePr>
              <a:graphicFrameLocks noChangeAspect="1"/>
            </p:cNvGraphicFramePr>
            <p:nvPr/>
          </p:nvGraphicFramePr>
          <p:xfrm>
            <a:off x="4896" y="1104"/>
            <a:ext cx="206" cy="244"/>
          </p:xfrm>
          <a:graphic>
            <a:graphicData uri="http://schemas.openxmlformats.org/presentationml/2006/ole">
              <mc:AlternateContent xmlns:mc="http://schemas.openxmlformats.org/markup-compatibility/2006">
                <mc:Choice xmlns:v="urn:schemas-microsoft-com:vml" Requires="v">
                  <p:oleObj spid="_x0000_s266590" name="公式" r:id="rId15" imgW="139680" imgH="164880" progId="Equation.3">
                    <p:embed/>
                  </p:oleObj>
                </mc:Choice>
                <mc:Fallback>
                  <p:oleObj name="公式" r:id="rId15" imgW="139680" imgH="164880" progId="Equation.3">
                    <p:embed/>
                    <p:pic>
                      <p:nvPicPr>
                        <p:cNvPr id="201764" name="Object 36">
                          <a:extLst>
                            <a:ext uri="{FF2B5EF4-FFF2-40B4-BE49-F238E27FC236}">
                              <a16:creationId xmlns:a16="http://schemas.microsoft.com/office/drawing/2014/main" id="{5850BC21-5034-4767-9518-AD0C6BBA728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96" y="1104"/>
                          <a:ext cx="206"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1779" name="Group 51">
            <a:extLst>
              <a:ext uri="{FF2B5EF4-FFF2-40B4-BE49-F238E27FC236}">
                <a16:creationId xmlns:a16="http://schemas.microsoft.com/office/drawing/2014/main" id="{AB605AF8-EE88-4585-940B-2B317622DD45}"/>
              </a:ext>
            </a:extLst>
          </p:cNvPr>
          <p:cNvGrpSpPr>
            <a:grpSpLocks/>
          </p:cNvGrpSpPr>
          <p:nvPr/>
        </p:nvGrpSpPr>
        <p:grpSpPr bwMode="auto">
          <a:xfrm>
            <a:off x="152400" y="4010744"/>
            <a:ext cx="3505200" cy="609600"/>
            <a:chOff x="96" y="2112"/>
            <a:chExt cx="2208" cy="384"/>
          </a:xfrm>
        </p:grpSpPr>
        <p:graphicFrame>
          <p:nvGraphicFramePr>
            <p:cNvPr id="201767" name="Object 39">
              <a:extLst>
                <a:ext uri="{FF2B5EF4-FFF2-40B4-BE49-F238E27FC236}">
                  <a16:creationId xmlns:a16="http://schemas.microsoft.com/office/drawing/2014/main" id="{EADCA074-43D9-4A36-B98C-B6E6E1AB3D8A}"/>
                </a:ext>
              </a:extLst>
            </p:cNvPr>
            <p:cNvGraphicFramePr>
              <a:graphicFrameLocks noChangeAspect="1"/>
            </p:cNvGraphicFramePr>
            <p:nvPr>
              <p:extLst>
                <p:ext uri="{D42A27DB-BD31-4B8C-83A1-F6EECF244321}">
                  <p14:modId xmlns:p14="http://schemas.microsoft.com/office/powerpoint/2010/main" val="2216373084"/>
                </p:ext>
              </p:extLst>
            </p:nvPr>
          </p:nvGraphicFramePr>
          <p:xfrm>
            <a:off x="864" y="2147"/>
            <a:ext cx="1440" cy="349"/>
          </p:xfrm>
          <a:graphic>
            <a:graphicData uri="http://schemas.openxmlformats.org/presentationml/2006/ole">
              <mc:AlternateContent xmlns:mc="http://schemas.openxmlformats.org/markup-compatibility/2006">
                <mc:Choice xmlns:v="urn:schemas-microsoft-com:vml" Requires="v">
                  <p:oleObj spid="_x0000_s266591" name="公式" r:id="rId17" imgW="888840" imgH="215640" progId="Equation.3">
                    <p:embed/>
                  </p:oleObj>
                </mc:Choice>
                <mc:Fallback>
                  <p:oleObj name="公式" r:id="rId17" imgW="888840" imgH="215640" progId="Equation.3">
                    <p:embed/>
                    <p:pic>
                      <p:nvPicPr>
                        <p:cNvPr id="201767" name="Object 39">
                          <a:extLst>
                            <a:ext uri="{FF2B5EF4-FFF2-40B4-BE49-F238E27FC236}">
                              <a16:creationId xmlns:a16="http://schemas.microsoft.com/office/drawing/2014/main" id="{EADCA074-43D9-4A36-B98C-B6E6E1AB3D8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4" y="2147"/>
                          <a:ext cx="1440" cy="349"/>
                        </a:xfrm>
                        <a:prstGeom prst="rect">
                          <a:avLst/>
                        </a:prstGeom>
                        <a:noFill/>
                        <a:ln w="19050">
                          <a:solidFill>
                            <a:srgbClr val="FF00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68" name="Text Box 40">
              <a:extLst>
                <a:ext uri="{FF2B5EF4-FFF2-40B4-BE49-F238E27FC236}">
                  <a16:creationId xmlns:a16="http://schemas.microsoft.com/office/drawing/2014/main" id="{637219B8-95F0-4143-9E82-2D3DDE6022CB}"/>
                </a:ext>
              </a:extLst>
            </p:cNvPr>
            <p:cNvSpPr txBox="1">
              <a:spLocks noChangeArrowheads="1"/>
            </p:cNvSpPr>
            <p:nvPr/>
          </p:nvSpPr>
          <p:spPr bwMode="auto">
            <a:xfrm>
              <a:off x="96" y="2112"/>
              <a:ext cx="57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故</a:t>
              </a:r>
            </a:p>
          </p:txBody>
        </p:sp>
      </p:grpSp>
      <p:grpSp>
        <p:nvGrpSpPr>
          <p:cNvPr id="201778" name="Group 50">
            <a:extLst>
              <a:ext uri="{FF2B5EF4-FFF2-40B4-BE49-F238E27FC236}">
                <a16:creationId xmlns:a16="http://schemas.microsoft.com/office/drawing/2014/main" id="{CF3C6A05-46F5-412C-B4A1-D9019F78DF31}"/>
              </a:ext>
            </a:extLst>
          </p:cNvPr>
          <p:cNvGrpSpPr>
            <a:grpSpLocks/>
          </p:cNvGrpSpPr>
          <p:nvPr/>
        </p:nvGrpSpPr>
        <p:grpSpPr bwMode="auto">
          <a:xfrm>
            <a:off x="4267200" y="1531069"/>
            <a:ext cx="2895600" cy="2479675"/>
            <a:chOff x="2688" y="550"/>
            <a:chExt cx="1824" cy="1562"/>
          </a:xfrm>
        </p:grpSpPr>
        <p:sp>
          <p:nvSpPr>
            <p:cNvPr id="201769" name="Rectangle 41">
              <a:extLst>
                <a:ext uri="{FF2B5EF4-FFF2-40B4-BE49-F238E27FC236}">
                  <a16:creationId xmlns:a16="http://schemas.microsoft.com/office/drawing/2014/main" id="{A936E728-FC42-400C-90F5-4829CEB20C3E}"/>
                </a:ext>
              </a:extLst>
            </p:cNvPr>
            <p:cNvSpPr>
              <a:spLocks noChangeArrowheads="1"/>
            </p:cNvSpPr>
            <p:nvPr/>
          </p:nvSpPr>
          <p:spPr bwMode="auto">
            <a:xfrm>
              <a:off x="2688" y="1392"/>
              <a:ext cx="1056" cy="72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1774" name="Group 46">
              <a:extLst>
                <a:ext uri="{FF2B5EF4-FFF2-40B4-BE49-F238E27FC236}">
                  <a16:creationId xmlns:a16="http://schemas.microsoft.com/office/drawing/2014/main" id="{A83A2637-F157-4BF8-A1A2-B30FAC5AFEB4}"/>
                </a:ext>
              </a:extLst>
            </p:cNvPr>
            <p:cNvGrpSpPr>
              <a:grpSpLocks/>
            </p:cNvGrpSpPr>
            <p:nvPr/>
          </p:nvGrpSpPr>
          <p:grpSpPr bwMode="auto">
            <a:xfrm>
              <a:off x="2784" y="550"/>
              <a:ext cx="1728" cy="698"/>
              <a:chOff x="1488" y="3142"/>
              <a:chExt cx="1728" cy="698"/>
            </a:xfrm>
          </p:grpSpPr>
          <p:grpSp>
            <p:nvGrpSpPr>
              <p:cNvPr id="201772" name="Group 44">
                <a:extLst>
                  <a:ext uri="{FF2B5EF4-FFF2-40B4-BE49-F238E27FC236}">
                    <a16:creationId xmlns:a16="http://schemas.microsoft.com/office/drawing/2014/main" id="{59BDB14A-05F5-44B5-8B95-F2F772304E07}"/>
                  </a:ext>
                </a:extLst>
              </p:cNvPr>
              <p:cNvGrpSpPr>
                <a:grpSpLocks/>
              </p:cNvGrpSpPr>
              <p:nvPr/>
            </p:nvGrpSpPr>
            <p:grpSpPr bwMode="auto">
              <a:xfrm>
                <a:off x="1488" y="3142"/>
                <a:ext cx="1728" cy="549"/>
                <a:chOff x="1488" y="3142"/>
                <a:chExt cx="1728" cy="549"/>
              </a:xfrm>
            </p:grpSpPr>
            <p:sp>
              <p:nvSpPr>
                <p:cNvPr id="201770" name="Text Box 42">
                  <a:extLst>
                    <a:ext uri="{FF2B5EF4-FFF2-40B4-BE49-F238E27FC236}">
                      <a16:creationId xmlns:a16="http://schemas.microsoft.com/office/drawing/2014/main" id="{68BF78A7-C9C5-4899-A4F9-6CDCF1A2B133}"/>
                    </a:ext>
                  </a:extLst>
                </p:cNvPr>
                <p:cNvSpPr txBox="1">
                  <a:spLocks noChangeArrowheads="1"/>
                </p:cNvSpPr>
                <p:nvPr/>
              </p:nvSpPr>
              <p:spPr bwMode="auto">
                <a:xfrm>
                  <a:off x="1488" y="3168"/>
                  <a:ext cx="172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t>     </a:t>
                  </a:r>
                  <a:r>
                    <a:rPr lang="zh-CN" altLang="en-US" sz="2400" dirty="0"/>
                    <a:t>大小不变，只</a:t>
                  </a:r>
                  <a:br>
                    <a:rPr lang="en-US" altLang="zh-CN" sz="2400" dirty="0"/>
                  </a:br>
                  <a:r>
                    <a:rPr lang="zh-CN" altLang="en-US" sz="2400" dirty="0"/>
                    <a:t>是方向改变</a:t>
                  </a:r>
                </a:p>
              </p:txBody>
            </p:sp>
            <p:graphicFrame>
              <p:nvGraphicFramePr>
                <p:cNvPr id="201771" name="Object 43">
                  <a:extLst>
                    <a:ext uri="{FF2B5EF4-FFF2-40B4-BE49-F238E27FC236}">
                      <a16:creationId xmlns:a16="http://schemas.microsoft.com/office/drawing/2014/main" id="{62837759-0967-4575-9978-EA13D1DBF90D}"/>
                    </a:ext>
                  </a:extLst>
                </p:cNvPr>
                <p:cNvGraphicFramePr>
                  <a:graphicFrameLocks noChangeAspect="1"/>
                </p:cNvGraphicFramePr>
                <p:nvPr>
                  <p:extLst>
                    <p:ext uri="{D42A27DB-BD31-4B8C-83A1-F6EECF244321}">
                      <p14:modId xmlns:p14="http://schemas.microsoft.com/office/powerpoint/2010/main" val="1342961386"/>
                    </p:ext>
                  </p:extLst>
                </p:nvPr>
              </p:nvGraphicFramePr>
              <p:xfrm>
                <a:off x="1493" y="3142"/>
                <a:ext cx="243" cy="288"/>
              </p:xfrm>
              <a:graphic>
                <a:graphicData uri="http://schemas.openxmlformats.org/presentationml/2006/ole">
                  <mc:AlternateContent xmlns:mc="http://schemas.openxmlformats.org/markup-compatibility/2006">
                    <mc:Choice xmlns:v="urn:schemas-microsoft-com:vml" Requires="v">
                      <p:oleObj spid="_x0000_s266592" name="公式" r:id="rId19" imgW="139680" imgH="164880" progId="Equation.3">
                        <p:embed/>
                      </p:oleObj>
                    </mc:Choice>
                    <mc:Fallback>
                      <p:oleObj name="公式" r:id="rId19" imgW="139680" imgH="164880" progId="Equation.3">
                        <p:embed/>
                        <p:pic>
                          <p:nvPicPr>
                            <p:cNvPr id="201771" name="Object 43">
                              <a:extLst>
                                <a:ext uri="{FF2B5EF4-FFF2-40B4-BE49-F238E27FC236}">
                                  <a16:creationId xmlns:a16="http://schemas.microsoft.com/office/drawing/2014/main" id="{62837759-0967-4575-9978-EA13D1DBF90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93" y="3142"/>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1773" name="AutoShape 45">
                <a:extLst>
                  <a:ext uri="{FF2B5EF4-FFF2-40B4-BE49-F238E27FC236}">
                    <a16:creationId xmlns:a16="http://schemas.microsoft.com/office/drawing/2014/main" id="{C833D283-5AC9-4FC4-B9FB-0C240106AD12}"/>
                  </a:ext>
                </a:extLst>
              </p:cNvPr>
              <p:cNvSpPr>
                <a:spLocks noChangeArrowheads="1"/>
              </p:cNvSpPr>
              <p:nvPr/>
            </p:nvSpPr>
            <p:spPr bwMode="auto">
              <a:xfrm>
                <a:off x="1488" y="3168"/>
                <a:ext cx="1440" cy="672"/>
              </a:xfrm>
              <a:prstGeom prst="wedgeRectCallout">
                <a:avLst>
                  <a:gd name="adj1" fmla="val -43750"/>
                  <a:gd name="adj2" fmla="val 70000"/>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grpSp>
      </p:grpSp>
      <p:sp>
        <p:nvSpPr>
          <p:cNvPr id="201775" name="Text Box 47">
            <a:extLst>
              <a:ext uri="{FF2B5EF4-FFF2-40B4-BE49-F238E27FC236}">
                <a16:creationId xmlns:a16="http://schemas.microsoft.com/office/drawing/2014/main" id="{2A8A3300-E768-4868-AFD9-3D3C578E990E}"/>
              </a:ext>
            </a:extLst>
          </p:cNvPr>
          <p:cNvSpPr txBox="1">
            <a:spLocks noChangeArrowheads="1"/>
          </p:cNvSpPr>
          <p:nvPr/>
        </p:nvSpPr>
        <p:spPr bwMode="auto">
          <a:xfrm>
            <a:off x="152400" y="5610944"/>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注：</a:t>
            </a:r>
            <a:r>
              <a:rPr lang="en-US" altLang="zh-CN" sz="2800" i="1"/>
              <a:t>A</a:t>
            </a:r>
            <a:r>
              <a:rPr lang="zh-CN" altLang="en-US" sz="2800"/>
              <a:t>点做平动，故</a:t>
            </a:r>
            <a:r>
              <a:rPr lang="en-US" altLang="zh-CN" sz="2800" i="1"/>
              <a:t>A</a:t>
            </a:r>
            <a:r>
              <a:rPr lang="zh-CN" altLang="en-US" sz="2800"/>
              <a:t>点是平动参考系。</a:t>
            </a:r>
          </a:p>
        </p:txBody>
      </p:sp>
      <p:sp>
        <p:nvSpPr>
          <p:cNvPr id="42" name="标题 1">
            <a:extLst>
              <a:ext uri="{FF2B5EF4-FFF2-40B4-BE49-F238E27FC236}">
                <a16:creationId xmlns:a16="http://schemas.microsoft.com/office/drawing/2014/main" id="{4B701096-AE13-4905-ACA8-0431F2149425}"/>
              </a:ext>
            </a:extLst>
          </p:cNvPr>
          <p:cNvSpPr txBox="1">
            <a:spLocks/>
          </p:cNvSpPr>
          <p:nvPr/>
        </p:nvSpPr>
        <p:spPr>
          <a:xfrm>
            <a:off x="107504" y="274638"/>
            <a:ext cx="9036495"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§5.7 </a:t>
            </a:r>
            <a:r>
              <a:rPr lang="zh-CN" altLang="en-US" dirty="0"/>
              <a:t>刚体的平面平行运动</a:t>
            </a:r>
          </a:p>
        </p:txBody>
      </p:sp>
      <p:cxnSp>
        <p:nvCxnSpPr>
          <p:cNvPr id="43" name="直接连接符 42">
            <a:extLst>
              <a:ext uri="{FF2B5EF4-FFF2-40B4-BE49-F238E27FC236}">
                <a16:creationId xmlns:a16="http://schemas.microsoft.com/office/drawing/2014/main" id="{E3A62587-3DFF-4A43-98FC-EC6E6150BD44}"/>
              </a:ext>
            </a:extLst>
          </p:cNvPr>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077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01765"/>
                                        </p:tgtEl>
                                        <p:attrNameLst>
                                          <p:attrName>style.visibility</p:attrName>
                                        </p:attrNameLst>
                                      </p:cBhvr>
                                      <p:to>
                                        <p:strVal val="visible"/>
                                      </p:to>
                                    </p:set>
                                    <p:animEffect transition="in" filter="diamond(in)">
                                      <p:cBhvr>
                                        <p:cTn id="7" dur="2000"/>
                                        <p:tgtEl>
                                          <p:spTgt spid="2017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01735"/>
                                        </p:tgtEl>
                                        <p:attrNameLst>
                                          <p:attrName>style.visibility</p:attrName>
                                        </p:attrNameLst>
                                      </p:cBhvr>
                                      <p:to>
                                        <p:strVal val="visible"/>
                                      </p:to>
                                    </p:set>
                                    <p:animEffect transition="in" filter="diamond(in)">
                                      <p:cBhvr>
                                        <p:cTn id="12" dur="2000"/>
                                        <p:tgtEl>
                                          <p:spTgt spid="2017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1747"/>
                                        </p:tgtEl>
                                        <p:attrNameLst>
                                          <p:attrName>style.visibility</p:attrName>
                                        </p:attrNameLst>
                                      </p:cBhvr>
                                      <p:to>
                                        <p:strVal val="visible"/>
                                      </p:to>
                                    </p:set>
                                    <p:animEffect transition="in" filter="wipe(left)">
                                      <p:cBhvr>
                                        <p:cTn id="17" dur="1000"/>
                                        <p:tgtEl>
                                          <p:spTgt spid="2017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1750"/>
                                        </p:tgtEl>
                                        <p:attrNameLst>
                                          <p:attrName>style.visibility</p:attrName>
                                        </p:attrNameLst>
                                      </p:cBhvr>
                                      <p:to>
                                        <p:strVal val="visible"/>
                                      </p:to>
                                    </p:set>
                                    <p:animEffect transition="in" filter="wipe(left)">
                                      <p:cBhvr>
                                        <p:cTn id="22" dur="1000"/>
                                        <p:tgtEl>
                                          <p:spTgt spid="2017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1777"/>
                                        </p:tgtEl>
                                        <p:attrNameLst>
                                          <p:attrName>style.visibility</p:attrName>
                                        </p:attrNameLst>
                                      </p:cBhvr>
                                      <p:to>
                                        <p:strVal val="visible"/>
                                      </p:to>
                                    </p:set>
                                    <p:animEffect transition="in" filter="wipe(left)">
                                      <p:cBhvr>
                                        <p:cTn id="27" dur="1000"/>
                                        <p:tgtEl>
                                          <p:spTgt spid="2017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1746"/>
                                        </p:tgtEl>
                                        <p:attrNameLst>
                                          <p:attrName>style.visibility</p:attrName>
                                        </p:attrNameLst>
                                      </p:cBhvr>
                                      <p:to>
                                        <p:strVal val="visible"/>
                                      </p:to>
                                    </p:set>
                                    <p:animEffect transition="in" filter="wipe(left)">
                                      <p:cBhvr>
                                        <p:cTn id="32" dur="1000"/>
                                        <p:tgtEl>
                                          <p:spTgt spid="2017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1753"/>
                                        </p:tgtEl>
                                        <p:attrNameLst>
                                          <p:attrName>style.visibility</p:attrName>
                                        </p:attrNameLst>
                                      </p:cBhvr>
                                      <p:to>
                                        <p:strVal val="visible"/>
                                      </p:to>
                                    </p:set>
                                    <p:animEffect transition="in" filter="wipe(left)">
                                      <p:cBhvr>
                                        <p:cTn id="37" dur="1000"/>
                                        <p:tgtEl>
                                          <p:spTgt spid="2017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nodeType="clickEffect">
                                  <p:stCondLst>
                                    <p:cond delay="0"/>
                                  </p:stCondLst>
                                  <p:childTnLst>
                                    <p:set>
                                      <p:cBhvr>
                                        <p:cTn id="41" dur="1" fill="hold">
                                          <p:stCondLst>
                                            <p:cond delay="0"/>
                                          </p:stCondLst>
                                        </p:cTn>
                                        <p:tgtEl>
                                          <p:spTgt spid="201778"/>
                                        </p:tgtEl>
                                        <p:attrNameLst>
                                          <p:attrName>style.visibility</p:attrName>
                                        </p:attrNameLst>
                                      </p:cBhvr>
                                      <p:to>
                                        <p:strVal val="visible"/>
                                      </p:to>
                                    </p:set>
                                    <p:animEffect transition="in" filter="diamond(in)">
                                      <p:cBhvr>
                                        <p:cTn id="42" dur="2000"/>
                                        <p:tgtEl>
                                          <p:spTgt spid="20177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01779"/>
                                        </p:tgtEl>
                                        <p:attrNameLst>
                                          <p:attrName>style.visibility</p:attrName>
                                        </p:attrNameLst>
                                      </p:cBhvr>
                                      <p:to>
                                        <p:strVal val="visible"/>
                                      </p:to>
                                    </p:set>
                                    <p:animEffect transition="in" filter="wipe(left)">
                                      <p:cBhvr>
                                        <p:cTn id="47" dur="1000"/>
                                        <p:tgtEl>
                                          <p:spTgt spid="20177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1744"/>
                                        </p:tgtEl>
                                        <p:attrNameLst>
                                          <p:attrName>style.visibility</p:attrName>
                                        </p:attrNameLst>
                                      </p:cBhvr>
                                      <p:to>
                                        <p:strVal val="visible"/>
                                      </p:to>
                                    </p:set>
                                    <p:animEffect transition="in" filter="wipe(left)">
                                      <p:cBhvr>
                                        <p:cTn id="52" dur="1000"/>
                                        <p:tgtEl>
                                          <p:spTgt spid="20174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1775"/>
                                        </p:tgtEl>
                                        <p:attrNameLst>
                                          <p:attrName>style.visibility</p:attrName>
                                        </p:attrNameLst>
                                      </p:cBhvr>
                                      <p:to>
                                        <p:strVal val="visible"/>
                                      </p:to>
                                    </p:set>
                                    <p:animEffect transition="in" filter="wipe(left)">
                                      <p:cBhvr>
                                        <p:cTn id="57" dur="1000"/>
                                        <p:tgtEl>
                                          <p:spTgt spid="201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5" grpId="0"/>
      <p:bldP spid="201744" grpId="0"/>
      <p:bldP spid="20177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a:extLst>
              <a:ext uri="{FF2B5EF4-FFF2-40B4-BE49-F238E27FC236}">
                <a16:creationId xmlns:a16="http://schemas.microsoft.com/office/drawing/2014/main" id="{9A8266FC-C14C-46D4-AD29-307024A8F012}"/>
              </a:ext>
            </a:extLst>
          </p:cNvPr>
          <p:cNvSpPr>
            <a:spLocks noGrp="1"/>
          </p:cNvSpPr>
          <p:nvPr>
            <p:ph type="sldNum" sz="quarter" idx="12"/>
          </p:nvPr>
        </p:nvSpPr>
        <p:spPr/>
        <p:txBody>
          <a:bodyPr/>
          <a:lstStyle/>
          <a:p>
            <a:fld id="{FFE0278A-006A-43D9-A628-EA3367BE66C5}" type="slidenum">
              <a:rPr lang="en-US" altLang="zh-CN"/>
              <a:pPr/>
              <a:t>66</a:t>
            </a:fld>
            <a:endParaRPr lang="en-US" altLang="zh-CN"/>
          </a:p>
        </p:txBody>
      </p:sp>
      <p:grpSp>
        <p:nvGrpSpPr>
          <p:cNvPr id="203781" name="Group 5">
            <a:extLst>
              <a:ext uri="{FF2B5EF4-FFF2-40B4-BE49-F238E27FC236}">
                <a16:creationId xmlns:a16="http://schemas.microsoft.com/office/drawing/2014/main" id="{EAB1A521-A395-42E5-A606-A113EFFEA9B0}"/>
              </a:ext>
            </a:extLst>
          </p:cNvPr>
          <p:cNvGrpSpPr>
            <a:grpSpLocks/>
          </p:cNvGrpSpPr>
          <p:nvPr/>
        </p:nvGrpSpPr>
        <p:grpSpPr bwMode="auto">
          <a:xfrm>
            <a:off x="5715001" y="1249363"/>
            <a:ext cx="3367088" cy="2941637"/>
            <a:chOff x="3504" y="624"/>
            <a:chExt cx="2121" cy="1853"/>
          </a:xfrm>
        </p:grpSpPr>
        <p:grpSp>
          <p:nvGrpSpPr>
            <p:cNvPr id="203782" name="Group 6">
              <a:extLst>
                <a:ext uri="{FF2B5EF4-FFF2-40B4-BE49-F238E27FC236}">
                  <a16:creationId xmlns:a16="http://schemas.microsoft.com/office/drawing/2014/main" id="{5412E8FF-97AA-4607-9A34-FD92CA690D60}"/>
                </a:ext>
              </a:extLst>
            </p:cNvPr>
            <p:cNvGrpSpPr>
              <a:grpSpLocks/>
            </p:cNvGrpSpPr>
            <p:nvPr/>
          </p:nvGrpSpPr>
          <p:grpSpPr bwMode="auto">
            <a:xfrm>
              <a:off x="4434" y="1560"/>
              <a:ext cx="654" cy="312"/>
              <a:chOff x="4338" y="1344"/>
              <a:chExt cx="654" cy="312"/>
            </a:xfrm>
          </p:grpSpPr>
          <p:sp>
            <p:nvSpPr>
              <p:cNvPr id="203783" name="Freeform 7">
                <a:extLst>
                  <a:ext uri="{FF2B5EF4-FFF2-40B4-BE49-F238E27FC236}">
                    <a16:creationId xmlns:a16="http://schemas.microsoft.com/office/drawing/2014/main" id="{AD065075-656E-4154-8455-398A0645CBD7}"/>
                  </a:ext>
                </a:extLst>
              </p:cNvPr>
              <p:cNvSpPr>
                <a:spLocks/>
              </p:cNvSpPr>
              <p:nvPr/>
            </p:nvSpPr>
            <p:spPr bwMode="auto">
              <a:xfrm>
                <a:off x="4544" y="1344"/>
                <a:ext cx="448" cy="312"/>
              </a:xfrm>
              <a:custGeom>
                <a:avLst/>
                <a:gdLst>
                  <a:gd name="T0" fmla="*/ 384 w 448"/>
                  <a:gd name="T1" fmla="*/ 312 h 312"/>
                  <a:gd name="T2" fmla="*/ 432 w 448"/>
                  <a:gd name="T3" fmla="*/ 168 h 312"/>
                  <a:gd name="T4" fmla="*/ 288 w 448"/>
                  <a:gd name="T5" fmla="*/ 24 h 312"/>
                  <a:gd name="T6" fmla="*/ 48 w 448"/>
                  <a:gd name="T7" fmla="*/ 24 h 312"/>
                  <a:gd name="T8" fmla="*/ 0 w 448"/>
                  <a:gd name="T9" fmla="*/ 168 h 312"/>
                  <a:gd name="T10" fmla="*/ 48 w 448"/>
                  <a:gd name="T11" fmla="*/ 264 h 312"/>
                </a:gdLst>
                <a:ahLst/>
                <a:cxnLst>
                  <a:cxn ang="0">
                    <a:pos x="T0" y="T1"/>
                  </a:cxn>
                  <a:cxn ang="0">
                    <a:pos x="T2" y="T3"/>
                  </a:cxn>
                  <a:cxn ang="0">
                    <a:pos x="T4" y="T5"/>
                  </a:cxn>
                  <a:cxn ang="0">
                    <a:pos x="T6" y="T7"/>
                  </a:cxn>
                  <a:cxn ang="0">
                    <a:pos x="T8" y="T9"/>
                  </a:cxn>
                  <a:cxn ang="0">
                    <a:pos x="T10" y="T11"/>
                  </a:cxn>
                </a:cxnLst>
                <a:rect l="0" t="0" r="r" b="b"/>
                <a:pathLst>
                  <a:path w="448" h="312">
                    <a:moveTo>
                      <a:pt x="384" y="312"/>
                    </a:moveTo>
                    <a:cubicBezTo>
                      <a:pt x="416" y="264"/>
                      <a:pt x="448" y="216"/>
                      <a:pt x="432" y="168"/>
                    </a:cubicBezTo>
                    <a:cubicBezTo>
                      <a:pt x="416" y="120"/>
                      <a:pt x="352" y="48"/>
                      <a:pt x="288" y="24"/>
                    </a:cubicBezTo>
                    <a:cubicBezTo>
                      <a:pt x="224" y="0"/>
                      <a:pt x="96" y="0"/>
                      <a:pt x="48" y="24"/>
                    </a:cubicBezTo>
                    <a:cubicBezTo>
                      <a:pt x="0" y="48"/>
                      <a:pt x="0" y="128"/>
                      <a:pt x="0" y="168"/>
                    </a:cubicBezTo>
                    <a:cubicBezTo>
                      <a:pt x="0" y="208"/>
                      <a:pt x="24" y="236"/>
                      <a:pt x="48" y="264"/>
                    </a:cubicBezTo>
                  </a:path>
                </a:pathLst>
              </a:custGeom>
              <a:noFill/>
              <a:ln w="28575" cmpd="sng">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3784" name="Object 8">
                <a:extLst>
                  <a:ext uri="{FF2B5EF4-FFF2-40B4-BE49-F238E27FC236}">
                    <a16:creationId xmlns:a16="http://schemas.microsoft.com/office/drawing/2014/main" id="{6AB34EB3-C2CB-4F5C-8D0C-DA6C4672C05E}"/>
                  </a:ext>
                </a:extLst>
              </p:cNvPr>
              <p:cNvGraphicFramePr>
                <a:graphicFrameLocks noChangeAspect="1"/>
              </p:cNvGraphicFramePr>
              <p:nvPr/>
            </p:nvGraphicFramePr>
            <p:xfrm>
              <a:off x="4338" y="1350"/>
              <a:ext cx="240" cy="220"/>
            </p:xfrm>
            <a:graphic>
              <a:graphicData uri="http://schemas.openxmlformats.org/presentationml/2006/ole">
                <mc:AlternateContent xmlns:mc="http://schemas.openxmlformats.org/markup-compatibility/2006">
                  <mc:Choice xmlns:v="urn:schemas-microsoft-com:vml" Requires="v">
                    <p:oleObj spid="_x0000_s268836" name="公式" r:id="rId3" imgW="152280" imgH="139680" progId="Equation.3">
                      <p:embed/>
                    </p:oleObj>
                  </mc:Choice>
                  <mc:Fallback>
                    <p:oleObj name="公式" r:id="rId3" imgW="152280" imgH="139680" progId="Equation.3">
                      <p:embed/>
                      <p:pic>
                        <p:nvPicPr>
                          <p:cNvPr id="203784" name="Object 8">
                            <a:extLst>
                              <a:ext uri="{FF2B5EF4-FFF2-40B4-BE49-F238E27FC236}">
                                <a16:creationId xmlns:a16="http://schemas.microsoft.com/office/drawing/2014/main" id="{6AB34EB3-C2CB-4F5C-8D0C-DA6C4672C0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 y="1350"/>
                            <a:ext cx="240"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3785" name="Rectangle 9">
              <a:extLst>
                <a:ext uri="{FF2B5EF4-FFF2-40B4-BE49-F238E27FC236}">
                  <a16:creationId xmlns:a16="http://schemas.microsoft.com/office/drawing/2014/main" id="{23E65AD6-3964-4DA6-A2D8-D1253ACDD67A}"/>
                </a:ext>
              </a:extLst>
            </p:cNvPr>
            <p:cNvSpPr>
              <a:spLocks noChangeArrowheads="1"/>
            </p:cNvSpPr>
            <p:nvPr/>
          </p:nvSpPr>
          <p:spPr bwMode="auto">
            <a:xfrm rot="19237326">
              <a:off x="4464" y="672"/>
              <a:ext cx="864" cy="10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6" name="Line 10">
              <a:extLst>
                <a:ext uri="{FF2B5EF4-FFF2-40B4-BE49-F238E27FC236}">
                  <a16:creationId xmlns:a16="http://schemas.microsoft.com/office/drawing/2014/main" id="{E1131DC2-8862-4FEE-8E99-B19D1A5F5CB9}"/>
                </a:ext>
              </a:extLst>
            </p:cNvPr>
            <p:cNvSpPr>
              <a:spLocks noChangeShapeType="1"/>
            </p:cNvSpPr>
            <p:nvPr/>
          </p:nvSpPr>
          <p:spPr bwMode="auto">
            <a:xfrm flipV="1">
              <a:off x="3792" y="912"/>
              <a:ext cx="1008" cy="13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787" name="Line 11">
              <a:extLst>
                <a:ext uri="{FF2B5EF4-FFF2-40B4-BE49-F238E27FC236}">
                  <a16:creationId xmlns:a16="http://schemas.microsoft.com/office/drawing/2014/main" id="{B81AE133-0E29-449C-967E-334112F6FA15}"/>
                </a:ext>
              </a:extLst>
            </p:cNvPr>
            <p:cNvSpPr>
              <a:spLocks noChangeShapeType="1"/>
            </p:cNvSpPr>
            <p:nvPr/>
          </p:nvSpPr>
          <p:spPr bwMode="auto">
            <a:xfrm flipV="1">
              <a:off x="3792" y="1824"/>
              <a:ext cx="1104"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788" name="Line 12">
              <a:extLst>
                <a:ext uri="{FF2B5EF4-FFF2-40B4-BE49-F238E27FC236}">
                  <a16:creationId xmlns:a16="http://schemas.microsoft.com/office/drawing/2014/main" id="{0AA2C350-C45C-42C0-815E-6A363AB20C99}"/>
                </a:ext>
              </a:extLst>
            </p:cNvPr>
            <p:cNvSpPr>
              <a:spLocks noChangeShapeType="1"/>
            </p:cNvSpPr>
            <p:nvPr/>
          </p:nvSpPr>
          <p:spPr bwMode="auto">
            <a:xfrm flipH="1" flipV="1">
              <a:off x="4800" y="960"/>
              <a:ext cx="96" cy="86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789" name="Text Box 13">
              <a:extLst>
                <a:ext uri="{FF2B5EF4-FFF2-40B4-BE49-F238E27FC236}">
                  <a16:creationId xmlns:a16="http://schemas.microsoft.com/office/drawing/2014/main" id="{FBCE3644-3585-48F5-9F46-46BA3A9C001B}"/>
                </a:ext>
              </a:extLst>
            </p:cNvPr>
            <p:cNvSpPr txBox="1">
              <a:spLocks noChangeArrowheads="1"/>
            </p:cNvSpPr>
            <p:nvPr/>
          </p:nvSpPr>
          <p:spPr bwMode="auto">
            <a:xfrm>
              <a:off x="3504" y="2112"/>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O</a:t>
              </a:r>
            </a:p>
          </p:txBody>
        </p:sp>
        <p:sp>
          <p:nvSpPr>
            <p:cNvPr id="203790" name="Text Box 14">
              <a:extLst>
                <a:ext uri="{FF2B5EF4-FFF2-40B4-BE49-F238E27FC236}">
                  <a16:creationId xmlns:a16="http://schemas.microsoft.com/office/drawing/2014/main" id="{ED2F2711-0799-4A2F-86B1-015D87875A42}"/>
                </a:ext>
              </a:extLst>
            </p:cNvPr>
            <p:cNvSpPr txBox="1">
              <a:spLocks noChangeArrowheads="1"/>
            </p:cNvSpPr>
            <p:nvPr/>
          </p:nvSpPr>
          <p:spPr bwMode="auto">
            <a:xfrm>
              <a:off x="4713" y="1896"/>
              <a:ext cx="9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a:t>
              </a:r>
              <a:r>
                <a:rPr lang="zh-CN" altLang="en-US" i="1"/>
                <a:t>基点</a:t>
              </a:r>
              <a:r>
                <a:rPr lang="en-US" altLang="zh-CN" i="1"/>
                <a:t>)</a:t>
              </a:r>
            </a:p>
          </p:txBody>
        </p:sp>
        <p:sp>
          <p:nvSpPr>
            <p:cNvPr id="203791" name="Text Box 15">
              <a:extLst>
                <a:ext uri="{FF2B5EF4-FFF2-40B4-BE49-F238E27FC236}">
                  <a16:creationId xmlns:a16="http://schemas.microsoft.com/office/drawing/2014/main" id="{D9481646-1621-40ED-8D25-6D38F1780D8F}"/>
                </a:ext>
              </a:extLst>
            </p:cNvPr>
            <p:cNvSpPr txBox="1">
              <a:spLocks noChangeArrowheads="1"/>
            </p:cNvSpPr>
            <p:nvPr/>
          </p:nvSpPr>
          <p:spPr bwMode="auto">
            <a:xfrm>
              <a:off x="4656" y="624"/>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P</a:t>
              </a:r>
            </a:p>
          </p:txBody>
        </p:sp>
        <p:sp>
          <p:nvSpPr>
            <p:cNvPr id="203792" name="Text Box 16">
              <a:extLst>
                <a:ext uri="{FF2B5EF4-FFF2-40B4-BE49-F238E27FC236}">
                  <a16:creationId xmlns:a16="http://schemas.microsoft.com/office/drawing/2014/main" id="{A24A1C08-6371-4910-8651-CCC11DE1A70F}"/>
                </a:ext>
              </a:extLst>
            </p:cNvPr>
            <p:cNvSpPr txBox="1">
              <a:spLocks noChangeArrowheads="1"/>
            </p:cNvSpPr>
            <p:nvPr/>
          </p:nvSpPr>
          <p:spPr bwMode="auto">
            <a:xfrm>
              <a:off x="4080" y="1248"/>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t>r</a:t>
              </a:r>
            </a:p>
          </p:txBody>
        </p:sp>
        <p:sp>
          <p:nvSpPr>
            <p:cNvPr id="203793" name="Text Box 17">
              <a:extLst>
                <a:ext uri="{FF2B5EF4-FFF2-40B4-BE49-F238E27FC236}">
                  <a16:creationId xmlns:a16="http://schemas.microsoft.com/office/drawing/2014/main" id="{6AED9BEC-65AF-4D5C-A462-759DC85C907A}"/>
                </a:ext>
              </a:extLst>
            </p:cNvPr>
            <p:cNvSpPr txBox="1">
              <a:spLocks noChangeArrowheads="1"/>
            </p:cNvSpPr>
            <p:nvPr/>
          </p:nvSpPr>
          <p:spPr bwMode="auto">
            <a:xfrm>
              <a:off x="4328" y="2002"/>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err="1"/>
                <a:t>r</a:t>
              </a:r>
              <a:r>
                <a:rPr lang="en-US" altLang="zh-CN" i="1" baseline="-25000" dirty="0" err="1"/>
                <a:t>A</a:t>
              </a:r>
              <a:endParaRPr lang="en-US" altLang="zh-CN" i="1" baseline="-25000" dirty="0"/>
            </a:p>
          </p:txBody>
        </p:sp>
        <p:graphicFrame>
          <p:nvGraphicFramePr>
            <p:cNvPr id="203794" name="Object 18">
              <a:extLst>
                <a:ext uri="{FF2B5EF4-FFF2-40B4-BE49-F238E27FC236}">
                  <a16:creationId xmlns:a16="http://schemas.microsoft.com/office/drawing/2014/main" id="{434E0E1F-9780-46B1-98B8-FA0FBC69B2D5}"/>
                </a:ext>
              </a:extLst>
            </p:cNvPr>
            <p:cNvGraphicFramePr>
              <a:graphicFrameLocks noChangeAspect="1"/>
            </p:cNvGraphicFramePr>
            <p:nvPr/>
          </p:nvGraphicFramePr>
          <p:xfrm>
            <a:off x="4896" y="1104"/>
            <a:ext cx="206" cy="244"/>
          </p:xfrm>
          <a:graphic>
            <a:graphicData uri="http://schemas.openxmlformats.org/presentationml/2006/ole">
              <mc:AlternateContent xmlns:mc="http://schemas.openxmlformats.org/markup-compatibility/2006">
                <mc:Choice xmlns:v="urn:schemas-microsoft-com:vml" Requires="v">
                  <p:oleObj spid="_x0000_s268837" name="公式" r:id="rId5" imgW="139680" imgH="164880" progId="Equation.3">
                    <p:embed/>
                  </p:oleObj>
                </mc:Choice>
                <mc:Fallback>
                  <p:oleObj name="公式" r:id="rId5" imgW="139680" imgH="164880" progId="Equation.3">
                    <p:embed/>
                    <p:pic>
                      <p:nvPicPr>
                        <p:cNvPr id="203794" name="Object 18">
                          <a:extLst>
                            <a:ext uri="{FF2B5EF4-FFF2-40B4-BE49-F238E27FC236}">
                              <a16:creationId xmlns:a16="http://schemas.microsoft.com/office/drawing/2014/main" id="{434E0E1F-9780-46B1-98B8-FA0FBC69B2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6" y="1104"/>
                          <a:ext cx="206"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3796" name="Object 20">
            <a:extLst>
              <a:ext uri="{FF2B5EF4-FFF2-40B4-BE49-F238E27FC236}">
                <a16:creationId xmlns:a16="http://schemas.microsoft.com/office/drawing/2014/main" id="{BA364D77-AB34-4177-92A0-8B3A4D468E4D}"/>
              </a:ext>
            </a:extLst>
          </p:cNvPr>
          <p:cNvGraphicFramePr>
            <a:graphicFrameLocks noChangeAspect="1"/>
          </p:cNvGraphicFramePr>
          <p:nvPr/>
        </p:nvGraphicFramePr>
        <p:xfrm>
          <a:off x="228600" y="1371600"/>
          <a:ext cx="3048000" cy="793750"/>
        </p:xfrm>
        <a:graphic>
          <a:graphicData uri="http://schemas.openxmlformats.org/presentationml/2006/ole">
            <mc:AlternateContent xmlns:mc="http://schemas.openxmlformats.org/markup-compatibility/2006">
              <mc:Choice xmlns:v="urn:schemas-microsoft-com:vml" Requires="v">
                <p:oleObj spid="_x0000_s268838" name="公式" r:id="rId7" imgW="1511280" imgH="393480" progId="Equation.3">
                  <p:embed/>
                </p:oleObj>
              </mc:Choice>
              <mc:Fallback>
                <p:oleObj name="公式" r:id="rId7" imgW="1511280" imgH="393480" progId="Equation.3">
                  <p:embed/>
                  <p:pic>
                    <p:nvPicPr>
                      <p:cNvPr id="203796" name="Object 20">
                        <a:extLst>
                          <a:ext uri="{FF2B5EF4-FFF2-40B4-BE49-F238E27FC236}">
                            <a16:creationId xmlns:a16="http://schemas.microsoft.com/office/drawing/2014/main" id="{BA364D77-AB34-4177-92A0-8B3A4D468E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1371600"/>
                        <a:ext cx="30480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797" name="Object 21">
            <a:extLst>
              <a:ext uri="{FF2B5EF4-FFF2-40B4-BE49-F238E27FC236}">
                <a16:creationId xmlns:a16="http://schemas.microsoft.com/office/drawing/2014/main" id="{6BE2DA1F-C981-4E80-9957-2FED50E9F8D8}"/>
              </a:ext>
            </a:extLst>
          </p:cNvPr>
          <p:cNvGraphicFramePr>
            <a:graphicFrameLocks noChangeAspect="1"/>
          </p:cNvGraphicFramePr>
          <p:nvPr/>
        </p:nvGraphicFramePr>
        <p:xfrm>
          <a:off x="3352800" y="1371600"/>
          <a:ext cx="2971800" cy="774700"/>
        </p:xfrm>
        <a:graphic>
          <a:graphicData uri="http://schemas.openxmlformats.org/presentationml/2006/ole">
            <mc:AlternateContent xmlns:mc="http://schemas.openxmlformats.org/markup-compatibility/2006">
              <mc:Choice xmlns:v="urn:schemas-microsoft-com:vml" Requires="v">
                <p:oleObj spid="_x0000_s268839" name="公式" r:id="rId9" imgW="1511280" imgH="393480" progId="Equation.3">
                  <p:embed/>
                </p:oleObj>
              </mc:Choice>
              <mc:Fallback>
                <p:oleObj name="公式" r:id="rId9" imgW="1511280" imgH="393480" progId="Equation.3">
                  <p:embed/>
                  <p:pic>
                    <p:nvPicPr>
                      <p:cNvPr id="203797" name="Object 21">
                        <a:extLst>
                          <a:ext uri="{FF2B5EF4-FFF2-40B4-BE49-F238E27FC236}">
                            <a16:creationId xmlns:a16="http://schemas.microsoft.com/office/drawing/2014/main" id="{6BE2DA1F-C981-4E80-9957-2FED50E9F8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1371600"/>
                        <a:ext cx="29718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798" name="Object 22">
            <a:extLst>
              <a:ext uri="{FF2B5EF4-FFF2-40B4-BE49-F238E27FC236}">
                <a16:creationId xmlns:a16="http://schemas.microsoft.com/office/drawing/2014/main" id="{8380DD51-ABFB-46FF-862F-C0858AC77E36}"/>
              </a:ext>
            </a:extLst>
          </p:cNvPr>
          <p:cNvGraphicFramePr>
            <a:graphicFrameLocks noChangeAspect="1"/>
          </p:cNvGraphicFramePr>
          <p:nvPr/>
        </p:nvGraphicFramePr>
        <p:xfrm>
          <a:off x="457200" y="2260600"/>
          <a:ext cx="3352800" cy="787400"/>
        </p:xfrm>
        <a:graphic>
          <a:graphicData uri="http://schemas.openxmlformats.org/presentationml/2006/ole">
            <mc:AlternateContent xmlns:mc="http://schemas.openxmlformats.org/markup-compatibility/2006">
              <mc:Choice xmlns:v="urn:schemas-microsoft-com:vml" Requires="v">
                <p:oleObj spid="_x0000_s268840" name="公式" r:id="rId11" imgW="1676160" imgH="393480" progId="Equation.3">
                  <p:embed/>
                </p:oleObj>
              </mc:Choice>
              <mc:Fallback>
                <p:oleObj name="公式" r:id="rId11" imgW="1676160" imgH="393480" progId="Equation.3">
                  <p:embed/>
                  <p:pic>
                    <p:nvPicPr>
                      <p:cNvPr id="203798" name="Object 22">
                        <a:extLst>
                          <a:ext uri="{FF2B5EF4-FFF2-40B4-BE49-F238E27FC236}">
                            <a16:creationId xmlns:a16="http://schemas.microsoft.com/office/drawing/2014/main" id="{8380DD51-ABFB-46FF-862F-C0858AC77E3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2260600"/>
                        <a:ext cx="33528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3832" name="Group 56">
            <a:extLst>
              <a:ext uri="{FF2B5EF4-FFF2-40B4-BE49-F238E27FC236}">
                <a16:creationId xmlns:a16="http://schemas.microsoft.com/office/drawing/2014/main" id="{40013F15-79D0-43AD-9C2B-57A897116C47}"/>
              </a:ext>
            </a:extLst>
          </p:cNvPr>
          <p:cNvGrpSpPr>
            <a:grpSpLocks/>
          </p:cNvGrpSpPr>
          <p:nvPr/>
        </p:nvGrpSpPr>
        <p:grpSpPr bwMode="auto">
          <a:xfrm>
            <a:off x="76200" y="2997200"/>
            <a:ext cx="5662613" cy="630238"/>
            <a:chOff x="48" y="1888"/>
            <a:chExt cx="3567" cy="397"/>
          </a:xfrm>
        </p:grpSpPr>
        <p:sp>
          <p:nvSpPr>
            <p:cNvPr id="203799" name="Text Box 23">
              <a:extLst>
                <a:ext uri="{FF2B5EF4-FFF2-40B4-BE49-F238E27FC236}">
                  <a16:creationId xmlns:a16="http://schemas.microsoft.com/office/drawing/2014/main" id="{B5906F73-743A-46DA-9EF7-3F2897CDAF18}"/>
                </a:ext>
              </a:extLst>
            </p:cNvPr>
            <p:cNvSpPr txBox="1">
              <a:spLocks noChangeArrowheads="1"/>
            </p:cNvSpPr>
            <p:nvPr/>
          </p:nvSpPr>
          <p:spPr bwMode="auto">
            <a:xfrm>
              <a:off x="48" y="1920"/>
              <a:ext cx="19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其中，利用</a:t>
              </a:r>
            </a:p>
          </p:txBody>
        </p:sp>
        <p:graphicFrame>
          <p:nvGraphicFramePr>
            <p:cNvPr id="203801" name="Object 25">
              <a:extLst>
                <a:ext uri="{FF2B5EF4-FFF2-40B4-BE49-F238E27FC236}">
                  <a16:creationId xmlns:a16="http://schemas.microsoft.com/office/drawing/2014/main" id="{B491BA5D-2050-4144-B139-A43CB0A70796}"/>
                </a:ext>
              </a:extLst>
            </p:cNvPr>
            <p:cNvGraphicFramePr>
              <a:graphicFrameLocks noChangeAspect="1"/>
            </p:cNvGraphicFramePr>
            <p:nvPr>
              <p:extLst>
                <p:ext uri="{D42A27DB-BD31-4B8C-83A1-F6EECF244321}">
                  <p14:modId xmlns:p14="http://schemas.microsoft.com/office/powerpoint/2010/main" val="274096714"/>
                </p:ext>
              </p:extLst>
            </p:nvPr>
          </p:nvGraphicFramePr>
          <p:xfrm>
            <a:off x="975" y="1888"/>
            <a:ext cx="2640" cy="306"/>
          </p:xfrm>
          <a:graphic>
            <a:graphicData uri="http://schemas.openxmlformats.org/presentationml/2006/ole">
              <mc:AlternateContent xmlns:mc="http://schemas.openxmlformats.org/markup-compatibility/2006">
                <mc:Choice xmlns:v="urn:schemas-microsoft-com:vml" Requires="v">
                  <p:oleObj spid="_x0000_s268841" name="公式" r:id="rId13" imgW="1752480" imgH="203040" progId="Equation.3">
                    <p:embed/>
                  </p:oleObj>
                </mc:Choice>
                <mc:Fallback>
                  <p:oleObj name="公式" r:id="rId13" imgW="1752480" imgH="203040" progId="Equation.3">
                    <p:embed/>
                    <p:pic>
                      <p:nvPicPr>
                        <p:cNvPr id="203801" name="Object 25">
                          <a:extLst>
                            <a:ext uri="{FF2B5EF4-FFF2-40B4-BE49-F238E27FC236}">
                              <a16:creationId xmlns:a16="http://schemas.microsoft.com/office/drawing/2014/main" id="{B491BA5D-2050-4144-B139-A43CB0A7079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5" y="1888"/>
                          <a:ext cx="2640"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3833" name="Group 57">
            <a:extLst>
              <a:ext uri="{FF2B5EF4-FFF2-40B4-BE49-F238E27FC236}">
                <a16:creationId xmlns:a16="http://schemas.microsoft.com/office/drawing/2014/main" id="{727394EC-8807-4C00-A274-ECD166273F66}"/>
              </a:ext>
            </a:extLst>
          </p:cNvPr>
          <p:cNvGrpSpPr>
            <a:grpSpLocks/>
          </p:cNvGrpSpPr>
          <p:nvPr/>
        </p:nvGrpSpPr>
        <p:grpSpPr bwMode="auto">
          <a:xfrm>
            <a:off x="76200" y="3657600"/>
            <a:ext cx="4495800" cy="1143000"/>
            <a:chOff x="48" y="2304"/>
            <a:chExt cx="2832" cy="720"/>
          </a:xfrm>
        </p:grpSpPr>
        <p:graphicFrame>
          <p:nvGraphicFramePr>
            <p:cNvPr id="203800" name="Object 24">
              <a:extLst>
                <a:ext uri="{FF2B5EF4-FFF2-40B4-BE49-F238E27FC236}">
                  <a16:creationId xmlns:a16="http://schemas.microsoft.com/office/drawing/2014/main" id="{8952D4A6-1D1A-4E3B-9B5D-698CDA040445}"/>
                </a:ext>
              </a:extLst>
            </p:cNvPr>
            <p:cNvGraphicFramePr>
              <a:graphicFrameLocks noChangeAspect="1"/>
            </p:cNvGraphicFramePr>
            <p:nvPr/>
          </p:nvGraphicFramePr>
          <p:xfrm>
            <a:off x="96" y="2671"/>
            <a:ext cx="2784" cy="353"/>
          </p:xfrm>
          <a:graphic>
            <a:graphicData uri="http://schemas.openxmlformats.org/presentationml/2006/ole">
              <mc:AlternateContent xmlns:mc="http://schemas.openxmlformats.org/markup-compatibility/2006">
                <mc:Choice xmlns:v="urn:schemas-microsoft-com:vml" Requires="v">
                  <p:oleObj spid="_x0000_s268842" name="公式" r:id="rId15" imgW="1803240" imgH="228600" progId="Equation.3">
                    <p:embed/>
                  </p:oleObj>
                </mc:Choice>
                <mc:Fallback>
                  <p:oleObj name="公式" r:id="rId15" imgW="1803240" imgH="228600" progId="Equation.3">
                    <p:embed/>
                    <p:pic>
                      <p:nvPicPr>
                        <p:cNvPr id="203800" name="Object 24">
                          <a:extLst>
                            <a:ext uri="{FF2B5EF4-FFF2-40B4-BE49-F238E27FC236}">
                              <a16:creationId xmlns:a16="http://schemas.microsoft.com/office/drawing/2014/main" id="{8952D4A6-1D1A-4E3B-9B5D-698CDA04044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 y="2671"/>
                          <a:ext cx="2784"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803" name="Text Box 27">
              <a:extLst>
                <a:ext uri="{FF2B5EF4-FFF2-40B4-BE49-F238E27FC236}">
                  <a16:creationId xmlns:a16="http://schemas.microsoft.com/office/drawing/2014/main" id="{A7AEC347-F06A-4703-9B2B-2E6D301C25F7}"/>
                </a:ext>
              </a:extLst>
            </p:cNvPr>
            <p:cNvSpPr txBox="1">
              <a:spLocks noChangeArrowheads="1"/>
            </p:cNvSpPr>
            <p:nvPr/>
          </p:nvSpPr>
          <p:spPr bwMode="auto">
            <a:xfrm>
              <a:off x="48" y="2304"/>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可得</a:t>
              </a:r>
            </a:p>
          </p:txBody>
        </p:sp>
      </p:grpSp>
      <p:graphicFrame>
        <p:nvGraphicFramePr>
          <p:cNvPr id="203805" name="Object 29">
            <a:extLst>
              <a:ext uri="{FF2B5EF4-FFF2-40B4-BE49-F238E27FC236}">
                <a16:creationId xmlns:a16="http://schemas.microsoft.com/office/drawing/2014/main" id="{CFA09B67-A074-4FCF-85AD-19811E7FF38D}"/>
              </a:ext>
            </a:extLst>
          </p:cNvPr>
          <p:cNvGraphicFramePr>
            <a:graphicFrameLocks noChangeAspect="1"/>
          </p:cNvGraphicFramePr>
          <p:nvPr/>
        </p:nvGraphicFramePr>
        <p:xfrm>
          <a:off x="4591050" y="4225925"/>
          <a:ext cx="1276350" cy="498475"/>
        </p:xfrm>
        <a:graphic>
          <a:graphicData uri="http://schemas.openxmlformats.org/presentationml/2006/ole">
            <mc:AlternateContent xmlns:mc="http://schemas.openxmlformats.org/markup-compatibility/2006">
              <mc:Choice xmlns:v="urn:schemas-microsoft-com:vml" Requires="v">
                <p:oleObj spid="_x0000_s268843" name="公式" r:id="rId17" imgW="520560" imgH="203040" progId="Equation.3">
                  <p:embed/>
                </p:oleObj>
              </mc:Choice>
              <mc:Fallback>
                <p:oleObj name="公式" r:id="rId17" imgW="520560" imgH="203040" progId="Equation.3">
                  <p:embed/>
                  <p:pic>
                    <p:nvPicPr>
                      <p:cNvPr id="203805" name="Object 29">
                        <a:extLst>
                          <a:ext uri="{FF2B5EF4-FFF2-40B4-BE49-F238E27FC236}">
                            <a16:creationId xmlns:a16="http://schemas.microsoft.com/office/drawing/2014/main" id="{CFA09B67-A074-4FCF-85AD-19811E7FF38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91050" y="4225925"/>
                        <a:ext cx="127635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3811" name="Group 35">
            <a:extLst>
              <a:ext uri="{FF2B5EF4-FFF2-40B4-BE49-F238E27FC236}">
                <a16:creationId xmlns:a16="http://schemas.microsoft.com/office/drawing/2014/main" id="{365FADC5-671D-45AF-AC6A-5FD92DA5492C}"/>
              </a:ext>
            </a:extLst>
          </p:cNvPr>
          <p:cNvGrpSpPr>
            <a:grpSpLocks/>
          </p:cNvGrpSpPr>
          <p:nvPr/>
        </p:nvGrpSpPr>
        <p:grpSpPr bwMode="auto">
          <a:xfrm>
            <a:off x="76200" y="4953000"/>
            <a:ext cx="4648200" cy="1011238"/>
            <a:chOff x="96" y="3312"/>
            <a:chExt cx="2928" cy="637"/>
          </a:xfrm>
        </p:grpSpPr>
        <p:sp>
          <p:nvSpPr>
            <p:cNvPr id="203808" name="Text Box 32">
              <a:extLst>
                <a:ext uri="{FF2B5EF4-FFF2-40B4-BE49-F238E27FC236}">
                  <a16:creationId xmlns:a16="http://schemas.microsoft.com/office/drawing/2014/main" id="{732F561B-A6BC-4010-9476-4691531A56F4}"/>
                </a:ext>
              </a:extLst>
            </p:cNvPr>
            <p:cNvSpPr txBox="1">
              <a:spLocks noChangeArrowheads="1"/>
            </p:cNvSpPr>
            <p:nvPr/>
          </p:nvSpPr>
          <p:spPr bwMode="auto">
            <a:xfrm>
              <a:off x="96" y="3456"/>
              <a:ext cx="57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故</a:t>
              </a:r>
            </a:p>
          </p:txBody>
        </p:sp>
        <p:graphicFrame>
          <p:nvGraphicFramePr>
            <p:cNvPr id="203810" name="Object 34">
              <a:extLst>
                <a:ext uri="{FF2B5EF4-FFF2-40B4-BE49-F238E27FC236}">
                  <a16:creationId xmlns:a16="http://schemas.microsoft.com/office/drawing/2014/main" id="{CE4A6DB8-B130-4F89-9C7D-4994A4F25B1B}"/>
                </a:ext>
              </a:extLst>
            </p:cNvPr>
            <p:cNvGraphicFramePr>
              <a:graphicFrameLocks noChangeAspect="1"/>
            </p:cNvGraphicFramePr>
            <p:nvPr/>
          </p:nvGraphicFramePr>
          <p:xfrm>
            <a:off x="824" y="3312"/>
            <a:ext cx="2200" cy="637"/>
          </p:xfrm>
          <a:graphic>
            <a:graphicData uri="http://schemas.openxmlformats.org/presentationml/2006/ole">
              <mc:AlternateContent xmlns:mc="http://schemas.openxmlformats.org/markup-compatibility/2006">
                <mc:Choice xmlns:v="urn:schemas-microsoft-com:vml" Requires="v">
                  <p:oleObj spid="_x0000_s268844" name="公式" r:id="rId19" imgW="1358640" imgH="393480" progId="Equation.3">
                    <p:embed/>
                  </p:oleObj>
                </mc:Choice>
                <mc:Fallback>
                  <p:oleObj name="公式" r:id="rId19" imgW="1358640" imgH="393480" progId="Equation.3">
                    <p:embed/>
                    <p:pic>
                      <p:nvPicPr>
                        <p:cNvPr id="203810" name="Object 34">
                          <a:extLst>
                            <a:ext uri="{FF2B5EF4-FFF2-40B4-BE49-F238E27FC236}">
                              <a16:creationId xmlns:a16="http://schemas.microsoft.com/office/drawing/2014/main" id="{CE4A6DB8-B130-4F89-9C7D-4994A4F25B1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4" y="3312"/>
                          <a:ext cx="2200" cy="637"/>
                        </a:xfrm>
                        <a:prstGeom prst="rect">
                          <a:avLst/>
                        </a:prstGeom>
                        <a:noFill/>
                        <a:ln w="19050">
                          <a:solidFill>
                            <a:srgbClr val="FF00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3817" name="Group 41">
            <a:extLst>
              <a:ext uri="{FF2B5EF4-FFF2-40B4-BE49-F238E27FC236}">
                <a16:creationId xmlns:a16="http://schemas.microsoft.com/office/drawing/2014/main" id="{CE3C3D4D-D389-43AF-9B9B-E5C479829C7E}"/>
              </a:ext>
            </a:extLst>
          </p:cNvPr>
          <p:cNvGrpSpPr>
            <a:grpSpLocks/>
          </p:cNvGrpSpPr>
          <p:nvPr/>
        </p:nvGrpSpPr>
        <p:grpSpPr bwMode="auto">
          <a:xfrm>
            <a:off x="4572000" y="3657600"/>
            <a:ext cx="1143000" cy="457200"/>
            <a:chOff x="2736" y="2352"/>
            <a:chExt cx="720" cy="288"/>
          </a:xfrm>
        </p:grpSpPr>
        <p:graphicFrame>
          <p:nvGraphicFramePr>
            <p:cNvPr id="203804" name="Object 28">
              <a:extLst>
                <a:ext uri="{FF2B5EF4-FFF2-40B4-BE49-F238E27FC236}">
                  <a16:creationId xmlns:a16="http://schemas.microsoft.com/office/drawing/2014/main" id="{A4739DC3-F888-46D1-9D6A-E498BBB89F7F}"/>
                </a:ext>
              </a:extLst>
            </p:cNvPr>
            <p:cNvGraphicFramePr>
              <a:graphicFrameLocks noChangeAspect="1"/>
            </p:cNvGraphicFramePr>
            <p:nvPr/>
          </p:nvGraphicFramePr>
          <p:xfrm>
            <a:off x="2784" y="2352"/>
            <a:ext cx="655" cy="278"/>
          </p:xfrm>
          <a:graphic>
            <a:graphicData uri="http://schemas.openxmlformats.org/presentationml/2006/ole">
              <mc:AlternateContent xmlns:mc="http://schemas.openxmlformats.org/markup-compatibility/2006">
                <mc:Choice xmlns:v="urn:schemas-microsoft-com:vml" Requires="v">
                  <p:oleObj spid="_x0000_s268845" name="公式" r:id="rId21" imgW="419040" imgH="177480" progId="Equation.3">
                    <p:embed/>
                  </p:oleObj>
                </mc:Choice>
                <mc:Fallback>
                  <p:oleObj name="公式" r:id="rId21" imgW="419040" imgH="177480" progId="Equation.3">
                    <p:embed/>
                    <p:pic>
                      <p:nvPicPr>
                        <p:cNvPr id="203804" name="Object 28">
                          <a:extLst>
                            <a:ext uri="{FF2B5EF4-FFF2-40B4-BE49-F238E27FC236}">
                              <a16:creationId xmlns:a16="http://schemas.microsoft.com/office/drawing/2014/main" id="{A4739DC3-F888-46D1-9D6A-E498BBB89F7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84" y="2352"/>
                          <a:ext cx="655"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816" name="AutoShape 40">
              <a:extLst>
                <a:ext uri="{FF2B5EF4-FFF2-40B4-BE49-F238E27FC236}">
                  <a16:creationId xmlns:a16="http://schemas.microsoft.com/office/drawing/2014/main" id="{0B516654-66BB-486C-B138-7F5589E3DD63}"/>
                </a:ext>
              </a:extLst>
            </p:cNvPr>
            <p:cNvSpPr>
              <a:spLocks noChangeArrowheads="1"/>
            </p:cNvSpPr>
            <p:nvPr/>
          </p:nvSpPr>
          <p:spPr bwMode="auto">
            <a:xfrm>
              <a:off x="2736" y="2352"/>
              <a:ext cx="720" cy="288"/>
            </a:xfrm>
            <a:prstGeom prst="wedgeRectCallout">
              <a:avLst>
                <a:gd name="adj1" fmla="val -33194"/>
                <a:gd name="adj2" fmla="val 101042"/>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grpSp>
      <p:grpSp>
        <p:nvGrpSpPr>
          <p:cNvPr id="203820" name="Group 44">
            <a:extLst>
              <a:ext uri="{FF2B5EF4-FFF2-40B4-BE49-F238E27FC236}">
                <a16:creationId xmlns:a16="http://schemas.microsoft.com/office/drawing/2014/main" id="{25866164-2853-449E-8F54-4EA04D52D919}"/>
              </a:ext>
            </a:extLst>
          </p:cNvPr>
          <p:cNvGrpSpPr>
            <a:grpSpLocks/>
          </p:cNvGrpSpPr>
          <p:nvPr/>
        </p:nvGrpSpPr>
        <p:grpSpPr bwMode="auto">
          <a:xfrm>
            <a:off x="76200" y="6049963"/>
            <a:ext cx="3076575" cy="808037"/>
            <a:chOff x="3264" y="3456"/>
            <a:chExt cx="1938" cy="509"/>
          </a:xfrm>
        </p:grpSpPr>
        <p:graphicFrame>
          <p:nvGraphicFramePr>
            <p:cNvPr id="203813" name="Object 37">
              <a:extLst>
                <a:ext uri="{FF2B5EF4-FFF2-40B4-BE49-F238E27FC236}">
                  <a16:creationId xmlns:a16="http://schemas.microsoft.com/office/drawing/2014/main" id="{C719CC4E-6953-4395-9EFF-6A433E859D83}"/>
                </a:ext>
              </a:extLst>
            </p:cNvPr>
            <p:cNvGraphicFramePr>
              <a:graphicFrameLocks noChangeAspect="1"/>
            </p:cNvGraphicFramePr>
            <p:nvPr/>
          </p:nvGraphicFramePr>
          <p:xfrm>
            <a:off x="3264" y="3456"/>
            <a:ext cx="624" cy="509"/>
          </p:xfrm>
          <a:graphic>
            <a:graphicData uri="http://schemas.openxmlformats.org/presentationml/2006/ole">
              <mc:AlternateContent xmlns:mc="http://schemas.openxmlformats.org/markup-compatibility/2006">
                <mc:Choice xmlns:v="urn:schemas-microsoft-com:vml" Requires="v">
                  <p:oleObj spid="_x0000_s268846" name="公式" r:id="rId23" imgW="482400" imgH="393480" progId="Equation.3">
                    <p:embed/>
                  </p:oleObj>
                </mc:Choice>
                <mc:Fallback>
                  <p:oleObj name="公式" r:id="rId23" imgW="482400" imgH="393480" progId="Equation.3">
                    <p:embed/>
                    <p:pic>
                      <p:nvPicPr>
                        <p:cNvPr id="203813" name="Object 37">
                          <a:extLst>
                            <a:ext uri="{FF2B5EF4-FFF2-40B4-BE49-F238E27FC236}">
                              <a16:creationId xmlns:a16="http://schemas.microsoft.com/office/drawing/2014/main" id="{C719CC4E-6953-4395-9EFF-6A433E859D8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64" y="3456"/>
                          <a:ext cx="624" cy="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819" name="Text Box 43">
              <a:extLst>
                <a:ext uri="{FF2B5EF4-FFF2-40B4-BE49-F238E27FC236}">
                  <a16:creationId xmlns:a16="http://schemas.microsoft.com/office/drawing/2014/main" id="{276E4077-9BC3-4FEF-BF6B-8D7BBCB355DF}"/>
                </a:ext>
              </a:extLst>
            </p:cNvPr>
            <p:cNvSpPr txBox="1">
              <a:spLocks noChangeArrowheads="1"/>
            </p:cNvSpPr>
            <p:nvPr/>
          </p:nvSpPr>
          <p:spPr bwMode="auto">
            <a:xfrm>
              <a:off x="3992" y="3594"/>
              <a:ext cx="12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t>: </a:t>
              </a:r>
              <a:r>
                <a:rPr lang="zh-CN" altLang="en-US" dirty="0">
                  <a:solidFill>
                    <a:srgbClr val="FF0066"/>
                  </a:solidFill>
                </a:rPr>
                <a:t>相对切向加速度</a:t>
              </a:r>
            </a:p>
          </p:txBody>
        </p:sp>
      </p:grpSp>
      <p:grpSp>
        <p:nvGrpSpPr>
          <p:cNvPr id="203824" name="Group 48">
            <a:extLst>
              <a:ext uri="{FF2B5EF4-FFF2-40B4-BE49-F238E27FC236}">
                <a16:creationId xmlns:a16="http://schemas.microsoft.com/office/drawing/2014/main" id="{22642AA0-8120-42BA-B4D6-A6D5200AB763}"/>
              </a:ext>
            </a:extLst>
          </p:cNvPr>
          <p:cNvGrpSpPr>
            <a:grpSpLocks/>
          </p:cNvGrpSpPr>
          <p:nvPr/>
        </p:nvGrpSpPr>
        <p:grpSpPr bwMode="auto">
          <a:xfrm>
            <a:off x="4700588" y="6107114"/>
            <a:ext cx="4541837" cy="687387"/>
            <a:chOff x="2961" y="3847"/>
            <a:chExt cx="2861" cy="433"/>
          </a:xfrm>
        </p:grpSpPr>
        <p:graphicFrame>
          <p:nvGraphicFramePr>
            <p:cNvPr id="203822" name="Object 46">
              <a:extLst>
                <a:ext uri="{FF2B5EF4-FFF2-40B4-BE49-F238E27FC236}">
                  <a16:creationId xmlns:a16="http://schemas.microsoft.com/office/drawing/2014/main" id="{D887901D-FAD1-4EC8-998E-E3B2FB70CD2B}"/>
                </a:ext>
              </a:extLst>
            </p:cNvPr>
            <p:cNvGraphicFramePr>
              <a:graphicFrameLocks noChangeAspect="1"/>
            </p:cNvGraphicFramePr>
            <p:nvPr/>
          </p:nvGraphicFramePr>
          <p:xfrm>
            <a:off x="2961" y="3847"/>
            <a:ext cx="639" cy="301"/>
          </p:xfrm>
          <a:graphic>
            <a:graphicData uri="http://schemas.openxmlformats.org/presentationml/2006/ole">
              <mc:AlternateContent xmlns:mc="http://schemas.openxmlformats.org/markup-compatibility/2006">
                <mc:Choice xmlns:v="urn:schemas-microsoft-com:vml" Requires="v">
                  <p:oleObj spid="_x0000_s268847" name="公式" r:id="rId25" imgW="431640" imgH="203040" progId="Equation.3">
                    <p:embed/>
                  </p:oleObj>
                </mc:Choice>
                <mc:Fallback>
                  <p:oleObj name="公式" r:id="rId25" imgW="431640" imgH="203040" progId="Equation.3">
                    <p:embed/>
                    <p:pic>
                      <p:nvPicPr>
                        <p:cNvPr id="203822" name="Object 46">
                          <a:extLst>
                            <a:ext uri="{FF2B5EF4-FFF2-40B4-BE49-F238E27FC236}">
                              <a16:creationId xmlns:a16="http://schemas.microsoft.com/office/drawing/2014/main" id="{D887901D-FAD1-4EC8-998E-E3B2FB70CD2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61" y="3847"/>
                          <a:ext cx="639"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823" name="Text Box 47">
              <a:extLst>
                <a:ext uri="{FF2B5EF4-FFF2-40B4-BE49-F238E27FC236}">
                  <a16:creationId xmlns:a16="http://schemas.microsoft.com/office/drawing/2014/main" id="{DBCD119B-DD97-44BE-81BC-B597DA3BFF33}"/>
                </a:ext>
              </a:extLst>
            </p:cNvPr>
            <p:cNvSpPr txBox="1">
              <a:spLocks noChangeArrowheads="1"/>
            </p:cNvSpPr>
            <p:nvPr/>
          </p:nvSpPr>
          <p:spPr bwMode="auto">
            <a:xfrm>
              <a:off x="3566" y="3915"/>
              <a:ext cx="2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zh-CN" altLang="en-US" dirty="0">
                  <a:solidFill>
                    <a:srgbClr val="FF0066"/>
                  </a:solidFill>
                </a:rPr>
                <a:t>相对向心加速度</a:t>
              </a:r>
            </a:p>
          </p:txBody>
        </p:sp>
      </p:grpSp>
      <p:grpSp>
        <p:nvGrpSpPr>
          <p:cNvPr id="203827" name="Group 51">
            <a:extLst>
              <a:ext uri="{FF2B5EF4-FFF2-40B4-BE49-F238E27FC236}">
                <a16:creationId xmlns:a16="http://schemas.microsoft.com/office/drawing/2014/main" id="{60580847-C233-4F54-A30E-588D2DF5F6FC}"/>
              </a:ext>
            </a:extLst>
          </p:cNvPr>
          <p:cNvGrpSpPr>
            <a:grpSpLocks/>
          </p:cNvGrpSpPr>
          <p:nvPr/>
        </p:nvGrpSpPr>
        <p:grpSpPr bwMode="auto">
          <a:xfrm>
            <a:off x="5105400" y="5364168"/>
            <a:ext cx="3657600" cy="533400"/>
            <a:chOff x="3312" y="3264"/>
            <a:chExt cx="2304" cy="336"/>
          </a:xfrm>
        </p:grpSpPr>
        <p:sp>
          <p:nvSpPr>
            <p:cNvPr id="203825" name="Text Box 49">
              <a:extLst>
                <a:ext uri="{FF2B5EF4-FFF2-40B4-BE49-F238E27FC236}">
                  <a16:creationId xmlns:a16="http://schemas.microsoft.com/office/drawing/2014/main" id="{7B2C7FBF-36C0-4C7B-8396-DD735CFB9703}"/>
                </a:ext>
              </a:extLst>
            </p:cNvPr>
            <p:cNvSpPr txBox="1">
              <a:spLocks noChangeArrowheads="1"/>
            </p:cNvSpPr>
            <p:nvPr/>
          </p:nvSpPr>
          <p:spPr bwMode="auto">
            <a:xfrm>
              <a:off x="3552" y="3356"/>
              <a:ext cx="20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zh-CN" altLang="en-US" dirty="0"/>
                <a:t>牵连加速度</a:t>
              </a:r>
            </a:p>
          </p:txBody>
        </p:sp>
        <p:graphicFrame>
          <p:nvGraphicFramePr>
            <p:cNvPr id="203826" name="Object 50">
              <a:extLst>
                <a:ext uri="{FF2B5EF4-FFF2-40B4-BE49-F238E27FC236}">
                  <a16:creationId xmlns:a16="http://schemas.microsoft.com/office/drawing/2014/main" id="{D38484F3-10E0-48C1-BA1D-297430BCC608}"/>
                </a:ext>
              </a:extLst>
            </p:cNvPr>
            <p:cNvGraphicFramePr>
              <a:graphicFrameLocks noChangeAspect="1"/>
            </p:cNvGraphicFramePr>
            <p:nvPr/>
          </p:nvGraphicFramePr>
          <p:xfrm>
            <a:off x="3312" y="3264"/>
            <a:ext cx="296" cy="336"/>
          </p:xfrm>
          <a:graphic>
            <a:graphicData uri="http://schemas.openxmlformats.org/presentationml/2006/ole">
              <mc:AlternateContent xmlns:mc="http://schemas.openxmlformats.org/markup-compatibility/2006">
                <mc:Choice xmlns:v="urn:schemas-microsoft-com:vml" Requires="v">
                  <p:oleObj spid="_x0000_s268848" name="公式" r:id="rId27" imgW="190440" imgH="215640" progId="Equation.3">
                    <p:embed/>
                  </p:oleObj>
                </mc:Choice>
                <mc:Fallback>
                  <p:oleObj name="公式" r:id="rId27" imgW="190440" imgH="215640" progId="Equation.3">
                    <p:embed/>
                    <p:pic>
                      <p:nvPicPr>
                        <p:cNvPr id="203826" name="Object 50">
                          <a:extLst>
                            <a:ext uri="{FF2B5EF4-FFF2-40B4-BE49-F238E27FC236}">
                              <a16:creationId xmlns:a16="http://schemas.microsoft.com/office/drawing/2014/main" id="{D38484F3-10E0-48C1-BA1D-297430BCC60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12" y="3264"/>
                          <a:ext cx="29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3831" name="Group 55">
            <a:extLst>
              <a:ext uri="{FF2B5EF4-FFF2-40B4-BE49-F238E27FC236}">
                <a16:creationId xmlns:a16="http://schemas.microsoft.com/office/drawing/2014/main" id="{5DC88D9E-7AEC-4106-9212-9AF91DC0D203}"/>
              </a:ext>
            </a:extLst>
          </p:cNvPr>
          <p:cNvGrpSpPr>
            <a:grpSpLocks/>
          </p:cNvGrpSpPr>
          <p:nvPr/>
        </p:nvGrpSpPr>
        <p:grpSpPr bwMode="auto">
          <a:xfrm>
            <a:off x="5105400" y="4924428"/>
            <a:ext cx="3543300" cy="373063"/>
            <a:chOff x="3216" y="3102"/>
            <a:chExt cx="2232" cy="235"/>
          </a:xfrm>
        </p:grpSpPr>
        <p:sp>
          <p:nvSpPr>
            <p:cNvPr id="203829" name="Text Box 53">
              <a:extLst>
                <a:ext uri="{FF2B5EF4-FFF2-40B4-BE49-F238E27FC236}">
                  <a16:creationId xmlns:a16="http://schemas.microsoft.com/office/drawing/2014/main" id="{B01B5AC7-20CC-4FDD-8512-877FA3BBB121}"/>
                </a:ext>
              </a:extLst>
            </p:cNvPr>
            <p:cNvSpPr txBox="1">
              <a:spLocks noChangeArrowheads="1"/>
            </p:cNvSpPr>
            <p:nvPr/>
          </p:nvSpPr>
          <p:spPr bwMode="auto">
            <a:xfrm>
              <a:off x="3384" y="3102"/>
              <a:ext cx="20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zh-CN" altLang="en-US" dirty="0"/>
                <a:t>绝对加速度</a:t>
              </a:r>
            </a:p>
          </p:txBody>
        </p:sp>
        <p:graphicFrame>
          <p:nvGraphicFramePr>
            <p:cNvPr id="203830" name="Object 54">
              <a:extLst>
                <a:ext uri="{FF2B5EF4-FFF2-40B4-BE49-F238E27FC236}">
                  <a16:creationId xmlns:a16="http://schemas.microsoft.com/office/drawing/2014/main" id="{06083681-EBAA-494D-8074-1685D1046401}"/>
                </a:ext>
              </a:extLst>
            </p:cNvPr>
            <p:cNvGraphicFramePr>
              <a:graphicFrameLocks noChangeAspect="1"/>
            </p:cNvGraphicFramePr>
            <p:nvPr/>
          </p:nvGraphicFramePr>
          <p:xfrm>
            <a:off x="3216" y="3120"/>
            <a:ext cx="197" cy="217"/>
          </p:xfrm>
          <a:graphic>
            <a:graphicData uri="http://schemas.openxmlformats.org/presentationml/2006/ole">
              <mc:AlternateContent xmlns:mc="http://schemas.openxmlformats.org/markup-compatibility/2006">
                <mc:Choice xmlns:v="urn:schemas-microsoft-com:vml" Requires="v">
                  <p:oleObj spid="_x0000_s268849" name="公式" r:id="rId29" imgW="126720" imgH="139680" progId="Equation.3">
                    <p:embed/>
                  </p:oleObj>
                </mc:Choice>
                <mc:Fallback>
                  <p:oleObj name="公式" r:id="rId29" imgW="126720" imgH="139680" progId="Equation.3">
                    <p:embed/>
                    <p:pic>
                      <p:nvPicPr>
                        <p:cNvPr id="203830" name="Object 54">
                          <a:extLst>
                            <a:ext uri="{FF2B5EF4-FFF2-40B4-BE49-F238E27FC236}">
                              <a16:creationId xmlns:a16="http://schemas.microsoft.com/office/drawing/2014/main" id="{06083681-EBAA-494D-8074-1685D1046401}"/>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216" y="3120"/>
                          <a:ext cx="197"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 name="标题 1">
            <a:extLst>
              <a:ext uri="{FF2B5EF4-FFF2-40B4-BE49-F238E27FC236}">
                <a16:creationId xmlns:a16="http://schemas.microsoft.com/office/drawing/2014/main" id="{7D8EA15B-8D91-4504-A2DE-344E310AA7A6}"/>
              </a:ext>
            </a:extLst>
          </p:cNvPr>
          <p:cNvSpPr txBox="1">
            <a:spLocks/>
          </p:cNvSpPr>
          <p:nvPr/>
        </p:nvSpPr>
        <p:spPr>
          <a:xfrm>
            <a:off x="107504" y="274638"/>
            <a:ext cx="9036495"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§5.7 </a:t>
            </a:r>
            <a:r>
              <a:rPr lang="zh-CN" altLang="en-US" dirty="0"/>
              <a:t>刚体的平面平行运动</a:t>
            </a:r>
          </a:p>
        </p:txBody>
      </p:sp>
      <p:cxnSp>
        <p:nvCxnSpPr>
          <p:cNvPr id="48" name="直接连接符 47">
            <a:extLst>
              <a:ext uri="{FF2B5EF4-FFF2-40B4-BE49-F238E27FC236}">
                <a16:creationId xmlns:a16="http://schemas.microsoft.com/office/drawing/2014/main" id="{15CD1578-00B9-424A-87CD-4D72CFCAE981}"/>
              </a:ext>
            </a:extLst>
          </p:cNvPr>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778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3796"/>
                                        </p:tgtEl>
                                        <p:attrNameLst>
                                          <p:attrName>style.visibility</p:attrName>
                                        </p:attrNameLst>
                                      </p:cBhvr>
                                      <p:to>
                                        <p:strVal val="visible"/>
                                      </p:to>
                                    </p:set>
                                    <p:animEffect transition="in" filter="wipe(left)">
                                      <p:cBhvr>
                                        <p:cTn id="7" dur="1000"/>
                                        <p:tgtEl>
                                          <p:spTgt spid="203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3797"/>
                                        </p:tgtEl>
                                        <p:attrNameLst>
                                          <p:attrName>style.visibility</p:attrName>
                                        </p:attrNameLst>
                                      </p:cBhvr>
                                      <p:to>
                                        <p:strVal val="visible"/>
                                      </p:to>
                                    </p:set>
                                    <p:animEffect transition="in" filter="wipe(left)">
                                      <p:cBhvr>
                                        <p:cTn id="12" dur="1000"/>
                                        <p:tgtEl>
                                          <p:spTgt spid="203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3798"/>
                                        </p:tgtEl>
                                        <p:attrNameLst>
                                          <p:attrName>style.visibility</p:attrName>
                                        </p:attrNameLst>
                                      </p:cBhvr>
                                      <p:to>
                                        <p:strVal val="visible"/>
                                      </p:to>
                                    </p:set>
                                    <p:animEffect transition="in" filter="wipe(left)">
                                      <p:cBhvr>
                                        <p:cTn id="17" dur="1000"/>
                                        <p:tgtEl>
                                          <p:spTgt spid="2037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3832"/>
                                        </p:tgtEl>
                                        <p:attrNameLst>
                                          <p:attrName>style.visibility</p:attrName>
                                        </p:attrNameLst>
                                      </p:cBhvr>
                                      <p:to>
                                        <p:strVal val="visible"/>
                                      </p:to>
                                    </p:set>
                                    <p:animEffect transition="in" filter="wipe(left)">
                                      <p:cBhvr>
                                        <p:cTn id="22" dur="1000"/>
                                        <p:tgtEl>
                                          <p:spTgt spid="2038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3833"/>
                                        </p:tgtEl>
                                        <p:attrNameLst>
                                          <p:attrName>style.visibility</p:attrName>
                                        </p:attrNameLst>
                                      </p:cBhvr>
                                      <p:to>
                                        <p:strVal val="visible"/>
                                      </p:to>
                                    </p:set>
                                    <p:animEffect transition="in" filter="wipe(left)">
                                      <p:cBhvr>
                                        <p:cTn id="27" dur="1000"/>
                                        <p:tgtEl>
                                          <p:spTgt spid="2038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3805"/>
                                        </p:tgtEl>
                                        <p:attrNameLst>
                                          <p:attrName>style.visibility</p:attrName>
                                        </p:attrNameLst>
                                      </p:cBhvr>
                                      <p:to>
                                        <p:strVal val="visible"/>
                                      </p:to>
                                    </p:set>
                                    <p:animEffect transition="in" filter="wipe(left)">
                                      <p:cBhvr>
                                        <p:cTn id="32" dur="1000"/>
                                        <p:tgtEl>
                                          <p:spTgt spid="2038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203817"/>
                                        </p:tgtEl>
                                        <p:attrNameLst>
                                          <p:attrName>style.visibility</p:attrName>
                                        </p:attrNameLst>
                                      </p:cBhvr>
                                      <p:to>
                                        <p:strVal val="visible"/>
                                      </p:to>
                                    </p:set>
                                    <p:animEffect transition="in" filter="diamond(in)">
                                      <p:cBhvr>
                                        <p:cTn id="37" dur="2000"/>
                                        <p:tgtEl>
                                          <p:spTgt spid="2038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03811"/>
                                        </p:tgtEl>
                                        <p:attrNameLst>
                                          <p:attrName>style.visibility</p:attrName>
                                        </p:attrNameLst>
                                      </p:cBhvr>
                                      <p:to>
                                        <p:strVal val="visible"/>
                                      </p:to>
                                    </p:set>
                                    <p:animEffect transition="in" filter="wipe(left)">
                                      <p:cBhvr>
                                        <p:cTn id="42" dur="1000"/>
                                        <p:tgtEl>
                                          <p:spTgt spid="2038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03831"/>
                                        </p:tgtEl>
                                        <p:attrNameLst>
                                          <p:attrName>style.visibility</p:attrName>
                                        </p:attrNameLst>
                                      </p:cBhvr>
                                      <p:to>
                                        <p:strVal val="visible"/>
                                      </p:to>
                                    </p:set>
                                    <p:animEffect transition="in" filter="wipe(left)">
                                      <p:cBhvr>
                                        <p:cTn id="47" dur="1000"/>
                                        <p:tgtEl>
                                          <p:spTgt spid="20383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3827"/>
                                        </p:tgtEl>
                                        <p:attrNameLst>
                                          <p:attrName>style.visibility</p:attrName>
                                        </p:attrNameLst>
                                      </p:cBhvr>
                                      <p:to>
                                        <p:strVal val="visible"/>
                                      </p:to>
                                    </p:set>
                                    <p:animEffect transition="in" filter="wipe(left)">
                                      <p:cBhvr>
                                        <p:cTn id="52" dur="1000"/>
                                        <p:tgtEl>
                                          <p:spTgt spid="20382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03820"/>
                                        </p:tgtEl>
                                        <p:attrNameLst>
                                          <p:attrName>style.visibility</p:attrName>
                                        </p:attrNameLst>
                                      </p:cBhvr>
                                      <p:to>
                                        <p:strVal val="visible"/>
                                      </p:to>
                                    </p:set>
                                    <p:animEffect transition="in" filter="wipe(left)">
                                      <p:cBhvr>
                                        <p:cTn id="57" dur="1000"/>
                                        <p:tgtEl>
                                          <p:spTgt spid="20382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03824"/>
                                        </p:tgtEl>
                                        <p:attrNameLst>
                                          <p:attrName>style.visibility</p:attrName>
                                        </p:attrNameLst>
                                      </p:cBhvr>
                                      <p:to>
                                        <p:strVal val="visible"/>
                                      </p:to>
                                    </p:set>
                                    <p:animEffect transition="in" filter="wipe(left)">
                                      <p:cBhvr>
                                        <p:cTn id="62" dur="1000"/>
                                        <p:tgtEl>
                                          <p:spTgt spid="203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§5.7 </a:t>
            </a:r>
            <a:r>
              <a:rPr lang="zh-CN" altLang="en-US" dirty="0"/>
              <a:t>刚体的平面平行运动</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5">
            <a:extLst>
              <a:ext uri="{FF2B5EF4-FFF2-40B4-BE49-F238E27FC236}">
                <a16:creationId xmlns:a16="http://schemas.microsoft.com/office/drawing/2014/main" id="{CCEE549A-095D-4C4E-839F-F2BF640057EE}"/>
              </a:ext>
            </a:extLst>
          </p:cNvPr>
          <p:cNvSpPr txBox="1"/>
          <p:nvPr/>
        </p:nvSpPr>
        <p:spPr>
          <a:xfrm>
            <a:off x="592205" y="4005064"/>
            <a:ext cx="8136904" cy="1200329"/>
          </a:xfrm>
          <a:prstGeom prst="rect">
            <a:avLst/>
          </a:prstGeom>
          <a:noFill/>
        </p:spPr>
        <p:txBody>
          <a:bodyPr wrap="square" rtlCol="0">
            <a:spAutoFit/>
          </a:bodyPr>
          <a:lstStyle/>
          <a:p>
            <a:r>
              <a:rPr lang="zh-CN" altLang="en-US" sz="2400" dirty="0"/>
              <a:t>以基点作为参考物建立坐标系，则为</a:t>
            </a:r>
            <a:r>
              <a:rPr lang="zh-CN" altLang="en-US" sz="2400" b="1" dirty="0"/>
              <a:t>质心参考系</a:t>
            </a:r>
            <a:r>
              <a:rPr lang="zh-CN" altLang="en-US" sz="2400" dirty="0"/>
              <a:t>，在质心参考系中，转动定律形式上成立，则绕基点的转动可由转动定律描述：</a:t>
            </a:r>
          </a:p>
        </p:txBody>
      </p:sp>
      <p:graphicFrame>
        <p:nvGraphicFramePr>
          <p:cNvPr id="14" name="Object 6">
            <a:extLst>
              <a:ext uri="{FF2B5EF4-FFF2-40B4-BE49-F238E27FC236}">
                <a16:creationId xmlns:a16="http://schemas.microsoft.com/office/drawing/2014/main" id="{A2F9AFFD-F5D3-4A16-B99A-31867581835F}"/>
              </a:ext>
            </a:extLst>
          </p:cNvPr>
          <p:cNvGraphicFramePr>
            <a:graphicFrameLocks noChangeAspect="1"/>
          </p:cNvGraphicFramePr>
          <p:nvPr>
            <p:extLst>
              <p:ext uri="{D42A27DB-BD31-4B8C-83A1-F6EECF244321}">
                <p14:modId xmlns:p14="http://schemas.microsoft.com/office/powerpoint/2010/main" val="2209452399"/>
              </p:ext>
            </p:extLst>
          </p:nvPr>
        </p:nvGraphicFramePr>
        <p:xfrm>
          <a:off x="2627784" y="5165137"/>
          <a:ext cx="4022472" cy="916300"/>
        </p:xfrm>
        <a:graphic>
          <a:graphicData uri="http://schemas.openxmlformats.org/presentationml/2006/ole">
            <mc:AlternateContent xmlns:mc="http://schemas.openxmlformats.org/markup-compatibility/2006">
              <mc:Choice xmlns:v="urn:schemas-microsoft-com:vml" Requires="v">
                <p:oleObj spid="_x0000_s253054" name="Equation" r:id="rId4" imgW="1726920" imgH="393480" progId="Equation.DSMT4">
                  <p:embed/>
                </p:oleObj>
              </mc:Choice>
              <mc:Fallback>
                <p:oleObj name="Equation" r:id="rId4" imgW="1726920" imgH="393480" progId="Equation.DSMT4">
                  <p:embed/>
                  <p:pic>
                    <p:nvPicPr>
                      <p:cNvPr id="14342" name="Object 6">
                        <a:extLst>
                          <a:ext uri="{FF2B5EF4-FFF2-40B4-BE49-F238E27FC236}">
                            <a16:creationId xmlns:a16="http://schemas.microsoft.com/office/drawing/2014/main" id="{782B0D21-3AEB-4EAE-B90E-640FE2EC738C}"/>
                          </a:ext>
                        </a:extLst>
                      </p:cNvPr>
                      <p:cNvPicPr>
                        <a:picLocks noChangeAspect="1" noChangeArrowheads="1"/>
                      </p:cNvPicPr>
                      <p:nvPr/>
                    </p:nvPicPr>
                    <p:blipFill>
                      <a:blip r:embed="rId5"/>
                      <a:srcRect/>
                      <a:stretch>
                        <a:fillRect/>
                      </a:stretch>
                    </p:blipFill>
                    <p:spPr bwMode="auto">
                      <a:xfrm>
                        <a:off x="2627784" y="5165137"/>
                        <a:ext cx="4022472" cy="916300"/>
                      </a:xfrm>
                      <a:prstGeom prst="rect">
                        <a:avLst/>
                      </a:prstGeom>
                      <a:noFill/>
                      <a:ln>
                        <a:noFill/>
                      </a:ln>
                      <a:effectLst/>
                    </p:spPr>
                  </p:pic>
                </p:oleObj>
              </mc:Fallback>
            </mc:AlternateContent>
          </a:graphicData>
        </a:graphic>
      </p:graphicFrame>
      <p:sp>
        <p:nvSpPr>
          <p:cNvPr id="15" name="TextBox 5">
            <a:extLst>
              <a:ext uri="{FF2B5EF4-FFF2-40B4-BE49-F238E27FC236}">
                <a16:creationId xmlns:a16="http://schemas.microsoft.com/office/drawing/2014/main" id="{B2C6B78F-6A7E-4F51-B5DD-0ADE1446BBF6}"/>
              </a:ext>
            </a:extLst>
          </p:cNvPr>
          <p:cNvSpPr txBox="1"/>
          <p:nvPr/>
        </p:nvSpPr>
        <p:spPr>
          <a:xfrm>
            <a:off x="626701" y="2204864"/>
            <a:ext cx="8136904" cy="830997"/>
          </a:xfrm>
          <a:prstGeom prst="rect">
            <a:avLst/>
          </a:prstGeom>
          <a:noFill/>
        </p:spPr>
        <p:txBody>
          <a:bodyPr wrap="square" rtlCol="0">
            <a:spAutoFit/>
          </a:bodyPr>
          <a:lstStyle/>
          <a:p>
            <a:r>
              <a:rPr lang="zh-CN" altLang="en-US" sz="2400" dirty="0"/>
              <a:t>通常选择</a:t>
            </a:r>
            <a:r>
              <a:rPr lang="zh-CN" altLang="en-US" sz="2400" b="1" dirty="0"/>
              <a:t>质心作为基点</a:t>
            </a:r>
            <a:r>
              <a:rPr lang="zh-CN" altLang="en-US" sz="2400" dirty="0"/>
              <a:t>，则基点的平动可由质心运动定理描述：</a:t>
            </a:r>
          </a:p>
        </p:txBody>
      </p:sp>
      <p:graphicFrame>
        <p:nvGraphicFramePr>
          <p:cNvPr id="16" name="Object 3">
            <a:extLst>
              <a:ext uri="{FF2B5EF4-FFF2-40B4-BE49-F238E27FC236}">
                <a16:creationId xmlns:a16="http://schemas.microsoft.com/office/drawing/2014/main" id="{98DA9D41-88A8-4C6D-8147-F20FE69ADDBE}"/>
              </a:ext>
            </a:extLst>
          </p:cNvPr>
          <p:cNvGraphicFramePr>
            <a:graphicFrameLocks noChangeAspect="1"/>
          </p:cNvGraphicFramePr>
          <p:nvPr>
            <p:extLst>
              <p:ext uri="{D42A27DB-BD31-4B8C-83A1-F6EECF244321}">
                <p14:modId xmlns:p14="http://schemas.microsoft.com/office/powerpoint/2010/main" val="873525198"/>
              </p:ext>
            </p:extLst>
          </p:nvPr>
        </p:nvGraphicFramePr>
        <p:xfrm>
          <a:off x="2136428" y="2912779"/>
          <a:ext cx="1859508" cy="448470"/>
        </p:xfrm>
        <a:graphic>
          <a:graphicData uri="http://schemas.openxmlformats.org/presentationml/2006/ole">
            <mc:AlternateContent xmlns:mc="http://schemas.openxmlformats.org/markup-compatibility/2006">
              <mc:Choice xmlns:v="urn:schemas-microsoft-com:vml" Requires="v">
                <p:oleObj spid="_x0000_s253055" name="Equation" r:id="rId6" imgW="2158920" imgH="520560" progId="Equation.3">
                  <p:embed/>
                </p:oleObj>
              </mc:Choice>
              <mc:Fallback>
                <p:oleObj name="Equation" r:id="rId6" imgW="2158920" imgH="520560" progId="Equation.3">
                  <p:embed/>
                  <p:pic>
                    <p:nvPicPr>
                      <p:cNvPr id="12" name="Object 3">
                        <a:extLst>
                          <a:ext uri="{FF2B5EF4-FFF2-40B4-BE49-F238E27FC236}">
                            <a16:creationId xmlns:a16="http://schemas.microsoft.com/office/drawing/2014/main" id="{B19BE905-199F-4965-8011-A5120C261E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6428" y="2912779"/>
                        <a:ext cx="1859508" cy="448470"/>
                      </a:xfrm>
                      <a:prstGeom prst="rect">
                        <a:avLst/>
                      </a:prstGeom>
                      <a:noFill/>
                      <a:ln>
                        <a:noFill/>
                      </a:ln>
                      <a:effectLst/>
                    </p:spPr>
                  </p:pic>
                </p:oleObj>
              </mc:Fallback>
            </mc:AlternateContent>
          </a:graphicData>
        </a:graphic>
      </p:graphicFrame>
      <p:graphicFrame>
        <p:nvGraphicFramePr>
          <p:cNvPr id="17" name="Object 4">
            <a:extLst>
              <a:ext uri="{FF2B5EF4-FFF2-40B4-BE49-F238E27FC236}">
                <a16:creationId xmlns:a16="http://schemas.microsoft.com/office/drawing/2014/main" id="{B6512538-2613-4EDE-9DFA-3B24E5AA95FE}"/>
              </a:ext>
            </a:extLst>
          </p:cNvPr>
          <p:cNvGraphicFramePr>
            <a:graphicFrameLocks noChangeAspect="1"/>
          </p:cNvGraphicFramePr>
          <p:nvPr>
            <p:extLst>
              <p:ext uri="{D42A27DB-BD31-4B8C-83A1-F6EECF244321}">
                <p14:modId xmlns:p14="http://schemas.microsoft.com/office/powerpoint/2010/main" val="1974691005"/>
              </p:ext>
            </p:extLst>
          </p:nvPr>
        </p:nvGraphicFramePr>
        <p:xfrm>
          <a:off x="4355976" y="2892546"/>
          <a:ext cx="1859508" cy="489344"/>
        </p:xfrm>
        <a:graphic>
          <a:graphicData uri="http://schemas.openxmlformats.org/presentationml/2006/ole">
            <mc:AlternateContent xmlns:mc="http://schemas.openxmlformats.org/markup-compatibility/2006">
              <mc:Choice xmlns:v="urn:schemas-microsoft-com:vml" Requires="v">
                <p:oleObj spid="_x0000_s253056" name="Equation" r:id="rId8" imgW="2171520" imgH="571320" progId="Equation.3">
                  <p:embed/>
                </p:oleObj>
              </mc:Choice>
              <mc:Fallback>
                <p:oleObj name="Equation" r:id="rId8" imgW="2171520" imgH="571320" progId="Equation.3">
                  <p:embed/>
                  <p:pic>
                    <p:nvPicPr>
                      <p:cNvPr id="13" name="Object 4">
                        <a:extLst>
                          <a:ext uri="{FF2B5EF4-FFF2-40B4-BE49-F238E27FC236}">
                            <a16:creationId xmlns:a16="http://schemas.microsoft.com/office/drawing/2014/main" id="{48ADAC83-EFCF-4ECB-9237-A4CDA81E50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5976" y="2892546"/>
                        <a:ext cx="1859508" cy="48934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3444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heckerboard(across)">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heckerboard(across)">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§5.7 </a:t>
            </a:r>
            <a:r>
              <a:rPr lang="zh-CN" altLang="en-US" dirty="0"/>
              <a:t>刚体的平面平行运动</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Box 15">
            <a:extLst>
              <a:ext uri="{FF2B5EF4-FFF2-40B4-BE49-F238E27FC236}">
                <a16:creationId xmlns:a16="http://schemas.microsoft.com/office/drawing/2014/main" id="{93BF72AB-E1DD-4A4D-BECA-EFCD00441A80}"/>
              </a:ext>
            </a:extLst>
          </p:cNvPr>
          <p:cNvSpPr txBox="1">
            <a:spLocks noChangeArrowheads="1"/>
          </p:cNvSpPr>
          <p:nvPr/>
        </p:nvSpPr>
        <p:spPr bwMode="auto">
          <a:xfrm>
            <a:off x="384175" y="1510481"/>
            <a:ext cx="4187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400" b="1" dirty="0">
                <a:latin typeface="Times New Roman" pitchFamily="18" charset="0"/>
              </a:rPr>
              <a:t>刚体做平面平行运动的动能</a:t>
            </a:r>
            <a:endParaRPr lang="el-GR" altLang="zh-CN" sz="2400" b="1" i="1" dirty="0">
              <a:latin typeface="Times New Roman" pitchFamily="18" charset="0"/>
            </a:endParaRPr>
          </a:p>
        </p:txBody>
      </p:sp>
      <p:graphicFrame>
        <p:nvGraphicFramePr>
          <p:cNvPr id="14" name="Object 11">
            <a:extLst>
              <a:ext uri="{FF2B5EF4-FFF2-40B4-BE49-F238E27FC236}">
                <a16:creationId xmlns:a16="http://schemas.microsoft.com/office/drawing/2014/main" id="{387B7672-1DFC-4A99-9B6A-FC43C7A4F7FE}"/>
              </a:ext>
            </a:extLst>
          </p:cNvPr>
          <p:cNvGraphicFramePr>
            <a:graphicFrameLocks noChangeAspect="1"/>
          </p:cNvGraphicFramePr>
          <p:nvPr>
            <p:extLst>
              <p:ext uri="{D42A27DB-BD31-4B8C-83A1-F6EECF244321}">
                <p14:modId xmlns:p14="http://schemas.microsoft.com/office/powerpoint/2010/main" val="2487097376"/>
              </p:ext>
            </p:extLst>
          </p:nvPr>
        </p:nvGraphicFramePr>
        <p:xfrm>
          <a:off x="2627784" y="3880097"/>
          <a:ext cx="3619500" cy="1016000"/>
        </p:xfrm>
        <a:graphic>
          <a:graphicData uri="http://schemas.openxmlformats.org/presentationml/2006/ole">
            <mc:AlternateContent xmlns:mc="http://schemas.openxmlformats.org/markup-compatibility/2006">
              <mc:Choice xmlns:v="urn:schemas-microsoft-com:vml" Requires="v">
                <p:oleObj spid="_x0000_s255027" name="Equation" r:id="rId4" imgW="3619440" imgH="1015920" progId="Equation.3">
                  <p:embed/>
                </p:oleObj>
              </mc:Choice>
              <mc:Fallback>
                <p:oleObj name="Equation" r:id="rId4" imgW="3619440" imgH="1015920" progId="Equation.3">
                  <p:embed/>
                  <p:pic>
                    <p:nvPicPr>
                      <p:cNvPr id="17419" name="Object 11">
                        <a:extLst>
                          <a:ext uri="{FF2B5EF4-FFF2-40B4-BE49-F238E27FC236}">
                            <a16:creationId xmlns:a16="http://schemas.microsoft.com/office/drawing/2014/main" id="{66F5420E-62BB-4D05-8883-43B3B44BC5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3880097"/>
                        <a:ext cx="36195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2">
            <a:extLst>
              <a:ext uri="{FF2B5EF4-FFF2-40B4-BE49-F238E27FC236}">
                <a16:creationId xmlns:a16="http://schemas.microsoft.com/office/drawing/2014/main" id="{6613CF73-98B6-4920-825B-2BD16339B72C}"/>
              </a:ext>
            </a:extLst>
          </p:cNvPr>
          <p:cNvSpPr>
            <a:spLocks noChangeArrowheads="1"/>
          </p:cNvSpPr>
          <p:nvPr/>
        </p:nvSpPr>
        <p:spPr bwMode="auto">
          <a:xfrm>
            <a:off x="542611" y="5381041"/>
            <a:ext cx="821117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zh-CN" altLang="en-US" sz="2400" b="1" dirty="0">
                <a:latin typeface="+mj-ea"/>
                <a:ea typeface="+mj-ea"/>
              </a:rPr>
              <a:t>刚体的动能等于质心的平动动能与对质心的转动动能之和。</a:t>
            </a:r>
          </a:p>
        </p:txBody>
      </p:sp>
      <p:sp>
        <p:nvSpPr>
          <p:cNvPr id="16" name="Text Box 15">
            <a:extLst>
              <a:ext uri="{FF2B5EF4-FFF2-40B4-BE49-F238E27FC236}">
                <a16:creationId xmlns:a16="http://schemas.microsoft.com/office/drawing/2014/main" id="{9AD0B5CB-F4A0-488F-8ADE-7E0582EEA086}"/>
              </a:ext>
            </a:extLst>
          </p:cNvPr>
          <p:cNvSpPr txBox="1">
            <a:spLocks noChangeArrowheads="1"/>
          </p:cNvSpPr>
          <p:nvPr/>
        </p:nvSpPr>
        <p:spPr bwMode="auto">
          <a:xfrm>
            <a:off x="471736" y="2967335"/>
            <a:ext cx="8211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latin typeface="Times New Roman" pitchFamily="18" charset="0"/>
              </a:rPr>
              <a:t>将刚体看做质点系，由柯尼希定理可得：</a:t>
            </a:r>
            <a:endParaRPr lang="el-GR" altLang="zh-CN" sz="2400" dirty="0">
              <a:latin typeface="Times New Roman" pitchFamily="18" charset="0"/>
            </a:endParaRPr>
          </a:p>
        </p:txBody>
      </p:sp>
      <p:sp>
        <p:nvSpPr>
          <p:cNvPr id="17" name="TextBox 22">
            <a:extLst>
              <a:ext uri="{FF2B5EF4-FFF2-40B4-BE49-F238E27FC236}">
                <a16:creationId xmlns:a16="http://schemas.microsoft.com/office/drawing/2014/main" id="{423BF204-8FD9-4D1A-9362-8C56081C8F50}"/>
              </a:ext>
            </a:extLst>
          </p:cNvPr>
          <p:cNvSpPr txBox="1"/>
          <p:nvPr/>
        </p:nvSpPr>
        <p:spPr>
          <a:xfrm>
            <a:off x="471736" y="1996755"/>
            <a:ext cx="8352928" cy="830997"/>
          </a:xfrm>
          <a:prstGeom prst="rect">
            <a:avLst/>
          </a:prstGeom>
          <a:noFill/>
        </p:spPr>
        <p:txBody>
          <a:bodyPr wrap="square" rtlCol="0">
            <a:spAutoFit/>
          </a:bodyPr>
          <a:lstStyle/>
          <a:p>
            <a:r>
              <a:rPr lang="zh-CN" altLang="en-US" sz="2400" dirty="0"/>
              <a:t>质点系的总动能等于相对于质心系的动能加上随质心整体平动的动能。</a:t>
            </a:r>
            <a:r>
              <a:rPr lang="en-US" altLang="zh-CN" sz="2400" dirty="0"/>
              <a:t>——</a:t>
            </a:r>
            <a:r>
              <a:rPr lang="zh-CN" altLang="en-US" sz="2400" dirty="0">
                <a:solidFill>
                  <a:srgbClr val="FF0000"/>
                </a:solidFill>
              </a:rPr>
              <a:t>柯尼希定理</a:t>
            </a:r>
          </a:p>
        </p:txBody>
      </p:sp>
    </p:spTree>
    <p:extLst>
      <p:ext uri="{BB962C8B-B14F-4D97-AF65-F5344CB8AC3E}">
        <p14:creationId xmlns:p14="http://schemas.microsoft.com/office/powerpoint/2010/main" val="291707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fltVal val="0"/>
                                          </p:val>
                                        </p:tav>
                                        <p:tav tm="100000">
                                          <p:val>
                                            <p:strVal val="#ppt_w"/>
                                          </p:val>
                                        </p:tav>
                                      </p:tavLst>
                                    </p:anim>
                                    <p:anim calcmode="lin" valueType="num">
                                      <p:cBhvr>
                                        <p:cTn id="13" dur="1000" fill="hold"/>
                                        <p:tgtEl>
                                          <p:spTgt spid="14"/>
                                        </p:tgtEl>
                                        <p:attrNameLst>
                                          <p:attrName>ppt_h</p:attrName>
                                        </p:attrNameLst>
                                      </p:cBhvr>
                                      <p:tavLst>
                                        <p:tav tm="0">
                                          <p:val>
                                            <p:fltVal val="0"/>
                                          </p:val>
                                        </p:tav>
                                        <p:tav tm="100000">
                                          <p:val>
                                            <p:strVal val="#ppt_h"/>
                                          </p:val>
                                        </p:tav>
                                      </p:tavLst>
                                    </p:anim>
                                    <p:anim calcmode="lin" valueType="num">
                                      <p:cBhvr>
                                        <p:cTn id="14"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utoUpdateAnimBg="0"/>
      <p:bldP spid="1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§5.7 </a:t>
            </a:r>
            <a:r>
              <a:rPr lang="zh-CN" altLang="en-US" dirty="0"/>
              <a:t>刚体的平面平行运动</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Box 5">
            <a:extLst>
              <a:ext uri="{FF2B5EF4-FFF2-40B4-BE49-F238E27FC236}">
                <a16:creationId xmlns:a16="http://schemas.microsoft.com/office/drawing/2014/main" id="{67D5E297-F063-4D4F-BD62-AD306AEAB5ED}"/>
              </a:ext>
            </a:extLst>
          </p:cNvPr>
          <p:cNvSpPr txBox="1">
            <a:spLocks noChangeArrowheads="1"/>
          </p:cNvSpPr>
          <p:nvPr/>
        </p:nvSpPr>
        <p:spPr bwMode="auto">
          <a:xfrm>
            <a:off x="366713" y="1463873"/>
            <a:ext cx="259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转动瞬心：</a:t>
            </a:r>
          </a:p>
        </p:txBody>
      </p:sp>
      <p:grpSp>
        <p:nvGrpSpPr>
          <p:cNvPr id="8" name="Group 50">
            <a:extLst>
              <a:ext uri="{FF2B5EF4-FFF2-40B4-BE49-F238E27FC236}">
                <a16:creationId xmlns:a16="http://schemas.microsoft.com/office/drawing/2014/main" id="{C17E3C08-66FF-4B1E-B994-0D09A9EA1C74}"/>
              </a:ext>
            </a:extLst>
          </p:cNvPr>
          <p:cNvGrpSpPr>
            <a:grpSpLocks/>
          </p:cNvGrpSpPr>
          <p:nvPr/>
        </p:nvGrpSpPr>
        <p:grpSpPr bwMode="auto">
          <a:xfrm>
            <a:off x="4787900" y="3886200"/>
            <a:ext cx="1166813" cy="1828800"/>
            <a:chOff x="3016" y="2448"/>
            <a:chExt cx="735" cy="1152"/>
          </a:xfrm>
        </p:grpSpPr>
        <p:grpSp>
          <p:nvGrpSpPr>
            <p:cNvPr id="9" name="Group 13">
              <a:extLst>
                <a:ext uri="{FF2B5EF4-FFF2-40B4-BE49-F238E27FC236}">
                  <a16:creationId xmlns:a16="http://schemas.microsoft.com/office/drawing/2014/main" id="{E00A208D-636C-4F8A-9F6F-51A5716D6996}"/>
                </a:ext>
              </a:extLst>
            </p:cNvPr>
            <p:cNvGrpSpPr>
              <a:grpSpLocks/>
            </p:cNvGrpSpPr>
            <p:nvPr/>
          </p:nvGrpSpPr>
          <p:grpSpPr bwMode="auto">
            <a:xfrm>
              <a:off x="3016" y="2448"/>
              <a:ext cx="735" cy="1152"/>
              <a:chOff x="2496" y="1056"/>
              <a:chExt cx="735" cy="1152"/>
            </a:xfrm>
          </p:grpSpPr>
          <p:sp>
            <p:nvSpPr>
              <p:cNvPr id="12" name="Line 8">
                <a:extLst>
                  <a:ext uri="{FF2B5EF4-FFF2-40B4-BE49-F238E27FC236}">
                    <a16:creationId xmlns:a16="http://schemas.microsoft.com/office/drawing/2014/main" id="{DB50ED1D-702B-44D1-A4C7-E76D690326B4}"/>
                  </a:ext>
                </a:extLst>
              </p:cNvPr>
              <p:cNvSpPr>
                <a:spLocks noChangeShapeType="1"/>
              </p:cNvSpPr>
              <p:nvPr/>
            </p:nvSpPr>
            <p:spPr bwMode="auto">
              <a:xfrm>
                <a:off x="2736" y="1056"/>
                <a:ext cx="0" cy="10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9">
                <a:extLst>
                  <a:ext uri="{FF2B5EF4-FFF2-40B4-BE49-F238E27FC236}">
                    <a16:creationId xmlns:a16="http://schemas.microsoft.com/office/drawing/2014/main" id="{C0EE7BA5-DB19-4B2F-9FD4-E8938E2A65F1}"/>
                  </a:ext>
                </a:extLst>
              </p:cNvPr>
              <p:cNvSpPr>
                <a:spLocks noChangeShapeType="1"/>
              </p:cNvSpPr>
              <p:nvPr/>
            </p:nvSpPr>
            <p:spPr bwMode="auto">
              <a:xfrm flipH="1">
                <a:off x="2496" y="1344"/>
                <a:ext cx="672" cy="86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0">
                <a:extLst>
                  <a:ext uri="{FF2B5EF4-FFF2-40B4-BE49-F238E27FC236}">
                    <a16:creationId xmlns:a16="http://schemas.microsoft.com/office/drawing/2014/main" id="{27C26C72-57D1-4E83-A184-7C22A1C30538}"/>
                  </a:ext>
                </a:extLst>
              </p:cNvPr>
              <p:cNvSpPr>
                <a:spLocks noChangeArrowheads="1"/>
              </p:cNvSpPr>
              <p:nvPr/>
            </p:nvSpPr>
            <p:spPr bwMode="auto">
              <a:xfrm rot="18326743">
                <a:off x="3144" y="1351"/>
                <a:ext cx="74" cy="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11">
                <a:extLst>
                  <a:ext uri="{FF2B5EF4-FFF2-40B4-BE49-F238E27FC236}">
                    <a16:creationId xmlns:a16="http://schemas.microsoft.com/office/drawing/2014/main" id="{A146CE82-4E74-4631-A648-504F60EF939E}"/>
                  </a:ext>
                </a:extLst>
              </p:cNvPr>
              <p:cNvSpPr>
                <a:spLocks noChangeArrowheads="1"/>
              </p:cNvSpPr>
              <p:nvPr/>
            </p:nvSpPr>
            <p:spPr bwMode="auto">
              <a:xfrm>
                <a:off x="2736" y="1056"/>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12">
                <a:extLst>
                  <a:ext uri="{FF2B5EF4-FFF2-40B4-BE49-F238E27FC236}">
                    <a16:creationId xmlns:a16="http://schemas.microsoft.com/office/drawing/2014/main" id="{6A857F91-DBF9-4F41-8B6C-FAC2F7F2F571}"/>
                  </a:ext>
                </a:extLst>
              </p:cNvPr>
              <p:cNvSpPr>
                <a:spLocks noChangeArrowheads="1"/>
              </p:cNvSpPr>
              <p:nvPr/>
            </p:nvSpPr>
            <p:spPr bwMode="auto">
              <a:xfrm>
                <a:off x="271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0" name="Object 14">
              <a:extLst>
                <a:ext uri="{FF2B5EF4-FFF2-40B4-BE49-F238E27FC236}">
                  <a16:creationId xmlns:a16="http://schemas.microsoft.com/office/drawing/2014/main" id="{74EA1282-A0E8-46EF-AB05-C70D0A4B2A34}"/>
                </a:ext>
              </a:extLst>
            </p:cNvPr>
            <p:cNvGraphicFramePr>
              <a:graphicFrameLocks noChangeAspect="1"/>
            </p:cNvGraphicFramePr>
            <p:nvPr>
              <p:extLst>
                <p:ext uri="{D42A27DB-BD31-4B8C-83A1-F6EECF244321}">
                  <p14:modId xmlns:p14="http://schemas.microsoft.com/office/powerpoint/2010/main" val="2122929107"/>
                </p:ext>
              </p:extLst>
            </p:nvPr>
          </p:nvGraphicFramePr>
          <p:xfrm>
            <a:off x="3071" y="3175"/>
            <a:ext cx="156" cy="185"/>
          </p:xfrm>
          <a:graphic>
            <a:graphicData uri="http://schemas.openxmlformats.org/presentationml/2006/ole">
              <mc:AlternateContent xmlns:mc="http://schemas.openxmlformats.org/markup-compatibility/2006">
                <mc:Choice xmlns:v="urn:schemas-microsoft-com:vml" Requires="v">
                  <p:oleObj spid="_x0000_s254332" name="Equation" r:id="rId4" imgW="139680" imgH="164880" progId="Equation.DSMT4">
                    <p:embed/>
                  </p:oleObj>
                </mc:Choice>
                <mc:Fallback>
                  <p:oleObj name="Equation" r:id="rId4" imgW="139680" imgH="164880" progId="Equation.DSMT4">
                    <p:embed/>
                    <p:pic>
                      <p:nvPicPr>
                        <p:cNvPr id="205838" name="Object 14">
                          <a:extLst>
                            <a:ext uri="{FF2B5EF4-FFF2-40B4-BE49-F238E27FC236}">
                              <a16:creationId xmlns:a16="http://schemas.microsoft.com/office/drawing/2014/main" id="{BD63D899-75FF-49BC-90AF-1BA2827A3047}"/>
                            </a:ext>
                          </a:extLst>
                        </p:cNvPr>
                        <p:cNvPicPr>
                          <a:picLocks noChangeAspect="1" noChangeArrowheads="1"/>
                        </p:cNvPicPr>
                        <p:nvPr/>
                      </p:nvPicPr>
                      <p:blipFill>
                        <a:blip r:embed="rId5"/>
                        <a:srcRect/>
                        <a:stretch>
                          <a:fillRect/>
                        </a:stretch>
                      </p:blipFill>
                      <p:spPr bwMode="auto">
                        <a:xfrm>
                          <a:off x="3071" y="3175"/>
                          <a:ext cx="15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 name="Group 49">
            <a:extLst>
              <a:ext uri="{FF2B5EF4-FFF2-40B4-BE49-F238E27FC236}">
                <a16:creationId xmlns:a16="http://schemas.microsoft.com/office/drawing/2014/main" id="{447F587E-E9CF-4483-8C3E-09AD206647F8}"/>
              </a:ext>
            </a:extLst>
          </p:cNvPr>
          <p:cNvGrpSpPr>
            <a:grpSpLocks/>
          </p:cNvGrpSpPr>
          <p:nvPr/>
        </p:nvGrpSpPr>
        <p:grpSpPr bwMode="auto">
          <a:xfrm>
            <a:off x="4559300" y="3124200"/>
            <a:ext cx="2298700" cy="3136900"/>
            <a:chOff x="2872" y="1968"/>
            <a:chExt cx="1448" cy="1976"/>
          </a:xfrm>
        </p:grpSpPr>
        <p:grpSp>
          <p:nvGrpSpPr>
            <p:cNvPr id="19" name="Group 17">
              <a:extLst>
                <a:ext uri="{FF2B5EF4-FFF2-40B4-BE49-F238E27FC236}">
                  <a16:creationId xmlns:a16="http://schemas.microsoft.com/office/drawing/2014/main" id="{F8458E70-ADD5-4882-8F26-D9B165BBF67C}"/>
                </a:ext>
              </a:extLst>
            </p:cNvPr>
            <p:cNvGrpSpPr>
              <a:grpSpLocks/>
            </p:cNvGrpSpPr>
            <p:nvPr/>
          </p:nvGrpSpPr>
          <p:grpSpPr bwMode="auto">
            <a:xfrm>
              <a:off x="3256" y="2112"/>
              <a:ext cx="590" cy="336"/>
              <a:chOff x="2736" y="720"/>
              <a:chExt cx="590" cy="336"/>
            </a:xfrm>
          </p:grpSpPr>
          <p:sp>
            <p:nvSpPr>
              <p:cNvPr id="24" name="Line 6">
                <a:extLst>
                  <a:ext uri="{FF2B5EF4-FFF2-40B4-BE49-F238E27FC236}">
                    <a16:creationId xmlns:a16="http://schemas.microsoft.com/office/drawing/2014/main" id="{594A442F-952C-492F-8E34-001759F0EA68}"/>
                  </a:ext>
                </a:extLst>
              </p:cNvPr>
              <p:cNvSpPr>
                <a:spLocks noChangeShapeType="1"/>
              </p:cNvSpPr>
              <p:nvPr/>
            </p:nvSpPr>
            <p:spPr bwMode="auto">
              <a:xfrm>
                <a:off x="2736" y="1056"/>
                <a:ext cx="52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 name="Object 15">
                <a:extLst>
                  <a:ext uri="{FF2B5EF4-FFF2-40B4-BE49-F238E27FC236}">
                    <a16:creationId xmlns:a16="http://schemas.microsoft.com/office/drawing/2014/main" id="{2463155C-CC01-4E47-A436-10052AE54684}"/>
                  </a:ext>
                </a:extLst>
              </p:cNvPr>
              <p:cNvGraphicFramePr>
                <a:graphicFrameLocks noChangeAspect="1"/>
              </p:cNvGraphicFramePr>
              <p:nvPr/>
            </p:nvGraphicFramePr>
            <p:xfrm>
              <a:off x="3072" y="720"/>
              <a:ext cx="254" cy="308"/>
            </p:xfrm>
            <a:graphic>
              <a:graphicData uri="http://schemas.openxmlformats.org/presentationml/2006/ole">
                <mc:AlternateContent xmlns:mc="http://schemas.openxmlformats.org/markup-compatibility/2006">
                  <mc:Choice xmlns:v="urn:schemas-microsoft-com:vml" Requires="v">
                    <p:oleObj spid="_x0000_s254333" name="公式" r:id="rId6" imgW="177480" imgH="215640" progId="Equation.3">
                      <p:embed/>
                    </p:oleObj>
                  </mc:Choice>
                  <mc:Fallback>
                    <p:oleObj name="公式" r:id="rId6" imgW="177480" imgH="215640" progId="Equation.3">
                      <p:embed/>
                      <p:pic>
                        <p:nvPicPr>
                          <p:cNvPr id="205839" name="Object 15">
                            <a:extLst>
                              <a:ext uri="{FF2B5EF4-FFF2-40B4-BE49-F238E27FC236}">
                                <a16:creationId xmlns:a16="http://schemas.microsoft.com/office/drawing/2014/main" id="{2B62CE88-F5F6-4731-B93A-E8D9A684AD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2" y="720"/>
                            <a:ext cx="25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Group 18">
              <a:extLst>
                <a:ext uri="{FF2B5EF4-FFF2-40B4-BE49-F238E27FC236}">
                  <a16:creationId xmlns:a16="http://schemas.microsoft.com/office/drawing/2014/main" id="{B99E9C30-36C6-45B9-8A6B-B743EEC50306}"/>
                </a:ext>
              </a:extLst>
            </p:cNvPr>
            <p:cNvGrpSpPr>
              <a:grpSpLocks/>
            </p:cNvGrpSpPr>
            <p:nvPr/>
          </p:nvGrpSpPr>
          <p:grpSpPr bwMode="auto">
            <a:xfrm>
              <a:off x="3688" y="2592"/>
              <a:ext cx="480" cy="384"/>
              <a:chOff x="3168" y="1200"/>
              <a:chExt cx="480" cy="384"/>
            </a:xfrm>
          </p:grpSpPr>
          <p:sp>
            <p:nvSpPr>
              <p:cNvPr id="22" name="Line 7">
                <a:extLst>
                  <a:ext uri="{FF2B5EF4-FFF2-40B4-BE49-F238E27FC236}">
                    <a16:creationId xmlns:a16="http://schemas.microsoft.com/office/drawing/2014/main" id="{2058DB5E-2721-49E6-8D81-C215C2BB12CA}"/>
                  </a:ext>
                </a:extLst>
              </p:cNvPr>
              <p:cNvSpPr>
                <a:spLocks noChangeShapeType="1"/>
              </p:cNvSpPr>
              <p:nvPr/>
            </p:nvSpPr>
            <p:spPr bwMode="auto">
              <a:xfrm>
                <a:off x="3168" y="1344"/>
                <a:ext cx="336"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 name="Object 16">
                <a:extLst>
                  <a:ext uri="{FF2B5EF4-FFF2-40B4-BE49-F238E27FC236}">
                    <a16:creationId xmlns:a16="http://schemas.microsoft.com/office/drawing/2014/main" id="{231D56F6-559A-41F7-B0D2-C3BF02939F36}"/>
                  </a:ext>
                </a:extLst>
              </p:cNvPr>
              <p:cNvGraphicFramePr>
                <a:graphicFrameLocks noChangeAspect="1"/>
              </p:cNvGraphicFramePr>
              <p:nvPr/>
            </p:nvGraphicFramePr>
            <p:xfrm>
              <a:off x="3394" y="1200"/>
              <a:ext cx="254" cy="308"/>
            </p:xfrm>
            <a:graphic>
              <a:graphicData uri="http://schemas.openxmlformats.org/presentationml/2006/ole">
                <mc:AlternateContent xmlns:mc="http://schemas.openxmlformats.org/markup-compatibility/2006">
                  <mc:Choice xmlns:v="urn:schemas-microsoft-com:vml" Requires="v">
                    <p:oleObj spid="_x0000_s254334" name="公式" r:id="rId8" imgW="177480" imgH="215640" progId="Equation.3">
                      <p:embed/>
                    </p:oleObj>
                  </mc:Choice>
                  <mc:Fallback>
                    <p:oleObj name="公式" r:id="rId8" imgW="177480" imgH="215640" progId="Equation.3">
                      <p:embed/>
                      <p:pic>
                        <p:nvPicPr>
                          <p:cNvPr id="205840" name="Object 16">
                            <a:extLst>
                              <a:ext uri="{FF2B5EF4-FFF2-40B4-BE49-F238E27FC236}">
                                <a16:creationId xmlns:a16="http://schemas.microsoft.com/office/drawing/2014/main" id="{E06813CE-EBD9-4EBB-A62F-89699F263C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4" y="1200"/>
                            <a:ext cx="25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 name="Freeform 19">
              <a:extLst>
                <a:ext uri="{FF2B5EF4-FFF2-40B4-BE49-F238E27FC236}">
                  <a16:creationId xmlns:a16="http://schemas.microsoft.com/office/drawing/2014/main" id="{D4A2DF93-8A7C-4712-B72D-F375DFE275FA}"/>
                </a:ext>
              </a:extLst>
            </p:cNvPr>
            <p:cNvSpPr>
              <a:spLocks/>
            </p:cNvSpPr>
            <p:nvPr/>
          </p:nvSpPr>
          <p:spPr bwMode="auto">
            <a:xfrm>
              <a:off x="2872" y="1968"/>
              <a:ext cx="1448" cy="1976"/>
            </a:xfrm>
            <a:custGeom>
              <a:avLst/>
              <a:gdLst>
                <a:gd name="T0" fmla="*/ 144 w 1448"/>
                <a:gd name="T1" fmla="*/ 208 h 2088"/>
                <a:gd name="T2" fmla="*/ 576 w 1448"/>
                <a:gd name="T3" fmla="*/ 16 h 2088"/>
                <a:gd name="T4" fmla="*/ 1248 w 1448"/>
                <a:gd name="T5" fmla="*/ 304 h 2088"/>
                <a:gd name="T6" fmla="*/ 1296 w 1448"/>
                <a:gd name="T7" fmla="*/ 1648 h 2088"/>
                <a:gd name="T8" fmla="*/ 336 w 1448"/>
                <a:gd name="T9" fmla="*/ 2032 h 2088"/>
                <a:gd name="T10" fmla="*/ 48 w 1448"/>
                <a:gd name="T11" fmla="*/ 1312 h 2088"/>
                <a:gd name="T12" fmla="*/ 48 w 1448"/>
                <a:gd name="T13" fmla="*/ 448 h 2088"/>
                <a:gd name="T14" fmla="*/ 144 w 1448"/>
                <a:gd name="T15" fmla="*/ 208 h 20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8" h="2088">
                  <a:moveTo>
                    <a:pt x="144" y="208"/>
                  </a:moveTo>
                  <a:cubicBezTo>
                    <a:pt x="232" y="136"/>
                    <a:pt x="392" y="0"/>
                    <a:pt x="576" y="16"/>
                  </a:cubicBezTo>
                  <a:cubicBezTo>
                    <a:pt x="760" y="32"/>
                    <a:pt x="1128" y="32"/>
                    <a:pt x="1248" y="304"/>
                  </a:cubicBezTo>
                  <a:cubicBezTo>
                    <a:pt x="1368" y="576"/>
                    <a:pt x="1448" y="1360"/>
                    <a:pt x="1296" y="1648"/>
                  </a:cubicBezTo>
                  <a:cubicBezTo>
                    <a:pt x="1144" y="1936"/>
                    <a:pt x="544" y="2088"/>
                    <a:pt x="336" y="2032"/>
                  </a:cubicBezTo>
                  <a:cubicBezTo>
                    <a:pt x="128" y="1976"/>
                    <a:pt x="96" y="1576"/>
                    <a:pt x="48" y="1312"/>
                  </a:cubicBezTo>
                  <a:cubicBezTo>
                    <a:pt x="0" y="1048"/>
                    <a:pt x="32" y="632"/>
                    <a:pt x="48" y="448"/>
                  </a:cubicBezTo>
                  <a:cubicBezTo>
                    <a:pt x="64" y="264"/>
                    <a:pt x="56" y="280"/>
                    <a:pt x="144" y="208"/>
                  </a:cubicBezTo>
                  <a:close/>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51">
            <a:extLst>
              <a:ext uri="{FF2B5EF4-FFF2-40B4-BE49-F238E27FC236}">
                <a16:creationId xmlns:a16="http://schemas.microsoft.com/office/drawing/2014/main" id="{7C118629-E1A5-4044-9647-F7CC461091F4}"/>
              </a:ext>
            </a:extLst>
          </p:cNvPr>
          <p:cNvGrpSpPr>
            <a:grpSpLocks/>
          </p:cNvGrpSpPr>
          <p:nvPr/>
        </p:nvGrpSpPr>
        <p:grpSpPr bwMode="auto">
          <a:xfrm>
            <a:off x="6845300" y="3124200"/>
            <a:ext cx="2298700" cy="3136900"/>
            <a:chOff x="4312" y="1968"/>
            <a:chExt cx="1448" cy="1976"/>
          </a:xfrm>
        </p:grpSpPr>
        <p:grpSp>
          <p:nvGrpSpPr>
            <p:cNvPr id="27" name="Group 27">
              <a:extLst>
                <a:ext uri="{FF2B5EF4-FFF2-40B4-BE49-F238E27FC236}">
                  <a16:creationId xmlns:a16="http://schemas.microsoft.com/office/drawing/2014/main" id="{985B2CF0-3FE0-4253-8EC6-5628BD79ACC6}"/>
                </a:ext>
              </a:extLst>
            </p:cNvPr>
            <p:cNvGrpSpPr>
              <a:grpSpLocks/>
            </p:cNvGrpSpPr>
            <p:nvPr/>
          </p:nvGrpSpPr>
          <p:grpSpPr bwMode="auto">
            <a:xfrm>
              <a:off x="4696" y="2112"/>
              <a:ext cx="590" cy="336"/>
              <a:chOff x="2736" y="720"/>
              <a:chExt cx="590" cy="336"/>
            </a:xfrm>
          </p:grpSpPr>
          <p:sp>
            <p:nvSpPr>
              <p:cNvPr id="32" name="Line 28">
                <a:extLst>
                  <a:ext uri="{FF2B5EF4-FFF2-40B4-BE49-F238E27FC236}">
                    <a16:creationId xmlns:a16="http://schemas.microsoft.com/office/drawing/2014/main" id="{429AC05E-642B-4BE6-BBBE-1ECB7C38647F}"/>
                  </a:ext>
                </a:extLst>
              </p:cNvPr>
              <p:cNvSpPr>
                <a:spLocks noChangeShapeType="1"/>
              </p:cNvSpPr>
              <p:nvPr/>
            </p:nvSpPr>
            <p:spPr bwMode="auto">
              <a:xfrm>
                <a:off x="2736" y="1056"/>
                <a:ext cx="52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3" name="Object 29">
                <a:extLst>
                  <a:ext uri="{FF2B5EF4-FFF2-40B4-BE49-F238E27FC236}">
                    <a16:creationId xmlns:a16="http://schemas.microsoft.com/office/drawing/2014/main" id="{541905E7-1C34-45A1-AE2C-39833AB7E293}"/>
                  </a:ext>
                </a:extLst>
              </p:cNvPr>
              <p:cNvGraphicFramePr>
                <a:graphicFrameLocks noChangeAspect="1"/>
              </p:cNvGraphicFramePr>
              <p:nvPr/>
            </p:nvGraphicFramePr>
            <p:xfrm>
              <a:off x="3072" y="720"/>
              <a:ext cx="254" cy="308"/>
            </p:xfrm>
            <a:graphic>
              <a:graphicData uri="http://schemas.openxmlformats.org/presentationml/2006/ole">
                <mc:AlternateContent xmlns:mc="http://schemas.openxmlformats.org/markup-compatibility/2006">
                  <mc:Choice xmlns:v="urn:schemas-microsoft-com:vml" Requires="v">
                    <p:oleObj spid="_x0000_s254335" name="公式" r:id="rId10" imgW="177480" imgH="215640" progId="Equation.3">
                      <p:embed/>
                    </p:oleObj>
                  </mc:Choice>
                  <mc:Fallback>
                    <p:oleObj name="公式" r:id="rId10" imgW="177480" imgH="215640" progId="Equation.3">
                      <p:embed/>
                      <p:pic>
                        <p:nvPicPr>
                          <p:cNvPr id="205853" name="Object 29">
                            <a:extLst>
                              <a:ext uri="{FF2B5EF4-FFF2-40B4-BE49-F238E27FC236}">
                                <a16:creationId xmlns:a16="http://schemas.microsoft.com/office/drawing/2014/main" id="{83A38242-072C-4F23-B054-A6D2EFB3061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2" y="720"/>
                            <a:ext cx="25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 name="Freeform 33">
              <a:extLst>
                <a:ext uri="{FF2B5EF4-FFF2-40B4-BE49-F238E27FC236}">
                  <a16:creationId xmlns:a16="http://schemas.microsoft.com/office/drawing/2014/main" id="{C79717EF-13C0-48BF-B025-3CB00A289794}"/>
                </a:ext>
              </a:extLst>
            </p:cNvPr>
            <p:cNvSpPr>
              <a:spLocks/>
            </p:cNvSpPr>
            <p:nvPr/>
          </p:nvSpPr>
          <p:spPr bwMode="auto">
            <a:xfrm>
              <a:off x="4312" y="1968"/>
              <a:ext cx="1448" cy="1976"/>
            </a:xfrm>
            <a:custGeom>
              <a:avLst/>
              <a:gdLst>
                <a:gd name="T0" fmla="*/ 144 w 1448"/>
                <a:gd name="T1" fmla="*/ 208 h 2088"/>
                <a:gd name="T2" fmla="*/ 576 w 1448"/>
                <a:gd name="T3" fmla="*/ 16 h 2088"/>
                <a:gd name="T4" fmla="*/ 1248 w 1448"/>
                <a:gd name="T5" fmla="*/ 304 h 2088"/>
                <a:gd name="T6" fmla="*/ 1296 w 1448"/>
                <a:gd name="T7" fmla="*/ 1648 h 2088"/>
                <a:gd name="T8" fmla="*/ 336 w 1448"/>
                <a:gd name="T9" fmla="*/ 2032 h 2088"/>
                <a:gd name="T10" fmla="*/ 48 w 1448"/>
                <a:gd name="T11" fmla="*/ 1312 h 2088"/>
                <a:gd name="T12" fmla="*/ 48 w 1448"/>
                <a:gd name="T13" fmla="*/ 448 h 2088"/>
                <a:gd name="T14" fmla="*/ 144 w 1448"/>
                <a:gd name="T15" fmla="*/ 208 h 20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8" h="2088">
                  <a:moveTo>
                    <a:pt x="144" y="208"/>
                  </a:moveTo>
                  <a:cubicBezTo>
                    <a:pt x="232" y="136"/>
                    <a:pt x="392" y="0"/>
                    <a:pt x="576" y="16"/>
                  </a:cubicBezTo>
                  <a:cubicBezTo>
                    <a:pt x="760" y="32"/>
                    <a:pt x="1128" y="32"/>
                    <a:pt x="1248" y="304"/>
                  </a:cubicBezTo>
                  <a:cubicBezTo>
                    <a:pt x="1368" y="576"/>
                    <a:pt x="1448" y="1360"/>
                    <a:pt x="1296" y="1648"/>
                  </a:cubicBezTo>
                  <a:cubicBezTo>
                    <a:pt x="1144" y="1936"/>
                    <a:pt x="544" y="2088"/>
                    <a:pt x="336" y="2032"/>
                  </a:cubicBezTo>
                  <a:cubicBezTo>
                    <a:pt x="128" y="1976"/>
                    <a:pt x="96" y="1576"/>
                    <a:pt x="48" y="1312"/>
                  </a:cubicBezTo>
                  <a:cubicBezTo>
                    <a:pt x="0" y="1048"/>
                    <a:pt x="32" y="632"/>
                    <a:pt x="48" y="448"/>
                  </a:cubicBezTo>
                  <a:cubicBezTo>
                    <a:pt x="64" y="264"/>
                    <a:pt x="56" y="280"/>
                    <a:pt x="144" y="208"/>
                  </a:cubicBezTo>
                  <a:close/>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9" name="Group 37">
              <a:extLst>
                <a:ext uri="{FF2B5EF4-FFF2-40B4-BE49-F238E27FC236}">
                  <a16:creationId xmlns:a16="http://schemas.microsoft.com/office/drawing/2014/main" id="{EC52066F-8EEC-45CE-A580-E885362A7952}"/>
                </a:ext>
              </a:extLst>
            </p:cNvPr>
            <p:cNvGrpSpPr>
              <a:grpSpLocks/>
            </p:cNvGrpSpPr>
            <p:nvPr/>
          </p:nvGrpSpPr>
          <p:grpSpPr bwMode="auto">
            <a:xfrm>
              <a:off x="4704" y="2496"/>
              <a:ext cx="350" cy="336"/>
              <a:chOff x="4608" y="1104"/>
              <a:chExt cx="350" cy="336"/>
            </a:xfrm>
          </p:grpSpPr>
          <p:sp>
            <p:nvSpPr>
              <p:cNvPr id="30" name="Line 34">
                <a:extLst>
                  <a:ext uri="{FF2B5EF4-FFF2-40B4-BE49-F238E27FC236}">
                    <a16:creationId xmlns:a16="http://schemas.microsoft.com/office/drawing/2014/main" id="{4742757C-6299-42DD-AEEF-2DC7BAB9D901}"/>
                  </a:ext>
                </a:extLst>
              </p:cNvPr>
              <p:cNvSpPr>
                <a:spLocks noChangeShapeType="1"/>
              </p:cNvSpPr>
              <p:nvPr/>
            </p:nvSpPr>
            <p:spPr bwMode="auto">
              <a:xfrm>
                <a:off x="4608" y="1440"/>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 name="Object 36">
                <a:extLst>
                  <a:ext uri="{FF2B5EF4-FFF2-40B4-BE49-F238E27FC236}">
                    <a16:creationId xmlns:a16="http://schemas.microsoft.com/office/drawing/2014/main" id="{43179A4C-CA84-47A5-85F7-B345D214E5D7}"/>
                  </a:ext>
                </a:extLst>
              </p:cNvPr>
              <p:cNvGraphicFramePr>
                <a:graphicFrameLocks noChangeAspect="1"/>
              </p:cNvGraphicFramePr>
              <p:nvPr/>
            </p:nvGraphicFramePr>
            <p:xfrm>
              <a:off x="4704" y="1104"/>
              <a:ext cx="254" cy="308"/>
            </p:xfrm>
            <a:graphic>
              <a:graphicData uri="http://schemas.openxmlformats.org/presentationml/2006/ole">
                <mc:AlternateContent xmlns:mc="http://schemas.openxmlformats.org/markup-compatibility/2006">
                  <mc:Choice xmlns:v="urn:schemas-microsoft-com:vml" Requires="v">
                    <p:oleObj spid="_x0000_s254336" name="公式" r:id="rId12" imgW="177480" imgH="215640" progId="Equation.3">
                      <p:embed/>
                    </p:oleObj>
                  </mc:Choice>
                  <mc:Fallback>
                    <p:oleObj name="公式" r:id="rId12" imgW="177480" imgH="215640" progId="Equation.3">
                      <p:embed/>
                      <p:pic>
                        <p:nvPicPr>
                          <p:cNvPr id="205860" name="Object 36">
                            <a:extLst>
                              <a:ext uri="{FF2B5EF4-FFF2-40B4-BE49-F238E27FC236}">
                                <a16:creationId xmlns:a16="http://schemas.microsoft.com/office/drawing/2014/main" id="{B4BF9261-AD02-4B9F-9B2E-EFD97AC25E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04" y="1104"/>
                            <a:ext cx="25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4" name="Group 52">
            <a:extLst>
              <a:ext uri="{FF2B5EF4-FFF2-40B4-BE49-F238E27FC236}">
                <a16:creationId xmlns:a16="http://schemas.microsoft.com/office/drawing/2014/main" id="{E74F062D-1B04-4613-9E11-F49D18E8C89A}"/>
              </a:ext>
            </a:extLst>
          </p:cNvPr>
          <p:cNvGrpSpPr>
            <a:grpSpLocks/>
          </p:cNvGrpSpPr>
          <p:nvPr/>
        </p:nvGrpSpPr>
        <p:grpSpPr bwMode="auto">
          <a:xfrm>
            <a:off x="7135816" y="3886200"/>
            <a:ext cx="1144588" cy="1676400"/>
            <a:chOff x="4495" y="2448"/>
            <a:chExt cx="721" cy="1056"/>
          </a:xfrm>
        </p:grpSpPr>
        <p:grpSp>
          <p:nvGrpSpPr>
            <p:cNvPr id="35" name="Group 41">
              <a:extLst>
                <a:ext uri="{FF2B5EF4-FFF2-40B4-BE49-F238E27FC236}">
                  <a16:creationId xmlns:a16="http://schemas.microsoft.com/office/drawing/2014/main" id="{0106C8CE-644D-4128-B60B-1E46CD4892D4}"/>
                </a:ext>
              </a:extLst>
            </p:cNvPr>
            <p:cNvGrpSpPr>
              <a:grpSpLocks/>
            </p:cNvGrpSpPr>
            <p:nvPr/>
          </p:nvGrpSpPr>
          <p:grpSpPr bwMode="auto">
            <a:xfrm>
              <a:off x="4495" y="2448"/>
              <a:ext cx="721" cy="912"/>
              <a:chOff x="4399" y="1056"/>
              <a:chExt cx="721" cy="912"/>
            </a:xfrm>
          </p:grpSpPr>
          <p:sp>
            <p:nvSpPr>
              <p:cNvPr id="40" name="Oval 25">
                <a:extLst>
                  <a:ext uri="{FF2B5EF4-FFF2-40B4-BE49-F238E27FC236}">
                    <a16:creationId xmlns:a16="http://schemas.microsoft.com/office/drawing/2014/main" id="{1A553BF3-B7DD-46DD-9671-6D28C82C3ADF}"/>
                  </a:ext>
                </a:extLst>
              </p:cNvPr>
              <p:cNvSpPr>
                <a:spLocks noChangeArrowheads="1"/>
              </p:cNvSpPr>
              <p:nvPr/>
            </p:nvSpPr>
            <p:spPr bwMode="auto">
              <a:xfrm>
                <a:off x="45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 name="Group 40">
                <a:extLst>
                  <a:ext uri="{FF2B5EF4-FFF2-40B4-BE49-F238E27FC236}">
                    <a16:creationId xmlns:a16="http://schemas.microsoft.com/office/drawing/2014/main" id="{8257FCBF-D743-4E4C-AD0F-733C14DC7B0D}"/>
                  </a:ext>
                </a:extLst>
              </p:cNvPr>
              <p:cNvGrpSpPr>
                <a:grpSpLocks/>
              </p:cNvGrpSpPr>
              <p:nvPr/>
            </p:nvGrpSpPr>
            <p:grpSpPr bwMode="auto">
              <a:xfrm>
                <a:off x="4399" y="1056"/>
                <a:ext cx="721" cy="912"/>
                <a:chOff x="4415" y="1056"/>
                <a:chExt cx="721" cy="912"/>
              </a:xfrm>
            </p:grpSpPr>
            <p:graphicFrame>
              <p:nvGraphicFramePr>
                <p:cNvPr id="42" name="Object 26">
                  <a:extLst>
                    <a:ext uri="{FF2B5EF4-FFF2-40B4-BE49-F238E27FC236}">
                      <a16:creationId xmlns:a16="http://schemas.microsoft.com/office/drawing/2014/main" id="{D1D1D8B5-7F86-4033-B329-5022F559C923}"/>
                    </a:ext>
                  </a:extLst>
                </p:cNvPr>
                <p:cNvGraphicFramePr>
                  <a:graphicFrameLocks noChangeAspect="1"/>
                </p:cNvGraphicFramePr>
                <p:nvPr>
                  <p:extLst>
                    <p:ext uri="{D42A27DB-BD31-4B8C-83A1-F6EECF244321}">
                      <p14:modId xmlns:p14="http://schemas.microsoft.com/office/powerpoint/2010/main" val="2202558175"/>
                    </p:ext>
                  </p:extLst>
                </p:nvPr>
              </p:nvGraphicFramePr>
              <p:xfrm>
                <a:off x="4415" y="1783"/>
                <a:ext cx="157" cy="185"/>
              </p:xfrm>
              <a:graphic>
                <a:graphicData uri="http://schemas.openxmlformats.org/presentationml/2006/ole">
                  <mc:AlternateContent xmlns:mc="http://schemas.openxmlformats.org/markup-compatibility/2006">
                    <mc:Choice xmlns:v="urn:schemas-microsoft-com:vml" Requires="v">
                      <p:oleObj spid="_x0000_s254337" name="Equation" r:id="rId14" imgW="139680" imgH="164880" progId="Equation.DSMT4">
                        <p:embed/>
                      </p:oleObj>
                    </mc:Choice>
                    <mc:Fallback>
                      <p:oleObj name="Equation" r:id="rId14" imgW="139680" imgH="164880" progId="Equation.DSMT4">
                        <p:embed/>
                        <p:pic>
                          <p:nvPicPr>
                            <p:cNvPr id="205850" name="Object 26">
                              <a:extLst>
                                <a:ext uri="{FF2B5EF4-FFF2-40B4-BE49-F238E27FC236}">
                                  <a16:creationId xmlns:a16="http://schemas.microsoft.com/office/drawing/2014/main" id="{560F5EB7-944E-42CC-A9CF-351330CD518C}"/>
                                </a:ext>
                              </a:extLst>
                            </p:cNvPr>
                            <p:cNvPicPr>
                              <a:picLocks noChangeAspect="1" noChangeArrowheads="1"/>
                            </p:cNvPicPr>
                            <p:nvPr/>
                          </p:nvPicPr>
                          <p:blipFill>
                            <a:blip r:embed="rId15"/>
                            <a:srcRect/>
                            <a:stretch>
                              <a:fillRect/>
                            </a:stretch>
                          </p:blipFill>
                          <p:spPr bwMode="auto">
                            <a:xfrm>
                              <a:off x="4415" y="1783"/>
                              <a:ext cx="157"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Line 35">
                  <a:extLst>
                    <a:ext uri="{FF2B5EF4-FFF2-40B4-BE49-F238E27FC236}">
                      <a16:creationId xmlns:a16="http://schemas.microsoft.com/office/drawing/2014/main" id="{A27480A2-515C-4B87-8C5D-526EDAD7A93D}"/>
                    </a:ext>
                  </a:extLst>
                </p:cNvPr>
                <p:cNvSpPr>
                  <a:spLocks noChangeShapeType="1"/>
                </p:cNvSpPr>
                <p:nvPr/>
              </p:nvSpPr>
              <p:spPr bwMode="auto">
                <a:xfrm flipH="1">
                  <a:off x="4608" y="1056"/>
                  <a:ext cx="528" cy="86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6" name="Group 39">
              <a:extLst>
                <a:ext uri="{FF2B5EF4-FFF2-40B4-BE49-F238E27FC236}">
                  <a16:creationId xmlns:a16="http://schemas.microsoft.com/office/drawing/2014/main" id="{A12DAB9A-135E-418E-B329-50D8710C8074}"/>
                </a:ext>
              </a:extLst>
            </p:cNvPr>
            <p:cNvGrpSpPr>
              <a:grpSpLocks/>
            </p:cNvGrpSpPr>
            <p:nvPr/>
          </p:nvGrpSpPr>
          <p:grpSpPr bwMode="auto">
            <a:xfrm>
              <a:off x="4702" y="2448"/>
              <a:ext cx="98" cy="1056"/>
              <a:chOff x="4600" y="1056"/>
              <a:chExt cx="98" cy="1056"/>
            </a:xfrm>
          </p:grpSpPr>
          <p:sp>
            <p:nvSpPr>
              <p:cNvPr id="37" name="Line 21">
                <a:extLst>
                  <a:ext uri="{FF2B5EF4-FFF2-40B4-BE49-F238E27FC236}">
                    <a16:creationId xmlns:a16="http://schemas.microsoft.com/office/drawing/2014/main" id="{A33CD5E5-037E-4929-83ED-7EB175D00FB7}"/>
                  </a:ext>
                </a:extLst>
              </p:cNvPr>
              <p:cNvSpPr>
                <a:spLocks noChangeShapeType="1"/>
              </p:cNvSpPr>
              <p:nvPr/>
            </p:nvSpPr>
            <p:spPr bwMode="auto">
              <a:xfrm>
                <a:off x="4600" y="1056"/>
                <a:ext cx="0" cy="10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Rectangle 24">
                <a:extLst>
                  <a:ext uri="{FF2B5EF4-FFF2-40B4-BE49-F238E27FC236}">
                    <a16:creationId xmlns:a16="http://schemas.microsoft.com/office/drawing/2014/main" id="{25307D56-D1FC-4777-A759-4BB0C06D9871}"/>
                  </a:ext>
                </a:extLst>
              </p:cNvPr>
              <p:cNvSpPr>
                <a:spLocks noChangeArrowheads="1"/>
              </p:cNvSpPr>
              <p:nvPr/>
            </p:nvSpPr>
            <p:spPr bwMode="auto">
              <a:xfrm>
                <a:off x="4600" y="1056"/>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38">
                <a:extLst>
                  <a:ext uri="{FF2B5EF4-FFF2-40B4-BE49-F238E27FC236}">
                    <a16:creationId xmlns:a16="http://schemas.microsoft.com/office/drawing/2014/main" id="{84ED64DE-67C4-4EA0-9023-3D49918F4403}"/>
                  </a:ext>
                </a:extLst>
              </p:cNvPr>
              <p:cNvSpPr>
                <a:spLocks noChangeArrowheads="1"/>
              </p:cNvSpPr>
              <p:nvPr/>
            </p:nvSpPr>
            <p:spPr bwMode="auto">
              <a:xfrm>
                <a:off x="4602" y="1440"/>
                <a:ext cx="96"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5" name="Text Box 43">
            <a:extLst>
              <a:ext uri="{FF2B5EF4-FFF2-40B4-BE49-F238E27FC236}">
                <a16:creationId xmlns:a16="http://schemas.microsoft.com/office/drawing/2014/main" id="{364179D2-DD3E-4344-98E5-53B74FBC9875}"/>
              </a:ext>
            </a:extLst>
          </p:cNvPr>
          <p:cNvSpPr txBox="1">
            <a:spLocks noChangeArrowheads="1"/>
          </p:cNvSpPr>
          <p:nvPr/>
        </p:nvSpPr>
        <p:spPr bwMode="auto">
          <a:xfrm>
            <a:off x="330200" y="2986237"/>
            <a:ext cx="4114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t>若以瞬心</a:t>
            </a:r>
            <a:r>
              <a:rPr lang="en-US" altLang="zh-CN" sz="2400" dirty="0"/>
              <a:t>T</a:t>
            </a:r>
            <a:r>
              <a:rPr lang="zh-CN" altLang="en-US" sz="2400" dirty="0"/>
              <a:t>为基点，则：</a:t>
            </a:r>
          </a:p>
        </p:txBody>
      </p:sp>
      <p:graphicFrame>
        <p:nvGraphicFramePr>
          <p:cNvPr id="46" name="Object 44">
            <a:extLst>
              <a:ext uri="{FF2B5EF4-FFF2-40B4-BE49-F238E27FC236}">
                <a16:creationId xmlns:a16="http://schemas.microsoft.com/office/drawing/2014/main" id="{4A895013-3F86-4535-BD4E-074BCEF466F7}"/>
              </a:ext>
            </a:extLst>
          </p:cNvPr>
          <p:cNvGraphicFramePr>
            <a:graphicFrameLocks noChangeAspect="1"/>
          </p:cNvGraphicFramePr>
          <p:nvPr>
            <p:extLst>
              <p:ext uri="{D42A27DB-BD31-4B8C-83A1-F6EECF244321}">
                <p14:modId xmlns:p14="http://schemas.microsoft.com/office/powerpoint/2010/main" val="4207468398"/>
              </p:ext>
            </p:extLst>
          </p:nvPr>
        </p:nvGraphicFramePr>
        <p:xfrm>
          <a:off x="381000" y="4098925"/>
          <a:ext cx="1828800" cy="611188"/>
        </p:xfrm>
        <a:graphic>
          <a:graphicData uri="http://schemas.openxmlformats.org/presentationml/2006/ole">
            <mc:AlternateContent xmlns:mc="http://schemas.openxmlformats.org/markup-compatibility/2006">
              <mc:Choice xmlns:v="urn:schemas-microsoft-com:vml" Requires="v">
                <p:oleObj spid="_x0000_s254338" name="Equation" r:id="rId16" imgW="761760" imgH="253800" progId="Equation.DSMT4">
                  <p:embed/>
                </p:oleObj>
              </mc:Choice>
              <mc:Fallback>
                <p:oleObj name="Equation" r:id="rId16" imgW="761760" imgH="253800" progId="Equation.DSMT4">
                  <p:embed/>
                  <p:pic>
                    <p:nvPicPr>
                      <p:cNvPr id="205868" name="Object 44">
                        <a:extLst>
                          <a:ext uri="{FF2B5EF4-FFF2-40B4-BE49-F238E27FC236}">
                            <a16:creationId xmlns:a16="http://schemas.microsoft.com/office/drawing/2014/main" id="{3C688A84-417F-4399-8D85-A08EB7AEAC11}"/>
                          </a:ext>
                        </a:extLst>
                      </p:cNvPr>
                      <p:cNvPicPr>
                        <a:picLocks noChangeAspect="1" noChangeArrowheads="1"/>
                      </p:cNvPicPr>
                      <p:nvPr/>
                    </p:nvPicPr>
                    <p:blipFill>
                      <a:blip r:embed="rId17"/>
                      <a:srcRect/>
                      <a:stretch>
                        <a:fillRect/>
                      </a:stretch>
                    </p:blipFill>
                    <p:spPr bwMode="auto">
                      <a:xfrm>
                        <a:off x="381000" y="4098925"/>
                        <a:ext cx="182880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45">
            <a:extLst>
              <a:ext uri="{FF2B5EF4-FFF2-40B4-BE49-F238E27FC236}">
                <a16:creationId xmlns:a16="http://schemas.microsoft.com/office/drawing/2014/main" id="{818889B4-B31D-470D-B427-535A914D2C9D}"/>
              </a:ext>
            </a:extLst>
          </p:cNvPr>
          <p:cNvGraphicFramePr>
            <a:graphicFrameLocks noChangeAspect="1"/>
          </p:cNvGraphicFramePr>
          <p:nvPr>
            <p:extLst>
              <p:ext uri="{D42A27DB-BD31-4B8C-83A1-F6EECF244321}">
                <p14:modId xmlns:p14="http://schemas.microsoft.com/office/powerpoint/2010/main" val="1897377203"/>
              </p:ext>
            </p:extLst>
          </p:nvPr>
        </p:nvGraphicFramePr>
        <p:xfrm>
          <a:off x="365125" y="3581400"/>
          <a:ext cx="1079500" cy="571500"/>
        </p:xfrm>
        <a:graphic>
          <a:graphicData uri="http://schemas.openxmlformats.org/presentationml/2006/ole">
            <mc:AlternateContent xmlns:mc="http://schemas.openxmlformats.org/markup-compatibility/2006">
              <mc:Choice xmlns:v="urn:schemas-microsoft-com:vml" Requires="v">
                <p:oleObj spid="_x0000_s254339" name="Equation" r:id="rId18" imgW="431640" imgH="228600" progId="Equation.DSMT4">
                  <p:embed/>
                </p:oleObj>
              </mc:Choice>
              <mc:Fallback>
                <p:oleObj name="Equation" r:id="rId18" imgW="431640" imgH="228600" progId="Equation.DSMT4">
                  <p:embed/>
                  <p:pic>
                    <p:nvPicPr>
                      <p:cNvPr id="205869" name="Object 45">
                        <a:extLst>
                          <a:ext uri="{FF2B5EF4-FFF2-40B4-BE49-F238E27FC236}">
                            <a16:creationId xmlns:a16="http://schemas.microsoft.com/office/drawing/2014/main" id="{2FC0F74F-4020-4703-AC7A-D1F8D7B8D4FD}"/>
                          </a:ext>
                        </a:extLst>
                      </p:cNvPr>
                      <p:cNvPicPr>
                        <a:picLocks noChangeAspect="1" noChangeArrowheads="1"/>
                      </p:cNvPicPr>
                      <p:nvPr/>
                    </p:nvPicPr>
                    <p:blipFill>
                      <a:blip r:embed="rId19"/>
                      <a:srcRect/>
                      <a:stretch>
                        <a:fillRect/>
                      </a:stretch>
                    </p:blipFill>
                    <p:spPr bwMode="auto">
                      <a:xfrm>
                        <a:off x="365125" y="3581400"/>
                        <a:ext cx="1079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47">
            <a:extLst>
              <a:ext uri="{FF2B5EF4-FFF2-40B4-BE49-F238E27FC236}">
                <a16:creationId xmlns:a16="http://schemas.microsoft.com/office/drawing/2014/main" id="{D052A69B-F740-47E7-B063-623526D43C38}"/>
              </a:ext>
            </a:extLst>
          </p:cNvPr>
          <p:cNvGraphicFramePr>
            <a:graphicFrameLocks noChangeAspect="1"/>
          </p:cNvGraphicFramePr>
          <p:nvPr>
            <p:extLst>
              <p:ext uri="{D42A27DB-BD31-4B8C-83A1-F6EECF244321}">
                <p14:modId xmlns:p14="http://schemas.microsoft.com/office/powerpoint/2010/main" val="2850321660"/>
              </p:ext>
            </p:extLst>
          </p:nvPr>
        </p:nvGraphicFramePr>
        <p:xfrm>
          <a:off x="2220913" y="3860800"/>
          <a:ext cx="2198687" cy="1228725"/>
        </p:xfrm>
        <a:graphic>
          <a:graphicData uri="http://schemas.openxmlformats.org/presentationml/2006/ole">
            <mc:AlternateContent xmlns:mc="http://schemas.openxmlformats.org/markup-compatibility/2006">
              <mc:Choice xmlns:v="urn:schemas-microsoft-com:vml" Requires="v">
                <p:oleObj spid="_x0000_s254340" name="Equation" r:id="rId20" imgW="952200" imgH="533160" progId="Equation.DSMT4">
                  <p:embed/>
                </p:oleObj>
              </mc:Choice>
              <mc:Fallback>
                <p:oleObj name="Equation" r:id="rId20" imgW="952200" imgH="533160" progId="Equation.DSMT4">
                  <p:embed/>
                  <p:pic>
                    <p:nvPicPr>
                      <p:cNvPr id="205871" name="Object 47">
                        <a:extLst>
                          <a:ext uri="{FF2B5EF4-FFF2-40B4-BE49-F238E27FC236}">
                            <a16:creationId xmlns:a16="http://schemas.microsoft.com/office/drawing/2014/main" id="{ACED1743-D260-45FE-954B-A55DA7D95E50}"/>
                          </a:ext>
                        </a:extLst>
                      </p:cNvPr>
                      <p:cNvPicPr>
                        <a:picLocks noChangeAspect="1" noChangeArrowheads="1"/>
                      </p:cNvPicPr>
                      <p:nvPr/>
                    </p:nvPicPr>
                    <p:blipFill>
                      <a:blip r:embed="rId21"/>
                      <a:srcRect/>
                      <a:stretch>
                        <a:fillRect/>
                      </a:stretch>
                    </p:blipFill>
                    <p:spPr bwMode="auto">
                      <a:xfrm>
                        <a:off x="2220913" y="3860800"/>
                        <a:ext cx="2198687"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Text Box 48">
            <a:extLst>
              <a:ext uri="{FF2B5EF4-FFF2-40B4-BE49-F238E27FC236}">
                <a16:creationId xmlns:a16="http://schemas.microsoft.com/office/drawing/2014/main" id="{A829EDDE-3A2D-4240-8F24-467EE7A84587}"/>
              </a:ext>
            </a:extLst>
          </p:cNvPr>
          <p:cNvSpPr txBox="1">
            <a:spLocks noChangeArrowheads="1"/>
          </p:cNvSpPr>
          <p:nvPr/>
        </p:nvSpPr>
        <p:spPr bwMode="auto">
          <a:xfrm>
            <a:off x="219012" y="5412986"/>
            <a:ext cx="44990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t>据此，可利用刚体上任意两点</a:t>
            </a:r>
            <a:r>
              <a:rPr lang="en-US" altLang="zh-CN" sz="2400" i="1" dirty="0"/>
              <a:t>A</a:t>
            </a:r>
            <a:r>
              <a:rPr lang="en-US" altLang="zh-CN" sz="2400" dirty="0"/>
              <a:t>,</a:t>
            </a:r>
            <a:r>
              <a:rPr lang="en-US" altLang="zh-CN" sz="2400" i="1" dirty="0"/>
              <a:t>B</a:t>
            </a:r>
            <a:r>
              <a:rPr lang="zh-CN" altLang="en-US" sz="2400" dirty="0"/>
              <a:t>的速度来确定瞬心位置。</a:t>
            </a:r>
          </a:p>
        </p:txBody>
      </p:sp>
      <p:sp>
        <p:nvSpPr>
          <p:cNvPr id="3" name="矩形 2">
            <a:extLst>
              <a:ext uri="{FF2B5EF4-FFF2-40B4-BE49-F238E27FC236}">
                <a16:creationId xmlns:a16="http://schemas.microsoft.com/office/drawing/2014/main" id="{CF0C61C7-CDF2-4217-90C4-35D827591E7F}"/>
              </a:ext>
            </a:extLst>
          </p:cNvPr>
          <p:cNvSpPr/>
          <p:nvPr/>
        </p:nvSpPr>
        <p:spPr>
          <a:xfrm>
            <a:off x="366713" y="1989799"/>
            <a:ext cx="8381751" cy="830997"/>
          </a:xfrm>
          <a:prstGeom prst="rect">
            <a:avLst/>
          </a:prstGeom>
        </p:spPr>
        <p:txBody>
          <a:bodyPr wrap="square">
            <a:spAutoFit/>
          </a:bodyPr>
          <a:lstStyle/>
          <a:p>
            <a:pPr>
              <a:spcBef>
                <a:spcPct val="50000"/>
              </a:spcBef>
            </a:pPr>
            <a:r>
              <a:rPr lang="zh-CN" altLang="en-US" sz="2400" dirty="0"/>
              <a:t>做平面平行运动的刚体，在任意时刻</a:t>
            </a:r>
            <a:r>
              <a:rPr lang="en-US" altLang="zh-CN" sz="2400" dirty="0"/>
              <a:t>t</a:t>
            </a:r>
            <a:r>
              <a:rPr lang="zh-CN" altLang="en-US" sz="2400" dirty="0"/>
              <a:t>，在其内部或其扩展区域，总有一点速度为零，该点称为转动瞬心。</a:t>
            </a:r>
          </a:p>
        </p:txBody>
      </p:sp>
    </p:spTree>
    <p:extLst>
      <p:ext uri="{BB962C8B-B14F-4D97-AF65-F5344CB8AC3E}">
        <p14:creationId xmlns:p14="http://schemas.microsoft.com/office/powerpoint/2010/main" val="199354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10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0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10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10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10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32"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amond(out)">
                                      <p:cBhvr>
                                        <p:cTn id="37" dur="2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1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32"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amond(out)">
                                      <p:cBhvr>
                                        <p:cTn id="47" dur="20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up)">
                                      <p:cBhvr>
                                        <p:cTn id="52"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5"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fontScale="90000"/>
          </a:bodyPr>
          <a:lstStyle/>
          <a:p>
            <a:r>
              <a:rPr lang="en-US" altLang="zh-CN" dirty="0"/>
              <a:t>§ 5.4 </a:t>
            </a:r>
            <a:r>
              <a:rPr lang="zh-CN" altLang="en-US" dirty="0"/>
              <a:t>力矩  刚体绕定轴转动微分方程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4" name="对象 3"/>
          <p:cNvGraphicFramePr>
            <a:graphicFrameLocks noChangeAspect="1"/>
          </p:cNvGraphicFramePr>
          <p:nvPr>
            <p:extLst>
              <p:ext uri="{D42A27DB-BD31-4B8C-83A1-F6EECF244321}">
                <p14:modId xmlns:p14="http://schemas.microsoft.com/office/powerpoint/2010/main" val="471892123"/>
              </p:ext>
            </p:extLst>
          </p:nvPr>
        </p:nvGraphicFramePr>
        <p:xfrm>
          <a:off x="1187624" y="2348880"/>
          <a:ext cx="1790700" cy="992188"/>
        </p:xfrm>
        <a:graphic>
          <a:graphicData uri="http://schemas.openxmlformats.org/presentationml/2006/ole">
            <mc:AlternateContent xmlns:mc="http://schemas.openxmlformats.org/markup-compatibility/2006">
              <mc:Choice xmlns:v="urn:schemas-microsoft-com:vml" Requires="v">
                <p:oleObj spid="_x0000_s195701" name="Equation" r:id="rId4" imgW="711000" imgH="393480" progId="Equation.DSMT4">
                  <p:embed/>
                </p:oleObj>
              </mc:Choice>
              <mc:Fallback>
                <p:oleObj name="Equation" r:id="rId4" imgW="711000" imgH="393480" progId="Equation.DSMT4">
                  <p:embed/>
                  <p:pic>
                    <p:nvPicPr>
                      <p:cNvPr id="0" name="对象 71"/>
                      <p:cNvPicPr>
                        <a:picLocks noChangeAspect="1" noChangeArrowheads="1"/>
                      </p:cNvPicPr>
                      <p:nvPr/>
                    </p:nvPicPr>
                    <p:blipFill>
                      <a:blip r:embed="rId5"/>
                      <a:srcRect/>
                      <a:stretch>
                        <a:fillRect/>
                      </a:stretch>
                    </p:blipFill>
                    <p:spPr bwMode="auto">
                      <a:xfrm>
                        <a:off x="1187624" y="2348880"/>
                        <a:ext cx="17907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 name="内容占位符 2"/>
          <p:cNvSpPr>
            <a:spLocks noGrp="1"/>
          </p:cNvSpPr>
          <p:nvPr>
            <p:ph idx="1"/>
          </p:nvPr>
        </p:nvSpPr>
        <p:spPr>
          <a:xfrm>
            <a:off x="457200" y="1600201"/>
            <a:ext cx="8229600" cy="604664"/>
          </a:xfrm>
        </p:spPr>
        <p:txBody>
          <a:bodyPr/>
          <a:lstStyle/>
          <a:p>
            <a:pPr>
              <a:buNone/>
            </a:pPr>
            <a:r>
              <a:rPr lang="zh-CN" altLang="en-US" dirty="0"/>
              <a:t>二</a:t>
            </a:r>
            <a:r>
              <a:rPr lang="en-US" altLang="zh-CN" dirty="0"/>
              <a:t>. </a:t>
            </a:r>
            <a:r>
              <a:rPr lang="zh-CN" altLang="en-US" dirty="0"/>
              <a:t>刚体绕定轴转动的微分方程</a:t>
            </a:r>
          </a:p>
        </p:txBody>
      </p:sp>
      <p:sp>
        <p:nvSpPr>
          <p:cNvPr id="8" name="TextBox 7"/>
          <p:cNvSpPr txBox="1"/>
          <p:nvPr/>
        </p:nvSpPr>
        <p:spPr>
          <a:xfrm>
            <a:off x="3635896" y="2564904"/>
            <a:ext cx="4680520" cy="646331"/>
          </a:xfrm>
          <a:prstGeom prst="rect">
            <a:avLst/>
          </a:prstGeom>
          <a:noFill/>
        </p:spPr>
        <p:txBody>
          <a:bodyPr wrap="square" rtlCol="0">
            <a:spAutoFit/>
          </a:bodyPr>
          <a:lstStyle/>
          <a:p>
            <a:r>
              <a:rPr lang="zh-CN" altLang="en-US" dirty="0"/>
              <a:t>也称转动定律，是解决刚体绕定轴转动动力学问题的基本方程。</a:t>
            </a:r>
          </a:p>
        </p:txBody>
      </p:sp>
      <p:cxnSp>
        <p:nvCxnSpPr>
          <p:cNvPr id="10" name="直接箭头连接符 9"/>
          <p:cNvCxnSpPr/>
          <p:nvPr/>
        </p:nvCxnSpPr>
        <p:spPr>
          <a:xfrm>
            <a:off x="2123728" y="3211235"/>
            <a:ext cx="0" cy="7218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9552" y="4005064"/>
            <a:ext cx="8064896" cy="369332"/>
          </a:xfrm>
          <a:prstGeom prst="rect">
            <a:avLst/>
          </a:prstGeom>
          <a:noFill/>
        </p:spPr>
        <p:txBody>
          <a:bodyPr wrap="square" rtlCol="0">
            <a:spAutoFit/>
          </a:bodyPr>
          <a:lstStyle/>
          <a:p>
            <a:r>
              <a:rPr lang="zh-CN" altLang="en-US" dirty="0"/>
              <a:t>转动惯量是标量，描述刚体对轴转动惯性大小的物理量。</a:t>
            </a:r>
          </a:p>
        </p:txBody>
      </p:sp>
      <p:sp>
        <p:nvSpPr>
          <p:cNvPr id="12" name="TextBox 11"/>
          <p:cNvSpPr txBox="1"/>
          <p:nvPr/>
        </p:nvSpPr>
        <p:spPr>
          <a:xfrm>
            <a:off x="539552" y="4653136"/>
            <a:ext cx="7272808" cy="646331"/>
          </a:xfrm>
          <a:prstGeom prst="rect">
            <a:avLst/>
          </a:prstGeom>
          <a:noFill/>
        </p:spPr>
        <p:txBody>
          <a:bodyPr wrap="square" rtlCol="0">
            <a:spAutoFit/>
          </a:bodyPr>
          <a:lstStyle/>
          <a:p>
            <a:r>
              <a:rPr lang="zh-CN" altLang="en-US" dirty="0"/>
              <a:t>刚体对某轴的转动惯量等于刚体上各质点（质量元）的质量与该质点到转轴垂直距离平方的乘积之和。</a:t>
            </a:r>
          </a:p>
        </p:txBody>
      </p:sp>
    </p:spTree>
    <p:extLst>
      <p:ext uri="{BB962C8B-B14F-4D97-AF65-F5344CB8AC3E}">
        <p14:creationId xmlns:p14="http://schemas.microsoft.com/office/powerpoint/2010/main" val="364251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§5.7 </a:t>
            </a:r>
            <a:r>
              <a:rPr lang="zh-CN" altLang="en-US" dirty="0"/>
              <a:t>刚体的平面平行运动</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2A4EE397-6502-45BF-90A7-A64E301A9EB7}"/>
              </a:ext>
            </a:extLst>
          </p:cNvPr>
          <p:cNvPicPr>
            <a:picLocks noChangeAspect="1"/>
          </p:cNvPicPr>
          <p:nvPr/>
        </p:nvPicPr>
        <p:blipFill>
          <a:blip r:embed="rId3"/>
          <a:stretch>
            <a:fillRect/>
          </a:stretch>
        </p:blipFill>
        <p:spPr>
          <a:xfrm>
            <a:off x="1331640" y="1844824"/>
            <a:ext cx="6252926" cy="4070696"/>
          </a:xfrm>
          <a:prstGeom prst="rect">
            <a:avLst/>
          </a:prstGeom>
        </p:spPr>
      </p:pic>
    </p:spTree>
    <p:extLst>
      <p:ext uri="{BB962C8B-B14F-4D97-AF65-F5344CB8AC3E}">
        <p14:creationId xmlns:p14="http://schemas.microsoft.com/office/powerpoint/2010/main" val="2550410877"/>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§5.7 </a:t>
            </a:r>
            <a:r>
              <a:rPr lang="zh-CN" altLang="en-US" dirty="0"/>
              <a:t>刚体的平面平行运动</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8AD2E35C-5C8A-4F50-BD7B-BBB9EE6E5C33}"/>
              </a:ext>
            </a:extLst>
          </p:cNvPr>
          <p:cNvPicPr>
            <a:picLocks noChangeAspect="1"/>
          </p:cNvPicPr>
          <p:nvPr/>
        </p:nvPicPr>
        <p:blipFill>
          <a:blip r:embed="rId3"/>
          <a:stretch>
            <a:fillRect/>
          </a:stretch>
        </p:blipFill>
        <p:spPr>
          <a:xfrm>
            <a:off x="1192237" y="2137365"/>
            <a:ext cx="6759526" cy="3429297"/>
          </a:xfrm>
          <a:prstGeom prst="rect">
            <a:avLst/>
          </a:prstGeom>
        </p:spPr>
      </p:pic>
    </p:spTree>
    <p:extLst>
      <p:ext uri="{BB962C8B-B14F-4D97-AF65-F5344CB8AC3E}">
        <p14:creationId xmlns:p14="http://schemas.microsoft.com/office/powerpoint/2010/main" val="3697331656"/>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§5.7 </a:t>
            </a:r>
            <a:r>
              <a:rPr lang="zh-CN" altLang="en-US" dirty="0"/>
              <a:t>刚体的平面平行运动</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A7343DBA-F9A9-442B-B887-0A47085A6BEC}"/>
              </a:ext>
            </a:extLst>
          </p:cNvPr>
          <p:cNvPicPr>
            <a:picLocks noChangeAspect="1"/>
          </p:cNvPicPr>
          <p:nvPr/>
        </p:nvPicPr>
        <p:blipFill>
          <a:blip r:embed="rId3"/>
          <a:stretch>
            <a:fillRect/>
          </a:stretch>
        </p:blipFill>
        <p:spPr>
          <a:xfrm>
            <a:off x="1199858" y="1580990"/>
            <a:ext cx="6744284" cy="3696020"/>
          </a:xfrm>
          <a:prstGeom prst="rect">
            <a:avLst/>
          </a:prstGeom>
        </p:spPr>
      </p:pic>
    </p:spTree>
    <p:extLst>
      <p:ext uri="{BB962C8B-B14F-4D97-AF65-F5344CB8AC3E}">
        <p14:creationId xmlns:p14="http://schemas.microsoft.com/office/powerpoint/2010/main" val="3672379840"/>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§5.7 </a:t>
            </a:r>
            <a:r>
              <a:rPr lang="zh-CN" altLang="en-US" dirty="0"/>
              <a:t>刚体的平面平行运动</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600D4603-3FC3-4AB2-AAA0-537D052DDD3C}"/>
              </a:ext>
            </a:extLst>
          </p:cNvPr>
          <p:cNvPicPr>
            <a:picLocks noChangeAspect="1"/>
          </p:cNvPicPr>
          <p:nvPr/>
        </p:nvPicPr>
        <p:blipFill>
          <a:blip r:embed="rId3"/>
          <a:stretch>
            <a:fillRect/>
          </a:stretch>
        </p:blipFill>
        <p:spPr>
          <a:xfrm>
            <a:off x="1142703" y="1612348"/>
            <a:ext cx="6858594" cy="4480948"/>
          </a:xfrm>
          <a:prstGeom prst="rect">
            <a:avLst/>
          </a:prstGeom>
        </p:spPr>
      </p:pic>
    </p:spTree>
    <p:extLst>
      <p:ext uri="{BB962C8B-B14F-4D97-AF65-F5344CB8AC3E}">
        <p14:creationId xmlns:p14="http://schemas.microsoft.com/office/powerpoint/2010/main" val="1139753322"/>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36495" cy="1143000"/>
          </a:xfrm>
        </p:spPr>
        <p:txBody>
          <a:bodyPr>
            <a:normAutofit/>
          </a:bodyPr>
          <a:lstStyle/>
          <a:p>
            <a:r>
              <a:rPr lang="en-US" altLang="zh-CN" dirty="0"/>
              <a:t>§5.7 </a:t>
            </a:r>
            <a:r>
              <a:rPr lang="zh-CN" altLang="en-US" dirty="0"/>
              <a:t>刚体的平面平行运动</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1DC7AA56-9C90-4006-8BDE-7F3C95B5BE6B}"/>
              </a:ext>
            </a:extLst>
          </p:cNvPr>
          <p:cNvPicPr>
            <a:picLocks noChangeAspect="1"/>
          </p:cNvPicPr>
          <p:nvPr/>
        </p:nvPicPr>
        <p:blipFill>
          <a:blip r:embed="rId3"/>
          <a:stretch>
            <a:fillRect/>
          </a:stretch>
        </p:blipFill>
        <p:spPr>
          <a:xfrm>
            <a:off x="1131678" y="2204864"/>
            <a:ext cx="6988146" cy="3894157"/>
          </a:xfrm>
          <a:prstGeom prst="rect">
            <a:avLst/>
          </a:prstGeom>
        </p:spPr>
      </p:pic>
      <p:sp>
        <p:nvSpPr>
          <p:cNvPr id="6" name="文本框 5">
            <a:extLst>
              <a:ext uri="{FF2B5EF4-FFF2-40B4-BE49-F238E27FC236}">
                <a16:creationId xmlns:a16="http://schemas.microsoft.com/office/drawing/2014/main" id="{EDDF8D6E-113A-41EC-8736-CD28B7B211AA}"/>
              </a:ext>
            </a:extLst>
          </p:cNvPr>
          <p:cNvSpPr txBox="1"/>
          <p:nvPr/>
        </p:nvSpPr>
        <p:spPr>
          <a:xfrm>
            <a:off x="1259632" y="1626246"/>
            <a:ext cx="5976664" cy="523220"/>
          </a:xfrm>
          <a:prstGeom prst="rect">
            <a:avLst/>
          </a:prstGeom>
          <a:noFill/>
        </p:spPr>
        <p:txBody>
          <a:bodyPr wrap="square" rtlCol="0">
            <a:spAutoFit/>
          </a:bodyPr>
          <a:lstStyle/>
          <a:p>
            <a:r>
              <a:rPr lang="zh-CN" altLang="en-US" sz="2800" b="1" dirty="0"/>
              <a:t>刚体平面平行运动的动力学方程</a:t>
            </a:r>
          </a:p>
        </p:txBody>
      </p:sp>
    </p:spTree>
    <p:extLst>
      <p:ext uri="{BB962C8B-B14F-4D97-AF65-F5344CB8AC3E}">
        <p14:creationId xmlns:p14="http://schemas.microsoft.com/office/powerpoint/2010/main" val="3634439547"/>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8AB2C458-B255-47E1-8F6A-0541197CA41E}"/>
              </a:ext>
            </a:extLst>
          </p:cNvPr>
          <p:cNvSpPr txBox="1">
            <a:spLocks noChangeArrowheads="1"/>
          </p:cNvSpPr>
          <p:nvPr/>
        </p:nvSpPr>
        <p:spPr bwMode="auto">
          <a:xfrm>
            <a:off x="533400" y="609600"/>
            <a:ext cx="3581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0" lang="zh-CN" altLang="en-US" sz="2800" b="1" dirty="0">
                <a:solidFill>
                  <a:schemeClr val="accent2"/>
                </a:solidFill>
                <a:latin typeface="楷体_GB2312" pitchFamily="49" charset="-122"/>
                <a:ea typeface="楷体_GB2312" pitchFamily="49" charset="-122"/>
              </a:rPr>
              <a:t>例题</a:t>
            </a:r>
            <a:r>
              <a:rPr kumimoji="0" lang="en-US" altLang="zh-CN" sz="2800" b="1" dirty="0">
                <a:solidFill>
                  <a:schemeClr val="accent2"/>
                </a:solidFill>
                <a:latin typeface="楷体_GB2312" pitchFamily="49" charset="-122"/>
                <a:ea typeface="楷体_GB2312" pitchFamily="49" charset="-122"/>
              </a:rPr>
              <a:t>   </a:t>
            </a:r>
            <a:r>
              <a:rPr kumimoji="0" lang="zh-CN" altLang="en-US" sz="2800" b="1" dirty="0">
                <a:solidFill>
                  <a:schemeClr val="accent2"/>
                </a:solidFill>
                <a:latin typeface="楷体_GB2312" pitchFamily="49" charset="-122"/>
                <a:ea typeface="楷体_GB2312" pitchFamily="49" charset="-122"/>
              </a:rPr>
              <a:t>讨论一匀质实心的圆柱体在斜面上的运动。</a:t>
            </a:r>
          </a:p>
        </p:txBody>
      </p:sp>
      <p:grpSp>
        <p:nvGrpSpPr>
          <p:cNvPr id="4099" name="Group 3">
            <a:extLst>
              <a:ext uri="{FF2B5EF4-FFF2-40B4-BE49-F238E27FC236}">
                <a16:creationId xmlns:a16="http://schemas.microsoft.com/office/drawing/2014/main" id="{3C4BD08D-F387-4BC2-8BDA-76DA7C96BD64}"/>
              </a:ext>
            </a:extLst>
          </p:cNvPr>
          <p:cNvGrpSpPr>
            <a:grpSpLocks/>
          </p:cNvGrpSpPr>
          <p:nvPr/>
        </p:nvGrpSpPr>
        <p:grpSpPr bwMode="auto">
          <a:xfrm>
            <a:off x="4343400" y="457200"/>
            <a:ext cx="4267200" cy="3352800"/>
            <a:chOff x="1344" y="1320"/>
            <a:chExt cx="2688" cy="2112"/>
          </a:xfrm>
        </p:grpSpPr>
        <p:grpSp>
          <p:nvGrpSpPr>
            <p:cNvPr id="4100" name="Group 4">
              <a:extLst>
                <a:ext uri="{FF2B5EF4-FFF2-40B4-BE49-F238E27FC236}">
                  <a16:creationId xmlns:a16="http://schemas.microsoft.com/office/drawing/2014/main" id="{EA5D705C-FAAF-442E-9490-208B75A5F7C8}"/>
                </a:ext>
              </a:extLst>
            </p:cNvPr>
            <p:cNvGrpSpPr>
              <a:grpSpLocks/>
            </p:cNvGrpSpPr>
            <p:nvPr/>
          </p:nvGrpSpPr>
          <p:grpSpPr bwMode="auto">
            <a:xfrm>
              <a:off x="1344" y="1879"/>
              <a:ext cx="2585" cy="1337"/>
              <a:chOff x="2167" y="1879"/>
              <a:chExt cx="2585" cy="1337"/>
            </a:xfrm>
          </p:grpSpPr>
          <p:sp>
            <p:nvSpPr>
              <p:cNvPr id="4101" name="Freeform 5" descr="深色上对角线">
                <a:extLst>
                  <a:ext uri="{FF2B5EF4-FFF2-40B4-BE49-F238E27FC236}">
                    <a16:creationId xmlns:a16="http://schemas.microsoft.com/office/drawing/2014/main" id="{4D883785-2F12-46AE-A954-07E022F1A2E9}"/>
                  </a:ext>
                </a:extLst>
              </p:cNvPr>
              <p:cNvSpPr>
                <a:spLocks/>
              </p:cNvSpPr>
              <p:nvPr/>
            </p:nvSpPr>
            <p:spPr bwMode="auto">
              <a:xfrm>
                <a:off x="2194" y="1879"/>
                <a:ext cx="2558" cy="1337"/>
              </a:xfrm>
              <a:custGeom>
                <a:avLst/>
                <a:gdLst>
                  <a:gd name="T0" fmla="*/ 0 w 2558"/>
                  <a:gd name="T1" fmla="*/ 96 h 1337"/>
                  <a:gd name="T2" fmla="*/ 83 w 2558"/>
                  <a:gd name="T3" fmla="*/ 0 h 1337"/>
                  <a:gd name="T4" fmla="*/ 2558 w 2558"/>
                  <a:gd name="T5" fmla="*/ 1337 h 1337"/>
                  <a:gd name="T6" fmla="*/ 1934 w 2558"/>
                  <a:gd name="T7" fmla="*/ 1330 h 1337"/>
                </a:gdLst>
                <a:ahLst/>
                <a:cxnLst>
                  <a:cxn ang="0">
                    <a:pos x="T0" y="T1"/>
                  </a:cxn>
                  <a:cxn ang="0">
                    <a:pos x="T2" y="T3"/>
                  </a:cxn>
                  <a:cxn ang="0">
                    <a:pos x="T4" y="T5"/>
                  </a:cxn>
                  <a:cxn ang="0">
                    <a:pos x="T6" y="T7"/>
                  </a:cxn>
                </a:cxnLst>
                <a:rect l="0" t="0" r="r" b="b"/>
                <a:pathLst>
                  <a:path w="2558" h="1337">
                    <a:moveTo>
                      <a:pt x="0" y="96"/>
                    </a:moveTo>
                    <a:lnTo>
                      <a:pt x="83" y="0"/>
                    </a:lnTo>
                    <a:lnTo>
                      <a:pt x="2558" y="1337"/>
                    </a:lnTo>
                    <a:lnTo>
                      <a:pt x="1934" y="1330"/>
                    </a:lnTo>
                  </a:path>
                </a:pathLst>
              </a:custGeom>
              <a:pattFill prst="dkUpDiag">
                <a:fgClr>
                  <a:schemeClr val="tx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2" name="Freeform 6">
                <a:extLst>
                  <a:ext uri="{FF2B5EF4-FFF2-40B4-BE49-F238E27FC236}">
                    <a16:creationId xmlns:a16="http://schemas.microsoft.com/office/drawing/2014/main" id="{50E76E42-8386-49A1-BCFE-910CD68995C4}"/>
                  </a:ext>
                </a:extLst>
              </p:cNvPr>
              <p:cNvSpPr>
                <a:spLocks/>
              </p:cNvSpPr>
              <p:nvPr/>
            </p:nvSpPr>
            <p:spPr bwMode="auto">
              <a:xfrm>
                <a:off x="2167" y="1961"/>
                <a:ext cx="2139" cy="1152"/>
              </a:xfrm>
              <a:custGeom>
                <a:avLst/>
                <a:gdLst>
                  <a:gd name="T0" fmla="*/ 0 w 2139"/>
                  <a:gd name="T1" fmla="*/ 0 h 1152"/>
                  <a:gd name="T2" fmla="*/ 2139 w 2139"/>
                  <a:gd name="T3" fmla="*/ 1138 h 1152"/>
                  <a:gd name="T4" fmla="*/ 1426 w 2139"/>
                  <a:gd name="T5" fmla="*/ 1152 h 1152"/>
                </a:gdLst>
                <a:ahLst/>
                <a:cxnLst>
                  <a:cxn ang="0">
                    <a:pos x="T0" y="T1"/>
                  </a:cxn>
                  <a:cxn ang="0">
                    <a:pos x="T2" y="T3"/>
                  </a:cxn>
                  <a:cxn ang="0">
                    <a:pos x="T4" y="T5"/>
                  </a:cxn>
                </a:cxnLst>
                <a:rect l="0" t="0" r="r" b="b"/>
                <a:pathLst>
                  <a:path w="2139" h="1152">
                    <a:moveTo>
                      <a:pt x="0" y="0"/>
                    </a:moveTo>
                    <a:lnTo>
                      <a:pt x="2139" y="1138"/>
                    </a:lnTo>
                    <a:lnTo>
                      <a:pt x="1426" y="1152"/>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103" name="Oval 7">
              <a:extLst>
                <a:ext uri="{FF2B5EF4-FFF2-40B4-BE49-F238E27FC236}">
                  <a16:creationId xmlns:a16="http://schemas.microsoft.com/office/drawing/2014/main" id="{0F6FFBE9-1DE3-425D-AA41-C5D7E4DB256C}"/>
                </a:ext>
              </a:extLst>
            </p:cNvPr>
            <p:cNvSpPr>
              <a:spLocks noChangeArrowheads="1"/>
            </p:cNvSpPr>
            <p:nvPr/>
          </p:nvSpPr>
          <p:spPr bwMode="auto">
            <a:xfrm>
              <a:off x="2352" y="1864"/>
              <a:ext cx="624" cy="62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 name="Line 8">
              <a:extLst>
                <a:ext uri="{FF2B5EF4-FFF2-40B4-BE49-F238E27FC236}">
                  <a16:creationId xmlns:a16="http://schemas.microsoft.com/office/drawing/2014/main" id="{E4EDEA36-4DAB-48F8-A5BE-D314FEF27D95}"/>
                </a:ext>
              </a:extLst>
            </p:cNvPr>
            <p:cNvSpPr>
              <a:spLocks noChangeShapeType="1"/>
            </p:cNvSpPr>
            <p:nvPr/>
          </p:nvSpPr>
          <p:spPr bwMode="auto">
            <a:xfrm>
              <a:off x="2674" y="2174"/>
              <a:ext cx="0" cy="100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 name="Line 9">
              <a:extLst>
                <a:ext uri="{FF2B5EF4-FFF2-40B4-BE49-F238E27FC236}">
                  <a16:creationId xmlns:a16="http://schemas.microsoft.com/office/drawing/2014/main" id="{2C6AA499-F46F-4833-8641-F1B95E3B71C7}"/>
                </a:ext>
              </a:extLst>
            </p:cNvPr>
            <p:cNvSpPr>
              <a:spLocks noChangeShapeType="1"/>
            </p:cNvSpPr>
            <p:nvPr/>
          </p:nvSpPr>
          <p:spPr bwMode="auto">
            <a:xfrm flipV="1">
              <a:off x="2520" y="1632"/>
              <a:ext cx="480" cy="816"/>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6" name="Freeform 10">
              <a:extLst>
                <a:ext uri="{FF2B5EF4-FFF2-40B4-BE49-F238E27FC236}">
                  <a16:creationId xmlns:a16="http://schemas.microsoft.com/office/drawing/2014/main" id="{E1F82F70-BF12-4989-9722-0ACCF910505B}"/>
                </a:ext>
              </a:extLst>
            </p:cNvPr>
            <p:cNvSpPr>
              <a:spLocks/>
            </p:cNvSpPr>
            <p:nvPr/>
          </p:nvSpPr>
          <p:spPr bwMode="auto">
            <a:xfrm>
              <a:off x="2366" y="2184"/>
              <a:ext cx="322" cy="58"/>
            </a:xfrm>
            <a:custGeom>
              <a:avLst/>
              <a:gdLst>
                <a:gd name="T0" fmla="*/ 322 w 322"/>
                <a:gd name="T1" fmla="*/ 0 h 58"/>
                <a:gd name="T2" fmla="*/ 0 w 322"/>
                <a:gd name="T3" fmla="*/ 58 h 58"/>
              </a:gdLst>
              <a:ahLst/>
              <a:cxnLst>
                <a:cxn ang="0">
                  <a:pos x="T0" y="T1"/>
                </a:cxn>
                <a:cxn ang="0">
                  <a:pos x="T2" y="T3"/>
                </a:cxn>
              </a:cxnLst>
              <a:rect l="0" t="0" r="r" b="b"/>
              <a:pathLst>
                <a:path w="322" h="58">
                  <a:moveTo>
                    <a:pt x="322" y="0"/>
                  </a:moveTo>
                  <a:lnTo>
                    <a:pt x="0" y="5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7" name="Line 11">
              <a:extLst>
                <a:ext uri="{FF2B5EF4-FFF2-40B4-BE49-F238E27FC236}">
                  <a16:creationId xmlns:a16="http://schemas.microsoft.com/office/drawing/2014/main" id="{94399CCF-85D7-4E04-B116-73FDECFD938A}"/>
                </a:ext>
              </a:extLst>
            </p:cNvPr>
            <p:cNvSpPr>
              <a:spLocks noChangeShapeType="1"/>
            </p:cNvSpPr>
            <p:nvPr/>
          </p:nvSpPr>
          <p:spPr bwMode="auto">
            <a:xfrm flipV="1">
              <a:off x="1632" y="1344"/>
              <a:ext cx="22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8" name="Line 12">
              <a:extLst>
                <a:ext uri="{FF2B5EF4-FFF2-40B4-BE49-F238E27FC236}">
                  <a16:creationId xmlns:a16="http://schemas.microsoft.com/office/drawing/2014/main" id="{2A33E6B4-ECD4-4670-B8B1-66EC3BEDB6F3}"/>
                </a:ext>
              </a:extLst>
            </p:cNvPr>
            <p:cNvSpPr>
              <a:spLocks noChangeShapeType="1"/>
            </p:cNvSpPr>
            <p:nvPr/>
          </p:nvSpPr>
          <p:spPr bwMode="auto">
            <a:xfrm rot="5400000" flipV="1">
              <a:off x="1721" y="1644"/>
              <a:ext cx="25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9" name="Line 13">
              <a:extLst>
                <a:ext uri="{FF2B5EF4-FFF2-40B4-BE49-F238E27FC236}">
                  <a16:creationId xmlns:a16="http://schemas.microsoft.com/office/drawing/2014/main" id="{8333F4CD-B3F4-48BA-AE9C-07BADA55ADB4}"/>
                </a:ext>
              </a:extLst>
            </p:cNvPr>
            <p:cNvSpPr>
              <a:spLocks noChangeShapeType="1"/>
            </p:cNvSpPr>
            <p:nvPr/>
          </p:nvSpPr>
          <p:spPr bwMode="auto">
            <a:xfrm rot="5400000" flipV="1">
              <a:off x="3151" y="2417"/>
              <a:ext cx="226" cy="3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0" name="Arc 14">
              <a:extLst>
                <a:ext uri="{FF2B5EF4-FFF2-40B4-BE49-F238E27FC236}">
                  <a16:creationId xmlns:a16="http://schemas.microsoft.com/office/drawing/2014/main" id="{5139BBC5-1F6E-4523-9488-13CACF40D6A8}"/>
                </a:ext>
              </a:extLst>
            </p:cNvPr>
            <p:cNvSpPr>
              <a:spLocks/>
            </p:cNvSpPr>
            <p:nvPr/>
          </p:nvSpPr>
          <p:spPr bwMode="auto">
            <a:xfrm>
              <a:off x="2832" y="1884"/>
              <a:ext cx="240" cy="426"/>
            </a:xfrm>
            <a:custGeom>
              <a:avLst/>
              <a:gdLst>
                <a:gd name="G0" fmla="+- 0 0 0"/>
                <a:gd name="G1" fmla="+- 16917 0 0"/>
                <a:gd name="G2" fmla="+- 21600 0 0"/>
                <a:gd name="T0" fmla="*/ 13430 w 21600"/>
                <a:gd name="T1" fmla="*/ 0 h 27374"/>
                <a:gd name="T2" fmla="*/ 18900 w 21600"/>
                <a:gd name="T3" fmla="*/ 27374 h 27374"/>
                <a:gd name="T4" fmla="*/ 0 w 21600"/>
                <a:gd name="T5" fmla="*/ 16917 h 27374"/>
              </a:gdLst>
              <a:ahLst/>
              <a:cxnLst>
                <a:cxn ang="0">
                  <a:pos x="T0" y="T1"/>
                </a:cxn>
                <a:cxn ang="0">
                  <a:pos x="T2" y="T3"/>
                </a:cxn>
                <a:cxn ang="0">
                  <a:pos x="T4" y="T5"/>
                </a:cxn>
              </a:cxnLst>
              <a:rect l="0" t="0" r="r" b="b"/>
              <a:pathLst>
                <a:path w="21600" h="27374" fill="none" extrusionOk="0">
                  <a:moveTo>
                    <a:pt x="13430" y="-1"/>
                  </a:moveTo>
                  <a:cubicBezTo>
                    <a:pt x="18591" y="4097"/>
                    <a:pt x="21600" y="10326"/>
                    <a:pt x="21600" y="16917"/>
                  </a:cubicBezTo>
                  <a:cubicBezTo>
                    <a:pt x="21600" y="20575"/>
                    <a:pt x="20670" y="24173"/>
                    <a:pt x="18900" y="27374"/>
                  </a:cubicBezTo>
                </a:path>
                <a:path w="21600" h="27374" stroke="0" extrusionOk="0">
                  <a:moveTo>
                    <a:pt x="13430" y="-1"/>
                  </a:moveTo>
                  <a:cubicBezTo>
                    <a:pt x="18591" y="4097"/>
                    <a:pt x="21600" y="10326"/>
                    <a:pt x="21600" y="16917"/>
                  </a:cubicBezTo>
                  <a:cubicBezTo>
                    <a:pt x="21600" y="20575"/>
                    <a:pt x="20670" y="24173"/>
                    <a:pt x="18900" y="27374"/>
                  </a:cubicBezTo>
                  <a:lnTo>
                    <a:pt x="0" y="16917"/>
                  </a:lnTo>
                  <a:close/>
                </a:path>
              </a:pathLst>
            </a:custGeom>
            <a:noFill/>
            <a:ln w="9525">
              <a:solidFill>
                <a:srgbClr val="FF330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1" name="Text Box 15">
              <a:extLst>
                <a:ext uri="{FF2B5EF4-FFF2-40B4-BE49-F238E27FC236}">
                  <a16:creationId xmlns:a16="http://schemas.microsoft.com/office/drawing/2014/main" id="{BE52951D-23A2-4800-9199-4C59D16F0535}"/>
                </a:ext>
              </a:extLst>
            </p:cNvPr>
            <p:cNvSpPr txBox="1">
              <a:spLocks noChangeArrowheads="1"/>
            </p:cNvSpPr>
            <p:nvPr/>
          </p:nvSpPr>
          <p:spPr bwMode="auto">
            <a:xfrm>
              <a:off x="3024" y="1440"/>
              <a:ext cx="2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i="1">
                  <a:solidFill>
                    <a:schemeClr val="bg2"/>
                  </a:solidFill>
                </a:rPr>
                <a:t>N</a:t>
              </a:r>
              <a:endParaRPr kumimoji="0" lang="en-US" altLang="zh-CN" sz="2000" b="1" baseline="-25000">
                <a:solidFill>
                  <a:schemeClr val="bg2"/>
                </a:solidFill>
              </a:endParaRPr>
            </a:p>
          </p:txBody>
        </p:sp>
        <p:sp>
          <p:nvSpPr>
            <p:cNvPr id="4112" name="Text Box 16">
              <a:extLst>
                <a:ext uri="{FF2B5EF4-FFF2-40B4-BE49-F238E27FC236}">
                  <a16:creationId xmlns:a16="http://schemas.microsoft.com/office/drawing/2014/main" id="{D9F22A78-6BD6-43CC-8676-969D37F4FAFD}"/>
                </a:ext>
              </a:extLst>
            </p:cNvPr>
            <p:cNvSpPr txBox="1">
              <a:spLocks noChangeArrowheads="1"/>
            </p:cNvSpPr>
            <p:nvPr/>
          </p:nvSpPr>
          <p:spPr bwMode="auto">
            <a:xfrm>
              <a:off x="3072" y="2064"/>
              <a:ext cx="2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i="1">
                  <a:solidFill>
                    <a:schemeClr val="bg2"/>
                  </a:solidFill>
                  <a:sym typeface="Symbol" panose="05050102010706020507" pitchFamily="18" charset="2"/>
                </a:rPr>
                <a:t></a:t>
              </a:r>
              <a:endParaRPr kumimoji="0" lang="en-US" altLang="zh-CN" sz="2000" b="1" baseline="-25000">
                <a:solidFill>
                  <a:schemeClr val="bg2"/>
                </a:solidFill>
              </a:endParaRPr>
            </a:p>
          </p:txBody>
        </p:sp>
        <p:sp>
          <p:nvSpPr>
            <p:cNvPr id="4113" name="Text Box 17">
              <a:extLst>
                <a:ext uri="{FF2B5EF4-FFF2-40B4-BE49-F238E27FC236}">
                  <a16:creationId xmlns:a16="http://schemas.microsoft.com/office/drawing/2014/main" id="{D020AB57-49EF-4BBE-88D7-330E90E1FE2D}"/>
                </a:ext>
              </a:extLst>
            </p:cNvPr>
            <p:cNvSpPr txBox="1">
              <a:spLocks noChangeArrowheads="1"/>
            </p:cNvSpPr>
            <p:nvPr/>
          </p:nvSpPr>
          <p:spPr bwMode="auto">
            <a:xfrm>
              <a:off x="3072" y="2448"/>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i="1">
                  <a:solidFill>
                    <a:schemeClr val="bg2"/>
                  </a:solidFill>
                </a:rPr>
                <a:t>a</a:t>
              </a:r>
              <a:r>
                <a:rPr kumimoji="0" lang="en-US" altLang="zh-CN" sz="2000" b="1" i="1" baseline="-25000">
                  <a:solidFill>
                    <a:schemeClr val="bg2"/>
                  </a:solidFill>
                </a:rPr>
                <a:t>Cx</a:t>
              </a:r>
              <a:endParaRPr kumimoji="0" lang="en-US" altLang="zh-CN" sz="2000" b="1" baseline="-25000">
                <a:solidFill>
                  <a:schemeClr val="bg2"/>
                </a:solidFill>
              </a:endParaRPr>
            </a:p>
          </p:txBody>
        </p:sp>
        <p:sp>
          <p:nvSpPr>
            <p:cNvPr id="4114" name="Text Box 18">
              <a:extLst>
                <a:ext uri="{FF2B5EF4-FFF2-40B4-BE49-F238E27FC236}">
                  <a16:creationId xmlns:a16="http://schemas.microsoft.com/office/drawing/2014/main" id="{0649F077-C928-42F7-B719-FFFCAE96D57E}"/>
                </a:ext>
              </a:extLst>
            </p:cNvPr>
            <p:cNvSpPr txBox="1">
              <a:spLocks noChangeArrowheads="1"/>
            </p:cNvSpPr>
            <p:nvPr/>
          </p:nvSpPr>
          <p:spPr bwMode="auto">
            <a:xfrm>
              <a:off x="2352" y="3182"/>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i="1">
                  <a:solidFill>
                    <a:schemeClr val="bg2"/>
                  </a:solidFill>
                </a:rPr>
                <a:t>G=mg</a:t>
              </a:r>
              <a:endParaRPr kumimoji="0" lang="en-US" altLang="zh-CN" sz="2000" b="1" baseline="-25000">
                <a:solidFill>
                  <a:schemeClr val="bg2"/>
                </a:solidFill>
              </a:endParaRPr>
            </a:p>
          </p:txBody>
        </p:sp>
        <p:sp>
          <p:nvSpPr>
            <p:cNvPr id="4115" name="Text Box 19">
              <a:extLst>
                <a:ext uri="{FF2B5EF4-FFF2-40B4-BE49-F238E27FC236}">
                  <a16:creationId xmlns:a16="http://schemas.microsoft.com/office/drawing/2014/main" id="{2353CCC6-05C5-413C-B5EA-1BD582844E42}"/>
                </a:ext>
              </a:extLst>
            </p:cNvPr>
            <p:cNvSpPr txBox="1">
              <a:spLocks noChangeArrowheads="1"/>
            </p:cNvSpPr>
            <p:nvPr/>
          </p:nvSpPr>
          <p:spPr bwMode="auto">
            <a:xfrm>
              <a:off x="2400" y="1968"/>
              <a:ext cx="2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i="1">
                  <a:solidFill>
                    <a:schemeClr val="bg2"/>
                  </a:solidFill>
                </a:rPr>
                <a:t>r</a:t>
              </a:r>
              <a:endParaRPr kumimoji="0" lang="en-US" altLang="zh-CN" sz="2000" b="1" baseline="-25000">
                <a:solidFill>
                  <a:schemeClr val="bg2"/>
                </a:solidFill>
              </a:endParaRPr>
            </a:p>
          </p:txBody>
        </p:sp>
        <p:sp>
          <p:nvSpPr>
            <p:cNvPr id="4116" name="Text Box 20">
              <a:extLst>
                <a:ext uri="{FF2B5EF4-FFF2-40B4-BE49-F238E27FC236}">
                  <a16:creationId xmlns:a16="http://schemas.microsoft.com/office/drawing/2014/main" id="{19B23CA8-F094-4E0F-86DB-33813174D248}"/>
                </a:ext>
              </a:extLst>
            </p:cNvPr>
            <p:cNvSpPr txBox="1">
              <a:spLocks noChangeArrowheads="1"/>
            </p:cNvSpPr>
            <p:nvPr/>
          </p:nvSpPr>
          <p:spPr bwMode="auto">
            <a:xfrm>
              <a:off x="1968" y="1728"/>
              <a:ext cx="2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i="1">
                  <a:solidFill>
                    <a:schemeClr val="bg2"/>
                  </a:solidFill>
                </a:rPr>
                <a:t>x</a:t>
              </a:r>
              <a:endParaRPr kumimoji="0" lang="en-US" altLang="zh-CN" sz="2000" b="1" baseline="-25000">
                <a:solidFill>
                  <a:schemeClr val="bg2"/>
                </a:solidFill>
              </a:endParaRPr>
            </a:p>
          </p:txBody>
        </p:sp>
        <p:sp>
          <p:nvSpPr>
            <p:cNvPr id="4117" name="Text Box 21">
              <a:extLst>
                <a:ext uri="{FF2B5EF4-FFF2-40B4-BE49-F238E27FC236}">
                  <a16:creationId xmlns:a16="http://schemas.microsoft.com/office/drawing/2014/main" id="{B8BB39C9-1F56-467C-9299-9AD106F89EC9}"/>
                </a:ext>
              </a:extLst>
            </p:cNvPr>
            <p:cNvSpPr txBox="1">
              <a:spLocks noChangeArrowheads="1"/>
            </p:cNvSpPr>
            <p:nvPr/>
          </p:nvSpPr>
          <p:spPr bwMode="auto">
            <a:xfrm>
              <a:off x="1858" y="1320"/>
              <a:ext cx="2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i="1">
                  <a:solidFill>
                    <a:schemeClr val="bg2"/>
                  </a:solidFill>
                </a:rPr>
                <a:t>y</a:t>
              </a:r>
              <a:endParaRPr kumimoji="0" lang="en-US" altLang="zh-CN" sz="2000" b="1" baseline="-25000">
                <a:solidFill>
                  <a:schemeClr val="bg2"/>
                </a:solidFill>
              </a:endParaRPr>
            </a:p>
          </p:txBody>
        </p:sp>
        <p:sp>
          <p:nvSpPr>
            <p:cNvPr id="4118" name="Text Box 22">
              <a:extLst>
                <a:ext uri="{FF2B5EF4-FFF2-40B4-BE49-F238E27FC236}">
                  <a16:creationId xmlns:a16="http://schemas.microsoft.com/office/drawing/2014/main" id="{A0CA0426-AD29-4DF2-A7AA-7EBA15FB44FF}"/>
                </a:ext>
              </a:extLst>
            </p:cNvPr>
            <p:cNvSpPr txBox="1">
              <a:spLocks noChangeArrowheads="1"/>
            </p:cNvSpPr>
            <p:nvPr/>
          </p:nvSpPr>
          <p:spPr bwMode="auto">
            <a:xfrm>
              <a:off x="1392" y="1584"/>
              <a:ext cx="2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i="1">
                  <a:solidFill>
                    <a:schemeClr val="bg2"/>
                  </a:solidFill>
                </a:rPr>
                <a:t>O</a:t>
              </a:r>
              <a:endParaRPr kumimoji="0" lang="en-US" altLang="zh-CN" sz="2000" b="1" baseline="-25000">
                <a:solidFill>
                  <a:schemeClr val="bg2"/>
                </a:solidFill>
              </a:endParaRPr>
            </a:p>
          </p:txBody>
        </p:sp>
        <p:sp>
          <p:nvSpPr>
            <p:cNvPr id="4119" name="Text Box 23">
              <a:extLst>
                <a:ext uri="{FF2B5EF4-FFF2-40B4-BE49-F238E27FC236}">
                  <a16:creationId xmlns:a16="http://schemas.microsoft.com/office/drawing/2014/main" id="{67E83CAE-70A1-4D73-93A1-DD0A603C5846}"/>
                </a:ext>
              </a:extLst>
            </p:cNvPr>
            <p:cNvSpPr txBox="1">
              <a:spLocks noChangeArrowheads="1"/>
            </p:cNvSpPr>
            <p:nvPr/>
          </p:nvSpPr>
          <p:spPr bwMode="auto">
            <a:xfrm>
              <a:off x="2108" y="1954"/>
              <a:ext cx="2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i="1">
                  <a:solidFill>
                    <a:schemeClr val="bg2"/>
                  </a:solidFill>
                </a:rPr>
                <a:t>f</a:t>
              </a:r>
              <a:r>
                <a:rPr kumimoji="0" lang="en-US" altLang="zh-CN" sz="2000" b="1" i="1" baseline="-25000">
                  <a:solidFill>
                    <a:schemeClr val="bg2"/>
                  </a:solidFill>
                </a:rPr>
                <a:t>r</a:t>
              </a:r>
              <a:endParaRPr kumimoji="0" lang="en-US" altLang="zh-CN" sz="2000" b="1" baseline="-25000">
                <a:solidFill>
                  <a:schemeClr val="bg2"/>
                </a:solidFill>
              </a:endParaRPr>
            </a:p>
          </p:txBody>
        </p:sp>
        <p:sp>
          <p:nvSpPr>
            <p:cNvPr id="4120" name="Line 24">
              <a:extLst>
                <a:ext uri="{FF2B5EF4-FFF2-40B4-BE49-F238E27FC236}">
                  <a16:creationId xmlns:a16="http://schemas.microsoft.com/office/drawing/2014/main" id="{0D5BA6CA-C89B-4B20-BB73-671DB773F70A}"/>
                </a:ext>
              </a:extLst>
            </p:cNvPr>
            <p:cNvSpPr>
              <a:spLocks noChangeShapeType="1"/>
            </p:cNvSpPr>
            <p:nvPr/>
          </p:nvSpPr>
          <p:spPr bwMode="auto">
            <a:xfrm flipH="1" flipV="1">
              <a:off x="2112" y="2208"/>
              <a:ext cx="432" cy="24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21" name="Freeform 25">
              <a:extLst>
                <a:ext uri="{FF2B5EF4-FFF2-40B4-BE49-F238E27FC236}">
                  <a16:creationId xmlns:a16="http://schemas.microsoft.com/office/drawing/2014/main" id="{6C105C83-B98B-4E9F-A435-272126BE382E}"/>
                </a:ext>
              </a:extLst>
            </p:cNvPr>
            <p:cNvSpPr>
              <a:spLocks/>
            </p:cNvSpPr>
            <p:nvPr/>
          </p:nvSpPr>
          <p:spPr bwMode="auto">
            <a:xfrm>
              <a:off x="3501" y="3024"/>
              <a:ext cx="63" cy="192"/>
            </a:xfrm>
            <a:custGeom>
              <a:avLst/>
              <a:gdLst>
                <a:gd name="T0" fmla="*/ 63 w 63"/>
                <a:gd name="T1" fmla="*/ 0 h 192"/>
                <a:gd name="T2" fmla="*/ 8 w 63"/>
                <a:gd name="T3" fmla="*/ 117 h 192"/>
                <a:gd name="T4" fmla="*/ 15 w 63"/>
                <a:gd name="T5" fmla="*/ 192 h 192"/>
              </a:gdLst>
              <a:ahLst/>
              <a:cxnLst>
                <a:cxn ang="0">
                  <a:pos x="T0" y="T1"/>
                </a:cxn>
                <a:cxn ang="0">
                  <a:pos x="T2" y="T3"/>
                </a:cxn>
                <a:cxn ang="0">
                  <a:pos x="T4" y="T5"/>
                </a:cxn>
              </a:cxnLst>
              <a:rect l="0" t="0" r="r" b="b"/>
              <a:pathLst>
                <a:path w="63" h="192">
                  <a:moveTo>
                    <a:pt x="63" y="0"/>
                  </a:moveTo>
                  <a:cubicBezTo>
                    <a:pt x="54" y="19"/>
                    <a:pt x="16" y="85"/>
                    <a:pt x="8" y="117"/>
                  </a:cubicBezTo>
                  <a:cubicBezTo>
                    <a:pt x="0" y="149"/>
                    <a:pt x="14" y="177"/>
                    <a:pt x="15" y="192"/>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22" name="Text Box 26">
              <a:extLst>
                <a:ext uri="{FF2B5EF4-FFF2-40B4-BE49-F238E27FC236}">
                  <a16:creationId xmlns:a16="http://schemas.microsoft.com/office/drawing/2014/main" id="{F2563A12-C7B7-4D87-958B-CDBA2F78216B}"/>
                </a:ext>
              </a:extLst>
            </p:cNvPr>
            <p:cNvSpPr txBox="1">
              <a:spLocks noChangeArrowheads="1"/>
            </p:cNvSpPr>
            <p:nvPr/>
          </p:nvSpPr>
          <p:spPr bwMode="auto">
            <a:xfrm>
              <a:off x="3064" y="2858"/>
              <a:ext cx="2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i="1">
                  <a:solidFill>
                    <a:schemeClr val="bg2"/>
                  </a:solidFill>
                  <a:sym typeface="Symbol" panose="05050102010706020507" pitchFamily="18" charset="2"/>
                </a:rPr>
                <a:t></a:t>
              </a:r>
              <a:endParaRPr kumimoji="0" lang="en-US" altLang="zh-CN" sz="2000" b="1" baseline="-25000">
                <a:solidFill>
                  <a:schemeClr val="bg2"/>
                </a:solidFill>
              </a:endParaRPr>
            </a:p>
          </p:txBody>
        </p:sp>
      </p:grpSp>
      <p:sp>
        <p:nvSpPr>
          <p:cNvPr id="4132" name="Rectangle 36">
            <a:extLst>
              <a:ext uri="{FF2B5EF4-FFF2-40B4-BE49-F238E27FC236}">
                <a16:creationId xmlns:a16="http://schemas.microsoft.com/office/drawing/2014/main" id="{CFA84F4F-588D-44BC-B0F9-9C2817E6379C}"/>
              </a:ext>
            </a:extLst>
          </p:cNvPr>
          <p:cNvSpPr>
            <a:spLocks noChangeArrowheads="1"/>
          </p:cNvSpPr>
          <p:nvPr/>
        </p:nvSpPr>
        <p:spPr bwMode="auto">
          <a:xfrm>
            <a:off x="457200" y="2667000"/>
            <a:ext cx="80010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楷体_GB2312" pitchFamily="49" charset="-122"/>
                <a:ea typeface="楷体_GB2312" pitchFamily="49" charset="-122"/>
                <a:sym typeface="Symbol" panose="05050102010706020507" pitchFamily="18" charset="2"/>
              </a:rPr>
              <a:t>解</a:t>
            </a:r>
            <a:r>
              <a:rPr lang="zh-CN" altLang="en-US" sz="2800" b="1" dirty="0">
                <a:latin typeface="楷体_GB2312" pitchFamily="49" charset="-122"/>
                <a:ea typeface="楷体_GB2312" pitchFamily="49" charset="-122"/>
              </a:rPr>
              <a:t> 圆柱体所受的力共有三个：</a:t>
            </a:r>
          </a:p>
          <a:p>
            <a:pPr>
              <a:spcBef>
                <a:spcPct val="50000"/>
              </a:spcBef>
            </a:pPr>
            <a:r>
              <a:rPr lang="zh-CN" altLang="en-US" sz="2800" b="1" dirty="0">
                <a:latin typeface="楷体_GB2312" pitchFamily="49" charset="-122"/>
                <a:ea typeface="楷体_GB2312" pitchFamily="49" charset="-122"/>
              </a:rPr>
              <a:t>重力</a:t>
            </a:r>
            <a:r>
              <a:rPr lang="en-US" altLang="zh-CN" sz="2800" b="1" dirty="0">
                <a:ea typeface="楷体_GB2312" pitchFamily="49" charset="-122"/>
              </a:rPr>
              <a:t>G</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，斜面的支承力</a:t>
            </a:r>
            <a:r>
              <a:rPr lang="en-US" altLang="zh-CN" sz="2800" b="1" dirty="0">
                <a:ea typeface="楷体_GB2312" pitchFamily="49" charset="-122"/>
              </a:rPr>
              <a:t>N </a:t>
            </a:r>
            <a:r>
              <a:rPr lang="zh-CN" altLang="en-US" sz="2800" b="1" dirty="0">
                <a:latin typeface="楷体_GB2312" pitchFamily="49" charset="-122"/>
                <a:ea typeface="楷体_GB2312" pitchFamily="49" charset="-122"/>
              </a:rPr>
              <a:t>和</a:t>
            </a:r>
          </a:p>
          <a:p>
            <a:pPr>
              <a:spcBef>
                <a:spcPct val="50000"/>
              </a:spcBef>
            </a:pPr>
            <a:r>
              <a:rPr lang="zh-CN" altLang="en-US" sz="2800" b="1" dirty="0">
                <a:latin typeface="楷体_GB2312" pitchFamily="49" charset="-122"/>
                <a:ea typeface="楷体_GB2312" pitchFamily="49" charset="-122"/>
              </a:rPr>
              <a:t>摩擦力</a:t>
            </a:r>
            <a:r>
              <a:rPr lang="en-US" altLang="zh-CN" sz="2800" b="1" i="1" dirty="0">
                <a:ea typeface="楷体_GB2312" pitchFamily="49" charset="-122"/>
              </a:rPr>
              <a:t>f </a:t>
            </a:r>
            <a:r>
              <a:rPr lang="en-US" altLang="zh-CN" sz="1800" b="1" dirty="0">
                <a:ea typeface="楷体_GB2312" pitchFamily="49" charset="-122"/>
              </a:rPr>
              <a:t>r</a:t>
            </a:r>
            <a:r>
              <a:rPr lang="zh-CN" altLang="en-US" sz="2800" b="1" dirty="0">
                <a:latin typeface="楷体_GB2312" pitchFamily="49" charset="-122"/>
                <a:ea typeface="楷体_GB2312" pitchFamily="49" charset="-122"/>
              </a:rPr>
              <a:t>，如图所示。设圆柱体的质量为</a:t>
            </a:r>
            <a:r>
              <a:rPr lang="en-US" altLang="zh-CN" sz="2800" b="1" i="1" dirty="0">
                <a:ea typeface="楷体_GB2312" pitchFamily="49" charset="-122"/>
              </a:rPr>
              <a:t>m</a:t>
            </a:r>
            <a:r>
              <a:rPr lang="zh-CN" altLang="en-US" sz="2800" b="1" dirty="0">
                <a:latin typeface="楷体_GB2312" pitchFamily="49" charset="-122"/>
                <a:ea typeface="楷体_GB2312" pitchFamily="49" charset="-122"/>
              </a:rPr>
              <a:t>，半径</a:t>
            </a:r>
          </a:p>
          <a:p>
            <a:pPr>
              <a:spcBef>
                <a:spcPct val="50000"/>
              </a:spcBef>
            </a:pPr>
            <a:r>
              <a:rPr lang="zh-CN" altLang="en-US" sz="2800" b="1" dirty="0">
                <a:latin typeface="楷体_GB2312" pitchFamily="49" charset="-122"/>
                <a:ea typeface="楷体_GB2312" pitchFamily="49" charset="-122"/>
              </a:rPr>
              <a:t>为</a:t>
            </a:r>
            <a:r>
              <a:rPr lang="en-US" altLang="zh-CN" sz="2800" b="1" i="1" dirty="0">
                <a:ea typeface="楷体_GB2312" pitchFamily="49" charset="-122"/>
              </a:rPr>
              <a:t>r</a:t>
            </a:r>
            <a:r>
              <a:rPr lang="zh-CN" altLang="en-US" sz="2800" b="1" dirty="0">
                <a:latin typeface="楷体_GB2312" pitchFamily="49" charset="-122"/>
                <a:ea typeface="楷体_GB2312" pitchFamily="49" charset="-122"/>
              </a:rPr>
              <a:t>，那么，它对过质心的转轴的转动惯量为：            </a:t>
            </a:r>
          </a:p>
        </p:txBody>
      </p:sp>
      <p:graphicFrame>
        <p:nvGraphicFramePr>
          <p:cNvPr id="4133" name="Object 37">
            <a:extLst>
              <a:ext uri="{FF2B5EF4-FFF2-40B4-BE49-F238E27FC236}">
                <a16:creationId xmlns:a16="http://schemas.microsoft.com/office/drawing/2014/main" id="{90CA56D4-ACFD-48A3-8C5B-6B27093A1F31}"/>
              </a:ext>
            </a:extLst>
          </p:cNvPr>
          <p:cNvGraphicFramePr>
            <a:graphicFrameLocks noChangeAspect="1"/>
          </p:cNvGraphicFramePr>
          <p:nvPr/>
        </p:nvGraphicFramePr>
        <p:xfrm>
          <a:off x="2628900" y="5181600"/>
          <a:ext cx="1714500" cy="1016000"/>
        </p:xfrm>
        <a:graphic>
          <a:graphicData uri="http://schemas.openxmlformats.org/presentationml/2006/ole">
            <mc:AlternateContent xmlns:mc="http://schemas.openxmlformats.org/markup-compatibility/2006">
              <mc:Choice xmlns:v="urn:schemas-microsoft-com:vml" Requires="v">
                <p:oleObj spid="_x0000_s256042" name="Equation" r:id="rId3" imgW="1714320" imgH="1015920" progId="Equation.3">
                  <p:embed/>
                </p:oleObj>
              </mc:Choice>
              <mc:Fallback>
                <p:oleObj name="Equation" r:id="rId3" imgW="1714320" imgH="1015920" progId="Equation.3">
                  <p:embed/>
                  <p:pic>
                    <p:nvPicPr>
                      <p:cNvPr id="4133" name="Object 37">
                        <a:extLst>
                          <a:ext uri="{FF2B5EF4-FFF2-40B4-BE49-F238E27FC236}">
                            <a16:creationId xmlns:a16="http://schemas.microsoft.com/office/drawing/2014/main" id="{90CA56D4-ACFD-48A3-8C5B-6B27093A1F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 y="5181600"/>
                        <a:ext cx="17145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632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heckerboard(across)">
                                      <p:cBhvr>
                                        <p:cTn id="7" dur="500"/>
                                        <p:tgtEl>
                                          <p:spTgt spid="4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32"/>
                                        </p:tgtEl>
                                        <p:attrNameLst>
                                          <p:attrName>style.visibility</p:attrName>
                                        </p:attrNameLst>
                                      </p:cBhvr>
                                      <p:to>
                                        <p:strVal val="visible"/>
                                      </p:to>
                                    </p:set>
                                    <p:animEffect transition="in" filter="wipe(up)">
                                      <p:cBhvr>
                                        <p:cTn id="12" dur="500"/>
                                        <p:tgtEl>
                                          <p:spTgt spid="4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33"/>
                                        </p:tgtEl>
                                        <p:attrNameLst>
                                          <p:attrName>style.visibility</p:attrName>
                                        </p:attrNameLst>
                                      </p:cBhvr>
                                      <p:to>
                                        <p:strVal val="visible"/>
                                      </p:to>
                                    </p:set>
                                    <p:animEffect transition="in" filter="wipe(left)">
                                      <p:cBhvr>
                                        <p:cTn id="17" dur="500"/>
                                        <p:tgtEl>
                                          <p:spTgt spid="4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2"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a:extLst>
              <a:ext uri="{FF2B5EF4-FFF2-40B4-BE49-F238E27FC236}">
                <a16:creationId xmlns:a16="http://schemas.microsoft.com/office/drawing/2014/main" id="{D3F76136-DE53-4C94-BA7F-447AE1CE2514}"/>
              </a:ext>
            </a:extLst>
          </p:cNvPr>
          <p:cNvSpPr txBox="1">
            <a:spLocks noChangeArrowheads="1"/>
          </p:cNvSpPr>
          <p:nvPr/>
        </p:nvSpPr>
        <p:spPr bwMode="auto">
          <a:xfrm>
            <a:off x="457200" y="1538288"/>
            <a:ext cx="1619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ea typeface="楷体_GB2312" pitchFamily="49" charset="-122"/>
              </a:rPr>
              <a:t>这样可得</a:t>
            </a:r>
          </a:p>
        </p:txBody>
      </p:sp>
      <p:graphicFrame>
        <p:nvGraphicFramePr>
          <p:cNvPr id="1027" name="Object 3">
            <a:extLst>
              <a:ext uri="{FF2B5EF4-FFF2-40B4-BE49-F238E27FC236}">
                <a16:creationId xmlns:a16="http://schemas.microsoft.com/office/drawing/2014/main" id="{C0DE3E54-B605-4035-B1CB-0D7B6DFA835D}"/>
              </a:ext>
            </a:extLst>
          </p:cNvPr>
          <p:cNvGraphicFramePr>
            <a:graphicFrameLocks noChangeAspect="1"/>
          </p:cNvGraphicFramePr>
          <p:nvPr/>
        </p:nvGraphicFramePr>
        <p:xfrm>
          <a:off x="2940050" y="1565275"/>
          <a:ext cx="3536950" cy="568325"/>
        </p:xfrm>
        <a:graphic>
          <a:graphicData uri="http://schemas.openxmlformats.org/presentationml/2006/ole">
            <mc:AlternateContent xmlns:mc="http://schemas.openxmlformats.org/markup-compatibility/2006">
              <mc:Choice xmlns:v="urn:schemas-microsoft-com:vml" Requires="v">
                <p:oleObj spid="_x0000_s257221" name="Equation" r:id="rId3" imgW="3568680" imgH="571320" progId="Equation.3">
                  <p:embed/>
                </p:oleObj>
              </mc:Choice>
              <mc:Fallback>
                <p:oleObj name="Equation" r:id="rId3" imgW="3568680" imgH="571320" progId="Equation.3">
                  <p:embed/>
                  <p:pic>
                    <p:nvPicPr>
                      <p:cNvPr id="1027" name="Object 3">
                        <a:extLst>
                          <a:ext uri="{FF2B5EF4-FFF2-40B4-BE49-F238E27FC236}">
                            <a16:creationId xmlns:a16="http://schemas.microsoft.com/office/drawing/2014/main" id="{C0DE3E54-B605-4035-B1CB-0D7B6DFA8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0050" y="1565275"/>
                        <a:ext cx="35369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4">
            <a:extLst>
              <a:ext uri="{FF2B5EF4-FFF2-40B4-BE49-F238E27FC236}">
                <a16:creationId xmlns:a16="http://schemas.microsoft.com/office/drawing/2014/main" id="{D9CF45FD-E513-40E6-B4FB-C6E904E7BE74}"/>
              </a:ext>
            </a:extLst>
          </p:cNvPr>
          <p:cNvGraphicFramePr>
            <a:graphicFrameLocks noChangeAspect="1"/>
          </p:cNvGraphicFramePr>
          <p:nvPr/>
        </p:nvGraphicFramePr>
        <p:xfrm>
          <a:off x="2914650" y="2197100"/>
          <a:ext cx="3638550" cy="622300"/>
        </p:xfrm>
        <a:graphic>
          <a:graphicData uri="http://schemas.openxmlformats.org/presentationml/2006/ole">
            <mc:AlternateContent xmlns:mc="http://schemas.openxmlformats.org/markup-compatibility/2006">
              <mc:Choice xmlns:v="urn:schemas-microsoft-com:vml" Requires="v">
                <p:oleObj spid="_x0000_s257222" name="Equation" r:id="rId5" imgW="3657600" imgH="622080" progId="Equation.3">
                  <p:embed/>
                </p:oleObj>
              </mc:Choice>
              <mc:Fallback>
                <p:oleObj name="Equation" r:id="rId5" imgW="3657600" imgH="622080" progId="Equation.3">
                  <p:embed/>
                  <p:pic>
                    <p:nvPicPr>
                      <p:cNvPr id="1028" name="Object 4">
                        <a:extLst>
                          <a:ext uri="{FF2B5EF4-FFF2-40B4-BE49-F238E27FC236}">
                            <a16:creationId xmlns:a16="http://schemas.microsoft.com/office/drawing/2014/main" id="{D9CF45FD-E513-40E6-B4FB-C6E904E7BE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4650" y="2197100"/>
                        <a:ext cx="363855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5">
            <a:extLst>
              <a:ext uri="{FF2B5EF4-FFF2-40B4-BE49-F238E27FC236}">
                <a16:creationId xmlns:a16="http://schemas.microsoft.com/office/drawing/2014/main" id="{5DF1518D-847C-4869-B1C6-59362E2694D7}"/>
              </a:ext>
            </a:extLst>
          </p:cNvPr>
          <p:cNvGraphicFramePr>
            <a:graphicFrameLocks noChangeAspect="1"/>
          </p:cNvGraphicFramePr>
          <p:nvPr>
            <p:extLst>
              <p:ext uri="{D42A27DB-BD31-4B8C-83A1-F6EECF244321}">
                <p14:modId xmlns:p14="http://schemas.microsoft.com/office/powerpoint/2010/main" val="555793020"/>
              </p:ext>
            </p:extLst>
          </p:nvPr>
        </p:nvGraphicFramePr>
        <p:xfrm>
          <a:off x="2843808" y="2842638"/>
          <a:ext cx="1352351" cy="520691"/>
        </p:xfrm>
        <a:graphic>
          <a:graphicData uri="http://schemas.openxmlformats.org/presentationml/2006/ole">
            <mc:AlternateContent xmlns:mc="http://schemas.openxmlformats.org/markup-compatibility/2006">
              <mc:Choice xmlns:v="urn:schemas-microsoft-com:vml" Requires="v">
                <p:oleObj spid="_x0000_s257223" name="Equation" r:id="rId7" imgW="596880" imgH="228600" progId="Equation.DSMT4">
                  <p:embed/>
                </p:oleObj>
              </mc:Choice>
              <mc:Fallback>
                <p:oleObj name="Equation" r:id="rId7" imgW="596880" imgH="228600" progId="Equation.DSMT4">
                  <p:embed/>
                  <p:pic>
                    <p:nvPicPr>
                      <p:cNvPr id="1029" name="Object 5">
                        <a:extLst>
                          <a:ext uri="{FF2B5EF4-FFF2-40B4-BE49-F238E27FC236}">
                            <a16:creationId xmlns:a16="http://schemas.microsoft.com/office/drawing/2014/main" id="{5DF1518D-847C-4869-B1C6-59362E2694D7}"/>
                          </a:ext>
                        </a:extLst>
                      </p:cNvPr>
                      <p:cNvPicPr>
                        <a:picLocks noChangeAspect="1" noChangeArrowheads="1"/>
                      </p:cNvPicPr>
                      <p:nvPr/>
                    </p:nvPicPr>
                    <p:blipFill>
                      <a:blip r:embed="rId8"/>
                      <a:srcRect/>
                      <a:stretch>
                        <a:fillRect/>
                      </a:stretch>
                    </p:blipFill>
                    <p:spPr bwMode="auto">
                      <a:xfrm>
                        <a:off x="2843808" y="2842638"/>
                        <a:ext cx="1352351" cy="520691"/>
                      </a:xfrm>
                      <a:prstGeom prst="rect">
                        <a:avLst/>
                      </a:prstGeom>
                      <a:noFill/>
                      <a:ln>
                        <a:noFill/>
                      </a:ln>
                      <a:effectLst/>
                    </p:spPr>
                  </p:pic>
                </p:oleObj>
              </mc:Fallback>
            </mc:AlternateContent>
          </a:graphicData>
        </a:graphic>
      </p:graphicFrame>
      <p:sp>
        <p:nvSpPr>
          <p:cNvPr id="1030" name="Text Box 6">
            <a:extLst>
              <a:ext uri="{FF2B5EF4-FFF2-40B4-BE49-F238E27FC236}">
                <a16:creationId xmlns:a16="http://schemas.microsoft.com/office/drawing/2014/main" id="{DFD72FC3-5B3D-424B-9A75-855DDF77DE9F}"/>
              </a:ext>
            </a:extLst>
          </p:cNvPr>
          <p:cNvSpPr txBox="1">
            <a:spLocks noChangeArrowheads="1"/>
          </p:cNvSpPr>
          <p:nvPr/>
        </p:nvSpPr>
        <p:spPr bwMode="auto">
          <a:xfrm>
            <a:off x="457200" y="3305175"/>
            <a:ext cx="8077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zh-CN" altLang="en-US" sz="2800" b="1" dirty="0">
                <a:latin typeface="楷体_GB2312" pitchFamily="49" charset="-122"/>
                <a:ea typeface="楷体_GB2312" pitchFamily="49" charset="-122"/>
              </a:rPr>
              <a:t>以上三式中，</a:t>
            </a:r>
            <a:r>
              <a:rPr kumimoji="0" lang="en-US" altLang="zh-CN" sz="2800" b="1" i="1" dirty="0" err="1">
                <a:ea typeface="楷体_GB2312" pitchFamily="49" charset="-122"/>
              </a:rPr>
              <a:t>a</a:t>
            </a:r>
            <a:r>
              <a:rPr kumimoji="0" lang="en-US" altLang="zh-CN" sz="2800" b="1" i="1" baseline="-25000" dirty="0" err="1">
                <a:ea typeface="楷体_GB2312" pitchFamily="49" charset="-122"/>
              </a:rPr>
              <a:t>C</a:t>
            </a:r>
            <a:r>
              <a:rPr kumimoji="0" lang="en-US" altLang="zh-CN" sz="2800" b="1" baseline="-25000" dirty="0" err="1">
                <a:latin typeface="楷体_GB2312" pitchFamily="49" charset="-122"/>
                <a:ea typeface="楷体_GB2312" pitchFamily="49" charset="-122"/>
              </a:rPr>
              <a:t>x</a:t>
            </a:r>
            <a:r>
              <a:rPr kumimoji="0" lang="zh-CN" altLang="en-US" sz="2800" b="1" dirty="0">
                <a:latin typeface="楷体_GB2312" pitchFamily="49" charset="-122"/>
                <a:ea typeface="楷体_GB2312" pitchFamily="49" charset="-122"/>
              </a:rPr>
              <a:t>和</a:t>
            </a:r>
            <a:r>
              <a:rPr kumimoji="0" lang="en-US" altLang="zh-CN" sz="2800" b="1" i="1" dirty="0" err="1">
                <a:ea typeface="楷体_GB2312" pitchFamily="49" charset="-122"/>
              </a:rPr>
              <a:t>a</a:t>
            </a:r>
            <a:r>
              <a:rPr kumimoji="0" lang="en-US" altLang="zh-CN" sz="2800" b="1" i="1" baseline="-25000" dirty="0" err="1">
                <a:ea typeface="楷体_GB2312" pitchFamily="49" charset="-122"/>
              </a:rPr>
              <a:t>Cy</a:t>
            </a:r>
            <a:r>
              <a:rPr kumimoji="0" lang="zh-CN" altLang="en-US" sz="2800" b="1" dirty="0">
                <a:latin typeface="楷体_GB2312" pitchFamily="49" charset="-122"/>
                <a:ea typeface="楷体_GB2312" pitchFamily="49" charset="-122"/>
              </a:rPr>
              <a:t>是圆柱体质心在</a:t>
            </a:r>
            <a:r>
              <a:rPr kumimoji="0" lang="en-US" altLang="zh-CN" sz="2800" b="1" dirty="0">
                <a:latin typeface="楷体_GB2312" pitchFamily="49" charset="-122"/>
                <a:ea typeface="楷体_GB2312" pitchFamily="49" charset="-122"/>
              </a:rPr>
              <a:t>x</a:t>
            </a:r>
            <a:r>
              <a:rPr kumimoji="0" lang="zh-CN" altLang="en-US" sz="2800" b="1" dirty="0">
                <a:latin typeface="楷体_GB2312" pitchFamily="49" charset="-122"/>
                <a:ea typeface="楷体_GB2312" pitchFamily="49" charset="-122"/>
              </a:rPr>
              <a:t>轴和</a:t>
            </a:r>
            <a:r>
              <a:rPr kumimoji="0" lang="en-US" altLang="zh-CN" sz="2800" b="1" dirty="0">
                <a:latin typeface="楷体_GB2312" pitchFamily="49" charset="-122"/>
                <a:ea typeface="楷体_GB2312" pitchFamily="49" charset="-122"/>
              </a:rPr>
              <a:t>y</a:t>
            </a:r>
            <a:r>
              <a:rPr kumimoji="0" lang="zh-CN" altLang="en-US" sz="2800" b="1" dirty="0">
                <a:latin typeface="楷体_GB2312" pitchFamily="49" charset="-122"/>
                <a:ea typeface="楷体_GB2312" pitchFamily="49" charset="-122"/>
              </a:rPr>
              <a:t>轴方向的加速度，</a:t>
            </a:r>
            <a:r>
              <a:rPr lang="en-US" altLang="zh-CN" sz="2800" b="1" i="1" dirty="0">
                <a:latin typeface="Symbol" panose="05050102010706020507" pitchFamily="18" charset="2"/>
                <a:ea typeface="楷体_GB2312" pitchFamily="49" charset="-122"/>
                <a:sym typeface="Symbol" panose="05050102010706020507" pitchFamily="18" charset="2"/>
              </a:rPr>
              <a:t>b</a:t>
            </a:r>
            <a:r>
              <a:rPr kumimoji="0" lang="zh-CN" altLang="en-US" sz="2800" b="1" dirty="0">
                <a:latin typeface="楷体_GB2312" pitchFamily="49" charset="-122"/>
                <a:ea typeface="楷体_GB2312" pitchFamily="49" charset="-122"/>
              </a:rPr>
              <a:t>是圆柱体对其通过质心的几何轴转动的角加速度。因斜面粗糙，圆柱体下降时没有滑动，只能在斜面上作纯粹滚动，那么此时</a:t>
            </a:r>
          </a:p>
        </p:txBody>
      </p:sp>
      <p:graphicFrame>
        <p:nvGraphicFramePr>
          <p:cNvPr id="1031" name="Object 7">
            <a:extLst>
              <a:ext uri="{FF2B5EF4-FFF2-40B4-BE49-F238E27FC236}">
                <a16:creationId xmlns:a16="http://schemas.microsoft.com/office/drawing/2014/main" id="{FFF84998-387E-41BC-9335-0334281CB98C}"/>
              </a:ext>
            </a:extLst>
          </p:cNvPr>
          <p:cNvGraphicFramePr>
            <a:graphicFrameLocks noChangeAspect="1"/>
          </p:cNvGraphicFramePr>
          <p:nvPr/>
        </p:nvGraphicFramePr>
        <p:xfrm>
          <a:off x="2195513" y="5084763"/>
          <a:ext cx="1439862" cy="777875"/>
        </p:xfrm>
        <a:graphic>
          <a:graphicData uri="http://schemas.openxmlformats.org/presentationml/2006/ole">
            <mc:AlternateContent xmlns:mc="http://schemas.openxmlformats.org/markup-compatibility/2006">
              <mc:Choice xmlns:v="urn:schemas-microsoft-com:vml" Requires="v">
                <p:oleObj spid="_x0000_s257224" name="公式" r:id="rId9" imgW="469800" imgH="253800" progId="Equation.3">
                  <p:embed/>
                </p:oleObj>
              </mc:Choice>
              <mc:Fallback>
                <p:oleObj name="公式" r:id="rId9" imgW="469800" imgH="253800" progId="Equation.3">
                  <p:embed/>
                  <p:pic>
                    <p:nvPicPr>
                      <p:cNvPr id="1031" name="Object 7">
                        <a:extLst>
                          <a:ext uri="{FF2B5EF4-FFF2-40B4-BE49-F238E27FC236}">
                            <a16:creationId xmlns:a16="http://schemas.microsoft.com/office/drawing/2014/main" id="{FFF84998-387E-41BC-9335-0334281CB9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5084763"/>
                        <a:ext cx="1439862"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Text Box 8">
            <a:extLst>
              <a:ext uri="{FF2B5EF4-FFF2-40B4-BE49-F238E27FC236}">
                <a16:creationId xmlns:a16="http://schemas.microsoft.com/office/drawing/2014/main" id="{81B6E9B1-B28E-4948-AD0E-48DAADA72CD2}"/>
              </a:ext>
            </a:extLst>
          </p:cNvPr>
          <p:cNvSpPr txBox="1">
            <a:spLocks noChangeArrowheads="1"/>
          </p:cNvSpPr>
          <p:nvPr/>
        </p:nvSpPr>
        <p:spPr bwMode="auto">
          <a:xfrm>
            <a:off x="533400" y="5729288"/>
            <a:ext cx="3810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zh-CN" altLang="en-US" sz="2800" b="1">
                <a:ea typeface="楷体_GB2312" pitchFamily="49" charset="-122"/>
              </a:rPr>
              <a:t>解上列五个式子，得</a:t>
            </a:r>
          </a:p>
        </p:txBody>
      </p:sp>
      <p:graphicFrame>
        <p:nvGraphicFramePr>
          <p:cNvPr id="1033" name="Object 9">
            <a:extLst>
              <a:ext uri="{FF2B5EF4-FFF2-40B4-BE49-F238E27FC236}">
                <a16:creationId xmlns:a16="http://schemas.microsoft.com/office/drawing/2014/main" id="{0F728DC4-0A1A-4D30-ACDF-300FD2806BA2}"/>
              </a:ext>
            </a:extLst>
          </p:cNvPr>
          <p:cNvGraphicFramePr>
            <a:graphicFrameLocks noChangeAspect="1"/>
          </p:cNvGraphicFramePr>
          <p:nvPr>
            <p:extLst>
              <p:ext uri="{D42A27DB-BD31-4B8C-83A1-F6EECF244321}">
                <p14:modId xmlns:p14="http://schemas.microsoft.com/office/powerpoint/2010/main" val="4043980952"/>
              </p:ext>
            </p:extLst>
          </p:nvPr>
        </p:nvGraphicFramePr>
        <p:xfrm>
          <a:off x="4391025" y="5013325"/>
          <a:ext cx="1800225" cy="763588"/>
        </p:xfrm>
        <a:graphic>
          <a:graphicData uri="http://schemas.openxmlformats.org/presentationml/2006/ole">
            <mc:AlternateContent xmlns:mc="http://schemas.openxmlformats.org/markup-compatibility/2006">
              <mc:Choice xmlns:v="urn:schemas-microsoft-com:vml" Requires="v">
                <p:oleObj spid="_x0000_s257225" name="Equation" r:id="rId11" imgW="571320" imgH="241200" progId="Equation.DSMT4">
                  <p:embed/>
                </p:oleObj>
              </mc:Choice>
              <mc:Fallback>
                <p:oleObj name="Equation" r:id="rId11" imgW="571320" imgH="241200" progId="Equation.DSMT4">
                  <p:embed/>
                  <p:pic>
                    <p:nvPicPr>
                      <p:cNvPr id="1033" name="Object 9">
                        <a:extLst>
                          <a:ext uri="{FF2B5EF4-FFF2-40B4-BE49-F238E27FC236}">
                            <a16:creationId xmlns:a16="http://schemas.microsoft.com/office/drawing/2014/main" id="{0F728DC4-0A1A-4D30-ACDF-300FD2806BA2}"/>
                          </a:ext>
                        </a:extLst>
                      </p:cNvPr>
                      <p:cNvPicPr>
                        <a:picLocks noChangeAspect="1" noChangeArrowheads="1"/>
                      </p:cNvPicPr>
                      <p:nvPr/>
                    </p:nvPicPr>
                    <p:blipFill>
                      <a:blip r:embed="rId12"/>
                      <a:srcRect/>
                      <a:stretch>
                        <a:fillRect/>
                      </a:stretch>
                    </p:blipFill>
                    <p:spPr bwMode="auto">
                      <a:xfrm>
                        <a:off x="4391025" y="5013325"/>
                        <a:ext cx="1800225"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 name="Rectangle 10">
            <a:extLst>
              <a:ext uri="{FF2B5EF4-FFF2-40B4-BE49-F238E27FC236}">
                <a16:creationId xmlns:a16="http://schemas.microsoft.com/office/drawing/2014/main" id="{F2598DCB-68C5-4988-A1C7-5D6CBA53C4F2}"/>
              </a:ext>
            </a:extLst>
          </p:cNvPr>
          <p:cNvSpPr>
            <a:spLocks noChangeArrowheads="1"/>
          </p:cNvSpPr>
          <p:nvPr/>
        </p:nvSpPr>
        <p:spPr bwMode="auto">
          <a:xfrm>
            <a:off x="457200" y="57785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楷体_GB2312" pitchFamily="49" charset="-122"/>
                <a:ea typeface="楷体_GB2312" pitchFamily="49" charset="-122"/>
              </a:rPr>
              <a:t>我们取和斜面平行而向下的方向为</a:t>
            </a:r>
            <a:r>
              <a:rPr lang="en-US" altLang="zh-CN" sz="2800" b="1" i="1">
                <a:ea typeface="楷体_GB2312" pitchFamily="49" charset="-122"/>
              </a:rPr>
              <a:t>x</a:t>
            </a:r>
            <a:r>
              <a:rPr lang="zh-CN" altLang="en-US" sz="2800" b="1">
                <a:latin typeface="楷体_GB2312" pitchFamily="49" charset="-122"/>
                <a:ea typeface="楷体_GB2312" pitchFamily="49" charset="-122"/>
              </a:rPr>
              <a:t>轴的方向，和斜面垂直而向上为</a:t>
            </a:r>
            <a:r>
              <a:rPr lang="en-US" altLang="zh-CN" sz="2800" b="1" i="1">
                <a:ea typeface="楷体_GB2312" pitchFamily="49" charset="-122"/>
              </a:rPr>
              <a:t>y</a:t>
            </a:r>
            <a:r>
              <a:rPr lang="zh-CN" altLang="en-US" sz="2800" b="1">
                <a:latin typeface="楷体_GB2312" pitchFamily="49" charset="-122"/>
                <a:ea typeface="楷体_GB2312" pitchFamily="49" charset="-122"/>
              </a:rPr>
              <a:t>轴的方向</a:t>
            </a:r>
          </a:p>
        </p:txBody>
      </p:sp>
    </p:spTree>
    <p:extLst>
      <p:ext uri="{BB962C8B-B14F-4D97-AF65-F5344CB8AC3E}">
        <p14:creationId xmlns:p14="http://schemas.microsoft.com/office/powerpoint/2010/main" val="2822733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checkerboard(across)">
                                      <p:cBhvr>
                                        <p:cTn id="7" dur="500"/>
                                        <p:tgtEl>
                                          <p:spTgt spid="1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heckerboard(across)">
                                      <p:cBhvr>
                                        <p:cTn id="12" dur="500"/>
                                        <p:tgtEl>
                                          <p:spTgt spid="10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checkerboard(across)">
                                      <p:cBhvr>
                                        <p:cTn id="17" dur="500"/>
                                        <p:tgtEl>
                                          <p:spTgt spid="10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checkerboard(across)">
                                      <p:cBhvr>
                                        <p:cTn id="22" dur="500"/>
                                        <p:tgtEl>
                                          <p:spTgt spid="10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029"/>
                                        </p:tgtEl>
                                        <p:attrNameLst>
                                          <p:attrName>style.visibility</p:attrName>
                                        </p:attrNameLst>
                                      </p:cBhvr>
                                      <p:to>
                                        <p:strVal val="visible"/>
                                      </p:to>
                                    </p:set>
                                    <p:animEffect transition="in" filter="checkerboard(across)">
                                      <p:cBhvr>
                                        <p:cTn id="27" dur="500"/>
                                        <p:tgtEl>
                                          <p:spTgt spid="10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30"/>
                                        </p:tgtEl>
                                        <p:attrNameLst>
                                          <p:attrName>style.visibility</p:attrName>
                                        </p:attrNameLst>
                                      </p:cBhvr>
                                      <p:to>
                                        <p:strVal val="visible"/>
                                      </p:to>
                                    </p:set>
                                    <p:animEffect transition="in" filter="wipe(up)">
                                      <p:cBhvr>
                                        <p:cTn id="32" dur="500"/>
                                        <p:tgtEl>
                                          <p:spTgt spid="10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031"/>
                                        </p:tgtEl>
                                        <p:attrNameLst>
                                          <p:attrName>style.visibility</p:attrName>
                                        </p:attrNameLst>
                                      </p:cBhvr>
                                      <p:to>
                                        <p:strVal val="visible"/>
                                      </p:to>
                                    </p:set>
                                    <p:animEffect transition="in" filter="checkerboard(across)">
                                      <p:cBhvr>
                                        <p:cTn id="37" dur="500"/>
                                        <p:tgtEl>
                                          <p:spTgt spid="10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1033"/>
                                        </p:tgtEl>
                                        <p:attrNameLst>
                                          <p:attrName>style.visibility</p:attrName>
                                        </p:attrNameLst>
                                      </p:cBhvr>
                                      <p:to>
                                        <p:strVal val="visible"/>
                                      </p:to>
                                    </p:set>
                                    <p:animEffect transition="in" filter="checkerboard(across)">
                                      <p:cBhvr>
                                        <p:cTn id="42" dur="500"/>
                                        <p:tgtEl>
                                          <p:spTgt spid="10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032"/>
                                        </p:tgtEl>
                                        <p:attrNameLst>
                                          <p:attrName>style.visibility</p:attrName>
                                        </p:attrNameLst>
                                      </p:cBhvr>
                                      <p:to>
                                        <p:strVal val="visible"/>
                                      </p:to>
                                    </p:set>
                                    <p:animEffect transition="in" filter="checkerboard(across)">
                                      <p:cBhvr>
                                        <p:cTn id="4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utoUpdateAnimBg="0"/>
      <p:bldP spid="1030" grpId="0" autoUpdateAnimBg="0"/>
      <p:bldP spid="1032" grpId="0" autoUpdateAnimBg="0"/>
      <p:bldP spid="1034"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50" name="Object 6">
            <a:extLst>
              <a:ext uri="{FF2B5EF4-FFF2-40B4-BE49-F238E27FC236}">
                <a16:creationId xmlns:a16="http://schemas.microsoft.com/office/drawing/2014/main" id="{264C6611-6888-47E6-9F2F-D52D3746F271}"/>
              </a:ext>
            </a:extLst>
          </p:cNvPr>
          <p:cNvGraphicFramePr>
            <a:graphicFrameLocks noChangeAspect="1"/>
          </p:cNvGraphicFramePr>
          <p:nvPr/>
        </p:nvGraphicFramePr>
        <p:xfrm>
          <a:off x="1447800" y="609600"/>
          <a:ext cx="2400300" cy="1566863"/>
        </p:xfrm>
        <a:graphic>
          <a:graphicData uri="http://schemas.openxmlformats.org/presentationml/2006/ole">
            <mc:AlternateContent xmlns:mc="http://schemas.openxmlformats.org/markup-compatibility/2006">
              <mc:Choice xmlns:v="urn:schemas-microsoft-com:vml" Requires="v">
                <p:oleObj spid="_x0000_s258370" name="Equation" r:id="rId3" imgW="2400120" imgH="1562040" progId="Equation.3">
                  <p:embed/>
                </p:oleObj>
              </mc:Choice>
              <mc:Fallback>
                <p:oleObj name="Equation" r:id="rId3" imgW="2400120" imgH="1562040" progId="Equation.3">
                  <p:embed/>
                  <p:pic>
                    <p:nvPicPr>
                      <p:cNvPr id="6150" name="Object 6">
                        <a:extLst>
                          <a:ext uri="{FF2B5EF4-FFF2-40B4-BE49-F238E27FC236}">
                            <a16:creationId xmlns:a16="http://schemas.microsoft.com/office/drawing/2014/main" id="{264C6611-6888-47E6-9F2F-D52D3746F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609600"/>
                        <a:ext cx="2400300" cy="156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1" name="Object 7">
            <a:extLst>
              <a:ext uri="{FF2B5EF4-FFF2-40B4-BE49-F238E27FC236}">
                <a16:creationId xmlns:a16="http://schemas.microsoft.com/office/drawing/2014/main" id="{452969F0-7DCE-4B6E-B044-92513B0E54EF}"/>
              </a:ext>
            </a:extLst>
          </p:cNvPr>
          <p:cNvGraphicFramePr>
            <a:graphicFrameLocks noChangeAspect="1"/>
          </p:cNvGraphicFramePr>
          <p:nvPr>
            <p:extLst>
              <p:ext uri="{D42A27DB-BD31-4B8C-83A1-F6EECF244321}">
                <p14:modId xmlns:p14="http://schemas.microsoft.com/office/powerpoint/2010/main" val="1903308571"/>
              </p:ext>
            </p:extLst>
          </p:nvPr>
        </p:nvGraphicFramePr>
        <p:xfrm>
          <a:off x="5086350" y="472663"/>
          <a:ext cx="2757488" cy="1691604"/>
        </p:xfrm>
        <a:graphic>
          <a:graphicData uri="http://schemas.openxmlformats.org/presentationml/2006/ole">
            <mc:AlternateContent xmlns:mc="http://schemas.openxmlformats.org/markup-compatibility/2006">
              <mc:Choice xmlns:v="urn:schemas-microsoft-com:vml" Requires="v">
                <p:oleObj spid="_x0000_s258371" name="Equation" r:id="rId5" imgW="1015920" imgH="622080" progId="Equation.DSMT4">
                  <p:embed/>
                </p:oleObj>
              </mc:Choice>
              <mc:Fallback>
                <p:oleObj name="Equation" r:id="rId5" imgW="1015920" imgH="622080" progId="Equation.DSMT4">
                  <p:embed/>
                  <p:pic>
                    <p:nvPicPr>
                      <p:cNvPr id="6151" name="Object 7">
                        <a:extLst>
                          <a:ext uri="{FF2B5EF4-FFF2-40B4-BE49-F238E27FC236}">
                            <a16:creationId xmlns:a16="http://schemas.microsoft.com/office/drawing/2014/main" id="{452969F0-7DCE-4B6E-B044-92513B0E54EF}"/>
                          </a:ext>
                        </a:extLst>
                      </p:cNvPr>
                      <p:cNvPicPr>
                        <a:picLocks noChangeAspect="1" noChangeArrowheads="1"/>
                      </p:cNvPicPr>
                      <p:nvPr/>
                    </p:nvPicPr>
                    <p:blipFill>
                      <a:blip r:embed="rId6"/>
                      <a:srcRect/>
                      <a:stretch>
                        <a:fillRect/>
                      </a:stretch>
                    </p:blipFill>
                    <p:spPr bwMode="auto">
                      <a:xfrm>
                        <a:off x="5086350" y="472663"/>
                        <a:ext cx="2757488" cy="1691604"/>
                      </a:xfrm>
                      <a:prstGeom prst="rect">
                        <a:avLst/>
                      </a:prstGeom>
                      <a:noFill/>
                      <a:ln>
                        <a:noFill/>
                      </a:ln>
                      <a:effectLst/>
                    </p:spPr>
                  </p:pic>
                </p:oleObj>
              </mc:Fallback>
            </mc:AlternateContent>
          </a:graphicData>
        </a:graphic>
      </p:graphicFrame>
      <p:graphicFrame>
        <p:nvGraphicFramePr>
          <p:cNvPr id="6152" name="Object 8">
            <a:extLst>
              <a:ext uri="{FF2B5EF4-FFF2-40B4-BE49-F238E27FC236}">
                <a16:creationId xmlns:a16="http://schemas.microsoft.com/office/drawing/2014/main" id="{9F67D965-C9A6-4FE9-B061-AFFBFFC2683A}"/>
              </a:ext>
            </a:extLst>
          </p:cNvPr>
          <p:cNvGraphicFramePr>
            <a:graphicFrameLocks noChangeAspect="1"/>
          </p:cNvGraphicFramePr>
          <p:nvPr/>
        </p:nvGraphicFramePr>
        <p:xfrm>
          <a:off x="1066800" y="2324100"/>
          <a:ext cx="4019550" cy="1028700"/>
        </p:xfrm>
        <a:graphic>
          <a:graphicData uri="http://schemas.openxmlformats.org/presentationml/2006/ole">
            <mc:AlternateContent xmlns:mc="http://schemas.openxmlformats.org/markup-compatibility/2006">
              <mc:Choice xmlns:v="urn:schemas-microsoft-com:vml" Requires="v">
                <p:oleObj spid="_x0000_s258372" name="Equation" r:id="rId7" imgW="4038480" imgH="1028520" progId="Equation.3">
                  <p:embed/>
                </p:oleObj>
              </mc:Choice>
              <mc:Fallback>
                <p:oleObj name="Equation" r:id="rId7" imgW="4038480" imgH="1028520" progId="Equation.3">
                  <p:embed/>
                  <p:pic>
                    <p:nvPicPr>
                      <p:cNvPr id="6152" name="Object 8">
                        <a:extLst>
                          <a:ext uri="{FF2B5EF4-FFF2-40B4-BE49-F238E27FC236}">
                            <a16:creationId xmlns:a16="http://schemas.microsoft.com/office/drawing/2014/main" id="{9F67D965-C9A6-4FE9-B061-AFFBFFC268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2324100"/>
                        <a:ext cx="401955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3" name="Object 9">
            <a:extLst>
              <a:ext uri="{FF2B5EF4-FFF2-40B4-BE49-F238E27FC236}">
                <a16:creationId xmlns:a16="http://schemas.microsoft.com/office/drawing/2014/main" id="{DBB38C55-54D3-47B1-A3FF-08DA8E53826C}"/>
              </a:ext>
            </a:extLst>
          </p:cNvPr>
          <p:cNvGraphicFramePr>
            <a:graphicFrameLocks noChangeAspect="1"/>
          </p:cNvGraphicFramePr>
          <p:nvPr/>
        </p:nvGraphicFramePr>
        <p:xfrm>
          <a:off x="5486400" y="2667000"/>
          <a:ext cx="2357438" cy="457200"/>
        </p:xfrm>
        <a:graphic>
          <a:graphicData uri="http://schemas.openxmlformats.org/presentationml/2006/ole">
            <mc:AlternateContent xmlns:mc="http://schemas.openxmlformats.org/markup-compatibility/2006">
              <mc:Choice xmlns:v="urn:schemas-microsoft-com:vml" Requires="v">
                <p:oleObj spid="_x0000_s258373" name="Equation" r:id="rId9" imgW="2374560" imgH="457200" progId="Equation.3">
                  <p:embed/>
                </p:oleObj>
              </mc:Choice>
              <mc:Fallback>
                <p:oleObj name="Equation" r:id="rId9" imgW="2374560" imgH="457200" progId="Equation.3">
                  <p:embed/>
                  <p:pic>
                    <p:nvPicPr>
                      <p:cNvPr id="6153" name="Object 9">
                        <a:extLst>
                          <a:ext uri="{FF2B5EF4-FFF2-40B4-BE49-F238E27FC236}">
                            <a16:creationId xmlns:a16="http://schemas.microsoft.com/office/drawing/2014/main" id="{DBB38C55-54D3-47B1-A3FF-08DA8E5382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2667000"/>
                        <a:ext cx="2357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54" name="Group 10">
            <a:extLst>
              <a:ext uri="{FF2B5EF4-FFF2-40B4-BE49-F238E27FC236}">
                <a16:creationId xmlns:a16="http://schemas.microsoft.com/office/drawing/2014/main" id="{2AB306CE-F0BB-4C45-88EA-4C91CDBB9CEF}"/>
              </a:ext>
            </a:extLst>
          </p:cNvPr>
          <p:cNvGrpSpPr>
            <a:grpSpLocks/>
          </p:cNvGrpSpPr>
          <p:nvPr/>
        </p:nvGrpSpPr>
        <p:grpSpPr bwMode="auto">
          <a:xfrm>
            <a:off x="762000" y="3429000"/>
            <a:ext cx="4495800" cy="958850"/>
            <a:chOff x="0" y="288"/>
            <a:chExt cx="2832" cy="604"/>
          </a:xfrm>
        </p:grpSpPr>
        <p:sp>
          <p:nvSpPr>
            <p:cNvPr id="6155" name="Text Box 11">
              <a:extLst>
                <a:ext uri="{FF2B5EF4-FFF2-40B4-BE49-F238E27FC236}">
                  <a16:creationId xmlns:a16="http://schemas.microsoft.com/office/drawing/2014/main" id="{4C6E854D-F5AD-463E-87D2-7EA4D41E21E6}"/>
                </a:ext>
              </a:extLst>
            </p:cNvPr>
            <p:cNvSpPr txBox="1">
              <a:spLocks noChangeArrowheads="1"/>
            </p:cNvSpPr>
            <p:nvPr/>
          </p:nvSpPr>
          <p:spPr bwMode="auto">
            <a:xfrm>
              <a:off x="1440" y="432"/>
              <a:ext cx="13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zh-CN" altLang="en-US" sz="2800" b="1">
                  <a:ea typeface="楷体_GB2312" pitchFamily="49" charset="-122"/>
                </a:rPr>
                <a:t>代入上式得</a:t>
              </a:r>
            </a:p>
          </p:txBody>
        </p:sp>
        <p:sp>
          <p:nvSpPr>
            <p:cNvPr id="6156" name="Text Box 12">
              <a:extLst>
                <a:ext uri="{FF2B5EF4-FFF2-40B4-BE49-F238E27FC236}">
                  <a16:creationId xmlns:a16="http://schemas.microsoft.com/office/drawing/2014/main" id="{A8139E33-464A-4396-BC0B-98E5AE22ED98}"/>
                </a:ext>
              </a:extLst>
            </p:cNvPr>
            <p:cNvSpPr txBox="1">
              <a:spLocks noChangeArrowheads="1"/>
            </p:cNvSpPr>
            <p:nvPr/>
          </p:nvSpPr>
          <p:spPr bwMode="auto">
            <a:xfrm>
              <a:off x="0" y="432"/>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zh-CN" altLang="en-US" sz="2800" b="1">
                  <a:ea typeface="楷体_GB2312" pitchFamily="49" charset="-122"/>
                </a:rPr>
                <a:t>因</a:t>
              </a:r>
            </a:p>
          </p:txBody>
        </p:sp>
        <p:graphicFrame>
          <p:nvGraphicFramePr>
            <p:cNvPr id="6157" name="Object 13">
              <a:extLst>
                <a:ext uri="{FF2B5EF4-FFF2-40B4-BE49-F238E27FC236}">
                  <a16:creationId xmlns:a16="http://schemas.microsoft.com/office/drawing/2014/main" id="{9A94EF22-2573-4A74-9E23-E360C98C5372}"/>
                </a:ext>
              </a:extLst>
            </p:cNvPr>
            <p:cNvGraphicFramePr>
              <a:graphicFrameLocks noChangeAspect="1"/>
            </p:cNvGraphicFramePr>
            <p:nvPr/>
          </p:nvGraphicFramePr>
          <p:xfrm>
            <a:off x="288" y="288"/>
            <a:ext cx="1167" cy="604"/>
          </p:xfrm>
          <a:graphic>
            <a:graphicData uri="http://schemas.openxmlformats.org/presentationml/2006/ole">
              <mc:AlternateContent xmlns:mc="http://schemas.openxmlformats.org/markup-compatibility/2006">
                <mc:Choice xmlns:v="urn:schemas-microsoft-com:vml" Requires="v">
                  <p:oleObj spid="_x0000_s258374" name="Equation" r:id="rId11" imgW="672840" imgH="406080" progId="Equation.3">
                    <p:embed/>
                  </p:oleObj>
                </mc:Choice>
                <mc:Fallback>
                  <p:oleObj name="Equation" r:id="rId11" imgW="672840" imgH="406080" progId="Equation.3">
                    <p:embed/>
                    <p:pic>
                      <p:nvPicPr>
                        <p:cNvPr id="6157" name="Object 13">
                          <a:extLst>
                            <a:ext uri="{FF2B5EF4-FFF2-40B4-BE49-F238E27FC236}">
                              <a16:creationId xmlns:a16="http://schemas.microsoft.com/office/drawing/2014/main" id="{9A94EF22-2573-4A74-9E23-E360C98C537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 y="288"/>
                          <a:ext cx="1167" cy="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158" name="Object 14">
            <a:extLst>
              <a:ext uri="{FF2B5EF4-FFF2-40B4-BE49-F238E27FC236}">
                <a16:creationId xmlns:a16="http://schemas.microsoft.com/office/drawing/2014/main" id="{D9552127-3264-46CD-91DE-626D8DB34097}"/>
              </a:ext>
            </a:extLst>
          </p:cNvPr>
          <p:cNvGraphicFramePr>
            <a:graphicFrameLocks noChangeAspect="1"/>
          </p:cNvGraphicFramePr>
          <p:nvPr>
            <p:extLst>
              <p:ext uri="{D42A27DB-BD31-4B8C-83A1-F6EECF244321}">
                <p14:modId xmlns:p14="http://schemas.microsoft.com/office/powerpoint/2010/main" val="3959049571"/>
              </p:ext>
            </p:extLst>
          </p:nvPr>
        </p:nvGraphicFramePr>
        <p:xfrm>
          <a:off x="5257800" y="4368553"/>
          <a:ext cx="1989328" cy="924148"/>
        </p:xfrm>
        <a:graphic>
          <a:graphicData uri="http://schemas.openxmlformats.org/presentationml/2006/ole">
            <mc:AlternateContent xmlns:mc="http://schemas.openxmlformats.org/markup-compatibility/2006">
              <mc:Choice xmlns:v="urn:schemas-microsoft-com:vml" Requires="v">
                <p:oleObj spid="_x0000_s258375" name="Equation" r:id="rId13" imgW="850680" imgH="393480" progId="Equation.DSMT4">
                  <p:embed/>
                </p:oleObj>
              </mc:Choice>
              <mc:Fallback>
                <p:oleObj name="Equation" r:id="rId13" imgW="850680" imgH="393480" progId="Equation.DSMT4">
                  <p:embed/>
                  <p:pic>
                    <p:nvPicPr>
                      <p:cNvPr id="6158" name="Object 14">
                        <a:extLst>
                          <a:ext uri="{FF2B5EF4-FFF2-40B4-BE49-F238E27FC236}">
                            <a16:creationId xmlns:a16="http://schemas.microsoft.com/office/drawing/2014/main" id="{D9552127-3264-46CD-91DE-626D8DB34097}"/>
                          </a:ext>
                        </a:extLst>
                      </p:cNvPr>
                      <p:cNvPicPr>
                        <a:picLocks noChangeAspect="1" noChangeArrowheads="1"/>
                      </p:cNvPicPr>
                      <p:nvPr/>
                    </p:nvPicPr>
                    <p:blipFill>
                      <a:blip r:embed="rId14"/>
                      <a:srcRect/>
                      <a:stretch>
                        <a:fillRect/>
                      </a:stretch>
                    </p:blipFill>
                    <p:spPr bwMode="auto">
                      <a:xfrm>
                        <a:off x="5257800" y="4368553"/>
                        <a:ext cx="1989328" cy="924148"/>
                      </a:xfrm>
                      <a:prstGeom prst="rect">
                        <a:avLst/>
                      </a:prstGeom>
                      <a:noFill/>
                      <a:ln>
                        <a:noFill/>
                      </a:ln>
                      <a:effectLst/>
                    </p:spPr>
                  </p:pic>
                </p:oleObj>
              </mc:Fallback>
            </mc:AlternateContent>
          </a:graphicData>
        </a:graphic>
      </p:graphicFrame>
      <p:graphicFrame>
        <p:nvGraphicFramePr>
          <p:cNvPr id="6159" name="Object 15">
            <a:extLst>
              <a:ext uri="{FF2B5EF4-FFF2-40B4-BE49-F238E27FC236}">
                <a16:creationId xmlns:a16="http://schemas.microsoft.com/office/drawing/2014/main" id="{492EA50E-4638-4833-95D7-7FCE7E379822}"/>
              </a:ext>
            </a:extLst>
          </p:cNvPr>
          <p:cNvGraphicFramePr>
            <a:graphicFrameLocks noChangeAspect="1"/>
          </p:cNvGraphicFramePr>
          <p:nvPr/>
        </p:nvGraphicFramePr>
        <p:xfrm>
          <a:off x="1066800" y="5334000"/>
          <a:ext cx="2649538" cy="1025525"/>
        </p:xfrm>
        <a:graphic>
          <a:graphicData uri="http://schemas.openxmlformats.org/presentationml/2006/ole">
            <mc:AlternateContent xmlns:mc="http://schemas.openxmlformats.org/markup-compatibility/2006">
              <mc:Choice xmlns:v="urn:schemas-microsoft-com:vml" Requires="v">
                <p:oleObj spid="_x0000_s258376" name="Equation" r:id="rId15" imgW="2666880" imgH="1028520" progId="Equation.3">
                  <p:embed/>
                </p:oleObj>
              </mc:Choice>
              <mc:Fallback>
                <p:oleObj name="Equation" r:id="rId15" imgW="2666880" imgH="1028520" progId="Equation.3">
                  <p:embed/>
                  <p:pic>
                    <p:nvPicPr>
                      <p:cNvPr id="6159" name="Object 15">
                        <a:extLst>
                          <a:ext uri="{FF2B5EF4-FFF2-40B4-BE49-F238E27FC236}">
                            <a16:creationId xmlns:a16="http://schemas.microsoft.com/office/drawing/2014/main" id="{492EA50E-4638-4833-95D7-7FCE7E37982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800" y="5334000"/>
                        <a:ext cx="2649538"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60" name="Object 16">
            <a:extLst>
              <a:ext uri="{FF2B5EF4-FFF2-40B4-BE49-F238E27FC236}">
                <a16:creationId xmlns:a16="http://schemas.microsoft.com/office/drawing/2014/main" id="{B2993DC5-C0A8-420A-9E3E-78407DC21ECE}"/>
              </a:ext>
            </a:extLst>
          </p:cNvPr>
          <p:cNvGraphicFramePr>
            <a:graphicFrameLocks noChangeAspect="1"/>
          </p:cNvGraphicFramePr>
          <p:nvPr/>
        </p:nvGraphicFramePr>
        <p:xfrm>
          <a:off x="1101725" y="4343400"/>
          <a:ext cx="2555875" cy="1028700"/>
        </p:xfrm>
        <a:graphic>
          <a:graphicData uri="http://schemas.openxmlformats.org/presentationml/2006/ole">
            <mc:AlternateContent xmlns:mc="http://schemas.openxmlformats.org/markup-compatibility/2006">
              <mc:Choice xmlns:v="urn:schemas-microsoft-com:vml" Requires="v">
                <p:oleObj spid="_x0000_s258377" name="Equation" r:id="rId17" imgW="2565360" imgH="1028520" progId="Equation.3">
                  <p:embed/>
                </p:oleObj>
              </mc:Choice>
              <mc:Fallback>
                <p:oleObj name="Equation" r:id="rId17" imgW="2565360" imgH="1028520" progId="Equation.3">
                  <p:embed/>
                  <p:pic>
                    <p:nvPicPr>
                      <p:cNvPr id="6160" name="Object 16">
                        <a:extLst>
                          <a:ext uri="{FF2B5EF4-FFF2-40B4-BE49-F238E27FC236}">
                            <a16:creationId xmlns:a16="http://schemas.microsoft.com/office/drawing/2014/main" id="{B2993DC5-C0A8-420A-9E3E-78407DC21EC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01725" y="4343400"/>
                        <a:ext cx="25558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34140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checkerboard(across)">
                                      <p:cBhvr>
                                        <p:cTn id="7" dur="500"/>
                                        <p:tgtEl>
                                          <p:spTgt spid="61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checkerboard(across)">
                                      <p:cBhvr>
                                        <p:cTn id="12" dur="500"/>
                                        <p:tgtEl>
                                          <p:spTgt spid="61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152"/>
                                        </p:tgtEl>
                                        <p:attrNameLst>
                                          <p:attrName>style.visibility</p:attrName>
                                        </p:attrNameLst>
                                      </p:cBhvr>
                                      <p:to>
                                        <p:strVal val="visible"/>
                                      </p:to>
                                    </p:set>
                                    <p:animEffect transition="in" filter="checkerboard(across)">
                                      <p:cBhvr>
                                        <p:cTn id="17" dur="500"/>
                                        <p:tgtEl>
                                          <p:spTgt spid="61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6153"/>
                                        </p:tgtEl>
                                        <p:attrNameLst>
                                          <p:attrName>style.visibility</p:attrName>
                                        </p:attrNameLst>
                                      </p:cBhvr>
                                      <p:to>
                                        <p:strVal val="visible"/>
                                      </p:to>
                                    </p:set>
                                    <p:animEffect transition="in" filter="checkerboard(across)">
                                      <p:cBhvr>
                                        <p:cTn id="22" dur="500"/>
                                        <p:tgtEl>
                                          <p:spTgt spid="61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6154"/>
                                        </p:tgtEl>
                                        <p:attrNameLst>
                                          <p:attrName>style.visibility</p:attrName>
                                        </p:attrNameLst>
                                      </p:cBhvr>
                                      <p:to>
                                        <p:strVal val="visible"/>
                                      </p:to>
                                    </p:set>
                                    <p:animEffect transition="in" filter="checkerboard(across)">
                                      <p:cBhvr>
                                        <p:cTn id="27" dur="500"/>
                                        <p:tgtEl>
                                          <p:spTgt spid="61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6160"/>
                                        </p:tgtEl>
                                        <p:attrNameLst>
                                          <p:attrName>style.visibility</p:attrName>
                                        </p:attrNameLst>
                                      </p:cBhvr>
                                      <p:to>
                                        <p:strVal val="visible"/>
                                      </p:to>
                                    </p:set>
                                    <p:animEffect transition="in" filter="checkerboard(across)">
                                      <p:cBhvr>
                                        <p:cTn id="32" dur="500"/>
                                        <p:tgtEl>
                                          <p:spTgt spid="61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6158"/>
                                        </p:tgtEl>
                                        <p:attrNameLst>
                                          <p:attrName>style.visibility</p:attrName>
                                        </p:attrNameLst>
                                      </p:cBhvr>
                                      <p:to>
                                        <p:strVal val="visible"/>
                                      </p:to>
                                    </p:set>
                                    <p:animEffect transition="in" filter="checkerboard(across)">
                                      <p:cBhvr>
                                        <p:cTn id="37" dur="500"/>
                                        <p:tgtEl>
                                          <p:spTgt spid="61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6159"/>
                                        </p:tgtEl>
                                        <p:attrNameLst>
                                          <p:attrName>style.visibility</p:attrName>
                                        </p:attrNameLst>
                                      </p:cBhvr>
                                      <p:to>
                                        <p:strVal val="visible"/>
                                      </p:to>
                                    </p:set>
                                    <p:animEffect transition="in" filter="checkerboard(across)">
                                      <p:cBhvr>
                                        <p:cTn id="42" dur="500"/>
                                        <p:tgtEl>
                                          <p:spTgt spid="6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9F9CBCC1-93A5-461B-BBF2-7904B5F9AA34}"/>
              </a:ext>
            </a:extLst>
          </p:cNvPr>
          <p:cNvSpPr txBox="1">
            <a:spLocks noChangeArrowheads="1"/>
          </p:cNvSpPr>
          <p:nvPr/>
        </p:nvSpPr>
        <p:spPr bwMode="auto">
          <a:xfrm>
            <a:off x="533400" y="7620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en-US" altLang="zh-CN" sz="2800" b="1">
                <a:latin typeface="楷体_GB2312" pitchFamily="49" charset="-122"/>
                <a:ea typeface="楷体_GB2312" pitchFamily="49" charset="-122"/>
              </a:rPr>
              <a:t>    </a:t>
            </a:r>
            <a:r>
              <a:rPr kumimoji="0" lang="zh-CN" altLang="en-US" sz="2800" b="1">
                <a:latin typeface="楷体_GB2312" pitchFamily="49" charset="-122"/>
                <a:ea typeface="楷体_GB2312" pitchFamily="49" charset="-122"/>
              </a:rPr>
              <a:t>如果这圆柱体从静止开始沿斜面滚下一段距离</a:t>
            </a:r>
            <a:r>
              <a:rPr kumimoji="0" lang="en-US" altLang="zh-CN" sz="2800" b="1" i="1">
                <a:ea typeface="楷体_GB2312" pitchFamily="49" charset="-122"/>
              </a:rPr>
              <a:t>x</a:t>
            </a:r>
            <a:r>
              <a:rPr kumimoji="0" lang="zh-CN" altLang="en-US" sz="2800" b="1">
                <a:latin typeface="楷体_GB2312" pitchFamily="49" charset="-122"/>
                <a:ea typeface="楷体_GB2312" pitchFamily="49" charset="-122"/>
              </a:rPr>
              <a:t>，与之相应，下降的竖直距离是</a:t>
            </a:r>
            <a:r>
              <a:rPr kumimoji="0" lang="en-US" altLang="zh-CN" sz="2800" b="1" i="1">
                <a:ea typeface="楷体_GB2312" pitchFamily="49" charset="-122"/>
              </a:rPr>
              <a:t>h=x</a:t>
            </a:r>
            <a:r>
              <a:rPr kumimoji="0" lang="en-US" altLang="zh-CN" sz="2800" b="1">
                <a:ea typeface="楷体_GB2312" pitchFamily="49" charset="-122"/>
              </a:rPr>
              <a:t>sin</a:t>
            </a:r>
            <a:r>
              <a:rPr kumimoji="0" lang="en-US" altLang="zh-CN" sz="2800" b="1" i="1">
                <a:ea typeface="楷体_GB2312" pitchFamily="49" charset="-122"/>
                <a:sym typeface="Symbol" panose="05050102010706020507" pitchFamily="18" charset="2"/>
              </a:rPr>
              <a:t></a:t>
            </a:r>
            <a:r>
              <a:rPr kumimoji="0" lang="zh-CN" altLang="en-US" sz="2800" b="1">
                <a:latin typeface="楷体_GB2312" pitchFamily="49" charset="-122"/>
                <a:ea typeface="楷体_GB2312" pitchFamily="49" charset="-122"/>
              </a:rPr>
              <a:t>，这时质心的速度由</a:t>
            </a:r>
          </a:p>
        </p:txBody>
      </p:sp>
      <p:graphicFrame>
        <p:nvGraphicFramePr>
          <p:cNvPr id="7171" name="Object 3">
            <a:extLst>
              <a:ext uri="{FF2B5EF4-FFF2-40B4-BE49-F238E27FC236}">
                <a16:creationId xmlns:a16="http://schemas.microsoft.com/office/drawing/2014/main" id="{3A2CF3F5-27FE-446B-8D78-E6C00B26B7ED}"/>
              </a:ext>
            </a:extLst>
          </p:cNvPr>
          <p:cNvGraphicFramePr>
            <a:graphicFrameLocks noChangeAspect="1"/>
          </p:cNvGraphicFramePr>
          <p:nvPr/>
        </p:nvGraphicFramePr>
        <p:xfrm>
          <a:off x="1987550" y="2057400"/>
          <a:ext cx="5099050" cy="1025525"/>
        </p:xfrm>
        <a:graphic>
          <a:graphicData uri="http://schemas.openxmlformats.org/presentationml/2006/ole">
            <mc:AlternateContent xmlns:mc="http://schemas.openxmlformats.org/markup-compatibility/2006">
              <mc:Choice xmlns:v="urn:schemas-microsoft-com:vml" Requires="v">
                <p:oleObj spid="_x0000_s259188" name="Equation" r:id="rId3" imgW="5130720" imgH="1028520" progId="Equation.3">
                  <p:embed/>
                </p:oleObj>
              </mc:Choice>
              <mc:Fallback>
                <p:oleObj name="Equation" r:id="rId3" imgW="5130720" imgH="1028520" progId="Equation.3">
                  <p:embed/>
                  <p:pic>
                    <p:nvPicPr>
                      <p:cNvPr id="7171" name="Object 3">
                        <a:extLst>
                          <a:ext uri="{FF2B5EF4-FFF2-40B4-BE49-F238E27FC236}">
                            <a16:creationId xmlns:a16="http://schemas.microsoft.com/office/drawing/2014/main" id="{3A2CF3F5-27FE-446B-8D78-E6C00B26B7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550" y="2057400"/>
                        <a:ext cx="5099050"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172" name="Group 4">
            <a:extLst>
              <a:ext uri="{FF2B5EF4-FFF2-40B4-BE49-F238E27FC236}">
                <a16:creationId xmlns:a16="http://schemas.microsoft.com/office/drawing/2014/main" id="{FD61825B-DE96-40ED-A390-A7F9112CADA7}"/>
              </a:ext>
            </a:extLst>
          </p:cNvPr>
          <p:cNvGrpSpPr>
            <a:grpSpLocks/>
          </p:cNvGrpSpPr>
          <p:nvPr/>
        </p:nvGrpSpPr>
        <p:grpSpPr bwMode="auto">
          <a:xfrm>
            <a:off x="533400" y="2990850"/>
            <a:ext cx="3057525" cy="1047750"/>
            <a:chOff x="0" y="444"/>
            <a:chExt cx="1926" cy="660"/>
          </a:xfrm>
        </p:grpSpPr>
        <p:sp>
          <p:nvSpPr>
            <p:cNvPr id="7173" name="Text Box 5">
              <a:extLst>
                <a:ext uri="{FF2B5EF4-FFF2-40B4-BE49-F238E27FC236}">
                  <a16:creationId xmlns:a16="http://schemas.microsoft.com/office/drawing/2014/main" id="{0C48BE88-93D5-417D-BB89-C6CF2A6386C3}"/>
                </a:ext>
              </a:extLst>
            </p:cNvPr>
            <p:cNvSpPr txBox="1">
              <a:spLocks noChangeArrowheads="1"/>
            </p:cNvSpPr>
            <p:nvPr/>
          </p:nvSpPr>
          <p:spPr bwMode="auto">
            <a:xfrm>
              <a:off x="0" y="624"/>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zh-CN" altLang="en-US" sz="2800" b="1">
                  <a:ea typeface="楷体_GB2312" pitchFamily="49" charset="-122"/>
                </a:rPr>
                <a:t>求得</a:t>
              </a:r>
            </a:p>
          </p:txBody>
        </p:sp>
        <p:graphicFrame>
          <p:nvGraphicFramePr>
            <p:cNvPr id="7174" name="Object 6">
              <a:extLst>
                <a:ext uri="{FF2B5EF4-FFF2-40B4-BE49-F238E27FC236}">
                  <a16:creationId xmlns:a16="http://schemas.microsoft.com/office/drawing/2014/main" id="{3BD2B92B-6E6B-484F-92F9-293B0C9723FF}"/>
                </a:ext>
              </a:extLst>
            </p:cNvPr>
            <p:cNvGraphicFramePr>
              <a:graphicFrameLocks noChangeAspect="1"/>
            </p:cNvGraphicFramePr>
            <p:nvPr/>
          </p:nvGraphicFramePr>
          <p:xfrm>
            <a:off x="912" y="444"/>
            <a:ext cx="1014" cy="660"/>
          </p:xfrm>
          <a:graphic>
            <a:graphicData uri="http://schemas.openxmlformats.org/presentationml/2006/ole">
              <mc:AlternateContent xmlns:mc="http://schemas.openxmlformats.org/markup-compatibility/2006">
                <mc:Choice xmlns:v="urn:schemas-microsoft-com:vml" Requires="v">
                  <p:oleObj spid="_x0000_s259189" name="Equation" r:id="rId5" imgW="685800" imgH="444240" progId="Equation.3">
                    <p:embed/>
                  </p:oleObj>
                </mc:Choice>
                <mc:Fallback>
                  <p:oleObj name="Equation" r:id="rId5" imgW="685800" imgH="444240" progId="Equation.3">
                    <p:embed/>
                    <p:pic>
                      <p:nvPicPr>
                        <p:cNvPr id="7174" name="Object 6">
                          <a:extLst>
                            <a:ext uri="{FF2B5EF4-FFF2-40B4-BE49-F238E27FC236}">
                              <a16:creationId xmlns:a16="http://schemas.microsoft.com/office/drawing/2014/main" id="{3BD2B92B-6E6B-484F-92F9-293B0C9723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444"/>
                          <a:ext cx="1014"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175" name="Text Box 7">
            <a:extLst>
              <a:ext uri="{FF2B5EF4-FFF2-40B4-BE49-F238E27FC236}">
                <a16:creationId xmlns:a16="http://schemas.microsoft.com/office/drawing/2014/main" id="{4664AF1D-4E8B-4840-AF32-E96DA68BF221}"/>
              </a:ext>
            </a:extLst>
          </p:cNvPr>
          <p:cNvSpPr txBox="1">
            <a:spLocks noChangeArrowheads="1"/>
          </p:cNvSpPr>
          <p:nvPr/>
        </p:nvSpPr>
        <p:spPr bwMode="auto">
          <a:xfrm>
            <a:off x="533400" y="431165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en-US" altLang="zh-CN" sz="2800" b="1">
                <a:latin typeface="楷体_GB2312" pitchFamily="49" charset="-122"/>
                <a:ea typeface="楷体_GB2312" pitchFamily="49" charset="-122"/>
              </a:rPr>
              <a:t>    </a:t>
            </a:r>
            <a:r>
              <a:rPr kumimoji="0" lang="zh-CN" altLang="en-US" sz="2800" b="1">
                <a:latin typeface="楷体_GB2312" pitchFamily="49" charset="-122"/>
                <a:ea typeface="楷体_GB2312" pitchFamily="49" charset="-122"/>
              </a:rPr>
              <a:t>如果斜面是光滑的，对圆柱体没有摩擦力，即</a:t>
            </a:r>
            <a:r>
              <a:rPr kumimoji="0" lang="en-US" altLang="zh-CN" sz="2800" b="1" i="1">
                <a:ea typeface="楷体_GB2312" pitchFamily="49" charset="-122"/>
              </a:rPr>
              <a:t>f</a:t>
            </a:r>
            <a:r>
              <a:rPr kumimoji="0" lang="en-US" altLang="zh-CN" sz="2800" b="1" i="1" baseline="-25000">
                <a:ea typeface="楷体_GB2312" pitchFamily="49" charset="-122"/>
              </a:rPr>
              <a:t>r</a:t>
            </a:r>
            <a:r>
              <a:rPr kumimoji="0" lang="en-US" altLang="zh-CN" sz="2800" b="1" i="1">
                <a:ea typeface="楷体_GB2312" pitchFamily="49" charset="-122"/>
              </a:rPr>
              <a:t>=0</a:t>
            </a:r>
            <a:r>
              <a:rPr kumimoji="0" lang="zh-CN" altLang="en-US" sz="2800" b="1">
                <a:latin typeface="楷体_GB2312" pitchFamily="49" charset="-122"/>
                <a:ea typeface="楷体_GB2312" pitchFamily="49" charset="-122"/>
              </a:rPr>
              <a:t>，则圆柱体沿斜面滑下的加速度是</a:t>
            </a:r>
          </a:p>
        </p:txBody>
      </p:sp>
      <p:graphicFrame>
        <p:nvGraphicFramePr>
          <p:cNvPr id="7176" name="Object 8">
            <a:extLst>
              <a:ext uri="{FF2B5EF4-FFF2-40B4-BE49-F238E27FC236}">
                <a16:creationId xmlns:a16="http://schemas.microsoft.com/office/drawing/2014/main" id="{6BA9FBF8-9AAE-47A7-A213-871CC5A729AE}"/>
              </a:ext>
            </a:extLst>
          </p:cNvPr>
          <p:cNvGraphicFramePr>
            <a:graphicFrameLocks noChangeAspect="1"/>
          </p:cNvGraphicFramePr>
          <p:nvPr/>
        </p:nvGraphicFramePr>
        <p:xfrm>
          <a:off x="1857375" y="5449888"/>
          <a:ext cx="2181225" cy="569912"/>
        </p:xfrm>
        <a:graphic>
          <a:graphicData uri="http://schemas.openxmlformats.org/presentationml/2006/ole">
            <mc:AlternateContent xmlns:mc="http://schemas.openxmlformats.org/markup-compatibility/2006">
              <mc:Choice xmlns:v="urn:schemas-microsoft-com:vml" Requires="v">
                <p:oleObj spid="_x0000_s259190" name="Equation" r:id="rId7" imgW="2197080" imgH="571320" progId="Equation.3">
                  <p:embed/>
                </p:oleObj>
              </mc:Choice>
              <mc:Fallback>
                <p:oleObj name="Equation" r:id="rId7" imgW="2197080" imgH="571320" progId="Equation.3">
                  <p:embed/>
                  <p:pic>
                    <p:nvPicPr>
                      <p:cNvPr id="7176" name="Object 8">
                        <a:extLst>
                          <a:ext uri="{FF2B5EF4-FFF2-40B4-BE49-F238E27FC236}">
                            <a16:creationId xmlns:a16="http://schemas.microsoft.com/office/drawing/2014/main" id="{6BA9FBF8-9AAE-47A7-A213-871CC5A729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5449888"/>
                        <a:ext cx="218122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78179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up)">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checkerboard(across)">
                                      <p:cBhvr>
                                        <p:cTn id="12" dur="500"/>
                                        <p:tgtEl>
                                          <p:spTgt spid="71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checkerboard(across)">
                                      <p:cBhvr>
                                        <p:cTn id="17" dur="500"/>
                                        <p:tgtEl>
                                          <p:spTgt spid="71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175"/>
                                        </p:tgtEl>
                                        <p:attrNameLst>
                                          <p:attrName>style.visibility</p:attrName>
                                        </p:attrNameLst>
                                      </p:cBhvr>
                                      <p:to>
                                        <p:strVal val="visible"/>
                                      </p:to>
                                    </p:set>
                                    <p:animEffect transition="in" filter="wipe(up)">
                                      <p:cBhvr>
                                        <p:cTn id="22" dur="500"/>
                                        <p:tgtEl>
                                          <p:spTgt spid="71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7176"/>
                                        </p:tgtEl>
                                        <p:attrNameLst>
                                          <p:attrName>style.visibility</p:attrName>
                                        </p:attrNameLst>
                                      </p:cBhvr>
                                      <p:to>
                                        <p:strVal val="visible"/>
                                      </p:to>
                                    </p:set>
                                    <p:animEffect transition="in" filter="checkerboard(across)">
                                      <p:cBhvr>
                                        <p:cTn id="27"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5"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9118C01E-28E3-41D0-AF0B-A60D0B358106}"/>
              </a:ext>
            </a:extLst>
          </p:cNvPr>
          <p:cNvSpPr txBox="1">
            <a:spLocks noChangeArrowheads="1"/>
          </p:cNvSpPr>
          <p:nvPr/>
        </p:nvSpPr>
        <p:spPr bwMode="auto">
          <a:xfrm>
            <a:off x="838200" y="609600"/>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zh-CN" altLang="en-US" sz="2800" b="1">
                <a:ea typeface="楷体_GB2312" pitchFamily="49" charset="-122"/>
              </a:rPr>
              <a:t>而圆柱体对质心的角加速度与角速度为</a:t>
            </a:r>
          </a:p>
        </p:txBody>
      </p:sp>
      <p:grpSp>
        <p:nvGrpSpPr>
          <p:cNvPr id="8195" name="Group 3">
            <a:extLst>
              <a:ext uri="{FF2B5EF4-FFF2-40B4-BE49-F238E27FC236}">
                <a16:creationId xmlns:a16="http://schemas.microsoft.com/office/drawing/2014/main" id="{4015D7B9-356B-4EBF-8844-1780AE623F3E}"/>
              </a:ext>
            </a:extLst>
          </p:cNvPr>
          <p:cNvGrpSpPr>
            <a:grpSpLocks/>
          </p:cNvGrpSpPr>
          <p:nvPr/>
        </p:nvGrpSpPr>
        <p:grpSpPr bwMode="auto">
          <a:xfrm>
            <a:off x="2144713" y="1371600"/>
            <a:ext cx="3036887" cy="523875"/>
            <a:chOff x="973" y="2880"/>
            <a:chExt cx="1913" cy="330"/>
          </a:xfrm>
        </p:grpSpPr>
        <p:graphicFrame>
          <p:nvGraphicFramePr>
            <p:cNvPr id="8196" name="Object 4">
              <a:extLst>
                <a:ext uri="{FF2B5EF4-FFF2-40B4-BE49-F238E27FC236}">
                  <a16:creationId xmlns:a16="http://schemas.microsoft.com/office/drawing/2014/main" id="{C5C3A955-4969-4950-A87F-DA65C813730F}"/>
                </a:ext>
              </a:extLst>
            </p:cNvPr>
            <p:cNvGraphicFramePr>
              <a:graphicFrameLocks noChangeAspect="1"/>
            </p:cNvGraphicFramePr>
            <p:nvPr/>
          </p:nvGraphicFramePr>
          <p:xfrm>
            <a:off x="973" y="2909"/>
            <a:ext cx="826" cy="301"/>
          </p:xfrm>
          <a:graphic>
            <a:graphicData uri="http://schemas.openxmlformats.org/presentationml/2006/ole">
              <mc:AlternateContent xmlns:mc="http://schemas.openxmlformats.org/markup-compatibility/2006">
                <mc:Choice xmlns:v="urn:schemas-microsoft-com:vml" Requires="v">
                  <p:oleObj spid="_x0000_s260288" name="Equation" r:id="rId3" imgW="558720" imgH="203040" progId="Equation.3">
                    <p:embed/>
                  </p:oleObj>
                </mc:Choice>
                <mc:Fallback>
                  <p:oleObj name="Equation" r:id="rId3" imgW="558720" imgH="203040" progId="Equation.3">
                    <p:embed/>
                    <p:pic>
                      <p:nvPicPr>
                        <p:cNvPr id="8196" name="Object 4">
                          <a:extLst>
                            <a:ext uri="{FF2B5EF4-FFF2-40B4-BE49-F238E27FC236}">
                              <a16:creationId xmlns:a16="http://schemas.microsoft.com/office/drawing/2014/main" id="{C5C3A955-4969-4950-A87F-DA65C8137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 y="2909"/>
                          <a:ext cx="82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5">
              <a:extLst>
                <a:ext uri="{FF2B5EF4-FFF2-40B4-BE49-F238E27FC236}">
                  <a16:creationId xmlns:a16="http://schemas.microsoft.com/office/drawing/2014/main" id="{A8A658A9-D027-4BA1-8C3E-B351CDFDE401}"/>
                </a:ext>
              </a:extLst>
            </p:cNvPr>
            <p:cNvGraphicFramePr>
              <a:graphicFrameLocks noChangeAspect="1"/>
            </p:cNvGraphicFramePr>
            <p:nvPr/>
          </p:nvGraphicFramePr>
          <p:xfrm>
            <a:off x="2304" y="2880"/>
            <a:ext cx="582" cy="263"/>
          </p:xfrm>
          <a:graphic>
            <a:graphicData uri="http://schemas.openxmlformats.org/presentationml/2006/ole">
              <mc:AlternateContent xmlns:mc="http://schemas.openxmlformats.org/markup-compatibility/2006">
                <mc:Choice xmlns:v="urn:schemas-microsoft-com:vml" Requires="v">
                  <p:oleObj spid="_x0000_s260289" name="Equation" r:id="rId5" imgW="393480" imgH="177480" progId="Equation.3">
                    <p:embed/>
                  </p:oleObj>
                </mc:Choice>
                <mc:Fallback>
                  <p:oleObj name="Equation" r:id="rId5" imgW="393480" imgH="177480" progId="Equation.3">
                    <p:embed/>
                    <p:pic>
                      <p:nvPicPr>
                        <p:cNvPr id="8197" name="Object 5">
                          <a:extLst>
                            <a:ext uri="{FF2B5EF4-FFF2-40B4-BE49-F238E27FC236}">
                              <a16:creationId xmlns:a16="http://schemas.microsoft.com/office/drawing/2014/main" id="{A8A658A9-D027-4BA1-8C3E-B351CDFDE4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4" y="2880"/>
                          <a:ext cx="58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198" name="Text Box 6">
            <a:extLst>
              <a:ext uri="{FF2B5EF4-FFF2-40B4-BE49-F238E27FC236}">
                <a16:creationId xmlns:a16="http://schemas.microsoft.com/office/drawing/2014/main" id="{F092FDDA-3C30-4495-B1F8-08CFF4DAA1C4}"/>
              </a:ext>
            </a:extLst>
          </p:cNvPr>
          <p:cNvSpPr txBox="1">
            <a:spLocks noChangeArrowheads="1"/>
          </p:cNvSpPr>
          <p:nvPr/>
        </p:nvSpPr>
        <p:spPr bwMode="auto">
          <a:xfrm>
            <a:off x="914400" y="1905000"/>
            <a:ext cx="7467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en-US" altLang="zh-CN" sz="2800" b="1">
                <a:latin typeface="楷体_GB2312" pitchFamily="49" charset="-122"/>
                <a:ea typeface="楷体_GB2312" pitchFamily="49" charset="-122"/>
              </a:rPr>
              <a:t>    </a:t>
            </a:r>
            <a:r>
              <a:rPr kumimoji="0" lang="zh-CN" altLang="en-US" sz="2800" b="1">
                <a:latin typeface="楷体_GB2312" pitchFamily="49" charset="-122"/>
                <a:ea typeface="楷体_GB2312" pitchFamily="49" charset="-122"/>
              </a:rPr>
              <a:t>如果圆柱体从静止沿斜面下滑的距离也是</a:t>
            </a:r>
            <a:r>
              <a:rPr kumimoji="0" lang="en-US" altLang="zh-CN" sz="2800" b="1">
                <a:latin typeface="楷体_GB2312" pitchFamily="49" charset="-122"/>
                <a:ea typeface="楷体_GB2312" pitchFamily="49" charset="-122"/>
              </a:rPr>
              <a:t>x</a:t>
            </a:r>
            <a:r>
              <a:rPr kumimoji="0" lang="zh-CN" altLang="en-US" sz="2800" b="1">
                <a:latin typeface="楷体_GB2312" pitchFamily="49" charset="-122"/>
                <a:ea typeface="楷体_GB2312" pitchFamily="49" charset="-122"/>
              </a:rPr>
              <a:t>，则质心所获得的速度由</a:t>
            </a:r>
          </a:p>
        </p:txBody>
      </p:sp>
      <p:graphicFrame>
        <p:nvGraphicFramePr>
          <p:cNvPr id="8199" name="Object 7">
            <a:extLst>
              <a:ext uri="{FF2B5EF4-FFF2-40B4-BE49-F238E27FC236}">
                <a16:creationId xmlns:a16="http://schemas.microsoft.com/office/drawing/2014/main" id="{6065FB71-BF90-4E85-AE6A-394C9FDB6D95}"/>
              </a:ext>
            </a:extLst>
          </p:cNvPr>
          <p:cNvGraphicFramePr>
            <a:graphicFrameLocks noChangeAspect="1"/>
          </p:cNvGraphicFramePr>
          <p:nvPr/>
        </p:nvGraphicFramePr>
        <p:xfrm>
          <a:off x="1724025" y="2895600"/>
          <a:ext cx="4981575" cy="633413"/>
        </p:xfrm>
        <a:graphic>
          <a:graphicData uri="http://schemas.openxmlformats.org/presentationml/2006/ole">
            <mc:AlternateContent xmlns:mc="http://schemas.openxmlformats.org/markup-compatibility/2006">
              <mc:Choice xmlns:v="urn:schemas-microsoft-com:vml" Requires="v">
                <p:oleObj spid="_x0000_s260290" name="Equation" r:id="rId7" imgW="5016240" imgH="634680" progId="Equation.3">
                  <p:embed/>
                </p:oleObj>
              </mc:Choice>
              <mc:Fallback>
                <p:oleObj name="Equation" r:id="rId7" imgW="5016240" imgH="634680" progId="Equation.3">
                  <p:embed/>
                  <p:pic>
                    <p:nvPicPr>
                      <p:cNvPr id="8199" name="Object 7">
                        <a:extLst>
                          <a:ext uri="{FF2B5EF4-FFF2-40B4-BE49-F238E27FC236}">
                            <a16:creationId xmlns:a16="http://schemas.microsoft.com/office/drawing/2014/main" id="{6065FB71-BF90-4E85-AE6A-394C9FDB6D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4025" y="2895600"/>
                        <a:ext cx="498157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Text Box 8">
            <a:extLst>
              <a:ext uri="{FF2B5EF4-FFF2-40B4-BE49-F238E27FC236}">
                <a16:creationId xmlns:a16="http://schemas.microsoft.com/office/drawing/2014/main" id="{04061C68-A4D3-4782-9175-1E9E4167FC29}"/>
              </a:ext>
            </a:extLst>
          </p:cNvPr>
          <p:cNvSpPr txBox="1">
            <a:spLocks noChangeArrowheads="1"/>
          </p:cNvSpPr>
          <p:nvPr/>
        </p:nvSpPr>
        <p:spPr bwMode="auto">
          <a:xfrm>
            <a:off x="990600" y="38100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zh-CN" altLang="en-US" sz="2800" b="1">
                <a:ea typeface="楷体_GB2312" pitchFamily="49" charset="-122"/>
              </a:rPr>
              <a:t>求得</a:t>
            </a:r>
          </a:p>
        </p:txBody>
      </p:sp>
      <p:graphicFrame>
        <p:nvGraphicFramePr>
          <p:cNvPr id="8201" name="Object 9">
            <a:extLst>
              <a:ext uri="{FF2B5EF4-FFF2-40B4-BE49-F238E27FC236}">
                <a16:creationId xmlns:a16="http://schemas.microsoft.com/office/drawing/2014/main" id="{FA0F8166-7ECC-4368-AA14-D23047A892B9}"/>
              </a:ext>
            </a:extLst>
          </p:cNvPr>
          <p:cNvGraphicFramePr>
            <a:graphicFrameLocks noChangeAspect="1"/>
          </p:cNvGraphicFramePr>
          <p:nvPr/>
        </p:nvGraphicFramePr>
        <p:xfrm>
          <a:off x="3124200" y="3810000"/>
          <a:ext cx="1681163" cy="547688"/>
        </p:xfrm>
        <a:graphic>
          <a:graphicData uri="http://schemas.openxmlformats.org/presentationml/2006/ole">
            <mc:AlternateContent xmlns:mc="http://schemas.openxmlformats.org/markup-compatibility/2006">
              <mc:Choice xmlns:v="urn:schemas-microsoft-com:vml" Requires="v">
                <p:oleObj spid="_x0000_s260291" name="Equation" r:id="rId9" imgW="1688760" imgH="545760" progId="Equation.3">
                  <p:embed/>
                </p:oleObj>
              </mc:Choice>
              <mc:Fallback>
                <p:oleObj name="Equation" r:id="rId9" imgW="1688760" imgH="545760" progId="Equation.3">
                  <p:embed/>
                  <p:pic>
                    <p:nvPicPr>
                      <p:cNvPr id="8201" name="Object 9">
                        <a:extLst>
                          <a:ext uri="{FF2B5EF4-FFF2-40B4-BE49-F238E27FC236}">
                            <a16:creationId xmlns:a16="http://schemas.microsoft.com/office/drawing/2014/main" id="{FA0F8166-7ECC-4368-AA14-D23047A892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3810000"/>
                        <a:ext cx="1681163"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5" name="Rectangle 13">
            <a:extLst>
              <a:ext uri="{FF2B5EF4-FFF2-40B4-BE49-F238E27FC236}">
                <a16:creationId xmlns:a16="http://schemas.microsoft.com/office/drawing/2014/main" id="{34680AD6-0104-435C-AE66-AE0259207712}"/>
              </a:ext>
            </a:extLst>
          </p:cNvPr>
          <p:cNvSpPr>
            <a:spLocks noChangeArrowheads="1"/>
          </p:cNvSpPr>
          <p:nvPr/>
        </p:nvSpPr>
        <p:spPr bwMode="auto">
          <a:xfrm>
            <a:off x="952500" y="4495800"/>
            <a:ext cx="73533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在上述纯粹滚动与纯粹滑动两种情况中，</a:t>
            </a:r>
          </a:p>
          <a:p>
            <a:r>
              <a:rPr lang="zh-CN" altLang="en-US" sz="2800" b="1">
                <a:latin typeface="楷体_GB2312" pitchFamily="49" charset="-122"/>
                <a:ea typeface="楷体_GB2312" pitchFamily="49" charset="-122"/>
              </a:rPr>
              <a:t>我们看到，两者加速度之比是</a:t>
            </a:r>
            <a:r>
              <a:rPr lang="en-US" altLang="zh-CN" sz="2800" b="1">
                <a:latin typeface="楷体_GB2312" pitchFamily="49" charset="-122"/>
                <a:ea typeface="楷体_GB2312" pitchFamily="49" charset="-122"/>
              </a:rPr>
              <a:t>2/3</a:t>
            </a:r>
            <a:r>
              <a:rPr lang="zh-CN" altLang="en-US" sz="2800" b="1">
                <a:latin typeface="楷体_GB2312" pitchFamily="49" charset="-122"/>
                <a:ea typeface="楷体_GB2312" pitchFamily="49" charset="-122"/>
              </a:rPr>
              <a:t>，两者速度</a:t>
            </a:r>
          </a:p>
          <a:p>
            <a:r>
              <a:rPr lang="zh-CN" altLang="en-US" sz="2800" b="1">
                <a:latin typeface="楷体_GB2312" pitchFamily="49" charset="-122"/>
                <a:ea typeface="楷体_GB2312" pitchFamily="49" charset="-122"/>
              </a:rPr>
              <a:t>之比是</a:t>
            </a:r>
          </a:p>
        </p:txBody>
      </p:sp>
      <p:graphicFrame>
        <p:nvGraphicFramePr>
          <p:cNvPr id="8206" name="Object 14">
            <a:extLst>
              <a:ext uri="{FF2B5EF4-FFF2-40B4-BE49-F238E27FC236}">
                <a16:creationId xmlns:a16="http://schemas.microsoft.com/office/drawing/2014/main" id="{8BBC4B03-56E8-4DCB-AE28-3ACD3EED1693}"/>
              </a:ext>
            </a:extLst>
          </p:cNvPr>
          <p:cNvGraphicFramePr>
            <a:graphicFrameLocks noChangeAspect="1"/>
          </p:cNvGraphicFramePr>
          <p:nvPr/>
        </p:nvGraphicFramePr>
        <p:xfrm>
          <a:off x="2209800" y="5334000"/>
          <a:ext cx="863600" cy="800100"/>
        </p:xfrm>
        <a:graphic>
          <a:graphicData uri="http://schemas.openxmlformats.org/presentationml/2006/ole">
            <mc:AlternateContent xmlns:mc="http://schemas.openxmlformats.org/markup-compatibility/2006">
              <mc:Choice xmlns:v="urn:schemas-microsoft-com:vml" Requires="v">
                <p:oleObj spid="_x0000_s260292" name="Equation" r:id="rId11" imgW="863280" imgH="799920" progId="Equation.3">
                  <p:embed/>
                </p:oleObj>
              </mc:Choice>
              <mc:Fallback>
                <p:oleObj name="Equation" r:id="rId11" imgW="863280" imgH="799920" progId="Equation.3">
                  <p:embed/>
                  <p:pic>
                    <p:nvPicPr>
                      <p:cNvPr id="8206" name="Object 14">
                        <a:extLst>
                          <a:ext uri="{FF2B5EF4-FFF2-40B4-BE49-F238E27FC236}">
                            <a16:creationId xmlns:a16="http://schemas.microsoft.com/office/drawing/2014/main" id="{8BBC4B03-56E8-4DCB-AE28-3ACD3EED169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5334000"/>
                        <a:ext cx="8636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63748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checkerboard(across)">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checkerboard(across)">
                                      <p:cBhvr>
                                        <p:cTn id="12" dur="500"/>
                                        <p:tgtEl>
                                          <p:spTgt spid="8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wipe(up)">
                                      <p:cBhvr>
                                        <p:cTn id="17" dur="500"/>
                                        <p:tgtEl>
                                          <p:spTgt spid="81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8199"/>
                                        </p:tgtEl>
                                        <p:attrNameLst>
                                          <p:attrName>style.visibility</p:attrName>
                                        </p:attrNameLst>
                                      </p:cBhvr>
                                      <p:to>
                                        <p:strVal val="visible"/>
                                      </p:to>
                                    </p:set>
                                    <p:animEffect transition="in" filter="checkerboard(across)">
                                      <p:cBhvr>
                                        <p:cTn id="22" dur="500"/>
                                        <p:tgtEl>
                                          <p:spTgt spid="81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200"/>
                                        </p:tgtEl>
                                        <p:attrNameLst>
                                          <p:attrName>style.visibility</p:attrName>
                                        </p:attrNameLst>
                                      </p:cBhvr>
                                      <p:to>
                                        <p:strVal val="visible"/>
                                      </p:to>
                                    </p:set>
                                    <p:animEffect transition="in" filter="checkerboard(across)">
                                      <p:cBhvr>
                                        <p:cTn id="27" dur="500"/>
                                        <p:tgtEl>
                                          <p:spTgt spid="82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8201"/>
                                        </p:tgtEl>
                                        <p:attrNameLst>
                                          <p:attrName>style.visibility</p:attrName>
                                        </p:attrNameLst>
                                      </p:cBhvr>
                                      <p:to>
                                        <p:strVal val="visible"/>
                                      </p:to>
                                    </p:set>
                                    <p:animEffect transition="in" filter="checkerboard(across)">
                                      <p:cBhvr>
                                        <p:cTn id="32" dur="500"/>
                                        <p:tgtEl>
                                          <p:spTgt spid="82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205"/>
                                        </p:tgtEl>
                                        <p:attrNameLst>
                                          <p:attrName>style.visibility</p:attrName>
                                        </p:attrNameLst>
                                      </p:cBhvr>
                                      <p:to>
                                        <p:strVal val="visible"/>
                                      </p:to>
                                    </p:set>
                                    <p:animEffect transition="in" filter="wipe(up)">
                                      <p:cBhvr>
                                        <p:cTn id="37" dur="500"/>
                                        <p:tgtEl>
                                          <p:spTgt spid="82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8206"/>
                                        </p:tgtEl>
                                        <p:attrNameLst>
                                          <p:attrName>style.visibility</p:attrName>
                                        </p:attrNameLst>
                                      </p:cBhvr>
                                      <p:to>
                                        <p:strVal val="visible"/>
                                      </p:to>
                                    </p:set>
                                    <p:animEffect transition="in" filter="checkerboard(across)">
                                      <p:cBhvr>
                                        <p:cTn id="42" dur="500"/>
                                        <p:tgtEl>
                                          <p:spTgt spid="8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8" grpId="0" autoUpdateAnimBg="0"/>
      <p:bldP spid="8200" grpId="0" autoUpdateAnimBg="0"/>
      <p:bldP spid="820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fontScale="90000"/>
          </a:bodyPr>
          <a:lstStyle/>
          <a:p>
            <a:r>
              <a:rPr lang="en-US" altLang="zh-CN" dirty="0"/>
              <a:t>§5.4 </a:t>
            </a:r>
            <a:r>
              <a:rPr lang="zh-CN" altLang="en-US" dirty="0"/>
              <a:t>力矩  刚体绕定轴转动微分方程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内容占位符 2"/>
          <p:cNvSpPr>
            <a:spLocks noGrp="1"/>
          </p:cNvSpPr>
          <p:nvPr>
            <p:ph idx="1"/>
          </p:nvPr>
        </p:nvSpPr>
        <p:spPr>
          <a:xfrm>
            <a:off x="457200" y="1600201"/>
            <a:ext cx="2530624" cy="604664"/>
          </a:xfrm>
        </p:spPr>
        <p:txBody>
          <a:bodyPr/>
          <a:lstStyle/>
          <a:p>
            <a:pPr>
              <a:buNone/>
            </a:pPr>
            <a:r>
              <a:rPr lang="zh-CN" altLang="en-US" dirty="0"/>
              <a:t>三</a:t>
            </a:r>
            <a:r>
              <a:rPr lang="en-US" altLang="zh-CN" dirty="0"/>
              <a:t>. </a:t>
            </a:r>
            <a:r>
              <a:rPr lang="zh-CN" altLang="en-US" dirty="0"/>
              <a:t>转动惯量</a:t>
            </a:r>
          </a:p>
        </p:txBody>
      </p:sp>
      <p:sp>
        <p:nvSpPr>
          <p:cNvPr id="13" name="TextBox 12"/>
          <p:cNvSpPr txBox="1"/>
          <p:nvPr/>
        </p:nvSpPr>
        <p:spPr>
          <a:xfrm>
            <a:off x="611560" y="3172906"/>
            <a:ext cx="8208912"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t>对形状复杂的刚体，实际中多用实验方法测定其绕某轴的转动惯量。</a:t>
            </a:r>
          </a:p>
        </p:txBody>
      </p:sp>
      <p:sp>
        <p:nvSpPr>
          <p:cNvPr id="14" name="TextBox 13"/>
          <p:cNvSpPr txBox="1"/>
          <p:nvPr/>
        </p:nvSpPr>
        <p:spPr>
          <a:xfrm>
            <a:off x="611560" y="3717032"/>
            <a:ext cx="7992888"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dirty="0"/>
              <a:t>下面计算几种几何形状简单、质量分布均匀的刚体的转动惯量。</a:t>
            </a:r>
          </a:p>
        </p:txBody>
      </p:sp>
      <p:sp>
        <p:nvSpPr>
          <p:cNvPr id="15" name="Text Box 10"/>
          <p:cNvSpPr txBox="1">
            <a:spLocks noChangeArrowheads="1"/>
          </p:cNvSpPr>
          <p:nvPr/>
        </p:nvSpPr>
        <p:spPr bwMode="auto">
          <a:xfrm>
            <a:off x="684213" y="4292476"/>
            <a:ext cx="7607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400" b="1" dirty="0">
                <a:latin typeface="Times New Roman" pitchFamily="18" charset="0"/>
              </a:rPr>
              <a:t>例</a:t>
            </a:r>
            <a:r>
              <a:rPr lang="en-US" altLang="zh-CN" sz="2400" b="1" dirty="0">
                <a:latin typeface="Times New Roman" pitchFamily="18" charset="0"/>
              </a:rPr>
              <a:t>1</a:t>
            </a:r>
            <a:r>
              <a:rPr lang="zh-CN" altLang="en-US" sz="2400" b="1" dirty="0">
                <a:latin typeface="Times New Roman" pitchFamily="18" charset="0"/>
              </a:rPr>
              <a:t>：细木棒绕端点轴的转动惯量</a:t>
            </a:r>
          </a:p>
        </p:txBody>
      </p:sp>
      <p:sp>
        <p:nvSpPr>
          <p:cNvPr id="16" name="Line 11"/>
          <p:cNvSpPr>
            <a:spLocks noChangeShapeType="1"/>
          </p:cNvSpPr>
          <p:nvPr/>
        </p:nvSpPr>
        <p:spPr bwMode="auto">
          <a:xfrm>
            <a:off x="5929313" y="4962401"/>
            <a:ext cx="0" cy="1371600"/>
          </a:xfrm>
          <a:prstGeom prst="line">
            <a:avLst/>
          </a:prstGeom>
          <a:noFill/>
          <a:ln w="222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2"/>
          <p:cNvSpPr>
            <a:spLocks noChangeArrowheads="1"/>
          </p:cNvSpPr>
          <p:nvPr/>
        </p:nvSpPr>
        <p:spPr bwMode="auto">
          <a:xfrm>
            <a:off x="5929313" y="5648201"/>
            <a:ext cx="22860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13"/>
          <p:cNvSpPr>
            <a:spLocks noChangeArrowheads="1"/>
          </p:cNvSpPr>
          <p:nvPr/>
        </p:nvSpPr>
        <p:spPr bwMode="auto">
          <a:xfrm>
            <a:off x="6843713" y="5648201"/>
            <a:ext cx="304800" cy="76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4"/>
          <p:cNvSpPr txBox="1">
            <a:spLocks noChangeArrowheads="1"/>
          </p:cNvSpPr>
          <p:nvPr/>
        </p:nvSpPr>
        <p:spPr bwMode="auto">
          <a:xfrm>
            <a:off x="7605713" y="5114801"/>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L</a:t>
            </a:r>
          </a:p>
        </p:txBody>
      </p:sp>
      <p:sp>
        <p:nvSpPr>
          <p:cNvPr id="20" name="Text Box 15"/>
          <p:cNvSpPr txBox="1">
            <a:spLocks noChangeArrowheads="1"/>
          </p:cNvSpPr>
          <p:nvPr/>
        </p:nvSpPr>
        <p:spPr bwMode="auto">
          <a:xfrm>
            <a:off x="5915025" y="4652839"/>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z</a:t>
            </a:r>
          </a:p>
        </p:txBody>
      </p:sp>
      <p:sp>
        <p:nvSpPr>
          <p:cNvPr id="21" name="Text Box 16"/>
          <p:cNvSpPr txBox="1">
            <a:spLocks noChangeArrowheads="1"/>
          </p:cNvSpPr>
          <p:nvPr/>
        </p:nvSpPr>
        <p:spPr bwMode="auto">
          <a:xfrm>
            <a:off x="5510213" y="569423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O</a:t>
            </a:r>
          </a:p>
        </p:txBody>
      </p:sp>
      <p:sp>
        <p:nvSpPr>
          <p:cNvPr id="22" name="Line 17"/>
          <p:cNvSpPr>
            <a:spLocks noChangeShapeType="1"/>
          </p:cNvSpPr>
          <p:nvPr/>
        </p:nvSpPr>
        <p:spPr bwMode="auto">
          <a:xfrm>
            <a:off x="5929313" y="5876801"/>
            <a:ext cx="2743200" cy="0"/>
          </a:xfrm>
          <a:prstGeom prst="line">
            <a:avLst/>
          </a:prstGeom>
          <a:noFill/>
          <a:ln w="2222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18"/>
          <p:cNvSpPr txBox="1">
            <a:spLocks noChangeArrowheads="1"/>
          </p:cNvSpPr>
          <p:nvPr/>
        </p:nvSpPr>
        <p:spPr bwMode="auto">
          <a:xfrm>
            <a:off x="8291513" y="576250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x</a:t>
            </a:r>
          </a:p>
        </p:txBody>
      </p:sp>
      <p:sp>
        <p:nvSpPr>
          <p:cNvPr id="24" name="Text Box 19"/>
          <p:cNvSpPr txBox="1">
            <a:spLocks noChangeArrowheads="1"/>
          </p:cNvSpPr>
          <p:nvPr/>
        </p:nvSpPr>
        <p:spPr bwMode="auto">
          <a:xfrm>
            <a:off x="6691313" y="5876801"/>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a:latin typeface="Times New Roman" pitchFamily="18" charset="0"/>
              </a:rPr>
              <a:t>d</a:t>
            </a:r>
            <a:r>
              <a:rPr lang="en-US" altLang="zh-CN" sz="2400" i="1">
                <a:latin typeface="Times New Roman" pitchFamily="18" charset="0"/>
              </a:rPr>
              <a:t>x</a:t>
            </a:r>
          </a:p>
        </p:txBody>
      </p:sp>
      <p:sp>
        <p:nvSpPr>
          <p:cNvPr id="25" name="Text Box 20"/>
          <p:cNvSpPr txBox="1">
            <a:spLocks noChangeArrowheads="1"/>
          </p:cNvSpPr>
          <p:nvPr/>
        </p:nvSpPr>
        <p:spPr bwMode="auto">
          <a:xfrm>
            <a:off x="6386513" y="5114801"/>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M</a:t>
            </a:r>
          </a:p>
        </p:txBody>
      </p:sp>
      <p:graphicFrame>
        <p:nvGraphicFramePr>
          <p:cNvPr id="26" name="Object 21"/>
          <p:cNvGraphicFramePr>
            <a:graphicFrameLocks/>
          </p:cNvGraphicFramePr>
          <p:nvPr>
            <p:extLst>
              <p:ext uri="{D42A27DB-BD31-4B8C-83A1-F6EECF244321}">
                <p14:modId xmlns:p14="http://schemas.microsoft.com/office/powerpoint/2010/main" val="314198984"/>
              </p:ext>
            </p:extLst>
          </p:nvPr>
        </p:nvGraphicFramePr>
        <p:xfrm>
          <a:off x="1043608" y="4962401"/>
          <a:ext cx="3816424" cy="761999"/>
        </p:xfrm>
        <a:graphic>
          <a:graphicData uri="http://schemas.openxmlformats.org/presentationml/2006/ole">
            <mc:AlternateContent xmlns:mc="http://schemas.openxmlformats.org/markup-compatibility/2006">
              <mc:Choice xmlns:v="urn:schemas-microsoft-com:vml" Requires="v">
                <p:oleObj spid="_x0000_s196886" name="Equation" r:id="rId4" imgW="2133360" imgH="393480" progId="Equation.DSMT4">
                  <p:embed/>
                </p:oleObj>
              </mc:Choice>
              <mc:Fallback>
                <p:oleObj name="Equation" r:id="rId4" imgW="2133360" imgH="393480" progId="Equation.DSMT4">
                  <p:embed/>
                  <p:pic>
                    <p:nvPicPr>
                      <p:cNvPr id="0" name=""/>
                      <p:cNvPicPr>
                        <a:picLocks noChangeArrowheads="1"/>
                      </p:cNvPicPr>
                      <p:nvPr/>
                    </p:nvPicPr>
                    <p:blipFill>
                      <a:blip r:embed="rId5"/>
                      <a:srcRect/>
                      <a:stretch>
                        <a:fillRect/>
                      </a:stretch>
                    </p:blipFill>
                    <p:spPr bwMode="auto">
                      <a:xfrm>
                        <a:off x="1043608" y="4962401"/>
                        <a:ext cx="3816424" cy="761999"/>
                      </a:xfrm>
                      <a:prstGeom prst="rect">
                        <a:avLst/>
                      </a:prstGeom>
                      <a:noFill/>
                      <a:ln>
                        <a:noFill/>
                      </a:ln>
                    </p:spPr>
                  </p:pic>
                </p:oleObj>
              </mc:Fallback>
            </mc:AlternateContent>
          </a:graphicData>
        </a:graphic>
      </p:graphicFrame>
      <p:sp>
        <p:nvSpPr>
          <p:cNvPr id="28" name="Arc 24"/>
          <p:cNvSpPr>
            <a:spLocks/>
          </p:cNvSpPr>
          <p:nvPr/>
        </p:nvSpPr>
        <p:spPr bwMode="auto">
          <a:xfrm flipH="1">
            <a:off x="5686425" y="5111626"/>
            <a:ext cx="471488" cy="146050"/>
          </a:xfrm>
          <a:custGeom>
            <a:avLst/>
            <a:gdLst>
              <a:gd name="G0" fmla="+- 21600 0 0"/>
              <a:gd name="G1" fmla="+- 17204 0 0"/>
              <a:gd name="G2" fmla="+- 21600 0 0"/>
              <a:gd name="T0" fmla="*/ 34661 w 43200"/>
              <a:gd name="T1" fmla="*/ 0 h 38804"/>
              <a:gd name="T2" fmla="*/ 8475 w 43200"/>
              <a:gd name="T3" fmla="*/ 49 h 38804"/>
              <a:gd name="T4" fmla="*/ 21600 w 43200"/>
              <a:gd name="T5" fmla="*/ 17204 h 38804"/>
            </a:gdLst>
            <a:ahLst/>
            <a:cxnLst>
              <a:cxn ang="0">
                <a:pos x="T0" y="T1"/>
              </a:cxn>
              <a:cxn ang="0">
                <a:pos x="T2" y="T3"/>
              </a:cxn>
              <a:cxn ang="0">
                <a:pos x="T4" y="T5"/>
              </a:cxn>
            </a:cxnLst>
            <a:rect l="0" t="0" r="r" b="b"/>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FFCC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 name="Object 2"/>
          <p:cNvGraphicFramePr>
            <a:graphicFrameLocks/>
          </p:cNvGraphicFramePr>
          <p:nvPr>
            <p:extLst>
              <p:ext uri="{D42A27DB-BD31-4B8C-83A1-F6EECF244321}">
                <p14:modId xmlns:p14="http://schemas.microsoft.com/office/powerpoint/2010/main" val="4048137104"/>
              </p:ext>
            </p:extLst>
          </p:nvPr>
        </p:nvGraphicFramePr>
        <p:xfrm>
          <a:off x="611560" y="2288481"/>
          <a:ext cx="2952328" cy="852487"/>
        </p:xfrm>
        <a:graphic>
          <a:graphicData uri="http://schemas.openxmlformats.org/presentationml/2006/ole">
            <mc:AlternateContent xmlns:mc="http://schemas.openxmlformats.org/markup-compatibility/2006">
              <mc:Choice xmlns:v="urn:schemas-microsoft-com:vml" Requires="v">
                <p:oleObj spid="_x0000_s196887" name="Equation" r:id="rId6" imgW="1384200" imgH="380880" progId="Equation.DSMT4">
                  <p:embed/>
                </p:oleObj>
              </mc:Choice>
              <mc:Fallback>
                <p:oleObj name="Equation" r:id="rId6" imgW="1384200" imgH="380880" progId="Equation.DSMT4">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2288481"/>
                        <a:ext cx="2952328" cy="852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3563888" y="2356297"/>
            <a:ext cx="936104" cy="461665"/>
          </a:xfrm>
          <a:prstGeom prst="rect">
            <a:avLst/>
          </a:prstGeom>
          <a:noFill/>
        </p:spPr>
        <p:txBody>
          <a:bodyPr wrap="square" rtlCol="0">
            <a:spAutoFit/>
          </a:bodyPr>
          <a:lstStyle/>
          <a:p>
            <a:r>
              <a:rPr lang="en-US" altLang="zh-CN" sz="2400" dirty="0">
                <a:solidFill>
                  <a:srgbClr val="FF0000"/>
                </a:solidFill>
              </a:rPr>
              <a:t>【4】</a:t>
            </a:r>
            <a:endParaRPr lang="zh-CN" altLang="en-US" sz="2400" dirty="0">
              <a:solidFill>
                <a:srgbClr val="FF0000"/>
              </a:solidFill>
            </a:endParaRPr>
          </a:p>
        </p:txBody>
      </p:sp>
    </p:spTree>
    <p:extLst>
      <p:ext uri="{BB962C8B-B14F-4D97-AF65-F5344CB8AC3E}">
        <p14:creationId xmlns:p14="http://schemas.microsoft.com/office/powerpoint/2010/main" val="144686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down)">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left)">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wipe(left)">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left)">
                                      <p:cBhvr>
                                        <p:cTn id="81" dur="5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wipe(left)">
                                      <p:cBhvr>
                                        <p:cTn id="8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utoUpdateAnimBg="0"/>
      <p:bldP spid="16" grpId="0" animBg="1"/>
      <p:bldP spid="17" grpId="0" animBg="1"/>
      <p:bldP spid="18" grpId="0" animBg="1"/>
      <p:bldP spid="19" grpId="0" autoUpdateAnimBg="0"/>
      <p:bldP spid="20" grpId="0" autoUpdateAnimBg="0"/>
      <p:bldP spid="21" grpId="0" autoUpdateAnimBg="0"/>
      <p:bldP spid="22" grpId="0" animBg="1"/>
      <p:bldP spid="23" grpId="0" autoUpdateAnimBg="0"/>
      <p:bldP spid="24" grpId="0" autoUpdateAnimBg="0"/>
      <p:bldP spid="25" grpId="0" autoUpdateAnimBg="0"/>
      <p:bldP spid="28" grpId="0" animBg="1"/>
      <p:bldP spid="3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BAD67D31-0380-439B-BDFE-5ACAE258DD3F}"/>
              </a:ext>
            </a:extLst>
          </p:cNvPr>
          <p:cNvSpPr txBox="1">
            <a:spLocks noChangeArrowheads="1"/>
          </p:cNvSpPr>
          <p:nvPr/>
        </p:nvSpPr>
        <p:spPr bwMode="auto">
          <a:xfrm>
            <a:off x="381000" y="428625"/>
            <a:ext cx="8534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en-US" altLang="zh-CN" sz="2800" b="1">
                <a:latin typeface="楷体_GB2312" pitchFamily="49" charset="-122"/>
                <a:ea typeface="楷体_GB2312" pitchFamily="49" charset="-122"/>
              </a:rPr>
              <a:t>    </a:t>
            </a:r>
            <a:r>
              <a:rPr kumimoji="0" lang="zh-CN" altLang="en-US" sz="2800" b="1">
                <a:latin typeface="楷体_GB2312" pitchFamily="49" charset="-122"/>
                <a:ea typeface="楷体_GB2312" pitchFamily="49" charset="-122"/>
              </a:rPr>
              <a:t>本题也可用机械能守恒定律讨论。圆柱体在斜面上作纯粹滚动下落时，所受到的斜面的摩擦力和正压力都不作功，满足机械能守恒的条件。圆柱体从静止滚下，它没有初动能，只有重力势能</a:t>
            </a:r>
            <a:r>
              <a:rPr kumimoji="0" lang="en-US" altLang="zh-CN" sz="2800" b="1" i="1">
                <a:ea typeface="楷体_GB2312" pitchFamily="49" charset="-122"/>
              </a:rPr>
              <a:t>mgh</a:t>
            </a:r>
            <a:r>
              <a:rPr kumimoji="0" lang="zh-CN" altLang="en-US" sz="2800" b="1" i="1">
                <a:ea typeface="楷体_GB2312" pitchFamily="49" charset="-122"/>
              </a:rPr>
              <a:t>，</a:t>
            </a:r>
            <a:r>
              <a:rPr kumimoji="0" lang="zh-CN" altLang="en-US" sz="2800" b="1">
                <a:latin typeface="楷体_GB2312" pitchFamily="49" charset="-122"/>
                <a:ea typeface="楷体_GB2312" pitchFamily="49" charset="-122"/>
              </a:rPr>
              <a:t>当它滚动下降这段高度时，全部动能是</a:t>
            </a:r>
          </a:p>
        </p:txBody>
      </p:sp>
      <p:graphicFrame>
        <p:nvGraphicFramePr>
          <p:cNvPr id="9219" name="Object 3">
            <a:extLst>
              <a:ext uri="{FF2B5EF4-FFF2-40B4-BE49-F238E27FC236}">
                <a16:creationId xmlns:a16="http://schemas.microsoft.com/office/drawing/2014/main" id="{5F0E0805-AFE6-4242-9403-5083618443B1}"/>
              </a:ext>
            </a:extLst>
          </p:cNvPr>
          <p:cNvGraphicFramePr>
            <a:graphicFrameLocks noChangeAspect="1"/>
          </p:cNvGraphicFramePr>
          <p:nvPr/>
        </p:nvGraphicFramePr>
        <p:xfrm>
          <a:off x="1768475" y="2643188"/>
          <a:ext cx="4175125" cy="1014412"/>
        </p:xfrm>
        <a:graphic>
          <a:graphicData uri="http://schemas.openxmlformats.org/presentationml/2006/ole">
            <mc:AlternateContent xmlns:mc="http://schemas.openxmlformats.org/markup-compatibility/2006">
              <mc:Choice xmlns:v="urn:schemas-microsoft-com:vml" Requires="v">
                <p:oleObj spid="_x0000_s261200" name="Equation" r:id="rId3" imgW="3581280" imgH="1015920" progId="Equation.3">
                  <p:embed/>
                </p:oleObj>
              </mc:Choice>
              <mc:Fallback>
                <p:oleObj name="Equation" r:id="rId3" imgW="3581280" imgH="1015920" progId="Equation.3">
                  <p:embed/>
                  <p:pic>
                    <p:nvPicPr>
                      <p:cNvPr id="9219" name="Object 3">
                        <a:extLst>
                          <a:ext uri="{FF2B5EF4-FFF2-40B4-BE49-F238E27FC236}">
                            <a16:creationId xmlns:a16="http://schemas.microsoft.com/office/drawing/2014/main" id="{5F0E0805-AFE6-4242-9403-5083618443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8475" y="2643188"/>
                        <a:ext cx="4175125"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Text Box 4">
            <a:extLst>
              <a:ext uri="{FF2B5EF4-FFF2-40B4-BE49-F238E27FC236}">
                <a16:creationId xmlns:a16="http://schemas.microsoft.com/office/drawing/2014/main" id="{53C2D5FB-51DF-4548-8B5C-22193DDF632F}"/>
              </a:ext>
            </a:extLst>
          </p:cNvPr>
          <p:cNvSpPr txBox="1">
            <a:spLocks noChangeArrowheads="1"/>
          </p:cNvSpPr>
          <p:nvPr/>
        </p:nvSpPr>
        <p:spPr bwMode="auto">
          <a:xfrm>
            <a:off x="381000" y="3824288"/>
            <a:ext cx="647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en-US" altLang="zh-CN" sz="2800" b="1">
                <a:latin typeface="楷体_GB2312" pitchFamily="49" charset="-122"/>
                <a:ea typeface="楷体_GB2312" pitchFamily="49" charset="-122"/>
              </a:rPr>
              <a:t> </a:t>
            </a:r>
            <a:r>
              <a:rPr kumimoji="0" lang="zh-CN" altLang="en-US" sz="2800" b="1">
                <a:latin typeface="楷体_GB2312" pitchFamily="49" charset="-122"/>
                <a:ea typeface="楷体_GB2312" pitchFamily="49" charset="-122"/>
              </a:rPr>
              <a:t>对纯粹滚动而言，</a:t>
            </a:r>
            <a:r>
              <a:rPr kumimoji="0" lang="en-US" altLang="zh-CN" sz="2800" b="1" i="1">
                <a:ea typeface="楷体_GB2312" pitchFamily="49" charset="-122"/>
              </a:rPr>
              <a:t>v</a:t>
            </a:r>
            <a:r>
              <a:rPr kumimoji="0" lang="en-US" altLang="zh-CN" sz="2800" b="1" i="1" baseline="-25000">
                <a:ea typeface="楷体_GB2312" pitchFamily="49" charset="-122"/>
              </a:rPr>
              <a:t>c</a:t>
            </a:r>
            <a:r>
              <a:rPr kumimoji="0" lang="en-US" altLang="zh-CN" sz="2800" b="1" i="1">
                <a:ea typeface="楷体_GB2312" pitchFamily="49" charset="-122"/>
              </a:rPr>
              <a:t>=r</a:t>
            </a:r>
            <a:r>
              <a:rPr kumimoji="0" lang="en-US" altLang="zh-CN" sz="2800" b="1" i="1">
                <a:ea typeface="楷体_GB2312" pitchFamily="49" charset="-122"/>
                <a:sym typeface="Symbol" panose="05050102010706020507" pitchFamily="18" charset="2"/>
              </a:rPr>
              <a:t></a:t>
            </a:r>
            <a:r>
              <a:rPr kumimoji="0" lang="zh-CN" altLang="en-US" sz="2800" b="1">
                <a:latin typeface="楷体_GB2312" pitchFamily="49" charset="-122"/>
                <a:ea typeface="楷体_GB2312" pitchFamily="49" charset="-122"/>
              </a:rPr>
              <a:t>，以此代入得</a:t>
            </a:r>
          </a:p>
        </p:txBody>
      </p:sp>
      <p:graphicFrame>
        <p:nvGraphicFramePr>
          <p:cNvPr id="9221" name="Object 5">
            <a:extLst>
              <a:ext uri="{FF2B5EF4-FFF2-40B4-BE49-F238E27FC236}">
                <a16:creationId xmlns:a16="http://schemas.microsoft.com/office/drawing/2014/main" id="{574925D9-8242-40ED-A38F-7AC7FA72028D}"/>
              </a:ext>
            </a:extLst>
          </p:cNvPr>
          <p:cNvGraphicFramePr>
            <a:graphicFrameLocks noChangeAspect="1"/>
          </p:cNvGraphicFramePr>
          <p:nvPr/>
        </p:nvGraphicFramePr>
        <p:xfrm>
          <a:off x="1849438" y="4395788"/>
          <a:ext cx="4246562" cy="1090612"/>
        </p:xfrm>
        <a:graphic>
          <a:graphicData uri="http://schemas.openxmlformats.org/presentationml/2006/ole">
            <mc:AlternateContent xmlns:mc="http://schemas.openxmlformats.org/markup-compatibility/2006">
              <mc:Choice xmlns:v="urn:schemas-microsoft-com:vml" Requires="v">
                <p:oleObj spid="_x0000_s261201" name="Equation" r:id="rId5" imgW="3644640" imgH="1091880" progId="Equation.3">
                  <p:embed/>
                </p:oleObj>
              </mc:Choice>
              <mc:Fallback>
                <p:oleObj name="Equation" r:id="rId5" imgW="3644640" imgH="1091880" progId="Equation.3">
                  <p:embed/>
                  <p:pic>
                    <p:nvPicPr>
                      <p:cNvPr id="9221" name="Object 5">
                        <a:extLst>
                          <a:ext uri="{FF2B5EF4-FFF2-40B4-BE49-F238E27FC236}">
                            <a16:creationId xmlns:a16="http://schemas.microsoft.com/office/drawing/2014/main" id="{574925D9-8242-40ED-A38F-7AC7FA7202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9438" y="4395788"/>
                        <a:ext cx="4246562" cy="10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2" name="Text Box 6">
            <a:extLst>
              <a:ext uri="{FF2B5EF4-FFF2-40B4-BE49-F238E27FC236}">
                <a16:creationId xmlns:a16="http://schemas.microsoft.com/office/drawing/2014/main" id="{F49D1C36-FF75-4E05-9AEE-F820E3B742DB}"/>
              </a:ext>
            </a:extLst>
          </p:cNvPr>
          <p:cNvSpPr txBox="1">
            <a:spLocks noChangeArrowheads="1"/>
          </p:cNvSpPr>
          <p:nvPr/>
        </p:nvSpPr>
        <p:spPr bwMode="auto">
          <a:xfrm>
            <a:off x="381000" y="5638800"/>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en-US" altLang="zh-CN" sz="2800" b="1">
                <a:latin typeface="楷体_GB2312" pitchFamily="49" charset="-122"/>
                <a:ea typeface="楷体_GB2312" pitchFamily="49" charset="-122"/>
              </a:rPr>
              <a:t> </a:t>
            </a:r>
            <a:r>
              <a:rPr kumimoji="0" lang="zh-CN" altLang="en-US" sz="2800" b="1">
                <a:latin typeface="楷体_GB2312" pitchFamily="49" charset="-122"/>
                <a:ea typeface="楷体_GB2312" pitchFamily="49" charset="-122"/>
              </a:rPr>
              <a:t>由机械能守恒定律得</a:t>
            </a:r>
          </a:p>
        </p:txBody>
      </p:sp>
    </p:spTree>
    <p:extLst>
      <p:ext uri="{BB962C8B-B14F-4D97-AF65-F5344CB8AC3E}">
        <p14:creationId xmlns:p14="http://schemas.microsoft.com/office/powerpoint/2010/main" val="2381975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up)">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checkerboard(across)">
                                      <p:cBhvr>
                                        <p:cTn id="12" dur="500"/>
                                        <p:tgtEl>
                                          <p:spTgt spid="9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checkerboard(across)">
                                      <p:cBhvr>
                                        <p:cTn id="17" dur="500"/>
                                        <p:tgtEl>
                                          <p:spTgt spid="9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221"/>
                                        </p:tgtEl>
                                        <p:attrNameLst>
                                          <p:attrName>style.visibility</p:attrName>
                                        </p:attrNameLst>
                                      </p:cBhvr>
                                      <p:to>
                                        <p:strVal val="visible"/>
                                      </p:to>
                                    </p:set>
                                    <p:animEffect transition="in" filter="checkerboard(across)">
                                      <p:cBhvr>
                                        <p:cTn id="22" dur="500"/>
                                        <p:tgtEl>
                                          <p:spTgt spid="92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222"/>
                                        </p:tgtEl>
                                        <p:attrNameLst>
                                          <p:attrName>style.visibility</p:attrName>
                                        </p:attrNameLst>
                                      </p:cBhvr>
                                      <p:to>
                                        <p:strVal val="visible"/>
                                      </p:to>
                                    </p:set>
                                    <p:animEffect transition="in" filter="checkerboard(across)">
                                      <p:cBhvr>
                                        <p:cTn id="27"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20" grpId="0" autoUpdateAnimBg="0"/>
      <p:bldP spid="9222"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a:extLst>
              <a:ext uri="{FF2B5EF4-FFF2-40B4-BE49-F238E27FC236}">
                <a16:creationId xmlns:a16="http://schemas.microsoft.com/office/drawing/2014/main" id="{75AC94DC-1F58-4DD1-9F3C-3C2B397DD9F7}"/>
              </a:ext>
            </a:extLst>
          </p:cNvPr>
          <p:cNvGraphicFramePr>
            <a:graphicFrameLocks noChangeAspect="1"/>
          </p:cNvGraphicFramePr>
          <p:nvPr/>
        </p:nvGraphicFramePr>
        <p:xfrm>
          <a:off x="2408238" y="533400"/>
          <a:ext cx="4602162" cy="1090613"/>
        </p:xfrm>
        <a:graphic>
          <a:graphicData uri="http://schemas.openxmlformats.org/presentationml/2006/ole">
            <mc:AlternateContent xmlns:mc="http://schemas.openxmlformats.org/markup-compatibility/2006">
              <mc:Choice xmlns:v="urn:schemas-microsoft-com:vml" Requires="v">
                <p:oleObj spid="_x0000_s262302" name="Equation" r:id="rId3" imgW="3949560" imgH="1091880" progId="Equation.3">
                  <p:embed/>
                </p:oleObj>
              </mc:Choice>
              <mc:Fallback>
                <p:oleObj name="Equation" r:id="rId3" imgW="3949560" imgH="1091880" progId="Equation.3">
                  <p:embed/>
                  <p:pic>
                    <p:nvPicPr>
                      <p:cNvPr id="10242" name="Object 2">
                        <a:extLst>
                          <a:ext uri="{FF2B5EF4-FFF2-40B4-BE49-F238E27FC236}">
                            <a16:creationId xmlns:a16="http://schemas.microsoft.com/office/drawing/2014/main" id="{75AC94DC-1F58-4DD1-9F3C-3C2B397DD9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8238" y="533400"/>
                        <a:ext cx="4602162"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 name="Text Box 3">
            <a:extLst>
              <a:ext uri="{FF2B5EF4-FFF2-40B4-BE49-F238E27FC236}">
                <a16:creationId xmlns:a16="http://schemas.microsoft.com/office/drawing/2014/main" id="{E8A6C519-566D-401A-BE8D-3DD6F6D9668D}"/>
              </a:ext>
            </a:extLst>
          </p:cNvPr>
          <p:cNvSpPr txBox="1">
            <a:spLocks noChangeArrowheads="1"/>
          </p:cNvSpPr>
          <p:nvPr/>
        </p:nvSpPr>
        <p:spPr bwMode="auto">
          <a:xfrm>
            <a:off x="685800" y="1676400"/>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zh-CN" altLang="en-US" sz="2800" b="1">
                <a:ea typeface="楷体_GB2312" pitchFamily="49" charset="-122"/>
              </a:rPr>
              <a:t>求得</a:t>
            </a:r>
          </a:p>
        </p:txBody>
      </p:sp>
      <p:graphicFrame>
        <p:nvGraphicFramePr>
          <p:cNvPr id="10244" name="Object 4">
            <a:extLst>
              <a:ext uri="{FF2B5EF4-FFF2-40B4-BE49-F238E27FC236}">
                <a16:creationId xmlns:a16="http://schemas.microsoft.com/office/drawing/2014/main" id="{89082351-5DE6-4C14-8B54-E4B622356ABB}"/>
              </a:ext>
            </a:extLst>
          </p:cNvPr>
          <p:cNvGraphicFramePr>
            <a:graphicFrameLocks noChangeAspect="1"/>
          </p:cNvGraphicFramePr>
          <p:nvPr/>
        </p:nvGraphicFramePr>
        <p:xfrm>
          <a:off x="2724150" y="1905000"/>
          <a:ext cx="2914650" cy="1597025"/>
        </p:xfrm>
        <a:graphic>
          <a:graphicData uri="http://schemas.openxmlformats.org/presentationml/2006/ole">
            <mc:AlternateContent xmlns:mc="http://schemas.openxmlformats.org/markup-compatibility/2006">
              <mc:Choice xmlns:v="urn:schemas-microsoft-com:vml" Requires="v">
                <p:oleObj spid="_x0000_s262303" name="Equation" r:id="rId5" imgW="2501640" imgH="1600200" progId="Equation.3">
                  <p:embed/>
                </p:oleObj>
              </mc:Choice>
              <mc:Fallback>
                <p:oleObj name="Equation" r:id="rId5" imgW="2501640" imgH="1600200" progId="Equation.3">
                  <p:embed/>
                  <p:pic>
                    <p:nvPicPr>
                      <p:cNvPr id="10244" name="Object 4">
                        <a:extLst>
                          <a:ext uri="{FF2B5EF4-FFF2-40B4-BE49-F238E27FC236}">
                            <a16:creationId xmlns:a16="http://schemas.microsoft.com/office/drawing/2014/main" id="{89082351-5DE6-4C14-8B54-E4B622356A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4150" y="1905000"/>
                        <a:ext cx="2914650"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45" name="Group 5">
            <a:extLst>
              <a:ext uri="{FF2B5EF4-FFF2-40B4-BE49-F238E27FC236}">
                <a16:creationId xmlns:a16="http://schemas.microsoft.com/office/drawing/2014/main" id="{4634D024-03DC-4050-AB19-387B8C86AA06}"/>
              </a:ext>
            </a:extLst>
          </p:cNvPr>
          <p:cNvGrpSpPr>
            <a:grpSpLocks/>
          </p:cNvGrpSpPr>
          <p:nvPr/>
        </p:nvGrpSpPr>
        <p:grpSpPr bwMode="auto">
          <a:xfrm>
            <a:off x="762000" y="3733800"/>
            <a:ext cx="4495800" cy="958850"/>
            <a:chOff x="0" y="288"/>
            <a:chExt cx="2832" cy="604"/>
          </a:xfrm>
        </p:grpSpPr>
        <p:sp>
          <p:nvSpPr>
            <p:cNvPr id="10246" name="Text Box 6">
              <a:extLst>
                <a:ext uri="{FF2B5EF4-FFF2-40B4-BE49-F238E27FC236}">
                  <a16:creationId xmlns:a16="http://schemas.microsoft.com/office/drawing/2014/main" id="{D9F68016-310C-4FE1-8E69-77427863B5C9}"/>
                </a:ext>
              </a:extLst>
            </p:cNvPr>
            <p:cNvSpPr txBox="1">
              <a:spLocks noChangeArrowheads="1"/>
            </p:cNvSpPr>
            <p:nvPr/>
          </p:nvSpPr>
          <p:spPr bwMode="auto">
            <a:xfrm>
              <a:off x="1440" y="432"/>
              <a:ext cx="13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zh-CN" altLang="en-US" sz="2800" b="1">
                  <a:ea typeface="楷体_GB2312" pitchFamily="49" charset="-122"/>
                </a:rPr>
                <a:t>代入上式得</a:t>
              </a:r>
            </a:p>
          </p:txBody>
        </p:sp>
        <p:sp>
          <p:nvSpPr>
            <p:cNvPr id="10247" name="Text Box 7">
              <a:extLst>
                <a:ext uri="{FF2B5EF4-FFF2-40B4-BE49-F238E27FC236}">
                  <a16:creationId xmlns:a16="http://schemas.microsoft.com/office/drawing/2014/main" id="{87F2B503-A2EC-4B07-A01B-444030F56781}"/>
                </a:ext>
              </a:extLst>
            </p:cNvPr>
            <p:cNvSpPr txBox="1">
              <a:spLocks noChangeArrowheads="1"/>
            </p:cNvSpPr>
            <p:nvPr/>
          </p:nvSpPr>
          <p:spPr bwMode="auto">
            <a:xfrm>
              <a:off x="0" y="432"/>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zh-CN" altLang="en-US" sz="2800" b="1">
                  <a:ea typeface="楷体_GB2312" pitchFamily="49" charset="-122"/>
                </a:rPr>
                <a:t>因</a:t>
              </a:r>
            </a:p>
          </p:txBody>
        </p:sp>
        <p:graphicFrame>
          <p:nvGraphicFramePr>
            <p:cNvPr id="10248" name="Object 8">
              <a:extLst>
                <a:ext uri="{FF2B5EF4-FFF2-40B4-BE49-F238E27FC236}">
                  <a16:creationId xmlns:a16="http://schemas.microsoft.com/office/drawing/2014/main" id="{D2409D6F-5B14-43B7-A852-F957B07FD208}"/>
                </a:ext>
              </a:extLst>
            </p:cNvPr>
            <p:cNvGraphicFramePr>
              <a:graphicFrameLocks noChangeAspect="1"/>
            </p:cNvGraphicFramePr>
            <p:nvPr/>
          </p:nvGraphicFramePr>
          <p:xfrm>
            <a:off x="288" y="288"/>
            <a:ext cx="1167" cy="604"/>
          </p:xfrm>
          <a:graphic>
            <a:graphicData uri="http://schemas.openxmlformats.org/presentationml/2006/ole">
              <mc:AlternateContent xmlns:mc="http://schemas.openxmlformats.org/markup-compatibility/2006">
                <mc:Choice xmlns:v="urn:schemas-microsoft-com:vml" Requires="v">
                  <p:oleObj spid="_x0000_s262304" name="Equation" r:id="rId7" imgW="672840" imgH="406080" progId="Equation.3">
                    <p:embed/>
                  </p:oleObj>
                </mc:Choice>
                <mc:Fallback>
                  <p:oleObj name="Equation" r:id="rId7" imgW="672840" imgH="406080" progId="Equation.3">
                    <p:embed/>
                    <p:pic>
                      <p:nvPicPr>
                        <p:cNvPr id="10248" name="Object 8">
                          <a:extLst>
                            <a:ext uri="{FF2B5EF4-FFF2-40B4-BE49-F238E27FC236}">
                              <a16:creationId xmlns:a16="http://schemas.microsoft.com/office/drawing/2014/main" id="{D2409D6F-5B14-43B7-A852-F957B07FD2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288"/>
                          <a:ext cx="1167" cy="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0249" name="Object 9">
            <a:extLst>
              <a:ext uri="{FF2B5EF4-FFF2-40B4-BE49-F238E27FC236}">
                <a16:creationId xmlns:a16="http://schemas.microsoft.com/office/drawing/2014/main" id="{B823AECE-BDD1-4A0D-8D20-36117370A4F3}"/>
              </a:ext>
            </a:extLst>
          </p:cNvPr>
          <p:cNvGraphicFramePr>
            <a:graphicFrameLocks noChangeAspect="1"/>
          </p:cNvGraphicFramePr>
          <p:nvPr/>
        </p:nvGraphicFramePr>
        <p:xfrm>
          <a:off x="3059113" y="4651375"/>
          <a:ext cx="1741487" cy="1063625"/>
        </p:xfrm>
        <a:graphic>
          <a:graphicData uri="http://schemas.openxmlformats.org/presentationml/2006/ole">
            <mc:AlternateContent xmlns:mc="http://schemas.openxmlformats.org/markup-compatibility/2006">
              <mc:Choice xmlns:v="urn:schemas-microsoft-com:vml" Requires="v">
                <p:oleObj spid="_x0000_s262305" name="Equation" r:id="rId9" imgW="1752480" imgH="1066680" progId="Equation.3">
                  <p:embed/>
                </p:oleObj>
              </mc:Choice>
              <mc:Fallback>
                <p:oleObj name="Equation" r:id="rId9" imgW="1752480" imgH="1066680" progId="Equation.3">
                  <p:embed/>
                  <p:pic>
                    <p:nvPicPr>
                      <p:cNvPr id="10249" name="Object 9">
                        <a:extLst>
                          <a:ext uri="{FF2B5EF4-FFF2-40B4-BE49-F238E27FC236}">
                            <a16:creationId xmlns:a16="http://schemas.microsoft.com/office/drawing/2014/main" id="{B823AECE-BDD1-4A0D-8D20-36117370A4F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4651375"/>
                        <a:ext cx="1741487"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Text Box 10">
            <a:extLst>
              <a:ext uri="{FF2B5EF4-FFF2-40B4-BE49-F238E27FC236}">
                <a16:creationId xmlns:a16="http://schemas.microsoft.com/office/drawing/2014/main" id="{43CF83D3-0BC6-4B99-BA17-A645CC755477}"/>
              </a:ext>
            </a:extLst>
          </p:cNvPr>
          <p:cNvSpPr txBox="1">
            <a:spLocks noChangeArrowheads="1"/>
          </p:cNvSpPr>
          <p:nvPr/>
        </p:nvSpPr>
        <p:spPr bwMode="auto">
          <a:xfrm>
            <a:off x="685800" y="579120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zh-CN" altLang="en-US" sz="2800" b="1">
                <a:ea typeface="楷体_GB2312" pitchFamily="49" charset="-122"/>
              </a:rPr>
              <a:t>和以前的结果完全一致。</a:t>
            </a:r>
          </a:p>
        </p:txBody>
      </p:sp>
    </p:spTree>
    <p:extLst>
      <p:ext uri="{BB962C8B-B14F-4D97-AF65-F5344CB8AC3E}">
        <p14:creationId xmlns:p14="http://schemas.microsoft.com/office/powerpoint/2010/main" val="3933693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checkerboard(across)">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checkerboard(across)">
                                      <p:cBhvr>
                                        <p:cTn id="12" dur="500"/>
                                        <p:tgtEl>
                                          <p:spTgt spid="10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244"/>
                                        </p:tgtEl>
                                        <p:attrNameLst>
                                          <p:attrName>style.visibility</p:attrName>
                                        </p:attrNameLst>
                                      </p:cBhvr>
                                      <p:to>
                                        <p:strVal val="visible"/>
                                      </p:to>
                                    </p:set>
                                    <p:animEffect transition="in" filter="checkerboard(across)">
                                      <p:cBhvr>
                                        <p:cTn id="17" dur="500"/>
                                        <p:tgtEl>
                                          <p:spTgt spid="102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checkerboard(across)">
                                      <p:cBhvr>
                                        <p:cTn id="22" dur="500"/>
                                        <p:tgtEl>
                                          <p:spTgt spid="102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0249"/>
                                        </p:tgtEl>
                                        <p:attrNameLst>
                                          <p:attrName>style.visibility</p:attrName>
                                        </p:attrNameLst>
                                      </p:cBhvr>
                                      <p:to>
                                        <p:strVal val="visible"/>
                                      </p:to>
                                    </p:set>
                                    <p:animEffect transition="in" filter="checkerboard(across)">
                                      <p:cBhvr>
                                        <p:cTn id="27" dur="500"/>
                                        <p:tgtEl>
                                          <p:spTgt spid="102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0250"/>
                                        </p:tgtEl>
                                        <p:attrNameLst>
                                          <p:attrName>style.visibility</p:attrName>
                                        </p:attrNameLst>
                                      </p:cBhvr>
                                      <p:to>
                                        <p:strVal val="visible"/>
                                      </p:to>
                                    </p:set>
                                    <p:animEffect transition="in" filter="checkerboard(across)">
                                      <p:cBhvr>
                                        <p:cTn id="32" dur="500"/>
                                        <p:tgtEl>
                                          <p:spTgt spid="10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p:bldP spid="1025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F4822717-14A8-4F6D-B44C-72B1C98CA8A3}"/>
              </a:ext>
            </a:extLst>
          </p:cNvPr>
          <p:cNvSpPr txBox="1">
            <a:spLocks noChangeArrowheads="1"/>
          </p:cNvSpPr>
          <p:nvPr/>
        </p:nvSpPr>
        <p:spPr bwMode="auto">
          <a:xfrm>
            <a:off x="609600" y="381000"/>
            <a:ext cx="8382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0" lang="zh-CN" altLang="en-US" sz="2800" b="1" dirty="0">
                <a:solidFill>
                  <a:schemeClr val="accent2"/>
                </a:solidFill>
                <a:latin typeface="楷体_GB2312" pitchFamily="49" charset="-122"/>
                <a:ea typeface="楷体_GB2312" pitchFamily="49" charset="-122"/>
              </a:rPr>
              <a:t>例</a:t>
            </a:r>
            <a:r>
              <a:rPr lang="zh-CN" altLang="en-US" sz="2800" b="1" dirty="0">
                <a:solidFill>
                  <a:schemeClr val="accent2"/>
                </a:solidFill>
                <a:latin typeface="楷体_GB2312" pitchFamily="49" charset="-122"/>
                <a:ea typeface="楷体_GB2312" pitchFamily="49" charset="-122"/>
              </a:rPr>
              <a:t>题</a:t>
            </a:r>
            <a:r>
              <a:rPr kumimoji="0" lang="en-US" altLang="zh-CN" sz="2800" b="1" dirty="0">
                <a:solidFill>
                  <a:schemeClr val="accent2"/>
                </a:solidFill>
                <a:latin typeface="楷体_GB2312" pitchFamily="49" charset="-122"/>
                <a:ea typeface="楷体_GB2312" pitchFamily="49" charset="-122"/>
              </a:rPr>
              <a:t> </a:t>
            </a:r>
            <a:r>
              <a:rPr kumimoji="0" lang="zh-CN" altLang="en-US" sz="2800" b="1" dirty="0">
                <a:solidFill>
                  <a:schemeClr val="accent2"/>
                </a:solidFill>
                <a:latin typeface="楷体_GB2312" pitchFamily="49" charset="-122"/>
                <a:ea typeface="楷体_GB2312" pitchFamily="49" charset="-122"/>
              </a:rPr>
              <a:t>一质量为</a:t>
            </a:r>
            <a:r>
              <a:rPr kumimoji="0" lang="en-US" altLang="zh-CN" sz="2800" b="1" i="1" dirty="0">
                <a:solidFill>
                  <a:schemeClr val="accent2"/>
                </a:solidFill>
                <a:ea typeface="楷体_GB2312" pitchFamily="49" charset="-122"/>
              </a:rPr>
              <a:t>m</a:t>
            </a:r>
            <a:r>
              <a:rPr kumimoji="0" lang="zh-CN" altLang="en-US" sz="2800" b="1" dirty="0">
                <a:solidFill>
                  <a:schemeClr val="accent2"/>
                </a:solidFill>
                <a:latin typeface="楷体_GB2312" pitchFamily="49" charset="-122"/>
                <a:ea typeface="楷体_GB2312" pitchFamily="49" charset="-122"/>
              </a:rPr>
              <a:t>、半径为</a:t>
            </a:r>
            <a:r>
              <a:rPr kumimoji="0" lang="en-US" altLang="zh-CN" sz="2800" b="1" i="1" dirty="0">
                <a:solidFill>
                  <a:schemeClr val="accent2"/>
                </a:solidFill>
                <a:latin typeface="楷体_GB2312" pitchFamily="49" charset="-122"/>
                <a:ea typeface="楷体_GB2312" pitchFamily="49" charset="-122"/>
              </a:rPr>
              <a:t>R </a:t>
            </a:r>
            <a:r>
              <a:rPr kumimoji="0" lang="zh-CN" altLang="en-US" sz="2800" b="1" dirty="0">
                <a:solidFill>
                  <a:schemeClr val="accent2"/>
                </a:solidFill>
                <a:latin typeface="楷体_GB2312" pitchFamily="49" charset="-122"/>
                <a:ea typeface="楷体_GB2312" pitchFamily="49" charset="-122"/>
              </a:rPr>
              <a:t>的均质圆柱，在水平外力作用下，在粗糙的水平面上作纯滚动，力的作用线与圆柱中心轴线的垂直距离为</a:t>
            </a:r>
            <a:r>
              <a:rPr kumimoji="0" lang="en-US" altLang="zh-CN" sz="2800" b="1" i="1" dirty="0">
                <a:solidFill>
                  <a:schemeClr val="accent2"/>
                </a:solidFill>
                <a:ea typeface="楷体_GB2312" pitchFamily="49" charset="-122"/>
              </a:rPr>
              <a:t>l</a:t>
            </a:r>
            <a:r>
              <a:rPr kumimoji="0" lang="zh-CN" altLang="en-US" sz="2800" b="1" dirty="0">
                <a:solidFill>
                  <a:schemeClr val="accent2"/>
                </a:solidFill>
                <a:latin typeface="楷体_GB2312" pitchFamily="49" charset="-122"/>
                <a:ea typeface="楷体_GB2312" pitchFamily="49" charset="-122"/>
              </a:rPr>
              <a:t>，如图所示。求质心的加速度和圆柱所受的静摩擦力。</a:t>
            </a:r>
          </a:p>
        </p:txBody>
      </p:sp>
      <p:sp>
        <p:nvSpPr>
          <p:cNvPr id="11267" name="Text Box 3">
            <a:extLst>
              <a:ext uri="{FF2B5EF4-FFF2-40B4-BE49-F238E27FC236}">
                <a16:creationId xmlns:a16="http://schemas.microsoft.com/office/drawing/2014/main" id="{91FCBC97-29E6-42CA-8E49-7634BCDFBE28}"/>
              </a:ext>
            </a:extLst>
          </p:cNvPr>
          <p:cNvSpPr txBox="1">
            <a:spLocks noChangeArrowheads="1"/>
          </p:cNvSpPr>
          <p:nvPr/>
        </p:nvSpPr>
        <p:spPr bwMode="auto">
          <a:xfrm>
            <a:off x="609600" y="2133600"/>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0" lang="zh-CN" altLang="en-US" sz="2800" b="1">
                <a:solidFill>
                  <a:schemeClr val="tx2"/>
                </a:solidFill>
                <a:latin typeface="楷体_GB2312" pitchFamily="49" charset="-122"/>
                <a:ea typeface="楷体_GB2312" pitchFamily="49" charset="-122"/>
              </a:rPr>
              <a:t>解：设静摩擦力</a:t>
            </a:r>
            <a:r>
              <a:rPr kumimoji="0" lang="en-US" altLang="zh-CN" sz="2800" b="1" i="1">
                <a:solidFill>
                  <a:schemeClr val="tx2"/>
                </a:solidFill>
                <a:latin typeface="楷体_GB2312" pitchFamily="49" charset="-122"/>
                <a:ea typeface="楷体_GB2312" pitchFamily="49" charset="-122"/>
              </a:rPr>
              <a:t>f</a:t>
            </a:r>
            <a:r>
              <a:rPr kumimoji="0" lang="zh-CN" altLang="en-US" sz="2800" b="1">
                <a:solidFill>
                  <a:schemeClr val="tx2"/>
                </a:solidFill>
                <a:latin typeface="楷体_GB2312" pitchFamily="49" charset="-122"/>
                <a:ea typeface="楷体_GB2312" pitchFamily="49" charset="-122"/>
              </a:rPr>
              <a:t>的方向如图所示，则由质心运动方程：</a:t>
            </a:r>
          </a:p>
        </p:txBody>
      </p:sp>
      <p:graphicFrame>
        <p:nvGraphicFramePr>
          <p:cNvPr id="11268" name="Object 4">
            <a:extLst>
              <a:ext uri="{FF2B5EF4-FFF2-40B4-BE49-F238E27FC236}">
                <a16:creationId xmlns:a16="http://schemas.microsoft.com/office/drawing/2014/main" id="{6B679EDC-C8A3-4776-930A-91B7FF69FA1D}"/>
              </a:ext>
            </a:extLst>
          </p:cNvPr>
          <p:cNvGraphicFramePr>
            <a:graphicFrameLocks noChangeAspect="1"/>
          </p:cNvGraphicFramePr>
          <p:nvPr/>
        </p:nvGraphicFramePr>
        <p:xfrm>
          <a:off x="2482850" y="2667000"/>
          <a:ext cx="2241550" cy="519113"/>
        </p:xfrm>
        <a:graphic>
          <a:graphicData uri="http://schemas.openxmlformats.org/presentationml/2006/ole">
            <mc:AlternateContent xmlns:mc="http://schemas.openxmlformats.org/markup-compatibility/2006">
              <mc:Choice xmlns:v="urn:schemas-microsoft-com:vml" Requires="v">
                <p:oleObj spid="_x0000_s263322" name="Equation" r:id="rId3" imgW="2247840" imgH="520560" progId="Equation.3">
                  <p:embed/>
                </p:oleObj>
              </mc:Choice>
              <mc:Fallback>
                <p:oleObj name="Equation" r:id="rId3" imgW="2247840" imgH="520560" progId="Equation.3">
                  <p:embed/>
                  <p:pic>
                    <p:nvPicPr>
                      <p:cNvPr id="11268" name="Object 4">
                        <a:extLst>
                          <a:ext uri="{FF2B5EF4-FFF2-40B4-BE49-F238E27FC236}">
                            <a16:creationId xmlns:a16="http://schemas.microsoft.com/office/drawing/2014/main" id="{6B679EDC-C8A3-4776-930A-91B7FF69FA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2850" y="2667000"/>
                        <a:ext cx="2241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Text Box 5">
            <a:extLst>
              <a:ext uri="{FF2B5EF4-FFF2-40B4-BE49-F238E27FC236}">
                <a16:creationId xmlns:a16="http://schemas.microsoft.com/office/drawing/2014/main" id="{1367089D-2102-46CB-98E6-C5DC7AAE9073}"/>
              </a:ext>
            </a:extLst>
          </p:cNvPr>
          <p:cNvSpPr txBox="1">
            <a:spLocks noChangeArrowheads="1"/>
          </p:cNvSpPr>
          <p:nvPr/>
        </p:nvSpPr>
        <p:spPr bwMode="auto">
          <a:xfrm>
            <a:off x="609600" y="3276600"/>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0" lang="zh-CN" altLang="en-US" sz="2800" b="1">
                <a:solidFill>
                  <a:schemeClr val="tx2"/>
                </a:solidFill>
                <a:ea typeface="楷体_GB2312" pitchFamily="49" charset="-122"/>
              </a:rPr>
              <a:t>圆柱对质心的转动定律</a:t>
            </a:r>
          </a:p>
        </p:txBody>
      </p:sp>
      <p:graphicFrame>
        <p:nvGraphicFramePr>
          <p:cNvPr id="11270" name="Object 6">
            <a:extLst>
              <a:ext uri="{FF2B5EF4-FFF2-40B4-BE49-F238E27FC236}">
                <a16:creationId xmlns:a16="http://schemas.microsoft.com/office/drawing/2014/main" id="{C4E5E2AD-01AE-4BF2-B5AF-A52D605993FD}"/>
              </a:ext>
            </a:extLst>
          </p:cNvPr>
          <p:cNvGraphicFramePr>
            <a:graphicFrameLocks noChangeAspect="1"/>
          </p:cNvGraphicFramePr>
          <p:nvPr/>
        </p:nvGraphicFramePr>
        <p:xfrm>
          <a:off x="4808538" y="3276600"/>
          <a:ext cx="2735262" cy="517525"/>
        </p:xfrm>
        <a:graphic>
          <a:graphicData uri="http://schemas.openxmlformats.org/presentationml/2006/ole">
            <mc:AlternateContent xmlns:mc="http://schemas.openxmlformats.org/markup-compatibility/2006">
              <mc:Choice xmlns:v="urn:schemas-microsoft-com:vml" Requires="v">
                <p:oleObj spid="_x0000_s263323" name="Equation" r:id="rId5" imgW="2743200" imgH="520560" progId="Equation.3">
                  <p:embed/>
                </p:oleObj>
              </mc:Choice>
              <mc:Fallback>
                <p:oleObj name="Equation" r:id="rId5" imgW="2743200" imgH="520560" progId="Equation.3">
                  <p:embed/>
                  <p:pic>
                    <p:nvPicPr>
                      <p:cNvPr id="11270" name="Object 6">
                        <a:extLst>
                          <a:ext uri="{FF2B5EF4-FFF2-40B4-BE49-F238E27FC236}">
                            <a16:creationId xmlns:a16="http://schemas.microsoft.com/office/drawing/2014/main" id="{C4E5E2AD-01AE-4BF2-B5AF-A52D605993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8538" y="3276600"/>
                        <a:ext cx="27352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1" name="Text Box 7">
            <a:extLst>
              <a:ext uri="{FF2B5EF4-FFF2-40B4-BE49-F238E27FC236}">
                <a16:creationId xmlns:a16="http://schemas.microsoft.com/office/drawing/2014/main" id="{7C90E759-8D51-4E91-B6CB-7CE23E040990}"/>
              </a:ext>
            </a:extLst>
          </p:cNvPr>
          <p:cNvSpPr txBox="1">
            <a:spLocks noChangeArrowheads="1"/>
          </p:cNvSpPr>
          <p:nvPr/>
        </p:nvSpPr>
        <p:spPr bwMode="auto">
          <a:xfrm>
            <a:off x="609600" y="3854450"/>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0" lang="zh-CN" altLang="en-US" sz="2800" b="1">
                <a:solidFill>
                  <a:schemeClr val="tx2"/>
                </a:solidFill>
                <a:ea typeface="楷体_GB2312" pitchFamily="49" charset="-122"/>
              </a:rPr>
              <a:t>纯滚动条件为</a:t>
            </a:r>
            <a:endParaRPr kumimoji="0" lang="zh-CN" altLang="en-US" sz="2800" b="1">
              <a:solidFill>
                <a:schemeClr val="bg2"/>
              </a:solidFill>
              <a:ea typeface="楷体_GB2312" pitchFamily="49" charset="-122"/>
            </a:endParaRPr>
          </a:p>
        </p:txBody>
      </p:sp>
      <p:graphicFrame>
        <p:nvGraphicFramePr>
          <p:cNvPr id="11272" name="Object 8">
            <a:extLst>
              <a:ext uri="{FF2B5EF4-FFF2-40B4-BE49-F238E27FC236}">
                <a16:creationId xmlns:a16="http://schemas.microsoft.com/office/drawing/2014/main" id="{B3D35872-CA99-415D-9F81-6A2A79F79B45}"/>
              </a:ext>
            </a:extLst>
          </p:cNvPr>
          <p:cNvGraphicFramePr>
            <a:graphicFrameLocks noChangeAspect="1"/>
          </p:cNvGraphicFramePr>
          <p:nvPr/>
        </p:nvGraphicFramePr>
        <p:xfrm>
          <a:off x="3509963" y="3821113"/>
          <a:ext cx="1519237" cy="522287"/>
        </p:xfrm>
        <a:graphic>
          <a:graphicData uri="http://schemas.openxmlformats.org/presentationml/2006/ole">
            <mc:AlternateContent xmlns:mc="http://schemas.openxmlformats.org/markup-compatibility/2006">
              <mc:Choice xmlns:v="urn:schemas-microsoft-com:vml" Requires="v">
                <p:oleObj spid="_x0000_s263324" name="Equation" r:id="rId7" imgW="1511280" imgH="520560" progId="Equation.3">
                  <p:embed/>
                </p:oleObj>
              </mc:Choice>
              <mc:Fallback>
                <p:oleObj name="Equation" r:id="rId7" imgW="1511280" imgH="520560" progId="Equation.3">
                  <p:embed/>
                  <p:pic>
                    <p:nvPicPr>
                      <p:cNvPr id="11272" name="Object 8">
                        <a:extLst>
                          <a:ext uri="{FF2B5EF4-FFF2-40B4-BE49-F238E27FC236}">
                            <a16:creationId xmlns:a16="http://schemas.microsoft.com/office/drawing/2014/main" id="{B3D35872-CA99-415D-9F81-6A2A79F79B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9963" y="3821113"/>
                        <a:ext cx="1519237"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3" name="Text Box 9">
            <a:extLst>
              <a:ext uri="{FF2B5EF4-FFF2-40B4-BE49-F238E27FC236}">
                <a16:creationId xmlns:a16="http://schemas.microsoft.com/office/drawing/2014/main" id="{2DE4A182-515D-4BD5-969D-36BCA34CDC80}"/>
              </a:ext>
            </a:extLst>
          </p:cNvPr>
          <p:cNvSpPr txBox="1">
            <a:spLocks noChangeArrowheads="1"/>
          </p:cNvSpPr>
          <p:nvPr/>
        </p:nvSpPr>
        <p:spPr bwMode="auto">
          <a:xfrm>
            <a:off x="609600" y="4343400"/>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0" lang="zh-CN" altLang="en-US" sz="2800" b="1">
                <a:solidFill>
                  <a:schemeClr val="tx2"/>
                </a:solidFill>
                <a:ea typeface="楷体_GB2312" pitchFamily="49" charset="-122"/>
              </a:rPr>
              <a:t>圆柱对质心的转动惯量为</a:t>
            </a:r>
            <a:endParaRPr kumimoji="0" lang="zh-CN" altLang="en-US" sz="2800" b="1">
              <a:solidFill>
                <a:schemeClr val="bg2"/>
              </a:solidFill>
              <a:ea typeface="楷体_GB2312" pitchFamily="49" charset="-122"/>
            </a:endParaRPr>
          </a:p>
        </p:txBody>
      </p:sp>
      <p:grpSp>
        <p:nvGrpSpPr>
          <p:cNvPr id="11274" name="Group 10">
            <a:extLst>
              <a:ext uri="{FF2B5EF4-FFF2-40B4-BE49-F238E27FC236}">
                <a16:creationId xmlns:a16="http://schemas.microsoft.com/office/drawing/2014/main" id="{747F0732-42A9-4F31-A99E-47EB24BD57BE}"/>
              </a:ext>
            </a:extLst>
          </p:cNvPr>
          <p:cNvGrpSpPr>
            <a:grpSpLocks/>
          </p:cNvGrpSpPr>
          <p:nvPr/>
        </p:nvGrpSpPr>
        <p:grpSpPr bwMode="auto">
          <a:xfrm>
            <a:off x="5638800" y="3962400"/>
            <a:ext cx="2838450" cy="2222500"/>
            <a:chOff x="1776" y="1912"/>
            <a:chExt cx="1788" cy="1400"/>
          </a:xfrm>
        </p:grpSpPr>
        <p:sp>
          <p:nvSpPr>
            <p:cNvPr id="11275" name="Freeform 11" descr="深色上对角线">
              <a:extLst>
                <a:ext uri="{FF2B5EF4-FFF2-40B4-BE49-F238E27FC236}">
                  <a16:creationId xmlns:a16="http://schemas.microsoft.com/office/drawing/2014/main" id="{55DCE0C8-794F-4133-9166-A2B9C5E1F36F}"/>
                </a:ext>
              </a:extLst>
            </p:cNvPr>
            <p:cNvSpPr>
              <a:spLocks/>
            </p:cNvSpPr>
            <p:nvPr/>
          </p:nvSpPr>
          <p:spPr bwMode="auto">
            <a:xfrm>
              <a:off x="1776" y="3195"/>
              <a:ext cx="1488" cy="117"/>
            </a:xfrm>
            <a:custGeom>
              <a:avLst/>
              <a:gdLst>
                <a:gd name="T0" fmla="*/ 0 w 1488"/>
                <a:gd name="T1" fmla="*/ 144 h 144"/>
                <a:gd name="T2" fmla="*/ 96 w 1488"/>
                <a:gd name="T3" fmla="*/ 0 h 144"/>
                <a:gd name="T4" fmla="*/ 1488 w 1488"/>
                <a:gd name="T5" fmla="*/ 0 h 144"/>
                <a:gd name="T6" fmla="*/ 1344 w 1488"/>
                <a:gd name="T7" fmla="*/ 144 h 144"/>
              </a:gdLst>
              <a:ahLst/>
              <a:cxnLst>
                <a:cxn ang="0">
                  <a:pos x="T0" y="T1"/>
                </a:cxn>
                <a:cxn ang="0">
                  <a:pos x="T2" y="T3"/>
                </a:cxn>
                <a:cxn ang="0">
                  <a:pos x="T4" y="T5"/>
                </a:cxn>
                <a:cxn ang="0">
                  <a:pos x="T6" y="T7"/>
                </a:cxn>
              </a:cxnLst>
              <a:rect l="0" t="0" r="r" b="b"/>
              <a:pathLst>
                <a:path w="1488" h="144">
                  <a:moveTo>
                    <a:pt x="0" y="144"/>
                  </a:moveTo>
                  <a:lnTo>
                    <a:pt x="96" y="0"/>
                  </a:lnTo>
                  <a:lnTo>
                    <a:pt x="1488" y="0"/>
                  </a:lnTo>
                  <a:lnTo>
                    <a:pt x="1344" y="144"/>
                  </a:lnTo>
                </a:path>
              </a:pathLst>
            </a:custGeom>
            <a:pattFill prst="dkUpDiag">
              <a:fgClr>
                <a:schemeClr val="tx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6" name="Oval 12">
              <a:extLst>
                <a:ext uri="{FF2B5EF4-FFF2-40B4-BE49-F238E27FC236}">
                  <a16:creationId xmlns:a16="http://schemas.microsoft.com/office/drawing/2014/main" id="{127ACCE3-47F6-4DCC-A9BA-7DEEBC06B597}"/>
                </a:ext>
              </a:extLst>
            </p:cNvPr>
            <p:cNvSpPr>
              <a:spLocks noChangeArrowheads="1"/>
            </p:cNvSpPr>
            <p:nvPr/>
          </p:nvSpPr>
          <p:spPr bwMode="auto">
            <a:xfrm>
              <a:off x="2024" y="2174"/>
              <a:ext cx="1008" cy="10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7" name="Line 13">
              <a:extLst>
                <a:ext uri="{FF2B5EF4-FFF2-40B4-BE49-F238E27FC236}">
                  <a16:creationId xmlns:a16="http://schemas.microsoft.com/office/drawing/2014/main" id="{D1A25D67-14C0-4F90-BB00-C872CF03C6F7}"/>
                </a:ext>
              </a:extLst>
            </p:cNvPr>
            <p:cNvSpPr>
              <a:spLocks noChangeShapeType="1"/>
            </p:cNvSpPr>
            <p:nvPr/>
          </p:nvSpPr>
          <p:spPr bwMode="auto">
            <a:xfrm>
              <a:off x="2544" y="2688"/>
              <a:ext cx="43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8" name="Line 14">
              <a:extLst>
                <a:ext uri="{FF2B5EF4-FFF2-40B4-BE49-F238E27FC236}">
                  <a16:creationId xmlns:a16="http://schemas.microsoft.com/office/drawing/2014/main" id="{C0B3DF7D-4CAD-460D-B967-B8CF3BBF6257}"/>
                </a:ext>
              </a:extLst>
            </p:cNvPr>
            <p:cNvSpPr>
              <a:spLocks noChangeShapeType="1"/>
            </p:cNvSpPr>
            <p:nvPr/>
          </p:nvSpPr>
          <p:spPr bwMode="auto">
            <a:xfrm>
              <a:off x="2928" y="2400"/>
              <a:ext cx="624"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9" name="Arc 15">
              <a:extLst>
                <a:ext uri="{FF2B5EF4-FFF2-40B4-BE49-F238E27FC236}">
                  <a16:creationId xmlns:a16="http://schemas.microsoft.com/office/drawing/2014/main" id="{A6F080CE-D666-4E42-AB11-3DFBEFBAAED0}"/>
                </a:ext>
              </a:extLst>
            </p:cNvPr>
            <p:cNvSpPr>
              <a:spLocks/>
            </p:cNvSpPr>
            <p:nvPr/>
          </p:nvSpPr>
          <p:spPr bwMode="auto">
            <a:xfrm>
              <a:off x="1999" y="2132"/>
              <a:ext cx="438" cy="449"/>
            </a:xfrm>
            <a:custGeom>
              <a:avLst/>
              <a:gdLst>
                <a:gd name="G0" fmla="+- 20742 0 0"/>
                <a:gd name="G1" fmla="+- 21225 0 0"/>
                <a:gd name="G2" fmla="+- 21600 0 0"/>
                <a:gd name="T0" fmla="*/ 0 w 20742"/>
                <a:gd name="T1" fmla="*/ 15198 h 21225"/>
                <a:gd name="T2" fmla="*/ 16737 w 20742"/>
                <a:gd name="T3" fmla="*/ 0 h 21225"/>
                <a:gd name="T4" fmla="*/ 20742 w 20742"/>
                <a:gd name="T5" fmla="*/ 21225 h 21225"/>
              </a:gdLst>
              <a:ahLst/>
              <a:cxnLst>
                <a:cxn ang="0">
                  <a:pos x="T0" y="T1"/>
                </a:cxn>
                <a:cxn ang="0">
                  <a:pos x="T2" y="T3"/>
                </a:cxn>
                <a:cxn ang="0">
                  <a:pos x="T4" y="T5"/>
                </a:cxn>
              </a:cxnLst>
              <a:rect l="0" t="0" r="r" b="b"/>
              <a:pathLst>
                <a:path w="20742" h="21225" fill="none" extrusionOk="0">
                  <a:moveTo>
                    <a:pt x="-1" y="15197"/>
                  </a:moveTo>
                  <a:cubicBezTo>
                    <a:pt x="2270" y="7383"/>
                    <a:pt x="8740" y="1508"/>
                    <a:pt x="16736" y="-1"/>
                  </a:cubicBezTo>
                </a:path>
                <a:path w="20742" h="21225" stroke="0" extrusionOk="0">
                  <a:moveTo>
                    <a:pt x="-1" y="15197"/>
                  </a:moveTo>
                  <a:cubicBezTo>
                    <a:pt x="2270" y="7383"/>
                    <a:pt x="8740" y="1508"/>
                    <a:pt x="16736" y="-1"/>
                  </a:cubicBezTo>
                  <a:lnTo>
                    <a:pt x="20742" y="21225"/>
                  </a:lnTo>
                  <a:close/>
                </a:path>
              </a:pathLst>
            </a:custGeom>
            <a:noFill/>
            <a:ln w="9525">
              <a:solidFill>
                <a:srgbClr val="FF330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0" name="Text Box 16">
              <a:extLst>
                <a:ext uri="{FF2B5EF4-FFF2-40B4-BE49-F238E27FC236}">
                  <a16:creationId xmlns:a16="http://schemas.microsoft.com/office/drawing/2014/main" id="{9F75258D-A26A-4B3B-9938-342F1B530375}"/>
                </a:ext>
              </a:extLst>
            </p:cNvPr>
            <p:cNvSpPr txBox="1">
              <a:spLocks noChangeArrowheads="1"/>
            </p:cNvSpPr>
            <p:nvPr/>
          </p:nvSpPr>
          <p:spPr bwMode="auto">
            <a:xfrm>
              <a:off x="2064" y="1912"/>
              <a:ext cx="2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i="1">
                  <a:solidFill>
                    <a:schemeClr val="bg2"/>
                  </a:solidFill>
                  <a:sym typeface="Symbol" panose="05050102010706020507" pitchFamily="18" charset="2"/>
                </a:rPr>
                <a:t></a:t>
              </a:r>
              <a:endParaRPr kumimoji="0" lang="en-US" altLang="zh-CN" sz="2000" b="1" baseline="-25000">
                <a:solidFill>
                  <a:schemeClr val="bg2"/>
                </a:solidFill>
              </a:endParaRPr>
            </a:p>
          </p:txBody>
        </p:sp>
        <p:sp>
          <p:nvSpPr>
            <p:cNvPr id="11281" name="Text Box 17">
              <a:extLst>
                <a:ext uri="{FF2B5EF4-FFF2-40B4-BE49-F238E27FC236}">
                  <a16:creationId xmlns:a16="http://schemas.microsoft.com/office/drawing/2014/main" id="{1B2FDBCE-3EB8-4744-9B58-B9DFB98AF756}"/>
                </a:ext>
              </a:extLst>
            </p:cNvPr>
            <p:cNvSpPr txBox="1">
              <a:spLocks noChangeArrowheads="1"/>
            </p:cNvSpPr>
            <p:nvPr/>
          </p:nvSpPr>
          <p:spPr bwMode="auto">
            <a:xfrm>
              <a:off x="3306" y="2434"/>
              <a:ext cx="2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i="1">
                  <a:solidFill>
                    <a:schemeClr val="bg2"/>
                  </a:solidFill>
                </a:rPr>
                <a:t>F</a:t>
              </a:r>
              <a:endParaRPr kumimoji="0" lang="en-US" altLang="zh-CN" sz="2000" b="1" baseline="-25000">
                <a:solidFill>
                  <a:schemeClr val="bg2"/>
                </a:solidFill>
              </a:endParaRPr>
            </a:p>
          </p:txBody>
        </p:sp>
        <p:sp>
          <p:nvSpPr>
            <p:cNvPr id="11282" name="Text Box 18">
              <a:extLst>
                <a:ext uri="{FF2B5EF4-FFF2-40B4-BE49-F238E27FC236}">
                  <a16:creationId xmlns:a16="http://schemas.microsoft.com/office/drawing/2014/main" id="{DEDB3C5B-873B-4B24-84F9-EDF4D2C15942}"/>
                </a:ext>
              </a:extLst>
            </p:cNvPr>
            <p:cNvSpPr txBox="1">
              <a:spLocks noChangeArrowheads="1"/>
            </p:cNvSpPr>
            <p:nvPr/>
          </p:nvSpPr>
          <p:spPr bwMode="auto">
            <a:xfrm>
              <a:off x="2708" y="2400"/>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i="1">
                  <a:solidFill>
                    <a:schemeClr val="bg2"/>
                  </a:solidFill>
                </a:rPr>
                <a:t>a</a:t>
              </a:r>
              <a:r>
                <a:rPr kumimoji="0" lang="en-US" altLang="zh-CN" sz="2000" b="1" i="1" baseline="-25000">
                  <a:solidFill>
                    <a:schemeClr val="bg2"/>
                  </a:solidFill>
                </a:rPr>
                <a:t>C</a:t>
              </a:r>
              <a:endParaRPr kumimoji="0" lang="en-US" altLang="zh-CN" sz="2000" b="1" baseline="-25000">
                <a:solidFill>
                  <a:schemeClr val="bg2"/>
                </a:solidFill>
              </a:endParaRPr>
            </a:p>
          </p:txBody>
        </p:sp>
        <p:sp>
          <p:nvSpPr>
            <p:cNvPr id="11283" name="Line 19">
              <a:extLst>
                <a:ext uri="{FF2B5EF4-FFF2-40B4-BE49-F238E27FC236}">
                  <a16:creationId xmlns:a16="http://schemas.microsoft.com/office/drawing/2014/main" id="{68B4B739-86F7-4555-9FE0-79422F8D07F8}"/>
                </a:ext>
              </a:extLst>
            </p:cNvPr>
            <p:cNvSpPr>
              <a:spLocks noChangeShapeType="1"/>
            </p:cNvSpPr>
            <p:nvPr/>
          </p:nvSpPr>
          <p:spPr bwMode="auto">
            <a:xfrm flipH="1">
              <a:off x="2256" y="2400"/>
              <a:ext cx="62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4" name="Line 20">
              <a:extLst>
                <a:ext uri="{FF2B5EF4-FFF2-40B4-BE49-F238E27FC236}">
                  <a16:creationId xmlns:a16="http://schemas.microsoft.com/office/drawing/2014/main" id="{9D6F5A78-73BC-4BBD-B963-1D3B840CEC5D}"/>
                </a:ext>
              </a:extLst>
            </p:cNvPr>
            <p:cNvSpPr>
              <a:spLocks noChangeShapeType="1"/>
            </p:cNvSpPr>
            <p:nvPr/>
          </p:nvSpPr>
          <p:spPr bwMode="auto">
            <a:xfrm flipH="1">
              <a:off x="2216" y="2688"/>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5" name="Line 21">
              <a:extLst>
                <a:ext uri="{FF2B5EF4-FFF2-40B4-BE49-F238E27FC236}">
                  <a16:creationId xmlns:a16="http://schemas.microsoft.com/office/drawing/2014/main" id="{DC027D14-23D6-4F93-A78C-8E629973EA7E}"/>
                </a:ext>
              </a:extLst>
            </p:cNvPr>
            <p:cNvSpPr>
              <a:spLocks noChangeShapeType="1"/>
            </p:cNvSpPr>
            <p:nvPr/>
          </p:nvSpPr>
          <p:spPr bwMode="auto">
            <a:xfrm flipH="1">
              <a:off x="2216" y="2400"/>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6" name="Oval 22">
              <a:extLst>
                <a:ext uri="{FF2B5EF4-FFF2-40B4-BE49-F238E27FC236}">
                  <a16:creationId xmlns:a16="http://schemas.microsoft.com/office/drawing/2014/main" id="{59124FFC-037B-405A-A73F-EBB6338C6554}"/>
                </a:ext>
              </a:extLst>
            </p:cNvPr>
            <p:cNvSpPr>
              <a:spLocks noChangeArrowheads="1"/>
            </p:cNvSpPr>
            <p:nvPr/>
          </p:nvSpPr>
          <p:spPr bwMode="auto">
            <a:xfrm>
              <a:off x="2496" y="265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7" name="Line 23">
              <a:extLst>
                <a:ext uri="{FF2B5EF4-FFF2-40B4-BE49-F238E27FC236}">
                  <a16:creationId xmlns:a16="http://schemas.microsoft.com/office/drawing/2014/main" id="{5BF4462A-9CE9-4E04-AD19-159C7C21E754}"/>
                </a:ext>
              </a:extLst>
            </p:cNvPr>
            <p:cNvSpPr>
              <a:spLocks noChangeShapeType="1"/>
            </p:cNvSpPr>
            <p:nvPr/>
          </p:nvSpPr>
          <p:spPr bwMode="auto">
            <a:xfrm rot="10800000">
              <a:off x="2386" y="2688"/>
              <a:ext cx="0" cy="288"/>
            </a:xfrm>
            <a:prstGeom prst="line">
              <a:avLst/>
            </a:prstGeom>
            <a:noFill/>
            <a:ln w="19050" cap="rnd">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8" name="Line 24">
              <a:extLst>
                <a:ext uri="{FF2B5EF4-FFF2-40B4-BE49-F238E27FC236}">
                  <a16:creationId xmlns:a16="http://schemas.microsoft.com/office/drawing/2014/main" id="{ABC5A7E3-B0DC-4D70-89F3-23525A68B020}"/>
                </a:ext>
              </a:extLst>
            </p:cNvPr>
            <p:cNvSpPr>
              <a:spLocks noChangeShapeType="1"/>
            </p:cNvSpPr>
            <p:nvPr/>
          </p:nvSpPr>
          <p:spPr bwMode="auto">
            <a:xfrm rot="10800000" flipV="1">
              <a:off x="2386" y="2112"/>
              <a:ext cx="0" cy="288"/>
            </a:xfrm>
            <a:prstGeom prst="line">
              <a:avLst/>
            </a:prstGeom>
            <a:noFill/>
            <a:ln w="19050" cap="rnd">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289" name="Object 25">
            <a:extLst>
              <a:ext uri="{FF2B5EF4-FFF2-40B4-BE49-F238E27FC236}">
                <a16:creationId xmlns:a16="http://schemas.microsoft.com/office/drawing/2014/main" id="{498C20D1-3EF7-4786-9241-609CFD0AB6BB}"/>
              </a:ext>
            </a:extLst>
          </p:cNvPr>
          <p:cNvGraphicFramePr>
            <a:graphicFrameLocks noChangeAspect="1"/>
          </p:cNvGraphicFramePr>
          <p:nvPr/>
        </p:nvGraphicFramePr>
        <p:xfrm>
          <a:off x="1206500" y="4775200"/>
          <a:ext cx="1993900" cy="1016000"/>
        </p:xfrm>
        <a:graphic>
          <a:graphicData uri="http://schemas.openxmlformats.org/presentationml/2006/ole">
            <mc:AlternateContent xmlns:mc="http://schemas.openxmlformats.org/markup-compatibility/2006">
              <mc:Choice xmlns:v="urn:schemas-microsoft-com:vml" Requires="v">
                <p:oleObj spid="_x0000_s263325" name="Equation" r:id="rId9" imgW="1993680" imgH="1015920" progId="Equation.3">
                  <p:embed/>
                </p:oleObj>
              </mc:Choice>
              <mc:Fallback>
                <p:oleObj name="Equation" r:id="rId9" imgW="1993680" imgH="1015920" progId="Equation.3">
                  <p:embed/>
                  <p:pic>
                    <p:nvPicPr>
                      <p:cNvPr id="11289" name="Object 25">
                        <a:extLst>
                          <a:ext uri="{FF2B5EF4-FFF2-40B4-BE49-F238E27FC236}">
                            <a16:creationId xmlns:a16="http://schemas.microsoft.com/office/drawing/2014/main" id="{498C20D1-3EF7-4786-9241-609CFD0AB6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6500" y="4775200"/>
                        <a:ext cx="19939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90" name="Text Box 26">
            <a:extLst>
              <a:ext uri="{FF2B5EF4-FFF2-40B4-BE49-F238E27FC236}">
                <a16:creationId xmlns:a16="http://schemas.microsoft.com/office/drawing/2014/main" id="{848AFBC9-F2BB-47C5-8006-366230DD4DFD}"/>
              </a:ext>
            </a:extLst>
          </p:cNvPr>
          <p:cNvSpPr txBox="1">
            <a:spLocks noChangeArrowheads="1"/>
          </p:cNvSpPr>
          <p:nvPr/>
        </p:nvSpPr>
        <p:spPr bwMode="auto">
          <a:xfrm>
            <a:off x="685800" y="5791200"/>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0" lang="zh-CN" altLang="en-US" sz="2800" b="1">
                <a:solidFill>
                  <a:schemeClr val="tx2"/>
                </a:solidFill>
                <a:ea typeface="楷体_GB2312" pitchFamily="49" charset="-122"/>
              </a:rPr>
              <a:t>联立以上四式，解得</a:t>
            </a:r>
            <a:endParaRPr kumimoji="0" lang="zh-CN" altLang="en-US" sz="2800" b="1">
              <a:solidFill>
                <a:schemeClr val="bg2"/>
              </a:solidFill>
              <a:ea typeface="楷体_GB2312" pitchFamily="49" charset="-122"/>
            </a:endParaRPr>
          </a:p>
        </p:txBody>
      </p:sp>
    </p:spTree>
    <p:extLst>
      <p:ext uri="{BB962C8B-B14F-4D97-AF65-F5344CB8AC3E}">
        <p14:creationId xmlns:p14="http://schemas.microsoft.com/office/powerpoint/2010/main" val="271110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dissolve">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274"/>
                                        </p:tgtEl>
                                        <p:attrNameLst>
                                          <p:attrName>style.visibility</p:attrName>
                                        </p:attrNameLst>
                                      </p:cBhvr>
                                      <p:to>
                                        <p:strVal val="visible"/>
                                      </p:to>
                                    </p:set>
                                    <p:animEffect transition="in" filter="dissolve">
                                      <p:cBhvr>
                                        <p:cTn id="12" dur="500"/>
                                        <p:tgtEl>
                                          <p:spTgt spid="112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67"/>
                                        </p:tgtEl>
                                        <p:attrNameLst>
                                          <p:attrName>style.visibility</p:attrName>
                                        </p:attrNameLst>
                                      </p:cBhvr>
                                      <p:to>
                                        <p:strVal val="visible"/>
                                      </p:to>
                                    </p:set>
                                    <p:animEffect transition="in" filter="dissolve">
                                      <p:cBhvr>
                                        <p:cTn id="17" dur="500"/>
                                        <p:tgtEl>
                                          <p:spTgt spid="112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268"/>
                                        </p:tgtEl>
                                        <p:attrNameLst>
                                          <p:attrName>style.visibility</p:attrName>
                                        </p:attrNameLst>
                                      </p:cBhvr>
                                      <p:to>
                                        <p:strVal val="visible"/>
                                      </p:to>
                                    </p:set>
                                    <p:animEffect transition="in" filter="dissolve">
                                      <p:cBhvr>
                                        <p:cTn id="22" dur="500"/>
                                        <p:tgtEl>
                                          <p:spTgt spid="112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269"/>
                                        </p:tgtEl>
                                        <p:attrNameLst>
                                          <p:attrName>style.visibility</p:attrName>
                                        </p:attrNameLst>
                                      </p:cBhvr>
                                      <p:to>
                                        <p:strVal val="visible"/>
                                      </p:to>
                                    </p:set>
                                    <p:animEffect transition="in" filter="dissolve">
                                      <p:cBhvr>
                                        <p:cTn id="27" dur="500"/>
                                        <p:tgtEl>
                                          <p:spTgt spid="112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1270"/>
                                        </p:tgtEl>
                                        <p:attrNameLst>
                                          <p:attrName>style.visibility</p:attrName>
                                        </p:attrNameLst>
                                      </p:cBhvr>
                                      <p:to>
                                        <p:strVal val="visible"/>
                                      </p:to>
                                    </p:set>
                                    <p:animEffect transition="in" filter="dissolve">
                                      <p:cBhvr>
                                        <p:cTn id="32" dur="500"/>
                                        <p:tgtEl>
                                          <p:spTgt spid="112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271"/>
                                        </p:tgtEl>
                                        <p:attrNameLst>
                                          <p:attrName>style.visibility</p:attrName>
                                        </p:attrNameLst>
                                      </p:cBhvr>
                                      <p:to>
                                        <p:strVal val="visible"/>
                                      </p:to>
                                    </p:set>
                                    <p:animEffect transition="in" filter="dissolve">
                                      <p:cBhvr>
                                        <p:cTn id="37" dur="500"/>
                                        <p:tgtEl>
                                          <p:spTgt spid="112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1272"/>
                                        </p:tgtEl>
                                        <p:attrNameLst>
                                          <p:attrName>style.visibility</p:attrName>
                                        </p:attrNameLst>
                                      </p:cBhvr>
                                      <p:to>
                                        <p:strVal val="visible"/>
                                      </p:to>
                                    </p:set>
                                    <p:animEffect transition="in" filter="dissolve">
                                      <p:cBhvr>
                                        <p:cTn id="42" dur="500"/>
                                        <p:tgtEl>
                                          <p:spTgt spid="112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1273"/>
                                        </p:tgtEl>
                                        <p:attrNameLst>
                                          <p:attrName>style.visibility</p:attrName>
                                        </p:attrNameLst>
                                      </p:cBhvr>
                                      <p:to>
                                        <p:strVal val="visible"/>
                                      </p:to>
                                    </p:set>
                                    <p:animEffect transition="in" filter="dissolve">
                                      <p:cBhvr>
                                        <p:cTn id="47" dur="500"/>
                                        <p:tgtEl>
                                          <p:spTgt spid="112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1289"/>
                                        </p:tgtEl>
                                        <p:attrNameLst>
                                          <p:attrName>style.visibility</p:attrName>
                                        </p:attrNameLst>
                                      </p:cBhvr>
                                      <p:to>
                                        <p:strVal val="visible"/>
                                      </p:to>
                                    </p:set>
                                    <p:animEffect transition="in" filter="dissolve">
                                      <p:cBhvr>
                                        <p:cTn id="52" dur="500"/>
                                        <p:tgtEl>
                                          <p:spTgt spid="1128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1290"/>
                                        </p:tgtEl>
                                        <p:attrNameLst>
                                          <p:attrName>style.visibility</p:attrName>
                                        </p:attrNameLst>
                                      </p:cBhvr>
                                      <p:to>
                                        <p:strVal val="visible"/>
                                      </p:to>
                                    </p:set>
                                    <p:animEffect transition="in" filter="dissolve">
                                      <p:cBhvr>
                                        <p:cTn id="57" dur="500"/>
                                        <p:tgtEl>
                                          <p:spTgt spid="11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utoUpdateAnimBg="0"/>
      <p:bldP spid="11269" grpId="0" autoUpdateAnimBg="0"/>
      <p:bldP spid="11271" grpId="0" autoUpdateAnimBg="0"/>
      <p:bldP spid="11273" grpId="0" autoUpdateAnimBg="0"/>
      <p:bldP spid="11290"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a:extLst>
              <a:ext uri="{FF2B5EF4-FFF2-40B4-BE49-F238E27FC236}">
                <a16:creationId xmlns:a16="http://schemas.microsoft.com/office/drawing/2014/main" id="{FD73CAC0-B7DD-4C31-86FE-82B4EBCBC78E}"/>
              </a:ext>
            </a:extLst>
          </p:cNvPr>
          <p:cNvGraphicFramePr>
            <a:graphicFrameLocks noChangeAspect="1"/>
          </p:cNvGraphicFramePr>
          <p:nvPr/>
        </p:nvGraphicFramePr>
        <p:xfrm>
          <a:off x="990600" y="1333500"/>
          <a:ext cx="2670175" cy="1028700"/>
        </p:xfrm>
        <a:graphic>
          <a:graphicData uri="http://schemas.openxmlformats.org/presentationml/2006/ole">
            <mc:AlternateContent xmlns:mc="http://schemas.openxmlformats.org/markup-compatibility/2006">
              <mc:Choice xmlns:v="urn:schemas-microsoft-com:vml" Requires="v">
                <p:oleObj spid="_x0000_s264272" name="Equation" r:id="rId3" imgW="2666880" imgH="1028520" progId="Equation.3">
                  <p:embed/>
                </p:oleObj>
              </mc:Choice>
              <mc:Fallback>
                <p:oleObj name="Equation" r:id="rId3" imgW="2666880" imgH="1028520" progId="Equation.3">
                  <p:embed/>
                  <p:pic>
                    <p:nvPicPr>
                      <p:cNvPr id="12290" name="Object 2">
                        <a:extLst>
                          <a:ext uri="{FF2B5EF4-FFF2-40B4-BE49-F238E27FC236}">
                            <a16:creationId xmlns:a16="http://schemas.microsoft.com/office/drawing/2014/main" id="{FD73CAC0-B7DD-4C31-86FE-82B4EBCBC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33500"/>
                        <a:ext cx="26701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3">
            <a:extLst>
              <a:ext uri="{FF2B5EF4-FFF2-40B4-BE49-F238E27FC236}">
                <a16:creationId xmlns:a16="http://schemas.microsoft.com/office/drawing/2014/main" id="{3ED152F7-0AEA-4342-B5E0-F1F294C0D91F}"/>
              </a:ext>
            </a:extLst>
          </p:cNvPr>
          <p:cNvGraphicFramePr>
            <a:graphicFrameLocks noChangeAspect="1"/>
          </p:cNvGraphicFramePr>
          <p:nvPr/>
        </p:nvGraphicFramePr>
        <p:xfrm>
          <a:off x="5370513" y="1333500"/>
          <a:ext cx="2249487" cy="1028700"/>
        </p:xfrm>
        <a:graphic>
          <a:graphicData uri="http://schemas.openxmlformats.org/presentationml/2006/ole">
            <mc:AlternateContent xmlns:mc="http://schemas.openxmlformats.org/markup-compatibility/2006">
              <mc:Choice xmlns:v="urn:schemas-microsoft-com:vml" Requires="v">
                <p:oleObj spid="_x0000_s264273" name="Equation" r:id="rId5" imgW="2247840" imgH="1028520" progId="Equation.3">
                  <p:embed/>
                </p:oleObj>
              </mc:Choice>
              <mc:Fallback>
                <p:oleObj name="Equation" r:id="rId5" imgW="2247840" imgH="1028520" progId="Equation.3">
                  <p:embed/>
                  <p:pic>
                    <p:nvPicPr>
                      <p:cNvPr id="12291" name="Object 3">
                        <a:extLst>
                          <a:ext uri="{FF2B5EF4-FFF2-40B4-BE49-F238E27FC236}">
                            <a16:creationId xmlns:a16="http://schemas.microsoft.com/office/drawing/2014/main" id="{3ED152F7-0AEA-4342-B5E0-F1F294C0D9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0513" y="1333500"/>
                        <a:ext cx="2249487"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Text Box 4">
            <a:extLst>
              <a:ext uri="{FF2B5EF4-FFF2-40B4-BE49-F238E27FC236}">
                <a16:creationId xmlns:a16="http://schemas.microsoft.com/office/drawing/2014/main" id="{3D6E50BD-8579-46A5-8DFF-1E5231AF7D84}"/>
              </a:ext>
            </a:extLst>
          </p:cNvPr>
          <p:cNvSpPr txBox="1">
            <a:spLocks noChangeArrowheads="1"/>
          </p:cNvSpPr>
          <p:nvPr/>
        </p:nvSpPr>
        <p:spPr bwMode="auto">
          <a:xfrm>
            <a:off x="685800" y="2757488"/>
            <a:ext cx="213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0" lang="zh-CN" altLang="en-US" sz="2800" b="1">
                <a:solidFill>
                  <a:schemeClr val="tx2"/>
                </a:solidFill>
                <a:ea typeface="楷体_GB2312" pitchFamily="49" charset="-122"/>
              </a:rPr>
              <a:t>由此可见</a:t>
            </a:r>
          </a:p>
        </p:txBody>
      </p:sp>
      <p:sp>
        <p:nvSpPr>
          <p:cNvPr id="12294" name="Text Box 6">
            <a:extLst>
              <a:ext uri="{FF2B5EF4-FFF2-40B4-BE49-F238E27FC236}">
                <a16:creationId xmlns:a16="http://schemas.microsoft.com/office/drawing/2014/main" id="{4543E18A-8DFC-4207-A8BE-5C08F4B06B48}"/>
              </a:ext>
            </a:extLst>
          </p:cNvPr>
          <p:cNvSpPr txBox="1">
            <a:spLocks noChangeArrowheads="1"/>
          </p:cNvSpPr>
          <p:nvPr/>
        </p:nvSpPr>
        <p:spPr bwMode="auto">
          <a:xfrm>
            <a:off x="1509713" y="3535363"/>
            <a:ext cx="44759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dirty="0">
                <a:ea typeface="楷体_GB2312" pitchFamily="49" charset="-122"/>
              </a:rPr>
              <a:t>l&lt;R/2</a:t>
            </a:r>
            <a:r>
              <a:rPr lang="en-US" altLang="zh-CN" sz="3200" dirty="0">
                <a:ea typeface="楷体_GB2312" pitchFamily="49" charset="-122"/>
              </a:rPr>
              <a:t>,  </a:t>
            </a:r>
            <a:r>
              <a:rPr lang="en-US" altLang="zh-CN" sz="3200" b="1" i="1" dirty="0">
                <a:ea typeface="楷体_GB2312" pitchFamily="49" charset="-122"/>
              </a:rPr>
              <a:t>f</a:t>
            </a:r>
            <a:r>
              <a:rPr lang="en-US" altLang="zh-CN" sz="3200" dirty="0">
                <a:ea typeface="楷体_GB2312" pitchFamily="49" charset="-122"/>
              </a:rPr>
              <a:t>&gt;0,  </a:t>
            </a:r>
            <a:r>
              <a:rPr lang="zh-CN" altLang="en-US" sz="2800" b="1" dirty="0">
                <a:ea typeface="楷体_GB2312" pitchFamily="49" charset="-122"/>
              </a:rPr>
              <a:t>静摩擦力向后</a:t>
            </a:r>
            <a:r>
              <a:rPr lang="zh-CN" altLang="en-US" sz="3200" dirty="0">
                <a:ea typeface="楷体_GB2312" pitchFamily="49" charset="-122"/>
              </a:rPr>
              <a:t> </a:t>
            </a:r>
          </a:p>
        </p:txBody>
      </p:sp>
      <p:sp>
        <p:nvSpPr>
          <p:cNvPr id="12295" name="Text Box 7">
            <a:extLst>
              <a:ext uri="{FF2B5EF4-FFF2-40B4-BE49-F238E27FC236}">
                <a16:creationId xmlns:a16="http://schemas.microsoft.com/office/drawing/2014/main" id="{BB0A05D2-C6D7-48BB-9532-9BDEDF8180F2}"/>
              </a:ext>
            </a:extLst>
          </p:cNvPr>
          <p:cNvSpPr txBox="1">
            <a:spLocks noChangeArrowheads="1"/>
          </p:cNvSpPr>
          <p:nvPr/>
        </p:nvSpPr>
        <p:spPr bwMode="auto">
          <a:xfrm>
            <a:off x="1455738" y="4267200"/>
            <a:ext cx="4389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dirty="0">
                <a:ea typeface="楷体_GB2312" pitchFamily="49" charset="-122"/>
              </a:rPr>
              <a:t>l&gt;R/2,  f&lt;0,  </a:t>
            </a:r>
            <a:r>
              <a:rPr lang="zh-CN" altLang="en-US" sz="2800" b="1" dirty="0">
                <a:ea typeface="楷体_GB2312" pitchFamily="49" charset="-122"/>
              </a:rPr>
              <a:t>静摩擦力向前</a:t>
            </a:r>
          </a:p>
        </p:txBody>
      </p:sp>
      <p:sp>
        <p:nvSpPr>
          <p:cNvPr id="12296" name="Text Box 8">
            <a:extLst>
              <a:ext uri="{FF2B5EF4-FFF2-40B4-BE49-F238E27FC236}">
                <a16:creationId xmlns:a16="http://schemas.microsoft.com/office/drawing/2014/main" id="{94608A79-1855-401E-8132-5D9B4D487EC5}"/>
              </a:ext>
            </a:extLst>
          </p:cNvPr>
          <p:cNvSpPr txBox="1">
            <a:spLocks noChangeArrowheads="1"/>
          </p:cNvSpPr>
          <p:nvPr/>
        </p:nvSpPr>
        <p:spPr bwMode="auto">
          <a:xfrm>
            <a:off x="1398588" y="4972050"/>
            <a:ext cx="19431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dirty="0">
                <a:ea typeface="楷体_GB2312" pitchFamily="49" charset="-122"/>
              </a:rPr>
              <a:t>l=R/2,  f=0</a:t>
            </a:r>
          </a:p>
        </p:txBody>
      </p:sp>
    </p:spTree>
    <p:extLst>
      <p:ext uri="{BB962C8B-B14F-4D97-AF65-F5344CB8AC3E}">
        <p14:creationId xmlns:p14="http://schemas.microsoft.com/office/powerpoint/2010/main" val="975680445"/>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dissolve">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dissolve">
                                      <p:cBhvr>
                                        <p:cTn id="12" dur="500"/>
                                        <p:tgtEl>
                                          <p:spTgt spid="12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dissolve">
                                      <p:cBhvr>
                                        <p:cTn id="17" dur="500"/>
                                        <p:tgtEl>
                                          <p:spTgt spid="12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294"/>
                                        </p:tgtEl>
                                        <p:attrNameLst>
                                          <p:attrName>style.visibility</p:attrName>
                                        </p:attrNameLst>
                                      </p:cBhvr>
                                      <p:to>
                                        <p:strVal val="visible"/>
                                      </p:to>
                                    </p:set>
                                    <p:animEffect transition="in" filter="dissolve">
                                      <p:cBhvr>
                                        <p:cTn id="22" dur="500"/>
                                        <p:tgtEl>
                                          <p:spTgt spid="122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295"/>
                                        </p:tgtEl>
                                        <p:attrNameLst>
                                          <p:attrName>style.visibility</p:attrName>
                                        </p:attrNameLst>
                                      </p:cBhvr>
                                      <p:to>
                                        <p:strVal val="visible"/>
                                      </p:to>
                                    </p:set>
                                    <p:animEffect transition="in" filter="dissolve">
                                      <p:cBhvr>
                                        <p:cTn id="27" dur="500"/>
                                        <p:tgtEl>
                                          <p:spTgt spid="122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296"/>
                                        </p:tgtEl>
                                        <p:attrNameLst>
                                          <p:attrName>style.visibility</p:attrName>
                                        </p:attrNameLst>
                                      </p:cBhvr>
                                      <p:to>
                                        <p:strVal val="visible"/>
                                      </p:to>
                                    </p:set>
                                    <p:animEffect transition="in" filter="dissolve">
                                      <p:cBhvr>
                                        <p:cTn id="32" dur="500"/>
                                        <p:tgtEl>
                                          <p:spTgt spid="12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294" grpId="0" autoUpdateAnimBg="0"/>
      <p:bldP spid="12295" grpId="0" autoUpdateAnimBg="0"/>
      <p:bldP spid="1229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fontScale="90000"/>
          </a:bodyPr>
          <a:lstStyle/>
          <a:p>
            <a:r>
              <a:rPr lang="en-US" altLang="zh-CN" dirty="0"/>
              <a:t>§5.4 </a:t>
            </a:r>
            <a:r>
              <a:rPr lang="zh-CN" altLang="en-US" dirty="0"/>
              <a:t>力矩  刚体绕定轴转动微分方程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内容占位符 2"/>
          <p:cNvSpPr>
            <a:spLocks noGrp="1"/>
          </p:cNvSpPr>
          <p:nvPr>
            <p:ph idx="1"/>
          </p:nvPr>
        </p:nvSpPr>
        <p:spPr>
          <a:xfrm>
            <a:off x="457200" y="1340768"/>
            <a:ext cx="2530624" cy="604664"/>
          </a:xfrm>
        </p:spPr>
        <p:txBody>
          <a:bodyPr/>
          <a:lstStyle/>
          <a:p>
            <a:pPr>
              <a:buNone/>
            </a:pPr>
            <a:r>
              <a:rPr lang="zh-CN" altLang="en-US" dirty="0"/>
              <a:t>三</a:t>
            </a:r>
            <a:r>
              <a:rPr lang="en-US" altLang="zh-CN" dirty="0"/>
              <a:t>. </a:t>
            </a:r>
            <a:r>
              <a:rPr lang="zh-CN" altLang="en-US" dirty="0"/>
              <a:t>转动惯量</a:t>
            </a:r>
          </a:p>
        </p:txBody>
      </p:sp>
      <p:sp>
        <p:nvSpPr>
          <p:cNvPr id="32" name="Rectangle 3"/>
          <p:cNvSpPr>
            <a:spLocks noChangeArrowheads="1"/>
          </p:cNvSpPr>
          <p:nvPr/>
        </p:nvSpPr>
        <p:spPr bwMode="auto">
          <a:xfrm>
            <a:off x="730250" y="2060848"/>
            <a:ext cx="49792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latin typeface="Times New Roman" pitchFamily="18" charset="0"/>
              </a:rPr>
              <a:t>例</a:t>
            </a:r>
            <a:r>
              <a:rPr lang="en-US" altLang="zh-CN" sz="2400" b="1" dirty="0">
                <a:latin typeface="Times New Roman" pitchFamily="18" charset="0"/>
              </a:rPr>
              <a:t>2</a:t>
            </a:r>
            <a:r>
              <a:rPr lang="zh-CN" altLang="en-US" sz="2400" b="1" dirty="0">
                <a:latin typeface="Times New Roman" pitchFamily="18" charset="0"/>
              </a:rPr>
              <a:t>：圆环绕中心轴旋转的转动惯量</a:t>
            </a:r>
          </a:p>
        </p:txBody>
      </p:sp>
      <p:sp>
        <p:nvSpPr>
          <p:cNvPr id="33" name="Oval 5"/>
          <p:cNvSpPr>
            <a:spLocks noChangeArrowheads="1"/>
          </p:cNvSpPr>
          <p:nvPr/>
        </p:nvSpPr>
        <p:spPr bwMode="auto">
          <a:xfrm>
            <a:off x="6477000" y="1871141"/>
            <a:ext cx="1219200" cy="220980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6"/>
          <p:cNvSpPr>
            <a:spLocks noChangeShapeType="1"/>
          </p:cNvSpPr>
          <p:nvPr/>
        </p:nvSpPr>
        <p:spPr bwMode="auto">
          <a:xfrm>
            <a:off x="7086600" y="3014141"/>
            <a:ext cx="1676400" cy="0"/>
          </a:xfrm>
          <a:prstGeom prst="line">
            <a:avLst/>
          </a:prstGeom>
          <a:noFill/>
          <a:ln w="381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7"/>
          <p:cNvSpPr>
            <a:spLocks noChangeShapeType="1"/>
          </p:cNvSpPr>
          <p:nvPr/>
        </p:nvSpPr>
        <p:spPr bwMode="auto">
          <a:xfrm>
            <a:off x="5691188" y="3014141"/>
            <a:ext cx="762000" cy="0"/>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8"/>
          <p:cNvSpPr>
            <a:spLocks noChangeShapeType="1"/>
          </p:cNvSpPr>
          <p:nvPr/>
        </p:nvSpPr>
        <p:spPr bwMode="auto">
          <a:xfrm flipV="1">
            <a:off x="7086600" y="2099741"/>
            <a:ext cx="38100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Arc 9"/>
          <p:cNvSpPr>
            <a:spLocks/>
          </p:cNvSpPr>
          <p:nvPr/>
        </p:nvSpPr>
        <p:spPr bwMode="auto">
          <a:xfrm rot="20854116" flipH="1">
            <a:off x="6735763" y="1912416"/>
            <a:ext cx="392112" cy="571500"/>
          </a:xfrm>
          <a:custGeom>
            <a:avLst/>
            <a:gdLst>
              <a:gd name="G0" fmla="+- 0 0 0"/>
              <a:gd name="G1" fmla="+- 21070 0 0"/>
              <a:gd name="G2" fmla="+- 21600 0 0"/>
              <a:gd name="T0" fmla="*/ 4757 w 14853"/>
              <a:gd name="T1" fmla="*/ 0 h 21070"/>
              <a:gd name="T2" fmla="*/ 14853 w 14853"/>
              <a:gd name="T3" fmla="*/ 5387 h 21070"/>
              <a:gd name="T4" fmla="*/ 0 w 14853"/>
              <a:gd name="T5" fmla="*/ 21070 h 21070"/>
            </a:gdLst>
            <a:ahLst/>
            <a:cxnLst>
              <a:cxn ang="0">
                <a:pos x="T0" y="T1"/>
              </a:cxn>
              <a:cxn ang="0">
                <a:pos x="T2" y="T3"/>
              </a:cxn>
              <a:cxn ang="0">
                <a:pos x="T4" y="T5"/>
              </a:cxn>
            </a:cxnLst>
            <a:rect l="0" t="0" r="r" b="b"/>
            <a:pathLst>
              <a:path w="14853" h="21070" fill="none" extrusionOk="0">
                <a:moveTo>
                  <a:pt x="4756" y="0"/>
                </a:moveTo>
                <a:cubicBezTo>
                  <a:pt x="8545" y="855"/>
                  <a:pt x="12033" y="2716"/>
                  <a:pt x="14852" y="5387"/>
                </a:cubicBezTo>
              </a:path>
              <a:path w="14853" h="21070" stroke="0" extrusionOk="0">
                <a:moveTo>
                  <a:pt x="4756" y="0"/>
                </a:moveTo>
                <a:cubicBezTo>
                  <a:pt x="8545" y="855"/>
                  <a:pt x="12033" y="2716"/>
                  <a:pt x="14852" y="5387"/>
                </a:cubicBezTo>
                <a:lnTo>
                  <a:pt x="0" y="21070"/>
                </a:lnTo>
                <a:close/>
              </a:path>
            </a:pathLst>
          </a:cu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Text Box 10"/>
          <p:cNvSpPr txBox="1">
            <a:spLocks noChangeArrowheads="1"/>
          </p:cNvSpPr>
          <p:nvPr/>
        </p:nvSpPr>
        <p:spPr bwMode="auto">
          <a:xfrm>
            <a:off x="6410325" y="1585391"/>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a:latin typeface="Times New Roman" pitchFamily="18" charset="0"/>
              </a:rPr>
              <a:t>d</a:t>
            </a:r>
            <a:r>
              <a:rPr lang="en-US" altLang="zh-CN" sz="2400" i="1">
                <a:latin typeface="Times New Roman" pitchFamily="18" charset="0"/>
              </a:rPr>
              <a:t>l</a:t>
            </a:r>
          </a:p>
        </p:txBody>
      </p:sp>
      <p:sp>
        <p:nvSpPr>
          <p:cNvPr id="39" name="Text Box 11"/>
          <p:cNvSpPr txBox="1">
            <a:spLocks noChangeArrowheads="1"/>
          </p:cNvSpPr>
          <p:nvPr/>
        </p:nvSpPr>
        <p:spPr bwMode="auto">
          <a:xfrm>
            <a:off x="6804025" y="2928416"/>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O</a:t>
            </a:r>
          </a:p>
        </p:txBody>
      </p:sp>
      <p:graphicFrame>
        <p:nvGraphicFramePr>
          <p:cNvPr id="40" name="Object 12"/>
          <p:cNvGraphicFramePr>
            <a:graphicFrameLocks/>
          </p:cNvGraphicFramePr>
          <p:nvPr>
            <p:extLst>
              <p:ext uri="{D42A27DB-BD31-4B8C-83A1-F6EECF244321}">
                <p14:modId xmlns:p14="http://schemas.microsoft.com/office/powerpoint/2010/main" val="1521321080"/>
              </p:ext>
            </p:extLst>
          </p:nvPr>
        </p:nvGraphicFramePr>
        <p:xfrm>
          <a:off x="1115616" y="2738579"/>
          <a:ext cx="3096344" cy="675935"/>
        </p:xfrm>
        <a:graphic>
          <a:graphicData uri="http://schemas.openxmlformats.org/presentationml/2006/ole">
            <mc:AlternateContent xmlns:mc="http://schemas.openxmlformats.org/markup-compatibility/2006">
              <mc:Choice xmlns:v="urn:schemas-microsoft-com:vml" Requires="v">
                <p:oleObj spid="_x0000_s198306" name="Equation" r:id="rId4" imgW="1574640" imgH="330120" progId="Equation.DSMT4">
                  <p:embed/>
                </p:oleObj>
              </mc:Choice>
              <mc:Fallback>
                <p:oleObj name="Equation" r:id="rId4" imgW="1574640" imgH="330120" progId="Equation.DSMT4">
                  <p:embed/>
                  <p:pic>
                    <p:nvPicPr>
                      <p:cNvPr id="0" name=""/>
                      <p:cNvPicPr>
                        <a:picLocks noChangeArrowheads="1"/>
                      </p:cNvPicPr>
                      <p:nvPr/>
                    </p:nvPicPr>
                    <p:blipFill>
                      <a:blip r:embed="rId5"/>
                      <a:srcRect/>
                      <a:stretch>
                        <a:fillRect/>
                      </a:stretch>
                    </p:blipFill>
                    <p:spPr bwMode="auto">
                      <a:xfrm>
                        <a:off x="1115616" y="2738579"/>
                        <a:ext cx="3096344" cy="675935"/>
                      </a:xfrm>
                      <a:prstGeom prst="rect">
                        <a:avLst/>
                      </a:prstGeom>
                      <a:noFill/>
                      <a:ln>
                        <a:noFill/>
                      </a:ln>
                    </p:spPr>
                  </p:pic>
                </p:oleObj>
              </mc:Fallback>
            </mc:AlternateContent>
          </a:graphicData>
        </a:graphic>
      </p:graphicFrame>
      <p:graphicFrame>
        <p:nvGraphicFramePr>
          <p:cNvPr id="41" name="Object 13"/>
          <p:cNvGraphicFramePr>
            <a:graphicFrameLocks/>
          </p:cNvGraphicFramePr>
          <p:nvPr>
            <p:extLst>
              <p:ext uri="{D42A27DB-BD31-4B8C-83A1-F6EECF244321}">
                <p14:modId xmlns:p14="http://schemas.microsoft.com/office/powerpoint/2010/main" val="4011419638"/>
              </p:ext>
            </p:extLst>
          </p:nvPr>
        </p:nvGraphicFramePr>
        <p:xfrm>
          <a:off x="1268413" y="3486274"/>
          <a:ext cx="3784600" cy="811213"/>
        </p:xfrm>
        <a:graphic>
          <a:graphicData uri="http://schemas.openxmlformats.org/presentationml/2006/ole">
            <mc:AlternateContent xmlns:mc="http://schemas.openxmlformats.org/markup-compatibility/2006">
              <mc:Choice xmlns:v="urn:schemas-microsoft-com:vml" Requires="v">
                <p:oleObj spid="_x0000_s198307" name="Equation" r:id="rId6" imgW="2095200" imgH="393480" progId="Equation.DSMT4">
                  <p:embed/>
                </p:oleObj>
              </mc:Choice>
              <mc:Fallback>
                <p:oleObj name="Equation" r:id="rId6" imgW="2095200" imgH="393480" progId="Equation.DSMT4">
                  <p:embed/>
                  <p:pic>
                    <p:nvPicPr>
                      <p:cNvPr id="0" name=""/>
                      <p:cNvPicPr>
                        <a:picLocks noChangeArrowheads="1"/>
                      </p:cNvPicPr>
                      <p:nvPr/>
                    </p:nvPicPr>
                    <p:blipFill>
                      <a:blip r:embed="rId7"/>
                      <a:srcRect/>
                      <a:stretch>
                        <a:fillRect/>
                      </a:stretch>
                    </p:blipFill>
                    <p:spPr bwMode="auto">
                      <a:xfrm>
                        <a:off x="1268413" y="3486274"/>
                        <a:ext cx="3784600" cy="811213"/>
                      </a:xfrm>
                      <a:prstGeom prst="rect">
                        <a:avLst/>
                      </a:prstGeom>
                      <a:noFill/>
                      <a:ln>
                        <a:noFill/>
                      </a:ln>
                    </p:spPr>
                  </p:pic>
                </p:oleObj>
              </mc:Fallback>
            </mc:AlternateContent>
          </a:graphicData>
        </a:graphic>
      </p:graphicFrame>
      <p:sp>
        <p:nvSpPr>
          <p:cNvPr id="42" name="Text Box 14"/>
          <p:cNvSpPr txBox="1">
            <a:spLocks noChangeArrowheads="1"/>
          </p:cNvSpPr>
          <p:nvPr/>
        </p:nvSpPr>
        <p:spPr bwMode="auto">
          <a:xfrm>
            <a:off x="7543800" y="1947341"/>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m</a:t>
            </a:r>
          </a:p>
        </p:txBody>
      </p:sp>
      <p:sp>
        <p:nvSpPr>
          <p:cNvPr id="43" name="Text Box 31"/>
          <p:cNvSpPr txBox="1">
            <a:spLocks noChangeArrowheads="1"/>
          </p:cNvSpPr>
          <p:nvPr/>
        </p:nvSpPr>
        <p:spPr bwMode="auto">
          <a:xfrm>
            <a:off x="6781800" y="2252141"/>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R</a:t>
            </a:r>
          </a:p>
        </p:txBody>
      </p:sp>
      <p:sp>
        <p:nvSpPr>
          <p:cNvPr id="44" name="Arc 33"/>
          <p:cNvSpPr>
            <a:spLocks/>
          </p:cNvSpPr>
          <p:nvPr/>
        </p:nvSpPr>
        <p:spPr bwMode="auto">
          <a:xfrm rot="5334705" flipH="1">
            <a:off x="7755732" y="2900635"/>
            <a:ext cx="471487" cy="219075"/>
          </a:xfrm>
          <a:custGeom>
            <a:avLst/>
            <a:gdLst>
              <a:gd name="G0" fmla="+- 21600 0 0"/>
              <a:gd name="G1" fmla="+- 17204 0 0"/>
              <a:gd name="G2" fmla="+- 21600 0 0"/>
              <a:gd name="T0" fmla="*/ 34661 w 43200"/>
              <a:gd name="T1" fmla="*/ 0 h 38804"/>
              <a:gd name="T2" fmla="*/ 8475 w 43200"/>
              <a:gd name="T3" fmla="*/ 49 h 38804"/>
              <a:gd name="T4" fmla="*/ 21600 w 43200"/>
              <a:gd name="T5" fmla="*/ 17204 h 38804"/>
            </a:gdLst>
            <a:ahLst/>
            <a:cxnLst>
              <a:cxn ang="0">
                <a:pos x="T0" y="T1"/>
              </a:cxn>
              <a:cxn ang="0">
                <a:pos x="T2" y="T3"/>
              </a:cxn>
              <a:cxn ang="0">
                <a:pos x="T4" y="T5"/>
              </a:cxn>
            </a:cxnLst>
            <a:rect l="0" t="0" r="r" b="b"/>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FFCC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16"/>
          <p:cNvSpPr>
            <a:spLocks noChangeArrowheads="1"/>
          </p:cNvSpPr>
          <p:nvPr/>
        </p:nvSpPr>
        <p:spPr bwMode="auto">
          <a:xfrm>
            <a:off x="6629400" y="4531568"/>
            <a:ext cx="1219200" cy="2209800"/>
          </a:xfrm>
          <a:prstGeom prst="ellipse">
            <a:avLst/>
          </a:prstGeom>
          <a:solidFill>
            <a:srgbClr val="FFCC99"/>
          </a:solidFill>
          <a:ln>
            <a:noFill/>
          </a:ln>
          <a:effectLst/>
          <a:extLst>
            <a:ext uri="{91240B29-F687-4F45-9708-019B960494DF}">
              <a14:hiddenLine xmlns:a14="http://schemas.microsoft.com/office/drawing/2010/main" w="222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b="1">
              <a:latin typeface="Times New Roman" pitchFamily="18" charset="0"/>
            </a:endParaRPr>
          </a:p>
        </p:txBody>
      </p:sp>
      <p:sp>
        <p:nvSpPr>
          <p:cNvPr id="46" name="Line 17"/>
          <p:cNvSpPr>
            <a:spLocks noChangeShapeType="1"/>
          </p:cNvSpPr>
          <p:nvPr/>
        </p:nvSpPr>
        <p:spPr bwMode="auto">
          <a:xfrm>
            <a:off x="5867400" y="5674568"/>
            <a:ext cx="762000" cy="0"/>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Text Box 18"/>
          <p:cNvSpPr txBox="1">
            <a:spLocks noChangeArrowheads="1"/>
          </p:cNvSpPr>
          <p:nvPr/>
        </p:nvSpPr>
        <p:spPr bwMode="auto">
          <a:xfrm>
            <a:off x="7086600" y="4455368"/>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R</a:t>
            </a:r>
          </a:p>
        </p:txBody>
      </p:sp>
      <p:sp>
        <p:nvSpPr>
          <p:cNvPr id="48" name="Text Box 19"/>
          <p:cNvSpPr txBox="1">
            <a:spLocks noChangeArrowheads="1"/>
          </p:cNvSpPr>
          <p:nvPr/>
        </p:nvSpPr>
        <p:spPr bwMode="auto">
          <a:xfrm>
            <a:off x="7092950" y="5582493"/>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O</a:t>
            </a:r>
          </a:p>
        </p:txBody>
      </p:sp>
      <p:sp>
        <p:nvSpPr>
          <p:cNvPr id="49" name="Text Box 20"/>
          <p:cNvSpPr txBox="1">
            <a:spLocks noChangeArrowheads="1"/>
          </p:cNvSpPr>
          <p:nvPr/>
        </p:nvSpPr>
        <p:spPr bwMode="auto">
          <a:xfrm>
            <a:off x="7696200" y="460776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m</a:t>
            </a:r>
          </a:p>
        </p:txBody>
      </p:sp>
      <p:sp>
        <p:nvSpPr>
          <p:cNvPr id="50" name="AutoShape 21"/>
          <p:cNvSpPr>
            <a:spLocks noChangeArrowheads="1"/>
          </p:cNvSpPr>
          <p:nvPr/>
        </p:nvSpPr>
        <p:spPr bwMode="auto">
          <a:xfrm>
            <a:off x="6934200" y="4912568"/>
            <a:ext cx="685800" cy="1524000"/>
          </a:xfrm>
          <a:custGeom>
            <a:avLst/>
            <a:gdLst>
              <a:gd name="G0" fmla="+- 3793 0 0"/>
              <a:gd name="G1" fmla="+- 21600 0 3793"/>
              <a:gd name="G2" fmla="+- 21600 0 379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93" y="10800"/>
                </a:moveTo>
                <a:cubicBezTo>
                  <a:pt x="3793" y="14670"/>
                  <a:pt x="6930" y="17807"/>
                  <a:pt x="10800" y="17807"/>
                </a:cubicBezTo>
                <a:cubicBezTo>
                  <a:pt x="14670" y="17807"/>
                  <a:pt x="17807" y="14670"/>
                  <a:pt x="17807" y="10800"/>
                </a:cubicBezTo>
                <a:cubicBezTo>
                  <a:pt x="17807" y="6930"/>
                  <a:pt x="14670" y="3793"/>
                  <a:pt x="10800" y="3793"/>
                </a:cubicBezTo>
                <a:cubicBezTo>
                  <a:pt x="6930" y="3793"/>
                  <a:pt x="3793" y="6930"/>
                  <a:pt x="3793" y="10800"/>
                </a:cubicBezTo>
                <a:close/>
              </a:path>
            </a:pathLst>
          </a:cu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22"/>
          <p:cNvSpPr>
            <a:spLocks noChangeShapeType="1"/>
          </p:cNvSpPr>
          <p:nvPr/>
        </p:nvSpPr>
        <p:spPr bwMode="auto">
          <a:xfrm flipV="1">
            <a:off x="7239000" y="4683968"/>
            <a:ext cx="304800" cy="990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23"/>
          <p:cNvSpPr>
            <a:spLocks noChangeShapeType="1"/>
          </p:cNvSpPr>
          <p:nvPr/>
        </p:nvSpPr>
        <p:spPr bwMode="auto">
          <a:xfrm flipH="1" flipV="1">
            <a:off x="7164388" y="5247531"/>
            <a:ext cx="74612" cy="42703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Text Box 24"/>
          <p:cNvSpPr txBox="1">
            <a:spLocks noChangeArrowheads="1"/>
          </p:cNvSpPr>
          <p:nvPr/>
        </p:nvSpPr>
        <p:spPr bwMode="auto">
          <a:xfrm>
            <a:off x="6986588" y="531896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i="1">
                <a:latin typeface="Times New Roman" pitchFamily="18" charset="0"/>
              </a:rPr>
              <a:t>r</a:t>
            </a:r>
          </a:p>
        </p:txBody>
      </p:sp>
      <p:sp>
        <p:nvSpPr>
          <p:cNvPr id="54" name="Text Box 25"/>
          <p:cNvSpPr txBox="1">
            <a:spLocks noChangeArrowheads="1"/>
          </p:cNvSpPr>
          <p:nvPr/>
        </p:nvSpPr>
        <p:spPr bwMode="auto">
          <a:xfrm>
            <a:off x="6629400" y="483636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400">
                <a:latin typeface="Times New Roman" pitchFamily="18" charset="0"/>
              </a:rPr>
              <a:t>d</a:t>
            </a:r>
            <a:r>
              <a:rPr lang="en-US" altLang="zh-CN" sz="2400" i="1">
                <a:latin typeface="Times New Roman" pitchFamily="18" charset="0"/>
              </a:rPr>
              <a:t>r</a:t>
            </a:r>
          </a:p>
        </p:txBody>
      </p:sp>
      <p:sp>
        <p:nvSpPr>
          <p:cNvPr id="55" name="Line 27"/>
          <p:cNvSpPr>
            <a:spLocks noChangeShapeType="1"/>
          </p:cNvSpPr>
          <p:nvPr/>
        </p:nvSpPr>
        <p:spPr bwMode="auto">
          <a:xfrm>
            <a:off x="7239000" y="5674568"/>
            <a:ext cx="1524000" cy="0"/>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Arc 34"/>
          <p:cNvSpPr>
            <a:spLocks/>
          </p:cNvSpPr>
          <p:nvPr/>
        </p:nvSpPr>
        <p:spPr bwMode="auto">
          <a:xfrm rot="5334705" flipH="1">
            <a:off x="7971632" y="5564237"/>
            <a:ext cx="471487" cy="219075"/>
          </a:xfrm>
          <a:custGeom>
            <a:avLst/>
            <a:gdLst>
              <a:gd name="G0" fmla="+- 21600 0 0"/>
              <a:gd name="G1" fmla="+- 17204 0 0"/>
              <a:gd name="G2" fmla="+- 21600 0 0"/>
              <a:gd name="T0" fmla="*/ 34661 w 43200"/>
              <a:gd name="T1" fmla="*/ 0 h 38804"/>
              <a:gd name="T2" fmla="*/ 8475 w 43200"/>
              <a:gd name="T3" fmla="*/ 49 h 38804"/>
              <a:gd name="T4" fmla="*/ 21600 w 43200"/>
              <a:gd name="T5" fmla="*/ 17204 h 38804"/>
            </a:gdLst>
            <a:ahLst/>
            <a:cxnLst>
              <a:cxn ang="0">
                <a:pos x="T0" y="T1"/>
              </a:cxn>
              <a:cxn ang="0">
                <a:pos x="T2" y="T3"/>
              </a:cxn>
              <a:cxn ang="0">
                <a:pos x="T4" y="T5"/>
              </a:cxn>
            </a:cxnLst>
            <a:rect l="0" t="0" r="r" b="b"/>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FFCC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4"/>
          <p:cNvSpPr>
            <a:spLocks noChangeArrowheads="1"/>
          </p:cNvSpPr>
          <p:nvPr/>
        </p:nvSpPr>
        <p:spPr bwMode="auto">
          <a:xfrm>
            <a:off x="730250" y="4407495"/>
            <a:ext cx="49792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latin typeface="Times New Roman" pitchFamily="18" charset="0"/>
              </a:rPr>
              <a:t>例</a:t>
            </a:r>
            <a:r>
              <a:rPr lang="en-US" altLang="zh-CN" sz="2400" b="1" dirty="0">
                <a:latin typeface="Times New Roman" pitchFamily="18" charset="0"/>
              </a:rPr>
              <a:t>3</a:t>
            </a:r>
            <a:r>
              <a:rPr lang="zh-CN" altLang="en-US" sz="2400" b="1" dirty="0">
                <a:latin typeface="Times New Roman" pitchFamily="18" charset="0"/>
              </a:rPr>
              <a:t>：圆盘绕中心轴旋转的转动惯量</a:t>
            </a:r>
          </a:p>
        </p:txBody>
      </p:sp>
      <p:graphicFrame>
        <p:nvGraphicFramePr>
          <p:cNvPr id="58" name="Object 15"/>
          <p:cNvGraphicFramePr>
            <a:graphicFrameLocks noChangeAspect="1"/>
          </p:cNvGraphicFramePr>
          <p:nvPr>
            <p:extLst>
              <p:ext uri="{D42A27DB-BD31-4B8C-83A1-F6EECF244321}">
                <p14:modId xmlns:p14="http://schemas.microsoft.com/office/powerpoint/2010/main" val="674240286"/>
              </p:ext>
            </p:extLst>
          </p:nvPr>
        </p:nvGraphicFramePr>
        <p:xfrm>
          <a:off x="2795588" y="4677047"/>
          <a:ext cx="263525" cy="500063"/>
        </p:xfrm>
        <a:graphic>
          <a:graphicData uri="http://schemas.openxmlformats.org/presentationml/2006/ole">
            <mc:AlternateContent xmlns:mc="http://schemas.openxmlformats.org/markup-compatibility/2006">
              <mc:Choice xmlns:v="urn:schemas-microsoft-com:vml" Requires="v">
                <p:oleObj spid="_x0000_s198308" name="Equation" r:id="rId8" imgW="114151" imgH="215619" progId="Equation.3">
                  <p:embed/>
                </p:oleObj>
              </mc:Choice>
              <mc:Fallback>
                <p:oleObj name="Equation" r:id="rId8" imgW="114151" imgH="21561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5588" y="4677047"/>
                        <a:ext cx="2635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aphicFrame>
        <p:nvGraphicFramePr>
          <p:cNvPr id="59" name="Object 28"/>
          <p:cNvGraphicFramePr>
            <a:graphicFrameLocks/>
          </p:cNvGraphicFramePr>
          <p:nvPr>
            <p:extLst>
              <p:ext uri="{D42A27DB-BD31-4B8C-83A1-F6EECF244321}">
                <p14:modId xmlns:p14="http://schemas.microsoft.com/office/powerpoint/2010/main" val="1981172188"/>
              </p:ext>
            </p:extLst>
          </p:nvPr>
        </p:nvGraphicFramePr>
        <p:xfrm>
          <a:off x="1403648" y="5136734"/>
          <a:ext cx="1224136" cy="403225"/>
        </p:xfrm>
        <a:graphic>
          <a:graphicData uri="http://schemas.openxmlformats.org/presentationml/2006/ole">
            <mc:AlternateContent xmlns:mc="http://schemas.openxmlformats.org/markup-compatibility/2006">
              <mc:Choice xmlns:v="urn:schemas-microsoft-com:vml" Requires="v">
                <p:oleObj spid="_x0000_s198309" name="Equation" r:id="rId10" imgW="622080" imgH="177480" progId="Equation.DSMT4">
                  <p:embed/>
                </p:oleObj>
              </mc:Choice>
              <mc:Fallback>
                <p:oleObj name="Equation" r:id="rId10" imgW="622080" imgH="177480" progId="Equation.DSMT4">
                  <p:embed/>
                  <p:pic>
                    <p:nvPicPr>
                      <p:cNvPr id="0" name=""/>
                      <p:cNvPicPr>
                        <a:picLocks noChangeArrowheads="1"/>
                      </p:cNvPicPr>
                      <p:nvPr/>
                    </p:nvPicPr>
                    <p:blipFill>
                      <a:blip r:embed="rId11"/>
                      <a:srcRect/>
                      <a:stretch>
                        <a:fillRect/>
                      </a:stretch>
                    </p:blipFill>
                    <p:spPr bwMode="auto">
                      <a:xfrm>
                        <a:off x="1403648" y="5136734"/>
                        <a:ext cx="1224136" cy="403225"/>
                      </a:xfrm>
                      <a:prstGeom prst="rect">
                        <a:avLst/>
                      </a:prstGeom>
                      <a:noFill/>
                      <a:ln>
                        <a:noFill/>
                      </a:ln>
                    </p:spPr>
                  </p:pic>
                </p:oleObj>
              </mc:Fallback>
            </mc:AlternateContent>
          </a:graphicData>
        </a:graphic>
      </p:graphicFrame>
      <p:graphicFrame>
        <p:nvGraphicFramePr>
          <p:cNvPr id="60" name="Object 29"/>
          <p:cNvGraphicFramePr>
            <a:graphicFrameLocks/>
          </p:cNvGraphicFramePr>
          <p:nvPr>
            <p:extLst>
              <p:ext uri="{D42A27DB-BD31-4B8C-83A1-F6EECF244321}">
                <p14:modId xmlns:p14="http://schemas.microsoft.com/office/powerpoint/2010/main" val="1271470360"/>
              </p:ext>
            </p:extLst>
          </p:nvPr>
        </p:nvGraphicFramePr>
        <p:xfrm>
          <a:off x="1123950" y="5724525"/>
          <a:ext cx="4229100" cy="925513"/>
        </p:xfrm>
        <a:graphic>
          <a:graphicData uri="http://schemas.openxmlformats.org/presentationml/2006/ole">
            <mc:AlternateContent xmlns:mc="http://schemas.openxmlformats.org/markup-compatibility/2006">
              <mc:Choice xmlns:v="urn:schemas-microsoft-com:vml" Requires="v">
                <p:oleObj spid="_x0000_s198310" name="Equation" r:id="rId12" imgW="1981080" imgH="444240" progId="Equation.DSMT4">
                  <p:embed/>
                </p:oleObj>
              </mc:Choice>
              <mc:Fallback>
                <p:oleObj name="Equation" r:id="rId12" imgW="1981080" imgH="444240" progId="Equation.DSMT4">
                  <p:embed/>
                  <p:pic>
                    <p:nvPicPr>
                      <p:cNvPr id="0" name=""/>
                      <p:cNvPicPr>
                        <a:picLocks noChangeArrowheads="1"/>
                      </p:cNvPicPr>
                      <p:nvPr/>
                    </p:nvPicPr>
                    <p:blipFill>
                      <a:blip r:embed="rId13"/>
                      <a:srcRect/>
                      <a:stretch>
                        <a:fillRect/>
                      </a:stretch>
                    </p:blipFill>
                    <p:spPr bwMode="auto">
                      <a:xfrm>
                        <a:off x="1123950" y="5724525"/>
                        <a:ext cx="4229100" cy="925513"/>
                      </a:xfrm>
                      <a:prstGeom prst="rect">
                        <a:avLst/>
                      </a:prstGeom>
                      <a:noFill/>
                      <a:ln>
                        <a:noFill/>
                      </a:ln>
                    </p:spPr>
                  </p:pic>
                </p:oleObj>
              </mc:Fallback>
            </mc:AlternateContent>
          </a:graphicData>
        </a:graphic>
      </p:graphicFrame>
      <p:graphicFrame>
        <p:nvGraphicFramePr>
          <p:cNvPr id="61" name="Object 30"/>
          <p:cNvGraphicFramePr>
            <a:graphicFrameLocks/>
          </p:cNvGraphicFramePr>
          <p:nvPr>
            <p:extLst>
              <p:ext uri="{D42A27DB-BD31-4B8C-83A1-F6EECF244321}">
                <p14:modId xmlns:p14="http://schemas.microsoft.com/office/powerpoint/2010/main" val="2499210424"/>
              </p:ext>
            </p:extLst>
          </p:nvPr>
        </p:nvGraphicFramePr>
        <p:xfrm>
          <a:off x="2555776" y="4995813"/>
          <a:ext cx="2592288" cy="737443"/>
        </p:xfrm>
        <a:graphic>
          <a:graphicData uri="http://schemas.openxmlformats.org/presentationml/2006/ole">
            <mc:AlternateContent xmlns:mc="http://schemas.openxmlformats.org/markup-compatibility/2006">
              <mc:Choice xmlns:v="urn:schemas-microsoft-com:vml" Requires="v">
                <p:oleObj spid="_x0000_s198311" name="Equation" r:id="rId14" imgW="1409400" imgH="393480" progId="Equation.DSMT4">
                  <p:embed/>
                </p:oleObj>
              </mc:Choice>
              <mc:Fallback>
                <p:oleObj name="Equation" r:id="rId14" imgW="1409400" imgH="393480" progId="Equation.DSMT4">
                  <p:embed/>
                  <p:pic>
                    <p:nvPicPr>
                      <p:cNvPr id="0" name=""/>
                      <p:cNvPicPr>
                        <a:picLocks noChangeArrowheads="1"/>
                      </p:cNvPicPr>
                      <p:nvPr/>
                    </p:nvPicPr>
                    <p:blipFill>
                      <a:blip r:embed="rId15"/>
                      <a:srcRect/>
                      <a:stretch>
                        <a:fillRect/>
                      </a:stretch>
                    </p:blipFill>
                    <p:spPr bwMode="auto">
                      <a:xfrm>
                        <a:off x="2555776" y="4995813"/>
                        <a:ext cx="2592288" cy="73744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904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down)">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left)">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left)">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left)">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wipe(left)">
                                      <p:cBhvr>
                                        <p:cTn id="72" dur="500"/>
                                        <p:tgtEl>
                                          <p:spTgt spid="5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left)">
                                      <p:cBhvr>
                                        <p:cTn id="77" dur="500"/>
                                        <p:tgtEl>
                                          <p:spTgt spid="4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wipe(left)">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wipe(left)">
                                      <p:cBhvr>
                                        <p:cTn id="87" dur="500"/>
                                        <p:tgtEl>
                                          <p:spTgt spid="4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wipe(down)">
                                      <p:cBhvr>
                                        <p:cTn id="92" dur="500"/>
                                        <p:tgtEl>
                                          <p:spTgt spid="5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left)">
                                      <p:cBhvr>
                                        <p:cTn id="97" dur="500"/>
                                        <p:tgtEl>
                                          <p:spTgt spid="4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wipe(left)">
                                      <p:cBhvr>
                                        <p:cTn id="102" dur="500"/>
                                        <p:tgtEl>
                                          <p:spTgt spid="5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wipe(left)">
                                      <p:cBhvr>
                                        <p:cTn id="112" dur="500"/>
                                        <p:tgtEl>
                                          <p:spTgt spid="4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left)">
                                      <p:cBhvr>
                                        <p:cTn id="117" dur="500"/>
                                        <p:tgtEl>
                                          <p:spTgt spid="5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wipe(left)">
                                      <p:cBhvr>
                                        <p:cTn id="122" dur="500"/>
                                        <p:tgtEl>
                                          <p:spTgt spid="5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53"/>
                                        </p:tgtEl>
                                        <p:attrNameLst>
                                          <p:attrName>style.visibility</p:attrName>
                                        </p:attrNameLst>
                                      </p:cBhvr>
                                      <p:to>
                                        <p:strVal val="visible"/>
                                      </p:to>
                                    </p:set>
                                    <p:animEffect transition="in" filter="wipe(left)">
                                      <p:cBhvr>
                                        <p:cTn id="127" dur="500"/>
                                        <p:tgtEl>
                                          <p:spTgt spid="5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54"/>
                                        </p:tgtEl>
                                        <p:attrNameLst>
                                          <p:attrName>style.visibility</p:attrName>
                                        </p:attrNameLst>
                                      </p:cBhvr>
                                      <p:to>
                                        <p:strVal val="visible"/>
                                      </p:to>
                                    </p:set>
                                    <p:animEffect transition="in" filter="wipe(left)">
                                      <p:cBhvr>
                                        <p:cTn id="132" dur="500"/>
                                        <p:tgtEl>
                                          <p:spTgt spid="54"/>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wipe(left)">
                                      <p:cBhvr>
                                        <p:cTn id="137" dur="500"/>
                                        <p:tgtEl>
                                          <p:spTgt spid="5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61"/>
                                        </p:tgtEl>
                                        <p:attrNameLst>
                                          <p:attrName>style.visibility</p:attrName>
                                        </p:attrNameLst>
                                      </p:cBhvr>
                                      <p:to>
                                        <p:strVal val="visible"/>
                                      </p:to>
                                    </p:set>
                                    <p:animEffect transition="in" filter="wipe(left)">
                                      <p:cBhvr>
                                        <p:cTn id="142" dur="500"/>
                                        <p:tgtEl>
                                          <p:spTgt spid="6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wipe(left)">
                                      <p:cBhvr>
                                        <p:cTn id="147" dur="500"/>
                                        <p:tgtEl>
                                          <p:spTgt spid="60"/>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58"/>
                                        </p:tgtEl>
                                        <p:attrNameLst>
                                          <p:attrName>style.visibility</p:attrName>
                                        </p:attrNameLst>
                                      </p:cBhvr>
                                      <p:to>
                                        <p:strVal val="visible"/>
                                      </p:to>
                                    </p:set>
                                    <p:animEffect transition="in" filter="wipe(left)">
                                      <p:cBhvr>
                                        <p:cTn id="15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33" grpId="0" animBg="1"/>
      <p:bldP spid="34" grpId="0" animBg="1"/>
      <p:bldP spid="35" grpId="0" animBg="1"/>
      <p:bldP spid="36" grpId="0" animBg="1"/>
      <p:bldP spid="37" grpId="0" animBg="1"/>
      <p:bldP spid="38" grpId="0" autoUpdateAnimBg="0"/>
      <p:bldP spid="39" grpId="0" autoUpdateAnimBg="0"/>
      <p:bldP spid="42" grpId="0" autoUpdateAnimBg="0"/>
      <p:bldP spid="43" grpId="0" autoUpdateAnimBg="0"/>
      <p:bldP spid="44" grpId="0" animBg="1"/>
      <p:bldP spid="45" grpId="0" animBg="1" autoUpdateAnimBg="0"/>
      <p:bldP spid="46" grpId="0" animBg="1"/>
      <p:bldP spid="47" grpId="0" autoUpdateAnimBg="0"/>
      <p:bldP spid="48" grpId="0" autoUpdateAnimBg="0"/>
      <p:bldP spid="49" grpId="0" autoUpdateAnimBg="0"/>
      <p:bldP spid="50" grpId="0" animBg="1"/>
      <p:bldP spid="51" grpId="0" animBg="1"/>
      <p:bldP spid="52" grpId="0" animBg="1"/>
      <p:bldP spid="53" grpId="0" autoUpdateAnimBg="0"/>
      <p:bldP spid="54" grpId="0" autoUpdateAnimBg="0"/>
      <p:bldP spid="55" grpId="0" animBg="1"/>
      <p:bldP spid="56" grpId="0" animBg="1"/>
      <p:bldP spid="5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7476</TotalTime>
  <Words>5041</Words>
  <Application>Microsoft Office PowerPoint</Application>
  <PresentationFormat>全屏显示(4:3)</PresentationFormat>
  <Paragraphs>665</Paragraphs>
  <Slides>83</Slides>
  <Notes>58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83</vt:i4>
      </vt:variant>
    </vt:vector>
  </HeadingPairs>
  <TitlesOfParts>
    <vt:vector size="96" baseType="lpstr">
      <vt:lpstr>黑体</vt:lpstr>
      <vt:lpstr>楷体_GB2312</vt:lpstr>
      <vt:lpstr>宋体</vt:lpstr>
      <vt:lpstr>Arial</vt:lpstr>
      <vt:lpstr>Bookman Old Style</vt:lpstr>
      <vt:lpstr>Calibri</vt:lpstr>
      <vt:lpstr>Symbol</vt:lpstr>
      <vt:lpstr>Times New Roman</vt:lpstr>
      <vt:lpstr>Wingdings</vt:lpstr>
      <vt:lpstr>Office 主题</vt:lpstr>
      <vt:lpstr>Equation</vt:lpstr>
      <vt:lpstr>公式</vt:lpstr>
      <vt:lpstr>MathType 6.0 Equation</vt:lpstr>
      <vt:lpstr>第五章 刚体力学（下）</vt:lpstr>
      <vt:lpstr>第五章 刚体力学（下）</vt:lpstr>
      <vt:lpstr>§5.4 力矩  刚体绕定轴转动微分方程</vt:lpstr>
      <vt:lpstr>§5.4 力矩  刚体绕定轴转动微分方程</vt:lpstr>
      <vt:lpstr>PowerPoint 演示文稿</vt:lpstr>
      <vt:lpstr>§5.4 力矩  刚体绕定轴转动微分方程</vt:lpstr>
      <vt:lpstr>§ 5.4 力矩  刚体绕定轴转动微分方程</vt:lpstr>
      <vt:lpstr>§5.4 力矩  刚体绕定轴转动微分方程</vt:lpstr>
      <vt:lpstr>§5.4 力矩  刚体绕定轴转动微分方程</vt:lpstr>
      <vt:lpstr>§5.4 力矩  刚体绕定轴转动微分方程</vt:lpstr>
      <vt:lpstr>§5.4 力矩  刚体绕定轴转动微分方程</vt:lpstr>
      <vt:lpstr>§5.4 力矩  刚体绕定轴转动微分方程</vt:lpstr>
      <vt:lpstr>PowerPoint 演示文稿</vt:lpstr>
      <vt:lpstr>PowerPoint 演示文稿</vt:lpstr>
      <vt:lpstr>PowerPoint 演示文稿</vt:lpstr>
      <vt:lpstr>PowerPoint 演示文稿</vt:lpstr>
      <vt:lpstr>PowerPoint 演示文稿</vt:lpstr>
      <vt:lpstr>§5.5 绕定轴转动刚体的动能  动能定理</vt:lpstr>
      <vt:lpstr>§5.5 绕定轴转动刚体的动能  动能定理</vt:lpstr>
      <vt:lpstr>§5.5 绕定轴转动刚体的动能  动能定理</vt:lpstr>
      <vt:lpstr>§5.5 绕定轴转动刚体的动能  动能定理</vt:lpstr>
      <vt:lpstr>§5.5 绕定轴转动刚体的动能  动能定理</vt:lpstr>
      <vt:lpstr>§5.5 绕定轴转动刚体的动能  动能定理</vt:lpstr>
      <vt:lpstr>§5.5 绕定轴转动刚体的动能  动能定理</vt:lpstr>
      <vt:lpstr>PowerPoint 演示文稿</vt:lpstr>
      <vt:lpstr>PowerPoint 演示文稿</vt:lpstr>
      <vt:lpstr>PowerPoint 演示文稿</vt:lpstr>
      <vt:lpstr>§5.6 动量矩和动量矩守恒定律</vt:lpstr>
      <vt:lpstr>§5.6 动量矩和动量矩守恒定律</vt:lpstr>
      <vt:lpstr>§5.6 动量矩和动量矩守恒定律</vt:lpstr>
      <vt:lpstr>§5.6 动量矩和动量矩守恒定律</vt:lpstr>
      <vt:lpstr>§5.6 动量矩和动量矩守恒定律</vt:lpstr>
      <vt:lpstr>§5.6 动量矩和动量矩守恒定律</vt:lpstr>
      <vt:lpstr>§5.6 动量矩和动量矩守恒定律</vt:lpstr>
      <vt:lpstr>§5.6 动量矩和动量矩守恒定律</vt:lpstr>
      <vt:lpstr>§5.6 动量矩和动量矩守恒定律</vt:lpstr>
      <vt:lpstr>PowerPoint 演示文稿</vt:lpstr>
      <vt:lpstr>§5.6 动量矩和动量矩守恒定律</vt:lpstr>
      <vt:lpstr>§5.6 动量矩和动量矩守恒定律</vt:lpstr>
      <vt:lpstr>§5.6 动量矩和动量矩守恒定律</vt:lpstr>
      <vt:lpstr>§5.6 动量矩和动量矩守恒定律</vt:lpstr>
      <vt:lpstr>§5.6 动量矩和动量矩守恒定律</vt:lpstr>
      <vt:lpstr>§5.6 动量矩和动量矩守恒定律</vt:lpstr>
      <vt:lpstr>§5.6 动量矩和动量矩守恒定律</vt:lpstr>
      <vt:lpstr>§5.6 动量矩和动量矩守恒定律</vt:lpstr>
      <vt:lpstr>§5.6 动量矩和动量矩守恒定律</vt:lpstr>
      <vt:lpstr>§5.6 动量矩和动量矩守恒定律</vt:lpstr>
      <vt:lpstr>§5.6 动量矩和动量矩守恒定律</vt:lpstr>
      <vt:lpstr>§5.6 动量矩和动量矩守恒定律</vt:lpstr>
      <vt:lpstr>§5.6 动量矩和动量矩守恒定律</vt:lpstr>
      <vt:lpstr>PowerPoint 演示文稿</vt:lpstr>
      <vt:lpstr>PowerPoint 演示文稿</vt:lpstr>
      <vt:lpstr>PowerPoint 演示文稿</vt:lpstr>
      <vt:lpstr>PowerPoint 演示文稿</vt:lpstr>
      <vt:lpstr>PowerPoint 演示文稿</vt:lpstr>
      <vt:lpstr>§5.6 动量矩和动量矩守恒定律</vt:lpstr>
      <vt:lpstr>§5.6 动量矩和动量矩守恒定律</vt:lpstr>
      <vt:lpstr>§5.6 动量矩和动量矩守恒定律</vt:lpstr>
      <vt:lpstr>§5.6 动量矩和动量矩守恒定律</vt:lpstr>
      <vt:lpstr>§5.6 动量矩和动量矩守恒定律</vt:lpstr>
      <vt:lpstr>§5.6 动量矩和动量矩守恒定律</vt:lpstr>
      <vt:lpstr>§5.6 动量矩和动量矩守恒定律</vt:lpstr>
      <vt:lpstr>§5.7 刚体的平面(平行)运动</vt:lpstr>
      <vt:lpstr>§5.7 刚体的平面平行运动</vt:lpstr>
      <vt:lpstr>PowerPoint 演示文稿</vt:lpstr>
      <vt:lpstr>PowerPoint 演示文稿</vt:lpstr>
      <vt:lpstr>§5.7 刚体的平面平行运动</vt:lpstr>
      <vt:lpstr>§5.7 刚体的平面平行运动</vt:lpstr>
      <vt:lpstr>§5.7 刚体的平面平行运动</vt:lpstr>
      <vt:lpstr>§5.7 刚体的平面平行运动</vt:lpstr>
      <vt:lpstr>§5.7 刚体的平面平行运动</vt:lpstr>
      <vt:lpstr>§5.7 刚体的平面平行运动</vt:lpstr>
      <vt:lpstr>§5.7 刚体的平面平行运动</vt:lpstr>
      <vt:lpstr>§5.7 刚体的平面平行运动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Zhang Nan</dc:creator>
  <cp:lastModifiedBy>张 楠</cp:lastModifiedBy>
  <cp:revision>441</cp:revision>
  <cp:lastPrinted>2018-05-12T08:47:37Z</cp:lastPrinted>
  <dcterms:created xsi:type="dcterms:W3CDTF">2013-12-11T06:44:42Z</dcterms:created>
  <dcterms:modified xsi:type="dcterms:W3CDTF">2020-03-13T06:57:38Z</dcterms:modified>
</cp:coreProperties>
</file>