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9" r:id="rId4"/>
    <p:sldId id="270" r:id="rId5"/>
    <p:sldId id="288" r:id="rId6"/>
    <p:sldId id="271" r:id="rId7"/>
    <p:sldId id="272" r:id="rId8"/>
    <p:sldId id="274" r:id="rId9"/>
    <p:sldId id="273" r:id="rId10"/>
    <p:sldId id="278" r:id="rId11"/>
    <p:sldId id="279" r:id="rId12"/>
    <p:sldId id="280" r:id="rId13"/>
    <p:sldId id="281" r:id="rId14"/>
    <p:sldId id="282" r:id="rId15"/>
    <p:sldId id="286" r:id="rId16"/>
    <p:sldId id="283" r:id="rId17"/>
    <p:sldId id="284" r:id="rId18"/>
    <p:sldId id="276" r:id="rId19"/>
    <p:sldId id="27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CC"/>
    <a:srgbClr val="00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7" autoAdjust="0"/>
    <p:restoredTop sz="88832" autoAdjust="0"/>
  </p:normalViewPr>
  <p:slideViewPr>
    <p:cSldViewPr>
      <p:cViewPr varScale="1">
        <p:scale>
          <a:sx n="73" d="100"/>
          <a:sy n="73" d="100"/>
        </p:scale>
        <p:origin x="181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0C53B-C6BC-44D2-8820-88466243220F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F93C6-E9D0-4C2F-8D20-AD386A2E94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7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F93C6-E9D0-4C2F-8D20-AD386A2E942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wmf"/><Relationship Id="rId1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emf"/><Relationship Id="rId11" Type="http://schemas.openxmlformats.org/officeDocument/2006/relationships/image" Target="../media/image34.jpe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9.emf"/><Relationship Id="rId17" Type="http://schemas.openxmlformats.org/officeDocument/2006/relationships/hyperlink" Target="http://202.117.23.17/web/physics/jxzy/ch-5/ch5.htm" TargetMode="Externa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第五章 刚体力学（上）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04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§5.3 </a:t>
            </a:r>
            <a:r>
              <a:rPr lang="zh-CN" altLang="en-US" dirty="0"/>
              <a:t>刚体绕定轴转动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8313" y="1576908"/>
            <a:ext cx="8207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       </a:t>
            </a:r>
            <a:r>
              <a:rPr lang="zh-CN" altLang="en-US" sz="2000" dirty="0"/>
              <a:t>刚体运动时，如果刚体内各点都绕同一直线（轴）作圆周运动，这种运动称为</a:t>
            </a:r>
            <a:r>
              <a:rPr lang="zh-CN" altLang="en-US" sz="2000" b="1" u="sng" dirty="0">
                <a:solidFill>
                  <a:srgbClr val="3333FF"/>
                </a:solidFill>
              </a:rPr>
              <a:t>刚体的转动</a:t>
            </a:r>
            <a:r>
              <a:rPr lang="zh-CN" altLang="en-US" sz="2000" dirty="0"/>
              <a:t>；这一直线称为轴。例如机床</a:t>
            </a:r>
            <a:r>
              <a:rPr lang="zh-CN" altLang="en-US" sz="2000" dirty="0">
                <a:solidFill>
                  <a:srgbClr val="FF0000"/>
                </a:solidFill>
              </a:rPr>
              <a:t>飞轮</a:t>
            </a:r>
            <a:r>
              <a:rPr lang="zh-CN" altLang="en-US" sz="2000" dirty="0"/>
              <a:t>的转动，电动机的转子绕轴旋转，旋转式门窗的开、关，地球自转等等都是转动。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95536" y="2636912"/>
            <a:ext cx="81359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       </a:t>
            </a:r>
            <a:r>
              <a:rPr lang="zh-CN" altLang="en-US" sz="2000" dirty="0"/>
              <a:t>如果轴相对于我们所取的参考系</a:t>
            </a:r>
            <a:r>
              <a:rPr lang="en-US" altLang="zh-CN" sz="2000" dirty="0"/>
              <a:t>(</a:t>
            </a:r>
            <a:r>
              <a:rPr lang="zh-CN" altLang="en-US" sz="2000" dirty="0"/>
              <a:t>如地面</a:t>
            </a:r>
            <a:r>
              <a:rPr lang="en-US" altLang="zh-CN" sz="2000" dirty="0"/>
              <a:t>)</a:t>
            </a:r>
            <a:r>
              <a:rPr lang="zh-CN" altLang="en-US" sz="2000" dirty="0"/>
              <a:t>是固定不动的，就称为刚体绕固定轴的转动，简称</a:t>
            </a:r>
            <a:r>
              <a:rPr lang="zh-CN" altLang="en-US" sz="2000" b="1" u="sng" dirty="0">
                <a:solidFill>
                  <a:srgbClr val="3333FF"/>
                </a:solidFill>
              </a:rPr>
              <a:t>定轴转动</a:t>
            </a:r>
            <a:r>
              <a:rPr lang="zh-CN" altLang="en-US" sz="2000" dirty="0"/>
              <a:t>．　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007" y="4259486"/>
            <a:ext cx="5545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① </a:t>
            </a:r>
            <a:r>
              <a:rPr lang="zh-CN" altLang="en-US" dirty="0"/>
              <a:t>刚体内轴上所有各点都保持固定不动。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23528" y="3717032"/>
            <a:ext cx="452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3333FF"/>
                </a:solidFill>
              </a:rPr>
              <a:t>刚体作定轴转动时，具有如下特征：　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51520" y="4763542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 ② </a:t>
            </a:r>
            <a:r>
              <a:rPr lang="zh-CN" altLang="en-US" dirty="0"/>
              <a:t>刚体内不在轴上的其他各点，都在通过该点、并垂直于轴的平面内绕轴作圆</a:t>
            </a:r>
          </a:p>
          <a:p>
            <a:r>
              <a:rPr lang="zh-CN" altLang="en-US" dirty="0"/>
              <a:t>     周运动，圆心就是这些平面与轴的交点，半径就是该点与轴的垂直距离。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88801" y="5483622"/>
            <a:ext cx="81716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③ </a:t>
            </a:r>
            <a:r>
              <a:rPr lang="zh-CN" altLang="en-US" dirty="0"/>
              <a:t>刚体内各点在同一时间内转过的圆弧长度是不同的．但各点在同一时间内绕</a:t>
            </a:r>
          </a:p>
          <a:p>
            <a:r>
              <a:rPr lang="zh-CN" altLang="en-US" dirty="0"/>
              <a:t>    轴转过的角度是相等的。且各点的角速度和角加速度亦相同。因为刚体内各 </a:t>
            </a:r>
          </a:p>
          <a:p>
            <a:r>
              <a:rPr lang="zh-CN" altLang="en-US" dirty="0"/>
              <a:t>    点之间的相对位置是不随刚体转动变化的，所以，我们可用角量来描述刚体的      定轴转动。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6096" y="3717032"/>
            <a:ext cx="338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定轴转动只有一个自由度，使用一个角量描述其位置即可。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444208" y="6381328"/>
            <a:ext cx="467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677992" y="4442842"/>
            <a:ext cx="0" cy="1640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58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§5.3 </a:t>
            </a:r>
            <a:r>
              <a:rPr lang="zh-CN" altLang="en-US" dirty="0"/>
              <a:t>刚体绕定轴转动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81" y="2283098"/>
            <a:ext cx="2732088" cy="376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56469" y="2211660"/>
            <a:ext cx="316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①  </a:t>
            </a:r>
            <a:r>
              <a:rPr lang="zh-CN" altLang="en-US" sz="2000"/>
              <a:t>角坐标、角位移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88031" y="1563960"/>
            <a:ext cx="86764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</a:rPr>
              <a:t>刚体的定轴转动（只有一个自由度，只需一个变量来描述定轴转动）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092181" y="2283098"/>
            <a:ext cx="27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itchFamily="18" charset="0"/>
              </a:rPr>
              <a:t>z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38981" y="6028010"/>
            <a:ext cx="467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如果从</a:t>
            </a:r>
            <a:r>
              <a:rPr lang="en-US" altLang="zh-CN" dirty="0"/>
              <a:t>z</a:t>
            </a:r>
            <a:r>
              <a:rPr lang="zh-CN" altLang="en-US" dirty="0"/>
              <a:t>轴的正端向负端看，沿逆时针方向转动的角坐标为正</a:t>
            </a:r>
            <a:r>
              <a:rPr lang="en-US" altLang="zh-CN" dirty="0"/>
              <a:t>,</a:t>
            </a:r>
            <a:r>
              <a:rPr lang="zh-CN" altLang="en-US" dirty="0"/>
              <a:t>反之为负。（右手螺旋定则）</a:t>
            </a:r>
          </a:p>
        </p:txBody>
      </p:sp>
      <p:grpSp>
        <p:nvGrpSpPr>
          <p:cNvPr id="17" name="Group 27"/>
          <p:cNvGrpSpPr>
            <a:grpSpLocks/>
          </p:cNvGrpSpPr>
          <p:nvPr/>
        </p:nvGrpSpPr>
        <p:grpSpPr bwMode="auto">
          <a:xfrm>
            <a:off x="683444" y="2859360"/>
            <a:ext cx="4392612" cy="641350"/>
            <a:chOff x="249" y="1026"/>
            <a:chExt cx="2767" cy="404"/>
          </a:xfrm>
        </p:grpSpPr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295" y="1026"/>
              <a:ext cx="272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 </a:t>
              </a:r>
              <a:r>
                <a:rPr lang="zh-CN" altLang="en-US" dirty="0"/>
                <a:t>可确定刚体在任一时刻的转角，故称为刚体的角坐标，角坐标从定平面</a:t>
              </a:r>
              <a:r>
                <a:rPr lang="en-US" altLang="zh-CN" dirty="0"/>
                <a:t>I</a:t>
              </a:r>
              <a:r>
                <a:rPr lang="zh-CN" altLang="en-US" dirty="0"/>
                <a:t>算起。 </a:t>
              </a:r>
            </a:p>
          </p:txBody>
        </p:sp>
        <p:pic>
          <p:nvPicPr>
            <p:cNvPr id="19" name="Picture 14" descr="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071"/>
              <a:ext cx="91" cy="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939656" y="3507060"/>
            <a:ext cx="1081088" cy="2160588"/>
          </a:xfrm>
          <a:prstGeom prst="rect">
            <a:avLst/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6444481" y="3507060"/>
            <a:ext cx="576263" cy="576263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6444481" y="5667648"/>
            <a:ext cx="576263" cy="576262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6444481" y="4083323"/>
            <a:ext cx="0" cy="2160587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939656" y="343562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I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588944" y="429922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II</a:t>
            </a:r>
          </a:p>
        </p:txBody>
      </p: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612006" y="3795985"/>
            <a:ext cx="4608513" cy="641350"/>
            <a:chOff x="204" y="1616"/>
            <a:chExt cx="2903" cy="404"/>
          </a:xfrm>
        </p:grpSpPr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04" y="1616"/>
              <a:ext cx="290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刚体转动时，角坐标    随时间而变动，它是时间</a:t>
              </a:r>
              <a:r>
                <a:rPr lang="en-US" altLang="zh-CN" i="1"/>
                <a:t>t</a:t>
              </a:r>
              <a:r>
                <a:rPr lang="zh-CN" altLang="en-US"/>
                <a:t>的单值连续函数，即</a:t>
              </a:r>
            </a:p>
          </p:txBody>
        </p:sp>
        <p:pic>
          <p:nvPicPr>
            <p:cNvPr id="28" name="Picture 23" descr="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" y="1661"/>
              <a:ext cx="91" cy="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538981" y="4659585"/>
            <a:ext cx="5041900" cy="1087438"/>
            <a:chOff x="158" y="2160"/>
            <a:chExt cx="3176" cy="685"/>
          </a:xfrm>
        </p:grpSpPr>
        <p:pic>
          <p:nvPicPr>
            <p:cNvPr id="30" name="Picture 11" descr="ch5-0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160"/>
              <a:ext cx="771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158" y="2614"/>
              <a:ext cx="3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这个函数关系称为刚体绕定轴转动的转动方程 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939011" y="6243910"/>
            <a:ext cx="280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II</a:t>
            </a:r>
            <a:r>
              <a:rPr lang="zh-CN" altLang="en-US" dirty="0"/>
              <a:t>为动平面，随刚体转动，</a:t>
            </a:r>
            <a:r>
              <a:rPr lang="en-US" altLang="zh-CN" dirty="0"/>
              <a:t>I</a:t>
            </a:r>
            <a:r>
              <a:rPr lang="zh-CN" altLang="en-US" dirty="0"/>
              <a:t>和</a:t>
            </a:r>
            <a:r>
              <a:rPr lang="en-US" altLang="zh-CN" dirty="0"/>
              <a:t>II</a:t>
            </a:r>
            <a:r>
              <a:rPr lang="zh-CN" altLang="en-US" dirty="0"/>
              <a:t>的夹角为角坐标。</a:t>
            </a:r>
          </a:p>
        </p:txBody>
      </p:sp>
    </p:spTree>
    <p:extLst>
      <p:ext uri="{BB962C8B-B14F-4D97-AF65-F5344CB8AC3E}">
        <p14:creationId xmlns:p14="http://schemas.microsoft.com/office/powerpoint/2010/main" val="345669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§5.3 </a:t>
            </a:r>
            <a:r>
              <a:rPr lang="zh-CN" altLang="en-US" dirty="0"/>
              <a:t>刚体绕定轴转动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88031" y="1563960"/>
            <a:ext cx="86764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</a:rPr>
              <a:t>刚体的定轴转动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250825" y="2101155"/>
            <a:ext cx="8496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② </a:t>
            </a:r>
            <a:r>
              <a:rPr lang="zh-CN" altLang="en-US" dirty="0"/>
              <a:t>角速度</a:t>
            </a:r>
            <a:br>
              <a:rPr lang="zh-CN" altLang="en-US" dirty="0"/>
            </a:br>
            <a:r>
              <a:rPr lang="zh-CN" altLang="en-US" dirty="0"/>
              <a:t>　　定义</a:t>
            </a:r>
            <a:r>
              <a:rPr lang="en-US" altLang="zh-CN" i="1" dirty="0"/>
              <a:t>t</a:t>
            </a:r>
            <a:r>
              <a:rPr lang="zh-CN" altLang="en-US" dirty="0"/>
              <a:t>时刻的角速度为</a:t>
            </a:r>
          </a:p>
        </p:txBody>
      </p:sp>
      <p:pic>
        <p:nvPicPr>
          <p:cNvPr id="33" name="Picture 6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390886"/>
            <a:ext cx="2159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14"/>
          <p:cNvGrpSpPr>
            <a:grpSpLocks/>
          </p:cNvGrpSpPr>
          <p:nvPr/>
        </p:nvGrpSpPr>
        <p:grpSpPr bwMode="auto">
          <a:xfrm>
            <a:off x="610939" y="4188544"/>
            <a:ext cx="8137525" cy="2336800"/>
            <a:chOff x="340" y="2840"/>
            <a:chExt cx="5126" cy="1472"/>
          </a:xfrm>
        </p:grpSpPr>
        <p:pic>
          <p:nvPicPr>
            <p:cNvPr id="3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" y="2840"/>
              <a:ext cx="1497" cy="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30" t="21437"/>
            <a:stretch>
              <a:fillRect/>
            </a:stretch>
          </p:blipFill>
          <p:spPr bwMode="auto">
            <a:xfrm>
              <a:off x="340" y="2886"/>
              <a:ext cx="1769" cy="1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直接箭头连接符 3"/>
          <p:cNvCxnSpPr/>
          <p:nvPr/>
        </p:nvCxnSpPr>
        <p:spPr>
          <a:xfrm flipV="1">
            <a:off x="5075436" y="4261569"/>
            <a:ext cx="0" cy="1759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20072" y="41885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623731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角速度的正负与</a:t>
            </a:r>
            <a:r>
              <a:rPr lang="en-US" altLang="zh-CN" dirty="0"/>
              <a:t>z</a:t>
            </a:r>
            <a:r>
              <a:rPr lang="zh-CN" altLang="en-US" dirty="0"/>
              <a:t>轴方向有关。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321297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可将角速度看成代数量。</a:t>
            </a:r>
          </a:p>
        </p:txBody>
      </p:sp>
    </p:spTree>
    <p:extLst>
      <p:ext uri="{BB962C8B-B14F-4D97-AF65-F5344CB8AC3E}">
        <p14:creationId xmlns:p14="http://schemas.microsoft.com/office/powerpoint/2010/main" val="252951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§5.3 </a:t>
            </a:r>
            <a:r>
              <a:rPr lang="zh-CN" altLang="en-US" dirty="0"/>
              <a:t>刚体绕定轴转动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3"/>
          <p:cNvGrpSpPr>
            <a:grpSpLocks/>
          </p:cNvGrpSpPr>
          <p:nvPr/>
        </p:nvGrpSpPr>
        <p:grpSpPr bwMode="auto">
          <a:xfrm>
            <a:off x="323850" y="2759282"/>
            <a:ext cx="8569325" cy="722313"/>
            <a:chOff x="158" y="1298"/>
            <a:chExt cx="5398" cy="455"/>
          </a:xfrm>
        </p:grpSpPr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158" y="1298"/>
              <a:ext cx="53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角加速度</a:t>
              </a:r>
              <a:r>
                <a:rPr lang="zh-CN" altLang="en-US" i="1" dirty="0">
                  <a:latin typeface="Symbol" panose="05050102010706020507" pitchFamily="18" charset="2"/>
                </a:rPr>
                <a:t> </a:t>
              </a:r>
              <a:r>
                <a:rPr lang="en-US" altLang="zh-CN" i="1" dirty="0">
                  <a:latin typeface="Symbol" panose="05050102010706020507" pitchFamily="18" charset="2"/>
                </a:rPr>
                <a:t>b</a:t>
              </a:r>
              <a:r>
                <a:rPr lang="zh-CN" altLang="en-US" i="1" dirty="0">
                  <a:latin typeface="Symbol" panose="05050102010706020507" pitchFamily="18" charset="2"/>
                </a:rPr>
                <a:t>  </a:t>
              </a:r>
              <a:r>
                <a:rPr lang="zh-CN" altLang="en-US" dirty="0">
                  <a:latin typeface="Symbol" panose="05050102010706020507" pitchFamily="18" charset="2"/>
                </a:rPr>
                <a:t>的</a:t>
              </a:r>
              <a:r>
                <a:rPr lang="zh-CN" altLang="en-US" dirty="0"/>
                <a:t>定义为 </a:t>
              </a:r>
            </a:p>
          </p:txBody>
        </p:sp>
        <p:pic>
          <p:nvPicPr>
            <p:cNvPr id="20" name="Picture 43" descr="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" y="1314"/>
              <a:ext cx="1361" cy="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385459" y="3713577"/>
            <a:ext cx="5040313" cy="1216025"/>
            <a:chOff x="204" y="2427"/>
            <a:chExt cx="3175" cy="766"/>
          </a:xfrm>
        </p:grpSpPr>
        <p:sp>
          <p:nvSpPr>
            <p:cNvPr id="22" name="Rectangle 59"/>
            <p:cNvSpPr>
              <a:spLocks noChangeArrowheads="1"/>
            </p:cNvSpPr>
            <p:nvPr/>
          </p:nvSpPr>
          <p:spPr bwMode="auto">
            <a:xfrm>
              <a:off x="204" y="2435"/>
              <a:ext cx="198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又因  </a:t>
              </a:r>
              <a:r>
                <a:rPr lang="zh-CN" altLang="en-US" sz="2200"/>
                <a:t> </a:t>
              </a:r>
              <a:r>
                <a:rPr lang="zh-CN" altLang="en-US"/>
                <a:t>          ，上式还可写成 </a:t>
              </a:r>
            </a:p>
          </p:txBody>
        </p:sp>
        <p:pic>
          <p:nvPicPr>
            <p:cNvPr id="23" name="Picture 60" descr="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" y="2427"/>
              <a:ext cx="476" cy="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1" descr="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2750"/>
              <a:ext cx="1406" cy="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02407" y="2105323"/>
            <a:ext cx="8496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③</a:t>
            </a:r>
            <a:r>
              <a:rPr lang="en-US" altLang="zh-CN" dirty="0"/>
              <a:t> </a:t>
            </a:r>
            <a:r>
              <a:rPr lang="zh-CN" altLang="en-US" dirty="0"/>
              <a:t>角加速度</a:t>
            </a:r>
            <a:br>
              <a:rPr lang="zh-CN" altLang="en-US" dirty="0"/>
            </a:br>
            <a:r>
              <a:rPr lang="zh-CN" altLang="en-US" dirty="0"/>
              <a:t>　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552" y="51571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这里将角加速度看成代数量。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5805264"/>
            <a:ext cx="81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的正负与角</a:t>
            </a:r>
            <a:r>
              <a:rPr lang="zh-CN" altLang="en-US" b="1" dirty="0">
                <a:solidFill>
                  <a:srgbClr val="FF0000"/>
                </a:solidFill>
              </a:rPr>
              <a:t>速度的正负一致，表示越转越快，反之，越转越慢。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88031" y="1563960"/>
            <a:ext cx="86764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</a:rPr>
              <a:t>刚体的定轴转动</a:t>
            </a:r>
          </a:p>
        </p:txBody>
      </p:sp>
    </p:spTree>
    <p:extLst>
      <p:ext uri="{BB962C8B-B14F-4D97-AF65-F5344CB8AC3E}">
        <p14:creationId xmlns:p14="http://schemas.microsoft.com/office/powerpoint/2010/main" val="309401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§5.3 </a:t>
            </a:r>
            <a:r>
              <a:rPr lang="zh-CN" altLang="en-US" dirty="0"/>
              <a:t>刚体绕定轴转动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693850"/>
              </p:ext>
            </p:extLst>
          </p:nvPr>
        </p:nvGraphicFramePr>
        <p:xfrm>
          <a:off x="2286000" y="4959350"/>
          <a:ext cx="10350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2" name="Equation" r:id="rId4" imgW="596880" imgH="215640" progId="Equation.DSMT4">
                  <p:embed/>
                </p:oleObj>
              </mc:Choice>
              <mc:Fallback>
                <p:oleObj name="Equation" r:id="rId4" imgW="596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59350"/>
                        <a:ext cx="1035050" cy="371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508239"/>
              </p:ext>
            </p:extLst>
          </p:nvPr>
        </p:nvGraphicFramePr>
        <p:xfrm>
          <a:off x="4521200" y="4394200"/>
          <a:ext cx="301625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3" name="Equation" r:id="rId6" imgW="1511280" imgH="914400" progId="Equation.DSMT4">
                  <p:embed/>
                </p:oleObj>
              </mc:Choice>
              <mc:Fallback>
                <p:oleObj name="Equation" r:id="rId6" imgW="1511280" imgH="914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394200"/>
                        <a:ext cx="301625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763688" y="4915743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latin typeface="Times New Roman" pitchFamily="18" charset="0"/>
              </a:rPr>
              <a:t>当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135832" y="6284168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 dirty="0">
                <a:latin typeface="Times New Roman" pitchFamily="18" charset="0"/>
              </a:rPr>
              <a:t>与质点的匀加速直线运动公式相似</a:t>
            </a:r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auto">
          <a:xfrm>
            <a:off x="3347864" y="5013176"/>
            <a:ext cx="914400" cy="234950"/>
          </a:xfrm>
          <a:prstGeom prst="rightArrow">
            <a:avLst>
              <a:gd name="adj1" fmla="val 50000"/>
              <a:gd name="adj2" fmla="val 97297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1102"/>
              </p:ext>
            </p:extLst>
          </p:nvPr>
        </p:nvGraphicFramePr>
        <p:xfrm>
          <a:off x="1043608" y="1988840"/>
          <a:ext cx="2926928" cy="256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4" name="Equation" r:id="rId8" imgW="1143000" imgH="1460160" progId="Equation.DSMT4">
                  <p:embed/>
                </p:oleObj>
              </mc:Choice>
              <mc:Fallback>
                <p:oleObj name="Equation" r:id="rId8" imgW="1143000" imgH="146016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88840"/>
                        <a:ext cx="2926928" cy="2564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2264" y="3131676"/>
            <a:ext cx="37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角坐标、角速度和角加速度的关系</a:t>
            </a:r>
          </a:p>
        </p:txBody>
      </p:sp>
      <p:sp>
        <p:nvSpPr>
          <p:cNvPr id="7" name="右大括号 6"/>
          <p:cNvSpPr/>
          <p:nvPr/>
        </p:nvSpPr>
        <p:spPr>
          <a:xfrm>
            <a:off x="3851920" y="2420888"/>
            <a:ext cx="360040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88031" y="1563960"/>
            <a:ext cx="86764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</a:rPr>
              <a:t>刚体的定轴转动</a:t>
            </a:r>
          </a:p>
        </p:txBody>
      </p:sp>
    </p:spTree>
    <p:extLst>
      <p:ext uri="{BB962C8B-B14F-4D97-AF65-F5344CB8AC3E}">
        <p14:creationId xmlns:p14="http://schemas.microsoft.com/office/powerpoint/2010/main" val="163566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5" grpId="0" autoUpdateAnimBg="0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§5.3 </a:t>
            </a:r>
            <a:r>
              <a:rPr lang="zh-CN" altLang="en-US" dirty="0"/>
              <a:t>刚体绕定轴转动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88031" y="1563960"/>
            <a:ext cx="86764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</a:rPr>
              <a:t>刚体定轴转动的运动学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067032"/>
              </p:ext>
            </p:extLst>
          </p:nvPr>
        </p:nvGraphicFramePr>
        <p:xfrm>
          <a:off x="1475656" y="2852936"/>
          <a:ext cx="5783143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3" name="Equation" r:id="rId4" imgW="3263760" imgH="1422360" progId="Equation.DSMT4">
                  <p:embed/>
                </p:oleObj>
              </mc:Choice>
              <mc:Fallback>
                <p:oleObj name="Equation" r:id="rId4" imgW="326376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5656" y="2852936"/>
                        <a:ext cx="5783143" cy="252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227687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对上一页最后一个式子的推导：</a:t>
            </a:r>
          </a:p>
        </p:txBody>
      </p:sp>
    </p:spTree>
    <p:extLst>
      <p:ext uri="{BB962C8B-B14F-4D97-AF65-F5344CB8AC3E}">
        <p14:creationId xmlns:p14="http://schemas.microsoft.com/office/powerpoint/2010/main" val="181834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§5.3 </a:t>
            </a:r>
            <a:r>
              <a:rPr lang="zh-CN" altLang="en-US" dirty="0"/>
              <a:t>刚体绕定轴转动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468510" y="2276872"/>
            <a:ext cx="8135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刚体作定轴转动时，其上各点都在作圆周运动．若其中某点到轴的垂直距离为</a:t>
            </a:r>
            <a:r>
              <a:rPr lang="en-US" altLang="zh-CN" i="1" dirty="0"/>
              <a:t>r</a:t>
            </a:r>
            <a:r>
              <a:rPr lang="zh-CN" altLang="en-US" dirty="0"/>
              <a:t>，则其速度、法向加速度和切向加速度等线量和角量关系分别为： </a:t>
            </a:r>
          </a:p>
        </p:txBody>
      </p:sp>
      <p:pic>
        <p:nvPicPr>
          <p:cNvPr id="13" name="Picture 24" descr="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66" y="3230166"/>
            <a:ext cx="3025775" cy="155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468510" y="5085184"/>
            <a:ext cx="453548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1600" b="1" dirty="0">
                <a:latin typeface="Times New Roman" pitchFamily="18" charset="0"/>
              </a:rPr>
              <a:t>任意点都绕同一轴作圆周运动</a:t>
            </a:r>
            <a:r>
              <a:rPr lang="en-US" altLang="zh-CN" sz="1600" b="1" dirty="0">
                <a:latin typeface="Times New Roman" pitchFamily="18" charset="0"/>
              </a:rPr>
              <a:t>, </a:t>
            </a:r>
            <a:r>
              <a:rPr lang="zh-CN" altLang="en-US" sz="1600" b="1" dirty="0"/>
              <a:t>且 </a:t>
            </a:r>
            <a:r>
              <a:rPr lang="zh-CN" altLang="en-US" sz="1600" b="1" i="1" dirty="0">
                <a:sym typeface="Symbol" pitchFamily="18" charset="2"/>
              </a:rPr>
              <a:t></a:t>
            </a:r>
            <a:r>
              <a:rPr lang="zh-CN" altLang="en-US" sz="1600" b="1" i="1" dirty="0"/>
              <a:t>，</a:t>
            </a:r>
            <a:r>
              <a:rPr lang="zh-CN" altLang="en-US" sz="1600" b="1" i="1" dirty="0">
                <a:sym typeface="Symbol" pitchFamily="18" charset="2"/>
              </a:rPr>
              <a:t> </a:t>
            </a:r>
            <a:r>
              <a:rPr lang="zh-CN" altLang="en-US" sz="1600" b="1" dirty="0"/>
              <a:t> 都相同</a:t>
            </a:r>
            <a:endParaRPr lang="zh-CN" altLang="en-US" sz="16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88031" y="1563960"/>
            <a:ext cx="86764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</a:rPr>
              <a:t>刚体的定轴转动</a:t>
            </a:r>
          </a:p>
        </p:txBody>
      </p:sp>
    </p:spTree>
    <p:extLst>
      <p:ext uri="{BB962C8B-B14F-4D97-AF65-F5344CB8AC3E}">
        <p14:creationId xmlns:p14="http://schemas.microsoft.com/office/powerpoint/2010/main" val="35120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§5.3 </a:t>
            </a:r>
            <a:r>
              <a:rPr lang="zh-CN" altLang="en-US" dirty="0"/>
              <a:t>刚体绕定轴转动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268252"/>
              </p:ext>
            </p:extLst>
          </p:nvPr>
        </p:nvGraphicFramePr>
        <p:xfrm>
          <a:off x="1331640" y="6360871"/>
          <a:ext cx="1150616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28" name="Equation" r:id="rId4" imgW="634680" imgH="253800" progId="Equation.DSMT4">
                  <p:embed/>
                </p:oleObj>
              </mc:Choice>
              <mc:Fallback>
                <p:oleObj name="Equation" r:id="rId4" imgW="634680" imgH="253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6360871"/>
                        <a:ext cx="1150616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690981"/>
              </p:ext>
            </p:extLst>
          </p:nvPr>
        </p:nvGraphicFramePr>
        <p:xfrm>
          <a:off x="3424684" y="6371984"/>
          <a:ext cx="1147316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29" name="Equation" r:id="rId6" imgW="647640" imgH="228600" progId="Equation.DSMT4">
                  <p:embed/>
                </p:oleObj>
              </mc:Choice>
              <mc:Fallback>
                <p:oleObj name="Equation" r:id="rId6" imgW="64764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684" y="6371984"/>
                        <a:ext cx="1147316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354340"/>
              </p:ext>
            </p:extLst>
          </p:nvPr>
        </p:nvGraphicFramePr>
        <p:xfrm>
          <a:off x="4296886" y="1660339"/>
          <a:ext cx="43783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30" name="Equation" r:id="rId8" imgW="2654280" imgH="393480" progId="Equation.DSMT4">
                  <p:embed/>
                </p:oleObj>
              </mc:Choice>
              <mc:Fallback>
                <p:oleObj name="Equation" r:id="rId8" imgW="2654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886" y="1660339"/>
                        <a:ext cx="4378325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23528" y="2084487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宋体" charset="-122"/>
              </a:rPr>
              <a:t>速度与角速度的矢量关系式</a:t>
            </a: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974874"/>
              </p:ext>
            </p:extLst>
          </p:nvPr>
        </p:nvGraphicFramePr>
        <p:xfrm>
          <a:off x="1259632" y="3933056"/>
          <a:ext cx="2505920" cy="146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31" name="Equation" r:id="rId10" imgW="1257120" imgH="812520" progId="Equation.DSMT4">
                  <p:embed/>
                </p:oleObj>
              </mc:Choice>
              <mc:Fallback>
                <p:oleObj name="Equation" r:id="rId10" imgW="125712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933056"/>
                        <a:ext cx="2505920" cy="1465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395536" y="3043808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宋体" charset="-122"/>
              </a:rPr>
              <a:t>加速度与角加速度的矢量关系式</a:t>
            </a:r>
          </a:p>
        </p:txBody>
      </p:sp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24894"/>
              </p:ext>
            </p:extLst>
          </p:nvPr>
        </p:nvGraphicFramePr>
        <p:xfrm>
          <a:off x="1619672" y="5589240"/>
          <a:ext cx="1821030" cy="484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32" name="Equation" r:id="rId12" imgW="901440" imgH="241200" progId="Equation.DSMT4">
                  <p:embed/>
                </p:oleObj>
              </mc:Choice>
              <mc:Fallback>
                <p:oleObj name="Equation" r:id="rId12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589240"/>
                        <a:ext cx="1821030" cy="484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8" descr="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13496"/>
            <a:ext cx="2458938" cy="336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60039" y="1563960"/>
            <a:ext cx="86764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</a:rPr>
              <a:t>刚体定轴转动的矢量表达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06889"/>
              </p:ext>
            </p:extLst>
          </p:nvPr>
        </p:nvGraphicFramePr>
        <p:xfrm>
          <a:off x="5850135" y="2624708"/>
          <a:ext cx="26209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33" name="Equation" r:id="rId15" imgW="1587240" imgH="393480" progId="Equation.DSMT4">
                  <p:embed/>
                </p:oleObj>
              </mc:Choice>
              <mc:Fallback>
                <p:oleObj name="Equation" r:id="rId15" imgW="15872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135" y="2624708"/>
                        <a:ext cx="2620963" cy="647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75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827088" y="452438"/>
            <a:ext cx="7993062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一大型回转类“观览圆盘”如图所示。圆盘的半径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itchFamily="18" charset="0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itchFamily="18" charset="0"/>
              </a:rPr>
              <a:t>=25 m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，供人乘坐的吊箱高度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itchFamily="18" charset="0"/>
              </a:rPr>
              <a:t>L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itchFamily="18" charset="0"/>
              </a:rPr>
              <a:t>=2 m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。若大圆盘绕水平轴均速转动，转速为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itchFamily="18" charset="0"/>
              </a:rPr>
              <a:t>0.1 r/min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。</a:t>
            </a:r>
            <a:endParaRPr kumimoji="1" lang="zh-CN" altLang="en-US" sz="2400" b="1">
              <a:solidFill>
                <a:srgbClr val="66FF33"/>
              </a:solidFill>
              <a:latin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58763" y="523875"/>
            <a:ext cx="56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例</a:t>
            </a:r>
          </a:p>
        </p:txBody>
      </p:sp>
      <p:graphicFrame>
        <p:nvGraphicFramePr>
          <p:cNvPr id="15364" name="Object 4"/>
          <p:cNvGraphicFramePr>
            <a:graphicFrameLocks/>
          </p:cNvGraphicFramePr>
          <p:nvPr/>
        </p:nvGraphicFramePr>
        <p:xfrm>
          <a:off x="868363" y="2924175"/>
          <a:ext cx="29940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4" name="公式" r:id="rId3" imgW="3327400" imgH="825500" progId="Equation.3">
                  <p:embed/>
                </p:oleObj>
              </mc:Choice>
              <mc:Fallback>
                <p:oleObj name="公式" r:id="rId3" imgW="3327400" imgH="825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924175"/>
                        <a:ext cx="2994025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827088" y="4508500"/>
          <a:ext cx="344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5" name="公式" r:id="rId5" imgW="3441700" imgH="431800" progId="Equation.3">
                  <p:embed/>
                </p:oleObj>
              </mc:Choice>
              <mc:Fallback>
                <p:oleObj name="公式" r:id="rId5" imgW="3441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08500"/>
                        <a:ext cx="3441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827088" y="5229225"/>
          <a:ext cx="450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6" name="公式" r:id="rId7" imgW="4508500" imgH="431800" progId="Equation.3">
                  <p:embed/>
                </p:oleObj>
              </mc:Choice>
              <mc:Fallback>
                <p:oleObj name="公式" r:id="rId7" imgW="4508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229225"/>
                        <a:ext cx="4508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827088" y="5949950"/>
          <a:ext cx="27622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7" name="公式" r:id="rId9" imgW="2768600" imgH="469900" progId="Equation.3">
                  <p:embed/>
                </p:oleObj>
              </mc:Choice>
              <mc:Fallback>
                <p:oleObj name="公式" r:id="rId9" imgW="2768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949950"/>
                        <a:ext cx="27622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34963" y="30432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解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03213" y="2122488"/>
            <a:ext cx="792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求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  吊箱底部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itchFamily="18" charset="0"/>
              </a:rPr>
              <a:t>A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点的轨迹及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itchFamily="18" charset="0"/>
              </a:rPr>
              <a:t>A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点的速度和加速度的大小。</a:t>
            </a:r>
            <a:endParaRPr kumimoji="1" lang="zh-CN" altLang="en-US" sz="2400" b="1">
              <a:solidFill>
                <a:srgbClr val="66FF33"/>
              </a:solidFill>
              <a:latin typeface="Times New Roman" pitchFamily="18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95288" y="3824288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吊箱</a:t>
            </a:r>
            <a:r>
              <a:rPr lang="zh-CN" altLang="en-US" sz="2400" b="1">
                <a:solidFill>
                  <a:schemeClr val="bg1"/>
                </a:solidFill>
                <a:latin typeface="Times New Roman" pitchFamily="18" charset="0"/>
              </a:rPr>
              <a:t>平动</a:t>
            </a:r>
          </a:p>
        </p:txBody>
      </p:sp>
      <p:pic>
        <p:nvPicPr>
          <p:cNvPr id="15372" name="Picture 12" descr="图片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0A353E"/>
              </a:clrFrom>
              <a:clrTo>
                <a:srgbClr val="0A353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765425"/>
            <a:ext cx="3371850" cy="3687763"/>
          </a:xfrm>
          <a:prstGeom prst="rect">
            <a:avLst/>
          </a:prstGeom>
          <a:solidFill>
            <a:srgbClr val="4D4D4D">
              <a:alpha val="69000"/>
            </a:srgbClr>
          </a:solidFill>
        </p:spPr>
      </p:pic>
    </p:spTree>
    <p:extLst>
      <p:ext uri="{BB962C8B-B14F-4D97-AF65-F5344CB8AC3E}">
        <p14:creationId xmlns:p14="http://schemas.microsoft.com/office/powerpoint/2010/main" val="16370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9" grpId="0"/>
      <p:bldP spid="15370" grpId="0"/>
      <p:bldP spid="153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836613" y="2505075"/>
          <a:ext cx="41195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46" name="公式" r:id="rId3" imgW="4114800" imgH="825500" progId="Equation.3">
                  <p:embed/>
                </p:oleObj>
              </mc:Choice>
              <mc:Fallback>
                <p:oleObj name="公式" r:id="rId3" imgW="4114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505075"/>
                        <a:ext cx="4119562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4999038" y="2747963"/>
          <a:ext cx="163988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47" name="公式" r:id="rId5" imgW="1651000" imgH="317500" progId="Equation.3">
                  <p:embed/>
                </p:oleObj>
              </mc:Choice>
              <mc:Fallback>
                <p:oleObj name="公式" r:id="rId5" imgW="16510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2747963"/>
                        <a:ext cx="1639887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36613" y="3500438"/>
          <a:ext cx="45307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48" name="公式" r:id="rId7" imgW="4521200" imgH="825500" progId="Equation.3">
                  <p:embed/>
                </p:oleObj>
              </mc:Choice>
              <mc:Fallback>
                <p:oleObj name="公式" r:id="rId7" imgW="45212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500438"/>
                        <a:ext cx="45307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/>
          </p:cNvGraphicFramePr>
          <p:nvPr/>
        </p:nvGraphicFramePr>
        <p:xfrm>
          <a:off x="822325" y="5373688"/>
          <a:ext cx="6896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49" name="公式" r:id="rId9" imgW="6896100" imgH="876300" progId="Equation.3">
                  <p:embed/>
                </p:oleObj>
              </mc:Choice>
              <mc:Fallback>
                <p:oleObj name="公式" r:id="rId9" imgW="6896100" imgH="876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5373688"/>
                        <a:ext cx="68961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842963" y="4476750"/>
          <a:ext cx="447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50" name="公式" r:id="rId11" imgW="4470400" imgH="863600" progId="Equation.3">
                  <p:embed/>
                </p:oleObj>
              </mc:Choice>
              <mc:Fallback>
                <p:oleObj name="公式" r:id="rId11" imgW="44704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4476750"/>
                        <a:ext cx="4470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871538" y="333375"/>
          <a:ext cx="41322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51" name="公式" r:id="rId13" imgW="4140200" imgH="825500" progId="Equation.3">
                  <p:embed/>
                </p:oleObj>
              </mc:Choice>
              <mc:Fallback>
                <p:oleObj name="公式" r:id="rId13" imgW="41402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33375"/>
                        <a:ext cx="413226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827088" y="1452563"/>
          <a:ext cx="40195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52" name="公式" r:id="rId15" imgW="4013200" imgH="825500" progId="Equation.3">
                  <p:embed/>
                </p:oleObj>
              </mc:Choice>
              <mc:Fallback>
                <p:oleObj name="公式" r:id="rId15" imgW="40132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52563"/>
                        <a:ext cx="40195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7451725" y="6165850"/>
            <a:ext cx="1152525" cy="360363"/>
          </a:xfrm>
          <a:prstGeom prst="roundRect">
            <a:avLst>
              <a:gd name="adj" fmla="val 50000"/>
            </a:avLst>
          </a:prstGeom>
          <a:solidFill>
            <a:srgbClr val="E1C663">
              <a:alpha val="33000"/>
            </a:srgbClr>
          </a:solidFill>
          <a:ln w="38100">
            <a:solidFill>
              <a:srgbClr val="663300">
                <a:alpha val="3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CC00"/>
                </a:solidFill>
                <a:ea typeface="方正舒体_GBK" pitchFamily="65" charset="-122"/>
              </a:rPr>
              <a:t>  </a:t>
            </a:r>
            <a:r>
              <a:rPr lang="zh-CN" altLang="en-US" sz="2000" b="1">
                <a:solidFill>
                  <a:srgbClr val="FFCC00"/>
                </a:solidFill>
                <a:ea typeface="方正舒体_GBK" pitchFamily="65" charset="-122"/>
              </a:rPr>
              <a:t>返回  </a:t>
            </a:r>
          </a:p>
        </p:txBody>
      </p:sp>
      <p:sp>
        <p:nvSpPr>
          <p:cNvPr id="16394" name="AutoShape 10">
            <a:hlinkClick r:id="rId17"/>
          </p:cNvPr>
          <p:cNvSpPr>
            <a:spLocks noChangeArrowheads="1"/>
          </p:cNvSpPr>
          <p:nvPr/>
        </p:nvSpPr>
        <p:spPr bwMode="auto">
          <a:xfrm>
            <a:off x="7451725" y="6164263"/>
            <a:ext cx="1152525" cy="360362"/>
          </a:xfrm>
          <a:prstGeom prst="roundRect">
            <a:avLst>
              <a:gd name="adj" fmla="val 50000"/>
            </a:avLst>
          </a:prstGeom>
          <a:solidFill>
            <a:srgbClr val="E1C663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663300">
                    <a:alpha val="30000"/>
                  </a:srgbClr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b="1">
              <a:solidFill>
                <a:srgbClr val="FFCC00"/>
              </a:solidFill>
              <a:ea typeface="方正舒体_GBK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32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刚体力学（上）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7544" y="1884888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         刚体是一种特殊的质点系</a:t>
            </a:r>
            <a:r>
              <a:rPr lang="zh-CN" altLang="en-US" sz="2400" dirty="0"/>
              <a:t>，组成刚体的质点之间的相对位置不随时间变化。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  本章的主要内容是刚体运动中的三种基本形式：</a:t>
            </a:r>
            <a:endParaRPr lang="en-US" altLang="zh-CN" sz="2400" dirty="0"/>
          </a:p>
          <a:p>
            <a:r>
              <a:rPr lang="en-US" altLang="zh-CN" sz="2400" dirty="0"/>
              <a:t>          1</a:t>
            </a:r>
            <a:r>
              <a:rPr lang="zh-CN" altLang="en-US" sz="2400" dirty="0"/>
              <a:t>）刚体的平动；</a:t>
            </a:r>
            <a:endParaRPr lang="en-US" altLang="zh-CN" sz="2400" dirty="0"/>
          </a:p>
          <a:p>
            <a:r>
              <a:rPr lang="en-US" altLang="zh-CN" sz="2400" dirty="0"/>
              <a:t>          2</a:t>
            </a:r>
            <a:r>
              <a:rPr lang="zh-CN" altLang="en-US" sz="2400" dirty="0"/>
              <a:t>）刚体绕定轴的转动；</a:t>
            </a:r>
            <a:endParaRPr lang="en-US" altLang="zh-CN" sz="2400" dirty="0"/>
          </a:p>
          <a:p>
            <a:r>
              <a:rPr lang="en-US" altLang="zh-CN" sz="2400" dirty="0"/>
              <a:t>          3</a:t>
            </a:r>
            <a:r>
              <a:rPr lang="zh-CN" altLang="en-US" sz="2400" dirty="0"/>
              <a:t>）</a:t>
            </a:r>
            <a:r>
              <a:rPr lang="zh-CN" altLang="en-US" sz="2400" b="1" u="sng" dirty="0"/>
              <a:t>刚体的平面平行运动。平动</a:t>
            </a:r>
            <a:r>
              <a:rPr lang="en-US" altLang="zh-CN" sz="2400" b="1" u="sng" dirty="0"/>
              <a:t>+</a:t>
            </a:r>
            <a:r>
              <a:rPr lang="zh-CN" altLang="en-US" sz="2400" b="1" u="sng" dirty="0"/>
              <a:t>转动</a:t>
            </a:r>
            <a:endParaRPr lang="en-US" altLang="zh-CN" sz="2400" b="1" u="sng" dirty="0"/>
          </a:p>
          <a:p>
            <a:r>
              <a:rPr lang="zh-CN" altLang="en-US" sz="2400" dirty="0"/>
              <a:t>         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 刚体的运动形式还有：刚体绕方向不断变化的轴的转动（比如陀螺），刚体绕定点的转动等。</a:t>
            </a:r>
          </a:p>
        </p:txBody>
      </p:sp>
    </p:spTree>
    <p:extLst>
      <p:ext uri="{BB962C8B-B14F-4D97-AF65-F5344CB8AC3E}">
        <p14:creationId xmlns:p14="http://schemas.microsoft.com/office/powerpoint/2010/main" val="265313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§5.1 </a:t>
            </a:r>
            <a:r>
              <a:rPr lang="zh-CN" altLang="en-US" dirty="0"/>
              <a:t>刚体和自由度的概念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93129" y="1484784"/>
            <a:ext cx="151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一．刚体</a:t>
            </a:r>
            <a:r>
              <a:rPr lang="zh-CN" altLang="en-US" sz="2000"/>
              <a:t>　　</a:t>
            </a:r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610617" y="2132484"/>
            <a:ext cx="83518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 dirty="0"/>
              <a:t>  </a:t>
            </a:r>
            <a:r>
              <a:rPr lang="zh-CN" altLang="en-US" sz="2000" dirty="0"/>
              <a:t>在所研究的问题中，若物体的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</a:rPr>
              <a:t>大小和形状变化不影响问题的研究，而可以忽略</a:t>
            </a:r>
            <a:r>
              <a:rPr lang="zh-CN" altLang="en-US" sz="2000" dirty="0"/>
              <a:t>，则该物体可看作刚体。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897954" y="2996952"/>
            <a:ext cx="7993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9933FF"/>
                </a:solidFill>
              </a:rPr>
              <a:t> </a:t>
            </a:r>
            <a:r>
              <a:rPr lang="zh-CN" altLang="en-US" sz="2000" dirty="0">
                <a:solidFill>
                  <a:srgbClr val="9933FF"/>
                </a:solidFill>
              </a:rPr>
              <a:t>例如：在研究火车车轮上各点的速度和加速度时，车轮可看作刚体；</a:t>
            </a:r>
          </a:p>
          <a:p>
            <a:r>
              <a:rPr lang="zh-CN" altLang="en-US" sz="2000" dirty="0">
                <a:solidFill>
                  <a:srgbClr val="9933FF"/>
                </a:solidFill>
              </a:rPr>
              <a:t>            在研究</a:t>
            </a:r>
            <a:r>
              <a:rPr lang="zh-CN" altLang="en-US" sz="2000" dirty="0">
                <a:solidFill>
                  <a:srgbClr val="0066FF"/>
                </a:solidFill>
              </a:rPr>
              <a:t>飞轮</a:t>
            </a:r>
            <a:r>
              <a:rPr lang="zh-CN" altLang="en-US" sz="2000" dirty="0">
                <a:solidFill>
                  <a:srgbClr val="9933FF"/>
                </a:solidFill>
              </a:rPr>
              <a:t>的运动规律时，飞轮可看作刚体。</a:t>
            </a: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705468" y="3933056"/>
            <a:ext cx="8064500" cy="707886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刚体是实际物体的一种模型，即在外力作用下不发生形变的理想模型；真正的刚体并不存在。 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1828846" y="4868591"/>
            <a:ext cx="5761037" cy="5032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FF"/>
                </a:solidFill>
              </a:rPr>
              <a:t>对于具有一定形状的刚体，如何确定其空间位置？</a:t>
            </a:r>
          </a:p>
        </p:txBody>
      </p:sp>
      <p:sp>
        <p:nvSpPr>
          <p:cNvPr id="3" name="下箭头 2"/>
          <p:cNvSpPr/>
          <p:nvPr/>
        </p:nvSpPr>
        <p:spPr>
          <a:xfrm>
            <a:off x="3917698" y="5589240"/>
            <a:ext cx="53850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7664" y="6055718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引出自由度的概念</a:t>
            </a:r>
          </a:p>
        </p:txBody>
      </p:sp>
    </p:spTree>
    <p:extLst>
      <p:ext uri="{BB962C8B-B14F-4D97-AF65-F5344CB8AC3E}">
        <p14:creationId xmlns:p14="http://schemas.microsoft.com/office/powerpoint/2010/main" val="364034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§5.1 </a:t>
            </a:r>
            <a:r>
              <a:rPr lang="zh-CN" altLang="en-US" dirty="0"/>
              <a:t>刚体和自由度的概念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431229" y="1490861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二</a:t>
            </a:r>
            <a:r>
              <a:rPr lang="en-US" altLang="zh-CN" sz="2400" b="1"/>
              <a:t>. </a:t>
            </a:r>
            <a:r>
              <a:rPr lang="zh-CN" altLang="en-US" sz="2400" b="1"/>
              <a:t>自由度</a:t>
            </a:r>
            <a:r>
              <a:rPr lang="zh-CN" altLang="en-US" sz="2400"/>
              <a:t>　　</a:t>
            </a:r>
          </a:p>
        </p:txBody>
      </p: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575692" y="2211586"/>
            <a:ext cx="853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确定物体的位置所需要的独立坐标数称作物体的</a:t>
            </a:r>
            <a:r>
              <a:rPr lang="zh-CN" altLang="en-US" sz="2400" b="1" u="sng" dirty="0">
                <a:solidFill>
                  <a:srgbClr val="3333FF"/>
                </a:solidFill>
              </a:rPr>
              <a:t>自由度</a:t>
            </a:r>
            <a:r>
              <a:rPr lang="zh-CN" altLang="en-US" sz="2400" dirty="0"/>
              <a:t>。　</a:t>
            </a:r>
          </a:p>
        </p:txBody>
      </p:sp>
      <p:grpSp>
        <p:nvGrpSpPr>
          <p:cNvPr id="21" name="Group 87"/>
          <p:cNvGrpSpPr>
            <a:grpSpLocks/>
          </p:cNvGrpSpPr>
          <p:nvPr/>
        </p:nvGrpSpPr>
        <p:grpSpPr bwMode="auto">
          <a:xfrm>
            <a:off x="5235153" y="2859286"/>
            <a:ext cx="2289175" cy="2552700"/>
            <a:chOff x="2524" y="1275"/>
            <a:chExt cx="1442" cy="1608"/>
          </a:xfrm>
        </p:grpSpPr>
        <p:sp>
          <p:nvSpPr>
            <p:cNvPr id="22" name="Line 56"/>
            <p:cNvSpPr>
              <a:spLocks noChangeShapeType="1"/>
            </p:cNvSpPr>
            <p:nvPr/>
          </p:nvSpPr>
          <p:spPr bwMode="auto">
            <a:xfrm>
              <a:off x="2950" y="2384"/>
              <a:ext cx="89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auto">
            <a:xfrm flipV="1">
              <a:off x="2950" y="1483"/>
              <a:ext cx="3" cy="89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58"/>
            <p:cNvSpPr>
              <a:spLocks noChangeShapeType="1"/>
            </p:cNvSpPr>
            <p:nvPr/>
          </p:nvSpPr>
          <p:spPr bwMode="auto">
            <a:xfrm flipH="1">
              <a:off x="2636" y="2384"/>
              <a:ext cx="314" cy="21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59"/>
            <p:cNvSpPr txBox="1">
              <a:spLocks noChangeArrowheads="1"/>
            </p:cNvSpPr>
            <p:nvPr/>
          </p:nvSpPr>
          <p:spPr bwMode="auto">
            <a:xfrm>
              <a:off x="2524" y="23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i="1"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6" name="Text Box 60"/>
            <p:cNvSpPr txBox="1">
              <a:spLocks noChangeArrowheads="1"/>
            </p:cNvSpPr>
            <p:nvPr/>
          </p:nvSpPr>
          <p:spPr bwMode="auto">
            <a:xfrm>
              <a:off x="3765" y="2075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i="1">
                  <a:latin typeface="Times New Roman" pitchFamily="18" charset="0"/>
                </a:rPr>
                <a:t>y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2897" y="1275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i="1">
                  <a:latin typeface="Times New Roman" pitchFamily="18" charset="0"/>
                </a:rPr>
                <a:t>z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8" name="Text Box 62"/>
            <p:cNvSpPr txBox="1">
              <a:spLocks noChangeArrowheads="1"/>
            </p:cNvSpPr>
            <p:nvPr/>
          </p:nvSpPr>
          <p:spPr bwMode="auto">
            <a:xfrm>
              <a:off x="2681" y="217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9" name="Oval 63"/>
            <p:cNvSpPr>
              <a:spLocks noChangeArrowheads="1"/>
            </p:cNvSpPr>
            <p:nvPr/>
          </p:nvSpPr>
          <p:spPr bwMode="auto">
            <a:xfrm>
              <a:off x="3328" y="1857"/>
              <a:ext cx="100" cy="10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64"/>
            <p:cNvSpPr txBox="1">
              <a:spLocks noChangeArrowheads="1"/>
            </p:cNvSpPr>
            <p:nvPr/>
          </p:nvSpPr>
          <p:spPr bwMode="auto">
            <a:xfrm>
              <a:off x="3046" y="1520"/>
              <a:ext cx="8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itchFamily="18" charset="0"/>
                </a:rPr>
                <a:t>( </a:t>
              </a:r>
              <a:r>
                <a:rPr lang="en-US" altLang="zh-CN" sz="2400" i="1">
                  <a:latin typeface="Times New Roman" pitchFamily="18" charset="0"/>
                </a:rPr>
                <a:t>x , y , z </a:t>
              </a:r>
              <a:r>
                <a:rPr lang="en-US" altLang="zh-CN" sz="24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1" name="Line 65"/>
            <p:cNvSpPr>
              <a:spLocks noChangeShapeType="1"/>
            </p:cNvSpPr>
            <p:nvPr/>
          </p:nvSpPr>
          <p:spPr bwMode="auto">
            <a:xfrm flipV="1">
              <a:off x="2950" y="1904"/>
              <a:ext cx="432" cy="480"/>
            </a:xfrm>
            <a:prstGeom prst="line">
              <a:avLst/>
            </a:prstGeom>
            <a:noFill/>
            <a:ln w="3175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66"/>
            <p:cNvSpPr txBox="1">
              <a:spLocks noChangeArrowheads="1"/>
            </p:cNvSpPr>
            <p:nvPr/>
          </p:nvSpPr>
          <p:spPr bwMode="auto">
            <a:xfrm>
              <a:off x="3052" y="2595"/>
              <a:ext cx="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1">
                  <a:latin typeface="Times New Roman" pitchFamily="18" charset="0"/>
                </a:rPr>
                <a:t>i = </a:t>
              </a:r>
              <a:r>
                <a:rPr lang="en-US" altLang="zh-CN" sz="24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33" name="Group 86"/>
          <p:cNvGrpSpPr>
            <a:grpSpLocks/>
          </p:cNvGrpSpPr>
          <p:nvPr/>
        </p:nvGrpSpPr>
        <p:grpSpPr bwMode="auto">
          <a:xfrm>
            <a:off x="3379366" y="3400623"/>
            <a:ext cx="2209800" cy="2016125"/>
            <a:chOff x="1355" y="1616"/>
            <a:chExt cx="1392" cy="1270"/>
          </a:xfrm>
        </p:grpSpPr>
        <p:sp>
          <p:nvSpPr>
            <p:cNvPr id="34" name="AutoShape 68"/>
            <p:cNvSpPr>
              <a:spLocks noChangeArrowheads="1"/>
            </p:cNvSpPr>
            <p:nvPr/>
          </p:nvSpPr>
          <p:spPr bwMode="auto">
            <a:xfrm>
              <a:off x="1355" y="1616"/>
              <a:ext cx="1392" cy="672"/>
            </a:xfrm>
            <a:prstGeom prst="parallelogram">
              <a:avLst>
                <a:gd name="adj" fmla="val 51786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69"/>
            <p:cNvSpPr txBox="1">
              <a:spLocks noChangeArrowheads="1"/>
            </p:cNvSpPr>
            <p:nvPr/>
          </p:nvSpPr>
          <p:spPr bwMode="auto">
            <a:xfrm>
              <a:off x="1663" y="2598"/>
              <a:ext cx="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1">
                  <a:latin typeface="Times New Roman" pitchFamily="18" charset="0"/>
                </a:rPr>
                <a:t>i = </a:t>
              </a:r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" name="Freeform 70"/>
            <p:cNvSpPr>
              <a:spLocks/>
            </p:cNvSpPr>
            <p:nvPr/>
          </p:nvSpPr>
          <p:spPr bwMode="auto">
            <a:xfrm>
              <a:off x="1519" y="1664"/>
              <a:ext cx="969" cy="480"/>
            </a:xfrm>
            <a:custGeom>
              <a:avLst/>
              <a:gdLst>
                <a:gd name="T0" fmla="*/ 0 w 969"/>
                <a:gd name="T1" fmla="*/ 480 h 480"/>
                <a:gd name="T2" fmla="*/ 144 w 969"/>
                <a:gd name="T3" fmla="*/ 336 h 480"/>
                <a:gd name="T4" fmla="*/ 336 w 969"/>
                <a:gd name="T5" fmla="*/ 336 h 480"/>
                <a:gd name="T6" fmla="*/ 624 w 969"/>
                <a:gd name="T7" fmla="*/ 432 h 480"/>
                <a:gd name="T8" fmla="*/ 816 w 969"/>
                <a:gd name="T9" fmla="*/ 336 h 480"/>
                <a:gd name="T10" fmla="*/ 945 w 969"/>
                <a:gd name="T11" fmla="*/ 164 h 480"/>
                <a:gd name="T12" fmla="*/ 960 w 969"/>
                <a:gd name="T1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9" h="480">
                  <a:moveTo>
                    <a:pt x="0" y="480"/>
                  </a:moveTo>
                  <a:cubicBezTo>
                    <a:pt x="44" y="420"/>
                    <a:pt x="88" y="360"/>
                    <a:pt x="144" y="336"/>
                  </a:cubicBezTo>
                  <a:cubicBezTo>
                    <a:pt x="200" y="312"/>
                    <a:pt x="256" y="320"/>
                    <a:pt x="336" y="336"/>
                  </a:cubicBezTo>
                  <a:cubicBezTo>
                    <a:pt x="416" y="352"/>
                    <a:pt x="544" y="432"/>
                    <a:pt x="624" y="432"/>
                  </a:cubicBezTo>
                  <a:cubicBezTo>
                    <a:pt x="704" y="432"/>
                    <a:pt x="763" y="381"/>
                    <a:pt x="816" y="336"/>
                  </a:cubicBezTo>
                  <a:cubicBezTo>
                    <a:pt x="869" y="291"/>
                    <a:pt x="921" y="220"/>
                    <a:pt x="945" y="164"/>
                  </a:cubicBezTo>
                  <a:cubicBezTo>
                    <a:pt x="969" y="108"/>
                    <a:pt x="957" y="34"/>
                    <a:pt x="960" y="0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71"/>
            <p:cNvSpPr>
              <a:spLocks noChangeArrowheads="1"/>
            </p:cNvSpPr>
            <p:nvPr/>
          </p:nvSpPr>
          <p:spPr bwMode="auto">
            <a:xfrm>
              <a:off x="2239" y="1977"/>
              <a:ext cx="100" cy="100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72"/>
            <p:cNvSpPr>
              <a:spLocks noChangeShapeType="1"/>
            </p:cNvSpPr>
            <p:nvPr/>
          </p:nvSpPr>
          <p:spPr bwMode="auto">
            <a:xfrm flipV="1">
              <a:off x="2143" y="1712"/>
              <a:ext cx="192" cy="192"/>
            </a:xfrm>
            <a:prstGeom prst="line">
              <a:avLst/>
            </a:prstGeom>
            <a:noFill/>
            <a:ln w="349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" name="Group 85"/>
          <p:cNvGrpSpPr>
            <a:grpSpLocks/>
          </p:cNvGrpSpPr>
          <p:nvPr/>
        </p:nvGrpSpPr>
        <p:grpSpPr bwMode="auto">
          <a:xfrm>
            <a:off x="1883941" y="3362523"/>
            <a:ext cx="1498600" cy="2028825"/>
            <a:chOff x="413" y="1608"/>
            <a:chExt cx="944" cy="1278"/>
          </a:xfrm>
        </p:grpSpPr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13" y="1824"/>
              <a:ext cx="944" cy="600"/>
            </a:xfrm>
            <a:custGeom>
              <a:avLst/>
              <a:gdLst>
                <a:gd name="T0" fmla="*/ 0 w 944"/>
                <a:gd name="T1" fmla="*/ 600 h 600"/>
                <a:gd name="T2" fmla="*/ 92 w 944"/>
                <a:gd name="T3" fmla="*/ 120 h 600"/>
                <a:gd name="T4" fmla="*/ 266 w 944"/>
                <a:gd name="T5" fmla="*/ 0 h 600"/>
                <a:gd name="T6" fmla="*/ 428 w 944"/>
                <a:gd name="T7" fmla="*/ 120 h 600"/>
                <a:gd name="T8" fmla="*/ 648 w 944"/>
                <a:gd name="T9" fmla="*/ 304 h 600"/>
                <a:gd name="T10" fmla="*/ 800 w 944"/>
                <a:gd name="T11" fmla="*/ 339 h 600"/>
                <a:gd name="T12" fmla="*/ 944 w 944"/>
                <a:gd name="T13" fmla="*/ 26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4" h="600">
                  <a:moveTo>
                    <a:pt x="0" y="600"/>
                  </a:moveTo>
                  <a:cubicBezTo>
                    <a:pt x="31" y="408"/>
                    <a:pt x="48" y="220"/>
                    <a:pt x="92" y="120"/>
                  </a:cubicBezTo>
                  <a:cubicBezTo>
                    <a:pt x="136" y="20"/>
                    <a:pt x="210" y="0"/>
                    <a:pt x="266" y="0"/>
                  </a:cubicBezTo>
                  <a:cubicBezTo>
                    <a:pt x="322" y="0"/>
                    <a:pt x="364" y="69"/>
                    <a:pt x="428" y="120"/>
                  </a:cubicBezTo>
                  <a:cubicBezTo>
                    <a:pt x="492" y="171"/>
                    <a:pt x="586" y="268"/>
                    <a:pt x="648" y="304"/>
                  </a:cubicBezTo>
                  <a:cubicBezTo>
                    <a:pt x="710" y="340"/>
                    <a:pt x="751" y="346"/>
                    <a:pt x="800" y="339"/>
                  </a:cubicBezTo>
                  <a:cubicBezTo>
                    <a:pt x="849" y="332"/>
                    <a:pt x="914" y="280"/>
                    <a:pt x="944" y="264"/>
                  </a:cubicBezTo>
                </a:path>
              </a:pathLst>
            </a:custGeom>
            <a:noFill/>
            <a:ln w="38100" cmpd="sng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811" y="1919"/>
              <a:ext cx="100" cy="10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801" y="1608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1">
                  <a:latin typeface="Times New Roman" pitchFamily="18" charset="0"/>
                </a:rPr>
                <a:t>s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461" y="190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605" y="2598"/>
              <a:ext cx="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1">
                  <a:latin typeface="Times New Roman" pitchFamily="18" charset="0"/>
                </a:rPr>
                <a:t>i = </a:t>
              </a:r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>
              <a:off x="874" y="1979"/>
              <a:ext cx="136" cy="13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Oval 84"/>
            <p:cNvSpPr>
              <a:spLocks noChangeArrowheads="1"/>
            </p:cNvSpPr>
            <p:nvPr/>
          </p:nvSpPr>
          <p:spPr bwMode="auto">
            <a:xfrm>
              <a:off x="539" y="1841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12764" y="5910371"/>
            <a:ext cx="577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由</a:t>
            </a:r>
            <a:r>
              <a:rPr lang="en-US" altLang="zh-CN" sz="2400" b="1" dirty="0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</a:rPr>
              <a:t>个质点组成的质点系的自由度为</a:t>
            </a:r>
            <a:r>
              <a:rPr lang="en-US" altLang="zh-CN" sz="2400" b="1" dirty="0">
                <a:solidFill>
                  <a:srgbClr val="FF0000"/>
                </a:solidFill>
              </a:rPr>
              <a:t>3N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3104" y="5419532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约束可导致自由度减小</a:t>
            </a:r>
          </a:p>
        </p:txBody>
      </p:sp>
    </p:spTree>
    <p:extLst>
      <p:ext uri="{BB962C8B-B14F-4D97-AF65-F5344CB8AC3E}">
        <p14:creationId xmlns:p14="http://schemas.microsoft.com/office/powerpoint/2010/main" val="38804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§5.1 </a:t>
            </a:r>
            <a:r>
              <a:rPr lang="zh-CN" altLang="en-US" dirty="0"/>
              <a:t>刚体和自由度的概念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431229" y="1490861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二</a:t>
            </a:r>
            <a:r>
              <a:rPr lang="en-US" altLang="zh-CN" sz="2400" b="1"/>
              <a:t>. </a:t>
            </a:r>
            <a:r>
              <a:rPr lang="zh-CN" altLang="en-US" sz="2400" b="1"/>
              <a:t>自由度</a:t>
            </a:r>
            <a:r>
              <a:rPr lang="zh-CN" altLang="en-US" sz="2400"/>
              <a:t>　　</a:t>
            </a: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467544" y="3861346"/>
            <a:ext cx="612035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ea typeface="楷体_GB2312" pitchFamily="49" charset="-122"/>
              </a:rPr>
              <a:t>考虑到自由运动刚体既有平动又有转动，</a:t>
            </a:r>
            <a:r>
              <a:rPr lang="zh-CN" altLang="en-US" sz="2400" b="1" u="sng" dirty="0">
                <a:solidFill>
                  <a:srgbClr val="0033CC"/>
                </a:solidFill>
                <a:ea typeface="楷体_GB2312" pitchFamily="49" charset="-122"/>
              </a:rPr>
              <a:t>其位置由</a:t>
            </a:r>
            <a:r>
              <a:rPr lang="en-US" altLang="zh-CN" sz="2400" b="1" u="sng" dirty="0">
                <a:solidFill>
                  <a:srgbClr val="0033CC"/>
                </a:solidFill>
                <a:ea typeface="楷体_GB2312" pitchFamily="49" charset="-122"/>
              </a:rPr>
              <a:t>3</a:t>
            </a:r>
            <a:r>
              <a:rPr lang="zh-CN" altLang="en-US" sz="2400" b="1" u="sng" dirty="0">
                <a:solidFill>
                  <a:srgbClr val="0033CC"/>
                </a:solidFill>
                <a:ea typeface="楷体_GB2312" pitchFamily="49" charset="-122"/>
              </a:rPr>
              <a:t>个位置坐标，</a:t>
            </a:r>
            <a:r>
              <a:rPr lang="en-US" altLang="zh-CN" sz="2400" b="1" u="sng" dirty="0">
                <a:solidFill>
                  <a:srgbClr val="0033CC"/>
                </a:solidFill>
                <a:ea typeface="楷体_GB2312" pitchFamily="49" charset="-122"/>
              </a:rPr>
              <a:t>2</a:t>
            </a:r>
            <a:r>
              <a:rPr lang="zh-CN" altLang="en-US" sz="2400" b="1" u="sng" dirty="0">
                <a:solidFill>
                  <a:srgbClr val="0033CC"/>
                </a:solidFill>
                <a:ea typeface="楷体_GB2312" pitchFamily="49" charset="-122"/>
              </a:rPr>
              <a:t>个取向坐标与</a:t>
            </a:r>
            <a:r>
              <a:rPr lang="en-US" altLang="zh-CN" sz="2400" b="1" u="sng" dirty="0">
                <a:solidFill>
                  <a:srgbClr val="0033CC"/>
                </a:solidFill>
                <a:ea typeface="楷体_GB2312" pitchFamily="49" charset="-122"/>
              </a:rPr>
              <a:t>1</a:t>
            </a:r>
            <a:r>
              <a:rPr lang="zh-CN" altLang="en-US" sz="2400" b="1" u="sng" dirty="0">
                <a:solidFill>
                  <a:srgbClr val="0033CC"/>
                </a:solidFill>
                <a:ea typeface="楷体_GB2312" pitchFamily="49" charset="-122"/>
              </a:rPr>
              <a:t>个转角坐标决定</a:t>
            </a:r>
            <a:r>
              <a:rPr lang="zh-CN" altLang="en-US" sz="2400" b="1" dirty="0">
                <a:ea typeface="楷体_GB2312" pitchFamily="49" charset="-122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5301208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刚体绕固定点的转动：三个自由度。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7544" y="5837202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刚体绕定轴的转动：一个自由度。</a:t>
            </a:r>
          </a:p>
        </p:txBody>
      </p:sp>
      <p:pic>
        <p:nvPicPr>
          <p:cNvPr id="191490" name="Picture 2" descr="http://eol.sdu.edu.cn/eol/jpk/data/wlxwlkc/wlwz/wangke/chpt08/section03/topic01/8_3_1/img00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06341"/>
            <a:ext cx="2657917" cy="281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018" y="2031231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刚体可看做由大量质点（</a:t>
            </a:r>
            <a:r>
              <a:rPr lang="en-US" altLang="zh-CN" sz="2400" dirty="0"/>
              <a:t>N</a:t>
            </a:r>
            <a:r>
              <a:rPr lang="zh-CN" altLang="en-US" sz="2400" dirty="0"/>
              <a:t>个）组成的系统，其自由度为</a:t>
            </a:r>
            <a:r>
              <a:rPr lang="en-US" altLang="zh-CN" sz="2400" dirty="0"/>
              <a:t>3N</a:t>
            </a:r>
            <a:r>
              <a:rPr lang="zh-CN" altLang="en-US" sz="2400" dirty="0"/>
              <a:t>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2492896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刚体特殊的性质（组成刚体的质点之间的相对位置不变）相当于一个约束条件，这个约束条件使得自由运动刚体的自由度为</a:t>
            </a:r>
            <a:r>
              <a:rPr lang="en-US" altLang="zh-CN" sz="2400" dirty="0"/>
              <a:t>6.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0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§5.1 </a:t>
            </a:r>
            <a:r>
              <a:rPr lang="zh-CN" altLang="en-US" dirty="0"/>
              <a:t>刚体和自由度的概念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431229" y="1490861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二</a:t>
            </a:r>
            <a:r>
              <a:rPr lang="en-US" altLang="zh-CN" sz="2400" b="1"/>
              <a:t>. </a:t>
            </a:r>
            <a:r>
              <a:rPr lang="zh-CN" altLang="en-US" sz="2400" b="1"/>
              <a:t>自由度</a:t>
            </a:r>
            <a:r>
              <a:rPr lang="zh-CN" altLang="en-US" sz="2400"/>
              <a:t>　　</a:t>
            </a:r>
          </a:p>
        </p:txBody>
      </p:sp>
      <p:sp>
        <p:nvSpPr>
          <p:cNvPr id="59" name="Text Box 49"/>
          <p:cNvSpPr txBox="1">
            <a:spLocks noChangeArrowheads="1"/>
          </p:cNvSpPr>
          <p:nvPr/>
        </p:nvSpPr>
        <p:spPr bwMode="auto">
          <a:xfrm>
            <a:off x="827584" y="3506391"/>
            <a:ext cx="3024187" cy="8223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当物体受到某些限制时</a:t>
            </a:r>
            <a:r>
              <a:rPr lang="en-US" altLang="zh-CN" sz="2400" b="1" dirty="0">
                <a:solidFill>
                  <a:srgbClr val="FF0000"/>
                </a:solidFill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</a:rPr>
              <a:t>自由度减少</a:t>
            </a:r>
          </a:p>
        </p:txBody>
      </p:sp>
      <p:pic>
        <p:nvPicPr>
          <p:cNvPr id="60" name="Picture 8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75"/>
          <a:stretch/>
        </p:blipFill>
        <p:spPr bwMode="auto">
          <a:xfrm>
            <a:off x="4356596" y="3429000"/>
            <a:ext cx="3057525" cy="87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 Box 47"/>
          <p:cNvSpPr txBox="1">
            <a:spLocks noChangeArrowheads="1"/>
          </p:cNvSpPr>
          <p:nvPr/>
        </p:nvSpPr>
        <p:spPr bwMode="auto">
          <a:xfrm>
            <a:off x="539552" y="2103239"/>
            <a:ext cx="76318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         物体自由度的个数等于描述这个物体位置所需的最少坐标数。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8137" y="3506391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自由度为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157192"/>
            <a:ext cx="7666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自由度是一个应用广泛的概念，并不限于力学，在固体物理、分子物理等领域中也有重要应用。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4437112"/>
            <a:ext cx="320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车轮在地面上沿直线滚动</a:t>
            </a:r>
          </a:p>
        </p:txBody>
      </p:sp>
    </p:spTree>
    <p:extLst>
      <p:ext uri="{BB962C8B-B14F-4D97-AF65-F5344CB8AC3E}">
        <p14:creationId xmlns:p14="http://schemas.microsoft.com/office/powerpoint/2010/main" val="7350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§5.2 </a:t>
            </a:r>
            <a:r>
              <a:rPr lang="zh-CN" altLang="en-US" dirty="0"/>
              <a:t>刚体的平动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5536" y="1558057"/>
            <a:ext cx="8352928" cy="9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400" dirty="0">
                <a:latin typeface="Times New Roman" pitchFamily="18" charset="0"/>
              </a:rPr>
              <a:t>刚体运动时，若在刚体内所作的任一条直线都始终保持和自身平行，这种运动就称为</a:t>
            </a:r>
            <a:r>
              <a:rPr lang="zh-CN" altLang="en-US" sz="2400" b="1" dirty="0">
                <a:latin typeface="Times New Roman" pitchFamily="18" charset="0"/>
              </a:rPr>
              <a:t>刚体的平动。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2708920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但是，做平动的刚体上的任意一点的运动轨迹并不一定是直线。</a:t>
            </a:r>
          </a:p>
        </p:txBody>
      </p:sp>
      <p:pic>
        <p:nvPicPr>
          <p:cNvPr id="183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09030"/>
            <a:ext cx="44577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04048" y="3645024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刚体</a:t>
            </a:r>
            <a:r>
              <a:rPr lang="en-US" altLang="zh-CN" sz="2400" dirty="0"/>
              <a:t>AB</a:t>
            </a:r>
            <a:r>
              <a:rPr lang="zh-CN" altLang="en-US" sz="2400" dirty="0"/>
              <a:t>平动，但其上任意一点的轨迹为圆弧。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5429100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这是由于</a:t>
            </a:r>
            <a:r>
              <a:rPr lang="en-US" altLang="zh-CN" sz="2400" dirty="0"/>
              <a:t>O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O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B</a:t>
            </a:r>
            <a:r>
              <a:rPr lang="zh-CN" altLang="en-US" sz="2400" dirty="0"/>
              <a:t>均为转动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6300192" y="4476021"/>
            <a:ext cx="0" cy="825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5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§5.2 </a:t>
            </a:r>
            <a:r>
              <a:rPr lang="zh-CN" altLang="en-US" dirty="0"/>
              <a:t>刚体的平动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5536" y="1558057"/>
            <a:ext cx="864096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000" b="1" dirty="0">
                <a:latin typeface="Times New Roman" pitchFamily="18" charset="0"/>
              </a:rPr>
              <a:t>刚体平动的重要特征：</a:t>
            </a:r>
            <a:r>
              <a:rPr lang="zh-CN" altLang="en-US" sz="2000" dirty="0">
                <a:latin typeface="Times New Roman" pitchFamily="18" charset="0"/>
              </a:rPr>
              <a:t>作平动的刚体上各点的运动轨迹都相同（只相差一个平移量），且在任意瞬时各点的速度、加速度也都相同。</a:t>
            </a: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989" y="2526720"/>
            <a:ext cx="45624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2862314"/>
            <a:ext cx="3671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在刚体</a:t>
            </a:r>
            <a:r>
              <a:rPr lang="en-US" altLang="zh-CN" sz="2000" dirty="0"/>
              <a:t>M</a:t>
            </a:r>
            <a:r>
              <a:rPr lang="zh-CN" altLang="en-US" sz="2000" dirty="0"/>
              <a:t>平动过程中，线段</a:t>
            </a:r>
            <a:r>
              <a:rPr lang="en-US" altLang="zh-CN" sz="2000" dirty="0" err="1"/>
              <a:t>A</a:t>
            </a:r>
            <a:r>
              <a:rPr lang="en-US" altLang="zh-CN" sz="2000" baseline="-25000" dirty="0" err="1"/>
              <a:t>i</a:t>
            </a:r>
            <a:r>
              <a:rPr lang="en-US" altLang="zh-CN" sz="2000" dirty="0" err="1"/>
              <a:t>B</a:t>
            </a:r>
            <a:r>
              <a:rPr lang="en-US" altLang="zh-CN" sz="2000" baseline="-25000" dirty="0" err="1"/>
              <a:t>i</a:t>
            </a:r>
            <a:r>
              <a:rPr lang="zh-CN" altLang="en-US" sz="2000" dirty="0"/>
              <a:t>的长度不变，且互相平行；</a:t>
            </a:r>
            <a:endParaRPr lang="en-US" altLang="zh-CN" sz="2000" dirty="0"/>
          </a:p>
        </p:txBody>
      </p:sp>
      <p:sp>
        <p:nvSpPr>
          <p:cNvPr id="4" name="下箭头 3"/>
          <p:cNvSpPr/>
          <p:nvPr/>
        </p:nvSpPr>
        <p:spPr>
          <a:xfrm>
            <a:off x="1907704" y="3571275"/>
            <a:ext cx="455066" cy="36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4870" y="3933056"/>
            <a:ext cx="386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</a:t>
            </a:r>
            <a:r>
              <a:rPr lang="en-US" altLang="zh-CN" sz="2000" baseline="-25000" dirty="0"/>
              <a:t>i-1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与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i-1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长度相等且互相平行；</a:t>
            </a:r>
            <a:endParaRPr lang="en-US" altLang="zh-CN" sz="2000" dirty="0"/>
          </a:p>
        </p:txBody>
      </p:sp>
      <p:sp>
        <p:nvSpPr>
          <p:cNvPr id="9" name="下箭头 8"/>
          <p:cNvSpPr/>
          <p:nvPr/>
        </p:nvSpPr>
        <p:spPr>
          <a:xfrm>
            <a:off x="1907704" y="4437112"/>
            <a:ext cx="51671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4870" y="4725144"/>
            <a:ext cx="3671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刚体作平动时，刚体上各点的运动轨迹都相同。</a:t>
            </a:r>
            <a:endParaRPr lang="en-US" altLang="zh-CN" sz="2000" dirty="0"/>
          </a:p>
        </p:txBody>
      </p:sp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820773"/>
              </p:ext>
            </p:extLst>
          </p:nvPr>
        </p:nvGraphicFramePr>
        <p:xfrm>
          <a:off x="713429" y="5805264"/>
          <a:ext cx="13160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9" name="Equation" r:id="rId5" imgW="774360" imgH="253800" progId="Equation.DSMT4">
                  <p:embed/>
                </p:oleObj>
              </mc:Choice>
              <mc:Fallback>
                <p:oleObj name="Equation" r:id="rId5" imgW="774360" imgH="253800" progId="Equation.DSMT4">
                  <p:embed/>
                  <p:pic>
                    <p:nvPicPr>
                      <p:cNvPr id="0" name="Object 5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29" y="5805264"/>
                        <a:ext cx="13160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428866"/>
              </p:ext>
            </p:extLst>
          </p:nvPr>
        </p:nvGraphicFramePr>
        <p:xfrm>
          <a:off x="2581160" y="5569240"/>
          <a:ext cx="264559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0" name="Equation" r:id="rId7" imgW="1091880" imgH="431640" progId="Equation.DSMT4">
                  <p:embed/>
                </p:oleObj>
              </mc:Choice>
              <mc:Fallback>
                <p:oleObj name="Equation" r:id="rId7" imgW="1091880" imgH="431640" progId="Equation.DSMT4">
                  <p:embed/>
                  <p:pic>
                    <p:nvPicPr>
                      <p:cNvPr id="0" name="对象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160" y="5569240"/>
                        <a:ext cx="264559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箭头 16"/>
          <p:cNvSpPr/>
          <p:nvPr/>
        </p:nvSpPr>
        <p:spPr>
          <a:xfrm>
            <a:off x="2166061" y="5949280"/>
            <a:ext cx="33036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364088" y="587727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Object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430833"/>
              </p:ext>
            </p:extLst>
          </p:nvPr>
        </p:nvGraphicFramePr>
        <p:xfrm>
          <a:off x="6375374" y="5445224"/>
          <a:ext cx="1012329" cy="450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1" name="Equation" r:id="rId9" imgW="495000" imgH="228600" progId="Equation.DSMT4">
                  <p:embed/>
                </p:oleObj>
              </mc:Choice>
              <mc:Fallback>
                <p:oleObj name="Equation" r:id="rId9" imgW="49500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374" y="5445224"/>
                        <a:ext cx="1012329" cy="450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409130"/>
              </p:ext>
            </p:extLst>
          </p:nvPr>
        </p:nvGraphicFramePr>
        <p:xfrm>
          <a:off x="6372200" y="6038948"/>
          <a:ext cx="1015504" cy="468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2" name="Equation" r:id="rId11" imgW="482400" imgH="228600" progId="Equation.DSMT4">
                  <p:embed/>
                </p:oleObj>
              </mc:Choice>
              <mc:Fallback>
                <p:oleObj name="Equation" r:id="rId11" imgW="48240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6038948"/>
                        <a:ext cx="1015504" cy="468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05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§5.2 </a:t>
            </a:r>
            <a:r>
              <a:rPr lang="zh-CN" altLang="en-US" dirty="0"/>
              <a:t>刚体的平动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291338"/>
            <a:ext cx="83529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5536" y="1558057"/>
            <a:ext cx="83529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sz="2400" dirty="0">
                <a:latin typeface="Times New Roman" pitchFamily="18" charset="0"/>
              </a:rPr>
              <a:t>刚体平动时，只要确定其上一点的运动就可以确定刚体的运动；通常用刚体质心的运动表示刚体的平动。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49261" y="2852936"/>
            <a:ext cx="47529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刚体的平动可归结为质点运动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39750" y="3620988"/>
            <a:ext cx="8353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这样，我们也就可以用前述的质点运动学和动力学知识，来解决刚体的平动运动学问题及动力学问题．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39750" y="4556026"/>
            <a:ext cx="8280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/>
              <a:t>设</a:t>
            </a:r>
            <a:r>
              <a:rPr lang="en-US" altLang="zh-CN" sz="2000" i="1" dirty="0"/>
              <a:t>m</a:t>
            </a:r>
            <a:r>
              <a:rPr lang="zh-CN" altLang="en-US" sz="2000" dirty="0"/>
              <a:t>为刚体的总质量，</a:t>
            </a:r>
            <a:r>
              <a:rPr lang="en-US" altLang="zh-CN" sz="2000" b="1" i="1" dirty="0"/>
              <a:t>a</a:t>
            </a:r>
            <a:r>
              <a:rPr lang="zh-CN" altLang="en-US" sz="2000" dirty="0"/>
              <a:t>为刚体中任一质元的加速度，可写出刚体的动力学方程为：      </a:t>
            </a:r>
          </a:p>
          <a:p>
            <a:r>
              <a:rPr lang="zh-CN" altLang="en-US" sz="2000" dirty="0"/>
              <a:t>                                                </a:t>
            </a:r>
          </a:p>
          <a:p>
            <a:r>
              <a:rPr lang="zh-CN" altLang="en-US" sz="2000" dirty="0"/>
              <a:t>                                                   </a:t>
            </a:r>
            <a:r>
              <a:rPr lang="en-US" altLang="zh-CN" sz="2000" b="1" i="1" dirty="0"/>
              <a:t>F=</a:t>
            </a:r>
            <a:r>
              <a:rPr lang="en-US" altLang="zh-CN" sz="2000" i="1" dirty="0"/>
              <a:t>m</a:t>
            </a:r>
            <a:r>
              <a:rPr lang="en-US" altLang="zh-CN" sz="2000" b="1" i="1" dirty="0"/>
              <a:t>a</a:t>
            </a:r>
          </a:p>
          <a:p>
            <a:endParaRPr lang="en-US" altLang="zh-CN" sz="2000" b="1" i="1" dirty="0"/>
          </a:p>
          <a:p>
            <a:r>
              <a:rPr lang="zh-CN" altLang="en-US" sz="2000" dirty="0"/>
              <a:t>它与单个质点的运动方程具有相同的形式。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6136" y="2915652"/>
            <a:ext cx="30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刚体平动自由度为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72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1458</Words>
  <Application>Microsoft Office PowerPoint</Application>
  <PresentationFormat>全屏显示(4:3)</PresentationFormat>
  <Paragraphs>140</Paragraphs>
  <Slides>19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Arial</vt:lpstr>
      <vt:lpstr>Calibri</vt:lpstr>
      <vt:lpstr>Symbol</vt:lpstr>
      <vt:lpstr>Times New Roman</vt:lpstr>
      <vt:lpstr>Office 主题</vt:lpstr>
      <vt:lpstr>Equation</vt:lpstr>
      <vt:lpstr>公式</vt:lpstr>
      <vt:lpstr>第五章 刚体力学（上）</vt:lpstr>
      <vt:lpstr>第五章 刚体力学（上）</vt:lpstr>
      <vt:lpstr>§5.1 刚体和自由度的概念</vt:lpstr>
      <vt:lpstr>§5.1 刚体和自由度的概念</vt:lpstr>
      <vt:lpstr>§5.1 刚体和自由度的概念</vt:lpstr>
      <vt:lpstr>§5.1 刚体和自由度的概念</vt:lpstr>
      <vt:lpstr>§5.2 刚体的平动</vt:lpstr>
      <vt:lpstr>§5.2 刚体的平动</vt:lpstr>
      <vt:lpstr>§5.2 刚体的平动</vt:lpstr>
      <vt:lpstr>§5.3 刚体绕定轴转动</vt:lpstr>
      <vt:lpstr>§5.3 刚体绕定轴转动</vt:lpstr>
      <vt:lpstr>§5.3 刚体绕定轴转动</vt:lpstr>
      <vt:lpstr>§5.3 刚体绕定轴转动</vt:lpstr>
      <vt:lpstr>§5.3 刚体绕定轴转动</vt:lpstr>
      <vt:lpstr>§5.3 刚体绕定轴转动</vt:lpstr>
      <vt:lpstr>§5.3 刚体绕定轴转动</vt:lpstr>
      <vt:lpstr>§5.3 刚体绕定轴转动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</dc:title>
  <dc:creator>Zhang Nan</dc:creator>
  <cp:lastModifiedBy>张 楠</cp:lastModifiedBy>
  <cp:revision>311</cp:revision>
  <dcterms:created xsi:type="dcterms:W3CDTF">2013-12-11T06:44:42Z</dcterms:created>
  <dcterms:modified xsi:type="dcterms:W3CDTF">2020-03-10T06:31:56Z</dcterms:modified>
</cp:coreProperties>
</file>