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8" r:id="rId3"/>
    <p:sldId id="269"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3" r:id="rId24"/>
    <p:sldId id="352" r:id="rId25"/>
    <p:sldId id="354" r:id="rId26"/>
    <p:sldId id="355" r:id="rId27"/>
    <p:sldId id="356" r:id="rId28"/>
    <p:sldId id="357" r:id="rId29"/>
    <p:sldId id="358" r:id="rId30"/>
    <p:sldId id="359" r:id="rId31"/>
    <p:sldId id="360" r:id="rId32"/>
    <p:sldId id="361" r:id="rId33"/>
    <p:sldId id="362" r:id="rId34"/>
    <p:sldId id="33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3307" autoAdjust="0"/>
  </p:normalViewPr>
  <p:slideViewPr>
    <p:cSldViewPr>
      <p:cViewPr varScale="1">
        <p:scale>
          <a:sx n="76" d="100"/>
          <a:sy n="76" d="100"/>
        </p:scale>
        <p:origin x="179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C53B-C6BC-44D2-8820-88466243220F}" type="datetimeFigureOut">
              <a:rPr lang="zh-CN" altLang="en-US" smtClean="0"/>
              <a:pPr/>
              <a:t>2020/3/24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11</a:t>
            </a:fld>
            <a:endParaRPr lang="zh-CN" altLang="en-US"/>
          </a:p>
        </p:txBody>
      </p:sp>
    </p:spTree>
    <p:extLst>
      <p:ext uri="{BB962C8B-B14F-4D97-AF65-F5344CB8AC3E}">
        <p14:creationId xmlns:p14="http://schemas.microsoft.com/office/powerpoint/2010/main" val="2731204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352451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13</a:t>
            </a:fld>
            <a:endParaRPr lang="zh-CN" altLang="en-US"/>
          </a:p>
        </p:txBody>
      </p:sp>
    </p:spTree>
    <p:extLst>
      <p:ext uri="{BB962C8B-B14F-4D97-AF65-F5344CB8AC3E}">
        <p14:creationId xmlns:p14="http://schemas.microsoft.com/office/powerpoint/2010/main" val="297149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14</a:t>
            </a:fld>
            <a:endParaRPr lang="zh-CN" altLang="en-US"/>
          </a:p>
        </p:txBody>
      </p:sp>
    </p:spTree>
    <p:extLst>
      <p:ext uri="{BB962C8B-B14F-4D97-AF65-F5344CB8AC3E}">
        <p14:creationId xmlns:p14="http://schemas.microsoft.com/office/powerpoint/2010/main" val="4176354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15</a:t>
            </a:fld>
            <a:endParaRPr lang="zh-CN" altLang="en-US"/>
          </a:p>
        </p:txBody>
      </p:sp>
    </p:spTree>
    <p:extLst>
      <p:ext uri="{BB962C8B-B14F-4D97-AF65-F5344CB8AC3E}">
        <p14:creationId xmlns:p14="http://schemas.microsoft.com/office/powerpoint/2010/main" val="2103090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16</a:t>
            </a:fld>
            <a:endParaRPr lang="zh-CN" altLang="en-US"/>
          </a:p>
        </p:txBody>
      </p:sp>
    </p:spTree>
    <p:extLst>
      <p:ext uri="{BB962C8B-B14F-4D97-AF65-F5344CB8AC3E}">
        <p14:creationId xmlns:p14="http://schemas.microsoft.com/office/powerpoint/2010/main" val="356048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17</a:t>
            </a:fld>
            <a:endParaRPr lang="zh-CN" altLang="en-US"/>
          </a:p>
        </p:txBody>
      </p:sp>
    </p:spTree>
    <p:extLst>
      <p:ext uri="{BB962C8B-B14F-4D97-AF65-F5344CB8AC3E}">
        <p14:creationId xmlns:p14="http://schemas.microsoft.com/office/powerpoint/2010/main" val="1297730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18</a:t>
            </a:fld>
            <a:endParaRPr lang="zh-CN" altLang="en-US"/>
          </a:p>
        </p:txBody>
      </p:sp>
    </p:spTree>
    <p:extLst>
      <p:ext uri="{BB962C8B-B14F-4D97-AF65-F5344CB8AC3E}">
        <p14:creationId xmlns:p14="http://schemas.microsoft.com/office/powerpoint/2010/main" val="7157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19</a:t>
            </a:fld>
            <a:endParaRPr lang="zh-CN" altLang="en-US"/>
          </a:p>
        </p:txBody>
      </p:sp>
    </p:spTree>
    <p:extLst>
      <p:ext uri="{BB962C8B-B14F-4D97-AF65-F5344CB8AC3E}">
        <p14:creationId xmlns:p14="http://schemas.microsoft.com/office/powerpoint/2010/main" val="426231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85445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4001930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22</a:t>
            </a:fld>
            <a:endParaRPr lang="zh-CN" altLang="en-US"/>
          </a:p>
        </p:txBody>
      </p:sp>
    </p:spTree>
    <p:extLst>
      <p:ext uri="{BB962C8B-B14F-4D97-AF65-F5344CB8AC3E}">
        <p14:creationId xmlns:p14="http://schemas.microsoft.com/office/powerpoint/2010/main" val="1773302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1735494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2030846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25</a:t>
            </a:fld>
            <a:endParaRPr lang="zh-CN" altLang="en-US"/>
          </a:p>
        </p:txBody>
      </p:sp>
    </p:spTree>
    <p:extLst>
      <p:ext uri="{BB962C8B-B14F-4D97-AF65-F5344CB8AC3E}">
        <p14:creationId xmlns:p14="http://schemas.microsoft.com/office/powerpoint/2010/main" val="2454162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26</a:t>
            </a:fld>
            <a:endParaRPr lang="zh-CN" altLang="en-US"/>
          </a:p>
        </p:txBody>
      </p:sp>
    </p:spTree>
    <p:extLst>
      <p:ext uri="{BB962C8B-B14F-4D97-AF65-F5344CB8AC3E}">
        <p14:creationId xmlns:p14="http://schemas.microsoft.com/office/powerpoint/2010/main" val="74044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27</a:t>
            </a:fld>
            <a:endParaRPr lang="zh-CN" altLang="en-US"/>
          </a:p>
        </p:txBody>
      </p:sp>
    </p:spTree>
    <p:extLst>
      <p:ext uri="{BB962C8B-B14F-4D97-AF65-F5344CB8AC3E}">
        <p14:creationId xmlns:p14="http://schemas.microsoft.com/office/powerpoint/2010/main" val="533208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28</a:t>
            </a:fld>
            <a:endParaRPr lang="zh-CN" altLang="en-US"/>
          </a:p>
        </p:txBody>
      </p:sp>
    </p:spTree>
    <p:extLst>
      <p:ext uri="{BB962C8B-B14F-4D97-AF65-F5344CB8AC3E}">
        <p14:creationId xmlns:p14="http://schemas.microsoft.com/office/powerpoint/2010/main" val="2173991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29</a:t>
            </a:fld>
            <a:endParaRPr lang="zh-CN" altLang="en-US"/>
          </a:p>
        </p:txBody>
      </p:sp>
    </p:spTree>
    <p:extLst>
      <p:ext uri="{BB962C8B-B14F-4D97-AF65-F5344CB8AC3E}">
        <p14:creationId xmlns:p14="http://schemas.microsoft.com/office/powerpoint/2010/main" val="620176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30</a:t>
            </a:fld>
            <a:endParaRPr lang="zh-CN" altLang="en-US"/>
          </a:p>
        </p:txBody>
      </p:sp>
    </p:spTree>
    <p:extLst>
      <p:ext uri="{BB962C8B-B14F-4D97-AF65-F5344CB8AC3E}">
        <p14:creationId xmlns:p14="http://schemas.microsoft.com/office/powerpoint/2010/main" val="27778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a:t>
            </a:fld>
            <a:endParaRPr lang="zh-CN" altLang="en-US"/>
          </a:p>
        </p:txBody>
      </p:sp>
    </p:spTree>
    <p:extLst>
      <p:ext uri="{BB962C8B-B14F-4D97-AF65-F5344CB8AC3E}">
        <p14:creationId xmlns:p14="http://schemas.microsoft.com/office/powerpoint/2010/main" val="3623125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31</a:t>
            </a:fld>
            <a:endParaRPr lang="zh-CN" altLang="en-US"/>
          </a:p>
        </p:txBody>
      </p:sp>
    </p:spTree>
    <p:extLst>
      <p:ext uri="{BB962C8B-B14F-4D97-AF65-F5344CB8AC3E}">
        <p14:creationId xmlns:p14="http://schemas.microsoft.com/office/powerpoint/2010/main" val="823045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32</a:t>
            </a:fld>
            <a:endParaRPr lang="zh-CN" altLang="en-US"/>
          </a:p>
        </p:txBody>
      </p:sp>
    </p:spTree>
    <p:extLst>
      <p:ext uri="{BB962C8B-B14F-4D97-AF65-F5344CB8AC3E}">
        <p14:creationId xmlns:p14="http://schemas.microsoft.com/office/powerpoint/2010/main" val="3243330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33</a:t>
            </a:fld>
            <a:endParaRPr lang="zh-CN" altLang="en-US"/>
          </a:p>
        </p:txBody>
      </p:sp>
    </p:spTree>
    <p:extLst>
      <p:ext uri="{BB962C8B-B14F-4D97-AF65-F5344CB8AC3E}">
        <p14:creationId xmlns:p14="http://schemas.microsoft.com/office/powerpoint/2010/main" val="1662327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a:t>
            </a:fld>
            <a:endParaRPr lang="zh-CN" altLang="en-US"/>
          </a:p>
        </p:txBody>
      </p:sp>
    </p:spTree>
    <p:extLst>
      <p:ext uri="{BB962C8B-B14F-4D97-AF65-F5344CB8AC3E}">
        <p14:creationId xmlns:p14="http://schemas.microsoft.com/office/powerpoint/2010/main" val="32504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B</a:t>
            </a:r>
            <a:r>
              <a:rPr lang="zh-CN" altLang="en-US" dirty="0"/>
              <a:t>相对</a:t>
            </a:r>
            <a:r>
              <a:rPr lang="en-US" altLang="zh-CN" dirty="0"/>
              <a:t>A</a:t>
            </a:r>
            <a:r>
              <a:rPr lang="zh-CN" altLang="en-US" dirty="0"/>
              <a:t>运动时，</a:t>
            </a:r>
            <a:r>
              <a:rPr lang="en-US" altLang="zh-CN" dirty="0"/>
              <a:t>B</a:t>
            </a:r>
            <a:r>
              <a:rPr lang="zh-CN" altLang="en-US" dirty="0"/>
              <a:t>的长度变化，那么当</a:t>
            </a:r>
            <a:r>
              <a:rPr lang="en-US" altLang="zh-CN" dirty="0"/>
              <a:t>B</a:t>
            </a:r>
            <a:r>
              <a:rPr lang="zh-CN" altLang="en-US" dirty="0"/>
              <a:t>相对</a:t>
            </a:r>
            <a:r>
              <a:rPr lang="en-US" altLang="zh-CN" dirty="0"/>
              <a:t>A</a:t>
            </a:r>
            <a:r>
              <a:rPr lang="zh-CN" altLang="en-US" dirty="0"/>
              <a:t>的速度为</a:t>
            </a:r>
            <a:r>
              <a:rPr lang="en-US" altLang="zh-CN" dirty="0"/>
              <a:t>2v</a:t>
            </a:r>
            <a:r>
              <a:rPr lang="zh-CN" altLang="en-US" dirty="0"/>
              <a:t>且与地球绝对运动速度相反时，</a:t>
            </a:r>
            <a:r>
              <a:rPr lang="en-US" altLang="zh-CN" dirty="0"/>
              <a:t>B</a:t>
            </a:r>
            <a:r>
              <a:rPr lang="zh-CN" altLang="en-US" dirty="0"/>
              <a:t>的绝对运动速度为</a:t>
            </a:r>
            <a:r>
              <a:rPr lang="en-US" altLang="zh-CN" dirty="0"/>
              <a:t>-v</a:t>
            </a:r>
            <a:r>
              <a:rPr lang="zh-CN" altLang="en-US" dirty="0"/>
              <a:t>，此时</a:t>
            </a:r>
            <a:r>
              <a:rPr lang="en-US" altLang="zh-CN" dirty="0"/>
              <a:t>B</a:t>
            </a:r>
            <a:r>
              <a:rPr lang="zh-CN" altLang="en-US" dirty="0"/>
              <a:t>的长度应不变，由此可以得到地球的绝对运动速度和绝对静止参考系，而这与相对性原理矛盾。</a:t>
            </a:r>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a:t>
            </a:fld>
            <a:endParaRPr lang="zh-CN" altLang="en-US"/>
          </a:p>
        </p:txBody>
      </p:sp>
    </p:spTree>
    <p:extLst>
      <p:ext uri="{BB962C8B-B14F-4D97-AF65-F5344CB8AC3E}">
        <p14:creationId xmlns:p14="http://schemas.microsoft.com/office/powerpoint/2010/main" val="138759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a:t>
            </a:fld>
            <a:endParaRPr lang="zh-CN" altLang="en-US"/>
          </a:p>
        </p:txBody>
      </p:sp>
    </p:spTree>
    <p:extLst>
      <p:ext uri="{BB962C8B-B14F-4D97-AF65-F5344CB8AC3E}">
        <p14:creationId xmlns:p14="http://schemas.microsoft.com/office/powerpoint/2010/main" val="123864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8</a:t>
            </a:fld>
            <a:endParaRPr lang="zh-CN" altLang="en-US"/>
          </a:p>
        </p:txBody>
      </p:sp>
    </p:spTree>
    <p:extLst>
      <p:ext uri="{BB962C8B-B14F-4D97-AF65-F5344CB8AC3E}">
        <p14:creationId xmlns:p14="http://schemas.microsoft.com/office/powerpoint/2010/main" val="3147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9</a:t>
            </a:fld>
            <a:endParaRPr lang="zh-CN" altLang="en-US"/>
          </a:p>
        </p:txBody>
      </p:sp>
    </p:spTree>
    <p:extLst>
      <p:ext uri="{BB962C8B-B14F-4D97-AF65-F5344CB8AC3E}">
        <p14:creationId xmlns:p14="http://schemas.microsoft.com/office/powerpoint/2010/main" val="168692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10</a:t>
            </a:fld>
            <a:endParaRPr lang="zh-CN" altLang="en-US"/>
          </a:p>
        </p:txBody>
      </p:sp>
    </p:spTree>
    <p:extLst>
      <p:ext uri="{BB962C8B-B14F-4D97-AF65-F5344CB8AC3E}">
        <p14:creationId xmlns:p14="http://schemas.microsoft.com/office/powerpoint/2010/main" val="104156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9.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23.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8.wmf"/><Relationship Id="rId5" Type="http://schemas.openxmlformats.org/officeDocument/2006/relationships/oleObject" Target="../embeddings/oleObject10.bin"/><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2.wmf"/><Relationship Id="rId5" Type="http://schemas.openxmlformats.org/officeDocument/2006/relationships/oleObject" Target="../embeddings/oleObject11.bin"/><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5.png"/><Relationship Id="rId5" Type="http://schemas.openxmlformats.org/officeDocument/2006/relationships/image" Target="../media/image64.w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5.wmf"/><Relationship Id="rId5" Type="http://schemas.openxmlformats.org/officeDocument/2006/relationships/oleObject" Target="../embeddings/oleObject1.bin"/><Relationship Id="rId10" Type="http://schemas.openxmlformats.org/officeDocument/2006/relationships/oleObject" Target="../embeddings/oleObject3.bin"/><Relationship Id="rId4" Type="http://schemas.openxmlformats.org/officeDocument/2006/relationships/image" Target="../media/image7.png"/><Relationship Id="rId9"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8.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image" Target="../media/image10.wmf"/><Relationship Id="rId5" Type="http://schemas.openxmlformats.org/officeDocument/2006/relationships/image" Target="../media/image12.png"/><Relationship Id="rId10" Type="http://schemas.openxmlformats.org/officeDocument/2006/relationships/oleObject" Target="../embeddings/oleObject7.bin"/><Relationship Id="rId4" Type="http://schemas.openxmlformats.org/officeDocument/2006/relationships/image" Target="../media/image1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第八章 相对论简介</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604096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sp>
        <p:nvSpPr>
          <p:cNvPr id="36" name="文本框 35">
            <a:extLst>
              <a:ext uri="{FF2B5EF4-FFF2-40B4-BE49-F238E27FC236}">
                <a16:creationId xmlns:a16="http://schemas.microsoft.com/office/drawing/2014/main" id="{3D006C40-D6FA-4A14-B4EA-24DCA7B0CB82}"/>
              </a:ext>
            </a:extLst>
          </p:cNvPr>
          <p:cNvSpPr txBox="1"/>
          <p:nvPr/>
        </p:nvSpPr>
        <p:spPr>
          <a:xfrm>
            <a:off x="363252" y="2332102"/>
            <a:ext cx="7488832" cy="369332"/>
          </a:xfrm>
          <a:prstGeom prst="rect">
            <a:avLst/>
          </a:prstGeom>
          <a:noFill/>
        </p:spPr>
        <p:txBody>
          <a:bodyPr wrap="square" rtlCol="0">
            <a:spAutoFit/>
          </a:bodyPr>
          <a:lstStyle/>
          <a:p>
            <a:r>
              <a:rPr lang="en-US" altLang="zh-CN" dirty="0"/>
              <a:t>3</a:t>
            </a:r>
            <a:r>
              <a:rPr lang="zh-CN" altLang="en-US" dirty="0"/>
              <a:t>）物体在运动方向上的长度缩短</a:t>
            </a:r>
          </a:p>
        </p:txBody>
      </p:sp>
      <p:pic>
        <p:nvPicPr>
          <p:cNvPr id="12" name="图片 11">
            <a:extLst>
              <a:ext uri="{FF2B5EF4-FFF2-40B4-BE49-F238E27FC236}">
                <a16:creationId xmlns:a16="http://schemas.microsoft.com/office/drawing/2014/main" id="{4CE0018B-EBBB-43CF-A44D-85538CC3EA2B}"/>
              </a:ext>
            </a:extLst>
          </p:cNvPr>
          <p:cNvPicPr>
            <a:picLocks noChangeAspect="1"/>
          </p:cNvPicPr>
          <p:nvPr/>
        </p:nvPicPr>
        <p:blipFill>
          <a:blip r:embed="rId4"/>
          <a:stretch>
            <a:fillRect/>
          </a:stretch>
        </p:blipFill>
        <p:spPr>
          <a:xfrm>
            <a:off x="5407036" y="1711691"/>
            <a:ext cx="2590476" cy="1933333"/>
          </a:xfrm>
          <a:prstGeom prst="rect">
            <a:avLst/>
          </a:prstGeom>
        </p:spPr>
      </p:pic>
      <p:sp>
        <p:nvSpPr>
          <p:cNvPr id="3" name="文本框 2">
            <a:extLst>
              <a:ext uri="{FF2B5EF4-FFF2-40B4-BE49-F238E27FC236}">
                <a16:creationId xmlns:a16="http://schemas.microsoft.com/office/drawing/2014/main" id="{CAB08EA2-484C-4B11-B8A3-AE40322681FE}"/>
              </a:ext>
            </a:extLst>
          </p:cNvPr>
          <p:cNvSpPr txBox="1"/>
          <p:nvPr/>
        </p:nvSpPr>
        <p:spPr>
          <a:xfrm>
            <a:off x="395536" y="2996952"/>
            <a:ext cx="4392488" cy="369332"/>
          </a:xfrm>
          <a:prstGeom prst="rect">
            <a:avLst/>
          </a:prstGeom>
          <a:noFill/>
        </p:spPr>
        <p:txBody>
          <a:bodyPr wrap="square" rtlCol="0">
            <a:spAutoFit/>
          </a:bodyPr>
          <a:lstStyle/>
          <a:p>
            <a:r>
              <a:rPr lang="en-US" altLang="zh-CN" dirty="0"/>
              <a:t>S’</a:t>
            </a:r>
            <a:r>
              <a:rPr lang="zh-CN" altLang="en-US" dirty="0"/>
              <a:t>的钟变慢了，</a:t>
            </a:r>
            <a:r>
              <a:rPr lang="en-US" altLang="zh-CN" dirty="0"/>
              <a:t>S</a:t>
            </a:r>
            <a:r>
              <a:rPr lang="zh-CN" altLang="en-US" dirty="0"/>
              <a:t>测得的时间为：</a:t>
            </a:r>
          </a:p>
        </p:txBody>
      </p:sp>
      <p:graphicFrame>
        <p:nvGraphicFramePr>
          <p:cNvPr id="15" name="对象 14">
            <a:extLst>
              <a:ext uri="{FF2B5EF4-FFF2-40B4-BE49-F238E27FC236}">
                <a16:creationId xmlns:a16="http://schemas.microsoft.com/office/drawing/2014/main" id="{43590A1B-BD3D-491B-844A-7A04C39323B0}"/>
              </a:ext>
            </a:extLst>
          </p:cNvPr>
          <p:cNvGraphicFramePr>
            <a:graphicFrameLocks noChangeAspect="1"/>
          </p:cNvGraphicFramePr>
          <p:nvPr>
            <p:extLst>
              <p:ext uri="{D42A27DB-BD31-4B8C-83A1-F6EECF244321}">
                <p14:modId xmlns:p14="http://schemas.microsoft.com/office/powerpoint/2010/main" val="3099377783"/>
              </p:ext>
            </p:extLst>
          </p:nvPr>
        </p:nvGraphicFramePr>
        <p:xfrm>
          <a:off x="3736965" y="2831317"/>
          <a:ext cx="1476375" cy="660400"/>
        </p:xfrm>
        <a:graphic>
          <a:graphicData uri="http://schemas.openxmlformats.org/presentationml/2006/ole">
            <mc:AlternateContent xmlns:mc="http://schemas.openxmlformats.org/markup-compatibility/2006">
              <mc:Choice xmlns:v="urn:schemas-microsoft-com:vml" Requires="v">
                <p:oleObj spid="_x0000_s4146" name="Equation" r:id="rId5" imgW="965160" imgH="431640" progId="Equation.DSMT4">
                  <p:embed/>
                </p:oleObj>
              </mc:Choice>
              <mc:Fallback>
                <p:oleObj name="Equation" r:id="rId5" imgW="965160" imgH="431640" progId="Equation.DSMT4">
                  <p:embed/>
                  <p:pic>
                    <p:nvPicPr>
                      <p:cNvPr id="14" name="对象 13">
                        <a:extLst>
                          <a:ext uri="{FF2B5EF4-FFF2-40B4-BE49-F238E27FC236}">
                            <a16:creationId xmlns:a16="http://schemas.microsoft.com/office/drawing/2014/main" id="{BBF68A0D-8CAE-4550-A33C-BF4FF290D166}"/>
                          </a:ext>
                        </a:extLst>
                      </p:cNvPr>
                      <p:cNvPicPr/>
                      <p:nvPr/>
                    </p:nvPicPr>
                    <p:blipFill>
                      <a:blip r:embed="rId6"/>
                      <a:stretch>
                        <a:fillRect/>
                      </a:stretch>
                    </p:blipFill>
                    <p:spPr>
                      <a:xfrm>
                        <a:off x="3736965" y="2831317"/>
                        <a:ext cx="1476375" cy="660400"/>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7C822FD6-37C1-49D5-8D88-AC34EBB597E4}"/>
              </a:ext>
            </a:extLst>
          </p:cNvPr>
          <p:cNvSpPr txBox="1"/>
          <p:nvPr/>
        </p:nvSpPr>
        <p:spPr>
          <a:xfrm>
            <a:off x="403702" y="3621600"/>
            <a:ext cx="4392488" cy="369332"/>
          </a:xfrm>
          <a:prstGeom prst="rect">
            <a:avLst/>
          </a:prstGeom>
          <a:noFill/>
        </p:spPr>
        <p:txBody>
          <a:bodyPr wrap="square" rtlCol="0">
            <a:spAutoFit/>
          </a:bodyPr>
          <a:lstStyle/>
          <a:p>
            <a:r>
              <a:rPr lang="zh-CN" altLang="en-US" dirty="0"/>
              <a:t>则</a:t>
            </a:r>
            <a:r>
              <a:rPr lang="en-US" altLang="zh-CN" dirty="0"/>
              <a:t>S’</a:t>
            </a:r>
            <a:r>
              <a:rPr lang="zh-CN" altLang="en-US" dirty="0"/>
              <a:t>测得的时间为：</a:t>
            </a:r>
          </a:p>
        </p:txBody>
      </p:sp>
      <p:graphicFrame>
        <p:nvGraphicFramePr>
          <p:cNvPr id="4" name="对象 3">
            <a:extLst>
              <a:ext uri="{FF2B5EF4-FFF2-40B4-BE49-F238E27FC236}">
                <a16:creationId xmlns:a16="http://schemas.microsoft.com/office/drawing/2014/main" id="{62FA4785-9119-42A7-8941-9257F7541D8D}"/>
              </a:ext>
            </a:extLst>
          </p:cNvPr>
          <p:cNvGraphicFramePr>
            <a:graphicFrameLocks noChangeAspect="1"/>
          </p:cNvGraphicFramePr>
          <p:nvPr>
            <p:extLst>
              <p:ext uri="{D42A27DB-BD31-4B8C-83A1-F6EECF244321}">
                <p14:modId xmlns:p14="http://schemas.microsoft.com/office/powerpoint/2010/main" val="2853261870"/>
              </p:ext>
            </p:extLst>
          </p:nvPr>
        </p:nvGraphicFramePr>
        <p:xfrm>
          <a:off x="2856717" y="3889800"/>
          <a:ext cx="3946261" cy="2203496"/>
        </p:xfrm>
        <a:graphic>
          <a:graphicData uri="http://schemas.openxmlformats.org/presentationml/2006/ole">
            <mc:AlternateContent xmlns:mc="http://schemas.openxmlformats.org/markup-compatibility/2006">
              <mc:Choice xmlns:v="urn:schemas-microsoft-com:vml" Requires="v">
                <p:oleObj spid="_x0000_s4147" name="Equation" r:id="rId7" imgW="2501640" imgH="1396800" progId="Equation.DSMT4">
                  <p:embed/>
                </p:oleObj>
              </mc:Choice>
              <mc:Fallback>
                <p:oleObj name="Equation" r:id="rId7" imgW="2501640" imgH="1396800" progId="Equation.DSMT4">
                  <p:embed/>
                  <p:pic>
                    <p:nvPicPr>
                      <p:cNvPr id="0" name=""/>
                      <p:cNvPicPr/>
                      <p:nvPr/>
                    </p:nvPicPr>
                    <p:blipFill>
                      <a:blip r:embed="rId8"/>
                      <a:stretch>
                        <a:fillRect/>
                      </a:stretch>
                    </p:blipFill>
                    <p:spPr>
                      <a:xfrm>
                        <a:off x="2856717" y="3889800"/>
                        <a:ext cx="3946261" cy="2203496"/>
                      </a:xfrm>
                      <a:prstGeom prst="rect">
                        <a:avLst/>
                      </a:prstGeom>
                    </p:spPr>
                  </p:pic>
                </p:oleObj>
              </mc:Fallback>
            </mc:AlternateContent>
          </a:graphicData>
        </a:graphic>
      </p:graphicFrame>
    </p:spTree>
    <p:extLst>
      <p:ext uri="{BB962C8B-B14F-4D97-AF65-F5344CB8AC3E}">
        <p14:creationId xmlns:p14="http://schemas.microsoft.com/office/powerpoint/2010/main" val="409205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sp>
        <p:nvSpPr>
          <p:cNvPr id="6" name="文本框 5">
            <a:extLst>
              <a:ext uri="{FF2B5EF4-FFF2-40B4-BE49-F238E27FC236}">
                <a16:creationId xmlns:a16="http://schemas.microsoft.com/office/drawing/2014/main" id="{E7F3F530-EB04-4A0E-BEAF-FFBF948431F0}"/>
              </a:ext>
            </a:extLst>
          </p:cNvPr>
          <p:cNvSpPr txBox="1"/>
          <p:nvPr/>
        </p:nvSpPr>
        <p:spPr>
          <a:xfrm>
            <a:off x="611559" y="2204864"/>
            <a:ext cx="7724871" cy="923330"/>
          </a:xfrm>
          <a:prstGeom prst="rect">
            <a:avLst/>
          </a:prstGeom>
          <a:noFill/>
        </p:spPr>
        <p:txBody>
          <a:bodyPr wrap="square" rtlCol="0">
            <a:spAutoFit/>
          </a:bodyPr>
          <a:lstStyle/>
          <a:p>
            <a:r>
              <a:rPr lang="zh-CN" altLang="en-US" dirty="0"/>
              <a:t>现在有一事件，在</a:t>
            </a:r>
            <a:r>
              <a:rPr lang="en-US" altLang="zh-CN" dirty="0"/>
              <a:t>S’</a:t>
            </a:r>
            <a:r>
              <a:rPr lang="zh-CN" altLang="en-US" dirty="0"/>
              <a:t>中看发生在（</a:t>
            </a:r>
            <a:r>
              <a:rPr lang="en-US" altLang="zh-CN" dirty="0" err="1"/>
              <a:t>x’,y’,z’,t</a:t>
            </a:r>
            <a:r>
              <a:rPr lang="en-US" altLang="zh-CN" dirty="0"/>
              <a:t>’</a:t>
            </a:r>
            <a:r>
              <a:rPr lang="zh-CN" altLang="en-US" dirty="0"/>
              <a:t>）</a:t>
            </a:r>
            <a:r>
              <a:rPr lang="en-US" altLang="zh-CN" dirty="0"/>
              <a:t>;</a:t>
            </a:r>
            <a:r>
              <a:rPr lang="zh-CN" altLang="en-US" dirty="0"/>
              <a:t>在</a:t>
            </a:r>
            <a:r>
              <a:rPr lang="en-US" altLang="zh-CN" dirty="0"/>
              <a:t>S</a:t>
            </a:r>
            <a:r>
              <a:rPr lang="zh-CN" altLang="en-US" dirty="0"/>
              <a:t>中看发生在（</a:t>
            </a:r>
            <a:r>
              <a:rPr lang="en-US" altLang="zh-CN" dirty="0" err="1"/>
              <a:t>x,y,z,t</a:t>
            </a:r>
            <a:r>
              <a:rPr lang="zh-CN" altLang="en-US" dirty="0"/>
              <a:t>）</a:t>
            </a:r>
            <a:r>
              <a:rPr lang="en-US" altLang="zh-CN" dirty="0"/>
              <a:t>.</a:t>
            </a:r>
          </a:p>
          <a:p>
            <a:r>
              <a:rPr lang="en-US" altLang="zh-CN" dirty="0"/>
              <a:t>S’</a:t>
            </a:r>
            <a:r>
              <a:rPr lang="zh-CN" altLang="en-US" dirty="0"/>
              <a:t>相对于</a:t>
            </a:r>
            <a:r>
              <a:rPr lang="en-US" altLang="zh-CN" dirty="0"/>
              <a:t>S</a:t>
            </a:r>
            <a:r>
              <a:rPr lang="zh-CN" altLang="en-US" dirty="0"/>
              <a:t>在</a:t>
            </a:r>
            <a:r>
              <a:rPr lang="en-US" altLang="zh-CN" dirty="0"/>
              <a:t>x</a:t>
            </a:r>
            <a:r>
              <a:rPr lang="zh-CN" altLang="en-US" dirty="0"/>
              <a:t>方向以速度</a:t>
            </a:r>
            <a:r>
              <a:rPr lang="en-US" altLang="zh-CN" dirty="0"/>
              <a:t>u</a:t>
            </a:r>
            <a:r>
              <a:rPr lang="zh-CN" altLang="en-US" dirty="0"/>
              <a:t>匀速直线运动，且</a:t>
            </a:r>
            <a:r>
              <a:rPr lang="en-US" altLang="zh-CN" dirty="0"/>
              <a:t>t’=t=0</a:t>
            </a:r>
            <a:r>
              <a:rPr lang="zh-CN" altLang="en-US" dirty="0"/>
              <a:t>时，</a:t>
            </a:r>
            <a:r>
              <a:rPr lang="en-US" altLang="zh-CN" dirty="0"/>
              <a:t>S</a:t>
            </a:r>
            <a:r>
              <a:rPr lang="zh-CN" altLang="en-US" dirty="0"/>
              <a:t>和</a:t>
            </a:r>
            <a:r>
              <a:rPr lang="en-US" altLang="zh-CN" dirty="0"/>
              <a:t>S’</a:t>
            </a:r>
            <a:r>
              <a:rPr lang="zh-CN" altLang="en-US" dirty="0"/>
              <a:t>的坐标原点重合。</a:t>
            </a:r>
            <a:endParaRPr lang="en-US" altLang="zh-CN" dirty="0"/>
          </a:p>
          <a:p>
            <a:endParaRPr lang="en-US" altLang="zh-CN" dirty="0"/>
          </a:p>
        </p:txBody>
      </p:sp>
      <p:pic>
        <p:nvPicPr>
          <p:cNvPr id="7" name="图片 6">
            <a:extLst>
              <a:ext uri="{FF2B5EF4-FFF2-40B4-BE49-F238E27FC236}">
                <a16:creationId xmlns:a16="http://schemas.microsoft.com/office/drawing/2014/main" id="{330B39CD-4E2A-43FF-AF4C-19FDF719A187}"/>
              </a:ext>
            </a:extLst>
          </p:cNvPr>
          <p:cNvPicPr>
            <a:picLocks noChangeAspect="1"/>
          </p:cNvPicPr>
          <p:nvPr/>
        </p:nvPicPr>
        <p:blipFill>
          <a:blip r:embed="rId3"/>
          <a:stretch>
            <a:fillRect/>
          </a:stretch>
        </p:blipFill>
        <p:spPr>
          <a:xfrm>
            <a:off x="1088280" y="3128194"/>
            <a:ext cx="6771428" cy="1876190"/>
          </a:xfrm>
          <a:prstGeom prst="rect">
            <a:avLst/>
          </a:prstGeom>
        </p:spPr>
      </p:pic>
      <p:pic>
        <p:nvPicPr>
          <p:cNvPr id="8" name="图片 7">
            <a:extLst>
              <a:ext uri="{FF2B5EF4-FFF2-40B4-BE49-F238E27FC236}">
                <a16:creationId xmlns:a16="http://schemas.microsoft.com/office/drawing/2014/main" id="{2081C5BE-A544-4465-8270-B587F29709F7}"/>
              </a:ext>
            </a:extLst>
          </p:cNvPr>
          <p:cNvPicPr>
            <a:picLocks noChangeAspect="1"/>
          </p:cNvPicPr>
          <p:nvPr/>
        </p:nvPicPr>
        <p:blipFill>
          <a:blip r:embed="rId4"/>
          <a:stretch>
            <a:fillRect/>
          </a:stretch>
        </p:blipFill>
        <p:spPr>
          <a:xfrm>
            <a:off x="1101582" y="5301389"/>
            <a:ext cx="2847619" cy="771429"/>
          </a:xfrm>
          <a:prstGeom prst="rect">
            <a:avLst/>
          </a:prstGeom>
        </p:spPr>
      </p:pic>
      <p:pic>
        <p:nvPicPr>
          <p:cNvPr id="9" name="图片 8">
            <a:extLst>
              <a:ext uri="{FF2B5EF4-FFF2-40B4-BE49-F238E27FC236}">
                <a16:creationId xmlns:a16="http://schemas.microsoft.com/office/drawing/2014/main" id="{71E2C78D-98C0-4DE4-BA1E-DCA0ED7A00B7}"/>
              </a:ext>
            </a:extLst>
          </p:cNvPr>
          <p:cNvPicPr>
            <a:picLocks noChangeAspect="1"/>
          </p:cNvPicPr>
          <p:nvPr/>
        </p:nvPicPr>
        <p:blipFill>
          <a:blip r:embed="rId5"/>
          <a:stretch>
            <a:fillRect/>
          </a:stretch>
        </p:blipFill>
        <p:spPr>
          <a:xfrm>
            <a:off x="5004048" y="5184015"/>
            <a:ext cx="2000000" cy="1076190"/>
          </a:xfrm>
          <a:prstGeom prst="rect">
            <a:avLst/>
          </a:prstGeom>
        </p:spPr>
      </p:pic>
      <p:sp>
        <p:nvSpPr>
          <p:cNvPr id="11" name="箭头: 右 10">
            <a:extLst>
              <a:ext uri="{FF2B5EF4-FFF2-40B4-BE49-F238E27FC236}">
                <a16:creationId xmlns:a16="http://schemas.microsoft.com/office/drawing/2014/main" id="{8EC4A3EF-892E-433C-9D13-7BAF28A2B5E1}"/>
              </a:ext>
            </a:extLst>
          </p:cNvPr>
          <p:cNvSpPr/>
          <p:nvPr/>
        </p:nvSpPr>
        <p:spPr>
          <a:xfrm>
            <a:off x="4303983" y="5517232"/>
            <a:ext cx="556049"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3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pic>
        <p:nvPicPr>
          <p:cNvPr id="8" name="图片 7">
            <a:extLst>
              <a:ext uri="{FF2B5EF4-FFF2-40B4-BE49-F238E27FC236}">
                <a16:creationId xmlns:a16="http://schemas.microsoft.com/office/drawing/2014/main" id="{2081C5BE-A544-4465-8270-B587F29709F7}"/>
              </a:ext>
            </a:extLst>
          </p:cNvPr>
          <p:cNvPicPr>
            <a:picLocks noChangeAspect="1"/>
          </p:cNvPicPr>
          <p:nvPr/>
        </p:nvPicPr>
        <p:blipFill>
          <a:blip r:embed="rId3"/>
          <a:stretch>
            <a:fillRect/>
          </a:stretch>
        </p:blipFill>
        <p:spPr>
          <a:xfrm>
            <a:off x="1029574" y="2207839"/>
            <a:ext cx="2847619" cy="771429"/>
          </a:xfrm>
          <a:prstGeom prst="rect">
            <a:avLst/>
          </a:prstGeom>
        </p:spPr>
      </p:pic>
      <p:pic>
        <p:nvPicPr>
          <p:cNvPr id="9" name="图片 8">
            <a:extLst>
              <a:ext uri="{FF2B5EF4-FFF2-40B4-BE49-F238E27FC236}">
                <a16:creationId xmlns:a16="http://schemas.microsoft.com/office/drawing/2014/main" id="{71E2C78D-98C0-4DE4-BA1E-DCA0ED7A00B7}"/>
              </a:ext>
            </a:extLst>
          </p:cNvPr>
          <p:cNvPicPr>
            <a:picLocks noChangeAspect="1"/>
          </p:cNvPicPr>
          <p:nvPr/>
        </p:nvPicPr>
        <p:blipFill>
          <a:blip r:embed="rId4"/>
          <a:stretch>
            <a:fillRect/>
          </a:stretch>
        </p:blipFill>
        <p:spPr>
          <a:xfrm>
            <a:off x="4932040" y="2090465"/>
            <a:ext cx="2000000" cy="1076190"/>
          </a:xfrm>
          <a:prstGeom prst="rect">
            <a:avLst/>
          </a:prstGeom>
        </p:spPr>
      </p:pic>
      <p:sp>
        <p:nvSpPr>
          <p:cNvPr id="11" name="箭头: 右 10">
            <a:extLst>
              <a:ext uri="{FF2B5EF4-FFF2-40B4-BE49-F238E27FC236}">
                <a16:creationId xmlns:a16="http://schemas.microsoft.com/office/drawing/2014/main" id="{8EC4A3EF-892E-433C-9D13-7BAF28A2B5E1}"/>
              </a:ext>
            </a:extLst>
          </p:cNvPr>
          <p:cNvSpPr/>
          <p:nvPr/>
        </p:nvSpPr>
        <p:spPr>
          <a:xfrm>
            <a:off x="4231975" y="2423682"/>
            <a:ext cx="556049"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93A9A9A-8B29-4BD3-891E-C074B2FED2D6}"/>
              </a:ext>
            </a:extLst>
          </p:cNvPr>
          <p:cNvSpPr txBox="1"/>
          <p:nvPr/>
        </p:nvSpPr>
        <p:spPr>
          <a:xfrm>
            <a:off x="539552" y="3166655"/>
            <a:ext cx="7488832" cy="369332"/>
          </a:xfrm>
          <a:prstGeom prst="rect">
            <a:avLst/>
          </a:prstGeom>
          <a:noFill/>
        </p:spPr>
        <p:txBody>
          <a:bodyPr wrap="square" rtlCol="0">
            <a:spAutoFit/>
          </a:bodyPr>
          <a:lstStyle/>
          <a:p>
            <a:r>
              <a:rPr lang="zh-CN" altLang="en-US" dirty="0"/>
              <a:t>在</a:t>
            </a:r>
            <a:r>
              <a:rPr lang="en-US" altLang="zh-CN" dirty="0"/>
              <a:t>S’</a:t>
            </a:r>
            <a:r>
              <a:rPr lang="zh-CN" altLang="en-US" dirty="0"/>
              <a:t>中看</a:t>
            </a:r>
            <a:r>
              <a:rPr lang="en-US" altLang="zh-CN" dirty="0"/>
              <a:t>S</a:t>
            </a:r>
            <a:r>
              <a:rPr lang="zh-CN" altLang="en-US" dirty="0"/>
              <a:t>的运动为</a:t>
            </a:r>
            <a:r>
              <a:rPr lang="en-US" altLang="zh-CN" dirty="0"/>
              <a:t>S</a:t>
            </a:r>
            <a:r>
              <a:rPr lang="zh-CN" altLang="en-US" dirty="0"/>
              <a:t>以</a:t>
            </a:r>
            <a:r>
              <a:rPr lang="en-US" altLang="zh-CN" dirty="0"/>
              <a:t>-u</a:t>
            </a:r>
            <a:r>
              <a:rPr lang="zh-CN" altLang="en-US" dirty="0"/>
              <a:t>沿</a:t>
            </a:r>
            <a:r>
              <a:rPr lang="en-US" altLang="zh-CN" dirty="0"/>
              <a:t>x’</a:t>
            </a:r>
            <a:r>
              <a:rPr lang="zh-CN" altLang="en-US" dirty="0"/>
              <a:t>轴运动，因此有：</a:t>
            </a:r>
          </a:p>
        </p:txBody>
      </p:sp>
      <p:pic>
        <p:nvPicPr>
          <p:cNvPr id="4" name="图片 3">
            <a:extLst>
              <a:ext uri="{FF2B5EF4-FFF2-40B4-BE49-F238E27FC236}">
                <a16:creationId xmlns:a16="http://schemas.microsoft.com/office/drawing/2014/main" id="{9EFB328C-FCB2-4B0D-A6F7-652B2BEA8D60}"/>
              </a:ext>
            </a:extLst>
          </p:cNvPr>
          <p:cNvPicPr>
            <a:picLocks noChangeAspect="1"/>
          </p:cNvPicPr>
          <p:nvPr/>
        </p:nvPicPr>
        <p:blipFill>
          <a:blip r:embed="rId5"/>
          <a:stretch>
            <a:fillRect/>
          </a:stretch>
        </p:blipFill>
        <p:spPr>
          <a:xfrm>
            <a:off x="4217584" y="3490162"/>
            <a:ext cx="4095238" cy="1152381"/>
          </a:xfrm>
          <a:prstGeom prst="rect">
            <a:avLst/>
          </a:prstGeom>
        </p:spPr>
      </p:pic>
      <p:sp>
        <p:nvSpPr>
          <p:cNvPr id="12" name="文本框 11">
            <a:extLst>
              <a:ext uri="{FF2B5EF4-FFF2-40B4-BE49-F238E27FC236}">
                <a16:creationId xmlns:a16="http://schemas.microsoft.com/office/drawing/2014/main" id="{5313966B-823A-4821-B9DA-F43DDB4F2361}"/>
              </a:ext>
            </a:extLst>
          </p:cNvPr>
          <p:cNvSpPr txBox="1"/>
          <p:nvPr/>
        </p:nvSpPr>
        <p:spPr>
          <a:xfrm>
            <a:off x="683568" y="5013176"/>
            <a:ext cx="4104456" cy="369332"/>
          </a:xfrm>
          <a:prstGeom prst="rect">
            <a:avLst/>
          </a:prstGeom>
          <a:noFill/>
        </p:spPr>
        <p:txBody>
          <a:bodyPr wrap="square" rtlCol="0">
            <a:spAutoFit/>
          </a:bodyPr>
          <a:lstStyle/>
          <a:p>
            <a:r>
              <a:rPr lang="zh-CN" altLang="en-US" dirty="0"/>
              <a:t>由以上两式消去</a:t>
            </a:r>
            <a:r>
              <a:rPr lang="en-US" altLang="zh-CN" dirty="0"/>
              <a:t>x’</a:t>
            </a:r>
            <a:r>
              <a:rPr lang="zh-CN" altLang="en-US" dirty="0"/>
              <a:t>得到：</a:t>
            </a:r>
          </a:p>
        </p:txBody>
      </p:sp>
      <p:pic>
        <p:nvPicPr>
          <p:cNvPr id="13" name="图片 12">
            <a:extLst>
              <a:ext uri="{FF2B5EF4-FFF2-40B4-BE49-F238E27FC236}">
                <a16:creationId xmlns:a16="http://schemas.microsoft.com/office/drawing/2014/main" id="{556370A6-4328-4581-A852-9745B970A645}"/>
              </a:ext>
            </a:extLst>
          </p:cNvPr>
          <p:cNvPicPr>
            <a:picLocks noChangeAspect="1"/>
          </p:cNvPicPr>
          <p:nvPr/>
        </p:nvPicPr>
        <p:blipFill>
          <a:blip r:embed="rId6"/>
          <a:stretch>
            <a:fillRect/>
          </a:stretch>
        </p:blipFill>
        <p:spPr>
          <a:xfrm>
            <a:off x="3537933" y="4828697"/>
            <a:ext cx="2066667" cy="1314286"/>
          </a:xfrm>
          <a:prstGeom prst="rect">
            <a:avLst/>
          </a:prstGeom>
        </p:spPr>
      </p:pic>
      <p:sp>
        <p:nvSpPr>
          <p:cNvPr id="14" name="文本框 13">
            <a:extLst>
              <a:ext uri="{FF2B5EF4-FFF2-40B4-BE49-F238E27FC236}">
                <a16:creationId xmlns:a16="http://schemas.microsoft.com/office/drawing/2014/main" id="{D235D3EC-D5A0-43A2-905F-6FA06EC51752}"/>
              </a:ext>
            </a:extLst>
          </p:cNvPr>
          <p:cNvSpPr txBox="1"/>
          <p:nvPr/>
        </p:nvSpPr>
        <p:spPr>
          <a:xfrm>
            <a:off x="539552" y="6327462"/>
            <a:ext cx="5112568" cy="369332"/>
          </a:xfrm>
          <a:prstGeom prst="rect">
            <a:avLst/>
          </a:prstGeom>
          <a:noFill/>
        </p:spPr>
        <p:txBody>
          <a:bodyPr wrap="square" rtlCol="0">
            <a:spAutoFit/>
          </a:bodyPr>
          <a:lstStyle/>
          <a:p>
            <a:r>
              <a:rPr lang="zh-CN" altLang="en-US" dirty="0"/>
              <a:t>由于垂直于运动方向的长度不变，因此：</a:t>
            </a:r>
          </a:p>
        </p:txBody>
      </p:sp>
      <p:pic>
        <p:nvPicPr>
          <p:cNvPr id="15" name="图片 14">
            <a:extLst>
              <a:ext uri="{FF2B5EF4-FFF2-40B4-BE49-F238E27FC236}">
                <a16:creationId xmlns:a16="http://schemas.microsoft.com/office/drawing/2014/main" id="{F7ACA3FB-CCC4-4E31-9B79-03EA7AFCBC2E}"/>
              </a:ext>
            </a:extLst>
          </p:cNvPr>
          <p:cNvPicPr>
            <a:picLocks noChangeAspect="1"/>
          </p:cNvPicPr>
          <p:nvPr/>
        </p:nvPicPr>
        <p:blipFill>
          <a:blip r:embed="rId7"/>
          <a:stretch>
            <a:fillRect/>
          </a:stretch>
        </p:blipFill>
        <p:spPr>
          <a:xfrm>
            <a:off x="4966683" y="6211639"/>
            <a:ext cx="2180952" cy="495238"/>
          </a:xfrm>
          <a:prstGeom prst="rect">
            <a:avLst/>
          </a:prstGeom>
        </p:spPr>
      </p:pic>
    </p:spTree>
    <p:extLst>
      <p:ext uri="{BB962C8B-B14F-4D97-AF65-F5344CB8AC3E}">
        <p14:creationId xmlns:p14="http://schemas.microsoft.com/office/powerpoint/2010/main" val="92356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pic>
        <p:nvPicPr>
          <p:cNvPr id="6" name="图片 5">
            <a:extLst>
              <a:ext uri="{FF2B5EF4-FFF2-40B4-BE49-F238E27FC236}">
                <a16:creationId xmlns:a16="http://schemas.microsoft.com/office/drawing/2014/main" id="{0E4ABEDA-912C-4178-9601-BEB86903C15D}"/>
              </a:ext>
            </a:extLst>
          </p:cNvPr>
          <p:cNvPicPr>
            <a:picLocks noChangeAspect="1"/>
          </p:cNvPicPr>
          <p:nvPr/>
        </p:nvPicPr>
        <p:blipFill>
          <a:blip r:embed="rId3"/>
          <a:stretch>
            <a:fillRect/>
          </a:stretch>
        </p:blipFill>
        <p:spPr>
          <a:xfrm>
            <a:off x="2365852" y="1628800"/>
            <a:ext cx="2228571" cy="3438095"/>
          </a:xfrm>
          <a:prstGeom prst="rect">
            <a:avLst/>
          </a:prstGeom>
        </p:spPr>
      </p:pic>
      <p:sp>
        <p:nvSpPr>
          <p:cNvPr id="7" name="文本框 6">
            <a:extLst>
              <a:ext uri="{FF2B5EF4-FFF2-40B4-BE49-F238E27FC236}">
                <a16:creationId xmlns:a16="http://schemas.microsoft.com/office/drawing/2014/main" id="{600CC5AB-0B7C-4891-8545-C2D1E301C2BB}"/>
              </a:ext>
            </a:extLst>
          </p:cNvPr>
          <p:cNvSpPr txBox="1"/>
          <p:nvPr/>
        </p:nvSpPr>
        <p:spPr>
          <a:xfrm>
            <a:off x="5148064" y="1988840"/>
            <a:ext cx="2880320" cy="1200329"/>
          </a:xfrm>
          <a:prstGeom prst="rect">
            <a:avLst/>
          </a:prstGeom>
          <a:noFill/>
        </p:spPr>
        <p:txBody>
          <a:bodyPr wrap="square" rtlCol="0">
            <a:spAutoFit/>
          </a:bodyPr>
          <a:lstStyle/>
          <a:p>
            <a:r>
              <a:rPr lang="zh-CN" altLang="en-US" dirty="0"/>
              <a:t>低速时，洛伦兹变换转变为伽利略变换；</a:t>
            </a:r>
            <a:endParaRPr lang="en-US" altLang="zh-CN" dirty="0"/>
          </a:p>
          <a:p>
            <a:r>
              <a:rPr lang="zh-CN" altLang="en-US" dirty="0"/>
              <a:t>同时预示着任何物体的速度不能超光速。</a:t>
            </a:r>
          </a:p>
        </p:txBody>
      </p:sp>
    </p:spTree>
    <p:extLst>
      <p:ext uri="{BB962C8B-B14F-4D97-AF65-F5344CB8AC3E}">
        <p14:creationId xmlns:p14="http://schemas.microsoft.com/office/powerpoint/2010/main" val="305581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a:t>
            </a:r>
            <a:r>
              <a:rPr lang="zh-CN" altLang="en-US" sz="2400" b="1">
                <a:latin typeface="宋体" panose="02010600030101010101" pitchFamily="2" charset="-122"/>
              </a:rPr>
              <a:t>伦兹速度变换</a:t>
            </a:r>
            <a:r>
              <a:rPr lang="zh-CN" altLang="en-US" sz="2400" b="1" dirty="0">
                <a:latin typeface="宋体" panose="02010600030101010101" pitchFamily="2" charset="-122"/>
              </a:rPr>
              <a:t>：</a:t>
            </a:r>
            <a:endParaRPr lang="zh-CN" altLang="en-US" sz="2400" b="1" dirty="0"/>
          </a:p>
        </p:txBody>
      </p:sp>
      <p:sp>
        <p:nvSpPr>
          <p:cNvPr id="3" name="文本框 2">
            <a:extLst>
              <a:ext uri="{FF2B5EF4-FFF2-40B4-BE49-F238E27FC236}">
                <a16:creationId xmlns:a16="http://schemas.microsoft.com/office/drawing/2014/main" id="{40A6B7C8-525B-4149-9A8F-67BBB385B3E1}"/>
              </a:ext>
            </a:extLst>
          </p:cNvPr>
          <p:cNvSpPr txBox="1"/>
          <p:nvPr/>
        </p:nvSpPr>
        <p:spPr>
          <a:xfrm>
            <a:off x="827584" y="2348880"/>
            <a:ext cx="7056784" cy="369332"/>
          </a:xfrm>
          <a:prstGeom prst="rect">
            <a:avLst/>
          </a:prstGeom>
          <a:noFill/>
        </p:spPr>
        <p:txBody>
          <a:bodyPr wrap="square" rtlCol="0">
            <a:spAutoFit/>
          </a:bodyPr>
          <a:lstStyle/>
          <a:p>
            <a:r>
              <a:rPr lang="zh-CN" altLang="en-US" dirty="0"/>
              <a:t>有一运动物体，在</a:t>
            </a:r>
            <a:r>
              <a:rPr lang="en-US" altLang="zh-CN" dirty="0"/>
              <a:t>S</a:t>
            </a:r>
            <a:r>
              <a:rPr lang="zh-CN" altLang="en-US" dirty="0"/>
              <a:t>参照系内，其速度为：</a:t>
            </a:r>
          </a:p>
        </p:txBody>
      </p:sp>
      <p:pic>
        <p:nvPicPr>
          <p:cNvPr id="4" name="图片 3">
            <a:extLst>
              <a:ext uri="{FF2B5EF4-FFF2-40B4-BE49-F238E27FC236}">
                <a16:creationId xmlns:a16="http://schemas.microsoft.com/office/drawing/2014/main" id="{BC8BCD32-284B-4AD4-8833-6349F5CEFE8A}"/>
              </a:ext>
            </a:extLst>
          </p:cNvPr>
          <p:cNvPicPr>
            <a:picLocks noChangeAspect="1"/>
          </p:cNvPicPr>
          <p:nvPr/>
        </p:nvPicPr>
        <p:blipFill>
          <a:blip r:embed="rId3"/>
          <a:stretch>
            <a:fillRect/>
          </a:stretch>
        </p:blipFill>
        <p:spPr>
          <a:xfrm>
            <a:off x="5167207" y="2090465"/>
            <a:ext cx="3723809" cy="714286"/>
          </a:xfrm>
          <a:prstGeom prst="rect">
            <a:avLst/>
          </a:prstGeom>
        </p:spPr>
      </p:pic>
      <p:sp>
        <p:nvSpPr>
          <p:cNvPr id="7" name="文本框 6">
            <a:extLst>
              <a:ext uri="{FF2B5EF4-FFF2-40B4-BE49-F238E27FC236}">
                <a16:creationId xmlns:a16="http://schemas.microsoft.com/office/drawing/2014/main" id="{05045587-81B2-4419-8466-79C309B01EF3}"/>
              </a:ext>
            </a:extLst>
          </p:cNvPr>
          <p:cNvSpPr txBox="1"/>
          <p:nvPr/>
        </p:nvSpPr>
        <p:spPr>
          <a:xfrm>
            <a:off x="827584" y="3185262"/>
            <a:ext cx="7056784" cy="369332"/>
          </a:xfrm>
          <a:prstGeom prst="rect">
            <a:avLst/>
          </a:prstGeom>
          <a:noFill/>
        </p:spPr>
        <p:txBody>
          <a:bodyPr wrap="square" rtlCol="0">
            <a:spAutoFit/>
          </a:bodyPr>
          <a:lstStyle/>
          <a:p>
            <a:r>
              <a:rPr lang="zh-CN" altLang="en-US" dirty="0"/>
              <a:t>在</a:t>
            </a:r>
            <a:r>
              <a:rPr lang="en-US" altLang="zh-CN" dirty="0"/>
              <a:t>S’</a:t>
            </a:r>
            <a:r>
              <a:rPr lang="zh-CN" altLang="en-US" dirty="0"/>
              <a:t>参照系内，其速度为：</a:t>
            </a:r>
          </a:p>
        </p:txBody>
      </p:sp>
      <p:pic>
        <p:nvPicPr>
          <p:cNvPr id="8" name="图片 7">
            <a:extLst>
              <a:ext uri="{FF2B5EF4-FFF2-40B4-BE49-F238E27FC236}">
                <a16:creationId xmlns:a16="http://schemas.microsoft.com/office/drawing/2014/main" id="{852145D4-5869-417D-8BD2-6861D786EE4C}"/>
              </a:ext>
            </a:extLst>
          </p:cNvPr>
          <p:cNvPicPr>
            <a:picLocks noChangeAspect="1"/>
          </p:cNvPicPr>
          <p:nvPr/>
        </p:nvPicPr>
        <p:blipFill>
          <a:blip r:embed="rId4"/>
          <a:stretch>
            <a:fillRect/>
          </a:stretch>
        </p:blipFill>
        <p:spPr>
          <a:xfrm>
            <a:off x="3597572" y="2824822"/>
            <a:ext cx="5577260" cy="3128898"/>
          </a:xfrm>
          <a:prstGeom prst="rect">
            <a:avLst/>
          </a:prstGeom>
        </p:spPr>
      </p:pic>
    </p:spTree>
    <p:extLst>
      <p:ext uri="{BB962C8B-B14F-4D97-AF65-F5344CB8AC3E}">
        <p14:creationId xmlns:p14="http://schemas.microsoft.com/office/powerpoint/2010/main" val="396403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a:t>
            </a:r>
            <a:r>
              <a:rPr lang="zh-CN" altLang="en-US" sz="2400" b="1">
                <a:latin typeface="宋体" panose="02010600030101010101" pitchFamily="2" charset="-122"/>
              </a:rPr>
              <a:t>伦兹速度变换</a:t>
            </a:r>
            <a:r>
              <a:rPr lang="zh-CN" altLang="en-US" sz="2400" b="1" dirty="0">
                <a:latin typeface="宋体" panose="02010600030101010101" pitchFamily="2" charset="-122"/>
              </a:rPr>
              <a:t>：</a:t>
            </a:r>
            <a:endParaRPr lang="zh-CN" altLang="en-US" sz="2400" b="1" dirty="0"/>
          </a:p>
        </p:txBody>
      </p:sp>
      <p:sp>
        <p:nvSpPr>
          <p:cNvPr id="7" name="文本框 6">
            <a:extLst>
              <a:ext uri="{FF2B5EF4-FFF2-40B4-BE49-F238E27FC236}">
                <a16:creationId xmlns:a16="http://schemas.microsoft.com/office/drawing/2014/main" id="{05045587-81B2-4419-8466-79C309B01EF3}"/>
              </a:ext>
            </a:extLst>
          </p:cNvPr>
          <p:cNvSpPr txBox="1"/>
          <p:nvPr/>
        </p:nvSpPr>
        <p:spPr>
          <a:xfrm>
            <a:off x="683568" y="2320615"/>
            <a:ext cx="7056784" cy="369332"/>
          </a:xfrm>
          <a:prstGeom prst="rect">
            <a:avLst/>
          </a:prstGeom>
          <a:noFill/>
        </p:spPr>
        <p:txBody>
          <a:bodyPr wrap="square" rtlCol="0">
            <a:spAutoFit/>
          </a:bodyPr>
          <a:lstStyle/>
          <a:p>
            <a:r>
              <a:rPr lang="zh-CN" altLang="en-US" dirty="0"/>
              <a:t>在</a:t>
            </a:r>
            <a:r>
              <a:rPr lang="en-US" altLang="zh-CN" dirty="0"/>
              <a:t>S’</a:t>
            </a:r>
            <a:r>
              <a:rPr lang="zh-CN" altLang="en-US" dirty="0"/>
              <a:t>参照系内，其速度为：</a:t>
            </a:r>
          </a:p>
        </p:txBody>
      </p:sp>
      <p:pic>
        <p:nvPicPr>
          <p:cNvPr id="6" name="图片 5">
            <a:extLst>
              <a:ext uri="{FF2B5EF4-FFF2-40B4-BE49-F238E27FC236}">
                <a16:creationId xmlns:a16="http://schemas.microsoft.com/office/drawing/2014/main" id="{5F28A1B3-EC89-49B1-B43D-2E01B1A9552C}"/>
              </a:ext>
            </a:extLst>
          </p:cNvPr>
          <p:cNvPicPr>
            <a:picLocks noChangeAspect="1"/>
          </p:cNvPicPr>
          <p:nvPr/>
        </p:nvPicPr>
        <p:blipFill>
          <a:blip r:embed="rId3"/>
          <a:stretch>
            <a:fillRect/>
          </a:stretch>
        </p:blipFill>
        <p:spPr>
          <a:xfrm>
            <a:off x="3824655" y="1628800"/>
            <a:ext cx="4923809" cy="2809524"/>
          </a:xfrm>
          <a:prstGeom prst="rect">
            <a:avLst/>
          </a:prstGeom>
        </p:spPr>
      </p:pic>
      <p:sp>
        <p:nvSpPr>
          <p:cNvPr id="9" name="文本框 8">
            <a:extLst>
              <a:ext uri="{FF2B5EF4-FFF2-40B4-BE49-F238E27FC236}">
                <a16:creationId xmlns:a16="http://schemas.microsoft.com/office/drawing/2014/main" id="{25CFC12C-D3CF-4DAF-B695-A9DE05E1F51B}"/>
              </a:ext>
            </a:extLst>
          </p:cNvPr>
          <p:cNvSpPr txBox="1"/>
          <p:nvPr/>
        </p:nvSpPr>
        <p:spPr>
          <a:xfrm>
            <a:off x="971600" y="4941168"/>
            <a:ext cx="7200800" cy="646331"/>
          </a:xfrm>
          <a:prstGeom prst="rect">
            <a:avLst/>
          </a:prstGeom>
          <a:noFill/>
        </p:spPr>
        <p:txBody>
          <a:bodyPr wrap="square" rtlCol="0">
            <a:spAutoFit/>
          </a:bodyPr>
          <a:lstStyle/>
          <a:p>
            <a:r>
              <a:rPr lang="zh-CN" altLang="en-US" dirty="0"/>
              <a:t>根据上述变换关系，当</a:t>
            </a:r>
            <a:r>
              <a:rPr lang="en-US" altLang="zh-CN" dirty="0"/>
              <a:t>S’</a:t>
            </a:r>
            <a:r>
              <a:rPr lang="zh-CN" altLang="en-US" dirty="0"/>
              <a:t>相对于</a:t>
            </a:r>
            <a:r>
              <a:rPr lang="en-US" altLang="zh-CN" dirty="0"/>
              <a:t>S</a:t>
            </a:r>
            <a:r>
              <a:rPr lang="zh-CN" altLang="en-US" dirty="0"/>
              <a:t>的运动速度为</a:t>
            </a:r>
            <a:r>
              <a:rPr lang="en-US" altLang="zh-CN" dirty="0"/>
              <a:t>0.99c</a:t>
            </a:r>
            <a:r>
              <a:rPr lang="zh-CN" altLang="en-US" dirty="0"/>
              <a:t>（沿</a:t>
            </a:r>
            <a:r>
              <a:rPr lang="en-US" altLang="zh-CN" dirty="0"/>
              <a:t>x</a:t>
            </a:r>
            <a:r>
              <a:rPr lang="zh-CN" altLang="en-US" dirty="0"/>
              <a:t>方向），同时</a:t>
            </a:r>
            <a:r>
              <a:rPr lang="en-US" altLang="zh-CN" dirty="0" err="1"/>
              <a:t>v</a:t>
            </a:r>
            <a:r>
              <a:rPr lang="en-US" altLang="zh-CN" baseline="-25000" dirty="0" err="1"/>
              <a:t>x</a:t>
            </a:r>
            <a:r>
              <a:rPr lang="en-US" altLang="zh-CN" dirty="0"/>
              <a:t>’=0.99c</a:t>
            </a:r>
            <a:r>
              <a:rPr lang="zh-CN" altLang="en-US" dirty="0"/>
              <a:t>，则</a:t>
            </a:r>
            <a:r>
              <a:rPr lang="en-US" altLang="zh-CN" dirty="0" err="1"/>
              <a:t>v</a:t>
            </a:r>
            <a:r>
              <a:rPr lang="en-US" altLang="zh-CN" baseline="-25000" dirty="0" err="1"/>
              <a:t>x</a:t>
            </a:r>
            <a:r>
              <a:rPr lang="en-US" altLang="zh-CN" dirty="0"/>
              <a:t>=0.99995c</a:t>
            </a:r>
            <a:r>
              <a:rPr lang="zh-CN" altLang="en-US" dirty="0"/>
              <a:t>，不会超过光速。</a:t>
            </a:r>
          </a:p>
        </p:txBody>
      </p:sp>
    </p:spTree>
    <p:extLst>
      <p:ext uri="{BB962C8B-B14F-4D97-AF65-F5344CB8AC3E}">
        <p14:creationId xmlns:p14="http://schemas.microsoft.com/office/powerpoint/2010/main" val="2077235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狭义相对论的时空特性：</a:t>
            </a:r>
            <a:endParaRPr lang="zh-CN" altLang="en-US" sz="2400" b="1" dirty="0"/>
          </a:p>
        </p:txBody>
      </p:sp>
      <p:sp>
        <p:nvSpPr>
          <p:cNvPr id="3" name="文本框 2">
            <a:extLst>
              <a:ext uri="{FF2B5EF4-FFF2-40B4-BE49-F238E27FC236}">
                <a16:creationId xmlns:a16="http://schemas.microsoft.com/office/drawing/2014/main" id="{4A7FA24C-43A2-4307-9C27-3424E2C91854}"/>
              </a:ext>
            </a:extLst>
          </p:cNvPr>
          <p:cNvSpPr txBox="1"/>
          <p:nvPr/>
        </p:nvSpPr>
        <p:spPr>
          <a:xfrm>
            <a:off x="611560" y="2276872"/>
            <a:ext cx="6912768" cy="369332"/>
          </a:xfrm>
          <a:prstGeom prst="rect">
            <a:avLst/>
          </a:prstGeom>
          <a:noFill/>
        </p:spPr>
        <p:txBody>
          <a:bodyPr wrap="square" rtlCol="0">
            <a:spAutoFit/>
          </a:bodyPr>
          <a:lstStyle/>
          <a:p>
            <a:r>
              <a:rPr lang="en-US" altLang="zh-CN" dirty="0"/>
              <a:t>1</a:t>
            </a:r>
            <a:r>
              <a:rPr lang="zh-CN" altLang="en-US" dirty="0"/>
              <a:t>）空间位置不同的两个事件的同时性是相对的，与参照系有关；</a:t>
            </a:r>
          </a:p>
        </p:txBody>
      </p:sp>
      <p:sp>
        <p:nvSpPr>
          <p:cNvPr id="4" name="文本框 3">
            <a:extLst>
              <a:ext uri="{FF2B5EF4-FFF2-40B4-BE49-F238E27FC236}">
                <a16:creationId xmlns:a16="http://schemas.microsoft.com/office/drawing/2014/main" id="{230D9695-1698-403C-8600-59EC988816B2}"/>
              </a:ext>
            </a:extLst>
          </p:cNvPr>
          <p:cNvSpPr txBox="1"/>
          <p:nvPr/>
        </p:nvSpPr>
        <p:spPr>
          <a:xfrm>
            <a:off x="1115616" y="2852936"/>
            <a:ext cx="6624736" cy="369332"/>
          </a:xfrm>
          <a:prstGeom prst="rect">
            <a:avLst/>
          </a:prstGeom>
          <a:noFill/>
        </p:spPr>
        <p:txBody>
          <a:bodyPr wrap="square" rtlCol="0">
            <a:spAutoFit/>
          </a:bodyPr>
          <a:lstStyle/>
          <a:p>
            <a:r>
              <a:rPr lang="en-US" altLang="zh-CN" dirty="0"/>
              <a:t>S’</a:t>
            </a:r>
            <a:r>
              <a:rPr lang="zh-CN" altLang="en-US" dirty="0"/>
              <a:t>中的两个事件</a:t>
            </a:r>
            <a:r>
              <a:rPr lang="en-US" altLang="zh-CN" dirty="0"/>
              <a:t>(x</a:t>
            </a:r>
            <a:r>
              <a:rPr lang="en-US" altLang="zh-CN" baseline="-25000" dirty="0"/>
              <a:t>1</a:t>
            </a:r>
            <a:r>
              <a:rPr lang="en-US" altLang="zh-CN" dirty="0"/>
              <a:t>’,t</a:t>
            </a:r>
            <a:r>
              <a:rPr lang="en-US" altLang="zh-CN" baseline="-25000" dirty="0"/>
              <a:t>1</a:t>
            </a:r>
            <a:r>
              <a:rPr lang="en-US" altLang="zh-CN" dirty="0"/>
              <a:t>’)</a:t>
            </a:r>
            <a:r>
              <a:rPr lang="zh-CN" altLang="en-US" dirty="0"/>
              <a:t>和</a:t>
            </a:r>
            <a:r>
              <a:rPr lang="en-US" altLang="zh-CN" dirty="0"/>
              <a:t>(x</a:t>
            </a:r>
            <a:r>
              <a:rPr lang="en-US" altLang="zh-CN" baseline="-25000" dirty="0"/>
              <a:t>2</a:t>
            </a:r>
            <a:r>
              <a:rPr lang="en-US" altLang="zh-CN" dirty="0"/>
              <a:t>’,t</a:t>
            </a:r>
            <a:r>
              <a:rPr lang="en-US" altLang="zh-CN" baseline="-25000" dirty="0"/>
              <a:t>2</a:t>
            </a:r>
            <a:r>
              <a:rPr lang="en-US" altLang="zh-CN" dirty="0"/>
              <a:t>’)</a:t>
            </a:r>
            <a:r>
              <a:rPr lang="zh-CN" altLang="en-US" dirty="0"/>
              <a:t>同时发生，则</a:t>
            </a:r>
            <a:r>
              <a:rPr lang="en-US" altLang="zh-CN" dirty="0"/>
              <a:t>t</a:t>
            </a:r>
            <a:r>
              <a:rPr lang="en-US" altLang="zh-CN" baseline="-25000" dirty="0"/>
              <a:t>1</a:t>
            </a:r>
            <a:r>
              <a:rPr lang="en-US" altLang="zh-CN" dirty="0"/>
              <a:t>’=t</a:t>
            </a:r>
            <a:r>
              <a:rPr lang="en-US" altLang="zh-CN" baseline="-25000" dirty="0"/>
              <a:t>2</a:t>
            </a:r>
            <a:r>
              <a:rPr lang="en-US" altLang="zh-CN" dirty="0"/>
              <a:t>’.</a:t>
            </a:r>
            <a:endParaRPr lang="zh-CN" altLang="en-US" dirty="0"/>
          </a:p>
        </p:txBody>
      </p:sp>
      <p:sp>
        <p:nvSpPr>
          <p:cNvPr id="8" name="文本框 7">
            <a:extLst>
              <a:ext uri="{FF2B5EF4-FFF2-40B4-BE49-F238E27FC236}">
                <a16:creationId xmlns:a16="http://schemas.microsoft.com/office/drawing/2014/main" id="{097DE92D-2C86-4186-B4F2-0B4A807B9413}"/>
              </a:ext>
            </a:extLst>
          </p:cNvPr>
          <p:cNvSpPr txBox="1"/>
          <p:nvPr/>
        </p:nvSpPr>
        <p:spPr>
          <a:xfrm>
            <a:off x="1043608" y="3408675"/>
            <a:ext cx="6768752" cy="369332"/>
          </a:xfrm>
          <a:prstGeom prst="rect">
            <a:avLst/>
          </a:prstGeom>
          <a:noFill/>
        </p:spPr>
        <p:txBody>
          <a:bodyPr wrap="square" rtlCol="0">
            <a:spAutoFit/>
          </a:bodyPr>
          <a:lstStyle/>
          <a:p>
            <a:r>
              <a:rPr lang="zh-CN" altLang="en-US" dirty="0"/>
              <a:t>在</a:t>
            </a:r>
            <a:r>
              <a:rPr lang="en-US" altLang="zh-CN" dirty="0"/>
              <a:t>S</a:t>
            </a:r>
            <a:r>
              <a:rPr lang="zh-CN" altLang="en-US" dirty="0"/>
              <a:t>中，这两个事件发生在</a:t>
            </a:r>
            <a:r>
              <a:rPr lang="en-US" altLang="zh-CN" dirty="0"/>
              <a:t>(x</a:t>
            </a:r>
            <a:r>
              <a:rPr lang="en-US" altLang="zh-CN" baseline="-25000" dirty="0"/>
              <a:t>1</a:t>
            </a:r>
            <a:r>
              <a:rPr lang="en-US" altLang="zh-CN" dirty="0"/>
              <a:t>,t</a:t>
            </a:r>
            <a:r>
              <a:rPr lang="en-US" altLang="zh-CN" baseline="-25000" dirty="0"/>
              <a:t>1</a:t>
            </a:r>
            <a:r>
              <a:rPr lang="en-US" altLang="zh-CN" dirty="0"/>
              <a:t>)</a:t>
            </a:r>
            <a:r>
              <a:rPr lang="zh-CN" altLang="en-US" dirty="0"/>
              <a:t>和</a:t>
            </a:r>
            <a:r>
              <a:rPr lang="en-US" altLang="zh-CN" dirty="0"/>
              <a:t>(x</a:t>
            </a:r>
            <a:r>
              <a:rPr lang="en-US" altLang="zh-CN" baseline="-25000" dirty="0"/>
              <a:t>2</a:t>
            </a:r>
            <a:r>
              <a:rPr lang="en-US" altLang="zh-CN" dirty="0"/>
              <a:t>,t</a:t>
            </a:r>
            <a:r>
              <a:rPr lang="en-US" altLang="zh-CN" baseline="-25000" dirty="0"/>
              <a:t>2</a:t>
            </a:r>
            <a:r>
              <a:rPr lang="en-US" altLang="zh-CN" dirty="0"/>
              <a:t>)</a:t>
            </a:r>
            <a:r>
              <a:rPr lang="zh-CN" altLang="en-US" dirty="0"/>
              <a:t>，根据洛伦兹变换，得到：</a:t>
            </a:r>
          </a:p>
        </p:txBody>
      </p:sp>
      <p:pic>
        <p:nvPicPr>
          <p:cNvPr id="11" name="图片 10">
            <a:extLst>
              <a:ext uri="{FF2B5EF4-FFF2-40B4-BE49-F238E27FC236}">
                <a16:creationId xmlns:a16="http://schemas.microsoft.com/office/drawing/2014/main" id="{22AB2DBE-673C-40FA-B71F-901B6C4A90A4}"/>
              </a:ext>
            </a:extLst>
          </p:cNvPr>
          <p:cNvPicPr>
            <a:picLocks noChangeAspect="1"/>
          </p:cNvPicPr>
          <p:nvPr/>
        </p:nvPicPr>
        <p:blipFill>
          <a:blip r:embed="rId3"/>
          <a:stretch>
            <a:fillRect/>
          </a:stretch>
        </p:blipFill>
        <p:spPr>
          <a:xfrm>
            <a:off x="2411760" y="3964414"/>
            <a:ext cx="4580419" cy="2462759"/>
          </a:xfrm>
          <a:prstGeom prst="rect">
            <a:avLst/>
          </a:prstGeom>
        </p:spPr>
      </p:pic>
    </p:spTree>
    <p:extLst>
      <p:ext uri="{BB962C8B-B14F-4D97-AF65-F5344CB8AC3E}">
        <p14:creationId xmlns:p14="http://schemas.microsoft.com/office/powerpoint/2010/main" val="114340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狭义相对论的时空特性：</a:t>
            </a:r>
            <a:endParaRPr lang="zh-CN" altLang="en-US" sz="2400" b="1" dirty="0"/>
          </a:p>
        </p:txBody>
      </p:sp>
      <p:sp>
        <p:nvSpPr>
          <p:cNvPr id="3" name="文本框 2">
            <a:extLst>
              <a:ext uri="{FF2B5EF4-FFF2-40B4-BE49-F238E27FC236}">
                <a16:creationId xmlns:a16="http://schemas.microsoft.com/office/drawing/2014/main" id="{4A7FA24C-43A2-4307-9C27-3424E2C91854}"/>
              </a:ext>
            </a:extLst>
          </p:cNvPr>
          <p:cNvSpPr txBox="1"/>
          <p:nvPr/>
        </p:nvSpPr>
        <p:spPr>
          <a:xfrm>
            <a:off x="611560" y="2276872"/>
            <a:ext cx="6912768" cy="369332"/>
          </a:xfrm>
          <a:prstGeom prst="rect">
            <a:avLst/>
          </a:prstGeom>
          <a:noFill/>
        </p:spPr>
        <p:txBody>
          <a:bodyPr wrap="square" rtlCol="0">
            <a:spAutoFit/>
          </a:bodyPr>
          <a:lstStyle/>
          <a:p>
            <a:r>
              <a:rPr lang="en-US" altLang="zh-CN" dirty="0"/>
              <a:t>2</a:t>
            </a:r>
            <a:r>
              <a:rPr lang="zh-CN" altLang="en-US" dirty="0"/>
              <a:t>）虽然同时性是相对的，但因果律永远不变；</a:t>
            </a:r>
          </a:p>
        </p:txBody>
      </p:sp>
      <p:sp>
        <p:nvSpPr>
          <p:cNvPr id="9" name="文本框 8">
            <a:extLst>
              <a:ext uri="{FF2B5EF4-FFF2-40B4-BE49-F238E27FC236}">
                <a16:creationId xmlns:a16="http://schemas.microsoft.com/office/drawing/2014/main" id="{862CE605-8549-4C1E-98A8-FC4729D8142B}"/>
              </a:ext>
            </a:extLst>
          </p:cNvPr>
          <p:cNvSpPr txBox="1"/>
          <p:nvPr/>
        </p:nvSpPr>
        <p:spPr>
          <a:xfrm>
            <a:off x="1115616" y="2852936"/>
            <a:ext cx="6624736" cy="369332"/>
          </a:xfrm>
          <a:prstGeom prst="rect">
            <a:avLst/>
          </a:prstGeom>
          <a:noFill/>
        </p:spPr>
        <p:txBody>
          <a:bodyPr wrap="square" rtlCol="0">
            <a:spAutoFit/>
          </a:bodyPr>
          <a:lstStyle/>
          <a:p>
            <a:r>
              <a:rPr lang="en-US" altLang="zh-CN" dirty="0"/>
              <a:t>S’</a:t>
            </a:r>
            <a:r>
              <a:rPr lang="zh-CN" altLang="en-US" dirty="0"/>
              <a:t>中的两个事件</a:t>
            </a:r>
            <a:r>
              <a:rPr lang="en-US" altLang="zh-CN" dirty="0"/>
              <a:t>(x</a:t>
            </a:r>
            <a:r>
              <a:rPr lang="en-US" altLang="zh-CN" baseline="-25000" dirty="0"/>
              <a:t>1</a:t>
            </a:r>
            <a:r>
              <a:rPr lang="en-US" altLang="zh-CN" dirty="0"/>
              <a:t>’,t</a:t>
            </a:r>
            <a:r>
              <a:rPr lang="en-US" altLang="zh-CN" baseline="-25000" dirty="0"/>
              <a:t>1</a:t>
            </a:r>
            <a:r>
              <a:rPr lang="en-US" altLang="zh-CN" dirty="0"/>
              <a:t>’)</a:t>
            </a:r>
            <a:r>
              <a:rPr lang="zh-CN" altLang="en-US" dirty="0"/>
              <a:t>和</a:t>
            </a:r>
            <a:r>
              <a:rPr lang="en-US" altLang="zh-CN" dirty="0"/>
              <a:t>(x</a:t>
            </a:r>
            <a:r>
              <a:rPr lang="en-US" altLang="zh-CN" baseline="-25000" dirty="0"/>
              <a:t>2</a:t>
            </a:r>
            <a:r>
              <a:rPr lang="en-US" altLang="zh-CN" dirty="0"/>
              <a:t>’,t</a:t>
            </a:r>
            <a:r>
              <a:rPr lang="en-US" altLang="zh-CN" baseline="-25000" dirty="0"/>
              <a:t>2</a:t>
            </a:r>
            <a:r>
              <a:rPr lang="en-US" altLang="zh-CN" dirty="0"/>
              <a:t>’)</a:t>
            </a:r>
            <a:r>
              <a:rPr lang="zh-CN" altLang="en-US" dirty="0"/>
              <a:t>先后发生，则</a:t>
            </a:r>
            <a:r>
              <a:rPr lang="en-US" altLang="zh-CN" dirty="0">
                <a:latin typeface="Symbol" panose="05050102010706020507" pitchFamily="18" charset="2"/>
              </a:rPr>
              <a:t>D</a:t>
            </a:r>
            <a:r>
              <a:rPr lang="en-US" altLang="zh-CN" dirty="0"/>
              <a:t>t’=t</a:t>
            </a:r>
            <a:r>
              <a:rPr lang="en-US" altLang="zh-CN" baseline="-25000" dirty="0"/>
              <a:t>2</a:t>
            </a:r>
            <a:r>
              <a:rPr lang="en-US" altLang="zh-CN" dirty="0"/>
              <a:t>’-t</a:t>
            </a:r>
            <a:r>
              <a:rPr lang="en-US" altLang="zh-CN" baseline="-25000" dirty="0"/>
              <a:t>1</a:t>
            </a:r>
            <a:r>
              <a:rPr lang="en-US" altLang="zh-CN" dirty="0"/>
              <a:t>’&gt;0.</a:t>
            </a:r>
            <a:endParaRPr lang="zh-CN" altLang="en-US" dirty="0"/>
          </a:p>
        </p:txBody>
      </p:sp>
      <p:sp>
        <p:nvSpPr>
          <p:cNvPr id="12" name="文本框 11">
            <a:extLst>
              <a:ext uri="{FF2B5EF4-FFF2-40B4-BE49-F238E27FC236}">
                <a16:creationId xmlns:a16="http://schemas.microsoft.com/office/drawing/2014/main" id="{3864987E-F570-4633-80DE-94B2EAC762F1}"/>
              </a:ext>
            </a:extLst>
          </p:cNvPr>
          <p:cNvSpPr txBox="1"/>
          <p:nvPr/>
        </p:nvSpPr>
        <p:spPr>
          <a:xfrm>
            <a:off x="1043608" y="3408675"/>
            <a:ext cx="6768752" cy="369332"/>
          </a:xfrm>
          <a:prstGeom prst="rect">
            <a:avLst/>
          </a:prstGeom>
          <a:noFill/>
        </p:spPr>
        <p:txBody>
          <a:bodyPr wrap="square" rtlCol="0">
            <a:spAutoFit/>
          </a:bodyPr>
          <a:lstStyle/>
          <a:p>
            <a:r>
              <a:rPr lang="zh-CN" altLang="en-US" dirty="0"/>
              <a:t>在</a:t>
            </a:r>
            <a:r>
              <a:rPr lang="en-US" altLang="zh-CN" dirty="0"/>
              <a:t>S</a:t>
            </a:r>
            <a:r>
              <a:rPr lang="zh-CN" altLang="en-US" dirty="0"/>
              <a:t>中，这两个事件发生在</a:t>
            </a:r>
            <a:r>
              <a:rPr lang="en-US" altLang="zh-CN" dirty="0"/>
              <a:t>(x</a:t>
            </a:r>
            <a:r>
              <a:rPr lang="en-US" altLang="zh-CN" baseline="-25000" dirty="0"/>
              <a:t>1</a:t>
            </a:r>
            <a:r>
              <a:rPr lang="en-US" altLang="zh-CN" dirty="0"/>
              <a:t>,t</a:t>
            </a:r>
            <a:r>
              <a:rPr lang="en-US" altLang="zh-CN" baseline="-25000" dirty="0"/>
              <a:t>1</a:t>
            </a:r>
            <a:r>
              <a:rPr lang="en-US" altLang="zh-CN" dirty="0"/>
              <a:t>)</a:t>
            </a:r>
            <a:r>
              <a:rPr lang="zh-CN" altLang="en-US" dirty="0"/>
              <a:t>和</a:t>
            </a:r>
            <a:r>
              <a:rPr lang="en-US" altLang="zh-CN" dirty="0"/>
              <a:t>(x</a:t>
            </a:r>
            <a:r>
              <a:rPr lang="en-US" altLang="zh-CN" baseline="-25000" dirty="0"/>
              <a:t>2</a:t>
            </a:r>
            <a:r>
              <a:rPr lang="en-US" altLang="zh-CN" dirty="0"/>
              <a:t>,t</a:t>
            </a:r>
            <a:r>
              <a:rPr lang="en-US" altLang="zh-CN" baseline="-25000" dirty="0"/>
              <a:t>2</a:t>
            </a:r>
            <a:r>
              <a:rPr lang="en-US" altLang="zh-CN" dirty="0"/>
              <a:t>)</a:t>
            </a:r>
            <a:r>
              <a:rPr lang="zh-CN" altLang="en-US" dirty="0"/>
              <a:t>，根据洛伦兹变换，有：</a:t>
            </a:r>
          </a:p>
        </p:txBody>
      </p:sp>
      <p:pic>
        <p:nvPicPr>
          <p:cNvPr id="6" name="图片 5">
            <a:extLst>
              <a:ext uri="{FF2B5EF4-FFF2-40B4-BE49-F238E27FC236}">
                <a16:creationId xmlns:a16="http://schemas.microsoft.com/office/drawing/2014/main" id="{09061961-B07C-4C1F-A766-B5894BEFB053}"/>
              </a:ext>
            </a:extLst>
          </p:cNvPr>
          <p:cNvPicPr>
            <a:picLocks noChangeAspect="1"/>
          </p:cNvPicPr>
          <p:nvPr/>
        </p:nvPicPr>
        <p:blipFill>
          <a:blip r:embed="rId3"/>
          <a:stretch>
            <a:fillRect/>
          </a:stretch>
        </p:blipFill>
        <p:spPr>
          <a:xfrm>
            <a:off x="272987" y="4077072"/>
            <a:ext cx="5446549" cy="1267803"/>
          </a:xfrm>
          <a:prstGeom prst="rect">
            <a:avLst/>
          </a:prstGeom>
        </p:spPr>
      </p:pic>
      <p:pic>
        <p:nvPicPr>
          <p:cNvPr id="13" name="图片 12">
            <a:extLst>
              <a:ext uri="{FF2B5EF4-FFF2-40B4-BE49-F238E27FC236}">
                <a16:creationId xmlns:a16="http://schemas.microsoft.com/office/drawing/2014/main" id="{5FA78082-7A43-4E93-87A6-6E255CC5D02C}"/>
              </a:ext>
            </a:extLst>
          </p:cNvPr>
          <p:cNvPicPr>
            <a:picLocks noChangeAspect="1"/>
          </p:cNvPicPr>
          <p:nvPr/>
        </p:nvPicPr>
        <p:blipFill>
          <a:blip r:embed="rId4"/>
          <a:stretch>
            <a:fillRect/>
          </a:stretch>
        </p:blipFill>
        <p:spPr>
          <a:xfrm>
            <a:off x="5508104" y="4227624"/>
            <a:ext cx="3050924" cy="1027765"/>
          </a:xfrm>
          <a:prstGeom prst="rect">
            <a:avLst/>
          </a:prstGeom>
        </p:spPr>
      </p:pic>
      <p:sp>
        <p:nvSpPr>
          <p:cNvPr id="16" name="文本框 15">
            <a:extLst>
              <a:ext uri="{FF2B5EF4-FFF2-40B4-BE49-F238E27FC236}">
                <a16:creationId xmlns:a16="http://schemas.microsoft.com/office/drawing/2014/main" id="{CA213D90-CC90-474D-8C86-BDD25C3A173B}"/>
              </a:ext>
            </a:extLst>
          </p:cNvPr>
          <p:cNvSpPr txBox="1"/>
          <p:nvPr/>
        </p:nvSpPr>
        <p:spPr>
          <a:xfrm>
            <a:off x="1403648" y="5733256"/>
            <a:ext cx="5446548" cy="369332"/>
          </a:xfrm>
          <a:prstGeom prst="rect">
            <a:avLst/>
          </a:prstGeom>
          <a:noFill/>
        </p:spPr>
        <p:txBody>
          <a:bodyPr wrap="square" rtlCol="0">
            <a:spAutoFit/>
          </a:bodyPr>
          <a:lstStyle/>
          <a:p>
            <a:r>
              <a:rPr lang="zh-CN" altLang="en-US" dirty="0"/>
              <a:t>上式说明只要不超光速，就可以维持因果律。</a:t>
            </a:r>
          </a:p>
        </p:txBody>
      </p:sp>
    </p:spTree>
    <p:extLst>
      <p:ext uri="{BB962C8B-B14F-4D97-AF65-F5344CB8AC3E}">
        <p14:creationId xmlns:p14="http://schemas.microsoft.com/office/powerpoint/2010/main" val="157034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闵可夫斯基空间：</a:t>
            </a:r>
            <a:endParaRPr lang="zh-CN" altLang="en-US" sz="2400" b="1" dirty="0"/>
          </a:p>
        </p:txBody>
      </p:sp>
      <p:sp>
        <p:nvSpPr>
          <p:cNvPr id="4" name="文本框 3">
            <a:extLst>
              <a:ext uri="{FF2B5EF4-FFF2-40B4-BE49-F238E27FC236}">
                <a16:creationId xmlns:a16="http://schemas.microsoft.com/office/drawing/2014/main" id="{3F058A25-0150-4946-B1E8-D49DE08E270A}"/>
              </a:ext>
            </a:extLst>
          </p:cNvPr>
          <p:cNvSpPr txBox="1"/>
          <p:nvPr/>
        </p:nvSpPr>
        <p:spPr>
          <a:xfrm>
            <a:off x="539552" y="4859868"/>
            <a:ext cx="7776864" cy="646331"/>
          </a:xfrm>
          <a:prstGeom prst="rect">
            <a:avLst/>
          </a:prstGeom>
          <a:noFill/>
        </p:spPr>
        <p:txBody>
          <a:bodyPr wrap="square" rtlCol="0">
            <a:spAutoFit/>
          </a:bodyPr>
          <a:lstStyle/>
          <a:p>
            <a:r>
              <a:rPr lang="zh-CN" altLang="en-US" dirty="0"/>
              <a:t>然而在狭义相对论时空中，线段的长度是相对的，不是绝对不变的。在这种时空中，同样存在一个对任何惯性系都不变的量：</a:t>
            </a:r>
          </a:p>
        </p:txBody>
      </p:sp>
      <p:sp>
        <p:nvSpPr>
          <p:cNvPr id="7" name="文本框 6">
            <a:extLst>
              <a:ext uri="{FF2B5EF4-FFF2-40B4-BE49-F238E27FC236}">
                <a16:creationId xmlns:a16="http://schemas.microsoft.com/office/drawing/2014/main" id="{68A89EE2-A670-40E4-A2C6-A7374D1AF66F}"/>
              </a:ext>
            </a:extLst>
          </p:cNvPr>
          <p:cNvSpPr txBox="1"/>
          <p:nvPr/>
        </p:nvSpPr>
        <p:spPr>
          <a:xfrm>
            <a:off x="539552" y="2308039"/>
            <a:ext cx="8208912" cy="369332"/>
          </a:xfrm>
          <a:prstGeom prst="rect">
            <a:avLst/>
          </a:prstGeom>
          <a:noFill/>
        </p:spPr>
        <p:txBody>
          <a:bodyPr wrap="square" rtlCol="0">
            <a:spAutoFit/>
          </a:bodyPr>
          <a:lstStyle/>
          <a:p>
            <a:r>
              <a:rPr lang="zh-CN" altLang="en-US" dirty="0"/>
              <a:t>在经典时空中，时间是独立的，不论变换到哪个坐标系中，</a:t>
            </a:r>
            <a:r>
              <a:rPr lang="en-US" altLang="zh-CN" dirty="0"/>
              <a:t>ds</a:t>
            </a:r>
            <a:r>
              <a:rPr lang="zh-CN" altLang="en-US" dirty="0"/>
              <a:t>是一个不变的标量。</a:t>
            </a:r>
          </a:p>
        </p:txBody>
      </p:sp>
      <p:pic>
        <p:nvPicPr>
          <p:cNvPr id="8" name="图片 7">
            <a:extLst>
              <a:ext uri="{FF2B5EF4-FFF2-40B4-BE49-F238E27FC236}">
                <a16:creationId xmlns:a16="http://schemas.microsoft.com/office/drawing/2014/main" id="{4E08C011-C511-4D49-AADE-1B90BD0C7B21}"/>
              </a:ext>
            </a:extLst>
          </p:cNvPr>
          <p:cNvPicPr>
            <a:picLocks noChangeAspect="1"/>
          </p:cNvPicPr>
          <p:nvPr/>
        </p:nvPicPr>
        <p:blipFill>
          <a:blip r:embed="rId3"/>
          <a:stretch>
            <a:fillRect/>
          </a:stretch>
        </p:blipFill>
        <p:spPr>
          <a:xfrm>
            <a:off x="2699792" y="2757528"/>
            <a:ext cx="2893247" cy="1928831"/>
          </a:xfrm>
          <a:prstGeom prst="rect">
            <a:avLst/>
          </a:prstGeom>
        </p:spPr>
      </p:pic>
      <p:pic>
        <p:nvPicPr>
          <p:cNvPr id="11" name="图片 10">
            <a:extLst>
              <a:ext uri="{FF2B5EF4-FFF2-40B4-BE49-F238E27FC236}">
                <a16:creationId xmlns:a16="http://schemas.microsoft.com/office/drawing/2014/main" id="{5DF05275-ABB7-4FC8-9021-7DB5291A503D}"/>
              </a:ext>
            </a:extLst>
          </p:cNvPr>
          <p:cNvPicPr>
            <a:picLocks noChangeAspect="1"/>
          </p:cNvPicPr>
          <p:nvPr/>
        </p:nvPicPr>
        <p:blipFill>
          <a:blip r:embed="rId4"/>
          <a:stretch>
            <a:fillRect/>
          </a:stretch>
        </p:blipFill>
        <p:spPr>
          <a:xfrm>
            <a:off x="2452117" y="5613740"/>
            <a:ext cx="3885714" cy="419048"/>
          </a:xfrm>
          <a:prstGeom prst="rect">
            <a:avLst/>
          </a:prstGeom>
        </p:spPr>
      </p:pic>
    </p:spTree>
    <p:extLst>
      <p:ext uri="{BB962C8B-B14F-4D97-AF65-F5344CB8AC3E}">
        <p14:creationId xmlns:p14="http://schemas.microsoft.com/office/powerpoint/2010/main" val="308369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闵可夫斯基空间：</a:t>
            </a:r>
            <a:endParaRPr lang="zh-CN" altLang="en-US" sz="2400" b="1" dirty="0"/>
          </a:p>
        </p:txBody>
      </p:sp>
      <p:pic>
        <p:nvPicPr>
          <p:cNvPr id="11" name="图片 10">
            <a:extLst>
              <a:ext uri="{FF2B5EF4-FFF2-40B4-BE49-F238E27FC236}">
                <a16:creationId xmlns:a16="http://schemas.microsoft.com/office/drawing/2014/main" id="{5DF05275-ABB7-4FC8-9021-7DB5291A503D}"/>
              </a:ext>
            </a:extLst>
          </p:cNvPr>
          <p:cNvPicPr>
            <a:picLocks noChangeAspect="1"/>
          </p:cNvPicPr>
          <p:nvPr/>
        </p:nvPicPr>
        <p:blipFill>
          <a:blip r:embed="rId3"/>
          <a:stretch>
            <a:fillRect/>
          </a:stretch>
        </p:blipFill>
        <p:spPr>
          <a:xfrm>
            <a:off x="1835696" y="2175098"/>
            <a:ext cx="3885714" cy="419048"/>
          </a:xfrm>
          <a:prstGeom prst="rect">
            <a:avLst/>
          </a:prstGeom>
        </p:spPr>
      </p:pic>
      <p:sp>
        <p:nvSpPr>
          <p:cNvPr id="3" name="文本框 2">
            <a:extLst>
              <a:ext uri="{FF2B5EF4-FFF2-40B4-BE49-F238E27FC236}">
                <a16:creationId xmlns:a16="http://schemas.microsoft.com/office/drawing/2014/main" id="{F8CF2186-2A9D-4FD9-90B3-5C0B8056E215}"/>
              </a:ext>
            </a:extLst>
          </p:cNvPr>
          <p:cNvSpPr txBox="1"/>
          <p:nvPr/>
        </p:nvSpPr>
        <p:spPr>
          <a:xfrm>
            <a:off x="611560" y="2224814"/>
            <a:ext cx="2160240" cy="369332"/>
          </a:xfrm>
          <a:prstGeom prst="rect">
            <a:avLst/>
          </a:prstGeom>
          <a:noFill/>
        </p:spPr>
        <p:txBody>
          <a:bodyPr wrap="square" rtlCol="0">
            <a:spAutoFit/>
          </a:bodyPr>
          <a:lstStyle/>
          <a:p>
            <a:r>
              <a:rPr lang="zh-CN" altLang="en-US" dirty="0"/>
              <a:t>在</a:t>
            </a:r>
            <a:r>
              <a:rPr lang="en-US" altLang="zh-CN" dirty="0"/>
              <a:t>S</a:t>
            </a:r>
            <a:r>
              <a:rPr lang="zh-CN" altLang="en-US" dirty="0"/>
              <a:t>系中，</a:t>
            </a:r>
          </a:p>
        </p:txBody>
      </p:sp>
      <p:sp>
        <p:nvSpPr>
          <p:cNvPr id="12" name="文本框 11">
            <a:extLst>
              <a:ext uri="{FF2B5EF4-FFF2-40B4-BE49-F238E27FC236}">
                <a16:creationId xmlns:a16="http://schemas.microsoft.com/office/drawing/2014/main" id="{8E25AE0E-6B6F-456E-B086-4FF7A8D8F477}"/>
              </a:ext>
            </a:extLst>
          </p:cNvPr>
          <p:cNvSpPr txBox="1"/>
          <p:nvPr/>
        </p:nvSpPr>
        <p:spPr>
          <a:xfrm>
            <a:off x="583632" y="2924944"/>
            <a:ext cx="2160240" cy="369332"/>
          </a:xfrm>
          <a:prstGeom prst="rect">
            <a:avLst/>
          </a:prstGeom>
          <a:noFill/>
        </p:spPr>
        <p:txBody>
          <a:bodyPr wrap="square" rtlCol="0">
            <a:spAutoFit/>
          </a:bodyPr>
          <a:lstStyle/>
          <a:p>
            <a:r>
              <a:rPr lang="zh-CN" altLang="en-US" dirty="0"/>
              <a:t>在</a:t>
            </a:r>
            <a:r>
              <a:rPr lang="en-US" altLang="zh-CN" dirty="0"/>
              <a:t>S’</a:t>
            </a:r>
            <a:r>
              <a:rPr lang="zh-CN" altLang="en-US" dirty="0"/>
              <a:t>系中，</a:t>
            </a:r>
          </a:p>
        </p:txBody>
      </p:sp>
      <p:pic>
        <p:nvPicPr>
          <p:cNvPr id="6" name="图片 5">
            <a:extLst>
              <a:ext uri="{FF2B5EF4-FFF2-40B4-BE49-F238E27FC236}">
                <a16:creationId xmlns:a16="http://schemas.microsoft.com/office/drawing/2014/main" id="{0574C55D-23B9-4F2A-8D4B-846C54F3F19C}"/>
              </a:ext>
            </a:extLst>
          </p:cNvPr>
          <p:cNvPicPr>
            <a:picLocks noChangeAspect="1"/>
          </p:cNvPicPr>
          <p:nvPr/>
        </p:nvPicPr>
        <p:blipFill>
          <a:blip r:embed="rId4"/>
          <a:stretch>
            <a:fillRect/>
          </a:stretch>
        </p:blipFill>
        <p:spPr>
          <a:xfrm>
            <a:off x="583632" y="3428625"/>
            <a:ext cx="6961905" cy="2000000"/>
          </a:xfrm>
          <a:prstGeom prst="rect">
            <a:avLst/>
          </a:prstGeom>
        </p:spPr>
      </p:pic>
      <p:pic>
        <p:nvPicPr>
          <p:cNvPr id="13" name="图片 12">
            <a:extLst>
              <a:ext uri="{FF2B5EF4-FFF2-40B4-BE49-F238E27FC236}">
                <a16:creationId xmlns:a16="http://schemas.microsoft.com/office/drawing/2014/main" id="{EAF97414-1391-4549-A2F8-DD901548E2F2}"/>
              </a:ext>
            </a:extLst>
          </p:cNvPr>
          <p:cNvPicPr>
            <a:picLocks noChangeAspect="1"/>
          </p:cNvPicPr>
          <p:nvPr/>
        </p:nvPicPr>
        <p:blipFill>
          <a:blip r:embed="rId5"/>
          <a:stretch>
            <a:fillRect/>
          </a:stretch>
        </p:blipFill>
        <p:spPr>
          <a:xfrm>
            <a:off x="7763660" y="457242"/>
            <a:ext cx="1380340" cy="742754"/>
          </a:xfrm>
          <a:prstGeom prst="rect">
            <a:avLst/>
          </a:prstGeom>
        </p:spPr>
      </p:pic>
      <p:pic>
        <p:nvPicPr>
          <p:cNvPr id="14" name="图片 13">
            <a:extLst>
              <a:ext uri="{FF2B5EF4-FFF2-40B4-BE49-F238E27FC236}">
                <a16:creationId xmlns:a16="http://schemas.microsoft.com/office/drawing/2014/main" id="{C5C31C59-9942-447D-BDFE-4175C600BC9E}"/>
              </a:ext>
            </a:extLst>
          </p:cNvPr>
          <p:cNvPicPr>
            <a:picLocks noChangeAspect="1"/>
          </p:cNvPicPr>
          <p:nvPr/>
        </p:nvPicPr>
        <p:blipFill>
          <a:blip r:embed="rId6"/>
          <a:stretch>
            <a:fillRect/>
          </a:stretch>
        </p:blipFill>
        <p:spPr>
          <a:xfrm>
            <a:off x="7665277" y="1417638"/>
            <a:ext cx="1478723" cy="940386"/>
          </a:xfrm>
          <a:prstGeom prst="rect">
            <a:avLst/>
          </a:prstGeom>
        </p:spPr>
      </p:pic>
      <p:sp>
        <p:nvSpPr>
          <p:cNvPr id="15" name="箭头: 下 14">
            <a:extLst>
              <a:ext uri="{FF2B5EF4-FFF2-40B4-BE49-F238E27FC236}">
                <a16:creationId xmlns:a16="http://schemas.microsoft.com/office/drawing/2014/main" id="{9D272DB0-F360-4EEF-BCF6-A3C083D39DDB}"/>
              </a:ext>
            </a:extLst>
          </p:cNvPr>
          <p:cNvSpPr/>
          <p:nvPr/>
        </p:nvSpPr>
        <p:spPr>
          <a:xfrm>
            <a:off x="3419872" y="2708920"/>
            <a:ext cx="288032" cy="585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88DFA1F-E143-4DF0-B148-18EBDC5413FF}"/>
              </a:ext>
            </a:extLst>
          </p:cNvPr>
          <p:cNvSpPr txBox="1"/>
          <p:nvPr/>
        </p:nvSpPr>
        <p:spPr>
          <a:xfrm>
            <a:off x="3959934" y="2755798"/>
            <a:ext cx="2952328" cy="646331"/>
          </a:xfrm>
          <a:prstGeom prst="rect">
            <a:avLst/>
          </a:prstGeom>
          <a:noFill/>
        </p:spPr>
        <p:txBody>
          <a:bodyPr wrap="square" rtlCol="0">
            <a:spAutoFit/>
          </a:bodyPr>
          <a:lstStyle/>
          <a:p>
            <a:r>
              <a:rPr lang="zh-CN" altLang="en-US" dirty="0"/>
              <a:t>将</a:t>
            </a:r>
            <a:r>
              <a:rPr lang="en-US" altLang="zh-CN" dirty="0"/>
              <a:t>S</a:t>
            </a:r>
            <a:r>
              <a:rPr lang="zh-CN" altLang="en-US" dirty="0"/>
              <a:t>中的时间和空间变量用</a:t>
            </a:r>
            <a:r>
              <a:rPr lang="en-US" altLang="zh-CN" dirty="0"/>
              <a:t>S’</a:t>
            </a:r>
            <a:r>
              <a:rPr lang="zh-CN" altLang="en-US" dirty="0"/>
              <a:t>中的时间和空间变量替换</a:t>
            </a:r>
          </a:p>
        </p:txBody>
      </p:sp>
      <p:sp>
        <p:nvSpPr>
          <p:cNvPr id="17" name="文本框 16">
            <a:extLst>
              <a:ext uri="{FF2B5EF4-FFF2-40B4-BE49-F238E27FC236}">
                <a16:creationId xmlns:a16="http://schemas.microsoft.com/office/drawing/2014/main" id="{0B6EDC19-53C9-4552-BD89-6A2226460CAD}"/>
              </a:ext>
            </a:extLst>
          </p:cNvPr>
          <p:cNvSpPr txBox="1"/>
          <p:nvPr/>
        </p:nvSpPr>
        <p:spPr>
          <a:xfrm>
            <a:off x="755576" y="5661248"/>
            <a:ext cx="1728192" cy="369332"/>
          </a:xfrm>
          <a:prstGeom prst="rect">
            <a:avLst/>
          </a:prstGeom>
          <a:noFill/>
        </p:spPr>
        <p:txBody>
          <a:bodyPr wrap="square" rtlCol="0">
            <a:spAutoFit/>
          </a:bodyPr>
          <a:lstStyle/>
          <a:p>
            <a:r>
              <a:rPr lang="zh-CN" altLang="en-US" dirty="0"/>
              <a:t>令</a:t>
            </a:r>
            <a:r>
              <a:rPr lang="en-US" altLang="zh-CN" dirty="0">
                <a:latin typeface="Symbol" panose="05050102010706020507" pitchFamily="18" charset="2"/>
              </a:rPr>
              <a:t>t</a:t>
            </a:r>
            <a:r>
              <a:rPr lang="en-US" altLang="zh-CN" dirty="0"/>
              <a:t>=</a:t>
            </a:r>
            <a:r>
              <a:rPr lang="en-US" altLang="zh-CN" dirty="0" err="1"/>
              <a:t>ict</a:t>
            </a:r>
            <a:r>
              <a:rPr lang="zh-CN" altLang="en-US" dirty="0"/>
              <a:t>，则：</a:t>
            </a:r>
          </a:p>
        </p:txBody>
      </p:sp>
      <p:pic>
        <p:nvPicPr>
          <p:cNvPr id="18" name="图片 17">
            <a:extLst>
              <a:ext uri="{FF2B5EF4-FFF2-40B4-BE49-F238E27FC236}">
                <a16:creationId xmlns:a16="http://schemas.microsoft.com/office/drawing/2014/main" id="{9008B44D-EF08-45D5-BA81-954D9F2C9A14}"/>
              </a:ext>
            </a:extLst>
          </p:cNvPr>
          <p:cNvPicPr>
            <a:picLocks noChangeAspect="1"/>
          </p:cNvPicPr>
          <p:nvPr/>
        </p:nvPicPr>
        <p:blipFill>
          <a:blip r:embed="rId7"/>
          <a:stretch>
            <a:fillRect/>
          </a:stretch>
        </p:blipFill>
        <p:spPr>
          <a:xfrm>
            <a:off x="2267744" y="5588771"/>
            <a:ext cx="3866667" cy="514286"/>
          </a:xfrm>
          <a:prstGeom prst="rect">
            <a:avLst/>
          </a:prstGeom>
        </p:spPr>
      </p:pic>
      <p:sp>
        <p:nvSpPr>
          <p:cNvPr id="19" name="文本框 18">
            <a:extLst>
              <a:ext uri="{FF2B5EF4-FFF2-40B4-BE49-F238E27FC236}">
                <a16:creationId xmlns:a16="http://schemas.microsoft.com/office/drawing/2014/main" id="{6C1D368D-91B7-452D-A33E-CAF3D5E6119B}"/>
              </a:ext>
            </a:extLst>
          </p:cNvPr>
          <p:cNvSpPr txBox="1"/>
          <p:nvPr/>
        </p:nvSpPr>
        <p:spPr>
          <a:xfrm>
            <a:off x="716578" y="6085400"/>
            <a:ext cx="8064896" cy="646331"/>
          </a:xfrm>
          <a:prstGeom prst="rect">
            <a:avLst/>
          </a:prstGeom>
          <a:noFill/>
        </p:spPr>
        <p:txBody>
          <a:bodyPr wrap="square" rtlCol="0">
            <a:spAutoFit/>
          </a:bodyPr>
          <a:lstStyle/>
          <a:p>
            <a:r>
              <a:rPr lang="zh-CN" altLang="en-US" dirty="0"/>
              <a:t>从而实现了空间项与时间项的完全对称，从而构成了一个四维时空，即闵可夫斯基空间。</a:t>
            </a:r>
          </a:p>
        </p:txBody>
      </p:sp>
    </p:spTree>
    <p:extLst>
      <p:ext uri="{BB962C8B-B14F-4D97-AF65-F5344CB8AC3E}">
        <p14:creationId xmlns:p14="http://schemas.microsoft.com/office/powerpoint/2010/main" val="150067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第八章 相对论简介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2">
            <a:extLst>
              <a:ext uri="{FF2B5EF4-FFF2-40B4-BE49-F238E27FC236}">
                <a16:creationId xmlns:a16="http://schemas.microsoft.com/office/drawing/2014/main" id="{D7386FA2-70B2-43D7-AB7A-5C6A582A56B9}"/>
              </a:ext>
            </a:extLst>
          </p:cNvPr>
          <p:cNvSpPr txBox="1"/>
          <p:nvPr/>
        </p:nvSpPr>
        <p:spPr>
          <a:xfrm>
            <a:off x="467544" y="1884888"/>
            <a:ext cx="8136904" cy="2868093"/>
          </a:xfrm>
          <a:prstGeom prst="rect">
            <a:avLst/>
          </a:prstGeom>
          <a:noFill/>
        </p:spPr>
        <p:txBody>
          <a:bodyPr wrap="square" rtlCol="0">
            <a:spAutoFit/>
          </a:bodyPr>
          <a:lstStyle/>
          <a:p>
            <a:pPr>
              <a:lnSpc>
                <a:spcPct val="150000"/>
              </a:lnSpc>
            </a:pPr>
            <a:r>
              <a:rPr lang="zh-CN" altLang="en-US" sz="2800" b="1" dirty="0">
                <a:latin typeface="宋体" panose="02010600030101010101" pitchFamily="2" charset="-122"/>
                <a:ea typeface="宋体" panose="02010600030101010101" pitchFamily="2" charset="-122"/>
              </a:rPr>
              <a:t>本章内容：</a:t>
            </a:r>
            <a:endParaRPr lang="en-US" altLang="zh-CN" sz="28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rPr>
              <a:t>时空的相对性及洛伦兹变换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rPr>
              <a:t>闵可夫斯基空间；</a:t>
            </a:r>
            <a:endParaRPr lang="en-US" altLang="zh-CN" sz="24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rPr>
              <a:t>狭义相对论简介；</a:t>
            </a:r>
            <a:endParaRPr lang="en-US" altLang="zh-CN" sz="2400" b="1" dirty="0">
              <a:latin typeface="宋体" panose="02010600030101010101" pitchFamily="2" charset="-122"/>
              <a:ea typeface="宋体" panose="02010600030101010101" pitchFamily="2" charset="-122"/>
            </a:endParaRPr>
          </a:p>
          <a:p>
            <a:pPr marL="457200" indent="-457200">
              <a:lnSpc>
                <a:spcPct val="150000"/>
              </a:lnSpc>
              <a:buAutoNum type="arabicPeriod"/>
            </a:pPr>
            <a:r>
              <a:rPr lang="zh-CN" altLang="en-US" sz="2400" b="1" dirty="0">
                <a:latin typeface="宋体" panose="02010600030101010101" pitchFamily="2" charset="-122"/>
              </a:rPr>
              <a:t>广义相对论简介。</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313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闵可夫斯基空间：</a:t>
            </a:r>
            <a:endParaRPr lang="zh-CN" altLang="en-US" sz="2400" b="1" dirty="0"/>
          </a:p>
        </p:txBody>
      </p:sp>
      <p:sp>
        <p:nvSpPr>
          <p:cNvPr id="4" name="文本框 3">
            <a:extLst>
              <a:ext uri="{FF2B5EF4-FFF2-40B4-BE49-F238E27FC236}">
                <a16:creationId xmlns:a16="http://schemas.microsoft.com/office/drawing/2014/main" id="{34F7DD91-3165-41DF-B21E-1B35423D1C5D}"/>
              </a:ext>
            </a:extLst>
          </p:cNvPr>
          <p:cNvSpPr txBox="1"/>
          <p:nvPr/>
        </p:nvSpPr>
        <p:spPr>
          <a:xfrm>
            <a:off x="420815" y="2198908"/>
            <a:ext cx="7344816" cy="646331"/>
          </a:xfrm>
          <a:prstGeom prst="rect">
            <a:avLst/>
          </a:prstGeom>
          <a:noFill/>
        </p:spPr>
        <p:txBody>
          <a:bodyPr wrap="square" rtlCol="0">
            <a:spAutoFit/>
          </a:bodyPr>
          <a:lstStyle/>
          <a:p>
            <a:r>
              <a:rPr lang="zh-CN" altLang="en-US" dirty="0"/>
              <a:t>为了表达这个四维时空，我们通常用一个轴表示</a:t>
            </a:r>
            <a:r>
              <a:rPr lang="en-US" altLang="zh-CN" dirty="0" err="1"/>
              <a:t>ict</a:t>
            </a:r>
            <a:r>
              <a:rPr lang="zh-CN" altLang="en-US" dirty="0"/>
              <a:t>，用一个轴表示</a:t>
            </a:r>
            <a:r>
              <a:rPr lang="en-US" altLang="zh-CN" dirty="0"/>
              <a:t>x</a:t>
            </a:r>
            <a:r>
              <a:rPr lang="zh-CN" altLang="en-US" dirty="0"/>
              <a:t>，同时想象</a:t>
            </a:r>
            <a:r>
              <a:rPr lang="en-US" altLang="zh-CN" dirty="0"/>
              <a:t>y</a:t>
            </a:r>
            <a:r>
              <a:rPr lang="zh-CN" altLang="en-US" dirty="0"/>
              <a:t>轴和</a:t>
            </a:r>
            <a:r>
              <a:rPr lang="en-US" altLang="zh-CN" dirty="0"/>
              <a:t>z</a:t>
            </a:r>
            <a:r>
              <a:rPr lang="zh-CN" altLang="en-US" dirty="0"/>
              <a:t>轴相互垂直，且与上述两个轴均垂直。</a:t>
            </a:r>
          </a:p>
        </p:txBody>
      </p:sp>
      <p:pic>
        <p:nvPicPr>
          <p:cNvPr id="8" name="图片 7">
            <a:extLst>
              <a:ext uri="{FF2B5EF4-FFF2-40B4-BE49-F238E27FC236}">
                <a16:creationId xmlns:a16="http://schemas.microsoft.com/office/drawing/2014/main" id="{1485CA9D-EF0B-4769-A300-7E7B5AEADD72}"/>
              </a:ext>
            </a:extLst>
          </p:cNvPr>
          <p:cNvPicPr>
            <a:picLocks noChangeAspect="1"/>
          </p:cNvPicPr>
          <p:nvPr/>
        </p:nvPicPr>
        <p:blipFill>
          <a:blip r:embed="rId4"/>
          <a:stretch>
            <a:fillRect/>
          </a:stretch>
        </p:blipFill>
        <p:spPr>
          <a:xfrm>
            <a:off x="1397732" y="4200019"/>
            <a:ext cx="1238095" cy="619048"/>
          </a:xfrm>
          <a:prstGeom prst="rect">
            <a:avLst/>
          </a:prstGeom>
        </p:spPr>
      </p:pic>
      <p:pic>
        <p:nvPicPr>
          <p:cNvPr id="9" name="图片 8">
            <a:extLst>
              <a:ext uri="{FF2B5EF4-FFF2-40B4-BE49-F238E27FC236}">
                <a16:creationId xmlns:a16="http://schemas.microsoft.com/office/drawing/2014/main" id="{3EDD7E19-6D84-49E1-87FB-5CFADC60F75F}"/>
              </a:ext>
            </a:extLst>
          </p:cNvPr>
          <p:cNvPicPr>
            <a:picLocks noChangeAspect="1"/>
          </p:cNvPicPr>
          <p:nvPr/>
        </p:nvPicPr>
        <p:blipFill>
          <a:blip r:embed="rId5"/>
          <a:stretch>
            <a:fillRect/>
          </a:stretch>
        </p:blipFill>
        <p:spPr>
          <a:xfrm>
            <a:off x="1292081" y="4892803"/>
            <a:ext cx="5761905" cy="980952"/>
          </a:xfrm>
          <a:prstGeom prst="rect">
            <a:avLst/>
          </a:prstGeom>
        </p:spPr>
      </p:pic>
      <p:graphicFrame>
        <p:nvGraphicFramePr>
          <p:cNvPr id="20" name="对象 19">
            <a:extLst>
              <a:ext uri="{FF2B5EF4-FFF2-40B4-BE49-F238E27FC236}">
                <a16:creationId xmlns:a16="http://schemas.microsoft.com/office/drawing/2014/main" id="{B7D69E84-B9EF-47C8-B17C-CA19552FB2B8}"/>
              </a:ext>
            </a:extLst>
          </p:cNvPr>
          <p:cNvGraphicFramePr>
            <a:graphicFrameLocks noChangeAspect="1"/>
          </p:cNvGraphicFramePr>
          <p:nvPr>
            <p:extLst>
              <p:ext uri="{D42A27DB-BD31-4B8C-83A1-F6EECF244321}">
                <p14:modId xmlns:p14="http://schemas.microsoft.com/office/powerpoint/2010/main" val="3757219792"/>
              </p:ext>
            </p:extLst>
          </p:nvPr>
        </p:nvGraphicFramePr>
        <p:xfrm>
          <a:off x="3923928" y="5947491"/>
          <a:ext cx="2847975" cy="692150"/>
        </p:xfrm>
        <a:graphic>
          <a:graphicData uri="http://schemas.openxmlformats.org/presentationml/2006/ole">
            <mc:AlternateContent xmlns:mc="http://schemas.openxmlformats.org/markup-compatibility/2006">
              <mc:Choice xmlns:v="urn:schemas-microsoft-com:vml" Requires="v">
                <p:oleObj spid="_x0000_s5140" name="Equation" r:id="rId6" imgW="1930320" imgH="469800" progId="Equation.DSMT4">
                  <p:embed/>
                </p:oleObj>
              </mc:Choice>
              <mc:Fallback>
                <p:oleObj name="Equation" r:id="rId6" imgW="1930320" imgH="469800" progId="Equation.DSMT4">
                  <p:embed/>
                  <p:pic>
                    <p:nvPicPr>
                      <p:cNvPr id="32" name="对象 31">
                        <a:extLst>
                          <a:ext uri="{FF2B5EF4-FFF2-40B4-BE49-F238E27FC236}">
                            <a16:creationId xmlns:a16="http://schemas.microsoft.com/office/drawing/2014/main" id="{195557F5-1856-4EB1-A04B-A954E609AB88}"/>
                          </a:ext>
                        </a:extLst>
                      </p:cNvPr>
                      <p:cNvPicPr/>
                      <p:nvPr/>
                    </p:nvPicPr>
                    <p:blipFill>
                      <a:blip r:embed="rId7"/>
                      <a:stretch>
                        <a:fillRect/>
                      </a:stretch>
                    </p:blipFill>
                    <p:spPr>
                      <a:xfrm>
                        <a:off x="3923928" y="5947491"/>
                        <a:ext cx="2847975" cy="692150"/>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EEFA0FC5-3A25-4581-BA99-3D2F52B06BD6}"/>
              </a:ext>
            </a:extLst>
          </p:cNvPr>
          <p:cNvSpPr txBox="1"/>
          <p:nvPr/>
        </p:nvSpPr>
        <p:spPr>
          <a:xfrm>
            <a:off x="492823" y="3429000"/>
            <a:ext cx="7200800" cy="369332"/>
          </a:xfrm>
          <a:prstGeom prst="rect">
            <a:avLst/>
          </a:prstGeom>
          <a:noFill/>
        </p:spPr>
        <p:txBody>
          <a:bodyPr wrap="square" rtlCol="0">
            <a:spAutoFit/>
          </a:bodyPr>
          <a:lstStyle/>
          <a:p>
            <a:r>
              <a:rPr lang="zh-CN" altLang="en-US" dirty="0"/>
              <a:t>原时：相对于物体静止的参照系测量的时间。</a:t>
            </a:r>
          </a:p>
        </p:txBody>
      </p:sp>
    </p:spTree>
    <p:extLst>
      <p:ext uri="{BB962C8B-B14F-4D97-AF65-F5344CB8AC3E}">
        <p14:creationId xmlns:p14="http://schemas.microsoft.com/office/powerpoint/2010/main" val="354162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洛伦兹变换是闵可夫斯基空间内的转动变换</a:t>
            </a:r>
            <a:endParaRPr lang="zh-CN" altLang="en-US" sz="2400" b="1" dirty="0"/>
          </a:p>
        </p:txBody>
      </p:sp>
      <p:pic>
        <p:nvPicPr>
          <p:cNvPr id="3" name="图片 2">
            <a:extLst>
              <a:ext uri="{FF2B5EF4-FFF2-40B4-BE49-F238E27FC236}">
                <a16:creationId xmlns:a16="http://schemas.microsoft.com/office/drawing/2014/main" id="{A3A9C607-A282-4C1B-B5A8-B9883D8B03B2}"/>
              </a:ext>
            </a:extLst>
          </p:cNvPr>
          <p:cNvPicPr>
            <a:picLocks noChangeAspect="1"/>
          </p:cNvPicPr>
          <p:nvPr/>
        </p:nvPicPr>
        <p:blipFill>
          <a:blip r:embed="rId3"/>
          <a:stretch>
            <a:fillRect/>
          </a:stretch>
        </p:blipFill>
        <p:spPr>
          <a:xfrm>
            <a:off x="611560" y="2301627"/>
            <a:ext cx="2057143" cy="3409524"/>
          </a:xfrm>
          <a:prstGeom prst="rect">
            <a:avLst/>
          </a:prstGeom>
        </p:spPr>
      </p:pic>
      <p:sp>
        <p:nvSpPr>
          <p:cNvPr id="6" name="文本框 5">
            <a:extLst>
              <a:ext uri="{FF2B5EF4-FFF2-40B4-BE49-F238E27FC236}">
                <a16:creationId xmlns:a16="http://schemas.microsoft.com/office/drawing/2014/main" id="{46BD230D-7E57-44DC-B0B1-A176268631E1}"/>
              </a:ext>
            </a:extLst>
          </p:cNvPr>
          <p:cNvSpPr txBox="1"/>
          <p:nvPr/>
        </p:nvSpPr>
        <p:spPr>
          <a:xfrm>
            <a:off x="2987824" y="2434338"/>
            <a:ext cx="5439598" cy="923330"/>
          </a:xfrm>
          <a:prstGeom prst="rect">
            <a:avLst/>
          </a:prstGeom>
          <a:noFill/>
        </p:spPr>
        <p:txBody>
          <a:bodyPr wrap="square" rtlCol="0">
            <a:spAutoFit/>
          </a:bodyPr>
          <a:lstStyle/>
          <a:p>
            <a:r>
              <a:rPr lang="zh-CN" altLang="en-US" dirty="0"/>
              <a:t>这个洛伦兹变换就相当于四维时空</a:t>
            </a:r>
            <a:r>
              <a:rPr lang="en-US" altLang="zh-CN" dirty="0"/>
              <a:t>x’-</a:t>
            </a:r>
            <a:r>
              <a:rPr lang="en-US" altLang="zh-CN" dirty="0" err="1"/>
              <a:t>ict</a:t>
            </a:r>
            <a:r>
              <a:rPr lang="en-US" altLang="zh-CN" dirty="0"/>
              <a:t>’</a:t>
            </a:r>
            <a:r>
              <a:rPr lang="zh-CN" altLang="en-US" dirty="0"/>
              <a:t>对</a:t>
            </a:r>
            <a:r>
              <a:rPr lang="en-US" altLang="zh-CN" dirty="0"/>
              <a:t>x-</a:t>
            </a:r>
            <a:r>
              <a:rPr lang="en-US" altLang="zh-CN" dirty="0" err="1"/>
              <a:t>ict</a:t>
            </a:r>
            <a:r>
              <a:rPr lang="zh-CN" altLang="en-US" dirty="0"/>
              <a:t>的一个转动，同时保持</a:t>
            </a:r>
            <a:r>
              <a:rPr lang="en-US" altLang="zh-CN" dirty="0"/>
              <a:t>y’</a:t>
            </a:r>
            <a:r>
              <a:rPr lang="zh-CN" altLang="en-US" dirty="0"/>
              <a:t>和</a:t>
            </a:r>
            <a:r>
              <a:rPr lang="en-US" altLang="zh-CN" dirty="0"/>
              <a:t>y</a:t>
            </a:r>
            <a:r>
              <a:rPr lang="zh-CN" altLang="en-US" dirty="0"/>
              <a:t>重合，</a:t>
            </a:r>
            <a:r>
              <a:rPr lang="en-US" altLang="zh-CN" dirty="0"/>
              <a:t>z’</a:t>
            </a:r>
            <a:r>
              <a:rPr lang="zh-CN" altLang="en-US" dirty="0"/>
              <a:t>和</a:t>
            </a:r>
            <a:r>
              <a:rPr lang="en-US" altLang="zh-CN" dirty="0"/>
              <a:t>z</a:t>
            </a:r>
            <a:r>
              <a:rPr lang="zh-CN" altLang="en-US" dirty="0"/>
              <a:t>重合，转动角度决定于相对速度。</a:t>
            </a:r>
          </a:p>
        </p:txBody>
      </p:sp>
      <p:pic>
        <p:nvPicPr>
          <p:cNvPr id="7" name="图片 6">
            <a:extLst>
              <a:ext uri="{FF2B5EF4-FFF2-40B4-BE49-F238E27FC236}">
                <a16:creationId xmlns:a16="http://schemas.microsoft.com/office/drawing/2014/main" id="{B975824C-2FC6-4BB2-9615-04B9A00A38A6}"/>
              </a:ext>
            </a:extLst>
          </p:cNvPr>
          <p:cNvPicPr>
            <a:picLocks noChangeAspect="1"/>
          </p:cNvPicPr>
          <p:nvPr/>
        </p:nvPicPr>
        <p:blipFill>
          <a:blip r:embed="rId4"/>
          <a:stretch>
            <a:fillRect/>
          </a:stretch>
        </p:blipFill>
        <p:spPr>
          <a:xfrm>
            <a:off x="3923928" y="3448475"/>
            <a:ext cx="3485829" cy="3156459"/>
          </a:xfrm>
          <a:prstGeom prst="rect">
            <a:avLst/>
          </a:prstGeom>
        </p:spPr>
      </p:pic>
      <p:sp>
        <p:nvSpPr>
          <p:cNvPr id="11" name="文本框 10">
            <a:extLst>
              <a:ext uri="{FF2B5EF4-FFF2-40B4-BE49-F238E27FC236}">
                <a16:creationId xmlns:a16="http://schemas.microsoft.com/office/drawing/2014/main" id="{884FAB12-5718-4C2C-8873-3AADF62C5E48}"/>
              </a:ext>
            </a:extLst>
          </p:cNvPr>
          <p:cNvSpPr txBox="1"/>
          <p:nvPr/>
        </p:nvSpPr>
        <p:spPr>
          <a:xfrm>
            <a:off x="6084168" y="3474874"/>
            <a:ext cx="2952328" cy="923330"/>
          </a:xfrm>
          <a:prstGeom prst="rect">
            <a:avLst/>
          </a:prstGeom>
          <a:noFill/>
        </p:spPr>
        <p:txBody>
          <a:bodyPr wrap="square" rtlCol="0">
            <a:spAutoFit/>
          </a:bodyPr>
          <a:lstStyle/>
          <a:p>
            <a:r>
              <a:rPr lang="en-US" altLang="zh-CN" dirty="0"/>
              <a:t>S</a:t>
            </a:r>
            <a:r>
              <a:rPr lang="zh-CN" altLang="en-US" dirty="0"/>
              <a:t>系中物体由</a:t>
            </a:r>
            <a:r>
              <a:rPr lang="en-US" altLang="zh-CN" dirty="0"/>
              <a:t>P</a:t>
            </a:r>
            <a:r>
              <a:rPr lang="zh-CN" altLang="en-US" dirty="0"/>
              <a:t>运动到</a:t>
            </a:r>
            <a:r>
              <a:rPr lang="en-US" altLang="zh-CN" dirty="0"/>
              <a:t>Q</a:t>
            </a:r>
            <a:r>
              <a:rPr lang="zh-CN" altLang="en-US" dirty="0"/>
              <a:t>，但在</a:t>
            </a:r>
            <a:r>
              <a:rPr lang="en-US" altLang="zh-CN" dirty="0"/>
              <a:t>S’</a:t>
            </a:r>
            <a:r>
              <a:rPr lang="zh-CN" altLang="en-US" dirty="0"/>
              <a:t>系中，物体静止不动。</a:t>
            </a:r>
            <a:endParaRPr lang="en-US" altLang="zh-CN" dirty="0"/>
          </a:p>
          <a:p>
            <a:r>
              <a:rPr lang="zh-CN" altLang="en-US" dirty="0"/>
              <a:t>在</a:t>
            </a:r>
            <a:r>
              <a:rPr lang="en-US" altLang="zh-CN" dirty="0"/>
              <a:t>S</a:t>
            </a:r>
            <a:r>
              <a:rPr lang="zh-CN" altLang="en-US" dirty="0"/>
              <a:t>系中物体的运动速度为：</a:t>
            </a:r>
          </a:p>
        </p:txBody>
      </p:sp>
      <p:pic>
        <p:nvPicPr>
          <p:cNvPr id="12" name="图片 11">
            <a:extLst>
              <a:ext uri="{FF2B5EF4-FFF2-40B4-BE49-F238E27FC236}">
                <a16:creationId xmlns:a16="http://schemas.microsoft.com/office/drawing/2014/main" id="{A2054587-0D62-4414-B97B-933EDFC4B89E}"/>
              </a:ext>
            </a:extLst>
          </p:cNvPr>
          <p:cNvPicPr>
            <a:picLocks noChangeAspect="1"/>
          </p:cNvPicPr>
          <p:nvPr/>
        </p:nvPicPr>
        <p:blipFill>
          <a:blip r:embed="rId5"/>
          <a:stretch>
            <a:fillRect/>
          </a:stretch>
        </p:blipFill>
        <p:spPr>
          <a:xfrm>
            <a:off x="6998427" y="4492254"/>
            <a:ext cx="1123810" cy="704762"/>
          </a:xfrm>
          <a:prstGeom prst="rect">
            <a:avLst/>
          </a:prstGeom>
        </p:spPr>
      </p:pic>
      <p:pic>
        <p:nvPicPr>
          <p:cNvPr id="13" name="图片 12">
            <a:extLst>
              <a:ext uri="{FF2B5EF4-FFF2-40B4-BE49-F238E27FC236}">
                <a16:creationId xmlns:a16="http://schemas.microsoft.com/office/drawing/2014/main" id="{FD62A568-E75B-41A0-B272-0462463E96E4}"/>
              </a:ext>
            </a:extLst>
          </p:cNvPr>
          <p:cNvPicPr>
            <a:picLocks noChangeAspect="1"/>
          </p:cNvPicPr>
          <p:nvPr/>
        </p:nvPicPr>
        <p:blipFill>
          <a:blip r:embed="rId6"/>
          <a:stretch>
            <a:fillRect/>
          </a:stretch>
        </p:blipFill>
        <p:spPr>
          <a:xfrm>
            <a:off x="6274591" y="5594816"/>
            <a:ext cx="2761905" cy="704762"/>
          </a:xfrm>
          <a:prstGeom prst="rect">
            <a:avLst/>
          </a:prstGeom>
        </p:spPr>
      </p:pic>
    </p:spTree>
    <p:extLst>
      <p:ext uri="{BB962C8B-B14F-4D97-AF65-F5344CB8AC3E}">
        <p14:creationId xmlns:p14="http://schemas.microsoft.com/office/powerpoint/2010/main" val="2613789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洛伦兹变换是闵可夫斯基空间内的转动变换</a:t>
            </a:r>
            <a:endParaRPr lang="zh-CN" altLang="en-US" sz="2400" b="1" dirty="0"/>
          </a:p>
        </p:txBody>
      </p:sp>
      <p:pic>
        <p:nvPicPr>
          <p:cNvPr id="4" name="图片 3">
            <a:extLst>
              <a:ext uri="{FF2B5EF4-FFF2-40B4-BE49-F238E27FC236}">
                <a16:creationId xmlns:a16="http://schemas.microsoft.com/office/drawing/2014/main" id="{29F4E259-795B-46D8-BA50-F7B30984F505}"/>
              </a:ext>
            </a:extLst>
          </p:cNvPr>
          <p:cNvPicPr>
            <a:picLocks noChangeAspect="1"/>
          </p:cNvPicPr>
          <p:nvPr/>
        </p:nvPicPr>
        <p:blipFill>
          <a:blip r:embed="rId3"/>
          <a:stretch>
            <a:fillRect/>
          </a:stretch>
        </p:blipFill>
        <p:spPr>
          <a:xfrm>
            <a:off x="396806" y="2223805"/>
            <a:ext cx="3371429" cy="3342857"/>
          </a:xfrm>
          <a:prstGeom prst="rect">
            <a:avLst/>
          </a:prstGeom>
        </p:spPr>
      </p:pic>
      <p:sp>
        <p:nvSpPr>
          <p:cNvPr id="8" name="文本框 7">
            <a:extLst>
              <a:ext uri="{FF2B5EF4-FFF2-40B4-BE49-F238E27FC236}">
                <a16:creationId xmlns:a16="http://schemas.microsoft.com/office/drawing/2014/main" id="{5E20524B-E789-4028-BACB-B921E03B58B7}"/>
              </a:ext>
            </a:extLst>
          </p:cNvPr>
          <p:cNvSpPr txBox="1"/>
          <p:nvPr/>
        </p:nvSpPr>
        <p:spPr>
          <a:xfrm>
            <a:off x="4308467" y="2135932"/>
            <a:ext cx="4835533" cy="369332"/>
          </a:xfrm>
          <a:prstGeom prst="rect">
            <a:avLst/>
          </a:prstGeom>
          <a:noFill/>
        </p:spPr>
        <p:txBody>
          <a:bodyPr wrap="square" rtlCol="0">
            <a:spAutoFit/>
          </a:bodyPr>
          <a:lstStyle/>
          <a:p>
            <a:r>
              <a:rPr lang="en-US" altLang="zh-CN" dirty="0"/>
              <a:t>P</a:t>
            </a:r>
            <a:r>
              <a:rPr lang="zh-CN" altLang="en-US" dirty="0"/>
              <a:t>点发生一个事件，在</a:t>
            </a:r>
            <a:r>
              <a:rPr lang="en-US" altLang="zh-CN" dirty="0"/>
              <a:t>S</a:t>
            </a:r>
            <a:r>
              <a:rPr lang="zh-CN" altLang="en-US" dirty="0"/>
              <a:t>系中，</a:t>
            </a:r>
            <a:r>
              <a:rPr lang="en-US" altLang="zh-CN" dirty="0"/>
              <a:t>P</a:t>
            </a:r>
            <a:r>
              <a:rPr lang="zh-CN" altLang="en-US" dirty="0"/>
              <a:t>点为（</a:t>
            </a:r>
            <a:r>
              <a:rPr lang="en-US" altLang="zh-CN" dirty="0" err="1"/>
              <a:t>x,y,z,t</a:t>
            </a:r>
            <a:r>
              <a:rPr lang="zh-CN" altLang="en-US" dirty="0"/>
              <a:t>）</a:t>
            </a:r>
          </a:p>
        </p:txBody>
      </p:sp>
      <p:sp>
        <p:nvSpPr>
          <p:cNvPr id="9" name="文本框 8">
            <a:extLst>
              <a:ext uri="{FF2B5EF4-FFF2-40B4-BE49-F238E27FC236}">
                <a16:creationId xmlns:a16="http://schemas.microsoft.com/office/drawing/2014/main" id="{29BD284F-DEA2-4334-9681-5A866509879C}"/>
              </a:ext>
            </a:extLst>
          </p:cNvPr>
          <p:cNvSpPr txBox="1"/>
          <p:nvPr/>
        </p:nvSpPr>
        <p:spPr>
          <a:xfrm>
            <a:off x="4308467" y="2808759"/>
            <a:ext cx="3489394" cy="369332"/>
          </a:xfrm>
          <a:prstGeom prst="rect">
            <a:avLst/>
          </a:prstGeom>
          <a:noFill/>
        </p:spPr>
        <p:txBody>
          <a:bodyPr wrap="square" rtlCol="0">
            <a:spAutoFit/>
          </a:bodyPr>
          <a:lstStyle/>
          <a:p>
            <a:r>
              <a:rPr lang="zh-CN" altLang="en-US" dirty="0"/>
              <a:t>根据转动变换的几何关系，得到：</a:t>
            </a:r>
          </a:p>
        </p:txBody>
      </p:sp>
      <p:pic>
        <p:nvPicPr>
          <p:cNvPr id="14" name="图片 13">
            <a:extLst>
              <a:ext uri="{FF2B5EF4-FFF2-40B4-BE49-F238E27FC236}">
                <a16:creationId xmlns:a16="http://schemas.microsoft.com/office/drawing/2014/main" id="{63255BC6-E8DC-4386-9786-62A314F5AEC4}"/>
              </a:ext>
            </a:extLst>
          </p:cNvPr>
          <p:cNvPicPr>
            <a:picLocks noChangeAspect="1"/>
          </p:cNvPicPr>
          <p:nvPr/>
        </p:nvPicPr>
        <p:blipFill>
          <a:blip r:embed="rId4"/>
          <a:stretch>
            <a:fillRect/>
          </a:stretch>
        </p:blipFill>
        <p:spPr>
          <a:xfrm>
            <a:off x="4306108" y="3284984"/>
            <a:ext cx="2777586" cy="1632441"/>
          </a:xfrm>
          <a:prstGeom prst="rect">
            <a:avLst/>
          </a:prstGeom>
        </p:spPr>
      </p:pic>
      <p:sp>
        <p:nvSpPr>
          <p:cNvPr id="15" name="文本框 14">
            <a:extLst>
              <a:ext uri="{FF2B5EF4-FFF2-40B4-BE49-F238E27FC236}">
                <a16:creationId xmlns:a16="http://schemas.microsoft.com/office/drawing/2014/main" id="{8DD50689-17FB-47AC-BD61-BB8673E7B815}"/>
              </a:ext>
            </a:extLst>
          </p:cNvPr>
          <p:cNvSpPr txBox="1"/>
          <p:nvPr/>
        </p:nvSpPr>
        <p:spPr>
          <a:xfrm>
            <a:off x="3335003" y="5090950"/>
            <a:ext cx="2777586" cy="369332"/>
          </a:xfrm>
          <a:prstGeom prst="rect">
            <a:avLst/>
          </a:prstGeom>
          <a:noFill/>
        </p:spPr>
        <p:txBody>
          <a:bodyPr wrap="square" rtlCol="0">
            <a:spAutoFit/>
          </a:bodyPr>
          <a:lstStyle/>
          <a:p>
            <a:r>
              <a:rPr lang="zh-CN" altLang="en-US" dirty="0"/>
              <a:t>并且已知下列关系：</a:t>
            </a:r>
          </a:p>
        </p:txBody>
      </p:sp>
      <p:pic>
        <p:nvPicPr>
          <p:cNvPr id="17" name="图片 16">
            <a:extLst>
              <a:ext uri="{FF2B5EF4-FFF2-40B4-BE49-F238E27FC236}">
                <a16:creationId xmlns:a16="http://schemas.microsoft.com/office/drawing/2014/main" id="{1B90E538-E76A-4BC6-A244-873C08B5865D}"/>
              </a:ext>
            </a:extLst>
          </p:cNvPr>
          <p:cNvPicPr>
            <a:picLocks noChangeAspect="1"/>
          </p:cNvPicPr>
          <p:nvPr/>
        </p:nvPicPr>
        <p:blipFill>
          <a:blip r:embed="rId5"/>
          <a:stretch>
            <a:fillRect/>
          </a:stretch>
        </p:blipFill>
        <p:spPr>
          <a:xfrm>
            <a:off x="4802379" y="5752330"/>
            <a:ext cx="3608112" cy="753342"/>
          </a:xfrm>
          <a:prstGeom prst="rect">
            <a:avLst/>
          </a:prstGeom>
        </p:spPr>
      </p:pic>
      <p:pic>
        <p:nvPicPr>
          <p:cNvPr id="18" name="图片 17">
            <a:extLst>
              <a:ext uri="{FF2B5EF4-FFF2-40B4-BE49-F238E27FC236}">
                <a16:creationId xmlns:a16="http://schemas.microsoft.com/office/drawing/2014/main" id="{A2FF72D0-BFF6-46A9-AED6-EDE19B3D8275}"/>
              </a:ext>
            </a:extLst>
          </p:cNvPr>
          <p:cNvPicPr>
            <a:picLocks noChangeAspect="1"/>
          </p:cNvPicPr>
          <p:nvPr/>
        </p:nvPicPr>
        <p:blipFill>
          <a:blip r:embed="rId6"/>
          <a:stretch>
            <a:fillRect/>
          </a:stretch>
        </p:blipFill>
        <p:spPr>
          <a:xfrm>
            <a:off x="362526" y="5625611"/>
            <a:ext cx="3910572" cy="862531"/>
          </a:xfrm>
          <a:prstGeom prst="rect">
            <a:avLst/>
          </a:prstGeom>
        </p:spPr>
      </p:pic>
      <p:cxnSp>
        <p:nvCxnSpPr>
          <p:cNvPr id="20" name="直接连接符 19">
            <a:extLst>
              <a:ext uri="{FF2B5EF4-FFF2-40B4-BE49-F238E27FC236}">
                <a16:creationId xmlns:a16="http://schemas.microsoft.com/office/drawing/2014/main" id="{3A03E208-463B-408F-91AE-9C64D37B14A5}"/>
              </a:ext>
            </a:extLst>
          </p:cNvPr>
          <p:cNvCxnSpPr/>
          <p:nvPr/>
        </p:nvCxnSpPr>
        <p:spPr>
          <a:xfrm>
            <a:off x="395536" y="6597352"/>
            <a:ext cx="803188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箭头: 下 20">
            <a:extLst>
              <a:ext uri="{FF2B5EF4-FFF2-40B4-BE49-F238E27FC236}">
                <a16:creationId xmlns:a16="http://schemas.microsoft.com/office/drawing/2014/main" id="{D50AFFF1-BB2C-4D25-83E9-E25A8C96CD60}"/>
              </a:ext>
            </a:extLst>
          </p:cNvPr>
          <p:cNvSpPr/>
          <p:nvPr/>
        </p:nvSpPr>
        <p:spPr>
          <a:xfrm rot="8182756">
            <a:off x="7524328" y="4538405"/>
            <a:ext cx="432048" cy="1087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8D37593-78F8-4364-94A6-64FE82D4A828}"/>
              </a:ext>
            </a:extLst>
          </p:cNvPr>
          <p:cNvSpPr txBox="1"/>
          <p:nvPr/>
        </p:nvSpPr>
        <p:spPr>
          <a:xfrm>
            <a:off x="7914952" y="4732759"/>
            <a:ext cx="713614" cy="369332"/>
          </a:xfrm>
          <a:prstGeom prst="rect">
            <a:avLst/>
          </a:prstGeom>
          <a:noFill/>
        </p:spPr>
        <p:txBody>
          <a:bodyPr wrap="square" rtlCol="0">
            <a:spAutoFit/>
          </a:bodyPr>
          <a:lstStyle/>
          <a:p>
            <a:r>
              <a:rPr lang="zh-CN" altLang="en-US" dirty="0"/>
              <a:t>代入</a:t>
            </a:r>
          </a:p>
        </p:txBody>
      </p:sp>
      <p:sp>
        <p:nvSpPr>
          <p:cNvPr id="23" name="箭头: 右 22">
            <a:extLst>
              <a:ext uri="{FF2B5EF4-FFF2-40B4-BE49-F238E27FC236}">
                <a16:creationId xmlns:a16="http://schemas.microsoft.com/office/drawing/2014/main" id="{A2AD74ED-20CF-4B81-B417-A60B03B86483}"/>
              </a:ext>
            </a:extLst>
          </p:cNvPr>
          <p:cNvSpPr/>
          <p:nvPr/>
        </p:nvSpPr>
        <p:spPr>
          <a:xfrm>
            <a:off x="7208945" y="3786249"/>
            <a:ext cx="747431" cy="226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4FC90F3-AD9A-4E5E-BCF6-261E0588D5BE}"/>
              </a:ext>
            </a:extLst>
          </p:cNvPr>
          <p:cNvSpPr txBox="1"/>
          <p:nvPr/>
        </p:nvSpPr>
        <p:spPr>
          <a:xfrm>
            <a:off x="7990998" y="3608545"/>
            <a:ext cx="1062373" cy="646331"/>
          </a:xfrm>
          <a:prstGeom prst="rect">
            <a:avLst/>
          </a:prstGeom>
          <a:noFill/>
        </p:spPr>
        <p:txBody>
          <a:bodyPr wrap="square" rtlCol="0">
            <a:spAutoFit/>
          </a:bodyPr>
          <a:lstStyle/>
          <a:p>
            <a:r>
              <a:rPr lang="zh-CN" altLang="en-US" dirty="0"/>
              <a:t>洛伦兹变换</a:t>
            </a:r>
          </a:p>
        </p:txBody>
      </p:sp>
    </p:spTree>
    <p:extLst>
      <p:ext uri="{BB962C8B-B14F-4D97-AF65-F5344CB8AC3E}">
        <p14:creationId xmlns:p14="http://schemas.microsoft.com/office/powerpoint/2010/main" val="106213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洛伦兹变换是闵可夫斯基空间内的转动变换</a:t>
            </a:r>
            <a:endParaRPr lang="zh-CN" altLang="en-US" sz="2400" b="1" dirty="0"/>
          </a:p>
        </p:txBody>
      </p:sp>
      <p:sp>
        <p:nvSpPr>
          <p:cNvPr id="3" name="文本框 2">
            <a:extLst>
              <a:ext uri="{FF2B5EF4-FFF2-40B4-BE49-F238E27FC236}">
                <a16:creationId xmlns:a16="http://schemas.microsoft.com/office/drawing/2014/main" id="{9531EF0C-D10C-4C64-AABE-F96C600197B6}"/>
              </a:ext>
            </a:extLst>
          </p:cNvPr>
          <p:cNvSpPr txBox="1"/>
          <p:nvPr/>
        </p:nvSpPr>
        <p:spPr>
          <a:xfrm>
            <a:off x="539552" y="2420888"/>
            <a:ext cx="5616624" cy="369332"/>
          </a:xfrm>
          <a:prstGeom prst="rect">
            <a:avLst/>
          </a:prstGeom>
          <a:noFill/>
        </p:spPr>
        <p:txBody>
          <a:bodyPr wrap="square" rtlCol="0">
            <a:spAutoFit/>
          </a:bodyPr>
          <a:lstStyle/>
          <a:p>
            <a:r>
              <a:rPr lang="zh-CN" altLang="en-US" dirty="0"/>
              <a:t>洛伦兹变换的一般表达形式：</a:t>
            </a:r>
          </a:p>
        </p:txBody>
      </p:sp>
      <p:pic>
        <p:nvPicPr>
          <p:cNvPr id="6" name="图片 5">
            <a:extLst>
              <a:ext uri="{FF2B5EF4-FFF2-40B4-BE49-F238E27FC236}">
                <a16:creationId xmlns:a16="http://schemas.microsoft.com/office/drawing/2014/main" id="{ADA94844-58E6-4392-9942-210A7D14EA00}"/>
              </a:ext>
            </a:extLst>
          </p:cNvPr>
          <p:cNvPicPr>
            <a:picLocks noChangeAspect="1"/>
          </p:cNvPicPr>
          <p:nvPr/>
        </p:nvPicPr>
        <p:blipFill>
          <a:blip r:embed="rId3"/>
          <a:stretch>
            <a:fillRect/>
          </a:stretch>
        </p:blipFill>
        <p:spPr>
          <a:xfrm>
            <a:off x="565430" y="2876618"/>
            <a:ext cx="3885714" cy="552381"/>
          </a:xfrm>
          <a:prstGeom prst="rect">
            <a:avLst/>
          </a:prstGeom>
        </p:spPr>
      </p:pic>
      <p:sp>
        <p:nvSpPr>
          <p:cNvPr id="7" name="文本框 6">
            <a:extLst>
              <a:ext uri="{FF2B5EF4-FFF2-40B4-BE49-F238E27FC236}">
                <a16:creationId xmlns:a16="http://schemas.microsoft.com/office/drawing/2014/main" id="{4D06E37E-508C-4D14-85CC-79701BE1BCBB}"/>
              </a:ext>
            </a:extLst>
          </p:cNvPr>
          <p:cNvSpPr txBox="1"/>
          <p:nvPr/>
        </p:nvSpPr>
        <p:spPr>
          <a:xfrm>
            <a:off x="565430" y="3573016"/>
            <a:ext cx="7967010" cy="369332"/>
          </a:xfrm>
          <a:prstGeom prst="rect">
            <a:avLst/>
          </a:prstGeom>
          <a:noFill/>
        </p:spPr>
        <p:txBody>
          <a:bodyPr wrap="square" rtlCol="0">
            <a:spAutoFit/>
          </a:bodyPr>
          <a:lstStyle/>
          <a:p>
            <a:r>
              <a:rPr lang="zh-CN" altLang="en-US" dirty="0"/>
              <a:t>其中</a:t>
            </a:r>
            <a:r>
              <a:rPr lang="en-US" altLang="zh-CN" dirty="0"/>
              <a:t>A</a:t>
            </a:r>
            <a:r>
              <a:rPr lang="zh-CN" altLang="en-US" dirty="0"/>
              <a:t>、</a:t>
            </a:r>
            <a:r>
              <a:rPr lang="en-US" altLang="zh-CN" dirty="0"/>
              <a:t>B</a:t>
            </a:r>
            <a:r>
              <a:rPr lang="zh-CN" altLang="en-US" dirty="0"/>
              <a:t>、</a:t>
            </a:r>
            <a:r>
              <a:rPr lang="en-US" altLang="zh-CN" dirty="0"/>
              <a:t>C</a:t>
            </a:r>
            <a:r>
              <a:rPr lang="zh-CN" altLang="en-US" dirty="0"/>
              <a:t>和</a:t>
            </a:r>
            <a:r>
              <a:rPr lang="en-US" altLang="zh-CN" dirty="0"/>
              <a:t>D</a:t>
            </a:r>
            <a:r>
              <a:rPr lang="zh-CN" altLang="en-US" dirty="0"/>
              <a:t>是四维时空（</a:t>
            </a:r>
            <a:r>
              <a:rPr lang="en-US" altLang="zh-CN" dirty="0" err="1"/>
              <a:t>xyzt</a:t>
            </a:r>
            <a:r>
              <a:rPr lang="zh-CN" altLang="en-US" dirty="0"/>
              <a:t>）每一个轴相对于</a:t>
            </a:r>
            <a:r>
              <a:rPr lang="en-US" altLang="zh-CN" dirty="0"/>
              <a:t>x’</a:t>
            </a:r>
            <a:r>
              <a:rPr lang="zh-CN" altLang="en-US" dirty="0"/>
              <a:t>的方向余弦</a:t>
            </a:r>
          </a:p>
        </p:txBody>
      </p:sp>
      <p:pic>
        <p:nvPicPr>
          <p:cNvPr id="11" name="图片 10">
            <a:extLst>
              <a:ext uri="{FF2B5EF4-FFF2-40B4-BE49-F238E27FC236}">
                <a16:creationId xmlns:a16="http://schemas.microsoft.com/office/drawing/2014/main" id="{C53AFFEE-6333-4439-A7EB-6406C124F7AB}"/>
              </a:ext>
            </a:extLst>
          </p:cNvPr>
          <p:cNvPicPr>
            <a:picLocks noChangeAspect="1"/>
          </p:cNvPicPr>
          <p:nvPr/>
        </p:nvPicPr>
        <p:blipFill>
          <a:blip r:embed="rId4"/>
          <a:stretch>
            <a:fillRect/>
          </a:stretch>
        </p:blipFill>
        <p:spPr>
          <a:xfrm>
            <a:off x="576554" y="4001342"/>
            <a:ext cx="5819048" cy="542857"/>
          </a:xfrm>
          <a:prstGeom prst="rect">
            <a:avLst/>
          </a:prstGeom>
        </p:spPr>
      </p:pic>
      <p:sp>
        <p:nvSpPr>
          <p:cNvPr id="12" name="文本框 11">
            <a:extLst>
              <a:ext uri="{FF2B5EF4-FFF2-40B4-BE49-F238E27FC236}">
                <a16:creationId xmlns:a16="http://schemas.microsoft.com/office/drawing/2014/main" id="{9D356B4F-A38A-49D8-B03D-6D42DD429142}"/>
              </a:ext>
            </a:extLst>
          </p:cNvPr>
          <p:cNvSpPr txBox="1"/>
          <p:nvPr/>
        </p:nvSpPr>
        <p:spPr>
          <a:xfrm>
            <a:off x="683568" y="4797152"/>
            <a:ext cx="2304256" cy="369332"/>
          </a:xfrm>
          <a:prstGeom prst="rect">
            <a:avLst/>
          </a:prstGeom>
          <a:noFill/>
        </p:spPr>
        <p:txBody>
          <a:bodyPr wrap="square" rtlCol="0">
            <a:spAutoFit/>
          </a:bodyPr>
          <a:lstStyle/>
          <a:p>
            <a:r>
              <a:rPr lang="zh-CN" altLang="en-US" dirty="0"/>
              <a:t>类似的，有：</a:t>
            </a:r>
          </a:p>
        </p:txBody>
      </p:sp>
      <p:pic>
        <p:nvPicPr>
          <p:cNvPr id="13" name="图片 12">
            <a:extLst>
              <a:ext uri="{FF2B5EF4-FFF2-40B4-BE49-F238E27FC236}">
                <a16:creationId xmlns:a16="http://schemas.microsoft.com/office/drawing/2014/main" id="{113EA255-F205-4AD0-81D6-171509A0DB91}"/>
              </a:ext>
            </a:extLst>
          </p:cNvPr>
          <p:cNvPicPr>
            <a:picLocks noChangeAspect="1"/>
          </p:cNvPicPr>
          <p:nvPr/>
        </p:nvPicPr>
        <p:blipFill>
          <a:blip r:embed="rId5"/>
          <a:stretch>
            <a:fillRect/>
          </a:stretch>
        </p:blipFill>
        <p:spPr>
          <a:xfrm>
            <a:off x="2485131" y="4665150"/>
            <a:ext cx="4019048" cy="552381"/>
          </a:xfrm>
          <a:prstGeom prst="rect">
            <a:avLst/>
          </a:prstGeom>
        </p:spPr>
      </p:pic>
      <p:pic>
        <p:nvPicPr>
          <p:cNvPr id="16" name="图片 15">
            <a:extLst>
              <a:ext uri="{FF2B5EF4-FFF2-40B4-BE49-F238E27FC236}">
                <a16:creationId xmlns:a16="http://schemas.microsoft.com/office/drawing/2014/main" id="{B5CCB62E-8680-45F5-905B-8539C8FCBC59}"/>
              </a:ext>
            </a:extLst>
          </p:cNvPr>
          <p:cNvPicPr>
            <a:picLocks noChangeAspect="1"/>
          </p:cNvPicPr>
          <p:nvPr/>
        </p:nvPicPr>
        <p:blipFill>
          <a:blip r:embed="rId6"/>
          <a:stretch>
            <a:fillRect/>
          </a:stretch>
        </p:blipFill>
        <p:spPr>
          <a:xfrm>
            <a:off x="1152626" y="5470484"/>
            <a:ext cx="4390476" cy="400000"/>
          </a:xfrm>
          <a:prstGeom prst="rect">
            <a:avLst/>
          </a:prstGeom>
        </p:spPr>
      </p:pic>
    </p:spTree>
    <p:extLst>
      <p:ext uri="{BB962C8B-B14F-4D97-AF65-F5344CB8AC3E}">
        <p14:creationId xmlns:p14="http://schemas.microsoft.com/office/powerpoint/2010/main" val="95599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物理定律的变换</a:t>
            </a:r>
            <a:endParaRPr lang="zh-CN" altLang="en-US" sz="2400" b="1" dirty="0"/>
          </a:p>
        </p:txBody>
      </p:sp>
      <p:sp>
        <p:nvSpPr>
          <p:cNvPr id="3" name="文本框 2">
            <a:extLst>
              <a:ext uri="{FF2B5EF4-FFF2-40B4-BE49-F238E27FC236}">
                <a16:creationId xmlns:a16="http://schemas.microsoft.com/office/drawing/2014/main" id="{E3489200-C610-4A9A-BDC6-8BDC501AD484}"/>
              </a:ext>
            </a:extLst>
          </p:cNvPr>
          <p:cNvSpPr txBox="1"/>
          <p:nvPr/>
        </p:nvSpPr>
        <p:spPr>
          <a:xfrm>
            <a:off x="398077" y="2310943"/>
            <a:ext cx="5760640" cy="369332"/>
          </a:xfrm>
          <a:prstGeom prst="rect">
            <a:avLst/>
          </a:prstGeom>
          <a:noFill/>
        </p:spPr>
        <p:txBody>
          <a:bodyPr wrap="square" rtlCol="0">
            <a:spAutoFit/>
          </a:bodyPr>
          <a:lstStyle/>
          <a:p>
            <a:r>
              <a:rPr lang="zh-CN" altLang="en-US" dirty="0"/>
              <a:t>由洛伦兹变换的一般表达式，得到：</a:t>
            </a:r>
          </a:p>
        </p:txBody>
      </p:sp>
      <p:pic>
        <p:nvPicPr>
          <p:cNvPr id="6" name="图片 5">
            <a:extLst>
              <a:ext uri="{FF2B5EF4-FFF2-40B4-BE49-F238E27FC236}">
                <a16:creationId xmlns:a16="http://schemas.microsoft.com/office/drawing/2014/main" id="{6EB2C921-94F8-4AA6-BBB6-0A8113AD24F8}"/>
              </a:ext>
            </a:extLst>
          </p:cNvPr>
          <p:cNvPicPr>
            <a:picLocks noChangeAspect="1"/>
          </p:cNvPicPr>
          <p:nvPr/>
        </p:nvPicPr>
        <p:blipFill>
          <a:blip r:embed="rId4"/>
          <a:stretch>
            <a:fillRect/>
          </a:stretch>
        </p:blipFill>
        <p:spPr>
          <a:xfrm>
            <a:off x="4172571" y="3244695"/>
            <a:ext cx="4971429" cy="514286"/>
          </a:xfrm>
          <a:prstGeom prst="rect">
            <a:avLst/>
          </a:prstGeom>
        </p:spPr>
      </p:pic>
      <p:graphicFrame>
        <p:nvGraphicFramePr>
          <p:cNvPr id="7" name="对象 6">
            <a:extLst>
              <a:ext uri="{FF2B5EF4-FFF2-40B4-BE49-F238E27FC236}">
                <a16:creationId xmlns:a16="http://schemas.microsoft.com/office/drawing/2014/main" id="{1CF4FE70-50C6-442A-A557-C2D8BE58EF37}"/>
              </a:ext>
            </a:extLst>
          </p:cNvPr>
          <p:cNvGraphicFramePr>
            <a:graphicFrameLocks noChangeAspect="1"/>
          </p:cNvGraphicFramePr>
          <p:nvPr>
            <p:extLst>
              <p:ext uri="{D42A27DB-BD31-4B8C-83A1-F6EECF244321}">
                <p14:modId xmlns:p14="http://schemas.microsoft.com/office/powerpoint/2010/main" val="769350927"/>
              </p:ext>
            </p:extLst>
          </p:nvPr>
        </p:nvGraphicFramePr>
        <p:xfrm>
          <a:off x="4227484" y="2266827"/>
          <a:ext cx="4518439" cy="457563"/>
        </p:xfrm>
        <a:graphic>
          <a:graphicData uri="http://schemas.openxmlformats.org/presentationml/2006/ole">
            <mc:AlternateContent xmlns:mc="http://schemas.openxmlformats.org/markup-compatibility/2006">
              <mc:Choice xmlns:v="urn:schemas-microsoft-com:vml" Requires="v">
                <p:oleObj spid="_x0000_s6159" name="Equation" r:id="rId5" imgW="2006280" imgH="203040" progId="Equation.DSMT4">
                  <p:embed/>
                </p:oleObj>
              </mc:Choice>
              <mc:Fallback>
                <p:oleObj name="Equation" r:id="rId5" imgW="2006280" imgH="203040" progId="Equation.DSMT4">
                  <p:embed/>
                  <p:pic>
                    <p:nvPicPr>
                      <p:cNvPr id="0" name=""/>
                      <p:cNvPicPr/>
                      <p:nvPr/>
                    </p:nvPicPr>
                    <p:blipFill>
                      <a:blip r:embed="rId6"/>
                      <a:stretch>
                        <a:fillRect/>
                      </a:stretch>
                    </p:blipFill>
                    <p:spPr>
                      <a:xfrm>
                        <a:off x="4227484" y="2266827"/>
                        <a:ext cx="4518439" cy="457563"/>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D253CAA5-6BD9-4412-9E3A-A543048D3137}"/>
              </a:ext>
            </a:extLst>
          </p:cNvPr>
          <p:cNvPicPr>
            <a:picLocks noChangeAspect="1"/>
          </p:cNvPicPr>
          <p:nvPr/>
        </p:nvPicPr>
        <p:blipFill>
          <a:blip r:embed="rId7"/>
          <a:stretch>
            <a:fillRect/>
          </a:stretch>
        </p:blipFill>
        <p:spPr>
          <a:xfrm>
            <a:off x="4251003" y="2724390"/>
            <a:ext cx="1057143" cy="476190"/>
          </a:xfrm>
          <a:prstGeom prst="rect">
            <a:avLst/>
          </a:prstGeom>
        </p:spPr>
      </p:pic>
      <p:pic>
        <p:nvPicPr>
          <p:cNvPr id="12" name="图片 11">
            <a:extLst>
              <a:ext uri="{FF2B5EF4-FFF2-40B4-BE49-F238E27FC236}">
                <a16:creationId xmlns:a16="http://schemas.microsoft.com/office/drawing/2014/main" id="{D1B01D69-0EEB-46AC-B862-41FDED3D593A}"/>
              </a:ext>
            </a:extLst>
          </p:cNvPr>
          <p:cNvPicPr>
            <a:picLocks noChangeAspect="1"/>
          </p:cNvPicPr>
          <p:nvPr/>
        </p:nvPicPr>
        <p:blipFill>
          <a:blip r:embed="rId8"/>
          <a:stretch>
            <a:fillRect/>
          </a:stretch>
        </p:blipFill>
        <p:spPr>
          <a:xfrm>
            <a:off x="5724128" y="2749178"/>
            <a:ext cx="1038095" cy="380952"/>
          </a:xfrm>
          <a:prstGeom prst="rect">
            <a:avLst/>
          </a:prstGeom>
        </p:spPr>
      </p:pic>
      <p:sp>
        <p:nvSpPr>
          <p:cNvPr id="13" name="文本框 12">
            <a:extLst>
              <a:ext uri="{FF2B5EF4-FFF2-40B4-BE49-F238E27FC236}">
                <a16:creationId xmlns:a16="http://schemas.microsoft.com/office/drawing/2014/main" id="{F20536B6-7273-4C7B-9512-494FCD0FE0FD}"/>
              </a:ext>
            </a:extLst>
          </p:cNvPr>
          <p:cNvSpPr txBox="1"/>
          <p:nvPr/>
        </p:nvSpPr>
        <p:spPr>
          <a:xfrm>
            <a:off x="395535" y="4000235"/>
            <a:ext cx="8351464" cy="646331"/>
          </a:xfrm>
          <a:prstGeom prst="rect">
            <a:avLst/>
          </a:prstGeom>
          <a:noFill/>
        </p:spPr>
        <p:txBody>
          <a:bodyPr wrap="square" rtlCol="0">
            <a:spAutoFit/>
          </a:bodyPr>
          <a:lstStyle/>
          <a:p>
            <a:r>
              <a:rPr lang="en-US" altLang="zh-CN" dirty="0"/>
              <a:t>dx’, </a:t>
            </a:r>
            <a:r>
              <a:rPr lang="en-US" altLang="zh-CN" dirty="0" err="1"/>
              <a:t>dy</a:t>
            </a:r>
            <a:r>
              <a:rPr lang="en-US" altLang="zh-CN" dirty="0"/>
              <a:t>’, </a:t>
            </a:r>
            <a:r>
              <a:rPr lang="en-US" altLang="zh-CN" dirty="0" err="1"/>
              <a:t>dz</a:t>
            </a:r>
            <a:r>
              <a:rPr lang="en-US" altLang="zh-CN" dirty="0"/>
              <a:t>’, d(</a:t>
            </a:r>
            <a:r>
              <a:rPr lang="en-US" altLang="zh-CN" dirty="0" err="1"/>
              <a:t>ict</a:t>
            </a:r>
            <a:r>
              <a:rPr lang="en-US" altLang="zh-CN" dirty="0"/>
              <a:t>’)</a:t>
            </a:r>
            <a:r>
              <a:rPr lang="zh-CN" altLang="en-US" dirty="0"/>
              <a:t>及其在</a:t>
            </a:r>
            <a:r>
              <a:rPr lang="en-US" altLang="zh-CN" dirty="0"/>
              <a:t>S</a:t>
            </a:r>
            <a:r>
              <a:rPr lang="zh-CN" altLang="en-US" dirty="0"/>
              <a:t>系中的对应物可以看成是一个四维向量，四维向量的变换满足洛伦兹坐标变换。</a:t>
            </a:r>
          </a:p>
        </p:txBody>
      </p:sp>
    </p:spTree>
    <p:extLst>
      <p:ext uri="{BB962C8B-B14F-4D97-AF65-F5344CB8AC3E}">
        <p14:creationId xmlns:p14="http://schemas.microsoft.com/office/powerpoint/2010/main" val="73357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狭义相对论的运动定律</a:t>
            </a:r>
            <a:endParaRPr lang="zh-CN" altLang="en-US" sz="2400" b="1" dirty="0"/>
          </a:p>
        </p:txBody>
      </p:sp>
      <p:sp>
        <p:nvSpPr>
          <p:cNvPr id="4" name="文本框 3">
            <a:extLst>
              <a:ext uri="{FF2B5EF4-FFF2-40B4-BE49-F238E27FC236}">
                <a16:creationId xmlns:a16="http://schemas.microsoft.com/office/drawing/2014/main" id="{976E9707-D190-4037-91C7-E0A4E5D23D52}"/>
              </a:ext>
            </a:extLst>
          </p:cNvPr>
          <p:cNvSpPr txBox="1"/>
          <p:nvPr/>
        </p:nvSpPr>
        <p:spPr>
          <a:xfrm>
            <a:off x="395536" y="2348880"/>
            <a:ext cx="6840760" cy="369332"/>
          </a:xfrm>
          <a:prstGeom prst="rect">
            <a:avLst/>
          </a:prstGeom>
          <a:noFill/>
        </p:spPr>
        <p:txBody>
          <a:bodyPr wrap="square" rtlCol="0">
            <a:spAutoFit/>
          </a:bodyPr>
          <a:lstStyle/>
          <a:p>
            <a:r>
              <a:rPr lang="zh-CN" altLang="en-US" dirty="0"/>
              <a:t>狭义相对论的四维动量向量：</a:t>
            </a:r>
          </a:p>
        </p:txBody>
      </p:sp>
      <p:pic>
        <p:nvPicPr>
          <p:cNvPr id="8" name="图片 7">
            <a:extLst>
              <a:ext uri="{FF2B5EF4-FFF2-40B4-BE49-F238E27FC236}">
                <a16:creationId xmlns:a16="http://schemas.microsoft.com/office/drawing/2014/main" id="{422EAB7B-A38D-4C19-A706-116192079D2B}"/>
              </a:ext>
            </a:extLst>
          </p:cNvPr>
          <p:cNvPicPr>
            <a:picLocks noChangeAspect="1"/>
          </p:cNvPicPr>
          <p:nvPr/>
        </p:nvPicPr>
        <p:blipFill>
          <a:blip r:embed="rId3"/>
          <a:stretch>
            <a:fillRect/>
          </a:stretch>
        </p:blipFill>
        <p:spPr>
          <a:xfrm>
            <a:off x="1276762" y="2771856"/>
            <a:ext cx="6590476" cy="657143"/>
          </a:xfrm>
          <a:prstGeom prst="rect">
            <a:avLst/>
          </a:prstGeom>
        </p:spPr>
      </p:pic>
      <p:sp>
        <p:nvSpPr>
          <p:cNvPr id="9" name="文本框 8">
            <a:extLst>
              <a:ext uri="{FF2B5EF4-FFF2-40B4-BE49-F238E27FC236}">
                <a16:creationId xmlns:a16="http://schemas.microsoft.com/office/drawing/2014/main" id="{6241653B-7A7C-4F95-9940-14DDDA729039}"/>
              </a:ext>
            </a:extLst>
          </p:cNvPr>
          <p:cNvSpPr txBox="1"/>
          <p:nvPr/>
        </p:nvSpPr>
        <p:spPr>
          <a:xfrm>
            <a:off x="611560" y="3573016"/>
            <a:ext cx="7056784" cy="369332"/>
          </a:xfrm>
          <a:prstGeom prst="rect">
            <a:avLst/>
          </a:prstGeom>
          <a:noFill/>
        </p:spPr>
        <p:txBody>
          <a:bodyPr wrap="square" rtlCol="0">
            <a:spAutoFit/>
          </a:bodyPr>
          <a:lstStyle/>
          <a:p>
            <a:r>
              <a:rPr lang="zh-CN" altLang="en-US" dirty="0"/>
              <a:t>分母是原时，而不是</a:t>
            </a:r>
            <a:r>
              <a:rPr lang="en-US" altLang="zh-CN" dirty="0"/>
              <a:t>dt</a:t>
            </a:r>
            <a:r>
              <a:rPr lang="zh-CN" altLang="en-US" dirty="0"/>
              <a:t>，因为原时才是不随参照系的变化而变化的。</a:t>
            </a:r>
          </a:p>
        </p:txBody>
      </p:sp>
      <p:sp>
        <p:nvSpPr>
          <p:cNvPr id="14" name="文本框 13">
            <a:extLst>
              <a:ext uri="{FF2B5EF4-FFF2-40B4-BE49-F238E27FC236}">
                <a16:creationId xmlns:a16="http://schemas.microsoft.com/office/drawing/2014/main" id="{4B6CAE1E-D48B-4463-97F7-138FD1A71397}"/>
              </a:ext>
            </a:extLst>
          </p:cNvPr>
          <p:cNvSpPr txBox="1"/>
          <p:nvPr/>
        </p:nvSpPr>
        <p:spPr>
          <a:xfrm>
            <a:off x="755576" y="4077072"/>
            <a:ext cx="7992888" cy="646331"/>
          </a:xfrm>
          <a:prstGeom prst="rect">
            <a:avLst/>
          </a:prstGeom>
          <a:noFill/>
        </p:spPr>
        <p:txBody>
          <a:bodyPr wrap="square" rtlCol="0">
            <a:spAutoFit/>
          </a:bodyPr>
          <a:lstStyle/>
          <a:p>
            <a:r>
              <a:rPr lang="en-US" altLang="zh-CN" dirty="0"/>
              <a:t>m</a:t>
            </a:r>
            <a:r>
              <a:rPr lang="en-US" altLang="zh-CN" baseline="-25000" dirty="0"/>
              <a:t>0</a:t>
            </a:r>
            <a:r>
              <a:rPr lang="zh-CN" altLang="en-US" dirty="0"/>
              <a:t>是一个不变常量，</a:t>
            </a:r>
            <a:r>
              <a:rPr lang="en-US" altLang="zh-CN" dirty="0"/>
              <a:t>d</a:t>
            </a:r>
            <a:r>
              <a:rPr lang="en-US" altLang="zh-CN" dirty="0">
                <a:latin typeface="Symbol" panose="05050102010706020507" pitchFamily="18" charset="2"/>
              </a:rPr>
              <a:t>s</a:t>
            </a:r>
            <a:r>
              <a:rPr lang="zh-CN" altLang="en-US" dirty="0"/>
              <a:t>也是一个不变常量，因此上述表达式给出的是满足洛伦兹变换的四维动量向量。</a:t>
            </a:r>
          </a:p>
        </p:txBody>
      </p:sp>
      <p:pic>
        <p:nvPicPr>
          <p:cNvPr id="15" name="图片 14">
            <a:extLst>
              <a:ext uri="{FF2B5EF4-FFF2-40B4-BE49-F238E27FC236}">
                <a16:creationId xmlns:a16="http://schemas.microsoft.com/office/drawing/2014/main" id="{F27BD733-AD32-4F7A-8D1D-42D2DE2E25B7}"/>
              </a:ext>
            </a:extLst>
          </p:cNvPr>
          <p:cNvPicPr>
            <a:picLocks noChangeAspect="1"/>
          </p:cNvPicPr>
          <p:nvPr/>
        </p:nvPicPr>
        <p:blipFill>
          <a:blip r:embed="rId4"/>
          <a:stretch>
            <a:fillRect/>
          </a:stretch>
        </p:blipFill>
        <p:spPr>
          <a:xfrm>
            <a:off x="599838" y="4988868"/>
            <a:ext cx="7942857" cy="1123810"/>
          </a:xfrm>
          <a:prstGeom prst="rect">
            <a:avLst/>
          </a:prstGeom>
        </p:spPr>
      </p:pic>
      <p:pic>
        <p:nvPicPr>
          <p:cNvPr id="16" name="图片 15">
            <a:extLst>
              <a:ext uri="{FF2B5EF4-FFF2-40B4-BE49-F238E27FC236}">
                <a16:creationId xmlns:a16="http://schemas.microsoft.com/office/drawing/2014/main" id="{99E2939F-CD82-48F6-ADB7-BBAE94A99ECA}"/>
              </a:ext>
            </a:extLst>
          </p:cNvPr>
          <p:cNvPicPr>
            <a:picLocks noChangeAspect="1"/>
          </p:cNvPicPr>
          <p:nvPr/>
        </p:nvPicPr>
        <p:blipFill>
          <a:blip r:embed="rId5"/>
          <a:stretch>
            <a:fillRect/>
          </a:stretch>
        </p:blipFill>
        <p:spPr>
          <a:xfrm>
            <a:off x="5039096" y="1534480"/>
            <a:ext cx="3851920" cy="655781"/>
          </a:xfrm>
          <a:prstGeom prst="rect">
            <a:avLst/>
          </a:prstGeom>
        </p:spPr>
      </p:pic>
      <p:cxnSp>
        <p:nvCxnSpPr>
          <p:cNvPr id="18" name="直接箭头连接符 17">
            <a:extLst>
              <a:ext uri="{FF2B5EF4-FFF2-40B4-BE49-F238E27FC236}">
                <a16:creationId xmlns:a16="http://schemas.microsoft.com/office/drawing/2014/main" id="{B6828C09-D903-4315-9749-EC5965892E74}"/>
              </a:ext>
            </a:extLst>
          </p:cNvPr>
          <p:cNvCxnSpPr/>
          <p:nvPr/>
        </p:nvCxnSpPr>
        <p:spPr>
          <a:xfrm>
            <a:off x="7236296" y="5877272"/>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3489E0C-6298-4123-9699-2341B3432308}"/>
              </a:ext>
            </a:extLst>
          </p:cNvPr>
          <p:cNvSpPr txBox="1"/>
          <p:nvPr/>
        </p:nvSpPr>
        <p:spPr>
          <a:xfrm>
            <a:off x="6730776" y="6151568"/>
            <a:ext cx="2160240" cy="646331"/>
          </a:xfrm>
          <a:prstGeom prst="rect">
            <a:avLst/>
          </a:prstGeom>
          <a:noFill/>
        </p:spPr>
        <p:txBody>
          <a:bodyPr wrap="square" rtlCol="0">
            <a:spAutoFit/>
          </a:bodyPr>
          <a:lstStyle/>
          <a:p>
            <a:r>
              <a:rPr lang="zh-CN" altLang="en-US" dirty="0"/>
              <a:t>时间轴上的分量就是质量</a:t>
            </a:r>
          </a:p>
        </p:txBody>
      </p:sp>
    </p:spTree>
    <p:extLst>
      <p:ext uri="{BB962C8B-B14F-4D97-AF65-F5344CB8AC3E}">
        <p14:creationId xmlns:p14="http://schemas.microsoft.com/office/powerpoint/2010/main" val="95803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狭义相对论的运动定律</a:t>
            </a:r>
            <a:endParaRPr lang="zh-CN" altLang="en-US" sz="2400" b="1" dirty="0"/>
          </a:p>
        </p:txBody>
      </p:sp>
      <p:sp>
        <p:nvSpPr>
          <p:cNvPr id="4" name="文本框 3">
            <a:extLst>
              <a:ext uri="{FF2B5EF4-FFF2-40B4-BE49-F238E27FC236}">
                <a16:creationId xmlns:a16="http://schemas.microsoft.com/office/drawing/2014/main" id="{976E9707-D190-4037-91C7-E0A4E5D23D52}"/>
              </a:ext>
            </a:extLst>
          </p:cNvPr>
          <p:cNvSpPr txBox="1"/>
          <p:nvPr/>
        </p:nvSpPr>
        <p:spPr>
          <a:xfrm>
            <a:off x="395536" y="2348880"/>
            <a:ext cx="6840760" cy="369332"/>
          </a:xfrm>
          <a:prstGeom prst="rect">
            <a:avLst/>
          </a:prstGeom>
          <a:noFill/>
        </p:spPr>
        <p:txBody>
          <a:bodyPr wrap="square" rtlCol="0">
            <a:spAutoFit/>
          </a:bodyPr>
          <a:lstStyle/>
          <a:p>
            <a:r>
              <a:rPr lang="zh-CN" altLang="en-US" dirty="0"/>
              <a:t>与经典力学中的动量类比，可以得到：</a:t>
            </a:r>
          </a:p>
        </p:txBody>
      </p:sp>
      <p:pic>
        <p:nvPicPr>
          <p:cNvPr id="3" name="图片 2">
            <a:extLst>
              <a:ext uri="{FF2B5EF4-FFF2-40B4-BE49-F238E27FC236}">
                <a16:creationId xmlns:a16="http://schemas.microsoft.com/office/drawing/2014/main" id="{392B5104-FAA1-494C-BB01-ACF16EF5320C}"/>
              </a:ext>
            </a:extLst>
          </p:cNvPr>
          <p:cNvPicPr>
            <a:picLocks noChangeAspect="1"/>
          </p:cNvPicPr>
          <p:nvPr/>
        </p:nvPicPr>
        <p:blipFill>
          <a:blip r:embed="rId3"/>
          <a:stretch>
            <a:fillRect/>
          </a:stretch>
        </p:blipFill>
        <p:spPr>
          <a:xfrm>
            <a:off x="4650770" y="2401423"/>
            <a:ext cx="2314286" cy="1304762"/>
          </a:xfrm>
          <a:prstGeom prst="rect">
            <a:avLst/>
          </a:prstGeom>
        </p:spPr>
      </p:pic>
    </p:spTree>
    <p:extLst>
      <p:ext uri="{BB962C8B-B14F-4D97-AF65-F5344CB8AC3E}">
        <p14:creationId xmlns:p14="http://schemas.microsoft.com/office/powerpoint/2010/main" val="2584761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狭义相对论的运动定律</a:t>
            </a:r>
            <a:endParaRPr lang="zh-CN" altLang="en-US" sz="2400" b="1" dirty="0"/>
          </a:p>
        </p:txBody>
      </p:sp>
      <p:sp>
        <p:nvSpPr>
          <p:cNvPr id="4" name="文本框 3">
            <a:extLst>
              <a:ext uri="{FF2B5EF4-FFF2-40B4-BE49-F238E27FC236}">
                <a16:creationId xmlns:a16="http://schemas.microsoft.com/office/drawing/2014/main" id="{976E9707-D190-4037-91C7-E0A4E5D23D52}"/>
              </a:ext>
            </a:extLst>
          </p:cNvPr>
          <p:cNvSpPr txBox="1"/>
          <p:nvPr/>
        </p:nvSpPr>
        <p:spPr>
          <a:xfrm>
            <a:off x="395536" y="2348880"/>
            <a:ext cx="6840760" cy="369332"/>
          </a:xfrm>
          <a:prstGeom prst="rect">
            <a:avLst/>
          </a:prstGeom>
          <a:noFill/>
        </p:spPr>
        <p:txBody>
          <a:bodyPr wrap="square" rtlCol="0">
            <a:spAutoFit/>
          </a:bodyPr>
          <a:lstStyle/>
          <a:p>
            <a:r>
              <a:rPr lang="zh-CN" altLang="en-US" dirty="0"/>
              <a:t>与四维动量向量相对应，还需要四维力向量才能得到运动定律。</a:t>
            </a:r>
          </a:p>
        </p:txBody>
      </p:sp>
      <p:pic>
        <p:nvPicPr>
          <p:cNvPr id="6" name="图片 5">
            <a:extLst>
              <a:ext uri="{FF2B5EF4-FFF2-40B4-BE49-F238E27FC236}">
                <a16:creationId xmlns:a16="http://schemas.microsoft.com/office/drawing/2014/main" id="{0003EAAD-FD11-41E6-84D8-5E2A41AAA093}"/>
              </a:ext>
            </a:extLst>
          </p:cNvPr>
          <p:cNvPicPr>
            <a:picLocks noChangeAspect="1"/>
          </p:cNvPicPr>
          <p:nvPr/>
        </p:nvPicPr>
        <p:blipFill>
          <a:blip r:embed="rId3"/>
          <a:stretch>
            <a:fillRect/>
          </a:stretch>
        </p:blipFill>
        <p:spPr>
          <a:xfrm>
            <a:off x="395536" y="2928501"/>
            <a:ext cx="6114286" cy="723810"/>
          </a:xfrm>
          <a:prstGeom prst="rect">
            <a:avLst/>
          </a:prstGeom>
        </p:spPr>
      </p:pic>
      <p:pic>
        <p:nvPicPr>
          <p:cNvPr id="7" name="图片 6">
            <a:extLst>
              <a:ext uri="{FF2B5EF4-FFF2-40B4-BE49-F238E27FC236}">
                <a16:creationId xmlns:a16="http://schemas.microsoft.com/office/drawing/2014/main" id="{E1174311-68BF-4D62-9C07-534B30FF32E0}"/>
              </a:ext>
            </a:extLst>
          </p:cNvPr>
          <p:cNvPicPr>
            <a:picLocks noChangeAspect="1"/>
          </p:cNvPicPr>
          <p:nvPr/>
        </p:nvPicPr>
        <p:blipFill>
          <a:blip r:embed="rId4"/>
          <a:stretch>
            <a:fillRect/>
          </a:stretch>
        </p:blipFill>
        <p:spPr>
          <a:xfrm>
            <a:off x="7010684" y="2300754"/>
            <a:ext cx="1866667" cy="409524"/>
          </a:xfrm>
          <a:prstGeom prst="rect">
            <a:avLst/>
          </a:prstGeom>
        </p:spPr>
      </p:pic>
      <p:sp>
        <p:nvSpPr>
          <p:cNvPr id="8" name="文本框 7">
            <a:extLst>
              <a:ext uri="{FF2B5EF4-FFF2-40B4-BE49-F238E27FC236}">
                <a16:creationId xmlns:a16="http://schemas.microsoft.com/office/drawing/2014/main" id="{80447531-0312-40B0-9B15-43A213F05BFA}"/>
              </a:ext>
            </a:extLst>
          </p:cNvPr>
          <p:cNvSpPr txBox="1"/>
          <p:nvPr/>
        </p:nvSpPr>
        <p:spPr>
          <a:xfrm>
            <a:off x="611560" y="4005064"/>
            <a:ext cx="5256584" cy="369332"/>
          </a:xfrm>
          <a:prstGeom prst="rect">
            <a:avLst/>
          </a:prstGeom>
          <a:noFill/>
        </p:spPr>
        <p:txBody>
          <a:bodyPr wrap="square" rtlCol="0">
            <a:spAutoFit/>
          </a:bodyPr>
          <a:lstStyle/>
          <a:p>
            <a:r>
              <a:rPr lang="zh-CN" altLang="en-US" dirty="0"/>
              <a:t>四维力向量的物理意义</a:t>
            </a:r>
            <a:r>
              <a:rPr lang="en-US" altLang="zh-CN" dirty="0"/>
              <a:t>:</a:t>
            </a:r>
            <a:endParaRPr lang="zh-CN" altLang="en-US" dirty="0"/>
          </a:p>
        </p:txBody>
      </p:sp>
      <p:pic>
        <p:nvPicPr>
          <p:cNvPr id="9" name="图片 8">
            <a:extLst>
              <a:ext uri="{FF2B5EF4-FFF2-40B4-BE49-F238E27FC236}">
                <a16:creationId xmlns:a16="http://schemas.microsoft.com/office/drawing/2014/main" id="{014BD0CF-3DB7-4526-856B-DDA6E29EE1E7}"/>
              </a:ext>
            </a:extLst>
          </p:cNvPr>
          <p:cNvPicPr>
            <a:picLocks noChangeAspect="1"/>
          </p:cNvPicPr>
          <p:nvPr/>
        </p:nvPicPr>
        <p:blipFill>
          <a:blip r:embed="rId5"/>
          <a:stretch>
            <a:fillRect/>
          </a:stretch>
        </p:blipFill>
        <p:spPr>
          <a:xfrm>
            <a:off x="611560" y="4557246"/>
            <a:ext cx="5428571" cy="1523810"/>
          </a:xfrm>
          <a:prstGeom prst="rect">
            <a:avLst/>
          </a:prstGeom>
        </p:spPr>
      </p:pic>
      <p:sp>
        <p:nvSpPr>
          <p:cNvPr id="11" name="文本框 10">
            <a:extLst>
              <a:ext uri="{FF2B5EF4-FFF2-40B4-BE49-F238E27FC236}">
                <a16:creationId xmlns:a16="http://schemas.microsoft.com/office/drawing/2014/main" id="{C59B040E-59F4-4296-AE45-B6572D6660F4}"/>
              </a:ext>
            </a:extLst>
          </p:cNvPr>
          <p:cNvSpPr txBox="1"/>
          <p:nvPr/>
        </p:nvSpPr>
        <p:spPr>
          <a:xfrm>
            <a:off x="3554772" y="4149080"/>
            <a:ext cx="2952328" cy="369332"/>
          </a:xfrm>
          <a:prstGeom prst="rect">
            <a:avLst/>
          </a:prstGeom>
          <a:noFill/>
        </p:spPr>
        <p:txBody>
          <a:bodyPr wrap="square" rtlCol="0">
            <a:spAutoFit/>
          </a:bodyPr>
          <a:lstStyle/>
          <a:p>
            <a:r>
              <a:rPr lang="en-US" altLang="zh-CN" dirty="0"/>
              <a:t>F</a:t>
            </a:r>
            <a:r>
              <a:rPr lang="zh-CN" altLang="en-US" dirty="0"/>
              <a:t>表示经典力学力的分量</a:t>
            </a:r>
            <a:endParaRPr lang="en-US" altLang="zh-CN" dirty="0"/>
          </a:p>
        </p:txBody>
      </p:sp>
      <p:sp>
        <p:nvSpPr>
          <p:cNvPr id="12" name="文本框 11">
            <a:extLst>
              <a:ext uri="{FF2B5EF4-FFF2-40B4-BE49-F238E27FC236}">
                <a16:creationId xmlns:a16="http://schemas.microsoft.com/office/drawing/2014/main" id="{19A3B91D-F5D8-4FFA-AEF2-09E4C099B9ED}"/>
              </a:ext>
            </a:extLst>
          </p:cNvPr>
          <p:cNvSpPr txBox="1"/>
          <p:nvPr/>
        </p:nvSpPr>
        <p:spPr>
          <a:xfrm>
            <a:off x="791580" y="6214030"/>
            <a:ext cx="2448272" cy="369332"/>
          </a:xfrm>
          <a:prstGeom prst="rect">
            <a:avLst/>
          </a:prstGeom>
          <a:noFill/>
        </p:spPr>
        <p:txBody>
          <a:bodyPr wrap="square" rtlCol="0">
            <a:spAutoFit/>
          </a:bodyPr>
          <a:lstStyle/>
          <a:p>
            <a:r>
              <a:rPr lang="zh-CN" altLang="en-US" dirty="0"/>
              <a:t>可以证明：</a:t>
            </a:r>
          </a:p>
        </p:txBody>
      </p:sp>
      <p:pic>
        <p:nvPicPr>
          <p:cNvPr id="13" name="图片 12">
            <a:extLst>
              <a:ext uri="{FF2B5EF4-FFF2-40B4-BE49-F238E27FC236}">
                <a16:creationId xmlns:a16="http://schemas.microsoft.com/office/drawing/2014/main" id="{E54AADEE-8F4A-4291-9D6D-147D57AB1E2B}"/>
              </a:ext>
            </a:extLst>
          </p:cNvPr>
          <p:cNvPicPr>
            <a:picLocks noChangeAspect="1"/>
          </p:cNvPicPr>
          <p:nvPr/>
        </p:nvPicPr>
        <p:blipFill>
          <a:blip r:embed="rId6"/>
          <a:stretch>
            <a:fillRect/>
          </a:stretch>
        </p:blipFill>
        <p:spPr>
          <a:xfrm>
            <a:off x="2195736" y="6210381"/>
            <a:ext cx="5361905" cy="647619"/>
          </a:xfrm>
          <a:prstGeom prst="rect">
            <a:avLst/>
          </a:prstGeom>
        </p:spPr>
      </p:pic>
    </p:spTree>
    <p:extLst>
      <p:ext uri="{BB962C8B-B14F-4D97-AF65-F5344CB8AC3E}">
        <p14:creationId xmlns:p14="http://schemas.microsoft.com/office/powerpoint/2010/main" val="127547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狭义相对论的运动定律</a:t>
            </a:r>
            <a:endParaRPr lang="zh-CN" altLang="en-US" sz="2400" b="1" dirty="0"/>
          </a:p>
        </p:txBody>
      </p:sp>
      <p:sp>
        <p:nvSpPr>
          <p:cNvPr id="4" name="文本框 3">
            <a:extLst>
              <a:ext uri="{FF2B5EF4-FFF2-40B4-BE49-F238E27FC236}">
                <a16:creationId xmlns:a16="http://schemas.microsoft.com/office/drawing/2014/main" id="{976E9707-D190-4037-91C7-E0A4E5D23D52}"/>
              </a:ext>
            </a:extLst>
          </p:cNvPr>
          <p:cNvSpPr txBox="1"/>
          <p:nvPr/>
        </p:nvSpPr>
        <p:spPr>
          <a:xfrm>
            <a:off x="395536" y="2348880"/>
            <a:ext cx="6840760" cy="369332"/>
          </a:xfrm>
          <a:prstGeom prst="rect">
            <a:avLst/>
          </a:prstGeom>
          <a:noFill/>
        </p:spPr>
        <p:txBody>
          <a:bodyPr wrap="square" rtlCol="0">
            <a:spAutoFit/>
          </a:bodyPr>
          <a:lstStyle/>
          <a:p>
            <a:r>
              <a:rPr lang="zh-CN" altLang="en-US" dirty="0"/>
              <a:t>由运动定律的第四个分量式，可以得到：</a:t>
            </a:r>
          </a:p>
        </p:txBody>
      </p:sp>
      <p:pic>
        <p:nvPicPr>
          <p:cNvPr id="3" name="图片 2">
            <a:extLst>
              <a:ext uri="{FF2B5EF4-FFF2-40B4-BE49-F238E27FC236}">
                <a16:creationId xmlns:a16="http://schemas.microsoft.com/office/drawing/2014/main" id="{509DEB9E-0D5A-44C0-85DF-7987F0496771}"/>
              </a:ext>
            </a:extLst>
          </p:cNvPr>
          <p:cNvPicPr>
            <a:picLocks noChangeAspect="1"/>
          </p:cNvPicPr>
          <p:nvPr/>
        </p:nvPicPr>
        <p:blipFill>
          <a:blip r:embed="rId3"/>
          <a:stretch>
            <a:fillRect/>
          </a:stretch>
        </p:blipFill>
        <p:spPr>
          <a:xfrm>
            <a:off x="4655344" y="2039100"/>
            <a:ext cx="2580952" cy="790476"/>
          </a:xfrm>
          <a:prstGeom prst="rect">
            <a:avLst/>
          </a:prstGeom>
        </p:spPr>
      </p:pic>
      <p:sp>
        <p:nvSpPr>
          <p:cNvPr id="15" name="文本框 14">
            <a:extLst>
              <a:ext uri="{FF2B5EF4-FFF2-40B4-BE49-F238E27FC236}">
                <a16:creationId xmlns:a16="http://schemas.microsoft.com/office/drawing/2014/main" id="{F87B63BA-E497-49BD-9620-1A9C72DFD2D1}"/>
              </a:ext>
            </a:extLst>
          </p:cNvPr>
          <p:cNvSpPr txBox="1"/>
          <p:nvPr/>
        </p:nvSpPr>
        <p:spPr>
          <a:xfrm>
            <a:off x="3563888" y="2996952"/>
            <a:ext cx="936104" cy="369332"/>
          </a:xfrm>
          <a:prstGeom prst="rect">
            <a:avLst/>
          </a:prstGeom>
          <a:noFill/>
        </p:spPr>
        <p:txBody>
          <a:bodyPr wrap="square" rtlCol="0">
            <a:spAutoFit/>
          </a:bodyPr>
          <a:lstStyle/>
          <a:p>
            <a:r>
              <a:rPr lang="zh-CN" altLang="en-US" dirty="0"/>
              <a:t>因此，</a:t>
            </a:r>
          </a:p>
        </p:txBody>
      </p:sp>
      <p:pic>
        <p:nvPicPr>
          <p:cNvPr id="16" name="图片 15">
            <a:extLst>
              <a:ext uri="{FF2B5EF4-FFF2-40B4-BE49-F238E27FC236}">
                <a16:creationId xmlns:a16="http://schemas.microsoft.com/office/drawing/2014/main" id="{B82C5797-6A3B-4D75-BD34-ECE16B67A9A7}"/>
              </a:ext>
            </a:extLst>
          </p:cNvPr>
          <p:cNvPicPr>
            <a:picLocks noChangeAspect="1"/>
          </p:cNvPicPr>
          <p:nvPr/>
        </p:nvPicPr>
        <p:blipFill>
          <a:blip r:embed="rId4"/>
          <a:stretch>
            <a:fillRect/>
          </a:stretch>
        </p:blipFill>
        <p:spPr>
          <a:xfrm>
            <a:off x="4394974" y="2917209"/>
            <a:ext cx="3704762" cy="485714"/>
          </a:xfrm>
          <a:prstGeom prst="rect">
            <a:avLst/>
          </a:prstGeom>
        </p:spPr>
      </p:pic>
      <p:cxnSp>
        <p:nvCxnSpPr>
          <p:cNvPr id="18" name="直接箭头连接符 17">
            <a:extLst>
              <a:ext uri="{FF2B5EF4-FFF2-40B4-BE49-F238E27FC236}">
                <a16:creationId xmlns:a16="http://schemas.microsoft.com/office/drawing/2014/main" id="{EF7D2898-B2DA-4E7F-9B83-170E48F05940}"/>
              </a:ext>
            </a:extLst>
          </p:cNvPr>
          <p:cNvCxnSpPr/>
          <p:nvPr/>
        </p:nvCxnSpPr>
        <p:spPr>
          <a:xfrm>
            <a:off x="7740352" y="3402923"/>
            <a:ext cx="0" cy="38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601374B-2BCE-43F7-8C32-83EBF67A8AEB}"/>
              </a:ext>
            </a:extLst>
          </p:cNvPr>
          <p:cNvSpPr txBox="1"/>
          <p:nvPr/>
        </p:nvSpPr>
        <p:spPr>
          <a:xfrm>
            <a:off x="6949741" y="3830067"/>
            <a:ext cx="1798723" cy="369332"/>
          </a:xfrm>
          <a:prstGeom prst="rect">
            <a:avLst/>
          </a:prstGeom>
          <a:noFill/>
        </p:spPr>
        <p:txBody>
          <a:bodyPr wrap="square" rtlCol="0">
            <a:spAutoFit/>
          </a:bodyPr>
          <a:lstStyle/>
          <a:p>
            <a:r>
              <a:rPr lang="zh-CN" altLang="en-US" dirty="0"/>
              <a:t>外力所做的元功</a:t>
            </a:r>
          </a:p>
        </p:txBody>
      </p:sp>
      <p:cxnSp>
        <p:nvCxnSpPr>
          <p:cNvPr id="21" name="直接箭头连接符 20">
            <a:extLst>
              <a:ext uri="{FF2B5EF4-FFF2-40B4-BE49-F238E27FC236}">
                <a16:creationId xmlns:a16="http://schemas.microsoft.com/office/drawing/2014/main" id="{C5221F45-E834-4443-B5E4-8DC793B05E88}"/>
              </a:ext>
            </a:extLst>
          </p:cNvPr>
          <p:cNvCxnSpPr/>
          <p:nvPr/>
        </p:nvCxnSpPr>
        <p:spPr>
          <a:xfrm>
            <a:off x="4932040" y="3402923"/>
            <a:ext cx="0" cy="38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CCBDFE9-6253-4FCE-9179-2F0037D3D13A}"/>
              </a:ext>
            </a:extLst>
          </p:cNvPr>
          <p:cNvSpPr txBox="1"/>
          <p:nvPr/>
        </p:nvSpPr>
        <p:spPr>
          <a:xfrm>
            <a:off x="4139951" y="3830067"/>
            <a:ext cx="1872201" cy="369332"/>
          </a:xfrm>
          <a:prstGeom prst="rect">
            <a:avLst/>
          </a:prstGeom>
          <a:noFill/>
        </p:spPr>
        <p:txBody>
          <a:bodyPr wrap="square" rtlCol="0">
            <a:spAutoFit/>
          </a:bodyPr>
          <a:lstStyle/>
          <a:p>
            <a:r>
              <a:rPr lang="zh-CN" altLang="en-US" dirty="0"/>
              <a:t>物体能量的增加</a:t>
            </a:r>
          </a:p>
        </p:txBody>
      </p:sp>
      <p:cxnSp>
        <p:nvCxnSpPr>
          <p:cNvPr id="24" name="直接箭头连接符 23">
            <a:extLst>
              <a:ext uri="{FF2B5EF4-FFF2-40B4-BE49-F238E27FC236}">
                <a16:creationId xmlns:a16="http://schemas.microsoft.com/office/drawing/2014/main" id="{C8F368F1-EE0F-4033-A529-25244EC05CA9}"/>
              </a:ext>
            </a:extLst>
          </p:cNvPr>
          <p:cNvCxnSpPr/>
          <p:nvPr/>
        </p:nvCxnSpPr>
        <p:spPr>
          <a:xfrm>
            <a:off x="4932040" y="4199399"/>
            <a:ext cx="720080" cy="38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B7F610C-D689-4692-92C2-4554E5E026D2}"/>
              </a:ext>
            </a:extLst>
          </p:cNvPr>
          <p:cNvCxnSpPr/>
          <p:nvPr/>
        </p:nvCxnSpPr>
        <p:spPr>
          <a:xfrm flipH="1">
            <a:off x="6444208" y="4211796"/>
            <a:ext cx="1008112" cy="35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A2B39CA1-E6AE-47C9-B252-7FF497EBD04C}"/>
              </a:ext>
            </a:extLst>
          </p:cNvPr>
          <p:cNvPicPr>
            <a:picLocks noChangeAspect="1"/>
          </p:cNvPicPr>
          <p:nvPr/>
        </p:nvPicPr>
        <p:blipFill>
          <a:blip r:embed="rId5"/>
          <a:stretch>
            <a:fillRect/>
          </a:stretch>
        </p:blipFill>
        <p:spPr>
          <a:xfrm>
            <a:off x="4571267" y="4663182"/>
            <a:ext cx="3419048" cy="771429"/>
          </a:xfrm>
          <a:prstGeom prst="rect">
            <a:avLst/>
          </a:prstGeom>
        </p:spPr>
      </p:pic>
      <p:cxnSp>
        <p:nvCxnSpPr>
          <p:cNvPr id="29" name="直接箭头连接符 28">
            <a:extLst>
              <a:ext uri="{FF2B5EF4-FFF2-40B4-BE49-F238E27FC236}">
                <a16:creationId xmlns:a16="http://schemas.microsoft.com/office/drawing/2014/main" id="{6FEDA716-6C87-418F-B366-FB6E145B9FC9}"/>
              </a:ext>
            </a:extLst>
          </p:cNvPr>
          <p:cNvCxnSpPr/>
          <p:nvPr/>
        </p:nvCxnSpPr>
        <p:spPr>
          <a:xfrm>
            <a:off x="7236296" y="5434611"/>
            <a:ext cx="0" cy="29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7CE2BE1-B896-4A03-9A27-3C221D760ED2}"/>
              </a:ext>
            </a:extLst>
          </p:cNvPr>
          <p:cNvSpPr txBox="1"/>
          <p:nvPr/>
        </p:nvSpPr>
        <p:spPr>
          <a:xfrm>
            <a:off x="5652120" y="5805264"/>
            <a:ext cx="3096344" cy="646331"/>
          </a:xfrm>
          <a:prstGeom prst="rect">
            <a:avLst/>
          </a:prstGeom>
          <a:noFill/>
        </p:spPr>
        <p:txBody>
          <a:bodyPr wrap="square" rtlCol="0">
            <a:spAutoFit/>
          </a:bodyPr>
          <a:lstStyle/>
          <a:p>
            <a:r>
              <a:rPr lang="en-US" altLang="zh-CN" dirty="0" err="1"/>
              <a:t>p</a:t>
            </a:r>
            <a:r>
              <a:rPr lang="en-US" altLang="zh-CN" baseline="-25000" dirty="0" err="1"/>
              <a:t>t</a:t>
            </a:r>
            <a:r>
              <a:rPr lang="zh-CN" altLang="en-US" dirty="0"/>
              <a:t>可以用</a:t>
            </a:r>
            <a:r>
              <a:rPr lang="en-US" altLang="zh-CN" dirty="0"/>
              <a:t>E</a:t>
            </a:r>
            <a:r>
              <a:rPr lang="zh-CN" altLang="en-US" dirty="0"/>
              <a:t>来替换，因此可以构成四维动量</a:t>
            </a:r>
            <a:r>
              <a:rPr lang="en-US" altLang="zh-CN" dirty="0"/>
              <a:t>-</a:t>
            </a:r>
            <a:r>
              <a:rPr lang="zh-CN" altLang="en-US" dirty="0"/>
              <a:t>能量向量。</a:t>
            </a:r>
          </a:p>
        </p:txBody>
      </p:sp>
    </p:spTree>
    <p:extLst>
      <p:ext uri="{BB962C8B-B14F-4D97-AF65-F5344CB8AC3E}">
        <p14:creationId xmlns:p14="http://schemas.microsoft.com/office/powerpoint/2010/main" val="363723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狭义相对论的运动定律</a:t>
            </a:r>
            <a:endParaRPr lang="zh-CN" altLang="en-US" sz="2400" b="1" dirty="0"/>
          </a:p>
        </p:txBody>
      </p:sp>
      <p:sp>
        <p:nvSpPr>
          <p:cNvPr id="6" name="文本框 5">
            <a:extLst>
              <a:ext uri="{FF2B5EF4-FFF2-40B4-BE49-F238E27FC236}">
                <a16:creationId xmlns:a16="http://schemas.microsoft.com/office/drawing/2014/main" id="{91AFD417-8177-42B2-967A-611D2E3D1C88}"/>
              </a:ext>
            </a:extLst>
          </p:cNvPr>
          <p:cNvSpPr txBox="1"/>
          <p:nvPr/>
        </p:nvSpPr>
        <p:spPr>
          <a:xfrm>
            <a:off x="395536" y="2279197"/>
            <a:ext cx="6048672" cy="369332"/>
          </a:xfrm>
          <a:prstGeom prst="rect">
            <a:avLst/>
          </a:prstGeom>
          <a:noFill/>
        </p:spPr>
        <p:txBody>
          <a:bodyPr wrap="square" rtlCol="0">
            <a:spAutoFit/>
          </a:bodyPr>
          <a:lstStyle/>
          <a:p>
            <a:r>
              <a:rPr lang="zh-CN" altLang="en-US" dirty="0"/>
              <a:t>四维动量能量向量，同样满足洛伦兹变换：</a:t>
            </a:r>
          </a:p>
        </p:txBody>
      </p:sp>
      <p:pic>
        <p:nvPicPr>
          <p:cNvPr id="7" name="图片 6">
            <a:extLst>
              <a:ext uri="{FF2B5EF4-FFF2-40B4-BE49-F238E27FC236}">
                <a16:creationId xmlns:a16="http://schemas.microsoft.com/office/drawing/2014/main" id="{D392C8EC-57A4-4B0A-B5E4-F044D5640E01}"/>
              </a:ext>
            </a:extLst>
          </p:cNvPr>
          <p:cNvPicPr>
            <a:picLocks noChangeAspect="1"/>
          </p:cNvPicPr>
          <p:nvPr/>
        </p:nvPicPr>
        <p:blipFill>
          <a:blip r:embed="rId4"/>
          <a:stretch>
            <a:fillRect/>
          </a:stretch>
        </p:blipFill>
        <p:spPr>
          <a:xfrm>
            <a:off x="5341708" y="1859632"/>
            <a:ext cx="3085714" cy="3638095"/>
          </a:xfrm>
          <a:prstGeom prst="rect">
            <a:avLst/>
          </a:prstGeom>
        </p:spPr>
      </p:pic>
      <p:sp>
        <p:nvSpPr>
          <p:cNvPr id="8" name="文本框 7">
            <a:extLst>
              <a:ext uri="{FF2B5EF4-FFF2-40B4-BE49-F238E27FC236}">
                <a16:creationId xmlns:a16="http://schemas.microsoft.com/office/drawing/2014/main" id="{D94D5289-EFF9-49D0-9AE4-7C06AE82B25B}"/>
              </a:ext>
            </a:extLst>
          </p:cNvPr>
          <p:cNvSpPr txBox="1"/>
          <p:nvPr/>
        </p:nvSpPr>
        <p:spPr>
          <a:xfrm>
            <a:off x="257145" y="3678679"/>
            <a:ext cx="4320480" cy="369332"/>
          </a:xfrm>
          <a:prstGeom prst="rect">
            <a:avLst/>
          </a:prstGeom>
          <a:noFill/>
        </p:spPr>
        <p:txBody>
          <a:bodyPr wrap="square" rtlCol="0">
            <a:spAutoFit/>
          </a:bodyPr>
          <a:lstStyle/>
          <a:p>
            <a:r>
              <a:rPr lang="zh-CN" altLang="en-US" dirty="0"/>
              <a:t>相对论的能量动量关系：</a:t>
            </a:r>
          </a:p>
        </p:txBody>
      </p:sp>
      <p:graphicFrame>
        <p:nvGraphicFramePr>
          <p:cNvPr id="9" name="对象 8">
            <a:extLst>
              <a:ext uri="{FF2B5EF4-FFF2-40B4-BE49-F238E27FC236}">
                <a16:creationId xmlns:a16="http://schemas.microsoft.com/office/drawing/2014/main" id="{CDE303D2-CA57-48E9-BAD0-D219F02CA0D8}"/>
              </a:ext>
            </a:extLst>
          </p:cNvPr>
          <p:cNvGraphicFramePr>
            <a:graphicFrameLocks noChangeAspect="1"/>
          </p:cNvGraphicFramePr>
          <p:nvPr>
            <p:extLst>
              <p:ext uri="{D42A27DB-BD31-4B8C-83A1-F6EECF244321}">
                <p14:modId xmlns:p14="http://schemas.microsoft.com/office/powerpoint/2010/main" val="36402641"/>
              </p:ext>
            </p:extLst>
          </p:nvPr>
        </p:nvGraphicFramePr>
        <p:xfrm>
          <a:off x="423955" y="4315278"/>
          <a:ext cx="4345404" cy="1993774"/>
        </p:xfrm>
        <a:graphic>
          <a:graphicData uri="http://schemas.openxmlformats.org/presentationml/2006/ole">
            <mc:AlternateContent xmlns:mc="http://schemas.openxmlformats.org/markup-compatibility/2006">
              <mc:Choice xmlns:v="urn:schemas-microsoft-com:vml" Requires="v">
                <p:oleObj spid="_x0000_s7180" name="Equation" r:id="rId5" imgW="2158920" imgH="990360" progId="Equation.DSMT4">
                  <p:embed/>
                </p:oleObj>
              </mc:Choice>
              <mc:Fallback>
                <p:oleObj name="Equation" r:id="rId5" imgW="2158920" imgH="990360" progId="Equation.DSMT4">
                  <p:embed/>
                  <p:pic>
                    <p:nvPicPr>
                      <p:cNvPr id="0" name=""/>
                      <p:cNvPicPr/>
                      <p:nvPr/>
                    </p:nvPicPr>
                    <p:blipFill>
                      <a:blip r:embed="rId6"/>
                      <a:stretch>
                        <a:fillRect/>
                      </a:stretch>
                    </p:blipFill>
                    <p:spPr>
                      <a:xfrm>
                        <a:off x="423955" y="4315278"/>
                        <a:ext cx="4345404" cy="1993774"/>
                      </a:xfrm>
                      <a:prstGeom prst="rect">
                        <a:avLst/>
                      </a:prstGeom>
                    </p:spPr>
                  </p:pic>
                </p:oleObj>
              </mc:Fallback>
            </mc:AlternateContent>
          </a:graphicData>
        </a:graphic>
      </p:graphicFrame>
    </p:spTree>
    <p:extLst>
      <p:ext uri="{BB962C8B-B14F-4D97-AF65-F5344CB8AC3E}">
        <p14:creationId xmlns:p14="http://schemas.microsoft.com/office/powerpoint/2010/main" val="261906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99E1DDC-3A36-4F3B-8307-3B43B4A7B9B0}"/>
              </a:ext>
            </a:extLst>
          </p:cNvPr>
          <p:cNvSpPr txBox="1"/>
          <p:nvPr/>
        </p:nvSpPr>
        <p:spPr>
          <a:xfrm>
            <a:off x="395536" y="1628800"/>
            <a:ext cx="4824536" cy="461665"/>
          </a:xfrm>
          <a:prstGeom prst="rect">
            <a:avLst/>
          </a:prstGeom>
          <a:noFill/>
        </p:spPr>
        <p:txBody>
          <a:bodyPr wrap="square" rtlCol="0">
            <a:spAutoFit/>
          </a:bodyPr>
          <a:lstStyle/>
          <a:p>
            <a:r>
              <a:rPr lang="zh-CN" altLang="en-US" sz="2400" b="1" dirty="0"/>
              <a:t>伽利略和牛顿的经典相对论：</a:t>
            </a:r>
          </a:p>
        </p:txBody>
      </p:sp>
      <p:sp>
        <p:nvSpPr>
          <p:cNvPr id="8" name="文本框 7">
            <a:extLst>
              <a:ext uri="{FF2B5EF4-FFF2-40B4-BE49-F238E27FC236}">
                <a16:creationId xmlns:a16="http://schemas.microsoft.com/office/drawing/2014/main" id="{D431CB0B-A855-459F-ACAC-B00471493620}"/>
              </a:ext>
            </a:extLst>
          </p:cNvPr>
          <p:cNvSpPr txBox="1"/>
          <p:nvPr/>
        </p:nvSpPr>
        <p:spPr>
          <a:xfrm>
            <a:off x="539552" y="2420888"/>
            <a:ext cx="7776864" cy="646331"/>
          </a:xfrm>
          <a:prstGeom prst="rect">
            <a:avLst/>
          </a:prstGeom>
          <a:noFill/>
        </p:spPr>
        <p:txBody>
          <a:bodyPr wrap="square" rtlCol="0">
            <a:spAutoFit/>
          </a:bodyPr>
          <a:lstStyle/>
          <a:p>
            <a:r>
              <a:rPr lang="en-US" altLang="zh-CN" dirty="0"/>
              <a:t>A</a:t>
            </a:r>
            <a:r>
              <a:rPr lang="zh-CN" altLang="en-US" dirty="0"/>
              <a:t>和</a:t>
            </a:r>
            <a:r>
              <a:rPr lang="en-US" altLang="zh-CN" dirty="0"/>
              <a:t>B</a:t>
            </a:r>
            <a:r>
              <a:rPr lang="zh-CN" altLang="en-US" dirty="0"/>
              <a:t>相向运动，</a:t>
            </a:r>
            <a:r>
              <a:rPr lang="en-US" altLang="zh-CN" dirty="0"/>
              <a:t>A</a:t>
            </a:r>
            <a:r>
              <a:rPr lang="zh-CN" altLang="en-US" dirty="0"/>
              <a:t>和</a:t>
            </a:r>
            <a:r>
              <a:rPr lang="en-US" altLang="zh-CN" dirty="0"/>
              <a:t>B</a:t>
            </a:r>
            <a:r>
              <a:rPr lang="zh-CN" altLang="en-US" dirty="0"/>
              <a:t>相对静止参考系的速度大小均为</a:t>
            </a:r>
            <a:r>
              <a:rPr lang="en-US" altLang="zh-CN" dirty="0"/>
              <a:t>10 m/s</a:t>
            </a:r>
            <a:r>
              <a:rPr lang="zh-CN" altLang="en-US" dirty="0"/>
              <a:t>，则</a:t>
            </a:r>
            <a:r>
              <a:rPr lang="en-US" altLang="zh-CN" dirty="0"/>
              <a:t>B</a:t>
            </a:r>
            <a:r>
              <a:rPr lang="zh-CN" altLang="en-US" dirty="0"/>
              <a:t>相对</a:t>
            </a:r>
            <a:r>
              <a:rPr lang="en-US" altLang="zh-CN" dirty="0"/>
              <a:t>A</a:t>
            </a:r>
            <a:r>
              <a:rPr lang="zh-CN" altLang="en-US" dirty="0"/>
              <a:t>的运动速度为</a:t>
            </a:r>
            <a:r>
              <a:rPr lang="en-US" altLang="zh-CN" dirty="0"/>
              <a:t>20 m/s</a:t>
            </a:r>
            <a:r>
              <a:rPr lang="zh-CN" altLang="en-US" dirty="0"/>
              <a:t>。</a:t>
            </a:r>
          </a:p>
        </p:txBody>
      </p:sp>
      <p:cxnSp>
        <p:nvCxnSpPr>
          <p:cNvPr id="10" name="直接箭头连接符 9">
            <a:extLst>
              <a:ext uri="{FF2B5EF4-FFF2-40B4-BE49-F238E27FC236}">
                <a16:creationId xmlns:a16="http://schemas.microsoft.com/office/drawing/2014/main" id="{E4D331BE-DF83-456F-B1C5-9103AAC398E4}"/>
              </a:ext>
            </a:extLst>
          </p:cNvPr>
          <p:cNvCxnSpPr/>
          <p:nvPr/>
        </p:nvCxnSpPr>
        <p:spPr>
          <a:xfrm>
            <a:off x="2555776" y="2996952"/>
            <a:ext cx="6480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671B72-984E-40E4-8CA9-36475041809A}"/>
              </a:ext>
            </a:extLst>
          </p:cNvPr>
          <p:cNvSpPr txBox="1"/>
          <p:nvPr/>
        </p:nvSpPr>
        <p:spPr>
          <a:xfrm>
            <a:off x="3599892" y="2882553"/>
            <a:ext cx="3240360" cy="369332"/>
          </a:xfrm>
          <a:prstGeom prst="rect">
            <a:avLst/>
          </a:prstGeom>
          <a:noFill/>
        </p:spPr>
        <p:txBody>
          <a:bodyPr wrap="square" rtlCol="0">
            <a:spAutoFit/>
          </a:bodyPr>
          <a:lstStyle/>
          <a:p>
            <a:r>
              <a:rPr lang="zh-CN" altLang="en-US" b="1" u="sng" dirty="0"/>
              <a:t>伽利略变换</a:t>
            </a:r>
          </a:p>
        </p:txBody>
      </p:sp>
      <p:sp>
        <p:nvSpPr>
          <p:cNvPr id="19" name="文本框 18">
            <a:extLst>
              <a:ext uri="{FF2B5EF4-FFF2-40B4-BE49-F238E27FC236}">
                <a16:creationId xmlns:a16="http://schemas.microsoft.com/office/drawing/2014/main" id="{C70311EC-E3DC-417C-90F0-8B570D57CF01}"/>
              </a:ext>
            </a:extLst>
          </p:cNvPr>
          <p:cNvSpPr txBox="1"/>
          <p:nvPr/>
        </p:nvSpPr>
        <p:spPr>
          <a:xfrm>
            <a:off x="395536" y="3880046"/>
            <a:ext cx="4824536" cy="461665"/>
          </a:xfrm>
          <a:prstGeom prst="rect">
            <a:avLst/>
          </a:prstGeom>
          <a:noFill/>
        </p:spPr>
        <p:txBody>
          <a:bodyPr wrap="square" rtlCol="0">
            <a:spAutoFit/>
          </a:bodyPr>
          <a:lstStyle/>
          <a:p>
            <a:r>
              <a:rPr lang="zh-CN" altLang="en-US" sz="2400" b="1" dirty="0"/>
              <a:t>爱因斯坦的狭义相对论：</a:t>
            </a:r>
          </a:p>
        </p:txBody>
      </p:sp>
      <p:sp>
        <p:nvSpPr>
          <p:cNvPr id="20" name="文本框 19">
            <a:extLst>
              <a:ext uri="{FF2B5EF4-FFF2-40B4-BE49-F238E27FC236}">
                <a16:creationId xmlns:a16="http://schemas.microsoft.com/office/drawing/2014/main" id="{790E9149-F75B-4CE5-87FF-BA51AAF33A46}"/>
              </a:ext>
            </a:extLst>
          </p:cNvPr>
          <p:cNvSpPr txBox="1"/>
          <p:nvPr/>
        </p:nvSpPr>
        <p:spPr>
          <a:xfrm>
            <a:off x="512419" y="4718300"/>
            <a:ext cx="7776864" cy="369332"/>
          </a:xfrm>
          <a:prstGeom prst="rect">
            <a:avLst/>
          </a:prstGeom>
          <a:noFill/>
        </p:spPr>
        <p:txBody>
          <a:bodyPr wrap="square" rtlCol="0">
            <a:spAutoFit/>
          </a:bodyPr>
          <a:lstStyle/>
          <a:p>
            <a:r>
              <a:rPr lang="en-US" altLang="zh-CN" dirty="0"/>
              <a:t>A</a:t>
            </a:r>
            <a:r>
              <a:rPr lang="zh-CN" altLang="en-US" dirty="0"/>
              <a:t>相对于</a:t>
            </a:r>
            <a:r>
              <a:rPr lang="en-US" altLang="zh-CN" dirty="0"/>
              <a:t>B</a:t>
            </a:r>
            <a:r>
              <a:rPr lang="zh-CN" altLang="en-US" dirty="0"/>
              <a:t>的速度大小为</a:t>
            </a:r>
            <a:r>
              <a:rPr lang="en-US" altLang="zh-CN" dirty="0"/>
              <a:t>10</a:t>
            </a:r>
            <a:r>
              <a:rPr lang="en-US" altLang="zh-CN" baseline="30000" dirty="0"/>
              <a:t>6</a:t>
            </a:r>
            <a:r>
              <a:rPr lang="en-US" altLang="zh-CN" dirty="0"/>
              <a:t> m/s</a:t>
            </a:r>
            <a:r>
              <a:rPr lang="zh-CN" altLang="en-US" dirty="0"/>
              <a:t>，</a:t>
            </a:r>
            <a:r>
              <a:rPr lang="en-US" altLang="zh-CN" dirty="0"/>
              <a:t>A</a:t>
            </a:r>
            <a:r>
              <a:rPr lang="zh-CN" altLang="en-US" dirty="0"/>
              <a:t>和</a:t>
            </a:r>
            <a:r>
              <a:rPr lang="en-US" altLang="zh-CN" dirty="0"/>
              <a:t>B</a:t>
            </a:r>
            <a:r>
              <a:rPr lang="zh-CN" altLang="en-US" dirty="0"/>
              <a:t>测得的光速均为</a:t>
            </a:r>
            <a:r>
              <a:rPr lang="en-US" altLang="zh-CN" dirty="0"/>
              <a:t>3×10</a:t>
            </a:r>
            <a:r>
              <a:rPr lang="en-US" altLang="zh-CN" baseline="30000" dirty="0"/>
              <a:t>8</a:t>
            </a:r>
            <a:r>
              <a:rPr lang="en-US" altLang="zh-CN" dirty="0"/>
              <a:t> m/s</a:t>
            </a:r>
            <a:r>
              <a:rPr lang="zh-CN" altLang="en-US" dirty="0"/>
              <a:t>。</a:t>
            </a:r>
          </a:p>
        </p:txBody>
      </p:sp>
      <p:cxnSp>
        <p:nvCxnSpPr>
          <p:cNvPr id="21" name="直接箭头连接符 20">
            <a:extLst>
              <a:ext uri="{FF2B5EF4-FFF2-40B4-BE49-F238E27FC236}">
                <a16:creationId xmlns:a16="http://schemas.microsoft.com/office/drawing/2014/main" id="{828361D2-7BCA-40C5-85B8-87BE8BB72B09}"/>
              </a:ext>
            </a:extLst>
          </p:cNvPr>
          <p:cNvCxnSpPr/>
          <p:nvPr/>
        </p:nvCxnSpPr>
        <p:spPr>
          <a:xfrm>
            <a:off x="2555776" y="5496395"/>
            <a:ext cx="6480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087AD10-D8BA-4880-8C63-1B9FEA370633}"/>
              </a:ext>
            </a:extLst>
          </p:cNvPr>
          <p:cNvSpPr txBox="1"/>
          <p:nvPr/>
        </p:nvSpPr>
        <p:spPr>
          <a:xfrm>
            <a:off x="3599892" y="5381996"/>
            <a:ext cx="3240360" cy="369332"/>
          </a:xfrm>
          <a:prstGeom prst="rect">
            <a:avLst/>
          </a:prstGeom>
          <a:noFill/>
        </p:spPr>
        <p:txBody>
          <a:bodyPr wrap="square" rtlCol="0">
            <a:spAutoFit/>
          </a:bodyPr>
          <a:lstStyle/>
          <a:p>
            <a:r>
              <a:rPr lang="zh-CN" altLang="en-US" b="1" u="sng" dirty="0"/>
              <a:t>洛伦兹变换</a:t>
            </a:r>
          </a:p>
        </p:txBody>
      </p:sp>
      <p:sp>
        <p:nvSpPr>
          <p:cNvPr id="12" name="文本框 11">
            <a:extLst>
              <a:ext uri="{FF2B5EF4-FFF2-40B4-BE49-F238E27FC236}">
                <a16:creationId xmlns:a16="http://schemas.microsoft.com/office/drawing/2014/main" id="{045F9D7A-15D9-4DD8-822D-903A1DA61586}"/>
              </a:ext>
            </a:extLst>
          </p:cNvPr>
          <p:cNvSpPr txBox="1"/>
          <p:nvPr/>
        </p:nvSpPr>
        <p:spPr>
          <a:xfrm>
            <a:off x="497386" y="6091554"/>
            <a:ext cx="6696744" cy="369332"/>
          </a:xfrm>
          <a:prstGeom prst="rect">
            <a:avLst/>
          </a:prstGeom>
          <a:noFill/>
        </p:spPr>
        <p:txBody>
          <a:bodyPr wrap="square" rtlCol="0">
            <a:spAutoFit/>
          </a:bodyPr>
          <a:lstStyle/>
          <a:p>
            <a:r>
              <a:rPr lang="zh-CN" altLang="en-US" dirty="0"/>
              <a:t>光速不变，是狭义相对论的基本原理之一。</a:t>
            </a:r>
          </a:p>
        </p:txBody>
      </p:sp>
      <p:cxnSp>
        <p:nvCxnSpPr>
          <p:cNvPr id="14" name="直接箭头连接符 13">
            <a:extLst>
              <a:ext uri="{FF2B5EF4-FFF2-40B4-BE49-F238E27FC236}">
                <a16:creationId xmlns:a16="http://schemas.microsoft.com/office/drawing/2014/main" id="{190C69EC-0B3D-4ED2-8809-3F6AB239D223}"/>
              </a:ext>
            </a:extLst>
          </p:cNvPr>
          <p:cNvCxnSpPr/>
          <p:nvPr/>
        </p:nvCxnSpPr>
        <p:spPr>
          <a:xfrm>
            <a:off x="5076056" y="6276220"/>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6E5FA06-0E48-4F42-8B6F-A26F482382C1}"/>
              </a:ext>
            </a:extLst>
          </p:cNvPr>
          <p:cNvSpPr txBox="1"/>
          <p:nvPr/>
        </p:nvSpPr>
        <p:spPr>
          <a:xfrm>
            <a:off x="6156176" y="6091554"/>
            <a:ext cx="2734840" cy="369329"/>
          </a:xfrm>
          <a:prstGeom prst="rect">
            <a:avLst/>
          </a:prstGeom>
          <a:noFill/>
        </p:spPr>
        <p:txBody>
          <a:bodyPr wrap="square" rtlCol="0">
            <a:spAutoFit/>
          </a:bodyPr>
          <a:lstStyle/>
          <a:p>
            <a:r>
              <a:rPr lang="zh-CN" altLang="en-US" dirty="0"/>
              <a:t>源于迈克尔逊</a:t>
            </a:r>
            <a:r>
              <a:rPr lang="en-US" altLang="zh-CN" dirty="0"/>
              <a:t>-</a:t>
            </a:r>
            <a:r>
              <a:rPr lang="zh-CN" altLang="en-US" dirty="0"/>
              <a:t>莫雷实验</a:t>
            </a:r>
          </a:p>
        </p:txBody>
      </p:sp>
    </p:spTree>
    <p:extLst>
      <p:ext uri="{BB962C8B-B14F-4D97-AF65-F5344CB8AC3E}">
        <p14:creationId xmlns:p14="http://schemas.microsoft.com/office/powerpoint/2010/main" val="36403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362526"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狭义相对论的动能：</a:t>
            </a:r>
            <a:endParaRPr lang="zh-CN" altLang="en-US" sz="2400" b="1" dirty="0"/>
          </a:p>
        </p:txBody>
      </p:sp>
      <p:graphicFrame>
        <p:nvGraphicFramePr>
          <p:cNvPr id="4" name="对象 3">
            <a:extLst>
              <a:ext uri="{FF2B5EF4-FFF2-40B4-BE49-F238E27FC236}">
                <a16:creationId xmlns:a16="http://schemas.microsoft.com/office/drawing/2014/main" id="{B9E4E098-4A00-493F-8346-C15DA7F153BD}"/>
              </a:ext>
            </a:extLst>
          </p:cNvPr>
          <p:cNvGraphicFramePr>
            <a:graphicFrameLocks noChangeAspect="1"/>
          </p:cNvGraphicFramePr>
          <p:nvPr>
            <p:extLst>
              <p:ext uri="{D42A27DB-BD31-4B8C-83A1-F6EECF244321}">
                <p14:modId xmlns:p14="http://schemas.microsoft.com/office/powerpoint/2010/main" val="1991596528"/>
              </p:ext>
            </p:extLst>
          </p:nvPr>
        </p:nvGraphicFramePr>
        <p:xfrm>
          <a:off x="287338" y="2308225"/>
          <a:ext cx="4533900" cy="1841500"/>
        </p:xfrm>
        <a:graphic>
          <a:graphicData uri="http://schemas.openxmlformats.org/presentationml/2006/ole">
            <mc:AlternateContent xmlns:mc="http://schemas.openxmlformats.org/markup-compatibility/2006">
              <mc:Choice xmlns:v="urn:schemas-microsoft-com:vml" Requires="v">
                <p:oleObj spid="_x0000_s8203" name="Equation" r:id="rId4" imgW="2501640" imgH="1015920" progId="Equation.DSMT4">
                  <p:embed/>
                </p:oleObj>
              </mc:Choice>
              <mc:Fallback>
                <p:oleObj name="Equation" r:id="rId4" imgW="2501640" imgH="1015920" progId="Equation.DSMT4">
                  <p:embed/>
                  <p:pic>
                    <p:nvPicPr>
                      <p:cNvPr id="0" name=""/>
                      <p:cNvPicPr/>
                      <p:nvPr/>
                    </p:nvPicPr>
                    <p:blipFill>
                      <a:blip r:embed="rId5"/>
                      <a:stretch>
                        <a:fillRect/>
                      </a:stretch>
                    </p:blipFill>
                    <p:spPr>
                      <a:xfrm>
                        <a:off x="287338" y="2308225"/>
                        <a:ext cx="4533900" cy="1841500"/>
                      </a:xfrm>
                      <a:prstGeom prst="rect">
                        <a:avLst/>
                      </a:prstGeom>
                    </p:spPr>
                  </p:pic>
                </p:oleObj>
              </mc:Fallback>
            </mc:AlternateContent>
          </a:graphicData>
        </a:graphic>
      </p:graphicFrame>
      <p:cxnSp>
        <p:nvCxnSpPr>
          <p:cNvPr id="12" name="直接箭头连接符 11">
            <a:extLst>
              <a:ext uri="{FF2B5EF4-FFF2-40B4-BE49-F238E27FC236}">
                <a16:creationId xmlns:a16="http://schemas.microsoft.com/office/drawing/2014/main" id="{9F4E48AC-C480-44B3-A83B-2ACCE45F14BD}"/>
              </a:ext>
            </a:extLst>
          </p:cNvPr>
          <p:cNvCxnSpPr/>
          <p:nvPr/>
        </p:nvCxnSpPr>
        <p:spPr>
          <a:xfrm>
            <a:off x="3563888" y="2733264"/>
            <a:ext cx="9353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54BE067-CBFC-4039-8635-92E1189F8423}"/>
              </a:ext>
            </a:extLst>
          </p:cNvPr>
          <p:cNvSpPr txBox="1"/>
          <p:nvPr/>
        </p:nvSpPr>
        <p:spPr>
          <a:xfrm>
            <a:off x="4716016" y="2385766"/>
            <a:ext cx="3167605" cy="646331"/>
          </a:xfrm>
          <a:prstGeom prst="rect">
            <a:avLst/>
          </a:prstGeom>
          <a:noFill/>
        </p:spPr>
        <p:txBody>
          <a:bodyPr wrap="square" rtlCol="0">
            <a:spAutoFit/>
          </a:bodyPr>
          <a:lstStyle/>
          <a:p>
            <a:r>
              <a:rPr lang="zh-CN" altLang="en-US" dirty="0"/>
              <a:t>动能定理，合外力的功等于物体动能的增量。</a:t>
            </a:r>
          </a:p>
        </p:txBody>
      </p:sp>
      <p:cxnSp>
        <p:nvCxnSpPr>
          <p:cNvPr id="15" name="直接箭头连接符 14">
            <a:extLst>
              <a:ext uri="{FF2B5EF4-FFF2-40B4-BE49-F238E27FC236}">
                <a16:creationId xmlns:a16="http://schemas.microsoft.com/office/drawing/2014/main" id="{7CA10999-83D2-473F-8885-B618AE59ABBA}"/>
              </a:ext>
            </a:extLst>
          </p:cNvPr>
          <p:cNvCxnSpPr/>
          <p:nvPr/>
        </p:nvCxnSpPr>
        <p:spPr>
          <a:xfrm>
            <a:off x="4930576" y="3672596"/>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DB177EC-5AB7-4ACD-A170-E2FB3D25C7D2}"/>
              </a:ext>
            </a:extLst>
          </p:cNvPr>
          <p:cNvSpPr txBox="1"/>
          <p:nvPr/>
        </p:nvSpPr>
        <p:spPr>
          <a:xfrm>
            <a:off x="6010696" y="3456572"/>
            <a:ext cx="2880320" cy="369332"/>
          </a:xfrm>
          <a:prstGeom prst="rect">
            <a:avLst/>
          </a:prstGeom>
          <a:noFill/>
        </p:spPr>
        <p:txBody>
          <a:bodyPr wrap="square" rtlCol="0">
            <a:spAutoFit/>
          </a:bodyPr>
          <a:lstStyle/>
          <a:p>
            <a:r>
              <a:rPr lang="zh-CN" altLang="en-US" dirty="0"/>
              <a:t>运动速度为</a:t>
            </a:r>
            <a:r>
              <a:rPr lang="en-US" altLang="zh-CN" dirty="0"/>
              <a:t>v</a:t>
            </a:r>
            <a:r>
              <a:rPr lang="zh-CN" altLang="en-US" dirty="0"/>
              <a:t>的物体的动能</a:t>
            </a:r>
          </a:p>
        </p:txBody>
      </p:sp>
      <p:pic>
        <p:nvPicPr>
          <p:cNvPr id="17" name="图片 16">
            <a:extLst>
              <a:ext uri="{FF2B5EF4-FFF2-40B4-BE49-F238E27FC236}">
                <a16:creationId xmlns:a16="http://schemas.microsoft.com/office/drawing/2014/main" id="{066E13B9-2D91-460D-BEFD-0F2F07608AC1}"/>
              </a:ext>
            </a:extLst>
          </p:cNvPr>
          <p:cNvPicPr>
            <a:picLocks noChangeAspect="1"/>
          </p:cNvPicPr>
          <p:nvPr/>
        </p:nvPicPr>
        <p:blipFill>
          <a:blip r:embed="rId6"/>
          <a:stretch>
            <a:fillRect/>
          </a:stretch>
        </p:blipFill>
        <p:spPr>
          <a:xfrm>
            <a:off x="539552" y="4632936"/>
            <a:ext cx="5961905" cy="876190"/>
          </a:xfrm>
          <a:prstGeom prst="rect">
            <a:avLst/>
          </a:prstGeom>
        </p:spPr>
      </p:pic>
      <p:sp>
        <p:nvSpPr>
          <p:cNvPr id="18" name="文本框 17">
            <a:extLst>
              <a:ext uri="{FF2B5EF4-FFF2-40B4-BE49-F238E27FC236}">
                <a16:creationId xmlns:a16="http://schemas.microsoft.com/office/drawing/2014/main" id="{7A041FF2-3758-4A33-944C-78204572E5FA}"/>
              </a:ext>
            </a:extLst>
          </p:cNvPr>
          <p:cNvSpPr txBox="1"/>
          <p:nvPr/>
        </p:nvSpPr>
        <p:spPr>
          <a:xfrm>
            <a:off x="395536" y="5733256"/>
            <a:ext cx="7200800" cy="369332"/>
          </a:xfrm>
          <a:prstGeom prst="rect">
            <a:avLst/>
          </a:prstGeom>
          <a:noFill/>
        </p:spPr>
        <p:txBody>
          <a:bodyPr wrap="square" rtlCol="0">
            <a:spAutoFit/>
          </a:bodyPr>
          <a:lstStyle/>
          <a:p>
            <a:r>
              <a:rPr lang="zh-CN" altLang="en-US" dirty="0"/>
              <a:t>在狭义相对论中，力不满足牛顿第三定律。</a:t>
            </a:r>
          </a:p>
        </p:txBody>
      </p:sp>
    </p:spTree>
    <p:extLst>
      <p:ext uri="{BB962C8B-B14F-4D97-AF65-F5344CB8AC3E}">
        <p14:creationId xmlns:p14="http://schemas.microsoft.com/office/powerpoint/2010/main" val="1788597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§8.2 </a:t>
            </a:r>
            <a:r>
              <a:rPr lang="zh-CN" altLang="en-US" dirty="0"/>
              <a:t>广义相对论简介</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2C9978C-EA53-412C-A7E1-6D82FE744CFF}"/>
              </a:ext>
            </a:extLst>
          </p:cNvPr>
          <p:cNvSpPr txBox="1"/>
          <p:nvPr/>
        </p:nvSpPr>
        <p:spPr>
          <a:xfrm>
            <a:off x="467544" y="1628800"/>
            <a:ext cx="8208912" cy="4016484"/>
          </a:xfrm>
          <a:prstGeom prst="rect">
            <a:avLst/>
          </a:prstGeom>
          <a:noFill/>
        </p:spPr>
        <p:txBody>
          <a:bodyPr wrap="square" rtlCol="0">
            <a:spAutoFit/>
          </a:bodyPr>
          <a:lstStyle/>
          <a:p>
            <a:pPr>
              <a:spcAft>
                <a:spcPts val="600"/>
              </a:spcAft>
            </a:pPr>
            <a:r>
              <a:rPr lang="zh-CN" altLang="en-US" sz="2400" dirty="0"/>
              <a:t>广义相对论的目的是为了更好的描述引力，它解释了为什么存在引力。</a:t>
            </a:r>
            <a:endParaRPr lang="en-US" altLang="zh-CN" sz="2400" dirty="0"/>
          </a:p>
          <a:p>
            <a:pPr>
              <a:spcAft>
                <a:spcPts val="600"/>
              </a:spcAft>
            </a:pPr>
            <a:r>
              <a:rPr lang="zh-CN" altLang="en-US" sz="2400" dirty="0"/>
              <a:t>狭义相对论主要处理匀速运动的惯性参照系的问题；而广义相对论处理的是变速运动的参照系之间的相对论问题。</a:t>
            </a:r>
            <a:endParaRPr lang="en-US" altLang="zh-CN" sz="2400" dirty="0"/>
          </a:p>
          <a:p>
            <a:pPr>
              <a:spcAft>
                <a:spcPts val="600"/>
              </a:spcAft>
            </a:pPr>
            <a:r>
              <a:rPr lang="zh-CN" altLang="en-US" sz="2400" dirty="0"/>
              <a:t>等效性原理是广义相对论的基础。等效性原理表述为：在一个有限空间内，没有实验可以区分均匀引力场和等效的加速运动产生的效果。</a:t>
            </a:r>
            <a:endParaRPr lang="en-US" altLang="zh-CN" sz="2400" dirty="0"/>
          </a:p>
          <a:p>
            <a:r>
              <a:rPr lang="zh-CN" altLang="en-US" sz="2400" dirty="0"/>
              <a:t>牛顿的万有引力定律利用力的概念来描述引力作用，而广义相对论利用质量造成的时空弯曲去解释引力。简单的说，就是有质量的物体会使其周围的时空弯曲。</a:t>
            </a:r>
          </a:p>
        </p:txBody>
      </p:sp>
      <p:pic>
        <p:nvPicPr>
          <p:cNvPr id="14" name="Picture 3">
            <a:extLst>
              <a:ext uri="{FF2B5EF4-FFF2-40B4-BE49-F238E27FC236}">
                <a16:creationId xmlns:a16="http://schemas.microsoft.com/office/drawing/2014/main" id="{9E39649F-6E6E-4C4E-BBF9-AF4A91F1D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0516" y="5397500"/>
            <a:ext cx="1460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33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§8.2 </a:t>
            </a:r>
            <a:r>
              <a:rPr lang="zh-CN" altLang="en-US" dirty="0"/>
              <a:t>广义相对论简介</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3">
            <a:extLst>
              <a:ext uri="{FF2B5EF4-FFF2-40B4-BE49-F238E27FC236}">
                <a16:creationId xmlns:a16="http://schemas.microsoft.com/office/drawing/2014/main" id="{48F0158E-6FC7-4B81-B3A0-443A1A7E7E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8408"/>
            <a:ext cx="5256584" cy="64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535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§8.2 </a:t>
            </a:r>
            <a:r>
              <a:rPr lang="zh-CN" altLang="en-US" dirty="0"/>
              <a:t>广义相对论简介</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3">
            <a:extLst>
              <a:ext uri="{FF2B5EF4-FFF2-40B4-BE49-F238E27FC236}">
                <a16:creationId xmlns:a16="http://schemas.microsoft.com/office/drawing/2014/main" id="{9E39649F-6E6E-4C4E-BBF9-AF4A91F1D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0516" y="5397500"/>
            <a:ext cx="1460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E167C93C-79A9-473B-920D-91F484E43692}"/>
              </a:ext>
            </a:extLst>
          </p:cNvPr>
          <p:cNvSpPr txBox="1"/>
          <p:nvPr/>
        </p:nvSpPr>
        <p:spPr>
          <a:xfrm>
            <a:off x="755576" y="1628800"/>
            <a:ext cx="6840760" cy="461665"/>
          </a:xfrm>
          <a:prstGeom prst="rect">
            <a:avLst/>
          </a:prstGeom>
          <a:noFill/>
        </p:spPr>
        <p:txBody>
          <a:bodyPr wrap="square" rtlCol="0">
            <a:spAutoFit/>
          </a:bodyPr>
          <a:lstStyle/>
          <a:p>
            <a:r>
              <a:rPr lang="zh-CN" altLang="en-US" sz="2400" b="1" dirty="0"/>
              <a:t>广义相对论的主要预言：</a:t>
            </a:r>
          </a:p>
        </p:txBody>
      </p:sp>
      <p:sp>
        <p:nvSpPr>
          <p:cNvPr id="4" name="文本框 3">
            <a:extLst>
              <a:ext uri="{FF2B5EF4-FFF2-40B4-BE49-F238E27FC236}">
                <a16:creationId xmlns:a16="http://schemas.microsoft.com/office/drawing/2014/main" id="{45247B04-AA21-431A-B178-1BDCB9E23808}"/>
              </a:ext>
            </a:extLst>
          </p:cNvPr>
          <p:cNvSpPr txBox="1"/>
          <p:nvPr/>
        </p:nvSpPr>
        <p:spPr>
          <a:xfrm>
            <a:off x="610096" y="2460297"/>
            <a:ext cx="8280920" cy="310854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a:t>弯曲时空</a:t>
            </a:r>
            <a:endParaRPr lang="en-US" altLang="zh-CN" sz="2800" dirty="0"/>
          </a:p>
          <a:p>
            <a:pPr marL="342900" indent="-342900">
              <a:buFont typeface="Wingdings" panose="05000000000000000000" pitchFamily="2" charset="2"/>
              <a:buChar char="Ø"/>
            </a:pPr>
            <a:r>
              <a:rPr lang="zh-CN" altLang="en-US" sz="2800" dirty="0"/>
              <a:t>参考系拖拽：旋转的大质量物体牵动周围的时空</a:t>
            </a:r>
            <a:endParaRPr lang="en-US" altLang="zh-CN" sz="2800" dirty="0"/>
          </a:p>
          <a:p>
            <a:pPr marL="342900" indent="-342900">
              <a:buFont typeface="Wingdings" panose="05000000000000000000" pitchFamily="2" charset="2"/>
              <a:buChar char="Ø"/>
            </a:pPr>
            <a:r>
              <a:rPr lang="zh-CN" altLang="en-US" sz="2800" dirty="0"/>
              <a:t>引力透镜</a:t>
            </a:r>
            <a:endParaRPr lang="en-US" altLang="zh-CN" sz="2800" dirty="0"/>
          </a:p>
          <a:p>
            <a:pPr marL="342900" indent="-342900">
              <a:buFont typeface="Wingdings" panose="05000000000000000000" pitchFamily="2" charset="2"/>
              <a:buChar char="Ø"/>
            </a:pPr>
            <a:r>
              <a:rPr lang="zh-CN" altLang="en-US" sz="2800" dirty="0"/>
              <a:t>黑洞</a:t>
            </a:r>
            <a:endParaRPr lang="en-US" altLang="zh-CN" sz="2800" dirty="0"/>
          </a:p>
          <a:p>
            <a:pPr marL="342900" indent="-342900">
              <a:buFont typeface="Wingdings" panose="05000000000000000000" pitchFamily="2" charset="2"/>
              <a:buChar char="Ø"/>
            </a:pPr>
            <a:r>
              <a:rPr lang="zh-CN" altLang="en-US" sz="2800" dirty="0"/>
              <a:t>引力红移：光线离开大质量物体时会红移，而靠近大质量物体时会蓝移</a:t>
            </a:r>
            <a:endParaRPr lang="en-US" altLang="zh-CN" sz="2800" dirty="0"/>
          </a:p>
          <a:p>
            <a:pPr marL="342900" indent="-342900">
              <a:buFont typeface="Wingdings" panose="05000000000000000000" pitchFamily="2" charset="2"/>
              <a:buChar char="Ø"/>
            </a:pPr>
            <a:r>
              <a:rPr lang="zh-CN" altLang="en-US" sz="2800" dirty="0"/>
              <a:t>引力波</a:t>
            </a:r>
          </a:p>
        </p:txBody>
      </p:sp>
    </p:spTree>
    <p:extLst>
      <p:ext uri="{BB962C8B-B14F-4D97-AF65-F5344CB8AC3E}">
        <p14:creationId xmlns:p14="http://schemas.microsoft.com/office/powerpoint/2010/main" val="1652436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1580" y="3140968"/>
            <a:ext cx="7560840" cy="769441"/>
          </a:xfrm>
          <a:prstGeom prst="rect">
            <a:avLst/>
          </a:prstGeom>
          <a:noFill/>
        </p:spPr>
        <p:txBody>
          <a:bodyPr wrap="square" rtlCol="0">
            <a:spAutoFit/>
          </a:bodyPr>
          <a:lstStyle/>
          <a:p>
            <a:pPr algn="ctr"/>
            <a:r>
              <a:rPr lang="zh-CN" altLang="en-US" sz="4400" dirty="0"/>
              <a:t>谢谢大家！</a:t>
            </a:r>
          </a:p>
        </p:txBody>
      </p:sp>
    </p:spTree>
    <p:extLst>
      <p:ext uri="{BB962C8B-B14F-4D97-AF65-F5344CB8AC3E}">
        <p14:creationId xmlns:p14="http://schemas.microsoft.com/office/powerpoint/2010/main" val="3605220721"/>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3A287D8-1547-46F4-BB6A-BF4934C64874}"/>
              </a:ext>
            </a:extLst>
          </p:cNvPr>
          <p:cNvPicPr>
            <a:picLocks noChangeAspect="1"/>
          </p:cNvPicPr>
          <p:nvPr/>
        </p:nvPicPr>
        <p:blipFill>
          <a:blip r:embed="rId3"/>
          <a:stretch>
            <a:fillRect/>
          </a:stretch>
        </p:blipFill>
        <p:spPr>
          <a:xfrm>
            <a:off x="1795076" y="1995233"/>
            <a:ext cx="5552381" cy="3571429"/>
          </a:xfrm>
          <a:prstGeom prst="rect">
            <a:avLst/>
          </a:prstGeom>
        </p:spPr>
      </p:pic>
      <p:sp>
        <p:nvSpPr>
          <p:cNvPr id="16" name="文本框 15">
            <a:extLst>
              <a:ext uri="{FF2B5EF4-FFF2-40B4-BE49-F238E27FC236}">
                <a16:creationId xmlns:a16="http://schemas.microsoft.com/office/drawing/2014/main" id="{48A1CBE2-0326-4561-9235-41AB322552DB}"/>
              </a:ext>
            </a:extLst>
          </p:cNvPr>
          <p:cNvSpPr txBox="1"/>
          <p:nvPr/>
        </p:nvSpPr>
        <p:spPr>
          <a:xfrm>
            <a:off x="395536" y="1628800"/>
            <a:ext cx="4824536" cy="461665"/>
          </a:xfrm>
          <a:prstGeom prst="rect">
            <a:avLst/>
          </a:prstGeom>
          <a:noFill/>
        </p:spPr>
        <p:txBody>
          <a:bodyPr wrap="square" rtlCol="0">
            <a:spAutoFit/>
          </a:bodyPr>
          <a:lstStyle/>
          <a:p>
            <a:r>
              <a:rPr lang="zh-CN" altLang="en-US" sz="2400" b="1" dirty="0"/>
              <a:t>迈克尔逊</a:t>
            </a:r>
            <a:r>
              <a:rPr lang="en-US" altLang="zh-CN" sz="2400" b="1" dirty="0"/>
              <a:t>-</a:t>
            </a:r>
            <a:r>
              <a:rPr lang="zh-CN" altLang="en-US" sz="2400" b="1" dirty="0"/>
              <a:t>莫雷实验：</a:t>
            </a:r>
          </a:p>
        </p:txBody>
      </p:sp>
      <p:sp>
        <p:nvSpPr>
          <p:cNvPr id="4" name="文本框 3">
            <a:extLst>
              <a:ext uri="{FF2B5EF4-FFF2-40B4-BE49-F238E27FC236}">
                <a16:creationId xmlns:a16="http://schemas.microsoft.com/office/drawing/2014/main" id="{D2A2EBEC-7BC9-4218-9CE2-74ABB3C91531}"/>
              </a:ext>
            </a:extLst>
          </p:cNvPr>
          <p:cNvSpPr txBox="1"/>
          <p:nvPr/>
        </p:nvSpPr>
        <p:spPr>
          <a:xfrm>
            <a:off x="7236296" y="2204864"/>
            <a:ext cx="1800199" cy="1200329"/>
          </a:xfrm>
          <a:prstGeom prst="rect">
            <a:avLst/>
          </a:prstGeom>
          <a:noFill/>
        </p:spPr>
        <p:txBody>
          <a:bodyPr wrap="square" rtlCol="0">
            <a:spAutoFit/>
          </a:bodyPr>
          <a:lstStyle/>
          <a:p>
            <a:r>
              <a:rPr lang="zh-CN" altLang="en-US" dirty="0"/>
              <a:t>绝对静止的物质以太，光在以太中的运动速度为</a:t>
            </a:r>
            <a:r>
              <a:rPr lang="en-US" altLang="zh-CN" dirty="0"/>
              <a:t>c</a:t>
            </a:r>
            <a:r>
              <a:rPr lang="zh-CN" altLang="en-US" dirty="0"/>
              <a:t>。</a:t>
            </a:r>
          </a:p>
        </p:txBody>
      </p:sp>
      <p:sp>
        <p:nvSpPr>
          <p:cNvPr id="6" name="文本框 5">
            <a:extLst>
              <a:ext uri="{FF2B5EF4-FFF2-40B4-BE49-F238E27FC236}">
                <a16:creationId xmlns:a16="http://schemas.microsoft.com/office/drawing/2014/main" id="{94900AC2-EEA4-4DD2-940F-E1AF4FFAF317}"/>
              </a:ext>
            </a:extLst>
          </p:cNvPr>
          <p:cNvSpPr txBox="1"/>
          <p:nvPr/>
        </p:nvSpPr>
        <p:spPr>
          <a:xfrm>
            <a:off x="611560" y="5877272"/>
            <a:ext cx="7488832" cy="646331"/>
          </a:xfrm>
          <a:prstGeom prst="rect">
            <a:avLst/>
          </a:prstGeom>
          <a:noFill/>
        </p:spPr>
        <p:txBody>
          <a:bodyPr wrap="square" rtlCol="0">
            <a:spAutoFit/>
          </a:bodyPr>
          <a:lstStyle/>
          <a:p>
            <a:r>
              <a:rPr lang="zh-CN" altLang="en-US" dirty="0"/>
              <a:t>上图，光在水平一路中的运动速度，与竖直一路的运动速度不同，从而在合束时产生时间延迟（光程差），但是实验中却没有观察到光程差。</a:t>
            </a:r>
          </a:p>
        </p:txBody>
      </p:sp>
    </p:spTree>
    <p:extLst>
      <p:ext uri="{BB962C8B-B14F-4D97-AF65-F5344CB8AC3E}">
        <p14:creationId xmlns:p14="http://schemas.microsoft.com/office/powerpoint/2010/main" val="216867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E0519C5-36E3-4E1F-B377-DDFC4CB653B2}"/>
              </a:ext>
            </a:extLst>
          </p:cNvPr>
          <p:cNvSpPr txBox="1"/>
          <p:nvPr/>
        </p:nvSpPr>
        <p:spPr>
          <a:xfrm>
            <a:off x="395536" y="1628800"/>
            <a:ext cx="4824536" cy="461665"/>
          </a:xfrm>
          <a:prstGeom prst="rect">
            <a:avLst/>
          </a:prstGeom>
          <a:noFill/>
        </p:spPr>
        <p:txBody>
          <a:bodyPr wrap="square" rtlCol="0">
            <a:spAutoFit/>
          </a:bodyPr>
          <a:lstStyle/>
          <a:p>
            <a:r>
              <a:rPr lang="zh-CN" altLang="en-US" sz="2400" b="1" dirty="0">
                <a:latin typeface="宋体" panose="02010600030101010101" pitchFamily="2" charset="-122"/>
              </a:rPr>
              <a:t>狭义相对论基本假设</a:t>
            </a:r>
            <a:r>
              <a:rPr lang="zh-CN" altLang="en-US" sz="2400" b="1" dirty="0"/>
              <a:t>：</a:t>
            </a:r>
          </a:p>
        </p:txBody>
      </p:sp>
      <p:sp>
        <p:nvSpPr>
          <p:cNvPr id="7" name="文本框 6">
            <a:extLst>
              <a:ext uri="{FF2B5EF4-FFF2-40B4-BE49-F238E27FC236}">
                <a16:creationId xmlns:a16="http://schemas.microsoft.com/office/drawing/2014/main" id="{A2F9C2FA-3D4B-43A1-B77F-A00FDA0B5A06}"/>
              </a:ext>
            </a:extLst>
          </p:cNvPr>
          <p:cNvSpPr txBox="1"/>
          <p:nvPr/>
        </p:nvSpPr>
        <p:spPr>
          <a:xfrm>
            <a:off x="539552" y="2204864"/>
            <a:ext cx="7920880" cy="2308324"/>
          </a:xfrm>
          <a:prstGeom prst="rect">
            <a:avLst/>
          </a:prstGeom>
          <a:noFill/>
        </p:spPr>
        <p:txBody>
          <a:bodyPr wrap="square" rtlCol="0">
            <a:spAutoFit/>
          </a:bodyPr>
          <a:lstStyle/>
          <a:p>
            <a:r>
              <a:rPr lang="en-US" altLang="zh-CN" sz="2400" dirty="0"/>
              <a:t>1</a:t>
            </a:r>
            <a:r>
              <a:rPr lang="zh-CN" altLang="en-US" sz="2400" dirty="0"/>
              <a:t>）一切惯性系对物理定律都有相同的描述；（已经出现在经典力学中）</a:t>
            </a:r>
          </a:p>
          <a:p>
            <a:r>
              <a:rPr lang="zh-CN" altLang="en-US" sz="2400" dirty="0"/>
              <a:t>                                                                                  </a:t>
            </a:r>
            <a:r>
              <a:rPr lang="en-US" altLang="zh-CN" sz="2400" dirty="0"/>
              <a:t>--- </a:t>
            </a:r>
            <a:r>
              <a:rPr lang="zh-CN" altLang="en-US" sz="2400" dirty="0"/>
              <a:t>相对性原理</a:t>
            </a:r>
          </a:p>
          <a:p>
            <a:r>
              <a:rPr lang="en-US" altLang="zh-CN" sz="2400" dirty="0"/>
              <a:t>2</a:t>
            </a:r>
            <a:r>
              <a:rPr lang="zh-CN" altLang="en-US" sz="2400" dirty="0"/>
              <a:t>）真空中的光速对一切惯性系都是常数</a:t>
            </a:r>
            <a:r>
              <a:rPr lang="en-US" altLang="zh-CN" sz="2400" dirty="0"/>
              <a:t>c</a:t>
            </a:r>
            <a:r>
              <a:rPr lang="zh-CN" altLang="en-US" sz="2400" dirty="0"/>
              <a:t>。（这是电磁学的）</a:t>
            </a:r>
          </a:p>
          <a:p>
            <a:r>
              <a:rPr lang="zh-CN" altLang="en-US" sz="2400" dirty="0"/>
              <a:t>                                                                         </a:t>
            </a:r>
            <a:r>
              <a:rPr lang="en-US" altLang="zh-CN" sz="2400" dirty="0"/>
              <a:t>——  </a:t>
            </a:r>
            <a:r>
              <a:rPr lang="zh-CN" altLang="en-US" sz="2400" dirty="0"/>
              <a:t>光速不变原理</a:t>
            </a:r>
          </a:p>
        </p:txBody>
      </p:sp>
      <p:sp>
        <p:nvSpPr>
          <p:cNvPr id="9" name="文本框 8">
            <a:extLst>
              <a:ext uri="{FF2B5EF4-FFF2-40B4-BE49-F238E27FC236}">
                <a16:creationId xmlns:a16="http://schemas.microsoft.com/office/drawing/2014/main" id="{8E74807A-9CDF-4950-BEA2-47CD4CE56A39}"/>
              </a:ext>
            </a:extLst>
          </p:cNvPr>
          <p:cNvSpPr txBox="1"/>
          <p:nvPr/>
        </p:nvSpPr>
        <p:spPr>
          <a:xfrm>
            <a:off x="539552" y="4984111"/>
            <a:ext cx="7632848" cy="1569660"/>
          </a:xfrm>
          <a:prstGeom prst="rect">
            <a:avLst/>
          </a:prstGeom>
          <a:noFill/>
        </p:spPr>
        <p:txBody>
          <a:bodyPr wrap="square" rtlCol="0">
            <a:spAutoFit/>
          </a:bodyPr>
          <a:lstStyle/>
          <a:p>
            <a:r>
              <a:rPr lang="zh-CN" altLang="en-US" sz="2400" b="1" u="sng" dirty="0"/>
              <a:t>上述两条基本假设实际都说明了同一个问题：我们既不能使用力学方法，也不能使用电磁学或光学方法发现任何惯性系相对于绝对静止参照系的绝对运动，即无法找到绝对静止参照系。</a:t>
            </a:r>
          </a:p>
        </p:txBody>
      </p:sp>
    </p:spTree>
    <p:extLst>
      <p:ext uri="{BB962C8B-B14F-4D97-AF65-F5344CB8AC3E}">
        <p14:creationId xmlns:p14="http://schemas.microsoft.com/office/powerpoint/2010/main" val="282324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E0519C5-36E3-4E1F-B377-DDFC4CB653B2}"/>
              </a:ext>
            </a:extLst>
          </p:cNvPr>
          <p:cNvSpPr txBox="1"/>
          <p:nvPr/>
        </p:nvSpPr>
        <p:spPr>
          <a:xfrm>
            <a:off x="395536" y="1628800"/>
            <a:ext cx="8064896" cy="830997"/>
          </a:xfrm>
          <a:prstGeom prst="rect">
            <a:avLst/>
          </a:prstGeom>
          <a:noFill/>
        </p:spPr>
        <p:txBody>
          <a:bodyPr wrap="square" rtlCol="0">
            <a:spAutoFit/>
          </a:bodyPr>
          <a:lstStyle/>
          <a:p>
            <a:r>
              <a:rPr lang="zh-CN" altLang="en-US" sz="2400" b="1" dirty="0">
                <a:latin typeface="宋体" panose="02010600030101010101" pitchFamily="2" charset="-122"/>
              </a:rPr>
              <a:t>狭义相对论的洛伦兹变换统一了电磁学和力学，而伽利略变换只适用于力学。</a:t>
            </a:r>
            <a:endParaRPr lang="zh-CN" altLang="en-US" sz="2400" b="1" dirty="0"/>
          </a:p>
        </p:txBody>
      </p:sp>
      <p:sp>
        <p:nvSpPr>
          <p:cNvPr id="10" name="文本框 9">
            <a:extLst>
              <a:ext uri="{FF2B5EF4-FFF2-40B4-BE49-F238E27FC236}">
                <a16:creationId xmlns:a16="http://schemas.microsoft.com/office/drawing/2014/main" id="{68EB16F6-3716-431F-B673-46E68510BF9A}"/>
              </a:ext>
            </a:extLst>
          </p:cNvPr>
          <p:cNvSpPr txBox="1"/>
          <p:nvPr/>
        </p:nvSpPr>
        <p:spPr>
          <a:xfrm>
            <a:off x="395536" y="2780928"/>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sp>
        <p:nvSpPr>
          <p:cNvPr id="3" name="文本框 2">
            <a:extLst>
              <a:ext uri="{FF2B5EF4-FFF2-40B4-BE49-F238E27FC236}">
                <a16:creationId xmlns:a16="http://schemas.microsoft.com/office/drawing/2014/main" id="{DD73888E-AEEC-48D4-81A3-72B2D1942A08}"/>
              </a:ext>
            </a:extLst>
          </p:cNvPr>
          <p:cNvSpPr txBox="1"/>
          <p:nvPr/>
        </p:nvSpPr>
        <p:spPr>
          <a:xfrm>
            <a:off x="539552" y="3429000"/>
            <a:ext cx="7488832" cy="369332"/>
          </a:xfrm>
          <a:prstGeom prst="rect">
            <a:avLst/>
          </a:prstGeom>
          <a:noFill/>
        </p:spPr>
        <p:txBody>
          <a:bodyPr wrap="square" rtlCol="0">
            <a:spAutoFit/>
          </a:bodyPr>
          <a:lstStyle/>
          <a:p>
            <a:r>
              <a:rPr lang="en-US" altLang="zh-CN" dirty="0"/>
              <a:t>1</a:t>
            </a:r>
            <a:r>
              <a:rPr lang="zh-CN" altLang="en-US" dirty="0"/>
              <a:t>）垂直于运动方向的物体长度不随运动而变</a:t>
            </a:r>
          </a:p>
        </p:txBody>
      </p:sp>
      <p:pic>
        <p:nvPicPr>
          <p:cNvPr id="6" name="图片 5">
            <a:extLst>
              <a:ext uri="{FF2B5EF4-FFF2-40B4-BE49-F238E27FC236}">
                <a16:creationId xmlns:a16="http://schemas.microsoft.com/office/drawing/2014/main" id="{DCE3D4F7-ABB2-4044-A4E7-07B4CF4971BF}"/>
              </a:ext>
            </a:extLst>
          </p:cNvPr>
          <p:cNvPicPr>
            <a:picLocks noChangeAspect="1"/>
          </p:cNvPicPr>
          <p:nvPr/>
        </p:nvPicPr>
        <p:blipFill>
          <a:blip r:embed="rId3"/>
          <a:stretch>
            <a:fillRect/>
          </a:stretch>
        </p:blipFill>
        <p:spPr>
          <a:xfrm>
            <a:off x="539552" y="4232677"/>
            <a:ext cx="5114286" cy="1428571"/>
          </a:xfrm>
          <a:prstGeom prst="rect">
            <a:avLst/>
          </a:prstGeom>
        </p:spPr>
      </p:pic>
      <p:sp>
        <p:nvSpPr>
          <p:cNvPr id="7" name="文本框 6">
            <a:extLst>
              <a:ext uri="{FF2B5EF4-FFF2-40B4-BE49-F238E27FC236}">
                <a16:creationId xmlns:a16="http://schemas.microsoft.com/office/drawing/2014/main" id="{769D64BA-55F1-4C40-8C51-4DF3B8555C50}"/>
              </a:ext>
            </a:extLst>
          </p:cNvPr>
          <p:cNvSpPr txBox="1"/>
          <p:nvPr/>
        </p:nvSpPr>
        <p:spPr>
          <a:xfrm>
            <a:off x="711874" y="3946250"/>
            <a:ext cx="3888432" cy="369332"/>
          </a:xfrm>
          <a:prstGeom prst="rect">
            <a:avLst/>
          </a:prstGeom>
          <a:noFill/>
        </p:spPr>
        <p:txBody>
          <a:bodyPr wrap="square" rtlCol="0">
            <a:spAutoFit/>
          </a:bodyPr>
          <a:lstStyle/>
          <a:p>
            <a:r>
              <a:rPr lang="zh-CN" altLang="en-US" dirty="0"/>
              <a:t>物体</a:t>
            </a:r>
            <a:r>
              <a:rPr lang="en-US" altLang="zh-CN" dirty="0"/>
              <a:t>A</a:t>
            </a:r>
            <a:r>
              <a:rPr lang="zh-CN" altLang="en-US" dirty="0"/>
              <a:t>、</a:t>
            </a:r>
            <a:r>
              <a:rPr lang="en-US" altLang="zh-CN" dirty="0"/>
              <a:t>B</a:t>
            </a:r>
            <a:r>
              <a:rPr lang="zh-CN" altLang="en-US" dirty="0"/>
              <a:t>在地球上静止时，</a:t>
            </a:r>
            <a:r>
              <a:rPr lang="en-US" altLang="zh-CN" i="1" dirty="0" err="1"/>
              <a:t>l</a:t>
            </a:r>
            <a:r>
              <a:rPr lang="en-US" altLang="zh-CN" i="1" baseline="-25000" dirty="0" err="1"/>
              <a:t>A</a:t>
            </a:r>
            <a:r>
              <a:rPr lang="en-US" altLang="zh-CN" dirty="0"/>
              <a:t>=</a:t>
            </a:r>
            <a:r>
              <a:rPr lang="en-US" altLang="zh-CN" i="1" dirty="0" err="1"/>
              <a:t>l</a:t>
            </a:r>
            <a:r>
              <a:rPr lang="en-US" altLang="zh-CN" i="1" baseline="-25000" dirty="0" err="1"/>
              <a:t>B</a:t>
            </a:r>
            <a:endParaRPr lang="zh-CN" altLang="en-US" i="1" baseline="-25000" dirty="0"/>
          </a:p>
        </p:txBody>
      </p:sp>
      <p:sp>
        <p:nvSpPr>
          <p:cNvPr id="11" name="矩形 10">
            <a:extLst>
              <a:ext uri="{FF2B5EF4-FFF2-40B4-BE49-F238E27FC236}">
                <a16:creationId xmlns:a16="http://schemas.microsoft.com/office/drawing/2014/main" id="{87971C00-B6B4-4A29-A7B7-5294FA90CE40}"/>
              </a:ext>
            </a:extLst>
          </p:cNvPr>
          <p:cNvSpPr/>
          <p:nvPr/>
        </p:nvSpPr>
        <p:spPr>
          <a:xfrm>
            <a:off x="3995936" y="5218571"/>
            <a:ext cx="2262158" cy="369332"/>
          </a:xfrm>
          <a:prstGeom prst="rect">
            <a:avLst/>
          </a:prstGeom>
        </p:spPr>
        <p:txBody>
          <a:bodyPr wrap="none">
            <a:spAutoFit/>
          </a:bodyPr>
          <a:lstStyle/>
          <a:p>
            <a:r>
              <a:rPr lang="zh-CN" altLang="en-US" dirty="0"/>
              <a:t>地球的绝对运动速度</a:t>
            </a:r>
          </a:p>
        </p:txBody>
      </p:sp>
      <p:sp>
        <p:nvSpPr>
          <p:cNvPr id="12" name="文本框 11">
            <a:extLst>
              <a:ext uri="{FF2B5EF4-FFF2-40B4-BE49-F238E27FC236}">
                <a16:creationId xmlns:a16="http://schemas.microsoft.com/office/drawing/2014/main" id="{7E8908B5-8730-4E8C-A0F3-CFEDC4600E9B}"/>
              </a:ext>
            </a:extLst>
          </p:cNvPr>
          <p:cNvSpPr txBox="1"/>
          <p:nvPr/>
        </p:nvSpPr>
        <p:spPr>
          <a:xfrm>
            <a:off x="689731" y="5910927"/>
            <a:ext cx="2298093" cy="646331"/>
          </a:xfrm>
          <a:prstGeom prst="rect">
            <a:avLst/>
          </a:prstGeom>
          <a:noFill/>
        </p:spPr>
        <p:txBody>
          <a:bodyPr wrap="square" rtlCol="0">
            <a:spAutoFit/>
          </a:bodyPr>
          <a:lstStyle/>
          <a:p>
            <a:r>
              <a:rPr lang="en-US" altLang="zh-CN" dirty="0"/>
              <a:t>A</a:t>
            </a:r>
            <a:r>
              <a:rPr lang="zh-CN" altLang="en-US" dirty="0"/>
              <a:t>仍在地球上静止，</a:t>
            </a:r>
            <a:r>
              <a:rPr lang="en-US" altLang="zh-CN" dirty="0"/>
              <a:t>B</a:t>
            </a:r>
            <a:r>
              <a:rPr lang="zh-CN" altLang="en-US" dirty="0"/>
              <a:t>相对于</a:t>
            </a:r>
            <a:r>
              <a:rPr lang="en-US" altLang="zh-CN" dirty="0"/>
              <a:t>A</a:t>
            </a:r>
            <a:r>
              <a:rPr lang="zh-CN" altLang="en-US" dirty="0"/>
              <a:t>以速度</a:t>
            </a:r>
            <a:r>
              <a:rPr lang="en-US" altLang="zh-CN" dirty="0"/>
              <a:t>u</a:t>
            </a:r>
            <a:r>
              <a:rPr lang="zh-CN" altLang="en-US" dirty="0"/>
              <a:t>运动</a:t>
            </a:r>
          </a:p>
        </p:txBody>
      </p:sp>
      <p:sp>
        <p:nvSpPr>
          <p:cNvPr id="13" name="文本框 12">
            <a:extLst>
              <a:ext uri="{FF2B5EF4-FFF2-40B4-BE49-F238E27FC236}">
                <a16:creationId xmlns:a16="http://schemas.microsoft.com/office/drawing/2014/main" id="{FC5174E9-090A-4F8F-A791-B7E7DC09B7A0}"/>
              </a:ext>
            </a:extLst>
          </p:cNvPr>
          <p:cNvSpPr txBox="1"/>
          <p:nvPr/>
        </p:nvSpPr>
        <p:spPr>
          <a:xfrm>
            <a:off x="3167844" y="6049426"/>
            <a:ext cx="2232248" cy="369332"/>
          </a:xfrm>
          <a:prstGeom prst="rect">
            <a:avLst/>
          </a:prstGeom>
          <a:noFill/>
        </p:spPr>
        <p:txBody>
          <a:bodyPr wrap="square" rtlCol="0">
            <a:spAutoFit/>
          </a:bodyPr>
          <a:lstStyle/>
          <a:p>
            <a:r>
              <a:rPr lang="zh-CN" altLang="en-US" dirty="0"/>
              <a:t>可能的情况有三种：</a:t>
            </a:r>
          </a:p>
        </p:txBody>
      </p:sp>
      <p:grpSp>
        <p:nvGrpSpPr>
          <p:cNvPr id="18" name="组合 17">
            <a:extLst>
              <a:ext uri="{FF2B5EF4-FFF2-40B4-BE49-F238E27FC236}">
                <a16:creationId xmlns:a16="http://schemas.microsoft.com/office/drawing/2014/main" id="{05267635-A451-4D7F-B459-125281C76FE8}"/>
              </a:ext>
            </a:extLst>
          </p:cNvPr>
          <p:cNvGrpSpPr/>
          <p:nvPr/>
        </p:nvGrpSpPr>
        <p:grpSpPr>
          <a:xfrm>
            <a:off x="5378826" y="5661248"/>
            <a:ext cx="1785462" cy="1199247"/>
            <a:chOff x="5378826" y="5661248"/>
            <a:chExt cx="1785462" cy="1199247"/>
          </a:xfrm>
        </p:grpSpPr>
        <p:sp>
          <p:nvSpPr>
            <p:cNvPr id="14" name="左大括号 13">
              <a:extLst>
                <a:ext uri="{FF2B5EF4-FFF2-40B4-BE49-F238E27FC236}">
                  <a16:creationId xmlns:a16="http://schemas.microsoft.com/office/drawing/2014/main" id="{960A6405-79B8-4C10-8581-36F618ED87F2}"/>
                </a:ext>
              </a:extLst>
            </p:cNvPr>
            <p:cNvSpPr/>
            <p:nvPr/>
          </p:nvSpPr>
          <p:spPr>
            <a:xfrm>
              <a:off x="5378826" y="5857762"/>
              <a:ext cx="253746" cy="7362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38648D4-DBCF-43D5-AEDA-E8E510C8F93C}"/>
                </a:ext>
              </a:extLst>
            </p:cNvPr>
            <p:cNvSpPr txBox="1"/>
            <p:nvPr/>
          </p:nvSpPr>
          <p:spPr>
            <a:xfrm>
              <a:off x="5580112" y="5661248"/>
              <a:ext cx="1584176" cy="369332"/>
            </a:xfrm>
            <a:prstGeom prst="rect">
              <a:avLst/>
            </a:prstGeom>
            <a:noFill/>
          </p:spPr>
          <p:txBody>
            <a:bodyPr wrap="square" rtlCol="0">
              <a:spAutoFit/>
            </a:bodyPr>
            <a:lstStyle/>
            <a:p>
              <a:r>
                <a:rPr lang="en-US" altLang="zh-CN" i="1" dirty="0" err="1"/>
                <a:t>l</a:t>
              </a:r>
              <a:r>
                <a:rPr lang="en-US" altLang="zh-CN" i="1" baseline="-25000" dirty="0" err="1"/>
                <a:t>A</a:t>
              </a:r>
              <a:r>
                <a:rPr lang="en-US" altLang="zh-CN" dirty="0"/>
                <a:t>=</a:t>
              </a:r>
              <a:r>
                <a:rPr lang="en-US" altLang="zh-CN" i="1" dirty="0" err="1"/>
                <a:t>l</a:t>
              </a:r>
              <a:r>
                <a:rPr lang="en-US" altLang="zh-CN" i="1" baseline="-25000" dirty="0" err="1"/>
                <a:t>B</a:t>
              </a:r>
              <a:endParaRPr lang="zh-CN" altLang="en-US" dirty="0"/>
            </a:p>
          </p:txBody>
        </p:sp>
        <p:sp>
          <p:nvSpPr>
            <p:cNvPr id="16" name="矩形 15">
              <a:extLst>
                <a:ext uri="{FF2B5EF4-FFF2-40B4-BE49-F238E27FC236}">
                  <a16:creationId xmlns:a16="http://schemas.microsoft.com/office/drawing/2014/main" id="{95A03C4C-1AA6-4A36-9D5D-95FAA1AB2F24}"/>
                </a:ext>
              </a:extLst>
            </p:cNvPr>
            <p:cNvSpPr/>
            <p:nvPr/>
          </p:nvSpPr>
          <p:spPr>
            <a:xfrm>
              <a:off x="5580112" y="6100481"/>
              <a:ext cx="579005" cy="369332"/>
            </a:xfrm>
            <a:prstGeom prst="rect">
              <a:avLst/>
            </a:prstGeom>
          </p:spPr>
          <p:txBody>
            <a:bodyPr wrap="none">
              <a:spAutoFit/>
            </a:bodyPr>
            <a:lstStyle/>
            <a:p>
              <a:r>
                <a:rPr lang="en-US" altLang="zh-CN" i="1" dirty="0" err="1"/>
                <a:t>l</a:t>
              </a:r>
              <a:r>
                <a:rPr lang="en-US" altLang="zh-CN" i="1" baseline="-25000" dirty="0" err="1"/>
                <a:t>A</a:t>
              </a:r>
              <a:r>
                <a:rPr lang="en-US" altLang="zh-CN" dirty="0"/>
                <a:t>&gt;</a:t>
              </a:r>
              <a:r>
                <a:rPr lang="en-US" altLang="zh-CN" i="1" dirty="0" err="1"/>
                <a:t>l</a:t>
              </a:r>
              <a:r>
                <a:rPr lang="en-US" altLang="zh-CN" i="1" baseline="-25000" dirty="0" err="1"/>
                <a:t>B</a:t>
              </a:r>
              <a:endParaRPr lang="zh-CN" altLang="en-US" dirty="0"/>
            </a:p>
          </p:txBody>
        </p:sp>
        <p:sp>
          <p:nvSpPr>
            <p:cNvPr id="17" name="矩形 16">
              <a:extLst>
                <a:ext uri="{FF2B5EF4-FFF2-40B4-BE49-F238E27FC236}">
                  <a16:creationId xmlns:a16="http://schemas.microsoft.com/office/drawing/2014/main" id="{B016E84B-9434-47B8-BE45-F7E168353F3A}"/>
                </a:ext>
              </a:extLst>
            </p:cNvPr>
            <p:cNvSpPr/>
            <p:nvPr/>
          </p:nvSpPr>
          <p:spPr>
            <a:xfrm>
              <a:off x="5580112" y="6491163"/>
              <a:ext cx="579005" cy="369332"/>
            </a:xfrm>
            <a:prstGeom prst="rect">
              <a:avLst/>
            </a:prstGeom>
          </p:spPr>
          <p:txBody>
            <a:bodyPr wrap="none">
              <a:spAutoFit/>
            </a:bodyPr>
            <a:lstStyle/>
            <a:p>
              <a:r>
                <a:rPr lang="en-US" altLang="zh-CN" i="1" dirty="0" err="1"/>
                <a:t>l</a:t>
              </a:r>
              <a:r>
                <a:rPr lang="en-US" altLang="zh-CN" i="1" baseline="-25000" dirty="0" err="1"/>
                <a:t>A</a:t>
              </a:r>
              <a:r>
                <a:rPr lang="en-US" altLang="zh-CN" dirty="0"/>
                <a:t>&lt;</a:t>
              </a:r>
              <a:r>
                <a:rPr lang="en-US" altLang="zh-CN" i="1" dirty="0" err="1"/>
                <a:t>l</a:t>
              </a:r>
              <a:r>
                <a:rPr lang="en-US" altLang="zh-CN" i="1" baseline="-25000" dirty="0" err="1"/>
                <a:t>B</a:t>
              </a:r>
              <a:endParaRPr lang="zh-CN" altLang="en-US" dirty="0"/>
            </a:p>
          </p:txBody>
        </p:sp>
      </p:grpSp>
      <p:sp>
        <p:nvSpPr>
          <p:cNvPr id="19" name="右大括号 18">
            <a:extLst>
              <a:ext uri="{FF2B5EF4-FFF2-40B4-BE49-F238E27FC236}">
                <a16:creationId xmlns:a16="http://schemas.microsoft.com/office/drawing/2014/main" id="{FB56F7AE-0591-495A-B8E1-A7CD73256EB7}"/>
              </a:ext>
            </a:extLst>
          </p:cNvPr>
          <p:cNvSpPr/>
          <p:nvPr/>
        </p:nvSpPr>
        <p:spPr>
          <a:xfrm>
            <a:off x="6258094" y="6285147"/>
            <a:ext cx="102309" cy="5282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6E5A7D1-26D7-48F8-9549-3CAF9605DF52}"/>
              </a:ext>
            </a:extLst>
          </p:cNvPr>
          <p:cNvSpPr txBox="1"/>
          <p:nvPr/>
        </p:nvSpPr>
        <p:spPr>
          <a:xfrm>
            <a:off x="6530954" y="6029498"/>
            <a:ext cx="2160240" cy="923330"/>
          </a:xfrm>
          <a:prstGeom prst="rect">
            <a:avLst/>
          </a:prstGeom>
          <a:noFill/>
        </p:spPr>
        <p:txBody>
          <a:bodyPr wrap="square" rtlCol="0">
            <a:spAutoFit/>
          </a:bodyPr>
          <a:lstStyle/>
          <a:p>
            <a:r>
              <a:rPr lang="zh-CN" altLang="en-US" dirty="0"/>
              <a:t>可以确定地球的绝对运动速度与相对论基本假设矛盾</a:t>
            </a:r>
          </a:p>
        </p:txBody>
      </p:sp>
      <p:sp>
        <p:nvSpPr>
          <p:cNvPr id="4" name="矩形 3">
            <a:extLst>
              <a:ext uri="{FF2B5EF4-FFF2-40B4-BE49-F238E27FC236}">
                <a16:creationId xmlns:a16="http://schemas.microsoft.com/office/drawing/2014/main" id="{EC5CCCDA-D9BF-4C23-ACAC-863B472296A7}"/>
              </a:ext>
            </a:extLst>
          </p:cNvPr>
          <p:cNvSpPr/>
          <p:nvPr/>
        </p:nvSpPr>
        <p:spPr>
          <a:xfrm>
            <a:off x="5826160" y="2588256"/>
            <a:ext cx="3312368" cy="2308324"/>
          </a:xfrm>
          <a:prstGeom prst="rect">
            <a:avLst/>
          </a:prstGeom>
          <a:ln w="3175">
            <a:solidFill>
              <a:schemeClr val="tx1"/>
            </a:solidFill>
            <a:prstDash val="dashDot"/>
          </a:ln>
        </p:spPr>
        <p:txBody>
          <a:bodyPr wrap="square">
            <a:spAutoFit/>
          </a:bodyPr>
          <a:lstStyle/>
          <a:p>
            <a:r>
              <a:rPr lang="zh-CN" altLang="en-US" dirty="0"/>
              <a:t>如果</a:t>
            </a:r>
            <a:r>
              <a:rPr lang="en-US" altLang="zh-CN" dirty="0"/>
              <a:t>B</a:t>
            </a:r>
            <a:r>
              <a:rPr lang="zh-CN" altLang="en-US" dirty="0"/>
              <a:t>相对</a:t>
            </a:r>
            <a:r>
              <a:rPr lang="en-US" altLang="zh-CN" dirty="0"/>
              <a:t>A</a:t>
            </a:r>
            <a:r>
              <a:rPr lang="zh-CN" altLang="en-US" dirty="0"/>
              <a:t>运动时，</a:t>
            </a:r>
            <a:r>
              <a:rPr lang="en-US" altLang="zh-CN" dirty="0"/>
              <a:t>B</a:t>
            </a:r>
            <a:r>
              <a:rPr lang="zh-CN" altLang="en-US" dirty="0"/>
              <a:t>的长度变化，那么当</a:t>
            </a:r>
            <a:r>
              <a:rPr lang="en-US" altLang="zh-CN" dirty="0"/>
              <a:t>B</a:t>
            </a:r>
            <a:r>
              <a:rPr lang="zh-CN" altLang="en-US" dirty="0"/>
              <a:t>相对</a:t>
            </a:r>
            <a:r>
              <a:rPr lang="en-US" altLang="zh-CN" dirty="0"/>
              <a:t>A</a:t>
            </a:r>
            <a:r>
              <a:rPr lang="zh-CN" altLang="en-US" dirty="0"/>
              <a:t>的速度为</a:t>
            </a:r>
            <a:r>
              <a:rPr lang="en-US" altLang="zh-CN" dirty="0"/>
              <a:t>2v</a:t>
            </a:r>
            <a:r>
              <a:rPr lang="zh-CN" altLang="en-US" dirty="0"/>
              <a:t>且与地球绝对运动速度相反时，</a:t>
            </a:r>
            <a:r>
              <a:rPr lang="en-US" altLang="zh-CN" dirty="0"/>
              <a:t>B</a:t>
            </a:r>
            <a:r>
              <a:rPr lang="zh-CN" altLang="en-US" dirty="0"/>
              <a:t>的绝对运动速度为</a:t>
            </a:r>
            <a:r>
              <a:rPr lang="en-US" altLang="zh-CN" dirty="0"/>
              <a:t>-v</a:t>
            </a:r>
            <a:r>
              <a:rPr lang="zh-CN" altLang="en-US" dirty="0"/>
              <a:t>，此时</a:t>
            </a:r>
            <a:r>
              <a:rPr lang="en-US" altLang="zh-CN" dirty="0"/>
              <a:t>B</a:t>
            </a:r>
            <a:r>
              <a:rPr lang="zh-CN" altLang="en-US" dirty="0"/>
              <a:t>的长度应不变，由此可以得到地球的绝对运动速度和绝对静止参考系，而这与相对性原理矛盾。</a:t>
            </a:r>
            <a:endParaRPr lang="en-US" altLang="zh-CN" dirty="0"/>
          </a:p>
        </p:txBody>
      </p:sp>
    </p:spTree>
    <p:extLst>
      <p:ext uri="{BB962C8B-B14F-4D97-AF65-F5344CB8AC3E}">
        <p14:creationId xmlns:p14="http://schemas.microsoft.com/office/powerpoint/2010/main" val="260304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sp>
        <p:nvSpPr>
          <p:cNvPr id="21" name="文本框 20">
            <a:extLst>
              <a:ext uri="{FF2B5EF4-FFF2-40B4-BE49-F238E27FC236}">
                <a16:creationId xmlns:a16="http://schemas.microsoft.com/office/drawing/2014/main" id="{643C7221-A3A8-4651-98F3-FD23A7FAFDAB}"/>
              </a:ext>
            </a:extLst>
          </p:cNvPr>
          <p:cNvSpPr txBox="1"/>
          <p:nvPr/>
        </p:nvSpPr>
        <p:spPr>
          <a:xfrm>
            <a:off x="363252" y="2332102"/>
            <a:ext cx="7488832" cy="369332"/>
          </a:xfrm>
          <a:prstGeom prst="rect">
            <a:avLst/>
          </a:prstGeom>
          <a:noFill/>
        </p:spPr>
        <p:txBody>
          <a:bodyPr wrap="square" rtlCol="0">
            <a:spAutoFit/>
          </a:bodyPr>
          <a:lstStyle/>
          <a:p>
            <a:r>
              <a:rPr lang="en-US" altLang="zh-CN" dirty="0"/>
              <a:t>2</a:t>
            </a:r>
            <a:r>
              <a:rPr lang="zh-CN" altLang="en-US" dirty="0"/>
              <a:t>）运动钟变慢</a:t>
            </a:r>
          </a:p>
        </p:txBody>
      </p:sp>
      <p:pic>
        <p:nvPicPr>
          <p:cNvPr id="9" name="图片 8">
            <a:extLst>
              <a:ext uri="{FF2B5EF4-FFF2-40B4-BE49-F238E27FC236}">
                <a16:creationId xmlns:a16="http://schemas.microsoft.com/office/drawing/2014/main" id="{266D11CF-FBFF-4954-86CA-233425B9C58B}"/>
              </a:ext>
            </a:extLst>
          </p:cNvPr>
          <p:cNvPicPr>
            <a:picLocks noChangeAspect="1"/>
          </p:cNvPicPr>
          <p:nvPr/>
        </p:nvPicPr>
        <p:blipFill>
          <a:blip r:embed="rId4"/>
          <a:stretch>
            <a:fillRect/>
          </a:stretch>
        </p:blipFill>
        <p:spPr>
          <a:xfrm>
            <a:off x="2987824" y="1907758"/>
            <a:ext cx="1695238" cy="1933333"/>
          </a:xfrm>
          <a:prstGeom prst="rect">
            <a:avLst/>
          </a:prstGeom>
        </p:spPr>
      </p:pic>
      <p:sp>
        <p:nvSpPr>
          <p:cNvPr id="22" name="文本框 21">
            <a:extLst>
              <a:ext uri="{FF2B5EF4-FFF2-40B4-BE49-F238E27FC236}">
                <a16:creationId xmlns:a16="http://schemas.microsoft.com/office/drawing/2014/main" id="{DEDB72AB-D875-42A5-8DCE-7C617CC8C4A8}"/>
              </a:ext>
            </a:extLst>
          </p:cNvPr>
          <p:cNvSpPr txBox="1"/>
          <p:nvPr/>
        </p:nvSpPr>
        <p:spPr>
          <a:xfrm>
            <a:off x="5033582" y="2111172"/>
            <a:ext cx="2952328" cy="646331"/>
          </a:xfrm>
          <a:prstGeom prst="rect">
            <a:avLst/>
          </a:prstGeom>
          <a:noFill/>
        </p:spPr>
        <p:txBody>
          <a:bodyPr wrap="square" rtlCol="0">
            <a:spAutoFit/>
          </a:bodyPr>
          <a:lstStyle/>
          <a:p>
            <a:r>
              <a:rPr lang="en-US" altLang="zh-CN" dirty="0"/>
              <a:t>S</a:t>
            </a:r>
            <a:r>
              <a:rPr lang="zh-CN" altLang="en-US" dirty="0"/>
              <a:t>和</a:t>
            </a:r>
            <a:r>
              <a:rPr lang="en-US" altLang="zh-CN" dirty="0"/>
              <a:t>S’</a:t>
            </a:r>
            <a:r>
              <a:rPr lang="zh-CN" altLang="en-US" dirty="0"/>
              <a:t> 均绝对静止时，光脉冲再次返回</a:t>
            </a:r>
            <a:r>
              <a:rPr lang="en-US" altLang="zh-CN" dirty="0"/>
              <a:t>E</a:t>
            </a:r>
            <a:r>
              <a:rPr lang="zh-CN" altLang="en-US" dirty="0"/>
              <a:t>所需的时间为：</a:t>
            </a:r>
          </a:p>
        </p:txBody>
      </p:sp>
      <p:sp>
        <p:nvSpPr>
          <p:cNvPr id="23" name="文本框 22">
            <a:extLst>
              <a:ext uri="{FF2B5EF4-FFF2-40B4-BE49-F238E27FC236}">
                <a16:creationId xmlns:a16="http://schemas.microsoft.com/office/drawing/2014/main" id="{FE120B1B-F081-415A-8F4C-D9ACAE7BE30C}"/>
              </a:ext>
            </a:extLst>
          </p:cNvPr>
          <p:cNvSpPr txBox="1"/>
          <p:nvPr/>
        </p:nvSpPr>
        <p:spPr>
          <a:xfrm>
            <a:off x="3584050" y="3750717"/>
            <a:ext cx="792088" cy="369332"/>
          </a:xfrm>
          <a:prstGeom prst="rect">
            <a:avLst/>
          </a:prstGeom>
          <a:noFill/>
        </p:spPr>
        <p:txBody>
          <a:bodyPr wrap="square" rtlCol="0">
            <a:spAutoFit/>
          </a:bodyPr>
          <a:lstStyle/>
          <a:p>
            <a:r>
              <a:rPr lang="zh-CN" altLang="en-US" dirty="0"/>
              <a:t>光源</a:t>
            </a:r>
          </a:p>
        </p:txBody>
      </p:sp>
      <p:sp>
        <p:nvSpPr>
          <p:cNvPr id="24" name="文本框 23">
            <a:extLst>
              <a:ext uri="{FF2B5EF4-FFF2-40B4-BE49-F238E27FC236}">
                <a16:creationId xmlns:a16="http://schemas.microsoft.com/office/drawing/2014/main" id="{FA69D513-C83D-45F3-9100-4C3EEE0143A0}"/>
              </a:ext>
            </a:extLst>
          </p:cNvPr>
          <p:cNvSpPr txBox="1"/>
          <p:nvPr/>
        </p:nvSpPr>
        <p:spPr>
          <a:xfrm>
            <a:off x="3321051" y="1631314"/>
            <a:ext cx="1063008" cy="369332"/>
          </a:xfrm>
          <a:prstGeom prst="rect">
            <a:avLst/>
          </a:prstGeom>
          <a:noFill/>
        </p:spPr>
        <p:txBody>
          <a:bodyPr wrap="square" rtlCol="0">
            <a:spAutoFit/>
          </a:bodyPr>
          <a:lstStyle/>
          <a:p>
            <a:r>
              <a:rPr lang="zh-CN" altLang="en-US" dirty="0"/>
              <a:t>反射镜</a:t>
            </a:r>
          </a:p>
        </p:txBody>
      </p:sp>
      <p:sp>
        <p:nvSpPr>
          <p:cNvPr id="25" name="矩形 24">
            <a:extLst>
              <a:ext uri="{FF2B5EF4-FFF2-40B4-BE49-F238E27FC236}">
                <a16:creationId xmlns:a16="http://schemas.microsoft.com/office/drawing/2014/main" id="{FBB13AF4-E78F-4753-A630-7F4548816D34}"/>
              </a:ext>
            </a:extLst>
          </p:cNvPr>
          <p:cNvSpPr/>
          <p:nvPr/>
        </p:nvSpPr>
        <p:spPr>
          <a:xfrm>
            <a:off x="1453579" y="3241906"/>
            <a:ext cx="2374368" cy="369332"/>
          </a:xfrm>
          <a:prstGeom prst="rect">
            <a:avLst/>
          </a:prstGeom>
        </p:spPr>
        <p:txBody>
          <a:bodyPr wrap="none">
            <a:spAutoFit/>
          </a:bodyPr>
          <a:lstStyle/>
          <a:p>
            <a:r>
              <a:rPr lang="zh-CN" altLang="en-US" dirty="0"/>
              <a:t>光源</a:t>
            </a:r>
            <a:r>
              <a:rPr lang="en-US" altLang="zh-CN" dirty="0"/>
              <a:t>E</a:t>
            </a:r>
            <a:r>
              <a:rPr lang="zh-CN" altLang="en-US" dirty="0"/>
              <a:t>发出一个光脉冲</a:t>
            </a:r>
          </a:p>
        </p:txBody>
      </p:sp>
      <p:graphicFrame>
        <p:nvGraphicFramePr>
          <p:cNvPr id="26" name="对象 25">
            <a:extLst>
              <a:ext uri="{FF2B5EF4-FFF2-40B4-BE49-F238E27FC236}">
                <a16:creationId xmlns:a16="http://schemas.microsoft.com/office/drawing/2014/main" id="{C90C99FD-C664-4BF2-80E2-D2F619233CD4}"/>
              </a:ext>
            </a:extLst>
          </p:cNvPr>
          <p:cNvGraphicFramePr>
            <a:graphicFrameLocks noChangeAspect="1"/>
          </p:cNvGraphicFramePr>
          <p:nvPr>
            <p:extLst>
              <p:ext uri="{D42A27DB-BD31-4B8C-83A1-F6EECF244321}">
                <p14:modId xmlns:p14="http://schemas.microsoft.com/office/powerpoint/2010/main" val="1379753566"/>
              </p:ext>
            </p:extLst>
          </p:nvPr>
        </p:nvGraphicFramePr>
        <p:xfrm>
          <a:off x="5374559" y="2790825"/>
          <a:ext cx="1997644" cy="451081"/>
        </p:xfrm>
        <a:graphic>
          <a:graphicData uri="http://schemas.openxmlformats.org/presentationml/2006/ole">
            <mc:AlternateContent xmlns:mc="http://schemas.openxmlformats.org/markup-compatibility/2006">
              <mc:Choice xmlns:v="urn:schemas-microsoft-com:vml" Requires="v">
                <p:oleObj spid="_x0000_s1134" name="Equation" r:id="rId5" imgW="787320" imgH="177480" progId="Equation.DSMT4">
                  <p:embed/>
                </p:oleObj>
              </mc:Choice>
              <mc:Fallback>
                <p:oleObj name="Equation" r:id="rId5" imgW="787320" imgH="177480" progId="Equation.DSMT4">
                  <p:embed/>
                  <p:pic>
                    <p:nvPicPr>
                      <p:cNvPr id="0" name=""/>
                      <p:cNvPicPr/>
                      <p:nvPr/>
                    </p:nvPicPr>
                    <p:blipFill>
                      <a:blip r:embed="rId6"/>
                      <a:stretch>
                        <a:fillRect/>
                      </a:stretch>
                    </p:blipFill>
                    <p:spPr>
                      <a:xfrm>
                        <a:off x="5374559" y="2790825"/>
                        <a:ext cx="1997644" cy="451081"/>
                      </a:xfrm>
                      <a:prstGeom prst="rect">
                        <a:avLst/>
                      </a:prstGeom>
                    </p:spPr>
                  </p:pic>
                </p:oleObj>
              </mc:Fallback>
            </mc:AlternateContent>
          </a:graphicData>
        </a:graphic>
      </p:graphicFrame>
      <p:pic>
        <p:nvPicPr>
          <p:cNvPr id="27" name="图片 26">
            <a:extLst>
              <a:ext uri="{FF2B5EF4-FFF2-40B4-BE49-F238E27FC236}">
                <a16:creationId xmlns:a16="http://schemas.microsoft.com/office/drawing/2014/main" id="{476234DE-A81E-4F12-AFDE-117BFE0F02FC}"/>
              </a:ext>
            </a:extLst>
          </p:cNvPr>
          <p:cNvPicPr>
            <a:picLocks noChangeAspect="1"/>
          </p:cNvPicPr>
          <p:nvPr/>
        </p:nvPicPr>
        <p:blipFill>
          <a:blip r:embed="rId7"/>
          <a:stretch>
            <a:fillRect/>
          </a:stretch>
        </p:blipFill>
        <p:spPr>
          <a:xfrm>
            <a:off x="145955" y="4183617"/>
            <a:ext cx="3438095" cy="1971429"/>
          </a:xfrm>
          <a:prstGeom prst="rect">
            <a:avLst/>
          </a:prstGeom>
        </p:spPr>
      </p:pic>
      <p:sp>
        <p:nvSpPr>
          <p:cNvPr id="28" name="文本框 27">
            <a:extLst>
              <a:ext uri="{FF2B5EF4-FFF2-40B4-BE49-F238E27FC236}">
                <a16:creationId xmlns:a16="http://schemas.microsoft.com/office/drawing/2014/main" id="{2F55FFD6-AA52-4F56-9FC2-BBAB470AA5AA}"/>
              </a:ext>
            </a:extLst>
          </p:cNvPr>
          <p:cNvSpPr txBox="1"/>
          <p:nvPr/>
        </p:nvSpPr>
        <p:spPr>
          <a:xfrm>
            <a:off x="3576428" y="4323153"/>
            <a:ext cx="2828327" cy="1200329"/>
          </a:xfrm>
          <a:prstGeom prst="rect">
            <a:avLst/>
          </a:prstGeom>
          <a:noFill/>
        </p:spPr>
        <p:txBody>
          <a:bodyPr wrap="square" rtlCol="0">
            <a:spAutoFit/>
          </a:bodyPr>
          <a:lstStyle/>
          <a:p>
            <a:r>
              <a:rPr lang="en-US" altLang="zh-CN" dirty="0"/>
              <a:t>S</a:t>
            </a:r>
            <a:r>
              <a:rPr lang="zh-CN" altLang="en-US" dirty="0"/>
              <a:t>（地面系）仍然不动，</a:t>
            </a:r>
            <a:r>
              <a:rPr lang="en-US" altLang="zh-CN" dirty="0"/>
              <a:t>S’</a:t>
            </a:r>
            <a:r>
              <a:rPr lang="zh-CN" altLang="en-US" dirty="0"/>
              <a:t>（行驶的车辆）相对于</a:t>
            </a:r>
            <a:r>
              <a:rPr lang="en-US" altLang="zh-CN" dirty="0"/>
              <a:t>S</a:t>
            </a:r>
            <a:r>
              <a:rPr lang="zh-CN" altLang="en-US" dirty="0"/>
              <a:t>以速度</a:t>
            </a:r>
            <a:r>
              <a:rPr lang="en-US" altLang="zh-CN" dirty="0"/>
              <a:t>u</a:t>
            </a:r>
            <a:r>
              <a:rPr lang="zh-CN" altLang="en-US" dirty="0"/>
              <a:t>做匀速直线运动，在</a:t>
            </a:r>
            <a:r>
              <a:rPr lang="en-US" altLang="zh-CN" dirty="0"/>
              <a:t>S’</a:t>
            </a:r>
            <a:r>
              <a:rPr lang="zh-CN" altLang="en-US" dirty="0"/>
              <a:t>中做同样的实验，则：</a:t>
            </a:r>
          </a:p>
        </p:txBody>
      </p:sp>
      <p:graphicFrame>
        <p:nvGraphicFramePr>
          <p:cNvPr id="29" name="对象 28">
            <a:extLst>
              <a:ext uri="{FF2B5EF4-FFF2-40B4-BE49-F238E27FC236}">
                <a16:creationId xmlns:a16="http://schemas.microsoft.com/office/drawing/2014/main" id="{15E25ECA-20EF-4787-A0DD-E8A05F031954}"/>
              </a:ext>
            </a:extLst>
          </p:cNvPr>
          <p:cNvGraphicFramePr>
            <a:graphicFrameLocks noChangeAspect="1"/>
          </p:cNvGraphicFramePr>
          <p:nvPr>
            <p:extLst>
              <p:ext uri="{D42A27DB-BD31-4B8C-83A1-F6EECF244321}">
                <p14:modId xmlns:p14="http://schemas.microsoft.com/office/powerpoint/2010/main" val="287422837"/>
              </p:ext>
            </p:extLst>
          </p:nvPr>
        </p:nvGraphicFramePr>
        <p:xfrm>
          <a:off x="4497644" y="5526759"/>
          <a:ext cx="1352526" cy="411638"/>
        </p:xfrm>
        <a:graphic>
          <a:graphicData uri="http://schemas.openxmlformats.org/presentationml/2006/ole">
            <mc:AlternateContent xmlns:mc="http://schemas.openxmlformats.org/markup-compatibility/2006">
              <mc:Choice xmlns:v="urn:schemas-microsoft-com:vml" Requires="v">
                <p:oleObj spid="_x0000_s1135" name="Equation" r:id="rId8" imgW="583920" imgH="177480" progId="Equation.DSMT4">
                  <p:embed/>
                </p:oleObj>
              </mc:Choice>
              <mc:Fallback>
                <p:oleObj name="Equation" r:id="rId8" imgW="583920" imgH="177480" progId="Equation.DSMT4">
                  <p:embed/>
                  <p:pic>
                    <p:nvPicPr>
                      <p:cNvPr id="0" name=""/>
                      <p:cNvPicPr/>
                      <p:nvPr/>
                    </p:nvPicPr>
                    <p:blipFill>
                      <a:blip r:embed="rId9"/>
                      <a:stretch>
                        <a:fillRect/>
                      </a:stretch>
                    </p:blipFill>
                    <p:spPr>
                      <a:xfrm>
                        <a:off x="4497644" y="5526759"/>
                        <a:ext cx="1352526" cy="411638"/>
                      </a:xfrm>
                      <a:prstGeom prst="rect">
                        <a:avLst/>
                      </a:prstGeom>
                    </p:spPr>
                  </p:pic>
                </p:oleObj>
              </mc:Fallback>
            </mc:AlternateContent>
          </a:graphicData>
        </a:graphic>
      </p:graphicFrame>
      <p:sp>
        <p:nvSpPr>
          <p:cNvPr id="30" name="文本框 29">
            <a:extLst>
              <a:ext uri="{FF2B5EF4-FFF2-40B4-BE49-F238E27FC236}">
                <a16:creationId xmlns:a16="http://schemas.microsoft.com/office/drawing/2014/main" id="{CD2C9214-0EB8-4148-AB82-077022FF0F79}"/>
              </a:ext>
            </a:extLst>
          </p:cNvPr>
          <p:cNvSpPr txBox="1"/>
          <p:nvPr/>
        </p:nvSpPr>
        <p:spPr>
          <a:xfrm>
            <a:off x="3718396" y="6184015"/>
            <a:ext cx="2572126" cy="646331"/>
          </a:xfrm>
          <a:prstGeom prst="rect">
            <a:avLst/>
          </a:prstGeom>
          <a:noFill/>
        </p:spPr>
        <p:txBody>
          <a:bodyPr wrap="square" rtlCol="0">
            <a:spAutoFit/>
          </a:bodyPr>
          <a:lstStyle/>
          <a:p>
            <a:r>
              <a:rPr lang="zh-CN" altLang="en-US" dirty="0"/>
              <a:t>垂直于运动方向的长度不变，所以距离</a:t>
            </a:r>
            <a:r>
              <a:rPr lang="en-US" altLang="zh-CN" i="1" dirty="0"/>
              <a:t>l</a:t>
            </a:r>
            <a:r>
              <a:rPr lang="zh-CN" altLang="en-US" dirty="0"/>
              <a:t>不变</a:t>
            </a:r>
          </a:p>
        </p:txBody>
      </p:sp>
      <p:sp>
        <p:nvSpPr>
          <p:cNvPr id="31" name="文本框 30">
            <a:extLst>
              <a:ext uri="{FF2B5EF4-FFF2-40B4-BE49-F238E27FC236}">
                <a16:creationId xmlns:a16="http://schemas.microsoft.com/office/drawing/2014/main" id="{33EC1893-1016-4A7C-BF41-DA6C0ED386B3}"/>
              </a:ext>
            </a:extLst>
          </p:cNvPr>
          <p:cNvSpPr txBox="1"/>
          <p:nvPr/>
        </p:nvSpPr>
        <p:spPr>
          <a:xfrm>
            <a:off x="6732240" y="4581128"/>
            <a:ext cx="1997644" cy="369332"/>
          </a:xfrm>
          <a:prstGeom prst="rect">
            <a:avLst/>
          </a:prstGeom>
          <a:noFill/>
        </p:spPr>
        <p:txBody>
          <a:bodyPr wrap="square" rtlCol="0">
            <a:spAutoFit/>
          </a:bodyPr>
          <a:lstStyle/>
          <a:p>
            <a:r>
              <a:rPr lang="zh-CN" altLang="en-US" dirty="0"/>
              <a:t>然而，在</a:t>
            </a:r>
            <a:r>
              <a:rPr lang="en-US" altLang="zh-CN" dirty="0"/>
              <a:t>S</a:t>
            </a:r>
            <a:r>
              <a:rPr lang="zh-CN" altLang="en-US" dirty="0"/>
              <a:t>中，有：</a:t>
            </a:r>
          </a:p>
        </p:txBody>
      </p:sp>
      <p:graphicFrame>
        <p:nvGraphicFramePr>
          <p:cNvPr id="33" name="对象 32">
            <a:extLst>
              <a:ext uri="{FF2B5EF4-FFF2-40B4-BE49-F238E27FC236}">
                <a16:creationId xmlns:a16="http://schemas.microsoft.com/office/drawing/2014/main" id="{07197B2B-AEDF-41D3-96E3-32CA98AB6688}"/>
              </a:ext>
            </a:extLst>
          </p:cNvPr>
          <p:cNvGraphicFramePr>
            <a:graphicFrameLocks noChangeAspect="1"/>
          </p:cNvGraphicFramePr>
          <p:nvPr>
            <p:extLst>
              <p:ext uri="{D42A27DB-BD31-4B8C-83A1-F6EECF244321}">
                <p14:modId xmlns:p14="http://schemas.microsoft.com/office/powerpoint/2010/main" val="2223638809"/>
              </p:ext>
            </p:extLst>
          </p:nvPr>
        </p:nvGraphicFramePr>
        <p:xfrm>
          <a:off x="6763764" y="5048800"/>
          <a:ext cx="1897294" cy="646331"/>
        </p:xfrm>
        <a:graphic>
          <a:graphicData uri="http://schemas.openxmlformats.org/presentationml/2006/ole">
            <mc:AlternateContent xmlns:mc="http://schemas.openxmlformats.org/markup-compatibility/2006">
              <mc:Choice xmlns:v="urn:schemas-microsoft-com:vml" Requires="v">
                <p:oleObj spid="_x0000_s1136" name="Equation" r:id="rId10" imgW="1155600" imgH="393480" progId="Equation.DSMT4">
                  <p:embed/>
                </p:oleObj>
              </mc:Choice>
              <mc:Fallback>
                <p:oleObj name="Equation" r:id="rId10" imgW="1155600" imgH="393480" progId="Equation.DSMT4">
                  <p:embed/>
                  <p:pic>
                    <p:nvPicPr>
                      <p:cNvPr id="0" name=""/>
                      <p:cNvPicPr/>
                      <p:nvPr/>
                    </p:nvPicPr>
                    <p:blipFill>
                      <a:blip r:embed="rId11"/>
                      <a:stretch>
                        <a:fillRect/>
                      </a:stretch>
                    </p:blipFill>
                    <p:spPr>
                      <a:xfrm>
                        <a:off x="6763764" y="5048800"/>
                        <a:ext cx="1897294" cy="646331"/>
                      </a:xfrm>
                      <a:prstGeom prst="rect">
                        <a:avLst/>
                      </a:prstGeom>
                    </p:spPr>
                  </p:pic>
                </p:oleObj>
              </mc:Fallback>
            </mc:AlternateContent>
          </a:graphicData>
        </a:graphic>
      </p:graphicFrame>
      <p:sp>
        <p:nvSpPr>
          <p:cNvPr id="34" name="箭头: 下 33">
            <a:extLst>
              <a:ext uri="{FF2B5EF4-FFF2-40B4-BE49-F238E27FC236}">
                <a16:creationId xmlns:a16="http://schemas.microsoft.com/office/drawing/2014/main" id="{C4361F50-CF90-4566-9EF8-C31B3FA7C0C1}"/>
              </a:ext>
            </a:extLst>
          </p:cNvPr>
          <p:cNvSpPr/>
          <p:nvPr/>
        </p:nvSpPr>
        <p:spPr>
          <a:xfrm>
            <a:off x="7712411" y="5659105"/>
            <a:ext cx="139673" cy="411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5" name="对象 34">
            <a:extLst>
              <a:ext uri="{FF2B5EF4-FFF2-40B4-BE49-F238E27FC236}">
                <a16:creationId xmlns:a16="http://schemas.microsoft.com/office/drawing/2014/main" id="{90C8D844-8626-4521-BE78-4BAB94204621}"/>
              </a:ext>
            </a:extLst>
          </p:cNvPr>
          <p:cNvGraphicFramePr>
            <a:graphicFrameLocks noChangeAspect="1"/>
          </p:cNvGraphicFramePr>
          <p:nvPr>
            <p:extLst>
              <p:ext uri="{D42A27DB-BD31-4B8C-83A1-F6EECF244321}">
                <p14:modId xmlns:p14="http://schemas.microsoft.com/office/powerpoint/2010/main" val="3229037751"/>
              </p:ext>
            </p:extLst>
          </p:nvPr>
        </p:nvGraphicFramePr>
        <p:xfrm>
          <a:off x="6883400" y="6083300"/>
          <a:ext cx="1798638" cy="692150"/>
        </p:xfrm>
        <a:graphic>
          <a:graphicData uri="http://schemas.openxmlformats.org/presentationml/2006/ole">
            <mc:AlternateContent xmlns:mc="http://schemas.openxmlformats.org/markup-compatibility/2006">
              <mc:Choice xmlns:v="urn:schemas-microsoft-com:vml" Requires="v">
                <p:oleObj spid="_x0000_s1137" name="Equation" r:id="rId12" imgW="1218960" imgH="469800" progId="Equation.DSMT4">
                  <p:embed/>
                </p:oleObj>
              </mc:Choice>
              <mc:Fallback>
                <p:oleObj name="Equation" r:id="rId12" imgW="1218960" imgH="469800" progId="Equation.DSMT4">
                  <p:embed/>
                  <p:pic>
                    <p:nvPicPr>
                      <p:cNvPr id="0" name=""/>
                      <p:cNvPicPr/>
                      <p:nvPr/>
                    </p:nvPicPr>
                    <p:blipFill>
                      <a:blip r:embed="rId13"/>
                      <a:stretch>
                        <a:fillRect/>
                      </a:stretch>
                    </p:blipFill>
                    <p:spPr>
                      <a:xfrm>
                        <a:off x="6883400" y="6083300"/>
                        <a:ext cx="1798638" cy="692150"/>
                      </a:xfrm>
                      <a:prstGeom prst="rect">
                        <a:avLst/>
                      </a:prstGeom>
                    </p:spPr>
                  </p:pic>
                </p:oleObj>
              </mc:Fallback>
            </mc:AlternateContent>
          </a:graphicData>
        </a:graphic>
      </p:graphicFrame>
    </p:spTree>
    <p:extLst>
      <p:ext uri="{BB962C8B-B14F-4D97-AF65-F5344CB8AC3E}">
        <p14:creationId xmlns:p14="http://schemas.microsoft.com/office/powerpoint/2010/main" val="4673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sp>
        <p:nvSpPr>
          <p:cNvPr id="3" name="文本框 2">
            <a:extLst>
              <a:ext uri="{FF2B5EF4-FFF2-40B4-BE49-F238E27FC236}">
                <a16:creationId xmlns:a16="http://schemas.microsoft.com/office/drawing/2014/main" id="{C42E5539-8D8E-4377-99B4-FD150136AE3E}"/>
              </a:ext>
            </a:extLst>
          </p:cNvPr>
          <p:cNvSpPr txBox="1"/>
          <p:nvPr/>
        </p:nvSpPr>
        <p:spPr>
          <a:xfrm>
            <a:off x="539552" y="2818346"/>
            <a:ext cx="7992888" cy="923330"/>
          </a:xfrm>
          <a:prstGeom prst="rect">
            <a:avLst/>
          </a:prstGeom>
          <a:noFill/>
        </p:spPr>
        <p:txBody>
          <a:bodyPr wrap="square" rtlCol="0">
            <a:spAutoFit/>
          </a:bodyPr>
          <a:lstStyle/>
          <a:p>
            <a:r>
              <a:rPr lang="zh-CN" altLang="en-US" dirty="0"/>
              <a:t>如果两个参考系测得的时间不一样，则可以通过测量时间来确定绝对静止参考系，这与相对论基本假设矛盾。因此，两个参考系测得的时间应相同，即运动参考系的时钟应该变慢。</a:t>
            </a:r>
          </a:p>
        </p:txBody>
      </p:sp>
      <p:graphicFrame>
        <p:nvGraphicFramePr>
          <p:cNvPr id="32" name="对象 31">
            <a:extLst>
              <a:ext uri="{FF2B5EF4-FFF2-40B4-BE49-F238E27FC236}">
                <a16:creationId xmlns:a16="http://schemas.microsoft.com/office/drawing/2014/main" id="{195557F5-1856-4EB1-A04B-A954E609AB88}"/>
              </a:ext>
            </a:extLst>
          </p:cNvPr>
          <p:cNvGraphicFramePr>
            <a:graphicFrameLocks noChangeAspect="1"/>
          </p:cNvGraphicFramePr>
          <p:nvPr>
            <p:extLst>
              <p:ext uri="{D42A27DB-BD31-4B8C-83A1-F6EECF244321}">
                <p14:modId xmlns:p14="http://schemas.microsoft.com/office/powerpoint/2010/main" val="1364842088"/>
              </p:ext>
            </p:extLst>
          </p:nvPr>
        </p:nvGraphicFramePr>
        <p:xfrm>
          <a:off x="1434304" y="3960986"/>
          <a:ext cx="2847975" cy="692150"/>
        </p:xfrm>
        <a:graphic>
          <a:graphicData uri="http://schemas.openxmlformats.org/presentationml/2006/ole">
            <mc:AlternateContent xmlns:mc="http://schemas.openxmlformats.org/markup-compatibility/2006">
              <mc:Choice xmlns:v="urn:schemas-microsoft-com:vml" Requires="v">
                <p:oleObj spid="_x0000_s2076" name="Equation" r:id="rId4" imgW="1930320" imgH="469800" progId="Equation.DSMT4">
                  <p:embed/>
                </p:oleObj>
              </mc:Choice>
              <mc:Fallback>
                <p:oleObj name="Equation" r:id="rId4" imgW="1930320" imgH="469800" progId="Equation.DSMT4">
                  <p:embed/>
                  <p:pic>
                    <p:nvPicPr>
                      <p:cNvPr id="35" name="对象 34">
                        <a:extLst>
                          <a:ext uri="{FF2B5EF4-FFF2-40B4-BE49-F238E27FC236}">
                            <a16:creationId xmlns:a16="http://schemas.microsoft.com/office/drawing/2014/main" id="{90C8D844-8626-4521-BE78-4BAB94204621}"/>
                          </a:ext>
                        </a:extLst>
                      </p:cNvPr>
                      <p:cNvPicPr/>
                      <p:nvPr/>
                    </p:nvPicPr>
                    <p:blipFill>
                      <a:blip r:embed="rId5"/>
                      <a:stretch>
                        <a:fillRect/>
                      </a:stretch>
                    </p:blipFill>
                    <p:spPr>
                      <a:xfrm>
                        <a:off x="1434304" y="3960986"/>
                        <a:ext cx="2847975" cy="69215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C5C52869-8258-4494-B2C7-3AE620535FA9}"/>
              </a:ext>
            </a:extLst>
          </p:cNvPr>
          <p:cNvSpPr txBox="1"/>
          <p:nvPr/>
        </p:nvSpPr>
        <p:spPr>
          <a:xfrm>
            <a:off x="539552" y="4098463"/>
            <a:ext cx="792088" cy="369332"/>
          </a:xfrm>
          <a:prstGeom prst="rect">
            <a:avLst/>
          </a:prstGeom>
          <a:noFill/>
        </p:spPr>
        <p:txBody>
          <a:bodyPr wrap="square" rtlCol="0">
            <a:spAutoFit/>
          </a:bodyPr>
          <a:lstStyle/>
          <a:p>
            <a:r>
              <a:rPr lang="zh-CN" altLang="en-US" dirty="0"/>
              <a:t>因此，</a:t>
            </a:r>
          </a:p>
        </p:txBody>
      </p:sp>
      <p:sp>
        <p:nvSpPr>
          <p:cNvPr id="36" name="文本框 35">
            <a:extLst>
              <a:ext uri="{FF2B5EF4-FFF2-40B4-BE49-F238E27FC236}">
                <a16:creationId xmlns:a16="http://schemas.microsoft.com/office/drawing/2014/main" id="{3D006C40-D6FA-4A14-B4EA-24DCA7B0CB82}"/>
              </a:ext>
            </a:extLst>
          </p:cNvPr>
          <p:cNvSpPr txBox="1"/>
          <p:nvPr/>
        </p:nvSpPr>
        <p:spPr>
          <a:xfrm>
            <a:off x="363252" y="2332102"/>
            <a:ext cx="7488832" cy="369332"/>
          </a:xfrm>
          <a:prstGeom prst="rect">
            <a:avLst/>
          </a:prstGeom>
          <a:noFill/>
        </p:spPr>
        <p:txBody>
          <a:bodyPr wrap="square" rtlCol="0">
            <a:spAutoFit/>
          </a:bodyPr>
          <a:lstStyle/>
          <a:p>
            <a:r>
              <a:rPr lang="en-US" altLang="zh-CN" dirty="0"/>
              <a:t>2</a:t>
            </a:r>
            <a:r>
              <a:rPr lang="zh-CN" altLang="en-US" dirty="0"/>
              <a:t>）运动钟变慢</a:t>
            </a:r>
          </a:p>
        </p:txBody>
      </p:sp>
    </p:spTree>
    <p:extLst>
      <p:ext uri="{BB962C8B-B14F-4D97-AF65-F5344CB8AC3E}">
        <p14:creationId xmlns:p14="http://schemas.microsoft.com/office/powerpoint/2010/main" val="413991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19" y="274638"/>
            <a:ext cx="8639497" cy="1143000"/>
          </a:xfrm>
        </p:spPr>
        <p:txBody>
          <a:bodyPr>
            <a:normAutofit/>
          </a:bodyPr>
          <a:lstStyle/>
          <a:p>
            <a:r>
              <a:rPr lang="en-US" altLang="zh-CN" dirty="0"/>
              <a:t>§8.1 </a:t>
            </a:r>
            <a:r>
              <a:rPr lang="zh-CN" altLang="en-US" dirty="0"/>
              <a:t>狭义相对论</a:t>
            </a:r>
            <a:r>
              <a:rPr lang="en-US" altLang="zh-CN" dirty="0"/>
              <a:t> </a:t>
            </a:r>
            <a:endParaRPr lang="zh-CN" altLang="en-US" dirty="0"/>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EB16F6-3716-431F-B673-46E68510BF9A}"/>
              </a:ext>
            </a:extLst>
          </p:cNvPr>
          <p:cNvSpPr txBox="1"/>
          <p:nvPr/>
        </p:nvSpPr>
        <p:spPr>
          <a:xfrm>
            <a:off x="271535" y="1628800"/>
            <a:ext cx="8064896" cy="461665"/>
          </a:xfrm>
          <a:prstGeom prst="rect">
            <a:avLst/>
          </a:prstGeom>
          <a:noFill/>
        </p:spPr>
        <p:txBody>
          <a:bodyPr wrap="square" rtlCol="0">
            <a:spAutoFit/>
          </a:bodyPr>
          <a:lstStyle/>
          <a:p>
            <a:r>
              <a:rPr lang="zh-CN" altLang="en-US" sz="2400" b="1" dirty="0">
                <a:latin typeface="宋体" panose="02010600030101010101" pitchFamily="2" charset="-122"/>
              </a:rPr>
              <a:t>洛伦兹变换：</a:t>
            </a:r>
            <a:endParaRPr lang="zh-CN" altLang="en-US" sz="2400" b="1" dirty="0"/>
          </a:p>
        </p:txBody>
      </p:sp>
      <p:sp>
        <p:nvSpPr>
          <p:cNvPr id="36" name="文本框 35">
            <a:extLst>
              <a:ext uri="{FF2B5EF4-FFF2-40B4-BE49-F238E27FC236}">
                <a16:creationId xmlns:a16="http://schemas.microsoft.com/office/drawing/2014/main" id="{3D006C40-D6FA-4A14-B4EA-24DCA7B0CB82}"/>
              </a:ext>
            </a:extLst>
          </p:cNvPr>
          <p:cNvSpPr txBox="1"/>
          <p:nvPr/>
        </p:nvSpPr>
        <p:spPr>
          <a:xfrm>
            <a:off x="363252" y="2332102"/>
            <a:ext cx="7488832" cy="369332"/>
          </a:xfrm>
          <a:prstGeom prst="rect">
            <a:avLst/>
          </a:prstGeom>
          <a:noFill/>
        </p:spPr>
        <p:txBody>
          <a:bodyPr wrap="square" rtlCol="0">
            <a:spAutoFit/>
          </a:bodyPr>
          <a:lstStyle/>
          <a:p>
            <a:r>
              <a:rPr lang="en-US" altLang="zh-CN" dirty="0"/>
              <a:t>3</a:t>
            </a:r>
            <a:r>
              <a:rPr lang="zh-CN" altLang="en-US" dirty="0"/>
              <a:t>）物体在运动方向上的长度缩短</a:t>
            </a:r>
          </a:p>
        </p:txBody>
      </p:sp>
      <p:sp>
        <p:nvSpPr>
          <p:cNvPr id="6" name="文本框 5">
            <a:extLst>
              <a:ext uri="{FF2B5EF4-FFF2-40B4-BE49-F238E27FC236}">
                <a16:creationId xmlns:a16="http://schemas.microsoft.com/office/drawing/2014/main" id="{E95ECFAB-B39A-4A8B-9538-CE5FA08FDEBC}"/>
              </a:ext>
            </a:extLst>
          </p:cNvPr>
          <p:cNvSpPr txBox="1"/>
          <p:nvPr/>
        </p:nvSpPr>
        <p:spPr>
          <a:xfrm>
            <a:off x="590763" y="3005192"/>
            <a:ext cx="3200636" cy="646331"/>
          </a:xfrm>
          <a:prstGeom prst="rect">
            <a:avLst/>
          </a:prstGeom>
          <a:noFill/>
        </p:spPr>
        <p:txBody>
          <a:bodyPr wrap="square" rtlCol="0">
            <a:spAutoFit/>
          </a:bodyPr>
          <a:lstStyle/>
          <a:p>
            <a:r>
              <a:rPr lang="zh-CN" altLang="en-US" dirty="0"/>
              <a:t>在两个均绝对静止的参考系中，有一静止的物体，其长度</a:t>
            </a:r>
            <a:r>
              <a:rPr lang="en-US" altLang="zh-CN" dirty="0"/>
              <a:t>l=l’</a:t>
            </a:r>
            <a:r>
              <a:rPr lang="zh-CN" altLang="en-US" dirty="0"/>
              <a:t>。</a:t>
            </a:r>
          </a:p>
        </p:txBody>
      </p:sp>
      <p:pic>
        <p:nvPicPr>
          <p:cNvPr id="7" name="图片 6">
            <a:extLst>
              <a:ext uri="{FF2B5EF4-FFF2-40B4-BE49-F238E27FC236}">
                <a16:creationId xmlns:a16="http://schemas.microsoft.com/office/drawing/2014/main" id="{A8D082C1-6E71-45F6-9F1B-6236FEAA0E99}"/>
              </a:ext>
            </a:extLst>
          </p:cNvPr>
          <p:cNvPicPr>
            <a:picLocks noChangeAspect="1"/>
          </p:cNvPicPr>
          <p:nvPr/>
        </p:nvPicPr>
        <p:blipFill>
          <a:blip r:embed="rId4"/>
          <a:stretch>
            <a:fillRect/>
          </a:stretch>
        </p:blipFill>
        <p:spPr>
          <a:xfrm>
            <a:off x="590763" y="3645024"/>
            <a:ext cx="2800000" cy="2009524"/>
          </a:xfrm>
          <a:prstGeom prst="rect">
            <a:avLst/>
          </a:prstGeom>
        </p:spPr>
      </p:pic>
      <p:pic>
        <p:nvPicPr>
          <p:cNvPr id="8" name="图片 7">
            <a:extLst>
              <a:ext uri="{FF2B5EF4-FFF2-40B4-BE49-F238E27FC236}">
                <a16:creationId xmlns:a16="http://schemas.microsoft.com/office/drawing/2014/main" id="{EF679324-3FEF-4C20-BB7E-A9CED82AF934}"/>
              </a:ext>
            </a:extLst>
          </p:cNvPr>
          <p:cNvPicPr>
            <a:picLocks noChangeAspect="1"/>
          </p:cNvPicPr>
          <p:nvPr/>
        </p:nvPicPr>
        <p:blipFill>
          <a:blip r:embed="rId5"/>
          <a:stretch>
            <a:fillRect/>
          </a:stretch>
        </p:blipFill>
        <p:spPr>
          <a:xfrm>
            <a:off x="935365" y="4278357"/>
            <a:ext cx="1990476" cy="742857"/>
          </a:xfrm>
          <a:prstGeom prst="rect">
            <a:avLst/>
          </a:prstGeom>
        </p:spPr>
      </p:pic>
      <p:pic>
        <p:nvPicPr>
          <p:cNvPr id="9" name="图片 8">
            <a:extLst>
              <a:ext uri="{FF2B5EF4-FFF2-40B4-BE49-F238E27FC236}">
                <a16:creationId xmlns:a16="http://schemas.microsoft.com/office/drawing/2014/main" id="{C8EE30E0-24A3-47AF-9D93-5D67E46810DA}"/>
              </a:ext>
            </a:extLst>
          </p:cNvPr>
          <p:cNvPicPr>
            <a:picLocks noChangeAspect="1"/>
          </p:cNvPicPr>
          <p:nvPr/>
        </p:nvPicPr>
        <p:blipFill>
          <a:blip r:embed="rId6"/>
          <a:stretch>
            <a:fillRect/>
          </a:stretch>
        </p:blipFill>
        <p:spPr>
          <a:xfrm>
            <a:off x="2513584" y="3726688"/>
            <a:ext cx="447619" cy="438095"/>
          </a:xfrm>
          <a:prstGeom prst="rect">
            <a:avLst/>
          </a:prstGeom>
        </p:spPr>
      </p:pic>
      <p:graphicFrame>
        <p:nvGraphicFramePr>
          <p:cNvPr id="13" name="对象 12">
            <a:extLst>
              <a:ext uri="{FF2B5EF4-FFF2-40B4-BE49-F238E27FC236}">
                <a16:creationId xmlns:a16="http://schemas.microsoft.com/office/drawing/2014/main" id="{FD023267-C869-4BED-9093-D3DA6CDEC8C8}"/>
              </a:ext>
            </a:extLst>
          </p:cNvPr>
          <p:cNvGraphicFramePr>
            <a:graphicFrameLocks noChangeAspect="1"/>
          </p:cNvGraphicFramePr>
          <p:nvPr>
            <p:extLst>
              <p:ext uri="{D42A27DB-BD31-4B8C-83A1-F6EECF244321}">
                <p14:modId xmlns:p14="http://schemas.microsoft.com/office/powerpoint/2010/main" val="3606245186"/>
              </p:ext>
            </p:extLst>
          </p:nvPr>
        </p:nvGraphicFramePr>
        <p:xfrm>
          <a:off x="923116" y="5775488"/>
          <a:ext cx="1997644" cy="451081"/>
        </p:xfrm>
        <a:graphic>
          <a:graphicData uri="http://schemas.openxmlformats.org/presentationml/2006/ole">
            <mc:AlternateContent xmlns:mc="http://schemas.openxmlformats.org/markup-compatibility/2006">
              <mc:Choice xmlns:v="urn:schemas-microsoft-com:vml" Requires="v">
                <p:oleObj spid="_x0000_s3126" name="Equation" r:id="rId7" imgW="787320" imgH="177480" progId="Equation.DSMT4">
                  <p:embed/>
                </p:oleObj>
              </mc:Choice>
              <mc:Fallback>
                <p:oleObj name="Equation" r:id="rId7" imgW="787320" imgH="177480" progId="Equation.DSMT4">
                  <p:embed/>
                  <p:pic>
                    <p:nvPicPr>
                      <p:cNvPr id="26" name="对象 25">
                        <a:extLst>
                          <a:ext uri="{FF2B5EF4-FFF2-40B4-BE49-F238E27FC236}">
                            <a16:creationId xmlns:a16="http://schemas.microsoft.com/office/drawing/2014/main" id="{C90C99FD-C664-4BF2-80E2-D2F619233CD4}"/>
                          </a:ext>
                        </a:extLst>
                      </p:cNvPr>
                      <p:cNvPicPr/>
                      <p:nvPr/>
                    </p:nvPicPr>
                    <p:blipFill>
                      <a:blip r:embed="rId8"/>
                      <a:stretch>
                        <a:fillRect/>
                      </a:stretch>
                    </p:blipFill>
                    <p:spPr>
                      <a:xfrm>
                        <a:off x="923116" y="5775488"/>
                        <a:ext cx="1997644" cy="451081"/>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C928A804-497C-4AEA-9D06-AA927C8FCD4C}"/>
              </a:ext>
            </a:extLst>
          </p:cNvPr>
          <p:cNvSpPr txBox="1"/>
          <p:nvPr/>
        </p:nvSpPr>
        <p:spPr>
          <a:xfrm>
            <a:off x="4800888" y="3886661"/>
            <a:ext cx="3673141" cy="1200329"/>
          </a:xfrm>
          <a:prstGeom prst="rect">
            <a:avLst/>
          </a:prstGeom>
          <a:noFill/>
        </p:spPr>
        <p:txBody>
          <a:bodyPr wrap="square" rtlCol="0">
            <a:spAutoFit/>
          </a:bodyPr>
          <a:lstStyle/>
          <a:p>
            <a:r>
              <a:rPr lang="en-US" altLang="zh-CN" dirty="0"/>
              <a:t>S</a:t>
            </a:r>
            <a:r>
              <a:rPr lang="zh-CN" altLang="en-US" dirty="0"/>
              <a:t>仍静止，</a:t>
            </a:r>
            <a:r>
              <a:rPr lang="en-US" altLang="zh-CN" dirty="0"/>
              <a:t>S’</a:t>
            </a:r>
            <a:r>
              <a:rPr lang="zh-CN" altLang="en-US" dirty="0"/>
              <a:t>相对于</a:t>
            </a:r>
            <a:r>
              <a:rPr lang="en-US" altLang="zh-CN" dirty="0"/>
              <a:t>S</a:t>
            </a:r>
            <a:r>
              <a:rPr lang="zh-CN" altLang="en-US" dirty="0"/>
              <a:t>以速度</a:t>
            </a:r>
            <a:r>
              <a:rPr lang="en-US" altLang="zh-CN" dirty="0"/>
              <a:t>u</a:t>
            </a:r>
            <a:r>
              <a:rPr lang="zh-CN" altLang="en-US" dirty="0"/>
              <a:t>匀速直线运动，物体跟随</a:t>
            </a:r>
            <a:r>
              <a:rPr lang="en-US" altLang="zh-CN" dirty="0"/>
              <a:t>S’</a:t>
            </a:r>
            <a:r>
              <a:rPr lang="zh-CN" altLang="en-US" dirty="0"/>
              <a:t>一起运动，在</a:t>
            </a:r>
            <a:r>
              <a:rPr lang="en-US" altLang="zh-CN" dirty="0"/>
              <a:t>S’</a:t>
            </a:r>
            <a:r>
              <a:rPr lang="zh-CN" altLang="en-US" dirty="0"/>
              <a:t>中重复刚才的实验，则在</a:t>
            </a:r>
            <a:r>
              <a:rPr lang="en-US" altLang="zh-CN" dirty="0"/>
              <a:t>S</a:t>
            </a:r>
            <a:r>
              <a:rPr lang="zh-CN" altLang="en-US" dirty="0"/>
              <a:t>中测得的时间为：</a:t>
            </a:r>
          </a:p>
        </p:txBody>
      </p:sp>
      <p:pic>
        <p:nvPicPr>
          <p:cNvPr id="12" name="图片 11">
            <a:extLst>
              <a:ext uri="{FF2B5EF4-FFF2-40B4-BE49-F238E27FC236}">
                <a16:creationId xmlns:a16="http://schemas.microsoft.com/office/drawing/2014/main" id="{4CE0018B-EBBB-43CF-A44D-85538CC3EA2B}"/>
              </a:ext>
            </a:extLst>
          </p:cNvPr>
          <p:cNvPicPr>
            <a:picLocks noChangeAspect="1"/>
          </p:cNvPicPr>
          <p:nvPr/>
        </p:nvPicPr>
        <p:blipFill>
          <a:blip r:embed="rId9"/>
          <a:stretch>
            <a:fillRect/>
          </a:stretch>
        </p:blipFill>
        <p:spPr>
          <a:xfrm>
            <a:off x="5407036" y="1711691"/>
            <a:ext cx="2590476" cy="1933333"/>
          </a:xfrm>
          <a:prstGeom prst="rect">
            <a:avLst/>
          </a:prstGeom>
        </p:spPr>
      </p:pic>
      <p:graphicFrame>
        <p:nvGraphicFramePr>
          <p:cNvPr id="14" name="对象 13">
            <a:extLst>
              <a:ext uri="{FF2B5EF4-FFF2-40B4-BE49-F238E27FC236}">
                <a16:creationId xmlns:a16="http://schemas.microsoft.com/office/drawing/2014/main" id="{BBF68A0D-8CAE-4550-A33C-BF4FF290D166}"/>
              </a:ext>
            </a:extLst>
          </p:cNvPr>
          <p:cNvGraphicFramePr>
            <a:graphicFrameLocks noChangeAspect="1"/>
          </p:cNvGraphicFramePr>
          <p:nvPr>
            <p:extLst>
              <p:ext uri="{D42A27DB-BD31-4B8C-83A1-F6EECF244321}">
                <p14:modId xmlns:p14="http://schemas.microsoft.com/office/powerpoint/2010/main" val="4280437021"/>
              </p:ext>
            </p:extLst>
          </p:nvPr>
        </p:nvGraphicFramePr>
        <p:xfrm>
          <a:off x="4942693" y="5203988"/>
          <a:ext cx="4118694" cy="1379374"/>
        </p:xfrm>
        <a:graphic>
          <a:graphicData uri="http://schemas.openxmlformats.org/presentationml/2006/ole">
            <mc:AlternateContent xmlns:mc="http://schemas.openxmlformats.org/markup-compatibility/2006">
              <mc:Choice xmlns:v="urn:schemas-microsoft-com:vml" Requires="v">
                <p:oleObj spid="_x0000_s3127" name="Equation" r:id="rId10" imgW="2692080" imgH="901440" progId="Equation.DSMT4">
                  <p:embed/>
                </p:oleObj>
              </mc:Choice>
              <mc:Fallback>
                <p:oleObj name="Equation" r:id="rId10" imgW="2692080" imgH="901440" progId="Equation.DSMT4">
                  <p:embed/>
                  <p:pic>
                    <p:nvPicPr>
                      <p:cNvPr id="0" name=""/>
                      <p:cNvPicPr/>
                      <p:nvPr/>
                    </p:nvPicPr>
                    <p:blipFill>
                      <a:blip r:embed="rId11"/>
                      <a:stretch>
                        <a:fillRect/>
                      </a:stretch>
                    </p:blipFill>
                    <p:spPr>
                      <a:xfrm>
                        <a:off x="4942693" y="5203988"/>
                        <a:ext cx="4118694" cy="1379374"/>
                      </a:xfrm>
                      <a:prstGeom prst="rect">
                        <a:avLst/>
                      </a:prstGeom>
                    </p:spPr>
                  </p:pic>
                </p:oleObj>
              </mc:Fallback>
            </mc:AlternateContent>
          </a:graphicData>
        </a:graphic>
      </p:graphicFrame>
    </p:spTree>
    <p:extLst>
      <p:ext uri="{BB962C8B-B14F-4D97-AF65-F5344CB8AC3E}">
        <p14:creationId xmlns:p14="http://schemas.microsoft.com/office/powerpoint/2010/main" val="7013590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6276</TotalTime>
  <Words>2004</Words>
  <Application>Microsoft Office PowerPoint</Application>
  <PresentationFormat>全屏显示(4:3)</PresentationFormat>
  <Paragraphs>213</Paragraphs>
  <Slides>34</Slides>
  <Notes>33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宋体</vt:lpstr>
      <vt:lpstr>Arial</vt:lpstr>
      <vt:lpstr>Calibri</vt:lpstr>
      <vt:lpstr>Symbol</vt:lpstr>
      <vt:lpstr>Wingdings</vt:lpstr>
      <vt:lpstr>Office 主题</vt:lpstr>
      <vt:lpstr>Equation</vt:lpstr>
      <vt:lpstr>第八章 相对论简介</vt:lpstr>
      <vt:lpstr>第八章 相对论简介</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§8.1 狭义相对论 </vt:lpstr>
      <vt:lpstr>§8.2 广义相对论简介 </vt:lpstr>
      <vt:lpstr>§8.2 广义相对论简介 </vt:lpstr>
      <vt:lpstr>§8.2 广义相对论简介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455</cp:revision>
  <dcterms:created xsi:type="dcterms:W3CDTF">2013-12-11T06:44:42Z</dcterms:created>
  <dcterms:modified xsi:type="dcterms:W3CDTF">2020-03-24T04:20:12Z</dcterms:modified>
</cp:coreProperties>
</file>