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68" r:id="rId3"/>
    <p:sldId id="269" r:id="rId4"/>
    <p:sldId id="270" r:id="rId5"/>
    <p:sldId id="271" r:id="rId6"/>
    <p:sldId id="272" r:id="rId7"/>
    <p:sldId id="274" r:id="rId8"/>
    <p:sldId id="275" r:id="rId9"/>
    <p:sldId id="273" r:id="rId10"/>
    <p:sldId id="276" r:id="rId11"/>
    <p:sldId id="277" r:id="rId12"/>
    <p:sldId id="278" r:id="rId13"/>
    <p:sldId id="315" r:id="rId14"/>
    <p:sldId id="316" r:id="rId15"/>
    <p:sldId id="279" r:id="rId16"/>
    <p:sldId id="281" r:id="rId17"/>
    <p:sldId id="282" r:id="rId18"/>
    <p:sldId id="283" r:id="rId19"/>
    <p:sldId id="284" r:id="rId20"/>
    <p:sldId id="286" r:id="rId21"/>
    <p:sldId id="287" r:id="rId22"/>
    <p:sldId id="288" r:id="rId23"/>
    <p:sldId id="289" r:id="rId24"/>
    <p:sldId id="290" r:id="rId25"/>
    <p:sldId id="291" r:id="rId26"/>
    <p:sldId id="293" r:id="rId27"/>
    <p:sldId id="294" r:id="rId28"/>
    <p:sldId id="295" r:id="rId29"/>
    <p:sldId id="296" r:id="rId30"/>
    <p:sldId id="292" r:id="rId31"/>
    <p:sldId id="326" r:id="rId32"/>
    <p:sldId id="297" r:id="rId33"/>
    <p:sldId id="298" r:id="rId34"/>
    <p:sldId id="299" r:id="rId35"/>
    <p:sldId id="300" r:id="rId36"/>
    <p:sldId id="301" r:id="rId37"/>
    <p:sldId id="302" r:id="rId38"/>
    <p:sldId id="303" r:id="rId39"/>
    <p:sldId id="304" r:id="rId40"/>
    <p:sldId id="307" r:id="rId41"/>
    <p:sldId id="306" r:id="rId42"/>
    <p:sldId id="318" r:id="rId43"/>
    <p:sldId id="319" r:id="rId44"/>
    <p:sldId id="320" r:id="rId45"/>
    <p:sldId id="321" r:id="rId46"/>
    <p:sldId id="308" r:id="rId47"/>
    <p:sldId id="309" r:id="rId48"/>
    <p:sldId id="310" r:id="rId49"/>
    <p:sldId id="311" r:id="rId50"/>
    <p:sldId id="312" r:id="rId51"/>
    <p:sldId id="317" r:id="rId52"/>
    <p:sldId id="327" r:id="rId53"/>
    <p:sldId id="328" r:id="rId54"/>
    <p:sldId id="305" r:id="rId55"/>
    <p:sldId id="313" r:id="rId56"/>
    <p:sldId id="314"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FF"/>
    <a:srgbClr val="00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27" autoAdjust="0"/>
    <p:restoredTop sz="95013" autoAdjust="0"/>
  </p:normalViewPr>
  <p:slideViewPr>
    <p:cSldViewPr>
      <p:cViewPr varScale="1">
        <p:scale>
          <a:sx n="86" d="100"/>
          <a:sy n="86" d="100"/>
        </p:scale>
        <p:origin x="143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 Id="rId5" Type="http://schemas.openxmlformats.org/officeDocument/2006/relationships/image" Target="../media/image73.emf"/><Relationship Id="rId4" Type="http://schemas.openxmlformats.org/officeDocument/2006/relationships/image" Target="../media/image72.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image" Target="../media/image76.emf"/><Relationship Id="rId7" Type="http://schemas.openxmlformats.org/officeDocument/2006/relationships/image" Target="../media/image80.emf"/><Relationship Id="rId2" Type="http://schemas.openxmlformats.org/officeDocument/2006/relationships/image" Target="../media/image75.emf"/><Relationship Id="rId1" Type="http://schemas.openxmlformats.org/officeDocument/2006/relationships/image" Target="../media/image74.emf"/><Relationship Id="rId6" Type="http://schemas.openxmlformats.org/officeDocument/2006/relationships/image" Target="../media/image79.emf"/><Relationship Id="rId5" Type="http://schemas.openxmlformats.org/officeDocument/2006/relationships/image" Target="../media/image78.emf"/><Relationship Id="rId10" Type="http://schemas.openxmlformats.org/officeDocument/2006/relationships/image" Target="../media/image83.emf"/><Relationship Id="rId4" Type="http://schemas.openxmlformats.org/officeDocument/2006/relationships/image" Target="../media/image77.emf"/><Relationship Id="rId9" Type="http://schemas.openxmlformats.org/officeDocument/2006/relationships/image" Target="../media/image8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88.wmf"/><Relationship Id="rId4" Type="http://schemas.openxmlformats.org/officeDocument/2006/relationships/image" Target="../media/image9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5.wmf"/><Relationship Id="rId1" Type="http://schemas.openxmlformats.org/officeDocument/2006/relationships/image" Target="../media/image106.wmf"/><Relationship Id="rId5" Type="http://schemas.openxmlformats.org/officeDocument/2006/relationships/image" Target="../media/image109.wmf"/><Relationship Id="rId4"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4" Type="http://schemas.openxmlformats.org/officeDocument/2006/relationships/image" Target="../media/image11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emf"/><Relationship Id="rId5" Type="http://schemas.openxmlformats.org/officeDocument/2006/relationships/image" Target="../media/image122.emf"/><Relationship Id="rId4" Type="http://schemas.openxmlformats.org/officeDocument/2006/relationships/image" Target="../media/image121.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image" Target="../media/image125.emf"/><Relationship Id="rId1" Type="http://schemas.openxmlformats.org/officeDocument/2006/relationships/image" Target="../media/image124.emf"/><Relationship Id="rId6" Type="http://schemas.openxmlformats.org/officeDocument/2006/relationships/image" Target="../media/image129.emf"/><Relationship Id="rId5" Type="http://schemas.openxmlformats.org/officeDocument/2006/relationships/image" Target="../media/image128.emf"/><Relationship Id="rId4" Type="http://schemas.openxmlformats.org/officeDocument/2006/relationships/image" Target="../media/image127.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e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11" Type="http://schemas.openxmlformats.org/officeDocument/2006/relationships/image" Target="../media/image15.wmf"/><Relationship Id="rId5" Type="http://schemas.openxmlformats.org/officeDocument/2006/relationships/image" Target="../media/image9.w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18.wmf"/><Relationship Id="rId5" Type="http://schemas.openxmlformats.org/officeDocument/2006/relationships/image" Target="../media/image133.wmf"/><Relationship Id="rId4" Type="http://schemas.openxmlformats.org/officeDocument/2006/relationships/image" Target="../media/image13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 Id="rId4" Type="http://schemas.openxmlformats.org/officeDocument/2006/relationships/image" Target="../media/image147.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4" Type="http://schemas.openxmlformats.org/officeDocument/2006/relationships/image" Target="../media/image15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emf"/><Relationship Id="rId5" Type="http://schemas.openxmlformats.org/officeDocument/2006/relationships/image" Target="../media/image20.emf"/><Relationship Id="rId10" Type="http://schemas.openxmlformats.org/officeDocument/2006/relationships/image" Target="../media/image25.emf"/><Relationship Id="rId4" Type="http://schemas.openxmlformats.org/officeDocument/2006/relationships/image" Target="../media/image19.emf"/><Relationship Id="rId9" Type="http://schemas.openxmlformats.org/officeDocument/2006/relationships/image" Target="../media/image24.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 Id="rId5" Type="http://schemas.openxmlformats.org/officeDocument/2006/relationships/image" Target="../media/image161.wmf"/><Relationship Id="rId4" Type="http://schemas.openxmlformats.org/officeDocument/2006/relationships/image" Target="../media/image160.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62.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image" Target="../media/image166.wmf"/><Relationship Id="rId7" Type="http://schemas.openxmlformats.org/officeDocument/2006/relationships/image" Target="../media/image170.wmf"/><Relationship Id="rId2" Type="http://schemas.openxmlformats.org/officeDocument/2006/relationships/image" Target="../media/image165.wmf"/><Relationship Id="rId1" Type="http://schemas.openxmlformats.org/officeDocument/2006/relationships/image" Target="../media/image164.wmf"/><Relationship Id="rId6" Type="http://schemas.openxmlformats.org/officeDocument/2006/relationships/image" Target="../media/image169.wmf"/><Relationship Id="rId5" Type="http://schemas.openxmlformats.org/officeDocument/2006/relationships/image" Target="../media/image168.wmf"/><Relationship Id="rId4" Type="http://schemas.openxmlformats.org/officeDocument/2006/relationships/image" Target="../media/image167.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179.emf"/><Relationship Id="rId13" Type="http://schemas.openxmlformats.org/officeDocument/2006/relationships/image" Target="../media/image184.emf"/><Relationship Id="rId3" Type="http://schemas.openxmlformats.org/officeDocument/2006/relationships/image" Target="../media/image174.emf"/><Relationship Id="rId7" Type="http://schemas.openxmlformats.org/officeDocument/2006/relationships/image" Target="../media/image178.emf"/><Relationship Id="rId12" Type="http://schemas.openxmlformats.org/officeDocument/2006/relationships/image" Target="../media/image183.emf"/><Relationship Id="rId2" Type="http://schemas.openxmlformats.org/officeDocument/2006/relationships/image" Target="../media/image173.emf"/><Relationship Id="rId1" Type="http://schemas.openxmlformats.org/officeDocument/2006/relationships/image" Target="../media/image172.emf"/><Relationship Id="rId6" Type="http://schemas.openxmlformats.org/officeDocument/2006/relationships/image" Target="../media/image177.emf"/><Relationship Id="rId11" Type="http://schemas.openxmlformats.org/officeDocument/2006/relationships/image" Target="../media/image182.emf"/><Relationship Id="rId5" Type="http://schemas.openxmlformats.org/officeDocument/2006/relationships/image" Target="../media/image176.emf"/><Relationship Id="rId15" Type="http://schemas.openxmlformats.org/officeDocument/2006/relationships/image" Target="../media/image186.emf"/><Relationship Id="rId10" Type="http://schemas.openxmlformats.org/officeDocument/2006/relationships/image" Target="../media/image181.emf"/><Relationship Id="rId4" Type="http://schemas.openxmlformats.org/officeDocument/2006/relationships/image" Target="../media/image175.emf"/><Relationship Id="rId9" Type="http://schemas.openxmlformats.org/officeDocument/2006/relationships/image" Target="../media/image180.emf"/><Relationship Id="rId14" Type="http://schemas.openxmlformats.org/officeDocument/2006/relationships/image" Target="../media/image185.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 Id="rId5" Type="http://schemas.openxmlformats.org/officeDocument/2006/relationships/image" Target="../media/image191.wmf"/><Relationship Id="rId4" Type="http://schemas.openxmlformats.org/officeDocument/2006/relationships/image" Target="../media/image190.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199.emf"/><Relationship Id="rId3" Type="http://schemas.openxmlformats.org/officeDocument/2006/relationships/image" Target="../media/image194.emf"/><Relationship Id="rId7" Type="http://schemas.openxmlformats.org/officeDocument/2006/relationships/image" Target="../media/image198.emf"/><Relationship Id="rId2" Type="http://schemas.openxmlformats.org/officeDocument/2006/relationships/image" Target="../media/image193.emf"/><Relationship Id="rId1" Type="http://schemas.openxmlformats.org/officeDocument/2006/relationships/image" Target="../media/image192.emf"/><Relationship Id="rId6" Type="http://schemas.openxmlformats.org/officeDocument/2006/relationships/image" Target="../media/image197.emf"/><Relationship Id="rId5" Type="http://schemas.openxmlformats.org/officeDocument/2006/relationships/image" Target="../media/image196.emf"/><Relationship Id="rId4" Type="http://schemas.openxmlformats.org/officeDocument/2006/relationships/image" Target="../media/image19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5" Type="http://schemas.openxmlformats.org/officeDocument/2006/relationships/image" Target="../media/image33.emf"/><Relationship Id="rId4"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emf"/><Relationship Id="rId7" Type="http://schemas.openxmlformats.org/officeDocument/2006/relationships/image" Target="../media/image40.wmf"/><Relationship Id="rId12" Type="http://schemas.openxmlformats.org/officeDocument/2006/relationships/image" Target="../media/image45.wmf"/><Relationship Id="rId2" Type="http://schemas.openxmlformats.org/officeDocument/2006/relationships/image" Target="../media/image35.emf"/><Relationship Id="rId1" Type="http://schemas.openxmlformats.org/officeDocument/2006/relationships/image" Target="../media/image34.emf"/><Relationship Id="rId6" Type="http://schemas.openxmlformats.org/officeDocument/2006/relationships/image" Target="../media/image39.emf"/><Relationship Id="rId11" Type="http://schemas.openxmlformats.org/officeDocument/2006/relationships/image" Target="../media/image44.wmf"/><Relationship Id="rId5" Type="http://schemas.openxmlformats.org/officeDocument/2006/relationships/image" Target="../media/image38.emf"/><Relationship Id="rId10" Type="http://schemas.openxmlformats.org/officeDocument/2006/relationships/image" Target="../media/image43.wmf"/><Relationship Id="rId4" Type="http://schemas.openxmlformats.org/officeDocument/2006/relationships/image" Target="../media/image37.emf"/><Relationship Id="rId9"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image" Target="../media/image52.emf"/><Relationship Id="rId1" Type="http://schemas.openxmlformats.org/officeDocument/2006/relationships/image" Target="../media/image51.e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emf"/><Relationship Id="rId9" Type="http://schemas.openxmlformats.org/officeDocument/2006/relationships/image" Target="../media/image5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E0C53B-C6BC-44D2-8820-88466243220F}" type="datetimeFigureOut">
              <a:rPr lang="zh-CN" altLang="en-US" smtClean="0"/>
              <a:pPr/>
              <a:t>2020/3/5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FF93C6-E9D0-4C2F-8D20-AD386A2E942A}" type="slidenum">
              <a:rPr lang="zh-CN" altLang="en-US" smtClean="0"/>
              <a:pPr/>
              <a:t>‹#›</a:t>
            </a:fld>
            <a:endParaRPr lang="zh-CN" altLang="en-US"/>
          </a:p>
        </p:txBody>
      </p:sp>
    </p:spTree>
    <p:extLst>
      <p:ext uri="{BB962C8B-B14F-4D97-AF65-F5344CB8AC3E}">
        <p14:creationId xmlns:p14="http://schemas.microsoft.com/office/powerpoint/2010/main" val="256657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正负号是含在</a:t>
            </a:r>
            <a:r>
              <a:rPr lang="en-US" altLang="zh-CN" dirty="0"/>
              <a:t>u1</a:t>
            </a:r>
            <a:r>
              <a:rPr lang="zh-CN" altLang="en-US" dirty="0"/>
              <a:t>和</a:t>
            </a:r>
            <a:r>
              <a:rPr lang="en-US" altLang="zh-CN" dirty="0"/>
              <a:t>u2</a:t>
            </a:r>
            <a:r>
              <a:rPr lang="zh-CN" altLang="en-US" dirty="0"/>
              <a:t>里的</a:t>
            </a:r>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看到这里</a:t>
            </a:r>
            <a:r>
              <a:rPr lang="en-US" altLang="zh-CN"/>
              <a:t>2020.3.2</a:t>
            </a:r>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57406583"/>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2020/3/5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7.bin"/><Relationship Id="rId5" Type="http://schemas.openxmlformats.org/officeDocument/2006/relationships/image" Target="../media/image46.wmf"/><Relationship Id="rId4" Type="http://schemas.openxmlformats.org/officeDocument/2006/relationships/oleObject" Target="../embeddings/oleObject46.bin"/></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3.emf"/><Relationship Id="rId13" Type="http://schemas.openxmlformats.org/officeDocument/2006/relationships/oleObject" Target="../embeddings/oleObject53.bin"/><Relationship Id="rId18" Type="http://schemas.openxmlformats.org/officeDocument/2006/relationships/image" Target="../media/image58.emf"/><Relationship Id="rId3" Type="http://schemas.openxmlformats.org/officeDocument/2006/relationships/oleObject" Target="../embeddings/oleObject48.bin"/><Relationship Id="rId21" Type="http://schemas.openxmlformats.org/officeDocument/2006/relationships/oleObject" Target="../embeddings/oleObject57.bin"/><Relationship Id="rId7" Type="http://schemas.openxmlformats.org/officeDocument/2006/relationships/oleObject" Target="../embeddings/oleObject50.bin"/><Relationship Id="rId12" Type="http://schemas.openxmlformats.org/officeDocument/2006/relationships/image" Target="../media/image55.wmf"/><Relationship Id="rId17" Type="http://schemas.openxmlformats.org/officeDocument/2006/relationships/oleObject" Target="../embeddings/oleObject55.bin"/><Relationship Id="rId2" Type="http://schemas.openxmlformats.org/officeDocument/2006/relationships/slideLayout" Target="../slideLayouts/slideLayout7.xml"/><Relationship Id="rId16" Type="http://schemas.openxmlformats.org/officeDocument/2006/relationships/image" Target="../media/image57.emf"/><Relationship Id="rId20" Type="http://schemas.openxmlformats.org/officeDocument/2006/relationships/image" Target="../media/image59.emf"/><Relationship Id="rId1" Type="http://schemas.openxmlformats.org/officeDocument/2006/relationships/vmlDrawing" Target="../drawings/vmlDrawing9.vml"/><Relationship Id="rId6" Type="http://schemas.openxmlformats.org/officeDocument/2006/relationships/image" Target="../media/image52.e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54.emf"/><Relationship Id="rId19" Type="http://schemas.openxmlformats.org/officeDocument/2006/relationships/oleObject" Target="../embeddings/oleObject56.bin"/><Relationship Id="rId4" Type="http://schemas.openxmlformats.org/officeDocument/2006/relationships/image" Target="../media/image51.emf"/><Relationship Id="rId9" Type="http://schemas.openxmlformats.org/officeDocument/2006/relationships/oleObject" Target="../embeddings/oleObject51.bin"/><Relationship Id="rId14" Type="http://schemas.openxmlformats.org/officeDocument/2006/relationships/image" Target="../media/image56.wmf"/></Relationships>
</file>

<file path=ppt/slides/_rels/slide14.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61.wmf"/><Relationship Id="rId5" Type="http://schemas.openxmlformats.org/officeDocument/2006/relationships/oleObject" Target="../embeddings/oleObject59.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10.xml"/><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63.bin"/><Relationship Id="rId11" Type="http://schemas.openxmlformats.org/officeDocument/2006/relationships/image" Target="../media/image67.wmf"/><Relationship Id="rId5" Type="http://schemas.openxmlformats.org/officeDocument/2006/relationships/image" Target="../media/image64.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66.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68.wmf"/><Relationship Id="rId4" Type="http://schemas.openxmlformats.org/officeDocument/2006/relationships/oleObject" Target="../embeddings/oleObject66.bin"/></Relationships>
</file>

<file path=ppt/slides/_rels/slide17.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3.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0.e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72.emf"/><Relationship Id="rId4" Type="http://schemas.openxmlformats.org/officeDocument/2006/relationships/image" Target="../media/image69.emf"/><Relationship Id="rId9" Type="http://schemas.openxmlformats.org/officeDocument/2006/relationships/oleObject" Target="../embeddings/oleObject70.bin"/></Relationships>
</file>

<file path=ppt/slides/_rels/slide18.xml.rels><?xml version="1.0" encoding="UTF-8" standalone="yes"?>
<Relationships xmlns="http://schemas.openxmlformats.org/package/2006/relationships"><Relationship Id="rId8" Type="http://schemas.openxmlformats.org/officeDocument/2006/relationships/image" Target="../media/image76.emf"/><Relationship Id="rId13" Type="http://schemas.openxmlformats.org/officeDocument/2006/relationships/oleObject" Target="../embeddings/oleObject77.bin"/><Relationship Id="rId18" Type="http://schemas.openxmlformats.org/officeDocument/2006/relationships/image" Target="../media/image81.emf"/><Relationship Id="rId3" Type="http://schemas.openxmlformats.org/officeDocument/2006/relationships/oleObject" Target="../embeddings/oleObject72.bin"/><Relationship Id="rId21" Type="http://schemas.openxmlformats.org/officeDocument/2006/relationships/oleObject" Target="../embeddings/oleObject81.bin"/><Relationship Id="rId7" Type="http://schemas.openxmlformats.org/officeDocument/2006/relationships/oleObject" Target="../embeddings/oleObject74.bin"/><Relationship Id="rId12" Type="http://schemas.openxmlformats.org/officeDocument/2006/relationships/image" Target="../media/image78.emf"/><Relationship Id="rId17" Type="http://schemas.openxmlformats.org/officeDocument/2006/relationships/oleObject" Target="../embeddings/oleObject79.bin"/><Relationship Id="rId25" Type="http://schemas.openxmlformats.org/officeDocument/2006/relationships/hyperlink" Target="http://202.117.23.17/web/physics/jxzy/ch-4/ch4.htm" TargetMode="External"/><Relationship Id="rId2" Type="http://schemas.openxmlformats.org/officeDocument/2006/relationships/slideLayout" Target="../slideLayouts/slideLayout4.xml"/><Relationship Id="rId16" Type="http://schemas.openxmlformats.org/officeDocument/2006/relationships/image" Target="../media/image80.emf"/><Relationship Id="rId20" Type="http://schemas.openxmlformats.org/officeDocument/2006/relationships/image" Target="../media/image82.emf"/><Relationship Id="rId1" Type="http://schemas.openxmlformats.org/officeDocument/2006/relationships/vmlDrawing" Target="../drawings/vmlDrawing14.vml"/><Relationship Id="rId6" Type="http://schemas.openxmlformats.org/officeDocument/2006/relationships/image" Target="../media/image75.emf"/><Relationship Id="rId11" Type="http://schemas.openxmlformats.org/officeDocument/2006/relationships/oleObject" Target="../embeddings/oleObject76.bin"/><Relationship Id="rId24" Type="http://schemas.openxmlformats.org/officeDocument/2006/relationships/oleObject" Target="../embeddings/oleObject83.bin"/><Relationship Id="rId5" Type="http://schemas.openxmlformats.org/officeDocument/2006/relationships/oleObject" Target="../embeddings/oleObject73.bin"/><Relationship Id="rId15" Type="http://schemas.openxmlformats.org/officeDocument/2006/relationships/oleObject" Target="../embeddings/oleObject78.bin"/><Relationship Id="rId23" Type="http://schemas.openxmlformats.org/officeDocument/2006/relationships/oleObject" Target="../embeddings/oleObject82.bin"/><Relationship Id="rId10" Type="http://schemas.openxmlformats.org/officeDocument/2006/relationships/image" Target="../media/image77.emf"/><Relationship Id="rId19" Type="http://schemas.openxmlformats.org/officeDocument/2006/relationships/oleObject" Target="../embeddings/oleObject80.bin"/><Relationship Id="rId4" Type="http://schemas.openxmlformats.org/officeDocument/2006/relationships/image" Target="../media/image74.emf"/><Relationship Id="rId9" Type="http://schemas.openxmlformats.org/officeDocument/2006/relationships/oleObject" Target="../embeddings/oleObject75.bin"/><Relationship Id="rId14" Type="http://schemas.openxmlformats.org/officeDocument/2006/relationships/image" Target="../media/image79.emf"/><Relationship Id="rId22" Type="http://schemas.openxmlformats.org/officeDocument/2006/relationships/image" Target="../media/image83.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84.wmf"/><Relationship Id="rId5" Type="http://schemas.openxmlformats.org/officeDocument/2006/relationships/oleObject" Target="NULL"/><Relationship Id="rId4" Type="http://schemas.openxmlformats.org/officeDocument/2006/relationships/image" Target="../media/image85.png"/></Relationships>
</file>

<file path=ppt/slides/_rels/slide2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notesSlide" Target="../notesSlides/notesSlide16.xml"/><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6.wmf"/><Relationship Id="rId11" Type="http://schemas.openxmlformats.org/officeDocument/2006/relationships/image" Target="../media/image89.wmf"/><Relationship Id="rId5" Type="http://schemas.openxmlformats.org/officeDocument/2006/relationships/oleObject" Target="NULL"/><Relationship Id="rId10" Type="http://schemas.openxmlformats.org/officeDocument/2006/relationships/image" Target="../media/image88.wmf"/><Relationship Id="rId4" Type="http://schemas.openxmlformats.org/officeDocument/2006/relationships/image" Target="../media/image85.png"/><Relationship Id="rId9" Type="http://schemas.openxmlformats.org/officeDocument/2006/relationships/oleObject" Target="../embeddings/oleObject85.bin"/></Relationships>
</file>

<file path=ppt/slides/_rels/slide24.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notesSlide" Target="../notesSlides/notesSlide17.xml"/><Relationship Id="rId7"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90.wmf"/><Relationship Id="rId5" Type="http://schemas.openxmlformats.org/officeDocument/2006/relationships/oleObject" Target="NULL"/><Relationship Id="rId4" Type="http://schemas.openxmlformats.org/officeDocument/2006/relationships/image" Target="../media/image85.png"/><Relationship Id="rId9" Type="http://schemas.openxmlformats.org/officeDocument/2006/relationships/image" Target="../media/image92.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notesSlide" Target="../notesSlides/notesSlide18.xml"/><Relationship Id="rId7" Type="http://schemas.openxmlformats.org/officeDocument/2006/relationships/image" Target="../media/image92.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NULL"/><Relationship Id="rId5" Type="http://schemas.openxmlformats.org/officeDocument/2006/relationships/image" Target="../media/image88.wmf"/><Relationship Id="rId10" Type="http://schemas.openxmlformats.org/officeDocument/2006/relationships/image" Target="../media/image94.wmf"/><Relationship Id="rId4" Type="http://schemas.openxmlformats.org/officeDocument/2006/relationships/oleObject" Target="../embeddings/oleObject87.bin"/><Relationship Id="rId9" Type="http://schemas.openxmlformats.org/officeDocument/2006/relationships/image" Target="../media/image93.wmf"/></Relationships>
</file>

<file path=ppt/slides/_rels/slide26.xml.rels><?xml version="1.0" encoding="UTF-8" standalone="yes"?>
<Relationships xmlns="http://schemas.openxmlformats.org/package/2006/relationships"><Relationship Id="rId8" Type="http://schemas.openxmlformats.org/officeDocument/2006/relationships/oleObject" Target="NULL"/><Relationship Id="rId3" Type="http://schemas.openxmlformats.org/officeDocument/2006/relationships/notesSlide" Target="../notesSlides/notesSlide19.xml"/><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90.bin"/><Relationship Id="rId5" Type="http://schemas.openxmlformats.org/officeDocument/2006/relationships/image" Target="../media/image84.wmf"/><Relationship Id="rId4" Type="http://schemas.openxmlformats.org/officeDocument/2006/relationships/oleObject" Target="../embeddings/oleObject89.bin"/><Relationship Id="rId9" Type="http://schemas.openxmlformats.org/officeDocument/2006/relationships/image" Target="../media/image95.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95.wmf"/><Relationship Id="rId4" Type="http://schemas.openxmlformats.org/officeDocument/2006/relationships/oleObject" Target="NUL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notesSlide" Target="../notesSlides/notesSlide21.xml"/><Relationship Id="rId7"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91.bin"/><Relationship Id="rId5" Type="http://schemas.openxmlformats.org/officeDocument/2006/relationships/image" Target="../media/image95.wmf"/><Relationship Id="rId4" Type="http://schemas.openxmlformats.org/officeDocument/2006/relationships/oleObject" Target="NULL"/><Relationship Id="rId9" Type="http://schemas.openxmlformats.org/officeDocument/2006/relationships/image" Target="../media/image97.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98.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93.bin"/><Relationship Id="rId5" Type="http://schemas.openxmlformats.org/officeDocument/2006/relationships/image" Target="../media/image95.wmf"/><Relationship Id="rId4" Type="http://schemas.openxmlformats.org/officeDocument/2006/relationships/oleObject" Target="NUL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102.png"/><Relationship Id="rId7"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99.wmf"/><Relationship Id="rId5" Type="http://schemas.openxmlformats.org/officeDocument/2006/relationships/oleObject" Target="../embeddings/oleObject94.bin"/><Relationship Id="rId10" Type="http://schemas.openxmlformats.org/officeDocument/2006/relationships/image" Target="../media/image101.wmf"/><Relationship Id="rId4" Type="http://schemas.openxmlformats.org/officeDocument/2006/relationships/image" Target="../media/image103.png"/><Relationship Id="rId9" Type="http://schemas.openxmlformats.org/officeDocument/2006/relationships/oleObject" Target="../embeddings/oleObject96.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oleObject" Target="NULL"/></Relationships>
</file>

<file path=ppt/slides/_rels/slide33.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101.bin"/><Relationship Id="rId3" Type="http://schemas.openxmlformats.org/officeDocument/2006/relationships/notesSlide" Target="../notesSlides/notesSlide25.xml"/><Relationship Id="rId7" Type="http://schemas.openxmlformats.org/officeDocument/2006/relationships/oleObject" Target="../embeddings/oleObject98.bin"/><Relationship Id="rId12" Type="http://schemas.openxmlformats.org/officeDocument/2006/relationships/image" Target="../media/image108.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06.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107.wmf"/><Relationship Id="rId4" Type="http://schemas.openxmlformats.org/officeDocument/2006/relationships/image" Target="../media/image110.png"/><Relationship Id="rId9" Type="http://schemas.openxmlformats.org/officeDocument/2006/relationships/oleObject" Target="../embeddings/oleObject99.bin"/><Relationship Id="rId14" Type="http://schemas.openxmlformats.org/officeDocument/2006/relationships/image" Target="../media/image109.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notesSlide" Target="../notesSlides/notesSlide26.xml"/><Relationship Id="rId7" Type="http://schemas.openxmlformats.org/officeDocument/2006/relationships/image" Target="../media/image112.wmf"/><Relationship Id="rId12" Type="http://schemas.openxmlformats.org/officeDocument/2006/relationships/image" Target="../media/image114.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03.bin"/><Relationship Id="rId11" Type="http://schemas.openxmlformats.org/officeDocument/2006/relationships/oleObject" Target="../embeddings/oleObject106.bin"/><Relationship Id="rId5" Type="http://schemas.openxmlformats.org/officeDocument/2006/relationships/image" Target="../media/image111.wmf"/><Relationship Id="rId10" Type="http://schemas.openxmlformats.org/officeDocument/2006/relationships/image" Target="../media/image113.wmf"/><Relationship Id="rId4" Type="http://schemas.openxmlformats.org/officeDocument/2006/relationships/oleObject" Target="../embeddings/oleObject102.bin"/><Relationship Id="rId9" Type="http://schemas.openxmlformats.org/officeDocument/2006/relationships/oleObject" Target="../embeddings/oleObject105.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notesSlide" Target="../notesSlides/notesSlide27.xml"/><Relationship Id="rId7" Type="http://schemas.openxmlformats.org/officeDocument/2006/relationships/image" Target="../media/image116.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08.bin"/><Relationship Id="rId5" Type="http://schemas.openxmlformats.org/officeDocument/2006/relationships/image" Target="../media/image115.wmf"/><Relationship Id="rId4" Type="http://schemas.openxmlformats.org/officeDocument/2006/relationships/oleObject" Target="../embeddings/oleObject107.bin"/><Relationship Id="rId9" Type="http://schemas.openxmlformats.org/officeDocument/2006/relationships/image" Target="../media/image117.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image" Target="../media/image122.emf"/><Relationship Id="rId3" Type="http://schemas.openxmlformats.org/officeDocument/2006/relationships/notesSlide" Target="../notesSlides/notesSlide28.xml"/><Relationship Id="rId7" Type="http://schemas.openxmlformats.org/officeDocument/2006/relationships/image" Target="../media/image119.wmf"/><Relationship Id="rId12"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11.bin"/><Relationship Id="rId11" Type="http://schemas.openxmlformats.org/officeDocument/2006/relationships/image" Target="../media/image121.emf"/><Relationship Id="rId5" Type="http://schemas.openxmlformats.org/officeDocument/2006/relationships/image" Target="../media/image118.wmf"/><Relationship Id="rId15" Type="http://schemas.openxmlformats.org/officeDocument/2006/relationships/image" Target="../media/image123.emf"/><Relationship Id="rId10" Type="http://schemas.openxmlformats.org/officeDocument/2006/relationships/oleObject" Target="../embeddings/oleObject113.bin"/><Relationship Id="rId4" Type="http://schemas.openxmlformats.org/officeDocument/2006/relationships/oleObject" Target="../embeddings/oleObject110.bin"/><Relationship Id="rId9" Type="http://schemas.openxmlformats.org/officeDocument/2006/relationships/image" Target="../media/image120.wmf"/><Relationship Id="rId14" Type="http://schemas.openxmlformats.org/officeDocument/2006/relationships/oleObject" Target="../embeddings/oleObject115.bin"/></Relationships>
</file>

<file path=ppt/slides/_rels/slide37.xml.rels><?xml version="1.0" encoding="UTF-8" standalone="yes"?>
<Relationships xmlns="http://schemas.openxmlformats.org/package/2006/relationships"><Relationship Id="rId8" Type="http://schemas.openxmlformats.org/officeDocument/2006/relationships/image" Target="../media/image126.emf"/><Relationship Id="rId13" Type="http://schemas.openxmlformats.org/officeDocument/2006/relationships/oleObject" Target="../embeddings/oleObject121.bin"/><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128.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25.emf"/><Relationship Id="rId11" Type="http://schemas.openxmlformats.org/officeDocument/2006/relationships/oleObject" Target="../embeddings/oleObject120.bin"/><Relationship Id="rId5" Type="http://schemas.openxmlformats.org/officeDocument/2006/relationships/oleObject" Target="../embeddings/oleObject117.bin"/><Relationship Id="rId10" Type="http://schemas.openxmlformats.org/officeDocument/2006/relationships/image" Target="../media/image127.emf"/><Relationship Id="rId4" Type="http://schemas.openxmlformats.org/officeDocument/2006/relationships/image" Target="../media/image124.emf"/><Relationship Id="rId9" Type="http://schemas.openxmlformats.org/officeDocument/2006/relationships/oleObject" Target="../embeddings/oleObject119.bin"/><Relationship Id="rId14" Type="http://schemas.openxmlformats.org/officeDocument/2006/relationships/image" Target="../media/image129.e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133.wmf"/><Relationship Id="rId3" Type="http://schemas.openxmlformats.org/officeDocument/2006/relationships/notesSlide" Target="../notesSlides/notesSlide29.xml"/><Relationship Id="rId7" Type="http://schemas.openxmlformats.org/officeDocument/2006/relationships/image" Target="../media/image130.wmf"/><Relationship Id="rId12"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23.bin"/><Relationship Id="rId11" Type="http://schemas.openxmlformats.org/officeDocument/2006/relationships/image" Target="../media/image132.wmf"/><Relationship Id="rId5" Type="http://schemas.openxmlformats.org/officeDocument/2006/relationships/image" Target="../media/image118.wmf"/><Relationship Id="rId10" Type="http://schemas.openxmlformats.org/officeDocument/2006/relationships/oleObject" Target="../embeddings/oleObject125.bin"/><Relationship Id="rId4" Type="http://schemas.openxmlformats.org/officeDocument/2006/relationships/oleObject" Target="../embeddings/oleObject122.bin"/><Relationship Id="rId9" Type="http://schemas.openxmlformats.org/officeDocument/2006/relationships/image" Target="../media/image131.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35.png"/><Relationship Id="rId5" Type="http://schemas.openxmlformats.org/officeDocument/2006/relationships/image" Target="../media/image134.wmf"/><Relationship Id="rId4" Type="http://schemas.openxmlformats.org/officeDocument/2006/relationships/oleObject" Target="../embeddings/oleObject127.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9.wmf"/><Relationship Id="rId18" Type="http://schemas.openxmlformats.org/officeDocument/2006/relationships/oleObject" Target="../embeddings/oleObject12.bin"/><Relationship Id="rId3" Type="http://schemas.openxmlformats.org/officeDocument/2006/relationships/notesSlide" Target="../notesSlides/notesSlide3.xml"/><Relationship Id="rId21" Type="http://schemas.openxmlformats.org/officeDocument/2006/relationships/image" Target="../media/image13.emf"/><Relationship Id="rId7" Type="http://schemas.openxmlformats.org/officeDocument/2006/relationships/image" Target="../media/image6.wmf"/><Relationship Id="rId12" Type="http://schemas.openxmlformats.org/officeDocument/2006/relationships/oleObject" Target="../embeddings/oleObject9.bin"/><Relationship Id="rId17" Type="http://schemas.openxmlformats.org/officeDocument/2006/relationships/image" Target="../media/image11.wmf"/><Relationship Id="rId25"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oleObject" Target="../embeddings/oleObject11.bin"/><Relationship Id="rId20" Type="http://schemas.openxmlformats.org/officeDocument/2006/relationships/oleObject" Target="../embeddings/oleObject13.bin"/><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8.emf"/><Relationship Id="rId24" Type="http://schemas.openxmlformats.org/officeDocument/2006/relationships/oleObject" Target="../embeddings/oleObject15.bin"/><Relationship Id="rId5" Type="http://schemas.openxmlformats.org/officeDocument/2006/relationships/image" Target="../media/image5.wmf"/><Relationship Id="rId15" Type="http://schemas.openxmlformats.org/officeDocument/2006/relationships/image" Target="../media/image10.wmf"/><Relationship Id="rId23" Type="http://schemas.openxmlformats.org/officeDocument/2006/relationships/image" Target="../media/image14.emf"/><Relationship Id="rId10" Type="http://schemas.openxmlformats.org/officeDocument/2006/relationships/oleObject" Target="../embeddings/oleObject8.bin"/><Relationship Id="rId19" Type="http://schemas.openxmlformats.org/officeDocument/2006/relationships/image" Target="../media/image12.wmf"/><Relationship Id="rId4" Type="http://schemas.openxmlformats.org/officeDocument/2006/relationships/oleObject" Target="../embeddings/oleObject5.bin"/><Relationship Id="rId9" Type="http://schemas.openxmlformats.org/officeDocument/2006/relationships/image" Target="../media/image7.emf"/><Relationship Id="rId14" Type="http://schemas.openxmlformats.org/officeDocument/2006/relationships/oleObject" Target="../embeddings/oleObject10.bin"/><Relationship Id="rId22" Type="http://schemas.openxmlformats.org/officeDocument/2006/relationships/oleObject" Target="../embeddings/oleObject14.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134.wmf"/><Relationship Id="rId4" Type="http://schemas.openxmlformats.org/officeDocument/2006/relationships/oleObject" Target="../embeddings/oleObject128.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137.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30.bin"/><Relationship Id="rId5" Type="http://schemas.openxmlformats.org/officeDocument/2006/relationships/image" Target="../media/image136.wmf"/><Relationship Id="rId4" Type="http://schemas.openxmlformats.org/officeDocument/2006/relationships/oleObject" Target="../embeddings/oleObject129.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notesSlide" Target="../notesSlides/notesSlide34.xml"/><Relationship Id="rId7" Type="http://schemas.openxmlformats.org/officeDocument/2006/relationships/image" Target="../media/image139.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32.bin"/><Relationship Id="rId5" Type="http://schemas.openxmlformats.org/officeDocument/2006/relationships/image" Target="../media/image138.wmf"/><Relationship Id="rId4" Type="http://schemas.openxmlformats.org/officeDocument/2006/relationships/oleObject" Target="../embeddings/oleObject131.bin"/><Relationship Id="rId9" Type="http://schemas.openxmlformats.org/officeDocument/2006/relationships/image" Target="../media/image140.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36.bin"/><Relationship Id="rId3" Type="http://schemas.openxmlformats.org/officeDocument/2006/relationships/notesSlide" Target="../notesSlides/notesSlide35.xml"/><Relationship Id="rId7" Type="http://schemas.openxmlformats.org/officeDocument/2006/relationships/image" Target="../media/image142.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135.bin"/><Relationship Id="rId5" Type="http://schemas.openxmlformats.org/officeDocument/2006/relationships/image" Target="../media/image141.wmf"/><Relationship Id="rId4" Type="http://schemas.openxmlformats.org/officeDocument/2006/relationships/oleObject" Target="../embeddings/oleObject134.bin"/><Relationship Id="rId9" Type="http://schemas.openxmlformats.org/officeDocument/2006/relationships/image" Target="../media/image143.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39.bin"/><Relationship Id="rId3" Type="http://schemas.openxmlformats.org/officeDocument/2006/relationships/notesSlide" Target="../notesSlides/notesSlide36.xml"/><Relationship Id="rId7" Type="http://schemas.openxmlformats.org/officeDocument/2006/relationships/image" Target="../media/image145.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38.bin"/><Relationship Id="rId11" Type="http://schemas.openxmlformats.org/officeDocument/2006/relationships/image" Target="../media/image147.wmf"/><Relationship Id="rId5" Type="http://schemas.openxmlformats.org/officeDocument/2006/relationships/image" Target="../media/image144.wmf"/><Relationship Id="rId10" Type="http://schemas.openxmlformats.org/officeDocument/2006/relationships/oleObject" Target="../embeddings/oleObject140.bin"/><Relationship Id="rId4" Type="http://schemas.openxmlformats.org/officeDocument/2006/relationships/oleObject" Target="../embeddings/oleObject137.bin"/><Relationship Id="rId9" Type="http://schemas.openxmlformats.org/officeDocument/2006/relationships/image" Target="../media/image146.w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49.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142.bin"/><Relationship Id="rId5" Type="http://schemas.openxmlformats.org/officeDocument/2006/relationships/image" Target="../media/image148.wmf"/><Relationship Id="rId4" Type="http://schemas.openxmlformats.org/officeDocument/2006/relationships/oleObject" Target="../embeddings/oleObject141.bin"/></Relationships>
</file>

<file path=ppt/slides/_rels/slide47.xml.rels><?xml version="1.0" encoding="UTF-8" standalone="yes"?>
<Relationships xmlns="http://schemas.openxmlformats.org/package/2006/relationships"><Relationship Id="rId8" Type="http://schemas.openxmlformats.org/officeDocument/2006/relationships/oleObject" Target="NULL"/><Relationship Id="rId3" Type="http://schemas.openxmlformats.org/officeDocument/2006/relationships/notesSlide" Target="../notesSlides/notesSlide38.xml"/><Relationship Id="rId7" Type="http://schemas.openxmlformats.org/officeDocument/2006/relationships/image" Target="../media/image151.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44.bin"/><Relationship Id="rId5" Type="http://schemas.openxmlformats.org/officeDocument/2006/relationships/image" Target="../media/image150.wmf"/><Relationship Id="rId4" Type="http://schemas.openxmlformats.org/officeDocument/2006/relationships/oleObject" Target="../embeddings/oleObject143.bin"/><Relationship Id="rId9" Type="http://schemas.openxmlformats.org/officeDocument/2006/relationships/image" Target="../media/image152.wmf"/></Relationships>
</file>

<file path=ppt/slides/_rels/slide48.xml.rels><?xml version="1.0" encoding="UTF-8" standalone="yes"?>
<Relationships xmlns="http://schemas.openxmlformats.org/package/2006/relationships"><Relationship Id="rId8" Type="http://schemas.openxmlformats.org/officeDocument/2006/relationships/oleObject" Target="NULL"/><Relationship Id="rId3" Type="http://schemas.openxmlformats.org/officeDocument/2006/relationships/notesSlide" Target="../notesSlides/notesSlide39.xml"/><Relationship Id="rId7" Type="http://schemas.openxmlformats.org/officeDocument/2006/relationships/image" Target="../media/image154.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46.bin"/><Relationship Id="rId11" Type="http://schemas.openxmlformats.org/officeDocument/2006/relationships/image" Target="../media/image156.wmf"/><Relationship Id="rId5" Type="http://schemas.openxmlformats.org/officeDocument/2006/relationships/image" Target="../media/image153.wmf"/><Relationship Id="rId10" Type="http://schemas.openxmlformats.org/officeDocument/2006/relationships/oleObject" Target="../embeddings/oleObject147.bin"/><Relationship Id="rId4" Type="http://schemas.openxmlformats.org/officeDocument/2006/relationships/oleObject" Target="../embeddings/oleObject145.bin"/><Relationship Id="rId9" Type="http://schemas.openxmlformats.org/officeDocument/2006/relationships/image" Target="../media/image155.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49.bin"/><Relationship Id="rId13" Type="http://schemas.openxmlformats.org/officeDocument/2006/relationships/image" Target="../media/image161.wmf"/><Relationship Id="rId3" Type="http://schemas.openxmlformats.org/officeDocument/2006/relationships/notesSlide" Target="../notesSlides/notesSlide40.xml"/><Relationship Id="rId7" Type="http://schemas.openxmlformats.org/officeDocument/2006/relationships/image" Target="../media/image158.wmf"/><Relationship Id="rId12" Type="http://schemas.openxmlformats.org/officeDocument/2006/relationships/oleObject" Target="../embeddings/oleObject151.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48.bin"/><Relationship Id="rId11" Type="http://schemas.openxmlformats.org/officeDocument/2006/relationships/image" Target="../media/image160.wmf"/><Relationship Id="rId5" Type="http://schemas.openxmlformats.org/officeDocument/2006/relationships/image" Target="../media/image157.wmf"/><Relationship Id="rId10" Type="http://schemas.openxmlformats.org/officeDocument/2006/relationships/oleObject" Target="../embeddings/oleObject150.bin"/><Relationship Id="rId4" Type="http://schemas.openxmlformats.org/officeDocument/2006/relationships/oleObject" Target="NULL"/><Relationship Id="rId9" Type="http://schemas.openxmlformats.org/officeDocument/2006/relationships/image" Target="../media/image159.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0.emf"/><Relationship Id="rId18" Type="http://schemas.openxmlformats.org/officeDocument/2006/relationships/oleObject" Target="../embeddings/oleObject23.bin"/><Relationship Id="rId3" Type="http://schemas.openxmlformats.org/officeDocument/2006/relationships/notesSlide" Target="../notesSlides/notesSlide4.xml"/><Relationship Id="rId21" Type="http://schemas.openxmlformats.org/officeDocument/2006/relationships/image" Target="../media/image24.emf"/><Relationship Id="rId7" Type="http://schemas.openxmlformats.org/officeDocument/2006/relationships/image" Target="../media/image17.wmf"/><Relationship Id="rId12" Type="http://schemas.openxmlformats.org/officeDocument/2006/relationships/oleObject" Target="../embeddings/oleObject20.bin"/><Relationship Id="rId17" Type="http://schemas.openxmlformats.org/officeDocument/2006/relationships/image" Target="../media/image22.emf"/><Relationship Id="rId2" Type="http://schemas.openxmlformats.org/officeDocument/2006/relationships/slideLayout" Target="../slideLayouts/slideLayout2.xml"/><Relationship Id="rId16" Type="http://schemas.openxmlformats.org/officeDocument/2006/relationships/oleObject" Target="../embeddings/oleObject22.bin"/><Relationship Id="rId20" Type="http://schemas.openxmlformats.org/officeDocument/2006/relationships/oleObject" Target="../embeddings/oleObject24.bin"/><Relationship Id="rId1" Type="http://schemas.openxmlformats.org/officeDocument/2006/relationships/vmlDrawing" Target="../drawings/vmlDrawing4.vml"/><Relationship Id="rId6" Type="http://schemas.openxmlformats.org/officeDocument/2006/relationships/oleObject" Target="../embeddings/oleObject17.bin"/><Relationship Id="rId11" Type="http://schemas.openxmlformats.org/officeDocument/2006/relationships/image" Target="../media/image19.emf"/><Relationship Id="rId5" Type="http://schemas.openxmlformats.org/officeDocument/2006/relationships/image" Target="../media/image16.wmf"/><Relationship Id="rId15" Type="http://schemas.openxmlformats.org/officeDocument/2006/relationships/image" Target="../media/image21.emf"/><Relationship Id="rId23" Type="http://schemas.openxmlformats.org/officeDocument/2006/relationships/image" Target="../media/image25.emf"/><Relationship Id="rId10" Type="http://schemas.openxmlformats.org/officeDocument/2006/relationships/oleObject" Target="../embeddings/oleObject19.bin"/><Relationship Id="rId19" Type="http://schemas.openxmlformats.org/officeDocument/2006/relationships/image" Target="../media/image23.emf"/><Relationship Id="rId4" Type="http://schemas.openxmlformats.org/officeDocument/2006/relationships/oleObject" Target="../embeddings/oleObject16.bin"/><Relationship Id="rId9" Type="http://schemas.openxmlformats.org/officeDocument/2006/relationships/image" Target="../media/image18.emf"/><Relationship Id="rId14" Type="http://schemas.openxmlformats.org/officeDocument/2006/relationships/oleObject" Target="../embeddings/oleObject21.bin"/><Relationship Id="rId22" Type="http://schemas.openxmlformats.org/officeDocument/2006/relationships/oleObject" Target="../embeddings/oleObject25.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image" Target="../media/image162.wmf"/><Relationship Id="rId4" Type="http://schemas.openxmlformats.org/officeDocument/2006/relationships/oleObject" Target="../embeddings/oleObject152.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55.bin"/><Relationship Id="rId13" Type="http://schemas.openxmlformats.org/officeDocument/2006/relationships/image" Target="../media/image168.wmf"/><Relationship Id="rId18" Type="http://schemas.openxmlformats.org/officeDocument/2006/relationships/oleObject" Target="../embeddings/oleObject160.bin"/><Relationship Id="rId3" Type="http://schemas.openxmlformats.org/officeDocument/2006/relationships/image" Target="../media/image163.png"/><Relationship Id="rId7" Type="http://schemas.openxmlformats.org/officeDocument/2006/relationships/image" Target="../media/image165.wmf"/><Relationship Id="rId12" Type="http://schemas.openxmlformats.org/officeDocument/2006/relationships/oleObject" Target="../embeddings/oleObject157.bin"/><Relationship Id="rId17" Type="http://schemas.openxmlformats.org/officeDocument/2006/relationships/image" Target="../media/image170.wmf"/><Relationship Id="rId2" Type="http://schemas.openxmlformats.org/officeDocument/2006/relationships/slideLayout" Target="../slideLayouts/slideLayout2.xml"/><Relationship Id="rId16" Type="http://schemas.openxmlformats.org/officeDocument/2006/relationships/oleObject" Target="../embeddings/oleObject159.bin"/><Relationship Id="rId1" Type="http://schemas.openxmlformats.org/officeDocument/2006/relationships/vmlDrawing" Target="../drawings/vmlDrawing42.vml"/><Relationship Id="rId6" Type="http://schemas.openxmlformats.org/officeDocument/2006/relationships/oleObject" Target="../embeddings/oleObject154.bin"/><Relationship Id="rId11" Type="http://schemas.openxmlformats.org/officeDocument/2006/relationships/image" Target="../media/image167.wmf"/><Relationship Id="rId5" Type="http://schemas.openxmlformats.org/officeDocument/2006/relationships/image" Target="../media/image164.wmf"/><Relationship Id="rId15" Type="http://schemas.openxmlformats.org/officeDocument/2006/relationships/image" Target="../media/image169.wmf"/><Relationship Id="rId10" Type="http://schemas.openxmlformats.org/officeDocument/2006/relationships/oleObject" Target="../embeddings/oleObject156.bin"/><Relationship Id="rId19" Type="http://schemas.openxmlformats.org/officeDocument/2006/relationships/image" Target="../media/image171.wmf"/><Relationship Id="rId4" Type="http://schemas.openxmlformats.org/officeDocument/2006/relationships/oleObject" Target="../embeddings/oleObject153.bin"/><Relationship Id="rId9" Type="http://schemas.openxmlformats.org/officeDocument/2006/relationships/image" Target="../media/image166.wmf"/><Relationship Id="rId14" Type="http://schemas.openxmlformats.org/officeDocument/2006/relationships/oleObject" Target="../embeddings/oleObject158.bin"/></Relationships>
</file>

<file path=ppt/slides/_rels/slide54.xml.rels><?xml version="1.0" encoding="UTF-8" standalone="yes"?>
<Relationships xmlns="http://schemas.openxmlformats.org/package/2006/relationships"><Relationship Id="rId8" Type="http://schemas.openxmlformats.org/officeDocument/2006/relationships/image" Target="../media/image174.emf"/><Relationship Id="rId13" Type="http://schemas.openxmlformats.org/officeDocument/2006/relationships/oleObject" Target="../embeddings/oleObject166.bin"/><Relationship Id="rId18" Type="http://schemas.openxmlformats.org/officeDocument/2006/relationships/image" Target="../media/image179.emf"/><Relationship Id="rId26" Type="http://schemas.openxmlformats.org/officeDocument/2006/relationships/image" Target="../media/image183.emf"/><Relationship Id="rId3" Type="http://schemas.openxmlformats.org/officeDocument/2006/relationships/oleObject" Target="../embeddings/oleObject161.bin"/><Relationship Id="rId21" Type="http://schemas.openxmlformats.org/officeDocument/2006/relationships/oleObject" Target="../embeddings/oleObject170.bin"/><Relationship Id="rId7" Type="http://schemas.openxmlformats.org/officeDocument/2006/relationships/oleObject" Target="../embeddings/oleObject163.bin"/><Relationship Id="rId12" Type="http://schemas.openxmlformats.org/officeDocument/2006/relationships/image" Target="../media/image176.emf"/><Relationship Id="rId17" Type="http://schemas.openxmlformats.org/officeDocument/2006/relationships/oleObject" Target="../embeddings/oleObject168.bin"/><Relationship Id="rId25" Type="http://schemas.openxmlformats.org/officeDocument/2006/relationships/oleObject" Target="../embeddings/oleObject172.bin"/><Relationship Id="rId33" Type="http://schemas.openxmlformats.org/officeDocument/2006/relationships/hyperlink" Target="http://202.117.23.17/web/physics/jxzy/ch-4/ch4.htm" TargetMode="External"/><Relationship Id="rId2" Type="http://schemas.openxmlformats.org/officeDocument/2006/relationships/slideLayout" Target="../slideLayouts/slideLayout7.xml"/><Relationship Id="rId16" Type="http://schemas.openxmlformats.org/officeDocument/2006/relationships/image" Target="../media/image178.emf"/><Relationship Id="rId20" Type="http://schemas.openxmlformats.org/officeDocument/2006/relationships/image" Target="../media/image180.emf"/><Relationship Id="rId29" Type="http://schemas.openxmlformats.org/officeDocument/2006/relationships/oleObject" Target="../embeddings/oleObject174.bin"/><Relationship Id="rId1" Type="http://schemas.openxmlformats.org/officeDocument/2006/relationships/vmlDrawing" Target="../drawings/vmlDrawing43.vml"/><Relationship Id="rId6" Type="http://schemas.openxmlformats.org/officeDocument/2006/relationships/image" Target="../media/image173.emf"/><Relationship Id="rId11" Type="http://schemas.openxmlformats.org/officeDocument/2006/relationships/oleObject" Target="../embeddings/oleObject165.bin"/><Relationship Id="rId24" Type="http://schemas.openxmlformats.org/officeDocument/2006/relationships/image" Target="../media/image182.emf"/><Relationship Id="rId32" Type="http://schemas.openxmlformats.org/officeDocument/2006/relationships/image" Target="../media/image186.emf"/><Relationship Id="rId5" Type="http://schemas.openxmlformats.org/officeDocument/2006/relationships/oleObject" Target="../embeddings/oleObject162.bin"/><Relationship Id="rId15" Type="http://schemas.openxmlformats.org/officeDocument/2006/relationships/oleObject" Target="../embeddings/oleObject167.bin"/><Relationship Id="rId23" Type="http://schemas.openxmlformats.org/officeDocument/2006/relationships/oleObject" Target="../embeddings/oleObject171.bin"/><Relationship Id="rId28" Type="http://schemas.openxmlformats.org/officeDocument/2006/relationships/image" Target="../media/image184.emf"/><Relationship Id="rId10" Type="http://schemas.openxmlformats.org/officeDocument/2006/relationships/image" Target="../media/image175.emf"/><Relationship Id="rId19" Type="http://schemas.openxmlformats.org/officeDocument/2006/relationships/oleObject" Target="../embeddings/oleObject169.bin"/><Relationship Id="rId31" Type="http://schemas.openxmlformats.org/officeDocument/2006/relationships/oleObject" Target="../embeddings/oleObject175.bin"/><Relationship Id="rId4" Type="http://schemas.openxmlformats.org/officeDocument/2006/relationships/image" Target="../media/image172.emf"/><Relationship Id="rId9" Type="http://schemas.openxmlformats.org/officeDocument/2006/relationships/oleObject" Target="../embeddings/oleObject164.bin"/><Relationship Id="rId14" Type="http://schemas.openxmlformats.org/officeDocument/2006/relationships/image" Target="../media/image177.emf"/><Relationship Id="rId22" Type="http://schemas.openxmlformats.org/officeDocument/2006/relationships/image" Target="../media/image181.emf"/><Relationship Id="rId27" Type="http://schemas.openxmlformats.org/officeDocument/2006/relationships/oleObject" Target="../embeddings/oleObject173.bin"/><Relationship Id="rId30" Type="http://schemas.openxmlformats.org/officeDocument/2006/relationships/image" Target="../media/image185.e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78.bin"/><Relationship Id="rId13" Type="http://schemas.openxmlformats.org/officeDocument/2006/relationships/image" Target="../media/image191.wmf"/><Relationship Id="rId3" Type="http://schemas.openxmlformats.org/officeDocument/2006/relationships/notesSlide" Target="../notesSlides/notesSlide43.xml"/><Relationship Id="rId7" Type="http://schemas.openxmlformats.org/officeDocument/2006/relationships/image" Target="../media/image188.wmf"/><Relationship Id="rId12" Type="http://schemas.openxmlformats.org/officeDocument/2006/relationships/oleObject" Target="../embeddings/oleObject180.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177.bin"/><Relationship Id="rId11" Type="http://schemas.openxmlformats.org/officeDocument/2006/relationships/image" Target="../media/image190.wmf"/><Relationship Id="rId5" Type="http://schemas.openxmlformats.org/officeDocument/2006/relationships/image" Target="../media/image187.wmf"/><Relationship Id="rId10" Type="http://schemas.openxmlformats.org/officeDocument/2006/relationships/oleObject" Target="../embeddings/oleObject179.bin"/><Relationship Id="rId4" Type="http://schemas.openxmlformats.org/officeDocument/2006/relationships/oleObject" Target="../embeddings/oleObject176.bin"/><Relationship Id="rId9" Type="http://schemas.openxmlformats.org/officeDocument/2006/relationships/image" Target="../media/image189.wmf"/></Relationships>
</file>

<file path=ppt/slides/_rels/slide56.xml.rels><?xml version="1.0" encoding="UTF-8" standalone="yes"?>
<Relationships xmlns="http://schemas.openxmlformats.org/package/2006/relationships"><Relationship Id="rId8" Type="http://schemas.openxmlformats.org/officeDocument/2006/relationships/image" Target="../media/image194.emf"/><Relationship Id="rId13" Type="http://schemas.openxmlformats.org/officeDocument/2006/relationships/oleObject" Target="../embeddings/oleObject186.bin"/><Relationship Id="rId18" Type="http://schemas.openxmlformats.org/officeDocument/2006/relationships/image" Target="../media/image199.emf"/><Relationship Id="rId3" Type="http://schemas.openxmlformats.org/officeDocument/2006/relationships/oleObject" Target="../embeddings/oleObject181.bin"/><Relationship Id="rId7" Type="http://schemas.openxmlformats.org/officeDocument/2006/relationships/oleObject" Target="../embeddings/oleObject183.bin"/><Relationship Id="rId12" Type="http://schemas.openxmlformats.org/officeDocument/2006/relationships/image" Target="../media/image196.emf"/><Relationship Id="rId17" Type="http://schemas.openxmlformats.org/officeDocument/2006/relationships/oleObject" Target="../embeddings/oleObject188.bin"/><Relationship Id="rId2" Type="http://schemas.openxmlformats.org/officeDocument/2006/relationships/slideLayout" Target="../slideLayouts/slideLayout7.xml"/><Relationship Id="rId16" Type="http://schemas.openxmlformats.org/officeDocument/2006/relationships/image" Target="../media/image198.emf"/><Relationship Id="rId1" Type="http://schemas.openxmlformats.org/officeDocument/2006/relationships/vmlDrawing" Target="../drawings/vmlDrawing45.vml"/><Relationship Id="rId6" Type="http://schemas.openxmlformats.org/officeDocument/2006/relationships/image" Target="../media/image193.emf"/><Relationship Id="rId11" Type="http://schemas.openxmlformats.org/officeDocument/2006/relationships/oleObject" Target="../embeddings/oleObject185.bin"/><Relationship Id="rId5" Type="http://schemas.openxmlformats.org/officeDocument/2006/relationships/oleObject" Target="../embeddings/oleObject182.bin"/><Relationship Id="rId15" Type="http://schemas.openxmlformats.org/officeDocument/2006/relationships/oleObject" Target="../embeddings/oleObject187.bin"/><Relationship Id="rId10" Type="http://schemas.openxmlformats.org/officeDocument/2006/relationships/image" Target="../media/image195.emf"/><Relationship Id="rId19" Type="http://schemas.openxmlformats.org/officeDocument/2006/relationships/hyperlink" Target="http://202.117.23.17/web/physics/jxzy/ch-4/ch4.htm" TargetMode="External"/><Relationship Id="rId4" Type="http://schemas.openxmlformats.org/officeDocument/2006/relationships/image" Target="../media/image192.emf"/><Relationship Id="rId9" Type="http://schemas.openxmlformats.org/officeDocument/2006/relationships/oleObject" Target="../embeddings/oleObject184.bin"/><Relationship Id="rId14" Type="http://schemas.openxmlformats.org/officeDocument/2006/relationships/image" Target="../media/image19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7.emf"/><Relationship Id="rId5" Type="http://schemas.openxmlformats.org/officeDocument/2006/relationships/oleObject" Target="../embeddings/oleObject27.bin"/><Relationship Id="rId4" Type="http://schemas.openxmlformats.org/officeDocument/2006/relationships/image" Target="../media/image26.emf"/></Relationships>
</file>

<file path=ppt/slides/_rels/slide8.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hyperlink" Target="http://202.117.23.17/web/physics/jxzy/ch-4/ch4.htm" TargetMode="External"/><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3.e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30.e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oleObject" Target="../embeddings/oleObject32.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38.emf"/><Relationship Id="rId18" Type="http://schemas.openxmlformats.org/officeDocument/2006/relationships/oleObject" Target="../embeddings/oleObject41.bin"/><Relationship Id="rId26" Type="http://schemas.openxmlformats.org/officeDocument/2006/relationships/oleObject" Target="../embeddings/oleObject45.bin"/><Relationship Id="rId3" Type="http://schemas.openxmlformats.org/officeDocument/2006/relationships/notesSlide" Target="../notesSlides/notesSlide6.xml"/><Relationship Id="rId21" Type="http://schemas.openxmlformats.org/officeDocument/2006/relationships/image" Target="../media/image42.wmf"/><Relationship Id="rId7" Type="http://schemas.openxmlformats.org/officeDocument/2006/relationships/image" Target="../media/image35.emf"/><Relationship Id="rId12" Type="http://schemas.openxmlformats.org/officeDocument/2006/relationships/oleObject" Target="../embeddings/oleObject38.bin"/><Relationship Id="rId17" Type="http://schemas.openxmlformats.org/officeDocument/2006/relationships/image" Target="../media/image40.wmf"/><Relationship Id="rId25" Type="http://schemas.openxmlformats.org/officeDocument/2006/relationships/image" Target="../media/image44.wmf"/><Relationship Id="rId2" Type="http://schemas.openxmlformats.org/officeDocument/2006/relationships/slideLayout" Target="../slideLayouts/slideLayout2.xml"/><Relationship Id="rId16" Type="http://schemas.openxmlformats.org/officeDocument/2006/relationships/oleObject" Target="../embeddings/oleObject40.bin"/><Relationship Id="rId20" Type="http://schemas.openxmlformats.org/officeDocument/2006/relationships/oleObject" Target="../embeddings/oleObject42.bin"/><Relationship Id="rId1" Type="http://schemas.openxmlformats.org/officeDocument/2006/relationships/vmlDrawing" Target="../drawings/vmlDrawing7.vml"/><Relationship Id="rId6" Type="http://schemas.openxmlformats.org/officeDocument/2006/relationships/oleObject" Target="../embeddings/oleObject35.bin"/><Relationship Id="rId11" Type="http://schemas.openxmlformats.org/officeDocument/2006/relationships/image" Target="../media/image37.emf"/><Relationship Id="rId24" Type="http://schemas.openxmlformats.org/officeDocument/2006/relationships/oleObject" Target="../embeddings/oleObject44.bin"/><Relationship Id="rId5" Type="http://schemas.openxmlformats.org/officeDocument/2006/relationships/image" Target="../media/image34.emf"/><Relationship Id="rId15" Type="http://schemas.openxmlformats.org/officeDocument/2006/relationships/image" Target="../media/image39.emf"/><Relationship Id="rId23" Type="http://schemas.openxmlformats.org/officeDocument/2006/relationships/image" Target="../media/image43.wmf"/><Relationship Id="rId10" Type="http://schemas.openxmlformats.org/officeDocument/2006/relationships/oleObject" Target="../embeddings/oleObject37.bin"/><Relationship Id="rId19" Type="http://schemas.openxmlformats.org/officeDocument/2006/relationships/image" Target="../media/image41.wmf"/><Relationship Id="rId4" Type="http://schemas.openxmlformats.org/officeDocument/2006/relationships/oleObject" Target="../embeddings/oleObject34.bin"/><Relationship Id="rId9" Type="http://schemas.openxmlformats.org/officeDocument/2006/relationships/image" Target="../media/image36.emf"/><Relationship Id="rId14" Type="http://schemas.openxmlformats.org/officeDocument/2006/relationships/oleObject" Target="../embeddings/oleObject39.bin"/><Relationship Id="rId22" Type="http://schemas.openxmlformats.org/officeDocument/2006/relationships/oleObject" Target="../embeddings/oleObject43.bin"/><Relationship Id="rId27" Type="http://schemas.openxmlformats.org/officeDocument/2006/relationships/image" Target="../media/image4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第四章 冲量和动量</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496040969"/>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质点系动量定理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0" name="Object 2"/>
          <p:cNvGraphicFramePr>
            <a:graphicFrameLocks/>
          </p:cNvGraphicFramePr>
          <p:nvPr>
            <p:extLst>
              <p:ext uri="{D42A27DB-BD31-4B8C-83A1-F6EECF244321}">
                <p14:modId xmlns:p14="http://schemas.microsoft.com/office/powerpoint/2010/main" val="517920899"/>
              </p:ext>
            </p:extLst>
          </p:nvPr>
        </p:nvGraphicFramePr>
        <p:xfrm>
          <a:off x="3486757" y="1458750"/>
          <a:ext cx="2525403" cy="1826233"/>
        </p:xfrm>
        <a:graphic>
          <a:graphicData uri="http://schemas.openxmlformats.org/presentationml/2006/ole">
            <mc:AlternateContent xmlns:mc="http://schemas.openxmlformats.org/markup-compatibility/2006">
              <mc:Choice xmlns:v="urn:schemas-microsoft-com:vml" Requires="v">
                <p:oleObj spid="_x0000_s148718" name="Equation" r:id="rId4" imgW="1320480" imgH="1028520" progId="Equation.DSMT4">
                  <p:embed/>
                </p:oleObj>
              </mc:Choice>
              <mc:Fallback>
                <p:oleObj name="Equation" r:id="rId4" imgW="1320480" imgH="1028520" progId="Equation.DSMT4">
                  <p:embed/>
                  <p:pic>
                    <p:nvPicPr>
                      <p:cNvPr id="0" name=""/>
                      <p:cNvPicPr>
                        <a:picLocks noChangeArrowheads="1"/>
                      </p:cNvPicPr>
                      <p:nvPr/>
                    </p:nvPicPr>
                    <p:blipFill>
                      <a:blip r:embed="rId5"/>
                      <a:srcRect/>
                      <a:stretch>
                        <a:fillRect/>
                      </a:stretch>
                    </p:blipFill>
                    <p:spPr bwMode="auto">
                      <a:xfrm>
                        <a:off x="3486757" y="1458750"/>
                        <a:ext cx="2525403" cy="1826233"/>
                      </a:xfrm>
                      <a:prstGeom prst="rect">
                        <a:avLst/>
                      </a:prstGeom>
                      <a:noFill/>
                      <a:ln>
                        <a:noFill/>
                      </a:ln>
                      <a:effectLst/>
                    </p:spPr>
                  </p:pic>
                </p:oleObj>
              </mc:Fallback>
            </mc:AlternateContent>
          </a:graphicData>
        </a:graphic>
      </p:graphicFrame>
      <p:sp>
        <p:nvSpPr>
          <p:cNvPr id="31" name="Text Box 3"/>
          <p:cNvSpPr txBox="1">
            <a:spLocks noChangeArrowheads="1"/>
          </p:cNvSpPr>
          <p:nvPr/>
        </p:nvSpPr>
        <p:spPr bwMode="auto">
          <a:xfrm>
            <a:off x="892175" y="1979438"/>
            <a:ext cx="202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latin typeface="Times New Roman" pitchFamily="18" charset="0"/>
              </a:rPr>
              <a:t>直角坐标系：</a:t>
            </a:r>
            <a:endParaRPr lang="zh-CN" altLang="en-US" sz="2400" dirty="0">
              <a:latin typeface="Times New Roman" pitchFamily="18" charset="0"/>
            </a:endParaRPr>
          </a:p>
        </p:txBody>
      </p:sp>
      <p:sp>
        <p:nvSpPr>
          <p:cNvPr id="32" name="Text Box 4"/>
          <p:cNvSpPr txBox="1">
            <a:spLocks noChangeArrowheads="1"/>
          </p:cNvSpPr>
          <p:nvPr/>
        </p:nvSpPr>
        <p:spPr bwMode="auto">
          <a:xfrm>
            <a:off x="735013" y="3325466"/>
            <a:ext cx="233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Times New Roman" pitchFamily="18" charset="0"/>
              </a:rPr>
              <a:t>在有限时间内：</a:t>
            </a:r>
            <a:endParaRPr lang="zh-CN" altLang="en-US" sz="2400">
              <a:latin typeface="Times New Roman" pitchFamily="18" charset="0"/>
            </a:endParaRPr>
          </a:p>
        </p:txBody>
      </p:sp>
      <p:sp>
        <p:nvSpPr>
          <p:cNvPr id="33" name="Text Box 5"/>
          <p:cNvSpPr txBox="1">
            <a:spLocks noChangeArrowheads="1"/>
          </p:cNvSpPr>
          <p:nvPr/>
        </p:nvSpPr>
        <p:spPr bwMode="auto">
          <a:xfrm>
            <a:off x="736600" y="5783089"/>
            <a:ext cx="461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latin typeface="Times New Roman" pitchFamily="18" charset="0"/>
                <a:ea typeface="楷体_GB2312" pitchFamily="49" charset="-122"/>
              </a:rPr>
              <a:t>(1) </a:t>
            </a:r>
            <a:r>
              <a:rPr lang="zh-CN" altLang="en-US" sz="2400" b="1">
                <a:latin typeface="Times New Roman" pitchFamily="18" charset="0"/>
                <a:ea typeface="楷体_GB2312" pitchFamily="49" charset="-122"/>
              </a:rPr>
              <a:t>只有外力可改变系统的总动量</a:t>
            </a:r>
            <a:endParaRPr lang="zh-CN" altLang="en-US" sz="2400">
              <a:latin typeface="Times New Roman" pitchFamily="18" charset="0"/>
              <a:ea typeface="楷体_GB2312" pitchFamily="49" charset="-122"/>
            </a:endParaRPr>
          </a:p>
        </p:txBody>
      </p:sp>
      <p:sp>
        <p:nvSpPr>
          <p:cNvPr id="43" name="Text Box 6"/>
          <p:cNvSpPr txBox="1">
            <a:spLocks noChangeArrowheads="1"/>
          </p:cNvSpPr>
          <p:nvPr/>
        </p:nvSpPr>
        <p:spPr bwMode="auto">
          <a:xfrm>
            <a:off x="719138" y="6356176"/>
            <a:ext cx="819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dirty="0">
                <a:latin typeface="Times New Roman" pitchFamily="18" charset="0"/>
                <a:ea typeface="楷体_GB2312" pitchFamily="49" charset="-122"/>
              </a:rPr>
              <a:t>(2) </a:t>
            </a:r>
            <a:r>
              <a:rPr lang="zh-CN" altLang="en-US" sz="2400" b="1" dirty="0">
                <a:latin typeface="Times New Roman" pitchFamily="18" charset="0"/>
                <a:ea typeface="楷体_GB2312" pitchFamily="49" charset="-122"/>
              </a:rPr>
              <a:t>内力可改变系统内单个质点的动量</a:t>
            </a:r>
            <a:endParaRPr lang="zh-CN" altLang="en-US" sz="2400" dirty="0">
              <a:latin typeface="Times New Roman" pitchFamily="18" charset="0"/>
              <a:ea typeface="楷体_GB2312" pitchFamily="49" charset="-122"/>
            </a:endParaRPr>
          </a:p>
        </p:txBody>
      </p:sp>
      <p:graphicFrame>
        <p:nvGraphicFramePr>
          <p:cNvPr id="44" name="Object 7"/>
          <p:cNvGraphicFramePr>
            <a:graphicFrameLocks/>
          </p:cNvGraphicFramePr>
          <p:nvPr>
            <p:extLst>
              <p:ext uri="{D42A27DB-BD31-4B8C-83A1-F6EECF244321}">
                <p14:modId xmlns:p14="http://schemas.microsoft.com/office/powerpoint/2010/main" val="3869915565"/>
              </p:ext>
            </p:extLst>
          </p:nvPr>
        </p:nvGraphicFramePr>
        <p:xfrm>
          <a:off x="3074988" y="3212976"/>
          <a:ext cx="3302099" cy="682179"/>
        </p:xfrm>
        <a:graphic>
          <a:graphicData uri="http://schemas.openxmlformats.org/presentationml/2006/ole">
            <mc:AlternateContent xmlns:mc="http://schemas.openxmlformats.org/markup-compatibility/2006">
              <mc:Choice xmlns:v="urn:schemas-microsoft-com:vml" Requires="v">
                <p:oleObj spid="_x0000_s148719" name="Equation" r:id="rId6" imgW="1904760" imgH="419040" progId="Equation.DSMT4">
                  <p:embed/>
                </p:oleObj>
              </mc:Choice>
              <mc:Fallback>
                <p:oleObj name="Equation" r:id="rId6" imgW="1904760" imgH="419040" progId="Equation.DSMT4">
                  <p:embed/>
                  <p:pic>
                    <p:nvPicPr>
                      <p:cNvPr id="0" name=""/>
                      <p:cNvPicPr>
                        <a:picLocks noChangeArrowheads="1"/>
                      </p:cNvPicPr>
                      <p:nvPr/>
                    </p:nvPicPr>
                    <p:blipFill>
                      <a:blip r:embed="rId7"/>
                      <a:srcRect/>
                      <a:stretch>
                        <a:fillRect/>
                      </a:stretch>
                    </p:blipFill>
                    <p:spPr bwMode="auto">
                      <a:xfrm>
                        <a:off x="3074988" y="3212976"/>
                        <a:ext cx="3302099" cy="682179"/>
                      </a:xfrm>
                      <a:prstGeom prst="rect">
                        <a:avLst/>
                      </a:prstGeom>
                      <a:noFill/>
                      <a:ln>
                        <a:noFill/>
                      </a:ln>
                      <a:effectLst/>
                    </p:spPr>
                  </p:pic>
                </p:oleObj>
              </mc:Fallback>
            </mc:AlternateContent>
          </a:graphicData>
        </a:graphic>
      </p:graphicFrame>
      <p:sp>
        <p:nvSpPr>
          <p:cNvPr id="45" name="Text Box 8"/>
          <p:cNvSpPr txBox="1">
            <a:spLocks noChangeArrowheads="1"/>
          </p:cNvSpPr>
          <p:nvPr/>
        </p:nvSpPr>
        <p:spPr bwMode="auto">
          <a:xfrm>
            <a:off x="711200" y="5281439"/>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400" b="1">
                <a:latin typeface="宋体" charset="-122"/>
              </a:rPr>
              <a:t>说明</a:t>
            </a:r>
          </a:p>
        </p:txBody>
      </p:sp>
      <p:sp>
        <p:nvSpPr>
          <p:cNvPr id="46" name="Text Box 9"/>
          <p:cNvSpPr txBox="1">
            <a:spLocks noChangeArrowheads="1"/>
          </p:cNvSpPr>
          <p:nvPr/>
        </p:nvSpPr>
        <p:spPr bwMode="auto">
          <a:xfrm>
            <a:off x="712788" y="3821004"/>
            <a:ext cx="8008937" cy="155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pPr algn="just" eaLnBrk="0" hangingPunct="0">
              <a:lnSpc>
                <a:spcPct val="125000"/>
              </a:lnSpc>
            </a:pPr>
            <a:r>
              <a:rPr lang="zh-CN" altLang="en-US" sz="2400" b="1" dirty="0">
                <a:latin typeface="Times New Roman" pitchFamily="18" charset="0"/>
              </a:rPr>
              <a:t>某段时间内，质点系动量的增量，等于作用在质点系上所有外力在同一时间段内的冲量的矢量和 </a:t>
            </a:r>
            <a:r>
              <a:rPr lang="en-US" altLang="zh-CN" sz="2400" b="1" dirty="0">
                <a:latin typeface="Times New Roman" pitchFamily="18" charset="0"/>
              </a:rPr>
              <a:t>——</a:t>
            </a:r>
            <a:r>
              <a:rPr lang="zh-CN" altLang="en-US" sz="2400" b="1" dirty="0">
                <a:solidFill>
                  <a:srgbClr val="FF0000"/>
                </a:solidFill>
                <a:latin typeface="Times New Roman" pitchFamily="18" charset="0"/>
              </a:rPr>
              <a:t>质点系动量定理的积分形式</a:t>
            </a:r>
            <a:r>
              <a:rPr lang="zh-CN" altLang="en-US" sz="2400" b="1" dirty="0">
                <a:latin typeface="Times New Roman" pitchFamily="18" charset="0"/>
              </a:rPr>
              <a:t>。</a:t>
            </a:r>
          </a:p>
        </p:txBody>
      </p:sp>
      <p:sp>
        <p:nvSpPr>
          <p:cNvPr id="47" name="AutoShape 10"/>
          <p:cNvSpPr>
            <a:spLocks noChangeArrowheads="1"/>
          </p:cNvSpPr>
          <p:nvPr/>
        </p:nvSpPr>
        <p:spPr bwMode="auto">
          <a:xfrm>
            <a:off x="376238" y="5222701"/>
            <a:ext cx="360362"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AutoShape 11"/>
          <p:cNvSpPr>
            <a:spLocks/>
          </p:cNvSpPr>
          <p:nvPr/>
        </p:nvSpPr>
        <p:spPr bwMode="auto">
          <a:xfrm>
            <a:off x="3132138" y="1647577"/>
            <a:ext cx="215900" cy="1349375"/>
          </a:xfrm>
          <a:prstGeom prst="leftBrace">
            <a:avLst>
              <a:gd name="adj1" fmla="val 52083"/>
              <a:gd name="adj2" fmla="val 50000"/>
            </a:avLst>
          </a:prstGeom>
          <a:noFill/>
          <a:ln w="19050">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01638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left)">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50" presetClass="entr" presetSubtype="0" decel="10000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p:cTn id="37" dur="1000" fill="hold"/>
                                        <p:tgtEl>
                                          <p:spTgt spid="47"/>
                                        </p:tgtEl>
                                        <p:attrNameLst>
                                          <p:attrName>ppt_w</p:attrName>
                                        </p:attrNameLst>
                                      </p:cBhvr>
                                      <p:tavLst>
                                        <p:tav tm="0">
                                          <p:val>
                                            <p:strVal val="#ppt_w+.3"/>
                                          </p:val>
                                        </p:tav>
                                        <p:tav tm="100000">
                                          <p:val>
                                            <p:strVal val="#ppt_w"/>
                                          </p:val>
                                        </p:tav>
                                      </p:tavLst>
                                    </p:anim>
                                    <p:anim calcmode="lin" valueType="num">
                                      <p:cBhvr>
                                        <p:cTn id="38" dur="1000" fill="hold"/>
                                        <p:tgtEl>
                                          <p:spTgt spid="47"/>
                                        </p:tgtEl>
                                        <p:attrNameLst>
                                          <p:attrName>ppt_h</p:attrName>
                                        </p:attrNameLst>
                                      </p:cBhvr>
                                      <p:tavLst>
                                        <p:tav tm="0">
                                          <p:val>
                                            <p:strVal val="#ppt_h"/>
                                          </p:val>
                                        </p:tav>
                                        <p:tav tm="100000">
                                          <p:val>
                                            <p:strVal val="#ppt_h"/>
                                          </p:val>
                                        </p:tav>
                                      </p:tavLst>
                                    </p:anim>
                                    <p:animEffect transition="in" filter="fade">
                                      <p:cBhvr>
                                        <p:cTn id="39" dur="1000"/>
                                        <p:tgtEl>
                                          <p:spTgt spid="4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wipe(left)">
                                      <p:cBhvr>
                                        <p:cTn id="44" dur="500"/>
                                        <p:tgtEl>
                                          <p:spTgt spid="4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left)">
                                      <p:cBhvr>
                                        <p:cTn id="5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32" grpId="0" autoUpdateAnimBg="0"/>
      <p:bldP spid="33" grpId="0" autoUpdateAnimBg="0"/>
      <p:bldP spid="43" grpId="0" autoUpdateAnimBg="0"/>
      <p:bldP spid="45" grpId="0"/>
      <p:bldP spid="46" grpId="0"/>
      <p:bldP spid="47" grpId="0" animBg="1"/>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质点系动量定理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4"/>
          <p:cNvSpPr txBox="1">
            <a:spLocks noChangeArrowheads="1"/>
          </p:cNvSpPr>
          <p:nvPr/>
        </p:nvSpPr>
        <p:spPr bwMode="auto">
          <a:xfrm>
            <a:off x="323850" y="1700808"/>
            <a:ext cx="467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若合外力的矢量和               </a:t>
            </a:r>
            <a:r>
              <a:rPr lang="en-US" altLang="zh-CN"/>
              <a:t>,       </a:t>
            </a:r>
            <a:r>
              <a:rPr lang="zh-CN" altLang="en-US"/>
              <a:t>则由式</a:t>
            </a:r>
          </a:p>
        </p:txBody>
      </p:sp>
      <p:pic>
        <p:nvPicPr>
          <p:cNvPr id="16" name="Picture 6"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772246"/>
            <a:ext cx="866775" cy="284162"/>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7"/>
          <p:cNvSpPr txBox="1">
            <a:spLocks noChangeArrowheads="1"/>
          </p:cNvSpPr>
          <p:nvPr/>
        </p:nvSpPr>
        <p:spPr bwMode="auto">
          <a:xfrm>
            <a:off x="395288" y="3933056"/>
            <a:ext cx="8351837" cy="11969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00FF"/>
                </a:solidFill>
              </a:rPr>
              <a:t>该式表明：每个质点的动量都可能发生变化，其中一个质点动量的增加，等于</a:t>
            </a:r>
            <a:r>
              <a:rPr lang="en-US" altLang="zh-CN" sz="2400" b="1" dirty="0">
                <a:solidFill>
                  <a:srgbClr val="0000FF"/>
                </a:solidFill>
              </a:rPr>
              <a:t>(</a:t>
            </a:r>
            <a:r>
              <a:rPr lang="zh-CN" altLang="en-US" sz="2400" b="1" dirty="0">
                <a:solidFill>
                  <a:srgbClr val="0000FF"/>
                </a:solidFill>
              </a:rPr>
              <a:t>或来源于</a:t>
            </a:r>
            <a:r>
              <a:rPr lang="en-US" altLang="zh-CN" sz="2400" b="1" dirty="0">
                <a:solidFill>
                  <a:srgbClr val="0000FF"/>
                </a:solidFill>
              </a:rPr>
              <a:t>)</a:t>
            </a:r>
            <a:r>
              <a:rPr lang="zh-CN" altLang="en-US" sz="2400" b="1" dirty="0">
                <a:solidFill>
                  <a:srgbClr val="0000FF"/>
                </a:solidFill>
              </a:rPr>
              <a:t>另一个质点动量的减少</a:t>
            </a:r>
            <a:r>
              <a:rPr lang="en-US" altLang="zh-CN" sz="2400" b="1" dirty="0">
                <a:solidFill>
                  <a:srgbClr val="0000FF"/>
                </a:solidFill>
              </a:rPr>
              <a:t>(</a:t>
            </a:r>
            <a:r>
              <a:rPr lang="zh-CN" altLang="en-US" sz="2400" b="1" dirty="0">
                <a:solidFill>
                  <a:srgbClr val="0000FF"/>
                </a:solidFill>
              </a:rPr>
              <a:t>即动量增量的负值</a:t>
            </a:r>
            <a:r>
              <a:rPr lang="en-US" altLang="zh-CN" sz="2400" b="1" dirty="0">
                <a:solidFill>
                  <a:srgbClr val="0000FF"/>
                </a:solidFill>
              </a:rPr>
              <a:t>)</a:t>
            </a:r>
            <a:r>
              <a:rPr lang="zh-CN" altLang="en-US" sz="2400" b="1" dirty="0">
                <a:solidFill>
                  <a:srgbClr val="0000FF"/>
                </a:solidFill>
              </a:rPr>
              <a:t>。亦即，两者交换了动量。</a:t>
            </a:r>
          </a:p>
        </p:txBody>
      </p:sp>
      <p:pic>
        <p:nvPicPr>
          <p:cNvPr id="18" name="Picture 8" descr="4-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204864"/>
            <a:ext cx="4752975" cy="58102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9"/>
          <p:cNvSpPr txBox="1">
            <a:spLocks noChangeArrowheads="1"/>
          </p:cNvSpPr>
          <p:nvPr/>
        </p:nvSpPr>
        <p:spPr bwMode="auto">
          <a:xfrm>
            <a:off x="539750" y="3068960"/>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可得　</a:t>
            </a:r>
          </a:p>
        </p:txBody>
      </p:sp>
      <p:pic>
        <p:nvPicPr>
          <p:cNvPr id="20" name="Picture 10" descr="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3284984"/>
            <a:ext cx="3024187" cy="3429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395536" y="5445224"/>
            <a:ext cx="8352928" cy="830997"/>
          </a:xfrm>
          <a:prstGeom prst="rect">
            <a:avLst/>
          </a:prstGeom>
        </p:spPr>
        <p:txBody>
          <a:bodyPr wrap="square">
            <a:spAutoFit/>
          </a:bodyPr>
          <a:lstStyle/>
          <a:p>
            <a:pPr marL="342900" indent="-342900">
              <a:buFont typeface="Wingdings" panose="05000000000000000000" pitchFamily="2" charset="2"/>
              <a:buChar char="u"/>
            </a:pPr>
            <a:r>
              <a:rPr kumimoji="1" lang="zh-CN" altLang="en-US" sz="2400" b="1" dirty="0">
                <a:latin typeface="Times New Roman" pitchFamily="18" charset="0"/>
              </a:rPr>
              <a:t>牛顿定律表述的是力的瞬时效果，而动量定理表述的是力对时间的积累效果。 </a:t>
            </a:r>
          </a:p>
        </p:txBody>
      </p:sp>
    </p:spTree>
    <p:extLst>
      <p:ext uri="{BB962C8B-B14F-4D97-AF65-F5344CB8AC3E}">
        <p14:creationId xmlns:p14="http://schemas.microsoft.com/office/powerpoint/2010/main" val="403257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质点系动量定理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4"/>
          <p:cNvSpPr txBox="1">
            <a:spLocks noChangeArrowheads="1"/>
          </p:cNvSpPr>
          <p:nvPr/>
        </p:nvSpPr>
        <p:spPr bwMode="auto">
          <a:xfrm>
            <a:off x="250825" y="1700808"/>
            <a:ext cx="86423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ea typeface="宋体" charset="-122"/>
              </a:defRPr>
            </a:lvl1pPr>
            <a:lvl2pPr marL="914400" indent="-457200">
              <a:defRPr>
                <a:solidFill>
                  <a:schemeClr val="tx1"/>
                </a:solidFill>
                <a:latin typeface="Arial" charset="0"/>
                <a:ea typeface="宋体" charset="-122"/>
              </a:defRPr>
            </a:lvl2pPr>
            <a:lvl3pPr marL="1371600" indent="-457200">
              <a:defRPr>
                <a:solidFill>
                  <a:schemeClr val="tx1"/>
                </a:solidFill>
                <a:latin typeface="Arial" charset="0"/>
                <a:ea typeface="宋体" charset="-122"/>
              </a:defRPr>
            </a:lvl3pPr>
            <a:lvl4pPr marL="1828800" indent="-457200">
              <a:defRPr>
                <a:solidFill>
                  <a:schemeClr val="tx1"/>
                </a:solidFill>
                <a:latin typeface="Arial" charset="0"/>
                <a:ea typeface="宋体" charset="-122"/>
              </a:defRPr>
            </a:lvl4pPr>
            <a:lvl5pPr marL="2286000" indent="-457200">
              <a:defRPr>
                <a:solidFill>
                  <a:schemeClr val="tx1"/>
                </a:solidFill>
                <a:latin typeface="Arial" charset="0"/>
                <a:ea typeface="宋体" charset="-122"/>
              </a:defRPr>
            </a:lvl5pPr>
            <a:lvl6pPr marL="2743200" indent="-457200" fontAlgn="base">
              <a:spcBef>
                <a:spcPct val="0"/>
              </a:spcBef>
              <a:spcAft>
                <a:spcPct val="0"/>
              </a:spcAft>
              <a:defRPr>
                <a:solidFill>
                  <a:schemeClr val="tx1"/>
                </a:solidFill>
                <a:latin typeface="Arial" charset="0"/>
                <a:ea typeface="宋体" charset="-122"/>
              </a:defRPr>
            </a:lvl6pPr>
            <a:lvl7pPr marL="3200400" indent="-457200" fontAlgn="base">
              <a:spcBef>
                <a:spcPct val="0"/>
              </a:spcBef>
              <a:spcAft>
                <a:spcPct val="0"/>
              </a:spcAft>
              <a:defRPr>
                <a:solidFill>
                  <a:schemeClr val="tx1"/>
                </a:solidFill>
                <a:latin typeface="Arial" charset="0"/>
                <a:ea typeface="宋体" charset="-122"/>
              </a:defRPr>
            </a:lvl7pPr>
            <a:lvl8pPr marL="3657600" indent="-457200" fontAlgn="base">
              <a:spcBef>
                <a:spcPct val="0"/>
              </a:spcBef>
              <a:spcAft>
                <a:spcPct val="0"/>
              </a:spcAft>
              <a:defRPr>
                <a:solidFill>
                  <a:schemeClr val="tx1"/>
                </a:solidFill>
                <a:latin typeface="Arial" charset="0"/>
                <a:ea typeface="宋体" charset="-122"/>
              </a:defRPr>
            </a:lvl8pPr>
            <a:lvl9pPr marL="4114800" indent="-457200" fontAlgn="base">
              <a:spcBef>
                <a:spcPct val="0"/>
              </a:spcBef>
              <a:spcAft>
                <a:spcPct val="0"/>
              </a:spcAft>
              <a:defRPr>
                <a:solidFill>
                  <a:schemeClr val="tx1"/>
                </a:solidFill>
                <a:latin typeface="Arial" charset="0"/>
                <a:ea typeface="宋体" charset="-122"/>
              </a:defRPr>
            </a:lvl9pPr>
          </a:lstStyle>
          <a:p>
            <a:pPr marL="342900" indent="-342900">
              <a:buFont typeface="Wingdings" panose="05000000000000000000" pitchFamily="2" charset="2"/>
              <a:buChar char="u"/>
            </a:pPr>
            <a:r>
              <a:rPr kumimoji="1" lang="zh-CN" altLang="en-US" sz="2400" dirty="0">
                <a:latin typeface="Times New Roman" pitchFamily="18" charset="0"/>
              </a:rPr>
              <a:t>质点系动量定理也只适用于惯性系，要在非惯性系中应用质点（系）动量定理，必须考虑惯性力（虚拟力）的冲量。 </a:t>
            </a:r>
          </a:p>
        </p:txBody>
      </p:sp>
      <p:sp>
        <p:nvSpPr>
          <p:cNvPr id="4" name="TextBox 3"/>
          <p:cNvSpPr txBox="1"/>
          <p:nvPr/>
        </p:nvSpPr>
        <p:spPr>
          <a:xfrm>
            <a:off x="395536" y="2852936"/>
            <a:ext cx="8497639" cy="1200329"/>
          </a:xfrm>
          <a:prstGeom prst="rect">
            <a:avLst/>
          </a:prstGeom>
          <a:noFill/>
        </p:spPr>
        <p:txBody>
          <a:bodyPr wrap="square" rtlCol="0">
            <a:spAutoFit/>
          </a:bodyPr>
          <a:lstStyle/>
          <a:p>
            <a:r>
              <a:rPr lang="zh-CN" altLang="en-US" sz="2400" dirty="0"/>
              <a:t>例题：</a:t>
            </a:r>
            <a:r>
              <a:rPr lang="en-US" altLang="zh-CN" sz="2400" dirty="0"/>
              <a:t>P150 </a:t>
            </a:r>
            <a:r>
              <a:rPr lang="zh-CN" altLang="en-US" sz="2400" dirty="0"/>
              <a:t>例</a:t>
            </a:r>
            <a:r>
              <a:rPr lang="en-US" altLang="zh-CN" sz="2400" dirty="0"/>
              <a:t>4.5 </a:t>
            </a:r>
            <a:r>
              <a:rPr lang="zh-CN" altLang="en-US" sz="2400" dirty="0"/>
              <a:t>利用气体动理论分析气体压力  </a:t>
            </a:r>
            <a:r>
              <a:rPr lang="en-US" altLang="zh-CN" sz="2400" dirty="0"/>
              <a:t> </a:t>
            </a:r>
          </a:p>
          <a:p>
            <a:r>
              <a:rPr lang="en-US" altLang="zh-CN" sz="2400" dirty="0"/>
              <a:t>              </a:t>
            </a:r>
            <a:r>
              <a:rPr lang="en-US" altLang="zh-CN" sz="2400" dirty="0">
                <a:solidFill>
                  <a:schemeClr val="bg2"/>
                </a:solidFill>
              </a:rPr>
              <a:t>P151 </a:t>
            </a:r>
            <a:r>
              <a:rPr lang="zh-CN" altLang="en-US" sz="2400" dirty="0">
                <a:solidFill>
                  <a:schemeClr val="bg2"/>
                </a:solidFill>
              </a:rPr>
              <a:t>例</a:t>
            </a:r>
            <a:r>
              <a:rPr lang="en-US" altLang="zh-CN" sz="2400" dirty="0">
                <a:solidFill>
                  <a:schemeClr val="bg2"/>
                </a:solidFill>
              </a:rPr>
              <a:t>4.6 </a:t>
            </a:r>
            <a:r>
              <a:rPr lang="zh-CN" altLang="en-US" sz="2400" dirty="0">
                <a:solidFill>
                  <a:schemeClr val="bg2"/>
                </a:solidFill>
              </a:rPr>
              <a:t>流体力学的动压力问题</a:t>
            </a:r>
            <a:endParaRPr lang="en-US" altLang="zh-CN" sz="2400" dirty="0">
              <a:solidFill>
                <a:schemeClr val="bg2"/>
              </a:solidFill>
            </a:endParaRPr>
          </a:p>
          <a:p>
            <a:r>
              <a:rPr lang="en-US" altLang="zh-CN" sz="2400" dirty="0">
                <a:solidFill>
                  <a:schemeClr val="bg2"/>
                </a:solidFill>
              </a:rPr>
              <a:t>               </a:t>
            </a:r>
            <a:r>
              <a:rPr lang="zh-CN" altLang="en-US" sz="2400" dirty="0">
                <a:solidFill>
                  <a:schemeClr val="bg2"/>
                </a:solidFill>
              </a:rPr>
              <a:t>（例</a:t>
            </a:r>
            <a:r>
              <a:rPr lang="en-US" altLang="zh-CN" sz="2400" dirty="0">
                <a:solidFill>
                  <a:schemeClr val="bg2"/>
                </a:solidFill>
              </a:rPr>
              <a:t>4.6</a:t>
            </a:r>
            <a:r>
              <a:rPr lang="zh-CN" altLang="en-US" sz="2400" dirty="0">
                <a:solidFill>
                  <a:schemeClr val="bg2"/>
                </a:solidFill>
              </a:rPr>
              <a:t>的解答有误）</a:t>
            </a:r>
          </a:p>
        </p:txBody>
      </p:sp>
    </p:spTree>
    <p:extLst>
      <p:ext uri="{BB962C8B-B14F-4D97-AF65-F5344CB8AC3E}">
        <p14:creationId xmlns:p14="http://schemas.microsoft.com/office/powerpoint/2010/main" val="23616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335018" y="4493741"/>
            <a:ext cx="757262" cy="369332"/>
          </a:xfrm>
          <a:prstGeom prst="rect">
            <a:avLst/>
          </a:prstGeom>
          <a:solidFill>
            <a:schemeClr val="bg1"/>
          </a:solidFill>
        </p:spPr>
        <p:txBody>
          <a:bodyPr wrap="square" rtlCol="0">
            <a:spAutoFit/>
          </a:bodyPr>
          <a:lstStyle/>
          <a:p>
            <a:endParaRPr lang="zh-CN" altLang="en-US" dirty="0"/>
          </a:p>
        </p:txBody>
      </p:sp>
      <p:sp>
        <p:nvSpPr>
          <p:cNvPr id="52" name="AutoShape 19"/>
          <p:cNvSpPr>
            <a:spLocks noChangeArrowheads="1"/>
          </p:cNvSpPr>
          <p:nvPr/>
        </p:nvSpPr>
        <p:spPr bwMode="auto">
          <a:xfrm rot="5400000" flipV="1">
            <a:off x="4302313" y="2636118"/>
            <a:ext cx="3241675" cy="1368425"/>
          </a:xfrm>
          <a:prstGeom prst="parallelogram">
            <a:avLst>
              <a:gd name="adj" fmla="val 84020"/>
            </a:avLst>
          </a:prstGeom>
          <a:gradFill rotWithShape="1">
            <a:gsLst>
              <a:gs pos="0">
                <a:srgbClr val="3399FF">
                  <a:alpha val="41000"/>
                </a:srgbClr>
              </a:gs>
              <a:gs pos="100000">
                <a:srgbClr val="3399FF">
                  <a:gamma/>
                  <a:shade val="46275"/>
                  <a:invGamma/>
                </a:srgbClr>
              </a:gs>
            </a:gsLst>
            <a:lin ang="27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 name="Rectangle 2"/>
          <p:cNvSpPr>
            <a:spLocks noChangeArrowheads="1"/>
          </p:cNvSpPr>
          <p:nvPr/>
        </p:nvSpPr>
        <p:spPr bwMode="auto">
          <a:xfrm>
            <a:off x="457200" y="288012"/>
            <a:ext cx="5410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66FFFF"/>
                </a:solidFill>
              </a:rPr>
              <a:t>气体动理论分析理想气体的压强</a:t>
            </a:r>
          </a:p>
        </p:txBody>
      </p:sp>
      <p:sp>
        <p:nvSpPr>
          <p:cNvPr id="14339" name="Text Box 3"/>
          <p:cNvSpPr txBox="1">
            <a:spLocks noChangeArrowheads="1"/>
          </p:cNvSpPr>
          <p:nvPr/>
        </p:nvSpPr>
        <p:spPr bwMode="auto">
          <a:xfrm>
            <a:off x="539552" y="933688"/>
            <a:ext cx="367240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pPr>
            <a:r>
              <a:rPr kumimoji="0" lang="zh-CN" altLang="en-US" sz="2000" b="1" dirty="0">
                <a:solidFill>
                  <a:schemeClr val="bg1"/>
                </a:solidFill>
              </a:rPr>
              <a:t>设</a:t>
            </a:r>
            <a:r>
              <a:rPr lang="zh-CN" altLang="en-US" sz="2000" b="1" dirty="0">
                <a:solidFill>
                  <a:schemeClr val="bg1"/>
                </a:solidFill>
              </a:rPr>
              <a:t>体积为</a:t>
            </a:r>
            <a:r>
              <a:rPr lang="en-US" altLang="zh-CN" sz="2000" b="1" i="1" dirty="0">
                <a:solidFill>
                  <a:srgbClr val="66FFFF"/>
                </a:solidFill>
              </a:rPr>
              <a:t>V </a:t>
            </a:r>
            <a:r>
              <a:rPr kumimoji="0" lang="zh-CN" altLang="en-US" sz="2000" b="1" dirty="0">
                <a:solidFill>
                  <a:schemeClr val="bg1"/>
                </a:solidFill>
              </a:rPr>
              <a:t>的容器</a:t>
            </a:r>
            <a:r>
              <a:rPr kumimoji="0" lang="en-US" altLang="zh-CN" sz="2000" b="1" dirty="0">
                <a:solidFill>
                  <a:schemeClr val="bg1"/>
                </a:solidFill>
              </a:rPr>
              <a:t>, </a:t>
            </a:r>
          </a:p>
          <a:p>
            <a:pPr>
              <a:lnSpc>
                <a:spcPct val="125000"/>
              </a:lnSpc>
            </a:pPr>
            <a:r>
              <a:rPr kumimoji="0" lang="zh-CN" altLang="en-US" sz="2000" b="1" dirty="0">
                <a:solidFill>
                  <a:schemeClr val="bg1"/>
                </a:solidFill>
              </a:rPr>
              <a:t>内有</a:t>
            </a:r>
            <a:r>
              <a:rPr lang="zh-CN" altLang="en-US" sz="2000" b="1" dirty="0">
                <a:solidFill>
                  <a:schemeClr val="bg1"/>
                </a:solidFill>
              </a:rPr>
              <a:t>分子总数为 </a:t>
            </a:r>
            <a:r>
              <a:rPr lang="en-US" altLang="zh-CN" sz="2000" b="1" i="1" dirty="0">
                <a:solidFill>
                  <a:srgbClr val="66FFFF"/>
                </a:solidFill>
              </a:rPr>
              <a:t>N</a:t>
            </a:r>
            <a:r>
              <a:rPr lang="zh-CN" altLang="en-US" sz="2000" b="1" dirty="0">
                <a:solidFill>
                  <a:schemeClr val="bg1"/>
                </a:solidFill>
              </a:rPr>
              <a:t>，</a:t>
            </a:r>
          </a:p>
          <a:p>
            <a:pPr>
              <a:lnSpc>
                <a:spcPct val="125000"/>
              </a:lnSpc>
            </a:pPr>
            <a:r>
              <a:rPr lang="zh-CN" altLang="en-US" sz="2000" b="1" dirty="0">
                <a:solidFill>
                  <a:schemeClr val="bg1"/>
                </a:solidFill>
              </a:rPr>
              <a:t>分子质量 为</a:t>
            </a:r>
            <a:r>
              <a:rPr lang="en-US" altLang="zh-CN" sz="2000" b="1" i="1" dirty="0">
                <a:solidFill>
                  <a:srgbClr val="66FFFF"/>
                </a:solidFill>
              </a:rPr>
              <a:t>m</a:t>
            </a:r>
            <a:r>
              <a:rPr lang="zh-CN" altLang="en-US" sz="2000" b="1" dirty="0">
                <a:solidFill>
                  <a:schemeClr val="bg1"/>
                </a:solidFill>
              </a:rPr>
              <a:t>，分子</a:t>
            </a:r>
          </a:p>
          <a:p>
            <a:pPr>
              <a:lnSpc>
                <a:spcPct val="125000"/>
              </a:lnSpc>
            </a:pPr>
            <a:r>
              <a:rPr lang="zh-CN" altLang="en-US" sz="2000" b="1" dirty="0">
                <a:solidFill>
                  <a:schemeClr val="bg1"/>
                </a:solidFill>
              </a:rPr>
              <a:t>数密度 为</a:t>
            </a:r>
            <a:r>
              <a:rPr lang="en-US" altLang="zh-CN" sz="2000" b="1" i="1" dirty="0">
                <a:solidFill>
                  <a:srgbClr val="66FFFF"/>
                </a:solidFill>
              </a:rPr>
              <a:t>n</a:t>
            </a:r>
            <a:r>
              <a:rPr kumimoji="0" lang="en-US" altLang="zh-CN" sz="2000" b="1" dirty="0">
                <a:solidFill>
                  <a:schemeClr val="bg1"/>
                </a:solidFill>
              </a:rPr>
              <a:t> </a:t>
            </a:r>
            <a:r>
              <a:rPr kumimoji="0" lang="zh-CN" altLang="en-US" sz="2000" b="1" dirty="0">
                <a:solidFill>
                  <a:schemeClr val="bg1"/>
                </a:solidFill>
              </a:rPr>
              <a:t>的理想气体</a:t>
            </a:r>
          </a:p>
        </p:txBody>
      </p:sp>
      <p:sp>
        <p:nvSpPr>
          <p:cNvPr id="14342" name="Line 6"/>
          <p:cNvSpPr>
            <a:spLocks noChangeShapeType="1"/>
          </p:cNvSpPr>
          <p:nvPr/>
        </p:nvSpPr>
        <p:spPr bwMode="auto">
          <a:xfrm>
            <a:off x="7525643" y="3245966"/>
            <a:ext cx="0" cy="1366837"/>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3" name="Oval 7"/>
          <p:cNvSpPr>
            <a:spLocks noChangeArrowheads="1"/>
          </p:cNvSpPr>
          <p:nvPr/>
        </p:nvSpPr>
        <p:spPr bwMode="auto">
          <a:xfrm>
            <a:off x="5725418" y="2922116"/>
            <a:ext cx="609600" cy="1008062"/>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5" name="Line 9"/>
          <p:cNvSpPr>
            <a:spLocks noChangeShapeType="1"/>
          </p:cNvSpPr>
          <p:nvPr/>
        </p:nvSpPr>
        <p:spPr bwMode="auto">
          <a:xfrm flipH="1">
            <a:off x="6071493" y="3211041"/>
            <a:ext cx="1454150" cy="719137"/>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6" name="Line 10"/>
          <p:cNvSpPr>
            <a:spLocks noChangeShapeType="1"/>
          </p:cNvSpPr>
          <p:nvPr/>
        </p:nvSpPr>
        <p:spPr bwMode="auto">
          <a:xfrm flipH="1">
            <a:off x="6027043" y="2704628"/>
            <a:ext cx="1498600" cy="752475"/>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347" name="Object 11"/>
          <p:cNvGraphicFramePr>
            <a:graphicFrameLocks noChangeAspect="1"/>
          </p:cNvGraphicFramePr>
          <p:nvPr>
            <p:extLst>
              <p:ext uri="{D42A27DB-BD31-4B8C-83A1-F6EECF244321}">
                <p14:modId xmlns:p14="http://schemas.microsoft.com/office/powerpoint/2010/main" val="1516134968"/>
              </p:ext>
            </p:extLst>
          </p:nvPr>
        </p:nvGraphicFramePr>
        <p:xfrm>
          <a:off x="6254056" y="1985491"/>
          <a:ext cx="479425" cy="346075"/>
        </p:xfrm>
        <a:graphic>
          <a:graphicData uri="http://schemas.openxmlformats.org/presentationml/2006/ole">
            <mc:AlternateContent xmlns:mc="http://schemas.openxmlformats.org/markup-compatibility/2006">
              <mc:Choice xmlns:v="urn:schemas-microsoft-com:vml" Requires="v">
                <p:oleObj spid="_x0000_s181128" name="公式" r:id="rId3" imgW="609480" imgH="431640" progId="Equation.3">
                  <p:embed/>
                </p:oleObj>
              </mc:Choice>
              <mc:Fallback>
                <p:oleObj name="公式" r:id="rId3" imgW="6094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056" y="1985491"/>
                        <a:ext cx="47942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8" name="Line 12"/>
          <p:cNvSpPr>
            <a:spLocks noChangeShapeType="1"/>
          </p:cNvSpPr>
          <p:nvPr/>
        </p:nvSpPr>
        <p:spPr bwMode="auto">
          <a:xfrm>
            <a:off x="6014343" y="2539528"/>
            <a:ext cx="0" cy="30956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9" name="Line 13"/>
          <p:cNvSpPr>
            <a:spLocks noChangeShapeType="1"/>
          </p:cNvSpPr>
          <p:nvPr/>
        </p:nvSpPr>
        <p:spPr bwMode="auto">
          <a:xfrm rot="120000" flipH="1">
            <a:off x="6011168" y="1912466"/>
            <a:ext cx="1439863" cy="779462"/>
          </a:xfrm>
          <a:prstGeom prst="line">
            <a:avLst/>
          </a:prstGeom>
          <a:noFill/>
          <a:ln w="19050">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0" name="Oval 14"/>
          <p:cNvSpPr>
            <a:spLocks noChangeArrowheads="1"/>
          </p:cNvSpPr>
          <p:nvPr/>
        </p:nvSpPr>
        <p:spPr bwMode="auto">
          <a:xfrm>
            <a:off x="5725418" y="2922116"/>
            <a:ext cx="609600" cy="1008062"/>
          </a:xfrm>
          <a:prstGeom prst="ellipse">
            <a:avLst/>
          </a:prstGeom>
          <a:noFill/>
          <a:ln w="19050">
            <a:solidFill>
              <a:schemeClr val="bg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Line 15"/>
          <p:cNvSpPr>
            <a:spLocks noChangeShapeType="1"/>
          </p:cNvSpPr>
          <p:nvPr/>
        </p:nvSpPr>
        <p:spPr bwMode="auto">
          <a:xfrm flipH="1">
            <a:off x="6003231" y="2201391"/>
            <a:ext cx="1450975" cy="720725"/>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2" name="Line 16"/>
          <p:cNvSpPr>
            <a:spLocks noChangeShapeType="1"/>
          </p:cNvSpPr>
          <p:nvPr/>
        </p:nvSpPr>
        <p:spPr bwMode="auto">
          <a:xfrm>
            <a:off x="7454206" y="1769591"/>
            <a:ext cx="0" cy="30956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3" name="Line 17"/>
          <p:cNvSpPr>
            <a:spLocks noChangeShapeType="1"/>
          </p:cNvSpPr>
          <p:nvPr/>
        </p:nvSpPr>
        <p:spPr bwMode="auto">
          <a:xfrm flipV="1">
            <a:off x="5293618" y="3363441"/>
            <a:ext cx="914400" cy="457200"/>
          </a:xfrm>
          <a:prstGeom prst="line">
            <a:avLst/>
          </a:prstGeom>
          <a:noFill/>
          <a:ln w="190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354" name="Object 18"/>
          <p:cNvGraphicFramePr>
            <a:graphicFrameLocks noChangeAspect="1"/>
          </p:cNvGraphicFramePr>
          <p:nvPr>
            <p:extLst>
              <p:ext uri="{D42A27DB-BD31-4B8C-83A1-F6EECF244321}">
                <p14:modId xmlns:p14="http://schemas.microsoft.com/office/powerpoint/2010/main" val="525298543"/>
              </p:ext>
            </p:extLst>
          </p:nvPr>
        </p:nvGraphicFramePr>
        <p:xfrm>
          <a:off x="5355531" y="3749203"/>
          <a:ext cx="298450" cy="431800"/>
        </p:xfrm>
        <a:graphic>
          <a:graphicData uri="http://schemas.openxmlformats.org/presentationml/2006/ole">
            <mc:AlternateContent xmlns:mc="http://schemas.openxmlformats.org/markup-compatibility/2006">
              <mc:Choice xmlns:v="urn:schemas-microsoft-com:vml" Requires="v">
                <p:oleObj spid="_x0000_s181129" name="公式" r:id="rId5" imgW="304560" imgH="431640" progId="Equation.3">
                  <p:embed/>
                </p:oleObj>
              </mc:Choice>
              <mc:Fallback>
                <p:oleObj name="公式" r:id="rId5" imgW="30456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5531" y="3749203"/>
                        <a:ext cx="2984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5" name="AutoShape 19"/>
          <p:cNvSpPr>
            <a:spLocks noChangeArrowheads="1"/>
          </p:cNvSpPr>
          <p:nvPr/>
        </p:nvSpPr>
        <p:spPr bwMode="auto">
          <a:xfrm rot="5400000" flipV="1">
            <a:off x="5869881" y="1985491"/>
            <a:ext cx="3241675" cy="1368425"/>
          </a:xfrm>
          <a:prstGeom prst="parallelogram">
            <a:avLst>
              <a:gd name="adj" fmla="val 84020"/>
            </a:avLst>
          </a:prstGeom>
          <a:gradFill rotWithShape="1">
            <a:gsLst>
              <a:gs pos="0">
                <a:srgbClr val="3399FF">
                  <a:alpha val="41000"/>
                </a:srgbClr>
              </a:gs>
              <a:gs pos="100000">
                <a:srgbClr val="3399FF">
                  <a:gamma/>
                  <a:shade val="46275"/>
                  <a:invGamma/>
                </a:srgbClr>
              </a:gs>
            </a:gsLst>
            <a:lin ang="27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6" name="Line 20"/>
          <p:cNvSpPr>
            <a:spLocks noChangeShapeType="1"/>
          </p:cNvSpPr>
          <p:nvPr/>
        </p:nvSpPr>
        <p:spPr bwMode="auto">
          <a:xfrm>
            <a:off x="7563743" y="2691928"/>
            <a:ext cx="762000" cy="0"/>
          </a:xfrm>
          <a:prstGeom prst="line">
            <a:avLst/>
          </a:prstGeom>
          <a:noFill/>
          <a:ln w="1905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357" name="Object 21"/>
          <p:cNvGraphicFramePr>
            <a:graphicFrameLocks noChangeAspect="1"/>
          </p:cNvGraphicFramePr>
          <p:nvPr>
            <p:extLst>
              <p:ext uri="{D42A27DB-BD31-4B8C-83A1-F6EECF244321}">
                <p14:modId xmlns:p14="http://schemas.microsoft.com/office/powerpoint/2010/main" val="4185210327"/>
              </p:ext>
            </p:extLst>
          </p:nvPr>
        </p:nvGraphicFramePr>
        <p:xfrm>
          <a:off x="8120956" y="2268066"/>
          <a:ext cx="227012" cy="307975"/>
        </p:xfrm>
        <a:graphic>
          <a:graphicData uri="http://schemas.openxmlformats.org/presentationml/2006/ole">
            <mc:AlternateContent xmlns:mc="http://schemas.openxmlformats.org/markup-compatibility/2006">
              <mc:Choice xmlns:v="urn:schemas-microsoft-com:vml" Requires="v">
                <p:oleObj spid="_x0000_s181130" name="公式" r:id="rId7" imgW="228600" imgH="304560" progId="Equation.3">
                  <p:embed/>
                </p:oleObj>
              </mc:Choice>
              <mc:Fallback>
                <p:oleObj name="公式" r:id="rId7" imgW="228600" imgH="304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0956" y="2268066"/>
                        <a:ext cx="227012"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8" name="Oval 22"/>
          <p:cNvSpPr>
            <a:spLocks noChangeArrowheads="1"/>
          </p:cNvSpPr>
          <p:nvPr/>
        </p:nvSpPr>
        <p:spPr bwMode="auto">
          <a:xfrm>
            <a:off x="7201793" y="2202978"/>
            <a:ext cx="609600" cy="1008063"/>
          </a:xfrm>
          <a:prstGeom prst="ellipse">
            <a:avLst/>
          </a:prstGeom>
          <a:solidFill>
            <a:srgbClr val="66CCFF">
              <a:alpha val="59000"/>
            </a:srgbClr>
          </a:solidFill>
          <a:ln w="12700">
            <a:solidFill>
              <a:schemeClr val="bg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359" name="Object 23"/>
          <p:cNvGraphicFramePr>
            <a:graphicFrameLocks noChangeAspect="1"/>
          </p:cNvGraphicFramePr>
          <p:nvPr>
            <p:extLst>
              <p:ext uri="{D42A27DB-BD31-4B8C-83A1-F6EECF244321}">
                <p14:modId xmlns:p14="http://schemas.microsoft.com/office/powerpoint/2010/main" val="3382588671"/>
              </p:ext>
            </p:extLst>
          </p:nvPr>
        </p:nvGraphicFramePr>
        <p:xfrm>
          <a:off x="7260531" y="2329978"/>
          <a:ext cx="409575" cy="317500"/>
        </p:xfrm>
        <a:graphic>
          <a:graphicData uri="http://schemas.openxmlformats.org/presentationml/2006/ole">
            <mc:AlternateContent xmlns:mc="http://schemas.openxmlformats.org/markup-compatibility/2006">
              <mc:Choice xmlns:v="urn:schemas-microsoft-com:vml" Requires="v">
                <p:oleObj spid="_x0000_s181131" name="公式" r:id="rId9" imgW="419040" imgH="317160" progId="Equation.3">
                  <p:embed/>
                </p:oleObj>
              </mc:Choice>
              <mc:Fallback>
                <p:oleObj name="公式" r:id="rId9" imgW="419040" imgH="3171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60531" y="2329978"/>
                        <a:ext cx="40957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60" name="Text Box 24"/>
          <p:cNvSpPr txBox="1">
            <a:spLocks noChangeArrowheads="1"/>
          </p:cNvSpPr>
          <p:nvPr/>
        </p:nvSpPr>
        <p:spPr bwMode="auto">
          <a:xfrm>
            <a:off x="692150" y="5157788"/>
            <a:ext cx="8675688"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b="1" dirty="0">
                <a:solidFill>
                  <a:schemeClr val="bg1"/>
                </a:solidFill>
              </a:rPr>
              <a:t> </a:t>
            </a:r>
            <a:r>
              <a:rPr lang="zh-CN" altLang="en-US" sz="2000" b="1" dirty="0">
                <a:solidFill>
                  <a:schemeClr val="bg1"/>
                </a:solidFill>
              </a:rPr>
              <a:t>在</a:t>
            </a:r>
            <a:r>
              <a:rPr lang="en-US" altLang="zh-CN" sz="2000" b="1" dirty="0" err="1">
                <a:solidFill>
                  <a:srgbClr val="66FFFF"/>
                </a:solidFill>
              </a:rPr>
              <a:t>d</a:t>
            </a:r>
            <a:r>
              <a:rPr lang="en-US" altLang="zh-CN" sz="2000" b="1" i="1" dirty="0" err="1">
                <a:solidFill>
                  <a:srgbClr val="66FFFF"/>
                </a:solidFill>
              </a:rPr>
              <a:t>t</a:t>
            </a:r>
            <a:r>
              <a:rPr lang="en-US" altLang="zh-CN" sz="2000" b="1" i="1" dirty="0">
                <a:solidFill>
                  <a:srgbClr val="66FFFF"/>
                </a:solidFill>
              </a:rPr>
              <a:t> </a:t>
            </a:r>
            <a:r>
              <a:rPr lang="zh-CN" altLang="en-US" sz="2000" b="1" dirty="0">
                <a:solidFill>
                  <a:schemeClr val="bg1"/>
                </a:solidFill>
              </a:rPr>
              <a:t>时间内，速度为      的分子与 面元</a:t>
            </a:r>
            <a:r>
              <a:rPr lang="en-US" altLang="zh-CN" sz="2000" b="1" dirty="0" err="1">
                <a:solidFill>
                  <a:srgbClr val="66FFFF"/>
                </a:solidFill>
              </a:rPr>
              <a:t>d</a:t>
            </a:r>
            <a:r>
              <a:rPr lang="en-US" altLang="zh-CN" sz="2000" b="1" i="1" dirty="0" err="1">
                <a:solidFill>
                  <a:srgbClr val="66FFFF"/>
                </a:solidFill>
              </a:rPr>
              <a:t>A</a:t>
            </a:r>
            <a:r>
              <a:rPr lang="en-US" altLang="zh-CN" sz="2000" b="1" i="1" dirty="0">
                <a:solidFill>
                  <a:srgbClr val="66FFFF"/>
                </a:solidFill>
              </a:rPr>
              <a:t> </a:t>
            </a:r>
            <a:r>
              <a:rPr lang="zh-CN" altLang="en-US" sz="2000" b="1" dirty="0">
                <a:solidFill>
                  <a:schemeClr val="bg1"/>
                </a:solidFill>
              </a:rPr>
              <a:t>碰撞</a:t>
            </a:r>
            <a:r>
              <a:rPr kumimoji="0" lang="zh-CN" altLang="en-US" sz="2000" b="1" dirty="0">
                <a:solidFill>
                  <a:schemeClr val="bg1"/>
                </a:solidFill>
              </a:rPr>
              <a:t>的分子数为</a:t>
            </a:r>
            <a:r>
              <a:rPr lang="zh-CN" altLang="en-US" sz="2000" b="1" dirty="0">
                <a:solidFill>
                  <a:schemeClr val="bg1"/>
                </a:solidFill>
              </a:rPr>
              <a:t> </a:t>
            </a:r>
          </a:p>
        </p:txBody>
      </p:sp>
      <p:grpSp>
        <p:nvGrpSpPr>
          <p:cNvPr id="14361" name="Group 25"/>
          <p:cNvGrpSpPr>
            <a:grpSpLocks/>
          </p:cNvGrpSpPr>
          <p:nvPr/>
        </p:nvGrpSpPr>
        <p:grpSpPr bwMode="auto">
          <a:xfrm>
            <a:off x="7886006" y="725016"/>
            <a:ext cx="728662" cy="973137"/>
            <a:chOff x="5057" y="1366"/>
            <a:chExt cx="459" cy="613"/>
          </a:xfrm>
        </p:grpSpPr>
        <p:grpSp>
          <p:nvGrpSpPr>
            <p:cNvPr id="14362" name="Group 26"/>
            <p:cNvGrpSpPr>
              <a:grpSpLocks/>
            </p:cNvGrpSpPr>
            <p:nvPr/>
          </p:nvGrpSpPr>
          <p:grpSpPr bwMode="auto">
            <a:xfrm>
              <a:off x="5057" y="1480"/>
              <a:ext cx="318" cy="499"/>
              <a:chOff x="2653" y="3022"/>
              <a:chExt cx="318" cy="499"/>
            </a:xfrm>
          </p:grpSpPr>
          <p:sp>
            <p:nvSpPr>
              <p:cNvPr id="14363" name="Line 27"/>
              <p:cNvSpPr>
                <a:spLocks noChangeShapeType="1"/>
              </p:cNvSpPr>
              <p:nvPr/>
            </p:nvSpPr>
            <p:spPr bwMode="auto">
              <a:xfrm>
                <a:off x="2653" y="3022"/>
                <a:ext cx="0" cy="499"/>
              </a:xfrm>
              <a:prstGeom prst="line">
                <a:avLst/>
              </a:prstGeom>
              <a:noFill/>
              <a:ln w="9525">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4" name="Line 28"/>
              <p:cNvSpPr>
                <a:spLocks noChangeShapeType="1"/>
              </p:cNvSpPr>
              <p:nvPr/>
            </p:nvSpPr>
            <p:spPr bwMode="auto">
              <a:xfrm flipV="1">
                <a:off x="2653" y="3203"/>
                <a:ext cx="318" cy="318"/>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365" name="Text Box 29"/>
            <p:cNvSpPr txBox="1">
              <a:spLocks noChangeArrowheads="1"/>
            </p:cNvSpPr>
            <p:nvPr/>
          </p:nvSpPr>
          <p:spPr bwMode="auto">
            <a:xfrm>
              <a:off x="5057" y="1366"/>
              <a:ext cx="1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b="1" i="1">
                  <a:solidFill>
                    <a:schemeClr val="bg1"/>
                  </a:solidFill>
                </a:rPr>
                <a:t>z</a:t>
              </a:r>
            </a:p>
          </p:txBody>
        </p:sp>
        <p:sp>
          <p:nvSpPr>
            <p:cNvPr id="14366" name="Text Box 30"/>
            <p:cNvSpPr txBox="1">
              <a:spLocks noChangeArrowheads="1"/>
            </p:cNvSpPr>
            <p:nvPr/>
          </p:nvSpPr>
          <p:spPr bwMode="auto">
            <a:xfrm>
              <a:off x="5329" y="1661"/>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b="1" i="1">
                  <a:solidFill>
                    <a:schemeClr val="bg1"/>
                  </a:solidFill>
                </a:rPr>
                <a:t>y</a:t>
              </a:r>
            </a:p>
          </p:txBody>
        </p:sp>
      </p:grpSp>
      <p:sp>
        <p:nvSpPr>
          <p:cNvPr id="14367" name="Line 31"/>
          <p:cNvSpPr>
            <a:spLocks noChangeShapeType="1"/>
          </p:cNvSpPr>
          <p:nvPr/>
        </p:nvSpPr>
        <p:spPr bwMode="auto">
          <a:xfrm>
            <a:off x="6014343" y="2812578"/>
            <a:ext cx="0" cy="122555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8" name="Line 32"/>
          <p:cNvSpPr>
            <a:spLocks noChangeShapeType="1"/>
          </p:cNvSpPr>
          <p:nvPr/>
        </p:nvSpPr>
        <p:spPr bwMode="auto">
          <a:xfrm>
            <a:off x="6014343" y="4038128"/>
            <a:ext cx="0" cy="57467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9" name="Line 33"/>
          <p:cNvSpPr>
            <a:spLocks noChangeShapeType="1"/>
          </p:cNvSpPr>
          <p:nvPr/>
        </p:nvSpPr>
        <p:spPr bwMode="auto">
          <a:xfrm>
            <a:off x="6014343" y="4469928"/>
            <a:ext cx="1511300" cy="0"/>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370" name="Object 34"/>
          <p:cNvGraphicFramePr>
            <a:graphicFrameLocks noChangeAspect="1"/>
          </p:cNvGraphicFramePr>
          <p:nvPr>
            <p:extLst>
              <p:ext uri="{D42A27DB-BD31-4B8C-83A1-F6EECF244321}">
                <p14:modId xmlns:p14="http://schemas.microsoft.com/office/powerpoint/2010/main" val="4078167292"/>
              </p:ext>
            </p:extLst>
          </p:nvPr>
        </p:nvGraphicFramePr>
        <p:xfrm>
          <a:off x="6365875" y="4508500"/>
          <a:ext cx="806450" cy="323850"/>
        </p:xfrm>
        <a:graphic>
          <a:graphicData uri="http://schemas.openxmlformats.org/presentationml/2006/ole">
            <mc:AlternateContent xmlns:mc="http://schemas.openxmlformats.org/markup-compatibility/2006">
              <mc:Choice xmlns:v="urn:schemas-microsoft-com:vml" Requires="v">
                <p:oleObj spid="_x0000_s181132" name="Equation" r:id="rId11" imgW="330120" imgH="228600" progId="Equation.DSMT4">
                  <p:embed/>
                </p:oleObj>
              </mc:Choice>
              <mc:Fallback>
                <p:oleObj name="Equation" r:id="rId11" imgW="330120" imgH="228600" progId="Equation.DSMT4">
                  <p:embed/>
                  <p:pic>
                    <p:nvPicPr>
                      <p:cNvPr id="0" name=""/>
                      <p:cNvPicPr>
                        <a:picLocks noChangeAspect="1" noChangeArrowheads="1"/>
                      </p:cNvPicPr>
                      <p:nvPr/>
                    </p:nvPicPr>
                    <p:blipFill>
                      <a:blip r:embed="rId12"/>
                      <a:srcRect/>
                      <a:stretch>
                        <a:fillRect/>
                      </a:stretch>
                    </p:blipFill>
                    <p:spPr bwMode="auto">
                      <a:xfrm>
                        <a:off x="6365875" y="4508500"/>
                        <a:ext cx="806450" cy="323850"/>
                      </a:xfrm>
                      <a:prstGeom prst="rect">
                        <a:avLst/>
                      </a:prstGeom>
                      <a:noFill/>
                    </p:spPr>
                  </p:pic>
                </p:oleObj>
              </mc:Fallback>
            </mc:AlternateContent>
          </a:graphicData>
        </a:graphic>
      </p:graphicFrame>
      <p:graphicFrame>
        <p:nvGraphicFramePr>
          <p:cNvPr id="14371" name="Object 35"/>
          <p:cNvGraphicFramePr>
            <a:graphicFrameLocks/>
          </p:cNvGraphicFramePr>
          <p:nvPr>
            <p:extLst>
              <p:ext uri="{D42A27DB-BD31-4B8C-83A1-F6EECF244321}">
                <p14:modId xmlns:p14="http://schemas.microsoft.com/office/powerpoint/2010/main" val="3486459912"/>
              </p:ext>
            </p:extLst>
          </p:nvPr>
        </p:nvGraphicFramePr>
        <p:xfrm>
          <a:off x="1897063" y="5876925"/>
          <a:ext cx="4630737" cy="646113"/>
        </p:xfrm>
        <a:graphic>
          <a:graphicData uri="http://schemas.openxmlformats.org/presentationml/2006/ole">
            <mc:AlternateContent xmlns:mc="http://schemas.openxmlformats.org/markup-compatibility/2006">
              <mc:Choice xmlns:v="urn:schemas-microsoft-com:vml" Requires="v">
                <p:oleObj spid="_x0000_s181133" name="Equation" r:id="rId13" imgW="2412720" imgH="393480" progId="Equation.DSMT4">
                  <p:embed/>
                </p:oleObj>
              </mc:Choice>
              <mc:Fallback>
                <p:oleObj name="Equation" r:id="rId13" imgW="2412720" imgH="393480" progId="Equation.DSMT4">
                  <p:embed/>
                  <p:pic>
                    <p:nvPicPr>
                      <p:cNvPr id="0" name=""/>
                      <p:cNvPicPr>
                        <a:picLocks noChangeArrowheads="1"/>
                      </p:cNvPicPr>
                      <p:nvPr/>
                    </p:nvPicPr>
                    <p:blipFill>
                      <a:blip r:embed="rId14"/>
                      <a:srcRect/>
                      <a:stretch>
                        <a:fillRect/>
                      </a:stretch>
                    </p:blipFill>
                    <p:spPr bwMode="auto">
                      <a:xfrm>
                        <a:off x="1897063" y="5876925"/>
                        <a:ext cx="4630737" cy="646113"/>
                      </a:xfrm>
                      <a:prstGeom prst="rect">
                        <a:avLst/>
                      </a:prstGeom>
                      <a:noFill/>
                    </p:spPr>
                  </p:pic>
                </p:oleObj>
              </mc:Fallback>
            </mc:AlternateContent>
          </a:graphicData>
        </a:graphic>
      </p:graphicFrame>
      <p:grpSp>
        <p:nvGrpSpPr>
          <p:cNvPr id="14375" name="Group 39"/>
          <p:cNvGrpSpPr>
            <a:grpSpLocks/>
          </p:cNvGrpSpPr>
          <p:nvPr/>
        </p:nvGrpSpPr>
        <p:grpSpPr bwMode="auto">
          <a:xfrm>
            <a:off x="4283968" y="796453"/>
            <a:ext cx="4679950" cy="4576763"/>
            <a:chOff x="2562" y="300"/>
            <a:chExt cx="2948" cy="2883"/>
          </a:xfrm>
        </p:grpSpPr>
        <p:sp>
          <p:nvSpPr>
            <p:cNvPr id="14376" name="Text Box 40"/>
            <p:cNvSpPr txBox="1">
              <a:spLocks noChangeArrowheads="1"/>
            </p:cNvSpPr>
            <p:nvPr/>
          </p:nvSpPr>
          <p:spPr bwMode="auto">
            <a:xfrm>
              <a:off x="2860" y="2341"/>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CC00"/>
                  </a:solidFill>
                </a:rPr>
                <a:t>y</a:t>
              </a:r>
            </a:p>
          </p:txBody>
        </p:sp>
        <p:grpSp>
          <p:nvGrpSpPr>
            <p:cNvPr id="14377" name="Group 41"/>
            <p:cNvGrpSpPr>
              <a:grpSpLocks/>
            </p:cNvGrpSpPr>
            <p:nvPr/>
          </p:nvGrpSpPr>
          <p:grpSpPr bwMode="auto">
            <a:xfrm>
              <a:off x="2562" y="300"/>
              <a:ext cx="2948" cy="2883"/>
              <a:chOff x="2562" y="300"/>
              <a:chExt cx="2948" cy="2883"/>
            </a:xfrm>
          </p:grpSpPr>
          <p:sp>
            <p:nvSpPr>
              <p:cNvPr id="14378" name="Line 42"/>
              <p:cNvSpPr>
                <a:spLocks noChangeShapeType="1"/>
              </p:cNvSpPr>
              <p:nvPr/>
            </p:nvSpPr>
            <p:spPr bwMode="auto">
              <a:xfrm>
                <a:off x="2653" y="391"/>
                <a:ext cx="5" cy="2523"/>
              </a:xfrm>
              <a:prstGeom prst="line">
                <a:avLst/>
              </a:prstGeom>
              <a:noFill/>
              <a:ln w="9525" cap="sq">
                <a:solidFill>
                  <a:srgbClr val="FFCC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9" name="Text Box 43"/>
              <p:cNvSpPr txBox="1">
                <a:spLocks noChangeArrowheads="1"/>
              </p:cNvSpPr>
              <p:nvPr/>
            </p:nvSpPr>
            <p:spPr bwMode="auto">
              <a:xfrm>
                <a:off x="2706" y="300"/>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CC00"/>
                    </a:solidFill>
                  </a:rPr>
                  <a:t>z</a:t>
                </a:r>
              </a:p>
            </p:txBody>
          </p:sp>
          <p:sp>
            <p:nvSpPr>
              <p:cNvPr id="14380" name="Text Box 44"/>
              <p:cNvSpPr txBox="1">
                <a:spLocks noChangeArrowheads="1"/>
              </p:cNvSpPr>
              <p:nvPr/>
            </p:nvSpPr>
            <p:spPr bwMode="auto">
              <a:xfrm>
                <a:off x="5298" y="289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CC00"/>
                    </a:solidFill>
                  </a:rPr>
                  <a:t>x</a:t>
                </a:r>
              </a:p>
            </p:txBody>
          </p:sp>
          <p:sp>
            <p:nvSpPr>
              <p:cNvPr id="14381" name="Line 45"/>
              <p:cNvSpPr>
                <a:spLocks noChangeShapeType="1"/>
              </p:cNvSpPr>
              <p:nvPr/>
            </p:nvSpPr>
            <p:spPr bwMode="auto">
              <a:xfrm flipV="1">
                <a:off x="2658" y="2523"/>
                <a:ext cx="449" cy="407"/>
              </a:xfrm>
              <a:prstGeom prst="line">
                <a:avLst/>
              </a:prstGeom>
              <a:noFill/>
              <a:ln w="127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2" name="Text Box 46"/>
              <p:cNvSpPr txBox="1">
                <a:spLocks noChangeArrowheads="1"/>
              </p:cNvSpPr>
              <p:nvPr/>
            </p:nvSpPr>
            <p:spPr bwMode="auto">
              <a:xfrm>
                <a:off x="2562" y="286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rgbClr val="FFCC00"/>
                    </a:solidFill>
                  </a:rPr>
                  <a:t>O</a:t>
                </a:r>
              </a:p>
            </p:txBody>
          </p:sp>
          <p:sp>
            <p:nvSpPr>
              <p:cNvPr id="14383" name="Line 47"/>
              <p:cNvSpPr>
                <a:spLocks noChangeShapeType="1"/>
              </p:cNvSpPr>
              <p:nvPr/>
            </p:nvSpPr>
            <p:spPr bwMode="auto">
              <a:xfrm>
                <a:off x="2653" y="2931"/>
                <a:ext cx="2767" cy="0"/>
              </a:xfrm>
              <a:prstGeom prst="line">
                <a:avLst/>
              </a:prstGeom>
              <a:noFill/>
              <a:ln w="952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nvGrpSpPr>
          <p:cNvPr id="2" name="组合 1"/>
          <p:cNvGrpSpPr/>
          <p:nvPr/>
        </p:nvGrpSpPr>
        <p:grpSpPr>
          <a:xfrm>
            <a:off x="539552" y="2945155"/>
            <a:ext cx="2375971" cy="1275933"/>
            <a:chOff x="670713" y="2864466"/>
            <a:chExt cx="2375971" cy="1275933"/>
          </a:xfrm>
        </p:grpSpPr>
        <p:sp>
          <p:nvSpPr>
            <p:cNvPr id="14340" name="Text Box 4"/>
            <p:cNvSpPr txBox="1">
              <a:spLocks noChangeArrowheads="1"/>
            </p:cNvSpPr>
            <p:nvPr/>
          </p:nvSpPr>
          <p:spPr bwMode="auto">
            <a:xfrm>
              <a:off x="670713" y="2864466"/>
              <a:ext cx="2375971"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0" lang="zh-CN" altLang="en-US" sz="2000" b="1" dirty="0">
                  <a:solidFill>
                    <a:schemeClr val="bg1"/>
                  </a:solidFill>
                </a:rPr>
                <a:t>速度为      的分子</a:t>
              </a:r>
            </a:p>
            <a:p>
              <a:pPr>
                <a:lnSpc>
                  <a:spcPct val="125000"/>
                </a:lnSpc>
              </a:pPr>
              <a:r>
                <a:rPr kumimoji="0" lang="zh-CN" altLang="en-US" sz="2000" b="1" dirty="0">
                  <a:solidFill>
                    <a:schemeClr val="bg1"/>
                  </a:solidFill>
                </a:rPr>
                <a:t>数为         </a:t>
              </a:r>
              <a:r>
                <a:rPr kumimoji="0" lang="en-US" altLang="zh-CN" sz="2000" b="1" dirty="0">
                  <a:solidFill>
                    <a:schemeClr val="bg1"/>
                  </a:solidFill>
                </a:rPr>
                <a:t>, </a:t>
              </a:r>
              <a:r>
                <a:rPr kumimoji="0" lang="zh-CN" altLang="en-US" sz="2000" b="1" dirty="0">
                  <a:solidFill>
                    <a:schemeClr val="bg1"/>
                  </a:solidFill>
                </a:rPr>
                <a:t>分子数密</a:t>
              </a:r>
            </a:p>
            <a:p>
              <a:pPr>
                <a:lnSpc>
                  <a:spcPct val="125000"/>
                </a:lnSpc>
              </a:pPr>
              <a:r>
                <a:rPr kumimoji="0" lang="zh-CN" altLang="en-US" sz="2000" b="1" dirty="0">
                  <a:solidFill>
                    <a:schemeClr val="bg1"/>
                  </a:solidFill>
                </a:rPr>
                <a:t>度为</a:t>
              </a:r>
            </a:p>
          </p:txBody>
        </p:sp>
        <p:graphicFrame>
          <p:nvGraphicFramePr>
            <p:cNvPr id="14341" name="Object 5"/>
            <p:cNvGraphicFramePr>
              <a:graphicFrameLocks/>
            </p:cNvGraphicFramePr>
            <p:nvPr>
              <p:extLst>
                <p:ext uri="{D42A27DB-BD31-4B8C-83A1-F6EECF244321}">
                  <p14:modId xmlns:p14="http://schemas.microsoft.com/office/powerpoint/2010/main" val="3909665112"/>
                </p:ext>
              </p:extLst>
            </p:nvPr>
          </p:nvGraphicFramePr>
          <p:xfrm>
            <a:off x="1632198" y="2927096"/>
            <a:ext cx="354013" cy="388938"/>
          </p:xfrm>
          <a:graphic>
            <a:graphicData uri="http://schemas.openxmlformats.org/presentationml/2006/ole">
              <mc:AlternateContent xmlns:mc="http://schemas.openxmlformats.org/markup-compatibility/2006">
                <mc:Choice xmlns:v="urn:schemas-microsoft-com:vml" Requires="v">
                  <p:oleObj spid="_x0000_s181134" name="公式" r:id="rId15" imgW="393480" imgH="431640" progId="Equation.3">
                    <p:embed/>
                  </p:oleObj>
                </mc:Choice>
                <mc:Fallback>
                  <p:oleObj name="公式" r:id="rId15" imgW="393480" imgH="43164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32198" y="2927096"/>
                          <a:ext cx="354013"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84" name="Object 48"/>
            <p:cNvGraphicFramePr>
              <a:graphicFrameLocks/>
            </p:cNvGraphicFramePr>
            <p:nvPr>
              <p:extLst>
                <p:ext uri="{D42A27DB-BD31-4B8C-83A1-F6EECF244321}">
                  <p14:modId xmlns:p14="http://schemas.microsoft.com/office/powerpoint/2010/main" val="3899247100"/>
                </p:ext>
              </p:extLst>
            </p:nvPr>
          </p:nvGraphicFramePr>
          <p:xfrm>
            <a:off x="1200977" y="3322562"/>
            <a:ext cx="593725" cy="388938"/>
          </p:xfrm>
          <a:graphic>
            <a:graphicData uri="http://schemas.openxmlformats.org/presentationml/2006/ole">
              <mc:AlternateContent xmlns:mc="http://schemas.openxmlformats.org/markup-compatibility/2006">
                <mc:Choice xmlns:v="urn:schemas-microsoft-com:vml" Requires="v">
                  <p:oleObj spid="_x0000_s181135" name="公式" r:id="rId17" imgW="660240" imgH="431640" progId="Equation.3">
                    <p:embed/>
                  </p:oleObj>
                </mc:Choice>
                <mc:Fallback>
                  <p:oleObj name="公式" r:id="rId17" imgW="660240" imgH="43164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00977" y="3322562"/>
                          <a:ext cx="593725"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85" name="Object 49"/>
            <p:cNvGraphicFramePr>
              <a:graphicFrameLocks/>
            </p:cNvGraphicFramePr>
            <p:nvPr>
              <p:extLst>
                <p:ext uri="{D42A27DB-BD31-4B8C-83A1-F6EECF244321}">
                  <p14:modId xmlns:p14="http://schemas.microsoft.com/office/powerpoint/2010/main" val="90348520"/>
                </p:ext>
              </p:extLst>
            </p:nvPr>
          </p:nvGraphicFramePr>
          <p:xfrm>
            <a:off x="1378596" y="3751462"/>
            <a:ext cx="446088" cy="388937"/>
          </p:xfrm>
          <a:graphic>
            <a:graphicData uri="http://schemas.openxmlformats.org/presentationml/2006/ole">
              <mc:AlternateContent xmlns:mc="http://schemas.openxmlformats.org/markup-compatibility/2006">
                <mc:Choice xmlns:v="urn:schemas-microsoft-com:vml" Requires="v">
                  <p:oleObj spid="_x0000_s181136" name="公式" r:id="rId19" imgW="495000" imgH="431640" progId="Equation.3">
                    <p:embed/>
                  </p:oleObj>
                </mc:Choice>
                <mc:Fallback>
                  <p:oleObj name="公式" r:id="rId19" imgW="495000" imgH="431640"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78596" y="3751462"/>
                          <a:ext cx="446088"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1" name="Object 5"/>
          <p:cNvGraphicFramePr>
            <a:graphicFrameLocks/>
          </p:cNvGraphicFramePr>
          <p:nvPr>
            <p:extLst>
              <p:ext uri="{D42A27DB-BD31-4B8C-83A1-F6EECF244321}">
                <p14:modId xmlns:p14="http://schemas.microsoft.com/office/powerpoint/2010/main" val="339761192"/>
              </p:ext>
            </p:extLst>
          </p:nvPr>
        </p:nvGraphicFramePr>
        <p:xfrm>
          <a:off x="3263330" y="5214372"/>
          <a:ext cx="354013" cy="388938"/>
        </p:xfrm>
        <a:graphic>
          <a:graphicData uri="http://schemas.openxmlformats.org/presentationml/2006/ole">
            <mc:AlternateContent xmlns:mc="http://schemas.openxmlformats.org/markup-compatibility/2006">
              <mc:Choice xmlns:v="urn:schemas-microsoft-com:vml" Requires="v">
                <p:oleObj spid="_x0000_s181137" name="公式" r:id="rId21" imgW="393480" imgH="431640" progId="Equation.3">
                  <p:embed/>
                </p:oleObj>
              </mc:Choice>
              <mc:Fallback>
                <p:oleObj name="公式" r:id="rId21" imgW="393480" imgH="43164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63330" y="5214372"/>
                        <a:ext cx="354013"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2375756" y="4038128"/>
            <a:ext cx="1332148" cy="646331"/>
          </a:xfrm>
          <a:prstGeom prst="rect">
            <a:avLst/>
          </a:prstGeom>
          <a:noFill/>
        </p:spPr>
        <p:txBody>
          <a:bodyPr wrap="square" rtlCol="0">
            <a:spAutoFit/>
          </a:bodyPr>
          <a:lstStyle/>
          <a:p>
            <a:r>
              <a:rPr lang="zh-CN" altLang="en-US" dirty="0">
                <a:solidFill>
                  <a:schemeClr val="bg1"/>
                </a:solidFill>
              </a:rPr>
              <a:t>先只考虑这一类分子</a:t>
            </a:r>
          </a:p>
        </p:txBody>
      </p:sp>
      <p:cxnSp>
        <p:nvCxnSpPr>
          <p:cNvPr id="5" name="直接箭头连接符 4"/>
          <p:cNvCxnSpPr/>
          <p:nvPr/>
        </p:nvCxnSpPr>
        <p:spPr>
          <a:xfrm>
            <a:off x="2123728" y="3717032"/>
            <a:ext cx="432048" cy="2131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67315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ipe(left)">
                                      <p:cBhvr>
                                        <p:cTn id="7" dur="500"/>
                                        <p:tgtEl>
                                          <p:spTgt spid="1433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339"/>
                                        </p:tgtEl>
                                        <p:attrNameLst>
                                          <p:attrName>style.visibility</p:attrName>
                                        </p:attrNameLst>
                                      </p:cBhvr>
                                      <p:to>
                                        <p:strVal val="visible"/>
                                      </p:to>
                                    </p:set>
                                    <p:animEffect transition="in" filter="wipe(left)">
                                      <p:cBhvr>
                                        <p:cTn id="11" dur="500"/>
                                        <p:tgtEl>
                                          <p:spTgt spid="143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nodeType="clickEffect">
                                  <p:stCondLst>
                                    <p:cond delay="0"/>
                                  </p:stCondLst>
                                  <p:childTnLst>
                                    <p:set>
                                      <p:cBhvr>
                                        <p:cTn id="15" dur="1" fill="hold">
                                          <p:stCondLst>
                                            <p:cond delay="0"/>
                                          </p:stCondLst>
                                        </p:cTn>
                                        <p:tgtEl>
                                          <p:spTgt spid="14375"/>
                                        </p:tgtEl>
                                        <p:attrNameLst>
                                          <p:attrName>style.visibility</p:attrName>
                                        </p:attrNameLst>
                                      </p:cBhvr>
                                      <p:to>
                                        <p:strVal val="visible"/>
                                      </p:to>
                                    </p:set>
                                    <p:anim calcmode="lin" valueType="num">
                                      <p:cBhvr>
                                        <p:cTn id="16" dur="500" fill="hold"/>
                                        <p:tgtEl>
                                          <p:spTgt spid="14375"/>
                                        </p:tgtEl>
                                        <p:attrNameLst>
                                          <p:attrName>ppt_w</p:attrName>
                                        </p:attrNameLst>
                                      </p:cBhvr>
                                      <p:tavLst>
                                        <p:tav tm="0">
                                          <p:val>
                                            <p:fltVal val="0"/>
                                          </p:val>
                                        </p:tav>
                                        <p:tav tm="100000">
                                          <p:val>
                                            <p:strVal val="#ppt_w"/>
                                          </p:val>
                                        </p:tav>
                                      </p:tavLst>
                                    </p:anim>
                                    <p:anim calcmode="lin" valueType="num">
                                      <p:cBhvr>
                                        <p:cTn id="17" dur="500" fill="hold"/>
                                        <p:tgtEl>
                                          <p:spTgt spid="14375"/>
                                        </p:tgtEl>
                                        <p:attrNameLst>
                                          <p:attrName>ppt_h</p:attrName>
                                        </p:attrNameLst>
                                      </p:cBhvr>
                                      <p:tavLst>
                                        <p:tav tm="0">
                                          <p:val>
                                            <p:fltVal val="0"/>
                                          </p:val>
                                        </p:tav>
                                        <p:tav tm="100000">
                                          <p:val>
                                            <p:strVal val="#ppt_h"/>
                                          </p:val>
                                        </p:tav>
                                      </p:tavLst>
                                    </p:anim>
                                  </p:childTnLst>
                                </p:cTn>
                              </p:par>
                            </p:childTnLst>
                          </p:cTn>
                        </p:par>
                        <p:par>
                          <p:cTn id="18" fill="hold" nodeType="afterGroup">
                            <p:stCondLst>
                              <p:cond delay="500"/>
                            </p:stCondLst>
                            <p:childTnLst>
                              <p:par>
                                <p:cTn id="19" presetID="12" presetClass="entr" presetSubtype="4" fill="hold" grpId="0" nodeType="afterEffect">
                                  <p:stCondLst>
                                    <p:cond delay="0"/>
                                  </p:stCondLst>
                                  <p:childTnLst>
                                    <p:set>
                                      <p:cBhvr>
                                        <p:cTn id="20" dur="1" fill="hold">
                                          <p:stCondLst>
                                            <p:cond delay="0"/>
                                          </p:stCondLst>
                                        </p:cTn>
                                        <p:tgtEl>
                                          <p:spTgt spid="14355"/>
                                        </p:tgtEl>
                                        <p:attrNameLst>
                                          <p:attrName>style.visibility</p:attrName>
                                        </p:attrNameLst>
                                      </p:cBhvr>
                                      <p:to>
                                        <p:strVal val="visible"/>
                                      </p:to>
                                    </p:set>
                                    <p:anim calcmode="lin" valueType="num">
                                      <p:cBhvr additive="base">
                                        <p:cTn id="21" dur="500"/>
                                        <p:tgtEl>
                                          <p:spTgt spid="14355"/>
                                        </p:tgtEl>
                                        <p:attrNameLst>
                                          <p:attrName>ppt_y</p:attrName>
                                        </p:attrNameLst>
                                      </p:cBhvr>
                                      <p:tavLst>
                                        <p:tav tm="0">
                                          <p:val>
                                            <p:strVal val="#ppt_y+#ppt_h*1.125000"/>
                                          </p:val>
                                        </p:tav>
                                        <p:tav tm="100000">
                                          <p:val>
                                            <p:strVal val="#ppt_y"/>
                                          </p:val>
                                        </p:tav>
                                      </p:tavLst>
                                    </p:anim>
                                    <p:animEffect transition="in" filter="wipe(up)">
                                      <p:cBhvr>
                                        <p:cTn id="22" dur="500"/>
                                        <p:tgtEl>
                                          <p:spTgt spid="14355"/>
                                        </p:tgtEl>
                                      </p:cBhvr>
                                    </p:animEffect>
                                  </p:childTnLst>
                                </p:cTn>
                              </p:par>
                            </p:childTnLst>
                          </p:cTn>
                        </p:par>
                        <p:par>
                          <p:cTn id="23" fill="hold" nodeType="afterGroup">
                            <p:stCondLst>
                              <p:cond delay="1000"/>
                            </p:stCondLst>
                            <p:childTnLst>
                              <p:par>
                                <p:cTn id="24" presetID="1" presetClass="entr" presetSubtype="0" fill="hold" nodeType="afterEffect">
                                  <p:stCondLst>
                                    <p:cond delay="0"/>
                                  </p:stCondLst>
                                  <p:childTnLst>
                                    <p:set>
                                      <p:cBhvr>
                                        <p:cTn id="25" dur="1" fill="hold">
                                          <p:stCondLst>
                                            <p:cond delay="499"/>
                                          </p:stCondLst>
                                        </p:cTn>
                                        <p:tgtEl>
                                          <p:spTgt spid="14361"/>
                                        </p:tgtEl>
                                        <p:attrNameLst>
                                          <p:attrName>style.visibility</p:attrName>
                                        </p:attrNameLst>
                                      </p:cBhvr>
                                      <p:to>
                                        <p:strVal val="visible"/>
                                      </p:to>
                                    </p:set>
                                  </p:childTnLst>
                                </p:cTn>
                              </p:par>
                            </p:childTnLst>
                          </p:cTn>
                        </p:par>
                        <p:par>
                          <p:cTn id="26" fill="hold" nodeType="afterGroup">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4356"/>
                                        </p:tgtEl>
                                        <p:attrNameLst>
                                          <p:attrName>style.visibility</p:attrName>
                                        </p:attrNameLst>
                                      </p:cBhvr>
                                      <p:to>
                                        <p:strVal val="visible"/>
                                      </p:to>
                                    </p:set>
                                    <p:animEffect transition="in" filter="wipe(left)">
                                      <p:cBhvr>
                                        <p:cTn id="29" dur="500"/>
                                        <p:tgtEl>
                                          <p:spTgt spid="14356"/>
                                        </p:tgtEl>
                                      </p:cBhvr>
                                    </p:animEffect>
                                  </p:childTnLst>
                                </p:cTn>
                              </p:par>
                            </p:childTnLst>
                          </p:cTn>
                        </p:par>
                        <p:par>
                          <p:cTn id="30" fill="hold" nodeType="afterGroup">
                            <p:stCondLst>
                              <p:cond delay="2000"/>
                            </p:stCondLst>
                            <p:childTnLst>
                              <p:par>
                                <p:cTn id="31" presetID="22" presetClass="entr" presetSubtype="8" fill="hold" nodeType="afterEffect">
                                  <p:stCondLst>
                                    <p:cond delay="0"/>
                                  </p:stCondLst>
                                  <p:childTnLst>
                                    <p:set>
                                      <p:cBhvr>
                                        <p:cTn id="32" dur="1" fill="hold">
                                          <p:stCondLst>
                                            <p:cond delay="0"/>
                                          </p:stCondLst>
                                        </p:cTn>
                                        <p:tgtEl>
                                          <p:spTgt spid="14357"/>
                                        </p:tgtEl>
                                        <p:attrNameLst>
                                          <p:attrName>style.visibility</p:attrName>
                                        </p:attrNameLst>
                                      </p:cBhvr>
                                      <p:to>
                                        <p:strVal val="visible"/>
                                      </p:to>
                                    </p:set>
                                    <p:animEffect transition="in" filter="wipe(left)">
                                      <p:cBhvr>
                                        <p:cTn id="33" dur="500"/>
                                        <p:tgtEl>
                                          <p:spTgt spid="1435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4358"/>
                                        </p:tgtEl>
                                        <p:attrNameLst>
                                          <p:attrName>style.visibility</p:attrName>
                                        </p:attrNameLst>
                                      </p:cBhvr>
                                      <p:to>
                                        <p:strVal val="visible"/>
                                      </p:to>
                                    </p:set>
                                    <p:animEffect transition="in" filter="wipe(left)">
                                      <p:cBhvr>
                                        <p:cTn id="38" dur="500"/>
                                        <p:tgtEl>
                                          <p:spTgt spid="14358"/>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14359"/>
                                        </p:tgtEl>
                                        <p:attrNameLst>
                                          <p:attrName>style.visibility</p:attrName>
                                        </p:attrNameLst>
                                      </p:cBhvr>
                                      <p:to>
                                        <p:strVal val="visible"/>
                                      </p:to>
                                    </p:set>
                                    <p:animEffect transition="in" filter="wipe(left)">
                                      <p:cBhvr>
                                        <p:cTn id="42" dur="500"/>
                                        <p:tgtEl>
                                          <p:spTgt spid="1435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353"/>
                                        </p:tgtEl>
                                        <p:attrNameLst>
                                          <p:attrName>style.visibility</p:attrName>
                                        </p:attrNameLst>
                                      </p:cBhvr>
                                      <p:to>
                                        <p:strVal val="visible"/>
                                      </p:to>
                                    </p:set>
                                    <p:animEffect transition="in" filter="wipe(left)">
                                      <p:cBhvr>
                                        <p:cTn id="47" dur="500"/>
                                        <p:tgtEl>
                                          <p:spTgt spid="14353"/>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14354"/>
                                        </p:tgtEl>
                                        <p:attrNameLst>
                                          <p:attrName>style.visibility</p:attrName>
                                        </p:attrNameLst>
                                      </p:cBhvr>
                                      <p:to>
                                        <p:strVal val="visible"/>
                                      </p:to>
                                    </p:set>
                                    <p:animEffect transition="in" filter="wipe(left)">
                                      <p:cBhvr>
                                        <p:cTn id="51" dur="500"/>
                                        <p:tgtEl>
                                          <p:spTgt spid="14354"/>
                                        </p:tgtEl>
                                      </p:cBhvr>
                                    </p:animEffect>
                                  </p:childTnLst>
                                </p:cTn>
                              </p:par>
                            </p:childTnLst>
                          </p:cTn>
                        </p:par>
                        <p:par>
                          <p:cTn id="52" fill="hold" nodeType="afterGroup">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14360"/>
                                        </p:tgtEl>
                                        <p:attrNameLst>
                                          <p:attrName>style.visibility</p:attrName>
                                        </p:attrNameLst>
                                      </p:cBhvr>
                                      <p:to>
                                        <p:strVal val="visible"/>
                                      </p:to>
                                    </p:set>
                                    <p:animEffect transition="in" filter="wipe(left)">
                                      <p:cBhvr>
                                        <p:cTn id="55" dur="500"/>
                                        <p:tgtEl>
                                          <p:spTgt spid="1436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4348"/>
                                        </p:tgtEl>
                                        <p:attrNameLst>
                                          <p:attrName>style.visibility</p:attrName>
                                        </p:attrNameLst>
                                      </p:cBhvr>
                                      <p:to>
                                        <p:strVal val="visible"/>
                                      </p:to>
                                    </p:set>
                                    <p:animEffect transition="in" filter="wipe(left)">
                                      <p:cBhvr>
                                        <p:cTn id="60" dur="500"/>
                                        <p:tgtEl>
                                          <p:spTgt spid="14348"/>
                                        </p:tgtEl>
                                      </p:cBhvr>
                                    </p:animEffect>
                                  </p:childTnLst>
                                </p:cTn>
                              </p:par>
                            </p:childTnLst>
                          </p:cTn>
                        </p:par>
                        <p:par>
                          <p:cTn id="61" fill="hold" nodeType="afterGroup">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14349"/>
                                        </p:tgtEl>
                                        <p:attrNameLst>
                                          <p:attrName>style.visibility</p:attrName>
                                        </p:attrNameLst>
                                      </p:cBhvr>
                                      <p:to>
                                        <p:strVal val="visible"/>
                                      </p:to>
                                    </p:set>
                                    <p:animEffect transition="in" filter="wipe(left)">
                                      <p:cBhvr>
                                        <p:cTn id="64" dur="500"/>
                                        <p:tgtEl>
                                          <p:spTgt spid="14349"/>
                                        </p:tgtEl>
                                      </p:cBhvr>
                                    </p:animEffect>
                                  </p:childTnLst>
                                </p:cTn>
                              </p:par>
                            </p:childTnLst>
                          </p:cTn>
                        </p:par>
                        <p:par>
                          <p:cTn id="65" fill="hold" nodeType="afterGroup">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14352"/>
                                        </p:tgtEl>
                                        <p:attrNameLst>
                                          <p:attrName>style.visibility</p:attrName>
                                        </p:attrNameLst>
                                      </p:cBhvr>
                                      <p:to>
                                        <p:strVal val="visible"/>
                                      </p:to>
                                    </p:set>
                                    <p:animEffect transition="in" filter="wipe(left)">
                                      <p:cBhvr>
                                        <p:cTn id="68" dur="500"/>
                                        <p:tgtEl>
                                          <p:spTgt spid="14352"/>
                                        </p:tgtEl>
                                      </p:cBhvr>
                                    </p:animEffect>
                                  </p:childTnLst>
                                </p:cTn>
                              </p:par>
                            </p:childTnLst>
                          </p:cTn>
                        </p:par>
                        <p:par>
                          <p:cTn id="69" fill="hold" nodeType="afterGroup">
                            <p:stCondLst>
                              <p:cond delay="1500"/>
                            </p:stCondLst>
                            <p:childTnLst>
                              <p:par>
                                <p:cTn id="70" presetID="22" presetClass="entr" presetSubtype="8" fill="hold" nodeType="afterEffect">
                                  <p:stCondLst>
                                    <p:cond delay="0"/>
                                  </p:stCondLst>
                                  <p:childTnLst>
                                    <p:set>
                                      <p:cBhvr>
                                        <p:cTn id="71" dur="1" fill="hold">
                                          <p:stCondLst>
                                            <p:cond delay="0"/>
                                          </p:stCondLst>
                                        </p:cTn>
                                        <p:tgtEl>
                                          <p:spTgt spid="14347"/>
                                        </p:tgtEl>
                                        <p:attrNameLst>
                                          <p:attrName>style.visibility</p:attrName>
                                        </p:attrNameLst>
                                      </p:cBhvr>
                                      <p:to>
                                        <p:strVal val="visible"/>
                                      </p:to>
                                    </p:set>
                                    <p:animEffect transition="in" filter="wipe(left)">
                                      <p:cBhvr>
                                        <p:cTn id="72" dur="500"/>
                                        <p:tgtEl>
                                          <p:spTgt spid="1434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4343"/>
                                        </p:tgtEl>
                                        <p:attrNameLst>
                                          <p:attrName>style.visibility</p:attrName>
                                        </p:attrNameLst>
                                      </p:cBhvr>
                                      <p:to>
                                        <p:strVal val="visible"/>
                                      </p:to>
                                    </p:set>
                                    <p:animEffect transition="in" filter="wipe(left)">
                                      <p:cBhvr>
                                        <p:cTn id="77" dur="500"/>
                                        <p:tgtEl>
                                          <p:spTgt spid="14343"/>
                                        </p:tgtEl>
                                      </p:cBhvr>
                                    </p:animEffect>
                                  </p:childTnLst>
                                </p:cTn>
                              </p:par>
                            </p:childTnLst>
                          </p:cTn>
                        </p:par>
                        <p:par>
                          <p:cTn id="78" fill="hold" nodeType="afterGroup">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14345"/>
                                        </p:tgtEl>
                                        <p:attrNameLst>
                                          <p:attrName>style.visibility</p:attrName>
                                        </p:attrNameLst>
                                      </p:cBhvr>
                                      <p:to>
                                        <p:strVal val="visible"/>
                                      </p:to>
                                    </p:set>
                                    <p:animEffect transition="in" filter="wipe(left)">
                                      <p:cBhvr>
                                        <p:cTn id="81" dur="500"/>
                                        <p:tgtEl>
                                          <p:spTgt spid="14345"/>
                                        </p:tgtEl>
                                      </p:cBhvr>
                                    </p:animEffect>
                                  </p:childTnLst>
                                </p:cTn>
                              </p:par>
                            </p:childTnLst>
                          </p:cTn>
                        </p:par>
                        <p:par>
                          <p:cTn id="82" fill="hold" nodeType="afterGroup">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14346"/>
                                        </p:tgtEl>
                                        <p:attrNameLst>
                                          <p:attrName>style.visibility</p:attrName>
                                        </p:attrNameLst>
                                      </p:cBhvr>
                                      <p:to>
                                        <p:strVal val="visible"/>
                                      </p:to>
                                    </p:set>
                                    <p:animEffect transition="in" filter="wipe(left)">
                                      <p:cBhvr>
                                        <p:cTn id="85" dur="500"/>
                                        <p:tgtEl>
                                          <p:spTgt spid="14346"/>
                                        </p:tgtEl>
                                      </p:cBhvr>
                                    </p:animEffect>
                                  </p:childTnLst>
                                </p:cTn>
                              </p:par>
                            </p:childTnLst>
                          </p:cTn>
                        </p:par>
                        <p:par>
                          <p:cTn id="86" fill="hold" nodeType="afterGroup">
                            <p:stCondLst>
                              <p:cond delay="1500"/>
                            </p:stCondLst>
                            <p:childTnLst>
                              <p:par>
                                <p:cTn id="87" presetID="22" presetClass="entr" presetSubtype="8" fill="hold" grpId="0" nodeType="afterEffect">
                                  <p:stCondLst>
                                    <p:cond delay="0"/>
                                  </p:stCondLst>
                                  <p:childTnLst>
                                    <p:set>
                                      <p:cBhvr>
                                        <p:cTn id="88" dur="1" fill="hold">
                                          <p:stCondLst>
                                            <p:cond delay="0"/>
                                          </p:stCondLst>
                                        </p:cTn>
                                        <p:tgtEl>
                                          <p:spTgt spid="14350"/>
                                        </p:tgtEl>
                                        <p:attrNameLst>
                                          <p:attrName>style.visibility</p:attrName>
                                        </p:attrNameLst>
                                      </p:cBhvr>
                                      <p:to>
                                        <p:strVal val="visible"/>
                                      </p:to>
                                    </p:set>
                                    <p:animEffect transition="in" filter="wipe(left)">
                                      <p:cBhvr>
                                        <p:cTn id="89" dur="500"/>
                                        <p:tgtEl>
                                          <p:spTgt spid="14350"/>
                                        </p:tgtEl>
                                      </p:cBhvr>
                                    </p:animEffect>
                                  </p:childTnLst>
                                </p:cTn>
                              </p:par>
                            </p:childTnLst>
                          </p:cTn>
                        </p:par>
                        <p:par>
                          <p:cTn id="90" fill="hold" nodeType="afterGroup">
                            <p:stCondLst>
                              <p:cond delay="2000"/>
                            </p:stCondLst>
                            <p:childTnLst>
                              <p:par>
                                <p:cTn id="91" presetID="22" presetClass="entr" presetSubtype="8" fill="hold" grpId="0" nodeType="afterEffect">
                                  <p:stCondLst>
                                    <p:cond delay="0"/>
                                  </p:stCondLst>
                                  <p:childTnLst>
                                    <p:set>
                                      <p:cBhvr>
                                        <p:cTn id="92" dur="1" fill="hold">
                                          <p:stCondLst>
                                            <p:cond delay="0"/>
                                          </p:stCondLst>
                                        </p:cTn>
                                        <p:tgtEl>
                                          <p:spTgt spid="14351"/>
                                        </p:tgtEl>
                                        <p:attrNameLst>
                                          <p:attrName>style.visibility</p:attrName>
                                        </p:attrNameLst>
                                      </p:cBhvr>
                                      <p:to>
                                        <p:strVal val="visible"/>
                                      </p:to>
                                    </p:set>
                                    <p:animEffect transition="in" filter="wipe(left)">
                                      <p:cBhvr>
                                        <p:cTn id="93" dur="500"/>
                                        <p:tgtEl>
                                          <p:spTgt spid="14351"/>
                                        </p:tgtEl>
                                      </p:cBhvr>
                                    </p:animEffect>
                                  </p:childTnLst>
                                </p:cTn>
                              </p:par>
                            </p:childTnLst>
                          </p:cTn>
                        </p:par>
                        <p:par>
                          <p:cTn id="94" fill="hold" nodeType="afterGroup">
                            <p:stCondLst>
                              <p:cond delay="2500"/>
                            </p:stCondLst>
                            <p:childTnLst>
                              <p:par>
                                <p:cTn id="95" presetID="22" presetClass="entr" presetSubtype="1" fill="hold" grpId="0" nodeType="afterEffect">
                                  <p:stCondLst>
                                    <p:cond delay="0"/>
                                  </p:stCondLst>
                                  <p:childTnLst>
                                    <p:set>
                                      <p:cBhvr>
                                        <p:cTn id="96" dur="1" fill="hold">
                                          <p:stCondLst>
                                            <p:cond delay="0"/>
                                          </p:stCondLst>
                                        </p:cTn>
                                        <p:tgtEl>
                                          <p:spTgt spid="14367"/>
                                        </p:tgtEl>
                                        <p:attrNameLst>
                                          <p:attrName>style.visibility</p:attrName>
                                        </p:attrNameLst>
                                      </p:cBhvr>
                                      <p:to>
                                        <p:strVal val="visible"/>
                                      </p:to>
                                    </p:set>
                                    <p:animEffect transition="in" filter="wipe(up)">
                                      <p:cBhvr>
                                        <p:cTn id="97" dur="500"/>
                                        <p:tgtEl>
                                          <p:spTgt spid="1436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6" presetClass="entr" presetSubtype="37" fill="hold" nodeType="clickEffect">
                                  <p:stCondLst>
                                    <p:cond delay="0"/>
                                  </p:stCondLst>
                                  <p:childTnLst>
                                    <p:set>
                                      <p:cBhvr>
                                        <p:cTn id="101" dur="1" fill="hold">
                                          <p:stCondLst>
                                            <p:cond delay="0"/>
                                          </p:stCondLst>
                                        </p:cTn>
                                        <p:tgtEl>
                                          <p:spTgt spid="14370"/>
                                        </p:tgtEl>
                                        <p:attrNameLst>
                                          <p:attrName>style.visibility</p:attrName>
                                        </p:attrNameLst>
                                      </p:cBhvr>
                                      <p:to>
                                        <p:strVal val="visible"/>
                                      </p:to>
                                    </p:set>
                                    <p:animEffect transition="in" filter="barn(outVertical)">
                                      <p:cBhvr>
                                        <p:cTn id="102" dur="500"/>
                                        <p:tgtEl>
                                          <p:spTgt spid="14370"/>
                                        </p:tgtEl>
                                      </p:cBhvr>
                                    </p:animEffect>
                                  </p:childTnLst>
                                </p:cTn>
                              </p:par>
                            </p:childTnLst>
                          </p:cTn>
                        </p:par>
                        <p:par>
                          <p:cTn id="103" fill="hold" nodeType="afterGroup">
                            <p:stCondLst>
                              <p:cond delay="500"/>
                            </p:stCondLst>
                            <p:childTnLst>
                              <p:par>
                                <p:cTn id="104" presetID="22" presetClass="entr" presetSubtype="1" fill="hold" grpId="0" nodeType="afterEffect">
                                  <p:stCondLst>
                                    <p:cond delay="0"/>
                                  </p:stCondLst>
                                  <p:childTnLst>
                                    <p:set>
                                      <p:cBhvr>
                                        <p:cTn id="105" dur="1" fill="hold">
                                          <p:stCondLst>
                                            <p:cond delay="0"/>
                                          </p:stCondLst>
                                        </p:cTn>
                                        <p:tgtEl>
                                          <p:spTgt spid="14368"/>
                                        </p:tgtEl>
                                        <p:attrNameLst>
                                          <p:attrName>style.visibility</p:attrName>
                                        </p:attrNameLst>
                                      </p:cBhvr>
                                      <p:to>
                                        <p:strVal val="visible"/>
                                      </p:to>
                                    </p:set>
                                    <p:animEffect transition="in" filter="wipe(up)">
                                      <p:cBhvr>
                                        <p:cTn id="106" dur="500"/>
                                        <p:tgtEl>
                                          <p:spTgt spid="14368"/>
                                        </p:tgtEl>
                                      </p:cBhvr>
                                    </p:animEffect>
                                  </p:childTnLst>
                                </p:cTn>
                              </p:par>
                            </p:childTnLst>
                          </p:cTn>
                        </p:par>
                        <p:par>
                          <p:cTn id="107" fill="hold" nodeType="afterGroup">
                            <p:stCondLst>
                              <p:cond delay="1000"/>
                            </p:stCondLst>
                            <p:childTnLst>
                              <p:par>
                                <p:cTn id="108" presetID="22" presetClass="entr" presetSubtype="1" fill="hold" grpId="0" nodeType="afterEffect">
                                  <p:stCondLst>
                                    <p:cond delay="0"/>
                                  </p:stCondLst>
                                  <p:childTnLst>
                                    <p:set>
                                      <p:cBhvr>
                                        <p:cTn id="109" dur="1" fill="hold">
                                          <p:stCondLst>
                                            <p:cond delay="0"/>
                                          </p:stCondLst>
                                        </p:cTn>
                                        <p:tgtEl>
                                          <p:spTgt spid="14342"/>
                                        </p:tgtEl>
                                        <p:attrNameLst>
                                          <p:attrName>style.visibility</p:attrName>
                                        </p:attrNameLst>
                                      </p:cBhvr>
                                      <p:to>
                                        <p:strVal val="visible"/>
                                      </p:to>
                                    </p:set>
                                    <p:animEffect transition="in" filter="wipe(up)">
                                      <p:cBhvr>
                                        <p:cTn id="110" dur="500"/>
                                        <p:tgtEl>
                                          <p:spTgt spid="14342"/>
                                        </p:tgtEl>
                                      </p:cBhvr>
                                    </p:animEffect>
                                  </p:childTnLst>
                                </p:cTn>
                              </p:par>
                            </p:childTnLst>
                          </p:cTn>
                        </p:par>
                        <p:par>
                          <p:cTn id="111" fill="hold" nodeType="afterGroup">
                            <p:stCondLst>
                              <p:cond delay="1500"/>
                            </p:stCondLst>
                            <p:childTnLst>
                              <p:par>
                                <p:cTn id="112" presetID="22" presetClass="entr" presetSubtype="8" fill="hold" grpId="0" nodeType="afterEffect">
                                  <p:stCondLst>
                                    <p:cond delay="0"/>
                                  </p:stCondLst>
                                  <p:childTnLst>
                                    <p:set>
                                      <p:cBhvr>
                                        <p:cTn id="113" dur="1" fill="hold">
                                          <p:stCondLst>
                                            <p:cond delay="0"/>
                                          </p:stCondLst>
                                        </p:cTn>
                                        <p:tgtEl>
                                          <p:spTgt spid="14369"/>
                                        </p:tgtEl>
                                        <p:attrNameLst>
                                          <p:attrName>style.visibility</p:attrName>
                                        </p:attrNameLst>
                                      </p:cBhvr>
                                      <p:to>
                                        <p:strVal val="visible"/>
                                      </p:to>
                                    </p:set>
                                    <p:animEffect transition="in" filter="wipe(left)">
                                      <p:cBhvr>
                                        <p:cTn id="114" dur="500"/>
                                        <p:tgtEl>
                                          <p:spTgt spid="14369"/>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nodeType="clickEffect">
                                  <p:stCondLst>
                                    <p:cond delay="0"/>
                                  </p:stCondLst>
                                  <p:childTnLst>
                                    <p:set>
                                      <p:cBhvr>
                                        <p:cTn id="118" dur="1" fill="hold">
                                          <p:stCondLst>
                                            <p:cond delay="0"/>
                                          </p:stCondLst>
                                        </p:cTn>
                                        <p:tgtEl>
                                          <p:spTgt spid="14371"/>
                                        </p:tgtEl>
                                        <p:attrNameLst>
                                          <p:attrName>style.visibility</p:attrName>
                                        </p:attrNameLst>
                                      </p:cBhvr>
                                      <p:to>
                                        <p:strVal val="visible"/>
                                      </p:to>
                                    </p:set>
                                    <p:animEffect transition="in" filter="wipe(left)">
                                      <p:cBhvr>
                                        <p:cTn id="119" dur="500"/>
                                        <p:tgtEl>
                                          <p:spTgt spid="14371"/>
                                        </p:tgtEl>
                                      </p:cBhvr>
                                    </p:animEffect>
                                  </p:childTnLst>
                                </p:cTn>
                              </p:par>
                            </p:childTnLst>
                          </p:cTn>
                        </p:par>
                        <p:par>
                          <p:cTn id="120" fill="hold">
                            <p:stCondLst>
                              <p:cond delay="500"/>
                            </p:stCondLst>
                            <p:childTnLst>
                              <p:par>
                                <p:cTn id="121" presetID="12" presetClass="entr" presetSubtype="4" fill="hold" grpId="0" nodeType="after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additive="base">
                                        <p:cTn id="123" dur="500"/>
                                        <p:tgtEl>
                                          <p:spTgt spid="52"/>
                                        </p:tgtEl>
                                        <p:attrNameLst>
                                          <p:attrName>ppt_y</p:attrName>
                                        </p:attrNameLst>
                                      </p:cBhvr>
                                      <p:tavLst>
                                        <p:tav tm="0">
                                          <p:val>
                                            <p:strVal val="#ppt_y+#ppt_h*1.125000"/>
                                          </p:val>
                                        </p:tav>
                                        <p:tav tm="100000">
                                          <p:val>
                                            <p:strVal val="#ppt_y"/>
                                          </p:val>
                                        </p:tav>
                                      </p:tavLst>
                                    </p:anim>
                                    <p:animEffect transition="in" filter="wipe(up)">
                                      <p:cBhvr>
                                        <p:cTn id="12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14338" grpId="0" autoUpdateAnimBg="0"/>
      <p:bldP spid="14339" grpId="0" autoUpdateAnimBg="0"/>
      <p:bldP spid="14342" grpId="0" animBg="1"/>
      <p:bldP spid="14343" grpId="0" animBg="1"/>
      <p:bldP spid="14345" grpId="0" animBg="1"/>
      <p:bldP spid="14346" grpId="0" animBg="1"/>
      <p:bldP spid="14348" grpId="0" animBg="1"/>
      <p:bldP spid="14349" grpId="0" animBg="1"/>
      <p:bldP spid="14350" grpId="0" animBg="1"/>
      <p:bldP spid="14351" grpId="0" animBg="1"/>
      <p:bldP spid="14352" grpId="0" animBg="1"/>
      <p:bldP spid="14353" grpId="0" animBg="1"/>
      <p:bldP spid="14355" grpId="0" animBg="1"/>
      <p:bldP spid="14356" grpId="0" animBg="1"/>
      <p:bldP spid="14358" grpId="0" animBg="1"/>
      <p:bldP spid="14360" grpId="0" autoUpdateAnimBg="0"/>
      <p:bldP spid="14367" grpId="0" animBg="1"/>
      <p:bldP spid="14368" grpId="0" animBg="1"/>
      <p:bldP spid="1436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749300" y="220663"/>
            <a:ext cx="7848600" cy="662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000" b="1" dirty="0">
                <a:solidFill>
                  <a:schemeClr val="bg1"/>
                </a:solidFill>
              </a:rPr>
              <a:t>在</a:t>
            </a:r>
            <a:r>
              <a:rPr lang="en-US" altLang="zh-CN" sz="2000" b="1" dirty="0" err="1">
                <a:solidFill>
                  <a:srgbClr val="66FFFF"/>
                </a:solidFill>
              </a:rPr>
              <a:t>d</a:t>
            </a:r>
            <a:r>
              <a:rPr lang="en-US" altLang="zh-CN" sz="2000" b="1" i="1" dirty="0" err="1">
                <a:solidFill>
                  <a:srgbClr val="66FFFF"/>
                </a:solidFill>
              </a:rPr>
              <a:t>t</a:t>
            </a:r>
            <a:r>
              <a:rPr lang="en-US" altLang="zh-CN" sz="3200" b="1" i="1" dirty="0">
                <a:solidFill>
                  <a:srgbClr val="FFFF00"/>
                </a:solidFill>
              </a:rPr>
              <a:t> </a:t>
            </a:r>
            <a:r>
              <a:rPr lang="zh-CN" altLang="en-US" sz="2000" b="1" dirty="0">
                <a:solidFill>
                  <a:schemeClr val="bg1"/>
                </a:solidFill>
              </a:rPr>
              <a:t>时间内，与面元</a:t>
            </a:r>
            <a:r>
              <a:rPr lang="en-US" altLang="zh-CN" sz="2000" b="1" dirty="0" err="1">
                <a:solidFill>
                  <a:srgbClr val="66FFFF"/>
                </a:solidFill>
              </a:rPr>
              <a:t>d</a:t>
            </a:r>
            <a:r>
              <a:rPr lang="en-US" altLang="zh-CN" sz="2000" b="1" i="1" dirty="0" err="1">
                <a:solidFill>
                  <a:srgbClr val="66FFFF"/>
                </a:solidFill>
              </a:rPr>
              <a:t>A</a:t>
            </a:r>
            <a:r>
              <a:rPr lang="en-US" altLang="zh-CN" sz="2000" b="1" i="1" dirty="0">
                <a:solidFill>
                  <a:srgbClr val="66FFFF"/>
                </a:solidFill>
              </a:rPr>
              <a:t> </a:t>
            </a:r>
            <a:r>
              <a:rPr lang="zh-CN" altLang="en-US" sz="2000" b="1" dirty="0">
                <a:solidFill>
                  <a:schemeClr val="bg1"/>
                </a:solidFill>
              </a:rPr>
              <a:t>碰撞的所有分子所受的冲量</a:t>
            </a:r>
            <a:r>
              <a:rPr lang="en-US" altLang="zh-CN" sz="2000" b="1" dirty="0" err="1">
                <a:solidFill>
                  <a:srgbClr val="66FFFF"/>
                </a:solidFill>
              </a:rPr>
              <a:t>d</a:t>
            </a:r>
            <a:r>
              <a:rPr lang="en-US" altLang="zh-CN" sz="2000" b="1" i="1" dirty="0" err="1">
                <a:solidFill>
                  <a:srgbClr val="66FFFF"/>
                </a:solidFill>
              </a:rPr>
              <a:t>I</a:t>
            </a:r>
            <a:r>
              <a:rPr lang="en-US" altLang="zh-CN" sz="2000" b="1" i="1" dirty="0">
                <a:solidFill>
                  <a:srgbClr val="66FFFF"/>
                </a:solidFill>
              </a:rPr>
              <a:t> </a:t>
            </a:r>
            <a:r>
              <a:rPr lang="zh-CN" altLang="en-US" sz="2000" b="1" dirty="0">
                <a:solidFill>
                  <a:schemeClr val="bg1"/>
                </a:solidFill>
              </a:rPr>
              <a:t>为</a:t>
            </a:r>
          </a:p>
        </p:txBody>
      </p:sp>
      <p:sp>
        <p:nvSpPr>
          <p:cNvPr id="15365" name="Text Box 5"/>
          <p:cNvSpPr txBox="1">
            <a:spLocks noChangeArrowheads="1"/>
          </p:cNvSpPr>
          <p:nvPr/>
        </p:nvSpPr>
        <p:spPr bwMode="auto">
          <a:xfrm>
            <a:off x="744538" y="2742555"/>
            <a:ext cx="25193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b="1">
                <a:solidFill>
                  <a:schemeClr val="bg1"/>
                </a:solidFill>
              </a:rPr>
              <a:t>由压强定义得</a:t>
            </a:r>
          </a:p>
        </p:txBody>
      </p:sp>
      <p:graphicFrame>
        <p:nvGraphicFramePr>
          <p:cNvPr id="15366" name="Object 6"/>
          <p:cNvGraphicFramePr>
            <a:graphicFrameLocks noChangeAspect="1"/>
          </p:cNvGraphicFramePr>
          <p:nvPr>
            <p:extLst>
              <p:ext uri="{D42A27DB-BD31-4B8C-83A1-F6EECF244321}">
                <p14:modId xmlns:p14="http://schemas.microsoft.com/office/powerpoint/2010/main" val="3578703578"/>
              </p:ext>
            </p:extLst>
          </p:nvPr>
        </p:nvGraphicFramePr>
        <p:xfrm>
          <a:off x="179512" y="3212976"/>
          <a:ext cx="8874125" cy="896937"/>
        </p:xfrm>
        <a:graphic>
          <a:graphicData uri="http://schemas.openxmlformats.org/presentationml/2006/ole">
            <mc:AlternateContent xmlns:mc="http://schemas.openxmlformats.org/markup-compatibility/2006">
              <mc:Choice xmlns:v="urn:schemas-microsoft-com:vml" Requires="v">
                <p:oleObj spid="_x0000_s181622" name="Equation" r:id="rId3" imgW="4711680" imgH="469800" progId="Equation.DSMT4">
                  <p:embed/>
                </p:oleObj>
              </mc:Choice>
              <mc:Fallback>
                <p:oleObj name="Equation" r:id="rId3" imgW="4711680" imgH="469800" progId="Equation.DSMT4">
                  <p:embed/>
                  <p:pic>
                    <p:nvPicPr>
                      <p:cNvPr id="0" name=""/>
                      <p:cNvPicPr>
                        <a:picLocks noChangeAspect="1" noChangeArrowheads="1"/>
                      </p:cNvPicPr>
                      <p:nvPr/>
                    </p:nvPicPr>
                    <p:blipFill>
                      <a:blip r:embed="rId4"/>
                      <a:srcRect/>
                      <a:stretch>
                        <a:fillRect/>
                      </a:stretch>
                    </p:blipFill>
                    <p:spPr bwMode="auto">
                      <a:xfrm>
                        <a:off x="179512" y="3212976"/>
                        <a:ext cx="8874125" cy="896937"/>
                      </a:xfrm>
                      <a:prstGeom prst="rect">
                        <a:avLst/>
                      </a:prstGeom>
                      <a:noFill/>
                    </p:spPr>
                  </p:pic>
                </p:oleObj>
              </mc:Fallback>
            </mc:AlternateContent>
          </a:graphicData>
        </a:graphic>
      </p:graphicFrame>
      <p:sp>
        <p:nvSpPr>
          <p:cNvPr id="15369" name="Rectangle 9"/>
          <p:cNvSpPr>
            <a:spLocks noChangeArrowheads="1"/>
          </p:cNvSpPr>
          <p:nvPr/>
        </p:nvSpPr>
        <p:spPr bwMode="auto">
          <a:xfrm>
            <a:off x="528638" y="193675"/>
            <a:ext cx="355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5400" b="1">
                <a:solidFill>
                  <a:srgbClr val="FFFF66"/>
                </a:solidFill>
              </a:rPr>
              <a:t>·</a:t>
            </a:r>
          </a:p>
        </p:txBody>
      </p:sp>
      <p:sp>
        <p:nvSpPr>
          <p:cNvPr id="15370" name="Rectangle 10"/>
          <p:cNvSpPr>
            <a:spLocks noChangeArrowheads="1"/>
          </p:cNvSpPr>
          <p:nvPr/>
        </p:nvSpPr>
        <p:spPr bwMode="auto">
          <a:xfrm>
            <a:off x="528638" y="2493318"/>
            <a:ext cx="355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5400" b="1">
                <a:solidFill>
                  <a:srgbClr val="FFFF66"/>
                </a:solidFill>
              </a:rPr>
              <a:t>·</a:t>
            </a:r>
          </a:p>
        </p:txBody>
      </p:sp>
      <p:graphicFrame>
        <p:nvGraphicFramePr>
          <p:cNvPr id="2" name="对象 1"/>
          <p:cNvGraphicFramePr>
            <a:graphicFrameLocks/>
          </p:cNvGraphicFramePr>
          <p:nvPr>
            <p:extLst>
              <p:ext uri="{D42A27DB-BD31-4B8C-83A1-F6EECF244321}">
                <p14:modId xmlns:p14="http://schemas.microsoft.com/office/powerpoint/2010/main" val="1293489802"/>
              </p:ext>
            </p:extLst>
          </p:nvPr>
        </p:nvGraphicFramePr>
        <p:xfrm>
          <a:off x="641350" y="1087438"/>
          <a:ext cx="6408738" cy="685800"/>
        </p:xfrm>
        <a:graphic>
          <a:graphicData uri="http://schemas.openxmlformats.org/presentationml/2006/ole">
            <mc:AlternateContent xmlns:mc="http://schemas.openxmlformats.org/markup-compatibility/2006">
              <mc:Choice xmlns:v="urn:schemas-microsoft-com:vml" Requires="v">
                <p:oleObj spid="_x0000_s181623" name="Equation" r:id="rId5" imgW="3340080" imgH="419040" progId="Equation.DSMT4">
                  <p:embed/>
                </p:oleObj>
              </mc:Choice>
              <mc:Fallback>
                <p:oleObj name="Equation" r:id="rId5" imgW="3340080" imgH="419040" progId="Equation.DSMT4">
                  <p:embed/>
                  <p:pic>
                    <p:nvPicPr>
                      <p:cNvPr id="0" name="Object 35"/>
                      <p:cNvPicPr>
                        <a:picLocks noChangeArrowheads="1"/>
                      </p:cNvPicPr>
                      <p:nvPr/>
                    </p:nvPicPr>
                    <p:blipFill>
                      <a:blip r:embed="rId6"/>
                      <a:srcRect/>
                      <a:stretch>
                        <a:fillRect/>
                      </a:stretch>
                    </p:blipFill>
                    <p:spPr bwMode="auto">
                      <a:xfrm>
                        <a:off x="641350" y="1087438"/>
                        <a:ext cx="64087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902961123"/>
              </p:ext>
            </p:extLst>
          </p:nvPr>
        </p:nvGraphicFramePr>
        <p:xfrm>
          <a:off x="884238" y="5517232"/>
          <a:ext cx="3972054" cy="720080"/>
        </p:xfrm>
        <a:graphic>
          <a:graphicData uri="http://schemas.openxmlformats.org/presentationml/2006/ole">
            <mc:AlternateContent xmlns:mc="http://schemas.openxmlformats.org/markup-compatibility/2006">
              <mc:Choice xmlns:v="urn:schemas-microsoft-com:vml" Requires="v">
                <p:oleObj spid="_x0000_s181624" name="Equation" r:id="rId7" imgW="2171520" imgH="393480" progId="Equation.DSMT4">
                  <p:embed/>
                </p:oleObj>
              </mc:Choice>
              <mc:Fallback>
                <p:oleObj name="Equation" r:id="rId7" imgW="2171520" imgH="393480" progId="Equation.DSMT4">
                  <p:embed/>
                  <p:pic>
                    <p:nvPicPr>
                      <p:cNvPr id="0" name=""/>
                      <p:cNvPicPr/>
                      <p:nvPr/>
                    </p:nvPicPr>
                    <p:blipFill>
                      <a:blip r:embed="rId8"/>
                      <a:stretch>
                        <a:fillRect/>
                      </a:stretch>
                    </p:blipFill>
                    <p:spPr>
                      <a:xfrm>
                        <a:off x="884238" y="5517232"/>
                        <a:ext cx="3972054" cy="72008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7989894"/>
              </p:ext>
            </p:extLst>
          </p:nvPr>
        </p:nvGraphicFramePr>
        <p:xfrm>
          <a:off x="881490" y="4725144"/>
          <a:ext cx="2188220" cy="718823"/>
        </p:xfrm>
        <a:graphic>
          <a:graphicData uri="http://schemas.openxmlformats.org/presentationml/2006/ole">
            <mc:AlternateContent xmlns:mc="http://schemas.openxmlformats.org/markup-compatibility/2006">
              <mc:Choice xmlns:v="urn:schemas-microsoft-com:vml" Requires="v">
                <p:oleObj spid="_x0000_s181625" name="Equation" r:id="rId9" imgW="1193760" imgH="393480" progId="Equation.DSMT4">
                  <p:embed/>
                </p:oleObj>
              </mc:Choice>
              <mc:Fallback>
                <p:oleObj name="Equation" r:id="rId9" imgW="1193760" imgH="393480" progId="Equation.DSMT4">
                  <p:embed/>
                  <p:pic>
                    <p:nvPicPr>
                      <p:cNvPr id="0" name="Object 7"/>
                      <p:cNvPicPr>
                        <a:picLocks noChangeAspect="1" noChangeArrowheads="1"/>
                      </p:cNvPicPr>
                      <p:nvPr/>
                    </p:nvPicPr>
                    <p:blipFill>
                      <a:blip r:embed="rId10"/>
                      <a:srcRect/>
                      <a:stretch>
                        <a:fillRect/>
                      </a:stretch>
                    </p:blipFill>
                    <p:spPr bwMode="auto">
                      <a:xfrm>
                        <a:off x="881490" y="4725144"/>
                        <a:ext cx="2188220" cy="718823"/>
                      </a:xfrm>
                      <a:prstGeom prst="rect">
                        <a:avLst/>
                      </a:prstGeom>
                      <a:noFill/>
                      <a:ln>
                        <a:noFill/>
                      </a:ln>
                    </p:spPr>
                  </p:pic>
                </p:oleObj>
              </mc:Fallback>
            </mc:AlternateContent>
          </a:graphicData>
        </a:graphic>
      </p:graphicFrame>
      <p:sp>
        <p:nvSpPr>
          <p:cNvPr id="5" name="TextBox 4"/>
          <p:cNvSpPr txBox="1"/>
          <p:nvPr/>
        </p:nvSpPr>
        <p:spPr>
          <a:xfrm>
            <a:off x="2004218" y="1972871"/>
            <a:ext cx="5808141" cy="707886"/>
          </a:xfrm>
          <a:prstGeom prst="rect">
            <a:avLst/>
          </a:prstGeom>
          <a:noFill/>
        </p:spPr>
        <p:txBody>
          <a:bodyPr wrap="square" rtlCol="0">
            <a:spAutoFit/>
          </a:bodyPr>
          <a:lstStyle/>
          <a:p>
            <a:r>
              <a:rPr lang="zh-CN" altLang="en-US" sz="2000" dirty="0">
                <a:solidFill>
                  <a:schemeClr val="bg1"/>
                </a:solidFill>
              </a:rPr>
              <a:t>只对</a:t>
            </a:r>
            <a:r>
              <a:rPr lang="en-US" altLang="zh-CN" sz="2000" dirty="0" err="1">
                <a:solidFill>
                  <a:schemeClr val="bg1"/>
                </a:solidFill>
              </a:rPr>
              <a:t>dA</a:t>
            </a:r>
            <a:r>
              <a:rPr lang="zh-CN" altLang="en-US" sz="2000" dirty="0">
                <a:solidFill>
                  <a:schemeClr val="bg1"/>
                </a:solidFill>
              </a:rPr>
              <a:t>一侧的分子求和！！从左侧撞击</a:t>
            </a:r>
            <a:r>
              <a:rPr lang="en-US" altLang="zh-CN" sz="2000" dirty="0" err="1">
                <a:solidFill>
                  <a:schemeClr val="bg1"/>
                </a:solidFill>
              </a:rPr>
              <a:t>dA</a:t>
            </a:r>
            <a:r>
              <a:rPr lang="zh-CN" altLang="en-US" sz="2000" dirty="0">
                <a:solidFill>
                  <a:schemeClr val="bg1"/>
                </a:solidFill>
              </a:rPr>
              <a:t>的分子数和从右侧撞击</a:t>
            </a:r>
            <a:r>
              <a:rPr lang="en-US" altLang="zh-CN" sz="2000" dirty="0" err="1">
                <a:solidFill>
                  <a:schemeClr val="bg1"/>
                </a:solidFill>
              </a:rPr>
              <a:t>dA</a:t>
            </a:r>
            <a:r>
              <a:rPr lang="zh-CN" altLang="en-US" sz="2000" dirty="0">
                <a:solidFill>
                  <a:schemeClr val="bg1"/>
                </a:solidFill>
              </a:rPr>
              <a:t>的分子数各占一半。</a:t>
            </a:r>
          </a:p>
        </p:txBody>
      </p:sp>
      <p:cxnSp>
        <p:nvCxnSpPr>
          <p:cNvPr id="7" name="直接箭头连接符 6"/>
          <p:cNvCxnSpPr>
            <a:endCxn id="5" idx="1"/>
          </p:cNvCxnSpPr>
          <p:nvPr/>
        </p:nvCxnSpPr>
        <p:spPr>
          <a:xfrm>
            <a:off x="1475656" y="1700808"/>
            <a:ext cx="528562" cy="626006"/>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0953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9"/>
                                        </p:tgtEl>
                                        <p:attrNameLst>
                                          <p:attrName>style.visibility</p:attrName>
                                        </p:attrNameLst>
                                      </p:cBhvr>
                                      <p:to>
                                        <p:strVal val="visible"/>
                                      </p:to>
                                    </p:set>
                                    <p:animEffect transition="in" filter="wipe(left)">
                                      <p:cBhvr>
                                        <p:cTn id="7" dur="500"/>
                                        <p:tgtEl>
                                          <p:spTgt spid="1536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2"/>
                                        </p:tgtEl>
                                        <p:attrNameLst>
                                          <p:attrName>style.visibility</p:attrName>
                                        </p:attrNameLst>
                                      </p:cBhvr>
                                      <p:to>
                                        <p:strVal val="visible"/>
                                      </p:to>
                                    </p:set>
                                    <p:animEffect transition="in" filter="wipe(left)">
                                      <p:cBhvr>
                                        <p:cTn id="11" dur="500"/>
                                        <p:tgtEl>
                                          <p:spTgt spid="153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370"/>
                                        </p:tgtEl>
                                        <p:attrNameLst>
                                          <p:attrName>style.visibility</p:attrName>
                                        </p:attrNameLst>
                                      </p:cBhvr>
                                      <p:to>
                                        <p:strVal val="visible"/>
                                      </p:to>
                                    </p:set>
                                    <p:animEffect transition="in" filter="wipe(left)">
                                      <p:cBhvr>
                                        <p:cTn id="16" dur="500"/>
                                        <p:tgtEl>
                                          <p:spTgt spid="15370"/>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365"/>
                                        </p:tgtEl>
                                        <p:attrNameLst>
                                          <p:attrName>style.visibility</p:attrName>
                                        </p:attrNameLst>
                                      </p:cBhvr>
                                      <p:to>
                                        <p:strVal val="visible"/>
                                      </p:to>
                                    </p:set>
                                    <p:animEffect transition="in" filter="wipe(left)">
                                      <p:cBhvr>
                                        <p:cTn id="20" dur="500"/>
                                        <p:tgtEl>
                                          <p:spTgt spid="15365"/>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15366"/>
                                        </p:tgtEl>
                                        <p:attrNameLst>
                                          <p:attrName>style.visibility</p:attrName>
                                        </p:attrNameLst>
                                      </p:cBhvr>
                                      <p:to>
                                        <p:strVal val="visible"/>
                                      </p:to>
                                    </p:set>
                                    <p:animEffect transition="in" filter="wipe(left)">
                                      <p:cBhvr>
                                        <p:cTn id="24" dur="500"/>
                                        <p:tgtEl>
                                          <p:spTgt spid="1536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5" grpId="0" autoUpdateAnimBg="0"/>
      <p:bldP spid="15369" grpId="0" autoUpdateAnimBg="0"/>
      <p:bldP spid="1537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质点系动量守恒定律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TextBox 3"/>
          <p:cNvSpPr txBox="1"/>
          <p:nvPr/>
        </p:nvSpPr>
        <p:spPr>
          <a:xfrm>
            <a:off x="395536" y="1628800"/>
            <a:ext cx="4824536" cy="461665"/>
          </a:xfrm>
          <a:prstGeom prst="rect">
            <a:avLst/>
          </a:prstGeom>
          <a:noFill/>
        </p:spPr>
        <p:txBody>
          <a:bodyPr wrap="square" rtlCol="0">
            <a:spAutoFit/>
          </a:bodyPr>
          <a:lstStyle/>
          <a:p>
            <a:r>
              <a:rPr lang="zh-CN" altLang="en-US" sz="2400" dirty="0"/>
              <a:t>由质点系动量定理：</a:t>
            </a:r>
          </a:p>
        </p:txBody>
      </p:sp>
      <p:graphicFrame>
        <p:nvGraphicFramePr>
          <p:cNvPr id="6" name="对象 5"/>
          <p:cNvGraphicFramePr>
            <a:graphicFrameLocks/>
          </p:cNvGraphicFramePr>
          <p:nvPr>
            <p:extLst>
              <p:ext uri="{D42A27DB-BD31-4B8C-83A1-F6EECF244321}">
                <p14:modId xmlns:p14="http://schemas.microsoft.com/office/powerpoint/2010/main" val="1841670657"/>
              </p:ext>
            </p:extLst>
          </p:nvPr>
        </p:nvGraphicFramePr>
        <p:xfrm>
          <a:off x="3284761" y="1597025"/>
          <a:ext cx="3519487" cy="682625"/>
        </p:xfrm>
        <a:graphic>
          <a:graphicData uri="http://schemas.openxmlformats.org/presentationml/2006/ole">
            <mc:AlternateContent xmlns:mc="http://schemas.openxmlformats.org/markup-compatibility/2006">
              <mc:Choice xmlns:v="urn:schemas-microsoft-com:vml" Requires="v">
                <p:oleObj spid="_x0000_s149964" name="Equation" r:id="rId4" imgW="1955520" imgH="355320" progId="Equation.DSMT4">
                  <p:embed/>
                </p:oleObj>
              </mc:Choice>
              <mc:Fallback>
                <p:oleObj name="Equation" r:id="rId4" imgW="1955520" imgH="355320" progId="Equation.DSMT4">
                  <p:embed/>
                  <p:pic>
                    <p:nvPicPr>
                      <p:cNvPr id="0" name="Object 9"/>
                      <p:cNvPicPr>
                        <a:picLocks noChangeArrowheads="1"/>
                      </p:cNvPicPr>
                      <p:nvPr/>
                    </p:nvPicPr>
                    <p:blipFill>
                      <a:blip r:embed="rId5"/>
                      <a:srcRect/>
                      <a:stretch>
                        <a:fillRect/>
                      </a:stretch>
                    </p:blipFill>
                    <p:spPr bwMode="auto">
                      <a:xfrm>
                        <a:off x="3284761" y="1597025"/>
                        <a:ext cx="3519487" cy="682625"/>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1694213690"/>
              </p:ext>
            </p:extLst>
          </p:nvPr>
        </p:nvGraphicFramePr>
        <p:xfrm>
          <a:off x="1619672" y="2889000"/>
          <a:ext cx="889255" cy="540000"/>
        </p:xfrm>
        <a:graphic>
          <a:graphicData uri="http://schemas.openxmlformats.org/presentationml/2006/ole">
            <mc:AlternateContent xmlns:mc="http://schemas.openxmlformats.org/markup-compatibility/2006">
              <mc:Choice xmlns:v="urn:schemas-microsoft-com:vml" Requires="v">
                <p:oleObj spid="_x0000_s149965" name="Equation" r:id="rId6" imgW="583920" imgH="355320" progId="Equation.DSMT4">
                  <p:embed/>
                </p:oleObj>
              </mc:Choice>
              <mc:Fallback>
                <p:oleObj name="Equation" r:id="rId6" imgW="583920" imgH="355320" progId="Equation.DSMT4">
                  <p:embed/>
                  <p:pic>
                    <p:nvPicPr>
                      <p:cNvPr id="0" name=""/>
                      <p:cNvPicPr>
                        <a:picLocks noChangeArrowheads="1"/>
                      </p:cNvPicPr>
                      <p:nvPr/>
                    </p:nvPicPr>
                    <p:blipFill>
                      <a:blip r:embed="rId7"/>
                      <a:srcRect/>
                      <a:stretch>
                        <a:fillRect/>
                      </a:stretch>
                    </p:blipFill>
                    <p:spPr bwMode="auto">
                      <a:xfrm>
                        <a:off x="1619672" y="2889000"/>
                        <a:ext cx="889255"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AutoShape 5"/>
          <p:cNvSpPr>
            <a:spLocks noChangeArrowheads="1"/>
          </p:cNvSpPr>
          <p:nvPr/>
        </p:nvSpPr>
        <p:spPr bwMode="auto">
          <a:xfrm>
            <a:off x="2759479" y="2939033"/>
            <a:ext cx="685800" cy="271462"/>
          </a:xfrm>
          <a:prstGeom prst="rightArrow">
            <a:avLst>
              <a:gd name="adj1" fmla="val 50000"/>
              <a:gd name="adj2" fmla="val 63158"/>
            </a:avLst>
          </a:prstGeom>
          <a:solidFill>
            <a:schemeClr val="tx1"/>
          </a:solidFill>
          <a:ln w="9525">
            <a:solidFill>
              <a:schemeClr val="tx1"/>
            </a:solidFill>
            <a:miter lim="800000"/>
            <a:headEnd/>
            <a:tailEnd/>
          </a:ln>
          <a:effectLst/>
        </p:spPr>
        <p:txBody>
          <a:bodyPr wrap="none" anchor="ctr"/>
          <a:lstStyle/>
          <a:p>
            <a:endParaRPr lang="zh-CN" altLang="en-US"/>
          </a:p>
        </p:txBody>
      </p:sp>
      <p:graphicFrame>
        <p:nvGraphicFramePr>
          <p:cNvPr id="13" name="Object 6"/>
          <p:cNvGraphicFramePr>
            <a:graphicFrameLocks noChangeAspect="1"/>
          </p:cNvGraphicFramePr>
          <p:nvPr>
            <p:extLst>
              <p:ext uri="{D42A27DB-BD31-4B8C-83A1-F6EECF244321}">
                <p14:modId xmlns:p14="http://schemas.microsoft.com/office/powerpoint/2010/main" val="536655985"/>
              </p:ext>
            </p:extLst>
          </p:nvPr>
        </p:nvGraphicFramePr>
        <p:xfrm>
          <a:off x="3661055" y="2816992"/>
          <a:ext cx="1786411" cy="540000"/>
        </p:xfrm>
        <a:graphic>
          <a:graphicData uri="http://schemas.openxmlformats.org/presentationml/2006/ole">
            <mc:AlternateContent xmlns:mc="http://schemas.openxmlformats.org/markup-compatibility/2006">
              <mc:Choice xmlns:v="urn:schemas-microsoft-com:vml" Requires="v">
                <p:oleObj spid="_x0000_s149966" name="Equation" r:id="rId8" imgW="927000" imgH="279360" progId="Equation.DSMT4">
                  <p:embed/>
                </p:oleObj>
              </mc:Choice>
              <mc:Fallback>
                <p:oleObj name="Equation" r:id="rId8" imgW="927000" imgH="279360" progId="Equation.DSMT4">
                  <p:embed/>
                  <p:pic>
                    <p:nvPicPr>
                      <p:cNvPr id="0" name=""/>
                      <p:cNvPicPr>
                        <a:picLocks noChangeArrowheads="1"/>
                      </p:cNvPicPr>
                      <p:nvPr/>
                    </p:nvPicPr>
                    <p:blipFill>
                      <a:blip r:embed="rId9"/>
                      <a:srcRect/>
                      <a:stretch>
                        <a:fillRect/>
                      </a:stretch>
                    </p:blipFill>
                    <p:spPr bwMode="auto">
                      <a:xfrm>
                        <a:off x="3661055" y="2816992"/>
                        <a:ext cx="178641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sp>
        <p:nvSpPr>
          <p:cNvPr id="14" name="TextBox 13"/>
          <p:cNvSpPr txBox="1"/>
          <p:nvPr/>
        </p:nvSpPr>
        <p:spPr>
          <a:xfrm>
            <a:off x="539552" y="2867024"/>
            <a:ext cx="4824536" cy="461665"/>
          </a:xfrm>
          <a:prstGeom prst="rect">
            <a:avLst/>
          </a:prstGeom>
          <a:noFill/>
        </p:spPr>
        <p:txBody>
          <a:bodyPr wrap="square" rtlCol="0">
            <a:spAutoFit/>
          </a:bodyPr>
          <a:lstStyle/>
          <a:p>
            <a:r>
              <a:rPr lang="zh-CN" altLang="en-US" sz="2400" dirty="0"/>
              <a:t>得到：</a:t>
            </a:r>
          </a:p>
        </p:txBody>
      </p:sp>
      <p:sp>
        <p:nvSpPr>
          <p:cNvPr id="15" name="Text Box 13"/>
          <p:cNvSpPr txBox="1">
            <a:spLocks noChangeArrowheads="1"/>
          </p:cNvSpPr>
          <p:nvPr/>
        </p:nvSpPr>
        <p:spPr bwMode="auto">
          <a:xfrm>
            <a:off x="179388" y="3717032"/>
            <a:ext cx="8675687" cy="1200329"/>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CC0000"/>
                </a:solidFill>
                <a:ea typeface="黑体" pitchFamily="2" charset="-122"/>
              </a:rPr>
              <a:t> </a:t>
            </a:r>
            <a:r>
              <a:rPr lang="zh-CN" altLang="en-US" sz="2400" b="1" dirty="0">
                <a:solidFill>
                  <a:srgbClr val="CC0000"/>
                </a:solidFill>
                <a:ea typeface="黑体" pitchFamily="2" charset="-122"/>
              </a:rPr>
              <a:t>如果系统不受外力或所受合外力为零，或者在所考虑的时间内</a:t>
            </a:r>
            <a:r>
              <a:rPr lang="en-US" altLang="zh-CN" sz="2400" b="1" dirty="0">
                <a:solidFill>
                  <a:srgbClr val="CC0000"/>
                </a:solidFill>
                <a:ea typeface="黑体" pitchFamily="2" charset="-122"/>
              </a:rPr>
              <a:t>, </a:t>
            </a:r>
            <a:r>
              <a:rPr lang="zh-CN" altLang="en-US" sz="2400" b="1" dirty="0">
                <a:solidFill>
                  <a:srgbClr val="CC0000"/>
                </a:solidFill>
                <a:ea typeface="黑体" pitchFamily="2" charset="-122"/>
              </a:rPr>
              <a:t>所受外力与系统的内力相比甚小而可忽略不计时</a:t>
            </a:r>
            <a:r>
              <a:rPr lang="en-US" altLang="zh-CN" sz="2400" b="1" dirty="0">
                <a:solidFill>
                  <a:srgbClr val="CC0000"/>
                </a:solidFill>
                <a:ea typeface="黑体" pitchFamily="2" charset="-122"/>
              </a:rPr>
              <a:t>,</a:t>
            </a:r>
            <a:r>
              <a:rPr lang="zh-CN" altLang="en-US" sz="2400" b="1" dirty="0">
                <a:solidFill>
                  <a:srgbClr val="CC0000"/>
                </a:solidFill>
                <a:ea typeface="黑体" pitchFamily="2" charset="-122"/>
              </a:rPr>
              <a:t>系统的总动量守恒。这个结论称为质点系</a:t>
            </a:r>
            <a:r>
              <a:rPr lang="zh-CN" altLang="en-US" sz="2400" b="1" u="sng" dirty="0">
                <a:solidFill>
                  <a:srgbClr val="CC0000"/>
                </a:solidFill>
                <a:ea typeface="黑体" pitchFamily="2" charset="-122"/>
              </a:rPr>
              <a:t>动量守恒定律</a:t>
            </a:r>
            <a:r>
              <a:rPr lang="zh-CN" altLang="en-US" sz="2400" b="1" dirty="0">
                <a:solidFill>
                  <a:srgbClr val="CC0000"/>
                </a:solidFill>
                <a:ea typeface="黑体" pitchFamily="2" charset="-122"/>
              </a:rPr>
              <a:t>。</a:t>
            </a:r>
          </a:p>
        </p:txBody>
      </p:sp>
      <p:graphicFrame>
        <p:nvGraphicFramePr>
          <p:cNvPr id="9" name="对象 8"/>
          <p:cNvGraphicFramePr>
            <a:graphicFrameLocks/>
          </p:cNvGraphicFramePr>
          <p:nvPr>
            <p:extLst>
              <p:ext uri="{D42A27DB-BD31-4B8C-83A1-F6EECF244321}">
                <p14:modId xmlns:p14="http://schemas.microsoft.com/office/powerpoint/2010/main" val="1614000961"/>
              </p:ext>
            </p:extLst>
          </p:nvPr>
        </p:nvGraphicFramePr>
        <p:xfrm>
          <a:off x="5796136" y="2769319"/>
          <a:ext cx="2448272" cy="559370"/>
        </p:xfrm>
        <a:graphic>
          <a:graphicData uri="http://schemas.openxmlformats.org/presentationml/2006/ole">
            <mc:AlternateContent xmlns:mc="http://schemas.openxmlformats.org/markup-compatibility/2006">
              <mc:Choice xmlns:v="urn:schemas-microsoft-com:vml" Requires="v">
                <p:oleObj spid="_x0000_s149967" name="Equation" r:id="rId10" imgW="1206360" imgH="279360" progId="Equation.DSMT4">
                  <p:embed/>
                </p:oleObj>
              </mc:Choice>
              <mc:Fallback>
                <p:oleObj name="Equation" r:id="rId10" imgW="1206360" imgH="279360" progId="Equation.DSMT4">
                  <p:embed/>
                  <p:pic>
                    <p:nvPicPr>
                      <p:cNvPr id="0" name="Object 7"/>
                      <p:cNvPicPr>
                        <a:picLocks noChangeArrowheads="1"/>
                      </p:cNvPicPr>
                      <p:nvPr/>
                    </p:nvPicPr>
                    <p:blipFill>
                      <a:blip r:embed="rId11"/>
                      <a:srcRect/>
                      <a:stretch>
                        <a:fillRect/>
                      </a:stretch>
                    </p:blipFill>
                    <p:spPr bwMode="auto">
                      <a:xfrm>
                        <a:off x="5796136" y="2769319"/>
                        <a:ext cx="2448272" cy="559370"/>
                      </a:xfrm>
                      <a:prstGeom prst="rect">
                        <a:avLst/>
                      </a:prstGeom>
                      <a:noFill/>
                      <a:ln>
                        <a:noFill/>
                      </a:ln>
                    </p:spPr>
                  </p:pic>
                </p:oleObj>
              </mc:Fallback>
            </mc:AlternateContent>
          </a:graphicData>
        </a:graphic>
      </p:graphicFrame>
      <p:sp>
        <p:nvSpPr>
          <p:cNvPr id="16" name="TextBox 15"/>
          <p:cNvSpPr txBox="1"/>
          <p:nvPr/>
        </p:nvSpPr>
        <p:spPr>
          <a:xfrm>
            <a:off x="251520" y="5229200"/>
            <a:ext cx="7704856" cy="1200329"/>
          </a:xfrm>
          <a:prstGeom prst="rect">
            <a:avLst/>
          </a:prstGeom>
          <a:noFill/>
        </p:spPr>
        <p:txBody>
          <a:bodyPr wrap="square" rtlCol="0">
            <a:spAutoFit/>
          </a:bodyPr>
          <a:lstStyle/>
          <a:p>
            <a:r>
              <a:rPr lang="zh-CN" altLang="en-US" sz="2400" b="1" dirty="0"/>
              <a:t>注意这里的求和符号均为矢量求和。</a:t>
            </a:r>
            <a:endParaRPr lang="en-US" altLang="zh-CN" sz="2400" b="1" dirty="0"/>
          </a:p>
          <a:p>
            <a:r>
              <a:rPr lang="zh-CN" altLang="en-US" sz="2400" b="1" dirty="0"/>
              <a:t>应当注意区分动量是矢量，动能是标量；动量为零，动能不一定为零。例如绕中心轴旋转的匀质飞轮。</a:t>
            </a:r>
          </a:p>
        </p:txBody>
      </p:sp>
    </p:spTree>
    <p:extLst>
      <p:ext uri="{BB962C8B-B14F-4D97-AF65-F5344CB8AC3E}">
        <p14:creationId xmlns:p14="http://schemas.microsoft.com/office/powerpoint/2010/main" val="177611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质点系动量守恒定律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8"/>
          <p:cNvSpPr txBox="1">
            <a:spLocks noChangeArrowheads="1"/>
          </p:cNvSpPr>
          <p:nvPr/>
        </p:nvSpPr>
        <p:spPr bwMode="auto">
          <a:xfrm>
            <a:off x="736600" y="1628800"/>
            <a:ext cx="294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Times New Roman" pitchFamily="18" charset="0"/>
              </a:rPr>
              <a:t>动量守恒的分量表述</a:t>
            </a:r>
            <a:endParaRPr lang="zh-CN" altLang="en-US" sz="2400">
              <a:latin typeface="Times New Roman" pitchFamily="18" charset="0"/>
            </a:endParaRPr>
          </a:p>
        </p:txBody>
      </p:sp>
      <p:sp>
        <p:nvSpPr>
          <p:cNvPr id="17" name="Text Box 9"/>
          <p:cNvSpPr txBox="1">
            <a:spLocks noChangeArrowheads="1"/>
          </p:cNvSpPr>
          <p:nvPr/>
        </p:nvSpPr>
        <p:spPr bwMode="auto">
          <a:xfrm>
            <a:off x="733425" y="4618558"/>
            <a:ext cx="4311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latin typeface="Times New Roman" pitchFamily="18" charset="0"/>
                <a:ea typeface="楷体_GB2312" pitchFamily="49" charset="-122"/>
              </a:rPr>
              <a:t>(1) </a:t>
            </a:r>
            <a:r>
              <a:rPr lang="zh-CN" altLang="en-US" sz="2400" b="1">
                <a:latin typeface="Times New Roman" pitchFamily="18" charset="0"/>
                <a:ea typeface="楷体_GB2312" pitchFamily="49" charset="-122"/>
              </a:rPr>
              <a:t>动量守恒定律适用于惯性系</a:t>
            </a:r>
            <a:endParaRPr lang="zh-CN" altLang="en-US" sz="2400">
              <a:latin typeface="Times New Roman" pitchFamily="18" charset="0"/>
              <a:ea typeface="楷体_GB2312" pitchFamily="49" charset="-122"/>
            </a:endParaRPr>
          </a:p>
        </p:txBody>
      </p:sp>
      <p:graphicFrame>
        <p:nvGraphicFramePr>
          <p:cNvPr id="18" name="Object 10"/>
          <p:cNvGraphicFramePr>
            <a:graphicFrameLocks/>
          </p:cNvGraphicFramePr>
          <p:nvPr>
            <p:extLst>
              <p:ext uri="{D42A27DB-BD31-4B8C-83A1-F6EECF244321}">
                <p14:modId xmlns:p14="http://schemas.microsoft.com/office/powerpoint/2010/main" val="1873070939"/>
              </p:ext>
            </p:extLst>
          </p:nvPr>
        </p:nvGraphicFramePr>
        <p:xfrm>
          <a:off x="1619672" y="2134277"/>
          <a:ext cx="3838847" cy="1963762"/>
        </p:xfrm>
        <a:graphic>
          <a:graphicData uri="http://schemas.openxmlformats.org/presentationml/2006/ole">
            <mc:AlternateContent xmlns:mc="http://schemas.openxmlformats.org/markup-compatibility/2006">
              <mc:Choice xmlns:v="urn:schemas-microsoft-com:vml" Requires="v">
                <p:oleObj spid="_x0000_s151665" name="Equation" r:id="rId4" imgW="1981080" imgH="863280" progId="Equation.DSMT4">
                  <p:embed/>
                </p:oleObj>
              </mc:Choice>
              <mc:Fallback>
                <p:oleObj name="Equation" r:id="rId4" imgW="1981080" imgH="863280" progId="Equation.DSMT4">
                  <p:embed/>
                  <p:pic>
                    <p:nvPicPr>
                      <p:cNvPr id="0" name=""/>
                      <p:cNvPicPr>
                        <a:picLocks noChangeArrowheads="1"/>
                      </p:cNvPicPr>
                      <p:nvPr/>
                    </p:nvPicPr>
                    <p:blipFill>
                      <a:blip r:embed="rId5"/>
                      <a:srcRect/>
                      <a:stretch>
                        <a:fillRect/>
                      </a:stretch>
                    </p:blipFill>
                    <p:spPr bwMode="auto">
                      <a:xfrm>
                        <a:off x="1619672" y="2134277"/>
                        <a:ext cx="3838847" cy="1963762"/>
                      </a:xfrm>
                      <a:prstGeom prst="rect">
                        <a:avLst/>
                      </a:prstGeom>
                      <a:noFill/>
                      <a:ln>
                        <a:noFill/>
                      </a:ln>
                    </p:spPr>
                  </p:pic>
                </p:oleObj>
              </mc:Fallback>
            </mc:AlternateContent>
          </a:graphicData>
        </a:graphic>
      </p:graphicFrame>
      <p:sp>
        <p:nvSpPr>
          <p:cNvPr id="19" name="Text Box 12"/>
          <p:cNvSpPr txBox="1">
            <a:spLocks noChangeArrowheads="1"/>
          </p:cNvSpPr>
          <p:nvPr/>
        </p:nvSpPr>
        <p:spPr bwMode="auto">
          <a:xfrm>
            <a:off x="328613" y="4067696"/>
            <a:ext cx="160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400" b="1">
                <a:latin typeface="宋体" charset="-122"/>
              </a:rPr>
              <a:t>说明</a:t>
            </a:r>
          </a:p>
        </p:txBody>
      </p:sp>
      <p:sp>
        <p:nvSpPr>
          <p:cNvPr id="20" name="Text Box 13"/>
          <p:cNvSpPr txBox="1">
            <a:spLocks noChangeArrowheads="1"/>
          </p:cNvSpPr>
          <p:nvPr/>
        </p:nvSpPr>
        <p:spPr bwMode="auto">
          <a:xfrm>
            <a:off x="746125" y="5199583"/>
            <a:ext cx="76422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400" b="1" dirty="0">
                <a:latin typeface="Times New Roman" pitchFamily="18" charset="0"/>
                <a:ea typeface="楷体_GB2312" pitchFamily="49" charset="-122"/>
              </a:rPr>
              <a:t>(2)</a:t>
            </a:r>
            <a:r>
              <a:rPr lang="zh-CN" altLang="en-US" sz="2400" b="1" dirty="0">
                <a:latin typeface="Times New Roman" pitchFamily="18" charset="0"/>
                <a:ea typeface="楷体_GB2312" pitchFamily="49" charset="-122"/>
              </a:rPr>
              <a:t>在某些领域，牛顿定律不成立，但是动量守恒定律仍然成立。动量守恒定律不仅适用于宏观低速的机械运动，也适用于微观粒子的高速运动。书</a:t>
            </a:r>
            <a:r>
              <a:rPr lang="en-US" altLang="zh-CN" sz="2400" b="1" dirty="0">
                <a:latin typeface="Times New Roman" pitchFamily="18" charset="0"/>
                <a:ea typeface="楷体_GB2312" pitchFamily="49" charset="-122"/>
              </a:rPr>
              <a:t>P154</a:t>
            </a:r>
            <a:r>
              <a:rPr lang="zh-CN" altLang="en-US" sz="2400" b="1" dirty="0">
                <a:latin typeface="Times New Roman" pitchFamily="18" charset="0"/>
                <a:ea typeface="楷体_GB2312" pitchFamily="49" charset="-122"/>
              </a:rPr>
              <a:t>，</a:t>
            </a:r>
            <a:r>
              <a:rPr lang="en-US" altLang="zh-CN" sz="2400" b="1" dirty="0">
                <a:latin typeface="Symbol" panose="05050102010706020507" pitchFamily="18" charset="2"/>
                <a:ea typeface="楷体_GB2312" pitchFamily="49" charset="-122"/>
              </a:rPr>
              <a:t>b</a:t>
            </a:r>
            <a:r>
              <a:rPr lang="zh-CN" altLang="en-US" sz="2400" b="1" dirty="0">
                <a:latin typeface="Times New Roman" pitchFamily="18" charset="0"/>
                <a:ea typeface="楷体_GB2312" pitchFamily="49" charset="-122"/>
              </a:rPr>
              <a:t>衰变</a:t>
            </a:r>
          </a:p>
        </p:txBody>
      </p:sp>
      <p:sp>
        <p:nvSpPr>
          <p:cNvPr id="21" name="AutoShape 14"/>
          <p:cNvSpPr>
            <a:spLocks noChangeArrowheads="1"/>
          </p:cNvSpPr>
          <p:nvPr/>
        </p:nvSpPr>
        <p:spPr bwMode="auto">
          <a:xfrm>
            <a:off x="376238" y="3994671"/>
            <a:ext cx="360362" cy="576262"/>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TextBox 2"/>
          <p:cNvSpPr txBox="1"/>
          <p:nvPr/>
        </p:nvSpPr>
        <p:spPr>
          <a:xfrm>
            <a:off x="6292541" y="2595593"/>
            <a:ext cx="1976213" cy="830997"/>
          </a:xfrm>
          <a:prstGeom prst="rect">
            <a:avLst/>
          </a:prstGeom>
          <a:noFill/>
        </p:spPr>
        <p:txBody>
          <a:bodyPr wrap="square" rtlCol="0">
            <a:spAutoFit/>
          </a:bodyPr>
          <a:lstStyle/>
          <a:p>
            <a:r>
              <a:rPr lang="zh-CN" altLang="en-US" sz="2400" b="1" dirty="0"/>
              <a:t>沿某一方向的动量守恒</a:t>
            </a:r>
          </a:p>
        </p:txBody>
      </p:sp>
    </p:spTree>
    <p:extLst>
      <p:ext uri="{BB962C8B-B14F-4D97-AF65-F5344CB8AC3E}">
        <p14:creationId xmlns:p14="http://schemas.microsoft.com/office/powerpoint/2010/main" val="133504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50" presetClass="entr" presetSubtype="0" decel="10000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1000" fill="hold"/>
                                        <p:tgtEl>
                                          <p:spTgt spid="21"/>
                                        </p:tgtEl>
                                        <p:attrNameLst>
                                          <p:attrName>ppt_w</p:attrName>
                                        </p:attrNameLst>
                                      </p:cBhvr>
                                      <p:tavLst>
                                        <p:tav tm="0">
                                          <p:val>
                                            <p:strVal val="#ppt_w+.3"/>
                                          </p:val>
                                        </p:tav>
                                        <p:tav tm="100000">
                                          <p:val>
                                            <p:strVal val="#ppt_w"/>
                                          </p:val>
                                        </p:tav>
                                      </p:tavLst>
                                    </p:anim>
                                    <p:anim calcmode="lin" valueType="num">
                                      <p:cBhvr>
                                        <p:cTn id="18" dur="1000" fill="hold"/>
                                        <p:tgtEl>
                                          <p:spTgt spid="21"/>
                                        </p:tgtEl>
                                        <p:attrNameLst>
                                          <p:attrName>ppt_h</p:attrName>
                                        </p:attrNameLst>
                                      </p:cBhvr>
                                      <p:tavLst>
                                        <p:tav tm="0">
                                          <p:val>
                                            <p:strVal val="#ppt_h"/>
                                          </p:val>
                                        </p:tav>
                                        <p:tav tm="100000">
                                          <p:val>
                                            <p:strVal val="#ppt_h"/>
                                          </p:val>
                                        </p:tav>
                                      </p:tavLst>
                                    </p:anim>
                                    <p:animEffect transition="in" filter="fade">
                                      <p:cBhvr>
                                        <p:cTn id="19" dur="10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0" grpId="0"/>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739775" y="317500"/>
            <a:ext cx="795496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25000"/>
              </a:lnSpc>
            </a:pPr>
            <a:r>
              <a:rPr lang="zh-CN" altLang="en-US" sz="2400" b="1" dirty="0">
                <a:solidFill>
                  <a:schemeClr val="bg1"/>
                </a:solidFill>
                <a:latin typeface="Times New Roman" pitchFamily="18" charset="0"/>
              </a:rPr>
              <a:t>如图所示，两部运水的卡车</a:t>
            </a:r>
            <a:r>
              <a:rPr lang="en-US" altLang="zh-CN" sz="2400" b="1" i="1" dirty="0">
                <a:solidFill>
                  <a:srgbClr val="66FFFF"/>
                </a:solidFill>
                <a:latin typeface="Times New Roman" pitchFamily="18" charset="0"/>
              </a:rPr>
              <a:t>A</a:t>
            </a:r>
            <a:r>
              <a:rPr lang="zh-CN" altLang="en-US" sz="2400" b="1" dirty="0">
                <a:solidFill>
                  <a:schemeClr val="bg1"/>
                </a:solidFill>
                <a:latin typeface="Times New Roman" pitchFamily="18" charset="0"/>
              </a:rPr>
              <a:t>、</a:t>
            </a:r>
            <a:r>
              <a:rPr lang="en-US" altLang="zh-CN" sz="2400" b="1" i="1" dirty="0">
                <a:solidFill>
                  <a:srgbClr val="66FFFF"/>
                </a:solidFill>
                <a:latin typeface="Times New Roman" pitchFamily="18" charset="0"/>
              </a:rPr>
              <a:t>B</a:t>
            </a:r>
            <a:r>
              <a:rPr lang="zh-CN" altLang="en-US" sz="2400" b="1" dirty="0">
                <a:solidFill>
                  <a:schemeClr val="bg1"/>
                </a:solidFill>
                <a:latin typeface="Times New Roman" pitchFamily="18" charset="0"/>
              </a:rPr>
              <a:t>在水平面上沿同一方向运动，</a:t>
            </a:r>
            <a:r>
              <a:rPr lang="en-US" altLang="zh-CN" sz="2400" b="1" i="1" dirty="0">
                <a:solidFill>
                  <a:srgbClr val="66FFFF"/>
                </a:solidFill>
                <a:latin typeface="Times New Roman" pitchFamily="18" charset="0"/>
              </a:rPr>
              <a:t>B</a:t>
            </a:r>
            <a:r>
              <a:rPr lang="zh-CN" altLang="en-US" sz="2400" b="1" dirty="0">
                <a:solidFill>
                  <a:schemeClr val="bg1"/>
                </a:solidFill>
                <a:latin typeface="Times New Roman" pitchFamily="18" charset="0"/>
              </a:rPr>
              <a:t>的速度恒为</a:t>
            </a:r>
            <a:r>
              <a:rPr lang="en-US" altLang="zh-CN" sz="2400" b="1" i="1" dirty="0">
                <a:solidFill>
                  <a:srgbClr val="66FFFF"/>
                </a:solidFill>
                <a:latin typeface="Times New Roman" pitchFamily="18" charset="0"/>
              </a:rPr>
              <a:t>u</a:t>
            </a:r>
            <a:r>
              <a:rPr lang="en-US" altLang="zh-CN" sz="2400" b="1" dirty="0">
                <a:solidFill>
                  <a:schemeClr val="bg1"/>
                </a:solidFill>
                <a:latin typeface="Times New Roman" pitchFamily="18" charset="0"/>
              </a:rPr>
              <a:t> </a:t>
            </a:r>
            <a:r>
              <a:rPr lang="zh-CN" altLang="en-US" sz="2400" b="1" dirty="0">
                <a:solidFill>
                  <a:schemeClr val="bg1"/>
                </a:solidFill>
                <a:latin typeface="Times New Roman" pitchFamily="18" charset="0"/>
              </a:rPr>
              <a:t>，从</a:t>
            </a:r>
            <a:r>
              <a:rPr lang="en-US" altLang="zh-CN" sz="2400" b="1" i="1" dirty="0">
                <a:solidFill>
                  <a:srgbClr val="66FFFF"/>
                </a:solidFill>
                <a:latin typeface="Times New Roman" pitchFamily="18" charset="0"/>
              </a:rPr>
              <a:t>B</a:t>
            </a:r>
            <a:r>
              <a:rPr lang="zh-CN" altLang="en-US" sz="2400" b="1" dirty="0">
                <a:solidFill>
                  <a:schemeClr val="bg1"/>
                </a:solidFill>
                <a:latin typeface="Times New Roman" pitchFamily="18" charset="0"/>
              </a:rPr>
              <a:t>上以</a:t>
            </a:r>
            <a:r>
              <a:rPr lang="en-US" altLang="zh-CN" sz="2400" b="1" dirty="0">
                <a:solidFill>
                  <a:srgbClr val="66FFFF"/>
                </a:solidFill>
                <a:latin typeface="Times New Roman" pitchFamily="18" charset="0"/>
              </a:rPr>
              <a:t>6kg/s</a:t>
            </a:r>
            <a:r>
              <a:rPr lang="zh-CN" altLang="en-US" sz="2400" b="1" dirty="0">
                <a:solidFill>
                  <a:schemeClr val="bg1"/>
                </a:solidFill>
                <a:latin typeface="Times New Roman" pitchFamily="18" charset="0"/>
              </a:rPr>
              <a:t>的速率将水抽至</a:t>
            </a:r>
            <a:r>
              <a:rPr lang="en-US" altLang="zh-CN" sz="2400" b="1" i="1" dirty="0">
                <a:solidFill>
                  <a:srgbClr val="66FFFF"/>
                </a:solidFill>
                <a:latin typeface="Times New Roman" pitchFamily="18" charset="0"/>
              </a:rPr>
              <a:t>A</a:t>
            </a:r>
            <a:r>
              <a:rPr lang="zh-CN" altLang="en-US" sz="2400" b="1" dirty="0">
                <a:solidFill>
                  <a:schemeClr val="bg1"/>
                </a:solidFill>
                <a:latin typeface="Times New Roman" pitchFamily="18" charset="0"/>
              </a:rPr>
              <a:t>上，水从管子尾部出口垂直落下，车与地面间的摩擦不计，时刻 </a:t>
            </a:r>
            <a:r>
              <a:rPr lang="en-US" altLang="zh-CN" sz="2400" b="1" i="1" dirty="0">
                <a:solidFill>
                  <a:srgbClr val="66FFFF"/>
                </a:solidFill>
                <a:latin typeface="Times New Roman" pitchFamily="18" charset="0"/>
              </a:rPr>
              <a:t>t </a:t>
            </a:r>
            <a:r>
              <a:rPr lang="zh-CN" altLang="en-US" sz="2400" b="1" dirty="0">
                <a:solidFill>
                  <a:schemeClr val="bg1"/>
                </a:solidFill>
                <a:latin typeface="Times New Roman" pitchFamily="18" charset="0"/>
              </a:rPr>
              <a:t>时，</a:t>
            </a:r>
            <a:r>
              <a:rPr lang="en-US" altLang="zh-CN" sz="2400" b="1" i="1" dirty="0">
                <a:solidFill>
                  <a:srgbClr val="66FFFF"/>
                </a:solidFill>
                <a:latin typeface="Times New Roman" pitchFamily="18" charset="0"/>
              </a:rPr>
              <a:t>A</a:t>
            </a:r>
            <a:r>
              <a:rPr lang="zh-CN" altLang="en-US" sz="2400" b="1" dirty="0">
                <a:solidFill>
                  <a:schemeClr val="bg1"/>
                </a:solidFill>
                <a:latin typeface="Times New Roman" pitchFamily="18" charset="0"/>
              </a:rPr>
              <a:t>车的质量为</a:t>
            </a:r>
            <a:r>
              <a:rPr lang="en-US" altLang="zh-CN" sz="2400" b="1" i="1" dirty="0">
                <a:solidFill>
                  <a:srgbClr val="66FFFF"/>
                </a:solidFill>
                <a:latin typeface="Times New Roman" pitchFamily="18" charset="0"/>
              </a:rPr>
              <a:t>M</a:t>
            </a:r>
            <a:r>
              <a:rPr lang="zh-CN" altLang="en-US" sz="2400" b="1" dirty="0">
                <a:solidFill>
                  <a:schemeClr val="bg1"/>
                </a:solidFill>
                <a:latin typeface="Times New Roman" pitchFamily="18" charset="0"/>
              </a:rPr>
              <a:t>，速度为</a:t>
            </a:r>
            <a:r>
              <a:rPr lang="en-US" altLang="zh-CN" sz="2400" b="1" i="1" dirty="0">
                <a:solidFill>
                  <a:srgbClr val="66FFFF"/>
                </a:solidFill>
                <a:latin typeface="Bookman Old Style" pitchFamily="18" charset="0"/>
              </a:rPr>
              <a:t>v</a:t>
            </a:r>
            <a:r>
              <a:rPr lang="en-US" altLang="zh-CN" sz="2400" b="1" dirty="0">
                <a:solidFill>
                  <a:schemeClr val="bg1"/>
                </a:solidFill>
                <a:latin typeface="Times New Roman" pitchFamily="18" charset="0"/>
              </a:rPr>
              <a:t> </a:t>
            </a:r>
            <a:r>
              <a:rPr lang="zh-CN" altLang="en-US" sz="2400" b="1" dirty="0">
                <a:solidFill>
                  <a:schemeClr val="bg1"/>
                </a:solidFill>
                <a:latin typeface="Times New Roman" pitchFamily="18" charset="0"/>
              </a:rPr>
              <a:t>。</a:t>
            </a:r>
          </a:p>
        </p:txBody>
      </p:sp>
      <p:sp>
        <p:nvSpPr>
          <p:cNvPr id="22531" name="Text Box 3"/>
          <p:cNvSpPr txBox="1">
            <a:spLocks noChangeArrowheads="1"/>
          </p:cNvSpPr>
          <p:nvPr/>
        </p:nvSpPr>
        <p:spPr bwMode="auto">
          <a:xfrm>
            <a:off x="752475" y="2705100"/>
            <a:ext cx="359886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FF"/>
                </a:solidFill>
                <a:miter lim="800000"/>
                <a:headEnd/>
                <a:tailEnd/>
              </a14:hiddenLine>
            </a:ext>
          </a:extLst>
        </p:spPr>
        <p:txBody>
          <a:bodyPr>
            <a:spAutoFit/>
          </a:bodyPr>
          <a:lstStyle/>
          <a:p>
            <a:pPr algn="just" eaLnBrk="0" hangingPunct="0">
              <a:lnSpc>
                <a:spcPct val="125000"/>
              </a:lnSpc>
            </a:pPr>
            <a:r>
              <a:rPr lang="zh-CN" altLang="en-US" sz="2400" b="1">
                <a:solidFill>
                  <a:schemeClr val="bg1"/>
                </a:solidFill>
                <a:latin typeface="宋体" charset="-122"/>
              </a:rPr>
              <a:t>选</a:t>
            </a:r>
            <a:r>
              <a:rPr lang="en-US" altLang="zh-CN" sz="2400" b="1" i="1">
                <a:solidFill>
                  <a:srgbClr val="66FFFF"/>
                </a:solidFill>
                <a:latin typeface="Times New Roman" pitchFamily="18" charset="0"/>
              </a:rPr>
              <a:t>A</a:t>
            </a:r>
            <a:r>
              <a:rPr lang="zh-CN" altLang="en-US" sz="2400" b="1">
                <a:solidFill>
                  <a:schemeClr val="bg1"/>
                </a:solidFill>
                <a:latin typeface="宋体" charset="-122"/>
              </a:rPr>
              <a:t>车</a:t>
            </a:r>
            <a:r>
              <a:rPr lang="en-US" altLang="zh-CN" sz="2400" b="1" i="1">
                <a:solidFill>
                  <a:srgbClr val="66FFFF"/>
                </a:solidFill>
                <a:latin typeface="Times New Roman" pitchFamily="18" charset="0"/>
              </a:rPr>
              <a:t>M</a:t>
            </a:r>
            <a:r>
              <a:rPr lang="zh-CN" altLang="en-US" sz="2400" b="1">
                <a:solidFill>
                  <a:schemeClr val="bg1"/>
                </a:solidFill>
                <a:latin typeface="宋体" charset="-122"/>
              </a:rPr>
              <a:t>和</a:t>
            </a:r>
            <a:r>
              <a:rPr lang="zh-CN" altLang="en-US" sz="2400" b="1">
                <a:solidFill>
                  <a:srgbClr val="66FFFF"/>
                </a:solidFill>
                <a:latin typeface="宋体" charset="-122"/>
                <a:sym typeface="Symbol" pitchFamily="18" charset="2"/>
              </a:rPr>
              <a:t></a:t>
            </a:r>
            <a:r>
              <a:rPr lang="en-US" altLang="zh-CN" sz="2400" b="1" i="1">
                <a:solidFill>
                  <a:srgbClr val="66FFFF"/>
                </a:solidFill>
                <a:latin typeface="Times New Roman" pitchFamily="18" charset="0"/>
              </a:rPr>
              <a:t>t</a:t>
            </a:r>
            <a:r>
              <a:rPr lang="zh-CN" altLang="en-US" sz="2400" b="1">
                <a:solidFill>
                  <a:schemeClr val="bg1"/>
                </a:solidFill>
                <a:latin typeface="宋体" charset="-122"/>
              </a:rPr>
              <a:t>时间内抽至</a:t>
            </a:r>
            <a:r>
              <a:rPr lang="en-US" altLang="zh-CN" sz="2400" b="1" i="1">
                <a:solidFill>
                  <a:srgbClr val="66FFFF"/>
                </a:solidFill>
                <a:latin typeface="Times New Roman" pitchFamily="18" charset="0"/>
              </a:rPr>
              <a:t>A</a:t>
            </a:r>
            <a:r>
              <a:rPr lang="zh-CN" altLang="en-US" sz="2400" b="1">
                <a:solidFill>
                  <a:schemeClr val="bg1"/>
                </a:solidFill>
                <a:latin typeface="宋体" charset="-122"/>
              </a:rPr>
              <a:t>车的水</a:t>
            </a:r>
            <a:r>
              <a:rPr lang="zh-CN" altLang="en-US" sz="2400" b="1">
                <a:solidFill>
                  <a:srgbClr val="66FFFF"/>
                </a:solidFill>
                <a:latin typeface="宋体" charset="-122"/>
                <a:sym typeface="Symbol" pitchFamily="18" charset="2"/>
              </a:rPr>
              <a:t></a:t>
            </a:r>
            <a:r>
              <a:rPr lang="en-US" altLang="zh-CN" sz="2400" b="1" i="1">
                <a:solidFill>
                  <a:srgbClr val="66FFFF"/>
                </a:solidFill>
                <a:latin typeface="Times New Roman" pitchFamily="18" charset="0"/>
              </a:rPr>
              <a:t>m</a:t>
            </a:r>
            <a:r>
              <a:rPr lang="zh-CN" altLang="en-US" sz="2400" b="1">
                <a:solidFill>
                  <a:schemeClr val="bg1"/>
                </a:solidFill>
                <a:latin typeface="宋体" charset="-122"/>
              </a:rPr>
              <a:t>为研究系统，水平方向上动量守恒</a:t>
            </a:r>
            <a:endParaRPr lang="zh-CN" altLang="en-US" sz="2400" b="1">
              <a:solidFill>
                <a:schemeClr val="bg1"/>
              </a:solidFill>
              <a:latin typeface="Times New Roman" pitchFamily="18" charset="0"/>
            </a:endParaRPr>
          </a:p>
        </p:txBody>
      </p:sp>
      <p:graphicFrame>
        <p:nvGraphicFramePr>
          <p:cNvPr id="22532" name="Object 4"/>
          <p:cNvGraphicFramePr>
            <a:graphicFrameLocks/>
          </p:cNvGraphicFramePr>
          <p:nvPr/>
        </p:nvGraphicFramePr>
        <p:xfrm>
          <a:off x="849313" y="4279900"/>
          <a:ext cx="3244850" cy="365125"/>
        </p:xfrm>
        <a:graphic>
          <a:graphicData uri="http://schemas.openxmlformats.org/presentationml/2006/ole">
            <mc:AlternateContent xmlns:mc="http://schemas.openxmlformats.org/markup-compatibility/2006">
              <mc:Choice xmlns:v="urn:schemas-microsoft-com:vml" Requires="v">
                <p:oleObj spid="_x0000_s153133" name="Equation" r:id="rId3" imgW="3606800" imgH="406400" progId="Equation.3">
                  <p:embed/>
                </p:oleObj>
              </mc:Choice>
              <mc:Fallback>
                <p:oleObj name="Equation" r:id="rId3" imgW="3606800" imgH="4064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313" y="4279900"/>
                        <a:ext cx="324485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3" name="Object 5"/>
          <p:cNvGraphicFramePr>
            <a:graphicFrameLocks/>
          </p:cNvGraphicFramePr>
          <p:nvPr/>
        </p:nvGraphicFramePr>
        <p:xfrm>
          <a:off x="900113" y="4767263"/>
          <a:ext cx="1987550" cy="742950"/>
        </p:xfrm>
        <a:graphic>
          <a:graphicData uri="http://schemas.openxmlformats.org/presentationml/2006/ole">
            <mc:AlternateContent xmlns:mc="http://schemas.openxmlformats.org/markup-compatibility/2006">
              <mc:Choice xmlns:v="urn:schemas-microsoft-com:vml" Requires="v">
                <p:oleObj spid="_x0000_s153134" name="Equation" r:id="rId5" imgW="2209800" imgH="825500" progId="Equation.3">
                  <p:embed/>
                </p:oleObj>
              </mc:Choice>
              <mc:Fallback>
                <p:oleObj name="Equation" r:id="rId5" imgW="2209800" imgH="8255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767263"/>
                        <a:ext cx="198755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4" name="Object 6"/>
          <p:cNvGraphicFramePr>
            <a:graphicFrameLocks/>
          </p:cNvGraphicFramePr>
          <p:nvPr/>
        </p:nvGraphicFramePr>
        <p:xfrm>
          <a:off x="4090988" y="4740275"/>
          <a:ext cx="3073400" cy="742950"/>
        </p:xfrm>
        <a:graphic>
          <a:graphicData uri="http://schemas.openxmlformats.org/presentationml/2006/ole">
            <mc:AlternateContent xmlns:mc="http://schemas.openxmlformats.org/markup-compatibility/2006">
              <mc:Choice xmlns:v="urn:schemas-microsoft-com:vml" Requires="v">
                <p:oleObj spid="_x0000_s153135" name="Equation" r:id="rId7" imgW="3416300" imgH="825500" progId="Equation.3">
                  <p:embed/>
                </p:oleObj>
              </mc:Choice>
              <mc:Fallback>
                <p:oleObj name="Equation" r:id="rId7" imgW="3416300" imgH="8255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0988" y="4740275"/>
                        <a:ext cx="307340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5" name="Text Box 7"/>
          <p:cNvSpPr txBox="1">
            <a:spLocks noChangeArrowheads="1"/>
          </p:cNvSpPr>
          <p:nvPr/>
        </p:nvSpPr>
        <p:spPr bwMode="auto">
          <a:xfrm>
            <a:off x="276225" y="277495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eaLnBrk="0" hangingPunct="0"/>
            <a:r>
              <a:rPr lang="zh-CN" altLang="en-US" sz="2400" b="1">
                <a:solidFill>
                  <a:srgbClr val="FFFF00"/>
                </a:solidFill>
                <a:latin typeface="Times New Roman" pitchFamily="18" charset="0"/>
              </a:rPr>
              <a:t>解</a:t>
            </a:r>
          </a:p>
        </p:txBody>
      </p:sp>
      <p:graphicFrame>
        <p:nvGraphicFramePr>
          <p:cNvPr id="22536" name="Object 8"/>
          <p:cNvGraphicFramePr>
            <a:graphicFrameLocks/>
          </p:cNvGraphicFramePr>
          <p:nvPr/>
        </p:nvGraphicFramePr>
        <p:xfrm>
          <a:off x="847725" y="5707063"/>
          <a:ext cx="2068513" cy="742950"/>
        </p:xfrm>
        <a:graphic>
          <a:graphicData uri="http://schemas.openxmlformats.org/presentationml/2006/ole">
            <mc:AlternateContent xmlns:mc="http://schemas.openxmlformats.org/markup-compatibility/2006">
              <mc:Choice xmlns:v="urn:schemas-microsoft-com:vml" Requires="v">
                <p:oleObj spid="_x0000_s153136" name="Equation" r:id="rId9" imgW="2298700" imgH="825500" progId="Equation.3">
                  <p:embed/>
                </p:oleObj>
              </mc:Choice>
              <mc:Fallback>
                <p:oleObj name="Equation" r:id="rId9" imgW="2298700" imgH="8255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725" y="5707063"/>
                        <a:ext cx="2068513"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7" name="Object 9"/>
          <p:cNvGraphicFramePr>
            <a:graphicFrameLocks/>
          </p:cNvGraphicFramePr>
          <p:nvPr/>
        </p:nvGraphicFramePr>
        <p:xfrm>
          <a:off x="4105275" y="5702300"/>
          <a:ext cx="4570413" cy="742950"/>
        </p:xfrm>
        <a:graphic>
          <a:graphicData uri="http://schemas.openxmlformats.org/presentationml/2006/ole">
            <mc:AlternateContent xmlns:mc="http://schemas.openxmlformats.org/markup-compatibility/2006">
              <mc:Choice xmlns:v="urn:schemas-microsoft-com:vml" Requires="v">
                <p:oleObj spid="_x0000_s153137" name="Equation" r:id="rId11" imgW="5080000" imgH="825500" progId="Equation.3">
                  <p:embed/>
                </p:oleObj>
              </mc:Choice>
              <mc:Fallback>
                <p:oleObj name="Equation" r:id="rId11" imgW="5080000" imgH="8255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05275" y="5702300"/>
                        <a:ext cx="457041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sp>
        <p:nvSpPr>
          <p:cNvPr id="22538" name="Text Box 10"/>
          <p:cNvSpPr txBox="1">
            <a:spLocks noChangeArrowheads="1"/>
          </p:cNvSpPr>
          <p:nvPr/>
        </p:nvSpPr>
        <p:spPr bwMode="auto">
          <a:xfrm>
            <a:off x="250825" y="325438"/>
            <a:ext cx="9144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pPr algn="just" eaLnBrk="0" hangingPunct="0">
              <a:spcBef>
                <a:spcPct val="50000"/>
              </a:spcBef>
            </a:pPr>
            <a:r>
              <a:rPr lang="zh-CN" altLang="en-US" sz="2400" b="1">
                <a:solidFill>
                  <a:srgbClr val="FFFF00"/>
                </a:solidFill>
                <a:latin typeface="Times New Roman" pitchFamily="18" charset="0"/>
              </a:rPr>
              <a:t>例</a:t>
            </a:r>
          </a:p>
        </p:txBody>
      </p:sp>
      <p:sp>
        <p:nvSpPr>
          <p:cNvPr id="22539" name="Text Box 11"/>
          <p:cNvSpPr txBox="1">
            <a:spLocks noChangeArrowheads="1"/>
          </p:cNvSpPr>
          <p:nvPr/>
        </p:nvSpPr>
        <p:spPr bwMode="auto">
          <a:xfrm>
            <a:off x="273050" y="2251075"/>
            <a:ext cx="69421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pPr algn="just" eaLnBrk="0" hangingPunct="0">
              <a:spcBef>
                <a:spcPct val="50000"/>
              </a:spcBef>
            </a:pPr>
            <a:r>
              <a:rPr lang="zh-CN" altLang="en-US" sz="2400" b="1">
                <a:solidFill>
                  <a:srgbClr val="FFFF00"/>
                </a:solidFill>
                <a:latin typeface="Times New Roman" pitchFamily="18" charset="0"/>
              </a:rPr>
              <a:t>求</a:t>
            </a:r>
            <a:r>
              <a:rPr lang="zh-CN" altLang="en-US" sz="2400" b="1">
                <a:solidFill>
                  <a:schemeClr val="bg1"/>
                </a:solidFill>
                <a:latin typeface="Times New Roman" pitchFamily="18" charset="0"/>
              </a:rPr>
              <a:t>  时刻 </a:t>
            </a:r>
            <a:r>
              <a:rPr lang="en-US" altLang="zh-CN" sz="2400" b="1" i="1">
                <a:solidFill>
                  <a:srgbClr val="66FFFF"/>
                </a:solidFill>
                <a:latin typeface="Times New Roman" pitchFamily="18" charset="0"/>
              </a:rPr>
              <a:t>t</a:t>
            </a:r>
            <a:r>
              <a:rPr lang="en-US" altLang="zh-CN" sz="2400" b="1">
                <a:solidFill>
                  <a:srgbClr val="66FFFF"/>
                </a:solidFill>
                <a:latin typeface="Times New Roman" pitchFamily="18" charset="0"/>
              </a:rPr>
              <a:t>  </a:t>
            </a:r>
            <a:r>
              <a:rPr lang="zh-CN" altLang="en-US" sz="2400" b="1">
                <a:solidFill>
                  <a:schemeClr val="bg1"/>
                </a:solidFill>
                <a:latin typeface="Times New Roman" pitchFamily="18" charset="0"/>
              </a:rPr>
              <a:t>，</a:t>
            </a:r>
            <a:r>
              <a:rPr lang="en-US" altLang="zh-CN" sz="2400" b="1" i="1">
                <a:solidFill>
                  <a:srgbClr val="66FFFF"/>
                </a:solidFill>
                <a:latin typeface="Times New Roman" pitchFamily="18" charset="0"/>
              </a:rPr>
              <a:t>A</a:t>
            </a:r>
            <a:r>
              <a:rPr lang="en-US" altLang="zh-CN" sz="2400" b="1" i="1">
                <a:solidFill>
                  <a:schemeClr val="bg1"/>
                </a:solidFill>
                <a:latin typeface="Times New Roman" pitchFamily="18" charset="0"/>
              </a:rPr>
              <a:t> </a:t>
            </a:r>
            <a:r>
              <a:rPr lang="zh-CN" altLang="en-US" sz="2400" b="1">
                <a:solidFill>
                  <a:schemeClr val="bg1"/>
                </a:solidFill>
                <a:latin typeface="Times New Roman" pitchFamily="18" charset="0"/>
              </a:rPr>
              <a:t>的瞬时</a:t>
            </a:r>
            <a:r>
              <a:rPr lang="zh-CN" altLang="en-US" sz="2400" b="1">
                <a:solidFill>
                  <a:srgbClr val="66FFFF"/>
                </a:solidFill>
                <a:latin typeface="Times New Roman" pitchFamily="18" charset="0"/>
              </a:rPr>
              <a:t>加速度</a:t>
            </a:r>
          </a:p>
        </p:txBody>
      </p:sp>
      <p:grpSp>
        <p:nvGrpSpPr>
          <p:cNvPr id="22540" name="Group 12"/>
          <p:cNvGrpSpPr>
            <a:grpSpLocks/>
          </p:cNvGrpSpPr>
          <p:nvPr/>
        </p:nvGrpSpPr>
        <p:grpSpPr bwMode="auto">
          <a:xfrm>
            <a:off x="5060950" y="2178050"/>
            <a:ext cx="3414713" cy="1917700"/>
            <a:chOff x="3188" y="1372"/>
            <a:chExt cx="2151" cy="1208"/>
          </a:xfrm>
        </p:grpSpPr>
        <p:sp>
          <p:nvSpPr>
            <p:cNvPr id="22541" name="Rectangle 13"/>
            <p:cNvSpPr>
              <a:spLocks noChangeArrowheads="1"/>
            </p:cNvSpPr>
            <p:nvPr/>
          </p:nvSpPr>
          <p:spPr bwMode="auto">
            <a:xfrm>
              <a:off x="3188" y="1372"/>
              <a:ext cx="2080"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sp>
          <p:nvSpPr>
            <p:cNvPr id="22542" name="Text Box 14"/>
            <p:cNvSpPr txBox="1">
              <a:spLocks noChangeArrowheads="1"/>
            </p:cNvSpPr>
            <p:nvPr/>
          </p:nvSpPr>
          <p:spPr bwMode="auto">
            <a:xfrm>
              <a:off x="3786" y="1979"/>
              <a:ext cx="2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400" b="1" i="1">
                  <a:solidFill>
                    <a:srgbClr val="FFFF99"/>
                  </a:solidFill>
                  <a:latin typeface="Times New Roman" pitchFamily="18" charset="0"/>
                </a:rPr>
                <a:t>A</a:t>
              </a:r>
              <a:endParaRPr lang="en-US" altLang="zh-CN" sz="2400">
                <a:solidFill>
                  <a:srgbClr val="FFFF99"/>
                </a:solidFill>
                <a:latin typeface="Times New Roman" pitchFamily="18" charset="0"/>
              </a:endParaRPr>
            </a:p>
          </p:txBody>
        </p:sp>
        <p:sp>
          <p:nvSpPr>
            <p:cNvPr id="22543" name="Text Box 15"/>
            <p:cNvSpPr txBox="1">
              <a:spLocks noChangeArrowheads="1"/>
            </p:cNvSpPr>
            <p:nvPr/>
          </p:nvSpPr>
          <p:spPr bwMode="auto">
            <a:xfrm>
              <a:off x="4885" y="1693"/>
              <a:ext cx="2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400" b="1" i="1">
                  <a:solidFill>
                    <a:srgbClr val="FFFF99"/>
                  </a:solidFill>
                  <a:latin typeface="Times New Roman" pitchFamily="18" charset="0"/>
                </a:rPr>
                <a:t>B</a:t>
              </a:r>
              <a:endParaRPr lang="en-US" altLang="zh-CN" sz="2400" i="1">
                <a:solidFill>
                  <a:srgbClr val="FFFF99"/>
                </a:solidFill>
                <a:latin typeface="Times New Roman" pitchFamily="18" charset="0"/>
              </a:endParaRPr>
            </a:p>
          </p:txBody>
        </p:sp>
        <p:sp>
          <p:nvSpPr>
            <p:cNvPr id="22544" name="Rectangle 16"/>
            <p:cNvSpPr>
              <a:spLocks noChangeArrowheads="1"/>
            </p:cNvSpPr>
            <p:nvPr/>
          </p:nvSpPr>
          <p:spPr bwMode="auto">
            <a:xfrm>
              <a:off x="3432" y="1943"/>
              <a:ext cx="629" cy="358"/>
            </a:xfrm>
            <a:prstGeom prst="rect">
              <a:avLst/>
            </a:prstGeom>
            <a:solidFill>
              <a:srgbClr val="FFFFFF"/>
            </a:solidFill>
            <a:ln w="38100">
              <a:solidFill>
                <a:schemeClr val="tx2"/>
              </a:solidFill>
              <a:miter lim="800000"/>
              <a:headEnd/>
              <a:tailEnd/>
            </a:ln>
          </p:spPr>
          <p:txBody>
            <a:bodyPr wrap="none" anchor="ctr"/>
            <a:lstStyle/>
            <a:p>
              <a:endParaRPr lang="zh-CN" altLang="en-US"/>
            </a:p>
          </p:txBody>
        </p:sp>
        <p:sp>
          <p:nvSpPr>
            <p:cNvPr id="22545" name="Oval 17"/>
            <p:cNvSpPr>
              <a:spLocks noChangeArrowheads="1"/>
            </p:cNvSpPr>
            <p:nvPr/>
          </p:nvSpPr>
          <p:spPr bwMode="auto">
            <a:xfrm>
              <a:off x="3511" y="2265"/>
              <a:ext cx="157" cy="143"/>
            </a:xfrm>
            <a:prstGeom prst="ellipse">
              <a:avLst/>
            </a:prstGeom>
            <a:solidFill>
              <a:srgbClr val="FFFF99"/>
            </a:solidFill>
            <a:ln w="38100">
              <a:solidFill>
                <a:schemeClr val="tx2"/>
              </a:solidFill>
              <a:round/>
              <a:headEnd/>
              <a:tailEnd/>
            </a:ln>
          </p:spPr>
          <p:txBody>
            <a:bodyPr wrap="none" anchor="ctr"/>
            <a:lstStyle/>
            <a:p>
              <a:endParaRPr lang="zh-CN" altLang="en-US"/>
            </a:p>
          </p:txBody>
        </p:sp>
        <p:sp>
          <p:nvSpPr>
            <p:cNvPr id="22546" name="Oval 18"/>
            <p:cNvSpPr>
              <a:spLocks noChangeArrowheads="1"/>
            </p:cNvSpPr>
            <p:nvPr/>
          </p:nvSpPr>
          <p:spPr bwMode="auto">
            <a:xfrm>
              <a:off x="3825" y="2265"/>
              <a:ext cx="157" cy="143"/>
            </a:xfrm>
            <a:prstGeom prst="ellipse">
              <a:avLst/>
            </a:prstGeom>
            <a:solidFill>
              <a:srgbClr val="FFFF99"/>
            </a:solidFill>
            <a:ln w="38100">
              <a:solidFill>
                <a:schemeClr val="tx2"/>
              </a:solidFill>
              <a:round/>
              <a:headEnd/>
              <a:tailEnd/>
            </a:ln>
          </p:spPr>
          <p:txBody>
            <a:bodyPr wrap="none" anchor="ctr"/>
            <a:lstStyle/>
            <a:p>
              <a:endParaRPr lang="zh-CN" altLang="en-US"/>
            </a:p>
          </p:txBody>
        </p:sp>
        <p:sp>
          <p:nvSpPr>
            <p:cNvPr id="22547" name="Rectangle 19"/>
            <p:cNvSpPr>
              <a:spLocks noChangeArrowheads="1"/>
            </p:cNvSpPr>
            <p:nvPr/>
          </p:nvSpPr>
          <p:spPr bwMode="auto">
            <a:xfrm>
              <a:off x="4493" y="1943"/>
              <a:ext cx="628" cy="358"/>
            </a:xfrm>
            <a:prstGeom prst="rect">
              <a:avLst/>
            </a:prstGeom>
            <a:solidFill>
              <a:srgbClr val="FFFFFF"/>
            </a:solidFill>
            <a:ln w="38100">
              <a:solidFill>
                <a:schemeClr val="tx2"/>
              </a:solidFill>
              <a:miter lim="800000"/>
              <a:headEnd/>
              <a:tailEnd/>
            </a:ln>
          </p:spPr>
          <p:txBody>
            <a:bodyPr wrap="none" anchor="ctr"/>
            <a:lstStyle/>
            <a:p>
              <a:endParaRPr lang="zh-CN" altLang="en-US"/>
            </a:p>
          </p:txBody>
        </p:sp>
        <p:sp>
          <p:nvSpPr>
            <p:cNvPr id="22548" name="Oval 20"/>
            <p:cNvSpPr>
              <a:spLocks noChangeArrowheads="1"/>
            </p:cNvSpPr>
            <p:nvPr/>
          </p:nvSpPr>
          <p:spPr bwMode="auto">
            <a:xfrm>
              <a:off x="4571" y="2265"/>
              <a:ext cx="157" cy="143"/>
            </a:xfrm>
            <a:prstGeom prst="ellipse">
              <a:avLst/>
            </a:prstGeom>
            <a:solidFill>
              <a:srgbClr val="FFFF99"/>
            </a:solidFill>
            <a:ln w="38100">
              <a:solidFill>
                <a:schemeClr val="tx2"/>
              </a:solidFill>
              <a:round/>
              <a:headEnd/>
              <a:tailEnd/>
            </a:ln>
          </p:spPr>
          <p:txBody>
            <a:bodyPr wrap="none" anchor="ctr"/>
            <a:lstStyle/>
            <a:p>
              <a:endParaRPr lang="zh-CN" altLang="en-US"/>
            </a:p>
          </p:txBody>
        </p:sp>
        <p:sp>
          <p:nvSpPr>
            <p:cNvPr id="22549" name="Oval 21"/>
            <p:cNvSpPr>
              <a:spLocks noChangeArrowheads="1"/>
            </p:cNvSpPr>
            <p:nvPr/>
          </p:nvSpPr>
          <p:spPr bwMode="auto">
            <a:xfrm>
              <a:off x="4885" y="2265"/>
              <a:ext cx="157" cy="143"/>
            </a:xfrm>
            <a:prstGeom prst="ellipse">
              <a:avLst/>
            </a:prstGeom>
            <a:solidFill>
              <a:srgbClr val="FFFF99"/>
            </a:solidFill>
            <a:ln w="38100">
              <a:solidFill>
                <a:schemeClr val="tx2"/>
              </a:solidFill>
              <a:round/>
              <a:headEnd/>
              <a:tailEnd/>
            </a:ln>
          </p:spPr>
          <p:txBody>
            <a:bodyPr wrap="none" anchor="ctr"/>
            <a:lstStyle/>
            <a:p>
              <a:endParaRPr lang="zh-CN" altLang="en-US"/>
            </a:p>
          </p:txBody>
        </p:sp>
        <p:sp>
          <p:nvSpPr>
            <p:cNvPr id="22550" name="Line 22"/>
            <p:cNvSpPr>
              <a:spLocks noChangeShapeType="1"/>
            </p:cNvSpPr>
            <p:nvPr/>
          </p:nvSpPr>
          <p:spPr bwMode="auto">
            <a:xfrm flipV="1">
              <a:off x="3668" y="1729"/>
              <a:ext cx="0" cy="165"/>
            </a:xfrm>
            <a:prstGeom prst="line">
              <a:avLst/>
            </a:prstGeom>
            <a:noFill/>
            <a:ln w="38100">
              <a:solidFill>
                <a:srgbClr val="FF99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1" name="Line 23"/>
            <p:cNvSpPr>
              <a:spLocks noChangeShapeType="1"/>
            </p:cNvSpPr>
            <p:nvPr/>
          </p:nvSpPr>
          <p:spPr bwMode="auto">
            <a:xfrm>
              <a:off x="3668" y="1729"/>
              <a:ext cx="1178" cy="0"/>
            </a:xfrm>
            <a:prstGeom prst="line">
              <a:avLst/>
            </a:prstGeom>
            <a:noFill/>
            <a:ln w="38100">
              <a:solidFill>
                <a:srgbClr val="FF99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2" name="Line 24"/>
            <p:cNvSpPr>
              <a:spLocks noChangeShapeType="1"/>
            </p:cNvSpPr>
            <p:nvPr/>
          </p:nvSpPr>
          <p:spPr bwMode="auto">
            <a:xfrm flipV="1">
              <a:off x="3746" y="1800"/>
              <a:ext cx="0" cy="95"/>
            </a:xfrm>
            <a:prstGeom prst="line">
              <a:avLst/>
            </a:prstGeom>
            <a:noFill/>
            <a:ln w="38100">
              <a:solidFill>
                <a:srgbClr val="FF99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3" name="Line 25"/>
            <p:cNvSpPr>
              <a:spLocks noChangeShapeType="1"/>
            </p:cNvSpPr>
            <p:nvPr/>
          </p:nvSpPr>
          <p:spPr bwMode="auto">
            <a:xfrm>
              <a:off x="3746" y="1800"/>
              <a:ext cx="1022" cy="0"/>
            </a:xfrm>
            <a:prstGeom prst="line">
              <a:avLst/>
            </a:prstGeom>
            <a:noFill/>
            <a:ln w="38100">
              <a:solidFill>
                <a:srgbClr val="FF99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4" name="Rectangle 26"/>
            <p:cNvSpPr>
              <a:spLocks noChangeArrowheads="1"/>
            </p:cNvSpPr>
            <p:nvPr/>
          </p:nvSpPr>
          <p:spPr bwMode="auto">
            <a:xfrm>
              <a:off x="3432" y="2229"/>
              <a:ext cx="629" cy="72"/>
            </a:xfrm>
            <a:prstGeom prst="rect">
              <a:avLst/>
            </a:prstGeom>
            <a:solidFill>
              <a:schemeClr val="hlink"/>
            </a:solidFill>
            <a:ln w="9525">
              <a:solidFill>
                <a:srgbClr val="000000"/>
              </a:solidFill>
              <a:miter lim="800000"/>
              <a:headEnd/>
              <a:tailEnd/>
            </a:ln>
          </p:spPr>
          <p:txBody>
            <a:bodyPr wrap="none" anchor="ctr"/>
            <a:lstStyle/>
            <a:p>
              <a:endParaRPr lang="zh-CN" altLang="en-US"/>
            </a:p>
          </p:txBody>
        </p:sp>
        <p:sp>
          <p:nvSpPr>
            <p:cNvPr id="22555" name="Rectangle 27"/>
            <p:cNvSpPr>
              <a:spLocks noChangeArrowheads="1"/>
            </p:cNvSpPr>
            <p:nvPr/>
          </p:nvSpPr>
          <p:spPr bwMode="auto">
            <a:xfrm>
              <a:off x="4493" y="2051"/>
              <a:ext cx="628" cy="250"/>
            </a:xfrm>
            <a:prstGeom prst="rect">
              <a:avLst/>
            </a:prstGeom>
            <a:solidFill>
              <a:schemeClr val="hlink"/>
            </a:solidFill>
            <a:ln w="9525">
              <a:solidFill>
                <a:srgbClr val="000000"/>
              </a:solidFill>
              <a:miter lim="800000"/>
              <a:headEnd/>
              <a:tailEnd/>
            </a:ln>
          </p:spPr>
          <p:txBody>
            <a:bodyPr wrap="none" anchor="ctr"/>
            <a:lstStyle/>
            <a:p>
              <a:endParaRPr lang="zh-CN" altLang="en-US"/>
            </a:p>
          </p:txBody>
        </p:sp>
        <p:sp>
          <p:nvSpPr>
            <p:cNvPr id="22556" name="Line 28"/>
            <p:cNvSpPr>
              <a:spLocks noChangeShapeType="1"/>
            </p:cNvSpPr>
            <p:nvPr/>
          </p:nvSpPr>
          <p:spPr bwMode="auto">
            <a:xfrm>
              <a:off x="5128" y="2122"/>
              <a:ext cx="196" cy="0"/>
            </a:xfrm>
            <a:prstGeom prst="line">
              <a:avLst/>
            </a:prstGeom>
            <a:noFill/>
            <a:ln w="28575">
              <a:solidFill>
                <a:srgbClr val="66FF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7" name="Line 29"/>
            <p:cNvSpPr>
              <a:spLocks noChangeShapeType="1"/>
            </p:cNvSpPr>
            <p:nvPr/>
          </p:nvSpPr>
          <p:spPr bwMode="auto">
            <a:xfrm>
              <a:off x="4061" y="2122"/>
              <a:ext cx="196" cy="0"/>
            </a:xfrm>
            <a:prstGeom prst="line">
              <a:avLst/>
            </a:prstGeom>
            <a:noFill/>
            <a:ln w="28575">
              <a:solidFill>
                <a:srgbClr val="66FF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8" name="Text Box 30"/>
            <p:cNvSpPr txBox="1">
              <a:spLocks noChangeArrowheads="1"/>
            </p:cNvSpPr>
            <p:nvPr/>
          </p:nvSpPr>
          <p:spPr bwMode="auto">
            <a:xfrm>
              <a:off x="5111" y="181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eaLnBrk="0" hangingPunct="0"/>
              <a:r>
                <a:rPr lang="en-US" altLang="zh-CN" sz="2800" i="1">
                  <a:solidFill>
                    <a:srgbClr val="FFFF99"/>
                  </a:solidFill>
                  <a:latin typeface="Times New Roman" pitchFamily="18" charset="0"/>
                </a:rPr>
                <a:t>u</a:t>
              </a:r>
            </a:p>
          </p:txBody>
        </p:sp>
        <p:sp>
          <p:nvSpPr>
            <p:cNvPr id="22559" name="Text Box 31"/>
            <p:cNvSpPr txBox="1">
              <a:spLocks noChangeArrowheads="1"/>
            </p:cNvSpPr>
            <p:nvPr/>
          </p:nvSpPr>
          <p:spPr bwMode="auto">
            <a:xfrm>
              <a:off x="4031" y="1820"/>
              <a:ext cx="1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800" i="1">
                  <a:solidFill>
                    <a:srgbClr val="FFFF99"/>
                  </a:solidFill>
                  <a:latin typeface="Bookman Old Style" pitchFamily="18" charset="0"/>
                </a:rPr>
                <a:t>v</a:t>
              </a:r>
            </a:p>
          </p:txBody>
        </p:sp>
        <p:sp>
          <p:nvSpPr>
            <p:cNvPr id="22560" name="Text Box 32"/>
            <p:cNvSpPr txBox="1">
              <a:spLocks noChangeArrowheads="1"/>
            </p:cNvSpPr>
            <p:nvPr/>
          </p:nvSpPr>
          <p:spPr bwMode="auto">
            <a:xfrm>
              <a:off x="3393" y="169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eaLnBrk="0" hangingPunct="0"/>
              <a:r>
                <a:rPr lang="en-US" altLang="zh-CN" sz="2400" b="1" i="1">
                  <a:solidFill>
                    <a:srgbClr val="FFFF99"/>
                  </a:solidFill>
                  <a:latin typeface="Times New Roman" pitchFamily="18" charset="0"/>
                </a:rPr>
                <a:t>A</a:t>
              </a:r>
            </a:p>
          </p:txBody>
        </p:sp>
        <p:sp>
          <p:nvSpPr>
            <p:cNvPr id="22561" name="Line 33"/>
            <p:cNvSpPr>
              <a:spLocks noChangeShapeType="1"/>
            </p:cNvSpPr>
            <p:nvPr/>
          </p:nvSpPr>
          <p:spPr bwMode="auto">
            <a:xfrm flipV="1">
              <a:off x="4768" y="1800"/>
              <a:ext cx="0" cy="413"/>
            </a:xfrm>
            <a:prstGeom prst="line">
              <a:avLst/>
            </a:prstGeom>
            <a:noFill/>
            <a:ln w="38100">
              <a:solidFill>
                <a:srgbClr val="FF99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2" name="Line 34"/>
            <p:cNvSpPr>
              <a:spLocks noChangeShapeType="1"/>
            </p:cNvSpPr>
            <p:nvPr/>
          </p:nvSpPr>
          <p:spPr bwMode="auto">
            <a:xfrm flipV="1">
              <a:off x="4846" y="1729"/>
              <a:ext cx="0" cy="483"/>
            </a:xfrm>
            <a:prstGeom prst="line">
              <a:avLst/>
            </a:prstGeom>
            <a:noFill/>
            <a:ln w="38100">
              <a:solidFill>
                <a:srgbClr val="FF99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2563" name="Group 35"/>
            <p:cNvGrpSpPr>
              <a:grpSpLocks/>
            </p:cNvGrpSpPr>
            <p:nvPr/>
          </p:nvGrpSpPr>
          <p:grpSpPr bwMode="auto">
            <a:xfrm>
              <a:off x="3684" y="1909"/>
              <a:ext cx="46" cy="272"/>
              <a:chOff x="3560" y="2568"/>
              <a:chExt cx="46" cy="272"/>
            </a:xfrm>
          </p:grpSpPr>
          <p:sp>
            <p:nvSpPr>
              <p:cNvPr id="22564" name="Line 36"/>
              <p:cNvSpPr>
                <a:spLocks noChangeShapeType="1"/>
              </p:cNvSpPr>
              <p:nvPr/>
            </p:nvSpPr>
            <p:spPr bwMode="auto">
              <a:xfrm>
                <a:off x="3560" y="2568"/>
                <a:ext cx="0" cy="272"/>
              </a:xfrm>
              <a:prstGeom prst="line">
                <a:avLst/>
              </a:prstGeom>
              <a:noFill/>
              <a:ln w="28575">
                <a:solidFill>
                  <a:srgbClr val="CC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5" name="Line 37"/>
              <p:cNvSpPr>
                <a:spLocks noChangeShapeType="1"/>
              </p:cNvSpPr>
              <p:nvPr/>
            </p:nvSpPr>
            <p:spPr bwMode="auto">
              <a:xfrm>
                <a:off x="3575" y="2568"/>
                <a:ext cx="0" cy="272"/>
              </a:xfrm>
              <a:prstGeom prst="line">
                <a:avLst/>
              </a:prstGeom>
              <a:noFill/>
              <a:ln w="28575">
                <a:solidFill>
                  <a:srgbClr val="CC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6" name="Line 38"/>
              <p:cNvSpPr>
                <a:spLocks noChangeShapeType="1"/>
              </p:cNvSpPr>
              <p:nvPr/>
            </p:nvSpPr>
            <p:spPr bwMode="auto">
              <a:xfrm>
                <a:off x="3590" y="2568"/>
                <a:ext cx="0" cy="272"/>
              </a:xfrm>
              <a:prstGeom prst="line">
                <a:avLst/>
              </a:prstGeom>
              <a:noFill/>
              <a:ln w="28575">
                <a:solidFill>
                  <a:srgbClr val="CC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7" name="Line 39"/>
              <p:cNvSpPr>
                <a:spLocks noChangeShapeType="1"/>
              </p:cNvSpPr>
              <p:nvPr/>
            </p:nvSpPr>
            <p:spPr bwMode="auto">
              <a:xfrm>
                <a:off x="3606" y="2568"/>
                <a:ext cx="0" cy="272"/>
              </a:xfrm>
              <a:prstGeom prst="line">
                <a:avLst/>
              </a:prstGeom>
              <a:noFill/>
              <a:ln w="28575">
                <a:solidFill>
                  <a:srgbClr val="CC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4191126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8"/>
                                        </p:tgtEl>
                                        <p:attrNameLst>
                                          <p:attrName>style.visibility</p:attrName>
                                        </p:attrNameLst>
                                      </p:cBhvr>
                                      <p:to>
                                        <p:strVal val="visible"/>
                                      </p:to>
                                    </p:set>
                                    <p:animEffect transition="in" filter="wipe(left)">
                                      <p:cBhvr>
                                        <p:cTn id="7" dur="500"/>
                                        <p:tgtEl>
                                          <p:spTgt spid="22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wipe(left)">
                                      <p:cBhvr>
                                        <p:cTn id="12" dur="500"/>
                                        <p:tgtEl>
                                          <p:spTgt spid="225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2540"/>
                                        </p:tgtEl>
                                        <p:attrNameLst>
                                          <p:attrName>style.visibility</p:attrName>
                                        </p:attrNameLst>
                                      </p:cBhvr>
                                      <p:to>
                                        <p:strVal val="visible"/>
                                      </p:to>
                                    </p:set>
                                    <p:anim calcmode="lin" valueType="num">
                                      <p:cBhvr>
                                        <p:cTn id="17" dur="500" fill="hold"/>
                                        <p:tgtEl>
                                          <p:spTgt spid="22540"/>
                                        </p:tgtEl>
                                        <p:attrNameLst>
                                          <p:attrName>ppt_w</p:attrName>
                                        </p:attrNameLst>
                                      </p:cBhvr>
                                      <p:tavLst>
                                        <p:tav tm="0">
                                          <p:val>
                                            <p:fltVal val="0"/>
                                          </p:val>
                                        </p:tav>
                                        <p:tav tm="100000">
                                          <p:val>
                                            <p:strVal val="#ppt_w"/>
                                          </p:val>
                                        </p:tav>
                                      </p:tavLst>
                                    </p:anim>
                                    <p:anim calcmode="lin" valueType="num">
                                      <p:cBhvr>
                                        <p:cTn id="18" dur="500" fill="hold"/>
                                        <p:tgtEl>
                                          <p:spTgt spid="22540"/>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539"/>
                                        </p:tgtEl>
                                        <p:attrNameLst>
                                          <p:attrName>style.visibility</p:attrName>
                                        </p:attrNameLst>
                                      </p:cBhvr>
                                      <p:to>
                                        <p:strVal val="visible"/>
                                      </p:to>
                                    </p:set>
                                    <p:animEffect transition="in" filter="wipe(left)">
                                      <p:cBhvr>
                                        <p:cTn id="23" dur="500"/>
                                        <p:tgtEl>
                                          <p:spTgt spid="2253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535"/>
                                        </p:tgtEl>
                                        <p:attrNameLst>
                                          <p:attrName>style.visibility</p:attrName>
                                        </p:attrNameLst>
                                      </p:cBhvr>
                                      <p:to>
                                        <p:strVal val="visible"/>
                                      </p:to>
                                    </p:set>
                                    <p:animEffect transition="in" filter="wipe(left)">
                                      <p:cBhvr>
                                        <p:cTn id="28" dur="500"/>
                                        <p:tgtEl>
                                          <p:spTgt spid="2253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2531"/>
                                        </p:tgtEl>
                                        <p:attrNameLst>
                                          <p:attrName>style.visibility</p:attrName>
                                        </p:attrNameLst>
                                      </p:cBhvr>
                                      <p:to>
                                        <p:strVal val="visible"/>
                                      </p:to>
                                    </p:set>
                                    <p:animEffect transition="in" filter="wipe(left)">
                                      <p:cBhvr>
                                        <p:cTn id="33" dur="500"/>
                                        <p:tgtEl>
                                          <p:spTgt spid="2253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2532"/>
                                        </p:tgtEl>
                                        <p:attrNameLst>
                                          <p:attrName>style.visibility</p:attrName>
                                        </p:attrNameLst>
                                      </p:cBhvr>
                                      <p:to>
                                        <p:strVal val="visible"/>
                                      </p:to>
                                    </p:set>
                                    <p:animEffect transition="in" filter="wipe(left)">
                                      <p:cBhvr>
                                        <p:cTn id="38" dur="500"/>
                                        <p:tgtEl>
                                          <p:spTgt spid="2253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2533"/>
                                        </p:tgtEl>
                                        <p:attrNameLst>
                                          <p:attrName>style.visibility</p:attrName>
                                        </p:attrNameLst>
                                      </p:cBhvr>
                                      <p:to>
                                        <p:strVal val="visible"/>
                                      </p:to>
                                    </p:set>
                                    <p:animEffect transition="in" filter="wipe(left)">
                                      <p:cBhvr>
                                        <p:cTn id="43" dur="500"/>
                                        <p:tgtEl>
                                          <p:spTgt spid="2253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2534"/>
                                        </p:tgtEl>
                                        <p:attrNameLst>
                                          <p:attrName>style.visibility</p:attrName>
                                        </p:attrNameLst>
                                      </p:cBhvr>
                                      <p:to>
                                        <p:strVal val="visible"/>
                                      </p:to>
                                    </p:set>
                                    <p:animEffect transition="in" filter="wipe(left)">
                                      <p:cBhvr>
                                        <p:cTn id="48" dur="500"/>
                                        <p:tgtEl>
                                          <p:spTgt spid="2253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2536"/>
                                        </p:tgtEl>
                                        <p:attrNameLst>
                                          <p:attrName>style.visibility</p:attrName>
                                        </p:attrNameLst>
                                      </p:cBhvr>
                                      <p:to>
                                        <p:strVal val="visible"/>
                                      </p:to>
                                    </p:set>
                                    <p:animEffect transition="in" filter="wipe(left)">
                                      <p:cBhvr>
                                        <p:cTn id="53" dur="500"/>
                                        <p:tgtEl>
                                          <p:spTgt spid="2253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2537"/>
                                        </p:tgtEl>
                                        <p:attrNameLst>
                                          <p:attrName>style.visibility</p:attrName>
                                        </p:attrNameLst>
                                      </p:cBhvr>
                                      <p:to>
                                        <p:strVal val="visible"/>
                                      </p:to>
                                    </p:set>
                                    <p:animEffect transition="in" filter="wipe(left)">
                                      <p:cBhvr>
                                        <p:cTn id="58" dur="500"/>
                                        <p:tgtEl>
                                          <p:spTgt spid="22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p:bldP spid="22535" grpId="0" autoUpdateAnimBg="0"/>
      <p:bldP spid="22538" grpId="0"/>
      <p:bldP spid="2253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46125" y="204788"/>
            <a:ext cx="8142288"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40000"/>
              </a:lnSpc>
            </a:pPr>
            <a:r>
              <a:rPr lang="zh-CN" altLang="en-US" sz="2400" b="1">
                <a:solidFill>
                  <a:schemeClr val="bg1"/>
                </a:solidFill>
                <a:latin typeface="Times New Roman" pitchFamily="18" charset="0"/>
              </a:rPr>
              <a:t>在恒星系中，两个质量分别为 </a:t>
            </a:r>
            <a:r>
              <a:rPr lang="en-US" altLang="zh-CN" sz="2400" b="1" i="1">
                <a:solidFill>
                  <a:srgbClr val="66FFFF"/>
                </a:solidFill>
                <a:latin typeface="Times New Roman" pitchFamily="18" charset="0"/>
              </a:rPr>
              <a:t>m</a:t>
            </a:r>
            <a:r>
              <a:rPr lang="en-US" altLang="zh-CN" sz="2400" b="1" baseline="-25000">
                <a:solidFill>
                  <a:srgbClr val="66FFFF"/>
                </a:solidFill>
                <a:latin typeface="Times New Roman" pitchFamily="18" charset="0"/>
              </a:rPr>
              <a:t>1 </a:t>
            </a:r>
            <a:r>
              <a:rPr lang="zh-CN" altLang="en-US" sz="2400" b="1">
                <a:solidFill>
                  <a:schemeClr val="bg1"/>
                </a:solidFill>
                <a:latin typeface="Times New Roman" pitchFamily="18" charset="0"/>
              </a:rPr>
              <a:t>和 </a:t>
            </a:r>
            <a:r>
              <a:rPr lang="en-US" altLang="zh-CN" sz="2400" b="1" i="1">
                <a:solidFill>
                  <a:srgbClr val="66FFFF"/>
                </a:solidFill>
                <a:latin typeface="Times New Roman" pitchFamily="18" charset="0"/>
              </a:rPr>
              <a:t>m</a:t>
            </a:r>
            <a:r>
              <a:rPr lang="en-US" altLang="zh-CN" sz="2400" b="1" baseline="-25000">
                <a:solidFill>
                  <a:srgbClr val="66FFFF"/>
                </a:solidFill>
                <a:latin typeface="Times New Roman" pitchFamily="18" charset="0"/>
              </a:rPr>
              <a:t>2</a:t>
            </a:r>
            <a:r>
              <a:rPr lang="en-US" altLang="zh-CN" sz="2400" b="1">
                <a:solidFill>
                  <a:schemeClr val="bg1"/>
                </a:solidFill>
                <a:latin typeface="Times New Roman" pitchFamily="18" charset="0"/>
              </a:rPr>
              <a:t> </a:t>
            </a:r>
            <a:r>
              <a:rPr lang="zh-CN" altLang="en-US" sz="2400" b="1">
                <a:solidFill>
                  <a:schemeClr val="bg1"/>
                </a:solidFill>
                <a:latin typeface="Times New Roman" pitchFamily="18" charset="0"/>
              </a:rPr>
              <a:t>的星球，原来为静止，且相距为无穷远，后在引力的作用下，互相接近，到相距为 </a:t>
            </a:r>
            <a:r>
              <a:rPr lang="en-US" altLang="zh-CN" sz="2400" b="1" i="1">
                <a:solidFill>
                  <a:srgbClr val="66FFFF"/>
                </a:solidFill>
                <a:latin typeface="Times New Roman" pitchFamily="18" charset="0"/>
              </a:rPr>
              <a:t>r </a:t>
            </a:r>
            <a:r>
              <a:rPr lang="zh-CN" altLang="en-US" sz="2400" b="1">
                <a:solidFill>
                  <a:schemeClr val="bg1"/>
                </a:solidFill>
                <a:latin typeface="Times New Roman" pitchFamily="18" charset="0"/>
              </a:rPr>
              <a:t>时。</a:t>
            </a:r>
          </a:p>
        </p:txBody>
      </p:sp>
      <p:sp>
        <p:nvSpPr>
          <p:cNvPr id="23555" name="Oval 3"/>
          <p:cNvSpPr>
            <a:spLocks noChangeArrowheads="1"/>
          </p:cNvSpPr>
          <p:nvPr/>
        </p:nvSpPr>
        <p:spPr bwMode="auto">
          <a:xfrm>
            <a:off x="5872163" y="2479675"/>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6" name="Oval 4"/>
          <p:cNvSpPr>
            <a:spLocks noChangeArrowheads="1"/>
          </p:cNvSpPr>
          <p:nvPr/>
        </p:nvSpPr>
        <p:spPr bwMode="auto">
          <a:xfrm>
            <a:off x="7986713" y="2479675"/>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7" name="Line 5"/>
          <p:cNvSpPr>
            <a:spLocks noChangeShapeType="1"/>
          </p:cNvSpPr>
          <p:nvPr/>
        </p:nvSpPr>
        <p:spPr bwMode="auto">
          <a:xfrm flipV="1">
            <a:off x="6176963" y="2632075"/>
            <a:ext cx="838200" cy="0"/>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8" name="Line 6"/>
          <p:cNvSpPr>
            <a:spLocks noChangeShapeType="1"/>
          </p:cNvSpPr>
          <p:nvPr/>
        </p:nvSpPr>
        <p:spPr bwMode="auto">
          <a:xfrm rot="10810340" flipV="1">
            <a:off x="7224713" y="2630488"/>
            <a:ext cx="760412" cy="1587"/>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559" name="Object 7"/>
          <p:cNvGraphicFramePr>
            <a:graphicFrameLocks noChangeAspect="1"/>
          </p:cNvGraphicFramePr>
          <p:nvPr/>
        </p:nvGraphicFramePr>
        <p:xfrm>
          <a:off x="5805488" y="2060575"/>
          <a:ext cx="403225" cy="419100"/>
        </p:xfrm>
        <a:graphic>
          <a:graphicData uri="http://schemas.openxmlformats.org/presentationml/2006/ole">
            <mc:AlternateContent xmlns:mc="http://schemas.openxmlformats.org/markup-compatibility/2006">
              <mc:Choice xmlns:v="urn:schemas-microsoft-com:vml" Requires="v">
                <p:oleObj spid="_x0000_s188738" name="Equation" r:id="rId3" imgW="355446" imgH="418918" progId="Equation.3">
                  <p:embed/>
                </p:oleObj>
              </mc:Choice>
              <mc:Fallback>
                <p:oleObj name="Equation" r:id="rId3" imgW="355446" imgH="4189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5488" y="2060575"/>
                        <a:ext cx="4032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FF00"/>
                            </a:solidFill>
                            <a:miter lim="800000"/>
                            <a:headEnd/>
                            <a:tailEnd/>
                          </a14:hiddenLine>
                        </a:ext>
                      </a:extLst>
                    </p:spPr>
                  </p:pic>
                </p:oleObj>
              </mc:Fallback>
            </mc:AlternateContent>
          </a:graphicData>
        </a:graphic>
      </p:graphicFrame>
      <p:graphicFrame>
        <p:nvGraphicFramePr>
          <p:cNvPr id="23560" name="Object 8"/>
          <p:cNvGraphicFramePr>
            <a:graphicFrameLocks noChangeAspect="1"/>
          </p:cNvGraphicFramePr>
          <p:nvPr/>
        </p:nvGraphicFramePr>
        <p:xfrm>
          <a:off x="7993063" y="2079625"/>
          <a:ext cx="446087" cy="419100"/>
        </p:xfrm>
        <a:graphic>
          <a:graphicData uri="http://schemas.openxmlformats.org/presentationml/2006/ole">
            <mc:AlternateContent xmlns:mc="http://schemas.openxmlformats.org/markup-compatibility/2006">
              <mc:Choice xmlns:v="urn:schemas-microsoft-com:vml" Requires="v">
                <p:oleObj spid="_x0000_s188739" name="Equation" r:id="rId5" imgW="393529" imgH="418918" progId="Equation.3">
                  <p:embed/>
                </p:oleObj>
              </mc:Choice>
              <mc:Fallback>
                <p:oleObj name="Equation" r:id="rId5" imgW="393529" imgH="4189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3063" y="2079625"/>
                        <a:ext cx="44608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FF00"/>
                            </a:solidFill>
                            <a:miter lim="800000"/>
                            <a:headEnd/>
                            <a:tailEnd/>
                          </a14:hiddenLine>
                        </a:ext>
                      </a:extLst>
                    </p:spPr>
                  </p:pic>
                </p:oleObj>
              </mc:Fallback>
            </mc:AlternateContent>
          </a:graphicData>
        </a:graphic>
      </p:graphicFrame>
      <p:graphicFrame>
        <p:nvGraphicFramePr>
          <p:cNvPr id="23561" name="Object 9"/>
          <p:cNvGraphicFramePr>
            <a:graphicFrameLocks noChangeAspect="1"/>
          </p:cNvGraphicFramePr>
          <p:nvPr/>
        </p:nvGraphicFramePr>
        <p:xfrm>
          <a:off x="6251575" y="2667000"/>
          <a:ext cx="331788" cy="422275"/>
        </p:xfrm>
        <a:graphic>
          <a:graphicData uri="http://schemas.openxmlformats.org/presentationml/2006/ole">
            <mc:AlternateContent xmlns:mc="http://schemas.openxmlformats.org/markup-compatibility/2006">
              <mc:Choice xmlns:v="urn:schemas-microsoft-com:vml" Requires="v">
                <p:oleObj spid="_x0000_s188740" name="公式" r:id="rId7" imgW="291973" imgH="418918" progId="Equation.3">
                  <p:embed/>
                </p:oleObj>
              </mc:Choice>
              <mc:Fallback>
                <p:oleObj name="公式" r:id="rId7" imgW="291973" imgH="4189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1575" y="2667000"/>
                        <a:ext cx="3317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FF00"/>
                            </a:solidFill>
                            <a:miter lim="800000"/>
                            <a:headEnd/>
                            <a:tailEnd/>
                          </a14:hiddenLine>
                        </a:ext>
                      </a:extLst>
                    </p:spPr>
                  </p:pic>
                </p:oleObj>
              </mc:Fallback>
            </mc:AlternateContent>
          </a:graphicData>
        </a:graphic>
      </p:graphicFrame>
      <p:graphicFrame>
        <p:nvGraphicFramePr>
          <p:cNvPr id="23562" name="Object 10"/>
          <p:cNvGraphicFramePr>
            <a:graphicFrameLocks noChangeAspect="1"/>
          </p:cNvGraphicFramePr>
          <p:nvPr/>
        </p:nvGraphicFramePr>
        <p:xfrm>
          <a:off x="7550150" y="2667000"/>
          <a:ext cx="374650" cy="422275"/>
        </p:xfrm>
        <a:graphic>
          <a:graphicData uri="http://schemas.openxmlformats.org/presentationml/2006/ole">
            <mc:AlternateContent xmlns:mc="http://schemas.openxmlformats.org/markup-compatibility/2006">
              <mc:Choice xmlns:v="urn:schemas-microsoft-com:vml" Requires="v">
                <p:oleObj spid="_x0000_s188741" name="公式" r:id="rId9" imgW="330200" imgH="419100" progId="Equation.3">
                  <p:embed/>
                </p:oleObj>
              </mc:Choice>
              <mc:Fallback>
                <p:oleObj name="公式" r:id="rId9" imgW="330200"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0150" y="2667000"/>
                        <a:ext cx="3746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FF00"/>
                            </a:solidFill>
                            <a:miter lim="800000"/>
                            <a:headEnd/>
                            <a:tailEnd/>
                          </a14:hiddenLine>
                        </a:ext>
                      </a:extLst>
                    </p:spPr>
                  </p:pic>
                </p:oleObj>
              </mc:Fallback>
            </mc:AlternateContent>
          </a:graphicData>
        </a:graphic>
      </p:graphicFrame>
      <p:sp>
        <p:nvSpPr>
          <p:cNvPr id="23563" name="Text Box 11"/>
          <p:cNvSpPr txBox="1">
            <a:spLocks noChangeArrowheads="1"/>
          </p:cNvSpPr>
          <p:nvPr/>
        </p:nvSpPr>
        <p:spPr bwMode="auto">
          <a:xfrm>
            <a:off x="279400" y="240188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rgbClr val="FFFF00"/>
                </a:solidFill>
                <a:latin typeface="Times New Roman" pitchFamily="18" charset="0"/>
              </a:rPr>
              <a:t>解</a:t>
            </a:r>
            <a:endParaRPr lang="zh-CN" altLang="en-US" sz="2400">
              <a:solidFill>
                <a:srgbClr val="FFFF00"/>
              </a:solidFill>
              <a:latin typeface="Times New Roman" pitchFamily="18" charset="0"/>
            </a:endParaRPr>
          </a:p>
        </p:txBody>
      </p:sp>
      <p:graphicFrame>
        <p:nvGraphicFramePr>
          <p:cNvPr id="23564" name="Object 12"/>
          <p:cNvGraphicFramePr>
            <a:graphicFrameLocks/>
          </p:cNvGraphicFramePr>
          <p:nvPr>
            <p:extLst>
              <p:ext uri="{D42A27DB-BD31-4B8C-83A1-F6EECF244321}">
                <p14:modId xmlns:p14="http://schemas.microsoft.com/office/powerpoint/2010/main" val="4176957125"/>
              </p:ext>
            </p:extLst>
          </p:nvPr>
        </p:nvGraphicFramePr>
        <p:xfrm>
          <a:off x="1290638" y="2997200"/>
          <a:ext cx="1884362" cy="376238"/>
        </p:xfrm>
        <a:graphic>
          <a:graphicData uri="http://schemas.openxmlformats.org/presentationml/2006/ole">
            <mc:AlternateContent xmlns:mc="http://schemas.openxmlformats.org/markup-compatibility/2006">
              <mc:Choice xmlns:v="urn:schemas-microsoft-com:vml" Requires="v">
                <p:oleObj spid="_x0000_s188742" name="公式" r:id="rId11" imgW="2095500" imgH="419100" progId="Equation.3">
                  <p:embed/>
                </p:oleObj>
              </mc:Choice>
              <mc:Fallback>
                <p:oleObj name="公式" r:id="rId11" imgW="2095500" imgH="4191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0638" y="2997200"/>
                        <a:ext cx="1884362"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FF00"/>
                            </a:solidFill>
                            <a:miter lim="800000"/>
                            <a:headEnd/>
                            <a:tailEnd/>
                          </a14:hiddenLine>
                        </a:ext>
                      </a:extLst>
                    </p:spPr>
                  </p:pic>
                </p:oleObj>
              </mc:Fallback>
            </mc:AlternateContent>
          </a:graphicData>
        </a:graphic>
      </p:graphicFrame>
      <p:sp>
        <p:nvSpPr>
          <p:cNvPr id="23565" name="Line 13"/>
          <p:cNvSpPr>
            <a:spLocks noChangeShapeType="1"/>
          </p:cNvSpPr>
          <p:nvPr/>
        </p:nvSpPr>
        <p:spPr bwMode="auto">
          <a:xfrm>
            <a:off x="5824538" y="3371850"/>
            <a:ext cx="2597150" cy="4763"/>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566" name="Object 14"/>
          <p:cNvGraphicFramePr>
            <a:graphicFrameLocks noChangeAspect="1"/>
          </p:cNvGraphicFramePr>
          <p:nvPr/>
        </p:nvGraphicFramePr>
        <p:xfrm>
          <a:off x="8123238" y="3390900"/>
          <a:ext cx="376237" cy="369888"/>
        </p:xfrm>
        <a:graphic>
          <a:graphicData uri="http://schemas.openxmlformats.org/presentationml/2006/ole">
            <mc:AlternateContent xmlns:mc="http://schemas.openxmlformats.org/markup-compatibility/2006">
              <mc:Choice xmlns:v="urn:schemas-microsoft-com:vml" Requires="v">
                <p:oleObj spid="_x0000_s188743" name="Equation" r:id="rId13" imgW="126835" imgH="139518" progId="Equation.3">
                  <p:embed/>
                </p:oleObj>
              </mc:Choice>
              <mc:Fallback>
                <p:oleObj name="Equation" r:id="rId13" imgW="126835" imgH="13951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23238" y="3390900"/>
                        <a:ext cx="376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FF00"/>
                            </a:solidFill>
                            <a:miter lim="800000"/>
                            <a:headEnd/>
                            <a:tailEnd/>
                          </a14:hiddenLine>
                        </a:ext>
                      </a:extLst>
                    </p:spPr>
                  </p:pic>
                </p:oleObj>
              </mc:Fallback>
            </mc:AlternateContent>
          </a:graphicData>
        </a:graphic>
      </p:graphicFrame>
      <p:graphicFrame>
        <p:nvGraphicFramePr>
          <p:cNvPr id="23567" name="Object 15"/>
          <p:cNvGraphicFramePr>
            <a:graphicFrameLocks/>
          </p:cNvGraphicFramePr>
          <p:nvPr/>
        </p:nvGraphicFramePr>
        <p:xfrm>
          <a:off x="1255713" y="3644900"/>
          <a:ext cx="3873500" cy="742950"/>
        </p:xfrm>
        <a:graphic>
          <a:graphicData uri="http://schemas.openxmlformats.org/presentationml/2006/ole">
            <mc:AlternateContent xmlns:mc="http://schemas.openxmlformats.org/markup-compatibility/2006">
              <mc:Choice xmlns:v="urn:schemas-microsoft-com:vml" Requires="v">
                <p:oleObj spid="_x0000_s188744" name="公式" r:id="rId15" imgW="4305300" imgH="825500" progId="Equation.3">
                  <p:embed/>
                </p:oleObj>
              </mc:Choice>
              <mc:Fallback>
                <p:oleObj name="公式" r:id="rId15" imgW="4305300" imgH="82550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5713" y="3644900"/>
                        <a:ext cx="3873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FF00"/>
                            </a:solidFill>
                            <a:miter lim="800000"/>
                            <a:headEnd/>
                            <a:tailEnd/>
                          </a14:hiddenLine>
                        </a:ext>
                      </a:extLst>
                    </p:spPr>
                  </p:pic>
                </p:oleObj>
              </mc:Fallback>
            </mc:AlternateContent>
          </a:graphicData>
        </a:graphic>
      </p:graphicFrame>
      <p:sp>
        <p:nvSpPr>
          <p:cNvPr id="23568" name="Text Box 16"/>
          <p:cNvSpPr txBox="1">
            <a:spLocks noChangeArrowheads="1"/>
          </p:cNvSpPr>
          <p:nvPr/>
        </p:nvSpPr>
        <p:spPr bwMode="auto">
          <a:xfrm>
            <a:off x="688975" y="2409825"/>
            <a:ext cx="393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bg1"/>
                </a:solidFill>
                <a:latin typeface="Times New Roman" pitchFamily="18" charset="0"/>
              </a:rPr>
              <a:t>由动量守恒，机械能守恒</a:t>
            </a:r>
          </a:p>
        </p:txBody>
      </p:sp>
      <p:graphicFrame>
        <p:nvGraphicFramePr>
          <p:cNvPr id="23569" name="Object 17"/>
          <p:cNvGraphicFramePr>
            <a:graphicFrameLocks/>
          </p:cNvGraphicFramePr>
          <p:nvPr/>
        </p:nvGraphicFramePr>
        <p:xfrm>
          <a:off x="2214563" y="4608513"/>
          <a:ext cx="2559050" cy="868362"/>
        </p:xfrm>
        <a:graphic>
          <a:graphicData uri="http://schemas.openxmlformats.org/presentationml/2006/ole">
            <mc:AlternateContent xmlns:mc="http://schemas.openxmlformats.org/markup-compatibility/2006">
              <mc:Choice xmlns:v="urn:schemas-microsoft-com:vml" Requires="v">
                <p:oleObj spid="_x0000_s188745" name="公式" r:id="rId17" imgW="2844800" imgH="965200" progId="Equation.3">
                  <p:embed/>
                </p:oleObj>
              </mc:Choice>
              <mc:Fallback>
                <p:oleObj name="公式" r:id="rId17" imgW="2844800" imgH="96520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14563" y="4608513"/>
                        <a:ext cx="255905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FF00"/>
                            </a:solidFill>
                            <a:miter lim="800000"/>
                            <a:headEnd/>
                            <a:tailEnd/>
                          </a14:hiddenLine>
                        </a:ext>
                      </a:extLst>
                    </p:spPr>
                  </p:pic>
                </p:oleObj>
              </mc:Fallback>
            </mc:AlternateContent>
          </a:graphicData>
        </a:graphic>
      </p:graphicFrame>
      <p:graphicFrame>
        <p:nvGraphicFramePr>
          <p:cNvPr id="23570" name="Object 18"/>
          <p:cNvGraphicFramePr>
            <a:graphicFrameLocks/>
          </p:cNvGraphicFramePr>
          <p:nvPr/>
        </p:nvGraphicFramePr>
        <p:xfrm>
          <a:off x="5815013" y="4608513"/>
          <a:ext cx="2559050" cy="868362"/>
        </p:xfrm>
        <a:graphic>
          <a:graphicData uri="http://schemas.openxmlformats.org/presentationml/2006/ole">
            <mc:AlternateContent xmlns:mc="http://schemas.openxmlformats.org/markup-compatibility/2006">
              <mc:Choice xmlns:v="urn:schemas-microsoft-com:vml" Requires="v">
                <p:oleObj spid="_x0000_s188746" name="公式" r:id="rId19" imgW="2844800" imgH="965200" progId="Equation.3">
                  <p:embed/>
                </p:oleObj>
              </mc:Choice>
              <mc:Fallback>
                <p:oleObj name="公式" r:id="rId19" imgW="2844800" imgH="965200"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15013" y="4608513"/>
                        <a:ext cx="255905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FF00"/>
                            </a:solidFill>
                            <a:miter lim="800000"/>
                            <a:headEnd/>
                            <a:tailEnd/>
                          </a14:hiddenLine>
                        </a:ext>
                      </a:extLst>
                    </p:spPr>
                  </p:pic>
                </p:oleObj>
              </mc:Fallback>
            </mc:AlternateContent>
          </a:graphicData>
        </a:graphic>
      </p:graphicFrame>
      <p:graphicFrame>
        <p:nvGraphicFramePr>
          <p:cNvPr id="23571" name="Object 19"/>
          <p:cNvGraphicFramePr>
            <a:graphicFrameLocks/>
          </p:cNvGraphicFramePr>
          <p:nvPr/>
        </p:nvGraphicFramePr>
        <p:xfrm>
          <a:off x="2185988" y="5734050"/>
          <a:ext cx="5122862" cy="839788"/>
        </p:xfrm>
        <a:graphic>
          <a:graphicData uri="http://schemas.openxmlformats.org/presentationml/2006/ole">
            <mc:AlternateContent xmlns:mc="http://schemas.openxmlformats.org/markup-compatibility/2006">
              <mc:Choice xmlns:v="urn:schemas-microsoft-com:vml" Requires="v">
                <p:oleObj spid="_x0000_s188747" name="公式" r:id="rId21" imgW="6731000" imgH="965200" progId="Equation.3">
                  <p:embed/>
                </p:oleObj>
              </mc:Choice>
              <mc:Fallback>
                <p:oleObj name="公式" r:id="rId21" imgW="6731000" imgH="965200"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85988" y="5734050"/>
                        <a:ext cx="5122862"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sp>
        <p:nvSpPr>
          <p:cNvPr id="23573" name="Text Box 21"/>
          <p:cNvSpPr txBox="1">
            <a:spLocks noChangeArrowheads="1"/>
          </p:cNvSpPr>
          <p:nvPr/>
        </p:nvSpPr>
        <p:spPr bwMode="auto">
          <a:xfrm>
            <a:off x="266700" y="269875"/>
            <a:ext cx="4159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pPr algn="just" eaLnBrk="0" hangingPunct="0">
              <a:spcBef>
                <a:spcPct val="50000"/>
              </a:spcBef>
            </a:pPr>
            <a:r>
              <a:rPr lang="zh-CN" altLang="en-US" sz="2400" b="1">
                <a:solidFill>
                  <a:srgbClr val="FFFF00"/>
                </a:solidFill>
                <a:latin typeface="Times New Roman" pitchFamily="18" charset="0"/>
              </a:rPr>
              <a:t>例</a:t>
            </a:r>
          </a:p>
        </p:txBody>
      </p:sp>
      <p:sp>
        <p:nvSpPr>
          <p:cNvPr id="23574" name="AutoShape 22"/>
          <p:cNvSpPr>
            <a:spLocks/>
          </p:cNvSpPr>
          <p:nvPr/>
        </p:nvSpPr>
        <p:spPr bwMode="auto">
          <a:xfrm>
            <a:off x="765175" y="3141663"/>
            <a:ext cx="330200" cy="1008062"/>
          </a:xfrm>
          <a:prstGeom prst="leftBrace">
            <a:avLst>
              <a:gd name="adj1" fmla="val 25441"/>
              <a:gd name="adj2" fmla="val 50000"/>
            </a:avLst>
          </a:pr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nchor="ctr">
            <a:spAutoFit/>
          </a:bodyPr>
          <a:lstStyle/>
          <a:p>
            <a:endParaRPr lang="zh-CN" altLang="en-US"/>
          </a:p>
        </p:txBody>
      </p:sp>
      <p:sp>
        <p:nvSpPr>
          <p:cNvPr id="23575" name="Text Box 23"/>
          <p:cNvSpPr txBox="1">
            <a:spLocks noChangeArrowheads="1"/>
          </p:cNvSpPr>
          <p:nvPr/>
        </p:nvSpPr>
        <p:spPr bwMode="auto">
          <a:xfrm>
            <a:off x="746125" y="4724400"/>
            <a:ext cx="11080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pPr algn="just" eaLnBrk="0" hangingPunct="0">
              <a:spcBef>
                <a:spcPct val="50000"/>
              </a:spcBef>
            </a:pPr>
            <a:r>
              <a:rPr lang="zh-CN" altLang="en-US" sz="2400" b="1">
                <a:solidFill>
                  <a:schemeClr val="bg1"/>
                </a:solidFill>
                <a:latin typeface="Times New Roman" pitchFamily="18" charset="0"/>
              </a:rPr>
              <a:t>解得</a:t>
            </a:r>
          </a:p>
        </p:txBody>
      </p:sp>
      <p:sp>
        <p:nvSpPr>
          <p:cNvPr id="23576" name="Text Box 24"/>
          <p:cNvSpPr txBox="1">
            <a:spLocks noChangeArrowheads="1"/>
          </p:cNvSpPr>
          <p:nvPr/>
        </p:nvSpPr>
        <p:spPr bwMode="auto">
          <a:xfrm>
            <a:off x="727075" y="5791200"/>
            <a:ext cx="20494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pPr algn="just" eaLnBrk="0" hangingPunct="0">
              <a:spcBef>
                <a:spcPct val="50000"/>
              </a:spcBef>
            </a:pPr>
            <a:r>
              <a:rPr lang="zh-CN" altLang="en-US" sz="2400" b="1">
                <a:solidFill>
                  <a:schemeClr val="bg1"/>
                </a:solidFill>
                <a:latin typeface="Times New Roman" pitchFamily="18" charset="0"/>
              </a:rPr>
              <a:t>相对速率</a:t>
            </a:r>
          </a:p>
        </p:txBody>
      </p:sp>
      <p:graphicFrame>
        <p:nvGraphicFramePr>
          <p:cNvPr id="23577" name="Object 25"/>
          <p:cNvGraphicFramePr>
            <a:graphicFrameLocks noGrp="1"/>
          </p:cNvGraphicFramePr>
          <p:nvPr>
            <p:ph sz="half" idx="1"/>
          </p:nvPr>
        </p:nvGraphicFramePr>
        <p:xfrm>
          <a:off x="5795963" y="3267075"/>
          <a:ext cx="190500" cy="190500"/>
        </p:xfrm>
        <a:graphic>
          <a:graphicData uri="http://schemas.openxmlformats.org/presentationml/2006/ole">
            <mc:AlternateContent xmlns:mc="http://schemas.openxmlformats.org/markup-compatibility/2006">
              <mc:Choice xmlns:v="urn:schemas-microsoft-com:vml" Requires="v">
                <p:oleObj spid="_x0000_s188748" name="公式" r:id="rId23" imgW="190417" imgH="190417" progId="Equation.3">
                  <p:embed/>
                </p:oleObj>
              </mc:Choice>
              <mc:Fallback>
                <p:oleObj name="公式" r:id="rId23" imgW="190417" imgH="190417" progId="Equation.3">
                  <p:embed/>
                  <p:pic>
                    <p:nvPicPr>
                      <p:cNvPr id="0" name=""/>
                      <p:cNvPicPr>
                        <a:picLocks noGrp="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795963" y="3267075"/>
                        <a:ext cx="1905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78" name="Object 26"/>
          <p:cNvGraphicFramePr>
            <a:graphicFrameLocks noGrp="1"/>
          </p:cNvGraphicFramePr>
          <p:nvPr>
            <p:ph sz="half" idx="2"/>
          </p:nvPr>
        </p:nvGraphicFramePr>
        <p:xfrm>
          <a:off x="5743575" y="3468688"/>
          <a:ext cx="292100" cy="315912"/>
        </p:xfrm>
        <a:graphic>
          <a:graphicData uri="http://schemas.openxmlformats.org/presentationml/2006/ole">
            <mc:AlternateContent xmlns:mc="http://schemas.openxmlformats.org/markup-compatibility/2006">
              <mc:Choice xmlns:v="urn:schemas-microsoft-com:vml" Requires="v">
                <p:oleObj spid="_x0000_s188749" name="公式" r:id="rId24" imgW="291847" imgH="317225" progId="Equation.3">
                  <p:embed/>
                </p:oleObj>
              </mc:Choice>
              <mc:Fallback>
                <p:oleObj name="公式" r:id="rId24" imgW="291847" imgH="317225" progId="Equation.3">
                  <p:embed/>
                  <p:pic>
                    <p:nvPicPr>
                      <p:cNvPr id="0" name=""/>
                      <p:cNvPicPr>
                        <a:picLocks noGrp="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743575" y="3468688"/>
                        <a:ext cx="292100"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79" name="Text Box 27"/>
          <p:cNvSpPr txBox="1">
            <a:spLocks noChangeArrowheads="1"/>
          </p:cNvSpPr>
          <p:nvPr/>
        </p:nvSpPr>
        <p:spPr bwMode="auto">
          <a:xfrm>
            <a:off x="276225" y="1835150"/>
            <a:ext cx="51133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pPr algn="just" eaLnBrk="0" hangingPunct="0">
              <a:spcBef>
                <a:spcPct val="50000"/>
              </a:spcBef>
            </a:pPr>
            <a:r>
              <a:rPr lang="zh-CN" altLang="en-US" sz="2400" b="1">
                <a:solidFill>
                  <a:srgbClr val="FFFF00"/>
                </a:solidFill>
                <a:latin typeface="Times New Roman" pitchFamily="18" charset="0"/>
              </a:rPr>
              <a:t>求</a:t>
            </a:r>
            <a:r>
              <a:rPr lang="zh-CN" altLang="en-US" sz="2400" b="1">
                <a:solidFill>
                  <a:schemeClr val="bg1"/>
                </a:solidFill>
                <a:latin typeface="Times New Roman" pitchFamily="18" charset="0"/>
              </a:rPr>
              <a:t> 它们之间的相对</a:t>
            </a:r>
            <a:r>
              <a:rPr lang="zh-CN" altLang="en-US" sz="2400" b="1">
                <a:solidFill>
                  <a:srgbClr val="66FFFF"/>
                </a:solidFill>
                <a:latin typeface="Times New Roman" pitchFamily="18" charset="0"/>
              </a:rPr>
              <a:t>速率</a:t>
            </a:r>
            <a:r>
              <a:rPr lang="zh-CN" altLang="en-US" sz="2400" b="1">
                <a:solidFill>
                  <a:schemeClr val="bg1"/>
                </a:solidFill>
                <a:latin typeface="Times New Roman" pitchFamily="18" charset="0"/>
              </a:rPr>
              <a:t>为多少？</a:t>
            </a:r>
          </a:p>
        </p:txBody>
      </p:sp>
      <p:sp>
        <p:nvSpPr>
          <p:cNvPr id="23580" name="AutoShape 28"/>
          <p:cNvSpPr>
            <a:spLocks noChangeArrowheads="1"/>
          </p:cNvSpPr>
          <p:nvPr/>
        </p:nvSpPr>
        <p:spPr bwMode="auto">
          <a:xfrm>
            <a:off x="7451725" y="6165850"/>
            <a:ext cx="1152525" cy="360363"/>
          </a:xfrm>
          <a:prstGeom prst="roundRect">
            <a:avLst>
              <a:gd name="adj" fmla="val 50000"/>
            </a:avLst>
          </a:prstGeom>
          <a:solidFill>
            <a:srgbClr val="E1C663">
              <a:alpha val="33000"/>
            </a:srgbClr>
          </a:solidFill>
          <a:ln w="38100">
            <a:solidFill>
              <a:srgbClr val="663300">
                <a:alpha val="3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CC00"/>
                </a:solidFill>
                <a:ea typeface="方正舒体_GBK" pitchFamily="65" charset="-122"/>
              </a:rPr>
              <a:t> </a:t>
            </a:r>
            <a:r>
              <a:rPr lang="zh-CN" altLang="en-US" sz="2000" b="1">
                <a:solidFill>
                  <a:srgbClr val="FFCC00"/>
                </a:solidFill>
                <a:ea typeface="方正舒体_GBK" pitchFamily="65" charset="-122"/>
              </a:rPr>
              <a:t>返回  </a:t>
            </a:r>
          </a:p>
        </p:txBody>
      </p:sp>
      <p:sp>
        <p:nvSpPr>
          <p:cNvPr id="23581" name="AutoShape 29">
            <a:hlinkClick r:id="rId25"/>
          </p:cNvPr>
          <p:cNvSpPr>
            <a:spLocks noChangeArrowheads="1"/>
          </p:cNvSpPr>
          <p:nvPr/>
        </p:nvSpPr>
        <p:spPr bwMode="auto">
          <a:xfrm>
            <a:off x="7451725" y="6164263"/>
            <a:ext cx="1152525" cy="360362"/>
          </a:xfrm>
          <a:prstGeom prst="roundRect">
            <a:avLst>
              <a:gd name="adj" fmla="val 50000"/>
            </a:avLst>
          </a:prstGeom>
          <a:solidFill>
            <a:srgbClr val="E1C663">
              <a:alpha val="0"/>
            </a:srgbClr>
          </a:solidFill>
          <a:ln>
            <a:noFill/>
          </a:ln>
          <a:effectLst/>
          <a:extLst>
            <a:ext uri="{91240B29-F687-4F45-9708-019B960494DF}">
              <a14:hiddenLine xmlns:a14="http://schemas.microsoft.com/office/drawing/2010/main" w="38100">
                <a:solidFill>
                  <a:srgbClr val="663300">
                    <a:alpha val="30000"/>
                  </a:srgbClr>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FFCC00"/>
              </a:solidFill>
              <a:ea typeface="方正舒体_GBK" pitchFamily="65" charset="-122"/>
            </a:endParaRPr>
          </a:p>
        </p:txBody>
      </p:sp>
      <p:sp>
        <p:nvSpPr>
          <p:cNvPr id="3" name="文本框 2">
            <a:extLst>
              <a:ext uri="{FF2B5EF4-FFF2-40B4-BE49-F238E27FC236}">
                <a16:creationId xmlns:a16="http://schemas.microsoft.com/office/drawing/2014/main" id="{0437AABE-3677-4685-AE7D-6C0DA5D311F9}"/>
              </a:ext>
            </a:extLst>
          </p:cNvPr>
          <p:cNvSpPr txBox="1"/>
          <p:nvPr/>
        </p:nvSpPr>
        <p:spPr>
          <a:xfrm>
            <a:off x="1403648" y="3185319"/>
            <a:ext cx="251272" cy="276999"/>
          </a:xfrm>
          <a:prstGeom prst="rect">
            <a:avLst/>
          </a:prstGeom>
          <a:noFill/>
        </p:spPr>
        <p:txBody>
          <a:bodyPr wrap="square" rtlCol="0">
            <a:spAutoFit/>
          </a:bodyPr>
          <a:lstStyle/>
          <a:p>
            <a:r>
              <a:rPr lang="en-US" altLang="zh-CN" sz="1200" dirty="0">
                <a:solidFill>
                  <a:srgbClr val="FFC000"/>
                </a:solidFill>
              </a:rPr>
              <a:t>1</a:t>
            </a:r>
            <a:endParaRPr lang="zh-CN" altLang="en-US" sz="1200" dirty="0">
              <a:solidFill>
                <a:srgbClr val="FFC000"/>
              </a:solidFill>
            </a:endParaRPr>
          </a:p>
        </p:txBody>
      </p:sp>
      <p:sp>
        <p:nvSpPr>
          <p:cNvPr id="31" name="文本框 30">
            <a:extLst>
              <a:ext uri="{FF2B5EF4-FFF2-40B4-BE49-F238E27FC236}">
                <a16:creationId xmlns:a16="http://schemas.microsoft.com/office/drawing/2014/main" id="{CB16786D-D843-4A17-BBDE-62787C1C5E74}"/>
              </a:ext>
            </a:extLst>
          </p:cNvPr>
          <p:cNvSpPr txBox="1"/>
          <p:nvPr/>
        </p:nvSpPr>
        <p:spPr>
          <a:xfrm>
            <a:off x="2236221" y="3215419"/>
            <a:ext cx="251272" cy="276999"/>
          </a:xfrm>
          <a:prstGeom prst="rect">
            <a:avLst/>
          </a:prstGeom>
          <a:noFill/>
        </p:spPr>
        <p:txBody>
          <a:bodyPr wrap="square" rtlCol="0">
            <a:spAutoFit/>
          </a:bodyPr>
          <a:lstStyle/>
          <a:p>
            <a:r>
              <a:rPr lang="en-US" altLang="zh-CN" sz="1200" dirty="0">
                <a:solidFill>
                  <a:srgbClr val="FFC000"/>
                </a:solidFill>
              </a:rPr>
              <a:t>2</a:t>
            </a:r>
            <a:endParaRPr lang="zh-CN" altLang="en-US" sz="1200" dirty="0">
              <a:solidFill>
                <a:srgbClr val="FFC000"/>
              </a:solidFill>
            </a:endParaRPr>
          </a:p>
        </p:txBody>
      </p:sp>
    </p:spTree>
    <p:extLst>
      <p:ext uri="{BB962C8B-B14F-4D97-AF65-F5344CB8AC3E}">
        <p14:creationId xmlns:p14="http://schemas.microsoft.com/office/powerpoint/2010/main" val="3015979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73"/>
                                        </p:tgtEl>
                                        <p:attrNameLst>
                                          <p:attrName>style.visibility</p:attrName>
                                        </p:attrNameLst>
                                      </p:cBhvr>
                                      <p:to>
                                        <p:strVal val="visible"/>
                                      </p:to>
                                    </p:set>
                                    <p:animEffect transition="in" filter="wipe(left)">
                                      <p:cBhvr>
                                        <p:cTn id="7" dur="500"/>
                                        <p:tgtEl>
                                          <p:spTgt spid="235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wipe(left)">
                                      <p:cBhvr>
                                        <p:cTn id="12" dur="500"/>
                                        <p:tgtEl>
                                          <p:spTgt spid="23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gtEl>
                                        <p:attrNameLst>
                                          <p:attrName>style.visibility</p:attrName>
                                        </p:attrNameLst>
                                      </p:cBhvr>
                                      <p:to>
                                        <p:strVal val="visible"/>
                                      </p:to>
                                    </p:set>
                                    <p:animEffect transition="in" filter="wipe(left)">
                                      <p:cBhvr>
                                        <p:cTn id="17" dur="500"/>
                                        <p:tgtEl>
                                          <p:spTgt spid="235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559"/>
                                        </p:tgtEl>
                                        <p:attrNameLst>
                                          <p:attrName>style.visibility</p:attrName>
                                        </p:attrNameLst>
                                      </p:cBhvr>
                                      <p:to>
                                        <p:strVal val="visible"/>
                                      </p:to>
                                    </p:set>
                                    <p:animEffect transition="in" filter="wipe(left)">
                                      <p:cBhvr>
                                        <p:cTn id="22" dur="500"/>
                                        <p:tgtEl>
                                          <p:spTgt spid="235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6"/>
                                        </p:tgtEl>
                                        <p:attrNameLst>
                                          <p:attrName>style.visibility</p:attrName>
                                        </p:attrNameLst>
                                      </p:cBhvr>
                                      <p:to>
                                        <p:strVal val="visible"/>
                                      </p:to>
                                    </p:set>
                                    <p:animEffect transition="in" filter="wipe(left)">
                                      <p:cBhvr>
                                        <p:cTn id="27" dur="500"/>
                                        <p:tgtEl>
                                          <p:spTgt spid="235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3560"/>
                                        </p:tgtEl>
                                        <p:attrNameLst>
                                          <p:attrName>style.visibility</p:attrName>
                                        </p:attrNameLst>
                                      </p:cBhvr>
                                      <p:to>
                                        <p:strVal val="visible"/>
                                      </p:to>
                                    </p:set>
                                    <p:animEffect transition="in" filter="wipe(left)">
                                      <p:cBhvr>
                                        <p:cTn id="32" dur="500"/>
                                        <p:tgtEl>
                                          <p:spTgt spid="235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57"/>
                                        </p:tgtEl>
                                        <p:attrNameLst>
                                          <p:attrName>style.visibility</p:attrName>
                                        </p:attrNameLst>
                                      </p:cBhvr>
                                      <p:to>
                                        <p:strVal val="visible"/>
                                      </p:to>
                                    </p:set>
                                    <p:animEffect transition="in" filter="wipe(left)">
                                      <p:cBhvr>
                                        <p:cTn id="37" dur="500"/>
                                        <p:tgtEl>
                                          <p:spTgt spid="235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3561"/>
                                        </p:tgtEl>
                                        <p:attrNameLst>
                                          <p:attrName>style.visibility</p:attrName>
                                        </p:attrNameLst>
                                      </p:cBhvr>
                                      <p:to>
                                        <p:strVal val="visible"/>
                                      </p:to>
                                    </p:set>
                                    <p:animEffect transition="in" filter="wipe(left)">
                                      <p:cBhvr>
                                        <p:cTn id="42" dur="500"/>
                                        <p:tgtEl>
                                          <p:spTgt spid="235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23558"/>
                                        </p:tgtEl>
                                        <p:attrNameLst>
                                          <p:attrName>style.visibility</p:attrName>
                                        </p:attrNameLst>
                                      </p:cBhvr>
                                      <p:to>
                                        <p:strVal val="visible"/>
                                      </p:to>
                                    </p:set>
                                    <p:animEffect transition="in" filter="wipe(right)">
                                      <p:cBhvr>
                                        <p:cTn id="47" dur="500"/>
                                        <p:tgtEl>
                                          <p:spTgt spid="2355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3562"/>
                                        </p:tgtEl>
                                        <p:attrNameLst>
                                          <p:attrName>style.visibility</p:attrName>
                                        </p:attrNameLst>
                                      </p:cBhvr>
                                      <p:to>
                                        <p:strVal val="visible"/>
                                      </p:to>
                                    </p:set>
                                    <p:animEffect transition="in" filter="wipe(left)">
                                      <p:cBhvr>
                                        <p:cTn id="52" dur="500"/>
                                        <p:tgtEl>
                                          <p:spTgt spid="2356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579"/>
                                        </p:tgtEl>
                                        <p:attrNameLst>
                                          <p:attrName>style.visibility</p:attrName>
                                        </p:attrNameLst>
                                      </p:cBhvr>
                                      <p:to>
                                        <p:strVal val="visible"/>
                                      </p:to>
                                    </p:set>
                                    <p:animEffect transition="in" filter="wipe(left)">
                                      <p:cBhvr>
                                        <p:cTn id="57" dur="500"/>
                                        <p:tgtEl>
                                          <p:spTgt spid="2357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563"/>
                                        </p:tgtEl>
                                        <p:attrNameLst>
                                          <p:attrName>style.visibility</p:attrName>
                                        </p:attrNameLst>
                                      </p:cBhvr>
                                      <p:to>
                                        <p:strVal val="visible"/>
                                      </p:to>
                                    </p:set>
                                    <p:animEffect transition="in" filter="wipe(left)">
                                      <p:cBhvr>
                                        <p:cTn id="62" dur="500"/>
                                        <p:tgtEl>
                                          <p:spTgt spid="2356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3565"/>
                                        </p:tgtEl>
                                        <p:attrNameLst>
                                          <p:attrName>style.visibility</p:attrName>
                                        </p:attrNameLst>
                                      </p:cBhvr>
                                      <p:to>
                                        <p:strVal val="visible"/>
                                      </p:to>
                                    </p:set>
                                    <p:animEffect transition="in" filter="wipe(left)">
                                      <p:cBhvr>
                                        <p:cTn id="67" dur="500"/>
                                        <p:tgtEl>
                                          <p:spTgt spid="23565"/>
                                        </p:tgtEl>
                                      </p:cBhvr>
                                    </p:animEffect>
                                  </p:childTnLst>
                                </p:cTn>
                              </p:par>
                              <p:par>
                                <p:cTn id="68" presetID="22" presetClass="entr" presetSubtype="8" fill="hold" nodeType="withEffect">
                                  <p:stCondLst>
                                    <p:cond delay="0"/>
                                  </p:stCondLst>
                                  <p:childTnLst>
                                    <p:set>
                                      <p:cBhvr>
                                        <p:cTn id="69" dur="1" fill="hold">
                                          <p:stCondLst>
                                            <p:cond delay="0"/>
                                          </p:stCondLst>
                                        </p:cTn>
                                        <p:tgtEl>
                                          <p:spTgt spid="23577"/>
                                        </p:tgtEl>
                                        <p:attrNameLst>
                                          <p:attrName>style.visibility</p:attrName>
                                        </p:attrNameLst>
                                      </p:cBhvr>
                                      <p:to>
                                        <p:strVal val="visible"/>
                                      </p:to>
                                    </p:set>
                                    <p:animEffect transition="in" filter="wipe(left)">
                                      <p:cBhvr>
                                        <p:cTn id="70" dur="500"/>
                                        <p:tgtEl>
                                          <p:spTgt spid="23577"/>
                                        </p:tgtEl>
                                      </p:cBhvr>
                                    </p:animEffect>
                                  </p:childTnLst>
                                </p:cTn>
                              </p:par>
                              <p:par>
                                <p:cTn id="71" presetID="22" presetClass="entr" presetSubtype="8" fill="hold" nodeType="withEffect">
                                  <p:stCondLst>
                                    <p:cond delay="0"/>
                                  </p:stCondLst>
                                  <p:childTnLst>
                                    <p:set>
                                      <p:cBhvr>
                                        <p:cTn id="72" dur="1" fill="hold">
                                          <p:stCondLst>
                                            <p:cond delay="0"/>
                                          </p:stCondLst>
                                        </p:cTn>
                                        <p:tgtEl>
                                          <p:spTgt spid="23578"/>
                                        </p:tgtEl>
                                        <p:attrNameLst>
                                          <p:attrName>style.visibility</p:attrName>
                                        </p:attrNameLst>
                                      </p:cBhvr>
                                      <p:to>
                                        <p:strVal val="visible"/>
                                      </p:to>
                                    </p:set>
                                    <p:animEffect transition="in" filter="wipe(left)">
                                      <p:cBhvr>
                                        <p:cTn id="73" dur="500"/>
                                        <p:tgtEl>
                                          <p:spTgt spid="23578"/>
                                        </p:tgtEl>
                                      </p:cBhvr>
                                    </p:animEffect>
                                  </p:childTnLst>
                                </p:cTn>
                              </p:par>
                              <p:par>
                                <p:cTn id="74" presetID="22" presetClass="entr" presetSubtype="8" fill="hold" nodeType="withEffect">
                                  <p:stCondLst>
                                    <p:cond delay="0"/>
                                  </p:stCondLst>
                                  <p:childTnLst>
                                    <p:set>
                                      <p:cBhvr>
                                        <p:cTn id="75" dur="1" fill="hold">
                                          <p:stCondLst>
                                            <p:cond delay="0"/>
                                          </p:stCondLst>
                                        </p:cTn>
                                        <p:tgtEl>
                                          <p:spTgt spid="23566"/>
                                        </p:tgtEl>
                                        <p:attrNameLst>
                                          <p:attrName>style.visibility</p:attrName>
                                        </p:attrNameLst>
                                      </p:cBhvr>
                                      <p:to>
                                        <p:strVal val="visible"/>
                                      </p:to>
                                    </p:set>
                                    <p:animEffect transition="in" filter="wipe(left)">
                                      <p:cBhvr>
                                        <p:cTn id="76" dur="500"/>
                                        <p:tgtEl>
                                          <p:spTgt spid="2356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3568"/>
                                        </p:tgtEl>
                                        <p:attrNameLst>
                                          <p:attrName>style.visibility</p:attrName>
                                        </p:attrNameLst>
                                      </p:cBhvr>
                                      <p:to>
                                        <p:strVal val="visible"/>
                                      </p:to>
                                    </p:set>
                                    <p:animEffect transition="in" filter="wipe(left)">
                                      <p:cBhvr>
                                        <p:cTn id="81" dur="500"/>
                                        <p:tgtEl>
                                          <p:spTgt spid="2356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23564"/>
                                        </p:tgtEl>
                                        <p:attrNameLst>
                                          <p:attrName>style.visibility</p:attrName>
                                        </p:attrNameLst>
                                      </p:cBhvr>
                                      <p:to>
                                        <p:strVal val="visible"/>
                                      </p:to>
                                    </p:set>
                                    <p:animEffect transition="in" filter="wipe(left)">
                                      <p:cBhvr>
                                        <p:cTn id="86" dur="500"/>
                                        <p:tgtEl>
                                          <p:spTgt spid="2356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23567"/>
                                        </p:tgtEl>
                                        <p:attrNameLst>
                                          <p:attrName>style.visibility</p:attrName>
                                        </p:attrNameLst>
                                      </p:cBhvr>
                                      <p:to>
                                        <p:strVal val="visible"/>
                                      </p:to>
                                    </p:set>
                                    <p:animEffect transition="in" filter="wipe(left)">
                                      <p:cBhvr>
                                        <p:cTn id="91" dur="500"/>
                                        <p:tgtEl>
                                          <p:spTgt spid="2356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3574"/>
                                        </p:tgtEl>
                                        <p:attrNameLst>
                                          <p:attrName>style.visibility</p:attrName>
                                        </p:attrNameLst>
                                      </p:cBhvr>
                                      <p:to>
                                        <p:strVal val="visible"/>
                                      </p:to>
                                    </p:set>
                                    <p:animEffect transition="in" filter="wipe(left)">
                                      <p:cBhvr>
                                        <p:cTn id="96" dur="500"/>
                                        <p:tgtEl>
                                          <p:spTgt spid="2357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3575"/>
                                        </p:tgtEl>
                                        <p:attrNameLst>
                                          <p:attrName>style.visibility</p:attrName>
                                        </p:attrNameLst>
                                      </p:cBhvr>
                                      <p:to>
                                        <p:strVal val="visible"/>
                                      </p:to>
                                    </p:set>
                                    <p:animEffect transition="in" filter="wipe(left)">
                                      <p:cBhvr>
                                        <p:cTn id="101" dur="500"/>
                                        <p:tgtEl>
                                          <p:spTgt spid="2357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23569"/>
                                        </p:tgtEl>
                                        <p:attrNameLst>
                                          <p:attrName>style.visibility</p:attrName>
                                        </p:attrNameLst>
                                      </p:cBhvr>
                                      <p:to>
                                        <p:strVal val="visible"/>
                                      </p:to>
                                    </p:set>
                                    <p:animEffect transition="in" filter="wipe(left)">
                                      <p:cBhvr>
                                        <p:cTn id="106" dur="500"/>
                                        <p:tgtEl>
                                          <p:spTgt spid="2356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23570"/>
                                        </p:tgtEl>
                                        <p:attrNameLst>
                                          <p:attrName>style.visibility</p:attrName>
                                        </p:attrNameLst>
                                      </p:cBhvr>
                                      <p:to>
                                        <p:strVal val="visible"/>
                                      </p:to>
                                    </p:set>
                                    <p:animEffect transition="in" filter="wipe(left)">
                                      <p:cBhvr>
                                        <p:cTn id="111" dur="500"/>
                                        <p:tgtEl>
                                          <p:spTgt spid="23570"/>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23576"/>
                                        </p:tgtEl>
                                        <p:attrNameLst>
                                          <p:attrName>style.visibility</p:attrName>
                                        </p:attrNameLst>
                                      </p:cBhvr>
                                      <p:to>
                                        <p:strVal val="visible"/>
                                      </p:to>
                                    </p:set>
                                    <p:animEffect transition="in" filter="wipe(left)">
                                      <p:cBhvr>
                                        <p:cTn id="116" dur="500"/>
                                        <p:tgtEl>
                                          <p:spTgt spid="23576"/>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23571"/>
                                        </p:tgtEl>
                                        <p:attrNameLst>
                                          <p:attrName>style.visibility</p:attrName>
                                        </p:attrNameLst>
                                      </p:cBhvr>
                                      <p:to>
                                        <p:strVal val="visible"/>
                                      </p:to>
                                    </p:set>
                                    <p:animEffect transition="in" filter="wipe(left)">
                                      <p:cBhvr>
                                        <p:cTn id="121" dur="500"/>
                                        <p:tgtEl>
                                          <p:spTgt spid="23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animBg="1"/>
      <p:bldP spid="23556" grpId="0" animBg="1"/>
      <p:bldP spid="23557" grpId="0" animBg="1"/>
      <p:bldP spid="23558" grpId="0" animBg="1"/>
      <p:bldP spid="23563" grpId="0" autoUpdateAnimBg="0"/>
      <p:bldP spid="23565" grpId="0" animBg="1"/>
      <p:bldP spid="23568" grpId="0" autoUpdateAnimBg="0"/>
      <p:bldP spid="23573" grpId="0"/>
      <p:bldP spid="23574" grpId="0" animBg="1"/>
      <p:bldP spid="23575" grpId="0"/>
      <p:bldP spid="23576" grpId="0"/>
      <p:bldP spid="2357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质点系动量守恒定律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8"/>
          <p:cNvSpPr txBox="1">
            <a:spLocks noChangeArrowheads="1"/>
          </p:cNvSpPr>
          <p:nvPr/>
        </p:nvSpPr>
        <p:spPr bwMode="auto">
          <a:xfrm>
            <a:off x="395536" y="1531640"/>
            <a:ext cx="74948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800" b="1" dirty="0">
                <a:latin typeface="Times New Roman" pitchFamily="18" charset="0"/>
              </a:rPr>
              <a:t>利用动量守恒定律，分析碰撞问题</a:t>
            </a:r>
          </a:p>
        </p:txBody>
      </p:sp>
      <p:sp>
        <p:nvSpPr>
          <p:cNvPr id="3" name="TextBox 2"/>
          <p:cNvSpPr txBox="1"/>
          <p:nvPr/>
        </p:nvSpPr>
        <p:spPr>
          <a:xfrm>
            <a:off x="467544" y="2164794"/>
            <a:ext cx="4824536" cy="400110"/>
          </a:xfrm>
          <a:prstGeom prst="rect">
            <a:avLst/>
          </a:prstGeom>
          <a:noFill/>
        </p:spPr>
        <p:txBody>
          <a:bodyPr wrap="square" rtlCol="0">
            <a:spAutoFit/>
          </a:bodyPr>
          <a:lstStyle/>
          <a:p>
            <a:r>
              <a:rPr lang="zh-CN" altLang="en-US" sz="2000" b="1" dirty="0">
                <a:solidFill>
                  <a:srgbClr val="C00000"/>
                </a:solidFill>
              </a:rPr>
              <a:t>碰撞的分类（方法一）：</a:t>
            </a:r>
          </a:p>
        </p:txBody>
      </p:sp>
      <p:sp>
        <p:nvSpPr>
          <p:cNvPr id="8" name="Text Box 5"/>
          <p:cNvSpPr txBox="1">
            <a:spLocks noChangeArrowheads="1"/>
          </p:cNvSpPr>
          <p:nvPr/>
        </p:nvSpPr>
        <p:spPr bwMode="auto">
          <a:xfrm>
            <a:off x="107950" y="2708920"/>
            <a:ext cx="88931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itchFamily="18" charset="0"/>
              </a:rPr>
              <a:t>         </a:t>
            </a:r>
            <a:r>
              <a:rPr kumimoji="1" lang="zh-CN" altLang="en-US" sz="2400" b="1" dirty="0">
                <a:solidFill>
                  <a:srgbClr val="CC0000"/>
                </a:solidFill>
                <a:latin typeface="Times New Roman" pitchFamily="18" charset="0"/>
              </a:rPr>
              <a:t>弹性碰撞</a:t>
            </a:r>
            <a:r>
              <a:rPr kumimoji="1" lang="zh-CN" altLang="en-US" sz="2400" dirty="0">
                <a:latin typeface="Times New Roman" pitchFamily="18" charset="0"/>
              </a:rPr>
              <a:t>是指碰撞前后物体保持不变，既没有形状大小的变化，也没有内部状态的变化。 </a:t>
            </a:r>
          </a:p>
        </p:txBody>
      </p:sp>
      <p:sp>
        <p:nvSpPr>
          <p:cNvPr id="9" name="Text Box 6"/>
          <p:cNvSpPr txBox="1">
            <a:spLocks noChangeArrowheads="1"/>
          </p:cNvSpPr>
          <p:nvPr/>
        </p:nvSpPr>
        <p:spPr bwMode="auto">
          <a:xfrm>
            <a:off x="107950" y="3717032"/>
            <a:ext cx="88931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itchFamily="18" charset="0"/>
              </a:rPr>
              <a:t>        </a:t>
            </a:r>
            <a:r>
              <a:rPr kumimoji="1" lang="zh-CN" altLang="en-US" sz="2400" dirty="0">
                <a:latin typeface="Times New Roman" pitchFamily="18" charset="0"/>
              </a:rPr>
              <a:t>如果碰后物体有剩余形变或内部状态变化，并且两体合并以同一速度运动，则称为</a:t>
            </a:r>
            <a:r>
              <a:rPr kumimoji="1" lang="zh-CN" altLang="en-US" sz="2400" b="1" dirty="0">
                <a:solidFill>
                  <a:srgbClr val="CC0000"/>
                </a:solidFill>
                <a:latin typeface="Times New Roman" pitchFamily="18" charset="0"/>
              </a:rPr>
              <a:t>完全非弹性碰撞</a:t>
            </a:r>
            <a:r>
              <a:rPr kumimoji="1" lang="zh-CN" altLang="en-US" sz="2400" dirty="0">
                <a:latin typeface="Times New Roman" pitchFamily="18" charset="0"/>
              </a:rPr>
              <a:t>。</a:t>
            </a:r>
          </a:p>
        </p:txBody>
      </p:sp>
      <p:sp>
        <p:nvSpPr>
          <p:cNvPr id="10" name="Text Box 7"/>
          <p:cNvSpPr txBox="1">
            <a:spLocks noChangeArrowheads="1"/>
          </p:cNvSpPr>
          <p:nvPr/>
        </p:nvSpPr>
        <p:spPr bwMode="auto">
          <a:xfrm>
            <a:off x="142875" y="4797152"/>
            <a:ext cx="8893175" cy="830997"/>
          </a:xfrm>
          <a:prstGeom prst="rect">
            <a:avLst/>
          </a:prstGeom>
          <a:noFill/>
          <a:ln w="9525">
            <a:noFill/>
            <a:miter lim="800000"/>
            <a:headEnd/>
            <a:tailEnd/>
          </a:ln>
          <a:effectLst/>
        </p:spPr>
        <p:txBody>
          <a:bodyPr>
            <a:spAutoFit/>
          </a:bodyPr>
          <a:lstStyle/>
          <a:p>
            <a:r>
              <a:rPr kumimoji="1" lang="en-US" altLang="zh-CN" sz="2400" dirty="0">
                <a:latin typeface="Times New Roman" pitchFamily="18" charset="0"/>
              </a:rPr>
              <a:t>        </a:t>
            </a:r>
            <a:r>
              <a:rPr kumimoji="1" lang="zh-CN" altLang="en-US" sz="2400" dirty="0">
                <a:latin typeface="Times New Roman" pitchFamily="18" charset="0"/>
              </a:rPr>
              <a:t>一般的碰撞大多介于以上两种情况之间，称为</a:t>
            </a:r>
            <a:r>
              <a:rPr kumimoji="1" lang="zh-CN" altLang="en-US" sz="2400" b="1" dirty="0">
                <a:solidFill>
                  <a:srgbClr val="C00000"/>
                </a:solidFill>
                <a:latin typeface="Times New Roman" pitchFamily="18" charset="0"/>
              </a:rPr>
              <a:t>非完全弹性碰撞</a:t>
            </a:r>
            <a:r>
              <a:rPr kumimoji="1" lang="zh-CN" altLang="en-US" sz="2400" dirty="0">
                <a:latin typeface="Times New Roman" pitchFamily="18" charset="0"/>
              </a:rPr>
              <a:t>，即两物体碰后形状或内部状态有变，但以不同速度分离运动。 </a:t>
            </a:r>
          </a:p>
        </p:txBody>
      </p:sp>
      <p:sp>
        <p:nvSpPr>
          <p:cNvPr id="11" name="Text Box 8"/>
          <p:cNvSpPr txBox="1">
            <a:spLocks noChangeArrowheads="1"/>
          </p:cNvSpPr>
          <p:nvPr/>
        </p:nvSpPr>
        <p:spPr bwMode="auto">
          <a:xfrm>
            <a:off x="107950" y="5877272"/>
            <a:ext cx="88931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itchFamily="18" charset="0"/>
              </a:rPr>
              <a:t>        </a:t>
            </a:r>
            <a:r>
              <a:rPr kumimoji="1" lang="zh-CN" altLang="en-US" sz="2400" dirty="0">
                <a:latin typeface="Times New Roman" pitchFamily="18" charset="0"/>
              </a:rPr>
              <a:t>从能量观点看，机械能守恒的碰撞是弹性碰撞，机械能不守恒的碰撞是非弹性碰撞。不管是何种碰撞，动量均守恒。 </a:t>
            </a:r>
          </a:p>
        </p:txBody>
      </p:sp>
      <p:sp>
        <p:nvSpPr>
          <p:cNvPr id="4" name="TextBox 3"/>
          <p:cNvSpPr txBox="1"/>
          <p:nvPr/>
        </p:nvSpPr>
        <p:spPr>
          <a:xfrm>
            <a:off x="4554537" y="2180183"/>
            <a:ext cx="4411663" cy="369332"/>
          </a:xfrm>
          <a:prstGeom prst="rect">
            <a:avLst/>
          </a:prstGeom>
          <a:noFill/>
        </p:spPr>
        <p:txBody>
          <a:bodyPr wrap="square" rtlCol="0">
            <a:spAutoFit/>
          </a:bodyPr>
          <a:lstStyle/>
          <a:p>
            <a:r>
              <a:rPr lang="zh-CN" altLang="en-US" dirty="0">
                <a:solidFill>
                  <a:srgbClr val="FF0000"/>
                </a:solidFill>
              </a:rPr>
              <a:t>碰撞问题的特点：只有内力，没有外力</a:t>
            </a:r>
          </a:p>
        </p:txBody>
      </p:sp>
    </p:spTree>
    <p:extLst>
      <p:ext uri="{BB962C8B-B14F-4D97-AF65-F5344CB8AC3E}">
        <p14:creationId xmlns:p14="http://schemas.microsoft.com/office/powerpoint/2010/main" val="294257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 冲量和动量</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Text Box 4"/>
          <p:cNvSpPr txBox="1">
            <a:spLocks noChangeArrowheads="1"/>
          </p:cNvSpPr>
          <p:nvPr/>
        </p:nvSpPr>
        <p:spPr bwMode="auto">
          <a:xfrm>
            <a:off x="323056" y="1484784"/>
            <a:ext cx="8497888"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Tx/>
              <a:buChar char="•"/>
            </a:pPr>
            <a:r>
              <a:rPr lang="en-US" altLang="zh-CN" dirty="0"/>
              <a:t>    </a:t>
            </a:r>
            <a:r>
              <a:rPr lang="zh-CN" altLang="en-US" sz="2000" b="1" u="sng" dirty="0">
                <a:solidFill>
                  <a:srgbClr val="FF0000"/>
                </a:solidFill>
              </a:rPr>
              <a:t>动量</a:t>
            </a:r>
            <a:r>
              <a:rPr lang="zh-CN" altLang="en-US" b="1" dirty="0"/>
              <a:t>（</a:t>
            </a:r>
            <a:r>
              <a:rPr lang="en-US" altLang="zh-CN" b="1" dirty="0"/>
              <a:t>momentum</a:t>
            </a:r>
            <a:r>
              <a:rPr lang="zh-CN" altLang="en-US" b="1" dirty="0"/>
              <a:t>）</a:t>
            </a:r>
            <a:r>
              <a:rPr lang="zh-CN" altLang="en-US" dirty="0"/>
              <a:t>是描写物体机械运动</a:t>
            </a:r>
            <a:r>
              <a:rPr lang="zh-CN" altLang="en-US" b="1" dirty="0">
                <a:solidFill>
                  <a:srgbClr val="FF0000"/>
                </a:solidFill>
              </a:rPr>
              <a:t>状态</a:t>
            </a:r>
            <a:r>
              <a:rPr lang="zh-CN" altLang="en-US" dirty="0"/>
              <a:t>的物理量。但动量的概念并不局限于力学范畴，微观粒子（光子、电子）等也有动量。</a:t>
            </a:r>
          </a:p>
        </p:txBody>
      </p:sp>
      <p:sp>
        <p:nvSpPr>
          <p:cNvPr id="17" name="Text Box 26"/>
          <p:cNvSpPr txBox="1">
            <a:spLocks noChangeArrowheads="1"/>
          </p:cNvSpPr>
          <p:nvPr/>
        </p:nvSpPr>
        <p:spPr bwMode="auto">
          <a:xfrm>
            <a:off x="467519" y="2492896"/>
            <a:ext cx="8208962"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0000FF"/>
                </a:solidFill>
              </a:rPr>
              <a:t>由于动量与物体的质量和运动速度有关，所以</a:t>
            </a:r>
            <a:r>
              <a:rPr lang="zh-CN" altLang="en-US" sz="2400" b="1" u="sng" dirty="0">
                <a:solidFill>
                  <a:srgbClr val="FF0000"/>
                </a:solidFill>
              </a:rPr>
              <a:t>动量是状态量</a:t>
            </a:r>
            <a:r>
              <a:rPr lang="zh-CN" altLang="en-US" sz="2400" b="1" dirty="0">
                <a:solidFill>
                  <a:srgbClr val="0000FF"/>
                </a:solidFill>
              </a:rPr>
              <a:t> </a:t>
            </a:r>
          </a:p>
        </p:txBody>
      </p:sp>
      <p:graphicFrame>
        <p:nvGraphicFramePr>
          <p:cNvPr id="18" name="Object 46"/>
          <p:cNvGraphicFramePr>
            <a:graphicFrameLocks noChangeAspect="1"/>
          </p:cNvGraphicFramePr>
          <p:nvPr>
            <p:extLst>
              <p:ext uri="{D42A27DB-BD31-4B8C-83A1-F6EECF244321}">
                <p14:modId xmlns:p14="http://schemas.microsoft.com/office/powerpoint/2010/main" val="620547259"/>
              </p:ext>
            </p:extLst>
          </p:nvPr>
        </p:nvGraphicFramePr>
        <p:xfrm>
          <a:off x="3072358" y="3363587"/>
          <a:ext cx="2808312" cy="497461"/>
        </p:xfrm>
        <a:graphic>
          <a:graphicData uri="http://schemas.openxmlformats.org/presentationml/2006/ole">
            <mc:AlternateContent xmlns:mc="http://schemas.openxmlformats.org/markup-compatibility/2006">
              <mc:Choice xmlns:v="urn:schemas-microsoft-com:vml" Requires="v">
                <p:oleObj spid="_x0000_s32004" name="Equation" r:id="rId4" imgW="1396800" imgH="241200" progId="Equation.DSMT4">
                  <p:embed/>
                </p:oleObj>
              </mc:Choice>
              <mc:Fallback>
                <p:oleObj name="Equation" r:id="rId4" imgW="1396800" imgH="241200" progId="Equation.DSMT4">
                  <p:embed/>
                  <p:pic>
                    <p:nvPicPr>
                      <p:cNvPr id="0" name=""/>
                      <p:cNvPicPr>
                        <a:picLocks noChangeAspect="1" noChangeArrowheads="1"/>
                      </p:cNvPicPr>
                      <p:nvPr/>
                    </p:nvPicPr>
                    <p:blipFill>
                      <a:blip r:embed="rId5"/>
                      <a:srcRect/>
                      <a:stretch>
                        <a:fillRect/>
                      </a:stretch>
                    </p:blipFill>
                    <p:spPr bwMode="auto">
                      <a:xfrm>
                        <a:off x="3072358" y="3363587"/>
                        <a:ext cx="2808312" cy="497461"/>
                      </a:xfrm>
                      <a:prstGeom prst="rect">
                        <a:avLst/>
                      </a:prstGeom>
                      <a:noFill/>
                      <a:ln w="28575">
                        <a:solidFill>
                          <a:srgbClr val="FFC000"/>
                        </a:solidFill>
                      </a:ln>
                      <a:effectLst/>
                    </p:spPr>
                  </p:pic>
                </p:oleObj>
              </mc:Fallback>
            </mc:AlternateContent>
          </a:graphicData>
        </a:graphic>
      </p:graphicFrame>
      <p:sp>
        <p:nvSpPr>
          <p:cNvPr id="19" name="Text Box 4"/>
          <p:cNvSpPr txBox="1">
            <a:spLocks noChangeArrowheads="1"/>
          </p:cNvSpPr>
          <p:nvPr/>
        </p:nvSpPr>
        <p:spPr bwMode="auto">
          <a:xfrm>
            <a:off x="404006" y="4221088"/>
            <a:ext cx="8497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Tx/>
              <a:buChar char="•"/>
            </a:pPr>
            <a:r>
              <a:rPr lang="en-US" altLang="zh-CN" dirty="0"/>
              <a:t>    </a:t>
            </a:r>
            <a:r>
              <a:rPr lang="zh-CN" altLang="en-US" sz="2000" b="1" u="sng" dirty="0">
                <a:solidFill>
                  <a:srgbClr val="FF0000"/>
                </a:solidFill>
              </a:rPr>
              <a:t>冲量</a:t>
            </a:r>
            <a:r>
              <a:rPr lang="zh-CN" altLang="en-US" b="1" dirty="0"/>
              <a:t>（</a:t>
            </a:r>
            <a:r>
              <a:rPr lang="en-US" altLang="zh-CN" b="1" dirty="0"/>
              <a:t>impulse</a:t>
            </a:r>
            <a:r>
              <a:rPr lang="zh-CN" altLang="en-US" b="1" dirty="0"/>
              <a:t>）</a:t>
            </a:r>
            <a:r>
              <a:rPr lang="zh-CN" altLang="en-US" dirty="0"/>
              <a:t>是描写力对物体作用一段时间的积累效应的物理量。</a:t>
            </a:r>
          </a:p>
        </p:txBody>
      </p:sp>
      <p:graphicFrame>
        <p:nvGraphicFramePr>
          <p:cNvPr id="4" name="对象 3"/>
          <p:cNvGraphicFramePr>
            <a:graphicFrameLocks noChangeAspect="1"/>
          </p:cNvGraphicFramePr>
          <p:nvPr>
            <p:extLst>
              <p:ext uri="{D42A27DB-BD31-4B8C-83A1-F6EECF244321}">
                <p14:modId xmlns:p14="http://schemas.microsoft.com/office/powerpoint/2010/main" val="1947270888"/>
              </p:ext>
            </p:extLst>
          </p:nvPr>
        </p:nvGraphicFramePr>
        <p:xfrm>
          <a:off x="3042022" y="5956074"/>
          <a:ext cx="3114154" cy="688234"/>
        </p:xfrm>
        <a:graphic>
          <a:graphicData uri="http://schemas.openxmlformats.org/presentationml/2006/ole">
            <mc:AlternateContent xmlns:mc="http://schemas.openxmlformats.org/markup-compatibility/2006">
              <mc:Choice xmlns:v="urn:schemas-microsoft-com:vml" Requires="v">
                <p:oleObj spid="_x0000_s32005" name="Equation" r:id="rId6" imgW="1587240" imgH="355320" progId="Equation.DSMT4">
                  <p:embed/>
                </p:oleObj>
              </mc:Choice>
              <mc:Fallback>
                <p:oleObj name="Equation" r:id="rId6" imgW="1587240" imgH="355320" progId="Equation.DSMT4">
                  <p:embed/>
                  <p:pic>
                    <p:nvPicPr>
                      <p:cNvPr id="0" name="Object 5"/>
                      <p:cNvPicPr>
                        <a:picLocks noChangeAspect="1" noChangeArrowheads="1"/>
                      </p:cNvPicPr>
                      <p:nvPr/>
                    </p:nvPicPr>
                    <p:blipFill>
                      <a:blip r:embed="rId7"/>
                      <a:srcRect/>
                      <a:stretch>
                        <a:fillRect/>
                      </a:stretch>
                    </p:blipFill>
                    <p:spPr bwMode="auto">
                      <a:xfrm>
                        <a:off x="3042022" y="5956074"/>
                        <a:ext cx="3114154" cy="688234"/>
                      </a:xfrm>
                      <a:prstGeom prst="rect">
                        <a:avLst/>
                      </a:prstGeom>
                      <a:noFill/>
                      <a:ln w="28575">
                        <a:solidFill>
                          <a:srgbClr val="FFC000"/>
                        </a:solidFill>
                      </a:ln>
                    </p:spPr>
                  </p:pic>
                </p:oleObj>
              </mc:Fallback>
            </mc:AlternateContent>
          </a:graphicData>
        </a:graphic>
      </p:graphicFrame>
      <p:sp>
        <p:nvSpPr>
          <p:cNvPr id="21" name="Text Box 12"/>
          <p:cNvSpPr txBox="1">
            <a:spLocks noChangeArrowheads="1"/>
          </p:cNvSpPr>
          <p:nvPr/>
        </p:nvSpPr>
        <p:spPr bwMode="auto">
          <a:xfrm>
            <a:off x="434621" y="4844108"/>
            <a:ext cx="8351837" cy="978729"/>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400" b="1" dirty="0">
                <a:solidFill>
                  <a:srgbClr val="0000FF"/>
                </a:solidFill>
              </a:rPr>
              <a:t>由于物体所受的冲量不仅与力有关，而且还与力的作用时间有关，所以</a:t>
            </a:r>
            <a:r>
              <a:rPr lang="zh-CN" altLang="en-US" sz="2400" b="1" u="sng" dirty="0">
                <a:solidFill>
                  <a:srgbClr val="FF0000"/>
                </a:solidFill>
              </a:rPr>
              <a:t>冲量是过程量</a:t>
            </a:r>
            <a:r>
              <a:rPr lang="zh-CN" altLang="en-US" sz="2400" b="1" dirty="0">
                <a:solidFill>
                  <a:srgbClr val="0000FF"/>
                </a:solidFill>
              </a:rPr>
              <a:t>。</a:t>
            </a:r>
          </a:p>
        </p:txBody>
      </p:sp>
    </p:spTree>
    <p:extLst>
      <p:ext uri="{BB962C8B-B14F-4D97-AF65-F5344CB8AC3E}">
        <p14:creationId xmlns:p14="http://schemas.microsoft.com/office/powerpoint/2010/main" val="265313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质点系动量守恒定律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8"/>
          <p:cNvSpPr txBox="1">
            <a:spLocks noChangeArrowheads="1"/>
          </p:cNvSpPr>
          <p:nvPr/>
        </p:nvSpPr>
        <p:spPr bwMode="auto">
          <a:xfrm>
            <a:off x="395536" y="1531640"/>
            <a:ext cx="74948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800" b="1" dirty="0">
                <a:latin typeface="Times New Roman" pitchFamily="18" charset="0"/>
              </a:rPr>
              <a:t>利用动量守恒定律，分析碰撞问题</a:t>
            </a:r>
          </a:p>
        </p:txBody>
      </p:sp>
      <p:sp>
        <p:nvSpPr>
          <p:cNvPr id="3" name="TextBox 2"/>
          <p:cNvSpPr txBox="1"/>
          <p:nvPr/>
        </p:nvSpPr>
        <p:spPr>
          <a:xfrm>
            <a:off x="467544" y="2164794"/>
            <a:ext cx="4824536" cy="400110"/>
          </a:xfrm>
          <a:prstGeom prst="rect">
            <a:avLst/>
          </a:prstGeom>
          <a:noFill/>
        </p:spPr>
        <p:txBody>
          <a:bodyPr wrap="square" rtlCol="0">
            <a:spAutoFit/>
          </a:bodyPr>
          <a:lstStyle/>
          <a:p>
            <a:r>
              <a:rPr lang="zh-CN" altLang="en-US" sz="2000" b="1" dirty="0">
                <a:solidFill>
                  <a:srgbClr val="C00000"/>
                </a:solidFill>
              </a:rPr>
              <a:t>碰撞的分类（方法二）： 正碰和斜碰</a:t>
            </a:r>
          </a:p>
        </p:txBody>
      </p:sp>
      <p:sp>
        <p:nvSpPr>
          <p:cNvPr id="12" name="Text Box 6"/>
          <p:cNvSpPr txBox="1">
            <a:spLocks noChangeArrowheads="1"/>
          </p:cNvSpPr>
          <p:nvPr/>
        </p:nvSpPr>
        <p:spPr bwMode="auto">
          <a:xfrm>
            <a:off x="501508" y="2852936"/>
            <a:ext cx="78488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latin typeface="Times New Roman" pitchFamily="18" charset="0"/>
              </a:rPr>
              <a:t>如果碰前两小球速度沿两球中心的连线，这种碰撞被称为</a:t>
            </a:r>
            <a:r>
              <a:rPr kumimoji="1" lang="zh-CN" altLang="en-US" sz="2400" dirty="0">
                <a:solidFill>
                  <a:srgbClr val="CC0000"/>
                </a:solidFill>
                <a:latin typeface="Times New Roman" pitchFamily="18" charset="0"/>
                <a:ea typeface="黑体" pitchFamily="2" charset="-122"/>
              </a:rPr>
              <a:t>正碰（对心碰撞）</a:t>
            </a:r>
            <a:r>
              <a:rPr kumimoji="1" lang="zh-CN" altLang="en-US" sz="2400" dirty="0">
                <a:latin typeface="Times New Roman" pitchFamily="18" charset="0"/>
              </a:rPr>
              <a:t>。 正碰是一维问题。</a:t>
            </a:r>
          </a:p>
        </p:txBody>
      </p:sp>
      <p:sp>
        <p:nvSpPr>
          <p:cNvPr id="4" name="矩形 3"/>
          <p:cNvSpPr/>
          <p:nvPr/>
        </p:nvSpPr>
        <p:spPr>
          <a:xfrm>
            <a:off x="536897" y="4114650"/>
            <a:ext cx="7813483" cy="461665"/>
          </a:xfrm>
          <a:prstGeom prst="rect">
            <a:avLst/>
          </a:prstGeom>
        </p:spPr>
        <p:txBody>
          <a:bodyPr wrap="square">
            <a:spAutoFit/>
          </a:bodyPr>
          <a:lstStyle/>
          <a:p>
            <a:r>
              <a:rPr kumimoji="1" lang="zh-CN" altLang="en-US" sz="2400" dirty="0">
                <a:latin typeface="Times New Roman" pitchFamily="18" charset="0"/>
              </a:rPr>
              <a:t>碰撞前两球的速度不在两球中心连线上的碰撞叫</a:t>
            </a:r>
            <a:r>
              <a:rPr kumimoji="1" lang="zh-CN" altLang="en-US" sz="2400" dirty="0">
                <a:solidFill>
                  <a:srgbClr val="CC0000"/>
                </a:solidFill>
                <a:latin typeface="Times New Roman" pitchFamily="18" charset="0"/>
                <a:ea typeface="黑体" pitchFamily="2" charset="-122"/>
              </a:rPr>
              <a:t>斜碰</a:t>
            </a:r>
            <a:r>
              <a:rPr kumimoji="1" lang="zh-CN" altLang="en-US" sz="2400" dirty="0">
                <a:latin typeface="Times New Roman" pitchFamily="18" charset="0"/>
              </a:rPr>
              <a:t>。</a:t>
            </a:r>
            <a:endParaRPr lang="zh-CN" altLang="en-US" sz="2400" dirty="0"/>
          </a:p>
        </p:txBody>
      </p:sp>
    </p:spTree>
    <p:extLst>
      <p:ext uri="{BB962C8B-B14F-4D97-AF65-F5344CB8AC3E}">
        <p14:creationId xmlns:p14="http://schemas.microsoft.com/office/powerpoint/2010/main" val="62882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质点系动量守恒定律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4"/>
          <p:cNvSpPr>
            <a:spLocks noChangeArrowheads="1"/>
          </p:cNvSpPr>
          <p:nvPr/>
        </p:nvSpPr>
        <p:spPr bwMode="auto">
          <a:xfrm>
            <a:off x="251520" y="1518337"/>
            <a:ext cx="1080691" cy="6096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zh-CN" altLang="en-US" sz="2800" b="1" dirty="0">
                <a:solidFill>
                  <a:schemeClr val="tx1"/>
                </a:solidFill>
              </a:rPr>
              <a:t>正碰 </a:t>
            </a:r>
          </a:p>
        </p:txBody>
      </p:sp>
      <p:sp>
        <p:nvSpPr>
          <p:cNvPr id="11" name="Text Box 7"/>
          <p:cNvSpPr txBox="1">
            <a:spLocks noChangeArrowheads="1"/>
          </p:cNvSpPr>
          <p:nvPr/>
        </p:nvSpPr>
        <p:spPr bwMode="auto">
          <a:xfrm>
            <a:off x="251520" y="2387704"/>
            <a:ext cx="46085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Times New Roman" pitchFamily="18" charset="0"/>
              </a:rPr>
              <a:t>在正碰情况下，碰后两小球的运动速度方向仍沿连线方向。 </a:t>
            </a:r>
          </a:p>
        </p:txBody>
      </p:sp>
      <p:grpSp>
        <p:nvGrpSpPr>
          <p:cNvPr id="7" name="组合 6"/>
          <p:cNvGrpSpPr/>
          <p:nvPr/>
        </p:nvGrpSpPr>
        <p:grpSpPr>
          <a:xfrm>
            <a:off x="4644008" y="1484784"/>
            <a:ext cx="4229100" cy="2636838"/>
            <a:chOff x="4644008" y="1484784"/>
            <a:chExt cx="4229100" cy="2636838"/>
          </a:xfrm>
        </p:grpSpPr>
        <p:pic>
          <p:nvPicPr>
            <p:cNvPr id="10" name="Picture 5" descr="T4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484784"/>
              <a:ext cx="4229100" cy="263683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364088" y="3573016"/>
              <a:ext cx="1086297"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 Box 8"/>
          <p:cNvSpPr txBox="1">
            <a:spLocks noChangeArrowheads="1"/>
          </p:cNvSpPr>
          <p:nvPr/>
        </p:nvSpPr>
        <p:spPr bwMode="auto">
          <a:xfrm>
            <a:off x="251520" y="3573016"/>
            <a:ext cx="56167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latin typeface="Times New Roman" pitchFamily="18" charset="0"/>
              </a:rPr>
              <a:t>因此，在正碰时，小球的速度只需用代数量表示其大小和方向。若要两球碰撞，必须 </a:t>
            </a:r>
            <a:r>
              <a:rPr kumimoji="1" lang="en-US" altLang="zh-CN" sz="2400" i="1" dirty="0">
                <a:latin typeface="Times New Roman" pitchFamily="18" charset="0"/>
              </a:rPr>
              <a:t>u</a:t>
            </a:r>
            <a:r>
              <a:rPr kumimoji="1" lang="en-US" altLang="zh-CN" sz="2400" baseline="-25000" dirty="0">
                <a:latin typeface="Times New Roman" pitchFamily="18" charset="0"/>
              </a:rPr>
              <a:t>1 </a:t>
            </a:r>
            <a:r>
              <a:rPr kumimoji="1" lang="en-US" altLang="zh-CN" sz="2400" dirty="0">
                <a:latin typeface="Times New Roman" pitchFamily="18" charset="0"/>
              </a:rPr>
              <a:t>&gt; </a:t>
            </a:r>
            <a:r>
              <a:rPr kumimoji="1" lang="en-US" altLang="zh-CN" sz="2400" i="1" dirty="0">
                <a:latin typeface="Times New Roman" pitchFamily="18" charset="0"/>
              </a:rPr>
              <a:t>u</a:t>
            </a:r>
            <a:r>
              <a:rPr kumimoji="1" lang="en-US" altLang="zh-CN" sz="2400" baseline="-25000" dirty="0">
                <a:latin typeface="Times New Roman" pitchFamily="18" charset="0"/>
              </a:rPr>
              <a:t>2</a:t>
            </a:r>
            <a:r>
              <a:rPr kumimoji="1" lang="en-US" altLang="zh-CN" sz="2400" dirty="0">
                <a:latin typeface="Times New Roman" pitchFamily="18" charset="0"/>
              </a:rPr>
              <a:t> </a:t>
            </a:r>
            <a:r>
              <a:rPr kumimoji="1" lang="zh-CN" altLang="en-US" sz="2400" dirty="0">
                <a:latin typeface="Times New Roman" pitchFamily="18" charset="0"/>
              </a:rPr>
              <a:t>（向右为速度正方向）。</a:t>
            </a:r>
          </a:p>
        </p:txBody>
      </p:sp>
      <p:graphicFrame>
        <p:nvGraphicFramePr>
          <p:cNvPr id="15" name="Object 10"/>
          <p:cNvGraphicFramePr>
            <a:graphicFrameLocks noChangeAspect="1"/>
          </p:cNvGraphicFramePr>
          <p:nvPr>
            <p:extLst>
              <p:ext uri="{D42A27DB-BD31-4B8C-83A1-F6EECF244321}">
                <p14:modId xmlns:p14="http://schemas.microsoft.com/office/powerpoint/2010/main" val="1877885475"/>
              </p:ext>
            </p:extLst>
          </p:nvPr>
        </p:nvGraphicFramePr>
        <p:xfrm>
          <a:off x="1905868" y="4941168"/>
          <a:ext cx="3962400" cy="555625"/>
        </p:xfrm>
        <a:graphic>
          <a:graphicData uri="http://schemas.openxmlformats.org/presentationml/2006/ole">
            <mc:AlternateContent xmlns:mc="http://schemas.openxmlformats.org/markup-compatibility/2006">
              <mc:Choice xmlns:v="urn:schemas-microsoft-com:vml" Requires="v">
                <p:oleObj spid="_x0000_s154735" r:id="rId5" imgW="1562100" imgH="215900" progId="Equation.3">
                  <p:embed/>
                </p:oleObj>
              </mc:Choice>
              <mc:Fallback>
                <p:oleObj r:id="rId5" imgW="1562100" imgH="215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868" y="4941168"/>
                        <a:ext cx="39624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11"/>
          <p:cNvSpPr txBox="1">
            <a:spLocks noChangeArrowheads="1"/>
          </p:cNvSpPr>
          <p:nvPr/>
        </p:nvSpPr>
        <p:spPr bwMode="auto">
          <a:xfrm>
            <a:off x="71313" y="5805264"/>
            <a:ext cx="889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itchFamily="18" charset="0"/>
              </a:rPr>
              <a:t>        </a:t>
            </a:r>
            <a:r>
              <a:rPr kumimoji="1" lang="zh-CN" altLang="en-US" sz="2400" dirty="0">
                <a:latin typeface="Times New Roman" pitchFamily="18" charset="0"/>
              </a:rPr>
              <a:t>为了求解 </a:t>
            </a:r>
            <a:r>
              <a:rPr kumimoji="1" lang="en-US" altLang="zh-CN" sz="2400" i="1" dirty="0">
                <a:latin typeface="Times New Roman" pitchFamily="18" charset="0"/>
              </a:rPr>
              <a:t>v</a:t>
            </a:r>
            <a:r>
              <a:rPr kumimoji="1" lang="en-US" altLang="zh-CN" sz="2400" baseline="-25000" dirty="0">
                <a:latin typeface="Times New Roman" pitchFamily="18" charset="0"/>
              </a:rPr>
              <a:t>1</a:t>
            </a:r>
            <a:r>
              <a:rPr kumimoji="1" lang="en-US" altLang="zh-CN" sz="2400" dirty="0">
                <a:latin typeface="Times New Roman" pitchFamily="18" charset="0"/>
              </a:rPr>
              <a:t>, </a:t>
            </a:r>
            <a:r>
              <a:rPr kumimoji="1" lang="en-US" altLang="zh-CN" sz="2400" i="1" dirty="0">
                <a:latin typeface="Times New Roman" pitchFamily="18" charset="0"/>
              </a:rPr>
              <a:t>v</a:t>
            </a:r>
            <a:r>
              <a:rPr kumimoji="1" lang="en-US" altLang="zh-CN" sz="2400" baseline="-25000" dirty="0">
                <a:latin typeface="Times New Roman" pitchFamily="18" charset="0"/>
              </a:rPr>
              <a:t>2</a:t>
            </a:r>
            <a:r>
              <a:rPr kumimoji="1" lang="en-US" altLang="zh-CN" sz="2400" dirty="0">
                <a:latin typeface="Times New Roman" pitchFamily="18" charset="0"/>
              </a:rPr>
              <a:t> </a:t>
            </a:r>
            <a:r>
              <a:rPr kumimoji="1" lang="zh-CN" altLang="en-US" sz="2400" dirty="0">
                <a:latin typeface="Times New Roman" pitchFamily="18" charset="0"/>
              </a:rPr>
              <a:t>，尚缺一个方程，必须对碰撞进行细致分析。 </a:t>
            </a:r>
          </a:p>
        </p:txBody>
      </p:sp>
      <p:sp>
        <p:nvSpPr>
          <p:cNvPr id="8" name="TextBox 7"/>
          <p:cNvSpPr txBox="1"/>
          <p:nvPr/>
        </p:nvSpPr>
        <p:spPr>
          <a:xfrm>
            <a:off x="6300192" y="5047606"/>
            <a:ext cx="2304256" cy="461665"/>
          </a:xfrm>
          <a:prstGeom prst="rect">
            <a:avLst/>
          </a:prstGeom>
          <a:noFill/>
        </p:spPr>
        <p:txBody>
          <a:bodyPr wrap="square" rtlCol="0">
            <a:spAutoFit/>
          </a:bodyPr>
          <a:lstStyle/>
          <a:p>
            <a:r>
              <a:rPr lang="zh-CN" altLang="en-US" sz="2400" dirty="0"/>
              <a:t>动量守恒</a:t>
            </a:r>
          </a:p>
        </p:txBody>
      </p:sp>
    </p:spTree>
    <p:extLst>
      <p:ext uri="{BB962C8B-B14F-4D97-AF65-F5344CB8AC3E}">
        <p14:creationId xmlns:p14="http://schemas.microsoft.com/office/powerpoint/2010/main" val="308625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质点系动量守恒定律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4"/>
          <p:cNvSpPr>
            <a:spLocks noChangeArrowheads="1"/>
          </p:cNvSpPr>
          <p:nvPr/>
        </p:nvSpPr>
        <p:spPr bwMode="auto">
          <a:xfrm>
            <a:off x="251520" y="1518337"/>
            <a:ext cx="1080691" cy="6096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zh-CN" altLang="en-US" sz="2800" b="1" dirty="0">
                <a:solidFill>
                  <a:schemeClr val="tx1"/>
                </a:solidFill>
              </a:rPr>
              <a:t>正碰 </a:t>
            </a:r>
          </a:p>
        </p:txBody>
      </p:sp>
      <p:grpSp>
        <p:nvGrpSpPr>
          <p:cNvPr id="7" name="组合 6"/>
          <p:cNvGrpSpPr/>
          <p:nvPr/>
        </p:nvGrpSpPr>
        <p:grpSpPr>
          <a:xfrm>
            <a:off x="5082151" y="1518337"/>
            <a:ext cx="3869060" cy="2636838"/>
            <a:chOff x="4644008" y="1484784"/>
            <a:chExt cx="4229100" cy="2636838"/>
          </a:xfrm>
        </p:grpSpPr>
        <p:pic>
          <p:nvPicPr>
            <p:cNvPr id="10" name="Picture 5" descr="T4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484784"/>
              <a:ext cx="4229100" cy="263683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364088" y="3573016"/>
              <a:ext cx="1086297"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 Box 6"/>
          <p:cNvSpPr txBox="1">
            <a:spLocks noChangeArrowheads="1"/>
          </p:cNvSpPr>
          <p:nvPr/>
        </p:nvSpPr>
        <p:spPr bwMode="auto">
          <a:xfrm>
            <a:off x="107950" y="2236788"/>
            <a:ext cx="489609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latin typeface="Times New Roman" pitchFamily="18" charset="0"/>
              </a:rPr>
              <a:t> </a:t>
            </a:r>
            <a:r>
              <a:rPr kumimoji="1" lang="zh-CN" altLang="en-US" sz="2400" dirty="0">
                <a:latin typeface="Times New Roman" pitchFamily="18" charset="0"/>
              </a:rPr>
              <a:t>在碰撞的短暂时间⊿</a:t>
            </a:r>
            <a:r>
              <a:rPr kumimoji="1" lang="en-US" altLang="zh-CN" sz="2400" i="1" dirty="0">
                <a:latin typeface="Times New Roman" pitchFamily="18" charset="0"/>
              </a:rPr>
              <a:t>t </a:t>
            </a:r>
            <a:r>
              <a:rPr kumimoji="1" lang="zh-CN" altLang="en-US" sz="2400" dirty="0">
                <a:latin typeface="Times New Roman" pitchFamily="18" charset="0"/>
              </a:rPr>
              <a:t>内，两小球首先相互接触，接着相互挤压，两球分别产生形变和试图恢复形变的力。这个试图恢复形变的力的性质决定了碰撞的性质。（保守力？） </a:t>
            </a:r>
          </a:p>
        </p:txBody>
      </p:sp>
      <p:sp>
        <p:nvSpPr>
          <p:cNvPr id="18" name="Text Box 7"/>
          <p:cNvSpPr txBox="1">
            <a:spLocks noChangeArrowheads="1"/>
          </p:cNvSpPr>
          <p:nvPr/>
        </p:nvSpPr>
        <p:spPr bwMode="auto">
          <a:xfrm>
            <a:off x="107950" y="4254187"/>
            <a:ext cx="87852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Times New Roman" pitchFamily="18" charset="0"/>
              </a:rPr>
              <a:t>在 </a:t>
            </a:r>
            <a:r>
              <a:rPr kumimoji="1" lang="en-US" altLang="zh-CN" sz="2400" i="1" dirty="0">
                <a:latin typeface="Times New Roman" pitchFamily="18" charset="0"/>
              </a:rPr>
              <a:t>u</a:t>
            </a:r>
            <a:r>
              <a:rPr kumimoji="1" lang="en-US" altLang="zh-CN" sz="2400" baseline="-25000" dirty="0">
                <a:latin typeface="Times New Roman" pitchFamily="18" charset="0"/>
              </a:rPr>
              <a:t>1 </a:t>
            </a:r>
            <a:r>
              <a:rPr kumimoji="1" lang="en-US" altLang="zh-CN" sz="2400" dirty="0">
                <a:latin typeface="Times New Roman" pitchFamily="18" charset="0"/>
              </a:rPr>
              <a:t>&gt; </a:t>
            </a:r>
            <a:r>
              <a:rPr kumimoji="1" lang="en-US" altLang="zh-CN" sz="2400" i="1" dirty="0">
                <a:latin typeface="Times New Roman" pitchFamily="18" charset="0"/>
              </a:rPr>
              <a:t>u</a:t>
            </a:r>
            <a:r>
              <a:rPr kumimoji="1" lang="en-US" altLang="zh-CN" sz="2400" baseline="-25000" dirty="0">
                <a:latin typeface="Times New Roman" pitchFamily="18" charset="0"/>
              </a:rPr>
              <a:t>2 </a:t>
            </a:r>
            <a:r>
              <a:rPr kumimoji="1" lang="zh-CN" altLang="en-US" sz="2400" dirty="0">
                <a:latin typeface="Times New Roman" pitchFamily="18" charset="0"/>
              </a:rPr>
              <a:t>的情况下，</a:t>
            </a:r>
            <a:r>
              <a:rPr kumimoji="1" lang="en-US" altLang="zh-CN" sz="2400" i="1" dirty="0">
                <a:latin typeface="Times New Roman" pitchFamily="18" charset="0"/>
              </a:rPr>
              <a:t>m</a:t>
            </a:r>
            <a:r>
              <a:rPr kumimoji="1" lang="en-US" altLang="zh-CN" sz="2400" baseline="-25000" dirty="0">
                <a:latin typeface="Times New Roman" pitchFamily="18" charset="0"/>
              </a:rPr>
              <a:t>1 </a:t>
            </a:r>
            <a:r>
              <a:rPr kumimoji="1" lang="zh-CN" altLang="en-US" sz="2400" dirty="0">
                <a:latin typeface="Times New Roman" pitchFamily="18" charset="0"/>
              </a:rPr>
              <a:t>速度渐小， </a:t>
            </a:r>
            <a:r>
              <a:rPr kumimoji="1" lang="en-US" altLang="zh-CN" sz="2400" i="1" dirty="0">
                <a:latin typeface="Times New Roman" pitchFamily="18" charset="0"/>
              </a:rPr>
              <a:t>m</a:t>
            </a:r>
            <a:r>
              <a:rPr kumimoji="1" lang="en-US" altLang="zh-CN" sz="2400" baseline="-25000" dirty="0">
                <a:latin typeface="Times New Roman" pitchFamily="18" charset="0"/>
              </a:rPr>
              <a:t>2 </a:t>
            </a:r>
            <a:r>
              <a:rPr kumimoji="1" lang="zh-CN" altLang="en-US" sz="2400" dirty="0">
                <a:latin typeface="Times New Roman" pitchFamily="18" charset="0"/>
              </a:rPr>
              <a:t>速度渐大，直至变为同一速度，达到最大压缩状态。这个阶段称为</a:t>
            </a:r>
            <a:r>
              <a:rPr kumimoji="1" lang="zh-CN" altLang="en-US" sz="2400" dirty="0">
                <a:solidFill>
                  <a:srgbClr val="CC0000"/>
                </a:solidFill>
                <a:latin typeface="Times New Roman" pitchFamily="18" charset="0"/>
                <a:ea typeface="黑体" pitchFamily="2" charset="-122"/>
              </a:rPr>
              <a:t>压缩阶段</a:t>
            </a:r>
            <a:r>
              <a:rPr kumimoji="1" lang="zh-CN" altLang="en-US" sz="2400" dirty="0">
                <a:latin typeface="Times New Roman" pitchFamily="18" charset="0"/>
              </a:rPr>
              <a:t>。 </a:t>
            </a:r>
          </a:p>
        </p:txBody>
      </p:sp>
      <p:sp>
        <p:nvSpPr>
          <p:cNvPr id="19" name="Text Box 8"/>
          <p:cNvSpPr txBox="1">
            <a:spLocks noChangeArrowheads="1"/>
          </p:cNvSpPr>
          <p:nvPr/>
        </p:nvSpPr>
        <p:spPr bwMode="auto">
          <a:xfrm>
            <a:off x="107950" y="5229225"/>
            <a:ext cx="86405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latin typeface="Times New Roman" pitchFamily="18" charset="0"/>
              </a:rPr>
              <a:t>随后，由于两小球形变逐渐恢复， </a:t>
            </a:r>
            <a:r>
              <a:rPr kumimoji="1" lang="en-US" altLang="zh-CN" sz="2400" i="1" dirty="0">
                <a:latin typeface="Times New Roman" pitchFamily="18" charset="0"/>
              </a:rPr>
              <a:t>m</a:t>
            </a:r>
            <a:r>
              <a:rPr kumimoji="1" lang="en-US" altLang="zh-CN" sz="2400" baseline="-25000" dirty="0">
                <a:latin typeface="Times New Roman" pitchFamily="18" charset="0"/>
              </a:rPr>
              <a:t>1 </a:t>
            </a:r>
            <a:r>
              <a:rPr kumimoji="1" lang="zh-CN" altLang="en-US" sz="2400" dirty="0">
                <a:latin typeface="Times New Roman" pitchFamily="18" charset="0"/>
              </a:rPr>
              <a:t>速度继续减小， </a:t>
            </a:r>
            <a:r>
              <a:rPr kumimoji="1" lang="en-US" altLang="zh-CN" sz="2400" i="1" dirty="0">
                <a:latin typeface="Times New Roman" pitchFamily="18" charset="0"/>
              </a:rPr>
              <a:t>m</a:t>
            </a:r>
            <a:r>
              <a:rPr kumimoji="1" lang="en-US" altLang="zh-CN" sz="2400" baseline="-25000" dirty="0">
                <a:latin typeface="Times New Roman" pitchFamily="18" charset="0"/>
              </a:rPr>
              <a:t>2 </a:t>
            </a:r>
            <a:r>
              <a:rPr kumimoji="1" lang="zh-CN" altLang="en-US" sz="2400" dirty="0">
                <a:latin typeface="Times New Roman" pitchFamily="18" charset="0"/>
              </a:rPr>
              <a:t>速度继续增大，两小球速度分别达到 </a:t>
            </a:r>
            <a:r>
              <a:rPr kumimoji="1" lang="en-US" altLang="zh-CN" sz="2400" i="1" dirty="0">
                <a:latin typeface="Times New Roman" pitchFamily="18" charset="0"/>
              </a:rPr>
              <a:t>v</a:t>
            </a:r>
            <a:r>
              <a:rPr kumimoji="1" lang="en-US" altLang="zh-CN" sz="2400" baseline="-25000" dirty="0">
                <a:latin typeface="Times New Roman" pitchFamily="18" charset="0"/>
              </a:rPr>
              <a:t>1</a:t>
            </a:r>
            <a:r>
              <a:rPr kumimoji="1" lang="en-US" altLang="zh-CN" sz="2400" dirty="0">
                <a:latin typeface="Times New Roman" pitchFamily="18" charset="0"/>
              </a:rPr>
              <a:t> </a:t>
            </a:r>
            <a:r>
              <a:rPr kumimoji="1" lang="zh-CN" altLang="en-US" sz="2400" dirty="0">
                <a:latin typeface="Times New Roman" pitchFamily="18" charset="0"/>
              </a:rPr>
              <a:t>和 </a:t>
            </a:r>
            <a:r>
              <a:rPr kumimoji="1" lang="en-US" altLang="zh-CN" sz="2400" i="1" dirty="0">
                <a:latin typeface="Times New Roman" pitchFamily="18" charset="0"/>
              </a:rPr>
              <a:t>v</a:t>
            </a:r>
            <a:r>
              <a:rPr kumimoji="1" lang="en-US" altLang="zh-CN" sz="2400" baseline="-25000" dirty="0">
                <a:latin typeface="Times New Roman" pitchFamily="18" charset="0"/>
              </a:rPr>
              <a:t>2 </a:t>
            </a:r>
            <a:r>
              <a:rPr kumimoji="1" lang="zh-CN" altLang="en-US" sz="2400" dirty="0">
                <a:latin typeface="Times New Roman" pitchFamily="18" charset="0"/>
              </a:rPr>
              <a:t>后开始分离。这是</a:t>
            </a:r>
            <a:r>
              <a:rPr kumimoji="1" lang="zh-CN" altLang="en-US" sz="2400" dirty="0">
                <a:solidFill>
                  <a:srgbClr val="CC0000"/>
                </a:solidFill>
                <a:latin typeface="Times New Roman" pitchFamily="18" charset="0"/>
                <a:ea typeface="黑体" pitchFamily="2" charset="-122"/>
              </a:rPr>
              <a:t>恢复阶段</a:t>
            </a:r>
            <a:r>
              <a:rPr kumimoji="1" lang="zh-CN" altLang="en-US" sz="2400" dirty="0">
                <a:latin typeface="Times New Roman" pitchFamily="18" charset="0"/>
              </a:rPr>
              <a:t>。 </a:t>
            </a:r>
          </a:p>
        </p:txBody>
      </p:sp>
    </p:spTree>
    <p:extLst>
      <p:ext uri="{BB962C8B-B14F-4D97-AF65-F5344CB8AC3E}">
        <p14:creationId xmlns:p14="http://schemas.microsoft.com/office/powerpoint/2010/main" val="386270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质点系动量守恒定律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4"/>
          <p:cNvSpPr>
            <a:spLocks noChangeArrowheads="1"/>
          </p:cNvSpPr>
          <p:nvPr/>
        </p:nvSpPr>
        <p:spPr bwMode="auto">
          <a:xfrm>
            <a:off x="251520" y="1518337"/>
            <a:ext cx="1080691" cy="6096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zh-CN" altLang="en-US" sz="2800" b="1" dirty="0">
                <a:solidFill>
                  <a:schemeClr val="tx1"/>
                </a:solidFill>
              </a:rPr>
              <a:t>正碰 </a:t>
            </a:r>
          </a:p>
        </p:txBody>
      </p:sp>
      <p:grpSp>
        <p:nvGrpSpPr>
          <p:cNvPr id="7" name="组合 6"/>
          <p:cNvGrpSpPr/>
          <p:nvPr/>
        </p:nvGrpSpPr>
        <p:grpSpPr>
          <a:xfrm>
            <a:off x="4644008" y="1484784"/>
            <a:ext cx="4229100" cy="2636838"/>
            <a:chOff x="4644008" y="1484784"/>
            <a:chExt cx="4229100" cy="2636838"/>
          </a:xfrm>
        </p:grpSpPr>
        <p:pic>
          <p:nvPicPr>
            <p:cNvPr id="10" name="Picture 5" descr="T4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484784"/>
              <a:ext cx="4229100" cy="263683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364088" y="3573016"/>
              <a:ext cx="1086297"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 Box 6"/>
          <p:cNvSpPr txBox="1">
            <a:spLocks noChangeArrowheads="1"/>
          </p:cNvSpPr>
          <p:nvPr/>
        </p:nvSpPr>
        <p:spPr bwMode="auto">
          <a:xfrm>
            <a:off x="107950" y="2235968"/>
            <a:ext cx="460851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ea typeface="宋体" charset="-122"/>
              </a:defRPr>
            </a:lvl1pPr>
            <a:lvl2pPr marL="914400" indent="-457200">
              <a:defRPr>
                <a:solidFill>
                  <a:schemeClr val="tx1"/>
                </a:solidFill>
                <a:latin typeface="Arial" charset="0"/>
                <a:ea typeface="宋体" charset="-122"/>
              </a:defRPr>
            </a:lvl2pPr>
            <a:lvl3pPr marL="1371600" indent="-457200">
              <a:defRPr>
                <a:solidFill>
                  <a:schemeClr val="tx1"/>
                </a:solidFill>
                <a:latin typeface="Arial" charset="0"/>
                <a:ea typeface="宋体" charset="-122"/>
              </a:defRPr>
            </a:lvl3pPr>
            <a:lvl4pPr marL="1828800" indent="-457200">
              <a:defRPr>
                <a:solidFill>
                  <a:schemeClr val="tx1"/>
                </a:solidFill>
                <a:latin typeface="Arial" charset="0"/>
                <a:ea typeface="宋体" charset="-122"/>
              </a:defRPr>
            </a:lvl4pPr>
            <a:lvl5pPr marL="2286000" indent="-457200">
              <a:defRPr>
                <a:solidFill>
                  <a:schemeClr val="tx1"/>
                </a:solidFill>
                <a:latin typeface="Arial" charset="0"/>
                <a:ea typeface="宋体" charset="-122"/>
              </a:defRPr>
            </a:lvl5pPr>
            <a:lvl6pPr marL="2743200" indent="-457200" fontAlgn="base">
              <a:spcBef>
                <a:spcPct val="0"/>
              </a:spcBef>
              <a:spcAft>
                <a:spcPct val="0"/>
              </a:spcAft>
              <a:defRPr>
                <a:solidFill>
                  <a:schemeClr val="tx1"/>
                </a:solidFill>
                <a:latin typeface="Arial" charset="0"/>
                <a:ea typeface="宋体" charset="-122"/>
              </a:defRPr>
            </a:lvl6pPr>
            <a:lvl7pPr marL="3200400" indent="-457200" fontAlgn="base">
              <a:spcBef>
                <a:spcPct val="0"/>
              </a:spcBef>
              <a:spcAft>
                <a:spcPct val="0"/>
              </a:spcAft>
              <a:defRPr>
                <a:solidFill>
                  <a:schemeClr val="tx1"/>
                </a:solidFill>
                <a:latin typeface="Arial" charset="0"/>
                <a:ea typeface="宋体" charset="-122"/>
              </a:defRPr>
            </a:lvl7pPr>
            <a:lvl8pPr marL="3657600" indent="-457200" fontAlgn="base">
              <a:spcBef>
                <a:spcPct val="0"/>
              </a:spcBef>
              <a:spcAft>
                <a:spcPct val="0"/>
              </a:spcAft>
              <a:defRPr>
                <a:solidFill>
                  <a:schemeClr val="tx1"/>
                </a:solidFill>
                <a:latin typeface="Arial" charset="0"/>
                <a:ea typeface="宋体" charset="-122"/>
              </a:defRPr>
            </a:lvl8pPr>
            <a:lvl9pPr marL="4114800" indent="-457200" fontAlgn="base">
              <a:spcBef>
                <a:spcPct val="0"/>
              </a:spcBef>
              <a:spcAft>
                <a:spcPct val="0"/>
              </a:spcAft>
              <a:defRPr>
                <a:solidFill>
                  <a:schemeClr val="tx1"/>
                </a:solidFill>
                <a:latin typeface="Arial" charset="0"/>
                <a:ea typeface="宋体" charset="-122"/>
              </a:defRPr>
            </a:lvl9pPr>
          </a:lstStyle>
          <a:p>
            <a:pPr>
              <a:buFontTx/>
              <a:buAutoNum type="arabicPeriod"/>
            </a:pPr>
            <a:r>
              <a:rPr kumimoji="1" lang="zh-CN" altLang="en-US" sz="2400" b="1" dirty="0">
                <a:solidFill>
                  <a:srgbClr val="CC0000"/>
                </a:solidFill>
                <a:latin typeface="Times New Roman" pitchFamily="18" charset="0"/>
              </a:rPr>
              <a:t>压缩阶段：</a:t>
            </a:r>
            <a:r>
              <a:rPr kumimoji="1" lang="zh-CN" altLang="en-US" sz="2400" dirty="0">
                <a:latin typeface="Times New Roman" pitchFamily="18" charset="0"/>
              </a:rPr>
              <a:t>两球速度不等 → 两球速度相等，球体变形。设两球之间的作用力对</a:t>
            </a:r>
            <a:r>
              <a:rPr kumimoji="1" lang="en-US" altLang="zh-CN" sz="2400" i="1" dirty="0">
                <a:latin typeface="Times New Roman" pitchFamily="18" charset="0"/>
              </a:rPr>
              <a:t>m</a:t>
            </a:r>
            <a:r>
              <a:rPr kumimoji="1" lang="en-US" altLang="zh-CN" sz="2400" baseline="-25000" dirty="0">
                <a:latin typeface="Times New Roman" pitchFamily="18" charset="0"/>
              </a:rPr>
              <a:t>2 </a:t>
            </a:r>
            <a:r>
              <a:rPr kumimoji="1" lang="zh-CN" altLang="en-US" sz="2400" dirty="0">
                <a:latin typeface="Times New Roman" pitchFamily="18" charset="0"/>
              </a:rPr>
              <a:t>的冲量为 </a:t>
            </a:r>
            <a:r>
              <a:rPr kumimoji="1" lang="en-US" altLang="zh-CN" sz="2400" i="1" dirty="0">
                <a:latin typeface="Times New Roman" pitchFamily="18" charset="0"/>
              </a:rPr>
              <a:t>I</a:t>
            </a:r>
            <a:r>
              <a:rPr kumimoji="1" lang="zh-CN" altLang="en-US" sz="2400" dirty="0">
                <a:latin typeface="Times New Roman" pitchFamily="18" charset="0"/>
              </a:rPr>
              <a:t>，有： </a:t>
            </a:r>
          </a:p>
        </p:txBody>
      </p:sp>
      <p:graphicFrame>
        <p:nvGraphicFramePr>
          <p:cNvPr id="13" name="Object 7"/>
          <p:cNvGraphicFramePr>
            <a:graphicFrameLocks noChangeAspect="1"/>
          </p:cNvGraphicFramePr>
          <p:nvPr>
            <p:extLst>
              <p:ext uri="{D42A27DB-BD31-4B8C-83A1-F6EECF244321}">
                <p14:modId xmlns:p14="http://schemas.microsoft.com/office/powerpoint/2010/main" val="3111088442"/>
              </p:ext>
            </p:extLst>
          </p:nvPr>
        </p:nvGraphicFramePr>
        <p:xfrm>
          <a:off x="1728788" y="3778994"/>
          <a:ext cx="2357437" cy="946150"/>
        </p:xfrm>
        <a:graphic>
          <a:graphicData uri="http://schemas.openxmlformats.org/presentationml/2006/ole">
            <mc:AlternateContent xmlns:mc="http://schemas.openxmlformats.org/markup-compatibility/2006">
              <mc:Choice xmlns:v="urn:schemas-microsoft-com:vml" Requires="v">
                <p:oleObj spid="_x0000_s156102" r:id="rId5" imgW="1206500" imgH="482600" progId="Equation.3">
                  <p:embed/>
                </p:oleObj>
              </mc:Choice>
              <mc:Fallback>
                <p:oleObj r:id="rId5" imgW="12065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788" y="3778994"/>
                        <a:ext cx="2357437"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14"/>
          <p:cNvGrpSpPr>
            <a:grpSpLocks/>
          </p:cNvGrpSpPr>
          <p:nvPr/>
        </p:nvGrpSpPr>
        <p:grpSpPr bwMode="auto">
          <a:xfrm>
            <a:off x="475406" y="4722018"/>
            <a:ext cx="5392738" cy="1011238"/>
            <a:chOff x="308" y="2568"/>
            <a:chExt cx="3397" cy="637"/>
          </a:xfrm>
        </p:grpSpPr>
        <p:sp>
          <p:nvSpPr>
            <p:cNvPr id="15" name="Text Box 8"/>
            <p:cNvSpPr txBox="1">
              <a:spLocks noChangeArrowheads="1"/>
            </p:cNvSpPr>
            <p:nvPr/>
          </p:nvSpPr>
          <p:spPr bwMode="auto">
            <a:xfrm>
              <a:off x="308" y="2704"/>
              <a:ext cx="12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Times New Roman" pitchFamily="18" charset="0"/>
                </a:rPr>
                <a:t>消去 </a:t>
              </a:r>
              <a:r>
                <a:rPr kumimoji="1" lang="en-US" altLang="zh-CN" sz="2400" i="1" dirty="0">
                  <a:latin typeface="Times New Roman" pitchFamily="18" charset="0"/>
                </a:rPr>
                <a:t>v</a:t>
              </a:r>
              <a:r>
                <a:rPr kumimoji="1" lang="zh-CN" altLang="en-US" sz="2400" dirty="0">
                  <a:latin typeface="Times New Roman" pitchFamily="18" charset="0"/>
                </a:rPr>
                <a:t>，得： </a:t>
              </a:r>
            </a:p>
          </p:txBody>
        </p:sp>
        <p:graphicFrame>
          <p:nvGraphicFramePr>
            <p:cNvPr id="17" name="Object 9"/>
            <p:cNvGraphicFramePr>
              <a:graphicFrameLocks noChangeAspect="1"/>
            </p:cNvGraphicFramePr>
            <p:nvPr>
              <p:extLst>
                <p:ext uri="{D42A27DB-BD31-4B8C-83A1-F6EECF244321}">
                  <p14:modId xmlns:p14="http://schemas.microsoft.com/office/powerpoint/2010/main" val="1275231803"/>
                </p:ext>
              </p:extLst>
            </p:nvPr>
          </p:nvGraphicFramePr>
          <p:xfrm>
            <a:off x="1647" y="2568"/>
            <a:ext cx="2058" cy="637"/>
          </p:xfrm>
          <a:graphic>
            <a:graphicData uri="http://schemas.openxmlformats.org/presentationml/2006/ole">
              <mc:AlternateContent xmlns:mc="http://schemas.openxmlformats.org/markup-compatibility/2006">
                <mc:Choice xmlns:v="urn:schemas-microsoft-com:vml" Requires="v">
                  <p:oleObj spid="_x0000_s156103" name="Equation" r:id="rId7" imgW="1574640" imgH="482400" progId="Equation.DSMT4">
                    <p:embed/>
                  </p:oleObj>
                </mc:Choice>
                <mc:Fallback>
                  <p:oleObj name="Equation" r:id="rId7" imgW="1574640" imgH="482400" progId="Equation.DSMT4">
                    <p:embed/>
                    <p:pic>
                      <p:nvPicPr>
                        <p:cNvPr id="0" name=""/>
                        <p:cNvPicPr>
                          <a:picLocks noChangeAspect="1" noChangeArrowheads="1"/>
                        </p:cNvPicPr>
                        <p:nvPr/>
                      </p:nvPicPr>
                      <p:blipFill>
                        <a:blip r:embed="rId8"/>
                        <a:srcRect/>
                        <a:stretch>
                          <a:fillRect/>
                        </a:stretch>
                      </p:blipFill>
                      <p:spPr bwMode="auto">
                        <a:xfrm>
                          <a:off x="1647" y="2568"/>
                          <a:ext cx="2058" cy="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Group 15"/>
          <p:cNvGrpSpPr>
            <a:grpSpLocks/>
          </p:cNvGrpSpPr>
          <p:nvPr/>
        </p:nvGrpSpPr>
        <p:grpSpPr bwMode="auto">
          <a:xfrm>
            <a:off x="6117976" y="5004470"/>
            <a:ext cx="2630488" cy="512762"/>
            <a:chOff x="1451" y="3249"/>
            <a:chExt cx="1657" cy="323"/>
          </a:xfrm>
        </p:grpSpPr>
        <p:graphicFrame>
          <p:nvGraphicFramePr>
            <p:cNvPr id="21" name="Object 10"/>
            <p:cNvGraphicFramePr>
              <a:graphicFrameLocks noChangeAspect="1"/>
            </p:cNvGraphicFramePr>
            <p:nvPr/>
          </p:nvGraphicFramePr>
          <p:xfrm>
            <a:off x="1761" y="3249"/>
            <a:ext cx="1347" cy="323"/>
          </p:xfrm>
          <a:graphic>
            <a:graphicData uri="http://schemas.openxmlformats.org/presentationml/2006/ole">
              <mc:AlternateContent xmlns:mc="http://schemas.openxmlformats.org/markup-compatibility/2006">
                <mc:Choice xmlns:v="urn:schemas-microsoft-com:vml" Requires="v">
                  <p:oleObj spid="_x0000_s156104" r:id="rId9" imgW="914003" imgH="215806" progId="Equation.3">
                    <p:embed/>
                  </p:oleObj>
                </mc:Choice>
                <mc:Fallback>
                  <p:oleObj r:id="rId9" imgW="914003" imgH="21580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1" y="3249"/>
                          <a:ext cx="1347"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1"/>
            <p:cNvSpPr txBox="1">
              <a:spLocks noChangeArrowheads="1"/>
            </p:cNvSpPr>
            <p:nvPr/>
          </p:nvSpPr>
          <p:spPr bwMode="auto">
            <a:xfrm>
              <a:off x="1451" y="3249"/>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Times New Roman" pitchFamily="18" charset="0"/>
                </a:rPr>
                <a:t>或：</a:t>
              </a:r>
            </a:p>
          </p:txBody>
        </p:sp>
      </p:grpSp>
      <p:grpSp>
        <p:nvGrpSpPr>
          <p:cNvPr id="23" name="Group 16"/>
          <p:cNvGrpSpPr>
            <a:grpSpLocks/>
          </p:cNvGrpSpPr>
          <p:nvPr/>
        </p:nvGrpSpPr>
        <p:grpSpPr bwMode="auto">
          <a:xfrm>
            <a:off x="474687" y="5695652"/>
            <a:ext cx="6905625" cy="901700"/>
            <a:chOff x="254" y="3679"/>
            <a:chExt cx="4350" cy="568"/>
          </a:xfrm>
        </p:grpSpPr>
        <p:sp>
          <p:nvSpPr>
            <p:cNvPr id="24" name="Text Box 12"/>
            <p:cNvSpPr txBox="1">
              <a:spLocks noChangeArrowheads="1"/>
            </p:cNvSpPr>
            <p:nvPr/>
          </p:nvSpPr>
          <p:spPr bwMode="auto">
            <a:xfrm>
              <a:off x="254" y="3822"/>
              <a:ext cx="43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itchFamily="18" charset="0"/>
                </a:rPr>
                <a:t>其中                       ，称为</a:t>
              </a:r>
              <a:r>
                <a:rPr kumimoji="1" lang="zh-CN" altLang="en-US" sz="2400" b="1">
                  <a:solidFill>
                    <a:srgbClr val="CC0000"/>
                  </a:solidFill>
                  <a:latin typeface="Times New Roman" pitchFamily="18" charset="0"/>
                </a:rPr>
                <a:t>约化质量（折合质量）</a:t>
              </a:r>
              <a:r>
                <a:rPr kumimoji="1" lang="zh-CN" altLang="en-US" sz="2400">
                  <a:latin typeface="Times New Roman" pitchFamily="18" charset="0"/>
                </a:rPr>
                <a:t>。 </a:t>
              </a:r>
            </a:p>
          </p:txBody>
        </p:sp>
        <p:graphicFrame>
          <p:nvGraphicFramePr>
            <p:cNvPr id="25" name="Object 13"/>
            <p:cNvGraphicFramePr>
              <a:graphicFrameLocks noChangeAspect="1"/>
            </p:cNvGraphicFramePr>
            <p:nvPr/>
          </p:nvGraphicFramePr>
          <p:xfrm>
            <a:off x="714" y="3679"/>
            <a:ext cx="1047" cy="568"/>
          </p:xfrm>
          <a:graphic>
            <a:graphicData uri="http://schemas.openxmlformats.org/presentationml/2006/ole">
              <mc:AlternateContent xmlns:mc="http://schemas.openxmlformats.org/markup-compatibility/2006">
                <mc:Choice xmlns:v="urn:schemas-microsoft-com:vml" Requires="v">
                  <p:oleObj spid="_x0000_s156105" r:id="rId5" imgW="787400" imgH="431800" progId="Equation.3">
                    <p:embed/>
                  </p:oleObj>
                </mc:Choice>
                <mc:Fallback>
                  <p:oleObj r:id="rId5" imgW="787400" imgH="431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 y="3679"/>
                          <a:ext cx="1047" cy="5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99338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质点系动量守恒定律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4"/>
          <p:cNvSpPr>
            <a:spLocks noChangeArrowheads="1"/>
          </p:cNvSpPr>
          <p:nvPr/>
        </p:nvSpPr>
        <p:spPr bwMode="auto">
          <a:xfrm>
            <a:off x="251520" y="1518337"/>
            <a:ext cx="1080691" cy="6096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zh-CN" altLang="en-US" sz="2800" b="1" dirty="0">
                <a:solidFill>
                  <a:schemeClr val="tx1"/>
                </a:solidFill>
              </a:rPr>
              <a:t>正碰 </a:t>
            </a:r>
          </a:p>
        </p:txBody>
      </p:sp>
      <p:grpSp>
        <p:nvGrpSpPr>
          <p:cNvPr id="7" name="组合 6"/>
          <p:cNvGrpSpPr/>
          <p:nvPr/>
        </p:nvGrpSpPr>
        <p:grpSpPr>
          <a:xfrm>
            <a:off x="4644008" y="1484784"/>
            <a:ext cx="4229100" cy="2636838"/>
            <a:chOff x="4644008" y="1484784"/>
            <a:chExt cx="4229100" cy="2636838"/>
          </a:xfrm>
        </p:grpSpPr>
        <p:pic>
          <p:nvPicPr>
            <p:cNvPr id="10" name="Picture 5" descr="T4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484784"/>
              <a:ext cx="4229100" cy="263683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364088" y="3573016"/>
              <a:ext cx="1086297"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Text Box 6"/>
          <p:cNvSpPr txBox="1">
            <a:spLocks noChangeArrowheads="1"/>
          </p:cNvSpPr>
          <p:nvPr/>
        </p:nvSpPr>
        <p:spPr bwMode="auto">
          <a:xfrm>
            <a:off x="171375" y="2420888"/>
            <a:ext cx="431958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ea typeface="宋体" charset="-122"/>
              </a:defRPr>
            </a:lvl1pPr>
            <a:lvl2pPr marL="914400" indent="-457200">
              <a:defRPr>
                <a:solidFill>
                  <a:schemeClr val="tx1"/>
                </a:solidFill>
                <a:latin typeface="Arial" charset="0"/>
                <a:ea typeface="宋体" charset="-122"/>
              </a:defRPr>
            </a:lvl2pPr>
            <a:lvl3pPr marL="1371600" indent="-457200">
              <a:defRPr>
                <a:solidFill>
                  <a:schemeClr val="tx1"/>
                </a:solidFill>
                <a:latin typeface="Arial" charset="0"/>
                <a:ea typeface="宋体" charset="-122"/>
              </a:defRPr>
            </a:lvl3pPr>
            <a:lvl4pPr marL="1828800" indent="-457200">
              <a:defRPr>
                <a:solidFill>
                  <a:schemeClr val="tx1"/>
                </a:solidFill>
                <a:latin typeface="Arial" charset="0"/>
                <a:ea typeface="宋体" charset="-122"/>
              </a:defRPr>
            </a:lvl4pPr>
            <a:lvl5pPr marL="2286000" indent="-457200">
              <a:defRPr>
                <a:solidFill>
                  <a:schemeClr val="tx1"/>
                </a:solidFill>
                <a:latin typeface="Arial" charset="0"/>
                <a:ea typeface="宋体" charset="-122"/>
              </a:defRPr>
            </a:lvl5pPr>
            <a:lvl6pPr marL="2743200" indent="-457200" fontAlgn="base">
              <a:spcBef>
                <a:spcPct val="0"/>
              </a:spcBef>
              <a:spcAft>
                <a:spcPct val="0"/>
              </a:spcAft>
              <a:defRPr>
                <a:solidFill>
                  <a:schemeClr val="tx1"/>
                </a:solidFill>
                <a:latin typeface="Arial" charset="0"/>
                <a:ea typeface="宋体" charset="-122"/>
              </a:defRPr>
            </a:lvl6pPr>
            <a:lvl7pPr marL="3200400" indent="-457200" fontAlgn="base">
              <a:spcBef>
                <a:spcPct val="0"/>
              </a:spcBef>
              <a:spcAft>
                <a:spcPct val="0"/>
              </a:spcAft>
              <a:defRPr>
                <a:solidFill>
                  <a:schemeClr val="tx1"/>
                </a:solidFill>
                <a:latin typeface="Arial" charset="0"/>
                <a:ea typeface="宋体" charset="-122"/>
              </a:defRPr>
            </a:lvl7pPr>
            <a:lvl8pPr marL="3657600" indent="-457200" fontAlgn="base">
              <a:spcBef>
                <a:spcPct val="0"/>
              </a:spcBef>
              <a:spcAft>
                <a:spcPct val="0"/>
              </a:spcAft>
              <a:defRPr>
                <a:solidFill>
                  <a:schemeClr val="tx1"/>
                </a:solidFill>
                <a:latin typeface="Arial" charset="0"/>
                <a:ea typeface="宋体" charset="-122"/>
              </a:defRPr>
            </a:lvl8pPr>
            <a:lvl9pPr marL="4114800" indent="-457200" fontAlgn="base">
              <a:spcBef>
                <a:spcPct val="0"/>
              </a:spcBef>
              <a:spcAft>
                <a:spcPct val="0"/>
              </a:spcAft>
              <a:defRPr>
                <a:solidFill>
                  <a:schemeClr val="tx1"/>
                </a:solidFill>
                <a:latin typeface="Arial" charset="0"/>
                <a:ea typeface="宋体" charset="-122"/>
              </a:defRPr>
            </a:lvl9pPr>
          </a:lstStyle>
          <a:p>
            <a:pPr>
              <a:buFontTx/>
              <a:buAutoNum type="arabicPeriod" startAt="2"/>
            </a:pPr>
            <a:r>
              <a:rPr kumimoji="1" lang="zh-CN" altLang="en-US" sz="2400" b="1" dirty="0">
                <a:solidFill>
                  <a:srgbClr val="CC0000"/>
                </a:solidFill>
                <a:latin typeface="Times New Roman" pitchFamily="18" charset="0"/>
              </a:rPr>
              <a:t>恢复阶段：</a:t>
            </a:r>
            <a:r>
              <a:rPr kumimoji="1" lang="zh-CN" altLang="en-US" sz="2400" dirty="0">
                <a:latin typeface="Times New Roman" pitchFamily="18" charset="0"/>
              </a:rPr>
              <a:t>两球速度相等 → 两球分开，变形逐渐恢复。设两球之间的相互作用力对 </a:t>
            </a:r>
            <a:r>
              <a:rPr kumimoji="1" lang="en-US" altLang="zh-CN" sz="2400" i="1" dirty="0">
                <a:latin typeface="Times New Roman" pitchFamily="18" charset="0"/>
              </a:rPr>
              <a:t>m</a:t>
            </a:r>
            <a:r>
              <a:rPr kumimoji="1" lang="en-US" altLang="zh-CN" sz="2400" baseline="-25000" dirty="0">
                <a:latin typeface="Times New Roman" pitchFamily="18" charset="0"/>
              </a:rPr>
              <a:t>2 </a:t>
            </a:r>
            <a:r>
              <a:rPr kumimoji="1" lang="zh-CN" altLang="en-US" sz="2400" dirty="0">
                <a:latin typeface="Times New Roman" pitchFamily="18" charset="0"/>
              </a:rPr>
              <a:t>的冲量为 </a:t>
            </a:r>
            <a:r>
              <a:rPr kumimoji="1" lang="en-US" altLang="zh-CN" sz="2400" i="1" dirty="0">
                <a:latin typeface="Times New Roman" pitchFamily="18" charset="0"/>
              </a:rPr>
              <a:t>J</a:t>
            </a:r>
            <a:r>
              <a:rPr kumimoji="1" lang="zh-CN" altLang="en-US" sz="2400" dirty="0">
                <a:latin typeface="Times New Roman" pitchFamily="18" charset="0"/>
              </a:rPr>
              <a:t>，有： </a:t>
            </a:r>
          </a:p>
        </p:txBody>
      </p:sp>
      <p:graphicFrame>
        <p:nvGraphicFramePr>
          <p:cNvPr id="38" name="Object 7"/>
          <p:cNvGraphicFramePr>
            <a:graphicFrameLocks noChangeAspect="1"/>
          </p:cNvGraphicFramePr>
          <p:nvPr>
            <p:extLst>
              <p:ext uri="{D42A27DB-BD31-4B8C-83A1-F6EECF244321}">
                <p14:modId xmlns:p14="http://schemas.microsoft.com/office/powerpoint/2010/main" val="2484875536"/>
              </p:ext>
            </p:extLst>
          </p:nvPr>
        </p:nvGraphicFramePr>
        <p:xfrm>
          <a:off x="2168450" y="4189363"/>
          <a:ext cx="2495550" cy="1027112"/>
        </p:xfrm>
        <a:graphic>
          <a:graphicData uri="http://schemas.openxmlformats.org/presentationml/2006/ole">
            <mc:AlternateContent xmlns:mc="http://schemas.openxmlformats.org/markup-compatibility/2006">
              <mc:Choice xmlns:v="urn:schemas-microsoft-com:vml" Requires="v">
                <p:oleObj spid="_x0000_s156998" r:id="rId5" imgW="1180588" imgH="482391" progId="Equation.3">
                  <p:embed/>
                </p:oleObj>
              </mc:Choice>
              <mc:Fallback>
                <p:oleObj r:id="rId5" imgW="1180588" imgH="4823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8450" y="4189363"/>
                        <a:ext cx="2495550"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9" name="Group 12"/>
          <p:cNvGrpSpPr>
            <a:grpSpLocks/>
          </p:cNvGrpSpPr>
          <p:nvPr/>
        </p:nvGrpSpPr>
        <p:grpSpPr bwMode="auto">
          <a:xfrm>
            <a:off x="552375" y="5413325"/>
            <a:ext cx="4838701" cy="1004888"/>
            <a:chOff x="308" y="2840"/>
            <a:chExt cx="3048" cy="633"/>
          </a:xfrm>
        </p:grpSpPr>
        <p:sp>
          <p:nvSpPr>
            <p:cNvPr id="40" name="Text Box 8"/>
            <p:cNvSpPr txBox="1">
              <a:spLocks noChangeArrowheads="1"/>
            </p:cNvSpPr>
            <p:nvPr/>
          </p:nvSpPr>
          <p:spPr bwMode="auto">
            <a:xfrm>
              <a:off x="308" y="3022"/>
              <a:ext cx="12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itchFamily="18" charset="0"/>
                </a:rPr>
                <a:t>消去 </a:t>
              </a:r>
              <a:r>
                <a:rPr kumimoji="1" lang="en-US" altLang="zh-CN" sz="2400" i="1">
                  <a:latin typeface="Times New Roman" pitchFamily="18" charset="0"/>
                </a:rPr>
                <a:t>v</a:t>
              </a:r>
              <a:r>
                <a:rPr kumimoji="1" lang="zh-CN" altLang="en-US" sz="2400">
                  <a:latin typeface="Times New Roman" pitchFamily="18" charset="0"/>
                </a:rPr>
                <a:t>，得： </a:t>
              </a:r>
            </a:p>
          </p:txBody>
        </p:sp>
        <p:graphicFrame>
          <p:nvGraphicFramePr>
            <p:cNvPr id="41" name="Object 9"/>
            <p:cNvGraphicFramePr>
              <a:graphicFrameLocks noChangeAspect="1"/>
            </p:cNvGraphicFramePr>
            <p:nvPr>
              <p:extLst>
                <p:ext uri="{D42A27DB-BD31-4B8C-83A1-F6EECF244321}">
                  <p14:modId xmlns:p14="http://schemas.microsoft.com/office/powerpoint/2010/main" val="3610209983"/>
                </p:ext>
              </p:extLst>
            </p:nvPr>
          </p:nvGraphicFramePr>
          <p:xfrm>
            <a:off x="1549" y="2840"/>
            <a:ext cx="1807" cy="633"/>
          </p:xfrm>
          <a:graphic>
            <a:graphicData uri="http://schemas.openxmlformats.org/presentationml/2006/ole">
              <mc:AlternateContent xmlns:mc="http://schemas.openxmlformats.org/markup-compatibility/2006">
                <mc:Choice xmlns:v="urn:schemas-microsoft-com:vml" Requires="v">
                  <p:oleObj spid="_x0000_s156999" name="Equation" r:id="rId7" imgW="1384200" imgH="482400" progId="Equation.DSMT4">
                    <p:embed/>
                  </p:oleObj>
                </mc:Choice>
                <mc:Fallback>
                  <p:oleObj name="Equation" r:id="rId7" imgW="1384200" imgH="482400" progId="Equation.DSMT4">
                    <p:embed/>
                    <p:pic>
                      <p:nvPicPr>
                        <p:cNvPr id="0" name=""/>
                        <p:cNvPicPr>
                          <a:picLocks noChangeAspect="1" noChangeArrowheads="1"/>
                        </p:cNvPicPr>
                        <p:nvPr/>
                      </p:nvPicPr>
                      <p:blipFill>
                        <a:blip r:embed="rId8"/>
                        <a:srcRect/>
                        <a:stretch>
                          <a:fillRect/>
                        </a:stretch>
                      </p:blipFill>
                      <p:spPr bwMode="auto">
                        <a:xfrm>
                          <a:off x="1549" y="2840"/>
                          <a:ext cx="1807" cy="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 name="Group 13"/>
          <p:cNvGrpSpPr>
            <a:grpSpLocks/>
          </p:cNvGrpSpPr>
          <p:nvPr/>
        </p:nvGrpSpPr>
        <p:grpSpPr bwMode="auto">
          <a:xfrm>
            <a:off x="5907236" y="5600309"/>
            <a:ext cx="2541588" cy="493713"/>
            <a:chOff x="1297" y="3754"/>
            <a:chExt cx="1601" cy="311"/>
          </a:xfrm>
        </p:grpSpPr>
        <p:graphicFrame>
          <p:nvGraphicFramePr>
            <p:cNvPr id="43" name="Object 10"/>
            <p:cNvGraphicFramePr>
              <a:graphicFrameLocks noChangeAspect="1"/>
            </p:cNvGraphicFramePr>
            <p:nvPr/>
          </p:nvGraphicFramePr>
          <p:xfrm>
            <a:off x="1602" y="3754"/>
            <a:ext cx="1296" cy="311"/>
          </p:xfrm>
          <a:graphic>
            <a:graphicData uri="http://schemas.openxmlformats.org/presentationml/2006/ole">
              <mc:AlternateContent xmlns:mc="http://schemas.openxmlformats.org/markup-compatibility/2006">
                <mc:Choice xmlns:v="urn:schemas-microsoft-com:vml" Requires="v">
                  <p:oleObj spid="_x0000_s157000" r:id="rId5" imgW="914003" imgH="215806" progId="Equation.3">
                    <p:embed/>
                  </p:oleObj>
                </mc:Choice>
                <mc:Fallback>
                  <p:oleObj r:id="rId5" imgW="914003" imgH="21580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2" y="3754"/>
                          <a:ext cx="1296"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 Box 11"/>
            <p:cNvSpPr txBox="1">
              <a:spLocks noChangeArrowheads="1"/>
            </p:cNvSpPr>
            <p:nvPr/>
          </p:nvSpPr>
          <p:spPr bwMode="auto">
            <a:xfrm>
              <a:off x="1297" y="3754"/>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Times New Roman" pitchFamily="18" charset="0"/>
                </a:rPr>
                <a:t>或：</a:t>
              </a:r>
            </a:p>
          </p:txBody>
        </p:sp>
      </p:grpSp>
    </p:spTree>
    <p:extLst>
      <p:ext uri="{BB962C8B-B14F-4D97-AF65-F5344CB8AC3E}">
        <p14:creationId xmlns:p14="http://schemas.microsoft.com/office/powerpoint/2010/main" val="330781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质点系动量守恒定律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4"/>
          <p:cNvSpPr>
            <a:spLocks noChangeArrowheads="1"/>
          </p:cNvSpPr>
          <p:nvPr/>
        </p:nvSpPr>
        <p:spPr bwMode="auto">
          <a:xfrm>
            <a:off x="251520" y="1518337"/>
            <a:ext cx="1080691" cy="6096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zh-CN" altLang="en-US" sz="2800" b="1" dirty="0">
                <a:solidFill>
                  <a:schemeClr val="tx1"/>
                </a:solidFill>
              </a:rPr>
              <a:t>正碰 </a:t>
            </a:r>
          </a:p>
        </p:txBody>
      </p:sp>
      <p:graphicFrame>
        <p:nvGraphicFramePr>
          <p:cNvPr id="17" name="Object 10"/>
          <p:cNvGraphicFramePr>
            <a:graphicFrameLocks noChangeAspect="1"/>
          </p:cNvGraphicFramePr>
          <p:nvPr>
            <p:extLst>
              <p:ext uri="{D42A27DB-BD31-4B8C-83A1-F6EECF244321}">
                <p14:modId xmlns:p14="http://schemas.microsoft.com/office/powerpoint/2010/main" val="1802750586"/>
              </p:ext>
            </p:extLst>
          </p:nvPr>
        </p:nvGraphicFramePr>
        <p:xfrm>
          <a:off x="2258992" y="1772816"/>
          <a:ext cx="2138363" cy="512762"/>
        </p:xfrm>
        <a:graphic>
          <a:graphicData uri="http://schemas.openxmlformats.org/presentationml/2006/ole">
            <mc:AlternateContent xmlns:mc="http://schemas.openxmlformats.org/markup-compatibility/2006">
              <mc:Choice xmlns:v="urn:schemas-microsoft-com:vml" Requires="v">
                <p:oleObj spid="_x0000_s158136" r:id="rId4" imgW="914003" imgH="215806" progId="Equation.3">
                  <p:embed/>
                </p:oleObj>
              </mc:Choice>
              <mc:Fallback>
                <p:oleObj r:id="rId4" imgW="914003"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8992" y="1772816"/>
                        <a:ext cx="2138363"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0"/>
          <p:cNvGraphicFramePr>
            <a:graphicFrameLocks noChangeAspect="1"/>
          </p:cNvGraphicFramePr>
          <p:nvPr>
            <p:extLst>
              <p:ext uri="{D42A27DB-BD31-4B8C-83A1-F6EECF244321}">
                <p14:modId xmlns:p14="http://schemas.microsoft.com/office/powerpoint/2010/main" val="2014352439"/>
              </p:ext>
            </p:extLst>
          </p:nvPr>
        </p:nvGraphicFramePr>
        <p:xfrm>
          <a:off x="5178896" y="1791865"/>
          <a:ext cx="2057400" cy="493713"/>
        </p:xfrm>
        <a:graphic>
          <a:graphicData uri="http://schemas.openxmlformats.org/presentationml/2006/ole">
            <mc:AlternateContent xmlns:mc="http://schemas.openxmlformats.org/markup-compatibility/2006">
              <mc:Choice xmlns:v="urn:schemas-microsoft-com:vml" Requires="v">
                <p:oleObj spid="_x0000_s158137" r:id="rId6" imgW="914003" imgH="215806" progId="Equation.3">
                  <p:embed/>
                </p:oleObj>
              </mc:Choice>
              <mc:Fallback>
                <p:oleObj r:id="rId6" imgW="914003" imgH="21580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8896" y="1791865"/>
                        <a:ext cx="205740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5"/>
          <p:cNvSpPr txBox="1">
            <a:spLocks noChangeArrowheads="1"/>
          </p:cNvSpPr>
          <p:nvPr/>
        </p:nvSpPr>
        <p:spPr bwMode="auto">
          <a:xfrm>
            <a:off x="89694" y="2564904"/>
            <a:ext cx="8964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itchFamily="18" charset="0"/>
              </a:rPr>
              <a:t>         </a:t>
            </a:r>
            <a:r>
              <a:rPr kumimoji="1" lang="zh-CN" altLang="en-US" sz="2400" dirty="0">
                <a:latin typeface="Times New Roman" pitchFamily="18" charset="0"/>
              </a:rPr>
              <a:t>研究表明，只要两球的材料给定，不论运动速度怎样，有： </a:t>
            </a:r>
          </a:p>
        </p:txBody>
      </p:sp>
      <p:graphicFrame>
        <p:nvGraphicFramePr>
          <p:cNvPr id="20" name="Object 6"/>
          <p:cNvGraphicFramePr>
            <a:graphicFrameLocks noChangeAspect="1"/>
          </p:cNvGraphicFramePr>
          <p:nvPr>
            <p:extLst>
              <p:ext uri="{D42A27DB-BD31-4B8C-83A1-F6EECF244321}">
                <p14:modId xmlns:p14="http://schemas.microsoft.com/office/powerpoint/2010/main" val="800732119"/>
              </p:ext>
            </p:extLst>
          </p:nvPr>
        </p:nvGraphicFramePr>
        <p:xfrm>
          <a:off x="2530475" y="3009900"/>
          <a:ext cx="952500" cy="1001713"/>
        </p:xfrm>
        <a:graphic>
          <a:graphicData uri="http://schemas.openxmlformats.org/presentationml/2006/ole">
            <mc:AlternateContent xmlns:mc="http://schemas.openxmlformats.org/markup-compatibility/2006">
              <mc:Choice xmlns:v="urn:schemas-microsoft-com:vml" Requires="v">
                <p:oleObj spid="_x0000_s158138" name="Equation" r:id="rId8" imgW="380880" imgH="393480" progId="Equation.DSMT4">
                  <p:embed/>
                </p:oleObj>
              </mc:Choice>
              <mc:Fallback>
                <p:oleObj name="Equation" r:id="rId8" imgW="380880" imgH="393480" progId="Equation.DSMT4">
                  <p:embed/>
                  <p:pic>
                    <p:nvPicPr>
                      <p:cNvPr id="0" name=""/>
                      <p:cNvPicPr>
                        <a:picLocks noChangeAspect="1" noChangeArrowheads="1"/>
                      </p:cNvPicPr>
                      <p:nvPr/>
                    </p:nvPicPr>
                    <p:blipFill>
                      <a:blip r:embed="rId9"/>
                      <a:srcRect/>
                      <a:stretch>
                        <a:fillRect/>
                      </a:stretch>
                    </p:blipFill>
                    <p:spPr bwMode="auto">
                      <a:xfrm>
                        <a:off x="2530475" y="3009900"/>
                        <a:ext cx="952500" cy="1001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 name="Group 10"/>
          <p:cNvGrpSpPr>
            <a:grpSpLocks/>
          </p:cNvGrpSpPr>
          <p:nvPr/>
        </p:nvGrpSpPr>
        <p:grpSpPr bwMode="auto">
          <a:xfrm>
            <a:off x="755576" y="4005064"/>
            <a:ext cx="5783263" cy="1320800"/>
            <a:chOff x="113" y="2144"/>
            <a:chExt cx="3643" cy="832"/>
          </a:xfrm>
        </p:grpSpPr>
        <p:sp>
          <p:nvSpPr>
            <p:cNvPr id="22" name="Text Box 7"/>
            <p:cNvSpPr txBox="1">
              <a:spLocks noChangeArrowheads="1"/>
            </p:cNvSpPr>
            <p:nvPr/>
          </p:nvSpPr>
          <p:spPr bwMode="auto">
            <a:xfrm>
              <a:off x="113" y="2144"/>
              <a:ext cx="364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Times New Roman" pitchFamily="18" charset="0"/>
                </a:rPr>
                <a:t>我们称 </a:t>
              </a:r>
              <a:r>
                <a:rPr kumimoji="1" lang="en-US" altLang="zh-CN" sz="2400" i="1" dirty="0">
                  <a:latin typeface="Times New Roman" pitchFamily="18" charset="0"/>
                </a:rPr>
                <a:t>e </a:t>
              </a:r>
              <a:r>
                <a:rPr kumimoji="1" lang="zh-CN" altLang="en-US" sz="2400" dirty="0">
                  <a:latin typeface="Times New Roman" pitchFamily="18" charset="0"/>
                </a:rPr>
                <a:t>为</a:t>
              </a:r>
              <a:r>
                <a:rPr kumimoji="1" lang="zh-CN" altLang="en-US" sz="2400" dirty="0">
                  <a:solidFill>
                    <a:srgbClr val="CC0000"/>
                  </a:solidFill>
                  <a:latin typeface="Times New Roman" pitchFamily="18" charset="0"/>
                </a:rPr>
                <a:t>恢复系数</a:t>
              </a:r>
              <a:r>
                <a:rPr kumimoji="1" lang="zh-CN" altLang="en-US" sz="2400" dirty="0">
                  <a:latin typeface="Times New Roman" pitchFamily="18" charset="0"/>
                </a:rPr>
                <a:t>。由以上两式可得： </a:t>
              </a:r>
            </a:p>
          </p:txBody>
        </p:sp>
        <p:graphicFrame>
          <p:nvGraphicFramePr>
            <p:cNvPr id="23" name="Object 8"/>
            <p:cNvGraphicFramePr>
              <a:graphicFrameLocks noChangeAspect="1"/>
            </p:cNvGraphicFramePr>
            <p:nvPr/>
          </p:nvGraphicFramePr>
          <p:xfrm>
            <a:off x="1515" y="2646"/>
            <a:ext cx="1761" cy="330"/>
          </p:xfrm>
          <a:graphic>
            <a:graphicData uri="http://schemas.openxmlformats.org/presentationml/2006/ole">
              <mc:AlternateContent xmlns:mc="http://schemas.openxmlformats.org/markup-compatibility/2006">
                <mc:Choice xmlns:v="urn:schemas-microsoft-com:vml" Requires="v">
                  <p:oleObj spid="_x0000_s158139" r:id="rId6" imgW="1167893" imgH="215806" progId="Equation.3">
                    <p:embed/>
                  </p:oleObj>
                </mc:Choice>
                <mc:Fallback>
                  <p:oleObj r:id="rId6" imgW="1167893" imgH="21580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5" y="2646"/>
                          <a:ext cx="1761"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4" name="Text Box 9"/>
          <p:cNvSpPr txBox="1">
            <a:spLocks noChangeArrowheads="1"/>
          </p:cNvSpPr>
          <p:nvPr/>
        </p:nvSpPr>
        <p:spPr bwMode="auto">
          <a:xfrm>
            <a:off x="755576" y="5703019"/>
            <a:ext cx="806469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latin typeface="Times New Roman" pitchFamily="18" charset="0"/>
              </a:rPr>
              <a:t>恢复系数与运动速度无关可用实验检验。对于不同的材料，恢复系数的取值范围为：</a:t>
            </a:r>
            <a:r>
              <a:rPr kumimoji="1" lang="en-US" altLang="zh-CN" sz="2400" dirty="0">
                <a:latin typeface="Times New Roman" pitchFamily="18" charset="0"/>
              </a:rPr>
              <a:t>0 ≤</a:t>
            </a:r>
            <a:r>
              <a:rPr kumimoji="1" lang="en-US" altLang="zh-CN" sz="2400" i="1" dirty="0">
                <a:latin typeface="Times New Roman" pitchFamily="18" charset="0"/>
              </a:rPr>
              <a:t>e </a:t>
            </a:r>
            <a:r>
              <a:rPr kumimoji="1" lang="en-US" altLang="zh-CN" sz="2400" dirty="0">
                <a:latin typeface="Times New Roman" pitchFamily="18" charset="0"/>
              </a:rPr>
              <a:t> ≤  1</a:t>
            </a:r>
            <a:r>
              <a:rPr kumimoji="1" lang="zh-CN" altLang="en-US" sz="2400" dirty="0">
                <a:latin typeface="Times New Roman" pitchFamily="18" charset="0"/>
              </a:rPr>
              <a:t>。</a:t>
            </a:r>
          </a:p>
        </p:txBody>
      </p:sp>
      <p:sp>
        <p:nvSpPr>
          <p:cNvPr id="3" name="TextBox 2"/>
          <p:cNvSpPr txBox="1"/>
          <p:nvPr/>
        </p:nvSpPr>
        <p:spPr>
          <a:xfrm>
            <a:off x="6450385" y="3717032"/>
            <a:ext cx="2298079" cy="646331"/>
          </a:xfrm>
          <a:prstGeom prst="rect">
            <a:avLst/>
          </a:prstGeom>
          <a:noFill/>
        </p:spPr>
        <p:txBody>
          <a:bodyPr wrap="square" rtlCol="0">
            <a:spAutoFit/>
          </a:bodyPr>
          <a:lstStyle/>
          <a:p>
            <a:r>
              <a:rPr lang="zh-CN" altLang="en-US" dirty="0"/>
              <a:t>恢复系数取决于两球的材料。</a:t>
            </a:r>
          </a:p>
        </p:txBody>
      </p:sp>
      <p:sp>
        <p:nvSpPr>
          <p:cNvPr id="4" name="文本框 3">
            <a:extLst>
              <a:ext uri="{FF2B5EF4-FFF2-40B4-BE49-F238E27FC236}">
                <a16:creationId xmlns:a16="http://schemas.microsoft.com/office/drawing/2014/main" id="{95D67F4F-F547-4D3B-B9CC-D719CF18B966}"/>
              </a:ext>
            </a:extLst>
          </p:cNvPr>
          <p:cNvSpPr txBox="1"/>
          <p:nvPr/>
        </p:nvSpPr>
        <p:spPr>
          <a:xfrm>
            <a:off x="3851920" y="3356992"/>
            <a:ext cx="1768203" cy="369332"/>
          </a:xfrm>
          <a:prstGeom prst="rect">
            <a:avLst/>
          </a:prstGeom>
          <a:noFill/>
        </p:spPr>
        <p:txBody>
          <a:bodyPr wrap="square" rtlCol="0">
            <a:spAutoFit/>
          </a:bodyPr>
          <a:lstStyle/>
          <a:p>
            <a:r>
              <a:rPr lang="zh-CN" altLang="en-US" dirty="0"/>
              <a:t>是一个常数</a:t>
            </a:r>
          </a:p>
        </p:txBody>
      </p:sp>
    </p:spTree>
    <p:extLst>
      <p:ext uri="{BB962C8B-B14F-4D97-AF65-F5344CB8AC3E}">
        <p14:creationId xmlns:p14="http://schemas.microsoft.com/office/powerpoint/2010/main" val="8325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质点系动量守恒定律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4"/>
          <p:cNvSpPr>
            <a:spLocks noChangeArrowheads="1"/>
          </p:cNvSpPr>
          <p:nvPr/>
        </p:nvSpPr>
        <p:spPr bwMode="auto">
          <a:xfrm>
            <a:off x="251520" y="1518337"/>
            <a:ext cx="1080691" cy="6096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zh-CN" altLang="en-US" sz="2800" b="1" dirty="0">
                <a:solidFill>
                  <a:schemeClr val="tx1"/>
                </a:solidFill>
              </a:rPr>
              <a:t>正碰 </a:t>
            </a:r>
          </a:p>
        </p:txBody>
      </p:sp>
      <p:graphicFrame>
        <p:nvGraphicFramePr>
          <p:cNvPr id="15" name="Object 5"/>
          <p:cNvGraphicFramePr>
            <a:graphicFrameLocks noChangeAspect="1"/>
          </p:cNvGraphicFramePr>
          <p:nvPr>
            <p:extLst>
              <p:ext uri="{D42A27DB-BD31-4B8C-83A1-F6EECF244321}">
                <p14:modId xmlns:p14="http://schemas.microsoft.com/office/powerpoint/2010/main" val="2125062889"/>
              </p:ext>
            </p:extLst>
          </p:nvPr>
        </p:nvGraphicFramePr>
        <p:xfrm>
          <a:off x="3430289" y="2296815"/>
          <a:ext cx="3962400" cy="555625"/>
        </p:xfrm>
        <a:graphic>
          <a:graphicData uri="http://schemas.openxmlformats.org/presentationml/2006/ole">
            <mc:AlternateContent xmlns:mc="http://schemas.openxmlformats.org/markup-compatibility/2006">
              <mc:Choice xmlns:v="urn:schemas-microsoft-com:vml" Requires="v">
                <p:oleObj spid="_x0000_s159037" r:id="rId4" imgW="1562100" imgH="215900" progId="Equation.3">
                  <p:embed/>
                </p:oleObj>
              </mc:Choice>
              <mc:Fallback>
                <p:oleObj r:id="rId4" imgW="1562100" imgH="215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0289" y="2296815"/>
                        <a:ext cx="39624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6"/>
          <p:cNvGraphicFramePr>
            <a:graphicFrameLocks noChangeAspect="1"/>
          </p:cNvGraphicFramePr>
          <p:nvPr>
            <p:extLst>
              <p:ext uri="{D42A27DB-BD31-4B8C-83A1-F6EECF244321}">
                <p14:modId xmlns:p14="http://schemas.microsoft.com/office/powerpoint/2010/main" val="1457302525"/>
              </p:ext>
            </p:extLst>
          </p:nvPr>
        </p:nvGraphicFramePr>
        <p:xfrm>
          <a:off x="3582689" y="3152477"/>
          <a:ext cx="3005138" cy="563563"/>
        </p:xfrm>
        <a:graphic>
          <a:graphicData uri="http://schemas.openxmlformats.org/presentationml/2006/ole">
            <mc:AlternateContent xmlns:mc="http://schemas.openxmlformats.org/markup-compatibility/2006">
              <mc:Choice xmlns:v="urn:schemas-microsoft-com:vml" Requires="v">
                <p:oleObj spid="_x0000_s159038" r:id="rId6" imgW="1167893" imgH="215806" progId="Equation.3">
                  <p:embed/>
                </p:oleObj>
              </mc:Choice>
              <mc:Fallback>
                <p:oleObj r:id="rId6" imgW="1167893" imgH="21580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2689" y="3152477"/>
                        <a:ext cx="3005138"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 Box 7"/>
          <p:cNvSpPr txBox="1">
            <a:spLocks noChangeArrowheads="1"/>
          </p:cNvSpPr>
          <p:nvPr/>
        </p:nvSpPr>
        <p:spPr bwMode="auto">
          <a:xfrm>
            <a:off x="1259632" y="2708920"/>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Times New Roman" pitchFamily="18" charset="0"/>
              </a:rPr>
              <a:t>由方程组：</a:t>
            </a:r>
          </a:p>
        </p:txBody>
      </p:sp>
      <p:grpSp>
        <p:nvGrpSpPr>
          <p:cNvPr id="26" name="Group 10"/>
          <p:cNvGrpSpPr>
            <a:grpSpLocks/>
          </p:cNvGrpSpPr>
          <p:nvPr/>
        </p:nvGrpSpPr>
        <p:grpSpPr bwMode="auto">
          <a:xfrm>
            <a:off x="1115616" y="3861048"/>
            <a:ext cx="6480175" cy="1952625"/>
            <a:chOff x="-113" y="2790"/>
            <a:chExt cx="4082" cy="1230"/>
          </a:xfrm>
        </p:grpSpPr>
        <p:sp>
          <p:nvSpPr>
            <p:cNvPr id="27" name="Text Box 8"/>
            <p:cNvSpPr txBox="1">
              <a:spLocks noChangeArrowheads="1"/>
            </p:cNvSpPr>
            <p:nvPr/>
          </p:nvSpPr>
          <p:spPr bwMode="auto">
            <a:xfrm>
              <a:off x="-113" y="3249"/>
              <a:ext cx="13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Times New Roman" pitchFamily="18" charset="0"/>
                </a:rPr>
                <a:t>可求得解为： </a:t>
              </a:r>
            </a:p>
          </p:txBody>
        </p:sp>
        <p:graphicFrame>
          <p:nvGraphicFramePr>
            <p:cNvPr id="28" name="Object 9"/>
            <p:cNvGraphicFramePr>
              <a:graphicFrameLocks noChangeAspect="1"/>
            </p:cNvGraphicFramePr>
            <p:nvPr/>
          </p:nvGraphicFramePr>
          <p:xfrm>
            <a:off x="1286" y="2790"/>
            <a:ext cx="2683" cy="1230"/>
          </p:xfrm>
          <a:graphic>
            <a:graphicData uri="http://schemas.openxmlformats.org/presentationml/2006/ole">
              <mc:AlternateContent xmlns:mc="http://schemas.openxmlformats.org/markup-compatibility/2006">
                <mc:Choice xmlns:v="urn:schemas-microsoft-com:vml" Requires="v">
                  <p:oleObj spid="_x0000_s159039" r:id="rId8" imgW="1930400" imgH="889000" progId="Equation.3">
                    <p:embed/>
                  </p:oleObj>
                </mc:Choice>
                <mc:Fallback>
                  <p:oleObj r:id="rId8" imgW="1930400" imgH="889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6" y="2790"/>
                          <a:ext cx="2683" cy="1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 name="左大括号 3"/>
          <p:cNvSpPr/>
          <p:nvPr/>
        </p:nvSpPr>
        <p:spPr>
          <a:xfrm>
            <a:off x="3203848" y="2564904"/>
            <a:ext cx="145479" cy="93610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2627784" y="1623082"/>
            <a:ext cx="5093536" cy="461665"/>
          </a:xfrm>
          <a:prstGeom prst="rect">
            <a:avLst/>
          </a:prstGeom>
          <a:solidFill>
            <a:schemeClr val="accent5">
              <a:lumMod val="60000"/>
              <a:lumOff val="40000"/>
            </a:schemeClr>
          </a:solidFill>
        </p:spPr>
        <p:txBody>
          <a:bodyPr wrap="square" rtlCol="0">
            <a:spAutoFit/>
          </a:bodyPr>
          <a:lstStyle/>
          <a:p>
            <a:pPr algn="ctr"/>
            <a:r>
              <a:rPr lang="zh-CN" altLang="en-US" sz="2400" b="1" dirty="0"/>
              <a:t>一般情况下的非完全弹性碰撞的解</a:t>
            </a:r>
          </a:p>
        </p:txBody>
      </p:sp>
      <p:sp>
        <p:nvSpPr>
          <p:cNvPr id="7" name="TextBox 6"/>
          <p:cNvSpPr txBox="1"/>
          <p:nvPr/>
        </p:nvSpPr>
        <p:spPr>
          <a:xfrm>
            <a:off x="899592" y="5949280"/>
            <a:ext cx="7488832" cy="707886"/>
          </a:xfrm>
          <a:prstGeom prst="rect">
            <a:avLst/>
          </a:prstGeom>
          <a:noFill/>
        </p:spPr>
        <p:txBody>
          <a:bodyPr wrap="square" rtlCol="0">
            <a:spAutoFit/>
          </a:bodyPr>
          <a:lstStyle/>
          <a:p>
            <a:r>
              <a:rPr lang="zh-CN" altLang="en-US" sz="2000" dirty="0"/>
              <a:t>由此可以推出，非完全弹性碰撞过程中的动能损失。但是在下一节中，我们将给出一个更简单的确定动能损失的方法。</a:t>
            </a:r>
          </a:p>
        </p:txBody>
      </p:sp>
    </p:spTree>
    <p:extLst>
      <p:ext uri="{BB962C8B-B14F-4D97-AF65-F5344CB8AC3E}">
        <p14:creationId xmlns:p14="http://schemas.microsoft.com/office/powerpoint/2010/main" val="270150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质点系动量守恒定律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4"/>
          <p:cNvSpPr>
            <a:spLocks noChangeArrowheads="1"/>
          </p:cNvSpPr>
          <p:nvPr/>
        </p:nvSpPr>
        <p:spPr bwMode="auto">
          <a:xfrm>
            <a:off x="251520" y="1518337"/>
            <a:ext cx="2776315" cy="6096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2800" b="1" dirty="0">
                <a:solidFill>
                  <a:schemeClr val="tx1"/>
                </a:solidFill>
              </a:rPr>
              <a:t>正碰的结果讨论 </a:t>
            </a:r>
          </a:p>
        </p:txBody>
      </p:sp>
      <p:graphicFrame>
        <p:nvGraphicFramePr>
          <p:cNvPr id="17" name="Object 5"/>
          <p:cNvGraphicFramePr>
            <a:graphicFrameLocks noChangeAspect="1"/>
          </p:cNvGraphicFramePr>
          <p:nvPr>
            <p:extLst>
              <p:ext uri="{D42A27DB-BD31-4B8C-83A1-F6EECF244321}">
                <p14:modId xmlns:p14="http://schemas.microsoft.com/office/powerpoint/2010/main" val="2125657685"/>
              </p:ext>
            </p:extLst>
          </p:nvPr>
        </p:nvGraphicFramePr>
        <p:xfrm>
          <a:off x="6051013" y="1700733"/>
          <a:ext cx="2985483" cy="1368227"/>
        </p:xfrm>
        <a:graphic>
          <a:graphicData uri="http://schemas.openxmlformats.org/presentationml/2006/ole">
            <mc:AlternateContent xmlns:mc="http://schemas.openxmlformats.org/markup-compatibility/2006">
              <mc:Choice xmlns:v="urn:schemas-microsoft-com:vml" Requires="v">
                <p:oleObj spid="_x0000_s159852" r:id="rId4" imgW="1930400" imgH="889000" progId="Equation.3">
                  <p:embed/>
                </p:oleObj>
              </mc:Choice>
              <mc:Fallback>
                <p:oleObj r:id="rId4" imgW="1930400" imgH="889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1013" y="1700733"/>
                        <a:ext cx="2985483" cy="1368227"/>
                      </a:xfrm>
                      <a:prstGeom prst="rect">
                        <a:avLst/>
                      </a:prstGeom>
                      <a:noFill/>
                    </p:spPr>
                  </p:pic>
                </p:oleObj>
              </mc:Fallback>
            </mc:AlternateContent>
          </a:graphicData>
        </a:graphic>
      </p:graphicFrame>
      <p:sp>
        <p:nvSpPr>
          <p:cNvPr id="18" name="Text Box 6"/>
          <p:cNvSpPr txBox="1">
            <a:spLocks noChangeArrowheads="1"/>
          </p:cNvSpPr>
          <p:nvPr/>
        </p:nvSpPr>
        <p:spPr bwMode="auto">
          <a:xfrm>
            <a:off x="48196" y="2318643"/>
            <a:ext cx="51292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ea typeface="宋体" charset="-122"/>
              </a:defRPr>
            </a:lvl1pPr>
            <a:lvl2pPr marL="914400" indent="-457200">
              <a:defRPr>
                <a:solidFill>
                  <a:schemeClr val="tx1"/>
                </a:solidFill>
                <a:latin typeface="Arial" charset="0"/>
                <a:ea typeface="宋体" charset="-122"/>
              </a:defRPr>
            </a:lvl2pPr>
            <a:lvl3pPr marL="1371600" indent="-457200">
              <a:defRPr>
                <a:solidFill>
                  <a:schemeClr val="tx1"/>
                </a:solidFill>
                <a:latin typeface="Arial" charset="0"/>
                <a:ea typeface="宋体" charset="-122"/>
              </a:defRPr>
            </a:lvl3pPr>
            <a:lvl4pPr marL="1828800" indent="-457200">
              <a:defRPr>
                <a:solidFill>
                  <a:schemeClr val="tx1"/>
                </a:solidFill>
                <a:latin typeface="Arial" charset="0"/>
                <a:ea typeface="宋体" charset="-122"/>
              </a:defRPr>
            </a:lvl4pPr>
            <a:lvl5pPr marL="2286000" indent="-457200">
              <a:defRPr>
                <a:solidFill>
                  <a:schemeClr val="tx1"/>
                </a:solidFill>
                <a:latin typeface="Arial" charset="0"/>
                <a:ea typeface="宋体" charset="-122"/>
              </a:defRPr>
            </a:lvl5pPr>
            <a:lvl6pPr marL="2743200" indent="-457200" fontAlgn="base">
              <a:spcBef>
                <a:spcPct val="0"/>
              </a:spcBef>
              <a:spcAft>
                <a:spcPct val="0"/>
              </a:spcAft>
              <a:defRPr>
                <a:solidFill>
                  <a:schemeClr val="tx1"/>
                </a:solidFill>
                <a:latin typeface="Arial" charset="0"/>
                <a:ea typeface="宋体" charset="-122"/>
              </a:defRPr>
            </a:lvl6pPr>
            <a:lvl7pPr marL="3200400" indent="-457200" fontAlgn="base">
              <a:spcBef>
                <a:spcPct val="0"/>
              </a:spcBef>
              <a:spcAft>
                <a:spcPct val="0"/>
              </a:spcAft>
              <a:defRPr>
                <a:solidFill>
                  <a:schemeClr val="tx1"/>
                </a:solidFill>
                <a:latin typeface="Arial" charset="0"/>
                <a:ea typeface="宋体" charset="-122"/>
              </a:defRPr>
            </a:lvl7pPr>
            <a:lvl8pPr marL="3657600" indent="-457200" fontAlgn="base">
              <a:spcBef>
                <a:spcPct val="0"/>
              </a:spcBef>
              <a:spcAft>
                <a:spcPct val="0"/>
              </a:spcAft>
              <a:defRPr>
                <a:solidFill>
                  <a:schemeClr val="tx1"/>
                </a:solidFill>
                <a:latin typeface="Arial" charset="0"/>
                <a:ea typeface="宋体" charset="-122"/>
              </a:defRPr>
            </a:lvl8pPr>
            <a:lvl9pPr marL="4114800" indent="-457200" fontAlgn="base">
              <a:spcBef>
                <a:spcPct val="0"/>
              </a:spcBef>
              <a:spcAft>
                <a:spcPct val="0"/>
              </a:spcAft>
              <a:defRPr>
                <a:solidFill>
                  <a:schemeClr val="tx1"/>
                </a:solidFill>
                <a:latin typeface="Arial" charset="0"/>
                <a:ea typeface="宋体" charset="-122"/>
              </a:defRPr>
            </a:lvl9pPr>
          </a:lstStyle>
          <a:p>
            <a:pPr>
              <a:buFontTx/>
              <a:buAutoNum type="arabicPeriod"/>
            </a:pPr>
            <a:r>
              <a:rPr kumimoji="1" lang="en-US" altLang="zh-CN" sz="2400" dirty="0">
                <a:latin typeface="Times New Roman" pitchFamily="18" charset="0"/>
              </a:rPr>
              <a:t> </a:t>
            </a:r>
            <a:r>
              <a:rPr kumimoji="1" lang="en-US" altLang="zh-CN" sz="2400" i="1" dirty="0">
                <a:latin typeface="Times New Roman" pitchFamily="18" charset="0"/>
              </a:rPr>
              <a:t>e = </a:t>
            </a:r>
            <a:r>
              <a:rPr kumimoji="1" lang="en-US" altLang="zh-CN" sz="2400" dirty="0">
                <a:latin typeface="Times New Roman" pitchFamily="18" charset="0"/>
              </a:rPr>
              <a:t>1</a:t>
            </a:r>
            <a:r>
              <a:rPr kumimoji="1" lang="zh-CN" altLang="en-US" sz="2400" dirty="0">
                <a:latin typeface="Times New Roman" pitchFamily="18" charset="0"/>
              </a:rPr>
              <a:t>，称为</a:t>
            </a:r>
            <a:r>
              <a:rPr kumimoji="1" lang="zh-CN" altLang="en-US" sz="2400" dirty="0">
                <a:solidFill>
                  <a:srgbClr val="CC0000"/>
                </a:solidFill>
                <a:latin typeface="Times New Roman" pitchFamily="18" charset="0"/>
                <a:ea typeface="黑体" pitchFamily="49" charset="-122"/>
              </a:rPr>
              <a:t>完全弹性碰撞</a:t>
            </a:r>
            <a:r>
              <a:rPr kumimoji="1" lang="zh-CN" altLang="en-US" sz="2400" dirty="0">
                <a:latin typeface="Times New Roman" pitchFamily="18" charset="0"/>
              </a:rPr>
              <a:t>，此时动量守恒、动能守恒皆满足。 </a:t>
            </a:r>
          </a:p>
        </p:txBody>
      </p:sp>
      <p:sp>
        <p:nvSpPr>
          <p:cNvPr id="19" name="Text Box 7"/>
          <p:cNvSpPr txBox="1">
            <a:spLocks noChangeArrowheads="1"/>
          </p:cNvSpPr>
          <p:nvPr/>
        </p:nvSpPr>
        <p:spPr bwMode="auto">
          <a:xfrm>
            <a:off x="35496" y="3284984"/>
            <a:ext cx="688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latin typeface="Times New Roman" pitchFamily="18" charset="0"/>
              </a:rPr>
              <a:t>(1)  </a:t>
            </a:r>
            <a:r>
              <a:rPr kumimoji="1" lang="en-US" altLang="zh-CN" sz="2000" i="1" dirty="0">
                <a:latin typeface="Times New Roman" pitchFamily="18" charset="0"/>
              </a:rPr>
              <a:t>m</a:t>
            </a:r>
            <a:r>
              <a:rPr kumimoji="1" lang="en-US" altLang="zh-CN" sz="2000" baseline="-25000" dirty="0">
                <a:latin typeface="Times New Roman" pitchFamily="18" charset="0"/>
              </a:rPr>
              <a:t>1 </a:t>
            </a:r>
            <a:r>
              <a:rPr kumimoji="1" lang="en-US" altLang="zh-CN" sz="2000" dirty="0">
                <a:latin typeface="Times New Roman" pitchFamily="18" charset="0"/>
              </a:rPr>
              <a:t>= </a:t>
            </a:r>
            <a:r>
              <a:rPr kumimoji="1" lang="en-US" altLang="zh-CN" sz="2000" i="1" dirty="0">
                <a:latin typeface="Times New Roman" pitchFamily="18" charset="0"/>
              </a:rPr>
              <a:t>m</a:t>
            </a:r>
            <a:r>
              <a:rPr kumimoji="1" lang="en-US" altLang="zh-CN" sz="2000" baseline="-25000" dirty="0">
                <a:latin typeface="Times New Roman" pitchFamily="18" charset="0"/>
              </a:rPr>
              <a:t>2 </a:t>
            </a:r>
            <a:r>
              <a:rPr kumimoji="1" lang="zh-CN" altLang="en-US" sz="2000" dirty="0">
                <a:latin typeface="Times New Roman" pitchFamily="18" charset="0"/>
              </a:rPr>
              <a:t>时，有： </a:t>
            </a:r>
            <a:r>
              <a:rPr kumimoji="1" lang="en-US" altLang="zh-CN" sz="2000" i="1" dirty="0">
                <a:latin typeface="Times New Roman" pitchFamily="18" charset="0"/>
              </a:rPr>
              <a:t>v</a:t>
            </a:r>
            <a:r>
              <a:rPr kumimoji="1" lang="en-US" altLang="zh-CN" sz="2000" baseline="-25000" dirty="0">
                <a:latin typeface="Times New Roman" pitchFamily="18" charset="0"/>
              </a:rPr>
              <a:t>1 </a:t>
            </a:r>
            <a:r>
              <a:rPr kumimoji="1" lang="zh-CN" altLang="en-US" sz="2000" dirty="0">
                <a:latin typeface="Times New Roman" pitchFamily="18" charset="0"/>
              </a:rPr>
              <a:t>＝ </a:t>
            </a:r>
            <a:r>
              <a:rPr kumimoji="1" lang="en-US" altLang="zh-CN" sz="2000" i="1" dirty="0">
                <a:latin typeface="Times New Roman" pitchFamily="18" charset="0"/>
              </a:rPr>
              <a:t>u</a:t>
            </a:r>
            <a:r>
              <a:rPr kumimoji="1" lang="en-US" altLang="zh-CN" sz="2000" baseline="-25000" dirty="0">
                <a:latin typeface="Times New Roman" pitchFamily="18" charset="0"/>
              </a:rPr>
              <a:t>2 </a:t>
            </a:r>
            <a:r>
              <a:rPr kumimoji="1" lang="zh-CN" altLang="en-US" sz="2000" baseline="-25000" dirty="0">
                <a:latin typeface="Times New Roman" pitchFamily="18" charset="0"/>
              </a:rPr>
              <a:t>，</a:t>
            </a:r>
            <a:r>
              <a:rPr kumimoji="1" lang="en-US" altLang="zh-CN" sz="2000" i="1" dirty="0">
                <a:latin typeface="Times New Roman" pitchFamily="18" charset="0"/>
              </a:rPr>
              <a:t>v</a:t>
            </a:r>
            <a:r>
              <a:rPr kumimoji="1" lang="en-US" altLang="zh-CN" sz="2000" baseline="-25000" dirty="0">
                <a:latin typeface="Times New Roman" pitchFamily="18" charset="0"/>
              </a:rPr>
              <a:t>2 </a:t>
            </a:r>
            <a:r>
              <a:rPr kumimoji="1" lang="zh-CN" altLang="en-US" sz="2000" dirty="0">
                <a:latin typeface="Times New Roman" pitchFamily="18" charset="0"/>
              </a:rPr>
              <a:t>＝ </a:t>
            </a:r>
            <a:r>
              <a:rPr kumimoji="1" lang="en-US" altLang="zh-CN" sz="2000" i="1" dirty="0">
                <a:latin typeface="Times New Roman" pitchFamily="18" charset="0"/>
              </a:rPr>
              <a:t>u</a:t>
            </a:r>
            <a:r>
              <a:rPr kumimoji="1" lang="en-US" altLang="zh-CN" sz="2000" baseline="-25000" dirty="0">
                <a:latin typeface="Times New Roman" pitchFamily="18" charset="0"/>
              </a:rPr>
              <a:t>1 </a:t>
            </a:r>
            <a:r>
              <a:rPr kumimoji="1" lang="zh-CN" altLang="en-US" sz="2000" dirty="0">
                <a:latin typeface="Times New Roman" pitchFamily="18" charset="0"/>
              </a:rPr>
              <a:t>，两球正好交换速度。 </a:t>
            </a:r>
          </a:p>
        </p:txBody>
      </p:sp>
      <p:sp>
        <p:nvSpPr>
          <p:cNvPr id="20" name="Text Box 8"/>
          <p:cNvSpPr txBox="1">
            <a:spLocks noChangeArrowheads="1"/>
          </p:cNvSpPr>
          <p:nvPr/>
        </p:nvSpPr>
        <p:spPr bwMode="auto">
          <a:xfrm>
            <a:off x="48196" y="3843634"/>
            <a:ext cx="87296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ea typeface="宋体" charset="-122"/>
              </a:defRPr>
            </a:lvl1pPr>
            <a:lvl2pPr marL="914400" indent="-457200">
              <a:defRPr>
                <a:solidFill>
                  <a:schemeClr val="tx1"/>
                </a:solidFill>
                <a:latin typeface="Arial" charset="0"/>
                <a:ea typeface="宋体" charset="-122"/>
              </a:defRPr>
            </a:lvl2pPr>
            <a:lvl3pPr marL="1371600" indent="-457200">
              <a:defRPr>
                <a:solidFill>
                  <a:schemeClr val="tx1"/>
                </a:solidFill>
                <a:latin typeface="Arial" charset="0"/>
                <a:ea typeface="宋体" charset="-122"/>
              </a:defRPr>
            </a:lvl3pPr>
            <a:lvl4pPr marL="1828800" indent="-457200">
              <a:defRPr>
                <a:solidFill>
                  <a:schemeClr val="tx1"/>
                </a:solidFill>
                <a:latin typeface="Arial" charset="0"/>
                <a:ea typeface="宋体" charset="-122"/>
              </a:defRPr>
            </a:lvl4pPr>
            <a:lvl5pPr marL="2286000" indent="-457200">
              <a:defRPr>
                <a:solidFill>
                  <a:schemeClr val="tx1"/>
                </a:solidFill>
                <a:latin typeface="Arial" charset="0"/>
                <a:ea typeface="宋体" charset="-122"/>
              </a:defRPr>
            </a:lvl5pPr>
            <a:lvl6pPr marL="2743200" indent="-457200" fontAlgn="base">
              <a:spcBef>
                <a:spcPct val="0"/>
              </a:spcBef>
              <a:spcAft>
                <a:spcPct val="0"/>
              </a:spcAft>
              <a:defRPr>
                <a:solidFill>
                  <a:schemeClr val="tx1"/>
                </a:solidFill>
                <a:latin typeface="Arial" charset="0"/>
                <a:ea typeface="宋体" charset="-122"/>
              </a:defRPr>
            </a:lvl6pPr>
            <a:lvl7pPr marL="3200400" indent="-457200" fontAlgn="base">
              <a:spcBef>
                <a:spcPct val="0"/>
              </a:spcBef>
              <a:spcAft>
                <a:spcPct val="0"/>
              </a:spcAft>
              <a:defRPr>
                <a:solidFill>
                  <a:schemeClr val="tx1"/>
                </a:solidFill>
                <a:latin typeface="Arial" charset="0"/>
                <a:ea typeface="宋体" charset="-122"/>
              </a:defRPr>
            </a:lvl7pPr>
            <a:lvl8pPr marL="3657600" indent="-457200" fontAlgn="base">
              <a:spcBef>
                <a:spcPct val="0"/>
              </a:spcBef>
              <a:spcAft>
                <a:spcPct val="0"/>
              </a:spcAft>
              <a:defRPr>
                <a:solidFill>
                  <a:schemeClr val="tx1"/>
                </a:solidFill>
                <a:latin typeface="Arial" charset="0"/>
                <a:ea typeface="宋体" charset="-122"/>
              </a:defRPr>
            </a:lvl8pPr>
            <a:lvl9pPr marL="4114800" indent="-457200" fontAlgn="base">
              <a:spcBef>
                <a:spcPct val="0"/>
              </a:spcBef>
              <a:spcAft>
                <a:spcPct val="0"/>
              </a:spcAft>
              <a:defRPr>
                <a:solidFill>
                  <a:schemeClr val="tx1"/>
                </a:solidFill>
                <a:latin typeface="Arial" charset="0"/>
                <a:ea typeface="宋体" charset="-122"/>
              </a:defRPr>
            </a:lvl9pPr>
          </a:lstStyle>
          <a:p>
            <a:pPr>
              <a:buFontTx/>
              <a:buAutoNum type="arabicParenBoth" startAt="2"/>
            </a:pPr>
            <a:r>
              <a:rPr kumimoji="1" lang="en-US" altLang="zh-CN" sz="2000">
                <a:latin typeface="Times New Roman" pitchFamily="18" charset="0"/>
              </a:rPr>
              <a:t> </a:t>
            </a:r>
            <a:r>
              <a:rPr kumimoji="1" lang="en-US" altLang="zh-CN" sz="2000" i="1">
                <a:latin typeface="Times New Roman" pitchFamily="18" charset="0"/>
              </a:rPr>
              <a:t>u</a:t>
            </a:r>
            <a:r>
              <a:rPr kumimoji="1" lang="en-US" altLang="zh-CN" sz="2000" baseline="-25000">
                <a:latin typeface="Times New Roman" pitchFamily="18" charset="0"/>
              </a:rPr>
              <a:t>2 </a:t>
            </a:r>
            <a:r>
              <a:rPr kumimoji="1" lang="en-US" altLang="zh-CN" sz="2000">
                <a:latin typeface="Times New Roman" pitchFamily="18" charset="0"/>
              </a:rPr>
              <a:t>= 0</a:t>
            </a:r>
            <a:r>
              <a:rPr kumimoji="1" lang="zh-CN" altLang="en-US" sz="2000">
                <a:latin typeface="Times New Roman" pitchFamily="18" charset="0"/>
              </a:rPr>
              <a:t>，即受碰球开始时静止（高速粒子对靶粒子的碰撞实验中出现的情况）。有： </a:t>
            </a:r>
          </a:p>
        </p:txBody>
      </p:sp>
      <p:sp>
        <p:nvSpPr>
          <p:cNvPr id="21" name="Text Box 9"/>
          <p:cNvSpPr txBox="1">
            <a:spLocks noChangeArrowheads="1"/>
          </p:cNvSpPr>
          <p:nvPr/>
        </p:nvSpPr>
        <p:spPr bwMode="auto">
          <a:xfrm>
            <a:off x="426021" y="4472384"/>
            <a:ext cx="6142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a:t>
            </a:r>
            <a:r>
              <a:rPr kumimoji="1" lang="en-US" altLang="zh-CN" sz="2000" i="1">
                <a:latin typeface="Times New Roman" pitchFamily="18" charset="0"/>
              </a:rPr>
              <a:t>a</a:t>
            </a:r>
            <a:r>
              <a:rPr kumimoji="1" lang="en-US" altLang="zh-CN" sz="2000">
                <a:latin typeface="Times New Roman" pitchFamily="18" charset="0"/>
              </a:rPr>
              <a:t>)  </a:t>
            </a:r>
            <a:r>
              <a:rPr kumimoji="1" lang="en-US" altLang="zh-CN" sz="2000" i="1">
                <a:latin typeface="Times New Roman" pitchFamily="18" charset="0"/>
              </a:rPr>
              <a:t>m</a:t>
            </a:r>
            <a:r>
              <a:rPr kumimoji="1" lang="en-US" altLang="zh-CN" sz="2000" baseline="-25000">
                <a:latin typeface="Times New Roman" pitchFamily="18" charset="0"/>
              </a:rPr>
              <a:t>1 </a:t>
            </a:r>
            <a:r>
              <a:rPr kumimoji="1" lang="en-US" altLang="zh-CN" sz="2000">
                <a:latin typeface="Times New Roman" pitchFamily="18" charset="0"/>
              </a:rPr>
              <a:t>&gt; </a:t>
            </a:r>
            <a:r>
              <a:rPr kumimoji="1" lang="en-US" altLang="zh-CN" sz="2000" i="1">
                <a:latin typeface="Times New Roman" pitchFamily="18" charset="0"/>
              </a:rPr>
              <a:t>m</a:t>
            </a:r>
            <a:r>
              <a:rPr kumimoji="1" lang="en-US" altLang="zh-CN" sz="2000" baseline="-25000">
                <a:latin typeface="Times New Roman" pitchFamily="18" charset="0"/>
              </a:rPr>
              <a:t>2 </a:t>
            </a:r>
            <a:r>
              <a:rPr kumimoji="1" lang="zh-CN" altLang="en-US" sz="2000">
                <a:latin typeface="Times New Roman" pitchFamily="18" charset="0"/>
              </a:rPr>
              <a:t>时，有： </a:t>
            </a:r>
            <a:r>
              <a:rPr kumimoji="1" lang="en-US" altLang="zh-CN" sz="2000" i="1">
                <a:latin typeface="Times New Roman" pitchFamily="18" charset="0"/>
              </a:rPr>
              <a:t>v</a:t>
            </a:r>
            <a:r>
              <a:rPr kumimoji="1" lang="en-US" altLang="zh-CN" sz="2000" baseline="-25000">
                <a:latin typeface="Times New Roman" pitchFamily="18" charset="0"/>
              </a:rPr>
              <a:t>1 </a:t>
            </a:r>
            <a:r>
              <a:rPr kumimoji="1" lang="en-US" altLang="zh-CN" sz="2000">
                <a:latin typeface="Times New Roman" pitchFamily="18" charset="0"/>
              </a:rPr>
              <a:t>&gt; 0</a:t>
            </a:r>
            <a:r>
              <a:rPr kumimoji="1" lang="en-US" altLang="zh-CN" sz="2000" baseline="-25000">
                <a:latin typeface="Times New Roman" pitchFamily="18" charset="0"/>
              </a:rPr>
              <a:t> </a:t>
            </a:r>
            <a:r>
              <a:rPr kumimoji="1" lang="zh-CN" altLang="en-US" sz="2000" baseline="-25000">
                <a:latin typeface="Times New Roman" pitchFamily="18" charset="0"/>
              </a:rPr>
              <a:t>，</a:t>
            </a:r>
            <a:r>
              <a:rPr kumimoji="1" lang="zh-CN" altLang="en-US" sz="2000">
                <a:latin typeface="Times New Roman" pitchFamily="18" charset="0"/>
              </a:rPr>
              <a:t>入射球碰后仍向前运动； </a:t>
            </a:r>
          </a:p>
        </p:txBody>
      </p:sp>
      <p:sp>
        <p:nvSpPr>
          <p:cNvPr id="22" name="Text Box 10"/>
          <p:cNvSpPr txBox="1">
            <a:spLocks noChangeArrowheads="1"/>
          </p:cNvSpPr>
          <p:nvPr/>
        </p:nvSpPr>
        <p:spPr bwMode="auto">
          <a:xfrm>
            <a:off x="426021" y="4977209"/>
            <a:ext cx="742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a:latin typeface="Times New Roman" pitchFamily="18" charset="0"/>
              </a:rPr>
              <a:t>(</a:t>
            </a:r>
            <a:r>
              <a:rPr kumimoji="1" lang="en-US" altLang="zh-CN" sz="2000" i="1">
                <a:latin typeface="Times New Roman" pitchFamily="18" charset="0"/>
              </a:rPr>
              <a:t>b</a:t>
            </a:r>
            <a:r>
              <a:rPr kumimoji="1" lang="en-US" altLang="zh-CN" sz="2000">
                <a:latin typeface="Times New Roman" pitchFamily="18" charset="0"/>
              </a:rPr>
              <a:t>)  </a:t>
            </a:r>
            <a:r>
              <a:rPr kumimoji="1" lang="en-US" altLang="zh-CN" sz="2000" i="1">
                <a:latin typeface="Times New Roman" pitchFamily="18" charset="0"/>
              </a:rPr>
              <a:t>m</a:t>
            </a:r>
            <a:r>
              <a:rPr kumimoji="1" lang="en-US" altLang="zh-CN" sz="2000" baseline="-25000">
                <a:latin typeface="Times New Roman" pitchFamily="18" charset="0"/>
              </a:rPr>
              <a:t>1 </a:t>
            </a:r>
            <a:r>
              <a:rPr kumimoji="1" lang="en-US" altLang="zh-CN" sz="2000">
                <a:latin typeface="Times New Roman" pitchFamily="18" charset="0"/>
              </a:rPr>
              <a:t>&lt; </a:t>
            </a:r>
            <a:r>
              <a:rPr kumimoji="1" lang="en-US" altLang="zh-CN" sz="2000" i="1">
                <a:latin typeface="Times New Roman" pitchFamily="18" charset="0"/>
              </a:rPr>
              <a:t>m</a:t>
            </a:r>
            <a:r>
              <a:rPr kumimoji="1" lang="en-US" altLang="zh-CN" sz="2000" baseline="-25000">
                <a:latin typeface="Times New Roman" pitchFamily="18" charset="0"/>
              </a:rPr>
              <a:t>2 </a:t>
            </a:r>
            <a:r>
              <a:rPr kumimoji="1" lang="zh-CN" altLang="en-US" sz="2000">
                <a:latin typeface="Times New Roman" pitchFamily="18" charset="0"/>
              </a:rPr>
              <a:t>时，有： </a:t>
            </a:r>
            <a:r>
              <a:rPr kumimoji="1" lang="en-US" altLang="zh-CN" sz="2000" i="1">
                <a:latin typeface="Times New Roman" pitchFamily="18" charset="0"/>
              </a:rPr>
              <a:t>v</a:t>
            </a:r>
            <a:r>
              <a:rPr kumimoji="1" lang="en-US" altLang="zh-CN" sz="2000" baseline="-25000">
                <a:latin typeface="Times New Roman" pitchFamily="18" charset="0"/>
              </a:rPr>
              <a:t>1 </a:t>
            </a:r>
            <a:r>
              <a:rPr kumimoji="1" lang="en-US" altLang="zh-CN" sz="2000">
                <a:latin typeface="Times New Roman" pitchFamily="18" charset="0"/>
              </a:rPr>
              <a:t>&lt; 0</a:t>
            </a:r>
            <a:r>
              <a:rPr kumimoji="1" lang="en-US" altLang="zh-CN" sz="2000" baseline="-25000">
                <a:latin typeface="Times New Roman" pitchFamily="18" charset="0"/>
              </a:rPr>
              <a:t> </a:t>
            </a:r>
            <a:r>
              <a:rPr kumimoji="1" lang="zh-CN" altLang="en-US" sz="2000" baseline="-25000">
                <a:latin typeface="Times New Roman" pitchFamily="18" charset="0"/>
              </a:rPr>
              <a:t>，</a:t>
            </a:r>
            <a:r>
              <a:rPr kumimoji="1" lang="zh-CN" altLang="en-US" sz="2000">
                <a:latin typeface="Times New Roman" pitchFamily="18" charset="0"/>
              </a:rPr>
              <a:t>入射球碰后反向运动； </a:t>
            </a:r>
          </a:p>
        </p:txBody>
      </p:sp>
      <p:sp>
        <p:nvSpPr>
          <p:cNvPr id="23" name="Text Box 11"/>
          <p:cNvSpPr txBox="1">
            <a:spLocks noChangeArrowheads="1"/>
          </p:cNvSpPr>
          <p:nvPr/>
        </p:nvSpPr>
        <p:spPr bwMode="auto">
          <a:xfrm>
            <a:off x="426021" y="5464571"/>
            <a:ext cx="86756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ea typeface="宋体" charset="-122"/>
              </a:defRPr>
            </a:lvl1pPr>
            <a:lvl2pPr marL="914400" indent="-457200">
              <a:defRPr>
                <a:solidFill>
                  <a:schemeClr val="tx1"/>
                </a:solidFill>
                <a:latin typeface="Arial" charset="0"/>
                <a:ea typeface="宋体" charset="-122"/>
              </a:defRPr>
            </a:lvl2pPr>
            <a:lvl3pPr marL="1371600" indent="-457200">
              <a:defRPr>
                <a:solidFill>
                  <a:schemeClr val="tx1"/>
                </a:solidFill>
                <a:latin typeface="Arial" charset="0"/>
                <a:ea typeface="宋体" charset="-122"/>
              </a:defRPr>
            </a:lvl3pPr>
            <a:lvl4pPr marL="1828800" indent="-457200">
              <a:defRPr>
                <a:solidFill>
                  <a:schemeClr val="tx1"/>
                </a:solidFill>
                <a:latin typeface="Arial" charset="0"/>
                <a:ea typeface="宋体" charset="-122"/>
              </a:defRPr>
            </a:lvl4pPr>
            <a:lvl5pPr marL="2286000" indent="-457200">
              <a:defRPr>
                <a:solidFill>
                  <a:schemeClr val="tx1"/>
                </a:solidFill>
                <a:latin typeface="Arial" charset="0"/>
                <a:ea typeface="宋体" charset="-122"/>
              </a:defRPr>
            </a:lvl5pPr>
            <a:lvl6pPr marL="2743200" indent="-457200" fontAlgn="base">
              <a:spcBef>
                <a:spcPct val="0"/>
              </a:spcBef>
              <a:spcAft>
                <a:spcPct val="0"/>
              </a:spcAft>
              <a:defRPr>
                <a:solidFill>
                  <a:schemeClr val="tx1"/>
                </a:solidFill>
                <a:latin typeface="Arial" charset="0"/>
                <a:ea typeface="宋体" charset="-122"/>
              </a:defRPr>
            </a:lvl6pPr>
            <a:lvl7pPr marL="3200400" indent="-457200" fontAlgn="base">
              <a:spcBef>
                <a:spcPct val="0"/>
              </a:spcBef>
              <a:spcAft>
                <a:spcPct val="0"/>
              </a:spcAft>
              <a:defRPr>
                <a:solidFill>
                  <a:schemeClr val="tx1"/>
                </a:solidFill>
                <a:latin typeface="Arial" charset="0"/>
                <a:ea typeface="宋体" charset="-122"/>
              </a:defRPr>
            </a:lvl7pPr>
            <a:lvl8pPr marL="3657600" indent="-457200" fontAlgn="base">
              <a:spcBef>
                <a:spcPct val="0"/>
              </a:spcBef>
              <a:spcAft>
                <a:spcPct val="0"/>
              </a:spcAft>
              <a:defRPr>
                <a:solidFill>
                  <a:schemeClr val="tx1"/>
                </a:solidFill>
                <a:latin typeface="Arial" charset="0"/>
                <a:ea typeface="宋体" charset="-122"/>
              </a:defRPr>
            </a:lvl8pPr>
            <a:lvl9pPr marL="4114800" indent="-457200" fontAlgn="base">
              <a:spcBef>
                <a:spcPct val="0"/>
              </a:spcBef>
              <a:spcAft>
                <a:spcPct val="0"/>
              </a:spcAft>
              <a:defRPr>
                <a:solidFill>
                  <a:schemeClr val="tx1"/>
                </a:solidFill>
                <a:latin typeface="Arial" charset="0"/>
                <a:ea typeface="宋体" charset="-122"/>
              </a:defRPr>
            </a:lvl9pPr>
          </a:lstStyle>
          <a:p>
            <a:pPr>
              <a:buFontTx/>
              <a:buAutoNum type="alphaLcParenBoth" startAt="3"/>
            </a:pPr>
            <a:r>
              <a:rPr kumimoji="1" lang="en-US" altLang="zh-CN" sz="2000">
                <a:latin typeface="Times New Roman" pitchFamily="18" charset="0"/>
              </a:rPr>
              <a:t> </a:t>
            </a:r>
            <a:r>
              <a:rPr kumimoji="1" lang="en-US" altLang="zh-CN" sz="2000" i="1">
                <a:latin typeface="Times New Roman" pitchFamily="18" charset="0"/>
              </a:rPr>
              <a:t>m</a:t>
            </a:r>
            <a:r>
              <a:rPr kumimoji="1" lang="en-US" altLang="zh-CN" sz="2000" baseline="-25000">
                <a:latin typeface="Times New Roman" pitchFamily="18" charset="0"/>
              </a:rPr>
              <a:t>1 </a:t>
            </a:r>
            <a:r>
              <a:rPr kumimoji="1" lang="en-US" altLang="zh-CN" sz="2000">
                <a:latin typeface="Times New Roman" pitchFamily="18" charset="0"/>
              </a:rPr>
              <a:t>&lt;&lt; </a:t>
            </a:r>
            <a:r>
              <a:rPr kumimoji="1" lang="en-US" altLang="zh-CN" sz="2000" i="1">
                <a:latin typeface="Times New Roman" pitchFamily="18" charset="0"/>
              </a:rPr>
              <a:t>m</a:t>
            </a:r>
            <a:r>
              <a:rPr kumimoji="1" lang="en-US" altLang="zh-CN" sz="2000" baseline="-25000">
                <a:latin typeface="Times New Roman" pitchFamily="18" charset="0"/>
              </a:rPr>
              <a:t>2 </a:t>
            </a:r>
            <a:r>
              <a:rPr kumimoji="1" lang="zh-CN" altLang="en-US" sz="2000">
                <a:latin typeface="Times New Roman" pitchFamily="18" charset="0"/>
              </a:rPr>
              <a:t>时，有： </a:t>
            </a:r>
            <a:r>
              <a:rPr kumimoji="1" lang="en-US" altLang="zh-CN" sz="2000" i="1">
                <a:latin typeface="Times New Roman" pitchFamily="18" charset="0"/>
              </a:rPr>
              <a:t>v</a:t>
            </a:r>
            <a:r>
              <a:rPr kumimoji="1" lang="en-US" altLang="zh-CN" sz="2000" baseline="-25000">
                <a:latin typeface="Times New Roman" pitchFamily="18" charset="0"/>
              </a:rPr>
              <a:t>1 </a:t>
            </a:r>
            <a:r>
              <a:rPr kumimoji="1" lang="en-US" altLang="zh-CN" sz="2000">
                <a:latin typeface="Times New Roman" pitchFamily="18" charset="0"/>
              </a:rPr>
              <a:t>=﹣</a:t>
            </a:r>
            <a:r>
              <a:rPr kumimoji="1" lang="en-US" altLang="zh-CN" sz="2000" i="1">
                <a:latin typeface="Times New Roman" pitchFamily="18" charset="0"/>
              </a:rPr>
              <a:t>u</a:t>
            </a:r>
            <a:r>
              <a:rPr kumimoji="1" lang="en-US" altLang="zh-CN" sz="2000" baseline="-25000">
                <a:latin typeface="Times New Roman" pitchFamily="18" charset="0"/>
              </a:rPr>
              <a:t>1</a:t>
            </a:r>
            <a:r>
              <a:rPr kumimoji="1" lang="zh-CN" altLang="en-US" sz="2000">
                <a:latin typeface="Times New Roman" pitchFamily="18" charset="0"/>
              </a:rPr>
              <a:t>， </a:t>
            </a:r>
            <a:r>
              <a:rPr kumimoji="1" lang="en-US" altLang="zh-CN" sz="2000" i="1">
                <a:latin typeface="Times New Roman" pitchFamily="18" charset="0"/>
              </a:rPr>
              <a:t>v</a:t>
            </a:r>
            <a:r>
              <a:rPr kumimoji="1" lang="en-US" altLang="zh-CN" sz="2000" baseline="-25000">
                <a:latin typeface="Times New Roman" pitchFamily="18" charset="0"/>
              </a:rPr>
              <a:t>2</a:t>
            </a:r>
            <a:r>
              <a:rPr kumimoji="1" lang="en-US" altLang="zh-CN" sz="2000">
                <a:latin typeface="Times New Roman" pitchFamily="18" charset="0"/>
              </a:rPr>
              <a:t>≈0 </a:t>
            </a:r>
            <a:r>
              <a:rPr kumimoji="1" lang="zh-CN" altLang="en-US" sz="2000">
                <a:latin typeface="Times New Roman" pitchFamily="18" charset="0"/>
              </a:rPr>
              <a:t>，碰撞后，大球仍保持静止，小球以相等的速率弹回； </a:t>
            </a:r>
          </a:p>
        </p:txBody>
      </p:sp>
      <p:sp>
        <p:nvSpPr>
          <p:cNvPr id="24" name="Text Box 12"/>
          <p:cNvSpPr txBox="1">
            <a:spLocks noChangeArrowheads="1"/>
          </p:cNvSpPr>
          <p:nvPr/>
        </p:nvSpPr>
        <p:spPr bwMode="auto">
          <a:xfrm>
            <a:off x="426021" y="6183709"/>
            <a:ext cx="86756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ea typeface="宋体" charset="-122"/>
              </a:defRPr>
            </a:lvl1pPr>
            <a:lvl2pPr marL="914400" indent="-457200">
              <a:defRPr>
                <a:solidFill>
                  <a:schemeClr val="tx1"/>
                </a:solidFill>
                <a:latin typeface="Arial" charset="0"/>
                <a:ea typeface="宋体" charset="-122"/>
              </a:defRPr>
            </a:lvl2pPr>
            <a:lvl3pPr marL="1371600" indent="-457200">
              <a:defRPr>
                <a:solidFill>
                  <a:schemeClr val="tx1"/>
                </a:solidFill>
                <a:latin typeface="Arial" charset="0"/>
                <a:ea typeface="宋体" charset="-122"/>
              </a:defRPr>
            </a:lvl3pPr>
            <a:lvl4pPr marL="1828800" indent="-457200">
              <a:defRPr>
                <a:solidFill>
                  <a:schemeClr val="tx1"/>
                </a:solidFill>
                <a:latin typeface="Arial" charset="0"/>
                <a:ea typeface="宋体" charset="-122"/>
              </a:defRPr>
            </a:lvl4pPr>
            <a:lvl5pPr marL="2286000" indent="-457200">
              <a:defRPr>
                <a:solidFill>
                  <a:schemeClr val="tx1"/>
                </a:solidFill>
                <a:latin typeface="Arial" charset="0"/>
                <a:ea typeface="宋体" charset="-122"/>
              </a:defRPr>
            </a:lvl5pPr>
            <a:lvl6pPr marL="2743200" indent="-457200" fontAlgn="base">
              <a:spcBef>
                <a:spcPct val="0"/>
              </a:spcBef>
              <a:spcAft>
                <a:spcPct val="0"/>
              </a:spcAft>
              <a:defRPr>
                <a:solidFill>
                  <a:schemeClr val="tx1"/>
                </a:solidFill>
                <a:latin typeface="Arial" charset="0"/>
                <a:ea typeface="宋体" charset="-122"/>
              </a:defRPr>
            </a:lvl6pPr>
            <a:lvl7pPr marL="3200400" indent="-457200" fontAlgn="base">
              <a:spcBef>
                <a:spcPct val="0"/>
              </a:spcBef>
              <a:spcAft>
                <a:spcPct val="0"/>
              </a:spcAft>
              <a:defRPr>
                <a:solidFill>
                  <a:schemeClr val="tx1"/>
                </a:solidFill>
                <a:latin typeface="Arial" charset="0"/>
                <a:ea typeface="宋体" charset="-122"/>
              </a:defRPr>
            </a:lvl7pPr>
            <a:lvl8pPr marL="3657600" indent="-457200" fontAlgn="base">
              <a:spcBef>
                <a:spcPct val="0"/>
              </a:spcBef>
              <a:spcAft>
                <a:spcPct val="0"/>
              </a:spcAft>
              <a:defRPr>
                <a:solidFill>
                  <a:schemeClr val="tx1"/>
                </a:solidFill>
                <a:latin typeface="Arial" charset="0"/>
                <a:ea typeface="宋体" charset="-122"/>
              </a:defRPr>
            </a:lvl8pPr>
            <a:lvl9pPr marL="4114800" indent="-457200" fontAlgn="base">
              <a:spcBef>
                <a:spcPct val="0"/>
              </a:spcBef>
              <a:spcAft>
                <a:spcPct val="0"/>
              </a:spcAft>
              <a:defRPr>
                <a:solidFill>
                  <a:schemeClr val="tx1"/>
                </a:solidFill>
                <a:latin typeface="Arial" charset="0"/>
                <a:ea typeface="宋体" charset="-122"/>
              </a:defRPr>
            </a:lvl9pPr>
          </a:lstStyle>
          <a:p>
            <a:pPr>
              <a:buFontTx/>
              <a:buAutoNum type="alphaLcParenBoth" startAt="4"/>
            </a:pPr>
            <a:r>
              <a:rPr kumimoji="1" lang="en-US" altLang="zh-CN" sz="2000">
                <a:latin typeface="Times New Roman" pitchFamily="18" charset="0"/>
              </a:rPr>
              <a:t> </a:t>
            </a:r>
            <a:r>
              <a:rPr kumimoji="1" lang="en-US" altLang="zh-CN" sz="2000" i="1">
                <a:latin typeface="Times New Roman" pitchFamily="18" charset="0"/>
              </a:rPr>
              <a:t>m</a:t>
            </a:r>
            <a:r>
              <a:rPr kumimoji="1" lang="en-US" altLang="zh-CN" sz="2000" baseline="-25000">
                <a:latin typeface="Times New Roman" pitchFamily="18" charset="0"/>
              </a:rPr>
              <a:t>1 </a:t>
            </a:r>
            <a:r>
              <a:rPr kumimoji="1" lang="en-US" altLang="zh-CN" sz="2000">
                <a:latin typeface="Times New Roman" pitchFamily="18" charset="0"/>
              </a:rPr>
              <a:t>&gt;&gt; </a:t>
            </a:r>
            <a:r>
              <a:rPr kumimoji="1" lang="en-US" altLang="zh-CN" sz="2000" i="1">
                <a:latin typeface="Times New Roman" pitchFamily="18" charset="0"/>
              </a:rPr>
              <a:t>m</a:t>
            </a:r>
            <a:r>
              <a:rPr kumimoji="1" lang="en-US" altLang="zh-CN" sz="2000" baseline="-25000">
                <a:latin typeface="Times New Roman" pitchFamily="18" charset="0"/>
              </a:rPr>
              <a:t>2 </a:t>
            </a:r>
            <a:r>
              <a:rPr kumimoji="1" lang="zh-CN" altLang="en-US" sz="2000">
                <a:latin typeface="Times New Roman" pitchFamily="18" charset="0"/>
              </a:rPr>
              <a:t>时，有： </a:t>
            </a:r>
            <a:r>
              <a:rPr kumimoji="1" lang="en-US" altLang="zh-CN" sz="2000" i="1">
                <a:latin typeface="Times New Roman" pitchFamily="18" charset="0"/>
              </a:rPr>
              <a:t>v</a:t>
            </a:r>
            <a:r>
              <a:rPr kumimoji="1" lang="en-US" altLang="zh-CN" sz="2000" baseline="-25000">
                <a:latin typeface="Times New Roman" pitchFamily="18" charset="0"/>
              </a:rPr>
              <a:t>1</a:t>
            </a:r>
            <a:r>
              <a:rPr kumimoji="1" lang="en-US" altLang="zh-CN" sz="2000">
                <a:latin typeface="Times New Roman" pitchFamily="18" charset="0"/>
              </a:rPr>
              <a:t>≈</a:t>
            </a:r>
            <a:r>
              <a:rPr kumimoji="1" lang="en-US" altLang="zh-CN" sz="2000" i="1">
                <a:latin typeface="Times New Roman" pitchFamily="18" charset="0"/>
              </a:rPr>
              <a:t>u</a:t>
            </a:r>
            <a:r>
              <a:rPr kumimoji="1" lang="en-US" altLang="zh-CN" sz="2000" baseline="-25000">
                <a:latin typeface="Times New Roman" pitchFamily="18" charset="0"/>
              </a:rPr>
              <a:t>1</a:t>
            </a:r>
            <a:r>
              <a:rPr kumimoji="1" lang="zh-CN" altLang="en-US" sz="2000">
                <a:latin typeface="Times New Roman" pitchFamily="18" charset="0"/>
              </a:rPr>
              <a:t>， </a:t>
            </a:r>
            <a:r>
              <a:rPr kumimoji="1" lang="en-US" altLang="zh-CN" sz="2000" i="1">
                <a:latin typeface="Times New Roman" pitchFamily="18" charset="0"/>
              </a:rPr>
              <a:t>v</a:t>
            </a:r>
            <a:r>
              <a:rPr kumimoji="1" lang="en-US" altLang="zh-CN" sz="2000" baseline="-25000">
                <a:latin typeface="Times New Roman" pitchFamily="18" charset="0"/>
              </a:rPr>
              <a:t>2</a:t>
            </a:r>
            <a:r>
              <a:rPr kumimoji="1" lang="en-US" altLang="zh-CN" sz="2000">
                <a:latin typeface="Times New Roman" pitchFamily="18" charset="0"/>
              </a:rPr>
              <a:t>≈2 </a:t>
            </a:r>
            <a:r>
              <a:rPr kumimoji="1" lang="en-US" altLang="zh-CN" sz="2000" i="1">
                <a:latin typeface="Times New Roman" pitchFamily="18" charset="0"/>
              </a:rPr>
              <a:t>u</a:t>
            </a:r>
            <a:r>
              <a:rPr kumimoji="1" lang="en-US" altLang="zh-CN" sz="2000" baseline="-25000">
                <a:latin typeface="Times New Roman" pitchFamily="18" charset="0"/>
              </a:rPr>
              <a:t>1</a:t>
            </a:r>
            <a:r>
              <a:rPr kumimoji="1" lang="zh-CN" altLang="en-US" sz="2000">
                <a:latin typeface="Times New Roman" pitchFamily="18" charset="0"/>
              </a:rPr>
              <a:t>，大球几乎以原来的速度继续前进，小球以两倍于大球的速度前进。 </a:t>
            </a:r>
          </a:p>
        </p:txBody>
      </p:sp>
    </p:spTree>
    <p:extLst>
      <p:ext uri="{BB962C8B-B14F-4D97-AF65-F5344CB8AC3E}">
        <p14:creationId xmlns:p14="http://schemas.microsoft.com/office/powerpoint/2010/main" val="253509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质点系动量守恒定律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4"/>
          <p:cNvSpPr>
            <a:spLocks noChangeArrowheads="1"/>
          </p:cNvSpPr>
          <p:nvPr/>
        </p:nvSpPr>
        <p:spPr bwMode="auto">
          <a:xfrm>
            <a:off x="251520" y="1518337"/>
            <a:ext cx="2776315" cy="6096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2800" b="1" dirty="0">
                <a:solidFill>
                  <a:schemeClr val="tx1"/>
                </a:solidFill>
              </a:rPr>
              <a:t>正碰的结果讨论 </a:t>
            </a:r>
          </a:p>
        </p:txBody>
      </p:sp>
      <p:graphicFrame>
        <p:nvGraphicFramePr>
          <p:cNvPr id="15" name="Object 5"/>
          <p:cNvGraphicFramePr>
            <a:graphicFrameLocks noChangeAspect="1"/>
          </p:cNvGraphicFramePr>
          <p:nvPr>
            <p:extLst>
              <p:ext uri="{D42A27DB-BD31-4B8C-83A1-F6EECF244321}">
                <p14:modId xmlns:p14="http://schemas.microsoft.com/office/powerpoint/2010/main" val="1446238633"/>
              </p:ext>
            </p:extLst>
          </p:nvPr>
        </p:nvGraphicFramePr>
        <p:xfrm>
          <a:off x="5930939" y="1718617"/>
          <a:ext cx="3143494" cy="1440359"/>
        </p:xfrm>
        <a:graphic>
          <a:graphicData uri="http://schemas.openxmlformats.org/presentationml/2006/ole">
            <mc:AlternateContent xmlns:mc="http://schemas.openxmlformats.org/markup-compatibility/2006">
              <mc:Choice xmlns:v="urn:schemas-microsoft-com:vml" Requires="v">
                <p:oleObj spid="_x0000_s161092" r:id="rId4" imgW="1930400" imgH="889000" progId="Equation.3">
                  <p:embed/>
                </p:oleObj>
              </mc:Choice>
              <mc:Fallback>
                <p:oleObj r:id="rId4" imgW="1930400" imgH="889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0939" y="1718617"/>
                        <a:ext cx="3143494" cy="1440359"/>
                      </a:xfrm>
                      <a:prstGeom prst="rect">
                        <a:avLst/>
                      </a:prstGeom>
                      <a:noFill/>
                    </p:spPr>
                  </p:pic>
                </p:oleObj>
              </mc:Fallback>
            </mc:AlternateContent>
          </a:graphicData>
        </a:graphic>
      </p:graphicFrame>
      <p:sp>
        <p:nvSpPr>
          <p:cNvPr id="16" name="Text Box 6"/>
          <p:cNvSpPr txBox="1">
            <a:spLocks noChangeArrowheads="1"/>
          </p:cNvSpPr>
          <p:nvPr/>
        </p:nvSpPr>
        <p:spPr bwMode="auto">
          <a:xfrm>
            <a:off x="0" y="2237963"/>
            <a:ext cx="54360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charset="0"/>
                <a:ea typeface="宋体" charset="-122"/>
              </a:defRPr>
            </a:lvl1pPr>
            <a:lvl2pPr marL="914400" indent="-457200">
              <a:defRPr>
                <a:solidFill>
                  <a:schemeClr val="tx1"/>
                </a:solidFill>
                <a:latin typeface="Arial" charset="0"/>
                <a:ea typeface="宋体" charset="-122"/>
              </a:defRPr>
            </a:lvl2pPr>
            <a:lvl3pPr marL="1371600" indent="-457200">
              <a:defRPr>
                <a:solidFill>
                  <a:schemeClr val="tx1"/>
                </a:solidFill>
                <a:latin typeface="Arial" charset="0"/>
                <a:ea typeface="宋体" charset="-122"/>
              </a:defRPr>
            </a:lvl3pPr>
            <a:lvl4pPr marL="1828800" indent="-457200">
              <a:defRPr>
                <a:solidFill>
                  <a:schemeClr val="tx1"/>
                </a:solidFill>
                <a:latin typeface="Arial" charset="0"/>
                <a:ea typeface="宋体" charset="-122"/>
              </a:defRPr>
            </a:lvl4pPr>
            <a:lvl5pPr marL="2286000" indent="-457200">
              <a:defRPr>
                <a:solidFill>
                  <a:schemeClr val="tx1"/>
                </a:solidFill>
                <a:latin typeface="Arial" charset="0"/>
                <a:ea typeface="宋体" charset="-122"/>
              </a:defRPr>
            </a:lvl5pPr>
            <a:lvl6pPr marL="2743200" indent="-457200" fontAlgn="base">
              <a:spcBef>
                <a:spcPct val="0"/>
              </a:spcBef>
              <a:spcAft>
                <a:spcPct val="0"/>
              </a:spcAft>
              <a:defRPr>
                <a:solidFill>
                  <a:schemeClr val="tx1"/>
                </a:solidFill>
                <a:latin typeface="Arial" charset="0"/>
                <a:ea typeface="宋体" charset="-122"/>
              </a:defRPr>
            </a:lvl6pPr>
            <a:lvl7pPr marL="3200400" indent="-457200" fontAlgn="base">
              <a:spcBef>
                <a:spcPct val="0"/>
              </a:spcBef>
              <a:spcAft>
                <a:spcPct val="0"/>
              </a:spcAft>
              <a:defRPr>
                <a:solidFill>
                  <a:schemeClr val="tx1"/>
                </a:solidFill>
                <a:latin typeface="Arial" charset="0"/>
                <a:ea typeface="宋体" charset="-122"/>
              </a:defRPr>
            </a:lvl7pPr>
            <a:lvl8pPr marL="3657600" indent="-457200" fontAlgn="base">
              <a:spcBef>
                <a:spcPct val="0"/>
              </a:spcBef>
              <a:spcAft>
                <a:spcPct val="0"/>
              </a:spcAft>
              <a:defRPr>
                <a:solidFill>
                  <a:schemeClr val="tx1"/>
                </a:solidFill>
                <a:latin typeface="Arial" charset="0"/>
                <a:ea typeface="宋体" charset="-122"/>
              </a:defRPr>
            </a:lvl8pPr>
            <a:lvl9pPr marL="4114800" indent="-457200" fontAlgn="base">
              <a:spcBef>
                <a:spcPct val="0"/>
              </a:spcBef>
              <a:spcAft>
                <a:spcPct val="0"/>
              </a:spcAft>
              <a:defRPr>
                <a:solidFill>
                  <a:schemeClr val="tx1"/>
                </a:solidFill>
                <a:latin typeface="Arial" charset="0"/>
                <a:ea typeface="宋体" charset="-122"/>
              </a:defRPr>
            </a:lvl9pPr>
          </a:lstStyle>
          <a:p>
            <a:pPr>
              <a:buFontTx/>
              <a:buAutoNum type="arabicPeriod"/>
            </a:pPr>
            <a:r>
              <a:rPr kumimoji="1" lang="en-US" altLang="zh-CN" sz="2400" dirty="0">
                <a:latin typeface="Times New Roman" pitchFamily="18" charset="0"/>
              </a:rPr>
              <a:t> </a:t>
            </a:r>
            <a:r>
              <a:rPr kumimoji="1" lang="en-US" altLang="zh-CN" sz="2400" i="1" dirty="0">
                <a:latin typeface="Times New Roman" pitchFamily="18" charset="0"/>
              </a:rPr>
              <a:t>e = </a:t>
            </a:r>
            <a:r>
              <a:rPr kumimoji="1" lang="en-US" altLang="zh-CN" sz="2400" dirty="0">
                <a:latin typeface="Times New Roman" pitchFamily="18" charset="0"/>
              </a:rPr>
              <a:t>1</a:t>
            </a:r>
            <a:r>
              <a:rPr kumimoji="1" lang="zh-CN" altLang="en-US" sz="2400" dirty="0">
                <a:latin typeface="Times New Roman" pitchFamily="18" charset="0"/>
              </a:rPr>
              <a:t>，称为</a:t>
            </a:r>
            <a:r>
              <a:rPr kumimoji="1" lang="zh-CN" altLang="en-US" sz="2400" dirty="0">
                <a:solidFill>
                  <a:srgbClr val="CC0000"/>
                </a:solidFill>
                <a:latin typeface="Times New Roman" pitchFamily="18" charset="0"/>
                <a:ea typeface="黑体" pitchFamily="49" charset="-122"/>
              </a:rPr>
              <a:t>完全弹性碰撞</a:t>
            </a:r>
            <a:r>
              <a:rPr kumimoji="1" lang="zh-CN" altLang="en-US" sz="2400" dirty="0">
                <a:latin typeface="Times New Roman" pitchFamily="18" charset="0"/>
              </a:rPr>
              <a:t>，此时动量守恒、动能守恒皆满足。 </a:t>
            </a:r>
          </a:p>
        </p:txBody>
      </p:sp>
      <p:sp>
        <p:nvSpPr>
          <p:cNvPr id="25" name="Text Box 7"/>
          <p:cNvSpPr txBox="1">
            <a:spLocks noChangeArrowheads="1"/>
          </p:cNvSpPr>
          <p:nvPr/>
        </p:nvSpPr>
        <p:spPr bwMode="auto">
          <a:xfrm>
            <a:off x="250825" y="3429000"/>
            <a:ext cx="65197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i="1" dirty="0">
                <a:latin typeface="Times New Roman" pitchFamily="18" charset="0"/>
              </a:rPr>
              <a:t> </a:t>
            </a:r>
            <a:r>
              <a:rPr kumimoji="1" lang="en-US" altLang="zh-CN" sz="2000" dirty="0">
                <a:latin typeface="Times New Roman" pitchFamily="18" charset="0"/>
              </a:rPr>
              <a:t>(</a:t>
            </a:r>
            <a:r>
              <a:rPr kumimoji="1" lang="en-US" altLang="zh-CN" sz="2000" i="1" dirty="0">
                <a:latin typeface="Times New Roman" pitchFamily="18" charset="0"/>
              </a:rPr>
              <a:t>e</a:t>
            </a:r>
            <a:r>
              <a:rPr kumimoji="1" lang="en-US" altLang="zh-CN" sz="2000" dirty="0">
                <a:latin typeface="Times New Roman" pitchFamily="18" charset="0"/>
              </a:rPr>
              <a:t>)  </a:t>
            </a:r>
            <a:r>
              <a:rPr kumimoji="1" lang="en-US" altLang="zh-CN" sz="2000" i="1" dirty="0">
                <a:latin typeface="Times New Roman" pitchFamily="18" charset="0"/>
              </a:rPr>
              <a:t>m</a:t>
            </a:r>
            <a:r>
              <a:rPr kumimoji="1" lang="en-US" altLang="zh-CN" sz="2000" baseline="-25000" dirty="0">
                <a:latin typeface="Times New Roman" pitchFamily="18" charset="0"/>
              </a:rPr>
              <a:t>2 </a:t>
            </a:r>
            <a:r>
              <a:rPr kumimoji="1" lang="zh-CN" altLang="en-US" sz="2000" dirty="0">
                <a:latin typeface="Times New Roman" pitchFamily="18" charset="0"/>
              </a:rPr>
              <a:t>所得到的动能⊿</a:t>
            </a:r>
            <a:r>
              <a:rPr kumimoji="1" lang="en-US" altLang="zh-CN" sz="2000" i="1" dirty="0">
                <a:latin typeface="Times New Roman" pitchFamily="18" charset="0"/>
              </a:rPr>
              <a:t>E</a:t>
            </a:r>
            <a:r>
              <a:rPr kumimoji="1" lang="en-US" altLang="zh-CN" sz="2000" i="1" baseline="-25000" dirty="0">
                <a:latin typeface="Times New Roman" pitchFamily="18" charset="0"/>
              </a:rPr>
              <a:t>k</a:t>
            </a:r>
            <a:r>
              <a:rPr kumimoji="1" lang="en-US" altLang="zh-CN" sz="2000" baseline="-25000" dirty="0">
                <a:latin typeface="Times New Roman" pitchFamily="18" charset="0"/>
              </a:rPr>
              <a:t>2</a:t>
            </a:r>
            <a:r>
              <a:rPr kumimoji="1" lang="zh-CN" altLang="en-US" sz="2000" dirty="0">
                <a:latin typeface="Times New Roman" pitchFamily="18" charset="0"/>
              </a:rPr>
              <a:t>与碰前 </a:t>
            </a:r>
            <a:r>
              <a:rPr kumimoji="1" lang="en-US" altLang="zh-CN" sz="2000" i="1" dirty="0">
                <a:latin typeface="Times New Roman" pitchFamily="18" charset="0"/>
              </a:rPr>
              <a:t>m</a:t>
            </a:r>
            <a:r>
              <a:rPr kumimoji="1" lang="en-US" altLang="zh-CN" sz="2000" baseline="-25000" dirty="0">
                <a:latin typeface="Times New Roman" pitchFamily="18" charset="0"/>
              </a:rPr>
              <a:t>1 </a:t>
            </a:r>
            <a:r>
              <a:rPr kumimoji="1" lang="zh-CN" altLang="en-US" sz="2000" dirty="0">
                <a:latin typeface="Times New Roman" pitchFamily="18" charset="0"/>
              </a:rPr>
              <a:t>的动能 </a:t>
            </a:r>
            <a:r>
              <a:rPr kumimoji="1" lang="en-US" altLang="zh-CN" sz="2000" i="1" dirty="0">
                <a:latin typeface="Times New Roman" pitchFamily="18" charset="0"/>
              </a:rPr>
              <a:t>E</a:t>
            </a:r>
            <a:r>
              <a:rPr kumimoji="1" lang="en-US" altLang="zh-CN" sz="2000" i="1" baseline="-25000" dirty="0">
                <a:latin typeface="Times New Roman" pitchFamily="18" charset="0"/>
              </a:rPr>
              <a:t>k</a:t>
            </a:r>
            <a:r>
              <a:rPr kumimoji="1" lang="en-US" altLang="zh-CN" sz="2000" baseline="-25000" dirty="0">
                <a:latin typeface="Times New Roman" pitchFamily="18" charset="0"/>
              </a:rPr>
              <a:t>1</a:t>
            </a:r>
            <a:r>
              <a:rPr kumimoji="1" lang="en-US" altLang="zh-CN" sz="2000" i="1" baseline="-25000" dirty="0">
                <a:latin typeface="Times New Roman" pitchFamily="18" charset="0"/>
              </a:rPr>
              <a:t> </a:t>
            </a:r>
            <a:r>
              <a:rPr kumimoji="1" lang="zh-CN" altLang="en-US" sz="2000" dirty="0">
                <a:latin typeface="Times New Roman" pitchFamily="18" charset="0"/>
              </a:rPr>
              <a:t>之比为： </a:t>
            </a:r>
          </a:p>
        </p:txBody>
      </p:sp>
      <p:graphicFrame>
        <p:nvGraphicFramePr>
          <p:cNvPr id="26" name="Object 8"/>
          <p:cNvGraphicFramePr>
            <a:graphicFrameLocks noChangeAspect="1"/>
          </p:cNvGraphicFramePr>
          <p:nvPr>
            <p:extLst>
              <p:ext uri="{D42A27DB-BD31-4B8C-83A1-F6EECF244321}">
                <p14:modId xmlns:p14="http://schemas.microsoft.com/office/powerpoint/2010/main" val="3163715771"/>
              </p:ext>
            </p:extLst>
          </p:nvPr>
        </p:nvGraphicFramePr>
        <p:xfrm>
          <a:off x="3387999" y="3925354"/>
          <a:ext cx="4824412" cy="1339850"/>
        </p:xfrm>
        <a:graphic>
          <a:graphicData uri="http://schemas.openxmlformats.org/presentationml/2006/ole">
            <mc:AlternateContent xmlns:mc="http://schemas.openxmlformats.org/markup-compatibility/2006">
              <mc:Choice xmlns:v="urn:schemas-microsoft-com:vml" Requires="v">
                <p:oleObj spid="_x0000_s161093" r:id="rId6" imgW="2743200" imgH="762000" progId="Equation.3">
                  <p:embed/>
                </p:oleObj>
              </mc:Choice>
              <mc:Fallback>
                <p:oleObj r:id="rId6" imgW="2743200" imgH="762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7999" y="3925354"/>
                        <a:ext cx="4824412" cy="133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 Box 9"/>
          <p:cNvSpPr txBox="1">
            <a:spLocks noChangeArrowheads="1"/>
          </p:cNvSpPr>
          <p:nvPr/>
        </p:nvSpPr>
        <p:spPr bwMode="auto">
          <a:xfrm>
            <a:off x="279400" y="5517232"/>
            <a:ext cx="868521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dirty="0">
                <a:latin typeface="Times New Roman" pitchFamily="18" charset="0"/>
              </a:rPr>
              <a:t>当 </a:t>
            </a:r>
            <a:r>
              <a:rPr kumimoji="1" lang="en-US" altLang="zh-CN" sz="2000" i="1" dirty="0">
                <a:latin typeface="Times New Roman" pitchFamily="18" charset="0"/>
              </a:rPr>
              <a:t>m</a:t>
            </a:r>
            <a:r>
              <a:rPr kumimoji="1" lang="en-US" altLang="zh-CN" sz="2000" baseline="-25000" dirty="0">
                <a:latin typeface="Times New Roman" pitchFamily="18" charset="0"/>
              </a:rPr>
              <a:t>1</a:t>
            </a:r>
            <a:r>
              <a:rPr kumimoji="1" lang="en-US" altLang="zh-CN" sz="2000" dirty="0">
                <a:latin typeface="Times New Roman" pitchFamily="18" charset="0"/>
              </a:rPr>
              <a:t>/ </a:t>
            </a:r>
            <a:r>
              <a:rPr kumimoji="1" lang="en-US" altLang="zh-CN" sz="2000" i="1" dirty="0">
                <a:latin typeface="Times New Roman" pitchFamily="18" charset="0"/>
              </a:rPr>
              <a:t>m</a:t>
            </a:r>
            <a:r>
              <a:rPr kumimoji="1" lang="en-US" altLang="zh-CN" sz="2000" baseline="-25000" dirty="0">
                <a:latin typeface="Times New Roman" pitchFamily="18" charset="0"/>
              </a:rPr>
              <a:t>2</a:t>
            </a:r>
            <a:r>
              <a:rPr kumimoji="1" lang="en-US" altLang="zh-CN" sz="2000" dirty="0">
                <a:latin typeface="Times New Roman" pitchFamily="18" charset="0"/>
              </a:rPr>
              <a:t> = 1 </a:t>
            </a:r>
            <a:r>
              <a:rPr kumimoji="1" lang="zh-CN" altLang="en-US" sz="2000" dirty="0">
                <a:latin typeface="Times New Roman" pitchFamily="18" charset="0"/>
              </a:rPr>
              <a:t>时，该式取最大值。这说明，在 </a:t>
            </a:r>
            <a:r>
              <a:rPr kumimoji="1" lang="en-US" altLang="zh-CN" sz="2000" i="1" dirty="0">
                <a:latin typeface="Times New Roman" pitchFamily="18" charset="0"/>
              </a:rPr>
              <a:t>u</a:t>
            </a:r>
            <a:r>
              <a:rPr kumimoji="1" lang="en-US" altLang="zh-CN" sz="2000" baseline="-25000" dirty="0">
                <a:latin typeface="Times New Roman" pitchFamily="18" charset="0"/>
              </a:rPr>
              <a:t>2 </a:t>
            </a:r>
            <a:r>
              <a:rPr kumimoji="1" lang="en-US" altLang="zh-CN" sz="2000" dirty="0">
                <a:latin typeface="Times New Roman" pitchFamily="18" charset="0"/>
              </a:rPr>
              <a:t>= 0 </a:t>
            </a:r>
            <a:r>
              <a:rPr kumimoji="1" lang="zh-CN" altLang="en-US" sz="2000" dirty="0">
                <a:latin typeface="Times New Roman" pitchFamily="18" charset="0"/>
              </a:rPr>
              <a:t>， </a:t>
            </a:r>
            <a:r>
              <a:rPr kumimoji="1" lang="en-US" altLang="zh-CN" sz="2000" i="1" dirty="0">
                <a:latin typeface="Times New Roman" pitchFamily="18" charset="0"/>
              </a:rPr>
              <a:t>m</a:t>
            </a:r>
            <a:r>
              <a:rPr kumimoji="1" lang="en-US" altLang="zh-CN" sz="2000" baseline="-25000" dirty="0">
                <a:latin typeface="Times New Roman" pitchFamily="18" charset="0"/>
              </a:rPr>
              <a:t>2 </a:t>
            </a:r>
            <a:r>
              <a:rPr kumimoji="1" lang="zh-CN" altLang="en-US" sz="2000" dirty="0">
                <a:latin typeface="Times New Roman" pitchFamily="18" charset="0"/>
              </a:rPr>
              <a:t>越接近 </a:t>
            </a:r>
            <a:r>
              <a:rPr kumimoji="1" lang="en-US" altLang="zh-CN" sz="2000" i="1" dirty="0">
                <a:latin typeface="Times New Roman" pitchFamily="18" charset="0"/>
              </a:rPr>
              <a:t>m</a:t>
            </a:r>
            <a:r>
              <a:rPr kumimoji="1" lang="en-US" altLang="zh-CN" sz="2000" baseline="-25000" dirty="0">
                <a:latin typeface="Times New Roman" pitchFamily="18" charset="0"/>
              </a:rPr>
              <a:t>1 </a:t>
            </a:r>
            <a:r>
              <a:rPr kumimoji="1" lang="zh-CN" altLang="en-US" sz="2000" dirty="0">
                <a:latin typeface="Times New Roman" pitchFamily="18" charset="0"/>
              </a:rPr>
              <a:t>时，</a:t>
            </a:r>
            <a:r>
              <a:rPr kumimoji="1" lang="en-US" altLang="zh-CN" sz="2000" i="1" dirty="0">
                <a:latin typeface="Times New Roman" pitchFamily="18" charset="0"/>
              </a:rPr>
              <a:t>m</a:t>
            </a:r>
            <a:r>
              <a:rPr kumimoji="1" lang="en-US" altLang="zh-CN" sz="2000" baseline="-25000" dirty="0">
                <a:latin typeface="Times New Roman" pitchFamily="18" charset="0"/>
              </a:rPr>
              <a:t>1 </a:t>
            </a:r>
            <a:r>
              <a:rPr kumimoji="1" lang="zh-CN" altLang="en-US" sz="2000" dirty="0">
                <a:latin typeface="Times New Roman" pitchFamily="18" charset="0"/>
              </a:rPr>
              <a:t>丢失的动能越多。此结论，提供了核反应堆中快中子减速剂的选择原则之一。减速材料的原子质量应尽可能小，从而尽量接近中子的质量。 </a:t>
            </a:r>
          </a:p>
        </p:txBody>
      </p:sp>
      <p:cxnSp>
        <p:nvCxnSpPr>
          <p:cNvPr id="6" name="直接箭头连接符 5"/>
          <p:cNvCxnSpPr/>
          <p:nvPr/>
        </p:nvCxnSpPr>
        <p:spPr>
          <a:xfrm flipH="1" flipV="1">
            <a:off x="971600" y="5013176"/>
            <a:ext cx="144016" cy="504056"/>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7" name="对象 6"/>
          <p:cNvGraphicFramePr>
            <a:graphicFrameLocks noChangeAspect="1"/>
          </p:cNvGraphicFramePr>
          <p:nvPr>
            <p:extLst>
              <p:ext uri="{D42A27DB-BD31-4B8C-83A1-F6EECF244321}">
                <p14:modId xmlns:p14="http://schemas.microsoft.com/office/powerpoint/2010/main" val="3393273336"/>
              </p:ext>
            </p:extLst>
          </p:nvPr>
        </p:nvGraphicFramePr>
        <p:xfrm>
          <a:off x="-25152" y="4039803"/>
          <a:ext cx="2743200" cy="957582"/>
        </p:xfrm>
        <a:graphic>
          <a:graphicData uri="http://schemas.openxmlformats.org/presentationml/2006/ole">
            <mc:AlternateContent xmlns:mc="http://schemas.openxmlformats.org/markup-compatibility/2006">
              <mc:Choice xmlns:v="urn:schemas-microsoft-com:vml" Requires="v">
                <p:oleObj spid="_x0000_s161094" name="Equation" r:id="rId8" imgW="1854000" imgH="647640" progId="Equation.DSMT4">
                  <p:embed/>
                </p:oleObj>
              </mc:Choice>
              <mc:Fallback>
                <p:oleObj name="Equation" r:id="rId8" imgW="1854000" imgH="647640" progId="Equation.DSMT4">
                  <p:embed/>
                  <p:pic>
                    <p:nvPicPr>
                      <p:cNvPr id="0" name="Object 8"/>
                      <p:cNvPicPr>
                        <a:picLocks noChangeAspect="1" noChangeArrowheads="1"/>
                      </p:cNvPicPr>
                      <p:nvPr/>
                    </p:nvPicPr>
                    <p:blipFill>
                      <a:blip r:embed="rId9"/>
                      <a:srcRect/>
                      <a:stretch>
                        <a:fillRect/>
                      </a:stretch>
                    </p:blipFill>
                    <p:spPr bwMode="auto">
                      <a:xfrm>
                        <a:off x="-25152" y="4039803"/>
                        <a:ext cx="2743200" cy="95758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9714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质点系动量守恒定律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4"/>
          <p:cNvSpPr>
            <a:spLocks noChangeArrowheads="1"/>
          </p:cNvSpPr>
          <p:nvPr/>
        </p:nvSpPr>
        <p:spPr bwMode="auto">
          <a:xfrm>
            <a:off x="251520" y="1518337"/>
            <a:ext cx="2776315" cy="6096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2800" b="1" dirty="0">
                <a:solidFill>
                  <a:schemeClr val="tx1"/>
                </a:solidFill>
              </a:rPr>
              <a:t>正碰的结果讨论 </a:t>
            </a:r>
          </a:p>
        </p:txBody>
      </p:sp>
      <p:graphicFrame>
        <p:nvGraphicFramePr>
          <p:cNvPr id="15" name="Object 5"/>
          <p:cNvGraphicFramePr>
            <a:graphicFrameLocks noChangeAspect="1"/>
          </p:cNvGraphicFramePr>
          <p:nvPr>
            <p:extLst>
              <p:ext uri="{D42A27DB-BD31-4B8C-83A1-F6EECF244321}">
                <p14:modId xmlns:p14="http://schemas.microsoft.com/office/powerpoint/2010/main" val="616531353"/>
              </p:ext>
            </p:extLst>
          </p:nvPr>
        </p:nvGraphicFramePr>
        <p:xfrm>
          <a:off x="6000506" y="1628700"/>
          <a:ext cx="3143494" cy="1440359"/>
        </p:xfrm>
        <a:graphic>
          <a:graphicData uri="http://schemas.openxmlformats.org/presentationml/2006/ole">
            <mc:AlternateContent xmlns:mc="http://schemas.openxmlformats.org/markup-compatibility/2006">
              <mc:Choice xmlns:v="urn:schemas-microsoft-com:vml" Requires="v">
                <p:oleObj spid="_x0000_s162004" r:id="rId4" imgW="1930400" imgH="889000" progId="Equation.3">
                  <p:embed/>
                </p:oleObj>
              </mc:Choice>
              <mc:Fallback>
                <p:oleObj r:id="rId4" imgW="1930400" imgH="889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506" y="1628700"/>
                        <a:ext cx="3143494" cy="1440359"/>
                      </a:xfrm>
                      <a:prstGeom prst="rect">
                        <a:avLst/>
                      </a:prstGeom>
                      <a:noFill/>
                    </p:spPr>
                  </p:pic>
                </p:oleObj>
              </mc:Fallback>
            </mc:AlternateContent>
          </a:graphicData>
        </a:graphic>
      </p:graphicFrame>
      <p:sp>
        <p:nvSpPr>
          <p:cNvPr id="14" name="Text Box 5"/>
          <p:cNvSpPr txBox="1">
            <a:spLocks noChangeArrowheads="1"/>
          </p:cNvSpPr>
          <p:nvPr/>
        </p:nvSpPr>
        <p:spPr bwMode="auto">
          <a:xfrm>
            <a:off x="137914" y="2348880"/>
            <a:ext cx="537019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charset="0"/>
                <a:ea typeface="宋体" charset="-122"/>
              </a:defRPr>
            </a:lvl1pPr>
            <a:lvl2pPr marL="914400" indent="-457200">
              <a:defRPr>
                <a:solidFill>
                  <a:schemeClr val="tx1"/>
                </a:solidFill>
                <a:latin typeface="Arial" charset="0"/>
                <a:ea typeface="宋体" charset="-122"/>
              </a:defRPr>
            </a:lvl2pPr>
            <a:lvl3pPr marL="1371600" indent="-457200">
              <a:defRPr>
                <a:solidFill>
                  <a:schemeClr val="tx1"/>
                </a:solidFill>
                <a:latin typeface="Arial" charset="0"/>
                <a:ea typeface="宋体" charset="-122"/>
              </a:defRPr>
            </a:lvl3pPr>
            <a:lvl4pPr marL="1828800" indent="-457200">
              <a:defRPr>
                <a:solidFill>
                  <a:schemeClr val="tx1"/>
                </a:solidFill>
                <a:latin typeface="Arial" charset="0"/>
                <a:ea typeface="宋体" charset="-122"/>
              </a:defRPr>
            </a:lvl4pPr>
            <a:lvl5pPr marL="2286000" indent="-457200">
              <a:defRPr>
                <a:solidFill>
                  <a:schemeClr val="tx1"/>
                </a:solidFill>
                <a:latin typeface="Arial" charset="0"/>
                <a:ea typeface="宋体" charset="-122"/>
              </a:defRPr>
            </a:lvl5pPr>
            <a:lvl6pPr marL="2743200" indent="-457200" fontAlgn="base">
              <a:spcBef>
                <a:spcPct val="0"/>
              </a:spcBef>
              <a:spcAft>
                <a:spcPct val="0"/>
              </a:spcAft>
              <a:defRPr>
                <a:solidFill>
                  <a:schemeClr val="tx1"/>
                </a:solidFill>
                <a:latin typeface="Arial" charset="0"/>
                <a:ea typeface="宋体" charset="-122"/>
              </a:defRPr>
            </a:lvl6pPr>
            <a:lvl7pPr marL="3200400" indent="-457200" fontAlgn="base">
              <a:spcBef>
                <a:spcPct val="0"/>
              </a:spcBef>
              <a:spcAft>
                <a:spcPct val="0"/>
              </a:spcAft>
              <a:defRPr>
                <a:solidFill>
                  <a:schemeClr val="tx1"/>
                </a:solidFill>
                <a:latin typeface="Arial" charset="0"/>
                <a:ea typeface="宋体" charset="-122"/>
              </a:defRPr>
            </a:lvl7pPr>
            <a:lvl8pPr marL="3657600" indent="-457200" fontAlgn="base">
              <a:spcBef>
                <a:spcPct val="0"/>
              </a:spcBef>
              <a:spcAft>
                <a:spcPct val="0"/>
              </a:spcAft>
              <a:defRPr>
                <a:solidFill>
                  <a:schemeClr val="tx1"/>
                </a:solidFill>
                <a:latin typeface="Arial" charset="0"/>
                <a:ea typeface="宋体" charset="-122"/>
              </a:defRPr>
            </a:lvl8pPr>
            <a:lvl9pPr marL="4114800" indent="-457200" fontAlgn="base">
              <a:spcBef>
                <a:spcPct val="0"/>
              </a:spcBef>
              <a:spcAft>
                <a:spcPct val="0"/>
              </a:spcAft>
              <a:defRPr>
                <a:solidFill>
                  <a:schemeClr val="tx1"/>
                </a:solidFill>
                <a:latin typeface="Arial" charset="0"/>
                <a:ea typeface="宋体" charset="-122"/>
              </a:defRPr>
            </a:lvl9pPr>
          </a:lstStyle>
          <a:p>
            <a:pPr>
              <a:buFontTx/>
              <a:buAutoNum type="arabicPeriod" startAt="2"/>
            </a:pPr>
            <a:r>
              <a:rPr kumimoji="1" lang="en-US" altLang="zh-CN" sz="2400" dirty="0">
                <a:latin typeface="Times New Roman" pitchFamily="18" charset="0"/>
              </a:rPr>
              <a:t> </a:t>
            </a:r>
            <a:r>
              <a:rPr kumimoji="1" lang="en-US" altLang="zh-CN" sz="2400" i="1" dirty="0">
                <a:latin typeface="Times New Roman" pitchFamily="18" charset="0"/>
              </a:rPr>
              <a:t>e = </a:t>
            </a:r>
            <a:r>
              <a:rPr kumimoji="1" lang="en-US" altLang="zh-CN" sz="2400" dirty="0">
                <a:latin typeface="Times New Roman" pitchFamily="18" charset="0"/>
              </a:rPr>
              <a:t>0</a:t>
            </a:r>
            <a:r>
              <a:rPr kumimoji="1" lang="zh-CN" altLang="en-US" sz="2400" dirty="0">
                <a:latin typeface="Times New Roman" pitchFamily="18" charset="0"/>
              </a:rPr>
              <a:t>，称为</a:t>
            </a:r>
            <a:r>
              <a:rPr kumimoji="1" lang="zh-CN" altLang="en-US" sz="2400" dirty="0">
                <a:solidFill>
                  <a:srgbClr val="CC0000"/>
                </a:solidFill>
                <a:latin typeface="Times New Roman" pitchFamily="18" charset="0"/>
                <a:ea typeface="黑体" pitchFamily="49" charset="-122"/>
              </a:rPr>
              <a:t>完全非弹性碰撞</a:t>
            </a:r>
            <a:r>
              <a:rPr kumimoji="1" lang="zh-CN" altLang="en-US" sz="2400" dirty="0">
                <a:latin typeface="Times New Roman" pitchFamily="18" charset="0"/>
              </a:rPr>
              <a:t>，两球碰撞后粘在一起。此时： </a:t>
            </a:r>
          </a:p>
        </p:txBody>
      </p:sp>
      <p:grpSp>
        <p:nvGrpSpPr>
          <p:cNvPr id="18" name="Group 11"/>
          <p:cNvGrpSpPr>
            <a:grpSpLocks/>
          </p:cNvGrpSpPr>
          <p:nvPr/>
        </p:nvGrpSpPr>
        <p:grpSpPr bwMode="auto">
          <a:xfrm>
            <a:off x="606227" y="3226172"/>
            <a:ext cx="4238625" cy="850900"/>
            <a:chOff x="295" y="2024"/>
            <a:chExt cx="2670" cy="536"/>
          </a:xfrm>
        </p:grpSpPr>
        <p:sp>
          <p:nvSpPr>
            <p:cNvPr id="19" name="Text Box 7"/>
            <p:cNvSpPr txBox="1">
              <a:spLocks noChangeArrowheads="1"/>
            </p:cNvSpPr>
            <p:nvPr/>
          </p:nvSpPr>
          <p:spPr bwMode="auto">
            <a:xfrm>
              <a:off x="295" y="2160"/>
              <a:ext cx="7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itchFamily="18" charset="0"/>
                </a:rPr>
                <a:t>速度： </a:t>
              </a:r>
            </a:p>
          </p:txBody>
        </p:sp>
        <p:graphicFrame>
          <p:nvGraphicFramePr>
            <p:cNvPr id="20" name="Object 8"/>
            <p:cNvGraphicFramePr>
              <a:graphicFrameLocks noChangeAspect="1"/>
            </p:cNvGraphicFramePr>
            <p:nvPr>
              <p:extLst>
                <p:ext uri="{D42A27DB-BD31-4B8C-83A1-F6EECF244321}">
                  <p14:modId xmlns:p14="http://schemas.microsoft.com/office/powerpoint/2010/main" val="1793527005"/>
                </p:ext>
              </p:extLst>
            </p:nvPr>
          </p:nvGraphicFramePr>
          <p:xfrm>
            <a:off x="1346" y="2024"/>
            <a:ext cx="1619" cy="536"/>
          </p:xfrm>
          <a:graphic>
            <a:graphicData uri="http://schemas.openxmlformats.org/presentationml/2006/ole">
              <mc:AlternateContent xmlns:mc="http://schemas.openxmlformats.org/markup-compatibility/2006">
                <mc:Choice xmlns:v="urn:schemas-microsoft-com:vml" Requires="v">
                  <p:oleObj spid="_x0000_s162005" name="Equation" r:id="rId6" imgW="1295280" imgH="431640" progId="Equation.DSMT4">
                    <p:embed/>
                  </p:oleObj>
                </mc:Choice>
                <mc:Fallback>
                  <p:oleObj name="Equation" r:id="rId6" imgW="1295280" imgH="431640" progId="Equation.DSMT4">
                    <p:embed/>
                    <p:pic>
                      <p:nvPicPr>
                        <p:cNvPr id="0" name=""/>
                        <p:cNvPicPr>
                          <a:picLocks noChangeAspect="1" noChangeArrowheads="1"/>
                        </p:cNvPicPr>
                        <p:nvPr/>
                      </p:nvPicPr>
                      <p:blipFill>
                        <a:blip r:embed="rId7"/>
                        <a:srcRect/>
                        <a:stretch>
                          <a:fillRect/>
                        </a:stretch>
                      </p:blipFill>
                      <p:spPr bwMode="auto">
                        <a:xfrm>
                          <a:off x="1346" y="2024"/>
                          <a:ext cx="1619" cy="5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 name="Text Box 6"/>
          <p:cNvSpPr txBox="1">
            <a:spLocks noChangeArrowheads="1"/>
          </p:cNvSpPr>
          <p:nvPr/>
        </p:nvSpPr>
        <p:spPr bwMode="auto">
          <a:xfrm>
            <a:off x="107504" y="4195340"/>
            <a:ext cx="79928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charset="0"/>
                <a:ea typeface="宋体" charset="-122"/>
              </a:defRPr>
            </a:lvl1pPr>
            <a:lvl2pPr marL="914400" indent="-457200">
              <a:defRPr>
                <a:solidFill>
                  <a:schemeClr val="tx1"/>
                </a:solidFill>
                <a:latin typeface="Arial" charset="0"/>
                <a:ea typeface="宋体" charset="-122"/>
              </a:defRPr>
            </a:lvl2pPr>
            <a:lvl3pPr marL="1371600" indent="-457200">
              <a:defRPr>
                <a:solidFill>
                  <a:schemeClr val="tx1"/>
                </a:solidFill>
                <a:latin typeface="Arial" charset="0"/>
                <a:ea typeface="宋体" charset="-122"/>
              </a:defRPr>
            </a:lvl3pPr>
            <a:lvl4pPr marL="1828800" indent="-457200">
              <a:defRPr>
                <a:solidFill>
                  <a:schemeClr val="tx1"/>
                </a:solidFill>
                <a:latin typeface="Arial" charset="0"/>
                <a:ea typeface="宋体" charset="-122"/>
              </a:defRPr>
            </a:lvl4pPr>
            <a:lvl5pPr marL="2286000" indent="-457200">
              <a:defRPr>
                <a:solidFill>
                  <a:schemeClr val="tx1"/>
                </a:solidFill>
                <a:latin typeface="Arial" charset="0"/>
                <a:ea typeface="宋体" charset="-122"/>
              </a:defRPr>
            </a:lvl5pPr>
            <a:lvl6pPr marL="2743200" indent="-457200" fontAlgn="base">
              <a:spcBef>
                <a:spcPct val="0"/>
              </a:spcBef>
              <a:spcAft>
                <a:spcPct val="0"/>
              </a:spcAft>
              <a:defRPr>
                <a:solidFill>
                  <a:schemeClr val="tx1"/>
                </a:solidFill>
                <a:latin typeface="Arial" charset="0"/>
                <a:ea typeface="宋体" charset="-122"/>
              </a:defRPr>
            </a:lvl6pPr>
            <a:lvl7pPr marL="3200400" indent="-457200" fontAlgn="base">
              <a:spcBef>
                <a:spcPct val="0"/>
              </a:spcBef>
              <a:spcAft>
                <a:spcPct val="0"/>
              </a:spcAft>
              <a:defRPr>
                <a:solidFill>
                  <a:schemeClr val="tx1"/>
                </a:solidFill>
                <a:latin typeface="Arial" charset="0"/>
                <a:ea typeface="宋体" charset="-122"/>
              </a:defRPr>
            </a:lvl7pPr>
            <a:lvl8pPr marL="3657600" indent="-457200" fontAlgn="base">
              <a:spcBef>
                <a:spcPct val="0"/>
              </a:spcBef>
              <a:spcAft>
                <a:spcPct val="0"/>
              </a:spcAft>
              <a:defRPr>
                <a:solidFill>
                  <a:schemeClr val="tx1"/>
                </a:solidFill>
                <a:latin typeface="Arial" charset="0"/>
                <a:ea typeface="宋体" charset="-122"/>
              </a:defRPr>
            </a:lvl8pPr>
            <a:lvl9pPr marL="4114800" indent="-457200" fontAlgn="base">
              <a:spcBef>
                <a:spcPct val="0"/>
              </a:spcBef>
              <a:spcAft>
                <a:spcPct val="0"/>
              </a:spcAft>
              <a:defRPr>
                <a:solidFill>
                  <a:schemeClr val="tx1"/>
                </a:solidFill>
                <a:latin typeface="Arial" charset="0"/>
                <a:ea typeface="宋体" charset="-122"/>
              </a:defRPr>
            </a:lvl9pPr>
          </a:lstStyle>
          <a:p>
            <a:pPr>
              <a:buFontTx/>
              <a:buAutoNum type="arabicPeriod" startAt="3"/>
            </a:pPr>
            <a:r>
              <a:rPr kumimoji="1" lang="en-US" altLang="zh-CN" sz="2400" dirty="0">
                <a:latin typeface="Times New Roman" pitchFamily="18" charset="0"/>
              </a:rPr>
              <a:t> 0 &lt; </a:t>
            </a:r>
            <a:r>
              <a:rPr kumimoji="1" lang="en-US" altLang="zh-CN" sz="2400" i="1" dirty="0">
                <a:latin typeface="Times New Roman" pitchFamily="18" charset="0"/>
              </a:rPr>
              <a:t>e &lt; </a:t>
            </a:r>
            <a:r>
              <a:rPr kumimoji="1" lang="en-US" altLang="zh-CN" sz="2400" dirty="0">
                <a:latin typeface="Times New Roman" pitchFamily="18" charset="0"/>
              </a:rPr>
              <a:t>1</a:t>
            </a:r>
            <a:r>
              <a:rPr kumimoji="1" lang="zh-CN" altLang="en-US" sz="2400" dirty="0">
                <a:latin typeface="Times New Roman" pitchFamily="18" charset="0"/>
              </a:rPr>
              <a:t>，实际情况。机械能守恒不满足，一部分能量变为声能和内能。 </a:t>
            </a:r>
          </a:p>
        </p:txBody>
      </p:sp>
      <p:sp>
        <p:nvSpPr>
          <p:cNvPr id="23" name="Text Box 7"/>
          <p:cNvSpPr txBox="1">
            <a:spLocks noChangeArrowheads="1"/>
          </p:cNvSpPr>
          <p:nvPr/>
        </p:nvSpPr>
        <p:spPr bwMode="auto">
          <a:xfrm>
            <a:off x="683568" y="5373216"/>
            <a:ext cx="6307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Times New Roman" pitchFamily="18" charset="0"/>
              </a:rPr>
              <a:t>若</a:t>
            </a:r>
            <a:r>
              <a:rPr kumimoji="1" lang="zh-CN" altLang="en-US" sz="2400" i="1" dirty="0">
                <a:latin typeface="Times New Roman" pitchFamily="18" charset="0"/>
              </a:rPr>
              <a:t> </a:t>
            </a:r>
            <a:r>
              <a:rPr kumimoji="1" lang="en-US" altLang="zh-CN" sz="2400" i="1" dirty="0">
                <a:latin typeface="Times New Roman" pitchFamily="18" charset="0"/>
              </a:rPr>
              <a:t>m</a:t>
            </a:r>
            <a:r>
              <a:rPr kumimoji="1" lang="en-US" altLang="zh-CN" sz="2400" baseline="-25000" dirty="0">
                <a:latin typeface="Times New Roman" pitchFamily="18" charset="0"/>
              </a:rPr>
              <a:t>1 </a:t>
            </a:r>
            <a:r>
              <a:rPr kumimoji="1" lang="en-US" altLang="zh-CN" sz="2400" dirty="0">
                <a:latin typeface="Times New Roman" pitchFamily="18" charset="0"/>
              </a:rPr>
              <a:t>&lt;&lt; </a:t>
            </a:r>
            <a:r>
              <a:rPr kumimoji="1" lang="en-US" altLang="zh-CN" sz="2400" i="1" dirty="0">
                <a:latin typeface="Times New Roman" pitchFamily="18" charset="0"/>
              </a:rPr>
              <a:t>m</a:t>
            </a:r>
            <a:r>
              <a:rPr kumimoji="1" lang="en-US" altLang="zh-CN" sz="2400" baseline="-25000" dirty="0">
                <a:latin typeface="Times New Roman" pitchFamily="18" charset="0"/>
              </a:rPr>
              <a:t>2</a:t>
            </a:r>
            <a:r>
              <a:rPr kumimoji="1" lang="zh-CN" altLang="en-US" sz="2400" dirty="0">
                <a:latin typeface="Times New Roman" pitchFamily="18" charset="0"/>
              </a:rPr>
              <a:t>，</a:t>
            </a:r>
            <a:r>
              <a:rPr kumimoji="1" lang="en-US" altLang="zh-CN" sz="2400" i="1" dirty="0">
                <a:latin typeface="Times New Roman" pitchFamily="18" charset="0"/>
              </a:rPr>
              <a:t>u</a:t>
            </a:r>
            <a:r>
              <a:rPr kumimoji="1" lang="en-US" altLang="zh-CN" sz="2400" baseline="-25000" dirty="0">
                <a:latin typeface="Times New Roman" pitchFamily="18" charset="0"/>
              </a:rPr>
              <a:t>2 </a:t>
            </a:r>
            <a:r>
              <a:rPr kumimoji="1" lang="en-US" altLang="zh-CN" sz="2400" dirty="0">
                <a:latin typeface="Times New Roman" pitchFamily="18" charset="0"/>
              </a:rPr>
              <a:t>= 0</a:t>
            </a:r>
            <a:r>
              <a:rPr kumimoji="1" lang="en-US" altLang="zh-CN" sz="2400" baseline="-25000" dirty="0">
                <a:latin typeface="Times New Roman" pitchFamily="18" charset="0"/>
              </a:rPr>
              <a:t> </a:t>
            </a:r>
            <a:r>
              <a:rPr kumimoji="1" lang="zh-CN" altLang="en-US" sz="2400" dirty="0">
                <a:latin typeface="Times New Roman" pitchFamily="18" charset="0"/>
              </a:rPr>
              <a:t>时，有： </a:t>
            </a:r>
            <a:r>
              <a:rPr kumimoji="1" lang="en-US" altLang="zh-CN" sz="2400" i="1" dirty="0">
                <a:latin typeface="Times New Roman" pitchFamily="18" charset="0"/>
              </a:rPr>
              <a:t>v</a:t>
            </a:r>
            <a:r>
              <a:rPr kumimoji="1" lang="en-US" altLang="zh-CN" sz="2400" baseline="-25000" dirty="0">
                <a:latin typeface="Times New Roman" pitchFamily="18" charset="0"/>
              </a:rPr>
              <a:t>1 </a:t>
            </a:r>
            <a:r>
              <a:rPr kumimoji="1" lang="en-US" altLang="zh-CN" sz="2400" dirty="0">
                <a:latin typeface="Times New Roman" pitchFamily="18" charset="0"/>
              </a:rPr>
              <a:t>=﹣</a:t>
            </a:r>
            <a:r>
              <a:rPr kumimoji="1" lang="en-US" altLang="zh-CN" sz="2400" i="1" dirty="0">
                <a:latin typeface="Times New Roman" pitchFamily="18" charset="0"/>
              </a:rPr>
              <a:t>eu</a:t>
            </a:r>
            <a:r>
              <a:rPr kumimoji="1" lang="en-US" altLang="zh-CN" sz="2400" baseline="-25000" dirty="0">
                <a:latin typeface="Times New Roman" pitchFamily="18" charset="0"/>
              </a:rPr>
              <a:t>1</a:t>
            </a:r>
            <a:r>
              <a:rPr kumimoji="1" lang="zh-CN" altLang="en-US" sz="2400" dirty="0">
                <a:latin typeface="Times New Roman" pitchFamily="18" charset="0"/>
              </a:rPr>
              <a:t>， </a:t>
            </a:r>
            <a:r>
              <a:rPr kumimoji="1" lang="en-US" altLang="zh-CN" sz="2400" i="1" dirty="0">
                <a:latin typeface="Times New Roman" pitchFamily="18" charset="0"/>
              </a:rPr>
              <a:t>v</a:t>
            </a:r>
            <a:r>
              <a:rPr kumimoji="1" lang="en-US" altLang="zh-CN" sz="2400" baseline="-25000" dirty="0">
                <a:latin typeface="Times New Roman" pitchFamily="18" charset="0"/>
              </a:rPr>
              <a:t>2 </a:t>
            </a:r>
            <a:r>
              <a:rPr kumimoji="1" lang="en-US" altLang="zh-CN" sz="2400" dirty="0">
                <a:latin typeface="Times New Roman" pitchFamily="18" charset="0"/>
              </a:rPr>
              <a:t>= 0</a:t>
            </a:r>
            <a:r>
              <a:rPr kumimoji="1" lang="en-US" altLang="zh-CN" sz="2400" baseline="-25000" dirty="0">
                <a:latin typeface="Times New Roman" pitchFamily="18" charset="0"/>
              </a:rPr>
              <a:t> </a:t>
            </a:r>
          </a:p>
        </p:txBody>
      </p:sp>
      <p:sp>
        <p:nvSpPr>
          <p:cNvPr id="4" name="矩形 3"/>
          <p:cNvSpPr/>
          <p:nvPr/>
        </p:nvSpPr>
        <p:spPr>
          <a:xfrm>
            <a:off x="606227" y="5949280"/>
            <a:ext cx="8053960" cy="830997"/>
          </a:xfrm>
          <a:prstGeom prst="rect">
            <a:avLst/>
          </a:prstGeom>
        </p:spPr>
        <p:txBody>
          <a:bodyPr wrap="square">
            <a:spAutoFit/>
          </a:bodyPr>
          <a:lstStyle/>
          <a:p>
            <a:r>
              <a:rPr kumimoji="1" lang="zh-CN" altLang="en-US" sz="2400" dirty="0">
                <a:latin typeface="Times New Roman" pitchFamily="18" charset="0"/>
              </a:rPr>
              <a:t>即弹回的小球 </a:t>
            </a:r>
            <a:r>
              <a:rPr kumimoji="1" lang="en-US" altLang="zh-CN" sz="2400" i="1" dirty="0">
                <a:latin typeface="Times New Roman" pitchFamily="18" charset="0"/>
              </a:rPr>
              <a:t>m</a:t>
            </a:r>
            <a:r>
              <a:rPr kumimoji="1" lang="en-US" altLang="zh-CN" sz="2400" baseline="-25000" dirty="0">
                <a:latin typeface="Times New Roman" pitchFamily="18" charset="0"/>
              </a:rPr>
              <a:t>1 </a:t>
            </a:r>
            <a:r>
              <a:rPr kumimoji="1" lang="zh-CN" altLang="en-US" sz="2400" dirty="0">
                <a:latin typeface="Times New Roman" pitchFamily="18" charset="0"/>
              </a:rPr>
              <a:t>的速度为碰前速度的 </a:t>
            </a:r>
            <a:r>
              <a:rPr kumimoji="1" lang="en-US" altLang="zh-CN" sz="2400" i="1" dirty="0">
                <a:latin typeface="Times New Roman" pitchFamily="18" charset="0"/>
              </a:rPr>
              <a:t>e </a:t>
            </a:r>
            <a:r>
              <a:rPr kumimoji="1" lang="zh-CN" altLang="en-US" sz="2400" dirty="0">
                <a:latin typeface="Times New Roman" pitchFamily="18" charset="0"/>
              </a:rPr>
              <a:t>倍。这样，我们获得了一个测定恢复系数的简便方法。</a:t>
            </a:r>
            <a:endParaRPr lang="zh-CN" altLang="en-US" sz="2400" dirty="0"/>
          </a:p>
        </p:txBody>
      </p:sp>
    </p:spTree>
    <p:extLst>
      <p:ext uri="{BB962C8B-B14F-4D97-AF65-F5344CB8AC3E}">
        <p14:creationId xmlns:p14="http://schemas.microsoft.com/office/powerpoint/2010/main" val="45355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质点动量定理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95536" y="1772816"/>
            <a:ext cx="8136904" cy="461665"/>
          </a:xfrm>
          <a:prstGeom prst="rect">
            <a:avLst/>
          </a:prstGeom>
          <a:noFill/>
        </p:spPr>
        <p:txBody>
          <a:bodyPr wrap="square" rtlCol="0">
            <a:spAutoFit/>
          </a:bodyPr>
          <a:lstStyle/>
          <a:p>
            <a:r>
              <a:rPr lang="zh-CN" altLang="en-US" sz="2400" dirty="0"/>
              <a:t>从牛顿第二定律出发，</a:t>
            </a:r>
          </a:p>
        </p:txBody>
      </p:sp>
      <p:graphicFrame>
        <p:nvGraphicFramePr>
          <p:cNvPr id="56" name="对象 55"/>
          <p:cNvGraphicFramePr>
            <a:graphicFrameLocks noChangeAspect="1"/>
          </p:cNvGraphicFramePr>
          <p:nvPr>
            <p:extLst>
              <p:ext uri="{D42A27DB-BD31-4B8C-83A1-F6EECF244321}">
                <p14:modId xmlns:p14="http://schemas.microsoft.com/office/powerpoint/2010/main" val="2137237847"/>
              </p:ext>
            </p:extLst>
          </p:nvPr>
        </p:nvGraphicFramePr>
        <p:xfrm>
          <a:off x="3620513" y="1612755"/>
          <a:ext cx="1397037" cy="760933"/>
        </p:xfrm>
        <a:graphic>
          <a:graphicData uri="http://schemas.openxmlformats.org/presentationml/2006/ole">
            <mc:AlternateContent xmlns:mc="http://schemas.openxmlformats.org/markup-compatibility/2006">
              <mc:Choice xmlns:v="urn:schemas-microsoft-com:vml" Requires="v">
                <p:oleObj spid="_x0000_s33078" name="Equation" r:id="rId4" imgW="761760" imgH="419040" progId="Equation.DSMT4">
                  <p:embed/>
                </p:oleObj>
              </mc:Choice>
              <mc:Fallback>
                <p:oleObj name="Equation" r:id="rId4" imgW="761760" imgH="419040" progId="Equation.DSMT4">
                  <p:embed/>
                  <p:pic>
                    <p:nvPicPr>
                      <p:cNvPr id="0" name="Object 6"/>
                      <p:cNvPicPr>
                        <a:picLocks noChangeAspect="1" noChangeArrowheads="1"/>
                      </p:cNvPicPr>
                      <p:nvPr/>
                    </p:nvPicPr>
                    <p:blipFill>
                      <a:blip r:embed="rId5"/>
                      <a:srcRect/>
                      <a:stretch>
                        <a:fillRect/>
                      </a:stretch>
                    </p:blipFill>
                    <p:spPr bwMode="auto">
                      <a:xfrm>
                        <a:off x="3620513" y="1612755"/>
                        <a:ext cx="1397037" cy="760933"/>
                      </a:xfrm>
                      <a:prstGeom prst="rect">
                        <a:avLst/>
                      </a:prstGeom>
                      <a:noFill/>
                      <a:ln>
                        <a:noFill/>
                      </a:ln>
                    </p:spPr>
                  </p:pic>
                </p:oleObj>
              </mc:Fallback>
            </mc:AlternateContent>
          </a:graphicData>
        </a:graphic>
      </p:graphicFrame>
      <p:sp>
        <p:nvSpPr>
          <p:cNvPr id="57" name="TextBox 56"/>
          <p:cNvSpPr txBox="1"/>
          <p:nvPr/>
        </p:nvSpPr>
        <p:spPr>
          <a:xfrm>
            <a:off x="5607295" y="1781150"/>
            <a:ext cx="2592288" cy="400110"/>
          </a:xfrm>
          <a:prstGeom prst="rect">
            <a:avLst/>
          </a:prstGeom>
          <a:noFill/>
        </p:spPr>
        <p:txBody>
          <a:bodyPr wrap="square" rtlCol="0">
            <a:spAutoFit/>
          </a:bodyPr>
          <a:lstStyle/>
          <a:p>
            <a:r>
              <a:rPr lang="zh-CN" altLang="en-US" sz="2000" dirty="0"/>
              <a:t>力是动量变化率</a:t>
            </a:r>
          </a:p>
        </p:txBody>
      </p:sp>
      <p:graphicFrame>
        <p:nvGraphicFramePr>
          <p:cNvPr id="58" name="Object 11"/>
          <p:cNvGraphicFramePr>
            <a:graphicFrameLocks noChangeAspect="1"/>
          </p:cNvGraphicFramePr>
          <p:nvPr>
            <p:extLst>
              <p:ext uri="{D42A27DB-BD31-4B8C-83A1-F6EECF244321}">
                <p14:modId xmlns:p14="http://schemas.microsoft.com/office/powerpoint/2010/main" val="221443799"/>
              </p:ext>
            </p:extLst>
          </p:nvPr>
        </p:nvGraphicFramePr>
        <p:xfrm>
          <a:off x="2568575" y="2993579"/>
          <a:ext cx="3313113" cy="579437"/>
        </p:xfrm>
        <a:graphic>
          <a:graphicData uri="http://schemas.openxmlformats.org/presentationml/2006/ole">
            <mc:AlternateContent xmlns:mc="http://schemas.openxmlformats.org/markup-compatibility/2006">
              <mc:Choice xmlns:v="urn:schemas-microsoft-com:vml" Requires="v">
                <p:oleObj spid="_x0000_s33079" name="Equation" r:id="rId6" imgW="1511280" imgH="266400" progId="Equation.DSMT4">
                  <p:embed/>
                </p:oleObj>
              </mc:Choice>
              <mc:Fallback>
                <p:oleObj name="Equation" r:id="rId6" imgW="1511280" imgH="266400" progId="Equation.DSMT4">
                  <p:embed/>
                  <p:pic>
                    <p:nvPicPr>
                      <p:cNvPr id="0" name=""/>
                      <p:cNvPicPr>
                        <a:picLocks noChangeAspect="1" noChangeArrowheads="1"/>
                      </p:cNvPicPr>
                      <p:nvPr/>
                    </p:nvPicPr>
                    <p:blipFill>
                      <a:blip r:embed="rId7"/>
                      <a:srcRect/>
                      <a:stretch>
                        <a:fillRect/>
                      </a:stretch>
                    </p:blipFill>
                    <p:spPr bwMode="auto">
                      <a:xfrm>
                        <a:off x="2568575" y="2993579"/>
                        <a:ext cx="3313113"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 name="下箭头 58"/>
          <p:cNvSpPr/>
          <p:nvPr/>
        </p:nvSpPr>
        <p:spPr>
          <a:xfrm>
            <a:off x="4311151" y="2270398"/>
            <a:ext cx="288032" cy="654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 Box 4"/>
          <p:cNvSpPr txBox="1">
            <a:spLocks noChangeArrowheads="1"/>
          </p:cNvSpPr>
          <p:nvPr/>
        </p:nvSpPr>
        <p:spPr bwMode="auto">
          <a:xfrm>
            <a:off x="179512" y="4023296"/>
            <a:ext cx="8713788"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400" dirty="0">
                <a:latin typeface="Times New Roman" pitchFamily="18" charset="0"/>
              </a:rPr>
              <a:t>        </a:t>
            </a:r>
            <a:r>
              <a:rPr kumimoji="1" lang="zh-CN" altLang="en-US" sz="2400" dirty="0">
                <a:latin typeface="Times New Roman" pitchFamily="18" charset="0"/>
              </a:rPr>
              <a:t>上式表明：在某段时间内质点所受</a:t>
            </a:r>
            <a:r>
              <a:rPr kumimoji="1" lang="zh-CN" altLang="en-US" sz="2400" b="1" dirty="0">
                <a:solidFill>
                  <a:srgbClr val="FF0000"/>
                </a:solidFill>
                <a:latin typeface="Times New Roman" pitchFamily="18" charset="0"/>
              </a:rPr>
              <a:t>合外力的冲量</a:t>
            </a:r>
            <a:r>
              <a:rPr kumimoji="1" lang="zh-CN" altLang="en-US" sz="2400" dirty="0">
                <a:latin typeface="Times New Roman" pitchFamily="18" charset="0"/>
              </a:rPr>
              <a:t>等于同一时间</a:t>
            </a:r>
            <a:r>
              <a:rPr kumimoji="1" lang="zh-CN" altLang="en-US" sz="2400" dirty="0"/>
              <a:t>段</a:t>
            </a:r>
            <a:r>
              <a:rPr kumimoji="1" lang="zh-CN" altLang="en-US" sz="2400" dirty="0">
                <a:latin typeface="Times New Roman" pitchFamily="18" charset="0"/>
              </a:rPr>
              <a:t>内质点动量的增量，这一关系叫做</a:t>
            </a:r>
            <a:r>
              <a:rPr kumimoji="1" lang="zh-CN" altLang="en-US" sz="2400" b="1" u="sng" dirty="0">
                <a:solidFill>
                  <a:srgbClr val="CC0000"/>
                </a:solidFill>
                <a:latin typeface="Times New Roman" pitchFamily="18" charset="0"/>
                <a:ea typeface="黑体" pitchFamily="2" charset="-122"/>
              </a:rPr>
              <a:t>质点动量定理的微分形式</a:t>
            </a:r>
            <a:r>
              <a:rPr kumimoji="1" lang="zh-CN" altLang="en-US" sz="2400" dirty="0">
                <a:latin typeface="Times New Roman" pitchFamily="18" charset="0"/>
                <a:ea typeface="黑体" pitchFamily="2" charset="-122"/>
              </a:rPr>
              <a:t>。</a:t>
            </a:r>
            <a:r>
              <a:rPr kumimoji="1" lang="zh-CN" altLang="en-US" sz="2400" dirty="0">
                <a:latin typeface="Times New Roman" pitchFamily="18" charset="0"/>
              </a:rPr>
              <a:t>实际上它是牛顿第二定律的另一种形式。 </a:t>
            </a:r>
          </a:p>
        </p:txBody>
      </p:sp>
    </p:spTree>
    <p:extLst>
      <p:ext uri="{BB962C8B-B14F-4D97-AF65-F5344CB8AC3E}">
        <p14:creationId xmlns:p14="http://schemas.microsoft.com/office/powerpoint/2010/main" val="364034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质点系动量守恒定律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TextBox 3"/>
          <p:cNvSpPr txBox="1"/>
          <p:nvPr/>
        </p:nvSpPr>
        <p:spPr>
          <a:xfrm>
            <a:off x="402165" y="1700808"/>
            <a:ext cx="8352928" cy="461665"/>
          </a:xfrm>
          <a:prstGeom prst="rect">
            <a:avLst/>
          </a:prstGeom>
          <a:noFill/>
        </p:spPr>
        <p:txBody>
          <a:bodyPr wrap="square" rtlCol="0">
            <a:spAutoFit/>
          </a:bodyPr>
          <a:lstStyle/>
          <a:p>
            <a:r>
              <a:rPr lang="zh-CN" altLang="en-US" sz="2400" dirty="0"/>
              <a:t>恢复系数的测定方法 </a:t>
            </a:r>
            <a:r>
              <a:rPr lang="en-US" altLang="zh-CN" sz="2400" dirty="0"/>
              <a:t>P160 </a:t>
            </a:r>
            <a:r>
              <a:rPr lang="zh-CN" altLang="en-US" sz="2400" dirty="0"/>
              <a:t>例</a:t>
            </a:r>
            <a:r>
              <a:rPr lang="en-US" altLang="zh-CN" sz="2400" dirty="0"/>
              <a:t>4.12</a:t>
            </a:r>
            <a:endParaRPr lang="zh-CN" altLang="en-US" sz="2400" dirty="0"/>
          </a:p>
        </p:txBody>
      </p:sp>
      <p:sp>
        <p:nvSpPr>
          <p:cNvPr id="16" name="TextBox 15"/>
          <p:cNvSpPr txBox="1"/>
          <p:nvPr/>
        </p:nvSpPr>
        <p:spPr>
          <a:xfrm>
            <a:off x="489795" y="2564904"/>
            <a:ext cx="8352928" cy="1200329"/>
          </a:xfrm>
          <a:prstGeom prst="rect">
            <a:avLst/>
          </a:prstGeom>
          <a:noFill/>
        </p:spPr>
        <p:txBody>
          <a:bodyPr wrap="square" rtlCol="0">
            <a:spAutoFit/>
          </a:bodyPr>
          <a:lstStyle/>
          <a:p>
            <a:r>
              <a:rPr lang="zh-CN" altLang="en-US" sz="2400" b="1" dirty="0"/>
              <a:t>推论</a:t>
            </a:r>
            <a:r>
              <a:rPr lang="zh-CN" altLang="en-US" sz="2400" dirty="0"/>
              <a:t>：当</a:t>
            </a:r>
            <a:r>
              <a:rPr lang="en-US" altLang="zh-CN" sz="2400" dirty="0"/>
              <a:t>e = 1</a:t>
            </a:r>
            <a:r>
              <a:rPr lang="zh-CN" altLang="en-US" sz="2400" dirty="0"/>
              <a:t>时，发生完全弹性碰撞，发生正碰的小球</a:t>
            </a:r>
            <a:r>
              <a:rPr lang="en-US" altLang="zh-CN" sz="2400" dirty="0"/>
              <a:t>m</a:t>
            </a:r>
            <a:r>
              <a:rPr lang="en-US" altLang="zh-CN" sz="2400" baseline="-25000" dirty="0"/>
              <a:t>1</a:t>
            </a:r>
            <a:r>
              <a:rPr lang="zh-CN" altLang="en-US" sz="2400" dirty="0"/>
              <a:t>的碰撞前速度和碰撞后速度之和与小球</a:t>
            </a:r>
            <a:r>
              <a:rPr lang="en-US" altLang="zh-CN" sz="2400" dirty="0"/>
              <a:t>m</a:t>
            </a:r>
            <a:r>
              <a:rPr lang="en-US" altLang="zh-CN" sz="2400" baseline="-25000" dirty="0"/>
              <a:t>2</a:t>
            </a:r>
            <a:r>
              <a:rPr lang="zh-CN" altLang="en-US" sz="2400" dirty="0"/>
              <a:t>碰撞前速度和碰撞后速度之和相等。</a:t>
            </a:r>
          </a:p>
        </p:txBody>
      </p:sp>
    </p:spTree>
    <p:extLst>
      <p:ext uri="{BB962C8B-B14F-4D97-AF65-F5344CB8AC3E}">
        <p14:creationId xmlns:p14="http://schemas.microsoft.com/office/powerpoint/2010/main" val="2791869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C68B6E9-1756-423A-A7CF-7C03E3715B08}"/>
              </a:ext>
            </a:extLst>
          </p:cNvPr>
          <p:cNvPicPr>
            <a:picLocks noChangeAspect="1"/>
          </p:cNvPicPr>
          <p:nvPr/>
        </p:nvPicPr>
        <p:blipFill>
          <a:blip r:embed="rId3"/>
          <a:stretch>
            <a:fillRect/>
          </a:stretch>
        </p:blipFill>
        <p:spPr>
          <a:xfrm>
            <a:off x="755576" y="332656"/>
            <a:ext cx="6721422" cy="541067"/>
          </a:xfrm>
          <a:prstGeom prst="rect">
            <a:avLst/>
          </a:prstGeom>
        </p:spPr>
      </p:pic>
      <p:pic>
        <p:nvPicPr>
          <p:cNvPr id="5" name="图片 4">
            <a:extLst>
              <a:ext uri="{FF2B5EF4-FFF2-40B4-BE49-F238E27FC236}">
                <a16:creationId xmlns:a16="http://schemas.microsoft.com/office/drawing/2014/main" id="{D1A62351-5F26-4B38-9D4B-0829A9F66BCC}"/>
              </a:ext>
            </a:extLst>
          </p:cNvPr>
          <p:cNvPicPr>
            <a:picLocks noChangeAspect="1"/>
          </p:cNvPicPr>
          <p:nvPr/>
        </p:nvPicPr>
        <p:blipFill>
          <a:blip r:embed="rId4"/>
          <a:stretch>
            <a:fillRect/>
          </a:stretch>
        </p:blipFill>
        <p:spPr>
          <a:xfrm>
            <a:off x="6588224" y="917248"/>
            <a:ext cx="2039575" cy="2538772"/>
          </a:xfrm>
          <a:prstGeom prst="rect">
            <a:avLst/>
          </a:prstGeom>
        </p:spPr>
      </p:pic>
      <p:sp>
        <p:nvSpPr>
          <p:cNvPr id="6" name="文本框 5">
            <a:extLst>
              <a:ext uri="{FF2B5EF4-FFF2-40B4-BE49-F238E27FC236}">
                <a16:creationId xmlns:a16="http://schemas.microsoft.com/office/drawing/2014/main" id="{ACFAB542-808F-4D63-B9EB-98A4342255D0}"/>
              </a:ext>
            </a:extLst>
          </p:cNvPr>
          <p:cNvSpPr txBox="1"/>
          <p:nvPr/>
        </p:nvSpPr>
        <p:spPr>
          <a:xfrm>
            <a:off x="395536" y="1340768"/>
            <a:ext cx="4032448" cy="369332"/>
          </a:xfrm>
          <a:prstGeom prst="rect">
            <a:avLst/>
          </a:prstGeom>
          <a:noFill/>
        </p:spPr>
        <p:txBody>
          <a:bodyPr wrap="square" rtlCol="0">
            <a:spAutoFit/>
          </a:bodyPr>
          <a:lstStyle/>
          <a:p>
            <a:r>
              <a:rPr lang="zh-CN" altLang="en-US" dirty="0"/>
              <a:t>从高度</a:t>
            </a:r>
            <a:r>
              <a:rPr lang="en-US" altLang="zh-CN" dirty="0"/>
              <a:t>H</a:t>
            </a:r>
            <a:r>
              <a:rPr lang="zh-CN" altLang="en-US" dirty="0"/>
              <a:t>下落的小球碰前速度为：</a:t>
            </a:r>
          </a:p>
        </p:txBody>
      </p:sp>
      <p:graphicFrame>
        <p:nvGraphicFramePr>
          <p:cNvPr id="7" name="对象 6">
            <a:extLst>
              <a:ext uri="{FF2B5EF4-FFF2-40B4-BE49-F238E27FC236}">
                <a16:creationId xmlns:a16="http://schemas.microsoft.com/office/drawing/2014/main" id="{5DF44350-1EB0-44BC-8B64-D0232BBF4C23}"/>
              </a:ext>
            </a:extLst>
          </p:cNvPr>
          <p:cNvGraphicFramePr>
            <a:graphicFrameLocks noChangeAspect="1"/>
          </p:cNvGraphicFramePr>
          <p:nvPr>
            <p:extLst>
              <p:ext uri="{D42A27DB-BD31-4B8C-83A1-F6EECF244321}">
                <p14:modId xmlns:p14="http://schemas.microsoft.com/office/powerpoint/2010/main" val="835472460"/>
              </p:ext>
            </p:extLst>
          </p:nvPr>
        </p:nvGraphicFramePr>
        <p:xfrm>
          <a:off x="1403648" y="1731501"/>
          <a:ext cx="1365904" cy="1029377"/>
        </p:xfrm>
        <a:graphic>
          <a:graphicData uri="http://schemas.openxmlformats.org/presentationml/2006/ole">
            <mc:AlternateContent xmlns:mc="http://schemas.openxmlformats.org/markup-compatibility/2006">
              <mc:Choice xmlns:v="urn:schemas-microsoft-com:vml" Requires="v">
                <p:oleObj spid="_x0000_s191508" name="Equation" r:id="rId5" imgW="876240" imgH="660240" progId="Equation.DSMT4">
                  <p:embed/>
                </p:oleObj>
              </mc:Choice>
              <mc:Fallback>
                <p:oleObj name="Equation" r:id="rId5" imgW="876240" imgH="660240" progId="Equation.DSMT4">
                  <p:embed/>
                  <p:pic>
                    <p:nvPicPr>
                      <p:cNvPr id="0" name=""/>
                      <p:cNvPicPr/>
                      <p:nvPr/>
                    </p:nvPicPr>
                    <p:blipFill>
                      <a:blip r:embed="rId6"/>
                      <a:stretch>
                        <a:fillRect/>
                      </a:stretch>
                    </p:blipFill>
                    <p:spPr>
                      <a:xfrm>
                        <a:off x="1403648" y="1731501"/>
                        <a:ext cx="1365904" cy="1029377"/>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062B498D-ADC4-4814-8BAD-6FA78276E6A2}"/>
              </a:ext>
            </a:extLst>
          </p:cNvPr>
          <p:cNvSpPr txBox="1"/>
          <p:nvPr/>
        </p:nvSpPr>
        <p:spPr>
          <a:xfrm>
            <a:off x="360192" y="3119653"/>
            <a:ext cx="4427831" cy="369332"/>
          </a:xfrm>
          <a:prstGeom prst="rect">
            <a:avLst/>
          </a:prstGeom>
          <a:noFill/>
        </p:spPr>
        <p:txBody>
          <a:bodyPr wrap="square" rtlCol="0">
            <a:spAutoFit/>
          </a:bodyPr>
          <a:lstStyle/>
          <a:p>
            <a:r>
              <a:rPr lang="zh-CN" altLang="en-US" dirty="0"/>
              <a:t>碰后小球上升最大高度为</a:t>
            </a:r>
            <a:r>
              <a:rPr lang="en-US" altLang="zh-CN" dirty="0"/>
              <a:t>h</a:t>
            </a:r>
            <a:r>
              <a:rPr lang="zh-CN" altLang="en-US" dirty="0"/>
              <a:t>，碰后速度为：</a:t>
            </a:r>
          </a:p>
        </p:txBody>
      </p:sp>
      <p:graphicFrame>
        <p:nvGraphicFramePr>
          <p:cNvPr id="9" name="对象 8">
            <a:extLst>
              <a:ext uri="{FF2B5EF4-FFF2-40B4-BE49-F238E27FC236}">
                <a16:creationId xmlns:a16="http://schemas.microsoft.com/office/drawing/2014/main" id="{5AFF0406-1D8D-4026-B471-EDA437DE3F27}"/>
              </a:ext>
            </a:extLst>
          </p:cNvPr>
          <p:cNvGraphicFramePr>
            <a:graphicFrameLocks noChangeAspect="1"/>
          </p:cNvGraphicFramePr>
          <p:nvPr>
            <p:extLst>
              <p:ext uri="{D42A27DB-BD31-4B8C-83A1-F6EECF244321}">
                <p14:modId xmlns:p14="http://schemas.microsoft.com/office/powerpoint/2010/main" val="1014800597"/>
              </p:ext>
            </p:extLst>
          </p:nvPr>
        </p:nvGraphicFramePr>
        <p:xfrm>
          <a:off x="1668463" y="3656013"/>
          <a:ext cx="1268412" cy="1028700"/>
        </p:xfrm>
        <a:graphic>
          <a:graphicData uri="http://schemas.openxmlformats.org/presentationml/2006/ole">
            <mc:AlternateContent xmlns:mc="http://schemas.openxmlformats.org/markup-compatibility/2006">
              <mc:Choice xmlns:v="urn:schemas-microsoft-com:vml" Requires="v">
                <p:oleObj spid="_x0000_s191509" name="Equation" r:id="rId7" imgW="812520" imgH="660240" progId="Equation.DSMT4">
                  <p:embed/>
                </p:oleObj>
              </mc:Choice>
              <mc:Fallback>
                <p:oleObj name="Equation" r:id="rId7" imgW="812520" imgH="660240" progId="Equation.DSMT4">
                  <p:embed/>
                  <p:pic>
                    <p:nvPicPr>
                      <p:cNvPr id="7" name="对象 6">
                        <a:extLst>
                          <a:ext uri="{FF2B5EF4-FFF2-40B4-BE49-F238E27FC236}">
                            <a16:creationId xmlns:a16="http://schemas.microsoft.com/office/drawing/2014/main" id="{5DF44350-1EB0-44BC-8B64-D0232BBF4C23}"/>
                          </a:ext>
                        </a:extLst>
                      </p:cNvPr>
                      <p:cNvPicPr/>
                      <p:nvPr/>
                    </p:nvPicPr>
                    <p:blipFill>
                      <a:blip r:embed="rId8"/>
                      <a:stretch>
                        <a:fillRect/>
                      </a:stretch>
                    </p:blipFill>
                    <p:spPr>
                      <a:xfrm>
                        <a:off x="1668463" y="3656013"/>
                        <a:ext cx="1268412" cy="10287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872ACD44-AF41-4C48-9751-F38D946B4935}"/>
              </a:ext>
            </a:extLst>
          </p:cNvPr>
          <p:cNvGraphicFramePr>
            <a:graphicFrameLocks noChangeAspect="1"/>
          </p:cNvGraphicFramePr>
          <p:nvPr>
            <p:extLst>
              <p:ext uri="{D42A27DB-BD31-4B8C-83A1-F6EECF244321}">
                <p14:modId xmlns:p14="http://schemas.microsoft.com/office/powerpoint/2010/main" val="4007330493"/>
              </p:ext>
            </p:extLst>
          </p:nvPr>
        </p:nvGraphicFramePr>
        <p:xfrm>
          <a:off x="1774006" y="5102019"/>
          <a:ext cx="1139213" cy="632896"/>
        </p:xfrm>
        <a:graphic>
          <a:graphicData uri="http://schemas.openxmlformats.org/presentationml/2006/ole">
            <mc:AlternateContent xmlns:mc="http://schemas.openxmlformats.org/markup-compatibility/2006">
              <mc:Choice xmlns:v="urn:schemas-microsoft-com:vml" Requires="v">
                <p:oleObj spid="_x0000_s191510" name="Equation" r:id="rId9" imgW="799920" imgH="444240" progId="Equation.DSMT4">
                  <p:embed/>
                </p:oleObj>
              </mc:Choice>
              <mc:Fallback>
                <p:oleObj name="Equation" r:id="rId9" imgW="799920" imgH="444240" progId="Equation.DSMT4">
                  <p:embed/>
                  <p:pic>
                    <p:nvPicPr>
                      <p:cNvPr id="0" name=""/>
                      <p:cNvPicPr/>
                      <p:nvPr/>
                    </p:nvPicPr>
                    <p:blipFill>
                      <a:blip r:embed="rId10"/>
                      <a:stretch>
                        <a:fillRect/>
                      </a:stretch>
                    </p:blipFill>
                    <p:spPr>
                      <a:xfrm>
                        <a:off x="1774006" y="5102019"/>
                        <a:ext cx="1139213" cy="632896"/>
                      </a:xfrm>
                      <a:prstGeom prst="rect">
                        <a:avLst/>
                      </a:prstGeom>
                    </p:spPr>
                  </p:pic>
                </p:oleObj>
              </mc:Fallback>
            </mc:AlternateContent>
          </a:graphicData>
        </a:graphic>
      </p:graphicFrame>
    </p:spTree>
    <p:extLst>
      <p:ext uri="{BB962C8B-B14F-4D97-AF65-F5344CB8AC3E}">
        <p14:creationId xmlns:p14="http://schemas.microsoft.com/office/powerpoint/2010/main" val="3602601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质点系动量守恒定律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4"/>
          <p:cNvSpPr>
            <a:spLocks noChangeArrowheads="1"/>
          </p:cNvSpPr>
          <p:nvPr/>
        </p:nvSpPr>
        <p:spPr bwMode="auto">
          <a:xfrm>
            <a:off x="251521" y="1518337"/>
            <a:ext cx="1008112" cy="6096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2800" b="1" dirty="0">
                <a:solidFill>
                  <a:schemeClr val="tx1"/>
                </a:solidFill>
              </a:rPr>
              <a:t>斜碰</a:t>
            </a:r>
          </a:p>
        </p:txBody>
      </p:sp>
      <p:sp>
        <p:nvSpPr>
          <p:cNvPr id="16" name="Text Box 5"/>
          <p:cNvSpPr txBox="1">
            <a:spLocks noChangeArrowheads="1"/>
          </p:cNvSpPr>
          <p:nvPr/>
        </p:nvSpPr>
        <p:spPr bwMode="auto">
          <a:xfrm>
            <a:off x="323850" y="2304430"/>
            <a:ext cx="864076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itchFamily="18" charset="0"/>
              </a:rPr>
              <a:t>        </a:t>
            </a:r>
            <a:r>
              <a:rPr kumimoji="1" lang="zh-CN" altLang="en-US" sz="2400" dirty="0">
                <a:latin typeface="Times New Roman" pitchFamily="18" charset="0"/>
              </a:rPr>
              <a:t>碰撞前两球的速度 </a:t>
            </a:r>
            <a:r>
              <a:rPr kumimoji="1" lang="en-US" altLang="zh-CN" sz="2400" b="1" dirty="0">
                <a:latin typeface="Times New Roman" pitchFamily="18" charset="0"/>
              </a:rPr>
              <a:t>u</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b="1" dirty="0">
                <a:latin typeface="Times New Roman" pitchFamily="18" charset="0"/>
              </a:rPr>
              <a:t> u</a:t>
            </a:r>
            <a:r>
              <a:rPr kumimoji="1" lang="en-US" altLang="zh-CN" sz="2400" baseline="-25000" dirty="0">
                <a:latin typeface="Times New Roman" pitchFamily="18" charset="0"/>
              </a:rPr>
              <a:t>2 </a:t>
            </a:r>
            <a:r>
              <a:rPr kumimoji="1" lang="zh-CN" altLang="en-US" sz="2400" dirty="0">
                <a:latin typeface="Times New Roman" pitchFamily="18" charset="0"/>
              </a:rPr>
              <a:t>不在两球中心连线上的碰撞叫</a:t>
            </a:r>
            <a:r>
              <a:rPr kumimoji="1" lang="zh-CN" altLang="en-US" sz="2400" dirty="0">
                <a:solidFill>
                  <a:srgbClr val="CC0000"/>
                </a:solidFill>
                <a:latin typeface="Times New Roman" pitchFamily="18" charset="0"/>
                <a:ea typeface="黑体" pitchFamily="49" charset="-122"/>
              </a:rPr>
              <a:t>斜碰</a:t>
            </a:r>
            <a:r>
              <a:rPr kumimoji="1" lang="zh-CN" altLang="en-US" sz="2400" dirty="0">
                <a:latin typeface="Times New Roman" pitchFamily="18" charset="0"/>
              </a:rPr>
              <a:t>。在一般情况下，斜碰为三维问题。若碰撞前一个小球静止，即 </a:t>
            </a:r>
            <a:r>
              <a:rPr kumimoji="1" lang="en-US" altLang="zh-CN" sz="2400" b="1" dirty="0">
                <a:latin typeface="Times New Roman" pitchFamily="18" charset="0"/>
              </a:rPr>
              <a:t>u</a:t>
            </a:r>
            <a:r>
              <a:rPr kumimoji="1" lang="en-US" altLang="zh-CN" sz="2400" baseline="-25000" dirty="0">
                <a:latin typeface="Times New Roman" pitchFamily="18" charset="0"/>
              </a:rPr>
              <a:t>2</a:t>
            </a:r>
            <a:r>
              <a:rPr kumimoji="1" lang="en-US" altLang="zh-CN" sz="2400" dirty="0">
                <a:latin typeface="Times New Roman" pitchFamily="18" charset="0"/>
              </a:rPr>
              <a:t> =0</a:t>
            </a:r>
            <a:r>
              <a:rPr kumimoji="1" lang="zh-CN" altLang="en-US" sz="2400" dirty="0">
                <a:latin typeface="Times New Roman" pitchFamily="18" charset="0"/>
              </a:rPr>
              <a:t>，则这种碰撞是二维问题（这个平面是由静止小球和</a:t>
            </a:r>
            <a:r>
              <a:rPr kumimoji="1" lang="en-US" altLang="zh-CN" sz="2400" b="1" dirty="0">
                <a:latin typeface="Times New Roman" pitchFamily="18" charset="0"/>
              </a:rPr>
              <a:t>u</a:t>
            </a:r>
            <a:r>
              <a:rPr kumimoji="1" lang="en-US" altLang="zh-CN" sz="2400" baseline="-25000" dirty="0">
                <a:latin typeface="Times New Roman" pitchFamily="18" charset="0"/>
              </a:rPr>
              <a:t>1 </a:t>
            </a:r>
            <a:r>
              <a:rPr kumimoji="1" lang="zh-CN" altLang="en-US" sz="2400" dirty="0">
                <a:latin typeface="Times New Roman" pitchFamily="18" charset="0"/>
              </a:rPr>
              <a:t>所确定的平面）。我们只讨论这种情况。 </a:t>
            </a:r>
          </a:p>
        </p:txBody>
      </p:sp>
      <p:grpSp>
        <p:nvGrpSpPr>
          <p:cNvPr id="17" name="Group 9"/>
          <p:cNvGrpSpPr>
            <a:grpSpLocks/>
          </p:cNvGrpSpPr>
          <p:nvPr/>
        </p:nvGrpSpPr>
        <p:grpSpPr bwMode="auto">
          <a:xfrm>
            <a:off x="468314" y="4268591"/>
            <a:ext cx="7254875" cy="2084388"/>
            <a:chOff x="295" y="2417"/>
            <a:chExt cx="4570" cy="1313"/>
          </a:xfrm>
        </p:grpSpPr>
        <p:sp>
          <p:nvSpPr>
            <p:cNvPr id="21" name="Text Box 6"/>
            <p:cNvSpPr txBox="1">
              <a:spLocks noChangeArrowheads="1"/>
            </p:cNvSpPr>
            <p:nvPr/>
          </p:nvSpPr>
          <p:spPr bwMode="auto">
            <a:xfrm>
              <a:off x="295" y="2417"/>
              <a:ext cx="45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itchFamily="18" charset="0"/>
                </a:rPr>
                <a:t>       </a:t>
              </a:r>
              <a:r>
                <a:rPr kumimoji="1" lang="zh-CN" altLang="en-US" sz="2400" dirty="0">
                  <a:latin typeface="Times New Roman" pitchFamily="18" charset="0"/>
                </a:rPr>
                <a:t>在完全弹性碰撞中，动量和动能都守恒，有： </a:t>
              </a:r>
            </a:p>
          </p:txBody>
        </p:sp>
        <p:graphicFrame>
          <p:nvGraphicFramePr>
            <p:cNvPr id="24" name="Object 7"/>
            <p:cNvGraphicFramePr>
              <a:graphicFrameLocks noChangeAspect="1"/>
            </p:cNvGraphicFramePr>
            <p:nvPr>
              <p:extLst>
                <p:ext uri="{D42A27DB-BD31-4B8C-83A1-F6EECF244321}">
                  <p14:modId xmlns:p14="http://schemas.microsoft.com/office/powerpoint/2010/main" val="2783238114"/>
                </p:ext>
              </p:extLst>
            </p:nvPr>
          </p:nvGraphicFramePr>
          <p:xfrm>
            <a:off x="1610" y="2614"/>
            <a:ext cx="2051" cy="377"/>
          </p:xfrm>
          <a:graphic>
            <a:graphicData uri="http://schemas.openxmlformats.org/presentationml/2006/ole">
              <mc:AlternateContent xmlns:mc="http://schemas.openxmlformats.org/markup-compatibility/2006">
                <mc:Choice xmlns:v="urn:schemas-microsoft-com:vml" Requires="v">
                  <p:oleObj spid="_x0000_s163030" r:id="rId4" imgW="1193800" imgH="215900" progId="Equation.3">
                    <p:embed/>
                  </p:oleObj>
                </mc:Choice>
                <mc:Fallback>
                  <p:oleObj r:id="rId4" imgW="1193800" imgH="215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0" y="2614"/>
                          <a:ext cx="2051"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8"/>
            <p:cNvGraphicFramePr>
              <a:graphicFrameLocks noChangeAspect="1"/>
            </p:cNvGraphicFramePr>
            <p:nvPr>
              <p:extLst>
                <p:ext uri="{D42A27DB-BD31-4B8C-83A1-F6EECF244321}">
                  <p14:modId xmlns:p14="http://schemas.microsoft.com/office/powerpoint/2010/main" val="3206834828"/>
                </p:ext>
              </p:extLst>
            </p:nvPr>
          </p:nvGraphicFramePr>
          <p:xfrm>
            <a:off x="1474" y="3113"/>
            <a:ext cx="2483" cy="617"/>
          </p:xfrm>
          <a:graphic>
            <a:graphicData uri="http://schemas.openxmlformats.org/presentationml/2006/ole">
              <mc:AlternateContent xmlns:mc="http://schemas.openxmlformats.org/markup-compatibility/2006">
                <mc:Choice xmlns:v="urn:schemas-microsoft-com:vml" Requires="v">
                  <p:oleObj spid="_x0000_s163031" r:id="rId4" imgW="1574800" imgH="393700" progId="Equation.3">
                    <p:embed/>
                  </p:oleObj>
                </mc:Choice>
                <mc:Fallback>
                  <p:oleObj r:id="rId4" imgW="15748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4" y="3113"/>
                          <a:ext cx="2483" cy="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57412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质点系动量守恒定律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4"/>
          <p:cNvSpPr>
            <a:spLocks noChangeArrowheads="1"/>
          </p:cNvSpPr>
          <p:nvPr/>
        </p:nvSpPr>
        <p:spPr bwMode="auto">
          <a:xfrm>
            <a:off x="251521" y="1518337"/>
            <a:ext cx="1008112" cy="6096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2800" b="1" dirty="0">
                <a:solidFill>
                  <a:schemeClr val="tx1"/>
                </a:solidFill>
              </a:rPr>
              <a:t>斜碰</a:t>
            </a:r>
          </a:p>
        </p:txBody>
      </p:sp>
      <p:pic>
        <p:nvPicPr>
          <p:cNvPr id="12" name="Picture 5" descr="T415"/>
          <p:cNvPicPr>
            <a:picLocks noChangeAspect="1" noChangeArrowheads="1"/>
          </p:cNvPicPr>
          <p:nvPr/>
        </p:nvPicPr>
        <p:blipFill rotWithShape="1">
          <a:blip r:embed="rId4">
            <a:extLst>
              <a:ext uri="{28A0092B-C50C-407E-A947-70E740481C1C}">
                <a14:useLocalDpi xmlns:a14="http://schemas.microsoft.com/office/drawing/2010/main" val="0"/>
              </a:ext>
            </a:extLst>
          </a:blip>
          <a:srcRect b="31541"/>
          <a:stretch/>
        </p:blipFill>
        <p:spPr bwMode="auto">
          <a:xfrm>
            <a:off x="5579491" y="1431032"/>
            <a:ext cx="3505200" cy="156497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4"/>
          <p:cNvGrpSpPr>
            <a:grpSpLocks/>
          </p:cNvGrpSpPr>
          <p:nvPr/>
        </p:nvGrpSpPr>
        <p:grpSpPr bwMode="auto">
          <a:xfrm>
            <a:off x="899592" y="3198341"/>
            <a:ext cx="4367212" cy="2174875"/>
            <a:chOff x="567" y="1797"/>
            <a:chExt cx="2751" cy="1370"/>
          </a:xfrm>
        </p:grpSpPr>
        <p:graphicFrame>
          <p:nvGraphicFramePr>
            <p:cNvPr id="14" name="Object 7"/>
            <p:cNvGraphicFramePr>
              <a:graphicFrameLocks noChangeAspect="1"/>
            </p:cNvGraphicFramePr>
            <p:nvPr/>
          </p:nvGraphicFramePr>
          <p:xfrm>
            <a:off x="567" y="1797"/>
            <a:ext cx="2751" cy="321"/>
          </p:xfrm>
          <a:graphic>
            <a:graphicData uri="http://schemas.openxmlformats.org/presentationml/2006/ole">
              <mc:AlternateContent xmlns:mc="http://schemas.openxmlformats.org/markup-compatibility/2006">
                <mc:Choice xmlns:v="urn:schemas-microsoft-com:vml" Requires="v">
                  <p:oleObj spid="_x0000_s164324" r:id="rId5" imgW="1879600" imgH="215900" progId="Equation.3">
                    <p:embed/>
                  </p:oleObj>
                </mc:Choice>
                <mc:Fallback>
                  <p:oleObj r:id="rId5" imgW="1879600" imgH="215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 y="1797"/>
                          <a:ext cx="2751"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8"/>
            <p:cNvGraphicFramePr>
              <a:graphicFrameLocks noChangeAspect="1"/>
            </p:cNvGraphicFramePr>
            <p:nvPr/>
          </p:nvGraphicFramePr>
          <p:xfrm>
            <a:off x="567" y="2659"/>
            <a:ext cx="2046" cy="508"/>
          </p:xfrm>
          <a:graphic>
            <a:graphicData uri="http://schemas.openxmlformats.org/presentationml/2006/ole">
              <mc:AlternateContent xmlns:mc="http://schemas.openxmlformats.org/markup-compatibility/2006">
                <mc:Choice xmlns:v="urn:schemas-microsoft-com:vml" Requires="v">
                  <p:oleObj spid="_x0000_s164325" r:id="rId7" imgW="1574800" imgH="393700" progId="Equation.3">
                    <p:embed/>
                  </p:oleObj>
                </mc:Choice>
                <mc:Fallback>
                  <p:oleObj r:id="rId7" imgW="15748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 y="2659"/>
                          <a:ext cx="2046" cy="5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9"/>
            <p:cNvGraphicFramePr>
              <a:graphicFrameLocks noChangeAspect="1"/>
            </p:cNvGraphicFramePr>
            <p:nvPr>
              <p:extLst>
                <p:ext uri="{D42A27DB-BD31-4B8C-83A1-F6EECF244321}">
                  <p14:modId xmlns:p14="http://schemas.microsoft.com/office/powerpoint/2010/main" val="3150805230"/>
                </p:ext>
              </p:extLst>
            </p:nvPr>
          </p:nvGraphicFramePr>
          <p:xfrm>
            <a:off x="633" y="2242"/>
            <a:ext cx="2326" cy="342"/>
          </p:xfrm>
          <a:graphic>
            <a:graphicData uri="http://schemas.openxmlformats.org/presentationml/2006/ole">
              <mc:AlternateContent xmlns:mc="http://schemas.openxmlformats.org/markup-compatibility/2006">
                <mc:Choice xmlns:v="urn:schemas-microsoft-com:vml" Requires="v">
                  <p:oleObj spid="_x0000_s164326" name="Equation" r:id="rId9" imgW="1574640" imgH="228600" progId="Equation.DSMT4">
                    <p:embed/>
                  </p:oleObj>
                </mc:Choice>
                <mc:Fallback>
                  <p:oleObj name="Equation" r:id="rId9" imgW="1574640" imgH="228600" progId="Equation.DSMT4">
                    <p:embed/>
                    <p:pic>
                      <p:nvPicPr>
                        <p:cNvPr id="0" name=""/>
                        <p:cNvPicPr>
                          <a:picLocks noChangeAspect="1" noChangeArrowheads="1"/>
                        </p:cNvPicPr>
                        <p:nvPr/>
                      </p:nvPicPr>
                      <p:blipFill>
                        <a:blip r:embed="rId10"/>
                        <a:srcRect/>
                        <a:stretch>
                          <a:fillRect/>
                        </a:stretch>
                      </p:blipFill>
                      <p:spPr bwMode="auto">
                        <a:xfrm>
                          <a:off x="633" y="2242"/>
                          <a:ext cx="2326"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 name="Text Box 10"/>
          <p:cNvSpPr txBox="1">
            <a:spLocks noChangeArrowheads="1"/>
          </p:cNvSpPr>
          <p:nvPr/>
        </p:nvSpPr>
        <p:spPr bwMode="auto">
          <a:xfrm>
            <a:off x="323279" y="5624909"/>
            <a:ext cx="8713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dirty="0">
                <a:latin typeface="Times New Roman" pitchFamily="18" charset="0"/>
              </a:rPr>
              <a:t>        </a:t>
            </a:r>
            <a:r>
              <a:rPr kumimoji="1" lang="zh-CN" altLang="en-US" sz="2000" dirty="0">
                <a:latin typeface="Times New Roman" pitchFamily="18" charset="0"/>
              </a:rPr>
              <a:t>通常需要使用实验方法测出四个未知数中的一个，才能求出其余三个。 </a:t>
            </a:r>
          </a:p>
        </p:txBody>
      </p:sp>
      <p:sp>
        <p:nvSpPr>
          <p:cNvPr id="20" name="Text Box 11"/>
          <p:cNvSpPr txBox="1">
            <a:spLocks noChangeArrowheads="1"/>
          </p:cNvSpPr>
          <p:nvPr/>
        </p:nvSpPr>
        <p:spPr bwMode="auto">
          <a:xfrm>
            <a:off x="323279" y="6039693"/>
            <a:ext cx="87852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dirty="0">
                <a:latin typeface="Times New Roman" pitchFamily="18" charset="0"/>
              </a:rPr>
              <a:t>        </a:t>
            </a:r>
            <a:r>
              <a:rPr kumimoji="1" lang="zh-CN" altLang="en-US" sz="2000" dirty="0">
                <a:latin typeface="Times New Roman" pitchFamily="18" charset="0"/>
              </a:rPr>
              <a:t>如果碰撞是非弹性的，那么只有前两个方程，未知量有四个，所以必须用实验方法测出四个未知数中的两个，才能求出其余两个。 </a:t>
            </a:r>
          </a:p>
        </p:txBody>
      </p:sp>
      <p:sp>
        <p:nvSpPr>
          <p:cNvPr id="23" name="Text Box 6"/>
          <p:cNvSpPr txBox="1">
            <a:spLocks noChangeArrowheads="1"/>
          </p:cNvSpPr>
          <p:nvPr/>
        </p:nvSpPr>
        <p:spPr bwMode="auto">
          <a:xfrm>
            <a:off x="703312" y="2132857"/>
            <a:ext cx="4876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Times New Roman" pitchFamily="18" charset="0"/>
              </a:rPr>
              <a:t>取 </a:t>
            </a:r>
            <a:r>
              <a:rPr kumimoji="1" lang="en-US" altLang="zh-CN" sz="2400" b="1" dirty="0">
                <a:latin typeface="Times New Roman" pitchFamily="18" charset="0"/>
              </a:rPr>
              <a:t>u</a:t>
            </a:r>
            <a:r>
              <a:rPr kumimoji="1" lang="en-US" altLang="zh-CN" sz="2400" baseline="-25000" dirty="0">
                <a:latin typeface="Times New Roman" pitchFamily="18" charset="0"/>
              </a:rPr>
              <a:t>1 </a:t>
            </a:r>
            <a:r>
              <a:rPr kumimoji="1" lang="zh-CN" altLang="en-US" sz="2400" dirty="0">
                <a:latin typeface="Times New Roman" pitchFamily="18" charset="0"/>
              </a:rPr>
              <a:t>方向为 </a:t>
            </a:r>
            <a:r>
              <a:rPr kumimoji="1" lang="en-US" altLang="zh-CN" sz="2400" i="1" dirty="0">
                <a:latin typeface="Times New Roman" pitchFamily="18" charset="0"/>
              </a:rPr>
              <a:t>x </a:t>
            </a:r>
            <a:r>
              <a:rPr kumimoji="1" lang="zh-CN" altLang="en-US" sz="2400" dirty="0">
                <a:latin typeface="Times New Roman" pitchFamily="18" charset="0"/>
              </a:rPr>
              <a:t>轴，碰撞所在面为 </a:t>
            </a:r>
            <a:r>
              <a:rPr kumimoji="1" lang="en-US" altLang="zh-CN" sz="2400" i="1" dirty="0" err="1">
                <a:latin typeface="Times New Roman" pitchFamily="18" charset="0"/>
              </a:rPr>
              <a:t>x﹣y</a:t>
            </a:r>
            <a:r>
              <a:rPr kumimoji="1" lang="en-US" altLang="zh-CN" sz="2400" i="1" dirty="0">
                <a:latin typeface="Times New Roman" pitchFamily="18" charset="0"/>
              </a:rPr>
              <a:t> </a:t>
            </a:r>
            <a:r>
              <a:rPr kumimoji="1" lang="zh-CN" altLang="en-US" sz="2400" dirty="0">
                <a:latin typeface="Times New Roman" pitchFamily="18" charset="0"/>
              </a:rPr>
              <a:t>平面，上面的方程化为： </a:t>
            </a:r>
          </a:p>
        </p:txBody>
      </p:sp>
      <p:sp>
        <p:nvSpPr>
          <p:cNvPr id="4" name="矩形 3"/>
          <p:cNvSpPr/>
          <p:nvPr/>
        </p:nvSpPr>
        <p:spPr>
          <a:xfrm>
            <a:off x="5940152" y="3212976"/>
            <a:ext cx="3108543" cy="461665"/>
          </a:xfrm>
          <a:prstGeom prst="rect">
            <a:avLst/>
          </a:prstGeom>
        </p:spPr>
        <p:txBody>
          <a:bodyPr wrap="none">
            <a:spAutoFit/>
          </a:bodyPr>
          <a:lstStyle/>
          <a:p>
            <a:r>
              <a:rPr kumimoji="1" lang="zh-CN" altLang="en-US" sz="2400" dirty="0">
                <a:latin typeface="Times New Roman" pitchFamily="18" charset="0"/>
              </a:rPr>
              <a:t>（          称为散射角）</a:t>
            </a:r>
            <a:endParaRPr lang="zh-CN" altLang="en-US" sz="2400" dirty="0"/>
          </a:p>
        </p:txBody>
      </p:sp>
      <p:graphicFrame>
        <p:nvGraphicFramePr>
          <p:cNvPr id="27" name="Object 12"/>
          <p:cNvGraphicFramePr>
            <a:graphicFrameLocks noChangeAspect="1"/>
          </p:cNvGraphicFramePr>
          <p:nvPr>
            <p:extLst>
              <p:ext uri="{D42A27DB-BD31-4B8C-83A1-F6EECF244321}">
                <p14:modId xmlns:p14="http://schemas.microsoft.com/office/powerpoint/2010/main" val="43105328"/>
              </p:ext>
            </p:extLst>
          </p:nvPr>
        </p:nvGraphicFramePr>
        <p:xfrm>
          <a:off x="6323865" y="3215481"/>
          <a:ext cx="762000" cy="427038"/>
        </p:xfrm>
        <a:graphic>
          <a:graphicData uri="http://schemas.openxmlformats.org/presentationml/2006/ole">
            <mc:AlternateContent xmlns:mc="http://schemas.openxmlformats.org/markup-compatibility/2006">
              <mc:Choice xmlns:v="urn:schemas-microsoft-com:vml" Requires="v">
                <p:oleObj spid="_x0000_s164327" r:id="rId11" imgW="393359" imgH="215713" progId="Equation.3">
                  <p:embed/>
                </p:oleObj>
              </mc:Choice>
              <mc:Fallback>
                <p:oleObj r:id="rId11" imgW="393359"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23865" y="3215481"/>
                        <a:ext cx="762000"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741977085"/>
              </p:ext>
            </p:extLst>
          </p:nvPr>
        </p:nvGraphicFramePr>
        <p:xfrm>
          <a:off x="5787772" y="3933056"/>
          <a:ext cx="1719263" cy="454025"/>
        </p:xfrm>
        <a:graphic>
          <a:graphicData uri="http://schemas.openxmlformats.org/presentationml/2006/ole">
            <mc:AlternateContent xmlns:mc="http://schemas.openxmlformats.org/markup-compatibility/2006">
              <mc:Choice xmlns:v="urn:schemas-microsoft-com:vml" Requires="v">
                <p:oleObj spid="_x0000_s164328" name="Equation" r:id="rId13" imgW="888840" imgH="228600" progId="Equation.DSMT4">
                  <p:embed/>
                </p:oleObj>
              </mc:Choice>
              <mc:Fallback>
                <p:oleObj name="Equation" r:id="rId13" imgW="888840" imgH="228600" progId="Equation.DSMT4">
                  <p:embed/>
                  <p:pic>
                    <p:nvPicPr>
                      <p:cNvPr id="0" name="Object 12"/>
                      <p:cNvPicPr>
                        <a:picLocks noChangeAspect="1" noChangeArrowheads="1"/>
                      </p:cNvPicPr>
                      <p:nvPr/>
                    </p:nvPicPr>
                    <p:blipFill>
                      <a:blip r:embed="rId14"/>
                      <a:srcRect/>
                      <a:stretch>
                        <a:fillRect/>
                      </a:stretch>
                    </p:blipFill>
                    <p:spPr bwMode="auto">
                      <a:xfrm>
                        <a:off x="5787772" y="3933056"/>
                        <a:ext cx="17192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0110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质心 质心运动定理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TextBox 2"/>
          <p:cNvSpPr txBox="1"/>
          <p:nvPr/>
        </p:nvSpPr>
        <p:spPr>
          <a:xfrm>
            <a:off x="395536" y="1628800"/>
            <a:ext cx="7704856" cy="461665"/>
          </a:xfrm>
          <a:prstGeom prst="rect">
            <a:avLst/>
          </a:prstGeom>
          <a:noFill/>
        </p:spPr>
        <p:txBody>
          <a:bodyPr wrap="square" rtlCol="0">
            <a:spAutoFit/>
          </a:bodyPr>
          <a:lstStyle/>
          <a:p>
            <a:r>
              <a:rPr lang="zh-CN" altLang="en-US" sz="2400" b="1" dirty="0"/>
              <a:t>质心概念的数学定义：</a:t>
            </a:r>
          </a:p>
        </p:txBody>
      </p:sp>
      <p:grpSp>
        <p:nvGrpSpPr>
          <p:cNvPr id="17" name="Group 17"/>
          <p:cNvGrpSpPr>
            <a:grpSpLocks/>
          </p:cNvGrpSpPr>
          <p:nvPr/>
        </p:nvGrpSpPr>
        <p:grpSpPr bwMode="auto">
          <a:xfrm>
            <a:off x="6156176" y="2125538"/>
            <a:ext cx="2843212" cy="1087438"/>
            <a:chOff x="3969" y="1162"/>
            <a:chExt cx="1791" cy="685"/>
          </a:xfrm>
        </p:grpSpPr>
        <p:grpSp>
          <p:nvGrpSpPr>
            <p:cNvPr id="21" name="Group 10"/>
            <p:cNvGrpSpPr>
              <a:grpSpLocks/>
            </p:cNvGrpSpPr>
            <p:nvPr/>
          </p:nvGrpSpPr>
          <p:grpSpPr bwMode="auto">
            <a:xfrm>
              <a:off x="4422" y="1434"/>
              <a:ext cx="907" cy="91"/>
              <a:chOff x="3969" y="1434"/>
              <a:chExt cx="907" cy="91"/>
            </a:xfrm>
          </p:grpSpPr>
          <p:sp>
            <p:nvSpPr>
              <p:cNvPr id="30" name="Oval 7"/>
              <p:cNvSpPr>
                <a:spLocks noChangeArrowheads="1"/>
              </p:cNvSpPr>
              <p:nvPr/>
            </p:nvSpPr>
            <p:spPr bwMode="auto">
              <a:xfrm>
                <a:off x="3969" y="1434"/>
                <a:ext cx="90"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8"/>
              <p:cNvSpPr>
                <a:spLocks noChangeShapeType="1"/>
              </p:cNvSpPr>
              <p:nvPr/>
            </p:nvSpPr>
            <p:spPr bwMode="auto">
              <a:xfrm>
                <a:off x="4059" y="1480"/>
                <a:ext cx="7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Oval 9"/>
              <p:cNvSpPr>
                <a:spLocks noChangeArrowheads="1"/>
              </p:cNvSpPr>
              <p:nvPr/>
            </p:nvSpPr>
            <p:spPr bwMode="auto">
              <a:xfrm>
                <a:off x="4786" y="1434"/>
                <a:ext cx="90"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 name="Line 11"/>
            <p:cNvSpPr>
              <a:spLocks noChangeShapeType="1"/>
            </p:cNvSpPr>
            <p:nvPr/>
          </p:nvSpPr>
          <p:spPr bwMode="auto">
            <a:xfrm>
              <a:off x="3969" y="1661"/>
              <a:ext cx="1701"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12"/>
            <p:cNvSpPr txBox="1">
              <a:spLocks noChangeArrowheads="1"/>
            </p:cNvSpPr>
            <p:nvPr/>
          </p:nvSpPr>
          <p:spPr bwMode="auto">
            <a:xfrm>
              <a:off x="5375" y="1616"/>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latin typeface="Times New Roman" pitchFamily="18" charset="0"/>
                </a:rPr>
                <a:t>x</a:t>
              </a:r>
            </a:p>
          </p:txBody>
        </p:sp>
        <p:sp>
          <p:nvSpPr>
            <p:cNvPr id="25" name="Text Box 13"/>
            <p:cNvSpPr txBox="1">
              <a:spLocks noChangeArrowheads="1"/>
            </p:cNvSpPr>
            <p:nvPr/>
          </p:nvSpPr>
          <p:spPr bwMode="auto">
            <a:xfrm>
              <a:off x="4059" y="1162"/>
              <a:ext cx="5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latin typeface="Times New Roman" pitchFamily="18" charset="0"/>
                </a:rPr>
                <a:t>m</a:t>
              </a:r>
              <a:r>
                <a:rPr lang="en-US" altLang="zh-CN" baseline="-25000">
                  <a:latin typeface="Times New Roman" pitchFamily="18" charset="0"/>
                </a:rPr>
                <a:t>1 </a:t>
              </a:r>
              <a:r>
                <a:rPr lang="en-US" altLang="zh-CN" i="1">
                  <a:latin typeface="Times New Roman" pitchFamily="18" charset="0"/>
                </a:rPr>
                <a:t>, x</a:t>
              </a:r>
              <a:r>
                <a:rPr lang="en-US" altLang="zh-CN" baseline="-25000">
                  <a:latin typeface="Times New Roman" pitchFamily="18" charset="0"/>
                </a:rPr>
                <a:t>1</a:t>
              </a:r>
            </a:p>
          </p:txBody>
        </p:sp>
        <p:sp>
          <p:nvSpPr>
            <p:cNvPr id="26" name="Text Box 14"/>
            <p:cNvSpPr txBox="1">
              <a:spLocks noChangeArrowheads="1"/>
            </p:cNvSpPr>
            <p:nvPr/>
          </p:nvSpPr>
          <p:spPr bwMode="auto">
            <a:xfrm>
              <a:off x="5215" y="1162"/>
              <a:ext cx="5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latin typeface="Times New Roman" pitchFamily="18" charset="0"/>
                </a:rPr>
                <a:t>m</a:t>
              </a:r>
              <a:r>
                <a:rPr lang="en-US" altLang="zh-CN" baseline="-25000">
                  <a:latin typeface="Times New Roman" pitchFamily="18" charset="0"/>
                </a:rPr>
                <a:t>2 </a:t>
              </a:r>
              <a:r>
                <a:rPr lang="en-US" altLang="zh-CN" i="1">
                  <a:latin typeface="Times New Roman" pitchFamily="18" charset="0"/>
                </a:rPr>
                <a:t>, x</a:t>
              </a:r>
              <a:r>
                <a:rPr lang="en-US" altLang="zh-CN" baseline="-25000">
                  <a:latin typeface="Times New Roman" pitchFamily="18" charset="0"/>
                </a:rPr>
                <a:t>2</a:t>
              </a:r>
            </a:p>
          </p:txBody>
        </p:sp>
        <p:sp>
          <p:nvSpPr>
            <p:cNvPr id="28" name="Oval 15"/>
            <p:cNvSpPr>
              <a:spLocks noChangeArrowheads="1"/>
            </p:cNvSpPr>
            <p:nvPr/>
          </p:nvSpPr>
          <p:spPr bwMode="auto">
            <a:xfrm>
              <a:off x="4740" y="1398"/>
              <a:ext cx="137" cy="136"/>
            </a:xfrm>
            <a:prstGeom prst="ellipse">
              <a:avLst/>
            </a:prstGeom>
            <a:noFill/>
            <a:ln w="952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16"/>
            <p:cNvSpPr txBox="1">
              <a:spLocks noChangeArrowheads="1"/>
            </p:cNvSpPr>
            <p:nvPr/>
          </p:nvSpPr>
          <p:spPr bwMode="auto">
            <a:xfrm>
              <a:off x="4604" y="1162"/>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latin typeface="Times New Roman" pitchFamily="18" charset="0"/>
                </a:rPr>
                <a:t>M</a:t>
              </a:r>
              <a:r>
                <a:rPr lang="en-US" altLang="zh-CN" baseline="-25000">
                  <a:latin typeface="Times New Roman" pitchFamily="18" charset="0"/>
                </a:rPr>
                <a:t> </a:t>
              </a:r>
              <a:r>
                <a:rPr lang="en-US" altLang="zh-CN" i="1">
                  <a:latin typeface="Times New Roman" pitchFamily="18" charset="0"/>
                </a:rPr>
                <a:t>, x</a:t>
              </a:r>
              <a:r>
                <a:rPr lang="en-US" altLang="zh-CN" baseline="-25000">
                  <a:latin typeface="Times New Roman" pitchFamily="18" charset="0"/>
                </a:rPr>
                <a:t>c</a:t>
              </a:r>
            </a:p>
          </p:txBody>
        </p:sp>
      </p:grpSp>
      <p:sp>
        <p:nvSpPr>
          <p:cNvPr id="33" name="Text Box 18"/>
          <p:cNvSpPr txBox="1">
            <a:spLocks noChangeArrowheads="1"/>
          </p:cNvSpPr>
          <p:nvPr/>
        </p:nvSpPr>
        <p:spPr bwMode="auto">
          <a:xfrm>
            <a:off x="323081" y="2349252"/>
            <a:ext cx="2663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 </a:t>
            </a:r>
            <a:r>
              <a:rPr lang="zh-CN" altLang="en-US" sz="2000"/>
              <a:t>两个质点的体系：</a:t>
            </a:r>
          </a:p>
        </p:txBody>
      </p:sp>
      <p:graphicFrame>
        <p:nvGraphicFramePr>
          <p:cNvPr id="34" name="Object 20"/>
          <p:cNvGraphicFramePr>
            <a:graphicFrameLocks noChangeAspect="1"/>
          </p:cNvGraphicFramePr>
          <p:nvPr>
            <p:extLst>
              <p:ext uri="{D42A27DB-BD31-4B8C-83A1-F6EECF244321}">
                <p14:modId xmlns:p14="http://schemas.microsoft.com/office/powerpoint/2010/main" val="1226630437"/>
              </p:ext>
            </p:extLst>
          </p:nvPr>
        </p:nvGraphicFramePr>
        <p:xfrm>
          <a:off x="2915469" y="2133352"/>
          <a:ext cx="2160587" cy="863600"/>
        </p:xfrm>
        <a:graphic>
          <a:graphicData uri="http://schemas.openxmlformats.org/presentationml/2006/ole">
            <mc:AlternateContent xmlns:mc="http://schemas.openxmlformats.org/markup-compatibility/2006">
              <mc:Choice xmlns:v="urn:schemas-microsoft-com:vml" Requires="v">
                <p:oleObj spid="_x0000_s165374" name="公式" r:id="rId4" imgW="1002960" imgH="406080" progId="Equation.3">
                  <p:embed/>
                </p:oleObj>
              </mc:Choice>
              <mc:Fallback>
                <p:oleObj name="公式" r:id="rId4" imgW="1002960" imgH="406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469" y="2133352"/>
                        <a:ext cx="216058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5" name="Group 28"/>
          <p:cNvGrpSpPr>
            <a:grpSpLocks/>
          </p:cNvGrpSpPr>
          <p:nvPr/>
        </p:nvGrpSpPr>
        <p:grpSpPr bwMode="auto">
          <a:xfrm>
            <a:off x="251520" y="3140968"/>
            <a:ext cx="5184776" cy="1120775"/>
            <a:chOff x="204" y="1933"/>
            <a:chExt cx="3266" cy="706"/>
          </a:xfrm>
        </p:grpSpPr>
        <p:sp>
          <p:nvSpPr>
            <p:cNvPr id="36" name="Text Box 21"/>
            <p:cNvSpPr txBox="1">
              <a:spLocks noChangeArrowheads="1"/>
            </p:cNvSpPr>
            <p:nvPr/>
          </p:nvSpPr>
          <p:spPr bwMode="auto">
            <a:xfrm>
              <a:off x="204" y="1959"/>
              <a:ext cx="1588"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2. </a:t>
              </a:r>
              <a:r>
                <a:rPr lang="zh-CN" altLang="en-US" sz="2000" dirty="0"/>
                <a:t>在一条直线上分布的由任意多个质点组成的体系：</a:t>
              </a:r>
            </a:p>
          </p:txBody>
        </p:sp>
        <p:graphicFrame>
          <p:nvGraphicFramePr>
            <p:cNvPr id="37" name="Object 22"/>
            <p:cNvGraphicFramePr>
              <a:graphicFrameLocks noChangeAspect="1"/>
            </p:cNvGraphicFramePr>
            <p:nvPr>
              <p:extLst>
                <p:ext uri="{D42A27DB-BD31-4B8C-83A1-F6EECF244321}">
                  <p14:modId xmlns:p14="http://schemas.microsoft.com/office/powerpoint/2010/main" val="219428437"/>
                </p:ext>
              </p:extLst>
            </p:nvPr>
          </p:nvGraphicFramePr>
          <p:xfrm>
            <a:off x="1928" y="1933"/>
            <a:ext cx="1542" cy="706"/>
          </p:xfrm>
          <a:graphic>
            <a:graphicData uri="http://schemas.openxmlformats.org/presentationml/2006/ole">
              <mc:AlternateContent xmlns:mc="http://schemas.openxmlformats.org/markup-compatibility/2006">
                <mc:Choice xmlns:v="urn:schemas-microsoft-com:vml" Requires="v">
                  <p:oleObj spid="_x0000_s165375" name="公式" r:id="rId6" imgW="1206360" imgH="558720" progId="Equation.3">
                    <p:embed/>
                  </p:oleObj>
                </mc:Choice>
                <mc:Fallback>
                  <p:oleObj name="公式" r:id="rId6" imgW="1206360" imgH="5587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8" y="1933"/>
                          <a:ext cx="1542" cy="7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4" name="Text Box 21"/>
          <p:cNvSpPr txBox="1">
            <a:spLocks noChangeArrowheads="1"/>
          </p:cNvSpPr>
          <p:nvPr/>
        </p:nvSpPr>
        <p:spPr bwMode="auto">
          <a:xfrm>
            <a:off x="348580" y="5152789"/>
            <a:ext cx="25209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3. </a:t>
            </a:r>
            <a:r>
              <a:rPr lang="zh-CN" altLang="en-US" sz="2000" dirty="0"/>
              <a:t>在三维空间分布的由任意多个质点组成的体系：</a:t>
            </a:r>
          </a:p>
        </p:txBody>
      </p:sp>
      <p:sp>
        <p:nvSpPr>
          <p:cNvPr id="6" name="左大括号 5"/>
          <p:cNvSpPr/>
          <p:nvPr/>
        </p:nvSpPr>
        <p:spPr>
          <a:xfrm>
            <a:off x="3225752" y="4737670"/>
            <a:ext cx="360040" cy="201622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45" name="Object 22"/>
          <p:cNvGraphicFramePr>
            <a:graphicFrameLocks noChangeAspect="1"/>
          </p:cNvGraphicFramePr>
          <p:nvPr>
            <p:extLst>
              <p:ext uri="{D42A27DB-BD31-4B8C-83A1-F6EECF244321}">
                <p14:modId xmlns:p14="http://schemas.microsoft.com/office/powerpoint/2010/main" val="1165090595"/>
              </p:ext>
            </p:extLst>
          </p:nvPr>
        </p:nvGraphicFramePr>
        <p:xfrm>
          <a:off x="3733103" y="4373612"/>
          <a:ext cx="2447925" cy="1120775"/>
        </p:xfrm>
        <a:graphic>
          <a:graphicData uri="http://schemas.openxmlformats.org/presentationml/2006/ole">
            <mc:AlternateContent xmlns:mc="http://schemas.openxmlformats.org/markup-compatibility/2006">
              <mc:Choice xmlns:v="urn:schemas-microsoft-com:vml" Requires="v">
                <p:oleObj spid="_x0000_s165376" name="公式" r:id="rId8" imgW="1206360" imgH="558720" progId="Equation.3">
                  <p:embed/>
                </p:oleObj>
              </mc:Choice>
              <mc:Fallback>
                <p:oleObj name="公式" r:id="rId8" imgW="1206360" imgH="5587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103" y="4373612"/>
                        <a:ext cx="2447925"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66554858"/>
              </p:ext>
            </p:extLst>
          </p:nvPr>
        </p:nvGraphicFramePr>
        <p:xfrm>
          <a:off x="3620641" y="5591251"/>
          <a:ext cx="2535535" cy="1154402"/>
        </p:xfrm>
        <a:graphic>
          <a:graphicData uri="http://schemas.openxmlformats.org/presentationml/2006/ole">
            <mc:AlternateContent xmlns:mc="http://schemas.openxmlformats.org/markup-compatibility/2006">
              <mc:Choice xmlns:v="urn:schemas-microsoft-com:vml" Requires="v">
                <p:oleObj spid="_x0000_s165377" name="Equation" r:id="rId9" imgW="1434960" imgH="660240" progId="Equation.DSMT4">
                  <p:embed/>
                </p:oleObj>
              </mc:Choice>
              <mc:Fallback>
                <p:oleObj name="Equation" r:id="rId9" imgW="1434960" imgH="660240" progId="Equation.DSMT4">
                  <p:embed/>
                  <p:pic>
                    <p:nvPicPr>
                      <p:cNvPr id="0" name="Object 22"/>
                      <p:cNvPicPr>
                        <a:picLocks noChangeAspect="1" noChangeArrowheads="1"/>
                      </p:cNvPicPr>
                      <p:nvPr/>
                    </p:nvPicPr>
                    <p:blipFill>
                      <a:blip r:embed="rId10"/>
                      <a:srcRect/>
                      <a:stretch>
                        <a:fillRect/>
                      </a:stretch>
                    </p:blipFill>
                    <p:spPr bwMode="auto">
                      <a:xfrm>
                        <a:off x="3620641" y="5591251"/>
                        <a:ext cx="2535535" cy="1154402"/>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151892648"/>
              </p:ext>
            </p:extLst>
          </p:nvPr>
        </p:nvGraphicFramePr>
        <p:xfrm>
          <a:off x="6479382" y="5013500"/>
          <a:ext cx="2377131" cy="1120072"/>
        </p:xfrm>
        <a:graphic>
          <a:graphicData uri="http://schemas.openxmlformats.org/presentationml/2006/ole">
            <mc:AlternateContent xmlns:mc="http://schemas.openxmlformats.org/markup-compatibility/2006">
              <mc:Choice xmlns:v="urn:schemas-microsoft-com:vml" Requires="v">
                <p:oleObj spid="_x0000_s165378" name="Equation" r:id="rId11" imgW="1384200" imgH="660240" progId="Equation.DSMT4">
                  <p:embed/>
                </p:oleObj>
              </mc:Choice>
              <mc:Fallback>
                <p:oleObj name="Equation" r:id="rId11" imgW="1384200" imgH="660240" progId="Equation.DSMT4">
                  <p:embed/>
                  <p:pic>
                    <p:nvPicPr>
                      <p:cNvPr id="0" name="Object 22"/>
                      <p:cNvPicPr>
                        <a:picLocks noChangeAspect="1" noChangeArrowheads="1"/>
                      </p:cNvPicPr>
                      <p:nvPr/>
                    </p:nvPicPr>
                    <p:blipFill>
                      <a:blip r:embed="rId12"/>
                      <a:srcRect/>
                      <a:stretch>
                        <a:fillRect/>
                      </a:stretch>
                    </p:blipFill>
                    <p:spPr bwMode="auto">
                      <a:xfrm>
                        <a:off x="6479382" y="5013500"/>
                        <a:ext cx="2377131" cy="1120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7626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质心 质心运动定理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TextBox 2"/>
          <p:cNvSpPr txBox="1"/>
          <p:nvPr/>
        </p:nvSpPr>
        <p:spPr>
          <a:xfrm>
            <a:off x="395536" y="1628800"/>
            <a:ext cx="7704856" cy="461665"/>
          </a:xfrm>
          <a:prstGeom prst="rect">
            <a:avLst/>
          </a:prstGeom>
          <a:noFill/>
        </p:spPr>
        <p:txBody>
          <a:bodyPr wrap="square" rtlCol="0">
            <a:spAutoFit/>
          </a:bodyPr>
          <a:lstStyle/>
          <a:p>
            <a:r>
              <a:rPr lang="zh-CN" altLang="en-US" sz="2400" b="1" dirty="0"/>
              <a:t>质心概念的数学定义：</a:t>
            </a:r>
          </a:p>
        </p:txBody>
      </p:sp>
      <p:grpSp>
        <p:nvGrpSpPr>
          <p:cNvPr id="38" name="Group 29"/>
          <p:cNvGrpSpPr>
            <a:grpSpLocks/>
          </p:cNvGrpSpPr>
          <p:nvPr/>
        </p:nvGrpSpPr>
        <p:grpSpPr bwMode="auto">
          <a:xfrm>
            <a:off x="250825" y="2038178"/>
            <a:ext cx="5618163" cy="2838451"/>
            <a:chOff x="158" y="2599"/>
            <a:chExt cx="3539" cy="1788"/>
          </a:xfrm>
        </p:grpSpPr>
        <p:sp>
          <p:nvSpPr>
            <p:cNvPr id="39" name="Text Box 23"/>
            <p:cNvSpPr txBox="1">
              <a:spLocks noChangeArrowheads="1"/>
            </p:cNvSpPr>
            <p:nvPr/>
          </p:nvSpPr>
          <p:spPr bwMode="auto">
            <a:xfrm>
              <a:off x="158" y="3158"/>
              <a:ext cx="19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4. </a:t>
              </a:r>
              <a:r>
                <a:rPr lang="zh-CN" altLang="en-US" sz="2000" dirty="0"/>
                <a:t>质量连续分布的物体：</a:t>
              </a:r>
            </a:p>
          </p:txBody>
        </p:sp>
        <p:graphicFrame>
          <p:nvGraphicFramePr>
            <p:cNvPr id="40" name="Object 24"/>
            <p:cNvGraphicFramePr>
              <a:graphicFrameLocks noChangeAspect="1"/>
            </p:cNvGraphicFramePr>
            <p:nvPr>
              <p:extLst>
                <p:ext uri="{D42A27DB-BD31-4B8C-83A1-F6EECF244321}">
                  <p14:modId xmlns:p14="http://schemas.microsoft.com/office/powerpoint/2010/main" val="1573496238"/>
                </p:ext>
              </p:extLst>
            </p:nvPr>
          </p:nvGraphicFramePr>
          <p:xfrm>
            <a:off x="2065" y="2599"/>
            <a:ext cx="1585" cy="712"/>
          </p:xfrm>
          <a:graphic>
            <a:graphicData uri="http://schemas.openxmlformats.org/presentationml/2006/ole">
              <mc:AlternateContent xmlns:mc="http://schemas.openxmlformats.org/markup-compatibility/2006">
                <mc:Choice xmlns:v="urn:schemas-microsoft-com:vml" Requires="v">
                  <p:oleObj spid="_x0000_s166193" name="Equation" r:id="rId4" imgW="1231560" imgH="558720" progId="Equation.DSMT4">
                    <p:embed/>
                  </p:oleObj>
                </mc:Choice>
                <mc:Fallback>
                  <p:oleObj name="Equation" r:id="rId4" imgW="1231560" imgH="558720" progId="Equation.DSMT4">
                    <p:embed/>
                    <p:pic>
                      <p:nvPicPr>
                        <p:cNvPr id="0" name=""/>
                        <p:cNvPicPr>
                          <a:picLocks noChangeAspect="1" noChangeArrowheads="1"/>
                        </p:cNvPicPr>
                        <p:nvPr/>
                      </p:nvPicPr>
                      <p:blipFill>
                        <a:blip r:embed="rId5"/>
                        <a:srcRect/>
                        <a:stretch>
                          <a:fillRect/>
                        </a:stretch>
                      </p:blipFill>
                      <p:spPr bwMode="auto">
                        <a:xfrm>
                          <a:off x="2065" y="2599"/>
                          <a:ext cx="1585" cy="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25"/>
            <p:cNvGraphicFramePr>
              <a:graphicFrameLocks noChangeAspect="1"/>
            </p:cNvGraphicFramePr>
            <p:nvPr>
              <p:extLst>
                <p:ext uri="{D42A27DB-BD31-4B8C-83A1-F6EECF244321}">
                  <p14:modId xmlns:p14="http://schemas.microsoft.com/office/powerpoint/2010/main" val="4090727772"/>
                </p:ext>
              </p:extLst>
            </p:nvPr>
          </p:nvGraphicFramePr>
          <p:xfrm>
            <a:off x="2063" y="3143"/>
            <a:ext cx="1634" cy="717"/>
          </p:xfrm>
          <a:graphic>
            <a:graphicData uri="http://schemas.openxmlformats.org/presentationml/2006/ole">
              <mc:AlternateContent xmlns:mc="http://schemas.openxmlformats.org/markup-compatibility/2006">
                <mc:Choice xmlns:v="urn:schemas-microsoft-com:vml" Requires="v">
                  <p:oleObj spid="_x0000_s166194" name="Equation" r:id="rId6" imgW="1257120" imgH="558720" progId="Equation.DSMT4">
                    <p:embed/>
                  </p:oleObj>
                </mc:Choice>
                <mc:Fallback>
                  <p:oleObj name="Equation" r:id="rId6" imgW="1257120" imgH="558720" progId="Equation.DSMT4">
                    <p:embed/>
                    <p:pic>
                      <p:nvPicPr>
                        <p:cNvPr id="0" name=""/>
                        <p:cNvPicPr>
                          <a:picLocks noChangeAspect="1" noChangeArrowheads="1"/>
                        </p:cNvPicPr>
                        <p:nvPr/>
                      </p:nvPicPr>
                      <p:blipFill>
                        <a:blip r:embed="rId7"/>
                        <a:srcRect/>
                        <a:stretch>
                          <a:fillRect/>
                        </a:stretch>
                      </p:blipFill>
                      <p:spPr bwMode="auto">
                        <a:xfrm>
                          <a:off x="2063" y="3143"/>
                          <a:ext cx="1634" cy="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26"/>
            <p:cNvGraphicFramePr>
              <a:graphicFrameLocks noChangeAspect="1"/>
            </p:cNvGraphicFramePr>
            <p:nvPr>
              <p:extLst>
                <p:ext uri="{D42A27DB-BD31-4B8C-83A1-F6EECF244321}">
                  <p14:modId xmlns:p14="http://schemas.microsoft.com/office/powerpoint/2010/main" val="2528324559"/>
                </p:ext>
              </p:extLst>
            </p:nvPr>
          </p:nvGraphicFramePr>
          <p:xfrm>
            <a:off x="2112" y="3690"/>
            <a:ext cx="1537" cy="697"/>
          </p:xfrm>
          <a:graphic>
            <a:graphicData uri="http://schemas.openxmlformats.org/presentationml/2006/ole">
              <mc:AlternateContent xmlns:mc="http://schemas.openxmlformats.org/markup-compatibility/2006">
                <mc:Choice xmlns:v="urn:schemas-microsoft-com:vml" Requires="v">
                  <p:oleObj spid="_x0000_s166195" name="Equation" r:id="rId8" imgW="1218960" imgH="558720" progId="Equation.DSMT4">
                    <p:embed/>
                  </p:oleObj>
                </mc:Choice>
                <mc:Fallback>
                  <p:oleObj name="Equation" r:id="rId8" imgW="1218960" imgH="558720" progId="Equation.DSMT4">
                    <p:embed/>
                    <p:pic>
                      <p:nvPicPr>
                        <p:cNvPr id="0" name=""/>
                        <p:cNvPicPr>
                          <a:picLocks noChangeAspect="1" noChangeArrowheads="1"/>
                        </p:cNvPicPr>
                        <p:nvPr/>
                      </p:nvPicPr>
                      <p:blipFill>
                        <a:blip r:embed="rId9"/>
                        <a:srcRect/>
                        <a:stretch>
                          <a:fillRect/>
                        </a:stretch>
                      </p:blipFill>
                      <p:spPr bwMode="auto">
                        <a:xfrm>
                          <a:off x="2112" y="3690"/>
                          <a:ext cx="1537" cy="6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 name="左大括号 3"/>
          <p:cNvSpPr/>
          <p:nvPr/>
        </p:nvSpPr>
        <p:spPr>
          <a:xfrm>
            <a:off x="3131840" y="2565400"/>
            <a:ext cx="288032" cy="18002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11539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692131" y="3526681"/>
            <a:ext cx="3416373" cy="32146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§4.4 </a:t>
            </a:r>
            <a:r>
              <a:rPr lang="zh-CN" altLang="en-US" dirty="0"/>
              <a:t>质心 质心运动定理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TextBox 2"/>
          <p:cNvSpPr txBox="1"/>
          <p:nvPr/>
        </p:nvSpPr>
        <p:spPr>
          <a:xfrm>
            <a:off x="395536" y="1628800"/>
            <a:ext cx="7704856" cy="461665"/>
          </a:xfrm>
          <a:prstGeom prst="rect">
            <a:avLst/>
          </a:prstGeom>
          <a:noFill/>
        </p:spPr>
        <p:txBody>
          <a:bodyPr wrap="square" rtlCol="0">
            <a:spAutoFit/>
          </a:bodyPr>
          <a:lstStyle/>
          <a:p>
            <a:r>
              <a:rPr lang="zh-CN" altLang="en-US" sz="2400" b="1" dirty="0"/>
              <a:t>质心概念的数学定义：</a:t>
            </a:r>
          </a:p>
        </p:txBody>
      </p:sp>
      <p:sp>
        <p:nvSpPr>
          <p:cNvPr id="6" name="TextBox 5"/>
          <p:cNvSpPr txBox="1"/>
          <p:nvPr/>
        </p:nvSpPr>
        <p:spPr>
          <a:xfrm>
            <a:off x="395536" y="2204864"/>
            <a:ext cx="8064896" cy="400110"/>
          </a:xfrm>
          <a:prstGeom prst="rect">
            <a:avLst/>
          </a:prstGeom>
          <a:noFill/>
        </p:spPr>
        <p:txBody>
          <a:bodyPr wrap="square" rtlCol="0">
            <a:spAutoFit/>
          </a:bodyPr>
          <a:lstStyle/>
          <a:p>
            <a:r>
              <a:rPr lang="zh-CN" altLang="en-US" sz="2000" b="1" dirty="0">
                <a:solidFill>
                  <a:srgbClr val="C00000"/>
                </a:solidFill>
              </a:rPr>
              <a:t>矢量表达：</a:t>
            </a:r>
          </a:p>
        </p:txBody>
      </p:sp>
      <p:sp>
        <p:nvSpPr>
          <p:cNvPr id="13" name="Rectangle 3"/>
          <p:cNvSpPr>
            <a:spLocks noChangeArrowheads="1"/>
          </p:cNvSpPr>
          <p:nvPr/>
        </p:nvSpPr>
        <p:spPr bwMode="auto">
          <a:xfrm>
            <a:off x="582595" y="2780928"/>
            <a:ext cx="53575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i="1" dirty="0">
                <a:latin typeface="Times New Roman" pitchFamily="18" charset="0"/>
              </a:rPr>
              <a:t>N</a:t>
            </a:r>
            <a:r>
              <a:rPr lang="zh-CN" altLang="en-US" sz="2400" b="1" dirty="0">
                <a:latin typeface="Times New Roman" pitchFamily="18" charset="0"/>
              </a:rPr>
              <a:t>个质点的系统（质点系）的质心位置</a:t>
            </a:r>
            <a:endParaRPr lang="zh-CN" altLang="en-US" sz="2400" dirty="0">
              <a:latin typeface="Times New Roman" pitchFamily="18" charset="0"/>
            </a:endParaRPr>
          </a:p>
          <a:p>
            <a:pPr eaLnBrk="0" hangingPunct="0"/>
            <a:endParaRPr lang="en-US" altLang="zh-CN" sz="2400" b="1" dirty="0">
              <a:latin typeface="Times New Roman" pitchFamily="18" charset="0"/>
            </a:endParaRPr>
          </a:p>
        </p:txBody>
      </p:sp>
      <p:graphicFrame>
        <p:nvGraphicFramePr>
          <p:cNvPr id="32" name="Object 23"/>
          <p:cNvGraphicFramePr>
            <a:graphicFrameLocks/>
          </p:cNvGraphicFramePr>
          <p:nvPr>
            <p:extLst>
              <p:ext uri="{D42A27DB-BD31-4B8C-83A1-F6EECF244321}">
                <p14:modId xmlns:p14="http://schemas.microsoft.com/office/powerpoint/2010/main" val="2242087817"/>
              </p:ext>
            </p:extLst>
          </p:nvPr>
        </p:nvGraphicFramePr>
        <p:xfrm>
          <a:off x="1979712" y="3899957"/>
          <a:ext cx="504056" cy="432048"/>
        </p:xfrm>
        <a:graphic>
          <a:graphicData uri="http://schemas.openxmlformats.org/presentationml/2006/ole">
            <mc:AlternateContent xmlns:mc="http://schemas.openxmlformats.org/markup-compatibility/2006">
              <mc:Choice xmlns:v="urn:schemas-microsoft-com:vml" Requires="v">
                <p:oleObj spid="_x0000_s167555" name="Equation" r:id="rId4" imgW="266400" imgH="228600" progId="Equation.DSMT4">
                  <p:embed/>
                </p:oleObj>
              </mc:Choice>
              <mc:Fallback>
                <p:oleObj name="Equation" r:id="rId4" imgW="266400" imgH="228600" progId="Equation.DSMT4">
                  <p:embed/>
                  <p:pic>
                    <p:nvPicPr>
                      <p:cNvPr id="0" name=""/>
                      <p:cNvPicPr>
                        <a:picLocks noChangeArrowheads="1"/>
                      </p:cNvPicPr>
                      <p:nvPr/>
                    </p:nvPicPr>
                    <p:blipFill>
                      <a:blip r:embed="rId5"/>
                      <a:srcRect/>
                      <a:stretch>
                        <a:fillRect/>
                      </a:stretch>
                    </p:blipFill>
                    <p:spPr bwMode="auto">
                      <a:xfrm>
                        <a:off x="1979712" y="3899957"/>
                        <a:ext cx="504056" cy="432048"/>
                      </a:xfrm>
                      <a:prstGeom prst="rect">
                        <a:avLst/>
                      </a:prstGeom>
                      <a:noFill/>
                      <a:ln>
                        <a:noFill/>
                      </a:ln>
                    </p:spPr>
                  </p:pic>
                </p:oleObj>
              </mc:Fallback>
            </mc:AlternateContent>
          </a:graphicData>
        </a:graphic>
      </p:graphicFrame>
      <p:graphicFrame>
        <p:nvGraphicFramePr>
          <p:cNvPr id="33" name="Object 24"/>
          <p:cNvGraphicFramePr>
            <a:graphicFrameLocks/>
          </p:cNvGraphicFramePr>
          <p:nvPr>
            <p:extLst>
              <p:ext uri="{D42A27DB-BD31-4B8C-83A1-F6EECF244321}">
                <p14:modId xmlns:p14="http://schemas.microsoft.com/office/powerpoint/2010/main" val="576975393"/>
              </p:ext>
            </p:extLst>
          </p:nvPr>
        </p:nvGraphicFramePr>
        <p:xfrm>
          <a:off x="1929142" y="5486403"/>
          <a:ext cx="3002897" cy="1089992"/>
        </p:xfrm>
        <a:graphic>
          <a:graphicData uri="http://schemas.openxmlformats.org/presentationml/2006/ole">
            <mc:AlternateContent xmlns:mc="http://schemas.openxmlformats.org/markup-compatibility/2006">
              <mc:Choice xmlns:v="urn:schemas-microsoft-com:vml" Requires="v">
                <p:oleObj spid="_x0000_s167556" name="Equation" r:id="rId6" imgW="1587240" imgH="609480" progId="Equation.DSMT4">
                  <p:embed/>
                </p:oleObj>
              </mc:Choice>
              <mc:Fallback>
                <p:oleObj name="Equation" r:id="rId6" imgW="1587240" imgH="609480" progId="Equation.DSMT4">
                  <p:embed/>
                  <p:pic>
                    <p:nvPicPr>
                      <p:cNvPr id="0" name=""/>
                      <p:cNvPicPr>
                        <a:picLocks noChangeArrowheads="1"/>
                      </p:cNvPicPr>
                      <p:nvPr/>
                    </p:nvPicPr>
                    <p:blipFill>
                      <a:blip r:embed="rId7"/>
                      <a:srcRect/>
                      <a:stretch>
                        <a:fillRect/>
                      </a:stretch>
                    </p:blipFill>
                    <p:spPr bwMode="auto">
                      <a:xfrm>
                        <a:off x="1929142" y="5486403"/>
                        <a:ext cx="3002897" cy="1089992"/>
                      </a:xfrm>
                      <a:prstGeom prst="rect">
                        <a:avLst/>
                      </a:prstGeom>
                      <a:noFill/>
                      <a:ln>
                        <a:noFill/>
                      </a:ln>
                    </p:spPr>
                  </p:pic>
                </p:oleObj>
              </mc:Fallback>
            </mc:AlternateContent>
          </a:graphicData>
        </a:graphic>
      </p:graphicFrame>
      <p:sp>
        <p:nvSpPr>
          <p:cNvPr id="34" name="Text Box 25"/>
          <p:cNvSpPr txBox="1">
            <a:spLocks noChangeArrowheads="1"/>
          </p:cNvSpPr>
          <p:nvPr/>
        </p:nvSpPr>
        <p:spPr bwMode="auto">
          <a:xfrm>
            <a:off x="755650" y="4908069"/>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dirty="0">
                <a:latin typeface="Times New Roman" pitchFamily="18" charset="0"/>
              </a:rPr>
              <a:t>质量连续分布的系统的质心位置</a:t>
            </a:r>
          </a:p>
        </p:txBody>
      </p:sp>
      <p:graphicFrame>
        <p:nvGraphicFramePr>
          <p:cNvPr id="37" name="Object 28"/>
          <p:cNvGraphicFramePr>
            <a:graphicFrameLocks/>
          </p:cNvGraphicFramePr>
          <p:nvPr>
            <p:extLst>
              <p:ext uri="{D42A27DB-BD31-4B8C-83A1-F6EECF244321}">
                <p14:modId xmlns:p14="http://schemas.microsoft.com/office/powerpoint/2010/main" val="1160496902"/>
              </p:ext>
            </p:extLst>
          </p:nvPr>
        </p:nvGraphicFramePr>
        <p:xfrm>
          <a:off x="2483768" y="3360852"/>
          <a:ext cx="2333302" cy="1547217"/>
        </p:xfrm>
        <a:graphic>
          <a:graphicData uri="http://schemas.openxmlformats.org/presentationml/2006/ole">
            <mc:AlternateContent xmlns:mc="http://schemas.openxmlformats.org/markup-compatibility/2006">
              <mc:Choice xmlns:v="urn:schemas-microsoft-com:vml" Requires="v">
                <p:oleObj spid="_x0000_s167557" name="Equation" r:id="rId8" imgW="1066680" imgH="838080" progId="Equation.DSMT4">
                  <p:embed/>
                </p:oleObj>
              </mc:Choice>
              <mc:Fallback>
                <p:oleObj name="Equation" r:id="rId8" imgW="1066680" imgH="838080" progId="Equation.DSMT4">
                  <p:embed/>
                  <p:pic>
                    <p:nvPicPr>
                      <p:cNvPr id="0" name=""/>
                      <p:cNvPicPr>
                        <a:picLocks noChangeArrowheads="1"/>
                      </p:cNvPicPr>
                      <p:nvPr/>
                    </p:nvPicPr>
                    <p:blipFill>
                      <a:blip r:embed="rId9"/>
                      <a:srcRect/>
                      <a:stretch>
                        <a:fillRect/>
                      </a:stretch>
                    </p:blipFill>
                    <p:spPr bwMode="auto">
                      <a:xfrm>
                        <a:off x="2483768" y="3360852"/>
                        <a:ext cx="2333302" cy="1547217"/>
                      </a:xfrm>
                      <a:prstGeom prst="rect">
                        <a:avLst/>
                      </a:prstGeom>
                      <a:noFill/>
                      <a:ln>
                        <a:noFill/>
                      </a:ln>
                    </p:spPr>
                  </p:pic>
                </p:oleObj>
              </mc:Fallback>
            </mc:AlternateContent>
          </a:graphicData>
        </a:graphic>
      </p:graphicFrame>
      <p:sp>
        <p:nvSpPr>
          <p:cNvPr id="49" name="Line 5"/>
          <p:cNvSpPr>
            <a:spLocks noChangeShapeType="1"/>
          </p:cNvSpPr>
          <p:nvPr/>
        </p:nvSpPr>
        <p:spPr bwMode="auto">
          <a:xfrm flipH="1">
            <a:off x="5860355" y="5888881"/>
            <a:ext cx="579437" cy="636587"/>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6"/>
          <p:cNvSpPr>
            <a:spLocks noChangeShapeType="1"/>
          </p:cNvSpPr>
          <p:nvPr/>
        </p:nvSpPr>
        <p:spPr bwMode="auto">
          <a:xfrm>
            <a:off x="6439792" y="3602881"/>
            <a:ext cx="0" cy="2286000"/>
          </a:xfrm>
          <a:prstGeom prst="line">
            <a:avLst/>
          </a:prstGeom>
          <a:noFill/>
          <a:ln w="28575">
            <a:solidFill>
              <a:schemeClr val="bg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7"/>
          <p:cNvSpPr>
            <a:spLocks noChangeShapeType="1"/>
          </p:cNvSpPr>
          <p:nvPr/>
        </p:nvSpPr>
        <p:spPr bwMode="auto">
          <a:xfrm>
            <a:off x="6439792" y="5888881"/>
            <a:ext cx="2438400" cy="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Freeform 8"/>
          <p:cNvSpPr>
            <a:spLocks/>
          </p:cNvSpPr>
          <p:nvPr/>
        </p:nvSpPr>
        <p:spPr bwMode="auto">
          <a:xfrm>
            <a:off x="6744592" y="3748931"/>
            <a:ext cx="2133600" cy="1924050"/>
          </a:xfrm>
          <a:custGeom>
            <a:avLst/>
            <a:gdLst>
              <a:gd name="T0" fmla="*/ 598 w 1344"/>
              <a:gd name="T1" fmla="*/ 65 h 1212"/>
              <a:gd name="T2" fmla="*/ 955 w 1344"/>
              <a:gd name="T3" fmla="*/ 4 h 1212"/>
              <a:gd name="T4" fmla="*/ 1138 w 1344"/>
              <a:gd name="T5" fmla="*/ 89 h 1212"/>
              <a:gd name="T6" fmla="*/ 1220 w 1344"/>
              <a:gd name="T7" fmla="*/ 174 h 1212"/>
              <a:gd name="T8" fmla="*/ 1273 w 1344"/>
              <a:gd name="T9" fmla="*/ 401 h 1212"/>
              <a:gd name="T10" fmla="*/ 1326 w 1344"/>
              <a:gd name="T11" fmla="*/ 628 h 1212"/>
              <a:gd name="T12" fmla="*/ 1326 w 1344"/>
              <a:gd name="T13" fmla="*/ 854 h 1212"/>
              <a:gd name="T14" fmla="*/ 1220 w 1344"/>
              <a:gd name="T15" fmla="*/ 968 h 1212"/>
              <a:gd name="T16" fmla="*/ 1114 w 1344"/>
              <a:gd name="T17" fmla="*/ 1081 h 1212"/>
              <a:gd name="T18" fmla="*/ 955 w 1344"/>
              <a:gd name="T19" fmla="*/ 1138 h 1212"/>
              <a:gd name="T20" fmla="*/ 786 w 1344"/>
              <a:gd name="T21" fmla="*/ 1182 h 1212"/>
              <a:gd name="T22" fmla="*/ 531 w 1344"/>
              <a:gd name="T23" fmla="*/ 1195 h 1212"/>
              <a:gd name="T24" fmla="*/ 159 w 1344"/>
              <a:gd name="T25" fmla="*/ 1081 h 1212"/>
              <a:gd name="T26" fmla="*/ 53 w 1344"/>
              <a:gd name="T27" fmla="*/ 911 h 1212"/>
              <a:gd name="T28" fmla="*/ 0 w 1344"/>
              <a:gd name="T29" fmla="*/ 684 h 1212"/>
              <a:gd name="T30" fmla="*/ 53 w 1344"/>
              <a:gd name="T31" fmla="*/ 287 h 1212"/>
              <a:gd name="T32" fmla="*/ 106 w 1344"/>
              <a:gd name="T33" fmla="*/ 61 h 1212"/>
              <a:gd name="T34" fmla="*/ 265 w 1344"/>
              <a:gd name="T35" fmla="*/ 4 h 1212"/>
              <a:gd name="T36" fmla="*/ 477 w 1344"/>
              <a:gd name="T37" fmla="*/ 61 h 1212"/>
              <a:gd name="T38" fmla="*/ 598 w 1344"/>
              <a:gd name="T39" fmla="*/ 65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4" h="1212">
                <a:moveTo>
                  <a:pt x="598" y="65"/>
                </a:moveTo>
                <a:cubicBezTo>
                  <a:pt x="678" y="56"/>
                  <a:pt x="865" y="0"/>
                  <a:pt x="955" y="4"/>
                </a:cubicBezTo>
                <a:cubicBezTo>
                  <a:pt x="1045" y="8"/>
                  <a:pt x="1094" y="61"/>
                  <a:pt x="1138" y="89"/>
                </a:cubicBezTo>
                <a:cubicBezTo>
                  <a:pt x="1182" y="117"/>
                  <a:pt x="1198" y="122"/>
                  <a:pt x="1220" y="174"/>
                </a:cubicBezTo>
                <a:cubicBezTo>
                  <a:pt x="1242" y="226"/>
                  <a:pt x="1256" y="325"/>
                  <a:pt x="1273" y="401"/>
                </a:cubicBezTo>
                <a:cubicBezTo>
                  <a:pt x="1291" y="476"/>
                  <a:pt x="1317" y="552"/>
                  <a:pt x="1326" y="628"/>
                </a:cubicBezTo>
                <a:cubicBezTo>
                  <a:pt x="1335" y="703"/>
                  <a:pt x="1344" y="798"/>
                  <a:pt x="1326" y="854"/>
                </a:cubicBezTo>
                <a:cubicBezTo>
                  <a:pt x="1309" y="911"/>
                  <a:pt x="1256" y="930"/>
                  <a:pt x="1220" y="968"/>
                </a:cubicBezTo>
                <a:cubicBezTo>
                  <a:pt x="1185" y="1006"/>
                  <a:pt x="1158" y="1053"/>
                  <a:pt x="1114" y="1081"/>
                </a:cubicBezTo>
                <a:cubicBezTo>
                  <a:pt x="1070" y="1110"/>
                  <a:pt x="1010" y="1121"/>
                  <a:pt x="955" y="1138"/>
                </a:cubicBezTo>
                <a:cubicBezTo>
                  <a:pt x="900" y="1155"/>
                  <a:pt x="857" y="1172"/>
                  <a:pt x="786" y="1182"/>
                </a:cubicBezTo>
                <a:cubicBezTo>
                  <a:pt x="715" y="1192"/>
                  <a:pt x="635" y="1212"/>
                  <a:pt x="531" y="1195"/>
                </a:cubicBezTo>
                <a:cubicBezTo>
                  <a:pt x="427" y="1178"/>
                  <a:pt x="239" y="1128"/>
                  <a:pt x="159" y="1081"/>
                </a:cubicBezTo>
                <a:cubicBezTo>
                  <a:pt x="80" y="1034"/>
                  <a:pt x="80" y="977"/>
                  <a:pt x="53" y="911"/>
                </a:cubicBezTo>
                <a:cubicBezTo>
                  <a:pt x="27" y="845"/>
                  <a:pt x="0" y="788"/>
                  <a:pt x="0" y="684"/>
                </a:cubicBezTo>
                <a:cubicBezTo>
                  <a:pt x="0" y="580"/>
                  <a:pt x="35" y="391"/>
                  <a:pt x="53" y="287"/>
                </a:cubicBezTo>
                <a:cubicBezTo>
                  <a:pt x="71" y="184"/>
                  <a:pt x="71" y="108"/>
                  <a:pt x="106" y="61"/>
                </a:cubicBezTo>
                <a:cubicBezTo>
                  <a:pt x="141" y="13"/>
                  <a:pt x="203" y="4"/>
                  <a:pt x="265" y="4"/>
                </a:cubicBezTo>
                <a:cubicBezTo>
                  <a:pt x="327" y="4"/>
                  <a:pt x="422" y="51"/>
                  <a:pt x="477" y="61"/>
                </a:cubicBezTo>
                <a:cubicBezTo>
                  <a:pt x="532" y="71"/>
                  <a:pt x="518" y="74"/>
                  <a:pt x="598" y="65"/>
                </a:cubicBezTo>
                <a:close/>
              </a:path>
            </a:pathLst>
          </a:custGeom>
          <a:noFill/>
          <a:ln w="22225">
            <a:solidFill>
              <a:schemeClr val="bg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Oval 9"/>
          <p:cNvSpPr>
            <a:spLocks noChangeArrowheads="1"/>
          </p:cNvSpPr>
          <p:nvPr/>
        </p:nvSpPr>
        <p:spPr bwMode="auto">
          <a:xfrm>
            <a:off x="7544692" y="5169743"/>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Oval 10"/>
          <p:cNvSpPr>
            <a:spLocks noChangeArrowheads="1"/>
          </p:cNvSpPr>
          <p:nvPr/>
        </p:nvSpPr>
        <p:spPr bwMode="auto">
          <a:xfrm>
            <a:off x="6982717" y="4145806"/>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Oval 11"/>
          <p:cNvSpPr>
            <a:spLocks noChangeArrowheads="1"/>
          </p:cNvSpPr>
          <p:nvPr/>
        </p:nvSpPr>
        <p:spPr bwMode="auto">
          <a:xfrm>
            <a:off x="8268592" y="4745881"/>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12"/>
          <p:cNvSpPr>
            <a:spLocks noChangeArrowheads="1"/>
          </p:cNvSpPr>
          <p:nvPr/>
        </p:nvSpPr>
        <p:spPr bwMode="auto">
          <a:xfrm>
            <a:off x="8192392" y="4136281"/>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Text Box 13"/>
          <p:cNvSpPr txBox="1">
            <a:spLocks noChangeArrowheads="1"/>
          </p:cNvSpPr>
          <p:nvPr/>
        </p:nvSpPr>
        <p:spPr bwMode="auto">
          <a:xfrm>
            <a:off x="5987355" y="6284168"/>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i="1">
                <a:solidFill>
                  <a:srgbClr val="FFFF00"/>
                </a:solidFill>
                <a:latin typeface="Times New Roman" pitchFamily="18" charset="0"/>
              </a:rPr>
              <a:t>x</a:t>
            </a:r>
          </a:p>
        </p:txBody>
      </p:sp>
      <p:sp>
        <p:nvSpPr>
          <p:cNvPr id="58" name="Text Box 14"/>
          <p:cNvSpPr txBox="1">
            <a:spLocks noChangeArrowheads="1"/>
          </p:cNvSpPr>
          <p:nvPr/>
        </p:nvSpPr>
        <p:spPr bwMode="auto">
          <a:xfrm>
            <a:off x="8573392" y="5850781"/>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i="1">
                <a:solidFill>
                  <a:srgbClr val="FFFF00"/>
                </a:solidFill>
                <a:latin typeface="Times New Roman" pitchFamily="18" charset="0"/>
              </a:rPr>
              <a:t>y</a:t>
            </a:r>
          </a:p>
        </p:txBody>
      </p:sp>
      <p:sp>
        <p:nvSpPr>
          <p:cNvPr id="59" name="Text Box 15"/>
          <p:cNvSpPr txBox="1">
            <a:spLocks noChangeArrowheads="1"/>
          </p:cNvSpPr>
          <p:nvPr/>
        </p:nvSpPr>
        <p:spPr bwMode="auto">
          <a:xfrm>
            <a:off x="6058792" y="3526681"/>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i="1">
                <a:solidFill>
                  <a:srgbClr val="FFFF00"/>
                </a:solidFill>
                <a:latin typeface="Times New Roman" pitchFamily="18" charset="0"/>
              </a:rPr>
              <a:t>z</a:t>
            </a:r>
          </a:p>
        </p:txBody>
      </p:sp>
      <p:sp>
        <p:nvSpPr>
          <p:cNvPr id="60" name="Text Box 16"/>
          <p:cNvSpPr txBox="1">
            <a:spLocks noChangeArrowheads="1"/>
          </p:cNvSpPr>
          <p:nvPr/>
        </p:nvSpPr>
        <p:spPr bwMode="auto">
          <a:xfrm>
            <a:off x="6906517" y="3715593"/>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i="1">
                <a:solidFill>
                  <a:srgbClr val="FFFF00"/>
                </a:solidFill>
                <a:latin typeface="Times New Roman" pitchFamily="18" charset="0"/>
              </a:rPr>
              <a:t>m</a:t>
            </a:r>
            <a:r>
              <a:rPr lang="en-US" altLang="zh-CN" sz="2400" i="1" baseline="-25000">
                <a:solidFill>
                  <a:srgbClr val="FFFF00"/>
                </a:solidFill>
                <a:latin typeface="Times New Roman" pitchFamily="18" charset="0"/>
              </a:rPr>
              <a:t>i</a:t>
            </a:r>
            <a:endParaRPr lang="en-US" altLang="zh-CN" sz="2400" i="1">
              <a:solidFill>
                <a:srgbClr val="FFFF00"/>
              </a:solidFill>
              <a:latin typeface="Times New Roman" pitchFamily="18" charset="0"/>
            </a:endParaRPr>
          </a:p>
        </p:txBody>
      </p:sp>
      <p:sp>
        <p:nvSpPr>
          <p:cNvPr id="61" name="Oval 17"/>
          <p:cNvSpPr>
            <a:spLocks noChangeArrowheads="1"/>
          </p:cNvSpPr>
          <p:nvPr/>
        </p:nvSpPr>
        <p:spPr bwMode="auto">
          <a:xfrm>
            <a:off x="7506592" y="4288681"/>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Text Box 18"/>
          <p:cNvSpPr txBox="1">
            <a:spLocks noChangeArrowheads="1"/>
          </p:cNvSpPr>
          <p:nvPr/>
        </p:nvSpPr>
        <p:spPr bwMode="auto">
          <a:xfrm>
            <a:off x="6342955" y="5853956"/>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i="1">
                <a:solidFill>
                  <a:srgbClr val="FFFF00"/>
                </a:solidFill>
                <a:latin typeface="Times New Roman" pitchFamily="18" charset="0"/>
              </a:rPr>
              <a:t>O</a:t>
            </a:r>
          </a:p>
        </p:txBody>
      </p:sp>
      <p:sp>
        <p:nvSpPr>
          <p:cNvPr id="63" name="Line 19"/>
          <p:cNvSpPr>
            <a:spLocks noChangeShapeType="1"/>
          </p:cNvSpPr>
          <p:nvPr/>
        </p:nvSpPr>
        <p:spPr bwMode="auto">
          <a:xfrm flipV="1">
            <a:off x="6439792" y="5242768"/>
            <a:ext cx="1200150" cy="646113"/>
          </a:xfrm>
          <a:prstGeom prst="line">
            <a:avLst/>
          </a:prstGeom>
          <a:noFill/>
          <a:ln w="222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Text Box 20"/>
          <p:cNvSpPr txBox="1">
            <a:spLocks noChangeArrowheads="1"/>
          </p:cNvSpPr>
          <p:nvPr/>
        </p:nvSpPr>
        <p:spPr bwMode="auto">
          <a:xfrm>
            <a:off x="7506592" y="3831481"/>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i="1">
                <a:solidFill>
                  <a:srgbClr val="FFFF00"/>
                </a:solidFill>
                <a:latin typeface="Times New Roman" pitchFamily="18" charset="0"/>
              </a:rPr>
              <a:t>m</a:t>
            </a:r>
            <a:r>
              <a:rPr lang="en-US" altLang="zh-CN" sz="2400" baseline="-25000">
                <a:solidFill>
                  <a:srgbClr val="FFFF00"/>
                </a:solidFill>
                <a:latin typeface="Times New Roman" pitchFamily="18" charset="0"/>
              </a:rPr>
              <a:t>2</a:t>
            </a:r>
            <a:endParaRPr lang="en-US" altLang="zh-CN" sz="2400">
              <a:solidFill>
                <a:srgbClr val="FFFF00"/>
              </a:solidFill>
              <a:latin typeface="Times New Roman" pitchFamily="18" charset="0"/>
            </a:endParaRPr>
          </a:p>
        </p:txBody>
      </p:sp>
      <p:sp>
        <p:nvSpPr>
          <p:cNvPr id="65" name="Oval 26"/>
          <p:cNvSpPr>
            <a:spLocks noChangeArrowheads="1"/>
          </p:cNvSpPr>
          <p:nvPr/>
        </p:nvSpPr>
        <p:spPr bwMode="auto">
          <a:xfrm>
            <a:off x="8344792" y="5279281"/>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Text Box 27"/>
          <p:cNvSpPr txBox="1">
            <a:spLocks noChangeArrowheads="1"/>
          </p:cNvSpPr>
          <p:nvPr/>
        </p:nvSpPr>
        <p:spPr bwMode="auto">
          <a:xfrm>
            <a:off x="7716142" y="4936381"/>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i="1">
                <a:solidFill>
                  <a:srgbClr val="FFFF00"/>
                </a:solidFill>
                <a:latin typeface="Times New Roman" pitchFamily="18" charset="0"/>
              </a:rPr>
              <a:t>m</a:t>
            </a:r>
            <a:r>
              <a:rPr lang="en-US" altLang="zh-CN" sz="2400" baseline="-25000">
                <a:solidFill>
                  <a:srgbClr val="FFFF00"/>
                </a:solidFill>
                <a:latin typeface="Times New Roman" pitchFamily="18" charset="0"/>
              </a:rPr>
              <a:t>1</a:t>
            </a:r>
            <a:endParaRPr lang="en-US" altLang="zh-CN" sz="2400">
              <a:solidFill>
                <a:srgbClr val="FFFF00"/>
              </a:solidFill>
              <a:latin typeface="Times New Roman" pitchFamily="18" charset="0"/>
            </a:endParaRPr>
          </a:p>
        </p:txBody>
      </p:sp>
      <p:graphicFrame>
        <p:nvGraphicFramePr>
          <p:cNvPr id="67" name="Object 29"/>
          <p:cNvGraphicFramePr>
            <a:graphicFrameLocks noGrp="1" noChangeAspect="1"/>
          </p:cNvGraphicFramePr>
          <p:nvPr>
            <p:ph sz="half" idx="1"/>
            <p:extLst>
              <p:ext uri="{D42A27DB-BD31-4B8C-83A1-F6EECF244321}">
                <p14:modId xmlns:p14="http://schemas.microsoft.com/office/powerpoint/2010/main" val="3616939857"/>
              </p:ext>
            </p:extLst>
          </p:nvPr>
        </p:nvGraphicFramePr>
        <p:xfrm>
          <a:off x="7127180" y="4201368"/>
          <a:ext cx="215900" cy="431800"/>
        </p:xfrm>
        <a:graphic>
          <a:graphicData uri="http://schemas.openxmlformats.org/presentationml/2006/ole">
            <mc:AlternateContent xmlns:mc="http://schemas.openxmlformats.org/markup-compatibility/2006">
              <mc:Choice xmlns:v="urn:schemas-microsoft-com:vml" Requires="v">
                <p:oleObj spid="_x0000_s167558" name="公式" r:id="rId10" imgW="215806" imgH="431613" progId="Equation.3">
                  <p:embed/>
                </p:oleObj>
              </mc:Choice>
              <mc:Fallback>
                <p:oleObj name="公式" r:id="rId10" imgW="215806" imgH="431613" progId="Equation.3">
                  <p:embed/>
                  <p:pic>
                    <p:nvPicPr>
                      <p:cNvPr id="0" name=""/>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27180" y="4201368"/>
                        <a:ext cx="2159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 name="Object 30"/>
          <p:cNvGraphicFramePr>
            <a:graphicFrameLocks noChangeAspect="1"/>
          </p:cNvGraphicFramePr>
          <p:nvPr>
            <p:extLst>
              <p:ext uri="{D42A27DB-BD31-4B8C-83A1-F6EECF244321}">
                <p14:modId xmlns:p14="http://schemas.microsoft.com/office/powerpoint/2010/main" val="3389149130"/>
              </p:ext>
            </p:extLst>
          </p:nvPr>
        </p:nvGraphicFramePr>
        <p:xfrm>
          <a:off x="7616130" y="5228481"/>
          <a:ext cx="222250" cy="431800"/>
        </p:xfrm>
        <a:graphic>
          <a:graphicData uri="http://schemas.openxmlformats.org/presentationml/2006/ole">
            <mc:AlternateContent xmlns:mc="http://schemas.openxmlformats.org/markup-compatibility/2006">
              <mc:Choice xmlns:v="urn:schemas-microsoft-com:vml" Requires="v">
                <p:oleObj spid="_x0000_s167559" name="公式" r:id="rId12" imgW="215806" imgH="418918" progId="Equation.3">
                  <p:embed/>
                </p:oleObj>
              </mc:Choice>
              <mc:Fallback>
                <p:oleObj name="公式" r:id="rId12" imgW="215806" imgH="418918" progId="Equation.3">
                  <p:embed/>
                  <p:pic>
                    <p:nvPicPr>
                      <p:cNvPr id="0" name=""/>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16130" y="5228481"/>
                        <a:ext cx="22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 name="Object 31"/>
          <p:cNvGraphicFramePr>
            <a:graphicFrameLocks noChangeAspect="1"/>
          </p:cNvGraphicFramePr>
          <p:nvPr>
            <p:extLst>
              <p:ext uri="{D42A27DB-BD31-4B8C-83A1-F6EECF244321}">
                <p14:modId xmlns:p14="http://schemas.microsoft.com/office/powerpoint/2010/main" val="2360753955"/>
              </p:ext>
            </p:extLst>
          </p:nvPr>
        </p:nvGraphicFramePr>
        <p:xfrm>
          <a:off x="7612955" y="4515693"/>
          <a:ext cx="241300" cy="357188"/>
        </p:xfrm>
        <a:graphic>
          <a:graphicData uri="http://schemas.openxmlformats.org/presentationml/2006/ole">
            <mc:AlternateContent xmlns:mc="http://schemas.openxmlformats.org/markup-compatibility/2006">
              <mc:Choice xmlns:v="urn:schemas-microsoft-com:vml" Requires="v">
                <p:oleObj spid="_x0000_s167560" name="公式" r:id="rId14" imgW="291973" imgH="431613" progId="Equation.3">
                  <p:embed/>
                </p:oleObj>
              </mc:Choice>
              <mc:Fallback>
                <p:oleObj name="公式" r:id="rId14" imgW="291973" imgH="431613" progId="Equation.3">
                  <p:embed/>
                  <p:pic>
                    <p:nvPicPr>
                      <p:cNvPr id="0" name=""/>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12955" y="4515693"/>
                        <a:ext cx="2413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 name="Line 32"/>
          <p:cNvSpPr>
            <a:spLocks noChangeShapeType="1"/>
          </p:cNvSpPr>
          <p:nvPr/>
        </p:nvSpPr>
        <p:spPr bwMode="auto">
          <a:xfrm flipV="1">
            <a:off x="6442967" y="4196606"/>
            <a:ext cx="623888" cy="1681162"/>
          </a:xfrm>
          <a:prstGeom prst="line">
            <a:avLst/>
          </a:prstGeom>
          <a:noFill/>
          <a:ln w="254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Oval 33"/>
          <p:cNvSpPr>
            <a:spLocks noChangeArrowheads="1"/>
          </p:cNvSpPr>
          <p:nvPr/>
        </p:nvSpPr>
        <p:spPr bwMode="auto">
          <a:xfrm>
            <a:off x="7465317" y="4634756"/>
            <a:ext cx="79375" cy="79375"/>
          </a:xfrm>
          <a:prstGeom prst="ellipse">
            <a:avLst/>
          </a:prstGeom>
          <a:solidFill>
            <a:srgbClr val="FFCCFF"/>
          </a:soli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34"/>
          <p:cNvSpPr>
            <a:spLocks noChangeShapeType="1"/>
          </p:cNvSpPr>
          <p:nvPr/>
        </p:nvSpPr>
        <p:spPr bwMode="auto">
          <a:xfrm flipV="1">
            <a:off x="6439792" y="4669681"/>
            <a:ext cx="1079500" cy="1219200"/>
          </a:xfrm>
          <a:prstGeom prst="line">
            <a:avLst/>
          </a:prstGeom>
          <a:noFill/>
          <a:ln w="38100">
            <a:solidFill>
              <a:srgbClr val="FFCC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10927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wipe(left)">
                                      <p:cBhvr>
                                        <p:cTn id="32" dur="500"/>
                                        <p:tgtEl>
                                          <p:spTgt spid="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left)">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wipe(left)">
                                      <p:cBhvr>
                                        <p:cTn id="42" dur="500"/>
                                        <p:tgtEl>
                                          <p:spTgt spid="5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left)">
                                      <p:cBhvr>
                                        <p:cTn id="47" dur="5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wipe(left)">
                                      <p:cBhvr>
                                        <p:cTn id="52" dur="500"/>
                                        <p:tgtEl>
                                          <p:spTgt spid="5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wipe(left)">
                                      <p:cBhvr>
                                        <p:cTn id="57" dur="500"/>
                                        <p:tgtEl>
                                          <p:spTgt spid="6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wipe(left)">
                                      <p:cBhvr>
                                        <p:cTn id="62" dur="500"/>
                                        <p:tgtEl>
                                          <p:spTgt spid="6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left)">
                                      <p:cBhvr>
                                        <p:cTn id="67" dur="500"/>
                                        <p:tgtEl>
                                          <p:spTgt spid="6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wipe(left)">
                                      <p:cBhvr>
                                        <p:cTn id="72" dur="500"/>
                                        <p:tgtEl>
                                          <p:spTgt spid="6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wipe(left)">
                                      <p:cBhvr>
                                        <p:cTn id="77" dur="500"/>
                                        <p:tgtEl>
                                          <p:spTgt spid="5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2"/>
                                        </p:tgtEl>
                                        <p:attrNameLst>
                                          <p:attrName>style.visibility</p:attrName>
                                        </p:attrNameLst>
                                      </p:cBhvr>
                                      <p:to>
                                        <p:strVal val="visible"/>
                                      </p:to>
                                    </p:set>
                                    <p:animEffect transition="in" filter="wipe(left)">
                                      <p:cBhvr>
                                        <p:cTn id="82" dur="500"/>
                                        <p:tgtEl>
                                          <p:spTgt spid="62"/>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wipe(up)">
                                      <p:cBhvr>
                                        <p:cTn id="85" dur="500"/>
                                        <p:tgtEl>
                                          <p:spTgt spid="49"/>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wipe(left)">
                                      <p:cBhvr>
                                        <p:cTn id="88" dur="500"/>
                                        <p:tgtEl>
                                          <p:spTgt spid="57"/>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wipe(left)">
                                      <p:cBhvr>
                                        <p:cTn id="94" dur="500"/>
                                        <p:tgtEl>
                                          <p:spTgt spid="58"/>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wipe(down)">
                                      <p:cBhvr>
                                        <p:cTn id="97" dur="500"/>
                                        <p:tgtEl>
                                          <p:spTgt spid="50"/>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wipe(left)">
                                      <p:cBhvr>
                                        <p:cTn id="100" dur="500"/>
                                        <p:tgtEl>
                                          <p:spTgt spid="59"/>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63"/>
                                        </p:tgtEl>
                                        <p:attrNameLst>
                                          <p:attrName>style.visibility</p:attrName>
                                        </p:attrNameLst>
                                      </p:cBhvr>
                                      <p:to>
                                        <p:strVal val="visible"/>
                                      </p:to>
                                    </p:set>
                                    <p:animEffect transition="in" filter="wipe(left)">
                                      <p:cBhvr>
                                        <p:cTn id="105" dur="500"/>
                                        <p:tgtEl>
                                          <p:spTgt spid="6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68"/>
                                        </p:tgtEl>
                                        <p:attrNameLst>
                                          <p:attrName>style.visibility</p:attrName>
                                        </p:attrNameLst>
                                      </p:cBhvr>
                                      <p:to>
                                        <p:strVal val="visible"/>
                                      </p:to>
                                    </p:set>
                                    <p:animEffect transition="in" filter="wipe(left)">
                                      <p:cBhvr>
                                        <p:cTn id="110" dur="500"/>
                                        <p:tgtEl>
                                          <p:spTgt spid="68"/>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70"/>
                                        </p:tgtEl>
                                        <p:attrNameLst>
                                          <p:attrName>style.visibility</p:attrName>
                                        </p:attrNameLst>
                                      </p:cBhvr>
                                      <p:to>
                                        <p:strVal val="visible"/>
                                      </p:to>
                                    </p:set>
                                    <p:animEffect transition="in" filter="wipe(left)">
                                      <p:cBhvr>
                                        <p:cTn id="115" dur="500"/>
                                        <p:tgtEl>
                                          <p:spTgt spid="70"/>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67"/>
                                        </p:tgtEl>
                                        <p:attrNameLst>
                                          <p:attrName>style.visibility</p:attrName>
                                        </p:attrNameLst>
                                      </p:cBhvr>
                                      <p:to>
                                        <p:strVal val="visible"/>
                                      </p:to>
                                    </p:set>
                                    <p:animEffect transition="in" filter="wipe(left)">
                                      <p:cBhvr>
                                        <p:cTn id="120" dur="500"/>
                                        <p:tgtEl>
                                          <p:spTgt spid="6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71"/>
                                        </p:tgtEl>
                                        <p:attrNameLst>
                                          <p:attrName>style.visibility</p:attrName>
                                        </p:attrNameLst>
                                      </p:cBhvr>
                                      <p:to>
                                        <p:strVal val="visible"/>
                                      </p:to>
                                    </p:set>
                                    <p:animEffect transition="in" filter="wipe(left)">
                                      <p:cBhvr>
                                        <p:cTn id="125" dur="500"/>
                                        <p:tgtEl>
                                          <p:spTgt spid="7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72"/>
                                        </p:tgtEl>
                                        <p:attrNameLst>
                                          <p:attrName>style.visibility</p:attrName>
                                        </p:attrNameLst>
                                      </p:cBhvr>
                                      <p:to>
                                        <p:strVal val="visible"/>
                                      </p:to>
                                    </p:set>
                                    <p:animEffect transition="in" filter="wipe(left)">
                                      <p:cBhvr>
                                        <p:cTn id="130" dur="500"/>
                                        <p:tgtEl>
                                          <p:spTgt spid="72"/>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69"/>
                                        </p:tgtEl>
                                        <p:attrNameLst>
                                          <p:attrName>style.visibility</p:attrName>
                                        </p:attrNameLst>
                                      </p:cBhvr>
                                      <p:to>
                                        <p:strVal val="visible"/>
                                      </p:to>
                                    </p:set>
                                    <p:animEffect transition="in" filter="wipe(left)">
                                      <p:cBhvr>
                                        <p:cTn id="135"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34" grpId="0" autoUpdateAnimBg="0"/>
      <p:bldP spid="49" grpId="0" animBg="1"/>
      <p:bldP spid="50" grpId="0" animBg="1"/>
      <p:bldP spid="51" grpId="0" animBg="1"/>
      <p:bldP spid="52" grpId="0" animBg="1"/>
      <p:bldP spid="53" grpId="0" animBg="1"/>
      <p:bldP spid="54" grpId="0" animBg="1"/>
      <p:bldP spid="55" grpId="0" animBg="1"/>
      <p:bldP spid="56" grpId="0" animBg="1"/>
      <p:bldP spid="57" grpId="0" autoUpdateAnimBg="0"/>
      <p:bldP spid="58" grpId="0" autoUpdateAnimBg="0"/>
      <p:bldP spid="59" grpId="0" autoUpdateAnimBg="0"/>
      <p:bldP spid="60" grpId="0" autoUpdateAnimBg="0"/>
      <p:bldP spid="61" grpId="0" animBg="1"/>
      <p:bldP spid="62" grpId="0"/>
      <p:bldP spid="63" grpId="0" animBg="1"/>
      <p:bldP spid="64" grpId="0"/>
      <p:bldP spid="65" grpId="0" animBg="1"/>
      <p:bldP spid="66" grpId="0"/>
      <p:bldP spid="70" grpId="0" animBg="1"/>
      <p:bldP spid="71" grpId="0" animBg="1"/>
      <p:bldP spid="7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242888" y="404813"/>
            <a:ext cx="582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zh-CN" altLang="en-US" sz="2400" b="1">
                <a:solidFill>
                  <a:srgbClr val="FFFF00"/>
                </a:solidFill>
                <a:latin typeface="Times New Roman" pitchFamily="18" charset="0"/>
              </a:rPr>
              <a:t>例</a:t>
            </a:r>
            <a:r>
              <a:rPr lang="zh-CN" altLang="en-US" sz="2400">
                <a:solidFill>
                  <a:schemeClr val="hlink"/>
                </a:solidFill>
                <a:latin typeface="Times New Roman" pitchFamily="18" charset="0"/>
              </a:rPr>
              <a:t>  </a:t>
            </a:r>
            <a:r>
              <a:rPr lang="zh-CN" altLang="en-US" sz="2400" b="1">
                <a:solidFill>
                  <a:schemeClr val="bg1"/>
                </a:solidFill>
                <a:latin typeface="Times New Roman" pitchFamily="18" charset="0"/>
              </a:rPr>
              <a:t>已知一半圆环半径为</a:t>
            </a:r>
            <a:r>
              <a:rPr lang="zh-CN" altLang="en-US" sz="2400" b="1" i="1">
                <a:solidFill>
                  <a:schemeClr val="bg1"/>
                </a:solidFill>
                <a:latin typeface="Times New Roman" pitchFamily="18" charset="0"/>
              </a:rPr>
              <a:t> </a:t>
            </a:r>
            <a:r>
              <a:rPr lang="en-US" altLang="zh-CN" sz="2400" b="1" i="1">
                <a:solidFill>
                  <a:srgbClr val="66FFFF"/>
                </a:solidFill>
                <a:latin typeface="Times New Roman" pitchFamily="18" charset="0"/>
              </a:rPr>
              <a:t>R</a:t>
            </a:r>
            <a:r>
              <a:rPr lang="zh-CN" altLang="en-US" sz="2400" b="1">
                <a:solidFill>
                  <a:schemeClr val="bg1"/>
                </a:solidFill>
                <a:latin typeface="Times New Roman" pitchFamily="18" charset="0"/>
              </a:rPr>
              <a:t>，质量为</a:t>
            </a:r>
            <a:r>
              <a:rPr lang="en-US" altLang="zh-CN" sz="2400" b="1" i="1">
                <a:solidFill>
                  <a:srgbClr val="66FFFF"/>
                </a:solidFill>
                <a:latin typeface="Times New Roman" pitchFamily="18" charset="0"/>
              </a:rPr>
              <a:t>M</a:t>
            </a:r>
            <a:endParaRPr lang="en-US" altLang="zh-CN" sz="2400" b="1">
              <a:solidFill>
                <a:srgbClr val="66FFFF"/>
              </a:solidFill>
              <a:latin typeface="宋体" charset="-122"/>
            </a:endParaRPr>
          </a:p>
        </p:txBody>
      </p:sp>
      <p:sp>
        <p:nvSpPr>
          <p:cNvPr id="25603" name="Text Box 3"/>
          <p:cNvSpPr txBox="1">
            <a:spLocks noChangeArrowheads="1"/>
          </p:cNvSpPr>
          <p:nvPr/>
        </p:nvSpPr>
        <p:spPr bwMode="auto">
          <a:xfrm>
            <a:off x="260350" y="1374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eaLnBrk="0" hangingPunct="0"/>
            <a:r>
              <a:rPr lang="zh-CN" altLang="en-US" sz="2400" b="1">
                <a:solidFill>
                  <a:srgbClr val="FFFF00"/>
                </a:solidFill>
                <a:latin typeface="Times New Roman" pitchFamily="18" charset="0"/>
              </a:rPr>
              <a:t>解</a:t>
            </a:r>
            <a:endParaRPr lang="zh-CN" altLang="en-US" sz="2400">
              <a:solidFill>
                <a:srgbClr val="FFFF00"/>
              </a:solidFill>
              <a:latin typeface="Times New Roman" pitchFamily="18" charset="0"/>
            </a:endParaRPr>
          </a:p>
        </p:txBody>
      </p:sp>
      <p:sp>
        <p:nvSpPr>
          <p:cNvPr id="25604" name="Text Box 4"/>
          <p:cNvSpPr txBox="1">
            <a:spLocks noChangeArrowheads="1"/>
          </p:cNvSpPr>
          <p:nvPr/>
        </p:nvSpPr>
        <p:spPr bwMode="auto">
          <a:xfrm>
            <a:off x="738188" y="1374775"/>
            <a:ext cx="2249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zh-CN" altLang="en-US" sz="2400" b="1">
                <a:solidFill>
                  <a:schemeClr val="bg1"/>
                </a:solidFill>
                <a:latin typeface="Times New Roman" pitchFamily="18" charset="0"/>
              </a:rPr>
              <a:t>建坐标系如图</a:t>
            </a:r>
          </a:p>
        </p:txBody>
      </p:sp>
      <p:sp>
        <p:nvSpPr>
          <p:cNvPr id="25605" name="Line 5"/>
          <p:cNvSpPr>
            <a:spLocks noChangeShapeType="1"/>
          </p:cNvSpPr>
          <p:nvPr/>
        </p:nvSpPr>
        <p:spPr bwMode="auto">
          <a:xfrm>
            <a:off x="5918200" y="2924175"/>
            <a:ext cx="2667000" cy="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6" name="Line 6"/>
          <p:cNvSpPr>
            <a:spLocks noChangeShapeType="1"/>
          </p:cNvSpPr>
          <p:nvPr/>
        </p:nvSpPr>
        <p:spPr bwMode="auto">
          <a:xfrm flipV="1">
            <a:off x="7289800" y="1181100"/>
            <a:ext cx="0" cy="198120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7" name="Text Box 7"/>
          <p:cNvSpPr txBox="1">
            <a:spLocks noChangeArrowheads="1"/>
          </p:cNvSpPr>
          <p:nvPr/>
        </p:nvSpPr>
        <p:spPr bwMode="auto">
          <a:xfrm>
            <a:off x="6927850" y="1009650"/>
            <a:ext cx="341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00" b="1" i="1">
                <a:solidFill>
                  <a:srgbClr val="00FF00"/>
                </a:solidFill>
                <a:latin typeface="Times New Roman" pitchFamily="18" charset="0"/>
              </a:rPr>
              <a:t>y</a:t>
            </a:r>
            <a:endParaRPr lang="en-US" altLang="zh-CN" sz="2800">
              <a:solidFill>
                <a:srgbClr val="FFFF00"/>
              </a:solidFill>
              <a:latin typeface="Times New Roman" pitchFamily="18" charset="0"/>
            </a:endParaRPr>
          </a:p>
        </p:txBody>
      </p:sp>
      <p:sp>
        <p:nvSpPr>
          <p:cNvPr id="25608" name="Text Box 8"/>
          <p:cNvSpPr txBox="1">
            <a:spLocks noChangeArrowheads="1"/>
          </p:cNvSpPr>
          <p:nvPr/>
        </p:nvSpPr>
        <p:spPr bwMode="auto">
          <a:xfrm>
            <a:off x="8308975" y="28257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00" b="1" i="1">
                <a:solidFill>
                  <a:srgbClr val="00FF00"/>
                </a:solidFill>
                <a:latin typeface="Times New Roman" pitchFamily="18" charset="0"/>
              </a:rPr>
              <a:t>x</a:t>
            </a:r>
            <a:endParaRPr lang="en-US" altLang="zh-CN" sz="2800">
              <a:solidFill>
                <a:srgbClr val="FFFF00"/>
              </a:solidFill>
              <a:latin typeface="Times New Roman" pitchFamily="18" charset="0"/>
            </a:endParaRPr>
          </a:p>
        </p:txBody>
      </p:sp>
      <p:sp>
        <p:nvSpPr>
          <p:cNvPr id="25609" name="Text Box 9"/>
          <p:cNvSpPr txBox="1">
            <a:spLocks noChangeArrowheads="1"/>
          </p:cNvSpPr>
          <p:nvPr/>
        </p:nvSpPr>
        <p:spPr bwMode="auto">
          <a:xfrm>
            <a:off x="6896100" y="287020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00" b="1" i="1">
                <a:solidFill>
                  <a:srgbClr val="00FF00"/>
                </a:solidFill>
                <a:latin typeface="Times New Roman" pitchFamily="18" charset="0"/>
              </a:rPr>
              <a:t>O</a:t>
            </a:r>
            <a:endParaRPr lang="en-US" altLang="zh-CN" sz="2800" i="1">
              <a:solidFill>
                <a:srgbClr val="FFFF00"/>
              </a:solidFill>
              <a:latin typeface="Times New Roman" pitchFamily="18" charset="0"/>
            </a:endParaRPr>
          </a:p>
        </p:txBody>
      </p:sp>
      <p:sp>
        <p:nvSpPr>
          <p:cNvPr id="25610" name="Arc 10"/>
          <p:cNvSpPr>
            <a:spLocks/>
          </p:cNvSpPr>
          <p:nvPr/>
        </p:nvSpPr>
        <p:spPr bwMode="auto">
          <a:xfrm rot="125594">
            <a:off x="6375400" y="1960563"/>
            <a:ext cx="1827213" cy="984250"/>
          </a:xfrm>
          <a:custGeom>
            <a:avLst/>
            <a:gdLst>
              <a:gd name="G0" fmla="+- 21600 0 0"/>
              <a:gd name="G1" fmla="+- 21600 0 0"/>
              <a:gd name="G2" fmla="+- 21600 0 0"/>
              <a:gd name="T0" fmla="*/ 64 w 43200"/>
              <a:gd name="T1" fmla="*/ 23258 h 23258"/>
              <a:gd name="T2" fmla="*/ 43200 w 43200"/>
              <a:gd name="T3" fmla="*/ 21600 h 23258"/>
              <a:gd name="T4" fmla="*/ 21600 w 43200"/>
              <a:gd name="T5" fmla="*/ 21600 h 23258"/>
            </a:gdLst>
            <a:ahLst/>
            <a:cxnLst>
              <a:cxn ang="0">
                <a:pos x="T0" y="T1"/>
              </a:cxn>
              <a:cxn ang="0">
                <a:pos x="T2" y="T3"/>
              </a:cxn>
              <a:cxn ang="0">
                <a:pos x="T4" y="T5"/>
              </a:cxn>
            </a:cxnLst>
            <a:rect l="0" t="0" r="r" b="b"/>
            <a:pathLst>
              <a:path w="43200" h="23258" fill="none" extrusionOk="0">
                <a:moveTo>
                  <a:pt x="63" y="23258"/>
                </a:moveTo>
                <a:cubicBezTo>
                  <a:pt x="21" y="22706"/>
                  <a:pt x="0" y="22153"/>
                  <a:pt x="0" y="21600"/>
                </a:cubicBezTo>
                <a:cubicBezTo>
                  <a:pt x="0" y="9670"/>
                  <a:pt x="9670" y="0"/>
                  <a:pt x="21600" y="0"/>
                </a:cubicBezTo>
                <a:cubicBezTo>
                  <a:pt x="33529" y="-1"/>
                  <a:pt x="43199" y="9670"/>
                  <a:pt x="43200" y="21599"/>
                </a:cubicBezTo>
              </a:path>
              <a:path w="43200" h="23258" stroke="0" extrusionOk="0">
                <a:moveTo>
                  <a:pt x="63" y="23258"/>
                </a:moveTo>
                <a:cubicBezTo>
                  <a:pt x="21" y="22706"/>
                  <a:pt x="0" y="22153"/>
                  <a:pt x="0" y="21600"/>
                </a:cubicBezTo>
                <a:cubicBezTo>
                  <a:pt x="0" y="9670"/>
                  <a:pt x="9670" y="0"/>
                  <a:pt x="21600" y="0"/>
                </a:cubicBezTo>
                <a:cubicBezTo>
                  <a:pt x="33529" y="-1"/>
                  <a:pt x="43199" y="9670"/>
                  <a:pt x="43200" y="21599"/>
                </a:cubicBezTo>
                <a:lnTo>
                  <a:pt x="21600" y="21600"/>
                </a:lnTo>
                <a:close/>
              </a:path>
            </a:pathLst>
          </a:custGeom>
          <a:noFill/>
          <a:ln w="76200">
            <a:solidFill>
              <a:srgbClr val="FF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11" name="Line 11"/>
          <p:cNvSpPr>
            <a:spLocks noChangeShapeType="1"/>
          </p:cNvSpPr>
          <p:nvPr/>
        </p:nvSpPr>
        <p:spPr bwMode="auto">
          <a:xfrm flipV="1">
            <a:off x="7289800" y="2476500"/>
            <a:ext cx="762000" cy="4572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2" name="Text Box 12"/>
          <p:cNvSpPr txBox="1">
            <a:spLocks noChangeArrowheads="1"/>
          </p:cNvSpPr>
          <p:nvPr/>
        </p:nvSpPr>
        <p:spPr bwMode="auto">
          <a:xfrm>
            <a:off x="7670800" y="2552700"/>
            <a:ext cx="34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eaLnBrk="0" hangingPunct="0"/>
            <a:r>
              <a:rPr lang="en-US" altLang="zh-CN" sz="2400" b="1">
                <a:solidFill>
                  <a:srgbClr val="FFFF00"/>
                </a:solidFill>
                <a:latin typeface="Times New Roman" pitchFamily="18" charset="0"/>
                <a:sym typeface="Symbol" pitchFamily="18" charset="2"/>
              </a:rPr>
              <a:t></a:t>
            </a:r>
            <a:endParaRPr lang="en-US" altLang="zh-CN" sz="2400">
              <a:solidFill>
                <a:srgbClr val="FFFF00"/>
              </a:solidFill>
              <a:latin typeface="Times New Roman" pitchFamily="18" charset="0"/>
            </a:endParaRPr>
          </a:p>
        </p:txBody>
      </p:sp>
      <p:graphicFrame>
        <p:nvGraphicFramePr>
          <p:cNvPr id="25613" name="Object 13"/>
          <p:cNvGraphicFramePr>
            <a:graphicFrameLocks/>
          </p:cNvGraphicFramePr>
          <p:nvPr/>
        </p:nvGraphicFramePr>
        <p:xfrm>
          <a:off x="7997825" y="2044700"/>
          <a:ext cx="468313" cy="315913"/>
        </p:xfrm>
        <a:graphic>
          <a:graphicData uri="http://schemas.openxmlformats.org/presentationml/2006/ole">
            <mc:AlternateContent xmlns:mc="http://schemas.openxmlformats.org/markup-compatibility/2006">
              <mc:Choice xmlns:v="urn:schemas-microsoft-com:vml" Requires="v">
                <p:oleObj spid="_x0000_s168538" name="公式" r:id="rId3" imgW="469696" imgH="317362" progId="Equation.3">
                  <p:embed/>
                </p:oleObj>
              </mc:Choice>
              <mc:Fallback>
                <p:oleObj name="公式" r:id="rId3" imgW="469696" imgH="317362"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7825" y="2044700"/>
                        <a:ext cx="468313"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4" name="Line 14"/>
          <p:cNvSpPr>
            <a:spLocks noChangeShapeType="1"/>
          </p:cNvSpPr>
          <p:nvPr/>
        </p:nvSpPr>
        <p:spPr bwMode="auto">
          <a:xfrm flipV="1">
            <a:off x="7289800" y="2247900"/>
            <a:ext cx="533400" cy="685800"/>
          </a:xfrm>
          <a:prstGeom prst="line">
            <a:avLst/>
          </a:prstGeom>
          <a:noFill/>
          <a:ln w="38100">
            <a:solidFill>
              <a:srgbClr val="FFFF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AutoShape 15"/>
          <p:cNvSpPr>
            <a:spLocks noChangeArrowheads="1"/>
          </p:cNvSpPr>
          <p:nvPr/>
        </p:nvSpPr>
        <p:spPr bwMode="auto">
          <a:xfrm>
            <a:off x="7380288" y="1268413"/>
            <a:ext cx="457200" cy="609600"/>
          </a:xfrm>
          <a:prstGeom prst="wedgeRectCallout">
            <a:avLst>
              <a:gd name="adj1" fmla="val 17361"/>
              <a:gd name="adj2" fmla="val 157292"/>
            </a:avLst>
          </a:prstGeom>
          <a:noFill/>
          <a:ln w="9525">
            <a:solidFill>
              <a:srgbClr val="66FFFF"/>
            </a:solidFill>
            <a:miter lim="800000"/>
            <a:headEnd/>
            <a:tailEnd/>
          </a:ln>
          <a:extLst>
            <a:ext uri="{909E8E84-426E-40DD-AFC4-6F175D3DCCD1}">
              <a14:hiddenFill xmlns:a14="http://schemas.microsoft.com/office/drawing/2010/main">
                <a:solidFill>
                  <a:srgbClr val="FFCC99"/>
                </a:solidFill>
              </a14:hiddenFill>
            </a:ext>
          </a:extLst>
        </p:spPr>
        <p:txBody>
          <a:bodyPr wrap="none" anchor="ctr"/>
          <a:lstStyle/>
          <a:p>
            <a:pPr algn="ctr" eaLnBrk="0" hangingPunct="0"/>
            <a:r>
              <a:rPr lang="en-US" altLang="zh-CN" sz="2400" b="1">
                <a:solidFill>
                  <a:schemeClr val="bg1"/>
                </a:solidFill>
                <a:latin typeface="Times New Roman" pitchFamily="18" charset="0"/>
              </a:rPr>
              <a:t>d</a:t>
            </a:r>
            <a:r>
              <a:rPr lang="en-US" altLang="zh-CN" sz="2400" b="1" i="1">
                <a:solidFill>
                  <a:schemeClr val="bg1"/>
                </a:solidFill>
                <a:latin typeface="Times New Roman" pitchFamily="18" charset="0"/>
                <a:sym typeface="Symbol" pitchFamily="18" charset="2"/>
              </a:rPr>
              <a:t></a:t>
            </a:r>
            <a:endParaRPr lang="en-US" altLang="zh-CN" sz="2400" i="1">
              <a:solidFill>
                <a:schemeClr val="bg1"/>
              </a:solidFill>
              <a:latin typeface="Times New Roman" pitchFamily="18" charset="0"/>
            </a:endParaRPr>
          </a:p>
        </p:txBody>
      </p:sp>
      <p:graphicFrame>
        <p:nvGraphicFramePr>
          <p:cNvPr id="25616" name="Object 16"/>
          <p:cNvGraphicFramePr>
            <a:graphicFrameLocks/>
          </p:cNvGraphicFramePr>
          <p:nvPr/>
        </p:nvGraphicFramePr>
        <p:xfrm>
          <a:off x="873125" y="2016125"/>
          <a:ext cx="1331913" cy="317500"/>
        </p:xfrm>
        <a:graphic>
          <a:graphicData uri="http://schemas.openxmlformats.org/presentationml/2006/ole">
            <mc:AlternateContent xmlns:mc="http://schemas.openxmlformats.org/markup-compatibility/2006">
              <mc:Choice xmlns:v="urn:schemas-microsoft-com:vml" Requires="v">
                <p:oleObj spid="_x0000_s168539" name="Equation" r:id="rId5" imgW="1332921" imgH="317362" progId="Equation.3">
                  <p:embed/>
                </p:oleObj>
              </mc:Choice>
              <mc:Fallback>
                <p:oleObj name="Equation" r:id="rId5" imgW="1332921" imgH="317362"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125" y="2016125"/>
                        <a:ext cx="1331913"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7" name="Object 17"/>
          <p:cNvGraphicFramePr>
            <a:graphicFrameLocks/>
          </p:cNvGraphicFramePr>
          <p:nvPr/>
        </p:nvGraphicFramePr>
        <p:xfrm>
          <a:off x="2843213" y="1744663"/>
          <a:ext cx="1987550" cy="822325"/>
        </p:xfrm>
        <a:graphic>
          <a:graphicData uri="http://schemas.openxmlformats.org/presentationml/2006/ole">
            <mc:AlternateContent xmlns:mc="http://schemas.openxmlformats.org/markup-compatibility/2006">
              <mc:Choice xmlns:v="urn:schemas-microsoft-com:vml" Requires="v">
                <p:oleObj spid="_x0000_s168540" name="公式" r:id="rId7" imgW="1993900" imgH="825500" progId="Equation.3">
                  <p:embed/>
                </p:oleObj>
              </mc:Choice>
              <mc:Fallback>
                <p:oleObj name="公式" r:id="rId7" imgW="1993900" imgH="8255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1744663"/>
                        <a:ext cx="1987550"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8" name="Object 18"/>
          <p:cNvGraphicFramePr>
            <a:graphicFrameLocks/>
          </p:cNvGraphicFramePr>
          <p:nvPr/>
        </p:nvGraphicFramePr>
        <p:xfrm>
          <a:off x="909638" y="2667000"/>
          <a:ext cx="3222625" cy="393700"/>
        </p:xfrm>
        <a:graphic>
          <a:graphicData uri="http://schemas.openxmlformats.org/presentationml/2006/ole">
            <mc:AlternateContent xmlns:mc="http://schemas.openxmlformats.org/markup-compatibility/2006">
              <mc:Choice xmlns:v="urn:schemas-microsoft-com:vml" Requires="v">
                <p:oleObj spid="_x0000_s168541" name="公式" r:id="rId9" imgW="3225800" imgH="393700" progId="Equation.3">
                  <p:embed/>
                </p:oleObj>
              </mc:Choice>
              <mc:Fallback>
                <p:oleObj name="公式" r:id="rId9" imgW="3225800" imgH="3937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9638" y="2667000"/>
                        <a:ext cx="322262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9" name="Object 19"/>
          <p:cNvGraphicFramePr>
            <a:graphicFrameLocks/>
          </p:cNvGraphicFramePr>
          <p:nvPr/>
        </p:nvGraphicFramePr>
        <p:xfrm>
          <a:off x="6800850" y="3763963"/>
          <a:ext cx="877888" cy="431800"/>
        </p:xfrm>
        <a:graphic>
          <a:graphicData uri="http://schemas.openxmlformats.org/presentationml/2006/ole">
            <mc:AlternateContent xmlns:mc="http://schemas.openxmlformats.org/markup-compatibility/2006">
              <mc:Choice xmlns:v="urn:schemas-microsoft-com:vml" Requires="v">
                <p:oleObj spid="_x0000_s168542" name="Equation" r:id="rId11" imgW="876300" imgH="431800" progId="Equation.3">
                  <p:embed/>
                </p:oleObj>
              </mc:Choice>
              <mc:Fallback>
                <p:oleObj name="Equation" r:id="rId11" imgW="876300" imgH="4318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00850" y="3763963"/>
                        <a:ext cx="8778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20" name="Object 20"/>
          <p:cNvGraphicFramePr>
            <a:graphicFrameLocks/>
          </p:cNvGraphicFramePr>
          <p:nvPr/>
        </p:nvGraphicFramePr>
        <p:xfrm>
          <a:off x="785813" y="3135313"/>
          <a:ext cx="5284787" cy="1225550"/>
        </p:xfrm>
        <a:graphic>
          <a:graphicData uri="http://schemas.openxmlformats.org/presentationml/2006/ole">
            <mc:AlternateContent xmlns:mc="http://schemas.openxmlformats.org/markup-compatibility/2006">
              <mc:Choice xmlns:v="urn:schemas-microsoft-com:vml" Requires="v">
                <p:oleObj spid="_x0000_s168543" name="公式" r:id="rId13" imgW="5295900" imgH="1219200" progId="Equation.3">
                  <p:embed/>
                </p:oleObj>
              </mc:Choice>
              <mc:Fallback>
                <p:oleObj name="公式" r:id="rId13" imgW="5295900" imgH="121920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5813" y="3135313"/>
                        <a:ext cx="5284787"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21" name="Text Box 21"/>
          <p:cNvSpPr txBox="1">
            <a:spLocks noChangeArrowheads="1"/>
          </p:cNvSpPr>
          <p:nvPr/>
        </p:nvSpPr>
        <p:spPr bwMode="auto">
          <a:xfrm>
            <a:off x="3000375" y="13335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bg1"/>
                </a:solidFill>
                <a:latin typeface="Times New Roman" pitchFamily="18" charset="0"/>
              </a:rPr>
              <a:t>取</a:t>
            </a:r>
            <a:r>
              <a:rPr lang="zh-CN" altLang="en-US" sz="2400" b="1">
                <a:solidFill>
                  <a:schemeClr val="hlink"/>
                </a:solidFill>
                <a:latin typeface="Times New Roman" pitchFamily="18" charset="0"/>
              </a:rPr>
              <a:t> </a:t>
            </a:r>
            <a:r>
              <a:rPr lang="en-US" altLang="zh-CN" sz="2800">
                <a:solidFill>
                  <a:srgbClr val="FFCC00"/>
                </a:solidFill>
                <a:latin typeface="Times New Roman" pitchFamily="18" charset="0"/>
              </a:rPr>
              <a:t>d</a:t>
            </a:r>
            <a:r>
              <a:rPr lang="en-US" altLang="zh-CN" sz="2800" i="1">
                <a:solidFill>
                  <a:srgbClr val="FFCC00"/>
                </a:solidFill>
                <a:latin typeface="Times New Roman" pitchFamily="18" charset="0"/>
              </a:rPr>
              <a:t>l</a:t>
            </a:r>
          </a:p>
        </p:txBody>
      </p:sp>
      <p:sp>
        <p:nvSpPr>
          <p:cNvPr id="25622" name="AutoShape 22"/>
          <p:cNvSpPr>
            <a:spLocks noChangeArrowheads="1"/>
          </p:cNvSpPr>
          <p:nvPr/>
        </p:nvSpPr>
        <p:spPr bwMode="auto">
          <a:xfrm>
            <a:off x="4089400" y="1450975"/>
            <a:ext cx="609600" cy="304800"/>
          </a:xfrm>
          <a:prstGeom prst="rightArrow">
            <a:avLst>
              <a:gd name="adj1" fmla="val 50000"/>
              <a:gd name="adj2" fmla="val 5000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Text Box 23"/>
          <p:cNvSpPr txBox="1">
            <a:spLocks noChangeArrowheads="1"/>
          </p:cNvSpPr>
          <p:nvPr/>
        </p:nvSpPr>
        <p:spPr bwMode="auto">
          <a:xfrm>
            <a:off x="4997450" y="1292225"/>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a:solidFill>
                  <a:srgbClr val="FFCC00"/>
                </a:solidFill>
                <a:latin typeface="Times New Roman" pitchFamily="18" charset="0"/>
              </a:rPr>
              <a:t>d</a:t>
            </a:r>
            <a:r>
              <a:rPr lang="en-US" altLang="zh-CN" sz="2800" i="1">
                <a:solidFill>
                  <a:srgbClr val="FFCC00"/>
                </a:solidFill>
                <a:latin typeface="Times New Roman" pitchFamily="18" charset="0"/>
              </a:rPr>
              <a:t>m = </a:t>
            </a:r>
            <a:r>
              <a:rPr lang="en-US" altLang="zh-CN" sz="2800" i="1">
                <a:solidFill>
                  <a:srgbClr val="FFCC00"/>
                </a:solidFill>
                <a:latin typeface="Times New Roman" pitchFamily="18" charset="0"/>
                <a:sym typeface="Symbol" pitchFamily="18" charset="2"/>
              </a:rPr>
              <a:t></a:t>
            </a:r>
            <a:r>
              <a:rPr lang="en-US" altLang="zh-CN" sz="2800" i="1">
                <a:solidFill>
                  <a:srgbClr val="FFCC00"/>
                </a:solidFill>
                <a:latin typeface="Times New Roman" pitchFamily="18" charset="0"/>
              </a:rPr>
              <a:t> </a:t>
            </a:r>
            <a:r>
              <a:rPr lang="en-US" altLang="zh-CN" sz="2800">
                <a:solidFill>
                  <a:srgbClr val="FFCC00"/>
                </a:solidFill>
                <a:latin typeface="Times New Roman" pitchFamily="18" charset="0"/>
              </a:rPr>
              <a:t>d</a:t>
            </a:r>
            <a:r>
              <a:rPr lang="en-US" altLang="zh-CN" sz="2800" i="1">
                <a:solidFill>
                  <a:srgbClr val="FFCC00"/>
                </a:solidFill>
                <a:latin typeface="Times New Roman" pitchFamily="18" charset="0"/>
              </a:rPr>
              <a:t>l</a:t>
            </a:r>
            <a:endParaRPr lang="en-US" altLang="zh-CN" sz="2400" i="1">
              <a:solidFill>
                <a:srgbClr val="FFCC00"/>
              </a:solidFill>
              <a:latin typeface="Times New Roman" pitchFamily="18" charset="0"/>
            </a:endParaRPr>
          </a:p>
        </p:txBody>
      </p:sp>
      <p:sp>
        <p:nvSpPr>
          <p:cNvPr id="25624" name="AutoShape 24"/>
          <p:cNvSpPr>
            <a:spLocks noChangeArrowheads="1"/>
          </p:cNvSpPr>
          <p:nvPr/>
        </p:nvSpPr>
        <p:spPr bwMode="auto">
          <a:xfrm>
            <a:off x="6708775" y="4437063"/>
            <a:ext cx="1463675" cy="431800"/>
          </a:xfrm>
          <a:prstGeom prst="wedgeRoundRectCallout">
            <a:avLst>
              <a:gd name="adj1" fmla="val -23208"/>
              <a:gd name="adj2" fmla="val -109926"/>
              <a:gd name="adj3" fmla="val 16667"/>
            </a:avLst>
          </a:prstGeom>
          <a:noFill/>
          <a:ln w="9525">
            <a:solidFill>
              <a:srgbClr val="66FFFF"/>
            </a:solidFill>
            <a:miter lim="800000"/>
            <a:headEnd/>
            <a:tailEnd/>
          </a:ln>
          <a:extLst>
            <a:ext uri="{909E8E84-426E-40DD-AFC4-6F175D3DCCD1}">
              <a14:hiddenFill xmlns:a14="http://schemas.microsoft.com/office/drawing/2010/main">
                <a:solidFill>
                  <a:srgbClr val="FFCC99"/>
                </a:solidFill>
              </a14:hiddenFill>
            </a:ext>
          </a:extLst>
        </p:spPr>
        <p:txBody>
          <a:bodyPr wrap="none" anchor="ctr"/>
          <a:lstStyle/>
          <a:p>
            <a:pPr lvl="0" algn="ctr" eaLnBrk="0" hangingPunct="0"/>
            <a:r>
              <a:rPr lang="zh-CN" altLang="en-US" sz="2000" b="1">
                <a:solidFill>
                  <a:prstClr val="white"/>
                </a:solidFill>
                <a:latin typeface="Times New Roman" pitchFamily="18" charset="0"/>
                <a:ea typeface="楷体_GB2312" pitchFamily="49" charset="-122"/>
              </a:rPr>
              <a:t>几何对称性</a:t>
            </a:r>
          </a:p>
        </p:txBody>
      </p:sp>
      <p:sp>
        <p:nvSpPr>
          <p:cNvPr id="25625" name="Text Box 25"/>
          <p:cNvSpPr txBox="1">
            <a:spLocks noChangeArrowheads="1"/>
          </p:cNvSpPr>
          <p:nvPr/>
        </p:nvSpPr>
        <p:spPr bwMode="auto">
          <a:xfrm>
            <a:off x="693738" y="4953694"/>
            <a:ext cx="515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66"/>
                </a:solidFill>
                <a:miter lim="800000"/>
                <a:headEnd/>
                <a:tailEnd/>
              </a14:hiddenLine>
            </a:ext>
          </a:extLst>
        </p:spPr>
        <p:txBody>
          <a:bodyPr>
            <a:spAutoFit/>
          </a:bodyPr>
          <a:lstStyle/>
          <a:p>
            <a:pPr eaLnBrk="0" hangingPunct="0"/>
            <a:r>
              <a:rPr lang="en-US" altLang="zh-CN" sz="2400" b="1" dirty="0">
                <a:solidFill>
                  <a:schemeClr val="bg1"/>
                </a:solidFill>
                <a:latin typeface="Times New Roman" pitchFamily="18" charset="0"/>
                <a:ea typeface="楷体_GB2312" pitchFamily="49" charset="-122"/>
              </a:rPr>
              <a:t>(1)</a:t>
            </a:r>
            <a:r>
              <a:rPr lang="en-US" altLang="zh-CN" sz="2400" b="1" i="1" dirty="0">
                <a:solidFill>
                  <a:schemeClr val="bg1"/>
                </a:solidFill>
                <a:latin typeface="Times New Roman" pitchFamily="18" charset="0"/>
                <a:ea typeface="楷体_GB2312" pitchFamily="49" charset="-122"/>
              </a:rPr>
              <a:t> </a:t>
            </a:r>
            <a:r>
              <a:rPr lang="zh-CN" altLang="en-US" sz="2400" b="1" dirty="0">
                <a:solidFill>
                  <a:schemeClr val="bg1"/>
                </a:solidFill>
                <a:latin typeface="Times New Roman" pitchFamily="18" charset="0"/>
                <a:ea typeface="楷体_GB2312" pitchFamily="49" charset="-122"/>
              </a:rPr>
              <a:t>半圆环</a:t>
            </a:r>
            <a:r>
              <a:rPr lang="zh-CN" altLang="en-US" sz="2400" b="1" dirty="0">
                <a:solidFill>
                  <a:schemeClr val="bg1"/>
                </a:solidFill>
                <a:latin typeface="楷体_GB2312" pitchFamily="49" charset="-122"/>
                <a:ea typeface="楷体_GB2312" pitchFamily="49" charset="-122"/>
              </a:rPr>
              <a:t>的质心并不在半圆环上</a:t>
            </a:r>
          </a:p>
        </p:txBody>
      </p:sp>
      <p:sp>
        <p:nvSpPr>
          <p:cNvPr id="25626" name="Text Box 26"/>
          <p:cNvSpPr txBox="1">
            <a:spLocks noChangeArrowheads="1"/>
          </p:cNvSpPr>
          <p:nvPr/>
        </p:nvSpPr>
        <p:spPr bwMode="auto">
          <a:xfrm>
            <a:off x="706438" y="5405180"/>
            <a:ext cx="7799387" cy="155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marL="444500" indent="-444500">
              <a:defRPr>
                <a:solidFill>
                  <a:schemeClr val="tx1"/>
                </a:solidFill>
                <a:latin typeface="Arial" charset="0"/>
                <a:ea typeface="宋体" charset="-122"/>
              </a:defRPr>
            </a:lvl1pPr>
            <a:lvl2pPr marL="892175">
              <a:defRPr>
                <a:solidFill>
                  <a:schemeClr val="tx1"/>
                </a:solidFill>
                <a:latin typeface="Arial" charset="0"/>
                <a:ea typeface="宋体" charset="-122"/>
              </a:defRPr>
            </a:lvl2pPr>
            <a:lvl3pPr marL="1071563">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just" eaLnBrk="0" hangingPunct="0">
              <a:lnSpc>
                <a:spcPct val="125000"/>
              </a:lnSpc>
            </a:pPr>
            <a:r>
              <a:rPr lang="en-US" altLang="zh-CN" sz="2400" b="1" dirty="0">
                <a:solidFill>
                  <a:schemeClr val="bg1"/>
                </a:solidFill>
                <a:latin typeface="Times New Roman" pitchFamily="18" charset="0"/>
                <a:ea typeface="楷体_GB2312" pitchFamily="49" charset="-122"/>
              </a:rPr>
              <a:t>(2) </a:t>
            </a:r>
            <a:r>
              <a:rPr lang="zh-CN" altLang="en-US" sz="2400" b="1" dirty="0">
                <a:solidFill>
                  <a:schemeClr val="bg1"/>
                </a:solidFill>
                <a:latin typeface="Times New Roman" pitchFamily="18" charset="0"/>
                <a:ea typeface="楷体_GB2312" pitchFamily="49" charset="-122"/>
              </a:rPr>
              <a:t>质心位置只决定于质点系的质量和质量分布情况，质量对称分布的物体，其质心必定在其对称轴、对称面或对称中心上。</a:t>
            </a:r>
          </a:p>
        </p:txBody>
      </p:sp>
      <p:sp>
        <p:nvSpPr>
          <p:cNvPr id="25627" name="Text Box 27"/>
          <p:cNvSpPr txBox="1">
            <a:spLocks noChangeArrowheads="1"/>
          </p:cNvSpPr>
          <p:nvPr/>
        </p:nvSpPr>
        <p:spPr bwMode="auto">
          <a:xfrm>
            <a:off x="539750" y="4506913"/>
            <a:ext cx="118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400" b="1">
                <a:solidFill>
                  <a:srgbClr val="FFFF00"/>
                </a:solidFill>
                <a:latin typeface="宋体" charset="-122"/>
              </a:rPr>
              <a:t>说明</a:t>
            </a:r>
          </a:p>
        </p:txBody>
      </p:sp>
      <p:sp>
        <p:nvSpPr>
          <p:cNvPr id="25628" name="Text Box 28"/>
          <p:cNvSpPr txBox="1">
            <a:spLocks noChangeArrowheads="1"/>
          </p:cNvSpPr>
          <p:nvPr/>
        </p:nvSpPr>
        <p:spPr bwMode="auto">
          <a:xfrm>
            <a:off x="239713" y="835025"/>
            <a:ext cx="46640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pPr algn="just" eaLnBrk="0" hangingPunct="0">
              <a:spcBef>
                <a:spcPct val="50000"/>
              </a:spcBef>
            </a:pPr>
            <a:r>
              <a:rPr lang="zh-CN" altLang="en-US" sz="2400" b="1">
                <a:solidFill>
                  <a:srgbClr val="FFFF00"/>
                </a:solidFill>
                <a:latin typeface="Times New Roman" pitchFamily="18" charset="0"/>
              </a:rPr>
              <a:t>求 </a:t>
            </a:r>
            <a:r>
              <a:rPr lang="zh-CN" altLang="en-US" sz="2400" b="1">
                <a:solidFill>
                  <a:schemeClr val="bg1"/>
                </a:solidFill>
                <a:latin typeface="Times New Roman" pitchFamily="18" charset="0"/>
              </a:rPr>
              <a:t>它的</a:t>
            </a:r>
            <a:r>
              <a:rPr lang="zh-CN" altLang="en-US" sz="2400" b="1">
                <a:solidFill>
                  <a:srgbClr val="66FFFF"/>
                </a:solidFill>
                <a:latin typeface="Times New Roman" pitchFamily="18" charset="0"/>
              </a:rPr>
              <a:t>质心</a:t>
            </a:r>
            <a:r>
              <a:rPr lang="zh-CN" altLang="en-US" sz="2400" b="1">
                <a:solidFill>
                  <a:schemeClr val="bg1"/>
                </a:solidFill>
                <a:latin typeface="Times New Roman" pitchFamily="18" charset="0"/>
              </a:rPr>
              <a:t>位置</a:t>
            </a:r>
          </a:p>
        </p:txBody>
      </p:sp>
      <p:sp>
        <p:nvSpPr>
          <p:cNvPr id="25629" name="AutoShape 29"/>
          <p:cNvSpPr>
            <a:spLocks noChangeArrowheads="1"/>
          </p:cNvSpPr>
          <p:nvPr/>
        </p:nvSpPr>
        <p:spPr bwMode="auto">
          <a:xfrm>
            <a:off x="361950" y="4418013"/>
            <a:ext cx="360363" cy="576262"/>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0" name="Arc 30"/>
          <p:cNvSpPr>
            <a:spLocks/>
          </p:cNvSpPr>
          <p:nvPr/>
        </p:nvSpPr>
        <p:spPr bwMode="auto">
          <a:xfrm rot="18793931">
            <a:off x="7115969" y="2663032"/>
            <a:ext cx="622300" cy="474662"/>
          </a:xfrm>
          <a:custGeom>
            <a:avLst/>
            <a:gdLst>
              <a:gd name="G0" fmla="+- 0 0 0"/>
              <a:gd name="G1" fmla="+- 0 0 0"/>
              <a:gd name="G2" fmla="+- 21600 0 0"/>
              <a:gd name="T0" fmla="*/ 19584 w 19584"/>
              <a:gd name="T1" fmla="*/ 9111 h 14968"/>
              <a:gd name="T2" fmla="*/ 15573 w 19584"/>
              <a:gd name="T3" fmla="*/ 14968 h 14968"/>
              <a:gd name="T4" fmla="*/ 0 w 19584"/>
              <a:gd name="T5" fmla="*/ 0 h 14968"/>
            </a:gdLst>
            <a:ahLst/>
            <a:cxnLst>
              <a:cxn ang="0">
                <a:pos x="T0" y="T1"/>
              </a:cxn>
              <a:cxn ang="0">
                <a:pos x="T2" y="T3"/>
              </a:cxn>
              <a:cxn ang="0">
                <a:pos x="T4" y="T5"/>
              </a:cxn>
            </a:cxnLst>
            <a:rect l="0" t="0" r="r" b="b"/>
            <a:pathLst>
              <a:path w="19584" h="14968" fill="none" extrusionOk="0">
                <a:moveTo>
                  <a:pt x="19584" y="9111"/>
                </a:moveTo>
                <a:cubicBezTo>
                  <a:pt x="18579" y="11271"/>
                  <a:pt x="17223" y="13250"/>
                  <a:pt x="15573" y="14968"/>
                </a:cubicBezTo>
              </a:path>
              <a:path w="19584" h="14968" stroke="0" extrusionOk="0">
                <a:moveTo>
                  <a:pt x="19584" y="9111"/>
                </a:moveTo>
                <a:cubicBezTo>
                  <a:pt x="18579" y="11271"/>
                  <a:pt x="17223" y="13250"/>
                  <a:pt x="15573" y="14968"/>
                </a:cubicBezTo>
                <a:lnTo>
                  <a:pt x="0" y="0"/>
                </a:lnTo>
                <a:close/>
              </a:path>
            </a:pathLst>
          </a:cu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1" name="Arc 31"/>
          <p:cNvSpPr>
            <a:spLocks/>
          </p:cNvSpPr>
          <p:nvPr/>
        </p:nvSpPr>
        <p:spPr bwMode="auto">
          <a:xfrm rot="17046202">
            <a:off x="7154863" y="2532062"/>
            <a:ext cx="596900" cy="492125"/>
          </a:xfrm>
          <a:custGeom>
            <a:avLst/>
            <a:gdLst>
              <a:gd name="G0" fmla="+- 0 0 0"/>
              <a:gd name="G1" fmla="+- 0 0 0"/>
              <a:gd name="G2" fmla="+- 21600 0 0"/>
              <a:gd name="T0" fmla="*/ 18811 w 18811"/>
              <a:gd name="T1" fmla="*/ 10616 h 15519"/>
              <a:gd name="T2" fmla="*/ 15024 w 18811"/>
              <a:gd name="T3" fmla="*/ 15519 h 15519"/>
              <a:gd name="T4" fmla="*/ 0 w 18811"/>
              <a:gd name="T5" fmla="*/ 0 h 15519"/>
            </a:gdLst>
            <a:ahLst/>
            <a:cxnLst>
              <a:cxn ang="0">
                <a:pos x="T0" y="T1"/>
              </a:cxn>
              <a:cxn ang="0">
                <a:pos x="T2" y="T3"/>
              </a:cxn>
              <a:cxn ang="0">
                <a:pos x="T4" y="T5"/>
              </a:cxn>
            </a:cxnLst>
            <a:rect l="0" t="0" r="r" b="b"/>
            <a:pathLst>
              <a:path w="18811" h="15519" fill="none" extrusionOk="0">
                <a:moveTo>
                  <a:pt x="18811" y="10616"/>
                </a:moveTo>
                <a:cubicBezTo>
                  <a:pt x="17790" y="12423"/>
                  <a:pt x="16515" y="14075"/>
                  <a:pt x="15024" y="15519"/>
                </a:cubicBezTo>
              </a:path>
              <a:path w="18811" h="15519" stroke="0" extrusionOk="0">
                <a:moveTo>
                  <a:pt x="18811" y="10616"/>
                </a:moveTo>
                <a:cubicBezTo>
                  <a:pt x="17790" y="12423"/>
                  <a:pt x="16515" y="14075"/>
                  <a:pt x="15024" y="15519"/>
                </a:cubicBezTo>
                <a:lnTo>
                  <a:pt x="0" y="0"/>
                </a:lnTo>
                <a:close/>
              </a:path>
            </a:pathLst>
          </a:cu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2" name="Arc 32"/>
          <p:cNvSpPr>
            <a:spLocks/>
          </p:cNvSpPr>
          <p:nvPr/>
        </p:nvSpPr>
        <p:spPr bwMode="auto">
          <a:xfrm rot="16200000">
            <a:off x="7495382" y="2132806"/>
            <a:ext cx="541338" cy="638175"/>
          </a:xfrm>
          <a:custGeom>
            <a:avLst/>
            <a:gdLst>
              <a:gd name="G0" fmla="+- 0 0 0"/>
              <a:gd name="G1" fmla="+- 0 0 0"/>
              <a:gd name="G2" fmla="+- 21600 0 0"/>
              <a:gd name="T0" fmla="*/ 17043 w 17043"/>
              <a:gd name="T1" fmla="*/ 13271 h 20130"/>
              <a:gd name="T2" fmla="*/ 7833 w 17043"/>
              <a:gd name="T3" fmla="*/ 20130 h 20130"/>
              <a:gd name="T4" fmla="*/ 0 w 17043"/>
              <a:gd name="T5" fmla="*/ 0 h 20130"/>
            </a:gdLst>
            <a:ahLst/>
            <a:cxnLst>
              <a:cxn ang="0">
                <a:pos x="T0" y="T1"/>
              </a:cxn>
              <a:cxn ang="0">
                <a:pos x="T2" y="T3"/>
              </a:cxn>
              <a:cxn ang="0">
                <a:pos x="T4" y="T5"/>
              </a:cxn>
            </a:cxnLst>
            <a:rect l="0" t="0" r="r" b="b"/>
            <a:pathLst>
              <a:path w="17043" h="20130" fill="none" extrusionOk="0">
                <a:moveTo>
                  <a:pt x="17042" y="13270"/>
                </a:moveTo>
                <a:cubicBezTo>
                  <a:pt x="14647" y="16346"/>
                  <a:pt x="11465" y="18716"/>
                  <a:pt x="7832" y="20129"/>
                </a:cubicBezTo>
              </a:path>
              <a:path w="17043" h="20130" stroke="0" extrusionOk="0">
                <a:moveTo>
                  <a:pt x="17042" y="13270"/>
                </a:moveTo>
                <a:cubicBezTo>
                  <a:pt x="14647" y="16346"/>
                  <a:pt x="11465" y="18716"/>
                  <a:pt x="7832" y="20129"/>
                </a:cubicBezTo>
                <a:lnTo>
                  <a:pt x="0" y="0"/>
                </a:lnTo>
                <a:close/>
              </a:path>
            </a:pathLst>
          </a:custGeom>
          <a:noFill/>
          <a:ln w="762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216799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left)">
                                      <p:cBhvr>
                                        <p:cTn id="7" dur="5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28"/>
                                        </p:tgtEl>
                                        <p:attrNameLst>
                                          <p:attrName>style.visibility</p:attrName>
                                        </p:attrNameLst>
                                      </p:cBhvr>
                                      <p:to>
                                        <p:strVal val="visible"/>
                                      </p:to>
                                    </p:set>
                                    <p:animEffect transition="in" filter="wipe(left)">
                                      <p:cBhvr>
                                        <p:cTn id="12" dur="500"/>
                                        <p:tgtEl>
                                          <p:spTgt spid="256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10"/>
                                        </p:tgtEl>
                                        <p:attrNameLst>
                                          <p:attrName>style.visibility</p:attrName>
                                        </p:attrNameLst>
                                      </p:cBhvr>
                                      <p:to>
                                        <p:strVal val="visible"/>
                                      </p:to>
                                    </p:set>
                                    <p:animEffect transition="in" filter="wipe(left)">
                                      <p:cBhvr>
                                        <p:cTn id="17" dur="500"/>
                                        <p:tgtEl>
                                          <p:spTgt spid="256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3"/>
                                        </p:tgtEl>
                                        <p:attrNameLst>
                                          <p:attrName>style.visibility</p:attrName>
                                        </p:attrNameLst>
                                      </p:cBhvr>
                                      <p:to>
                                        <p:strVal val="visible"/>
                                      </p:to>
                                    </p:set>
                                    <p:animEffect transition="in" filter="wipe(left)">
                                      <p:cBhvr>
                                        <p:cTn id="22" dur="500"/>
                                        <p:tgtEl>
                                          <p:spTgt spid="256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4"/>
                                        </p:tgtEl>
                                        <p:attrNameLst>
                                          <p:attrName>style.visibility</p:attrName>
                                        </p:attrNameLst>
                                      </p:cBhvr>
                                      <p:to>
                                        <p:strVal val="visible"/>
                                      </p:to>
                                    </p:set>
                                    <p:animEffect transition="in" filter="wipe(left)">
                                      <p:cBhvr>
                                        <p:cTn id="27" dur="500"/>
                                        <p:tgtEl>
                                          <p:spTgt spid="256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05"/>
                                        </p:tgtEl>
                                        <p:attrNameLst>
                                          <p:attrName>style.visibility</p:attrName>
                                        </p:attrNameLst>
                                      </p:cBhvr>
                                      <p:to>
                                        <p:strVal val="visible"/>
                                      </p:to>
                                    </p:set>
                                    <p:animEffect transition="in" filter="wipe(left)">
                                      <p:cBhvr>
                                        <p:cTn id="32" dur="500"/>
                                        <p:tgtEl>
                                          <p:spTgt spid="2560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5606"/>
                                        </p:tgtEl>
                                        <p:attrNameLst>
                                          <p:attrName>style.visibility</p:attrName>
                                        </p:attrNameLst>
                                      </p:cBhvr>
                                      <p:to>
                                        <p:strVal val="visible"/>
                                      </p:to>
                                    </p:set>
                                    <p:animEffect transition="in" filter="wipe(down)">
                                      <p:cBhvr>
                                        <p:cTn id="35" dur="500"/>
                                        <p:tgtEl>
                                          <p:spTgt spid="2560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5608"/>
                                        </p:tgtEl>
                                        <p:attrNameLst>
                                          <p:attrName>style.visibility</p:attrName>
                                        </p:attrNameLst>
                                      </p:cBhvr>
                                      <p:to>
                                        <p:strVal val="visible"/>
                                      </p:to>
                                    </p:set>
                                    <p:animEffect transition="in" filter="wipe(left)">
                                      <p:cBhvr>
                                        <p:cTn id="38" dur="500"/>
                                        <p:tgtEl>
                                          <p:spTgt spid="2560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5607"/>
                                        </p:tgtEl>
                                        <p:attrNameLst>
                                          <p:attrName>style.visibility</p:attrName>
                                        </p:attrNameLst>
                                      </p:cBhvr>
                                      <p:to>
                                        <p:strVal val="visible"/>
                                      </p:to>
                                    </p:set>
                                    <p:animEffect transition="in" filter="wipe(left)">
                                      <p:cBhvr>
                                        <p:cTn id="41" dur="500"/>
                                        <p:tgtEl>
                                          <p:spTgt spid="25607"/>
                                        </p:tgtEl>
                                      </p:cBhvr>
                                    </p:animEffect>
                                  </p:childTnLst>
                                </p:cTn>
                              </p:par>
                              <p:par>
                                <p:cTn id="42" presetID="22" presetClass="entr" presetSubtype="8" fill="hold" nodeType="withEffect">
                                  <p:stCondLst>
                                    <p:cond delay="0"/>
                                  </p:stCondLst>
                                  <p:childTnLst>
                                    <p:set>
                                      <p:cBhvr>
                                        <p:cTn id="43" dur="1" fill="hold">
                                          <p:stCondLst>
                                            <p:cond delay="0"/>
                                          </p:stCondLst>
                                        </p:cTn>
                                        <p:tgtEl>
                                          <p:spTgt spid="25609"/>
                                        </p:tgtEl>
                                        <p:attrNameLst>
                                          <p:attrName>style.visibility</p:attrName>
                                        </p:attrNameLst>
                                      </p:cBhvr>
                                      <p:to>
                                        <p:strVal val="visible"/>
                                      </p:to>
                                    </p:set>
                                    <p:animEffect transition="in" filter="wipe(left)">
                                      <p:cBhvr>
                                        <p:cTn id="44" dur="500"/>
                                        <p:tgtEl>
                                          <p:spTgt spid="2560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5611"/>
                                        </p:tgtEl>
                                        <p:attrNameLst>
                                          <p:attrName>style.visibility</p:attrName>
                                        </p:attrNameLst>
                                      </p:cBhvr>
                                      <p:to>
                                        <p:strVal val="visible"/>
                                      </p:to>
                                    </p:set>
                                    <p:animEffect transition="in" filter="wipe(left)">
                                      <p:cBhvr>
                                        <p:cTn id="49" dur="500"/>
                                        <p:tgtEl>
                                          <p:spTgt spid="2561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5630"/>
                                        </p:tgtEl>
                                        <p:attrNameLst>
                                          <p:attrName>style.visibility</p:attrName>
                                        </p:attrNameLst>
                                      </p:cBhvr>
                                      <p:to>
                                        <p:strVal val="visible"/>
                                      </p:to>
                                    </p:set>
                                    <p:animEffect transition="in" filter="wipe(down)">
                                      <p:cBhvr>
                                        <p:cTn id="54" dur="500"/>
                                        <p:tgtEl>
                                          <p:spTgt spid="2563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5612"/>
                                        </p:tgtEl>
                                        <p:attrNameLst>
                                          <p:attrName>style.visibility</p:attrName>
                                        </p:attrNameLst>
                                      </p:cBhvr>
                                      <p:to>
                                        <p:strVal val="visible"/>
                                      </p:to>
                                    </p:set>
                                    <p:animEffect transition="in" filter="wipe(left)">
                                      <p:cBhvr>
                                        <p:cTn id="59" dur="500"/>
                                        <p:tgtEl>
                                          <p:spTgt spid="2561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5632"/>
                                        </p:tgtEl>
                                        <p:attrNameLst>
                                          <p:attrName>style.visibility</p:attrName>
                                        </p:attrNameLst>
                                      </p:cBhvr>
                                      <p:to>
                                        <p:strVal val="visible"/>
                                      </p:to>
                                    </p:set>
                                    <p:animEffect transition="in" filter="wipe(down)">
                                      <p:cBhvr>
                                        <p:cTn id="64" dur="500"/>
                                        <p:tgtEl>
                                          <p:spTgt spid="2563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5613"/>
                                        </p:tgtEl>
                                        <p:attrNameLst>
                                          <p:attrName>style.visibility</p:attrName>
                                        </p:attrNameLst>
                                      </p:cBhvr>
                                      <p:to>
                                        <p:strVal val="visible"/>
                                      </p:to>
                                    </p:set>
                                    <p:animEffect transition="in" filter="wipe(left)">
                                      <p:cBhvr>
                                        <p:cTn id="69" dur="500"/>
                                        <p:tgtEl>
                                          <p:spTgt spid="2561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5614"/>
                                        </p:tgtEl>
                                        <p:attrNameLst>
                                          <p:attrName>style.visibility</p:attrName>
                                        </p:attrNameLst>
                                      </p:cBhvr>
                                      <p:to>
                                        <p:strVal val="visible"/>
                                      </p:to>
                                    </p:set>
                                    <p:animEffect transition="in" filter="wipe(left)">
                                      <p:cBhvr>
                                        <p:cTn id="74" dur="500"/>
                                        <p:tgtEl>
                                          <p:spTgt spid="2561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5631"/>
                                        </p:tgtEl>
                                        <p:attrNameLst>
                                          <p:attrName>style.visibility</p:attrName>
                                        </p:attrNameLst>
                                      </p:cBhvr>
                                      <p:to>
                                        <p:strVal val="visible"/>
                                      </p:to>
                                    </p:set>
                                    <p:animEffect transition="in" filter="wipe(down)">
                                      <p:cBhvr>
                                        <p:cTn id="79" dur="500"/>
                                        <p:tgtEl>
                                          <p:spTgt spid="2563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5615"/>
                                        </p:tgtEl>
                                        <p:attrNameLst>
                                          <p:attrName>style.visibility</p:attrName>
                                        </p:attrNameLst>
                                      </p:cBhvr>
                                      <p:to>
                                        <p:strVal val="visible"/>
                                      </p:to>
                                    </p:set>
                                    <p:animEffect transition="in" filter="wipe(left)">
                                      <p:cBhvr>
                                        <p:cTn id="84" dur="500"/>
                                        <p:tgtEl>
                                          <p:spTgt spid="2561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5621"/>
                                        </p:tgtEl>
                                        <p:attrNameLst>
                                          <p:attrName>style.visibility</p:attrName>
                                        </p:attrNameLst>
                                      </p:cBhvr>
                                      <p:to>
                                        <p:strVal val="visible"/>
                                      </p:to>
                                    </p:set>
                                    <p:animEffect transition="in" filter="wipe(left)">
                                      <p:cBhvr>
                                        <p:cTn id="89" dur="500"/>
                                        <p:tgtEl>
                                          <p:spTgt spid="2562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5622"/>
                                        </p:tgtEl>
                                        <p:attrNameLst>
                                          <p:attrName>style.visibility</p:attrName>
                                        </p:attrNameLst>
                                      </p:cBhvr>
                                      <p:to>
                                        <p:strVal val="visible"/>
                                      </p:to>
                                    </p:set>
                                    <p:animEffect transition="in" filter="wipe(left)">
                                      <p:cBhvr>
                                        <p:cTn id="94" dur="500"/>
                                        <p:tgtEl>
                                          <p:spTgt spid="2562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5623"/>
                                        </p:tgtEl>
                                        <p:attrNameLst>
                                          <p:attrName>style.visibility</p:attrName>
                                        </p:attrNameLst>
                                      </p:cBhvr>
                                      <p:to>
                                        <p:strVal val="visible"/>
                                      </p:to>
                                    </p:set>
                                    <p:animEffect transition="in" filter="wipe(left)">
                                      <p:cBhvr>
                                        <p:cTn id="99" dur="500"/>
                                        <p:tgtEl>
                                          <p:spTgt spid="2562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25616"/>
                                        </p:tgtEl>
                                        <p:attrNameLst>
                                          <p:attrName>style.visibility</p:attrName>
                                        </p:attrNameLst>
                                      </p:cBhvr>
                                      <p:to>
                                        <p:strVal val="visible"/>
                                      </p:to>
                                    </p:set>
                                    <p:animEffect transition="in" filter="wipe(left)">
                                      <p:cBhvr>
                                        <p:cTn id="104" dur="500"/>
                                        <p:tgtEl>
                                          <p:spTgt spid="25616"/>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25617"/>
                                        </p:tgtEl>
                                        <p:attrNameLst>
                                          <p:attrName>style.visibility</p:attrName>
                                        </p:attrNameLst>
                                      </p:cBhvr>
                                      <p:to>
                                        <p:strVal val="visible"/>
                                      </p:to>
                                    </p:set>
                                    <p:animEffect transition="in" filter="wipe(left)">
                                      <p:cBhvr>
                                        <p:cTn id="109" dur="500"/>
                                        <p:tgtEl>
                                          <p:spTgt spid="25617"/>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25618"/>
                                        </p:tgtEl>
                                        <p:attrNameLst>
                                          <p:attrName>style.visibility</p:attrName>
                                        </p:attrNameLst>
                                      </p:cBhvr>
                                      <p:to>
                                        <p:strVal val="visible"/>
                                      </p:to>
                                    </p:set>
                                    <p:animEffect transition="in" filter="wipe(left)">
                                      <p:cBhvr>
                                        <p:cTn id="114" dur="500"/>
                                        <p:tgtEl>
                                          <p:spTgt spid="25618"/>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nodeType="clickEffect">
                                  <p:stCondLst>
                                    <p:cond delay="0"/>
                                  </p:stCondLst>
                                  <p:childTnLst>
                                    <p:set>
                                      <p:cBhvr>
                                        <p:cTn id="118" dur="1" fill="hold">
                                          <p:stCondLst>
                                            <p:cond delay="0"/>
                                          </p:stCondLst>
                                        </p:cTn>
                                        <p:tgtEl>
                                          <p:spTgt spid="25620"/>
                                        </p:tgtEl>
                                        <p:attrNameLst>
                                          <p:attrName>style.visibility</p:attrName>
                                        </p:attrNameLst>
                                      </p:cBhvr>
                                      <p:to>
                                        <p:strVal val="visible"/>
                                      </p:to>
                                    </p:set>
                                    <p:animEffect transition="in" filter="wipe(left)">
                                      <p:cBhvr>
                                        <p:cTn id="119" dur="500"/>
                                        <p:tgtEl>
                                          <p:spTgt spid="25620"/>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nodeType="clickEffect">
                                  <p:stCondLst>
                                    <p:cond delay="0"/>
                                  </p:stCondLst>
                                  <p:childTnLst>
                                    <p:set>
                                      <p:cBhvr>
                                        <p:cTn id="123" dur="1" fill="hold">
                                          <p:stCondLst>
                                            <p:cond delay="0"/>
                                          </p:stCondLst>
                                        </p:cTn>
                                        <p:tgtEl>
                                          <p:spTgt spid="25619"/>
                                        </p:tgtEl>
                                        <p:attrNameLst>
                                          <p:attrName>style.visibility</p:attrName>
                                        </p:attrNameLst>
                                      </p:cBhvr>
                                      <p:to>
                                        <p:strVal val="visible"/>
                                      </p:to>
                                    </p:set>
                                    <p:animEffect transition="in" filter="wipe(left)">
                                      <p:cBhvr>
                                        <p:cTn id="124" dur="500"/>
                                        <p:tgtEl>
                                          <p:spTgt spid="25619"/>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25624"/>
                                        </p:tgtEl>
                                        <p:attrNameLst>
                                          <p:attrName>style.visibility</p:attrName>
                                        </p:attrNameLst>
                                      </p:cBhvr>
                                      <p:to>
                                        <p:strVal val="visible"/>
                                      </p:to>
                                    </p:set>
                                    <p:animEffect transition="in" filter="wipe(left)">
                                      <p:cBhvr>
                                        <p:cTn id="129" dur="500"/>
                                        <p:tgtEl>
                                          <p:spTgt spid="25624"/>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50" presetClass="entr" presetSubtype="0" decel="100000" fill="hold" grpId="0" nodeType="clickEffect">
                                  <p:stCondLst>
                                    <p:cond delay="0"/>
                                  </p:stCondLst>
                                  <p:childTnLst>
                                    <p:set>
                                      <p:cBhvr>
                                        <p:cTn id="133" dur="1" fill="hold">
                                          <p:stCondLst>
                                            <p:cond delay="0"/>
                                          </p:stCondLst>
                                        </p:cTn>
                                        <p:tgtEl>
                                          <p:spTgt spid="25629"/>
                                        </p:tgtEl>
                                        <p:attrNameLst>
                                          <p:attrName>style.visibility</p:attrName>
                                        </p:attrNameLst>
                                      </p:cBhvr>
                                      <p:to>
                                        <p:strVal val="visible"/>
                                      </p:to>
                                    </p:set>
                                    <p:anim calcmode="lin" valueType="num">
                                      <p:cBhvr>
                                        <p:cTn id="134" dur="1000" fill="hold"/>
                                        <p:tgtEl>
                                          <p:spTgt spid="25629"/>
                                        </p:tgtEl>
                                        <p:attrNameLst>
                                          <p:attrName>ppt_w</p:attrName>
                                        </p:attrNameLst>
                                      </p:cBhvr>
                                      <p:tavLst>
                                        <p:tav tm="0">
                                          <p:val>
                                            <p:strVal val="#ppt_w+.3"/>
                                          </p:val>
                                        </p:tav>
                                        <p:tav tm="100000">
                                          <p:val>
                                            <p:strVal val="#ppt_w"/>
                                          </p:val>
                                        </p:tav>
                                      </p:tavLst>
                                    </p:anim>
                                    <p:anim calcmode="lin" valueType="num">
                                      <p:cBhvr>
                                        <p:cTn id="135" dur="1000" fill="hold"/>
                                        <p:tgtEl>
                                          <p:spTgt spid="25629"/>
                                        </p:tgtEl>
                                        <p:attrNameLst>
                                          <p:attrName>ppt_h</p:attrName>
                                        </p:attrNameLst>
                                      </p:cBhvr>
                                      <p:tavLst>
                                        <p:tav tm="0">
                                          <p:val>
                                            <p:strVal val="#ppt_h"/>
                                          </p:val>
                                        </p:tav>
                                        <p:tav tm="100000">
                                          <p:val>
                                            <p:strVal val="#ppt_h"/>
                                          </p:val>
                                        </p:tav>
                                      </p:tavLst>
                                    </p:anim>
                                    <p:animEffect transition="in" filter="fade">
                                      <p:cBhvr>
                                        <p:cTn id="136" dur="1000"/>
                                        <p:tgtEl>
                                          <p:spTgt spid="25629"/>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5627"/>
                                        </p:tgtEl>
                                        <p:attrNameLst>
                                          <p:attrName>style.visibility</p:attrName>
                                        </p:attrNameLst>
                                      </p:cBhvr>
                                      <p:to>
                                        <p:strVal val="visible"/>
                                      </p:to>
                                    </p:set>
                                    <p:animEffect transition="in" filter="wipe(left)">
                                      <p:cBhvr>
                                        <p:cTn id="141" dur="500"/>
                                        <p:tgtEl>
                                          <p:spTgt spid="25627"/>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25625"/>
                                        </p:tgtEl>
                                        <p:attrNameLst>
                                          <p:attrName>style.visibility</p:attrName>
                                        </p:attrNameLst>
                                      </p:cBhvr>
                                      <p:to>
                                        <p:strVal val="visible"/>
                                      </p:to>
                                    </p:set>
                                    <p:animEffect transition="in" filter="wipe(left)">
                                      <p:cBhvr>
                                        <p:cTn id="146" dur="500"/>
                                        <p:tgtEl>
                                          <p:spTgt spid="25625"/>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25626"/>
                                        </p:tgtEl>
                                        <p:attrNameLst>
                                          <p:attrName>style.visibility</p:attrName>
                                        </p:attrNameLst>
                                      </p:cBhvr>
                                      <p:to>
                                        <p:strVal val="visible"/>
                                      </p:to>
                                    </p:set>
                                    <p:animEffect transition="in" filter="wipe(left)">
                                      <p:cBhvr>
                                        <p:cTn id="151" dur="500"/>
                                        <p:tgtEl>
                                          <p:spTgt spid="25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P spid="25604" grpId="0" autoUpdateAnimBg="0"/>
      <p:bldP spid="25605" grpId="0" animBg="1"/>
      <p:bldP spid="25606" grpId="0" animBg="1"/>
      <p:bldP spid="25607" grpId="0" autoUpdateAnimBg="0"/>
      <p:bldP spid="25608" grpId="0" autoUpdateAnimBg="0"/>
      <p:bldP spid="25610" grpId="0" animBg="1"/>
      <p:bldP spid="25611" grpId="0" animBg="1"/>
      <p:bldP spid="25612" grpId="0" autoUpdateAnimBg="0"/>
      <p:bldP spid="25614" grpId="0" animBg="1"/>
      <p:bldP spid="25615" grpId="0" animBg="1" autoUpdateAnimBg="0"/>
      <p:bldP spid="25621" grpId="0" autoUpdateAnimBg="0"/>
      <p:bldP spid="25622" grpId="0" animBg="1"/>
      <p:bldP spid="25623" grpId="0" autoUpdateAnimBg="0"/>
      <p:bldP spid="25624" grpId="0" animBg="1" autoUpdateAnimBg="0"/>
      <p:bldP spid="25625" grpId="0"/>
      <p:bldP spid="25626" grpId="0"/>
      <p:bldP spid="25627" grpId="0"/>
      <p:bldP spid="25628" grpId="0"/>
      <p:bldP spid="25629" grpId="0" animBg="1"/>
      <p:bldP spid="25630" grpId="0" animBg="1"/>
      <p:bldP spid="25631" grpId="0" animBg="1"/>
      <p:bldP spid="256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质心 质心运动定理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TextBox 2"/>
          <p:cNvSpPr txBox="1"/>
          <p:nvPr/>
        </p:nvSpPr>
        <p:spPr>
          <a:xfrm>
            <a:off x="395536" y="1628800"/>
            <a:ext cx="7704856" cy="461665"/>
          </a:xfrm>
          <a:prstGeom prst="rect">
            <a:avLst/>
          </a:prstGeom>
          <a:noFill/>
        </p:spPr>
        <p:txBody>
          <a:bodyPr wrap="square" rtlCol="0">
            <a:spAutoFit/>
          </a:bodyPr>
          <a:lstStyle/>
          <a:p>
            <a:r>
              <a:rPr lang="zh-CN" altLang="en-US" sz="2400" b="1" dirty="0"/>
              <a:t>质心运动定理</a:t>
            </a:r>
          </a:p>
        </p:txBody>
      </p:sp>
      <p:graphicFrame>
        <p:nvGraphicFramePr>
          <p:cNvPr id="32" name="Object 23"/>
          <p:cNvGraphicFramePr>
            <a:graphicFrameLocks/>
          </p:cNvGraphicFramePr>
          <p:nvPr>
            <p:extLst>
              <p:ext uri="{D42A27DB-BD31-4B8C-83A1-F6EECF244321}">
                <p14:modId xmlns:p14="http://schemas.microsoft.com/office/powerpoint/2010/main" val="968890711"/>
              </p:ext>
            </p:extLst>
          </p:nvPr>
        </p:nvGraphicFramePr>
        <p:xfrm>
          <a:off x="3203848" y="2204864"/>
          <a:ext cx="504056" cy="432048"/>
        </p:xfrm>
        <a:graphic>
          <a:graphicData uri="http://schemas.openxmlformats.org/presentationml/2006/ole">
            <mc:AlternateContent xmlns:mc="http://schemas.openxmlformats.org/markup-compatibility/2006">
              <mc:Choice xmlns:v="urn:schemas-microsoft-com:vml" Requires="v">
                <p:oleObj spid="_x0000_s169473" name="Equation" r:id="rId4" imgW="266400" imgH="228600" progId="Equation.DSMT4">
                  <p:embed/>
                </p:oleObj>
              </mc:Choice>
              <mc:Fallback>
                <p:oleObj name="Equation" r:id="rId4" imgW="266400" imgH="228600" progId="Equation.DSMT4">
                  <p:embed/>
                  <p:pic>
                    <p:nvPicPr>
                      <p:cNvPr id="0" name=""/>
                      <p:cNvPicPr>
                        <a:picLocks noChangeArrowheads="1"/>
                      </p:cNvPicPr>
                      <p:nvPr/>
                    </p:nvPicPr>
                    <p:blipFill>
                      <a:blip r:embed="rId5"/>
                      <a:srcRect/>
                      <a:stretch>
                        <a:fillRect/>
                      </a:stretch>
                    </p:blipFill>
                    <p:spPr bwMode="auto">
                      <a:xfrm>
                        <a:off x="3203848" y="2204864"/>
                        <a:ext cx="504056" cy="432048"/>
                      </a:xfrm>
                      <a:prstGeom prst="rect">
                        <a:avLst/>
                      </a:prstGeom>
                      <a:noFill/>
                      <a:ln>
                        <a:noFill/>
                      </a:ln>
                    </p:spPr>
                  </p:pic>
                </p:oleObj>
              </mc:Fallback>
            </mc:AlternateContent>
          </a:graphicData>
        </a:graphic>
      </p:graphicFrame>
      <p:graphicFrame>
        <p:nvGraphicFramePr>
          <p:cNvPr id="37" name="Object 28"/>
          <p:cNvGraphicFramePr>
            <a:graphicFrameLocks/>
          </p:cNvGraphicFramePr>
          <p:nvPr>
            <p:extLst>
              <p:ext uri="{D42A27DB-BD31-4B8C-83A1-F6EECF244321}">
                <p14:modId xmlns:p14="http://schemas.microsoft.com/office/powerpoint/2010/main" val="339729930"/>
              </p:ext>
            </p:extLst>
          </p:nvPr>
        </p:nvGraphicFramePr>
        <p:xfrm>
          <a:off x="3707904" y="1628800"/>
          <a:ext cx="2333302" cy="1547217"/>
        </p:xfrm>
        <a:graphic>
          <a:graphicData uri="http://schemas.openxmlformats.org/presentationml/2006/ole">
            <mc:AlternateContent xmlns:mc="http://schemas.openxmlformats.org/markup-compatibility/2006">
              <mc:Choice xmlns:v="urn:schemas-microsoft-com:vml" Requires="v">
                <p:oleObj spid="_x0000_s169474" name="Equation" r:id="rId6" imgW="1066680" imgH="838080" progId="Equation.DSMT4">
                  <p:embed/>
                </p:oleObj>
              </mc:Choice>
              <mc:Fallback>
                <p:oleObj name="Equation" r:id="rId6" imgW="1066680" imgH="838080" progId="Equation.DSMT4">
                  <p:embed/>
                  <p:pic>
                    <p:nvPicPr>
                      <p:cNvPr id="0" name=""/>
                      <p:cNvPicPr>
                        <a:picLocks noChangeArrowheads="1"/>
                      </p:cNvPicPr>
                      <p:nvPr/>
                    </p:nvPicPr>
                    <p:blipFill>
                      <a:blip r:embed="rId7"/>
                      <a:srcRect/>
                      <a:stretch>
                        <a:fillRect/>
                      </a:stretch>
                    </p:blipFill>
                    <p:spPr bwMode="auto">
                      <a:xfrm>
                        <a:off x="3707904" y="1628800"/>
                        <a:ext cx="2333302" cy="1547217"/>
                      </a:xfrm>
                      <a:prstGeom prst="rect">
                        <a:avLst/>
                      </a:prstGeom>
                      <a:noFill/>
                      <a:ln>
                        <a:noFill/>
                      </a:ln>
                    </p:spPr>
                  </p:pic>
                </p:oleObj>
              </mc:Fallback>
            </mc:AlternateContent>
          </a:graphicData>
        </a:graphic>
      </p:graphicFrame>
      <p:sp>
        <p:nvSpPr>
          <p:cNvPr id="7" name="TextBox 6"/>
          <p:cNvSpPr txBox="1"/>
          <p:nvPr/>
        </p:nvSpPr>
        <p:spPr>
          <a:xfrm>
            <a:off x="539552" y="3284984"/>
            <a:ext cx="2736304" cy="369332"/>
          </a:xfrm>
          <a:prstGeom prst="rect">
            <a:avLst/>
          </a:prstGeom>
          <a:noFill/>
        </p:spPr>
        <p:txBody>
          <a:bodyPr wrap="square" rtlCol="0">
            <a:spAutoFit/>
          </a:bodyPr>
          <a:lstStyle/>
          <a:p>
            <a:r>
              <a:rPr lang="zh-CN" altLang="en-US" dirty="0"/>
              <a:t>上式对时间求导，得到：</a:t>
            </a:r>
          </a:p>
        </p:txBody>
      </p:sp>
      <p:graphicFrame>
        <p:nvGraphicFramePr>
          <p:cNvPr id="9" name="对象 8"/>
          <p:cNvGraphicFramePr>
            <a:graphicFrameLocks/>
          </p:cNvGraphicFramePr>
          <p:nvPr>
            <p:extLst>
              <p:ext uri="{D42A27DB-BD31-4B8C-83A1-F6EECF244321}">
                <p14:modId xmlns:p14="http://schemas.microsoft.com/office/powerpoint/2010/main" val="395297669"/>
              </p:ext>
            </p:extLst>
          </p:nvPr>
        </p:nvGraphicFramePr>
        <p:xfrm>
          <a:off x="1966271" y="3669607"/>
          <a:ext cx="6496050" cy="1173163"/>
        </p:xfrm>
        <a:graphic>
          <a:graphicData uri="http://schemas.openxmlformats.org/presentationml/2006/ole">
            <mc:AlternateContent xmlns:mc="http://schemas.openxmlformats.org/markup-compatibility/2006">
              <mc:Choice xmlns:v="urn:schemas-microsoft-com:vml" Requires="v">
                <p:oleObj spid="_x0000_s169475" name="Equation" r:id="rId8" imgW="2971800" imgH="634680" progId="Equation.DSMT4">
                  <p:embed/>
                </p:oleObj>
              </mc:Choice>
              <mc:Fallback>
                <p:oleObj name="Equation" r:id="rId8" imgW="2971800" imgH="634680" progId="Equation.DSMT4">
                  <p:embed/>
                  <p:pic>
                    <p:nvPicPr>
                      <p:cNvPr id="0" name="Object 28"/>
                      <p:cNvPicPr>
                        <a:picLocks noChangeArrowheads="1"/>
                      </p:cNvPicPr>
                      <p:nvPr/>
                    </p:nvPicPr>
                    <p:blipFill>
                      <a:blip r:embed="rId9"/>
                      <a:srcRect/>
                      <a:stretch>
                        <a:fillRect/>
                      </a:stretch>
                    </p:blipFill>
                    <p:spPr bwMode="auto">
                      <a:xfrm>
                        <a:off x="1966271" y="3669607"/>
                        <a:ext cx="6496050"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p:nvPr/>
        </p:nvSpPr>
        <p:spPr>
          <a:xfrm>
            <a:off x="6228184" y="4869160"/>
            <a:ext cx="2736304" cy="646331"/>
          </a:xfrm>
          <a:prstGeom prst="rect">
            <a:avLst/>
          </a:prstGeom>
          <a:noFill/>
        </p:spPr>
        <p:txBody>
          <a:bodyPr wrap="square" rtlCol="0">
            <a:spAutoFit/>
          </a:bodyPr>
          <a:lstStyle/>
          <a:p>
            <a:r>
              <a:rPr lang="zh-CN" altLang="en-US" dirty="0"/>
              <a:t>质点系总质量与质心速度的乘积等于质点系总动量</a:t>
            </a:r>
          </a:p>
        </p:txBody>
      </p:sp>
      <p:sp>
        <p:nvSpPr>
          <p:cNvPr id="11" name="TextBox 10"/>
          <p:cNvSpPr txBox="1"/>
          <p:nvPr/>
        </p:nvSpPr>
        <p:spPr>
          <a:xfrm>
            <a:off x="539552" y="5198875"/>
            <a:ext cx="3240360" cy="369332"/>
          </a:xfrm>
          <a:prstGeom prst="rect">
            <a:avLst/>
          </a:prstGeom>
          <a:noFill/>
        </p:spPr>
        <p:txBody>
          <a:bodyPr wrap="square" rtlCol="0">
            <a:spAutoFit/>
          </a:bodyPr>
          <a:lstStyle/>
          <a:p>
            <a:r>
              <a:rPr lang="zh-CN" altLang="en-US" dirty="0"/>
              <a:t>再次对时间求导，得到：</a:t>
            </a:r>
          </a:p>
        </p:txBody>
      </p:sp>
      <p:graphicFrame>
        <p:nvGraphicFramePr>
          <p:cNvPr id="12" name="对象 11"/>
          <p:cNvGraphicFramePr>
            <a:graphicFrameLocks/>
          </p:cNvGraphicFramePr>
          <p:nvPr>
            <p:extLst>
              <p:ext uri="{D42A27DB-BD31-4B8C-83A1-F6EECF244321}">
                <p14:modId xmlns:p14="http://schemas.microsoft.com/office/powerpoint/2010/main" val="1586899832"/>
              </p:ext>
            </p:extLst>
          </p:nvPr>
        </p:nvGraphicFramePr>
        <p:xfrm>
          <a:off x="1094657" y="5568207"/>
          <a:ext cx="3414713" cy="1173163"/>
        </p:xfrm>
        <a:graphic>
          <a:graphicData uri="http://schemas.openxmlformats.org/presentationml/2006/ole">
            <mc:AlternateContent xmlns:mc="http://schemas.openxmlformats.org/markup-compatibility/2006">
              <mc:Choice xmlns:v="urn:schemas-microsoft-com:vml" Requires="v">
                <p:oleObj spid="_x0000_s169476" name="Equation" r:id="rId10" imgW="1562040" imgH="634680" progId="Equation.DSMT4">
                  <p:embed/>
                </p:oleObj>
              </mc:Choice>
              <mc:Fallback>
                <p:oleObj name="Equation" r:id="rId10" imgW="1562040" imgH="634680" progId="Equation.DSMT4">
                  <p:embed/>
                  <p:pic>
                    <p:nvPicPr>
                      <p:cNvPr id="0" name="对象 8"/>
                      <p:cNvPicPr>
                        <a:picLocks noChangeArrowheads="1"/>
                      </p:cNvPicPr>
                      <p:nvPr/>
                    </p:nvPicPr>
                    <p:blipFill>
                      <a:blip r:embed="rId11"/>
                      <a:srcRect/>
                      <a:stretch>
                        <a:fillRect/>
                      </a:stretch>
                    </p:blipFill>
                    <p:spPr bwMode="auto">
                      <a:xfrm>
                        <a:off x="1094657" y="5568207"/>
                        <a:ext cx="3414713"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5" name="直接连接符 14"/>
          <p:cNvCxnSpPr/>
          <p:nvPr/>
        </p:nvCxnSpPr>
        <p:spPr>
          <a:xfrm>
            <a:off x="2339752" y="6719464"/>
            <a:ext cx="208823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3563888" y="5568207"/>
            <a:ext cx="684076" cy="4530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41769" y="5280721"/>
            <a:ext cx="2232248" cy="369332"/>
          </a:xfrm>
          <a:prstGeom prst="rect">
            <a:avLst/>
          </a:prstGeom>
          <a:noFill/>
        </p:spPr>
        <p:txBody>
          <a:bodyPr wrap="square" rtlCol="0">
            <a:spAutoFit/>
          </a:bodyPr>
          <a:lstStyle/>
          <a:p>
            <a:r>
              <a:rPr lang="zh-CN" altLang="en-US" dirty="0"/>
              <a:t>质点系动量定理</a:t>
            </a:r>
          </a:p>
        </p:txBody>
      </p:sp>
      <p:graphicFrame>
        <p:nvGraphicFramePr>
          <p:cNvPr id="20" name="对象 19"/>
          <p:cNvGraphicFramePr>
            <a:graphicFrameLocks/>
          </p:cNvGraphicFramePr>
          <p:nvPr>
            <p:extLst>
              <p:ext uri="{D42A27DB-BD31-4B8C-83A1-F6EECF244321}">
                <p14:modId xmlns:p14="http://schemas.microsoft.com/office/powerpoint/2010/main" val="1152291132"/>
              </p:ext>
            </p:extLst>
          </p:nvPr>
        </p:nvGraphicFramePr>
        <p:xfrm>
          <a:off x="6437313" y="5872163"/>
          <a:ext cx="1638300" cy="798512"/>
        </p:xfrm>
        <a:graphic>
          <a:graphicData uri="http://schemas.openxmlformats.org/presentationml/2006/ole">
            <mc:AlternateContent xmlns:mc="http://schemas.openxmlformats.org/markup-compatibility/2006">
              <mc:Choice xmlns:v="urn:schemas-microsoft-com:vml" Requires="v">
                <p:oleObj spid="_x0000_s169477" name="Equation" r:id="rId12" imgW="749160" imgH="431640" progId="Equation.DSMT4">
                  <p:embed/>
                </p:oleObj>
              </mc:Choice>
              <mc:Fallback>
                <p:oleObj name="Equation" r:id="rId12" imgW="749160" imgH="431640" progId="Equation.DSMT4">
                  <p:embed/>
                  <p:pic>
                    <p:nvPicPr>
                      <p:cNvPr id="0" name="对象 11"/>
                      <p:cNvPicPr>
                        <a:picLocks noChangeArrowheads="1"/>
                      </p:cNvPicPr>
                      <p:nvPr/>
                    </p:nvPicPr>
                    <p:blipFill>
                      <a:blip r:embed="rId13"/>
                      <a:srcRect/>
                      <a:stretch>
                        <a:fillRect/>
                      </a:stretch>
                    </p:blipFill>
                    <p:spPr bwMode="auto">
                      <a:xfrm>
                        <a:off x="6437313" y="5872163"/>
                        <a:ext cx="16383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右箭头 20"/>
          <p:cNvSpPr/>
          <p:nvPr/>
        </p:nvSpPr>
        <p:spPr>
          <a:xfrm>
            <a:off x="5292080" y="6165304"/>
            <a:ext cx="64807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a:off x="1331640" y="2090465"/>
            <a:ext cx="0" cy="4024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5536" y="2492896"/>
            <a:ext cx="2304256" cy="369332"/>
          </a:xfrm>
          <a:prstGeom prst="rect">
            <a:avLst/>
          </a:prstGeom>
          <a:noFill/>
        </p:spPr>
        <p:txBody>
          <a:bodyPr wrap="square" rtlCol="0">
            <a:spAutoFit/>
          </a:bodyPr>
          <a:lstStyle/>
          <a:p>
            <a:r>
              <a:rPr lang="zh-CN" altLang="en-US" dirty="0"/>
              <a:t>体会质心的物理意义</a:t>
            </a:r>
          </a:p>
        </p:txBody>
      </p:sp>
      <p:cxnSp>
        <p:nvCxnSpPr>
          <p:cNvPr id="13" name="直接连接符 12"/>
          <p:cNvCxnSpPr/>
          <p:nvPr/>
        </p:nvCxnSpPr>
        <p:spPr>
          <a:xfrm>
            <a:off x="6588224" y="4869160"/>
            <a:ext cx="17281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4427984" y="6021288"/>
            <a:ext cx="36004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88023" y="5794747"/>
            <a:ext cx="2160241" cy="369332"/>
          </a:xfrm>
          <a:prstGeom prst="rect">
            <a:avLst/>
          </a:prstGeom>
          <a:noFill/>
        </p:spPr>
        <p:txBody>
          <a:bodyPr wrap="square" rtlCol="0">
            <a:spAutoFit/>
          </a:bodyPr>
          <a:lstStyle/>
          <a:p>
            <a:r>
              <a:rPr lang="zh-CN" altLang="en-US" dirty="0"/>
              <a:t>质点系的合外力</a:t>
            </a:r>
          </a:p>
        </p:txBody>
      </p:sp>
      <p:cxnSp>
        <p:nvCxnSpPr>
          <p:cNvPr id="23" name="直接连接符 22"/>
          <p:cNvCxnSpPr/>
          <p:nvPr/>
        </p:nvCxnSpPr>
        <p:spPr>
          <a:xfrm>
            <a:off x="6588224" y="6719464"/>
            <a:ext cx="1512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85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质心 质心运动定理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TextBox 2"/>
          <p:cNvSpPr txBox="1"/>
          <p:nvPr/>
        </p:nvSpPr>
        <p:spPr>
          <a:xfrm>
            <a:off x="395536" y="1628800"/>
            <a:ext cx="7704856" cy="461665"/>
          </a:xfrm>
          <a:prstGeom prst="rect">
            <a:avLst/>
          </a:prstGeom>
          <a:noFill/>
        </p:spPr>
        <p:txBody>
          <a:bodyPr wrap="square" rtlCol="0">
            <a:spAutoFit/>
          </a:bodyPr>
          <a:lstStyle/>
          <a:p>
            <a:r>
              <a:rPr lang="zh-CN" altLang="en-US" sz="2400" b="1" dirty="0"/>
              <a:t>质心运动定理</a:t>
            </a:r>
          </a:p>
        </p:txBody>
      </p:sp>
      <p:graphicFrame>
        <p:nvGraphicFramePr>
          <p:cNvPr id="4" name="对象 3"/>
          <p:cNvGraphicFramePr>
            <a:graphicFrameLocks/>
          </p:cNvGraphicFramePr>
          <p:nvPr>
            <p:extLst>
              <p:ext uri="{D42A27DB-BD31-4B8C-83A1-F6EECF244321}">
                <p14:modId xmlns:p14="http://schemas.microsoft.com/office/powerpoint/2010/main" val="3722320300"/>
              </p:ext>
            </p:extLst>
          </p:nvPr>
        </p:nvGraphicFramePr>
        <p:xfrm>
          <a:off x="2933700" y="1460376"/>
          <a:ext cx="1638300" cy="798512"/>
        </p:xfrm>
        <a:graphic>
          <a:graphicData uri="http://schemas.openxmlformats.org/presentationml/2006/ole">
            <mc:AlternateContent xmlns:mc="http://schemas.openxmlformats.org/markup-compatibility/2006">
              <mc:Choice xmlns:v="urn:schemas-microsoft-com:vml" Requires="v">
                <p:oleObj spid="_x0000_s170091" name="Equation" r:id="rId4" imgW="749160" imgH="431640" progId="Equation.DSMT4">
                  <p:embed/>
                </p:oleObj>
              </mc:Choice>
              <mc:Fallback>
                <p:oleObj name="Equation" r:id="rId4" imgW="749160" imgH="431640" progId="Equation.DSMT4">
                  <p:embed/>
                  <p:pic>
                    <p:nvPicPr>
                      <p:cNvPr id="0" name="对象 19"/>
                      <p:cNvPicPr>
                        <a:picLocks noChangeArrowheads="1"/>
                      </p:cNvPicPr>
                      <p:nvPr/>
                    </p:nvPicPr>
                    <p:blipFill>
                      <a:blip r:embed="rId5"/>
                      <a:srcRect/>
                      <a:stretch>
                        <a:fillRect/>
                      </a:stretch>
                    </p:blipFill>
                    <p:spPr bwMode="auto">
                      <a:xfrm>
                        <a:off x="2933700" y="1460376"/>
                        <a:ext cx="16383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01974" y="2273724"/>
            <a:ext cx="8064896" cy="2246769"/>
          </a:xfrm>
          <a:prstGeom prst="rect">
            <a:avLst/>
          </a:prstGeom>
          <a:noFill/>
        </p:spPr>
        <p:txBody>
          <a:bodyPr wrap="square" rtlCol="0">
            <a:spAutoFit/>
          </a:bodyPr>
          <a:lstStyle/>
          <a:p>
            <a:r>
              <a:rPr lang="zh-CN" altLang="en-US" sz="2000" dirty="0"/>
              <a:t>质心运动定理表明：</a:t>
            </a:r>
            <a:endParaRPr lang="en-US" altLang="zh-CN" sz="2000" dirty="0"/>
          </a:p>
          <a:p>
            <a:pPr marL="457200" indent="-457200">
              <a:buAutoNum type="arabicPeriod"/>
            </a:pPr>
            <a:r>
              <a:rPr lang="zh-CN" altLang="en-US" sz="2000" dirty="0"/>
              <a:t>质点系的总质量与质心加速度的乘积等于作用在质点系每个质点上的外力（</a:t>
            </a:r>
            <a:r>
              <a:rPr lang="zh-CN" altLang="en-US" sz="2000" dirty="0">
                <a:solidFill>
                  <a:srgbClr val="FF0000"/>
                </a:solidFill>
              </a:rPr>
              <a:t>质点系的外力</a:t>
            </a:r>
            <a:r>
              <a:rPr lang="zh-CN" altLang="en-US" sz="2000" dirty="0"/>
              <a:t>）的矢量和；</a:t>
            </a:r>
            <a:endParaRPr lang="en-US" altLang="zh-CN" sz="2000" dirty="0"/>
          </a:p>
          <a:p>
            <a:pPr marL="457200" indent="-457200">
              <a:buAutoNum type="arabicPeriod"/>
            </a:pPr>
            <a:r>
              <a:rPr lang="zh-CN" altLang="en-US" sz="2000" dirty="0"/>
              <a:t>质点系质心的运动，可以看成是一个质点的运动，这个质点集中了整个质点系的质量，也集中了质点系受到的所有外力；</a:t>
            </a:r>
            <a:endParaRPr lang="en-US" altLang="zh-CN" sz="2000" dirty="0"/>
          </a:p>
          <a:p>
            <a:pPr marL="457200" indent="-457200">
              <a:buAutoNum type="arabicPeriod"/>
            </a:pPr>
            <a:r>
              <a:rPr lang="zh-CN" altLang="en-US" sz="2000" dirty="0"/>
              <a:t>质心运动状态取决于系统所受外力，内力不能使质心产生加速度；</a:t>
            </a:r>
          </a:p>
          <a:p>
            <a:pPr marL="457200" indent="-457200">
              <a:buAutoNum type="arabicPeriod"/>
            </a:pPr>
            <a:r>
              <a:rPr lang="zh-CN" altLang="en-US" sz="2000" dirty="0"/>
              <a:t>该定理可用于分析刚体的运动。</a:t>
            </a:r>
          </a:p>
        </p:txBody>
      </p:sp>
      <p:pic>
        <p:nvPicPr>
          <p:cNvPr id="22" name="Picture 5" descr="T303"/>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b="13588"/>
          <a:stretch/>
        </p:blipFill>
        <p:spPr bwMode="auto">
          <a:xfrm>
            <a:off x="6084167" y="4335882"/>
            <a:ext cx="3062247" cy="2522117"/>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1331640" y="4858276"/>
            <a:ext cx="4572000" cy="1477328"/>
          </a:xfrm>
          <a:prstGeom prst="rect">
            <a:avLst/>
          </a:prstGeom>
        </p:spPr>
        <p:txBody>
          <a:bodyPr>
            <a:spAutoFit/>
          </a:bodyPr>
          <a:lstStyle/>
          <a:p>
            <a:r>
              <a:rPr kumimoji="1" lang="zh-CN" altLang="en-US" dirty="0">
                <a:latin typeface="Times New Roman" pitchFamily="18" charset="0"/>
              </a:rPr>
              <a:t>尽管物体在上抛运动的同时还在旋转，物体（可以看成质点系）上各点的运动比较复杂，但物体上的某一点（质心）的运动就简单得象一个质点的上抛一样，沿着抛物线的轨迹运动</a:t>
            </a:r>
            <a:r>
              <a:rPr kumimoji="1" lang="en-US" altLang="zh-CN" dirty="0">
                <a:latin typeface="Times New Roman" pitchFamily="18" charset="0"/>
              </a:rPr>
              <a:t>(</a:t>
            </a:r>
            <a:r>
              <a:rPr kumimoji="1" lang="zh-CN" altLang="en-US" dirty="0">
                <a:latin typeface="Times New Roman" pitchFamily="18" charset="0"/>
              </a:rPr>
              <a:t>质心运动定理</a:t>
            </a:r>
            <a:r>
              <a:rPr kumimoji="1" lang="en-US" altLang="zh-CN" dirty="0">
                <a:latin typeface="Times New Roman" pitchFamily="18" charset="0"/>
              </a:rPr>
              <a:t>)</a:t>
            </a:r>
            <a:r>
              <a:rPr kumimoji="1" lang="zh-CN" altLang="en-US" dirty="0">
                <a:latin typeface="Times New Roman" pitchFamily="18" charset="0"/>
              </a:rPr>
              <a:t>。</a:t>
            </a:r>
            <a:endParaRPr lang="zh-CN" altLang="en-US" dirty="0"/>
          </a:p>
        </p:txBody>
      </p:sp>
      <p:sp>
        <p:nvSpPr>
          <p:cNvPr id="13" name="TextBox 12"/>
          <p:cNvSpPr txBox="1"/>
          <p:nvPr/>
        </p:nvSpPr>
        <p:spPr>
          <a:xfrm>
            <a:off x="2483768" y="6335604"/>
            <a:ext cx="3136355" cy="461665"/>
          </a:xfrm>
          <a:prstGeom prst="rect">
            <a:avLst/>
          </a:prstGeom>
          <a:noFill/>
        </p:spPr>
        <p:txBody>
          <a:bodyPr wrap="square" rtlCol="0">
            <a:spAutoFit/>
          </a:bodyPr>
          <a:lstStyle/>
          <a:p>
            <a:r>
              <a:rPr lang="zh-CN" altLang="en-US" sz="2400" b="1" dirty="0">
                <a:solidFill>
                  <a:srgbClr val="FF0000"/>
                </a:solidFill>
              </a:rPr>
              <a:t>沿抛物线的平动</a:t>
            </a:r>
            <a:r>
              <a:rPr lang="en-US" altLang="zh-CN" sz="2400" b="1" dirty="0">
                <a:solidFill>
                  <a:srgbClr val="FF0000"/>
                </a:solidFill>
              </a:rPr>
              <a:t>+</a:t>
            </a:r>
            <a:r>
              <a:rPr lang="zh-CN" altLang="en-US" sz="2400" b="1" dirty="0">
                <a:solidFill>
                  <a:srgbClr val="FF0000"/>
                </a:solidFill>
              </a:rPr>
              <a:t>转动</a:t>
            </a:r>
          </a:p>
        </p:txBody>
      </p:sp>
    </p:spTree>
    <p:extLst>
      <p:ext uri="{BB962C8B-B14F-4D97-AF65-F5344CB8AC3E}">
        <p14:creationId xmlns:p14="http://schemas.microsoft.com/office/powerpoint/2010/main" val="264860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质点动量定理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5534" y="2263223"/>
            <a:ext cx="8136904" cy="461665"/>
          </a:xfrm>
          <a:prstGeom prst="rect">
            <a:avLst/>
          </a:prstGeom>
          <a:noFill/>
        </p:spPr>
        <p:txBody>
          <a:bodyPr wrap="square" rtlCol="0">
            <a:spAutoFit/>
          </a:bodyPr>
          <a:lstStyle/>
          <a:p>
            <a:r>
              <a:rPr lang="zh-CN" altLang="en-US" sz="2400" dirty="0"/>
              <a:t>对（*）式积分，得到：</a:t>
            </a:r>
          </a:p>
        </p:txBody>
      </p:sp>
      <p:graphicFrame>
        <p:nvGraphicFramePr>
          <p:cNvPr id="3" name="对象 2"/>
          <p:cNvGraphicFramePr>
            <a:graphicFrameLocks noChangeAspect="1"/>
          </p:cNvGraphicFramePr>
          <p:nvPr>
            <p:extLst>
              <p:ext uri="{D42A27DB-BD31-4B8C-83A1-F6EECF244321}">
                <p14:modId xmlns:p14="http://schemas.microsoft.com/office/powerpoint/2010/main" val="4293687419"/>
              </p:ext>
            </p:extLst>
          </p:nvPr>
        </p:nvGraphicFramePr>
        <p:xfrm>
          <a:off x="2807431" y="1556792"/>
          <a:ext cx="3313113" cy="579437"/>
        </p:xfrm>
        <a:graphic>
          <a:graphicData uri="http://schemas.openxmlformats.org/presentationml/2006/ole">
            <mc:AlternateContent xmlns:mc="http://schemas.openxmlformats.org/markup-compatibility/2006">
              <mc:Choice xmlns:v="urn:schemas-microsoft-com:vml" Requires="v">
                <p:oleObj spid="_x0000_s189699" name="Equation" r:id="rId4" imgW="1511280" imgH="266400" progId="Equation.DSMT4">
                  <p:embed/>
                </p:oleObj>
              </mc:Choice>
              <mc:Fallback>
                <p:oleObj name="Equation" r:id="rId4" imgW="1511280" imgH="2664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7431" y="1556792"/>
                        <a:ext cx="3313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589759748"/>
              </p:ext>
            </p:extLst>
          </p:nvPr>
        </p:nvGraphicFramePr>
        <p:xfrm>
          <a:off x="251520" y="2845706"/>
          <a:ext cx="5370637" cy="988675"/>
        </p:xfrm>
        <a:graphic>
          <a:graphicData uri="http://schemas.openxmlformats.org/presentationml/2006/ole">
            <mc:AlternateContent xmlns:mc="http://schemas.openxmlformats.org/markup-compatibility/2006">
              <mc:Choice xmlns:v="urn:schemas-microsoft-com:vml" Requires="v">
                <p:oleObj spid="_x0000_s189700" name="Equation" r:id="rId6" imgW="2666880" imgH="495000" progId="Equation.DSMT4">
                  <p:embed/>
                </p:oleObj>
              </mc:Choice>
              <mc:Fallback>
                <p:oleObj name="Equation" r:id="rId6" imgW="2666880" imgH="495000" progId="Equation.DSMT4">
                  <p:embed/>
                  <p:pic>
                    <p:nvPicPr>
                      <p:cNvPr id="0" name="对象 2"/>
                      <p:cNvPicPr>
                        <a:picLocks noChangeAspect="1" noChangeArrowheads="1"/>
                      </p:cNvPicPr>
                      <p:nvPr/>
                    </p:nvPicPr>
                    <p:blipFill>
                      <a:blip r:embed="rId7"/>
                      <a:srcRect/>
                      <a:stretch>
                        <a:fillRect/>
                      </a:stretch>
                    </p:blipFill>
                    <p:spPr bwMode="auto">
                      <a:xfrm>
                        <a:off x="251520" y="2845706"/>
                        <a:ext cx="5370637" cy="988675"/>
                      </a:xfrm>
                      <a:prstGeom prst="rect">
                        <a:avLst/>
                      </a:prstGeom>
                      <a:noFill/>
                      <a:ln>
                        <a:noFill/>
                      </a:ln>
                    </p:spPr>
                  </p:pic>
                </p:oleObj>
              </mc:Fallback>
            </mc:AlternateContent>
          </a:graphicData>
        </a:graphic>
      </p:graphicFrame>
      <p:sp>
        <p:nvSpPr>
          <p:cNvPr id="31" name="Text Box 6"/>
          <p:cNvSpPr txBox="1">
            <a:spLocks noChangeArrowheads="1"/>
          </p:cNvSpPr>
          <p:nvPr/>
        </p:nvSpPr>
        <p:spPr bwMode="auto">
          <a:xfrm>
            <a:off x="260688" y="4221088"/>
            <a:ext cx="8569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Times New Roman" pitchFamily="18" charset="0"/>
              </a:rPr>
              <a:t>上式称为</a:t>
            </a:r>
            <a:r>
              <a:rPr kumimoji="1" lang="zh-CN" altLang="en-US" sz="2400" b="1" dirty="0">
                <a:solidFill>
                  <a:srgbClr val="CC0000"/>
                </a:solidFill>
                <a:latin typeface="Times New Roman" pitchFamily="18" charset="0"/>
                <a:ea typeface="黑体" pitchFamily="2" charset="-122"/>
              </a:rPr>
              <a:t>质点动量定理的积分形式</a:t>
            </a:r>
            <a:r>
              <a:rPr kumimoji="1" lang="zh-CN" altLang="en-US" sz="2400" dirty="0">
                <a:latin typeface="Times New Roman" pitchFamily="18" charset="0"/>
                <a:ea typeface="黑体" pitchFamily="2" charset="-122"/>
              </a:rPr>
              <a:t>。</a:t>
            </a:r>
            <a:r>
              <a:rPr kumimoji="1" lang="zh-CN" altLang="en-US" sz="2400" dirty="0">
                <a:latin typeface="Times New Roman" pitchFamily="18" charset="0"/>
              </a:rPr>
              <a:t> </a:t>
            </a:r>
          </a:p>
        </p:txBody>
      </p:sp>
      <p:graphicFrame>
        <p:nvGraphicFramePr>
          <p:cNvPr id="38" name="Object 2"/>
          <p:cNvGraphicFramePr>
            <a:graphicFrameLocks noChangeAspect="1"/>
          </p:cNvGraphicFramePr>
          <p:nvPr>
            <p:extLst>
              <p:ext uri="{D42A27DB-BD31-4B8C-83A1-F6EECF244321}">
                <p14:modId xmlns:p14="http://schemas.microsoft.com/office/powerpoint/2010/main" val="1362723020"/>
              </p:ext>
            </p:extLst>
          </p:nvPr>
        </p:nvGraphicFramePr>
        <p:xfrm>
          <a:off x="6759451" y="3028280"/>
          <a:ext cx="195262" cy="190500"/>
        </p:xfrm>
        <a:graphic>
          <a:graphicData uri="http://schemas.openxmlformats.org/presentationml/2006/ole">
            <mc:AlternateContent xmlns:mc="http://schemas.openxmlformats.org/markup-compatibility/2006">
              <mc:Choice xmlns:v="urn:schemas-microsoft-com:vml" Requires="v">
                <p:oleObj spid="_x0000_s189701" name="公式" r:id="rId8" imgW="190417" imgH="190417" progId="Equation.3">
                  <p:embed/>
                </p:oleObj>
              </mc:Choice>
              <mc:Fallback>
                <p:oleObj name="公式" r:id="rId8" imgW="190417" imgH="19041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9451" y="3028280"/>
                        <a:ext cx="195262" cy="1905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Object 3"/>
          <p:cNvGraphicFramePr>
            <a:graphicFrameLocks noChangeAspect="1"/>
          </p:cNvGraphicFramePr>
          <p:nvPr>
            <p:extLst>
              <p:ext uri="{D42A27DB-BD31-4B8C-83A1-F6EECF244321}">
                <p14:modId xmlns:p14="http://schemas.microsoft.com/office/powerpoint/2010/main" val="1126998696"/>
              </p:ext>
            </p:extLst>
          </p:nvPr>
        </p:nvGraphicFramePr>
        <p:xfrm>
          <a:off x="7627813" y="2367880"/>
          <a:ext cx="195263" cy="190500"/>
        </p:xfrm>
        <a:graphic>
          <a:graphicData uri="http://schemas.openxmlformats.org/presentationml/2006/ole">
            <mc:AlternateContent xmlns:mc="http://schemas.openxmlformats.org/markup-compatibility/2006">
              <mc:Choice xmlns:v="urn:schemas-microsoft-com:vml" Requires="v">
                <p:oleObj spid="_x0000_s189702" name="公式" r:id="rId10" imgW="190417" imgH="190417" progId="Equation.3">
                  <p:embed/>
                </p:oleObj>
              </mc:Choice>
              <mc:Fallback>
                <p:oleObj name="公式" r:id="rId10" imgW="190417" imgH="190417"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7813" y="2367880"/>
                        <a:ext cx="195263" cy="1905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Line 6"/>
          <p:cNvSpPr>
            <a:spLocks noChangeShapeType="1"/>
          </p:cNvSpPr>
          <p:nvPr/>
        </p:nvSpPr>
        <p:spPr bwMode="auto">
          <a:xfrm>
            <a:off x="6581651" y="3747418"/>
            <a:ext cx="18446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7"/>
          <p:cNvSpPr>
            <a:spLocks noChangeShapeType="1"/>
          </p:cNvSpPr>
          <p:nvPr/>
        </p:nvSpPr>
        <p:spPr bwMode="auto">
          <a:xfrm flipV="1">
            <a:off x="6581651" y="1994818"/>
            <a:ext cx="0" cy="1752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8"/>
          <p:cNvSpPr>
            <a:spLocks noChangeShapeType="1"/>
          </p:cNvSpPr>
          <p:nvPr/>
        </p:nvSpPr>
        <p:spPr bwMode="auto">
          <a:xfrm flipH="1">
            <a:off x="6035551" y="3747418"/>
            <a:ext cx="5461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Freeform 9"/>
          <p:cNvSpPr>
            <a:spLocks/>
          </p:cNvSpPr>
          <p:nvPr/>
        </p:nvSpPr>
        <p:spPr bwMode="auto">
          <a:xfrm>
            <a:off x="6715001" y="2401218"/>
            <a:ext cx="1630362" cy="2108200"/>
          </a:xfrm>
          <a:custGeom>
            <a:avLst/>
            <a:gdLst>
              <a:gd name="T0" fmla="*/ 112 w 976"/>
              <a:gd name="T1" fmla="*/ 1328 h 1328"/>
              <a:gd name="T2" fmla="*/ 64 w 976"/>
              <a:gd name="T3" fmla="*/ 512 h 1328"/>
              <a:gd name="T4" fmla="*/ 496 w 976"/>
              <a:gd name="T5" fmla="*/ 80 h 1328"/>
              <a:gd name="T6" fmla="*/ 976 w 976"/>
              <a:gd name="T7" fmla="*/ 32 h 1328"/>
            </a:gdLst>
            <a:ahLst/>
            <a:cxnLst>
              <a:cxn ang="0">
                <a:pos x="T0" y="T1"/>
              </a:cxn>
              <a:cxn ang="0">
                <a:pos x="T2" y="T3"/>
              </a:cxn>
              <a:cxn ang="0">
                <a:pos x="T4" y="T5"/>
              </a:cxn>
              <a:cxn ang="0">
                <a:pos x="T6" y="T7"/>
              </a:cxn>
            </a:cxnLst>
            <a:rect l="0" t="0" r="r" b="b"/>
            <a:pathLst>
              <a:path w="976" h="1328">
                <a:moveTo>
                  <a:pt x="112" y="1328"/>
                </a:moveTo>
                <a:cubicBezTo>
                  <a:pt x="56" y="1024"/>
                  <a:pt x="0" y="720"/>
                  <a:pt x="64" y="512"/>
                </a:cubicBezTo>
                <a:cubicBezTo>
                  <a:pt x="128" y="304"/>
                  <a:pt x="344" y="160"/>
                  <a:pt x="496" y="80"/>
                </a:cubicBezTo>
                <a:cubicBezTo>
                  <a:pt x="648" y="0"/>
                  <a:pt x="896" y="40"/>
                  <a:pt x="976" y="32"/>
                </a:cubicBezTo>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10"/>
          <p:cNvSpPr>
            <a:spLocks noChangeShapeType="1"/>
          </p:cNvSpPr>
          <p:nvPr/>
        </p:nvSpPr>
        <p:spPr bwMode="auto">
          <a:xfrm flipV="1">
            <a:off x="7723063" y="2237705"/>
            <a:ext cx="88265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Text Box 11"/>
          <p:cNvSpPr txBox="1">
            <a:spLocks noChangeArrowheads="1"/>
          </p:cNvSpPr>
          <p:nvPr/>
        </p:nvSpPr>
        <p:spPr bwMode="auto">
          <a:xfrm>
            <a:off x="6141913" y="3939505"/>
            <a:ext cx="336550" cy="45720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i="1">
                <a:latin typeface="Times New Roman" pitchFamily="18" charset="0"/>
              </a:rPr>
              <a:t>x</a:t>
            </a:r>
            <a:endParaRPr lang="en-US" altLang="zh-CN" sz="2400">
              <a:latin typeface="Times New Roman" pitchFamily="18" charset="0"/>
            </a:endParaRPr>
          </a:p>
        </p:txBody>
      </p:sp>
      <p:sp>
        <p:nvSpPr>
          <p:cNvPr id="46" name="Rectangle 12"/>
          <p:cNvSpPr>
            <a:spLocks noChangeArrowheads="1"/>
          </p:cNvSpPr>
          <p:nvPr/>
        </p:nvSpPr>
        <p:spPr bwMode="auto">
          <a:xfrm>
            <a:off x="8202488" y="3720430"/>
            <a:ext cx="319088" cy="45720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i="1">
                <a:latin typeface="Times New Roman" pitchFamily="18" charset="0"/>
              </a:rPr>
              <a:t>y</a:t>
            </a:r>
            <a:endParaRPr lang="en-US" altLang="zh-CN" sz="2400" i="1">
              <a:latin typeface="Times New Roman" pitchFamily="18" charset="0"/>
            </a:endParaRPr>
          </a:p>
        </p:txBody>
      </p:sp>
      <p:sp>
        <p:nvSpPr>
          <p:cNvPr id="47" name="Rectangle 13"/>
          <p:cNvSpPr>
            <a:spLocks noChangeArrowheads="1"/>
          </p:cNvSpPr>
          <p:nvPr/>
        </p:nvSpPr>
        <p:spPr bwMode="auto">
          <a:xfrm>
            <a:off x="6216526" y="1793205"/>
            <a:ext cx="303212" cy="45720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i="1">
                <a:latin typeface="Times New Roman" pitchFamily="18" charset="0"/>
              </a:rPr>
              <a:t>z</a:t>
            </a:r>
            <a:endParaRPr lang="en-US" altLang="zh-CN" sz="2400" i="1">
              <a:latin typeface="Times New Roman" pitchFamily="18" charset="0"/>
            </a:endParaRPr>
          </a:p>
        </p:txBody>
      </p:sp>
      <p:sp>
        <p:nvSpPr>
          <p:cNvPr id="48" name="Rectangle 14"/>
          <p:cNvSpPr>
            <a:spLocks noChangeArrowheads="1"/>
          </p:cNvSpPr>
          <p:nvPr/>
        </p:nvSpPr>
        <p:spPr bwMode="auto">
          <a:xfrm>
            <a:off x="6427663" y="3704555"/>
            <a:ext cx="404813" cy="45720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i="1">
                <a:latin typeface="Times New Roman" pitchFamily="18" charset="0"/>
              </a:rPr>
              <a:t>O</a:t>
            </a:r>
          </a:p>
        </p:txBody>
      </p:sp>
      <p:sp>
        <p:nvSpPr>
          <p:cNvPr id="49" name="Line 15"/>
          <p:cNvSpPr>
            <a:spLocks noChangeShapeType="1"/>
          </p:cNvSpPr>
          <p:nvPr/>
        </p:nvSpPr>
        <p:spPr bwMode="auto">
          <a:xfrm flipV="1">
            <a:off x="6856288" y="2285330"/>
            <a:ext cx="560388" cy="838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6"/>
          <p:cNvSpPr>
            <a:spLocks noChangeShapeType="1"/>
          </p:cNvSpPr>
          <p:nvPr/>
        </p:nvSpPr>
        <p:spPr bwMode="auto">
          <a:xfrm>
            <a:off x="6849938" y="3133055"/>
            <a:ext cx="914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7"/>
          <p:cNvSpPr>
            <a:spLocks noChangeShapeType="1"/>
          </p:cNvSpPr>
          <p:nvPr/>
        </p:nvSpPr>
        <p:spPr bwMode="auto">
          <a:xfrm>
            <a:off x="7718301" y="2466305"/>
            <a:ext cx="6858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9"/>
          <p:cNvSpPr>
            <a:spLocks noChangeShapeType="1"/>
          </p:cNvSpPr>
          <p:nvPr/>
        </p:nvSpPr>
        <p:spPr bwMode="auto">
          <a:xfrm flipV="1">
            <a:off x="6272088" y="5028530"/>
            <a:ext cx="560388" cy="838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20"/>
          <p:cNvSpPr>
            <a:spLocks noChangeShapeType="1"/>
          </p:cNvSpPr>
          <p:nvPr/>
        </p:nvSpPr>
        <p:spPr bwMode="auto">
          <a:xfrm flipV="1">
            <a:off x="6300663" y="5695280"/>
            <a:ext cx="920750" cy="1809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21"/>
          <p:cNvSpPr>
            <a:spLocks noChangeShapeType="1"/>
          </p:cNvSpPr>
          <p:nvPr/>
        </p:nvSpPr>
        <p:spPr bwMode="auto">
          <a:xfrm>
            <a:off x="6843588" y="5014243"/>
            <a:ext cx="3810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0" name="Object 22"/>
          <p:cNvGraphicFramePr>
            <a:graphicFrameLocks noChangeAspect="1"/>
          </p:cNvGraphicFramePr>
          <p:nvPr>
            <p:extLst>
              <p:ext uri="{D42A27DB-BD31-4B8C-83A1-F6EECF244321}">
                <p14:modId xmlns:p14="http://schemas.microsoft.com/office/powerpoint/2010/main" val="637628303"/>
              </p:ext>
            </p:extLst>
          </p:nvPr>
        </p:nvGraphicFramePr>
        <p:xfrm>
          <a:off x="7070725" y="1893888"/>
          <a:ext cx="513001" cy="432000"/>
        </p:xfrm>
        <a:graphic>
          <a:graphicData uri="http://schemas.openxmlformats.org/presentationml/2006/ole">
            <mc:AlternateContent xmlns:mc="http://schemas.openxmlformats.org/markup-compatibility/2006">
              <mc:Choice xmlns:v="urn:schemas-microsoft-com:vml" Requires="v">
                <p:oleObj spid="_x0000_s189703" name="Equation" r:id="rId12" imgW="266400" imgH="228600" progId="Equation.DSMT4">
                  <p:embed/>
                </p:oleObj>
              </mc:Choice>
              <mc:Fallback>
                <p:oleObj name="Equation" r:id="rId12" imgW="266400" imgH="228600" progId="Equation.DSMT4">
                  <p:embed/>
                  <p:pic>
                    <p:nvPicPr>
                      <p:cNvPr id="0" name=""/>
                      <p:cNvPicPr>
                        <a:picLocks noChangeAspect="1" noChangeArrowheads="1"/>
                      </p:cNvPicPr>
                      <p:nvPr/>
                    </p:nvPicPr>
                    <p:blipFill>
                      <a:blip r:embed="rId13"/>
                      <a:srcRect/>
                      <a:stretch>
                        <a:fillRect/>
                      </a:stretch>
                    </p:blipFill>
                    <p:spPr bwMode="auto">
                      <a:xfrm>
                        <a:off x="7070725" y="1893888"/>
                        <a:ext cx="513001" cy="432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 name="Object 23"/>
          <p:cNvGraphicFramePr>
            <a:graphicFrameLocks noChangeAspect="1"/>
          </p:cNvGraphicFramePr>
          <p:nvPr>
            <p:extLst>
              <p:ext uri="{D42A27DB-BD31-4B8C-83A1-F6EECF244321}">
                <p14:modId xmlns:p14="http://schemas.microsoft.com/office/powerpoint/2010/main" val="1256897760"/>
              </p:ext>
            </p:extLst>
          </p:nvPr>
        </p:nvGraphicFramePr>
        <p:xfrm>
          <a:off x="8504237" y="1830388"/>
          <a:ext cx="540756" cy="432000"/>
        </p:xfrm>
        <a:graphic>
          <a:graphicData uri="http://schemas.openxmlformats.org/presentationml/2006/ole">
            <mc:AlternateContent xmlns:mc="http://schemas.openxmlformats.org/markup-compatibility/2006">
              <mc:Choice xmlns:v="urn:schemas-microsoft-com:vml" Requires="v">
                <p:oleObj spid="_x0000_s189704" name="Equation" r:id="rId14" imgW="279360" imgH="228600" progId="Equation.DSMT4">
                  <p:embed/>
                </p:oleObj>
              </mc:Choice>
              <mc:Fallback>
                <p:oleObj name="Equation" r:id="rId14" imgW="279360" imgH="228600" progId="Equation.DSMT4">
                  <p:embed/>
                  <p:pic>
                    <p:nvPicPr>
                      <p:cNvPr id="0" name=""/>
                      <p:cNvPicPr>
                        <a:picLocks noChangeAspect="1" noChangeArrowheads="1"/>
                      </p:cNvPicPr>
                      <p:nvPr/>
                    </p:nvPicPr>
                    <p:blipFill>
                      <a:blip r:embed="rId15"/>
                      <a:srcRect/>
                      <a:stretch>
                        <a:fillRect/>
                      </a:stretch>
                    </p:blipFill>
                    <p:spPr bwMode="auto">
                      <a:xfrm>
                        <a:off x="8504237" y="1830388"/>
                        <a:ext cx="540756" cy="432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 name="Object 24"/>
          <p:cNvGraphicFramePr>
            <a:graphicFrameLocks noChangeAspect="1"/>
          </p:cNvGraphicFramePr>
          <p:nvPr>
            <p:extLst>
              <p:ext uri="{D42A27DB-BD31-4B8C-83A1-F6EECF244321}">
                <p14:modId xmlns:p14="http://schemas.microsoft.com/office/powerpoint/2010/main" val="3622546129"/>
              </p:ext>
            </p:extLst>
          </p:nvPr>
        </p:nvGraphicFramePr>
        <p:xfrm>
          <a:off x="6699250" y="4699000"/>
          <a:ext cx="513001" cy="432000"/>
        </p:xfrm>
        <a:graphic>
          <a:graphicData uri="http://schemas.openxmlformats.org/presentationml/2006/ole">
            <mc:AlternateContent xmlns:mc="http://schemas.openxmlformats.org/markup-compatibility/2006">
              <mc:Choice xmlns:v="urn:schemas-microsoft-com:vml" Requires="v">
                <p:oleObj spid="_x0000_s189705" name="Equation" r:id="rId16" imgW="266400" imgH="228600" progId="Equation.DSMT4">
                  <p:embed/>
                </p:oleObj>
              </mc:Choice>
              <mc:Fallback>
                <p:oleObj name="Equation" r:id="rId16" imgW="266400" imgH="228600" progId="Equation.DSMT4">
                  <p:embed/>
                  <p:pic>
                    <p:nvPicPr>
                      <p:cNvPr id="0" name=""/>
                      <p:cNvPicPr>
                        <a:picLocks noChangeAspect="1" noChangeArrowheads="1"/>
                      </p:cNvPicPr>
                      <p:nvPr/>
                    </p:nvPicPr>
                    <p:blipFill>
                      <a:blip r:embed="rId17"/>
                      <a:srcRect/>
                      <a:stretch>
                        <a:fillRect/>
                      </a:stretch>
                    </p:blipFill>
                    <p:spPr bwMode="auto">
                      <a:xfrm>
                        <a:off x="6699250" y="4699000"/>
                        <a:ext cx="513001" cy="432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 name="Object 25"/>
          <p:cNvGraphicFramePr>
            <a:graphicFrameLocks noChangeAspect="1"/>
          </p:cNvGraphicFramePr>
          <p:nvPr>
            <p:extLst>
              <p:ext uri="{D42A27DB-BD31-4B8C-83A1-F6EECF244321}">
                <p14:modId xmlns:p14="http://schemas.microsoft.com/office/powerpoint/2010/main" val="4085654464"/>
              </p:ext>
            </p:extLst>
          </p:nvPr>
        </p:nvGraphicFramePr>
        <p:xfrm>
          <a:off x="7432674" y="5624513"/>
          <a:ext cx="546000" cy="432000"/>
        </p:xfrm>
        <a:graphic>
          <a:graphicData uri="http://schemas.openxmlformats.org/presentationml/2006/ole">
            <mc:AlternateContent xmlns:mc="http://schemas.openxmlformats.org/markup-compatibility/2006">
              <mc:Choice xmlns:v="urn:schemas-microsoft-com:vml" Requires="v">
                <p:oleObj spid="_x0000_s189706" name="Equation" r:id="rId18" imgW="279360" imgH="228600" progId="Equation.DSMT4">
                  <p:embed/>
                </p:oleObj>
              </mc:Choice>
              <mc:Fallback>
                <p:oleObj name="Equation" r:id="rId18" imgW="279360" imgH="228600" progId="Equation.DSMT4">
                  <p:embed/>
                  <p:pic>
                    <p:nvPicPr>
                      <p:cNvPr id="0" name=""/>
                      <p:cNvPicPr>
                        <a:picLocks noChangeAspect="1" noChangeArrowheads="1"/>
                      </p:cNvPicPr>
                      <p:nvPr/>
                    </p:nvPicPr>
                    <p:blipFill>
                      <a:blip r:embed="rId19"/>
                      <a:srcRect/>
                      <a:stretch>
                        <a:fillRect/>
                      </a:stretch>
                    </p:blipFill>
                    <p:spPr bwMode="auto">
                      <a:xfrm>
                        <a:off x="7432674" y="5624513"/>
                        <a:ext cx="546000" cy="432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 name="Object 34"/>
          <p:cNvGraphicFramePr>
            <a:graphicFrameLocks noChangeAspect="1"/>
          </p:cNvGraphicFramePr>
          <p:nvPr>
            <p:extLst>
              <p:ext uri="{D42A27DB-BD31-4B8C-83A1-F6EECF244321}">
                <p14:modId xmlns:p14="http://schemas.microsoft.com/office/powerpoint/2010/main" val="2285927885"/>
              </p:ext>
            </p:extLst>
          </p:nvPr>
        </p:nvGraphicFramePr>
        <p:xfrm>
          <a:off x="7829426" y="2985418"/>
          <a:ext cx="311150" cy="368300"/>
        </p:xfrm>
        <a:graphic>
          <a:graphicData uri="http://schemas.openxmlformats.org/presentationml/2006/ole">
            <mc:AlternateContent xmlns:mc="http://schemas.openxmlformats.org/markup-compatibility/2006">
              <mc:Choice xmlns:v="urn:schemas-microsoft-com:vml" Requires="v">
                <p:oleObj spid="_x0000_s189707" name="公式" r:id="rId20" imgW="304668" imgH="368140" progId="Equation.3">
                  <p:embed/>
                </p:oleObj>
              </mc:Choice>
              <mc:Fallback>
                <p:oleObj name="公式" r:id="rId20" imgW="304668" imgH="3681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29426" y="2985418"/>
                        <a:ext cx="311150" cy="3683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 name="Object 35"/>
          <p:cNvGraphicFramePr>
            <a:graphicFrameLocks noChangeAspect="1"/>
          </p:cNvGraphicFramePr>
          <p:nvPr>
            <p:extLst>
              <p:ext uri="{D42A27DB-BD31-4B8C-83A1-F6EECF244321}">
                <p14:modId xmlns:p14="http://schemas.microsoft.com/office/powerpoint/2010/main" val="1363353721"/>
              </p:ext>
            </p:extLst>
          </p:nvPr>
        </p:nvGraphicFramePr>
        <p:xfrm>
          <a:off x="8458076" y="2669505"/>
          <a:ext cx="376237" cy="368300"/>
        </p:xfrm>
        <a:graphic>
          <a:graphicData uri="http://schemas.openxmlformats.org/presentationml/2006/ole">
            <mc:AlternateContent xmlns:mc="http://schemas.openxmlformats.org/markup-compatibility/2006">
              <mc:Choice xmlns:v="urn:schemas-microsoft-com:vml" Requires="v">
                <p:oleObj spid="_x0000_s189708" name="公式" r:id="rId22" imgW="368300" imgH="368300" progId="Equation.3">
                  <p:embed/>
                </p:oleObj>
              </mc:Choice>
              <mc:Fallback>
                <p:oleObj name="公式" r:id="rId22" imgW="368300" imgH="3683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458076" y="2669505"/>
                        <a:ext cx="376237" cy="3683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 name="Object 37"/>
          <p:cNvGraphicFramePr>
            <a:graphicFrameLocks noChangeAspect="1"/>
          </p:cNvGraphicFramePr>
          <p:nvPr>
            <p:extLst>
              <p:ext uri="{D42A27DB-BD31-4B8C-83A1-F6EECF244321}">
                <p14:modId xmlns:p14="http://schemas.microsoft.com/office/powerpoint/2010/main" val="104945539"/>
              </p:ext>
            </p:extLst>
          </p:nvPr>
        </p:nvGraphicFramePr>
        <p:xfrm>
          <a:off x="7192963" y="5060950"/>
          <a:ext cx="231626" cy="360000"/>
        </p:xfrm>
        <a:graphic>
          <a:graphicData uri="http://schemas.openxmlformats.org/presentationml/2006/ole">
            <mc:AlternateContent xmlns:mc="http://schemas.openxmlformats.org/markup-compatibility/2006">
              <mc:Choice xmlns:v="urn:schemas-microsoft-com:vml" Requires="v">
                <p:oleObj spid="_x0000_s189709" name="Equation" r:id="rId24" imgW="126720" imgH="203040" progId="Equation.DSMT4">
                  <p:embed/>
                </p:oleObj>
              </mc:Choice>
              <mc:Fallback>
                <p:oleObj name="Equation" r:id="rId24" imgW="126720" imgH="203040" progId="Equation.DSMT4">
                  <p:embed/>
                  <p:pic>
                    <p:nvPicPr>
                      <p:cNvPr id="0" name=""/>
                      <p:cNvPicPr>
                        <a:picLocks noChangeAspect="1" noChangeArrowheads="1"/>
                      </p:cNvPicPr>
                      <p:nvPr/>
                    </p:nvPicPr>
                    <p:blipFill>
                      <a:blip r:embed="rId25"/>
                      <a:srcRect/>
                      <a:stretch>
                        <a:fillRect/>
                      </a:stretch>
                    </p:blipFill>
                    <p:spPr bwMode="auto">
                      <a:xfrm>
                        <a:off x="7192963" y="5060950"/>
                        <a:ext cx="231626" cy="360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 name="Rectangle 31"/>
          <p:cNvSpPr>
            <a:spLocks noChangeArrowheads="1"/>
          </p:cNvSpPr>
          <p:nvPr/>
        </p:nvSpPr>
        <p:spPr bwMode="auto">
          <a:xfrm>
            <a:off x="1341153" y="5250980"/>
            <a:ext cx="480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latin typeface="楷体_GB2312" pitchFamily="49" charset="-122"/>
                <a:ea typeface="楷体_GB2312" pitchFamily="49" charset="-122"/>
              </a:rPr>
              <a:t>冲量的方向与动量的增量方向相同</a:t>
            </a:r>
          </a:p>
        </p:txBody>
      </p:sp>
    </p:spTree>
    <p:extLst>
      <p:ext uri="{BB962C8B-B14F-4D97-AF65-F5344CB8AC3E}">
        <p14:creationId xmlns:p14="http://schemas.microsoft.com/office/powerpoint/2010/main" val="142543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right)">
                                      <p:cBhvr>
                                        <p:cTn id="16" dur="500"/>
                                        <p:tgtEl>
                                          <p:spTgt spid="4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500"/>
                                        <p:tgtEl>
                                          <p:spTgt spid="4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down)">
                                      <p:cBhvr>
                                        <p:cTn id="28" dur="500"/>
                                        <p:tgtEl>
                                          <p:spTgt spid="4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lef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left)">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ipe(left)">
                                      <p:cBhvr>
                                        <p:cTn id="56" dur="500"/>
                                        <p:tgtEl>
                                          <p:spTgt spid="50"/>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wipe(left)">
                                      <p:cBhvr>
                                        <p:cTn id="60" dur="500"/>
                                        <p:tgtEl>
                                          <p:spTgt spid="6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left)">
                                      <p:cBhvr>
                                        <p:cTn id="65" dur="500"/>
                                        <p:tgtEl>
                                          <p:spTgt spid="3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left)">
                                      <p:cBhvr>
                                        <p:cTn id="70" dur="500"/>
                                        <p:tgtEl>
                                          <p:spTgt spid="4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wipe(left)">
                                      <p:cBhvr>
                                        <p:cTn id="75" dur="500"/>
                                        <p:tgtEl>
                                          <p:spTgt spid="6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wipe(left)">
                                      <p:cBhvr>
                                        <p:cTn id="80" dur="500"/>
                                        <p:tgtEl>
                                          <p:spTgt spid="51"/>
                                        </p:tgtEl>
                                      </p:cBhvr>
                                    </p:animEffect>
                                  </p:childTnLst>
                                </p:cTn>
                              </p:par>
                            </p:childTnLst>
                          </p:cTn>
                        </p:par>
                        <p:par>
                          <p:cTn id="81" fill="hold">
                            <p:stCondLst>
                              <p:cond delay="500"/>
                            </p:stCondLst>
                            <p:childTnLst>
                              <p:par>
                                <p:cTn id="82" presetID="22" presetClass="entr" presetSubtype="8" fill="hold"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wipe(left)">
                                      <p:cBhvr>
                                        <p:cTn id="89" dur="500"/>
                                        <p:tgtEl>
                                          <p:spTgt spid="52"/>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wipe(left)">
                                      <p:cBhvr>
                                        <p:cTn id="94" dur="500"/>
                                        <p:tgtEl>
                                          <p:spTgt spid="6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wipe(left)">
                                      <p:cBhvr>
                                        <p:cTn id="99" dur="500"/>
                                        <p:tgtEl>
                                          <p:spTgt spid="5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wipe(left)">
                                      <p:cBhvr>
                                        <p:cTn id="104" dur="500"/>
                                        <p:tgtEl>
                                          <p:spTgt spid="6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wipe(left)">
                                      <p:cBhvr>
                                        <p:cTn id="109" dur="500"/>
                                        <p:tgtEl>
                                          <p:spTgt spid="54"/>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68"/>
                                        </p:tgtEl>
                                        <p:attrNameLst>
                                          <p:attrName>style.visibility</p:attrName>
                                        </p:attrNameLst>
                                      </p:cBhvr>
                                      <p:to>
                                        <p:strVal val="visible"/>
                                      </p:to>
                                    </p:set>
                                    <p:animEffect transition="in" filter="wipe(left)">
                                      <p:cBhvr>
                                        <p:cTn id="114" dur="500"/>
                                        <p:tgtEl>
                                          <p:spTgt spid="68"/>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69"/>
                                        </p:tgtEl>
                                        <p:attrNameLst>
                                          <p:attrName>style.visibility</p:attrName>
                                        </p:attrNameLst>
                                      </p:cBhvr>
                                      <p:to>
                                        <p:strVal val="visible"/>
                                      </p:to>
                                    </p:set>
                                    <p:animEffect transition="in" filter="wipe(left)">
                                      <p:cBhvr>
                                        <p:cTn id="11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40" grpId="0" animBg="1"/>
      <p:bldP spid="41" grpId="0" animBg="1"/>
      <p:bldP spid="42" grpId="0" animBg="1"/>
      <p:bldP spid="43" grpId="0" animBg="1"/>
      <p:bldP spid="44" grpId="0" animBg="1"/>
      <p:bldP spid="45" grpId="0" autoUpdateAnimBg="0"/>
      <p:bldP spid="46" grpId="0" autoUpdateAnimBg="0"/>
      <p:bldP spid="47" grpId="0" autoUpdateAnimBg="0"/>
      <p:bldP spid="48" grpId="0"/>
      <p:bldP spid="49" grpId="0" animBg="1"/>
      <p:bldP spid="50" grpId="0" animBg="1"/>
      <p:bldP spid="51" grpId="0" animBg="1"/>
      <p:bldP spid="52" grpId="0" animBg="1"/>
      <p:bldP spid="53" grpId="0" animBg="1"/>
      <p:bldP spid="54" grpId="0" animBg="1"/>
      <p:bldP spid="69"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质心 质心运动定理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TextBox 2"/>
          <p:cNvSpPr txBox="1"/>
          <p:nvPr/>
        </p:nvSpPr>
        <p:spPr>
          <a:xfrm>
            <a:off x="395536" y="1628800"/>
            <a:ext cx="7704856" cy="461665"/>
          </a:xfrm>
          <a:prstGeom prst="rect">
            <a:avLst/>
          </a:prstGeom>
          <a:noFill/>
        </p:spPr>
        <p:txBody>
          <a:bodyPr wrap="square" rtlCol="0">
            <a:spAutoFit/>
          </a:bodyPr>
          <a:lstStyle/>
          <a:p>
            <a:r>
              <a:rPr lang="zh-CN" altLang="en-US" sz="2400" b="1" dirty="0"/>
              <a:t>质心运动定理</a:t>
            </a:r>
          </a:p>
        </p:txBody>
      </p:sp>
      <p:sp>
        <p:nvSpPr>
          <p:cNvPr id="10" name="Rectangle 4"/>
          <p:cNvSpPr>
            <a:spLocks noChangeArrowheads="1"/>
          </p:cNvSpPr>
          <p:nvPr/>
        </p:nvSpPr>
        <p:spPr bwMode="auto">
          <a:xfrm>
            <a:off x="452436" y="2205147"/>
            <a:ext cx="4896668" cy="432048"/>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2000" b="1">
                <a:solidFill>
                  <a:schemeClr val="tx1"/>
                </a:solidFill>
              </a:rPr>
              <a:t>关于质心运动定理，有下列几点需要说明： </a:t>
            </a:r>
          </a:p>
        </p:txBody>
      </p:sp>
      <p:sp>
        <p:nvSpPr>
          <p:cNvPr id="13" name="Text Box 5"/>
          <p:cNvSpPr txBox="1">
            <a:spLocks noChangeArrowheads="1"/>
          </p:cNvSpPr>
          <p:nvPr/>
        </p:nvSpPr>
        <p:spPr bwMode="auto">
          <a:xfrm>
            <a:off x="71438" y="2852936"/>
            <a:ext cx="896461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ea typeface="宋体" charset="-122"/>
              </a:defRPr>
            </a:lvl1pPr>
            <a:lvl2pPr marL="914400" indent="-457200">
              <a:defRPr>
                <a:solidFill>
                  <a:schemeClr val="tx1"/>
                </a:solidFill>
                <a:latin typeface="Arial" charset="0"/>
                <a:ea typeface="宋体" charset="-122"/>
              </a:defRPr>
            </a:lvl2pPr>
            <a:lvl3pPr marL="1371600" indent="-457200">
              <a:defRPr>
                <a:solidFill>
                  <a:schemeClr val="tx1"/>
                </a:solidFill>
                <a:latin typeface="Arial" charset="0"/>
                <a:ea typeface="宋体" charset="-122"/>
              </a:defRPr>
            </a:lvl3pPr>
            <a:lvl4pPr marL="1828800" indent="-457200">
              <a:defRPr>
                <a:solidFill>
                  <a:schemeClr val="tx1"/>
                </a:solidFill>
                <a:latin typeface="Arial" charset="0"/>
                <a:ea typeface="宋体" charset="-122"/>
              </a:defRPr>
            </a:lvl4pPr>
            <a:lvl5pPr marL="2286000" indent="-457200">
              <a:defRPr>
                <a:solidFill>
                  <a:schemeClr val="tx1"/>
                </a:solidFill>
                <a:latin typeface="Arial" charset="0"/>
                <a:ea typeface="宋体" charset="-122"/>
              </a:defRPr>
            </a:lvl5pPr>
            <a:lvl6pPr marL="2743200" indent="-457200" fontAlgn="base">
              <a:spcBef>
                <a:spcPct val="0"/>
              </a:spcBef>
              <a:spcAft>
                <a:spcPct val="0"/>
              </a:spcAft>
              <a:defRPr>
                <a:solidFill>
                  <a:schemeClr val="tx1"/>
                </a:solidFill>
                <a:latin typeface="Arial" charset="0"/>
                <a:ea typeface="宋体" charset="-122"/>
              </a:defRPr>
            </a:lvl6pPr>
            <a:lvl7pPr marL="3200400" indent="-457200" fontAlgn="base">
              <a:spcBef>
                <a:spcPct val="0"/>
              </a:spcBef>
              <a:spcAft>
                <a:spcPct val="0"/>
              </a:spcAft>
              <a:defRPr>
                <a:solidFill>
                  <a:schemeClr val="tx1"/>
                </a:solidFill>
                <a:latin typeface="Arial" charset="0"/>
                <a:ea typeface="宋体" charset="-122"/>
              </a:defRPr>
            </a:lvl7pPr>
            <a:lvl8pPr marL="3657600" indent="-457200" fontAlgn="base">
              <a:spcBef>
                <a:spcPct val="0"/>
              </a:spcBef>
              <a:spcAft>
                <a:spcPct val="0"/>
              </a:spcAft>
              <a:defRPr>
                <a:solidFill>
                  <a:schemeClr val="tx1"/>
                </a:solidFill>
                <a:latin typeface="Arial" charset="0"/>
                <a:ea typeface="宋体" charset="-122"/>
              </a:defRPr>
            </a:lvl8pPr>
            <a:lvl9pPr marL="4114800" indent="-457200" fontAlgn="base">
              <a:spcBef>
                <a:spcPct val="0"/>
              </a:spcBef>
              <a:spcAft>
                <a:spcPct val="0"/>
              </a:spcAft>
              <a:defRPr>
                <a:solidFill>
                  <a:schemeClr val="tx1"/>
                </a:solidFill>
                <a:latin typeface="Arial" charset="0"/>
                <a:ea typeface="宋体" charset="-122"/>
              </a:defRPr>
            </a:lvl9pPr>
          </a:lstStyle>
          <a:p>
            <a:pPr>
              <a:buFontTx/>
              <a:buAutoNum type="arabicPeriod"/>
            </a:pPr>
            <a:r>
              <a:rPr kumimoji="1" lang="zh-CN" altLang="en-US" sz="2000" dirty="0">
                <a:latin typeface="Times New Roman" pitchFamily="18" charset="0"/>
                <a:ea typeface="黑体" pitchFamily="49" charset="-122"/>
              </a:rPr>
              <a:t>质心运动定理实际上是矢量方程。</a:t>
            </a:r>
            <a:r>
              <a:rPr kumimoji="1" lang="zh-CN" altLang="en-US" sz="2000" dirty="0">
                <a:latin typeface="Times New Roman" pitchFamily="18" charset="0"/>
              </a:rPr>
              <a:t>可以写成三个分量方程，运动的独立性同样成立，即：若合外力在某一分量上为零，则该分量的质心加速度为零。 </a:t>
            </a:r>
          </a:p>
        </p:txBody>
      </p:sp>
      <p:sp>
        <p:nvSpPr>
          <p:cNvPr id="15" name="Text Box 6"/>
          <p:cNvSpPr txBox="1">
            <a:spLocks noChangeArrowheads="1"/>
          </p:cNvSpPr>
          <p:nvPr/>
        </p:nvSpPr>
        <p:spPr bwMode="auto">
          <a:xfrm>
            <a:off x="71438" y="3903821"/>
            <a:ext cx="896461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ea typeface="宋体" charset="-122"/>
              </a:defRPr>
            </a:lvl1pPr>
            <a:lvl2pPr marL="914400" indent="-457200">
              <a:defRPr>
                <a:solidFill>
                  <a:schemeClr val="tx1"/>
                </a:solidFill>
                <a:latin typeface="Arial" charset="0"/>
                <a:ea typeface="宋体" charset="-122"/>
              </a:defRPr>
            </a:lvl2pPr>
            <a:lvl3pPr marL="1371600" indent="-457200">
              <a:defRPr>
                <a:solidFill>
                  <a:schemeClr val="tx1"/>
                </a:solidFill>
                <a:latin typeface="Arial" charset="0"/>
                <a:ea typeface="宋体" charset="-122"/>
              </a:defRPr>
            </a:lvl3pPr>
            <a:lvl4pPr marL="1828800" indent="-457200">
              <a:defRPr>
                <a:solidFill>
                  <a:schemeClr val="tx1"/>
                </a:solidFill>
                <a:latin typeface="Arial" charset="0"/>
                <a:ea typeface="宋体" charset="-122"/>
              </a:defRPr>
            </a:lvl4pPr>
            <a:lvl5pPr marL="2286000" indent="-457200">
              <a:defRPr>
                <a:solidFill>
                  <a:schemeClr val="tx1"/>
                </a:solidFill>
                <a:latin typeface="Arial" charset="0"/>
                <a:ea typeface="宋体" charset="-122"/>
              </a:defRPr>
            </a:lvl5pPr>
            <a:lvl6pPr marL="2743200" indent="-457200" fontAlgn="base">
              <a:spcBef>
                <a:spcPct val="0"/>
              </a:spcBef>
              <a:spcAft>
                <a:spcPct val="0"/>
              </a:spcAft>
              <a:defRPr>
                <a:solidFill>
                  <a:schemeClr val="tx1"/>
                </a:solidFill>
                <a:latin typeface="Arial" charset="0"/>
                <a:ea typeface="宋体" charset="-122"/>
              </a:defRPr>
            </a:lvl6pPr>
            <a:lvl7pPr marL="3200400" indent="-457200" fontAlgn="base">
              <a:spcBef>
                <a:spcPct val="0"/>
              </a:spcBef>
              <a:spcAft>
                <a:spcPct val="0"/>
              </a:spcAft>
              <a:defRPr>
                <a:solidFill>
                  <a:schemeClr val="tx1"/>
                </a:solidFill>
                <a:latin typeface="Arial" charset="0"/>
                <a:ea typeface="宋体" charset="-122"/>
              </a:defRPr>
            </a:lvl7pPr>
            <a:lvl8pPr marL="3657600" indent="-457200" fontAlgn="base">
              <a:spcBef>
                <a:spcPct val="0"/>
              </a:spcBef>
              <a:spcAft>
                <a:spcPct val="0"/>
              </a:spcAft>
              <a:defRPr>
                <a:solidFill>
                  <a:schemeClr val="tx1"/>
                </a:solidFill>
                <a:latin typeface="Arial" charset="0"/>
                <a:ea typeface="宋体" charset="-122"/>
              </a:defRPr>
            </a:lvl8pPr>
            <a:lvl9pPr marL="4114800" indent="-457200" fontAlgn="base">
              <a:spcBef>
                <a:spcPct val="0"/>
              </a:spcBef>
              <a:spcAft>
                <a:spcPct val="0"/>
              </a:spcAft>
              <a:defRPr>
                <a:solidFill>
                  <a:schemeClr val="tx1"/>
                </a:solidFill>
                <a:latin typeface="Arial" charset="0"/>
                <a:ea typeface="宋体" charset="-122"/>
              </a:defRPr>
            </a:lvl9pPr>
          </a:lstStyle>
          <a:p>
            <a:pPr>
              <a:buFontTx/>
              <a:buAutoNum type="arabicPeriod" startAt="2"/>
            </a:pPr>
            <a:r>
              <a:rPr kumimoji="1" lang="zh-CN" altLang="en-US" sz="2000" dirty="0">
                <a:latin typeface="Times New Roman" pitchFamily="18" charset="0"/>
                <a:ea typeface="黑体" pitchFamily="49" charset="-122"/>
              </a:rPr>
              <a:t>质心的位矢并不是各质点位矢的算术平均值，而是它们的带权平均值。</a:t>
            </a:r>
            <a:r>
              <a:rPr kumimoji="1" lang="zh-CN" altLang="en-US" sz="2000" dirty="0">
                <a:latin typeface="Times New Roman" pitchFamily="18" charset="0"/>
              </a:rPr>
              <a:t>质心的性质只有在体系的整体运动与外力的关系中才体现出来。因而，质心并不是一个几何学或运动学概念，而是一个动力学概念。这一点在以后各章对质心性质的进一步讨论中将更充分地体现出来。 </a:t>
            </a:r>
          </a:p>
        </p:txBody>
      </p:sp>
    </p:spTree>
    <p:extLst>
      <p:ext uri="{BB962C8B-B14F-4D97-AF65-F5344CB8AC3E}">
        <p14:creationId xmlns:p14="http://schemas.microsoft.com/office/powerpoint/2010/main" val="383206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质心 质心运动定理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TextBox 2"/>
          <p:cNvSpPr txBox="1"/>
          <p:nvPr/>
        </p:nvSpPr>
        <p:spPr>
          <a:xfrm>
            <a:off x="395536" y="1628800"/>
            <a:ext cx="7704856" cy="461665"/>
          </a:xfrm>
          <a:prstGeom prst="rect">
            <a:avLst/>
          </a:prstGeom>
          <a:noFill/>
        </p:spPr>
        <p:txBody>
          <a:bodyPr wrap="square" rtlCol="0">
            <a:spAutoFit/>
          </a:bodyPr>
          <a:lstStyle/>
          <a:p>
            <a:r>
              <a:rPr lang="zh-CN" altLang="en-US" sz="2400" b="1" dirty="0"/>
              <a:t>质心运动定理</a:t>
            </a:r>
          </a:p>
        </p:txBody>
      </p:sp>
      <p:graphicFrame>
        <p:nvGraphicFramePr>
          <p:cNvPr id="4" name="对象 3"/>
          <p:cNvGraphicFramePr>
            <a:graphicFrameLocks/>
          </p:cNvGraphicFramePr>
          <p:nvPr>
            <p:extLst>
              <p:ext uri="{D42A27DB-BD31-4B8C-83A1-F6EECF244321}">
                <p14:modId xmlns:p14="http://schemas.microsoft.com/office/powerpoint/2010/main" val="75192762"/>
              </p:ext>
            </p:extLst>
          </p:nvPr>
        </p:nvGraphicFramePr>
        <p:xfrm>
          <a:off x="2933700" y="1460376"/>
          <a:ext cx="1638300" cy="798512"/>
        </p:xfrm>
        <a:graphic>
          <a:graphicData uri="http://schemas.openxmlformats.org/presentationml/2006/ole">
            <mc:AlternateContent xmlns:mc="http://schemas.openxmlformats.org/markup-compatibility/2006">
              <mc:Choice xmlns:v="urn:schemas-microsoft-com:vml" Requires="v">
                <p:oleObj spid="_x0000_s172130" name="Equation" r:id="rId4" imgW="749160" imgH="431640" progId="Equation.DSMT4">
                  <p:embed/>
                </p:oleObj>
              </mc:Choice>
              <mc:Fallback>
                <p:oleObj name="Equation" r:id="rId4" imgW="749160" imgH="431640" progId="Equation.DSMT4">
                  <p:embed/>
                  <p:pic>
                    <p:nvPicPr>
                      <p:cNvPr id="0" name=""/>
                      <p:cNvPicPr>
                        <a:picLocks noChangeArrowheads="1"/>
                      </p:cNvPicPr>
                      <p:nvPr/>
                    </p:nvPicPr>
                    <p:blipFill>
                      <a:blip r:embed="rId5"/>
                      <a:srcRect/>
                      <a:stretch>
                        <a:fillRect/>
                      </a:stretch>
                    </p:blipFill>
                    <p:spPr bwMode="auto">
                      <a:xfrm>
                        <a:off x="2933700" y="1460376"/>
                        <a:ext cx="16383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4"/>
          <p:cNvSpPr txBox="1">
            <a:spLocks noChangeArrowheads="1"/>
          </p:cNvSpPr>
          <p:nvPr/>
        </p:nvSpPr>
        <p:spPr bwMode="auto">
          <a:xfrm>
            <a:off x="539750" y="2318221"/>
            <a:ext cx="763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t>在下一章研究刚体的一般运动时，质心的概念非常有用。</a:t>
            </a:r>
          </a:p>
        </p:txBody>
      </p:sp>
      <p:sp>
        <p:nvSpPr>
          <p:cNvPr id="12" name="Text Box 5"/>
          <p:cNvSpPr txBox="1">
            <a:spLocks noChangeArrowheads="1"/>
          </p:cNvSpPr>
          <p:nvPr/>
        </p:nvSpPr>
        <p:spPr bwMode="auto">
          <a:xfrm>
            <a:off x="323850" y="3470746"/>
            <a:ext cx="84248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a:t>
            </a:r>
            <a:r>
              <a:rPr lang="zh-CN" altLang="en-US" sz="2400"/>
              <a:t>如果刚体原来静止不动，当合力的作用线通过刚体的质心时，则该刚体只作平动而不转动；当合力的作用线不通过质心时，刚体一方面随质心平动，一方面绕质心转动。</a:t>
            </a:r>
          </a:p>
        </p:txBody>
      </p:sp>
    </p:spTree>
    <p:extLst>
      <p:ext uri="{BB962C8B-B14F-4D97-AF65-F5344CB8AC3E}">
        <p14:creationId xmlns:p14="http://schemas.microsoft.com/office/powerpoint/2010/main" val="292316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质心 质心运动定理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TextBox 2"/>
          <p:cNvSpPr txBox="1"/>
          <p:nvPr/>
        </p:nvSpPr>
        <p:spPr>
          <a:xfrm>
            <a:off x="395536" y="1628800"/>
            <a:ext cx="7704856" cy="461665"/>
          </a:xfrm>
          <a:prstGeom prst="rect">
            <a:avLst/>
          </a:prstGeom>
          <a:noFill/>
        </p:spPr>
        <p:txBody>
          <a:bodyPr wrap="square" rtlCol="0">
            <a:spAutoFit/>
          </a:bodyPr>
          <a:lstStyle/>
          <a:p>
            <a:r>
              <a:rPr lang="zh-CN" altLang="en-US" sz="2400" b="1" dirty="0"/>
              <a:t>质心运动定理</a:t>
            </a:r>
          </a:p>
        </p:txBody>
      </p:sp>
      <p:sp>
        <p:nvSpPr>
          <p:cNvPr id="4" name="TextBox 3"/>
          <p:cNvSpPr txBox="1"/>
          <p:nvPr/>
        </p:nvSpPr>
        <p:spPr>
          <a:xfrm>
            <a:off x="467544" y="2276872"/>
            <a:ext cx="7848872" cy="400110"/>
          </a:xfrm>
          <a:prstGeom prst="rect">
            <a:avLst/>
          </a:prstGeom>
          <a:noFill/>
        </p:spPr>
        <p:txBody>
          <a:bodyPr wrap="square" rtlCol="0">
            <a:spAutoFit/>
          </a:bodyPr>
          <a:lstStyle/>
          <a:p>
            <a:r>
              <a:rPr lang="zh-CN" altLang="en-US" sz="2000" dirty="0">
                <a:solidFill>
                  <a:srgbClr val="FF0000"/>
                </a:solidFill>
              </a:rPr>
              <a:t>深入讨论：质心系又称为零动量系。</a:t>
            </a:r>
          </a:p>
        </p:txBody>
      </p:sp>
      <p:sp>
        <p:nvSpPr>
          <p:cNvPr id="6" name="TextBox 5"/>
          <p:cNvSpPr txBox="1"/>
          <p:nvPr/>
        </p:nvSpPr>
        <p:spPr>
          <a:xfrm>
            <a:off x="467544" y="2852936"/>
            <a:ext cx="3924436" cy="400110"/>
          </a:xfrm>
          <a:prstGeom prst="rect">
            <a:avLst/>
          </a:prstGeom>
          <a:noFill/>
        </p:spPr>
        <p:txBody>
          <a:bodyPr wrap="square" rtlCol="0">
            <a:spAutoFit/>
          </a:bodyPr>
          <a:lstStyle/>
          <a:p>
            <a:r>
              <a:rPr lang="zh-CN" altLang="en-US" sz="2000" dirty="0"/>
              <a:t>一个质点系的总动量可以表达成：</a:t>
            </a:r>
          </a:p>
        </p:txBody>
      </p:sp>
      <p:graphicFrame>
        <p:nvGraphicFramePr>
          <p:cNvPr id="7" name="对象 6"/>
          <p:cNvGraphicFramePr>
            <a:graphicFrameLocks noChangeAspect="1"/>
          </p:cNvGraphicFramePr>
          <p:nvPr>
            <p:extLst>
              <p:ext uri="{D42A27DB-BD31-4B8C-83A1-F6EECF244321}">
                <p14:modId xmlns:p14="http://schemas.microsoft.com/office/powerpoint/2010/main" val="1267376064"/>
              </p:ext>
            </p:extLst>
          </p:nvPr>
        </p:nvGraphicFramePr>
        <p:xfrm>
          <a:off x="4357350" y="2749140"/>
          <a:ext cx="1255886" cy="692018"/>
        </p:xfrm>
        <a:graphic>
          <a:graphicData uri="http://schemas.openxmlformats.org/presentationml/2006/ole">
            <mc:AlternateContent xmlns:mc="http://schemas.openxmlformats.org/markup-compatibility/2006">
              <mc:Choice xmlns:v="urn:schemas-microsoft-com:vml" Requires="v">
                <p:oleObj spid="_x0000_s182450" name="Equation" r:id="rId4" imgW="622080" imgH="342720" progId="Equation.DSMT4">
                  <p:embed/>
                </p:oleObj>
              </mc:Choice>
              <mc:Fallback>
                <p:oleObj name="Equation" r:id="rId4" imgW="622080" imgH="342720" progId="Equation.DSMT4">
                  <p:embed/>
                  <p:pic>
                    <p:nvPicPr>
                      <p:cNvPr id="0" name=""/>
                      <p:cNvPicPr/>
                      <p:nvPr/>
                    </p:nvPicPr>
                    <p:blipFill>
                      <a:blip r:embed="rId5"/>
                      <a:stretch>
                        <a:fillRect/>
                      </a:stretch>
                    </p:blipFill>
                    <p:spPr>
                      <a:xfrm>
                        <a:off x="4357350" y="2749140"/>
                        <a:ext cx="1255886" cy="692018"/>
                      </a:xfrm>
                      <a:prstGeom prst="rect">
                        <a:avLst/>
                      </a:prstGeom>
                    </p:spPr>
                  </p:pic>
                </p:oleObj>
              </mc:Fallback>
            </mc:AlternateContent>
          </a:graphicData>
        </a:graphic>
      </p:graphicFrame>
      <p:sp>
        <p:nvSpPr>
          <p:cNvPr id="12" name="TextBox 11"/>
          <p:cNvSpPr txBox="1"/>
          <p:nvPr/>
        </p:nvSpPr>
        <p:spPr>
          <a:xfrm>
            <a:off x="467544" y="3501008"/>
            <a:ext cx="7840488" cy="1015663"/>
          </a:xfrm>
          <a:prstGeom prst="rect">
            <a:avLst/>
          </a:prstGeom>
          <a:noFill/>
        </p:spPr>
        <p:txBody>
          <a:bodyPr wrap="square" rtlCol="0">
            <a:spAutoFit/>
          </a:bodyPr>
          <a:lstStyle/>
          <a:p>
            <a:r>
              <a:rPr lang="zh-CN" altLang="en-US" sz="2000" dirty="0"/>
              <a:t>每个质点的动量以及质点系的总动量在不同的参考系中是不同的。</a:t>
            </a:r>
            <a:endParaRPr lang="en-US" altLang="zh-CN" sz="2000" dirty="0"/>
          </a:p>
          <a:p>
            <a:r>
              <a:rPr lang="zh-CN" altLang="en-US" sz="2000" dirty="0"/>
              <a:t>适当的选取参考系可以使总动量为零，这样的参考系称为</a:t>
            </a:r>
            <a:r>
              <a:rPr lang="zh-CN" altLang="en-US" sz="2000" b="1" dirty="0"/>
              <a:t>零动量系或动量中心系</a:t>
            </a:r>
            <a:r>
              <a:rPr lang="zh-CN" altLang="en-US" sz="2000" dirty="0"/>
              <a:t>。</a:t>
            </a:r>
          </a:p>
        </p:txBody>
      </p:sp>
      <p:sp>
        <p:nvSpPr>
          <p:cNvPr id="14" name="TextBox 13"/>
          <p:cNvSpPr txBox="1"/>
          <p:nvPr/>
        </p:nvSpPr>
        <p:spPr>
          <a:xfrm>
            <a:off x="6270275" y="2852936"/>
            <a:ext cx="1010373" cy="400110"/>
          </a:xfrm>
          <a:prstGeom prst="rect">
            <a:avLst/>
          </a:prstGeom>
          <a:noFill/>
        </p:spPr>
        <p:txBody>
          <a:bodyPr wrap="square" rtlCol="0">
            <a:spAutoFit/>
          </a:bodyPr>
          <a:lstStyle/>
          <a:p>
            <a:r>
              <a:rPr lang="zh-CN" altLang="en-US" sz="2000" dirty="0"/>
              <a:t>（</a:t>
            </a:r>
            <a:r>
              <a:rPr lang="en-US" altLang="zh-CN" sz="2000" dirty="0"/>
              <a:t>1</a:t>
            </a:r>
            <a:r>
              <a:rPr lang="zh-CN" altLang="en-US" sz="2000" dirty="0"/>
              <a:t>）</a:t>
            </a:r>
          </a:p>
        </p:txBody>
      </p:sp>
      <p:sp>
        <p:nvSpPr>
          <p:cNvPr id="16" name="TextBox 15"/>
          <p:cNvSpPr txBox="1"/>
          <p:nvPr/>
        </p:nvSpPr>
        <p:spPr>
          <a:xfrm>
            <a:off x="494684" y="4681597"/>
            <a:ext cx="7840488" cy="769441"/>
          </a:xfrm>
          <a:prstGeom prst="rect">
            <a:avLst/>
          </a:prstGeom>
          <a:noFill/>
        </p:spPr>
        <p:txBody>
          <a:bodyPr wrap="square" rtlCol="0">
            <a:spAutoFit/>
          </a:bodyPr>
          <a:lstStyle/>
          <a:p>
            <a:r>
              <a:rPr lang="zh-CN" altLang="en-US" sz="2000" dirty="0"/>
              <a:t>假设（</a:t>
            </a:r>
            <a:r>
              <a:rPr lang="en-US" altLang="zh-CN" sz="2000" dirty="0"/>
              <a:t>1</a:t>
            </a:r>
            <a:r>
              <a:rPr lang="zh-CN" altLang="en-US" sz="2000" dirty="0"/>
              <a:t>）式在参考系</a:t>
            </a:r>
            <a:r>
              <a:rPr lang="en-US" altLang="zh-CN" sz="2000" dirty="0"/>
              <a:t>1</a:t>
            </a:r>
            <a:r>
              <a:rPr lang="zh-CN" altLang="en-US" sz="2000" dirty="0"/>
              <a:t>中成立，而参考系</a:t>
            </a:r>
            <a:r>
              <a:rPr lang="en-US" altLang="zh-CN" sz="2000" dirty="0"/>
              <a:t>2</a:t>
            </a:r>
            <a:r>
              <a:rPr lang="zh-CN" altLang="en-US" sz="2000" dirty="0"/>
              <a:t>相对参考系</a:t>
            </a:r>
            <a:r>
              <a:rPr lang="en-US" altLang="zh-CN" sz="2000" dirty="0"/>
              <a:t>1</a:t>
            </a:r>
            <a:r>
              <a:rPr lang="zh-CN" altLang="en-US" sz="2000" dirty="0"/>
              <a:t>的运动速度为</a:t>
            </a:r>
            <a:r>
              <a:rPr lang="en-US" altLang="zh-CN" sz="2400" b="1" i="1" dirty="0"/>
              <a:t>v</a:t>
            </a:r>
            <a:r>
              <a:rPr lang="zh-CN" altLang="en-US" sz="2000" dirty="0"/>
              <a:t>，则在参考系</a:t>
            </a:r>
            <a:r>
              <a:rPr lang="en-US" altLang="zh-CN" sz="2000" dirty="0"/>
              <a:t>2</a:t>
            </a:r>
            <a:r>
              <a:rPr lang="zh-CN" altLang="en-US" sz="2000" dirty="0"/>
              <a:t>中质点系的总动量为：</a:t>
            </a:r>
          </a:p>
        </p:txBody>
      </p:sp>
      <p:graphicFrame>
        <p:nvGraphicFramePr>
          <p:cNvPr id="8" name="对象 7"/>
          <p:cNvGraphicFramePr>
            <a:graphicFrameLocks noChangeAspect="1"/>
          </p:cNvGraphicFramePr>
          <p:nvPr>
            <p:extLst>
              <p:ext uri="{D42A27DB-BD31-4B8C-83A1-F6EECF244321}">
                <p14:modId xmlns:p14="http://schemas.microsoft.com/office/powerpoint/2010/main" val="361720627"/>
              </p:ext>
            </p:extLst>
          </p:nvPr>
        </p:nvGraphicFramePr>
        <p:xfrm>
          <a:off x="684213" y="5661025"/>
          <a:ext cx="5559425" cy="657225"/>
        </p:xfrm>
        <a:graphic>
          <a:graphicData uri="http://schemas.openxmlformats.org/presentationml/2006/ole">
            <mc:AlternateContent xmlns:mc="http://schemas.openxmlformats.org/markup-compatibility/2006">
              <mc:Choice xmlns:v="urn:schemas-microsoft-com:vml" Requires="v">
                <p:oleObj spid="_x0000_s182451" name="Equation" r:id="rId6" imgW="3009600" imgH="355320" progId="Equation.DSMT4">
                  <p:embed/>
                </p:oleObj>
              </mc:Choice>
              <mc:Fallback>
                <p:oleObj name="Equation" r:id="rId6" imgW="3009600" imgH="355320" progId="Equation.DSMT4">
                  <p:embed/>
                  <p:pic>
                    <p:nvPicPr>
                      <p:cNvPr id="0" name="对象 6"/>
                      <p:cNvPicPr>
                        <a:picLocks noChangeAspect="1" noChangeArrowheads="1"/>
                      </p:cNvPicPr>
                      <p:nvPr/>
                    </p:nvPicPr>
                    <p:blipFill>
                      <a:blip r:embed="rId7"/>
                      <a:srcRect/>
                      <a:stretch>
                        <a:fillRect/>
                      </a:stretch>
                    </p:blipFill>
                    <p:spPr bwMode="auto">
                      <a:xfrm>
                        <a:off x="684213" y="5661025"/>
                        <a:ext cx="5559425" cy="657225"/>
                      </a:xfrm>
                      <a:prstGeom prst="rect">
                        <a:avLst/>
                      </a:prstGeom>
                      <a:noFill/>
                      <a:ln>
                        <a:noFill/>
                      </a:ln>
                    </p:spPr>
                  </p:pic>
                </p:oleObj>
              </mc:Fallback>
            </mc:AlternateContent>
          </a:graphicData>
        </a:graphic>
      </p:graphicFrame>
      <p:sp>
        <p:nvSpPr>
          <p:cNvPr id="17" name="TextBox 16"/>
          <p:cNvSpPr txBox="1"/>
          <p:nvPr/>
        </p:nvSpPr>
        <p:spPr>
          <a:xfrm>
            <a:off x="6441947" y="5733256"/>
            <a:ext cx="1010373" cy="400110"/>
          </a:xfrm>
          <a:prstGeom prst="rect">
            <a:avLst/>
          </a:prstGeom>
          <a:noFill/>
        </p:spPr>
        <p:txBody>
          <a:bodyPr wrap="square" rtlCol="0">
            <a:spAutoFit/>
          </a:bodyPr>
          <a:lstStyle/>
          <a:p>
            <a:r>
              <a:rPr lang="zh-CN" altLang="en-US" sz="2000" dirty="0"/>
              <a:t>（</a:t>
            </a:r>
            <a:r>
              <a:rPr lang="en-US" altLang="zh-CN" sz="2000" dirty="0"/>
              <a:t>2</a:t>
            </a:r>
            <a:r>
              <a:rPr lang="zh-CN" altLang="en-US" sz="2000" dirty="0"/>
              <a:t>）</a:t>
            </a:r>
          </a:p>
        </p:txBody>
      </p:sp>
    </p:spTree>
    <p:extLst>
      <p:ext uri="{BB962C8B-B14F-4D97-AF65-F5344CB8AC3E}">
        <p14:creationId xmlns:p14="http://schemas.microsoft.com/office/powerpoint/2010/main" val="3851764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质心 质心运动定理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TextBox 2"/>
          <p:cNvSpPr txBox="1"/>
          <p:nvPr/>
        </p:nvSpPr>
        <p:spPr>
          <a:xfrm>
            <a:off x="395536" y="1628800"/>
            <a:ext cx="7704856" cy="461665"/>
          </a:xfrm>
          <a:prstGeom prst="rect">
            <a:avLst/>
          </a:prstGeom>
          <a:noFill/>
        </p:spPr>
        <p:txBody>
          <a:bodyPr wrap="square" rtlCol="0">
            <a:spAutoFit/>
          </a:bodyPr>
          <a:lstStyle/>
          <a:p>
            <a:r>
              <a:rPr lang="zh-CN" altLang="en-US" sz="2400" b="1" dirty="0"/>
              <a:t>质心运动定理</a:t>
            </a:r>
          </a:p>
        </p:txBody>
      </p:sp>
      <p:sp>
        <p:nvSpPr>
          <p:cNvPr id="4" name="TextBox 3"/>
          <p:cNvSpPr txBox="1"/>
          <p:nvPr/>
        </p:nvSpPr>
        <p:spPr>
          <a:xfrm>
            <a:off x="467544" y="2276872"/>
            <a:ext cx="7848872" cy="400110"/>
          </a:xfrm>
          <a:prstGeom prst="rect">
            <a:avLst/>
          </a:prstGeom>
          <a:noFill/>
        </p:spPr>
        <p:txBody>
          <a:bodyPr wrap="square" rtlCol="0">
            <a:spAutoFit/>
          </a:bodyPr>
          <a:lstStyle/>
          <a:p>
            <a:r>
              <a:rPr lang="zh-CN" altLang="en-US" sz="2000" dirty="0"/>
              <a:t>讨论：质心系又称为零动量系。</a:t>
            </a:r>
          </a:p>
        </p:txBody>
      </p:sp>
      <p:sp>
        <p:nvSpPr>
          <p:cNvPr id="15" name="TextBox 14"/>
          <p:cNvSpPr txBox="1"/>
          <p:nvPr/>
        </p:nvSpPr>
        <p:spPr>
          <a:xfrm>
            <a:off x="467544" y="2866183"/>
            <a:ext cx="7848872" cy="400110"/>
          </a:xfrm>
          <a:prstGeom prst="rect">
            <a:avLst/>
          </a:prstGeom>
          <a:noFill/>
        </p:spPr>
        <p:txBody>
          <a:bodyPr wrap="square" rtlCol="0">
            <a:spAutoFit/>
          </a:bodyPr>
          <a:lstStyle/>
          <a:p>
            <a:r>
              <a:rPr lang="zh-CN" altLang="en-US" sz="2000" dirty="0"/>
              <a:t>若参考系</a:t>
            </a:r>
            <a:r>
              <a:rPr lang="en-US" altLang="zh-CN" sz="2000" dirty="0"/>
              <a:t>2</a:t>
            </a:r>
            <a:r>
              <a:rPr lang="zh-CN" altLang="en-US" sz="2000" dirty="0"/>
              <a:t>为零动量系，则有：</a:t>
            </a:r>
          </a:p>
        </p:txBody>
      </p:sp>
      <p:graphicFrame>
        <p:nvGraphicFramePr>
          <p:cNvPr id="10" name="对象 9"/>
          <p:cNvGraphicFramePr>
            <a:graphicFrameLocks noChangeAspect="1"/>
          </p:cNvGraphicFramePr>
          <p:nvPr>
            <p:extLst>
              <p:ext uri="{D42A27DB-BD31-4B8C-83A1-F6EECF244321}">
                <p14:modId xmlns:p14="http://schemas.microsoft.com/office/powerpoint/2010/main" val="2371172454"/>
              </p:ext>
            </p:extLst>
          </p:nvPr>
        </p:nvGraphicFramePr>
        <p:xfrm>
          <a:off x="2128205" y="3501008"/>
          <a:ext cx="4527550" cy="1784350"/>
        </p:xfrm>
        <a:graphic>
          <a:graphicData uri="http://schemas.openxmlformats.org/presentationml/2006/ole">
            <mc:AlternateContent xmlns:mc="http://schemas.openxmlformats.org/markup-compatibility/2006">
              <mc:Choice xmlns:v="urn:schemas-microsoft-com:vml" Requires="v">
                <p:oleObj spid="_x0000_s183554" name="Equation" r:id="rId4" imgW="2450880" imgH="965160" progId="Equation.DSMT4">
                  <p:embed/>
                </p:oleObj>
              </mc:Choice>
              <mc:Fallback>
                <p:oleObj name="Equation" r:id="rId4" imgW="2450880" imgH="965160" progId="Equation.DSMT4">
                  <p:embed/>
                  <p:pic>
                    <p:nvPicPr>
                      <p:cNvPr id="0" name="对象 7"/>
                      <p:cNvPicPr>
                        <a:picLocks noChangeAspect="1" noChangeArrowheads="1"/>
                      </p:cNvPicPr>
                      <p:nvPr/>
                    </p:nvPicPr>
                    <p:blipFill>
                      <a:blip r:embed="rId5"/>
                      <a:srcRect/>
                      <a:stretch>
                        <a:fillRect/>
                      </a:stretch>
                    </p:blipFill>
                    <p:spPr bwMode="auto">
                      <a:xfrm>
                        <a:off x="2128205" y="3501008"/>
                        <a:ext cx="452755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3" name="直接箭头连接符 12"/>
          <p:cNvCxnSpPr/>
          <p:nvPr/>
        </p:nvCxnSpPr>
        <p:spPr>
          <a:xfrm flipV="1">
            <a:off x="6228184" y="4005064"/>
            <a:ext cx="222201"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8" name="对象 17"/>
          <p:cNvGraphicFramePr>
            <a:graphicFrameLocks noChangeAspect="1"/>
          </p:cNvGraphicFramePr>
          <p:nvPr>
            <p:extLst>
              <p:ext uri="{D42A27DB-BD31-4B8C-83A1-F6EECF244321}">
                <p14:modId xmlns:p14="http://schemas.microsoft.com/office/powerpoint/2010/main" val="2266345212"/>
              </p:ext>
            </p:extLst>
          </p:nvPr>
        </p:nvGraphicFramePr>
        <p:xfrm>
          <a:off x="6516216" y="3570972"/>
          <a:ext cx="294506" cy="481919"/>
        </p:xfrm>
        <a:graphic>
          <a:graphicData uri="http://schemas.openxmlformats.org/presentationml/2006/ole">
            <mc:AlternateContent xmlns:mc="http://schemas.openxmlformats.org/markup-compatibility/2006">
              <mc:Choice xmlns:v="urn:schemas-microsoft-com:vml" Requires="v">
                <p:oleObj spid="_x0000_s183555" name="Equation" r:id="rId6" imgW="139680" imgH="228600" progId="Equation.DSMT4">
                  <p:embed/>
                </p:oleObj>
              </mc:Choice>
              <mc:Fallback>
                <p:oleObj name="Equation" r:id="rId6" imgW="139680" imgH="228600" progId="Equation.DSMT4">
                  <p:embed/>
                  <p:pic>
                    <p:nvPicPr>
                      <p:cNvPr id="0" name=""/>
                      <p:cNvPicPr/>
                      <p:nvPr/>
                    </p:nvPicPr>
                    <p:blipFill>
                      <a:blip r:embed="rId7"/>
                      <a:stretch>
                        <a:fillRect/>
                      </a:stretch>
                    </p:blipFill>
                    <p:spPr>
                      <a:xfrm>
                        <a:off x="6516216" y="3570972"/>
                        <a:ext cx="294506" cy="481919"/>
                      </a:xfrm>
                      <a:prstGeom prst="rect">
                        <a:avLst/>
                      </a:prstGeom>
                    </p:spPr>
                  </p:pic>
                </p:oleObj>
              </mc:Fallback>
            </mc:AlternateContent>
          </a:graphicData>
        </a:graphic>
      </p:graphicFrame>
      <p:cxnSp>
        <p:nvCxnSpPr>
          <p:cNvPr id="20" name="直接箭头连接符 19"/>
          <p:cNvCxnSpPr/>
          <p:nvPr/>
        </p:nvCxnSpPr>
        <p:spPr>
          <a:xfrm>
            <a:off x="2411760" y="5013176"/>
            <a:ext cx="7200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1" name="对象 20"/>
          <p:cNvGraphicFramePr>
            <a:graphicFrameLocks noChangeAspect="1"/>
          </p:cNvGraphicFramePr>
          <p:nvPr>
            <p:extLst>
              <p:ext uri="{D42A27DB-BD31-4B8C-83A1-F6EECF244321}">
                <p14:modId xmlns:p14="http://schemas.microsoft.com/office/powerpoint/2010/main" val="2621962624"/>
              </p:ext>
            </p:extLst>
          </p:nvPr>
        </p:nvGraphicFramePr>
        <p:xfrm>
          <a:off x="2482850" y="5445125"/>
          <a:ext cx="320675" cy="482600"/>
        </p:xfrm>
        <a:graphic>
          <a:graphicData uri="http://schemas.openxmlformats.org/presentationml/2006/ole">
            <mc:AlternateContent xmlns:mc="http://schemas.openxmlformats.org/markup-compatibility/2006">
              <mc:Choice xmlns:v="urn:schemas-microsoft-com:vml" Requires="v">
                <p:oleObj spid="_x0000_s183556" name="Equation" r:id="rId8" imgW="152280" imgH="228600" progId="Equation.DSMT4">
                  <p:embed/>
                </p:oleObj>
              </mc:Choice>
              <mc:Fallback>
                <p:oleObj name="Equation" r:id="rId8" imgW="152280" imgH="228600" progId="Equation.DSMT4">
                  <p:embed/>
                  <p:pic>
                    <p:nvPicPr>
                      <p:cNvPr id="0" name="对象 17"/>
                      <p:cNvPicPr>
                        <a:picLocks noChangeAspect="1" noChangeArrowheads="1"/>
                      </p:cNvPicPr>
                      <p:nvPr/>
                    </p:nvPicPr>
                    <p:blipFill>
                      <a:blip r:embed="rId9"/>
                      <a:srcRect/>
                      <a:stretch>
                        <a:fillRect/>
                      </a:stretch>
                    </p:blipFill>
                    <p:spPr bwMode="auto">
                      <a:xfrm>
                        <a:off x="2482850" y="5445125"/>
                        <a:ext cx="3206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74151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质心 质心运动定理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TextBox 2"/>
          <p:cNvSpPr txBox="1"/>
          <p:nvPr/>
        </p:nvSpPr>
        <p:spPr>
          <a:xfrm>
            <a:off x="395536" y="1628800"/>
            <a:ext cx="7704856" cy="461665"/>
          </a:xfrm>
          <a:prstGeom prst="rect">
            <a:avLst/>
          </a:prstGeom>
          <a:noFill/>
        </p:spPr>
        <p:txBody>
          <a:bodyPr wrap="square" rtlCol="0">
            <a:spAutoFit/>
          </a:bodyPr>
          <a:lstStyle/>
          <a:p>
            <a:r>
              <a:rPr lang="zh-CN" altLang="en-US" sz="2400" b="1" dirty="0"/>
              <a:t>柯尼希定理</a:t>
            </a:r>
          </a:p>
        </p:txBody>
      </p:sp>
      <p:sp>
        <p:nvSpPr>
          <p:cNvPr id="7" name="TextBox 6"/>
          <p:cNvSpPr txBox="1"/>
          <p:nvPr/>
        </p:nvSpPr>
        <p:spPr>
          <a:xfrm>
            <a:off x="467544" y="2348880"/>
            <a:ext cx="7920880" cy="400110"/>
          </a:xfrm>
          <a:prstGeom prst="rect">
            <a:avLst/>
          </a:prstGeom>
          <a:noFill/>
        </p:spPr>
        <p:txBody>
          <a:bodyPr wrap="square" rtlCol="0">
            <a:spAutoFit/>
          </a:bodyPr>
          <a:lstStyle/>
          <a:p>
            <a:r>
              <a:rPr lang="zh-CN" altLang="en-US" sz="2000" dirty="0"/>
              <a:t>两个参考系</a:t>
            </a:r>
            <a:r>
              <a:rPr lang="en-US" altLang="zh-CN" sz="2000" dirty="0"/>
              <a:t>K</a:t>
            </a:r>
            <a:r>
              <a:rPr lang="zh-CN" altLang="en-US" sz="2000" dirty="0"/>
              <a:t>和</a:t>
            </a:r>
            <a:r>
              <a:rPr lang="en-US" altLang="zh-CN" sz="2000" dirty="0"/>
              <a:t>K’</a:t>
            </a:r>
            <a:r>
              <a:rPr lang="zh-CN" altLang="en-US" sz="2000" dirty="0"/>
              <a:t>的速度变换关系如下：</a:t>
            </a:r>
          </a:p>
        </p:txBody>
      </p:sp>
      <p:graphicFrame>
        <p:nvGraphicFramePr>
          <p:cNvPr id="8" name="对象 7"/>
          <p:cNvGraphicFramePr>
            <a:graphicFrameLocks noChangeAspect="1"/>
          </p:cNvGraphicFramePr>
          <p:nvPr>
            <p:extLst>
              <p:ext uri="{D42A27DB-BD31-4B8C-83A1-F6EECF244321}">
                <p14:modId xmlns:p14="http://schemas.microsoft.com/office/powerpoint/2010/main" val="931233566"/>
              </p:ext>
            </p:extLst>
          </p:nvPr>
        </p:nvGraphicFramePr>
        <p:xfrm>
          <a:off x="4898225" y="2281565"/>
          <a:ext cx="1443795" cy="534739"/>
        </p:xfrm>
        <a:graphic>
          <a:graphicData uri="http://schemas.openxmlformats.org/presentationml/2006/ole">
            <mc:AlternateContent xmlns:mc="http://schemas.openxmlformats.org/markup-compatibility/2006">
              <mc:Choice xmlns:v="urn:schemas-microsoft-com:vml" Requires="v">
                <p:oleObj spid="_x0000_s184572" name="Equation" r:id="rId4" imgW="685800" imgH="253800" progId="Equation.DSMT4">
                  <p:embed/>
                </p:oleObj>
              </mc:Choice>
              <mc:Fallback>
                <p:oleObj name="Equation" r:id="rId4" imgW="685800" imgH="253800" progId="Equation.DSMT4">
                  <p:embed/>
                  <p:pic>
                    <p:nvPicPr>
                      <p:cNvPr id="0" name=""/>
                      <p:cNvPicPr/>
                      <p:nvPr/>
                    </p:nvPicPr>
                    <p:blipFill>
                      <a:blip r:embed="rId5"/>
                      <a:stretch>
                        <a:fillRect/>
                      </a:stretch>
                    </p:blipFill>
                    <p:spPr>
                      <a:xfrm>
                        <a:off x="4898225" y="2281565"/>
                        <a:ext cx="1443795" cy="534739"/>
                      </a:xfrm>
                      <a:prstGeom prst="rect">
                        <a:avLst/>
                      </a:prstGeom>
                    </p:spPr>
                  </p:pic>
                </p:oleObj>
              </mc:Fallback>
            </mc:AlternateContent>
          </a:graphicData>
        </a:graphic>
      </p:graphicFrame>
      <p:sp>
        <p:nvSpPr>
          <p:cNvPr id="16" name="TextBox 15"/>
          <p:cNvSpPr txBox="1"/>
          <p:nvPr/>
        </p:nvSpPr>
        <p:spPr>
          <a:xfrm>
            <a:off x="467544" y="3068960"/>
            <a:ext cx="7920880" cy="400110"/>
          </a:xfrm>
          <a:prstGeom prst="rect">
            <a:avLst/>
          </a:prstGeom>
          <a:noFill/>
        </p:spPr>
        <p:txBody>
          <a:bodyPr wrap="square" rtlCol="0">
            <a:spAutoFit/>
          </a:bodyPr>
          <a:lstStyle/>
          <a:p>
            <a:r>
              <a:rPr lang="zh-CN" altLang="en-US" sz="2000" dirty="0"/>
              <a:t>则参考系</a:t>
            </a:r>
            <a:r>
              <a:rPr lang="en-US" altLang="zh-CN" sz="2000" dirty="0"/>
              <a:t>K</a:t>
            </a:r>
            <a:r>
              <a:rPr lang="zh-CN" altLang="en-US" sz="2000" dirty="0"/>
              <a:t>中的质点系总动能会出现交叉项：</a:t>
            </a:r>
          </a:p>
        </p:txBody>
      </p:sp>
      <p:graphicFrame>
        <p:nvGraphicFramePr>
          <p:cNvPr id="9" name="对象 8"/>
          <p:cNvGraphicFramePr>
            <a:graphicFrameLocks noChangeAspect="1"/>
          </p:cNvGraphicFramePr>
          <p:nvPr>
            <p:extLst>
              <p:ext uri="{D42A27DB-BD31-4B8C-83A1-F6EECF244321}">
                <p14:modId xmlns:p14="http://schemas.microsoft.com/office/powerpoint/2010/main" val="3961554195"/>
              </p:ext>
            </p:extLst>
          </p:nvPr>
        </p:nvGraphicFramePr>
        <p:xfrm>
          <a:off x="900113" y="3644900"/>
          <a:ext cx="5748337" cy="1333500"/>
        </p:xfrm>
        <a:graphic>
          <a:graphicData uri="http://schemas.openxmlformats.org/presentationml/2006/ole">
            <mc:AlternateContent xmlns:mc="http://schemas.openxmlformats.org/markup-compatibility/2006">
              <mc:Choice xmlns:v="urn:schemas-microsoft-com:vml" Requires="v">
                <p:oleObj spid="_x0000_s184573" name="Equation" r:id="rId6" imgW="3720960" imgH="863280" progId="Equation.DSMT4">
                  <p:embed/>
                </p:oleObj>
              </mc:Choice>
              <mc:Fallback>
                <p:oleObj name="Equation" r:id="rId6" imgW="3720960" imgH="863280" progId="Equation.DSMT4">
                  <p:embed/>
                  <p:pic>
                    <p:nvPicPr>
                      <p:cNvPr id="0" name=""/>
                      <p:cNvPicPr/>
                      <p:nvPr/>
                    </p:nvPicPr>
                    <p:blipFill>
                      <a:blip r:embed="rId7"/>
                      <a:stretch>
                        <a:fillRect/>
                      </a:stretch>
                    </p:blipFill>
                    <p:spPr>
                      <a:xfrm>
                        <a:off x="900113" y="3644900"/>
                        <a:ext cx="5748337" cy="1333500"/>
                      </a:xfrm>
                      <a:prstGeom prst="rect">
                        <a:avLst/>
                      </a:prstGeom>
                    </p:spPr>
                  </p:pic>
                </p:oleObj>
              </mc:Fallback>
            </mc:AlternateContent>
          </a:graphicData>
        </a:graphic>
      </p:graphicFrame>
      <p:sp>
        <p:nvSpPr>
          <p:cNvPr id="19" name="TextBox 18"/>
          <p:cNvSpPr txBox="1"/>
          <p:nvPr/>
        </p:nvSpPr>
        <p:spPr>
          <a:xfrm>
            <a:off x="467544" y="5229200"/>
            <a:ext cx="7920880" cy="400110"/>
          </a:xfrm>
          <a:prstGeom prst="rect">
            <a:avLst/>
          </a:prstGeom>
          <a:noFill/>
        </p:spPr>
        <p:txBody>
          <a:bodyPr wrap="square" rtlCol="0">
            <a:spAutoFit/>
          </a:bodyPr>
          <a:lstStyle/>
          <a:p>
            <a:r>
              <a:rPr lang="zh-CN" altLang="en-US" sz="2000" dirty="0"/>
              <a:t>若参考系</a:t>
            </a:r>
            <a:r>
              <a:rPr lang="en-US" altLang="zh-CN" sz="2000" dirty="0"/>
              <a:t>K’</a:t>
            </a:r>
            <a:r>
              <a:rPr lang="zh-CN" altLang="en-US" sz="2000" dirty="0"/>
              <a:t>为质心系，则：</a:t>
            </a:r>
          </a:p>
        </p:txBody>
      </p:sp>
      <p:graphicFrame>
        <p:nvGraphicFramePr>
          <p:cNvPr id="12" name="对象 11"/>
          <p:cNvGraphicFramePr>
            <a:graphicFrameLocks noChangeAspect="1"/>
          </p:cNvGraphicFramePr>
          <p:nvPr>
            <p:extLst>
              <p:ext uri="{D42A27DB-BD31-4B8C-83A1-F6EECF244321}">
                <p14:modId xmlns:p14="http://schemas.microsoft.com/office/powerpoint/2010/main" val="1641918767"/>
              </p:ext>
            </p:extLst>
          </p:nvPr>
        </p:nvGraphicFramePr>
        <p:xfrm>
          <a:off x="3779912" y="5105405"/>
          <a:ext cx="2354263" cy="647700"/>
        </p:xfrm>
        <a:graphic>
          <a:graphicData uri="http://schemas.openxmlformats.org/presentationml/2006/ole">
            <mc:AlternateContent xmlns:mc="http://schemas.openxmlformats.org/markup-compatibility/2006">
              <mc:Choice xmlns:v="urn:schemas-microsoft-com:vml" Requires="v">
                <p:oleObj spid="_x0000_s184574" name="Equation" r:id="rId8" imgW="1523880" imgH="419040" progId="Equation.DSMT4">
                  <p:embed/>
                </p:oleObj>
              </mc:Choice>
              <mc:Fallback>
                <p:oleObj name="Equation" r:id="rId8" imgW="1523880" imgH="419040" progId="Equation.DSMT4">
                  <p:embed/>
                  <p:pic>
                    <p:nvPicPr>
                      <p:cNvPr id="0" name="对象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9912" y="5105405"/>
                        <a:ext cx="23542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7" name="直接箭头连接符 16"/>
          <p:cNvCxnSpPr/>
          <p:nvPr/>
        </p:nvCxnSpPr>
        <p:spPr>
          <a:xfrm>
            <a:off x="6300192" y="5429255"/>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6784" y="5197842"/>
            <a:ext cx="1691680" cy="369332"/>
          </a:xfrm>
          <a:prstGeom prst="rect">
            <a:avLst/>
          </a:prstGeom>
          <a:noFill/>
        </p:spPr>
        <p:txBody>
          <a:bodyPr wrap="square" rtlCol="0">
            <a:spAutoFit/>
          </a:bodyPr>
          <a:lstStyle/>
          <a:p>
            <a:r>
              <a:rPr lang="zh-CN" altLang="en-US" dirty="0">
                <a:solidFill>
                  <a:srgbClr val="FF0000"/>
                </a:solidFill>
              </a:rPr>
              <a:t>交叉项消失</a:t>
            </a:r>
          </a:p>
        </p:txBody>
      </p:sp>
      <p:sp>
        <p:nvSpPr>
          <p:cNvPr id="23" name="TextBox 22"/>
          <p:cNvSpPr txBox="1"/>
          <p:nvPr/>
        </p:nvSpPr>
        <p:spPr>
          <a:xfrm>
            <a:off x="611560" y="5877272"/>
            <a:ext cx="8352928" cy="830997"/>
          </a:xfrm>
          <a:prstGeom prst="rect">
            <a:avLst/>
          </a:prstGeom>
          <a:noFill/>
        </p:spPr>
        <p:txBody>
          <a:bodyPr wrap="square" rtlCol="0">
            <a:spAutoFit/>
          </a:bodyPr>
          <a:lstStyle/>
          <a:p>
            <a:r>
              <a:rPr lang="zh-CN" altLang="en-US" sz="2400" dirty="0"/>
              <a:t>质点系的总动能等于相对于质心系的动能加上随质心整体平动的动能。</a:t>
            </a:r>
            <a:r>
              <a:rPr lang="en-US" altLang="zh-CN" sz="2400" dirty="0"/>
              <a:t>——</a:t>
            </a:r>
            <a:r>
              <a:rPr lang="zh-CN" altLang="en-US" sz="2400" dirty="0">
                <a:solidFill>
                  <a:srgbClr val="FF0000"/>
                </a:solidFill>
              </a:rPr>
              <a:t>柯尼希定理</a:t>
            </a:r>
          </a:p>
        </p:txBody>
      </p:sp>
    </p:spTree>
    <p:extLst>
      <p:ext uri="{BB962C8B-B14F-4D97-AF65-F5344CB8AC3E}">
        <p14:creationId xmlns:p14="http://schemas.microsoft.com/office/powerpoint/2010/main" val="1968641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质心 质心运动定理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TextBox 2"/>
          <p:cNvSpPr txBox="1"/>
          <p:nvPr/>
        </p:nvSpPr>
        <p:spPr>
          <a:xfrm>
            <a:off x="395536" y="1628800"/>
            <a:ext cx="7704856" cy="461665"/>
          </a:xfrm>
          <a:prstGeom prst="rect">
            <a:avLst/>
          </a:prstGeom>
          <a:noFill/>
        </p:spPr>
        <p:txBody>
          <a:bodyPr wrap="square" rtlCol="0">
            <a:spAutoFit/>
          </a:bodyPr>
          <a:lstStyle/>
          <a:p>
            <a:r>
              <a:rPr lang="zh-CN" altLang="en-US" sz="2400" b="1" dirty="0"/>
              <a:t>柯尼希定理</a:t>
            </a:r>
          </a:p>
        </p:txBody>
      </p:sp>
      <p:sp>
        <p:nvSpPr>
          <p:cNvPr id="4" name="TextBox 3"/>
          <p:cNvSpPr txBox="1"/>
          <p:nvPr/>
        </p:nvSpPr>
        <p:spPr>
          <a:xfrm>
            <a:off x="439344" y="2276872"/>
            <a:ext cx="7416824" cy="400110"/>
          </a:xfrm>
          <a:prstGeom prst="rect">
            <a:avLst/>
          </a:prstGeom>
          <a:noFill/>
        </p:spPr>
        <p:txBody>
          <a:bodyPr wrap="square" rtlCol="0">
            <a:spAutoFit/>
          </a:bodyPr>
          <a:lstStyle/>
          <a:p>
            <a:r>
              <a:rPr lang="zh-CN" altLang="en-US" sz="2000" dirty="0"/>
              <a:t>考虑只含有</a:t>
            </a:r>
            <a:r>
              <a:rPr lang="zh-CN" altLang="en-US" sz="2000" dirty="0">
                <a:solidFill>
                  <a:srgbClr val="FF0000"/>
                </a:solidFill>
              </a:rPr>
              <a:t>两个质点的质点系</a:t>
            </a:r>
            <a:r>
              <a:rPr lang="zh-CN" altLang="en-US" sz="2000" dirty="0"/>
              <a:t>，两质点的相对速度为：</a:t>
            </a:r>
          </a:p>
        </p:txBody>
      </p:sp>
      <p:graphicFrame>
        <p:nvGraphicFramePr>
          <p:cNvPr id="6" name="对象 5"/>
          <p:cNvGraphicFramePr>
            <a:graphicFrameLocks noChangeAspect="1"/>
          </p:cNvGraphicFramePr>
          <p:nvPr>
            <p:extLst>
              <p:ext uri="{D42A27DB-BD31-4B8C-83A1-F6EECF244321}">
                <p14:modId xmlns:p14="http://schemas.microsoft.com/office/powerpoint/2010/main" val="1031482222"/>
              </p:ext>
            </p:extLst>
          </p:nvPr>
        </p:nvGraphicFramePr>
        <p:xfrm>
          <a:off x="1952625" y="2768600"/>
          <a:ext cx="5094288" cy="485775"/>
        </p:xfrm>
        <a:graphic>
          <a:graphicData uri="http://schemas.openxmlformats.org/presentationml/2006/ole">
            <mc:AlternateContent xmlns:mc="http://schemas.openxmlformats.org/markup-compatibility/2006">
              <mc:Choice xmlns:v="urn:schemas-microsoft-com:vml" Requires="v">
                <p:oleObj spid="_x0000_s185687" name="Equation" r:id="rId4" imgW="2527200" imgH="241200" progId="Equation.DSMT4">
                  <p:embed/>
                </p:oleObj>
              </mc:Choice>
              <mc:Fallback>
                <p:oleObj name="Equation" r:id="rId4" imgW="2527200" imgH="241200" progId="Equation.DSMT4">
                  <p:embed/>
                  <p:pic>
                    <p:nvPicPr>
                      <p:cNvPr id="0" name=""/>
                      <p:cNvPicPr/>
                      <p:nvPr/>
                    </p:nvPicPr>
                    <p:blipFill>
                      <a:blip r:embed="rId5"/>
                      <a:stretch>
                        <a:fillRect/>
                      </a:stretch>
                    </p:blipFill>
                    <p:spPr>
                      <a:xfrm>
                        <a:off x="1952625" y="2768600"/>
                        <a:ext cx="5094288" cy="485775"/>
                      </a:xfrm>
                      <a:prstGeom prst="rect">
                        <a:avLst/>
                      </a:prstGeom>
                    </p:spPr>
                  </p:pic>
                </p:oleObj>
              </mc:Fallback>
            </mc:AlternateContent>
          </a:graphicData>
        </a:graphic>
      </p:graphicFrame>
      <p:sp>
        <p:nvSpPr>
          <p:cNvPr id="10" name="TextBox 9"/>
          <p:cNvSpPr txBox="1"/>
          <p:nvPr/>
        </p:nvSpPr>
        <p:spPr>
          <a:xfrm>
            <a:off x="539552" y="3501008"/>
            <a:ext cx="6408712" cy="400110"/>
          </a:xfrm>
          <a:prstGeom prst="rect">
            <a:avLst/>
          </a:prstGeom>
          <a:noFill/>
        </p:spPr>
        <p:txBody>
          <a:bodyPr wrap="square" rtlCol="0">
            <a:spAutoFit/>
          </a:bodyPr>
          <a:lstStyle/>
          <a:p>
            <a:r>
              <a:rPr lang="zh-CN" altLang="en-US" sz="2000" dirty="0"/>
              <a:t>在质心系中有：</a:t>
            </a:r>
          </a:p>
        </p:txBody>
      </p:sp>
      <p:graphicFrame>
        <p:nvGraphicFramePr>
          <p:cNvPr id="11" name="对象 10"/>
          <p:cNvGraphicFramePr>
            <a:graphicFrameLocks noChangeAspect="1"/>
          </p:cNvGraphicFramePr>
          <p:nvPr>
            <p:extLst>
              <p:ext uri="{D42A27DB-BD31-4B8C-83A1-F6EECF244321}">
                <p14:modId xmlns:p14="http://schemas.microsoft.com/office/powerpoint/2010/main" val="276619764"/>
              </p:ext>
            </p:extLst>
          </p:nvPr>
        </p:nvGraphicFramePr>
        <p:xfrm>
          <a:off x="2627784" y="3429000"/>
          <a:ext cx="2508250" cy="485775"/>
        </p:xfrm>
        <a:graphic>
          <a:graphicData uri="http://schemas.openxmlformats.org/presentationml/2006/ole">
            <mc:AlternateContent xmlns:mc="http://schemas.openxmlformats.org/markup-compatibility/2006">
              <mc:Choice xmlns:v="urn:schemas-microsoft-com:vml" Requires="v">
                <p:oleObj spid="_x0000_s185688" name="Equation" r:id="rId6" imgW="1244520" imgH="241200" progId="Equation.DSMT4">
                  <p:embed/>
                </p:oleObj>
              </mc:Choice>
              <mc:Fallback>
                <p:oleObj name="Equation" r:id="rId6" imgW="1244520" imgH="241200" progId="Equation.DSMT4">
                  <p:embed/>
                  <p:pic>
                    <p:nvPicPr>
                      <p:cNvPr id="0" name="对象 5"/>
                      <p:cNvPicPr>
                        <a:picLocks noChangeAspect="1" noChangeArrowheads="1"/>
                      </p:cNvPicPr>
                      <p:nvPr/>
                    </p:nvPicPr>
                    <p:blipFill>
                      <a:blip r:embed="rId7"/>
                      <a:srcRect/>
                      <a:stretch>
                        <a:fillRect/>
                      </a:stretch>
                    </p:blipFill>
                    <p:spPr bwMode="auto">
                      <a:xfrm>
                        <a:off x="2627784" y="3429000"/>
                        <a:ext cx="25082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Box 19"/>
          <p:cNvSpPr txBox="1"/>
          <p:nvPr/>
        </p:nvSpPr>
        <p:spPr>
          <a:xfrm>
            <a:off x="539552" y="4071929"/>
            <a:ext cx="6408712" cy="400110"/>
          </a:xfrm>
          <a:prstGeom prst="rect">
            <a:avLst/>
          </a:prstGeom>
          <a:noFill/>
        </p:spPr>
        <p:txBody>
          <a:bodyPr wrap="square" rtlCol="0">
            <a:spAutoFit/>
          </a:bodyPr>
          <a:lstStyle/>
          <a:p>
            <a:r>
              <a:rPr lang="zh-CN" altLang="en-US" sz="2000" dirty="0"/>
              <a:t>由上面两式得：</a:t>
            </a:r>
          </a:p>
        </p:txBody>
      </p:sp>
      <p:graphicFrame>
        <p:nvGraphicFramePr>
          <p:cNvPr id="13" name="对象 12"/>
          <p:cNvGraphicFramePr>
            <a:graphicFrameLocks noChangeAspect="1"/>
          </p:cNvGraphicFramePr>
          <p:nvPr>
            <p:extLst>
              <p:ext uri="{D42A27DB-BD31-4B8C-83A1-F6EECF244321}">
                <p14:modId xmlns:p14="http://schemas.microsoft.com/office/powerpoint/2010/main" val="418859126"/>
              </p:ext>
            </p:extLst>
          </p:nvPr>
        </p:nvGraphicFramePr>
        <p:xfrm>
          <a:off x="2632026" y="4071929"/>
          <a:ext cx="3818359" cy="768157"/>
        </p:xfrm>
        <a:graphic>
          <a:graphicData uri="http://schemas.openxmlformats.org/presentationml/2006/ole">
            <mc:AlternateContent xmlns:mc="http://schemas.openxmlformats.org/markup-compatibility/2006">
              <mc:Choice xmlns:v="urn:schemas-microsoft-com:vml" Requires="v">
                <p:oleObj spid="_x0000_s185689" name="Equation" r:id="rId8" imgW="2145960" imgH="431640" progId="Equation.DSMT4">
                  <p:embed/>
                </p:oleObj>
              </mc:Choice>
              <mc:Fallback>
                <p:oleObj name="Equation" r:id="rId8" imgW="2145960" imgH="431640" progId="Equation.DSMT4">
                  <p:embed/>
                  <p:pic>
                    <p:nvPicPr>
                      <p:cNvPr id="0" name="对象 10"/>
                      <p:cNvPicPr>
                        <a:picLocks noChangeAspect="1" noChangeArrowheads="1"/>
                      </p:cNvPicPr>
                      <p:nvPr/>
                    </p:nvPicPr>
                    <p:blipFill>
                      <a:blip r:embed="rId9"/>
                      <a:srcRect/>
                      <a:stretch>
                        <a:fillRect/>
                      </a:stretch>
                    </p:blipFill>
                    <p:spPr bwMode="auto">
                      <a:xfrm>
                        <a:off x="2632026" y="4071929"/>
                        <a:ext cx="3818359" cy="768157"/>
                      </a:xfrm>
                      <a:prstGeom prst="rect">
                        <a:avLst/>
                      </a:prstGeom>
                      <a:noFill/>
                      <a:ln>
                        <a:noFill/>
                      </a:ln>
                    </p:spPr>
                  </p:pic>
                </p:oleObj>
              </mc:Fallback>
            </mc:AlternateContent>
          </a:graphicData>
        </a:graphic>
      </p:graphicFrame>
      <p:sp>
        <p:nvSpPr>
          <p:cNvPr id="21" name="TextBox 20"/>
          <p:cNvSpPr txBox="1"/>
          <p:nvPr/>
        </p:nvSpPr>
        <p:spPr>
          <a:xfrm>
            <a:off x="539552" y="5189130"/>
            <a:ext cx="6408712" cy="400110"/>
          </a:xfrm>
          <a:prstGeom prst="rect">
            <a:avLst/>
          </a:prstGeom>
          <a:noFill/>
        </p:spPr>
        <p:txBody>
          <a:bodyPr wrap="square" rtlCol="0">
            <a:spAutoFit/>
          </a:bodyPr>
          <a:lstStyle/>
          <a:p>
            <a:r>
              <a:rPr lang="zh-CN" altLang="en-US" sz="2000" dirty="0"/>
              <a:t>从而，相对于质心系的动能为：</a:t>
            </a:r>
          </a:p>
        </p:txBody>
      </p:sp>
      <p:graphicFrame>
        <p:nvGraphicFramePr>
          <p:cNvPr id="14" name="对象 13"/>
          <p:cNvGraphicFramePr>
            <a:graphicFrameLocks noChangeAspect="1"/>
          </p:cNvGraphicFramePr>
          <p:nvPr>
            <p:extLst>
              <p:ext uri="{D42A27DB-BD31-4B8C-83A1-F6EECF244321}">
                <p14:modId xmlns:p14="http://schemas.microsoft.com/office/powerpoint/2010/main" val="151681207"/>
              </p:ext>
            </p:extLst>
          </p:nvPr>
        </p:nvGraphicFramePr>
        <p:xfrm>
          <a:off x="4129088" y="5113338"/>
          <a:ext cx="3243262" cy="1336675"/>
        </p:xfrm>
        <a:graphic>
          <a:graphicData uri="http://schemas.openxmlformats.org/presentationml/2006/ole">
            <mc:AlternateContent xmlns:mc="http://schemas.openxmlformats.org/markup-compatibility/2006">
              <mc:Choice xmlns:v="urn:schemas-microsoft-com:vml" Requires="v">
                <p:oleObj spid="_x0000_s185690" name="Equation" r:id="rId10" imgW="2031840" imgH="838080" progId="Equation.DSMT4">
                  <p:embed/>
                </p:oleObj>
              </mc:Choice>
              <mc:Fallback>
                <p:oleObj name="Equation" r:id="rId10" imgW="2031840" imgH="838080" progId="Equation.DSMT4">
                  <p:embed/>
                  <p:pic>
                    <p:nvPicPr>
                      <p:cNvPr id="0" name="对象 10"/>
                      <p:cNvPicPr>
                        <a:picLocks noChangeAspect="1" noChangeArrowheads="1"/>
                      </p:cNvPicPr>
                      <p:nvPr/>
                    </p:nvPicPr>
                    <p:blipFill>
                      <a:blip r:embed="rId11"/>
                      <a:srcRect/>
                      <a:stretch>
                        <a:fillRect/>
                      </a:stretch>
                    </p:blipFill>
                    <p:spPr bwMode="auto">
                      <a:xfrm>
                        <a:off x="4129088" y="5113338"/>
                        <a:ext cx="3243262" cy="1336675"/>
                      </a:xfrm>
                      <a:prstGeom prst="rect">
                        <a:avLst/>
                      </a:prstGeom>
                      <a:noFill/>
                      <a:ln>
                        <a:noFill/>
                      </a:ln>
                    </p:spPr>
                  </p:pic>
                </p:oleObj>
              </mc:Fallback>
            </mc:AlternateContent>
          </a:graphicData>
        </a:graphic>
      </p:graphicFrame>
      <p:sp>
        <p:nvSpPr>
          <p:cNvPr id="15" name="TextBox 14"/>
          <p:cNvSpPr txBox="1"/>
          <p:nvPr/>
        </p:nvSpPr>
        <p:spPr>
          <a:xfrm>
            <a:off x="5868144" y="6421471"/>
            <a:ext cx="3275856" cy="369332"/>
          </a:xfrm>
          <a:prstGeom prst="rect">
            <a:avLst/>
          </a:prstGeom>
          <a:noFill/>
        </p:spPr>
        <p:txBody>
          <a:bodyPr wrap="square" rtlCol="0">
            <a:spAutoFit/>
          </a:bodyPr>
          <a:lstStyle/>
          <a:p>
            <a:r>
              <a:rPr lang="zh-CN" altLang="en-US" dirty="0"/>
              <a:t>可用来推导</a:t>
            </a:r>
            <a:r>
              <a:rPr lang="en-US" altLang="zh-CN" dirty="0"/>
              <a:t>P159 </a:t>
            </a:r>
            <a:r>
              <a:rPr lang="zh-CN" altLang="en-US" dirty="0"/>
              <a:t>（</a:t>
            </a:r>
            <a:r>
              <a:rPr lang="en-US" altLang="zh-CN" dirty="0"/>
              <a:t>4.20c</a:t>
            </a:r>
            <a:r>
              <a:rPr lang="zh-CN" altLang="en-US" dirty="0"/>
              <a:t>）</a:t>
            </a:r>
          </a:p>
        </p:txBody>
      </p:sp>
      <p:cxnSp>
        <p:nvCxnSpPr>
          <p:cNvPr id="24" name="直接箭头连接符 23"/>
          <p:cNvCxnSpPr/>
          <p:nvPr/>
        </p:nvCxnSpPr>
        <p:spPr>
          <a:xfrm>
            <a:off x="6228184" y="6165304"/>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411760" y="5517232"/>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71600" y="6144472"/>
            <a:ext cx="2376264" cy="646331"/>
          </a:xfrm>
          <a:prstGeom prst="rect">
            <a:avLst/>
          </a:prstGeom>
          <a:noFill/>
        </p:spPr>
        <p:txBody>
          <a:bodyPr wrap="square" rtlCol="0">
            <a:spAutoFit/>
          </a:bodyPr>
          <a:lstStyle/>
          <a:p>
            <a:r>
              <a:rPr lang="zh-CN" altLang="en-US" dirty="0"/>
              <a:t>只与相对速度有关，相对动能。</a:t>
            </a:r>
          </a:p>
        </p:txBody>
      </p:sp>
    </p:spTree>
    <p:extLst>
      <p:ext uri="{BB962C8B-B14F-4D97-AF65-F5344CB8AC3E}">
        <p14:creationId xmlns:p14="http://schemas.microsoft.com/office/powerpoint/2010/main" val="459677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质心 质心运动定理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TextBox 2"/>
          <p:cNvSpPr txBox="1"/>
          <p:nvPr/>
        </p:nvSpPr>
        <p:spPr>
          <a:xfrm>
            <a:off x="395536" y="1628800"/>
            <a:ext cx="7704856" cy="461665"/>
          </a:xfrm>
          <a:prstGeom prst="rect">
            <a:avLst/>
          </a:prstGeom>
          <a:noFill/>
        </p:spPr>
        <p:txBody>
          <a:bodyPr wrap="square" rtlCol="0">
            <a:spAutoFit/>
          </a:bodyPr>
          <a:lstStyle/>
          <a:p>
            <a:r>
              <a:rPr lang="zh-CN" altLang="en-US" sz="2400" b="1" dirty="0"/>
              <a:t>在质心坐标系下研究碰撞问题</a:t>
            </a:r>
          </a:p>
        </p:txBody>
      </p:sp>
      <p:sp>
        <p:nvSpPr>
          <p:cNvPr id="9" name="Text Box 5"/>
          <p:cNvSpPr txBox="1">
            <a:spLocks noChangeArrowheads="1"/>
          </p:cNvSpPr>
          <p:nvPr/>
        </p:nvSpPr>
        <p:spPr bwMode="auto">
          <a:xfrm>
            <a:off x="251271" y="2169046"/>
            <a:ext cx="87852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itchFamily="18" charset="0"/>
              </a:rPr>
              <a:t>        </a:t>
            </a:r>
            <a:r>
              <a:rPr kumimoji="1" lang="zh-CN" altLang="en-US" sz="2400" dirty="0">
                <a:latin typeface="Times New Roman" pitchFamily="18" charset="0"/>
              </a:rPr>
              <a:t>上面讨论的碰撞所取的参考系是实验室系。但是，对碰撞问题的分析常采用质心系，因为在质心系中，体系的动量永远为零。在质心系中研究碰撞问题，表达形式简单，物理意义清晰。 </a:t>
            </a:r>
          </a:p>
        </p:txBody>
      </p:sp>
      <p:grpSp>
        <p:nvGrpSpPr>
          <p:cNvPr id="11" name="Group 10"/>
          <p:cNvGrpSpPr>
            <a:grpSpLocks/>
          </p:cNvGrpSpPr>
          <p:nvPr/>
        </p:nvGrpSpPr>
        <p:grpSpPr bwMode="auto">
          <a:xfrm>
            <a:off x="273496" y="3500958"/>
            <a:ext cx="8763000" cy="1512888"/>
            <a:chOff x="127" y="1888"/>
            <a:chExt cx="5520" cy="953"/>
          </a:xfrm>
        </p:grpSpPr>
        <p:sp>
          <p:nvSpPr>
            <p:cNvPr id="12" name="Text Box 6"/>
            <p:cNvSpPr txBox="1">
              <a:spLocks noChangeArrowheads="1"/>
            </p:cNvSpPr>
            <p:nvPr/>
          </p:nvSpPr>
          <p:spPr bwMode="auto">
            <a:xfrm>
              <a:off x="127" y="1888"/>
              <a:ext cx="552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itchFamily="18" charset="0"/>
                </a:rPr>
                <a:t>        </a:t>
              </a:r>
              <a:r>
                <a:rPr kumimoji="1" lang="zh-CN" altLang="en-US" sz="2400" dirty="0">
                  <a:latin typeface="Times New Roman" pitchFamily="18" charset="0"/>
                </a:rPr>
                <a:t>设在实验室系中，碰撞前、后两质点的速度分别为</a:t>
              </a:r>
              <a:r>
                <a:rPr kumimoji="1" lang="en-US" altLang="zh-CN" sz="2400" b="1" dirty="0">
                  <a:latin typeface="Times New Roman" pitchFamily="18" charset="0"/>
                </a:rPr>
                <a:t>u</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b="1" dirty="0">
                  <a:latin typeface="Times New Roman" pitchFamily="18" charset="0"/>
                </a:rPr>
                <a:t> u</a:t>
              </a:r>
              <a:r>
                <a:rPr kumimoji="1" lang="en-US" altLang="zh-CN" sz="2400" baseline="-25000" dirty="0">
                  <a:latin typeface="Times New Roman" pitchFamily="18" charset="0"/>
                </a:rPr>
                <a:t>2 </a:t>
              </a:r>
              <a:r>
                <a:rPr kumimoji="1" lang="zh-CN" altLang="en-US" sz="2400" dirty="0">
                  <a:latin typeface="Times New Roman" pitchFamily="18" charset="0"/>
                </a:rPr>
                <a:t>和 </a:t>
              </a:r>
              <a:r>
                <a:rPr kumimoji="1" lang="en-US" altLang="zh-CN" sz="2400" b="1" dirty="0">
                  <a:latin typeface="Times New Roman" pitchFamily="18" charset="0"/>
                </a:rPr>
                <a:t>v</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b="1" dirty="0">
                  <a:latin typeface="Times New Roman" pitchFamily="18" charset="0"/>
                </a:rPr>
                <a:t> v</a:t>
              </a:r>
              <a:r>
                <a:rPr kumimoji="1" lang="en-US" altLang="zh-CN" sz="2400" baseline="-25000" dirty="0">
                  <a:latin typeface="Times New Roman" pitchFamily="18" charset="0"/>
                </a:rPr>
                <a:t>2</a:t>
              </a:r>
              <a:r>
                <a:rPr kumimoji="1" lang="en-US" altLang="zh-CN" sz="2400" dirty="0">
                  <a:latin typeface="Times New Roman" pitchFamily="18" charset="0"/>
                </a:rPr>
                <a:t> </a:t>
              </a:r>
              <a:r>
                <a:rPr kumimoji="1" lang="zh-CN" altLang="en-US" sz="2400" dirty="0">
                  <a:latin typeface="Times New Roman" pitchFamily="18" charset="0"/>
                </a:rPr>
                <a:t>，则碰撞前质心速度为： </a:t>
              </a:r>
            </a:p>
          </p:txBody>
        </p:sp>
        <p:graphicFrame>
          <p:nvGraphicFramePr>
            <p:cNvPr id="14" name="Object 7"/>
            <p:cNvGraphicFramePr>
              <a:graphicFrameLocks noChangeAspect="1"/>
            </p:cNvGraphicFramePr>
            <p:nvPr>
              <p:extLst>
                <p:ext uri="{D42A27DB-BD31-4B8C-83A1-F6EECF244321}">
                  <p14:modId xmlns:p14="http://schemas.microsoft.com/office/powerpoint/2010/main" val="3244313922"/>
                </p:ext>
              </p:extLst>
            </p:nvPr>
          </p:nvGraphicFramePr>
          <p:xfrm>
            <a:off x="2166" y="2296"/>
            <a:ext cx="1440" cy="545"/>
          </p:xfrm>
          <a:graphic>
            <a:graphicData uri="http://schemas.openxmlformats.org/presentationml/2006/ole">
              <mc:AlternateContent xmlns:mc="http://schemas.openxmlformats.org/markup-compatibility/2006">
                <mc:Choice xmlns:v="urn:schemas-microsoft-com:vml" Requires="v">
                  <p:oleObj spid="_x0000_s174274" r:id="rId4" imgW="1129810" imgH="431613" progId="Equation.3">
                    <p:embed/>
                  </p:oleObj>
                </mc:Choice>
                <mc:Fallback>
                  <p:oleObj r:id="rId4" imgW="1129810"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6" y="2296"/>
                          <a:ext cx="1440" cy="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 name="Group 11"/>
          <p:cNvGrpSpPr>
            <a:grpSpLocks/>
          </p:cNvGrpSpPr>
          <p:nvPr/>
        </p:nvGrpSpPr>
        <p:grpSpPr bwMode="auto">
          <a:xfrm>
            <a:off x="251271" y="4956451"/>
            <a:ext cx="8785225" cy="1509713"/>
            <a:chOff x="113" y="3077"/>
            <a:chExt cx="5534" cy="951"/>
          </a:xfrm>
        </p:grpSpPr>
        <p:sp>
          <p:nvSpPr>
            <p:cNvPr id="17" name="Text Box 8"/>
            <p:cNvSpPr txBox="1">
              <a:spLocks noChangeArrowheads="1"/>
            </p:cNvSpPr>
            <p:nvPr/>
          </p:nvSpPr>
          <p:spPr bwMode="auto">
            <a:xfrm>
              <a:off x="113" y="3077"/>
              <a:ext cx="553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itchFamily="18" charset="0"/>
                </a:rPr>
                <a:t>        </a:t>
              </a:r>
              <a:r>
                <a:rPr kumimoji="1" lang="zh-CN" altLang="en-US" sz="2400" dirty="0">
                  <a:latin typeface="Times New Roman" pitchFamily="18" charset="0"/>
                </a:rPr>
                <a:t>在质心系中 ，碰撞前、后两质点的速度分别为</a:t>
              </a:r>
              <a:r>
                <a:rPr kumimoji="1" lang="en-US" altLang="zh-CN" sz="2400" b="1" dirty="0">
                  <a:latin typeface="Times New Roman" pitchFamily="18" charset="0"/>
                </a:rPr>
                <a:t>u</a:t>
              </a:r>
              <a:r>
                <a:rPr kumimoji="1" lang="en-US" altLang="zh-CN" sz="2400" baseline="-25000" dirty="0">
                  <a:latin typeface="Times New Roman" pitchFamily="18" charset="0"/>
                </a:rPr>
                <a:t>C1</a:t>
              </a:r>
              <a:r>
                <a:rPr kumimoji="1" lang="en-US" altLang="zh-CN" sz="2400" dirty="0">
                  <a:latin typeface="Times New Roman" pitchFamily="18" charset="0"/>
                </a:rPr>
                <a:t>,</a:t>
              </a:r>
              <a:r>
                <a:rPr kumimoji="1" lang="en-US" altLang="zh-CN" sz="2400" b="1" dirty="0">
                  <a:latin typeface="Times New Roman" pitchFamily="18" charset="0"/>
                </a:rPr>
                <a:t> u</a:t>
              </a:r>
              <a:r>
                <a:rPr kumimoji="1" lang="en-US" altLang="zh-CN" sz="2400" baseline="-25000" dirty="0">
                  <a:latin typeface="Times New Roman" pitchFamily="18" charset="0"/>
                </a:rPr>
                <a:t>C2 </a:t>
              </a:r>
              <a:r>
                <a:rPr kumimoji="1" lang="zh-CN" altLang="en-US" sz="2400" dirty="0">
                  <a:latin typeface="Times New Roman" pitchFamily="18" charset="0"/>
                </a:rPr>
                <a:t>和 </a:t>
              </a:r>
              <a:r>
                <a:rPr kumimoji="1" lang="en-US" altLang="zh-CN" sz="2400" b="1" dirty="0">
                  <a:latin typeface="Times New Roman" pitchFamily="18" charset="0"/>
                </a:rPr>
                <a:t>v</a:t>
              </a:r>
              <a:r>
                <a:rPr kumimoji="1" lang="en-US" altLang="zh-CN" sz="2400" baseline="-25000" dirty="0">
                  <a:latin typeface="Times New Roman" pitchFamily="18" charset="0"/>
                </a:rPr>
                <a:t>C1</a:t>
              </a:r>
              <a:r>
                <a:rPr kumimoji="1" lang="en-US" altLang="zh-CN" sz="2400" dirty="0">
                  <a:latin typeface="Times New Roman" pitchFamily="18" charset="0"/>
                </a:rPr>
                <a:t>,</a:t>
              </a:r>
              <a:r>
                <a:rPr kumimoji="1" lang="en-US" altLang="zh-CN" sz="2400" b="1" dirty="0">
                  <a:latin typeface="Times New Roman" pitchFamily="18" charset="0"/>
                </a:rPr>
                <a:t> v</a:t>
              </a:r>
              <a:r>
                <a:rPr kumimoji="1" lang="en-US" altLang="zh-CN" sz="2400" baseline="-25000" dirty="0">
                  <a:latin typeface="Times New Roman" pitchFamily="18" charset="0"/>
                </a:rPr>
                <a:t>C2</a:t>
              </a:r>
              <a:r>
                <a:rPr kumimoji="1" lang="en-US" altLang="zh-CN" sz="2400" dirty="0">
                  <a:latin typeface="Times New Roman" pitchFamily="18" charset="0"/>
                </a:rPr>
                <a:t> </a:t>
              </a:r>
              <a:r>
                <a:rPr kumimoji="1" lang="zh-CN" altLang="en-US" sz="2400" dirty="0">
                  <a:latin typeface="Times New Roman" pitchFamily="18" charset="0"/>
                </a:rPr>
                <a:t>，则： </a:t>
              </a:r>
            </a:p>
          </p:txBody>
        </p:sp>
        <p:graphicFrame>
          <p:nvGraphicFramePr>
            <p:cNvPr id="18" name="Object 9"/>
            <p:cNvGraphicFramePr>
              <a:graphicFrameLocks noChangeAspect="1"/>
            </p:cNvGraphicFramePr>
            <p:nvPr>
              <p:extLst>
                <p:ext uri="{D42A27DB-BD31-4B8C-83A1-F6EECF244321}">
                  <p14:modId xmlns:p14="http://schemas.microsoft.com/office/powerpoint/2010/main" val="3681654630"/>
                </p:ext>
              </p:extLst>
            </p:nvPr>
          </p:nvGraphicFramePr>
          <p:xfrm>
            <a:off x="1361" y="3476"/>
            <a:ext cx="2427" cy="552"/>
          </p:xfrm>
          <a:graphic>
            <a:graphicData uri="http://schemas.openxmlformats.org/presentationml/2006/ole">
              <mc:AlternateContent xmlns:mc="http://schemas.openxmlformats.org/markup-compatibility/2006">
                <mc:Choice xmlns:v="urn:schemas-microsoft-com:vml" Requires="v">
                  <p:oleObj spid="_x0000_s174275" r:id="rId6" imgW="2133600" imgH="482600" progId="Equation.3">
                    <p:embed/>
                  </p:oleObj>
                </mc:Choice>
                <mc:Fallback>
                  <p:oleObj r:id="rId6" imgW="2133600" imgH="482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1" y="3476"/>
                          <a:ext cx="2427" cy="5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 name="TextBox 3"/>
          <p:cNvSpPr txBox="1"/>
          <p:nvPr/>
        </p:nvSpPr>
        <p:spPr>
          <a:xfrm>
            <a:off x="6168639" y="4028583"/>
            <a:ext cx="2736304" cy="923330"/>
          </a:xfrm>
          <a:prstGeom prst="rect">
            <a:avLst/>
          </a:prstGeom>
          <a:noFill/>
        </p:spPr>
        <p:txBody>
          <a:bodyPr wrap="square" rtlCol="0">
            <a:spAutoFit/>
          </a:bodyPr>
          <a:lstStyle/>
          <a:p>
            <a:r>
              <a:rPr lang="zh-CN" altLang="en-US" dirty="0">
                <a:solidFill>
                  <a:srgbClr val="FF0000"/>
                </a:solidFill>
              </a:rPr>
              <a:t>由于系统不受外力，因此质心速度保持不变。碰撞过程中质心系是惯性系。</a:t>
            </a:r>
          </a:p>
        </p:txBody>
      </p:sp>
    </p:spTree>
    <p:extLst>
      <p:ext uri="{BB962C8B-B14F-4D97-AF65-F5344CB8AC3E}">
        <p14:creationId xmlns:p14="http://schemas.microsoft.com/office/powerpoint/2010/main" val="212377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质心 质心运动定理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Box 12"/>
          <p:cNvSpPr txBox="1"/>
          <p:nvPr/>
        </p:nvSpPr>
        <p:spPr>
          <a:xfrm>
            <a:off x="395536" y="1628800"/>
            <a:ext cx="7704856" cy="461665"/>
          </a:xfrm>
          <a:prstGeom prst="rect">
            <a:avLst/>
          </a:prstGeom>
          <a:noFill/>
        </p:spPr>
        <p:txBody>
          <a:bodyPr wrap="square" rtlCol="0">
            <a:spAutoFit/>
          </a:bodyPr>
          <a:lstStyle/>
          <a:p>
            <a:r>
              <a:rPr lang="zh-CN" altLang="en-US" sz="2400" b="1" dirty="0"/>
              <a:t>在质心坐标系下研究碰撞问题</a:t>
            </a:r>
          </a:p>
        </p:txBody>
      </p:sp>
      <p:sp>
        <p:nvSpPr>
          <p:cNvPr id="15" name="Rectangle 4"/>
          <p:cNvSpPr>
            <a:spLocks noChangeArrowheads="1"/>
          </p:cNvSpPr>
          <p:nvPr/>
        </p:nvSpPr>
        <p:spPr bwMode="auto">
          <a:xfrm>
            <a:off x="467544" y="2090465"/>
            <a:ext cx="1752600" cy="6096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2800" b="1">
                <a:solidFill>
                  <a:schemeClr val="tx1"/>
                </a:solidFill>
              </a:rPr>
              <a:t>1.   </a:t>
            </a:r>
            <a:r>
              <a:rPr lang="zh-CN" altLang="en-US" sz="2800" b="1">
                <a:solidFill>
                  <a:schemeClr val="tx1"/>
                </a:solidFill>
              </a:rPr>
              <a:t>正碰</a:t>
            </a:r>
          </a:p>
        </p:txBody>
      </p:sp>
      <p:sp>
        <p:nvSpPr>
          <p:cNvPr id="4" name="TextBox 3"/>
          <p:cNvSpPr txBox="1"/>
          <p:nvPr/>
        </p:nvSpPr>
        <p:spPr>
          <a:xfrm>
            <a:off x="539552" y="4928642"/>
            <a:ext cx="6048672" cy="369332"/>
          </a:xfrm>
          <a:prstGeom prst="rect">
            <a:avLst/>
          </a:prstGeom>
          <a:noFill/>
        </p:spPr>
        <p:txBody>
          <a:bodyPr wrap="square" rtlCol="0">
            <a:spAutoFit/>
          </a:bodyPr>
          <a:lstStyle/>
          <a:p>
            <a:r>
              <a:rPr lang="zh-CN" altLang="en-US" dirty="0"/>
              <a:t>正碰是一维问题，矢量变为代数量，因此有：</a:t>
            </a:r>
          </a:p>
        </p:txBody>
      </p:sp>
      <p:sp>
        <p:nvSpPr>
          <p:cNvPr id="6" name="TextBox 5"/>
          <p:cNvSpPr txBox="1"/>
          <p:nvPr/>
        </p:nvSpPr>
        <p:spPr>
          <a:xfrm>
            <a:off x="486300" y="2962522"/>
            <a:ext cx="5976664" cy="400110"/>
          </a:xfrm>
          <a:prstGeom prst="rect">
            <a:avLst/>
          </a:prstGeom>
          <a:noFill/>
        </p:spPr>
        <p:txBody>
          <a:bodyPr wrap="square" rtlCol="0">
            <a:spAutoFit/>
          </a:bodyPr>
          <a:lstStyle/>
          <a:p>
            <a:r>
              <a:rPr lang="zh-CN" altLang="en-US" sz="2000" dirty="0"/>
              <a:t>在质心系中有：</a:t>
            </a:r>
          </a:p>
        </p:txBody>
      </p:sp>
      <p:graphicFrame>
        <p:nvGraphicFramePr>
          <p:cNvPr id="19" name="Object 7"/>
          <p:cNvGraphicFramePr>
            <a:graphicFrameLocks noChangeAspect="1"/>
          </p:cNvGraphicFramePr>
          <p:nvPr>
            <p:extLst>
              <p:ext uri="{D42A27DB-BD31-4B8C-83A1-F6EECF244321}">
                <p14:modId xmlns:p14="http://schemas.microsoft.com/office/powerpoint/2010/main" val="3723124665"/>
              </p:ext>
            </p:extLst>
          </p:nvPr>
        </p:nvGraphicFramePr>
        <p:xfrm>
          <a:off x="2411760" y="2852936"/>
          <a:ext cx="5060950" cy="1374775"/>
        </p:xfrm>
        <a:graphic>
          <a:graphicData uri="http://schemas.openxmlformats.org/presentationml/2006/ole">
            <mc:AlternateContent xmlns:mc="http://schemas.openxmlformats.org/markup-compatibility/2006">
              <mc:Choice xmlns:v="urn:schemas-microsoft-com:vml" Requires="v">
                <p:oleObj spid="_x0000_s175385" name="Equation" r:id="rId4" imgW="2501640" imgH="685800" progId="Equation.DSMT4">
                  <p:embed/>
                </p:oleObj>
              </mc:Choice>
              <mc:Fallback>
                <p:oleObj name="Equation" r:id="rId4" imgW="2501640" imgH="685800" progId="Equation.DSMT4">
                  <p:embed/>
                  <p:pic>
                    <p:nvPicPr>
                      <p:cNvPr id="0" name=""/>
                      <p:cNvPicPr>
                        <a:picLocks noChangeAspect="1" noChangeArrowheads="1"/>
                      </p:cNvPicPr>
                      <p:nvPr/>
                    </p:nvPicPr>
                    <p:blipFill>
                      <a:blip r:embed="rId5"/>
                      <a:srcRect/>
                      <a:stretch>
                        <a:fillRect/>
                      </a:stretch>
                    </p:blipFill>
                    <p:spPr bwMode="auto">
                      <a:xfrm>
                        <a:off x="2411760" y="2852936"/>
                        <a:ext cx="5060950" cy="137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533256" y="4355726"/>
            <a:ext cx="8071192" cy="369332"/>
          </a:xfrm>
          <a:prstGeom prst="rect">
            <a:avLst/>
          </a:prstGeom>
          <a:noFill/>
        </p:spPr>
        <p:txBody>
          <a:bodyPr wrap="square" rtlCol="0">
            <a:spAutoFit/>
          </a:bodyPr>
          <a:lstStyle/>
          <a:p>
            <a:r>
              <a:rPr lang="zh-CN" altLang="en-US" dirty="0"/>
              <a:t>由于质心系是零动量系，因此质心系中两物体碰撞前后的总动量始终为零。</a:t>
            </a:r>
          </a:p>
        </p:txBody>
      </p:sp>
      <p:graphicFrame>
        <p:nvGraphicFramePr>
          <p:cNvPr id="20" name="Object 6"/>
          <p:cNvGraphicFramePr>
            <a:graphicFrameLocks noChangeAspect="1"/>
          </p:cNvGraphicFramePr>
          <p:nvPr>
            <p:extLst>
              <p:ext uri="{D42A27DB-BD31-4B8C-83A1-F6EECF244321}">
                <p14:modId xmlns:p14="http://schemas.microsoft.com/office/powerpoint/2010/main" val="1000904433"/>
              </p:ext>
            </p:extLst>
          </p:nvPr>
        </p:nvGraphicFramePr>
        <p:xfrm>
          <a:off x="2416176" y="5411936"/>
          <a:ext cx="4243388" cy="465138"/>
        </p:xfrm>
        <a:graphic>
          <a:graphicData uri="http://schemas.openxmlformats.org/presentationml/2006/ole">
            <mc:AlternateContent xmlns:mc="http://schemas.openxmlformats.org/markup-compatibility/2006">
              <mc:Choice xmlns:v="urn:schemas-microsoft-com:vml" Requires="v">
                <p:oleObj spid="_x0000_s175386" r:id="rId6" imgW="2082800" imgH="228600" progId="Equation.3">
                  <p:embed/>
                </p:oleObj>
              </mc:Choice>
              <mc:Fallback>
                <p:oleObj r:id="rId6" imgW="20828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6176" y="5411936"/>
                        <a:ext cx="4243388"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7"/>
          <p:cNvGraphicFramePr>
            <a:graphicFrameLocks noChangeAspect="1"/>
          </p:cNvGraphicFramePr>
          <p:nvPr>
            <p:extLst>
              <p:ext uri="{D42A27DB-BD31-4B8C-83A1-F6EECF244321}">
                <p14:modId xmlns:p14="http://schemas.microsoft.com/office/powerpoint/2010/main" val="1875598434"/>
              </p:ext>
            </p:extLst>
          </p:nvPr>
        </p:nvGraphicFramePr>
        <p:xfrm>
          <a:off x="2432051" y="5967561"/>
          <a:ext cx="3076575" cy="485775"/>
        </p:xfrm>
        <a:graphic>
          <a:graphicData uri="http://schemas.openxmlformats.org/presentationml/2006/ole">
            <mc:AlternateContent xmlns:mc="http://schemas.openxmlformats.org/markup-compatibility/2006">
              <mc:Choice xmlns:v="urn:schemas-microsoft-com:vml" Requires="v">
                <p:oleObj spid="_x0000_s175387" r:id="rId8" imgW="1447800" imgH="228600" progId="Equation.3">
                  <p:embed/>
                </p:oleObj>
              </mc:Choice>
              <mc:Fallback>
                <p:oleObj r:id="rId8" imgW="14478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2051" y="5967561"/>
                        <a:ext cx="30765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左大括号 7"/>
          <p:cNvSpPr/>
          <p:nvPr/>
        </p:nvSpPr>
        <p:spPr>
          <a:xfrm>
            <a:off x="2123728" y="5589240"/>
            <a:ext cx="288032" cy="72008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 name="直接箭头连接符 8"/>
          <p:cNvCxnSpPr/>
          <p:nvPr/>
        </p:nvCxnSpPr>
        <p:spPr>
          <a:xfrm>
            <a:off x="5620123" y="6237312"/>
            <a:ext cx="5360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72200" y="5877272"/>
            <a:ext cx="2298079" cy="923330"/>
          </a:xfrm>
          <a:prstGeom prst="rect">
            <a:avLst/>
          </a:prstGeom>
          <a:noFill/>
        </p:spPr>
        <p:txBody>
          <a:bodyPr wrap="square" rtlCol="0">
            <a:spAutoFit/>
          </a:bodyPr>
          <a:lstStyle/>
          <a:p>
            <a:r>
              <a:rPr lang="zh-CN" altLang="en-US" dirty="0"/>
              <a:t>此式成立是因为碰撞问题中质心系为惯性系。</a:t>
            </a:r>
          </a:p>
        </p:txBody>
      </p:sp>
    </p:spTree>
    <p:extLst>
      <p:ext uri="{BB962C8B-B14F-4D97-AF65-F5344CB8AC3E}">
        <p14:creationId xmlns:p14="http://schemas.microsoft.com/office/powerpoint/2010/main" val="38427417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质心 质心运动定理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Box 12"/>
          <p:cNvSpPr txBox="1"/>
          <p:nvPr/>
        </p:nvSpPr>
        <p:spPr>
          <a:xfrm>
            <a:off x="395536" y="1628800"/>
            <a:ext cx="7704856" cy="461665"/>
          </a:xfrm>
          <a:prstGeom prst="rect">
            <a:avLst/>
          </a:prstGeom>
          <a:noFill/>
        </p:spPr>
        <p:txBody>
          <a:bodyPr wrap="square" rtlCol="0">
            <a:spAutoFit/>
          </a:bodyPr>
          <a:lstStyle/>
          <a:p>
            <a:r>
              <a:rPr lang="zh-CN" altLang="en-US" sz="2400" b="1" dirty="0"/>
              <a:t>在质心坐标系下研究碰撞问题</a:t>
            </a:r>
          </a:p>
        </p:txBody>
      </p:sp>
      <p:sp>
        <p:nvSpPr>
          <p:cNvPr id="15" name="Rectangle 4"/>
          <p:cNvSpPr>
            <a:spLocks noChangeArrowheads="1"/>
          </p:cNvSpPr>
          <p:nvPr/>
        </p:nvSpPr>
        <p:spPr bwMode="auto">
          <a:xfrm>
            <a:off x="467544" y="2090465"/>
            <a:ext cx="1752600" cy="6096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2800" b="1">
                <a:solidFill>
                  <a:schemeClr val="tx1"/>
                </a:solidFill>
              </a:rPr>
              <a:t>1.   </a:t>
            </a:r>
            <a:r>
              <a:rPr lang="zh-CN" altLang="en-US" sz="2800" b="1">
                <a:solidFill>
                  <a:schemeClr val="tx1"/>
                </a:solidFill>
              </a:rPr>
              <a:t>正碰</a:t>
            </a:r>
          </a:p>
        </p:txBody>
      </p:sp>
      <p:grpSp>
        <p:nvGrpSpPr>
          <p:cNvPr id="14" name="Group 16"/>
          <p:cNvGrpSpPr>
            <a:grpSpLocks/>
          </p:cNvGrpSpPr>
          <p:nvPr/>
        </p:nvGrpSpPr>
        <p:grpSpPr bwMode="auto">
          <a:xfrm>
            <a:off x="215899" y="2780928"/>
            <a:ext cx="8964613" cy="1511300"/>
            <a:chOff x="68" y="1979"/>
            <a:chExt cx="5647" cy="952"/>
          </a:xfrm>
        </p:grpSpPr>
        <p:sp>
          <p:nvSpPr>
            <p:cNvPr id="16" name="Text Box 8"/>
            <p:cNvSpPr txBox="1">
              <a:spLocks noChangeArrowheads="1"/>
            </p:cNvSpPr>
            <p:nvPr/>
          </p:nvSpPr>
          <p:spPr bwMode="auto">
            <a:xfrm>
              <a:off x="171" y="1979"/>
              <a:ext cx="161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latin typeface="Times New Roman" pitchFamily="18" charset="0"/>
                </a:rPr>
                <a:t>由前面两方程可得： </a:t>
              </a:r>
            </a:p>
          </p:txBody>
        </p:sp>
        <p:graphicFrame>
          <p:nvGraphicFramePr>
            <p:cNvPr id="17" name="Object 9"/>
            <p:cNvGraphicFramePr>
              <a:graphicFrameLocks noChangeAspect="1"/>
            </p:cNvGraphicFramePr>
            <p:nvPr/>
          </p:nvGraphicFramePr>
          <p:xfrm>
            <a:off x="642" y="2291"/>
            <a:ext cx="888" cy="277"/>
          </p:xfrm>
          <a:graphic>
            <a:graphicData uri="http://schemas.openxmlformats.org/presentationml/2006/ole">
              <mc:AlternateContent xmlns:mc="http://schemas.openxmlformats.org/markup-compatibility/2006">
                <mc:Choice xmlns:v="urn:schemas-microsoft-com:vml" Requires="v">
                  <p:oleObj spid="_x0000_s176510" r:id="rId4" imgW="736600" imgH="228600" progId="Equation.3">
                    <p:embed/>
                  </p:oleObj>
                </mc:Choice>
                <mc:Fallback>
                  <p:oleObj r:id="rId4" imgW="7366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 y="2291"/>
                          <a:ext cx="888"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0"/>
            <p:cNvGraphicFramePr>
              <a:graphicFrameLocks noChangeAspect="1"/>
            </p:cNvGraphicFramePr>
            <p:nvPr/>
          </p:nvGraphicFramePr>
          <p:xfrm>
            <a:off x="2107" y="2324"/>
            <a:ext cx="1024" cy="290"/>
          </p:xfrm>
          <a:graphic>
            <a:graphicData uri="http://schemas.openxmlformats.org/presentationml/2006/ole">
              <mc:AlternateContent xmlns:mc="http://schemas.openxmlformats.org/markup-compatibility/2006">
                <mc:Choice xmlns:v="urn:schemas-microsoft-com:vml" Requires="v">
                  <p:oleObj spid="_x0000_s176511" r:id="rId6" imgW="812447" imgH="228501" progId="Equation.3">
                    <p:embed/>
                  </p:oleObj>
                </mc:Choice>
                <mc:Fallback>
                  <p:oleObj r:id="rId6" imgW="812447" imgH="2285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7" y="2324"/>
                          <a:ext cx="1024"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1"/>
            <p:cNvSpPr txBox="1">
              <a:spLocks noChangeArrowheads="1"/>
            </p:cNvSpPr>
            <p:nvPr/>
          </p:nvSpPr>
          <p:spPr bwMode="auto">
            <a:xfrm>
              <a:off x="68" y="2681"/>
              <a:ext cx="56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a:latin typeface="Times New Roman" pitchFamily="18" charset="0"/>
                </a:rPr>
                <a:t>         </a:t>
              </a:r>
              <a:r>
                <a:rPr kumimoji="1" lang="zh-CN" altLang="en-US" sz="2000">
                  <a:latin typeface="Times New Roman" pitchFamily="18" charset="0"/>
                </a:rPr>
                <a:t>这个结论表示，在质心系中每个质点碰后的速度为其碰前速度的 </a:t>
              </a:r>
              <a:r>
                <a:rPr kumimoji="1" lang="en-US" altLang="zh-CN" sz="2000">
                  <a:latin typeface="Times New Roman" pitchFamily="18" charset="0"/>
                </a:rPr>
                <a:t>– </a:t>
              </a:r>
              <a:r>
                <a:rPr kumimoji="1" lang="en-US" altLang="zh-CN" sz="2000" i="1">
                  <a:latin typeface="Times New Roman" pitchFamily="18" charset="0"/>
                </a:rPr>
                <a:t>e </a:t>
              </a:r>
              <a:r>
                <a:rPr kumimoji="1" lang="zh-CN" altLang="en-US" sz="2000">
                  <a:latin typeface="Times New Roman" pitchFamily="18" charset="0"/>
                </a:rPr>
                <a:t>倍。 </a:t>
              </a:r>
            </a:p>
          </p:txBody>
        </p:sp>
      </p:grpSp>
      <p:grpSp>
        <p:nvGrpSpPr>
          <p:cNvPr id="23" name="Group 17"/>
          <p:cNvGrpSpPr>
            <a:grpSpLocks/>
          </p:cNvGrpSpPr>
          <p:nvPr/>
        </p:nvGrpSpPr>
        <p:grpSpPr bwMode="auto">
          <a:xfrm>
            <a:off x="684213" y="4509120"/>
            <a:ext cx="5235575" cy="1919288"/>
            <a:chOff x="431" y="3052"/>
            <a:chExt cx="3298" cy="1209"/>
          </a:xfrm>
        </p:grpSpPr>
        <p:sp>
          <p:nvSpPr>
            <p:cNvPr id="24" name="Text Box 12"/>
            <p:cNvSpPr txBox="1">
              <a:spLocks noChangeArrowheads="1"/>
            </p:cNvSpPr>
            <p:nvPr/>
          </p:nvSpPr>
          <p:spPr bwMode="auto">
            <a:xfrm>
              <a:off x="431" y="3052"/>
              <a:ext cx="23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Times New Roman" pitchFamily="18" charset="0"/>
                </a:rPr>
                <a:t>在质心系中，碰撞损失的动能为 </a:t>
              </a:r>
            </a:p>
          </p:txBody>
        </p:sp>
        <p:graphicFrame>
          <p:nvGraphicFramePr>
            <p:cNvPr id="25" name="Object 13"/>
            <p:cNvGraphicFramePr>
              <a:graphicFrameLocks noChangeAspect="1"/>
            </p:cNvGraphicFramePr>
            <p:nvPr/>
          </p:nvGraphicFramePr>
          <p:xfrm>
            <a:off x="521" y="3339"/>
            <a:ext cx="3208" cy="463"/>
          </p:xfrm>
          <a:graphic>
            <a:graphicData uri="http://schemas.openxmlformats.org/presentationml/2006/ole">
              <mc:AlternateContent xmlns:mc="http://schemas.openxmlformats.org/markup-compatibility/2006">
                <mc:Choice xmlns:v="urn:schemas-microsoft-com:vml" Requires="v">
                  <p:oleObj spid="_x0000_s176512" r:id="rId8" imgW="2705100" imgH="393700" progId="Equation.3">
                    <p:embed/>
                  </p:oleObj>
                </mc:Choice>
                <mc:Fallback>
                  <p:oleObj r:id="rId8" imgW="2705100" imgH="393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 y="3339"/>
                          <a:ext cx="3208" cy="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4"/>
            <p:cNvGraphicFramePr>
              <a:graphicFrameLocks noChangeAspect="1"/>
            </p:cNvGraphicFramePr>
            <p:nvPr>
              <p:extLst>
                <p:ext uri="{D42A27DB-BD31-4B8C-83A1-F6EECF244321}">
                  <p14:modId xmlns:p14="http://schemas.microsoft.com/office/powerpoint/2010/main" val="1032004734"/>
                </p:ext>
              </p:extLst>
            </p:nvPr>
          </p:nvGraphicFramePr>
          <p:xfrm>
            <a:off x="1060" y="3791"/>
            <a:ext cx="1641" cy="470"/>
          </p:xfrm>
          <a:graphic>
            <a:graphicData uri="http://schemas.openxmlformats.org/presentationml/2006/ole">
              <mc:AlternateContent xmlns:mc="http://schemas.openxmlformats.org/markup-compatibility/2006">
                <mc:Choice xmlns:v="urn:schemas-microsoft-com:vml" Requires="v">
                  <p:oleObj spid="_x0000_s176513" name="Equation" r:id="rId10" imgW="1447560" imgH="419040" progId="Equation.DSMT4">
                    <p:embed/>
                  </p:oleObj>
                </mc:Choice>
                <mc:Fallback>
                  <p:oleObj name="Equation" r:id="rId10" imgW="1447560" imgH="419040" progId="Equation.DSMT4">
                    <p:embed/>
                    <p:pic>
                      <p:nvPicPr>
                        <p:cNvPr id="0" name=""/>
                        <p:cNvPicPr>
                          <a:picLocks noChangeAspect="1" noChangeArrowheads="1"/>
                        </p:cNvPicPr>
                        <p:nvPr/>
                      </p:nvPicPr>
                      <p:blipFill>
                        <a:blip r:embed="rId11"/>
                        <a:srcRect/>
                        <a:stretch>
                          <a:fillRect/>
                        </a:stretch>
                      </p:blipFill>
                      <p:spPr bwMode="auto">
                        <a:xfrm>
                          <a:off x="1060" y="3791"/>
                          <a:ext cx="1641" cy="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 name="右箭头 2"/>
          <p:cNvSpPr/>
          <p:nvPr/>
        </p:nvSpPr>
        <p:spPr>
          <a:xfrm>
            <a:off x="4860032" y="5949280"/>
            <a:ext cx="760091"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836796" y="5996302"/>
            <a:ext cx="2047572" cy="646331"/>
          </a:xfrm>
          <a:prstGeom prst="rect">
            <a:avLst/>
          </a:prstGeom>
          <a:noFill/>
        </p:spPr>
        <p:txBody>
          <a:bodyPr wrap="square" rtlCol="0">
            <a:spAutoFit/>
          </a:bodyPr>
          <a:lstStyle/>
          <a:p>
            <a:r>
              <a:rPr lang="en-US" altLang="zh-CN" dirty="0"/>
              <a:t>P159 </a:t>
            </a:r>
            <a:r>
              <a:rPr lang="zh-CN" altLang="en-US" dirty="0"/>
              <a:t>式（</a:t>
            </a:r>
            <a:r>
              <a:rPr lang="en-US" altLang="zh-CN" dirty="0"/>
              <a:t>4.20c</a:t>
            </a:r>
            <a:r>
              <a:rPr lang="zh-CN" altLang="en-US" dirty="0"/>
              <a:t>）的另一种形式</a:t>
            </a:r>
          </a:p>
        </p:txBody>
      </p:sp>
      <p:cxnSp>
        <p:nvCxnSpPr>
          <p:cNvPr id="6" name="直接箭头连接符 5"/>
          <p:cNvCxnSpPr/>
          <p:nvPr/>
        </p:nvCxnSpPr>
        <p:spPr>
          <a:xfrm>
            <a:off x="4572000" y="4707557"/>
            <a:ext cx="10481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36796" y="4509120"/>
            <a:ext cx="2911668" cy="369332"/>
          </a:xfrm>
          <a:prstGeom prst="rect">
            <a:avLst/>
          </a:prstGeom>
          <a:noFill/>
        </p:spPr>
        <p:txBody>
          <a:bodyPr wrap="square" rtlCol="0">
            <a:spAutoFit/>
          </a:bodyPr>
          <a:lstStyle/>
          <a:p>
            <a:r>
              <a:rPr lang="zh-CN" altLang="en-US" dirty="0"/>
              <a:t>即地面系碰撞损失的动能</a:t>
            </a:r>
          </a:p>
        </p:txBody>
      </p:sp>
    </p:spTree>
    <p:extLst>
      <p:ext uri="{BB962C8B-B14F-4D97-AF65-F5344CB8AC3E}">
        <p14:creationId xmlns:p14="http://schemas.microsoft.com/office/powerpoint/2010/main" val="419958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质心 质心运动定理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Box 12"/>
          <p:cNvSpPr txBox="1"/>
          <p:nvPr/>
        </p:nvSpPr>
        <p:spPr>
          <a:xfrm>
            <a:off x="395536" y="1628800"/>
            <a:ext cx="7704856" cy="461665"/>
          </a:xfrm>
          <a:prstGeom prst="rect">
            <a:avLst/>
          </a:prstGeom>
          <a:noFill/>
        </p:spPr>
        <p:txBody>
          <a:bodyPr wrap="square" rtlCol="0">
            <a:spAutoFit/>
          </a:bodyPr>
          <a:lstStyle/>
          <a:p>
            <a:r>
              <a:rPr lang="zh-CN" altLang="en-US" sz="2400" b="1" dirty="0"/>
              <a:t>在质心坐标系下研究碰撞问题</a:t>
            </a:r>
          </a:p>
        </p:txBody>
      </p:sp>
      <p:sp>
        <p:nvSpPr>
          <p:cNvPr id="19" name="Rectangle 4"/>
          <p:cNvSpPr>
            <a:spLocks noChangeArrowheads="1"/>
          </p:cNvSpPr>
          <p:nvPr/>
        </p:nvSpPr>
        <p:spPr bwMode="auto">
          <a:xfrm>
            <a:off x="255588" y="2146746"/>
            <a:ext cx="1752600" cy="6096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2800" b="1">
                <a:solidFill>
                  <a:schemeClr val="tx1"/>
                </a:solidFill>
              </a:rPr>
              <a:t>2.   </a:t>
            </a:r>
            <a:r>
              <a:rPr lang="zh-CN" altLang="en-US" sz="2800" b="1">
                <a:solidFill>
                  <a:schemeClr val="tx1"/>
                </a:solidFill>
                <a:ea typeface="黑体" pitchFamily="49" charset="-122"/>
              </a:rPr>
              <a:t>斜</a:t>
            </a:r>
            <a:r>
              <a:rPr lang="zh-CN" altLang="en-US" sz="2800" b="1">
                <a:solidFill>
                  <a:schemeClr val="tx1"/>
                </a:solidFill>
              </a:rPr>
              <a:t>碰</a:t>
            </a:r>
          </a:p>
        </p:txBody>
      </p:sp>
      <p:sp>
        <p:nvSpPr>
          <p:cNvPr id="20" name="Text Box 5"/>
          <p:cNvSpPr txBox="1">
            <a:spLocks noChangeArrowheads="1"/>
          </p:cNvSpPr>
          <p:nvPr/>
        </p:nvSpPr>
        <p:spPr bwMode="auto">
          <a:xfrm>
            <a:off x="163513" y="2959546"/>
            <a:ext cx="7864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dirty="0">
                <a:latin typeface="Times New Roman" pitchFamily="18" charset="0"/>
              </a:rPr>
              <a:t>        </a:t>
            </a:r>
            <a:r>
              <a:rPr kumimoji="1" lang="zh-CN" altLang="en-US" sz="2000" dirty="0">
                <a:latin typeface="Times New Roman" pitchFamily="18" charset="0"/>
              </a:rPr>
              <a:t>我们仅讨论完全弹性碰撞，则由零动量系的特点和动能守恒可得： </a:t>
            </a:r>
          </a:p>
        </p:txBody>
      </p:sp>
      <p:graphicFrame>
        <p:nvGraphicFramePr>
          <p:cNvPr id="21" name="Object 6"/>
          <p:cNvGraphicFramePr>
            <a:graphicFrameLocks noChangeAspect="1"/>
          </p:cNvGraphicFramePr>
          <p:nvPr>
            <p:extLst>
              <p:ext uri="{D42A27DB-BD31-4B8C-83A1-F6EECF244321}">
                <p14:modId xmlns:p14="http://schemas.microsoft.com/office/powerpoint/2010/main" val="1904477503"/>
              </p:ext>
            </p:extLst>
          </p:nvPr>
        </p:nvGraphicFramePr>
        <p:xfrm>
          <a:off x="1627188" y="3429446"/>
          <a:ext cx="3900487" cy="412750"/>
        </p:xfrm>
        <a:graphic>
          <a:graphicData uri="http://schemas.openxmlformats.org/presentationml/2006/ole">
            <mc:AlternateContent xmlns:mc="http://schemas.openxmlformats.org/markup-compatibility/2006">
              <mc:Choice xmlns:v="urn:schemas-microsoft-com:vml" Requires="v">
                <p:oleObj spid="_x0000_s177619" r:id="rId4" imgW="2159000" imgH="228600" progId="Equation.3">
                  <p:embed/>
                </p:oleObj>
              </mc:Choice>
              <mc:Fallback>
                <p:oleObj r:id="rId4" imgW="21590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7188" y="3429446"/>
                        <a:ext cx="3900487"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7"/>
          <p:cNvGraphicFramePr>
            <a:graphicFrameLocks noChangeAspect="1"/>
          </p:cNvGraphicFramePr>
          <p:nvPr>
            <p:extLst>
              <p:ext uri="{D42A27DB-BD31-4B8C-83A1-F6EECF244321}">
                <p14:modId xmlns:p14="http://schemas.microsoft.com/office/powerpoint/2010/main" val="1430482213"/>
              </p:ext>
            </p:extLst>
          </p:nvPr>
        </p:nvGraphicFramePr>
        <p:xfrm>
          <a:off x="1638300" y="3990975"/>
          <a:ext cx="4183063" cy="709613"/>
        </p:xfrm>
        <a:graphic>
          <a:graphicData uri="http://schemas.openxmlformats.org/presentationml/2006/ole">
            <mc:AlternateContent xmlns:mc="http://schemas.openxmlformats.org/markup-compatibility/2006">
              <mc:Choice xmlns:v="urn:schemas-microsoft-com:vml" Requires="v">
                <p:oleObj spid="_x0000_s177620" name="Equation" r:id="rId6" imgW="2298600" imgH="393480" progId="Equation.DSMT4">
                  <p:embed/>
                </p:oleObj>
              </mc:Choice>
              <mc:Fallback>
                <p:oleObj name="Equation" r:id="rId6" imgW="2298600" imgH="393480" progId="Equation.DSMT4">
                  <p:embed/>
                  <p:pic>
                    <p:nvPicPr>
                      <p:cNvPr id="0" name=""/>
                      <p:cNvPicPr>
                        <a:picLocks noChangeAspect="1" noChangeArrowheads="1"/>
                      </p:cNvPicPr>
                      <p:nvPr/>
                    </p:nvPicPr>
                    <p:blipFill>
                      <a:blip r:embed="rId7"/>
                      <a:srcRect/>
                      <a:stretch>
                        <a:fillRect/>
                      </a:stretch>
                    </p:blipFill>
                    <p:spPr bwMode="auto">
                      <a:xfrm>
                        <a:off x="1638300" y="3990975"/>
                        <a:ext cx="4183063"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8" name="Group 14"/>
          <p:cNvGrpSpPr>
            <a:grpSpLocks/>
          </p:cNvGrpSpPr>
          <p:nvPr/>
        </p:nvGrpSpPr>
        <p:grpSpPr bwMode="auto">
          <a:xfrm>
            <a:off x="163513" y="4815335"/>
            <a:ext cx="8980487" cy="1250950"/>
            <a:chOff x="103" y="2217"/>
            <a:chExt cx="5657" cy="788"/>
          </a:xfrm>
        </p:grpSpPr>
        <p:sp>
          <p:nvSpPr>
            <p:cNvPr id="29" name="Text Box 8"/>
            <p:cNvSpPr txBox="1">
              <a:spLocks noChangeArrowheads="1"/>
            </p:cNvSpPr>
            <p:nvPr/>
          </p:nvSpPr>
          <p:spPr bwMode="auto">
            <a:xfrm>
              <a:off x="103" y="2217"/>
              <a:ext cx="5657"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dirty="0">
                  <a:latin typeface="Times New Roman" pitchFamily="18" charset="0"/>
                </a:rPr>
                <a:t>        </a:t>
              </a:r>
              <a:r>
                <a:rPr kumimoji="1" lang="zh-CN" altLang="en-US" sz="2000" dirty="0">
                  <a:latin typeface="Times New Roman" pitchFamily="18" charset="0"/>
                </a:rPr>
                <a:t>由前一个方程知，碰前 </a:t>
              </a:r>
              <a:r>
                <a:rPr kumimoji="1" lang="en-US" altLang="zh-CN" sz="2000" b="1" dirty="0">
                  <a:latin typeface="Times New Roman" pitchFamily="18" charset="0"/>
                </a:rPr>
                <a:t>u</a:t>
              </a:r>
              <a:r>
                <a:rPr kumimoji="1" lang="en-US" altLang="zh-CN" sz="2000" baseline="-25000" dirty="0">
                  <a:latin typeface="Times New Roman" pitchFamily="18" charset="0"/>
                </a:rPr>
                <a:t>C1</a:t>
              </a:r>
              <a:r>
                <a:rPr kumimoji="1" lang="zh-CN" altLang="en-US" sz="2000" dirty="0">
                  <a:latin typeface="Times New Roman" pitchFamily="18" charset="0"/>
                </a:rPr>
                <a:t>和</a:t>
              </a:r>
              <a:r>
                <a:rPr kumimoji="1" lang="en-US" altLang="zh-CN" sz="2000" b="1" dirty="0">
                  <a:latin typeface="Times New Roman" pitchFamily="18" charset="0"/>
                </a:rPr>
                <a:t> u</a:t>
              </a:r>
              <a:r>
                <a:rPr kumimoji="1" lang="en-US" altLang="zh-CN" sz="2000" baseline="-25000" dirty="0">
                  <a:latin typeface="Times New Roman" pitchFamily="18" charset="0"/>
                </a:rPr>
                <a:t>C2 </a:t>
              </a:r>
              <a:r>
                <a:rPr kumimoji="1" lang="zh-CN" altLang="en-US" sz="2000" dirty="0">
                  <a:latin typeface="Times New Roman" pitchFamily="18" charset="0"/>
                </a:rPr>
                <a:t>必然在一条直线上，同理，碰后 </a:t>
              </a:r>
              <a:r>
                <a:rPr kumimoji="1" lang="en-US" altLang="zh-CN" sz="2000" b="1" dirty="0">
                  <a:latin typeface="Times New Roman" pitchFamily="18" charset="0"/>
                </a:rPr>
                <a:t>v</a:t>
              </a:r>
              <a:r>
                <a:rPr kumimoji="1" lang="en-US" altLang="zh-CN" sz="2000" baseline="-25000" dirty="0">
                  <a:latin typeface="Times New Roman" pitchFamily="18" charset="0"/>
                </a:rPr>
                <a:t>C1</a:t>
              </a:r>
              <a:r>
                <a:rPr kumimoji="1" lang="zh-CN" altLang="en-US" sz="2000" dirty="0">
                  <a:latin typeface="Times New Roman" pitchFamily="18" charset="0"/>
                </a:rPr>
                <a:t>和</a:t>
              </a:r>
              <a:r>
                <a:rPr kumimoji="1" lang="en-US" altLang="zh-CN" sz="2000" b="1" dirty="0">
                  <a:latin typeface="Times New Roman" pitchFamily="18" charset="0"/>
                </a:rPr>
                <a:t> v</a:t>
              </a:r>
              <a:r>
                <a:rPr kumimoji="1" lang="en-US" altLang="zh-CN" sz="2000" baseline="-25000" dirty="0">
                  <a:latin typeface="Times New Roman" pitchFamily="18" charset="0"/>
                </a:rPr>
                <a:t>C2 </a:t>
              </a:r>
              <a:r>
                <a:rPr kumimoji="1" lang="zh-CN" altLang="en-US" sz="2000" dirty="0">
                  <a:latin typeface="Times New Roman" pitchFamily="18" charset="0"/>
                </a:rPr>
                <a:t>也在一条直线上，但碰前速度和碰后速度不一定在一条直线上，仍可将该方程写成标量形式： </a:t>
              </a:r>
            </a:p>
          </p:txBody>
        </p:sp>
        <p:graphicFrame>
          <p:nvGraphicFramePr>
            <p:cNvPr id="30" name="Object 9"/>
            <p:cNvGraphicFramePr>
              <a:graphicFrameLocks noChangeAspect="1"/>
            </p:cNvGraphicFramePr>
            <p:nvPr>
              <p:extLst>
                <p:ext uri="{D42A27DB-BD31-4B8C-83A1-F6EECF244321}">
                  <p14:modId xmlns:p14="http://schemas.microsoft.com/office/powerpoint/2010/main" val="3537786305"/>
                </p:ext>
              </p:extLst>
            </p:nvPr>
          </p:nvGraphicFramePr>
          <p:xfrm>
            <a:off x="1278" y="2710"/>
            <a:ext cx="2688" cy="295"/>
          </p:xfrm>
          <a:graphic>
            <a:graphicData uri="http://schemas.openxmlformats.org/presentationml/2006/ole">
              <mc:AlternateContent xmlns:mc="http://schemas.openxmlformats.org/markup-compatibility/2006">
                <mc:Choice xmlns:v="urn:schemas-microsoft-com:vml" Requires="v">
                  <p:oleObj spid="_x0000_s177621" r:id="rId8" imgW="2082800" imgH="228600" progId="Equation.3">
                    <p:embed/>
                  </p:oleObj>
                </mc:Choice>
                <mc:Fallback>
                  <p:oleObj r:id="rId8" imgW="20828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8" y="2710"/>
                          <a:ext cx="2688"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1" name="Group 15"/>
          <p:cNvGrpSpPr>
            <a:grpSpLocks/>
          </p:cNvGrpSpPr>
          <p:nvPr/>
        </p:nvGrpSpPr>
        <p:grpSpPr bwMode="auto">
          <a:xfrm>
            <a:off x="495300" y="6225029"/>
            <a:ext cx="5022850" cy="530224"/>
            <a:chOff x="312" y="3105"/>
            <a:chExt cx="3164" cy="334"/>
          </a:xfrm>
        </p:grpSpPr>
        <p:sp>
          <p:nvSpPr>
            <p:cNvPr id="32" name="Text Box 10"/>
            <p:cNvSpPr txBox="1">
              <a:spLocks noChangeArrowheads="1"/>
            </p:cNvSpPr>
            <p:nvPr/>
          </p:nvSpPr>
          <p:spPr bwMode="auto">
            <a:xfrm>
              <a:off x="312" y="3135"/>
              <a:ext cx="6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Times New Roman" pitchFamily="18" charset="0"/>
                </a:rPr>
                <a:t>解得： </a:t>
              </a:r>
            </a:p>
          </p:txBody>
        </p:sp>
        <p:graphicFrame>
          <p:nvGraphicFramePr>
            <p:cNvPr id="33" name="Object 11"/>
            <p:cNvGraphicFramePr>
              <a:graphicFrameLocks noChangeAspect="1"/>
            </p:cNvGraphicFramePr>
            <p:nvPr>
              <p:extLst>
                <p:ext uri="{D42A27DB-BD31-4B8C-83A1-F6EECF244321}">
                  <p14:modId xmlns:p14="http://schemas.microsoft.com/office/powerpoint/2010/main" val="190277204"/>
                </p:ext>
              </p:extLst>
            </p:nvPr>
          </p:nvGraphicFramePr>
          <p:xfrm>
            <a:off x="1308" y="3105"/>
            <a:ext cx="885" cy="316"/>
          </p:xfrm>
          <a:graphic>
            <a:graphicData uri="http://schemas.openxmlformats.org/presentationml/2006/ole">
              <mc:AlternateContent xmlns:mc="http://schemas.openxmlformats.org/markup-compatibility/2006">
                <mc:Choice xmlns:v="urn:schemas-microsoft-com:vml" Requires="v">
                  <p:oleObj spid="_x0000_s177622" name="Equation" r:id="rId10" imgW="672840" imgH="241200" progId="Equation.DSMT4">
                    <p:embed/>
                  </p:oleObj>
                </mc:Choice>
                <mc:Fallback>
                  <p:oleObj name="Equation" r:id="rId10" imgW="672840" imgH="241200" progId="Equation.DSMT4">
                    <p:embed/>
                    <p:pic>
                      <p:nvPicPr>
                        <p:cNvPr id="0" name=""/>
                        <p:cNvPicPr>
                          <a:picLocks noChangeAspect="1" noChangeArrowheads="1"/>
                        </p:cNvPicPr>
                        <p:nvPr/>
                      </p:nvPicPr>
                      <p:blipFill>
                        <a:blip r:embed="rId11"/>
                        <a:srcRect/>
                        <a:stretch>
                          <a:fillRect/>
                        </a:stretch>
                      </p:blipFill>
                      <p:spPr bwMode="auto">
                        <a:xfrm>
                          <a:off x="1308" y="3105"/>
                          <a:ext cx="885"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12"/>
            <p:cNvGraphicFramePr>
              <a:graphicFrameLocks noChangeAspect="1"/>
            </p:cNvGraphicFramePr>
            <p:nvPr>
              <p:extLst>
                <p:ext uri="{D42A27DB-BD31-4B8C-83A1-F6EECF244321}">
                  <p14:modId xmlns:p14="http://schemas.microsoft.com/office/powerpoint/2010/main" val="3957724707"/>
                </p:ext>
              </p:extLst>
            </p:nvPr>
          </p:nvGraphicFramePr>
          <p:xfrm>
            <a:off x="2532" y="3112"/>
            <a:ext cx="944" cy="327"/>
          </p:xfrm>
          <a:graphic>
            <a:graphicData uri="http://schemas.openxmlformats.org/presentationml/2006/ole">
              <mc:AlternateContent xmlns:mc="http://schemas.openxmlformats.org/markup-compatibility/2006">
                <mc:Choice xmlns:v="urn:schemas-microsoft-com:vml" Requires="v">
                  <p:oleObj spid="_x0000_s177623" name="Equation" r:id="rId12" imgW="698400" imgH="241200" progId="Equation.DSMT4">
                    <p:embed/>
                  </p:oleObj>
                </mc:Choice>
                <mc:Fallback>
                  <p:oleObj name="Equation" r:id="rId12" imgW="698400" imgH="241200" progId="Equation.DSMT4">
                    <p:embed/>
                    <p:pic>
                      <p:nvPicPr>
                        <p:cNvPr id="0" name=""/>
                        <p:cNvPicPr>
                          <a:picLocks noChangeAspect="1" noChangeArrowheads="1"/>
                        </p:cNvPicPr>
                        <p:nvPr/>
                      </p:nvPicPr>
                      <p:blipFill>
                        <a:blip r:embed="rId13"/>
                        <a:srcRect/>
                        <a:stretch>
                          <a:fillRect/>
                        </a:stretch>
                      </p:blipFill>
                      <p:spPr bwMode="auto">
                        <a:xfrm>
                          <a:off x="2532" y="3112"/>
                          <a:ext cx="944" cy="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68128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48064" y="3140968"/>
            <a:ext cx="3384376" cy="3600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§4.1 </a:t>
            </a:r>
            <a:r>
              <a:rPr lang="zh-CN" altLang="en-US" dirty="0"/>
              <a:t>质点动量定理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33" name="Object 2"/>
          <p:cNvGraphicFramePr>
            <a:graphicFrameLocks/>
          </p:cNvGraphicFramePr>
          <p:nvPr>
            <p:extLst>
              <p:ext uri="{D42A27DB-BD31-4B8C-83A1-F6EECF244321}">
                <p14:modId xmlns:p14="http://schemas.microsoft.com/office/powerpoint/2010/main" val="3972159309"/>
              </p:ext>
            </p:extLst>
          </p:nvPr>
        </p:nvGraphicFramePr>
        <p:xfrm>
          <a:off x="796790" y="2009799"/>
          <a:ext cx="2672159" cy="1975023"/>
        </p:xfrm>
        <a:graphic>
          <a:graphicData uri="http://schemas.openxmlformats.org/presentationml/2006/ole">
            <mc:AlternateContent xmlns:mc="http://schemas.openxmlformats.org/markup-compatibility/2006">
              <mc:Choice xmlns:v="urn:schemas-microsoft-com:vml" Requires="v">
                <p:oleObj spid="_x0000_s190592" name="Equation" r:id="rId4" imgW="1422360" imgH="1143000" progId="Equation.DSMT4">
                  <p:embed/>
                </p:oleObj>
              </mc:Choice>
              <mc:Fallback>
                <p:oleObj name="Equation" r:id="rId4" imgW="1422360" imgH="1143000" progId="Equation.DSMT4">
                  <p:embed/>
                  <p:pic>
                    <p:nvPicPr>
                      <p:cNvPr id="0" name=""/>
                      <p:cNvPicPr>
                        <a:picLocks noChangeArrowheads="1"/>
                      </p:cNvPicPr>
                      <p:nvPr/>
                    </p:nvPicPr>
                    <p:blipFill>
                      <a:blip r:embed="rId5"/>
                      <a:srcRect/>
                      <a:stretch>
                        <a:fillRect/>
                      </a:stretch>
                    </p:blipFill>
                    <p:spPr bwMode="auto">
                      <a:xfrm>
                        <a:off x="796790" y="2009799"/>
                        <a:ext cx="2672159" cy="1975023"/>
                      </a:xfrm>
                      <a:prstGeom prst="rect">
                        <a:avLst/>
                      </a:prstGeom>
                      <a:noFill/>
                      <a:ln>
                        <a:noFill/>
                      </a:ln>
                      <a:effectLst/>
                    </p:spPr>
                  </p:pic>
                </p:oleObj>
              </mc:Fallback>
            </mc:AlternateContent>
          </a:graphicData>
        </a:graphic>
      </p:graphicFrame>
      <p:sp>
        <p:nvSpPr>
          <p:cNvPr id="34" name="Text Box 22"/>
          <p:cNvSpPr txBox="1">
            <a:spLocks noChangeArrowheads="1"/>
          </p:cNvSpPr>
          <p:nvPr/>
        </p:nvSpPr>
        <p:spPr bwMode="auto">
          <a:xfrm>
            <a:off x="4172821" y="1741524"/>
            <a:ext cx="2725737" cy="1275213"/>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pPr algn="just" eaLnBrk="0" hangingPunct="0">
              <a:spcBef>
                <a:spcPct val="50000"/>
              </a:spcBef>
            </a:pPr>
            <a:r>
              <a:rPr lang="zh-CN" altLang="en-US" sz="2400" b="1" dirty="0">
                <a:latin typeface="Times New Roman" pitchFamily="18" charset="0"/>
                <a:ea typeface="楷体_GB2312" pitchFamily="49" charset="-122"/>
              </a:rPr>
              <a:t>冲量在某一方向上的分量等于该方向上动量分量的增量</a:t>
            </a:r>
          </a:p>
        </p:txBody>
      </p:sp>
      <p:sp>
        <p:nvSpPr>
          <p:cNvPr id="35" name="Text Box 23"/>
          <p:cNvSpPr txBox="1">
            <a:spLocks noChangeArrowheads="1"/>
          </p:cNvSpPr>
          <p:nvPr/>
        </p:nvSpPr>
        <p:spPr bwMode="auto">
          <a:xfrm>
            <a:off x="765175" y="1473250"/>
            <a:ext cx="3022600" cy="536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pPr algn="just" eaLnBrk="0" hangingPunct="0">
              <a:spcBef>
                <a:spcPct val="50000"/>
              </a:spcBef>
            </a:pPr>
            <a:r>
              <a:rPr lang="zh-CN" altLang="en-US" sz="2400" b="1">
                <a:latin typeface="Times New Roman" pitchFamily="18" charset="0"/>
              </a:rPr>
              <a:t>动量定理的分量形式</a:t>
            </a:r>
          </a:p>
        </p:txBody>
      </p:sp>
      <p:sp>
        <p:nvSpPr>
          <p:cNvPr id="36" name="AutoShape 27"/>
          <p:cNvSpPr>
            <a:spLocks/>
          </p:cNvSpPr>
          <p:nvPr/>
        </p:nvSpPr>
        <p:spPr bwMode="auto">
          <a:xfrm>
            <a:off x="3750197" y="2009799"/>
            <a:ext cx="288925" cy="1944687"/>
          </a:xfrm>
          <a:prstGeom prst="rightBrace">
            <a:avLst>
              <a:gd name="adj1" fmla="val 56090"/>
              <a:gd name="adj2" fmla="val 50000"/>
            </a:avLst>
          </a:prstGeom>
          <a:noFill/>
          <a:ln w="19050">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Text Box 3"/>
          <p:cNvSpPr txBox="1">
            <a:spLocks noChangeArrowheads="1"/>
          </p:cNvSpPr>
          <p:nvPr/>
        </p:nvSpPr>
        <p:spPr bwMode="auto">
          <a:xfrm>
            <a:off x="611560" y="4024585"/>
            <a:ext cx="41910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pPr algn="just" eaLnBrk="0" hangingPunct="0">
              <a:lnSpc>
                <a:spcPct val="125000"/>
              </a:lnSpc>
            </a:pPr>
            <a:r>
              <a:rPr lang="zh-CN" altLang="en-US" sz="2400" b="1" dirty="0">
                <a:latin typeface="Times New Roman" pitchFamily="18" charset="0"/>
              </a:rPr>
              <a:t>在力的整个作用时间内，</a:t>
            </a:r>
            <a:r>
              <a:rPr lang="zh-CN" altLang="en-US" sz="2400" b="1" dirty="0">
                <a:solidFill>
                  <a:srgbClr val="FF0000"/>
                </a:solidFill>
                <a:latin typeface="Times New Roman" pitchFamily="18" charset="0"/>
              </a:rPr>
              <a:t>平均力</a:t>
            </a:r>
            <a:r>
              <a:rPr lang="zh-CN" altLang="en-US" sz="2400" b="1" dirty="0">
                <a:latin typeface="Times New Roman" pitchFamily="18" charset="0"/>
              </a:rPr>
              <a:t>的冲量等于变力的冲量</a:t>
            </a:r>
            <a:endParaRPr lang="zh-CN" altLang="en-US" sz="2400" dirty="0">
              <a:latin typeface="Times New Roman" pitchFamily="18" charset="0"/>
            </a:endParaRPr>
          </a:p>
        </p:txBody>
      </p:sp>
      <p:graphicFrame>
        <p:nvGraphicFramePr>
          <p:cNvPr id="55" name="Object 4"/>
          <p:cNvGraphicFramePr>
            <a:graphicFrameLocks/>
          </p:cNvGraphicFramePr>
          <p:nvPr>
            <p:extLst>
              <p:ext uri="{D42A27DB-BD31-4B8C-83A1-F6EECF244321}">
                <p14:modId xmlns:p14="http://schemas.microsoft.com/office/powerpoint/2010/main" val="3910817987"/>
              </p:ext>
            </p:extLst>
          </p:nvPr>
        </p:nvGraphicFramePr>
        <p:xfrm>
          <a:off x="1348803" y="5924228"/>
          <a:ext cx="2841253" cy="748556"/>
        </p:xfrm>
        <a:graphic>
          <a:graphicData uri="http://schemas.openxmlformats.org/presentationml/2006/ole">
            <mc:AlternateContent xmlns:mc="http://schemas.openxmlformats.org/markup-compatibility/2006">
              <mc:Choice xmlns:v="urn:schemas-microsoft-com:vml" Requires="v">
                <p:oleObj spid="_x0000_s190593" name="Equation" r:id="rId6" imgW="1447560" imgH="380880" progId="Equation.DSMT4">
                  <p:embed/>
                </p:oleObj>
              </mc:Choice>
              <mc:Fallback>
                <p:oleObj name="Equation" r:id="rId6" imgW="1447560" imgH="380880" progId="Equation.DSMT4">
                  <p:embed/>
                  <p:pic>
                    <p:nvPicPr>
                      <p:cNvPr id="0" name=""/>
                      <p:cNvPicPr>
                        <a:picLocks noChangeArrowheads="1"/>
                      </p:cNvPicPr>
                      <p:nvPr/>
                    </p:nvPicPr>
                    <p:blipFill>
                      <a:blip r:embed="rId7"/>
                      <a:srcRect/>
                      <a:stretch>
                        <a:fillRect/>
                      </a:stretch>
                    </p:blipFill>
                    <p:spPr bwMode="auto">
                      <a:xfrm>
                        <a:off x="1348803" y="5924228"/>
                        <a:ext cx="2841253" cy="748556"/>
                      </a:xfrm>
                      <a:prstGeom prst="rect">
                        <a:avLst/>
                      </a:prstGeom>
                      <a:noFill/>
                      <a:ln>
                        <a:noFill/>
                      </a:ln>
                      <a:effectLst/>
                    </p:spPr>
                  </p:pic>
                </p:oleObj>
              </mc:Fallback>
            </mc:AlternateContent>
          </a:graphicData>
        </a:graphic>
      </p:graphicFrame>
      <p:sp>
        <p:nvSpPr>
          <p:cNvPr id="56" name="AutoShape 5"/>
          <p:cNvSpPr>
            <a:spLocks noChangeArrowheads="1"/>
          </p:cNvSpPr>
          <p:nvPr/>
        </p:nvSpPr>
        <p:spPr bwMode="auto">
          <a:xfrm>
            <a:off x="3069010" y="5874022"/>
            <a:ext cx="246063" cy="635000"/>
          </a:xfrm>
          <a:prstGeom prst="wedgeRoundRectCallout">
            <a:avLst>
              <a:gd name="adj1" fmla="val 797741"/>
              <a:gd name="adj2" fmla="val -200500"/>
              <a:gd name="adj3" fmla="val 16667"/>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endParaRPr lang="zh-CN" altLang="zh-CN" sz="2400">
              <a:latin typeface="Times New Roman" pitchFamily="18" charset="0"/>
            </a:endParaRPr>
          </a:p>
        </p:txBody>
      </p:sp>
      <p:sp>
        <p:nvSpPr>
          <p:cNvPr id="57" name="Text Box 6"/>
          <p:cNvSpPr txBox="1">
            <a:spLocks noChangeArrowheads="1"/>
          </p:cNvSpPr>
          <p:nvPr/>
        </p:nvSpPr>
        <p:spPr bwMode="auto">
          <a:xfrm rot="20108077">
            <a:off x="3319835" y="5042172"/>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Times New Roman" pitchFamily="18" charset="0"/>
              </a:rPr>
              <a:t>平均力</a:t>
            </a:r>
          </a:p>
        </p:txBody>
      </p:sp>
      <p:graphicFrame>
        <p:nvGraphicFramePr>
          <p:cNvPr id="58" name="Object 7"/>
          <p:cNvGraphicFramePr>
            <a:graphicFrameLocks noChangeAspect="1"/>
          </p:cNvGraphicFramePr>
          <p:nvPr>
            <p:extLst>
              <p:ext uri="{D42A27DB-BD31-4B8C-83A1-F6EECF244321}">
                <p14:modId xmlns:p14="http://schemas.microsoft.com/office/powerpoint/2010/main" val="990319807"/>
              </p:ext>
            </p:extLst>
          </p:nvPr>
        </p:nvGraphicFramePr>
        <p:xfrm>
          <a:off x="5218485" y="4175397"/>
          <a:ext cx="309563" cy="373063"/>
        </p:xfrm>
        <a:graphic>
          <a:graphicData uri="http://schemas.openxmlformats.org/presentationml/2006/ole">
            <mc:AlternateContent xmlns:mc="http://schemas.openxmlformats.org/markup-compatibility/2006">
              <mc:Choice xmlns:v="urn:schemas-microsoft-com:vml" Requires="v">
                <p:oleObj spid="_x0000_s190594" name="Equation" r:id="rId8" imgW="228600" imgH="228600" progId="Equation.3">
                  <p:embed/>
                </p:oleObj>
              </mc:Choice>
              <mc:Fallback>
                <p:oleObj name="Equation" r:id="rId8" imgW="2286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8485" y="4175397"/>
                        <a:ext cx="309563" cy="3730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 name="Object 8"/>
          <p:cNvGraphicFramePr>
            <a:graphicFrameLocks noChangeAspect="1"/>
          </p:cNvGraphicFramePr>
          <p:nvPr>
            <p:extLst>
              <p:ext uri="{D42A27DB-BD31-4B8C-83A1-F6EECF244321}">
                <p14:modId xmlns:p14="http://schemas.microsoft.com/office/powerpoint/2010/main" val="1203289423"/>
              </p:ext>
            </p:extLst>
          </p:nvPr>
        </p:nvGraphicFramePr>
        <p:xfrm>
          <a:off x="5213723" y="4670697"/>
          <a:ext cx="309562" cy="455613"/>
        </p:xfrm>
        <a:graphic>
          <a:graphicData uri="http://schemas.openxmlformats.org/presentationml/2006/ole">
            <mc:AlternateContent xmlns:mc="http://schemas.openxmlformats.org/markup-compatibility/2006">
              <mc:Choice xmlns:v="urn:schemas-microsoft-com:vml" Requires="v">
                <p:oleObj spid="_x0000_s190595" name="Equation" r:id="rId10" imgW="228600" imgH="279400" progId="Equation.3">
                  <p:embed/>
                </p:oleObj>
              </mc:Choice>
              <mc:Fallback>
                <p:oleObj name="Equation" r:id="rId10" imgW="228600" imgH="2794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3723" y="4670697"/>
                        <a:ext cx="309562" cy="4556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2" name="Group 9"/>
          <p:cNvGrpSpPr>
            <a:grpSpLocks/>
          </p:cNvGrpSpPr>
          <p:nvPr/>
        </p:nvGrpSpPr>
        <p:grpSpPr bwMode="auto">
          <a:xfrm>
            <a:off x="5296273" y="3332435"/>
            <a:ext cx="3127375" cy="3336925"/>
            <a:chOff x="3405" y="1851"/>
            <a:chExt cx="1970" cy="2102"/>
          </a:xfrm>
        </p:grpSpPr>
        <p:graphicFrame>
          <p:nvGraphicFramePr>
            <p:cNvPr id="70" name="Object 10"/>
            <p:cNvGraphicFramePr>
              <a:graphicFrameLocks noChangeAspect="1"/>
            </p:cNvGraphicFramePr>
            <p:nvPr/>
          </p:nvGraphicFramePr>
          <p:xfrm>
            <a:off x="4197" y="3651"/>
            <a:ext cx="230" cy="240"/>
          </p:xfrm>
          <a:graphic>
            <a:graphicData uri="http://schemas.openxmlformats.org/presentationml/2006/ole">
              <mc:AlternateContent xmlns:mc="http://schemas.openxmlformats.org/markup-compatibility/2006">
                <mc:Choice xmlns:v="urn:schemas-microsoft-com:vml" Requires="v">
                  <p:oleObj spid="_x0000_s190596" name="Equation" r:id="rId12" imgW="279279" imgH="241195" progId="Equation.3">
                    <p:embed/>
                  </p:oleObj>
                </mc:Choice>
                <mc:Fallback>
                  <p:oleObj name="Equation" r:id="rId12" imgW="279279" imgH="241195"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7" y="3651"/>
                          <a:ext cx="230" cy="24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 name="Line 11"/>
            <p:cNvSpPr>
              <a:spLocks noChangeShapeType="1"/>
            </p:cNvSpPr>
            <p:nvPr/>
          </p:nvSpPr>
          <p:spPr bwMode="auto">
            <a:xfrm flipV="1">
              <a:off x="3608" y="1951"/>
              <a:ext cx="0" cy="1680"/>
            </a:xfrm>
            <a:prstGeom prst="line">
              <a:avLst/>
            </a:prstGeom>
            <a:noFill/>
            <a:ln w="2857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12"/>
            <p:cNvSpPr>
              <a:spLocks noChangeShapeType="1"/>
            </p:cNvSpPr>
            <p:nvPr/>
          </p:nvSpPr>
          <p:spPr bwMode="auto">
            <a:xfrm>
              <a:off x="3597" y="3618"/>
              <a:ext cx="1728" cy="0"/>
            </a:xfrm>
            <a:prstGeom prst="line">
              <a:avLst/>
            </a:prstGeom>
            <a:noFill/>
            <a:ln w="2857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3" name="Object 13"/>
            <p:cNvGraphicFramePr>
              <a:graphicFrameLocks noChangeAspect="1"/>
            </p:cNvGraphicFramePr>
            <p:nvPr/>
          </p:nvGraphicFramePr>
          <p:xfrm>
            <a:off x="3645" y="1851"/>
            <a:ext cx="195" cy="235"/>
          </p:xfrm>
          <a:graphic>
            <a:graphicData uri="http://schemas.openxmlformats.org/presentationml/2006/ole">
              <mc:AlternateContent xmlns:mc="http://schemas.openxmlformats.org/markup-compatibility/2006">
                <mc:Choice xmlns:v="urn:schemas-microsoft-com:vml" Requires="v">
                  <p:oleObj spid="_x0000_s190597" name="Equation" r:id="rId14" imgW="228600" imgH="228600" progId="Equation.3">
                    <p:embed/>
                  </p:oleObj>
                </mc:Choice>
                <mc:Fallback>
                  <p:oleObj name="Equation" r:id="rId14" imgW="2286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45" y="1851"/>
                          <a:ext cx="195" cy="23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 name="Object 14"/>
            <p:cNvGraphicFramePr>
              <a:graphicFrameLocks noChangeAspect="1"/>
            </p:cNvGraphicFramePr>
            <p:nvPr/>
          </p:nvGraphicFramePr>
          <p:xfrm>
            <a:off x="3405" y="3675"/>
            <a:ext cx="195" cy="248"/>
          </p:xfrm>
          <a:graphic>
            <a:graphicData uri="http://schemas.openxmlformats.org/presentationml/2006/ole">
              <mc:AlternateContent xmlns:mc="http://schemas.openxmlformats.org/markup-compatibility/2006">
                <mc:Choice xmlns:v="urn:schemas-microsoft-com:vml" Requires="v">
                  <p:oleObj spid="_x0000_s190598" name="Equation" r:id="rId16" imgW="228600" imgH="241300" progId="Equation.3">
                    <p:embed/>
                  </p:oleObj>
                </mc:Choice>
                <mc:Fallback>
                  <p:oleObj name="Equation" r:id="rId16" imgW="228600" imgH="2413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05" y="3675"/>
                          <a:ext cx="195" cy="24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 name="Object 15"/>
            <p:cNvGraphicFramePr>
              <a:graphicFrameLocks noChangeAspect="1"/>
            </p:cNvGraphicFramePr>
            <p:nvPr/>
          </p:nvGraphicFramePr>
          <p:xfrm>
            <a:off x="3933" y="3627"/>
            <a:ext cx="130" cy="326"/>
          </p:xfrm>
          <a:graphic>
            <a:graphicData uri="http://schemas.openxmlformats.org/presentationml/2006/ole">
              <mc:AlternateContent xmlns:mc="http://schemas.openxmlformats.org/markup-compatibility/2006">
                <mc:Choice xmlns:v="urn:schemas-microsoft-com:vml" Requires="v">
                  <p:oleObj spid="_x0000_s190599" name="Equation" r:id="rId18" imgW="152268" imgH="317225" progId="Equation.3">
                    <p:embed/>
                  </p:oleObj>
                </mc:Choice>
                <mc:Fallback>
                  <p:oleObj name="Equation" r:id="rId18" imgW="152268" imgH="317225"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33" y="3627"/>
                          <a:ext cx="130" cy="32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 name="Object 16"/>
            <p:cNvGraphicFramePr>
              <a:graphicFrameLocks noChangeAspect="1"/>
            </p:cNvGraphicFramePr>
            <p:nvPr/>
          </p:nvGraphicFramePr>
          <p:xfrm>
            <a:off x="4605" y="3627"/>
            <a:ext cx="152" cy="326"/>
          </p:xfrm>
          <a:graphic>
            <a:graphicData uri="http://schemas.openxmlformats.org/presentationml/2006/ole">
              <mc:AlternateContent xmlns:mc="http://schemas.openxmlformats.org/markup-compatibility/2006">
                <mc:Choice xmlns:v="urn:schemas-microsoft-com:vml" Requires="v">
                  <p:oleObj spid="_x0000_s190600" name="Equation" r:id="rId20" imgW="177569" imgH="317087" progId="Equation.3">
                    <p:embed/>
                  </p:oleObj>
                </mc:Choice>
                <mc:Fallback>
                  <p:oleObj name="Equation" r:id="rId20" imgW="177569" imgH="317087"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05" y="3627"/>
                          <a:ext cx="152" cy="32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 name="Object 17"/>
            <p:cNvGraphicFramePr>
              <a:graphicFrameLocks noChangeAspect="1"/>
            </p:cNvGraphicFramePr>
            <p:nvPr/>
          </p:nvGraphicFramePr>
          <p:xfrm>
            <a:off x="5277" y="3645"/>
            <a:ext cx="98" cy="222"/>
          </p:xfrm>
          <a:graphic>
            <a:graphicData uri="http://schemas.openxmlformats.org/presentationml/2006/ole">
              <mc:AlternateContent xmlns:mc="http://schemas.openxmlformats.org/markup-compatibility/2006">
                <mc:Choice xmlns:v="urn:schemas-microsoft-com:vml" Requires="v">
                  <p:oleObj spid="_x0000_s190601" name="Equation" r:id="rId22" imgW="114151" imgH="215619" progId="Equation.3">
                    <p:embed/>
                  </p:oleObj>
                </mc:Choice>
                <mc:Fallback>
                  <p:oleObj name="Equation" r:id="rId22" imgW="114151" imgH="215619"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277" y="3645"/>
                          <a:ext cx="98" cy="22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 name="Freeform 18"/>
            <p:cNvSpPr>
              <a:spLocks/>
            </p:cNvSpPr>
            <p:nvPr/>
          </p:nvSpPr>
          <p:spPr bwMode="auto">
            <a:xfrm>
              <a:off x="4009" y="2139"/>
              <a:ext cx="645" cy="1474"/>
            </a:xfrm>
            <a:custGeom>
              <a:avLst/>
              <a:gdLst>
                <a:gd name="T0" fmla="*/ 0 w 645"/>
                <a:gd name="T1" fmla="*/ 1474 h 1474"/>
                <a:gd name="T2" fmla="*/ 299 w 645"/>
                <a:gd name="T3" fmla="*/ 0 h 1474"/>
                <a:gd name="T4" fmla="*/ 645 w 645"/>
                <a:gd name="T5" fmla="*/ 1474 h 1474"/>
              </a:gdLst>
              <a:ahLst/>
              <a:cxnLst>
                <a:cxn ang="0">
                  <a:pos x="T0" y="T1"/>
                </a:cxn>
                <a:cxn ang="0">
                  <a:pos x="T2" y="T3"/>
                </a:cxn>
                <a:cxn ang="0">
                  <a:pos x="T4" y="T5"/>
                </a:cxn>
              </a:cxnLst>
              <a:rect l="0" t="0" r="r" b="b"/>
              <a:pathLst>
                <a:path w="645" h="1474">
                  <a:moveTo>
                    <a:pt x="0" y="1474"/>
                  </a:moveTo>
                  <a:cubicBezTo>
                    <a:pt x="96" y="737"/>
                    <a:pt x="192" y="0"/>
                    <a:pt x="299" y="0"/>
                  </a:cubicBezTo>
                  <a:cubicBezTo>
                    <a:pt x="406" y="0"/>
                    <a:pt x="525" y="737"/>
                    <a:pt x="645" y="1474"/>
                  </a:cubicBezTo>
                </a:path>
              </a:pathLst>
            </a:custGeom>
            <a:solidFill>
              <a:srgbClr val="FFCC99"/>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9" name="Group 19"/>
          <p:cNvGrpSpPr>
            <a:grpSpLocks/>
          </p:cNvGrpSpPr>
          <p:nvPr/>
        </p:nvGrpSpPr>
        <p:grpSpPr bwMode="auto">
          <a:xfrm>
            <a:off x="5615360" y="4330972"/>
            <a:ext cx="977900" cy="1820863"/>
            <a:chOff x="3619" y="2469"/>
            <a:chExt cx="557" cy="912"/>
          </a:xfrm>
        </p:grpSpPr>
        <p:sp>
          <p:nvSpPr>
            <p:cNvPr id="80" name="Line 20"/>
            <p:cNvSpPr>
              <a:spLocks noChangeShapeType="1"/>
            </p:cNvSpPr>
            <p:nvPr/>
          </p:nvSpPr>
          <p:spPr bwMode="auto">
            <a:xfrm>
              <a:off x="3619" y="2469"/>
              <a:ext cx="557"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21"/>
            <p:cNvSpPr>
              <a:spLocks noChangeShapeType="1"/>
            </p:cNvSpPr>
            <p:nvPr/>
          </p:nvSpPr>
          <p:spPr bwMode="auto">
            <a:xfrm>
              <a:off x="4147" y="2469"/>
              <a:ext cx="0" cy="912"/>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Rectangle 25"/>
          <p:cNvSpPr>
            <a:spLocks noChangeArrowheads="1"/>
          </p:cNvSpPr>
          <p:nvPr/>
        </p:nvSpPr>
        <p:spPr bwMode="auto">
          <a:xfrm>
            <a:off x="6230565" y="4819626"/>
            <a:ext cx="1065213" cy="1308100"/>
          </a:xfrm>
          <a:prstGeom prst="rect">
            <a:avLst/>
          </a:prstGeom>
          <a:noFill/>
          <a:ln w="38100" cap="rnd">
            <a:solidFill>
              <a:schemeClr val="bg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nchor="ctr">
            <a:spAutoFit/>
          </a:bodyPr>
          <a:lstStyle/>
          <a:p>
            <a:endParaRPr lang="zh-CN" altLang="en-US"/>
          </a:p>
        </p:txBody>
      </p:sp>
      <p:sp>
        <p:nvSpPr>
          <p:cNvPr id="86" name="Line 26"/>
          <p:cNvSpPr>
            <a:spLocks noChangeShapeType="1"/>
          </p:cNvSpPr>
          <p:nvPr/>
        </p:nvSpPr>
        <p:spPr bwMode="auto">
          <a:xfrm>
            <a:off x="5652120" y="4831582"/>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70701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ox(ou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ox(ou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p:cTn id="32" dur="500" fill="hold"/>
                                        <p:tgtEl>
                                          <p:spTgt spid="62"/>
                                        </p:tgtEl>
                                        <p:attrNameLst>
                                          <p:attrName>ppt_w</p:attrName>
                                        </p:attrNameLst>
                                      </p:cBhvr>
                                      <p:tavLst>
                                        <p:tav tm="0">
                                          <p:val>
                                            <p:fltVal val="0"/>
                                          </p:val>
                                        </p:tav>
                                        <p:tav tm="100000">
                                          <p:val>
                                            <p:strVal val="#ppt_w"/>
                                          </p:val>
                                        </p:tav>
                                      </p:tavLst>
                                    </p:anim>
                                    <p:anim calcmode="lin" valueType="num">
                                      <p:cBhvr>
                                        <p:cTn id="33" dur="500" fill="hold"/>
                                        <p:tgtEl>
                                          <p:spTgt spid="62"/>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wipe(left)">
                                      <p:cBhvr>
                                        <p:cTn id="38" dur="500"/>
                                        <p:tgtEl>
                                          <p:spTgt spid="58"/>
                                        </p:tgtEl>
                                      </p:cBhvr>
                                    </p:animEffect>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wipe(up)">
                                      <p:cBhvr>
                                        <p:cTn id="42" dur="500"/>
                                        <p:tgtEl>
                                          <p:spTgt spid="7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wipe(left)">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left)">
                                      <p:cBhvr>
                                        <p:cTn id="52" dur="500"/>
                                        <p:tgtEl>
                                          <p:spTgt spid="5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left)">
                                      <p:cBhvr>
                                        <p:cTn id="57" dur="500"/>
                                        <p:tgtEl>
                                          <p:spTgt spid="5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wipe(left)">
                                      <p:cBhvr>
                                        <p:cTn id="6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animBg="1"/>
      <p:bldP spid="37" grpId="0"/>
      <p:bldP spid="56" grpId="0" animBg="1" autoUpdateAnimBg="0"/>
      <p:bldP spid="5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质心 质心运动定理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Box 12"/>
          <p:cNvSpPr txBox="1"/>
          <p:nvPr/>
        </p:nvSpPr>
        <p:spPr>
          <a:xfrm>
            <a:off x="395536" y="1628800"/>
            <a:ext cx="7704856" cy="461665"/>
          </a:xfrm>
          <a:prstGeom prst="rect">
            <a:avLst/>
          </a:prstGeom>
          <a:noFill/>
        </p:spPr>
        <p:txBody>
          <a:bodyPr wrap="square" rtlCol="0">
            <a:spAutoFit/>
          </a:bodyPr>
          <a:lstStyle/>
          <a:p>
            <a:r>
              <a:rPr lang="zh-CN" altLang="en-US" sz="2400" b="1" dirty="0"/>
              <a:t>在质心坐标系下研究碰撞问题</a:t>
            </a:r>
          </a:p>
        </p:txBody>
      </p:sp>
      <p:sp>
        <p:nvSpPr>
          <p:cNvPr id="19" name="Rectangle 4"/>
          <p:cNvSpPr>
            <a:spLocks noChangeArrowheads="1"/>
          </p:cNvSpPr>
          <p:nvPr/>
        </p:nvSpPr>
        <p:spPr bwMode="auto">
          <a:xfrm>
            <a:off x="255588" y="2146746"/>
            <a:ext cx="1752600" cy="6096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2800" b="1">
                <a:solidFill>
                  <a:schemeClr val="tx1"/>
                </a:solidFill>
              </a:rPr>
              <a:t>2.   </a:t>
            </a:r>
            <a:r>
              <a:rPr lang="zh-CN" altLang="en-US" sz="2800" b="1">
                <a:solidFill>
                  <a:schemeClr val="tx1"/>
                </a:solidFill>
                <a:ea typeface="黑体" pitchFamily="49" charset="-122"/>
              </a:rPr>
              <a:t>斜</a:t>
            </a:r>
            <a:r>
              <a:rPr lang="zh-CN" altLang="en-US" sz="2800" b="1">
                <a:solidFill>
                  <a:schemeClr val="tx1"/>
                </a:solidFill>
              </a:rPr>
              <a:t>碰</a:t>
            </a:r>
          </a:p>
        </p:txBody>
      </p:sp>
      <p:sp>
        <p:nvSpPr>
          <p:cNvPr id="35" name="Text Box 13"/>
          <p:cNvSpPr txBox="1">
            <a:spLocks noChangeArrowheads="1"/>
          </p:cNvSpPr>
          <p:nvPr/>
        </p:nvSpPr>
        <p:spPr bwMode="auto">
          <a:xfrm>
            <a:off x="398284" y="3356991"/>
            <a:ext cx="744293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dirty="0">
                <a:latin typeface="Times New Roman" pitchFamily="18" charset="0"/>
              </a:rPr>
              <a:t>即在质心系中，两球碰撞后，它们的速度都只改变方向，而不改变大小。可以用其入射方向和出射方向的夹角来表示它们运动方向改变的程度，其值可在 </a:t>
            </a:r>
            <a:r>
              <a:rPr kumimoji="1" lang="en-US" altLang="zh-CN" sz="2000" dirty="0">
                <a:latin typeface="Times New Roman" pitchFamily="18" charset="0"/>
              </a:rPr>
              <a:t>0 </a:t>
            </a:r>
            <a:r>
              <a:rPr kumimoji="1" lang="zh-CN" altLang="en-US" sz="2000" dirty="0">
                <a:latin typeface="Times New Roman" pitchFamily="18" charset="0"/>
              </a:rPr>
              <a:t>到</a:t>
            </a:r>
            <a:r>
              <a:rPr kumimoji="1" lang="en-US" altLang="zh-CN" sz="2000" dirty="0">
                <a:latin typeface="Times New Roman" pitchFamily="18" charset="0"/>
              </a:rPr>
              <a:t>π</a:t>
            </a:r>
            <a:r>
              <a:rPr kumimoji="1" lang="zh-CN" altLang="en-US" sz="2000" dirty="0">
                <a:latin typeface="Times New Roman" pitchFamily="18" charset="0"/>
              </a:rPr>
              <a:t>之间，与碰撞参量有关。 </a:t>
            </a:r>
          </a:p>
        </p:txBody>
      </p:sp>
    </p:spTree>
    <p:extLst>
      <p:ext uri="{BB962C8B-B14F-4D97-AF65-F5344CB8AC3E}">
        <p14:creationId xmlns:p14="http://schemas.microsoft.com/office/powerpoint/2010/main" val="37603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质点系动量守恒定律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TextBox 2"/>
          <p:cNvSpPr txBox="1"/>
          <p:nvPr/>
        </p:nvSpPr>
        <p:spPr>
          <a:xfrm>
            <a:off x="395536" y="1700808"/>
            <a:ext cx="8352928" cy="830997"/>
          </a:xfrm>
          <a:prstGeom prst="rect">
            <a:avLst/>
          </a:prstGeom>
          <a:noFill/>
        </p:spPr>
        <p:txBody>
          <a:bodyPr wrap="square" rtlCol="0">
            <a:spAutoFit/>
          </a:bodyPr>
          <a:lstStyle/>
          <a:p>
            <a:r>
              <a:rPr lang="zh-CN" altLang="en-US" sz="2400" dirty="0"/>
              <a:t>例题：</a:t>
            </a:r>
            <a:r>
              <a:rPr lang="en-US" altLang="zh-CN" sz="2400" dirty="0">
                <a:solidFill>
                  <a:schemeClr val="bg2"/>
                </a:solidFill>
              </a:rPr>
              <a:t>P157 </a:t>
            </a:r>
            <a:r>
              <a:rPr lang="zh-CN" altLang="en-US" sz="2400" dirty="0">
                <a:solidFill>
                  <a:schemeClr val="bg2"/>
                </a:solidFill>
              </a:rPr>
              <a:t>例</a:t>
            </a:r>
            <a:r>
              <a:rPr lang="en-US" altLang="zh-CN" sz="2400" dirty="0">
                <a:solidFill>
                  <a:schemeClr val="bg2"/>
                </a:solidFill>
              </a:rPr>
              <a:t>4.10</a:t>
            </a:r>
          </a:p>
          <a:p>
            <a:r>
              <a:rPr lang="en-US" altLang="zh-CN" sz="2400" dirty="0"/>
              <a:t>             P160 </a:t>
            </a:r>
            <a:r>
              <a:rPr lang="zh-CN" altLang="en-US" sz="2400" dirty="0"/>
              <a:t>例 </a:t>
            </a:r>
            <a:r>
              <a:rPr lang="en-US" altLang="zh-CN" sz="2400" dirty="0"/>
              <a:t>4.11</a:t>
            </a:r>
            <a:endParaRPr lang="zh-CN" altLang="en-US" sz="2400" dirty="0"/>
          </a:p>
        </p:txBody>
      </p:sp>
    </p:spTree>
    <p:extLst>
      <p:ext uri="{BB962C8B-B14F-4D97-AF65-F5344CB8AC3E}">
        <p14:creationId xmlns:p14="http://schemas.microsoft.com/office/powerpoint/2010/main" val="3325812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0B19D39-E5C8-4CFD-AE8F-DDAB5D238564}"/>
              </a:ext>
            </a:extLst>
          </p:cNvPr>
          <p:cNvPicPr>
            <a:picLocks noChangeAspect="1"/>
          </p:cNvPicPr>
          <p:nvPr/>
        </p:nvPicPr>
        <p:blipFill>
          <a:blip r:embed="rId3"/>
          <a:stretch>
            <a:fillRect/>
          </a:stretch>
        </p:blipFill>
        <p:spPr>
          <a:xfrm>
            <a:off x="0" y="116632"/>
            <a:ext cx="9144000" cy="1685265"/>
          </a:xfrm>
          <a:prstGeom prst="rect">
            <a:avLst/>
          </a:prstGeom>
        </p:spPr>
      </p:pic>
      <p:sp>
        <p:nvSpPr>
          <p:cNvPr id="5" name="矩形 4">
            <a:extLst>
              <a:ext uri="{FF2B5EF4-FFF2-40B4-BE49-F238E27FC236}">
                <a16:creationId xmlns:a16="http://schemas.microsoft.com/office/drawing/2014/main" id="{6195C26E-177A-4EDE-B81C-FCA201C0267D}"/>
              </a:ext>
            </a:extLst>
          </p:cNvPr>
          <p:cNvSpPr/>
          <p:nvPr/>
        </p:nvSpPr>
        <p:spPr>
          <a:xfrm>
            <a:off x="683568" y="2348880"/>
            <a:ext cx="3024336" cy="4320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1E0C6CA-D1EE-4C5C-8D22-354F180DB82A}"/>
              </a:ext>
            </a:extLst>
          </p:cNvPr>
          <p:cNvSpPr txBox="1"/>
          <p:nvPr/>
        </p:nvSpPr>
        <p:spPr>
          <a:xfrm>
            <a:off x="1979712" y="2924944"/>
            <a:ext cx="648072" cy="369332"/>
          </a:xfrm>
          <a:prstGeom prst="rect">
            <a:avLst/>
          </a:prstGeom>
          <a:noFill/>
        </p:spPr>
        <p:txBody>
          <a:bodyPr wrap="square" rtlCol="0">
            <a:spAutoFit/>
          </a:bodyPr>
          <a:lstStyle/>
          <a:p>
            <a:r>
              <a:rPr lang="en-US" altLang="zh-CN" dirty="0"/>
              <a:t>2b</a:t>
            </a:r>
            <a:endParaRPr lang="zh-CN" altLang="en-US" dirty="0"/>
          </a:p>
        </p:txBody>
      </p:sp>
      <p:cxnSp>
        <p:nvCxnSpPr>
          <p:cNvPr id="8" name="直接连接符 7">
            <a:extLst>
              <a:ext uri="{FF2B5EF4-FFF2-40B4-BE49-F238E27FC236}">
                <a16:creationId xmlns:a16="http://schemas.microsoft.com/office/drawing/2014/main" id="{31F8F1DC-54BD-4B26-9FF3-822D88A2EFA0}"/>
              </a:ext>
            </a:extLst>
          </p:cNvPr>
          <p:cNvCxnSpPr/>
          <p:nvPr/>
        </p:nvCxnSpPr>
        <p:spPr>
          <a:xfrm>
            <a:off x="683568" y="2924944"/>
            <a:ext cx="3024336" cy="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FE8D460B-2ACB-4B37-86CF-8AAE8DF24AB7}"/>
              </a:ext>
            </a:extLst>
          </p:cNvPr>
          <p:cNvSpPr/>
          <p:nvPr/>
        </p:nvSpPr>
        <p:spPr>
          <a:xfrm>
            <a:off x="1979712" y="242088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3D88852A-5E82-4E05-88E9-D6E88B929A62}"/>
              </a:ext>
            </a:extLst>
          </p:cNvPr>
          <p:cNvCxnSpPr/>
          <p:nvPr/>
        </p:nvCxnSpPr>
        <p:spPr>
          <a:xfrm>
            <a:off x="2123728" y="2204864"/>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1389AF6-4777-4B39-9A19-3710873B6EBC}"/>
              </a:ext>
            </a:extLst>
          </p:cNvPr>
          <p:cNvSpPr txBox="1"/>
          <p:nvPr/>
        </p:nvSpPr>
        <p:spPr>
          <a:xfrm>
            <a:off x="2843808" y="1988840"/>
            <a:ext cx="504056" cy="369332"/>
          </a:xfrm>
          <a:prstGeom prst="rect">
            <a:avLst/>
          </a:prstGeom>
          <a:noFill/>
        </p:spPr>
        <p:txBody>
          <a:bodyPr wrap="square" rtlCol="0">
            <a:spAutoFit/>
          </a:bodyPr>
          <a:lstStyle/>
          <a:p>
            <a:r>
              <a:rPr lang="en-US" altLang="zh-CN" dirty="0"/>
              <a:t>v0</a:t>
            </a:r>
            <a:endParaRPr lang="zh-CN" altLang="en-US" dirty="0"/>
          </a:p>
        </p:txBody>
      </p:sp>
      <p:sp>
        <p:nvSpPr>
          <p:cNvPr id="13" name="文本框 12">
            <a:extLst>
              <a:ext uri="{FF2B5EF4-FFF2-40B4-BE49-F238E27FC236}">
                <a16:creationId xmlns:a16="http://schemas.microsoft.com/office/drawing/2014/main" id="{EB5CB74D-0AB7-482E-AB9A-F246682DAA36}"/>
              </a:ext>
            </a:extLst>
          </p:cNvPr>
          <p:cNvSpPr txBox="1"/>
          <p:nvPr/>
        </p:nvSpPr>
        <p:spPr>
          <a:xfrm>
            <a:off x="359532" y="3961739"/>
            <a:ext cx="648072" cy="369332"/>
          </a:xfrm>
          <a:prstGeom prst="rect">
            <a:avLst/>
          </a:prstGeom>
          <a:noFill/>
        </p:spPr>
        <p:txBody>
          <a:bodyPr wrap="square" rtlCol="0">
            <a:spAutoFit/>
          </a:bodyPr>
          <a:lstStyle/>
          <a:p>
            <a:r>
              <a:rPr lang="zh-CN" altLang="en-US" dirty="0"/>
              <a:t>（</a:t>
            </a:r>
            <a:r>
              <a:rPr lang="en-US" altLang="zh-CN" dirty="0"/>
              <a:t>1</a:t>
            </a:r>
            <a:r>
              <a:rPr lang="zh-CN" altLang="en-US" dirty="0"/>
              <a:t>）</a:t>
            </a:r>
          </a:p>
        </p:txBody>
      </p:sp>
      <p:graphicFrame>
        <p:nvGraphicFramePr>
          <p:cNvPr id="14" name="对象 13">
            <a:extLst>
              <a:ext uri="{FF2B5EF4-FFF2-40B4-BE49-F238E27FC236}">
                <a16:creationId xmlns:a16="http://schemas.microsoft.com/office/drawing/2014/main" id="{26FB780F-E327-4ED4-AC31-D83F6E6CA536}"/>
              </a:ext>
            </a:extLst>
          </p:cNvPr>
          <p:cNvGraphicFramePr>
            <a:graphicFrameLocks noChangeAspect="1"/>
          </p:cNvGraphicFramePr>
          <p:nvPr>
            <p:extLst>
              <p:ext uri="{D42A27DB-BD31-4B8C-83A1-F6EECF244321}">
                <p14:modId xmlns:p14="http://schemas.microsoft.com/office/powerpoint/2010/main" val="662327702"/>
              </p:ext>
            </p:extLst>
          </p:nvPr>
        </p:nvGraphicFramePr>
        <p:xfrm>
          <a:off x="1208821" y="3924943"/>
          <a:ext cx="6294310" cy="1630321"/>
        </p:xfrm>
        <a:graphic>
          <a:graphicData uri="http://schemas.openxmlformats.org/presentationml/2006/ole">
            <mc:AlternateContent xmlns:mc="http://schemas.openxmlformats.org/markup-compatibility/2006">
              <mc:Choice xmlns:v="urn:schemas-microsoft-com:vml" Requires="v">
                <p:oleObj spid="_x0000_s192518" name="Equation" r:id="rId4" imgW="4902120" imgH="1269720" progId="Equation.DSMT4">
                  <p:embed/>
                </p:oleObj>
              </mc:Choice>
              <mc:Fallback>
                <p:oleObj name="Equation" r:id="rId4" imgW="4902120" imgH="1269720" progId="Equation.DSMT4">
                  <p:embed/>
                  <p:pic>
                    <p:nvPicPr>
                      <p:cNvPr id="0" name=""/>
                      <p:cNvPicPr/>
                      <p:nvPr/>
                    </p:nvPicPr>
                    <p:blipFill>
                      <a:blip r:embed="rId5"/>
                      <a:stretch>
                        <a:fillRect/>
                      </a:stretch>
                    </p:blipFill>
                    <p:spPr>
                      <a:xfrm>
                        <a:off x="1208821" y="3924943"/>
                        <a:ext cx="6294310" cy="1630321"/>
                      </a:xfrm>
                      <a:prstGeom prst="rect">
                        <a:avLst/>
                      </a:prstGeom>
                    </p:spPr>
                  </p:pic>
                </p:oleObj>
              </mc:Fallback>
            </mc:AlternateContent>
          </a:graphicData>
        </a:graphic>
      </p:graphicFrame>
      <p:sp>
        <p:nvSpPr>
          <p:cNvPr id="15" name="文本框 14">
            <a:extLst>
              <a:ext uri="{FF2B5EF4-FFF2-40B4-BE49-F238E27FC236}">
                <a16:creationId xmlns:a16="http://schemas.microsoft.com/office/drawing/2014/main" id="{5D463C12-05F3-4FFA-85B2-B2F432B4B9BE}"/>
              </a:ext>
            </a:extLst>
          </p:cNvPr>
          <p:cNvSpPr txBox="1"/>
          <p:nvPr/>
        </p:nvSpPr>
        <p:spPr>
          <a:xfrm>
            <a:off x="1115616" y="3456751"/>
            <a:ext cx="1512168" cy="369332"/>
          </a:xfrm>
          <a:prstGeom prst="rect">
            <a:avLst/>
          </a:prstGeom>
          <a:noFill/>
        </p:spPr>
        <p:txBody>
          <a:bodyPr wrap="square" rtlCol="0">
            <a:spAutoFit/>
          </a:bodyPr>
          <a:lstStyle/>
          <a:p>
            <a:r>
              <a:rPr lang="zh-CN" altLang="en-US" dirty="0"/>
              <a:t>在质心系中，</a:t>
            </a:r>
          </a:p>
        </p:txBody>
      </p:sp>
    </p:spTree>
    <p:extLst>
      <p:ext uri="{BB962C8B-B14F-4D97-AF65-F5344CB8AC3E}">
        <p14:creationId xmlns:p14="http://schemas.microsoft.com/office/powerpoint/2010/main" val="2729655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0B19D39-E5C8-4CFD-AE8F-DDAB5D238564}"/>
              </a:ext>
            </a:extLst>
          </p:cNvPr>
          <p:cNvPicPr>
            <a:picLocks noChangeAspect="1"/>
          </p:cNvPicPr>
          <p:nvPr/>
        </p:nvPicPr>
        <p:blipFill>
          <a:blip r:embed="rId3"/>
          <a:stretch>
            <a:fillRect/>
          </a:stretch>
        </p:blipFill>
        <p:spPr>
          <a:xfrm>
            <a:off x="0" y="116632"/>
            <a:ext cx="9144000" cy="1685265"/>
          </a:xfrm>
          <a:prstGeom prst="rect">
            <a:avLst/>
          </a:prstGeom>
        </p:spPr>
      </p:pic>
      <p:sp>
        <p:nvSpPr>
          <p:cNvPr id="5" name="矩形 4">
            <a:extLst>
              <a:ext uri="{FF2B5EF4-FFF2-40B4-BE49-F238E27FC236}">
                <a16:creationId xmlns:a16="http://schemas.microsoft.com/office/drawing/2014/main" id="{6195C26E-177A-4EDE-B81C-FCA201C0267D}"/>
              </a:ext>
            </a:extLst>
          </p:cNvPr>
          <p:cNvSpPr/>
          <p:nvPr/>
        </p:nvSpPr>
        <p:spPr>
          <a:xfrm>
            <a:off x="683568" y="2348880"/>
            <a:ext cx="3024336" cy="4320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1E0C6CA-D1EE-4C5C-8D22-354F180DB82A}"/>
              </a:ext>
            </a:extLst>
          </p:cNvPr>
          <p:cNvSpPr txBox="1"/>
          <p:nvPr/>
        </p:nvSpPr>
        <p:spPr>
          <a:xfrm>
            <a:off x="1979712" y="2924944"/>
            <a:ext cx="648072" cy="369332"/>
          </a:xfrm>
          <a:prstGeom prst="rect">
            <a:avLst/>
          </a:prstGeom>
          <a:noFill/>
        </p:spPr>
        <p:txBody>
          <a:bodyPr wrap="square" rtlCol="0">
            <a:spAutoFit/>
          </a:bodyPr>
          <a:lstStyle/>
          <a:p>
            <a:r>
              <a:rPr lang="en-US" altLang="zh-CN" dirty="0"/>
              <a:t>2b</a:t>
            </a:r>
            <a:endParaRPr lang="zh-CN" altLang="en-US" dirty="0"/>
          </a:p>
        </p:txBody>
      </p:sp>
      <p:cxnSp>
        <p:nvCxnSpPr>
          <p:cNvPr id="8" name="直接连接符 7">
            <a:extLst>
              <a:ext uri="{FF2B5EF4-FFF2-40B4-BE49-F238E27FC236}">
                <a16:creationId xmlns:a16="http://schemas.microsoft.com/office/drawing/2014/main" id="{31F8F1DC-54BD-4B26-9FF3-822D88A2EFA0}"/>
              </a:ext>
            </a:extLst>
          </p:cNvPr>
          <p:cNvCxnSpPr/>
          <p:nvPr/>
        </p:nvCxnSpPr>
        <p:spPr>
          <a:xfrm>
            <a:off x="683568" y="2924944"/>
            <a:ext cx="3024336" cy="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FE8D460B-2ACB-4B37-86CF-8AAE8DF24AB7}"/>
              </a:ext>
            </a:extLst>
          </p:cNvPr>
          <p:cNvSpPr/>
          <p:nvPr/>
        </p:nvSpPr>
        <p:spPr>
          <a:xfrm>
            <a:off x="1979712" y="242088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3D88852A-5E82-4E05-88E9-D6E88B929A62}"/>
              </a:ext>
            </a:extLst>
          </p:cNvPr>
          <p:cNvCxnSpPr/>
          <p:nvPr/>
        </p:nvCxnSpPr>
        <p:spPr>
          <a:xfrm>
            <a:off x="2123728" y="2204864"/>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1389AF6-4777-4B39-9A19-3710873B6EBC}"/>
              </a:ext>
            </a:extLst>
          </p:cNvPr>
          <p:cNvSpPr txBox="1"/>
          <p:nvPr/>
        </p:nvSpPr>
        <p:spPr>
          <a:xfrm>
            <a:off x="2843808" y="1988840"/>
            <a:ext cx="504056" cy="369332"/>
          </a:xfrm>
          <a:prstGeom prst="rect">
            <a:avLst/>
          </a:prstGeom>
          <a:noFill/>
        </p:spPr>
        <p:txBody>
          <a:bodyPr wrap="square" rtlCol="0">
            <a:spAutoFit/>
          </a:bodyPr>
          <a:lstStyle/>
          <a:p>
            <a:r>
              <a:rPr lang="en-US" altLang="zh-CN" dirty="0"/>
              <a:t>v0</a:t>
            </a:r>
            <a:endParaRPr lang="zh-CN" altLang="en-US" dirty="0"/>
          </a:p>
        </p:txBody>
      </p:sp>
      <p:sp>
        <p:nvSpPr>
          <p:cNvPr id="13" name="文本框 12">
            <a:extLst>
              <a:ext uri="{FF2B5EF4-FFF2-40B4-BE49-F238E27FC236}">
                <a16:creationId xmlns:a16="http://schemas.microsoft.com/office/drawing/2014/main" id="{EB5CB74D-0AB7-482E-AB9A-F246682DAA36}"/>
              </a:ext>
            </a:extLst>
          </p:cNvPr>
          <p:cNvSpPr txBox="1"/>
          <p:nvPr/>
        </p:nvSpPr>
        <p:spPr>
          <a:xfrm>
            <a:off x="359532" y="3459084"/>
            <a:ext cx="648072" cy="369332"/>
          </a:xfrm>
          <a:prstGeom prst="rect">
            <a:avLst/>
          </a:prstGeom>
          <a:noFill/>
        </p:spPr>
        <p:txBody>
          <a:bodyPr wrap="square" rtlCol="0">
            <a:spAutoFit/>
          </a:bodyPr>
          <a:lstStyle/>
          <a:p>
            <a:r>
              <a:rPr lang="zh-CN" altLang="en-US" dirty="0"/>
              <a:t>（</a:t>
            </a:r>
            <a:r>
              <a:rPr lang="en-US" altLang="zh-CN" dirty="0"/>
              <a:t>2</a:t>
            </a:r>
            <a:r>
              <a:rPr lang="zh-CN" altLang="en-US" dirty="0"/>
              <a:t>）</a:t>
            </a:r>
          </a:p>
        </p:txBody>
      </p:sp>
      <p:sp>
        <p:nvSpPr>
          <p:cNvPr id="2" name="文本框 1">
            <a:extLst>
              <a:ext uri="{FF2B5EF4-FFF2-40B4-BE49-F238E27FC236}">
                <a16:creationId xmlns:a16="http://schemas.microsoft.com/office/drawing/2014/main" id="{A01AC0D4-472D-4DF0-980C-4C24E3DCC494}"/>
              </a:ext>
            </a:extLst>
          </p:cNvPr>
          <p:cNvSpPr txBox="1"/>
          <p:nvPr/>
        </p:nvSpPr>
        <p:spPr>
          <a:xfrm>
            <a:off x="1331640" y="3358393"/>
            <a:ext cx="1512168" cy="369332"/>
          </a:xfrm>
          <a:prstGeom prst="rect">
            <a:avLst/>
          </a:prstGeom>
          <a:noFill/>
        </p:spPr>
        <p:txBody>
          <a:bodyPr wrap="square" rtlCol="0">
            <a:spAutoFit/>
          </a:bodyPr>
          <a:lstStyle/>
          <a:p>
            <a:r>
              <a:rPr lang="zh-CN" altLang="en-US" dirty="0"/>
              <a:t>质心速度：</a:t>
            </a:r>
          </a:p>
        </p:txBody>
      </p:sp>
      <p:graphicFrame>
        <p:nvGraphicFramePr>
          <p:cNvPr id="3" name="对象 2">
            <a:extLst>
              <a:ext uri="{FF2B5EF4-FFF2-40B4-BE49-F238E27FC236}">
                <a16:creationId xmlns:a16="http://schemas.microsoft.com/office/drawing/2014/main" id="{0EF4E310-CEE0-4B58-8C37-752149597910}"/>
              </a:ext>
            </a:extLst>
          </p:cNvPr>
          <p:cNvGraphicFramePr>
            <a:graphicFrameLocks noChangeAspect="1"/>
          </p:cNvGraphicFramePr>
          <p:nvPr>
            <p:extLst>
              <p:ext uri="{D42A27DB-BD31-4B8C-83A1-F6EECF244321}">
                <p14:modId xmlns:p14="http://schemas.microsoft.com/office/powerpoint/2010/main" val="2079571348"/>
              </p:ext>
            </p:extLst>
          </p:nvPr>
        </p:nvGraphicFramePr>
        <p:xfrm>
          <a:off x="2753133" y="3212976"/>
          <a:ext cx="1355722" cy="600391"/>
        </p:xfrm>
        <a:graphic>
          <a:graphicData uri="http://schemas.openxmlformats.org/presentationml/2006/ole">
            <mc:AlternateContent xmlns:mc="http://schemas.openxmlformats.org/markup-compatibility/2006">
              <mc:Choice xmlns:v="urn:schemas-microsoft-com:vml" Requires="v">
                <p:oleObj spid="_x0000_s193558" name="Equation" r:id="rId4" imgW="888840" imgH="393480" progId="Equation.DSMT4">
                  <p:embed/>
                </p:oleObj>
              </mc:Choice>
              <mc:Fallback>
                <p:oleObj name="Equation" r:id="rId4" imgW="888840" imgH="393480" progId="Equation.DSMT4">
                  <p:embed/>
                  <p:pic>
                    <p:nvPicPr>
                      <p:cNvPr id="0" name=""/>
                      <p:cNvPicPr/>
                      <p:nvPr/>
                    </p:nvPicPr>
                    <p:blipFill>
                      <a:blip r:embed="rId5"/>
                      <a:stretch>
                        <a:fillRect/>
                      </a:stretch>
                    </p:blipFill>
                    <p:spPr>
                      <a:xfrm>
                        <a:off x="2753133" y="3212976"/>
                        <a:ext cx="1355722" cy="600391"/>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01627681-15E7-4815-82AD-C1190D3AEF0A}"/>
              </a:ext>
            </a:extLst>
          </p:cNvPr>
          <p:cNvSpPr txBox="1"/>
          <p:nvPr/>
        </p:nvSpPr>
        <p:spPr>
          <a:xfrm>
            <a:off x="251520" y="3925165"/>
            <a:ext cx="3888432" cy="369332"/>
          </a:xfrm>
          <a:prstGeom prst="rect">
            <a:avLst/>
          </a:prstGeom>
          <a:noFill/>
        </p:spPr>
        <p:txBody>
          <a:bodyPr wrap="square" rtlCol="0">
            <a:spAutoFit/>
          </a:bodyPr>
          <a:lstStyle/>
          <a:p>
            <a:r>
              <a:rPr lang="zh-CN" altLang="en-US" dirty="0"/>
              <a:t>在质心系中，第一次碰前小球速度：</a:t>
            </a:r>
          </a:p>
        </p:txBody>
      </p:sp>
      <p:graphicFrame>
        <p:nvGraphicFramePr>
          <p:cNvPr id="10" name="对象 9">
            <a:extLst>
              <a:ext uri="{FF2B5EF4-FFF2-40B4-BE49-F238E27FC236}">
                <a16:creationId xmlns:a16="http://schemas.microsoft.com/office/drawing/2014/main" id="{99492E91-5EB4-4C9A-8492-9FB2219E4A2E}"/>
              </a:ext>
            </a:extLst>
          </p:cNvPr>
          <p:cNvGraphicFramePr>
            <a:graphicFrameLocks noChangeAspect="1"/>
          </p:cNvGraphicFramePr>
          <p:nvPr>
            <p:extLst>
              <p:ext uri="{D42A27DB-BD31-4B8C-83A1-F6EECF244321}">
                <p14:modId xmlns:p14="http://schemas.microsoft.com/office/powerpoint/2010/main" val="1854772774"/>
              </p:ext>
            </p:extLst>
          </p:nvPr>
        </p:nvGraphicFramePr>
        <p:xfrm>
          <a:off x="4139952" y="3902829"/>
          <a:ext cx="1192046" cy="363675"/>
        </p:xfrm>
        <a:graphic>
          <a:graphicData uri="http://schemas.openxmlformats.org/presentationml/2006/ole">
            <mc:AlternateContent xmlns:mc="http://schemas.openxmlformats.org/markup-compatibility/2006">
              <mc:Choice xmlns:v="urn:schemas-microsoft-com:vml" Requires="v">
                <p:oleObj spid="_x0000_s193559" name="Equation" r:id="rId6" imgW="749160" imgH="228600" progId="Equation.DSMT4">
                  <p:embed/>
                </p:oleObj>
              </mc:Choice>
              <mc:Fallback>
                <p:oleObj name="Equation" r:id="rId6" imgW="749160" imgH="228600" progId="Equation.DSMT4">
                  <p:embed/>
                  <p:pic>
                    <p:nvPicPr>
                      <p:cNvPr id="0" name=""/>
                      <p:cNvPicPr/>
                      <p:nvPr/>
                    </p:nvPicPr>
                    <p:blipFill>
                      <a:blip r:embed="rId7"/>
                      <a:stretch>
                        <a:fillRect/>
                      </a:stretch>
                    </p:blipFill>
                    <p:spPr>
                      <a:xfrm>
                        <a:off x="4139952" y="3902829"/>
                        <a:ext cx="1192046" cy="363675"/>
                      </a:xfrm>
                      <a:prstGeom prst="rect">
                        <a:avLst/>
                      </a:prstGeom>
                    </p:spPr>
                  </p:pic>
                </p:oleObj>
              </mc:Fallback>
            </mc:AlternateContent>
          </a:graphicData>
        </a:graphic>
      </p:graphicFrame>
      <p:sp>
        <p:nvSpPr>
          <p:cNvPr id="15" name="文本框 14">
            <a:extLst>
              <a:ext uri="{FF2B5EF4-FFF2-40B4-BE49-F238E27FC236}">
                <a16:creationId xmlns:a16="http://schemas.microsoft.com/office/drawing/2014/main" id="{A35FA9BB-EFF4-48D4-B069-4A590A390144}"/>
              </a:ext>
            </a:extLst>
          </p:cNvPr>
          <p:cNvSpPr txBox="1"/>
          <p:nvPr/>
        </p:nvSpPr>
        <p:spPr>
          <a:xfrm>
            <a:off x="286003" y="4353644"/>
            <a:ext cx="3888432" cy="369332"/>
          </a:xfrm>
          <a:prstGeom prst="rect">
            <a:avLst/>
          </a:prstGeom>
          <a:noFill/>
        </p:spPr>
        <p:txBody>
          <a:bodyPr wrap="square" rtlCol="0">
            <a:spAutoFit/>
          </a:bodyPr>
          <a:lstStyle/>
          <a:p>
            <a:r>
              <a:rPr lang="zh-CN" altLang="en-US" dirty="0"/>
              <a:t>在质心系中，第一次碰后小球速度：</a:t>
            </a:r>
          </a:p>
        </p:txBody>
      </p:sp>
      <p:graphicFrame>
        <p:nvGraphicFramePr>
          <p:cNvPr id="16" name="对象 15">
            <a:extLst>
              <a:ext uri="{FF2B5EF4-FFF2-40B4-BE49-F238E27FC236}">
                <a16:creationId xmlns:a16="http://schemas.microsoft.com/office/drawing/2014/main" id="{52F6173A-88FC-4F9F-9712-6BA216DB2666}"/>
              </a:ext>
            </a:extLst>
          </p:cNvPr>
          <p:cNvGraphicFramePr>
            <a:graphicFrameLocks noChangeAspect="1"/>
          </p:cNvGraphicFramePr>
          <p:nvPr>
            <p:extLst>
              <p:ext uri="{D42A27DB-BD31-4B8C-83A1-F6EECF244321}">
                <p14:modId xmlns:p14="http://schemas.microsoft.com/office/powerpoint/2010/main" val="2997617204"/>
              </p:ext>
            </p:extLst>
          </p:nvPr>
        </p:nvGraphicFramePr>
        <p:xfrm>
          <a:off x="4174435" y="4356541"/>
          <a:ext cx="1597025" cy="363537"/>
        </p:xfrm>
        <a:graphic>
          <a:graphicData uri="http://schemas.openxmlformats.org/presentationml/2006/ole">
            <mc:AlternateContent xmlns:mc="http://schemas.openxmlformats.org/markup-compatibility/2006">
              <mc:Choice xmlns:v="urn:schemas-microsoft-com:vml" Requires="v">
                <p:oleObj spid="_x0000_s193560" name="Equation" r:id="rId8" imgW="1002960" imgH="228600" progId="Equation.DSMT4">
                  <p:embed/>
                </p:oleObj>
              </mc:Choice>
              <mc:Fallback>
                <p:oleObj name="Equation" r:id="rId8" imgW="1002960" imgH="228600" progId="Equation.DSMT4">
                  <p:embed/>
                  <p:pic>
                    <p:nvPicPr>
                      <p:cNvPr id="10" name="对象 9">
                        <a:extLst>
                          <a:ext uri="{FF2B5EF4-FFF2-40B4-BE49-F238E27FC236}">
                            <a16:creationId xmlns:a16="http://schemas.microsoft.com/office/drawing/2014/main" id="{99492E91-5EB4-4C9A-8492-9FB2219E4A2E}"/>
                          </a:ext>
                        </a:extLst>
                      </p:cNvPr>
                      <p:cNvPicPr/>
                      <p:nvPr/>
                    </p:nvPicPr>
                    <p:blipFill>
                      <a:blip r:embed="rId9"/>
                      <a:stretch>
                        <a:fillRect/>
                      </a:stretch>
                    </p:blipFill>
                    <p:spPr>
                      <a:xfrm>
                        <a:off x="4174435" y="4356541"/>
                        <a:ext cx="1597025" cy="363537"/>
                      </a:xfrm>
                      <a:prstGeom prst="rect">
                        <a:avLst/>
                      </a:prstGeom>
                    </p:spPr>
                  </p:pic>
                </p:oleObj>
              </mc:Fallback>
            </mc:AlternateContent>
          </a:graphicData>
        </a:graphic>
      </p:graphicFrame>
      <p:sp>
        <p:nvSpPr>
          <p:cNvPr id="17" name="文本框 16">
            <a:extLst>
              <a:ext uri="{FF2B5EF4-FFF2-40B4-BE49-F238E27FC236}">
                <a16:creationId xmlns:a16="http://schemas.microsoft.com/office/drawing/2014/main" id="{F74630DA-7D6C-4C9E-9785-6730A32600D4}"/>
              </a:ext>
            </a:extLst>
          </p:cNvPr>
          <p:cNvSpPr txBox="1"/>
          <p:nvPr/>
        </p:nvSpPr>
        <p:spPr>
          <a:xfrm>
            <a:off x="5728864" y="3897172"/>
            <a:ext cx="2592288" cy="369332"/>
          </a:xfrm>
          <a:prstGeom prst="rect">
            <a:avLst/>
          </a:prstGeom>
          <a:noFill/>
        </p:spPr>
        <p:txBody>
          <a:bodyPr wrap="square" rtlCol="0">
            <a:spAutoFit/>
          </a:bodyPr>
          <a:lstStyle/>
          <a:p>
            <a:r>
              <a:rPr lang="zh-CN" altLang="en-US" dirty="0"/>
              <a:t>第一次碰前管的速度：</a:t>
            </a:r>
          </a:p>
        </p:txBody>
      </p:sp>
      <p:graphicFrame>
        <p:nvGraphicFramePr>
          <p:cNvPr id="18" name="对象 17">
            <a:extLst>
              <a:ext uri="{FF2B5EF4-FFF2-40B4-BE49-F238E27FC236}">
                <a16:creationId xmlns:a16="http://schemas.microsoft.com/office/drawing/2014/main" id="{90ECF16E-E0F2-44F7-BAEF-229C5DADAB7B}"/>
              </a:ext>
            </a:extLst>
          </p:cNvPr>
          <p:cNvGraphicFramePr>
            <a:graphicFrameLocks noChangeAspect="1"/>
          </p:cNvGraphicFramePr>
          <p:nvPr>
            <p:extLst>
              <p:ext uri="{D42A27DB-BD31-4B8C-83A1-F6EECF244321}">
                <p14:modId xmlns:p14="http://schemas.microsoft.com/office/powerpoint/2010/main" val="109572192"/>
              </p:ext>
            </p:extLst>
          </p:nvPr>
        </p:nvGraphicFramePr>
        <p:xfrm>
          <a:off x="8081963" y="3871913"/>
          <a:ext cx="930275" cy="363537"/>
        </p:xfrm>
        <a:graphic>
          <a:graphicData uri="http://schemas.openxmlformats.org/presentationml/2006/ole">
            <mc:AlternateContent xmlns:mc="http://schemas.openxmlformats.org/markup-compatibility/2006">
              <mc:Choice xmlns:v="urn:schemas-microsoft-com:vml" Requires="v">
                <p:oleObj spid="_x0000_s193561" name="Equation" r:id="rId10" imgW="583920" imgH="228600" progId="Equation.DSMT4">
                  <p:embed/>
                </p:oleObj>
              </mc:Choice>
              <mc:Fallback>
                <p:oleObj name="Equation" r:id="rId10" imgW="583920" imgH="228600" progId="Equation.DSMT4">
                  <p:embed/>
                  <p:pic>
                    <p:nvPicPr>
                      <p:cNvPr id="10" name="对象 9">
                        <a:extLst>
                          <a:ext uri="{FF2B5EF4-FFF2-40B4-BE49-F238E27FC236}">
                            <a16:creationId xmlns:a16="http://schemas.microsoft.com/office/drawing/2014/main" id="{99492E91-5EB4-4C9A-8492-9FB2219E4A2E}"/>
                          </a:ext>
                        </a:extLst>
                      </p:cNvPr>
                      <p:cNvPicPr/>
                      <p:nvPr/>
                    </p:nvPicPr>
                    <p:blipFill>
                      <a:blip r:embed="rId11"/>
                      <a:stretch>
                        <a:fillRect/>
                      </a:stretch>
                    </p:blipFill>
                    <p:spPr>
                      <a:xfrm>
                        <a:off x="8081963" y="3871913"/>
                        <a:ext cx="930275" cy="363537"/>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FD9F82C8-30E4-44F3-B830-3D526D135777}"/>
              </a:ext>
            </a:extLst>
          </p:cNvPr>
          <p:cNvSpPr txBox="1"/>
          <p:nvPr/>
        </p:nvSpPr>
        <p:spPr>
          <a:xfrm>
            <a:off x="5771460" y="4353644"/>
            <a:ext cx="2592288" cy="369332"/>
          </a:xfrm>
          <a:prstGeom prst="rect">
            <a:avLst/>
          </a:prstGeom>
          <a:noFill/>
        </p:spPr>
        <p:txBody>
          <a:bodyPr wrap="square" rtlCol="0">
            <a:spAutoFit/>
          </a:bodyPr>
          <a:lstStyle/>
          <a:p>
            <a:r>
              <a:rPr lang="zh-CN" altLang="en-US" dirty="0"/>
              <a:t>第一次碰后管的速度：</a:t>
            </a:r>
          </a:p>
        </p:txBody>
      </p:sp>
      <p:graphicFrame>
        <p:nvGraphicFramePr>
          <p:cNvPr id="20" name="对象 19">
            <a:extLst>
              <a:ext uri="{FF2B5EF4-FFF2-40B4-BE49-F238E27FC236}">
                <a16:creationId xmlns:a16="http://schemas.microsoft.com/office/drawing/2014/main" id="{9ABBBEA2-AFDB-4F97-8DC5-4A02C3C2216D}"/>
              </a:ext>
            </a:extLst>
          </p:cNvPr>
          <p:cNvGraphicFramePr>
            <a:graphicFrameLocks noChangeAspect="1"/>
          </p:cNvGraphicFramePr>
          <p:nvPr>
            <p:extLst>
              <p:ext uri="{D42A27DB-BD31-4B8C-83A1-F6EECF244321}">
                <p14:modId xmlns:p14="http://schemas.microsoft.com/office/powerpoint/2010/main" val="2213640785"/>
              </p:ext>
            </p:extLst>
          </p:nvPr>
        </p:nvGraphicFramePr>
        <p:xfrm>
          <a:off x="8101013" y="4322763"/>
          <a:ext cx="890587" cy="363537"/>
        </p:xfrm>
        <a:graphic>
          <a:graphicData uri="http://schemas.openxmlformats.org/presentationml/2006/ole">
            <mc:AlternateContent xmlns:mc="http://schemas.openxmlformats.org/markup-compatibility/2006">
              <mc:Choice xmlns:v="urn:schemas-microsoft-com:vml" Requires="v">
                <p:oleObj spid="_x0000_s193562" name="Equation" r:id="rId12" imgW="558720" imgH="228600" progId="Equation.DSMT4">
                  <p:embed/>
                </p:oleObj>
              </mc:Choice>
              <mc:Fallback>
                <p:oleObj name="Equation" r:id="rId12" imgW="558720" imgH="228600" progId="Equation.DSMT4">
                  <p:embed/>
                  <p:pic>
                    <p:nvPicPr>
                      <p:cNvPr id="18" name="对象 17">
                        <a:extLst>
                          <a:ext uri="{FF2B5EF4-FFF2-40B4-BE49-F238E27FC236}">
                            <a16:creationId xmlns:a16="http://schemas.microsoft.com/office/drawing/2014/main" id="{90ECF16E-E0F2-44F7-BAEF-229C5DADAB7B}"/>
                          </a:ext>
                        </a:extLst>
                      </p:cNvPr>
                      <p:cNvPicPr/>
                      <p:nvPr/>
                    </p:nvPicPr>
                    <p:blipFill>
                      <a:blip r:embed="rId13"/>
                      <a:stretch>
                        <a:fillRect/>
                      </a:stretch>
                    </p:blipFill>
                    <p:spPr>
                      <a:xfrm>
                        <a:off x="8101013" y="4322763"/>
                        <a:ext cx="890587" cy="363537"/>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57F79079-D0B0-40D9-BC30-77AE4D81C09B}"/>
              </a:ext>
            </a:extLst>
          </p:cNvPr>
          <p:cNvSpPr txBox="1"/>
          <p:nvPr/>
        </p:nvSpPr>
        <p:spPr>
          <a:xfrm>
            <a:off x="287358" y="4869581"/>
            <a:ext cx="3888432" cy="369332"/>
          </a:xfrm>
          <a:prstGeom prst="rect">
            <a:avLst/>
          </a:prstGeom>
          <a:noFill/>
        </p:spPr>
        <p:txBody>
          <a:bodyPr wrap="square" rtlCol="0">
            <a:spAutoFit/>
          </a:bodyPr>
          <a:lstStyle/>
          <a:p>
            <a:r>
              <a:rPr lang="zh-CN" altLang="en-US" dirty="0"/>
              <a:t>在质心系中，第二次碰后小球速度：</a:t>
            </a:r>
          </a:p>
        </p:txBody>
      </p:sp>
      <p:graphicFrame>
        <p:nvGraphicFramePr>
          <p:cNvPr id="23" name="对象 22">
            <a:extLst>
              <a:ext uri="{FF2B5EF4-FFF2-40B4-BE49-F238E27FC236}">
                <a16:creationId xmlns:a16="http://schemas.microsoft.com/office/drawing/2014/main" id="{D3F92F61-C39E-4164-B36D-414E9B95F95C}"/>
              </a:ext>
            </a:extLst>
          </p:cNvPr>
          <p:cNvGraphicFramePr>
            <a:graphicFrameLocks noChangeAspect="1"/>
          </p:cNvGraphicFramePr>
          <p:nvPr>
            <p:extLst>
              <p:ext uri="{D42A27DB-BD31-4B8C-83A1-F6EECF244321}">
                <p14:modId xmlns:p14="http://schemas.microsoft.com/office/powerpoint/2010/main" val="525558301"/>
              </p:ext>
            </p:extLst>
          </p:nvPr>
        </p:nvGraphicFramePr>
        <p:xfrm>
          <a:off x="4211638" y="4846638"/>
          <a:ext cx="1597025" cy="384175"/>
        </p:xfrm>
        <a:graphic>
          <a:graphicData uri="http://schemas.openxmlformats.org/presentationml/2006/ole">
            <mc:AlternateContent xmlns:mc="http://schemas.openxmlformats.org/markup-compatibility/2006">
              <mc:Choice xmlns:v="urn:schemas-microsoft-com:vml" Requires="v">
                <p:oleObj spid="_x0000_s193563" name="Equation" r:id="rId14" imgW="1002960" imgH="241200" progId="Equation.DSMT4">
                  <p:embed/>
                </p:oleObj>
              </mc:Choice>
              <mc:Fallback>
                <p:oleObj name="Equation" r:id="rId14" imgW="1002960" imgH="241200" progId="Equation.DSMT4">
                  <p:embed/>
                  <p:pic>
                    <p:nvPicPr>
                      <p:cNvPr id="16" name="对象 15">
                        <a:extLst>
                          <a:ext uri="{FF2B5EF4-FFF2-40B4-BE49-F238E27FC236}">
                            <a16:creationId xmlns:a16="http://schemas.microsoft.com/office/drawing/2014/main" id="{52F6173A-88FC-4F9F-9712-6BA216DB2666}"/>
                          </a:ext>
                        </a:extLst>
                      </p:cNvPr>
                      <p:cNvPicPr/>
                      <p:nvPr/>
                    </p:nvPicPr>
                    <p:blipFill>
                      <a:blip r:embed="rId15"/>
                      <a:stretch>
                        <a:fillRect/>
                      </a:stretch>
                    </p:blipFill>
                    <p:spPr>
                      <a:xfrm>
                        <a:off x="4211638" y="4846638"/>
                        <a:ext cx="1597025" cy="384175"/>
                      </a:xfrm>
                      <a:prstGeom prst="rect">
                        <a:avLst/>
                      </a:prstGeom>
                    </p:spPr>
                  </p:pic>
                </p:oleObj>
              </mc:Fallback>
            </mc:AlternateContent>
          </a:graphicData>
        </a:graphic>
      </p:graphicFrame>
      <p:sp>
        <p:nvSpPr>
          <p:cNvPr id="24" name="文本框 23">
            <a:extLst>
              <a:ext uri="{FF2B5EF4-FFF2-40B4-BE49-F238E27FC236}">
                <a16:creationId xmlns:a16="http://schemas.microsoft.com/office/drawing/2014/main" id="{6910B0A7-A2B4-4C15-8AEC-ECF6C0141DEB}"/>
              </a:ext>
            </a:extLst>
          </p:cNvPr>
          <p:cNvSpPr txBox="1"/>
          <p:nvPr/>
        </p:nvSpPr>
        <p:spPr>
          <a:xfrm>
            <a:off x="5813532" y="4849921"/>
            <a:ext cx="2592288" cy="369332"/>
          </a:xfrm>
          <a:prstGeom prst="rect">
            <a:avLst/>
          </a:prstGeom>
          <a:noFill/>
        </p:spPr>
        <p:txBody>
          <a:bodyPr wrap="square" rtlCol="0">
            <a:spAutoFit/>
          </a:bodyPr>
          <a:lstStyle/>
          <a:p>
            <a:r>
              <a:rPr lang="zh-CN" altLang="en-US" dirty="0"/>
              <a:t>第二次碰后管的速度：</a:t>
            </a:r>
          </a:p>
        </p:txBody>
      </p:sp>
      <p:graphicFrame>
        <p:nvGraphicFramePr>
          <p:cNvPr id="25" name="对象 24">
            <a:extLst>
              <a:ext uri="{FF2B5EF4-FFF2-40B4-BE49-F238E27FC236}">
                <a16:creationId xmlns:a16="http://schemas.microsoft.com/office/drawing/2014/main" id="{4952B962-2FF8-42A9-A14B-9F3CE3F4FF08}"/>
              </a:ext>
            </a:extLst>
          </p:cNvPr>
          <p:cNvGraphicFramePr>
            <a:graphicFrameLocks noChangeAspect="1"/>
          </p:cNvGraphicFramePr>
          <p:nvPr>
            <p:extLst>
              <p:ext uri="{D42A27DB-BD31-4B8C-83A1-F6EECF244321}">
                <p14:modId xmlns:p14="http://schemas.microsoft.com/office/powerpoint/2010/main" val="514950561"/>
              </p:ext>
            </p:extLst>
          </p:nvPr>
        </p:nvGraphicFramePr>
        <p:xfrm>
          <a:off x="8037513" y="4802188"/>
          <a:ext cx="1073150" cy="384175"/>
        </p:xfrm>
        <a:graphic>
          <a:graphicData uri="http://schemas.openxmlformats.org/presentationml/2006/ole">
            <mc:AlternateContent xmlns:mc="http://schemas.openxmlformats.org/markup-compatibility/2006">
              <mc:Choice xmlns:v="urn:schemas-microsoft-com:vml" Requires="v">
                <p:oleObj spid="_x0000_s193564" name="Equation" r:id="rId16" imgW="672840" imgH="241200" progId="Equation.DSMT4">
                  <p:embed/>
                </p:oleObj>
              </mc:Choice>
              <mc:Fallback>
                <p:oleObj name="Equation" r:id="rId16" imgW="672840" imgH="241200" progId="Equation.DSMT4">
                  <p:embed/>
                  <p:pic>
                    <p:nvPicPr>
                      <p:cNvPr id="20" name="对象 19">
                        <a:extLst>
                          <a:ext uri="{FF2B5EF4-FFF2-40B4-BE49-F238E27FC236}">
                            <a16:creationId xmlns:a16="http://schemas.microsoft.com/office/drawing/2014/main" id="{9ABBBEA2-AFDB-4F97-8DC5-4A02C3C2216D}"/>
                          </a:ext>
                        </a:extLst>
                      </p:cNvPr>
                      <p:cNvPicPr/>
                      <p:nvPr/>
                    </p:nvPicPr>
                    <p:blipFill>
                      <a:blip r:embed="rId17"/>
                      <a:stretch>
                        <a:fillRect/>
                      </a:stretch>
                    </p:blipFill>
                    <p:spPr>
                      <a:xfrm>
                        <a:off x="8037513" y="4802188"/>
                        <a:ext cx="1073150" cy="384175"/>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B35916FD-3252-4D2B-AF47-C27CC9D48D9A}"/>
              </a:ext>
            </a:extLst>
          </p:cNvPr>
          <p:cNvGraphicFramePr>
            <a:graphicFrameLocks noChangeAspect="1"/>
          </p:cNvGraphicFramePr>
          <p:nvPr>
            <p:extLst>
              <p:ext uri="{D42A27DB-BD31-4B8C-83A1-F6EECF244321}">
                <p14:modId xmlns:p14="http://schemas.microsoft.com/office/powerpoint/2010/main" val="3616118058"/>
              </p:ext>
            </p:extLst>
          </p:nvPr>
        </p:nvGraphicFramePr>
        <p:xfrm>
          <a:off x="2627784" y="5517795"/>
          <a:ext cx="2729204" cy="1179286"/>
        </p:xfrm>
        <a:graphic>
          <a:graphicData uri="http://schemas.openxmlformats.org/presentationml/2006/ole">
            <mc:AlternateContent xmlns:mc="http://schemas.openxmlformats.org/markup-compatibility/2006">
              <mc:Choice xmlns:v="urn:schemas-microsoft-com:vml" Requires="v">
                <p:oleObj spid="_x0000_s193565" name="Equation" r:id="rId18" imgW="2057400" imgH="888840" progId="Equation.DSMT4">
                  <p:embed/>
                </p:oleObj>
              </mc:Choice>
              <mc:Fallback>
                <p:oleObj name="Equation" r:id="rId18" imgW="2057400" imgH="888840" progId="Equation.DSMT4">
                  <p:embed/>
                  <p:pic>
                    <p:nvPicPr>
                      <p:cNvPr id="0" name=""/>
                      <p:cNvPicPr/>
                      <p:nvPr/>
                    </p:nvPicPr>
                    <p:blipFill>
                      <a:blip r:embed="rId19"/>
                      <a:stretch>
                        <a:fillRect/>
                      </a:stretch>
                    </p:blipFill>
                    <p:spPr>
                      <a:xfrm>
                        <a:off x="2627784" y="5517795"/>
                        <a:ext cx="2729204" cy="1179286"/>
                      </a:xfrm>
                      <a:prstGeom prst="rect">
                        <a:avLst/>
                      </a:prstGeom>
                    </p:spPr>
                  </p:pic>
                </p:oleObj>
              </mc:Fallback>
            </mc:AlternateContent>
          </a:graphicData>
        </a:graphic>
      </p:graphicFrame>
    </p:spTree>
    <p:extLst>
      <p:ext uri="{BB962C8B-B14F-4D97-AF65-F5344CB8AC3E}">
        <p14:creationId xmlns:p14="http://schemas.microsoft.com/office/powerpoint/2010/main" val="150379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27650" name="Object 2"/>
          <p:cNvGraphicFramePr>
            <a:graphicFrameLocks/>
          </p:cNvGraphicFramePr>
          <p:nvPr/>
        </p:nvGraphicFramePr>
        <p:xfrm>
          <a:off x="1055688" y="2208213"/>
          <a:ext cx="1982787" cy="825500"/>
        </p:xfrm>
        <a:graphic>
          <a:graphicData uri="http://schemas.openxmlformats.org/presentationml/2006/ole">
            <mc:AlternateContent xmlns:mc="http://schemas.openxmlformats.org/markup-compatibility/2006">
              <mc:Choice xmlns:v="urn:schemas-microsoft-com:vml" Requires="v">
                <p:oleObj spid="_x0000_s187825" name="公式" r:id="rId3" imgW="1981200" imgH="825500" progId="Equation.3">
                  <p:embed/>
                </p:oleObj>
              </mc:Choice>
              <mc:Fallback>
                <p:oleObj name="公式" r:id="rId3" imgW="1981200" imgH="8255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688" y="2208213"/>
                        <a:ext cx="198278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1" name="Object 3"/>
          <p:cNvGraphicFramePr>
            <a:graphicFrameLocks/>
          </p:cNvGraphicFramePr>
          <p:nvPr/>
        </p:nvGraphicFramePr>
        <p:xfrm>
          <a:off x="1158875" y="3467100"/>
          <a:ext cx="2178050" cy="825500"/>
        </p:xfrm>
        <a:graphic>
          <a:graphicData uri="http://schemas.openxmlformats.org/presentationml/2006/ole">
            <mc:AlternateContent xmlns:mc="http://schemas.openxmlformats.org/markup-compatibility/2006">
              <mc:Choice xmlns:v="urn:schemas-microsoft-com:vml" Requires="v">
                <p:oleObj spid="_x0000_s187826" name="Equation" r:id="rId5" imgW="2171700" imgH="825500" progId="Equation.3">
                  <p:embed/>
                </p:oleObj>
              </mc:Choice>
              <mc:Fallback>
                <p:oleObj name="Equation" r:id="rId5" imgW="2171700" imgH="8255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8875" y="3467100"/>
                        <a:ext cx="21780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2" name="Object 4"/>
          <p:cNvGraphicFramePr>
            <a:graphicFrameLocks/>
          </p:cNvGraphicFramePr>
          <p:nvPr/>
        </p:nvGraphicFramePr>
        <p:xfrm>
          <a:off x="1162050" y="4835525"/>
          <a:ext cx="2162175" cy="825500"/>
        </p:xfrm>
        <a:graphic>
          <a:graphicData uri="http://schemas.openxmlformats.org/presentationml/2006/ole">
            <mc:AlternateContent xmlns:mc="http://schemas.openxmlformats.org/markup-compatibility/2006">
              <mc:Choice xmlns:v="urn:schemas-microsoft-com:vml" Requires="v">
                <p:oleObj spid="_x0000_s187827" name="Equation" r:id="rId7" imgW="2171700" imgH="825500" progId="Equation.3">
                  <p:embed/>
                </p:oleObj>
              </mc:Choice>
              <mc:Fallback>
                <p:oleObj name="Equation" r:id="rId7" imgW="2171700" imgH="8255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2050" y="4835525"/>
                        <a:ext cx="21621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3" name="Object 5"/>
          <p:cNvGraphicFramePr>
            <a:graphicFrameLocks/>
          </p:cNvGraphicFramePr>
          <p:nvPr/>
        </p:nvGraphicFramePr>
        <p:xfrm>
          <a:off x="1889125" y="5638800"/>
          <a:ext cx="1598613" cy="822325"/>
        </p:xfrm>
        <a:graphic>
          <a:graphicData uri="http://schemas.openxmlformats.org/presentationml/2006/ole">
            <mc:AlternateContent xmlns:mc="http://schemas.openxmlformats.org/markup-compatibility/2006">
              <mc:Choice xmlns:v="urn:schemas-microsoft-com:vml" Requires="v">
                <p:oleObj spid="_x0000_s187828" name="Equation" r:id="rId9" imgW="1600200" imgH="825500" progId="Equation.3">
                  <p:embed/>
                </p:oleObj>
              </mc:Choice>
              <mc:Fallback>
                <p:oleObj name="Equation" r:id="rId9" imgW="1600200" imgH="8255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125" y="5638800"/>
                        <a:ext cx="15986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4" name="Object 6"/>
          <p:cNvGraphicFramePr>
            <a:graphicFrameLocks/>
          </p:cNvGraphicFramePr>
          <p:nvPr/>
        </p:nvGraphicFramePr>
        <p:xfrm>
          <a:off x="4152900" y="5699125"/>
          <a:ext cx="2551113" cy="825500"/>
        </p:xfrm>
        <a:graphic>
          <a:graphicData uri="http://schemas.openxmlformats.org/presentationml/2006/ole">
            <mc:AlternateContent xmlns:mc="http://schemas.openxmlformats.org/markup-compatibility/2006">
              <mc:Choice xmlns:v="urn:schemas-microsoft-com:vml" Requires="v">
                <p:oleObj spid="_x0000_s187829" name="公式" r:id="rId11" imgW="2552700" imgH="825500" progId="Equation.3">
                  <p:embed/>
                </p:oleObj>
              </mc:Choice>
              <mc:Fallback>
                <p:oleObj name="公式" r:id="rId11" imgW="2552700" imgH="8255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52900" y="5699125"/>
                        <a:ext cx="25511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5" name="Text Box 7"/>
          <p:cNvSpPr txBox="1">
            <a:spLocks noChangeArrowheads="1"/>
          </p:cNvSpPr>
          <p:nvPr/>
        </p:nvSpPr>
        <p:spPr bwMode="auto">
          <a:xfrm>
            <a:off x="282575" y="474663"/>
            <a:ext cx="7837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rgbClr val="FFFF00"/>
                </a:solidFill>
                <a:latin typeface="Times New Roman" pitchFamily="18" charset="0"/>
              </a:rPr>
              <a:t>例</a:t>
            </a:r>
            <a:r>
              <a:rPr lang="zh-CN" altLang="en-US" sz="2400" b="1">
                <a:solidFill>
                  <a:srgbClr val="FFFF66"/>
                </a:solidFill>
                <a:latin typeface="Times New Roman" pitchFamily="18" charset="0"/>
              </a:rPr>
              <a:t> </a:t>
            </a:r>
            <a:r>
              <a:rPr lang="zh-CN" altLang="en-US" sz="2400" b="1">
                <a:solidFill>
                  <a:schemeClr val="bg1"/>
                </a:solidFill>
                <a:latin typeface="Times New Roman" pitchFamily="18" charset="0"/>
              </a:rPr>
              <a:t>如图所示，人与船构成质点系，当人从船头走到船尾</a:t>
            </a:r>
            <a:r>
              <a:rPr lang="zh-CN" altLang="en-US" sz="2400">
                <a:solidFill>
                  <a:schemeClr val="bg1"/>
                </a:solidFill>
                <a:latin typeface="Times New Roman" pitchFamily="18" charset="0"/>
              </a:rPr>
              <a:t> </a:t>
            </a:r>
          </a:p>
        </p:txBody>
      </p:sp>
      <p:sp>
        <p:nvSpPr>
          <p:cNvPr id="27656" name="Text Box 8"/>
          <p:cNvSpPr txBox="1">
            <a:spLocks noChangeArrowheads="1"/>
          </p:cNvSpPr>
          <p:nvPr/>
        </p:nvSpPr>
        <p:spPr bwMode="auto">
          <a:xfrm>
            <a:off x="533400" y="2438400"/>
            <a:ext cx="26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latin typeface="Times New Roman" pitchFamily="18" charset="0"/>
              </a:rPr>
              <a:t> </a:t>
            </a:r>
          </a:p>
        </p:txBody>
      </p:sp>
      <p:sp>
        <p:nvSpPr>
          <p:cNvPr id="27657" name="Text Box 9"/>
          <p:cNvSpPr txBox="1">
            <a:spLocks noChangeArrowheads="1"/>
          </p:cNvSpPr>
          <p:nvPr/>
        </p:nvSpPr>
        <p:spPr bwMode="auto">
          <a:xfrm>
            <a:off x="282575" y="1827213"/>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rgbClr val="FFFF00"/>
                </a:solidFill>
                <a:latin typeface="Times New Roman" pitchFamily="18" charset="0"/>
              </a:rPr>
              <a:t>解</a:t>
            </a:r>
            <a:r>
              <a:rPr lang="zh-CN" altLang="en-US" sz="2400">
                <a:latin typeface="Times New Roman" pitchFamily="18" charset="0"/>
              </a:rPr>
              <a:t> </a:t>
            </a:r>
          </a:p>
        </p:txBody>
      </p:sp>
      <p:sp>
        <p:nvSpPr>
          <p:cNvPr id="27658" name="Text Box 10"/>
          <p:cNvSpPr txBox="1">
            <a:spLocks noChangeArrowheads="1"/>
          </p:cNvSpPr>
          <p:nvPr/>
        </p:nvSpPr>
        <p:spPr bwMode="auto">
          <a:xfrm>
            <a:off x="755650" y="1790700"/>
            <a:ext cx="418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chemeClr val="bg1"/>
                </a:solidFill>
                <a:latin typeface="Times New Roman" pitchFamily="18" charset="0"/>
              </a:rPr>
              <a:t>在水平方向上，外力为零，则</a:t>
            </a:r>
            <a:endParaRPr lang="zh-CN" altLang="en-US" sz="2400">
              <a:solidFill>
                <a:schemeClr val="bg1"/>
              </a:solidFill>
              <a:latin typeface="Times New Roman" pitchFamily="18" charset="0"/>
            </a:endParaRPr>
          </a:p>
        </p:txBody>
      </p:sp>
      <p:sp>
        <p:nvSpPr>
          <p:cNvPr id="27659" name="Text Box 11"/>
          <p:cNvSpPr txBox="1">
            <a:spLocks noChangeArrowheads="1"/>
          </p:cNvSpPr>
          <p:nvPr/>
        </p:nvSpPr>
        <p:spPr bwMode="auto">
          <a:xfrm>
            <a:off x="768350" y="3043238"/>
            <a:ext cx="334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chemeClr val="bg1"/>
                </a:solidFill>
                <a:latin typeface="Times New Roman" pitchFamily="18" charset="0"/>
              </a:rPr>
              <a:t>开始时，系统质心位置</a:t>
            </a:r>
            <a:r>
              <a:rPr lang="zh-CN" altLang="en-US" sz="2400">
                <a:solidFill>
                  <a:schemeClr val="bg1"/>
                </a:solidFill>
                <a:latin typeface="Times New Roman" pitchFamily="18" charset="0"/>
              </a:rPr>
              <a:t> </a:t>
            </a:r>
          </a:p>
        </p:txBody>
      </p:sp>
      <p:sp>
        <p:nvSpPr>
          <p:cNvPr id="27660" name="Text Box 12"/>
          <p:cNvSpPr txBox="1">
            <a:spLocks noChangeArrowheads="1"/>
          </p:cNvSpPr>
          <p:nvPr/>
        </p:nvSpPr>
        <p:spPr bwMode="auto">
          <a:xfrm>
            <a:off x="763588" y="4267200"/>
            <a:ext cx="334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chemeClr val="bg1"/>
                </a:solidFill>
                <a:latin typeface="Times New Roman" pitchFamily="18" charset="0"/>
              </a:rPr>
              <a:t>终了时，系统质心位置</a:t>
            </a:r>
            <a:r>
              <a:rPr lang="zh-CN" altLang="en-US" sz="2400">
                <a:solidFill>
                  <a:schemeClr val="bg1"/>
                </a:solidFill>
                <a:latin typeface="Times New Roman" pitchFamily="18" charset="0"/>
              </a:rPr>
              <a:t> </a:t>
            </a:r>
          </a:p>
        </p:txBody>
      </p:sp>
      <p:sp>
        <p:nvSpPr>
          <p:cNvPr id="27661" name="AutoShape 13"/>
          <p:cNvSpPr>
            <a:spLocks noChangeArrowheads="1"/>
          </p:cNvSpPr>
          <p:nvPr/>
        </p:nvSpPr>
        <p:spPr bwMode="auto">
          <a:xfrm>
            <a:off x="6153150" y="2971800"/>
            <a:ext cx="2438400" cy="304800"/>
          </a:xfrm>
          <a:custGeom>
            <a:avLst/>
            <a:gdLst>
              <a:gd name="G0" fmla="+- 3094 0 0"/>
              <a:gd name="G1" fmla="+- 21600 0 3094"/>
              <a:gd name="G2" fmla="*/ 3094 1 2"/>
              <a:gd name="G3" fmla="+- 21600 0 G2"/>
              <a:gd name="G4" fmla="+/ 3094 21600 2"/>
              <a:gd name="G5" fmla="+/ G1 0 2"/>
              <a:gd name="G6" fmla="*/ 21600 21600 3094"/>
              <a:gd name="G7" fmla="*/ G6 1 2"/>
              <a:gd name="G8" fmla="+- 21600 0 G7"/>
              <a:gd name="G9" fmla="*/ 21600 1 2"/>
              <a:gd name="G10" fmla="+- 3094 0 G9"/>
              <a:gd name="G11" fmla="?: G10 G8 0"/>
              <a:gd name="G12" fmla="?: G10 G7 21600"/>
              <a:gd name="T0" fmla="*/ 20053 w 21600"/>
              <a:gd name="T1" fmla="*/ 10800 h 21600"/>
              <a:gd name="T2" fmla="*/ 10800 w 21600"/>
              <a:gd name="T3" fmla="*/ 21600 h 21600"/>
              <a:gd name="T4" fmla="*/ 1547 w 21600"/>
              <a:gd name="T5" fmla="*/ 10800 h 21600"/>
              <a:gd name="T6" fmla="*/ 10800 w 21600"/>
              <a:gd name="T7" fmla="*/ 0 h 21600"/>
              <a:gd name="T8" fmla="*/ 3347 w 21600"/>
              <a:gd name="T9" fmla="*/ 3347 h 21600"/>
              <a:gd name="T10" fmla="*/ 18253 w 21600"/>
              <a:gd name="T11" fmla="*/ 18253 h 21600"/>
            </a:gdLst>
            <a:ahLst/>
            <a:cxnLst>
              <a:cxn ang="0">
                <a:pos x="T0" y="T1"/>
              </a:cxn>
              <a:cxn ang="0">
                <a:pos x="T2" y="T3"/>
              </a:cxn>
              <a:cxn ang="0">
                <a:pos x="T4" y="T5"/>
              </a:cxn>
              <a:cxn ang="0">
                <a:pos x="T6" y="T7"/>
              </a:cxn>
            </a:cxnLst>
            <a:rect l="T8" t="T9" r="T10" b="T11"/>
            <a:pathLst>
              <a:path w="21600" h="21600">
                <a:moveTo>
                  <a:pt x="0" y="0"/>
                </a:moveTo>
                <a:lnTo>
                  <a:pt x="3094" y="21600"/>
                </a:lnTo>
                <a:lnTo>
                  <a:pt x="18506" y="21600"/>
                </a:lnTo>
                <a:lnTo>
                  <a:pt x="21600" y="0"/>
                </a:lnTo>
                <a:close/>
              </a:path>
            </a:pathLst>
          </a:cu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2" name="Line 14"/>
          <p:cNvSpPr>
            <a:spLocks noChangeShapeType="1"/>
          </p:cNvSpPr>
          <p:nvPr/>
        </p:nvSpPr>
        <p:spPr bwMode="auto">
          <a:xfrm>
            <a:off x="5238750" y="3276600"/>
            <a:ext cx="3429000" cy="0"/>
          </a:xfrm>
          <a:prstGeom prst="line">
            <a:avLst/>
          </a:prstGeom>
          <a:noFill/>
          <a:ln w="254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3" name="Line 15"/>
          <p:cNvSpPr>
            <a:spLocks noChangeShapeType="1"/>
          </p:cNvSpPr>
          <p:nvPr/>
        </p:nvSpPr>
        <p:spPr bwMode="auto">
          <a:xfrm flipV="1">
            <a:off x="5238750" y="1295400"/>
            <a:ext cx="0" cy="2819400"/>
          </a:xfrm>
          <a:prstGeom prst="line">
            <a:avLst/>
          </a:prstGeom>
          <a:noFill/>
          <a:ln w="2857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664" name="Object 16"/>
          <p:cNvGraphicFramePr>
            <a:graphicFrameLocks noChangeAspect="1"/>
          </p:cNvGraphicFramePr>
          <p:nvPr/>
        </p:nvGraphicFramePr>
        <p:xfrm>
          <a:off x="6076950" y="1981200"/>
          <a:ext cx="471488" cy="1008063"/>
        </p:xfrm>
        <a:graphic>
          <a:graphicData uri="http://schemas.openxmlformats.org/presentationml/2006/ole">
            <mc:AlternateContent xmlns:mc="http://schemas.openxmlformats.org/markup-compatibility/2006">
              <mc:Choice xmlns:v="urn:schemas-microsoft-com:vml" Requires="v">
                <p:oleObj spid="_x0000_s187830" name="Clip" r:id="rId13" imgW="1857375" imgH="3995738" progId="MS_ClipArt_Gallery.5">
                  <p:embed/>
                </p:oleObj>
              </mc:Choice>
              <mc:Fallback>
                <p:oleObj name="Clip" r:id="rId13" imgW="1857375" imgH="3995738" progId="MS_ClipArt_Gallery.5">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76950" y="1981200"/>
                        <a:ext cx="471488"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5" name="AutoShape 17"/>
          <p:cNvSpPr>
            <a:spLocks noChangeArrowheads="1"/>
          </p:cNvSpPr>
          <p:nvPr/>
        </p:nvSpPr>
        <p:spPr bwMode="auto">
          <a:xfrm>
            <a:off x="5467350" y="2971800"/>
            <a:ext cx="2438400" cy="304800"/>
          </a:xfrm>
          <a:custGeom>
            <a:avLst/>
            <a:gdLst>
              <a:gd name="G0" fmla="+- 3094 0 0"/>
              <a:gd name="G1" fmla="+- 21600 0 3094"/>
              <a:gd name="G2" fmla="*/ 3094 1 2"/>
              <a:gd name="G3" fmla="+- 21600 0 G2"/>
              <a:gd name="G4" fmla="+/ 3094 21600 2"/>
              <a:gd name="G5" fmla="+/ G1 0 2"/>
              <a:gd name="G6" fmla="*/ 21600 21600 3094"/>
              <a:gd name="G7" fmla="*/ G6 1 2"/>
              <a:gd name="G8" fmla="+- 21600 0 G7"/>
              <a:gd name="G9" fmla="*/ 21600 1 2"/>
              <a:gd name="G10" fmla="+- 3094 0 G9"/>
              <a:gd name="G11" fmla="?: G10 G8 0"/>
              <a:gd name="G12" fmla="?: G10 G7 21600"/>
              <a:gd name="T0" fmla="*/ 20053 w 21600"/>
              <a:gd name="T1" fmla="*/ 10800 h 21600"/>
              <a:gd name="T2" fmla="*/ 10800 w 21600"/>
              <a:gd name="T3" fmla="*/ 21600 h 21600"/>
              <a:gd name="T4" fmla="*/ 1547 w 21600"/>
              <a:gd name="T5" fmla="*/ 10800 h 21600"/>
              <a:gd name="T6" fmla="*/ 10800 w 21600"/>
              <a:gd name="T7" fmla="*/ 0 h 21600"/>
              <a:gd name="T8" fmla="*/ 3347 w 21600"/>
              <a:gd name="T9" fmla="*/ 3347 h 21600"/>
              <a:gd name="T10" fmla="*/ 18253 w 21600"/>
              <a:gd name="T11" fmla="*/ 18253 h 21600"/>
            </a:gdLst>
            <a:ahLst/>
            <a:cxnLst>
              <a:cxn ang="0">
                <a:pos x="T0" y="T1"/>
              </a:cxn>
              <a:cxn ang="0">
                <a:pos x="T2" y="T3"/>
              </a:cxn>
              <a:cxn ang="0">
                <a:pos x="T4" y="T5"/>
              </a:cxn>
              <a:cxn ang="0">
                <a:pos x="T6" y="T7"/>
              </a:cxn>
            </a:cxnLst>
            <a:rect l="T8" t="T9" r="T10" b="T11"/>
            <a:pathLst>
              <a:path w="21600" h="21600">
                <a:moveTo>
                  <a:pt x="0" y="0"/>
                </a:moveTo>
                <a:lnTo>
                  <a:pt x="3094" y="21600"/>
                </a:lnTo>
                <a:lnTo>
                  <a:pt x="18506" y="21600"/>
                </a:lnTo>
                <a:lnTo>
                  <a:pt x="21600" y="0"/>
                </a:lnTo>
                <a:close/>
              </a:path>
            </a:pathLst>
          </a:custGeom>
          <a:solidFill>
            <a:srgbClr val="FFFF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666" name="Object 18"/>
          <p:cNvGraphicFramePr>
            <a:graphicFrameLocks noChangeAspect="1"/>
          </p:cNvGraphicFramePr>
          <p:nvPr/>
        </p:nvGraphicFramePr>
        <p:xfrm>
          <a:off x="7353300" y="1981200"/>
          <a:ext cx="471488" cy="1008063"/>
        </p:xfrm>
        <a:graphic>
          <a:graphicData uri="http://schemas.openxmlformats.org/presentationml/2006/ole">
            <mc:AlternateContent xmlns:mc="http://schemas.openxmlformats.org/markup-compatibility/2006">
              <mc:Choice xmlns:v="urn:schemas-microsoft-com:vml" Requires="v">
                <p:oleObj spid="_x0000_s187831" name="Clip" r:id="rId15" imgW="1857375" imgH="3995738" progId="MS_ClipArt_Gallery.5">
                  <p:embed/>
                </p:oleObj>
              </mc:Choice>
              <mc:Fallback>
                <p:oleObj name="Clip" r:id="rId15" imgW="1857375" imgH="3995738" progId="MS_ClipArt_Gallery.5">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1981200"/>
                        <a:ext cx="471488" cy="1008063"/>
                      </a:xfrm>
                      <a:prstGeom prst="rect">
                        <a:avLst/>
                      </a:prstGeom>
                      <a:noFill/>
                      <a:extLst>
                        <a:ext uri="{909E8E84-426E-40DD-AFC4-6F175D3DCCD1}">
                          <a14:hiddenFill xmlns:a14="http://schemas.microsoft.com/office/drawing/2010/main">
                            <a:solidFill>
                              <a:schemeClr val="bg1">
                                <a:alpha val="50000"/>
                              </a:schemeClr>
                            </a:solidFill>
                          </a14:hiddenFill>
                        </a:ext>
                      </a:extLst>
                    </p:spPr>
                  </p:pic>
                </p:oleObj>
              </mc:Fallback>
            </mc:AlternateContent>
          </a:graphicData>
        </a:graphic>
      </p:graphicFrame>
      <p:sp>
        <p:nvSpPr>
          <p:cNvPr id="27667" name="Line 19"/>
          <p:cNvSpPr>
            <a:spLocks noChangeShapeType="1"/>
          </p:cNvSpPr>
          <p:nvPr/>
        </p:nvSpPr>
        <p:spPr bwMode="auto">
          <a:xfrm flipV="1">
            <a:off x="6229350" y="1752600"/>
            <a:ext cx="0" cy="30480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8" name="Line 20"/>
          <p:cNvSpPr>
            <a:spLocks noChangeShapeType="1"/>
          </p:cNvSpPr>
          <p:nvPr/>
        </p:nvSpPr>
        <p:spPr bwMode="auto">
          <a:xfrm flipV="1">
            <a:off x="7524750" y="1371600"/>
            <a:ext cx="0" cy="60960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9" name="Line 21"/>
          <p:cNvSpPr>
            <a:spLocks noChangeShapeType="1"/>
          </p:cNvSpPr>
          <p:nvPr/>
        </p:nvSpPr>
        <p:spPr bwMode="auto">
          <a:xfrm>
            <a:off x="5238750" y="1905000"/>
            <a:ext cx="990600" cy="0"/>
          </a:xfrm>
          <a:prstGeom prst="line">
            <a:avLst/>
          </a:prstGeom>
          <a:noFill/>
          <a:ln w="19050">
            <a:solidFill>
              <a:srgbClr val="66FF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0" name="Line 22"/>
          <p:cNvSpPr>
            <a:spLocks noChangeShapeType="1"/>
          </p:cNvSpPr>
          <p:nvPr/>
        </p:nvSpPr>
        <p:spPr bwMode="auto">
          <a:xfrm>
            <a:off x="5238750" y="1524000"/>
            <a:ext cx="2286000" cy="0"/>
          </a:xfrm>
          <a:prstGeom prst="line">
            <a:avLst/>
          </a:prstGeom>
          <a:noFill/>
          <a:ln w="19050">
            <a:solidFill>
              <a:srgbClr val="66FF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1" name="Line 23"/>
          <p:cNvSpPr>
            <a:spLocks noChangeShapeType="1"/>
          </p:cNvSpPr>
          <p:nvPr/>
        </p:nvSpPr>
        <p:spPr bwMode="auto">
          <a:xfrm>
            <a:off x="6686550" y="3124200"/>
            <a:ext cx="0" cy="68580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2" name="Line 24"/>
          <p:cNvSpPr>
            <a:spLocks noChangeShapeType="1"/>
          </p:cNvSpPr>
          <p:nvPr/>
        </p:nvSpPr>
        <p:spPr bwMode="auto">
          <a:xfrm>
            <a:off x="7448550" y="3124200"/>
            <a:ext cx="0" cy="91440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3" name="Line 25"/>
          <p:cNvSpPr>
            <a:spLocks noChangeShapeType="1"/>
          </p:cNvSpPr>
          <p:nvPr/>
        </p:nvSpPr>
        <p:spPr bwMode="auto">
          <a:xfrm>
            <a:off x="5238750" y="3733800"/>
            <a:ext cx="1447800" cy="0"/>
          </a:xfrm>
          <a:prstGeom prst="line">
            <a:avLst/>
          </a:prstGeom>
          <a:noFill/>
          <a:ln w="19050">
            <a:solidFill>
              <a:srgbClr val="66FF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4" name="Line 26"/>
          <p:cNvSpPr>
            <a:spLocks noChangeShapeType="1"/>
          </p:cNvSpPr>
          <p:nvPr/>
        </p:nvSpPr>
        <p:spPr bwMode="auto">
          <a:xfrm>
            <a:off x="5238750" y="3962400"/>
            <a:ext cx="2209800" cy="0"/>
          </a:xfrm>
          <a:prstGeom prst="line">
            <a:avLst/>
          </a:prstGeom>
          <a:noFill/>
          <a:ln w="19050">
            <a:solidFill>
              <a:srgbClr val="66FF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675" name="Object 27"/>
          <p:cNvGraphicFramePr>
            <a:graphicFrameLocks/>
          </p:cNvGraphicFramePr>
          <p:nvPr/>
        </p:nvGraphicFramePr>
        <p:xfrm>
          <a:off x="4706938" y="4797425"/>
          <a:ext cx="3371850" cy="419100"/>
        </p:xfrm>
        <a:graphic>
          <a:graphicData uri="http://schemas.openxmlformats.org/presentationml/2006/ole">
            <mc:AlternateContent xmlns:mc="http://schemas.openxmlformats.org/markup-compatibility/2006">
              <mc:Choice xmlns:v="urn:schemas-microsoft-com:vml" Requires="v">
                <p:oleObj spid="_x0000_s187832" name="Equation" r:id="rId17" imgW="3378200" imgH="419100" progId="Equation.3">
                  <p:embed/>
                </p:oleObj>
              </mc:Choice>
              <mc:Fallback>
                <p:oleObj name="Equation" r:id="rId17" imgW="3378200" imgH="41910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06938" y="4797425"/>
                        <a:ext cx="33718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76" name="Text Box 28"/>
          <p:cNvSpPr txBox="1">
            <a:spLocks noChangeArrowheads="1"/>
          </p:cNvSpPr>
          <p:nvPr/>
        </p:nvSpPr>
        <p:spPr bwMode="auto">
          <a:xfrm>
            <a:off x="8388350" y="32131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i="1">
                <a:solidFill>
                  <a:srgbClr val="FFFF00"/>
                </a:solidFill>
                <a:latin typeface="Times New Roman" pitchFamily="18" charset="0"/>
              </a:rPr>
              <a:t>x</a:t>
            </a:r>
          </a:p>
        </p:txBody>
      </p:sp>
      <p:graphicFrame>
        <p:nvGraphicFramePr>
          <p:cNvPr id="27677" name="Object 29"/>
          <p:cNvGraphicFramePr>
            <a:graphicFrameLocks noChangeAspect="1"/>
          </p:cNvGraphicFramePr>
          <p:nvPr/>
        </p:nvGraphicFramePr>
        <p:xfrm>
          <a:off x="6169025" y="3857625"/>
          <a:ext cx="355600" cy="541338"/>
        </p:xfrm>
        <a:graphic>
          <a:graphicData uri="http://schemas.openxmlformats.org/presentationml/2006/ole">
            <mc:AlternateContent xmlns:mc="http://schemas.openxmlformats.org/markup-compatibility/2006">
              <mc:Choice xmlns:v="urn:schemas-microsoft-com:vml" Requires="v">
                <p:oleObj spid="_x0000_s187833" name="Equation" r:id="rId19" imgW="177569" imgH="215619" progId="Equation.3">
                  <p:embed/>
                </p:oleObj>
              </mc:Choice>
              <mc:Fallback>
                <p:oleObj name="Equation" r:id="rId19" imgW="177569" imgH="215619"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69025" y="3857625"/>
                        <a:ext cx="3556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78" name="Object 30"/>
          <p:cNvGraphicFramePr>
            <a:graphicFrameLocks noChangeAspect="1"/>
          </p:cNvGraphicFramePr>
          <p:nvPr/>
        </p:nvGraphicFramePr>
        <p:xfrm>
          <a:off x="5619750" y="1409700"/>
          <a:ext cx="330200" cy="541338"/>
        </p:xfrm>
        <a:graphic>
          <a:graphicData uri="http://schemas.openxmlformats.org/presentationml/2006/ole">
            <mc:AlternateContent xmlns:mc="http://schemas.openxmlformats.org/markup-compatibility/2006">
              <mc:Choice xmlns:v="urn:schemas-microsoft-com:vml" Requires="v">
                <p:oleObj spid="_x0000_s187834" name="Equation" r:id="rId21" imgW="164885" imgH="215619" progId="Equation.3">
                  <p:embed/>
                </p:oleObj>
              </mc:Choice>
              <mc:Fallback>
                <p:oleObj name="Equation" r:id="rId21" imgW="164885" imgH="215619"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19750" y="1409700"/>
                        <a:ext cx="3302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79" name="Object 31"/>
          <p:cNvGraphicFramePr>
            <a:graphicFrameLocks noChangeAspect="1"/>
          </p:cNvGraphicFramePr>
          <p:nvPr/>
        </p:nvGraphicFramePr>
        <p:xfrm>
          <a:off x="6153150" y="990600"/>
          <a:ext cx="431800" cy="541338"/>
        </p:xfrm>
        <a:graphic>
          <a:graphicData uri="http://schemas.openxmlformats.org/presentationml/2006/ole">
            <mc:AlternateContent xmlns:mc="http://schemas.openxmlformats.org/markup-compatibility/2006">
              <mc:Choice xmlns:v="urn:schemas-microsoft-com:vml" Requires="v">
                <p:oleObj spid="_x0000_s187835" name="Equation" r:id="rId23" imgW="215619" imgH="215619" progId="Equation.3">
                  <p:embed/>
                </p:oleObj>
              </mc:Choice>
              <mc:Fallback>
                <p:oleObj name="Equation" r:id="rId23" imgW="215619" imgH="215619"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53150" y="990600"/>
                        <a:ext cx="4318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80" name="Object 32"/>
          <p:cNvGraphicFramePr>
            <a:graphicFrameLocks noChangeAspect="1"/>
          </p:cNvGraphicFramePr>
          <p:nvPr/>
        </p:nvGraphicFramePr>
        <p:xfrm>
          <a:off x="5905500" y="3219450"/>
          <a:ext cx="461963" cy="541338"/>
        </p:xfrm>
        <a:graphic>
          <a:graphicData uri="http://schemas.openxmlformats.org/presentationml/2006/ole">
            <mc:AlternateContent xmlns:mc="http://schemas.openxmlformats.org/markup-compatibility/2006">
              <mc:Choice xmlns:v="urn:schemas-microsoft-com:vml" Requires="v">
                <p:oleObj spid="_x0000_s187836" name="Equation" r:id="rId25" imgW="228501" imgH="215806" progId="Equation.3">
                  <p:embed/>
                </p:oleObj>
              </mc:Choice>
              <mc:Fallback>
                <p:oleObj name="Equation" r:id="rId25" imgW="228501" imgH="215806"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905500" y="3219450"/>
                        <a:ext cx="461963"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81" name="Text Box 33"/>
          <p:cNvSpPr txBox="1">
            <a:spLocks noChangeArrowheads="1"/>
          </p:cNvSpPr>
          <p:nvPr/>
        </p:nvSpPr>
        <p:spPr bwMode="auto">
          <a:xfrm>
            <a:off x="4806950" y="29845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i="1">
                <a:solidFill>
                  <a:srgbClr val="FFFF00"/>
                </a:solidFill>
                <a:latin typeface="Times New Roman" pitchFamily="18" charset="0"/>
              </a:rPr>
              <a:t>O</a:t>
            </a:r>
          </a:p>
        </p:txBody>
      </p:sp>
      <p:sp>
        <p:nvSpPr>
          <p:cNvPr id="27682" name="Line 34"/>
          <p:cNvSpPr>
            <a:spLocks noChangeShapeType="1"/>
          </p:cNvSpPr>
          <p:nvPr/>
        </p:nvSpPr>
        <p:spPr bwMode="auto">
          <a:xfrm>
            <a:off x="6610350" y="2438400"/>
            <a:ext cx="457200" cy="0"/>
          </a:xfrm>
          <a:prstGeom prst="line">
            <a:avLst/>
          </a:prstGeom>
          <a:noFill/>
          <a:ln w="254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3" name="Line 35"/>
          <p:cNvSpPr>
            <a:spLocks noChangeShapeType="1"/>
          </p:cNvSpPr>
          <p:nvPr/>
        </p:nvSpPr>
        <p:spPr bwMode="auto">
          <a:xfrm flipH="1">
            <a:off x="5314950" y="2895600"/>
            <a:ext cx="533400"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4" name="Text Box 36"/>
          <p:cNvSpPr txBox="1">
            <a:spLocks noChangeArrowheads="1"/>
          </p:cNvSpPr>
          <p:nvPr/>
        </p:nvSpPr>
        <p:spPr bwMode="auto">
          <a:xfrm>
            <a:off x="263525" y="1054100"/>
            <a:ext cx="48101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pPr algn="just" eaLnBrk="0" hangingPunct="0">
              <a:spcBef>
                <a:spcPct val="50000"/>
              </a:spcBef>
            </a:pPr>
            <a:r>
              <a:rPr lang="zh-CN" altLang="en-US" sz="2400" b="1">
                <a:solidFill>
                  <a:srgbClr val="FFFF00"/>
                </a:solidFill>
                <a:latin typeface="Times New Roman" pitchFamily="18" charset="0"/>
              </a:rPr>
              <a:t>求  </a:t>
            </a:r>
            <a:r>
              <a:rPr lang="zh-CN" altLang="en-US" sz="2400" b="1">
                <a:solidFill>
                  <a:schemeClr val="bg1"/>
                </a:solidFill>
                <a:latin typeface="Times New Roman" pitchFamily="18" charset="0"/>
              </a:rPr>
              <a:t>人和船各移动的距离</a:t>
            </a:r>
          </a:p>
        </p:txBody>
      </p:sp>
      <p:graphicFrame>
        <p:nvGraphicFramePr>
          <p:cNvPr id="27685" name="Object 37"/>
          <p:cNvGraphicFramePr>
            <a:graphicFrameLocks noGrp="1"/>
          </p:cNvGraphicFramePr>
          <p:nvPr>
            <p:ph sz="half" idx="4294967295"/>
          </p:nvPr>
        </p:nvGraphicFramePr>
        <p:xfrm>
          <a:off x="3530600" y="2382838"/>
          <a:ext cx="977900" cy="431800"/>
        </p:xfrm>
        <a:graphic>
          <a:graphicData uri="http://schemas.openxmlformats.org/presentationml/2006/ole">
            <mc:AlternateContent xmlns:mc="http://schemas.openxmlformats.org/markup-compatibility/2006">
              <mc:Choice xmlns:v="urn:schemas-microsoft-com:vml" Requires="v">
                <p:oleObj spid="_x0000_s187837" name="公式" r:id="rId27" imgW="977900" imgH="431800" progId="Equation.3">
                  <p:embed/>
                </p:oleObj>
              </mc:Choice>
              <mc:Fallback>
                <p:oleObj name="公式" r:id="rId27" imgW="977900" imgH="431800" progId="Equation.3">
                  <p:embed/>
                  <p:pic>
                    <p:nvPicPr>
                      <p:cNvPr id="0" name=""/>
                      <p:cNvPicPr>
                        <a:picLocks noGrp="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30600" y="2382838"/>
                        <a:ext cx="9779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86" name="Text Box 38"/>
          <p:cNvSpPr txBox="1">
            <a:spLocks noChangeArrowheads="1"/>
          </p:cNvSpPr>
          <p:nvPr/>
        </p:nvSpPr>
        <p:spPr bwMode="auto">
          <a:xfrm>
            <a:off x="765175" y="5761038"/>
            <a:ext cx="11080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pPr algn="just" eaLnBrk="0" hangingPunct="0">
              <a:spcBef>
                <a:spcPct val="50000"/>
              </a:spcBef>
            </a:pPr>
            <a:r>
              <a:rPr lang="zh-CN" altLang="en-US" sz="2400" b="1">
                <a:solidFill>
                  <a:schemeClr val="bg1"/>
                </a:solidFill>
                <a:latin typeface="Times New Roman" pitchFamily="18" charset="0"/>
              </a:rPr>
              <a:t>解得</a:t>
            </a:r>
          </a:p>
        </p:txBody>
      </p:sp>
      <p:graphicFrame>
        <p:nvGraphicFramePr>
          <p:cNvPr id="27687" name="Object 39"/>
          <p:cNvGraphicFramePr>
            <a:graphicFrameLocks noGrp="1"/>
          </p:cNvGraphicFramePr>
          <p:nvPr>
            <p:ph sz="half" idx="4294967295"/>
          </p:nvPr>
        </p:nvGraphicFramePr>
        <p:xfrm>
          <a:off x="5508625" y="5360988"/>
          <a:ext cx="255588" cy="315912"/>
        </p:xfrm>
        <a:graphic>
          <a:graphicData uri="http://schemas.openxmlformats.org/presentationml/2006/ole">
            <mc:AlternateContent xmlns:mc="http://schemas.openxmlformats.org/markup-compatibility/2006">
              <mc:Choice xmlns:v="urn:schemas-microsoft-com:vml" Requires="v">
                <p:oleObj spid="_x0000_s187838" name="公式" r:id="rId29" imgW="253780" imgH="317225" progId="Equation.3">
                  <p:embed/>
                </p:oleObj>
              </mc:Choice>
              <mc:Fallback>
                <p:oleObj name="公式" r:id="rId29" imgW="253780" imgH="317225" progId="Equation.3">
                  <p:embed/>
                  <p:pic>
                    <p:nvPicPr>
                      <p:cNvPr id="0" name=""/>
                      <p:cNvPicPr>
                        <a:picLocks noGrp="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508625" y="5360988"/>
                        <a:ext cx="255588"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88" name="Line 40"/>
          <p:cNvSpPr>
            <a:spLocks noChangeShapeType="1"/>
          </p:cNvSpPr>
          <p:nvPr/>
        </p:nvSpPr>
        <p:spPr bwMode="auto">
          <a:xfrm>
            <a:off x="7019925" y="5300663"/>
            <a:ext cx="935038"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689" name="Object 41"/>
          <p:cNvGraphicFramePr>
            <a:graphicFrameLocks/>
          </p:cNvGraphicFramePr>
          <p:nvPr/>
        </p:nvGraphicFramePr>
        <p:xfrm>
          <a:off x="7126288" y="5373688"/>
          <a:ext cx="685800" cy="317500"/>
        </p:xfrm>
        <a:graphic>
          <a:graphicData uri="http://schemas.openxmlformats.org/presentationml/2006/ole">
            <mc:AlternateContent xmlns:mc="http://schemas.openxmlformats.org/markup-compatibility/2006">
              <mc:Choice xmlns:v="urn:schemas-microsoft-com:vml" Requires="v">
                <p:oleObj spid="_x0000_s187839" name="公式" r:id="rId31" imgW="685502" imgH="317362" progId="Equation.3">
                  <p:embed/>
                </p:oleObj>
              </mc:Choice>
              <mc:Fallback>
                <p:oleObj name="公式" r:id="rId31" imgW="685502" imgH="317362" progId="Equation.3">
                  <p:embed/>
                  <p:pic>
                    <p:nvPicPr>
                      <p:cNvPr id="0" name=""/>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126288" y="5373688"/>
                        <a:ext cx="6858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90" name="Line 42"/>
          <p:cNvSpPr>
            <a:spLocks noChangeShapeType="1"/>
          </p:cNvSpPr>
          <p:nvPr/>
        </p:nvSpPr>
        <p:spPr bwMode="auto">
          <a:xfrm>
            <a:off x="5273675" y="5262563"/>
            <a:ext cx="935038"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91" name="AutoShape 43"/>
          <p:cNvSpPr>
            <a:spLocks noChangeArrowheads="1"/>
          </p:cNvSpPr>
          <p:nvPr/>
        </p:nvSpPr>
        <p:spPr bwMode="auto">
          <a:xfrm>
            <a:off x="7451725" y="6165850"/>
            <a:ext cx="1152525" cy="360363"/>
          </a:xfrm>
          <a:prstGeom prst="roundRect">
            <a:avLst>
              <a:gd name="adj" fmla="val 50000"/>
            </a:avLst>
          </a:prstGeom>
          <a:solidFill>
            <a:srgbClr val="E1C663">
              <a:alpha val="33000"/>
            </a:srgbClr>
          </a:solidFill>
          <a:ln w="38100">
            <a:solidFill>
              <a:srgbClr val="663300">
                <a:alpha val="3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CC00"/>
                </a:solidFill>
                <a:ea typeface="方正舒体_GBK" pitchFamily="65" charset="-122"/>
              </a:rPr>
              <a:t> </a:t>
            </a:r>
            <a:r>
              <a:rPr lang="zh-CN" altLang="en-US" sz="2000" b="1">
                <a:solidFill>
                  <a:srgbClr val="FFCC00"/>
                </a:solidFill>
                <a:ea typeface="方正舒体_GBK" pitchFamily="65" charset="-122"/>
              </a:rPr>
              <a:t>返回  </a:t>
            </a:r>
          </a:p>
        </p:txBody>
      </p:sp>
      <p:sp>
        <p:nvSpPr>
          <p:cNvPr id="27692" name="AutoShape 44">
            <a:hlinkClick r:id="rId33"/>
          </p:cNvPr>
          <p:cNvSpPr>
            <a:spLocks noChangeArrowheads="1"/>
          </p:cNvSpPr>
          <p:nvPr/>
        </p:nvSpPr>
        <p:spPr bwMode="auto">
          <a:xfrm>
            <a:off x="7451725" y="6164263"/>
            <a:ext cx="1152525" cy="360362"/>
          </a:xfrm>
          <a:prstGeom prst="roundRect">
            <a:avLst>
              <a:gd name="adj" fmla="val 50000"/>
            </a:avLst>
          </a:prstGeom>
          <a:solidFill>
            <a:srgbClr val="E1C663">
              <a:alpha val="0"/>
            </a:srgbClr>
          </a:solidFill>
          <a:ln>
            <a:noFill/>
          </a:ln>
          <a:effectLst/>
          <a:extLst>
            <a:ext uri="{91240B29-F687-4F45-9708-019B960494DF}">
              <a14:hiddenLine xmlns:a14="http://schemas.microsoft.com/office/drawing/2010/main" w="38100">
                <a:solidFill>
                  <a:srgbClr val="663300">
                    <a:alpha val="30000"/>
                  </a:srgbClr>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FFCC00"/>
              </a:solidFill>
              <a:ea typeface="方正舒体_GBK" pitchFamily="65" charset="-122"/>
            </a:endParaRPr>
          </a:p>
        </p:txBody>
      </p:sp>
    </p:spTree>
    <p:extLst>
      <p:ext uri="{BB962C8B-B14F-4D97-AF65-F5344CB8AC3E}">
        <p14:creationId xmlns:p14="http://schemas.microsoft.com/office/powerpoint/2010/main" val="3650724300"/>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left)">
                                      <p:cBhvr>
                                        <p:cTn id="7" dur="500"/>
                                        <p:tgtEl>
                                          <p:spTgt spid="276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84"/>
                                        </p:tgtEl>
                                        <p:attrNameLst>
                                          <p:attrName>style.visibility</p:attrName>
                                        </p:attrNameLst>
                                      </p:cBhvr>
                                      <p:to>
                                        <p:strVal val="visible"/>
                                      </p:to>
                                    </p:set>
                                    <p:animEffect transition="in" filter="wipe(left)">
                                      <p:cBhvr>
                                        <p:cTn id="12" dur="500"/>
                                        <p:tgtEl>
                                          <p:spTgt spid="276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61"/>
                                        </p:tgtEl>
                                        <p:attrNameLst>
                                          <p:attrName>style.visibility</p:attrName>
                                        </p:attrNameLst>
                                      </p:cBhvr>
                                      <p:to>
                                        <p:strVal val="visible"/>
                                      </p:to>
                                    </p:set>
                                    <p:animEffect transition="in" filter="wipe(left)">
                                      <p:cBhvr>
                                        <p:cTn id="17" dur="500"/>
                                        <p:tgtEl>
                                          <p:spTgt spid="276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664"/>
                                        </p:tgtEl>
                                        <p:attrNameLst>
                                          <p:attrName>style.visibility</p:attrName>
                                        </p:attrNameLst>
                                      </p:cBhvr>
                                      <p:to>
                                        <p:strVal val="visible"/>
                                      </p:to>
                                    </p:set>
                                    <p:animEffect transition="in" filter="wipe(left)">
                                      <p:cBhvr>
                                        <p:cTn id="22" dur="500"/>
                                        <p:tgtEl>
                                          <p:spTgt spid="276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82"/>
                                        </p:tgtEl>
                                        <p:attrNameLst>
                                          <p:attrName>style.visibility</p:attrName>
                                        </p:attrNameLst>
                                      </p:cBhvr>
                                      <p:to>
                                        <p:strVal val="visible"/>
                                      </p:to>
                                    </p:set>
                                    <p:animEffect transition="in" filter="wipe(left)">
                                      <p:cBhvr>
                                        <p:cTn id="27" dur="500"/>
                                        <p:tgtEl>
                                          <p:spTgt spid="276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683"/>
                                        </p:tgtEl>
                                        <p:attrNameLst>
                                          <p:attrName>style.visibility</p:attrName>
                                        </p:attrNameLst>
                                      </p:cBhvr>
                                      <p:to>
                                        <p:strVal val="visible"/>
                                      </p:to>
                                    </p:set>
                                    <p:animEffect transition="in" filter="wipe(left)">
                                      <p:cBhvr>
                                        <p:cTn id="32" dur="500"/>
                                        <p:tgtEl>
                                          <p:spTgt spid="276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665"/>
                                        </p:tgtEl>
                                        <p:attrNameLst>
                                          <p:attrName>style.visibility</p:attrName>
                                        </p:attrNameLst>
                                      </p:cBhvr>
                                      <p:to>
                                        <p:strVal val="visible"/>
                                      </p:to>
                                    </p:set>
                                    <p:animEffect transition="in" filter="wipe(left)">
                                      <p:cBhvr>
                                        <p:cTn id="37" dur="500"/>
                                        <p:tgtEl>
                                          <p:spTgt spid="276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7666"/>
                                        </p:tgtEl>
                                        <p:attrNameLst>
                                          <p:attrName>style.visibility</p:attrName>
                                        </p:attrNameLst>
                                      </p:cBhvr>
                                      <p:to>
                                        <p:strVal val="visible"/>
                                      </p:to>
                                    </p:set>
                                    <p:animEffect transition="in" filter="wipe(left)">
                                      <p:cBhvr>
                                        <p:cTn id="42" dur="500"/>
                                        <p:tgtEl>
                                          <p:spTgt spid="276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657"/>
                                        </p:tgtEl>
                                        <p:attrNameLst>
                                          <p:attrName>style.visibility</p:attrName>
                                        </p:attrNameLst>
                                      </p:cBhvr>
                                      <p:to>
                                        <p:strVal val="visible"/>
                                      </p:to>
                                    </p:set>
                                    <p:animEffect transition="in" filter="wipe(left)">
                                      <p:cBhvr>
                                        <p:cTn id="47" dur="500"/>
                                        <p:tgtEl>
                                          <p:spTgt spid="276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658"/>
                                        </p:tgtEl>
                                        <p:attrNameLst>
                                          <p:attrName>style.visibility</p:attrName>
                                        </p:attrNameLst>
                                      </p:cBhvr>
                                      <p:to>
                                        <p:strVal val="visible"/>
                                      </p:to>
                                    </p:set>
                                    <p:animEffect transition="in" filter="wipe(left)">
                                      <p:cBhvr>
                                        <p:cTn id="52" dur="500"/>
                                        <p:tgtEl>
                                          <p:spTgt spid="2765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7650"/>
                                        </p:tgtEl>
                                        <p:attrNameLst>
                                          <p:attrName>style.visibility</p:attrName>
                                        </p:attrNameLst>
                                      </p:cBhvr>
                                      <p:to>
                                        <p:strVal val="visible"/>
                                      </p:to>
                                    </p:set>
                                    <p:animEffect transition="in" filter="wipe(left)">
                                      <p:cBhvr>
                                        <p:cTn id="57" dur="500"/>
                                        <p:tgtEl>
                                          <p:spTgt spid="276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7685"/>
                                        </p:tgtEl>
                                        <p:attrNameLst>
                                          <p:attrName>style.visibility</p:attrName>
                                        </p:attrNameLst>
                                      </p:cBhvr>
                                      <p:to>
                                        <p:strVal val="visible"/>
                                      </p:to>
                                    </p:set>
                                    <p:animEffect transition="in" filter="wipe(left)">
                                      <p:cBhvr>
                                        <p:cTn id="62" dur="500"/>
                                        <p:tgtEl>
                                          <p:spTgt spid="2768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7662"/>
                                        </p:tgtEl>
                                        <p:attrNameLst>
                                          <p:attrName>style.visibility</p:attrName>
                                        </p:attrNameLst>
                                      </p:cBhvr>
                                      <p:to>
                                        <p:strVal val="visible"/>
                                      </p:to>
                                    </p:set>
                                    <p:animEffect transition="in" filter="wipe(left)">
                                      <p:cBhvr>
                                        <p:cTn id="67" dur="500"/>
                                        <p:tgtEl>
                                          <p:spTgt spid="2766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7676"/>
                                        </p:tgtEl>
                                        <p:attrNameLst>
                                          <p:attrName>style.visibility</p:attrName>
                                        </p:attrNameLst>
                                      </p:cBhvr>
                                      <p:to>
                                        <p:strVal val="visible"/>
                                      </p:to>
                                    </p:set>
                                    <p:animEffect transition="in" filter="wipe(left)">
                                      <p:cBhvr>
                                        <p:cTn id="72" dur="500"/>
                                        <p:tgtEl>
                                          <p:spTgt spid="2767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7663"/>
                                        </p:tgtEl>
                                        <p:attrNameLst>
                                          <p:attrName>style.visibility</p:attrName>
                                        </p:attrNameLst>
                                      </p:cBhvr>
                                      <p:to>
                                        <p:strVal val="visible"/>
                                      </p:to>
                                    </p:set>
                                    <p:animEffect transition="in" filter="wipe(left)">
                                      <p:cBhvr>
                                        <p:cTn id="77" dur="500"/>
                                        <p:tgtEl>
                                          <p:spTgt spid="2766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7681"/>
                                        </p:tgtEl>
                                        <p:attrNameLst>
                                          <p:attrName>style.visibility</p:attrName>
                                        </p:attrNameLst>
                                      </p:cBhvr>
                                      <p:to>
                                        <p:strVal val="visible"/>
                                      </p:to>
                                    </p:set>
                                    <p:animEffect transition="in" filter="wipe(left)">
                                      <p:cBhvr>
                                        <p:cTn id="82" dur="500"/>
                                        <p:tgtEl>
                                          <p:spTgt spid="2768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7667"/>
                                        </p:tgtEl>
                                        <p:attrNameLst>
                                          <p:attrName>style.visibility</p:attrName>
                                        </p:attrNameLst>
                                      </p:cBhvr>
                                      <p:to>
                                        <p:strVal val="visible"/>
                                      </p:to>
                                    </p:set>
                                    <p:animEffect transition="in" filter="wipe(left)">
                                      <p:cBhvr>
                                        <p:cTn id="87" dur="500"/>
                                        <p:tgtEl>
                                          <p:spTgt spid="2766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7669"/>
                                        </p:tgtEl>
                                        <p:attrNameLst>
                                          <p:attrName>style.visibility</p:attrName>
                                        </p:attrNameLst>
                                      </p:cBhvr>
                                      <p:to>
                                        <p:strVal val="visible"/>
                                      </p:to>
                                    </p:set>
                                    <p:animEffect transition="in" filter="wipe(left)">
                                      <p:cBhvr>
                                        <p:cTn id="92" dur="500"/>
                                        <p:tgtEl>
                                          <p:spTgt spid="2766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27678"/>
                                        </p:tgtEl>
                                        <p:attrNameLst>
                                          <p:attrName>style.visibility</p:attrName>
                                        </p:attrNameLst>
                                      </p:cBhvr>
                                      <p:to>
                                        <p:strVal val="visible"/>
                                      </p:to>
                                    </p:set>
                                    <p:animEffect transition="in" filter="wipe(left)">
                                      <p:cBhvr>
                                        <p:cTn id="97" dur="500"/>
                                        <p:tgtEl>
                                          <p:spTgt spid="2767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7672"/>
                                        </p:tgtEl>
                                        <p:attrNameLst>
                                          <p:attrName>style.visibility</p:attrName>
                                        </p:attrNameLst>
                                      </p:cBhvr>
                                      <p:to>
                                        <p:strVal val="visible"/>
                                      </p:to>
                                    </p:set>
                                    <p:animEffect transition="in" filter="wipe(left)">
                                      <p:cBhvr>
                                        <p:cTn id="102" dur="500"/>
                                        <p:tgtEl>
                                          <p:spTgt spid="27672"/>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7674"/>
                                        </p:tgtEl>
                                        <p:attrNameLst>
                                          <p:attrName>style.visibility</p:attrName>
                                        </p:attrNameLst>
                                      </p:cBhvr>
                                      <p:to>
                                        <p:strVal val="visible"/>
                                      </p:to>
                                    </p:set>
                                    <p:animEffect transition="in" filter="wipe(left)">
                                      <p:cBhvr>
                                        <p:cTn id="107" dur="500"/>
                                        <p:tgtEl>
                                          <p:spTgt spid="2767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27677"/>
                                        </p:tgtEl>
                                        <p:attrNameLst>
                                          <p:attrName>style.visibility</p:attrName>
                                        </p:attrNameLst>
                                      </p:cBhvr>
                                      <p:to>
                                        <p:strVal val="visible"/>
                                      </p:to>
                                    </p:set>
                                    <p:animEffect transition="in" filter="wipe(left)">
                                      <p:cBhvr>
                                        <p:cTn id="112" dur="500"/>
                                        <p:tgtEl>
                                          <p:spTgt spid="2767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7659"/>
                                        </p:tgtEl>
                                        <p:attrNameLst>
                                          <p:attrName>style.visibility</p:attrName>
                                        </p:attrNameLst>
                                      </p:cBhvr>
                                      <p:to>
                                        <p:strVal val="visible"/>
                                      </p:to>
                                    </p:set>
                                    <p:animEffect transition="in" filter="wipe(left)">
                                      <p:cBhvr>
                                        <p:cTn id="117" dur="500"/>
                                        <p:tgtEl>
                                          <p:spTgt spid="27659"/>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nodeType="clickEffect">
                                  <p:stCondLst>
                                    <p:cond delay="0"/>
                                  </p:stCondLst>
                                  <p:childTnLst>
                                    <p:set>
                                      <p:cBhvr>
                                        <p:cTn id="121" dur="1" fill="hold">
                                          <p:stCondLst>
                                            <p:cond delay="0"/>
                                          </p:stCondLst>
                                        </p:cTn>
                                        <p:tgtEl>
                                          <p:spTgt spid="27651"/>
                                        </p:tgtEl>
                                        <p:attrNameLst>
                                          <p:attrName>style.visibility</p:attrName>
                                        </p:attrNameLst>
                                      </p:cBhvr>
                                      <p:to>
                                        <p:strVal val="visible"/>
                                      </p:to>
                                    </p:set>
                                    <p:animEffect transition="in" filter="wipe(left)">
                                      <p:cBhvr>
                                        <p:cTn id="122" dur="500"/>
                                        <p:tgtEl>
                                          <p:spTgt spid="2765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7660"/>
                                        </p:tgtEl>
                                        <p:attrNameLst>
                                          <p:attrName>style.visibility</p:attrName>
                                        </p:attrNameLst>
                                      </p:cBhvr>
                                      <p:to>
                                        <p:strVal val="visible"/>
                                      </p:to>
                                    </p:set>
                                    <p:animEffect transition="in" filter="wipe(left)">
                                      <p:cBhvr>
                                        <p:cTn id="127" dur="500"/>
                                        <p:tgtEl>
                                          <p:spTgt spid="27660"/>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7668"/>
                                        </p:tgtEl>
                                        <p:attrNameLst>
                                          <p:attrName>style.visibility</p:attrName>
                                        </p:attrNameLst>
                                      </p:cBhvr>
                                      <p:to>
                                        <p:strVal val="visible"/>
                                      </p:to>
                                    </p:set>
                                    <p:animEffect transition="in" filter="wipe(left)">
                                      <p:cBhvr>
                                        <p:cTn id="132" dur="500"/>
                                        <p:tgtEl>
                                          <p:spTgt spid="27668"/>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7670"/>
                                        </p:tgtEl>
                                        <p:attrNameLst>
                                          <p:attrName>style.visibility</p:attrName>
                                        </p:attrNameLst>
                                      </p:cBhvr>
                                      <p:to>
                                        <p:strVal val="visible"/>
                                      </p:to>
                                    </p:set>
                                    <p:animEffect transition="in" filter="wipe(left)">
                                      <p:cBhvr>
                                        <p:cTn id="137" dur="500"/>
                                        <p:tgtEl>
                                          <p:spTgt spid="27670"/>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nodeType="clickEffect">
                                  <p:stCondLst>
                                    <p:cond delay="0"/>
                                  </p:stCondLst>
                                  <p:childTnLst>
                                    <p:set>
                                      <p:cBhvr>
                                        <p:cTn id="141" dur="1" fill="hold">
                                          <p:stCondLst>
                                            <p:cond delay="0"/>
                                          </p:stCondLst>
                                        </p:cTn>
                                        <p:tgtEl>
                                          <p:spTgt spid="27679"/>
                                        </p:tgtEl>
                                        <p:attrNameLst>
                                          <p:attrName>style.visibility</p:attrName>
                                        </p:attrNameLst>
                                      </p:cBhvr>
                                      <p:to>
                                        <p:strVal val="visible"/>
                                      </p:to>
                                    </p:set>
                                    <p:animEffect transition="in" filter="wipe(left)">
                                      <p:cBhvr>
                                        <p:cTn id="142" dur="500"/>
                                        <p:tgtEl>
                                          <p:spTgt spid="27679"/>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27671"/>
                                        </p:tgtEl>
                                        <p:attrNameLst>
                                          <p:attrName>style.visibility</p:attrName>
                                        </p:attrNameLst>
                                      </p:cBhvr>
                                      <p:to>
                                        <p:strVal val="visible"/>
                                      </p:to>
                                    </p:set>
                                    <p:animEffect transition="in" filter="wipe(left)">
                                      <p:cBhvr>
                                        <p:cTn id="147" dur="500"/>
                                        <p:tgtEl>
                                          <p:spTgt spid="27671"/>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27673"/>
                                        </p:tgtEl>
                                        <p:attrNameLst>
                                          <p:attrName>style.visibility</p:attrName>
                                        </p:attrNameLst>
                                      </p:cBhvr>
                                      <p:to>
                                        <p:strVal val="visible"/>
                                      </p:to>
                                    </p:set>
                                    <p:animEffect transition="in" filter="wipe(left)">
                                      <p:cBhvr>
                                        <p:cTn id="152" dur="500"/>
                                        <p:tgtEl>
                                          <p:spTgt spid="27673"/>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nodeType="clickEffect">
                                  <p:stCondLst>
                                    <p:cond delay="0"/>
                                  </p:stCondLst>
                                  <p:childTnLst>
                                    <p:set>
                                      <p:cBhvr>
                                        <p:cTn id="156" dur="1" fill="hold">
                                          <p:stCondLst>
                                            <p:cond delay="0"/>
                                          </p:stCondLst>
                                        </p:cTn>
                                        <p:tgtEl>
                                          <p:spTgt spid="27680"/>
                                        </p:tgtEl>
                                        <p:attrNameLst>
                                          <p:attrName>style.visibility</p:attrName>
                                        </p:attrNameLst>
                                      </p:cBhvr>
                                      <p:to>
                                        <p:strVal val="visible"/>
                                      </p:to>
                                    </p:set>
                                    <p:animEffect transition="in" filter="wipe(left)">
                                      <p:cBhvr>
                                        <p:cTn id="157" dur="500"/>
                                        <p:tgtEl>
                                          <p:spTgt spid="27680"/>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nodeType="clickEffect">
                                  <p:stCondLst>
                                    <p:cond delay="0"/>
                                  </p:stCondLst>
                                  <p:childTnLst>
                                    <p:set>
                                      <p:cBhvr>
                                        <p:cTn id="161" dur="1" fill="hold">
                                          <p:stCondLst>
                                            <p:cond delay="0"/>
                                          </p:stCondLst>
                                        </p:cTn>
                                        <p:tgtEl>
                                          <p:spTgt spid="27652"/>
                                        </p:tgtEl>
                                        <p:attrNameLst>
                                          <p:attrName>style.visibility</p:attrName>
                                        </p:attrNameLst>
                                      </p:cBhvr>
                                      <p:to>
                                        <p:strVal val="visible"/>
                                      </p:to>
                                    </p:set>
                                    <p:animEffect transition="in" filter="wipe(left)">
                                      <p:cBhvr>
                                        <p:cTn id="162" dur="500"/>
                                        <p:tgtEl>
                                          <p:spTgt spid="27652"/>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nodeType="clickEffect">
                                  <p:stCondLst>
                                    <p:cond delay="0"/>
                                  </p:stCondLst>
                                  <p:childTnLst>
                                    <p:set>
                                      <p:cBhvr>
                                        <p:cTn id="166" dur="1" fill="hold">
                                          <p:stCondLst>
                                            <p:cond delay="0"/>
                                          </p:stCondLst>
                                        </p:cTn>
                                        <p:tgtEl>
                                          <p:spTgt spid="27675"/>
                                        </p:tgtEl>
                                        <p:attrNameLst>
                                          <p:attrName>style.visibility</p:attrName>
                                        </p:attrNameLst>
                                      </p:cBhvr>
                                      <p:to>
                                        <p:strVal val="visible"/>
                                      </p:to>
                                    </p:set>
                                    <p:animEffect transition="in" filter="wipe(left)">
                                      <p:cBhvr>
                                        <p:cTn id="167" dur="500"/>
                                        <p:tgtEl>
                                          <p:spTgt spid="27675"/>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27690"/>
                                        </p:tgtEl>
                                        <p:attrNameLst>
                                          <p:attrName>style.visibility</p:attrName>
                                        </p:attrNameLst>
                                      </p:cBhvr>
                                      <p:to>
                                        <p:strVal val="visible"/>
                                      </p:to>
                                    </p:set>
                                    <p:animEffect transition="in" filter="wipe(down)">
                                      <p:cBhvr>
                                        <p:cTn id="172" dur="500"/>
                                        <p:tgtEl>
                                          <p:spTgt spid="27690"/>
                                        </p:tgtEl>
                                      </p:cBhvr>
                                    </p:animEffect>
                                  </p:childTnLst>
                                </p:cTn>
                              </p:par>
                            </p:childTnLst>
                          </p:cTn>
                        </p:par>
                        <p:par>
                          <p:cTn id="173" fill="hold" nodeType="afterGroup">
                            <p:stCondLst>
                              <p:cond delay="500"/>
                            </p:stCondLst>
                            <p:childTnLst>
                              <p:par>
                                <p:cTn id="174" presetID="22" presetClass="entr" presetSubtype="8" fill="hold" nodeType="afterEffect">
                                  <p:stCondLst>
                                    <p:cond delay="0"/>
                                  </p:stCondLst>
                                  <p:childTnLst>
                                    <p:set>
                                      <p:cBhvr>
                                        <p:cTn id="175" dur="1" fill="hold">
                                          <p:stCondLst>
                                            <p:cond delay="0"/>
                                          </p:stCondLst>
                                        </p:cTn>
                                        <p:tgtEl>
                                          <p:spTgt spid="27687"/>
                                        </p:tgtEl>
                                        <p:attrNameLst>
                                          <p:attrName>style.visibility</p:attrName>
                                        </p:attrNameLst>
                                      </p:cBhvr>
                                      <p:to>
                                        <p:strVal val="visible"/>
                                      </p:to>
                                    </p:set>
                                    <p:animEffect transition="in" filter="wipe(left)">
                                      <p:cBhvr>
                                        <p:cTn id="176" dur="500"/>
                                        <p:tgtEl>
                                          <p:spTgt spid="27687"/>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4" fill="hold" grpId="0" nodeType="clickEffect">
                                  <p:stCondLst>
                                    <p:cond delay="0"/>
                                  </p:stCondLst>
                                  <p:childTnLst>
                                    <p:set>
                                      <p:cBhvr>
                                        <p:cTn id="180" dur="1" fill="hold">
                                          <p:stCondLst>
                                            <p:cond delay="0"/>
                                          </p:stCondLst>
                                        </p:cTn>
                                        <p:tgtEl>
                                          <p:spTgt spid="27688"/>
                                        </p:tgtEl>
                                        <p:attrNameLst>
                                          <p:attrName>style.visibility</p:attrName>
                                        </p:attrNameLst>
                                      </p:cBhvr>
                                      <p:to>
                                        <p:strVal val="visible"/>
                                      </p:to>
                                    </p:set>
                                    <p:animEffect transition="in" filter="wipe(down)">
                                      <p:cBhvr>
                                        <p:cTn id="181" dur="500"/>
                                        <p:tgtEl>
                                          <p:spTgt spid="27688"/>
                                        </p:tgtEl>
                                      </p:cBhvr>
                                    </p:animEffect>
                                  </p:childTnLst>
                                </p:cTn>
                              </p:par>
                            </p:childTnLst>
                          </p:cTn>
                        </p:par>
                        <p:par>
                          <p:cTn id="182" fill="hold" nodeType="afterGroup">
                            <p:stCondLst>
                              <p:cond delay="500"/>
                            </p:stCondLst>
                            <p:childTnLst>
                              <p:par>
                                <p:cTn id="183" presetID="22" presetClass="entr" presetSubtype="8" fill="hold" nodeType="afterEffect">
                                  <p:stCondLst>
                                    <p:cond delay="0"/>
                                  </p:stCondLst>
                                  <p:childTnLst>
                                    <p:set>
                                      <p:cBhvr>
                                        <p:cTn id="184" dur="1" fill="hold">
                                          <p:stCondLst>
                                            <p:cond delay="0"/>
                                          </p:stCondLst>
                                        </p:cTn>
                                        <p:tgtEl>
                                          <p:spTgt spid="27689"/>
                                        </p:tgtEl>
                                        <p:attrNameLst>
                                          <p:attrName>style.visibility</p:attrName>
                                        </p:attrNameLst>
                                      </p:cBhvr>
                                      <p:to>
                                        <p:strVal val="visible"/>
                                      </p:to>
                                    </p:set>
                                    <p:animEffect transition="in" filter="wipe(left)">
                                      <p:cBhvr>
                                        <p:cTn id="185" dur="500"/>
                                        <p:tgtEl>
                                          <p:spTgt spid="27689"/>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27686"/>
                                        </p:tgtEl>
                                        <p:attrNameLst>
                                          <p:attrName>style.visibility</p:attrName>
                                        </p:attrNameLst>
                                      </p:cBhvr>
                                      <p:to>
                                        <p:strVal val="visible"/>
                                      </p:to>
                                    </p:set>
                                    <p:animEffect transition="in" filter="wipe(left)">
                                      <p:cBhvr>
                                        <p:cTn id="190" dur="500"/>
                                        <p:tgtEl>
                                          <p:spTgt spid="27686"/>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8" fill="hold" nodeType="clickEffect">
                                  <p:stCondLst>
                                    <p:cond delay="0"/>
                                  </p:stCondLst>
                                  <p:childTnLst>
                                    <p:set>
                                      <p:cBhvr>
                                        <p:cTn id="194" dur="1" fill="hold">
                                          <p:stCondLst>
                                            <p:cond delay="0"/>
                                          </p:stCondLst>
                                        </p:cTn>
                                        <p:tgtEl>
                                          <p:spTgt spid="27653"/>
                                        </p:tgtEl>
                                        <p:attrNameLst>
                                          <p:attrName>style.visibility</p:attrName>
                                        </p:attrNameLst>
                                      </p:cBhvr>
                                      <p:to>
                                        <p:strVal val="visible"/>
                                      </p:to>
                                    </p:set>
                                    <p:animEffect transition="in" filter="wipe(left)">
                                      <p:cBhvr>
                                        <p:cTn id="195" dur="500"/>
                                        <p:tgtEl>
                                          <p:spTgt spid="27653"/>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8" fill="hold" nodeType="clickEffect">
                                  <p:stCondLst>
                                    <p:cond delay="0"/>
                                  </p:stCondLst>
                                  <p:childTnLst>
                                    <p:set>
                                      <p:cBhvr>
                                        <p:cTn id="199" dur="1" fill="hold">
                                          <p:stCondLst>
                                            <p:cond delay="0"/>
                                          </p:stCondLst>
                                        </p:cTn>
                                        <p:tgtEl>
                                          <p:spTgt spid="27654"/>
                                        </p:tgtEl>
                                        <p:attrNameLst>
                                          <p:attrName>style.visibility</p:attrName>
                                        </p:attrNameLst>
                                      </p:cBhvr>
                                      <p:to>
                                        <p:strVal val="visible"/>
                                      </p:to>
                                    </p:set>
                                    <p:animEffect transition="in" filter="wipe(left)">
                                      <p:cBhvr>
                                        <p:cTn id="200" dur="500"/>
                                        <p:tgtEl>
                                          <p:spTgt spid="27654"/>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27656"/>
                                        </p:tgtEl>
                                        <p:attrNameLst>
                                          <p:attrName>style.visibility</p:attrName>
                                        </p:attrNameLst>
                                      </p:cBhvr>
                                      <p:to>
                                        <p:strVal val="visible"/>
                                      </p:to>
                                    </p:set>
                                    <p:animEffect transition="in" filter="wipe(left)">
                                      <p:cBhvr>
                                        <p:cTn id="205"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autoUpdateAnimBg="0"/>
      <p:bldP spid="27656" grpId="0" autoUpdateAnimBg="0"/>
      <p:bldP spid="27657" grpId="0" autoUpdateAnimBg="0"/>
      <p:bldP spid="27658" grpId="0" autoUpdateAnimBg="0"/>
      <p:bldP spid="27659" grpId="0" autoUpdateAnimBg="0"/>
      <p:bldP spid="27660" grpId="0" autoUpdateAnimBg="0"/>
      <p:bldP spid="27661" grpId="0" animBg="1"/>
      <p:bldP spid="27662" grpId="0" animBg="1"/>
      <p:bldP spid="27663" grpId="0" animBg="1"/>
      <p:bldP spid="27665" grpId="0" animBg="1"/>
      <p:bldP spid="27667" grpId="0" animBg="1"/>
      <p:bldP spid="27668" grpId="0" animBg="1"/>
      <p:bldP spid="27669" grpId="0" animBg="1"/>
      <p:bldP spid="27670" grpId="0" animBg="1"/>
      <p:bldP spid="27671" grpId="0" animBg="1"/>
      <p:bldP spid="27672" grpId="0" animBg="1"/>
      <p:bldP spid="27673" grpId="0" animBg="1"/>
      <p:bldP spid="27674" grpId="0" animBg="1"/>
      <p:bldP spid="27676" grpId="0" autoUpdateAnimBg="0"/>
      <p:bldP spid="27681" grpId="0"/>
      <p:bldP spid="27682" grpId="0" animBg="1"/>
      <p:bldP spid="27683" grpId="0" animBg="1"/>
      <p:bldP spid="27684" grpId="0"/>
      <p:bldP spid="27686" grpId="0"/>
      <p:bldP spid="27688" grpId="0" animBg="1"/>
      <p:bldP spid="2769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变质量动力学简介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3"/>
          <p:cNvSpPr>
            <a:spLocks noChangeArrowheads="1"/>
          </p:cNvSpPr>
          <p:nvPr/>
        </p:nvSpPr>
        <p:spPr bwMode="auto">
          <a:xfrm>
            <a:off x="323528" y="1329688"/>
            <a:ext cx="8312150" cy="201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nchor="ctr">
            <a:spAutoFit/>
          </a:bodyPr>
          <a:lstStyle>
            <a:lvl1pPr marL="273050" indent="-273050">
              <a:defRPr>
                <a:solidFill>
                  <a:schemeClr val="tx1"/>
                </a:solidFill>
                <a:latin typeface="Arial" charset="0"/>
                <a:ea typeface="宋体" charset="-122"/>
              </a:defRPr>
            </a:lvl1pPr>
            <a:lvl2pPr>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nSpc>
                <a:spcPct val="125000"/>
              </a:lnSpc>
            </a:pPr>
            <a:r>
              <a:rPr kumimoji="1" lang="en-US" altLang="zh-CN" sz="2400" b="1" dirty="0">
                <a:latin typeface="Times New Roman" pitchFamily="18" charset="0"/>
              </a:rPr>
              <a:t>    </a:t>
            </a:r>
            <a:r>
              <a:rPr kumimoji="1" lang="zh-CN" altLang="en-US" sz="2400" b="1" dirty="0">
                <a:latin typeface="Times New Roman" pitchFamily="18" charset="0"/>
              </a:rPr>
              <a:t>设质点在 </a:t>
            </a:r>
            <a:r>
              <a:rPr kumimoji="1" lang="en-US" altLang="zh-CN" sz="2400" b="1" i="1" dirty="0">
                <a:latin typeface="Times New Roman" pitchFamily="18" charset="0"/>
              </a:rPr>
              <a:t>t </a:t>
            </a:r>
            <a:r>
              <a:rPr kumimoji="1" lang="zh-CN" altLang="en-US" sz="2400" b="1" dirty="0">
                <a:latin typeface="Times New Roman" pitchFamily="18" charset="0"/>
              </a:rPr>
              <a:t>时刻的质量为 </a:t>
            </a:r>
            <a:r>
              <a:rPr kumimoji="1" lang="en-US" altLang="zh-CN" sz="2400" b="1" i="1" dirty="0">
                <a:latin typeface="Times New Roman" pitchFamily="18" charset="0"/>
              </a:rPr>
              <a:t>m</a:t>
            </a:r>
            <a:r>
              <a:rPr kumimoji="1" lang="zh-CN" altLang="en-US" sz="2400" b="1" dirty="0">
                <a:latin typeface="Times New Roman" pitchFamily="18" charset="0"/>
              </a:rPr>
              <a:t>，速度为</a:t>
            </a:r>
            <a:r>
              <a:rPr kumimoji="1" lang="en-US" altLang="zh-CN" sz="2400" b="1" i="1" dirty="0">
                <a:latin typeface="Bookman Old Style" pitchFamily="18" charset="0"/>
              </a:rPr>
              <a:t>v</a:t>
            </a:r>
            <a:r>
              <a:rPr kumimoji="1" lang="zh-CN" altLang="en-US" sz="2400" b="1" dirty="0">
                <a:latin typeface="Times New Roman" pitchFamily="18" charset="0"/>
              </a:rPr>
              <a:t>，由于外力 </a:t>
            </a:r>
            <a:r>
              <a:rPr kumimoji="1" lang="en-US" altLang="zh-CN" sz="2400" b="1" i="1" dirty="0">
                <a:latin typeface="Times New Roman" pitchFamily="18" charset="0"/>
              </a:rPr>
              <a:t>F </a:t>
            </a:r>
            <a:r>
              <a:rPr kumimoji="1" lang="zh-CN" altLang="en-US" sz="2400" b="1" dirty="0">
                <a:latin typeface="Times New Roman" pitchFamily="18" charset="0"/>
              </a:rPr>
              <a:t>的作用和质量的并入，到</a:t>
            </a:r>
            <a:r>
              <a:rPr kumimoji="1" lang="zh-CN" altLang="en-US" sz="2400" b="1" i="1" dirty="0">
                <a:latin typeface="Times New Roman" pitchFamily="18" charset="0"/>
              </a:rPr>
              <a:t> </a:t>
            </a:r>
            <a:r>
              <a:rPr kumimoji="1" lang="en-US" altLang="zh-CN" sz="2400" b="1" i="1" dirty="0">
                <a:latin typeface="Times New Roman" pitchFamily="18" charset="0"/>
              </a:rPr>
              <a:t>t +</a:t>
            </a:r>
            <a:r>
              <a:rPr kumimoji="1" lang="en-US" altLang="zh-CN" sz="2400" b="1" dirty="0" err="1">
                <a:latin typeface="Times New Roman" pitchFamily="18" charset="0"/>
              </a:rPr>
              <a:t>d</a:t>
            </a:r>
            <a:r>
              <a:rPr kumimoji="1" lang="en-US" altLang="zh-CN" sz="2400" b="1" i="1" dirty="0" err="1">
                <a:latin typeface="Times New Roman" pitchFamily="18" charset="0"/>
              </a:rPr>
              <a:t>t</a:t>
            </a:r>
            <a:r>
              <a:rPr kumimoji="1" lang="en-US" altLang="zh-CN" sz="2400" b="1" dirty="0">
                <a:latin typeface="Times New Roman" pitchFamily="18" charset="0"/>
              </a:rPr>
              <a:t> </a:t>
            </a:r>
            <a:r>
              <a:rPr kumimoji="1" lang="zh-CN" altLang="en-US" sz="2400" b="1" dirty="0">
                <a:latin typeface="Times New Roman" pitchFamily="18" charset="0"/>
              </a:rPr>
              <a:t>时刻，质点质量变为 </a:t>
            </a:r>
            <a:r>
              <a:rPr kumimoji="1" lang="en-US" altLang="zh-CN" sz="2400" b="1" i="1" dirty="0" err="1">
                <a:latin typeface="Times New Roman" pitchFamily="18" charset="0"/>
              </a:rPr>
              <a:t>m+</a:t>
            </a:r>
            <a:r>
              <a:rPr kumimoji="1" lang="en-US" altLang="zh-CN" sz="2400" b="1" dirty="0" err="1">
                <a:latin typeface="Times New Roman" pitchFamily="18" charset="0"/>
              </a:rPr>
              <a:t>d</a:t>
            </a:r>
            <a:r>
              <a:rPr kumimoji="1" lang="en-US" altLang="zh-CN" sz="2400" b="1" i="1" dirty="0" err="1">
                <a:latin typeface="Times New Roman" pitchFamily="18" charset="0"/>
              </a:rPr>
              <a:t>m</a:t>
            </a:r>
            <a:r>
              <a:rPr kumimoji="1" lang="zh-CN" altLang="en-US" sz="2400" b="1" dirty="0">
                <a:latin typeface="Times New Roman" pitchFamily="18" charset="0"/>
              </a:rPr>
              <a:t>，速度变为</a:t>
            </a:r>
            <a:r>
              <a:rPr kumimoji="1" lang="zh-CN" altLang="en-US" sz="2400" b="1" i="1" dirty="0">
                <a:latin typeface="Bookman Old Style" pitchFamily="18" charset="0"/>
              </a:rPr>
              <a:t> </a:t>
            </a:r>
            <a:r>
              <a:rPr kumimoji="1" lang="en-US" altLang="zh-CN" sz="2400" b="1" i="1" dirty="0" err="1">
                <a:latin typeface="Bookman Old Style" pitchFamily="18" charset="0"/>
              </a:rPr>
              <a:t>v+</a:t>
            </a:r>
            <a:r>
              <a:rPr kumimoji="1" lang="en-US" altLang="zh-CN" sz="2400" b="1" dirty="0" err="1">
                <a:latin typeface="Times New Roman" pitchFamily="18" charset="0"/>
              </a:rPr>
              <a:t>d</a:t>
            </a:r>
            <a:r>
              <a:rPr kumimoji="1" lang="en-US" altLang="zh-CN" sz="2400" b="1" i="1" dirty="0" err="1">
                <a:latin typeface="Bookman Old Style" pitchFamily="18" charset="0"/>
              </a:rPr>
              <a:t>v</a:t>
            </a:r>
            <a:r>
              <a:rPr kumimoji="1" lang="en-US" altLang="zh-CN" sz="2400" b="1" dirty="0">
                <a:latin typeface="Bookman Old Style" pitchFamily="18" charset="0"/>
              </a:rPr>
              <a:t> </a:t>
            </a:r>
            <a:r>
              <a:rPr kumimoji="1" lang="zh-CN" altLang="en-US" sz="2400" b="1" dirty="0">
                <a:latin typeface="Times New Roman" pitchFamily="18" charset="0"/>
              </a:rPr>
              <a:t>。在 </a:t>
            </a:r>
            <a:r>
              <a:rPr kumimoji="1" lang="en-US" altLang="zh-CN" sz="2400" b="1" dirty="0" err="1">
                <a:latin typeface="Times New Roman" pitchFamily="18" charset="0"/>
              </a:rPr>
              <a:t>d</a:t>
            </a:r>
            <a:r>
              <a:rPr kumimoji="1" lang="en-US" altLang="zh-CN" sz="2400" b="1" i="1" dirty="0" err="1">
                <a:latin typeface="Times New Roman" pitchFamily="18" charset="0"/>
              </a:rPr>
              <a:t>t</a:t>
            </a:r>
            <a:r>
              <a:rPr kumimoji="1" lang="zh-CN" altLang="en-US" sz="2400" b="1" dirty="0">
                <a:latin typeface="Times New Roman" pitchFamily="18" charset="0"/>
              </a:rPr>
              <a:t>时间内，质量的增量为 </a:t>
            </a:r>
            <a:r>
              <a:rPr kumimoji="1" lang="en-US" altLang="zh-CN" sz="2400" b="1" dirty="0" err="1">
                <a:latin typeface="Times New Roman" pitchFamily="18" charset="0"/>
              </a:rPr>
              <a:t>d</a:t>
            </a:r>
            <a:r>
              <a:rPr kumimoji="1" lang="en-US" altLang="zh-CN" sz="2400" b="1" i="1" dirty="0" err="1">
                <a:latin typeface="Times New Roman" pitchFamily="18" charset="0"/>
              </a:rPr>
              <a:t>m</a:t>
            </a:r>
            <a:r>
              <a:rPr kumimoji="1" lang="zh-CN" altLang="en-US" sz="2400" b="1" dirty="0">
                <a:latin typeface="Times New Roman" pitchFamily="18" charset="0"/>
              </a:rPr>
              <a:t>，如 </a:t>
            </a:r>
            <a:r>
              <a:rPr kumimoji="1" lang="en-US" altLang="zh-CN" sz="2400" b="1" dirty="0" err="1">
                <a:latin typeface="Times New Roman" pitchFamily="18" charset="0"/>
              </a:rPr>
              <a:t>d</a:t>
            </a:r>
            <a:r>
              <a:rPr kumimoji="1" lang="en-US" altLang="zh-CN" sz="2400" b="1" i="1" dirty="0" err="1">
                <a:latin typeface="Times New Roman" pitchFamily="18" charset="0"/>
              </a:rPr>
              <a:t>m</a:t>
            </a:r>
            <a:r>
              <a:rPr kumimoji="1" lang="zh-CN" altLang="en-US" sz="2400" b="1" dirty="0">
                <a:latin typeface="Times New Roman" pitchFamily="18" charset="0"/>
              </a:rPr>
              <a:t>在与 </a:t>
            </a:r>
            <a:r>
              <a:rPr kumimoji="1" lang="en-US" altLang="zh-CN" sz="2400" b="1" i="1" dirty="0">
                <a:latin typeface="Times New Roman" pitchFamily="18" charset="0"/>
              </a:rPr>
              <a:t>m</a:t>
            </a:r>
            <a:r>
              <a:rPr kumimoji="1" lang="zh-CN" altLang="en-US" sz="2400" b="1" dirty="0">
                <a:latin typeface="Times New Roman" pitchFamily="18" charset="0"/>
              </a:rPr>
              <a:t>合并前的速度为 </a:t>
            </a:r>
            <a:r>
              <a:rPr kumimoji="1" lang="en-US" altLang="zh-CN" sz="2400" b="1" i="1" dirty="0">
                <a:latin typeface="Times New Roman" pitchFamily="18" charset="0"/>
              </a:rPr>
              <a:t>u</a:t>
            </a:r>
            <a:r>
              <a:rPr kumimoji="1" lang="zh-CN" altLang="en-US" sz="2400" b="1" dirty="0">
                <a:latin typeface="Times New Roman" pitchFamily="18" charset="0"/>
              </a:rPr>
              <a:t>，根据动量定理有</a:t>
            </a:r>
          </a:p>
        </p:txBody>
      </p:sp>
      <p:graphicFrame>
        <p:nvGraphicFramePr>
          <p:cNvPr id="9" name="Object 4"/>
          <p:cNvGraphicFramePr>
            <a:graphicFrameLocks noChangeAspect="1"/>
          </p:cNvGraphicFramePr>
          <p:nvPr>
            <p:extLst>
              <p:ext uri="{D42A27DB-BD31-4B8C-83A1-F6EECF244321}">
                <p14:modId xmlns:p14="http://schemas.microsoft.com/office/powerpoint/2010/main" val="933281711"/>
              </p:ext>
            </p:extLst>
          </p:nvPr>
        </p:nvGraphicFramePr>
        <p:xfrm>
          <a:off x="2130425" y="3303588"/>
          <a:ext cx="4910138" cy="512762"/>
        </p:xfrm>
        <a:graphic>
          <a:graphicData uri="http://schemas.openxmlformats.org/presentationml/2006/ole">
            <mc:AlternateContent xmlns:mc="http://schemas.openxmlformats.org/markup-compatibility/2006">
              <mc:Choice xmlns:v="urn:schemas-microsoft-com:vml" Requires="v">
                <p:oleObj spid="_x0000_s178628" name="Equation" r:id="rId4" imgW="2311200" imgH="241200" progId="Equation.DSMT4">
                  <p:embed/>
                </p:oleObj>
              </mc:Choice>
              <mc:Fallback>
                <p:oleObj name="Equation" r:id="rId4" imgW="2311200" imgH="241200" progId="Equation.DSMT4">
                  <p:embed/>
                  <p:pic>
                    <p:nvPicPr>
                      <p:cNvPr id="0" name=""/>
                      <p:cNvPicPr>
                        <a:picLocks noChangeArrowheads="1"/>
                      </p:cNvPicPr>
                      <p:nvPr/>
                    </p:nvPicPr>
                    <p:blipFill>
                      <a:blip r:embed="rId5"/>
                      <a:srcRect/>
                      <a:stretch>
                        <a:fillRect/>
                      </a:stretch>
                    </p:blipFill>
                    <p:spPr bwMode="auto">
                      <a:xfrm>
                        <a:off x="2130425" y="3303588"/>
                        <a:ext cx="491013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66FFFF"/>
                            </a:solidFill>
                            <a:miter lim="800000"/>
                            <a:headEnd/>
                            <a:tailEnd/>
                          </a14:hiddenLine>
                        </a:ext>
                      </a:extLst>
                    </p:spPr>
                  </p:pic>
                </p:oleObj>
              </mc:Fallback>
            </mc:AlternateContent>
          </a:graphicData>
        </a:graphic>
      </p:graphicFrame>
      <p:sp>
        <p:nvSpPr>
          <p:cNvPr id="10" name="Rectangle 5"/>
          <p:cNvSpPr>
            <a:spLocks noChangeArrowheads="1"/>
          </p:cNvSpPr>
          <p:nvPr/>
        </p:nvSpPr>
        <p:spPr bwMode="auto">
          <a:xfrm>
            <a:off x="647378" y="3930489"/>
            <a:ext cx="2196435" cy="536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r>
              <a:rPr kumimoji="1" lang="zh-CN" altLang="en-US" sz="2400" b="1" dirty="0">
                <a:latin typeface="宋体" charset="-122"/>
              </a:rPr>
              <a:t>略去二阶小量 </a:t>
            </a:r>
          </a:p>
        </p:txBody>
      </p:sp>
      <p:graphicFrame>
        <p:nvGraphicFramePr>
          <p:cNvPr id="11" name="Object 6"/>
          <p:cNvGraphicFramePr>
            <a:graphicFrameLocks noChangeAspect="1"/>
          </p:cNvGraphicFramePr>
          <p:nvPr>
            <p:extLst>
              <p:ext uri="{D42A27DB-BD31-4B8C-83A1-F6EECF244321}">
                <p14:modId xmlns:p14="http://schemas.microsoft.com/office/powerpoint/2010/main" val="3619688981"/>
              </p:ext>
            </p:extLst>
          </p:nvPr>
        </p:nvGraphicFramePr>
        <p:xfrm>
          <a:off x="2182813" y="4541838"/>
          <a:ext cx="3078162" cy="512762"/>
        </p:xfrm>
        <a:graphic>
          <a:graphicData uri="http://schemas.openxmlformats.org/presentationml/2006/ole">
            <mc:AlternateContent xmlns:mc="http://schemas.openxmlformats.org/markup-compatibility/2006">
              <mc:Choice xmlns:v="urn:schemas-microsoft-com:vml" Requires="v">
                <p:oleObj spid="_x0000_s178629" name="Equation" r:id="rId6" imgW="1447560" imgH="241200" progId="Equation.DSMT4">
                  <p:embed/>
                </p:oleObj>
              </mc:Choice>
              <mc:Fallback>
                <p:oleObj name="Equation" r:id="rId6" imgW="1447560" imgH="241200" progId="Equation.DSMT4">
                  <p:embed/>
                  <p:pic>
                    <p:nvPicPr>
                      <p:cNvPr id="0" name=""/>
                      <p:cNvPicPr>
                        <a:picLocks noChangeArrowheads="1"/>
                      </p:cNvPicPr>
                      <p:nvPr/>
                    </p:nvPicPr>
                    <p:blipFill>
                      <a:blip r:embed="rId7"/>
                      <a:srcRect/>
                      <a:stretch>
                        <a:fillRect/>
                      </a:stretch>
                    </p:blipFill>
                    <p:spPr bwMode="auto">
                      <a:xfrm>
                        <a:off x="2182813" y="4541838"/>
                        <a:ext cx="30781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66FFFF"/>
                            </a:solidFill>
                            <a:miter lim="800000"/>
                            <a:headEnd/>
                            <a:tailEnd/>
                          </a14:hiddenLine>
                        </a:ext>
                      </a:extLst>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75841054"/>
              </p:ext>
            </p:extLst>
          </p:nvPr>
        </p:nvGraphicFramePr>
        <p:xfrm>
          <a:off x="6046788" y="4437112"/>
          <a:ext cx="1187450" cy="431800"/>
        </p:xfrm>
        <a:graphic>
          <a:graphicData uri="http://schemas.openxmlformats.org/presentationml/2006/ole">
            <mc:AlternateContent xmlns:mc="http://schemas.openxmlformats.org/markup-compatibility/2006">
              <mc:Choice xmlns:v="urn:schemas-microsoft-com:vml" Requires="v">
                <p:oleObj spid="_x0000_s178630" name="Equation" r:id="rId8" imgW="634680" imgH="228600" progId="Equation.DSMT4">
                  <p:embed/>
                </p:oleObj>
              </mc:Choice>
              <mc:Fallback>
                <p:oleObj name="Equation" r:id="rId8" imgW="634680" imgH="228600" progId="Equation.DSMT4">
                  <p:embed/>
                  <p:pic>
                    <p:nvPicPr>
                      <p:cNvPr id="0" name=""/>
                      <p:cNvPicPr>
                        <a:picLocks noChangeArrowheads="1"/>
                      </p:cNvPicPr>
                      <p:nvPr/>
                    </p:nvPicPr>
                    <p:blipFill>
                      <a:blip r:embed="rId9"/>
                      <a:srcRect/>
                      <a:stretch>
                        <a:fillRect/>
                      </a:stretch>
                    </p:blipFill>
                    <p:spPr bwMode="auto">
                      <a:xfrm>
                        <a:off x="6046788" y="4437112"/>
                        <a:ext cx="11874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8"/>
          <p:cNvGraphicFramePr>
            <a:graphicFrameLocks noChangeAspect="1"/>
          </p:cNvGraphicFramePr>
          <p:nvPr>
            <p:extLst>
              <p:ext uri="{D42A27DB-BD31-4B8C-83A1-F6EECF244321}">
                <p14:modId xmlns:p14="http://schemas.microsoft.com/office/powerpoint/2010/main" val="3553025585"/>
              </p:ext>
            </p:extLst>
          </p:nvPr>
        </p:nvGraphicFramePr>
        <p:xfrm>
          <a:off x="2195513" y="5276850"/>
          <a:ext cx="2184400" cy="479425"/>
        </p:xfrm>
        <a:graphic>
          <a:graphicData uri="http://schemas.openxmlformats.org/presentationml/2006/ole">
            <mc:AlternateContent xmlns:mc="http://schemas.openxmlformats.org/markup-compatibility/2006">
              <mc:Choice xmlns:v="urn:schemas-microsoft-com:vml" Requires="v">
                <p:oleObj spid="_x0000_s178631" name="Equation" r:id="rId10" imgW="1155600" imgH="253800" progId="Equation.DSMT4">
                  <p:embed/>
                </p:oleObj>
              </mc:Choice>
              <mc:Fallback>
                <p:oleObj name="Equation" r:id="rId10" imgW="1155600" imgH="253800" progId="Equation.DSMT4">
                  <p:embed/>
                  <p:pic>
                    <p:nvPicPr>
                      <p:cNvPr id="0" name=""/>
                      <p:cNvPicPr>
                        <a:picLocks noChangeArrowheads="1"/>
                      </p:cNvPicPr>
                      <p:nvPr/>
                    </p:nvPicPr>
                    <p:blipFill>
                      <a:blip r:embed="rId11"/>
                      <a:srcRect/>
                      <a:stretch>
                        <a:fillRect/>
                      </a:stretch>
                    </p:blipFill>
                    <p:spPr bwMode="auto">
                      <a:xfrm>
                        <a:off x="2195513" y="5276850"/>
                        <a:ext cx="21844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9"/>
          <p:cNvGraphicFramePr>
            <a:graphicFrameLocks noChangeAspect="1"/>
          </p:cNvGraphicFramePr>
          <p:nvPr>
            <p:extLst>
              <p:ext uri="{D42A27DB-BD31-4B8C-83A1-F6EECF244321}">
                <p14:modId xmlns:p14="http://schemas.microsoft.com/office/powerpoint/2010/main" val="1116588989"/>
              </p:ext>
            </p:extLst>
          </p:nvPr>
        </p:nvGraphicFramePr>
        <p:xfrm>
          <a:off x="2205797" y="5977010"/>
          <a:ext cx="2222187" cy="764358"/>
        </p:xfrm>
        <a:graphic>
          <a:graphicData uri="http://schemas.openxmlformats.org/presentationml/2006/ole">
            <mc:AlternateContent xmlns:mc="http://schemas.openxmlformats.org/markup-compatibility/2006">
              <mc:Choice xmlns:v="urn:schemas-microsoft-com:vml" Requires="v">
                <p:oleObj spid="_x0000_s178632" name="Equation" r:id="rId12" imgW="1143000" imgH="393480" progId="Equation.DSMT4">
                  <p:embed/>
                </p:oleObj>
              </mc:Choice>
              <mc:Fallback>
                <p:oleObj name="Equation" r:id="rId12" imgW="1143000" imgH="393480" progId="Equation.DSMT4">
                  <p:embed/>
                  <p:pic>
                    <p:nvPicPr>
                      <p:cNvPr id="0" name=""/>
                      <p:cNvPicPr>
                        <a:picLocks noChangeArrowheads="1"/>
                      </p:cNvPicPr>
                      <p:nvPr/>
                    </p:nvPicPr>
                    <p:blipFill>
                      <a:blip r:embed="rId13"/>
                      <a:srcRect/>
                      <a:stretch>
                        <a:fillRect/>
                      </a:stretch>
                    </p:blipFill>
                    <p:spPr bwMode="auto">
                      <a:xfrm>
                        <a:off x="2205797" y="5977010"/>
                        <a:ext cx="2222187" cy="764358"/>
                      </a:xfrm>
                      <a:prstGeom prst="rect">
                        <a:avLst/>
                      </a:prstGeom>
                      <a:noFill/>
                    </p:spPr>
                  </p:pic>
                </p:oleObj>
              </mc:Fallback>
            </mc:AlternateContent>
          </a:graphicData>
        </a:graphic>
      </p:graphicFrame>
      <p:sp>
        <p:nvSpPr>
          <p:cNvPr id="16" name="Rectangle 10"/>
          <p:cNvSpPr>
            <a:spLocks noChangeArrowheads="1"/>
          </p:cNvSpPr>
          <p:nvPr/>
        </p:nvSpPr>
        <p:spPr bwMode="auto">
          <a:xfrm>
            <a:off x="4788024" y="5949280"/>
            <a:ext cx="3023585" cy="782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r>
              <a:rPr kumimoji="1" lang="zh-CN" altLang="en-US" sz="2000" b="1" dirty="0">
                <a:latin typeface="楷体_GB2312" pitchFamily="49" charset="-122"/>
                <a:ea typeface="楷体_GB2312" pitchFamily="49" charset="-122"/>
              </a:rPr>
              <a:t>变质量动力学的基本方程</a:t>
            </a:r>
            <a:endParaRPr kumimoji="1" lang="en-US" altLang="zh-CN" sz="2000" b="1" dirty="0">
              <a:latin typeface="楷体_GB2312" pitchFamily="49" charset="-122"/>
              <a:ea typeface="楷体_GB2312" pitchFamily="49" charset="-122"/>
            </a:endParaRPr>
          </a:p>
          <a:p>
            <a:r>
              <a:rPr kumimoji="1" lang="zh-CN" altLang="en-US" sz="2000" b="1" dirty="0">
                <a:latin typeface="楷体_GB2312" pitchFamily="49" charset="-122"/>
                <a:ea typeface="楷体_GB2312" pitchFamily="49" charset="-122"/>
              </a:rPr>
              <a:t>密歇尔斯基方程</a:t>
            </a:r>
          </a:p>
        </p:txBody>
      </p:sp>
      <p:sp>
        <p:nvSpPr>
          <p:cNvPr id="17" name="AutoShape 11"/>
          <p:cNvSpPr>
            <a:spLocks noChangeArrowheads="1"/>
          </p:cNvSpPr>
          <p:nvPr/>
        </p:nvSpPr>
        <p:spPr bwMode="auto">
          <a:xfrm>
            <a:off x="6395665" y="5084787"/>
            <a:ext cx="2136775" cy="720725"/>
          </a:xfrm>
          <a:prstGeom prst="wedgeRectCallout">
            <a:avLst>
              <a:gd name="adj1" fmla="val -44727"/>
              <a:gd name="adj2" fmla="val -88324"/>
            </a:avLst>
          </a:prstGeom>
          <a:noFill/>
          <a:ln w="9525">
            <a:solidFill>
              <a:srgbClr val="66FFFF"/>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lstStyle/>
          <a:p>
            <a:pPr lvl="0" algn="ctr" eaLnBrk="0" hangingPunct="0"/>
            <a:r>
              <a:rPr kumimoji="1" lang="en-US" altLang="zh-CN" sz="2000" b="1">
                <a:solidFill>
                  <a:prstClr val="black"/>
                </a:solidFill>
                <a:latin typeface="Times New Roman" pitchFamily="18" charset="0"/>
                <a:ea typeface="楷体_GB2312" pitchFamily="49" charset="-122"/>
              </a:rPr>
              <a:t>d</a:t>
            </a:r>
            <a:r>
              <a:rPr kumimoji="1" lang="en-US" altLang="zh-CN" sz="2000" b="1" i="1">
                <a:solidFill>
                  <a:prstClr val="black"/>
                </a:solidFill>
                <a:latin typeface="Times New Roman" pitchFamily="18" charset="0"/>
                <a:ea typeface="楷体_GB2312" pitchFamily="49" charset="-122"/>
              </a:rPr>
              <a:t>m</a:t>
            </a:r>
            <a:r>
              <a:rPr kumimoji="1" lang="en-US" altLang="zh-CN" sz="2000" b="1" i="1">
                <a:solidFill>
                  <a:prstClr val="black"/>
                </a:solidFill>
                <a:latin typeface="楷体_GB2312" pitchFamily="49" charset="-122"/>
                <a:ea typeface="楷体_GB2312" pitchFamily="49" charset="-122"/>
              </a:rPr>
              <a:t> </a:t>
            </a:r>
            <a:r>
              <a:rPr kumimoji="1" lang="zh-CN" altLang="en-US" sz="2000" b="1">
                <a:solidFill>
                  <a:prstClr val="black"/>
                </a:solidFill>
                <a:latin typeface="楷体_GB2312" pitchFamily="49" charset="-122"/>
                <a:ea typeface="楷体_GB2312" pitchFamily="49" charset="-122"/>
              </a:rPr>
              <a:t>与 </a:t>
            </a:r>
            <a:r>
              <a:rPr kumimoji="1" lang="en-US" altLang="zh-CN" sz="2000" b="1" i="1">
                <a:solidFill>
                  <a:prstClr val="black"/>
                </a:solidFill>
                <a:latin typeface="Times New Roman" pitchFamily="18" charset="0"/>
                <a:ea typeface="楷体_GB2312" pitchFamily="49" charset="-122"/>
              </a:rPr>
              <a:t>m</a:t>
            </a:r>
            <a:r>
              <a:rPr kumimoji="1" lang="en-US" altLang="zh-CN" sz="2000" b="1" i="1">
                <a:solidFill>
                  <a:prstClr val="black"/>
                </a:solidFill>
                <a:latin typeface="楷体_GB2312" pitchFamily="49" charset="-122"/>
                <a:ea typeface="楷体_GB2312" pitchFamily="49" charset="-122"/>
              </a:rPr>
              <a:t> </a:t>
            </a:r>
            <a:r>
              <a:rPr kumimoji="1" lang="zh-CN" altLang="en-US" sz="2000" b="1">
                <a:solidFill>
                  <a:prstClr val="black"/>
                </a:solidFill>
                <a:latin typeface="楷体_GB2312" pitchFamily="49" charset="-122"/>
                <a:ea typeface="楷体_GB2312" pitchFamily="49" charset="-122"/>
              </a:rPr>
              <a:t>合并前相对于</a:t>
            </a:r>
            <a:r>
              <a:rPr kumimoji="1" lang="en-US" altLang="zh-CN" sz="2000" b="1" i="1">
                <a:solidFill>
                  <a:prstClr val="black"/>
                </a:solidFill>
                <a:latin typeface="Times New Roman" pitchFamily="18" charset="0"/>
                <a:ea typeface="楷体_GB2312" pitchFamily="49" charset="-122"/>
              </a:rPr>
              <a:t>m </a:t>
            </a:r>
            <a:r>
              <a:rPr kumimoji="1" lang="zh-CN" altLang="en-US" sz="2000" b="1">
                <a:solidFill>
                  <a:prstClr val="black"/>
                </a:solidFill>
                <a:latin typeface="楷体_GB2312" pitchFamily="49" charset="-122"/>
                <a:ea typeface="楷体_GB2312" pitchFamily="49" charset="-122"/>
              </a:rPr>
              <a:t>的速度</a:t>
            </a:r>
            <a:endParaRPr kumimoji="1" lang="zh-CN" altLang="en-US" sz="2000" b="1" dirty="0">
              <a:solidFill>
                <a:prstClr val="black"/>
              </a:solidFill>
              <a:latin typeface="楷体_GB2312" pitchFamily="49" charset="-122"/>
              <a:ea typeface="楷体_GB2312" pitchFamily="49" charset="-122"/>
            </a:endParaRPr>
          </a:p>
        </p:txBody>
      </p:sp>
    </p:spTree>
    <p:extLst>
      <p:ext uri="{BB962C8B-B14F-4D97-AF65-F5344CB8AC3E}">
        <p14:creationId xmlns:p14="http://schemas.microsoft.com/office/powerpoint/2010/main" val="37943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6" grpId="0"/>
      <p:bldP spid="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704850" y="1603375"/>
            <a:ext cx="447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Times New Roman" pitchFamily="18" charset="0"/>
              </a:rPr>
              <a:t>当不计空气阻力，只计重力，则</a:t>
            </a:r>
            <a:endParaRPr kumimoji="1" lang="zh-CN" altLang="en-US" sz="2400">
              <a:solidFill>
                <a:schemeClr val="bg1"/>
              </a:solidFill>
              <a:latin typeface="Times New Roman" pitchFamily="18" charset="0"/>
            </a:endParaRPr>
          </a:p>
        </p:txBody>
      </p:sp>
      <p:graphicFrame>
        <p:nvGraphicFramePr>
          <p:cNvPr id="29699" name="Object 3"/>
          <p:cNvGraphicFramePr>
            <a:graphicFrameLocks/>
          </p:cNvGraphicFramePr>
          <p:nvPr/>
        </p:nvGraphicFramePr>
        <p:xfrm>
          <a:off x="784225" y="2305050"/>
          <a:ext cx="2822575" cy="742950"/>
        </p:xfrm>
        <a:graphic>
          <a:graphicData uri="http://schemas.openxmlformats.org/presentationml/2006/ole">
            <mc:AlternateContent xmlns:mc="http://schemas.openxmlformats.org/markup-compatibility/2006">
              <mc:Choice xmlns:v="urn:schemas-microsoft-com:vml" Requires="v">
                <p:oleObj spid="_x0000_s179906" name="公式" r:id="rId3" imgW="3136900" imgH="825500" progId="Equation.3">
                  <p:embed/>
                </p:oleObj>
              </mc:Choice>
              <mc:Fallback>
                <p:oleObj name="公式" r:id="rId3" imgW="3136900" imgH="8255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225" y="2305050"/>
                        <a:ext cx="28225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Lst>
                    </p:spPr>
                  </p:pic>
                </p:oleObj>
              </mc:Fallback>
            </mc:AlternateContent>
          </a:graphicData>
        </a:graphic>
      </p:graphicFrame>
      <p:graphicFrame>
        <p:nvGraphicFramePr>
          <p:cNvPr id="29700" name="Object 4"/>
          <p:cNvGraphicFramePr>
            <a:graphicFrameLocks/>
          </p:cNvGraphicFramePr>
          <p:nvPr/>
        </p:nvGraphicFramePr>
        <p:xfrm>
          <a:off x="4564063" y="2305050"/>
          <a:ext cx="3679825" cy="742950"/>
        </p:xfrm>
        <a:graphic>
          <a:graphicData uri="http://schemas.openxmlformats.org/presentationml/2006/ole">
            <mc:AlternateContent xmlns:mc="http://schemas.openxmlformats.org/markup-compatibility/2006">
              <mc:Choice xmlns:v="urn:schemas-microsoft-com:vml" Requires="v">
                <p:oleObj spid="_x0000_s179907" name="公式" r:id="rId5" imgW="4089400" imgH="825500" progId="Equation.3">
                  <p:embed/>
                </p:oleObj>
              </mc:Choice>
              <mc:Fallback>
                <p:oleObj name="公式" r:id="rId5" imgW="4089400" imgH="8255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4063" y="2305050"/>
                        <a:ext cx="36798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66FFFF"/>
                            </a:solidFill>
                            <a:miter lim="800000"/>
                            <a:headEnd/>
                            <a:tailEnd/>
                          </a14:hiddenLine>
                        </a:ext>
                      </a:extLst>
                    </p:spPr>
                  </p:pic>
                </p:oleObj>
              </mc:Fallback>
            </mc:AlternateContent>
          </a:graphicData>
        </a:graphic>
      </p:graphicFrame>
      <p:graphicFrame>
        <p:nvGraphicFramePr>
          <p:cNvPr id="29701" name="Object 5"/>
          <p:cNvGraphicFramePr>
            <a:graphicFrameLocks/>
          </p:cNvGraphicFramePr>
          <p:nvPr/>
        </p:nvGraphicFramePr>
        <p:xfrm>
          <a:off x="3321050" y="3213100"/>
          <a:ext cx="2114550" cy="742950"/>
        </p:xfrm>
        <a:graphic>
          <a:graphicData uri="http://schemas.openxmlformats.org/presentationml/2006/ole">
            <mc:AlternateContent xmlns:mc="http://schemas.openxmlformats.org/markup-compatibility/2006">
              <mc:Choice xmlns:v="urn:schemas-microsoft-com:vml" Requires="v">
                <p:oleObj spid="_x0000_s179908" name="公式" r:id="rId7" imgW="2349500" imgH="825500" progId="Equation.3">
                  <p:embed/>
                </p:oleObj>
              </mc:Choice>
              <mc:Fallback>
                <p:oleObj name="公式" r:id="rId7" imgW="2349500" imgH="8255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1050" y="3213100"/>
                        <a:ext cx="2114550" cy="742950"/>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2" name="AutoShape 6"/>
          <p:cNvSpPr>
            <a:spLocks noChangeArrowheads="1"/>
          </p:cNvSpPr>
          <p:nvPr/>
        </p:nvSpPr>
        <p:spPr bwMode="auto">
          <a:xfrm>
            <a:off x="3851275" y="2565400"/>
            <a:ext cx="350838" cy="252413"/>
          </a:xfrm>
          <a:prstGeom prst="rightArrow">
            <a:avLst>
              <a:gd name="adj1" fmla="val 50000"/>
              <a:gd name="adj2" fmla="val 34748"/>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3" name="Text Box 7"/>
          <p:cNvSpPr txBox="1">
            <a:spLocks noChangeArrowheads="1"/>
          </p:cNvSpPr>
          <p:nvPr/>
        </p:nvSpPr>
        <p:spPr bwMode="auto">
          <a:xfrm>
            <a:off x="5743575" y="3357563"/>
            <a:ext cx="2484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chemeClr val="bg1"/>
                </a:solidFill>
                <a:latin typeface="楷体_GB2312" pitchFamily="49" charset="-122"/>
                <a:ea typeface="楷体_GB2312" pitchFamily="49" charset="-122"/>
              </a:rPr>
              <a:t>（火箭的速度方程）</a:t>
            </a:r>
            <a:endParaRPr kumimoji="1" lang="zh-CN" altLang="en-US" sz="2000">
              <a:solidFill>
                <a:schemeClr val="bg1"/>
              </a:solidFill>
              <a:latin typeface="楷体_GB2312" pitchFamily="49" charset="-122"/>
              <a:ea typeface="楷体_GB2312" pitchFamily="49" charset="-122"/>
            </a:endParaRPr>
          </a:p>
        </p:txBody>
      </p:sp>
      <p:sp>
        <p:nvSpPr>
          <p:cNvPr id="29704" name="Text Box 8"/>
          <p:cNvSpPr txBox="1">
            <a:spLocks noChangeArrowheads="1"/>
          </p:cNvSpPr>
          <p:nvPr/>
        </p:nvSpPr>
        <p:spPr bwMode="auto">
          <a:xfrm>
            <a:off x="784225" y="3949700"/>
            <a:ext cx="85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FF00"/>
                </a:solidFill>
                <a:latin typeface="Times New Roman" pitchFamily="18" charset="0"/>
              </a:rPr>
              <a:t>讨论</a:t>
            </a:r>
            <a:endParaRPr kumimoji="1" lang="zh-CN" altLang="en-US" sz="2400">
              <a:solidFill>
                <a:srgbClr val="FFFF00"/>
              </a:solidFill>
              <a:latin typeface="Times New Roman" pitchFamily="18" charset="0"/>
            </a:endParaRPr>
          </a:p>
        </p:txBody>
      </p:sp>
      <p:sp>
        <p:nvSpPr>
          <p:cNvPr id="29705" name="Text Box 9"/>
          <p:cNvSpPr txBox="1">
            <a:spLocks noChangeArrowheads="1"/>
          </p:cNvSpPr>
          <p:nvPr/>
        </p:nvSpPr>
        <p:spPr bwMode="auto">
          <a:xfrm>
            <a:off x="746125" y="4484688"/>
            <a:ext cx="245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bg1"/>
                </a:solidFill>
                <a:latin typeface="Times New Roman" pitchFamily="18" charset="0"/>
                <a:ea typeface="楷体_GB2312" pitchFamily="49" charset="-122"/>
              </a:rPr>
              <a:t>(1) </a:t>
            </a:r>
            <a:r>
              <a:rPr kumimoji="1" lang="zh-CN" altLang="en-US" sz="2400" b="1">
                <a:solidFill>
                  <a:schemeClr val="bg1"/>
                </a:solidFill>
                <a:latin typeface="Times New Roman" pitchFamily="18" charset="0"/>
                <a:ea typeface="楷体_GB2312" pitchFamily="49" charset="-122"/>
              </a:rPr>
              <a:t>若不考虑重力</a:t>
            </a:r>
            <a:endParaRPr kumimoji="1" lang="zh-CN" altLang="en-US" sz="2400">
              <a:solidFill>
                <a:schemeClr val="bg1"/>
              </a:solidFill>
              <a:latin typeface="Times New Roman" pitchFamily="18" charset="0"/>
              <a:ea typeface="楷体_GB2312" pitchFamily="49" charset="-122"/>
            </a:endParaRPr>
          </a:p>
        </p:txBody>
      </p:sp>
      <p:graphicFrame>
        <p:nvGraphicFramePr>
          <p:cNvPr id="29706" name="Object 10"/>
          <p:cNvGraphicFramePr>
            <a:graphicFrameLocks/>
          </p:cNvGraphicFramePr>
          <p:nvPr/>
        </p:nvGraphicFramePr>
        <p:xfrm>
          <a:off x="3549650" y="4414838"/>
          <a:ext cx="1530350" cy="742950"/>
        </p:xfrm>
        <a:graphic>
          <a:graphicData uri="http://schemas.openxmlformats.org/presentationml/2006/ole">
            <mc:AlternateContent xmlns:mc="http://schemas.openxmlformats.org/markup-compatibility/2006">
              <mc:Choice xmlns:v="urn:schemas-microsoft-com:vml" Requires="v">
                <p:oleObj spid="_x0000_s179909" name="公式" r:id="rId9" imgW="1701800" imgH="825500" progId="Equation.3">
                  <p:embed/>
                </p:oleObj>
              </mc:Choice>
              <mc:Fallback>
                <p:oleObj name="公式" r:id="rId9" imgW="1701800" imgH="8255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9650" y="4414838"/>
                        <a:ext cx="1530350" cy="742950"/>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7" name="Text Box 11"/>
          <p:cNvSpPr txBox="1">
            <a:spLocks noChangeArrowheads="1"/>
          </p:cNvSpPr>
          <p:nvPr/>
        </p:nvSpPr>
        <p:spPr bwMode="auto">
          <a:xfrm>
            <a:off x="762000" y="5276850"/>
            <a:ext cx="3017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chemeClr val="bg1"/>
                </a:solidFill>
                <a:latin typeface="Times New Roman" pitchFamily="18" charset="0"/>
                <a:ea typeface="楷体_GB2312" pitchFamily="49" charset="-122"/>
              </a:rPr>
              <a:t>(2) </a:t>
            </a:r>
            <a:r>
              <a:rPr kumimoji="1" lang="zh-CN" altLang="en-US" sz="2400" b="1">
                <a:solidFill>
                  <a:schemeClr val="bg1"/>
                </a:solidFill>
                <a:latin typeface="楷体_GB2312" pitchFamily="49" charset="-122"/>
                <a:ea typeface="楷体_GB2312" pitchFamily="49" charset="-122"/>
              </a:rPr>
              <a:t>多级火箭问题</a:t>
            </a:r>
            <a:endParaRPr kumimoji="1" lang="zh-CN" altLang="en-US" sz="2400">
              <a:solidFill>
                <a:schemeClr val="bg1"/>
              </a:solidFill>
              <a:latin typeface="楷体_GB2312" pitchFamily="49" charset="-122"/>
              <a:ea typeface="楷体_GB2312" pitchFamily="49" charset="-122"/>
            </a:endParaRPr>
          </a:p>
        </p:txBody>
      </p:sp>
      <p:graphicFrame>
        <p:nvGraphicFramePr>
          <p:cNvPr id="29708" name="Object 12"/>
          <p:cNvGraphicFramePr>
            <a:graphicFrameLocks/>
          </p:cNvGraphicFramePr>
          <p:nvPr/>
        </p:nvGraphicFramePr>
        <p:xfrm>
          <a:off x="2786063" y="5791200"/>
          <a:ext cx="1404937" cy="376238"/>
        </p:xfrm>
        <a:graphic>
          <a:graphicData uri="http://schemas.openxmlformats.org/presentationml/2006/ole">
            <mc:AlternateContent xmlns:mc="http://schemas.openxmlformats.org/markup-compatibility/2006">
              <mc:Choice xmlns:v="urn:schemas-microsoft-com:vml" Requires="v">
                <p:oleObj spid="_x0000_s179910" name="公式" r:id="rId11" imgW="1562100" imgH="419100" progId="Equation.3">
                  <p:embed/>
                </p:oleObj>
              </mc:Choice>
              <mc:Fallback>
                <p:oleObj name="公式" r:id="rId11" imgW="1562100" imgH="4191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6063" y="5791200"/>
                        <a:ext cx="140493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29709" name="Object 13"/>
          <p:cNvGraphicFramePr>
            <a:graphicFrameLocks/>
          </p:cNvGraphicFramePr>
          <p:nvPr/>
        </p:nvGraphicFramePr>
        <p:xfrm>
          <a:off x="4441825" y="5791200"/>
          <a:ext cx="2422525" cy="376238"/>
        </p:xfrm>
        <a:graphic>
          <a:graphicData uri="http://schemas.openxmlformats.org/presentationml/2006/ole">
            <mc:AlternateContent xmlns:mc="http://schemas.openxmlformats.org/markup-compatibility/2006">
              <mc:Choice xmlns:v="urn:schemas-microsoft-com:vml" Requires="v">
                <p:oleObj spid="_x0000_s179911" name="公式" r:id="rId13" imgW="2692400" imgH="419100" progId="Equation.3">
                  <p:embed/>
                </p:oleObj>
              </mc:Choice>
              <mc:Fallback>
                <p:oleObj name="公式" r:id="rId13" imgW="2692400" imgH="41910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41825" y="5791200"/>
                        <a:ext cx="242252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graphicFrame>
        <p:nvGraphicFramePr>
          <p:cNvPr id="29710" name="Object 14"/>
          <p:cNvGraphicFramePr>
            <a:graphicFrameLocks/>
          </p:cNvGraphicFramePr>
          <p:nvPr/>
        </p:nvGraphicFramePr>
        <p:xfrm>
          <a:off x="4225925" y="6365875"/>
          <a:ext cx="2867025" cy="376238"/>
        </p:xfrm>
        <a:graphic>
          <a:graphicData uri="http://schemas.openxmlformats.org/presentationml/2006/ole">
            <mc:AlternateContent xmlns:mc="http://schemas.openxmlformats.org/markup-compatibility/2006">
              <mc:Choice xmlns:v="urn:schemas-microsoft-com:vml" Requires="v">
                <p:oleObj spid="_x0000_s179912" name="公式" r:id="rId15" imgW="3187700" imgH="419100" progId="Equation.3">
                  <p:embed/>
                </p:oleObj>
              </mc:Choice>
              <mc:Fallback>
                <p:oleObj name="公式" r:id="rId15" imgW="3187700" imgH="41910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25925" y="6365875"/>
                        <a:ext cx="286702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66FFFF"/>
                            </a:solidFill>
                            <a:miter lim="800000"/>
                            <a:headEnd/>
                            <a:tailEnd/>
                          </a14:hiddenLine>
                        </a:ext>
                      </a:extLst>
                    </p:spPr>
                  </p:pic>
                </p:oleObj>
              </mc:Fallback>
            </mc:AlternateContent>
          </a:graphicData>
        </a:graphic>
      </p:graphicFrame>
      <p:sp>
        <p:nvSpPr>
          <p:cNvPr id="29711" name="Text Box 15"/>
          <p:cNvSpPr txBox="1">
            <a:spLocks noChangeArrowheads="1"/>
          </p:cNvSpPr>
          <p:nvPr/>
        </p:nvSpPr>
        <p:spPr bwMode="auto">
          <a:xfrm>
            <a:off x="1085850" y="361950"/>
            <a:ext cx="65229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chemeClr val="bg1"/>
                </a:solidFill>
                <a:latin typeface="Times New Roman" pitchFamily="18" charset="0"/>
              </a:rPr>
              <a:t>例：变质量动力学的应用</a:t>
            </a:r>
            <a:r>
              <a:rPr kumimoji="1" lang="zh-CN" altLang="en-US" sz="2400" b="1" dirty="0">
                <a:solidFill>
                  <a:srgbClr val="FFFF00"/>
                </a:solidFill>
                <a:latin typeface="Times New Roman" pitchFamily="18" charset="0"/>
              </a:rPr>
              <a:t> </a:t>
            </a:r>
            <a:r>
              <a:rPr kumimoji="1" lang="en-US" altLang="zh-CN" sz="2400" b="1" dirty="0">
                <a:solidFill>
                  <a:schemeClr val="bg1"/>
                </a:solidFill>
                <a:latin typeface="Times New Roman" pitchFamily="18" charset="0"/>
              </a:rPr>
              <a:t>—— </a:t>
            </a:r>
            <a:r>
              <a:rPr kumimoji="1" lang="zh-CN" altLang="en-US" sz="2400" b="1" dirty="0">
                <a:solidFill>
                  <a:schemeClr val="bg1"/>
                </a:solidFill>
                <a:latin typeface="Times New Roman" pitchFamily="18" charset="0"/>
              </a:rPr>
              <a:t>火箭的运动方程</a:t>
            </a:r>
            <a:endParaRPr kumimoji="1" lang="zh-CN" altLang="en-US" sz="2400" dirty="0">
              <a:solidFill>
                <a:schemeClr val="bg1"/>
              </a:solidFill>
              <a:latin typeface="Times New Roman" pitchFamily="18" charset="0"/>
            </a:endParaRPr>
          </a:p>
        </p:txBody>
      </p:sp>
      <p:sp>
        <p:nvSpPr>
          <p:cNvPr id="29712" name="Text Box 16"/>
          <p:cNvSpPr txBox="1">
            <a:spLocks noChangeArrowheads="1"/>
          </p:cNvSpPr>
          <p:nvPr/>
        </p:nvSpPr>
        <p:spPr bwMode="auto">
          <a:xfrm>
            <a:off x="742950" y="950913"/>
            <a:ext cx="1249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66FFFF"/>
                </a:solidFill>
                <a:latin typeface="Times New Roman" pitchFamily="18" charset="0"/>
              </a:rPr>
              <a:t>t </a:t>
            </a:r>
            <a:r>
              <a:rPr kumimoji="1" lang="zh-CN" altLang="en-US" sz="2400" b="1">
                <a:solidFill>
                  <a:schemeClr val="bg1"/>
                </a:solidFill>
                <a:latin typeface="Times New Roman" pitchFamily="18" charset="0"/>
              </a:rPr>
              <a:t>时刻，</a:t>
            </a:r>
            <a:endParaRPr kumimoji="1" lang="zh-CN" altLang="en-US" sz="2400">
              <a:solidFill>
                <a:schemeClr val="bg1"/>
              </a:solidFill>
              <a:latin typeface="Times New Roman" pitchFamily="18" charset="0"/>
            </a:endParaRPr>
          </a:p>
        </p:txBody>
      </p:sp>
      <p:sp>
        <p:nvSpPr>
          <p:cNvPr id="29713" name="Text Box 17"/>
          <p:cNvSpPr txBox="1">
            <a:spLocks noChangeArrowheads="1"/>
          </p:cNvSpPr>
          <p:nvPr/>
        </p:nvSpPr>
        <p:spPr bwMode="auto">
          <a:xfrm>
            <a:off x="1771650" y="955675"/>
            <a:ext cx="350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Times New Roman" pitchFamily="18" charset="0"/>
              </a:rPr>
              <a:t>火箭质量为</a:t>
            </a:r>
            <a:r>
              <a:rPr kumimoji="1" lang="zh-CN" altLang="en-US" sz="2400" b="1">
                <a:solidFill>
                  <a:srgbClr val="66FFFF"/>
                </a:solidFill>
                <a:latin typeface="Times New Roman" pitchFamily="18" charset="0"/>
              </a:rPr>
              <a:t> </a:t>
            </a:r>
            <a:r>
              <a:rPr kumimoji="1" lang="en-US" altLang="zh-CN" sz="2400" b="1" i="1">
                <a:solidFill>
                  <a:srgbClr val="66FFFF"/>
                </a:solidFill>
                <a:latin typeface="Times New Roman" pitchFamily="18" charset="0"/>
              </a:rPr>
              <a:t>M</a:t>
            </a:r>
            <a:r>
              <a:rPr kumimoji="1" lang="zh-CN" altLang="en-US" sz="2400" b="1" i="1">
                <a:solidFill>
                  <a:schemeClr val="bg1"/>
                </a:solidFill>
                <a:latin typeface="Times New Roman" pitchFamily="18" charset="0"/>
              </a:rPr>
              <a:t>，</a:t>
            </a:r>
            <a:r>
              <a:rPr kumimoji="1" lang="zh-CN" altLang="en-US" sz="2400" b="1">
                <a:solidFill>
                  <a:schemeClr val="bg1"/>
                </a:solidFill>
                <a:latin typeface="Times New Roman" pitchFamily="18" charset="0"/>
              </a:rPr>
              <a:t>速度为</a:t>
            </a:r>
            <a:r>
              <a:rPr kumimoji="1" lang="zh-CN" altLang="en-US" sz="2400" b="1" i="1">
                <a:solidFill>
                  <a:schemeClr val="bg1"/>
                </a:solidFill>
                <a:latin typeface="Times New Roman" pitchFamily="18" charset="0"/>
              </a:rPr>
              <a:t> </a:t>
            </a:r>
            <a:r>
              <a:rPr kumimoji="1" lang="en-US" altLang="zh-CN" sz="2400" i="1">
                <a:solidFill>
                  <a:srgbClr val="66FFFF"/>
                </a:solidFill>
                <a:latin typeface="Bookman Old Style" pitchFamily="18" charset="0"/>
              </a:rPr>
              <a:t>v</a:t>
            </a:r>
          </a:p>
        </p:txBody>
      </p:sp>
      <p:grpSp>
        <p:nvGrpSpPr>
          <p:cNvPr id="29714" name="Group 18"/>
          <p:cNvGrpSpPr>
            <a:grpSpLocks/>
          </p:cNvGrpSpPr>
          <p:nvPr/>
        </p:nvGrpSpPr>
        <p:grpSpPr bwMode="auto">
          <a:xfrm>
            <a:off x="7518400" y="385763"/>
            <a:ext cx="1112838" cy="1674812"/>
            <a:chOff x="4608" y="2496"/>
            <a:chExt cx="819" cy="1584"/>
          </a:xfrm>
        </p:grpSpPr>
        <p:grpSp>
          <p:nvGrpSpPr>
            <p:cNvPr id="29715" name="Group 19"/>
            <p:cNvGrpSpPr>
              <a:grpSpLocks/>
            </p:cNvGrpSpPr>
            <p:nvPr/>
          </p:nvGrpSpPr>
          <p:grpSpPr bwMode="auto">
            <a:xfrm>
              <a:off x="4608" y="2496"/>
              <a:ext cx="576" cy="1584"/>
              <a:chOff x="4416" y="2256"/>
              <a:chExt cx="768" cy="1872"/>
            </a:xfrm>
          </p:grpSpPr>
          <p:sp>
            <p:nvSpPr>
              <p:cNvPr id="29716" name="Rectangle 20"/>
              <p:cNvSpPr>
                <a:spLocks noChangeArrowheads="1"/>
              </p:cNvSpPr>
              <p:nvPr/>
            </p:nvSpPr>
            <p:spPr bwMode="auto">
              <a:xfrm>
                <a:off x="4608" y="2784"/>
                <a:ext cx="384" cy="1152"/>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7" name="AutoShape 21"/>
              <p:cNvSpPr>
                <a:spLocks noChangeArrowheads="1"/>
              </p:cNvSpPr>
              <p:nvPr/>
            </p:nvSpPr>
            <p:spPr bwMode="auto">
              <a:xfrm>
                <a:off x="4608" y="2256"/>
                <a:ext cx="384" cy="528"/>
              </a:xfrm>
              <a:prstGeom prst="triangle">
                <a:avLst>
                  <a:gd name="adj" fmla="val 5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8" name="AutoShape 22"/>
              <p:cNvSpPr>
                <a:spLocks noChangeArrowheads="1"/>
              </p:cNvSpPr>
              <p:nvPr/>
            </p:nvSpPr>
            <p:spPr bwMode="auto">
              <a:xfrm>
                <a:off x="4992" y="3600"/>
                <a:ext cx="192" cy="528"/>
              </a:xfrm>
              <a:prstGeom prst="rtTriangl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9" name="AutoShape 23"/>
              <p:cNvSpPr>
                <a:spLocks noChangeArrowheads="1"/>
              </p:cNvSpPr>
              <p:nvPr/>
            </p:nvSpPr>
            <p:spPr bwMode="auto">
              <a:xfrm flipH="1">
                <a:off x="4416" y="3600"/>
                <a:ext cx="192" cy="528"/>
              </a:xfrm>
              <a:prstGeom prst="rtTriangl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720" name="Text Box 24"/>
            <p:cNvSpPr txBox="1">
              <a:spLocks noChangeArrowheads="1"/>
            </p:cNvSpPr>
            <p:nvPr/>
          </p:nvSpPr>
          <p:spPr bwMode="auto">
            <a:xfrm>
              <a:off x="5136" y="3023"/>
              <a:ext cx="291"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i="1">
                  <a:solidFill>
                    <a:srgbClr val="FFFF00"/>
                  </a:solidFill>
                  <a:latin typeface="Times New Roman" pitchFamily="18" charset="0"/>
                </a:rPr>
                <a:t>M</a:t>
              </a:r>
            </a:p>
          </p:txBody>
        </p:sp>
        <p:sp>
          <p:nvSpPr>
            <p:cNvPr id="29721" name="Text Box 25"/>
            <p:cNvSpPr txBox="1">
              <a:spLocks noChangeArrowheads="1"/>
            </p:cNvSpPr>
            <p:nvPr/>
          </p:nvSpPr>
          <p:spPr bwMode="auto">
            <a:xfrm>
              <a:off x="5137" y="3600"/>
              <a:ext cx="197"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FFFF00"/>
                  </a:solidFill>
                  <a:latin typeface="Times New Roman" pitchFamily="18" charset="0"/>
                </a:rPr>
                <a:t>t</a:t>
              </a:r>
            </a:p>
          </p:txBody>
        </p:sp>
      </p:grpSp>
      <p:sp>
        <p:nvSpPr>
          <p:cNvPr id="29722" name="AutoShape 26"/>
          <p:cNvSpPr>
            <a:spLocks noChangeArrowheads="1"/>
          </p:cNvSpPr>
          <p:nvPr/>
        </p:nvSpPr>
        <p:spPr bwMode="auto">
          <a:xfrm>
            <a:off x="7346950" y="1096963"/>
            <a:ext cx="133350" cy="696912"/>
          </a:xfrm>
          <a:prstGeom prst="upArrow">
            <a:avLst>
              <a:gd name="adj1" fmla="val 50000"/>
              <a:gd name="adj2" fmla="val 130655"/>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9723" name="Text Box 27"/>
          <p:cNvSpPr txBox="1">
            <a:spLocks noChangeArrowheads="1"/>
          </p:cNvSpPr>
          <p:nvPr/>
        </p:nvSpPr>
        <p:spPr bwMode="auto">
          <a:xfrm>
            <a:off x="7200900" y="609600"/>
            <a:ext cx="349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FFFF00"/>
                </a:solidFill>
                <a:latin typeface="Bookman Old Style" pitchFamily="18" charset="0"/>
              </a:rPr>
              <a:t>v</a:t>
            </a:r>
          </a:p>
        </p:txBody>
      </p:sp>
      <p:sp>
        <p:nvSpPr>
          <p:cNvPr id="29724" name="Text Box 28"/>
          <p:cNvSpPr txBox="1">
            <a:spLocks noChangeArrowheads="1"/>
          </p:cNvSpPr>
          <p:nvPr/>
        </p:nvSpPr>
        <p:spPr bwMode="auto">
          <a:xfrm>
            <a:off x="5984875" y="4479925"/>
            <a:ext cx="28717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pPr algn="ctr"/>
            <a:r>
              <a:rPr kumimoji="1" lang="zh-CN" altLang="en-US" sz="2400" b="1">
                <a:solidFill>
                  <a:schemeClr val="bg1"/>
                </a:solidFill>
                <a:latin typeface="Times New Roman" pitchFamily="18" charset="0"/>
                <a:ea typeface="楷体_GB2312" pitchFamily="49" charset="-122"/>
              </a:rPr>
              <a:t>火箭的质量比</a:t>
            </a:r>
            <a:r>
              <a:rPr kumimoji="1" lang="zh-CN" altLang="en-US" sz="2400" b="1">
                <a:solidFill>
                  <a:srgbClr val="66FFFF"/>
                </a:solidFill>
                <a:latin typeface="Times New Roman" pitchFamily="18" charset="0"/>
              </a:rPr>
              <a:t> </a:t>
            </a:r>
            <a:r>
              <a:rPr kumimoji="1" lang="en-US" altLang="zh-CN" sz="2400" b="1" i="1">
                <a:solidFill>
                  <a:srgbClr val="66FFFF"/>
                </a:solidFill>
                <a:latin typeface="Times New Roman" pitchFamily="18" charset="0"/>
              </a:rPr>
              <a:t>N</a:t>
            </a:r>
            <a:endParaRPr kumimoji="1" lang="en-US" altLang="zh-CN" sz="2400">
              <a:solidFill>
                <a:srgbClr val="66FFFF"/>
              </a:solidFill>
              <a:latin typeface="Times New Roman" pitchFamily="18" charset="0"/>
            </a:endParaRPr>
          </a:p>
        </p:txBody>
      </p:sp>
      <p:graphicFrame>
        <p:nvGraphicFramePr>
          <p:cNvPr id="29725" name="Object 29"/>
          <p:cNvGraphicFramePr>
            <a:graphicFrameLocks/>
          </p:cNvGraphicFramePr>
          <p:nvPr/>
        </p:nvGraphicFramePr>
        <p:xfrm>
          <a:off x="5724525" y="4365625"/>
          <a:ext cx="479425" cy="742950"/>
        </p:xfrm>
        <a:graphic>
          <a:graphicData uri="http://schemas.openxmlformats.org/presentationml/2006/ole">
            <mc:AlternateContent xmlns:mc="http://schemas.openxmlformats.org/markup-compatibility/2006">
              <mc:Choice xmlns:v="urn:schemas-microsoft-com:vml" Requires="v">
                <p:oleObj spid="_x0000_s179913" name="公式" r:id="rId17" imgW="533400" imgH="825500" progId="Equation.3">
                  <p:embed/>
                </p:oleObj>
              </mc:Choice>
              <mc:Fallback>
                <p:oleObj name="公式" r:id="rId17" imgW="533400" imgH="82550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24525" y="4365625"/>
                        <a:ext cx="479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sp>
        <p:nvSpPr>
          <p:cNvPr id="29726" name="Rectangle 30"/>
          <p:cNvSpPr>
            <a:spLocks noChangeArrowheads="1"/>
          </p:cNvSpPr>
          <p:nvPr/>
        </p:nvSpPr>
        <p:spPr bwMode="auto">
          <a:xfrm>
            <a:off x="746125" y="228600"/>
            <a:ext cx="361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4000" b="1">
                <a:solidFill>
                  <a:srgbClr val="FFFF66"/>
                </a:solidFill>
                <a:latin typeface="Times New Roman" pitchFamily="18" charset="0"/>
              </a:rPr>
              <a:t>•</a:t>
            </a:r>
            <a:endParaRPr lang="en-US" altLang="zh-CN" sz="2400" b="1">
              <a:solidFill>
                <a:schemeClr val="bg1"/>
              </a:solidFill>
              <a:latin typeface="Times New Roman" pitchFamily="18" charset="0"/>
            </a:endParaRPr>
          </a:p>
        </p:txBody>
      </p:sp>
      <p:sp>
        <p:nvSpPr>
          <p:cNvPr id="29727" name="Rectangle 31"/>
          <p:cNvSpPr>
            <a:spLocks noChangeArrowheads="1"/>
          </p:cNvSpPr>
          <p:nvPr/>
        </p:nvSpPr>
        <p:spPr bwMode="auto">
          <a:xfrm>
            <a:off x="6921500" y="342900"/>
            <a:ext cx="2222500" cy="288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sp>
        <p:nvSpPr>
          <p:cNvPr id="29728" name="AutoShape 32"/>
          <p:cNvSpPr>
            <a:spLocks noChangeArrowheads="1"/>
          </p:cNvSpPr>
          <p:nvPr/>
        </p:nvSpPr>
        <p:spPr bwMode="auto">
          <a:xfrm>
            <a:off x="414338" y="3860800"/>
            <a:ext cx="360362"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9" name="AutoShape 33"/>
          <p:cNvSpPr>
            <a:spLocks noChangeArrowheads="1"/>
          </p:cNvSpPr>
          <p:nvPr/>
        </p:nvSpPr>
        <p:spPr bwMode="auto">
          <a:xfrm>
            <a:off x="7451725" y="6165850"/>
            <a:ext cx="1152525" cy="360363"/>
          </a:xfrm>
          <a:prstGeom prst="roundRect">
            <a:avLst>
              <a:gd name="adj" fmla="val 50000"/>
            </a:avLst>
          </a:prstGeom>
          <a:solidFill>
            <a:srgbClr val="E1C663">
              <a:alpha val="33000"/>
            </a:srgbClr>
          </a:solidFill>
          <a:ln w="38100">
            <a:solidFill>
              <a:srgbClr val="663300">
                <a:alpha val="3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CC00"/>
                </a:solidFill>
                <a:ea typeface="方正舒体_GBK" pitchFamily="65" charset="-122"/>
              </a:rPr>
              <a:t> </a:t>
            </a:r>
            <a:r>
              <a:rPr lang="zh-CN" altLang="en-US" sz="2000" b="1">
                <a:solidFill>
                  <a:srgbClr val="FFCC00"/>
                </a:solidFill>
                <a:ea typeface="方正舒体_GBK" pitchFamily="65" charset="-122"/>
              </a:rPr>
              <a:t>返回  </a:t>
            </a:r>
          </a:p>
        </p:txBody>
      </p:sp>
      <p:sp>
        <p:nvSpPr>
          <p:cNvPr id="29730" name="AutoShape 34">
            <a:hlinkClick r:id="rId19"/>
          </p:cNvPr>
          <p:cNvSpPr>
            <a:spLocks noChangeArrowheads="1"/>
          </p:cNvSpPr>
          <p:nvPr/>
        </p:nvSpPr>
        <p:spPr bwMode="auto">
          <a:xfrm>
            <a:off x="7451725" y="6164263"/>
            <a:ext cx="1152525" cy="360362"/>
          </a:xfrm>
          <a:prstGeom prst="roundRect">
            <a:avLst>
              <a:gd name="adj" fmla="val 50000"/>
            </a:avLst>
          </a:prstGeom>
          <a:solidFill>
            <a:srgbClr val="E1C663">
              <a:alpha val="0"/>
            </a:srgbClr>
          </a:solidFill>
          <a:ln>
            <a:noFill/>
          </a:ln>
          <a:effectLst/>
          <a:extLst>
            <a:ext uri="{91240B29-F687-4F45-9708-019B960494DF}">
              <a14:hiddenLine xmlns:a14="http://schemas.microsoft.com/office/drawing/2010/main" w="38100">
                <a:solidFill>
                  <a:srgbClr val="663300">
                    <a:alpha val="30000"/>
                  </a:srgbClr>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FFCC00"/>
              </a:solidFill>
              <a:ea typeface="方正舒体_GBK" pitchFamily="65" charset="-122"/>
            </a:endParaRPr>
          </a:p>
        </p:txBody>
      </p:sp>
    </p:spTree>
    <p:extLst>
      <p:ext uri="{BB962C8B-B14F-4D97-AF65-F5344CB8AC3E}">
        <p14:creationId xmlns:p14="http://schemas.microsoft.com/office/powerpoint/2010/main" val="3735918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26"/>
                                        </p:tgtEl>
                                        <p:attrNameLst>
                                          <p:attrName>style.visibility</p:attrName>
                                        </p:attrNameLst>
                                      </p:cBhvr>
                                      <p:to>
                                        <p:strVal val="visible"/>
                                      </p:to>
                                    </p:set>
                                    <p:animEffect transition="in" filter="wipe(left)">
                                      <p:cBhvr>
                                        <p:cTn id="7" dur="500"/>
                                        <p:tgtEl>
                                          <p:spTgt spid="2972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711">
                                            <p:txEl>
                                              <p:pRg st="0" end="0"/>
                                            </p:txEl>
                                          </p:spTgt>
                                        </p:tgtEl>
                                        <p:attrNameLst>
                                          <p:attrName>style.visibility</p:attrName>
                                        </p:attrNameLst>
                                      </p:cBhvr>
                                      <p:to>
                                        <p:strVal val="visible"/>
                                      </p:to>
                                    </p:set>
                                    <p:animEffect transition="in" filter="wipe(left)">
                                      <p:cBhvr>
                                        <p:cTn id="11" dur="500"/>
                                        <p:tgtEl>
                                          <p:spTgt spid="29711">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712">
                                            <p:txEl>
                                              <p:pRg st="0" end="0"/>
                                            </p:txEl>
                                          </p:spTgt>
                                        </p:tgtEl>
                                        <p:attrNameLst>
                                          <p:attrName>style.visibility</p:attrName>
                                        </p:attrNameLst>
                                      </p:cBhvr>
                                      <p:to>
                                        <p:strVal val="visible"/>
                                      </p:to>
                                    </p:set>
                                    <p:animEffect transition="in" filter="wipe(left)">
                                      <p:cBhvr>
                                        <p:cTn id="15" dur="500"/>
                                        <p:tgtEl>
                                          <p:spTgt spid="29712">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713">
                                            <p:txEl>
                                              <p:pRg st="0" end="0"/>
                                            </p:txEl>
                                          </p:spTgt>
                                        </p:tgtEl>
                                        <p:attrNameLst>
                                          <p:attrName>style.visibility</p:attrName>
                                        </p:attrNameLst>
                                      </p:cBhvr>
                                      <p:to>
                                        <p:strVal val="visible"/>
                                      </p:to>
                                    </p:set>
                                    <p:animEffect transition="in" filter="wipe(left)">
                                      <p:cBhvr>
                                        <p:cTn id="19" dur="500"/>
                                        <p:tgtEl>
                                          <p:spTgt spid="29713">
                                            <p:txEl>
                                              <p:pRg st="0" end="0"/>
                                            </p:txEl>
                                          </p:spTgt>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9714"/>
                                        </p:tgtEl>
                                        <p:attrNameLst>
                                          <p:attrName>style.visibility</p:attrName>
                                        </p:attrNameLst>
                                      </p:cBhvr>
                                      <p:to>
                                        <p:strVal val="visible"/>
                                      </p:to>
                                    </p:set>
                                    <p:animEffect transition="in" filter="wipe(down)">
                                      <p:cBhvr>
                                        <p:cTn id="23" dur="500"/>
                                        <p:tgtEl>
                                          <p:spTgt spid="2971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9722"/>
                                        </p:tgtEl>
                                        <p:attrNameLst>
                                          <p:attrName>style.visibility</p:attrName>
                                        </p:attrNameLst>
                                      </p:cBhvr>
                                      <p:to>
                                        <p:strVal val="visible"/>
                                      </p:to>
                                    </p:set>
                                    <p:animEffect transition="in" filter="wipe(down)">
                                      <p:cBhvr>
                                        <p:cTn id="28" dur="500"/>
                                        <p:tgtEl>
                                          <p:spTgt spid="2972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9723">
                                            <p:txEl>
                                              <p:pRg st="0" end="0"/>
                                            </p:txEl>
                                          </p:spTgt>
                                        </p:tgtEl>
                                        <p:attrNameLst>
                                          <p:attrName>style.visibility</p:attrName>
                                        </p:attrNameLst>
                                      </p:cBhvr>
                                      <p:to>
                                        <p:strVal val="visible"/>
                                      </p:to>
                                    </p:set>
                                    <p:animEffect transition="in" filter="wipe(down)">
                                      <p:cBhvr>
                                        <p:cTn id="33" dur="500"/>
                                        <p:tgtEl>
                                          <p:spTgt spid="29723">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9698">
                                            <p:txEl>
                                              <p:pRg st="0" end="0"/>
                                            </p:txEl>
                                          </p:spTgt>
                                        </p:tgtEl>
                                        <p:attrNameLst>
                                          <p:attrName>style.visibility</p:attrName>
                                        </p:attrNameLst>
                                      </p:cBhvr>
                                      <p:to>
                                        <p:strVal val="visible"/>
                                      </p:to>
                                    </p:set>
                                    <p:animEffect transition="in" filter="wipe(left)">
                                      <p:cBhvr>
                                        <p:cTn id="38" dur="500"/>
                                        <p:tgtEl>
                                          <p:spTgt spid="29698">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9699"/>
                                        </p:tgtEl>
                                        <p:attrNameLst>
                                          <p:attrName>style.visibility</p:attrName>
                                        </p:attrNameLst>
                                      </p:cBhvr>
                                      <p:to>
                                        <p:strVal val="visible"/>
                                      </p:to>
                                    </p:set>
                                    <p:animEffect transition="in" filter="wipe(left)">
                                      <p:cBhvr>
                                        <p:cTn id="43" dur="500"/>
                                        <p:tgtEl>
                                          <p:spTgt spid="2969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9702"/>
                                        </p:tgtEl>
                                        <p:attrNameLst>
                                          <p:attrName>style.visibility</p:attrName>
                                        </p:attrNameLst>
                                      </p:cBhvr>
                                      <p:to>
                                        <p:strVal val="visible"/>
                                      </p:to>
                                    </p:set>
                                    <p:animEffect transition="in" filter="wipe(left)">
                                      <p:cBhvr>
                                        <p:cTn id="48" dur="500"/>
                                        <p:tgtEl>
                                          <p:spTgt spid="2970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9700"/>
                                        </p:tgtEl>
                                        <p:attrNameLst>
                                          <p:attrName>style.visibility</p:attrName>
                                        </p:attrNameLst>
                                      </p:cBhvr>
                                      <p:to>
                                        <p:strVal val="visible"/>
                                      </p:to>
                                    </p:set>
                                    <p:animEffect transition="in" filter="wipe(left)">
                                      <p:cBhvr>
                                        <p:cTn id="53" dur="500"/>
                                        <p:tgtEl>
                                          <p:spTgt spid="2970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9701"/>
                                        </p:tgtEl>
                                        <p:attrNameLst>
                                          <p:attrName>style.visibility</p:attrName>
                                        </p:attrNameLst>
                                      </p:cBhvr>
                                      <p:to>
                                        <p:strVal val="visible"/>
                                      </p:to>
                                    </p:set>
                                    <p:animEffect transition="in" filter="wipe(left)">
                                      <p:cBhvr>
                                        <p:cTn id="58" dur="500"/>
                                        <p:tgtEl>
                                          <p:spTgt spid="2970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9703">
                                            <p:txEl>
                                              <p:pRg st="0" end="0"/>
                                            </p:txEl>
                                          </p:spTgt>
                                        </p:tgtEl>
                                        <p:attrNameLst>
                                          <p:attrName>style.visibility</p:attrName>
                                        </p:attrNameLst>
                                      </p:cBhvr>
                                      <p:to>
                                        <p:strVal val="visible"/>
                                      </p:to>
                                    </p:set>
                                    <p:animEffect transition="in" filter="wipe(left)">
                                      <p:cBhvr>
                                        <p:cTn id="63" dur="500"/>
                                        <p:tgtEl>
                                          <p:spTgt spid="29703">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0" presetClass="entr" presetSubtype="0" decel="100000" fill="hold" grpId="0" nodeType="clickEffect">
                                  <p:stCondLst>
                                    <p:cond delay="0"/>
                                  </p:stCondLst>
                                  <p:childTnLst>
                                    <p:set>
                                      <p:cBhvr>
                                        <p:cTn id="67" dur="1" fill="hold">
                                          <p:stCondLst>
                                            <p:cond delay="0"/>
                                          </p:stCondLst>
                                        </p:cTn>
                                        <p:tgtEl>
                                          <p:spTgt spid="29728"/>
                                        </p:tgtEl>
                                        <p:attrNameLst>
                                          <p:attrName>style.visibility</p:attrName>
                                        </p:attrNameLst>
                                      </p:cBhvr>
                                      <p:to>
                                        <p:strVal val="visible"/>
                                      </p:to>
                                    </p:set>
                                    <p:anim calcmode="lin" valueType="num">
                                      <p:cBhvr>
                                        <p:cTn id="68" dur="1000" fill="hold"/>
                                        <p:tgtEl>
                                          <p:spTgt spid="29728"/>
                                        </p:tgtEl>
                                        <p:attrNameLst>
                                          <p:attrName>ppt_w</p:attrName>
                                        </p:attrNameLst>
                                      </p:cBhvr>
                                      <p:tavLst>
                                        <p:tav tm="0">
                                          <p:val>
                                            <p:strVal val="#ppt_w+.3"/>
                                          </p:val>
                                        </p:tav>
                                        <p:tav tm="100000">
                                          <p:val>
                                            <p:strVal val="#ppt_w"/>
                                          </p:val>
                                        </p:tav>
                                      </p:tavLst>
                                    </p:anim>
                                    <p:anim calcmode="lin" valueType="num">
                                      <p:cBhvr>
                                        <p:cTn id="69" dur="1000" fill="hold"/>
                                        <p:tgtEl>
                                          <p:spTgt spid="29728"/>
                                        </p:tgtEl>
                                        <p:attrNameLst>
                                          <p:attrName>ppt_h</p:attrName>
                                        </p:attrNameLst>
                                      </p:cBhvr>
                                      <p:tavLst>
                                        <p:tav tm="0">
                                          <p:val>
                                            <p:strVal val="#ppt_h"/>
                                          </p:val>
                                        </p:tav>
                                        <p:tav tm="100000">
                                          <p:val>
                                            <p:strVal val="#ppt_h"/>
                                          </p:val>
                                        </p:tav>
                                      </p:tavLst>
                                    </p:anim>
                                    <p:animEffect transition="in" filter="fade">
                                      <p:cBhvr>
                                        <p:cTn id="70" dur="1000"/>
                                        <p:tgtEl>
                                          <p:spTgt spid="2972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9704">
                                            <p:txEl>
                                              <p:pRg st="0" end="0"/>
                                            </p:txEl>
                                          </p:spTgt>
                                        </p:tgtEl>
                                        <p:attrNameLst>
                                          <p:attrName>style.visibility</p:attrName>
                                        </p:attrNameLst>
                                      </p:cBhvr>
                                      <p:to>
                                        <p:strVal val="visible"/>
                                      </p:to>
                                    </p:set>
                                    <p:animEffect transition="in" filter="wipe(left)">
                                      <p:cBhvr>
                                        <p:cTn id="75" dur="500"/>
                                        <p:tgtEl>
                                          <p:spTgt spid="29704">
                                            <p:txEl>
                                              <p:pRg st="0" end="0"/>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9705">
                                            <p:txEl>
                                              <p:pRg st="0" end="0"/>
                                            </p:txEl>
                                          </p:spTgt>
                                        </p:tgtEl>
                                        <p:attrNameLst>
                                          <p:attrName>style.visibility</p:attrName>
                                        </p:attrNameLst>
                                      </p:cBhvr>
                                      <p:to>
                                        <p:strVal val="visible"/>
                                      </p:to>
                                    </p:set>
                                    <p:animEffect transition="in" filter="wipe(left)">
                                      <p:cBhvr>
                                        <p:cTn id="80" dur="500"/>
                                        <p:tgtEl>
                                          <p:spTgt spid="29705">
                                            <p:txEl>
                                              <p:pRg st="0" end="0"/>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29706"/>
                                        </p:tgtEl>
                                        <p:attrNameLst>
                                          <p:attrName>style.visibility</p:attrName>
                                        </p:attrNameLst>
                                      </p:cBhvr>
                                      <p:to>
                                        <p:strVal val="visible"/>
                                      </p:to>
                                    </p:set>
                                    <p:animEffect transition="in" filter="wipe(left)">
                                      <p:cBhvr>
                                        <p:cTn id="85" dur="500"/>
                                        <p:tgtEl>
                                          <p:spTgt spid="2970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29725"/>
                                        </p:tgtEl>
                                        <p:attrNameLst>
                                          <p:attrName>style.visibility</p:attrName>
                                        </p:attrNameLst>
                                      </p:cBhvr>
                                      <p:to>
                                        <p:strVal val="visible"/>
                                      </p:to>
                                    </p:set>
                                    <p:animEffect transition="in" filter="wipe(left)">
                                      <p:cBhvr>
                                        <p:cTn id="90" dur="500"/>
                                        <p:tgtEl>
                                          <p:spTgt spid="2972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9724"/>
                                        </p:tgtEl>
                                        <p:attrNameLst>
                                          <p:attrName>style.visibility</p:attrName>
                                        </p:attrNameLst>
                                      </p:cBhvr>
                                      <p:to>
                                        <p:strVal val="visible"/>
                                      </p:to>
                                    </p:set>
                                    <p:animEffect transition="in" filter="wipe(left)">
                                      <p:cBhvr>
                                        <p:cTn id="95" dur="500"/>
                                        <p:tgtEl>
                                          <p:spTgt spid="29724"/>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9707">
                                            <p:txEl>
                                              <p:pRg st="0" end="0"/>
                                            </p:txEl>
                                          </p:spTgt>
                                        </p:tgtEl>
                                        <p:attrNameLst>
                                          <p:attrName>style.visibility</p:attrName>
                                        </p:attrNameLst>
                                      </p:cBhvr>
                                      <p:to>
                                        <p:strVal val="visible"/>
                                      </p:to>
                                    </p:set>
                                    <p:animEffect transition="in" filter="wipe(left)">
                                      <p:cBhvr>
                                        <p:cTn id="100" dur="500"/>
                                        <p:tgtEl>
                                          <p:spTgt spid="29707">
                                            <p:txEl>
                                              <p:pRg st="0" end="0"/>
                                            </p:txEl>
                                          </p:spTgt>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nodeType="clickEffect">
                                  <p:stCondLst>
                                    <p:cond delay="0"/>
                                  </p:stCondLst>
                                  <p:childTnLst>
                                    <p:set>
                                      <p:cBhvr>
                                        <p:cTn id="104" dur="1" fill="hold">
                                          <p:stCondLst>
                                            <p:cond delay="0"/>
                                          </p:stCondLst>
                                        </p:cTn>
                                        <p:tgtEl>
                                          <p:spTgt spid="29708"/>
                                        </p:tgtEl>
                                        <p:attrNameLst>
                                          <p:attrName>style.visibility</p:attrName>
                                        </p:attrNameLst>
                                      </p:cBhvr>
                                      <p:to>
                                        <p:strVal val="visible"/>
                                      </p:to>
                                    </p:set>
                                    <p:animEffect transition="in" filter="wipe(left)">
                                      <p:cBhvr>
                                        <p:cTn id="105" dur="500"/>
                                        <p:tgtEl>
                                          <p:spTgt spid="29708"/>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29709"/>
                                        </p:tgtEl>
                                        <p:attrNameLst>
                                          <p:attrName>style.visibility</p:attrName>
                                        </p:attrNameLst>
                                      </p:cBhvr>
                                      <p:to>
                                        <p:strVal val="visible"/>
                                      </p:to>
                                    </p:set>
                                    <p:animEffect transition="in" filter="wipe(left)">
                                      <p:cBhvr>
                                        <p:cTn id="110" dur="500"/>
                                        <p:tgtEl>
                                          <p:spTgt spid="29709"/>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nodeType="clickEffect">
                                  <p:stCondLst>
                                    <p:cond delay="0"/>
                                  </p:stCondLst>
                                  <p:childTnLst>
                                    <p:set>
                                      <p:cBhvr>
                                        <p:cTn id="114" dur="1" fill="hold">
                                          <p:stCondLst>
                                            <p:cond delay="0"/>
                                          </p:stCondLst>
                                        </p:cTn>
                                        <p:tgtEl>
                                          <p:spTgt spid="29710"/>
                                        </p:tgtEl>
                                        <p:attrNameLst>
                                          <p:attrName>style.visibility</p:attrName>
                                        </p:attrNameLst>
                                      </p:cBhvr>
                                      <p:to>
                                        <p:strVal val="visible"/>
                                      </p:to>
                                    </p:set>
                                    <p:animEffect transition="in" filter="wipe(left)">
                                      <p:cBhvr>
                                        <p:cTn id="115" dur="500"/>
                                        <p:tgtEl>
                                          <p:spTgt spid="29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autoUpdateAnimBg="0"/>
      <p:bldP spid="29702" grpId="0" animBg="1"/>
      <p:bldP spid="29703" grpId="0" build="p" autoUpdateAnimBg="0"/>
      <p:bldP spid="29704" grpId="0" build="p" autoUpdateAnimBg="0"/>
      <p:bldP spid="29705" grpId="0" build="p" autoUpdateAnimBg="0"/>
      <p:bldP spid="29707" grpId="0" build="p" autoUpdateAnimBg="0"/>
      <p:bldP spid="29711" grpId="0" build="p" autoUpdateAnimBg="0"/>
      <p:bldP spid="29712" grpId="0" build="p" autoUpdateAnimBg="0"/>
      <p:bldP spid="29713" grpId="0" build="p" autoUpdateAnimBg="0"/>
      <p:bldP spid="29722" grpId="0" animBg="1"/>
      <p:bldP spid="29723" grpId="0" build="p" autoUpdateAnimBg="0"/>
      <p:bldP spid="29724" grpId="0"/>
      <p:bldP spid="29726" grpId="0" autoUpdateAnimBg="0"/>
      <p:bldP spid="297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质点动量定理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Text Box 8"/>
          <p:cNvSpPr txBox="1">
            <a:spLocks noChangeArrowheads="1"/>
          </p:cNvSpPr>
          <p:nvPr/>
        </p:nvSpPr>
        <p:spPr bwMode="auto">
          <a:xfrm>
            <a:off x="467544" y="1772816"/>
            <a:ext cx="7992888" cy="379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zh-CN" altLang="en-US" sz="2400" b="1" dirty="0"/>
              <a:t>一些说明：</a:t>
            </a:r>
            <a:endParaRPr lang="en-US" altLang="zh-CN" sz="2400" b="1" dirty="0"/>
          </a:p>
          <a:p>
            <a:pPr marL="342900" indent="-342900">
              <a:lnSpc>
                <a:spcPct val="120000"/>
              </a:lnSpc>
              <a:spcBef>
                <a:spcPct val="50000"/>
              </a:spcBef>
              <a:buFont typeface="Arial" panose="020B0604020202020204" pitchFamily="34" charset="0"/>
              <a:buChar char="•"/>
            </a:pPr>
            <a:r>
              <a:rPr lang="zh-CN" altLang="en-US" sz="2000" dirty="0"/>
              <a:t>动量定理在</a:t>
            </a:r>
            <a:r>
              <a:rPr lang="zh-CN" altLang="en-US" sz="2000" b="1" dirty="0">
                <a:solidFill>
                  <a:srgbClr val="CC0000"/>
                </a:solidFill>
              </a:rPr>
              <a:t>打击和碰撞</a:t>
            </a:r>
            <a:r>
              <a:rPr lang="zh-CN" altLang="en-US" sz="2000" dirty="0"/>
              <a:t>中特别有用，其主要原因就是平均力的引入。两物体碰撞时的相互作用力称为冲力．冲力的特点是作用时间极短，而力的大小变化却很大。一般而言，很难给出冲力随时间的变化规律。但是，如果我们能够知道两物体在碰撞前、后的动量，那么根据动量定理，就可得出物体所受的冲量；如果我们还能测出碰撞时间，那么就可以从冲量算出在碰撞时间内的平均冲力。 </a:t>
            </a:r>
            <a:endParaRPr lang="en-US" altLang="zh-CN" sz="2000" dirty="0"/>
          </a:p>
          <a:p>
            <a:pPr marL="342900" indent="-342900">
              <a:lnSpc>
                <a:spcPct val="120000"/>
              </a:lnSpc>
              <a:spcBef>
                <a:spcPct val="50000"/>
              </a:spcBef>
              <a:buFont typeface="Arial" panose="020B0604020202020204" pitchFamily="34" charset="0"/>
              <a:buChar char="•"/>
            </a:pPr>
            <a:r>
              <a:rPr lang="zh-CN" altLang="en-US" sz="2000" dirty="0"/>
              <a:t>在相对论中，质量随速率而变，</a:t>
            </a:r>
            <a:r>
              <a:rPr lang="en-US" altLang="zh-CN" sz="2000" i="1" dirty="0">
                <a:latin typeface="Times New Roman" panose="02020603050405020304" pitchFamily="18" charset="0"/>
                <a:cs typeface="Times New Roman" panose="02020603050405020304" pitchFamily="18" charset="0"/>
              </a:rPr>
              <a:t>F = ma</a:t>
            </a:r>
            <a:r>
              <a:rPr lang="zh-CN" altLang="en-US" sz="2000" dirty="0"/>
              <a:t>已不再正确，但动量定理</a:t>
            </a:r>
            <a:r>
              <a:rPr lang="en-US" altLang="zh-CN" sz="2000" i="1" dirty="0" err="1">
                <a:latin typeface="Times New Roman" pitchFamily="18" charset="0"/>
                <a:cs typeface="Times New Roman" pitchFamily="18" charset="0"/>
              </a:rPr>
              <a:t>Fdt</a:t>
            </a:r>
            <a:r>
              <a:rPr lang="en-US" altLang="zh-CN" sz="2000" i="1" dirty="0">
                <a:latin typeface="Times New Roman" pitchFamily="18" charset="0"/>
                <a:cs typeface="Times New Roman" pitchFamily="18" charset="0"/>
              </a:rPr>
              <a:t> = d(mv)</a:t>
            </a:r>
            <a:r>
              <a:rPr lang="zh-CN" altLang="en-US" sz="2000" dirty="0"/>
              <a:t>仍然正确。 </a:t>
            </a:r>
          </a:p>
        </p:txBody>
      </p:sp>
      <p:sp>
        <p:nvSpPr>
          <p:cNvPr id="3" name="TextBox 2"/>
          <p:cNvSpPr txBox="1"/>
          <p:nvPr/>
        </p:nvSpPr>
        <p:spPr>
          <a:xfrm>
            <a:off x="2051720" y="5801611"/>
            <a:ext cx="4536504" cy="461665"/>
          </a:xfrm>
          <a:prstGeom prst="rect">
            <a:avLst/>
          </a:prstGeom>
          <a:solidFill>
            <a:srgbClr val="FFFF00"/>
          </a:solidFill>
        </p:spPr>
        <p:txBody>
          <a:bodyPr wrap="square" rtlCol="0">
            <a:spAutoFit/>
          </a:bodyPr>
          <a:lstStyle/>
          <a:p>
            <a:r>
              <a:rPr lang="zh-CN" altLang="en-US" sz="2400" b="1" dirty="0"/>
              <a:t>质点动量定理只适用于惯性系。</a:t>
            </a:r>
          </a:p>
        </p:txBody>
      </p:sp>
    </p:spTree>
    <p:extLst>
      <p:ext uri="{BB962C8B-B14F-4D97-AF65-F5344CB8AC3E}">
        <p14:creationId xmlns:p14="http://schemas.microsoft.com/office/powerpoint/2010/main" val="102888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71463" y="481013"/>
            <a:ext cx="8643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rgbClr val="FFFF00"/>
                </a:solidFill>
                <a:latin typeface="Times New Roman" pitchFamily="18" charset="0"/>
              </a:rPr>
              <a:t>例 </a:t>
            </a:r>
            <a:r>
              <a:rPr lang="zh-CN" altLang="en-US" sz="2400" b="1">
                <a:solidFill>
                  <a:schemeClr val="bg1"/>
                </a:solidFill>
                <a:latin typeface="Times New Roman" pitchFamily="18" charset="0"/>
              </a:rPr>
              <a:t>一篮球质量</a:t>
            </a:r>
            <a:r>
              <a:rPr lang="en-US" altLang="zh-CN" sz="2400" b="1">
                <a:solidFill>
                  <a:srgbClr val="66FFFF"/>
                </a:solidFill>
                <a:latin typeface="Times New Roman" pitchFamily="18" charset="0"/>
              </a:rPr>
              <a:t>0.58kg</a:t>
            </a:r>
            <a:r>
              <a:rPr lang="zh-CN" altLang="en-US" sz="2400" b="1">
                <a:solidFill>
                  <a:schemeClr val="bg1"/>
                </a:solidFill>
                <a:latin typeface="Times New Roman" pitchFamily="18" charset="0"/>
              </a:rPr>
              <a:t>，从</a:t>
            </a:r>
            <a:r>
              <a:rPr lang="en-US" altLang="zh-CN" sz="2400" b="1">
                <a:solidFill>
                  <a:srgbClr val="66FFFF"/>
                </a:solidFill>
                <a:latin typeface="Times New Roman" pitchFamily="18" charset="0"/>
              </a:rPr>
              <a:t>2.0m</a:t>
            </a:r>
            <a:r>
              <a:rPr lang="zh-CN" altLang="en-US" sz="2400" b="1">
                <a:solidFill>
                  <a:schemeClr val="bg1"/>
                </a:solidFill>
                <a:latin typeface="Times New Roman" pitchFamily="18" charset="0"/>
              </a:rPr>
              <a:t>高度下落，到达地面后，以同样</a:t>
            </a:r>
          </a:p>
        </p:txBody>
      </p:sp>
      <p:sp>
        <p:nvSpPr>
          <p:cNvPr id="16387" name="Text Box 3"/>
          <p:cNvSpPr txBox="1">
            <a:spLocks noChangeArrowheads="1"/>
          </p:cNvSpPr>
          <p:nvPr/>
        </p:nvSpPr>
        <p:spPr bwMode="auto">
          <a:xfrm>
            <a:off x="280988" y="2341563"/>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rgbClr val="FFFF00"/>
                </a:solidFill>
                <a:latin typeface="Times New Roman" pitchFamily="18" charset="0"/>
              </a:rPr>
              <a:t>解</a:t>
            </a:r>
            <a:r>
              <a:rPr lang="zh-CN" altLang="en-US" sz="2400" b="1">
                <a:solidFill>
                  <a:srgbClr val="FFFF66"/>
                </a:solidFill>
                <a:latin typeface="Times New Roman" pitchFamily="18" charset="0"/>
              </a:rPr>
              <a:t>  </a:t>
            </a:r>
            <a:r>
              <a:rPr lang="zh-CN" altLang="en-US" sz="2400" b="1">
                <a:solidFill>
                  <a:srgbClr val="FFFFFF"/>
                </a:solidFill>
                <a:latin typeface="Times New Roman" pitchFamily="18" charset="0"/>
              </a:rPr>
              <a:t>篮球到达地面的速率</a:t>
            </a:r>
          </a:p>
        </p:txBody>
      </p:sp>
      <p:graphicFrame>
        <p:nvGraphicFramePr>
          <p:cNvPr id="16388" name="Object 4"/>
          <p:cNvGraphicFramePr>
            <a:graphicFrameLocks/>
          </p:cNvGraphicFramePr>
          <p:nvPr/>
        </p:nvGraphicFramePr>
        <p:xfrm>
          <a:off x="938213" y="3133725"/>
          <a:ext cx="4764087" cy="457200"/>
        </p:xfrm>
        <a:graphic>
          <a:graphicData uri="http://schemas.openxmlformats.org/presentationml/2006/ole">
            <mc:AlternateContent xmlns:mc="http://schemas.openxmlformats.org/markup-compatibility/2006">
              <mc:Choice xmlns:v="urn:schemas-microsoft-com:vml" Requires="v">
                <p:oleObj spid="_x0000_s145752" name="公式" r:id="rId3" imgW="4775200" imgH="457200" progId="Equation.3">
                  <p:embed/>
                </p:oleObj>
              </mc:Choice>
              <mc:Fallback>
                <p:oleObj name="公式" r:id="rId3" imgW="4775200" imgH="4572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3133725"/>
                        <a:ext cx="4764087" cy="457200"/>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16389" name="Object 5"/>
          <p:cNvGraphicFramePr>
            <a:graphicFrameLocks/>
          </p:cNvGraphicFramePr>
          <p:nvPr/>
        </p:nvGraphicFramePr>
        <p:xfrm>
          <a:off x="827088" y="4773613"/>
          <a:ext cx="5464175" cy="822325"/>
        </p:xfrm>
        <a:graphic>
          <a:graphicData uri="http://schemas.openxmlformats.org/presentationml/2006/ole">
            <mc:AlternateContent xmlns:mc="http://schemas.openxmlformats.org/markup-compatibility/2006">
              <mc:Choice xmlns:v="urn:schemas-microsoft-com:vml" Requires="v">
                <p:oleObj spid="_x0000_s145753" name="公式" r:id="rId5" imgW="5473700" imgH="825500" progId="Equation.3">
                  <p:embed/>
                </p:oleObj>
              </mc:Choice>
              <mc:Fallback>
                <p:oleObj name="公式" r:id="rId5" imgW="5473700" imgH="8255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4773613"/>
                        <a:ext cx="5464175" cy="822325"/>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16390" name="Text Box 6"/>
          <p:cNvSpPr txBox="1">
            <a:spLocks noChangeArrowheads="1"/>
          </p:cNvSpPr>
          <p:nvPr/>
        </p:nvSpPr>
        <p:spPr bwMode="auto">
          <a:xfrm>
            <a:off x="731838" y="3970338"/>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bg1"/>
                </a:solidFill>
                <a:latin typeface="Times New Roman" pitchFamily="18" charset="0"/>
              </a:rPr>
              <a:t>对地平均冲力</a:t>
            </a:r>
          </a:p>
        </p:txBody>
      </p:sp>
      <p:grpSp>
        <p:nvGrpSpPr>
          <p:cNvPr id="16391" name="Group 7"/>
          <p:cNvGrpSpPr>
            <a:grpSpLocks/>
          </p:cNvGrpSpPr>
          <p:nvPr/>
        </p:nvGrpSpPr>
        <p:grpSpPr bwMode="auto">
          <a:xfrm>
            <a:off x="6108700" y="2166938"/>
            <a:ext cx="2478088" cy="3892550"/>
            <a:chOff x="3857" y="1365"/>
            <a:chExt cx="1561" cy="2452"/>
          </a:xfrm>
        </p:grpSpPr>
        <p:sp>
          <p:nvSpPr>
            <p:cNvPr id="16392" name="Line 8"/>
            <p:cNvSpPr>
              <a:spLocks noChangeShapeType="1"/>
            </p:cNvSpPr>
            <p:nvPr/>
          </p:nvSpPr>
          <p:spPr bwMode="auto">
            <a:xfrm>
              <a:off x="4129" y="3481"/>
              <a:ext cx="1255" cy="0"/>
            </a:xfrm>
            <a:prstGeom prst="line">
              <a:avLst/>
            </a:prstGeom>
            <a:noFill/>
            <a:ln w="2857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Line 9"/>
            <p:cNvSpPr>
              <a:spLocks noChangeShapeType="1"/>
            </p:cNvSpPr>
            <p:nvPr/>
          </p:nvSpPr>
          <p:spPr bwMode="auto">
            <a:xfrm flipV="1">
              <a:off x="4129" y="1694"/>
              <a:ext cx="0" cy="1787"/>
            </a:xfrm>
            <a:prstGeom prst="line">
              <a:avLst/>
            </a:prstGeom>
            <a:noFill/>
            <a:ln w="2857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Freeform 10"/>
            <p:cNvSpPr>
              <a:spLocks/>
            </p:cNvSpPr>
            <p:nvPr/>
          </p:nvSpPr>
          <p:spPr bwMode="auto">
            <a:xfrm>
              <a:off x="4353" y="2024"/>
              <a:ext cx="718" cy="1496"/>
            </a:xfrm>
            <a:custGeom>
              <a:avLst/>
              <a:gdLst>
                <a:gd name="T0" fmla="*/ 16 w 936"/>
                <a:gd name="T1" fmla="*/ 1520 h 1560"/>
                <a:gd name="T2" fmla="*/ 16 w 936"/>
                <a:gd name="T3" fmla="*/ 1136 h 1560"/>
                <a:gd name="T4" fmla="*/ 112 w 936"/>
                <a:gd name="T5" fmla="*/ 224 h 1560"/>
                <a:gd name="T6" fmla="*/ 256 w 936"/>
                <a:gd name="T7" fmla="*/ 32 h 1560"/>
                <a:gd name="T8" fmla="*/ 400 w 936"/>
                <a:gd name="T9" fmla="*/ 416 h 1560"/>
                <a:gd name="T10" fmla="*/ 544 w 936"/>
                <a:gd name="T11" fmla="*/ 608 h 1560"/>
                <a:gd name="T12" fmla="*/ 640 w 936"/>
                <a:gd name="T13" fmla="*/ 464 h 1560"/>
                <a:gd name="T14" fmla="*/ 736 w 936"/>
                <a:gd name="T15" fmla="*/ 464 h 1560"/>
                <a:gd name="T16" fmla="*/ 784 w 936"/>
                <a:gd name="T17" fmla="*/ 704 h 1560"/>
                <a:gd name="T18" fmla="*/ 880 w 936"/>
                <a:gd name="T19" fmla="*/ 1232 h 1560"/>
                <a:gd name="T20" fmla="*/ 928 w 936"/>
                <a:gd name="T21" fmla="*/ 1520 h 1560"/>
                <a:gd name="T22" fmla="*/ 928 w 936"/>
                <a:gd name="T23" fmla="*/ 1472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6" h="1560">
                  <a:moveTo>
                    <a:pt x="16" y="1520"/>
                  </a:moveTo>
                  <a:cubicBezTo>
                    <a:pt x="8" y="1436"/>
                    <a:pt x="0" y="1352"/>
                    <a:pt x="16" y="1136"/>
                  </a:cubicBezTo>
                  <a:cubicBezTo>
                    <a:pt x="32" y="920"/>
                    <a:pt x="72" y="408"/>
                    <a:pt x="112" y="224"/>
                  </a:cubicBezTo>
                  <a:cubicBezTo>
                    <a:pt x="152" y="40"/>
                    <a:pt x="208" y="0"/>
                    <a:pt x="256" y="32"/>
                  </a:cubicBezTo>
                  <a:cubicBezTo>
                    <a:pt x="304" y="64"/>
                    <a:pt x="352" y="320"/>
                    <a:pt x="400" y="416"/>
                  </a:cubicBezTo>
                  <a:cubicBezTo>
                    <a:pt x="448" y="512"/>
                    <a:pt x="504" y="600"/>
                    <a:pt x="544" y="608"/>
                  </a:cubicBezTo>
                  <a:cubicBezTo>
                    <a:pt x="584" y="616"/>
                    <a:pt x="608" y="488"/>
                    <a:pt x="640" y="464"/>
                  </a:cubicBezTo>
                  <a:cubicBezTo>
                    <a:pt x="672" y="440"/>
                    <a:pt x="712" y="424"/>
                    <a:pt x="736" y="464"/>
                  </a:cubicBezTo>
                  <a:cubicBezTo>
                    <a:pt x="760" y="504"/>
                    <a:pt x="760" y="576"/>
                    <a:pt x="784" y="704"/>
                  </a:cubicBezTo>
                  <a:cubicBezTo>
                    <a:pt x="808" y="832"/>
                    <a:pt x="856" y="1096"/>
                    <a:pt x="880" y="1232"/>
                  </a:cubicBezTo>
                  <a:cubicBezTo>
                    <a:pt x="904" y="1368"/>
                    <a:pt x="920" y="1480"/>
                    <a:pt x="928" y="1520"/>
                  </a:cubicBezTo>
                  <a:cubicBezTo>
                    <a:pt x="936" y="1560"/>
                    <a:pt x="928" y="1480"/>
                    <a:pt x="928" y="1472"/>
                  </a:cubicBezTo>
                </a:path>
              </a:pathLst>
            </a:custGeom>
            <a:noFill/>
            <a:ln w="38100">
              <a:solidFill>
                <a:srgbClr val="CC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5" name="Text Box 11"/>
            <p:cNvSpPr txBox="1">
              <a:spLocks noChangeArrowheads="1"/>
            </p:cNvSpPr>
            <p:nvPr/>
          </p:nvSpPr>
          <p:spPr bwMode="auto">
            <a:xfrm>
              <a:off x="5249" y="3105"/>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i="1">
                  <a:solidFill>
                    <a:srgbClr val="FFFFCC"/>
                  </a:solidFill>
                  <a:latin typeface="Times New Roman" pitchFamily="18" charset="0"/>
                </a:rPr>
                <a:t>t</a:t>
              </a:r>
              <a:endParaRPr lang="en-US" altLang="zh-CN" sz="2400">
                <a:solidFill>
                  <a:srgbClr val="FFFFCC"/>
                </a:solidFill>
                <a:latin typeface="Times New Roman" pitchFamily="18" charset="0"/>
              </a:endParaRPr>
            </a:p>
          </p:txBody>
        </p:sp>
        <p:sp>
          <p:nvSpPr>
            <p:cNvPr id="16396" name="Text Box 12"/>
            <p:cNvSpPr txBox="1">
              <a:spLocks noChangeArrowheads="1"/>
            </p:cNvSpPr>
            <p:nvPr/>
          </p:nvSpPr>
          <p:spPr bwMode="auto">
            <a:xfrm>
              <a:off x="4443" y="1647"/>
              <a:ext cx="7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i="1">
                  <a:solidFill>
                    <a:srgbClr val="FFFFCC"/>
                  </a:solidFill>
                  <a:latin typeface="Times New Roman" pitchFamily="18" charset="0"/>
                </a:rPr>
                <a:t>F</a:t>
              </a:r>
              <a:r>
                <a:rPr lang="en-US" altLang="zh-CN" sz="2400" b="1">
                  <a:solidFill>
                    <a:srgbClr val="FFFFCC"/>
                  </a:solidFill>
                  <a:latin typeface="Times New Roman" pitchFamily="18" charset="0"/>
                </a:rPr>
                <a:t>(max)</a:t>
              </a:r>
            </a:p>
          </p:txBody>
        </p:sp>
        <p:sp>
          <p:nvSpPr>
            <p:cNvPr id="16397" name="Text Box 13"/>
            <p:cNvSpPr txBox="1">
              <a:spLocks noChangeArrowheads="1"/>
            </p:cNvSpPr>
            <p:nvPr/>
          </p:nvSpPr>
          <p:spPr bwMode="auto">
            <a:xfrm>
              <a:off x="4084" y="136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i="1">
                  <a:solidFill>
                    <a:srgbClr val="FFFFCC"/>
                  </a:solidFill>
                  <a:latin typeface="Times New Roman" pitchFamily="18" charset="0"/>
                </a:rPr>
                <a:t>F</a:t>
              </a:r>
              <a:endParaRPr lang="en-US" altLang="zh-CN" sz="2400">
                <a:solidFill>
                  <a:srgbClr val="FFFFCC"/>
                </a:solidFill>
                <a:latin typeface="Times New Roman" pitchFamily="18" charset="0"/>
              </a:endParaRPr>
            </a:p>
          </p:txBody>
        </p:sp>
        <p:sp>
          <p:nvSpPr>
            <p:cNvPr id="16398" name="Line 14"/>
            <p:cNvSpPr>
              <a:spLocks noChangeShapeType="1"/>
            </p:cNvSpPr>
            <p:nvPr/>
          </p:nvSpPr>
          <p:spPr bwMode="auto">
            <a:xfrm>
              <a:off x="4129" y="2523"/>
              <a:ext cx="942" cy="0"/>
            </a:xfrm>
            <a:prstGeom prst="line">
              <a:avLst/>
            </a:prstGeom>
            <a:noFill/>
            <a:ln w="28575">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9" name="Line 15"/>
            <p:cNvSpPr>
              <a:spLocks noChangeShapeType="1"/>
            </p:cNvSpPr>
            <p:nvPr/>
          </p:nvSpPr>
          <p:spPr bwMode="auto">
            <a:xfrm>
              <a:off x="5057" y="2523"/>
              <a:ext cx="14" cy="958"/>
            </a:xfrm>
            <a:prstGeom prst="line">
              <a:avLst/>
            </a:prstGeom>
            <a:noFill/>
            <a:ln w="22225">
              <a:solidFill>
                <a:srgbClr val="00FF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0" name="Text Box 16"/>
            <p:cNvSpPr txBox="1">
              <a:spLocks noChangeArrowheads="1"/>
            </p:cNvSpPr>
            <p:nvPr/>
          </p:nvSpPr>
          <p:spPr bwMode="auto">
            <a:xfrm>
              <a:off x="4443" y="3529"/>
              <a:ext cx="6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solidFill>
                    <a:srgbClr val="FFFF00"/>
                  </a:solidFill>
                  <a:latin typeface="Times New Roman" pitchFamily="18" charset="0"/>
                </a:rPr>
                <a:t>0.019s</a:t>
              </a:r>
            </a:p>
          </p:txBody>
        </p:sp>
        <p:sp>
          <p:nvSpPr>
            <p:cNvPr id="16401" name="Line 17"/>
            <p:cNvSpPr>
              <a:spLocks noChangeShapeType="1"/>
            </p:cNvSpPr>
            <p:nvPr/>
          </p:nvSpPr>
          <p:spPr bwMode="auto">
            <a:xfrm>
              <a:off x="4353" y="3481"/>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2" name="Line 18"/>
            <p:cNvSpPr>
              <a:spLocks noChangeShapeType="1"/>
            </p:cNvSpPr>
            <p:nvPr/>
          </p:nvSpPr>
          <p:spPr bwMode="auto">
            <a:xfrm>
              <a:off x="5071" y="3481"/>
              <a:ext cx="0" cy="235"/>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3" name="Rectangle 19"/>
            <p:cNvSpPr>
              <a:spLocks noChangeArrowheads="1"/>
            </p:cNvSpPr>
            <p:nvPr/>
          </p:nvSpPr>
          <p:spPr bwMode="auto">
            <a:xfrm>
              <a:off x="3903" y="3387"/>
              <a:ext cx="1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i="1">
                  <a:solidFill>
                    <a:srgbClr val="FFFFCC"/>
                  </a:solidFill>
                  <a:latin typeface="Times New Roman" pitchFamily="18" charset="0"/>
                </a:rPr>
                <a:t>O</a:t>
              </a:r>
              <a:endParaRPr lang="en-US" altLang="zh-CN" sz="2400" i="1">
                <a:solidFill>
                  <a:srgbClr val="FFFFCC"/>
                </a:solidFill>
                <a:latin typeface="Times New Roman" pitchFamily="18" charset="0"/>
              </a:endParaRPr>
            </a:p>
          </p:txBody>
        </p:sp>
        <p:sp>
          <p:nvSpPr>
            <p:cNvPr id="16404" name="Line 20"/>
            <p:cNvSpPr>
              <a:spLocks noChangeShapeType="1"/>
            </p:cNvSpPr>
            <p:nvPr/>
          </p:nvSpPr>
          <p:spPr bwMode="auto">
            <a:xfrm>
              <a:off x="4129" y="2024"/>
              <a:ext cx="896" cy="0"/>
            </a:xfrm>
            <a:prstGeom prst="line">
              <a:avLst/>
            </a:prstGeom>
            <a:noFill/>
            <a:ln w="22225">
              <a:solidFill>
                <a:schemeClr val="bg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405" name="Object 21"/>
            <p:cNvGraphicFramePr>
              <a:graphicFrameLocks noChangeAspect="1"/>
            </p:cNvGraphicFramePr>
            <p:nvPr/>
          </p:nvGraphicFramePr>
          <p:xfrm>
            <a:off x="3857" y="2480"/>
            <a:ext cx="247" cy="283"/>
          </p:xfrm>
          <a:graphic>
            <a:graphicData uri="http://schemas.openxmlformats.org/presentationml/2006/ole">
              <mc:AlternateContent xmlns:mc="http://schemas.openxmlformats.org/markup-compatibility/2006">
                <mc:Choice xmlns:v="urn:schemas-microsoft-com:vml" Requires="v">
                  <p:oleObj spid="_x0000_s145754" name="Equation" r:id="rId7" imgW="228600" imgH="279400" progId="Equation.3">
                    <p:embed/>
                  </p:oleObj>
                </mc:Choice>
                <mc:Fallback>
                  <p:oleObj name="Equation" r:id="rId7" imgW="228600" imgH="279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7" y="2480"/>
                          <a:ext cx="247" cy="283"/>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pSp>
      <p:sp>
        <p:nvSpPr>
          <p:cNvPr id="16406" name="Text Box 22"/>
          <p:cNvSpPr txBox="1">
            <a:spLocks noChangeArrowheads="1"/>
          </p:cNvSpPr>
          <p:nvPr/>
        </p:nvSpPr>
        <p:spPr bwMode="auto">
          <a:xfrm>
            <a:off x="373063" y="5880100"/>
            <a:ext cx="448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400" b="1">
                <a:solidFill>
                  <a:schemeClr val="bg1"/>
                </a:solidFill>
                <a:latin typeface="Times New Roman" pitchFamily="18" charset="0"/>
              </a:rPr>
              <a:t>相当于 </a:t>
            </a:r>
            <a:r>
              <a:rPr lang="en-US" altLang="zh-CN" sz="2400" b="1">
                <a:solidFill>
                  <a:srgbClr val="66FFFF"/>
                </a:solidFill>
                <a:latin typeface="Times New Roman" pitchFamily="18" charset="0"/>
              </a:rPr>
              <a:t>40kg </a:t>
            </a:r>
            <a:r>
              <a:rPr lang="zh-CN" altLang="en-US" sz="2400" b="1">
                <a:solidFill>
                  <a:schemeClr val="bg1"/>
                </a:solidFill>
                <a:latin typeface="Times New Roman" pitchFamily="18" charset="0"/>
              </a:rPr>
              <a:t>重物所受重力</a:t>
            </a:r>
            <a:r>
              <a:rPr lang="en-US" altLang="zh-CN" sz="2400" b="1">
                <a:solidFill>
                  <a:schemeClr val="bg1"/>
                </a:solidFill>
                <a:latin typeface="Times New Roman" pitchFamily="18" charset="0"/>
              </a:rPr>
              <a:t>!</a:t>
            </a:r>
          </a:p>
        </p:txBody>
      </p:sp>
      <p:sp>
        <p:nvSpPr>
          <p:cNvPr id="16407" name="Text Box 23"/>
          <p:cNvSpPr txBox="1">
            <a:spLocks noChangeArrowheads="1"/>
          </p:cNvSpPr>
          <p:nvPr/>
        </p:nvSpPr>
        <p:spPr bwMode="auto">
          <a:xfrm>
            <a:off x="701675" y="1036638"/>
            <a:ext cx="5114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bg1"/>
                </a:solidFill>
                <a:latin typeface="Times New Roman" pitchFamily="18" charset="0"/>
              </a:rPr>
              <a:t>速率反弹，接触时间仅</a:t>
            </a:r>
            <a:r>
              <a:rPr lang="en-US" altLang="zh-CN" sz="2400" b="1">
                <a:solidFill>
                  <a:srgbClr val="66FFFF"/>
                </a:solidFill>
                <a:latin typeface="Times New Roman" pitchFamily="18" charset="0"/>
              </a:rPr>
              <a:t>0.019s.</a:t>
            </a:r>
          </a:p>
        </p:txBody>
      </p:sp>
      <p:sp>
        <p:nvSpPr>
          <p:cNvPr id="16408" name="Text Box 24"/>
          <p:cNvSpPr txBox="1">
            <a:spLocks noChangeArrowheads="1"/>
          </p:cNvSpPr>
          <p:nvPr/>
        </p:nvSpPr>
        <p:spPr bwMode="auto">
          <a:xfrm>
            <a:off x="273050" y="1651000"/>
            <a:ext cx="42497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pPr eaLnBrk="0" hangingPunct="0"/>
            <a:r>
              <a:rPr lang="zh-CN" altLang="en-US" sz="2400" b="1">
                <a:solidFill>
                  <a:srgbClr val="FFFF00"/>
                </a:solidFill>
                <a:latin typeface="Times New Roman" pitchFamily="18" charset="0"/>
              </a:rPr>
              <a:t>求</a:t>
            </a:r>
            <a:r>
              <a:rPr lang="zh-CN" altLang="en-US" sz="2400" b="1">
                <a:solidFill>
                  <a:srgbClr val="FFFF66"/>
                </a:solidFill>
                <a:latin typeface="Times New Roman" pitchFamily="18" charset="0"/>
              </a:rPr>
              <a:t> </a:t>
            </a:r>
            <a:r>
              <a:rPr lang="zh-CN" altLang="en-US" sz="2400" b="1">
                <a:solidFill>
                  <a:schemeClr val="bg1"/>
                </a:solidFill>
                <a:latin typeface="Times New Roman" pitchFamily="18" charset="0"/>
              </a:rPr>
              <a:t>对地</a:t>
            </a:r>
            <a:r>
              <a:rPr lang="zh-CN" altLang="en-US" sz="2400" b="1">
                <a:solidFill>
                  <a:srgbClr val="66FFFF"/>
                </a:solidFill>
                <a:latin typeface="Times New Roman" pitchFamily="18" charset="0"/>
              </a:rPr>
              <a:t>平均冲力</a:t>
            </a:r>
            <a:r>
              <a:rPr lang="en-US" altLang="zh-CN" sz="2400" b="1">
                <a:solidFill>
                  <a:schemeClr val="bg1"/>
                </a:solidFill>
                <a:latin typeface="Times New Roman" pitchFamily="18" charset="0"/>
              </a:rPr>
              <a:t>?</a:t>
            </a:r>
          </a:p>
        </p:txBody>
      </p:sp>
    </p:spTree>
    <p:extLst>
      <p:ext uri="{BB962C8B-B14F-4D97-AF65-F5344CB8AC3E}">
        <p14:creationId xmlns:p14="http://schemas.microsoft.com/office/powerpoint/2010/main" val="4166316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left)">
                                      <p:cBhvr>
                                        <p:cTn id="7" dur="5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07"/>
                                        </p:tgtEl>
                                        <p:attrNameLst>
                                          <p:attrName>style.visibility</p:attrName>
                                        </p:attrNameLst>
                                      </p:cBhvr>
                                      <p:to>
                                        <p:strVal val="visible"/>
                                      </p:to>
                                    </p:set>
                                    <p:animEffect transition="in" filter="wipe(left)">
                                      <p:cBhvr>
                                        <p:cTn id="12" dur="500"/>
                                        <p:tgtEl>
                                          <p:spTgt spid="164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408"/>
                                        </p:tgtEl>
                                        <p:attrNameLst>
                                          <p:attrName>style.visibility</p:attrName>
                                        </p:attrNameLst>
                                      </p:cBhvr>
                                      <p:to>
                                        <p:strVal val="visible"/>
                                      </p:to>
                                    </p:set>
                                    <p:animEffect transition="in" filter="wipe(left)">
                                      <p:cBhvr>
                                        <p:cTn id="17" dur="500"/>
                                        <p:tgtEl>
                                          <p:spTgt spid="164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387"/>
                                        </p:tgtEl>
                                        <p:attrNameLst>
                                          <p:attrName>style.visibility</p:attrName>
                                        </p:attrNameLst>
                                      </p:cBhvr>
                                      <p:to>
                                        <p:strVal val="visible"/>
                                      </p:to>
                                    </p:set>
                                    <p:animEffect transition="in" filter="wipe(left)">
                                      <p:cBhvr>
                                        <p:cTn id="22" dur="500"/>
                                        <p:tgtEl>
                                          <p:spTgt spid="163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388"/>
                                        </p:tgtEl>
                                        <p:attrNameLst>
                                          <p:attrName>style.visibility</p:attrName>
                                        </p:attrNameLst>
                                      </p:cBhvr>
                                      <p:to>
                                        <p:strVal val="visible"/>
                                      </p:to>
                                    </p:set>
                                    <p:animEffect transition="in" filter="wipe(left)">
                                      <p:cBhvr>
                                        <p:cTn id="27" dur="500"/>
                                        <p:tgtEl>
                                          <p:spTgt spid="163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390"/>
                                        </p:tgtEl>
                                        <p:attrNameLst>
                                          <p:attrName>style.visibility</p:attrName>
                                        </p:attrNameLst>
                                      </p:cBhvr>
                                      <p:to>
                                        <p:strVal val="visible"/>
                                      </p:to>
                                    </p:set>
                                    <p:animEffect transition="in" filter="wipe(left)">
                                      <p:cBhvr>
                                        <p:cTn id="32" dur="500"/>
                                        <p:tgtEl>
                                          <p:spTgt spid="163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6389"/>
                                        </p:tgtEl>
                                        <p:attrNameLst>
                                          <p:attrName>style.visibility</p:attrName>
                                        </p:attrNameLst>
                                      </p:cBhvr>
                                      <p:to>
                                        <p:strVal val="visible"/>
                                      </p:to>
                                    </p:set>
                                    <p:animEffect transition="in" filter="wipe(left)">
                                      <p:cBhvr>
                                        <p:cTn id="37" dur="500"/>
                                        <p:tgtEl>
                                          <p:spTgt spid="163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406"/>
                                        </p:tgtEl>
                                        <p:attrNameLst>
                                          <p:attrName>style.visibility</p:attrName>
                                        </p:attrNameLst>
                                      </p:cBhvr>
                                      <p:to>
                                        <p:strVal val="visible"/>
                                      </p:to>
                                    </p:set>
                                    <p:animEffect transition="in" filter="wipe(left)">
                                      <p:cBhvr>
                                        <p:cTn id="42" dur="500"/>
                                        <p:tgtEl>
                                          <p:spTgt spid="164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nodeType="clickEffect">
                                  <p:stCondLst>
                                    <p:cond delay="0"/>
                                  </p:stCondLst>
                                  <p:childTnLst>
                                    <p:set>
                                      <p:cBhvr>
                                        <p:cTn id="46" dur="1" fill="hold">
                                          <p:stCondLst>
                                            <p:cond delay="0"/>
                                          </p:stCondLst>
                                        </p:cTn>
                                        <p:tgtEl>
                                          <p:spTgt spid="16391"/>
                                        </p:tgtEl>
                                        <p:attrNameLst>
                                          <p:attrName>style.visibility</p:attrName>
                                        </p:attrNameLst>
                                      </p:cBhvr>
                                      <p:to>
                                        <p:strVal val="visible"/>
                                      </p:to>
                                    </p:set>
                                    <p:anim calcmode="lin" valueType="num">
                                      <p:cBhvr>
                                        <p:cTn id="47" dur="500" fill="hold"/>
                                        <p:tgtEl>
                                          <p:spTgt spid="16391"/>
                                        </p:tgtEl>
                                        <p:attrNameLst>
                                          <p:attrName>ppt_w</p:attrName>
                                        </p:attrNameLst>
                                      </p:cBhvr>
                                      <p:tavLst>
                                        <p:tav tm="0">
                                          <p:val>
                                            <p:fltVal val="0"/>
                                          </p:val>
                                        </p:tav>
                                        <p:tav tm="100000">
                                          <p:val>
                                            <p:strVal val="#ppt_w"/>
                                          </p:val>
                                        </p:tav>
                                      </p:tavLst>
                                    </p:anim>
                                    <p:anim calcmode="lin" valueType="num">
                                      <p:cBhvr>
                                        <p:cTn id="48" dur="500" fill="hold"/>
                                        <p:tgtEl>
                                          <p:spTgt spid="1639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90" grpId="0" autoUpdateAnimBg="0"/>
      <p:bldP spid="16406" grpId="0"/>
      <p:bldP spid="16407" grpId="0"/>
      <p:bldP spid="1640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58763" y="304800"/>
            <a:ext cx="5260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rgbClr val="FFFF00"/>
                </a:solidFill>
                <a:latin typeface="Times New Roman" pitchFamily="18" charset="0"/>
              </a:rPr>
              <a:t>例</a:t>
            </a:r>
            <a:r>
              <a:rPr lang="zh-CN" altLang="en-US" sz="2400" b="1">
                <a:solidFill>
                  <a:schemeClr val="hlink"/>
                </a:solidFill>
                <a:latin typeface="Times New Roman" pitchFamily="18" charset="0"/>
              </a:rPr>
              <a:t>  </a:t>
            </a:r>
            <a:r>
              <a:rPr lang="zh-CN" altLang="en-US" sz="2400" b="1">
                <a:solidFill>
                  <a:schemeClr val="bg1"/>
                </a:solidFill>
                <a:latin typeface="Times New Roman" pitchFamily="18" charset="0"/>
              </a:rPr>
              <a:t>质量为 </a:t>
            </a:r>
            <a:r>
              <a:rPr lang="en-US" altLang="zh-CN" sz="2400" b="1" i="1">
                <a:solidFill>
                  <a:srgbClr val="66FFFF"/>
                </a:solidFill>
                <a:latin typeface="Times New Roman" pitchFamily="18" charset="0"/>
              </a:rPr>
              <a:t>m </a:t>
            </a:r>
            <a:r>
              <a:rPr lang="zh-CN" altLang="en-US" sz="2400" b="1">
                <a:solidFill>
                  <a:schemeClr val="bg1"/>
                </a:solidFill>
                <a:latin typeface="Times New Roman" pitchFamily="18" charset="0"/>
              </a:rPr>
              <a:t>的匀质链条，全长为</a:t>
            </a:r>
            <a:r>
              <a:rPr lang="zh-CN" altLang="en-US" sz="2400" b="1">
                <a:solidFill>
                  <a:schemeClr val="hlink"/>
                </a:solidFill>
                <a:latin typeface="Times New Roman" pitchFamily="18" charset="0"/>
              </a:rPr>
              <a:t> </a:t>
            </a:r>
            <a:r>
              <a:rPr lang="en-US" altLang="zh-CN" sz="2400" b="1" i="1">
                <a:solidFill>
                  <a:srgbClr val="66FFFF"/>
                </a:solidFill>
                <a:latin typeface="Times New Roman" pitchFamily="18" charset="0"/>
              </a:rPr>
              <a:t>L</a:t>
            </a:r>
            <a:r>
              <a:rPr lang="zh-CN" altLang="en-US" sz="2400" b="1" i="1">
                <a:solidFill>
                  <a:schemeClr val="bg1"/>
                </a:solidFill>
                <a:latin typeface="Times New Roman" pitchFamily="18" charset="0"/>
              </a:rPr>
              <a:t>，</a:t>
            </a:r>
            <a:endParaRPr lang="zh-CN" altLang="en-US" sz="2400" b="1">
              <a:solidFill>
                <a:schemeClr val="bg1"/>
              </a:solidFill>
              <a:latin typeface="Times New Roman" pitchFamily="18" charset="0"/>
            </a:endParaRPr>
          </a:p>
        </p:txBody>
      </p:sp>
      <p:sp>
        <p:nvSpPr>
          <p:cNvPr id="17411" name="Text Box 3"/>
          <p:cNvSpPr txBox="1">
            <a:spLocks noChangeArrowheads="1"/>
          </p:cNvSpPr>
          <p:nvPr/>
        </p:nvSpPr>
        <p:spPr bwMode="auto">
          <a:xfrm>
            <a:off x="730250" y="814388"/>
            <a:ext cx="5272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chemeClr val="bg1"/>
                </a:solidFill>
                <a:latin typeface="Times New Roman" pitchFamily="18" charset="0"/>
              </a:rPr>
              <a:t>开始时，下端与地面的距离为</a:t>
            </a:r>
            <a:r>
              <a:rPr lang="zh-CN" altLang="en-US" sz="2400" b="1">
                <a:solidFill>
                  <a:srgbClr val="66FFFF"/>
                </a:solidFill>
                <a:latin typeface="Times New Roman" pitchFamily="18" charset="0"/>
              </a:rPr>
              <a:t> </a:t>
            </a:r>
            <a:r>
              <a:rPr lang="en-US" altLang="zh-CN" sz="2400" b="1" i="1">
                <a:solidFill>
                  <a:srgbClr val="66FFFF"/>
                </a:solidFill>
                <a:latin typeface="Times New Roman" pitchFamily="18" charset="0"/>
              </a:rPr>
              <a:t>h</a:t>
            </a:r>
            <a:r>
              <a:rPr lang="en-US" altLang="zh-CN" sz="2400" b="1">
                <a:solidFill>
                  <a:schemeClr val="bg1"/>
                </a:solidFill>
                <a:latin typeface="Times New Roman" pitchFamily="18" charset="0"/>
              </a:rPr>
              <a:t> ,</a:t>
            </a:r>
            <a:r>
              <a:rPr lang="en-US" altLang="zh-CN" sz="2400" b="1">
                <a:solidFill>
                  <a:srgbClr val="FFFF00"/>
                </a:solidFill>
                <a:latin typeface="Times New Roman" pitchFamily="18" charset="0"/>
              </a:rPr>
              <a:t> </a:t>
            </a:r>
            <a:r>
              <a:rPr lang="zh-CN" altLang="en-US" sz="2400" b="1">
                <a:solidFill>
                  <a:schemeClr val="bg1"/>
                </a:solidFill>
                <a:latin typeface="Times New Roman" pitchFamily="18" charset="0"/>
              </a:rPr>
              <a:t>当链</a:t>
            </a:r>
          </a:p>
        </p:txBody>
      </p:sp>
      <p:sp>
        <p:nvSpPr>
          <p:cNvPr id="17412" name="Text Box 4"/>
          <p:cNvSpPr txBox="1">
            <a:spLocks noChangeArrowheads="1"/>
          </p:cNvSpPr>
          <p:nvPr/>
        </p:nvSpPr>
        <p:spPr bwMode="auto">
          <a:xfrm>
            <a:off x="723900" y="1289050"/>
            <a:ext cx="3278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solidFill>
                  <a:schemeClr val="bg1"/>
                </a:solidFill>
                <a:latin typeface="Times New Roman" pitchFamily="18" charset="0"/>
              </a:rPr>
              <a:t>条自由下落到地面上时</a:t>
            </a:r>
          </a:p>
        </p:txBody>
      </p:sp>
      <p:sp>
        <p:nvSpPr>
          <p:cNvPr id="17413" name="Text Box 5"/>
          <p:cNvSpPr txBox="1">
            <a:spLocks noChangeArrowheads="1"/>
          </p:cNvSpPr>
          <p:nvPr/>
        </p:nvSpPr>
        <p:spPr bwMode="auto">
          <a:xfrm>
            <a:off x="723900" y="2273300"/>
            <a:ext cx="295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chemeClr val="bg1"/>
                </a:solidFill>
                <a:latin typeface="Times New Roman" pitchFamily="18" charset="0"/>
              </a:rPr>
              <a:t>所受链条的作用力？</a:t>
            </a:r>
          </a:p>
        </p:txBody>
      </p:sp>
      <p:sp>
        <p:nvSpPr>
          <p:cNvPr id="17414" name="Line 6"/>
          <p:cNvSpPr>
            <a:spLocks noChangeShapeType="1"/>
          </p:cNvSpPr>
          <p:nvPr/>
        </p:nvSpPr>
        <p:spPr bwMode="auto">
          <a:xfrm>
            <a:off x="7620000" y="3352800"/>
            <a:ext cx="838200"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5" name="Rectangle 7"/>
          <p:cNvSpPr>
            <a:spLocks noChangeArrowheads="1"/>
          </p:cNvSpPr>
          <p:nvPr/>
        </p:nvSpPr>
        <p:spPr bwMode="auto">
          <a:xfrm>
            <a:off x="7372350" y="13335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i="1">
                <a:solidFill>
                  <a:srgbClr val="FFFF00"/>
                </a:solidFill>
                <a:latin typeface="Times New Roman" pitchFamily="18" charset="0"/>
              </a:rPr>
              <a:t>L</a:t>
            </a:r>
          </a:p>
        </p:txBody>
      </p:sp>
      <p:sp>
        <p:nvSpPr>
          <p:cNvPr id="17416" name="Rectangle 8"/>
          <p:cNvSpPr>
            <a:spLocks noChangeArrowheads="1"/>
          </p:cNvSpPr>
          <p:nvPr/>
        </p:nvSpPr>
        <p:spPr bwMode="auto">
          <a:xfrm>
            <a:off x="7696200" y="2590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i="1">
                <a:solidFill>
                  <a:srgbClr val="FFFF00"/>
                </a:solidFill>
                <a:latin typeface="Times New Roman" pitchFamily="18" charset="0"/>
              </a:rPr>
              <a:t>h</a:t>
            </a:r>
          </a:p>
        </p:txBody>
      </p:sp>
      <p:sp>
        <p:nvSpPr>
          <p:cNvPr id="17417" name="Line 9"/>
          <p:cNvSpPr>
            <a:spLocks noChangeShapeType="1"/>
          </p:cNvSpPr>
          <p:nvPr/>
        </p:nvSpPr>
        <p:spPr bwMode="auto">
          <a:xfrm>
            <a:off x="7848600" y="2362200"/>
            <a:ext cx="457200"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8" name="Line 10"/>
          <p:cNvSpPr>
            <a:spLocks noChangeShapeType="1"/>
          </p:cNvSpPr>
          <p:nvPr/>
        </p:nvSpPr>
        <p:spPr bwMode="auto">
          <a:xfrm>
            <a:off x="8153400" y="2362200"/>
            <a:ext cx="0" cy="990600"/>
          </a:xfrm>
          <a:prstGeom prst="line">
            <a:avLst/>
          </a:prstGeom>
          <a:noFill/>
          <a:ln w="19050">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9" name="Text Box 11"/>
          <p:cNvSpPr txBox="1">
            <a:spLocks noChangeArrowheads="1"/>
          </p:cNvSpPr>
          <p:nvPr/>
        </p:nvSpPr>
        <p:spPr bwMode="auto">
          <a:xfrm>
            <a:off x="271463" y="2855913"/>
            <a:ext cx="95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solidFill>
                  <a:srgbClr val="FFFF00"/>
                </a:solidFill>
                <a:latin typeface="Times New Roman" pitchFamily="18" charset="0"/>
              </a:rPr>
              <a:t>解</a:t>
            </a:r>
            <a:r>
              <a:rPr lang="zh-CN" altLang="en-US" sz="2400" b="1">
                <a:solidFill>
                  <a:srgbClr val="FFFF66"/>
                </a:solidFill>
                <a:latin typeface="Times New Roman" pitchFamily="18" charset="0"/>
              </a:rPr>
              <a:t>  </a:t>
            </a:r>
            <a:r>
              <a:rPr lang="zh-CN" altLang="en-US" sz="2400" b="1">
                <a:solidFill>
                  <a:schemeClr val="bg1"/>
                </a:solidFill>
                <a:latin typeface="Times New Roman" pitchFamily="18" charset="0"/>
              </a:rPr>
              <a:t>设</a:t>
            </a:r>
            <a:endParaRPr lang="zh-CN" altLang="en-US" sz="2400">
              <a:solidFill>
                <a:schemeClr val="bg1"/>
              </a:solidFill>
              <a:latin typeface="Times New Roman" pitchFamily="18" charset="0"/>
            </a:endParaRPr>
          </a:p>
        </p:txBody>
      </p:sp>
      <p:graphicFrame>
        <p:nvGraphicFramePr>
          <p:cNvPr id="17420" name="Object 12"/>
          <p:cNvGraphicFramePr>
            <a:graphicFrameLocks/>
          </p:cNvGraphicFramePr>
          <p:nvPr/>
        </p:nvGraphicFramePr>
        <p:xfrm>
          <a:off x="1520825" y="2692400"/>
          <a:ext cx="1679575" cy="742950"/>
        </p:xfrm>
        <a:graphic>
          <a:graphicData uri="http://schemas.openxmlformats.org/presentationml/2006/ole">
            <mc:AlternateContent xmlns:mc="http://schemas.openxmlformats.org/markup-compatibility/2006">
              <mc:Choice xmlns:v="urn:schemas-microsoft-com:vml" Requires="v">
                <p:oleObj spid="_x0000_s147004" name="Equation" r:id="rId3" imgW="1866900" imgH="825500" progId="Equation.3">
                  <p:embed/>
                </p:oleObj>
              </mc:Choice>
              <mc:Fallback>
                <p:oleObj name="Equation" r:id="rId3" imgW="1866900" imgH="8255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2692400"/>
                        <a:ext cx="1679575"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21" name="Object 13"/>
          <p:cNvGraphicFramePr>
            <a:graphicFrameLocks/>
          </p:cNvGraphicFramePr>
          <p:nvPr/>
        </p:nvGraphicFramePr>
        <p:xfrm>
          <a:off x="4071938" y="3606800"/>
          <a:ext cx="2090737" cy="411163"/>
        </p:xfrm>
        <a:graphic>
          <a:graphicData uri="http://schemas.openxmlformats.org/presentationml/2006/ole">
            <mc:AlternateContent xmlns:mc="http://schemas.openxmlformats.org/markup-compatibility/2006">
              <mc:Choice xmlns:v="urn:schemas-microsoft-com:vml" Requires="v">
                <p:oleObj spid="_x0000_s147005" name="公式" r:id="rId5" imgW="2324100" imgH="457200" progId="Equation.3">
                  <p:embed/>
                </p:oleObj>
              </mc:Choice>
              <mc:Fallback>
                <p:oleObj name="公式" r:id="rId5" imgW="2324100" imgH="4572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1938" y="3606800"/>
                        <a:ext cx="2090737"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2" name="Text Box 14"/>
          <p:cNvSpPr txBox="1">
            <a:spLocks noChangeArrowheads="1"/>
          </p:cNvSpPr>
          <p:nvPr/>
        </p:nvSpPr>
        <p:spPr bwMode="auto">
          <a:xfrm>
            <a:off x="725488" y="3538538"/>
            <a:ext cx="3376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bg1"/>
                </a:solidFill>
                <a:latin typeface="Times New Roman" pitchFamily="18" charset="0"/>
              </a:rPr>
              <a:t>链条在此时的速度</a:t>
            </a:r>
            <a:endParaRPr lang="zh-CN" altLang="en-US" sz="2400">
              <a:solidFill>
                <a:schemeClr val="bg1"/>
              </a:solidFill>
              <a:latin typeface="Times New Roman" pitchFamily="18" charset="0"/>
            </a:endParaRPr>
          </a:p>
        </p:txBody>
      </p:sp>
      <p:graphicFrame>
        <p:nvGraphicFramePr>
          <p:cNvPr id="17423" name="Object 15"/>
          <p:cNvGraphicFramePr>
            <a:graphicFrameLocks/>
          </p:cNvGraphicFramePr>
          <p:nvPr/>
        </p:nvGraphicFramePr>
        <p:xfrm>
          <a:off x="3867150" y="4410075"/>
          <a:ext cx="2479675" cy="354013"/>
        </p:xfrm>
        <a:graphic>
          <a:graphicData uri="http://schemas.openxmlformats.org/presentationml/2006/ole">
            <mc:AlternateContent xmlns:mc="http://schemas.openxmlformats.org/markup-compatibility/2006">
              <mc:Choice xmlns:v="urn:schemas-microsoft-com:vml" Requires="v">
                <p:oleObj spid="_x0000_s147006" name="公式" r:id="rId7" imgW="2755900" imgH="393700" progId="Equation.3">
                  <p:embed/>
                </p:oleObj>
              </mc:Choice>
              <mc:Fallback>
                <p:oleObj name="公式" r:id="rId7" imgW="2755900" imgH="3937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7150" y="4410075"/>
                        <a:ext cx="2479675"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4" name="Text Box 16"/>
          <p:cNvSpPr txBox="1">
            <a:spLocks noChangeArrowheads="1"/>
          </p:cNvSpPr>
          <p:nvPr/>
        </p:nvSpPr>
        <p:spPr bwMode="auto">
          <a:xfrm>
            <a:off x="731838" y="4248150"/>
            <a:ext cx="2268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bg1"/>
                </a:solidFill>
                <a:latin typeface="Times New Roman" pitchFamily="18" charset="0"/>
              </a:rPr>
              <a:t>根据动量定理</a:t>
            </a:r>
            <a:endParaRPr lang="zh-CN" altLang="en-US" sz="2400">
              <a:solidFill>
                <a:schemeClr val="bg1"/>
              </a:solidFill>
              <a:latin typeface="Times New Roman" pitchFamily="18" charset="0"/>
            </a:endParaRPr>
          </a:p>
        </p:txBody>
      </p:sp>
      <p:graphicFrame>
        <p:nvGraphicFramePr>
          <p:cNvPr id="17425" name="Object 17"/>
          <p:cNvGraphicFramePr>
            <a:graphicFrameLocks/>
          </p:cNvGraphicFramePr>
          <p:nvPr/>
        </p:nvGraphicFramePr>
        <p:xfrm>
          <a:off x="2581275" y="4962525"/>
          <a:ext cx="4627563" cy="742950"/>
        </p:xfrm>
        <a:graphic>
          <a:graphicData uri="http://schemas.openxmlformats.org/presentationml/2006/ole">
            <mc:AlternateContent xmlns:mc="http://schemas.openxmlformats.org/markup-compatibility/2006">
              <mc:Choice xmlns:v="urn:schemas-microsoft-com:vml" Requires="v">
                <p:oleObj spid="_x0000_s147007" name="公式" r:id="rId9" imgW="5143500" imgH="825500" progId="Equation.3">
                  <p:embed/>
                </p:oleObj>
              </mc:Choice>
              <mc:Fallback>
                <p:oleObj name="公式" r:id="rId9" imgW="5143500" imgH="8255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1275" y="4962525"/>
                        <a:ext cx="4627563"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6" name="Text Box 18"/>
          <p:cNvSpPr txBox="1">
            <a:spLocks noChangeArrowheads="1"/>
          </p:cNvSpPr>
          <p:nvPr/>
        </p:nvSpPr>
        <p:spPr bwMode="auto">
          <a:xfrm>
            <a:off x="730250" y="5829300"/>
            <a:ext cx="195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bg1"/>
                </a:solidFill>
                <a:latin typeface="Times New Roman" pitchFamily="18" charset="0"/>
              </a:rPr>
              <a:t>地面受力</a:t>
            </a:r>
            <a:endParaRPr lang="zh-CN" altLang="en-US" sz="2400">
              <a:solidFill>
                <a:schemeClr val="bg1"/>
              </a:solidFill>
              <a:latin typeface="Times New Roman" pitchFamily="18" charset="0"/>
            </a:endParaRPr>
          </a:p>
        </p:txBody>
      </p:sp>
      <p:sp>
        <p:nvSpPr>
          <p:cNvPr id="17427" name="Rectangle 19"/>
          <p:cNvSpPr>
            <a:spLocks noChangeArrowheads="1"/>
          </p:cNvSpPr>
          <p:nvPr/>
        </p:nvSpPr>
        <p:spPr bwMode="auto">
          <a:xfrm>
            <a:off x="7924800" y="12954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i="1">
                <a:solidFill>
                  <a:srgbClr val="FFFF00"/>
                </a:solidFill>
                <a:latin typeface="Times New Roman" pitchFamily="18" charset="0"/>
              </a:rPr>
              <a:t>m</a:t>
            </a:r>
          </a:p>
        </p:txBody>
      </p:sp>
      <p:graphicFrame>
        <p:nvGraphicFramePr>
          <p:cNvPr id="17428" name="Object 20"/>
          <p:cNvGraphicFramePr>
            <a:graphicFrameLocks/>
          </p:cNvGraphicFramePr>
          <p:nvPr/>
        </p:nvGraphicFramePr>
        <p:xfrm>
          <a:off x="2652713" y="5767388"/>
          <a:ext cx="3497262" cy="742950"/>
        </p:xfrm>
        <a:graphic>
          <a:graphicData uri="http://schemas.openxmlformats.org/presentationml/2006/ole">
            <mc:AlternateContent xmlns:mc="http://schemas.openxmlformats.org/markup-compatibility/2006">
              <mc:Choice xmlns:v="urn:schemas-microsoft-com:vml" Requires="v">
                <p:oleObj spid="_x0000_s147008" name="公式" r:id="rId11" imgW="3886200" imgH="825500" progId="Equation.3">
                  <p:embed/>
                </p:oleObj>
              </mc:Choice>
              <mc:Fallback>
                <p:oleObj name="公式" r:id="rId11" imgW="3886200" imgH="8255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52713" y="5767388"/>
                        <a:ext cx="349726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sp>
        <p:nvSpPr>
          <p:cNvPr id="17429" name="Text Box 21"/>
          <p:cNvSpPr txBox="1">
            <a:spLocks noChangeArrowheads="1"/>
          </p:cNvSpPr>
          <p:nvPr/>
        </p:nvSpPr>
        <p:spPr bwMode="auto">
          <a:xfrm>
            <a:off x="269875" y="1770063"/>
            <a:ext cx="67897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pPr algn="just" eaLnBrk="0" hangingPunct="0">
              <a:spcBef>
                <a:spcPct val="50000"/>
              </a:spcBef>
            </a:pPr>
            <a:r>
              <a:rPr lang="zh-CN" altLang="en-US" sz="2400" b="1" dirty="0">
                <a:solidFill>
                  <a:srgbClr val="FFFF00"/>
                </a:solidFill>
                <a:latin typeface="Times New Roman" pitchFamily="18" charset="0"/>
              </a:rPr>
              <a:t>求</a:t>
            </a:r>
            <a:r>
              <a:rPr lang="zh-CN" altLang="en-US" sz="2400" b="1" dirty="0">
                <a:solidFill>
                  <a:schemeClr val="bg1"/>
                </a:solidFill>
                <a:latin typeface="Times New Roman" pitchFamily="18" charset="0"/>
              </a:rPr>
              <a:t>  链条下落在地面上的长度为 </a:t>
            </a:r>
            <a:r>
              <a:rPr lang="en-US" altLang="zh-CN" sz="2400" b="1" i="1" dirty="0">
                <a:solidFill>
                  <a:srgbClr val="66FFFF"/>
                </a:solidFill>
                <a:latin typeface="Times New Roman" pitchFamily="18" charset="0"/>
              </a:rPr>
              <a:t>l ( l&lt;L )</a:t>
            </a:r>
            <a:r>
              <a:rPr lang="zh-CN" altLang="en-US" sz="2400" b="1" dirty="0">
                <a:solidFill>
                  <a:schemeClr val="bg1"/>
                </a:solidFill>
                <a:latin typeface="Times New Roman" pitchFamily="18" charset="0"/>
              </a:rPr>
              <a:t>时，地面</a:t>
            </a:r>
          </a:p>
        </p:txBody>
      </p:sp>
      <p:sp>
        <p:nvSpPr>
          <p:cNvPr id="17430" name="AutoShape 22"/>
          <p:cNvSpPr>
            <a:spLocks noChangeArrowheads="1"/>
          </p:cNvSpPr>
          <p:nvPr/>
        </p:nvSpPr>
        <p:spPr bwMode="auto">
          <a:xfrm>
            <a:off x="6804025" y="3429000"/>
            <a:ext cx="858838" cy="650875"/>
          </a:xfrm>
          <a:prstGeom prst="wedgeRectCallout">
            <a:avLst>
              <a:gd name="adj1" fmla="val -135583"/>
              <a:gd name="adj2" fmla="val 98782"/>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lstStyle/>
          <a:p>
            <a:pPr lvl="0" algn="ctr" eaLnBrk="0" hangingPunct="0"/>
            <a:r>
              <a:rPr lang="en-US" altLang="zh-CN" sz="2400" b="1">
                <a:solidFill>
                  <a:prstClr val="white"/>
                </a:solidFill>
                <a:latin typeface="Times New Roman" pitchFamily="18" charset="0"/>
              </a:rPr>
              <a:t> </a:t>
            </a:r>
            <a:r>
              <a:rPr lang="en-US" altLang="zh-CN" sz="2800">
                <a:solidFill>
                  <a:prstClr val="white"/>
                </a:solidFill>
                <a:latin typeface="Times New Roman" pitchFamily="18" charset="0"/>
              </a:rPr>
              <a:t>d</a:t>
            </a:r>
            <a:r>
              <a:rPr lang="en-US" altLang="zh-CN" sz="2800" i="1">
                <a:solidFill>
                  <a:prstClr val="white"/>
                </a:solidFill>
                <a:latin typeface="Times New Roman" pitchFamily="18" charset="0"/>
              </a:rPr>
              <a:t>m</a:t>
            </a:r>
          </a:p>
        </p:txBody>
      </p:sp>
      <p:grpSp>
        <p:nvGrpSpPr>
          <p:cNvPr id="17431" name="Group 23"/>
          <p:cNvGrpSpPr>
            <a:grpSpLocks/>
          </p:cNvGrpSpPr>
          <p:nvPr/>
        </p:nvGrpSpPr>
        <p:grpSpPr bwMode="auto">
          <a:xfrm>
            <a:off x="7767638" y="611188"/>
            <a:ext cx="93662" cy="1760537"/>
            <a:chOff x="2413" y="1666"/>
            <a:chExt cx="59" cy="1109"/>
          </a:xfrm>
        </p:grpSpPr>
        <p:sp>
          <p:nvSpPr>
            <p:cNvPr id="17432" name="Oval 24"/>
            <p:cNvSpPr>
              <a:spLocks noChangeArrowheads="1"/>
            </p:cNvSpPr>
            <p:nvPr/>
          </p:nvSpPr>
          <p:spPr bwMode="auto">
            <a:xfrm>
              <a:off x="2413" y="1876"/>
              <a:ext cx="59" cy="56"/>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sp>
          <p:nvSpPr>
            <p:cNvPr id="17433" name="Oval 25"/>
            <p:cNvSpPr>
              <a:spLocks noChangeArrowheads="1"/>
            </p:cNvSpPr>
            <p:nvPr/>
          </p:nvSpPr>
          <p:spPr bwMode="auto">
            <a:xfrm>
              <a:off x="2413" y="1946"/>
              <a:ext cx="59" cy="56"/>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sp>
          <p:nvSpPr>
            <p:cNvPr id="17434" name="Oval 26"/>
            <p:cNvSpPr>
              <a:spLocks noChangeArrowheads="1"/>
            </p:cNvSpPr>
            <p:nvPr/>
          </p:nvSpPr>
          <p:spPr bwMode="auto">
            <a:xfrm>
              <a:off x="2413" y="2017"/>
              <a:ext cx="59" cy="56"/>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sp>
          <p:nvSpPr>
            <p:cNvPr id="17435" name="Oval 27"/>
            <p:cNvSpPr>
              <a:spLocks noChangeArrowheads="1"/>
            </p:cNvSpPr>
            <p:nvPr/>
          </p:nvSpPr>
          <p:spPr bwMode="auto">
            <a:xfrm>
              <a:off x="2413" y="2087"/>
              <a:ext cx="59" cy="56"/>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sp>
          <p:nvSpPr>
            <p:cNvPr id="17436" name="Oval 28"/>
            <p:cNvSpPr>
              <a:spLocks noChangeArrowheads="1"/>
            </p:cNvSpPr>
            <p:nvPr/>
          </p:nvSpPr>
          <p:spPr bwMode="auto">
            <a:xfrm>
              <a:off x="2413" y="2297"/>
              <a:ext cx="59" cy="56"/>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sp>
          <p:nvSpPr>
            <p:cNvPr id="17437" name="Oval 29"/>
            <p:cNvSpPr>
              <a:spLocks noChangeArrowheads="1"/>
            </p:cNvSpPr>
            <p:nvPr/>
          </p:nvSpPr>
          <p:spPr bwMode="auto">
            <a:xfrm>
              <a:off x="2413" y="2157"/>
              <a:ext cx="59" cy="56"/>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sp>
          <p:nvSpPr>
            <p:cNvPr id="17438" name="Oval 30"/>
            <p:cNvSpPr>
              <a:spLocks noChangeArrowheads="1"/>
            </p:cNvSpPr>
            <p:nvPr/>
          </p:nvSpPr>
          <p:spPr bwMode="auto">
            <a:xfrm>
              <a:off x="2413" y="2227"/>
              <a:ext cx="59" cy="56"/>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sp>
          <p:nvSpPr>
            <p:cNvPr id="17439" name="Oval 31"/>
            <p:cNvSpPr>
              <a:spLocks noChangeArrowheads="1"/>
            </p:cNvSpPr>
            <p:nvPr/>
          </p:nvSpPr>
          <p:spPr bwMode="auto">
            <a:xfrm>
              <a:off x="2413" y="2368"/>
              <a:ext cx="59" cy="56"/>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sp>
          <p:nvSpPr>
            <p:cNvPr id="17440" name="Oval 32"/>
            <p:cNvSpPr>
              <a:spLocks noChangeArrowheads="1"/>
            </p:cNvSpPr>
            <p:nvPr/>
          </p:nvSpPr>
          <p:spPr bwMode="auto">
            <a:xfrm>
              <a:off x="2413" y="1806"/>
              <a:ext cx="59" cy="56"/>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sp>
          <p:nvSpPr>
            <p:cNvPr id="17441" name="Oval 33"/>
            <p:cNvSpPr>
              <a:spLocks noChangeArrowheads="1"/>
            </p:cNvSpPr>
            <p:nvPr/>
          </p:nvSpPr>
          <p:spPr bwMode="auto">
            <a:xfrm>
              <a:off x="2413" y="2438"/>
              <a:ext cx="59" cy="56"/>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sp>
          <p:nvSpPr>
            <p:cNvPr id="17442" name="Oval 34"/>
            <p:cNvSpPr>
              <a:spLocks noChangeArrowheads="1"/>
            </p:cNvSpPr>
            <p:nvPr/>
          </p:nvSpPr>
          <p:spPr bwMode="auto">
            <a:xfrm>
              <a:off x="2413" y="2508"/>
              <a:ext cx="59" cy="56"/>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sp>
          <p:nvSpPr>
            <p:cNvPr id="17443" name="Oval 35"/>
            <p:cNvSpPr>
              <a:spLocks noChangeArrowheads="1"/>
            </p:cNvSpPr>
            <p:nvPr/>
          </p:nvSpPr>
          <p:spPr bwMode="auto">
            <a:xfrm>
              <a:off x="2413" y="2578"/>
              <a:ext cx="59" cy="56"/>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sp>
          <p:nvSpPr>
            <p:cNvPr id="17444" name="Oval 36"/>
            <p:cNvSpPr>
              <a:spLocks noChangeArrowheads="1"/>
            </p:cNvSpPr>
            <p:nvPr/>
          </p:nvSpPr>
          <p:spPr bwMode="auto">
            <a:xfrm>
              <a:off x="2413" y="2719"/>
              <a:ext cx="59" cy="56"/>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sp>
          <p:nvSpPr>
            <p:cNvPr id="17445" name="Oval 37"/>
            <p:cNvSpPr>
              <a:spLocks noChangeArrowheads="1"/>
            </p:cNvSpPr>
            <p:nvPr/>
          </p:nvSpPr>
          <p:spPr bwMode="auto">
            <a:xfrm>
              <a:off x="2413" y="1736"/>
              <a:ext cx="59" cy="56"/>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sp>
          <p:nvSpPr>
            <p:cNvPr id="17446" name="Oval 38"/>
            <p:cNvSpPr>
              <a:spLocks noChangeArrowheads="1"/>
            </p:cNvSpPr>
            <p:nvPr/>
          </p:nvSpPr>
          <p:spPr bwMode="auto">
            <a:xfrm>
              <a:off x="2413" y="1666"/>
              <a:ext cx="59" cy="56"/>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sp>
          <p:nvSpPr>
            <p:cNvPr id="17447" name="Oval 39"/>
            <p:cNvSpPr>
              <a:spLocks noChangeArrowheads="1"/>
            </p:cNvSpPr>
            <p:nvPr/>
          </p:nvSpPr>
          <p:spPr bwMode="auto">
            <a:xfrm>
              <a:off x="2413" y="2648"/>
              <a:ext cx="59" cy="56"/>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p>
              <a:endParaRPr lang="zh-CN" altLang="en-US"/>
            </a:p>
          </p:txBody>
        </p:sp>
      </p:grpSp>
      <p:sp>
        <p:nvSpPr>
          <p:cNvPr id="17448" name="AutoShape 40"/>
          <p:cNvSpPr>
            <a:spLocks noChangeArrowheads="1"/>
          </p:cNvSpPr>
          <p:nvPr/>
        </p:nvSpPr>
        <p:spPr bwMode="auto">
          <a:xfrm>
            <a:off x="7451725" y="6165850"/>
            <a:ext cx="1152525" cy="360363"/>
          </a:xfrm>
          <a:prstGeom prst="roundRect">
            <a:avLst>
              <a:gd name="adj" fmla="val 50000"/>
            </a:avLst>
          </a:prstGeom>
          <a:solidFill>
            <a:srgbClr val="E1C663">
              <a:alpha val="33000"/>
            </a:srgbClr>
          </a:solidFill>
          <a:ln w="38100">
            <a:solidFill>
              <a:srgbClr val="663300">
                <a:alpha val="3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CC00"/>
                </a:solidFill>
                <a:ea typeface="方正舒体_GBK" pitchFamily="65" charset="-122"/>
              </a:rPr>
              <a:t> </a:t>
            </a:r>
            <a:r>
              <a:rPr lang="zh-CN" altLang="en-US" sz="2000" b="1">
                <a:solidFill>
                  <a:srgbClr val="FFCC00"/>
                </a:solidFill>
                <a:ea typeface="方正舒体_GBK" pitchFamily="65" charset="-122"/>
              </a:rPr>
              <a:t>返回  </a:t>
            </a:r>
          </a:p>
        </p:txBody>
      </p:sp>
      <p:sp>
        <p:nvSpPr>
          <p:cNvPr id="17449" name="AutoShape 41">
            <a:hlinkClick r:id="rId13"/>
          </p:cNvPr>
          <p:cNvSpPr>
            <a:spLocks noChangeArrowheads="1"/>
          </p:cNvSpPr>
          <p:nvPr/>
        </p:nvSpPr>
        <p:spPr bwMode="auto">
          <a:xfrm>
            <a:off x="7451725" y="6164263"/>
            <a:ext cx="1152525" cy="360362"/>
          </a:xfrm>
          <a:prstGeom prst="roundRect">
            <a:avLst>
              <a:gd name="adj" fmla="val 50000"/>
            </a:avLst>
          </a:prstGeom>
          <a:solidFill>
            <a:srgbClr val="E1C663">
              <a:alpha val="0"/>
            </a:srgbClr>
          </a:solidFill>
          <a:ln>
            <a:noFill/>
          </a:ln>
          <a:effectLst/>
          <a:extLst>
            <a:ext uri="{91240B29-F687-4F45-9708-019B960494DF}">
              <a14:hiddenLine xmlns:a14="http://schemas.microsoft.com/office/drawing/2010/main" w="38100">
                <a:solidFill>
                  <a:srgbClr val="663300">
                    <a:alpha val="30000"/>
                  </a:srgbClr>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FFCC00"/>
              </a:solidFill>
              <a:ea typeface="方正舒体_GBK" pitchFamily="65" charset="-122"/>
            </a:endParaRPr>
          </a:p>
        </p:txBody>
      </p:sp>
      <p:sp>
        <p:nvSpPr>
          <p:cNvPr id="2" name="文本框 1">
            <a:extLst>
              <a:ext uri="{FF2B5EF4-FFF2-40B4-BE49-F238E27FC236}">
                <a16:creationId xmlns:a16="http://schemas.microsoft.com/office/drawing/2014/main" id="{F75AE7FC-73DF-4EF4-9B37-43C633529D08}"/>
              </a:ext>
            </a:extLst>
          </p:cNvPr>
          <p:cNvSpPr txBox="1"/>
          <p:nvPr/>
        </p:nvSpPr>
        <p:spPr>
          <a:xfrm>
            <a:off x="3665034" y="2811353"/>
            <a:ext cx="2039936" cy="646331"/>
          </a:xfrm>
          <a:prstGeom prst="rect">
            <a:avLst/>
          </a:prstGeom>
          <a:noFill/>
        </p:spPr>
        <p:txBody>
          <a:bodyPr wrap="square" rtlCol="0">
            <a:spAutoFit/>
          </a:bodyPr>
          <a:lstStyle/>
          <a:p>
            <a:r>
              <a:rPr lang="zh-CN" altLang="en-US" dirty="0">
                <a:solidFill>
                  <a:schemeClr val="bg1"/>
                </a:solidFill>
              </a:rPr>
              <a:t>落在地面上的长度为</a:t>
            </a:r>
            <a:r>
              <a:rPr lang="en-US" altLang="zh-CN" i="1" dirty="0">
                <a:solidFill>
                  <a:schemeClr val="bg1"/>
                </a:solidFill>
                <a:latin typeface="Times New Roman" panose="02020603050405020304" pitchFamily="18" charset="0"/>
                <a:cs typeface="Times New Roman" panose="02020603050405020304" pitchFamily="18" charset="0"/>
              </a:rPr>
              <a:t>l</a:t>
            </a:r>
            <a:r>
              <a:rPr lang="zh-CN" altLang="en-US" dirty="0">
                <a:solidFill>
                  <a:schemeClr val="bg1"/>
                </a:solidFill>
              </a:rPr>
              <a:t>的链条质量</a:t>
            </a:r>
          </a:p>
        </p:txBody>
      </p:sp>
      <p:sp>
        <p:nvSpPr>
          <p:cNvPr id="3" name="文本框 2">
            <a:extLst>
              <a:ext uri="{FF2B5EF4-FFF2-40B4-BE49-F238E27FC236}">
                <a16:creationId xmlns:a16="http://schemas.microsoft.com/office/drawing/2014/main" id="{77BA81BC-F136-4411-BE5C-E628ADD71D81}"/>
              </a:ext>
            </a:extLst>
          </p:cNvPr>
          <p:cNvSpPr txBox="1"/>
          <p:nvPr/>
        </p:nvSpPr>
        <p:spPr>
          <a:xfrm>
            <a:off x="6381194" y="4202681"/>
            <a:ext cx="2866550" cy="646331"/>
          </a:xfrm>
          <a:prstGeom prst="rect">
            <a:avLst/>
          </a:prstGeom>
          <a:noFill/>
        </p:spPr>
        <p:txBody>
          <a:bodyPr wrap="square" rtlCol="0">
            <a:spAutoFit/>
          </a:bodyPr>
          <a:lstStyle/>
          <a:p>
            <a:r>
              <a:rPr lang="zh-CN" altLang="en-US" dirty="0">
                <a:solidFill>
                  <a:schemeClr val="bg1"/>
                </a:solidFill>
              </a:rPr>
              <a:t>对即将接触地面的长度为</a:t>
            </a:r>
            <a:r>
              <a:rPr lang="en-US" altLang="zh-CN" i="1" dirty="0" err="1">
                <a:solidFill>
                  <a:schemeClr val="bg1"/>
                </a:solidFill>
                <a:latin typeface="Times New Roman" panose="02020603050405020304" pitchFamily="18" charset="0"/>
                <a:cs typeface="Times New Roman" panose="02020603050405020304" pitchFamily="18" charset="0"/>
              </a:rPr>
              <a:t>vdt</a:t>
            </a:r>
            <a:r>
              <a:rPr lang="zh-CN" altLang="en-US" dirty="0">
                <a:solidFill>
                  <a:schemeClr val="bg1"/>
                </a:solidFill>
              </a:rPr>
              <a:t>的质量元应用动量定理</a:t>
            </a:r>
          </a:p>
        </p:txBody>
      </p:sp>
    </p:spTree>
    <p:extLst>
      <p:ext uri="{BB962C8B-B14F-4D97-AF65-F5344CB8AC3E}">
        <p14:creationId xmlns:p14="http://schemas.microsoft.com/office/powerpoint/2010/main" val="400994067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ipe(left)">
                                      <p:cBhvr>
                                        <p:cTn id="7" dur="500"/>
                                        <p:tgtEl>
                                          <p:spTgt spid="17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7431"/>
                                        </p:tgtEl>
                                        <p:attrNameLst>
                                          <p:attrName>style.visibility</p:attrName>
                                        </p:attrNameLst>
                                      </p:cBhvr>
                                      <p:to>
                                        <p:strVal val="visible"/>
                                      </p:to>
                                    </p:set>
                                    <p:animEffect transition="in" filter="wipe(up)">
                                      <p:cBhvr>
                                        <p:cTn id="12" dur="500"/>
                                        <p:tgtEl>
                                          <p:spTgt spid="174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27"/>
                                        </p:tgtEl>
                                        <p:attrNameLst>
                                          <p:attrName>style.visibility</p:attrName>
                                        </p:attrNameLst>
                                      </p:cBhvr>
                                      <p:to>
                                        <p:strVal val="visible"/>
                                      </p:to>
                                    </p:set>
                                    <p:animEffect transition="in" filter="wipe(left)">
                                      <p:cBhvr>
                                        <p:cTn id="17" dur="500"/>
                                        <p:tgtEl>
                                          <p:spTgt spid="174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5"/>
                                        </p:tgtEl>
                                        <p:attrNameLst>
                                          <p:attrName>style.visibility</p:attrName>
                                        </p:attrNameLst>
                                      </p:cBhvr>
                                      <p:to>
                                        <p:strVal val="visible"/>
                                      </p:to>
                                    </p:set>
                                    <p:animEffect transition="in" filter="wipe(left)">
                                      <p:cBhvr>
                                        <p:cTn id="22" dur="500"/>
                                        <p:tgtEl>
                                          <p:spTgt spid="174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11"/>
                                        </p:tgtEl>
                                        <p:attrNameLst>
                                          <p:attrName>style.visibility</p:attrName>
                                        </p:attrNameLst>
                                      </p:cBhvr>
                                      <p:to>
                                        <p:strVal val="visible"/>
                                      </p:to>
                                    </p:set>
                                    <p:animEffect transition="in" filter="wipe(left)">
                                      <p:cBhvr>
                                        <p:cTn id="27" dur="500"/>
                                        <p:tgtEl>
                                          <p:spTgt spid="174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412"/>
                                        </p:tgtEl>
                                        <p:attrNameLst>
                                          <p:attrName>style.visibility</p:attrName>
                                        </p:attrNameLst>
                                      </p:cBhvr>
                                      <p:to>
                                        <p:strVal val="visible"/>
                                      </p:to>
                                    </p:set>
                                    <p:animEffect transition="in" filter="wipe(left)">
                                      <p:cBhvr>
                                        <p:cTn id="32" dur="500"/>
                                        <p:tgtEl>
                                          <p:spTgt spid="174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429"/>
                                        </p:tgtEl>
                                        <p:attrNameLst>
                                          <p:attrName>style.visibility</p:attrName>
                                        </p:attrNameLst>
                                      </p:cBhvr>
                                      <p:to>
                                        <p:strVal val="visible"/>
                                      </p:to>
                                    </p:set>
                                    <p:animEffect transition="in" filter="wipe(left)">
                                      <p:cBhvr>
                                        <p:cTn id="37" dur="500"/>
                                        <p:tgtEl>
                                          <p:spTgt spid="174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413"/>
                                        </p:tgtEl>
                                        <p:attrNameLst>
                                          <p:attrName>style.visibility</p:attrName>
                                        </p:attrNameLst>
                                      </p:cBhvr>
                                      <p:to>
                                        <p:strVal val="visible"/>
                                      </p:to>
                                    </p:set>
                                    <p:animEffect transition="in" filter="wipe(left)">
                                      <p:cBhvr>
                                        <p:cTn id="42" dur="500"/>
                                        <p:tgtEl>
                                          <p:spTgt spid="174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414"/>
                                        </p:tgtEl>
                                        <p:attrNameLst>
                                          <p:attrName>style.visibility</p:attrName>
                                        </p:attrNameLst>
                                      </p:cBhvr>
                                      <p:to>
                                        <p:strVal val="visible"/>
                                      </p:to>
                                    </p:set>
                                    <p:animEffect transition="in" filter="wipe(left)">
                                      <p:cBhvr>
                                        <p:cTn id="47" dur="500"/>
                                        <p:tgtEl>
                                          <p:spTgt spid="174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417"/>
                                        </p:tgtEl>
                                        <p:attrNameLst>
                                          <p:attrName>style.visibility</p:attrName>
                                        </p:attrNameLst>
                                      </p:cBhvr>
                                      <p:to>
                                        <p:strVal val="visible"/>
                                      </p:to>
                                    </p:set>
                                    <p:animEffect transition="in" filter="wipe(left)">
                                      <p:cBhvr>
                                        <p:cTn id="52" dur="500"/>
                                        <p:tgtEl>
                                          <p:spTgt spid="174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418"/>
                                        </p:tgtEl>
                                        <p:attrNameLst>
                                          <p:attrName>style.visibility</p:attrName>
                                        </p:attrNameLst>
                                      </p:cBhvr>
                                      <p:to>
                                        <p:strVal val="visible"/>
                                      </p:to>
                                    </p:set>
                                    <p:animEffect transition="in" filter="wipe(left)">
                                      <p:cBhvr>
                                        <p:cTn id="57" dur="500"/>
                                        <p:tgtEl>
                                          <p:spTgt spid="1741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416"/>
                                        </p:tgtEl>
                                        <p:attrNameLst>
                                          <p:attrName>style.visibility</p:attrName>
                                        </p:attrNameLst>
                                      </p:cBhvr>
                                      <p:to>
                                        <p:strVal val="visible"/>
                                      </p:to>
                                    </p:set>
                                    <p:animEffect transition="in" filter="wipe(left)">
                                      <p:cBhvr>
                                        <p:cTn id="62" dur="500"/>
                                        <p:tgtEl>
                                          <p:spTgt spid="1741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419"/>
                                        </p:tgtEl>
                                        <p:attrNameLst>
                                          <p:attrName>style.visibility</p:attrName>
                                        </p:attrNameLst>
                                      </p:cBhvr>
                                      <p:to>
                                        <p:strVal val="visible"/>
                                      </p:to>
                                    </p:set>
                                    <p:animEffect transition="in" filter="wipe(left)">
                                      <p:cBhvr>
                                        <p:cTn id="67" dur="500"/>
                                        <p:tgtEl>
                                          <p:spTgt spid="174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7420"/>
                                        </p:tgtEl>
                                        <p:attrNameLst>
                                          <p:attrName>style.visibility</p:attrName>
                                        </p:attrNameLst>
                                      </p:cBhvr>
                                      <p:to>
                                        <p:strVal val="visible"/>
                                      </p:to>
                                    </p:set>
                                    <p:animEffect transition="in" filter="wipe(left)">
                                      <p:cBhvr>
                                        <p:cTn id="72" dur="500"/>
                                        <p:tgtEl>
                                          <p:spTgt spid="1742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7422"/>
                                        </p:tgtEl>
                                        <p:attrNameLst>
                                          <p:attrName>style.visibility</p:attrName>
                                        </p:attrNameLst>
                                      </p:cBhvr>
                                      <p:to>
                                        <p:strVal val="visible"/>
                                      </p:to>
                                    </p:set>
                                    <p:animEffect transition="in" filter="wipe(left)">
                                      <p:cBhvr>
                                        <p:cTn id="77" dur="500"/>
                                        <p:tgtEl>
                                          <p:spTgt spid="1742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7421"/>
                                        </p:tgtEl>
                                        <p:attrNameLst>
                                          <p:attrName>style.visibility</p:attrName>
                                        </p:attrNameLst>
                                      </p:cBhvr>
                                      <p:to>
                                        <p:strVal val="visible"/>
                                      </p:to>
                                    </p:set>
                                    <p:animEffect transition="in" filter="wipe(left)">
                                      <p:cBhvr>
                                        <p:cTn id="82" dur="500"/>
                                        <p:tgtEl>
                                          <p:spTgt spid="1742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7424"/>
                                        </p:tgtEl>
                                        <p:attrNameLst>
                                          <p:attrName>style.visibility</p:attrName>
                                        </p:attrNameLst>
                                      </p:cBhvr>
                                      <p:to>
                                        <p:strVal val="visible"/>
                                      </p:to>
                                    </p:set>
                                    <p:animEffect transition="in" filter="wipe(left)">
                                      <p:cBhvr>
                                        <p:cTn id="87" dur="500"/>
                                        <p:tgtEl>
                                          <p:spTgt spid="1742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17423"/>
                                        </p:tgtEl>
                                        <p:attrNameLst>
                                          <p:attrName>style.visibility</p:attrName>
                                        </p:attrNameLst>
                                      </p:cBhvr>
                                      <p:to>
                                        <p:strVal val="visible"/>
                                      </p:to>
                                    </p:set>
                                    <p:animEffect transition="in" filter="wipe(left)">
                                      <p:cBhvr>
                                        <p:cTn id="92" dur="500"/>
                                        <p:tgtEl>
                                          <p:spTgt spid="1742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7430"/>
                                        </p:tgtEl>
                                        <p:attrNameLst>
                                          <p:attrName>style.visibility</p:attrName>
                                        </p:attrNameLst>
                                      </p:cBhvr>
                                      <p:to>
                                        <p:strVal val="visible"/>
                                      </p:to>
                                    </p:set>
                                    <p:animEffect transition="in" filter="wipe(down)">
                                      <p:cBhvr>
                                        <p:cTn id="97" dur="500"/>
                                        <p:tgtEl>
                                          <p:spTgt spid="1743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17425"/>
                                        </p:tgtEl>
                                        <p:attrNameLst>
                                          <p:attrName>style.visibility</p:attrName>
                                        </p:attrNameLst>
                                      </p:cBhvr>
                                      <p:to>
                                        <p:strVal val="visible"/>
                                      </p:to>
                                    </p:set>
                                    <p:animEffect transition="in" filter="wipe(left)">
                                      <p:cBhvr>
                                        <p:cTn id="102" dur="500"/>
                                        <p:tgtEl>
                                          <p:spTgt spid="1742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7426"/>
                                        </p:tgtEl>
                                        <p:attrNameLst>
                                          <p:attrName>style.visibility</p:attrName>
                                        </p:attrNameLst>
                                      </p:cBhvr>
                                      <p:to>
                                        <p:strVal val="visible"/>
                                      </p:to>
                                    </p:set>
                                    <p:animEffect transition="in" filter="wipe(left)">
                                      <p:cBhvr>
                                        <p:cTn id="107" dur="500"/>
                                        <p:tgtEl>
                                          <p:spTgt spid="17426"/>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17428"/>
                                        </p:tgtEl>
                                        <p:attrNameLst>
                                          <p:attrName>style.visibility</p:attrName>
                                        </p:attrNameLst>
                                      </p:cBhvr>
                                      <p:to>
                                        <p:strVal val="visible"/>
                                      </p:to>
                                    </p:set>
                                    <p:animEffect transition="in" filter="wipe(left)">
                                      <p:cBhvr>
                                        <p:cTn id="112" dur="500"/>
                                        <p:tgtEl>
                                          <p:spTgt spid="17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autoUpdateAnimBg="0"/>
      <p:bldP spid="17412" grpId="0" autoUpdateAnimBg="0"/>
      <p:bldP spid="17413" grpId="0" autoUpdateAnimBg="0"/>
      <p:bldP spid="17414" grpId="0" animBg="1"/>
      <p:bldP spid="17415" grpId="0" autoUpdateAnimBg="0"/>
      <p:bldP spid="17416" grpId="0" autoUpdateAnimBg="0"/>
      <p:bldP spid="17417" grpId="0" animBg="1"/>
      <p:bldP spid="17418" grpId="0" animBg="1"/>
      <p:bldP spid="17419" grpId="0" autoUpdateAnimBg="0"/>
      <p:bldP spid="17422" grpId="0" autoUpdateAnimBg="0"/>
      <p:bldP spid="17424" grpId="0" autoUpdateAnimBg="0"/>
      <p:bldP spid="17426" grpId="0" autoUpdateAnimBg="0"/>
      <p:bldP spid="17427" grpId="0" autoUpdateAnimBg="0"/>
      <p:bldP spid="17429" grpId="0"/>
      <p:bldP spid="174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64139" y="1628800"/>
            <a:ext cx="3344365" cy="30243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§4.2 </a:t>
            </a:r>
            <a:r>
              <a:rPr lang="zh-CN" altLang="en-US" dirty="0"/>
              <a:t>质点系动量定理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Line 26"/>
          <p:cNvSpPr>
            <a:spLocks noChangeShapeType="1"/>
          </p:cNvSpPr>
          <p:nvPr/>
        </p:nvSpPr>
        <p:spPr bwMode="auto">
          <a:xfrm>
            <a:off x="5620123" y="396758"/>
            <a:ext cx="1660525"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Freeform 2"/>
          <p:cNvSpPr>
            <a:spLocks/>
          </p:cNvSpPr>
          <p:nvPr/>
        </p:nvSpPr>
        <p:spPr bwMode="auto">
          <a:xfrm>
            <a:off x="6341939" y="2105621"/>
            <a:ext cx="2041525" cy="2157412"/>
          </a:xfrm>
          <a:custGeom>
            <a:avLst/>
            <a:gdLst>
              <a:gd name="T0" fmla="*/ 91 w 1286"/>
              <a:gd name="T1" fmla="*/ 143 h 1359"/>
              <a:gd name="T2" fmla="*/ 21 w 1286"/>
              <a:gd name="T3" fmla="*/ 273 h 1359"/>
              <a:gd name="T4" fmla="*/ 21 w 1286"/>
              <a:gd name="T5" fmla="*/ 651 h 1359"/>
              <a:gd name="T6" fmla="*/ 150 w 1286"/>
              <a:gd name="T7" fmla="*/ 1044 h 1359"/>
              <a:gd name="T8" fmla="*/ 550 w 1286"/>
              <a:gd name="T9" fmla="*/ 1268 h 1359"/>
              <a:gd name="T10" fmla="*/ 1032 w 1286"/>
              <a:gd name="T11" fmla="*/ 1310 h 1359"/>
              <a:gd name="T12" fmla="*/ 1267 w 1286"/>
              <a:gd name="T13" fmla="*/ 974 h 1359"/>
              <a:gd name="T14" fmla="*/ 1149 w 1286"/>
              <a:gd name="T15" fmla="*/ 581 h 1359"/>
              <a:gd name="T16" fmla="*/ 879 w 1286"/>
              <a:gd name="T17" fmla="*/ 245 h 1359"/>
              <a:gd name="T18" fmla="*/ 620 w 1286"/>
              <a:gd name="T19" fmla="*/ 63 h 1359"/>
              <a:gd name="T20" fmla="*/ 373 w 1286"/>
              <a:gd name="T21" fmla="*/ 13 h 1359"/>
              <a:gd name="T22" fmla="*/ 91 w 1286"/>
              <a:gd name="T23" fmla="*/ 143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6" h="1359">
                <a:moveTo>
                  <a:pt x="91" y="143"/>
                </a:moveTo>
                <a:cubicBezTo>
                  <a:pt x="81" y="165"/>
                  <a:pt x="33" y="188"/>
                  <a:pt x="21" y="273"/>
                </a:cubicBezTo>
                <a:cubicBezTo>
                  <a:pt x="9" y="358"/>
                  <a:pt x="0" y="522"/>
                  <a:pt x="21" y="651"/>
                </a:cubicBezTo>
                <a:cubicBezTo>
                  <a:pt x="42" y="779"/>
                  <a:pt x="62" y="942"/>
                  <a:pt x="150" y="1044"/>
                </a:cubicBezTo>
                <a:cubicBezTo>
                  <a:pt x="238" y="1147"/>
                  <a:pt x="403" y="1224"/>
                  <a:pt x="550" y="1268"/>
                </a:cubicBezTo>
                <a:cubicBezTo>
                  <a:pt x="697" y="1312"/>
                  <a:pt x="912" y="1359"/>
                  <a:pt x="1032" y="1310"/>
                </a:cubicBezTo>
                <a:cubicBezTo>
                  <a:pt x="1152" y="1261"/>
                  <a:pt x="1248" y="1095"/>
                  <a:pt x="1267" y="974"/>
                </a:cubicBezTo>
                <a:cubicBezTo>
                  <a:pt x="1286" y="852"/>
                  <a:pt x="1214" y="703"/>
                  <a:pt x="1149" y="581"/>
                </a:cubicBezTo>
                <a:cubicBezTo>
                  <a:pt x="1084" y="460"/>
                  <a:pt x="967" y="332"/>
                  <a:pt x="879" y="245"/>
                </a:cubicBezTo>
                <a:cubicBezTo>
                  <a:pt x="791" y="158"/>
                  <a:pt x="704" y="102"/>
                  <a:pt x="620" y="63"/>
                </a:cubicBezTo>
                <a:cubicBezTo>
                  <a:pt x="536" y="24"/>
                  <a:pt x="461" y="0"/>
                  <a:pt x="373" y="13"/>
                </a:cubicBezTo>
                <a:cubicBezTo>
                  <a:pt x="285" y="26"/>
                  <a:pt x="150" y="116"/>
                  <a:pt x="91" y="143"/>
                </a:cubicBezTo>
              </a:path>
            </a:pathLst>
          </a:custGeom>
          <a:noFill/>
          <a:ln w="381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12"/>
          <p:cNvSpPr>
            <a:spLocks noChangeShapeType="1"/>
          </p:cNvSpPr>
          <p:nvPr/>
        </p:nvSpPr>
        <p:spPr bwMode="auto">
          <a:xfrm flipH="1" flipV="1">
            <a:off x="6156201" y="2250083"/>
            <a:ext cx="766763" cy="509588"/>
          </a:xfrm>
          <a:prstGeom prst="line">
            <a:avLst/>
          </a:prstGeom>
          <a:noFill/>
          <a:ln w="38100">
            <a:solidFill>
              <a:srgbClr val="CCE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13"/>
          <p:cNvSpPr>
            <a:spLocks noChangeShapeType="1"/>
          </p:cNvSpPr>
          <p:nvPr/>
        </p:nvSpPr>
        <p:spPr bwMode="auto">
          <a:xfrm flipV="1">
            <a:off x="6999164" y="2069108"/>
            <a:ext cx="914400" cy="6858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4"/>
          <p:cNvSpPr>
            <a:spLocks noChangeShapeType="1"/>
          </p:cNvSpPr>
          <p:nvPr/>
        </p:nvSpPr>
        <p:spPr bwMode="auto">
          <a:xfrm>
            <a:off x="7913564" y="3364508"/>
            <a:ext cx="838200" cy="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 name="Object 15"/>
          <p:cNvGraphicFramePr>
            <a:graphicFrameLocks noChangeAspect="1"/>
          </p:cNvGraphicFramePr>
          <p:nvPr>
            <p:extLst>
              <p:ext uri="{D42A27DB-BD31-4B8C-83A1-F6EECF244321}">
                <p14:modId xmlns:p14="http://schemas.microsoft.com/office/powerpoint/2010/main" val="247713609"/>
              </p:ext>
            </p:extLst>
          </p:nvPr>
        </p:nvGraphicFramePr>
        <p:xfrm>
          <a:off x="7203951" y="2635846"/>
          <a:ext cx="452438" cy="422275"/>
        </p:xfrm>
        <a:graphic>
          <a:graphicData uri="http://schemas.openxmlformats.org/presentationml/2006/ole">
            <mc:AlternateContent xmlns:mc="http://schemas.openxmlformats.org/markup-compatibility/2006">
              <mc:Choice xmlns:v="urn:schemas-microsoft-com:vml" Requires="v">
                <p:oleObj spid="_x0000_s186740" name="Equation" r:id="rId4" imgW="355446" imgH="418918" progId="Equation.3">
                  <p:embed/>
                </p:oleObj>
              </mc:Choice>
              <mc:Fallback>
                <p:oleObj name="Equation" r:id="rId4" imgW="355446" imgH="41891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3951" y="2635846"/>
                        <a:ext cx="4524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Lst>
                    </p:spPr>
                  </p:pic>
                </p:oleObj>
              </mc:Fallback>
            </mc:AlternateContent>
          </a:graphicData>
        </a:graphic>
      </p:graphicFrame>
      <p:graphicFrame>
        <p:nvGraphicFramePr>
          <p:cNvPr id="11" name="Object 16"/>
          <p:cNvGraphicFramePr>
            <a:graphicFrameLocks noChangeAspect="1"/>
          </p:cNvGraphicFramePr>
          <p:nvPr>
            <p:extLst>
              <p:ext uri="{D42A27DB-BD31-4B8C-83A1-F6EECF244321}">
                <p14:modId xmlns:p14="http://schemas.microsoft.com/office/powerpoint/2010/main" val="1945927236"/>
              </p:ext>
            </p:extLst>
          </p:nvPr>
        </p:nvGraphicFramePr>
        <p:xfrm>
          <a:off x="7189664" y="3262908"/>
          <a:ext cx="473075" cy="419100"/>
        </p:xfrm>
        <a:graphic>
          <a:graphicData uri="http://schemas.openxmlformats.org/presentationml/2006/ole">
            <mc:AlternateContent xmlns:mc="http://schemas.openxmlformats.org/markup-compatibility/2006">
              <mc:Choice xmlns:v="urn:schemas-microsoft-com:vml" Requires="v">
                <p:oleObj spid="_x0000_s186741" name="Equation" r:id="rId6" imgW="393529" imgH="418918" progId="Equation.3">
                  <p:embed/>
                </p:oleObj>
              </mc:Choice>
              <mc:Fallback>
                <p:oleObj name="Equation" r:id="rId6" imgW="393529" imgH="41891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9664" y="3262908"/>
                        <a:ext cx="4730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Lst>
                    </p:spPr>
                  </p:pic>
                </p:oleObj>
              </mc:Fallback>
            </mc:AlternateContent>
          </a:graphicData>
        </a:graphic>
      </p:graphicFrame>
      <p:graphicFrame>
        <p:nvGraphicFramePr>
          <p:cNvPr id="12" name="Object 17"/>
          <p:cNvGraphicFramePr>
            <a:graphicFrameLocks noChangeAspect="1"/>
          </p:cNvGraphicFramePr>
          <p:nvPr>
            <p:extLst>
              <p:ext uri="{D42A27DB-BD31-4B8C-83A1-F6EECF244321}">
                <p14:modId xmlns:p14="http://schemas.microsoft.com/office/powerpoint/2010/main" val="4212478770"/>
              </p:ext>
            </p:extLst>
          </p:nvPr>
        </p:nvGraphicFramePr>
        <p:xfrm>
          <a:off x="5822826" y="1700808"/>
          <a:ext cx="436563" cy="471488"/>
        </p:xfrm>
        <a:graphic>
          <a:graphicData uri="http://schemas.openxmlformats.org/presentationml/2006/ole">
            <mc:AlternateContent xmlns:mc="http://schemas.openxmlformats.org/markup-compatibility/2006">
              <mc:Choice xmlns:v="urn:schemas-microsoft-com:vml" Requires="v">
                <p:oleObj spid="_x0000_s186742" name="Equation" r:id="rId8" imgW="419100" imgH="469900" progId="Equation.3">
                  <p:embed/>
                </p:oleObj>
              </mc:Choice>
              <mc:Fallback>
                <p:oleObj name="Equation" r:id="rId8" imgW="419100" imgH="4699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22826" y="1700808"/>
                        <a:ext cx="4365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Lst>
                    </p:spPr>
                  </p:pic>
                </p:oleObj>
              </mc:Fallback>
            </mc:AlternateContent>
          </a:graphicData>
        </a:graphic>
      </p:graphicFrame>
      <p:graphicFrame>
        <p:nvGraphicFramePr>
          <p:cNvPr id="13" name="Object 18"/>
          <p:cNvGraphicFramePr>
            <a:graphicFrameLocks noChangeAspect="1"/>
          </p:cNvGraphicFramePr>
          <p:nvPr>
            <p:extLst>
              <p:ext uri="{D42A27DB-BD31-4B8C-83A1-F6EECF244321}">
                <p14:modId xmlns:p14="http://schemas.microsoft.com/office/powerpoint/2010/main" val="4063638251"/>
              </p:ext>
            </p:extLst>
          </p:nvPr>
        </p:nvGraphicFramePr>
        <p:xfrm>
          <a:off x="8292976" y="4037608"/>
          <a:ext cx="430213" cy="468313"/>
        </p:xfrm>
        <a:graphic>
          <a:graphicData uri="http://schemas.openxmlformats.org/presentationml/2006/ole">
            <mc:AlternateContent xmlns:mc="http://schemas.openxmlformats.org/markup-compatibility/2006">
              <mc:Choice xmlns:v="urn:schemas-microsoft-com:vml" Requires="v">
                <p:oleObj spid="_x0000_s186743" name="Equation" r:id="rId10" imgW="419100" imgH="469900" progId="Equation.3">
                  <p:embed/>
                </p:oleObj>
              </mc:Choice>
              <mc:Fallback>
                <p:oleObj name="Equation" r:id="rId10" imgW="419100" imgH="4699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92976" y="4037608"/>
                        <a:ext cx="4302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Lst>
                    </p:spPr>
                  </p:pic>
                </p:oleObj>
              </mc:Fallback>
            </mc:AlternateContent>
          </a:graphicData>
        </a:graphic>
      </p:graphicFrame>
      <p:graphicFrame>
        <p:nvGraphicFramePr>
          <p:cNvPr id="14" name="Object 19"/>
          <p:cNvGraphicFramePr>
            <a:graphicFrameLocks noChangeAspect="1"/>
          </p:cNvGraphicFramePr>
          <p:nvPr>
            <p:extLst>
              <p:ext uri="{D42A27DB-BD31-4B8C-83A1-F6EECF244321}">
                <p14:modId xmlns:p14="http://schemas.microsoft.com/office/powerpoint/2010/main" val="2536564339"/>
              </p:ext>
            </p:extLst>
          </p:nvPr>
        </p:nvGraphicFramePr>
        <p:xfrm>
          <a:off x="7850064" y="1886546"/>
          <a:ext cx="307975" cy="449262"/>
        </p:xfrm>
        <a:graphic>
          <a:graphicData uri="http://schemas.openxmlformats.org/presentationml/2006/ole">
            <mc:AlternateContent xmlns:mc="http://schemas.openxmlformats.org/markup-compatibility/2006">
              <mc:Choice xmlns:v="urn:schemas-microsoft-com:vml" Requires="v">
                <p:oleObj spid="_x0000_s186744" name="Equation" r:id="rId12" imgW="304668" imgH="457002" progId="Equation.3">
                  <p:embed/>
                </p:oleObj>
              </mc:Choice>
              <mc:Fallback>
                <p:oleObj name="Equation" r:id="rId12" imgW="304668" imgH="45700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50064" y="1886546"/>
                        <a:ext cx="3079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Lst>
                    </p:spPr>
                  </p:pic>
                </p:oleObj>
              </mc:Fallback>
            </mc:AlternateContent>
          </a:graphicData>
        </a:graphic>
      </p:graphicFrame>
      <p:graphicFrame>
        <p:nvGraphicFramePr>
          <p:cNvPr id="15" name="Object 20"/>
          <p:cNvGraphicFramePr>
            <a:graphicFrameLocks noChangeAspect="1"/>
          </p:cNvGraphicFramePr>
          <p:nvPr>
            <p:extLst>
              <p:ext uri="{D42A27DB-BD31-4B8C-83A1-F6EECF244321}">
                <p14:modId xmlns:p14="http://schemas.microsoft.com/office/powerpoint/2010/main" val="425786333"/>
              </p:ext>
            </p:extLst>
          </p:nvPr>
        </p:nvGraphicFramePr>
        <p:xfrm>
          <a:off x="8594601" y="2666008"/>
          <a:ext cx="369888" cy="460375"/>
        </p:xfrm>
        <a:graphic>
          <a:graphicData uri="http://schemas.openxmlformats.org/presentationml/2006/ole">
            <mc:AlternateContent xmlns:mc="http://schemas.openxmlformats.org/markup-compatibility/2006">
              <mc:Choice xmlns:v="urn:schemas-microsoft-com:vml" Requires="v">
                <p:oleObj spid="_x0000_s186745" name="Equation" r:id="rId14" imgW="355446" imgH="457002" progId="Equation.3">
                  <p:embed/>
                </p:oleObj>
              </mc:Choice>
              <mc:Fallback>
                <p:oleObj name="Equation" r:id="rId14" imgW="355446" imgH="457002"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94601" y="2666008"/>
                        <a:ext cx="3698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Lst>
                    </p:spPr>
                  </p:pic>
                </p:oleObj>
              </mc:Fallback>
            </mc:AlternateContent>
          </a:graphicData>
        </a:graphic>
      </p:graphicFrame>
      <p:sp>
        <p:nvSpPr>
          <p:cNvPr id="16" name="Oval 24"/>
          <p:cNvSpPr>
            <a:spLocks noChangeArrowheads="1"/>
          </p:cNvSpPr>
          <p:nvPr/>
        </p:nvSpPr>
        <p:spPr bwMode="auto">
          <a:xfrm>
            <a:off x="6846764" y="2678708"/>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25"/>
          <p:cNvSpPr>
            <a:spLocks noChangeShapeType="1"/>
          </p:cNvSpPr>
          <p:nvPr/>
        </p:nvSpPr>
        <p:spPr bwMode="auto">
          <a:xfrm flipH="1" flipV="1">
            <a:off x="7896101" y="3412133"/>
            <a:ext cx="781050" cy="560388"/>
          </a:xfrm>
          <a:prstGeom prst="line">
            <a:avLst/>
          </a:prstGeom>
          <a:noFill/>
          <a:ln w="38100">
            <a:solidFill>
              <a:srgbClr val="CCEC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26"/>
          <p:cNvSpPr>
            <a:spLocks noChangeArrowheads="1"/>
          </p:cNvSpPr>
          <p:nvPr/>
        </p:nvSpPr>
        <p:spPr bwMode="auto">
          <a:xfrm>
            <a:off x="7761164" y="3288308"/>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Box 3"/>
          <p:cNvSpPr txBox="1"/>
          <p:nvPr/>
        </p:nvSpPr>
        <p:spPr>
          <a:xfrm>
            <a:off x="395536" y="1556792"/>
            <a:ext cx="4608512" cy="461665"/>
          </a:xfrm>
          <a:prstGeom prst="rect">
            <a:avLst/>
          </a:prstGeom>
          <a:noFill/>
        </p:spPr>
        <p:txBody>
          <a:bodyPr wrap="square" rtlCol="0">
            <a:spAutoFit/>
          </a:bodyPr>
          <a:lstStyle/>
          <a:p>
            <a:r>
              <a:rPr lang="zh-CN" altLang="en-US" sz="2400" dirty="0"/>
              <a:t>首先考虑一个两质点组成的系统：</a:t>
            </a:r>
          </a:p>
        </p:txBody>
      </p:sp>
      <p:graphicFrame>
        <p:nvGraphicFramePr>
          <p:cNvPr id="34" name="Object 6"/>
          <p:cNvGraphicFramePr>
            <a:graphicFrameLocks noChangeAspect="1"/>
          </p:cNvGraphicFramePr>
          <p:nvPr>
            <p:extLst>
              <p:ext uri="{D42A27DB-BD31-4B8C-83A1-F6EECF244321}">
                <p14:modId xmlns:p14="http://schemas.microsoft.com/office/powerpoint/2010/main" val="2604288769"/>
              </p:ext>
            </p:extLst>
          </p:nvPr>
        </p:nvGraphicFramePr>
        <p:xfrm>
          <a:off x="896783" y="2312988"/>
          <a:ext cx="2410200" cy="468000"/>
        </p:xfrm>
        <a:graphic>
          <a:graphicData uri="http://schemas.openxmlformats.org/presentationml/2006/ole">
            <mc:AlternateContent xmlns:mc="http://schemas.openxmlformats.org/markup-compatibility/2006">
              <mc:Choice xmlns:v="urn:schemas-microsoft-com:vml" Requires="v">
                <p:oleObj spid="_x0000_s186746" name="Equation" r:id="rId16" imgW="1307880" imgH="253800" progId="Equation.DSMT4">
                  <p:embed/>
                </p:oleObj>
              </mc:Choice>
              <mc:Fallback>
                <p:oleObj name="Equation" r:id="rId16" imgW="1307880" imgH="253800" progId="Equation.DSMT4">
                  <p:embed/>
                  <p:pic>
                    <p:nvPicPr>
                      <p:cNvPr id="0" name=""/>
                      <p:cNvPicPr>
                        <a:picLocks noChangeArrowheads="1"/>
                      </p:cNvPicPr>
                      <p:nvPr/>
                    </p:nvPicPr>
                    <p:blipFill>
                      <a:blip r:embed="rId17"/>
                      <a:srcRect/>
                      <a:stretch>
                        <a:fillRect/>
                      </a:stretch>
                    </p:blipFill>
                    <p:spPr bwMode="auto">
                      <a:xfrm>
                        <a:off x="896783" y="2312988"/>
                        <a:ext cx="2410200" cy="468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7"/>
          <p:cNvGraphicFramePr>
            <a:graphicFrameLocks noChangeAspect="1"/>
          </p:cNvGraphicFramePr>
          <p:nvPr>
            <p:extLst>
              <p:ext uri="{D42A27DB-BD31-4B8C-83A1-F6EECF244321}">
                <p14:modId xmlns:p14="http://schemas.microsoft.com/office/powerpoint/2010/main" val="222525749"/>
              </p:ext>
            </p:extLst>
          </p:nvPr>
        </p:nvGraphicFramePr>
        <p:xfrm>
          <a:off x="877730" y="3249613"/>
          <a:ext cx="2495026" cy="468000"/>
        </p:xfrm>
        <a:graphic>
          <a:graphicData uri="http://schemas.openxmlformats.org/presentationml/2006/ole">
            <mc:AlternateContent xmlns:mc="http://schemas.openxmlformats.org/markup-compatibility/2006">
              <mc:Choice xmlns:v="urn:schemas-microsoft-com:vml" Requires="v">
                <p:oleObj spid="_x0000_s186747" name="Equation" r:id="rId18" imgW="1358640" imgH="253800" progId="Equation.DSMT4">
                  <p:embed/>
                </p:oleObj>
              </mc:Choice>
              <mc:Fallback>
                <p:oleObj name="Equation" r:id="rId18" imgW="1358640" imgH="253800" progId="Equation.DSMT4">
                  <p:embed/>
                  <p:pic>
                    <p:nvPicPr>
                      <p:cNvPr id="0" name=""/>
                      <p:cNvPicPr>
                        <a:picLocks noChangeArrowheads="1"/>
                      </p:cNvPicPr>
                      <p:nvPr/>
                    </p:nvPicPr>
                    <p:blipFill>
                      <a:blip r:embed="rId19"/>
                      <a:srcRect/>
                      <a:stretch>
                        <a:fillRect/>
                      </a:stretch>
                    </p:blipFill>
                    <p:spPr bwMode="auto">
                      <a:xfrm>
                        <a:off x="877730" y="3249613"/>
                        <a:ext cx="2495026" cy="468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8"/>
          <p:cNvGraphicFramePr>
            <a:graphicFrameLocks noChangeAspect="1"/>
          </p:cNvGraphicFramePr>
          <p:nvPr>
            <p:extLst>
              <p:ext uri="{D42A27DB-BD31-4B8C-83A1-F6EECF244321}">
                <p14:modId xmlns:p14="http://schemas.microsoft.com/office/powerpoint/2010/main" val="440658205"/>
              </p:ext>
            </p:extLst>
          </p:nvPr>
        </p:nvGraphicFramePr>
        <p:xfrm>
          <a:off x="1196818" y="4077072"/>
          <a:ext cx="3594824" cy="468000"/>
        </p:xfrm>
        <a:graphic>
          <a:graphicData uri="http://schemas.openxmlformats.org/presentationml/2006/ole">
            <mc:AlternateContent xmlns:mc="http://schemas.openxmlformats.org/markup-compatibility/2006">
              <mc:Choice xmlns:v="urn:schemas-microsoft-com:vml" Requires="v">
                <p:oleObj spid="_x0000_s186748" name="Equation" r:id="rId20" imgW="1955520" imgH="253800" progId="Equation.DSMT4">
                  <p:embed/>
                </p:oleObj>
              </mc:Choice>
              <mc:Fallback>
                <p:oleObj name="Equation" r:id="rId20" imgW="1955520" imgH="253800" progId="Equation.DSMT4">
                  <p:embed/>
                  <p:pic>
                    <p:nvPicPr>
                      <p:cNvPr id="0" name=""/>
                      <p:cNvPicPr>
                        <a:picLocks noChangeArrowheads="1"/>
                      </p:cNvPicPr>
                      <p:nvPr/>
                    </p:nvPicPr>
                    <p:blipFill>
                      <a:blip r:embed="rId21"/>
                      <a:srcRect/>
                      <a:stretch>
                        <a:fillRect/>
                      </a:stretch>
                    </p:blipFill>
                    <p:spPr bwMode="auto">
                      <a:xfrm>
                        <a:off x="1196818" y="4077072"/>
                        <a:ext cx="3594824" cy="468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AutoShape 11"/>
          <p:cNvSpPr>
            <a:spLocks/>
          </p:cNvSpPr>
          <p:nvPr/>
        </p:nvSpPr>
        <p:spPr bwMode="auto">
          <a:xfrm>
            <a:off x="3511799" y="2419524"/>
            <a:ext cx="263525" cy="1050925"/>
          </a:xfrm>
          <a:prstGeom prst="rightBrace">
            <a:avLst>
              <a:gd name="adj1" fmla="val 332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 name="Object 21"/>
          <p:cNvGraphicFramePr>
            <a:graphicFrameLocks noChangeAspect="1"/>
          </p:cNvGraphicFramePr>
          <p:nvPr>
            <p:extLst>
              <p:ext uri="{D42A27DB-BD31-4B8C-83A1-F6EECF244321}">
                <p14:modId xmlns:p14="http://schemas.microsoft.com/office/powerpoint/2010/main" val="512291242"/>
              </p:ext>
            </p:extLst>
          </p:nvPr>
        </p:nvGraphicFramePr>
        <p:xfrm>
          <a:off x="4032096" y="2705100"/>
          <a:ext cx="1404000" cy="468000"/>
        </p:xfrm>
        <a:graphic>
          <a:graphicData uri="http://schemas.openxmlformats.org/presentationml/2006/ole">
            <mc:AlternateContent xmlns:mc="http://schemas.openxmlformats.org/markup-compatibility/2006">
              <mc:Choice xmlns:v="urn:schemas-microsoft-com:vml" Requires="v">
                <p:oleObj spid="_x0000_s186749" name="Equation" r:id="rId22" imgW="761760" imgH="253800" progId="Equation.DSMT4">
                  <p:embed/>
                </p:oleObj>
              </mc:Choice>
              <mc:Fallback>
                <p:oleObj name="Equation" r:id="rId22" imgW="761760" imgH="253800" progId="Equation.DSMT4">
                  <p:embed/>
                  <p:pic>
                    <p:nvPicPr>
                      <p:cNvPr id="0" name=""/>
                      <p:cNvPicPr>
                        <a:picLocks noChangeArrowheads="1"/>
                      </p:cNvPicPr>
                      <p:nvPr/>
                    </p:nvPicPr>
                    <p:blipFill>
                      <a:blip r:embed="rId23"/>
                      <a:srcRect/>
                      <a:stretch>
                        <a:fillRect/>
                      </a:stretch>
                    </p:blipFill>
                    <p:spPr bwMode="auto">
                      <a:xfrm>
                        <a:off x="4032096" y="2705100"/>
                        <a:ext cx="1404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Lst>
                    </p:spPr>
                  </p:pic>
                </p:oleObj>
              </mc:Fallback>
            </mc:AlternateContent>
          </a:graphicData>
        </a:graphic>
      </p:graphicFrame>
      <p:sp>
        <p:nvSpPr>
          <p:cNvPr id="39" name="TextBox 38"/>
          <p:cNvSpPr txBox="1"/>
          <p:nvPr/>
        </p:nvSpPr>
        <p:spPr>
          <a:xfrm>
            <a:off x="467544" y="4767535"/>
            <a:ext cx="4608512" cy="461665"/>
          </a:xfrm>
          <a:prstGeom prst="rect">
            <a:avLst/>
          </a:prstGeom>
          <a:noFill/>
        </p:spPr>
        <p:txBody>
          <a:bodyPr wrap="square" rtlCol="0">
            <a:spAutoFit/>
          </a:bodyPr>
          <a:lstStyle/>
          <a:p>
            <a:r>
              <a:rPr lang="zh-CN" altLang="en-US" sz="2400" dirty="0"/>
              <a:t>推广到</a:t>
            </a:r>
            <a:r>
              <a:rPr lang="en-US" altLang="zh-CN" sz="2400" dirty="0"/>
              <a:t>n</a:t>
            </a:r>
            <a:r>
              <a:rPr lang="zh-CN" altLang="en-US" sz="2400" dirty="0"/>
              <a:t>个质点组成的系统：</a:t>
            </a:r>
          </a:p>
        </p:txBody>
      </p:sp>
      <p:graphicFrame>
        <p:nvGraphicFramePr>
          <p:cNvPr id="40" name="Object 9"/>
          <p:cNvGraphicFramePr>
            <a:graphicFrameLocks/>
          </p:cNvGraphicFramePr>
          <p:nvPr>
            <p:extLst>
              <p:ext uri="{D42A27DB-BD31-4B8C-83A1-F6EECF244321}">
                <p14:modId xmlns:p14="http://schemas.microsoft.com/office/powerpoint/2010/main" val="1277637033"/>
              </p:ext>
            </p:extLst>
          </p:nvPr>
        </p:nvGraphicFramePr>
        <p:xfrm>
          <a:off x="1043608" y="5518150"/>
          <a:ext cx="2239913" cy="682649"/>
        </p:xfrm>
        <a:graphic>
          <a:graphicData uri="http://schemas.openxmlformats.org/presentationml/2006/ole">
            <mc:AlternateContent xmlns:mc="http://schemas.openxmlformats.org/markup-compatibility/2006">
              <mc:Choice xmlns:v="urn:schemas-microsoft-com:vml" Requires="v">
                <p:oleObj spid="_x0000_s186750" name="Equation" r:id="rId24" imgW="1244520" imgH="355320" progId="Equation.DSMT4">
                  <p:embed/>
                </p:oleObj>
              </mc:Choice>
              <mc:Fallback>
                <p:oleObj name="Equation" r:id="rId24" imgW="1244520" imgH="355320" progId="Equation.DSMT4">
                  <p:embed/>
                  <p:pic>
                    <p:nvPicPr>
                      <p:cNvPr id="0" name=""/>
                      <p:cNvPicPr>
                        <a:picLocks noChangeArrowheads="1"/>
                      </p:cNvPicPr>
                      <p:nvPr/>
                    </p:nvPicPr>
                    <p:blipFill>
                      <a:blip r:embed="rId25"/>
                      <a:srcRect/>
                      <a:stretch>
                        <a:fillRect/>
                      </a:stretch>
                    </p:blipFill>
                    <p:spPr bwMode="auto">
                      <a:xfrm>
                        <a:off x="1043608" y="5518150"/>
                        <a:ext cx="2239913" cy="682649"/>
                      </a:xfrm>
                      <a:prstGeom prst="rect">
                        <a:avLst/>
                      </a:prstGeom>
                      <a:noFill/>
                      <a:ln w="19050">
                        <a:solidFill>
                          <a:srgbClr val="66FFFF"/>
                        </a:solidFill>
                        <a:miter lim="800000"/>
                        <a:headEnd/>
                        <a:tailEnd/>
                      </a:ln>
                      <a:effectLst/>
                    </p:spPr>
                  </p:pic>
                </p:oleObj>
              </mc:Fallback>
            </mc:AlternateContent>
          </a:graphicData>
        </a:graphic>
      </p:graphicFrame>
      <p:sp>
        <p:nvSpPr>
          <p:cNvPr id="41" name="Text Box 22"/>
          <p:cNvSpPr txBox="1">
            <a:spLocks noChangeArrowheads="1"/>
          </p:cNvSpPr>
          <p:nvPr/>
        </p:nvSpPr>
        <p:spPr bwMode="auto">
          <a:xfrm>
            <a:off x="3708400" y="5624413"/>
            <a:ext cx="32816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a:latin typeface="Times New Roman" pitchFamily="18" charset="0"/>
                <a:ea typeface="楷体_GB2312" pitchFamily="49" charset="-122"/>
              </a:rPr>
              <a:t>质点系动量定理的微分形式</a:t>
            </a:r>
            <a:endParaRPr lang="zh-CN" altLang="en-US" sz="2000" dirty="0">
              <a:latin typeface="Times New Roman" pitchFamily="18" charset="0"/>
              <a:ea typeface="楷体_GB2312" pitchFamily="49" charset="-122"/>
            </a:endParaRPr>
          </a:p>
        </p:txBody>
      </p:sp>
      <p:graphicFrame>
        <p:nvGraphicFramePr>
          <p:cNvPr id="20" name="对象 19"/>
          <p:cNvGraphicFramePr>
            <a:graphicFrameLocks/>
          </p:cNvGraphicFramePr>
          <p:nvPr>
            <p:extLst>
              <p:ext uri="{D42A27DB-BD31-4B8C-83A1-F6EECF244321}">
                <p14:modId xmlns:p14="http://schemas.microsoft.com/office/powerpoint/2010/main" val="1197057510"/>
              </p:ext>
            </p:extLst>
          </p:nvPr>
        </p:nvGraphicFramePr>
        <p:xfrm>
          <a:off x="7035944" y="4767535"/>
          <a:ext cx="1261939" cy="657125"/>
        </p:xfrm>
        <a:graphic>
          <a:graphicData uri="http://schemas.openxmlformats.org/presentationml/2006/ole">
            <mc:AlternateContent xmlns:mc="http://schemas.openxmlformats.org/markup-compatibility/2006">
              <mc:Choice xmlns:v="urn:schemas-microsoft-com:vml" Requires="v">
                <p:oleObj spid="_x0000_s186751" name="Equation" r:id="rId26" imgW="736560" imgH="355320" progId="Equation.DSMT4">
                  <p:embed/>
                </p:oleObj>
              </mc:Choice>
              <mc:Fallback>
                <p:oleObj name="Equation" r:id="rId26" imgW="736560" imgH="355320" progId="Equation.DSMT4">
                  <p:embed/>
                  <p:pic>
                    <p:nvPicPr>
                      <p:cNvPr id="0" name="Object 5"/>
                      <p:cNvPicPr>
                        <a:picLocks noChangeArrowheads="1"/>
                      </p:cNvPicPr>
                      <p:nvPr/>
                    </p:nvPicPr>
                    <p:blipFill>
                      <a:blip r:embed="rId27"/>
                      <a:srcRect/>
                      <a:stretch>
                        <a:fillRect/>
                      </a:stretch>
                    </p:blipFill>
                    <p:spPr bwMode="auto">
                      <a:xfrm>
                        <a:off x="7035944" y="4767535"/>
                        <a:ext cx="1261939" cy="657125"/>
                      </a:xfrm>
                      <a:prstGeom prst="rect">
                        <a:avLst/>
                      </a:prstGeom>
                      <a:noFill/>
                      <a:ln>
                        <a:noFill/>
                      </a:ln>
                      <a:effectLst/>
                    </p:spPr>
                  </p:pic>
                </p:oleObj>
              </mc:Fallback>
            </mc:AlternateContent>
          </a:graphicData>
        </a:graphic>
      </p:graphicFrame>
      <p:sp>
        <p:nvSpPr>
          <p:cNvPr id="42" name="TextBox 41"/>
          <p:cNvSpPr txBox="1"/>
          <p:nvPr/>
        </p:nvSpPr>
        <p:spPr>
          <a:xfrm>
            <a:off x="6813081" y="5363924"/>
            <a:ext cx="1933079" cy="369332"/>
          </a:xfrm>
          <a:prstGeom prst="rect">
            <a:avLst/>
          </a:prstGeom>
          <a:noFill/>
        </p:spPr>
        <p:txBody>
          <a:bodyPr wrap="square" rtlCol="0">
            <a:spAutoFit/>
          </a:bodyPr>
          <a:lstStyle/>
          <a:p>
            <a:r>
              <a:rPr lang="zh-CN" altLang="en-US" dirty="0"/>
              <a:t>质点系总动量</a:t>
            </a:r>
          </a:p>
        </p:txBody>
      </p:sp>
    </p:spTree>
    <p:extLst>
      <p:ext uri="{BB962C8B-B14F-4D97-AF65-F5344CB8AC3E}">
        <p14:creationId xmlns:p14="http://schemas.microsoft.com/office/powerpoint/2010/main" val="17122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righ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left)">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left)">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left)">
                                      <p:cBhvr>
                                        <p:cTn id="73" dur="500"/>
                                        <p:tgtEl>
                                          <p:spTgt spid="3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left)">
                                      <p:cBhvr>
                                        <p:cTn id="78" dur="500"/>
                                        <p:tgtEl>
                                          <p:spTgt spid="3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left)">
                                      <p:cBhvr>
                                        <p:cTn id="83" dur="500"/>
                                        <p:tgtEl>
                                          <p:spTgt spid="3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left)">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wipe(left)">
                                      <p:cBhvr>
                                        <p:cTn id="93" dur="500"/>
                                        <p:tgtEl>
                                          <p:spTgt spid="3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left)">
                                      <p:cBhvr>
                                        <p:cTn id="98" dur="500"/>
                                        <p:tgtEl>
                                          <p:spTgt spid="4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wipe(left)">
                                      <p:cBhvr>
                                        <p:cTn id="103" dur="500"/>
                                        <p:tgtEl>
                                          <p:spTgt spid="41"/>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20"/>
                                        </p:tgtEl>
                                        <p:attrNameLst>
                                          <p:attrName>style.visibility</p:attrName>
                                        </p:attrNameLst>
                                      </p:cBhvr>
                                      <p:to>
                                        <p:strVal val="visible"/>
                                      </p:to>
                                    </p:set>
                                    <p:animEffect transition="in" filter="wipe(left)">
                                      <p:cBhvr>
                                        <p:cTn id="10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6" grpId="0" animBg="1"/>
      <p:bldP spid="17" grpId="0" animBg="1"/>
      <p:bldP spid="18" grpId="0" animBg="1"/>
      <p:bldP spid="37" grpId="0" animBg="1"/>
      <p:bldP spid="41"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5791</TotalTime>
  <Words>4227</Words>
  <Application>Microsoft Office PowerPoint</Application>
  <PresentationFormat>全屏显示(4:3)</PresentationFormat>
  <Paragraphs>431</Paragraphs>
  <Slides>56</Slides>
  <Notes>43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56</vt:i4>
      </vt:variant>
    </vt:vector>
  </HeadingPairs>
  <TitlesOfParts>
    <vt:vector size="70" baseType="lpstr">
      <vt:lpstr>楷体_GB2312</vt:lpstr>
      <vt:lpstr>宋体</vt:lpstr>
      <vt:lpstr>Arial</vt:lpstr>
      <vt:lpstr>Bookman Old Style</vt:lpstr>
      <vt:lpstr>Calibri</vt:lpstr>
      <vt:lpstr>Symbol</vt:lpstr>
      <vt:lpstr>Times New Roman</vt:lpstr>
      <vt:lpstr>Wingdings</vt:lpstr>
      <vt:lpstr>Office 主题</vt:lpstr>
      <vt:lpstr>Microsoft Equation 3.0</vt:lpstr>
      <vt:lpstr>Equation</vt:lpstr>
      <vt:lpstr>公式</vt:lpstr>
      <vt:lpstr>Clip</vt:lpstr>
      <vt:lpstr>MathType 6.0 Equation</vt:lpstr>
      <vt:lpstr>第四章 冲量和动量</vt:lpstr>
      <vt:lpstr>第四章 冲量和动量</vt:lpstr>
      <vt:lpstr>§4.1 质点动量定理</vt:lpstr>
      <vt:lpstr>§4.1 质点动量定理</vt:lpstr>
      <vt:lpstr>§4.1 质点动量定理</vt:lpstr>
      <vt:lpstr>§4.1 质点动量定理</vt:lpstr>
      <vt:lpstr>PowerPoint 演示文稿</vt:lpstr>
      <vt:lpstr>PowerPoint 演示文稿</vt:lpstr>
      <vt:lpstr>§4.2 质点系动量定理</vt:lpstr>
      <vt:lpstr>§4.2 质点系动量定理</vt:lpstr>
      <vt:lpstr>§4.2 质点系动量定理</vt:lpstr>
      <vt:lpstr>§4.2 质点系动量定理</vt:lpstr>
      <vt:lpstr>PowerPoint 演示文稿</vt:lpstr>
      <vt:lpstr>PowerPoint 演示文稿</vt:lpstr>
      <vt:lpstr>§4.3 质点系动量守恒定律</vt:lpstr>
      <vt:lpstr>§4.3 质点系动量守恒定律</vt:lpstr>
      <vt:lpstr>PowerPoint 演示文稿</vt:lpstr>
      <vt:lpstr>PowerPoint 演示文稿</vt:lpstr>
      <vt:lpstr>§4.3 质点系动量守恒定律</vt:lpstr>
      <vt:lpstr>§4.3 质点系动量守恒定律</vt:lpstr>
      <vt:lpstr>§4.3 质点系动量守恒定律</vt:lpstr>
      <vt:lpstr>§4.3 质点系动量守恒定律</vt:lpstr>
      <vt:lpstr>§4.3 质点系动量守恒定律</vt:lpstr>
      <vt:lpstr>§4.3 质点系动量守恒定律</vt:lpstr>
      <vt:lpstr>§4.3 质点系动量守恒定律</vt:lpstr>
      <vt:lpstr>§4.3 质点系动量守恒定律</vt:lpstr>
      <vt:lpstr>§4.3 质点系动量守恒定律</vt:lpstr>
      <vt:lpstr>§4.3 质点系动量守恒定律</vt:lpstr>
      <vt:lpstr>§4.3 质点系动量守恒定律</vt:lpstr>
      <vt:lpstr>§4.3 质点系动量守恒定律</vt:lpstr>
      <vt:lpstr>PowerPoint 演示文稿</vt:lpstr>
      <vt:lpstr>§4.3 质点系动量守恒定律</vt:lpstr>
      <vt:lpstr>§4.3 质点系动量守恒定律</vt:lpstr>
      <vt:lpstr>§4.4 质心 质心运动定理</vt:lpstr>
      <vt:lpstr>§4.4 质心 质心运动定理</vt:lpstr>
      <vt:lpstr>§4.4 质心 质心运动定理</vt:lpstr>
      <vt:lpstr>PowerPoint 演示文稿</vt:lpstr>
      <vt:lpstr>§4.4 质心 质心运动定理</vt:lpstr>
      <vt:lpstr>§4.4 质心 质心运动定理</vt:lpstr>
      <vt:lpstr>§4.4 质心 质心运动定理</vt:lpstr>
      <vt:lpstr>§4.4 质心 质心运动定理</vt:lpstr>
      <vt:lpstr>§4.4 质心 质心运动定理</vt:lpstr>
      <vt:lpstr>§4.4 质心 质心运动定理</vt:lpstr>
      <vt:lpstr>§4.4 质心 质心运动定理</vt:lpstr>
      <vt:lpstr>§4.4 质心 质心运动定理</vt:lpstr>
      <vt:lpstr>§4.4 质心 质心运动定理</vt:lpstr>
      <vt:lpstr>§4.4 质心 质心运动定理</vt:lpstr>
      <vt:lpstr>§4.4 质心 质心运动定理</vt:lpstr>
      <vt:lpstr>§4.4 质心 质心运动定理</vt:lpstr>
      <vt:lpstr>§4.4 质心 质心运动定理</vt:lpstr>
      <vt:lpstr>§4.3 质点系动量守恒定律</vt:lpstr>
      <vt:lpstr>PowerPoint 演示文稿</vt:lpstr>
      <vt:lpstr>PowerPoint 演示文稿</vt:lpstr>
      <vt:lpstr>PowerPoint 演示文稿</vt:lpstr>
      <vt:lpstr>§4.5 变质量动力学简介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Zhang Nan</dc:creator>
  <cp:lastModifiedBy>张 楠</cp:lastModifiedBy>
  <cp:revision>367</cp:revision>
  <dcterms:created xsi:type="dcterms:W3CDTF">2013-12-11T06:44:42Z</dcterms:created>
  <dcterms:modified xsi:type="dcterms:W3CDTF">2020-03-05T11:02:57Z</dcterms:modified>
</cp:coreProperties>
</file>