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60" r:id="rId2"/>
    <p:sldId id="261" r:id="rId3"/>
    <p:sldId id="262" r:id="rId4"/>
    <p:sldId id="266" r:id="rId5"/>
    <p:sldId id="256" r:id="rId6"/>
    <p:sldId id="257" r:id="rId7"/>
    <p:sldId id="267" r:id="rId8"/>
    <p:sldId id="323" r:id="rId9"/>
    <p:sldId id="259" r:id="rId10"/>
    <p:sldId id="268" r:id="rId11"/>
    <p:sldId id="269" r:id="rId12"/>
    <p:sldId id="270" r:id="rId13"/>
    <p:sldId id="272" r:id="rId14"/>
    <p:sldId id="280" r:id="rId15"/>
    <p:sldId id="321" r:id="rId16"/>
    <p:sldId id="324" r:id="rId17"/>
    <p:sldId id="271" r:id="rId18"/>
    <p:sldId id="273" r:id="rId19"/>
    <p:sldId id="325" r:id="rId20"/>
    <p:sldId id="275" r:id="rId21"/>
    <p:sldId id="281" r:id="rId22"/>
    <p:sldId id="282" r:id="rId23"/>
    <p:sldId id="283" r:id="rId24"/>
    <p:sldId id="284" r:id="rId25"/>
    <p:sldId id="285" r:id="rId26"/>
    <p:sldId id="287" r:id="rId27"/>
    <p:sldId id="288" r:id="rId28"/>
    <p:sldId id="289" r:id="rId29"/>
    <p:sldId id="290" r:id="rId30"/>
    <p:sldId id="291" r:id="rId31"/>
    <p:sldId id="292" r:id="rId32"/>
    <p:sldId id="293" r:id="rId33"/>
    <p:sldId id="326" r:id="rId34"/>
    <p:sldId id="320" r:id="rId35"/>
    <p:sldId id="327"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8" r:id="rId50"/>
    <p:sldId id="309" r:id="rId51"/>
    <p:sldId id="310" r:id="rId52"/>
    <p:sldId id="313" r:id="rId53"/>
    <p:sldId id="314" r:id="rId54"/>
    <p:sldId id="311" r:id="rId55"/>
    <p:sldId id="312" r:id="rId56"/>
    <p:sldId id="329" r:id="rId57"/>
    <p:sldId id="316" r:id="rId58"/>
    <p:sldId id="315" r:id="rId59"/>
    <p:sldId id="328" r:id="rId60"/>
    <p:sldId id="317" r:id="rId61"/>
    <p:sldId id="318" r:id="rId62"/>
    <p:sldId id="319" r:id="rId63"/>
    <p:sldId id="322" r:id="rId6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35" autoAdjust="0"/>
    <p:restoredTop sz="95533" autoAdjust="0"/>
  </p:normalViewPr>
  <p:slideViewPr>
    <p:cSldViewPr>
      <p:cViewPr varScale="1">
        <p:scale>
          <a:sx n="82" d="100"/>
          <a:sy n="82" d="100"/>
        </p:scale>
        <p:origin x="1608"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image" Target="../media/image64.wmf"/><Relationship Id="rId7" Type="http://schemas.openxmlformats.org/officeDocument/2006/relationships/image" Target="../media/image68.wmf"/><Relationship Id="rId2" Type="http://schemas.openxmlformats.org/officeDocument/2006/relationships/image" Target="../media/image63.wmf"/><Relationship Id="rId1" Type="http://schemas.openxmlformats.org/officeDocument/2006/relationships/image" Target="../media/image62.wmf"/><Relationship Id="rId6" Type="http://schemas.openxmlformats.org/officeDocument/2006/relationships/image" Target="../media/image67.wmf"/><Relationship Id="rId5" Type="http://schemas.openxmlformats.org/officeDocument/2006/relationships/image" Target="../media/image66.wmf"/><Relationship Id="rId4" Type="http://schemas.openxmlformats.org/officeDocument/2006/relationships/image" Target="../media/image6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image" Target="../media/image75.wmf"/><Relationship Id="rId7" Type="http://schemas.openxmlformats.org/officeDocument/2006/relationships/image" Target="../media/image79.wmf"/><Relationship Id="rId2" Type="http://schemas.openxmlformats.org/officeDocument/2006/relationships/image" Target="../media/image74.wmf"/><Relationship Id="rId1" Type="http://schemas.openxmlformats.org/officeDocument/2006/relationships/image" Target="../media/image73.wmf"/><Relationship Id="rId6" Type="http://schemas.openxmlformats.org/officeDocument/2006/relationships/image" Target="../media/image78.wmf"/><Relationship Id="rId5" Type="http://schemas.openxmlformats.org/officeDocument/2006/relationships/image" Target="../media/image77.wmf"/><Relationship Id="rId4" Type="http://schemas.openxmlformats.org/officeDocument/2006/relationships/image" Target="../media/image76.wmf"/><Relationship Id="rId9" Type="http://schemas.openxmlformats.org/officeDocument/2006/relationships/image" Target="../media/image8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5.wmf"/><Relationship Id="rId7" Type="http://schemas.openxmlformats.org/officeDocument/2006/relationships/image" Target="../media/image79.wmf"/><Relationship Id="rId2" Type="http://schemas.openxmlformats.org/officeDocument/2006/relationships/image" Target="../media/image74.wmf"/><Relationship Id="rId1" Type="http://schemas.openxmlformats.org/officeDocument/2006/relationships/image" Target="../media/image73.wmf"/><Relationship Id="rId6" Type="http://schemas.openxmlformats.org/officeDocument/2006/relationships/image" Target="../media/image78.wmf"/><Relationship Id="rId5" Type="http://schemas.openxmlformats.org/officeDocument/2006/relationships/image" Target="../media/image77.wmf"/><Relationship Id="rId4" Type="http://schemas.openxmlformats.org/officeDocument/2006/relationships/image" Target="../media/image76.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89.wmf"/><Relationship Id="rId13" Type="http://schemas.openxmlformats.org/officeDocument/2006/relationships/image" Target="../media/image94.wmf"/><Relationship Id="rId3" Type="http://schemas.openxmlformats.org/officeDocument/2006/relationships/image" Target="../media/image84.emf"/><Relationship Id="rId7" Type="http://schemas.openxmlformats.org/officeDocument/2006/relationships/image" Target="../media/image88.emf"/><Relationship Id="rId12" Type="http://schemas.openxmlformats.org/officeDocument/2006/relationships/image" Target="../media/image93.wmf"/><Relationship Id="rId2" Type="http://schemas.openxmlformats.org/officeDocument/2006/relationships/image" Target="../media/image83.emf"/><Relationship Id="rId1" Type="http://schemas.openxmlformats.org/officeDocument/2006/relationships/image" Target="../media/image82.emf"/><Relationship Id="rId6" Type="http://schemas.openxmlformats.org/officeDocument/2006/relationships/image" Target="../media/image87.emf"/><Relationship Id="rId11" Type="http://schemas.openxmlformats.org/officeDocument/2006/relationships/image" Target="../media/image92.wmf"/><Relationship Id="rId5" Type="http://schemas.openxmlformats.org/officeDocument/2006/relationships/image" Target="../media/image86.emf"/><Relationship Id="rId10" Type="http://schemas.openxmlformats.org/officeDocument/2006/relationships/image" Target="../media/image91.wmf"/><Relationship Id="rId4" Type="http://schemas.openxmlformats.org/officeDocument/2006/relationships/image" Target="../media/image85.emf"/><Relationship Id="rId9" Type="http://schemas.openxmlformats.org/officeDocument/2006/relationships/image" Target="../media/image90.wmf"/><Relationship Id="rId14" Type="http://schemas.openxmlformats.org/officeDocument/2006/relationships/image" Target="../media/image9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 Id="rId5" Type="http://schemas.openxmlformats.org/officeDocument/2006/relationships/image" Target="../media/image100.wmf"/><Relationship Id="rId4" Type="http://schemas.openxmlformats.org/officeDocument/2006/relationships/image" Target="../media/image99.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image" Target="../media/image103.wmf"/><Relationship Id="rId7" Type="http://schemas.openxmlformats.org/officeDocument/2006/relationships/image" Target="../media/image107.wmf"/><Relationship Id="rId2" Type="http://schemas.openxmlformats.org/officeDocument/2006/relationships/image" Target="../media/image102.wmf"/><Relationship Id="rId1" Type="http://schemas.openxmlformats.org/officeDocument/2006/relationships/image" Target="../media/image101.wmf"/><Relationship Id="rId6" Type="http://schemas.openxmlformats.org/officeDocument/2006/relationships/image" Target="../media/image106.wmf"/><Relationship Id="rId5" Type="http://schemas.openxmlformats.org/officeDocument/2006/relationships/image" Target="../media/image105.wmf"/><Relationship Id="rId4" Type="http://schemas.openxmlformats.org/officeDocument/2006/relationships/image" Target="../media/image10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 Id="rId4" Type="http://schemas.openxmlformats.org/officeDocument/2006/relationships/image" Target="../media/image11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 Id="rId4" Type="http://schemas.openxmlformats.org/officeDocument/2006/relationships/image" Target="../media/image1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22.emf"/><Relationship Id="rId1" Type="http://schemas.openxmlformats.org/officeDocument/2006/relationships/image" Target="../media/image121.e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30.emf"/><Relationship Id="rId3" Type="http://schemas.openxmlformats.org/officeDocument/2006/relationships/image" Target="../media/image125.emf"/><Relationship Id="rId7" Type="http://schemas.openxmlformats.org/officeDocument/2006/relationships/image" Target="../media/image129.wmf"/><Relationship Id="rId2" Type="http://schemas.openxmlformats.org/officeDocument/2006/relationships/image" Target="../media/image124.emf"/><Relationship Id="rId1" Type="http://schemas.openxmlformats.org/officeDocument/2006/relationships/image" Target="../media/image123.emf"/><Relationship Id="rId6" Type="http://schemas.openxmlformats.org/officeDocument/2006/relationships/image" Target="../media/image128.wmf"/><Relationship Id="rId5" Type="http://schemas.openxmlformats.org/officeDocument/2006/relationships/image" Target="../media/image127.emf"/><Relationship Id="rId4" Type="http://schemas.openxmlformats.org/officeDocument/2006/relationships/image" Target="../media/image126.emf"/><Relationship Id="rId9" Type="http://schemas.openxmlformats.org/officeDocument/2006/relationships/image" Target="../media/image131.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32.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35.emf"/><Relationship Id="rId7" Type="http://schemas.openxmlformats.org/officeDocument/2006/relationships/image" Target="../media/image139.emf"/><Relationship Id="rId2" Type="http://schemas.openxmlformats.org/officeDocument/2006/relationships/image" Target="../media/image134.emf"/><Relationship Id="rId1" Type="http://schemas.openxmlformats.org/officeDocument/2006/relationships/image" Target="../media/image133.emf"/><Relationship Id="rId6" Type="http://schemas.openxmlformats.org/officeDocument/2006/relationships/image" Target="../media/image138.emf"/><Relationship Id="rId5" Type="http://schemas.openxmlformats.org/officeDocument/2006/relationships/image" Target="../media/image137.emf"/><Relationship Id="rId4" Type="http://schemas.openxmlformats.org/officeDocument/2006/relationships/image" Target="../media/image136.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35.emf"/><Relationship Id="rId2" Type="http://schemas.openxmlformats.org/officeDocument/2006/relationships/image" Target="../media/image134.emf"/><Relationship Id="rId1" Type="http://schemas.openxmlformats.org/officeDocument/2006/relationships/image" Target="../media/image133.emf"/><Relationship Id="rId4" Type="http://schemas.openxmlformats.org/officeDocument/2006/relationships/image" Target="../media/image140.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43.emf"/><Relationship Id="rId2" Type="http://schemas.openxmlformats.org/officeDocument/2006/relationships/image" Target="../media/image142.emf"/><Relationship Id="rId1" Type="http://schemas.openxmlformats.org/officeDocument/2006/relationships/image" Target="../media/image141.emf"/><Relationship Id="rId5" Type="http://schemas.openxmlformats.org/officeDocument/2006/relationships/image" Target="../media/image145.emf"/><Relationship Id="rId4" Type="http://schemas.openxmlformats.org/officeDocument/2006/relationships/image" Target="../media/image144.e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50.emf"/><Relationship Id="rId3" Type="http://schemas.openxmlformats.org/officeDocument/2006/relationships/image" Target="../media/image135.emf"/><Relationship Id="rId7" Type="http://schemas.openxmlformats.org/officeDocument/2006/relationships/image" Target="../media/image149.emf"/><Relationship Id="rId2" Type="http://schemas.openxmlformats.org/officeDocument/2006/relationships/image" Target="../media/image134.emf"/><Relationship Id="rId1" Type="http://schemas.openxmlformats.org/officeDocument/2006/relationships/image" Target="../media/image146.wmf"/><Relationship Id="rId6" Type="http://schemas.openxmlformats.org/officeDocument/2006/relationships/image" Target="../media/image148.wmf"/><Relationship Id="rId11" Type="http://schemas.openxmlformats.org/officeDocument/2006/relationships/image" Target="../media/image153.emf"/><Relationship Id="rId5" Type="http://schemas.openxmlformats.org/officeDocument/2006/relationships/image" Target="../media/image147.wmf"/><Relationship Id="rId10" Type="http://schemas.openxmlformats.org/officeDocument/2006/relationships/image" Target="../media/image152.emf"/><Relationship Id="rId4" Type="http://schemas.openxmlformats.org/officeDocument/2006/relationships/image" Target="../media/image69.wmf"/><Relationship Id="rId9" Type="http://schemas.openxmlformats.org/officeDocument/2006/relationships/image" Target="../media/image151.e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61.emf"/><Relationship Id="rId3" Type="http://schemas.openxmlformats.org/officeDocument/2006/relationships/image" Target="../media/image156.emf"/><Relationship Id="rId7" Type="http://schemas.openxmlformats.org/officeDocument/2006/relationships/image" Target="../media/image160.emf"/><Relationship Id="rId2" Type="http://schemas.openxmlformats.org/officeDocument/2006/relationships/image" Target="../media/image155.emf"/><Relationship Id="rId1" Type="http://schemas.openxmlformats.org/officeDocument/2006/relationships/image" Target="../media/image154.wmf"/><Relationship Id="rId6" Type="http://schemas.openxmlformats.org/officeDocument/2006/relationships/image" Target="../media/image159.emf"/><Relationship Id="rId5" Type="http://schemas.openxmlformats.org/officeDocument/2006/relationships/image" Target="../media/image158.emf"/><Relationship Id="rId10" Type="http://schemas.openxmlformats.org/officeDocument/2006/relationships/image" Target="../media/image163.emf"/><Relationship Id="rId4" Type="http://schemas.openxmlformats.org/officeDocument/2006/relationships/image" Target="../media/image157.emf"/><Relationship Id="rId9" Type="http://schemas.openxmlformats.org/officeDocument/2006/relationships/image" Target="../media/image162.e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71.emf"/><Relationship Id="rId13" Type="http://schemas.openxmlformats.org/officeDocument/2006/relationships/image" Target="../media/image176.wmf"/><Relationship Id="rId18" Type="http://schemas.openxmlformats.org/officeDocument/2006/relationships/image" Target="../media/image181.emf"/><Relationship Id="rId3" Type="http://schemas.openxmlformats.org/officeDocument/2006/relationships/image" Target="../media/image166.wmf"/><Relationship Id="rId21" Type="http://schemas.openxmlformats.org/officeDocument/2006/relationships/image" Target="../media/image184.emf"/><Relationship Id="rId7" Type="http://schemas.openxmlformats.org/officeDocument/2006/relationships/image" Target="../media/image170.emf"/><Relationship Id="rId12" Type="http://schemas.openxmlformats.org/officeDocument/2006/relationships/image" Target="../media/image175.wmf"/><Relationship Id="rId17" Type="http://schemas.openxmlformats.org/officeDocument/2006/relationships/image" Target="../media/image180.emf"/><Relationship Id="rId2" Type="http://schemas.openxmlformats.org/officeDocument/2006/relationships/image" Target="../media/image165.wmf"/><Relationship Id="rId16" Type="http://schemas.openxmlformats.org/officeDocument/2006/relationships/image" Target="../media/image179.emf"/><Relationship Id="rId20" Type="http://schemas.openxmlformats.org/officeDocument/2006/relationships/image" Target="../media/image183.emf"/><Relationship Id="rId1" Type="http://schemas.openxmlformats.org/officeDocument/2006/relationships/image" Target="../media/image164.wmf"/><Relationship Id="rId6" Type="http://schemas.openxmlformats.org/officeDocument/2006/relationships/image" Target="../media/image169.emf"/><Relationship Id="rId11" Type="http://schemas.openxmlformats.org/officeDocument/2006/relationships/image" Target="../media/image174.wmf"/><Relationship Id="rId5" Type="http://schemas.openxmlformats.org/officeDocument/2006/relationships/image" Target="../media/image168.wmf"/><Relationship Id="rId15" Type="http://schemas.openxmlformats.org/officeDocument/2006/relationships/image" Target="../media/image178.emf"/><Relationship Id="rId10" Type="http://schemas.openxmlformats.org/officeDocument/2006/relationships/image" Target="../media/image173.wmf"/><Relationship Id="rId19" Type="http://schemas.openxmlformats.org/officeDocument/2006/relationships/image" Target="../media/image182.emf"/><Relationship Id="rId4" Type="http://schemas.openxmlformats.org/officeDocument/2006/relationships/image" Target="../media/image167.wmf"/><Relationship Id="rId9" Type="http://schemas.openxmlformats.org/officeDocument/2006/relationships/image" Target="../media/image172.emf"/><Relationship Id="rId14" Type="http://schemas.openxmlformats.org/officeDocument/2006/relationships/image" Target="../media/image177.emf"/><Relationship Id="rId22" Type="http://schemas.openxmlformats.org/officeDocument/2006/relationships/image" Target="../media/image185.e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89.wmf"/><Relationship Id="rId13" Type="http://schemas.openxmlformats.org/officeDocument/2006/relationships/image" Target="../media/image194.wmf"/><Relationship Id="rId3" Type="http://schemas.openxmlformats.org/officeDocument/2006/relationships/image" Target="../media/image171.emf"/><Relationship Id="rId7" Type="http://schemas.openxmlformats.org/officeDocument/2006/relationships/image" Target="../media/image188.wmf"/><Relationship Id="rId12" Type="http://schemas.openxmlformats.org/officeDocument/2006/relationships/image" Target="../media/image193.wmf"/><Relationship Id="rId2" Type="http://schemas.openxmlformats.org/officeDocument/2006/relationships/image" Target="../media/image170.emf"/><Relationship Id="rId1" Type="http://schemas.openxmlformats.org/officeDocument/2006/relationships/image" Target="../media/image169.emf"/><Relationship Id="rId6" Type="http://schemas.openxmlformats.org/officeDocument/2006/relationships/image" Target="../media/image187.wmf"/><Relationship Id="rId11" Type="http://schemas.openxmlformats.org/officeDocument/2006/relationships/image" Target="../media/image192.wmf"/><Relationship Id="rId5" Type="http://schemas.openxmlformats.org/officeDocument/2006/relationships/image" Target="../media/image186.wmf"/><Relationship Id="rId15" Type="http://schemas.openxmlformats.org/officeDocument/2006/relationships/image" Target="../media/image196.wmf"/><Relationship Id="rId10" Type="http://schemas.openxmlformats.org/officeDocument/2006/relationships/image" Target="../media/image191.wmf"/><Relationship Id="rId4" Type="http://schemas.openxmlformats.org/officeDocument/2006/relationships/image" Target="../media/image172.emf"/><Relationship Id="rId9" Type="http://schemas.openxmlformats.org/officeDocument/2006/relationships/image" Target="../media/image190.wmf"/><Relationship Id="rId14" Type="http://schemas.openxmlformats.org/officeDocument/2006/relationships/image" Target="../media/image19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204.emf"/><Relationship Id="rId13" Type="http://schemas.openxmlformats.org/officeDocument/2006/relationships/image" Target="../media/image209.emf"/><Relationship Id="rId3" Type="http://schemas.openxmlformats.org/officeDocument/2006/relationships/image" Target="../media/image199.wmf"/><Relationship Id="rId7" Type="http://schemas.openxmlformats.org/officeDocument/2006/relationships/image" Target="../media/image203.emf"/><Relationship Id="rId12" Type="http://schemas.openxmlformats.org/officeDocument/2006/relationships/image" Target="../media/image208.emf"/><Relationship Id="rId2" Type="http://schemas.openxmlformats.org/officeDocument/2006/relationships/image" Target="../media/image198.wmf"/><Relationship Id="rId1" Type="http://schemas.openxmlformats.org/officeDocument/2006/relationships/image" Target="../media/image197.wmf"/><Relationship Id="rId6" Type="http://schemas.openxmlformats.org/officeDocument/2006/relationships/image" Target="../media/image202.emf"/><Relationship Id="rId11" Type="http://schemas.openxmlformats.org/officeDocument/2006/relationships/image" Target="../media/image207.emf"/><Relationship Id="rId5" Type="http://schemas.openxmlformats.org/officeDocument/2006/relationships/image" Target="../media/image201.emf"/><Relationship Id="rId10" Type="http://schemas.openxmlformats.org/officeDocument/2006/relationships/image" Target="../media/image206.emf"/><Relationship Id="rId4" Type="http://schemas.openxmlformats.org/officeDocument/2006/relationships/image" Target="../media/image200.emf"/><Relationship Id="rId9" Type="http://schemas.openxmlformats.org/officeDocument/2006/relationships/image" Target="../media/image205.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10.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213.wmf"/><Relationship Id="rId2" Type="http://schemas.openxmlformats.org/officeDocument/2006/relationships/image" Target="../media/image212.wmf"/><Relationship Id="rId1" Type="http://schemas.openxmlformats.org/officeDocument/2006/relationships/image" Target="../media/image211.emf"/><Relationship Id="rId5" Type="http://schemas.openxmlformats.org/officeDocument/2006/relationships/image" Target="../media/image215.wmf"/><Relationship Id="rId4" Type="http://schemas.openxmlformats.org/officeDocument/2006/relationships/image" Target="../media/image214.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218.wmf"/><Relationship Id="rId2" Type="http://schemas.openxmlformats.org/officeDocument/2006/relationships/image" Target="../media/image217.wmf"/><Relationship Id="rId1" Type="http://schemas.openxmlformats.org/officeDocument/2006/relationships/image" Target="../media/image216.wmf"/><Relationship Id="rId4" Type="http://schemas.openxmlformats.org/officeDocument/2006/relationships/image" Target="../media/image219.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222.emf"/><Relationship Id="rId2" Type="http://schemas.openxmlformats.org/officeDocument/2006/relationships/image" Target="../media/image221.emf"/><Relationship Id="rId1" Type="http://schemas.openxmlformats.org/officeDocument/2006/relationships/image" Target="../media/image220.emf"/><Relationship Id="rId6" Type="http://schemas.openxmlformats.org/officeDocument/2006/relationships/image" Target="../media/image225.emf"/><Relationship Id="rId5" Type="http://schemas.openxmlformats.org/officeDocument/2006/relationships/image" Target="../media/image224.emf"/><Relationship Id="rId4" Type="http://schemas.openxmlformats.org/officeDocument/2006/relationships/image" Target="../media/image223.e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233.wmf"/><Relationship Id="rId13" Type="http://schemas.openxmlformats.org/officeDocument/2006/relationships/image" Target="../media/image238.emf"/><Relationship Id="rId18" Type="http://schemas.openxmlformats.org/officeDocument/2006/relationships/image" Target="../media/image243.wmf"/><Relationship Id="rId3" Type="http://schemas.openxmlformats.org/officeDocument/2006/relationships/image" Target="../media/image228.emf"/><Relationship Id="rId7" Type="http://schemas.openxmlformats.org/officeDocument/2006/relationships/image" Target="../media/image232.wmf"/><Relationship Id="rId12" Type="http://schemas.openxmlformats.org/officeDocument/2006/relationships/image" Target="../media/image237.emf"/><Relationship Id="rId17" Type="http://schemas.openxmlformats.org/officeDocument/2006/relationships/image" Target="../media/image242.emf"/><Relationship Id="rId2" Type="http://schemas.openxmlformats.org/officeDocument/2006/relationships/image" Target="../media/image227.emf"/><Relationship Id="rId16" Type="http://schemas.openxmlformats.org/officeDocument/2006/relationships/image" Target="../media/image241.emf"/><Relationship Id="rId1" Type="http://schemas.openxmlformats.org/officeDocument/2006/relationships/image" Target="../media/image226.wmf"/><Relationship Id="rId6" Type="http://schemas.openxmlformats.org/officeDocument/2006/relationships/image" Target="../media/image231.emf"/><Relationship Id="rId11" Type="http://schemas.openxmlformats.org/officeDocument/2006/relationships/image" Target="../media/image236.emf"/><Relationship Id="rId5" Type="http://schemas.openxmlformats.org/officeDocument/2006/relationships/image" Target="../media/image230.emf"/><Relationship Id="rId15" Type="http://schemas.openxmlformats.org/officeDocument/2006/relationships/image" Target="../media/image240.emf"/><Relationship Id="rId10" Type="http://schemas.openxmlformats.org/officeDocument/2006/relationships/image" Target="../media/image235.wmf"/><Relationship Id="rId4" Type="http://schemas.openxmlformats.org/officeDocument/2006/relationships/image" Target="../media/image229.emf"/><Relationship Id="rId9" Type="http://schemas.openxmlformats.org/officeDocument/2006/relationships/image" Target="../media/image234.wmf"/><Relationship Id="rId14" Type="http://schemas.openxmlformats.org/officeDocument/2006/relationships/image" Target="../media/image239.e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251.emf"/><Relationship Id="rId3" Type="http://schemas.openxmlformats.org/officeDocument/2006/relationships/image" Target="../media/image246.wmf"/><Relationship Id="rId7" Type="http://schemas.openxmlformats.org/officeDocument/2006/relationships/image" Target="../media/image250.emf"/><Relationship Id="rId2" Type="http://schemas.openxmlformats.org/officeDocument/2006/relationships/image" Target="../media/image245.wmf"/><Relationship Id="rId1" Type="http://schemas.openxmlformats.org/officeDocument/2006/relationships/image" Target="../media/image244.wmf"/><Relationship Id="rId6" Type="http://schemas.openxmlformats.org/officeDocument/2006/relationships/image" Target="../media/image249.emf"/><Relationship Id="rId5" Type="http://schemas.openxmlformats.org/officeDocument/2006/relationships/image" Target="../media/image248.emf"/><Relationship Id="rId10" Type="http://schemas.openxmlformats.org/officeDocument/2006/relationships/image" Target="../media/image253.wmf"/><Relationship Id="rId4" Type="http://schemas.openxmlformats.org/officeDocument/2006/relationships/image" Target="../media/image247.emf"/><Relationship Id="rId9" Type="http://schemas.openxmlformats.org/officeDocument/2006/relationships/image" Target="../media/image252.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254.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258.wmf"/><Relationship Id="rId1" Type="http://schemas.openxmlformats.org/officeDocument/2006/relationships/image" Target="../media/image257.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230.emf"/><Relationship Id="rId1" Type="http://schemas.openxmlformats.org/officeDocument/2006/relationships/image" Target="../media/image25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image" Target="../media/image25.wmf"/><Relationship Id="rId3" Type="http://schemas.openxmlformats.org/officeDocument/2006/relationships/image" Target="../media/image15.wmf"/><Relationship Id="rId7" Type="http://schemas.openxmlformats.org/officeDocument/2006/relationships/image" Target="../media/image19.wmf"/><Relationship Id="rId12" Type="http://schemas.openxmlformats.org/officeDocument/2006/relationships/image" Target="../media/image24.wmf"/><Relationship Id="rId2" Type="http://schemas.openxmlformats.org/officeDocument/2006/relationships/image" Target="../media/image14.wmf"/><Relationship Id="rId16" Type="http://schemas.openxmlformats.org/officeDocument/2006/relationships/image" Target="../media/image28.wmf"/><Relationship Id="rId1" Type="http://schemas.openxmlformats.org/officeDocument/2006/relationships/image" Target="../media/image13.wmf"/><Relationship Id="rId6" Type="http://schemas.openxmlformats.org/officeDocument/2006/relationships/image" Target="../media/image18.wmf"/><Relationship Id="rId11" Type="http://schemas.openxmlformats.org/officeDocument/2006/relationships/image" Target="../media/image23.wmf"/><Relationship Id="rId5" Type="http://schemas.openxmlformats.org/officeDocument/2006/relationships/image" Target="../media/image17.wmf"/><Relationship Id="rId15" Type="http://schemas.openxmlformats.org/officeDocument/2006/relationships/image" Target="../media/image27.wmf"/><Relationship Id="rId10" Type="http://schemas.openxmlformats.org/officeDocument/2006/relationships/image" Target="../media/image22.wmf"/><Relationship Id="rId4" Type="http://schemas.openxmlformats.org/officeDocument/2006/relationships/image" Target="../media/image16.wmf"/><Relationship Id="rId9" Type="http://schemas.openxmlformats.org/officeDocument/2006/relationships/image" Target="../media/image21.wmf"/><Relationship Id="rId14"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5" Type="http://schemas.openxmlformats.org/officeDocument/2006/relationships/image" Target="../media/image34.wmf"/><Relationship Id="rId4"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2.emf"/><Relationship Id="rId13" Type="http://schemas.openxmlformats.org/officeDocument/2006/relationships/image" Target="../media/image47.emf"/><Relationship Id="rId18" Type="http://schemas.openxmlformats.org/officeDocument/2006/relationships/image" Target="../media/image52.emf"/><Relationship Id="rId3" Type="http://schemas.openxmlformats.org/officeDocument/2006/relationships/image" Target="../media/image37.emf"/><Relationship Id="rId7" Type="http://schemas.openxmlformats.org/officeDocument/2006/relationships/image" Target="../media/image41.emf"/><Relationship Id="rId12" Type="http://schemas.openxmlformats.org/officeDocument/2006/relationships/image" Target="../media/image46.emf"/><Relationship Id="rId17" Type="http://schemas.openxmlformats.org/officeDocument/2006/relationships/image" Target="../media/image51.emf"/><Relationship Id="rId2" Type="http://schemas.openxmlformats.org/officeDocument/2006/relationships/image" Target="../media/image36.emf"/><Relationship Id="rId16" Type="http://schemas.openxmlformats.org/officeDocument/2006/relationships/image" Target="../media/image50.emf"/><Relationship Id="rId1" Type="http://schemas.openxmlformats.org/officeDocument/2006/relationships/image" Target="../media/image35.emf"/><Relationship Id="rId6" Type="http://schemas.openxmlformats.org/officeDocument/2006/relationships/image" Target="../media/image40.emf"/><Relationship Id="rId11" Type="http://schemas.openxmlformats.org/officeDocument/2006/relationships/image" Target="../media/image45.emf"/><Relationship Id="rId5" Type="http://schemas.openxmlformats.org/officeDocument/2006/relationships/image" Target="../media/image39.emf"/><Relationship Id="rId15" Type="http://schemas.openxmlformats.org/officeDocument/2006/relationships/image" Target="../media/image49.emf"/><Relationship Id="rId10" Type="http://schemas.openxmlformats.org/officeDocument/2006/relationships/image" Target="../media/image44.emf"/><Relationship Id="rId4" Type="http://schemas.openxmlformats.org/officeDocument/2006/relationships/image" Target="../media/image38.emf"/><Relationship Id="rId9" Type="http://schemas.openxmlformats.org/officeDocument/2006/relationships/image" Target="../media/image43.emf"/><Relationship Id="rId14" Type="http://schemas.openxmlformats.org/officeDocument/2006/relationships/image" Target="../media/image48.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image" Target="../media/image53.emf"/><Relationship Id="rId6" Type="http://schemas.openxmlformats.org/officeDocument/2006/relationships/image" Target="../media/image58.emf"/><Relationship Id="rId5" Type="http://schemas.openxmlformats.org/officeDocument/2006/relationships/image" Target="../media/image57.emf"/><Relationship Id="rId4" Type="http://schemas.openxmlformats.org/officeDocument/2006/relationships/image" Target="../media/image5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E0C53B-C6BC-44D2-8820-88466243220F}" type="datetimeFigureOut">
              <a:rPr lang="zh-CN" altLang="en-US" smtClean="0"/>
              <a:pPr/>
              <a:t>2020/2/11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FF93C6-E9D0-4C2F-8D20-AD386A2E942A}" type="slidenum">
              <a:rPr lang="zh-CN" altLang="en-US" smtClean="0"/>
              <a:pPr/>
              <a:t>‹#›</a:t>
            </a:fld>
            <a:endParaRPr lang="zh-CN" altLang="en-US"/>
          </a:p>
        </p:txBody>
      </p:sp>
    </p:spTree>
    <p:extLst>
      <p:ext uri="{BB962C8B-B14F-4D97-AF65-F5344CB8AC3E}">
        <p14:creationId xmlns:p14="http://schemas.microsoft.com/office/powerpoint/2010/main" val="2566576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SI</a:t>
            </a:r>
            <a:r>
              <a:rPr lang="zh-CN" altLang="en-US" dirty="0"/>
              <a:t>是法文的缩写而不是英文的缩写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 这是大学物理的绪论而不是力学的绪论</a:t>
            </a:r>
          </a:p>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7</a:t>
            </a:fld>
            <a:endParaRPr lang="zh-CN" altLang="en-US"/>
          </a:p>
        </p:txBody>
      </p:sp>
    </p:spTree>
    <p:extLst>
      <p:ext uri="{BB962C8B-B14F-4D97-AF65-F5344CB8AC3E}">
        <p14:creationId xmlns:p14="http://schemas.microsoft.com/office/powerpoint/2010/main" val="1173234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给出方向余弦是如何导出的</a:t>
            </a:r>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18</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20</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21</a:t>
            </a:fld>
            <a:endParaRPr lang="zh-CN" altLang="en-US"/>
          </a:p>
        </p:txBody>
      </p:sp>
    </p:spTree>
    <p:extLst>
      <p:ext uri="{BB962C8B-B14F-4D97-AF65-F5344CB8AC3E}">
        <p14:creationId xmlns:p14="http://schemas.microsoft.com/office/powerpoint/2010/main" val="1512114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可以再增加一个例题，本书中的例题</a:t>
            </a:r>
            <a:r>
              <a:rPr lang="en-US" altLang="zh-CN" dirty="0"/>
              <a:t>1.2</a:t>
            </a:r>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22</a:t>
            </a:fld>
            <a:endParaRPr lang="zh-CN" altLang="en-US"/>
          </a:p>
        </p:txBody>
      </p:sp>
    </p:spTree>
    <p:extLst>
      <p:ext uri="{BB962C8B-B14F-4D97-AF65-F5344CB8AC3E}">
        <p14:creationId xmlns:p14="http://schemas.microsoft.com/office/powerpoint/2010/main" val="2165291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23</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24</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25</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26</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可以用右图来解释第二个结论</a:t>
            </a:r>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27</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28</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Dim</a:t>
            </a:r>
            <a:r>
              <a:rPr lang="zh-CN" altLang="en-US" dirty="0"/>
              <a:t>：即</a:t>
            </a:r>
            <a:r>
              <a:rPr lang="en-US" altLang="zh-CN" dirty="0"/>
              <a:t>dimension </a:t>
            </a:r>
            <a:r>
              <a:rPr lang="zh-CN" altLang="en-US"/>
              <a:t>量纲</a:t>
            </a:r>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9</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29</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30</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31</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我们不采用书中的解题方法</a:t>
            </a:r>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32</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34</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36</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37</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38</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39</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40</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10</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41</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法向加速度与</a:t>
            </a:r>
            <a:r>
              <a:rPr lang="en-US" altLang="zh-CN" dirty="0" err="1"/>
              <a:t>vp</a:t>
            </a:r>
            <a:r>
              <a:rPr lang="zh-CN" altLang="en-US" dirty="0"/>
              <a:t>垂直，因为</a:t>
            </a:r>
            <a:r>
              <a:rPr lang="en-US" altLang="zh-CN" dirty="0" err="1"/>
              <a:t>dt</a:t>
            </a:r>
            <a:r>
              <a:rPr lang="zh-CN" altLang="en-US" dirty="0"/>
              <a:t>趋于零时，等腰三角形的两个相等的角趋于</a:t>
            </a:r>
            <a:r>
              <a:rPr lang="en-US" altLang="zh-CN" dirty="0"/>
              <a:t>90</a:t>
            </a:r>
            <a:r>
              <a:rPr lang="zh-CN" altLang="en-US" dirty="0"/>
              <a:t>度。</a:t>
            </a:r>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42</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43</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44</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45</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46</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47</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48</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49</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50</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11</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即切向加速度为常数，也即角加速度为常数</a:t>
            </a:r>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51</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52</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53</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54</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55</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57</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而我们前面讨论的圆内旋轮线是一个参考系相对另一个参考系转动的例子。</a:t>
            </a:r>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58</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60</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61</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还有习题</a:t>
            </a:r>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62</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12</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还有习题</a:t>
            </a:r>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63</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13</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14</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黑体表示矢量</a:t>
            </a:r>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15</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17</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2020/2/11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2020/2/11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2020/2/11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2020/2/11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zhangn@nankai.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1.wmf"/><Relationship Id="rId3" Type="http://schemas.openxmlformats.org/officeDocument/2006/relationships/notesSlide" Target="../notesSlides/notesSlide9.xml"/><Relationship Id="rId7" Type="http://schemas.openxmlformats.org/officeDocument/2006/relationships/image" Target="../media/image8.wmf"/><Relationship Id="rId12"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11" Type="http://schemas.openxmlformats.org/officeDocument/2006/relationships/image" Target="../media/image10.wmf"/><Relationship Id="rId5" Type="http://schemas.openxmlformats.org/officeDocument/2006/relationships/image" Target="../media/image7.wmf"/><Relationship Id="rId15" Type="http://schemas.openxmlformats.org/officeDocument/2006/relationships/image" Target="../media/image12.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9.emf"/><Relationship Id="rId14" Type="http://schemas.openxmlformats.org/officeDocument/2006/relationships/oleObject" Target="../embeddings/oleObject9.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7.wmf"/><Relationship Id="rId18" Type="http://schemas.openxmlformats.org/officeDocument/2006/relationships/oleObject" Target="../embeddings/oleObject17.bin"/><Relationship Id="rId26" Type="http://schemas.openxmlformats.org/officeDocument/2006/relationships/oleObject" Target="../embeddings/oleObject21.bin"/><Relationship Id="rId3" Type="http://schemas.openxmlformats.org/officeDocument/2006/relationships/notesSlide" Target="../notesSlides/notesSlide10.xml"/><Relationship Id="rId21" Type="http://schemas.openxmlformats.org/officeDocument/2006/relationships/image" Target="../media/image21.wmf"/><Relationship Id="rId34" Type="http://schemas.openxmlformats.org/officeDocument/2006/relationships/oleObject" Target="../embeddings/oleObject25.bin"/><Relationship Id="rId7" Type="http://schemas.openxmlformats.org/officeDocument/2006/relationships/image" Target="../media/image14.wmf"/><Relationship Id="rId12" Type="http://schemas.openxmlformats.org/officeDocument/2006/relationships/oleObject" Target="../embeddings/oleObject14.bin"/><Relationship Id="rId17" Type="http://schemas.openxmlformats.org/officeDocument/2006/relationships/image" Target="../media/image19.wmf"/><Relationship Id="rId25" Type="http://schemas.openxmlformats.org/officeDocument/2006/relationships/image" Target="../media/image23.wmf"/><Relationship Id="rId33" Type="http://schemas.openxmlformats.org/officeDocument/2006/relationships/image" Target="../media/image27.wmf"/><Relationship Id="rId2" Type="http://schemas.openxmlformats.org/officeDocument/2006/relationships/slideLayout" Target="../slideLayouts/slideLayout2.xml"/><Relationship Id="rId16" Type="http://schemas.openxmlformats.org/officeDocument/2006/relationships/oleObject" Target="../embeddings/oleObject16.bin"/><Relationship Id="rId20" Type="http://schemas.openxmlformats.org/officeDocument/2006/relationships/oleObject" Target="../embeddings/oleObject18.bin"/><Relationship Id="rId29" Type="http://schemas.openxmlformats.org/officeDocument/2006/relationships/image" Target="../media/image25.wmf"/><Relationship Id="rId1" Type="http://schemas.openxmlformats.org/officeDocument/2006/relationships/vmlDrawing" Target="../drawings/vmlDrawing5.vml"/><Relationship Id="rId6" Type="http://schemas.openxmlformats.org/officeDocument/2006/relationships/oleObject" Target="../embeddings/oleObject11.bin"/><Relationship Id="rId11" Type="http://schemas.openxmlformats.org/officeDocument/2006/relationships/image" Target="../media/image16.wmf"/><Relationship Id="rId24" Type="http://schemas.openxmlformats.org/officeDocument/2006/relationships/oleObject" Target="../embeddings/oleObject20.bin"/><Relationship Id="rId32" Type="http://schemas.openxmlformats.org/officeDocument/2006/relationships/oleObject" Target="../embeddings/oleObject24.bin"/><Relationship Id="rId5" Type="http://schemas.openxmlformats.org/officeDocument/2006/relationships/image" Target="../media/image13.wmf"/><Relationship Id="rId15" Type="http://schemas.openxmlformats.org/officeDocument/2006/relationships/image" Target="../media/image18.wmf"/><Relationship Id="rId23" Type="http://schemas.openxmlformats.org/officeDocument/2006/relationships/image" Target="../media/image22.wmf"/><Relationship Id="rId28" Type="http://schemas.openxmlformats.org/officeDocument/2006/relationships/oleObject" Target="../embeddings/oleObject22.bin"/><Relationship Id="rId10" Type="http://schemas.openxmlformats.org/officeDocument/2006/relationships/oleObject" Target="../embeddings/oleObject13.bin"/><Relationship Id="rId19" Type="http://schemas.openxmlformats.org/officeDocument/2006/relationships/image" Target="../media/image20.wmf"/><Relationship Id="rId31" Type="http://schemas.openxmlformats.org/officeDocument/2006/relationships/image" Target="../media/image26.wmf"/><Relationship Id="rId4" Type="http://schemas.openxmlformats.org/officeDocument/2006/relationships/oleObject" Target="../embeddings/oleObject10.bin"/><Relationship Id="rId9" Type="http://schemas.openxmlformats.org/officeDocument/2006/relationships/image" Target="../media/image15.wmf"/><Relationship Id="rId14" Type="http://schemas.openxmlformats.org/officeDocument/2006/relationships/oleObject" Target="../embeddings/oleObject15.bin"/><Relationship Id="rId22" Type="http://schemas.openxmlformats.org/officeDocument/2006/relationships/oleObject" Target="../embeddings/oleObject19.bin"/><Relationship Id="rId27" Type="http://schemas.openxmlformats.org/officeDocument/2006/relationships/image" Target="../media/image24.wmf"/><Relationship Id="rId30" Type="http://schemas.openxmlformats.org/officeDocument/2006/relationships/oleObject" Target="../embeddings/oleObject23.bin"/><Relationship Id="rId35" Type="http://schemas.openxmlformats.org/officeDocument/2006/relationships/image" Target="../media/image28.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image" Target="../media/image34.wmf"/><Relationship Id="rId3" Type="http://schemas.openxmlformats.org/officeDocument/2006/relationships/notesSlide" Target="../notesSlides/notesSlide11.xml"/><Relationship Id="rId7" Type="http://schemas.openxmlformats.org/officeDocument/2006/relationships/image" Target="../media/image31.wmf"/><Relationship Id="rId12"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8.bin"/><Relationship Id="rId11" Type="http://schemas.openxmlformats.org/officeDocument/2006/relationships/image" Target="../media/image33.wmf"/><Relationship Id="rId5" Type="http://schemas.openxmlformats.org/officeDocument/2006/relationships/image" Target="../media/image30.wmf"/><Relationship Id="rId10" Type="http://schemas.openxmlformats.org/officeDocument/2006/relationships/oleObject" Target="../embeddings/oleObject30.bin"/><Relationship Id="rId4" Type="http://schemas.openxmlformats.org/officeDocument/2006/relationships/oleObject" Target="../embeddings/oleObject27.bin"/><Relationship Id="rId9" Type="http://schemas.openxmlformats.org/officeDocument/2006/relationships/image" Target="../media/image32.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image" Target="../media/image39.emf"/><Relationship Id="rId18" Type="http://schemas.openxmlformats.org/officeDocument/2006/relationships/oleObject" Target="../embeddings/oleObject39.bin"/><Relationship Id="rId26" Type="http://schemas.openxmlformats.org/officeDocument/2006/relationships/oleObject" Target="../embeddings/oleObject43.bin"/><Relationship Id="rId39" Type="http://schemas.openxmlformats.org/officeDocument/2006/relationships/image" Target="../media/image52.emf"/><Relationship Id="rId3" Type="http://schemas.openxmlformats.org/officeDocument/2006/relationships/notesSlide" Target="../notesSlides/notesSlide12.xml"/><Relationship Id="rId21" Type="http://schemas.openxmlformats.org/officeDocument/2006/relationships/image" Target="../media/image43.emf"/><Relationship Id="rId34" Type="http://schemas.openxmlformats.org/officeDocument/2006/relationships/oleObject" Target="../embeddings/oleObject47.bin"/><Relationship Id="rId7" Type="http://schemas.openxmlformats.org/officeDocument/2006/relationships/image" Target="../media/image36.emf"/><Relationship Id="rId12" Type="http://schemas.openxmlformats.org/officeDocument/2006/relationships/oleObject" Target="../embeddings/oleObject36.bin"/><Relationship Id="rId17" Type="http://schemas.openxmlformats.org/officeDocument/2006/relationships/image" Target="../media/image41.emf"/><Relationship Id="rId25" Type="http://schemas.openxmlformats.org/officeDocument/2006/relationships/image" Target="../media/image45.emf"/><Relationship Id="rId33" Type="http://schemas.openxmlformats.org/officeDocument/2006/relationships/image" Target="../media/image49.emf"/><Relationship Id="rId38" Type="http://schemas.openxmlformats.org/officeDocument/2006/relationships/oleObject" Target="../embeddings/oleObject49.bin"/><Relationship Id="rId2" Type="http://schemas.openxmlformats.org/officeDocument/2006/relationships/slideLayout" Target="../slideLayouts/slideLayout7.xml"/><Relationship Id="rId16" Type="http://schemas.openxmlformats.org/officeDocument/2006/relationships/oleObject" Target="../embeddings/oleObject38.bin"/><Relationship Id="rId20" Type="http://schemas.openxmlformats.org/officeDocument/2006/relationships/oleObject" Target="../embeddings/oleObject40.bin"/><Relationship Id="rId29" Type="http://schemas.openxmlformats.org/officeDocument/2006/relationships/image" Target="../media/image47.emf"/><Relationship Id="rId1" Type="http://schemas.openxmlformats.org/officeDocument/2006/relationships/vmlDrawing" Target="../drawings/vmlDrawing8.vml"/><Relationship Id="rId6" Type="http://schemas.openxmlformats.org/officeDocument/2006/relationships/oleObject" Target="../embeddings/oleObject33.bin"/><Relationship Id="rId11" Type="http://schemas.openxmlformats.org/officeDocument/2006/relationships/image" Target="../media/image38.emf"/><Relationship Id="rId24" Type="http://schemas.openxmlformats.org/officeDocument/2006/relationships/oleObject" Target="../embeddings/oleObject42.bin"/><Relationship Id="rId32" Type="http://schemas.openxmlformats.org/officeDocument/2006/relationships/oleObject" Target="../embeddings/oleObject46.bin"/><Relationship Id="rId37" Type="http://schemas.openxmlformats.org/officeDocument/2006/relationships/image" Target="../media/image51.emf"/><Relationship Id="rId5" Type="http://schemas.openxmlformats.org/officeDocument/2006/relationships/image" Target="../media/image35.emf"/><Relationship Id="rId15" Type="http://schemas.openxmlformats.org/officeDocument/2006/relationships/image" Target="../media/image40.emf"/><Relationship Id="rId23" Type="http://schemas.openxmlformats.org/officeDocument/2006/relationships/image" Target="../media/image44.emf"/><Relationship Id="rId28" Type="http://schemas.openxmlformats.org/officeDocument/2006/relationships/oleObject" Target="../embeddings/oleObject44.bin"/><Relationship Id="rId36" Type="http://schemas.openxmlformats.org/officeDocument/2006/relationships/oleObject" Target="../embeddings/oleObject48.bin"/><Relationship Id="rId10" Type="http://schemas.openxmlformats.org/officeDocument/2006/relationships/oleObject" Target="../embeddings/oleObject35.bin"/><Relationship Id="rId19" Type="http://schemas.openxmlformats.org/officeDocument/2006/relationships/image" Target="../media/image42.emf"/><Relationship Id="rId31" Type="http://schemas.openxmlformats.org/officeDocument/2006/relationships/image" Target="../media/image48.emf"/><Relationship Id="rId4" Type="http://schemas.openxmlformats.org/officeDocument/2006/relationships/oleObject" Target="../embeddings/oleObject32.bin"/><Relationship Id="rId9" Type="http://schemas.openxmlformats.org/officeDocument/2006/relationships/image" Target="../media/image37.emf"/><Relationship Id="rId14" Type="http://schemas.openxmlformats.org/officeDocument/2006/relationships/oleObject" Target="../embeddings/oleObject37.bin"/><Relationship Id="rId22" Type="http://schemas.openxmlformats.org/officeDocument/2006/relationships/oleObject" Target="../embeddings/oleObject41.bin"/><Relationship Id="rId27" Type="http://schemas.openxmlformats.org/officeDocument/2006/relationships/image" Target="../media/image46.emf"/><Relationship Id="rId30" Type="http://schemas.openxmlformats.org/officeDocument/2006/relationships/oleObject" Target="../embeddings/oleObject45.bin"/><Relationship Id="rId35" Type="http://schemas.openxmlformats.org/officeDocument/2006/relationships/image" Target="../media/image50.e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52.bin"/><Relationship Id="rId13" Type="http://schemas.openxmlformats.org/officeDocument/2006/relationships/image" Target="../media/image57.emf"/><Relationship Id="rId3" Type="http://schemas.openxmlformats.org/officeDocument/2006/relationships/notesSlide" Target="../notesSlides/notesSlide13.xml"/><Relationship Id="rId7" Type="http://schemas.openxmlformats.org/officeDocument/2006/relationships/image" Target="../media/image54.emf"/><Relationship Id="rId12" Type="http://schemas.openxmlformats.org/officeDocument/2006/relationships/oleObject" Target="../embeddings/oleObject54.bin"/><Relationship Id="rId17" Type="http://schemas.openxmlformats.org/officeDocument/2006/relationships/hyperlink" Target="http://202.117.23.17/web/physics/jxzy/ch-1/ch1.htm" TargetMode="External"/><Relationship Id="rId2" Type="http://schemas.openxmlformats.org/officeDocument/2006/relationships/slideLayout" Target="../slideLayouts/slideLayout7.xml"/><Relationship Id="rId16" Type="http://schemas.openxmlformats.org/officeDocument/2006/relationships/image" Target="../media/image59.wmf"/><Relationship Id="rId1" Type="http://schemas.openxmlformats.org/officeDocument/2006/relationships/vmlDrawing" Target="../drawings/vmlDrawing9.vml"/><Relationship Id="rId6" Type="http://schemas.openxmlformats.org/officeDocument/2006/relationships/oleObject" Target="../embeddings/oleObject51.bin"/><Relationship Id="rId11" Type="http://schemas.openxmlformats.org/officeDocument/2006/relationships/image" Target="../media/image56.emf"/><Relationship Id="rId5" Type="http://schemas.openxmlformats.org/officeDocument/2006/relationships/image" Target="../media/image53.emf"/><Relationship Id="rId15" Type="http://schemas.openxmlformats.org/officeDocument/2006/relationships/image" Target="../media/image58.emf"/><Relationship Id="rId10" Type="http://schemas.openxmlformats.org/officeDocument/2006/relationships/oleObject" Target="../embeddings/oleObject53.bin"/><Relationship Id="rId4" Type="http://schemas.openxmlformats.org/officeDocument/2006/relationships/oleObject" Target="../embeddings/oleObject50.bin"/><Relationship Id="rId9" Type="http://schemas.openxmlformats.org/officeDocument/2006/relationships/image" Target="../media/image55.emf"/><Relationship Id="rId14" Type="http://schemas.openxmlformats.org/officeDocument/2006/relationships/oleObject" Target="../embeddings/oleObject55.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61.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57.bin"/><Relationship Id="rId5" Type="http://schemas.openxmlformats.org/officeDocument/2006/relationships/image" Target="../media/image60.wmf"/><Relationship Id="rId4" Type="http://schemas.openxmlformats.org/officeDocument/2006/relationships/oleObject" Target="../embeddings/oleObject56.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60.bin"/><Relationship Id="rId13" Type="http://schemas.openxmlformats.org/officeDocument/2006/relationships/image" Target="../media/image66.wmf"/><Relationship Id="rId18" Type="http://schemas.openxmlformats.org/officeDocument/2006/relationships/oleObject" Target="../embeddings/oleObject65.bin"/><Relationship Id="rId3" Type="http://schemas.openxmlformats.org/officeDocument/2006/relationships/notesSlide" Target="../notesSlides/notesSlide15.xml"/><Relationship Id="rId7" Type="http://schemas.openxmlformats.org/officeDocument/2006/relationships/image" Target="../media/image63.wmf"/><Relationship Id="rId12" Type="http://schemas.openxmlformats.org/officeDocument/2006/relationships/oleObject" Target="../embeddings/oleObject62.bin"/><Relationship Id="rId17" Type="http://schemas.openxmlformats.org/officeDocument/2006/relationships/image" Target="../media/image68.wmf"/><Relationship Id="rId2" Type="http://schemas.openxmlformats.org/officeDocument/2006/relationships/slideLayout" Target="../slideLayouts/slideLayout2.xml"/><Relationship Id="rId16" Type="http://schemas.openxmlformats.org/officeDocument/2006/relationships/oleObject" Target="../embeddings/oleObject64.bin"/><Relationship Id="rId1" Type="http://schemas.openxmlformats.org/officeDocument/2006/relationships/vmlDrawing" Target="../drawings/vmlDrawing11.vml"/><Relationship Id="rId6" Type="http://schemas.openxmlformats.org/officeDocument/2006/relationships/oleObject" Target="../embeddings/oleObject59.bin"/><Relationship Id="rId11" Type="http://schemas.openxmlformats.org/officeDocument/2006/relationships/image" Target="../media/image65.wmf"/><Relationship Id="rId5" Type="http://schemas.openxmlformats.org/officeDocument/2006/relationships/image" Target="../media/image62.wmf"/><Relationship Id="rId15" Type="http://schemas.openxmlformats.org/officeDocument/2006/relationships/image" Target="../media/image67.wmf"/><Relationship Id="rId10" Type="http://schemas.openxmlformats.org/officeDocument/2006/relationships/oleObject" Target="../embeddings/oleObject61.bin"/><Relationship Id="rId19" Type="http://schemas.openxmlformats.org/officeDocument/2006/relationships/image" Target="../media/image69.wmf"/><Relationship Id="rId4" Type="http://schemas.openxmlformats.org/officeDocument/2006/relationships/oleObject" Target="../embeddings/oleObject58.bin"/><Relationship Id="rId9" Type="http://schemas.openxmlformats.org/officeDocument/2006/relationships/image" Target="../media/image64.wmf"/><Relationship Id="rId14" Type="http://schemas.openxmlformats.org/officeDocument/2006/relationships/oleObject" Target="../embeddings/oleObject63.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68.bin"/><Relationship Id="rId3" Type="http://schemas.openxmlformats.org/officeDocument/2006/relationships/notesSlide" Target="../notesSlides/notesSlide16.xml"/><Relationship Id="rId7" Type="http://schemas.openxmlformats.org/officeDocument/2006/relationships/image" Target="../media/image71.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67.bin"/><Relationship Id="rId5" Type="http://schemas.openxmlformats.org/officeDocument/2006/relationships/image" Target="../media/image70.wmf"/><Relationship Id="rId4" Type="http://schemas.openxmlformats.org/officeDocument/2006/relationships/oleObject" Target="../embeddings/oleObject66.bin"/><Relationship Id="rId9" Type="http://schemas.openxmlformats.org/officeDocument/2006/relationships/image" Target="../media/image72.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71.bin"/><Relationship Id="rId13" Type="http://schemas.openxmlformats.org/officeDocument/2006/relationships/image" Target="../media/image77.wmf"/><Relationship Id="rId18" Type="http://schemas.openxmlformats.org/officeDocument/2006/relationships/oleObject" Target="../embeddings/oleObject76.bin"/><Relationship Id="rId3" Type="http://schemas.openxmlformats.org/officeDocument/2006/relationships/notesSlide" Target="../notesSlides/notesSlide17.xml"/><Relationship Id="rId21" Type="http://schemas.openxmlformats.org/officeDocument/2006/relationships/image" Target="../media/image81.wmf"/><Relationship Id="rId7" Type="http://schemas.openxmlformats.org/officeDocument/2006/relationships/image" Target="../media/image74.wmf"/><Relationship Id="rId12" Type="http://schemas.openxmlformats.org/officeDocument/2006/relationships/oleObject" Target="../embeddings/oleObject73.bin"/><Relationship Id="rId17" Type="http://schemas.openxmlformats.org/officeDocument/2006/relationships/image" Target="../media/image79.wmf"/><Relationship Id="rId2" Type="http://schemas.openxmlformats.org/officeDocument/2006/relationships/slideLayout" Target="../slideLayouts/slideLayout2.xml"/><Relationship Id="rId16" Type="http://schemas.openxmlformats.org/officeDocument/2006/relationships/oleObject" Target="../embeddings/oleObject75.bin"/><Relationship Id="rId20" Type="http://schemas.openxmlformats.org/officeDocument/2006/relationships/oleObject" Target="../embeddings/oleObject77.bin"/><Relationship Id="rId1" Type="http://schemas.openxmlformats.org/officeDocument/2006/relationships/vmlDrawing" Target="../drawings/vmlDrawing13.vml"/><Relationship Id="rId6" Type="http://schemas.openxmlformats.org/officeDocument/2006/relationships/oleObject" Target="../embeddings/oleObject70.bin"/><Relationship Id="rId11" Type="http://schemas.openxmlformats.org/officeDocument/2006/relationships/image" Target="../media/image76.wmf"/><Relationship Id="rId5" Type="http://schemas.openxmlformats.org/officeDocument/2006/relationships/image" Target="../media/image73.wmf"/><Relationship Id="rId15" Type="http://schemas.openxmlformats.org/officeDocument/2006/relationships/image" Target="../media/image78.wmf"/><Relationship Id="rId10" Type="http://schemas.openxmlformats.org/officeDocument/2006/relationships/oleObject" Target="../embeddings/oleObject72.bin"/><Relationship Id="rId19" Type="http://schemas.openxmlformats.org/officeDocument/2006/relationships/image" Target="../media/image80.wmf"/><Relationship Id="rId4" Type="http://schemas.openxmlformats.org/officeDocument/2006/relationships/oleObject" Target="../embeddings/oleObject69.bin"/><Relationship Id="rId9" Type="http://schemas.openxmlformats.org/officeDocument/2006/relationships/image" Target="../media/image75.wmf"/><Relationship Id="rId14" Type="http://schemas.openxmlformats.org/officeDocument/2006/relationships/oleObject" Target="../embeddings/oleObject74.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80.bin"/><Relationship Id="rId13" Type="http://schemas.openxmlformats.org/officeDocument/2006/relationships/image" Target="../media/image77.wmf"/><Relationship Id="rId3" Type="http://schemas.openxmlformats.org/officeDocument/2006/relationships/notesSlide" Target="../notesSlides/notesSlide18.xml"/><Relationship Id="rId7" Type="http://schemas.openxmlformats.org/officeDocument/2006/relationships/image" Target="../media/image74.wmf"/><Relationship Id="rId12" Type="http://schemas.openxmlformats.org/officeDocument/2006/relationships/oleObject" Target="../embeddings/oleObject82.bin"/><Relationship Id="rId17" Type="http://schemas.openxmlformats.org/officeDocument/2006/relationships/image" Target="../media/image79.wmf"/><Relationship Id="rId2" Type="http://schemas.openxmlformats.org/officeDocument/2006/relationships/slideLayout" Target="../slideLayouts/slideLayout2.xml"/><Relationship Id="rId16" Type="http://schemas.openxmlformats.org/officeDocument/2006/relationships/oleObject" Target="../embeddings/oleObject84.bin"/><Relationship Id="rId1" Type="http://schemas.openxmlformats.org/officeDocument/2006/relationships/vmlDrawing" Target="../drawings/vmlDrawing14.vml"/><Relationship Id="rId6" Type="http://schemas.openxmlformats.org/officeDocument/2006/relationships/oleObject" Target="../embeddings/oleObject79.bin"/><Relationship Id="rId11" Type="http://schemas.openxmlformats.org/officeDocument/2006/relationships/image" Target="../media/image76.wmf"/><Relationship Id="rId5" Type="http://schemas.openxmlformats.org/officeDocument/2006/relationships/image" Target="../media/image73.wmf"/><Relationship Id="rId15" Type="http://schemas.openxmlformats.org/officeDocument/2006/relationships/image" Target="../media/image78.wmf"/><Relationship Id="rId10" Type="http://schemas.openxmlformats.org/officeDocument/2006/relationships/oleObject" Target="../embeddings/oleObject81.bin"/><Relationship Id="rId4" Type="http://schemas.openxmlformats.org/officeDocument/2006/relationships/oleObject" Target="../embeddings/oleObject78.bin"/><Relationship Id="rId9" Type="http://schemas.openxmlformats.org/officeDocument/2006/relationships/image" Target="../media/image75.wmf"/><Relationship Id="rId14" Type="http://schemas.openxmlformats.org/officeDocument/2006/relationships/oleObject" Target="../embeddings/oleObject83.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87.bin"/><Relationship Id="rId13" Type="http://schemas.openxmlformats.org/officeDocument/2006/relationships/image" Target="../media/image86.emf"/><Relationship Id="rId18" Type="http://schemas.openxmlformats.org/officeDocument/2006/relationships/oleObject" Target="../embeddings/oleObject92.bin"/><Relationship Id="rId26" Type="http://schemas.openxmlformats.org/officeDocument/2006/relationships/oleObject" Target="../embeddings/oleObject96.bin"/><Relationship Id="rId3" Type="http://schemas.openxmlformats.org/officeDocument/2006/relationships/notesSlide" Target="../notesSlides/notesSlide19.xml"/><Relationship Id="rId21" Type="http://schemas.openxmlformats.org/officeDocument/2006/relationships/image" Target="../media/image90.wmf"/><Relationship Id="rId7" Type="http://schemas.openxmlformats.org/officeDocument/2006/relationships/image" Target="../media/image83.emf"/><Relationship Id="rId12" Type="http://schemas.openxmlformats.org/officeDocument/2006/relationships/oleObject" Target="../embeddings/oleObject89.bin"/><Relationship Id="rId17" Type="http://schemas.openxmlformats.org/officeDocument/2006/relationships/image" Target="../media/image88.emf"/><Relationship Id="rId25" Type="http://schemas.openxmlformats.org/officeDocument/2006/relationships/image" Target="../media/image92.wmf"/><Relationship Id="rId2" Type="http://schemas.openxmlformats.org/officeDocument/2006/relationships/slideLayout" Target="../slideLayouts/slideLayout2.xml"/><Relationship Id="rId16" Type="http://schemas.openxmlformats.org/officeDocument/2006/relationships/oleObject" Target="../embeddings/oleObject91.bin"/><Relationship Id="rId20" Type="http://schemas.openxmlformats.org/officeDocument/2006/relationships/oleObject" Target="../embeddings/oleObject93.bin"/><Relationship Id="rId29" Type="http://schemas.openxmlformats.org/officeDocument/2006/relationships/image" Target="../media/image94.wmf"/><Relationship Id="rId1" Type="http://schemas.openxmlformats.org/officeDocument/2006/relationships/vmlDrawing" Target="../drawings/vmlDrawing15.vml"/><Relationship Id="rId6" Type="http://schemas.openxmlformats.org/officeDocument/2006/relationships/oleObject" Target="../embeddings/oleObject86.bin"/><Relationship Id="rId11" Type="http://schemas.openxmlformats.org/officeDocument/2006/relationships/image" Target="../media/image85.emf"/><Relationship Id="rId24" Type="http://schemas.openxmlformats.org/officeDocument/2006/relationships/oleObject" Target="../embeddings/oleObject95.bin"/><Relationship Id="rId5" Type="http://schemas.openxmlformats.org/officeDocument/2006/relationships/image" Target="../media/image82.emf"/><Relationship Id="rId15" Type="http://schemas.openxmlformats.org/officeDocument/2006/relationships/image" Target="../media/image87.emf"/><Relationship Id="rId23" Type="http://schemas.openxmlformats.org/officeDocument/2006/relationships/image" Target="../media/image91.wmf"/><Relationship Id="rId28" Type="http://schemas.openxmlformats.org/officeDocument/2006/relationships/oleObject" Target="../embeddings/oleObject97.bin"/><Relationship Id="rId10" Type="http://schemas.openxmlformats.org/officeDocument/2006/relationships/oleObject" Target="../embeddings/oleObject88.bin"/><Relationship Id="rId19" Type="http://schemas.openxmlformats.org/officeDocument/2006/relationships/image" Target="../media/image89.wmf"/><Relationship Id="rId31" Type="http://schemas.openxmlformats.org/officeDocument/2006/relationships/image" Target="../media/image95.wmf"/><Relationship Id="rId4" Type="http://schemas.openxmlformats.org/officeDocument/2006/relationships/oleObject" Target="../embeddings/oleObject85.bin"/><Relationship Id="rId9" Type="http://schemas.openxmlformats.org/officeDocument/2006/relationships/image" Target="../media/image84.emf"/><Relationship Id="rId14" Type="http://schemas.openxmlformats.org/officeDocument/2006/relationships/oleObject" Target="../embeddings/oleObject90.bin"/><Relationship Id="rId22" Type="http://schemas.openxmlformats.org/officeDocument/2006/relationships/oleObject" Target="../embeddings/oleObject94.bin"/><Relationship Id="rId27" Type="http://schemas.openxmlformats.org/officeDocument/2006/relationships/image" Target="../media/image93.wmf"/><Relationship Id="rId30" Type="http://schemas.openxmlformats.org/officeDocument/2006/relationships/oleObject" Target="../embeddings/oleObject98.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01.bin"/><Relationship Id="rId13" Type="http://schemas.openxmlformats.org/officeDocument/2006/relationships/image" Target="../media/image100.wmf"/><Relationship Id="rId3" Type="http://schemas.openxmlformats.org/officeDocument/2006/relationships/notesSlide" Target="../notesSlides/notesSlide20.xml"/><Relationship Id="rId7" Type="http://schemas.openxmlformats.org/officeDocument/2006/relationships/image" Target="../media/image97.wmf"/><Relationship Id="rId12" Type="http://schemas.openxmlformats.org/officeDocument/2006/relationships/oleObject" Target="../embeddings/oleObject103.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100.bin"/><Relationship Id="rId11" Type="http://schemas.openxmlformats.org/officeDocument/2006/relationships/image" Target="../media/image99.wmf"/><Relationship Id="rId5" Type="http://schemas.openxmlformats.org/officeDocument/2006/relationships/image" Target="../media/image96.wmf"/><Relationship Id="rId10" Type="http://schemas.openxmlformats.org/officeDocument/2006/relationships/oleObject" Target="../embeddings/oleObject102.bin"/><Relationship Id="rId4" Type="http://schemas.openxmlformats.org/officeDocument/2006/relationships/oleObject" Target="../embeddings/oleObject99.bin"/><Relationship Id="rId9" Type="http://schemas.openxmlformats.org/officeDocument/2006/relationships/image" Target="../media/image98.wmf"/></Relationships>
</file>

<file path=ppt/slides/_rels/slide3.xml.rels><?xml version="1.0" encoding="UTF-8" standalone="yes"?>
<Relationships xmlns="http://schemas.openxmlformats.org/package/2006/relationships"><Relationship Id="rId2" Type="http://schemas.openxmlformats.org/officeDocument/2006/relationships/hyperlink" Target="mailto:energyoptics@163.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06.bin"/><Relationship Id="rId13" Type="http://schemas.openxmlformats.org/officeDocument/2006/relationships/image" Target="../media/image105.wmf"/><Relationship Id="rId18" Type="http://schemas.openxmlformats.org/officeDocument/2006/relationships/oleObject" Target="../embeddings/oleObject111.bin"/><Relationship Id="rId3" Type="http://schemas.openxmlformats.org/officeDocument/2006/relationships/notesSlide" Target="../notesSlides/notesSlide21.xml"/><Relationship Id="rId7" Type="http://schemas.openxmlformats.org/officeDocument/2006/relationships/image" Target="../media/image102.wmf"/><Relationship Id="rId12" Type="http://schemas.openxmlformats.org/officeDocument/2006/relationships/oleObject" Target="../embeddings/oleObject108.bin"/><Relationship Id="rId17" Type="http://schemas.openxmlformats.org/officeDocument/2006/relationships/image" Target="../media/image107.wmf"/><Relationship Id="rId2" Type="http://schemas.openxmlformats.org/officeDocument/2006/relationships/slideLayout" Target="../slideLayouts/slideLayout2.xml"/><Relationship Id="rId16" Type="http://schemas.openxmlformats.org/officeDocument/2006/relationships/oleObject" Target="../embeddings/oleObject110.bin"/><Relationship Id="rId1" Type="http://schemas.openxmlformats.org/officeDocument/2006/relationships/vmlDrawing" Target="../drawings/vmlDrawing17.vml"/><Relationship Id="rId6" Type="http://schemas.openxmlformats.org/officeDocument/2006/relationships/oleObject" Target="../embeddings/oleObject105.bin"/><Relationship Id="rId11" Type="http://schemas.openxmlformats.org/officeDocument/2006/relationships/image" Target="../media/image104.wmf"/><Relationship Id="rId5" Type="http://schemas.openxmlformats.org/officeDocument/2006/relationships/image" Target="../media/image101.wmf"/><Relationship Id="rId15" Type="http://schemas.openxmlformats.org/officeDocument/2006/relationships/image" Target="../media/image106.wmf"/><Relationship Id="rId10" Type="http://schemas.openxmlformats.org/officeDocument/2006/relationships/oleObject" Target="../embeddings/oleObject107.bin"/><Relationship Id="rId19" Type="http://schemas.openxmlformats.org/officeDocument/2006/relationships/image" Target="../media/image108.wmf"/><Relationship Id="rId4" Type="http://schemas.openxmlformats.org/officeDocument/2006/relationships/oleObject" Target="../embeddings/oleObject104.bin"/><Relationship Id="rId9" Type="http://schemas.openxmlformats.org/officeDocument/2006/relationships/image" Target="../media/image103.wmf"/><Relationship Id="rId14" Type="http://schemas.openxmlformats.org/officeDocument/2006/relationships/oleObject" Target="../embeddings/oleObject109.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image" Target="../media/image113.png"/><Relationship Id="rId7" Type="http://schemas.openxmlformats.org/officeDocument/2006/relationships/oleObject" Target="../embeddings/oleObject113.bin"/><Relationship Id="rId12" Type="http://schemas.openxmlformats.org/officeDocument/2006/relationships/image" Target="../media/image112.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109.wmf"/><Relationship Id="rId11" Type="http://schemas.openxmlformats.org/officeDocument/2006/relationships/oleObject" Target="../embeddings/oleObject115.bin"/><Relationship Id="rId5" Type="http://schemas.openxmlformats.org/officeDocument/2006/relationships/oleObject" Target="../embeddings/oleObject112.bin"/><Relationship Id="rId10" Type="http://schemas.openxmlformats.org/officeDocument/2006/relationships/image" Target="../media/image111.wmf"/><Relationship Id="rId4" Type="http://schemas.openxmlformats.org/officeDocument/2006/relationships/image" Target="../media/image114.png"/><Relationship Id="rId9" Type="http://schemas.openxmlformats.org/officeDocument/2006/relationships/oleObject" Target="../embeddings/oleObject114.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116.wmf"/><Relationship Id="rId3" Type="http://schemas.openxmlformats.org/officeDocument/2006/relationships/image" Target="../media/image119.png"/><Relationship Id="rId7" Type="http://schemas.openxmlformats.org/officeDocument/2006/relationships/oleObject" Target="../embeddings/oleObject117.bin"/><Relationship Id="rId12" Type="http://schemas.openxmlformats.org/officeDocument/2006/relationships/image" Target="../media/image118.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115.wmf"/><Relationship Id="rId11" Type="http://schemas.openxmlformats.org/officeDocument/2006/relationships/oleObject" Target="../embeddings/oleObject119.bin"/><Relationship Id="rId5" Type="http://schemas.openxmlformats.org/officeDocument/2006/relationships/oleObject" Target="../embeddings/oleObject116.bin"/><Relationship Id="rId10" Type="http://schemas.openxmlformats.org/officeDocument/2006/relationships/image" Target="../media/image117.wmf"/><Relationship Id="rId4" Type="http://schemas.openxmlformats.org/officeDocument/2006/relationships/image" Target="../media/image120.png"/><Relationship Id="rId9" Type="http://schemas.openxmlformats.org/officeDocument/2006/relationships/oleObject" Target="../embeddings/oleObject118.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122.e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121.bin"/><Relationship Id="rId5" Type="http://schemas.openxmlformats.org/officeDocument/2006/relationships/image" Target="../media/image121.emf"/><Relationship Id="rId4" Type="http://schemas.openxmlformats.org/officeDocument/2006/relationships/oleObject" Target="../embeddings/oleObject120.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24.bin"/><Relationship Id="rId13" Type="http://schemas.openxmlformats.org/officeDocument/2006/relationships/image" Target="../media/image127.emf"/><Relationship Id="rId18" Type="http://schemas.openxmlformats.org/officeDocument/2006/relationships/oleObject" Target="../embeddings/oleObject129.bin"/><Relationship Id="rId3" Type="http://schemas.openxmlformats.org/officeDocument/2006/relationships/notesSlide" Target="../notesSlides/notesSlide27.xml"/><Relationship Id="rId21" Type="http://schemas.openxmlformats.org/officeDocument/2006/relationships/image" Target="../media/image131.wmf"/><Relationship Id="rId7" Type="http://schemas.openxmlformats.org/officeDocument/2006/relationships/image" Target="../media/image124.emf"/><Relationship Id="rId12" Type="http://schemas.openxmlformats.org/officeDocument/2006/relationships/oleObject" Target="../embeddings/oleObject126.bin"/><Relationship Id="rId17" Type="http://schemas.openxmlformats.org/officeDocument/2006/relationships/image" Target="../media/image129.wmf"/><Relationship Id="rId2" Type="http://schemas.openxmlformats.org/officeDocument/2006/relationships/slideLayout" Target="../slideLayouts/slideLayout2.xml"/><Relationship Id="rId16" Type="http://schemas.openxmlformats.org/officeDocument/2006/relationships/oleObject" Target="../embeddings/oleObject128.bin"/><Relationship Id="rId20" Type="http://schemas.openxmlformats.org/officeDocument/2006/relationships/oleObject" Target="../embeddings/oleObject130.bin"/><Relationship Id="rId1" Type="http://schemas.openxmlformats.org/officeDocument/2006/relationships/vmlDrawing" Target="../drawings/vmlDrawing21.vml"/><Relationship Id="rId6" Type="http://schemas.openxmlformats.org/officeDocument/2006/relationships/oleObject" Target="../embeddings/oleObject123.bin"/><Relationship Id="rId11" Type="http://schemas.openxmlformats.org/officeDocument/2006/relationships/image" Target="../media/image126.emf"/><Relationship Id="rId5" Type="http://schemas.openxmlformats.org/officeDocument/2006/relationships/image" Target="../media/image123.emf"/><Relationship Id="rId15" Type="http://schemas.openxmlformats.org/officeDocument/2006/relationships/image" Target="../media/image128.wmf"/><Relationship Id="rId10" Type="http://schemas.openxmlformats.org/officeDocument/2006/relationships/oleObject" Target="../embeddings/oleObject125.bin"/><Relationship Id="rId19" Type="http://schemas.openxmlformats.org/officeDocument/2006/relationships/image" Target="../media/image130.emf"/><Relationship Id="rId4" Type="http://schemas.openxmlformats.org/officeDocument/2006/relationships/oleObject" Target="../embeddings/oleObject122.bin"/><Relationship Id="rId9" Type="http://schemas.openxmlformats.org/officeDocument/2006/relationships/image" Target="../media/image125.emf"/><Relationship Id="rId14" Type="http://schemas.openxmlformats.org/officeDocument/2006/relationships/oleObject" Target="../embeddings/oleObject127.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132.emf"/><Relationship Id="rId4" Type="http://schemas.openxmlformats.org/officeDocument/2006/relationships/oleObject" Target="../embeddings/oleObject13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34.bin"/><Relationship Id="rId13" Type="http://schemas.openxmlformats.org/officeDocument/2006/relationships/image" Target="../media/image137.emf"/><Relationship Id="rId3" Type="http://schemas.openxmlformats.org/officeDocument/2006/relationships/notesSlide" Target="../notesSlides/notesSlide29.xml"/><Relationship Id="rId7" Type="http://schemas.openxmlformats.org/officeDocument/2006/relationships/image" Target="../media/image134.emf"/><Relationship Id="rId12" Type="http://schemas.openxmlformats.org/officeDocument/2006/relationships/oleObject" Target="../embeddings/oleObject136.bin"/><Relationship Id="rId17" Type="http://schemas.openxmlformats.org/officeDocument/2006/relationships/image" Target="../media/image139.emf"/><Relationship Id="rId2" Type="http://schemas.openxmlformats.org/officeDocument/2006/relationships/slideLayout" Target="../slideLayouts/slideLayout2.xml"/><Relationship Id="rId16" Type="http://schemas.openxmlformats.org/officeDocument/2006/relationships/oleObject" Target="../embeddings/oleObject138.bin"/><Relationship Id="rId1" Type="http://schemas.openxmlformats.org/officeDocument/2006/relationships/vmlDrawing" Target="../drawings/vmlDrawing23.vml"/><Relationship Id="rId6" Type="http://schemas.openxmlformats.org/officeDocument/2006/relationships/oleObject" Target="../embeddings/oleObject133.bin"/><Relationship Id="rId11" Type="http://schemas.openxmlformats.org/officeDocument/2006/relationships/image" Target="../media/image136.wmf"/><Relationship Id="rId5" Type="http://schemas.openxmlformats.org/officeDocument/2006/relationships/image" Target="../media/image133.emf"/><Relationship Id="rId15" Type="http://schemas.openxmlformats.org/officeDocument/2006/relationships/image" Target="../media/image138.emf"/><Relationship Id="rId10" Type="http://schemas.openxmlformats.org/officeDocument/2006/relationships/oleObject" Target="../embeddings/oleObject135.bin"/><Relationship Id="rId4" Type="http://schemas.openxmlformats.org/officeDocument/2006/relationships/oleObject" Target="../embeddings/oleObject132.bin"/><Relationship Id="rId9" Type="http://schemas.openxmlformats.org/officeDocument/2006/relationships/image" Target="../media/image135.emf"/><Relationship Id="rId14" Type="http://schemas.openxmlformats.org/officeDocument/2006/relationships/oleObject" Target="../embeddings/oleObject137.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41.bin"/><Relationship Id="rId3" Type="http://schemas.openxmlformats.org/officeDocument/2006/relationships/notesSlide" Target="../notesSlides/notesSlide30.xml"/><Relationship Id="rId7" Type="http://schemas.openxmlformats.org/officeDocument/2006/relationships/image" Target="../media/image134.e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140.bin"/><Relationship Id="rId11" Type="http://schemas.openxmlformats.org/officeDocument/2006/relationships/image" Target="../media/image140.wmf"/><Relationship Id="rId5" Type="http://schemas.openxmlformats.org/officeDocument/2006/relationships/image" Target="../media/image133.emf"/><Relationship Id="rId10" Type="http://schemas.openxmlformats.org/officeDocument/2006/relationships/oleObject" Target="../embeddings/oleObject142.bin"/><Relationship Id="rId4" Type="http://schemas.openxmlformats.org/officeDocument/2006/relationships/oleObject" Target="../embeddings/oleObject139.bin"/><Relationship Id="rId9" Type="http://schemas.openxmlformats.org/officeDocument/2006/relationships/image" Target="../media/image135.e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45.bin"/><Relationship Id="rId13" Type="http://schemas.openxmlformats.org/officeDocument/2006/relationships/image" Target="../media/image145.emf"/><Relationship Id="rId3" Type="http://schemas.openxmlformats.org/officeDocument/2006/relationships/notesSlide" Target="../notesSlides/notesSlide31.xml"/><Relationship Id="rId7" Type="http://schemas.openxmlformats.org/officeDocument/2006/relationships/image" Target="../media/image142.emf"/><Relationship Id="rId12" Type="http://schemas.openxmlformats.org/officeDocument/2006/relationships/oleObject" Target="../embeddings/oleObject147.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144.bin"/><Relationship Id="rId11" Type="http://schemas.openxmlformats.org/officeDocument/2006/relationships/image" Target="../media/image144.emf"/><Relationship Id="rId5" Type="http://schemas.openxmlformats.org/officeDocument/2006/relationships/image" Target="../media/image141.emf"/><Relationship Id="rId10" Type="http://schemas.openxmlformats.org/officeDocument/2006/relationships/oleObject" Target="../embeddings/oleObject146.bin"/><Relationship Id="rId4" Type="http://schemas.openxmlformats.org/officeDocument/2006/relationships/oleObject" Target="../embeddings/oleObject143.bin"/><Relationship Id="rId9" Type="http://schemas.openxmlformats.org/officeDocument/2006/relationships/image" Target="../media/image143.e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50.bin"/><Relationship Id="rId13" Type="http://schemas.openxmlformats.org/officeDocument/2006/relationships/image" Target="../media/image147.wmf"/><Relationship Id="rId18" Type="http://schemas.openxmlformats.org/officeDocument/2006/relationships/oleObject" Target="../embeddings/oleObject155.bin"/><Relationship Id="rId3" Type="http://schemas.openxmlformats.org/officeDocument/2006/relationships/notesSlide" Target="../notesSlides/notesSlide32.xml"/><Relationship Id="rId21" Type="http://schemas.openxmlformats.org/officeDocument/2006/relationships/image" Target="../media/image151.emf"/><Relationship Id="rId7" Type="http://schemas.openxmlformats.org/officeDocument/2006/relationships/image" Target="../media/image134.emf"/><Relationship Id="rId12" Type="http://schemas.openxmlformats.org/officeDocument/2006/relationships/oleObject" Target="../embeddings/oleObject152.bin"/><Relationship Id="rId17" Type="http://schemas.openxmlformats.org/officeDocument/2006/relationships/image" Target="../media/image149.emf"/><Relationship Id="rId25" Type="http://schemas.openxmlformats.org/officeDocument/2006/relationships/image" Target="../media/image153.emf"/><Relationship Id="rId2" Type="http://schemas.openxmlformats.org/officeDocument/2006/relationships/slideLayout" Target="../slideLayouts/slideLayout2.xml"/><Relationship Id="rId16" Type="http://schemas.openxmlformats.org/officeDocument/2006/relationships/oleObject" Target="../embeddings/oleObject154.bin"/><Relationship Id="rId20" Type="http://schemas.openxmlformats.org/officeDocument/2006/relationships/oleObject" Target="../embeddings/oleObject156.bin"/><Relationship Id="rId1" Type="http://schemas.openxmlformats.org/officeDocument/2006/relationships/vmlDrawing" Target="../drawings/vmlDrawing26.vml"/><Relationship Id="rId6" Type="http://schemas.openxmlformats.org/officeDocument/2006/relationships/oleObject" Target="../embeddings/oleObject149.bin"/><Relationship Id="rId11" Type="http://schemas.openxmlformats.org/officeDocument/2006/relationships/image" Target="../media/image69.wmf"/><Relationship Id="rId24" Type="http://schemas.openxmlformats.org/officeDocument/2006/relationships/oleObject" Target="../embeddings/oleObject158.bin"/><Relationship Id="rId5" Type="http://schemas.openxmlformats.org/officeDocument/2006/relationships/image" Target="../media/image146.wmf"/><Relationship Id="rId15" Type="http://schemas.openxmlformats.org/officeDocument/2006/relationships/image" Target="../media/image148.wmf"/><Relationship Id="rId23" Type="http://schemas.openxmlformats.org/officeDocument/2006/relationships/image" Target="../media/image152.emf"/><Relationship Id="rId10" Type="http://schemas.openxmlformats.org/officeDocument/2006/relationships/oleObject" Target="../embeddings/oleObject151.bin"/><Relationship Id="rId19" Type="http://schemas.openxmlformats.org/officeDocument/2006/relationships/image" Target="../media/image150.emf"/><Relationship Id="rId4" Type="http://schemas.openxmlformats.org/officeDocument/2006/relationships/oleObject" Target="../embeddings/oleObject148.bin"/><Relationship Id="rId9" Type="http://schemas.openxmlformats.org/officeDocument/2006/relationships/image" Target="../media/image135.emf"/><Relationship Id="rId14" Type="http://schemas.openxmlformats.org/officeDocument/2006/relationships/oleObject" Target="../embeddings/oleObject153.bin"/><Relationship Id="rId22" Type="http://schemas.openxmlformats.org/officeDocument/2006/relationships/oleObject" Target="../embeddings/oleObject157.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61.bin"/><Relationship Id="rId13" Type="http://schemas.openxmlformats.org/officeDocument/2006/relationships/image" Target="../media/image158.emf"/><Relationship Id="rId18" Type="http://schemas.openxmlformats.org/officeDocument/2006/relationships/oleObject" Target="../embeddings/oleObject166.bin"/><Relationship Id="rId3" Type="http://schemas.openxmlformats.org/officeDocument/2006/relationships/notesSlide" Target="../notesSlides/notesSlide33.xml"/><Relationship Id="rId21" Type="http://schemas.openxmlformats.org/officeDocument/2006/relationships/image" Target="../media/image162.emf"/><Relationship Id="rId7" Type="http://schemas.openxmlformats.org/officeDocument/2006/relationships/image" Target="../media/image155.emf"/><Relationship Id="rId12" Type="http://schemas.openxmlformats.org/officeDocument/2006/relationships/oleObject" Target="../embeddings/oleObject163.bin"/><Relationship Id="rId17" Type="http://schemas.openxmlformats.org/officeDocument/2006/relationships/image" Target="../media/image160.emf"/><Relationship Id="rId2" Type="http://schemas.openxmlformats.org/officeDocument/2006/relationships/slideLayout" Target="../slideLayouts/slideLayout2.xml"/><Relationship Id="rId16" Type="http://schemas.openxmlformats.org/officeDocument/2006/relationships/oleObject" Target="../embeddings/oleObject165.bin"/><Relationship Id="rId20" Type="http://schemas.openxmlformats.org/officeDocument/2006/relationships/oleObject" Target="../embeddings/oleObject167.bin"/><Relationship Id="rId1" Type="http://schemas.openxmlformats.org/officeDocument/2006/relationships/vmlDrawing" Target="../drawings/vmlDrawing27.vml"/><Relationship Id="rId6" Type="http://schemas.openxmlformats.org/officeDocument/2006/relationships/oleObject" Target="../embeddings/oleObject160.bin"/><Relationship Id="rId11" Type="http://schemas.openxmlformats.org/officeDocument/2006/relationships/image" Target="../media/image157.emf"/><Relationship Id="rId5" Type="http://schemas.openxmlformats.org/officeDocument/2006/relationships/image" Target="../media/image154.wmf"/><Relationship Id="rId15" Type="http://schemas.openxmlformats.org/officeDocument/2006/relationships/image" Target="../media/image159.emf"/><Relationship Id="rId23" Type="http://schemas.openxmlformats.org/officeDocument/2006/relationships/image" Target="../media/image163.emf"/><Relationship Id="rId10" Type="http://schemas.openxmlformats.org/officeDocument/2006/relationships/oleObject" Target="../embeddings/oleObject162.bin"/><Relationship Id="rId19" Type="http://schemas.openxmlformats.org/officeDocument/2006/relationships/image" Target="../media/image161.emf"/><Relationship Id="rId4" Type="http://schemas.openxmlformats.org/officeDocument/2006/relationships/oleObject" Target="../embeddings/oleObject159.bin"/><Relationship Id="rId9" Type="http://schemas.openxmlformats.org/officeDocument/2006/relationships/image" Target="../media/image156.emf"/><Relationship Id="rId14" Type="http://schemas.openxmlformats.org/officeDocument/2006/relationships/oleObject" Target="../embeddings/oleObject164.bin"/><Relationship Id="rId22" Type="http://schemas.openxmlformats.org/officeDocument/2006/relationships/oleObject" Target="../embeddings/oleObject168.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71.bin"/><Relationship Id="rId13" Type="http://schemas.openxmlformats.org/officeDocument/2006/relationships/image" Target="../media/image168.wmf"/><Relationship Id="rId18" Type="http://schemas.openxmlformats.org/officeDocument/2006/relationships/oleObject" Target="../embeddings/oleObject176.bin"/><Relationship Id="rId26" Type="http://schemas.openxmlformats.org/officeDocument/2006/relationships/oleObject" Target="../embeddings/oleObject180.bin"/><Relationship Id="rId39" Type="http://schemas.openxmlformats.org/officeDocument/2006/relationships/image" Target="../media/image181.emf"/><Relationship Id="rId3" Type="http://schemas.openxmlformats.org/officeDocument/2006/relationships/notesSlide" Target="../notesSlides/notesSlide34.xml"/><Relationship Id="rId21" Type="http://schemas.openxmlformats.org/officeDocument/2006/relationships/image" Target="../media/image172.emf"/><Relationship Id="rId34" Type="http://schemas.openxmlformats.org/officeDocument/2006/relationships/oleObject" Target="../embeddings/oleObject184.bin"/><Relationship Id="rId42" Type="http://schemas.openxmlformats.org/officeDocument/2006/relationships/oleObject" Target="../embeddings/oleObject188.bin"/><Relationship Id="rId47" Type="http://schemas.openxmlformats.org/officeDocument/2006/relationships/image" Target="../media/image185.emf"/><Relationship Id="rId7" Type="http://schemas.openxmlformats.org/officeDocument/2006/relationships/image" Target="../media/image165.wmf"/><Relationship Id="rId12" Type="http://schemas.openxmlformats.org/officeDocument/2006/relationships/oleObject" Target="../embeddings/oleObject173.bin"/><Relationship Id="rId17" Type="http://schemas.openxmlformats.org/officeDocument/2006/relationships/image" Target="../media/image170.emf"/><Relationship Id="rId25" Type="http://schemas.openxmlformats.org/officeDocument/2006/relationships/image" Target="../media/image174.wmf"/><Relationship Id="rId33" Type="http://schemas.openxmlformats.org/officeDocument/2006/relationships/image" Target="../media/image178.emf"/><Relationship Id="rId38" Type="http://schemas.openxmlformats.org/officeDocument/2006/relationships/oleObject" Target="../embeddings/oleObject186.bin"/><Relationship Id="rId46" Type="http://schemas.openxmlformats.org/officeDocument/2006/relationships/oleObject" Target="../embeddings/oleObject190.bin"/><Relationship Id="rId2" Type="http://schemas.openxmlformats.org/officeDocument/2006/relationships/slideLayout" Target="../slideLayouts/slideLayout2.xml"/><Relationship Id="rId16" Type="http://schemas.openxmlformats.org/officeDocument/2006/relationships/oleObject" Target="../embeddings/oleObject175.bin"/><Relationship Id="rId20" Type="http://schemas.openxmlformats.org/officeDocument/2006/relationships/oleObject" Target="../embeddings/oleObject177.bin"/><Relationship Id="rId29" Type="http://schemas.openxmlformats.org/officeDocument/2006/relationships/image" Target="../media/image176.wmf"/><Relationship Id="rId41" Type="http://schemas.openxmlformats.org/officeDocument/2006/relationships/image" Target="../media/image182.emf"/><Relationship Id="rId1" Type="http://schemas.openxmlformats.org/officeDocument/2006/relationships/vmlDrawing" Target="../drawings/vmlDrawing28.vml"/><Relationship Id="rId6" Type="http://schemas.openxmlformats.org/officeDocument/2006/relationships/oleObject" Target="../embeddings/oleObject170.bin"/><Relationship Id="rId11" Type="http://schemas.openxmlformats.org/officeDocument/2006/relationships/image" Target="../media/image167.wmf"/><Relationship Id="rId24" Type="http://schemas.openxmlformats.org/officeDocument/2006/relationships/oleObject" Target="../embeddings/oleObject179.bin"/><Relationship Id="rId32" Type="http://schemas.openxmlformats.org/officeDocument/2006/relationships/oleObject" Target="../embeddings/oleObject183.bin"/><Relationship Id="rId37" Type="http://schemas.openxmlformats.org/officeDocument/2006/relationships/image" Target="../media/image180.emf"/><Relationship Id="rId40" Type="http://schemas.openxmlformats.org/officeDocument/2006/relationships/oleObject" Target="../embeddings/oleObject187.bin"/><Relationship Id="rId45" Type="http://schemas.openxmlformats.org/officeDocument/2006/relationships/image" Target="../media/image184.emf"/><Relationship Id="rId5" Type="http://schemas.openxmlformats.org/officeDocument/2006/relationships/image" Target="../media/image164.wmf"/><Relationship Id="rId15" Type="http://schemas.openxmlformats.org/officeDocument/2006/relationships/image" Target="../media/image169.emf"/><Relationship Id="rId23" Type="http://schemas.openxmlformats.org/officeDocument/2006/relationships/image" Target="../media/image173.wmf"/><Relationship Id="rId28" Type="http://schemas.openxmlformats.org/officeDocument/2006/relationships/oleObject" Target="../embeddings/oleObject181.bin"/><Relationship Id="rId36" Type="http://schemas.openxmlformats.org/officeDocument/2006/relationships/oleObject" Target="../embeddings/oleObject185.bin"/><Relationship Id="rId10" Type="http://schemas.openxmlformats.org/officeDocument/2006/relationships/oleObject" Target="../embeddings/oleObject172.bin"/><Relationship Id="rId19" Type="http://schemas.openxmlformats.org/officeDocument/2006/relationships/image" Target="../media/image171.emf"/><Relationship Id="rId31" Type="http://schemas.openxmlformats.org/officeDocument/2006/relationships/image" Target="../media/image177.emf"/><Relationship Id="rId44" Type="http://schemas.openxmlformats.org/officeDocument/2006/relationships/oleObject" Target="../embeddings/oleObject189.bin"/><Relationship Id="rId4" Type="http://schemas.openxmlformats.org/officeDocument/2006/relationships/oleObject" Target="../embeddings/oleObject169.bin"/><Relationship Id="rId9" Type="http://schemas.openxmlformats.org/officeDocument/2006/relationships/image" Target="../media/image166.wmf"/><Relationship Id="rId14" Type="http://schemas.openxmlformats.org/officeDocument/2006/relationships/oleObject" Target="../embeddings/oleObject174.bin"/><Relationship Id="rId22" Type="http://schemas.openxmlformats.org/officeDocument/2006/relationships/oleObject" Target="../embeddings/oleObject178.bin"/><Relationship Id="rId27" Type="http://schemas.openxmlformats.org/officeDocument/2006/relationships/image" Target="../media/image175.wmf"/><Relationship Id="rId30" Type="http://schemas.openxmlformats.org/officeDocument/2006/relationships/oleObject" Target="../embeddings/oleObject182.bin"/><Relationship Id="rId35" Type="http://schemas.openxmlformats.org/officeDocument/2006/relationships/image" Target="../media/image179.emf"/><Relationship Id="rId43" Type="http://schemas.openxmlformats.org/officeDocument/2006/relationships/image" Target="../media/image183.emf"/></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193.bin"/><Relationship Id="rId13" Type="http://schemas.openxmlformats.org/officeDocument/2006/relationships/image" Target="../media/image186.wmf"/><Relationship Id="rId18" Type="http://schemas.openxmlformats.org/officeDocument/2006/relationships/oleObject" Target="../embeddings/oleObject198.bin"/><Relationship Id="rId26" Type="http://schemas.openxmlformats.org/officeDocument/2006/relationships/oleObject" Target="../embeddings/oleObject202.bin"/><Relationship Id="rId3" Type="http://schemas.openxmlformats.org/officeDocument/2006/relationships/notesSlide" Target="../notesSlides/notesSlide35.xml"/><Relationship Id="rId21" Type="http://schemas.openxmlformats.org/officeDocument/2006/relationships/image" Target="../media/image190.wmf"/><Relationship Id="rId7" Type="http://schemas.openxmlformats.org/officeDocument/2006/relationships/image" Target="../media/image170.emf"/><Relationship Id="rId12" Type="http://schemas.openxmlformats.org/officeDocument/2006/relationships/oleObject" Target="../embeddings/oleObject195.bin"/><Relationship Id="rId17" Type="http://schemas.openxmlformats.org/officeDocument/2006/relationships/image" Target="../media/image188.wmf"/><Relationship Id="rId25" Type="http://schemas.openxmlformats.org/officeDocument/2006/relationships/image" Target="../media/image192.wmf"/><Relationship Id="rId33" Type="http://schemas.openxmlformats.org/officeDocument/2006/relationships/image" Target="../media/image196.wmf"/><Relationship Id="rId2" Type="http://schemas.openxmlformats.org/officeDocument/2006/relationships/slideLayout" Target="../slideLayouts/slideLayout2.xml"/><Relationship Id="rId16" Type="http://schemas.openxmlformats.org/officeDocument/2006/relationships/oleObject" Target="../embeddings/oleObject197.bin"/><Relationship Id="rId20" Type="http://schemas.openxmlformats.org/officeDocument/2006/relationships/oleObject" Target="../embeddings/oleObject199.bin"/><Relationship Id="rId29" Type="http://schemas.openxmlformats.org/officeDocument/2006/relationships/image" Target="../media/image194.wmf"/><Relationship Id="rId1" Type="http://schemas.openxmlformats.org/officeDocument/2006/relationships/vmlDrawing" Target="../drawings/vmlDrawing29.vml"/><Relationship Id="rId6" Type="http://schemas.openxmlformats.org/officeDocument/2006/relationships/oleObject" Target="../embeddings/oleObject192.bin"/><Relationship Id="rId11" Type="http://schemas.openxmlformats.org/officeDocument/2006/relationships/image" Target="../media/image172.emf"/><Relationship Id="rId24" Type="http://schemas.openxmlformats.org/officeDocument/2006/relationships/oleObject" Target="../embeddings/oleObject201.bin"/><Relationship Id="rId32" Type="http://schemas.openxmlformats.org/officeDocument/2006/relationships/oleObject" Target="../embeddings/oleObject205.bin"/><Relationship Id="rId5" Type="http://schemas.openxmlformats.org/officeDocument/2006/relationships/image" Target="../media/image169.emf"/><Relationship Id="rId15" Type="http://schemas.openxmlformats.org/officeDocument/2006/relationships/image" Target="../media/image187.wmf"/><Relationship Id="rId23" Type="http://schemas.openxmlformats.org/officeDocument/2006/relationships/image" Target="../media/image191.wmf"/><Relationship Id="rId28" Type="http://schemas.openxmlformats.org/officeDocument/2006/relationships/oleObject" Target="../embeddings/oleObject203.bin"/><Relationship Id="rId10" Type="http://schemas.openxmlformats.org/officeDocument/2006/relationships/oleObject" Target="../embeddings/oleObject194.bin"/><Relationship Id="rId19" Type="http://schemas.openxmlformats.org/officeDocument/2006/relationships/image" Target="../media/image189.wmf"/><Relationship Id="rId31" Type="http://schemas.openxmlformats.org/officeDocument/2006/relationships/image" Target="../media/image195.wmf"/><Relationship Id="rId4" Type="http://schemas.openxmlformats.org/officeDocument/2006/relationships/oleObject" Target="../embeddings/oleObject191.bin"/><Relationship Id="rId9" Type="http://schemas.openxmlformats.org/officeDocument/2006/relationships/image" Target="../media/image171.emf"/><Relationship Id="rId14" Type="http://schemas.openxmlformats.org/officeDocument/2006/relationships/oleObject" Target="../embeddings/oleObject196.bin"/><Relationship Id="rId22" Type="http://schemas.openxmlformats.org/officeDocument/2006/relationships/oleObject" Target="../embeddings/oleObject200.bin"/><Relationship Id="rId27" Type="http://schemas.openxmlformats.org/officeDocument/2006/relationships/image" Target="../media/image193.wmf"/><Relationship Id="rId30" Type="http://schemas.openxmlformats.org/officeDocument/2006/relationships/oleObject" Target="../embeddings/oleObject204.bin"/></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208.bin"/><Relationship Id="rId13" Type="http://schemas.openxmlformats.org/officeDocument/2006/relationships/image" Target="../media/image201.emf"/><Relationship Id="rId18" Type="http://schemas.openxmlformats.org/officeDocument/2006/relationships/oleObject" Target="../embeddings/oleObject213.bin"/><Relationship Id="rId26" Type="http://schemas.openxmlformats.org/officeDocument/2006/relationships/oleObject" Target="../embeddings/oleObject217.bin"/><Relationship Id="rId3" Type="http://schemas.openxmlformats.org/officeDocument/2006/relationships/notesSlide" Target="../notesSlides/notesSlide36.xml"/><Relationship Id="rId21" Type="http://schemas.openxmlformats.org/officeDocument/2006/relationships/image" Target="../media/image205.emf"/><Relationship Id="rId7" Type="http://schemas.openxmlformats.org/officeDocument/2006/relationships/image" Target="../media/image198.wmf"/><Relationship Id="rId12" Type="http://schemas.openxmlformats.org/officeDocument/2006/relationships/oleObject" Target="../embeddings/oleObject210.bin"/><Relationship Id="rId17" Type="http://schemas.openxmlformats.org/officeDocument/2006/relationships/image" Target="../media/image203.emf"/><Relationship Id="rId25" Type="http://schemas.openxmlformats.org/officeDocument/2006/relationships/image" Target="../media/image207.emf"/><Relationship Id="rId2" Type="http://schemas.openxmlformats.org/officeDocument/2006/relationships/slideLayout" Target="../slideLayouts/slideLayout2.xml"/><Relationship Id="rId16" Type="http://schemas.openxmlformats.org/officeDocument/2006/relationships/oleObject" Target="../embeddings/oleObject212.bin"/><Relationship Id="rId20" Type="http://schemas.openxmlformats.org/officeDocument/2006/relationships/oleObject" Target="../embeddings/oleObject214.bin"/><Relationship Id="rId29" Type="http://schemas.openxmlformats.org/officeDocument/2006/relationships/image" Target="../media/image209.emf"/><Relationship Id="rId1" Type="http://schemas.openxmlformats.org/officeDocument/2006/relationships/vmlDrawing" Target="../drawings/vmlDrawing30.vml"/><Relationship Id="rId6" Type="http://schemas.openxmlformats.org/officeDocument/2006/relationships/oleObject" Target="../embeddings/oleObject207.bin"/><Relationship Id="rId11" Type="http://schemas.openxmlformats.org/officeDocument/2006/relationships/image" Target="../media/image200.emf"/><Relationship Id="rId24" Type="http://schemas.openxmlformats.org/officeDocument/2006/relationships/oleObject" Target="../embeddings/oleObject216.bin"/><Relationship Id="rId5" Type="http://schemas.openxmlformats.org/officeDocument/2006/relationships/image" Target="../media/image197.wmf"/><Relationship Id="rId15" Type="http://schemas.openxmlformats.org/officeDocument/2006/relationships/image" Target="../media/image202.emf"/><Relationship Id="rId23" Type="http://schemas.openxmlformats.org/officeDocument/2006/relationships/image" Target="../media/image206.emf"/><Relationship Id="rId28" Type="http://schemas.openxmlformats.org/officeDocument/2006/relationships/oleObject" Target="../embeddings/oleObject218.bin"/><Relationship Id="rId10" Type="http://schemas.openxmlformats.org/officeDocument/2006/relationships/oleObject" Target="../embeddings/oleObject209.bin"/><Relationship Id="rId19" Type="http://schemas.openxmlformats.org/officeDocument/2006/relationships/image" Target="../media/image204.emf"/><Relationship Id="rId4" Type="http://schemas.openxmlformats.org/officeDocument/2006/relationships/oleObject" Target="../embeddings/oleObject206.bin"/><Relationship Id="rId9" Type="http://schemas.openxmlformats.org/officeDocument/2006/relationships/image" Target="../media/image199.wmf"/><Relationship Id="rId14" Type="http://schemas.openxmlformats.org/officeDocument/2006/relationships/oleObject" Target="../embeddings/oleObject211.bin"/><Relationship Id="rId22" Type="http://schemas.openxmlformats.org/officeDocument/2006/relationships/oleObject" Target="../embeddings/oleObject215.bin"/><Relationship Id="rId27" Type="http://schemas.openxmlformats.org/officeDocument/2006/relationships/image" Target="../media/image208.emf"/></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31.vml"/><Relationship Id="rId5" Type="http://schemas.openxmlformats.org/officeDocument/2006/relationships/image" Target="../media/image210.wmf"/><Relationship Id="rId4" Type="http://schemas.openxmlformats.org/officeDocument/2006/relationships/oleObject" Target="../embeddings/oleObject219.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222.bin"/><Relationship Id="rId13" Type="http://schemas.openxmlformats.org/officeDocument/2006/relationships/image" Target="../media/image215.wmf"/><Relationship Id="rId3" Type="http://schemas.openxmlformats.org/officeDocument/2006/relationships/notesSlide" Target="../notesSlides/notesSlide38.xml"/><Relationship Id="rId7" Type="http://schemas.openxmlformats.org/officeDocument/2006/relationships/image" Target="../media/image212.wmf"/><Relationship Id="rId12" Type="http://schemas.openxmlformats.org/officeDocument/2006/relationships/oleObject" Target="../embeddings/oleObject224.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221.bin"/><Relationship Id="rId11" Type="http://schemas.openxmlformats.org/officeDocument/2006/relationships/image" Target="../media/image214.wmf"/><Relationship Id="rId5" Type="http://schemas.openxmlformats.org/officeDocument/2006/relationships/image" Target="../media/image211.emf"/><Relationship Id="rId10" Type="http://schemas.openxmlformats.org/officeDocument/2006/relationships/oleObject" Target="../embeddings/oleObject223.bin"/><Relationship Id="rId4" Type="http://schemas.openxmlformats.org/officeDocument/2006/relationships/oleObject" Target="../embeddings/oleObject220.bin"/><Relationship Id="rId9" Type="http://schemas.openxmlformats.org/officeDocument/2006/relationships/image" Target="../media/image213.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227.bin"/><Relationship Id="rId3" Type="http://schemas.openxmlformats.org/officeDocument/2006/relationships/notesSlide" Target="../notesSlides/notesSlide39.xml"/><Relationship Id="rId7" Type="http://schemas.openxmlformats.org/officeDocument/2006/relationships/image" Target="../media/image217.w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226.bin"/><Relationship Id="rId11" Type="http://schemas.openxmlformats.org/officeDocument/2006/relationships/image" Target="../media/image219.wmf"/><Relationship Id="rId5" Type="http://schemas.openxmlformats.org/officeDocument/2006/relationships/image" Target="../media/image216.wmf"/><Relationship Id="rId10" Type="http://schemas.openxmlformats.org/officeDocument/2006/relationships/oleObject" Target="../embeddings/oleObject228.bin"/><Relationship Id="rId4" Type="http://schemas.openxmlformats.org/officeDocument/2006/relationships/oleObject" Target="../embeddings/oleObject225.bin"/><Relationship Id="rId9" Type="http://schemas.openxmlformats.org/officeDocument/2006/relationships/image" Target="../media/image218.w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231.bin"/><Relationship Id="rId13" Type="http://schemas.openxmlformats.org/officeDocument/2006/relationships/image" Target="../media/image224.emf"/><Relationship Id="rId3" Type="http://schemas.openxmlformats.org/officeDocument/2006/relationships/notesSlide" Target="../notesSlides/notesSlide40.xml"/><Relationship Id="rId7" Type="http://schemas.openxmlformats.org/officeDocument/2006/relationships/image" Target="../media/image221.emf"/><Relationship Id="rId12" Type="http://schemas.openxmlformats.org/officeDocument/2006/relationships/oleObject" Target="../embeddings/oleObject233.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oleObject" Target="../embeddings/oleObject230.bin"/><Relationship Id="rId11" Type="http://schemas.openxmlformats.org/officeDocument/2006/relationships/image" Target="../media/image223.emf"/><Relationship Id="rId5" Type="http://schemas.openxmlformats.org/officeDocument/2006/relationships/image" Target="../media/image220.emf"/><Relationship Id="rId15" Type="http://schemas.openxmlformats.org/officeDocument/2006/relationships/image" Target="../media/image225.emf"/><Relationship Id="rId10" Type="http://schemas.openxmlformats.org/officeDocument/2006/relationships/oleObject" Target="../embeddings/oleObject232.bin"/><Relationship Id="rId4" Type="http://schemas.openxmlformats.org/officeDocument/2006/relationships/oleObject" Target="../embeddings/oleObject229.bin"/><Relationship Id="rId9" Type="http://schemas.openxmlformats.org/officeDocument/2006/relationships/image" Target="../media/image222.emf"/><Relationship Id="rId14" Type="http://schemas.openxmlformats.org/officeDocument/2006/relationships/oleObject" Target="../embeddings/oleObject234.bin"/></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237.bin"/><Relationship Id="rId13" Type="http://schemas.openxmlformats.org/officeDocument/2006/relationships/image" Target="../media/image230.emf"/><Relationship Id="rId18" Type="http://schemas.openxmlformats.org/officeDocument/2006/relationships/oleObject" Target="../embeddings/oleObject242.bin"/><Relationship Id="rId26" Type="http://schemas.openxmlformats.org/officeDocument/2006/relationships/oleObject" Target="../embeddings/oleObject246.bin"/><Relationship Id="rId39" Type="http://schemas.openxmlformats.org/officeDocument/2006/relationships/image" Target="../media/image243.wmf"/><Relationship Id="rId3" Type="http://schemas.openxmlformats.org/officeDocument/2006/relationships/notesSlide" Target="../notesSlides/notesSlide41.xml"/><Relationship Id="rId21" Type="http://schemas.openxmlformats.org/officeDocument/2006/relationships/image" Target="../media/image234.wmf"/><Relationship Id="rId34" Type="http://schemas.openxmlformats.org/officeDocument/2006/relationships/oleObject" Target="../embeddings/oleObject250.bin"/><Relationship Id="rId7" Type="http://schemas.openxmlformats.org/officeDocument/2006/relationships/image" Target="../media/image227.emf"/><Relationship Id="rId12" Type="http://schemas.openxmlformats.org/officeDocument/2006/relationships/oleObject" Target="../embeddings/oleObject239.bin"/><Relationship Id="rId17" Type="http://schemas.openxmlformats.org/officeDocument/2006/relationships/image" Target="../media/image232.wmf"/><Relationship Id="rId25" Type="http://schemas.openxmlformats.org/officeDocument/2006/relationships/image" Target="../media/image236.emf"/><Relationship Id="rId33" Type="http://schemas.openxmlformats.org/officeDocument/2006/relationships/image" Target="../media/image240.emf"/><Relationship Id="rId38" Type="http://schemas.openxmlformats.org/officeDocument/2006/relationships/oleObject" Target="../embeddings/oleObject252.bin"/><Relationship Id="rId2" Type="http://schemas.openxmlformats.org/officeDocument/2006/relationships/slideLayout" Target="../slideLayouts/slideLayout2.xml"/><Relationship Id="rId16" Type="http://schemas.openxmlformats.org/officeDocument/2006/relationships/oleObject" Target="../embeddings/oleObject241.bin"/><Relationship Id="rId20" Type="http://schemas.openxmlformats.org/officeDocument/2006/relationships/oleObject" Target="../embeddings/oleObject243.bin"/><Relationship Id="rId29" Type="http://schemas.openxmlformats.org/officeDocument/2006/relationships/image" Target="../media/image238.emf"/><Relationship Id="rId1" Type="http://schemas.openxmlformats.org/officeDocument/2006/relationships/vmlDrawing" Target="../drawings/vmlDrawing35.vml"/><Relationship Id="rId6" Type="http://schemas.openxmlformats.org/officeDocument/2006/relationships/oleObject" Target="../embeddings/oleObject236.bin"/><Relationship Id="rId11" Type="http://schemas.openxmlformats.org/officeDocument/2006/relationships/image" Target="../media/image229.emf"/><Relationship Id="rId24" Type="http://schemas.openxmlformats.org/officeDocument/2006/relationships/oleObject" Target="../embeddings/oleObject245.bin"/><Relationship Id="rId32" Type="http://schemas.openxmlformats.org/officeDocument/2006/relationships/oleObject" Target="../embeddings/oleObject249.bin"/><Relationship Id="rId37" Type="http://schemas.openxmlformats.org/officeDocument/2006/relationships/image" Target="../media/image242.emf"/><Relationship Id="rId40" Type="http://schemas.openxmlformats.org/officeDocument/2006/relationships/oleObject" Target="../embeddings/oleObject253.bin"/><Relationship Id="rId5" Type="http://schemas.openxmlformats.org/officeDocument/2006/relationships/image" Target="../media/image226.wmf"/><Relationship Id="rId15" Type="http://schemas.openxmlformats.org/officeDocument/2006/relationships/image" Target="../media/image231.emf"/><Relationship Id="rId23" Type="http://schemas.openxmlformats.org/officeDocument/2006/relationships/image" Target="../media/image235.wmf"/><Relationship Id="rId28" Type="http://schemas.openxmlformats.org/officeDocument/2006/relationships/oleObject" Target="../embeddings/oleObject247.bin"/><Relationship Id="rId36" Type="http://schemas.openxmlformats.org/officeDocument/2006/relationships/oleObject" Target="../embeddings/oleObject251.bin"/><Relationship Id="rId10" Type="http://schemas.openxmlformats.org/officeDocument/2006/relationships/oleObject" Target="../embeddings/oleObject238.bin"/><Relationship Id="rId19" Type="http://schemas.openxmlformats.org/officeDocument/2006/relationships/image" Target="../media/image233.wmf"/><Relationship Id="rId31" Type="http://schemas.openxmlformats.org/officeDocument/2006/relationships/image" Target="../media/image239.emf"/><Relationship Id="rId4" Type="http://schemas.openxmlformats.org/officeDocument/2006/relationships/oleObject" Target="../embeddings/oleObject235.bin"/><Relationship Id="rId9" Type="http://schemas.openxmlformats.org/officeDocument/2006/relationships/image" Target="../media/image228.emf"/><Relationship Id="rId14" Type="http://schemas.openxmlformats.org/officeDocument/2006/relationships/oleObject" Target="../embeddings/oleObject240.bin"/><Relationship Id="rId22" Type="http://schemas.openxmlformats.org/officeDocument/2006/relationships/oleObject" Target="../embeddings/oleObject244.bin"/><Relationship Id="rId27" Type="http://schemas.openxmlformats.org/officeDocument/2006/relationships/image" Target="../media/image237.emf"/><Relationship Id="rId30" Type="http://schemas.openxmlformats.org/officeDocument/2006/relationships/oleObject" Target="../embeddings/oleObject248.bin"/><Relationship Id="rId35" Type="http://schemas.openxmlformats.org/officeDocument/2006/relationships/image" Target="../media/image241.emf"/></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256.bin"/><Relationship Id="rId13" Type="http://schemas.openxmlformats.org/officeDocument/2006/relationships/image" Target="../media/image248.emf"/><Relationship Id="rId18" Type="http://schemas.openxmlformats.org/officeDocument/2006/relationships/oleObject" Target="../embeddings/oleObject261.bin"/><Relationship Id="rId3" Type="http://schemas.openxmlformats.org/officeDocument/2006/relationships/notesSlide" Target="../notesSlides/notesSlide42.xml"/><Relationship Id="rId21" Type="http://schemas.openxmlformats.org/officeDocument/2006/relationships/image" Target="../media/image252.emf"/><Relationship Id="rId7" Type="http://schemas.openxmlformats.org/officeDocument/2006/relationships/image" Target="../media/image245.wmf"/><Relationship Id="rId12" Type="http://schemas.openxmlformats.org/officeDocument/2006/relationships/oleObject" Target="../embeddings/oleObject258.bin"/><Relationship Id="rId17" Type="http://schemas.openxmlformats.org/officeDocument/2006/relationships/image" Target="../media/image250.emf"/><Relationship Id="rId2" Type="http://schemas.openxmlformats.org/officeDocument/2006/relationships/slideLayout" Target="../slideLayouts/slideLayout2.xml"/><Relationship Id="rId16" Type="http://schemas.openxmlformats.org/officeDocument/2006/relationships/oleObject" Target="../embeddings/oleObject260.bin"/><Relationship Id="rId20" Type="http://schemas.openxmlformats.org/officeDocument/2006/relationships/oleObject" Target="../embeddings/oleObject262.bin"/><Relationship Id="rId1" Type="http://schemas.openxmlformats.org/officeDocument/2006/relationships/vmlDrawing" Target="../drawings/vmlDrawing36.vml"/><Relationship Id="rId6" Type="http://schemas.openxmlformats.org/officeDocument/2006/relationships/oleObject" Target="../embeddings/oleObject255.bin"/><Relationship Id="rId11" Type="http://schemas.openxmlformats.org/officeDocument/2006/relationships/image" Target="../media/image247.emf"/><Relationship Id="rId5" Type="http://schemas.openxmlformats.org/officeDocument/2006/relationships/image" Target="../media/image244.wmf"/><Relationship Id="rId15" Type="http://schemas.openxmlformats.org/officeDocument/2006/relationships/image" Target="../media/image249.emf"/><Relationship Id="rId23" Type="http://schemas.openxmlformats.org/officeDocument/2006/relationships/image" Target="../media/image253.wmf"/><Relationship Id="rId10" Type="http://schemas.openxmlformats.org/officeDocument/2006/relationships/oleObject" Target="../embeddings/oleObject257.bin"/><Relationship Id="rId19" Type="http://schemas.openxmlformats.org/officeDocument/2006/relationships/image" Target="../media/image251.emf"/><Relationship Id="rId4" Type="http://schemas.openxmlformats.org/officeDocument/2006/relationships/oleObject" Target="../embeddings/oleObject254.bin"/><Relationship Id="rId9" Type="http://schemas.openxmlformats.org/officeDocument/2006/relationships/image" Target="../media/image246.wmf"/><Relationship Id="rId14" Type="http://schemas.openxmlformats.org/officeDocument/2006/relationships/oleObject" Target="../embeddings/oleObject259.bin"/><Relationship Id="rId22" Type="http://schemas.openxmlformats.org/officeDocument/2006/relationships/oleObject" Target="../embeddings/oleObject263.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55.png"/><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254.wmf"/><Relationship Id="rId5" Type="http://schemas.openxmlformats.org/officeDocument/2006/relationships/oleObject" Target="../embeddings/oleObject264.bin"/><Relationship Id="rId4" Type="http://schemas.openxmlformats.org/officeDocument/2006/relationships/image" Target="../media/image256.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7.xml"/><Relationship Id="rId7" Type="http://schemas.openxmlformats.org/officeDocument/2006/relationships/image" Target="../media/image258.wmf"/><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266.bin"/><Relationship Id="rId5" Type="http://schemas.openxmlformats.org/officeDocument/2006/relationships/image" Target="../media/image257.wmf"/><Relationship Id="rId4" Type="http://schemas.openxmlformats.org/officeDocument/2006/relationships/oleObject" Target="../embeddings/oleObject265.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8.xml"/><Relationship Id="rId7" Type="http://schemas.openxmlformats.org/officeDocument/2006/relationships/image" Target="../media/image230.emf"/><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oleObject" Target="../embeddings/oleObject268.bin"/><Relationship Id="rId5" Type="http://schemas.openxmlformats.org/officeDocument/2006/relationships/image" Target="../media/image259.wmf"/><Relationship Id="rId4" Type="http://schemas.openxmlformats.org/officeDocument/2006/relationships/oleObject" Target="../embeddings/oleObject267.bin"/></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338337"/>
            <a:ext cx="7772400" cy="1470025"/>
          </a:xfrm>
        </p:spPr>
        <p:txBody>
          <a:bodyPr/>
          <a:lstStyle/>
          <a:p>
            <a:r>
              <a:rPr lang="zh-CN" altLang="en-US" dirty="0"/>
              <a:t>大学物理</a:t>
            </a:r>
            <a:r>
              <a:rPr lang="en-US" altLang="zh-CN" dirty="0"/>
              <a:t>——</a:t>
            </a:r>
            <a:r>
              <a:rPr lang="zh-CN" altLang="en-US" dirty="0"/>
              <a:t>力学部分</a:t>
            </a:r>
          </a:p>
        </p:txBody>
      </p:sp>
      <p:sp>
        <p:nvSpPr>
          <p:cNvPr id="3" name="副标题 2"/>
          <p:cNvSpPr>
            <a:spLocks noGrp="1"/>
          </p:cNvSpPr>
          <p:nvPr>
            <p:ph type="subTitle" idx="1"/>
          </p:nvPr>
        </p:nvSpPr>
        <p:spPr>
          <a:xfrm>
            <a:off x="1371600" y="3094112"/>
            <a:ext cx="6400800" cy="2495128"/>
          </a:xfrm>
        </p:spPr>
        <p:txBody>
          <a:bodyPr/>
          <a:lstStyle/>
          <a:p>
            <a:r>
              <a:rPr lang="zh-CN" altLang="en-US" dirty="0">
                <a:solidFill>
                  <a:schemeClr val="tx1"/>
                </a:solidFill>
              </a:rPr>
              <a:t>现代光学研究所</a:t>
            </a:r>
            <a:endParaRPr lang="en-US" altLang="zh-CN" dirty="0">
              <a:solidFill>
                <a:schemeClr val="tx1"/>
              </a:solidFill>
            </a:endParaRPr>
          </a:p>
          <a:p>
            <a:r>
              <a:rPr lang="zh-CN" altLang="en-US" dirty="0">
                <a:solidFill>
                  <a:schemeClr val="tx1"/>
                </a:solidFill>
              </a:rPr>
              <a:t>张楠</a:t>
            </a:r>
            <a:endParaRPr lang="en-US" altLang="zh-CN" dirty="0">
              <a:solidFill>
                <a:schemeClr val="tx1"/>
              </a:solidFill>
            </a:endParaRPr>
          </a:p>
          <a:p>
            <a:r>
              <a:rPr lang="en-US" altLang="zh-CN" dirty="0">
                <a:solidFill>
                  <a:schemeClr val="tx1"/>
                </a:solidFill>
                <a:hlinkClick r:id="rId2"/>
              </a:rPr>
              <a:t>zhangn@nankai.edu.cn</a:t>
            </a:r>
            <a:endParaRPr lang="en-US" altLang="zh-CN" dirty="0">
              <a:solidFill>
                <a:schemeClr val="tx1"/>
              </a:solidFill>
            </a:endParaRPr>
          </a:p>
        </p:txBody>
      </p:sp>
    </p:spTree>
    <p:extLst>
      <p:ext uri="{BB962C8B-B14F-4D97-AF65-F5344CB8AC3E}">
        <p14:creationId xmlns:p14="http://schemas.microsoft.com/office/powerpoint/2010/main" val="3979318035"/>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质点运动学</a:t>
            </a:r>
          </a:p>
        </p:txBody>
      </p:sp>
      <p:sp>
        <p:nvSpPr>
          <p:cNvPr id="3" name="内容占位符 2"/>
          <p:cNvSpPr>
            <a:spLocks noGrp="1"/>
          </p:cNvSpPr>
          <p:nvPr>
            <p:ph idx="1"/>
          </p:nvPr>
        </p:nvSpPr>
        <p:spPr>
          <a:xfrm>
            <a:off x="457200" y="1600200"/>
            <a:ext cx="8229600" cy="5141168"/>
          </a:xfrm>
        </p:spPr>
        <p:txBody>
          <a:bodyPr>
            <a:normAutofit/>
          </a:bodyPr>
          <a:lstStyle/>
          <a:p>
            <a:r>
              <a:rPr lang="zh-CN" altLang="en-US" dirty="0"/>
              <a:t> </a:t>
            </a:r>
            <a:r>
              <a:rPr lang="zh-CN" altLang="en-US" b="1" dirty="0">
                <a:solidFill>
                  <a:srgbClr val="FF0000"/>
                </a:solidFill>
              </a:rPr>
              <a:t>运动学</a:t>
            </a:r>
            <a:r>
              <a:rPr lang="zh-CN" altLang="en-US" dirty="0"/>
              <a:t>告诉我们物体如何运动</a:t>
            </a:r>
            <a:br>
              <a:rPr lang="en-US" altLang="zh-CN" dirty="0"/>
            </a:br>
            <a:r>
              <a:rPr lang="en-US" altLang="zh-CN" dirty="0"/>
              <a:t> </a:t>
            </a:r>
            <a:r>
              <a:rPr lang="zh-CN" altLang="en-US" b="1" dirty="0">
                <a:solidFill>
                  <a:srgbClr val="FF0000"/>
                </a:solidFill>
              </a:rPr>
              <a:t>动力学</a:t>
            </a:r>
            <a:r>
              <a:rPr lang="zh-CN" altLang="en-US" dirty="0"/>
              <a:t>告诉我们物体因何而动</a:t>
            </a:r>
            <a:br>
              <a:rPr lang="en-US" altLang="zh-CN" dirty="0"/>
            </a:br>
            <a:endParaRPr lang="en-US" altLang="zh-CN" dirty="0"/>
          </a:p>
          <a:p>
            <a:r>
              <a:rPr lang="zh-CN" altLang="en-US" dirty="0"/>
              <a:t>运动学的核心是</a:t>
            </a:r>
            <a:r>
              <a:rPr lang="zh-CN" altLang="en-US" dirty="0">
                <a:solidFill>
                  <a:srgbClr val="FF0000"/>
                </a:solidFill>
              </a:rPr>
              <a:t>运动方程，即位置随时间变化的关系。</a:t>
            </a:r>
            <a:endParaRPr lang="en-US" altLang="zh-CN" dirty="0">
              <a:solidFill>
                <a:srgbClr val="FF0000"/>
              </a:solidFill>
            </a:endParaRPr>
          </a:p>
          <a:p>
            <a:endParaRPr lang="en-US" altLang="zh-CN" dirty="0"/>
          </a:p>
          <a:p>
            <a:r>
              <a:rPr lang="zh-CN" altLang="en-US" dirty="0"/>
              <a:t>质点是一个理论模型</a:t>
            </a:r>
            <a:br>
              <a:rPr lang="en-US" altLang="zh-CN" dirty="0"/>
            </a:br>
            <a:r>
              <a:rPr lang="zh-CN" altLang="en-US" dirty="0"/>
              <a:t>模型对于物理研究非常重要，而质点就是我们在大学物理中遇到的第一个物理模型。</a:t>
            </a:r>
            <a:br>
              <a:rPr lang="en-US" altLang="zh-CN" dirty="0"/>
            </a:br>
            <a:r>
              <a:rPr lang="zh-CN" altLang="en-US" sz="2400" u="sng" dirty="0">
                <a:latin typeface="楷体" panose="02010609060101010101" pitchFamily="49" charset="-122"/>
                <a:ea typeface="楷体" panose="02010609060101010101" pitchFamily="49" charset="-122"/>
              </a:rPr>
              <a:t>物理模型能否反映客观实际要通过实践检验。</a:t>
            </a:r>
            <a:endParaRPr lang="en-US" altLang="zh-CN" sz="2800" u="sng" dirty="0">
              <a:latin typeface="楷体" panose="02010609060101010101" pitchFamily="49" charset="-122"/>
              <a:ea typeface="楷体" panose="02010609060101010101" pitchFamily="49" charset="-122"/>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3134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质点位置的确定方法</a:t>
            </a:r>
          </a:p>
        </p:txBody>
      </p:sp>
      <p:sp>
        <p:nvSpPr>
          <p:cNvPr id="3" name="内容占位符 2"/>
          <p:cNvSpPr>
            <a:spLocks noGrp="1"/>
          </p:cNvSpPr>
          <p:nvPr>
            <p:ph idx="1"/>
          </p:nvPr>
        </p:nvSpPr>
        <p:spPr>
          <a:xfrm>
            <a:off x="457200" y="1600200"/>
            <a:ext cx="8229600" cy="4997152"/>
          </a:xfrm>
        </p:spPr>
        <p:txBody>
          <a:bodyPr>
            <a:normAutofit/>
          </a:bodyPr>
          <a:lstStyle/>
          <a:p>
            <a:r>
              <a:rPr lang="zh-CN" altLang="en-US" dirty="0"/>
              <a:t> 质点的概念</a:t>
            </a:r>
            <a:br>
              <a:rPr lang="en-US" altLang="zh-CN" dirty="0"/>
            </a:br>
            <a:r>
              <a:rPr lang="zh-CN" altLang="en-US" dirty="0"/>
              <a:t>如果对于所研究的问题而言，物体上各点运动状态的差异可以忽略，则可将这个物体看做一个</a:t>
            </a:r>
            <a:r>
              <a:rPr lang="zh-CN" altLang="en-US" u="sng" dirty="0">
                <a:solidFill>
                  <a:srgbClr val="FF0000"/>
                </a:solidFill>
              </a:rPr>
              <a:t>有质量的几何点</a:t>
            </a:r>
            <a:r>
              <a:rPr lang="zh-CN" altLang="en-US" u="sng" dirty="0"/>
              <a:t>，称为</a:t>
            </a:r>
            <a:r>
              <a:rPr lang="zh-CN" altLang="en-US" u="sng" dirty="0">
                <a:solidFill>
                  <a:srgbClr val="FF0000"/>
                </a:solidFill>
              </a:rPr>
              <a:t>质点</a:t>
            </a:r>
            <a:r>
              <a:rPr lang="zh-CN" altLang="en-US" dirty="0"/>
              <a:t>。</a:t>
            </a:r>
            <a:br>
              <a:rPr lang="en-US" altLang="zh-CN" dirty="0"/>
            </a:br>
            <a:r>
              <a:rPr lang="zh-CN" altLang="en-US" dirty="0"/>
              <a:t>真正的质点是不存在的。</a:t>
            </a:r>
            <a:br>
              <a:rPr lang="en-US" altLang="zh-CN" dirty="0"/>
            </a:br>
            <a:br>
              <a:rPr lang="en-US" altLang="zh-CN" dirty="0"/>
            </a:br>
            <a:r>
              <a:rPr lang="zh-CN" altLang="en-US" sz="2400" dirty="0">
                <a:latin typeface="楷体" panose="02010609060101010101" pitchFamily="49" charset="-122"/>
                <a:ea typeface="楷体" panose="02010609060101010101" pitchFamily="49" charset="-122"/>
              </a:rPr>
              <a:t>研究刚体、流体、弹性体等的运动时，不能将整个研究对象看做质点，但可以将其看做是由大量质点组成的（</a:t>
            </a:r>
            <a:r>
              <a:rPr lang="zh-CN" altLang="en-US" sz="2400" b="1" dirty="0">
                <a:solidFill>
                  <a:srgbClr val="FF0000"/>
                </a:solidFill>
                <a:latin typeface="楷体" panose="02010609060101010101" pitchFamily="49" charset="-122"/>
                <a:ea typeface="楷体" panose="02010609060101010101" pitchFamily="49" charset="-122"/>
              </a:rPr>
              <a:t>微积分的思想</a:t>
            </a:r>
            <a:r>
              <a:rPr lang="zh-CN" altLang="en-US" sz="2400" dirty="0">
                <a:latin typeface="楷体" panose="02010609060101010101" pitchFamily="49" charset="-122"/>
                <a:ea typeface="楷体" panose="02010609060101010101" pitchFamily="49" charset="-122"/>
              </a:rPr>
              <a:t>）。因此仍可通过质点来研究这类物体的运动。</a:t>
            </a:r>
            <a:br>
              <a:rPr lang="en-US" altLang="zh-CN" sz="2400" dirty="0">
                <a:latin typeface="楷体" panose="02010609060101010101" pitchFamily="49" charset="-122"/>
                <a:ea typeface="楷体" panose="02010609060101010101" pitchFamily="49" charset="-122"/>
              </a:rPr>
            </a:br>
            <a:r>
              <a:rPr lang="zh-CN" altLang="en-US" sz="2400" u="sng" dirty="0">
                <a:latin typeface="楷体" panose="02010609060101010101" pitchFamily="49" charset="-122"/>
                <a:ea typeface="楷体" panose="02010609060101010101" pitchFamily="49" charset="-122"/>
              </a:rPr>
              <a:t>正因为有了微积分，才使得质点这个理想模型具有更广泛的用途。</a:t>
            </a:r>
            <a:endParaRPr lang="en-US" altLang="zh-CN" u="sng" dirty="0">
              <a:latin typeface="楷体" panose="02010609060101010101" pitchFamily="49" charset="-122"/>
              <a:ea typeface="楷体" panose="02010609060101010101" pitchFamily="49" charset="-122"/>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0346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质点位置的确定方法</a:t>
            </a:r>
          </a:p>
        </p:txBody>
      </p:sp>
      <p:sp>
        <p:nvSpPr>
          <p:cNvPr id="3" name="内容占位符 2"/>
          <p:cNvSpPr>
            <a:spLocks noGrp="1"/>
          </p:cNvSpPr>
          <p:nvPr>
            <p:ph idx="1"/>
          </p:nvPr>
        </p:nvSpPr>
        <p:spPr>
          <a:xfrm>
            <a:off x="457200" y="1600200"/>
            <a:ext cx="8229600" cy="4997152"/>
          </a:xfrm>
        </p:spPr>
        <p:txBody>
          <a:bodyPr>
            <a:normAutofit/>
          </a:bodyPr>
          <a:lstStyle/>
          <a:p>
            <a:r>
              <a:rPr lang="zh-CN" altLang="en-US" dirty="0"/>
              <a:t> 质点位置的确定</a:t>
            </a:r>
            <a:br>
              <a:rPr lang="en-US" altLang="zh-CN" dirty="0"/>
            </a:br>
            <a:r>
              <a:rPr lang="zh-CN" altLang="en-US" dirty="0"/>
              <a:t>首先确定</a:t>
            </a:r>
            <a:r>
              <a:rPr lang="zh-CN" altLang="en-US" dirty="0">
                <a:solidFill>
                  <a:srgbClr val="FF0000"/>
                </a:solidFill>
              </a:rPr>
              <a:t>参考系</a:t>
            </a:r>
            <a:r>
              <a:rPr lang="zh-CN" altLang="en-US" dirty="0"/>
              <a:t>，然后建立</a:t>
            </a:r>
            <a:r>
              <a:rPr lang="zh-CN" altLang="en-US" dirty="0">
                <a:solidFill>
                  <a:srgbClr val="FF0000"/>
                </a:solidFill>
              </a:rPr>
              <a:t>坐标</a:t>
            </a:r>
            <a:r>
              <a:rPr lang="zh-CN" altLang="en-US" dirty="0"/>
              <a:t>，最后确定</a:t>
            </a:r>
            <a:r>
              <a:rPr lang="zh-CN" altLang="en-US" dirty="0">
                <a:solidFill>
                  <a:srgbClr val="FF0000"/>
                </a:solidFill>
              </a:rPr>
              <a:t>质点位置</a:t>
            </a:r>
            <a:r>
              <a:rPr lang="zh-CN" altLang="en-US" dirty="0"/>
              <a:t>。</a:t>
            </a:r>
            <a:br>
              <a:rPr lang="en-US" altLang="zh-CN" dirty="0"/>
            </a:br>
            <a:r>
              <a:rPr lang="zh-CN" altLang="en-US" dirty="0"/>
              <a:t>参考系：由一个或几个彼此没有相对运动的参考物组成。</a:t>
            </a:r>
            <a:br>
              <a:rPr lang="en-US" altLang="zh-CN" dirty="0"/>
            </a:br>
            <a:r>
              <a:rPr lang="zh-CN" altLang="en-US" sz="2800" dirty="0">
                <a:latin typeface="楷体" panose="02010609060101010101" pitchFamily="49" charset="-122"/>
                <a:ea typeface="楷体" panose="02010609060101010101" pitchFamily="49" charset="-122"/>
              </a:rPr>
              <a:t>运动学中，参考系可任意选取，但选取的参考系应使问题易于处理。在动力学中，参考系不能任意选取（牛顿力学只能选取惯性系，作为参考系）。</a:t>
            </a:r>
            <a:br>
              <a:rPr lang="en-US" altLang="zh-CN" dirty="0"/>
            </a:br>
            <a:endParaRPr lang="en-US" altLang="zh-CN" u="sng" dirty="0">
              <a:latin typeface="楷体" panose="02010609060101010101" pitchFamily="49" charset="-122"/>
              <a:ea typeface="楷体" panose="02010609060101010101" pitchFamily="49" charset="-122"/>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6813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质点位置的确定方法</a:t>
            </a:r>
          </a:p>
        </p:txBody>
      </p:sp>
      <p:sp>
        <p:nvSpPr>
          <p:cNvPr id="3" name="内容占位符 2"/>
          <p:cNvSpPr>
            <a:spLocks noGrp="1"/>
          </p:cNvSpPr>
          <p:nvPr>
            <p:ph idx="1"/>
          </p:nvPr>
        </p:nvSpPr>
        <p:spPr>
          <a:xfrm>
            <a:off x="457200" y="1600200"/>
            <a:ext cx="8229600" cy="4997152"/>
          </a:xfrm>
        </p:spPr>
        <p:txBody>
          <a:bodyPr>
            <a:normAutofit/>
          </a:bodyPr>
          <a:lstStyle/>
          <a:p>
            <a:r>
              <a:rPr lang="zh-CN" altLang="en-US" dirty="0"/>
              <a:t> 不同参考系举例：</a:t>
            </a:r>
            <a:br>
              <a:rPr lang="en-US" altLang="zh-CN" dirty="0"/>
            </a:br>
            <a:endParaRPr lang="en-US" altLang="zh-CN" u="sng" dirty="0">
              <a:latin typeface="楷体" panose="02010609060101010101" pitchFamily="49" charset="-122"/>
              <a:ea typeface="楷体" panose="02010609060101010101" pitchFamily="49" charset="-122"/>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103"/>
          <p:cNvGrpSpPr>
            <a:grpSpLocks/>
          </p:cNvGrpSpPr>
          <p:nvPr/>
        </p:nvGrpSpPr>
        <p:grpSpPr bwMode="auto">
          <a:xfrm>
            <a:off x="510381" y="2398295"/>
            <a:ext cx="8123237" cy="3201987"/>
            <a:chOff x="431" y="2251"/>
            <a:chExt cx="5117" cy="2017"/>
          </a:xfrm>
        </p:grpSpPr>
        <p:grpSp>
          <p:nvGrpSpPr>
            <p:cNvPr id="7" name="Group 102"/>
            <p:cNvGrpSpPr>
              <a:grpSpLocks/>
            </p:cNvGrpSpPr>
            <p:nvPr/>
          </p:nvGrpSpPr>
          <p:grpSpPr bwMode="auto">
            <a:xfrm>
              <a:off x="431" y="2251"/>
              <a:ext cx="5117" cy="2017"/>
              <a:chOff x="431" y="2251"/>
              <a:chExt cx="5117" cy="2017"/>
            </a:xfrm>
          </p:grpSpPr>
          <p:grpSp>
            <p:nvGrpSpPr>
              <p:cNvPr id="14" name="Group 65"/>
              <p:cNvGrpSpPr>
                <a:grpSpLocks/>
              </p:cNvGrpSpPr>
              <p:nvPr/>
            </p:nvGrpSpPr>
            <p:grpSpPr bwMode="auto">
              <a:xfrm>
                <a:off x="431" y="2523"/>
                <a:ext cx="3952" cy="1408"/>
                <a:chOff x="288" y="2240"/>
                <a:chExt cx="3952" cy="1408"/>
              </a:xfrm>
            </p:grpSpPr>
            <p:sp>
              <p:nvSpPr>
                <p:cNvPr id="25" name="Oval 66"/>
                <p:cNvSpPr>
                  <a:spLocks noChangeArrowheads="1"/>
                </p:cNvSpPr>
                <p:nvPr/>
              </p:nvSpPr>
              <p:spPr bwMode="auto">
                <a:xfrm>
                  <a:off x="867" y="2577"/>
                  <a:ext cx="760" cy="76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Oval 67"/>
                <p:cNvSpPr>
                  <a:spLocks noChangeArrowheads="1"/>
                </p:cNvSpPr>
                <p:nvPr/>
              </p:nvSpPr>
              <p:spPr bwMode="auto">
                <a:xfrm>
                  <a:off x="288" y="2240"/>
                  <a:ext cx="3952" cy="1408"/>
                </a:xfrm>
                <a:prstGeom prst="ellipse">
                  <a:avLst/>
                </a:prstGeom>
                <a:solidFill>
                  <a:schemeClr val="accent2"/>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Oval 68"/>
                <p:cNvSpPr>
                  <a:spLocks noChangeArrowheads="1"/>
                </p:cNvSpPr>
                <p:nvPr/>
              </p:nvSpPr>
              <p:spPr bwMode="auto">
                <a:xfrm>
                  <a:off x="1103" y="2813"/>
                  <a:ext cx="240" cy="240"/>
                </a:xfrm>
                <a:prstGeom prst="ellipse">
                  <a:avLst/>
                </a:prstGeom>
                <a:solidFill>
                  <a:srgbClr val="FF00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69"/>
                <p:cNvSpPr>
                  <a:spLocks noChangeShapeType="1"/>
                </p:cNvSpPr>
                <p:nvPr/>
              </p:nvSpPr>
              <p:spPr bwMode="auto">
                <a:xfrm>
                  <a:off x="911" y="2957"/>
                  <a:ext cx="144" cy="0"/>
                </a:xfrm>
                <a:prstGeom prst="line">
                  <a:avLst/>
                </a:prstGeom>
                <a:noFill/>
                <a:ln w="12700">
                  <a:solidFill>
                    <a:srgbClr val="FF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70"/>
                <p:cNvSpPr>
                  <a:spLocks noChangeShapeType="1"/>
                </p:cNvSpPr>
                <p:nvPr/>
              </p:nvSpPr>
              <p:spPr bwMode="auto">
                <a:xfrm>
                  <a:off x="1247" y="2621"/>
                  <a:ext cx="0" cy="144"/>
                </a:xfrm>
                <a:prstGeom prst="line">
                  <a:avLst/>
                </a:prstGeom>
                <a:noFill/>
                <a:ln w="12700">
                  <a:solidFill>
                    <a:srgbClr val="FF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71"/>
                <p:cNvSpPr>
                  <a:spLocks noChangeShapeType="1"/>
                </p:cNvSpPr>
                <p:nvPr/>
              </p:nvSpPr>
              <p:spPr bwMode="auto">
                <a:xfrm flipV="1">
                  <a:off x="1343" y="2669"/>
                  <a:ext cx="192" cy="144"/>
                </a:xfrm>
                <a:prstGeom prst="line">
                  <a:avLst/>
                </a:prstGeom>
                <a:noFill/>
                <a:ln w="12700">
                  <a:solidFill>
                    <a:srgbClr val="FF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72"/>
                <p:cNvSpPr>
                  <a:spLocks noChangeShapeType="1"/>
                </p:cNvSpPr>
                <p:nvPr/>
              </p:nvSpPr>
              <p:spPr bwMode="auto">
                <a:xfrm>
                  <a:off x="1343" y="3053"/>
                  <a:ext cx="192" cy="144"/>
                </a:xfrm>
                <a:prstGeom prst="line">
                  <a:avLst/>
                </a:prstGeom>
                <a:noFill/>
                <a:ln w="12700">
                  <a:solidFill>
                    <a:srgbClr val="FF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73"/>
                <p:cNvSpPr>
                  <a:spLocks noChangeShapeType="1"/>
                </p:cNvSpPr>
                <p:nvPr/>
              </p:nvSpPr>
              <p:spPr bwMode="auto">
                <a:xfrm flipH="1" flipV="1">
                  <a:off x="959" y="2669"/>
                  <a:ext cx="144" cy="144"/>
                </a:xfrm>
                <a:prstGeom prst="line">
                  <a:avLst/>
                </a:prstGeom>
                <a:noFill/>
                <a:ln w="12700">
                  <a:solidFill>
                    <a:srgbClr val="FF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74"/>
                <p:cNvSpPr>
                  <a:spLocks noChangeShapeType="1"/>
                </p:cNvSpPr>
                <p:nvPr/>
              </p:nvSpPr>
              <p:spPr bwMode="auto">
                <a:xfrm>
                  <a:off x="1247" y="3101"/>
                  <a:ext cx="0" cy="192"/>
                </a:xfrm>
                <a:prstGeom prst="line">
                  <a:avLst/>
                </a:prstGeom>
                <a:noFill/>
                <a:ln w="12700">
                  <a:solidFill>
                    <a:srgbClr val="FF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75"/>
                <p:cNvSpPr>
                  <a:spLocks noChangeShapeType="1"/>
                </p:cNvSpPr>
                <p:nvPr/>
              </p:nvSpPr>
              <p:spPr bwMode="auto">
                <a:xfrm>
                  <a:off x="1439" y="2957"/>
                  <a:ext cx="96" cy="0"/>
                </a:xfrm>
                <a:prstGeom prst="line">
                  <a:avLst/>
                </a:prstGeom>
                <a:noFill/>
                <a:ln w="12700">
                  <a:solidFill>
                    <a:srgbClr val="FF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76"/>
                <p:cNvSpPr>
                  <a:spLocks noChangeShapeType="1"/>
                </p:cNvSpPr>
                <p:nvPr/>
              </p:nvSpPr>
              <p:spPr bwMode="auto">
                <a:xfrm flipH="1">
                  <a:off x="1007" y="3053"/>
                  <a:ext cx="144" cy="144"/>
                </a:xfrm>
                <a:prstGeom prst="line">
                  <a:avLst/>
                </a:prstGeom>
                <a:noFill/>
                <a:ln w="12700">
                  <a:solidFill>
                    <a:srgbClr val="FF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77"/>
                <p:cNvSpPr>
                  <a:spLocks noChangeShapeType="1"/>
                </p:cNvSpPr>
                <p:nvPr/>
              </p:nvSpPr>
              <p:spPr bwMode="auto">
                <a:xfrm flipV="1">
                  <a:off x="1439" y="2813"/>
                  <a:ext cx="96" cy="48"/>
                </a:xfrm>
                <a:prstGeom prst="line">
                  <a:avLst/>
                </a:prstGeom>
                <a:noFill/>
                <a:ln w="12700">
                  <a:solidFill>
                    <a:srgbClr val="FF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78"/>
                <p:cNvSpPr>
                  <a:spLocks noChangeShapeType="1"/>
                </p:cNvSpPr>
                <p:nvPr/>
              </p:nvSpPr>
              <p:spPr bwMode="auto">
                <a:xfrm>
                  <a:off x="1295" y="3101"/>
                  <a:ext cx="48" cy="96"/>
                </a:xfrm>
                <a:prstGeom prst="line">
                  <a:avLst/>
                </a:prstGeom>
                <a:noFill/>
                <a:ln w="12700">
                  <a:solidFill>
                    <a:srgbClr val="FF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79"/>
                <p:cNvSpPr>
                  <a:spLocks noChangeShapeType="1"/>
                </p:cNvSpPr>
                <p:nvPr/>
              </p:nvSpPr>
              <p:spPr bwMode="auto">
                <a:xfrm flipH="1">
                  <a:off x="959" y="3005"/>
                  <a:ext cx="144" cy="48"/>
                </a:xfrm>
                <a:prstGeom prst="line">
                  <a:avLst/>
                </a:prstGeom>
                <a:noFill/>
                <a:ln w="12700">
                  <a:solidFill>
                    <a:srgbClr val="FF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80"/>
                <p:cNvSpPr>
                  <a:spLocks noChangeShapeType="1"/>
                </p:cNvSpPr>
                <p:nvPr/>
              </p:nvSpPr>
              <p:spPr bwMode="auto">
                <a:xfrm flipH="1">
                  <a:off x="1151" y="3101"/>
                  <a:ext cx="48" cy="96"/>
                </a:xfrm>
                <a:prstGeom prst="line">
                  <a:avLst/>
                </a:prstGeom>
                <a:noFill/>
                <a:ln w="12700">
                  <a:solidFill>
                    <a:srgbClr val="FF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81"/>
                <p:cNvSpPr>
                  <a:spLocks noChangeShapeType="1"/>
                </p:cNvSpPr>
                <p:nvPr/>
              </p:nvSpPr>
              <p:spPr bwMode="auto">
                <a:xfrm>
                  <a:off x="911" y="2813"/>
                  <a:ext cx="144" cy="48"/>
                </a:xfrm>
                <a:prstGeom prst="line">
                  <a:avLst/>
                </a:prstGeom>
                <a:noFill/>
                <a:ln w="12700">
                  <a:solidFill>
                    <a:srgbClr val="FF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82"/>
                <p:cNvSpPr>
                  <a:spLocks noChangeShapeType="1"/>
                </p:cNvSpPr>
                <p:nvPr/>
              </p:nvSpPr>
              <p:spPr bwMode="auto">
                <a:xfrm flipH="1" flipV="1">
                  <a:off x="1103" y="2669"/>
                  <a:ext cx="48" cy="96"/>
                </a:xfrm>
                <a:prstGeom prst="line">
                  <a:avLst/>
                </a:prstGeom>
                <a:noFill/>
                <a:ln w="12700">
                  <a:solidFill>
                    <a:srgbClr val="FF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83"/>
                <p:cNvSpPr>
                  <a:spLocks noChangeShapeType="1"/>
                </p:cNvSpPr>
                <p:nvPr/>
              </p:nvSpPr>
              <p:spPr bwMode="auto">
                <a:xfrm flipV="1">
                  <a:off x="1295" y="2621"/>
                  <a:ext cx="48" cy="144"/>
                </a:xfrm>
                <a:prstGeom prst="line">
                  <a:avLst/>
                </a:prstGeom>
                <a:noFill/>
                <a:ln w="12700">
                  <a:solidFill>
                    <a:srgbClr val="FF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84"/>
                <p:cNvSpPr>
                  <a:spLocks noChangeShapeType="1"/>
                </p:cNvSpPr>
                <p:nvPr/>
              </p:nvSpPr>
              <p:spPr bwMode="auto">
                <a:xfrm>
                  <a:off x="1391" y="3005"/>
                  <a:ext cx="96" cy="48"/>
                </a:xfrm>
                <a:prstGeom prst="line">
                  <a:avLst/>
                </a:prstGeom>
                <a:noFill/>
                <a:ln w="12700">
                  <a:solidFill>
                    <a:srgbClr val="FF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Rectangle 85"/>
                <p:cNvSpPr>
                  <a:spLocks noChangeArrowheads="1"/>
                </p:cNvSpPr>
                <p:nvPr/>
              </p:nvSpPr>
              <p:spPr bwMode="auto">
                <a:xfrm>
                  <a:off x="805" y="3100"/>
                  <a:ext cx="98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zh-CN" altLang="en-US" sz="3600">
                      <a:solidFill>
                        <a:schemeClr val="bg2"/>
                      </a:solidFill>
                      <a:latin typeface="Arial" charset="0"/>
                    </a:rPr>
                    <a:t>日心系</a:t>
                  </a:r>
                </a:p>
              </p:txBody>
            </p:sp>
          </p:grpSp>
          <p:grpSp>
            <p:nvGrpSpPr>
              <p:cNvPr id="15" name="Group 86"/>
              <p:cNvGrpSpPr>
                <a:grpSpLocks/>
              </p:cNvGrpSpPr>
              <p:nvPr/>
            </p:nvGrpSpPr>
            <p:grpSpPr bwMode="auto">
              <a:xfrm>
                <a:off x="3684" y="2251"/>
                <a:ext cx="1864" cy="2017"/>
                <a:chOff x="3541" y="1958"/>
                <a:chExt cx="1864" cy="2017"/>
              </a:xfrm>
            </p:grpSpPr>
            <p:graphicFrame>
              <p:nvGraphicFramePr>
                <p:cNvPr id="16" name="Object 87"/>
                <p:cNvGraphicFramePr>
                  <a:graphicFrameLocks/>
                </p:cNvGraphicFramePr>
                <p:nvPr/>
              </p:nvGraphicFramePr>
              <p:xfrm>
                <a:off x="3647" y="2621"/>
                <a:ext cx="960" cy="992"/>
              </p:xfrm>
              <a:graphic>
                <a:graphicData uri="http://schemas.openxmlformats.org/presentationml/2006/ole">
                  <mc:AlternateContent xmlns:mc="http://schemas.openxmlformats.org/markup-compatibility/2006">
                    <mc:Choice xmlns:v="urn:schemas-microsoft-com:vml" Requires="v">
                      <p:oleObj spid="_x0000_s3177" name="ClipArt" r:id="rId4" imgW="3660901" imgH="3636143" progId="">
                        <p:embed/>
                      </p:oleObj>
                    </mc:Choice>
                    <mc:Fallback>
                      <p:oleObj name="ClipArt" r:id="rId4" imgW="3660901" imgH="3636143" progId="">
                        <p:embed/>
                        <p:pic>
                          <p:nvPicPr>
                            <p:cNvPr id="0" name="Picture 3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7" y="2621"/>
                              <a:ext cx="960" cy="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Line 88"/>
                <p:cNvSpPr>
                  <a:spLocks noChangeShapeType="1"/>
                </p:cNvSpPr>
                <p:nvPr/>
              </p:nvSpPr>
              <p:spPr bwMode="auto">
                <a:xfrm flipV="1">
                  <a:off x="4127" y="2141"/>
                  <a:ext cx="0" cy="96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89"/>
                <p:cNvSpPr>
                  <a:spLocks noChangeShapeType="1"/>
                </p:cNvSpPr>
                <p:nvPr/>
              </p:nvSpPr>
              <p:spPr bwMode="auto">
                <a:xfrm>
                  <a:off x="4127" y="3101"/>
                  <a:ext cx="1056"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90"/>
                <p:cNvSpPr>
                  <a:spLocks noChangeShapeType="1"/>
                </p:cNvSpPr>
                <p:nvPr/>
              </p:nvSpPr>
              <p:spPr bwMode="auto">
                <a:xfrm flipH="1">
                  <a:off x="3695" y="3101"/>
                  <a:ext cx="432" cy="528"/>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Rectangle 91"/>
                <p:cNvSpPr>
                  <a:spLocks noChangeArrowheads="1"/>
                </p:cNvSpPr>
                <p:nvPr/>
              </p:nvSpPr>
              <p:spPr bwMode="auto">
                <a:xfrm>
                  <a:off x="4165" y="1958"/>
                  <a:ext cx="2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CN" b="0">
                      <a:latin typeface="Bookman Old Style" pitchFamily="18" charset="0"/>
                    </a:rPr>
                    <a:t>Z</a:t>
                  </a:r>
                </a:p>
              </p:txBody>
            </p:sp>
            <p:sp>
              <p:nvSpPr>
                <p:cNvPr id="21" name="Rectangle 92"/>
                <p:cNvSpPr>
                  <a:spLocks noChangeArrowheads="1"/>
                </p:cNvSpPr>
                <p:nvPr/>
              </p:nvSpPr>
              <p:spPr bwMode="auto">
                <a:xfrm>
                  <a:off x="3541" y="3610"/>
                  <a:ext cx="3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CN" sz="3200" b="0">
                      <a:latin typeface="Bookman Old Style" pitchFamily="18" charset="0"/>
                    </a:rPr>
                    <a:t>X</a:t>
                  </a:r>
                </a:p>
              </p:txBody>
            </p:sp>
            <p:sp>
              <p:nvSpPr>
                <p:cNvPr id="22" name="Rectangle 93"/>
                <p:cNvSpPr>
                  <a:spLocks noChangeArrowheads="1"/>
                </p:cNvSpPr>
                <p:nvPr/>
              </p:nvSpPr>
              <p:spPr bwMode="auto">
                <a:xfrm>
                  <a:off x="5125" y="3082"/>
                  <a:ext cx="28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CN" sz="3200" b="0">
                      <a:latin typeface="Bookman Old Style" pitchFamily="18" charset="0"/>
                    </a:rPr>
                    <a:t>Y</a:t>
                  </a:r>
                </a:p>
              </p:txBody>
            </p:sp>
            <p:sp>
              <p:nvSpPr>
                <p:cNvPr id="23" name="Rectangle 94"/>
                <p:cNvSpPr>
                  <a:spLocks noChangeArrowheads="1"/>
                </p:cNvSpPr>
                <p:nvPr/>
              </p:nvSpPr>
              <p:spPr bwMode="auto">
                <a:xfrm>
                  <a:off x="4021" y="3532"/>
                  <a:ext cx="5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zh-CN" altLang="en-US" sz="2000" i="1">
                      <a:solidFill>
                        <a:schemeClr val="accent2"/>
                      </a:solidFill>
                      <a:latin typeface="Arial" charset="0"/>
                    </a:rPr>
                    <a:t>地心系</a:t>
                  </a:r>
                </a:p>
              </p:txBody>
            </p:sp>
            <p:sp>
              <p:nvSpPr>
                <p:cNvPr id="24" name="Rectangle 95"/>
                <p:cNvSpPr>
                  <a:spLocks noChangeArrowheads="1"/>
                </p:cNvSpPr>
                <p:nvPr/>
              </p:nvSpPr>
              <p:spPr bwMode="auto">
                <a:xfrm>
                  <a:off x="3877" y="2832"/>
                  <a:ext cx="29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CN" sz="4000" b="0">
                      <a:latin typeface="Arial" charset="0"/>
                    </a:rPr>
                    <a:t>o</a:t>
                  </a:r>
                </a:p>
              </p:txBody>
            </p:sp>
          </p:grpSp>
        </p:grpSp>
        <p:sp>
          <p:nvSpPr>
            <p:cNvPr id="8" name="Rectangle 96"/>
            <p:cNvSpPr>
              <a:spLocks noChangeArrowheads="1"/>
            </p:cNvSpPr>
            <p:nvPr/>
          </p:nvSpPr>
          <p:spPr bwMode="auto">
            <a:xfrm>
              <a:off x="4452" y="3335"/>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endParaRPr lang="zh-CN" altLang="zh-CN" sz="2400" b="0">
                <a:latin typeface="Arial" charset="0"/>
              </a:endParaRPr>
            </a:p>
          </p:txBody>
        </p:sp>
        <p:grpSp>
          <p:nvGrpSpPr>
            <p:cNvPr id="9" name="Group 97"/>
            <p:cNvGrpSpPr>
              <a:grpSpLocks/>
            </p:cNvGrpSpPr>
            <p:nvPr/>
          </p:nvGrpSpPr>
          <p:grpSpPr bwMode="auto">
            <a:xfrm>
              <a:off x="4414" y="2519"/>
              <a:ext cx="877" cy="769"/>
              <a:chOff x="4271" y="2236"/>
              <a:chExt cx="877" cy="769"/>
            </a:xfrm>
          </p:grpSpPr>
          <p:sp>
            <p:nvSpPr>
              <p:cNvPr id="10" name="Line 98"/>
              <p:cNvSpPr>
                <a:spLocks noChangeShapeType="1"/>
              </p:cNvSpPr>
              <p:nvPr/>
            </p:nvSpPr>
            <p:spPr bwMode="auto">
              <a:xfrm flipV="1">
                <a:off x="4463" y="2621"/>
                <a:ext cx="288" cy="144"/>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99"/>
              <p:cNvSpPr>
                <a:spLocks noChangeShapeType="1"/>
              </p:cNvSpPr>
              <p:nvPr/>
            </p:nvSpPr>
            <p:spPr bwMode="auto">
              <a:xfrm flipH="1" flipV="1">
                <a:off x="4271" y="2525"/>
                <a:ext cx="192" cy="24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00"/>
              <p:cNvSpPr>
                <a:spLocks noChangeShapeType="1"/>
              </p:cNvSpPr>
              <p:nvPr/>
            </p:nvSpPr>
            <p:spPr bwMode="auto">
              <a:xfrm flipH="1">
                <a:off x="4415" y="2765"/>
                <a:ext cx="48" cy="24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101"/>
              <p:cNvSpPr>
                <a:spLocks noChangeArrowheads="1"/>
              </p:cNvSpPr>
              <p:nvPr/>
            </p:nvSpPr>
            <p:spPr bwMode="auto">
              <a:xfrm>
                <a:off x="4549" y="2236"/>
                <a:ext cx="5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zh-CN" altLang="en-US" sz="2000" i="1">
                    <a:solidFill>
                      <a:schemeClr val="accent2"/>
                    </a:solidFill>
                    <a:latin typeface="Arial" charset="0"/>
                  </a:rPr>
                  <a:t>地面系</a:t>
                </a:r>
              </a:p>
            </p:txBody>
          </p:sp>
        </p:grpSp>
      </p:grpSp>
    </p:spTree>
    <p:extLst>
      <p:ext uri="{BB962C8B-B14F-4D97-AF65-F5344CB8AC3E}">
        <p14:creationId xmlns:p14="http://schemas.microsoft.com/office/powerpoint/2010/main" val="629364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质点位置的确定方法</a:t>
            </a:r>
          </a:p>
        </p:txBody>
      </p:sp>
      <p:sp>
        <p:nvSpPr>
          <p:cNvPr id="3" name="内容占位符 2"/>
          <p:cNvSpPr>
            <a:spLocks noGrp="1"/>
          </p:cNvSpPr>
          <p:nvPr>
            <p:ph idx="1"/>
          </p:nvPr>
        </p:nvSpPr>
        <p:spPr>
          <a:xfrm>
            <a:off x="457200" y="1521822"/>
            <a:ext cx="4618856" cy="4997152"/>
          </a:xfrm>
        </p:spPr>
        <p:txBody>
          <a:bodyPr>
            <a:normAutofit/>
          </a:bodyPr>
          <a:lstStyle/>
          <a:p>
            <a:pPr>
              <a:lnSpc>
                <a:spcPct val="120000"/>
              </a:lnSpc>
            </a:pPr>
            <a:r>
              <a:rPr lang="zh-CN" altLang="en-US" sz="2800" dirty="0">
                <a:latin typeface="+mj-ea"/>
                <a:ea typeface="+mj-ea"/>
              </a:rPr>
              <a:t>运动描述的相对性</a:t>
            </a:r>
            <a:br>
              <a:rPr lang="en-US" altLang="zh-CN" sz="2800" dirty="0">
                <a:latin typeface="+mj-ea"/>
                <a:ea typeface="+mj-ea"/>
              </a:rPr>
            </a:br>
            <a:r>
              <a:rPr lang="zh-CN" altLang="en-US" sz="2800" dirty="0">
                <a:latin typeface="+mj-ea"/>
                <a:ea typeface="+mj-ea"/>
              </a:rPr>
              <a:t>同一物体的运动，由于所选参考系的不同，而有不同的描述，这一事实称为运动描述的相对性。同一运动在不同参考系中的运动学方程也不相同。</a:t>
            </a:r>
          </a:p>
          <a:p>
            <a:endParaRPr lang="en-US" altLang="zh-CN" sz="2800"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4" name="Picture 6" descr="相对运动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10188" y="1363663"/>
            <a:ext cx="3833812" cy="52625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27584" y="5301208"/>
            <a:ext cx="3456384" cy="830997"/>
          </a:xfrm>
          <a:prstGeom prst="rect">
            <a:avLst/>
          </a:prstGeom>
          <a:noFill/>
        </p:spPr>
        <p:txBody>
          <a:bodyPr wrap="square" rtlCol="0">
            <a:spAutoFit/>
          </a:bodyPr>
          <a:lstStyle/>
          <a:p>
            <a:r>
              <a:rPr lang="zh-CN" altLang="en-US" sz="2400" b="1" dirty="0">
                <a:solidFill>
                  <a:srgbClr val="FF0000"/>
                </a:solidFill>
              </a:rPr>
              <a:t>在实际问题中正确选择参考系却并不容易</a:t>
            </a:r>
          </a:p>
        </p:txBody>
      </p:sp>
    </p:spTree>
    <p:extLst>
      <p:ext uri="{BB962C8B-B14F-4D97-AF65-F5344CB8AC3E}">
        <p14:creationId xmlns:p14="http://schemas.microsoft.com/office/powerpoint/2010/main" val="429298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质点位置的确定方法</a:t>
            </a:r>
          </a:p>
        </p:txBody>
      </p:sp>
      <p:sp>
        <p:nvSpPr>
          <p:cNvPr id="3" name="内容占位符 2"/>
          <p:cNvSpPr>
            <a:spLocks noGrp="1"/>
          </p:cNvSpPr>
          <p:nvPr>
            <p:ph idx="1"/>
          </p:nvPr>
        </p:nvSpPr>
        <p:spPr>
          <a:xfrm>
            <a:off x="457200" y="1521822"/>
            <a:ext cx="8291264" cy="4997152"/>
          </a:xfrm>
        </p:spPr>
        <p:txBody>
          <a:bodyPr>
            <a:normAutofit/>
          </a:bodyPr>
          <a:lstStyle/>
          <a:p>
            <a:pPr>
              <a:lnSpc>
                <a:spcPct val="120000"/>
              </a:lnSpc>
            </a:pPr>
            <a:r>
              <a:rPr lang="zh-CN" altLang="en-US" sz="2400" dirty="0">
                <a:latin typeface="+mj-ea"/>
                <a:ea typeface="+mj-ea"/>
              </a:rPr>
              <a:t>例：观察者</a:t>
            </a:r>
            <a:r>
              <a:rPr lang="en-US" altLang="zh-CN" sz="2400" dirty="0">
                <a:latin typeface="+mj-ea"/>
                <a:ea typeface="+mj-ea"/>
              </a:rPr>
              <a:t>E</a:t>
            </a:r>
            <a:r>
              <a:rPr lang="zh-CN" altLang="en-US" sz="2400" dirty="0">
                <a:latin typeface="+mj-ea"/>
                <a:ea typeface="+mj-ea"/>
              </a:rPr>
              <a:t>和物体</a:t>
            </a:r>
            <a:r>
              <a:rPr lang="en-US" altLang="zh-CN" sz="2400" dirty="0">
                <a:latin typeface="+mj-ea"/>
                <a:ea typeface="+mj-ea"/>
              </a:rPr>
              <a:t>P</a:t>
            </a:r>
            <a:r>
              <a:rPr lang="zh-CN" altLang="en-US" sz="2400" dirty="0">
                <a:latin typeface="+mj-ea"/>
                <a:ea typeface="+mj-ea"/>
              </a:rPr>
              <a:t>均绕中心</a:t>
            </a:r>
            <a:r>
              <a:rPr lang="en-US" altLang="zh-CN" sz="2400" dirty="0">
                <a:latin typeface="+mj-ea"/>
                <a:ea typeface="+mj-ea"/>
              </a:rPr>
              <a:t>S</a:t>
            </a:r>
            <a:r>
              <a:rPr lang="zh-CN" altLang="en-US" sz="2400" dirty="0">
                <a:latin typeface="+mj-ea"/>
                <a:ea typeface="+mj-ea"/>
              </a:rPr>
              <a:t>做匀速圆周运动，以</a:t>
            </a:r>
            <a:r>
              <a:rPr lang="en-US" altLang="zh-CN" sz="2400" dirty="0">
                <a:latin typeface="+mj-ea"/>
                <a:ea typeface="+mj-ea"/>
              </a:rPr>
              <a:t>S</a:t>
            </a:r>
            <a:r>
              <a:rPr lang="zh-CN" altLang="en-US" sz="2400" dirty="0">
                <a:latin typeface="+mj-ea"/>
                <a:ea typeface="+mj-ea"/>
              </a:rPr>
              <a:t>为参考系时，两者的线速度分别为</a:t>
            </a:r>
            <a:r>
              <a:rPr lang="en-US" altLang="zh-CN" sz="2400" b="1" i="1" dirty="0" err="1">
                <a:latin typeface="+mj-ea"/>
                <a:ea typeface="+mj-ea"/>
              </a:rPr>
              <a:t>v</a:t>
            </a:r>
            <a:r>
              <a:rPr lang="en-US" altLang="zh-CN" sz="2400" b="1" i="1" baseline="-25000" dirty="0" err="1">
                <a:latin typeface="+mj-ea"/>
                <a:ea typeface="+mj-ea"/>
              </a:rPr>
              <a:t>E</a:t>
            </a:r>
            <a:r>
              <a:rPr lang="zh-CN" altLang="en-US" sz="2400" dirty="0">
                <a:latin typeface="+mj-ea"/>
                <a:ea typeface="+mj-ea"/>
              </a:rPr>
              <a:t>和</a:t>
            </a:r>
            <a:r>
              <a:rPr lang="en-US" altLang="zh-CN" sz="2400" b="1" i="1" dirty="0" err="1">
                <a:latin typeface="+mj-ea"/>
                <a:ea typeface="+mj-ea"/>
              </a:rPr>
              <a:t>v</a:t>
            </a:r>
            <a:r>
              <a:rPr lang="en-US" altLang="zh-CN" sz="2400" b="1" i="1" baseline="-25000" dirty="0" err="1">
                <a:latin typeface="+mj-ea"/>
                <a:ea typeface="+mj-ea"/>
              </a:rPr>
              <a:t>P</a:t>
            </a:r>
            <a:r>
              <a:rPr lang="zh-CN" altLang="en-US" sz="2400" dirty="0">
                <a:latin typeface="+mj-ea"/>
                <a:ea typeface="+mj-ea"/>
              </a:rPr>
              <a:t>。当以</a:t>
            </a:r>
            <a:r>
              <a:rPr lang="en-US" altLang="zh-CN" sz="2400" dirty="0">
                <a:latin typeface="+mj-ea"/>
                <a:ea typeface="+mj-ea"/>
              </a:rPr>
              <a:t>E</a:t>
            </a:r>
            <a:r>
              <a:rPr lang="zh-CN" altLang="en-US" sz="2400" dirty="0">
                <a:latin typeface="+mj-ea"/>
                <a:ea typeface="+mj-ea"/>
              </a:rPr>
              <a:t>为参考系时，</a:t>
            </a:r>
            <a:r>
              <a:rPr lang="en-US" altLang="zh-CN" sz="2400" dirty="0">
                <a:latin typeface="+mj-ea"/>
                <a:ea typeface="+mj-ea"/>
              </a:rPr>
              <a:t>S</a:t>
            </a:r>
            <a:r>
              <a:rPr lang="zh-CN" altLang="en-US" sz="2400" dirty="0">
                <a:latin typeface="+mj-ea"/>
                <a:ea typeface="+mj-ea"/>
              </a:rPr>
              <a:t>的速度为</a:t>
            </a:r>
            <a:r>
              <a:rPr lang="en-US" altLang="zh-CN" sz="2400" dirty="0">
                <a:latin typeface="+mj-ea"/>
                <a:ea typeface="+mj-ea"/>
              </a:rPr>
              <a:t>-</a:t>
            </a:r>
            <a:r>
              <a:rPr lang="en-US" altLang="zh-CN" sz="2400" b="1" i="1" dirty="0" err="1">
                <a:latin typeface="+mj-ea"/>
              </a:rPr>
              <a:t>v</a:t>
            </a:r>
            <a:r>
              <a:rPr lang="en-US" altLang="zh-CN" sz="2400" b="1" i="1" baseline="-25000" dirty="0" err="1">
                <a:latin typeface="+mj-ea"/>
              </a:rPr>
              <a:t>E</a:t>
            </a:r>
            <a:r>
              <a:rPr lang="en-US" altLang="zh-CN" sz="2400" i="1" baseline="-25000" dirty="0">
                <a:latin typeface="+mj-ea"/>
              </a:rPr>
              <a:t> </a:t>
            </a:r>
            <a:r>
              <a:rPr lang="zh-CN" altLang="en-US" sz="2400" dirty="0">
                <a:latin typeface="+mj-ea"/>
                <a:ea typeface="+mj-ea"/>
              </a:rPr>
              <a:t>，</a:t>
            </a:r>
            <a:r>
              <a:rPr lang="en-US" altLang="zh-CN" sz="2400" dirty="0">
                <a:latin typeface="+mj-ea"/>
                <a:ea typeface="+mj-ea"/>
              </a:rPr>
              <a:t>P</a:t>
            </a:r>
            <a:r>
              <a:rPr lang="zh-CN" altLang="en-US" sz="2400" dirty="0">
                <a:latin typeface="+mj-ea"/>
                <a:ea typeface="+mj-ea"/>
              </a:rPr>
              <a:t>的速度为</a:t>
            </a:r>
            <a:r>
              <a:rPr lang="en-US" altLang="zh-CN" sz="2400" b="1" i="1" dirty="0" err="1">
                <a:latin typeface="+mj-ea"/>
              </a:rPr>
              <a:t>v</a:t>
            </a:r>
            <a:r>
              <a:rPr lang="en-US" altLang="zh-CN" sz="2400" b="1" i="1" baseline="-25000" dirty="0" err="1">
                <a:latin typeface="+mj-ea"/>
              </a:rPr>
              <a:t>P</a:t>
            </a:r>
            <a:r>
              <a:rPr lang="en-US" altLang="zh-CN" sz="2400" b="1" i="1" baseline="-25000" dirty="0">
                <a:latin typeface="+mj-ea"/>
              </a:rPr>
              <a:t> </a:t>
            </a:r>
            <a:r>
              <a:rPr lang="en-US" altLang="zh-CN" sz="2400" dirty="0">
                <a:latin typeface="+mj-ea"/>
              </a:rPr>
              <a:t>-</a:t>
            </a:r>
            <a:r>
              <a:rPr lang="en-US" altLang="zh-CN" sz="2400" b="1" i="1" dirty="0" err="1">
                <a:latin typeface="+mj-ea"/>
              </a:rPr>
              <a:t>v</a:t>
            </a:r>
            <a:r>
              <a:rPr lang="en-US" altLang="zh-CN" sz="2400" b="1" i="1" baseline="-25000" dirty="0" err="1">
                <a:latin typeface="+mj-ea"/>
              </a:rPr>
              <a:t>E</a:t>
            </a:r>
            <a:r>
              <a:rPr lang="en-US" altLang="zh-CN" sz="2400" i="1" baseline="-25000" dirty="0">
                <a:latin typeface="+mj-ea"/>
              </a:rPr>
              <a:t> </a:t>
            </a:r>
            <a:r>
              <a:rPr lang="zh-CN" altLang="en-US" sz="2400" dirty="0">
                <a:latin typeface="+mj-ea"/>
                <a:ea typeface="+mj-ea"/>
              </a:rPr>
              <a:t>。因此</a:t>
            </a:r>
            <a:r>
              <a:rPr lang="en-US" altLang="zh-CN" sz="2400" dirty="0">
                <a:latin typeface="+mj-ea"/>
                <a:ea typeface="+mj-ea"/>
              </a:rPr>
              <a:t>P</a:t>
            </a:r>
            <a:r>
              <a:rPr lang="zh-CN" altLang="en-US" sz="2400" dirty="0">
                <a:latin typeface="+mj-ea"/>
                <a:ea typeface="+mj-ea"/>
              </a:rPr>
              <a:t>相对于</a:t>
            </a:r>
            <a:r>
              <a:rPr lang="en-US" altLang="zh-CN" sz="2400" dirty="0">
                <a:latin typeface="+mj-ea"/>
                <a:ea typeface="+mj-ea"/>
              </a:rPr>
              <a:t>E</a:t>
            </a:r>
            <a:r>
              <a:rPr lang="zh-CN" altLang="en-US" sz="2400" dirty="0">
                <a:latin typeface="+mj-ea"/>
                <a:ea typeface="+mj-ea"/>
              </a:rPr>
              <a:t>的运动是两个匀速圆周运动的叠加。</a:t>
            </a:r>
          </a:p>
          <a:p>
            <a:endParaRPr lang="en-US" altLang="zh-CN" sz="2800"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952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429000"/>
            <a:ext cx="2974466" cy="2769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211960" y="3573016"/>
            <a:ext cx="4536504" cy="2246769"/>
          </a:xfrm>
          <a:prstGeom prst="rect">
            <a:avLst/>
          </a:prstGeom>
          <a:noFill/>
        </p:spPr>
        <p:txBody>
          <a:bodyPr wrap="square" rtlCol="0">
            <a:spAutoFit/>
          </a:bodyPr>
          <a:lstStyle/>
          <a:p>
            <a:r>
              <a:rPr lang="zh-CN" altLang="en-US" sz="2000" dirty="0"/>
              <a:t>根据</a:t>
            </a:r>
            <a:r>
              <a:rPr lang="en-US" altLang="zh-CN" sz="2000" dirty="0"/>
              <a:t>E</a:t>
            </a:r>
            <a:r>
              <a:rPr lang="zh-CN" altLang="en-US" sz="2000" dirty="0"/>
              <a:t>和</a:t>
            </a:r>
            <a:r>
              <a:rPr lang="en-US" altLang="zh-CN" sz="2000" dirty="0"/>
              <a:t>P</a:t>
            </a:r>
            <a:r>
              <a:rPr lang="zh-CN" altLang="en-US" sz="2000" dirty="0"/>
              <a:t>相对位置的不同，分为两种情况。</a:t>
            </a:r>
            <a:r>
              <a:rPr lang="en-US" altLang="zh-CN" sz="2000" dirty="0"/>
              <a:t>P</a:t>
            </a:r>
            <a:r>
              <a:rPr lang="zh-CN" altLang="en-US" sz="2000" dirty="0"/>
              <a:t>点的轨迹称为圆内旋轮线。描述两个圆周运动叠加问题的通常做法是使用大圆作为均轮，保持静止不动；小圆作为本轮，其圆心沿均轮旋转。图</a:t>
            </a:r>
            <a:r>
              <a:rPr lang="en-US" altLang="zh-CN" sz="2000" dirty="0"/>
              <a:t>b</a:t>
            </a:r>
            <a:r>
              <a:rPr lang="zh-CN" altLang="en-US" sz="2000" dirty="0"/>
              <a:t>中的情况</a:t>
            </a:r>
            <a:r>
              <a:rPr lang="en-US" altLang="zh-CN" sz="2000" dirty="0"/>
              <a:t>S</a:t>
            </a:r>
            <a:r>
              <a:rPr lang="zh-CN" altLang="en-US" sz="2000" dirty="0"/>
              <a:t>和</a:t>
            </a:r>
            <a:r>
              <a:rPr lang="en-US" altLang="zh-CN" sz="2000" dirty="0"/>
              <a:t>P</a:t>
            </a:r>
            <a:r>
              <a:rPr lang="zh-CN" altLang="en-US" sz="2000" dirty="0"/>
              <a:t>相对</a:t>
            </a:r>
            <a:r>
              <a:rPr lang="en-US" altLang="zh-CN" sz="2000" dirty="0"/>
              <a:t>E</a:t>
            </a:r>
            <a:r>
              <a:rPr lang="zh-CN" altLang="en-US" sz="2000" dirty="0"/>
              <a:t>的视运动没有必然联系；图</a:t>
            </a:r>
            <a:r>
              <a:rPr lang="en-US" altLang="zh-CN" sz="2000" dirty="0"/>
              <a:t>d</a:t>
            </a:r>
            <a:r>
              <a:rPr lang="zh-CN" altLang="en-US" sz="2000" dirty="0"/>
              <a:t>中在</a:t>
            </a:r>
            <a:r>
              <a:rPr lang="en-US" altLang="zh-CN" sz="2000" dirty="0"/>
              <a:t>E</a:t>
            </a:r>
            <a:r>
              <a:rPr lang="zh-CN" altLang="en-US" sz="2000" dirty="0"/>
              <a:t>看来</a:t>
            </a:r>
            <a:r>
              <a:rPr lang="en-US" altLang="zh-CN" sz="2000" dirty="0"/>
              <a:t>P</a:t>
            </a:r>
            <a:r>
              <a:rPr lang="zh-CN" altLang="en-US" sz="2000" dirty="0"/>
              <a:t>总是位于</a:t>
            </a:r>
            <a:r>
              <a:rPr lang="en-US" altLang="zh-CN" sz="2000" dirty="0"/>
              <a:t>S</a:t>
            </a:r>
            <a:r>
              <a:rPr lang="zh-CN" altLang="en-US" sz="2000" dirty="0"/>
              <a:t>附近。</a:t>
            </a:r>
            <a:endParaRPr lang="en-US" altLang="zh-CN" sz="2000" dirty="0"/>
          </a:p>
        </p:txBody>
      </p:sp>
      <p:sp>
        <p:nvSpPr>
          <p:cNvPr id="7" name="TextBox 6"/>
          <p:cNvSpPr txBox="1"/>
          <p:nvPr/>
        </p:nvSpPr>
        <p:spPr>
          <a:xfrm>
            <a:off x="710545" y="6224927"/>
            <a:ext cx="1413183" cy="646331"/>
          </a:xfrm>
          <a:prstGeom prst="rect">
            <a:avLst/>
          </a:prstGeom>
          <a:noFill/>
        </p:spPr>
        <p:txBody>
          <a:bodyPr wrap="square" rtlCol="0">
            <a:spAutoFit/>
          </a:bodyPr>
          <a:lstStyle/>
          <a:p>
            <a:pPr algn="ctr"/>
            <a:r>
              <a:rPr lang="zh-CN" altLang="en-US" dirty="0"/>
              <a:t>哥白尼采用的参考系</a:t>
            </a:r>
          </a:p>
        </p:txBody>
      </p:sp>
      <p:sp>
        <p:nvSpPr>
          <p:cNvPr id="10" name="TextBox 9"/>
          <p:cNvSpPr txBox="1"/>
          <p:nvPr/>
        </p:nvSpPr>
        <p:spPr>
          <a:xfrm>
            <a:off x="2549137" y="6227384"/>
            <a:ext cx="1374791" cy="646331"/>
          </a:xfrm>
          <a:prstGeom prst="rect">
            <a:avLst/>
          </a:prstGeom>
          <a:noFill/>
        </p:spPr>
        <p:txBody>
          <a:bodyPr wrap="square" rtlCol="0">
            <a:spAutoFit/>
          </a:bodyPr>
          <a:lstStyle/>
          <a:p>
            <a:pPr algn="ctr"/>
            <a:r>
              <a:rPr lang="zh-CN" altLang="en-US" dirty="0"/>
              <a:t>托勒密采用的参考系</a:t>
            </a:r>
          </a:p>
        </p:txBody>
      </p:sp>
      <p:sp>
        <p:nvSpPr>
          <p:cNvPr id="8" name="TextBox 7"/>
          <p:cNvSpPr txBox="1"/>
          <p:nvPr/>
        </p:nvSpPr>
        <p:spPr>
          <a:xfrm>
            <a:off x="4283968" y="6086238"/>
            <a:ext cx="4392488" cy="646331"/>
          </a:xfrm>
          <a:prstGeom prst="rect">
            <a:avLst/>
          </a:prstGeom>
          <a:noFill/>
        </p:spPr>
        <p:txBody>
          <a:bodyPr wrap="square" rtlCol="0">
            <a:spAutoFit/>
          </a:bodyPr>
          <a:lstStyle/>
          <a:p>
            <a:r>
              <a:rPr lang="zh-CN" altLang="en-US" dirty="0">
                <a:solidFill>
                  <a:srgbClr val="FF0000"/>
                </a:solidFill>
              </a:rPr>
              <a:t>对于这一问题，经过了一千多年才采用了正确的坐标系。</a:t>
            </a:r>
          </a:p>
        </p:txBody>
      </p:sp>
    </p:spTree>
    <p:extLst>
      <p:ext uri="{BB962C8B-B14F-4D97-AF65-F5344CB8AC3E}">
        <p14:creationId xmlns:p14="http://schemas.microsoft.com/office/powerpoint/2010/main" val="3089556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AAF3947-6F48-47E5-99EB-458AB12B8A5C}"/>
              </a:ext>
            </a:extLst>
          </p:cNvPr>
          <p:cNvSpPr txBox="1"/>
          <p:nvPr/>
        </p:nvSpPr>
        <p:spPr>
          <a:xfrm>
            <a:off x="1115616" y="1484784"/>
            <a:ext cx="6768752" cy="954107"/>
          </a:xfrm>
          <a:prstGeom prst="rect">
            <a:avLst/>
          </a:prstGeom>
          <a:noFill/>
        </p:spPr>
        <p:txBody>
          <a:bodyPr wrap="square" rtlCol="0">
            <a:spAutoFit/>
          </a:bodyPr>
          <a:lstStyle/>
          <a:p>
            <a:r>
              <a:rPr lang="en-US" altLang="zh-CN" sz="2800" dirty="0"/>
              <a:t>P</a:t>
            </a:r>
            <a:r>
              <a:rPr lang="zh-CN" altLang="en-US" sz="2800" dirty="0"/>
              <a:t>相对于</a:t>
            </a:r>
            <a:r>
              <a:rPr lang="en-US" altLang="zh-CN" sz="2800" dirty="0"/>
              <a:t>E</a:t>
            </a:r>
            <a:r>
              <a:rPr lang="zh-CN" altLang="en-US" sz="2800" dirty="0"/>
              <a:t>的速度</a:t>
            </a:r>
            <a:r>
              <a:rPr lang="en-US" altLang="zh-CN" sz="2800" dirty="0"/>
              <a:t>=</a:t>
            </a:r>
          </a:p>
          <a:p>
            <a:r>
              <a:rPr lang="en-US" altLang="zh-CN" sz="2800" dirty="0"/>
              <a:t>                 P</a:t>
            </a:r>
            <a:r>
              <a:rPr lang="zh-CN" altLang="en-US" sz="2800" dirty="0"/>
              <a:t>相对于</a:t>
            </a:r>
            <a:r>
              <a:rPr lang="en-US" altLang="zh-CN" sz="2800" dirty="0"/>
              <a:t>S</a:t>
            </a:r>
            <a:r>
              <a:rPr lang="zh-CN" altLang="en-US" sz="2800" dirty="0"/>
              <a:t>的速度</a:t>
            </a:r>
            <a:r>
              <a:rPr lang="en-US" altLang="zh-CN" sz="2800" dirty="0"/>
              <a:t>+S</a:t>
            </a:r>
            <a:r>
              <a:rPr lang="zh-CN" altLang="en-US" sz="2800" dirty="0"/>
              <a:t>相对于</a:t>
            </a:r>
            <a:r>
              <a:rPr lang="en-US" altLang="zh-CN" sz="2800" dirty="0"/>
              <a:t>E</a:t>
            </a:r>
            <a:r>
              <a:rPr lang="zh-CN" altLang="en-US" sz="2800" dirty="0"/>
              <a:t>的速度</a:t>
            </a:r>
          </a:p>
        </p:txBody>
      </p:sp>
    </p:spTree>
    <p:extLst>
      <p:ext uri="{BB962C8B-B14F-4D97-AF65-F5344CB8AC3E}">
        <p14:creationId xmlns:p14="http://schemas.microsoft.com/office/powerpoint/2010/main" val="164963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质点位置的确定方法</a:t>
            </a:r>
          </a:p>
        </p:txBody>
      </p:sp>
      <p:sp>
        <p:nvSpPr>
          <p:cNvPr id="3" name="内容占位符 2"/>
          <p:cNvSpPr>
            <a:spLocks noGrp="1"/>
          </p:cNvSpPr>
          <p:nvPr>
            <p:ph idx="1"/>
          </p:nvPr>
        </p:nvSpPr>
        <p:spPr>
          <a:xfrm>
            <a:off x="457200" y="1600200"/>
            <a:ext cx="8229600" cy="4997152"/>
          </a:xfrm>
        </p:spPr>
        <p:txBody>
          <a:bodyPr>
            <a:normAutofit/>
          </a:bodyPr>
          <a:lstStyle/>
          <a:p>
            <a:r>
              <a:rPr lang="zh-CN" altLang="en-US" dirty="0"/>
              <a:t> 质点位置的确定方法</a:t>
            </a:r>
            <a:br>
              <a:rPr lang="en-US" altLang="zh-CN" dirty="0"/>
            </a:br>
            <a:r>
              <a:rPr lang="en-US" altLang="zh-CN" dirty="0"/>
              <a:t>1. </a:t>
            </a:r>
            <a:r>
              <a:rPr lang="zh-CN" altLang="en-US" dirty="0"/>
              <a:t>坐标法</a:t>
            </a:r>
            <a:br>
              <a:rPr lang="en-US" altLang="zh-CN" dirty="0"/>
            </a:br>
            <a:br>
              <a:rPr lang="en-US" altLang="zh-CN" dirty="0"/>
            </a:br>
            <a:br>
              <a:rPr lang="en-US" altLang="zh-CN" dirty="0"/>
            </a:br>
            <a:r>
              <a:rPr lang="en-US" altLang="zh-CN" dirty="0"/>
              <a:t>2. </a:t>
            </a:r>
            <a:r>
              <a:rPr lang="zh-CN" altLang="en-US" dirty="0"/>
              <a:t>自然法</a:t>
            </a:r>
            <a:br>
              <a:rPr lang="en-US" altLang="zh-CN" dirty="0"/>
            </a:br>
            <a:r>
              <a:rPr lang="zh-CN" altLang="en-US" dirty="0"/>
              <a:t>已知质点相对参考系的运动轨迹时，常用自然法。自然坐标是代数量。</a:t>
            </a:r>
            <a:br>
              <a:rPr lang="en-US" altLang="zh-CN" dirty="0"/>
            </a:br>
            <a:br>
              <a:rPr lang="en-US" altLang="zh-CN" dirty="0"/>
            </a:br>
            <a:endParaRPr lang="en-US" altLang="zh-CN" u="sng" dirty="0">
              <a:latin typeface="楷体" panose="02010609060101010101" pitchFamily="49" charset="-122"/>
              <a:ea typeface="楷体" panose="02010609060101010101" pitchFamily="49" charset="-122"/>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 Box 24"/>
          <p:cNvSpPr txBox="1">
            <a:spLocks noChangeArrowheads="1"/>
          </p:cNvSpPr>
          <p:nvPr/>
        </p:nvSpPr>
        <p:spPr bwMode="auto">
          <a:xfrm>
            <a:off x="799436" y="2632139"/>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kumimoji="1" lang="zh-CN" altLang="en-US" sz="2400" dirty="0">
                <a:latin typeface="Times New Roman" pitchFamily="18" charset="0"/>
              </a:rPr>
              <a:t>直角坐标系（ </a:t>
            </a:r>
            <a:r>
              <a:rPr kumimoji="1" lang="en-US" altLang="zh-CN" sz="2400" i="1" dirty="0">
                <a:latin typeface="Times New Roman" pitchFamily="18" charset="0"/>
              </a:rPr>
              <a:t>x , y , z</a:t>
            </a:r>
            <a:r>
              <a:rPr kumimoji="1" lang="en-US" altLang="zh-CN" sz="2400" dirty="0">
                <a:latin typeface="Times New Roman" pitchFamily="18" charset="0"/>
              </a:rPr>
              <a:t> </a:t>
            </a:r>
            <a:r>
              <a:rPr kumimoji="1" lang="zh-CN" altLang="en-US" sz="2400" dirty="0">
                <a:latin typeface="Times New Roman" pitchFamily="18" charset="0"/>
              </a:rPr>
              <a:t>）       球坐标系（ </a:t>
            </a:r>
            <a:r>
              <a:rPr kumimoji="1" lang="en-US" altLang="zh-CN" sz="2400" i="1" dirty="0">
                <a:latin typeface="Times New Roman" pitchFamily="18" charset="0"/>
              </a:rPr>
              <a:t>r</a:t>
            </a:r>
            <a:r>
              <a:rPr kumimoji="1" lang="en-US" altLang="zh-CN" sz="2400" dirty="0">
                <a:latin typeface="Times New Roman" pitchFamily="18" charset="0"/>
              </a:rPr>
              <a:t>, </a:t>
            </a:r>
            <a:r>
              <a:rPr kumimoji="1" lang="en-US" altLang="zh-CN" sz="2400" i="1" dirty="0">
                <a:latin typeface="Times New Roman" pitchFamily="18" charset="0"/>
              </a:rPr>
              <a:t>θ</a:t>
            </a:r>
            <a:r>
              <a:rPr kumimoji="1" lang="en-US" altLang="zh-CN" sz="2400" dirty="0">
                <a:latin typeface="Times New Roman" pitchFamily="18" charset="0"/>
              </a:rPr>
              <a:t>, </a:t>
            </a:r>
            <a:r>
              <a:rPr kumimoji="1" lang="en-US" altLang="zh-CN" sz="2400" i="1" dirty="0">
                <a:latin typeface="Times New Roman" pitchFamily="18" charset="0"/>
                <a:sym typeface="Symbol" pitchFamily="18" charset="2"/>
              </a:rPr>
              <a:t></a:t>
            </a:r>
            <a:r>
              <a:rPr kumimoji="1" lang="en-US" altLang="zh-CN" sz="2400" i="1" dirty="0">
                <a:latin typeface="Times New Roman" pitchFamily="18" charset="0"/>
              </a:rPr>
              <a:t> </a:t>
            </a:r>
            <a:r>
              <a:rPr kumimoji="1" lang="zh-CN" altLang="en-US" sz="2400" dirty="0">
                <a:latin typeface="Times New Roman" pitchFamily="18" charset="0"/>
              </a:rPr>
              <a:t>）</a:t>
            </a:r>
          </a:p>
        </p:txBody>
      </p:sp>
      <p:sp>
        <p:nvSpPr>
          <p:cNvPr id="7" name="Text Box 25"/>
          <p:cNvSpPr txBox="1">
            <a:spLocks noChangeArrowheads="1"/>
          </p:cNvSpPr>
          <p:nvPr/>
        </p:nvSpPr>
        <p:spPr bwMode="auto">
          <a:xfrm>
            <a:off x="782470" y="3050740"/>
            <a:ext cx="693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kumimoji="1" lang="zh-CN" altLang="en-US" sz="2400" dirty="0">
                <a:latin typeface="宋体" charset="-122"/>
              </a:rPr>
              <a:t>柱坐标系</a:t>
            </a:r>
            <a:r>
              <a:rPr kumimoji="1" lang="zh-CN" altLang="en-US" sz="2400" dirty="0">
                <a:latin typeface="Times New Roman" pitchFamily="18" charset="0"/>
              </a:rPr>
              <a:t>（</a:t>
            </a:r>
            <a:r>
              <a:rPr kumimoji="1" lang="zh-CN" altLang="en-US" sz="2400" i="1" dirty="0">
                <a:latin typeface="Times New Roman" pitchFamily="18" charset="0"/>
                <a:sym typeface="Symbol" pitchFamily="18" charset="2"/>
              </a:rPr>
              <a:t></a:t>
            </a:r>
            <a:r>
              <a:rPr kumimoji="1" lang="zh-CN" altLang="en-US" sz="2400" i="1" dirty="0">
                <a:latin typeface="Times New Roman" pitchFamily="18" charset="0"/>
              </a:rPr>
              <a:t> </a:t>
            </a:r>
            <a:r>
              <a:rPr kumimoji="1" lang="en-US" altLang="zh-CN" sz="2400" i="1" dirty="0">
                <a:latin typeface="Times New Roman" pitchFamily="18" charset="0"/>
              </a:rPr>
              <a:t>, </a:t>
            </a:r>
            <a:r>
              <a:rPr kumimoji="1" lang="en-US" altLang="zh-CN" sz="2400" i="1" dirty="0">
                <a:latin typeface="Times New Roman" pitchFamily="18" charset="0"/>
                <a:sym typeface="Symbol" pitchFamily="18" charset="2"/>
              </a:rPr>
              <a:t></a:t>
            </a:r>
            <a:r>
              <a:rPr kumimoji="1" lang="en-US" altLang="zh-CN" sz="2400" i="1" dirty="0">
                <a:latin typeface="Times New Roman" pitchFamily="18" charset="0"/>
              </a:rPr>
              <a:t>  , z </a:t>
            </a:r>
            <a:r>
              <a:rPr kumimoji="1" lang="zh-CN" altLang="en-US" sz="2400" dirty="0">
                <a:latin typeface="Times New Roman" pitchFamily="18" charset="0"/>
              </a:rPr>
              <a:t>）</a:t>
            </a:r>
            <a:endParaRPr kumimoji="1" lang="en-US" altLang="zh-CN" sz="2400" dirty="0">
              <a:latin typeface="Times New Roman"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176995265"/>
              </p:ext>
            </p:extLst>
          </p:nvPr>
        </p:nvGraphicFramePr>
        <p:xfrm>
          <a:off x="1979712" y="5454650"/>
          <a:ext cx="1628496" cy="630386"/>
        </p:xfrm>
        <a:graphic>
          <a:graphicData uri="http://schemas.openxmlformats.org/presentationml/2006/ole">
            <mc:AlternateContent xmlns:mc="http://schemas.openxmlformats.org/markup-compatibility/2006">
              <mc:Choice xmlns:v="urn:schemas-microsoft-com:vml" Requires="v">
                <p:oleObj spid="_x0000_s4705" name="Equation" r:id="rId4" imgW="533160" imgH="203040" progId="Equation.DSMT4">
                  <p:embed/>
                </p:oleObj>
              </mc:Choice>
              <mc:Fallback>
                <p:oleObj name="Equation" r:id="rId4" imgW="533160" imgH="203040" progId="Equation.DSMT4">
                  <p:embed/>
                  <p:pic>
                    <p:nvPicPr>
                      <p:cNvPr id="0" name="Picture 2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712" y="5454650"/>
                        <a:ext cx="1628496" cy="6303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7" name="组合 26"/>
          <p:cNvGrpSpPr/>
          <p:nvPr/>
        </p:nvGrpSpPr>
        <p:grpSpPr>
          <a:xfrm>
            <a:off x="4054497" y="5070571"/>
            <a:ext cx="4329112" cy="1657350"/>
            <a:chOff x="4606132" y="4941168"/>
            <a:chExt cx="4329112" cy="1657350"/>
          </a:xfrm>
        </p:grpSpPr>
        <p:sp>
          <p:nvSpPr>
            <p:cNvPr id="17" name="Freeform 2"/>
            <p:cNvSpPr>
              <a:spLocks/>
            </p:cNvSpPr>
            <p:nvPr/>
          </p:nvSpPr>
          <p:spPr bwMode="auto">
            <a:xfrm>
              <a:off x="4606132" y="4941168"/>
              <a:ext cx="4329112" cy="1657350"/>
            </a:xfrm>
            <a:custGeom>
              <a:avLst/>
              <a:gdLst>
                <a:gd name="T0" fmla="*/ 2376 w 2727"/>
                <a:gd name="T1" fmla="*/ 12 h 1044"/>
                <a:gd name="T2" fmla="*/ 2592 w 2727"/>
                <a:gd name="T3" fmla="*/ 96 h 1044"/>
                <a:gd name="T4" fmla="*/ 2724 w 2727"/>
                <a:gd name="T5" fmla="*/ 432 h 1044"/>
                <a:gd name="T6" fmla="*/ 2652 w 2727"/>
                <a:gd name="T7" fmla="*/ 780 h 1044"/>
                <a:gd name="T8" fmla="*/ 2388 w 2727"/>
                <a:gd name="T9" fmla="*/ 888 h 1044"/>
                <a:gd name="T10" fmla="*/ 2316 w 2727"/>
                <a:gd name="T11" fmla="*/ 936 h 1044"/>
                <a:gd name="T12" fmla="*/ 2244 w 2727"/>
                <a:gd name="T13" fmla="*/ 972 h 1044"/>
                <a:gd name="T14" fmla="*/ 2136 w 2727"/>
                <a:gd name="T15" fmla="*/ 1032 h 1044"/>
                <a:gd name="T16" fmla="*/ 1920 w 2727"/>
                <a:gd name="T17" fmla="*/ 1044 h 1044"/>
                <a:gd name="T18" fmla="*/ 1260 w 2727"/>
                <a:gd name="T19" fmla="*/ 1008 h 1044"/>
                <a:gd name="T20" fmla="*/ 804 w 2727"/>
                <a:gd name="T21" fmla="*/ 912 h 1044"/>
                <a:gd name="T22" fmla="*/ 648 w 2727"/>
                <a:gd name="T23" fmla="*/ 852 h 1044"/>
                <a:gd name="T24" fmla="*/ 180 w 2727"/>
                <a:gd name="T25" fmla="*/ 804 h 1044"/>
                <a:gd name="T26" fmla="*/ 132 w 2727"/>
                <a:gd name="T27" fmla="*/ 792 h 1044"/>
                <a:gd name="T28" fmla="*/ 60 w 2727"/>
                <a:gd name="T29" fmla="*/ 768 h 1044"/>
                <a:gd name="T30" fmla="*/ 0 w 2727"/>
                <a:gd name="T31" fmla="*/ 636 h 1044"/>
                <a:gd name="T32" fmla="*/ 84 w 2727"/>
                <a:gd name="T33" fmla="*/ 276 h 1044"/>
                <a:gd name="T34" fmla="*/ 192 w 2727"/>
                <a:gd name="T35" fmla="*/ 168 h 1044"/>
                <a:gd name="T36" fmla="*/ 336 w 2727"/>
                <a:gd name="T37" fmla="*/ 60 h 1044"/>
                <a:gd name="T38" fmla="*/ 600 w 2727"/>
                <a:gd name="T39" fmla="*/ 48 h 1044"/>
                <a:gd name="T40" fmla="*/ 720 w 2727"/>
                <a:gd name="T41" fmla="*/ 36 h 1044"/>
                <a:gd name="T42" fmla="*/ 792 w 2727"/>
                <a:gd name="T43" fmla="*/ 12 h 1044"/>
                <a:gd name="T44" fmla="*/ 828 w 2727"/>
                <a:gd name="T45" fmla="*/ 0 h 1044"/>
                <a:gd name="T46" fmla="*/ 1224 w 2727"/>
                <a:gd name="T47" fmla="*/ 48 h 1044"/>
                <a:gd name="T48" fmla="*/ 1380 w 2727"/>
                <a:gd name="T49" fmla="*/ 84 h 1044"/>
                <a:gd name="T50" fmla="*/ 2136 w 2727"/>
                <a:gd name="T51" fmla="*/ 48 h 1044"/>
                <a:gd name="T52" fmla="*/ 2376 w 2727"/>
                <a:gd name="T53" fmla="*/ 12 h 1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27" h="1044">
                  <a:moveTo>
                    <a:pt x="2376" y="12"/>
                  </a:moveTo>
                  <a:cubicBezTo>
                    <a:pt x="2457" y="26"/>
                    <a:pt x="2524" y="51"/>
                    <a:pt x="2592" y="96"/>
                  </a:cubicBezTo>
                  <a:cubicBezTo>
                    <a:pt x="2661" y="200"/>
                    <a:pt x="2699" y="309"/>
                    <a:pt x="2724" y="432"/>
                  </a:cubicBezTo>
                  <a:cubicBezTo>
                    <a:pt x="2714" y="521"/>
                    <a:pt x="2727" y="714"/>
                    <a:pt x="2652" y="780"/>
                  </a:cubicBezTo>
                  <a:cubicBezTo>
                    <a:pt x="2577" y="845"/>
                    <a:pt x="2479" y="858"/>
                    <a:pt x="2388" y="888"/>
                  </a:cubicBezTo>
                  <a:cubicBezTo>
                    <a:pt x="2361" y="897"/>
                    <a:pt x="2340" y="920"/>
                    <a:pt x="2316" y="936"/>
                  </a:cubicBezTo>
                  <a:cubicBezTo>
                    <a:pt x="2156" y="1043"/>
                    <a:pt x="2393" y="889"/>
                    <a:pt x="2244" y="972"/>
                  </a:cubicBezTo>
                  <a:cubicBezTo>
                    <a:pt x="2216" y="987"/>
                    <a:pt x="2175" y="1028"/>
                    <a:pt x="2136" y="1032"/>
                  </a:cubicBezTo>
                  <a:cubicBezTo>
                    <a:pt x="2064" y="1039"/>
                    <a:pt x="1992" y="1040"/>
                    <a:pt x="1920" y="1044"/>
                  </a:cubicBezTo>
                  <a:cubicBezTo>
                    <a:pt x="1630" y="1037"/>
                    <a:pt x="1504" y="1028"/>
                    <a:pt x="1260" y="1008"/>
                  </a:cubicBezTo>
                  <a:cubicBezTo>
                    <a:pt x="1111" y="958"/>
                    <a:pt x="960" y="931"/>
                    <a:pt x="804" y="912"/>
                  </a:cubicBezTo>
                  <a:cubicBezTo>
                    <a:pt x="754" y="895"/>
                    <a:pt x="699" y="863"/>
                    <a:pt x="648" y="852"/>
                  </a:cubicBezTo>
                  <a:cubicBezTo>
                    <a:pt x="490" y="817"/>
                    <a:pt x="345" y="812"/>
                    <a:pt x="180" y="804"/>
                  </a:cubicBezTo>
                  <a:cubicBezTo>
                    <a:pt x="164" y="800"/>
                    <a:pt x="148" y="797"/>
                    <a:pt x="132" y="792"/>
                  </a:cubicBezTo>
                  <a:cubicBezTo>
                    <a:pt x="108" y="785"/>
                    <a:pt x="60" y="768"/>
                    <a:pt x="60" y="768"/>
                  </a:cubicBezTo>
                  <a:cubicBezTo>
                    <a:pt x="1" y="679"/>
                    <a:pt x="18" y="724"/>
                    <a:pt x="0" y="636"/>
                  </a:cubicBezTo>
                  <a:cubicBezTo>
                    <a:pt x="12" y="544"/>
                    <a:pt x="10" y="359"/>
                    <a:pt x="84" y="276"/>
                  </a:cubicBezTo>
                  <a:cubicBezTo>
                    <a:pt x="118" y="238"/>
                    <a:pt x="164" y="210"/>
                    <a:pt x="192" y="168"/>
                  </a:cubicBezTo>
                  <a:cubicBezTo>
                    <a:pt x="220" y="125"/>
                    <a:pt x="281" y="64"/>
                    <a:pt x="336" y="60"/>
                  </a:cubicBezTo>
                  <a:cubicBezTo>
                    <a:pt x="424" y="53"/>
                    <a:pt x="512" y="52"/>
                    <a:pt x="600" y="48"/>
                  </a:cubicBezTo>
                  <a:cubicBezTo>
                    <a:pt x="640" y="44"/>
                    <a:pt x="680" y="43"/>
                    <a:pt x="720" y="36"/>
                  </a:cubicBezTo>
                  <a:cubicBezTo>
                    <a:pt x="745" y="31"/>
                    <a:pt x="768" y="20"/>
                    <a:pt x="792" y="12"/>
                  </a:cubicBezTo>
                  <a:cubicBezTo>
                    <a:pt x="804" y="8"/>
                    <a:pt x="828" y="0"/>
                    <a:pt x="828" y="0"/>
                  </a:cubicBezTo>
                  <a:cubicBezTo>
                    <a:pt x="965" y="9"/>
                    <a:pt x="1089" y="33"/>
                    <a:pt x="1224" y="48"/>
                  </a:cubicBezTo>
                  <a:cubicBezTo>
                    <a:pt x="1276" y="65"/>
                    <a:pt x="1326" y="75"/>
                    <a:pt x="1380" y="84"/>
                  </a:cubicBezTo>
                  <a:cubicBezTo>
                    <a:pt x="1631" y="61"/>
                    <a:pt x="1884" y="56"/>
                    <a:pt x="2136" y="48"/>
                  </a:cubicBezTo>
                  <a:cubicBezTo>
                    <a:pt x="2226" y="18"/>
                    <a:pt x="2282" y="12"/>
                    <a:pt x="2376" y="12"/>
                  </a:cubicBezTo>
                  <a:close/>
                </a:path>
              </a:pathLst>
            </a:custGeom>
            <a:solidFill>
              <a:schemeClr val="hlink">
                <a:alpha val="50000"/>
              </a:schemeClr>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Rectangle 3"/>
            <p:cNvSpPr>
              <a:spLocks noChangeArrowheads="1"/>
            </p:cNvSpPr>
            <p:nvPr/>
          </p:nvSpPr>
          <p:spPr bwMode="auto">
            <a:xfrm>
              <a:off x="7035007" y="5684118"/>
              <a:ext cx="3619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4000" b="1">
                  <a:solidFill>
                    <a:srgbClr val="66FF33"/>
                  </a:solidFill>
                  <a:latin typeface="Times New Roman" pitchFamily="18" charset="0"/>
                </a:rPr>
                <a:t>•</a:t>
              </a:r>
              <a:endParaRPr kumimoji="1" lang="en-US" altLang="zh-CN" sz="4000" b="1">
                <a:solidFill>
                  <a:schemeClr val="bg1"/>
                </a:solidFill>
                <a:latin typeface="Times New Roman" pitchFamily="18" charset="0"/>
              </a:endParaRPr>
            </a:p>
          </p:txBody>
        </p:sp>
        <p:sp>
          <p:nvSpPr>
            <p:cNvPr id="19" name="Rectangle 4"/>
            <p:cNvSpPr>
              <a:spLocks noChangeArrowheads="1"/>
            </p:cNvSpPr>
            <p:nvPr/>
          </p:nvSpPr>
          <p:spPr bwMode="auto">
            <a:xfrm>
              <a:off x="5977732" y="5041180"/>
              <a:ext cx="3619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4000" b="1">
                  <a:solidFill>
                    <a:srgbClr val="FFFF00"/>
                  </a:solidFill>
                  <a:latin typeface="Times New Roman" pitchFamily="18" charset="0"/>
                </a:rPr>
                <a:t>•</a:t>
              </a:r>
              <a:endParaRPr kumimoji="1" lang="en-US" altLang="zh-CN" sz="4000" b="1">
                <a:solidFill>
                  <a:schemeClr val="bg1"/>
                </a:solidFill>
                <a:latin typeface="Times New Roman" pitchFamily="18" charset="0"/>
              </a:endParaRPr>
            </a:p>
          </p:txBody>
        </p:sp>
        <p:graphicFrame>
          <p:nvGraphicFramePr>
            <p:cNvPr id="20" name="Object 16"/>
            <p:cNvGraphicFramePr>
              <a:graphicFrameLocks noChangeAspect="1"/>
            </p:cNvGraphicFramePr>
            <p:nvPr>
              <p:extLst>
                <p:ext uri="{D42A27DB-BD31-4B8C-83A1-F6EECF244321}">
                  <p14:modId xmlns:p14="http://schemas.microsoft.com/office/powerpoint/2010/main" val="3614244741"/>
                </p:ext>
              </p:extLst>
            </p:nvPr>
          </p:nvGraphicFramePr>
          <p:xfrm>
            <a:off x="4876800" y="5637213"/>
            <a:ext cx="871538" cy="327025"/>
          </p:xfrm>
          <a:graphic>
            <a:graphicData uri="http://schemas.openxmlformats.org/presentationml/2006/ole">
              <mc:AlternateContent xmlns:mc="http://schemas.openxmlformats.org/markup-compatibility/2006">
                <mc:Choice xmlns:v="urn:schemas-microsoft-com:vml" Requires="v">
                  <p:oleObj spid="_x0000_s4706" name="Equation" r:id="rId6" imgW="495000" imgH="203040" progId="Equation.DSMT4">
                    <p:embed/>
                  </p:oleObj>
                </mc:Choice>
                <mc:Fallback>
                  <p:oleObj name="Equation" r:id="rId6" imgW="495000" imgH="203040" progId="Equation.DSMT4">
                    <p:embed/>
                    <p:pic>
                      <p:nvPicPr>
                        <p:cNvPr id="0" name="Picture 2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5637213"/>
                          <a:ext cx="871538" cy="32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Line 17"/>
            <p:cNvSpPr>
              <a:spLocks noChangeShapeType="1"/>
            </p:cNvSpPr>
            <p:nvPr/>
          </p:nvSpPr>
          <p:spPr bwMode="auto">
            <a:xfrm>
              <a:off x="6625432" y="5531718"/>
              <a:ext cx="381000" cy="304800"/>
            </a:xfrm>
            <a:prstGeom prst="line">
              <a:avLst/>
            </a:prstGeom>
            <a:noFill/>
            <a:ln w="38100">
              <a:solidFill>
                <a:srgbClr val="66FF33"/>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2" name="Object 18"/>
            <p:cNvGraphicFramePr>
              <a:graphicFrameLocks/>
            </p:cNvGraphicFramePr>
            <p:nvPr>
              <p:extLst>
                <p:ext uri="{D42A27DB-BD31-4B8C-83A1-F6EECF244321}">
                  <p14:modId xmlns:p14="http://schemas.microsoft.com/office/powerpoint/2010/main" val="54040897"/>
                </p:ext>
              </p:extLst>
            </p:nvPr>
          </p:nvGraphicFramePr>
          <p:xfrm>
            <a:off x="5911057" y="5523780"/>
            <a:ext cx="215900" cy="280988"/>
          </p:xfrm>
          <a:graphic>
            <a:graphicData uri="http://schemas.openxmlformats.org/presentationml/2006/ole">
              <mc:AlternateContent xmlns:mc="http://schemas.openxmlformats.org/markup-compatibility/2006">
                <mc:Choice xmlns:v="urn:schemas-microsoft-com:vml" Requires="v">
                  <p:oleObj spid="_x0000_s4707" name="Equation" r:id="rId8" imgW="190440" imgH="228600" progId="Equation.3">
                    <p:embed/>
                  </p:oleObj>
                </mc:Choice>
                <mc:Fallback>
                  <p:oleObj name="Equation" r:id="rId8" imgW="190440" imgH="228600" progId="Equation.3">
                    <p:embed/>
                    <p:pic>
                      <p:nvPicPr>
                        <p:cNvPr id="0" name="Picture 21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11057" y="5523780"/>
                          <a:ext cx="215900" cy="280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19"/>
            <p:cNvGraphicFramePr>
              <a:graphicFrameLocks noChangeAspect="1"/>
            </p:cNvGraphicFramePr>
            <p:nvPr>
              <p:extLst>
                <p:ext uri="{D42A27DB-BD31-4B8C-83A1-F6EECF244321}">
                  <p14:modId xmlns:p14="http://schemas.microsoft.com/office/powerpoint/2010/main" val="4132701969"/>
                </p:ext>
              </p:extLst>
            </p:nvPr>
          </p:nvGraphicFramePr>
          <p:xfrm>
            <a:off x="6450013" y="5794375"/>
            <a:ext cx="258762" cy="319088"/>
          </p:xfrm>
          <a:graphic>
            <a:graphicData uri="http://schemas.openxmlformats.org/presentationml/2006/ole">
              <mc:AlternateContent xmlns:mc="http://schemas.openxmlformats.org/markup-compatibility/2006">
                <mc:Choice xmlns:v="urn:schemas-microsoft-com:vml" Requires="v">
                  <p:oleObj spid="_x0000_s4708" name="Equation" r:id="rId10" imgW="114120" imgH="139680" progId="Equation.DSMT4">
                    <p:embed/>
                  </p:oleObj>
                </mc:Choice>
                <mc:Fallback>
                  <p:oleObj name="Equation" r:id="rId10" imgW="114120" imgH="139680" progId="Equation.DSMT4">
                    <p:embed/>
                    <p:pic>
                      <p:nvPicPr>
                        <p:cNvPr id="0" name="Picture 2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50013" y="5794375"/>
                          <a:ext cx="258762" cy="319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20"/>
            <p:cNvGraphicFramePr>
              <a:graphicFrameLocks noChangeAspect="1"/>
            </p:cNvGraphicFramePr>
            <p:nvPr>
              <p:extLst>
                <p:ext uri="{D42A27DB-BD31-4B8C-83A1-F6EECF244321}">
                  <p14:modId xmlns:p14="http://schemas.microsoft.com/office/powerpoint/2010/main" val="2395183162"/>
                </p:ext>
              </p:extLst>
            </p:nvPr>
          </p:nvGraphicFramePr>
          <p:xfrm>
            <a:off x="6982619" y="6084168"/>
            <a:ext cx="347663" cy="377825"/>
          </p:xfrm>
          <a:graphic>
            <a:graphicData uri="http://schemas.openxmlformats.org/presentationml/2006/ole">
              <mc:AlternateContent xmlns:mc="http://schemas.openxmlformats.org/markup-compatibility/2006">
                <mc:Choice xmlns:v="urn:schemas-microsoft-com:vml" Requires="v">
                  <p:oleObj spid="_x0000_s4709" name="Equation" r:id="rId12" imgW="152280" imgH="164880" progId="Equation.DSMT4">
                    <p:embed/>
                  </p:oleObj>
                </mc:Choice>
                <mc:Fallback>
                  <p:oleObj name="Equation" r:id="rId12" imgW="152280" imgH="164880" progId="Equation.DSMT4">
                    <p:embed/>
                    <p:pic>
                      <p:nvPicPr>
                        <p:cNvPr id="0" name="Picture 2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982619" y="6084168"/>
                          <a:ext cx="347663"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21"/>
            <p:cNvGraphicFramePr>
              <a:graphicFrameLocks noChangeAspect="1"/>
            </p:cNvGraphicFramePr>
            <p:nvPr>
              <p:extLst>
                <p:ext uri="{D42A27DB-BD31-4B8C-83A1-F6EECF244321}">
                  <p14:modId xmlns:p14="http://schemas.microsoft.com/office/powerpoint/2010/main" val="900661091"/>
                </p:ext>
              </p:extLst>
            </p:nvPr>
          </p:nvGraphicFramePr>
          <p:xfrm>
            <a:off x="6328430" y="5126905"/>
            <a:ext cx="323850" cy="352425"/>
          </p:xfrm>
          <a:graphic>
            <a:graphicData uri="http://schemas.openxmlformats.org/presentationml/2006/ole">
              <mc:AlternateContent xmlns:mc="http://schemas.openxmlformats.org/markup-compatibility/2006">
                <mc:Choice xmlns:v="urn:schemas-microsoft-com:vml" Requires="v">
                  <p:oleObj spid="_x0000_s4710" name="Equation" r:id="rId14" imgW="139680" imgH="152280" progId="Equation.DSMT4">
                    <p:embed/>
                  </p:oleObj>
                </mc:Choice>
                <mc:Fallback>
                  <p:oleObj name="Equation" r:id="rId14" imgW="139680" imgH="152280" progId="Equation.DSMT4">
                    <p:embed/>
                    <p:pic>
                      <p:nvPicPr>
                        <p:cNvPr id="0" name="Picture 2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328430" y="5126905"/>
                          <a:ext cx="32385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Freeform 24"/>
            <p:cNvSpPr>
              <a:spLocks/>
            </p:cNvSpPr>
            <p:nvPr/>
          </p:nvSpPr>
          <p:spPr bwMode="auto">
            <a:xfrm>
              <a:off x="4974432" y="5303118"/>
              <a:ext cx="3822700" cy="774700"/>
            </a:xfrm>
            <a:custGeom>
              <a:avLst/>
              <a:gdLst>
                <a:gd name="T0" fmla="*/ 0 w 2408"/>
                <a:gd name="T1" fmla="*/ 118 h 488"/>
                <a:gd name="T2" fmla="*/ 431 w 2408"/>
                <a:gd name="T3" fmla="*/ 7 h 488"/>
                <a:gd name="T4" fmla="*/ 772 w 2408"/>
                <a:gd name="T5" fmla="*/ 73 h 488"/>
                <a:gd name="T6" fmla="*/ 1180 w 2408"/>
                <a:gd name="T7" fmla="*/ 390 h 488"/>
                <a:gd name="T8" fmla="*/ 1543 w 2408"/>
                <a:gd name="T9" fmla="*/ 481 h 488"/>
                <a:gd name="T10" fmla="*/ 2075 w 2408"/>
                <a:gd name="T11" fmla="*/ 349 h 488"/>
                <a:gd name="T12" fmla="*/ 2359 w 2408"/>
                <a:gd name="T13" fmla="*/ 254 h 488"/>
                <a:gd name="T14" fmla="*/ 2369 w 2408"/>
                <a:gd name="T15" fmla="*/ 241 h 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8" h="488">
                  <a:moveTo>
                    <a:pt x="0" y="118"/>
                  </a:moveTo>
                  <a:cubicBezTo>
                    <a:pt x="72" y="100"/>
                    <a:pt x="302" y="14"/>
                    <a:pt x="431" y="7"/>
                  </a:cubicBezTo>
                  <a:cubicBezTo>
                    <a:pt x="560" y="0"/>
                    <a:pt x="647" y="9"/>
                    <a:pt x="772" y="73"/>
                  </a:cubicBezTo>
                  <a:cubicBezTo>
                    <a:pt x="897" y="137"/>
                    <a:pt x="1051" y="322"/>
                    <a:pt x="1180" y="390"/>
                  </a:cubicBezTo>
                  <a:cubicBezTo>
                    <a:pt x="1309" y="458"/>
                    <a:pt x="1394" y="488"/>
                    <a:pt x="1543" y="481"/>
                  </a:cubicBezTo>
                  <a:cubicBezTo>
                    <a:pt x="1692" y="474"/>
                    <a:pt x="1939" y="387"/>
                    <a:pt x="2075" y="349"/>
                  </a:cubicBezTo>
                  <a:cubicBezTo>
                    <a:pt x="2211" y="311"/>
                    <a:pt x="2310" y="272"/>
                    <a:pt x="2359" y="254"/>
                  </a:cubicBezTo>
                  <a:cubicBezTo>
                    <a:pt x="2408" y="236"/>
                    <a:pt x="2367" y="244"/>
                    <a:pt x="2369" y="241"/>
                  </a:cubicBezTo>
                </a:path>
              </a:pathLst>
            </a:custGeom>
            <a:noFill/>
            <a:ln w="19050">
              <a:solidFill>
                <a:srgbClr val="FFFF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2284229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质点位置的确定方法</a:t>
            </a:r>
          </a:p>
        </p:txBody>
      </p:sp>
      <p:sp>
        <p:nvSpPr>
          <p:cNvPr id="3" name="内容占位符 2"/>
          <p:cNvSpPr>
            <a:spLocks noGrp="1"/>
          </p:cNvSpPr>
          <p:nvPr>
            <p:ph idx="1"/>
          </p:nvPr>
        </p:nvSpPr>
        <p:spPr>
          <a:xfrm>
            <a:off x="457200" y="1600200"/>
            <a:ext cx="8229600" cy="4997152"/>
          </a:xfrm>
        </p:spPr>
        <p:txBody>
          <a:bodyPr>
            <a:normAutofit/>
          </a:bodyPr>
          <a:lstStyle/>
          <a:p>
            <a:pPr>
              <a:spcBef>
                <a:spcPts val="1200"/>
              </a:spcBef>
            </a:pPr>
            <a:r>
              <a:rPr lang="zh-CN" altLang="en-US" dirty="0"/>
              <a:t> 质点位置的确定方法</a:t>
            </a:r>
            <a:br>
              <a:rPr lang="en-US" altLang="zh-CN" dirty="0"/>
            </a:br>
            <a:r>
              <a:rPr lang="en-US" altLang="zh-CN" dirty="0"/>
              <a:t>3. </a:t>
            </a:r>
            <a:r>
              <a:rPr lang="zh-CN" altLang="en-US" dirty="0"/>
              <a:t>位矢法</a:t>
            </a:r>
            <a:br>
              <a:rPr lang="en-US" altLang="zh-CN" dirty="0"/>
            </a:br>
            <a:br>
              <a:rPr lang="en-US" altLang="zh-CN" dirty="0"/>
            </a:br>
            <a:endParaRPr lang="en-US" altLang="zh-CN" u="sng" dirty="0">
              <a:latin typeface="楷体" panose="02010609060101010101" pitchFamily="49" charset="-122"/>
              <a:ea typeface="楷体" panose="02010609060101010101" pitchFamily="49" charset="-122"/>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4503687" y="1323322"/>
            <a:ext cx="4532809" cy="3852302"/>
            <a:chOff x="4267200" y="1323322"/>
            <a:chExt cx="4532809" cy="3852302"/>
          </a:xfrm>
        </p:grpSpPr>
        <p:sp>
          <p:nvSpPr>
            <p:cNvPr id="28" name="Freeform 12"/>
            <p:cNvSpPr>
              <a:spLocks/>
            </p:cNvSpPr>
            <p:nvPr/>
          </p:nvSpPr>
          <p:spPr bwMode="auto">
            <a:xfrm>
              <a:off x="4267200" y="3307631"/>
              <a:ext cx="4343400" cy="1143000"/>
            </a:xfrm>
            <a:custGeom>
              <a:avLst/>
              <a:gdLst>
                <a:gd name="T0" fmla="*/ 1402 w 1667"/>
                <a:gd name="T1" fmla="*/ 356 h 1694"/>
                <a:gd name="T2" fmla="*/ 1385 w 1667"/>
                <a:gd name="T3" fmla="*/ 220 h 1694"/>
                <a:gd name="T4" fmla="*/ 1215 w 1667"/>
                <a:gd name="T5" fmla="*/ 85 h 1694"/>
                <a:gd name="T6" fmla="*/ 724 w 1667"/>
                <a:gd name="T7" fmla="*/ 0 h 1694"/>
                <a:gd name="T8" fmla="*/ 335 w 1667"/>
                <a:gd name="T9" fmla="*/ 17 h 1694"/>
                <a:gd name="T10" fmla="*/ 284 w 1667"/>
                <a:gd name="T11" fmla="*/ 34 h 1694"/>
                <a:gd name="T12" fmla="*/ 267 w 1667"/>
                <a:gd name="T13" fmla="*/ 85 h 1694"/>
                <a:gd name="T14" fmla="*/ 233 w 1667"/>
                <a:gd name="T15" fmla="*/ 136 h 1694"/>
                <a:gd name="T16" fmla="*/ 199 w 1667"/>
                <a:gd name="T17" fmla="*/ 237 h 1694"/>
                <a:gd name="T18" fmla="*/ 182 w 1667"/>
                <a:gd name="T19" fmla="*/ 390 h 1694"/>
                <a:gd name="T20" fmla="*/ 148 w 1667"/>
                <a:gd name="T21" fmla="*/ 441 h 1694"/>
                <a:gd name="T22" fmla="*/ 114 w 1667"/>
                <a:gd name="T23" fmla="*/ 559 h 1694"/>
                <a:gd name="T24" fmla="*/ 80 w 1667"/>
                <a:gd name="T25" fmla="*/ 610 h 1694"/>
                <a:gd name="T26" fmla="*/ 13 w 1667"/>
                <a:gd name="T27" fmla="*/ 763 h 1694"/>
                <a:gd name="T28" fmla="*/ 30 w 1667"/>
                <a:gd name="T29" fmla="*/ 1135 h 1694"/>
                <a:gd name="T30" fmla="*/ 47 w 1667"/>
                <a:gd name="T31" fmla="*/ 1203 h 1694"/>
                <a:gd name="T32" fmla="*/ 97 w 1667"/>
                <a:gd name="T33" fmla="*/ 1254 h 1694"/>
                <a:gd name="T34" fmla="*/ 351 w 1667"/>
                <a:gd name="T35" fmla="*/ 1508 h 1694"/>
                <a:gd name="T36" fmla="*/ 623 w 1667"/>
                <a:gd name="T37" fmla="*/ 1660 h 1694"/>
                <a:gd name="T38" fmla="*/ 758 w 1667"/>
                <a:gd name="T39" fmla="*/ 1694 h 1694"/>
                <a:gd name="T40" fmla="*/ 927 w 1667"/>
                <a:gd name="T41" fmla="*/ 1677 h 1694"/>
                <a:gd name="T42" fmla="*/ 1199 w 1667"/>
                <a:gd name="T43" fmla="*/ 1423 h 1694"/>
                <a:gd name="T44" fmla="*/ 1266 w 1667"/>
                <a:gd name="T45" fmla="*/ 1406 h 1694"/>
                <a:gd name="T46" fmla="*/ 1368 w 1667"/>
                <a:gd name="T47" fmla="*/ 1372 h 1694"/>
                <a:gd name="T48" fmla="*/ 1436 w 1667"/>
                <a:gd name="T49" fmla="*/ 1322 h 1694"/>
                <a:gd name="T50" fmla="*/ 1503 w 1667"/>
                <a:gd name="T51" fmla="*/ 1237 h 1694"/>
                <a:gd name="T52" fmla="*/ 1470 w 1667"/>
                <a:gd name="T53" fmla="*/ 576 h 1694"/>
                <a:gd name="T54" fmla="*/ 1436 w 1667"/>
                <a:gd name="T55" fmla="*/ 525 h 1694"/>
                <a:gd name="T56" fmla="*/ 1402 w 1667"/>
                <a:gd name="T57" fmla="*/ 339 h 1694"/>
                <a:gd name="T58" fmla="*/ 1402 w 1667"/>
                <a:gd name="T59" fmla="*/ 356 h 1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7" h="1694">
                  <a:moveTo>
                    <a:pt x="1402" y="356"/>
                  </a:moveTo>
                  <a:cubicBezTo>
                    <a:pt x="1396" y="311"/>
                    <a:pt x="1397" y="264"/>
                    <a:pt x="1385" y="220"/>
                  </a:cubicBezTo>
                  <a:cubicBezTo>
                    <a:pt x="1368" y="158"/>
                    <a:pt x="1271" y="102"/>
                    <a:pt x="1215" y="85"/>
                  </a:cubicBezTo>
                  <a:cubicBezTo>
                    <a:pt x="1058" y="38"/>
                    <a:pt x="884" y="40"/>
                    <a:pt x="724" y="0"/>
                  </a:cubicBezTo>
                  <a:cubicBezTo>
                    <a:pt x="594" y="6"/>
                    <a:pt x="464" y="7"/>
                    <a:pt x="335" y="17"/>
                  </a:cubicBezTo>
                  <a:cubicBezTo>
                    <a:pt x="317" y="18"/>
                    <a:pt x="297" y="21"/>
                    <a:pt x="284" y="34"/>
                  </a:cubicBezTo>
                  <a:cubicBezTo>
                    <a:pt x="271" y="47"/>
                    <a:pt x="275" y="69"/>
                    <a:pt x="267" y="85"/>
                  </a:cubicBezTo>
                  <a:cubicBezTo>
                    <a:pt x="258" y="103"/>
                    <a:pt x="241" y="117"/>
                    <a:pt x="233" y="136"/>
                  </a:cubicBezTo>
                  <a:cubicBezTo>
                    <a:pt x="218" y="168"/>
                    <a:pt x="199" y="237"/>
                    <a:pt x="199" y="237"/>
                  </a:cubicBezTo>
                  <a:cubicBezTo>
                    <a:pt x="193" y="288"/>
                    <a:pt x="194" y="340"/>
                    <a:pt x="182" y="390"/>
                  </a:cubicBezTo>
                  <a:cubicBezTo>
                    <a:pt x="177" y="410"/>
                    <a:pt x="156" y="422"/>
                    <a:pt x="148" y="441"/>
                  </a:cubicBezTo>
                  <a:cubicBezTo>
                    <a:pt x="115" y="517"/>
                    <a:pt x="147" y="493"/>
                    <a:pt x="114" y="559"/>
                  </a:cubicBezTo>
                  <a:cubicBezTo>
                    <a:pt x="105" y="577"/>
                    <a:pt x="88" y="591"/>
                    <a:pt x="80" y="610"/>
                  </a:cubicBezTo>
                  <a:cubicBezTo>
                    <a:pt x="0" y="792"/>
                    <a:pt x="90" y="648"/>
                    <a:pt x="13" y="763"/>
                  </a:cubicBezTo>
                  <a:cubicBezTo>
                    <a:pt x="19" y="887"/>
                    <a:pt x="20" y="1011"/>
                    <a:pt x="30" y="1135"/>
                  </a:cubicBezTo>
                  <a:cubicBezTo>
                    <a:pt x="32" y="1158"/>
                    <a:pt x="36" y="1183"/>
                    <a:pt x="47" y="1203"/>
                  </a:cubicBezTo>
                  <a:cubicBezTo>
                    <a:pt x="59" y="1224"/>
                    <a:pt x="82" y="1235"/>
                    <a:pt x="97" y="1254"/>
                  </a:cubicBezTo>
                  <a:cubicBezTo>
                    <a:pt x="180" y="1361"/>
                    <a:pt x="216" y="1441"/>
                    <a:pt x="351" y="1508"/>
                  </a:cubicBezTo>
                  <a:cubicBezTo>
                    <a:pt x="454" y="1560"/>
                    <a:pt x="505" y="1630"/>
                    <a:pt x="623" y="1660"/>
                  </a:cubicBezTo>
                  <a:cubicBezTo>
                    <a:pt x="668" y="1671"/>
                    <a:pt x="758" y="1694"/>
                    <a:pt x="758" y="1694"/>
                  </a:cubicBezTo>
                  <a:cubicBezTo>
                    <a:pt x="814" y="1688"/>
                    <a:pt x="871" y="1686"/>
                    <a:pt x="927" y="1677"/>
                  </a:cubicBezTo>
                  <a:cubicBezTo>
                    <a:pt x="1055" y="1657"/>
                    <a:pt x="1134" y="1520"/>
                    <a:pt x="1199" y="1423"/>
                  </a:cubicBezTo>
                  <a:cubicBezTo>
                    <a:pt x="1212" y="1404"/>
                    <a:pt x="1244" y="1413"/>
                    <a:pt x="1266" y="1406"/>
                  </a:cubicBezTo>
                  <a:cubicBezTo>
                    <a:pt x="1300" y="1396"/>
                    <a:pt x="1368" y="1372"/>
                    <a:pt x="1368" y="1372"/>
                  </a:cubicBezTo>
                  <a:cubicBezTo>
                    <a:pt x="1391" y="1355"/>
                    <a:pt x="1418" y="1344"/>
                    <a:pt x="1436" y="1322"/>
                  </a:cubicBezTo>
                  <a:cubicBezTo>
                    <a:pt x="1543" y="1195"/>
                    <a:pt x="1344" y="1345"/>
                    <a:pt x="1503" y="1237"/>
                  </a:cubicBezTo>
                  <a:cubicBezTo>
                    <a:pt x="1571" y="1033"/>
                    <a:pt x="1667" y="710"/>
                    <a:pt x="1470" y="576"/>
                  </a:cubicBezTo>
                  <a:cubicBezTo>
                    <a:pt x="1459" y="559"/>
                    <a:pt x="1441" y="545"/>
                    <a:pt x="1436" y="525"/>
                  </a:cubicBezTo>
                  <a:cubicBezTo>
                    <a:pt x="1415" y="448"/>
                    <a:pt x="1434" y="403"/>
                    <a:pt x="1402" y="339"/>
                  </a:cubicBezTo>
                  <a:cubicBezTo>
                    <a:pt x="1399" y="334"/>
                    <a:pt x="1402" y="350"/>
                    <a:pt x="1402" y="356"/>
                  </a:cubicBezTo>
                  <a:close/>
                </a:path>
              </a:pathLst>
            </a:custGeom>
            <a:solidFill>
              <a:schemeClr val="accent1">
                <a:alpha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n>
                  <a:solidFill>
                    <a:schemeClr val="tx1"/>
                  </a:solidFill>
                </a:ln>
              </a:endParaRPr>
            </a:p>
          </p:txBody>
        </p:sp>
        <p:sp>
          <p:nvSpPr>
            <p:cNvPr id="29" name="Line 13"/>
            <p:cNvSpPr>
              <a:spLocks noChangeShapeType="1"/>
            </p:cNvSpPr>
            <p:nvPr/>
          </p:nvSpPr>
          <p:spPr bwMode="auto">
            <a:xfrm>
              <a:off x="5638800" y="3841031"/>
              <a:ext cx="3048000"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n>
                  <a:solidFill>
                    <a:schemeClr val="tx1"/>
                  </a:solidFill>
                </a:ln>
              </a:endParaRPr>
            </a:p>
          </p:txBody>
        </p:sp>
        <p:sp>
          <p:nvSpPr>
            <p:cNvPr id="30" name="Line 14"/>
            <p:cNvSpPr>
              <a:spLocks noChangeShapeType="1"/>
            </p:cNvSpPr>
            <p:nvPr/>
          </p:nvSpPr>
          <p:spPr bwMode="auto">
            <a:xfrm flipV="1">
              <a:off x="5638800" y="1326431"/>
              <a:ext cx="0" cy="251460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n>
                  <a:solidFill>
                    <a:schemeClr val="tx1"/>
                  </a:solidFill>
                </a:ln>
              </a:endParaRPr>
            </a:p>
          </p:txBody>
        </p:sp>
        <p:sp>
          <p:nvSpPr>
            <p:cNvPr id="31" name="Line 15"/>
            <p:cNvSpPr>
              <a:spLocks noChangeShapeType="1"/>
            </p:cNvSpPr>
            <p:nvPr/>
          </p:nvSpPr>
          <p:spPr bwMode="auto">
            <a:xfrm flipH="1">
              <a:off x="4572000" y="3841031"/>
              <a:ext cx="1066800" cy="106680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n>
                  <a:solidFill>
                    <a:schemeClr val="tx1"/>
                  </a:solidFill>
                </a:ln>
              </a:endParaRPr>
            </a:p>
          </p:txBody>
        </p:sp>
        <p:graphicFrame>
          <p:nvGraphicFramePr>
            <p:cNvPr id="32" name="Object 16"/>
            <p:cNvGraphicFramePr>
              <a:graphicFrameLocks noChangeAspect="1"/>
            </p:cNvGraphicFramePr>
            <p:nvPr>
              <p:extLst>
                <p:ext uri="{D42A27DB-BD31-4B8C-83A1-F6EECF244321}">
                  <p14:modId xmlns:p14="http://schemas.microsoft.com/office/powerpoint/2010/main" val="744974889"/>
                </p:ext>
              </p:extLst>
            </p:nvPr>
          </p:nvGraphicFramePr>
          <p:xfrm>
            <a:off x="5706503" y="1323322"/>
            <a:ext cx="252412" cy="286618"/>
          </p:xfrm>
          <a:graphic>
            <a:graphicData uri="http://schemas.openxmlformats.org/presentationml/2006/ole">
              <mc:AlternateContent xmlns:mc="http://schemas.openxmlformats.org/markup-compatibility/2006">
                <mc:Choice xmlns:v="urn:schemas-microsoft-com:vml" Requires="v">
                  <p:oleObj spid="_x0000_s98882" name="Equation" r:id="rId4" imgW="126720" imgH="126720" progId="Equation.DSMT4">
                    <p:embed/>
                  </p:oleObj>
                </mc:Choice>
                <mc:Fallback>
                  <p:oleObj name="Equation" r:id="rId4" imgW="126720" imgH="126720" progId="Equation.DSMT4">
                    <p:embed/>
                    <p:pic>
                      <p:nvPicPr>
                        <p:cNvPr id="0" name="Picture 5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6503" y="1323322"/>
                          <a:ext cx="252412" cy="2866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Object 17"/>
            <p:cNvGraphicFramePr>
              <a:graphicFrameLocks noChangeAspect="1"/>
            </p:cNvGraphicFramePr>
            <p:nvPr>
              <p:extLst>
                <p:ext uri="{D42A27DB-BD31-4B8C-83A1-F6EECF244321}">
                  <p14:modId xmlns:p14="http://schemas.microsoft.com/office/powerpoint/2010/main" val="979125568"/>
                </p:ext>
              </p:extLst>
            </p:nvPr>
          </p:nvGraphicFramePr>
          <p:xfrm>
            <a:off x="4572000" y="4907486"/>
            <a:ext cx="247650" cy="268138"/>
          </p:xfrm>
          <a:graphic>
            <a:graphicData uri="http://schemas.openxmlformats.org/presentationml/2006/ole">
              <mc:AlternateContent xmlns:mc="http://schemas.openxmlformats.org/markup-compatibility/2006">
                <mc:Choice xmlns:v="urn:schemas-microsoft-com:vml" Requires="v">
                  <p:oleObj spid="_x0000_s98883" name="Equation" r:id="rId6" imgW="126720" imgH="139680" progId="Equation.DSMT4">
                    <p:embed/>
                  </p:oleObj>
                </mc:Choice>
                <mc:Fallback>
                  <p:oleObj name="Equation" r:id="rId6" imgW="126720" imgH="139680" progId="Equation.DSMT4">
                    <p:embed/>
                    <p:pic>
                      <p:nvPicPr>
                        <p:cNvPr id="0" name="Picture 5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4907486"/>
                          <a:ext cx="247650" cy="26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Object 18"/>
            <p:cNvGraphicFramePr>
              <a:graphicFrameLocks noChangeAspect="1"/>
            </p:cNvGraphicFramePr>
            <p:nvPr>
              <p:extLst>
                <p:ext uri="{D42A27DB-BD31-4B8C-83A1-F6EECF244321}">
                  <p14:modId xmlns:p14="http://schemas.microsoft.com/office/powerpoint/2010/main" val="49459126"/>
                </p:ext>
              </p:extLst>
            </p:nvPr>
          </p:nvGraphicFramePr>
          <p:xfrm>
            <a:off x="8449195" y="3490062"/>
            <a:ext cx="237605" cy="230907"/>
          </p:xfrm>
          <a:graphic>
            <a:graphicData uri="http://schemas.openxmlformats.org/presentationml/2006/ole">
              <mc:AlternateContent xmlns:mc="http://schemas.openxmlformats.org/markup-compatibility/2006">
                <mc:Choice xmlns:v="urn:schemas-microsoft-com:vml" Requires="v">
                  <p:oleObj spid="_x0000_s98884" name="Equation" r:id="rId8" imgW="139680" imgH="164880" progId="Equation.DSMT4">
                    <p:embed/>
                  </p:oleObj>
                </mc:Choice>
                <mc:Fallback>
                  <p:oleObj name="Equation" r:id="rId8" imgW="139680" imgH="164880" progId="Equation.DSMT4">
                    <p:embed/>
                    <p:pic>
                      <p:nvPicPr>
                        <p:cNvPr id="0" name="Picture 5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49195" y="3490062"/>
                          <a:ext cx="237605" cy="2309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Object 19"/>
            <p:cNvGraphicFramePr>
              <a:graphicFrameLocks noChangeAspect="1"/>
            </p:cNvGraphicFramePr>
            <p:nvPr>
              <p:extLst>
                <p:ext uri="{D42A27DB-BD31-4B8C-83A1-F6EECF244321}">
                  <p14:modId xmlns:p14="http://schemas.microsoft.com/office/powerpoint/2010/main" val="4085395614"/>
                </p:ext>
              </p:extLst>
            </p:nvPr>
          </p:nvGraphicFramePr>
          <p:xfrm>
            <a:off x="5220072" y="3602906"/>
            <a:ext cx="231403" cy="284882"/>
          </p:xfrm>
          <a:graphic>
            <a:graphicData uri="http://schemas.openxmlformats.org/presentationml/2006/ole">
              <mc:AlternateContent xmlns:mc="http://schemas.openxmlformats.org/markup-compatibility/2006">
                <mc:Choice xmlns:v="urn:schemas-microsoft-com:vml" Requires="v">
                  <p:oleObj spid="_x0000_s98885" name="Equation" r:id="rId10" imgW="152280" imgH="177480" progId="Equation.DSMT4">
                    <p:embed/>
                  </p:oleObj>
                </mc:Choice>
                <mc:Fallback>
                  <p:oleObj name="Equation" r:id="rId10" imgW="152280" imgH="177480" progId="Equation.DSMT4">
                    <p:embed/>
                    <p:pic>
                      <p:nvPicPr>
                        <p:cNvPr id="0" name="Picture 5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20072" y="3602906"/>
                          <a:ext cx="231403" cy="2848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Line 20"/>
            <p:cNvSpPr>
              <a:spLocks noChangeShapeType="1"/>
            </p:cNvSpPr>
            <p:nvPr/>
          </p:nvSpPr>
          <p:spPr bwMode="auto">
            <a:xfrm flipH="1">
              <a:off x="7380288" y="2421806"/>
              <a:ext cx="71437" cy="216058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n>
                  <a:solidFill>
                    <a:schemeClr val="tx1"/>
                  </a:solidFill>
                </a:ln>
              </a:endParaRPr>
            </a:p>
          </p:txBody>
        </p:sp>
        <p:sp>
          <p:nvSpPr>
            <p:cNvPr id="37" name="Line 21"/>
            <p:cNvSpPr>
              <a:spLocks noChangeShapeType="1"/>
            </p:cNvSpPr>
            <p:nvPr/>
          </p:nvSpPr>
          <p:spPr bwMode="auto">
            <a:xfrm flipH="1">
              <a:off x="4852988" y="4641131"/>
              <a:ext cx="251460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n>
                  <a:solidFill>
                    <a:schemeClr val="tx1"/>
                  </a:solidFill>
                </a:ln>
              </a:endParaRPr>
            </a:p>
          </p:txBody>
        </p:sp>
        <p:graphicFrame>
          <p:nvGraphicFramePr>
            <p:cNvPr id="38" name="Object 22"/>
            <p:cNvGraphicFramePr>
              <a:graphicFrameLocks noChangeAspect="1"/>
            </p:cNvGraphicFramePr>
            <p:nvPr>
              <p:extLst>
                <p:ext uri="{D42A27DB-BD31-4B8C-83A1-F6EECF244321}">
                  <p14:modId xmlns:p14="http://schemas.microsoft.com/office/powerpoint/2010/main" val="2304100590"/>
                </p:ext>
              </p:extLst>
            </p:nvPr>
          </p:nvGraphicFramePr>
          <p:xfrm>
            <a:off x="7530774" y="2800704"/>
            <a:ext cx="167808" cy="218375"/>
          </p:xfrm>
          <a:graphic>
            <a:graphicData uri="http://schemas.openxmlformats.org/presentationml/2006/ole">
              <mc:AlternateContent xmlns:mc="http://schemas.openxmlformats.org/markup-compatibility/2006">
                <mc:Choice xmlns:v="urn:schemas-microsoft-com:vml" Requires="v">
                  <p:oleObj spid="_x0000_s98886" name="Equation" r:id="rId12" imgW="126720" imgH="126720" progId="Equation.DSMT4">
                    <p:embed/>
                  </p:oleObj>
                </mc:Choice>
                <mc:Fallback>
                  <p:oleObj name="Equation" r:id="rId12" imgW="126720" imgH="126720" progId="Equation.DSMT4">
                    <p:embed/>
                    <p:pic>
                      <p:nvPicPr>
                        <p:cNvPr id="0" name="Picture 53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30774" y="2800704"/>
                          <a:ext cx="167808" cy="21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23"/>
            <p:cNvGraphicFramePr>
              <a:graphicFrameLocks noChangeAspect="1"/>
            </p:cNvGraphicFramePr>
            <p:nvPr>
              <p:extLst>
                <p:ext uri="{D42A27DB-BD31-4B8C-83A1-F6EECF244321}">
                  <p14:modId xmlns:p14="http://schemas.microsoft.com/office/powerpoint/2010/main" val="4050154768"/>
                </p:ext>
              </p:extLst>
            </p:nvPr>
          </p:nvGraphicFramePr>
          <p:xfrm>
            <a:off x="7623174" y="2039938"/>
            <a:ext cx="1176835" cy="400124"/>
          </p:xfrm>
          <a:graphic>
            <a:graphicData uri="http://schemas.openxmlformats.org/presentationml/2006/ole">
              <mc:AlternateContent xmlns:mc="http://schemas.openxmlformats.org/markup-compatibility/2006">
                <mc:Choice xmlns:v="urn:schemas-microsoft-com:vml" Requires="v">
                  <p:oleObj spid="_x0000_s98887" name="Equation" r:id="rId14" imgW="596880" imgH="203040" progId="Equation.DSMT4">
                    <p:embed/>
                  </p:oleObj>
                </mc:Choice>
                <mc:Fallback>
                  <p:oleObj name="Equation" r:id="rId14" imgW="596880" imgH="203040" progId="Equation.DSMT4">
                    <p:embed/>
                    <p:pic>
                      <p:nvPicPr>
                        <p:cNvPr id="0" name="Picture 53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23174" y="2039938"/>
                          <a:ext cx="1176835" cy="4001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24"/>
            <p:cNvGraphicFramePr>
              <a:graphicFrameLocks noChangeAspect="1"/>
            </p:cNvGraphicFramePr>
            <p:nvPr>
              <p:extLst>
                <p:ext uri="{D42A27DB-BD31-4B8C-83A1-F6EECF244321}">
                  <p14:modId xmlns:p14="http://schemas.microsoft.com/office/powerpoint/2010/main" val="786125450"/>
                </p:ext>
              </p:extLst>
            </p:nvPr>
          </p:nvGraphicFramePr>
          <p:xfrm>
            <a:off x="6137275" y="4751388"/>
            <a:ext cx="301625" cy="333796"/>
          </p:xfrm>
          <a:graphic>
            <a:graphicData uri="http://schemas.openxmlformats.org/presentationml/2006/ole">
              <mc:AlternateContent xmlns:mc="http://schemas.openxmlformats.org/markup-compatibility/2006">
                <mc:Choice xmlns:v="urn:schemas-microsoft-com:vml" Requires="v">
                  <p:oleObj spid="_x0000_s98888" name="Equation" r:id="rId16" imgW="139680" imgH="164880" progId="Equation.DSMT4">
                    <p:embed/>
                  </p:oleObj>
                </mc:Choice>
                <mc:Fallback>
                  <p:oleObj name="Equation" r:id="rId16" imgW="139680" imgH="164880" progId="Equation.DSMT4">
                    <p:embed/>
                    <p:pic>
                      <p:nvPicPr>
                        <p:cNvPr id="0" name="Picture 53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37275" y="4751388"/>
                          <a:ext cx="301625" cy="3337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Object 25"/>
            <p:cNvGraphicFramePr>
              <a:graphicFrameLocks noChangeAspect="1"/>
            </p:cNvGraphicFramePr>
            <p:nvPr>
              <p:extLst>
                <p:ext uri="{D42A27DB-BD31-4B8C-83A1-F6EECF244321}">
                  <p14:modId xmlns:p14="http://schemas.microsoft.com/office/powerpoint/2010/main" val="1869643534"/>
                </p:ext>
              </p:extLst>
            </p:nvPr>
          </p:nvGraphicFramePr>
          <p:xfrm>
            <a:off x="7702549" y="4360863"/>
            <a:ext cx="322263" cy="221530"/>
          </p:xfrm>
          <a:graphic>
            <a:graphicData uri="http://schemas.openxmlformats.org/presentationml/2006/ole">
              <mc:AlternateContent xmlns:mc="http://schemas.openxmlformats.org/markup-compatibility/2006">
                <mc:Choice xmlns:v="urn:schemas-microsoft-com:vml" Requires="v">
                  <p:oleObj spid="_x0000_s98889" name="Equation" r:id="rId18" imgW="126720" imgH="139680" progId="Equation.DSMT4">
                    <p:embed/>
                  </p:oleObj>
                </mc:Choice>
                <mc:Fallback>
                  <p:oleObj name="Equation" r:id="rId18" imgW="126720" imgH="139680" progId="Equation.DSMT4">
                    <p:embed/>
                    <p:pic>
                      <p:nvPicPr>
                        <p:cNvPr id="0" name="Picture 53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702549" y="4360863"/>
                          <a:ext cx="322263" cy="2215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 name="Line 26"/>
            <p:cNvSpPr>
              <a:spLocks noChangeShapeType="1"/>
            </p:cNvSpPr>
            <p:nvPr/>
          </p:nvSpPr>
          <p:spPr bwMode="auto">
            <a:xfrm flipV="1">
              <a:off x="5638800" y="2442443"/>
              <a:ext cx="1781175" cy="1398588"/>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n>
                  <a:solidFill>
                    <a:schemeClr val="tx1"/>
                  </a:solidFill>
                </a:ln>
              </a:endParaRPr>
            </a:p>
          </p:txBody>
        </p:sp>
        <p:graphicFrame>
          <p:nvGraphicFramePr>
            <p:cNvPr id="43" name="Object 27"/>
            <p:cNvGraphicFramePr>
              <a:graphicFrameLocks noChangeAspect="1"/>
            </p:cNvGraphicFramePr>
            <p:nvPr>
              <p:extLst>
                <p:ext uri="{D42A27DB-BD31-4B8C-83A1-F6EECF244321}">
                  <p14:modId xmlns:p14="http://schemas.microsoft.com/office/powerpoint/2010/main" val="888625408"/>
                </p:ext>
              </p:extLst>
            </p:nvPr>
          </p:nvGraphicFramePr>
          <p:xfrm>
            <a:off x="6810374" y="3043238"/>
            <a:ext cx="209897" cy="264393"/>
          </p:xfrm>
          <a:graphic>
            <a:graphicData uri="http://schemas.openxmlformats.org/presentationml/2006/ole">
              <mc:AlternateContent xmlns:mc="http://schemas.openxmlformats.org/markup-compatibility/2006">
                <mc:Choice xmlns:v="urn:schemas-microsoft-com:vml" Requires="v">
                  <p:oleObj spid="_x0000_s98890" name="Equation" r:id="rId20" imgW="126720" imgH="152280" progId="Equation.DSMT4">
                    <p:embed/>
                  </p:oleObj>
                </mc:Choice>
                <mc:Fallback>
                  <p:oleObj name="Equation" r:id="rId20" imgW="126720" imgH="152280" progId="Equation.DSMT4">
                    <p:embed/>
                    <p:pic>
                      <p:nvPicPr>
                        <p:cNvPr id="0" name="Picture 53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810374" y="3043238"/>
                          <a:ext cx="209897" cy="2643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 name="Object 28"/>
            <p:cNvGraphicFramePr>
              <a:graphicFrameLocks noChangeAspect="1"/>
            </p:cNvGraphicFramePr>
            <p:nvPr>
              <p:extLst>
                <p:ext uri="{D42A27DB-BD31-4B8C-83A1-F6EECF244321}">
                  <p14:modId xmlns:p14="http://schemas.microsoft.com/office/powerpoint/2010/main" val="3294705432"/>
                </p:ext>
              </p:extLst>
            </p:nvPr>
          </p:nvGraphicFramePr>
          <p:xfrm>
            <a:off x="6213475" y="3373438"/>
            <a:ext cx="319088" cy="449262"/>
          </p:xfrm>
          <a:graphic>
            <a:graphicData uri="http://schemas.openxmlformats.org/presentationml/2006/ole">
              <mc:AlternateContent xmlns:mc="http://schemas.openxmlformats.org/markup-compatibility/2006">
                <mc:Choice xmlns:v="urn:schemas-microsoft-com:vml" Requires="v">
                  <p:oleObj spid="_x0000_s98891" name="Equation" r:id="rId22" imgW="139680" imgH="203040" progId="Equation.DSMT4">
                    <p:embed/>
                  </p:oleObj>
                </mc:Choice>
                <mc:Fallback>
                  <p:oleObj name="Equation" r:id="rId22" imgW="139680" imgH="203040" progId="Equation.DSMT4">
                    <p:embed/>
                    <p:pic>
                      <p:nvPicPr>
                        <p:cNvPr id="0" name="Picture 53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213475" y="3373438"/>
                          <a:ext cx="319088" cy="449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 name="Object 29"/>
            <p:cNvGraphicFramePr>
              <a:graphicFrameLocks/>
            </p:cNvGraphicFramePr>
            <p:nvPr>
              <p:extLst>
                <p:ext uri="{D42A27DB-BD31-4B8C-83A1-F6EECF244321}">
                  <p14:modId xmlns:p14="http://schemas.microsoft.com/office/powerpoint/2010/main" val="734113542"/>
                </p:ext>
              </p:extLst>
            </p:nvPr>
          </p:nvGraphicFramePr>
          <p:xfrm>
            <a:off x="5843588" y="3994150"/>
            <a:ext cx="258762" cy="266774"/>
          </p:xfrm>
          <a:graphic>
            <a:graphicData uri="http://schemas.openxmlformats.org/presentationml/2006/ole">
              <mc:AlternateContent xmlns:mc="http://schemas.openxmlformats.org/markup-compatibility/2006">
                <mc:Choice xmlns:v="urn:schemas-microsoft-com:vml" Requires="v">
                  <p:oleObj spid="_x0000_s98892" name="Equation" r:id="rId24" imgW="152280" imgH="139680" progId="Equation.DSMT4">
                    <p:embed/>
                  </p:oleObj>
                </mc:Choice>
                <mc:Fallback>
                  <p:oleObj name="Equation" r:id="rId24" imgW="152280" imgH="139680" progId="Equation.DSMT4">
                    <p:embed/>
                    <p:pic>
                      <p:nvPicPr>
                        <p:cNvPr id="0" name="Picture 540"/>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843588" y="3994150"/>
                          <a:ext cx="258762" cy="2667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 name="Object 30"/>
            <p:cNvGraphicFramePr>
              <a:graphicFrameLocks/>
            </p:cNvGraphicFramePr>
            <p:nvPr>
              <p:extLst>
                <p:ext uri="{D42A27DB-BD31-4B8C-83A1-F6EECF244321}">
                  <p14:modId xmlns:p14="http://schemas.microsoft.com/office/powerpoint/2010/main" val="1629499291"/>
                </p:ext>
              </p:extLst>
            </p:nvPr>
          </p:nvGraphicFramePr>
          <p:xfrm>
            <a:off x="5795963" y="2996952"/>
            <a:ext cx="230187" cy="232023"/>
          </p:xfrm>
          <a:graphic>
            <a:graphicData uri="http://schemas.openxmlformats.org/presentationml/2006/ole">
              <mc:AlternateContent xmlns:mc="http://schemas.openxmlformats.org/markup-compatibility/2006">
                <mc:Choice xmlns:v="urn:schemas-microsoft-com:vml" Requires="v">
                  <p:oleObj spid="_x0000_s98893" name="Equation" r:id="rId26" imgW="114120" imgH="164880" progId="Equation.DSMT4">
                    <p:embed/>
                  </p:oleObj>
                </mc:Choice>
                <mc:Fallback>
                  <p:oleObj name="Equation" r:id="rId26" imgW="114120" imgH="164880" progId="Equation.DSMT4">
                    <p:embed/>
                    <p:pic>
                      <p:nvPicPr>
                        <p:cNvPr id="0" name="Picture 541"/>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795963" y="2996952"/>
                          <a:ext cx="230187" cy="2320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 name="Text Box 31"/>
            <p:cNvSpPr txBox="1">
              <a:spLocks noChangeArrowheads="1"/>
            </p:cNvSpPr>
            <p:nvPr/>
          </p:nvSpPr>
          <p:spPr bwMode="auto">
            <a:xfrm>
              <a:off x="6249988" y="3871193"/>
              <a:ext cx="950912" cy="396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000" b="1">
                  <a:ln>
                    <a:solidFill>
                      <a:schemeClr val="tx1"/>
                    </a:solidFill>
                  </a:ln>
                  <a:latin typeface="Times New Roman" pitchFamily="18" charset="0"/>
                  <a:ea typeface="楷体_GB2312" pitchFamily="49" charset="-122"/>
                </a:rPr>
                <a:t>参考物</a:t>
              </a:r>
            </a:p>
          </p:txBody>
        </p:sp>
        <p:sp>
          <p:nvSpPr>
            <p:cNvPr id="48" name="Arc 32"/>
            <p:cNvSpPr>
              <a:spLocks/>
            </p:cNvSpPr>
            <p:nvPr/>
          </p:nvSpPr>
          <p:spPr bwMode="auto">
            <a:xfrm flipV="1">
              <a:off x="5511800" y="3602906"/>
              <a:ext cx="392113" cy="381000"/>
            </a:xfrm>
            <a:custGeom>
              <a:avLst/>
              <a:gdLst>
                <a:gd name="G0" fmla="+- 799 0 0"/>
                <a:gd name="G1" fmla="+- 21600 0 0"/>
                <a:gd name="G2" fmla="+- 21600 0 0"/>
                <a:gd name="T0" fmla="*/ 0 w 22198"/>
                <a:gd name="T1" fmla="*/ 15 h 21600"/>
                <a:gd name="T2" fmla="*/ 22198 w 22198"/>
                <a:gd name="T3" fmla="*/ 18658 h 21600"/>
                <a:gd name="T4" fmla="*/ 799 w 22198"/>
                <a:gd name="T5" fmla="*/ 21600 h 21600"/>
              </a:gdLst>
              <a:ahLst/>
              <a:cxnLst>
                <a:cxn ang="0">
                  <a:pos x="T0" y="T1"/>
                </a:cxn>
                <a:cxn ang="0">
                  <a:pos x="T2" y="T3"/>
                </a:cxn>
                <a:cxn ang="0">
                  <a:pos x="T4" y="T5"/>
                </a:cxn>
              </a:cxnLst>
              <a:rect l="0" t="0" r="r" b="b"/>
              <a:pathLst>
                <a:path w="22198" h="21600" fill="none" extrusionOk="0">
                  <a:moveTo>
                    <a:pt x="-1" y="14"/>
                  </a:moveTo>
                  <a:cubicBezTo>
                    <a:pt x="266" y="4"/>
                    <a:pt x="532" y="-1"/>
                    <a:pt x="799" y="0"/>
                  </a:cubicBezTo>
                  <a:cubicBezTo>
                    <a:pt x="11591" y="0"/>
                    <a:pt x="20727" y="7966"/>
                    <a:pt x="22197" y="18658"/>
                  </a:cubicBezTo>
                </a:path>
                <a:path w="22198" h="21600" stroke="0" extrusionOk="0">
                  <a:moveTo>
                    <a:pt x="-1" y="14"/>
                  </a:moveTo>
                  <a:cubicBezTo>
                    <a:pt x="266" y="4"/>
                    <a:pt x="532" y="-1"/>
                    <a:pt x="799" y="0"/>
                  </a:cubicBezTo>
                  <a:cubicBezTo>
                    <a:pt x="11591" y="0"/>
                    <a:pt x="20727" y="7966"/>
                    <a:pt x="22197" y="18658"/>
                  </a:cubicBezTo>
                  <a:lnTo>
                    <a:pt x="799"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tx1"/>
                  </a:solidFill>
                </a:ln>
              </a:endParaRPr>
            </a:p>
          </p:txBody>
        </p:sp>
        <p:sp>
          <p:nvSpPr>
            <p:cNvPr id="49" name="Arc 33"/>
            <p:cNvSpPr>
              <a:spLocks/>
            </p:cNvSpPr>
            <p:nvPr/>
          </p:nvSpPr>
          <p:spPr bwMode="auto">
            <a:xfrm>
              <a:off x="5949950" y="3558456"/>
              <a:ext cx="152400" cy="292100"/>
            </a:xfrm>
            <a:custGeom>
              <a:avLst/>
              <a:gdLst>
                <a:gd name="G0" fmla="+- 0 0 0"/>
                <a:gd name="G1" fmla="+- 20740 0 0"/>
                <a:gd name="G2" fmla="+- 21600 0 0"/>
                <a:gd name="T0" fmla="*/ 6034 w 21575"/>
                <a:gd name="T1" fmla="*/ 0 h 20740"/>
                <a:gd name="T2" fmla="*/ 21575 w 21575"/>
                <a:gd name="T3" fmla="*/ 19695 h 20740"/>
                <a:gd name="T4" fmla="*/ 0 w 21575"/>
                <a:gd name="T5" fmla="*/ 20740 h 20740"/>
              </a:gdLst>
              <a:ahLst/>
              <a:cxnLst>
                <a:cxn ang="0">
                  <a:pos x="T0" y="T1"/>
                </a:cxn>
                <a:cxn ang="0">
                  <a:pos x="T2" y="T3"/>
                </a:cxn>
                <a:cxn ang="0">
                  <a:pos x="T4" y="T5"/>
                </a:cxn>
              </a:cxnLst>
              <a:rect l="0" t="0" r="r" b="b"/>
              <a:pathLst>
                <a:path w="21575" h="20740" fill="none" extrusionOk="0">
                  <a:moveTo>
                    <a:pt x="6034" y="-1"/>
                  </a:moveTo>
                  <a:cubicBezTo>
                    <a:pt x="14886" y="2575"/>
                    <a:pt x="21128" y="10486"/>
                    <a:pt x="21574" y="19695"/>
                  </a:cubicBezTo>
                </a:path>
                <a:path w="21575" h="20740" stroke="0" extrusionOk="0">
                  <a:moveTo>
                    <a:pt x="6034" y="-1"/>
                  </a:moveTo>
                  <a:cubicBezTo>
                    <a:pt x="14886" y="2575"/>
                    <a:pt x="21128" y="10486"/>
                    <a:pt x="21574" y="19695"/>
                  </a:cubicBezTo>
                  <a:lnTo>
                    <a:pt x="0" y="2074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tx1"/>
                  </a:solidFill>
                </a:ln>
              </a:endParaRPr>
            </a:p>
          </p:txBody>
        </p:sp>
        <p:sp>
          <p:nvSpPr>
            <p:cNvPr id="50" name="Arc 34"/>
            <p:cNvSpPr>
              <a:spLocks/>
            </p:cNvSpPr>
            <p:nvPr/>
          </p:nvSpPr>
          <p:spPr bwMode="auto">
            <a:xfrm>
              <a:off x="5638800" y="3285406"/>
              <a:ext cx="425450" cy="307975"/>
            </a:xfrm>
            <a:custGeom>
              <a:avLst/>
              <a:gdLst>
                <a:gd name="G0" fmla="+- 0 0 0"/>
                <a:gd name="G1" fmla="+- 21600 0 0"/>
                <a:gd name="G2" fmla="+- 21600 0 0"/>
                <a:gd name="T0" fmla="*/ 0 w 20578"/>
                <a:gd name="T1" fmla="*/ 0 h 21600"/>
                <a:gd name="T2" fmla="*/ 20578 w 20578"/>
                <a:gd name="T3" fmla="*/ 15033 h 21600"/>
                <a:gd name="T4" fmla="*/ 0 w 20578"/>
                <a:gd name="T5" fmla="*/ 21600 h 21600"/>
              </a:gdLst>
              <a:ahLst/>
              <a:cxnLst>
                <a:cxn ang="0">
                  <a:pos x="T0" y="T1"/>
                </a:cxn>
                <a:cxn ang="0">
                  <a:pos x="T2" y="T3"/>
                </a:cxn>
                <a:cxn ang="0">
                  <a:pos x="T4" y="T5"/>
                </a:cxn>
              </a:cxnLst>
              <a:rect l="0" t="0" r="r" b="b"/>
              <a:pathLst>
                <a:path w="20578" h="21600" fill="none" extrusionOk="0">
                  <a:moveTo>
                    <a:pt x="0" y="0"/>
                  </a:moveTo>
                  <a:cubicBezTo>
                    <a:pt x="9399" y="0"/>
                    <a:pt x="17719" y="6078"/>
                    <a:pt x="20577" y="15033"/>
                  </a:cubicBezTo>
                </a:path>
                <a:path w="20578" h="21600" stroke="0" extrusionOk="0">
                  <a:moveTo>
                    <a:pt x="0" y="0"/>
                  </a:moveTo>
                  <a:cubicBezTo>
                    <a:pt x="9399" y="0"/>
                    <a:pt x="17719" y="6078"/>
                    <a:pt x="20577" y="15033"/>
                  </a:cubicBezTo>
                  <a:lnTo>
                    <a:pt x="0"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tx1"/>
                  </a:solidFill>
                </a:ln>
              </a:endParaRPr>
            </a:p>
          </p:txBody>
        </p:sp>
        <p:sp>
          <p:nvSpPr>
            <p:cNvPr id="51" name="Line 35"/>
            <p:cNvSpPr>
              <a:spLocks noChangeShapeType="1"/>
            </p:cNvSpPr>
            <p:nvPr/>
          </p:nvSpPr>
          <p:spPr bwMode="auto">
            <a:xfrm>
              <a:off x="5638800" y="1650281"/>
              <a:ext cx="1812925" cy="7715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tx1"/>
                  </a:solidFill>
                </a:ln>
              </a:endParaRPr>
            </a:p>
          </p:txBody>
        </p:sp>
        <p:sp>
          <p:nvSpPr>
            <p:cNvPr id="52" name="Line 36"/>
            <p:cNvSpPr>
              <a:spLocks noChangeShapeType="1"/>
            </p:cNvSpPr>
            <p:nvPr/>
          </p:nvSpPr>
          <p:spPr bwMode="auto">
            <a:xfrm flipH="1">
              <a:off x="7372350" y="3861668"/>
              <a:ext cx="652463" cy="798513"/>
            </a:xfrm>
            <a:prstGeom prst="line">
              <a:avLst/>
            </a:prstGeom>
            <a:noFill/>
            <a:ln w="19050">
              <a:solidFill>
                <a:schemeClr val="tx1"/>
              </a:solidFill>
              <a:prstDash val="dash"/>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ln>
                  <a:solidFill>
                    <a:schemeClr val="tx1"/>
                  </a:solidFill>
                </a:ln>
              </a:endParaRPr>
            </a:p>
          </p:txBody>
        </p:sp>
        <p:sp>
          <p:nvSpPr>
            <p:cNvPr id="53" name="Oval 38"/>
            <p:cNvSpPr>
              <a:spLocks noChangeArrowheads="1"/>
            </p:cNvSpPr>
            <p:nvPr/>
          </p:nvSpPr>
          <p:spPr bwMode="auto">
            <a:xfrm>
              <a:off x="7366000" y="2367831"/>
              <a:ext cx="144463" cy="144462"/>
            </a:xfrm>
            <a:prstGeom prst="ellipse">
              <a:avLst/>
            </a:prstGeom>
            <a:solidFill>
              <a:schemeClr val="accent1"/>
            </a:solidFill>
            <a:ln w="9525">
              <a:solidFill>
                <a:srgbClr val="FFFF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tx1"/>
                  </a:solidFill>
                </a:ln>
              </a:endParaRPr>
            </a:p>
          </p:txBody>
        </p:sp>
      </p:grpSp>
      <p:graphicFrame>
        <p:nvGraphicFramePr>
          <p:cNvPr id="54" name="Object 5"/>
          <p:cNvGraphicFramePr>
            <a:graphicFrameLocks/>
          </p:cNvGraphicFramePr>
          <p:nvPr>
            <p:extLst>
              <p:ext uri="{D42A27DB-BD31-4B8C-83A1-F6EECF244321}">
                <p14:modId xmlns:p14="http://schemas.microsoft.com/office/powerpoint/2010/main" val="3582110514"/>
              </p:ext>
            </p:extLst>
          </p:nvPr>
        </p:nvGraphicFramePr>
        <p:xfrm>
          <a:off x="1343352" y="3704506"/>
          <a:ext cx="1622892" cy="599356"/>
        </p:xfrm>
        <a:graphic>
          <a:graphicData uri="http://schemas.openxmlformats.org/presentationml/2006/ole">
            <mc:AlternateContent xmlns:mc="http://schemas.openxmlformats.org/markup-compatibility/2006">
              <mc:Choice xmlns:v="urn:schemas-microsoft-com:vml" Requires="v">
                <p:oleObj spid="_x0000_s98894" name="Equation" r:id="rId28" imgW="990360" imgH="228600" progId="Equation.DSMT4">
                  <p:embed/>
                </p:oleObj>
              </mc:Choice>
              <mc:Fallback>
                <p:oleObj name="Equation" r:id="rId28" imgW="990360" imgH="228600" progId="Equation.DSMT4">
                  <p:embed/>
                  <p:pic>
                    <p:nvPicPr>
                      <p:cNvPr id="0" name="Picture 542"/>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343352" y="3704506"/>
                        <a:ext cx="1622892" cy="5993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 name="Text Box 6"/>
          <p:cNvSpPr txBox="1">
            <a:spLocks noChangeArrowheads="1"/>
          </p:cNvSpPr>
          <p:nvPr/>
        </p:nvSpPr>
        <p:spPr bwMode="auto">
          <a:xfrm>
            <a:off x="1066800" y="3171775"/>
            <a:ext cx="1417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kumimoji="1" lang="zh-CN" altLang="en-US" sz="2400">
                <a:latin typeface="宋体" charset="-122"/>
              </a:rPr>
              <a:t>表示。</a:t>
            </a:r>
          </a:p>
        </p:txBody>
      </p:sp>
      <p:graphicFrame>
        <p:nvGraphicFramePr>
          <p:cNvPr id="56" name="Object 7"/>
          <p:cNvGraphicFramePr>
            <a:graphicFrameLocks/>
          </p:cNvGraphicFramePr>
          <p:nvPr>
            <p:extLst>
              <p:ext uri="{D42A27DB-BD31-4B8C-83A1-F6EECF244321}">
                <p14:modId xmlns:p14="http://schemas.microsoft.com/office/powerpoint/2010/main" val="1166367184"/>
              </p:ext>
            </p:extLst>
          </p:nvPr>
        </p:nvGraphicFramePr>
        <p:xfrm>
          <a:off x="882650" y="3253317"/>
          <a:ext cx="304974" cy="298400"/>
        </p:xfrm>
        <a:graphic>
          <a:graphicData uri="http://schemas.openxmlformats.org/presentationml/2006/ole">
            <mc:AlternateContent xmlns:mc="http://schemas.openxmlformats.org/markup-compatibility/2006">
              <mc:Choice xmlns:v="urn:schemas-microsoft-com:vml" Requires="v">
                <p:oleObj spid="_x0000_s98895" name="Equation" r:id="rId30" imgW="126720" imgH="152280" progId="Equation.DSMT4">
                  <p:embed/>
                </p:oleObj>
              </mc:Choice>
              <mc:Fallback>
                <p:oleObj name="Equation" r:id="rId30" imgW="126720" imgH="152280" progId="Equation.DSMT4">
                  <p:embed/>
                  <p:pic>
                    <p:nvPicPr>
                      <p:cNvPr id="0" name="Picture 543"/>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882650" y="3253317"/>
                        <a:ext cx="304974" cy="298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 name="Text Box 8"/>
          <p:cNvSpPr txBox="1">
            <a:spLocks noChangeArrowheads="1"/>
          </p:cNvSpPr>
          <p:nvPr/>
        </p:nvSpPr>
        <p:spPr bwMode="auto">
          <a:xfrm>
            <a:off x="778342" y="4251462"/>
            <a:ext cx="294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kumimoji="1" lang="zh-CN" altLang="en-US" sz="2400" dirty="0">
                <a:latin typeface="Times New Roman" pitchFamily="18" charset="0"/>
              </a:rPr>
              <a:t>位矢的大小为：</a:t>
            </a:r>
          </a:p>
        </p:txBody>
      </p:sp>
      <p:graphicFrame>
        <p:nvGraphicFramePr>
          <p:cNvPr id="58" name="Object 9"/>
          <p:cNvGraphicFramePr>
            <a:graphicFrameLocks/>
          </p:cNvGraphicFramePr>
          <p:nvPr>
            <p:extLst>
              <p:ext uri="{D42A27DB-BD31-4B8C-83A1-F6EECF244321}">
                <p14:modId xmlns:p14="http://schemas.microsoft.com/office/powerpoint/2010/main" val="3743393666"/>
              </p:ext>
            </p:extLst>
          </p:nvPr>
        </p:nvGraphicFramePr>
        <p:xfrm>
          <a:off x="1495835" y="4879231"/>
          <a:ext cx="1977206" cy="523133"/>
        </p:xfrm>
        <a:graphic>
          <a:graphicData uri="http://schemas.openxmlformats.org/presentationml/2006/ole">
            <mc:AlternateContent xmlns:mc="http://schemas.openxmlformats.org/markup-compatibility/2006">
              <mc:Choice xmlns:v="urn:schemas-microsoft-com:vml" Requires="v">
                <p:oleObj spid="_x0000_s98896" name="Equation" r:id="rId32" imgW="1143000" imgH="291960" progId="Equation.DSMT4">
                  <p:embed/>
                </p:oleObj>
              </mc:Choice>
              <mc:Fallback>
                <p:oleObj name="Equation" r:id="rId32" imgW="1143000" imgH="291960" progId="Equation.DSMT4">
                  <p:embed/>
                  <p:pic>
                    <p:nvPicPr>
                      <p:cNvPr id="0" name="Picture 544"/>
                      <p:cNvPicPr>
                        <a:picLocks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495835" y="4879231"/>
                        <a:ext cx="1977206" cy="5231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 name="Rectangle 10"/>
          <p:cNvSpPr>
            <a:spLocks noChangeArrowheads="1"/>
          </p:cNvSpPr>
          <p:nvPr/>
        </p:nvSpPr>
        <p:spPr bwMode="auto">
          <a:xfrm>
            <a:off x="733405" y="5458671"/>
            <a:ext cx="51347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50000"/>
              </a:spcBef>
            </a:pPr>
            <a:r>
              <a:rPr kumimoji="1" lang="zh-CN" altLang="en-US" sz="2400" dirty="0">
                <a:latin typeface="Times New Roman" pitchFamily="18" charset="0"/>
              </a:rPr>
              <a:t>位矢的方向用方向余弦表示，则有：</a:t>
            </a:r>
          </a:p>
        </p:txBody>
      </p:sp>
      <p:graphicFrame>
        <p:nvGraphicFramePr>
          <p:cNvPr id="60" name="Object 11"/>
          <p:cNvGraphicFramePr>
            <a:graphicFrameLocks/>
          </p:cNvGraphicFramePr>
          <p:nvPr>
            <p:extLst>
              <p:ext uri="{D42A27DB-BD31-4B8C-83A1-F6EECF244321}">
                <p14:modId xmlns:p14="http://schemas.microsoft.com/office/powerpoint/2010/main" val="288700552"/>
              </p:ext>
            </p:extLst>
          </p:nvPr>
        </p:nvGraphicFramePr>
        <p:xfrm>
          <a:off x="2966244" y="5877272"/>
          <a:ext cx="3520231" cy="937664"/>
        </p:xfrm>
        <a:graphic>
          <a:graphicData uri="http://schemas.openxmlformats.org/presentationml/2006/ole">
            <mc:AlternateContent xmlns:mc="http://schemas.openxmlformats.org/markup-compatibility/2006">
              <mc:Choice xmlns:v="urn:schemas-microsoft-com:vml" Requires="v">
                <p:oleObj spid="_x0000_s98897" name="Equation" r:id="rId34" imgW="2234880" imgH="444240" progId="Equation.DSMT4">
                  <p:embed/>
                </p:oleObj>
              </mc:Choice>
              <mc:Fallback>
                <p:oleObj name="Equation" r:id="rId34" imgW="2234880" imgH="444240" progId="Equation.DSMT4">
                  <p:embed/>
                  <p:pic>
                    <p:nvPicPr>
                      <p:cNvPr id="0" name="Picture 545"/>
                      <p:cNvPicPr>
                        <a:picLocks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966244" y="5877272"/>
                        <a:ext cx="3520231" cy="9376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 name="Rectangle 37"/>
          <p:cNvSpPr>
            <a:spLocks noChangeArrowheads="1"/>
          </p:cNvSpPr>
          <p:nvPr/>
        </p:nvSpPr>
        <p:spPr bwMode="auto">
          <a:xfrm>
            <a:off x="762000" y="2714575"/>
            <a:ext cx="4408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dirty="0">
                <a:latin typeface="宋体" charset="-122"/>
              </a:rPr>
              <a:t>质点某时刻位置</a:t>
            </a:r>
            <a:r>
              <a:rPr kumimoji="1" lang="en-US" altLang="zh-CN" sz="2400" i="1" dirty="0">
                <a:latin typeface="Times New Roman" pitchFamily="18" charset="0"/>
              </a:rPr>
              <a:t>P </a:t>
            </a:r>
            <a:r>
              <a:rPr kumimoji="1" lang="en-US" altLang="zh-CN" sz="2400" dirty="0">
                <a:latin typeface="Times New Roman" pitchFamily="18" charset="0"/>
              </a:rPr>
              <a:t>(</a:t>
            </a:r>
            <a:r>
              <a:rPr kumimoji="1" lang="en-US" altLang="zh-CN" sz="2400" i="1" dirty="0" err="1">
                <a:latin typeface="Times New Roman" pitchFamily="18" charset="0"/>
              </a:rPr>
              <a:t>x,y,z</a:t>
            </a:r>
            <a:r>
              <a:rPr kumimoji="1" lang="en-US" altLang="zh-CN" sz="2400" dirty="0">
                <a:latin typeface="Times New Roman" pitchFamily="18" charset="0"/>
              </a:rPr>
              <a:t>) </a:t>
            </a:r>
            <a:r>
              <a:rPr kumimoji="1" lang="zh-CN" altLang="en-US" sz="2400" dirty="0">
                <a:latin typeface="宋体" charset="-122"/>
              </a:rPr>
              <a:t>由位矢</a:t>
            </a:r>
            <a:r>
              <a:rPr kumimoji="1" lang="zh-CN" altLang="en-US" sz="2400" dirty="0">
                <a:latin typeface="Times New Roman" pitchFamily="18" charset="0"/>
              </a:rPr>
              <a:t> </a:t>
            </a:r>
          </a:p>
        </p:txBody>
      </p:sp>
      <p:sp>
        <p:nvSpPr>
          <p:cNvPr id="4" name="TextBox 3"/>
          <p:cNvSpPr txBox="1"/>
          <p:nvPr/>
        </p:nvSpPr>
        <p:spPr>
          <a:xfrm>
            <a:off x="6713249" y="5089338"/>
            <a:ext cx="2361109" cy="1200329"/>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坐标法和位矢法实际是等价的，一个是代数表示，一个是矢量表示。</a:t>
            </a:r>
          </a:p>
        </p:txBody>
      </p:sp>
    </p:spTree>
    <p:extLst>
      <p:ext uri="{BB962C8B-B14F-4D97-AF65-F5344CB8AC3E}">
        <p14:creationId xmlns:p14="http://schemas.microsoft.com/office/powerpoint/2010/main" val="4014455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55F2ACF1-2A71-4893-9B6E-36BB4807FBD2}"/>
              </a:ext>
            </a:extLst>
          </p:cNvPr>
          <p:cNvGraphicFramePr>
            <a:graphicFrameLocks noChangeAspect="1"/>
          </p:cNvGraphicFramePr>
          <p:nvPr>
            <p:extLst>
              <p:ext uri="{D42A27DB-BD31-4B8C-83A1-F6EECF244321}">
                <p14:modId xmlns:p14="http://schemas.microsoft.com/office/powerpoint/2010/main" val="1032419265"/>
              </p:ext>
            </p:extLst>
          </p:nvPr>
        </p:nvGraphicFramePr>
        <p:xfrm>
          <a:off x="3275856" y="1916832"/>
          <a:ext cx="2402163" cy="670371"/>
        </p:xfrm>
        <a:graphic>
          <a:graphicData uri="http://schemas.openxmlformats.org/presentationml/2006/ole">
            <mc:AlternateContent xmlns:mc="http://schemas.openxmlformats.org/markup-compatibility/2006">
              <mc:Choice xmlns:v="urn:schemas-microsoft-com:vml" Requires="v">
                <p:oleObj spid="_x0000_s101394" name="Equation" r:id="rId3" imgW="1091880" imgH="304560" progId="Equation.DSMT4">
                  <p:embed/>
                </p:oleObj>
              </mc:Choice>
              <mc:Fallback>
                <p:oleObj name="Equation" r:id="rId3" imgW="1091880" imgH="304560" progId="Equation.DSMT4">
                  <p:embed/>
                  <p:pic>
                    <p:nvPicPr>
                      <p:cNvPr id="0" name=""/>
                      <p:cNvPicPr/>
                      <p:nvPr/>
                    </p:nvPicPr>
                    <p:blipFill>
                      <a:blip r:embed="rId4"/>
                      <a:stretch>
                        <a:fillRect/>
                      </a:stretch>
                    </p:blipFill>
                    <p:spPr>
                      <a:xfrm>
                        <a:off x="3275856" y="1916832"/>
                        <a:ext cx="2402163" cy="670371"/>
                      </a:xfrm>
                      <a:prstGeom prst="rect">
                        <a:avLst/>
                      </a:prstGeom>
                    </p:spPr>
                  </p:pic>
                </p:oleObj>
              </mc:Fallback>
            </mc:AlternateContent>
          </a:graphicData>
        </a:graphic>
      </p:graphicFrame>
    </p:spTree>
    <p:extLst>
      <p:ext uri="{BB962C8B-B14F-4D97-AF65-F5344CB8AC3E}">
        <p14:creationId xmlns:p14="http://schemas.microsoft.com/office/powerpoint/2010/main" val="3689361113"/>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所用教材</a:t>
            </a:r>
          </a:p>
        </p:txBody>
      </p:sp>
      <p:sp>
        <p:nvSpPr>
          <p:cNvPr id="3" name="内容占位符 2"/>
          <p:cNvSpPr>
            <a:spLocks noGrp="1"/>
          </p:cNvSpPr>
          <p:nvPr>
            <p:ph idx="1"/>
          </p:nvPr>
        </p:nvSpPr>
        <p:spPr/>
        <p:txBody>
          <a:bodyPr/>
          <a:lstStyle/>
          <a:p>
            <a:r>
              <a:rPr lang="zh-CN" altLang="en-US" dirty="0"/>
              <a:t>所用教材：吴百诗主编，大学物理（新版）（上册），北京：科学出版社</a:t>
            </a:r>
            <a:endParaRPr lang="en-US" altLang="zh-CN" dirty="0"/>
          </a:p>
          <a:p>
            <a:r>
              <a:rPr lang="zh-CN" altLang="en-US" dirty="0"/>
              <a:t>参考教材：赵凯华主编，新概念物理</a:t>
            </a:r>
            <a:r>
              <a:rPr lang="en-US" altLang="zh-CN" dirty="0"/>
              <a:t>——</a:t>
            </a:r>
            <a:r>
              <a:rPr lang="zh-CN" altLang="en-US" dirty="0"/>
              <a:t>力学，高等教育出版社</a:t>
            </a:r>
            <a:endParaRPr lang="en-US" altLang="zh-CN" dirty="0"/>
          </a:p>
          <a:p>
            <a:r>
              <a:rPr lang="zh-CN" altLang="en-US" dirty="0"/>
              <a:t>本课程的特点：</a:t>
            </a:r>
            <a:br>
              <a:rPr lang="en-US" altLang="zh-CN" dirty="0"/>
            </a:br>
            <a:r>
              <a:rPr lang="en-US" altLang="zh-CN" dirty="0"/>
              <a:t>1. </a:t>
            </a:r>
            <a:r>
              <a:rPr lang="zh-CN" altLang="en-US" dirty="0"/>
              <a:t>阐明基本结论的由来，给出推导过程</a:t>
            </a:r>
            <a:br>
              <a:rPr lang="en-US" altLang="zh-CN" dirty="0"/>
            </a:br>
            <a:r>
              <a:rPr lang="en-US" altLang="zh-CN" dirty="0"/>
              <a:t>2. </a:t>
            </a:r>
            <a:r>
              <a:rPr lang="zh-CN" altLang="en-US" dirty="0"/>
              <a:t>培养分析和解决问题能力</a:t>
            </a:r>
            <a:br>
              <a:rPr lang="en-US" altLang="zh-CN" dirty="0"/>
            </a:br>
            <a:r>
              <a:rPr lang="en-US" altLang="zh-CN" dirty="0"/>
              <a:t>3. </a:t>
            </a:r>
            <a:r>
              <a:rPr lang="zh-CN" altLang="en-US" dirty="0"/>
              <a:t>将理论和实际结合</a:t>
            </a:r>
          </a:p>
        </p:txBody>
      </p:sp>
      <p:cxnSp>
        <p:nvCxnSpPr>
          <p:cNvPr id="5" name="直接连接符 4"/>
          <p:cNvCxnSpPr/>
          <p:nvPr/>
        </p:nvCxnSpPr>
        <p:spPr>
          <a:xfrm>
            <a:off x="395536" y="1370361"/>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2231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质点位置的确定方法</a:t>
            </a:r>
          </a:p>
        </p:txBody>
      </p:sp>
      <p:sp>
        <p:nvSpPr>
          <p:cNvPr id="3" name="内容占位符 2"/>
          <p:cNvSpPr>
            <a:spLocks noGrp="1"/>
          </p:cNvSpPr>
          <p:nvPr>
            <p:ph idx="1"/>
          </p:nvPr>
        </p:nvSpPr>
        <p:spPr>
          <a:xfrm>
            <a:off x="457200" y="1600200"/>
            <a:ext cx="8229600" cy="4997152"/>
          </a:xfrm>
        </p:spPr>
        <p:txBody>
          <a:bodyPr>
            <a:normAutofit/>
          </a:bodyPr>
          <a:lstStyle/>
          <a:p>
            <a:r>
              <a:rPr lang="zh-CN" altLang="en-US" dirty="0"/>
              <a:t> </a:t>
            </a:r>
            <a:r>
              <a:rPr lang="zh-CN" altLang="en-US" dirty="0">
                <a:solidFill>
                  <a:srgbClr val="FF0000"/>
                </a:solidFill>
              </a:rPr>
              <a:t>运动学方程</a:t>
            </a:r>
            <a:endParaRPr lang="en-US" altLang="zh-CN" dirty="0">
              <a:solidFill>
                <a:srgbClr val="FF0000"/>
              </a:solidFill>
            </a:endParaRPr>
          </a:p>
          <a:p>
            <a:endParaRPr lang="en-US" altLang="zh-CN" u="sng" dirty="0">
              <a:latin typeface="楷体" panose="02010609060101010101" pitchFamily="49" charset="-122"/>
              <a:ea typeface="楷体" panose="02010609060101010101" pitchFamily="49" charset="-122"/>
            </a:endParaRPr>
          </a:p>
          <a:p>
            <a:endParaRPr lang="en-US" altLang="zh-CN" u="sng" dirty="0">
              <a:latin typeface="楷体" panose="02010609060101010101" pitchFamily="49" charset="-122"/>
              <a:ea typeface="楷体" panose="02010609060101010101" pitchFamily="49" charset="-122"/>
            </a:endParaRPr>
          </a:p>
          <a:p>
            <a:endParaRPr lang="en-US" altLang="zh-CN" u="sng" dirty="0">
              <a:latin typeface="楷体" panose="02010609060101010101" pitchFamily="49" charset="-122"/>
              <a:ea typeface="楷体" panose="02010609060101010101" pitchFamily="49" charset="-122"/>
            </a:endParaRPr>
          </a:p>
          <a:p>
            <a:endParaRPr lang="en-US" altLang="zh-CN" u="sng" dirty="0">
              <a:latin typeface="楷体" panose="02010609060101010101" pitchFamily="49" charset="-122"/>
              <a:ea typeface="楷体" panose="02010609060101010101" pitchFamily="49" charset="-122"/>
            </a:endParaRPr>
          </a:p>
          <a:p>
            <a:endParaRPr lang="en-US" altLang="zh-CN" u="sng" dirty="0">
              <a:latin typeface="楷体" panose="02010609060101010101" pitchFamily="49" charset="-122"/>
              <a:ea typeface="楷体" panose="02010609060101010101" pitchFamily="49" charset="-122"/>
            </a:endParaRPr>
          </a:p>
          <a:p>
            <a:endParaRPr lang="en-US" altLang="zh-CN" u="sng" dirty="0">
              <a:latin typeface="楷体" panose="02010609060101010101" pitchFamily="49" charset="-122"/>
              <a:ea typeface="楷体" panose="02010609060101010101" pitchFamily="49" charset="-122"/>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2" name="Text Box 8"/>
          <p:cNvSpPr txBox="1">
            <a:spLocks noChangeArrowheads="1"/>
          </p:cNvSpPr>
          <p:nvPr/>
        </p:nvSpPr>
        <p:spPr bwMode="auto">
          <a:xfrm>
            <a:off x="684213" y="3151138"/>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Lst>
        </p:spPr>
        <p:txBody>
          <a:bodyPr>
            <a:spAutoFit/>
          </a:bodyPr>
          <a:lstStyle/>
          <a:p>
            <a:pPr>
              <a:spcBef>
                <a:spcPct val="50000"/>
              </a:spcBef>
            </a:pPr>
            <a:r>
              <a:rPr kumimoji="1" lang="zh-CN" altLang="en-US" sz="2400">
                <a:latin typeface="Times New Roman" pitchFamily="18" charset="0"/>
              </a:rPr>
              <a:t>直角坐标下</a:t>
            </a:r>
          </a:p>
        </p:txBody>
      </p:sp>
      <p:graphicFrame>
        <p:nvGraphicFramePr>
          <p:cNvPr id="63" name="Object 9"/>
          <p:cNvGraphicFramePr>
            <a:graphicFrameLocks noChangeAspect="1"/>
          </p:cNvGraphicFramePr>
          <p:nvPr>
            <p:extLst>
              <p:ext uri="{D42A27DB-BD31-4B8C-83A1-F6EECF244321}">
                <p14:modId xmlns:p14="http://schemas.microsoft.com/office/powerpoint/2010/main" val="396822712"/>
              </p:ext>
            </p:extLst>
          </p:nvPr>
        </p:nvGraphicFramePr>
        <p:xfrm>
          <a:off x="2987824" y="3151138"/>
          <a:ext cx="1224135" cy="488128"/>
        </p:xfrm>
        <a:graphic>
          <a:graphicData uri="http://schemas.openxmlformats.org/presentationml/2006/ole">
            <mc:AlternateContent xmlns:mc="http://schemas.openxmlformats.org/markup-compatibility/2006">
              <mc:Choice xmlns:v="urn:schemas-microsoft-com:vml" Requires="v">
                <p:oleObj spid="_x0000_s9693" name="Equation" r:id="rId4" imgW="507960" imgH="203040" progId="Equation.DSMT4">
                  <p:embed/>
                </p:oleObj>
              </mc:Choice>
              <mc:Fallback>
                <p:oleObj name="Equation" r:id="rId4" imgW="507960" imgH="203040" progId="Equation.DSMT4">
                  <p:embed/>
                  <p:pic>
                    <p:nvPicPr>
                      <p:cNvPr id="0" name="Picture 1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7824" y="3151138"/>
                        <a:ext cx="1224135" cy="488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 name="Object 10"/>
          <p:cNvGraphicFramePr>
            <a:graphicFrameLocks noChangeAspect="1"/>
          </p:cNvGraphicFramePr>
          <p:nvPr>
            <p:extLst>
              <p:ext uri="{D42A27DB-BD31-4B8C-83A1-F6EECF244321}">
                <p14:modId xmlns:p14="http://schemas.microsoft.com/office/powerpoint/2010/main" val="3556215474"/>
              </p:ext>
            </p:extLst>
          </p:nvPr>
        </p:nvGraphicFramePr>
        <p:xfrm>
          <a:off x="4572000" y="3180292"/>
          <a:ext cx="1050205" cy="398891"/>
        </p:xfrm>
        <a:graphic>
          <a:graphicData uri="http://schemas.openxmlformats.org/presentationml/2006/ole">
            <mc:AlternateContent xmlns:mc="http://schemas.openxmlformats.org/markup-compatibility/2006">
              <mc:Choice xmlns:v="urn:schemas-microsoft-com:vml" Requires="v">
                <p:oleObj spid="_x0000_s9694" name="Equation" r:id="rId6" imgW="533160" imgH="203040" progId="Equation.DSMT4">
                  <p:embed/>
                </p:oleObj>
              </mc:Choice>
              <mc:Fallback>
                <p:oleObj name="Equation" r:id="rId6" imgW="533160" imgH="203040" progId="Equation.DSMT4">
                  <p:embed/>
                  <p:pic>
                    <p:nvPicPr>
                      <p:cNvPr id="0" name="Picture 1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3180292"/>
                        <a:ext cx="1050205" cy="3988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 name="Object 11"/>
          <p:cNvGraphicFramePr>
            <a:graphicFrameLocks noChangeAspect="1"/>
          </p:cNvGraphicFramePr>
          <p:nvPr>
            <p:extLst>
              <p:ext uri="{D42A27DB-BD31-4B8C-83A1-F6EECF244321}">
                <p14:modId xmlns:p14="http://schemas.microsoft.com/office/powerpoint/2010/main" val="3263581565"/>
              </p:ext>
            </p:extLst>
          </p:nvPr>
        </p:nvGraphicFramePr>
        <p:xfrm>
          <a:off x="6012160" y="3138761"/>
          <a:ext cx="1177612" cy="469577"/>
        </p:xfrm>
        <a:graphic>
          <a:graphicData uri="http://schemas.openxmlformats.org/presentationml/2006/ole">
            <mc:AlternateContent xmlns:mc="http://schemas.openxmlformats.org/markup-compatibility/2006">
              <mc:Choice xmlns:v="urn:schemas-microsoft-com:vml" Requires="v">
                <p:oleObj spid="_x0000_s9695" name="Equation" r:id="rId8" imgW="507960" imgH="203040" progId="Equation.DSMT4">
                  <p:embed/>
                </p:oleObj>
              </mc:Choice>
              <mc:Fallback>
                <p:oleObj name="Equation" r:id="rId8" imgW="507960" imgH="203040" progId="Equation.DSMT4">
                  <p:embed/>
                  <p:pic>
                    <p:nvPicPr>
                      <p:cNvPr id="0" name="Picture 14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12160" y="3138761"/>
                        <a:ext cx="1177612" cy="4695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 name="Object 12"/>
          <p:cNvGraphicFramePr>
            <a:graphicFrameLocks noChangeAspect="1"/>
          </p:cNvGraphicFramePr>
          <p:nvPr>
            <p:extLst>
              <p:ext uri="{D42A27DB-BD31-4B8C-83A1-F6EECF244321}">
                <p14:modId xmlns:p14="http://schemas.microsoft.com/office/powerpoint/2010/main" val="3181362940"/>
              </p:ext>
            </p:extLst>
          </p:nvPr>
        </p:nvGraphicFramePr>
        <p:xfrm>
          <a:off x="1135063" y="2348880"/>
          <a:ext cx="5082307" cy="623838"/>
        </p:xfrm>
        <a:graphic>
          <a:graphicData uri="http://schemas.openxmlformats.org/presentationml/2006/ole">
            <mc:AlternateContent xmlns:mc="http://schemas.openxmlformats.org/markup-compatibility/2006">
              <mc:Choice xmlns:v="urn:schemas-microsoft-com:vml" Requires="v">
                <p:oleObj spid="_x0000_s9696" name="Equation" r:id="rId10" imgW="1854000" imgH="228600" progId="Equation.DSMT4">
                  <p:embed/>
                </p:oleObj>
              </mc:Choice>
              <mc:Fallback>
                <p:oleObj name="Equation" r:id="rId10" imgW="1854000" imgH="228600" progId="Equation.DSMT4">
                  <p:embed/>
                  <p:pic>
                    <p:nvPicPr>
                      <p:cNvPr id="0" name="Picture 14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35063" y="2348880"/>
                        <a:ext cx="5082307" cy="623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 name="Text Box 13"/>
          <p:cNvSpPr txBox="1">
            <a:spLocks noChangeArrowheads="1"/>
          </p:cNvSpPr>
          <p:nvPr/>
        </p:nvSpPr>
        <p:spPr bwMode="auto">
          <a:xfrm>
            <a:off x="684213" y="39417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Lst>
        </p:spPr>
        <p:txBody>
          <a:bodyPr>
            <a:spAutoFit/>
          </a:bodyPr>
          <a:lstStyle/>
          <a:p>
            <a:pPr>
              <a:spcBef>
                <a:spcPct val="50000"/>
              </a:spcBef>
            </a:pPr>
            <a:r>
              <a:rPr kumimoji="1" lang="zh-CN" altLang="en-US" sz="2400">
                <a:latin typeface="Times New Roman" pitchFamily="18" charset="0"/>
              </a:rPr>
              <a:t>自然坐标下</a:t>
            </a:r>
          </a:p>
        </p:txBody>
      </p:sp>
      <p:graphicFrame>
        <p:nvGraphicFramePr>
          <p:cNvPr id="68" name="Object 14"/>
          <p:cNvGraphicFramePr>
            <a:graphicFrameLocks noChangeAspect="1"/>
          </p:cNvGraphicFramePr>
          <p:nvPr>
            <p:extLst>
              <p:ext uri="{D42A27DB-BD31-4B8C-83A1-F6EECF244321}">
                <p14:modId xmlns:p14="http://schemas.microsoft.com/office/powerpoint/2010/main" val="3406067753"/>
              </p:ext>
            </p:extLst>
          </p:nvPr>
        </p:nvGraphicFramePr>
        <p:xfrm>
          <a:off x="3059832" y="3985852"/>
          <a:ext cx="1093431" cy="416545"/>
        </p:xfrm>
        <a:graphic>
          <a:graphicData uri="http://schemas.openxmlformats.org/presentationml/2006/ole">
            <mc:AlternateContent xmlns:mc="http://schemas.openxmlformats.org/markup-compatibility/2006">
              <mc:Choice xmlns:v="urn:schemas-microsoft-com:vml" Requires="v">
                <p:oleObj spid="_x0000_s9697" name="Equation" r:id="rId12" imgW="533160" imgH="203040" progId="Equation.DSMT4">
                  <p:embed/>
                </p:oleObj>
              </mc:Choice>
              <mc:Fallback>
                <p:oleObj name="Equation" r:id="rId12" imgW="533160" imgH="203040" progId="Equation.DSMT4">
                  <p:embed/>
                  <p:pic>
                    <p:nvPicPr>
                      <p:cNvPr id="0" name="Picture 14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59832" y="3985852"/>
                        <a:ext cx="1093431" cy="4165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 name="Text Box 15"/>
          <p:cNvSpPr txBox="1">
            <a:spLocks noChangeArrowheads="1"/>
          </p:cNvSpPr>
          <p:nvPr/>
        </p:nvSpPr>
        <p:spPr bwMode="auto">
          <a:xfrm>
            <a:off x="1547813" y="4662438"/>
            <a:ext cx="74676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Lst>
        </p:spPr>
        <p:txBody>
          <a:bodyPr>
            <a:spAutoFit/>
          </a:bodyPr>
          <a:lstStyle/>
          <a:p>
            <a:pPr>
              <a:spcBef>
                <a:spcPct val="50000"/>
              </a:spcBef>
            </a:pPr>
            <a:r>
              <a:rPr kumimoji="1" lang="zh-CN" altLang="en-US" sz="2400" dirty="0">
                <a:latin typeface="Times New Roman" pitchFamily="18" charset="0"/>
              </a:rPr>
              <a:t>已知运动学方程，可求质点速度和加速度</a:t>
            </a:r>
            <a:endParaRPr kumimoji="1" lang="en-US" altLang="zh-CN" sz="2400" dirty="0">
              <a:latin typeface="Times New Roman" pitchFamily="18" charset="0"/>
            </a:endParaRPr>
          </a:p>
          <a:p>
            <a:pPr>
              <a:spcBef>
                <a:spcPct val="50000"/>
              </a:spcBef>
            </a:pPr>
            <a:r>
              <a:rPr lang="zh-CN" altLang="en-US" sz="2400" dirty="0">
                <a:latin typeface="+mj-ea"/>
              </a:rPr>
              <a:t>从运动学方程中消掉时间变量</a:t>
            </a:r>
            <a:r>
              <a:rPr lang="en-US" altLang="zh-CN" sz="2400" i="1" dirty="0">
                <a:latin typeface="Times New Roman" panose="02020603050405020304" pitchFamily="18" charset="0"/>
                <a:cs typeface="Times New Roman" panose="02020603050405020304" pitchFamily="18" charset="0"/>
              </a:rPr>
              <a:t>t</a:t>
            </a:r>
            <a:r>
              <a:rPr lang="zh-CN" altLang="en-US" sz="2400" dirty="0">
                <a:latin typeface="+mj-ea"/>
              </a:rPr>
              <a:t>，可得</a:t>
            </a:r>
            <a:r>
              <a:rPr lang="zh-CN" altLang="en-US" sz="2400" dirty="0">
                <a:solidFill>
                  <a:srgbClr val="FF0000"/>
                </a:solidFill>
                <a:latin typeface="+mj-ea"/>
              </a:rPr>
              <a:t>轨迹方程</a:t>
            </a:r>
            <a:endParaRPr lang="en-US" altLang="zh-CN" sz="2400" dirty="0">
              <a:solidFill>
                <a:srgbClr val="FF0000"/>
              </a:solidFill>
              <a:latin typeface="+mj-ea"/>
            </a:endParaRPr>
          </a:p>
        </p:txBody>
      </p:sp>
      <p:sp>
        <p:nvSpPr>
          <p:cNvPr id="70" name="Rectangle 23"/>
          <p:cNvSpPr>
            <a:spLocks noChangeArrowheads="1"/>
          </p:cNvSpPr>
          <p:nvPr/>
        </p:nvSpPr>
        <p:spPr bwMode="auto">
          <a:xfrm>
            <a:off x="682054" y="4664026"/>
            <a:ext cx="9060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a:latin typeface="Times New Roman" pitchFamily="18" charset="0"/>
              </a:rPr>
              <a:t>意义</a:t>
            </a:r>
            <a:r>
              <a:rPr kumimoji="1" lang="en-US" altLang="zh-CN" sz="2400">
                <a:latin typeface="Times New Roman" pitchFamily="18" charset="0"/>
              </a:rPr>
              <a:t>:</a:t>
            </a:r>
          </a:p>
        </p:txBody>
      </p:sp>
    </p:spTree>
    <p:extLst>
      <p:ext uri="{BB962C8B-B14F-4D97-AF65-F5344CB8AC3E}">
        <p14:creationId xmlns:p14="http://schemas.microsoft.com/office/powerpoint/2010/main" val="3211532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685800" y="384175"/>
            <a:ext cx="7773988"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50000"/>
              </a:spcBef>
            </a:pPr>
            <a:r>
              <a:rPr kumimoji="1" lang="zh-CN" altLang="en-US" sz="2400" b="1">
                <a:solidFill>
                  <a:schemeClr val="bg1"/>
                </a:solidFill>
                <a:latin typeface="宋体" charset="-122"/>
              </a:rPr>
              <a:t>一质点作匀速圆周运动，半径为</a:t>
            </a:r>
            <a:r>
              <a:rPr kumimoji="1" lang="zh-CN" altLang="en-US" sz="2400" b="1">
                <a:solidFill>
                  <a:schemeClr val="bg1"/>
                </a:solidFill>
                <a:latin typeface="Times New Roman" pitchFamily="18" charset="0"/>
              </a:rPr>
              <a:t> </a:t>
            </a:r>
            <a:r>
              <a:rPr kumimoji="1" lang="en-US" altLang="zh-CN" sz="2400" b="1" i="1">
                <a:solidFill>
                  <a:srgbClr val="66FFFF"/>
                </a:solidFill>
                <a:latin typeface="Times New Roman" pitchFamily="18" charset="0"/>
              </a:rPr>
              <a:t>r </a:t>
            </a:r>
            <a:r>
              <a:rPr kumimoji="1" lang="zh-CN" altLang="en-US" sz="2400" b="1">
                <a:solidFill>
                  <a:schemeClr val="bg1"/>
                </a:solidFill>
                <a:latin typeface="宋体" charset="-122"/>
              </a:rPr>
              <a:t>，角速度为</a:t>
            </a:r>
            <a:r>
              <a:rPr kumimoji="1" lang="zh-CN" altLang="en-US" sz="2400" b="1">
                <a:solidFill>
                  <a:schemeClr val="bg1"/>
                </a:solidFill>
                <a:latin typeface="Times New Roman" pitchFamily="18" charset="0"/>
              </a:rPr>
              <a:t> </a:t>
            </a:r>
            <a:r>
              <a:rPr kumimoji="1" lang="zh-CN" altLang="en-US" sz="2400" b="1" i="1">
                <a:solidFill>
                  <a:srgbClr val="66FFFF"/>
                </a:solidFill>
                <a:latin typeface="Times New Roman" pitchFamily="18" charset="0"/>
                <a:sym typeface="Symbol" pitchFamily="18" charset="2"/>
              </a:rPr>
              <a:t></a:t>
            </a:r>
            <a:r>
              <a:rPr kumimoji="1" lang="zh-CN" altLang="en-US" sz="2400" b="1" i="1">
                <a:solidFill>
                  <a:srgbClr val="66FFFF"/>
                </a:solidFill>
                <a:latin typeface="Times New Roman" pitchFamily="18" charset="0"/>
              </a:rPr>
              <a:t> </a:t>
            </a:r>
            <a:r>
              <a:rPr kumimoji="1" lang="zh-CN" altLang="en-US" sz="2400" b="1">
                <a:solidFill>
                  <a:schemeClr val="bg1"/>
                </a:solidFill>
                <a:latin typeface="宋体" charset="-122"/>
              </a:rPr>
              <a:t>。</a:t>
            </a:r>
            <a:endParaRPr kumimoji="1" lang="zh-CN" altLang="en-US" sz="2400">
              <a:solidFill>
                <a:schemeClr val="bg1"/>
              </a:solidFill>
              <a:latin typeface="宋体" charset="-122"/>
            </a:endParaRPr>
          </a:p>
        </p:txBody>
      </p:sp>
      <p:sp>
        <p:nvSpPr>
          <p:cNvPr id="16387" name="Text Box 3"/>
          <p:cNvSpPr txBox="1">
            <a:spLocks noChangeArrowheads="1"/>
          </p:cNvSpPr>
          <p:nvPr/>
        </p:nvSpPr>
        <p:spPr bwMode="auto">
          <a:xfrm>
            <a:off x="685800" y="1724025"/>
            <a:ext cx="47244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kumimoji="1" lang="zh-CN" altLang="en-US" sz="2400" b="1">
                <a:solidFill>
                  <a:schemeClr val="bg1"/>
                </a:solidFill>
                <a:latin typeface="宋体" charset="-122"/>
              </a:rPr>
              <a:t>以圆心</a:t>
            </a:r>
            <a:r>
              <a:rPr kumimoji="1" lang="en-US" altLang="zh-CN" sz="2400" b="1" i="1">
                <a:solidFill>
                  <a:srgbClr val="66FFFF"/>
                </a:solidFill>
                <a:latin typeface="Times New Roman" pitchFamily="18" charset="0"/>
              </a:rPr>
              <a:t>O </a:t>
            </a:r>
            <a:r>
              <a:rPr kumimoji="1" lang="zh-CN" altLang="en-US" sz="2400" b="1">
                <a:solidFill>
                  <a:schemeClr val="bg1"/>
                </a:solidFill>
                <a:latin typeface="宋体" charset="-122"/>
              </a:rPr>
              <a:t>为原点。建立直角坐标系</a:t>
            </a:r>
            <a:r>
              <a:rPr kumimoji="1" lang="en-US" altLang="zh-CN" sz="2400" b="1" i="1">
                <a:solidFill>
                  <a:srgbClr val="66FFFF"/>
                </a:solidFill>
                <a:latin typeface="Times New Roman" pitchFamily="18" charset="0"/>
              </a:rPr>
              <a:t>Oxy</a:t>
            </a:r>
            <a:r>
              <a:rPr kumimoji="1" lang="en-US" altLang="zh-CN" sz="2400" b="1" i="1">
                <a:solidFill>
                  <a:schemeClr val="bg1"/>
                </a:solidFill>
                <a:latin typeface="Times New Roman" pitchFamily="18" charset="0"/>
              </a:rPr>
              <a:t> </a:t>
            </a:r>
            <a:r>
              <a:rPr kumimoji="1" lang="zh-CN" altLang="en-US" sz="2400" b="1">
                <a:solidFill>
                  <a:schemeClr val="bg1"/>
                </a:solidFill>
                <a:latin typeface="宋体" charset="-122"/>
              </a:rPr>
              <a:t>，</a:t>
            </a:r>
            <a:r>
              <a:rPr kumimoji="1" lang="en-US" altLang="zh-CN" sz="2400" b="1" i="1">
                <a:solidFill>
                  <a:srgbClr val="66FFFF"/>
                </a:solidFill>
                <a:latin typeface="Times New Roman" pitchFamily="18" charset="0"/>
              </a:rPr>
              <a:t>O </a:t>
            </a:r>
            <a:r>
              <a:rPr kumimoji="1" lang="en-US" altLang="zh-CN" sz="2400" b="1">
                <a:solidFill>
                  <a:srgbClr val="66FFFF"/>
                </a:solidFill>
                <a:latin typeface="Times New Roman" pitchFamily="18" charset="0"/>
                <a:sym typeface="Symbol" pitchFamily="18" charset="2"/>
              </a:rPr>
              <a:t></a:t>
            </a:r>
            <a:r>
              <a:rPr kumimoji="1" lang="zh-CN" altLang="en-US" sz="2400" b="1">
                <a:solidFill>
                  <a:schemeClr val="bg1"/>
                </a:solidFill>
                <a:latin typeface="宋体" charset="-122"/>
              </a:rPr>
              <a:t>点为起始时刻，设</a:t>
            </a:r>
            <a:r>
              <a:rPr kumimoji="1" lang="en-US" altLang="zh-CN" sz="2400" b="1" i="1">
                <a:solidFill>
                  <a:srgbClr val="66FFFF"/>
                </a:solidFill>
                <a:latin typeface="Times New Roman" pitchFamily="18" charset="0"/>
              </a:rPr>
              <a:t>t </a:t>
            </a:r>
            <a:r>
              <a:rPr kumimoji="1" lang="zh-CN" altLang="en-US" sz="2400" b="1">
                <a:solidFill>
                  <a:schemeClr val="bg1"/>
                </a:solidFill>
                <a:latin typeface="宋体" charset="-122"/>
              </a:rPr>
              <a:t>时刻质点位于</a:t>
            </a:r>
            <a:r>
              <a:rPr kumimoji="1" lang="en-US" altLang="zh-CN" sz="2400" b="1" i="1">
                <a:solidFill>
                  <a:srgbClr val="66FFFF"/>
                </a:solidFill>
                <a:latin typeface="Times New Roman" pitchFamily="18" charset="0"/>
              </a:rPr>
              <a:t>P</a:t>
            </a:r>
            <a:r>
              <a:rPr kumimoji="1" lang="zh-CN" altLang="en-US" sz="2400" b="1">
                <a:solidFill>
                  <a:srgbClr val="66FFFF"/>
                </a:solidFill>
                <a:latin typeface="Times New Roman" pitchFamily="18" charset="0"/>
              </a:rPr>
              <a:t>（</a:t>
            </a:r>
            <a:r>
              <a:rPr kumimoji="1" lang="en-US" altLang="zh-CN" sz="2400" b="1" i="1">
                <a:solidFill>
                  <a:srgbClr val="66FFFF"/>
                </a:solidFill>
                <a:latin typeface="Times New Roman" pitchFamily="18" charset="0"/>
              </a:rPr>
              <a:t>x</a:t>
            </a:r>
            <a:r>
              <a:rPr kumimoji="1" lang="en-US" altLang="zh-CN" sz="2400" b="1">
                <a:solidFill>
                  <a:srgbClr val="66FFFF"/>
                </a:solidFill>
                <a:latin typeface="Times New Roman" pitchFamily="18" charset="0"/>
              </a:rPr>
              <a:t> , </a:t>
            </a:r>
            <a:r>
              <a:rPr kumimoji="1" lang="en-US" altLang="zh-CN" sz="2400" b="1" i="1">
                <a:solidFill>
                  <a:srgbClr val="66FFFF"/>
                </a:solidFill>
                <a:latin typeface="Times New Roman" pitchFamily="18" charset="0"/>
              </a:rPr>
              <a:t>y</a:t>
            </a:r>
            <a:r>
              <a:rPr kumimoji="1" lang="zh-CN" altLang="en-US" sz="2400" b="1">
                <a:solidFill>
                  <a:srgbClr val="66FFFF"/>
                </a:solidFill>
                <a:latin typeface="Times New Roman" pitchFamily="18" charset="0"/>
              </a:rPr>
              <a:t>）</a:t>
            </a:r>
            <a:r>
              <a:rPr kumimoji="1" lang="zh-CN" altLang="en-US" sz="2400" b="1">
                <a:solidFill>
                  <a:schemeClr val="bg1"/>
                </a:solidFill>
                <a:latin typeface="宋体" charset="-122"/>
              </a:rPr>
              <a:t>，用直角坐标表示的质点运动学方程为</a:t>
            </a:r>
          </a:p>
        </p:txBody>
      </p:sp>
      <p:graphicFrame>
        <p:nvGraphicFramePr>
          <p:cNvPr id="16388" name="Object 4"/>
          <p:cNvGraphicFramePr>
            <a:graphicFrameLocks/>
          </p:cNvGraphicFramePr>
          <p:nvPr/>
        </p:nvGraphicFramePr>
        <p:xfrm>
          <a:off x="1252538" y="3810000"/>
          <a:ext cx="3752850" cy="395288"/>
        </p:xfrm>
        <a:graphic>
          <a:graphicData uri="http://schemas.openxmlformats.org/presentationml/2006/ole">
            <mc:AlternateContent xmlns:mc="http://schemas.openxmlformats.org/markup-compatibility/2006">
              <mc:Choice xmlns:v="urn:schemas-microsoft-com:vml" Requires="v">
                <p:oleObj spid="_x0000_s97950" name="公式" r:id="rId4" imgW="5004720" imgH="507960" progId="Equation.3">
                  <p:embed/>
                </p:oleObj>
              </mc:Choice>
              <mc:Fallback>
                <p:oleObj name="公式" r:id="rId4" imgW="5004720" imgH="507960" progId="Equation.3">
                  <p:embed/>
                  <p:pic>
                    <p:nvPicPr>
                      <p:cNvPr id="0" name="Picture 48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2538" y="3810000"/>
                        <a:ext cx="3752850" cy="395288"/>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FF3300"/>
                            </a:solidFill>
                            <a:miter lim="800000"/>
                            <a:headEnd/>
                            <a:tailEnd/>
                          </a14:hiddenLine>
                        </a:ext>
                      </a:extLst>
                    </p:spPr>
                  </p:pic>
                </p:oleObj>
              </mc:Fallback>
            </mc:AlternateContent>
          </a:graphicData>
        </a:graphic>
      </p:graphicFrame>
      <p:graphicFrame>
        <p:nvGraphicFramePr>
          <p:cNvPr id="16389" name="Object 5"/>
          <p:cNvGraphicFramePr>
            <a:graphicFrameLocks/>
          </p:cNvGraphicFramePr>
          <p:nvPr/>
        </p:nvGraphicFramePr>
        <p:xfrm>
          <a:off x="3352800" y="5876925"/>
          <a:ext cx="1054100" cy="266700"/>
        </p:xfrm>
        <a:graphic>
          <a:graphicData uri="http://schemas.openxmlformats.org/presentationml/2006/ole">
            <mc:AlternateContent xmlns:mc="http://schemas.openxmlformats.org/markup-compatibility/2006">
              <mc:Choice xmlns:v="urn:schemas-microsoft-com:vml" Requires="v">
                <p:oleObj spid="_x0000_s97951" name="Equation" r:id="rId6" imgW="1397160" imgH="343080" progId="Equation.3">
                  <p:embed/>
                </p:oleObj>
              </mc:Choice>
              <mc:Fallback>
                <p:oleObj name="Equation" r:id="rId6" imgW="1397160" imgH="343080" progId="Equation.3">
                  <p:embed/>
                  <p:pic>
                    <p:nvPicPr>
                      <p:cNvPr id="0" name="Picture 48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2800" y="5876925"/>
                        <a:ext cx="1054100" cy="266700"/>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FF3300"/>
                            </a:solidFill>
                            <a:miter lim="800000"/>
                            <a:headEnd/>
                            <a:tailEnd/>
                          </a14:hiddenLine>
                        </a:ext>
                      </a:extLst>
                    </p:spPr>
                  </p:pic>
                </p:oleObj>
              </mc:Fallback>
            </mc:AlternateContent>
          </a:graphicData>
        </a:graphic>
      </p:graphicFrame>
      <p:sp>
        <p:nvSpPr>
          <p:cNvPr id="16390" name="Text Box 6"/>
          <p:cNvSpPr txBox="1">
            <a:spLocks noChangeArrowheads="1"/>
          </p:cNvSpPr>
          <p:nvPr/>
        </p:nvSpPr>
        <p:spPr bwMode="auto">
          <a:xfrm>
            <a:off x="685800" y="4343400"/>
            <a:ext cx="345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Lst>
        </p:spPr>
        <p:txBody>
          <a:bodyPr>
            <a:spAutoFit/>
          </a:bodyPr>
          <a:lstStyle/>
          <a:p>
            <a:pPr>
              <a:spcBef>
                <a:spcPct val="50000"/>
              </a:spcBef>
            </a:pPr>
            <a:r>
              <a:rPr kumimoji="1" lang="zh-CN" altLang="en-US" sz="2400" b="1">
                <a:solidFill>
                  <a:schemeClr val="bg1"/>
                </a:solidFill>
                <a:latin typeface="Times New Roman" pitchFamily="18" charset="0"/>
              </a:rPr>
              <a:t>位矢表示为</a:t>
            </a:r>
            <a:endParaRPr kumimoji="1" lang="zh-CN" altLang="en-US" sz="2400" b="1">
              <a:latin typeface="Times New Roman" pitchFamily="18" charset="0"/>
            </a:endParaRPr>
          </a:p>
        </p:txBody>
      </p:sp>
      <p:sp>
        <p:nvSpPr>
          <p:cNvPr id="16391" name="Text Box 7"/>
          <p:cNvSpPr txBox="1">
            <a:spLocks noChangeArrowheads="1"/>
          </p:cNvSpPr>
          <p:nvPr/>
        </p:nvSpPr>
        <p:spPr bwMode="auto">
          <a:xfrm>
            <a:off x="685800" y="573405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kumimoji="1" lang="zh-CN" altLang="en-US" sz="2400" b="1">
                <a:solidFill>
                  <a:schemeClr val="bg1"/>
                </a:solidFill>
                <a:latin typeface="Times New Roman" pitchFamily="18" charset="0"/>
              </a:rPr>
              <a:t>自然坐标表示为</a:t>
            </a:r>
          </a:p>
        </p:txBody>
      </p:sp>
      <p:sp>
        <p:nvSpPr>
          <p:cNvPr id="16392" name="Oval 8"/>
          <p:cNvSpPr>
            <a:spLocks noChangeArrowheads="1"/>
          </p:cNvSpPr>
          <p:nvPr/>
        </p:nvSpPr>
        <p:spPr bwMode="auto">
          <a:xfrm>
            <a:off x="5435600" y="2809875"/>
            <a:ext cx="2058988" cy="2058988"/>
          </a:xfrm>
          <a:prstGeom prst="ellipse">
            <a:avLst/>
          </a:prstGeom>
          <a:noFill/>
          <a:ln w="38100">
            <a:solidFill>
              <a:schemeClr val="bg1"/>
            </a:solidFill>
            <a:round/>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Line 9"/>
          <p:cNvSpPr>
            <a:spLocks noChangeShapeType="1"/>
          </p:cNvSpPr>
          <p:nvPr/>
        </p:nvSpPr>
        <p:spPr bwMode="auto">
          <a:xfrm flipV="1">
            <a:off x="6464300" y="1933575"/>
            <a:ext cx="0" cy="1905000"/>
          </a:xfrm>
          <a:prstGeom prst="line">
            <a:avLst/>
          </a:prstGeom>
          <a:noFill/>
          <a:ln w="28575">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Line 10"/>
          <p:cNvSpPr>
            <a:spLocks noChangeShapeType="1"/>
          </p:cNvSpPr>
          <p:nvPr/>
        </p:nvSpPr>
        <p:spPr bwMode="auto">
          <a:xfrm flipV="1">
            <a:off x="6464300" y="3152775"/>
            <a:ext cx="762000" cy="685800"/>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6395" name="Object 11"/>
          <p:cNvGraphicFramePr>
            <a:graphicFrameLocks noChangeAspect="1"/>
          </p:cNvGraphicFramePr>
          <p:nvPr/>
        </p:nvGraphicFramePr>
        <p:xfrm>
          <a:off x="8101013" y="3603625"/>
          <a:ext cx="176212" cy="185738"/>
        </p:xfrm>
        <a:graphic>
          <a:graphicData uri="http://schemas.openxmlformats.org/presentationml/2006/ole">
            <mc:AlternateContent xmlns:mc="http://schemas.openxmlformats.org/markup-compatibility/2006">
              <mc:Choice xmlns:v="urn:schemas-microsoft-com:vml" Requires="v">
                <p:oleObj spid="_x0000_s97952" name="公式" r:id="rId8" imgW="279360" imgH="292320" progId="Equation.3">
                  <p:embed/>
                </p:oleObj>
              </mc:Choice>
              <mc:Fallback>
                <p:oleObj name="公式" r:id="rId8" imgW="279360" imgH="292320" progId="Equation.3">
                  <p:embed/>
                  <p:pic>
                    <p:nvPicPr>
                      <p:cNvPr id="0" name="Picture 49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01013" y="3603625"/>
                        <a:ext cx="176212" cy="185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6" name="Object 12"/>
          <p:cNvGraphicFramePr>
            <a:graphicFrameLocks noChangeAspect="1"/>
          </p:cNvGraphicFramePr>
          <p:nvPr/>
        </p:nvGraphicFramePr>
        <p:xfrm>
          <a:off x="6588125" y="2060575"/>
          <a:ext cx="190500" cy="242888"/>
        </p:xfrm>
        <a:graphic>
          <a:graphicData uri="http://schemas.openxmlformats.org/presentationml/2006/ole">
            <mc:AlternateContent xmlns:mc="http://schemas.openxmlformats.org/markup-compatibility/2006">
              <mc:Choice xmlns:v="urn:schemas-microsoft-com:vml" Requires="v">
                <p:oleObj spid="_x0000_s97953" name="公式" r:id="rId10" imgW="304920" imgH="393840" progId="Equation.3">
                  <p:embed/>
                </p:oleObj>
              </mc:Choice>
              <mc:Fallback>
                <p:oleObj name="公式" r:id="rId10" imgW="304920" imgH="393840" progId="Equation.3">
                  <p:embed/>
                  <p:pic>
                    <p:nvPicPr>
                      <p:cNvPr id="0" name="Picture 49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88125" y="2060575"/>
                        <a:ext cx="190500" cy="242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7" name="Line 13"/>
          <p:cNvSpPr>
            <a:spLocks noChangeShapeType="1"/>
          </p:cNvSpPr>
          <p:nvPr/>
        </p:nvSpPr>
        <p:spPr bwMode="auto">
          <a:xfrm>
            <a:off x="7226300" y="3152775"/>
            <a:ext cx="0" cy="685800"/>
          </a:xfrm>
          <a:prstGeom prst="line">
            <a:avLst/>
          </a:prstGeom>
          <a:noFill/>
          <a:ln w="19050">
            <a:solidFill>
              <a:srgbClr val="FFFF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8" name="Line 14"/>
          <p:cNvSpPr>
            <a:spLocks noChangeShapeType="1"/>
          </p:cNvSpPr>
          <p:nvPr/>
        </p:nvSpPr>
        <p:spPr bwMode="auto">
          <a:xfrm flipH="1">
            <a:off x="6464300" y="3152775"/>
            <a:ext cx="762000" cy="0"/>
          </a:xfrm>
          <a:prstGeom prst="line">
            <a:avLst/>
          </a:prstGeom>
          <a:noFill/>
          <a:ln w="19050">
            <a:solidFill>
              <a:srgbClr val="FFFF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6399" name="Object 15"/>
          <p:cNvGraphicFramePr>
            <a:graphicFrameLocks noChangeAspect="1"/>
          </p:cNvGraphicFramePr>
          <p:nvPr/>
        </p:nvGraphicFramePr>
        <p:xfrm>
          <a:off x="7346950" y="2924175"/>
          <a:ext cx="223838" cy="233363"/>
        </p:xfrm>
        <a:graphic>
          <a:graphicData uri="http://schemas.openxmlformats.org/presentationml/2006/ole">
            <mc:AlternateContent xmlns:mc="http://schemas.openxmlformats.org/markup-compatibility/2006">
              <mc:Choice xmlns:v="urn:schemas-microsoft-com:vml" Requires="v">
                <p:oleObj spid="_x0000_s97954" name="Equation" r:id="rId12" imgW="355680" imgH="381240" progId="Equation.3">
                  <p:embed/>
                </p:oleObj>
              </mc:Choice>
              <mc:Fallback>
                <p:oleObj name="Equation" r:id="rId12" imgW="355680" imgH="381240" progId="Equation.3">
                  <p:embed/>
                  <p:pic>
                    <p:nvPicPr>
                      <p:cNvPr id="0" name="Picture 49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46950" y="2924175"/>
                        <a:ext cx="223838" cy="233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00" name="Object 16"/>
          <p:cNvGraphicFramePr>
            <a:graphicFrameLocks noChangeAspect="1"/>
          </p:cNvGraphicFramePr>
          <p:nvPr/>
        </p:nvGraphicFramePr>
        <p:xfrm>
          <a:off x="6819900" y="3568700"/>
          <a:ext cx="323850" cy="230188"/>
        </p:xfrm>
        <a:graphic>
          <a:graphicData uri="http://schemas.openxmlformats.org/presentationml/2006/ole">
            <mc:AlternateContent xmlns:mc="http://schemas.openxmlformats.org/markup-compatibility/2006">
              <mc:Choice xmlns:v="urn:schemas-microsoft-com:vml" Requires="v">
                <p:oleObj spid="_x0000_s97955" name="公式" r:id="rId14" imgW="533520" imgH="381240" progId="Equation.3">
                  <p:embed/>
                </p:oleObj>
              </mc:Choice>
              <mc:Fallback>
                <p:oleObj name="公式" r:id="rId14" imgW="533520" imgH="381240" progId="Equation.3">
                  <p:embed/>
                  <p:pic>
                    <p:nvPicPr>
                      <p:cNvPr id="0" name="Picture 49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19900" y="3568700"/>
                        <a:ext cx="323850" cy="230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01" name="Object 17"/>
          <p:cNvGraphicFramePr>
            <a:graphicFrameLocks noChangeAspect="1"/>
          </p:cNvGraphicFramePr>
          <p:nvPr/>
        </p:nvGraphicFramePr>
        <p:xfrm>
          <a:off x="7135813" y="3921125"/>
          <a:ext cx="173037" cy="182563"/>
        </p:xfrm>
        <a:graphic>
          <a:graphicData uri="http://schemas.openxmlformats.org/presentationml/2006/ole">
            <mc:AlternateContent xmlns:mc="http://schemas.openxmlformats.org/markup-compatibility/2006">
              <mc:Choice xmlns:v="urn:schemas-microsoft-com:vml" Requires="v">
                <p:oleObj spid="_x0000_s97956" name="公式" r:id="rId16" imgW="279360" imgH="292320" progId="Equation.3">
                  <p:embed/>
                </p:oleObj>
              </mc:Choice>
              <mc:Fallback>
                <p:oleObj name="公式" r:id="rId16" imgW="279360" imgH="292320" progId="Equation.3">
                  <p:embed/>
                  <p:pic>
                    <p:nvPicPr>
                      <p:cNvPr id="0" name="Picture 49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135813" y="3921125"/>
                        <a:ext cx="173037" cy="182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02" name="Object 18"/>
          <p:cNvGraphicFramePr>
            <a:graphicFrameLocks noChangeAspect="1"/>
          </p:cNvGraphicFramePr>
          <p:nvPr/>
        </p:nvGraphicFramePr>
        <p:xfrm>
          <a:off x="6181725" y="3076575"/>
          <a:ext cx="190500" cy="241300"/>
        </p:xfrm>
        <a:graphic>
          <a:graphicData uri="http://schemas.openxmlformats.org/presentationml/2006/ole">
            <mc:AlternateContent xmlns:mc="http://schemas.openxmlformats.org/markup-compatibility/2006">
              <mc:Choice xmlns:v="urn:schemas-microsoft-com:vml" Requires="v">
                <p:oleObj spid="_x0000_s97957" name="Equation" r:id="rId18" imgW="304920" imgH="393840" progId="Equation.3">
                  <p:embed/>
                </p:oleObj>
              </mc:Choice>
              <mc:Fallback>
                <p:oleObj name="Equation" r:id="rId18" imgW="304920" imgH="393840" progId="Equation.3">
                  <p:embed/>
                  <p:pic>
                    <p:nvPicPr>
                      <p:cNvPr id="0" name="Picture 49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181725" y="3076575"/>
                        <a:ext cx="1905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03" name="Object 19"/>
          <p:cNvGraphicFramePr>
            <a:graphicFrameLocks noChangeAspect="1"/>
          </p:cNvGraphicFramePr>
          <p:nvPr/>
        </p:nvGraphicFramePr>
        <p:xfrm>
          <a:off x="6296025" y="3902075"/>
          <a:ext cx="233363" cy="254000"/>
        </p:xfrm>
        <a:graphic>
          <a:graphicData uri="http://schemas.openxmlformats.org/presentationml/2006/ole">
            <mc:AlternateContent xmlns:mc="http://schemas.openxmlformats.org/markup-compatibility/2006">
              <mc:Choice xmlns:v="urn:schemas-microsoft-com:vml" Requires="v">
                <p:oleObj spid="_x0000_s97958" name="Equation" r:id="rId20" imgW="381240" imgH="406440" progId="Equation.3">
                  <p:embed/>
                </p:oleObj>
              </mc:Choice>
              <mc:Fallback>
                <p:oleObj name="Equation" r:id="rId20" imgW="381240" imgH="406440" progId="Equation.3">
                  <p:embed/>
                  <p:pic>
                    <p:nvPicPr>
                      <p:cNvPr id="0" name="Picture 49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296025" y="3902075"/>
                        <a:ext cx="233363"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04" name="Object 20"/>
          <p:cNvGraphicFramePr>
            <a:graphicFrameLocks noChangeAspect="1"/>
          </p:cNvGraphicFramePr>
          <p:nvPr/>
        </p:nvGraphicFramePr>
        <p:xfrm>
          <a:off x="6667500" y="3252788"/>
          <a:ext cx="173038" cy="214312"/>
        </p:xfrm>
        <a:graphic>
          <a:graphicData uri="http://schemas.openxmlformats.org/presentationml/2006/ole">
            <mc:AlternateContent xmlns:mc="http://schemas.openxmlformats.org/markup-compatibility/2006">
              <mc:Choice xmlns:v="urn:schemas-microsoft-com:vml" Requires="v">
                <p:oleObj spid="_x0000_s97959" name="公式" r:id="rId22" imgW="279360" imgH="343080" progId="Equation.3">
                  <p:embed/>
                </p:oleObj>
              </mc:Choice>
              <mc:Fallback>
                <p:oleObj name="公式" r:id="rId22" imgW="279360" imgH="343080" progId="Equation.3">
                  <p:embed/>
                  <p:pic>
                    <p:nvPicPr>
                      <p:cNvPr id="0" name="Picture 49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667500" y="3252788"/>
                        <a:ext cx="173038" cy="214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05" name="Arc 21"/>
          <p:cNvSpPr>
            <a:spLocks/>
          </p:cNvSpPr>
          <p:nvPr/>
        </p:nvSpPr>
        <p:spPr bwMode="auto">
          <a:xfrm rot="8896191" flipH="1">
            <a:off x="7219950" y="3416300"/>
            <a:ext cx="442913" cy="382588"/>
          </a:xfrm>
          <a:custGeom>
            <a:avLst/>
            <a:gdLst>
              <a:gd name="G0" fmla="+- 0 0 0"/>
              <a:gd name="G1" fmla="+- 13789 0 0"/>
              <a:gd name="G2" fmla="+- 21600 0 0"/>
              <a:gd name="T0" fmla="*/ 16626 w 21600"/>
              <a:gd name="T1" fmla="*/ 0 h 13789"/>
              <a:gd name="T2" fmla="*/ 21600 w 21600"/>
              <a:gd name="T3" fmla="*/ 13789 h 13789"/>
              <a:gd name="T4" fmla="*/ 0 w 21600"/>
              <a:gd name="T5" fmla="*/ 13789 h 13789"/>
            </a:gdLst>
            <a:ahLst/>
            <a:cxnLst>
              <a:cxn ang="0">
                <a:pos x="T0" y="T1"/>
              </a:cxn>
              <a:cxn ang="0">
                <a:pos x="T2" y="T3"/>
              </a:cxn>
              <a:cxn ang="0">
                <a:pos x="T4" y="T5"/>
              </a:cxn>
            </a:cxnLst>
            <a:rect l="0" t="0" r="r" b="b"/>
            <a:pathLst>
              <a:path w="21600" h="13789" fill="none" extrusionOk="0">
                <a:moveTo>
                  <a:pt x="16625" y="0"/>
                </a:moveTo>
                <a:cubicBezTo>
                  <a:pt x="19840" y="3876"/>
                  <a:pt x="21600" y="8753"/>
                  <a:pt x="21600" y="13789"/>
                </a:cubicBezTo>
              </a:path>
              <a:path w="21600" h="13789" stroke="0" extrusionOk="0">
                <a:moveTo>
                  <a:pt x="16625" y="0"/>
                </a:moveTo>
                <a:cubicBezTo>
                  <a:pt x="19840" y="3876"/>
                  <a:pt x="21600" y="8753"/>
                  <a:pt x="21600" y="13789"/>
                </a:cubicBezTo>
                <a:lnTo>
                  <a:pt x="0" y="13789"/>
                </a:lnTo>
                <a:close/>
              </a:path>
            </a:pathLst>
          </a:custGeom>
          <a:noFill/>
          <a:ln w="28575">
            <a:solidFill>
              <a:srgbClr val="66FF33"/>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6406" name="Object 22"/>
          <p:cNvGraphicFramePr>
            <a:graphicFrameLocks noChangeAspect="1"/>
          </p:cNvGraphicFramePr>
          <p:nvPr/>
        </p:nvGraphicFramePr>
        <p:xfrm>
          <a:off x="7731125" y="3378200"/>
          <a:ext cx="153988" cy="184150"/>
        </p:xfrm>
        <a:graphic>
          <a:graphicData uri="http://schemas.openxmlformats.org/presentationml/2006/ole">
            <mc:AlternateContent xmlns:mc="http://schemas.openxmlformats.org/markup-compatibility/2006">
              <mc:Choice xmlns:v="urn:schemas-microsoft-com:vml" Requires="v">
                <p:oleObj spid="_x0000_s97960" name="Equation" r:id="rId24" imgW="241200" imgH="292320" progId="Equation.3">
                  <p:embed/>
                </p:oleObj>
              </mc:Choice>
              <mc:Fallback>
                <p:oleObj name="Equation" r:id="rId24" imgW="241200" imgH="292320" progId="Equation.3">
                  <p:embed/>
                  <p:pic>
                    <p:nvPicPr>
                      <p:cNvPr id="0" name="Picture 49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731125" y="3378200"/>
                        <a:ext cx="153988" cy="184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07" name="Line 23"/>
          <p:cNvSpPr>
            <a:spLocks noChangeShapeType="1"/>
          </p:cNvSpPr>
          <p:nvPr/>
        </p:nvSpPr>
        <p:spPr bwMode="auto">
          <a:xfrm>
            <a:off x="6464300" y="3859213"/>
            <a:ext cx="1981200" cy="0"/>
          </a:xfrm>
          <a:prstGeom prst="line">
            <a:avLst/>
          </a:prstGeom>
          <a:noFill/>
          <a:ln w="285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8" name="Rectangle 24"/>
          <p:cNvSpPr>
            <a:spLocks noChangeArrowheads="1"/>
          </p:cNvSpPr>
          <p:nvPr/>
        </p:nvSpPr>
        <p:spPr bwMode="auto">
          <a:xfrm>
            <a:off x="304800" y="457200"/>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FFFF00"/>
                </a:solidFill>
                <a:latin typeface="宋体" charset="-122"/>
              </a:rPr>
              <a:t>例</a:t>
            </a:r>
          </a:p>
        </p:txBody>
      </p:sp>
      <p:sp>
        <p:nvSpPr>
          <p:cNvPr id="16409" name="Rectangle 25"/>
          <p:cNvSpPr>
            <a:spLocks noChangeArrowheads="1"/>
          </p:cNvSpPr>
          <p:nvPr/>
        </p:nvSpPr>
        <p:spPr bwMode="auto">
          <a:xfrm>
            <a:off x="301625" y="1773238"/>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FFFF00"/>
                </a:solidFill>
                <a:latin typeface="Times New Roman" pitchFamily="18" charset="0"/>
              </a:rPr>
              <a:t>解</a:t>
            </a:r>
            <a:endParaRPr kumimoji="1" lang="zh-CN" altLang="en-US" sz="2400" b="1">
              <a:solidFill>
                <a:srgbClr val="FFFF00"/>
              </a:solidFill>
              <a:latin typeface="Times New Roman" pitchFamily="18" charset="0"/>
              <a:ea typeface="黑体" pitchFamily="2" charset="-122"/>
            </a:endParaRPr>
          </a:p>
        </p:txBody>
      </p:sp>
      <p:graphicFrame>
        <p:nvGraphicFramePr>
          <p:cNvPr id="16410" name="Object 26"/>
          <p:cNvGraphicFramePr>
            <a:graphicFrameLocks noChangeAspect="1"/>
          </p:cNvGraphicFramePr>
          <p:nvPr/>
        </p:nvGraphicFramePr>
        <p:xfrm>
          <a:off x="6659563" y="2492375"/>
          <a:ext cx="220662" cy="180975"/>
        </p:xfrm>
        <a:graphic>
          <a:graphicData uri="http://schemas.openxmlformats.org/presentationml/2006/ole">
            <mc:AlternateContent xmlns:mc="http://schemas.openxmlformats.org/markup-compatibility/2006">
              <mc:Choice xmlns:v="urn:schemas-microsoft-com:vml" Requires="v">
                <p:oleObj spid="_x0000_s97961" name="公式" r:id="rId26" imgW="355680" imgH="292320" progId="Equation.3">
                  <p:embed/>
                </p:oleObj>
              </mc:Choice>
              <mc:Fallback>
                <p:oleObj name="公式" r:id="rId26" imgW="355680" imgH="292320" progId="Equation.3">
                  <p:embed/>
                  <p:pic>
                    <p:nvPicPr>
                      <p:cNvPr id="0" name="Picture 49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659563" y="2492375"/>
                        <a:ext cx="220662"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11" name="Object 27"/>
          <p:cNvGraphicFramePr>
            <a:graphicFrameLocks noChangeAspect="1"/>
          </p:cNvGraphicFramePr>
          <p:nvPr/>
        </p:nvGraphicFramePr>
        <p:xfrm>
          <a:off x="7150100" y="3062288"/>
          <a:ext cx="150813" cy="152400"/>
        </p:xfrm>
        <a:graphic>
          <a:graphicData uri="http://schemas.openxmlformats.org/presentationml/2006/ole">
            <mc:AlternateContent xmlns:mc="http://schemas.openxmlformats.org/markup-compatibility/2006">
              <mc:Choice xmlns:v="urn:schemas-microsoft-com:vml" Requires="v">
                <p:oleObj spid="_x0000_s97962" name="公式" r:id="rId28" imgW="241200" imgH="241200" progId="Equation.3">
                  <p:embed/>
                </p:oleObj>
              </mc:Choice>
              <mc:Fallback>
                <p:oleObj name="公式" r:id="rId28" imgW="241200" imgH="241200" progId="Equation.3">
                  <p:embed/>
                  <p:pic>
                    <p:nvPicPr>
                      <p:cNvPr id="0" name="Picture 500"/>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7150100" y="3062288"/>
                        <a:ext cx="150813" cy="15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12" name="Object 28"/>
          <p:cNvGraphicFramePr>
            <a:graphicFrameLocks noChangeAspect="1"/>
          </p:cNvGraphicFramePr>
          <p:nvPr/>
        </p:nvGraphicFramePr>
        <p:xfrm>
          <a:off x="7620000" y="2913063"/>
          <a:ext cx="630238" cy="312737"/>
        </p:xfrm>
        <a:graphic>
          <a:graphicData uri="http://schemas.openxmlformats.org/presentationml/2006/ole">
            <mc:AlternateContent xmlns:mc="http://schemas.openxmlformats.org/markup-compatibility/2006">
              <mc:Choice xmlns:v="urn:schemas-microsoft-com:vml" Requires="v">
                <p:oleObj spid="_x0000_s97963" name="Equation" r:id="rId30" imgW="1041480" imgH="507960" progId="Equation.3">
                  <p:embed/>
                </p:oleObj>
              </mc:Choice>
              <mc:Fallback>
                <p:oleObj name="Equation" r:id="rId30" imgW="1041480" imgH="507960" progId="Equation.3">
                  <p:embed/>
                  <p:pic>
                    <p:nvPicPr>
                      <p:cNvPr id="0" name="Picture 501"/>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7620000" y="2913063"/>
                        <a:ext cx="630238"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13" name="Arc 29"/>
          <p:cNvSpPr>
            <a:spLocks/>
          </p:cNvSpPr>
          <p:nvPr/>
        </p:nvSpPr>
        <p:spPr bwMode="auto">
          <a:xfrm rot="5102552" flipH="1">
            <a:off x="6652419" y="2777331"/>
            <a:ext cx="504825" cy="398463"/>
          </a:xfrm>
          <a:custGeom>
            <a:avLst/>
            <a:gdLst>
              <a:gd name="G0" fmla="+- 0 0 0"/>
              <a:gd name="G1" fmla="+- 16703 0 0"/>
              <a:gd name="G2" fmla="+- 21600 0 0"/>
              <a:gd name="T0" fmla="*/ 13696 w 21600"/>
              <a:gd name="T1" fmla="*/ 0 h 16703"/>
              <a:gd name="T2" fmla="*/ 21600 w 21600"/>
              <a:gd name="T3" fmla="*/ 16703 h 16703"/>
              <a:gd name="T4" fmla="*/ 0 w 21600"/>
              <a:gd name="T5" fmla="*/ 16703 h 16703"/>
            </a:gdLst>
            <a:ahLst/>
            <a:cxnLst>
              <a:cxn ang="0">
                <a:pos x="T0" y="T1"/>
              </a:cxn>
              <a:cxn ang="0">
                <a:pos x="T2" y="T3"/>
              </a:cxn>
              <a:cxn ang="0">
                <a:pos x="T4" y="T5"/>
              </a:cxn>
            </a:cxnLst>
            <a:rect l="0" t="0" r="r" b="b"/>
            <a:pathLst>
              <a:path w="21600" h="16703" fill="none" extrusionOk="0">
                <a:moveTo>
                  <a:pt x="13695" y="0"/>
                </a:moveTo>
                <a:cubicBezTo>
                  <a:pt x="18699" y="4102"/>
                  <a:pt x="21600" y="10232"/>
                  <a:pt x="21600" y="16703"/>
                </a:cubicBezTo>
              </a:path>
              <a:path w="21600" h="16703" stroke="0" extrusionOk="0">
                <a:moveTo>
                  <a:pt x="13695" y="0"/>
                </a:moveTo>
                <a:cubicBezTo>
                  <a:pt x="18699" y="4102"/>
                  <a:pt x="21600" y="10232"/>
                  <a:pt x="21600" y="16703"/>
                </a:cubicBezTo>
                <a:lnTo>
                  <a:pt x="0" y="16703"/>
                </a:lnTo>
                <a:close/>
              </a:path>
            </a:pathLst>
          </a:custGeom>
          <a:noFill/>
          <a:ln w="28575">
            <a:solidFill>
              <a:srgbClr val="FFFF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6414" name="Object 30"/>
          <p:cNvGraphicFramePr>
            <a:graphicFrameLocks noChangeAspect="1"/>
          </p:cNvGraphicFramePr>
          <p:nvPr/>
        </p:nvGraphicFramePr>
        <p:xfrm>
          <a:off x="7532688" y="3903663"/>
          <a:ext cx="273050" cy="252412"/>
        </p:xfrm>
        <a:graphic>
          <a:graphicData uri="http://schemas.openxmlformats.org/presentationml/2006/ole">
            <mc:AlternateContent xmlns:mc="http://schemas.openxmlformats.org/markup-compatibility/2006">
              <mc:Choice xmlns:v="urn:schemas-microsoft-com:vml" Requires="v">
                <p:oleObj spid="_x0000_s97964" name="Equation" r:id="rId32" imgW="444600" imgH="406440" progId="Equation.3">
                  <p:embed/>
                </p:oleObj>
              </mc:Choice>
              <mc:Fallback>
                <p:oleObj name="Equation" r:id="rId32" imgW="444600" imgH="406440" progId="Equation.3">
                  <p:embed/>
                  <p:pic>
                    <p:nvPicPr>
                      <p:cNvPr id="0" name="Picture 502"/>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7532688" y="3903663"/>
                        <a:ext cx="273050" cy="252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15" name="Object 31"/>
          <p:cNvGraphicFramePr>
            <a:graphicFrameLocks noChangeAspect="1"/>
          </p:cNvGraphicFramePr>
          <p:nvPr/>
        </p:nvGraphicFramePr>
        <p:xfrm>
          <a:off x="6392863" y="3767138"/>
          <a:ext cx="150812" cy="152400"/>
        </p:xfrm>
        <a:graphic>
          <a:graphicData uri="http://schemas.openxmlformats.org/presentationml/2006/ole">
            <mc:AlternateContent xmlns:mc="http://schemas.openxmlformats.org/markup-compatibility/2006">
              <mc:Choice xmlns:v="urn:schemas-microsoft-com:vml" Requires="v">
                <p:oleObj spid="_x0000_s97965" name="公式" r:id="rId34" imgW="241200" imgH="241200" progId="Equation.3">
                  <p:embed/>
                </p:oleObj>
              </mc:Choice>
              <mc:Fallback>
                <p:oleObj name="公式" r:id="rId34" imgW="241200" imgH="241200" progId="Equation.3">
                  <p:embed/>
                  <p:pic>
                    <p:nvPicPr>
                      <p:cNvPr id="0" name="Picture 503"/>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6392863" y="3767138"/>
                        <a:ext cx="150812" cy="15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16" name="Object 32"/>
          <p:cNvGraphicFramePr>
            <a:graphicFrameLocks noChangeAspect="1"/>
          </p:cNvGraphicFramePr>
          <p:nvPr/>
        </p:nvGraphicFramePr>
        <p:xfrm>
          <a:off x="7412038" y="3762375"/>
          <a:ext cx="173037" cy="192088"/>
        </p:xfrm>
        <a:graphic>
          <a:graphicData uri="http://schemas.openxmlformats.org/presentationml/2006/ole">
            <mc:AlternateContent xmlns:mc="http://schemas.openxmlformats.org/markup-compatibility/2006">
              <mc:Choice xmlns:v="urn:schemas-microsoft-com:vml" Requires="v">
                <p:oleObj spid="_x0000_s97966" name="Equation" r:id="rId36" imgW="139680" imgH="152280" progId="Equation.3">
                  <p:embed/>
                </p:oleObj>
              </mc:Choice>
              <mc:Fallback>
                <p:oleObj name="Equation" r:id="rId36" imgW="139680" imgH="152280" progId="Equation.3">
                  <p:embed/>
                  <p:pic>
                    <p:nvPicPr>
                      <p:cNvPr id="0" name="Picture 504"/>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7412038" y="3762375"/>
                        <a:ext cx="173037" cy="192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17" name="Object 33"/>
          <p:cNvGraphicFramePr>
            <a:graphicFrameLocks/>
          </p:cNvGraphicFramePr>
          <p:nvPr/>
        </p:nvGraphicFramePr>
        <p:xfrm>
          <a:off x="1258888" y="5091113"/>
          <a:ext cx="4556125" cy="419100"/>
        </p:xfrm>
        <a:graphic>
          <a:graphicData uri="http://schemas.openxmlformats.org/presentationml/2006/ole">
            <mc:AlternateContent xmlns:mc="http://schemas.openxmlformats.org/markup-compatibility/2006">
              <mc:Choice xmlns:v="urn:schemas-microsoft-com:vml" Requires="v">
                <p:oleObj spid="_x0000_s97967" name="公式" r:id="rId38" imgW="6071760" imgH="546120" progId="Equation.3">
                  <p:embed/>
                </p:oleObj>
              </mc:Choice>
              <mc:Fallback>
                <p:oleObj name="公式" r:id="rId38" imgW="6071760" imgH="546120" progId="Equation.3">
                  <p:embed/>
                  <p:pic>
                    <p:nvPicPr>
                      <p:cNvPr id="0" name="Picture 505"/>
                      <p:cNvPicPr>
                        <a:picLocks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1258888" y="5091113"/>
                        <a:ext cx="4556125" cy="419100"/>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FF3300"/>
                            </a:solidFill>
                            <a:miter lim="800000"/>
                            <a:headEnd/>
                            <a:tailEnd/>
                          </a14:hiddenLine>
                        </a:ext>
                      </a:extLst>
                    </p:spPr>
                  </p:pic>
                </p:oleObj>
              </mc:Fallback>
            </mc:AlternateContent>
          </a:graphicData>
        </a:graphic>
      </p:graphicFrame>
      <p:sp>
        <p:nvSpPr>
          <p:cNvPr id="16418" name="Rectangle 34"/>
          <p:cNvSpPr>
            <a:spLocks noChangeArrowheads="1"/>
          </p:cNvSpPr>
          <p:nvPr/>
        </p:nvSpPr>
        <p:spPr bwMode="auto">
          <a:xfrm>
            <a:off x="304800" y="1100138"/>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FFFF00"/>
                </a:solidFill>
                <a:latin typeface="Times New Roman" pitchFamily="18" charset="0"/>
              </a:rPr>
              <a:t>求</a:t>
            </a:r>
          </a:p>
        </p:txBody>
      </p:sp>
      <p:sp>
        <p:nvSpPr>
          <p:cNvPr id="16419" name="Rectangle 35"/>
          <p:cNvSpPr>
            <a:spLocks noChangeArrowheads="1"/>
          </p:cNvSpPr>
          <p:nvPr/>
        </p:nvSpPr>
        <p:spPr bwMode="auto">
          <a:xfrm>
            <a:off x="668687" y="1097906"/>
            <a:ext cx="76097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dirty="0">
                <a:solidFill>
                  <a:schemeClr val="bg1"/>
                </a:solidFill>
                <a:latin typeface="仿宋_GB2312" pitchFamily="49" charset="-122"/>
              </a:rPr>
              <a:t>用</a:t>
            </a:r>
            <a:r>
              <a:rPr kumimoji="1" lang="zh-CN" altLang="en-US" sz="2400" b="1" dirty="0">
                <a:solidFill>
                  <a:schemeClr val="bg1"/>
                </a:solidFill>
                <a:latin typeface="宋体" charset="-122"/>
              </a:rPr>
              <a:t>直角坐标</a:t>
            </a:r>
            <a:r>
              <a:rPr kumimoji="1" lang="zh-CN" altLang="en-US" sz="2400" b="1" dirty="0">
                <a:solidFill>
                  <a:schemeClr val="bg1"/>
                </a:solidFill>
                <a:latin typeface="仿宋_GB2312" pitchFamily="49" charset="-122"/>
              </a:rPr>
              <a:t>、位矢、自然坐标表示质点的运动学方程。</a:t>
            </a:r>
          </a:p>
        </p:txBody>
      </p:sp>
      <p:sp>
        <p:nvSpPr>
          <p:cNvPr id="16420" name="Arc 36"/>
          <p:cNvSpPr>
            <a:spLocks/>
          </p:cNvSpPr>
          <p:nvPr/>
        </p:nvSpPr>
        <p:spPr bwMode="auto">
          <a:xfrm>
            <a:off x="6713538" y="3648075"/>
            <a:ext cx="71437" cy="2032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矩形 1"/>
          <p:cNvSpPr/>
          <p:nvPr/>
        </p:nvSpPr>
        <p:spPr>
          <a:xfrm>
            <a:off x="126554" y="6375372"/>
            <a:ext cx="8892480" cy="369332"/>
          </a:xfrm>
          <a:prstGeom prst="rect">
            <a:avLst/>
          </a:prstGeom>
          <a:ln>
            <a:solidFill>
              <a:srgbClr val="FFC000"/>
            </a:solidFill>
          </a:ln>
        </p:spPr>
        <p:txBody>
          <a:bodyPr wrap="square">
            <a:spAutoFit/>
          </a:bodyPr>
          <a:lstStyle/>
          <a:p>
            <a:r>
              <a:rPr lang="zh-CN" altLang="en-US" b="1" dirty="0">
                <a:solidFill>
                  <a:schemeClr val="bg1"/>
                </a:solidFill>
              </a:rPr>
              <a:t>首先选定参考系，建立坐标系，然后设置初始条件（位置），写出任意时刻质点位置</a:t>
            </a:r>
          </a:p>
        </p:txBody>
      </p:sp>
    </p:spTree>
    <p:extLst>
      <p:ext uri="{BB962C8B-B14F-4D97-AF65-F5344CB8AC3E}">
        <p14:creationId xmlns:p14="http://schemas.microsoft.com/office/powerpoint/2010/main" val="2976849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4791075" y="2781300"/>
            <a:ext cx="4016375" cy="1428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1" name="Rectangle 3"/>
          <p:cNvSpPr>
            <a:spLocks noChangeArrowheads="1"/>
          </p:cNvSpPr>
          <p:nvPr/>
        </p:nvSpPr>
        <p:spPr bwMode="auto">
          <a:xfrm>
            <a:off x="3581400" y="914400"/>
            <a:ext cx="1295400" cy="205740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2" name="Text Box 4"/>
          <p:cNvSpPr txBox="1">
            <a:spLocks noChangeArrowheads="1"/>
          </p:cNvSpPr>
          <p:nvPr/>
        </p:nvSpPr>
        <p:spPr bwMode="auto">
          <a:xfrm>
            <a:off x="228600" y="25400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itchFamily="18" charset="0"/>
              </a:rPr>
              <a:t>求</a:t>
            </a:r>
            <a:endParaRPr kumimoji="1" lang="zh-CN" altLang="en-US" sz="2400" b="1">
              <a:solidFill>
                <a:srgbClr val="FFFF00"/>
              </a:solidFill>
              <a:latin typeface="Times New Roman" pitchFamily="18" charset="0"/>
              <a:ea typeface="仿宋_GB2312" pitchFamily="49" charset="-122"/>
            </a:endParaRPr>
          </a:p>
        </p:txBody>
      </p:sp>
      <p:sp>
        <p:nvSpPr>
          <p:cNvPr id="17413" name="Text Box 5"/>
          <p:cNvSpPr txBox="1">
            <a:spLocks noChangeArrowheads="1"/>
          </p:cNvSpPr>
          <p:nvPr/>
        </p:nvSpPr>
        <p:spPr bwMode="auto">
          <a:xfrm>
            <a:off x="228600" y="3116263"/>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itchFamily="18" charset="0"/>
              </a:rPr>
              <a:t>解</a:t>
            </a:r>
          </a:p>
        </p:txBody>
      </p:sp>
      <p:sp>
        <p:nvSpPr>
          <p:cNvPr id="17414" name="Line 6"/>
          <p:cNvSpPr>
            <a:spLocks noChangeShapeType="1"/>
          </p:cNvSpPr>
          <p:nvPr/>
        </p:nvSpPr>
        <p:spPr bwMode="auto">
          <a:xfrm>
            <a:off x="4076700" y="685800"/>
            <a:ext cx="685800" cy="0"/>
          </a:xfrm>
          <a:prstGeom prst="line">
            <a:avLst/>
          </a:prstGeom>
          <a:noFill/>
          <a:ln w="38100">
            <a:solidFill>
              <a:schemeClr val="bg1"/>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5" name="Line 7"/>
          <p:cNvSpPr>
            <a:spLocks noChangeShapeType="1"/>
          </p:cNvSpPr>
          <p:nvPr/>
        </p:nvSpPr>
        <p:spPr bwMode="auto">
          <a:xfrm>
            <a:off x="4838700" y="838200"/>
            <a:ext cx="3063875" cy="1884363"/>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6" name="Text Box 8"/>
          <p:cNvSpPr txBox="1">
            <a:spLocks noChangeArrowheads="1"/>
          </p:cNvSpPr>
          <p:nvPr/>
        </p:nvSpPr>
        <p:spPr bwMode="auto">
          <a:xfrm>
            <a:off x="4000500" y="174625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chemeClr val="bg1"/>
                </a:solidFill>
                <a:latin typeface="Times New Roman" pitchFamily="18" charset="0"/>
              </a:rPr>
              <a:t>h</a:t>
            </a:r>
            <a:endParaRPr kumimoji="1" lang="en-US" altLang="zh-CN" sz="2000" b="1">
              <a:latin typeface="Times New Roman" pitchFamily="18" charset="0"/>
            </a:endParaRPr>
          </a:p>
        </p:txBody>
      </p:sp>
      <p:graphicFrame>
        <p:nvGraphicFramePr>
          <p:cNvPr id="17417" name="Object 9"/>
          <p:cNvGraphicFramePr>
            <a:graphicFrameLocks noChangeAspect="1"/>
          </p:cNvGraphicFramePr>
          <p:nvPr/>
        </p:nvGraphicFramePr>
        <p:xfrm>
          <a:off x="4319588" y="328613"/>
          <a:ext cx="201612" cy="233362"/>
        </p:xfrm>
        <a:graphic>
          <a:graphicData uri="http://schemas.openxmlformats.org/presentationml/2006/ole">
            <mc:AlternateContent xmlns:mc="http://schemas.openxmlformats.org/markup-compatibility/2006">
              <mc:Choice xmlns:v="urn:schemas-microsoft-com:vml" Requires="v">
                <p:oleObj spid="_x0000_s11824" name="公式" r:id="rId4" imgW="330120" imgH="381240" progId="Equation.3">
                  <p:embed/>
                </p:oleObj>
              </mc:Choice>
              <mc:Fallback>
                <p:oleObj name="公式" r:id="rId4" imgW="330120" imgH="381240" progId="Equation.3">
                  <p:embed/>
                  <p:pic>
                    <p:nvPicPr>
                      <p:cNvPr id="0" name="Picture 1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9588" y="328613"/>
                        <a:ext cx="201612" cy="233362"/>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sp>
        <p:nvSpPr>
          <p:cNvPr id="17418" name="Text Box 10"/>
          <p:cNvSpPr txBox="1">
            <a:spLocks noChangeArrowheads="1"/>
          </p:cNvSpPr>
          <p:nvPr/>
        </p:nvSpPr>
        <p:spPr bwMode="auto">
          <a:xfrm>
            <a:off x="8343900" y="28194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kumimoji="1" lang="en-US" altLang="zh-CN" sz="2000" b="1" i="1">
                <a:solidFill>
                  <a:schemeClr val="bg1"/>
                </a:solidFill>
                <a:latin typeface="Times New Roman" pitchFamily="18" charset="0"/>
              </a:rPr>
              <a:t>x</a:t>
            </a:r>
            <a:endParaRPr kumimoji="1" lang="en-US" altLang="zh-CN" sz="2000" b="1" i="1">
              <a:solidFill>
                <a:schemeClr val="tx2"/>
              </a:solidFill>
              <a:latin typeface="Times New Roman" pitchFamily="18" charset="0"/>
            </a:endParaRPr>
          </a:p>
        </p:txBody>
      </p:sp>
      <p:graphicFrame>
        <p:nvGraphicFramePr>
          <p:cNvPr id="17419" name="Object 11"/>
          <p:cNvGraphicFramePr>
            <a:graphicFrameLocks noChangeAspect="1"/>
          </p:cNvGraphicFramePr>
          <p:nvPr/>
        </p:nvGraphicFramePr>
        <p:xfrm>
          <a:off x="2667000" y="4157663"/>
          <a:ext cx="3133725" cy="531812"/>
        </p:xfrm>
        <a:graphic>
          <a:graphicData uri="http://schemas.openxmlformats.org/presentationml/2006/ole">
            <mc:AlternateContent xmlns:mc="http://schemas.openxmlformats.org/markup-compatibility/2006">
              <mc:Choice xmlns:v="urn:schemas-microsoft-com:vml" Requires="v">
                <p:oleObj spid="_x0000_s11825" name="公式" r:id="rId6" imgW="4191840" imgH="698760" progId="Equation.3">
                  <p:embed/>
                </p:oleObj>
              </mc:Choice>
              <mc:Fallback>
                <p:oleObj name="公式" r:id="rId6" imgW="4191840" imgH="698760" progId="Equation.3">
                  <p:embed/>
                  <p:pic>
                    <p:nvPicPr>
                      <p:cNvPr id="0" name="Picture 16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7000" y="4157663"/>
                        <a:ext cx="3133725" cy="531812"/>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sp>
        <p:nvSpPr>
          <p:cNvPr id="17420" name="Text Box 12"/>
          <p:cNvSpPr txBox="1">
            <a:spLocks noChangeArrowheads="1"/>
          </p:cNvSpPr>
          <p:nvPr/>
        </p:nvSpPr>
        <p:spPr bwMode="auto">
          <a:xfrm>
            <a:off x="685800" y="41910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kumimoji="1" lang="zh-CN" altLang="en-US" sz="2400" b="1">
                <a:solidFill>
                  <a:schemeClr val="bg1"/>
                </a:solidFill>
                <a:latin typeface="宋体" charset="-122"/>
              </a:rPr>
              <a:t>坐标表示为</a:t>
            </a:r>
            <a:endParaRPr kumimoji="1" lang="zh-CN" altLang="en-US" sz="2400" b="1">
              <a:latin typeface="宋体" charset="-122"/>
            </a:endParaRPr>
          </a:p>
        </p:txBody>
      </p:sp>
      <p:sp>
        <p:nvSpPr>
          <p:cNvPr id="17421" name="Text Box 13"/>
          <p:cNvSpPr txBox="1">
            <a:spLocks noChangeArrowheads="1"/>
          </p:cNvSpPr>
          <p:nvPr/>
        </p:nvSpPr>
        <p:spPr bwMode="auto">
          <a:xfrm>
            <a:off x="228600" y="228600"/>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itchFamily="18" charset="0"/>
              </a:rPr>
              <a:t>例</a:t>
            </a:r>
            <a:endParaRPr kumimoji="1" lang="zh-CN" altLang="en-US" sz="2400" b="1">
              <a:latin typeface="Times New Roman" pitchFamily="18" charset="0"/>
            </a:endParaRPr>
          </a:p>
        </p:txBody>
      </p:sp>
      <p:sp>
        <p:nvSpPr>
          <p:cNvPr id="17422" name="Text Box 14"/>
          <p:cNvSpPr txBox="1">
            <a:spLocks noChangeArrowheads="1"/>
          </p:cNvSpPr>
          <p:nvPr/>
        </p:nvSpPr>
        <p:spPr bwMode="auto">
          <a:xfrm>
            <a:off x="685800" y="152400"/>
            <a:ext cx="2438400"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spcBef>
                <a:spcPct val="50000"/>
              </a:spcBef>
            </a:pPr>
            <a:r>
              <a:rPr kumimoji="1" lang="zh-CN" altLang="en-US" sz="2400" b="1" dirty="0">
                <a:solidFill>
                  <a:schemeClr val="bg1"/>
                </a:solidFill>
                <a:latin typeface="宋体" charset="-122"/>
              </a:rPr>
              <a:t>如图所示，以速度</a:t>
            </a:r>
            <a:r>
              <a:rPr kumimoji="1" lang="en-US" altLang="zh-CN" sz="2400" b="1" i="1" dirty="0">
                <a:solidFill>
                  <a:srgbClr val="66FFFF"/>
                </a:solidFill>
                <a:latin typeface="Bookman Old Style" pitchFamily="18" charset="0"/>
              </a:rPr>
              <a:t>v</a:t>
            </a:r>
            <a:r>
              <a:rPr kumimoji="1" lang="en-US" altLang="zh-CN" sz="2400" b="1" dirty="0">
                <a:solidFill>
                  <a:srgbClr val="66FFFF"/>
                </a:solidFill>
                <a:latin typeface="Bookman Old Style" pitchFamily="18" charset="0"/>
              </a:rPr>
              <a:t> </a:t>
            </a:r>
            <a:r>
              <a:rPr kumimoji="1" lang="zh-CN" altLang="en-US" sz="2400" b="1" dirty="0">
                <a:solidFill>
                  <a:schemeClr val="bg1"/>
                </a:solidFill>
                <a:latin typeface="宋体" charset="-122"/>
              </a:rPr>
              <a:t>用绳跨一定滑轮拉湖面上的船，已知绳初长 </a:t>
            </a:r>
            <a:r>
              <a:rPr kumimoji="1" lang="en-US" altLang="zh-CN" sz="2400" b="1" i="1" dirty="0">
                <a:solidFill>
                  <a:srgbClr val="66FFFF"/>
                </a:solidFill>
                <a:latin typeface="Times New Roman" pitchFamily="18" charset="0"/>
              </a:rPr>
              <a:t>l </a:t>
            </a:r>
            <a:r>
              <a:rPr kumimoji="1" lang="en-US" altLang="zh-CN" sz="2400" b="1" baseline="-25000" dirty="0">
                <a:solidFill>
                  <a:srgbClr val="66FFFF"/>
                </a:solidFill>
                <a:latin typeface="宋体" charset="-122"/>
              </a:rPr>
              <a:t>0</a:t>
            </a:r>
            <a:r>
              <a:rPr kumimoji="1" lang="zh-CN" altLang="en-US" sz="2400" b="1" dirty="0">
                <a:solidFill>
                  <a:schemeClr val="bg1"/>
                </a:solidFill>
                <a:latin typeface="宋体" charset="-122"/>
              </a:rPr>
              <a:t>，岸高 </a:t>
            </a:r>
            <a:r>
              <a:rPr kumimoji="1" lang="en-US" altLang="zh-CN" sz="2400" b="1" i="1" dirty="0">
                <a:solidFill>
                  <a:srgbClr val="66FFFF"/>
                </a:solidFill>
                <a:latin typeface="Times New Roman" pitchFamily="18" charset="0"/>
              </a:rPr>
              <a:t>h</a:t>
            </a:r>
          </a:p>
        </p:txBody>
      </p:sp>
      <p:sp>
        <p:nvSpPr>
          <p:cNvPr id="17423" name="Text Box 15"/>
          <p:cNvSpPr txBox="1">
            <a:spLocks noChangeArrowheads="1"/>
          </p:cNvSpPr>
          <p:nvPr/>
        </p:nvSpPr>
        <p:spPr bwMode="auto">
          <a:xfrm>
            <a:off x="685800" y="3124200"/>
            <a:ext cx="2287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kumimoji="1" lang="zh-CN" altLang="en-US" sz="2400" b="1">
                <a:solidFill>
                  <a:schemeClr val="bg1"/>
                </a:solidFill>
                <a:latin typeface="宋体" charset="-122"/>
              </a:rPr>
              <a:t>取坐标系如图</a:t>
            </a:r>
          </a:p>
        </p:txBody>
      </p:sp>
      <p:sp>
        <p:nvSpPr>
          <p:cNvPr id="17424" name="Text Box 16"/>
          <p:cNvSpPr txBox="1">
            <a:spLocks noChangeArrowheads="1"/>
          </p:cNvSpPr>
          <p:nvPr/>
        </p:nvSpPr>
        <p:spPr bwMode="auto">
          <a:xfrm>
            <a:off x="685800" y="36576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kumimoji="1" lang="zh-CN" altLang="en-US" sz="2400" b="1">
                <a:solidFill>
                  <a:schemeClr val="bg1"/>
                </a:solidFill>
                <a:latin typeface="宋体" charset="-122"/>
              </a:rPr>
              <a:t>依题意有</a:t>
            </a:r>
          </a:p>
        </p:txBody>
      </p:sp>
      <p:graphicFrame>
        <p:nvGraphicFramePr>
          <p:cNvPr id="17425" name="Object 17"/>
          <p:cNvGraphicFramePr>
            <a:graphicFrameLocks/>
          </p:cNvGraphicFramePr>
          <p:nvPr/>
        </p:nvGraphicFramePr>
        <p:xfrm>
          <a:off x="2660650" y="3683000"/>
          <a:ext cx="1776413" cy="431800"/>
        </p:xfrm>
        <a:graphic>
          <a:graphicData uri="http://schemas.openxmlformats.org/presentationml/2006/ole">
            <mc:AlternateContent xmlns:mc="http://schemas.openxmlformats.org/markup-compatibility/2006">
              <mc:Choice xmlns:v="urn:schemas-microsoft-com:vml" Requires="v">
                <p:oleObj spid="_x0000_s11826" name="Equation" r:id="rId8" imgW="2362680" imgH="559080" progId="Equation.3">
                  <p:embed/>
                </p:oleObj>
              </mc:Choice>
              <mc:Fallback>
                <p:oleObj name="Equation" r:id="rId8" imgW="2362680" imgH="559080" progId="Equation.3">
                  <p:embed/>
                  <p:pic>
                    <p:nvPicPr>
                      <p:cNvPr id="0" name="Picture 16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0650" y="3683000"/>
                        <a:ext cx="1776413" cy="4318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26" name="Line 18"/>
          <p:cNvSpPr>
            <a:spLocks noChangeShapeType="1"/>
          </p:cNvSpPr>
          <p:nvPr/>
        </p:nvSpPr>
        <p:spPr bwMode="auto">
          <a:xfrm rot="922360">
            <a:off x="4611688" y="1128713"/>
            <a:ext cx="2181225" cy="1336675"/>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7" name="Text Box 19"/>
          <p:cNvSpPr txBox="1">
            <a:spLocks noChangeArrowheads="1"/>
          </p:cNvSpPr>
          <p:nvPr/>
        </p:nvSpPr>
        <p:spPr bwMode="auto">
          <a:xfrm>
            <a:off x="755650" y="5003800"/>
            <a:ext cx="8208963"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5000"/>
              </a:lnSpc>
              <a:spcBef>
                <a:spcPct val="50000"/>
              </a:spcBef>
            </a:pPr>
            <a:r>
              <a:rPr kumimoji="1" lang="zh-CN" altLang="en-US" sz="2400" b="1">
                <a:solidFill>
                  <a:schemeClr val="bg1"/>
                </a:solidFill>
                <a:latin typeface="Times New Roman" pitchFamily="18" charset="0"/>
                <a:ea typeface="楷体_GB2312" pitchFamily="49" charset="-122"/>
              </a:rPr>
              <a:t>质点运动学的基本问题之一，是确定质点运动学方程。为正确写出质点运动学方程，先要选定参考系、坐标系，明确起始条件等，找出质点坐标随时间变化的函数关系。</a:t>
            </a:r>
          </a:p>
        </p:txBody>
      </p:sp>
      <p:graphicFrame>
        <p:nvGraphicFramePr>
          <p:cNvPr id="17428" name="Object 20"/>
          <p:cNvGraphicFramePr>
            <a:graphicFrameLocks noChangeAspect="1"/>
          </p:cNvGraphicFramePr>
          <p:nvPr/>
        </p:nvGraphicFramePr>
        <p:xfrm>
          <a:off x="6027738" y="1138238"/>
          <a:ext cx="184150" cy="346075"/>
        </p:xfrm>
        <a:graphic>
          <a:graphicData uri="http://schemas.openxmlformats.org/presentationml/2006/ole">
            <mc:AlternateContent xmlns:mc="http://schemas.openxmlformats.org/markup-compatibility/2006">
              <mc:Choice xmlns:v="urn:schemas-microsoft-com:vml" Requires="v">
                <p:oleObj spid="_x0000_s11827" name="公式" r:id="rId10" imgW="292320" imgH="559080" progId="Equation.3">
                  <p:embed/>
                </p:oleObj>
              </mc:Choice>
              <mc:Fallback>
                <p:oleObj name="公式" r:id="rId10" imgW="292320" imgH="559080" progId="Equation.3">
                  <p:embed/>
                  <p:pic>
                    <p:nvPicPr>
                      <p:cNvPr id="0" name="Picture 16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27738" y="1138238"/>
                        <a:ext cx="184150" cy="3460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29" name="Object 21"/>
          <p:cNvGraphicFramePr>
            <a:graphicFrameLocks noChangeAspect="1"/>
          </p:cNvGraphicFramePr>
          <p:nvPr/>
        </p:nvGraphicFramePr>
        <p:xfrm>
          <a:off x="5095875" y="1676400"/>
          <a:ext cx="412750" cy="317500"/>
        </p:xfrm>
        <a:graphic>
          <a:graphicData uri="http://schemas.openxmlformats.org/presentationml/2006/ole">
            <mc:AlternateContent xmlns:mc="http://schemas.openxmlformats.org/markup-compatibility/2006">
              <mc:Choice xmlns:v="urn:schemas-microsoft-com:vml" Requires="v">
                <p:oleObj spid="_x0000_s11828" name="公式" r:id="rId12" imgW="660600" imgH="507960" progId="Equation.3">
                  <p:embed/>
                </p:oleObj>
              </mc:Choice>
              <mc:Fallback>
                <p:oleObj name="公式" r:id="rId12" imgW="660600" imgH="507960" progId="Equation.3">
                  <p:embed/>
                  <p:pic>
                    <p:nvPicPr>
                      <p:cNvPr id="0" name="Picture 16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95875" y="1676400"/>
                        <a:ext cx="412750" cy="3175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30" name="Object 22"/>
          <p:cNvGraphicFramePr>
            <a:graphicFrameLocks noChangeAspect="1"/>
          </p:cNvGraphicFramePr>
          <p:nvPr/>
        </p:nvGraphicFramePr>
        <p:xfrm>
          <a:off x="6562725" y="2924175"/>
          <a:ext cx="471488" cy="314325"/>
        </p:xfrm>
        <a:graphic>
          <a:graphicData uri="http://schemas.openxmlformats.org/presentationml/2006/ole">
            <mc:AlternateContent xmlns:mc="http://schemas.openxmlformats.org/markup-compatibility/2006">
              <mc:Choice xmlns:v="urn:schemas-microsoft-com:vml" Requires="v">
                <p:oleObj spid="_x0000_s11829" name="公式" r:id="rId14" imgW="762120" imgH="507960" progId="Equation.3">
                  <p:embed/>
                </p:oleObj>
              </mc:Choice>
              <mc:Fallback>
                <p:oleObj name="公式" r:id="rId14" imgW="762120" imgH="507960" progId="Equation.3">
                  <p:embed/>
                  <p:pic>
                    <p:nvPicPr>
                      <p:cNvPr id="0" name="Picture 16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62725" y="2924175"/>
                        <a:ext cx="471488" cy="3143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7431" name="Picture 2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775575" y="2311400"/>
            <a:ext cx="9493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32" name="Picture 24"/>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515100" y="2311400"/>
            <a:ext cx="9493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33" name="Line 25"/>
          <p:cNvSpPr>
            <a:spLocks noChangeShapeType="1"/>
          </p:cNvSpPr>
          <p:nvPr/>
        </p:nvSpPr>
        <p:spPr bwMode="auto">
          <a:xfrm flipH="1">
            <a:off x="3552825" y="842963"/>
            <a:ext cx="1295400" cy="0"/>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4" name="Line 26"/>
          <p:cNvSpPr>
            <a:spLocks noChangeShapeType="1"/>
          </p:cNvSpPr>
          <p:nvPr/>
        </p:nvSpPr>
        <p:spPr bwMode="auto">
          <a:xfrm>
            <a:off x="4154488" y="2862263"/>
            <a:ext cx="4589462" cy="0"/>
          </a:xfrm>
          <a:prstGeom prst="line">
            <a:avLst/>
          </a:prstGeom>
          <a:noFill/>
          <a:ln w="28575">
            <a:solidFill>
              <a:schemeClr val="bg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5" name="Oval 27"/>
          <p:cNvSpPr>
            <a:spLocks noChangeArrowheads="1"/>
          </p:cNvSpPr>
          <p:nvPr/>
        </p:nvSpPr>
        <p:spPr bwMode="auto">
          <a:xfrm>
            <a:off x="4762500" y="857250"/>
            <a:ext cx="90488" cy="904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6" name="Rectangle 28"/>
          <p:cNvSpPr>
            <a:spLocks noChangeArrowheads="1"/>
          </p:cNvSpPr>
          <p:nvPr/>
        </p:nvSpPr>
        <p:spPr bwMode="auto">
          <a:xfrm>
            <a:off x="4722813" y="2894013"/>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sz="2000" b="1" i="1">
                <a:solidFill>
                  <a:schemeClr val="bg1"/>
                </a:solidFill>
                <a:latin typeface="Times New Roman" pitchFamily="18" charset="0"/>
              </a:rPr>
              <a:t>O</a:t>
            </a:r>
          </a:p>
        </p:txBody>
      </p:sp>
      <p:sp>
        <p:nvSpPr>
          <p:cNvPr id="17437" name="Rectangle 29"/>
          <p:cNvSpPr>
            <a:spLocks noChangeArrowheads="1"/>
          </p:cNvSpPr>
          <p:nvPr/>
        </p:nvSpPr>
        <p:spPr bwMode="auto">
          <a:xfrm>
            <a:off x="611188" y="2538413"/>
            <a:ext cx="2219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zh-CN" altLang="en-US" sz="2400" b="1">
                <a:solidFill>
                  <a:schemeClr val="bg1"/>
                </a:solidFill>
                <a:latin typeface="宋体" charset="-122"/>
              </a:rPr>
              <a:t>船的运动方程</a:t>
            </a:r>
            <a:endParaRPr kumimoji="1" lang="zh-CN" altLang="en-US" sz="2400" b="1">
              <a:solidFill>
                <a:srgbClr val="66FFFF"/>
              </a:solidFill>
              <a:latin typeface="宋体" charset="-122"/>
            </a:endParaRPr>
          </a:p>
        </p:txBody>
      </p:sp>
      <p:sp>
        <p:nvSpPr>
          <p:cNvPr id="17438" name="Rectangle 30"/>
          <p:cNvSpPr>
            <a:spLocks noChangeArrowheads="1"/>
          </p:cNvSpPr>
          <p:nvPr/>
        </p:nvSpPr>
        <p:spPr bwMode="auto">
          <a:xfrm>
            <a:off x="611188" y="4643438"/>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2400" b="1">
                <a:solidFill>
                  <a:srgbClr val="FFFF00"/>
                </a:solidFill>
                <a:latin typeface="Times New Roman" pitchFamily="18" charset="0"/>
              </a:rPr>
              <a:t>说明</a:t>
            </a:r>
          </a:p>
        </p:txBody>
      </p:sp>
      <p:sp>
        <p:nvSpPr>
          <p:cNvPr id="17439" name="AutoShape 31"/>
          <p:cNvSpPr>
            <a:spLocks noChangeArrowheads="1"/>
          </p:cNvSpPr>
          <p:nvPr/>
        </p:nvSpPr>
        <p:spPr bwMode="auto">
          <a:xfrm>
            <a:off x="323850" y="4581525"/>
            <a:ext cx="360363" cy="576263"/>
          </a:xfrm>
          <a:prstGeom prst="star4">
            <a:avLst>
              <a:gd name="adj" fmla="val 18519"/>
            </a:avLst>
          </a:prstGeom>
          <a:gradFill rotWithShape="0">
            <a:gsLst>
              <a:gs pos="0">
                <a:srgbClr val="99FF99"/>
              </a:gs>
              <a:gs pos="100000">
                <a:srgbClr val="99FF99">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40" name="Line 32"/>
          <p:cNvSpPr>
            <a:spLocks noChangeShapeType="1"/>
          </p:cNvSpPr>
          <p:nvPr/>
        </p:nvSpPr>
        <p:spPr bwMode="auto">
          <a:xfrm>
            <a:off x="4419600" y="857250"/>
            <a:ext cx="0" cy="2009775"/>
          </a:xfrm>
          <a:prstGeom prst="line">
            <a:avLst/>
          </a:prstGeom>
          <a:noFill/>
          <a:ln w="28575">
            <a:solidFill>
              <a:schemeClr val="bg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43" name="AutoShape 35"/>
          <p:cNvSpPr>
            <a:spLocks noChangeArrowheads="1"/>
          </p:cNvSpPr>
          <p:nvPr/>
        </p:nvSpPr>
        <p:spPr bwMode="auto">
          <a:xfrm>
            <a:off x="7523163" y="6164263"/>
            <a:ext cx="1152525" cy="360362"/>
          </a:xfrm>
          <a:prstGeom prst="roundRect">
            <a:avLst>
              <a:gd name="adj" fmla="val 50000"/>
            </a:avLst>
          </a:prstGeom>
          <a:solidFill>
            <a:srgbClr val="E1C663">
              <a:alpha val="33000"/>
            </a:srgbClr>
          </a:solidFill>
          <a:ln w="38100">
            <a:solidFill>
              <a:srgbClr val="663300">
                <a:alpha val="30000"/>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CC00"/>
                </a:solidFill>
                <a:ea typeface="方正舒体_GBK" pitchFamily="65" charset="-122"/>
              </a:rPr>
              <a:t> </a:t>
            </a:r>
            <a:r>
              <a:rPr lang="zh-CN" altLang="en-US" sz="2000" b="1">
                <a:solidFill>
                  <a:srgbClr val="FFCC00"/>
                </a:solidFill>
                <a:ea typeface="方正舒体_GBK" pitchFamily="65" charset="-122"/>
              </a:rPr>
              <a:t>返回  </a:t>
            </a:r>
          </a:p>
        </p:txBody>
      </p:sp>
      <p:sp>
        <p:nvSpPr>
          <p:cNvPr id="17444" name="AutoShape 36">
            <a:hlinkClick r:id="rId17"/>
          </p:cNvPr>
          <p:cNvSpPr>
            <a:spLocks noChangeArrowheads="1"/>
          </p:cNvSpPr>
          <p:nvPr/>
        </p:nvSpPr>
        <p:spPr bwMode="auto">
          <a:xfrm>
            <a:off x="7523163" y="6164263"/>
            <a:ext cx="1152525" cy="360362"/>
          </a:xfrm>
          <a:prstGeom prst="roundRect">
            <a:avLst>
              <a:gd name="adj" fmla="val 50000"/>
            </a:avLst>
          </a:prstGeom>
          <a:solidFill>
            <a:srgbClr val="E1C663">
              <a:alpha val="0"/>
            </a:srgbClr>
          </a:solidFill>
          <a:ln>
            <a:noFill/>
          </a:ln>
          <a:effectLst/>
          <a:extLst>
            <a:ext uri="{91240B29-F687-4F45-9708-019B960494DF}">
              <a14:hiddenLine xmlns:a14="http://schemas.microsoft.com/office/drawing/2010/main" w="38100">
                <a:solidFill>
                  <a:srgbClr val="663300">
                    <a:alpha val="30000"/>
                  </a:srgbClr>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FFCC00"/>
              </a:solidFill>
              <a:ea typeface="方正舒体_GBK" pitchFamily="65" charset="-122"/>
            </a:endParaRPr>
          </a:p>
        </p:txBody>
      </p:sp>
    </p:spTree>
    <p:extLst>
      <p:ext uri="{BB962C8B-B14F-4D97-AF65-F5344CB8AC3E}">
        <p14:creationId xmlns:p14="http://schemas.microsoft.com/office/powerpoint/2010/main" val="3873620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§1.2</a:t>
            </a:r>
            <a:r>
              <a:rPr lang="zh-CN" altLang="en-US" dirty="0"/>
              <a:t> 质点的位移、速度和加速度</a:t>
            </a:r>
          </a:p>
        </p:txBody>
      </p:sp>
      <p:sp>
        <p:nvSpPr>
          <p:cNvPr id="3" name="内容占位符 2"/>
          <p:cNvSpPr>
            <a:spLocks noGrp="1"/>
          </p:cNvSpPr>
          <p:nvPr>
            <p:ph idx="1"/>
          </p:nvPr>
        </p:nvSpPr>
        <p:spPr>
          <a:xfrm>
            <a:off x="457200" y="1600200"/>
            <a:ext cx="8291264" cy="4997152"/>
          </a:xfrm>
        </p:spPr>
        <p:txBody>
          <a:bodyPr>
            <a:normAutofit/>
          </a:bodyPr>
          <a:lstStyle/>
          <a:p>
            <a:r>
              <a:rPr lang="zh-CN" altLang="en-US" dirty="0">
                <a:latin typeface="+mj-ea"/>
                <a:ea typeface="+mj-ea"/>
              </a:rPr>
              <a:t>位移</a:t>
            </a:r>
            <a:endParaRPr lang="en-US" altLang="zh-CN"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a:xfrm>
            <a:off x="916910" y="3212167"/>
            <a:ext cx="5197475" cy="11239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Tx/>
              <a:buNone/>
            </a:pPr>
            <a:r>
              <a:rPr lang="en-US" altLang="zh-CN" sz="2400" dirty="0">
                <a:latin typeface="宋体" charset="-122"/>
              </a:rPr>
              <a:t>2.</a:t>
            </a:r>
            <a:r>
              <a:rPr lang="zh-CN" altLang="en-US" sz="2400" dirty="0">
                <a:latin typeface="宋体" charset="-122"/>
              </a:rPr>
              <a:t>位移：</a:t>
            </a:r>
            <a:r>
              <a:rPr lang="zh-CN" altLang="en-US" sz="2400" dirty="0"/>
              <a:t>质点在某一段时间内位矢 </a:t>
            </a:r>
          </a:p>
          <a:p>
            <a:pPr algn="just">
              <a:buFontTx/>
              <a:buNone/>
            </a:pPr>
            <a:r>
              <a:rPr lang="zh-CN" altLang="en-US" sz="2400" dirty="0"/>
              <a:t>                 的增量</a:t>
            </a:r>
            <a:r>
              <a:rPr lang="en-US" altLang="zh-CN" sz="2400" dirty="0"/>
              <a:t>.</a:t>
            </a:r>
          </a:p>
        </p:txBody>
      </p:sp>
      <p:sp>
        <p:nvSpPr>
          <p:cNvPr id="7" name="Rectangle 34"/>
          <p:cNvSpPr>
            <a:spLocks noChangeArrowheads="1"/>
          </p:cNvSpPr>
          <p:nvPr/>
        </p:nvSpPr>
        <p:spPr bwMode="auto">
          <a:xfrm>
            <a:off x="1020353" y="5415904"/>
            <a:ext cx="510909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sz="2400" dirty="0">
                <a:latin typeface="宋体" charset="-122"/>
              </a:rPr>
              <a:t>3.</a:t>
            </a:r>
            <a:r>
              <a:rPr lang="zh-CN" altLang="en-US" sz="2400" dirty="0">
                <a:latin typeface="宋体" charset="-122"/>
              </a:rPr>
              <a:t>路程</a:t>
            </a:r>
            <a:r>
              <a:rPr lang="zh-CN" altLang="en-US" sz="2400" dirty="0"/>
              <a:t>：质点移动所经历路径的长度</a:t>
            </a:r>
            <a:endParaRPr lang="zh-CN" altLang="en-US" sz="2400" dirty="0">
              <a:latin typeface="宋体" charset="-122"/>
            </a:endParaRPr>
          </a:p>
        </p:txBody>
      </p:sp>
      <p:grpSp>
        <p:nvGrpSpPr>
          <p:cNvPr id="8" name="Group 68"/>
          <p:cNvGrpSpPr>
            <a:grpSpLocks/>
          </p:cNvGrpSpPr>
          <p:nvPr/>
        </p:nvGrpSpPr>
        <p:grpSpPr bwMode="auto">
          <a:xfrm>
            <a:off x="892175" y="2344738"/>
            <a:ext cx="5426075" cy="466725"/>
            <a:chOff x="562" y="1477"/>
            <a:chExt cx="3418" cy="294"/>
          </a:xfrm>
        </p:grpSpPr>
        <p:sp>
          <p:nvSpPr>
            <p:cNvPr id="9" name="Rectangle 32"/>
            <p:cNvSpPr>
              <a:spLocks noChangeArrowheads="1"/>
            </p:cNvSpPr>
            <p:nvPr/>
          </p:nvSpPr>
          <p:spPr bwMode="auto">
            <a:xfrm>
              <a:off x="562" y="1480"/>
              <a:ext cx="892"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20000"/>
                </a:spcBef>
              </a:pPr>
              <a:r>
                <a:rPr lang="en-US" altLang="zh-CN" sz="2400" dirty="0">
                  <a:latin typeface="宋体" charset="-122"/>
                </a:rPr>
                <a:t>1.</a:t>
              </a:r>
              <a:r>
                <a:rPr lang="zh-CN" altLang="en-US" sz="2400" dirty="0">
                  <a:latin typeface="宋体" charset="-122"/>
                </a:rPr>
                <a:t>位矢</a:t>
              </a:r>
              <a:r>
                <a:rPr lang="zh-CN" altLang="en-US" sz="2400" dirty="0"/>
                <a:t>：</a:t>
              </a:r>
            </a:p>
          </p:txBody>
        </p:sp>
        <p:sp>
          <p:nvSpPr>
            <p:cNvPr id="10" name="Text Box 42"/>
            <p:cNvSpPr txBox="1">
              <a:spLocks noChangeArrowheads="1"/>
            </p:cNvSpPr>
            <p:nvPr/>
          </p:nvSpPr>
          <p:spPr bwMode="auto">
            <a:xfrm>
              <a:off x="1292" y="1477"/>
              <a:ext cx="26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2400" dirty="0"/>
                <a:t>确定某一时刻质点位置的矢量</a:t>
              </a:r>
            </a:p>
          </p:txBody>
        </p:sp>
      </p:grpSp>
      <p:grpSp>
        <p:nvGrpSpPr>
          <p:cNvPr id="42" name="组合 41"/>
          <p:cNvGrpSpPr/>
          <p:nvPr/>
        </p:nvGrpSpPr>
        <p:grpSpPr>
          <a:xfrm>
            <a:off x="6315075" y="2627313"/>
            <a:ext cx="2728913" cy="2341562"/>
            <a:chOff x="6315075" y="2627313"/>
            <a:chExt cx="2728913" cy="2341562"/>
          </a:xfrm>
        </p:grpSpPr>
        <p:grpSp>
          <p:nvGrpSpPr>
            <p:cNvPr id="12" name="Group 71"/>
            <p:cNvGrpSpPr>
              <a:grpSpLocks/>
            </p:cNvGrpSpPr>
            <p:nvPr/>
          </p:nvGrpSpPr>
          <p:grpSpPr bwMode="auto">
            <a:xfrm>
              <a:off x="6827838" y="3213100"/>
              <a:ext cx="1260475" cy="668338"/>
              <a:chOff x="4301" y="2024"/>
              <a:chExt cx="794" cy="421"/>
            </a:xfrm>
          </p:grpSpPr>
          <p:sp>
            <p:nvSpPr>
              <p:cNvPr id="15" name="Line 48"/>
              <p:cNvSpPr>
                <a:spLocks noChangeShapeType="1"/>
              </p:cNvSpPr>
              <p:nvPr/>
            </p:nvSpPr>
            <p:spPr bwMode="auto">
              <a:xfrm>
                <a:off x="4301" y="2024"/>
                <a:ext cx="794" cy="192"/>
              </a:xfrm>
              <a:prstGeom prst="line">
                <a:avLst/>
              </a:prstGeom>
              <a:noFill/>
              <a:ln w="38100">
                <a:solidFill>
                  <a:srgbClr val="FF99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6" name="Text Box 55"/>
              <p:cNvSpPr txBox="1">
                <a:spLocks noChangeArrowheads="1"/>
              </p:cNvSpPr>
              <p:nvPr/>
            </p:nvSpPr>
            <p:spPr bwMode="auto">
              <a:xfrm>
                <a:off x="4417" y="2133"/>
                <a:ext cx="416"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a:latin typeface="宋体" charset="-122"/>
                  </a:rPr>
                  <a:t>Δ</a:t>
                </a:r>
                <a:r>
                  <a:rPr lang="en-US" altLang="zh-CN" sz="2400" i="1"/>
                  <a:t>r</a:t>
                </a:r>
                <a:endParaRPr lang="en-US" altLang="zh-CN" sz="2400"/>
              </a:p>
            </p:txBody>
          </p:sp>
        </p:grpSp>
        <p:sp>
          <p:nvSpPr>
            <p:cNvPr id="13" name="Line 56"/>
            <p:cNvSpPr>
              <a:spLocks noChangeShapeType="1"/>
            </p:cNvSpPr>
            <p:nvPr/>
          </p:nvSpPr>
          <p:spPr bwMode="auto">
            <a:xfrm>
              <a:off x="7315201" y="3497263"/>
              <a:ext cx="280988" cy="0"/>
            </a:xfrm>
            <a:prstGeom prst="line">
              <a:avLst/>
            </a:prstGeom>
            <a:noFill/>
            <a:ln w="9525">
              <a:solidFill>
                <a:srgbClr val="FF99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grpSp>
          <p:nvGrpSpPr>
            <p:cNvPr id="17" name="Group 72"/>
            <p:cNvGrpSpPr>
              <a:grpSpLocks/>
            </p:cNvGrpSpPr>
            <p:nvPr/>
          </p:nvGrpSpPr>
          <p:grpSpPr bwMode="auto">
            <a:xfrm>
              <a:off x="6315075" y="2700338"/>
              <a:ext cx="2360613" cy="1665287"/>
              <a:chOff x="3978" y="1701"/>
              <a:chExt cx="1487" cy="1049"/>
            </a:xfrm>
          </p:grpSpPr>
          <p:sp>
            <p:nvSpPr>
              <p:cNvPr id="18" name="Text Box 63"/>
              <p:cNvSpPr txBox="1">
                <a:spLocks noChangeArrowheads="1"/>
              </p:cNvSpPr>
              <p:nvPr/>
            </p:nvSpPr>
            <p:spPr bwMode="auto">
              <a:xfrm>
                <a:off x="4488" y="1701"/>
                <a:ext cx="509"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dirty="0" err="1">
                    <a:latin typeface="宋体" charset="-122"/>
                  </a:rPr>
                  <a:t>Δ</a:t>
                </a:r>
                <a:r>
                  <a:rPr lang="en-US" altLang="zh-CN" sz="2400" i="1" dirty="0" err="1">
                    <a:latin typeface="+mj-lt"/>
                  </a:rPr>
                  <a:t>s</a:t>
                </a:r>
                <a:endParaRPr lang="en-US" altLang="zh-CN" sz="2400" i="1" dirty="0">
                  <a:latin typeface="+mj-lt"/>
                </a:endParaRPr>
              </a:p>
            </p:txBody>
          </p:sp>
          <p:sp>
            <p:nvSpPr>
              <p:cNvPr id="19" name="Freeform 64"/>
              <p:cNvSpPr>
                <a:spLocks/>
              </p:cNvSpPr>
              <p:nvPr/>
            </p:nvSpPr>
            <p:spPr bwMode="auto">
              <a:xfrm>
                <a:off x="3978" y="1935"/>
                <a:ext cx="1487" cy="815"/>
              </a:xfrm>
              <a:custGeom>
                <a:avLst/>
                <a:gdLst>
                  <a:gd name="T0" fmla="*/ 0 w 3120"/>
                  <a:gd name="T1" fmla="*/ 897 h 897"/>
                  <a:gd name="T2" fmla="*/ 510 w 3120"/>
                  <a:gd name="T3" fmla="*/ 177 h 897"/>
                  <a:gd name="T4" fmla="*/ 1440 w 3120"/>
                  <a:gd name="T5" fmla="*/ 57 h 897"/>
                  <a:gd name="T6" fmla="*/ 3120 w 3120"/>
                  <a:gd name="T7" fmla="*/ 522 h 897"/>
                </a:gdLst>
                <a:ahLst/>
                <a:cxnLst>
                  <a:cxn ang="0">
                    <a:pos x="T0" y="T1"/>
                  </a:cxn>
                  <a:cxn ang="0">
                    <a:pos x="T2" y="T3"/>
                  </a:cxn>
                  <a:cxn ang="0">
                    <a:pos x="T4" y="T5"/>
                  </a:cxn>
                  <a:cxn ang="0">
                    <a:pos x="T6" y="T7"/>
                  </a:cxn>
                </a:cxnLst>
                <a:rect l="0" t="0" r="r" b="b"/>
                <a:pathLst>
                  <a:path w="3120" h="897">
                    <a:moveTo>
                      <a:pt x="0" y="897"/>
                    </a:moveTo>
                    <a:cubicBezTo>
                      <a:pt x="135" y="607"/>
                      <a:pt x="270" y="317"/>
                      <a:pt x="510" y="177"/>
                    </a:cubicBezTo>
                    <a:cubicBezTo>
                      <a:pt x="750" y="37"/>
                      <a:pt x="1005" y="0"/>
                      <a:pt x="1440" y="57"/>
                    </a:cubicBezTo>
                    <a:cubicBezTo>
                      <a:pt x="1875" y="114"/>
                      <a:pt x="2497" y="318"/>
                      <a:pt x="3120" y="522"/>
                    </a:cubicBezTo>
                  </a:path>
                </a:pathLst>
              </a:custGeom>
              <a:noFill/>
              <a:ln w="38100" cmpd="sng">
                <a:solidFill>
                  <a:srgbClr val="66FF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1" name="Line 46"/>
            <p:cNvSpPr>
              <a:spLocks noChangeShapeType="1"/>
            </p:cNvSpPr>
            <p:nvPr/>
          </p:nvSpPr>
          <p:spPr bwMode="auto">
            <a:xfrm flipV="1">
              <a:off x="6535738" y="3219450"/>
              <a:ext cx="288925" cy="1209675"/>
            </a:xfrm>
            <a:prstGeom prst="line">
              <a:avLst/>
            </a:prstGeom>
            <a:noFill/>
            <a:ln w="38100">
              <a:solidFill>
                <a:srgbClr val="FFC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3" name="Text Box 50"/>
            <p:cNvSpPr txBox="1">
              <a:spLocks noChangeArrowheads="1"/>
            </p:cNvSpPr>
            <p:nvPr/>
          </p:nvSpPr>
          <p:spPr bwMode="auto">
            <a:xfrm>
              <a:off x="6630988" y="3673475"/>
              <a:ext cx="660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i="1"/>
                <a:t>r</a:t>
              </a:r>
              <a:r>
                <a:rPr lang="en-US" altLang="zh-CN" sz="2400"/>
                <a:t>(</a:t>
              </a:r>
              <a:r>
                <a:rPr lang="en-US" altLang="zh-CN" sz="2400" i="1"/>
                <a:t>t</a:t>
              </a:r>
              <a:r>
                <a:rPr lang="en-US" altLang="zh-CN" sz="2400"/>
                <a:t>)</a:t>
              </a:r>
            </a:p>
          </p:txBody>
        </p:sp>
        <p:sp>
          <p:nvSpPr>
            <p:cNvPr id="24" name="Line 51"/>
            <p:cNvSpPr>
              <a:spLocks noChangeShapeType="1"/>
            </p:cNvSpPr>
            <p:nvPr/>
          </p:nvSpPr>
          <p:spPr bwMode="auto">
            <a:xfrm>
              <a:off x="6731001" y="3716338"/>
              <a:ext cx="241300" cy="0"/>
            </a:xfrm>
            <a:prstGeom prst="line">
              <a:avLst/>
            </a:prstGeom>
            <a:noFill/>
            <a:ln w="9525">
              <a:solidFill>
                <a:srgbClr val="FFC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0" name="Text Box 61"/>
            <p:cNvSpPr txBox="1">
              <a:spLocks noChangeArrowheads="1"/>
            </p:cNvSpPr>
            <p:nvPr/>
          </p:nvSpPr>
          <p:spPr bwMode="auto">
            <a:xfrm>
              <a:off x="6535738" y="2627313"/>
              <a:ext cx="719137"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i="1"/>
                <a:t> </a:t>
              </a:r>
              <a:r>
                <a:rPr lang="en-US" altLang="zh-CN" sz="2400"/>
                <a:t>P</a:t>
              </a:r>
              <a:r>
                <a:rPr lang="en-US" altLang="zh-CN" sz="2400" baseline="-25000"/>
                <a:t>1</a:t>
              </a:r>
              <a:endParaRPr lang="en-US" altLang="zh-CN" sz="2400"/>
            </a:p>
          </p:txBody>
        </p:sp>
        <p:sp>
          <p:nvSpPr>
            <p:cNvPr id="31" name="Text Box 62"/>
            <p:cNvSpPr txBox="1">
              <a:spLocks noChangeArrowheads="1"/>
            </p:cNvSpPr>
            <p:nvPr/>
          </p:nvSpPr>
          <p:spPr bwMode="auto">
            <a:xfrm>
              <a:off x="6362700" y="4408488"/>
              <a:ext cx="623888"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i="1"/>
                <a:t> </a:t>
              </a:r>
              <a:r>
                <a:rPr lang="en-US" altLang="zh-CN" sz="2400"/>
                <a:t>0</a:t>
              </a:r>
            </a:p>
          </p:txBody>
        </p:sp>
        <p:sp>
          <p:nvSpPr>
            <p:cNvPr id="32" name="Text Box 65"/>
            <p:cNvSpPr txBox="1">
              <a:spLocks noChangeArrowheads="1"/>
            </p:cNvSpPr>
            <p:nvPr/>
          </p:nvSpPr>
          <p:spPr bwMode="auto">
            <a:xfrm>
              <a:off x="6681788" y="2919413"/>
              <a:ext cx="4762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3200" b="0">
                  <a:latin typeface="Times New Roman"/>
                </a:rPr>
                <a:t>·</a:t>
              </a:r>
              <a:endParaRPr lang="en-US" altLang="zh-CN" sz="3200" b="0"/>
            </a:p>
          </p:txBody>
        </p:sp>
        <p:sp>
          <p:nvSpPr>
            <p:cNvPr id="34" name="Line 47"/>
            <p:cNvSpPr>
              <a:spLocks noChangeShapeType="1"/>
            </p:cNvSpPr>
            <p:nvPr/>
          </p:nvSpPr>
          <p:spPr bwMode="auto">
            <a:xfrm flipV="1">
              <a:off x="6535738" y="3516445"/>
              <a:ext cx="1562100" cy="889000"/>
            </a:xfrm>
            <a:prstGeom prst="line">
              <a:avLst/>
            </a:prstGeom>
            <a:noFill/>
            <a:ln w="38100">
              <a:solidFill>
                <a:srgbClr val="FFC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9" name="Line 49"/>
            <p:cNvSpPr>
              <a:spLocks noChangeShapeType="1"/>
            </p:cNvSpPr>
            <p:nvPr/>
          </p:nvSpPr>
          <p:spPr bwMode="auto">
            <a:xfrm>
              <a:off x="7640638" y="3849821"/>
              <a:ext cx="260350" cy="0"/>
            </a:xfrm>
            <a:prstGeom prst="line">
              <a:avLst/>
            </a:prstGeom>
            <a:noFill/>
            <a:ln w="9525">
              <a:solidFill>
                <a:srgbClr val="FFC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0" name="Text Box 45"/>
            <p:cNvSpPr txBox="1">
              <a:spLocks noChangeArrowheads="1"/>
            </p:cNvSpPr>
            <p:nvPr/>
          </p:nvSpPr>
          <p:spPr bwMode="auto">
            <a:xfrm>
              <a:off x="7589838" y="3778383"/>
              <a:ext cx="14541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i="1" dirty="0"/>
                <a:t>r</a:t>
              </a:r>
              <a:r>
                <a:rPr lang="en-US" altLang="zh-CN" sz="2400" dirty="0"/>
                <a:t>(</a:t>
              </a:r>
              <a:r>
                <a:rPr lang="en-US" altLang="zh-CN" sz="2400" i="1" dirty="0" err="1"/>
                <a:t>t</a:t>
              </a:r>
              <a:r>
                <a:rPr lang="en-US" altLang="zh-CN" sz="2400" dirty="0" err="1"/>
                <a:t>+</a:t>
              </a:r>
              <a:r>
                <a:rPr lang="en-US" altLang="zh-CN" sz="2400" dirty="0" err="1">
                  <a:latin typeface="宋体" charset="-122"/>
                </a:rPr>
                <a:t>Δ</a:t>
              </a:r>
              <a:r>
                <a:rPr lang="en-US" altLang="zh-CN" sz="2400" i="1" dirty="0" err="1"/>
                <a:t>t</a:t>
              </a:r>
              <a:r>
                <a:rPr lang="en-US" altLang="zh-CN" sz="2400" dirty="0"/>
                <a:t> )</a:t>
              </a:r>
            </a:p>
          </p:txBody>
        </p:sp>
        <p:sp>
          <p:nvSpPr>
            <p:cNvPr id="37" name="Text Box 60"/>
            <p:cNvSpPr txBox="1">
              <a:spLocks noChangeArrowheads="1"/>
            </p:cNvSpPr>
            <p:nvPr/>
          </p:nvSpPr>
          <p:spPr bwMode="auto">
            <a:xfrm>
              <a:off x="8069263" y="2979870"/>
              <a:ext cx="7461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i="1"/>
                <a:t> </a:t>
              </a:r>
              <a:r>
                <a:rPr lang="en-US" altLang="zh-CN" sz="2400"/>
                <a:t>P</a:t>
              </a:r>
              <a:r>
                <a:rPr lang="en-US" altLang="zh-CN" sz="2400" baseline="-25000"/>
                <a:t>2</a:t>
              </a:r>
              <a:endParaRPr lang="en-US" altLang="zh-CN" sz="2400"/>
            </a:p>
          </p:txBody>
        </p:sp>
        <p:sp>
          <p:nvSpPr>
            <p:cNvPr id="38" name="Text Box 66"/>
            <p:cNvSpPr txBox="1">
              <a:spLocks noChangeArrowheads="1"/>
            </p:cNvSpPr>
            <p:nvPr/>
          </p:nvSpPr>
          <p:spPr bwMode="auto">
            <a:xfrm>
              <a:off x="7977188" y="3164020"/>
              <a:ext cx="5016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3200" b="0">
                  <a:latin typeface="Times New Roman"/>
                </a:rPr>
                <a:t>·</a:t>
              </a:r>
              <a:endParaRPr lang="en-US" altLang="zh-CN" sz="3200" b="0"/>
            </a:p>
          </p:txBody>
        </p:sp>
      </p:grpSp>
      <p:graphicFrame>
        <p:nvGraphicFramePr>
          <p:cNvPr id="41" name="Object 67"/>
          <p:cNvGraphicFramePr>
            <a:graphicFrameLocks noChangeAspect="1"/>
          </p:cNvGraphicFramePr>
          <p:nvPr>
            <p:extLst>
              <p:ext uri="{D42A27DB-BD31-4B8C-83A1-F6EECF244321}">
                <p14:modId xmlns:p14="http://schemas.microsoft.com/office/powerpoint/2010/main" val="3488716203"/>
              </p:ext>
            </p:extLst>
          </p:nvPr>
        </p:nvGraphicFramePr>
        <p:xfrm>
          <a:off x="1547664" y="4124325"/>
          <a:ext cx="4643269" cy="1035050"/>
        </p:xfrm>
        <a:graphic>
          <a:graphicData uri="http://schemas.openxmlformats.org/presentationml/2006/ole">
            <mc:AlternateContent xmlns:mc="http://schemas.openxmlformats.org/markup-compatibility/2006">
              <mc:Choice xmlns:v="urn:schemas-microsoft-com:vml" Requires="v">
                <p:oleObj spid="_x0000_s12480" name="Equation" r:id="rId4" imgW="2387520" imgH="533160" progId="Equation.DSMT4">
                  <p:embed/>
                </p:oleObj>
              </mc:Choice>
              <mc:Fallback>
                <p:oleObj name="Equation" r:id="rId4" imgW="2387520" imgH="533160" progId="Equation.DSMT4">
                  <p:embed/>
                  <p:pic>
                    <p:nvPicPr>
                      <p:cNvPr id="0" name="Picture 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664" y="4124325"/>
                        <a:ext cx="4643269" cy="1035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552104583"/>
              </p:ext>
            </p:extLst>
          </p:nvPr>
        </p:nvGraphicFramePr>
        <p:xfrm>
          <a:off x="1462623" y="6093296"/>
          <a:ext cx="1019061" cy="543499"/>
        </p:xfrm>
        <a:graphic>
          <a:graphicData uri="http://schemas.openxmlformats.org/presentationml/2006/ole">
            <mc:AlternateContent xmlns:mc="http://schemas.openxmlformats.org/markup-compatibility/2006">
              <mc:Choice xmlns:v="urn:schemas-microsoft-com:vml" Requires="v">
                <p:oleObj spid="_x0000_s12481" name="Equation" r:id="rId6" imgW="571320" imgH="304560" progId="Equation.DSMT4">
                  <p:embed/>
                </p:oleObj>
              </mc:Choice>
              <mc:Fallback>
                <p:oleObj name="Equation" r:id="rId6" imgW="571320" imgH="304560" progId="Equation.DSMT4">
                  <p:embed/>
                  <p:pic>
                    <p:nvPicPr>
                      <p:cNvPr id="0" name="Picture 5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62623" y="6093296"/>
                        <a:ext cx="1019061" cy="5434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 name="矩形 42"/>
          <p:cNvSpPr/>
          <p:nvPr/>
        </p:nvSpPr>
        <p:spPr>
          <a:xfrm>
            <a:off x="2765331" y="6002305"/>
            <a:ext cx="6378669" cy="707886"/>
          </a:xfrm>
          <a:prstGeom prst="rect">
            <a:avLst/>
          </a:prstGeom>
        </p:spPr>
        <p:txBody>
          <a:bodyPr wrap="none">
            <a:spAutoFit/>
          </a:bodyPr>
          <a:lstStyle/>
          <a:p>
            <a:r>
              <a:rPr kumimoji="1" lang="zh-CN" altLang="en-US" sz="2000" b="1" u="sng" dirty="0">
                <a:latin typeface="楷体" panose="02010609060101010101" pitchFamily="49" charset="-122"/>
                <a:ea typeface="楷体" panose="02010609060101010101" pitchFamily="49" charset="-122"/>
              </a:rPr>
              <a:t>位矢依赖于坐标系的选取，</a:t>
            </a:r>
            <a:endParaRPr kumimoji="1" lang="en-US" altLang="zh-CN" sz="2000" b="1" u="sng" dirty="0">
              <a:latin typeface="楷体" panose="02010609060101010101" pitchFamily="49" charset="-122"/>
              <a:ea typeface="楷体" panose="02010609060101010101" pitchFamily="49" charset="-122"/>
            </a:endParaRPr>
          </a:p>
          <a:p>
            <a:r>
              <a:rPr kumimoji="1" lang="zh-CN" altLang="en-US" sz="2000" b="1" u="sng" dirty="0">
                <a:latin typeface="楷体" panose="02010609060101010101" pitchFamily="49" charset="-122"/>
                <a:ea typeface="楷体" panose="02010609060101010101" pitchFamily="49" charset="-122"/>
              </a:rPr>
              <a:t>而位移与坐标系的选取无关，但与参考系的选取有关。</a:t>
            </a:r>
            <a:endParaRPr kumimoji="1" lang="zh-CN" altLang="en-US" sz="1100" b="1" u="sng"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299397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§1.2</a:t>
            </a:r>
            <a:r>
              <a:rPr lang="zh-CN" altLang="en-US" dirty="0"/>
              <a:t> 质点的位移、速度和加速度</a:t>
            </a:r>
          </a:p>
        </p:txBody>
      </p:sp>
      <p:sp>
        <p:nvSpPr>
          <p:cNvPr id="3" name="内容占位符 2"/>
          <p:cNvSpPr>
            <a:spLocks noGrp="1"/>
          </p:cNvSpPr>
          <p:nvPr>
            <p:ph idx="1"/>
          </p:nvPr>
        </p:nvSpPr>
        <p:spPr>
          <a:xfrm>
            <a:off x="457200" y="1600200"/>
            <a:ext cx="8291264" cy="4997152"/>
          </a:xfrm>
        </p:spPr>
        <p:txBody>
          <a:bodyPr>
            <a:normAutofit/>
          </a:bodyPr>
          <a:lstStyle/>
          <a:p>
            <a:r>
              <a:rPr lang="zh-CN" altLang="en-US" dirty="0">
                <a:latin typeface="+mj-ea"/>
                <a:ea typeface="+mj-ea"/>
              </a:rPr>
              <a:t>位移</a:t>
            </a:r>
            <a:endParaRPr lang="en-US" altLang="zh-CN"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8" name="Text Box 57"/>
          <p:cNvSpPr txBox="1">
            <a:spLocks noChangeArrowheads="1"/>
          </p:cNvSpPr>
          <p:nvPr/>
        </p:nvSpPr>
        <p:spPr bwMode="auto">
          <a:xfrm>
            <a:off x="936624" y="2276883"/>
            <a:ext cx="36353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l">
              <a:spcBef>
                <a:spcPct val="50000"/>
              </a:spcBef>
              <a:buFont typeface="Wingdings" panose="05000000000000000000" pitchFamily="2" charset="2"/>
              <a:buChar char="Ø"/>
            </a:pPr>
            <a:r>
              <a:rPr lang="en-US" altLang="zh-CN" sz="2800" i="1" dirty="0">
                <a:sym typeface="Symbol" pitchFamily="18" charset="2"/>
              </a:rPr>
              <a:t>s </a:t>
            </a:r>
            <a:r>
              <a:rPr lang="zh-CN" altLang="en-US" sz="2800" dirty="0">
                <a:sym typeface="Symbol" pitchFamily="18" charset="2"/>
              </a:rPr>
              <a:t>与      的区别</a:t>
            </a:r>
            <a:endParaRPr lang="zh-CN" altLang="en-US" sz="2800" dirty="0"/>
          </a:p>
        </p:txBody>
      </p:sp>
      <p:graphicFrame>
        <p:nvGraphicFramePr>
          <p:cNvPr id="89" name="Object 58"/>
          <p:cNvGraphicFramePr>
            <a:graphicFrameLocks noChangeAspect="1"/>
          </p:cNvGraphicFramePr>
          <p:nvPr>
            <p:extLst>
              <p:ext uri="{D42A27DB-BD31-4B8C-83A1-F6EECF244321}">
                <p14:modId xmlns:p14="http://schemas.microsoft.com/office/powerpoint/2010/main" val="1545112398"/>
              </p:ext>
            </p:extLst>
          </p:nvPr>
        </p:nvGraphicFramePr>
        <p:xfrm>
          <a:off x="2223905" y="2276883"/>
          <a:ext cx="533400" cy="449263"/>
        </p:xfrm>
        <a:graphic>
          <a:graphicData uri="http://schemas.openxmlformats.org/presentationml/2006/ole">
            <mc:AlternateContent xmlns:mc="http://schemas.openxmlformats.org/markup-compatibility/2006">
              <mc:Choice xmlns:v="urn:schemas-microsoft-com:vml" Requires="v">
                <p:oleObj spid="_x0000_s14147" name="Equation" r:id="rId4" imgW="215640" imgH="164880" progId="Equation.DSMT4">
                  <p:embed/>
                </p:oleObj>
              </mc:Choice>
              <mc:Fallback>
                <p:oleObj name="Equation" r:id="rId4" imgW="215640" imgH="164880" progId="Equation.DSMT4">
                  <p:embed/>
                  <p:pic>
                    <p:nvPicPr>
                      <p:cNvPr id="0" name="Picture 2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3905" y="2276883"/>
                        <a:ext cx="53340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4" name="直接箭头连接符 13"/>
          <p:cNvCxnSpPr/>
          <p:nvPr/>
        </p:nvCxnSpPr>
        <p:spPr>
          <a:xfrm>
            <a:off x="1619672" y="2800103"/>
            <a:ext cx="0" cy="340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36624" y="3140968"/>
            <a:ext cx="3635375" cy="369332"/>
          </a:xfrm>
          <a:prstGeom prst="rect">
            <a:avLst/>
          </a:prstGeom>
          <a:noFill/>
        </p:spPr>
        <p:txBody>
          <a:bodyPr wrap="square" rtlCol="0">
            <a:spAutoFit/>
          </a:bodyPr>
          <a:lstStyle/>
          <a:p>
            <a:r>
              <a:rPr lang="zh-CN" altLang="en-US" dirty="0"/>
              <a:t>路程，标量</a:t>
            </a:r>
          </a:p>
        </p:txBody>
      </p:sp>
      <p:cxnSp>
        <p:nvCxnSpPr>
          <p:cNvPr id="25" name="直接箭头连接符 24"/>
          <p:cNvCxnSpPr/>
          <p:nvPr/>
        </p:nvCxnSpPr>
        <p:spPr>
          <a:xfrm flipV="1">
            <a:off x="2627784" y="2060848"/>
            <a:ext cx="432048" cy="2160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063734" y="1691516"/>
            <a:ext cx="1512168" cy="369332"/>
          </a:xfrm>
          <a:prstGeom prst="rect">
            <a:avLst/>
          </a:prstGeom>
          <a:noFill/>
        </p:spPr>
        <p:txBody>
          <a:bodyPr wrap="square" rtlCol="0">
            <a:spAutoFit/>
          </a:bodyPr>
          <a:lstStyle/>
          <a:p>
            <a:r>
              <a:rPr lang="zh-CN" altLang="en-US" dirty="0"/>
              <a:t>位移，矢量</a:t>
            </a:r>
          </a:p>
        </p:txBody>
      </p:sp>
      <p:graphicFrame>
        <p:nvGraphicFramePr>
          <p:cNvPr id="91" name="Object 63"/>
          <p:cNvGraphicFramePr>
            <a:graphicFrameLocks noChangeAspect="1"/>
          </p:cNvGraphicFramePr>
          <p:nvPr>
            <p:extLst>
              <p:ext uri="{D42A27DB-BD31-4B8C-83A1-F6EECF244321}">
                <p14:modId xmlns:p14="http://schemas.microsoft.com/office/powerpoint/2010/main" val="3240444521"/>
              </p:ext>
            </p:extLst>
          </p:nvPr>
        </p:nvGraphicFramePr>
        <p:xfrm>
          <a:off x="4362621" y="2546871"/>
          <a:ext cx="1665287" cy="531812"/>
        </p:xfrm>
        <a:graphic>
          <a:graphicData uri="http://schemas.openxmlformats.org/presentationml/2006/ole">
            <mc:AlternateContent xmlns:mc="http://schemas.openxmlformats.org/markup-compatibility/2006">
              <mc:Choice xmlns:v="urn:schemas-microsoft-com:vml" Requires="v">
                <p:oleObj spid="_x0000_s14148" name="Equation" r:id="rId6" imgW="672840" imgH="203040" progId="Equation.DSMT4">
                  <p:embed/>
                </p:oleObj>
              </mc:Choice>
              <mc:Fallback>
                <p:oleObj name="Equation" r:id="rId6" imgW="672840" imgH="203040" progId="Equation.DSMT4">
                  <p:embed/>
                  <p:pic>
                    <p:nvPicPr>
                      <p:cNvPr id="0" name="Picture 25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2621" y="2546871"/>
                        <a:ext cx="1665287"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 name="Object 64"/>
          <p:cNvGraphicFramePr>
            <a:graphicFrameLocks noChangeAspect="1"/>
          </p:cNvGraphicFramePr>
          <p:nvPr>
            <p:extLst>
              <p:ext uri="{D42A27DB-BD31-4B8C-83A1-F6EECF244321}">
                <p14:modId xmlns:p14="http://schemas.microsoft.com/office/powerpoint/2010/main" val="3522535748"/>
              </p:ext>
            </p:extLst>
          </p:nvPr>
        </p:nvGraphicFramePr>
        <p:xfrm>
          <a:off x="6016796" y="2492896"/>
          <a:ext cx="1638300" cy="641350"/>
        </p:xfrm>
        <a:graphic>
          <a:graphicData uri="http://schemas.openxmlformats.org/presentationml/2006/ole">
            <mc:AlternateContent xmlns:mc="http://schemas.openxmlformats.org/markup-compatibility/2006">
              <mc:Choice xmlns:v="urn:schemas-microsoft-com:vml" Requires="v">
                <p:oleObj spid="_x0000_s14149" name="Equation" r:id="rId8" imgW="545760" imgH="253800" progId="Equation.DSMT4">
                  <p:embed/>
                </p:oleObj>
              </mc:Choice>
              <mc:Fallback>
                <p:oleObj name="Equation" r:id="rId8" imgW="545760" imgH="253800" progId="Equation.DSMT4">
                  <p:embed/>
                  <p:pic>
                    <p:nvPicPr>
                      <p:cNvPr id="0" name="Picture 25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16796" y="2492896"/>
                        <a:ext cx="1638300"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3" name="Group 65"/>
          <p:cNvGrpSpPr>
            <a:grpSpLocks/>
          </p:cNvGrpSpPr>
          <p:nvPr/>
        </p:nvGrpSpPr>
        <p:grpSpPr bwMode="auto">
          <a:xfrm>
            <a:off x="4739825" y="3124819"/>
            <a:ext cx="2362200" cy="762000"/>
            <a:chOff x="1008" y="3552"/>
            <a:chExt cx="1488" cy="480"/>
          </a:xfrm>
        </p:grpSpPr>
        <p:sp>
          <p:nvSpPr>
            <p:cNvPr id="94" name="Text Box 66"/>
            <p:cNvSpPr txBox="1">
              <a:spLocks noChangeArrowheads="1"/>
            </p:cNvSpPr>
            <p:nvPr/>
          </p:nvSpPr>
          <p:spPr bwMode="auto">
            <a:xfrm>
              <a:off x="1008" y="3744"/>
              <a:ext cx="14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400" i="1" u="sng"/>
                <a:t>元位移的大小</a:t>
              </a:r>
            </a:p>
          </p:txBody>
        </p:sp>
        <p:sp>
          <p:nvSpPr>
            <p:cNvPr id="95" name="Line 67"/>
            <p:cNvSpPr>
              <a:spLocks noChangeShapeType="1"/>
            </p:cNvSpPr>
            <p:nvPr/>
          </p:nvSpPr>
          <p:spPr bwMode="auto">
            <a:xfrm flipH="1">
              <a:off x="1824" y="3552"/>
              <a:ext cx="144" cy="24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7" name="Line 69"/>
          <p:cNvSpPr>
            <a:spLocks noChangeShapeType="1"/>
          </p:cNvSpPr>
          <p:nvPr/>
        </p:nvSpPr>
        <p:spPr bwMode="auto">
          <a:xfrm>
            <a:off x="7406825" y="3048619"/>
            <a:ext cx="100608" cy="45720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 name="Text Box 70"/>
          <p:cNvSpPr txBox="1">
            <a:spLocks noChangeArrowheads="1"/>
          </p:cNvSpPr>
          <p:nvPr/>
        </p:nvSpPr>
        <p:spPr bwMode="auto">
          <a:xfrm>
            <a:off x="7088832" y="3423264"/>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400" i="1" u="sng" dirty="0"/>
              <a:t>元路程</a:t>
            </a:r>
            <a:endParaRPr lang="zh-CN" altLang="en-US" sz="2400" dirty="0"/>
          </a:p>
        </p:txBody>
      </p:sp>
      <p:graphicFrame>
        <p:nvGraphicFramePr>
          <p:cNvPr id="99" name="Object 71"/>
          <p:cNvGraphicFramePr>
            <a:graphicFrameLocks noChangeAspect="1"/>
          </p:cNvGraphicFramePr>
          <p:nvPr>
            <p:extLst>
              <p:ext uri="{D42A27DB-BD31-4B8C-83A1-F6EECF244321}">
                <p14:modId xmlns:p14="http://schemas.microsoft.com/office/powerpoint/2010/main" val="3430149465"/>
              </p:ext>
            </p:extLst>
          </p:nvPr>
        </p:nvGraphicFramePr>
        <p:xfrm>
          <a:off x="6691297" y="3438952"/>
          <a:ext cx="550863" cy="495300"/>
        </p:xfrm>
        <a:graphic>
          <a:graphicData uri="http://schemas.openxmlformats.org/presentationml/2006/ole">
            <mc:AlternateContent xmlns:mc="http://schemas.openxmlformats.org/markup-compatibility/2006">
              <mc:Choice xmlns:v="urn:schemas-microsoft-com:vml" Requires="v">
                <p:oleObj spid="_x0000_s14150" name="Equation" r:id="rId10" imgW="126720" imgH="114120" progId="Equation.DSMT4">
                  <p:embed/>
                </p:oleObj>
              </mc:Choice>
              <mc:Fallback>
                <p:oleObj name="Equation" r:id="rId10" imgW="126720" imgH="114120" progId="Equation.DSMT4">
                  <p:embed/>
                  <p:pic>
                    <p:nvPicPr>
                      <p:cNvPr id="0" name="Picture 25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91297" y="3438952"/>
                        <a:ext cx="550863"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 name="Text Box 16"/>
          <p:cNvSpPr txBox="1">
            <a:spLocks noChangeArrowheads="1"/>
          </p:cNvSpPr>
          <p:nvPr/>
        </p:nvSpPr>
        <p:spPr bwMode="auto">
          <a:xfrm>
            <a:off x="1043608" y="4304897"/>
            <a:ext cx="31464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spcBef>
                <a:spcPct val="50000"/>
              </a:spcBef>
              <a:buFont typeface="Wingdings" panose="05000000000000000000" pitchFamily="2" charset="2"/>
              <a:buChar char="Ø"/>
            </a:pPr>
            <a:r>
              <a:rPr lang="zh-CN" altLang="en-US" sz="2800" i="1" dirty="0">
                <a:solidFill>
                  <a:srgbClr val="FF0000"/>
                </a:solidFill>
                <a:sym typeface="Symbol" pitchFamily="18" charset="2"/>
              </a:rPr>
              <a:t> </a:t>
            </a:r>
            <a:r>
              <a:rPr lang="en-US" altLang="zh-CN" sz="2800" i="1" dirty="0">
                <a:solidFill>
                  <a:srgbClr val="FF0000"/>
                </a:solidFill>
                <a:sym typeface="Symbol" pitchFamily="18" charset="2"/>
              </a:rPr>
              <a:t>r</a:t>
            </a:r>
            <a:r>
              <a:rPr lang="zh-CN" altLang="en-US" sz="2800" dirty="0">
                <a:solidFill>
                  <a:srgbClr val="FF0000"/>
                </a:solidFill>
                <a:sym typeface="Symbol" pitchFamily="18" charset="2"/>
              </a:rPr>
              <a:t>与      的区别</a:t>
            </a:r>
          </a:p>
        </p:txBody>
      </p:sp>
      <p:graphicFrame>
        <p:nvGraphicFramePr>
          <p:cNvPr id="101" name="Object 17"/>
          <p:cNvGraphicFramePr>
            <a:graphicFrameLocks noChangeAspect="1"/>
          </p:cNvGraphicFramePr>
          <p:nvPr>
            <p:extLst>
              <p:ext uri="{D42A27DB-BD31-4B8C-83A1-F6EECF244321}">
                <p14:modId xmlns:p14="http://schemas.microsoft.com/office/powerpoint/2010/main" val="4217664582"/>
              </p:ext>
            </p:extLst>
          </p:nvPr>
        </p:nvGraphicFramePr>
        <p:xfrm>
          <a:off x="2325330" y="4295979"/>
          <a:ext cx="571500" cy="600075"/>
        </p:xfrm>
        <a:graphic>
          <a:graphicData uri="http://schemas.openxmlformats.org/presentationml/2006/ole">
            <mc:AlternateContent xmlns:mc="http://schemas.openxmlformats.org/markup-compatibility/2006">
              <mc:Choice xmlns:v="urn:schemas-microsoft-com:vml" Requires="v">
                <p:oleObj spid="_x0000_s14151" name="Equation" r:id="rId12" imgW="266400" imgH="253800" progId="Equation.DSMT4">
                  <p:embed/>
                </p:oleObj>
              </mc:Choice>
              <mc:Fallback>
                <p:oleObj name="Equation" r:id="rId12" imgW="266400" imgH="253800" progId="Equation.DSMT4">
                  <p:embed/>
                  <p:pic>
                    <p:nvPicPr>
                      <p:cNvPr id="0" name="Picture 255"/>
                      <p:cNvPicPr>
                        <a:picLocks noChangeAspect="1" noChangeArrowheads="1"/>
                      </p:cNvPicPr>
                      <p:nvPr/>
                    </p:nvPicPr>
                    <p:blipFill>
                      <a:blip r:embed="rId13"/>
                      <a:srcRect/>
                      <a:stretch>
                        <a:fillRect/>
                      </a:stretch>
                    </p:blipFill>
                    <p:spPr bwMode="auto">
                      <a:xfrm>
                        <a:off x="2325330" y="4295979"/>
                        <a:ext cx="571500"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 name="Object 4"/>
          <p:cNvGraphicFramePr>
            <a:graphicFrameLocks noChangeAspect="1"/>
          </p:cNvGraphicFramePr>
          <p:nvPr>
            <p:extLst>
              <p:ext uri="{D42A27DB-BD31-4B8C-83A1-F6EECF244321}">
                <p14:modId xmlns:p14="http://schemas.microsoft.com/office/powerpoint/2010/main" val="2813991034"/>
              </p:ext>
            </p:extLst>
          </p:nvPr>
        </p:nvGraphicFramePr>
        <p:xfrm>
          <a:off x="4024313" y="4926013"/>
          <a:ext cx="1912937" cy="603250"/>
        </p:xfrm>
        <a:graphic>
          <a:graphicData uri="http://schemas.openxmlformats.org/presentationml/2006/ole">
            <mc:AlternateContent xmlns:mc="http://schemas.openxmlformats.org/markup-compatibility/2006">
              <mc:Choice xmlns:v="urn:schemas-microsoft-com:vml" Requires="v">
                <p:oleObj spid="_x0000_s14152" name="Equation" r:id="rId14" imgW="799920" imgH="253800" progId="Equation.DSMT4">
                  <p:embed/>
                </p:oleObj>
              </mc:Choice>
              <mc:Fallback>
                <p:oleObj name="Equation" r:id="rId14" imgW="799920" imgH="253800" progId="Equation.DSMT4">
                  <p:embed/>
                  <p:pic>
                    <p:nvPicPr>
                      <p:cNvPr id="0" name="Picture 25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24313" y="4926013"/>
                        <a:ext cx="1912937" cy="603250"/>
                      </a:xfrm>
                      <a:prstGeom prst="rect">
                        <a:avLst/>
                      </a:prstGeom>
                      <a:solidFill>
                        <a:schemeClr val="bg1"/>
                      </a:solidFill>
                    </p:spPr>
                  </p:pic>
                </p:oleObj>
              </mc:Fallback>
            </mc:AlternateContent>
          </a:graphicData>
        </a:graphic>
      </p:graphicFrame>
      <p:sp>
        <p:nvSpPr>
          <p:cNvPr id="104" name="Rectangle 7"/>
          <p:cNvSpPr>
            <a:spLocks noChangeArrowheads="1"/>
          </p:cNvSpPr>
          <p:nvPr/>
        </p:nvSpPr>
        <p:spPr bwMode="auto">
          <a:xfrm>
            <a:off x="1500164" y="5006106"/>
            <a:ext cx="2743721" cy="4247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nSpc>
                <a:spcPct val="90000"/>
              </a:lnSpc>
              <a:spcBef>
                <a:spcPct val="20000"/>
              </a:spcBef>
            </a:pPr>
            <a:r>
              <a:rPr lang="en-US" altLang="zh-CN" dirty="0">
                <a:latin typeface="宋体" charset="-122"/>
              </a:rPr>
              <a:t>   </a:t>
            </a:r>
            <a:r>
              <a:rPr lang="zh-CN" altLang="en-US" sz="2400" dirty="0">
                <a:latin typeface="宋体" charset="-122"/>
              </a:rPr>
              <a:t>为位移的大小：</a:t>
            </a:r>
          </a:p>
        </p:txBody>
      </p:sp>
      <p:graphicFrame>
        <p:nvGraphicFramePr>
          <p:cNvPr id="105" name="Object 45"/>
          <p:cNvGraphicFramePr>
            <a:graphicFrameLocks noChangeAspect="1"/>
          </p:cNvGraphicFramePr>
          <p:nvPr>
            <p:extLst>
              <p:ext uri="{D42A27DB-BD31-4B8C-83A1-F6EECF244321}">
                <p14:modId xmlns:p14="http://schemas.microsoft.com/office/powerpoint/2010/main" val="1098949061"/>
              </p:ext>
            </p:extLst>
          </p:nvPr>
        </p:nvGraphicFramePr>
        <p:xfrm>
          <a:off x="1359275" y="4968688"/>
          <a:ext cx="547688" cy="574675"/>
        </p:xfrm>
        <a:graphic>
          <a:graphicData uri="http://schemas.openxmlformats.org/presentationml/2006/ole">
            <mc:AlternateContent xmlns:mc="http://schemas.openxmlformats.org/markup-compatibility/2006">
              <mc:Choice xmlns:v="urn:schemas-microsoft-com:vml" Requires="v">
                <p:oleObj spid="_x0000_s14153" name="Equation" r:id="rId16" imgW="266400" imgH="253800" progId="Equation.DSMT4">
                  <p:embed/>
                </p:oleObj>
              </mc:Choice>
              <mc:Fallback>
                <p:oleObj name="Equation" r:id="rId16" imgW="266400" imgH="253800" progId="Equation.DSMT4">
                  <p:embed/>
                  <p:pic>
                    <p:nvPicPr>
                      <p:cNvPr id="0" name="Picture 25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59275" y="4968688"/>
                        <a:ext cx="547688"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 name="Rectangle 47"/>
          <p:cNvSpPr>
            <a:spLocks noChangeArrowheads="1"/>
          </p:cNvSpPr>
          <p:nvPr/>
        </p:nvSpPr>
        <p:spPr bwMode="auto">
          <a:xfrm>
            <a:off x="1189390" y="5969649"/>
            <a:ext cx="54694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2400" i="1" dirty="0">
                <a:sym typeface="Symbol" pitchFamily="18" charset="2"/>
              </a:rPr>
              <a:t> r</a:t>
            </a:r>
          </a:p>
        </p:txBody>
      </p:sp>
      <p:sp>
        <p:nvSpPr>
          <p:cNvPr id="107" name="Rectangle 48"/>
          <p:cNvSpPr>
            <a:spLocks noChangeArrowheads="1"/>
          </p:cNvSpPr>
          <p:nvPr/>
        </p:nvSpPr>
        <p:spPr bwMode="auto">
          <a:xfrm>
            <a:off x="1598613" y="5967413"/>
            <a:ext cx="3224213" cy="420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90000"/>
              </a:lnSpc>
              <a:spcBef>
                <a:spcPct val="20000"/>
              </a:spcBef>
            </a:pPr>
            <a:r>
              <a:rPr lang="zh-CN" altLang="en-US" sz="2400">
                <a:latin typeface="宋体" charset="-122"/>
              </a:rPr>
              <a:t>为</a:t>
            </a:r>
            <a:r>
              <a:rPr lang="zh-CN" altLang="en-US" sz="2400"/>
              <a:t>位矢</a:t>
            </a:r>
            <a:r>
              <a:rPr lang="zh-CN" altLang="en-US" sz="2400">
                <a:latin typeface="宋体" charset="-122"/>
              </a:rPr>
              <a:t>大小</a:t>
            </a:r>
            <a:r>
              <a:rPr lang="zh-CN" altLang="en-US" sz="2400"/>
              <a:t>的增量：</a:t>
            </a:r>
            <a:endParaRPr lang="zh-CN" altLang="en-US" sz="2400">
              <a:latin typeface="宋体" charset="-122"/>
            </a:endParaRPr>
          </a:p>
        </p:txBody>
      </p:sp>
      <p:graphicFrame>
        <p:nvGraphicFramePr>
          <p:cNvPr id="108" name="Object 51"/>
          <p:cNvGraphicFramePr>
            <a:graphicFrameLocks noChangeAspect="1"/>
          </p:cNvGraphicFramePr>
          <p:nvPr>
            <p:extLst>
              <p:ext uri="{D42A27DB-BD31-4B8C-83A1-F6EECF244321}">
                <p14:modId xmlns:p14="http://schemas.microsoft.com/office/powerpoint/2010/main" val="2277461303"/>
              </p:ext>
            </p:extLst>
          </p:nvPr>
        </p:nvGraphicFramePr>
        <p:xfrm>
          <a:off x="4418013" y="5921375"/>
          <a:ext cx="1882775" cy="603250"/>
        </p:xfrm>
        <a:graphic>
          <a:graphicData uri="http://schemas.openxmlformats.org/presentationml/2006/ole">
            <mc:AlternateContent xmlns:mc="http://schemas.openxmlformats.org/markup-compatibility/2006">
              <mc:Choice xmlns:v="urn:schemas-microsoft-com:vml" Requires="v">
                <p:oleObj spid="_x0000_s14154" name="Equation" r:id="rId18" imgW="787320" imgH="253800" progId="Equation.DSMT4">
                  <p:embed/>
                </p:oleObj>
              </mc:Choice>
              <mc:Fallback>
                <p:oleObj name="Equation" r:id="rId18" imgW="787320" imgH="253800" progId="Equation.DSMT4">
                  <p:embed/>
                  <p:pic>
                    <p:nvPicPr>
                      <p:cNvPr id="0" name="Picture 25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418013" y="5921375"/>
                        <a:ext cx="1882775" cy="603250"/>
                      </a:xfrm>
                      <a:prstGeom prst="rect">
                        <a:avLst/>
                      </a:prstGeom>
                      <a:solidFill>
                        <a:schemeClr val="bg1"/>
                      </a:solidFill>
                    </p:spPr>
                  </p:pic>
                </p:oleObj>
              </mc:Fallback>
            </mc:AlternateContent>
          </a:graphicData>
        </a:graphic>
      </p:graphicFrame>
      <p:grpSp>
        <p:nvGrpSpPr>
          <p:cNvPr id="27" name="组合 26"/>
          <p:cNvGrpSpPr/>
          <p:nvPr/>
        </p:nvGrpSpPr>
        <p:grpSpPr>
          <a:xfrm>
            <a:off x="6588224" y="4183854"/>
            <a:ext cx="2327275" cy="2305050"/>
            <a:chOff x="6588224" y="4076278"/>
            <a:chExt cx="2327275" cy="2305050"/>
          </a:xfrm>
        </p:grpSpPr>
        <p:sp>
          <p:nvSpPr>
            <p:cNvPr id="111" name="Line 19"/>
            <p:cNvSpPr>
              <a:spLocks noChangeShapeType="1"/>
            </p:cNvSpPr>
            <p:nvPr/>
          </p:nvSpPr>
          <p:spPr bwMode="auto">
            <a:xfrm flipV="1">
              <a:off x="7027961" y="4652541"/>
              <a:ext cx="304800" cy="1265237"/>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12" name="Line 20"/>
            <p:cNvSpPr>
              <a:spLocks noChangeShapeType="1"/>
            </p:cNvSpPr>
            <p:nvPr/>
          </p:nvSpPr>
          <p:spPr bwMode="auto">
            <a:xfrm flipV="1">
              <a:off x="7027961" y="5000203"/>
              <a:ext cx="1549400" cy="917575"/>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13" name="Line 21"/>
            <p:cNvSpPr>
              <a:spLocks noChangeShapeType="1"/>
            </p:cNvSpPr>
            <p:nvPr/>
          </p:nvSpPr>
          <p:spPr bwMode="auto">
            <a:xfrm>
              <a:off x="7321649" y="4636666"/>
              <a:ext cx="1258887" cy="36830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14" name="Text Box 22"/>
            <p:cNvSpPr txBox="1">
              <a:spLocks noChangeArrowheads="1"/>
            </p:cNvSpPr>
            <p:nvPr/>
          </p:nvSpPr>
          <p:spPr bwMode="auto">
            <a:xfrm>
              <a:off x="7467699" y="5638378"/>
              <a:ext cx="1370012" cy="6254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p>
              <a:pPr algn="just"/>
              <a:r>
                <a:rPr lang="en-US" altLang="zh-CN" sz="2400" i="1"/>
                <a:t>r</a:t>
              </a:r>
              <a:r>
                <a:rPr lang="en-US" altLang="zh-CN" sz="2400" i="1" baseline="-25000"/>
                <a:t>2</a:t>
              </a:r>
              <a:endParaRPr lang="en-US" altLang="zh-CN" sz="2400"/>
            </a:p>
          </p:txBody>
        </p:sp>
        <p:sp>
          <p:nvSpPr>
            <p:cNvPr id="115" name="Line 23"/>
            <p:cNvSpPr>
              <a:spLocks noChangeShapeType="1"/>
            </p:cNvSpPr>
            <p:nvPr/>
          </p:nvSpPr>
          <p:spPr bwMode="auto">
            <a:xfrm>
              <a:off x="7534374" y="5725691"/>
              <a:ext cx="260350" cy="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16" name="Text Box 24"/>
            <p:cNvSpPr txBox="1">
              <a:spLocks noChangeArrowheads="1"/>
            </p:cNvSpPr>
            <p:nvPr/>
          </p:nvSpPr>
          <p:spPr bwMode="auto">
            <a:xfrm>
              <a:off x="6588224" y="4985916"/>
              <a:ext cx="660400" cy="5254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p>
              <a:pPr algn="just"/>
              <a:r>
                <a:rPr lang="en-US" altLang="zh-CN" sz="2400" i="1"/>
                <a:t>r</a:t>
              </a:r>
              <a:r>
                <a:rPr lang="en-US" altLang="zh-CN" sz="2400" i="1" baseline="-25000"/>
                <a:t>1</a:t>
              </a:r>
              <a:endParaRPr lang="en-US" altLang="zh-CN" sz="2400"/>
            </a:p>
          </p:txBody>
        </p:sp>
        <p:sp>
          <p:nvSpPr>
            <p:cNvPr id="117" name="Line 25"/>
            <p:cNvSpPr>
              <a:spLocks noChangeShapeType="1"/>
            </p:cNvSpPr>
            <p:nvPr/>
          </p:nvSpPr>
          <p:spPr bwMode="auto">
            <a:xfrm>
              <a:off x="6637436" y="5084341"/>
              <a:ext cx="304800" cy="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18" name="Text Box 26"/>
            <p:cNvSpPr txBox="1">
              <a:spLocks noChangeArrowheads="1"/>
            </p:cNvSpPr>
            <p:nvPr/>
          </p:nvSpPr>
          <p:spPr bwMode="auto">
            <a:xfrm>
              <a:off x="6734274" y="5820941"/>
              <a:ext cx="623887" cy="5603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p>
              <a:pPr algn="just"/>
              <a:r>
                <a:rPr lang="en-US" altLang="zh-CN" sz="2400" i="1"/>
                <a:t> </a:t>
              </a:r>
              <a:r>
                <a:rPr lang="en-US" altLang="zh-CN" sz="2400"/>
                <a:t>o</a:t>
              </a:r>
            </a:p>
          </p:txBody>
        </p:sp>
        <p:sp>
          <p:nvSpPr>
            <p:cNvPr id="120" name="Freeform 27"/>
            <p:cNvSpPr>
              <a:spLocks/>
            </p:cNvSpPr>
            <p:nvPr/>
          </p:nvSpPr>
          <p:spPr bwMode="auto">
            <a:xfrm rot="21161682">
              <a:off x="7354986" y="4649366"/>
              <a:ext cx="722313" cy="660400"/>
            </a:xfrm>
            <a:custGeom>
              <a:avLst/>
              <a:gdLst>
                <a:gd name="T0" fmla="*/ 0 w 765"/>
                <a:gd name="T1" fmla="*/ 0 h 645"/>
                <a:gd name="T2" fmla="*/ 285 w 765"/>
                <a:gd name="T3" fmla="*/ 135 h 645"/>
                <a:gd name="T4" fmla="*/ 510 w 765"/>
                <a:gd name="T5" fmla="*/ 285 h 645"/>
                <a:gd name="T6" fmla="*/ 615 w 765"/>
                <a:gd name="T7" fmla="*/ 405 h 645"/>
                <a:gd name="T8" fmla="*/ 690 w 765"/>
                <a:gd name="T9" fmla="*/ 525 h 645"/>
                <a:gd name="T10" fmla="*/ 765 w 765"/>
                <a:gd name="T11" fmla="*/ 645 h 645"/>
              </a:gdLst>
              <a:ahLst/>
              <a:cxnLst>
                <a:cxn ang="0">
                  <a:pos x="T0" y="T1"/>
                </a:cxn>
                <a:cxn ang="0">
                  <a:pos x="T2" y="T3"/>
                </a:cxn>
                <a:cxn ang="0">
                  <a:pos x="T4" y="T5"/>
                </a:cxn>
                <a:cxn ang="0">
                  <a:pos x="T6" y="T7"/>
                </a:cxn>
                <a:cxn ang="0">
                  <a:pos x="T8" y="T9"/>
                </a:cxn>
                <a:cxn ang="0">
                  <a:pos x="T10" y="T11"/>
                </a:cxn>
              </a:cxnLst>
              <a:rect l="0" t="0" r="r" b="b"/>
              <a:pathLst>
                <a:path w="765" h="645">
                  <a:moveTo>
                    <a:pt x="0" y="0"/>
                  </a:moveTo>
                  <a:cubicBezTo>
                    <a:pt x="100" y="44"/>
                    <a:pt x="200" y="88"/>
                    <a:pt x="285" y="135"/>
                  </a:cubicBezTo>
                  <a:cubicBezTo>
                    <a:pt x="370" y="182"/>
                    <a:pt x="455" y="240"/>
                    <a:pt x="510" y="285"/>
                  </a:cubicBezTo>
                  <a:cubicBezTo>
                    <a:pt x="565" y="330"/>
                    <a:pt x="585" y="365"/>
                    <a:pt x="615" y="405"/>
                  </a:cubicBezTo>
                  <a:cubicBezTo>
                    <a:pt x="645" y="445"/>
                    <a:pt x="665" y="485"/>
                    <a:pt x="690" y="525"/>
                  </a:cubicBezTo>
                  <a:cubicBezTo>
                    <a:pt x="715" y="565"/>
                    <a:pt x="740" y="605"/>
                    <a:pt x="765" y="645"/>
                  </a:cubicBezTo>
                </a:path>
              </a:pathLst>
            </a:custGeom>
            <a:noFill/>
            <a:ln w="19050" cap="flat" cmpd="sng">
              <a:solidFill>
                <a:schemeClr val="tx1"/>
              </a:solidFill>
              <a:prstDash val="sysDot"/>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1" name="Text Box 28"/>
            <p:cNvSpPr txBox="1">
              <a:spLocks noChangeArrowheads="1"/>
            </p:cNvSpPr>
            <p:nvPr/>
          </p:nvSpPr>
          <p:spPr bwMode="auto">
            <a:xfrm>
              <a:off x="8255099" y="5233566"/>
              <a:ext cx="660400" cy="7032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p>
              <a:pPr algn="just"/>
              <a:r>
                <a:rPr lang="en-US" altLang="zh-CN" sz="2400">
                  <a:latin typeface="宋体" charset="-122"/>
                </a:rPr>
                <a:t>Δ</a:t>
              </a:r>
              <a:r>
                <a:rPr lang="en-US" altLang="zh-CN" sz="2400" i="1"/>
                <a:t>r</a:t>
              </a:r>
              <a:endParaRPr lang="en-US" altLang="zh-CN" sz="2400"/>
            </a:p>
          </p:txBody>
        </p:sp>
        <p:sp>
          <p:nvSpPr>
            <p:cNvPr id="122" name="AutoShape 29"/>
            <p:cNvSpPr>
              <a:spLocks/>
            </p:cNvSpPr>
            <p:nvPr/>
          </p:nvSpPr>
          <p:spPr bwMode="auto">
            <a:xfrm rot="3818835">
              <a:off x="8361461" y="4982741"/>
              <a:ext cx="133350" cy="519113"/>
            </a:xfrm>
            <a:prstGeom prst="rightBrace">
              <a:avLst>
                <a:gd name="adj1" fmla="val 32440"/>
                <a:gd name="adj2" fmla="val 50000"/>
              </a:avLst>
            </a:pr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 name="AutoShape 30"/>
            <p:cNvSpPr>
              <a:spLocks/>
            </p:cNvSpPr>
            <p:nvPr/>
          </p:nvSpPr>
          <p:spPr bwMode="auto">
            <a:xfrm rot="16960800">
              <a:off x="7876480" y="4053259"/>
              <a:ext cx="206375" cy="1211263"/>
            </a:xfrm>
            <a:prstGeom prst="rightBrace">
              <a:avLst>
                <a:gd name="adj1" fmla="val 48910"/>
                <a:gd name="adj2" fmla="val 50000"/>
              </a:avLst>
            </a:pr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4" name="Text Box 31"/>
            <p:cNvSpPr txBox="1">
              <a:spLocks noChangeArrowheads="1"/>
            </p:cNvSpPr>
            <p:nvPr/>
          </p:nvSpPr>
          <p:spPr bwMode="auto">
            <a:xfrm>
              <a:off x="7720111" y="4087391"/>
              <a:ext cx="660400" cy="7048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p>
              <a:pPr algn="just"/>
              <a:r>
                <a:rPr lang="en-US" altLang="zh-CN" sz="2400">
                  <a:latin typeface="宋体" charset="-122"/>
                </a:rPr>
                <a:t>Δ</a:t>
              </a:r>
              <a:r>
                <a:rPr lang="en-US" altLang="zh-CN" sz="2400" i="1"/>
                <a:t>r</a:t>
              </a:r>
              <a:endParaRPr lang="en-US" altLang="zh-CN" sz="2400"/>
            </a:p>
          </p:txBody>
        </p:sp>
        <p:sp>
          <p:nvSpPr>
            <p:cNvPr id="125" name="Line 32"/>
            <p:cNvSpPr>
              <a:spLocks noChangeShapeType="1"/>
            </p:cNvSpPr>
            <p:nvPr/>
          </p:nvSpPr>
          <p:spPr bwMode="auto">
            <a:xfrm>
              <a:off x="8055074" y="4204866"/>
              <a:ext cx="215900" cy="635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26" name="Line 33"/>
            <p:cNvSpPr>
              <a:spLocks noChangeShapeType="1"/>
            </p:cNvSpPr>
            <p:nvPr/>
          </p:nvSpPr>
          <p:spPr bwMode="auto">
            <a:xfrm>
              <a:off x="7823299" y="4076278"/>
              <a:ext cx="0" cy="511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7" name="Line 34"/>
            <p:cNvSpPr>
              <a:spLocks noChangeShapeType="1"/>
            </p:cNvSpPr>
            <p:nvPr/>
          </p:nvSpPr>
          <p:spPr bwMode="auto">
            <a:xfrm>
              <a:off x="8340824" y="4152478"/>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3995996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§1.2</a:t>
            </a:r>
            <a:r>
              <a:rPr lang="zh-CN" altLang="en-US" dirty="0"/>
              <a:t> 质点的位移、速度和加速度</a:t>
            </a:r>
          </a:p>
        </p:txBody>
      </p:sp>
      <p:sp>
        <p:nvSpPr>
          <p:cNvPr id="3" name="内容占位符 2"/>
          <p:cNvSpPr>
            <a:spLocks noGrp="1"/>
          </p:cNvSpPr>
          <p:nvPr>
            <p:ph idx="1"/>
          </p:nvPr>
        </p:nvSpPr>
        <p:spPr>
          <a:xfrm>
            <a:off x="457200" y="1600200"/>
            <a:ext cx="8291264" cy="4997152"/>
          </a:xfrm>
        </p:spPr>
        <p:txBody>
          <a:bodyPr>
            <a:normAutofit/>
          </a:bodyPr>
          <a:lstStyle/>
          <a:p>
            <a:pPr>
              <a:lnSpc>
                <a:spcPct val="125000"/>
              </a:lnSpc>
              <a:spcBef>
                <a:spcPts val="1800"/>
              </a:spcBef>
            </a:pPr>
            <a:r>
              <a:rPr lang="zh-CN" altLang="en-US" dirty="0">
                <a:latin typeface="+mj-ea"/>
                <a:ea typeface="+mj-ea"/>
              </a:rPr>
              <a:t>速度</a:t>
            </a:r>
            <a:br>
              <a:rPr lang="en-US" altLang="zh-CN" dirty="0">
                <a:latin typeface="+mj-ea"/>
                <a:ea typeface="+mj-ea"/>
              </a:rPr>
            </a:br>
            <a:r>
              <a:rPr lang="zh-CN" altLang="en-US" dirty="0">
                <a:latin typeface="+mj-ea"/>
                <a:ea typeface="+mj-ea"/>
              </a:rPr>
              <a:t>平均速度：</a:t>
            </a:r>
            <a:endParaRPr lang="en-US" altLang="zh-CN" dirty="0">
              <a:latin typeface="+mj-ea"/>
              <a:ea typeface="+mj-ea"/>
            </a:endParaRPr>
          </a:p>
          <a:p>
            <a:pPr marL="0" indent="0">
              <a:spcBef>
                <a:spcPts val="600"/>
              </a:spcBef>
              <a:buNone/>
            </a:pPr>
            <a:r>
              <a:rPr lang="en-US" altLang="zh-CN" dirty="0">
                <a:latin typeface="+mj-ea"/>
                <a:ea typeface="+mj-ea"/>
              </a:rPr>
              <a:t>  </a:t>
            </a:r>
            <a:r>
              <a:rPr lang="zh-CN" altLang="en-US" dirty="0">
                <a:latin typeface="+mj-ea"/>
                <a:ea typeface="+mj-ea"/>
              </a:rPr>
              <a:t>瞬时速度：</a:t>
            </a:r>
            <a:br>
              <a:rPr lang="en-US" altLang="zh-CN" dirty="0">
                <a:latin typeface="+mj-ea"/>
                <a:ea typeface="+mj-ea"/>
              </a:rPr>
            </a:br>
            <a:br>
              <a:rPr lang="en-US" altLang="zh-CN" dirty="0">
                <a:latin typeface="+mj-ea"/>
                <a:ea typeface="+mj-ea"/>
              </a:rPr>
            </a:br>
            <a:br>
              <a:rPr lang="en-US" altLang="zh-CN" dirty="0">
                <a:latin typeface="+mj-ea"/>
                <a:ea typeface="+mj-ea"/>
              </a:rPr>
            </a:br>
            <a:br>
              <a:rPr lang="en-US" altLang="zh-CN" dirty="0">
                <a:latin typeface="+mj-ea"/>
                <a:ea typeface="+mj-ea"/>
              </a:rPr>
            </a:br>
            <a:br>
              <a:rPr lang="en-US" altLang="zh-CN" dirty="0">
                <a:latin typeface="+mj-ea"/>
                <a:ea typeface="+mj-ea"/>
              </a:rPr>
            </a:br>
            <a:r>
              <a:rPr lang="en-US" altLang="zh-CN" dirty="0">
                <a:latin typeface="+mj-ea"/>
                <a:ea typeface="+mj-ea"/>
              </a:rPr>
              <a:t>  </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45" name="Object 4"/>
          <p:cNvGraphicFramePr>
            <a:graphicFrameLocks noChangeAspect="1"/>
          </p:cNvGraphicFramePr>
          <p:nvPr>
            <p:extLst>
              <p:ext uri="{D42A27DB-BD31-4B8C-83A1-F6EECF244321}">
                <p14:modId xmlns:p14="http://schemas.microsoft.com/office/powerpoint/2010/main" val="3700481923"/>
              </p:ext>
            </p:extLst>
          </p:nvPr>
        </p:nvGraphicFramePr>
        <p:xfrm>
          <a:off x="2915816" y="2034122"/>
          <a:ext cx="1209733" cy="1008112"/>
        </p:xfrm>
        <a:graphic>
          <a:graphicData uri="http://schemas.openxmlformats.org/presentationml/2006/ole">
            <mc:AlternateContent xmlns:mc="http://schemas.openxmlformats.org/markup-compatibility/2006">
              <mc:Choice xmlns:v="urn:schemas-microsoft-com:vml" Requires="v">
                <p:oleObj spid="_x0000_s14616" name="Equation" r:id="rId4" imgW="469800" imgH="393480" progId="Equation.DSMT4">
                  <p:embed/>
                </p:oleObj>
              </mc:Choice>
              <mc:Fallback>
                <p:oleObj name="Equation" r:id="rId4" imgW="469800" imgH="393480" progId="Equation.DSMT4">
                  <p:embed/>
                  <p:pic>
                    <p:nvPicPr>
                      <p:cNvPr id="0" name="Picture 8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5816" y="2034122"/>
                        <a:ext cx="1209733" cy="1008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 name="Object 8"/>
          <p:cNvGraphicFramePr>
            <a:graphicFrameLocks noChangeAspect="1"/>
          </p:cNvGraphicFramePr>
          <p:nvPr>
            <p:extLst>
              <p:ext uri="{D42A27DB-BD31-4B8C-83A1-F6EECF244321}">
                <p14:modId xmlns:p14="http://schemas.microsoft.com/office/powerpoint/2010/main" val="1384887560"/>
              </p:ext>
            </p:extLst>
          </p:nvPr>
        </p:nvGraphicFramePr>
        <p:xfrm>
          <a:off x="899592" y="3601765"/>
          <a:ext cx="3168352" cy="1736044"/>
        </p:xfrm>
        <a:graphic>
          <a:graphicData uri="http://schemas.openxmlformats.org/presentationml/2006/ole">
            <mc:AlternateContent xmlns:mc="http://schemas.openxmlformats.org/markup-compatibility/2006">
              <mc:Choice xmlns:v="urn:schemas-microsoft-com:vml" Requires="v">
                <p:oleObj spid="_x0000_s14617" name="Equation" r:id="rId6" imgW="1422360" imgH="812520" progId="Equation.DSMT4">
                  <p:embed/>
                </p:oleObj>
              </mc:Choice>
              <mc:Fallback>
                <p:oleObj name="Equation" r:id="rId6" imgW="1422360" imgH="812520" progId="Equation.DSMT4">
                  <p:embed/>
                  <p:pic>
                    <p:nvPicPr>
                      <p:cNvPr id="0" name="Picture 8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9592" y="3601765"/>
                        <a:ext cx="3168352" cy="17360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组合 5"/>
          <p:cNvGrpSpPr/>
          <p:nvPr/>
        </p:nvGrpSpPr>
        <p:grpSpPr>
          <a:xfrm>
            <a:off x="5292080" y="1469984"/>
            <a:ext cx="3700462" cy="3327168"/>
            <a:chOff x="5292080" y="1469984"/>
            <a:chExt cx="3700462" cy="3327168"/>
          </a:xfrm>
        </p:grpSpPr>
        <p:sp>
          <p:nvSpPr>
            <p:cNvPr id="48" name="Text Box 66"/>
            <p:cNvSpPr txBox="1">
              <a:spLocks noChangeArrowheads="1"/>
            </p:cNvSpPr>
            <p:nvPr/>
          </p:nvSpPr>
          <p:spPr bwMode="auto">
            <a:xfrm>
              <a:off x="5292080" y="4125640"/>
              <a:ext cx="452437"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i="1"/>
                <a:t>x</a:t>
              </a:r>
            </a:p>
          </p:txBody>
        </p:sp>
        <p:sp>
          <p:nvSpPr>
            <p:cNvPr id="49" name="Text Box 54"/>
            <p:cNvSpPr txBox="1">
              <a:spLocks noChangeArrowheads="1"/>
            </p:cNvSpPr>
            <p:nvPr/>
          </p:nvSpPr>
          <p:spPr bwMode="auto">
            <a:xfrm>
              <a:off x="7185967" y="3312840"/>
              <a:ext cx="14541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i="1"/>
                <a:t>r</a:t>
              </a:r>
              <a:r>
                <a:rPr lang="en-US" altLang="zh-CN" sz="2400"/>
                <a:t>(</a:t>
              </a:r>
              <a:r>
                <a:rPr lang="en-US" altLang="zh-CN" sz="2400" i="1"/>
                <a:t>t</a:t>
              </a:r>
              <a:r>
                <a:rPr lang="en-US" altLang="zh-CN" sz="2400"/>
                <a:t>+</a:t>
              </a:r>
              <a:r>
                <a:rPr lang="en-US" altLang="zh-CN" sz="2400">
                  <a:latin typeface="宋体" charset="-122"/>
                </a:rPr>
                <a:t>Δ</a:t>
              </a:r>
              <a:r>
                <a:rPr lang="en-US" altLang="zh-CN" sz="2400" i="1"/>
                <a:t>t</a:t>
              </a:r>
              <a:r>
                <a:rPr lang="en-US" altLang="zh-CN" sz="2400"/>
                <a:t> )</a:t>
              </a:r>
            </a:p>
          </p:txBody>
        </p:sp>
        <p:sp>
          <p:nvSpPr>
            <p:cNvPr id="50" name="Line 55"/>
            <p:cNvSpPr>
              <a:spLocks noChangeShapeType="1"/>
            </p:cNvSpPr>
            <p:nvPr/>
          </p:nvSpPr>
          <p:spPr bwMode="auto">
            <a:xfrm flipV="1">
              <a:off x="6131867" y="2730227"/>
              <a:ext cx="288925" cy="1209675"/>
            </a:xfrm>
            <a:prstGeom prst="line">
              <a:avLst/>
            </a:prstGeom>
            <a:noFill/>
            <a:ln w="28575">
              <a:solidFill>
                <a:srgbClr val="FFC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1" name="Line 56"/>
            <p:cNvSpPr>
              <a:spLocks noChangeShapeType="1"/>
            </p:cNvSpPr>
            <p:nvPr/>
          </p:nvSpPr>
          <p:spPr bwMode="auto">
            <a:xfrm flipV="1">
              <a:off x="6131867" y="3050902"/>
              <a:ext cx="1562100" cy="889000"/>
            </a:xfrm>
            <a:prstGeom prst="line">
              <a:avLst/>
            </a:prstGeom>
            <a:noFill/>
            <a:ln w="28575">
              <a:solidFill>
                <a:srgbClr val="FFC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2" name="Line 57"/>
            <p:cNvSpPr>
              <a:spLocks noChangeShapeType="1"/>
            </p:cNvSpPr>
            <p:nvPr/>
          </p:nvSpPr>
          <p:spPr bwMode="auto">
            <a:xfrm>
              <a:off x="6423967" y="2723877"/>
              <a:ext cx="1260475" cy="304800"/>
            </a:xfrm>
            <a:prstGeom prst="line">
              <a:avLst/>
            </a:prstGeom>
            <a:noFill/>
            <a:ln w="28575">
              <a:solidFill>
                <a:srgbClr val="FF99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3" name="Line 58"/>
            <p:cNvSpPr>
              <a:spLocks noChangeShapeType="1"/>
            </p:cNvSpPr>
            <p:nvPr/>
          </p:nvSpPr>
          <p:spPr bwMode="auto">
            <a:xfrm>
              <a:off x="7236767" y="3392215"/>
              <a:ext cx="260350" cy="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4" name="Text Box 59"/>
            <p:cNvSpPr txBox="1">
              <a:spLocks noChangeArrowheads="1"/>
            </p:cNvSpPr>
            <p:nvPr/>
          </p:nvSpPr>
          <p:spPr bwMode="auto">
            <a:xfrm>
              <a:off x="6227117" y="3184252"/>
              <a:ext cx="660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i="1"/>
                <a:t>r</a:t>
              </a:r>
              <a:r>
                <a:rPr lang="en-US" altLang="zh-CN" sz="2400"/>
                <a:t>(</a:t>
              </a:r>
              <a:r>
                <a:rPr lang="en-US" altLang="zh-CN" sz="2400" i="1"/>
                <a:t>t</a:t>
              </a:r>
              <a:r>
                <a:rPr lang="en-US" altLang="zh-CN" sz="2400"/>
                <a:t>)</a:t>
              </a:r>
            </a:p>
          </p:txBody>
        </p:sp>
        <p:sp>
          <p:nvSpPr>
            <p:cNvPr id="55" name="Line 60"/>
            <p:cNvSpPr>
              <a:spLocks noChangeShapeType="1"/>
            </p:cNvSpPr>
            <p:nvPr/>
          </p:nvSpPr>
          <p:spPr bwMode="auto">
            <a:xfrm>
              <a:off x="6327130" y="3212976"/>
              <a:ext cx="241300" cy="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6" name="Line 61"/>
            <p:cNvSpPr>
              <a:spLocks noChangeShapeType="1"/>
            </p:cNvSpPr>
            <p:nvPr/>
          </p:nvSpPr>
          <p:spPr bwMode="auto">
            <a:xfrm flipV="1">
              <a:off x="6119167" y="2165077"/>
              <a:ext cx="0" cy="1760538"/>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 name="Line 62"/>
            <p:cNvSpPr>
              <a:spLocks noChangeShapeType="1"/>
            </p:cNvSpPr>
            <p:nvPr/>
          </p:nvSpPr>
          <p:spPr bwMode="auto">
            <a:xfrm>
              <a:off x="6131867" y="3939902"/>
              <a:ext cx="2678113" cy="0"/>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8" name="Line 63"/>
            <p:cNvSpPr>
              <a:spLocks noChangeShapeType="1"/>
            </p:cNvSpPr>
            <p:nvPr/>
          </p:nvSpPr>
          <p:spPr bwMode="auto">
            <a:xfrm flipH="1">
              <a:off x="5519092" y="3925615"/>
              <a:ext cx="612775" cy="704850"/>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9" name="Text Box 64"/>
            <p:cNvSpPr txBox="1">
              <a:spLocks noChangeArrowheads="1"/>
            </p:cNvSpPr>
            <p:nvPr/>
          </p:nvSpPr>
          <p:spPr bwMode="auto">
            <a:xfrm>
              <a:off x="6608117" y="2896915"/>
              <a:ext cx="6604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a:latin typeface="宋体" charset="-122"/>
                </a:rPr>
                <a:t>Δ</a:t>
              </a:r>
              <a:r>
                <a:rPr lang="en-US" altLang="zh-CN" sz="2400" i="1"/>
                <a:t>r</a:t>
              </a:r>
              <a:endParaRPr lang="en-US" altLang="zh-CN" sz="2400"/>
            </a:p>
          </p:txBody>
        </p:sp>
        <p:sp>
          <p:nvSpPr>
            <p:cNvPr id="60" name="Line 65"/>
            <p:cNvSpPr>
              <a:spLocks noChangeShapeType="1"/>
            </p:cNvSpPr>
            <p:nvPr/>
          </p:nvSpPr>
          <p:spPr bwMode="auto">
            <a:xfrm>
              <a:off x="6911330" y="3008040"/>
              <a:ext cx="280987" cy="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61" name="Text Box 67"/>
            <p:cNvSpPr txBox="1">
              <a:spLocks noChangeArrowheads="1"/>
            </p:cNvSpPr>
            <p:nvPr/>
          </p:nvSpPr>
          <p:spPr bwMode="auto">
            <a:xfrm>
              <a:off x="8368655" y="3876402"/>
              <a:ext cx="623887"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i="1"/>
                <a:t> y</a:t>
              </a:r>
            </a:p>
          </p:txBody>
        </p:sp>
        <p:sp>
          <p:nvSpPr>
            <p:cNvPr id="62" name="Text Box 68"/>
            <p:cNvSpPr txBox="1">
              <a:spLocks noChangeArrowheads="1"/>
            </p:cNvSpPr>
            <p:nvPr/>
          </p:nvSpPr>
          <p:spPr bwMode="auto">
            <a:xfrm>
              <a:off x="5668317" y="1676127"/>
              <a:ext cx="623888"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i="1"/>
                <a:t> z</a:t>
              </a:r>
            </a:p>
          </p:txBody>
        </p:sp>
        <p:sp>
          <p:nvSpPr>
            <p:cNvPr id="63" name="Text Box 69"/>
            <p:cNvSpPr txBox="1">
              <a:spLocks noChangeArrowheads="1"/>
            </p:cNvSpPr>
            <p:nvPr/>
          </p:nvSpPr>
          <p:spPr bwMode="auto">
            <a:xfrm>
              <a:off x="7665392" y="2514327"/>
              <a:ext cx="7461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i="1"/>
                <a:t> </a:t>
              </a:r>
              <a:r>
                <a:rPr lang="en-US" altLang="zh-CN" sz="2400"/>
                <a:t>P</a:t>
              </a:r>
              <a:r>
                <a:rPr lang="en-US" altLang="zh-CN" sz="2400" baseline="-25000"/>
                <a:t>2</a:t>
              </a:r>
              <a:endParaRPr lang="en-US" altLang="zh-CN" sz="2400"/>
            </a:p>
          </p:txBody>
        </p:sp>
        <p:sp>
          <p:nvSpPr>
            <p:cNvPr id="64" name="Text Box 70"/>
            <p:cNvSpPr txBox="1">
              <a:spLocks noChangeArrowheads="1"/>
            </p:cNvSpPr>
            <p:nvPr/>
          </p:nvSpPr>
          <p:spPr bwMode="auto">
            <a:xfrm>
              <a:off x="6111230" y="2011090"/>
              <a:ext cx="719137"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i="1"/>
                <a:t> </a:t>
              </a:r>
              <a:r>
                <a:rPr lang="en-US" altLang="zh-CN" sz="2400"/>
                <a:t>P</a:t>
              </a:r>
              <a:r>
                <a:rPr lang="en-US" altLang="zh-CN" sz="2400" baseline="-25000"/>
                <a:t>1</a:t>
              </a:r>
              <a:endParaRPr lang="en-US" altLang="zh-CN" sz="2400"/>
            </a:p>
          </p:txBody>
        </p:sp>
        <p:sp>
          <p:nvSpPr>
            <p:cNvPr id="65" name="Text Box 71"/>
            <p:cNvSpPr txBox="1">
              <a:spLocks noChangeArrowheads="1"/>
            </p:cNvSpPr>
            <p:nvPr/>
          </p:nvSpPr>
          <p:spPr bwMode="auto">
            <a:xfrm>
              <a:off x="5958830" y="3879577"/>
              <a:ext cx="623887"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i="1"/>
                <a:t> </a:t>
              </a:r>
              <a:r>
                <a:rPr lang="en-US" altLang="zh-CN" sz="2400"/>
                <a:t>0</a:t>
              </a:r>
            </a:p>
          </p:txBody>
        </p:sp>
        <p:sp>
          <p:nvSpPr>
            <p:cNvPr id="66" name="Text Box 72"/>
            <p:cNvSpPr txBox="1">
              <a:spLocks noChangeArrowheads="1"/>
            </p:cNvSpPr>
            <p:nvPr/>
          </p:nvSpPr>
          <p:spPr bwMode="auto">
            <a:xfrm>
              <a:off x="6754167" y="2211115"/>
              <a:ext cx="808038" cy="51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a:latin typeface="宋体" charset="-122"/>
                </a:rPr>
                <a:t>Δ</a:t>
              </a:r>
              <a:r>
                <a:rPr lang="en-US" altLang="zh-CN" sz="2400" i="1"/>
                <a:t>S</a:t>
              </a:r>
            </a:p>
          </p:txBody>
        </p:sp>
        <p:sp>
          <p:nvSpPr>
            <p:cNvPr id="67" name="Freeform 89"/>
            <p:cNvSpPr>
              <a:spLocks/>
            </p:cNvSpPr>
            <p:nvPr/>
          </p:nvSpPr>
          <p:spPr bwMode="auto">
            <a:xfrm>
              <a:off x="5861992" y="2582590"/>
              <a:ext cx="2360613" cy="1293812"/>
            </a:xfrm>
            <a:custGeom>
              <a:avLst/>
              <a:gdLst>
                <a:gd name="T0" fmla="*/ 0 w 3120"/>
                <a:gd name="T1" fmla="*/ 897 h 897"/>
                <a:gd name="T2" fmla="*/ 510 w 3120"/>
                <a:gd name="T3" fmla="*/ 177 h 897"/>
                <a:gd name="T4" fmla="*/ 1440 w 3120"/>
                <a:gd name="T5" fmla="*/ 57 h 897"/>
                <a:gd name="T6" fmla="*/ 3120 w 3120"/>
                <a:gd name="T7" fmla="*/ 522 h 897"/>
              </a:gdLst>
              <a:ahLst/>
              <a:cxnLst>
                <a:cxn ang="0">
                  <a:pos x="T0" y="T1"/>
                </a:cxn>
                <a:cxn ang="0">
                  <a:pos x="T2" y="T3"/>
                </a:cxn>
                <a:cxn ang="0">
                  <a:pos x="T4" y="T5"/>
                </a:cxn>
                <a:cxn ang="0">
                  <a:pos x="T6" y="T7"/>
                </a:cxn>
              </a:cxnLst>
              <a:rect l="0" t="0" r="r" b="b"/>
              <a:pathLst>
                <a:path w="3120" h="897">
                  <a:moveTo>
                    <a:pt x="0" y="897"/>
                  </a:moveTo>
                  <a:cubicBezTo>
                    <a:pt x="135" y="607"/>
                    <a:pt x="270" y="317"/>
                    <a:pt x="510" y="177"/>
                  </a:cubicBezTo>
                  <a:cubicBezTo>
                    <a:pt x="750" y="37"/>
                    <a:pt x="1005" y="0"/>
                    <a:pt x="1440" y="57"/>
                  </a:cubicBezTo>
                  <a:cubicBezTo>
                    <a:pt x="1875" y="114"/>
                    <a:pt x="2497" y="318"/>
                    <a:pt x="3120" y="522"/>
                  </a:cubicBezTo>
                </a:path>
              </a:pathLst>
            </a:custGeom>
            <a:noFill/>
            <a:ln w="19050" cmpd="sng">
              <a:solidFill>
                <a:srgbClr val="66FF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 name="Text Box 90"/>
            <p:cNvSpPr txBox="1">
              <a:spLocks noChangeArrowheads="1"/>
            </p:cNvSpPr>
            <p:nvPr/>
          </p:nvSpPr>
          <p:spPr bwMode="auto">
            <a:xfrm>
              <a:off x="6277917" y="2390502"/>
              <a:ext cx="500063"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3200" b="0">
                  <a:latin typeface="Times New Roman"/>
                </a:rPr>
                <a:t>·</a:t>
              </a:r>
              <a:endParaRPr lang="en-US" altLang="zh-CN" sz="3200" b="0"/>
            </a:p>
          </p:txBody>
        </p:sp>
        <p:sp>
          <p:nvSpPr>
            <p:cNvPr id="69" name="Text Box 91"/>
            <p:cNvSpPr txBox="1">
              <a:spLocks noChangeArrowheads="1"/>
            </p:cNvSpPr>
            <p:nvPr/>
          </p:nvSpPr>
          <p:spPr bwMode="auto">
            <a:xfrm>
              <a:off x="7573317" y="2698477"/>
              <a:ext cx="501650"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3200" b="0">
                  <a:latin typeface="Times New Roman"/>
                </a:rPr>
                <a:t>·</a:t>
              </a:r>
              <a:endParaRPr lang="en-US" altLang="zh-CN" sz="3200" b="0"/>
            </a:p>
          </p:txBody>
        </p:sp>
        <p:sp>
          <p:nvSpPr>
            <p:cNvPr id="70" name="Line 57"/>
            <p:cNvSpPr>
              <a:spLocks noChangeShapeType="1"/>
            </p:cNvSpPr>
            <p:nvPr/>
          </p:nvSpPr>
          <p:spPr bwMode="auto">
            <a:xfrm>
              <a:off x="6430762" y="2722367"/>
              <a:ext cx="1066356" cy="174548"/>
            </a:xfrm>
            <a:prstGeom prst="line">
              <a:avLst/>
            </a:prstGeom>
            <a:noFill/>
            <a:ln w="28575">
              <a:solidFill>
                <a:srgbClr val="FF99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1" name="Line 57"/>
            <p:cNvSpPr>
              <a:spLocks noChangeShapeType="1"/>
            </p:cNvSpPr>
            <p:nvPr/>
          </p:nvSpPr>
          <p:spPr bwMode="auto">
            <a:xfrm>
              <a:off x="6430761" y="2713693"/>
              <a:ext cx="727425" cy="16534"/>
            </a:xfrm>
            <a:prstGeom prst="line">
              <a:avLst/>
            </a:prstGeom>
            <a:noFill/>
            <a:ln w="28575">
              <a:solidFill>
                <a:srgbClr val="FF99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 name="Line 57"/>
            <p:cNvSpPr>
              <a:spLocks noChangeShapeType="1"/>
            </p:cNvSpPr>
            <p:nvPr/>
          </p:nvSpPr>
          <p:spPr bwMode="auto">
            <a:xfrm flipV="1">
              <a:off x="6372201" y="2645754"/>
              <a:ext cx="458166" cy="63165"/>
            </a:xfrm>
            <a:prstGeom prst="line">
              <a:avLst/>
            </a:prstGeom>
            <a:noFill/>
            <a:ln w="28575">
              <a:solidFill>
                <a:srgbClr val="FF99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3" name="Line 57"/>
            <p:cNvSpPr>
              <a:spLocks noChangeShapeType="1"/>
            </p:cNvSpPr>
            <p:nvPr/>
          </p:nvSpPr>
          <p:spPr bwMode="auto">
            <a:xfrm flipV="1">
              <a:off x="6407869" y="1745922"/>
              <a:ext cx="1140889" cy="954324"/>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861756826"/>
                </p:ext>
              </p:extLst>
            </p:nvPr>
          </p:nvGraphicFramePr>
          <p:xfrm>
            <a:off x="7579832" y="1469984"/>
            <a:ext cx="353814" cy="412286"/>
          </p:xfrm>
          <a:graphic>
            <a:graphicData uri="http://schemas.openxmlformats.org/presentationml/2006/ole">
              <mc:AlternateContent xmlns:mc="http://schemas.openxmlformats.org/markup-compatibility/2006">
                <mc:Choice xmlns:v="urn:schemas-microsoft-com:vml" Requires="v">
                  <p:oleObj spid="_x0000_s14618" name="Equation" r:id="rId8" imgW="114120" imgH="215640" progId="Equation.DSMT4">
                    <p:embed/>
                  </p:oleObj>
                </mc:Choice>
                <mc:Fallback>
                  <p:oleObj name="Equation" r:id="rId8" imgW="114120" imgH="215640" progId="Equation.DSMT4">
                    <p:embed/>
                    <p:pic>
                      <p:nvPicPr>
                        <p:cNvPr id="0" name="Picture 8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79832" y="1469984"/>
                          <a:ext cx="353814" cy="4122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 name="TextBox 8"/>
          <p:cNvSpPr txBox="1"/>
          <p:nvPr/>
        </p:nvSpPr>
        <p:spPr>
          <a:xfrm>
            <a:off x="899592" y="5661247"/>
            <a:ext cx="7668517" cy="830997"/>
          </a:xfrm>
          <a:prstGeom prst="rect">
            <a:avLst/>
          </a:prstGeom>
          <a:noFill/>
        </p:spPr>
        <p:txBody>
          <a:bodyPr wrap="square" rtlCol="0">
            <a:spAutoFit/>
          </a:bodyPr>
          <a:lstStyle/>
          <a:p>
            <a:r>
              <a:rPr lang="en-US" altLang="zh-CN" sz="2400" i="1" dirty="0"/>
              <a:t>t</a:t>
            </a:r>
            <a:r>
              <a:rPr lang="zh-CN" altLang="en-US" sz="2400" dirty="0"/>
              <a:t>时刻，质点速度的方向沿着该时刻质点所在位置</a:t>
            </a:r>
            <a:r>
              <a:rPr lang="en-US" altLang="zh-CN" sz="2400" dirty="0"/>
              <a:t>P1</a:t>
            </a:r>
            <a:r>
              <a:rPr lang="zh-CN" altLang="en-US" sz="2400" dirty="0"/>
              <a:t>点处轨迹的切线方向。</a:t>
            </a:r>
          </a:p>
        </p:txBody>
      </p:sp>
      <p:sp>
        <p:nvSpPr>
          <p:cNvPr id="7" name="TextBox 6"/>
          <p:cNvSpPr txBox="1"/>
          <p:nvPr/>
        </p:nvSpPr>
        <p:spPr>
          <a:xfrm>
            <a:off x="3851920" y="4797152"/>
            <a:ext cx="4223047" cy="369332"/>
          </a:xfrm>
          <a:prstGeom prst="rect">
            <a:avLst/>
          </a:prstGeom>
          <a:noFill/>
        </p:spPr>
        <p:txBody>
          <a:bodyPr wrap="square" rtlCol="0">
            <a:spAutoFit/>
          </a:bodyPr>
          <a:lstStyle/>
          <a:p>
            <a:r>
              <a:rPr lang="zh-CN" altLang="en-US" dirty="0"/>
              <a:t>瞬时速度就是位矢对时间的导数。</a:t>
            </a:r>
          </a:p>
        </p:txBody>
      </p:sp>
    </p:spTree>
    <p:extLst>
      <p:ext uri="{BB962C8B-B14F-4D97-AF65-F5344CB8AC3E}">
        <p14:creationId xmlns:p14="http://schemas.microsoft.com/office/powerpoint/2010/main" val="1027848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§1.2</a:t>
            </a:r>
            <a:r>
              <a:rPr lang="zh-CN" altLang="en-US" dirty="0"/>
              <a:t> 质点的位移、速度和加速度</a:t>
            </a:r>
          </a:p>
        </p:txBody>
      </p:sp>
      <p:sp>
        <p:nvSpPr>
          <p:cNvPr id="3" name="内容占位符 2"/>
          <p:cNvSpPr>
            <a:spLocks noGrp="1"/>
          </p:cNvSpPr>
          <p:nvPr>
            <p:ph idx="1"/>
          </p:nvPr>
        </p:nvSpPr>
        <p:spPr>
          <a:xfrm>
            <a:off x="457200" y="1650628"/>
            <a:ext cx="8291264" cy="4997152"/>
          </a:xfrm>
        </p:spPr>
        <p:txBody>
          <a:bodyPr>
            <a:normAutofit/>
          </a:bodyPr>
          <a:lstStyle/>
          <a:p>
            <a:pPr>
              <a:lnSpc>
                <a:spcPct val="125000"/>
              </a:lnSpc>
              <a:spcBef>
                <a:spcPts val="1800"/>
              </a:spcBef>
            </a:pPr>
            <a:r>
              <a:rPr lang="zh-CN" altLang="en-US" dirty="0">
                <a:latin typeface="+mj-ea"/>
                <a:ea typeface="+mj-ea"/>
              </a:rPr>
              <a:t>加速度</a:t>
            </a:r>
            <a:br>
              <a:rPr lang="en-US" altLang="zh-CN" dirty="0">
                <a:latin typeface="+mj-ea"/>
                <a:ea typeface="+mj-ea"/>
              </a:rPr>
            </a:br>
            <a:r>
              <a:rPr lang="zh-CN" altLang="en-US" dirty="0">
                <a:latin typeface="+mj-ea"/>
                <a:ea typeface="+mj-ea"/>
              </a:rPr>
              <a:t>平均加速度：</a:t>
            </a:r>
            <a:br>
              <a:rPr lang="en-US" altLang="zh-CN" dirty="0">
                <a:latin typeface="+mj-ea"/>
                <a:ea typeface="+mj-ea"/>
              </a:rPr>
            </a:br>
            <a:br>
              <a:rPr lang="en-US" altLang="zh-CN" dirty="0">
                <a:latin typeface="+mj-ea"/>
                <a:ea typeface="+mj-ea"/>
              </a:rPr>
            </a:br>
            <a:br>
              <a:rPr lang="en-US" altLang="zh-CN" dirty="0">
                <a:latin typeface="+mj-ea"/>
                <a:ea typeface="+mj-ea"/>
              </a:rPr>
            </a:br>
            <a:r>
              <a:rPr lang="zh-CN" altLang="en-US" dirty="0">
                <a:latin typeface="+mj-ea"/>
                <a:ea typeface="+mj-ea"/>
              </a:rPr>
              <a:t>瞬时加速度：</a:t>
            </a:r>
            <a:br>
              <a:rPr lang="en-US" altLang="zh-CN" dirty="0">
                <a:latin typeface="+mj-ea"/>
                <a:ea typeface="+mj-ea"/>
              </a:rPr>
            </a:br>
            <a:br>
              <a:rPr lang="en-US" altLang="zh-CN" dirty="0">
                <a:latin typeface="+mj-ea"/>
                <a:ea typeface="+mj-ea"/>
              </a:rPr>
            </a:br>
            <a:endParaRPr lang="en-US" altLang="zh-CN"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181600" y="1704975"/>
            <a:ext cx="3494088" cy="3740248"/>
            <a:chOff x="5181600" y="1704975"/>
            <a:chExt cx="3494088" cy="3740248"/>
          </a:xfrm>
        </p:grpSpPr>
        <p:sp>
          <p:nvSpPr>
            <p:cNvPr id="8" name="Freeform 16"/>
            <p:cNvSpPr>
              <a:spLocks/>
            </p:cNvSpPr>
            <p:nvPr/>
          </p:nvSpPr>
          <p:spPr bwMode="auto">
            <a:xfrm>
              <a:off x="5181600" y="2099742"/>
              <a:ext cx="3276600" cy="1473200"/>
            </a:xfrm>
            <a:custGeom>
              <a:avLst/>
              <a:gdLst>
                <a:gd name="T0" fmla="*/ 0 w 2064"/>
                <a:gd name="T1" fmla="*/ 928 h 928"/>
                <a:gd name="T2" fmla="*/ 480 w 2064"/>
                <a:gd name="T3" fmla="*/ 304 h 928"/>
                <a:gd name="T4" fmla="*/ 912 w 2064"/>
                <a:gd name="T5" fmla="*/ 64 h 928"/>
                <a:gd name="T6" fmla="*/ 1488 w 2064"/>
                <a:gd name="T7" fmla="*/ 16 h 928"/>
                <a:gd name="T8" fmla="*/ 2064 w 2064"/>
                <a:gd name="T9" fmla="*/ 160 h 928"/>
              </a:gdLst>
              <a:ahLst/>
              <a:cxnLst>
                <a:cxn ang="0">
                  <a:pos x="T0" y="T1"/>
                </a:cxn>
                <a:cxn ang="0">
                  <a:pos x="T2" y="T3"/>
                </a:cxn>
                <a:cxn ang="0">
                  <a:pos x="T4" y="T5"/>
                </a:cxn>
                <a:cxn ang="0">
                  <a:pos x="T6" y="T7"/>
                </a:cxn>
                <a:cxn ang="0">
                  <a:pos x="T8" y="T9"/>
                </a:cxn>
              </a:cxnLst>
              <a:rect l="0" t="0" r="r" b="b"/>
              <a:pathLst>
                <a:path w="2064" h="928">
                  <a:moveTo>
                    <a:pt x="0" y="928"/>
                  </a:moveTo>
                  <a:cubicBezTo>
                    <a:pt x="164" y="688"/>
                    <a:pt x="328" y="448"/>
                    <a:pt x="480" y="304"/>
                  </a:cubicBezTo>
                  <a:cubicBezTo>
                    <a:pt x="632" y="160"/>
                    <a:pt x="744" y="112"/>
                    <a:pt x="912" y="64"/>
                  </a:cubicBezTo>
                  <a:cubicBezTo>
                    <a:pt x="1080" y="16"/>
                    <a:pt x="1296" y="0"/>
                    <a:pt x="1488" y="16"/>
                  </a:cubicBezTo>
                  <a:cubicBezTo>
                    <a:pt x="1680" y="32"/>
                    <a:pt x="1968" y="136"/>
                    <a:pt x="2064" y="160"/>
                  </a:cubicBezTo>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7"/>
            <p:cNvSpPr>
              <a:spLocks noChangeShapeType="1"/>
            </p:cNvSpPr>
            <p:nvPr/>
          </p:nvSpPr>
          <p:spPr bwMode="auto">
            <a:xfrm flipH="1" flipV="1">
              <a:off x="5932488" y="2636317"/>
              <a:ext cx="511175" cy="1512887"/>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8"/>
            <p:cNvSpPr>
              <a:spLocks noChangeShapeType="1"/>
            </p:cNvSpPr>
            <p:nvPr/>
          </p:nvSpPr>
          <p:spPr bwMode="auto">
            <a:xfrm flipV="1">
              <a:off x="6443663" y="2133079"/>
              <a:ext cx="920750" cy="2016125"/>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9"/>
            <p:cNvSpPr>
              <a:spLocks noChangeShapeType="1"/>
            </p:cNvSpPr>
            <p:nvPr/>
          </p:nvSpPr>
          <p:spPr bwMode="auto">
            <a:xfrm flipV="1">
              <a:off x="5924550" y="2098154"/>
              <a:ext cx="500063" cy="496888"/>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20"/>
            <p:cNvSpPr>
              <a:spLocks noChangeShapeType="1"/>
            </p:cNvSpPr>
            <p:nvPr/>
          </p:nvSpPr>
          <p:spPr bwMode="auto">
            <a:xfrm flipV="1">
              <a:off x="7381875" y="2060054"/>
              <a:ext cx="1293813" cy="58738"/>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21"/>
            <p:cNvSpPr>
              <a:spLocks noChangeArrowheads="1"/>
            </p:cNvSpPr>
            <p:nvPr/>
          </p:nvSpPr>
          <p:spPr bwMode="auto">
            <a:xfrm>
              <a:off x="5537200" y="2194992"/>
              <a:ext cx="354013" cy="3968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latin typeface="Times New Roman" pitchFamily="18" charset="0"/>
                </a:rPr>
                <a:t>A</a:t>
              </a:r>
            </a:p>
          </p:txBody>
        </p:sp>
        <p:sp>
          <p:nvSpPr>
            <p:cNvPr id="17" name="Rectangle 22"/>
            <p:cNvSpPr>
              <a:spLocks noChangeArrowheads="1"/>
            </p:cNvSpPr>
            <p:nvPr/>
          </p:nvSpPr>
          <p:spPr bwMode="auto">
            <a:xfrm>
              <a:off x="7380288" y="2133079"/>
              <a:ext cx="354012" cy="3968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latin typeface="Times New Roman" pitchFamily="18" charset="0"/>
                </a:rPr>
                <a:t>B</a:t>
              </a:r>
            </a:p>
          </p:txBody>
        </p:sp>
        <p:graphicFrame>
          <p:nvGraphicFramePr>
            <p:cNvPr id="18" name="Object 23"/>
            <p:cNvGraphicFramePr>
              <a:graphicFrameLocks noChangeAspect="1"/>
            </p:cNvGraphicFramePr>
            <p:nvPr>
              <p:extLst>
                <p:ext uri="{D42A27DB-BD31-4B8C-83A1-F6EECF244321}">
                  <p14:modId xmlns:p14="http://schemas.microsoft.com/office/powerpoint/2010/main" val="4141942028"/>
                </p:ext>
              </p:extLst>
            </p:nvPr>
          </p:nvGraphicFramePr>
          <p:xfrm>
            <a:off x="6348413" y="1776413"/>
            <a:ext cx="515578" cy="356666"/>
          </p:xfrm>
          <a:graphic>
            <a:graphicData uri="http://schemas.openxmlformats.org/presentationml/2006/ole">
              <mc:AlternateContent xmlns:mc="http://schemas.openxmlformats.org/markup-compatibility/2006">
                <mc:Choice xmlns:v="urn:schemas-microsoft-com:vml" Requires="v">
                  <p:oleObj spid="_x0000_s17171" name="Equation" r:id="rId4" imgW="291960" imgH="203040" progId="Equation.DSMT4">
                    <p:embed/>
                  </p:oleObj>
                </mc:Choice>
                <mc:Fallback>
                  <p:oleObj name="Equation" r:id="rId4" imgW="291960" imgH="203040" progId="Equation.DSMT4">
                    <p:embed/>
                    <p:pic>
                      <p:nvPicPr>
                        <p:cNvPr id="0" name="Picture 19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8413" y="1776413"/>
                          <a:ext cx="515578" cy="3566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24"/>
            <p:cNvGraphicFramePr>
              <a:graphicFrameLocks noChangeAspect="1"/>
            </p:cNvGraphicFramePr>
            <p:nvPr>
              <p:extLst>
                <p:ext uri="{D42A27DB-BD31-4B8C-83A1-F6EECF244321}">
                  <p14:modId xmlns:p14="http://schemas.microsoft.com/office/powerpoint/2010/main" val="3567264917"/>
                </p:ext>
              </p:extLst>
            </p:nvPr>
          </p:nvGraphicFramePr>
          <p:xfrm>
            <a:off x="7380288" y="1704975"/>
            <a:ext cx="1000366" cy="355079"/>
          </p:xfrm>
          <a:graphic>
            <a:graphicData uri="http://schemas.openxmlformats.org/presentationml/2006/ole">
              <mc:AlternateContent xmlns:mc="http://schemas.openxmlformats.org/markup-compatibility/2006">
                <mc:Choice xmlns:v="urn:schemas-microsoft-com:vml" Requires="v">
                  <p:oleObj spid="_x0000_s17172" name="Equation" r:id="rId6" imgW="571320" imgH="203040" progId="Equation.DSMT4">
                    <p:embed/>
                  </p:oleObj>
                </mc:Choice>
                <mc:Fallback>
                  <p:oleObj name="Equation" r:id="rId6" imgW="571320" imgH="203040" progId="Equation.DSMT4">
                    <p:embed/>
                    <p:pic>
                      <p:nvPicPr>
                        <p:cNvPr id="0" name="Picture 19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80288" y="1704975"/>
                          <a:ext cx="1000366" cy="3550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25"/>
            <p:cNvGraphicFramePr>
              <a:graphicFrameLocks noChangeAspect="1"/>
            </p:cNvGraphicFramePr>
            <p:nvPr>
              <p:extLst>
                <p:ext uri="{D42A27DB-BD31-4B8C-83A1-F6EECF244321}">
                  <p14:modId xmlns:p14="http://schemas.microsoft.com/office/powerpoint/2010/main" val="3360451627"/>
                </p:ext>
              </p:extLst>
            </p:nvPr>
          </p:nvGraphicFramePr>
          <p:xfrm>
            <a:off x="6209087" y="2976563"/>
            <a:ext cx="420298" cy="308421"/>
          </p:xfrm>
          <a:graphic>
            <a:graphicData uri="http://schemas.openxmlformats.org/presentationml/2006/ole">
              <mc:AlternateContent xmlns:mc="http://schemas.openxmlformats.org/markup-compatibility/2006">
                <mc:Choice xmlns:v="urn:schemas-microsoft-com:vml" Requires="v">
                  <p:oleObj spid="_x0000_s17173" name="Equation" r:id="rId8" imgW="279360" imgH="203040" progId="Equation.DSMT4">
                    <p:embed/>
                  </p:oleObj>
                </mc:Choice>
                <mc:Fallback>
                  <p:oleObj name="Equation" r:id="rId8" imgW="279360" imgH="203040" progId="Equation.DSMT4">
                    <p:embed/>
                    <p:pic>
                      <p:nvPicPr>
                        <p:cNvPr id="0" name="Picture 19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09087" y="2976563"/>
                          <a:ext cx="420298" cy="3084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26"/>
            <p:cNvGraphicFramePr>
              <a:graphicFrameLocks noChangeAspect="1"/>
            </p:cNvGraphicFramePr>
            <p:nvPr>
              <p:extLst>
                <p:ext uri="{D42A27DB-BD31-4B8C-83A1-F6EECF244321}">
                  <p14:modId xmlns:p14="http://schemas.microsoft.com/office/powerpoint/2010/main" val="566156418"/>
                </p:ext>
              </p:extLst>
            </p:nvPr>
          </p:nvGraphicFramePr>
          <p:xfrm>
            <a:off x="6983693" y="3071812"/>
            <a:ext cx="875597" cy="320947"/>
          </p:xfrm>
          <a:graphic>
            <a:graphicData uri="http://schemas.openxmlformats.org/presentationml/2006/ole">
              <mc:AlternateContent xmlns:mc="http://schemas.openxmlformats.org/markup-compatibility/2006">
                <mc:Choice xmlns:v="urn:schemas-microsoft-com:vml" Requires="v">
                  <p:oleObj spid="_x0000_s17174" name="Equation" r:id="rId10" imgW="558720" imgH="203040" progId="Equation.DSMT4">
                    <p:embed/>
                  </p:oleObj>
                </mc:Choice>
                <mc:Fallback>
                  <p:oleObj name="Equation" r:id="rId10" imgW="558720" imgH="203040" progId="Equation.DSMT4">
                    <p:embed/>
                    <p:pic>
                      <p:nvPicPr>
                        <p:cNvPr id="0" name="Picture 19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83693" y="3071812"/>
                          <a:ext cx="875597" cy="3209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 Box 27"/>
            <p:cNvSpPr txBox="1">
              <a:spLocks noChangeArrowheads="1"/>
            </p:cNvSpPr>
            <p:nvPr/>
          </p:nvSpPr>
          <p:spPr bwMode="auto">
            <a:xfrm>
              <a:off x="5940425" y="3968229"/>
              <a:ext cx="368300" cy="3968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000" b="1" i="1">
                  <a:latin typeface="Times New Roman" pitchFamily="18" charset="0"/>
                </a:rPr>
                <a:t>O</a:t>
              </a:r>
              <a:endParaRPr kumimoji="1" lang="en-US" altLang="zh-CN" sz="2000">
                <a:latin typeface="Times New Roman" pitchFamily="18" charset="0"/>
              </a:endParaRPr>
            </a:p>
          </p:txBody>
        </p:sp>
        <p:sp>
          <p:nvSpPr>
            <p:cNvPr id="23" name="Text Box 29"/>
            <p:cNvSpPr txBox="1">
              <a:spLocks noChangeArrowheads="1"/>
            </p:cNvSpPr>
            <p:nvPr/>
          </p:nvSpPr>
          <p:spPr bwMode="auto">
            <a:xfrm>
              <a:off x="6300788" y="3933304"/>
              <a:ext cx="301625" cy="3968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a:latin typeface="Times New Roman" pitchFamily="18" charset="0"/>
                  <a:sym typeface="Symbol" pitchFamily="18" charset="2"/>
                </a:rPr>
                <a:t></a:t>
              </a:r>
              <a:endParaRPr kumimoji="1" lang="en-US" altLang="zh-CN" sz="2000" b="1">
                <a:latin typeface="Times New Roman" pitchFamily="18" charset="0"/>
              </a:endParaRPr>
            </a:p>
          </p:txBody>
        </p:sp>
        <p:sp>
          <p:nvSpPr>
            <p:cNvPr id="24" name="Text Box 30"/>
            <p:cNvSpPr txBox="1">
              <a:spLocks noChangeArrowheads="1"/>
            </p:cNvSpPr>
            <p:nvPr/>
          </p:nvSpPr>
          <p:spPr bwMode="auto">
            <a:xfrm>
              <a:off x="5768975" y="2379142"/>
              <a:ext cx="301625" cy="3968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a:latin typeface="Times New Roman" pitchFamily="18" charset="0"/>
                  <a:sym typeface="Symbol" pitchFamily="18" charset="2"/>
                </a:rPr>
                <a:t></a:t>
              </a:r>
              <a:endParaRPr kumimoji="1" lang="en-US" altLang="zh-CN" sz="2000" b="1">
                <a:latin typeface="Times New Roman" pitchFamily="18" charset="0"/>
              </a:endParaRPr>
            </a:p>
          </p:txBody>
        </p:sp>
        <p:sp>
          <p:nvSpPr>
            <p:cNvPr id="25" name="Text Box 31"/>
            <p:cNvSpPr txBox="1">
              <a:spLocks noChangeArrowheads="1"/>
            </p:cNvSpPr>
            <p:nvPr/>
          </p:nvSpPr>
          <p:spPr bwMode="auto">
            <a:xfrm>
              <a:off x="7227888" y="1890192"/>
              <a:ext cx="301625" cy="3968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a:latin typeface="Times New Roman" pitchFamily="18" charset="0"/>
                  <a:sym typeface="Symbol" pitchFamily="18" charset="2"/>
                </a:rPr>
                <a:t></a:t>
              </a:r>
              <a:endParaRPr kumimoji="1" lang="en-US" altLang="zh-CN" sz="2000" b="1">
                <a:latin typeface="Times New Roman" pitchFamily="18" charset="0"/>
              </a:endParaRPr>
            </a:p>
          </p:txBody>
        </p:sp>
        <p:sp>
          <p:nvSpPr>
            <p:cNvPr id="26" name="Line 9"/>
            <p:cNvSpPr>
              <a:spLocks noChangeShapeType="1"/>
            </p:cNvSpPr>
            <p:nvPr/>
          </p:nvSpPr>
          <p:spPr bwMode="auto">
            <a:xfrm flipV="1">
              <a:off x="6891338" y="4326483"/>
              <a:ext cx="684212" cy="452437"/>
            </a:xfrm>
            <a:prstGeom prst="line">
              <a:avLst/>
            </a:prstGeom>
            <a:noFill/>
            <a:ln w="349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10"/>
            <p:cNvSpPr>
              <a:spLocks noChangeShapeType="1"/>
            </p:cNvSpPr>
            <p:nvPr/>
          </p:nvSpPr>
          <p:spPr bwMode="auto">
            <a:xfrm>
              <a:off x="6880225" y="4778920"/>
              <a:ext cx="1295400" cy="1524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11"/>
            <p:cNvSpPr>
              <a:spLocks noChangeShapeType="1"/>
            </p:cNvSpPr>
            <p:nvPr/>
          </p:nvSpPr>
          <p:spPr bwMode="auto">
            <a:xfrm>
              <a:off x="7566025" y="4321720"/>
              <a:ext cx="60960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0" name="Object 13"/>
            <p:cNvGraphicFramePr>
              <a:graphicFrameLocks noChangeAspect="1"/>
            </p:cNvGraphicFramePr>
            <p:nvPr>
              <p:extLst>
                <p:ext uri="{D42A27DB-BD31-4B8C-83A1-F6EECF244321}">
                  <p14:modId xmlns:p14="http://schemas.microsoft.com/office/powerpoint/2010/main" val="3728440505"/>
                </p:ext>
              </p:extLst>
            </p:nvPr>
          </p:nvGraphicFramePr>
          <p:xfrm>
            <a:off x="6851675" y="4149080"/>
            <a:ext cx="528637" cy="365436"/>
          </p:xfrm>
          <a:graphic>
            <a:graphicData uri="http://schemas.openxmlformats.org/presentationml/2006/ole">
              <mc:AlternateContent xmlns:mc="http://schemas.openxmlformats.org/markup-compatibility/2006">
                <mc:Choice xmlns:v="urn:schemas-microsoft-com:vml" Requires="v">
                  <p:oleObj spid="_x0000_s17175" name="Equation" r:id="rId12" imgW="291960" imgH="203040" progId="Equation.DSMT4">
                    <p:embed/>
                  </p:oleObj>
                </mc:Choice>
                <mc:Fallback>
                  <p:oleObj name="Equation" r:id="rId12" imgW="291960" imgH="203040" progId="Equation.DSMT4">
                    <p:embed/>
                    <p:pic>
                      <p:nvPicPr>
                        <p:cNvPr id="0" name="Picture 19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51675" y="4149080"/>
                          <a:ext cx="528637" cy="3654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14"/>
            <p:cNvGraphicFramePr>
              <a:graphicFrameLocks noChangeAspect="1"/>
            </p:cNvGraphicFramePr>
            <p:nvPr>
              <p:extLst>
                <p:ext uri="{D42A27DB-BD31-4B8C-83A1-F6EECF244321}">
                  <p14:modId xmlns:p14="http://schemas.microsoft.com/office/powerpoint/2010/main" val="3098609487"/>
                </p:ext>
              </p:extLst>
            </p:nvPr>
          </p:nvGraphicFramePr>
          <p:xfrm>
            <a:off x="7158038" y="5059362"/>
            <a:ext cx="1097646" cy="385861"/>
          </p:xfrm>
          <a:graphic>
            <a:graphicData uri="http://schemas.openxmlformats.org/presentationml/2006/ole">
              <mc:AlternateContent xmlns:mc="http://schemas.openxmlformats.org/markup-compatibility/2006">
                <mc:Choice xmlns:v="urn:schemas-microsoft-com:vml" Requires="v">
                  <p:oleObj spid="_x0000_s17176" name="Equation" r:id="rId14" imgW="571320" imgH="203040" progId="Equation.DSMT4">
                    <p:embed/>
                  </p:oleObj>
                </mc:Choice>
                <mc:Fallback>
                  <p:oleObj name="Equation" r:id="rId14" imgW="571320" imgH="203040" progId="Equation.DSMT4">
                    <p:embed/>
                    <p:pic>
                      <p:nvPicPr>
                        <p:cNvPr id="0" name="Picture 19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58038" y="5059362"/>
                          <a:ext cx="1097646" cy="3858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15"/>
            <p:cNvGraphicFramePr>
              <a:graphicFrameLocks noChangeAspect="1"/>
            </p:cNvGraphicFramePr>
            <p:nvPr>
              <p:extLst>
                <p:ext uri="{D42A27DB-BD31-4B8C-83A1-F6EECF244321}">
                  <p14:modId xmlns:p14="http://schemas.microsoft.com/office/powerpoint/2010/main" val="1974056581"/>
                </p:ext>
              </p:extLst>
            </p:nvPr>
          </p:nvGraphicFramePr>
          <p:xfrm>
            <a:off x="7850065" y="4252804"/>
            <a:ext cx="525813" cy="387895"/>
          </p:xfrm>
          <a:graphic>
            <a:graphicData uri="http://schemas.openxmlformats.org/presentationml/2006/ole">
              <mc:AlternateContent xmlns:mc="http://schemas.openxmlformats.org/markup-compatibility/2006">
                <mc:Choice xmlns:v="urn:schemas-microsoft-com:vml" Requires="v">
                  <p:oleObj spid="_x0000_s17177" name="Equation" r:id="rId16" imgW="241200" imgH="177480" progId="Equation.DSMT4">
                    <p:embed/>
                  </p:oleObj>
                </mc:Choice>
                <mc:Fallback>
                  <p:oleObj name="Equation" r:id="rId16" imgW="241200" imgH="177480" progId="Equation.DSMT4">
                    <p:embed/>
                    <p:pic>
                      <p:nvPicPr>
                        <p:cNvPr id="0" name="Picture 19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850065" y="4252804"/>
                          <a:ext cx="525813" cy="3878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6" name="对象 5"/>
          <p:cNvGraphicFramePr>
            <a:graphicFrameLocks noChangeAspect="1"/>
          </p:cNvGraphicFramePr>
          <p:nvPr>
            <p:extLst>
              <p:ext uri="{D42A27DB-BD31-4B8C-83A1-F6EECF244321}">
                <p14:modId xmlns:p14="http://schemas.microsoft.com/office/powerpoint/2010/main" val="1629642281"/>
              </p:ext>
            </p:extLst>
          </p:nvPr>
        </p:nvGraphicFramePr>
        <p:xfrm>
          <a:off x="971600" y="2996520"/>
          <a:ext cx="3788117" cy="937691"/>
        </p:xfrm>
        <a:graphic>
          <a:graphicData uri="http://schemas.openxmlformats.org/presentationml/2006/ole">
            <mc:AlternateContent xmlns:mc="http://schemas.openxmlformats.org/markup-compatibility/2006">
              <mc:Choice xmlns:v="urn:schemas-microsoft-com:vml" Requires="v">
                <p:oleObj spid="_x0000_s17178" name="Equation" r:id="rId18" imgW="1574640" imgH="393480" progId="Equation.DSMT4">
                  <p:embed/>
                </p:oleObj>
              </mc:Choice>
              <mc:Fallback>
                <p:oleObj name="Equation" r:id="rId18" imgW="1574640" imgH="393480" progId="Equation.DSMT4">
                  <p:embed/>
                  <p:pic>
                    <p:nvPicPr>
                      <p:cNvPr id="0" name="Picture 20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71600" y="2996520"/>
                        <a:ext cx="3788117" cy="9376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p:cNvGraphicFramePr>
          <p:nvPr>
            <p:extLst>
              <p:ext uri="{D42A27DB-BD31-4B8C-83A1-F6EECF244321}">
                <p14:modId xmlns:p14="http://schemas.microsoft.com/office/powerpoint/2010/main" val="3685282631"/>
              </p:ext>
            </p:extLst>
          </p:nvPr>
        </p:nvGraphicFramePr>
        <p:xfrm>
          <a:off x="957280" y="4886496"/>
          <a:ext cx="4893592" cy="1017488"/>
        </p:xfrm>
        <a:graphic>
          <a:graphicData uri="http://schemas.openxmlformats.org/presentationml/2006/ole">
            <mc:AlternateContent xmlns:mc="http://schemas.openxmlformats.org/markup-compatibility/2006">
              <mc:Choice xmlns:v="urn:schemas-microsoft-com:vml" Requires="v">
                <p:oleObj spid="_x0000_s17179" name="Equation" r:id="rId20" imgW="2184120" imgH="419040" progId="Equation.DSMT4">
                  <p:embed/>
                </p:oleObj>
              </mc:Choice>
              <mc:Fallback>
                <p:oleObj name="Equation" r:id="rId20" imgW="2184120" imgH="419040" progId="Equation.DSMT4">
                  <p:embed/>
                  <p:pic>
                    <p:nvPicPr>
                      <p:cNvPr id="0" name="Picture 201"/>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57280" y="4886496"/>
                        <a:ext cx="4893592" cy="1017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63734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§1.2</a:t>
            </a:r>
            <a:r>
              <a:rPr lang="zh-CN" altLang="en-US" dirty="0"/>
              <a:t> 质点的位移、速度和加速度</a:t>
            </a:r>
          </a:p>
        </p:txBody>
      </p:sp>
      <p:sp>
        <p:nvSpPr>
          <p:cNvPr id="3" name="内容占位符 2"/>
          <p:cNvSpPr>
            <a:spLocks noGrp="1"/>
          </p:cNvSpPr>
          <p:nvPr>
            <p:ph idx="1"/>
          </p:nvPr>
        </p:nvSpPr>
        <p:spPr>
          <a:xfrm>
            <a:off x="457200" y="1650628"/>
            <a:ext cx="4978896" cy="4997152"/>
          </a:xfrm>
        </p:spPr>
        <p:txBody>
          <a:bodyPr>
            <a:normAutofit lnSpcReduction="10000"/>
          </a:bodyPr>
          <a:lstStyle/>
          <a:p>
            <a:pPr>
              <a:lnSpc>
                <a:spcPct val="125000"/>
              </a:lnSpc>
              <a:spcBef>
                <a:spcPts val="1800"/>
              </a:spcBef>
            </a:pPr>
            <a:r>
              <a:rPr lang="zh-CN" altLang="en-US" dirty="0">
                <a:latin typeface="+mj-ea"/>
                <a:ea typeface="+mj-ea"/>
              </a:rPr>
              <a:t>加速度</a:t>
            </a:r>
            <a:br>
              <a:rPr lang="en-US" altLang="zh-CN" dirty="0">
                <a:latin typeface="+mj-ea"/>
                <a:ea typeface="+mj-ea"/>
              </a:rPr>
            </a:br>
            <a:r>
              <a:rPr lang="en-US" altLang="zh-CN" sz="2800" dirty="0">
                <a:latin typeface="楷体" panose="02010609060101010101" pitchFamily="49" charset="-122"/>
                <a:ea typeface="楷体" panose="02010609060101010101" pitchFamily="49" charset="-122"/>
              </a:rPr>
              <a:t>1. </a:t>
            </a:r>
            <a:r>
              <a:rPr lang="zh-CN" altLang="en-US" sz="2800" dirty="0">
                <a:latin typeface="楷体" panose="02010609060101010101" pitchFamily="49" charset="-122"/>
                <a:ea typeface="楷体" panose="02010609060101010101" pitchFamily="49" charset="-122"/>
              </a:rPr>
              <a:t>速度是矢量，由大小和方向两个因素决定，因此速度的大小和方向的变化都会产生加速度；</a:t>
            </a:r>
            <a:br>
              <a:rPr lang="en-US" altLang="zh-CN" sz="2800" dirty="0">
                <a:latin typeface="楷体" panose="02010609060101010101" pitchFamily="49" charset="-122"/>
                <a:ea typeface="楷体" panose="02010609060101010101" pitchFamily="49" charset="-122"/>
              </a:rPr>
            </a:br>
            <a:r>
              <a:rPr lang="en-US" altLang="zh-CN" sz="2800" dirty="0">
                <a:latin typeface="楷体" panose="02010609060101010101" pitchFamily="49" charset="-122"/>
                <a:ea typeface="楷体" panose="02010609060101010101" pitchFamily="49" charset="-122"/>
              </a:rPr>
              <a:t>2. </a:t>
            </a:r>
            <a:r>
              <a:rPr lang="zh-CN" altLang="en-US" sz="2800" dirty="0">
                <a:latin typeface="楷体" panose="02010609060101010101" pitchFamily="49" charset="-122"/>
                <a:ea typeface="楷体" panose="02010609060101010101" pitchFamily="49" charset="-122"/>
              </a:rPr>
              <a:t>加速度的方向总是指向轨迹曲线凹的一面。</a:t>
            </a:r>
            <a:br>
              <a:rPr lang="en-US" altLang="zh-CN" dirty="0">
                <a:latin typeface="+mj-ea"/>
                <a:ea typeface="+mj-ea"/>
              </a:rPr>
            </a:br>
            <a:br>
              <a:rPr lang="en-US" altLang="zh-CN" dirty="0">
                <a:latin typeface="+mj-ea"/>
                <a:ea typeface="+mj-ea"/>
              </a:rPr>
            </a:br>
            <a:endParaRPr lang="en-US" altLang="zh-CN"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5470400" y="2060848"/>
            <a:ext cx="3494088" cy="3740248"/>
            <a:chOff x="5181600" y="1704975"/>
            <a:chExt cx="3494088" cy="3740248"/>
          </a:xfrm>
        </p:grpSpPr>
        <p:sp>
          <p:nvSpPr>
            <p:cNvPr id="7" name="Freeform 16"/>
            <p:cNvSpPr>
              <a:spLocks/>
            </p:cNvSpPr>
            <p:nvPr/>
          </p:nvSpPr>
          <p:spPr bwMode="auto">
            <a:xfrm>
              <a:off x="5181600" y="2099742"/>
              <a:ext cx="3276600" cy="1473200"/>
            </a:xfrm>
            <a:custGeom>
              <a:avLst/>
              <a:gdLst>
                <a:gd name="T0" fmla="*/ 0 w 2064"/>
                <a:gd name="T1" fmla="*/ 928 h 928"/>
                <a:gd name="T2" fmla="*/ 480 w 2064"/>
                <a:gd name="T3" fmla="*/ 304 h 928"/>
                <a:gd name="T4" fmla="*/ 912 w 2064"/>
                <a:gd name="T5" fmla="*/ 64 h 928"/>
                <a:gd name="T6" fmla="*/ 1488 w 2064"/>
                <a:gd name="T7" fmla="*/ 16 h 928"/>
                <a:gd name="T8" fmla="*/ 2064 w 2064"/>
                <a:gd name="T9" fmla="*/ 160 h 928"/>
              </a:gdLst>
              <a:ahLst/>
              <a:cxnLst>
                <a:cxn ang="0">
                  <a:pos x="T0" y="T1"/>
                </a:cxn>
                <a:cxn ang="0">
                  <a:pos x="T2" y="T3"/>
                </a:cxn>
                <a:cxn ang="0">
                  <a:pos x="T4" y="T5"/>
                </a:cxn>
                <a:cxn ang="0">
                  <a:pos x="T6" y="T7"/>
                </a:cxn>
                <a:cxn ang="0">
                  <a:pos x="T8" y="T9"/>
                </a:cxn>
              </a:cxnLst>
              <a:rect l="0" t="0" r="r" b="b"/>
              <a:pathLst>
                <a:path w="2064" h="928">
                  <a:moveTo>
                    <a:pt x="0" y="928"/>
                  </a:moveTo>
                  <a:cubicBezTo>
                    <a:pt x="164" y="688"/>
                    <a:pt x="328" y="448"/>
                    <a:pt x="480" y="304"/>
                  </a:cubicBezTo>
                  <a:cubicBezTo>
                    <a:pt x="632" y="160"/>
                    <a:pt x="744" y="112"/>
                    <a:pt x="912" y="64"/>
                  </a:cubicBezTo>
                  <a:cubicBezTo>
                    <a:pt x="1080" y="16"/>
                    <a:pt x="1296" y="0"/>
                    <a:pt x="1488" y="16"/>
                  </a:cubicBezTo>
                  <a:cubicBezTo>
                    <a:pt x="1680" y="32"/>
                    <a:pt x="1968" y="136"/>
                    <a:pt x="2064" y="160"/>
                  </a:cubicBezTo>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17"/>
            <p:cNvSpPr>
              <a:spLocks noChangeShapeType="1"/>
            </p:cNvSpPr>
            <p:nvPr/>
          </p:nvSpPr>
          <p:spPr bwMode="auto">
            <a:xfrm flipH="1" flipV="1">
              <a:off x="5932488" y="2636317"/>
              <a:ext cx="511175" cy="1512887"/>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18"/>
            <p:cNvSpPr>
              <a:spLocks noChangeShapeType="1"/>
            </p:cNvSpPr>
            <p:nvPr/>
          </p:nvSpPr>
          <p:spPr bwMode="auto">
            <a:xfrm flipV="1">
              <a:off x="6443663" y="2133079"/>
              <a:ext cx="920750" cy="2016125"/>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19"/>
            <p:cNvSpPr>
              <a:spLocks noChangeShapeType="1"/>
            </p:cNvSpPr>
            <p:nvPr/>
          </p:nvSpPr>
          <p:spPr bwMode="auto">
            <a:xfrm flipV="1">
              <a:off x="5924550" y="2098154"/>
              <a:ext cx="500063" cy="496888"/>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20"/>
            <p:cNvSpPr>
              <a:spLocks noChangeShapeType="1"/>
            </p:cNvSpPr>
            <p:nvPr/>
          </p:nvSpPr>
          <p:spPr bwMode="auto">
            <a:xfrm flipV="1">
              <a:off x="7381875" y="2060054"/>
              <a:ext cx="1293813" cy="58738"/>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21"/>
            <p:cNvSpPr>
              <a:spLocks noChangeArrowheads="1"/>
            </p:cNvSpPr>
            <p:nvPr/>
          </p:nvSpPr>
          <p:spPr bwMode="auto">
            <a:xfrm>
              <a:off x="5537200" y="2194992"/>
              <a:ext cx="354013" cy="3968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latin typeface="Times New Roman" pitchFamily="18" charset="0"/>
                </a:rPr>
                <a:t>A</a:t>
              </a:r>
            </a:p>
          </p:txBody>
        </p:sp>
        <p:sp>
          <p:nvSpPr>
            <p:cNvPr id="13" name="Rectangle 22"/>
            <p:cNvSpPr>
              <a:spLocks noChangeArrowheads="1"/>
            </p:cNvSpPr>
            <p:nvPr/>
          </p:nvSpPr>
          <p:spPr bwMode="auto">
            <a:xfrm>
              <a:off x="7380288" y="2133079"/>
              <a:ext cx="354012" cy="3968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latin typeface="Times New Roman" pitchFamily="18" charset="0"/>
                </a:rPr>
                <a:t>B</a:t>
              </a:r>
            </a:p>
          </p:txBody>
        </p:sp>
        <p:graphicFrame>
          <p:nvGraphicFramePr>
            <p:cNvPr id="14" name="Object 23"/>
            <p:cNvGraphicFramePr>
              <a:graphicFrameLocks noChangeAspect="1"/>
            </p:cNvGraphicFramePr>
            <p:nvPr>
              <p:extLst>
                <p:ext uri="{D42A27DB-BD31-4B8C-83A1-F6EECF244321}">
                  <p14:modId xmlns:p14="http://schemas.microsoft.com/office/powerpoint/2010/main" val="302582454"/>
                </p:ext>
              </p:extLst>
            </p:nvPr>
          </p:nvGraphicFramePr>
          <p:xfrm>
            <a:off x="6348413" y="1776413"/>
            <a:ext cx="515578" cy="356666"/>
          </p:xfrm>
          <a:graphic>
            <a:graphicData uri="http://schemas.openxmlformats.org/presentationml/2006/ole">
              <mc:AlternateContent xmlns:mc="http://schemas.openxmlformats.org/markup-compatibility/2006">
                <mc:Choice xmlns:v="urn:schemas-microsoft-com:vml" Requires="v">
                  <p:oleObj spid="_x0000_s96671" name="Equation" r:id="rId4" imgW="291960" imgH="203040" progId="Equation.DSMT4">
                    <p:embed/>
                  </p:oleObj>
                </mc:Choice>
                <mc:Fallback>
                  <p:oleObj name="Equation" r:id="rId4" imgW="291960" imgH="2030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8413" y="1776413"/>
                          <a:ext cx="515578" cy="3566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24"/>
            <p:cNvGraphicFramePr>
              <a:graphicFrameLocks noChangeAspect="1"/>
            </p:cNvGraphicFramePr>
            <p:nvPr>
              <p:extLst>
                <p:ext uri="{D42A27DB-BD31-4B8C-83A1-F6EECF244321}">
                  <p14:modId xmlns:p14="http://schemas.microsoft.com/office/powerpoint/2010/main" val="2374693694"/>
                </p:ext>
              </p:extLst>
            </p:nvPr>
          </p:nvGraphicFramePr>
          <p:xfrm>
            <a:off x="7380288" y="1704975"/>
            <a:ext cx="1000366" cy="355079"/>
          </p:xfrm>
          <a:graphic>
            <a:graphicData uri="http://schemas.openxmlformats.org/presentationml/2006/ole">
              <mc:AlternateContent xmlns:mc="http://schemas.openxmlformats.org/markup-compatibility/2006">
                <mc:Choice xmlns:v="urn:schemas-microsoft-com:vml" Requires="v">
                  <p:oleObj spid="_x0000_s96672" name="Equation" r:id="rId6" imgW="571320" imgH="203040" progId="Equation.DSMT4">
                    <p:embed/>
                  </p:oleObj>
                </mc:Choice>
                <mc:Fallback>
                  <p:oleObj name="Equation" r:id="rId6" imgW="571320" imgH="2030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80288" y="1704975"/>
                          <a:ext cx="1000366" cy="3550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25"/>
            <p:cNvGraphicFramePr>
              <a:graphicFrameLocks noChangeAspect="1"/>
            </p:cNvGraphicFramePr>
            <p:nvPr>
              <p:extLst>
                <p:ext uri="{D42A27DB-BD31-4B8C-83A1-F6EECF244321}">
                  <p14:modId xmlns:p14="http://schemas.microsoft.com/office/powerpoint/2010/main" val="3712792324"/>
                </p:ext>
              </p:extLst>
            </p:nvPr>
          </p:nvGraphicFramePr>
          <p:xfrm>
            <a:off x="6209087" y="2976563"/>
            <a:ext cx="420298" cy="308421"/>
          </p:xfrm>
          <a:graphic>
            <a:graphicData uri="http://schemas.openxmlformats.org/presentationml/2006/ole">
              <mc:AlternateContent xmlns:mc="http://schemas.openxmlformats.org/markup-compatibility/2006">
                <mc:Choice xmlns:v="urn:schemas-microsoft-com:vml" Requires="v">
                  <p:oleObj spid="_x0000_s96673" name="Equation" r:id="rId8" imgW="279360" imgH="203040" progId="Equation.DSMT4">
                    <p:embed/>
                  </p:oleObj>
                </mc:Choice>
                <mc:Fallback>
                  <p:oleObj name="Equation" r:id="rId8" imgW="279360" imgH="20304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09087" y="2976563"/>
                          <a:ext cx="420298" cy="3084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26"/>
            <p:cNvGraphicFramePr>
              <a:graphicFrameLocks noChangeAspect="1"/>
            </p:cNvGraphicFramePr>
            <p:nvPr>
              <p:extLst>
                <p:ext uri="{D42A27DB-BD31-4B8C-83A1-F6EECF244321}">
                  <p14:modId xmlns:p14="http://schemas.microsoft.com/office/powerpoint/2010/main" val="3729978657"/>
                </p:ext>
              </p:extLst>
            </p:nvPr>
          </p:nvGraphicFramePr>
          <p:xfrm>
            <a:off x="6983693" y="3071812"/>
            <a:ext cx="875597" cy="320947"/>
          </p:xfrm>
          <a:graphic>
            <a:graphicData uri="http://schemas.openxmlformats.org/presentationml/2006/ole">
              <mc:AlternateContent xmlns:mc="http://schemas.openxmlformats.org/markup-compatibility/2006">
                <mc:Choice xmlns:v="urn:schemas-microsoft-com:vml" Requires="v">
                  <p:oleObj spid="_x0000_s96674" name="Equation" r:id="rId10" imgW="558720" imgH="203040" progId="Equation.DSMT4">
                    <p:embed/>
                  </p:oleObj>
                </mc:Choice>
                <mc:Fallback>
                  <p:oleObj name="Equation" r:id="rId10" imgW="558720" imgH="20304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83693" y="3071812"/>
                          <a:ext cx="875597" cy="3209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 Box 27"/>
            <p:cNvSpPr txBox="1">
              <a:spLocks noChangeArrowheads="1"/>
            </p:cNvSpPr>
            <p:nvPr/>
          </p:nvSpPr>
          <p:spPr bwMode="auto">
            <a:xfrm>
              <a:off x="5940425" y="3968229"/>
              <a:ext cx="368300" cy="3968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000" b="1" i="1">
                  <a:latin typeface="Times New Roman" pitchFamily="18" charset="0"/>
                </a:rPr>
                <a:t>O</a:t>
              </a:r>
              <a:endParaRPr kumimoji="1" lang="en-US" altLang="zh-CN" sz="2000">
                <a:latin typeface="Times New Roman" pitchFamily="18" charset="0"/>
              </a:endParaRPr>
            </a:p>
          </p:txBody>
        </p:sp>
        <p:sp>
          <p:nvSpPr>
            <p:cNvPr id="19" name="Text Box 29"/>
            <p:cNvSpPr txBox="1">
              <a:spLocks noChangeArrowheads="1"/>
            </p:cNvSpPr>
            <p:nvPr/>
          </p:nvSpPr>
          <p:spPr bwMode="auto">
            <a:xfrm>
              <a:off x="6300788" y="3933304"/>
              <a:ext cx="301625" cy="3968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a:latin typeface="Times New Roman" pitchFamily="18" charset="0"/>
                  <a:sym typeface="Symbol" pitchFamily="18" charset="2"/>
                </a:rPr>
                <a:t></a:t>
              </a:r>
              <a:endParaRPr kumimoji="1" lang="en-US" altLang="zh-CN" sz="2000" b="1">
                <a:latin typeface="Times New Roman" pitchFamily="18" charset="0"/>
              </a:endParaRPr>
            </a:p>
          </p:txBody>
        </p:sp>
        <p:sp>
          <p:nvSpPr>
            <p:cNvPr id="20" name="Text Box 30"/>
            <p:cNvSpPr txBox="1">
              <a:spLocks noChangeArrowheads="1"/>
            </p:cNvSpPr>
            <p:nvPr/>
          </p:nvSpPr>
          <p:spPr bwMode="auto">
            <a:xfrm>
              <a:off x="5768975" y="2379142"/>
              <a:ext cx="301625" cy="3968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a:latin typeface="Times New Roman" pitchFamily="18" charset="0"/>
                  <a:sym typeface="Symbol" pitchFamily="18" charset="2"/>
                </a:rPr>
                <a:t></a:t>
              </a:r>
              <a:endParaRPr kumimoji="1" lang="en-US" altLang="zh-CN" sz="2000" b="1">
                <a:latin typeface="Times New Roman" pitchFamily="18" charset="0"/>
              </a:endParaRPr>
            </a:p>
          </p:txBody>
        </p:sp>
        <p:sp>
          <p:nvSpPr>
            <p:cNvPr id="21" name="Text Box 31"/>
            <p:cNvSpPr txBox="1">
              <a:spLocks noChangeArrowheads="1"/>
            </p:cNvSpPr>
            <p:nvPr/>
          </p:nvSpPr>
          <p:spPr bwMode="auto">
            <a:xfrm>
              <a:off x="7227888" y="1890192"/>
              <a:ext cx="301625" cy="3968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a:latin typeface="Times New Roman" pitchFamily="18" charset="0"/>
                  <a:sym typeface="Symbol" pitchFamily="18" charset="2"/>
                </a:rPr>
                <a:t></a:t>
              </a:r>
              <a:endParaRPr kumimoji="1" lang="en-US" altLang="zh-CN" sz="2000" b="1">
                <a:latin typeface="Times New Roman" pitchFamily="18" charset="0"/>
              </a:endParaRPr>
            </a:p>
          </p:txBody>
        </p:sp>
        <p:sp>
          <p:nvSpPr>
            <p:cNvPr id="22" name="Line 9"/>
            <p:cNvSpPr>
              <a:spLocks noChangeShapeType="1"/>
            </p:cNvSpPr>
            <p:nvPr/>
          </p:nvSpPr>
          <p:spPr bwMode="auto">
            <a:xfrm flipV="1">
              <a:off x="6891338" y="4326483"/>
              <a:ext cx="684212" cy="452437"/>
            </a:xfrm>
            <a:prstGeom prst="line">
              <a:avLst/>
            </a:prstGeom>
            <a:noFill/>
            <a:ln w="349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0"/>
            <p:cNvSpPr>
              <a:spLocks noChangeShapeType="1"/>
            </p:cNvSpPr>
            <p:nvPr/>
          </p:nvSpPr>
          <p:spPr bwMode="auto">
            <a:xfrm>
              <a:off x="6880225" y="4778920"/>
              <a:ext cx="1295400" cy="1524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11"/>
            <p:cNvSpPr>
              <a:spLocks noChangeShapeType="1"/>
            </p:cNvSpPr>
            <p:nvPr/>
          </p:nvSpPr>
          <p:spPr bwMode="auto">
            <a:xfrm>
              <a:off x="7566025" y="4321720"/>
              <a:ext cx="60960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 name="Object 13"/>
            <p:cNvGraphicFramePr>
              <a:graphicFrameLocks noChangeAspect="1"/>
            </p:cNvGraphicFramePr>
            <p:nvPr>
              <p:extLst>
                <p:ext uri="{D42A27DB-BD31-4B8C-83A1-F6EECF244321}">
                  <p14:modId xmlns:p14="http://schemas.microsoft.com/office/powerpoint/2010/main" val="299516176"/>
                </p:ext>
              </p:extLst>
            </p:nvPr>
          </p:nvGraphicFramePr>
          <p:xfrm>
            <a:off x="6851675" y="4149080"/>
            <a:ext cx="528637" cy="365436"/>
          </p:xfrm>
          <a:graphic>
            <a:graphicData uri="http://schemas.openxmlformats.org/presentationml/2006/ole">
              <mc:AlternateContent xmlns:mc="http://schemas.openxmlformats.org/markup-compatibility/2006">
                <mc:Choice xmlns:v="urn:schemas-microsoft-com:vml" Requires="v">
                  <p:oleObj spid="_x0000_s96675" name="Equation" r:id="rId12" imgW="291960" imgH="203040" progId="Equation.DSMT4">
                    <p:embed/>
                  </p:oleObj>
                </mc:Choice>
                <mc:Fallback>
                  <p:oleObj name="Equation" r:id="rId12" imgW="291960" imgH="20304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51675" y="4149080"/>
                          <a:ext cx="528637" cy="3654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14"/>
            <p:cNvGraphicFramePr>
              <a:graphicFrameLocks noChangeAspect="1"/>
            </p:cNvGraphicFramePr>
            <p:nvPr>
              <p:extLst>
                <p:ext uri="{D42A27DB-BD31-4B8C-83A1-F6EECF244321}">
                  <p14:modId xmlns:p14="http://schemas.microsoft.com/office/powerpoint/2010/main" val="528322706"/>
                </p:ext>
              </p:extLst>
            </p:nvPr>
          </p:nvGraphicFramePr>
          <p:xfrm>
            <a:off x="7158038" y="5059362"/>
            <a:ext cx="1097646" cy="385861"/>
          </p:xfrm>
          <a:graphic>
            <a:graphicData uri="http://schemas.openxmlformats.org/presentationml/2006/ole">
              <mc:AlternateContent xmlns:mc="http://schemas.openxmlformats.org/markup-compatibility/2006">
                <mc:Choice xmlns:v="urn:schemas-microsoft-com:vml" Requires="v">
                  <p:oleObj spid="_x0000_s96676" name="Equation" r:id="rId14" imgW="571320" imgH="203040" progId="Equation.DSMT4">
                    <p:embed/>
                  </p:oleObj>
                </mc:Choice>
                <mc:Fallback>
                  <p:oleObj name="Equation" r:id="rId14" imgW="571320" imgH="20304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58038" y="5059362"/>
                          <a:ext cx="1097646" cy="3858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15"/>
            <p:cNvGraphicFramePr>
              <a:graphicFrameLocks noChangeAspect="1"/>
            </p:cNvGraphicFramePr>
            <p:nvPr>
              <p:extLst>
                <p:ext uri="{D42A27DB-BD31-4B8C-83A1-F6EECF244321}">
                  <p14:modId xmlns:p14="http://schemas.microsoft.com/office/powerpoint/2010/main" val="108582494"/>
                </p:ext>
              </p:extLst>
            </p:nvPr>
          </p:nvGraphicFramePr>
          <p:xfrm>
            <a:off x="7850065" y="4252804"/>
            <a:ext cx="525813" cy="387895"/>
          </p:xfrm>
          <a:graphic>
            <a:graphicData uri="http://schemas.openxmlformats.org/presentationml/2006/ole">
              <mc:AlternateContent xmlns:mc="http://schemas.openxmlformats.org/markup-compatibility/2006">
                <mc:Choice xmlns:v="urn:schemas-microsoft-com:vml" Requires="v">
                  <p:oleObj spid="_x0000_s96677" name="Equation" r:id="rId16" imgW="241200" imgH="177480" progId="Equation.DSMT4">
                    <p:embed/>
                  </p:oleObj>
                </mc:Choice>
                <mc:Fallback>
                  <p:oleObj name="Equation" r:id="rId16" imgW="241200" imgH="17748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850065" y="4252804"/>
                          <a:ext cx="525813" cy="3878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1711313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65788" y="1556792"/>
            <a:ext cx="3082676" cy="3139321"/>
          </a:xfrm>
          <a:prstGeom prst="rect">
            <a:avLst/>
          </a:prstGeom>
          <a:solidFill>
            <a:schemeClr val="tx1"/>
          </a:solidFill>
        </p:spPr>
        <p:txBody>
          <a:bodyPr wrap="square" rtlCol="0">
            <a:sp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2" name="标题 1"/>
          <p:cNvSpPr>
            <a:spLocks noGrp="1"/>
          </p:cNvSpPr>
          <p:nvPr>
            <p:ph type="title"/>
          </p:nvPr>
        </p:nvSpPr>
        <p:spPr/>
        <p:txBody>
          <a:bodyPr>
            <a:noAutofit/>
          </a:bodyPr>
          <a:lstStyle/>
          <a:p>
            <a:r>
              <a:rPr lang="en-US" altLang="zh-CN" sz="3200" dirty="0"/>
              <a:t>§1.3</a:t>
            </a:r>
            <a:r>
              <a:rPr lang="zh-CN" altLang="en-US" sz="3200" dirty="0"/>
              <a:t> 用直角坐标表示位移、速度和加速度</a:t>
            </a:r>
          </a:p>
        </p:txBody>
      </p:sp>
      <p:sp>
        <p:nvSpPr>
          <p:cNvPr id="3" name="内容占位符 2"/>
          <p:cNvSpPr>
            <a:spLocks noGrp="1"/>
          </p:cNvSpPr>
          <p:nvPr>
            <p:ph idx="1"/>
          </p:nvPr>
        </p:nvSpPr>
        <p:spPr>
          <a:xfrm>
            <a:off x="457200" y="1384176"/>
            <a:ext cx="8291264" cy="4997152"/>
          </a:xfrm>
        </p:spPr>
        <p:txBody>
          <a:bodyPr>
            <a:normAutofit/>
          </a:bodyPr>
          <a:lstStyle/>
          <a:p>
            <a:pPr>
              <a:lnSpc>
                <a:spcPct val="125000"/>
              </a:lnSpc>
              <a:spcBef>
                <a:spcPts val="1800"/>
              </a:spcBef>
            </a:pPr>
            <a:r>
              <a:rPr lang="zh-CN" altLang="en-US" dirty="0">
                <a:latin typeface="+mj-ea"/>
                <a:ea typeface="+mj-ea"/>
              </a:rPr>
              <a:t>位移</a:t>
            </a:r>
            <a:br>
              <a:rPr lang="en-US" altLang="zh-CN" dirty="0">
                <a:latin typeface="+mj-ea"/>
                <a:ea typeface="+mj-ea"/>
              </a:rPr>
            </a:br>
            <a:br>
              <a:rPr lang="en-US" altLang="zh-CN" dirty="0">
                <a:latin typeface="+mj-ea"/>
                <a:ea typeface="+mj-ea"/>
              </a:rPr>
            </a:br>
            <a:endParaRPr lang="en-US" altLang="zh-CN"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7" name="Line 6"/>
          <p:cNvSpPr>
            <a:spLocks noChangeShapeType="1"/>
          </p:cNvSpPr>
          <p:nvPr/>
        </p:nvSpPr>
        <p:spPr bwMode="auto">
          <a:xfrm flipV="1">
            <a:off x="6427788" y="1719263"/>
            <a:ext cx="0" cy="1854200"/>
          </a:xfrm>
          <a:prstGeom prst="line">
            <a:avLst/>
          </a:prstGeom>
          <a:noFill/>
          <a:ln w="28575">
            <a:solidFill>
              <a:schemeClr val="bg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7"/>
          <p:cNvSpPr>
            <a:spLocks noChangeShapeType="1"/>
          </p:cNvSpPr>
          <p:nvPr/>
        </p:nvSpPr>
        <p:spPr bwMode="auto">
          <a:xfrm flipH="1">
            <a:off x="5665788" y="3573463"/>
            <a:ext cx="762000" cy="685800"/>
          </a:xfrm>
          <a:prstGeom prst="line">
            <a:avLst/>
          </a:prstGeom>
          <a:noFill/>
          <a:ln w="28575">
            <a:solidFill>
              <a:schemeClr val="bg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8"/>
          <p:cNvSpPr>
            <a:spLocks noChangeShapeType="1"/>
          </p:cNvSpPr>
          <p:nvPr/>
        </p:nvSpPr>
        <p:spPr bwMode="auto">
          <a:xfrm>
            <a:off x="6427788" y="3573463"/>
            <a:ext cx="1944687" cy="0"/>
          </a:xfrm>
          <a:prstGeom prst="line">
            <a:avLst/>
          </a:prstGeom>
          <a:noFill/>
          <a:ln w="28575">
            <a:solidFill>
              <a:schemeClr val="bg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9"/>
          <p:cNvSpPr>
            <a:spLocks noChangeShapeType="1"/>
          </p:cNvSpPr>
          <p:nvPr/>
        </p:nvSpPr>
        <p:spPr bwMode="auto">
          <a:xfrm flipV="1">
            <a:off x="6427788" y="2276475"/>
            <a:ext cx="533400" cy="1296988"/>
          </a:xfrm>
          <a:prstGeom prst="line">
            <a:avLst/>
          </a:prstGeom>
          <a:noFill/>
          <a:ln w="38100">
            <a:solidFill>
              <a:srgbClr val="FFFF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10"/>
          <p:cNvSpPr>
            <a:spLocks noChangeShapeType="1"/>
          </p:cNvSpPr>
          <p:nvPr/>
        </p:nvSpPr>
        <p:spPr bwMode="auto">
          <a:xfrm>
            <a:off x="6427788" y="3573463"/>
            <a:ext cx="1295400" cy="228600"/>
          </a:xfrm>
          <a:prstGeom prst="line">
            <a:avLst/>
          </a:prstGeom>
          <a:noFill/>
          <a:ln w="38100">
            <a:solidFill>
              <a:srgbClr val="FFFF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11"/>
          <p:cNvSpPr>
            <a:spLocks noChangeShapeType="1"/>
          </p:cNvSpPr>
          <p:nvPr/>
        </p:nvSpPr>
        <p:spPr bwMode="auto">
          <a:xfrm>
            <a:off x="6931025" y="2276475"/>
            <a:ext cx="763588" cy="1511300"/>
          </a:xfrm>
          <a:prstGeom prst="line">
            <a:avLst/>
          </a:prstGeom>
          <a:noFill/>
          <a:ln w="38100">
            <a:solidFill>
              <a:srgbClr val="66FF33"/>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Rectangle 12"/>
          <p:cNvSpPr>
            <a:spLocks noChangeArrowheads="1"/>
          </p:cNvSpPr>
          <p:nvPr/>
        </p:nvSpPr>
        <p:spPr bwMode="auto">
          <a:xfrm>
            <a:off x="5876925" y="3960813"/>
            <a:ext cx="374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i="1">
                <a:solidFill>
                  <a:schemeClr val="bg1"/>
                </a:solidFill>
                <a:latin typeface="Times New Roman" pitchFamily="18" charset="0"/>
              </a:rPr>
              <a:t>x</a:t>
            </a:r>
            <a:r>
              <a:rPr kumimoji="1" lang="en-US" altLang="zh-CN" sz="2000" b="1">
                <a:solidFill>
                  <a:srgbClr val="66FFCC"/>
                </a:solidFill>
                <a:latin typeface="Times New Roman" pitchFamily="18" charset="0"/>
              </a:rPr>
              <a:t> </a:t>
            </a:r>
          </a:p>
        </p:txBody>
      </p:sp>
      <p:sp>
        <p:nvSpPr>
          <p:cNvPr id="34" name="Rectangle 13"/>
          <p:cNvSpPr>
            <a:spLocks noChangeArrowheads="1"/>
          </p:cNvSpPr>
          <p:nvPr/>
        </p:nvSpPr>
        <p:spPr bwMode="auto">
          <a:xfrm>
            <a:off x="8034338" y="3097213"/>
            <a:ext cx="296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i="1">
                <a:solidFill>
                  <a:schemeClr val="bg1"/>
                </a:solidFill>
                <a:latin typeface="Times New Roman" pitchFamily="18" charset="0"/>
              </a:rPr>
              <a:t>y</a:t>
            </a:r>
            <a:endParaRPr kumimoji="1" lang="en-US" altLang="zh-CN" sz="2000" b="1" i="1">
              <a:solidFill>
                <a:srgbClr val="66FFCC"/>
              </a:solidFill>
              <a:latin typeface="Times New Roman" pitchFamily="18" charset="0"/>
            </a:endParaRPr>
          </a:p>
        </p:txBody>
      </p:sp>
      <p:sp>
        <p:nvSpPr>
          <p:cNvPr id="35" name="Rectangle 14"/>
          <p:cNvSpPr>
            <a:spLocks noChangeArrowheads="1"/>
          </p:cNvSpPr>
          <p:nvPr/>
        </p:nvSpPr>
        <p:spPr bwMode="auto">
          <a:xfrm>
            <a:off x="6484938" y="1700213"/>
            <a:ext cx="282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i="1">
                <a:solidFill>
                  <a:schemeClr val="bg1"/>
                </a:solidFill>
                <a:latin typeface="Times New Roman" pitchFamily="18" charset="0"/>
              </a:rPr>
              <a:t>z</a:t>
            </a:r>
            <a:endParaRPr kumimoji="1" lang="en-US" altLang="zh-CN" sz="2000" b="1" i="1">
              <a:solidFill>
                <a:srgbClr val="66FFCC"/>
              </a:solidFill>
              <a:latin typeface="Times New Roman" pitchFamily="18" charset="0"/>
            </a:endParaRPr>
          </a:p>
        </p:txBody>
      </p:sp>
      <p:sp>
        <p:nvSpPr>
          <p:cNvPr id="36" name="Rectangle 15"/>
          <p:cNvSpPr>
            <a:spLocks noChangeArrowheads="1"/>
          </p:cNvSpPr>
          <p:nvPr/>
        </p:nvSpPr>
        <p:spPr bwMode="auto">
          <a:xfrm>
            <a:off x="6211888" y="3557588"/>
            <a:ext cx="488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000" b="1" i="1">
                <a:solidFill>
                  <a:schemeClr val="bg1"/>
                </a:solidFill>
                <a:latin typeface="Times New Roman" pitchFamily="18" charset="0"/>
              </a:rPr>
              <a:t>O</a:t>
            </a:r>
            <a:endParaRPr kumimoji="1" lang="en-US" altLang="zh-CN" sz="2000" b="1">
              <a:solidFill>
                <a:srgbClr val="66FFCC"/>
              </a:solidFill>
              <a:latin typeface="Times New Roman" pitchFamily="18" charset="0"/>
            </a:endParaRPr>
          </a:p>
        </p:txBody>
      </p:sp>
      <p:graphicFrame>
        <p:nvGraphicFramePr>
          <p:cNvPr id="37" name="Object 16"/>
          <p:cNvGraphicFramePr>
            <a:graphicFrameLocks noChangeAspect="1"/>
          </p:cNvGraphicFramePr>
          <p:nvPr/>
        </p:nvGraphicFramePr>
        <p:xfrm>
          <a:off x="7291388" y="2713038"/>
          <a:ext cx="349250" cy="234950"/>
        </p:xfrm>
        <a:graphic>
          <a:graphicData uri="http://schemas.openxmlformats.org/presentationml/2006/ole">
            <mc:AlternateContent xmlns:mc="http://schemas.openxmlformats.org/markup-compatibility/2006">
              <mc:Choice xmlns:v="urn:schemas-microsoft-com:vml" Requires="v">
                <p:oleObj spid="_x0000_s102596" name="公式" r:id="rId4" imgW="559080" imgH="381240" progId="Equation.3">
                  <p:embed/>
                </p:oleObj>
              </mc:Choice>
              <mc:Fallback>
                <p:oleObj name="公式" r:id="rId4" imgW="559080" imgH="381240" progId="Equation.3">
                  <p:embed/>
                  <p:pic>
                    <p:nvPicPr>
                      <p:cNvPr id="0" name="Picture 28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1388" y="2713038"/>
                        <a:ext cx="349250" cy="234950"/>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graphicFrame>
        <p:nvGraphicFramePr>
          <p:cNvPr id="38" name="Object 17"/>
          <p:cNvGraphicFramePr>
            <a:graphicFrameLocks noChangeAspect="1"/>
          </p:cNvGraphicFramePr>
          <p:nvPr/>
        </p:nvGraphicFramePr>
        <p:xfrm>
          <a:off x="6754813" y="2781300"/>
          <a:ext cx="176212" cy="338138"/>
        </p:xfrm>
        <a:graphic>
          <a:graphicData uri="http://schemas.openxmlformats.org/presentationml/2006/ole">
            <mc:AlternateContent xmlns:mc="http://schemas.openxmlformats.org/markup-compatibility/2006">
              <mc:Choice xmlns:v="urn:schemas-microsoft-com:vml" Requires="v">
                <p:oleObj spid="_x0000_s102597" name="公式" r:id="rId6" imgW="279360" imgH="546120" progId="Equation.3">
                  <p:embed/>
                </p:oleObj>
              </mc:Choice>
              <mc:Fallback>
                <p:oleObj name="公式" r:id="rId6" imgW="279360" imgH="546120" progId="Equation.3">
                  <p:embed/>
                  <p:pic>
                    <p:nvPicPr>
                      <p:cNvPr id="0" name="Picture 28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54813" y="2781300"/>
                        <a:ext cx="176212" cy="338138"/>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graphicFrame>
        <p:nvGraphicFramePr>
          <p:cNvPr id="39" name="Object 18"/>
          <p:cNvGraphicFramePr>
            <a:graphicFrameLocks noChangeAspect="1"/>
          </p:cNvGraphicFramePr>
          <p:nvPr/>
        </p:nvGraphicFramePr>
        <p:xfrm>
          <a:off x="6859588" y="3716338"/>
          <a:ext cx="204787" cy="338137"/>
        </p:xfrm>
        <a:graphic>
          <a:graphicData uri="http://schemas.openxmlformats.org/presentationml/2006/ole">
            <mc:AlternateContent xmlns:mc="http://schemas.openxmlformats.org/markup-compatibility/2006">
              <mc:Choice xmlns:v="urn:schemas-microsoft-com:vml" Requires="v">
                <p:oleObj spid="_x0000_s102598" name="公式" r:id="rId8" imgW="330120" imgH="546120" progId="Equation.3">
                  <p:embed/>
                </p:oleObj>
              </mc:Choice>
              <mc:Fallback>
                <p:oleObj name="公式" r:id="rId8" imgW="330120" imgH="546120" progId="Equation.3">
                  <p:embed/>
                  <p:pic>
                    <p:nvPicPr>
                      <p:cNvPr id="0" name="Picture 28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9588" y="3716338"/>
                        <a:ext cx="204787" cy="338137"/>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graphicFrame>
        <p:nvGraphicFramePr>
          <p:cNvPr id="40" name="Object 19"/>
          <p:cNvGraphicFramePr>
            <a:graphicFrameLocks noChangeAspect="1"/>
          </p:cNvGraphicFramePr>
          <p:nvPr/>
        </p:nvGraphicFramePr>
        <p:xfrm>
          <a:off x="6851650" y="1954213"/>
          <a:ext cx="223838" cy="233362"/>
        </p:xfrm>
        <a:graphic>
          <a:graphicData uri="http://schemas.openxmlformats.org/presentationml/2006/ole">
            <mc:AlternateContent xmlns:mc="http://schemas.openxmlformats.org/markup-compatibility/2006">
              <mc:Choice xmlns:v="urn:schemas-microsoft-com:vml" Requires="v">
                <p:oleObj spid="_x0000_s102599" name="公式" r:id="rId10" imgW="355680" imgH="381240" progId="Equation.3">
                  <p:embed/>
                </p:oleObj>
              </mc:Choice>
              <mc:Fallback>
                <p:oleObj name="公式" r:id="rId10" imgW="355680" imgH="381240" progId="Equation.3">
                  <p:embed/>
                  <p:pic>
                    <p:nvPicPr>
                      <p:cNvPr id="0" name="Picture 28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51650" y="1954213"/>
                        <a:ext cx="223838" cy="233362"/>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graphicFrame>
        <p:nvGraphicFramePr>
          <p:cNvPr id="41" name="Object 20"/>
          <p:cNvGraphicFramePr>
            <a:graphicFrameLocks/>
          </p:cNvGraphicFramePr>
          <p:nvPr/>
        </p:nvGraphicFramePr>
        <p:xfrm>
          <a:off x="7380288" y="3860800"/>
          <a:ext cx="233362" cy="312738"/>
        </p:xfrm>
        <a:graphic>
          <a:graphicData uri="http://schemas.openxmlformats.org/presentationml/2006/ole">
            <mc:AlternateContent xmlns:mc="http://schemas.openxmlformats.org/markup-compatibility/2006">
              <mc:Choice xmlns:v="urn:schemas-microsoft-com:vml" Requires="v">
                <p:oleObj spid="_x0000_s102600" name="公式" r:id="rId12" imgW="381240" imgH="507960" progId="Equation.3">
                  <p:embed/>
                </p:oleObj>
              </mc:Choice>
              <mc:Fallback>
                <p:oleObj name="公式" r:id="rId12" imgW="381240" imgH="507960" progId="Equation.3">
                  <p:embed/>
                  <p:pic>
                    <p:nvPicPr>
                      <p:cNvPr id="0" name="Picture 286"/>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80288" y="3860800"/>
                        <a:ext cx="233362" cy="312738"/>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graphicFrame>
        <p:nvGraphicFramePr>
          <p:cNvPr id="42" name="Object 29"/>
          <p:cNvGraphicFramePr>
            <a:graphicFrameLocks noChangeAspect="1"/>
          </p:cNvGraphicFramePr>
          <p:nvPr/>
        </p:nvGraphicFramePr>
        <p:xfrm>
          <a:off x="7072313" y="1917700"/>
          <a:ext cx="939800" cy="292100"/>
        </p:xfrm>
        <a:graphic>
          <a:graphicData uri="http://schemas.openxmlformats.org/presentationml/2006/ole">
            <mc:AlternateContent xmlns:mc="http://schemas.openxmlformats.org/markup-compatibility/2006">
              <mc:Choice xmlns:v="urn:schemas-microsoft-com:vml" Requires="v">
                <p:oleObj spid="_x0000_s102601" name="公式" r:id="rId14" imgW="1778400" imgH="546120" progId="Equation.3">
                  <p:embed/>
                </p:oleObj>
              </mc:Choice>
              <mc:Fallback>
                <p:oleObj name="公式" r:id="rId14" imgW="1778400" imgH="546120" progId="Equation.3">
                  <p:embed/>
                  <p:pic>
                    <p:nvPicPr>
                      <p:cNvPr id="0" name="Picture 28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72313" y="1917700"/>
                        <a:ext cx="939800" cy="292100"/>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graphicFrame>
        <p:nvGraphicFramePr>
          <p:cNvPr id="43" name="Object 30"/>
          <p:cNvGraphicFramePr>
            <a:graphicFrameLocks/>
          </p:cNvGraphicFramePr>
          <p:nvPr/>
        </p:nvGraphicFramePr>
        <p:xfrm>
          <a:off x="7667625" y="3860800"/>
          <a:ext cx="1025525" cy="295275"/>
        </p:xfrm>
        <a:graphic>
          <a:graphicData uri="http://schemas.openxmlformats.org/presentationml/2006/ole">
            <mc:AlternateContent xmlns:mc="http://schemas.openxmlformats.org/markup-compatibility/2006">
              <mc:Choice xmlns:v="urn:schemas-microsoft-com:vml" Requires="v">
                <p:oleObj spid="_x0000_s102602" name="公式" r:id="rId16" imgW="1956240" imgH="546120" progId="Equation.3">
                  <p:embed/>
                </p:oleObj>
              </mc:Choice>
              <mc:Fallback>
                <p:oleObj name="公式" r:id="rId16" imgW="1956240" imgH="546120" progId="Equation.3">
                  <p:embed/>
                  <p:pic>
                    <p:nvPicPr>
                      <p:cNvPr id="0" name="Picture 288"/>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667625" y="3860800"/>
                        <a:ext cx="1025525" cy="295275"/>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sp>
        <p:nvSpPr>
          <p:cNvPr id="44" name="Freeform 32"/>
          <p:cNvSpPr>
            <a:spLocks/>
          </p:cNvSpPr>
          <p:nvPr/>
        </p:nvSpPr>
        <p:spPr bwMode="auto">
          <a:xfrm rot="997389">
            <a:off x="5719763" y="2295525"/>
            <a:ext cx="2192337" cy="1955800"/>
          </a:xfrm>
          <a:custGeom>
            <a:avLst/>
            <a:gdLst>
              <a:gd name="T0" fmla="*/ 0 w 1497"/>
              <a:gd name="T1" fmla="*/ 143 h 1232"/>
              <a:gd name="T2" fmla="*/ 363 w 1497"/>
              <a:gd name="T3" fmla="*/ 53 h 1232"/>
              <a:gd name="T4" fmla="*/ 771 w 1497"/>
              <a:gd name="T5" fmla="*/ 7 h 1232"/>
              <a:gd name="T6" fmla="*/ 1179 w 1497"/>
              <a:gd name="T7" fmla="*/ 98 h 1232"/>
              <a:gd name="T8" fmla="*/ 1361 w 1497"/>
              <a:gd name="T9" fmla="*/ 416 h 1232"/>
              <a:gd name="T10" fmla="*/ 1497 w 1497"/>
              <a:gd name="T11" fmla="*/ 1232 h 1232"/>
            </a:gdLst>
            <a:ahLst/>
            <a:cxnLst>
              <a:cxn ang="0">
                <a:pos x="T0" y="T1"/>
              </a:cxn>
              <a:cxn ang="0">
                <a:pos x="T2" y="T3"/>
              </a:cxn>
              <a:cxn ang="0">
                <a:pos x="T4" y="T5"/>
              </a:cxn>
              <a:cxn ang="0">
                <a:pos x="T6" y="T7"/>
              </a:cxn>
              <a:cxn ang="0">
                <a:pos x="T8" y="T9"/>
              </a:cxn>
              <a:cxn ang="0">
                <a:pos x="T10" y="T11"/>
              </a:cxn>
            </a:cxnLst>
            <a:rect l="0" t="0" r="r" b="b"/>
            <a:pathLst>
              <a:path w="1497" h="1232">
                <a:moveTo>
                  <a:pt x="0" y="143"/>
                </a:moveTo>
                <a:cubicBezTo>
                  <a:pt x="117" y="109"/>
                  <a:pt x="235" y="76"/>
                  <a:pt x="363" y="53"/>
                </a:cubicBezTo>
                <a:cubicBezTo>
                  <a:pt x="491" y="30"/>
                  <a:pt x="635" y="0"/>
                  <a:pt x="771" y="7"/>
                </a:cubicBezTo>
                <a:cubicBezTo>
                  <a:pt x="907" y="14"/>
                  <a:pt x="1081" y="30"/>
                  <a:pt x="1179" y="98"/>
                </a:cubicBezTo>
                <a:cubicBezTo>
                  <a:pt x="1277" y="166"/>
                  <a:pt x="1308" y="227"/>
                  <a:pt x="1361" y="416"/>
                </a:cubicBezTo>
                <a:cubicBezTo>
                  <a:pt x="1414" y="605"/>
                  <a:pt x="1474" y="1096"/>
                  <a:pt x="1497" y="1232"/>
                </a:cubicBezTo>
              </a:path>
            </a:pathLst>
          </a:custGeom>
          <a:noFill/>
          <a:ln w="1905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Text Box 33"/>
          <p:cNvSpPr txBox="1">
            <a:spLocks noChangeArrowheads="1"/>
          </p:cNvSpPr>
          <p:nvPr/>
        </p:nvSpPr>
        <p:spPr bwMode="auto">
          <a:xfrm>
            <a:off x="6291263" y="3348038"/>
            <a:ext cx="301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a:solidFill>
                  <a:schemeClr val="bg1"/>
                </a:solidFill>
                <a:latin typeface="Times New Roman" pitchFamily="18" charset="0"/>
                <a:sym typeface="Symbol" pitchFamily="18" charset="2"/>
              </a:rPr>
              <a:t></a:t>
            </a:r>
            <a:endParaRPr kumimoji="1" lang="en-US" altLang="zh-CN" sz="2000" b="1">
              <a:solidFill>
                <a:schemeClr val="bg1"/>
              </a:solidFill>
              <a:latin typeface="Times New Roman" pitchFamily="18" charset="0"/>
            </a:endParaRPr>
          </a:p>
        </p:txBody>
      </p:sp>
      <p:sp>
        <p:nvSpPr>
          <p:cNvPr id="46" name="Text Box 34"/>
          <p:cNvSpPr txBox="1">
            <a:spLocks noChangeArrowheads="1"/>
          </p:cNvSpPr>
          <p:nvPr/>
        </p:nvSpPr>
        <p:spPr bwMode="auto">
          <a:xfrm>
            <a:off x="6796088" y="2081213"/>
            <a:ext cx="301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a:solidFill>
                  <a:schemeClr val="hlink"/>
                </a:solidFill>
                <a:latin typeface="Times New Roman" pitchFamily="18" charset="0"/>
                <a:sym typeface="Symbol" pitchFamily="18" charset="2"/>
              </a:rPr>
              <a:t></a:t>
            </a:r>
            <a:endParaRPr kumimoji="1" lang="en-US" altLang="zh-CN" sz="2000" b="1">
              <a:solidFill>
                <a:schemeClr val="hlink"/>
              </a:solidFill>
              <a:latin typeface="Times New Roman" pitchFamily="18" charset="0"/>
            </a:endParaRPr>
          </a:p>
        </p:txBody>
      </p:sp>
      <p:sp>
        <p:nvSpPr>
          <p:cNvPr id="47" name="Text Box 35"/>
          <p:cNvSpPr txBox="1">
            <a:spLocks noChangeArrowheads="1"/>
          </p:cNvSpPr>
          <p:nvPr/>
        </p:nvSpPr>
        <p:spPr bwMode="auto">
          <a:xfrm>
            <a:off x="7543800" y="3568700"/>
            <a:ext cx="301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a:solidFill>
                  <a:schemeClr val="hlink"/>
                </a:solidFill>
                <a:latin typeface="Times New Roman" pitchFamily="18" charset="0"/>
                <a:sym typeface="Symbol" pitchFamily="18" charset="2"/>
              </a:rPr>
              <a:t></a:t>
            </a:r>
            <a:endParaRPr kumimoji="1" lang="en-US" altLang="zh-CN" sz="2000" b="1">
              <a:solidFill>
                <a:schemeClr val="hlink"/>
              </a:solidFill>
              <a:latin typeface="Times New Roman" pitchFamily="18" charset="0"/>
            </a:endParaRPr>
          </a:p>
        </p:txBody>
      </p:sp>
      <p:graphicFrame>
        <p:nvGraphicFramePr>
          <p:cNvPr id="48" name="Object 4"/>
          <p:cNvGraphicFramePr>
            <a:graphicFrameLocks/>
          </p:cNvGraphicFramePr>
          <p:nvPr>
            <p:extLst>
              <p:ext uri="{D42A27DB-BD31-4B8C-83A1-F6EECF244321}">
                <p14:modId xmlns:p14="http://schemas.microsoft.com/office/powerpoint/2010/main" val="649226436"/>
              </p:ext>
            </p:extLst>
          </p:nvPr>
        </p:nvGraphicFramePr>
        <p:xfrm>
          <a:off x="4211960" y="4833923"/>
          <a:ext cx="1371413" cy="395277"/>
        </p:xfrm>
        <a:graphic>
          <a:graphicData uri="http://schemas.openxmlformats.org/presentationml/2006/ole">
            <mc:AlternateContent xmlns:mc="http://schemas.openxmlformats.org/markup-compatibility/2006">
              <mc:Choice xmlns:v="urn:schemas-microsoft-com:vml" Requires="v">
                <p:oleObj spid="_x0000_s102603" name="Equation" r:id="rId18" imgW="685800" imgH="228600" progId="Equation.DSMT4">
                  <p:embed/>
                </p:oleObj>
              </mc:Choice>
              <mc:Fallback>
                <p:oleObj name="Equation" r:id="rId18" imgW="685800" imgH="228600" progId="Equation.DSMT4">
                  <p:embed/>
                  <p:pic>
                    <p:nvPicPr>
                      <p:cNvPr id="0" name="Picture 289"/>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11960" y="4833923"/>
                        <a:ext cx="1371413" cy="3952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 name="Object 5"/>
          <p:cNvGraphicFramePr>
            <a:graphicFrameLocks noChangeAspect="1"/>
          </p:cNvGraphicFramePr>
          <p:nvPr>
            <p:extLst>
              <p:ext uri="{D42A27DB-BD31-4B8C-83A1-F6EECF244321}">
                <p14:modId xmlns:p14="http://schemas.microsoft.com/office/powerpoint/2010/main" val="390899337"/>
              </p:ext>
            </p:extLst>
          </p:nvPr>
        </p:nvGraphicFramePr>
        <p:xfrm>
          <a:off x="1683458" y="5373216"/>
          <a:ext cx="2684636" cy="458117"/>
        </p:xfrm>
        <a:graphic>
          <a:graphicData uri="http://schemas.openxmlformats.org/presentationml/2006/ole">
            <mc:AlternateContent xmlns:mc="http://schemas.openxmlformats.org/markup-compatibility/2006">
              <mc:Choice xmlns:v="urn:schemas-microsoft-com:vml" Requires="v">
                <p:oleObj spid="_x0000_s102604" name="Equation" r:id="rId20" imgW="1333440" imgH="228600" progId="Equation.DSMT4">
                  <p:embed/>
                </p:oleObj>
              </mc:Choice>
              <mc:Fallback>
                <p:oleObj name="Equation" r:id="rId20" imgW="1333440" imgH="228600" progId="Equation.DSMT4">
                  <p:embed/>
                  <p:pic>
                    <p:nvPicPr>
                      <p:cNvPr id="0" name="Picture 29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83458" y="5373216"/>
                        <a:ext cx="2684636" cy="4581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 name="Text Box 21"/>
          <p:cNvSpPr txBox="1">
            <a:spLocks noChangeArrowheads="1"/>
          </p:cNvSpPr>
          <p:nvPr/>
        </p:nvSpPr>
        <p:spPr bwMode="auto">
          <a:xfrm>
            <a:off x="669978" y="2074118"/>
            <a:ext cx="40797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latin typeface="Times New Roman" pitchFamily="18" charset="0"/>
              </a:rPr>
              <a:t>时刻 </a:t>
            </a:r>
            <a:r>
              <a:rPr kumimoji="1" lang="en-US" altLang="zh-CN" sz="2400" b="1" i="1">
                <a:latin typeface="Times New Roman" pitchFamily="18" charset="0"/>
              </a:rPr>
              <a:t>t </a:t>
            </a:r>
            <a:r>
              <a:rPr kumimoji="1" lang="zh-CN" altLang="en-US" sz="2400" b="1">
                <a:latin typeface="Times New Roman" pitchFamily="18" charset="0"/>
              </a:rPr>
              <a:t>，质点位于</a:t>
            </a:r>
            <a:r>
              <a:rPr kumimoji="1" lang="en-US" altLang="zh-CN" sz="2400" b="1" i="1">
                <a:latin typeface="Times New Roman" pitchFamily="18" charset="0"/>
              </a:rPr>
              <a:t>P </a:t>
            </a:r>
            <a:r>
              <a:rPr kumimoji="1" lang="zh-CN" altLang="en-US" sz="2400" b="1">
                <a:latin typeface="Times New Roman" pitchFamily="18" charset="0"/>
              </a:rPr>
              <a:t>，位矢为</a:t>
            </a:r>
          </a:p>
        </p:txBody>
      </p:sp>
      <p:graphicFrame>
        <p:nvGraphicFramePr>
          <p:cNvPr id="51" name="Object 22"/>
          <p:cNvGraphicFramePr>
            <a:graphicFrameLocks noChangeAspect="1"/>
          </p:cNvGraphicFramePr>
          <p:nvPr>
            <p:extLst>
              <p:ext uri="{D42A27DB-BD31-4B8C-83A1-F6EECF244321}">
                <p14:modId xmlns:p14="http://schemas.microsoft.com/office/powerpoint/2010/main" val="599823701"/>
              </p:ext>
            </p:extLst>
          </p:nvPr>
        </p:nvGraphicFramePr>
        <p:xfrm>
          <a:off x="4688334" y="2132326"/>
          <a:ext cx="243706" cy="432578"/>
        </p:xfrm>
        <a:graphic>
          <a:graphicData uri="http://schemas.openxmlformats.org/presentationml/2006/ole">
            <mc:AlternateContent xmlns:mc="http://schemas.openxmlformats.org/markup-compatibility/2006">
              <mc:Choice xmlns:v="urn:schemas-microsoft-com:vml" Requires="v">
                <p:oleObj spid="_x0000_s102605" name="Equation" r:id="rId22" imgW="126720" imgH="228600" progId="Equation.DSMT4">
                  <p:embed/>
                </p:oleObj>
              </mc:Choice>
              <mc:Fallback>
                <p:oleObj name="Equation" r:id="rId22" imgW="126720" imgH="228600" progId="Equation.DSMT4">
                  <p:embed/>
                  <p:pic>
                    <p:nvPicPr>
                      <p:cNvPr id="0" name="Picture 29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688334" y="2132326"/>
                        <a:ext cx="243706" cy="4325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 name="Text Box 23"/>
          <p:cNvSpPr txBox="1">
            <a:spLocks noChangeArrowheads="1"/>
          </p:cNvSpPr>
          <p:nvPr/>
        </p:nvSpPr>
        <p:spPr bwMode="auto">
          <a:xfrm>
            <a:off x="661186" y="2650380"/>
            <a:ext cx="47291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dirty="0">
                <a:latin typeface="Times New Roman" pitchFamily="18" charset="0"/>
              </a:rPr>
              <a:t>时刻 </a:t>
            </a:r>
            <a:r>
              <a:rPr kumimoji="1" lang="en-US" altLang="zh-CN" sz="2400" b="1" i="1" dirty="0">
                <a:latin typeface="Times New Roman" pitchFamily="18" charset="0"/>
              </a:rPr>
              <a:t>t +</a:t>
            </a:r>
            <a:r>
              <a:rPr kumimoji="1" lang="en-US" altLang="zh-CN" sz="2400" b="1" i="1" dirty="0">
                <a:latin typeface="Times New Roman" pitchFamily="18" charset="0"/>
                <a:sym typeface="Symbol" pitchFamily="18" charset="2"/>
              </a:rPr>
              <a:t></a:t>
            </a:r>
            <a:r>
              <a:rPr kumimoji="1" lang="en-US" altLang="zh-CN" sz="2400" b="1" i="1" dirty="0">
                <a:latin typeface="Times New Roman" pitchFamily="18" charset="0"/>
              </a:rPr>
              <a:t>t </a:t>
            </a:r>
            <a:r>
              <a:rPr kumimoji="1" lang="zh-CN" altLang="en-US" sz="2400" b="1" dirty="0">
                <a:latin typeface="Times New Roman" pitchFamily="18" charset="0"/>
              </a:rPr>
              <a:t>，质点位于 </a:t>
            </a:r>
            <a:r>
              <a:rPr kumimoji="1" lang="en-US" altLang="zh-CN" sz="2400" b="1" i="1" dirty="0">
                <a:latin typeface="Times New Roman" pitchFamily="18" charset="0"/>
              </a:rPr>
              <a:t>Q </a:t>
            </a:r>
            <a:r>
              <a:rPr kumimoji="1" lang="zh-CN" altLang="en-US" sz="2400" b="1" dirty="0">
                <a:latin typeface="Times New Roman" pitchFamily="18" charset="0"/>
              </a:rPr>
              <a:t>，位矢为</a:t>
            </a:r>
          </a:p>
        </p:txBody>
      </p:sp>
      <p:graphicFrame>
        <p:nvGraphicFramePr>
          <p:cNvPr id="53" name="Object 24"/>
          <p:cNvGraphicFramePr>
            <a:graphicFrameLocks noChangeAspect="1"/>
          </p:cNvGraphicFramePr>
          <p:nvPr>
            <p:extLst>
              <p:ext uri="{D42A27DB-BD31-4B8C-83A1-F6EECF244321}">
                <p14:modId xmlns:p14="http://schemas.microsoft.com/office/powerpoint/2010/main" val="1353258206"/>
              </p:ext>
            </p:extLst>
          </p:nvPr>
        </p:nvGraphicFramePr>
        <p:xfrm>
          <a:off x="5350641" y="2764160"/>
          <a:ext cx="244475" cy="349914"/>
        </p:xfrm>
        <a:graphic>
          <a:graphicData uri="http://schemas.openxmlformats.org/presentationml/2006/ole">
            <mc:AlternateContent xmlns:mc="http://schemas.openxmlformats.org/markup-compatibility/2006">
              <mc:Choice xmlns:v="urn:schemas-microsoft-com:vml" Requires="v">
                <p:oleObj spid="_x0000_s102606" name="Equation" r:id="rId24" imgW="139680" imgH="228600" progId="Equation.DSMT4">
                  <p:embed/>
                </p:oleObj>
              </mc:Choice>
              <mc:Fallback>
                <p:oleObj name="Equation" r:id="rId24" imgW="139680" imgH="228600" progId="Equation.DSMT4">
                  <p:embed/>
                  <p:pic>
                    <p:nvPicPr>
                      <p:cNvPr id="0" name="Picture 29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350641" y="2764160"/>
                        <a:ext cx="244475" cy="3499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 name="Object 25"/>
          <p:cNvGraphicFramePr>
            <a:graphicFrameLocks noChangeAspect="1"/>
          </p:cNvGraphicFramePr>
          <p:nvPr>
            <p:extLst>
              <p:ext uri="{D42A27DB-BD31-4B8C-83A1-F6EECF244321}">
                <p14:modId xmlns:p14="http://schemas.microsoft.com/office/powerpoint/2010/main" val="3901920852"/>
              </p:ext>
            </p:extLst>
          </p:nvPr>
        </p:nvGraphicFramePr>
        <p:xfrm>
          <a:off x="1979712" y="3676651"/>
          <a:ext cx="2330450" cy="479424"/>
        </p:xfrm>
        <a:graphic>
          <a:graphicData uri="http://schemas.openxmlformats.org/presentationml/2006/ole">
            <mc:AlternateContent xmlns:mc="http://schemas.openxmlformats.org/markup-compatibility/2006">
              <mc:Choice xmlns:v="urn:schemas-microsoft-com:vml" Requires="v">
                <p:oleObj spid="_x0000_s102607" name="Equation" r:id="rId26" imgW="1168200" imgH="241200" progId="Equation.DSMT4">
                  <p:embed/>
                </p:oleObj>
              </mc:Choice>
              <mc:Fallback>
                <p:oleObj name="Equation" r:id="rId26" imgW="1168200" imgH="241200" progId="Equation.DSMT4">
                  <p:embed/>
                  <p:pic>
                    <p:nvPicPr>
                      <p:cNvPr id="0" name="Picture 29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979712" y="3676651"/>
                        <a:ext cx="2330450" cy="4794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 name="Object 26"/>
          <p:cNvGraphicFramePr>
            <a:graphicFrameLocks noChangeAspect="1"/>
          </p:cNvGraphicFramePr>
          <p:nvPr>
            <p:extLst>
              <p:ext uri="{D42A27DB-BD31-4B8C-83A1-F6EECF244321}">
                <p14:modId xmlns:p14="http://schemas.microsoft.com/office/powerpoint/2010/main" val="794967796"/>
              </p:ext>
            </p:extLst>
          </p:nvPr>
        </p:nvGraphicFramePr>
        <p:xfrm>
          <a:off x="1979712" y="4205642"/>
          <a:ext cx="2314482" cy="448543"/>
        </p:xfrm>
        <a:graphic>
          <a:graphicData uri="http://schemas.openxmlformats.org/presentationml/2006/ole">
            <mc:AlternateContent xmlns:mc="http://schemas.openxmlformats.org/markup-compatibility/2006">
              <mc:Choice xmlns:v="urn:schemas-microsoft-com:vml" Requires="v">
                <p:oleObj spid="_x0000_s102608" name="Equation" r:id="rId28" imgW="1231560" imgH="241200" progId="Equation.DSMT4">
                  <p:embed/>
                </p:oleObj>
              </mc:Choice>
              <mc:Fallback>
                <p:oleObj name="Equation" r:id="rId28" imgW="1231560" imgH="241200" progId="Equation.DSMT4">
                  <p:embed/>
                  <p:pic>
                    <p:nvPicPr>
                      <p:cNvPr id="0" name="Picture 29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979712" y="4205642"/>
                        <a:ext cx="2314482" cy="4485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 name="Text Box 27"/>
          <p:cNvSpPr txBox="1">
            <a:spLocks noChangeArrowheads="1"/>
          </p:cNvSpPr>
          <p:nvPr/>
        </p:nvSpPr>
        <p:spPr bwMode="auto">
          <a:xfrm>
            <a:off x="618042" y="4797152"/>
            <a:ext cx="34740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latin typeface="Times New Roman" pitchFamily="18" charset="0"/>
              </a:rPr>
              <a:t>时间 </a:t>
            </a:r>
            <a:r>
              <a:rPr kumimoji="1" lang="zh-CN" altLang="en-US" sz="2400" b="1" i="1">
                <a:latin typeface="Times New Roman" pitchFamily="18" charset="0"/>
                <a:sym typeface="Symbol" pitchFamily="18" charset="2"/>
              </a:rPr>
              <a:t></a:t>
            </a:r>
            <a:r>
              <a:rPr kumimoji="1" lang="en-US" altLang="zh-CN" sz="2400" b="1" i="1">
                <a:latin typeface="Times New Roman" pitchFamily="18" charset="0"/>
              </a:rPr>
              <a:t>t  </a:t>
            </a:r>
            <a:r>
              <a:rPr kumimoji="1" lang="zh-CN" altLang="en-US" sz="2400" b="1">
                <a:latin typeface="Times New Roman" pitchFamily="18" charset="0"/>
              </a:rPr>
              <a:t>内质点的位移为</a:t>
            </a:r>
          </a:p>
        </p:txBody>
      </p:sp>
      <p:graphicFrame>
        <p:nvGraphicFramePr>
          <p:cNvPr id="57" name="Object 28"/>
          <p:cNvGraphicFramePr>
            <a:graphicFrameLocks noChangeAspect="1"/>
          </p:cNvGraphicFramePr>
          <p:nvPr>
            <p:extLst>
              <p:ext uri="{D42A27DB-BD31-4B8C-83A1-F6EECF244321}">
                <p14:modId xmlns:p14="http://schemas.microsoft.com/office/powerpoint/2010/main" val="800649950"/>
              </p:ext>
            </p:extLst>
          </p:nvPr>
        </p:nvGraphicFramePr>
        <p:xfrm>
          <a:off x="2179525" y="5949280"/>
          <a:ext cx="3899870" cy="432048"/>
        </p:xfrm>
        <a:graphic>
          <a:graphicData uri="http://schemas.openxmlformats.org/presentationml/2006/ole">
            <mc:AlternateContent xmlns:mc="http://schemas.openxmlformats.org/markup-compatibility/2006">
              <mc:Choice xmlns:v="urn:schemas-microsoft-com:vml" Requires="v">
                <p:oleObj spid="_x0000_s102609" name="Equation" r:id="rId30" imgW="2171520" imgH="241200" progId="Equation.DSMT4">
                  <p:embed/>
                </p:oleObj>
              </mc:Choice>
              <mc:Fallback>
                <p:oleObj name="Equation" r:id="rId30" imgW="2171520" imgH="241200" progId="Equation.DSMT4">
                  <p:embed/>
                  <p:pic>
                    <p:nvPicPr>
                      <p:cNvPr id="0" name="Picture 295"/>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179525" y="5949280"/>
                        <a:ext cx="3899870"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 name="Text Box 31"/>
          <p:cNvSpPr txBox="1">
            <a:spLocks noChangeArrowheads="1"/>
          </p:cNvSpPr>
          <p:nvPr/>
        </p:nvSpPr>
        <p:spPr bwMode="auto">
          <a:xfrm>
            <a:off x="645465" y="3225055"/>
            <a:ext cx="32784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dirty="0">
                <a:latin typeface="Times New Roman" pitchFamily="18" charset="0"/>
              </a:rPr>
              <a:t>建如图所示坐标系，则</a:t>
            </a:r>
          </a:p>
        </p:txBody>
      </p:sp>
      <p:sp>
        <p:nvSpPr>
          <p:cNvPr id="6" name="TextBox 5"/>
          <p:cNvSpPr txBox="1"/>
          <p:nvPr/>
        </p:nvSpPr>
        <p:spPr>
          <a:xfrm>
            <a:off x="6251575" y="5236424"/>
            <a:ext cx="2496889" cy="646331"/>
          </a:xfrm>
          <a:prstGeom prst="rect">
            <a:avLst/>
          </a:prstGeom>
          <a:noFill/>
        </p:spPr>
        <p:txBody>
          <a:bodyPr wrap="square" rtlCol="0">
            <a:spAutoFit/>
          </a:bodyPr>
          <a:lstStyle/>
          <a:p>
            <a:r>
              <a:rPr lang="zh-CN" altLang="en-US" dirty="0"/>
              <a:t>把位移的矢量表示展开成直角坐标的三个分量</a:t>
            </a:r>
          </a:p>
        </p:txBody>
      </p:sp>
    </p:spTree>
    <p:extLst>
      <p:ext uri="{BB962C8B-B14F-4D97-AF65-F5344CB8AC3E}">
        <p14:creationId xmlns:p14="http://schemas.microsoft.com/office/powerpoint/2010/main" val="27688576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200" dirty="0"/>
              <a:t>§1.3</a:t>
            </a:r>
            <a:r>
              <a:rPr lang="zh-CN" altLang="en-US" sz="3200" dirty="0"/>
              <a:t> 用直角坐标表示位移、速度和加速度</a:t>
            </a:r>
          </a:p>
        </p:txBody>
      </p:sp>
      <p:sp>
        <p:nvSpPr>
          <p:cNvPr id="3" name="内容占位符 2"/>
          <p:cNvSpPr>
            <a:spLocks noGrp="1"/>
          </p:cNvSpPr>
          <p:nvPr>
            <p:ph idx="1"/>
          </p:nvPr>
        </p:nvSpPr>
        <p:spPr>
          <a:xfrm>
            <a:off x="457200" y="1384176"/>
            <a:ext cx="8291264" cy="4997152"/>
          </a:xfrm>
        </p:spPr>
        <p:txBody>
          <a:bodyPr>
            <a:normAutofit/>
          </a:bodyPr>
          <a:lstStyle/>
          <a:p>
            <a:pPr>
              <a:lnSpc>
                <a:spcPct val="125000"/>
              </a:lnSpc>
              <a:spcBef>
                <a:spcPts val="1800"/>
              </a:spcBef>
            </a:pPr>
            <a:r>
              <a:rPr lang="zh-CN" altLang="en-US" dirty="0">
                <a:latin typeface="+mj-ea"/>
                <a:ea typeface="+mj-ea"/>
              </a:rPr>
              <a:t>速度</a:t>
            </a:r>
            <a:br>
              <a:rPr lang="en-US" altLang="zh-CN" dirty="0">
                <a:latin typeface="+mj-ea"/>
                <a:ea typeface="+mj-ea"/>
              </a:rPr>
            </a:br>
            <a:endParaRPr lang="en-US" altLang="zh-CN"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9" name="Rectangle 3"/>
          <p:cNvSpPr>
            <a:spLocks noChangeArrowheads="1"/>
          </p:cNvSpPr>
          <p:nvPr/>
        </p:nvSpPr>
        <p:spPr bwMode="auto">
          <a:xfrm>
            <a:off x="864627" y="2332404"/>
            <a:ext cx="1720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latin typeface="Times New Roman" pitchFamily="18" charset="0"/>
                <a:ea typeface="仿宋_GB2312" pitchFamily="49" charset="-122"/>
              </a:rPr>
              <a:t>1. </a:t>
            </a:r>
            <a:r>
              <a:rPr kumimoji="1" lang="zh-CN" altLang="en-US" sz="2400" b="1" dirty="0">
                <a:latin typeface="宋体" charset="-122"/>
              </a:rPr>
              <a:t>平均速度</a:t>
            </a:r>
            <a:endParaRPr kumimoji="1" lang="zh-CN" altLang="en-US" sz="1400" b="1" dirty="0">
              <a:latin typeface="Times New Roman" pitchFamily="18" charset="0"/>
            </a:endParaRPr>
          </a:p>
        </p:txBody>
      </p:sp>
      <p:graphicFrame>
        <p:nvGraphicFramePr>
          <p:cNvPr id="60" name="Object 4"/>
          <p:cNvGraphicFramePr>
            <a:graphicFrameLocks noChangeAspect="1"/>
          </p:cNvGraphicFramePr>
          <p:nvPr>
            <p:extLst>
              <p:ext uri="{D42A27DB-BD31-4B8C-83A1-F6EECF244321}">
                <p14:modId xmlns:p14="http://schemas.microsoft.com/office/powerpoint/2010/main" val="1989743556"/>
              </p:ext>
            </p:extLst>
          </p:nvPr>
        </p:nvGraphicFramePr>
        <p:xfrm>
          <a:off x="2843808" y="2225675"/>
          <a:ext cx="2997200" cy="669925"/>
        </p:xfrm>
        <a:graphic>
          <a:graphicData uri="http://schemas.openxmlformats.org/presentationml/2006/ole">
            <mc:AlternateContent xmlns:mc="http://schemas.openxmlformats.org/markup-compatibility/2006">
              <mc:Choice xmlns:v="urn:schemas-microsoft-com:vml" Requires="v">
                <p:oleObj spid="_x0000_s18922" name="Equation" r:id="rId4" imgW="1765080" imgH="393480" progId="Equation.DSMT4">
                  <p:embed/>
                </p:oleObj>
              </mc:Choice>
              <mc:Fallback>
                <p:oleObj name="Equation" r:id="rId4" imgW="1765080" imgH="393480" progId="Equation.DSMT4">
                  <p:embed/>
                  <p:pic>
                    <p:nvPicPr>
                      <p:cNvPr id="0" name="Picture 10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808" y="2225675"/>
                        <a:ext cx="2997200" cy="669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 name="Rectangle 5"/>
          <p:cNvSpPr>
            <a:spLocks noChangeArrowheads="1"/>
          </p:cNvSpPr>
          <p:nvPr/>
        </p:nvSpPr>
        <p:spPr bwMode="auto">
          <a:xfrm>
            <a:off x="848186" y="3154415"/>
            <a:ext cx="1714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latin typeface="Times New Roman" pitchFamily="18" charset="0"/>
              </a:rPr>
              <a:t>2. </a:t>
            </a:r>
            <a:r>
              <a:rPr kumimoji="1" lang="zh-CN" altLang="en-US" sz="2400" b="1" dirty="0">
                <a:latin typeface="宋体" charset="-122"/>
              </a:rPr>
              <a:t>瞬时速度</a:t>
            </a:r>
            <a:endParaRPr kumimoji="1" lang="zh-CN" altLang="en-US" sz="2400" b="1" dirty="0">
              <a:latin typeface="仿宋_GB2312" pitchFamily="49" charset="-122"/>
              <a:ea typeface="仿宋_GB2312" pitchFamily="49" charset="-122"/>
            </a:endParaRPr>
          </a:p>
        </p:txBody>
      </p:sp>
      <p:graphicFrame>
        <p:nvGraphicFramePr>
          <p:cNvPr id="62" name="Object 6"/>
          <p:cNvGraphicFramePr>
            <a:graphicFrameLocks noChangeAspect="1"/>
          </p:cNvGraphicFramePr>
          <p:nvPr>
            <p:extLst>
              <p:ext uri="{D42A27DB-BD31-4B8C-83A1-F6EECF244321}">
                <p14:modId xmlns:p14="http://schemas.microsoft.com/office/powerpoint/2010/main" val="2074597388"/>
              </p:ext>
            </p:extLst>
          </p:nvPr>
        </p:nvGraphicFramePr>
        <p:xfrm>
          <a:off x="2843808" y="3068960"/>
          <a:ext cx="4787487" cy="685105"/>
        </p:xfrm>
        <a:graphic>
          <a:graphicData uri="http://schemas.openxmlformats.org/presentationml/2006/ole">
            <mc:AlternateContent xmlns:mc="http://schemas.openxmlformats.org/markup-compatibility/2006">
              <mc:Choice xmlns:v="urn:schemas-microsoft-com:vml" Requires="v">
                <p:oleObj spid="_x0000_s18923" name="Equation" r:id="rId6" imgW="2755800" imgH="393480" progId="Equation.DSMT4">
                  <p:embed/>
                </p:oleObj>
              </mc:Choice>
              <mc:Fallback>
                <p:oleObj name="Equation" r:id="rId6" imgW="2755800" imgH="393480" progId="Equation.DSMT4">
                  <p:embed/>
                  <p:pic>
                    <p:nvPicPr>
                      <p:cNvPr id="0" name="Picture 10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3808" y="3068960"/>
                        <a:ext cx="4787487" cy="6851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 name="Object 7"/>
          <p:cNvGraphicFramePr>
            <a:graphicFrameLocks noChangeAspect="1"/>
          </p:cNvGraphicFramePr>
          <p:nvPr>
            <p:extLst>
              <p:ext uri="{D42A27DB-BD31-4B8C-83A1-F6EECF244321}">
                <p14:modId xmlns:p14="http://schemas.microsoft.com/office/powerpoint/2010/main" val="888854046"/>
              </p:ext>
            </p:extLst>
          </p:nvPr>
        </p:nvGraphicFramePr>
        <p:xfrm>
          <a:off x="3923928" y="3933056"/>
          <a:ext cx="3010543" cy="576634"/>
        </p:xfrm>
        <a:graphic>
          <a:graphicData uri="http://schemas.openxmlformats.org/presentationml/2006/ole">
            <mc:AlternateContent xmlns:mc="http://schemas.openxmlformats.org/markup-compatibility/2006">
              <mc:Choice xmlns:v="urn:schemas-microsoft-com:vml" Requires="v">
                <p:oleObj spid="_x0000_s18924" name="Equation" r:id="rId8" imgW="2057400" imgH="393480" progId="Equation.DSMT4">
                  <p:embed/>
                </p:oleObj>
              </mc:Choice>
              <mc:Fallback>
                <p:oleObj name="Equation" r:id="rId8" imgW="2057400" imgH="393480" progId="Equation.DSMT4">
                  <p:embed/>
                  <p:pic>
                    <p:nvPicPr>
                      <p:cNvPr id="0" name="Picture 10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23928" y="3933056"/>
                        <a:ext cx="3010543" cy="576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aphicFrame>
        <p:nvGraphicFramePr>
          <p:cNvPr id="64" name="Object 8"/>
          <p:cNvGraphicFramePr>
            <a:graphicFrameLocks noChangeAspect="1"/>
          </p:cNvGraphicFramePr>
          <p:nvPr>
            <p:extLst>
              <p:ext uri="{D42A27DB-BD31-4B8C-83A1-F6EECF244321}">
                <p14:modId xmlns:p14="http://schemas.microsoft.com/office/powerpoint/2010/main" val="3048591332"/>
              </p:ext>
            </p:extLst>
          </p:nvPr>
        </p:nvGraphicFramePr>
        <p:xfrm>
          <a:off x="3131840" y="4765947"/>
          <a:ext cx="4622628" cy="746100"/>
        </p:xfrm>
        <a:graphic>
          <a:graphicData uri="http://schemas.openxmlformats.org/presentationml/2006/ole">
            <mc:AlternateContent xmlns:mc="http://schemas.openxmlformats.org/markup-compatibility/2006">
              <mc:Choice xmlns:v="urn:schemas-microsoft-com:vml" Requires="v">
                <p:oleObj spid="_x0000_s18925" name="Equation" r:id="rId10" imgW="2755800" imgH="444240" progId="Equation.DSMT4">
                  <p:embed/>
                </p:oleObj>
              </mc:Choice>
              <mc:Fallback>
                <p:oleObj name="Equation" r:id="rId10" imgW="2755800" imgH="444240" progId="Equation.DSMT4">
                  <p:embed/>
                  <p:pic>
                    <p:nvPicPr>
                      <p:cNvPr id="0" name="Picture 1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31840" y="4765947"/>
                        <a:ext cx="4622628" cy="7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 name="Text Box 9"/>
          <p:cNvSpPr txBox="1">
            <a:spLocks noChangeArrowheads="1"/>
          </p:cNvSpPr>
          <p:nvPr/>
        </p:nvSpPr>
        <p:spPr bwMode="auto">
          <a:xfrm>
            <a:off x="848186" y="4961953"/>
            <a:ext cx="20409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dirty="0">
                <a:latin typeface="Times New Roman" pitchFamily="18" charset="0"/>
              </a:rPr>
              <a:t>速度的大小为</a:t>
            </a:r>
          </a:p>
        </p:txBody>
      </p:sp>
      <p:sp>
        <p:nvSpPr>
          <p:cNvPr id="66" name="Text Box 10"/>
          <p:cNvSpPr txBox="1">
            <a:spLocks noChangeArrowheads="1"/>
          </p:cNvSpPr>
          <p:nvPr/>
        </p:nvSpPr>
        <p:spPr bwMode="auto">
          <a:xfrm>
            <a:off x="782513" y="5924128"/>
            <a:ext cx="417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dirty="0">
                <a:latin typeface="Times New Roman" pitchFamily="18" charset="0"/>
              </a:rPr>
              <a:t>速度的方向用方向余弦表示为</a:t>
            </a:r>
          </a:p>
        </p:txBody>
      </p:sp>
      <p:graphicFrame>
        <p:nvGraphicFramePr>
          <p:cNvPr id="67" name="Object 11"/>
          <p:cNvGraphicFramePr>
            <a:graphicFrameLocks/>
          </p:cNvGraphicFramePr>
          <p:nvPr>
            <p:extLst>
              <p:ext uri="{D42A27DB-BD31-4B8C-83A1-F6EECF244321}">
                <p14:modId xmlns:p14="http://schemas.microsoft.com/office/powerpoint/2010/main" val="832932615"/>
              </p:ext>
            </p:extLst>
          </p:nvPr>
        </p:nvGraphicFramePr>
        <p:xfrm>
          <a:off x="4991500" y="5756684"/>
          <a:ext cx="3756963" cy="840668"/>
        </p:xfrm>
        <a:graphic>
          <a:graphicData uri="http://schemas.openxmlformats.org/presentationml/2006/ole">
            <mc:AlternateContent xmlns:mc="http://schemas.openxmlformats.org/markup-compatibility/2006">
              <mc:Choice xmlns:v="urn:schemas-microsoft-com:vml" Requires="v">
                <p:oleObj spid="_x0000_s18926" name="Equation" r:id="rId12" imgW="2641320" imgH="469800" progId="Equation.DSMT4">
                  <p:embed/>
                </p:oleObj>
              </mc:Choice>
              <mc:Fallback>
                <p:oleObj name="Equation" r:id="rId12" imgW="2641320" imgH="469800" progId="Equation.DSMT4">
                  <p:embed/>
                  <p:pic>
                    <p:nvPicPr>
                      <p:cNvPr id="0" name="Picture 111"/>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91500" y="5756684"/>
                        <a:ext cx="3756963" cy="8406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31658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课程目录</a:t>
            </a:r>
          </a:p>
        </p:txBody>
      </p:sp>
      <p:sp>
        <p:nvSpPr>
          <p:cNvPr id="3" name="内容占位符 2"/>
          <p:cNvSpPr>
            <a:spLocks noGrp="1"/>
          </p:cNvSpPr>
          <p:nvPr>
            <p:ph idx="1"/>
          </p:nvPr>
        </p:nvSpPr>
        <p:spPr>
          <a:xfrm>
            <a:off x="457200" y="1600200"/>
            <a:ext cx="8229600" cy="4853136"/>
          </a:xfrm>
        </p:spPr>
        <p:txBody>
          <a:bodyPr>
            <a:normAutofit/>
          </a:bodyPr>
          <a:lstStyle/>
          <a:p>
            <a:r>
              <a:rPr lang="zh-CN" altLang="en-US" dirty="0"/>
              <a:t>本课程共</a:t>
            </a:r>
            <a:r>
              <a:rPr lang="en-US" altLang="zh-CN" dirty="0"/>
              <a:t>8</a:t>
            </a:r>
            <a:r>
              <a:rPr lang="zh-CN" altLang="en-US" dirty="0"/>
              <a:t>章：</a:t>
            </a:r>
            <a:br>
              <a:rPr lang="en-US" altLang="zh-CN" dirty="0"/>
            </a:br>
            <a:r>
              <a:rPr lang="zh-CN" altLang="en-US" dirty="0"/>
              <a:t>第一章 质点运动学</a:t>
            </a:r>
            <a:br>
              <a:rPr lang="en-US" altLang="zh-CN" dirty="0"/>
            </a:br>
            <a:r>
              <a:rPr lang="zh-CN" altLang="en-US" dirty="0"/>
              <a:t>第二章 质点动力学（牛顿运动定律）</a:t>
            </a:r>
            <a:br>
              <a:rPr lang="en-US" altLang="zh-CN" dirty="0"/>
            </a:br>
            <a:r>
              <a:rPr lang="zh-CN" altLang="en-US" dirty="0"/>
              <a:t>第三章 功和能</a:t>
            </a:r>
            <a:br>
              <a:rPr lang="en-US" altLang="zh-CN" dirty="0"/>
            </a:br>
            <a:r>
              <a:rPr lang="zh-CN" altLang="en-US" dirty="0"/>
              <a:t>第四章 冲量和动量</a:t>
            </a:r>
            <a:br>
              <a:rPr lang="en-US" altLang="zh-CN" dirty="0"/>
            </a:br>
            <a:r>
              <a:rPr lang="zh-CN" altLang="en-US" dirty="0"/>
              <a:t>第五章 刚体力学（刚体运动学和动力学）</a:t>
            </a:r>
            <a:br>
              <a:rPr lang="en-US" altLang="zh-CN" dirty="0"/>
            </a:br>
            <a:r>
              <a:rPr lang="zh-CN" altLang="en-US" dirty="0"/>
              <a:t>第六章 机械振动</a:t>
            </a:r>
            <a:br>
              <a:rPr lang="en-US" altLang="zh-CN" dirty="0"/>
            </a:br>
            <a:r>
              <a:rPr lang="zh-CN" altLang="en-US" dirty="0"/>
              <a:t>第七章 物质的弹性和波</a:t>
            </a:r>
            <a:br>
              <a:rPr lang="en-US" altLang="zh-CN" dirty="0"/>
            </a:br>
            <a:r>
              <a:rPr lang="zh-CN" altLang="en-US" dirty="0"/>
              <a:t>第八章 </a:t>
            </a:r>
            <a:r>
              <a:rPr lang="zh-CN" altLang="en-US" dirty="0">
                <a:solidFill>
                  <a:srgbClr val="FF0000"/>
                </a:solidFill>
              </a:rPr>
              <a:t>相对论简介</a:t>
            </a:r>
            <a:endParaRPr lang="en-US" altLang="zh-CN" dirty="0">
              <a:solidFill>
                <a:srgbClr val="FF0000"/>
              </a:solidFill>
            </a:endParaRPr>
          </a:p>
        </p:txBody>
      </p:sp>
      <p:cxnSp>
        <p:nvCxnSpPr>
          <p:cNvPr id="4" name="直接连接符 3"/>
          <p:cNvCxnSpPr/>
          <p:nvPr/>
        </p:nvCxnSpPr>
        <p:spPr>
          <a:xfrm>
            <a:off x="395536" y="1370361"/>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Box 7">
            <a:extLst>
              <a:ext uri="{FF2B5EF4-FFF2-40B4-BE49-F238E27FC236}">
                <a16:creationId xmlns:a16="http://schemas.microsoft.com/office/drawing/2014/main" id="{220F8959-2BA6-4C2E-ABD2-EE87AB28BD10}"/>
              </a:ext>
            </a:extLst>
          </p:cNvPr>
          <p:cNvSpPr txBox="1"/>
          <p:nvPr/>
        </p:nvSpPr>
        <p:spPr>
          <a:xfrm>
            <a:off x="4211960" y="5949280"/>
            <a:ext cx="4752528" cy="830997"/>
          </a:xfrm>
          <a:prstGeom prst="rect">
            <a:avLst/>
          </a:prstGeom>
          <a:noFill/>
          <a:ln>
            <a:solidFill>
              <a:schemeClr val="accent1"/>
            </a:solidFill>
          </a:ln>
        </p:spPr>
        <p:txBody>
          <a:bodyPr wrap="square" rtlCol="0">
            <a:spAutoFit/>
          </a:bodyPr>
          <a:lstStyle/>
          <a:p>
            <a:r>
              <a:rPr lang="en-US" altLang="zh-CN" sz="2400" dirty="0">
                <a:hlinkClick r:id="rId2"/>
              </a:rPr>
              <a:t>energyoptics@163.com</a:t>
            </a:r>
            <a:r>
              <a:rPr lang="en-US" altLang="zh-CN" sz="2400" dirty="0"/>
              <a:t>      </a:t>
            </a:r>
            <a:r>
              <a:rPr lang="zh-CN" altLang="en-US" sz="2400" dirty="0"/>
              <a:t>文件中心</a:t>
            </a:r>
            <a:endParaRPr lang="en-US" altLang="zh-CN" sz="2400" dirty="0"/>
          </a:p>
          <a:p>
            <a:r>
              <a:rPr lang="zh-CN" altLang="en-US" sz="2400" dirty="0"/>
              <a:t>密码：</a:t>
            </a:r>
            <a:r>
              <a:rPr lang="en-US" altLang="zh-CN" sz="2400" dirty="0"/>
              <a:t>24406energy</a:t>
            </a:r>
            <a:endParaRPr lang="zh-CN" altLang="en-US" sz="2400" dirty="0"/>
          </a:p>
        </p:txBody>
      </p:sp>
    </p:spTree>
    <p:extLst>
      <p:ext uri="{BB962C8B-B14F-4D97-AF65-F5344CB8AC3E}">
        <p14:creationId xmlns:p14="http://schemas.microsoft.com/office/powerpoint/2010/main" val="2018133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200" dirty="0"/>
              <a:t>§1.3</a:t>
            </a:r>
            <a:r>
              <a:rPr lang="zh-CN" altLang="en-US" sz="3200" dirty="0"/>
              <a:t> 用直角坐标表示位移、速度和加速度</a:t>
            </a:r>
          </a:p>
        </p:txBody>
      </p:sp>
      <p:sp>
        <p:nvSpPr>
          <p:cNvPr id="3" name="内容占位符 2"/>
          <p:cNvSpPr>
            <a:spLocks noGrp="1"/>
          </p:cNvSpPr>
          <p:nvPr>
            <p:ph idx="1"/>
          </p:nvPr>
        </p:nvSpPr>
        <p:spPr>
          <a:xfrm>
            <a:off x="457200" y="1384176"/>
            <a:ext cx="8291264" cy="4997152"/>
          </a:xfrm>
        </p:spPr>
        <p:txBody>
          <a:bodyPr>
            <a:normAutofit/>
          </a:bodyPr>
          <a:lstStyle/>
          <a:p>
            <a:pPr>
              <a:lnSpc>
                <a:spcPct val="125000"/>
              </a:lnSpc>
              <a:spcBef>
                <a:spcPts val="1800"/>
              </a:spcBef>
            </a:pPr>
            <a:r>
              <a:rPr lang="zh-CN" altLang="en-US" dirty="0">
                <a:latin typeface="+mj-ea"/>
                <a:ea typeface="+mj-ea"/>
              </a:rPr>
              <a:t>加速度</a:t>
            </a:r>
            <a:br>
              <a:rPr lang="en-US" altLang="zh-CN" dirty="0">
                <a:latin typeface="+mj-ea"/>
                <a:ea typeface="+mj-ea"/>
              </a:rPr>
            </a:br>
            <a:endParaRPr lang="en-US" altLang="zh-CN"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14" name="Object 3"/>
          <p:cNvGraphicFramePr>
            <a:graphicFrameLocks/>
          </p:cNvGraphicFramePr>
          <p:nvPr>
            <p:extLst>
              <p:ext uri="{D42A27DB-BD31-4B8C-83A1-F6EECF244321}">
                <p14:modId xmlns:p14="http://schemas.microsoft.com/office/powerpoint/2010/main" val="1444644870"/>
              </p:ext>
            </p:extLst>
          </p:nvPr>
        </p:nvGraphicFramePr>
        <p:xfrm>
          <a:off x="1052089" y="2249978"/>
          <a:ext cx="936104" cy="674966"/>
        </p:xfrm>
        <a:graphic>
          <a:graphicData uri="http://schemas.openxmlformats.org/presentationml/2006/ole">
            <mc:AlternateContent xmlns:mc="http://schemas.openxmlformats.org/markup-compatibility/2006">
              <mc:Choice xmlns:v="urn:schemas-microsoft-com:vml" Requires="v">
                <p:oleObj spid="_x0000_s20146" name="Equation" r:id="rId4" imgW="482400" imgH="393480" progId="Equation.DSMT4">
                  <p:embed/>
                </p:oleObj>
              </mc:Choice>
              <mc:Fallback>
                <p:oleObj name="Equation" r:id="rId4" imgW="482400" imgH="393480" progId="Equation.DSMT4">
                  <p:embed/>
                  <p:pic>
                    <p:nvPicPr>
                      <p:cNvPr id="0" name="Picture 16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2089" y="2249978"/>
                        <a:ext cx="936104" cy="6749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4"/>
          <p:cNvGraphicFramePr>
            <a:graphicFrameLocks noChangeAspect="1"/>
          </p:cNvGraphicFramePr>
          <p:nvPr>
            <p:extLst>
              <p:ext uri="{D42A27DB-BD31-4B8C-83A1-F6EECF244321}">
                <p14:modId xmlns:p14="http://schemas.microsoft.com/office/powerpoint/2010/main" val="1079506753"/>
              </p:ext>
            </p:extLst>
          </p:nvPr>
        </p:nvGraphicFramePr>
        <p:xfrm>
          <a:off x="4409572" y="2191417"/>
          <a:ext cx="2520280" cy="731962"/>
        </p:xfrm>
        <a:graphic>
          <a:graphicData uri="http://schemas.openxmlformats.org/presentationml/2006/ole">
            <mc:AlternateContent xmlns:mc="http://schemas.openxmlformats.org/markup-compatibility/2006">
              <mc:Choice xmlns:v="urn:schemas-microsoft-com:vml" Requires="v">
                <p:oleObj spid="_x0000_s20147" name="Equation" r:id="rId6" imgW="1460160" imgH="419040" progId="Equation.DSMT4">
                  <p:embed/>
                </p:oleObj>
              </mc:Choice>
              <mc:Fallback>
                <p:oleObj name="Equation" r:id="rId6" imgW="1460160" imgH="419040" progId="Equation.DSMT4">
                  <p:embed/>
                  <p:pic>
                    <p:nvPicPr>
                      <p:cNvPr id="0" name="Picture 16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9572" y="2191417"/>
                        <a:ext cx="2520280" cy="73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5"/>
          <p:cNvGraphicFramePr>
            <a:graphicFrameLocks noChangeAspect="1"/>
          </p:cNvGraphicFramePr>
          <p:nvPr>
            <p:extLst>
              <p:ext uri="{D42A27DB-BD31-4B8C-83A1-F6EECF244321}">
                <p14:modId xmlns:p14="http://schemas.microsoft.com/office/powerpoint/2010/main" val="2103145932"/>
              </p:ext>
            </p:extLst>
          </p:nvPr>
        </p:nvGraphicFramePr>
        <p:xfrm>
          <a:off x="2033777" y="2236531"/>
          <a:ext cx="2382835" cy="674966"/>
        </p:xfrm>
        <a:graphic>
          <a:graphicData uri="http://schemas.openxmlformats.org/presentationml/2006/ole">
            <mc:AlternateContent xmlns:mc="http://schemas.openxmlformats.org/markup-compatibility/2006">
              <mc:Choice xmlns:v="urn:schemas-microsoft-com:vml" Requires="v">
                <p:oleObj spid="_x0000_s20148" name="Equation" r:id="rId8" imgW="1498320" imgH="419040" progId="Equation.DSMT4">
                  <p:embed/>
                </p:oleObj>
              </mc:Choice>
              <mc:Fallback>
                <p:oleObj name="Equation" r:id="rId8" imgW="1498320" imgH="419040" progId="Equation.DSMT4">
                  <p:embed/>
                  <p:pic>
                    <p:nvPicPr>
                      <p:cNvPr id="0" name="Picture 16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33777" y="2236531"/>
                        <a:ext cx="2382835" cy="6749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6"/>
          <p:cNvGraphicFramePr>
            <a:graphicFrameLocks/>
          </p:cNvGraphicFramePr>
          <p:nvPr>
            <p:extLst>
              <p:ext uri="{D42A27DB-BD31-4B8C-83A1-F6EECF244321}">
                <p14:modId xmlns:p14="http://schemas.microsoft.com/office/powerpoint/2010/main" val="4079208194"/>
              </p:ext>
            </p:extLst>
          </p:nvPr>
        </p:nvGraphicFramePr>
        <p:xfrm>
          <a:off x="1055420" y="3154415"/>
          <a:ext cx="2444941" cy="517503"/>
        </p:xfrm>
        <a:graphic>
          <a:graphicData uri="http://schemas.openxmlformats.org/presentationml/2006/ole">
            <mc:AlternateContent xmlns:mc="http://schemas.openxmlformats.org/markup-compatibility/2006">
              <mc:Choice xmlns:v="urn:schemas-microsoft-com:vml" Requires="v">
                <p:oleObj spid="_x0000_s20149" name="Equation" r:id="rId10" imgW="1346040" imgH="253800" progId="Equation.DSMT4">
                  <p:embed/>
                </p:oleObj>
              </mc:Choice>
              <mc:Fallback>
                <p:oleObj name="Equation" r:id="rId10" imgW="1346040" imgH="253800" progId="Equation.DSMT4">
                  <p:embed/>
                  <p:pic>
                    <p:nvPicPr>
                      <p:cNvPr id="0" name="Picture 16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55420" y="3154415"/>
                        <a:ext cx="2444941" cy="5175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7"/>
          <p:cNvGraphicFramePr>
            <a:graphicFrameLocks/>
          </p:cNvGraphicFramePr>
          <p:nvPr>
            <p:extLst>
              <p:ext uri="{D42A27DB-BD31-4B8C-83A1-F6EECF244321}">
                <p14:modId xmlns:p14="http://schemas.microsoft.com/office/powerpoint/2010/main" val="1324428431"/>
              </p:ext>
            </p:extLst>
          </p:nvPr>
        </p:nvGraphicFramePr>
        <p:xfrm>
          <a:off x="971600" y="3848472"/>
          <a:ext cx="4414416" cy="732656"/>
        </p:xfrm>
        <a:graphic>
          <a:graphicData uri="http://schemas.openxmlformats.org/presentationml/2006/ole">
            <mc:AlternateContent xmlns:mc="http://schemas.openxmlformats.org/markup-compatibility/2006">
              <mc:Choice xmlns:v="urn:schemas-microsoft-com:vml" Requires="v">
                <p:oleObj spid="_x0000_s20150" name="Equation" r:id="rId12" imgW="3504960" imgH="419040" progId="Equation.DSMT4">
                  <p:embed/>
                </p:oleObj>
              </mc:Choice>
              <mc:Fallback>
                <p:oleObj name="Equation" r:id="rId12" imgW="3504960" imgH="419040" progId="Equation.DSMT4">
                  <p:embed/>
                  <p:pic>
                    <p:nvPicPr>
                      <p:cNvPr id="0" name="Picture 166"/>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71600" y="3848472"/>
                        <a:ext cx="4414416" cy="73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aphicFrame>
        <p:nvGraphicFramePr>
          <p:cNvPr id="19" name="Object 8"/>
          <p:cNvGraphicFramePr>
            <a:graphicFrameLocks noChangeAspect="1"/>
          </p:cNvGraphicFramePr>
          <p:nvPr>
            <p:extLst>
              <p:ext uri="{D42A27DB-BD31-4B8C-83A1-F6EECF244321}">
                <p14:modId xmlns:p14="http://schemas.microsoft.com/office/powerpoint/2010/main" val="108686620"/>
              </p:ext>
            </p:extLst>
          </p:nvPr>
        </p:nvGraphicFramePr>
        <p:xfrm>
          <a:off x="4430998" y="4941168"/>
          <a:ext cx="2937623" cy="720080"/>
        </p:xfrm>
        <a:graphic>
          <a:graphicData uri="http://schemas.openxmlformats.org/presentationml/2006/ole">
            <mc:AlternateContent xmlns:mc="http://schemas.openxmlformats.org/markup-compatibility/2006">
              <mc:Choice xmlns:v="urn:schemas-microsoft-com:vml" Requires="v">
                <p:oleObj spid="_x0000_s20151" name="Equation" r:id="rId14" imgW="1866600" imgH="457200" progId="Equation.DSMT4">
                  <p:embed/>
                </p:oleObj>
              </mc:Choice>
              <mc:Fallback>
                <p:oleObj name="Equation" r:id="rId14" imgW="1866600" imgH="457200" progId="Equation.DSMT4">
                  <p:embed/>
                  <p:pic>
                    <p:nvPicPr>
                      <p:cNvPr id="0" name="Picture 16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30998" y="4941168"/>
                        <a:ext cx="2937623" cy="720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9"/>
          <p:cNvGraphicFramePr>
            <a:graphicFrameLocks noChangeAspect="1"/>
          </p:cNvGraphicFramePr>
          <p:nvPr>
            <p:extLst>
              <p:ext uri="{D42A27DB-BD31-4B8C-83A1-F6EECF244321}">
                <p14:modId xmlns:p14="http://schemas.microsoft.com/office/powerpoint/2010/main" val="2972455587"/>
              </p:ext>
            </p:extLst>
          </p:nvPr>
        </p:nvGraphicFramePr>
        <p:xfrm>
          <a:off x="2362747" y="5040070"/>
          <a:ext cx="2127647" cy="539601"/>
        </p:xfrm>
        <a:graphic>
          <a:graphicData uri="http://schemas.openxmlformats.org/presentationml/2006/ole">
            <mc:AlternateContent xmlns:mc="http://schemas.openxmlformats.org/markup-compatibility/2006">
              <mc:Choice xmlns:v="urn:schemas-microsoft-com:vml" Requires="v">
                <p:oleObj spid="_x0000_s20152" name="Equation" r:id="rId16" imgW="1206360" imgH="304560" progId="Equation.DSMT4">
                  <p:embed/>
                </p:oleObj>
              </mc:Choice>
              <mc:Fallback>
                <p:oleObj name="Equation" r:id="rId16" imgW="1206360" imgH="304560" progId="Equation.DSMT4">
                  <p:embed/>
                  <p:pic>
                    <p:nvPicPr>
                      <p:cNvPr id="0" name="Picture 16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62747" y="5040070"/>
                        <a:ext cx="2127647" cy="5396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10"/>
          <p:cNvGraphicFramePr>
            <a:graphicFrameLocks/>
          </p:cNvGraphicFramePr>
          <p:nvPr>
            <p:extLst>
              <p:ext uri="{D42A27DB-BD31-4B8C-83A1-F6EECF244321}">
                <p14:modId xmlns:p14="http://schemas.microsoft.com/office/powerpoint/2010/main" val="77496656"/>
              </p:ext>
            </p:extLst>
          </p:nvPr>
        </p:nvGraphicFramePr>
        <p:xfrm>
          <a:off x="4292449" y="5676056"/>
          <a:ext cx="3960440" cy="864096"/>
        </p:xfrm>
        <a:graphic>
          <a:graphicData uri="http://schemas.openxmlformats.org/presentationml/2006/ole">
            <mc:AlternateContent xmlns:mc="http://schemas.openxmlformats.org/markup-compatibility/2006">
              <mc:Choice xmlns:v="urn:schemas-microsoft-com:vml" Requires="v">
                <p:oleObj spid="_x0000_s20153" name="Equation" r:id="rId18" imgW="2743200" imgH="469800" progId="Equation.DSMT4">
                  <p:embed/>
                </p:oleObj>
              </mc:Choice>
              <mc:Fallback>
                <p:oleObj name="Equation" r:id="rId18" imgW="2743200" imgH="469800" progId="Equation.DSMT4">
                  <p:embed/>
                  <p:pic>
                    <p:nvPicPr>
                      <p:cNvPr id="0" name="Picture 169"/>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92449" y="5676056"/>
                        <a:ext cx="3960440" cy="8640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 Box 11"/>
          <p:cNvSpPr txBox="1">
            <a:spLocks noChangeArrowheads="1"/>
          </p:cNvSpPr>
          <p:nvPr/>
        </p:nvSpPr>
        <p:spPr bwMode="auto">
          <a:xfrm>
            <a:off x="1052089" y="5085184"/>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dirty="0">
                <a:latin typeface="Times New Roman" pitchFamily="18" charset="0"/>
              </a:rPr>
              <a:t>大小为</a:t>
            </a:r>
          </a:p>
        </p:txBody>
      </p:sp>
      <p:sp>
        <p:nvSpPr>
          <p:cNvPr id="23" name="Text Box 12"/>
          <p:cNvSpPr txBox="1">
            <a:spLocks noChangeArrowheads="1"/>
          </p:cNvSpPr>
          <p:nvPr/>
        </p:nvSpPr>
        <p:spPr bwMode="auto">
          <a:xfrm>
            <a:off x="1013986" y="5877272"/>
            <a:ext cx="32784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dirty="0">
                <a:latin typeface="Times New Roman" pitchFamily="18" charset="0"/>
              </a:rPr>
              <a:t>方向用方向余弦表示为</a:t>
            </a:r>
          </a:p>
        </p:txBody>
      </p:sp>
    </p:spTree>
    <p:extLst>
      <p:ext uri="{BB962C8B-B14F-4D97-AF65-F5344CB8AC3E}">
        <p14:creationId xmlns:p14="http://schemas.microsoft.com/office/powerpoint/2010/main" val="540427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200" dirty="0"/>
              <a:t>§1.3</a:t>
            </a:r>
            <a:r>
              <a:rPr lang="zh-CN" altLang="en-US" sz="3200" dirty="0"/>
              <a:t> 用直角坐标表示位移、速度和加速度</a:t>
            </a:r>
          </a:p>
        </p:txBody>
      </p:sp>
      <p:sp>
        <p:nvSpPr>
          <p:cNvPr id="3" name="内容占位符 2"/>
          <p:cNvSpPr>
            <a:spLocks noGrp="1"/>
          </p:cNvSpPr>
          <p:nvPr>
            <p:ph idx="1"/>
          </p:nvPr>
        </p:nvSpPr>
        <p:spPr>
          <a:xfrm>
            <a:off x="457200" y="1384176"/>
            <a:ext cx="8291264" cy="4997152"/>
          </a:xfrm>
        </p:spPr>
        <p:txBody>
          <a:bodyPr>
            <a:normAutofit/>
          </a:bodyPr>
          <a:lstStyle/>
          <a:p>
            <a:pPr>
              <a:lnSpc>
                <a:spcPct val="125000"/>
              </a:lnSpc>
              <a:spcBef>
                <a:spcPts val="1800"/>
              </a:spcBef>
            </a:pPr>
            <a:r>
              <a:rPr lang="zh-CN" altLang="en-US" dirty="0">
                <a:latin typeface="+mj-ea"/>
                <a:ea typeface="+mj-ea"/>
              </a:rPr>
              <a:t>运动学的两类问题</a:t>
            </a:r>
            <a:br>
              <a:rPr lang="en-US" altLang="zh-CN" dirty="0">
                <a:latin typeface="+mj-ea"/>
                <a:ea typeface="+mj-ea"/>
              </a:rPr>
            </a:br>
            <a:endParaRPr lang="en-US" altLang="zh-CN"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Rectangle 2"/>
          <p:cNvSpPr>
            <a:spLocks noChangeArrowheads="1"/>
          </p:cNvSpPr>
          <p:nvPr/>
        </p:nvSpPr>
        <p:spPr bwMode="auto">
          <a:xfrm>
            <a:off x="2854659" y="2428004"/>
            <a:ext cx="3470275"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4000">
                <a:solidFill>
                  <a:srgbClr val="FF3300"/>
                </a:solidFill>
                <a:ea typeface="黑体" pitchFamily="2" charset="-122"/>
              </a:rPr>
              <a:t>质点运动方程</a:t>
            </a:r>
          </a:p>
        </p:txBody>
      </p:sp>
      <p:sp>
        <p:nvSpPr>
          <p:cNvPr id="25" name="Rectangle 3"/>
          <p:cNvSpPr>
            <a:spLocks noChangeArrowheads="1"/>
          </p:cNvSpPr>
          <p:nvPr/>
        </p:nvSpPr>
        <p:spPr bwMode="auto">
          <a:xfrm>
            <a:off x="1775010" y="4089218"/>
            <a:ext cx="1749425" cy="987425"/>
          </a:xfrm>
          <a:prstGeom prst="rect">
            <a:avLst/>
          </a:prstGeom>
          <a:solidFill>
            <a:srgbClr val="66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3200">
                <a:solidFill>
                  <a:schemeClr val="tx1"/>
                </a:solidFill>
                <a:latin typeface="Times New Roman" pitchFamily="18" charset="0"/>
                <a:ea typeface="宋体" charset="-122"/>
              </a:defRPr>
            </a:lvl1pPr>
            <a:lvl2pPr marL="742950" indent="-285750" algn="l">
              <a:spcBef>
                <a:spcPct val="20000"/>
              </a:spcBef>
              <a:buChar char="–"/>
              <a:defRPr kumimoji="1" sz="2800">
                <a:solidFill>
                  <a:schemeClr val="tx1"/>
                </a:solidFill>
                <a:latin typeface="Times New Roman" pitchFamily="18" charset="0"/>
                <a:ea typeface="宋体" charset="-122"/>
              </a:defRPr>
            </a:lvl2pPr>
            <a:lvl3pPr marL="1143000" indent="-228600" algn="l">
              <a:spcBef>
                <a:spcPct val="20000"/>
              </a:spcBef>
              <a:buChar char="•"/>
              <a:defRPr kumimoji="1" sz="2400">
                <a:solidFill>
                  <a:schemeClr val="tx1"/>
                </a:solidFill>
                <a:latin typeface="Times New Roman" pitchFamily="18" charset="0"/>
                <a:ea typeface="宋体" charset="-122"/>
              </a:defRPr>
            </a:lvl3pPr>
            <a:lvl4pPr marL="1600200" indent="-228600" algn="l">
              <a:spcBef>
                <a:spcPct val="20000"/>
              </a:spcBef>
              <a:buChar char="–"/>
              <a:defRPr kumimoji="1" sz="2000">
                <a:solidFill>
                  <a:schemeClr val="tx1"/>
                </a:solidFill>
                <a:latin typeface="Times New Roman" pitchFamily="18" charset="0"/>
                <a:ea typeface="宋体" charset="-122"/>
              </a:defRPr>
            </a:lvl4pPr>
            <a:lvl5pPr marL="2057400" indent="-228600" algn="l">
              <a:spcBef>
                <a:spcPct val="20000"/>
              </a:spcBef>
              <a:buChar char="»"/>
              <a:defRPr kumimoji="1" sz="2000">
                <a:solidFill>
                  <a:schemeClr val="tx1"/>
                </a:solidFill>
                <a:latin typeface="Times New Roman" pitchFamily="18" charset="0"/>
                <a:ea typeface="宋体" charset="-122"/>
              </a:defRPr>
            </a:lvl5pPr>
            <a:lvl6pPr marL="2514600" indent="-228600" fontAlgn="base">
              <a:spcBef>
                <a:spcPct val="20000"/>
              </a:spcBef>
              <a:spcAft>
                <a:spcPct val="0"/>
              </a:spcAft>
              <a:buChar char="»"/>
              <a:defRPr kumimoji="1" sz="2000">
                <a:solidFill>
                  <a:schemeClr val="tx1"/>
                </a:solidFill>
                <a:latin typeface="Times New Roman" pitchFamily="18" charset="0"/>
                <a:ea typeface="宋体" charset="-122"/>
              </a:defRPr>
            </a:lvl6pPr>
            <a:lvl7pPr marL="2971800" indent="-228600" fontAlgn="base">
              <a:spcBef>
                <a:spcPct val="20000"/>
              </a:spcBef>
              <a:spcAft>
                <a:spcPct val="0"/>
              </a:spcAft>
              <a:buChar char="»"/>
              <a:defRPr kumimoji="1" sz="2000">
                <a:solidFill>
                  <a:schemeClr val="tx1"/>
                </a:solidFill>
                <a:latin typeface="Times New Roman" pitchFamily="18" charset="0"/>
                <a:ea typeface="宋体" charset="-122"/>
              </a:defRPr>
            </a:lvl7pPr>
            <a:lvl8pPr marL="3429000" indent="-228600" fontAlgn="base">
              <a:spcBef>
                <a:spcPct val="20000"/>
              </a:spcBef>
              <a:spcAft>
                <a:spcPct val="0"/>
              </a:spcAft>
              <a:buChar char="»"/>
              <a:defRPr kumimoji="1" sz="2000">
                <a:solidFill>
                  <a:schemeClr val="tx1"/>
                </a:solidFill>
                <a:latin typeface="Times New Roman" pitchFamily="18" charset="0"/>
                <a:ea typeface="宋体" charset="-122"/>
              </a:defRPr>
            </a:lvl8pPr>
            <a:lvl9pPr marL="3886200" indent="-228600" fontAlgn="base">
              <a:spcBef>
                <a:spcPct val="20000"/>
              </a:spcBef>
              <a:spcAft>
                <a:spcPct val="0"/>
              </a:spcAft>
              <a:buChar char="»"/>
              <a:defRPr kumimoji="1" sz="2000">
                <a:solidFill>
                  <a:schemeClr val="tx1"/>
                </a:solidFill>
                <a:latin typeface="Times New Roman" pitchFamily="18" charset="0"/>
                <a:ea typeface="宋体" charset="-122"/>
              </a:defRPr>
            </a:lvl9pPr>
          </a:lstStyle>
          <a:p>
            <a:pPr>
              <a:buFontTx/>
              <a:buNone/>
            </a:pPr>
            <a:r>
              <a:rPr lang="zh-CN" altLang="en-US" sz="2400" b="1" dirty="0"/>
              <a:t>质点运动学</a:t>
            </a:r>
          </a:p>
          <a:p>
            <a:pPr>
              <a:buFontTx/>
              <a:buNone/>
            </a:pPr>
            <a:r>
              <a:rPr lang="zh-CN" altLang="en-US" sz="2400" b="1" dirty="0"/>
              <a:t>第二类问题</a:t>
            </a:r>
          </a:p>
        </p:txBody>
      </p:sp>
      <p:grpSp>
        <p:nvGrpSpPr>
          <p:cNvPr id="26" name="Group 4"/>
          <p:cNvGrpSpPr>
            <a:grpSpLocks/>
          </p:cNvGrpSpPr>
          <p:nvPr/>
        </p:nvGrpSpPr>
        <p:grpSpPr bwMode="auto">
          <a:xfrm>
            <a:off x="3833341" y="3607120"/>
            <a:ext cx="693738" cy="2209800"/>
            <a:chOff x="2292" y="1290"/>
            <a:chExt cx="437" cy="1392"/>
          </a:xfrm>
        </p:grpSpPr>
        <p:sp>
          <p:nvSpPr>
            <p:cNvPr id="27" name="Rectangle 5"/>
            <p:cNvSpPr>
              <a:spLocks noChangeArrowheads="1"/>
            </p:cNvSpPr>
            <p:nvPr/>
          </p:nvSpPr>
          <p:spPr bwMode="auto">
            <a:xfrm rot="10800000" flipH="1">
              <a:off x="2661" y="1290"/>
              <a:ext cx="68" cy="1392"/>
            </a:xfrm>
            <a:prstGeom prst="rect">
              <a:avLst/>
            </a:prstGeom>
            <a:solidFill>
              <a:srgbClr val="66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 name="AutoShape 6"/>
            <p:cNvSpPr>
              <a:spLocks noChangeArrowheads="1"/>
            </p:cNvSpPr>
            <p:nvPr/>
          </p:nvSpPr>
          <p:spPr bwMode="auto">
            <a:xfrm rot="13536899">
              <a:off x="2471" y="1283"/>
              <a:ext cx="144" cy="371"/>
            </a:xfrm>
            <a:prstGeom prst="triangle">
              <a:avLst>
                <a:gd name="adj" fmla="val 23028"/>
              </a:avLst>
            </a:prstGeom>
            <a:solidFill>
              <a:srgbClr val="66CCFF"/>
            </a:solidFill>
            <a:ln w="9525">
              <a:solidFill>
                <a:srgbClr val="66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 name="Rectangle 7"/>
            <p:cNvSpPr>
              <a:spLocks noChangeArrowheads="1"/>
            </p:cNvSpPr>
            <p:nvPr/>
          </p:nvSpPr>
          <p:spPr bwMode="auto">
            <a:xfrm>
              <a:off x="2292" y="1752"/>
              <a:ext cx="340" cy="7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400">
                  <a:solidFill>
                    <a:schemeClr val="tx2"/>
                  </a:solidFill>
                </a:rPr>
                <a:t>求积分</a:t>
              </a:r>
            </a:p>
          </p:txBody>
        </p:sp>
      </p:grpSp>
      <p:grpSp>
        <p:nvGrpSpPr>
          <p:cNvPr id="30" name="Group 8"/>
          <p:cNvGrpSpPr>
            <a:grpSpLocks/>
          </p:cNvGrpSpPr>
          <p:nvPr/>
        </p:nvGrpSpPr>
        <p:grpSpPr bwMode="auto">
          <a:xfrm>
            <a:off x="4806479" y="3619820"/>
            <a:ext cx="681037" cy="2197100"/>
            <a:chOff x="2792" y="1298"/>
            <a:chExt cx="429" cy="1384"/>
          </a:xfrm>
        </p:grpSpPr>
        <p:sp>
          <p:nvSpPr>
            <p:cNvPr id="31" name="Rectangle 9"/>
            <p:cNvSpPr>
              <a:spLocks noChangeArrowheads="1"/>
            </p:cNvSpPr>
            <p:nvPr/>
          </p:nvSpPr>
          <p:spPr bwMode="auto">
            <a:xfrm flipH="1">
              <a:off x="2802" y="1298"/>
              <a:ext cx="68" cy="1384"/>
            </a:xfrm>
            <a:prstGeom prst="rect">
              <a:avLst/>
            </a:prstGeom>
            <a:solidFill>
              <a:srgbClr val="66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 name="AutoShape 10"/>
            <p:cNvSpPr>
              <a:spLocks noChangeArrowheads="1"/>
            </p:cNvSpPr>
            <p:nvPr/>
          </p:nvSpPr>
          <p:spPr bwMode="auto">
            <a:xfrm rot="2736899">
              <a:off x="2906" y="2312"/>
              <a:ext cx="143" cy="371"/>
            </a:xfrm>
            <a:prstGeom prst="triangle">
              <a:avLst>
                <a:gd name="adj" fmla="val 29139"/>
              </a:avLst>
            </a:prstGeom>
            <a:solidFill>
              <a:srgbClr val="66CCFF"/>
            </a:solidFill>
            <a:ln w="9525">
              <a:solidFill>
                <a:srgbClr val="66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 name="Rectangle 11"/>
            <p:cNvSpPr>
              <a:spLocks noChangeArrowheads="1"/>
            </p:cNvSpPr>
            <p:nvPr/>
          </p:nvSpPr>
          <p:spPr bwMode="auto">
            <a:xfrm>
              <a:off x="2881" y="1502"/>
              <a:ext cx="340" cy="7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400">
                  <a:solidFill>
                    <a:schemeClr val="tx2"/>
                  </a:solidFill>
                </a:rPr>
                <a:t>求导数</a:t>
              </a:r>
            </a:p>
          </p:txBody>
        </p:sp>
      </p:grpSp>
      <p:sp>
        <p:nvSpPr>
          <p:cNvPr id="35" name="Rectangle 13"/>
          <p:cNvSpPr>
            <a:spLocks noChangeArrowheads="1"/>
          </p:cNvSpPr>
          <p:nvPr/>
        </p:nvSpPr>
        <p:spPr bwMode="auto">
          <a:xfrm>
            <a:off x="2876884" y="5883994"/>
            <a:ext cx="38544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3600" b="1" dirty="0">
                <a:solidFill>
                  <a:srgbClr val="FF66FF"/>
                </a:solidFill>
              </a:rPr>
              <a:t>质点速度、加速度</a:t>
            </a:r>
          </a:p>
        </p:txBody>
      </p:sp>
      <p:sp>
        <p:nvSpPr>
          <p:cNvPr id="37" name="Rectangle 15"/>
          <p:cNvSpPr>
            <a:spLocks noChangeArrowheads="1"/>
          </p:cNvSpPr>
          <p:nvPr/>
        </p:nvSpPr>
        <p:spPr bwMode="auto">
          <a:xfrm>
            <a:off x="5846911" y="4116112"/>
            <a:ext cx="1749425" cy="987425"/>
          </a:xfrm>
          <a:prstGeom prst="rect">
            <a:avLst/>
          </a:prstGeom>
          <a:solidFill>
            <a:srgbClr val="66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3200">
                <a:solidFill>
                  <a:schemeClr val="tx1"/>
                </a:solidFill>
                <a:latin typeface="Times New Roman" pitchFamily="18" charset="0"/>
                <a:ea typeface="宋体" charset="-122"/>
              </a:defRPr>
            </a:lvl1pPr>
            <a:lvl2pPr marL="742950" indent="-285750" algn="l">
              <a:spcBef>
                <a:spcPct val="20000"/>
              </a:spcBef>
              <a:buChar char="–"/>
              <a:defRPr kumimoji="1" sz="2800">
                <a:solidFill>
                  <a:schemeClr val="tx1"/>
                </a:solidFill>
                <a:latin typeface="Times New Roman" pitchFamily="18" charset="0"/>
                <a:ea typeface="宋体" charset="-122"/>
              </a:defRPr>
            </a:lvl2pPr>
            <a:lvl3pPr marL="1143000" indent="-228600" algn="l">
              <a:spcBef>
                <a:spcPct val="20000"/>
              </a:spcBef>
              <a:buChar char="•"/>
              <a:defRPr kumimoji="1" sz="2400">
                <a:solidFill>
                  <a:schemeClr val="tx1"/>
                </a:solidFill>
                <a:latin typeface="Times New Roman" pitchFamily="18" charset="0"/>
                <a:ea typeface="宋体" charset="-122"/>
              </a:defRPr>
            </a:lvl3pPr>
            <a:lvl4pPr marL="1600200" indent="-228600" algn="l">
              <a:spcBef>
                <a:spcPct val="20000"/>
              </a:spcBef>
              <a:buChar char="–"/>
              <a:defRPr kumimoji="1" sz="2000">
                <a:solidFill>
                  <a:schemeClr val="tx1"/>
                </a:solidFill>
                <a:latin typeface="Times New Roman" pitchFamily="18" charset="0"/>
                <a:ea typeface="宋体" charset="-122"/>
              </a:defRPr>
            </a:lvl4pPr>
            <a:lvl5pPr marL="2057400" indent="-228600" algn="l">
              <a:spcBef>
                <a:spcPct val="20000"/>
              </a:spcBef>
              <a:buChar char="»"/>
              <a:defRPr kumimoji="1" sz="2000">
                <a:solidFill>
                  <a:schemeClr val="tx1"/>
                </a:solidFill>
                <a:latin typeface="Times New Roman" pitchFamily="18" charset="0"/>
                <a:ea typeface="宋体" charset="-122"/>
              </a:defRPr>
            </a:lvl5pPr>
            <a:lvl6pPr marL="2514600" indent="-228600" fontAlgn="base">
              <a:spcBef>
                <a:spcPct val="20000"/>
              </a:spcBef>
              <a:spcAft>
                <a:spcPct val="0"/>
              </a:spcAft>
              <a:buChar char="»"/>
              <a:defRPr kumimoji="1" sz="2000">
                <a:solidFill>
                  <a:schemeClr val="tx1"/>
                </a:solidFill>
                <a:latin typeface="Times New Roman" pitchFamily="18" charset="0"/>
                <a:ea typeface="宋体" charset="-122"/>
              </a:defRPr>
            </a:lvl6pPr>
            <a:lvl7pPr marL="2971800" indent="-228600" fontAlgn="base">
              <a:spcBef>
                <a:spcPct val="20000"/>
              </a:spcBef>
              <a:spcAft>
                <a:spcPct val="0"/>
              </a:spcAft>
              <a:buChar char="»"/>
              <a:defRPr kumimoji="1" sz="2000">
                <a:solidFill>
                  <a:schemeClr val="tx1"/>
                </a:solidFill>
                <a:latin typeface="Times New Roman" pitchFamily="18" charset="0"/>
                <a:ea typeface="宋体" charset="-122"/>
              </a:defRPr>
            </a:lvl7pPr>
            <a:lvl8pPr marL="3429000" indent="-228600" fontAlgn="base">
              <a:spcBef>
                <a:spcPct val="20000"/>
              </a:spcBef>
              <a:spcAft>
                <a:spcPct val="0"/>
              </a:spcAft>
              <a:buChar char="»"/>
              <a:defRPr kumimoji="1" sz="2000">
                <a:solidFill>
                  <a:schemeClr val="tx1"/>
                </a:solidFill>
                <a:latin typeface="Times New Roman" pitchFamily="18" charset="0"/>
                <a:ea typeface="宋体" charset="-122"/>
              </a:defRPr>
            </a:lvl8pPr>
            <a:lvl9pPr marL="3886200" indent="-228600" fontAlgn="base">
              <a:spcBef>
                <a:spcPct val="20000"/>
              </a:spcBef>
              <a:spcAft>
                <a:spcPct val="0"/>
              </a:spcAft>
              <a:buChar char="»"/>
              <a:defRPr kumimoji="1" sz="2000">
                <a:solidFill>
                  <a:schemeClr val="tx1"/>
                </a:solidFill>
                <a:latin typeface="Times New Roman" pitchFamily="18" charset="0"/>
                <a:ea typeface="宋体" charset="-122"/>
              </a:defRPr>
            </a:lvl9pPr>
          </a:lstStyle>
          <a:p>
            <a:pPr>
              <a:buFontTx/>
              <a:buNone/>
            </a:pPr>
            <a:r>
              <a:rPr lang="zh-CN" altLang="en-US" sz="2400" b="1" dirty="0"/>
              <a:t>质点运动学</a:t>
            </a:r>
          </a:p>
          <a:p>
            <a:pPr>
              <a:buFontTx/>
              <a:buNone/>
            </a:pPr>
            <a:r>
              <a:rPr lang="zh-CN" altLang="en-US" sz="2400" b="1" dirty="0"/>
              <a:t>第一类问题</a:t>
            </a:r>
          </a:p>
        </p:txBody>
      </p:sp>
      <p:sp>
        <p:nvSpPr>
          <p:cNvPr id="38" name="Oval 16"/>
          <p:cNvSpPr>
            <a:spLocks noChangeArrowheads="1"/>
          </p:cNvSpPr>
          <p:nvPr/>
        </p:nvSpPr>
        <p:spPr bwMode="auto">
          <a:xfrm>
            <a:off x="2711784" y="2200992"/>
            <a:ext cx="3743325" cy="1150937"/>
          </a:xfrm>
          <a:prstGeom prst="ellipse">
            <a:avLst/>
          </a:prstGeom>
          <a:noFill/>
          <a:ln w="3810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6645750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200" dirty="0"/>
              <a:t>§1.3</a:t>
            </a:r>
            <a:r>
              <a:rPr lang="zh-CN" altLang="en-US" sz="3200" dirty="0"/>
              <a:t> 用直角坐标表示位移、速度和加速度</a:t>
            </a:r>
          </a:p>
        </p:txBody>
      </p:sp>
      <p:sp>
        <p:nvSpPr>
          <p:cNvPr id="3" name="内容占位符 2"/>
          <p:cNvSpPr>
            <a:spLocks noGrp="1"/>
          </p:cNvSpPr>
          <p:nvPr>
            <p:ph idx="1"/>
          </p:nvPr>
        </p:nvSpPr>
        <p:spPr>
          <a:xfrm>
            <a:off x="457200" y="1384176"/>
            <a:ext cx="8291264" cy="4997152"/>
          </a:xfrm>
        </p:spPr>
        <p:txBody>
          <a:bodyPr>
            <a:normAutofit/>
          </a:bodyPr>
          <a:lstStyle/>
          <a:p>
            <a:pPr>
              <a:lnSpc>
                <a:spcPct val="125000"/>
              </a:lnSpc>
              <a:spcBef>
                <a:spcPts val="1800"/>
              </a:spcBef>
            </a:pPr>
            <a:r>
              <a:rPr lang="zh-CN" altLang="en-US" dirty="0">
                <a:latin typeface="+mj-ea"/>
                <a:ea typeface="+mj-ea"/>
              </a:rPr>
              <a:t>运动学的两类问题</a:t>
            </a:r>
            <a:br>
              <a:rPr lang="en-US" altLang="zh-CN" dirty="0">
                <a:latin typeface="+mj-ea"/>
                <a:ea typeface="+mj-ea"/>
              </a:rPr>
            </a:br>
            <a:r>
              <a:rPr lang="zh-CN" altLang="en-US" dirty="0">
                <a:latin typeface="+mj-ea"/>
                <a:ea typeface="+mj-ea"/>
              </a:rPr>
              <a:t>第一类问题：</a:t>
            </a:r>
            <a:r>
              <a:rPr lang="en-US" altLang="zh-CN" dirty="0">
                <a:latin typeface="+mj-ea"/>
                <a:ea typeface="+mj-ea"/>
              </a:rPr>
              <a:t>P19 </a:t>
            </a:r>
            <a:r>
              <a:rPr lang="zh-CN" altLang="en-US" dirty="0">
                <a:latin typeface="+mj-ea"/>
                <a:ea typeface="+mj-ea"/>
              </a:rPr>
              <a:t>例</a:t>
            </a:r>
            <a:r>
              <a:rPr lang="en-US" altLang="zh-CN" dirty="0">
                <a:latin typeface="+mj-ea"/>
                <a:ea typeface="+mj-ea"/>
              </a:rPr>
              <a:t>1.8</a:t>
            </a:r>
            <a:br>
              <a:rPr lang="en-US" altLang="zh-CN" dirty="0">
                <a:latin typeface="+mj-ea"/>
                <a:ea typeface="+mj-ea"/>
              </a:rPr>
            </a:br>
            <a:endParaRPr lang="en-US" altLang="zh-CN"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27584" y="2708920"/>
            <a:ext cx="7632848" cy="400110"/>
          </a:xfrm>
          <a:prstGeom prst="rect">
            <a:avLst/>
          </a:prstGeom>
          <a:noFill/>
        </p:spPr>
        <p:txBody>
          <a:bodyPr wrap="square" rtlCol="0">
            <a:spAutoFit/>
          </a:bodyPr>
          <a:lstStyle/>
          <a:p>
            <a:r>
              <a:rPr lang="zh-CN" altLang="en-US" sz="2000" b="1" dirty="0">
                <a:solidFill>
                  <a:srgbClr val="FF0000"/>
                </a:solidFill>
              </a:rPr>
              <a:t>利用坐标系变换关系解例</a:t>
            </a:r>
            <a:r>
              <a:rPr lang="en-US" altLang="zh-CN" sz="2000" b="1" dirty="0">
                <a:solidFill>
                  <a:srgbClr val="FF0000"/>
                </a:solidFill>
              </a:rPr>
              <a:t>1.8</a:t>
            </a:r>
            <a:r>
              <a:rPr lang="zh-CN" altLang="en-US" sz="2000" b="1" dirty="0">
                <a:solidFill>
                  <a:srgbClr val="FF0000"/>
                </a:solidFill>
              </a:rPr>
              <a:t>。</a:t>
            </a:r>
          </a:p>
        </p:txBody>
      </p:sp>
      <p:sp>
        <p:nvSpPr>
          <p:cNvPr id="7" name="TextBox 6"/>
          <p:cNvSpPr txBox="1"/>
          <p:nvPr/>
        </p:nvSpPr>
        <p:spPr>
          <a:xfrm>
            <a:off x="827584" y="3140968"/>
            <a:ext cx="7632848" cy="2246769"/>
          </a:xfrm>
          <a:prstGeom prst="rect">
            <a:avLst/>
          </a:prstGeom>
          <a:noFill/>
        </p:spPr>
        <p:txBody>
          <a:bodyPr wrap="square" rtlCol="0">
            <a:spAutoFit/>
          </a:bodyPr>
          <a:lstStyle/>
          <a:p>
            <a:pPr marL="457200" indent="-457200">
              <a:buAutoNum type="arabicPeriod"/>
            </a:pPr>
            <a:r>
              <a:rPr lang="zh-CN" altLang="en-US" sz="2000" dirty="0"/>
              <a:t>以轮心为原点，建立随车轮平动的坐标系</a:t>
            </a:r>
            <a:r>
              <a:rPr lang="en-US" altLang="zh-CN" sz="2000" dirty="0" err="1"/>
              <a:t>x’o’y</a:t>
            </a:r>
            <a:r>
              <a:rPr lang="en-US" altLang="zh-CN" sz="2000" dirty="0"/>
              <a:t>’</a:t>
            </a:r>
            <a:r>
              <a:rPr lang="zh-CN" altLang="en-US" sz="2000" dirty="0"/>
              <a:t>。在该坐标系中，点</a:t>
            </a:r>
            <a:r>
              <a:rPr lang="en-US" altLang="zh-CN" sz="2000" dirty="0"/>
              <a:t>M</a:t>
            </a:r>
            <a:r>
              <a:rPr lang="zh-CN" altLang="en-US" sz="2000" dirty="0"/>
              <a:t>做匀速圆周运动；</a:t>
            </a:r>
            <a:endParaRPr lang="en-US" altLang="zh-CN" sz="2000" dirty="0"/>
          </a:p>
          <a:p>
            <a:pPr marL="457200" indent="-457200">
              <a:buAutoNum type="arabicPeriod"/>
            </a:pPr>
            <a:r>
              <a:rPr lang="en-US" altLang="zh-CN" sz="2000" dirty="0" err="1"/>
              <a:t>x’o’y</a:t>
            </a:r>
            <a:r>
              <a:rPr lang="en-US" altLang="zh-CN" sz="2000" dirty="0"/>
              <a:t>’</a:t>
            </a:r>
            <a:r>
              <a:rPr lang="zh-CN" altLang="en-US" sz="2000" dirty="0"/>
              <a:t>相对于地面坐标系</a:t>
            </a:r>
            <a:r>
              <a:rPr lang="en-US" altLang="zh-CN" sz="2000" dirty="0" err="1"/>
              <a:t>xoy</a:t>
            </a:r>
            <a:r>
              <a:rPr lang="zh-CN" altLang="en-US" sz="2000" dirty="0"/>
              <a:t>做匀速直线运动；</a:t>
            </a:r>
            <a:endParaRPr lang="en-US" altLang="zh-CN" sz="2000" dirty="0"/>
          </a:p>
          <a:p>
            <a:pPr marL="457200" indent="-457200">
              <a:buAutoNum type="arabicPeriod"/>
            </a:pPr>
            <a:r>
              <a:rPr lang="zh-CN" altLang="en-US" sz="2000" dirty="0"/>
              <a:t>根据坐标系变换关系（点</a:t>
            </a:r>
            <a:r>
              <a:rPr lang="en-US" altLang="zh-CN" sz="2000" dirty="0"/>
              <a:t>M</a:t>
            </a:r>
            <a:r>
              <a:rPr lang="zh-CN" altLang="en-US" sz="2000" dirty="0"/>
              <a:t>在</a:t>
            </a:r>
            <a:r>
              <a:rPr lang="en-US" altLang="zh-CN" sz="2000" dirty="0" err="1"/>
              <a:t>xoy</a:t>
            </a:r>
            <a:r>
              <a:rPr lang="zh-CN" altLang="en-US" sz="2000" dirty="0"/>
              <a:t>中的运动方程</a:t>
            </a:r>
            <a:r>
              <a:rPr lang="en-US" altLang="zh-CN" sz="2000" dirty="0"/>
              <a:t>=</a:t>
            </a:r>
            <a:r>
              <a:rPr lang="zh-CN" altLang="en-US" sz="2000" dirty="0"/>
              <a:t>点</a:t>
            </a:r>
            <a:r>
              <a:rPr lang="en-US" altLang="zh-CN" sz="2000" dirty="0"/>
              <a:t>M</a:t>
            </a:r>
            <a:r>
              <a:rPr lang="zh-CN" altLang="en-US" sz="2000" dirty="0"/>
              <a:t>在</a:t>
            </a:r>
            <a:r>
              <a:rPr lang="en-US" altLang="zh-CN" sz="2000" dirty="0" err="1"/>
              <a:t>x’o’y</a:t>
            </a:r>
            <a:r>
              <a:rPr lang="en-US" altLang="zh-CN" sz="2000" dirty="0"/>
              <a:t>’ </a:t>
            </a:r>
            <a:r>
              <a:rPr lang="zh-CN" altLang="en-US" sz="2000" dirty="0"/>
              <a:t>中的运动方程</a:t>
            </a:r>
            <a:r>
              <a:rPr lang="en-US" altLang="zh-CN" sz="2000" dirty="0"/>
              <a:t>+</a:t>
            </a:r>
            <a:r>
              <a:rPr lang="zh-CN" altLang="en-US" sz="2000" dirty="0"/>
              <a:t>点</a:t>
            </a:r>
            <a:r>
              <a:rPr lang="en-US" altLang="zh-CN" sz="2000" dirty="0"/>
              <a:t>o’</a:t>
            </a:r>
            <a:r>
              <a:rPr lang="zh-CN" altLang="en-US" sz="2000" dirty="0"/>
              <a:t>在</a:t>
            </a:r>
            <a:r>
              <a:rPr lang="en-US" altLang="zh-CN" sz="2000" dirty="0" err="1"/>
              <a:t>xoy</a:t>
            </a:r>
            <a:r>
              <a:rPr lang="en-US" altLang="zh-CN" sz="2000" dirty="0"/>
              <a:t> </a:t>
            </a:r>
            <a:r>
              <a:rPr lang="zh-CN" altLang="en-US" sz="2000" dirty="0"/>
              <a:t>中的运动方程），得到点</a:t>
            </a:r>
            <a:r>
              <a:rPr lang="en-US" altLang="zh-CN" sz="2000" dirty="0"/>
              <a:t>M</a:t>
            </a:r>
            <a:r>
              <a:rPr lang="zh-CN" altLang="en-US" sz="2000" dirty="0"/>
              <a:t>相对地面坐标系</a:t>
            </a:r>
            <a:r>
              <a:rPr lang="en-US" altLang="zh-CN" sz="2000" dirty="0" err="1"/>
              <a:t>xoy</a:t>
            </a:r>
            <a:r>
              <a:rPr lang="zh-CN" altLang="en-US" sz="2000" dirty="0"/>
              <a:t>的运动方程；</a:t>
            </a:r>
            <a:endParaRPr lang="en-US" altLang="zh-CN" sz="2000" dirty="0"/>
          </a:p>
          <a:p>
            <a:pPr marL="457200" indent="-457200">
              <a:buAutoNum type="arabicPeriod"/>
            </a:pPr>
            <a:r>
              <a:rPr lang="zh-CN" altLang="en-US" sz="2000" dirty="0"/>
              <a:t>对运动方程微分，得到点</a:t>
            </a:r>
            <a:r>
              <a:rPr lang="en-US" altLang="zh-CN" sz="2000" dirty="0"/>
              <a:t>M</a:t>
            </a:r>
            <a:r>
              <a:rPr lang="zh-CN" altLang="en-US" sz="2000" dirty="0"/>
              <a:t>的速度和加速度。</a:t>
            </a:r>
          </a:p>
        </p:txBody>
      </p:sp>
    </p:spTree>
    <p:extLst>
      <p:ext uri="{BB962C8B-B14F-4D97-AF65-F5344CB8AC3E}">
        <p14:creationId xmlns:p14="http://schemas.microsoft.com/office/powerpoint/2010/main" val="37889670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22D8721-D887-4A51-B787-B1598AC1F951}"/>
              </a:ext>
            </a:extLst>
          </p:cNvPr>
          <p:cNvPicPr>
            <a:picLocks noChangeAspect="1"/>
          </p:cNvPicPr>
          <p:nvPr/>
        </p:nvPicPr>
        <p:blipFill>
          <a:blip r:embed="rId3"/>
          <a:stretch>
            <a:fillRect/>
          </a:stretch>
        </p:blipFill>
        <p:spPr>
          <a:xfrm>
            <a:off x="35496" y="548680"/>
            <a:ext cx="4984203" cy="2407036"/>
          </a:xfrm>
          <a:prstGeom prst="rect">
            <a:avLst/>
          </a:prstGeom>
        </p:spPr>
      </p:pic>
      <p:pic>
        <p:nvPicPr>
          <p:cNvPr id="5" name="图片 4">
            <a:extLst>
              <a:ext uri="{FF2B5EF4-FFF2-40B4-BE49-F238E27FC236}">
                <a16:creationId xmlns:a16="http://schemas.microsoft.com/office/drawing/2014/main" id="{D4F04FD9-368F-43C3-91D1-0C21A20E5817}"/>
              </a:ext>
            </a:extLst>
          </p:cNvPr>
          <p:cNvPicPr>
            <a:picLocks noChangeAspect="1"/>
          </p:cNvPicPr>
          <p:nvPr/>
        </p:nvPicPr>
        <p:blipFill>
          <a:blip r:embed="rId4"/>
          <a:stretch>
            <a:fillRect/>
          </a:stretch>
        </p:blipFill>
        <p:spPr>
          <a:xfrm>
            <a:off x="5220072" y="583568"/>
            <a:ext cx="3672408" cy="3127919"/>
          </a:xfrm>
          <a:prstGeom prst="rect">
            <a:avLst/>
          </a:prstGeom>
        </p:spPr>
      </p:pic>
      <p:sp>
        <p:nvSpPr>
          <p:cNvPr id="6" name="文本框 5">
            <a:extLst>
              <a:ext uri="{FF2B5EF4-FFF2-40B4-BE49-F238E27FC236}">
                <a16:creationId xmlns:a16="http://schemas.microsoft.com/office/drawing/2014/main" id="{CE74C866-44D6-4E66-8838-0A827734EBB4}"/>
              </a:ext>
            </a:extLst>
          </p:cNvPr>
          <p:cNvSpPr txBox="1"/>
          <p:nvPr/>
        </p:nvSpPr>
        <p:spPr>
          <a:xfrm>
            <a:off x="179512" y="3244334"/>
            <a:ext cx="4176464" cy="369332"/>
          </a:xfrm>
          <a:prstGeom prst="rect">
            <a:avLst/>
          </a:prstGeom>
          <a:noFill/>
        </p:spPr>
        <p:txBody>
          <a:bodyPr wrap="square" rtlCol="0">
            <a:spAutoFit/>
          </a:bodyPr>
          <a:lstStyle/>
          <a:p>
            <a:r>
              <a:rPr lang="zh-CN" altLang="en-US" dirty="0"/>
              <a:t>先求运动方程，求导得到速度和加速度。</a:t>
            </a:r>
            <a:endParaRPr lang="en-US" altLang="zh-CN" dirty="0"/>
          </a:p>
        </p:txBody>
      </p:sp>
      <p:graphicFrame>
        <p:nvGraphicFramePr>
          <p:cNvPr id="7" name="对象 6">
            <a:extLst>
              <a:ext uri="{FF2B5EF4-FFF2-40B4-BE49-F238E27FC236}">
                <a16:creationId xmlns:a16="http://schemas.microsoft.com/office/drawing/2014/main" id="{1A23CE29-7D4A-4B1C-9813-BA5C5C131EFC}"/>
              </a:ext>
            </a:extLst>
          </p:cNvPr>
          <p:cNvGraphicFramePr>
            <a:graphicFrameLocks noChangeAspect="1"/>
          </p:cNvGraphicFramePr>
          <p:nvPr>
            <p:extLst>
              <p:ext uri="{D42A27DB-BD31-4B8C-83A1-F6EECF244321}">
                <p14:modId xmlns:p14="http://schemas.microsoft.com/office/powerpoint/2010/main" val="2443666007"/>
              </p:ext>
            </p:extLst>
          </p:nvPr>
        </p:nvGraphicFramePr>
        <p:xfrm>
          <a:off x="249238" y="3867150"/>
          <a:ext cx="2028825" cy="1881188"/>
        </p:xfrm>
        <a:graphic>
          <a:graphicData uri="http://schemas.openxmlformats.org/presentationml/2006/ole">
            <mc:AlternateContent xmlns:mc="http://schemas.openxmlformats.org/markup-compatibility/2006">
              <mc:Choice xmlns:v="urn:schemas-microsoft-com:vml" Requires="v">
                <p:oleObj spid="_x0000_s103475" name="Equation" r:id="rId5" imgW="1231560" imgH="1143000" progId="Equation.DSMT4">
                  <p:embed/>
                </p:oleObj>
              </mc:Choice>
              <mc:Fallback>
                <p:oleObj name="Equation" r:id="rId5" imgW="1231560" imgH="1143000" progId="Equation.DSMT4">
                  <p:embed/>
                  <p:pic>
                    <p:nvPicPr>
                      <p:cNvPr id="0" name=""/>
                      <p:cNvPicPr/>
                      <p:nvPr/>
                    </p:nvPicPr>
                    <p:blipFill>
                      <a:blip r:embed="rId6"/>
                      <a:stretch>
                        <a:fillRect/>
                      </a:stretch>
                    </p:blipFill>
                    <p:spPr>
                      <a:xfrm>
                        <a:off x="249238" y="3867150"/>
                        <a:ext cx="2028825" cy="1881188"/>
                      </a:xfrm>
                      <a:prstGeom prst="rect">
                        <a:avLst/>
                      </a:prstGeom>
                    </p:spPr>
                  </p:pic>
                </p:oleObj>
              </mc:Fallback>
            </mc:AlternateContent>
          </a:graphicData>
        </a:graphic>
      </p:graphicFrame>
      <p:cxnSp>
        <p:nvCxnSpPr>
          <p:cNvPr id="9" name="直接箭头连接符 8">
            <a:extLst>
              <a:ext uri="{FF2B5EF4-FFF2-40B4-BE49-F238E27FC236}">
                <a16:creationId xmlns:a16="http://schemas.microsoft.com/office/drawing/2014/main" id="{78DF150D-2A0A-426C-8307-D5F5C24F1F1A}"/>
              </a:ext>
            </a:extLst>
          </p:cNvPr>
          <p:cNvCxnSpPr/>
          <p:nvPr/>
        </p:nvCxnSpPr>
        <p:spPr>
          <a:xfrm>
            <a:off x="6844209" y="1982149"/>
            <a:ext cx="1008112"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B1AB9C81-AB07-4892-98EB-DF769B0F3595}"/>
              </a:ext>
            </a:extLst>
          </p:cNvPr>
          <p:cNvCxnSpPr/>
          <p:nvPr/>
        </p:nvCxnSpPr>
        <p:spPr>
          <a:xfrm flipV="1">
            <a:off x="6844209" y="702027"/>
            <a:ext cx="0" cy="128012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001AB2B8-BAC0-45DE-AE56-2E318CC38C1A}"/>
              </a:ext>
            </a:extLst>
          </p:cNvPr>
          <p:cNvSpPr txBox="1"/>
          <p:nvPr/>
        </p:nvSpPr>
        <p:spPr>
          <a:xfrm>
            <a:off x="6822506" y="458132"/>
            <a:ext cx="648072" cy="369332"/>
          </a:xfrm>
          <a:prstGeom prst="rect">
            <a:avLst/>
          </a:prstGeom>
          <a:noFill/>
        </p:spPr>
        <p:txBody>
          <a:bodyPr wrap="square" rtlCol="0">
            <a:spAutoFit/>
          </a:bodyPr>
          <a:lstStyle/>
          <a:p>
            <a:r>
              <a:rPr lang="en-US" altLang="zh-CN" dirty="0">
                <a:solidFill>
                  <a:srgbClr val="FF0000"/>
                </a:solidFill>
              </a:rPr>
              <a:t>y’</a:t>
            </a:r>
            <a:endParaRPr lang="zh-CN" altLang="en-US" dirty="0">
              <a:solidFill>
                <a:srgbClr val="FF0000"/>
              </a:solidFill>
            </a:endParaRPr>
          </a:p>
        </p:txBody>
      </p:sp>
      <p:sp>
        <p:nvSpPr>
          <p:cNvPr id="13" name="文本框 11">
            <a:extLst>
              <a:ext uri="{FF2B5EF4-FFF2-40B4-BE49-F238E27FC236}">
                <a16:creationId xmlns:a16="http://schemas.microsoft.com/office/drawing/2014/main" id="{001AB2B8-BAC0-45DE-AE56-2E318CC38C1A}"/>
              </a:ext>
            </a:extLst>
          </p:cNvPr>
          <p:cNvSpPr txBox="1"/>
          <p:nvPr/>
        </p:nvSpPr>
        <p:spPr>
          <a:xfrm>
            <a:off x="7583053" y="1962861"/>
            <a:ext cx="648072"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x’</a:t>
            </a:r>
            <a:endParaRPr lang="zh-CN" altLang="en-US" dirty="0">
              <a:solidFill>
                <a:srgbClr val="FF0000"/>
              </a:solidFill>
            </a:endParaRPr>
          </a:p>
        </p:txBody>
      </p:sp>
      <p:sp>
        <p:nvSpPr>
          <p:cNvPr id="15" name="右大括号 14">
            <a:extLst>
              <a:ext uri="{FF2B5EF4-FFF2-40B4-BE49-F238E27FC236}">
                <a16:creationId xmlns:a16="http://schemas.microsoft.com/office/drawing/2014/main" id="{36387153-2BEC-4352-A9B5-4C8E991D9F53}"/>
              </a:ext>
            </a:extLst>
          </p:cNvPr>
          <p:cNvSpPr/>
          <p:nvPr/>
        </p:nvSpPr>
        <p:spPr>
          <a:xfrm>
            <a:off x="2234478" y="4077072"/>
            <a:ext cx="321298" cy="15121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箭头: 右 15">
            <a:extLst>
              <a:ext uri="{FF2B5EF4-FFF2-40B4-BE49-F238E27FC236}">
                <a16:creationId xmlns:a16="http://schemas.microsoft.com/office/drawing/2014/main" id="{B6BD06B3-BEBA-4FC8-BDCD-2D6E88D33A62}"/>
              </a:ext>
            </a:extLst>
          </p:cNvPr>
          <p:cNvSpPr/>
          <p:nvPr/>
        </p:nvSpPr>
        <p:spPr>
          <a:xfrm>
            <a:off x="2627784" y="4725144"/>
            <a:ext cx="32129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7" name="对象 16">
            <a:extLst>
              <a:ext uri="{FF2B5EF4-FFF2-40B4-BE49-F238E27FC236}">
                <a16:creationId xmlns:a16="http://schemas.microsoft.com/office/drawing/2014/main" id="{507223E3-45E3-4703-B96B-E93E1487A6E1}"/>
              </a:ext>
            </a:extLst>
          </p:cNvPr>
          <p:cNvGraphicFramePr>
            <a:graphicFrameLocks noChangeAspect="1"/>
          </p:cNvGraphicFramePr>
          <p:nvPr>
            <p:extLst>
              <p:ext uri="{D42A27DB-BD31-4B8C-83A1-F6EECF244321}">
                <p14:modId xmlns:p14="http://schemas.microsoft.com/office/powerpoint/2010/main" val="3609030011"/>
              </p:ext>
            </p:extLst>
          </p:nvPr>
        </p:nvGraphicFramePr>
        <p:xfrm>
          <a:off x="3059832" y="3949411"/>
          <a:ext cx="879309" cy="1520967"/>
        </p:xfrm>
        <a:graphic>
          <a:graphicData uri="http://schemas.openxmlformats.org/presentationml/2006/ole">
            <mc:AlternateContent xmlns:mc="http://schemas.openxmlformats.org/markup-compatibility/2006">
              <mc:Choice xmlns:v="urn:schemas-microsoft-com:vml" Requires="v">
                <p:oleObj spid="_x0000_s103476" name="Equation" r:id="rId7" imgW="469800" imgH="812520" progId="Equation.DSMT4">
                  <p:embed/>
                </p:oleObj>
              </mc:Choice>
              <mc:Fallback>
                <p:oleObj name="Equation" r:id="rId7" imgW="469800" imgH="812520" progId="Equation.DSMT4">
                  <p:embed/>
                  <p:pic>
                    <p:nvPicPr>
                      <p:cNvPr id="0" name=""/>
                      <p:cNvPicPr/>
                      <p:nvPr/>
                    </p:nvPicPr>
                    <p:blipFill>
                      <a:blip r:embed="rId8"/>
                      <a:stretch>
                        <a:fillRect/>
                      </a:stretch>
                    </p:blipFill>
                    <p:spPr>
                      <a:xfrm>
                        <a:off x="3059832" y="3949411"/>
                        <a:ext cx="879309" cy="1520967"/>
                      </a:xfrm>
                      <a:prstGeom prst="rect">
                        <a:avLst/>
                      </a:prstGeom>
                    </p:spPr>
                  </p:pic>
                </p:oleObj>
              </mc:Fallback>
            </mc:AlternateContent>
          </a:graphicData>
        </a:graphic>
      </p:graphicFrame>
      <p:sp>
        <p:nvSpPr>
          <p:cNvPr id="18" name="文本框 17">
            <a:extLst>
              <a:ext uri="{FF2B5EF4-FFF2-40B4-BE49-F238E27FC236}">
                <a16:creationId xmlns:a16="http://schemas.microsoft.com/office/drawing/2014/main" id="{B0461AFF-AAC5-4A22-8B85-378FE22AD673}"/>
              </a:ext>
            </a:extLst>
          </p:cNvPr>
          <p:cNvSpPr txBox="1"/>
          <p:nvPr/>
        </p:nvSpPr>
        <p:spPr>
          <a:xfrm>
            <a:off x="179512" y="5984776"/>
            <a:ext cx="2658820" cy="369332"/>
          </a:xfrm>
          <a:prstGeom prst="rect">
            <a:avLst/>
          </a:prstGeom>
          <a:noFill/>
        </p:spPr>
        <p:txBody>
          <a:bodyPr wrap="square" rtlCol="0">
            <a:spAutoFit/>
          </a:bodyPr>
          <a:lstStyle/>
          <a:p>
            <a:r>
              <a:rPr lang="en-US" altLang="zh-CN" dirty="0"/>
              <a:t>M</a:t>
            </a:r>
            <a:r>
              <a:rPr lang="zh-CN" altLang="en-US" dirty="0"/>
              <a:t>相对于</a:t>
            </a:r>
            <a:r>
              <a:rPr lang="en-US" altLang="zh-CN" dirty="0"/>
              <a:t>O</a:t>
            </a:r>
            <a:r>
              <a:rPr lang="zh-CN" altLang="en-US" dirty="0"/>
              <a:t>’点的运动</a:t>
            </a:r>
            <a:endParaRPr lang="en-US" altLang="zh-CN" dirty="0"/>
          </a:p>
        </p:txBody>
      </p:sp>
      <p:sp>
        <p:nvSpPr>
          <p:cNvPr id="19" name="文本框 18">
            <a:extLst>
              <a:ext uri="{FF2B5EF4-FFF2-40B4-BE49-F238E27FC236}">
                <a16:creationId xmlns:a16="http://schemas.microsoft.com/office/drawing/2014/main" id="{CDE9FB11-B8BF-4C3B-ADE0-B01BF1B860A1}"/>
              </a:ext>
            </a:extLst>
          </p:cNvPr>
          <p:cNvSpPr txBox="1"/>
          <p:nvPr/>
        </p:nvSpPr>
        <p:spPr>
          <a:xfrm>
            <a:off x="4194449" y="5979298"/>
            <a:ext cx="2936677" cy="369332"/>
          </a:xfrm>
          <a:prstGeom prst="rect">
            <a:avLst/>
          </a:prstGeom>
          <a:noFill/>
        </p:spPr>
        <p:txBody>
          <a:bodyPr wrap="square" rtlCol="0">
            <a:spAutoFit/>
          </a:bodyPr>
          <a:lstStyle/>
          <a:p>
            <a:r>
              <a:rPr lang="en-US" altLang="zh-CN" dirty="0"/>
              <a:t>O’</a:t>
            </a:r>
            <a:r>
              <a:rPr lang="zh-CN" altLang="en-US" dirty="0"/>
              <a:t>点相对于</a:t>
            </a:r>
            <a:r>
              <a:rPr lang="en-US" altLang="zh-CN" dirty="0"/>
              <a:t>O</a:t>
            </a:r>
            <a:r>
              <a:rPr lang="zh-CN" altLang="en-US" dirty="0"/>
              <a:t>点的运动</a:t>
            </a:r>
          </a:p>
        </p:txBody>
      </p:sp>
      <p:graphicFrame>
        <p:nvGraphicFramePr>
          <p:cNvPr id="20" name="对象 19">
            <a:extLst>
              <a:ext uri="{FF2B5EF4-FFF2-40B4-BE49-F238E27FC236}">
                <a16:creationId xmlns:a16="http://schemas.microsoft.com/office/drawing/2014/main" id="{32FB0C69-2668-4B7F-A80D-4C29F38DFA32}"/>
              </a:ext>
            </a:extLst>
          </p:cNvPr>
          <p:cNvGraphicFramePr>
            <a:graphicFrameLocks noChangeAspect="1"/>
          </p:cNvGraphicFramePr>
          <p:nvPr>
            <p:extLst>
              <p:ext uri="{D42A27DB-BD31-4B8C-83A1-F6EECF244321}">
                <p14:modId xmlns:p14="http://schemas.microsoft.com/office/powerpoint/2010/main" val="3249317495"/>
              </p:ext>
            </p:extLst>
          </p:nvPr>
        </p:nvGraphicFramePr>
        <p:xfrm>
          <a:off x="4815019" y="4199289"/>
          <a:ext cx="1022496" cy="1051710"/>
        </p:xfrm>
        <a:graphic>
          <a:graphicData uri="http://schemas.openxmlformats.org/presentationml/2006/ole">
            <mc:AlternateContent xmlns:mc="http://schemas.openxmlformats.org/markup-compatibility/2006">
              <mc:Choice xmlns:v="urn:schemas-microsoft-com:vml" Requires="v">
                <p:oleObj spid="_x0000_s103477" name="Equation" r:id="rId9" imgW="444240" imgH="457200" progId="Equation.DSMT4">
                  <p:embed/>
                </p:oleObj>
              </mc:Choice>
              <mc:Fallback>
                <p:oleObj name="Equation" r:id="rId9" imgW="444240" imgH="457200" progId="Equation.DSMT4">
                  <p:embed/>
                  <p:pic>
                    <p:nvPicPr>
                      <p:cNvPr id="0" name=""/>
                      <p:cNvPicPr/>
                      <p:nvPr/>
                    </p:nvPicPr>
                    <p:blipFill>
                      <a:blip r:embed="rId10"/>
                      <a:stretch>
                        <a:fillRect/>
                      </a:stretch>
                    </p:blipFill>
                    <p:spPr>
                      <a:xfrm>
                        <a:off x="4815019" y="4199289"/>
                        <a:ext cx="1022496" cy="1051710"/>
                      </a:xfrm>
                      <a:prstGeom prst="rect">
                        <a:avLst/>
                      </a:prstGeom>
                    </p:spPr>
                  </p:pic>
                </p:oleObj>
              </mc:Fallback>
            </mc:AlternateContent>
          </a:graphicData>
        </a:graphic>
      </p:graphicFrame>
      <p:sp>
        <p:nvSpPr>
          <p:cNvPr id="21" name="文本框 20">
            <a:extLst>
              <a:ext uri="{FF2B5EF4-FFF2-40B4-BE49-F238E27FC236}">
                <a16:creationId xmlns:a16="http://schemas.microsoft.com/office/drawing/2014/main" id="{1B52A9B9-5781-41DF-A493-DE0E6D88FA63}"/>
              </a:ext>
            </a:extLst>
          </p:cNvPr>
          <p:cNvSpPr txBox="1"/>
          <p:nvPr/>
        </p:nvSpPr>
        <p:spPr>
          <a:xfrm>
            <a:off x="3134613" y="5846276"/>
            <a:ext cx="1100809" cy="646331"/>
          </a:xfrm>
          <a:prstGeom prst="rect">
            <a:avLst/>
          </a:prstGeom>
          <a:noFill/>
        </p:spPr>
        <p:txBody>
          <a:bodyPr wrap="square" rtlCol="0">
            <a:spAutoFit/>
          </a:bodyPr>
          <a:lstStyle/>
          <a:p>
            <a:r>
              <a:rPr lang="en-US" altLang="zh-CN" sz="3600" dirty="0"/>
              <a:t>+</a:t>
            </a:r>
            <a:endParaRPr lang="zh-CN" altLang="en-US" sz="3600" dirty="0"/>
          </a:p>
        </p:txBody>
      </p:sp>
      <p:sp>
        <p:nvSpPr>
          <p:cNvPr id="22" name="文本框 21">
            <a:extLst>
              <a:ext uri="{FF2B5EF4-FFF2-40B4-BE49-F238E27FC236}">
                <a16:creationId xmlns:a16="http://schemas.microsoft.com/office/drawing/2014/main" id="{D62B9807-8B97-4330-B1D7-B18E73DF1312}"/>
              </a:ext>
            </a:extLst>
          </p:cNvPr>
          <p:cNvSpPr txBox="1"/>
          <p:nvPr/>
        </p:nvSpPr>
        <p:spPr>
          <a:xfrm>
            <a:off x="6479404" y="5840799"/>
            <a:ext cx="1100809" cy="646331"/>
          </a:xfrm>
          <a:prstGeom prst="rect">
            <a:avLst/>
          </a:prstGeom>
          <a:noFill/>
        </p:spPr>
        <p:txBody>
          <a:bodyPr wrap="square" rtlCol="0">
            <a:spAutoFit/>
          </a:bodyPr>
          <a:lstStyle/>
          <a:p>
            <a:r>
              <a:rPr lang="en-US" altLang="zh-CN" sz="3600" dirty="0"/>
              <a:t>=</a:t>
            </a:r>
            <a:endParaRPr lang="zh-CN" altLang="en-US" sz="3600" dirty="0"/>
          </a:p>
        </p:txBody>
      </p:sp>
      <p:sp>
        <p:nvSpPr>
          <p:cNvPr id="23" name="文本框 22">
            <a:extLst>
              <a:ext uri="{FF2B5EF4-FFF2-40B4-BE49-F238E27FC236}">
                <a16:creationId xmlns:a16="http://schemas.microsoft.com/office/drawing/2014/main" id="{F955D52E-D073-4A52-9910-C7AD0DCED8CB}"/>
              </a:ext>
            </a:extLst>
          </p:cNvPr>
          <p:cNvSpPr txBox="1"/>
          <p:nvPr/>
        </p:nvSpPr>
        <p:spPr>
          <a:xfrm>
            <a:off x="6844209" y="5984776"/>
            <a:ext cx="2936677" cy="369332"/>
          </a:xfrm>
          <a:prstGeom prst="rect">
            <a:avLst/>
          </a:prstGeom>
          <a:noFill/>
        </p:spPr>
        <p:txBody>
          <a:bodyPr wrap="square" rtlCol="0">
            <a:spAutoFit/>
          </a:bodyPr>
          <a:lstStyle/>
          <a:p>
            <a:r>
              <a:rPr lang="en-US" altLang="zh-CN" dirty="0"/>
              <a:t>M</a:t>
            </a:r>
            <a:r>
              <a:rPr lang="zh-CN" altLang="en-US" dirty="0"/>
              <a:t>点相对于</a:t>
            </a:r>
            <a:r>
              <a:rPr lang="en-US" altLang="zh-CN" dirty="0"/>
              <a:t>O</a:t>
            </a:r>
            <a:r>
              <a:rPr lang="zh-CN" altLang="en-US" dirty="0"/>
              <a:t>点的运动</a:t>
            </a:r>
          </a:p>
        </p:txBody>
      </p:sp>
      <p:graphicFrame>
        <p:nvGraphicFramePr>
          <p:cNvPr id="24" name="对象 23">
            <a:extLst>
              <a:ext uri="{FF2B5EF4-FFF2-40B4-BE49-F238E27FC236}">
                <a16:creationId xmlns:a16="http://schemas.microsoft.com/office/drawing/2014/main" id="{48A17893-50A7-4DE0-AC42-289B6881B617}"/>
              </a:ext>
            </a:extLst>
          </p:cNvPr>
          <p:cNvGraphicFramePr>
            <a:graphicFrameLocks noChangeAspect="1"/>
          </p:cNvGraphicFramePr>
          <p:nvPr>
            <p:extLst>
              <p:ext uri="{D42A27DB-BD31-4B8C-83A1-F6EECF244321}">
                <p14:modId xmlns:p14="http://schemas.microsoft.com/office/powerpoint/2010/main" val="3026763084"/>
              </p:ext>
            </p:extLst>
          </p:nvPr>
        </p:nvGraphicFramePr>
        <p:xfrm>
          <a:off x="6473825" y="4159250"/>
          <a:ext cx="2425700" cy="1336675"/>
        </p:xfrm>
        <a:graphic>
          <a:graphicData uri="http://schemas.openxmlformats.org/presentationml/2006/ole">
            <mc:AlternateContent xmlns:mc="http://schemas.openxmlformats.org/markup-compatibility/2006">
              <mc:Choice xmlns:v="urn:schemas-microsoft-com:vml" Requires="v">
                <p:oleObj spid="_x0000_s103478" name="Equation" r:id="rId11" imgW="1473120" imgH="812520" progId="Equation.DSMT4">
                  <p:embed/>
                </p:oleObj>
              </mc:Choice>
              <mc:Fallback>
                <p:oleObj name="Equation" r:id="rId11" imgW="1473120" imgH="812520" progId="Equation.DSMT4">
                  <p:embed/>
                  <p:pic>
                    <p:nvPicPr>
                      <p:cNvPr id="7" name="对象 6">
                        <a:extLst>
                          <a:ext uri="{FF2B5EF4-FFF2-40B4-BE49-F238E27FC236}">
                            <a16:creationId xmlns:a16="http://schemas.microsoft.com/office/drawing/2014/main" id="{1A23CE29-7D4A-4B1C-9813-BA5C5C131EFC}"/>
                          </a:ext>
                        </a:extLst>
                      </p:cNvPr>
                      <p:cNvPicPr/>
                      <p:nvPr/>
                    </p:nvPicPr>
                    <p:blipFill>
                      <a:blip r:embed="rId12"/>
                      <a:stretch>
                        <a:fillRect/>
                      </a:stretch>
                    </p:blipFill>
                    <p:spPr>
                      <a:xfrm>
                        <a:off x="6473825" y="4159250"/>
                        <a:ext cx="2425700" cy="1336675"/>
                      </a:xfrm>
                      <a:prstGeom prst="rect">
                        <a:avLst/>
                      </a:prstGeom>
                    </p:spPr>
                  </p:pic>
                </p:oleObj>
              </mc:Fallback>
            </mc:AlternateContent>
          </a:graphicData>
        </a:graphic>
      </p:graphicFrame>
    </p:spTree>
    <p:extLst>
      <p:ext uri="{BB962C8B-B14F-4D97-AF65-F5344CB8AC3E}">
        <p14:creationId xmlns:p14="http://schemas.microsoft.com/office/powerpoint/2010/main" val="11583928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200" dirty="0"/>
              <a:t>§1.3</a:t>
            </a:r>
            <a:r>
              <a:rPr lang="zh-CN" altLang="en-US" sz="3200" dirty="0"/>
              <a:t> 用直角坐标表示位移、速度和加速度</a:t>
            </a:r>
          </a:p>
        </p:txBody>
      </p:sp>
      <p:sp>
        <p:nvSpPr>
          <p:cNvPr id="3" name="内容占位符 2"/>
          <p:cNvSpPr>
            <a:spLocks noGrp="1"/>
          </p:cNvSpPr>
          <p:nvPr>
            <p:ph idx="1"/>
          </p:nvPr>
        </p:nvSpPr>
        <p:spPr>
          <a:xfrm>
            <a:off x="457200" y="1384176"/>
            <a:ext cx="8291264" cy="4997152"/>
          </a:xfrm>
        </p:spPr>
        <p:txBody>
          <a:bodyPr>
            <a:normAutofit/>
          </a:bodyPr>
          <a:lstStyle/>
          <a:p>
            <a:pPr>
              <a:lnSpc>
                <a:spcPct val="125000"/>
              </a:lnSpc>
              <a:spcBef>
                <a:spcPts val="1800"/>
              </a:spcBef>
            </a:pPr>
            <a:r>
              <a:rPr lang="zh-CN" altLang="en-US" dirty="0">
                <a:latin typeface="+mj-ea"/>
                <a:ea typeface="+mj-ea"/>
              </a:rPr>
              <a:t>运动学的两类问题</a:t>
            </a:r>
            <a:br>
              <a:rPr lang="en-US" altLang="zh-CN" dirty="0">
                <a:latin typeface="+mj-ea"/>
                <a:ea typeface="+mj-ea"/>
              </a:rPr>
            </a:br>
            <a:r>
              <a:rPr lang="zh-CN" altLang="en-US" dirty="0">
                <a:latin typeface="+mj-ea"/>
                <a:ea typeface="+mj-ea"/>
              </a:rPr>
              <a:t>第二类问题：</a:t>
            </a:r>
            <a:r>
              <a:rPr lang="en-US" altLang="zh-CN" dirty="0">
                <a:latin typeface="+mj-ea"/>
                <a:ea typeface="+mj-ea"/>
              </a:rPr>
              <a:t>P24 </a:t>
            </a:r>
            <a:r>
              <a:rPr lang="zh-CN" altLang="en-US" dirty="0">
                <a:latin typeface="+mj-ea"/>
                <a:ea typeface="+mj-ea"/>
              </a:rPr>
              <a:t>例</a:t>
            </a:r>
            <a:r>
              <a:rPr lang="en-US" altLang="zh-CN" dirty="0">
                <a:latin typeface="+mj-ea"/>
                <a:ea typeface="+mj-ea"/>
              </a:rPr>
              <a:t>1.10</a:t>
            </a:r>
            <a:br>
              <a:rPr lang="en-US" altLang="zh-CN" dirty="0">
                <a:latin typeface="+mj-ea"/>
                <a:ea typeface="+mj-ea"/>
              </a:rPr>
            </a:br>
            <a:r>
              <a:rPr lang="zh-CN" altLang="en-US" dirty="0">
                <a:latin typeface="+mj-ea"/>
                <a:ea typeface="+mj-ea"/>
              </a:rPr>
              <a:t>实际是积分问题，应当注意初始条件和其他约束条件的利用，以确定积分上下限和不定积分的积分常数。</a:t>
            </a:r>
            <a:br>
              <a:rPr lang="en-US" altLang="zh-CN" dirty="0">
                <a:latin typeface="+mj-ea"/>
                <a:ea typeface="+mj-ea"/>
              </a:rPr>
            </a:br>
            <a:endParaRPr lang="en-US" altLang="zh-CN"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99592" y="4509120"/>
            <a:ext cx="7632848" cy="707886"/>
          </a:xfrm>
          <a:prstGeom prst="rect">
            <a:avLst/>
          </a:prstGeom>
          <a:noFill/>
        </p:spPr>
        <p:txBody>
          <a:bodyPr wrap="square" rtlCol="0">
            <a:spAutoFit/>
          </a:bodyPr>
          <a:lstStyle/>
          <a:p>
            <a:r>
              <a:rPr lang="en-US" altLang="zh-CN" sz="2000" b="1" dirty="0">
                <a:solidFill>
                  <a:srgbClr val="FF0000"/>
                </a:solidFill>
              </a:rPr>
              <a:t>P24</a:t>
            </a:r>
            <a:r>
              <a:rPr lang="zh-CN" altLang="en-US" sz="2000" b="1" dirty="0">
                <a:solidFill>
                  <a:srgbClr val="FF0000"/>
                </a:solidFill>
              </a:rPr>
              <a:t>例</a:t>
            </a:r>
            <a:r>
              <a:rPr lang="en-US" altLang="zh-CN" sz="2000" b="1" dirty="0">
                <a:solidFill>
                  <a:srgbClr val="FF0000"/>
                </a:solidFill>
              </a:rPr>
              <a:t>1.10 </a:t>
            </a:r>
            <a:r>
              <a:rPr lang="zh-CN" altLang="en-US" sz="2000" b="1" dirty="0">
                <a:solidFill>
                  <a:srgbClr val="FF0000"/>
                </a:solidFill>
              </a:rPr>
              <a:t>利用变量代换解一阶常微分方程。</a:t>
            </a:r>
            <a:endParaRPr lang="en-US" altLang="zh-CN" sz="2000" b="1" dirty="0">
              <a:solidFill>
                <a:srgbClr val="FF0000"/>
              </a:solidFill>
            </a:endParaRPr>
          </a:p>
          <a:p>
            <a:r>
              <a:rPr lang="zh-CN" altLang="en-US" sz="2000" b="1" dirty="0">
                <a:solidFill>
                  <a:srgbClr val="FF0000"/>
                </a:solidFill>
              </a:rPr>
              <a:t>质点随着时间的增大会无限接近</a:t>
            </a:r>
            <a:r>
              <a:rPr lang="en-US" altLang="zh-CN" sz="2000" b="1" dirty="0">
                <a:solidFill>
                  <a:srgbClr val="FF0000"/>
                </a:solidFill>
              </a:rPr>
              <a:t>A</a:t>
            </a:r>
            <a:r>
              <a:rPr lang="zh-CN" altLang="en-US" sz="2000" b="1" dirty="0">
                <a:solidFill>
                  <a:srgbClr val="FF0000"/>
                </a:solidFill>
              </a:rPr>
              <a:t>点，但是永远不能达到</a:t>
            </a:r>
            <a:r>
              <a:rPr lang="en-US" altLang="zh-CN" sz="2000" b="1" dirty="0">
                <a:solidFill>
                  <a:srgbClr val="FF0000"/>
                </a:solidFill>
              </a:rPr>
              <a:t>A</a:t>
            </a:r>
            <a:r>
              <a:rPr lang="zh-CN" altLang="en-US" sz="2000" b="1" dirty="0">
                <a:solidFill>
                  <a:srgbClr val="FF0000"/>
                </a:solidFill>
              </a:rPr>
              <a:t>点。</a:t>
            </a:r>
          </a:p>
        </p:txBody>
      </p:sp>
    </p:spTree>
    <p:extLst>
      <p:ext uri="{BB962C8B-B14F-4D97-AF65-F5344CB8AC3E}">
        <p14:creationId xmlns:p14="http://schemas.microsoft.com/office/powerpoint/2010/main" val="37889670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CC9E4D9-FF6B-4C2D-81B2-26D9D6F1815B}"/>
              </a:ext>
            </a:extLst>
          </p:cNvPr>
          <p:cNvPicPr>
            <a:picLocks noChangeAspect="1"/>
          </p:cNvPicPr>
          <p:nvPr/>
        </p:nvPicPr>
        <p:blipFill>
          <a:blip r:embed="rId3"/>
          <a:stretch>
            <a:fillRect/>
          </a:stretch>
        </p:blipFill>
        <p:spPr>
          <a:xfrm>
            <a:off x="125760" y="476672"/>
            <a:ext cx="8892480" cy="1100738"/>
          </a:xfrm>
          <a:prstGeom prst="rect">
            <a:avLst/>
          </a:prstGeom>
        </p:spPr>
      </p:pic>
      <p:pic>
        <p:nvPicPr>
          <p:cNvPr id="5" name="图片 4">
            <a:extLst>
              <a:ext uri="{FF2B5EF4-FFF2-40B4-BE49-F238E27FC236}">
                <a16:creationId xmlns:a16="http://schemas.microsoft.com/office/drawing/2014/main" id="{15D6BAD7-BD55-4608-8986-F73FDBD82FCE}"/>
              </a:ext>
            </a:extLst>
          </p:cNvPr>
          <p:cNvPicPr>
            <a:picLocks noChangeAspect="1"/>
          </p:cNvPicPr>
          <p:nvPr/>
        </p:nvPicPr>
        <p:blipFill>
          <a:blip r:embed="rId4"/>
          <a:stretch>
            <a:fillRect/>
          </a:stretch>
        </p:blipFill>
        <p:spPr>
          <a:xfrm>
            <a:off x="2537053" y="1700808"/>
            <a:ext cx="4069893" cy="1390653"/>
          </a:xfrm>
          <a:prstGeom prst="rect">
            <a:avLst/>
          </a:prstGeom>
        </p:spPr>
      </p:pic>
      <p:graphicFrame>
        <p:nvGraphicFramePr>
          <p:cNvPr id="6" name="对象 5">
            <a:extLst>
              <a:ext uri="{FF2B5EF4-FFF2-40B4-BE49-F238E27FC236}">
                <a16:creationId xmlns:a16="http://schemas.microsoft.com/office/drawing/2014/main" id="{2E217A57-7F48-483D-B8C4-C5C83A3435FD}"/>
              </a:ext>
            </a:extLst>
          </p:cNvPr>
          <p:cNvGraphicFramePr>
            <a:graphicFrameLocks noChangeAspect="1"/>
          </p:cNvGraphicFramePr>
          <p:nvPr>
            <p:extLst>
              <p:ext uri="{D42A27DB-BD31-4B8C-83A1-F6EECF244321}">
                <p14:modId xmlns:p14="http://schemas.microsoft.com/office/powerpoint/2010/main" val="172318794"/>
              </p:ext>
            </p:extLst>
          </p:nvPr>
        </p:nvGraphicFramePr>
        <p:xfrm>
          <a:off x="688975" y="3331407"/>
          <a:ext cx="1831975" cy="396875"/>
        </p:xfrm>
        <a:graphic>
          <a:graphicData uri="http://schemas.openxmlformats.org/presentationml/2006/ole">
            <mc:AlternateContent xmlns:mc="http://schemas.openxmlformats.org/markup-compatibility/2006">
              <mc:Choice xmlns:v="urn:schemas-microsoft-com:vml" Requires="v">
                <p:oleObj spid="_x0000_s105513" name="Equation" r:id="rId5" imgW="939600" imgH="203040" progId="Equation.DSMT4">
                  <p:embed/>
                </p:oleObj>
              </mc:Choice>
              <mc:Fallback>
                <p:oleObj name="Equation" r:id="rId5" imgW="939600" imgH="203040" progId="Equation.DSMT4">
                  <p:embed/>
                  <p:pic>
                    <p:nvPicPr>
                      <p:cNvPr id="0" name=""/>
                      <p:cNvPicPr/>
                      <p:nvPr/>
                    </p:nvPicPr>
                    <p:blipFill>
                      <a:blip r:embed="rId6"/>
                      <a:stretch>
                        <a:fillRect/>
                      </a:stretch>
                    </p:blipFill>
                    <p:spPr>
                      <a:xfrm>
                        <a:off x="688975" y="3331407"/>
                        <a:ext cx="1831975" cy="396875"/>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6DA45956-92D8-4D71-84B4-54B0A995C158}"/>
              </a:ext>
            </a:extLst>
          </p:cNvPr>
          <p:cNvGraphicFramePr>
            <a:graphicFrameLocks noChangeAspect="1"/>
          </p:cNvGraphicFramePr>
          <p:nvPr>
            <p:extLst>
              <p:ext uri="{D42A27DB-BD31-4B8C-83A1-F6EECF244321}">
                <p14:modId xmlns:p14="http://schemas.microsoft.com/office/powerpoint/2010/main" val="1598922961"/>
              </p:ext>
            </p:extLst>
          </p:nvPr>
        </p:nvGraphicFramePr>
        <p:xfrm>
          <a:off x="688975" y="3789363"/>
          <a:ext cx="1443038" cy="1036637"/>
        </p:xfrm>
        <a:graphic>
          <a:graphicData uri="http://schemas.openxmlformats.org/presentationml/2006/ole">
            <mc:AlternateContent xmlns:mc="http://schemas.openxmlformats.org/markup-compatibility/2006">
              <mc:Choice xmlns:v="urn:schemas-microsoft-com:vml" Requires="v">
                <p:oleObj spid="_x0000_s105514" name="Equation" r:id="rId7" imgW="812520" imgH="583920" progId="Equation.DSMT4">
                  <p:embed/>
                </p:oleObj>
              </mc:Choice>
              <mc:Fallback>
                <p:oleObj name="Equation" r:id="rId7" imgW="812520" imgH="583920" progId="Equation.DSMT4">
                  <p:embed/>
                  <p:pic>
                    <p:nvPicPr>
                      <p:cNvPr id="0" name=""/>
                      <p:cNvPicPr/>
                      <p:nvPr/>
                    </p:nvPicPr>
                    <p:blipFill>
                      <a:blip r:embed="rId8"/>
                      <a:stretch>
                        <a:fillRect/>
                      </a:stretch>
                    </p:blipFill>
                    <p:spPr>
                      <a:xfrm>
                        <a:off x="688975" y="3789363"/>
                        <a:ext cx="1443038" cy="1036637"/>
                      </a:xfrm>
                      <a:prstGeom prst="rect">
                        <a:avLst/>
                      </a:prstGeom>
                    </p:spPr>
                  </p:pic>
                </p:oleObj>
              </mc:Fallback>
            </mc:AlternateContent>
          </a:graphicData>
        </a:graphic>
      </p:graphicFrame>
      <p:sp>
        <p:nvSpPr>
          <p:cNvPr id="8" name="箭头: 右 7">
            <a:extLst>
              <a:ext uri="{FF2B5EF4-FFF2-40B4-BE49-F238E27FC236}">
                <a16:creationId xmlns:a16="http://schemas.microsoft.com/office/drawing/2014/main" id="{2077827C-445A-4B79-8373-8C39204DE181}"/>
              </a:ext>
            </a:extLst>
          </p:cNvPr>
          <p:cNvSpPr/>
          <p:nvPr/>
        </p:nvSpPr>
        <p:spPr>
          <a:xfrm>
            <a:off x="2537053" y="4581128"/>
            <a:ext cx="666795" cy="2447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7F19BE58-4A6E-40B4-8673-75C5A1F250C5}"/>
              </a:ext>
            </a:extLst>
          </p:cNvPr>
          <p:cNvSpPr txBox="1"/>
          <p:nvPr/>
        </p:nvSpPr>
        <p:spPr>
          <a:xfrm>
            <a:off x="3419872" y="4365104"/>
            <a:ext cx="1944216" cy="646331"/>
          </a:xfrm>
          <a:prstGeom prst="rect">
            <a:avLst/>
          </a:prstGeom>
          <a:noFill/>
        </p:spPr>
        <p:txBody>
          <a:bodyPr wrap="square" rtlCol="0">
            <a:spAutoFit/>
          </a:bodyPr>
          <a:lstStyle/>
          <a:p>
            <a:r>
              <a:rPr lang="zh-CN" altLang="en-US" dirty="0"/>
              <a:t>一阶非齐次线性常微分方程的解：</a:t>
            </a:r>
          </a:p>
        </p:txBody>
      </p:sp>
      <p:graphicFrame>
        <p:nvGraphicFramePr>
          <p:cNvPr id="10" name="对象 9">
            <a:extLst>
              <a:ext uri="{FF2B5EF4-FFF2-40B4-BE49-F238E27FC236}">
                <a16:creationId xmlns:a16="http://schemas.microsoft.com/office/drawing/2014/main" id="{688E2E84-3356-4FA0-BEF4-0E631B96568E}"/>
              </a:ext>
            </a:extLst>
          </p:cNvPr>
          <p:cNvGraphicFramePr>
            <a:graphicFrameLocks noChangeAspect="1"/>
          </p:cNvGraphicFramePr>
          <p:nvPr>
            <p:extLst>
              <p:ext uri="{D42A27DB-BD31-4B8C-83A1-F6EECF244321}">
                <p14:modId xmlns:p14="http://schemas.microsoft.com/office/powerpoint/2010/main" val="3565916052"/>
              </p:ext>
            </p:extLst>
          </p:nvPr>
        </p:nvGraphicFramePr>
        <p:xfrm>
          <a:off x="5432425" y="4365625"/>
          <a:ext cx="1592263" cy="438150"/>
        </p:xfrm>
        <a:graphic>
          <a:graphicData uri="http://schemas.openxmlformats.org/presentationml/2006/ole">
            <mc:AlternateContent xmlns:mc="http://schemas.openxmlformats.org/markup-compatibility/2006">
              <mc:Choice xmlns:v="urn:schemas-microsoft-com:vml" Requires="v">
                <p:oleObj spid="_x0000_s105515" name="Equation" r:id="rId9" imgW="736560" imgH="203040" progId="Equation.DSMT4">
                  <p:embed/>
                </p:oleObj>
              </mc:Choice>
              <mc:Fallback>
                <p:oleObj name="Equation" r:id="rId9" imgW="736560" imgH="203040" progId="Equation.DSMT4">
                  <p:embed/>
                  <p:pic>
                    <p:nvPicPr>
                      <p:cNvPr id="0" name=""/>
                      <p:cNvPicPr/>
                      <p:nvPr/>
                    </p:nvPicPr>
                    <p:blipFill>
                      <a:blip r:embed="rId10"/>
                      <a:stretch>
                        <a:fillRect/>
                      </a:stretch>
                    </p:blipFill>
                    <p:spPr>
                      <a:xfrm>
                        <a:off x="5432425" y="4365625"/>
                        <a:ext cx="1592263" cy="438150"/>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EAD42A12-113C-49D0-BCD7-AB3B8513568B}"/>
              </a:ext>
            </a:extLst>
          </p:cNvPr>
          <p:cNvGraphicFramePr>
            <a:graphicFrameLocks noChangeAspect="1"/>
          </p:cNvGraphicFramePr>
          <p:nvPr>
            <p:extLst>
              <p:ext uri="{D42A27DB-BD31-4B8C-83A1-F6EECF244321}">
                <p14:modId xmlns:p14="http://schemas.microsoft.com/office/powerpoint/2010/main" val="3412357046"/>
              </p:ext>
            </p:extLst>
          </p:nvPr>
        </p:nvGraphicFramePr>
        <p:xfrm>
          <a:off x="724367" y="5380678"/>
          <a:ext cx="1364258" cy="396875"/>
        </p:xfrm>
        <a:graphic>
          <a:graphicData uri="http://schemas.openxmlformats.org/presentationml/2006/ole">
            <mc:AlternateContent xmlns:mc="http://schemas.openxmlformats.org/markup-compatibility/2006">
              <mc:Choice xmlns:v="urn:schemas-microsoft-com:vml" Requires="v">
                <p:oleObj spid="_x0000_s105516" name="Equation" r:id="rId11" imgW="698400" imgH="203040" progId="Equation.DSMT4">
                  <p:embed/>
                </p:oleObj>
              </mc:Choice>
              <mc:Fallback>
                <p:oleObj name="Equation" r:id="rId11" imgW="698400" imgH="203040" progId="Equation.DSMT4">
                  <p:embed/>
                  <p:pic>
                    <p:nvPicPr>
                      <p:cNvPr id="0" name=""/>
                      <p:cNvPicPr/>
                      <p:nvPr/>
                    </p:nvPicPr>
                    <p:blipFill>
                      <a:blip r:embed="rId12"/>
                      <a:stretch>
                        <a:fillRect/>
                      </a:stretch>
                    </p:blipFill>
                    <p:spPr>
                      <a:xfrm>
                        <a:off x="724367" y="5380678"/>
                        <a:ext cx="1364258" cy="396875"/>
                      </a:xfrm>
                      <a:prstGeom prst="rect">
                        <a:avLst/>
                      </a:prstGeom>
                    </p:spPr>
                  </p:pic>
                </p:oleObj>
              </mc:Fallback>
            </mc:AlternateContent>
          </a:graphicData>
        </a:graphic>
      </p:graphicFrame>
      <p:sp>
        <p:nvSpPr>
          <p:cNvPr id="14" name="箭头: 右 13">
            <a:extLst>
              <a:ext uri="{FF2B5EF4-FFF2-40B4-BE49-F238E27FC236}">
                <a16:creationId xmlns:a16="http://schemas.microsoft.com/office/drawing/2014/main" id="{99CF1471-7340-4404-9E78-4672D6005D9F}"/>
              </a:ext>
            </a:extLst>
          </p:cNvPr>
          <p:cNvSpPr/>
          <p:nvPr/>
        </p:nvSpPr>
        <p:spPr>
          <a:xfrm>
            <a:off x="2537053" y="5380678"/>
            <a:ext cx="1026835" cy="3525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9266A215-6F0B-49DF-BF84-0C013CF70985}"/>
              </a:ext>
            </a:extLst>
          </p:cNvPr>
          <p:cNvSpPr txBox="1"/>
          <p:nvPr/>
        </p:nvSpPr>
        <p:spPr>
          <a:xfrm>
            <a:off x="3707904" y="5336381"/>
            <a:ext cx="3168352" cy="369332"/>
          </a:xfrm>
          <a:prstGeom prst="rect">
            <a:avLst/>
          </a:prstGeom>
          <a:noFill/>
        </p:spPr>
        <p:txBody>
          <a:bodyPr wrap="square" rtlCol="0">
            <a:spAutoFit/>
          </a:bodyPr>
          <a:lstStyle/>
          <a:p>
            <a:r>
              <a:rPr lang="zh-CN" altLang="en-US" dirty="0"/>
              <a:t>由初始条件得到：</a:t>
            </a:r>
            <a:r>
              <a:rPr lang="en-US" altLang="zh-CN" dirty="0"/>
              <a:t>C=-l</a:t>
            </a:r>
            <a:endParaRPr lang="zh-CN" altLang="en-US" dirty="0"/>
          </a:p>
        </p:txBody>
      </p:sp>
    </p:spTree>
    <p:extLst>
      <p:ext uri="{BB962C8B-B14F-4D97-AF65-F5344CB8AC3E}">
        <p14:creationId xmlns:p14="http://schemas.microsoft.com/office/powerpoint/2010/main" val="1200863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9144000" cy="1143000"/>
          </a:xfrm>
        </p:spPr>
        <p:txBody>
          <a:bodyPr>
            <a:noAutofit/>
          </a:bodyPr>
          <a:lstStyle/>
          <a:p>
            <a:r>
              <a:rPr lang="en-US" altLang="zh-CN" sz="2800" dirty="0"/>
              <a:t>§1.4</a:t>
            </a:r>
            <a:r>
              <a:rPr lang="zh-CN" altLang="en-US" sz="2800" dirty="0"/>
              <a:t> 用自然坐标表示平面曲线运动中的速度和加速度</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 Box 6"/>
          <p:cNvSpPr txBox="1">
            <a:spLocks noChangeArrowheads="1"/>
          </p:cNvSpPr>
          <p:nvPr/>
        </p:nvSpPr>
        <p:spPr bwMode="auto">
          <a:xfrm>
            <a:off x="1187624" y="3692450"/>
            <a:ext cx="7058025" cy="528638"/>
          </a:xfrm>
          <a:prstGeom prst="rect">
            <a:avLst/>
          </a:prstGeom>
          <a:noFill/>
          <a:ln w="9525">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常用</a:t>
            </a:r>
            <a:r>
              <a:rPr lang="zh-CN" altLang="en-US" sz="2800" b="1">
                <a:solidFill>
                  <a:srgbClr val="FF0000"/>
                </a:solidFill>
              </a:rPr>
              <a:t>自然坐标</a:t>
            </a:r>
            <a:r>
              <a:rPr lang="zh-CN" altLang="en-US" sz="2800" b="1"/>
              <a:t>来表示其位置、速度和加速度</a:t>
            </a:r>
          </a:p>
        </p:txBody>
      </p:sp>
      <p:sp>
        <p:nvSpPr>
          <p:cNvPr id="7" name="Rectangle 7"/>
          <p:cNvSpPr>
            <a:spLocks noChangeArrowheads="1"/>
          </p:cNvSpPr>
          <p:nvPr/>
        </p:nvSpPr>
        <p:spPr bwMode="auto">
          <a:xfrm>
            <a:off x="1547813" y="1820836"/>
            <a:ext cx="6048375" cy="608012"/>
          </a:xfrm>
          <a:prstGeom prst="rect">
            <a:avLst/>
          </a:prstGeom>
          <a:noFill/>
          <a:ln w="28575">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ea typeface="黑体" pitchFamily="2" charset="-122"/>
              </a:rPr>
              <a:t>质点作曲线运动，且轨迹为已知</a:t>
            </a:r>
          </a:p>
        </p:txBody>
      </p:sp>
      <p:sp>
        <p:nvSpPr>
          <p:cNvPr id="8" name="AutoShape 8"/>
          <p:cNvSpPr>
            <a:spLocks noChangeArrowheads="1"/>
          </p:cNvSpPr>
          <p:nvPr/>
        </p:nvSpPr>
        <p:spPr bwMode="auto">
          <a:xfrm>
            <a:off x="4499942" y="2612329"/>
            <a:ext cx="433387" cy="960388"/>
          </a:xfrm>
          <a:prstGeom prst="downArrow">
            <a:avLst>
              <a:gd name="adj1" fmla="val 50000"/>
              <a:gd name="adj2" fmla="val 78846"/>
            </a:avLst>
          </a:prstGeom>
          <a:solidFill>
            <a:schemeClr val="hlink"/>
          </a:solidFill>
          <a:ln>
            <a:noFill/>
          </a:ln>
          <a:effectLst/>
          <a:extLst>
            <a:ext uri="{91240B29-F687-4F45-9708-019B960494DF}">
              <a14:hiddenLine xmlns:a14="http://schemas.microsoft.com/office/drawing/2010/main" w="9525">
                <a:solidFill>
                  <a:srgbClr val="CC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Tree>
    <p:extLst>
      <p:ext uri="{BB962C8B-B14F-4D97-AF65-F5344CB8AC3E}">
        <p14:creationId xmlns:p14="http://schemas.microsoft.com/office/powerpoint/2010/main" val="1032112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84176"/>
            <a:ext cx="8291264" cy="4997152"/>
          </a:xfrm>
        </p:spPr>
        <p:txBody>
          <a:bodyPr>
            <a:normAutofit/>
          </a:bodyPr>
          <a:lstStyle/>
          <a:p>
            <a:pPr>
              <a:lnSpc>
                <a:spcPct val="125000"/>
              </a:lnSpc>
              <a:spcBef>
                <a:spcPts val="1800"/>
              </a:spcBef>
            </a:pPr>
            <a:r>
              <a:rPr lang="zh-CN" altLang="en-US" dirty="0">
                <a:latin typeface="+mj-ea"/>
                <a:ea typeface="+mj-ea"/>
              </a:rPr>
              <a:t>速度</a:t>
            </a:r>
            <a:br>
              <a:rPr lang="en-US" altLang="zh-CN" dirty="0">
                <a:latin typeface="+mj-ea"/>
                <a:ea typeface="+mj-ea"/>
              </a:rPr>
            </a:br>
            <a:endParaRPr lang="en-US" altLang="zh-CN"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p:nvPr>
        </p:nvSpPr>
        <p:spPr>
          <a:xfrm>
            <a:off x="0" y="274638"/>
            <a:ext cx="9144000" cy="1143000"/>
          </a:xfrm>
        </p:spPr>
        <p:txBody>
          <a:bodyPr>
            <a:noAutofit/>
          </a:bodyPr>
          <a:lstStyle/>
          <a:p>
            <a:r>
              <a:rPr lang="en-US" altLang="zh-CN" sz="2800" dirty="0"/>
              <a:t>§1.4</a:t>
            </a:r>
            <a:r>
              <a:rPr lang="zh-CN" altLang="en-US" sz="2800" dirty="0"/>
              <a:t> 用自然坐标表示平面曲线运动中的速度和加速度</a:t>
            </a:r>
          </a:p>
        </p:txBody>
      </p:sp>
      <p:grpSp>
        <p:nvGrpSpPr>
          <p:cNvPr id="32" name="组合 31"/>
          <p:cNvGrpSpPr/>
          <p:nvPr/>
        </p:nvGrpSpPr>
        <p:grpSpPr>
          <a:xfrm>
            <a:off x="4427984" y="1623368"/>
            <a:ext cx="4392612" cy="2525712"/>
            <a:chOff x="4427984" y="1623368"/>
            <a:chExt cx="4392612" cy="2525712"/>
          </a:xfrm>
        </p:grpSpPr>
        <p:grpSp>
          <p:nvGrpSpPr>
            <p:cNvPr id="7" name="Group 2"/>
            <p:cNvGrpSpPr>
              <a:grpSpLocks/>
            </p:cNvGrpSpPr>
            <p:nvPr/>
          </p:nvGrpSpPr>
          <p:grpSpPr bwMode="auto">
            <a:xfrm>
              <a:off x="4427984" y="1623368"/>
              <a:ext cx="4392612" cy="1185862"/>
              <a:chOff x="2835" y="845"/>
              <a:chExt cx="2767" cy="747"/>
            </a:xfrm>
          </p:grpSpPr>
          <p:sp>
            <p:nvSpPr>
              <p:cNvPr id="8" name="Oval 3"/>
              <p:cNvSpPr>
                <a:spLocks noChangeArrowheads="1"/>
              </p:cNvSpPr>
              <p:nvPr/>
            </p:nvSpPr>
            <p:spPr bwMode="auto">
              <a:xfrm>
                <a:off x="4059" y="1025"/>
                <a:ext cx="45" cy="46"/>
              </a:xfrm>
              <a:prstGeom prst="ellipse">
                <a:avLst/>
              </a:prstGeom>
              <a:solidFill>
                <a:srgbClr val="3333FF"/>
              </a:solidFill>
              <a:ln w="9525">
                <a:solidFill>
                  <a:srgbClr val="3333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Text Box 4"/>
              <p:cNvSpPr txBox="1">
                <a:spLocks noChangeArrowheads="1"/>
              </p:cNvSpPr>
              <p:nvPr/>
            </p:nvSpPr>
            <p:spPr bwMode="auto">
              <a:xfrm>
                <a:off x="3923" y="845"/>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P</a:t>
                </a:r>
              </a:p>
            </p:txBody>
          </p:sp>
          <p:sp>
            <p:nvSpPr>
              <p:cNvPr id="10" name="Freeform 5"/>
              <p:cNvSpPr>
                <a:spLocks/>
              </p:cNvSpPr>
              <p:nvPr/>
            </p:nvSpPr>
            <p:spPr bwMode="auto">
              <a:xfrm>
                <a:off x="2973" y="1035"/>
                <a:ext cx="2583" cy="557"/>
              </a:xfrm>
              <a:custGeom>
                <a:avLst/>
                <a:gdLst>
                  <a:gd name="T0" fmla="*/ 0 w 2583"/>
                  <a:gd name="T1" fmla="*/ 320 h 557"/>
                  <a:gd name="T2" fmla="*/ 1131 w 2583"/>
                  <a:gd name="T3" fmla="*/ 20 h 557"/>
                  <a:gd name="T4" fmla="*/ 1585 w 2583"/>
                  <a:gd name="T5" fmla="*/ 201 h 557"/>
                  <a:gd name="T6" fmla="*/ 1902 w 2583"/>
                  <a:gd name="T7" fmla="*/ 519 h 557"/>
                  <a:gd name="T8" fmla="*/ 2583 w 2583"/>
                  <a:gd name="T9" fmla="*/ 428 h 557"/>
                </a:gdLst>
                <a:ahLst/>
                <a:cxnLst>
                  <a:cxn ang="0">
                    <a:pos x="T0" y="T1"/>
                  </a:cxn>
                  <a:cxn ang="0">
                    <a:pos x="T2" y="T3"/>
                  </a:cxn>
                  <a:cxn ang="0">
                    <a:pos x="T4" y="T5"/>
                  </a:cxn>
                  <a:cxn ang="0">
                    <a:pos x="T6" y="T7"/>
                  </a:cxn>
                  <a:cxn ang="0">
                    <a:pos x="T8" y="T9"/>
                  </a:cxn>
                </a:cxnLst>
                <a:rect l="0" t="0" r="r" b="b"/>
                <a:pathLst>
                  <a:path w="2583" h="557">
                    <a:moveTo>
                      <a:pt x="0" y="320"/>
                    </a:moveTo>
                    <a:cubicBezTo>
                      <a:pt x="190" y="270"/>
                      <a:pt x="867" y="40"/>
                      <a:pt x="1131" y="20"/>
                    </a:cubicBezTo>
                    <a:cubicBezTo>
                      <a:pt x="1395" y="0"/>
                      <a:pt x="1457" y="118"/>
                      <a:pt x="1585" y="201"/>
                    </a:cubicBezTo>
                    <a:cubicBezTo>
                      <a:pt x="1713" y="284"/>
                      <a:pt x="1736" y="481"/>
                      <a:pt x="1902" y="519"/>
                    </a:cubicBezTo>
                    <a:cubicBezTo>
                      <a:pt x="2068" y="557"/>
                      <a:pt x="2470" y="443"/>
                      <a:pt x="2583" y="42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Text Box 6"/>
              <p:cNvSpPr txBox="1">
                <a:spLocks noChangeArrowheads="1"/>
              </p:cNvSpPr>
              <p:nvPr/>
            </p:nvSpPr>
            <p:spPr bwMode="auto">
              <a:xfrm>
                <a:off x="2835" y="1117"/>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L</a:t>
                </a:r>
              </a:p>
            </p:txBody>
          </p:sp>
          <p:sp>
            <p:nvSpPr>
              <p:cNvPr id="12" name="Text Box 7"/>
              <p:cNvSpPr txBox="1">
                <a:spLocks noChangeArrowheads="1"/>
              </p:cNvSpPr>
              <p:nvPr/>
            </p:nvSpPr>
            <p:spPr bwMode="auto">
              <a:xfrm>
                <a:off x="5375" y="1207"/>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M</a:t>
                </a:r>
              </a:p>
            </p:txBody>
          </p:sp>
        </p:grpSp>
        <p:grpSp>
          <p:nvGrpSpPr>
            <p:cNvPr id="13" name="Group 8"/>
            <p:cNvGrpSpPr>
              <a:grpSpLocks/>
            </p:cNvGrpSpPr>
            <p:nvPr/>
          </p:nvGrpSpPr>
          <p:grpSpPr bwMode="auto">
            <a:xfrm>
              <a:off x="4859784" y="1645593"/>
              <a:ext cx="1223962" cy="647700"/>
              <a:chOff x="3107" y="845"/>
              <a:chExt cx="771" cy="408"/>
            </a:xfrm>
          </p:grpSpPr>
          <p:sp>
            <p:nvSpPr>
              <p:cNvPr id="14" name="Oval 9"/>
              <p:cNvSpPr>
                <a:spLocks noChangeArrowheads="1"/>
              </p:cNvSpPr>
              <p:nvPr/>
            </p:nvSpPr>
            <p:spPr bwMode="auto">
              <a:xfrm>
                <a:off x="3334" y="1207"/>
                <a:ext cx="45" cy="46"/>
              </a:xfrm>
              <a:prstGeom prst="ellipse">
                <a:avLst/>
              </a:prstGeom>
              <a:solidFill>
                <a:srgbClr val="FF3300"/>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Text Box 10"/>
              <p:cNvSpPr txBox="1">
                <a:spLocks noChangeArrowheads="1"/>
              </p:cNvSpPr>
              <p:nvPr/>
            </p:nvSpPr>
            <p:spPr bwMode="auto">
              <a:xfrm>
                <a:off x="3107" y="981"/>
                <a:ext cx="31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solidFill>
                      <a:srgbClr val="FF3300"/>
                    </a:solidFill>
                  </a:rPr>
                  <a:t>O</a:t>
                </a:r>
                <a:r>
                  <a:rPr lang="en-US" altLang="zh-CN" sz="1600" b="1" baseline="-25000">
                    <a:solidFill>
                      <a:srgbClr val="FF3300"/>
                    </a:solidFill>
                  </a:rPr>
                  <a:t>1</a:t>
                </a:r>
              </a:p>
            </p:txBody>
          </p:sp>
          <p:sp>
            <p:nvSpPr>
              <p:cNvPr id="16" name="Line 11"/>
              <p:cNvSpPr>
                <a:spLocks noChangeShapeType="1"/>
              </p:cNvSpPr>
              <p:nvPr/>
            </p:nvSpPr>
            <p:spPr bwMode="auto">
              <a:xfrm flipV="1">
                <a:off x="3424" y="1071"/>
                <a:ext cx="272" cy="91"/>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Text Box 12"/>
              <p:cNvSpPr txBox="1">
                <a:spLocks noChangeArrowheads="1"/>
              </p:cNvSpPr>
              <p:nvPr/>
            </p:nvSpPr>
            <p:spPr bwMode="auto">
              <a:xfrm>
                <a:off x="3560" y="845"/>
                <a:ext cx="31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3300"/>
                    </a:solidFill>
                  </a:rPr>
                  <a:t>+s</a:t>
                </a:r>
              </a:p>
            </p:txBody>
          </p:sp>
        </p:grpSp>
        <p:grpSp>
          <p:nvGrpSpPr>
            <p:cNvPr id="18" name="Group 13"/>
            <p:cNvGrpSpPr>
              <a:grpSpLocks/>
            </p:cNvGrpSpPr>
            <p:nvPr/>
          </p:nvGrpSpPr>
          <p:grpSpPr bwMode="auto">
            <a:xfrm>
              <a:off x="5056634" y="1961505"/>
              <a:ext cx="2135187" cy="2187575"/>
              <a:chOff x="3213" y="1071"/>
              <a:chExt cx="1345" cy="1378"/>
            </a:xfrm>
          </p:grpSpPr>
          <p:grpSp>
            <p:nvGrpSpPr>
              <p:cNvPr id="19" name="Group 14"/>
              <p:cNvGrpSpPr>
                <a:grpSpLocks/>
              </p:cNvGrpSpPr>
              <p:nvPr/>
            </p:nvGrpSpPr>
            <p:grpSpPr bwMode="auto">
              <a:xfrm>
                <a:off x="3213" y="1661"/>
                <a:ext cx="802" cy="788"/>
                <a:chOff x="3213" y="2108"/>
                <a:chExt cx="802" cy="788"/>
              </a:xfrm>
            </p:grpSpPr>
            <p:grpSp>
              <p:nvGrpSpPr>
                <p:cNvPr id="26" name="Group 15"/>
                <p:cNvGrpSpPr>
                  <a:grpSpLocks/>
                </p:cNvGrpSpPr>
                <p:nvPr/>
              </p:nvGrpSpPr>
              <p:grpSpPr bwMode="auto">
                <a:xfrm>
                  <a:off x="3213" y="2108"/>
                  <a:ext cx="802" cy="788"/>
                  <a:chOff x="3213" y="2380"/>
                  <a:chExt cx="802" cy="788"/>
                </a:xfrm>
              </p:grpSpPr>
              <p:sp>
                <p:nvSpPr>
                  <p:cNvPr id="30" name="Freeform 16"/>
                  <p:cNvSpPr>
                    <a:spLocks/>
                  </p:cNvSpPr>
                  <p:nvPr/>
                </p:nvSpPr>
                <p:spPr bwMode="auto">
                  <a:xfrm>
                    <a:off x="3213" y="2380"/>
                    <a:ext cx="802" cy="788"/>
                  </a:xfrm>
                  <a:custGeom>
                    <a:avLst/>
                    <a:gdLst>
                      <a:gd name="T0" fmla="*/ 189 w 802"/>
                      <a:gd name="T1" fmla="*/ 50 h 788"/>
                      <a:gd name="T2" fmla="*/ 405 w 802"/>
                      <a:gd name="T3" fmla="*/ 32 h 788"/>
                      <a:gd name="T4" fmla="*/ 531 w 802"/>
                      <a:gd name="T5" fmla="*/ 59 h 788"/>
                      <a:gd name="T6" fmla="*/ 558 w 802"/>
                      <a:gd name="T7" fmla="*/ 77 h 788"/>
                      <a:gd name="T8" fmla="*/ 612 w 802"/>
                      <a:gd name="T9" fmla="*/ 95 h 788"/>
                      <a:gd name="T10" fmla="*/ 684 w 802"/>
                      <a:gd name="T11" fmla="*/ 185 h 788"/>
                      <a:gd name="T12" fmla="*/ 720 w 802"/>
                      <a:gd name="T13" fmla="*/ 239 h 788"/>
                      <a:gd name="T14" fmla="*/ 765 w 802"/>
                      <a:gd name="T15" fmla="*/ 338 h 788"/>
                      <a:gd name="T16" fmla="*/ 648 w 802"/>
                      <a:gd name="T17" fmla="*/ 716 h 788"/>
                      <a:gd name="T18" fmla="*/ 585 w 802"/>
                      <a:gd name="T19" fmla="*/ 752 h 788"/>
                      <a:gd name="T20" fmla="*/ 441 w 802"/>
                      <a:gd name="T21" fmla="*/ 788 h 788"/>
                      <a:gd name="T22" fmla="*/ 243 w 802"/>
                      <a:gd name="T23" fmla="*/ 779 h 788"/>
                      <a:gd name="T24" fmla="*/ 18 w 802"/>
                      <a:gd name="T25" fmla="*/ 626 h 788"/>
                      <a:gd name="T26" fmla="*/ 0 w 802"/>
                      <a:gd name="T27" fmla="*/ 563 h 788"/>
                      <a:gd name="T28" fmla="*/ 9 w 802"/>
                      <a:gd name="T29" fmla="*/ 518 h 788"/>
                      <a:gd name="T30" fmla="*/ 90 w 802"/>
                      <a:gd name="T31" fmla="*/ 302 h 788"/>
                      <a:gd name="T32" fmla="*/ 126 w 802"/>
                      <a:gd name="T33" fmla="*/ 221 h 788"/>
                      <a:gd name="T34" fmla="*/ 135 w 802"/>
                      <a:gd name="T35" fmla="*/ 158 h 788"/>
                      <a:gd name="T36" fmla="*/ 144 w 802"/>
                      <a:gd name="T37" fmla="*/ 131 h 788"/>
                      <a:gd name="T38" fmla="*/ 153 w 802"/>
                      <a:gd name="T39" fmla="*/ 50 h 788"/>
                      <a:gd name="T40" fmla="*/ 189 w 802"/>
                      <a:gd name="T41" fmla="*/ 50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2" h="788">
                        <a:moveTo>
                          <a:pt x="189" y="50"/>
                        </a:moveTo>
                        <a:cubicBezTo>
                          <a:pt x="264" y="0"/>
                          <a:pt x="289" y="26"/>
                          <a:pt x="405" y="32"/>
                        </a:cubicBezTo>
                        <a:cubicBezTo>
                          <a:pt x="482" y="58"/>
                          <a:pt x="440" y="48"/>
                          <a:pt x="531" y="59"/>
                        </a:cubicBezTo>
                        <a:cubicBezTo>
                          <a:pt x="540" y="65"/>
                          <a:pt x="548" y="73"/>
                          <a:pt x="558" y="77"/>
                        </a:cubicBezTo>
                        <a:cubicBezTo>
                          <a:pt x="575" y="85"/>
                          <a:pt x="612" y="95"/>
                          <a:pt x="612" y="95"/>
                        </a:cubicBezTo>
                        <a:cubicBezTo>
                          <a:pt x="640" y="123"/>
                          <a:pt x="661" y="153"/>
                          <a:pt x="684" y="185"/>
                        </a:cubicBezTo>
                        <a:cubicBezTo>
                          <a:pt x="696" y="203"/>
                          <a:pt x="720" y="239"/>
                          <a:pt x="720" y="239"/>
                        </a:cubicBezTo>
                        <a:cubicBezTo>
                          <a:pt x="730" y="277"/>
                          <a:pt x="743" y="305"/>
                          <a:pt x="765" y="338"/>
                        </a:cubicBezTo>
                        <a:cubicBezTo>
                          <a:pt x="756" y="589"/>
                          <a:pt x="802" y="588"/>
                          <a:pt x="648" y="716"/>
                        </a:cubicBezTo>
                        <a:cubicBezTo>
                          <a:pt x="602" y="754"/>
                          <a:pt x="643" y="737"/>
                          <a:pt x="585" y="752"/>
                        </a:cubicBezTo>
                        <a:cubicBezTo>
                          <a:pt x="538" y="783"/>
                          <a:pt x="499" y="782"/>
                          <a:pt x="441" y="788"/>
                        </a:cubicBezTo>
                        <a:cubicBezTo>
                          <a:pt x="375" y="785"/>
                          <a:pt x="309" y="786"/>
                          <a:pt x="243" y="779"/>
                        </a:cubicBezTo>
                        <a:cubicBezTo>
                          <a:pt x="147" y="769"/>
                          <a:pt x="92" y="675"/>
                          <a:pt x="18" y="626"/>
                        </a:cubicBezTo>
                        <a:cubicBezTo>
                          <a:pt x="13" y="605"/>
                          <a:pt x="0" y="585"/>
                          <a:pt x="0" y="563"/>
                        </a:cubicBezTo>
                        <a:cubicBezTo>
                          <a:pt x="0" y="548"/>
                          <a:pt x="7" y="533"/>
                          <a:pt x="9" y="518"/>
                        </a:cubicBezTo>
                        <a:cubicBezTo>
                          <a:pt x="22" y="432"/>
                          <a:pt x="27" y="365"/>
                          <a:pt x="90" y="302"/>
                        </a:cubicBezTo>
                        <a:cubicBezTo>
                          <a:pt x="100" y="273"/>
                          <a:pt x="116" y="250"/>
                          <a:pt x="126" y="221"/>
                        </a:cubicBezTo>
                        <a:cubicBezTo>
                          <a:pt x="129" y="200"/>
                          <a:pt x="131" y="179"/>
                          <a:pt x="135" y="158"/>
                        </a:cubicBezTo>
                        <a:cubicBezTo>
                          <a:pt x="137" y="149"/>
                          <a:pt x="142" y="140"/>
                          <a:pt x="144" y="131"/>
                        </a:cubicBezTo>
                        <a:cubicBezTo>
                          <a:pt x="148" y="104"/>
                          <a:pt x="140" y="74"/>
                          <a:pt x="153" y="50"/>
                        </a:cubicBezTo>
                        <a:cubicBezTo>
                          <a:pt x="159" y="40"/>
                          <a:pt x="177" y="50"/>
                          <a:pt x="189" y="50"/>
                        </a:cubicBez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Text Box 17"/>
                  <p:cNvSpPr txBox="1">
                    <a:spLocks noChangeArrowheads="1"/>
                  </p:cNvSpPr>
                  <p:nvPr/>
                </p:nvSpPr>
                <p:spPr bwMode="auto">
                  <a:xfrm>
                    <a:off x="3379" y="2886"/>
                    <a:ext cx="58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b="1"/>
                      <a:t>参考系</a:t>
                    </a:r>
                  </a:p>
                </p:txBody>
              </p:sp>
            </p:grpSp>
            <p:grpSp>
              <p:nvGrpSpPr>
                <p:cNvPr id="27" name="Group 18"/>
                <p:cNvGrpSpPr>
                  <a:grpSpLocks/>
                </p:cNvGrpSpPr>
                <p:nvPr/>
              </p:nvGrpSpPr>
              <p:grpSpPr bwMode="auto">
                <a:xfrm>
                  <a:off x="3379" y="2387"/>
                  <a:ext cx="272" cy="231"/>
                  <a:chOff x="3379" y="2659"/>
                  <a:chExt cx="272" cy="231"/>
                </a:xfrm>
              </p:grpSpPr>
              <p:sp>
                <p:nvSpPr>
                  <p:cNvPr id="28" name="Oval 19"/>
                  <p:cNvSpPr>
                    <a:spLocks noChangeArrowheads="1"/>
                  </p:cNvSpPr>
                  <p:nvPr/>
                </p:nvSpPr>
                <p:spPr bwMode="auto">
                  <a:xfrm>
                    <a:off x="3606" y="2750"/>
                    <a:ext cx="45" cy="4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Text Box 20"/>
                  <p:cNvSpPr txBox="1">
                    <a:spLocks noChangeArrowheads="1"/>
                  </p:cNvSpPr>
                  <p:nvPr/>
                </p:nvSpPr>
                <p:spPr bwMode="auto">
                  <a:xfrm>
                    <a:off x="3379" y="2659"/>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O</a:t>
                    </a:r>
                  </a:p>
                </p:txBody>
              </p:sp>
            </p:grpSp>
          </p:grpSp>
          <p:sp>
            <p:nvSpPr>
              <p:cNvPr id="20" name="Line 21"/>
              <p:cNvSpPr>
                <a:spLocks noChangeShapeType="1"/>
              </p:cNvSpPr>
              <p:nvPr/>
            </p:nvSpPr>
            <p:spPr bwMode="auto">
              <a:xfrm flipV="1">
                <a:off x="3622" y="1071"/>
                <a:ext cx="453" cy="998"/>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22"/>
              <p:cNvSpPr>
                <a:spLocks noChangeShapeType="1"/>
              </p:cNvSpPr>
              <p:nvPr/>
            </p:nvSpPr>
            <p:spPr bwMode="auto">
              <a:xfrm flipV="1">
                <a:off x="3651" y="1253"/>
                <a:ext cx="907" cy="779"/>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23"/>
              <p:cNvSpPr>
                <a:spLocks noChangeShapeType="1"/>
              </p:cNvSpPr>
              <p:nvPr/>
            </p:nvSpPr>
            <p:spPr bwMode="auto">
              <a:xfrm>
                <a:off x="4105" y="1071"/>
                <a:ext cx="453" cy="182"/>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Text Box 24"/>
              <p:cNvSpPr txBox="1">
                <a:spLocks noChangeArrowheads="1"/>
              </p:cNvSpPr>
              <p:nvPr/>
            </p:nvSpPr>
            <p:spPr bwMode="auto">
              <a:xfrm>
                <a:off x="4150" y="1117"/>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ym typeface="Symbol" pitchFamily="18" charset="2"/>
                  </a:rPr>
                  <a:t>r</a:t>
                </a:r>
              </a:p>
            </p:txBody>
          </p:sp>
          <p:sp>
            <p:nvSpPr>
              <p:cNvPr id="24" name="Text Box 25"/>
              <p:cNvSpPr txBox="1">
                <a:spLocks noChangeArrowheads="1"/>
              </p:cNvSpPr>
              <p:nvPr/>
            </p:nvSpPr>
            <p:spPr bwMode="auto">
              <a:xfrm rot="17659579">
                <a:off x="3563" y="1295"/>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sym typeface="Symbol" pitchFamily="18" charset="2"/>
                  </a:rPr>
                  <a:t>r(t)</a:t>
                </a:r>
              </a:p>
            </p:txBody>
          </p:sp>
          <p:sp>
            <p:nvSpPr>
              <p:cNvPr id="25" name="Text Box 26"/>
              <p:cNvSpPr txBox="1">
                <a:spLocks noChangeArrowheads="1"/>
              </p:cNvSpPr>
              <p:nvPr/>
            </p:nvSpPr>
            <p:spPr bwMode="auto">
              <a:xfrm rot="19121327">
                <a:off x="4070" y="1525"/>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sym typeface="Symbol" pitchFamily="18" charset="2"/>
                  </a:rPr>
                  <a:t>r(t+t)</a:t>
                </a:r>
              </a:p>
            </p:txBody>
          </p:sp>
        </p:grpSp>
      </p:grpSp>
      <p:grpSp>
        <p:nvGrpSpPr>
          <p:cNvPr id="34" name="Group 28"/>
          <p:cNvGrpSpPr>
            <a:grpSpLocks/>
          </p:cNvGrpSpPr>
          <p:nvPr/>
        </p:nvGrpSpPr>
        <p:grpSpPr bwMode="auto">
          <a:xfrm>
            <a:off x="6157467" y="1341091"/>
            <a:ext cx="1781175" cy="1008063"/>
            <a:chOff x="3969" y="663"/>
            <a:chExt cx="1122" cy="635"/>
          </a:xfrm>
        </p:grpSpPr>
        <p:sp>
          <p:nvSpPr>
            <p:cNvPr id="36" name="Text Box 29"/>
            <p:cNvSpPr txBox="1">
              <a:spLocks noChangeArrowheads="1"/>
            </p:cNvSpPr>
            <p:nvPr/>
          </p:nvSpPr>
          <p:spPr bwMode="auto">
            <a:xfrm>
              <a:off x="4558" y="1067"/>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Q</a:t>
              </a:r>
            </a:p>
          </p:txBody>
        </p:sp>
        <p:sp>
          <p:nvSpPr>
            <p:cNvPr id="37" name="Text Box 30"/>
            <p:cNvSpPr txBox="1">
              <a:spLocks noChangeArrowheads="1"/>
            </p:cNvSpPr>
            <p:nvPr/>
          </p:nvSpPr>
          <p:spPr bwMode="auto">
            <a:xfrm>
              <a:off x="4286" y="890"/>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A50021"/>
                  </a:solidFill>
                  <a:sym typeface="Symbol" pitchFamily="18" charset="2"/>
                </a:rPr>
                <a:t>s</a:t>
              </a:r>
            </a:p>
          </p:txBody>
        </p:sp>
        <p:sp>
          <p:nvSpPr>
            <p:cNvPr id="38" name="Text Box 31"/>
            <p:cNvSpPr txBox="1">
              <a:spLocks noChangeArrowheads="1"/>
            </p:cNvSpPr>
            <p:nvPr/>
          </p:nvSpPr>
          <p:spPr bwMode="auto">
            <a:xfrm rot="353481">
              <a:off x="3969" y="663"/>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solidFill>
                    <a:srgbClr val="A50021"/>
                  </a:solidFill>
                  <a:sym typeface="Symbol" pitchFamily="18" charset="2"/>
                </a:rPr>
                <a:t>s(t)</a:t>
              </a:r>
            </a:p>
          </p:txBody>
        </p:sp>
        <p:sp>
          <p:nvSpPr>
            <p:cNvPr id="39" name="Text Box 32"/>
            <p:cNvSpPr txBox="1">
              <a:spLocks noChangeArrowheads="1"/>
            </p:cNvSpPr>
            <p:nvPr/>
          </p:nvSpPr>
          <p:spPr bwMode="auto">
            <a:xfrm rot="543717">
              <a:off x="4558" y="931"/>
              <a:ext cx="53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solidFill>
                    <a:srgbClr val="A50021"/>
                  </a:solidFill>
                  <a:sym typeface="Symbol" pitchFamily="18" charset="2"/>
                </a:rPr>
                <a:t>s(t+t)</a:t>
              </a:r>
            </a:p>
          </p:txBody>
        </p:sp>
      </p:grpSp>
      <p:graphicFrame>
        <p:nvGraphicFramePr>
          <p:cNvPr id="35" name="Object 33"/>
          <p:cNvGraphicFramePr>
            <a:graphicFrameLocks noChangeAspect="1"/>
          </p:cNvGraphicFramePr>
          <p:nvPr>
            <p:extLst>
              <p:ext uri="{D42A27DB-BD31-4B8C-83A1-F6EECF244321}">
                <p14:modId xmlns:p14="http://schemas.microsoft.com/office/powerpoint/2010/main" val="2376565925"/>
              </p:ext>
            </p:extLst>
          </p:nvPr>
        </p:nvGraphicFramePr>
        <p:xfrm>
          <a:off x="900014" y="2444566"/>
          <a:ext cx="2880320" cy="573132"/>
        </p:xfrm>
        <a:graphic>
          <a:graphicData uri="http://schemas.openxmlformats.org/presentationml/2006/ole">
            <mc:AlternateContent xmlns:mc="http://schemas.openxmlformats.org/markup-compatibility/2006">
              <mc:Choice xmlns:v="urn:schemas-microsoft-com:vml" Requires="v">
                <p:oleObj spid="_x0000_s20650" name="Equation" r:id="rId4" imgW="1676880" imgH="330120" progId="Equation.DSMT4">
                  <p:embed/>
                </p:oleObj>
              </mc:Choice>
              <mc:Fallback>
                <p:oleObj name="Equation" r:id="rId4" imgW="1676880" imgH="330120" progId="Equation.DSMT4">
                  <p:embed/>
                  <p:pic>
                    <p:nvPicPr>
                      <p:cNvPr id="0"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014" y="2444566"/>
                        <a:ext cx="2880320" cy="5731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Object 35"/>
          <p:cNvGraphicFramePr>
            <a:graphicFrameLocks noChangeAspect="1"/>
          </p:cNvGraphicFramePr>
          <p:nvPr>
            <p:extLst>
              <p:ext uri="{D42A27DB-BD31-4B8C-83A1-F6EECF244321}">
                <p14:modId xmlns:p14="http://schemas.microsoft.com/office/powerpoint/2010/main" val="275847038"/>
              </p:ext>
            </p:extLst>
          </p:nvPr>
        </p:nvGraphicFramePr>
        <p:xfrm>
          <a:off x="850239" y="3556944"/>
          <a:ext cx="3922464" cy="3157646"/>
        </p:xfrm>
        <a:graphic>
          <a:graphicData uri="http://schemas.openxmlformats.org/presentationml/2006/ole">
            <mc:AlternateContent xmlns:mc="http://schemas.openxmlformats.org/markup-compatibility/2006">
              <mc:Choice xmlns:v="urn:schemas-microsoft-com:vml" Requires="v">
                <p:oleObj spid="_x0000_s20651" name="Equation" r:id="rId6" imgW="2210400" imgH="1778400" progId="Equation.DSMT4">
                  <p:embed/>
                </p:oleObj>
              </mc:Choice>
              <mc:Fallback>
                <p:oleObj name="Equation" r:id="rId6" imgW="2210400" imgH="1778400" progId="Equation.DSMT4">
                  <p:embed/>
                  <p:pic>
                    <p:nvPicPr>
                      <p:cNvPr id="0" name="Picture 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0239" y="3556944"/>
                        <a:ext cx="3922464" cy="31576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 name="Text Box 36"/>
          <p:cNvSpPr txBox="1">
            <a:spLocks noChangeArrowheads="1"/>
          </p:cNvSpPr>
          <p:nvPr/>
        </p:nvSpPr>
        <p:spPr bwMode="auto">
          <a:xfrm>
            <a:off x="827584" y="3068960"/>
            <a:ext cx="295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t>根据速度的定义得：</a:t>
            </a:r>
          </a:p>
        </p:txBody>
      </p:sp>
    </p:spTree>
    <p:extLst>
      <p:ext uri="{BB962C8B-B14F-4D97-AF65-F5344CB8AC3E}">
        <p14:creationId xmlns:p14="http://schemas.microsoft.com/office/powerpoint/2010/main" val="32248952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84176"/>
            <a:ext cx="8291264" cy="4997152"/>
          </a:xfrm>
        </p:spPr>
        <p:txBody>
          <a:bodyPr>
            <a:normAutofit/>
          </a:bodyPr>
          <a:lstStyle/>
          <a:p>
            <a:pPr>
              <a:lnSpc>
                <a:spcPct val="125000"/>
              </a:lnSpc>
              <a:spcBef>
                <a:spcPts val="1800"/>
              </a:spcBef>
            </a:pPr>
            <a:r>
              <a:rPr lang="zh-CN" altLang="en-US" dirty="0">
                <a:latin typeface="+mj-ea"/>
                <a:ea typeface="+mj-ea"/>
              </a:rPr>
              <a:t>速度</a:t>
            </a:r>
            <a:br>
              <a:rPr lang="en-US" altLang="zh-CN" dirty="0">
                <a:latin typeface="+mj-ea"/>
                <a:ea typeface="+mj-ea"/>
              </a:rPr>
            </a:br>
            <a:endParaRPr lang="en-US" altLang="zh-CN"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p:nvPr>
        </p:nvSpPr>
        <p:spPr>
          <a:xfrm>
            <a:off x="0" y="274638"/>
            <a:ext cx="9144000" cy="1143000"/>
          </a:xfrm>
        </p:spPr>
        <p:txBody>
          <a:bodyPr>
            <a:noAutofit/>
          </a:bodyPr>
          <a:lstStyle/>
          <a:p>
            <a:r>
              <a:rPr lang="en-US" altLang="zh-CN" sz="2800" dirty="0"/>
              <a:t>§1.4</a:t>
            </a:r>
            <a:r>
              <a:rPr lang="zh-CN" altLang="en-US" sz="2800" dirty="0"/>
              <a:t> 用自然坐标表示平面曲线运动中的速度和加速度</a:t>
            </a:r>
          </a:p>
        </p:txBody>
      </p:sp>
      <p:grpSp>
        <p:nvGrpSpPr>
          <p:cNvPr id="2" name="组合 1"/>
          <p:cNvGrpSpPr/>
          <p:nvPr/>
        </p:nvGrpSpPr>
        <p:grpSpPr>
          <a:xfrm>
            <a:off x="4643884" y="1413099"/>
            <a:ext cx="4392612" cy="2807989"/>
            <a:chOff x="4427984" y="1341091"/>
            <a:chExt cx="4392612" cy="2807989"/>
          </a:xfrm>
        </p:grpSpPr>
        <p:grpSp>
          <p:nvGrpSpPr>
            <p:cNvPr id="32" name="组合 31"/>
            <p:cNvGrpSpPr/>
            <p:nvPr/>
          </p:nvGrpSpPr>
          <p:grpSpPr>
            <a:xfrm>
              <a:off x="4427984" y="1623368"/>
              <a:ext cx="4392612" cy="2525712"/>
              <a:chOff x="4427984" y="1623368"/>
              <a:chExt cx="4392612" cy="2525712"/>
            </a:xfrm>
          </p:grpSpPr>
          <p:grpSp>
            <p:nvGrpSpPr>
              <p:cNvPr id="7" name="Group 2"/>
              <p:cNvGrpSpPr>
                <a:grpSpLocks/>
              </p:cNvGrpSpPr>
              <p:nvPr/>
            </p:nvGrpSpPr>
            <p:grpSpPr bwMode="auto">
              <a:xfrm>
                <a:off x="4427984" y="1623368"/>
                <a:ext cx="4392612" cy="1185862"/>
                <a:chOff x="2835" y="845"/>
                <a:chExt cx="2767" cy="747"/>
              </a:xfrm>
            </p:grpSpPr>
            <p:sp>
              <p:nvSpPr>
                <p:cNvPr id="8" name="Oval 3"/>
                <p:cNvSpPr>
                  <a:spLocks noChangeArrowheads="1"/>
                </p:cNvSpPr>
                <p:nvPr/>
              </p:nvSpPr>
              <p:spPr bwMode="auto">
                <a:xfrm>
                  <a:off x="4059" y="1025"/>
                  <a:ext cx="45" cy="46"/>
                </a:xfrm>
                <a:prstGeom prst="ellipse">
                  <a:avLst/>
                </a:prstGeom>
                <a:solidFill>
                  <a:srgbClr val="3333FF"/>
                </a:solidFill>
                <a:ln w="9525">
                  <a:solidFill>
                    <a:srgbClr val="3333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Text Box 4"/>
                <p:cNvSpPr txBox="1">
                  <a:spLocks noChangeArrowheads="1"/>
                </p:cNvSpPr>
                <p:nvPr/>
              </p:nvSpPr>
              <p:spPr bwMode="auto">
                <a:xfrm>
                  <a:off x="3923" y="845"/>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P</a:t>
                  </a:r>
                </a:p>
              </p:txBody>
            </p:sp>
            <p:sp>
              <p:nvSpPr>
                <p:cNvPr id="10" name="Freeform 5"/>
                <p:cNvSpPr>
                  <a:spLocks/>
                </p:cNvSpPr>
                <p:nvPr/>
              </p:nvSpPr>
              <p:spPr bwMode="auto">
                <a:xfrm>
                  <a:off x="2973" y="1035"/>
                  <a:ext cx="2583" cy="557"/>
                </a:xfrm>
                <a:custGeom>
                  <a:avLst/>
                  <a:gdLst>
                    <a:gd name="T0" fmla="*/ 0 w 2583"/>
                    <a:gd name="T1" fmla="*/ 320 h 557"/>
                    <a:gd name="T2" fmla="*/ 1131 w 2583"/>
                    <a:gd name="T3" fmla="*/ 20 h 557"/>
                    <a:gd name="T4" fmla="*/ 1585 w 2583"/>
                    <a:gd name="T5" fmla="*/ 201 h 557"/>
                    <a:gd name="T6" fmla="*/ 1902 w 2583"/>
                    <a:gd name="T7" fmla="*/ 519 h 557"/>
                    <a:gd name="T8" fmla="*/ 2583 w 2583"/>
                    <a:gd name="T9" fmla="*/ 428 h 557"/>
                  </a:gdLst>
                  <a:ahLst/>
                  <a:cxnLst>
                    <a:cxn ang="0">
                      <a:pos x="T0" y="T1"/>
                    </a:cxn>
                    <a:cxn ang="0">
                      <a:pos x="T2" y="T3"/>
                    </a:cxn>
                    <a:cxn ang="0">
                      <a:pos x="T4" y="T5"/>
                    </a:cxn>
                    <a:cxn ang="0">
                      <a:pos x="T6" y="T7"/>
                    </a:cxn>
                    <a:cxn ang="0">
                      <a:pos x="T8" y="T9"/>
                    </a:cxn>
                  </a:cxnLst>
                  <a:rect l="0" t="0" r="r" b="b"/>
                  <a:pathLst>
                    <a:path w="2583" h="557">
                      <a:moveTo>
                        <a:pt x="0" y="320"/>
                      </a:moveTo>
                      <a:cubicBezTo>
                        <a:pt x="190" y="270"/>
                        <a:pt x="867" y="40"/>
                        <a:pt x="1131" y="20"/>
                      </a:cubicBezTo>
                      <a:cubicBezTo>
                        <a:pt x="1395" y="0"/>
                        <a:pt x="1457" y="118"/>
                        <a:pt x="1585" y="201"/>
                      </a:cubicBezTo>
                      <a:cubicBezTo>
                        <a:pt x="1713" y="284"/>
                        <a:pt x="1736" y="481"/>
                        <a:pt x="1902" y="519"/>
                      </a:cubicBezTo>
                      <a:cubicBezTo>
                        <a:pt x="2068" y="557"/>
                        <a:pt x="2470" y="443"/>
                        <a:pt x="2583" y="42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Text Box 6"/>
                <p:cNvSpPr txBox="1">
                  <a:spLocks noChangeArrowheads="1"/>
                </p:cNvSpPr>
                <p:nvPr/>
              </p:nvSpPr>
              <p:spPr bwMode="auto">
                <a:xfrm>
                  <a:off x="2835" y="1117"/>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L</a:t>
                  </a:r>
                </a:p>
              </p:txBody>
            </p:sp>
            <p:sp>
              <p:nvSpPr>
                <p:cNvPr id="12" name="Text Box 7"/>
                <p:cNvSpPr txBox="1">
                  <a:spLocks noChangeArrowheads="1"/>
                </p:cNvSpPr>
                <p:nvPr/>
              </p:nvSpPr>
              <p:spPr bwMode="auto">
                <a:xfrm>
                  <a:off x="5375" y="1207"/>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M</a:t>
                  </a:r>
                </a:p>
              </p:txBody>
            </p:sp>
          </p:grpSp>
          <p:grpSp>
            <p:nvGrpSpPr>
              <p:cNvPr id="13" name="Group 8"/>
              <p:cNvGrpSpPr>
                <a:grpSpLocks/>
              </p:cNvGrpSpPr>
              <p:nvPr/>
            </p:nvGrpSpPr>
            <p:grpSpPr bwMode="auto">
              <a:xfrm>
                <a:off x="4859784" y="1645593"/>
                <a:ext cx="1223962" cy="647700"/>
                <a:chOff x="3107" y="845"/>
                <a:chExt cx="771" cy="408"/>
              </a:xfrm>
            </p:grpSpPr>
            <p:sp>
              <p:nvSpPr>
                <p:cNvPr id="14" name="Oval 9"/>
                <p:cNvSpPr>
                  <a:spLocks noChangeArrowheads="1"/>
                </p:cNvSpPr>
                <p:nvPr/>
              </p:nvSpPr>
              <p:spPr bwMode="auto">
                <a:xfrm>
                  <a:off x="3334" y="1207"/>
                  <a:ext cx="45" cy="46"/>
                </a:xfrm>
                <a:prstGeom prst="ellipse">
                  <a:avLst/>
                </a:prstGeom>
                <a:solidFill>
                  <a:srgbClr val="FF3300"/>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Text Box 10"/>
                <p:cNvSpPr txBox="1">
                  <a:spLocks noChangeArrowheads="1"/>
                </p:cNvSpPr>
                <p:nvPr/>
              </p:nvSpPr>
              <p:spPr bwMode="auto">
                <a:xfrm>
                  <a:off x="3107" y="981"/>
                  <a:ext cx="31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solidFill>
                        <a:srgbClr val="FF3300"/>
                      </a:solidFill>
                    </a:rPr>
                    <a:t>O</a:t>
                  </a:r>
                  <a:r>
                    <a:rPr lang="en-US" altLang="zh-CN" sz="1600" b="1" baseline="-25000">
                      <a:solidFill>
                        <a:srgbClr val="FF3300"/>
                      </a:solidFill>
                    </a:rPr>
                    <a:t>1</a:t>
                  </a:r>
                </a:p>
              </p:txBody>
            </p:sp>
            <p:sp>
              <p:nvSpPr>
                <p:cNvPr id="16" name="Line 11"/>
                <p:cNvSpPr>
                  <a:spLocks noChangeShapeType="1"/>
                </p:cNvSpPr>
                <p:nvPr/>
              </p:nvSpPr>
              <p:spPr bwMode="auto">
                <a:xfrm flipV="1">
                  <a:off x="3424" y="1071"/>
                  <a:ext cx="272" cy="91"/>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Text Box 12"/>
                <p:cNvSpPr txBox="1">
                  <a:spLocks noChangeArrowheads="1"/>
                </p:cNvSpPr>
                <p:nvPr/>
              </p:nvSpPr>
              <p:spPr bwMode="auto">
                <a:xfrm>
                  <a:off x="3560" y="845"/>
                  <a:ext cx="31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3300"/>
                      </a:solidFill>
                    </a:rPr>
                    <a:t>+s</a:t>
                  </a:r>
                </a:p>
              </p:txBody>
            </p:sp>
          </p:grpSp>
          <p:grpSp>
            <p:nvGrpSpPr>
              <p:cNvPr id="18" name="Group 13"/>
              <p:cNvGrpSpPr>
                <a:grpSpLocks/>
              </p:cNvGrpSpPr>
              <p:nvPr/>
            </p:nvGrpSpPr>
            <p:grpSpPr bwMode="auto">
              <a:xfrm>
                <a:off x="5056634" y="1961505"/>
                <a:ext cx="2135187" cy="2187575"/>
                <a:chOff x="3213" y="1071"/>
                <a:chExt cx="1345" cy="1378"/>
              </a:xfrm>
            </p:grpSpPr>
            <p:grpSp>
              <p:nvGrpSpPr>
                <p:cNvPr id="19" name="Group 14"/>
                <p:cNvGrpSpPr>
                  <a:grpSpLocks/>
                </p:cNvGrpSpPr>
                <p:nvPr/>
              </p:nvGrpSpPr>
              <p:grpSpPr bwMode="auto">
                <a:xfrm>
                  <a:off x="3213" y="1661"/>
                  <a:ext cx="802" cy="788"/>
                  <a:chOff x="3213" y="2108"/>
                  <a:chExt cx="802" cy="788"/>
                </a:xfrm>
              </p:grpSpPr>
              <p:grpSp>
                <p:nvGrpSpPr>
                  <p:cNvPr id="26" name="Group 15"/>
                  <p:cNvGrpSpPr>
                    <a:grpSpLocks/>
                  </p:cNvGrpSpPr>
                  <p:nvPr/>
                </p:nvGrpSpPr>
                <p:grpSpPr bwMode="auto">
                  <a:xfrm>
                    <a:off x="3213" y="2108"/>
                    <a:ext cx="802" cy="788"/>
                    <a:chOff x="3213" y="2380"/>
                    <a:chExt cx="802" cy="788"/>
                  </a:xfrm>
                </p:grpSpPr>
                <p:sp>
                  <p:nvSpPr>
                    <p:cNvPr id="30" name="Freeform 16"/>
                    <p:cNvSpPr>
                      <a:spLocks/>
                    </p:cNvSpPr>
                    <p:nvPr/>
                  </p:nvSpPr>
                  <p:spPr bwMode="auto">
                    <a:xfrm>
                      <a:off x="3213" y="2380"/>
                      <a:ext cx="802" cy="788"/>
                    </a:xfrm>
                    <a:custGeom>
                      <a:avLst/>
                      <a:gdLst>
                        <a:gd name="T0" fmla="*/ 189 w 802"/>
                        <a:gd name="T1" fmla="*/ 50 h 788"/>
                        <a:gd name="T2" fmla="*/ 405 w 802"/>
                        <a:gd name="T3" fmla="*/ 32 h 788"/>
                        <a:gd name="T4" fmla="*/ 531 w 802"/>
                        <a:gd name="T5" fmla="*/ 59 h 788"/>
                        <a:gd name="T6" fmla="*/ 558 w 802"/>
                        <a:gd name="T7" fmla="*/ 77 h 788"/>
                        <a:gd name="T8" fmla="*/ 612 w 802"/>
                        <a:gd name="T9" fmla="*/ 95 h 788"/>
                        <a:gd name="T10" fmla="*/ 684 w 802"/>
                        <a:gd name="T11" fmla="*/ 185 h 788"/>
                        <a:gd name="T12" fmla="*/ 720 w 802"/>
                        <a:gd name="T13" fmla="*/ 239 h 788"/>
                        <a:gd name="T14" fmla="*/ 765 w 802"/>
                        <a:gd name="T15" fmla="*/ 338 h 788"/>
                        <a:gd name="T16" fmla="*/ 648 w 802"/>
                        <a:gd name="T17" fmla="*/ 716 h 788"/>
                        <a:gd name="T18" fmla="*/ 585 w 802"/>
                        <a:gd name="T19" fmla="*/ 752 h 788"/>
                        <a:gd name="T20" fmla="*/ 441 w 802"/>
                        <a:gd name="T21" fmla="*/ 788 h 788"/>
                        <a:gd name="T22" fmla="*/ 243 w 802"/>
                        <a:gd name="T23" fmla="*/ 779 h 788"/>
                        <a:gd name="T24" fmla="*/ 18 w 802"/>
                        <a:gd name="T25" fmla="*/ 626 h 788"/>
                        <a:gd name="T26" fmla="*/ 0 w 802"/>
                        <a:gd name="T27" fmla="*/ 563 h 788"/>
                        <a:gd name="T28" fmla="*/ 9 w 802"/>
                        <a:gd name="T29" fmla="*/ 518 h 788"/>
                        <a:gd name="T30" fmla="*/ 90 w 802"/>
                        <a:gd name="T31" fmla="*/ 302 h 788"/>
                        <a:gd name="T32" fmla="*/ 126 w 802"/>
                        <a:gd name="T33" fmla="*/ 221 h 788"/>
                        <a:gd name="T34" fmla="*/ 135 w 802"/>
                        <a:gd name="T35" fmla="*/ 158 h 788"/>
                        <a:gd name="T36" fmla="*/ 144 w 802"/>
                        <a:gd name="T37" fmla="*/ 131 h 788"/>
                        <a:gd name="T38" fmla="*/ 153 w 802"/>
                        <a:gd name="T39" fmla="*/ 50 h 788"/>
                        <a:gd name="T40" fmla="*/ 189 w 802"/>
                        <a:gd name="T41" fmla="*/ 50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2" h="788">
                          <a:moveTo>
                            <a:pt x="189" y="50"/>
                          </a:moveTo>
                          <a:cubicBezTo>
                            <a:pt x="264" y="0"/>
                            <a:pt x="289" y="26"/>
                            <a:pt x="405" y="32"/>
                          </a:cubicBezTo>
                          <a:cubicBezTo>
                            <a:pt x="482" y="58"/>
                            <a:pt x="440" y="48"/>
                            <a:pt x="531" y="59"/>
                          </a:cubicBezTo>
                          <a:cubicBezTo>
                            <a:pt x="540" y="65"/>
                            <a:pt x="548" y="73"/>
                            <a:pt x="558" y="77"/>
                          </a:cubicBezTo>
                          <a:cubicBezTo>
                            <a:pt x="575" y="85"/>
                            <a:pt x="612" y="95"/>
                            <a:pt x="612" y="95"/>
                          </a:cubicBezTo>
                          <a:cubicBezTo>
                            <a:pt x="640" y="123"/>
                            <a:pt x="661" y="153"/>
                            <a:pt x="684" y="185"/>
                          </a:cubicBezTo>
                          <a:cubicBezTo>
                            <a:pt x="696" y="203"/>
                            <a:pt x="720" y="239"/>
                            <a:pt x="720" y="239"/>
                          </a:cubicBezTo>
                          <a:cubicBezTo>
                            <a:pt x="730" y="277"/>
                            <a:pt x="743" y="305"/>
                            <a:pt x="765" y="338"/>
                          </a:cubicBezTo>
                          <a:cubicBezTo>
                            <a:pt x="756" y="589"/>
                            <a:pt x="802" y="588"/>
                            <a:pt x="648" y="716"/>
                          </a:cubicBezTo>
                          <a:cubicBezTo>
                            <a:pt x="602" y="754"/>
                            <a:pt x="643" y="737"/>
                            <a:pt x="585" y="752"/>
                          </a:cubicBezTo>
                          <a:cubicBezTo>
                            <a:pt x="538" y="783"/>
                            <a:pt x="499" y="782"/>
                            <a:pt x="441" y="788"/>
                          </a:cubicBezTo>
                          <a:cubicBezTo>
                            <a:pt x="375" y="785"/>
                            <a:pt x="309" y="786"/>
                            <a:pt x="243" y="779"/>
                          </a:cubicBezTo>
                          <a:cubicBezTo>
                            <a:pt x="147" y="769"/>
                            <a:pt x="92" y="675"/>
                            <a:pt x="18" y="626"/>
                          </a:cubicBezTo>
                          <a:cubicBezTo>
                            <a:pt x="13" y="605"/>
                            <a:pt x="0" y="585"/>
                            <a:pt x="0" y="563"/>
                          </a:cubicBezTo>
                          <a:cubicBezTo>
                            <a:pt x="0" y="548"/>
                            <a:pt x="7" y="533"/>
                            <a:pt x="9" y="518"/>
                          </a:cubicBezTo>
                          <a:cubicBezTo>
                            <a:pt x="22" y="432"/>
                            <a:pt x="27" y="365"/>
                            <a:pt x="90" y="302"/>
                          </a:cubicBezTo>
                          <a:cubicBezTo>
                            <a:pt x="100" y="273"/>
                            <a:pt x="116" y="250"/>
                            <a:pt x="126" y="221"/>
                          </a:cubicBezTo>
                          <a:cubicBezTo>
                            <a:pt x="129" y="200"/>
                            <a:pt x="131" y="179"/>
                            <a:pt x="135" y="158"/>
                          </a:cubicBezTo>
                          <a:cubicBezTo>
                            <a:pt x="137" y="149"/>
                            <a:pt x="142" y="140"/>
                            <a:pt x="144" y="131"/>
                          </a:cubicBezTo>
                          <a:cubicBezTo>
                            <a:pt x="148" y="104"/>
                            <a:pt x="140" y="74"/>
                            <a:pt x="153" y="50"/>
                          </a:cubicBezTo>
                          <a:cubicBezTo>
                            <a:pt x="159" y="40"/>
                            <a:pt x="177" y="50"/>
                            <a:pt x="189" y="50"/>
                          </a:cubicBez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Text Box 17"/>
                    <p:cNvSpPr txBox="1">
                      <a:spLocks noChangeArrowheads="1"/>
                    </p:cNvSpPr>
                    <p:nvPr/>
                  </p:nvSpPr>
                  <p:spPr bwMode="auto">
                    <a:xfrm>
                      <a:off x="3379" y="2886"/>
                      <a:ext cx="58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b="1" dirty="0"/>
                        <a:t>参考系</a:t>
                      </a:r>
                    </a:p>
                  </p:txBody>
                </p:sp>
              </p:grpSp>
              <p:grpSp>
                <p:nvGrpSpPr>
                  <p:cNvPr id="27" name="Group 18"/>
                  <p:cNvGrpSpPr>
                    <a:grpSpLocks/>
                  </p:cNvGrpSpPr>
                  <p:nvPr/>
                </p:nvGrpSpPr>
                <p:grpSpPr bwMode="auto">
                  <a:xfrm>
                    <a:off x="3379" y="2387"/>
                    <a:ext cx="272" cy="231"/>
                    <a:chOff x="3379" y="2659"/>
                    <a:chExt cx="272" cy="231"/>
                  </a:xfrm>
                </p:grpSpPr>
                <p:sp>
                  <p:nvSpPr>
                    <p:cNvPr id="28" name="Oval 19"/>
                    <p:cNvSpPr>
                      <a:spLocks noChangeArrowheads="1"/>
                    </p:cNvSpPr>
                    <p:nvPr/>
                  </p:nvSpPr>
                  <p:spPr bwMode="auto">
                    <a:xfrm>
                      <a:off x="3606" y="2750"/>
                      <a:ext cx="45" cy="4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Text Box 20"/>
                    <p:cNvSpPr txBox="1">
                      <a:spLocks noChangeArrowheads="1"/>
                    </p:cNvSpPr>
                    <p:nvPr/>
                  </p:nvSpPr>
                  <p:spPr bwMode="auto">
                    <a:xfrm>
                      <a:off x="3379" y="2659"/>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O</a:t>
                      </a:r>
                    </a:p>
                  </p:txBody>
                </p:sp>
              </p:grpSp>
            </p:grpSp>
            <p:sp>
              <p:nvSpPr>
                <p:cNvPr id="20" name="Line 21"/>
                <p:cNvSpPr>
                  <a:spLocks noChangeShapeType="1"/>
                </p:cNvSpPr>
                <p:nvPr/>
              </p:nvSpPr>
              <p:spPr bwMode="auto">
                <a:xfrm flipV="1">
                  <a:off x="3622" y="1071"/>
                  <a:ext cx="453" cy="998"/>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22"/>
                <p:cNvSpPr>
                  <a:spLocks noChangeShapeType="1"/>
                </p:cNvSpPr>
                <p:nvPr/>
              </p:nvSpPr>
              <p:spPr bwMode="auto">
                <a:xfrm flipV="1">
                  <a:off x="3651" y="1253"/>
                  <a:ext cx="907" cy="779"/>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23"/>
                <p:cNvSpPr>
                  <a:spLocks noChangeShapeType="1"/>
                </p:cNvSpPr>
                <p:nvPr/>
              </p:nvSpPr>
              <p:spPr bwMode="auto">
                <a:xfrm>
                  <a:off x="4105" y="1071"/>
                  <a:ext cx="453" cy="182"/>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Text Box 24"/>
                <p:cNvSpPr txBox="1">
                  <a:spLocks noChangeArrowheads="1"/>
                </p:cNvSpPr>
                <p:nvPr/>
              </p:nvSpPr>
              <p:spPr bwMode="auto">
                <a:xfrm>
                  <a:off x="4150" y="1117"/>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ym typeface="Symbol" pitchFamily="18" charset="2"/>
                    </a:rPr>
                    <a:t>r</a:t>
                  </a:r>
                </a:p>
              </p:txBody>
            </p:sp>
            <p:sp>
              <p:nvSpPr>
                <p:cNvPr id="24" name="Text Box 25"/>
                <p:cNvSpPr txBox="1">
                  <a:spLocks noChangeArrowheads="1"/>
                </p:cNvSpPr>
                <p:nvPr/>
              </p:nvSpPr>
              <p:spPr bwMode="auto">
                <a:xfrm rot="17659579">
                  <a:off x="3563" y="1295"/>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sym typeface="Symbol" pitchFamily="18" charset="2"/>
                    </a:rPr>
                    <a:t>r(t)</a:t>
                  </a:r>
                </a:p>
              </p:txBody>
            </p:sp>
            <p:sp>
              <p:nvSpPr>
                <p:cNvPr id="25" name="Text Box 26"/>
                <p:cNvSpPr txBox="1">
                  <a:spLocks noChangeArrowheads="1"/>
                </p:cNvSpPr>
                <p:nvPr/>
              </p:nvSpPr>
              <p:spPr bwMode="auto">
                <a:xfrm rot="19121327">
                  <a:off x="4070" y="1525"/>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sym typeface="Symbol" pitchFamily="18" charset="2"/>
                    </a:rPr>
                    <a:t>r(t+t)</a:t>
                  </a:r>
                </a:p>
              </p:txBody>
            </p:sp>
          </p:grpSp>
        </p:grpSp>
        <p:grpSp>
          <p:nvGrpSpPr>
            <p:cNvPr id="34" name="Group 28"/>
            <p:cNvGrpSpPr>
              <a:grpSpLocks/>
            </p:cNvGrpSpPr>
            <p:nvPr/>
          </p:nvGrpSpPr>
          <p:grpSpPr bwMode="auto">
            <a:xfrm>
              <a:off x="6157467" y="1341091"/>
              <a:ext cx="1781175" cy="1008063"/>
              <a:chOff x="3969" y="663"/>
              <a:chExt cx="1122" cy="635"/>
            </a:xfrm>
          </p:grpSpPr>
          <p:sp>
            <p:nvSpPr>
              <p:cNvPr id="36" name="Text Box 29"/>
              <p:cNvSpPr txBox="1">
                <a:spLocks noChangeArrowheads="1"/>
              </p:cNvSpPr>
              <p:nvPr/>
            </p:nvSpPr>
            <p:spPr bwMode="auto">
              <a:xfrm>
                <a:off x="4558" y="1067"/>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Q</a:t>
                </a:r>
              </a:p>
            </p:txBody>
          </p:sp>
          <p:sp>
            <p:nvSpPr>
              <p:cNvPr id="37" name="Text Box 30"/>
              <p:cNvSpPr txBox="1">
                <a:spLocks noChangeArrowheads="1"/>
              </p:cNvSpPr>
              <p:nvPr/>
            </p:nvSpPr>
            <p:spPr bwMode="auto">
              <a:xfrm>
                <a:off x="4286" y="890"/>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A50021"/>
                    </a:solidFill>
                    <a:sym typeface="Symbol" pitchFamily="18" charset="2"/>
                  </a:rPr>
                  <a:t>s</a:t>
                </a:r>
              </a:p>
            </p:txBody>
          </p:sp>
          <p:sp>
            <p:nvSpPr>
              <p:cNvPr id="38" name="Text Box 31"/>
              <p:cNvSpPr txBox="1">
                <a:spLocks noChangeArrowheads="1"/>
              </p:cNvSpPr>
              <p:nvPr/>
            </p:nvSpPr>
            <p:spPr bwMode="auto">
              <a:xfrm rot="353481">
                <a:off x="3969" y="663"/>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solidFill>
                      <a:srgbClr val="A50021"/>
                    </a:solidFill>
                    <a:sym typeface="Symbol" pitchFamily="18" charset="2"/>
                  </a:rPr>
                  <a:t>s(t)</a:t>
                </a:r>
              </a:p>
            </p:txBody>
          </p:sp>
          <p:sp>
            <p:nvSpPr>
              <p:cNvPr id="39" name="Text Box 32"/>
              <p:cNvSpPr txBox="1">
                <a:spLocks noChangeArrowheads="1"/>
              </p:cNvSpPr>
              <p:nvPr/>
            </p:nvSpPr>
            <p:spPr bwMode="auto">
              <a:xfrm rot="543717">
                <a:off x="4558" y="931"/>
                <a:ext cx="53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solidFill>
                      <a:srgbClr val="A50021"/>
                    </a:solidFill>
                    <a:sym typeface="Symbol" pitchFamily="18" charset="2"/>
                  </a:rPr>
                  <a:t>s(t+t)</a:t>
                </a:r>
              </a:p>
            </p:txBody>
          </p:sp>
        </p:grpSp>
      </p:grpSp>
      <p:sp>
        <p:nvSpPr>
          <p:cNvPr id="40" name="Text Box 2"/>
          <p:cNvSpPr txBox="1">
            <a:spLocks noChangeArrowheads="1"/>
          </p:cNvSpPr>
          <p:nvPr/>
        </p:nvSpPr>
        <p:spPr bwMode="auto">
          <a:xfrm>
            <a:off x="899592" y="2256085"/>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当 </a:t>
            </a:r>
            <a:endParaRPr lang="zh-CN" altLang="en-US">
              <a:sym typeface="Symbol" pitchFamily="18" charset="2"/>
            </a:endParaRPr>
          </a:p>
        </p:txBody>
      </p:sp>
      <p:sp>
        <p:nvSpPr>
          <p:cNvPr id="43" name="Text Box 3"/>
          <p:cNvSpPr txBox="1">
            <a:spLocks noChangeArrowheads="1"/>
          </p:cNvSpPr>
          <p:nvPr/>
        </p:nvSpPr>
        <p:spPr bwMode="auto">
          <a:xfrm>
            <a:off x="2052117" y="2249735"/>
            <a:ext cx="720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时 ，</a:t>
            </a:r>
            <a:endParaRPr lang="zh-CN" altLang="en-US">
              <a:sym typeface="Symbol" pitchFamily="18" charset="2"/>
            </a:endParaRPr>
          </a:p>
        </p:txBody>
      </p:sp>
      <p:graphicFrame>
        <p:nvGraphicFramePr>
          <p:cNvPr id="44" name="Object 4"/>
          <p:cNvGraphicFramePr>
            <a:graphicFrameLocks noChangeAspect="1"/>
          </p:cNvGraphicFramePr>
          <p:nvPr>
            <p:extLst>
              <p:ext uri="{D42A27DB-BD31-4B8C-83A1-F6EECF244321}">
                <p14:modId xmlns:p14="http://schemas.microsoft.com/office/powerpoint/2010/main" val="2442873542"/>
              </p:ext>
            </p:extLst>
          </p:nvPr>
        </p:nvGraphicFramePr>
        <p:xfrm>
          <a:off x="1259954" y="2281485"/>
          <a:ext cx="809625" cy="296863"/>
        </p:xfrm>
        <a:graphic>
          <a:graphicData uri="http://schemas.openxmlformats.org/presentationml/2006/ole">
            <mc:AlternateContent xmlns:mc="http://schemas.openxmlformats.org/markup-compatibility/2006">
              <mc:Choice xmlns:v="urn:schemas-microsoft-com:vml" Requires="v">
                <p:oleObj spid="_x0000_s22176" name="Equation" r:id="rId4" imgW="635040" imgH="228600" progId="Equation.DSMT4">
                  <p:embed/>
                </p:oleObj>
              </mc:Choice>
              <mc:Fallback>
                <p:oleObj name="Equation" r:id="rId4" imgW="635040" imgH="228600" progId="Equation.DSMT4">
                  <p:embed/>
                  <p:pic>
                    <p:nvPicPr>
                      <p:cNvPr id="0" name="Picture 1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954" y="2281485"/>
                        <a:ext cx="809625" cy="296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 name="Object 5"/>
          <p:cNvGraphicFramePr>
            <a:graphicFrameLocks noChangeAspect="1"/>
          </p:cNvGraphicFramePr>
          <p:nvPr>
            <p:extLst>
              <p:ext uri="{D42A27DB-BD31-4B8C-83A1-F6EECF244321}">
                <p14:modId xmlns:p14="http://schemas.microsoft.com/office/powerpoint/2010/main" val="47081442"/>
              </p:ext>
            </p:extLst>
          </p:nvPr>
        </p:nvGraphicFramePr>
        <p:xfrm>
          <a:off x="2772842" y="2256085"/>
          <a:ext cx="788987" cy="339725"/>
        </p:xfrm>
        <a:graphic>
          <a:graphicData uri="http://schemas.openxmlformats.org/presentationml/2006/ole">
            <mc:AlternateContent xmlns:mc="http://schemas.openxmlformats.org/markup-compatibility/2006">
              <mc:Choice xmlns:v="urn:schemas-microsoft-com:vml" Requires="v">
                <p:oleObj spid="_x0000_s22177" name="Equation" r:id="rId6" imgW="609840" imgH="254160" progId="Equation.DSMT4">
                  <p:embed/>
                </p:oleObj>
              </mc:Choice>
              <mc:Fallback>
                <p:oleObj name="Equation" r:id="rId6" imgW="609840" imgH="254160" progId="Equation.DSMT4">
                  <p:embed/>
                  <p:pic>
                    <p:nvPicPr>
                      <p:cNvPr id="0" name="Picture 1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2842" y="2256085"/>
                        <a:ext cx="788987"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 name="Object 6"/>
          <p:cNvGraphicFramePr>
            <a:graphicFrameLocks noChangeAspect="1"/>
          </p:cNvGraphicFramePr>
          <p:nvPr>
            <p:extLst>
              <p:ext uri="{D42A27DB-BD31-4B8C-83A1-F6EECF244321}">
                <p14:modId xmlns:p14="http://schemas.microsoft.com/office/powerpoint/2010/main" val="754943618"/>
              </p:ext>
            </p:extLst>
          </p:nvPr>
        </p:nvGraphicFramePr>
        <p:xfrm>
          <a:off x="2627784" y="2753667"/>
          <a:ext cx="1381596" cy="808009"/>
        </p:xfrm>
        <a:graphic>
          <a:graphicData uri="http://schemas.openxmlformats.org/presentationml/2006/ole">
            <mc:AlternateContent xmlns:mc="http://schemas.openxmlformats.org/markup-compatibility/2006">
              <mc:Choice xmlns:v="urn:schemas-microsoft-com:vml" Requires="v">
                <p:oleObj spid="_x0000_s22178" name="Equation" r:id="rId8" imgW="965520" imgH="559080" progId="Equation.DSMT4">
                  <p:embed/>
                </p:oleObj>
              </mc:Choice>
              <mc:Fallback>
                <p:oleObj name="Equation" r:id="rId8" imgW="965520" imgH="559080" progId="Equation.DSMT4">
                  <p:embed/>
                  <p:pic>
                    <p:nvPicPr>
                      <p:cNvPr id="0" name="Picture 1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27784" y="2753667"/>
                        <a:ext cx="1381596" cy="8080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 name="Object 8"/>
          <p:cNvGraphicFramePr>
            <a:graphicFrameLocks noChangeAspect="1"/>
          </p:cNvGraphicFramePr>
          <p:nvPr>
            <p:extLst>
              <p:ext uri="{D42A27DB-BD31-4B8C-83A1-F6EECF244321}">
                <p14:modId xmlns:p14="http://schemas.microsoft.com/office/powerpoint/2010/main" val="2362032063"/>
              </p:ext>
            </p:extLst>
          </p:nvPr>
        </p:nvGraphicFramePr>
        <p:xfrm>
          <a:off x="1249709" y="3861048"/>
          <a:ext cx="831850" cy="296863"/>
        </p:xfrm>
        <a:graphic>
          <a:graphicData uri="http://schemas.openxmlformats.org/presentationml/2006/ole">
            <mc:AlternateContent xmlns:mc="http://schemas.openxmlformats.org/markup-compatibility/2006">
              <mc:Choice xmlns:v="urn:schemas-microsoft-com:vml" Requires="v">
                <p:oleObj spid="_x0000_s22179" name="Equation" r:id="rId10" imgW="648000" imgH="228600" progId="Equation.DSMT4">
                  <p:embed/>
                </p:oleObj>
              </mc:Choice>
              <mc:Fallback>
                <p:oleObj name="Equation" r:id="rId10" imgW="648000" imgH="228600" progId="Equation.DSMT4">
                  <p:embed/>
                  <p:pic>
                    <p:nvPicPr>
                      <p:cNvPr id="0" name="Picture 14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49709" y="3861048"/>
                        <a:ext cx="831850" cy="296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 name="Text Box 9"/>
          <p:cNvSpPr txBox="1">
            <a:spLocks noChangeArrowheads="1"/>
          </p:cNvSpPr>
          <p:nvPr/>
        </p:nvSpPr>
        <p:spPr bwMode="auto">
          <a:xfrm>
            <a:off x="900459" y="3837137"/>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当 </a:t>
            </a:r>
            <a:endParaRPr lang="zh-CN" altLang="en-US">
              <a:sym typeface="Symbol" pitchFamily="18" charset="2"/>
            </a:endParaRPr>
          </a:p>
        </p:txBody>
      </p:sp>
      <p:sp>
        <p:nvSpPr>
          <p:cNvPr id="50" name="Text Box 10"/>
          <p:cNvSpPr txBox="1">
            <a:spLocks noChangeArrowheads="1"/>
          </p:cNvSpPr>
          <p:nvPr/>
        </p:nvSpPr>
        <p:spPr bwMode="auto">
          <a:xfrm>
            <a:off x="2052984" y="3830787"/>
            <a:ext cx="720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时 ，</a:t>
            </a:r>
            <a:endParaRPr lang="zh-CN" altLang="en-US">
              <a:sym typeface="Symbol" pitchFamily="18" charset="2"/>
            </a:endParaRPr>
          </a:p>
        </p:txBody>
      </p:sp>
      <p:graphicFrame>
        <p:nvGraphicFramePr>
          <p:cNvPr id="52" name="Object 12"/>
          <p:cNvGraphicFramePr>
            <a:graphicFrameLocks noChangeAspect="1"/>
          </p:cNvGraphicFramePr>
          <p:nvPr>
            <p:extLst>
              <p:ext uri="{D42A27DB-BD31-4B8C-83A1-F6EECF244321}">
                <p14:modId xmlns:p14="http://schemas.microsoft.com/office/powerpoint/2010/main" val="2009626622"/>
              </p:ext>
            </p:extLst>
          </p:nvPr>
        </p:nvGraphicFramePr>
        <p:xfrm>
          <a:off x="971600" y="4407197"/>
          <a:ext cx="360659" cy="332916"/>
        </p:xfrm>
        <a:graphic>
          <a:graphicData uri="http://schemas.openxmlformats.org/presentationml/2006/ole">
            <mc:AlternateContent xmlns:mc="http://schemas.openxmlformats.org/markup-compatibility/2006">
              <mc:Choice xmlns:v="urn:schemas-microsoft-com:vml" Requires="v">
                <p:oleObj spid="_x0000_s22180" name="Equation" r:id="rId12" imgW="279360" imgH="203400" progId="Equation.DSMT4">
                  <p:embed/>
                </p:oleObj>
              </mc:Choice>
              <mc:Fallback>
                <p:oleObj name="Equation" r:id="rId12" imgW="279360" imgH="203400" progId="Equation.DSMT4">
                  <p:embed/>
                  <p:pic>
                    <p:nvPicPr>
                      <p:cNvPr id="0" name="Picture 14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71600" y="4407197"/>
                        <a:ext cx="360659" cy="3329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 name="Text Box 13"/>
          <p:cNvSpPr txBox="1">
            <a:spLocks noChangeArrowheads="1"/>
          </p:cNvSpPr>
          <p:nvPr/>
        </p:nvSpPr>
        <p:spPr bwMode="auto">
          <a:xfrm>
            <a:off x="1259632" y="4400277"/>
            <a:ext cx="1008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t>的方向</a:t>
            </a:r>
          </a:p>
        </p:txBody>
      </p:sp>
      <p:sp>
        <p:nvSpPr>
          <p:cNvPr id="54" name="Line 14"/>
          <p:cNvSpPr>
            <a:spLocks noChangeShapeType="1"/>
          </p:cNvSpPr>
          <p:nvPr/>
        </p:nvSpPr>
        <p:spPr bwMode="auto">
          <a:xfrm>
            <a:off x="2195736" y="4612795"/>
            <a:ext cx="7921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15"/>
          <p:cNvSpPr txBox="1">
            <a:spLocks noChangeArrowheads="1"/>
          </p:cNvSpPr>
          <p:nvPr/>
        </p:nvSpPr>
        <p:spPr bwMode="auto">
          <a:xfrm>
            <a:off x="2942710" y="4418892"/>
            <a:ext cx="2736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P</a:t>
            </a:r>
            <a:r>
              <a:rPr lang="zh-CN" altLang="en-US" sz="2000" dirty="0"/>
              <a:t>点轨迹的切线方向</a:t>
            </a:r>
          </a:p>
        </p:txBody>
      </p:sp>
      <p:graphicFrame>
        <p:nvGraphicFramePr>
          <p:cNvPr id="56" name="Object 49"/>
          <p:cNvGraphicFramePr>
            <a:graphicFrameLocks noChangeAspect="1"/>
          </p:cNvGraphicFramePr>
          <p:nvPr>
            <p:extLst>
              <p:ext uri="{D42A27DB-BD31-4B8C-83A1-F6EECF244321}">
                <p14:modId xmlns:p14="http://schemas.microsoft.com/office/powerpoint/2010/main" val="3501811714"/>
              </p:ext>
            </p:extLst>
          </p:nvPr>
        </p:nvGraphicFramePr>
        <p:xfrm>
          <a:off x="3061047" y="4941168"/>
          <a:ext cx="1366937" cy="741836"/>
        </p:xfrm>
        <a:graphic>
          <a:graphicData uri="http://schemas.openxmlformats.org/presentationml/2006/ole">
            <mc:AlternateContent xmlns:mc="http://schemas.openxmlformats.org/markup-compatibility/2006">
              <mc:Choice xmlns:v="urn:schemas-microsoft-com:vml" Requires="v">
                <p:oleObj spid="_x0000_s22181" name="Equation" r:id="rId14" imgW="723600" imgH="393480" progId="Equation.DSMT4">
                  <p:embed/>
                </p:oleObj>
              </mc:Choice>
              <mc:Fallback>
                <p:oleObj name="Equation" r:id="rId14" imgW="723600" imgH="393480" progId="Equation.DSMT4">
                  <p:embed/>
                  <p:pic>
                    <p:nvPicPr>
                      <p:cNvPr id="0" name="Picture 14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61047" y="4941168"/>
                        <a:ext cx="1366937" cy="7418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 name="Object 50"/>
          <p:cNvGraphicFramePr>
            <a:graphicFrameLocks noChangeAspect="1"/>
          </p:cNvGraphicFramePr>
          <p:nvPr>
            <p:extLst>
              <p:ext uri="{D42A27DB-BD31-4B8C-83A1-F6EECF244321}">
                <p14:modId xmlns:p14="http://schemas.microsoft.com/office/powerpoint/2010/main" val="2040667037"/>
              </p:ext>
            </p:extLst>
          </p:nvPr>
        </p:nvGraphicFramePr>
        <p:xfrm>
          <a:off x="2444004" y="5785468"/>
          <a:ext cx="1303338" cy="938213"/>
        </p:xfrm>
        <a:graphic>
          <a:graphicData uri="http://schemas.openxmlformats.org/presentationml/2006/ole">
            <mc:AlternateContent xmlns:mc="http://schemas.openxmlformats.org/markup-compatibility/2006">
              <mc:Choice xmlns:v="urn:schemas-microsoft-com:vml" Requires="v">
                <p:oleObj spid="_x0000_s22182" name="Equation" r:id="rId16" imgW="545760" imgH="393480" progId="Equation.DSMT4">
                  <p:embed/>
                </p:oleObj>
              </mc:Choice>
              <mc:Fallback>
                <p:oleObj name="Equation" r:id="rId16" imgW="545760" imgH="393480" progId="Equation.DSMT4">
                  <p:embed/>
                  <p:pic>
                    <p:nvPicPr>
                      <p:cNvPr id="0" name="Picture 14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44004" y="5785468"/>
                        <a:ext cx="1303338" cy="938213"/>
                      </a:xfrm>
                      <a:prstGeom prst="rect">
                        <a:avLst/>
                      </a:prstGeom>
                      <a:noFill/>
                      <a:ln w="28575">
                        <a:solidFill>
                          <a:srgbClr val="FF33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 name="Text Box 51"/>
          <p:cNvSpPr txBox="1">
            <a:spLocks noChangeArrowheads="1"/>
          </p:cNvSpPr>
          <p:nvPr/>
        </p:nvSpPr>
        <p:spPr bwMode="auto">
          <a:xfrm>
            <a:off x="906484" y="6056138"/>
            <a:ext cx="1582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t>从而可得：</a:t>
            </a:r>
          </a:p>
        </p:txBody>
      </p:sp>
      <p:grpSp>
        <p:nvGrpSpPr>
          <p:cNvPr id="59" name="Group 46"/>
          <p:cNvGrpSpPr>
            <a:grpSpLocks/>
          </p:cNvGrpSpPr>
          <p:nvPr/>
        </p:nvGrpSpPr>
        <p:grpSpPr bwMode="auto">
          <a:xfrm>
            <a:off x="6588224" y="1303040"/>
            <a:ext cx="1644650" cy="685800"/>
            <a:chOff x="4225" y="164"/>
            <a:chExt cx="1036" cy="432"/>
          </a:xfrm>
        </p:grpSpPr>
        <p:sp>
          <p:nvSpPr>
            <p:cNvPr id="60" name="Line 47"/>
            <p:cNvSpPr>
              <a:spLocks noChangeShapeType="1"/>
            </p:cNvSpPr>
            <p:nvPr/>
          </p:nvSpPr>
          <p:spPr bwMode="auto">
            <a:xfrm flipV="1">
              <a:off x="4225" y="391"/>
              <a:ext cx="923" cy="205"/>
            </a:xfrm>
            <a:prstGeom prst="line">
              <a:avLst/>
            </a:prstGeom>
            <a:noFill/>
            <a:ln w="9525">
              <a:solidFill>
                <a:srgbClr val="CC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1" name="Object 48"/>
            <p:cNvGraphicFramePr>
              <a:graphicFrameLocks noChangeAspect="1"/>
            </p:cNvGraphicFramePr>
            <p:nvPr/>
          </p:nvGraphicFramePr>
          <p:xfrm>
            <a:off x="5103" y="164"/>
            <a:ext cx="158" cy="234"/>
          </p:xfrm>
          <a:graphic>
            <a:graphicData uri="http://schemas.openxmlformats.org/presentationml/2006/ole">
              <mc:AlternateContent xmlns:mc="http://schemas.openxmlformats.org/markup-compatibility/2006">
                <mc:Choice xmlns:v="urn:schemas-microsoft-com:vml" Requires="v">
                  <p:oleObj spid="_x0000_s22183" name="Equation" r:id="rId18" imgW="139680" imgH="177840" progId="Equation.DSMT4">
                    <p:embed/>
                  </p:oleObj>
                </mc:Choice>
                <mc:Fallback>
                  <p:oleObj name="Equation" r:id="rId18" imgW="139680" imgH="177840" progId="Equation.DSMT4">
                    <p:embed/>
                    <p:pic>
                      <p:nvPicPr>
                        <p:cNvPr id="0" name="Picture 14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03" y="164"/>
                          <a:ext cx="158" cy="2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 name="TextBox 3"/>
          <p:cNvSpPr txBox="1"/>
          <p:nvPr/>
        </p:nvSpPr>
        <p:spPr>
          <a:xfrm>
            <a:off x="5436045" y="5517232"/>
            <a:ext cx="3420269" cy="707886"/>
          </a:xfrm>
          <a:prstGeom prst="rect">
            <a:avLst/>
          </a:prstGeom>
          <a:noFill/>
        </p:spPr>
        <p:txBody>
          <a:bodyPr wrap="square" rtlCol="0">
            <a:spAutoFit/>
          </a:bodyPr>
          <a:lstStyle/>
          <a:p>
            <a:r>
              <a:rPr lang="zh-CN" altLang="en-US" sz="2000" dirty="0"/>
              <a:t>质点做曲线运动时，速度方向总沿着曲线的切线方向。</a:t>
            </a:r>
          </a:p>
        </p:txBody>
      </p:sp>
      <p:graphicFrame>
        <p:nvGraphicFramePr>
          <p:cNvPr id="33" name="对象 32">
            <a:extLst>
              <a:ext uri="{FF2B5EF4-FFF2-40B4-BE49-F238E27FC236}">
                <a16:creationId xmlns:a16="http://schemas.microsoft.com/office/drawing/2014/main" id="{0AE85823-041A-4AF4-A5AE-ACA3B3DEF3B3}"/>
              </a:ext>
            </a:extLst>
          </p:cNvPr>
          <p:cNvGraphicFramePr>
            <a:graphicFrameLocks noChangeAspect="1"/>
          </p:cNvGraphicFramePr>
          <p:nvPr>
            <p:extLst>
              <p:ext uri="{D42A27DB-BD31-4B8C-83A1-F6EECF244321}">
                <p14:modId xmlns:p14="http://schemas.microsoft.com/office/powerpoint/2010/main" val="3973486069"/>
              </p:ext>
            </p:extLst>
          </p:nvPr>
        </p:nvGraphicFramePr>
        <p:xfrm>
          <a:off x="5616177" y="4315025"/>
          <a:ext cx="1366937" cy="607528"/>
        </p:xfrm>
        <a:graphic>
          <a:graphicData uri="http://schemas.openxmlformats.org/presentationml/2006/ole">
            <mc:AlternateContent xmlns:mc="http://schemas.openxmlformats.org/markup-compatibility/2006">
              <mc:Choice xmlns:v="urn:schemas-microsoft-com:vml" Requires="v">
                <p:oleObj spid="_x0000_s22184" name="Equation" r:id="rId20" imgW="685800" imgH="304560" progId="Equation.DSMT4">
                  <p:embed/>
                </p:oleObj>
              </mc:Choice>
              <mc:Fallback>
                <p:oleObj name="Equation" r:id="rId20" imgW="685800" imgH="304560" progId="Equation.DSMT4">
                  <p:embed/>
                  <p:pic>
                    <p:nvPicPr>
                      <p:cNvPr id="0" name=""/>
                      <p:cNvPicPr/>
                      <p:nvPr/>
                    </p:nvPicPr>
                    <p:blipFill>
                      <a:blip r:embed="rId21"/>
                      <a:stretch>
                        <a:fillRect/>
                      </a:stretch>
                    </p:blipFill>
                    <p:spPr>
                      <a:xfrm>
                        <a:off x="5616177" y="4315025"/>
                        <a:ext cx="1366937" cy="607528"/>
                      </a:xfrm>
                      <a:prstGeom prst="rect">
                        <a:avLst/>
                      </a:prstGeom>
                    </p:spPr>
                  </p:pic>
                </p:oleObj>
              </mc:Fallback>
            </mc:AlternateContent>
          </a:graphicData>
        </a:graphic>
      </p:graphicFrame>
    </p:spTree>
    <p:extLst>
      <p:ext uri="{BB962C8B-B14F-4D97-AF65-F5344CB8AC3E}">
        <p14:creationId xmlns:p14="http://schemas.microsoft.com/office/powerpoint/2010/main" val="14582953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84176"/>
            <a:ext cx="8291264" cy="4997152"/>
          </a:xfrm>
        </p:spPr>
        <p:txBody>
          <a:bodyPr>
            <a:normAutofit/>
          </a:bodyPr>
          <a:lstStyle/>
          <a:p>
            <a:pPr>
              <a:lnSpc>
                <a:spcPct val="125000"/>
              </a:lnSpc>
              <a:spcBef>
                <a:spcPts val="1800"/>
              </a:spcBef>
            </a:pPr>
            <a:r>
              <a:rPr lang="zh-CN" altLang="en-US" dirty="0">
                <a:latin typeface="+mj-ea"/>
                <a:ea typeface="+mj-ea"/>
              </a:rPr>
              <a:t>圆周运动中的加速度</a:t>
            </a:r>
            <a:br>
              <a:rPr lang="en-US" altLang="zh-CN" dirty="0">
                <a:latin typeface="+mj-ea"/>
                <a:ea typeface="+mj-ea"/>
              </a:rPr>
            </a:br>
            <a:r>
              <a:rPr lang="zh-CN" altLang="en-US" sz="2400" dirty="0">
                <a:latin typeface="楷体" panose="02010609060101010101" pitchFamily="49" charset="-122"/>
                <a:ea typeface="楷体" panose="02010609060101010101" pitchFamily="49" charset="-122"/>
              </a:rPr>
              <a:t>用自然坐标研究质点的一般平面曲线运动时，常将加速度分解为沿轨迹切线和法线方向的两个分量。</a:t>
            </a:r>
            <a:br>
              <a:rPr lang="en-US" altLang="zh-CN" sz="2400" dirty="0">
                <a:latin typeface="楷体" panose="02010609060101010101" pitchFamily="49" charset="-122"/>
                <a:ea typeface="楷体" panose="02010609060101010101" pitchFamily="49" charset="-122"/>
              </a:rPr>
            </a:br>
            <a:r>
              <a:rPr lang="zh-CN" altLang="en-US" sz="2400" dirty="0">
                <a:latin typeface="楷体" panose="02010609060101010101" pitchFamily="49" charset="-122"/>
                <a:ea typeface="楷体" panose="02010609060101010101" pitchFamily="49" charset="-122"/>
              </a:rPr>
              <a:t>切向加速度只反映速度大小的变化；</a:t>
            </a:r>
            <a:br>
              <a:rPr lang="en-US" altLang="zh-CN" sz="2400" dirty="0">
                <a:latin typeface="楷体" panose="02010609060101010101" pitchFamily="49" charset="-122"/>
                <a:ea typeface="楷体" panose="02010609060101010101" pitchFamily="49" charset="-122"/>
              </a:rPr>
            </a:br>
            <a:r>
              <a:rPr lang="zh-CN" altLang="en-US" sz="2400" dirty="0">
                <a:latin typeface="楷体" panose="02010609060101010101" pitchFamily="49" charset="-122"/>
                <a:ea typeface="楷体" panose="02010609060101010101" pitchFamily="49" charset="-122"/>
              </a:rPr>
              <a:t>法向加速度只反映速度方向的变化。</a:t>
            </a:r>
            <a:br>
              <a:rPr lang="en-US" altLang="zh-CN" sz="2400" dirty="0">
                <a:latin typeface="楷体" panose="02010609060101010101" pitchFamily="49" charset="-122"/>
                <a:ea typeface="楷体" panose="02010609060101010101" pitchFamily="49" charset="-122"/>
              </a:rPr>
            </a:br>
            <a:br>
              <a:rPr lang="en-US" altLang="zh-CN" dirty="0">
                <a:latin typeface="+mj-ea"/>
                <a:ea typeface="+mj-ea"/>
              </a:rPr>
            </a:br>
            <a:endParaRPr lang="en-US" altLang="zh-CN"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p:nvPr>
        </p:nvSpPr>
        <p:spPr>
          <a:xfrm>
            <a:off x="0" y="274638"/>
            <a:ext cx="9144000" cy="1143000"/>
          </a:xfrm>
        </p:spPr>
        <p:txBody>
          <a:bodyPr>
            <a:noAutofit/>
          </a:bodyPr>
          <a:lstStyle/>
          <a:p>
            <a:r>
              <a:rPr lang="en-US" altLang="zh-CN" sz="2800" dirty="0"/>
              <a:t>§1.4</a:t>
            </a:r>
            <a:r>
              <a:rPr lang="zh-CN" altLang="en-US" sz="2800" dirty="0"/>
              <a:t> 用自然坐标表示平面曲线运动中的速度和加速度</a:t>
            </a:r>
          </a:p>
        </p:txBody>
      </p:sp>
      <p:grpSp>
        <p:nvGrpSpPr>
          <p:cNvPr id="2" name="组合 1"/>
          <p:cNvGrpSpPr/>
          <p:nvPr/>
        </p:nvGrpSpPr>
        <p:grpSpPr>
          <a:xfrm>
            <a:off x="5702870" y="3283669"/>
            <a:ext cx="3549650" cy="3241675"/>
            <a:chOff x="5198814" y="3283669"/>
            <a:chExt cx="3549650" cy="3241675"/>
          </a:xfrm>
        </p:grpSpPr>
        <p:sp>
          <p:nvSpPr>
            <p:cNvPr id="7" name="Oval 2"/>
            <p:cNvSpPr>
              <a:spLocks noChangeArrowheads="1"/>
            </p:cNvSpPr>
            <p:nvPr/>
          </p:nvSpPr>
          <p:spPr bwMode="auto">
            <a:xfrm>
              <a:off x="5703639" y="4075832"/>
              <a:ext cx="2519362" cy="244951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Oval 3"/>
            <p:cNvSpPr>
              <a:spLocks noChangeArrowheads="1"/>
            </p:cNvSpPr>
            <p:nvPr/>
          </p:nvSpPr>
          <p:spPr bwMode="auto">
            <a:xfrm>
              <a:off x="8054726" y="4675907"/>
              <a:ext cx="71438" cy="71437"/>
            </a:xfrm>
            <a:prstGeom prst="ellipse">
              <a:avLst/>
            </a:prstGeom>
            <a:solidFill>
              <a:srgbClr val="CC00FF"/>
            </a:solidFill>
            <a:ln w="9525">
              <a:solidFill>
                <a:srgbClr val="CC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Text Box 4"/>
            <p:cNvSpPr txBox="1">
              <a:spLocks noChangeArrowheads="1"/>
            </p:cNvSpPr>
            <p:nvPr/>
          </p:nvSpPr>
          <p:spPr bwMode="auto">
            <a:xfrm>
              <a:off x="6640264" y="5291857"/>
              <a:ext cx="43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O</a:t>
              </a:r>
            </a:p>
          </p:txBody>
        </p:sp>
        <p:sp>
          <p:nvSpPr>
            <p:cNvPr id="10" name="Text Box 5"/>
            <p:cNvSpPr txBox="1">
              <a:spLocks noChangeArrowheads="1"/>
            </p:cNvSpPr>
            <p:nvPr/>
          </p:nvSpPr>
          <p:spPr bwMode="auto">
            <a:xfrm>
              <a:off x="8151564" y="4434607"/>
              <a:ext cx="43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P</a:t>
              </a:r>
            </a:p>
          </p:txBody>
        </p:sp>
        <p:sp>
          <p:nvSpPr>
            <p:cNvPr id="11" name="Text Box 6"/>
            <p:cNvSpPr txBox="1">
              <a:spLocks noChangeArrowheads="1"/>
            </p:cNvSpPr>
            <p:nvPr/>
          </p:nvSpPr>
          <p:spPr bwMode="auto">
            <a:xfrm>
              <a:off x="6856164" y="4075832"/>
              <a:ext cx="43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Q</a:t>
              </a:r>
            </a:p>
          </p:txBody>
        </p:sp>
        <p:grpSp>
          <p:nvGrpSpPr>
            <p:cNvPr id="12" name="Group 7"/>
            <p:cNvGrpSpPr>
              <a:grpSpLocks/>
            </p:cNvGrpSpPr>
            <p:nvPr/>
          </p:nvGrpSpPr>
          <p:grpSpPr bwMode="auto">
            <a:xfrm>
              <a:off x="6711701" y="4147269"/>
              <a:ext cx="1368425" cy="1223963"/>
              <a:chOff x="4014" y="895"/>
              <a:chExt cx="862" cy="771"/>
            </a:xfrm>
          </p:grpSpPr>
          <p:sp>
            <p:nvSpPr>
              <p:cNvPr id="13" name="Line 8"/>
              <p:cNvSpPr>
                <a:spLocks noChangeShapeType="1"/>
              </p:cNvSpPr>
              <p:nvPr/>
            </p:nvSpPr>
            <p:spPr bwMode="auto">
              <a:xfrm flipV="1">
                <a:off x="4158" y="1253"/>
                <a:ext cx="718" cy="408"/>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9"/>
              <p:cNvSpPr>
                <a:spLocks noChangeShapeType="1"/>
              </p:cNvSpPr>
              <p:nvPr/>
            </p:nvSpPr>
            <p:spPr bwMode="auto">
              <a:xfrm flipV="1">
                <a:off x="4150" y="895"/>
                <a:ext cx="227" cy="771"/>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0"/>
              <p:cNvSpPr>
                <a:spLocks noChangeShapeType="1"/>
              </p:cNvSpPr>
              <p:nvPr/>
            </p:nvSpPr>
            <p:spPr bwMode="auto">
              <a:xfrm flipH="1" flipV="1">
                <a:off x="4377" y="895"/>
                <a:ext cx="499" cy="363"/>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11"/>
              <p:cNvSpPr txBox="1">
                <a:spLocks noChangeArrowheads="1"/>
              </p:cNvSpPr>
              <p:nvPr/>
            </p:nvSpPr>
            <p:spPr bwMode="auto">
              <a:xfrm>
                <a:off x="4422" y="1076"/>
                <a:ext cx="31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sym typeface="Symbol" pitchFamily="18" charset="2"/>
                  </a:rPr>
                  <a:t>r</a:t>
                </a:r>
              </a:p>
            </p:txBody>
          </p:sp>
          <p:sp>
            <p:nvSpPr>
              <p:cNvPr id="17" name="Text Box 12"/>
              <p:cNvSpPr txBox="1">
                <a:spLocks noChangeArrowheads="1"/>
              </p:cNvSpPr>
              <p:nvPr/>
            </p:nvSpPr>
            <p:spPr bwMode="auto">
              <a:xfrm rot="19584042">
                <a:off x="4544" y="1349"/>
                <a:ext cx="24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i="1">
                    <a:sym typeface="Symbol" pitchFamily="18" charset="2"/>
                  </a:rPr>
                  <a:t>r</a:t>
                </a:r>
                <a:r>
                  <a:rPr lang="en-US" altLang="zh-CN" sz="1400" b="1" i="1" baseline="-25000">
                    <a:sym typeface="Symbol" pitchFamily="18" charset="2"/>
                  </a:rPr>
                  <a:t>p</a:t>
                </a:r>
              </a:p>
            </p:txBody>
          </p:sp>
          <p:sp>
            <p:nvSpPr>
              <p:cNvPr id="18" name="Text Box 13"/>
              <p:cNvSpPr txBox="1">
                <a:spLocks noChangeArrowheads="1"/>
              </p:cNvSpPr>
              <p:nvPr/>
            </p:nvSpPr>
            <p:spPr bwMode="auto">
              <a:xfrm rot="16735990">
                <a:off x="3989" y="1223"/>
                <a:ext cx="24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i="1">
                    <a:sym typeface="Symbol" pitchFamily="18" charset="2"/>
                  </a:rPr>
                  <a:t>r</a:t>
                </a:r>
                <a:r>
                  <a:rPr lang="en-US" altLang="zh-CN" sz="1400" b="1" i="1" baseline="-25000">
                    <a:sym typeface="Symbol" pitchFamily="18" charset="2"/>
                  </a:rPr>
                  <a:t>Q</a:t>
                </a:r>
              </a:p>
            </p:txBody>
          </p:sp>
        </p:grpSp>
        <p:grpSp>
          <p:nvGrpSpPr>
            <p:cNvPr id="19" name="Group 14"/>
            <p:cNvGrpSpPr>
              <a:grpSpLocks/>
            </p:cNvGrpSpPr>
            <p:nvPr/>
          </p:nvGrpSpPr>
          <p:grpSpPr bwMode="auto">
            <a:xfrm>
              <a:off x="6927601" y="4091707"/>
              <a:ext cx="1820863" cy="1639887"/>
              <a:chOff x="4150" y="859"/>
              <a:chExt cx="1147" cy="1033"/>
            </a:xfrm>
          </p:grpSpPr>
          <p:grpSp>
            <p:nvGrpSpPr>
              <p:cNvPr id="20" name="Group 15"/>
              <p:cNvGrpSpPr>
                <a:grpSpLocks/>
              </p:cNvGrpSpPr>
              <p:nvPr/>
            </p:nvGrpSpPr>
            <p:grpSpPr bwMode="auto">
              <a:xfrm>
                <a:off x="4150" y="1266"/>
                <a:ext cx="1147" cy="626"/>
                <a:chOff x="4150" y="1266"/>
                <a:chExt cx="1147" cy="626"/>
              </a:xfrm>
            </p:grpSpPr>
            <p:sp>
              <p:nvSpPr>
                <p:cNvPr id="22" name="Line 16"/>
                <p:cNvSpPr>
                  <a:spLocks noChangeShapeType="1"/>
                </p:cNvSpPr>
                <p:nvPr/>
              </p:nvSpPr>
              <p:spPr bwMode="auto">
                <a:xfrm>
                  <a:off x="4150" y="1661"/>
                  <a:ext cx="817"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3" name="Group 17"/>
                <p:cNvGrpSpPr>
                  <a:grpSpLocks/>
                </p:cNvGrpSpPr>
                <p:nvPr/>
              </p:nvGrpSpPr>
              <p:grpSpPr bwMode="auto">
                <a:xfrm>
                  <a:off x="4513" y="1266"/>
                  <a:ext cx="784" cy="626"/>
                  <a:chOff x="4513" y="1266"/>
                  <a:chExt cx="784" cy="626"/>
                </a:xfrm>
              </p:grpSpPr>
              <p:sp>
                <p:nvSpPr>
                  <p:cNvPr id="24" name="Text Box 18"/>
                  <p:cNvSpPr txBox="1">
                    <a:spLocks noChangeArrowheads="1"/>
                  </p:cNvSpPr>
                  <p:nvPr/>
                </p:nvSpPr>
                <p:spPr bwMode="auto">
                  <a:xfrm>
                    <a:off x="4921" y="1661"/>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3300"/>
                        </a:solidFill>
                      </a:rPr>
                      <a:t>O’</a:t>
                    </a:r>
                  </a:p>
                </p:txBody>
              </p:sp>
              <p:sp>
                <p:nvSpPr>
                  <p:cNvPr id="25" name="Arc 19"/>
                  <p:cNvSpPr>
                    <a:spLocks/>
                  </p:cNvSpPr>
                  <p:nvPr/>
                </p:nvSpPr>
                <p:spPr bwMode="auto">
                  <a:xfrm rot="1863811">
                    <a:off x="4513" y="1266"/>
                    <a:ext cx="556" cy="531"/>
                  </a:xfrm>
                  <a:custGeom>
                    <a:avLst/>
                    <a:gdLst>
                      <a:gd name="G0" fmla="+- 0 0 0"/>
                      <a:gd name="G1" fmla="+- 17453 0 0"/>
                      <a:gd name="G2" fmla="+- 21600 0 0"/>
                      <a:gd name="T0" fmla="*/ 12726 w 18222"/>
                      <a:gd name="T1" fmla="*/ 0 h 17453"/>
                      <a:gd name="T2" fmla="*/ 18222 w 18222"/>
                      <a:gd name="T3" fmla="*/ 5855 h 17453"/>
                      <a:gd name="T4" fmla="*/ 0 w 18222"/>
                      <a:gd name="T5" fmla="*/ 17453 h 17453"/>
                    </a:gdLst>
                    <a:ahLst/>
                    <a:cxnLst>
                      <a:cxn ang="0">
                        <a:pos x="T0" y="T1"/>
                      </a:cxn>
                      <a:cxn ang="0">
                        <a:pos x="T2" y="T3"/>
                      </a:cxn>
                      <a:cxn ang="0">
                        <a:pos x="T4" y="T5"/>
                      </a:cxn>
                    </a:cxnLst>
                    <a:rect l="0" t="0" r="r" b="b"/>
                    <a:pathLst>
                      <a:path w="18222" h="17453" fill="none" extrusionOk="0">
                        <a:moveTo>
                          <a:pt x="12726" y="-1"/>
                        </a:moveTo>
                        <a:cubicBezTo>
                          <a:pt x="14907" y="1590"/>
                          <a:pt x="16772" y="3576"/>
                          <a:pt x="18222" y="5854"/>
                        </a:cubicBezTo>
                      </a:path>
                      <a:path w="18222" h="17453" stroke="0" extrusionOk="0">
                        <a:moveTo>
                          <a:pt x="12726" y="-1"/>
                        </a:moveTo>
                        <a:cubicBezTo>
                          <a:pt x="14907" y="1590"/>
                          <a:pt x="16772" y="3576"/>
                          <a:pt x="18222" y="5854"/>
                        </a:cubicBezTo>
                        <a:lnTo>
                          <a:pt x="0" y="17453"/>
                        </a:lnTo>
                        <a:close/>
                      </a:path>
                    </a:pathLst>
                  </a:custGeom>
                  <a:noFill/>
                  <a:ln w="9525">
                    <a:solidFill>
                      <a:srgbClr val="FF3300"/>
                    </a:solidFill>
                    <a:round/>
                    <a:headEnd type="stealth" w="med" len="lg"/>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Text Box 20"/>
                  <p:cNvSpPr txBox="1">
                    <a:spLocks noChangeArrowheads="1"/>
                  </p:cNvSpPr>
                  <p:nvPr/>
                </p:nvSpPr>
                <p:spPr bwMode="auto">
                  <a:xfrm>
                    <a:off x="5057" y="1294"/>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3300"/>
                        </a:solidFill>
                      </a:rPr>
                      <a:t>+</a:t>
                    </a:r>
                  </a:p>
                </p:txBody>
              </p:sp>
              <p:sp>
                <p:nvSpPr>
                  <p:cNvPr id="27" name="Text Box 21"/>
                  <p:cNvSpPr txBox="1">
                    <a:spLocks noChangeArrowheads="1"/>
                  </p:cNvSpPr>
                  <p:nvPr/>
                </p:nvSpPr>
                <p:spPr bwMode="auto">
                  <a:xfrm>
                    <a:off x="5070" y="1442"/>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3300"/>
                        </a:solidFill>
                      </a:rPr>
                      <a:t>s</a:t>
                    </a:r>
                  </a:p>
                </p:txBody>
              </p:sp>
            </p:grpSp>
          </p:grpSp>
          <p:sp>
            <p:nvSpPr>
              <p:cNvPr id="21" name="Text Box 22"/>
              <p:cNvSpPr txBox="1">
                <a:spLocks noChangeArrowheads="1"/>
              </p:cNvSpPr>
              <p:nvPr/>
            </p:nvSpPr>
            <p:spPr bwMode="auto">
              <a:xfrm>
                <a:off x="4468" y="859"/>
                <a:ext cx="31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3300"/>
                    </a:solidFill>
                    <a:sym typeface="Symbol" pitchFamily="18" charset="2"/>
                  </a:rPr>
                  <a:t>s</a:t>
                </a:r>
              </a:p>
            </p:txBody>
          </p:sp>
        </p:grpSp>
        <p:grpSp>
          <p:nvGrpSpPr>
            <p:cNvPr id="28" name="Group 23"/>
            <p:cNvGrpSpPr>
              <a:grpSpLocks/>
            </p:cNvGrpSpPr>
            <p:nvPr/>
          </p:nvGrpSpPr>
          <p:grpSpPr bwMode="auto">
            <a:xfrm>
              <a:off x="5198814" y="3283669"/>
              <a:ext cx="2901950" cy="1439863"/>
              <a:chOff x="3061" y="346"/>
              <a:chExt cx="1828" cy="907"/>
            </a:xfrm>
          </p:grpSpPr>
          <p:sp>
            <p:nvSpPr>
              <p:cNvPr id="29" name="Line 24"/>
              <p:cNvSpPr>
                <a:spLocks noChangeShapeType="1"/>
              </p:cNvSpPr>
              <p:nvPr/>
            </p:nvSpPr>
            <p:spPr bwMode="auto">
              <a:xfrm flipH="1" flipV="1">
                <a:off x="4558" y="799"/>
                <a:ext cx="331" cy="454"/>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Text Box 25"/>
              <p:cNvSpPr txBox="1">
                <a:spLocks noChangeArrowheads="1"/>
              </p:cNvSpPr>
              <p:nvPr/>
            </p:nvSpPr>
            <p:spPr bwMode="auto">
              <a:xfrm>
                <a:off x="4513" y="572"/>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solidFill>
                      <a:srgbClr val="0000FF"/>
                    </a:solidFill>
                    <a:sym typeface="Symbol" pitchFamily="18" charset="2"/>
                  </a:rPr>
                  <a:t>v</a:t>
                </a:r>
                <a:r>
                  <a:rPr lang="en-US" altLang="zh-CN" sz="1600" b="1" baseline="-25000">
                    <a:solidFill>
                      <a:srgbClr val="0000FF"/>
                    </a:solidFill>
                    <a:sym typeface="Symbol" pitchFamily="18" charset="2"/>
                  </a:rPr>
                  <a:t>p</a:t>
                </a:r>
              </a:p>
            </p:txBody>
          </p:sp>
          <p:sp>
            <p:nvSpPr>
              <p:cNvPr id="31" name="Line 26"/>
              <p:cNvSpPr>
                <a:spLocks noChangeShapeType="1"/>
              </p:cNvSpPr>
              <p:nvPr/>
            </p:nvSpPr>
            <p:spPr bwMode="auto">
              <a:xfrm flipH="1" flipV="1">
                <a:off x="3061" y="572"/>
                <a:ext cx="1329" cy="297"/>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Text Box 27"/>
              <p:cNvSpPr txBox="1">
                <a:spLocks noChangeArrowheads="1"/>
              </p:cNvSpPr>
              <p:nvPr/>
            </p:nvSpPr>
            <p:spPr bwMode="auto">
              <a:xfrm>
                <a:off x="3152" y="346"/>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solidFill>
                      <a:srgbClr val="0000FF"/>
                    </a:solidFill>
                    <a:sym typeface="Symbol" pitchFamily="18" charset="2"/>
                  </a:rPr>
                  <a:t>v</a:t>
                </a:r>
                <a:r>
                  <a:rPr lang="en-US" altLang="zh-CN" sz="1600" b="1" baseline="-25000">
                    <a:solidFill>
                      <a:srgbClr val="0000FF"/>
                    </a:solidFill>
                    <a:sym typeface="Symbol" pitchFamily="18" charset="2"/>
                  </a:rPr>
                  <a:t>Q</a:t>
                </a:r>
              </a:p>
            </p:txBody>
          </p:sp>
        </p:grpSp>
        <p:sp>
          <p:nvSpPr>
            <p:cNvPr id="33" name="Oval 28"/>
            <p:cNvSpPr>
              <a:spLocks noChangeArrowheads="1"/>
            </p:cNvSpPr>
            <p:nvPr/>
          </p:nvSpPr>
          <p:spPr bwMode="auto">
            <a:xfrm>
              <a:off x="7287964" y="4075832"/>
              <a:ext cx="71437" cy="71437"/>
            </a:xfrm>
            <a:prstGeom prst="ellipse">
              <a:avLst/>
            </a:prstGeom>
            <a:solidFill>
              <a:srgbClr val="CC00FF"/>
            </a:solidFill>
            <a:ln w="9525">
              <a:solidFill>
                <a:srgbClr val="CC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34" name="Object 29"/>
          <p:cNvGraphicFramePr>
            <a:graphicFrameLocks noChangeAspect="1"/>
          </p:cNvGraphicFramePr>
          <p:nvPr>
            <p:extLst>
              <p:ext uri="{D42A27DB-BD31-4B8C-83A1-F6EECF244321}">
                <p14:modId xmlns:p14="http://schemas.microsoft.com/office/powerpoint/2010/main" val="2706014341"/>
              </p:ext>
            </p:extLst>
          </p:nvPr>
        </p:nvGraphicFramePr>
        <p:xfrm>
          <a:off x="3010595" y="4798541"/>
          <a:ext cx="1849437" cy="574675"/>
        </p:xfrm>
        <a:graphic>
          <a:graphicData uri="http://schemas.openxmlformats.org/presentationml/2006/ole">
            <mc:AlternateContent xmlns:mc="http://schemas.openxmlformats.org/markup-compatibility/2006">
              <mc:Choice xmlns:v="urn:schemas-microsoft-com:vml" Requires="v">
                <p:oleObj spid="_x0000_s22615" name="Equation" r:id="rId4" imgW="1016280" imgH="304920" progId="Equation.DSMT4">
                  <p:embed/>
                </p:oleObj>
              </mc:Choice>
              <mc:Fallback>
                <p:oleObj name="Equation" r:id="rId4" imgW="1016280" imgH="304920" progId="Equation.DSMT4">
                  <p:embed/>
                  <p:pic>
                    <p:nvPicPr>
                      <p:cNvPr id="0"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0595" y="4798541"/>
                        <a:ext cx="1849437"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Text Box 30"/>
          <p:cNvSpPr txBox="1">
            <a:spLocks noChangeArrowheads="1"/>
          </p:cNvSpPr>
          <p:nvPr/>
        </p:nvSpPr>
        <p:spPr bwMode="auto">
          <a:xfrm>
            <a:off x="1486595" y="4831044"/>
            <a:ext cx="1728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t>速度增量：</a:t>
            </a:r>
          </a:p>
        </p:txBody>
      </p:sp>
    </p:spTree>
    <p:extLst>
      <p:ext uri="{BB962C8B-B14F-4D97-AF65-F5344CB8AC3E}">
        <p14:creationId xmlns:p14="http://schemas.microsoft.com/office/powerpoint/2010/main" val="414480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课程要求</a:t>
            </a:r>
          </a:p>
        </p:txBody>
      </p:sp>
      <p:sp>
        <p:nvSpPr>
          <p:cNvPr id="3" name="内容占位符 2"/>
          <p:cNvSpPr>
            <a:spLocks noGrp="1"/>
          </p:cNvSpPr>
          <p:nvPr>
            <p:ph idx="1"/>
          </p:nvPr>
        </p:nvSpPr>
        <p:spPr>
          <a:xfrm>
            <a:off x="457200" y="1423317"/>
            <a:ext cx="8229600" cy="4525963"/>
          </a:xfrm>
        </p:spPr>
        <p:txBody>
          <a:bodyPr/>
          <a:lstStyle/>
          <a:p>
            <a:r>
              <a:rPr lang="zh-CN" altLang="en-US" dirty="0"/>
              <a:t>平时作业占</a:t>
            </a:r>
            <a:r>
              <a:rPr lang="en-US" altLang="zh-CN" dirty="0"/>
              <a:t>20%</a:t>
            </a:r>
            <a:br>
              <a:rPr lang="en-US" altLang="zh-CN" dirty="0"/>
            </a:br>
            <a:endParaRPr lang="en-US" altLang="zh-CN" dirty="0"/>
          </a:p>
          <a:p>
            <a:r>
              <a:rPr lang="zh-CN" altLang="en-US" dirty="0"/>
              <a:t>出勤占</a:t>
            </a:r>
            <a:r>
              <a:rPr lang="en-US" altLang="zh-CN" dirty="0"/>
              <a:t>10%</a:t>
            </a:r>
            <a:br>
              <a:rPr lang="en-US" altLang="zh-CN" dirty="0"/>
            </a:br>
            <a:endParaRPr lang="en-US" altLang="zh-CN" dirty="0"/>
          </a:p>
          <a:p>
            <a:r>
              <a:rPr lang="zh-CN" altLang="en-US" dirty="0"/>
              <a:t>期末考试占</a:t>
            </a:r>
            <a:r>
              <a:rPr lang="en-US" altLang="zh-CN" dirty="0"/>
              <a:t>70% </a:t>
            </a:r>
            <a:r>
              <a:rPr lang="zh-CN" altLang="en-US" dirty="0"/>
              <a:t>（闭卷）</a:t>
            </a:r>
            <a:endParaRPr lang="en-US" altLang="zh-CN" dirty="0"/>
          </a:p>
        </p:txBody>
      </p:sp>
      <p:cxnSp>
        <p:nvCxnSpPr>
          <p:cNvPr id="7" name="直接连接符 6"/>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右大括号 3">
            <a:extLst>
              <a:ext uri="{FF2B5EF4-FFF2-40B4-BE49-F238E27FC236}">
                <a16:creationId xmlns:a16="http://schemas.microsoft.com/office/drawing/2014/main" id="{FFBD0BAB-5200-4C81-AC0D-F0346F42C552}"/>
              </a:ext>
            </a:extLst>
          </p:cNvPr>
          <p:cNvSpPr/>
          <p:nvPr/>
        </p:nvSpPr>
        <p:spPr>
          <a:xfrm>
            <a:off x="4067944" y="1700808"/>
            <a:ext cx="288032" cy="11521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91B19AE6-2915-4F5A-88CA-8489B5C323A5}"/>
              </a:ext>
            </a:extLst>
          </p:cNvPr>
          <p:cNvSpPr txBox="1"/>
          <p:nvPr/>
        </p:nvSpPr>
        <p:spPr>
          <a:xfrm>
            <a:off x="4427984" y="2046039"/>
            <a:ext cx="3096344" cy="461665"/>
          </a:xfrm>
          <a:prstGeom prst="rect">
            <a:avLst/>
          </a:prstGeom>
          <a:noFill/>
        </p:spPr>
        <p:txBody>
          <a:bodyPr wrap="square" rtlCol="0">
            <a:spAutoFit/>
          </a:bodyPr>
          <a:lstStyle/>
          <a:p>
            <a:r>
              <a:rPr lang="zh-CN" altLang="en-US" sz="2400" dirty="0"/>
              <a:t>平时成绩</a:t>
            </a:r>
            <a:r>
              <a:rPr lang="en-US" altLang="zh-CN" sz="2400" dirty="0"/>
              <a:t>30%</a:t>
            </a:r>
            <a:endParaRPr lang="zh-CN" altLang="en-US" sz="2400" dirty="0"/>
          </a:p>
        </p:txBody>
      </p:sp>
    </p:spTree>
    <p:extLst>
      <p:ext uri="{BB962C8B-B14F-4D97-AF65-F5344CB8AC3E}">
        <p14:creationId xmlns:p14="http://schemas.microsoft.com/office/powerpoint/2010/main" val="8119402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84176"/>
            <a:ext cx="8291264" cy="4997152"/>
          </a:xfrm>
        </p:spPr>
        <p:txBody>
          <a:bodyPr>
            <a:normAutofit/>
          </a:bodyPr>
          <a:lstStyle/>
          <a:p>
            <a:pPr>
              <a:lnSpc>
                <a:spcPct val="125000"/>
              </a:lnSpc>
              <a:spcBef>
                <a:spcPts val="1800"/>
              </a:spcBef>
            </a:pPr>
            <a:r>
              <a:rPr lang="zh-CN" altLang="en-US" dirty="0">
                <a:latin typeface="+mj-ea"/>
                <a:ea typeface="+mj-ea"/>
              </a:rPr>
              <a:t>圆周运动中的加速度</a:t>
            </a:r>
            <a:br>
              <a:rPr lang="en-US" altLang="zh-CN" dirty="0">
                <a:latin typeface="+mj-ea"/>
                <a:ea typeface="+mj-ea"/>
              </a:rPr>
            </a:br>
            <a:endParaRPr lang="en-US" altLang="zh-CN"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p:nvPr>
        </p:nvSpPr>
        <p:spPr>
          <a:xfrm>
            <a:off x="0" y="274638"/>
            <a:ext cx="9144000" cy="1143000"/>
          </a:xfrm>
        </p:spPr>
        <p:txBody>
          <a:bodyPr>
            <a:noAutofit/>
          </a:bodyPr>
          <a:lstStyle/>
          <a:p>
            <a:r>
              <a:rPr lang="en-US" altLang="zh-CN" sz="2800" dirty="0"/>
              <a:t>§1.4</a:t>
            </a:r>
            <a:r>
              <a:rPr lang="zh-CN" altLang="en-US" sz="2800" dirty="0"/>
              <a:t> 用自然坐标表示平面曲线运动中的速度和加速度</a:t>
            </a:r>
          </a:p>
        </p:txBody>
      </p:sp>
      <p:sp>
        <p:nvSpPr>
          <p:cNvPr id="42" name="Rectangle 58"/>
          <p:cNvSpPr>
            <a:spLocks noChangeArrowheads="1"/>
          </p:cNvSpPr>
          <p:nvPr/>
        </p:nvSpPr>
        <p:spPr bwMode="auto">
          <a:xfrm>
            <a:off x="5435600" y="1988691"/>
            <a:ext cx="2952750" cy="1584325"/>
          </a:xfrm>
          <a:prstGeom prst="rect">
            <a:avLst/>
          </a:prstGeom>
          <a:solidFill>
            <a:schemeClr val="tx2">
              <a:lumMod val="40000"/>
              <a:lumOff val="60000"/>
            </a:schemeClr>
          </a:solidFill>
          <a:ln>
            <a:noFill/>
          </a:ln>
          <a:effectLst/>
        </p:spPr>
        <p:txBody>
          <a:bodyPr wrap="none" anchor="ctr"/>
          <a:lstStyle/>
          <a:p>
            <a:endParaRPr lang="zh-CN" altLang="en-US"/>
          </a:p>
        </p:txBody>
      </p:sp>
      <p:grpSp>
        <p:nvGrpSpPr>
          <p:cNvPr id="43" name="Group 31"/>
          <p:cNvGrpSpPr>
            <a:grpSpLocks/>
          </p:cNvGrpSpPr>
          <p:nvPr/>
        </p:nvGrpSpPr>
        <p:grpSpPr bwMode="auto">
          <a:xfrm>
            <a:off x="5940425" y="2155378"/>
            <a:ext cx="1511300" cy="481013"/>
            <a:chOff x="3742" y="2900"/>
            <a:chExt cx="952" cy="303"/>
          </a:xfrm>
        </p:grpSpPr>
        <p:sp>
          <p:nvSpPr>
            <p:cNvPr id="44" name="Line 32"/>
            <p:cNvSpPr>
              <a:spLocks noChangeShapeType="1"/>
            </p:cNvSpPr>
            <p:nvPr/>
          </p:nvSpPr>
          <p:spPr bwMode="auto">
            <a:xfrm flipH="1">
              <a:off x="3742" y="3067"/>
              <a:ext cx="952"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 name="Object 33"/>
            <p:cNvGraphicFramePr>
              <a:graphicFrameLocks noChangeAspect="1"/>
            </p:cNvGraphicFramePr>
            <p:nvPr/>
          </p:nvGraphicFramePr>
          <p:xfrm>
            <a:off x="4105" y="2900"/>
            <a:ext cx="279" cy="213"/>
          </p:xfrm>
          <a:graphic>
            <a:graphicData uri="http://schemas.openxmlformats.org/presentationml/2006/ole">
              <mc:AlternateContent xmlns:mc="http://schemas.openxmlformats.org/markup-compatibility/2006">
                <mc:Choice xmlns:v="urn:schemas-microsoft-com:vml" Requires="v">
                  <p:oleObj spid="_x0000_s24127" name="Equation" r:id="rId4" imgW="279360" imgH="203400" progId="Equation.DSMT4">
                    <p:embed/>
                  </p:oleObj>
                </mc:Choice>
                <mc:Fallback>
                  <p:oleObj name="Equation" r:id="rId4" imgW="279360" imgH="203400" progId="Equation.DSMT4">
                    <p:embed/>
                    <p:pic>
                      <p:nvPicPr>
                        <p:cNvPr id="0" name="Picture 1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5" y="2900"/>
                          <a:ext cx="279"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6" name="Group 34"/>
          <p:cNvGrpSpPr>
            <a:grpSpLocks/>
          </p:cNvGrpSpPr>
          <p:nvPr/>
        </p:nvGrpSpPr>
        <p:grpSpPr bwMode="auto">
          <a:xfrm>
            <a:off x="5435600" y="2060128"/>
            <a:ext cx="2952750" cy="1447800"/>
            <a:chOff x="3424" y="2840"/>
            <a:chExt cx="1860" cy="912"/>
          </a:xfrm>
        </p:grpSpPr>
        <p:sp>
          <p:nvSpPr>
            <p:cNvPr id="47" name="Text Box 35"/>
            <p:cNvSpPr txBox="1">
              <a:spLocks noChangeArrowheads="1"/>
            </p:cNvSpPr>
            <p:nvPr/>
          </p:nvSpPr>
          <p:spPr bwMode="auto">
            <a:xfrm flipH="1">
              <a:off x="4649" y="2840"/>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P’</a:t>
              </a:r>
            </a:p>
          </p:txBody>
        </p:sp>
        <p:grpSp>
          <p:nvGrpSpPr>
            <p:cNvPr id="48" name="Group 36"/>
            <p:cNvGrpSpPr>
              <a:grpSpLocks/>
            </p:cNvGrpSpPr>
            <p:nvPr/>
          </p:nvGrpSpPr>
          <p:grpSpPr bwMode="auto">
            <a:xfrm>
              <a:off x="3424" y="3067"/>
              <a:ext cx="1860" cy="685"/>
              <a:chOff x="3424" y="3067"/>
              <a:chExt cx="1860" cy="685"/>
            </a:xfrm>
          </p:grpSpPr>
          <p:sp>
            <p:nvSpPr>
              <p:cNvPr id="49" name="Line 37"/>
              <p:cNvSpPr>
                <a:spLocks noChangeShapeType="1"/>
              </p:cNvSpPr>
              <p:nvPr/>
            </p:nvSpPr>
            <p:spPr bwMode="auto">
              <a:xfrm flipH="1" flipV="1">
                <a:off x="4694" y="3067"/>
                <a:ext cx="331" cy="454"/>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Text Box 38"/>
              <p:cNvSpPr txBox="1">
                <a:spLocks noChangeArrowheads="1"/>
              </p:cNvSpPr>
              <p:nvPr/>
            </p:nvSpPr>
            <p:spPr bwMode="auto">
              <a:xfrm rot="2562564">
                <a:off x="4876" y="3082"/>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solidFill>
                      <a:srgbClr val="0000FF"/>
                    </a:solidFill>
                    <a:sym typeface="Symbol" pitchFamily="18" charset="2"/>
                  </a:rPr>
                  <a:t>v</a:t>
                </a:r>
                <a:r>
                  <a:rPr lang="en-US" altLang="zh-CN" sz="1600" b="1" baseline="-25000">
                    <a:solidFill>
                      <a:srgbClr val="0000FF"/>
                    </a:solidFill>
                    <a:sym typeface="Symbol" pitchFamily="18" charset="2"/>
                  </a:rPr>
                  <a:t>p</a:t>
                </a:r>
              </a:p>
            </p:txBody>
          </p:sp>
          <p:sp>
            <p:nvSpPr>
              <p:cNvPr id="51" name="Line 39"/>
              <p:cNvSpPr>
                <a:spLocks noChangeShapeType="1"/>
              </p:cNvSpPr>
              <p:nvPr/>
            </p:nvSpPr>
            <p:spPr bwMode="auto">
              <a:xfrm flipH="1" flipV="1">
                <a:off x="3683" y="3220"/>
                <a:ext cx="1329" cy="297"/>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Text Box 40"/>
              <p:cNvSpPr txBox="1">
                <a:spLocks noChangeArrowheads="1"/>
              </p:cNvSpPr>
              <p:nvPr/>
            </p:nvSpPr>
            <p:spPr bwMode="auto">
              <a:xfrm>
                <a:off x="3606" y="3218"/>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solidFill>
                      <a:srgbClr val="0000FF"/>
                    </a:solidFill>
                    <a:sym typeface="Symbol" pitchFamily="18" charset="2"/>
                  </a:rPr>
                  <a:t>v</a:t>
                </a:r>
                <a:r>
                  <a:rPr lang="en-US" altLang="zh-CN" sz="1600" b="1" baseline="-25000">
                    <a:solidFill>
                      <a:srgbClr val="0000FF"/>
                    </a:solidFill>
                    <a:sym typeface="Symbol" pitchFamily="18" charset="2"/>
                  </a:rPr>
                  <a:t>Q</a:t>
                </a:r>
              </a:p>
            </p:txBody>
          </p:sp>
          <p:sp>
            <p:nvSpPr>
              <p:cNvPr id="53" name="Text Box 41"/>
              <p:cNvSpPr txBox="1">
                <a:spLocks noChangeArrowheads="1"/>
              </p:cNvSpPr>
              <p:nvPr/>
            </p:nvSpPr>
            <p:spPr bwMode="auto">
              <a:xfrm>
                <a:off x="4944" y="3521"/>
                <a:ext cx="3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O’</a:t>
                </a:r>
              </a:p>
            </p:txBody>
          </p:sp>
          <p:sp>
            <p:nvSpPr>
              <p:cNvPr id="54" name="Text Box 42"/>
              <p:cNvSpPr txBox="1">
                <a:spLocks noChangeArrowheads="1"/>
              </p:cNvSpPr>
              <p:nvPr/>
            </p:nvSpPr>
            <p:spPr bwMode="auto">
              <a:xfrm flipH="1">
                <a:off x="3424" y="3067"/>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Q’</a:t>
                </a:r>
              </a:p>
            </p:txBody>
          </p:sp>
        </p:grpSp>
      </p:grpSp>
      <p:sp>
        <p:nvSpPr>
          <p:cNvPr id="56" name="Line 44"/>
          <p:cNvSpPr>
            <a:spLocks noChangeShapeType="1"/>
          </p:cNvSpPr>
          <p:nvPr/>
        </p:nvSpPr>
        <p:spPr bwMode="auto">
          <a:xfrm flipH="1" flipV="1">
            <a:off x="7092279" y="2924945"/>
            <a:ext cx="864096" cy="209777"/>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Text Box 45"/>
          <p:cNvSpPr txBox="1">
            <a:spLocks noChangeArrowheads="1"/>
          </p:cNvSpPr>
          <p:nvPr/>
        </p:nvSpPr>
        <p:spPr bwMode="auto">
          <a:xfrm>
            <a:off x="6943501" y="2920183"/>
            <a:ext cx="335995" cy="425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t>E</a:t>
            </a:r>
          </a:p>
        </p:txBody>
      </p:sp>
      <p:sp>
        <p:nvSpPr>
          <p:cNvPr id="59" name="Line 47"/>
          <p:cNvSpPr>
            <a:spLocks noChangeShapeType="1"/>
          </p:cNvSpPr>
          <p:nvPr/>
        </p:nvSpPr>
        <p:spPr bwMode="auto">
          <a:xfrm flipH="1">
            <a:off x="7092279" y="2420491"/>
            <a:ext cx="378495" cy="504454"/>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0" name="Object 48"/>
          <p:cNvGraphicFramePr>
            <a:graphicFrameLocks noChangeAspect="1"/>
          </p:cNvGraphicFramePr>
          <p:nvPr>
            <p:extLst>
              <p:ext uri="{D42A27DB-BD31-4B8C-83A1-F6EECF244321}">
                <p14:modId xmlns:p14="http://schemas.microsoft.com/office/powerpoint/2010/main" val="1764179220"/>
              </p:ext>
            </p:extLst>
          </p:nvPr>
        </p:nvGraphicFramePr>
        <p:xfrm>
          <a:off x="6372200" y="2817118"/>
          <a:ext cx="379412" cy="323850"/>
        </p:xfrm>
        <a:graphic>
          <a:graphicData uri="http://schemas.openxmlformats.org/presentationml/2006/ole">
            <mc:AlternateContent xmlns:mc="http://schemas.openxmlformats.org/markup-compatibility/2006">
              <mc:Choice xmlns:v="urn:schemas-microsoft-com:vml" Requires="v">
                <p:oleObj spid="_x0000_s24128" name="Equation" r:id="rId6" imgW="343080" imgH="292320" progId="Equation.DSMT4">
                  <p:embed/>
                </p:oleObj>
              </mc:Choice>
              <mc:Fallback>
                <p:oleObj name="Equation" r:id="rId6" imgW="343080" imgH="292320" progId="Equation.DSMT4">
                  <p:embed/>
                  <p:pic>
                    <p:nvPicPr>
                      <p:cNvPr id="0" name="Picture 1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72200" y="2817118"/>
                        <a:ext cx="379412" cy="323850"/>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61" name="Object 49"/>
          <p:cNvGraphicFramePr>
            <a:graphicFrameLocks noChangeAspect="1"/>
          </p:cNvGraphicFramePr>
          <p:nvPr/>
        </p:nvGraphicFramePr>
        <p:xfrm>
          <a:off x="7318375" y="2630041"/>
          <a:ext cx="381000" cy="325437"/>
        </p:xfrm>
        <a:graphic>
          <a:graphicData uri="http://schemas.openxmlformats.org/presentationml/2006/ole">
            <mc:AlternateContent xmlns:mc="http://schemas.openxmlformats.org/markup-compatibility/2006">
              <mc:Choice xmlns:v="urn:schemas-microsoft-com:vml" Requires="v">
                <p:oleObj spid="_x0000_s24129" name="Equation" r:id="rId8" imgW="343080" imgH="292320" progId="Equation.DSMT4">
                  <p:embed/>
                </p:oleObj>
              </mc:Choice>
              <mc:Fallback>
                <p:oleObj name="Equation" r:id="rId8" imgW="343080" imgH="292320" progId="Equation.DSMT4">
                  <p:embed/>
                  <p:pic>
                    <p:nvPicPr>
                      <p:cNvPr id="0" name="Picture 1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18375" y="2630041"/>
                        <a:ext cx="381000" cy="325437"/>
                      </a:xfrm>
                      <a:prstGeom prst="rect">
                        <a:avLst/>
                      </a:prstGeom>
                      <a:noFill/>
                      <a:extLst>
                        <a:ext uri="{909E8E84-426E-40DD-AFC4-6F175D3DCCD1}">
                          <a14:hiddenFill xmlns:a14="http://schemas.microsoft.com/office/drawing/2010/main">
                            <a:solidFill>
                              <a:schemeClr val="folHlink"/>
                            </a:solidFill>
                          </a14:hiddenFill>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791631357"/>
              </p:ext>
            </p:extLst>
          </p:nvPr>
        </p:nvGraphicFramePr>
        <p:xfrm>
          <a:off x="899592" y="2317117"/>
          <a:ext cx="2625772" cy="565551"/>
        </p:xfrm>
        <a:graphic>
          <a:graphicData uri="http://schemas.openxmlformats.org/presentationml/2006/ole">
            <mc:AlternateContent xmlns:mc="http://schemas.openxmlformats.org/markup-compatibility/2006">
              <mc:Choice xmlns:v="urn:schemas-microsoft-com:vml" Requires="v">
                <p:oleObj spid="_x0000_s24130" name="Equation" r:id="rId10" imgW="1650960" imgH="355320" progId="Equation.DSMT4">
                  <p:embed/>
                </p:oleObj>
              </mc:Choice>
              <mc:Fallback>
                <p:oleObj name="Equation" r:id="rId10" imgW="1650960" imgH="355320" progId="Equation.DSMT4">
                  <p:embed/>
                  <p:pic>
                    <p:nvPicPr>
                      <p:cNvPr id="0" name="Picture 1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99592" y="2317117"/>
                        <a:ext cx="2625772" cy="5655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 name="Object 50"/>
          <p:cNvGraphicFramePr>
            <a:graphicFrameLocks noChangeAspect="1"/>
          </p:cNvGraphicFramePr>
          <p:nvPr>
            <p:extLst>
              <p:ext uri="{D42A27DB-BD31-4B8C-83A1-F6EECF244321}">
                <p14:modId xmlns:p14="http://schemas.microsoft.com/office/powerpoint/2010/main" val="615787856"/>
              </p:ext>
            </p:extLst>
          </p:nvPr>
        </p:nvGraphicFramePr>
        <p:xfrm>
          <a:off x="827584" y="3037755"/>
          <a:ext cx="2305050" cy="544513"/>
        </p:xfrm>
        <a:graphic>
          <a:graphicData uri="http://schemas.openxmlformats.org/presentationml/2006/ole">
            <mc:AlternateContent xmlns:mc="http://schemas.openxmlformats.org/markup-compatibility/2006">
              <mc:Choice xmlns:v="urn:schemas-microsoft-com:vml" Requires="v">
                <p:oleObj spid="_x0000_s24131" name="Equation" r:id="rId12" imgW="1270440" imgH="292320" progId="Equation.DSMT4">
                  <p:embed/>
                </p:oleObj>
              </mc:Choice>
              <mc:Fallback>
                <p:oleObj name="Equation" r:id="rId12" imgW="1270440" imgH="292320" progId="Equation.DSMT4">
                  <p:embed/>
                  <p:pic>
                    <p:nvPicPr>
                      <p:cNvPr id="0" name="Picture 1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7584" y="3037755"/>
                        <a:ext cx="2305050"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3" name="Group 51"/>
          <p:cNvGrpSpPr>
            <a:grpSpLocks/>
          </p:cNvGrpSpPr>
          <p:nvPr/>
        </p:nvGrpSpPr>
        <p:grpSpPr bwMode="auto">
          <a:xfrm>
            <a:off x="971600" y="3789040"/>
            <a:ext cx="3744912" cy="1150938"/>
            <a:chOff x="431" y="2115"/>
            <a:chExt cx="2359" cy="725"/>
          </a:xfrm>
        </p:grpSpPr>
        <p:sp>
          <p:nvSpPr>
            <p:cNvPr id="64" name="AutoShape 52"/>
            <p:cNvSpPr>
              <a:spLocks noChangeArrowheads="1"/>
            </p:cNvSpPr>
            <p:nvPr/>
          </p:nvSpPr>
          <p:spPr bwMode="auto">
            <a:xfrm>
              <a:off x="1746" y="2115"/>
              <a:ext cx="1044" cy="681"/>
            </a:xfrm>
            <a:prstGeom prst="wedgeRoundRectCallout">
              <a:avLst>
                <a:gd name="adj1" fmla="val -70500"/>
                <a:gd name="adj2" fmla="val -65713"/>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a:p>
          </p:txBody>
        </p:sp>
        <p:sp>
          <p:nvSpPr>
            <p:cNvPr id="65" name="Text Box 53"/>
            <p:cNvSpPr txBox="1">
              <a:spLocks noChangeArrowheads="1"/>
            </p:cNvSpPr>
            <p:nvPr/>
          </p:nvSpPr>
          <p:spPr bwMode="auto">
            <a:xfrm>
              <a:off x="1791" y="2251"/>
              <a:ext cx="99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t>只反映速度</a:t>
              </a:r>
              <a:r>
                <a:rPr lang="zh-CN" altLang="en-US" sz="2000" b="1" dirty="0">
                  <a:solidFill>
                    <a:srgbClr val="FF0000"/>
                  </a:solidFill>
                </a:rPr>
                <a:t>方向</a:t>
              </a:r>
              <a:r>
                <a:rPr lang="zh-CN" altLang="en-US" sz="2000" b="1" dirty="0"/>
                <a:t>的变化</a:t>
              </a:r>
            </a:p>
          </p:txBody>
        </p:sp>
        <p:sp>
          <p:nvSpPr>
            <p:cNvPr id="66" name="AutoShape 54"/>
            <p:cNvSpPr>
              <a:spLocks noChangeArrowheads="1"/>
            </p:cNvSpPr>
            <p:nvPr/>
          </p:nvSpPr>
          <p:spPr bwMode="auto">
            <a:xfrm>
              <a:off x="431" y="2296"/>
              <a:ext cx="998" cy="544"/>
            </a:xfrm>
            <a:prstGeom prst="wedgeRoundRectCallout">
              <a:avLst>
                <a:gd name="adj1" fmla="val 12727"/>
                <a:gd name="adj2" fmla="val -114523"/>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a:p>
          </p:txBody>
        </p:sp>
        <p:sp>
          <p:nvSpPr>
            <p:cNvPr id="67" name="Text Box 55"/>
            <p:cNvSpPr txBox="1">
              <a:spLocks noChangeArrowheads="1"/>
            </p:cNvSpPr>
            <p:nvPr/>
          </p:nvSpPr>
          <p:spPr bwMode="auto">
            <a:xfrm>
              <a:off x="431" y="2341"/>
              <a:ext cx="99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t>只反映速度</a:t>
              </a:r>
              <a:r>
                <a:rPr lang="zh-CN" altLang="en-US" sz="2000" b="1">
                  <a:solidFill>
                    <a:srgbClr val="FF3300"/>
                  </a:solidFill>
                </a:rPr>
                <a:t>大小</a:t>
              </a:r>
              <a:r>
                <a:rPr lang="zh-CN" altLang="en-US" sz="2000" b="1"/>
                <a:t>的变化</a:t>
              </a:r>
            </a:p>
          </p:txBody>
        </p:sp>
      </p:grpSp>
      <p:graphicFrame>
        <p:nvGraphicFramePr>
          <p:cNvPr id="68" name="对象 67"/>
          <p:cNvGraphicFramePr>
            <a:graphicFrameLocks noChangeAspect="1"/>
          </p:cNvGraphicFramePr>
          <p:nvPr>
            <p:extLst>
              <p:ext uri="{D42A27DB-BD31-4B8C-83A1-F6EECF244321}">
                <p14:modId xmlns:p14="http://schemas.microsoft.com/office/powerpoint/2010/main" val="1628909046"/>
              </p:ext>
            </p:extLst>
          </p:nvPr>
        </p:nvGraphicFramePr>
        <p:xfrm>
          <a:off x="611560" y="5301208"/>
          <a:ext cx="4198937" cy="830263"/>
        </p:xfrm>
        <a:graphic>
          <a:graphicData uri="http://schemas.openxmlformats.org/presentationml/2006/ole">
            <mc:AlternateContent xmlns:mc="http://schemas.openxmlformats.org/markup-compatibility/2006">
              <mc:Choice xmlns:v="urn:schemas-microsoft-com:vml" Requires="v">
                <p:oleObj spid="_x0000_s24132" name="Equation" r:id="rId14" imgW="2616840" imgH="495360" progId="Equation.DSMT4">
                  <p:embed/>
                </p:oleObj>
              </mc:Choice>
              <mc:Fallback>
                <p:oleObj name="Equation" r:id="rId14" imgW="2616840" imgH="495360" progId="Equation.DSMT4">
                  <p:embed/>
                  <p:pic>
                    <p:nvPicPr>
                      <p:cNvPr id="0" name="Picture 1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1560" y="5301208"/>
                        <a:ext cx="4198937" cy="830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 name="对象 68"/>
          <p:cNvGraphicFramePr>
            <a:graphicFrameLocks noChangeAspect="1"/>
          </p:cNvGraphicFramePr>
          <p:nvPr>
            <p:extLst>
              <p:ext uri="{D42A27DB-BD31-4B8C-83A1-F6EECF244321}">
                <p14:modId xmlns:p14="http://schemas.microsoft.com/office/powerpoint/2010/main" val="2052955541"/>
              </p:ext>
            </p:extLst>
          </p:nvPr>
        </p:nvGraphicFramePr>
        <p:xfrm>
          <a:off x="5724227" y="5373216"/>
          <a:ext cx="2016125" cy="668337"/>
        </p:xfrm>
        <a:graphic>
          <a:graphicData uri="http://schemas.openxmlformats.org/presentationml/2006/ole">
            <mc:AlternateContent xmlns:mc="http://schemas.openxmlformats.org/markup-compatibility/2006">
              <mc:Choice xmlns:v="urn:schemas-microsoft-com:vml" Requires="v">
                <p:oleObj spid="_x0000_s24133" name="Equation" r:id="rId16" imgW="889200" imgH="279360" progId="Equation.DSMT4">
                  <p:embed/>
                </p:oleObj>
              </mc:Choice>
              <mc:Fallback>
                <p:oleObj name="Equation" r:id="rId16" imgW="889200" imgH="279360" progId="Equation.DSMT4">
                  <p:embed/>
                  <p:pic>
                    <p:nvPicPr>
                      <p:cNvPr id="0" name="Picture 11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724227" y="5373216"/>
                        <a:ext cx="2016125" cy="66833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873081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84176"/>
            <a:ext cx="8291264" cy="4997152"/>
          </a:xfrm>
        </p:spPr>
        <p:txBody>
          <a:bodyPr>
            <a:normAutofit/>
          </a:bodyPr>
          <a:lstStyle/>
          <a:p>
            <a:pPr>
              <a:lnSpc>
                <a:spcPct val="125000"/>
              </a:lnSpc>
              <a:spcBef>
                <a:spcPts val="1800"/>
              </a:spcBef>
            </a:pPr>
            <a:r>
              <a:rPr lang="zh-CN" altLang="en-US" dirty="0">
                <a:latin typeface="+mj-ea"/>
                <a:ea typeface="+mj-ea"/>
              </a:rPr>
              <a:t>圆周运动中的加速度</a:t>
            </a:r>
            <a:br>
              <a:rPr lang="en-US" altLang="zh-CN" dirty="0">
                <a:latin typeface="+mj-ea"/>
                <a:ea typeface="+mj-ea"/>
              </a:rPr>
            </a:br>
            <a:endParaRPr lang="en-US" altLang="zh-CN"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p:nvPr>
        </p:nvSpPr>
        <p:spPr>
          <a:xfrm>
            <a:off x="0" y="274638"/>
            <a:ext cx="9144000" cy="1143000"/>
          </a:xfrm>
        </p:spPr>
        <p:txBody>
          <a:bodyPr>
            <a:noAutofit/>
          </a:bodyPr>
          <a:lstStyle/>
          <a:p>
            <a:r>
              <a:rPr lang="en-US" altLang="zh-CN" sz="2800" dirty="0"/>
              <a:t>§1.4</a:t>
            </a:r>
            <a:r>
              <a:rPr lang="zh-CN" altLang="en-US" sz="2800" dirty="0"/>
              <a:t> 用自然坐标表示平面曲线运动中的速度和加速度</a:t>
            </a:r>
          </a:p>
        </p:txBody>
      </p:sp>
      <p:grpSp>
        <p:nvGrpSpPr>
          <p:cNvPr id="2" name="组合 1"/>
          <p:cNvGrpSpPr/>
          <p:nvPr/>
        </p:nvGrpSpPr>
        <p:grpSpPr>
          <a:xfrm>
            <a:off x="5435600" y="1988691"/>
            <a:ext cx="2952750" cy="1584325"/>
            <a:chOff x="5435600" y="1988691"/>
            <a:chExt cx="2952750" cy="1584325"/>
          </a:xfrm>
        </p:grpSpPr>
        <p:sp>
          <p:nvSpPr>
            <p:cNvPr id="42" name="Rectangle 58"/>
            <p:cNvSpPr>
              <a:spLocks noChangeArrowheads="1"/>
            </p:cNvSpPr>
            <p:nvPr/>
          </p:nvSpPr>
          <p:spPr bwMode="auto">
            <a:xfrm>
              <a:off x="5435600" y="1988691"/>
              <a:ext cx="2952750" cy="1584325"/>
            </a:xfrm>
            <a:prstGeom prst="rect">
              <a:avLst/>
            </a:prstGeom>
            <a:solidFill>
              <a:schemeClr val="tx2">
                <a:lumMod val="40000"/>
                <a:lumOff val="60000"/>
              </a:schemeClr>
            </a:solidFill>
            <a:ln>
              <a:noFill/>
            </a:ln>
            <a:effectLst/>
          </p:spPr>
          <p:txBody>
            <a:bodyPr wrap="none" anchor="ctr"/>
            <a:lstStyle/>
            <a:p>
              <a:endParaRPr lang="zh-CN" altLang="en-US"/>
            </a:p>
          </p:txBody>
        </p:sp>
        <p:grpSp>
          <p:nvGrpSpPr>
            <p:cNvPr id="43" name="Group 31"/>
            <p:cNvGrpSpPr>
              <a:grpSpLocks/>
            </p:cNvGrpSpPr>
            <p:nvPr/>
          </p:nvGrpSpPr>
          <p:grpSpPr bwMode="auto">
            <a:xfrm>
              <a:off x="5940425" y="2155378"/>
              <a:ext cx="1511300" cy="481013"/>
              <a:chOff x="3742" y="2900"/>
              <a:chExt cx="952" cy="303"/>
            </a:xfrm>
          </p:grpSpPr>
          <p:sp>
            <p:nvSpPr>
              <p:cNvPr id="44" name="Line 32"/>
              <p:cNvSpPr>
                <a:spLocks noChangeShapeType="1"/>
              </p:cNvSpPr>
              <p:nvPr/>
            </p:nvSpPr>
            <p:spPr bwMode="auto">
              <a:xfrm flipH="1">
                <a:off x="3742" y="3067"/>
                <a:ext cx="952"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 name="Object 33"/>
              <p:cNvGraphicFramePr>
                <a:graphicFrameLocks noChangeAspect="1"/>
              </p:cNvGraphicFramePr>
              <p:nvPr/>
            </p:nvGraphicFramePr>
            <p:xfrm>
              <a:off x="4105" y="2900"/>
              <a:ext cx="279" cy="213"/>
            </p:xfrm>
            <a:graphic>
              <a:graphicData uri="http://schemas.openxmlformats.org/presentationml/2006/ole">
                <mc:AlternateContent xmlns:mc="http://schemas.openxmlformats.org/markup-compatibility/2006">
                  <mc:Choice xmlns:v="urn:schemas-microsoft-com:vml" Requires="v">
                    <p:oleObj spid="_x0000_s24906" name="Equation" r:id="rId4" imgW="279360" imgH="203400" progId="Equation.DSMT4">
                      <p:embed/>
                    </p:oleObj>
                  </mc:Choice>
                  <mc:Fallback>
                    <p:oleObj name="Equation" r:id="rId4" imgW="279360" imgH="203400" progId="Equation.DSMT4">
                      <p:embed/>
                      <p:pic>
                        <p:nvPicPr>
                          <p:cNvPr id="0" name="Picture 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5" y="2900"/>
                            <a:ext cx="279"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6" name="Group 34"/>
            <p:cNvGrpSpPr>
              <a:grpSpLocks/>
            </p:cNvGrpSpPr>
            <p:nvPr/>
          </p:nvGrpSpPr>
          <p:grpSpPr bwMode="auto">
            <a:xfrm>
              <a:off x="5435600" y="2060128"/>
              <a:ext cx="2952750" cy="1447800"/>
              <a:chOff x="3424" y="2840"/>
              <a:chExt cx="1860" cy="912"/>
            </a:xfrm>
          </p:grpSpPr>
          <p:sp>
            <p:nvSpPr>
              <p:cNvPr id="47" name="Text Box 35"/>
              <p:cNvSpPr txBox="1">
                <a:spLocks noChangeArrowheads="1"/>
              </p:cNvSpPr>
              <p:nvPr/>
            </p:nvSpPr>
            <p:spPr bwMode="auto">
              <a:xfrm flipH="1">
                <a:off x="4649" y="2840"/>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P’</a:t>
                </a:r>
              </a:p>
            </p:txBody>
          </p:sp>
          <p:grpSp>
            <p:nvGrpSpPr>
              <p:cNvPr id="48" name="Group 36"/>
              <p:cNvGrpSpPr>
                <a:grpSpLocks/>
              </p:cNvGrpSpPr>
              <p:nvPr/>
            </p:nvGrpSpPr>
            <p:grpSpPr bwMode="auto">
              <a:xfrm>
                <a:off x="3424" y="3067"/>
                <a:ext cx="1860" cy="685"/>
                <a:chOff x="3424" y="3067"/>
                <a:chExt cx="1860" cy="685"/>
              </a:xfrm>
            </p:grpSpPr>
            <p:sp>
              <p:nvSpPr>
                <p:cNvPr id="49" name="Line 37"/>
                <p:cNvSpPr>
                  <a:spLocks noChangeShapeType="1"/>
                </p:cNvSpPr>
                <p:nvPr/>
              </p:nvSpPr>
              <p:spPr bwMode="auto">
                <a:xfrm flipH="1" flipV="1">
                  <a:off x="4694" y="3067"/>
                  <a:ext cx="331" cy="454"/>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Text Box 38"/>
                <p:cNvSpPr txBox="1">
                  <a:spLocks noChangeArrowheads="1"/>
                </p:cNvSpPr>
                <p:nvPr/>
              </p:nvSpPr>
              <p:spPr bwMode="auto">
                <a:xfrm rot="2562564">
                  <a:off x="4876" y="3082"/>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solidFill>
                        <a:srgbClr val="0000FF"/>
                      </a:solidFill>
                      <a:sym typeface="Symbol" pitchFamily="18" charset="2"/>
                    </a:rPr>
                    <a:t>v</a:t>
                  </a:r>
                  <a:r>
                    <a:rPr lang="en-US" altLang="zh-CN" sz="1600" b="1" baseline="-25000">
                      <a:solidFill>
                        <a:srgbClr val="0000FF"/>
                      </a:solidFill>
                      <a:sym typeface="Symbol" pitchFamily="18" charset="2"/>
                    </a:rPr>
                    <a:t>p</a:t>
                  </a:r>
                </a:p>
              </p:txBody>
            </p:sp>
            <p:sp>
              <p:nvSpPr>
                <p:cNvPr id="51" name="Line 39"/>
                <p:cNvSpPr>
                  <a:spLocks noChangeShapeType="1"/>
                </p:cNvSpPr>
                <p:nvPr/>
              </p:nvSpPr>
              <p:spPr bwMode="auto">
                <a:xfrm flipH="1" flipV="1">
                  <a:off x="3683" y="3220"/>
                  <a:ext cx="1329" cy="297"/>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Text Box 40"/>
                <p:cNvSpPr txBox="1">
                  <a:spLocks noChangeArrowheads="1"/>
                </p:cNvSpPr>
                <p:nvPr/>
              </p:nvSpPr>
              <p:spPr bwMode="auto">
                <a:xfrm>
                  <a:off x="3606" y="3218"/>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solidFill>
                        <a:srgbClr val="0000FF"/>
                      </a:solidFill>
                      <a:sym typeface="Symbol" pitchFamily="18" charset="2"/>
                    </a:rPr>
                    <a:t>v</a:t>
                  </a:r>
                  <a:r>
                    <a:rPr lang="en-US" altLang="zh-CN" sz="1600" b="1" baseline="-25000">
                      <a:solidFill>
                        <a:srgbClr val="0000FF"/>
                      </a:solidFill>
                      <a:sym typeface="Symbol" pitchFamily="18" charset="2"/>
                    </a:rPr>
                    <a:t>Q</a:t>
                  </a:r>
                </a:p>
              </p:txBody>
            </p:sp>
            <p:sp>
              <p:nvSpPr>
                <p:cNvPr id="53" name="Text Box 41"/>
                <p:cNvSpPr txBox="1">
                  <a:spLocks noChangeArrowheads="1"/>
                </p:cNvSpPr>
                <p:nvPr/>
              </p:nvSpPr>
              <p:spPr bwMode="auto">
                <a:xfrm>
                  <a:off x="4944" y="3521"/>
                  <a:ext cx="3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O’</a:t>
                  </a:r>
                </a:p>
              </p:txBody>
            </p:sp>
            <p:sp>
              <p:nvSpPr>
                <p:cNvPr id="54" name="Text Box 42"/>
                <p:cNvSpPr txBox="1">
                  <a:spLocks noChangeArrowheads="1"/>
                </p:cNvSpPr>
                <p:nvPr/>
              </p:nvSpPr>
              <p:spPr bwMode="auto">
                <a:xfrm flipH="1">
                  <a:off x="3424" y="3067"/>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Q’</a:t>
                  </a:r>
                </a:p>
              </p:txBody>
            </p:sp>
          </p:grpSp>
        </p:grpSp>
        <p:sp>
          <p:nvSpPr>
            <p:cNvPr id="56" name="Line 44"/>
            <p:cNvSpPr>
              <a:spLocks noChangeShapeType="1"/>
            </p:cNvSpPr>
            <p:nvPr/>
          </p:nvSpPr>
          <p:spPr bwMode="auto">
            <a:xfrm flipH="1" flipV="1">
              <a:off x="7092279" y="2924945"/>
              <a:ext cx="864096" cy="209777"/>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Text Box 45"/>
            <p:cNvSpPr txBox="1">
              <a:spLocks noChangeArrowheads="1"/>
            </p:cNvSpPr>
            <p:nvPr/>
          </p:nvSpPr>
          <p:spPr bwMode="auto">
            <a:xfrm>
              <a:off x="6943501" y="2920183"/>
              <a:ext cx="335995" cy="425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t>E</a:t>
              </a:r>
            </a:p>
          </p:txBody>
        </p:sp>
        <p:sp>
          <p:nvSpPr>
            <p:cNvPr id="59" name="Line 47"/>
            <p:cNvSpPr>
              <a:spLocks noChangeShapeType="1"/>
            </p:cNvSpPr>
            <p:nvPr/>
          </p:nvSpPr>
          <p:spPr bwMode="auto">
            <a:xfrm flipH="1">
              <a:off x="7092279" y="2420491"/>
              <a:ext cx="378495" cy="504454"/>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0" name="Object 48"/>
            <p:cNvGraphicFramePr>
              <a:graphicFrameLocks noChangeAspect="1"/>
            </p:cNvGraphicFramePr>
            <p:nvPr>
              <p:extLst>
                <p:ext uri="{D42A27DB-BD31-4B8C-83A1-F6EECF244321}">
                  <p14:modId xmlns:p14="http://schemas.microsoft.com/office/powerpoint/2010/main" val="1772741831"/>
                </p:ext>
              </p:extLst>
            </p:nvPr>
          </p:nvGraphicFramePr>
          <p:xfrm>
            <a:off x="6372200" y="2817118"/>
            <a:ext cx="379412" cy="323850"/>
          </p:xfrm>
          <a:graphic>
            <a:graphicData uri="http://schemas.openxmlformats.org/presentationml/2006/ole">
              <mc:AlternateContent xmlns:mc="http://schemas.openxmlformats.org/markup-compatibility/2006">
                <mc:Choice xmlns:v="urn:schemas-microsoft-com:vml" Requires="v">
                  <p:oleObj spid="_x0000_s24907" name="Equation" r:id="rId6" imgW="343080" imgH="292320" progId="Equation.DSMT4">
                    <p:embed/>
                  </p:oleObj>
                </mc:Choice>
                <mc:Fallback>
                  <p:oleObj name="Equation" r:id="rId6" imgW="343080" imgH="292320" progId="Equation.DSMT4">
                    <p:embed/>
                    <p:pic>
                      <p:nvPicPr>
                        <p:cNvPr id="0" name="Picture 6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72200" y="2817118"/>
                          <a:ext cx="379412" cy="323850"/>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61" name="Object 49"/>
            <p:cNvGraphicFramePr>
              <a:graphicFrameLocks noChangeAspect="1"/>
            </p:cNvGraphicFramePr>
            <p:nvPr>
              <p:extLst>
                <p:ext uri="{D42A27DB-BD31-4B8C-83A1-F6EECF244321}">
                  <p14:modId xmlns:p14="http://schemas.microsoft.com/office/powerpoint/2010/main" val="3914172965"/>
                </p:ext>
              </p:extLst>
            </p:nvPr>
          </p:nvGraphicFramePr>
          <p:xfrm>
            <a:off x="7318375" y="2630041"/>
            <a:ext cx="381000" cy="325437"/>
          </p:xfrm>
          <a:graphic>
            <a:graphicData uri="http://schemas.openxmlformats.org/presentationml/2006/ole">
              <mc:AlternateContent xmlns:mc="http://schemas.openxmlformats.org/markup-compatibility/2006">
                <mc:Choice xmlns:v="urn:schemas-microsoft-com:vml" Requires="v">
                  <p:oleObj spid="_x0000_s24908" name="Equation" r:id="rId8" imgW="343080" imgH="292320" progId="Equation.DSMT4">
                    <p:embed/>
                  </p:oleObj>
                </mc:Choice>
                <mc:Fallback>
                  <p:oleObj name="Equation" r:id="rId8" imgW="343080" imgH="292320" progId="Equation.DSMT4">
                    <p:embed/>
                    <p:pic>
                      <p:nvPicPr>
                        <p:cNvPr id="0" name="Picture 6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18375" y="2630041"/>
                          <a:ext cx="381000" cy="325437"/>
                        </a:xfrm>
                        <a:prstGeom prst="rect">
                          <a:avLst/>
                        </a:prstGeom>
                        <a:noFill/>
                        <a:extLst>
                          <a:ext uri="{909E8E84-426E-40DD-AFC4-6F175D3DCCD1}">
                            <a14:hiddenFill xmlns:a14="http://schemas.microsoft.com/office/drawing/2010/main">
                              <a:solidFill>
                                <a:schemeClr val="folHlink"/>
                              </a:solidFill>
                            </a14:hiddenFill>
                          </a:ext>
                        </a:extLst>
                      </p:spPr>
                    </p:pic>
                  </p:oleObj>
                </mc:Fallback>
              </mc:AlternateContent>
            </a:graphicData>
          </a:graphic>
        </p:graphicFrame>
      </p:grpSp>
      <p:grpSp>
        <p:nvGrpSpPr>
          <p:cNvPr id="33" name="组合 32"/>
          <p:cNvGrpSpPr/>
          <p:nvPr/>
        </p:nvGrpSpPr>
        <p:grpSpPr>
          <a:xfrm>
            <a:off x="5389438" y="3359869"/>
            <a:ext cx="3549650" cy="3241675"/>
            <a:chOff x="5198814" y="3283669"/>
            <a:chExt cx="3549650" cy="3241675"/>
          </a:xfrm>
        </p:grpSpPr>
        <p:sp>
          <p:nvSpPr>
            <p:cNvPr id="34" name="Oval 2"/>
            <p:cNvSpPr>
              <a:spLocks noChangeArrowheads="1"/>
            </p:cNvSpPr>
            <p:nvPr/>
          </p:nvSpPr>
          <p:spPr bwMode="auto">
            <a:xfrm>
              <a:off x="5703639" y="4075832"/>
              <a:ext cx="2519362" cy="244951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Oval 3"/>
            <p:cNvSpPr>
              <a:spLocks noChangeArrowheads="1"/>
            </p:cNvSpPr>
            <p:nvPr/>
          </p:nvSpPr>
          <p:spPr bwMode="auto">
            <a:xfrm>
              <a:off x="8054726" y="4675907"/>
              <a:ext cx="71438" cy="71437"/>
            </a:xfrm>
            <a:prstGeom prst="ellipse">
              <a:avLst/>
            </a:prstGeom>
            <a:solidFill>
              <a:srgbClr val="CC00FF"/>
            </a:solidFill>
            <a:ln w="9525">
              <a:solidFill>
                <a:srgbClr val="CC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Text Box 4"/>
            <p:cNvSpPr txBox="1">
              <a:spLocks noChangeArrowheads="1"/>
            </p:cNvSpPr>
            <p:nvPr/>
          </p:nvSpPr>
          <p:spPr bwMode="auto">
            <a:xfrm>
              <a:off x="6640264" y="5291857"/>
              <a:ext cx="43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O</a:t>
              </a:r>
            </a:p>
          </p:txBody>
        </p:sp>
        <p:sp>
          <p:nvSpPr>
            <p:cNvPr id="37" name="Text Box 5"/>
            <p:cNvSpPr txBox="1">
              <a:spLocks noChangeArrowheads="1"/>
            </p:cNvSpPr>
            <p:nvPr/>
          </p:nvSpPr>
          <p:spPr bwMode="auto">
            <a:xfrm>
              <a:off x="8151564" y="4434607"/>
              <a:ext cx="43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P</a:t>
              </a:r>
            </a:p>
          </p:txBody>
        </p:sp>
        <p:sp>
          <p:nvSpPr>
            <p:cNvPr id="38" name="Text Box 6"/>
            <p:cNvSpPr txBox="1">
              <a:spLocks noChangeArrowheads="1"/>
            </p:cNvSpPr>
            <p:nvPr/>
          </p:nvSpPr>
          <p:spPr bwMode="auto">
            <a:xfrm>
              <a:off x="6856164" y="4075832"/>
              <a:ext cx="43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Q</a:t>
              </a:r>
            </a:p>
          </p:txBody>
        </p:sp>
        <p:grpSp>
          <p:nvGrpSpPr>
            <p:cNvPr id="39" name="Group 7"/>
            <p:cNvGrpSpPr>
              <a:grpSpLocks/>
            </p:cNvGrpSpPr>
            <p:nvPr/>
          </p:nvGrpSpPr>
          <p:grpSpPr bwMode="auto">
            <a:xfrm>
              <a:off x="6711701" y="4147269"/>
              <a:ext cx="1368425" cy="1223963"/>
              <a:chOff x="4014" y="895"/>
              <a:chExt cx="862" cy="771"/>
            </a:xfrm>
          </p:grpSpPr>
          <p:sp>
            <p:nvSpPr>
              <p:cNvPr id="81" name="Line 8"/>
              <p:cNvSpPr>
                <a:spLocks noChangeShapeType="1"/>
              </p:cNvSpPr>
              <p:nvPr/>
            </p:nvSpPr>
            <p:spPr bwMode="auto">
              <a:xfrm flipV="1">
                <a:off x="4158" y="1253"/>
                <a:ext cx="718" cy="408"/>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 name="Line 9"/>
              <p:cNvSpPr>
                <a:spLocks noChangeShapeType="1"/>
              </p:cNvSpPr>
              <p:nvPr/>
            </p:nvSpPr>
            <p:spPr bwMode="auto">
              <a:xfrm flipV="1">
                <a:off x="4150" y="895"/>
                <a:ext cx="227" cy="771"/>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 name="Line 10"/>
              <p:cNvSpPr>
                <a:spLocks noChangeShapeType="1"/>
              </p:cNvSpPr>
              <p:nvPr/>
            </p:nvSpPr>
            <p:spPr bwMode="auto">
              <a:xfrm flipH="1" flipV="1">
                <a:off x="4377" y="895"/>
                <a:ext cx="499" cy="363"/>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 name="Text Box 11"/>
              <p:cNvSpPr txBox="1">
                <a:spLocks noChangeArrowheads="1"/>
              </p:cNvSpPr>
              <p:nvPr/>
            </p:nvSpPr>
            <p:spPr bwMode="auto">
              <a:xfrm>
                <a:off x="4422" y="1076"/>
                <a:ext cx="31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sym typeface="Symbol" pitchFamily="18" charset="2"/>
                  </a:rPr>
                  <a:t>r</a:t>
                </a:r>
              </a:p>
            </p:txBody>
          </p:sp>
          <p:sp>
            <p:nvSpPr>
              <p:cNvPr id="85" name="Text Box 12"/>
              <p:cNvSpPr txBox="1">
                <a:spLocks noChangeArrowheads="1"/>
              </p:cNvSpPr>
              <p:nvPr/>
            </p:nvSpPr>
            <p:spPr bwMode="auto">
              <a:xfrm rot="19584042">
                <a:off x="4544" y="1349"/>
                <a:ext cx="24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i="1">
                    <a:sym typeface="Symbol" pitchFamily="18" charset="2"/>
                  </a:rPr>
                  <a:t>r</a:t>
                </a:r>
                <a:r>
                  <a:rPr lang="en-US" altLang="zh-CN" sz="1400" b="1" i="1" baseline="-25000">
                    <a:sym typeface="Symbol" pitchFamily="18" charset="2"/>
                  </a:rPr>
                  <a:t>p</a:t>
                </a:r>
              </a:p>
            </p:txBody>
          </p:sp>
          <p:sp>
            <p:nvSpPr>
              <p:cNvPr id="86" name="Text Box 13"/>
              <p:cNvSpPr txBox="1">
                <a:spLocks noChangeArrowheads="1"/>
              </p:cNvSpPr>
              <p:nvPr/>
            </p:nvSpPr>
            <p:spPr bwMode="auto">
              <a:xfrm rot="16735990">
                <a:off x="3989" y="1223"/>
                <a:ext cx="24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i="1">
                    <a:sym typeface="Symbol" pitchFamily="18" charset="2"/>
                  </a:rPr>
                  <a:t>r</a:t>
                </a:r>
                <a:r>
                  <a:rPr lang="en-US" altLang="zh-CN" sz="1400" b="1" i="1" baseline="-25000">
                    <a:sym typeface="Symbol" pitchFamily="18" charset="2"/>
                  </a:rPr>
                  <a:t>Q</a:t>
                </a:r>
              </a:p>
            </p:txBody>
          </p:sp>
        </p:grpSp>
        <p:grpSp>
          <p:nvGrpSpPr>
            <p:cNvPr id="40" name="Group 14"/>
            <p:cNvGrpSpPr>
              <a:grpSpLocks/>
            </p:cNvGrpSpPr>
            <p:nvPr/>
          </p:nvGrpSpPr>
          <p:grpSpPr bwMode="auto">
            <a:xfrm>
              <a:off x="6927601" y="4091707"/>
              <a:ext cx="1820863" cy="1639887"/>
              <a:chOff x="4150" y="859"/>
              <a:chExt cx="1147" cy="1033"/>
            </a:xfrm>
          </p:grpSpPr>
          <p:grpSp>
            <p:nvGrpSpPr>
              <p:cNvPr id="73" name="Group 15"/>
              <p:cNvGrpSpPr>
                <a:grpSpLocks/>
              </p:cNvGrpSpPr>
              <p:nvPr/>
            </p:nvGrpSpPr>
            <p:grpSpPr bwMode="auto">
              <a:xfrm>
                <a:off x="4150" y="1266"/>
                <a:ext cx="1147" cy="626"/>
                <a:chOff x="4150" y="1266"/>
                <a:chExt cx="1147" cy="626"/>
              </a:xfrm>
            </p:grpSpPr>
            <p:sp>
              <p:nvSpPr>
                <p:cNvPr id="75" name="Line 16"/>
                <p:cNvSpPr>
                  <a:spLocks noChangeShapeType="1"/>
                </p:cNvSpPr>
                <p:nvPr/>
              </p:nvSpPr>
              <p:spPr bwMode="auto">
                <a:xfrm>
                  <a:off x="4150" y="1661"/>
                  <a:ext cx="817"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6" name="Group 17"/>
                <p:cNvGrpSpPr>
                  <a:grpSpLocks/>
                </p:cNvGrpSpPr>
                <p:nvPr/>
              </p:nvGrpSpPr>
              <p:grpSpPr bwMode="auto">
                <a:xfrm>
                  <a:off x="4513" y="1266"/>
                  <a:ext cx="784" cy="626"/>
                  <a:chOff x="4513" y="1266"/>
                  <a:chExt cx="784" cy="626"/>
                </a:xfrm>
              </p:grpSpPr>
              <p:sp>
                <p:nvSpPr>
                  <p:cNvPr id="77" name="Text Box 18"/>
                  <p:cNvSpPr txBox="1">
                    <a:spLocks noChangeArrowheads="1"/>
                  </p:cNvSpPr>
                  <p:nvPr/>
                </p:nvSpPr>
                <p:spPr bwMode="auto">
                  <a:xfrm>
                    <a:off x="4921" y="1661"/>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3300"/>
                        </a:solidFill>
                      </a:rPr>
                      <a:t>O’</a:t>
                    </a:r>
                  </a:p>
                </p:txBody>
              </p:sp>
              <p:sp>
                <p:nvSpPr>
                  <p:cNvPr id="78" name="Arc 19"/>
                  <p:cNvSpPr>
                    <a:spLocks/>
                  </p:cNvSpPr>
                  <p:nvPr/>
                </p:nvSpPr>
                <p:spPr bwMode="auto">
                  <a:xfrm rot="1863811">
                    <a:off x="4513" y="1266"/>
                    <a:ext cx="556" cy="531"/>
                  </a:xfrm>
                  <a:custGeom>
                    <a:avLst/>
                    <a:gdLst>
                      <a:gd name="G0" fmla="+- 0 0 0"/>
                      <a:gd name="G1" fmla="+- 17453 0 0"/>
                      <a:gd name="G2" fmla="+- 21600 0 0"/>
                      <a:gd name="T0" fmla="*/ 12726 w 18222"/>
                      <a:gd name="T1" fmla="*/ 0 h 17453"/>
                      <a:gd name="T2" fmla="*/ 18222 w 18222"/>
                      <a:gd name="T3" fmla="*/ 5855 h 17453"/>
                      <a:gd name="T4" fmla="*/ 0 w 18222"/>
                      <a:gd name="T5" fmla="*/ 17453 h 17453"/>
                    </a:gdLst>
                    <a:ahLst/>
                    <a:cxnLst>
                      <a:cxn ang="0">
                        <a:pos x="T0" y="T1"/>
                      </a:cxn>
                      <a:cxn ang="0">
                        <a:pos x="T2" y="T3"/>
                      </a:cxn>
                      <a:cxn ang="0">
                        <a:pos x="T4" y="T5"/>
                      </a:cxn>
                    </a:cxnLst>
                    <a:rect l="0" t="0" r="r" b="b"/>
                    <a:pathLst>
                      <a:path w="18222" h="17453" fill="none" extrusionOk="0">
                        <a:moveTo>
                          <a:pt x="12726" y="-1"/>
                        </a:moveTo>
                        <a:cubicBezTo>
                          <a:pt x="14907" y="1590"/>
                          <a:pt x="16772" y="3576"/>
                          <a:pt x="18222" y="5854"/>
                        </a:cubicBezTo>
                      </a:path>
                      <a:path w="18222" h="17453" stroke="0" extrusionOk="0">
                        <a:moveTo>
                          <a:pt x="12726" y="-1"/>
                        </a:moveTo>
                        <a:cubicBezTo>
                          <a:pt x="14907" y="1590"/>
                          <a:pt x="16772" y="3576"/>
                          <a:pt x="18222" y="5854"/>
                        </a:cubicBezTo>
                        <a:lnTo>
                          <a:pt x="0" y="17453"/>
                        </a:lnTo>
                        <a:close/>
                      </a:path>
                    </a:pathLst>
                  </a:custGeom>
                  <a:noFill/>
                  <a:ln w="9525">
                    <a:solidFill>
                      <a:srgbClr val="FF3300"/>
                    </a:solidFill>
                    <a:round/>
                    <a:headEnd type="stealth" w="med" len="lg"/>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Text Box 20"/>
                  <p:cNvSpPr txBox="1">
                    <a:spLocks noChangeArrowheads="1"/>
                  </p:cNvSpPr>
                  <p:nvPr/>
                </p:nvSpPr>
                <p:spPr bwMode="auto">
                  <a:xfrm>
                    <a:off x="5057" y="1294"/>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3300"/>
                        </a:solidFill>
                      </a:rPr>
                      <a:t>+</a:t>
                    </a:r>
                  </a:p>
                </p:txBody>
              </p:sp>
              <p:sp>
                <p:nvSpPr>
                  <p:cNvPr id="80" name="Text Box 21"/>
                  <p:cNvSpPr txBox="1">
                    <a:spLocks noChangeArrowheads="1"/>
                  </p:cNvSpPr>
                  <p:nvPr/>
                </p:nvSpPr>
                <p:spPr bwMode="auto">
                  <a:xfrm>
                    <a:off x="5070" y="1442"/>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3300"/>
                        </a:solidFill>
                      </a:rPr>
                      <a:t>s</a:t>
                    </a:r>
                  </a:p>
                </p:txBody>
              </p:sp>
            </p:grpSp>
          </p:grpSp>
          <p:sp>
            <p:nvSpPr>
              <p:cNvPr id="74" name="Text Box 22"/>
              <p:cNvSpPr txBox="1">
                <a:spLocks noChangeArrowheads="1"/>
              </p:cNvSpPr>
              <p:nvPr/>
            </p:nvSpPr>
            <p:spPr bwMode="auto">
              <a:xfrm>
                <a:off x="4468" y="859"/>
                <a:ext cx="31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3300"/>
                    </a:solidFill>
                    <a:sym typeface="Symbol" pitchFamily="18" charset="2"/>
                  </a:rPr>
                  <a:t>s</a:t>
                </a:r>
              </a:p>
            </p:txBody>
          </p:sp>
        </p:grpSp>
        <p:grpSp>
          <p:nvGrpSpPr>
            <p:cNvPr id="41" name="Group 23"/>
            <p:cNvGrpSpPr>
              <a:grpSpLocks/>
            </p:cNvGrpSpPr>
            <p:nvPr/>
          </p:nvGrpSpPr>
          <p:grpSpPr bwMode="auto">
            <a:xfrm>
              <a:off x="5198814" y="3283669"/>
              <a:ext cx="2901950" cy="1439863"/>
              <a:chOff x="3061" y="346"/>
              <a:chExt cx="1828" cy="907"/>
            </a:xfrm>
          </p:grpSpPr>
          <p:sp>
            <p:nvSpPr>
              <p:cNvPr id="58" name="Line 24"/>
              <p:cNvSpPr>
                <a:spLocks noChangeShapeType="1"/>
              </p:cNvSpPr>
              <p:nvPr/>
            </p:nvSpPr>
            <p:spPr bwMode="auto">
              <a:xfrm flipH="1" flipV="1">
                <a:off x="4558" y="799"/>
                <a:ext cx="331" cy="454"/>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Text Box 25"/>
              <p:cNvSpPr txBox="1">
                <a:spLocks noChangeArrowheads="1"/>
              </p:cNvSpPr>
              <p:nvPr/>
            </p:nvSpPr>
            <p:spPr bwMode="auto">
              <a:xfrm>
                <a:off x="4513" y="572"/>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solidFill>
                      <a:srgbClr val="0000FF"/>
                    </a:solidFill>
                    <a:sym typeface="Symbol" pitchFamily="18" charset="2"/>
                  </a:rPr>
                  <a:t>v</a:t>
                </a:r>
                <a:r>
                  <a:rPr lang="en-US" altLang="zh-CN" sz="1600" b="1" baseline="-25000">
                    <a:solidFill>
                      <a:srgbClr val="0000FF"/>
                    </a:solidFill>
                    <a:sym typeface="Symbol" pitchFamily="18" charset="2"/>
                  </a:rPr>
                  <a:t>p</a:t>
                </a:r>
              </a:p>
            </p:txBody>
          </p:sp>
          <p:sp>
            <p:nvSpPr>
              <p:cNvPr id="71" name="Line 26"/>
              <p:cNvSpPr>
                <a:spLocks noChangeShapeType="1"/>
              </p:cNvSpPr>
              <p:nvPr/>
            </p:nvSpPr>
            <p:spPr bwMode="auto">
              <a:xfrm flipH="1" flipV="1">
                <a:off x="3061" y="572"/>
                <a:ext cx="1329" cy="297"/>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 name="Text Box 27"/>
              <p:cNvSpPr txBox="1">
                <a:spLocks noChangeArrowheads="1"/>
              </p:cNvSpPr>
              <p:nvPr/>
            </p:nvSpPr>
            <p:spPr bwMode="auto">
              <a:xfrm>
                <a:off x="3152" y="346"/>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solidFill>
                      <a:srgbClr val="0000FF"/>
                    </a:solidFill>
                    <a:sym typeface="Symbol" pitchFamily="18" charset="2"/>
                  </a:rPr>
                  <a:t>v</a:t>
                </a:r>
                <a:r>
                  <a:rPr lang="en-US" altLang="zh-CN" sz="1600" b="1" baseline="-25000">
                    <a:solidFill>
                      <a:srgbClr val="0000FF"/>
                    </a:solidFill>
                    <a:sym typeface="Symbol" pitchFamily="18" charset="2"/>
                  </a:rPr>
                  <a:t>Q</a:t>
                </a:r>
              </a:p>
            </p:txBody>
          </p:sp>
        </p:grpSp>
        <p:sp>
          <p:nvSpPr>
            <p:cNvPr id="55" name="Oval 28"/>
            <p:cNvSpPr>
              <a:spLocks noChangeArrowheads="1"/>
            </p:cNvSpPr>
            <p:nvPr/>
          </p:nvSpPr>
          <p:spPr bwMode="auto">
            <a:xfrm>
              <a:off x="7287964" y="4075832"/>
              <a:ext cx="71437" cy="71437"/>
            </a:xfrm>
            <a:prstGeom prst="ellipse">
              <a:avLst/>
            </a:prstGeom>
            <a:solidFill>
              <a:srgbClr val="CC00FF"/>
            </a:solidFill>
            <a:ln w="9525">
              <a:solidFill>
                <a:srgbClr val="CC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 name="TextBox 6"/>
          <p:cNvSpPr txBox="1"/>
          <p:nvPr/>
        </p:nvSpPr>
        <p:spPr>
          <a:xfrm>
            <a:off x="539552" y="2243484"/>
            <a:ext cx="4464496" cy="400110"/>
          </a:xfrm>
          <a:prstGeom prst="rect">
            <a:avLst/>
          </a:prstGeom>
          <a:noFill/>
        </p:spPr>
        <p:txBody>
          <a:bodyPr wrap="square" rtlCol="0">
            <a:spAutoFit/>
          </a:bodyPr>
          <a:lstStyle/>
          <a:p>
            <a:r>
              <a:rPr lang="zh-CN" altLang="en-US" sz="2000" dirty="0"/>
              <a:t>三角形</a:t>
            </a:r>
            <a:r>
              <a:rPr lang="en-US" altLang="zh-CN" sz="2000" dirty="0"/>
              <a:t>OPQ</a:t>
            </a:r>
            <a:r>
              <a:rPr lang="zh-CN" altLang="en-US" sz="2000" dirty="0"/>
              <a:t>与</a:t>
            </a:r>
            <a:r>
              <a:rPr lang="en-US" altLang="zh-CN" sz="2000" dirty="0"/>
              <a:t>O’P’E</a:t>
            </a:r>
            <a:r>
              <a:rPr lang="zh-CN" altLang="en-US" sz="2000" dirty="0"/>
              <a:t>相似，因此，有：</a:t>
            </a:r>
          </a:p>
        </p:txBody>
      </p:sp>
      <p:graphicFrame>
        <p:nvGraphicFramePr>
          <p:cNvPr id="8" name="对象 7"/>
          <p:cNvGraphicFramePr>
            <a:graphicFrameLocks noChangeAspect="1"/>
          </p:cNvGraphicFramePr>
          <p:nvPr>
            <p:extLst>
              <p:ext uri="{D42A27DB-BD31-4B8C-83A1-F6EECF244321}">
                <p14:modId xmlns:p14="http://schemas.microsoft.com/office/powerpoint/2010/main" val="2743335770"/>
              </p:ext>
            </p:extLst>
          </p:nvPr>
        </p:nvGraphicFramePr>
        <p:xfrm>
          <a:off x="827584" y="2932177"/>
          <a:ext cx="3024336" cy="3576222"/>
        </p:xfrm>
        <a:graphic>
          <a:graphicData uri="http://schemas.openxmlformats.org/presentationml/2006/ole">
            <mc:AlternateContent xmlns:mc="http://schemas.openxmlformats.org/markup-compatibility/2006">
              <mc:Choice xmlns:v="urn:schemas-microsoft-com:vml" Requires="v">
                <p:oleObj spid="_x0000_s24909" name="Equation" r:id="rId10" imgW="1739880" imgH="2057400" progId="Equation.DSMT4">
                  <p:embed/>
                </p:oleObj>
              </mc:Choice>
              <mc:Fallback>
                <p:oleObj name="Equation" r:id="rId10" imgW="1739880" imgH="2057400" progId="Equation.DSMT4">
                  <p:embed/>
                  <p:pic>
                    <p:nvPicPr>
                      <p:cNvPr id="0" name="Picture 6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7584" y="2932177"/>
                        <a:ext cx="3024336" cy="35762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074667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84176"/>
            <a:ext cx="8291264" cy="4997152"/>
          </a:xfrm>
        </p:spPr>
        <p:txBody>
          <a:bodyPr>
            <a:normAutofit/>
          </a:bodyPr>
          <a:lstStyle/>
          <a:p>
            <a:pPr>
              <a:lnSpc>
                <a:spcPct val="125000"/>
              </a:lnSpc>
              <a:spcBef>
                <a:spcPts val="1800"/>
              </a:spcBef>
            </a:pPr>
            <a:r>
              <a:rPr lang="zh-CN" altLang="en-US" dirty="0">
                <a:latin typeface="+mj-ea"/>
                <a:ea typeface="+mj-ea"/>
              </a:rPr>
              <a:t>圆周运动中的加速度</a:t>
            </a:r>
            <a:br>
              <a:rPr lang="en-US" altLang="zh-CN" dirty="0">
                <a:latin typeface="+mj-ea"/>
                <a:ea typeface="+mj-ea"/>
              </a:rPr>
            </a:br>
            <a:endParaRPr lang="en-US" altLang="zh-CN"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p:nvPr>
        </p:nvSpPr>
        <p:spPr>
          <a:xfrm>
            <a:off x="0" y="274638"/>
            <a:ext cx="9144000" cy="1143000"/>
          </a:xfrm>
        </p:spPr>
        <p:txBody>
          <a:bodyPr>
            <a:noAutofit/>
          </a:bodyPr>
          <a:lstStyle/>
          <a:p>
            <a:r>
              <a:rPr lang="en-US" altLang="zh-CN" sz="2800" dirty="0"/>
              <a:t>§1.4</a:t>
            </a:r>
            <a:r>
              <a:rPr lang="zh-CN" altLang="en-US" sz="2800" dirty="0"/>
              <a:t> 用自然坐标表示平面曲线运动中的速度和加速度</a:t>
            </a:r>
          </a:p>
        </p:txBody>
      </p:sp>
      <p:sp>
        <p:nvSpPr>
          <p:cNvPr id="62" name="Text Box 2"/>
          <p:cNvSpPr txBox="1">
            <a:spLocks noChangeArrowheads="1"/>
          </p:cNvSpPr>
          <p:nvPr/>
        </p:nvSpPr>
        <p:spPr bwMode="auto">
          <a:xfrm>
            <a:off x="4841875" y="393913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p>
        </p:txBody>
      </p:sp>
      <p:graphicFrame>
        <p:nvGraphicFramePr>
          <p:cNvPr id="63" name="Object 3"/>
          <p:cNvGraphicFramePr>
            <a:graphicFrameLocks noChangeAspect="1"/>
          </p:cNvGraphicFramePr>
          <p:nvPr>
            <p:extLst>
              <p:ext uri="{D42A27DB-BD31-4B8C-83A1-F6EECF244321}">
                <p14:modId xmlns:p14="http://schemas.microsoft.com/office/powerpoint/2010/main" val="1555758808"/>
              </p:ext>
            </p:extLst>
          </p:nvPr>
        </p:nvGraphicFramePr>
        <p:xfrm>
          <a:off x="900113" y="2305595"/>
          <a:ext cx="1171575" cy="2995613"/>
        </p:xfrm>
        <a:graphic>
          <a:graphicData uri="http://schemas.openxmlformats.org/presentationml/2006/ole">
            <mc:AlternateContent xmlns:mc="http://schemas.openxmlformats.org/markup-compatibility/2006">
              <mc:Choice xmlns:v="urn:schemas-microsoft-com:vml" Requires="v">
                <p:oleObj spid="_x0000_s27036" name="Equation" r:id="rId4" imgW="228600" imgH="330120" progId="Equation.DSMT4">
                  <p:embed/>
                </p:oleObj>
              </mc:Choice>
              <mc:Fallback>
                <p:oleObj name="Equation" r:id="rId4" imgW="228600" imgH="330120" progId="Equation.DSMT4">
                  <p:embed/>
                  <p:pic>
                    <p:nvPicPr>
                      <p:cNvPr id="0" name="Picture 7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2305595"/>
                        <a:ext cx="1171575" cy="299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pSp>
        <p:nvGrpSpPr>
          <p:cNvPr id="64" name="Group 4"/>
          <p:cNvGrpSpPr>
            <a:grpSpLocks/>
          </p:cNvGrpSpPr>
          <p:nvPr/>
        </p:nvGrpSpPr>
        <p:grpSpPr bwMode="auto">
          <a:xfrm>
            <a:off x="323850" y="2781845"/>
            <a:ext cx="2162175" cy="1909763"/>
            <a:chOff x="204" y="300"/>
            <a:chExt cx="1362" cy="1203"/>
          </a:xfrm>
        </p:grpSpPr>
        <p:graphicFrame>
          <p:nvGraphicFramePr>
            <p:cNvPr id="65" name="Object 5"/>
            <p:cNvGraphicFramePr>
              <a:graphicFrameLocks noChangeAspect="1"/>
            </p:cNvGraphicFramePr>
            <p:nvPr/>
          </p:nvGraphicFramePr>
          <p:xfrm>
            <a:off x="204" y="709"/>
            <a:ext cx="329" cy="421"/>
          </p:xfrm>
          <a:graphic>
            <a:graphicData uri="http://schemas.openxmlformats.org/presentationml/2006/ole">
              <mc:AlternateContent xmlns:mc="http://schemas.openxmlformats.org/markup-compatibility/2006">
                <mc:Choice xmlns:v="urn:schemas-microsoft-com:vml" Requires="v">
                  <p:oleObj spid="_x0000_s27037" name="Equation" r:id="rId6" imgW="228600" imgH="292320" progId="Equation.DSMT4">
                    <p:embed/>
                  </p:oleObj>
                </mc:Choice>
                <mc:Fallback>
                  <p:oleObj name="Equation" r:id="rId6" imgW="228600" imgH="292320" progId="Equation.DSMT4">
                    <p:embed/>
                    <p:pic>
                      <p:nvPicPr>
                        <p:cNvPr id="0" name="Picture 7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4" y="709"/>
                          <a:ext cx="329"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66" name="Text Box 6"/>
            <p:cNvSpPr txBox="1">
              <a:spLocks noChangeArrowheads="1"/>
            </p:cNvSpPr>
            <p:nvPr/>
          </p:nvSpPr>
          <p:spPr bwMode="auto">
            <a:xfrm>
              <a:off x="885" y="1253"/>
              <a:ext cx="6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t>大小：</a:t>
              </a:r>
            </a:p>
          </p:txBody>
        </p:sp>
        <p:sp>
          <p:nvSpPr>
            <p:cNvPr id="67" name="Text Box 7"/>
            <p:cNvSpPr txBox="1">
              <a:spLocks noChangeArrowheads="1"/>
            </p:cNvSpPr>
            <p:nvPr/>
          </p:nvSpPr>
          <p:spPr bwMode="auto">
            <a:xfrm>
              <a:off x="884" y="300"/>
              <a:ext cx="6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t>方向：</a:t>
              </a:r>
            </a:p>
          </p:txBody>
        </p:sp>
      </p:grpSp>
      <p:sp>
        <p:nvSpPr>
          <p:cNvPr id="68" name="Text Box 8"/>
          <p:cNvSpPr txBox="1">
            <a:spLocks noChangeArrowheads="1"/>
          </p:cNvSpPr>
          <p:nvPr/>
        </p:nvSpPr>
        <p:spPr bwMode="auto">
          <a:xfrm>
            <a:off x="2268538" y="2638970"/>
            <a:ext cx="2232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t>与</a:t>
            </a:r>
            <a:r>
              <a:rPr lang="en-US" altLang="zh-CN" sz="2000" dirty="0" err="1"/>
              <a:t>v</a:t>
            </a:r>
            <a:r>
              <a:rPr lang="en-US" altLang="zh-CN" sz="2000" baseline="-25000" dirty="0" err="1"/>
              <a:t>p</a:t>
            </a:r>
            <a:r>
              <a:rPr lang="en-US" altLang="zh-CN" sz="2000" baseline="-25000" dirty="0"/>
              <a:t> </a:t>
            </a:r>
            <a:r>
              <a:rPr lang="zh-CN" altLang="en-US" sz="2000" dirty="0"/>
              <a:t>垂直，沿该处轨迹曲线的法线 </a:t>
            </a:r>
          </a:p>
        </p:txBody>
      </p:sp>
      <p:graphicFrame>
        <p:nvGraphicFramePr>
          <p:cNvPr id="69" name="Object 9"/>
          <p:cNvGraphicFramePr>
            <a:graphicFrameLocks noChangeAspect="1"/>
          </p:cNvGraphicFramePr>
          <p:nvPr>
            <p:extLst>
              <p:ext uri="{D42A27DB-BD31-4B8C-83A1-F6EECF244321}">
                <p14:modId xmlns:p14="http://schemas.microsoft.com/office/powerpoint/2010/main" val="281119328"/>
              </p:ext>
            </p:extLst>
          </p:nvPr>
        </p:nvGraphicFramePr>
        <p:xfrm>
          <a:off x="2557463" y="3934370"/>
          <a:ext cx="1303337" cy="998538"/>
        </p:xfrm>
        <a:graphic>
          <a:graphicData uri="http://schemas.openxmlformats.org/presentationml/2006/ole">
            <mc:AlternateContent xmlns:mc="http://schemas.openxmlformats.org/markup-compatibility/2006">
              <mc:Choice xmlns:v="urn:schemas-microsoft-com:vml" Requires="v">
                <p:oleObj spid="_x0000_s27038" name="Equation" r:id="rId8" imgW="711360" imgH="546120" progId="Equation.DSMT4">
                  <p:embed/>
                </p:oleObj>
              </mc:Choice>
              <mc:Fallback>
                <p:oleObj name="Equation" r:id="rId8" imgW="711360" imgH="546120" progId="Equation.DSMT4">
                  <p:embed/>
                  <p:pic>
                    <p:nvPicPr>
                      <p:cNvPr id="0" name="Picture 7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57463" y="3934370"/>
                        <a:ext cx="1303337" cy="998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 name="Text Box 10"/>
          <p:cNvSpPr txBox="1">
            <a:spLocks noChangeArrowheads="1"/>
          </p:cNvSpPr>
          <p:nvPr/>
        </p:nvSpPr>
        <p:spPr bwMode="auto">
          <a:xfrm>
            <a:off x="8459788" y="2781845"/>
            <a:ext cx="576262" cy="19177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0000"/>
                </a:solidFill>
              </a:rPr>
              <a:t>法向加速度</a:t>
            </a:r>
          </a:p>
        </p:txBody>
      </p:sp>
      <p:grpSp>
        <p:nvGrpSpPr>
          <p:cNvPr id="88" name="Group 19"/>
          <p:cNvGrpSpPr>
            <a:grpSpLocks/>
          </p:cNvGrpSpPr>
          <p:nvPr/>
        </p:nvGrpSpPr>
        <p:grpSpPr bwMode="auto">
          <a:xfrm>
            <a:off x="3852863" y="2305595"/>
            <a:ext cx="4391025" cy="2995613"/>
            <a:chOff x="2427" y="0"/>
            <a:chExt cx="2766" cy="1887"/>
          </a:xfrm>
        </p:grpSpPr>
        <p:graphicFrame>
          <p:nvGraphicFramePr>
            <p:cNvPr id="89" name="Object 20"/>
            <p:cNvGraphicFramePr>
              <a:graphicFrameLocks noChangeAspect="1"/>
            </p:cNvGraphicFramePr>
            <p:nvPr/>
          </p:nvGraphicFramePr>
          <p:xfrm>
            <a:off x="2427" y="0"/>
            <a:ext cx="738" cy="1887"/>
          </p:xfrm>
          <a:graphic>
            <a:graphicData uri="http://schemas.openxmlformats.org/presentationml/2006/ole">
              <mc:AlternateContent xmlns:mc="http://schemas.openxmlformats.org/markup-compatibility/2006">
                <mc:Choice xmlns:v="urn:schemas-microsoft-com:vml" Requires="v">
                  <p:oleObj spid="_x0000_s27039" name="Equation" r:id="rId10" imgW="228600" imgH="330120" progId="Equation.DSMT4">
                    <p:embed/>
                  </p:oleObj>
                </mc:Choice>
                <mc:Fallback>
                  <p:oleObj name="Equation" r:id="rId10" imgW="228600" imgH="330120" progId="Equation.DSMT4">
                    <p:embed/>
                    <p:pic>
                      <p:nvPicPr>
                        <p:cNvPr id="0" name="Picture 8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27" y="0"/>
                          <a:ext cx="738" cy="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90" name="AutoShape 21"/>
            <p:cNvSpPr>
              <a:spLocks noChangeArrowheads="1"/>
            </p:cNvSpPr>
            <p:nvPr/>
          </p:nvSpPr>
          <p:spPr bwMode="auto">
            <a:xfrm>
              <a:off x="3061" y="799"/>
              <a:ext cx="499" cy="272"/>
            </a:xfrm>
            <a:prstGeom prst="rightArrow">
              <a:avLst>
                <a:gd name="adj1" fmla="val 50000"/>
                <a:gd name="adj2" fmla="val 45864"/>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1" name="Object 22"/>
            <p:cNvGraphicFramePr>
              <a:graphicFrameLocks noChangeAspect="1"/>
            </p:cNvGraphicFramePr>
            <p:nvPr/>
          </p:nvGraphicFramePr>
          <p:xfrm>
            <a:off x="3704" y="572"/>
            <a:ext cx="1489" cy="629"/>
          </p:xfrm>
          <a:graphic>
            <a:graphicData uri="http://schemas.openxmlformats.org/presentationml/2006/ole">
              <mc:AlternateContent xmlns:mc="http://schemas.openxmlformats.org/markup-compatibility/2006">
                <mc:Choice xmlns:v="urn:schemas-microsoft-com:vml" Requires="v">
                  <p:oleObj spid="_x0000_s27040" name="Equation" r:id="rId12" imgW="1308240" imgH="546120" progId="Equation.DSMT4">
                    <p:embed/>
                  </p:oleObj>
                </mc:Choice>
                <mc:Fallback>
                  <p:oleObj name="Equation" r:id="rId12" imgW="1308240" imgH="546120" progId="Equation.DSMT4">
                    <p:embed/>
                    <p:pic>
                      <p:nvPicPr>
                        <p:cNvPr id="0" name="Picture 8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04" y="572"/>
                          <a:ext cx="1489" cy="6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2" name="Text Box 28"/>
          <p:cNvSpPr txBox="1">
            <a:spLocks noChangeArrowheads="1"/>
          </p:cNvSpPr>
          <p:nvPr/>
        </p:nvSpPr>
        <p:spPr bwMode="auto">
          <a:xfrm>
            <a:off x="5508625" y="4439195"/>
            <a:ext cx="2736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0000FF"/>
                </a:solidFill>
              </a:rPr>
              <a:t>N</a:t>
            </a:r>
            <a:r>
              <a:rPr lang="en-US" altLang="zh-CN" sz="2000" b="1">
                <a:solidFill>
                  <a:srgbClr val="0000FF"/>
                </a:solidFill>
              </a:rPr>
              <a:t>ormal acceleration</a:t>
            </a:r>
          </a:p>
        </p:txBody>
      </p:sp>
      <p:sp>
        <p:nvSpPr>
          <p:cNvPr id="4" name="TextBox 3"/>
          <p:cNvSpPr txBox="1"/>
          <p:nvPr/>
        </p:nvSpPr>
        <p:spPr>
          <a:xfrm>
            <a:off x="611560" y="5373216"/>
            <a:ext cx="8280920" cy="461665"/>
          </a:xfrm>
          <a:prstGeom prst="rect">
            <a:avLst/>
          </a:prstGeom>
          <a:noFill/>
        </p:spPr>
        <p:txBody>
          <a:bodyPr wrap="square" rtlCol="0">
            <a:spAutoFit/>
          </a:bodyPr>
          <a:lstStyle/>
          <a:p>
            <a:r>
              <a:rPr lang="zh-CN" altLang="en-US" sz="2400" dirty="0">
                <a:latin typeface="楷体" panose="02010609060101010101" pitchFamily="49" charset="-122"/>
                <a:ea typeface="楷体" panose="02010609060101010101" pitchFamily="49" charset="-122"/>
              </a:rPr>
              <a:t>平面曲线在各点的法线正方向指向曲线凹的一面。</a:t>
            </a:r>
          </a:p>
        </p:txBody>
      </p:sp>
    </p:spTree>
    <p:extLst>
      <p:ext uri="{BB962C8B-B14F-4D97-AF65-F5344CB8AC3E}">
        <p14:creationId xmlns:p14="http://schemas.microsoft.com/office/powerpoint/2010/main" val="4910119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84176"/>
            <a:ext cx="8291264" cy="4997152"/>
          </a:xfrm>
        </p:spPr>
        <p:txBody>
          <a:bodyPr>
            <a:normAutofit/>
          </a:bodyPr>
          <a:lstStyle/>
          <a:p>
            <a:pPr>
              <a:lnSpc>
                <a:spcPct val="125000"/>
              </a:lnSpc>
              <a:spcBef>
                <a:spcPts val="1800"/>
              </a:spcBef>
            </a:pPr>
            <a:r>
              <a:rPr lang="zh-CN" altLang="en-US" dirty="0">
                <a:latin typeface="+mj-ea"/>
                <a:ea typeface="+mj-ea"/>
              </a:rPr>
              <a:t>圆周运动中的加速度</a:t>
            </a:r>
            <a:br>
              <a:rPr lang="en-US" altLang="zh-CN" dirty="0">
                <a:latin typeface="+mj-ea"/>
                <a:ea typeface="+mj-ea"/>
              </a:rPr>
            </a:br>
            <a:endParaRPr lang="en-US" altLang="zh-CN"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p:nvPr>
        </p:nvSpPr>
        <p:spPr>
          <a:xfrm>
            <a:off x="0" y="274638"/>
            <a:ext cx="9144000" cy="1143000"/>
          </a:xfrm>
        </p:spPr>
        <p:txBody>
          <a:bodyPr>
            <a:noAutofit/>
          </a:bodyPr>
          <a:lstStyle/>
          <a:p>
            <a:r>
              <a:rPr lang="en-US" altLang="zh-CN" sz="2800" dirty="0"/>
              <a:t>§1.4</a:t>
            </a:r>
            <a:r>
              <a:rPr lang="zh-CN" altLang="en-US" sz="2800" dirty="0"/>
              <a:t> 用自然坐标表示平面曲线运动中的速度和加速度</a:t>
            </a:r>
          </a:p>
        </p:txBody>
      </p:sp>
      <p:grpSp>
        <p:nvGrpSpPr>
          <p:cNvPr id="2" name="组合 1"/>
          <p:cNvGrpSpPr/>
          <p:nvPr/>
        </p:nvGrpSpPr>
        <p:grpSpPr>
          <a:xfrm>
            <a:off x="5435600" y="1844824"/>
            <a:ext cx="2952750" cy="1584325"/>
            <a:chOff x="5435600" y="1988691"/>
            <a:chExt cx="2952750" cy="1584325"/>
          </a:xfrm>
        </p:grpSpPr>
        <p:sp>
          <p:nvSpPr>
            <p:cNvPr id="42" name="Rectangle 58"/>
            <p:cNvSpPr>
              <a:spLocks noChangeArrowheads="1"/>
            </p:cNvSpPr>
            <p:nvPr/>
          </p:nvSpPr>
          <p:spPr bwMode="auto">
            <a:xfrm>
              <a:off x="5435600" y="1988691"/>
              <a:ext cx="2952750" cy="1584325"/>
            </a:xfrm>
            <a:prstGeom prst="rect">
              <a:avLst/>
            </a:prstGeom>
            <a:solidFill>
              <a:schemeClr val="tx2">
                <a:lumMod val="40000"/>
                <a:lumOff val="60000"/>
              </a:schemeClr>
            </a:solidFill>
            <a:ln>
              <a:noFill/>
            </a:ln>
            <a:effectLst/>
          </p:spPr>
          <p:txBody>
            <a:bodyPr wrap="none" anchor="ctr"/>
            <a:lstStyle/>
            <a:p>
              <a:endParaRPr lang="zh-CN" altLang="en-US"/>
            </a:p>
          </p:txBody>
        </p:sp>
        <p:grpSp>
          <p:nvGrpSpPr>
            <p:cNvPr id="43" name="Group 31"/>
            <p:cNvGrpSpPr>
              <a:grpSpLocks/>
            </p:cNvGrpSpPr>
            <p:nvPr/>
          </p:nvGrpSpPr>
          <p:grpSpPr bwMode="auto">
            <a:xfrm>
              <a:off x="5940425" y="2133153"/>
              <a:ext cx="1511300" cy="503238"/>
              <a:chOff x="3742" y="2886"/>
              <a:chExt cx="952" cy="317"/>
            </a:xfrm>
          </p:grpSpPr>
          <p:sp>
            <p:nvSpPr>
              <p:cNvPr id="44" name="Line 32"/>
              <p:cNvSpPr>
                <a:spLocks noChangeShapeType="1"/>
              </p:cNvSpPr>
              <p:nvPr/>
            </p:nvSpPr>
            <p:spPr bwMode="auto">
              <a:xfrm flipH="1">
                <a:off x="3742" y="3067"/>
                <a:ext cx="952"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 name="Object 33"/>
              <p:cNvGraphicFramePr>
                <a:graphicFrameLocks noChangeAspect="1"/>
              </p:cNvGraphicFramePr>
              <p:nvPr>
                <p:extLst>
                  <p:ext uri="{D42A27DB-BD31-4B8C-83A1-F6EECF244321}">
                    <p14:modId xmlns:p14="http://schemas.microsoft.com/office/powerpoint/2010/main" val="2569527741"/>
                  </p:ext>
                </p:extLst>
              </p:nvPr>
            </p:nvGraphicFramePr>
            <p:xfrm>
              <a:off x="4105" y="2886"/>
              <a:ext cx="247" cy="213"/>
            </p:xfrm>
            <a:graphic>
              <a:graphicData uri="http://schemas.openxmlformats.org/presentationml/2006/ole">
                <mc:AlternateContent xmlns:mc="http://schemas.openxmlformats.org/markup-compatibility/2006">
                  <mc:Choice xmlns:v="urn:schemas-microsoft-com:vml" Requires="v">
                    <p:oleObj spid="_x0000_s26512" name="Equation" r:id="rId4" imgW="215640" imgH="177480" progId="Equation.DSMT4">
                      <p:embed/>
                    </p:oleObj>
                  </mc:Choice>
                  <mc:Fallback>
                    <p:oleObj name="Equation" r:id="rId4" imgW="215640" imgH="177480" progId="Equation.DSMT4">
                      <p:embed/>
                      <p:pic>
                        <p:nvPicPr>
                          <p:cNvPr id="0" name="Picture 175"/>
                          <p:cNvPicPr>
                            <a:picLocks noChangeAspect="1" noChangeArrowheads="1"/>
                          </p:cNvPicPr>
                          <p:nvPr/>
                        </p:nvPicPr>
                        <p:blipFill>
                          <a:blip r:embed="rId5"/>
                          <a:srcRect/>
                          <a:stretch>
                            <a:fillRect/>
                          </a:stretch>
                        </p:blipFill>
                        <p:spPr bwMode="auto">
                          <a:xfrm>
                            <a:off x="4105" y="2886"/>
                            <a:ext cx="247" cy="213"/>
                          </a:xfrm>
                          <a:prstGeom prst="rect">
                            <a:avLst/>
                          </a:prstGeom>
                          <a:noFill/>
                        </p:spPr>
                      </p:pic>
                    </p:oleObj>
                  </mc:Fallback>
                </mc:AlternateContent>
              </a:graphicData>
            </a:graphic>
          </p:graphicFrame>
        </p:grpSp>
        <p:grpSp>
          <p:nvGrpSpPr>
            <p:cNvPr id="46" name="Group 34"/>
            <p:cNvGrpSpPr>
              <a:grpSpLocks/>
            </p:cNvGrpSpPr>
            <p:nvPr/>
          </p:nvGrpSpPr>
          <p:grpSpPr bwMode="auto">
            <a:xfrm>
              <a:off x="5435600" y="2060128"/>
              <a:ext cx="2952750" cy="1447800"/>
              <a:chOff x="3424" y="2840"/>
              <a:chExt cx="1860" cy="912"/>
            </a:xfrm>
          </p:grpSpPr>
          <p:sp>
            <p:nvSpPr>
              <p:cNvPr id="47" name="Text Box 35"/>
              <p:cNvSpPr txBox="1">
                <a:spLocks noChangeArrowheads="1"/>
              </p:cNvSpPr>
              <p:nvPr/>
            </p:nvSpPr>
            <p:spPr bwMode="auto">
              <a:xfrm flipH="1">
                <a:off x="4649" y="2840"/>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P’</a:t>
                </a:r>
              </a:p>
            </p:txBody>
          </p:sp>
          <p:grpSp>
            <p:nvGrpSpPr>
              <p:cNvPr id="48" name="Group 36"/>
              <p:cNvGrpSpPr>
                <a:grpSpLocks/>
              </p:cNvGrpSpPr>
              <p:nvPr/>
            </p:nvGrpSpPr>
            <p:grpSpPr bwMode="auto">
              <a:xfrm>
                <a:off x="3424" y="3067"/>
                <a:ext cx="1860" cy="685"/>
                <a:chOff x="3424" y="3067"/>
                <a:chExt cx="1860" cy="685"/>
              </a:xfrm>
            </p:grpSpPr>
            <p:sp>
              <p:nvSpPr>
                <p:cNvPr id="49" name="Line 37"/>
                <p:cNvSpPr>
                  <a:spLocks noChangeShapeType="1"/>
                </p:cNvSpPr>
                <p:nvPr/>
              </p:nvSpPr>
              <p:spPr bwMode="auto">
                <a:xfrm flipH="1" flipV="1">
                  <a:off x="4694" y="3067"/>
                  <a:ext cx="331" cy="454"/>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Text Box 38"/>
                <p:cNvSpPr txBox="1">
                  <a:spLocks noChangeArrowheads="1"/>
                </p:cNvSpPr>
                <p:nvPr/>
              </p:nvSpPr>
              <p:spPr bwMode="auto">
                <a:xfrm rot="2562564">
                  <a:off x="4876" y="3082"/>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solidFill>
                        <a:srgbClr val="0000FF"/>
                      </a:solidFill>
                      <a:sym typeface="Symbol" pitchFamily="18" charset="2"/>
                    </a:rPr>
                    <a:t>v</a:t>
                  </a:r>
                  <a:r>
                    <a:rPr lang="en-US" altLang="zh-CN" sz="1600" b="1" baseline="-25000">
                      <a:solidFill>
                        <a:srgbClr val="0000FF"/>
                      </a:solidFill>
                      <a:sym typeface="Symbol" pitchFamily="18" charset="2"/>
                    </a:rPr>
                    <a:t>p</a:t>
                  </a:r>
                </a:p>
              </p:txBody>
            </p:sp>
            <p:sp>
              <p:nvSpPr>
                <p:cNvPr id="51" name="Line 39"/>
                <p:cNvSpPr>
                  <a:spLocks noChangeShapeType="1"/>
                </p:cNvSpPr>
                <p:nvPr/>
              </p:nvSpPr>
              <p:spPr bwMode="auto">
                <a:xfrm flipH="1" flipV="1">
                  <a:off x="3683" y="3220"/>
                  <a:ext cx="1329" cy="297"/>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Text Box 40"/>
                <p:cNvSpPr txBox="1">
                  <a:spLocks noChangeArrowheads="1"/>
                </p:cNvSpPr>
                <p:nvPr/>
              </p:nvSpPr>
              <p:spPr bwMode="auto">
                <a:xfrm>
                  <a:off x="3606" y="3218"/>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solidFill>
                        <a:srgbClr val="0000FF"/>
                      </a:solidFill>
                      <a:sym typeface="Symbol" pitchFamily="18" charset="2"/>
                    </a:rPr>
                    <a:t>v</a:t>
                  </a:r>
                  <a:r>
                    <a:rPr lang="en-US" altLang="zh-CN" sz="1600" b="1" baseline="-25000">
                      <a:solidFill>
                        <a:srgbClr val="0000FF"/>
                      </a:solidFill>
                      <a:sym typeface="Symbol" pitchFamily="18" charset="2"/>
                    </a:rPr>
                    <a:t>Q</a:t>
                  </a:r>
                </a:p>
              </p:txBody>
            </p:sp>
            <p:sp>
              <p:nvSpPr>
                <p:cNvPr id="53" name="Text Box 41"/>
                <p:cNvSpPr txBox="1">
                  <a:spLocks noChangeArrowheads="1"/>
                </p:cNvSpPr>
                <p:nvPr/>
              </p:nvSpPr>
              <p:spPr bwMode="auto">
                <a:xfrm>
                  <a:off x="4944" y="3521"/>
                  <a:ext cx="3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O’</a:t>
                  </a:r>
                </a:p>
              </p:txBody>
            </p:sp>
            <p:sp>
              <p:nvSpPr>
                <p:cNvPr id="54" name="Text Box 42"/>
                <p:cNvSpPr txBox="1">
                  <a:spLocks noChangeArrowheads="1"/>
                </p:cNvSpPr>
                <p:nvPr/>
              </p:nvSpPr>
              <p:spPr bwMode="auto">
                <a:xfrm flipH="1">
                  <a:off x="3424" y="3067"/>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Q’</a:t>
                  </a:r>
                </a:p>
              </p:txBody>
            </p:sp>
          </p:grpSp>
        </p:grpSp>
        <p:sp>
          <p:nvSpPr>
            <p:cNvPr id="56" name="Line 44"/>
            <p:cNvSpPr>
              <a:spLocks noChangeShapeType="1"/>
            </p:cNvSpPr>
            <p:nvPr/>
          </p:nvSpPr>
          <p:spPr bwMode="auto">
            <a:xfrm flipH="1" flipV="1">
              <a:off x="7092279" y="2924945"/>
              <a:ext cx="864096" cy="209777"/>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Text Box 45"/>
            <p:cNvSpPr txBox="1">
              <a:spLocks noChangeArrowheads="1"/>
            </p:cNvSpPr>
            <p:nvPr/>
          </p:nvSpPr>
          <p:spPr bwMode="auto">
            <a:xfrm>
              <a:off x="6943501" y="2920183"/>
              <a:ext cx="335995" cy="425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t>E</a:t>
              </a:r>
            </a:p>
          </p:txBody>
        </p:sp>
        <p:sp>
          <p:nvSpPr>
            <p:cNvPr id="59" name="Line 47"/>
            <p:cNvSpPr>
              <a:spLocks noChangeShapeType="1"/>
            </p:cNvSpPr>
            <p:nvPr/>
          </p:nvSpPr>
          <p:spPr bwMode="auto">
            <a:xfrm flipH="1">
              <a:off x="7092279" y="2420491"/>
              <a:ext cx="378495" cy="504454"/>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0" name="Object 48"/>
            <p:cNvGraphicFramePr>
              <a:graphicFrameLocks noChangeAspect="1"/>
            </p:cNvGraphicFramePr>
            <p:nvPr>
              <p:extLst>
                <p:ext uri="{D42A27DB-BD31-4B8C-83A1-F6EECF244321}">
                  <p14:modId xmlns:p14="http://schemas.microsoft.com/office/powerpoint/2010/main" val="1825067362"/>
                </p:ext>
              </p:extLst>
            </p:nvPr>
          </p:nvGraphicFramePr>
          <p:xfrm>
            <a:off x="6372200" y="2817118"/>
            <a:ext cx="379412" cy="323850"/>
          </p:xfrm>
          <a:graphic>
            <a:graphicData uri="http://schemas.openxmlformats.org/presentationml/2006/ole">
              <mc:AlternateContent xmlns:mc="http://schemas.openxmlformats.org/markup-compatibility/2006">
                <mc:Choice xmlns:v="urn:schemas-microsoft-com:vml" Requires="v">
                  <p:oleObj spid="_x0000_s26513" name="Equation" r:id="rId6" imgW="343080" imgH="292320" progId="Equation.DSMT4">
                    <p:embed/>
                  </p:oleObj>
                </mc:Choice>
                <mc:Fallback>
                  <p:oleObj name="Equation" r:id="rId6" imgW="343080" imgH="292320" progId="Equation.DSMT4">
                    <p:embed/>
                    <p:pic>
                      <p:nvPicPr>
                        <p:cNvPr id="0" name="Picture 17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72200" y="2817118"/>
                          <a:ext cx="379412" cy="323850"/>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61" name="Object 49"/>
            <p:cNvGraphicFramePr>
              <a:graphicFrameLocks noChangeAspect="1"/>
            </p:cNvGraphicFramePr>
            <p:nvPr>
              <p:extLst>
                <p:ext uri="{D42A27DB-BD31-4B8C-83A1-F6EECF244321}">
                  <p14:modId xmlns:p14="http://schemas.microsoft.com/office/powerpoint/2010/main" val="3897732317"/>
                </p:ext>
              </p:extLst>
            </p:nvPr>
          </p:nvGraphicFramePr>
          <p:xfrm>
            <a:off x="7318375" y="2630041"/>
            <a:ext cx="381000" cy="325437"/>
          </p:xfrm>
          <a:graphic>
            <a:graphicData uri="http://schemas.openxmlformats.org/presentationml/2006/ole">
              <mc:AlternateContent xmlns:mc="http://schemas.openxmlformats.org/markup-compatibility/2006">
                <mc:Choice xmlns:v="urn:schemas-microsoft-com:vml" Requires="v">
                  <p:oleObj spid="_x0000_s26514" name="Equation" r:id="rId8" imgW="343080" imgH="292320" progId="Equation.DSMT4">
                    <p:embed/>
                  </p:oleObj>
                </mc:Choice>
                <mc:Fallback>
                  <p:oleObj name="Equation" r:id="rId8" imgW="343080" imgH="292320" progId="Equation.DSMT4">
                    <p:embed/>
                    <p:pic>
                      <p:nvPicPr>
                        <p:cNvPr id="0" name="Picture 17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18375" y="2630041"/>
                          <a:ext cx="381000" cy="325437"/>
                        </a:xfrm>
                        <a:prstGeom prst="rect">
                          <a:avLst/>
                        </a:prstGeom>
                        <a:noFill/>
                        <a:extLst>
                          <a:ext uri="{909E8E84-426E-40DD-AFC4-6F175D3DCCD1}">
                            <a14:hiddenFill xmlns:a14="http://schemas.microsoft.com/office/drawing/2010/main">
                              <a:solidFill>
                                <a:schemeClr val="folHlink"/>
                              </a:solidFill>
                            </a14:hiddenFill>
                          </a:ext>
                        </a:extLst>
                      </p:spPr>
                    </p:pic>
                  </p:oleObj>
                </mc:Fallback>
              </mc:AlternateContent>
            </a:graphicData>
          </a:graphic>
        </p:graphicFrame>
      </p:grpSp>
      <p:grpSp>
        <p:nvGrpSpPr>
          <p:cNvPr id="10" name="组合 9"/>
          <p:cNvGrpSpPr/>
          <p:nvPr/>
        </p:nvGrpSpPr>
        <p:grpSpPr>
          <a:xfrm>
            <a:off x="611560" y="2368430"/>
            <a:ext cx="3024336" cy="484506"/>
            <a:chOff x="1259632" y="2344926"/>
            <a:chExt cx="3024336" cy="484506"/>
          </a:xfrm>
        </p:grpSpPr>
        <p:graphicFrame>
          <p:nvGraphicFramePr>
            <p:cNvPr id="4" name="对象 3"/>
            <p:cNvGraphicFramePr>
              <a:graphicFrameLocks noChangeAspect="1"/>
            </p:cNvGraphicFramePr>
            <p:nvPr>
              <p:extLst>
                <p:ext uri="{D42A27DB-BD31-4B8C-83A1-F6EECF244321}">
                  <p14:modId xmlns:p14="http://schemas.microsoft.com/office/powerpoint/2010/main" val="1469913221"/>
                </p:ext>
              </p:extLst>
            </p:nvPr>
          </p:nvGraphicFramePr>
          <p:xfrm>
            <a:off x="1619672" y="2344926"/>
            <a:ext cx="1512168" cy="484506"/>
          </p:xfrm>
          <a:graphic>
            <a:graphicData uri="http://schemas.openxmlformats.org/presentationml/2006/ole">
              <mc:AlternateContent xmlns:mc="http://schemas.openxmlformats.org/markup-compatibility/2006">
                <mc:Choice xmlns:v="urn:schemas-microsoft-com:vml" Requires="v">
                  <p:oleObj spid="_x0000_s26515" name="Equation" r:id="rId10" imgW="787320" imgH="253800" progId="Equation.DSMT4">
                    <p:embed/>
                  </p:oleObj>
                </mc:Choice>
                <mc:Fallback>
                  <p:oleObj name="Equation" r:id="rId10" imgW="787320" imgH="253800" progId="Equation.DSMT4">
                    <p:embed/>
                    <p:pic>
                      <p:nvPicPr>
                        <p:cNvPr id="0" name="Picture 17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19672" y="2344926"/>
                          <a:ext cx="1512168" cy="484506"/>
                        </a:xfrm>
                        <a:prstGeom prst="rect">
                          <a:avLst/>
                        </a:prstGeom>
                        <a:solidFill>
                          <a:schemeClr val="bg1"/>
                        </a:solidFill>
                      </p:spPr>
                    </p:pic>
                  </p:oleObj>
                </mc:Fallback>
              </mc:AlternateContent>
            </a:graphicData>
          </a:graphic>
        </p:graphicFrame>
        <p:sp>
          <p:nvSpPr>
            <p:cNvPr id="9" name="TextBox 8"/>
            <p:cNvSpPr txBox="1"/>
            <p:nvPr/>
          </p:nvSpPr>
          <p:spPr>
            <a:xfrm>
              <a:off x="1259632" y="2348880"/>
              <a:ext cx="3024336" cy="461665"/>
            </a:xfrm>
            <a:prstGeom prst="rect">
              <a:avLst/>
            </a:prstGeom>
            <a:noFill/>
          </p:spPr>
          <p:txBody>
            <a:bodyPr wrap="square" rtlCol="0">
              <a:spAutoFit/>
            </a:bodyPr>
            <a:lstStyle/>
            <a:p>
              <a:r>
                <a:rPr lang="zh-CN" altLang="en-US" sz="2400" dirty="0"/>
                <a:t>与                      类似，</a:t>
              </a:r>
            </a:p>
          </p:txBody>
        </p:sp>
      </p:grpSp>
      <p:graphicFrame>
        <p:nvGraphicFramePr>
          <p:cNvPr id="11" name="对象 10"/>
          <p:cNvGraphicFramePr>
            <a:graphicFrameLocks noChangeAspect="1"/>
          </p:cNvGraphicFramePr>
          <p:nvPr>
            <p:extLst>
              <p:ext uri="{D42A27DB-BD31-4B8C-83A1-F6EECF244321}">
                <p14:modId xmlns:p14="http://schemas.microsoft.com/office/powerpoint/2010/main" val="3194082017"/>
              </p:ext>
            </p:extLst>
          </p:nvPr>
        </p:nvGraphicFramePr>
        <p:xfrm>
          <a:off x="3347864" y="2279182"/>
          <a:ext cx="1749852" cy="608644"/>
        </p:xfrm>
        <a:graphic>
          <a:graphicData uri="http://schemas.openxmlformats.org/presentationml/2006/ole">
            <mc:AlternateContent xmlns:mc="http://schemas.openxmlformats.org/markup-compatibility/2006">
              <mc:Choice xmlns:v="urn:schemas-microsoft-com:vml" Requires="v">
                <p:oleObj spid="_x0000_s26516" name="Equation" r:id="rId12" imgW="876240" imgH="304560" progId="Equation.DSMT4">
                  <p:embed/>
                </p:oleObj>
              </mc:Choice>
              <mc:Fallback>
                <p:oleObj name="Equation" r:id="rId12" imgW="876240" imgH="304560" progId="Equation.DSMT4">
                  <p:embed/>
                  <p:pic>
                    <p:nvPicPr>
                      <p:cNvPr id="0" name="Picture 17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7864" y="2279182"/>
                        <a:ext cx="1749852" cy="6086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305628330"/>
              </p:ext>
            </p:extLst>
          </p:nvPr>
        </p:nvGraphicFramePr>
        <p:xfrm>
          <a:off x="755576" y="3011426"/>
          <a:ext cx="4315395" cy="921630"/>
        </p:xfrm>
        <a:graphic>
          <a:graphicData uri="http://schemas.openxmlformats.org/presentationml/2006/ole">
            <mc:AlternateContent xmlns:mc="http://schemas.openxmlformats.org/markup-compatibility/2006">
              <mc:Choice xmlns:v="urn:schemas-microsoft-com:vml" Requires="v">
                <p:oleObj spid="_x0000_s26517" name="Equation" r:id="rId14" imgW="2361960" imgH="482400" progId="Equation.DSMT4">
                  <p:embed/>
                </p:oleObj>
              </mc:Choice>
              <mc:Fallback>
                <p:oleObj name="Equation" r:id="rId14" imgW="2361960" imgH="482400" progId="Equation.DSMT4">
                  <p:embed/>
                  <p:pic>
                    <p:nvPicPr>
                      <p:cNvPr id="0" name="Picture 18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5576" y="3011426"/>
                        <a:ext cx="4315395" cy="9216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 name="Text Box 11"/>
          <p:cNvSpPr txBox="1">
            <a:spLocks noChangeArrowheads="1"/>
          </p:cNvSpPr>
          <p:nvPr/>
        </p:nvSpPr>
        <p:spPr bwMode="auto">
          <a:xfrm>
            <a:off x="4984750" y="5379293"/>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p>
        </p:txBody>
      </p:sp>
      <p:grpSp>
        <p:nvGrpSpPr>
          <p:cNvPr id="64" name="Group 12"/>
          <p:cNvGrpSpPr>
            <a:grpSpLocks/>
          </p:cNvGrpSpPr>
          <p:nvPr/>
        </p:nvGrpSpPr>
        <p:grpSpPr bwMode="auto">
          <a:xfrm>
            <a:off x="377825" y="3745756"/>
            <a:ext cx="2251075" cy="2995612"/>
            <a:chOff x="238" y="2069"/>
            <a:chExt cx="1418" cy="1887"/>
          </a:xfrm>
        </p:grpSpPr>
        <p:graphicFrame>
          <p:nvGraphicFramePr>
            <p:cNvPr id="65" name="Object 13"/>
            <p:cNvGraphicFramePr>
              <a:graphicFrameLocks noChangeAspect="1"/>
            </p:cNvGraphicFramePr>
            <p:nvPr/>
          </p:nvGraphicFramePr>
          <p:xfrm>
            <a:off x="238" y="2778"/>
            <a:ext cx="352" cy="421"/>
          </p:xfrm>
          <a:graphic>
            <a:graphicData uri="http://schemas.openxmlformats.org/presentationml/2006/ole">
              <mc:AlternateContent xmlns:mc="http://schemas.openxmlformats.org/markup-compatibility/2006">
                <mc:Choice xmlns:v="urn:schemas-microsoft-com:vml" Requires="v">
                  <p:oleObj spid="_x0000_s26518" name="Equation" r:id="rId16" imgW="241200" imgH="292320" progId="Equation.DSMT4">
                    <p:embed/>
                  </p:oleObj>
                </mc:Choice>
                <mc:Fallback>
                  <p:oleObj name="Equation" r:id="rId16" imgW="241200" imgH="292320" progId="Equation.DSMT4">
                    <p:embed/>
                    <p:pic>
                      <p:nvPicPr>
                        <p:cNvPr id="0" name="Picture 18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8" y="2778"/>
                          <a:ext cx="352"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66" name="Object 14"/>
            <p:cNvGraphicFramePr>
              <a:graphicFrameLocks noChangeAspect="1"/>
            </p:cNvGraphicFramePr>
            <p:nvPr/>
          </p:nvGraphicFramePr>
          <p:xfrm>
            <a:off x="657" y="2069"/>
            <a:ext cx="738" cy="1887"/>
          </p:xfrm>
          <a:graphic>
            <a:graphicData uri="http://schemas.openxmlformats.org/presentationml/2006/ole">
              <mc:AlternateContent xmlns:mc="http://schemas.openxmlformats.org/markup-compatibility/2006">
                <mc:Choice xmlns:v="urn:schemas-microsoft-com:vml" Requires="v">
                  <p:oleObj spid="_x0000_s26519" name="Equation" r:id="rId18" imgW="228600" imgH="330120" progId="Equation.DSMT4">
                    <p:embed/>
                  </p:oleObj>
                </mc:Choice>
                <mc:Fallback>
                  <p:oleObj name="Equation" r:id="rId18" imgW="228600" imgH="330120" progId="Equation.DSMT4">
                    <p:embed/>
                    <p:pic>
                      <p:nvPicPr>
                        <p:cNvPr id="0" name="Picture 18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57" y="2069"/>
                          <a:ext cx="738" cy="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67" name="Text Box 15"/>
            <p:cNvSpPr txBox="1">
              <a:spLocks noChangeArrowheads="1"/>
            </p:cNvSpPr>
            <p:nvPr/>
          </p:nvSpPr>
          <p:spPr bwMode="auto">
            <a:xfrm>
              <a:off x="975" y="3322"/>
              <a:ext cx="6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t>大小：</a:t>
              </a:r>
            </a:p>
          </p:txBody>
        </p:sp>
        <p:sp>
          <p:nvSpPr>
            <p:cNvPr id="68" name="Text Box 16"/>
            <p:cNvSpPr txBox="1">
              <a:spLocks noChangeArrowheads="1"/>
            </p:cNvSpPr>
            <p:nvPr/>
          </p:nvSpPr>
          <p:spPr bwMode="auto">
            <a:xfrm>
              <a:off x="974" y="2369"/>
              <a:ext cx="6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t>方向：</a:t>
              </a:r>
            </a:p>
          </p:txBody>
        </p:sp>
      </p:grpSp>
      <p:graphicFrame>
        <p:nvGraphicFramePr>
          <p:cNvPr id="69" name="Object 17"/>
          <p:cNvGraphicFramePr>
            <a:graphicFrameLocks noChangeAspect="1"/>
          </p:cNvGraphicFramePr>
          <p:nvPr>
            <p:extLst>
              <p:ext uri="{D42A27DB-BD31-4B8C-83A1-F6EECF244321}">
                <p14:modId xmlns:p14="http://schemas.microsoft.com/office/powerpoint/2010/main" val="189575941"/>
              </p:ext>
            </p:extLst>
          </p:nvPr>
        </p:nvGraphicFramePr>
        <p:xfrm>
          <a:off x="2625725" y="5358656"/>
          <a:ext cx="1454150" cy="1030287"/>
        </p:xfrm>
        <a:graphic>
          <a:graphicData uri="http://schemas.openxmlformats.org/presentationml/2006/ole">
            <mc:AlternateContent xmlns:mc="http://schemas.openxmlformats.org/markup-compatibility/2006">
              <mc:Choice xmlns:v="urn:schemas-microsoft-com:vml" Requires="v">
                <p:oleObj spid="_x0000_s26520" name="Equation" r:id="rId20" imgW="800280" imgH="559080" progId="Equation.DSMT4">
                  <p:embed/>
                </p:oleObj>
              </mc:Choice>
              <mc:Fallback>
                <p:oleObj name="Equation" r:id="rId20" imgW="800280" imgH="559080" progId="Equation.DSMT4">
                  <p:embed/>
                  <p:pic>
                    <p:nvPicPr>
                      <p:cNvPr id="0" name="Picture 18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625725" y="5358656"/>
                        <a:ext cx="1454150" cy="1030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 name="Text Box 18"/>
          <p:cNvSpPr txBox="1">
            <a:spLocks noChangeArrowheads="1"/>
          </p:cNvSpPr>
          <p:nvPr/>
        </p:nvSpPr>
        <p:spPr bwMode="auto">
          <a:xfrm>
            <a:off x="8459788" y="4466481"/>
            <a:ext cx="503237" cy="19177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rgbClr val="FF0000"/>
                </a:solidFill>
              </a:rPr>
              <a:t>切向加速度</a:t>
            </a:r>
          </a:p>
        </p:txBody>
      </p:sp>
      <p:sp>
        <p:nvSpPr>
          <p:cNvPr id="88" name="Text Box 23"/>
          <p:cNvSpPr txBox="1">
            <a:spLocks noChangeArrowheads="1"/>
          </p:cNvSpPr>
          <p:nvPr/>
        </p:nvSpPr>
        <p:spPr bwMode="auto">
          <a:xfrm>
            <a:off x="2411413" y="4125168"/>
            <a:ext cx="2232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t>与</a:t>
            </a:r>
            <a:r>
              <a:rPr lang="en-US" altLang="zh-CN" sz="2000"/>
              <a:t>v</a:t>
            </a:r>
            <a:r>
              <a:rPr lang="en-US" altLang="zh-CN" sz="2000" baseline="-25000"/>
              <a:t>p </a:t>
            </a:r>
            <a:r>
              <a:rPr lang="zh-CN" altLang="en-US" sz="2000"/>
              <a:t>平行，沿该处轨迹曲线的切线 </a:t>
            </a:r>
          </a:p>
        </p:txBody>
      </p:sp>
      <p:graphicFrame>
        <p:nvGraphicFramePr>
          <p:cNvPr id="89" name="Object 25"/>
          <p:cNvGraphicFramePr>
            <a:graphicFrameLocks noChangeAspect="1"/>
          </p:cNvGraphicFramePr>
          <p:nvPr>
            <p:extLst>
              <p:ext uri="{D42A27DB-BD31-4B8C-83A1-F6EECF244321}">
                <p14:modId xmlns:p14="http://schemas.microsoft.com/office/powerpoint/2010/main" val="1927335620"/>
              </p:ext>
            </p:extLst>
          </p:nvPr>
        </p:nvGraphicFramePr>
        <p:xfrm>
          <a:off x="4067175" y="3745756"/>
          <a:ext cx="1171575" cy="2995612"/>
        </p:xfrm>
        <a:graphic>
          <a:graphicData uri="http://schemas.openxmlformats.org/presentationml/2006/ole">
            <mc:AlternateContent xmlns:mc="http://schemas.openxmlformats.org/markup-compatibility/2006">
              <mc:Choice xmlns:v="urn:schemas-microsoft-com:vml" Requires="v">
                <p:oleObj spid="_x0000_s26521" name="Equation" r:id="rId22" imgW="228600" imgH="330120" progId="Equation.DSMT4">
                  <p:embed/>
                </p:oleObj>
              </mc:Choice>
              <mc:Fallback>
                <p:oleObj name="Equation" r:id="rId22" imgW="228600" imgH="330120" progId="Equation.DSMT4">
                  <p:embed/>
                  <p:pic>
                    <p:nvPicPr>
                      <p:cNvPr id="0" name="Picture 18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067175" y="3745756"/>
                        <a:ext cx="1171575" cy="299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90" name="AutoShape 26"/>
          <p:cNvSpPr>
            <a:spLocks noChangeArrowheads="1"/>
          </p:cNvSpPr>
          <p:nvPr/>
        </p:nvSpPr>
        <p:spPr bwMode="auto">
          <a:xfrm>
            <a:off x="5064125" y="5042743"/>
            <a:ext cx="792163" cy="431800"/>
          </a:xfrm>
          <a:prstGeom prst="rightArrow">
            <a:avLst>
              <a:gd name="adj1" fmla="val 50000"/>
              <a:gd name="adj2" fmla="val 45864"/>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1" name="Object 27"/>
          <p:cNvGraphicFramePr>
            <a:graphicFrameLocks noChangeAspect="1"/>
          </p:cNvGraphicFramePr>
          <p:nvPr>
            <p:extLst>
              <p:ext uri="{D42A27DB-BD31-4B8C-83A1-F6EECF244321}">
                <p14:modId xmlns:p14="http://schemas.microsoft.com/office/powerpoint/2010/main" val="2101196046"/>
              </p:ext>
            </p:extLst>
          </p:nvPr>
        </p:nvGraphicFramePr>
        <p:xfrm>
          <a:off x="5983288" y="4823668"/>
          <a:ext cx="2333625" cy="938212"/>
        </p:xfrm>
        <a:graphic>
          <a:graphicData uri="http://schemas.openxmlformats.org/presentationml/2006/ole">
            <mc:AlternateContent xmlns:mc="http://schemas.openxmlformats.org/markup-compatibility/2006">
              <mc:Choice xmlns:v="urn:schemas-microsoft-com:vml" Requires="v">
                <p:oleObj spid="_x0000_s26522" name="Equation" r:id="rId24" imgW="1295640" imgH="507960" progId="Equation.DSMT4">
                  <p:embed/>
                </p:oleObj>
              </mc:Choice>
              <mc:Fallback>
                <p:oleObj name="Equation" r:id="rId24" imgW="1295640" imgH="507960" progId="Equation.DSMT4">
                  <p:embed/>
                  <p:pic>
                    <p:nvPicPr>
                      <p:cNvPr id="0" name="Picture 18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983288" y="4823668"/>
                        <a:ext cx="2333625" cy="938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 name="Text Box 29"/>
          <p:cNvSpPr txBox="1">
            <a:spLocks noChangeArrowheads="1"/>
          </p:cNvSpPr>
          <p:nvPr/>
        </p:nvSpPr>
        <p:spPr bwMode="auto">
          <a:xfrm>
            <a:off x="5364163" y="5906343"/>
            <a:ext cx="3024187" cy="396875"/>
          </a:xfrm>
          <a:prstGeom prst="rect">
            <a:avLst/>
          </a:prstGeom>
          <a:noFill/>
          <a:ln>
            <a:noFill/>
          </a:ln>
          <a:effectLst/>
          <a:extLst>
            <a:ext uri="{909E8E84-426E-40DD-AFC4-6F175D3DCCD1}">
              <a14:hiddenFill xmlns:a14="http://schemas.microsoft.com/office/drawing/2010/main">
                <a:solidFill>
                  <a:srgbClr val="FF99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dirty="0">
                <a:solidFill>
                  <a:srgbClr val="0000FF"/>
                </a:solidFill>
              </a:rPr>
              <a:t>Tangential acceleration</a:t>
            </a:r>
          </a:p>
        </p:txBody>
      </p:sp>
    </p:spTree>
    <p:extLst>
      <p:ext uri="{BB962C8B-B14F-4D97-AF65-F5344CB8AC3E}">
        <p14:creationId xmlns:p14="http://schemas.microsoft.com/office/powerpoint/2010/main" val="42602481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84176"/>
            <a:ext cx="8291264" cy="4997152"/>
          </a:xfrm>
        </p:spPr>
        <p:txBody>
          <a:bodyPr>
            <a:normAutofit/>
          </a:bodyPr>
          <a:lstStyle/>
          <a:p>
            <a:pPr>
              <a:lnSpc>
                <a:spcPct val="125000"/>
              </a:lnSpc>
              <a:spcBef>
                <a:spcPts val="1800"/>
              </a:spcBef>
            </a:pPr>
            <a:r>
              <a:rPr lang="zh-CN" altLang="en-US" dirty="0">
                <a:latin typeface="+mj-ea"/>
                <a:ea typeface="+mj-ea"/>
              </a:rPr>
              <a:t>圆周运动中的加速度</a:t>
            </a:r>
            <a:br>
              <a:rPr lang="en-US" altLang="zh-CN" dirty="0">
                <a:latin typeface="+mj-ea"/>
                <a:ea typeface="+mj-ea"/>
              </a:rPr>
            </a:br>
            <a:endParaRPr lang="en-US" altLang="zh-CN"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p:nvPr>
        </p:nvSpPr>
        <p:spPr>
          <a:xfrm>
            <a:off x="0" y="274638"/>
            <a:ext cx="9144000" cy="1143000"/>
          </a:xfrm>
        </p:spPr>
        <p:txBody>
          <a:bodyPr>
            <a:noAutofit/>
          </a:bodyPr>
          <a:lstStyle/>
          <a:p>
            <a:r>
              <a:rPr lang="en-US" altLang="zh-CN" sz="2800" dirty="0"/>
              <a:t>§1.4</a:t>
            </a:r>
            <a:r>
              <a:rPr lang="zh-CN" altLang="en-US" sz="2800" dirty="0"/>
              <a:t> 用自然坐标表示平面曲线运动中的速度和加速度</a:t>
            </a:r>
          </a:p>
        </p:txBody>
      </p:sp>
      <p:sp>
        <p:nvSpPr>
          <p:cNvPr id="55" name="Text Box 2"/>
          <p:cNvSpPr txBox="1">
            <a:spLocks noChangeArrowheads="1"/>
          </p:cNvSpPr>
          <p:nvPr/>
        </p:nvSpPr>
        <p:spPr bwMode="auto">
          <a:xfrm>
            <a:off x="539625" y="2275805"/>
            <a:ext cx="4824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质点在圆周运动中的加速度为：</a:t>
            </a:r>
          </a:p>
        </p:txBody>
      </p:sp>
      <p:graphicFrame>
        <p:nvGraphicFramePr>
          <p:cNvPr id="58" name="Object 3"/>
          <p:cNvGraphicFramePr>
            <a:graphicFrameLocks noChangeAspect="1"/>
          </p:cNvGraphicFramePr>
          <p:nvPr>
            <p:extLst>
              <p:ext uri="{D42A27DB-BD31-4B8C-83A1-F6EECF244321}">
                <p14:modId xmlns:p14="http://schemas.microsoft.com/office/powerpoint/2010/main" val="1389494959"/>
              </p:ext>
            </p:extLst>
          </p:nvPr>
        </p:nvGraphicFramePr>
        <p:xfrm>
          <a:off x="683568" y="2869185"/>
          <a:ext cx="4033069" cy="990945"/>
        </p:xfrm>
        <a:graphic>
          <a:graphicData uri="http://schemas.openxmlformats.org/presentationml/2006/ole">
            <mc:AlternateContent xmlns:mc="http://schemas.openxmlformats.org/markup-compatibility/2006">
              <mc:Choice xmlns:v="urn:schemas-microsoft-com:vml" Requires="v">
                <p:oleObj spid="_x0000_s28510" name="Equation" r:id="rId4" imgW="1701720" imgH="419040" progId="Equation.DSMT4">
                  <p:embed/>
                </p:oleObj>
              </mc:Choice>
              <mc:Fallback>
                <p:oleObj name="Equation" r:id="rId4" imgW="1701720" imgH="419040" progId="Equation.DSMT4">
                  <p:embed/>
                  <p:pic>
                    <p:nvPicPr>
                      <p:cNvPr id="0" name="Picture 20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2869185"/>
                        <a:ext cx="4033069" cy="9909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770970149"/>
              </p:ext>
            </p:extLst>
          </p:nvPr>
        </p:nvGraphicFramePr>
        <p:xfrm>
          <a:off x="971104" y="4221088"/>
          <a:ext cx="4032944" cy="1046738"/>
        </p:xfrm>
        <a:graphic>
          <a:graphicData uri="http://schemas.openxmlformats.org/presentationml/2006/ole">
            <mc:AlternateContent xmlns:mc="http://schemas.openxmlformats.org/markup-compatibility/2006">
              <mc:Choice xmlns:v="urn:schemas-microsoft-com:vml" Requires="v">
                <p:oleObj spid="_x0000_s28511" name="Equation" r:id="rId6" imgW="2832840" imgH="723960" progId="Equation.DSMT4">
                  <p:embed/>
                </p:oleObj>
              </mc:Choice>
              <mc:Fallback>
                <p:oleObj name="Equation" r:id="rId6" imgW="2832840" imgH="723960" progId="Equation.DSMT4">
                  <p:embed/>
                  <p:pic>
                    <p:nvPicPr>
                      <p:cNvPr id="0" name="Picture 2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104" y="4221088"/>
                        <a:ext cx="4032944" cy="1046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710106417"/>
              </p:ext>
            </p:extLst>
          </p:nvPr>
        </p:nvGraphicFramePr>
        <p:xfrm>
          <a:off x="539552" y="4438452"/>
          <a:ext cx="816178" cy="1510828"/>
        </p:xfrm>
        <a:graphic>
          <a:graphicData uri="http://schemas.openxmlformats.org/presentationml/2006/ole">
            <mc:AlternateContent xmlns:mc="http://schemas.openxmlformats.org/markup-compatibility/2006">
              <mc:Choice xmlns:v="urn:schemas-microsoft-com:vml" Requires="v">
                <p:oleObj spid="_x0000_s28512" name="Equation" r:id="rId8" imgW="216000" imgH="317520" progId="Equation.DSMT4">
                  <p:embed/>
                </p:oleObj>
              </mc:Choice>
              <mc:Fallback>
                <p:oleObj name="Equation" r:id="rId8" imgW="216000" imgH="317520" progId="Equation.DSMT4">
                  <p:embed/>
                  <p:pic>
                    <p:nvPicPr>
                      <p:cNvPr id="0" name="Picture 20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9552" y="4438452"/>
                        <a:ext cx="816178" cy="15108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593487677"/>
              </p:ext>
            </p:extLst>
          </p:nvPr>
        </p:nvGraphicFramePr>
        <p:xfrm>
          <a:off x="972121" y="5373216"/>
          <a:ext cx="1295623" cy="845067"/>
        </p:xfrm>
        <a:graphic>
          <a:graphicData uri="http://schemas.openxmlformats.org/presentationml/2006/ole">
            <mc:AlternateContent xmlns:mc="http://schemas.openxmlformats.org/markup-compatibility/2006">
              <mc:Choice xmlns:v="urn:schemas-microsoft-com:vml" Requires="v">
                <p:oleObj spid="_x0000_s28513" name="Equation" r:id="rId10" imgW="851040" imgH="546120" progId="Equation.DSMT4">
                  <p:embed/>
                </p:oleObj>
              </mc:Choice>
              <mc:Fallback>
                <p:oleObj name="Equation" r:id="rId10" imgW="851040" imgH="546120" progId="Equation.DSMT4">
                  <p:embed/>
                  <p:pic>
                    <p:nvPicPr>
                      <p:cNvPr id="0" name="Picture 20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2121" y="5373216"/>
                        <a:ext cx="1295623" cy="8450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8" name="组合 17"/>
          <p:cNvGrpSpPr/>
          <p:nvPr/>
        </p:nvGrpSpPr>
        <p:grpSpPr>
          <a:xfrm>
            <a:off x="5940152" y="1772816"/>
            <a:ext cx="2266950" cy="3457575"/>
            <a:chOff x="5940152" y="1772816"/>
            <a:chExt cx="2266950" cy="3457575"/>
          </a:xfrm>
        </p:grpSpPr>
        <p:grpSp>
          <p:nvGrpSpPr>
            <p:cNvPr id="7" name="组合 6"/>
            <p:cNvGrpSpPr/>
            <p:nvPr/>
          </p:nvGrpSpPr>
          <p:grpSpPr>
            <a:xfrm>
              <a:off x="5940152" y="1772816"/>
              <a:ext cx="2266950" cy="3457575"/>
              <a:chOff x="6697538" y="2491705"/>
              <a:chExt cx="2266950" cy="3457575"/>
            </a:xfrm>
          </p:grpSpPr>
          <p:sp>
            <p:nvSpPr>
              <p:cNvPr id="62" name="Oval 8"/>
              <p:cNvSpPr>
                <a:spLocks noChangeArrowheads="1"/>
              </p:cNvSpPr>
              <p:nvPr/>
            </p:nvSpPr>
            <p:spPr bwMode="auto">
              <a:xfrm>
                <a:off x="6697538" y="3717255"/>
                <a:ext cx="2266950" cy="22320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Oval 9"/>
              <p:cNvSpPr>
                <a:spLocks noChangeArrowheads="1"/>
              </p:cNvSpPr>
              <p:nvPr/>
            </p:nvSpPr>
            <p:spPr bwMode="auto">
              <a:xfrm>
                <a:off x="8532688" y="3933155"/>
                <a:ext cx="71437" cy="71438"/>
              </a:xfrm>
              <a:prstGeom prst="ellipse">
                <a:avLst/>
              </a:prstGeom>
              <a:solidFill>
                <a:srgbClr val="CC0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Line 10"/>
              <p:cNvSpPr>
                <a:spLocks noChangeShapeType="1"/>
              </p:cNvSpPr>
              <p:nvPr/>
            </p:nvSpPr>
            <p:spPr bwMode="auto">
              <a:xfrm flipH="1" flipV="1">
                <a:off x="7092825" y="2771105"/>
                <a:ext cx="1511300" cy="1223963"/>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 name="Line 11"/>
              <p:cNvSpPr>
                <a:spLocks noChangeShapeType="1"/>
              </p:cNvSpPr>
              <p:nvPr/>
            </p:nvSpPr>
            <p:spPr bwMode="auto">
              <a:xfrm flipH="1">
                <a:off x="7811963" y="4507830"/>
                <a:ext cx="288925"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 name="Text Box 12"/>
              <p:cNvSpPr txBox="1">
                <a:spLocks noChangeArrowheads="1"/>
              </p:cNvSpPr>
              <p:nvPr/>
            </p:nvSpPr>
            <p:spPr bwMode="auto">
              <a:xfrm>
                <a:off x="8604125" y="3709318"/>
                <a:ext cx="3587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M</a:t>
                </a:r>
              </a:p>
            </p:txBody>
          </p:sp>
          <p:graphicFrame>
            <p:nvGraphicFramePr>
              <p:cNvPr id="74" name="Object 13"/>
              <p:cNvGraphicFramePr>
                <a:graphicFrameLocks noChangeAspect="1"/>
              </p:cNvGraphicFramePr>
              <p:nvPr>
                <p:extLst>
                  <p:ext uri="{D42A27DB-BD31-4B8C-83A1-F6EECF244321}">
                    <p14:modId xmlns:p14="http://schemas.microsoft.com/office/powerpoint/2010/main" val="4024962196"/>
                  </p:ext>
                </p:extLst>
              </p:nvPr>
            </p:nvGraphicFramePr>
            <p:xfrm>
              <a:off x="7308725" y="2491705"/>
              <a:ext cx="423863" cy="574675"/>
            </p:xfrm>
            <a:graphic>
              <a:graphicData uri="http://schemas.openxmlformats.org/presentationml/2006/ole">
                <mc:AlternateContent xmlns:mc="http://schemas.openxmlformats.org/markup-compatibility/2006">
                  <mc:Choice xmlns:v="urn:schemas-microsoft-com:vml" Requires="v">
                    <p:oleObj spid="_x0000_s28514" name="Equation" r:id="rId12" imgW="228600" imgH="304920" progId="Equation.DSMT4">
                      <p:embed/>
                    </p:oleObj>
                  </mc:Choice>
                  <mc:Fallback>
                    <p:oleObj name="Equation" r:id="rId12" imgW="228600" imgH="304920" progId="Equation.DSMT4">
                      <p:embed/>
                      <p:pic>
                        <p:nvPicPr>
                          <p:cNvPr id="0" name="Picture 20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08725" y="2491705"/>
                            <a:ext cx="423863"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 name="Line 14"/>
              <p:cNvSpPr>
                <a:spLocks noChangeShapeType="1"/>
              </p:cNvSpPr>
              <p:nvPr/>
            </p:nvSpPr>
            <p:spPr bwMode="auto">
              <a:xfrm flipH="1">
                <a:off x="8316788" y="4004593"/>
                <a:ext cx="215900" cy="215900"/>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 name="Line 15"/>
              <p:cNvSpPr>
                <a:spLocks noChangeShapeType="1"/>
              </p:cNvSpPr>
              <p:nvPr/>
            </p:nvSpPr>
            <p:spPr bwMode="auto">
              <a:xfrm flipH="1" flipV="1">
                <a:off x="8316788" y="3715668"/>
                <a:ext cx="285750" cy="288925"/>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77" name="Object 16"/>
              <p:cNvGraphicFramePr>
                <a:graphicFrameLocks noChangeAspect="1"/>
              </p:cNvGraphicFramePr>
              <p:nvPr>
                <p:extLst>
                  <p:ext uri="{D42A27DB-BD31-4B8C-83A1-F6EECF244321}">
                    <p14:modId xmlns:p14="http://schemas.microsoft.com/office/powerpoint/2010/main" val="2448496975"/>
                  </p:ext>
                </p:extLst>
              </p:nvPr>
            </p:nvGraphicFramePr>
            <p:xfrm>
              <a:off x="8424738" y="3560093"/>
              <a:ext cx="206375" cy="287337"/>
            </p:xfrm>
            <a:graphic>
              <a:graphicData uri="http://schemas.openxmlformats.org/presentationml/2006/ole">
                <mc:AlternateContent xmlns:mc="http://schemas.openxmlformats.org/markup-compatibility/2006">
                  <mc:Choice xmlns:v="urn:schemas-microsoft-com:vml" Requires="v">
                    <p:oleObj spid="_x0000_s28515" name="Equation" r:id="rId14" imgW="152280" imgH="228600" progId="Equation.DSMT4">
                      <p:embed/>
                    </p:oleObj>
                  </mc:Choice>
                  <mc:Fallback>
                    <p:oleObj name="Equation" r:id="rId14" imgW="152280" imgH="228600" progId="Equation.DSMT4">
                      <p:embed/>
                      <p:pic>
                        <p:nvPicPr>
                          <p:cNvPr id="0" name="Picture 20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424738" y="3560093"/>
                            <a:ext cx="206375" cy="287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 name="Object 17"/>
              <p:cNvGraphicFramePr>
                <a:graphicFrameLocks noChangeAspect="1"/>
              </p:cNvGraphicFramePr>
              <p:nvPr>
                <p:extLst>
                  <p:ext uri="{D42A27DB-BD31-4B8C-83A1-F6EECF244321}">
                    <p14:modId xmlns:p14="http://schemas.microsoft.com/office/powerpoint/2010/main" val="2105750471"/>
                  </p:ext>
                </p:extLst>
              </p:nvPr>
            </p:nvGraphicFramePr>
            <p:xfrm>
              <a:off x="8459663" y="4076030"/>
              <a:ext cx="206375" cy="287338"/>
            </p:xfrm>
            <a:graphic>
              <a:graphicData uri="http://schemas.openxmlformats.org/presentationml/2006/ole">
                <mc:AlternateContent xmlns:mc="http://schemas.openxmlformats.org/markup-compatibility/2006">
                  <mc:Choice xmlns:v="urn:schemas-microsoft-com:vml" Requires="v">
                    <p:oleObj spid="_x0000_s28516" name="Equation" r:id="rId16" imgW="152280" imgH="228600" progId="Equation.DSMT4">
                      <p:embed/>
                    </p:oleObj>
                  </mc:Choice>
                  <mc:Fallback>
                    <p:oleObj name="Equation" r:id="rId16" imgW="152280" imgH="228600" progId="Equation.DSMT4">
                      <p:embed/>
                      <p:pic>
                        <p:nvPicPr>
                          <p:cNvPr id="0" name="Picture 20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459663" y="4076030"/>
                            <a:ext cx="206375" cy="287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 name="Line 18"/>
              <p:cNvSpPr>
                <a:spLocks noChangeShapeType="1"/>
              </p:cNvSpPr>
              <p:nvPr/>
            </p:nvSpPr>
            <p:spPr bwMode="auto">
              <a:xfrm>
                <a:off x="7811963" y="4868193"/>
                <a:ext cx="1152525"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 name="Text Box 19"/>
              <p:cNvSpPr txBox="1">
                <a:spLocks noChangeArrowheads="1"/>
              </p:cNvSpPr>
              <p:nvPr/>
            </p:nvSpPr>
            <p:spPr bwMode="auto">
              <a:xfrm>
                <a:off x="7524625" y="4796755"/>
                <a:ext cx="3587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O</a:t>
                </a:r>
              </a:p>
            </p:txBody>
          </p:sp>
          <p:grpSp>
            <p:nvGrpSpPr>
              <p:cNvPr id="81" name="Group 20"/>
              <p:cNvGrpSpPr>
                <a:grpSpLocks/>
              </p:cNvGrpSpPr>
              <p:nvPr/>
            </p:nvGrpSpPr>
            <p:grpSpPr bwMode="auto">
              <a:xfrm>
                <a:off x="7235700" y="3644230"/>
                <a:ext cx="1296988" cy="936625"/>
                <a:chOff x="4422" y="1162"/>
                <a:chExt cx="817" cy="590"/>
              </a:xfrm>
            </p:grpSpPr>
            <p:sp>
              <p:nvSpPr>
                <p:cNvPr id="82" name="Line 21"/>
                <p:cNvSpPr>
                  <a:spLocks noChangeShapeType="1"/>
                </p:cNvSpPr>
                <p:nvPr/>
              </p:nvSpPr>
              <p:spPr bwMode="auto">
                <a:xfrm flipH="1">
                  <a:off x="4649" y="1162"/>
                  <a:ext cx="318" cy="36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 name="Line 22"/>
                <p:cNvSpPr>
                  <a:spLocks noChangeShapeType="1"/>
                </p:cNvSpPr>
                <p:nvPr/>
              </p:nvSpPr>
              <p:spPr bwMode="auto">
                <a:xfrm flipH="1" flipV="1">
                  <a:off x="4649" y="1525"/>
                  <a:ext cx="272" cy="227"/>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 name="Line 23"/>
                <p:cNvSpPr>
                  <a:spLocks noChangeShapeType="1"/>
                </p:cNvSpPr>
                <p:nvPr/>
              </p:nvSpPr>
              <p:spPr bwMode="auto">
                <a:xfrm flipH="1">
                  <a:off x="4649" y="1344"/>
                  <a:ext cx="590" cy="181"/>
                </a:xfrm>
                <a:prstGeom prst="line">
                  <a:avLst/>
                </a:prstGeom>
                <a:noFill/>
                <a:ln w="28575">
                  <a:solidFill>
                    <a:srgbClr val="0000FF"/>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85" name="Object 24"/>
                <p:cNvGraphicFramePr>
                  <a:graphicFrameLocks noChangeAspect="1"/>
                </p:cNvGraphicFramePr>
                <p:nvPr/>
              </p:nvGraphicFramePr>
              <p:xfrm>
                <a:off x="4422" y="1344"/>
                <a:ext cx="267" cy="343"/>
              </p:xfrm>
              <a:graphic>
                <a:graphicData uri="http://schemas.openxmlformats.org/presentationml/2006/ole">
                  <mc:AlternateContent xmlns:mc="http://schemas.openxmlformats.org/markup-compatibility/2006">
                    <mc:Choice xmlns:v="urn:schemas-microsoft-com:vml" Requires="v">
                      <p:oleObj spid="_x0000_s28517" name="Equation" r:id="rId18" imgW="228600" imgH="292320" progId="Equation.DSMT4">
                        <p:embed/>
                      </p:oleObj>
                    </mc:Choice>
                    <mc:Fallback>
                      <p:oleObj name="Equation" r:id="rId18" imgW="228600" imgH="292320" progId="Equation.DSMT4">
                        <p:embed/>
                        <p:pic>
                          <p:nvPicPr>
                            <p:cNvPr id="0" name="Picture 20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422" y="1344"/>
                              <a:ext cx="267" cy="3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86" name="Group 25"/>
              <p:cNvGrpSpPr>
                <a:grpSpLocks/>
              </p:cNvGrpSpPr>
              <p:nvPr/>
            </p:nvGrpSpPr>
            <p:grpSpPr bwMode="auto">
              <a:xfrm>
                <a:off x="8027863" y="3356893"/>
                <a:ext cx="576262" cy="1377950"/>
                <a:chOff x="4921" y="981"/>
                <a:chExt cx="363" cy="868"/>
              </a:xfrm>
            </p:grpSpPr>
            <p:sp>
              <p:nvSpPr>
                <p:cNvPr id="93" name="Line 26"/>
                <p:cNvSpPr>
                  <a:spLocks noChangeShapeType="1"/>
                </p:cNvSpPr>
                <p:nvPr/>
              </p:nvSpPr>
              <p:spPr bwMode="auto">
                <a:xfrm flipH="1">
                  <a:off x="4921" y="1390"/>
                  <a:ext cx="317" cy="362"/>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 name="Line 27"/>
                <p:cNvSpPr>
                  <a:spLocks noChangeShapeType="1"/>
                </p:cNvSpPr>
                <p:nvPr/>
              </p:nvSpPr>
              <p:spPr bwMode="auto">
                <a:xfrm flipH="1" flipV="1">
                  <a:off x="4967" y="1117"/>
                  <a:ext cx="317" cy="272"/>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95" name="Object 28"/>
                <p:cNvGraphicFramePr>
                  <a:graphicFrameLocks noChangeAspect="1"/>
                </p:cNvGraphicFramePr>
                <p:nvPr/>
              </p:nvGraphicFramePr>
              <p:xfrm>
                <a:off x="5011" y="1616"/>
                <a:ext cx="182" cy="233"/>
              </p:xfrm>
              <a:graphic>
                <a:graphicData uri="http://schemas.openxmlformats.org/presentationml/2006/ole">
                  <mc:AlternateContent xmlns:mc="http://schemas.openxmlformats.org/markup-compatibility/2006">
                    <mc:Choice xmlns:v="urn:schemas-microsoft-com:vml" Requires="v">
                      <p:oleObj spid="_x0000_s28518" name="Equation" r:id="rId20" imgW="228600" imgH="292320" progId="Equation.DSMT4">
                        <p:embed/>
                      </p:oleObj>
                    </mc:Choice>
                    <mc:Fallback>
                      <p:oleObj name="Equation" r:id="rId20" imgW="228600" imgH="292320" progId="Equation.DSMT4">
                        <p:embed/>
                        <p:pic>
                          <p:nvPicPr>
                            <p:cNvPr id="0" name="Picture 21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011" y="1616"/>
                              <a:ext cx="182" cy="2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 name="Object 29"/>
                <p:cNvGraphicFramePr>
                  <a:graphicFrameLocks noChangeAspect="1"/>
                </p:cNvGraphicFramePr>
                <p:nvPr/>
              </p:nvGraphicFramePr>
              <p:xfrm>
                <a:off x="5012" y="981"/>
                <a:ext cx="169" cy="233"/>
              </p:xfrm>
              <a:graphic>
                <a:graphicData uri="http://schemas.openxmlformats.org/presentationml/2006/ole">
                  <mc:AlternateContent xmlns:mc="http://schemas.openxmlformats.org/markup-compatibility/2006">
                    <mc:Choice xmlns:v="urn:schemas-microsoft-com:vml" Requires="v">
                      <p:oleObj spid="_x0000_s28519" name="Equation" r:id="rId22" imgW="203400" imgH="292320" progId="Equation.DSMT4">
                        <p:embed/>
                      </p:oleObj>
                    </mc:Choice>
                    <mc:Fallback>
                      <p:oleObj name="Equation" r:id="rId22" imgW="203400" imgH="292320" progId="Equation.DSMT4">
                        <p:embed/>
                        <p:pic>
                          <p:nvPicPr>
                            <p:cNvPr id="0" name="Picture 21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012" y="981"/>
                              <a:ext cx="169" cy="2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16" name="弧形 15"/>
            <p:cNvSpPr/>
            <p:nvPr/>
          </p:nvSpPr>
          <p:spPr>
            <a:xfrm rot="14929620">
              <a:off x="7456354" y="3093241"/>
              <a:ext cx="394604" cy="278978"/>
            </a:xfrm>
            <a:prstGeom prst="arc">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TextBox 16"/>
            <p:cNvSpPr txBox="1"/>
            <p:nvPr/>
          </p:nvSpPr>
          <p:spPr>
            <a:xfrm>
              <a:off x="7156474" y="2956575"/>
              <a:ext cx="358726" cy="369332"/>
            </a:xfrm>
            <a:prstGeom prst="rect">
              <a:avLst/>
            </a:prstGeom>
            <a:noFill/>
          </p:spPr>
          <p:txBody>
            <a:bodyPr wrap="square" rtlCol="0">
              <a:spAutoFit/>
            </a:bodyPr>
            <a:lstStyle/>
            <a:p>
              <a:r>
                <a:rPr lang="en-US" altLang="zh-CN" i="1" dirty="0">
                  <a:latin typeface="Symbol" panose="05050102010706020507" pitchFamily="18" charset="2"/>
                </a:rPr>
                <a:t>q</a:t>
              </a:r>
              <a:endParaRPr lang="zh-CN" altLang="en-US" i="1" dirty="0">
                <a:latin typeface="Symbol" panose="05050102010706020507" pitchFamily="18" charset="2"/>
              </a:endParaRPr>
            </a:p>
          </p:txBody>
        </p:sp>
      </p:grpSp>
    </p:spTree>
    <p:extLst>
      <p:ext uri="{BB962C8B-B14F-4D97-AF65-F5344CB8AC3E}">
        <p14:creationId xmlns:p14="http://schemas.microsoft.com/office/powerpoint/2010/main" val="974687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84176"/>
            <a:ext cx="8291264" cy="4997152"/>
          </a:xfrm>
        </p:spPr>
        <p:txBody>
          <a:bodyPr>
            <a:normAutofit/>
          </a:bodyPr>
          <a:lstStyle/>
          <a:p>
            <a:pPr>
              <a:lnSpc>
                <a:spcPct val="125000"/>
              </a:lnSpc>
              <a:spcBef>
                <a:spcPts val="1800"/>
              </a:spcBef>
            </a:pPr>
            <a:r>
              <a:rPr lang="zh-CN" altLang="en-US" dirty="0">
                <a:latin typeface="+mj-ea"/>
                <a:ea typeface="+mj-ea"/>
              </a:rPr>
              <a:t>一般平面曲线运动中的加速度</a:t>
            </a:r>
            <a:br>
              <a:rPr lang="en-US" altLang="zh-CN" dirty="0">
                <a:latin typeface="+mj-ea"/>
                <a:ea typeface="+mj-ea"/>
              </a:rPr>
            </a:br>
            <a:endParaRPr lang="en-US" altLang="zh-CN"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p:nvPr>
        </p:nvSpPr>
        <p:spPr>
          <a:xfrm>
            <a:off x="0" y="274638"/>
            <a:ext cx="9144000" cy="1143000"/>
          </a:xfrm>
        </p:spPr>
        <p:txBody>
          <a:bodyPr>
            <a:noAutofit/>
          </a:bodyPr>
          <a:lstStyle/>
          <a:p>
            <a:r>
              <a:rPr lang="en-US" altLang="zh-CN" sz="2800" dirty="0"/>
              <a:t>§1.4</a:t>
            </a:r>
            <a:r>
              <a:rPr lang="zh-CN" altLang="en-US" sz="2800" dirty="0"/>
              <a:t> 用自然坐标表示平面曲线运动中的速度和加速度</a:t>
            </a:r>
          </a:p>
        </p:txBody>
      </p:sp>
      <p:graphicFrame>
        <p:nvGraphicFramePr>
          <p:cNvPr id="36" name="Object 9"/>
          <p:cNvGraphicFramePr>
            <a:graphicFrameLocks noChangeAspect="1"/>
          </p:cNvGraphicFramePr>
          <p:nvPr>
            <p:extLst>
              <p:ext uri="{D42A27DB-BD31-4B8C-83A1-F6EECF244321}">
                <p14:modId xmlns:p14="http://schemas.microsoft.com/office/powerpoint/2010/main" val="1876729167"/>
              </p:ext>
            </p:extLst>
          </p:nvPr>
        </p:nvGraphicFramePr>
        <p:xfrm>
          <a:off x="996623" y="2250475"/>
          <a:ext cx="3846190" cy="747713"/>
        </p:xfrm>
        <a:graphic>
          <a:graphicData uri="http://schemas.openxmlformats.org/presentationml/2006/ole">
            <mc:AlternateContent xmlns:mc="http://schemas.openxmlformats.org/markup-compatibility/2006">
              <mc:Choice xmlns:v="urn:schemas-microsoft-com:vml" Requires="v">
                <p:oleObj spid="_x0000_s100045" name="Equation" r:id="rId4" imgW="2145960" imgH="419040" progId="Equation.DSMT4">
                  <p:embed/>
                </p:oleObj>
              </mc:Choice>
              <mc:Fallback>
                <p:oleObj name="Equation" r:id="rId4" imgW="2145960" imgH="419040" progId="Equation.DSMT4">
                  <p:embed/>
                  <p:pic>
                    <p:nvPicPr>
                      <p:cNvPr id="0" name="Picture 2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6623" y="2250475"/>
                        <a:ext cx="3846190" cy="747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Text Box 10"/>
          <p:cNvSpPr txBox="1">
            <a:spLocks noChangeArrowheads="1"/>
          </p:cNvSpPr>
          <p:nvPr/>
        </p:nvSpPr>
        <p:spPr bwMode="auto">
          <a:xfrm>
            <a:off x="977801" y="3279156"/>
            <a:ext cx="1577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kumimoji="1" lang="zh-CN" altLang="en-US" sz="2400">
                <a:latin typeface="宋体" charset="-122"/>
              </a:rPr>
              <a:t>第一项：</a:t>
            </a:r>
            <a:endParaRPr kumimoji="1" lang="zh-CN" altLang="en-US" sz="2400"/>
          </a:p>
        </p:txBody>
      </p:sp>
      <p:graphicFrame>
        <p:nvGraphicFramePr>
          <p:cNvPr id="38" name="Object 11"/>
          <p:cNvGraphicFramePr>
            <a:graphicFrameLocks noChangeAspect="1"/>
          </p:cNvGraphicFramePr>
          <p:nvPr>
            <p:extLst>
              <p:ext uri="{D42A27DB-BD31-4B8C-83A1-F6EECF244321}">
                <p14:modId xmlns:p14="http://schemas.microsoft.com/office/powerpoint/2010/main" val="2180215871"/>
              </p:ext>
            </p:extLst>
          </p:nvPr>
        </p:nvGraphicFramePr>
        <p:xfrm>
          <a:off x="2987824" y="3886100"/>
          <a:ext cx="484209" cy="760900"/>
        </p:xfrm>
        <a:graphic>
          <a:graphicData uri="http://schemas.openxmlformats.org/presentationml/2006/ole">
            <mc:AlternateContent xmlns:mc="http://schemas.openxmlformats.org/markup-compatibility/2006">
              <mc:Choice xmlns:v="urn:schemas-microsoft-com:vml" Requires="v">
                <p:oleObj spid="_x0000_s100046" name="Equation" r:id="rId6" imgW="266400" imgH="419040" progId="Equation.DSMT4">
                  <p:embed/>
                </p:oleObj>
              </mc:Choice>
              <mc:Fallback>
                <p:oleObj name="Equation" r:id="rId6" imgW="266400" imgH="419040" progId="Equation.DSMT4">
                  <p:embed/>
                  <p:pic>
                    <p:nvPicPr>
                      <p:cNvPr id="0" name="Picture 26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7824" y="3886100"/>
                        <a:ext cx="484209" cy="76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 name="Text Box 12"/>
          <p:cNvSpPr txBox="1">
            <a:spLocks noChangeArrowheads="1"/>
          </p:cNvSpPr>
          <p:nvPr/>
        </p:nvSpPr>
        <p:spPr bwMode="auto">
          <a:xfrm>
            <a:off x="1835150" y="4627984"/>
            <a:ext cx="122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kumimoji="1" lang="zh-CN" altLang="en-US" sz="2400">
                <a:latin typeface="Times New Roman" pitchFamily="18" charset="0"/>
              </a:rPr>
              <a:t>方向为</a:t>
            </a:r>
          </a:p>
        </p:txBody>
      </p:sp>
      <p:graphicFrame>
        <p:nvGraphicFramePr>
          <p:cNvPr id="40" name="Object 13"/>
          <p:cNvGraphicFramePr>
            <a:graphicFrameLocks noChangeAspect="1"/>
          </p:cNvGraphicFramePr>
          <p:nvPr>
            <p:extLst>
              <p:ext uri="{D42A27DB-BD31-4B8C-83A1-F6EECF244321}">
                <p14:modId xmlns:p14="http://schemas.microsoft.com/office/powerpoint/2010/main" val="660463441"/>
              </p:ext>
            </p:extLst>
          </p:nvPr>
        </p:nvGraphicFramePr>
        <p:xfrm>
          <a:off x="2987824" y="4725144"/>
          <a:ext cx="254968" cy="332427"/>
        </p:xfrm>
        <a:graphic>
          <a:graphicData uri="http://schemas.openxmlformats.org/presentationml/2006/ole">
            <mc:AlternateContent xmlns:mc="http://schemas.openxmlformats.org/markup-compatibility/2006">
              <mc:Choice xmlns:v="urn:schemas-microsoft-com:vml" Requires="v">
                <p:oleObj spid="_x0000_s100047" name="Equation" r:id="rId8" imgW="126720" imgH="164880" progId="Equation.DSMT4">
                  <p:embed/>
                </p:oleObj>
              </mc:Choice>
              <mc:Fallback>
                <p:oleObj name="Equation" r:id="rId8" imgW="126720" imgH="164880" progId="Equation.DSMT4">
                  <p:embed/>
                  <p:pic>
                    <p:nvPicPr>
                      <p:cNvPr id="0" name="Picture 26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87824" y="4725144"/>
                        <a:ext cx="254968" cy="3324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Object 14"/>
          <p:cNvGraphicFramePr>
            <a:graphicFrameLocks noChangeAspect="1"/>
          </p:cNvGraphicFramePr>
          <p:nvPr>
            <p:extLst>
              <p:ext uri="{D42A27DB-BD31-4B8C-83A1-F6EECF244321}">
                <p14:modId xmlns:p14="http://schemas.microsoft.com/office/powerpoint/2010/main" val="2450835541"/>
              </p:ext>
            </p:extLst>
          </p:nvPr>
        </p:nvGraphicFramePr>
        <p:xfrm>
          <a:off x="4644008" y="3324796"/>
          <a:ext cx="276081" cy="382266"/>
        </p:xfrm>
        <a:graphic>
          <a:graphicData uri="http://schemas.openxmlformats.org/presentationml/2006/ole">
            <mc:AlternateContent xmlns:mc="http://schemas.openxmlformats.org/markup-compatibility/2006">
              <mc:Choice xmlns:v="urn:schemas-microsoft-com:vml" Requires="v">
                <p:oleObj spid="_x0000_s100048" name="Equation" r:id="rId10" imgW="164880" imgH="228600" progId="Equation.DSMT4">
                  <p:embed/>
                </p:oleObj>
              </mc:Choice>
              <mc:Fallback>
                <p:oleObj name="Equation" r:id="rId10" imgW="164880" imgH="228600" progId="Equation.DSMT4">
                  <p:embed/>
                  <p:pic>
                    <p:nvPicPr>
                      <p:cNvPr id="0" name="Picture 26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4008" y="3324796"/>
                        <a:ext cx="276081" cy="3822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 name="Text Box 15"/>
          <p:cNvSpPr txBox="1">
            <a:spLocks noChangeArrowheads="1"/>
          </p:cNvSpPr>
          <p:nvPr/>
        </p:nvSpPr>
        <p:spPr bwMode="auto">
          <a:xfrm>
            <a:off x="1844327" y="510664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kumimoji="1" lang="zh-CN" altLang="en-US" sz="2400">
                <a:latin typeface="Times New Roman" pitchFamily="18" charset="0"/>
              </a:rPr>
              <a:t>意义：</a:t>
            </a:r>
          </a:p>
        </p:txBody>
      </p:sp>
      <p:sp>
        <p:nvSpPr>
          <p:cNvPr id="43" name="Text Box 16"/>
          <p:cNvSpPr txBox="1">
            <a:spLocks noChangeArrowheads="1"/>
          </p:cNvSpPr>
          <p:nvPr/>
        </p:nvSpPr>
        <p:spPr bwMode="auto">
          <a:xfrm>
            <a:off x="1011932" y="6027471"/>
            <a:ext cx="1616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kumimoji="1" lang="zh-CN" altLang="en-US" sz="2400">
                <a:latin typeface="Times New Roman" pitchFamily="18" charset="0"/>
              </a:rPr>
              <a:t>第二项：</a:t>
            </a:r>
          </a:p>
        </p:txBody>
      </p:sp>
      <p:graphicFrame>
        <p:nvGraphicFramePr>
          <p:cNvPr id="44" name="Object 17"/>
          <p:cNvGraphicFramePr>
            <a:graphicFrameLocks noChangeAspect="1"/>
          </p:cNvGraphicFramePr>
          <p:nvPr>
            <p:extLst>
              <p:ext uri="{D42A27DB-BD31-4B8C-83A1-F6EECF244321}">
                <p14:modId xmlns:p14="http://schemas.microsoft.com/office/powerpoint/2010/main" val="2351200553"/>
              </p:ext>
            </p:extLst>
          </p:nvPr>
        </p:nvGraphicFramePr>
        <p:xfrm>
          <a:off x="2277169" y="5914790"/>
          <a:ext cx="701675" cy="682562"/>
        </p:xfrm>
        <a:graphic>
          <a:graphicData uri="http://schemas.openxmlformats.org/presentationml/2006/ole">
            <mc:AlternateContent xmlns:mc="http://schemas.openxmlformats.org/markup-compatibility/2006">
              <mc:Choice xmlns:v="urn:schemas-microsoft-com:vml" Requires="v">
                <p:oleObj spid="_x0000_s100049" name="Equation" r:id="rId12" imgW="406080" imgH="393480" progId="Equation.DSMT4">
                  <p:embed/>
                </p:oleObj>
              </mc:Choice>
              <mc:Fallback>
                <p:oleObj name="Equation" r:id="rId12" imgW="406080" imgH="393480" progId="Equation.DSMT4">
                  <p:embed/>
                  <p:pic>
                    <p:nvPicPr>
                      <p:cNvPr id="0" name="Picture 27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77169" y="5914790"/>
                        <a:ext cx="701675" cy="682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Text Box 18"/>
          <p:cNvSpPr txBox="1">
            <a:spLocks noChangeArrowheads="1"/>
          </p:cNvSpPr>
          <p:nvPr/>
        </p:nvSpPr>
        <p:spPr bwMode="auto">
          <a:xfrm>
            <a:off x="2699990" y="5132040"/>
            <a:ext cx="4032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kumimoji="1" lang="zh-CN" altLang="en-US" sz="2400" dirty="0">
                <a:latin typeface="Times New Roman" pitchFamily="18" charset="0"/>
              </a:rPr>
              <a:t>反映速度大小变化的快慢</a:t>
            </a:r>
          </a:p>
        </p:txBody>
      </p:sp>
      <p:grpSp>
        <p:nvGrpSpPr>
          <p:cNvPr id="10" name="组合 9"/>
          <p:cNvGrpSpPr/>
          <p:nvPr/>
        </p:nvGrpSpPr>
        <p:grpSpPr>
          <a:xfrm>
            <a:off x="7092280" y="4365104"/>
            <a:ext cx="1937816" cy="1564158"/>
            <a:chOff x="6283847" y="4529138"/>
            <a:chExt cx="1937816" cy="1564158"/>
          </a:xfrm>
        </p:grpSpPr>
        <p:sp>
          <p:nvSpPr>
            <p:cNvPr id="4" name="矩形 3"/>
            <p:cNvSpPr/>
            <p:nvPr/>
          </p:nvSpPr>
          <p:spPr>
            <a:xfrm>
              <a:off x="6283847" y="4529138"/>
              <a:ext cx="1937816" cy="15641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p:cNvGrpSpPr/>
            <p:nvPr/>
          </p:nvGrpSpPr>
          <p:grpSpPr>
            <a:xfrm>
              <a:off x="6581775" y="4540250"/>
              <a:ext cx="1519238" cy="1495425"/>
              <a:chOff x="6581775" y="4540250"/>
              <a:chExt cx="1519238" cy="1495425"/>
            </a:xfrm>
          </p:grpSpPr>
          <p:sp>
            <p:nvSpPr>
              <p:cNvPr id="47" name="Line 3"/>
              <p:cNvSpPr>
                <a:spLocks noChangeShapeType="1"/>
              </p:cNvSpPr>
              <p:nvPr/>
            </p:nvSpPr>
            <p:spPr bwMode="auto">
              <a:xfrm rot="4059142">
                <a:off x="7301707" y="5050631"/>
                <a:ext cx="700088" cy="485775"/>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8" name="Object 4"/>
              <p:cNvGraphicFramePr>
                <a:graphicFrameLocks noChangeAspect="1"/>
              </p:cNvGraphicFramePr>
              <p:nvPr>
                <p:extLst>
                  <p:ext uri="{D42A27DB-BD31-4B8C-83A1-F6EECF244321}">
                    <p14:modId xmlns:p14="http://schemas.microsoft.com/office/powerpoint/2010/main" val="4186488613"/>
                  </p:ext>
                </p:extLst>
              </p:nvPr>
            </p:nvGraphicFramePr>
            <p:xfrm>
              <a:off x="6918325" y="4540250"/>
              <a:ext cx="485775" cy="334963"/>
            </p:xfrm>
            <a:graphic>
              <a:graphicData uri="http://schemas.openxmlformats.org/presentationml/2006/ole">
                <mc:AlternateContent xmlns:mc="http://schemas.openxmlformats.org/markup-compatibility/2006">
                  <mc:Choice xmlns:v="urn:schemas-microsoft-com:vml" Requires="v">
                    <p:oleObj spid="_x0000_s100050" name="公式" r:id="rId14" imgW="800280" imgH="546120" progId="Equation.3">
                      <p:embed/>
                    </p:oleObj>
                  </mc:Choice>
                  <mc:Fallback>
                    <p:oleObj name="公式" r:id="rId14" imgW="800280" imgH="546120" progId="Equation.3">
                      <p:embed/>
                      <p:pic>
                        <p:nvPicPr>
                          <p:cNvPr id="0" name="Picture 27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18325" y="4540250"/>
                            <a:ext cx="485775" cy="334963"/>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graphicFrame>
            <p:nvGraphicFramePr>
              <p:cNvPr id="49" name="Object 5"/>
              <p:cNvGraphicFramePr>
                <a:graphicFrameLocks noChangeAspect="1"/>
              </p:cNvGraphicFramePr>
              <p:nvPr>
                <p:extLst>
                  <p:ext uri="{D42A27DB-BD31-4B8C-83A1-F6EECF244321}">
                    <p14:modId xmlns:p14="http://schemas.microsoft.com/office/powerpoint/2010/main" val="1220799022"/>
                  </p:ext>
                </p:extLst>
              </p:nvPr>
            </p:nvGraphicFramePr>
            <p:xfrm>
              <a:off x="6581775" y="5700713"/>
              <a:ext cx="1014413" cy="334962"/>
            </p:xfrm>
            <a:graphic>
              <a:graphicData uri="http://schemas.openxmlformats.org/presentationml/2006/ole">
                <mc:AlternateContent xmlns:mc="http://schemas.openxmlformats.org/markup-compatibility/2006">
                  <mc:Choice xmlns:v="urn:schemas-microsoft-com:vml" Requires="v">
                    <p:oleObj spid="_x0000_s100051" name="公式" r:id="rId16" imgW="1676880" imgH="546120" progId="Equation.3">
                      <p:embed/>
                    </p:oleObj>
                  </mc:Choice>
                  <mc:Fallback>
                    <p:oleObj name="公式" r:id="rId16" imgW="1676880" imgH="546120" progId="Equation.3">
                      <p:embed/>
                      <p:pic>
                        <p:nvPicPr>
                          <p:cNvPr id="0" name="Picture 27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581775" y="5700713"/>
                            <a:ext cx="1014413" cy="334962"/>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graphicFrame>
            <p:nvGraphicFramePr>
              <p:cNvPr id="50" name="Object 6"/>
              <p:cNvGraphicFramePr>
                <a:graphicFrameLocks noChangeAspect="1"/>
              </p:cNvGraphicFramePr>
              <p:nvPr>
                <p:extLst>
                  <p:ext uri="{D42A27DB-BD31-4B8C-83A1-F6EECF244321}">
                    <p14:modId xmlns:p14="http://schemas.microsoft.com/office/powerpoint/2010/main" val="3203203280"/>
                  </p:ext>
                </p:extLst>
              </p:nvPr>
            </p:nvGraphicFramePr>
            <p:xfrm>
              <a:off x="7694613" y="5181600"/>
              <a:ext cx="406400" cy="263525"/>
            </p:xfrm>
            <a:graphic>
              <a:graphicData uri="http://schemas.openxmlformats.org/presentationml/2006/ole">
                <mc:AlternateContent xmlns:mc="http://schemas.openxmlformats.org/markup-compatibility/2006">
                  <mc:Choice xmlns:v="urn:schemas-microsoft-com:vml" Requires="v">
                    <p:oleObj spid="_x0000_s100052" name="公式" r:id="rId18" imgW="660600" imgH="432000" progId="Equation.3">
                      <p:embed/>
                    </p:oleObj>
                  </mc:Choice>
                  <mc:Fallback>
                    <p:oleObj name="公式" r:id="rId18" imgW="660600" imgH="432000" progId="Equation.3">
                      <p:embed/>
                      <p:pic>
                        <p:nvPicPr>
                          <p:cNvPr id="0" name="Picture 27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694613" y="5181600"/>
                            <a:ext cx="406400" cy="263525"/>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graphicFrame>
            <p:nvGraphicFramePr>
              <p:cNvPr id="51" name="Object 7"/>
              <p:cNvGraphicFramePr>
                <a:graphicFrameLocks noChangeAspect="1"/>
              </p:cNvGraphicFramePr>
              <p:nvPr>
                <p:extLst>
                  <p:ext uri="{D42A27DB-BD31-4B8C-83A1-F6EECF244321}">
                    <p14:modId xmlns:p14="http://schemas.microsoft.com/office/powerpoint/2010/main" val="3526051255"/>
                  </p:ext>
                </p:extLst>
              </p:nvPr>
            </p:nvGraphicFramePr>
            <p:xfrm>
              <a:off x="7167563" y="5056188"/>
              <a:ext cx="395287" cy="231775"/>
            </p:xfrm>
            <a:graphic>
              <a:graphicData uri="http://schemas.openxmlformats.org/presentationml/2006/ole">
                <mc:AlternateContent xmlns:mc="http://schemas.openxmlformats.org/markup-compatibility/2006">
                  <mc:Choice xmlns:v="urn:schemas-microsoft-com:vml" Requires="v">
                    <p:oleObj spid="_x0000_s100053" name="公式" r:id="rId20" imgW="648000" imgH="381240" progId="Equation.3">
                      <p:embed/>
                    </p:oleObj>
                  </mc:Choice>
                  <mc:Fallback>
                    <p:oleObj name="公式" r:id="rId20" imgW="648000" imgH="381240" progId="Equation.3">
                      <p:embed/>
                      <p:pic>
                        <p:nvPicPr>
                          <p:cNvPr id="0" name="Picture 27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167563" y="5056188"/>
                            <a:ext cx="395287" cy="231775"/>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sp>
            <p:nvSpPr>
              <p:cNvPr id="52" name="Line 35"/>
              <p:cNvSpPr>
                <a:spLocks noChangeShapeType="1"/>
              </p:cNvSpPr>
              <p:nvPr/>
            </p:nvSpPr>
            <p:spPr bwMode="auto">
              <a:xfrm rot="983871" flipV="1">
                <a:off x="6943725" y="4751388"/>
                <a:ext cx="763588" cy="476250"/>
              </a:xfrm>
              <a:prstGeom prst="line">
                <a:avLst/>
              </a:prstGeom>
              <a:noFill/>
              <a:ln w="38100">
                <a:solidFill>
                  <a:srgbClr val="66FF33"/>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36"/>
              <p:cNvSpPr>
                <a:spLocks noChangeShapeType="1"/>
              </p:cNvSpPr>
              <p:nvPr/>
            </p:nvSpPr>
            <p:spPr bwMode="auto">
              <a:xfrm rot="4375276" flipV="1">
                <a:off x="6862763" y="5189538"/>
                <a:ext cx="762000" cy="457200"/>
              </a:xfrm>
              <a:prstGeom prst="line">
                <a:avLst/>
              </a:prstGeom>
              <a:noFill/>
              <a:ln w="38100">
                <a:solidFill>
                  <a:srgbClr val="FF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Arc 37"/>
              <p:cNvSpPr>
                <a:spLocks/>
              </p:cNvSpPr>
              <p:nvPr/>
            </p:nvSpPr>
            <p:spPr bwMode="auto">
              <a:xfrm>
                <a:off x="6926263" y="5070475"/>
                <a:ext cx="166687" cy="176213"/>
              </a:xfrm>
              <a:custGeom>
                <a:avLst/>
                <a:gdLst>
                  <a:gd name="G0" fmla="+- 0 0 0"/>
                  <a:gd name="G1" fmla="+- 7469 0 0"/>
                  <a:gd name="G2" fmla="+- 21600 0 0"/>
                  <a:gd name="T0" fmla="*/ 20267 w 21600"/>
                  <a:gd name="T1" fmla="*/ 0 h 16850"/>
                  <a:gd name="T2" fmla="*/ 19456 w 21600"/>
                  <a:gd name="T3" fmla="*/ 16850 h 16850"/>
                  <a:gd name="T4" fmla="*/ 0 w 21600"/>
                  <a:gd name="T5" fmla="*/ 7469 h 16850"/>
                </a:gdLst>
                <a:ahLst/>
                <a:cxnLst>
                  <a:cxn ang="0">
                    <a:pos x="T0" y="T1"/>
                  </a:cxn>
                  <a:cxn ang="0">
                    <a:pos x="T2" y="T3"/>
                  </a:cxn>
                  <a:cxn ang="0">
                    <a:pos x="T4" y="T5"/>
                  </a:cxn>
                </a:cxnLst>
                <a:rect l="0" t="0" r="r" b="b"/>
                <a:pathLst>
                  <a:path w="21600" h="16850" fill="none" extrusionOk="0">
                    <a:moveTo>
                      <a:pt x="20267" y="-1"/>
                    </a:moveTo>
                    <a:cubicBezTo>
                      <a:pt x="21148" y="2391"/>
                      <a:pt x="21600" y="4920"/>
                      <a:pt x="21600" y="7469"/>
                    </a:cubicBezTo>
                    <a:cubicBezTo>
                      <a:pt x="21600" y="10717"/>
                      <a:pt x="20867" y="13924"/>
                      <a:pt x="19456" y="16850"/>
                    </a:cubicBezTo>
                  </a:path>
                  <a:path w="21600" h="16850" stroke="0" extrusionOk="0">
                    <a:moveTo>
                      <a:pt x="20267" y="-1"/>
                    </a:moveTo>
                    <a:cubicBezTo>
                      <a:pt x="21148" y="2391"/>
                      <a:pt x="21600" y="4920"/>
                      <a:pt x="21600" y="7469"/>
                    </a:cubicBezTo>
                    <a:cubicBezTo>
                      <a:pt x="21600" y="10717"/>
                      <a:pt x="20867" y="13924"/>
                      <a:pt x="19456" y="16850"/>
                    </a:cubicBezTo>
                    <a:lnTo>
                      <a:pt x="0" y="7469"/>
                    </a:lnTo>
                    <a:close/>
                  </a:path>
                </a:pathLst>
              </a:custGeom>
              <a:noFill/>
              <a:ln w="1905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6" name="Rectangle 39"/>
          <p:cNvSpPr>
            <a:spLocks noChangeArrowheads="1"/>
          </p:cNvSpPr>
          <p:nvPr/>
        </p:nvSpPr>
        <p:spPr bwMode="auto">
          <a:xfrm>
            <a:off x="1835150" y="4076897"/>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a:t>大小为</a:t>
            </a:r>
          </a:p>
        </p:txBody>
      </p:sp>
      <p:sp>
        <p:nvSpPr>
          <p:cNvPr id="57" name="Rectangle 40"/>
          <p:cNvSpPr>
            <a:spLocks noChangeArrowheads="1"/>
          </p:cNvSpPr>
          <p:nvPr/>
        </p:nvSpPr>
        <p:spPr bwMode="auto">
          <a:xfrm>
            <a:off x="2843213" y="3279156"/>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dirty="0"/>
              <a:t>切向加速度</a:t>
            </a:r>
          </a:p>
        </p:txBody>
      </p:sp>
      <p:graphicFrame>
        <p:nvGraphicFramePr>
          <p:cNvPr id="59" name="Object 41"/>
          <p:cNvGraphicFramePr>
            <a:graphicFrameLocks noChangeAspect="1"/>
          </p:cNvGraphicFramePr>
          <p:nvPr>
            <p:extLst>
              <p:ext uri="{D42A27DB-BD31-4B8C-83A1-F6EECF244321}">
                <p14:modId xmlns:p14="http://schemas.microsoft.com/office/powerpoint/2010/main" val="563333462"/>
              </p:ext>
            </p:extLst>
          </p:nvPr>
        </p:nvGraphicFramePr>
        <p:xfrm>
          <a:off x="2195736" y="3180780"/>
          <a:ext cx="532515" cy="608260"/>
        </p:xfrm>
        <a:graphic>
          <a:graphicData uri="http://schemas.openxmlformats.org/presentationml/2006/ole">
            <mc:AlternateContent xmlns:mc="http://schemas.openxmlformats.org/markup-compatibility/2006">
              <mc:Choice xmlns:v="urn:schemas-microsoft-com:vml" Requires="v">
                <p:oleObj spid="_x0000_s100054" name="Equation" r:id="rId22" imgW="368280" imgH="419040" progId="Equation.DSMT4">
                  <p:embed/>
                </p:oleObj>
              </mc:Choice>
              <mc:Fallback>
                <p:oleObj name="Equation" r:id="rId22" imgW="368280" imgH="419040" progId="Equation.DSMT4">
                  <p:embed/>
                  <p:pic>
                    <p:nvPicPr>
                      <p:cNvPr id="0" name="Picture 27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195736" y="3180780"/>
                        <a:ext cx="532515" cy="608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 name="Object 42"/>
          <p:cNvGraphicFramePr>
            <a:graphicFrameLocks noChangeAspect="1"/>
          </p:cNvGraphicFramePr>
          <p:nvPr>
            <p:extLst>
              <p:ext uri="{D42A27DB-BD31-4B8C-83A1-F6EECF244321}">
                <p14:modId xmlns:p14="http://schemas.microsoft.com/office/powerpoint/2010/main" val="685848280"/>
              </p:ext>
            </p:extLst>
          </p:nvPr>
        </p:nvGraphicFramePr>
        <p:xfrm>
          <a:off x="3491880" y="3941235"/>
          <a:ext cx="645611" cy="711901"/>
        </p:xfrm>
        <a:graphic>
          <a:graphicData uri="http://schemas.openxmlformats.org/presentationml/2006/ole">
            <mc:AlternateContent xmlns:mc="http://schemas.openxmlformats.org/markup-compatibility/2006">
              <mc:Choice xmlns:v="urn:schemas-microsoft-com:vml" Requires="v">
                <p:oleObj spid="_x0000_s100055" name="Equation" r:id="rId24" imgW="355320" imgH="393480" progId="Equation.DSMT4">
                  <p:embed/>
                </p:oleObj>
              </mc:Choice>
              <mc:Fallback>
                <p:oleObj name="Equation" r:id="rId24" imgW="355320" imgH="393480" progId="Equation.DSMT4">
                  <p:embed/>
                  <p:pic>
                    <p:nvPicPr>
                      <p:cNvPr id="0" name="Picture 27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491880" y="3941235"/>
                        <a:ext cx="645611" cy="7119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 name="Rectangle 43"/>
          <p:cNvSpPr>
            <a:spLocks noChangeArrowheads="1"/>
          </p:cNvSpPr>
          <p:nvPr/>
        </p:nvSpPr>
        <p:spPr bwMode="auto">
          <a:xfrm>
            <a:off x="3275707" y="6052871"/>
            <a:ext cx="17315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dirty="0"/>
              <a:t>法向加速度</a:t>
            </a:r>
          </a:p>
        </p:txBody>
      </p:sp>
      <p:graphicFrame>
        <p:nvGraphicFramePr>
          <p:cNvPr id="63" name="Object 44"/>
          <p:cNvGraphicFramePr>
            <a:graphicFrameLocks noChangeAspect="1"/>
          </p:cNvGraphicFramePr>
          <p:nvPr>
            <p:extLst>
              <p:ext uri="{D42A27DB-BD31-4B8C-83A1-F6EECF244321}">
                <p14:modId xmlns:p14="http://schemas.microsoft.com/office/powerpoint/2010/main" val="1500075433"/>
              </p:ext>
            </p:extLst>
          </p:nvPr>
        </p:nvGraphicFramePr>
        <p:xfrm>
          <a:off x="5080124" y="6052499"/>
          <a:ext cx="355972" cy="460855"/>
        </p:xfrm>
        <a:graphic>
          <a:graphicData uri="http://schemas.openxmlformats.org/presentationml/2006/ole">
            <mc:AlternateContent xmlns:mc="http://schemas.openxmlformats.org/markup-compatibility/2006">
              <mc:Choice xmlns:v="urn:schemas-microsoft-com:vml" Requires="v">
                <p:oleObj spid="_x0000_s100056" name="Equation" r:id="rId26" imgW="177480" imgH="228600" progId="Equation.DSMT4">
                  <p:embed/>
                </p:oleObj>
              </mc:Choice>
              <mc:Fallback>
                <p:oleObj name="Equation" r:id="rId26" imgW="177480" imgH="228600" progId="Equation.DSMT4">
                  <p:embed/>
                  <p:pic>
                    <p:nvPicPr>
                      <p:cNvPr id="0" name="Picture 277"/>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080124" y="6052499"/>
                        <a:ext cx="355972" cy="4608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 name="Object 45"/>
          <p:cNvGraphicFramePr>
            <a:graphicFrameLocks noChangeAspect="1"/>
          </p:cNvGraphicFramePr>
          <p:nvPr>
            <p:extLst>
              <p:ext uri="{D42A27DB-BD31-4B8C-83A1-F6EECF244321}">
                <p14:modId xmlns:p14="http://schemas.microsoft.com/office/powerpoint/2010/main" val="158643723"/>
              </p:ext>
            </p:extLst>
          </p:nvPr>
        </p:nvGraphicFramePr>
        <p:xfrm>
          <a:off x="6931025" y="6012706"/>
          <a:ext cx="2098675" cy="728662"/>
        </p:xfrm>
        <a:graphic>
          <a:graphicData uri="http://schemas.openxmlformats.org/presentationml/2006/ole">
            <mc:AlternateContent xmlns:mc="http://schemas.openxmlformats.org/markup-compatibility/2006">
              <mc:Choice xmlns:v="urn:schemas-microsoft-com:vml" Requires="v">
                <p:oleObj spid="_x0000_s100057" name="Equation" r:id="rId28" imgW="1244520" imgH="431640" progId="Equation.DSMT4">
                  <p:embed/>
                </p:oleObj>
              </mc:Choice>
              <mc:Fallback>
                <p:oleObj name="Equation" r:id="rId28" imgW="1244520" imgH="431640" progId="Equation.DSMT4">
                  <p:embed/>
                  <p:pic>
                    <p:nvPicPr>
                      <p:cNvPr id="0" name="Picture 278"/>
                      <p:cNvPicPr>
                        <a:picLocks noChangeAspect="1" noChangeArrowheads="1"/>
                      </p:cNvPicPr>
                      <p:nvPr/>
                    </p:nvPicPr>
                    <p:blipFill>
                      <a:blip r:embed="rId29"/>
                      <a:srcRect/>
                      <a:stretch>
                        <a:fillRect/>
                      </a:stretch>
                    </p:blipFill>
                    <p:spPr bwMode="auto">
                      <a:xfrm>
                        <a:off x="6931025" y="6012706"/>
                        <a:ext cx="2098675" cy="728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组合 8"/>
          <p:cNvGrpSpPr/>
          <p:nvPr/>
        </p:nvGrpSpPr>
        <p:grpSpPr>
          <a:xfrm>
            <a:off x="6076553" y="2060848"/>
            <a:ext cx="3031951" cy="2022968"/>
            <a:chOff x="5724128" y="2060848"/>
            <a:chExt cx="3031951" cy="2022968"/>
          </a:xfrm>
        </p:grpSpPr>
        <p:sp>
          <p:nvSpPr>
            <p:cNvPr id="2" name="矩形 1"/>
            <p:cNvSpPr/>
            <p:nvPr/>
          </p:nvSpPr>
          <p:spPr>
            <a:xfrm>
              <a:off x="5724128" y="2060848"/>
              <a:ext cx="3031951" cy="2022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5" name="组合 64"/>
            <p:cNvGrpSpPr/>
            <p:nvPr/>
          </p:nvGrpSpPr>
          <p:grpSpPr>
            <a:xfrm>
              <a:off x="5735638" y="2141538"/>
              <a:ext cx="3008312" cy="1825625"/>
              <a:chOff x="5735638" y="2141538"/>
              <a:chExt cx="3008312" cy="1825625"/>
            </a:xfrm>
          </p:grpSpPr>
          <p:graphicFrame>
            <p:nvGraphicFramePr>
              <p:cNvPr id="66" name="Object 19"/>
              <p:cNvGraphicFramePr>
                <a:graphicFrameLocks noChangeAspect="1"/>
              </p:cNvGraphicFramePr>
              <p:nvPr>
                <p:extLst>
                  <p:ext uri="{D42A27DB-BD31-4B8C-83A1-F6EECF244321}">
                    <p14:modId xmlns:p14="http://schemas.microsoft.com/office/powerpoint/2010/main" val="1965275995"/>
                  </p:ext>
                </p:extLst>
              </p:nvPr>
            </p:nvGraphicFramePr>
            <p:xfrm>
              <a:off x="6084888" y="3284538"/>
              <a:ext cx="482600" cy="317500"/>
            </p:xfrm>
            <a:graphic>
              <a:graphicData uri="http://schemas.openxmlformats.org/presentationml/2006/ole">
                <mc:AlternateContent xmlns:mc="http://schemas.openxmlformats.org/markup-compatibility/2006">
                  <mc:Choice xmlns:v="urn:schemas-microsoft-com:vml" Requires="v">
                    <p:oleObj spid="_x0000_s100058" name="公式" r:id="rId30" imgW="787680" imgH="507960" progId="Equation.3">
                      <p:embed/>
                    </p:oleObj>
                  </mc:Choice>
                  <mc:Fallback>
                    <p:oleObj name="公式" r:id="rId30" imgW="787680" imgH="507960" progId="Equation.3">
                      <p:embed/>
                      <p:pic>
                        <p:nvPicPr>
                          <p:cNvPr id="0" name="Picture 279"/>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084888" y="3284538"/>
                            <a:ext cx="4826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 name="Object 20"/>
              <p:cNvGraphicFramePr>
                <a:graphicFrameLocks noChangeAspect="1"/>
              </p:cNvGraphicFramePr>
              <p:nvPr>
                <p:extLst>
                  <p:ext uri="{D42A27DB-BD31-4B8C-83A1-F6EECF244321}">
                    <p14:modId xmlns:p14="http://schemas.microsoft.com/office/powerpoint/2010/main" val="2411597119"/>
                  </p:ext>
                </p:extLst>
              </p:nvPr>
            </p:nvGraphicFramePr>
            <p:xfrm>
              <a:off x="7019925" y="3548063"/>
              <a:ext cx="1008063" cy="312737"/>
            </p:xfrm>
            <a:graphic>
              <a:graphicData uri="http://schemas.openxmlformats.org/presentationml/2006/ole">
                <mc:AlternateContent xmlns:mc="http://schemas.openxmlformats.org/markup-compatibility/2006">
                  <mc:Choice xmlns:v="urn:schemas-microsoft-com:vml" Requires="v">
                    <p:oleObj spid="_x0000_s100059" name="公式" r:id="rId32" imgW="1663920" imgH="507960" progId="Equation.3">
                      <p:embed/>
                    </p:oleObj>
                  </mc:Choice>
                  <mc:Fallback>
                    <p:oleObj name="公式" r:id="rId32" imgW="1663920" imgH="507960" progId="Equation.3">
                      <p:embed/>
                      <p:pic>
                        <p:nvPicPr>
                          <p:cNvPr id="0" name="Picture 280"/>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7019925" y="3548063"/>
                            <a:ext cx="1008063"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 name="Object 21"/>
              <p:cNvGraphicFramePr>
                <a:graphicFrameLocks noChangeAspect="1"/>
              </p:cNvGraphicFramePr>
              <p:nvPr>
                <p:extLst>
                  <p:ext uri="{D42A27DB-BD31-4B8C-83A1-F6EECF244321}">
                    <p14:modId xmlns:p14="http://schemas.microsoft.com/office/powerpoint/2010/main" val="3054020739"/>
                  </p:ext>
                </p:extLst>
              </p:nvPr>
            </p:nvGraphicFramePr>
            <p:xfrm>
              <a:off x="6227763" y="2332038"/>
              <a:ext cx="223837" cy="233362"/>
            </p:xfrm>
            <a:graphic>
              <a:graphicData uri="http://schemas.openxmlformats.org/presentationml/2006/ole">
                <mc:AlternateContent xmlns:mc="http://schemas.openxmlformats.org/markup-compatibility/2006">
                  <mc:Choice xmlns:v="urn:schemas-microsoft-com:vml" Requires="v">
                    <p:oleObj spid="_x0000_s100060" name="Equation" r:id="rId34" imgW="355680" imgH="381240" progId="Equation.3">
                      <p:embed/>
                    </p:oleObj>
                  </mc:Choice>
                  <mc:Fallback>
                    <p:oleObj name="Equation" r:id="rId34" imgW="355680" imgH="381240" progId="Equation.3">
                      <p:embed/>
                      <p:pic>
                        <p:nvPicPr>
                          <p:cNvPr id="0" name="Picture 281"/>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6227763" y="2332038"/>
                            <a:ext cx="223837" cy="233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 name="Object 22"/>
              <p:cNvGraphicFramePr>
                <a:graphicFrameLocks noChangeAspect="1"/>
              </p:cNvGraphicFramePr>
              <p:nvPr>
                <p:extLst>
                  <p:ext uri="{D42A27DB-BD31-4B8C-83A1-F6EECF244321}">
                    <p14:modId xmlns:p14="http://schemas.microsoft.com/office/powerpoint/2010/main" val="2193914533"/>
                  </p:ext>
                </p:extLst>
              </p:nvPr>
            </p:nvGraphicFramePr>
            <p:xfrm>
              <a:off x="6592888" y="2141538"/>
              <a:ext cx="482600" cy="331787"/>
            </p:xfrm>
            <a:graphic>
              <a:graphicData uri="http://schemas.openxmlformats.org/presentationml/2006/ole">
                <mc:AlternateContent xmlns:mc="http://schemas.openxmlformats.org/markup-compatibility/2006">
                  <mc:Choice xmlns:v="urn:schemas-microsoft-com:vml" Requires="v">
                    <p:oleObj spid="_x0000_s100061" name="公式" r:id="rId36" imgW="800280" imgH="546120" progId="Equation.3">
                      <p:embed/>
                    </p:oleObj>
                  </mc:Choice>
                  <mc:Fallback>
                    <p:oleObj name="公式" r:id="rId36" imgW="800280" imgH="546120" progId="Equation.3">
                      <p:embed/>
                      <p:pic>
                        <p:nvPicPr>
                          <p:cNvPr id="0" name="Picture 282"/>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6592888" y="2141538"/>
                            <a:ext cx="482600" cy="331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 name="Object 23"/>
              <p:cNvGraphicFramePr>
                <a:graphicFrameLocks noChangeAspect="1"/>
              </p:cNvGraphicFramePr>
              <p:nvPr>
                <p:extLst>
                  <p:ext uri="{D42A27DB-BD31-4B8C-83A1-F6EECF244321}">
                    <p14:modId xmlns:p14="http://schemas.microsoft.com/office/powerpoint/2010/main" val="3718001775"/>
                  </p:ext>
                </p:extLst>
              </p:nvPr>
            </p:nvGraphicFramePr>
            <p:xfrm>
              <a:off x="7394575" y="2452688"/>
              <a:ext cx="233363" cy="314325"/>
            </p:xfrm>
            <a:graphic>
              <a:graphicData uri="http://schemas.openxmlformats.org/presentationml/2006/ole">
                <mc:AlternateContent xmlns:mc="http://schemas.openxmlformats.org/markup-compatibility/2006">
                  <mc:Choice xmlns:v="urn:schemas-microsoft-com:vml" Requires="v">
                    <p:oleObj spid="_x0000_s100062" name="Equation" r:id="rId38" imgW="381240" imgH="507960" progId="Equation.3">
                      <p:embed/>
                    </p:oleObj>
                  </mc:Choice>
                  <mc:Fallback>
                    <p:oleObj name="Equation" r:id="rId38" imgW="381240" imgH="507960" progId="Equation.3">
                      <p:embed/>
                      <p:pic>
                        <p:nvPicPr>
                          <p:cNvPr id="0" name="Picture 283"/>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7394575" y="2452688"/>
                            <a:ext cx="233363"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 name="Line 24"/>
              <p:cNvSpPr>
                <a:spLocks noChangeShapeType="1"/>
              </p:cNvSpPr>
              <p:nvPr/>
            </p:nvSpPr>
            <p:spPr bwMode="auto">
              <a:xfrm rot="20803378" flipV="1">
                <a:off x="5881688" y="2700338"/>
                <a:ext cx="381000" cy="228600"/>
              </a:xfrm>
              <a:prstGeom prst="line">
                <a:avLst/>
              </a:prstGeom>
              <a:noFill/>
              <a:ln w="28575">
                <a:solidFill>
                  <a:schemeClr val="bg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9" name="Object 25"/>
              <p:cNvGraphicFramePr>
                <a:graphicFrameLocks noChangeAspect="1"/>
              </p:cNvGraphicFramePr>
              <p:nvPr>
                <p:extLst>
                  <p:ext uri="{D42A27DB-BD31-4B8C-83A1-F6EECF244321}">
                    <p14:modId xmlns:p14="http://schemas.microsoft.com/office/powerpoint/2010/main" val="1853562564"/>
                  </p:ext>
                </p:extLst>
              </p:nvPr>
            </p:nvGraphicFramePr>
            <p:xfrm>
              <a:off x="5735638" y="3122613"/>
              <a:ext cx="204787" cy="234950"/>
            </p:xfrm>
            <a:graphic>
              <a:graphicData uri="http://schemas.openxmlformats.org/presentationml/2006/ole">
                <mc:AlternateContent xmlns:mc="http://schemas.openxmlformats.org/markup-compatibility/2006">
                  <mc:Choice xmlns:v="urn:schemas-microsoft-com:vml" Requires="v">
                    <p:oleObj spid="_x0000_s100063" name="Equation" r:id="rId40" imgW="330120" imgH="381240" progId="Equation.3">
                      <p:embed/>
                    </p:oleObj>
                  </mc:Choice>
                  <mc:Fallback>
                    <p:oleObj name="Equation" r:id="rId40" imgW="330120" imgH="381240" progId="Equation.3">
                      <p:embed/>
                      <p:pic>
                        <p:nvPicPr>
                          <p:cNvPr id="0" name="Picture 284"/>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5735638" y="3122613"/>
                            <a:ext cx="204787" cy="234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 name="Object 26"/>
              <p:cNvGraphicFramePr>
                <a:graphicFrameLocks noChangeAspect="1"/>
              </p:cNvGraphicFramePr>
              <p:nvPr>
                <p:extLst>
                  <p:ext uri="{D42A27DB-BD31-4B8C-83A1-F6EECF244321}">
                    <p14:modId xmlns:p14="http://schemas.microsoft.com/office/powerpoint/2010/main" val="3718349865"/>
                  </p:ext>
                </p:extLst>
              </p:nvPr>
            </p:nvGraphicFramePr>
            <p:xfrm>
              <a:off x="6410325" y="3676650"/>
              <a:ext cx="233363" cy="254000"/>
            </p:xfrm>
            <a:graphic>
              <a:graphicData uri="http://schemas.openxmlformats.org/presentationml/2006/ole">
                <mc:AlternateContent xmlns:mc="http://schemas.openxmlformats.org/markup-compatibility/2006">
                  <mc:Choice xmlns:v="urn:schemas-microsoft-com:vml" Requires="v">
                    <p:oleObj spid="_x0000_s100064" name="Equation" r:id="rId42" imgW="381240" imgH="406440" progId="Equation.3">
                      <p:embed/>
                    </p:oleObj>
                  </mc:Choice>
                  <mc:Fallback>
                    <p:oleObj name="Equation" r:id="rId42" imgW="381240" imgH="406440" progId="Equation.3">
                      <p:embed/>
                      <p:pic>
                        <p:nvPicPr>
                          <p:cNvPr id="0" name="Picture 285"/>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6410325" y="3676650"/>
                            <a:ext cx="233363"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 name="Line 27"/>
              <p:cNvSpPr>
                <a:spLocks noChangeShapeType="1"/>
              </p:cNvSpPr>
              <p:nvPr/>
            </p:nvSpPr>
            <p:spPr bwMode="auto">
              <a:xfrm rot="4375276" flipV="1">
                <a:off x="7462838" y="2986088"/>
                <a:ext cx="762000" cy="457200"/>
              </a:xfrm>
              <a:prstGeom prst="line">
                <a:avLst/>
              </a:prstGeom>
              <a:noFill/>
              <a:ln w="28575">
                <a:solidFill>
                  <a:srgbClr val="FF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2" name="Object 28"/>
              <p:cNvGraphicFramePr>
                <a:graphicFrameLocks noChangeAspect="1"/>
              </p:cNvGraphicFramePr>
              <p:nvPr>
                <p:extLst>
                  <p:ext uri="{D42A27DB-BD31-4B8C-83A1-F6EECF244321}">
                    <p14:modId xmlns:p14="http://schemas.microsoft.com/office/powerpoint/2010/main" val="1298424404"/>
                  </p:ext>
                </p:extLst>
              </p:nvPr>
            </p:nvGraphicFramePr>
            <p:xfrm>
              <a:off x="7740650" y="2781300"/>
              <a:ext cx="1003300" cy="333375"/>
            </p:xfrm>
            <a:graphic>
              <a:graphicData uri="http://schemas.openxmlformats.org/presentationml/2006/ole">
                <mc:AlternateContent xmlns:mc="http://schemas.openxmlformats.org/markup-compatibility/2006">
                  <mc:Choice xmlns:v="urn:schemas-microsoft-com:vml" Requires="v">
                    <p:oleObj spid="_x0000_s100065" name="公式" r:id="rId44" imgW="1676880" imgH="546120" progId="Equation.3">
                      <p:embed/>
                    </p:oleObj>
                  </mc:Choice>
                  <mc:Fallback>
                    <p:oleObj name="公式" r:id="rId44" imgW="1676880" imgH="546120" progId="Equation.3">
                      <p:embed/>
                      <p:pic>
                        <p:nvPicPr>
                          <p:cNvPr id="0" name="Picture 286"/>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7740650" y="2781300"/>
                            <a:ext cx="1003300"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 name="Object 29"/>
              <p:cNvGraphicFramePr>
                <a:graphicFrameLocks noChangeAspect="1"/>
              </p:cNvGraphicFramePr>
              <p:nvPr>
                <p:extLst>
                  <p:ext uri="{D42A27DB-BD31-4B8C-83A1-F6EECF244321}">
                    <p14:modId xmlns:p14="http://schemas.microsoft.com/office/powerpoint/2010/main" val="2700238496"/>
                  </p:ext>
                </p:extLst>
              </p:nvPr>
            </p:nvGraphicFramePr>
            <p:xfrm>
              <a:off x="6751638" y="3003550"/>
              <a:ext cx="395287" cy="230188"/>
            </p:xfrm>
            <a:graphic>
              <a:graphicData uri="http://schemas.openxmlformats.org/presentationml/2006/ole">
                <mc:AlternateContent xmlns:mc="http://schemas.openxmlformats.org/markup-compatibility/2006">
                  <mc:Choice xmlns:v="urn:schemas-microsoft-com:vml" Requires="v">
                    <p:oleObj spid="_x0000_s100066" name="公式" r:id="rId46" imgW="648000" imgH="381240" progId="Equation.3">
                      <p:embed/>
                    </p:oleObj>
                  </mc:Choice>
                  <mc:Fallback>
                    <p:oleObj name="公式" r:id="rId46" imgW="648000" imgH="381240" progId="Equation.3">
                      <p:embed/>
                      <p:pic>
                        <p:nvPicPr>
                          <p:cNvPr id="0" name="Picture 287"/>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6751638" y="3003550"/>
                            <a:ext cx="395287" cy="230188"/>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sp>
            <p:nvSpPr>
              <p:cNvPr id="98" name="Arc 30"/>
              <p:cNvSpPr>
                <a:spLocks/>
              </p:cNvSpPr>
              <p:nvPr/>
            </p:nvSpPr>
            <p:spPr bwMode="auto">
              <a:xfrm>
                <a:off x="6643688" y="3303588"/>
                <a:ext cx="449262" cy="142875"/>
              </a:xfrm>
              <a:custGeom>
                <a:avLst/>
                <a:gdLst>
                  <a:gd name="G0" fmla="+- 2296 0 0"/>
                  <a:gd name="G1" fmla="+- 21600 0 0"/>
                  <a:gd name="G2" fmla="+- 21600 0 0"/>
                  <a:gd name="T0" fmla="*/ 0 w 22495"/>
                  <a:gd name="T1" fmla="*/ 122 h 21600"/>
                  <a:gd name="T2" fmla="*/ 22495 w 22495"/>
                  <a:gd name="T3" fmla="*/ 13948 h 21600"/>
                  <a:gd name="T4" fmla="*/ 2296 w 22495"/>
                  <a:gd name="T5" fmla="*/ 21600 h 21600"/>
                </a:gdLst>
                <a:ahLst/>
                <a:cxnLst>
                  <a:cxn ang="0">
                    <a:pos x="T0" y="T1"/>
                  </a:cxn>
                  <a:cxn ang="0">
                    <a:pos x="T2" y="T3"/>
                  </a:cxn>
                  <a:cxn ang="0">
                    <a:pos x="T4" y="T5"/>
                  </a:cxn>
                </a:cxnLst>
                <a:rect l="0" t="0" r="r" b="b"/>
                <a:pathLst>
                  <a:path w="22495" h="21600" fill="none" extrusionOk="0">
                    <a:moveTo>
                      <a:pt x="0" y="122"/>
                    </a:moveTo>
                    <a:cubicBezTo>
                      <a:pt x="762" y="40"/>
                      <a:pt x="1529" y="-1"/>
                      <a:pt x="2296" y="0"/>
                    </a:cubicBezTo>
                    <a:cubicBezTo>
                      <a:pt x="11273" y="0"/>
                      <a:pt x="19314" y="5552"/>
                      <a:pt x="22495" y="13947"/>
                    </a:cubicBezTo>
                  </a:path>
                  <a:path w="22495" h="21600" stroke="0" extrusionOk="0">
                    <a:moveTo>
                      <a:pt x="0" y="122"/>
                    </a:moveTo>
                    <a:cubicBezTo>
                      <a:pt x="762" y="40"/>
                      <a:pt x="1529" y="-1"/>
                      <a:pt x="2296" y="0"/>
                    </a:cubicBezTo>
                    <a:cubicBezTo>
                      <a:pt x="11273" y="0"/>
                      <a:pt x="19314" y="5552"/>
                      <a:pt x="22495" y="13947"/>
                    </a:cubicBezTo>
                    <a:lnTo>
                      <a:pt x="2296" y="21600"/>
                    </a:lnTo>
                    <a:close/>
                  </a:path>
                </a:pathLst>
              </a:custGeom>
              <a:noFill/>
              <a:ln w="1905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Line 31"/>
              <p:cNvSpPr>
                <a:spLocks noChangeShapeType="1"/>
              </p:cNvSpPr>
              <p:nvPr/>
            </p:nvSpPr>
            <p:spPr bwMode="auto">
              <a:xfrm rot="6383871" flipV="1">
                <a:off x="6221413" y="2933700"/>
                <a:ext cx="762000" cy="457200"/>
              </a:xfrm>
              <a:prstGeom prst="line">
                <a:avLst/>
              </a:prstGeom>
              <a:noFill/>
              <a:ln w="28575">
                <a:solidFill>
                  <a:srgbClr val="66FF33"/>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 name="Line 32"/>
              <p:cNvSpPr>
                <a:spLocks noChangeShapeType="1"/>
              </p:cNvSpPr>
              <p:nvPr/>
            </p:nvSpPr>
            <p:spPr bwMode="auto">
              <a:xfrm rot="9775276" flipV="1">
                <a:off x="6840538" y="3052763"/>
                <a:ext cx="762000" cy="457200"/>
              </a:xfrm>
              <a:prstGeom prst="line">
                <a:avLst/>
              </a:prstGeom>
              <a:noFill/>
              <a:ln w="28575">
                <a:solidFill>
                  <a:srgbClr val="FF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 name="Line 33"/>
              <p:cNvSpPr>
                <a:spLocks noChangeShapeType="1"/>
              </p:cNvSpPr>
              <p:nvPr/>
            </p:nvSpPr>
            <p:spPr bwMode="auto">
              <a:xfrm rot="6383871" flipV="1">
                <a:off x="6059487" y="3003551"/>
                <a:ext cx="1204913" cy="722312"/>
              </a:xfrm>
              <a:prstGeom prst="line">
                <a:avLst/>
              </a:prstGeom>
              <a:noFill/>
              <a:ln w="19050">
                <a:solidFill>
                  <a:srgbClr val="66FF33"/>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 name="Line 34"/>
              <p:cNvSpPr>
                <a:spLocks noChangeShapeType="1"/>
              </p:cNvSpPr>
              <p:nvPr/>
            </p:nvSpPr>
            <p:spPr bwMode="auto">
              <a:xfrm rot="9775276" flipV="1">
                <a:off x="6348413" y="3079750"/>
                <a:ext cx="1374775" cy="835025"/>
              </a:xfrm>
              <a:prstGeom prst="line">
                <a:avLst/>
              </a:prstGeom>
              <a:noFill/>
              <a:ln w="19050">
                <a:solidFill>
                  <a:srgbClr val="FFFF00"/>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 name="Freeform 38"/>
              <p:cNvSpPr>
                <a:spLocks/>
              </p:cNvSpPr>
              <p:nvPr/>
            </p:nvSpPr>
            <p:spPr bwMode="auto">
              <a:xfrm>
                <a:off x="5989638" y="2644775"/>
                <a:ext cx="2232025" cy="598488"/>
              </a:xfrm>
              <a:custGeom>
                <a:avLst/>
                <a:gdLst>
                  <a:gd name="T0" fmla="*/ 0 w 1406"/>
                  <a:gd name="T1" fmla="*/ 324 h 377"/>
                  <a:gd name="T2" fmla="*/ 307 w 1406"/>
                  <a:gd name="T3" fmla="*/ 52 h 377"/>
                  <a:gd name="T4" fmla="*/ 601 w 1406"/>
                  <a:gd name="T5" fmla="*/ 10 h 377"/>
                  <a:gd name="T6" fmla="*/ 847 w 1406"/>
                  <a:gd name="T7" fmla="*/ 94 h 377"/>
                  <a:gd name="T8" fmla="*/ 1044 w 1406"/>
                  <a:gd name="T9" fmla="*/ 233 h 377"/>
                  <a:gd name="T10" fmla="*/ 1180 w 1406"/>
                  <a:gd name="T11" fmla="*/ 324 h 377"/>
                  <a:gd name="T12" fmla="*/ 1316 w 1406"/>
                  <a:gd name="T13" fmla="*/ 369 h 377"/>
                  <a:gd name="T14" fmla="*/ 1406 w 1406"/>
                  <a:gd name="T15" fmla="*/ 369 h 3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6" h="377">
                    <a:moveTo>
                      <a:pt x="0" y="324"/>
                    </a:moveTo>
                    <a:cubicBezTo>
                      <a:pt x="51" y="279"/>
                      <a:pt x="207" y="104"/>
                      <a:pt x="307" y="52"/>
                    </a:cubicBezTo>
                    <a:cubicBezTo>
                      <a:pt x="407" y="0"/>
                      <a:pt x="511" y="3"/>
                      <a:pt x="601" y="10"/>
                    </a:cubicBezTo>
                    <a:cubicBezTo>
                      <a:pt x="691" y="17"/>
                      <a:pt x="773" y="57"/>
                      <a:pt x="847" y="94"/>
                    </a:cubicBezTo>
                    <a:cubicBezTo>
                      <a:pt x="921" y="131"/>
                      <a:pt x="989" y="195"/>
                      <a:pt x="1044" y="233"/>
                    </a:cubicBezTo>
                    <a:cubicBezTo>
                      <a:pt x="1099" y="271"/>
                      <a:pt x="1135" y="301"/>
                      <a:pt x="1180" y="324"/>
                    </a:cubicBezTo>
                    <a:cubicBezTo>
                      <a:pt x="1225" y="347"/>
                      <a:pt x="1278" y="361"/>
                      <a:pt x="1316" y="369"/>
                    </a:cubicBezTo>
                    <a:cubicBezTo>
                      <a:pt x="1354" y="377"/>
                      <a:pt x="1380" y="373"/>
                      <a:pt x="1406" y="369"/>
                    </a:cubicBezTo>
                  </a:path>
                </a:pathLst>
              </a:custGeom>
              <a:noFill/>
              <a:ln w="1905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 name="Text Box 46"/>
              <p:cNvSpPr txBox="1">
                <a:spLocks noChangeArrowheads="1"/>
              </p:cNvSpPr>
              <p:nvPr/>
            </p:nvSpPr>
            <p:spPr bwMode="auto">
              <a:xfrm>
                <a:off x="6327775" y="2487613"/>
                <a:ext cx="301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a:latin typeface="Times New Roman" pitchFamily="18" charset="0"/>
                    <a:sym typeface="Symbol" pitchFamily="18" charset="2"/>
                  </a:rPr>
                  <a:t></a:t>
                </a:r>
                <a:endParaRPr kumimoji="1" lang="en-US" altLang="zh-CN" sz="2000" b="1">
                  <a:latin typeface="Times New Roman" pitchFamily="18" charset="0"/>
                </a:endParaRPr>
              </a:p>
            </p:txBody>
          </p:sp>
          <p:sp>
            <p:nvSpPr>
              <p:cNvPr id="105" name="Line 47"/>
              <p:cNvSpPr>
                <a:spLocks noChangeShapeType="1"/>
              </p:cNvSpPr>
              <p:nvPr/>
            </p:nvSpPr>
            <p:spPr bwMode="auto">
              <a:xfrm rot="983871" flipV="1">
                <a:off x="6524625" y="2282825"/>
                <a:ext cx="677863" cy="539750"/>
              </a:xfrm>
              <a:prstGeom prst="line">
                <a:avLst/>
              </a:prstGeom>
              <a:noFill/>
              <a:ln w="28575">
                <a:solidFill>
                  <a:srgbClr val="66FF33"/>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 name="Text Box 48"/>
              <p:cNvSpPr txBox="1">
                <a:spLocks noChangeArrowheads="1"/>
              </p:cNvSpPr>
              <p:nvPr/>
            </p:nvSpPr>
            <p:spPr bwMode="auto">
              <a:xfrm>
                <a:off x="7392988" y="2713038"/>
                <a:ext cx="301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a:latin typeface="Times New Roman" pitchFamily="18" charset="0"/>
                    <a:sym typeface="Symbol" pitchFamily="18" charset="2"/>
                  </a:rPr>
                  <a:t></a:t>
                </a:r>
                <a:endParaRPr kumimoji="1" lang="en-US" altLang="zh-CN" sz="2000" b="1">
                  <a:latin typeface="Times New Roman" pitchFamily="18" charset="0"/>
                </a:endParaRPr>
              </a:p>
            </p:txBody>
          </p:sp>
        </p:grpSp>
      </p:grpSp>
      <p:cxnSp>
        <p:nvCxnSpPr>
          <p:cNvPr id="11" name="直接箭头连接符 10"/>
          <p:cNvCxnSpPr/>
          <p:nvPr/>
        </p:nvCxnSpPr>
        <p:spPr>
          <a:xfrm flipH="1" flipV="1">
            <a:off x="5724128" y="6381328"/>
            <a:ext cx="1106884" cy="1033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0480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84176"/>
            <a:ext cx="8291264" cy="4997152"/>
          </a:xfrm>
        </p:spPr>
        <p:txBody>
          <a:bodyPr>
            <a:normAutofit/>
          </a:bodyPr>
          <a:lstStyle/>
          <a:p>
            <a:pPr>
              <a:lnSpc>
                <a:spcPct val="125000"/>
              </a:lnSpc>
              <a:spcBef>
                <a:spcPts val="1800"/>
              </a:spcBef>
            </a:pPr>
            <a:r>
              <a:rPr lang="zh-CN" altLang="en-US" dirty="0">
                <a:latin typeface="+mj-ea"/>
                <a:ea typeface="+mj-ea"/>
              </a:rPr>
              <a:t>一般平面曲线运动中的加速度</a:t>
            </a:r>
            <a:br>
              <a:rPr lang="en-US" altLang="zh-CN" dirty="0">
                <a:latin typeface="+mj-ea"/>
                <a:ea typeface="+mj-ea"/>
              </a:rPr>
            </a:br>
            <a:endParaRPr lang="en-US" altLang="zh-CN"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p:nvPr>
        </p:nvSpPr>
        <p:spPr>
          <a:xfrm>
            <a:off x="0" y="274638"/>
            <a:ext cx="9144000" cy="1143000"/>
          </a:xfrm>
        </p:spPr>
        <p:txBody>
          <a:bodyPr>
            <a:noAutofit/>
          </a:bodyPr>
          <a:lstStyle/>
          <a:p>
            <a:r>
              <a:rPr lang="en-US" altLang="zh-CN" sz="2800" dirty="0"/>
              <a:t>§1.4</a:t>
            </a:r>
            <a:r>
              <a:rPr lang="zh-CN" altLang="en-US" sz="2800" dirty="0"/>
              <a:t> 用自然坐标表示平面曲线运动中的速度和加速度</a:t>
            </a:r>
          </a:p>
        </p:txBody>
      </p:sp>
      <p:grpSp>
        <p:nvGrpSpPr>
          <p:cNvPr id="10" name="组合 9"/>
          <p:cNvGrpSpPr/>
          <p:nvPr/>
        </p:nvGrpSpPr>
        <p:grpSpPr>
          <a:xfrm>
            <a:off x="7092280" y="1412776"/>
            <a:ext cx="1937816" cy="1564158"/>
            <a:chOff x="6283847" y="4529138"/>
            <a:chExt cx="1937816" cy="1564158"/>
          </a:xfrm>
        </p:grpSpPr>
        <p:sp>
          <p:nvSpPr>
            <p:cNvPr id="4" name="矩形 3"/>
            <p:cNvSpPr/>
            <p:nvPr/>
          </p:nvSpPr>
          <p:spPr>
            <a:xfrm>
              <a:off x="6283847" y="4529138"/>
              <a:ext cx="1937816" cy="15641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p:cNvGrpSpPr/>
            <p:nvPr/>
          </p:nvGrpSpPr>
          <p:grpSpPr>
            <a:xfrm>
              <a:off x="6581775" y="4540250"/>
              <a:ext cx="1519238" cy="1495425"/>
              <a:chOff x="6581775" y="4540250"/>
              <a:chExt cx="1519238" cy="1495425"/>
            </a:xfrm>
          </p:grpSpPr>
          <p:sp>
            <p:nvSpPr>
              <p:cNvPr id="47" name="Line 3"/>
              <p:cNvSpPr>
                <a:spLocks noChangeShapeType="1"/>
              </p:cNvSpPr>
              <p:nvPr/>
            </p:nvSpPr>
            <p:spPr bwMode="auto">
              <a:xfrm rot="4059142">
                <a:off x="7301707" y="5050631"/>
                <a:ext cx="700088" cy="485775"/>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8" name="Object 4"/>
              <p:cNvGraphicFramePr>
                <a:graphicFrameLocks noChangeAspect="1"/>
              </p:cNvGraphicFramePr>
              <p:nvPr>
                <p:extLst>
                  <p:ext uri="{D42A27DB-BD31-4B8C-83A1-F6EECF244321}">
                    <p14:modId xmlns:p14="http://schemas.microsoft.com/office/powerpoint/2010/main" val="850190679"/>
                  </p:ext>
                </p:extLst>
              </p:nvPr>
            </p:nvGraphicFramePr>
            <p:xfrm>
              <a:off x="6918325" y="4540250"/>
              <a:ext cx="485775" cy="334963"/>
            </p:xfrm>
            <a:graphic>
              <a:graphicData uri="http://schemas.openxmlformats.org/presentationml/2006/ole">
                <mc:AlternateContent xmlns:mc="http://schemas.openxmlformats.org/markup-compatibility/2006">
                  <mc:Choice xmlns:v="urn:schemas-microsoft-com:vml" Requires="v">
                    <p:oleObj spid="_x0000_s104611" name="公式" r:id="rId4" imgW="800280" imgH="546120" progId="Equation.3">
                      <p:embed/>
                    </p:oleObj>
                  </mc:Choice>
                  <mc:Fallback>
                    <p:oleObj name="公式" r:id="rId4" imgW="800280" imgH="546120" progId="Equation.3">
                      <p:embed/>
                      <p:pic>
                        <p:nvPicPr>
                          <p:cNvPr id="0" name="Picture 19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8325" y="4540250"/>
                            <a:ext cx="485775" cy="334963"/>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graphicFrame>
            <p:nvGraphicFramePr>
              <p:cNvPr id="49" name="Object 5"/>
              <p:cNvGraphicFramePr>
                <a:graphicFrameLocks noChangeAspect="1"/>
              </p:cNvGraphicFramePr>
              <p:nvPr>
                <p:extLst>
                  <p:ext uri="{D42A27DB-BD31-4B8C-83A1-F6EECF244321}">
                    <p14:modId xmlns:p14="http://schemas.microsoft.com/office/powerpoint/2010/main" val="356581157"/>
                  </p:ext>
                </p:extLst>
              </p:nvPr>
            </p:nvGraphicFramePr>
            <p:xfrm>
              <a:off x="6581775" y="5700713"/>
              <a:ext cx="1014413" cy="334962"/>
            </p:xfrm>
            <a:graphic>
              <a:graphicData uri="http://schemas.openxmlformats.org/presentationml/2006/ole">
                <mc:AlternateContent xmlns:mc="http://schemas.openxmlformats.org/markup-compatibility/2006">
                  <mc:Choice xmlns:v="urn:schemas-microsoft-com:vml" Requires="v">
                    <p:oleObj spid="_x0000_s104612" name="公式" r:id="rId6" imgW="1676880" imgH="546120" progId="Equation.3">
                      <p:embed/>
                    </p:oleObj>
                  </mc:Choice>
                  <mc:Fallback>
                    <p:oleObj name="公式" r:id="rId6" imgW="1676880" imgH="546120" progId="Equation.3">
                      <p:embed/>
                      <p:pic>
                        <p:nvPicPr>
                          <p:cNvPr id="0" name="Picture 19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81775" y="5700713"/>
                            <a:ext cx="1014413" cy="334962"/>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graphicFrame>
            <p:nvGraphicFramePr>
              <p:cNvPr id="50" name="Object 6"/>
              <p:cNvGraphicFramePr>
                <a:graphicFrameLocks noChangeAspect="1"/>
              </p:cNvGraphicFramePr>
              <p:nvPr>
                <p:extLst>
                  <p:ext uri="{D42A27DB-BD31-4B8C-83A1-F6EECF244321}">
                    <p14:modId xmlns:p14="http://schemas.microsoft.com/office/powerpoint/2010/main" val="3601920042"/>
                  </p:ext>
                </p:extLst>
              </p:nvPr>
            </p:nvGraphicFramePr>
            <p:xfrm>
              <a:off x="7694613" y="5181600"/>
              <a:ext cx="406400" cy="263525"/>
            </p:xfrm>
            <a:graphic>
              <a:graphicData uri="http://schemas.openxmlformats.org/presentationml/2006/ole">
                <mc:AlternateContent xmlns:mc="http://schemas.openxmlformats.org/markup-compatibility/2006">
                  <mc:Choice xmlns:v="urn:schemas-microsoft-com:vml" Requires="v">
                    <p:oleObj spid="_x0000_s104613" name="公式" r:id="rId8" imgW="660600" imgH="432000" progId="Equation.3">
                      <p:embed/>
                    </p:oleObj>
                  </mc:Choice>
                  <mc:Fallback>
                    <p:oleObj name="公式" r:id="rId8" imgW="660600" imgH="432000" progId="Equation.3">
                      <p:embed/>
                      <p:pic>
                        <p:nvPicPr>
                          <p:cNvPr id="0" name="Picture 19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94613" y="5181600"/>
                            <a:ext cx="406400" cy="263525"/>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graphicFrame>
            <p:nvGraphicFramePr>
              <p:cNvPr id="51" name="Object 7"/>
              <p:cNvGraphicFramePr>
                <a:graphicFrameLocks noChangeAspect="1"/>
              </p:cNvGraphicFramePr>
              <p:nvPr>
                <p:extLst>
                  <p:ext uri="{D42A27DB-BD31-4B8C-83A1-F6EECF244321}">
                    <p14:modId xmlns:p14="http://schemas.microsoft.com/office/powerpoint/2010/main" val="795422425"/>
                  </p:ext>
                </p:extLst>
              </p:nvPr>
            </p:nvGraphicFramePr>
            <p:xfrm>
              <a:off x="7167563" y="5056188"/>
              <a:ext cx="395287" cy="231775"/>
            </p:xfrm>
            <a:graphic>
              <a:graphicData uri="http://schemas.openxmlformats.org/presentationml/2006/ole">
                <mc:AlternateContent xmlns:mc="http://schemas.openxmlformats.org/markup-compatibility/2006">
                  <mc:Choice xmlns:v="urn:schemas-microsoft-com:vml" Requires="v">
                    <p:oleObj spid="_x0000_s104614" name="公式" r:id="rId10" imgW="648000" imgH="381240" progId="Equation.3">
                      <p:embed/>
                    </p:oleObj>
                  </mc:Choice>
                  <mc:Fallback>
                    <p:oleObj name="公式" r:id="rId10" imgW="648000" imgH="381240" progId="Equation.3">
                      <p:embed/>
                      <p:pic>
                        <p:nvPicPr>
                          <p:cNvPr id="0" name="Picture 20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67563" y="5056188"/>
                            <a:ext cx="395287" cy="231775"/>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sp>
            <p:nvSpPr>
              <p:cNvPr id="52" name="Line 35"/>
              <p:cNvSpPr>
                <a:spLocks noChangeShapeType="1"/>
              </p:cNvSpPr>
              <p:nvPr/>
            </p:nvSpPr>
            <p:spPr bwMode="auto">
              <a:xfrm rot="983871" flipV="1">
                <a:off x="6943725" y="4751388"/>
                <a:ext cx="763588" cy="476250"/>
              </a:xfrm>
              <a:prstGeom prst="line">
                <a:avLst/>
              </a:prstGeom>
              <a:noFill/>
              <a:ln w="38100">
                <a:solidFill>
                  <a:srgbClr val="66FF33"/>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36"/>
              <p:cNvSpPr>
                <a:spLocks noChangeShapeType="1"/>
              </p:cNvSpPr>
              <p:nvPr/>
            </p:nvSpPr>
            <p:spPr bwMode="auto">
              <a:xfrm rot="4375276" flipV="1">
                <a:off x="6862763" y="5189538"/>
                <a:ext cx="762000" cy="457200"/>
              </a:xfrm>
              <a:prstGeom prst="line">
                <a:avLst/>
              </a:prstGeom>
              <a:noFill/>
              <a:ln w="38100">
                <a:solidFill>
                  <a:srgbClr val="FF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Arc 37"/>
              <p:cNvSpPr>
                <a:spLocks/>
              </p:cNvSpPr>
              <p:nvPr/>
            </p:nvSpPr>
            <p:spPr bwMode="auto">
              <a:xfrm>
                <a:off x="6926263" y="5070475"/>
                <a:ext cx="166687" cy="176213"/>
              </a:xfrm>
              <a:custGeom>
                <a:avLst/>
                <a:gdLst>
                  <a:gd name="G0" fmla="+- 0 0 0"/>
                  <a:gd name="G1" fmla="+- 7469 0 0"/>
                  <a:gd name="G2" fmla="+- 21600 0 0"/>
                  <a:gd name="T0" fmla="*/ 20267 w 21600"/>
                  <a:gd name="T1" fmla="*/ 0 h 16850"/>
                  <a:gd name="T2" fmla="*/ 19456 w 21600"/>
                  <a:gd name="T3" fmla="*/ 16850 h 16850"/>
                  <a:gd name="T4" fmla="*/ 0 w 21600"/>
                  <a:gd name="T5" fmla="*/ 7469 h 16850"/>
                </a:gdLst>
                <a:ahLst/>
                <a:cxnLst>
                  <a:cxn ang="0">
                    <a:pos x="T0" y="T1"/>
                  </a:cxn>
                  <a:cxn ang="0">
                    <a:pos x="T2" y="T3"/>
                  </a:cxn>
                  <a:cxn ang="0">
                    <a:pos x="T4" y="T5"/>
                  </a:cxn>
                </a:cxnLst>
                <a:rect l="0" t="0" r="r" b="b"/>
                <a:pathLst>
                  <a:path w="21600" h="16850" fill="none" extrusionOk="0">
                    <a:moveTo>
                      <a:pt x="20267" y="-1"/>
                    </a:moveTo>
                    <a:cubicBezTo>
                      <a:pt x="21148" y="2391"/>
                      <a:pt x="21600" y="4920"/>
                      <a:pt x="21600" y="7469"/>
                    </a:cubicBezTo>
                    <a:cubicBezTo>
                      <a:pt x="21600" y="10717"/>
                      <a:pt x="20867" y="13924"/>
                      <a:pt x="19456" y="16850"/>
                    </a:cubicBezTo>
                  </a:path>
                  <a:path w="21600" h="16850" stroke="0" extrusionOk="0">
                    <a:moveTo>
                      <a:pt x="20267" y="-1"/>
                    </a:moveTo>
                    <a:cubicBezTo>
                      <a:pt x="21148" y="2391"/>
                      <a:pt x="21600" y="4920"/>
                      <a:pt x="21600" y="7469"/>
                    </a:cubicBezTo>
                    <a:cubicBezTo>
                      <a:pt x="21600" y="10717"/>
                      <a:pt x="20867" y="13924"/>
                      <a:pt x="19456" y="16850"/>
                    </a:cubicBezTo>
                    <a:lnTo>
                      <a:pt x="0" y="7469"/>
                    </a:lnTo>
                    <a:close/>
                  </a:path>
                </a:pathLst>
              </a:custGeom>
              <a:noFill/>
              <a:ln w="1905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aphicFrame>
        <p:nvGraphicFramePr>
          <p:cNvPr id="62" name="Object 3"/>
          <p:cNvGraphicFramePr>
            <a:graphicFrameLocks noChangeAspect="1"/>
          </p:cNvGraphicFramePr>
          <p:nvPr>
            <p:extLst>
              <p:ext uri="{D42A27DB-BD31-4B8C-83A1-F6EECF244321}">
                <p14:modId xmlns:p14="http://schemas.microsoft.com/office/powerpoint/2010/main" val="3389975753"/>
              </p:ext>
            </p:extLst>
          </p:nvPr>
        </p:nvGraphicFramePr>
        <p:xfrm>
          <a:off x="1763688" y="2780928"/>
          <a:ext cx="1428339" cy="374646"/>
        </p:xfrm>
        <a:graphic>
          <a:graphicData uri="http://schemas.openxmlformats.org/presentationml/2006/ole">
            <mc:AlternateContent xmlns:mc="http://schemas.openxmlformats.org/markup-compatibility/2006">
              <mc:Choice xmlns:v="urn:schemas-microsoft-com:vml" Requires="v">
                <p:oleObj spid="_x0000_s104615" name="Equation" r:id="rId12" imgW="672840" imgH="177480" progId="Equation.DSMT4">
                  <p:embed/>
                </p:oleObj>
              </mc:Choice>
              <mc:Fallback>
                <p:oleObj name="Equation" r:id="rId12" imgW="672840" imgH="177480" progId="Equation.DSMT4">
                  <p:embed/>
                  <p:pic>
                    <p:nvPicPr>
                      <p:cNvPr id="0" name="Picture 20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63688" y="2780928"/>
                        <a:ext cx="1428339" cy="3746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 name="Object 4"/>
          <p:cNvGraphicFramePr>
            <a:graphicFrameLocks noChangeAspect="1"/>
          </p:cNvGraphicFramePr>
          <p:nvPr>
            <p:extLst>
              <p:ext uri="{D42A27DB-BD31-4B8C-83A1-F6EECF244321}">
                <p14:modId xmlns:p14="http://schemas.microsoft.com/office/powerpoint/2010/main" val="913842511"/>
              </p:ext>
            </p:extLst>
          </p:nvPr>
        </p:nvGraphicFramePr>
        <p:xfrm>
          <a:off x="2324101" y="2246329"/>
          <a:ext cx="1934965" cy="448687"/>
        </p:xfrm>
        <a:graphic>
          <a:graphicData uri="http://schemas.openxmlformats.org/presentationml/2006/ole">
            <mc:AlternateContent xmlns:mc="http://schemas.openxmlformats.org/markup-compatibility/2006">
              <mc:Choice xmlns:v="urn:schemas-microsoft-com:vml" Requires="v">
                <p:oleObj spid="_x0000_s104616" name="Equation" r:id="rId14" imgW="1091880" imgH="253800" progId="Equation.DSMT4">
                  <p:embed/>
                </p:oleObj>
              </mc:Choice>
              <mc:Fallback>
                <p:oleObj name="Equation" r:id="rId14" imgW="1091880" imgH="253800" progId="Equation.DSMT4">
                  <p:embed/>
                  <p:pic>
                    <p:nvPicPr>
                      <p:cNvPr id="0" name="Picture 20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24101" y="2246329"/>
                        <a:ext cx="1934965" cy="448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 name="Object 5"/>
          <p:cNvGraphicFramePr>
            <a:graphicFrameLocks noChangeAspect="1"/>
          </p:cNvGraphicFramePr>
          <p:nvPr>
            <p:extLst>
              <p:ext uri="{D42A27DB-BD31-4B8C-83A1-F6EECF244321}">
                <p14:modId xmlns:p14="http://schemas.microsoft.com/office/powerpoint/2010/main" val="1666298638"/>
              </p:ext>
            </p:extLst>
          </p:nvPr>
        </p:nvGraphicFramePr>
        <p:xfrm>
          <a:off x="3760870" y="2770921"/>
          <a:ext cx="1027154" cy="367544"/>
        </p:xfrm>
        <a:graphic>
          <a:graphicData uri="http://schemas.openxmlformats.org/presentationml/2006/ole">
            <mc:AlternateContent xmlns:mc="http://schemas.openxmlformats.org/markup-compatibility/2006">
              <mc:Choice xmlns:v="urn:schemas-microsoft-com:vml" Requires="v">
                <p:oleObj spid="_x0000_s104617" name="Equation" r:id="rId16" imgW="495000" imgH="177480" progId="Equation.DSMT4">
                  <p:embed/>
                </p:oleObj>
              </mc:Choice>
              <mc:Fallback>
                <p:oleObj name="Equation" r:id="rId16" imgW="495000" imgH="177480" progId="Equation.DSMT4">
                  <p:embed/>
                  <p:pic>
                    <p:nvPicPr>
                      <p:cNvPr id="0" name="Picture 20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60870" y="2770921"/>
                        <a:ext cx="1027154" cy="3675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 name="Object 6"/>
          <p:cNvGraphicFramePr>
            <a:graphicFrameLocks noChangeAspect="1"/>
          </p:cNvGraphicFramePr>
          <p:nvPr>
            <p:extLst>
              <p:ext uri="{D42A27DB-BD31-4B8C-83A1-F6EECF244321}">
                <p14:modId xmlns:p14="http://schemas.microsoft.com/office/powerpoint/2010/main" val="613446467"/>
              </p:ext>
            </p:extLst>
          </p:nvPr>
        </p:nvGraphicFramePr>
        <p:xfrm>
          <a:off x="4153530" y="2257476"/>
          <a:ext cx="791036" cy="354384"/>
        </p:xfrm>
        <a:graphic>
          <a:graphicData uri="http://schemas.openxmlformats.org/presentationml/2006/ole">
            <mc:AlternateContent xmlns:mc="http://schemas.openxmlformats.org/markup-compatibility/2006">
              <mc:Choice xmlns:v="urn:schemas-microsoft-com:vml" Requires="v">
                <p:oleObj spid="_x0000_s104618" name="Equation" r:id="rId18" imgW="393480" imgH="177480" progId="Equation.DSMT4">
                  <p:embed/>
                </p:oleObj>
              </mc:Choice>
              <mc:Fallback>
                <p:oleObj name="Equation" r:id="rId18" imgW="393480" imgH="177480" progId="Equation.DSMT4">
                  <p:embed/>
                  <p:pic>
                    <p:nvPicPr>
                      <p:cNvPr id="0" name="Picture 20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53530" y="2257476"/>
                        <a:ext cx="791036" cy="354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组合 6"/>
          <p:cNvGrpSpPr/>
          <p:nvPr/>
        </p:nvGrpSpPr>
        <p:grpSpPr>
          <a:xfrm>
            <a:off x="755576" y="2218767"/>
            <a:ext cx="1728886" cy="476250"/>
            <a:chOff x="827088" y="1917452"/>
            <a:chExt cx="1728886" cy="476250"/>
          </a:xfrm>
        </p:grpSpPr>
        <p:graphicFrame>
          <p:nvGraphicFramePr>
            <p:cNvPr id="58" name="Object 2"/>
            <p:cNvGraphicFramePr>
              <a:graphicFrameLocks noChangeAspect="1"/>
            </p:cNvGraphicFramePr>
            <p:nvPr>
              <p:extLst>
                <p:ext uri="{D42A27DB-BD31-4B8C-83A1-F6EECF244321}">
                  <p14:modId xmlns:p14="http://schemas.microsoft.com/office/powerpoint/2010/main" val="2446710475"/>
                </p:ext>
              </p:extLst>
            </p:nvPr>
          </p:nvGraphicFramePr>
          <p:xfrm>
            <a:off x="1270794" y="1986112"/>
            <a:ext cx="1026621" cy="315664"/>
          </p:xfrm>
          <a:graphic>
            <a:graphicData uri="http://schemas.openxmlformats.org/presentationml/2006/ole">
              <mc:AlternateContent xmlns:mc="http://schemas.openxmlformats.org/markup-compatibility/2006">
                <mc:Choice xmlns:v="urn:schemas-microsoft-com:vml" Requires="v">
                  <p:oleObj spid="_x0000_s104619" name="Equation" r:id="rId20" imgW="571320" imgH="177480" progId="Equation.DSMT4">
                    <p:embed/>
                  </p:oleObj>
                </mc:Choice>
                <mc:Fallback>
                  <p:oleObj name="Equation" r:id="rId20" imgW="571320" imgH="177480" progId="Equation.DSMT4">
                    <p:embed/>
                    <p:pic>
                      <p:nvPicPr>
                        <p:cNvPr id="0" name="Picture 20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270794" y="1986112"/>
                          <a:ext cx="1026621" cy="3156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 name="Text Box 7"/>
            <p:cNvSpPr txBox="1">
              <a:spLocks noChangeArrowheads="1"/>
            </p:cNvSpPr>
            <p:nvPr/>
          </p:nvSpPr>
          <p:spPr bwMode="auto">
            <a:xfrm>
              <a:off x="827088" y="1917452"/>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t>当</a:t>
              </a:r>
            </a:p>
          </p:txBody>
        </p:sp>
        <p:sp>
          <p:nvSpPr>
            <p:cNvPr id="74" name="Rectangle 8"/>
            <p:cNvSpPr>
              <a:spLocks noChangeArrowheads="1"/>
            </p:cNvSpPr>
            <p:nvPr/>
          </p:nvSpPr>
          <p:spPr bwMode="auto">
            <a:xfrm>
              <a:off x="1979712" y="1936502"/>
              <a:ext cx="576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t> </a:t>
              </a:r>
              <a:r>
                <a:rPr lang="zh-CN" altLang="en-US" sz="2400" dirty="0"/>
                <a:t>时</a:t>
              </a:r>
            </a:p>
          </p:txBody>
        </p:sp>
      </p:grpSp>
      <p:sp>
        <p:nvSpPr>
          <p:cNvPr id="75" name="Text Box 9"/>
          <p:cNvSpPr txBox="1">
            <a:spLocks noChangeArrowheads="1"/>
          </p:cNvSpPr>
          <p:nvPr/>
        </p:nvSpPr>
        <p:spPr bwMode="auto">
          <a:xfrm>
            <a:off x="889124" y="3436578"/>
            <a:ext cx="800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t>因而</a:t>
            </a:r>
          </a:p>
        </p:txBody>
      </p:sp>
      <p:graphicFrame>
        <p:nvGraphicFramePr>
          <p:cNvPr id="76" name="Object 10"/>
          <p:cNvGraphicFramePr>
            <a:graphicFrameLocks noChangeAspect="1"/>
          </p:cNvGraphicFramePr>
          <p:nvPr>
            <p:extLst>
              <p:ext uri="{D42A27DB-BD31-4B8C-83A1-F6EECF244321}">
                <p14:modId xmlns:p14="http://schemas.microsoft.com/office/powerpoint/2010/main" val="157379924"/>
              </p:ext>
            </p:extLst>
          </p:nvPr>
        </p:nvGraphicFramePr>
        <p:xfrm>
          <a:off x="3131840" y="3328272"/>
          <a:ext cx="3384376" cy="673812"/>
        </p:xfrm>
        <a:graphic>
          <a:graphicData uri="http://schemas.openxmlformats.org/presentationml/2006/ole">
            <mc:AlternateContent xmlns:mc="http://schemas.openxmlformats.org/markup-compatibility/2006">
              <mc:Choice xmlns:v="urn:schemas-microsoft-com:vml" Requires="v">
                <p:oleObj spid="_x0000_s104620" name="Equation" r:id="rId22" imgW="2108160" imgH="419040" progId="Equation.DSMT4">
                  <p:embed/>
                </p:oleObj>
              </mc:Choice>
              <mc:Fallback>
                <p:oleObj name="Equation" r:id="rId22" imgW="2108160" imgH="419040" progId="Equation.DSMT4">
                  <p:embed/>
                  <p:pic>
                    <p:nvPicPr>
                      <p:cNvPr id="0" name="Picture 20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131840" y="3328272"/>
                        <a:ext cx="3384376" cy="673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 name="Object 11"/>
          <p:cNvGraphicFramePr>
            <a:graphicFrameLocks noChangeAspect="1"/>
          </p:cNvGraphicFramePr>
          <p:nvPr>
            <p:extLst>
              <p:ext uri="{D42A27DB-BD31-4B8C-83A1-F6EECF244321}">
                <p14:modId xmlns:p14="http://schemas.microsoft.com/office/powerpoint/2010/main" val="906529071"/>
              </p:ext>
            </p:extLst>
          </p:nvPr>
        </p:nvGraphicFramePr>
        <p:xfrm>
          <a:off x="1743296" y="3325292"/>
          <a:ext cx="1406331" cy="679772"/>
        </p:xfrm>
        <a:graphic>
          <a:graphicData uri="http://schemas.openxmlformats.org/presentationml/2006/ole">
            <mc:AlternateContent xmlns:mc="http://schemas.openxmlformats.org/markup-compatibility/2006">
              <mc:Choice xmlns:v="urn:schemas-microsoft-com:vml" Requires="v">
                <p:oleObj spid="_x0000_s104621" name="Equation" r:id="rId24" imgW="812520" imgH="393480" progId="Equation.DSMT4">
                  <p:embed/>
                </p:oleObj>
              </mc:Choice>
              <mc:Fallback>
                <p:oleObj name="Equation" r:id="rId24" imgW="812520" imgH="393480" progId="Equation.DSMT4">
                  <p:embed/>
                  <p:pic>
                    <p:nvPicPr>
                      <p:cNvPr id="0" name="Picture 20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743296" y="3325292"/>
                        <a:ext cx="1406331" cy="6797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 name="Object 12"/>
          <p:cNvGraphicFramePr>
            <a:graphicFrameLocks noChangeAspect="1"/>
          </p:cNvGraphicFramePr>
          <p:nvPr>
            <p:extLst>
              <p:ext uri="{D42A27DB-BD31-4B8C-83A1-F6EECF244321}">
                <p14:modId xmlns:p14="http://schemas.microsoft.com/office/powerpoint/2010/main" val="789046411"/>
              </p:ext>
            </p:extLst>
          </p:nvPr>
        </p:nvGraphicFramePr>
        <p:xfrm>
          <a:off x="1763688" y="4047753"/>
          <a:ext cx="3045925" cy="821407"/>
        </p:xfrm>
        <a:graphic>
          <a:graphicData uri="http://schemas.openxmlformats.org/presentationml/2006/ole">
            <mc:AlternateContent xmlns:mc="http://schemas.openxmlformats.org/markup-compatibility/2006">
              <mc:Choice xmlns:v="urn:schemas-microsoft-com:vml" Requires="v">
                <p:oleObj spid="_x0000_s104622" name="Equation" r:id="rId26" imgW="1650960" imgH="444240" progId="Equation.DSMT4">
                  <p:embed/>
                </p:oleObj>
              </mc:Choice>
              <mc:Fallback>
                <p:oleObj name="Equation" r:id="rId26" imgW="1650960" imgH="444240" progId="Equation.DSMT4">
                  <p:embed/>
                  <p:pic>
                    <p:nvPicPr>
                      <p:cNvPr id="0" name="Picture 20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763688" y="4047753"/>
                        <a:ext cx="3045925" cy="8214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 name="Rectangle 13"/>
          <p:cNvSpPr>
            <a:spLocks noChangeArrowheads="1"/>
          </p:cNvSpPr>
          <p:nvPr/>
        </p:nvSpPr>
        <p:spPr bwMode="auto">
          <a:xfrm>
            <a:off x="827088" y="4997673"/>
            <a:ext cx="3384550" cy="457200"/>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19050">
                <a:solidFill>
                  <a:srgbClr val="66FFFF"/>
                </a:solidFill>
                <a:miter lim="800000"/>
                <a:headEnd/>
                <a:tailEnd/>
              </a14:hiddenLine>
            </a:ext>
          </a:extLst>
        </p:spPr>
        <p:txBody>
          <a:bodyPr>
            <a:spAutoFit/>
          </a:bodyPr>
          <a:lstStyle/>
          <a:p>
            <a:pPr>
              <a:spcBef>
                <a:spcPct val="50000"/>
              </a:spcBef>
            </a:pPr>
            <a:r>
              <a:rPr kumimoji="1" lang="zh-CN" altLang="en-US" sz="2400">
                <a:latin typeface="Times New Roman" pitchFamily="18" charset="0"/>
              </a:rPr>
              <a:t>法向加速度：  大小为</a:t>
            </a:r>
          </a:p>
        </p:txBody>
      </p:sp>
      <p:graphicFrame>
        <p:nvGraphicFramePr>
          <p:cNvPr id="80" name="Object 14"/>
          <p:cNvGraphicFramePr>
            <a:graphicFrameLocks noChangeAspect="1"/>
          </p:cNvGraphicFramePr>
          <p:nvPr>
            <p:extLst>
              <p:ext uri="{D42A27DB-BD31-4B8C-83A1-F6EECF244321}">
                <p14:modId xmlns:p14="http://schemas.microsoft.com/office/powerpoint/2010/main" val="134524335"/>
              </p:ext>
            </p:extLst>
          </p:nvPr>
        </p:nvGraphicFramePr>
        <p:xfrm>
          <a:off x="3923928" y="4898028"/>
          <a:ext cx="336996" cy="691212"/>
        </p:xfrm>
        <a:graphic>
          <a:graphicData uri="http://schemas.openxmlformats.org/presentationml/2006/ole">
            <mc:AlternateContent xmlns:mc="http://schemas.openxmlformats.org/markup-compatibility/2006">
              <mc:Choice xmlns:v="urn:schemas-microsoft-com:vml" Requires="v">
                <p:oleObj spid="_x0000_s104623" name="Equation" r:id="rId28" imgW="215640" imgH="444240" progId="Equation.DSMT4">
                  <p:embed/>
                </p:oleObj>
              </mc:Choice>
              <mc:Fallback>
                <p:oleObj name="Equation" r:id="rId28" imgW="215640" imgH="444240" progId="Equation.DSMT4">
                  <p:embed/>
                  <p:pic>
                    <p:nvPicPr>
                      <p:cNvPr id="0" name="Picture 209"/>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923928" y="4898028"/>
                        <a:ext cx="336996" cy="691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 name="Text Box 15"/>
          <p:cNvSpPr txBox="1">
            <a:spLocks noChangeArrowheads="1"/>
          </p:cNvSpPr>
          <p:nvPr/>
        </p:nvSpPr>
        <p:spPr bwMode="auto">
          <a:xfrm>
            <a:off x="4499992" y="4997673"/>
            <a:ext cx="122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kumimoji="1" lang="zh-CN" altLang="en-US" sz="2400" dirty="0">
                <a:latin typeface="Times New Roman" pitchFamily="18" charset="0"/>
              </a:rPr>
              <a:t>方向为</a:t>
            </a:r>
          </a:p>
        </p:txBody>
      </p:sp>
      <p:graphicFrame>
        <p:nvGraphicFramePr>
          <p:cNvPr id="82" name="Object 16"/>
          <p:cNvGraphicFramePr>
            <a:graphicFrameLocks noChangeAspect="1"/>
          </p:cNvGraphicFramePr>
          <p:nvPr>
            <p:extLst>
              <p:ext uri="{D42A27DB-BD31-4B8C-83A1-F6EECF244321}">
                <p14:modId xmlns:p14="http://schemas.microsoft.com/office/powerpoint/2010/main" val="4244471737"/>
              </p:ext>
            </p:extLst>
          </p:nvPr>
        </p:nvGraphicFramePr>
        <p:xfrm>
          <a:off x="5564510" y="5085184"/>
          <a:ext cx="231626" cy="304924"/>
        </p:xfrm>
        <a:graphic>
          <a:graphicData uri="http://schemas.openxmlformats.org/presentationml/2006/ole">
            <mc:AlternateContent xmlns:mc="http://schemas.openxmlformats.org/markup-compatibility/2006">
              <mc:Choice xmlns:v="urn:schemas-microsoft-com:vml" Requires="v">
                <p:oleObj spid="_x0000_s104624" name="Equation" r:id="rId30" imgW="126720" imgH="164880" progId="Equation.DSMT4">
                  <p:embed/>
                </p:oleObj>
              </mc:Choice>
              <mc:Fallback>
                <p:oleObj name="Equation" r:id="rId30" imgW="126720" imgH="164880" progId="Equation.DSMT4">
                  <p:embed/>
                  <p:pic>
                    <p:nvPicPr>
                      <p:cNvPr id="0" name="Picture 210"/>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564510" y="5085184"/>
                        <a:ext cx="231626" cy="3049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 name="Text Box 17"/>
          <p:cNvSpPr txBox="1">
            <a:spLocks noChangeArrowheads="1"/>
          </p:cNvSpPr>
          <p:nvPr/>
        </p:nvSpPr>
        <p:spPr bwMode="auto">
          <a:xfrm>
            <a:off x="3798888" y="5564088"/>
            <a:ext cx="358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kumimoji="1" lang="zh-CN" altLang="en-US" sz="2400">
                <a:latin typeface="Times New Roman" pitchFamily="18" charset="0"/>
              </a:rPr>
              <a:t>反映速度方向变化的快慢</a:t>
            </a:r>
          </a:p>
        </p:txBody>
      </p:sp>
      <p:sp>
        <p:nvSpPr>
          <p:cNvPr id="84" name="Text Box 18"/>
          <p:cNvSpPr txBox="1">
            <a:spLocks noChangeArrowheads="1"/>
          </p:cNvSpPr>
          <p:nvPr/>
        </p:nvSpPr>
        <p:spPr bwMode="auto">
          <a:xfrm>
            <a:off x="2779713" y="5564088"/>
            <a:ext cx="1360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kumimoji="1" lang="zh-CN" altLang="en-US" sz="2400">
                <a:latin typeface="Times New Roman" pitchFamily="18" charset="0"/>
              </a:rPr>
              <a:t>意义：</a:t>
            </a:r>
          </a:p>
        </p:txBody>
      </p:sp>
      <p:sp>
        <p:nvSpPr>
          <p:cNvPr id="85" name="Rectangle 19"/>
          <p:cNvSpPr>
            <a:spLocks noChangeArrowheads="1"/>
          </p:cNvSpPr>
          <p:nvPr/>
        </p:nvSpPr>
        <p:spPr bwMode="auto">
          <a:xfrm>
            <a:off x="1686123" y="6165304"/>
            <a:ext cx="1152525" cy="457200"/>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19050">
                <a:solidFill>
                  <a:srgbClr val="66FFFF"/>
                </a:solidFill>
                <a:miter lim="800000"/>
                <a:headEnd/>
                <a:tailEnd/>
              </a14:hiddenLine>
            </a:ext>
          </a:extLst>
        </p:spPr>
        <p:txBody>
          <a:bodyPr>
            <a:spAutoFit/>
          </a:bodyPr>
          <a:lstStyle/>
          <a:p>
            <a:pPr>
              <a:spcBef>
                <a:spcPct val="50000"/>
              </a:spcBef>
            </a:pPr>
            <a:r>
              <a:rPr kumimoji="1" lang="zh-CN" altLang="en-US" sz="2400" dirty="0">
                <a:latin typeface="Times New Roman" pitchFamily="18" charset="0"/>
              </a:rPr>
              <a:t>加速度</a:t>
            </a:r>
          </a:p>
        </p:txBody>
      </p:sp>
      <p:graphicFrame>
        <p:nvGraphicFramePr>
          <p:cNvPr id="86" name="Object 20"/>
          <p:cNvGraphicFramePr>
            <a:graphicFrameLocks noChangeAspect="1"/>
          </p:cNvGraphicFramePr>
          <p:nvPr>
            <p:extLst>
              <p:ext uri="{D42A27DB-BD31-4B8C-83A1-F6EECF244321}">
                <p14:modId xmlns:p14="http://schemas.microsoft.com/office/powerpoint/2010/main" val="2772552976"/>
              </p:ext>
            </p:extLst>
          </p:nvPr>
        </p:nvGraphicFramePr>
        <p:xfrm>
          <a:off x="2969658" y="6040810"/>
          <a:ext cx="4931725" cy="759562"/>
        </p:xfrm>
        <a:graphic>
          <a:graphicData uri="http://schemas.openxmlformats.org/presentationml/2006/ole">
            <mc:AlternateContent xmlns:mc="http://schemas.openxmlformats.org/markup-compatibility/2006">
              <mc:Choice xmlns:v="urn:schemas-microsoft-com:vml" Requires="v">
                <p:oleObj spid="_x0000_s104625" name="Equation" r:id="rId32" imgW="2895480" imgH="444240" progId="Equation.DSMT4">
                  <p:embed/>
                </p:oleObj>
              </mc:Choice>
              <mc:Fallback>
                <p:oleObj name="Equation" r:id="rId32" imgW="2895480" imgH="444240" progId="Equation.DSMT4">
                  <p:embed/>
                  <p:pic>
                    <p:nvPicPr>
                      <p:cNvPr id="0" name="Picture 211"/>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969658" y="6040810"/>
                        <a:ext cx="4931725" cy="759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 name="AutoShape 21"/>
          <p:cNvSpPr>
            <a:spLocks noChangeArrowheads="1"/>
          </p:cNvSpPr>
          <p:nvPr/>
        </p:nvSpPr>
        <p:spPr bwMode="auto">
          <a:xfrm>
            <a:off x="5657056" y="4381227"/>
            <a:ext cx="1210588" cy="400110"/>
          </a:xfrm>
          <a:prstGeom prst="wedgeRectCallout">
            <a:avLst>
              <a:gd name="adj1" fmla="val -12181"/>
              <a:gd name="adj2" fmla="val -155977"/>
            </a:avLst>
          </a:prstGeom>
          <a:solidFill>
            <a:schemeClr val="accent3">
              <a:lumMod val="50000"/>
              <a:alpha val="14000"/>
            </a:schemeClr>
          </a:solidFill>
          <a:ln w="19050">
            <a:solidFill>
              <a:srgbClr val="66FFFF">
                <a:alpha val="32001"/>
              </a:srgbClr>
            </a:solidFill>
            <a:miter lim="800000"/>
            <a:headEnd/>
            <a:tailEnd/>
          </a:ln>
          <a:effectLst/>
        </p:spPr>
        <p:txBody>
          <a:bodyPr wrap="none">
            <a:spAutoFit/>
          </a:bodyPr>
          <a:lstStyle/>
          <a:p>
            <a:pPr lvl="0"/>
            <a:r>
              <a:rPr lang="zh-CN" altLang="en-US" sz="2000">
                <a:solidFill>
                  <a:prstClr val="black"/>
                </a:solidFill>
                <a:ea typeface="楷体_GB2312" pitchFamily="49" charset="-122"/>
              </a:rPr>
              <a:t>曲率半径</a:t>
            </a:r>
            <a:endParaRPr lang="zh-CN" altLang="en-US" sz="2000" dirty="0">
              <a:solidFill>
                <a:prstClr val="black"/>
              </a:solidFill>
              <a:ea typeface="楷体_GB2312" pitchFamily="49" charset="-122"/>
            </a:endParaRPr>
          </a:p>
        </p:txBody>
      </p:sp>
    </p:spTree>
    <p:extLst>
      <p:ext uri="{BB962C8B-B14F-4D97-AF65-F5344CB8AC3E}">
        <p14:creationId xmlns:p14="http://schemas.microsoft.com/office/powerpoint/2010/main" val="19760915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84176"/>
            <a:ext cx="8291264" cy="4997152"/>
          </a:xfrm>
        </p:spPr>
        <p:txBody>
          <a:bodyPr>
            <a:normAutofit/>
          </a:bodyPr>
          <a:lstStyle/>
          <a:p>
            <a:pPr>
              <a:lnSpc>
                <a:spcPct val="125000"/>
              </a:lnSpc>
              <a:spcBef>
                <a:spcPts val="1800"/>
              </a:spcBef>
            </a:pPr>
            <a:r>
              <a:rPr lang="zh-CN" altLang="en-US" dirty="0">
                <a:latin typeface="+mj-ea"/>
                <a:ea typeface="+mj-ea"/>
              </a:rPr>
              <a:t>一般平面曲线运动中的加速度</a:t>
            </a:r>
            <a:br>
              <a:rPr lang="en-US" altLang="zh-CN" dirty="0">
                <a:latin typeface="+mj-ea"/>
                <a:ea typeface="+mj-ea"/>
              </a:rPr>
            </a:br>
            <a:endParaRPr lang="en-US" altLang="zh-CN"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p:nvPr>
        </p:nvSpPr>
        <p:spPr>
          <a:xfrm>
            <a:off x="0" y="274638"/>
            <a:ext cx="9144000" cy="1143000"/>
          </a:xfrm>
        </p:spPr>
        <p:txBody>
          <a:bodyPr>
            <a:noAutofit/>
          </a:bodyPr>
          <a:lstStyle/>
          <a:p>
            <a:r>
              <a:rPr lang="en-US" altLang="zh-CN" sz="2800" dirty="0"/>
              <a:t>§1.4</a:t>
            </a:r>
            <a:r>
              <a:rPr lang="zh-CN" altLang="en-US" sz="2800" dirty="0"/>
              <a:t> 用自然坐标表示平面曲线运动中的速度和加速度</a:t>
            </a:r>
          </a:p>
        </p:txBody>
      </p:sp>
      <p:sp>
        <p:nvSpPr>
          <p:cNvPr id="39" name="Rectangle 4"/>
          <p:cNvSpPr>
            <a:spLocks noChangeArrowheads="1"/>
          </p:cNvSpPr>
          <p:nvPr/>
        </p:nvSpPr>
        <p:spPr bwMode="auto">
          <a:xfrm>
            <a:off x="755576" y="2186513"/>
            <a:ext cx="204094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latin typeface="Times New Roman" pitchFamily="18" charset="0"/>
                <a:ea typeface="楷体_GB2312" pitchFamily="49" charset="-122"/>
              </a:rPr>
              <a:t>在一般情况下</a:t>
            </a:r>
            <a:br>
              <a:rPr kumimoji="1" lang="zh-CN" altLang="en-US" sz="2400" dirty="0">
                <a:latin typeface="Times New Roman" pitchFamily="18" charset="0"/>
                <a:ea typeface="楷体_GB2312" pitchFamily="49" charset="-122"/>
              </a:rPr>
            </a:br>
            <a:endParaRPr kumimoji="1" lang="zh-CN" altLang="en-US" sz="1200" dirty="0">
              <a:latin typeface="Times New Roman" pitchFamily="18" charset="0"/>
              <a:ea typeface="楷体_GB2312" pitchFamily="49" charset="-122"/>
            </a:endParaRPr>
          </a:p>
        </p:txBody>
      </p:sp>
      <p:graphicFrame>
        <p:nvGraphicFramePr>
          <p:cNvPr id="40" name="Object 5"/>
          <p:cNvGraphicFramePr>
            <a:graphicFrameLocks noChangeAspect="1"/>
          </p:cNvGraphicFramePr>
          <p:nvPr>
            <p:extLst>
              <p:ext uri="{D42A27DB-BD31-4B8C-83A1-F6EECF244321}">
                <p14:modId xmlns:p14="http://schemas.microsoft.com/office/powerpoint/2010/main" val="3346389264"/>
              </p:ext>
            </p:extLst>
          </p:nvPr>
        </p:nvGraphicFramePr>
        <p:xfrm>
          <a:off x="3009528" y="2060848"/>
          <a:ext cx="4204620" cy="771996"/>
        </p:xfrm>
        <a:graphic>
          <a:graphicData uri="http://schemas.openxmlformats.org/presentationml/2006/ole">
            <mc:AlternateContent xmlns:mc="http://schemas.openxmlformats.org/markup-compatibility/2006">
              <mc:Choice xmlns:v="urn:schemas-microsoft-com:vml" Requires="v">
                <p:oleObj spid="_x0000_s31723" name="Equation" r:id="rId4" imgW="2463480" imgH="444240" progId="Equation.DSMT4">
                  <p:embed/>
                </p:oleObj>
              </mc:Choice>
              <mc:Fallback>
                <p:oleObj name="Equation" r:id="rId4" imgW="2463480" imgH="444240" progId="Equation.DSMT4">
                  <p:embed/>
                  <p:pic>
                    <p:nvPicPr>
                      <p:cNvPr id="0" name="Picture 1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9528" y="2060848"/>
                        <a:ext cx="4204620" cy="7719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 name="Rectangle 6"/>
          <p:cNvSpPr>
            <a:spLocks noChangeArrowheads="1"/>
          </p:cNvSpPr>
          <p:nvPr/>
        </p:nvSpPr>
        <p:spPr bwMode="auto">
          <a:xfrm>
            <a:off x="798438" y="2864747"/>
            <a:ext cx="2892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latin typeface="Times New Roman" pitchFamily="18" charset="0"/>
                <a:ea typeface="楷体_GB2312" pitchFamily="49" charset="-122"/>
              </a:rPr>
              <a:t>其中</a:t>
            </a:r>
            <a:r>
              <a:rPr kumimoji="1" lang="zh-CN" altLang="en-US" sz="2400" i="1" dirty="0">
                <a:latin typeface="Times New Roman" pitchFamily="18" charset="0"/>
                <a:ea typeface="楷体_GB2312" pitchFamily="49" charset="-122"/>
                <a:sym typeface="Symbol" pitchFamily="18" charset="2"/>
              </a:rPr>
              <a:t></a:t>
            </a:r>
            <a:r>
              <a:rPr kumimoji="1" lang="zh-CN" altLang="en-US" sz="2400" dirty="0">
                <a:latin typeface="Times New Roman" pitchFamily="18" charset="0"/>
                <a:ea typeface="楷体_GB2312" pitchFamily="49" charset="-122"/>
              </a:rPr>
              <a:t> 为曲率半径，</a:t>
            </a:r>
            <a:endParaRPr kumimoji="1" lang="zh-CN" altLang="en-US" sz="1200" dirty="0">
              <a:latin typeface="Times New Roman" pitchFamily="18" charset="0"/>
              <a:ea typeface="楷体_GB2312" pitchFamily="49" charset="-122"/>
            </a:endParaRPr>
          </a:p>
        </p:txBody>
      </p:sp>
      <p:sp>
        <p:nvSpPr>
          <p:cNvPr id="42" name="Rectangle 7"/>
          <p:cNvSpPr>
            <a:spLocks noChangeArrowheads="1"/>
          </p:cNvSpPr>
          <p:nvPr/>
        </p:nvSpPr>
        <p:spPr bwMode="auto">
          <a:xfrm>
            <a:off x="755576" y="3714249"/>
            <a:ext cx="4320480" cy="808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5000"/>
              </a:lnSpc>
            </a:pPr>
            <a:r>
              <a:rPr kumimoji="1" lang="zh-CN" altLang="en-US" sz="2000" dirty="0">
                <a:latin typeface="楷体" panose="02010609060101010101" pitchFamily="49" charset="-122"/>
                <a:ea typeface="楷体" panose="02010609060101010101" pitchFamily="49" charset="-122"/>
              </a:rPr>
              <a:t>引入曲率圆后，整条曲线就可看成是由许多不同曲率半径的圆弧构成。</a:t>
            </a:r>
            <a:endParaRPr kumimoji="1" lang="zh-CN" altLang="en-US" sz="1100" dirty="0">
              <a:latin typeface="楷体" panose="02010609060101010101" pitchFamily="49" charset="-122"/>
              <a:ea typeface="楷体" panose="02010609060101010101" pitchFamily="49" charset="-122"/>
            </a:endParaRPr>
          </a:p>
        </p:txBody>
      </p:sp>
      <p:graphicFrame>
        <p:nvGraphicFramePr>
          <p:cNvPr id="43" name="Object 8"/>
          <p:cNvGraphicFramePr>
            <a:graphicFrameLocks noChangeAspect="1"/>
          </p:cNvGraphicFramePr>
          <p:nvPr>
            <p:extLst>
              <p:ext uri="{D42A27DB-BD31-4B8C-83A1-F6EECF244321}">
                <p14:modId xmlns:p14="http://schemas.microsoft.com/office/powerpoint/2010/main" val="4237208638"/>
              </p:ext>
            </p:extLst>
          </p:nvPr>
        </p:nvGraphicFramePr>
        <p:xfrm>
          <a:off x="5221214" y="3716298"/>
          <a:ext cx="3154362" cy="792163"/>
        </p:xfrm>
        <a:graphic>
          <a:graphicData uri="http://schemas.openxmlformats.org/presentationml/2006/ole">
            <mc:AlternateContent xmlns:mc="http://schemas.openxmlformats.org/markup-compatibility/2006">
              <mc:Choice xmlns:v="urn:schemas-microsoft-com:vml" Requires="v">
                <p:oleObj spid="_x0000_s31724" name="Equation" r:id="rId6" imgW="1726920" imgH="431640" progId="Equation.DSMT4">
                  <p:embed/>
                </p:oleObj>
              </mc:Choice>
              <mc:Fallback>
                <p:oleObj name="Equation" r:id="rId6" imgW="1726920" imgH="431640" progId="Equation.DSMT4">
                  <p:embed/>
                  <p:pic>
                    <p:nvPicPr>
                      <p:cNvPr id="0" name="Picture 14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21214" y="3716298"/>
                        <a:ext cx="3154362"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 name="Object 31"/>
          <p:cNvGraphicFramePr>
            <a:graphicFrameLocks noChangeAspect="1"/>
          </p:cNvGraphicFramePr>
          <p:nvPr>
            <p:extLst>
              <p:ext uri="{D42A27DB-BD31-4B8C-83A1-F6EECF244321}">
                <p14:modId xmlns:p14="http://schemas.microsoft.com/office/powerpoint/2010/main" val="3533330841"/>
              </p:ext>
            </p:extLst>
          </p:nvPr>
        </p:nvGraphicFramePr>
        <p:xfrm>
          <a:off x="3472210" y="2916069"/>
          <a:ext cx="329406" cy="319558"/>
        </p:xfrm>
        <a:graphic>
          <a:graphicData uri="http://schemas.openxmlformats.org/presentationml/2006/ole">
            <mc:AlternateContent xmlns:mc="http://schemas.openxmlformats.org/markup-compatibility/2006">
              <mc:Choice xmlns:v="urn:schemas-microsoft-com:vml" Requires="v">
                <p:oleObj spid="_x0000_s31725" name="Equation" r:id="rId8" imgW="126720" imgH="177480" progId="Equation.DSMT4">
                  <p:embed/>
                </p:oleObj>
              </mc:Choice>
              <mc:Fallback>
                <p:oleObj name="Equation" r:id="rId8" imgW="126720" imgH="177480" progId="Equation.DSMT4">
                  <p:embed/>
                  <p:pic>
                    <p:nvPicPr>
                      <p:cNvPr id="0" name="Picture 14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72210" y="2916069"/>
                        <a:ext cx="329406" cy="3195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 name="Rectangle 32"/>
          <p:cNvSpPr>
            <a:spLocks noChangeArrowheads="1"/>
          </p:cNvSpPr>
          <p:nvPr/>
        </p:nvSpPr>
        <p:spPr bwMode="auto">
          <a:xfrm>
            <a:off x="3680221" y="2834585"/>
            <a:ext cx="33169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a:latin typeface="Times New Roman" pitchFamily="18" charset="0"/>
                <a:ea typeface="楷体_GB2312" pitchFamily="49" charset="-122"/>
              </a:rPr>
              <a:t>的方向指向曲率圆中心</a:t>
            </a:r>
            <a:r>
              <a:rPr kumimoji="1" lang="zh-CN" altLang="en-US" sz="1200">
                <a:latin typeface="Times New Roman" pitchFamily="18" charset="0"/>
                <a:ea typeface="楷体_GB2312" pitchFamily="49" charset="-122"/>
              </a:rPr>
              <a:t> </a:t>
            </a:r>
            <a:br>
              <a:rPr kumimoji="1" lang="zh-CN" altLang="en-US" sz="1200">
                <a:latin typeface="Times New Roman" pitchFamily="18" charset="0"/>
                <a:ea typeface="楷体_GB2312" pitchFamily="49" charset="-122"/>
              </a:rPr>
            </a:br>
            <a:endParaRPr kumimoji="1" lang="zh-CN" altLang="en-US" sz="1200">
              <a:latin typeface="Times New Roman" pitchFamily="18" charset="0"/>
              <a:ea typeface="楷体_GB2312" pitchFamily="49" charset="-122"/>
            </a:endParaRPr>
          </a:p>
        </p:txBody>
      </p:sp>
      <p:grpSp>
        <p:nvGrpSpPr>
          <p:cNvPr id="8" name="组合 7"/>
          <p:cNvGrpSpPr/>
          <p:nvPr/>
        </p:nvGrpSpPr>
        <p:grpSpPr>
          <a:xfrm>
            <a:off x="755576" y="4581128"/>
            <a:ext cx="7632848" cy="2249016"/>
            <a:chOff x="755576" y="3124200"/>
            <a:chExt cx="7632848" cy="2249016"/>
          </a:xfrm>
        </p:grpSpPr>
        <p:sp>
          <p:nvSpPr>
            <p:cNvPr id="2" name="矩形 1"/>
            <p:cNvSpPr/>
            <p:nvPr/>
          </p:nvSpPr>
          <p:spPr>
            <a:xfrm>
              <a:off x="755576" y="3124200"/>
              <a:ext cx="7632848" cy="2249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2"/>
            <p:cNvSpPr>
              <a:spLocks/>
            </p:cNvSpPr>
            <p:nvPr/>
          </p:nvSpPr>
          <p:spPr bwMode="auto">
            <a:xfrm>
              <a:off x="5367338" y="3605213"/>
              <a:ext cx="2228850" cy="1147762"/>
            </a:xfrm>
            <a:custGeom>
              <a:avLst/>
              <a:gdLst>
                <a:gd name="T0" fmla="*/ 0 w 1404"/>
                <a:gd name="T1" fmla="*/ 723 h 723"/>
                <a:gd name="T2" fmla="*/ 312 w 1404"/>
                <a:gd name="T3" fmla="*/ 276 h 723"/>
                <a:gd name="T4" fmla="*/ 639 w 1404"/>
                <a:gd name="T5" fmla="*/ 41 h 723"/>
                <a:gd name="T6" fmla="*/ 1031 w 1404"/>
                <a:gd name="T7" fmla="*/ 29 h 723"/>
                <a:gd name="T8" fmla="*/ 1404 w 1404"/>
                <a:gd name="T9" fmla="*/ 165 h 723"/>
              </a:gdLst>
              <a:ahLst/>
              <a:cxnLst>
                <a:cxn ang="0">
                  <a:pos x="T0" y="T1"/>
                </a:cxn>
                <a:cxn ang="0">
                  <a:pos x="T2" y="T3"/>
                </a:cxn>
                <a:cxn ang="0">
                  <a:pos x="T4" y="T5"/>
                </a:cxn>
                <a:cxn ang="0">
                  <a:pos x="T6" y="T7"/>
                </a:cxn>
                <a:cxn ang="0">
                  <a:pos x="T8" y="T9"/>
                </a:cxn>
              </a:cxnLst>
              <a:rect l="0" t="0" r="r" b="b"/>
              <a:pathLst>
                <a:path w="1404" h="723">
                  <a:moveTo>
                    <a:pt x="0" y="723"/>
                  </a:moveTo>
                  <a:cubicBezTo>
                    <a:pt x="53" y="648"/>
                    <a:pt x="206" y="390"/>
                    <a:pt x="312" y="276"/>
                  </a:cubicBezTo>
                  <a:cubicBezTo>
                    <a:pt x="418" y="162"/>
                    <a:pt x="519" y="82"/>
                    <a:pt x="639" y="41"/>
                  </a:cubicBezTo>
                  <a:cubicBezTo>
                    <a:pt x="759" y="0"/>
                    <a:pt x="904" y="8"/>
                    <a:pt x="1031" y="29"/>
                  </a:cubicBezTo>
                  <a:cubicBezTo>
                    <a:pt x="1158" y="50"/>
                    <a:pt x="1326" y="137"/>
                    <a:pt x="1404" y="165"/>
                  </a:cubicBezTo>
                </a:path>
              </a:pathLst>
            </a:custGeom>
            <a:noFill/>
            <a:ln w="381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AutoShape 10"/>
            <p:cNvSpPr>
              <a:spLocks noChangeArrowheads="1"/>
            </p:cNvSpPr>
            <p:nvPr/>
          </p:nvSpPr>
          <p:spPr bwMode="auto">
            <a:xfrm>
              <a:off x="5873750" y="3632200"/>
              <a:ext cx="1630363" cy="1616075"/>
            </a:xfrm>
            <a:prstGeom prst="flowChartConnector">
              <a:avLst/>
            </a:prstGeom>
            <a:noFill/>
            <a:ln w="19050">
              <a:solidFill>
                <a:srgbClr val="66FFFF"/>
              </a:solidFill>
              <a:round/>
              <a:headEnd/>
              <a:tailEnd/>
            </a:ln>
            <a:extLst>
              <a:ext uri="{909E8E84-426E-40DD-AFC4-6F175D3DCCD1}">
                <a14:hiddenFill xmlns:a14="http://schemas.microsoft.com/office/drawing/2010/main">
                  <a:solidFill>
                    <a:srgbClr val="003300"/>
                  </a:solidFill>
                </a14:hiddenFill>
              </a:ext>
            </a:extLst>
          </p:spPr>
          <p:txBody>
            <a:bodyPr wrap="none" anchor="ctr"/>
            <a:lstStyle/>
            <a:p>
              <a:pPr algn="ctr"/>
              <a:endParaRPr lang="zh-CN" altLang="zh-CN"/>
            </a:p>
          </p:txBody>
        </p:sp>
        <p:sp>
          <p:nvSpPr>
            <p:cNvPr id="55" name="Line 11"/>
            <p:cNvSpPr>
              <a:spLocks noChangeShapeType="1"/>
            </p:cNvSpPr>
            <p:nvPr/>
          </p:nvSpPr>
          <p:spPr bwMode="auto">
            <a:xfrm>
              <a:off x="6665913" y="3619500"/>
              <a:ext cx="1417637" cy="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12"/>
            <p:cNvSpPr>
              <a:spLocks noChangeShapeType="1"/>
            </p:cNvSpPr>
            <p:nvPr/>
          </p:nvSpPr>
          <p:spPr bwMode="auto">
            <a:xfrm flipH="1">
              <a:off x="6659563" y="3673475"/>
              <a:ext cx="14287" cy="731838"/>
            </a:xfrm>
            <a:prstGeom prst="line">
              <a:avLst/>
            </a:prstGeom>
            <a:noFill/>
            <a:ln w="28575">
              <a:solidFill>
                <a:srgbClr val="FF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13"/>
            <p:cNvSpPr>
              <a:spLocks noChangeShapeType="1"/>
            </p:cNvSpPr>
            <p:nvPr/>
          </p:nvSpPr>
          <p:spPr bwMode="auto">
            <a:xfrm>
              <a:off x="6665913" y="4419600"/>
              <a:ext cx="1417637" cy="0"/>
            </a:xfrm>
            <a:prstGeom prst="line">
              <a:avLst/>
            </a:prstGeom>
            <a:noFill/>
            <a:ln w="9525" cap="rnd">
              <a:solidFill>
                <a:schemeClr val="bg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14"/>
            <p:cNvSpPr>
              <a:spLocks noChangeShapeType="1"/>
            </p:cNvSpPr>
            <p:nvPr/>
          </p:nvSpPr>
          <p:spPr bwMode="auto">
            <a:xfrm>
              <a:off x="8083550" y="3630613"/>
              <a:ext cx="0" cy="774700"/>
            </a:xfrm>
            <a:prstGeom prst="line">
              <a:avLst/>
            </a:prstGeom>
            <a:noFill/>
            <a:ln w="9525" cap="rnd">
              <a:solidFill>
                <a:schemeClr val="bg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15"/>
            <p:cNvSpPr>
              <a:spLocks noChangeShapeType="1"/>
            </p:cNvSpPr>
            <p:nvPr/>
          </p:nvSpPr>
          <p:spPr bwMode="auto">
            <a:xfrm>
              <a:off x="6665913" y="3667125"/>
              <a:ext cx="1417637" cy="752475"/>
            </a:xfrm>
            <a:prstGeom prst="line">
              <a:avLst/>
            </a:prstGeom>
            <a:noFill/>
            <a:ln w="28575">
              <a:solidFill>
                <a:srgbClr val="FFCC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Rectangle 16"/>
            <p:cNvSpPr>
              <a:spLocks noChangeArrowheads="1"/>
            </p:cNvSpPr>
            <p:nvPr/>
          </p:nvSpPr>
          <p:spPr bwMode="auto">
            <a:xfrm>
              <a:off x="7713663" y="3667125"/>
              <a:ext cx="387350"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en-US" altLang="zh-CN" sz="2000" i="1">
                  <a:latin typeface="Times New Roman" pitchFamily="18" charset="0"/>
                  <a:sym typeface="Symbol" pitchFamily="18" charset="2"/>
                </a:rPr>
                <a:t></a:t>
              </a:r>
              <a:endParaRPr kumimoji="1" lang="en-US" altLang="zh-CN" sz="2000" i="1">
                <a:latin typeface="Times New Roman" pitchFamily="18" charset="0"/>
              </a:endParaRPr>
            </a:p>
          </p:txBody>
        </p:sp>
        <p:sp>
          <p:nvSpPr>
            <p:cNvPr id="63" name="Line 17"/>
            <p:cNvSpPr>
              <a:spLocks noChangeShapeType="1"/>
            </p:cNvSpPr>
            <p:nvPr/>
          </p:nvSpPr>
          <p:spPr bwMode="auto">
            <a:xfrm rot="3838206">
              <a:off x="6353969" y="4269581"/>
              <a:ext cx="1588" cy="771525"/>
            </a:xfrm>
            <a:prstGeom prst="line">
              <a:avLst/>
            </a:prstGeom>
            <a:noFill/>
            <a:ln w="28575">
              <a:solidFill>
                <a:srgbClr val="66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4" name="Object 18"/>
            <p:cNvGraphicFramePr>
              <a:graphicFrameLocks noChangeAspect="1"/>
            </p:cNvGraphicFramePr>
            <p:nvPr>
              <p:extLst>
                <p:ext uri="{D42A27DB-BD31-4B8C-83A1-F6EECF244321}">
                  <p14:modId xmlns:p14="http://schemas.microsoft.com/office/powerpoint/2010/main" val="597964936"/>
                </p:ext>
              </p:extLst>
            </p:nvPr>
          </p:nvGraphicFramePr>
          <p:xfrm>
            <a:off x="6372225" y="3933825"/>
            <a:ext cx="266700" cy="346075"/>
          </p:xfrm>
          <a:graphic>
            <a:graphicData uri="http://schemas.openxmlformats.org/presentationml/2006/ole">
              <mc:AlternateContent xmlns:mc="http://schemas.openxmlformats.org/markup-compatibility/2006">
                <mc:Choice xmlns:v="urn:schemas-microsoft-com:vml" Requires="v">
                  <p:oleObj spid="_x0000_s31726" name="公式" r:id="rId10" imgW="432000" imgH="559080" progId="Equation.3">
                    <p:embed/>
                  </p:oleObj>
                </mc:Choice>
                <mc:Fallback>
                  <p:oleObj name="公式" r:id="rId10" imgW="432000" imgH="559080" progId="Equation.3">
                    <p:embed/>
                    <p:pic>
                      <p:nvPicPr>
                        <p:cNvPr id="0" name="Picture 14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72225" y="3933825"/>
                          <a:ext cx="266700"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 name="Object 19"/>
            <p:cNvGraphicFramePr>
              <a:graphicFrameLocks noChangeAspect="1"/>
            </p:cNvGraphicFramePr>
            <p:nvPr>
              <p:extLst>
                <p:ext uri="{D42A27DB-BD31-4B8C-83A1-F6EECF244321}">
                  <p14:modId xmlns:p14="http://schemas.microsoft.com/office/powerpoint/2010/main" val="29204006"/>
                </p:ext>
              </p:extLst>
            </p:nvPr>
          </p:nvGraphicFramePr>
          <p:xfrm>
            <a:off x="7885113" y="3240088"/>
            <a:ext cx="273050" cy="333375"/>
          </p:xfrm>
          <a:graphic>
            <a:graphicData uri="http://schemas.openxmlformats.org/presentationml/2006/ole">
              <mc:AlternateContent xmlns:mc="http://schemas.openxmlformats.org/markup-compatibility/2006">
                <mc:Choice xmlns:v="urn:schemas-microsoft-com:vml" Requires="v">
                  <p:oleObj spid="_x0000_s31727" name="公式" r:id="rId12" imgW="444600" imgH="546120" progId="Equation.3">
                    <p:embed/>
                  </p:oleObj>
                </mc:Choice>
                <mc:Fallback>
                  <p:oleObj name="公式" r:id="rId12" imgW="444600" imgH="546120" progId="Equation.3">
                    <p:embed/>
                    <p:pic>
                      <p:nvPicPr>
                        <p:cNvPr id="0" name="Picture 14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885113" y="3240088"/>
                          <a:ext cx="273050"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 name="Object 20"/>
            <p:cNvGraphicFramePr>
              <a:graphicFrameLocks noChangeAspect="1"/>
            </p:cNvGraphicFramePr>
            <p:nvPr>
              <p:extLst>
                <p:ext uri="{D42A27DB-BD31-4B8C-83A1-F6EECF244321}">
                  <p14:modId xmlns:p14="http://schemas.microsoft.com/office/powerpoint/2010/main" val="3629833848"/>
                </p:ext>
              </p:extLst>
            </p:nvPr>
          </p:nvGraphicFramePr>
          <p:xfrm>
            <a:off x="7856538" y="4495800"/>
            <a:ext cx="184150" cy="246063"/>
          </p:xfrm>
          <a:graphic>
            <a:graphicData uri="http://schemas.openxmlformats.org/presentationml/2006/ole">
              <mc:AlternateContent xmlns:mc="http://schemas.openxmlformats.org/markup-compatibility/2006">
                <mc:Choice xmlns:v="urn:schemas-microsoft-com:vml" Requires="v">
                  <p:oleObj spid="_x0000_s31728" name="Equation" r:id="rId14" imgW="292320" imgH="393840" progId="Equation.3">
                    <p:embed/>
                  </p:oleObj>
                </mc:Choice>
                <mc:Fallback>
                  <p:oleObj name="Equation" r:id="rId14" imgW="292320" imgH="393840" progId="Equation.3">
                    <p:embed/>
                    <p:pic>
                      <p:nvPicPr>
                        <p:cNvPr id="0" name="Picture 15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856538" y="4495800"/>
                          <a:ext cx="184150" cy="246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 name="Object 21"/>
            <p:cNvGraphicFramePr>
              <a:graphicFrameLocks noChangeAspect="1"/>
            </p:cNvGraphicFramePr>
            <p:nvPr>
              <p:extLst>
                <p:ext uri="{D42A27DB-BD31-4B8C-83A1-F6EECF244321}">
                  <p14:modId xmlns:p14="http://schemas.microsoft.com/office/powerpoint/2010/main" val="3666815181"/>
                </p:ext>
              </p:extLst>
            </p:nvPr>
          </p:nvGraphicFramePr>
          <p:xfrm>
            <a:off x="7042150" y="3289300"/>
            <a:ext cx="184150" cy="234950"/>
          </p:xfrm>
          <a:graphic>
            <a:graphicData uri="http://schemas.openxmlformats.org/presentationml/2006/ole">
              <mc:AlternateContent xmlns:mc="http://schemas.openxmlformats.org/markup-compatibility/2006">
                <mc:Choice xmlns:v="urn:schemas-microsoft-com:vml" Requires="v">
                  <p:oleObj spid="_x0000_s31729" name="公式" r:id="rId16" imgW="292320" imgH="381240" progId="Equation.3">
                    <p:embed/>
                  </p:oleObj>
                </mc:Choice>
                <mc:Fallback>
                  <p:oleObj name="公式" r:id="rId16" imgW="292320" imgH="381240" progId="Equation.3">
                    <p:embed/>
                    <p:pic>
                      <p:nvPicPr>
                        <p:cNvPr id="0" name="Picture 15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042150" y="3289300"/>
                          <a:ext cx="184150" cy="234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 name="Line 22"/>
            <p:cNvSpPr>
              <a:spLocks noChangeShapeType="1"/>
            </p:cNvSpPr>
            <p:nvPr/>
          </p:nvSpPr>
          <p:spPr bwMode="auto">
            <a:xfrm flipV="1">
              <a:off x="6635750" y="3617913"/>
              <a:ext cx="674688" cy="11112"/>
            </a:xfrm>
            <a:prstGeom prst="line">
              <a:avLst/>
            </a:prstGeom>
            <a:noFill/>
            <a:ln w="3810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9" name="Object 23"/>
            <p:cNvGraphicFramePr>
              <a:graphicFrameLocks noChangeAspect="1"/>
            </p:cNvGraphicFramePr>
            <p:nvPr>
              <p:extLst>
                <p:ext uri="{D42A27DB-BD31-4B8C-83A1-F6EECF244321}">
                  <p14:modId xmlns:p14="http://schemas.microsoft.com/office/powerpoint/2010/main" val="2567399542"/>
                </p:ext>
              </p:extLst>
            </p:nvPr>
          </p:nvGraphicFramePr>
          <p:xfrm>
            <a:off x="6357938" y="4648200"/>
            <a:ext cx="223837" cy="255588"/>
          </p:xfrm>
          <a:graphic>
            <a:graphicData uri="http://schemas.openxmlformats.org/presentationml/2006/ole">
              <mc:AlternateContent xmlns:mc="http://schemas.openxmlformats.org/markup-compatibility/2006">
                <mc:Choice xmlns:v="urn:schemas-microsoft-com:vml" Requires="v">
                  <p:oleObj spid="_x0000_s31730" name="公式" r:id="rId18" imgW="355680" imgH="406440" progId="Equation.3">
                    <p:embed/>
                  </p:oleObj>
                </mc:Choice>
                <mc:Fallback>
                  <p:oleObj name="公式" r:id="rId18" imgW="355680" imgH="406440" progId="Equation.3">
                    <p:embed/>
                    <p:pic>
                      <p:nvPicPr>
                        <p:cNvPr id="0" name="Picture 15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357938" y="4648200"/>
                          <a:ext cx="223837" cy="255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 name="Object 24"/>
            <p:cNvGraphicFramePr>
              <a:graphicFrameLocks noChangeAspect="1"/>
            </p:cNvGraphicFramePr>
            <p:nvPr>
              <p:extLst>
                <p:ext uri="{D42A27DB-BD31-4B8C-83A1-F6EECF244321}">
                  <p14:modId xmlns:p14="http://schemas.microsoft.com/office/powerpoint/2010/main" val="1920765026"/>
                </p:ext>
              </p:extLst>
            </p:nvPr>
          </p:nvGraphicFramePr>
          <p:xfrm>
            <a:off x="6569075" y="3276600"/>
            <a:ext cx="223838" cy="233363"/>
          </p:xfrm>
          <a:graphic>
            <a:graphicData uri="http://schemas.openxmlformats.org/presentationml/2006/ole">
              <mc:AlternateContent xmlns:mc="http://schemas.openxmlformats.org/markup-compatibility/2006">
                <mc:Choice xmlns:v="urn:schemas-microsoft-com:vml" Requires="v">
                  <p:oleObj spid="_x0000_s31731" name="Equation" r:id="rId20" imgW="355680" imgH="381240" progId="Equation.3">
                    <p:embed/>
                  </p:oleObj>
                </mc:Choice>
                <mc:Fallback>
                  <p:oleObj name="Equation" r:id="rId20" imgW="355680" imgH="381240" progId="Equation.3">
                    <p:embed/>
                    <p:pic>
                      <p:nvPicPr>
                        <p:cNvPr id="0" name="Picture 15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569075" y="3276600"/>
                          <a:ext cx="223838" cy="233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 name="Object 25"/>
            <p:cNvGraphicFramePr>
              <a:graphicFrameLocks noChangeAspect="1"/>
            </p:cNvGraphicFramePr>
            <p:nvPr>
              <p:extLst>
                <p:ext uri="{D42A27DB-BD31-4B8C-83A1-F6EECF244321}">
                  <p14:modId xmlns:p14="http://schemas.microsoft.com/office/powerpoint/2010/main" val="4251607756"/>
                </p:ext>
              </p:extLst>
            </p:nvPr>
          </p:nvGraphicFramePr>
          <p:xfrm>
            <a:off x="1468438" y="3352800"/>
            <a:ext cx="223837" cy="244475"/>
          </p:xfrm>
          <a:graphic>
            <a:graphicData uri="http://schemas.openxmlformats.org/presentationml/2006/ole">
              <mc:AlternateContent xmlns:mc="http://schemas.openxmlformats.org/markup-compatibility/2006">
                <mc:Choice xmlns:v="urn:schemas-microsoft-com:vml" Requires="v">
                  <p:oleObj spid="_x0000_s31732" name="Equation" r:id="rId22" imgW="355680" imgH="393840" progId="Equation.3">
                    <p:embed/>
                  </p:oleObj>
                </mc:Choice>
                <mc:Fallback>
                  <p:oleObj name="Equation" r:id="rId22" imgW="355680" imgH="393840" progId="Equation.3">
                    <p:embed/>
                    <p:pic>
                      <p:nvPicPr>
                        <p:cNvPr id="0" name="Picture 15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468438" y="3352800"/>
                          <a:ext cx="223837" cy="244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 name="Object 26"/>
            <p:cNvGraphicFramePr>
              <a:graphicFrameLocks noChangeAspect="1"/>
            </p:cNvGraphicFramePr>
            <p:nvPr>
              <p:extLst>
                <p:ext uri="{D42A27DB-BD31-4B8C-83A1-F6EECF244321}">
                  <p14:modId xmlns:p14="http://schemas.microsoft.com/office/powerpoint/2010/main" val="628324203"/>
                </p:ext>
              </p:extLst>
            </p:nvPr>
          </p:nvGraphicFramePr>
          <p:xfrm>
            <a:off x="1416050" y="4083050"/>
            <a:ext cx="223838" cy="257175"/>
          </p:xfrm>
          <a:graphic>
            <a:graphicData uri="http://schemas.openxmlformats.org/presentationml/2006/ole">
              <mc:AlternateContent xmlns:mc="http://schemas.openxmlformats.org/markup-compatibility/2006">
                <mc:Choice xmlns:v="urn:schemas-microsoft-com:vml" Requires="v">
                  <p:oleObj spid="_x0000_s31733" name="Equation" r:id="rId24" imgW="355680" imgH="406440" progId="Equation.3">
                    <p:embed/>
                  </p:oleObj>
                </mc:Choice>
                <mc:Fallback>
                  <p:oleObj name="Equation" r:id="rId24" imgW="355680" imgH="406440" progId="Equation.3">
                    <p:embed/>
                    <p:pic>
                      <p:nvPicPr>
                        <p:cNvPr id="0" name="Picture 15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416050" y="4083050"/>
                          <a:ext cx="223838"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 name="Oval 27"/>
            <p:cNvSpPr>
              <a:spLocks noChangeArrowheads="1"/>
            </p:cNvSpPr>
            <p:nvPr/>
          </p:nvSpPr>
          <p:spPr bwMode="auto">
            <a:xfrm>
              <a:off x="1311275" y="3716338"/>
              <a:ext cx="914400" cy="914400"/>
            </a:xfrm>
            <a:prstGeom prst="ellipse">
              <a:avLst/>
            </a:prstGeom>
            <a:noFill/>
            <a:ln w="3810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Line 28"/>
            <p:cNvSpPr>
              <a:spLocks noChangeShapeType="1"/>
            </p:cNvSpPr>
            <p:nvPr/>
          </p:nvSpPr>
          <p:spPr bwMode="auto">
            <a:xfrm rot="19050527">
              <a:off x="4356100" y="4076700"/>
              <a:ext cx="49213" cy="844550"/>
            </a:xfrm>
            <a:prstGeom prst="line">
              <a:avLst/>
            </a:prstGeom>
            <a:noFill/>
            <a:ln w="28575">
              <a:solidFill>
                <a:srgbClr val="66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92" name="Object 29"/>
            <p:cNvGraphicFramePr>
              <a:graphicFrameLocks noChangeAspect="1"/>
            </p:cNvGraphicFramePr>
            <p:nvPr>
              <p:extLst>
                <p:ext uri="{D42A27DB-BD31-4B8C-83A1-F6EECF244321}">
                  <p14:modId xmlns:p14="http://schemas.microsoft.com/office/powerpoint/2010/main" val="1412102515"/>
                </p:ext>
              </p:extLst>
            </p:nvPr>
          </p:nvGraphicFramePr>
          <p:xfrm>
            <a:off x="3995738" y="4508500"/>
            <a:ext cx="284162" cy="323850"/>
          </p:xfrm>
          <a:graphic>
            <a:graphicData uri="http://schemas.openxmlformats.org/presentationml/2006/ole">
              <mc:AlternateContent xmlns:mc="http://schemas.openxmlformats.org/markup-compatibility/2006">
                <mc:Choice xmlns:v="urn:schemas-microsoft-com:vml" Requires="v">
                  <p:oleObj spid="_x0000_s31734" name="公式" r:id="rId26" imgW="457200" imgH="533520" progId="Equation.3">
                    <p:embed/>
                  </p:oleObj>
                </mc:Choice>
                <mc:Fallback>
                  <p:oleObj name="公式" r:id="rId26" imgW="457200" imgH="533520" progId="Equation.3">
                    <p:embed/>
                    <p:pic>
                      <p:nvPicPr>
                        <p:cNvPr id="0" name="Picture 15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995738" y="4508500"/>
                          <a:ext cx="284162"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 name="Object 30"/>
            <p:cNvGraphicFramePr>
              <a:graphicFrameLocks noChangeAspect="1"/>
            </p:cNvGraphicFramePr>
            <p:nvPr>
              <p:extLst>
                <p:ext uri="{D42A27DB-BD31-4B8C-83A1-F6EECF244321}">
                  <p14:modId xmlns:p14="http://schemas.microsoft.com/office/powerpoint/2010/main" val="3563268996"/>
                </p:ext>
              </p:extLst>
            </p:nvPr>
          </p:nvGraphicFramePr>
          <p:xfrm>
            <a:off x="3340100" y="5067300"/>
            <a:ext cx="223838" cy="233363"/>
          </p:xfrm>
          <a:graphic>
            <a:graphicData uri="http://schemas.openxmlformats.org/presentationml/2006/ole">
              <mc:AlternateContent xmlns:mc="http://schemas.openxmlformats.org/markup-compatibility/2006">
                <mc:Choice xmlns:v="urn:schemas-microsoft-com:vml" Requires="v">
                  <p:oleObj spid="_x0000_s31735" name="Equation" r:id="rId28" imgW="355680" imgH="381240" progId="Equation.3">
                    <p:embed/>
                  </p:oleObj>
                </mc:Choice>
                <mc:Fallback>
                  <p:oleObj name="Equation" r:id="rId28" imgW="355680" imgH="381240" progId="Equation.3">
                    <p:embed/>
                    <p:pic>
                      <p:nvPicPr>
                        <p:cNvPr id="0" name="Picture 15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340100" y="5067300"/>
                          <a:ext cx="223838" cy="233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 name="Arc 33"/>
            <p:cNvSpPr>
              <a:spLocks/>
            </p:cNvSpPr>
            <p:nvPr/>
          </p:nvSpPr>
          <p:spPr bwMode="auto">
            <a:xfrm rot="1538920">
              <a:off x="7450138" y="3659188"/>
              <a:ext cx="360362" cy="493712"/>
            </a:xfrm>
            <a:custGeom>
              <a:avLst/>
              <a:gdLst>
                <a:gd name="G0" fmla="+- 0 0 0"/>
                <a:gd name="G1" fmla="+- 21098 0 0"/>
                <a:gd name="G2" fmla="+- 21600 0 0"/>
                <a:gd name="T0" fmla="*/ 4630 w 21600"/>
                <a:gd name="T1" fmla="*/ 0 h 21098"/>
                <a:gd name="T2" fmla="*/ 21600 w 21600"/>
                <a:gd name="T3" fmla="*/ 21098 h 21098"/>
                <a:gd name="T4" fmla="*/ 0 w 21600"/>
                <a:gd name="T5" fmla="*/ 21098 h 21098"/>
              </a:gdLst>
              <a:ahLst/>
              <a:cxnLst>
                <a:cxn ang="0">
                  <a:pos x="T0" y="T1"/>
                </a:cxn>
                <a:cxn ang="0">
                  <a:pos x="T2" y="T3"/>
                </a:cxn>
                <a:cxn ang="0">
                  <a:pos x="T4" y="T5"/>
                </a:cxn>
              </a:cxnLst>
              <a:rect l="0" t="0" r="r" b="b"/>
              <a:pathLst>
                <a:path w="21600" h="21098" fill="none" extrusionOk="0">
                  <a:moveTo>
                    <a:pt x="4629" y="0"/>
                  </a:moveTo>
                  <a:cubicBezTo>
                    <a:pt x="14539" y="2174"/>
                    <a:pt x="21600" y="10952"/>
                    <a:pt x="21600" y="21098"/>
                  </a:cubicBezTo>
                </a:path>
                <a:path w="21600" h="21098" stroke="0" extrusionOk="0">
                  <a:moveTo>
                    <a:pt x="4629" y="0"/>
                  </a:moveTo>
                  <a:cubicBezTo>
                    <a:pt x="14539" y="2174"/>
                    <a:pt x="21600" y="10952"/>
                    <a:pt x="21600" y="21098"/>
                  </a:cubicBezTo>
                  <a:lnTo>
                    <a:pt x="0" y="21098"/>
                  </a:lnTo>
                  <a:close/>
                </a:path>
              </a:pathLst>
            </a:custGeom>
            <a:noFill/>
            <a:ln w="190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 name="Oval 35"/>
            <p:cNvSpPr>
              <a:spLocks noChangeArrowheads="1"/>
            </p:cNvSpPr>
            <p:nvPr/>
          </p:nvSpPr>
          <p:spPr bwMode="auto">
            <a:xfrm>
              <a:off x="3132138" y="3284538"/>
              <a:ext cx="1814512" cy="1812925"/>
            </a:xfrm>
            <a:prstGeom prst="ellipse">
              <a:avLst/>
            </a:prstGeom>
            <a:noFill/>
            <a:ln w="38100">
              <a:solidFill>
                <a:schemeClr val="bg1"/>
              </a:solidFill>
              <a:round/>
              <a:headEnd/>
              <a:tailEnd/>
            </a:ln>
            <a:extLst>
              <a:ext uri="{909E8E84-426E-40DD-AFC4-6F175D3DCCD1}">
                <a14:hiddenFill xmlns:a14="http://schemas.microsoft.com/office/drawing/2010/main">
                  <a:solidFill>
                    <a:schemeClr val="tx2"/>
                  </a:solidFill>
                </a14:hiddenFill>
              </a:ext>
            </a:extLst>
          </p:spPr>
          <p:txBody>
            <a:bodyPr wrap="none" anchor="ctr"/>
            <a:lstStyle/>
            <a:p>
              <a:endParaRPr lang="zh-CN" altLang="en-US"/>
            </a:p>
          </p:txBody>
        </p:sp>
        <p:sp>
          <p:nvSpPr>
            <p:cNvPr id="99" name="Rectangle 36"/>
            <p:cNvSpPr>
              <a:spLocks noChangeArrowheads="1"/>
            </p:cNvSpPr>
            <p:nvPr/>
          </p:nvSpPr>
          <p:spPr bwMode="auto">
            <a:xfrm>
              <a:off x="6502400" y="3313113"/>
              <a:ext cx="3270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3200">
                  <a:latin typeface="Times New Roman" pitchFamily="18" charset="0"/>
                  <a:ea typeface="楷体_GB2312" pitchFamily="49" charset="-122"/>
                </a:rPr>
                <a:t>•</a:t>
              </a:r>
              <a:endParaRPr kumimoji="1" lang="en-US" altLang="zh-CN" sz="2400">
                <a:latin typeface="Times New Roman" pitchFamily="18" charset="0"/>
                <a:ea typeface="楷体_GB2312" pitchFamily="49" charset="-122"/>
              </a:endParaRPr>
            </a:p>
          </p:txBody>
        </p:sp>
        <p:sp>
          <p:nvSpPr>
            <p:cNvPr id="100" name="Freeform 37"/>
            <p:cNvSpPr>
              <a:spLocks/>
            </p:cNvSpPr>
            <p:nvPr/>
          </p:nvSpPr>
          <p:spPr bwMode="auto">
            <a:xfrm>
              <a:off x="1000125" y="3660775"/>
              <a:ext cx="3862388" cy="1533525"/>
            </a:xfrm>
            <a:custGeom>
              <a:avLst/>
              <a:gdLst>
                <a:gd name="T0" fmla="*/ 0 w 2433"/>
                <a:gd name="T1" fmla="*/ 289 h 966"/>
                <a:gd name="T2" fmla="*/ 233 w 2433"/>
                <a:gd name="T3" fmla="*/ 118 h 966"/>
                <a:gd name="T4" fmla="*/ 411 w 2433"/>
                <a:gd name="T5" fmla="*/ 22 h 966"/>
                <a:gd name="T6" fmla="*/ 576 w 2433"/>
                <a:gd name="T7" fmla="*/ 34 h 966"/>
                <a:gd name="T8" fmla="*/ 888 w 2433"/>
                <a:gd name="T9" fmla="*/ 229 h 966"/>
                <a:gd name="T10" fmla="*/ 1568 w 2433"/>
                <a:gd name="T11" fmla="*/ 818 h 966"/>
                <a:gd name="T12" fmla="*/ 2076 w 2433"/>
                <a:gd name="T13" fmla="*/ 952 h 966"/>
                <a:gd name="T14" fmla="*/ 2433 w 2433"/>
                <a:gd name="T15" fmla="*/ 904 h 9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3" h="966">
                  <a:moveTo>
                    <a:pt x="0" y="289"/>
                  </a:moveTo>
                  <a:cubicBezTo>
                    <a:pt x="39" y="261"/>
                    <a:pt x="164" y="163"/>
                    <a:pt x="233" y="118"/>
                  </a:cubicBezTo>
                  <a:cubicBezTo>
                    <a:pt x="302" y="73"/>
                    <a:pt x="354" y="36"/>
                    <a:pt x="411" y="22"/>
                  </a:cubicBezTo>
                  <a:cubicBezTo>
                    <a:pt x="468" y="8"/>
                    <a:pt x="497" y="0"/>
                    <a:pt x="576" y="34"/>
                  </a:cubicBezTo>
                  <a:cubicBezTo>
                    <a:pt x="655" y="68"/>
                    <a:pt x="723" y="98"/>
                    <a:pt x="888" y="229"/>
                  </a:cubicBezTo>
                  <a:cubicBezTo>
                    <a:pt x="1053" y="360"/>
                    <a:pt x="1370" y="698"/>
                    <a:pt x="1568" y="818"/>
                  </a:cubicBezTo>
                  <a:cubicBezTo>
                    <a:pt x="1766" y="938"/>
                    <a:pt x="1932" y="938"/>
                    <a:pt x="2076" y="952"/>
                  </a:cubicBezTo>
                  <a:cubicBezTo>
                    <a:pt x="2220" y="966"/>
                    <a:pt x="2374" y="912"/>
                    <a:pt x="2433" y="904"/>
                  </a:cubicBezTo>
                </a:path>
              </a:pathLst>
            </a:custGeom>
            <a:noFill/>
            <a:ln w="381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 name="Text Box 38"/>
            <p:cNvSpPr txBox="1">
              <a:spLocks noChangeArrowheads="1"/>
            </p:cNvSpPr>
            <p:nvPr/>
          </p:nvSpPr>
          <p:spPr bwMode="auto">
            <a:xfrm>
              <a:off x="3525838" y="4797425"/>
              <a:ext cx="3254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400">
                  <a:latin typeface="Times New Roman" pitchFamily="18" charset="0"/>
                  <a:sym typeface="Symbol" pitchFamily="18" charset="2"/>
                </a:rPr>
                <a:t></a:t>
              </a:r>
              <a:endParaRPr kumimoji="1" lang="en-US" altLang="zh-CN" sz="2400">
                <a:latin typeface="Times New Roman" pitchFamily="18" charset="0"/>
              </a:endParaRPr>
            </a:p>
          </p:txBody>
        </p:sp>
        <p:sp>
          <p:nvSpPr>
            <p:cNvPr id="102" name="Text Box 39"/>
            <p:cNvSpPr txBox="1">
              <a:spLocks noChangeArrowheads="1"/>
            </p:cNvSpPr>
            <p:nvPr/>
          </p:nvSpPr>
          <p:spPr bwMode="auto">
            <a:xfrm>
              <a:off x="1609725" y="3438525"/>
              <a:ext cx="325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400">
                  <a:latin typeface="Times New Roman" pitchFamily="18" charset="0"/>
                  <a:sym typeface="Symbol" pitchFamily="18" charset="2"/>
                </a:rPr>
                <a:t></a:t>
              </a:r>
              <a:endParaRPr kumimoji="1" lang="en-US" altLang="zh-CN" sz="2400">
                <a:latin typeface="Times New Roman" pitchFamily="18" charset="0"/>
              </a:endParaRPr>
            </a:p>
          </p:txBody>
        </p:sp>
        <p:sp>
          <p:nvSpPr>
            <p:cNvPr id="103" name="Line 40"/>
            <p:cNvSpPr>
              <a:spLocks noChangeShapeType="1"/>
            </p:cNvSpPr>
            <p:nvPr/>
          </p:nvSpPr>
          <p:spPr bwMode="auto">
            <a:xfrm flipH="1" flipV="1">
              <a:off x="1482725" y="3833813"/>
              <a:ext cx="293688" cy="357187"/>
            </a:xfrm>
            <a:prstGeom prst="line">
              <a:avLst/>
            </a:prstGeom>
            <a:noFill/>
            <a:ln w="28575">
              <a:solidFill>
                <a:srgbClr val="66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11878186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84176"/>
            <a:ext cx="4114800" cy="4997152"/>
          </a:xfrm>
        </p:spPr>
        <p:txBody>
          <a:bodyPr>
            <a:normAutofit/>
          </a:bodyPr>
          <a:lstStyle/>
          <a:p>
            <a:pPr>
              <a:lnSpc>
                <a:spcPct val="125000"/>
              </a:lnSpc>
              <a:spcBef>
                <a:spcPts val="1800"/>
              </a:spcBef>
            </a:pPr>
            <a:r>
              <a:rPr lang="zh-CN" altLang="en-US" dirty="0">
                <a:latin typeface="+mj-ea"/>
                <a:ea typeface="+mj-ea"/>
              </a:rPr>
              <a:t>平面极坐标系</a:t>
            </a:r>
            <a:br>
              <a:rPr lang="en-US" altLang="zh-CN" dirty="0">
                <a:latin typeface="+mj-ea"/>
                <a:ea typeface="+mj-ea"/>
              </a:rPr>
            </a:br>
            <a:endParaRPr lang="en-US" altLang="zh-CN"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p:nvPr>
        </p:nvSpPr>
        <p:spPr>
          <a:xfrm>
            <a:off x="0" y="274638"/>
            <a:ext cx="9144000" cy="1143000"/>
          </a:xfrm>
        </p:spPr>
        <p:txBody>
          <a:bodyPr>
            <a:noAutofit/>
          </a:bodyPr>
          <a:lstStyle/>
          <a:p>
            <a:r>
              <a:rPr lang="en-US" altLang="zh-CN" sz="3200" dirty="0"/>
              <a:t>§1.5</a:t>
            </a:r>
            <a:r>
              <a:rPr lang="zh-CN" altLang="en-US" sz="3200" dirty="0"/>
              <a:t> 圆周运动的角量表示 角量与线量的关系</a:t>
            </a:r>
          </a:p>
        </p:txBody>
      </p:sp>
      <p:grpSp>
        <p:nvGrpSpPr>
          <p:cNvPr id="50" name="Group 19"/>
          <p:cNvGrpSpPr>
            <a:grpSpLocks/>
          </p:cNvGrpSpPr>
          <p:nvPr/>
        </p:nvGrpSpPr>
        <p:grpSpPr bwMode="auto">
          <a:xfrm>
            <a:off x="394716" y="3023443"/>
            <a:ext cx="1273175" cy="1250950"/>
            <a:chOff x="158" y="2676"/>
            <a:chExt cx="802" cy="788"/>
          </a:xfrm>
        </p:grpSpPr>
        <p:sp>
          <p:nvSpPr>
            <p:cNvPr id="51" name="Freeform 20"/>
            <p:cNvSpPr>
              <a:spLocks/>
            </p:cNvSpPr>
            <p:nvPr/>
          </p:nvSpPr>
          <p:spPr bwMode="auto">
            <a:xfrm>
              <a:off x="158" y="2676"/>
              <a:ext cx="802" cy="788"/>
            </a:xfrm>
            <a:custGeom>
              <a:avLst/>
              <a:gdLst>
                <a:gd name="T0" fmla="*/ 189 w 802"/>
                <a:gd name="T1" fmla="*/ 50 h 788"/>
                <a:gd name="T2" fmla="*/ 405 w 802"/>
                <a:gd name="T3" fmla="*/ 32 h 788"/>
                <a:gd name="T4" fmla="*/ 531 w 802"/>
                <a:gd name="T5" fmla="*/ 59 h 788"/>
                <a:gd name="T6" fmla="*/ 558 w 802"/>
                <a:gd name="T7" fmla="*/ 77 h 788"/>
                <a:gd name="T8" fmla="*/ 612 w 802"/>
                <a:gd name="T9" fmla="*/ 95 h 788"/>
                <a:gd name="T10" fmla="*/ 684 w 802"/>
                <a:gd name="T11" fmla="*/ 185 h 788"/>
                <a:gd name="T12" fmla="*/ 720 w 802"/>
                <a:gd name="T13" fmla="*/ 239 h 788"/>
                <a:gd name="T14" fmla="*/ 765 w 802"/>
                <a:gd name="T15" fmla="*/ 338 h 788"/>
                <a:gd name="T16" fmla="*/ 648 w 802"/>
                <a:gd name="T17" fmla="*/ 716 h 788"/>
                <a:gd name="T18" fmla="*/ 585 w 802"/>
                <a:gd name="T19" fmla="*/ 752 h 788"/>
                <a:gd name="T20" fmla="*/ 441 w 802"/>
                <a:gd name="T21" fmla="*/ 788 h 788"/>
                <a:gd name="T22" fmla="*/ 243 w 802"/>
                <a:gd name="T23" fmla="*/ 779 h 788"/>
                <a:gd name="T24" fmla="*/ 18 w 802"/>
                <a:gd name="T25" fmla="*/ 626 h 788"/>
                <a:gd name="T26" fmla="*/ 0 w 802"/>
                <a:gd name="T27" fmla="*/ 563 h 788"/>
                <a:gd name="T28" fmla="*/ 9 w 802"/>
                <a:gd name="T29" fmla="*/ 518 h 788"/>
                <a:gd name="T30" fmla="*/ 90 w 802"/>
                <a:gd name="T31" fmla="*/ 302 h 788"/>
                <a:gd name="T32" fmla="*/ 126 w 802"/>
                <a:gd name="T33" fmla="*/ 221 h 788"/>
                <a:gd name="T34" fmla="*/ 135 w 802"/>
                <a:gd name="T35" fmla="*/ 158 h 788"/>
                <a:gd name="T36" fmla="*/ 144 w 802"/>
                <a:gd name="T37" fmla="*/ 131 h 788"/>
                <a:gd name="T38" fmla="*/ 153 w 802"/>
                <a:gd name="T39" fmla="*/ 50 h 788"/>
                <a:gd name="T40" fmla="*/ 189 w 802"/>
                <a:gd name="T41" fmla="*/ 50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2" h="788">
                  <a:moveTo>
                    <a:pt x="189" y="50"/>
                  </a:moveTo>
                  <a:cubicBezTo>
                    <a:pt x="264" y="0"/>
                    <a:pt x="289" y="26"/>
                    <a:pt x="405" y="32"/>
                  </a:cubicBezTo>
                  <a:cubicBezTo>
                    <a:pt x="482" y="58"/>
                    <a:pt x="440" y="48"/>
                    <a:pt x="531" y="59"/>
                  </a:cubicBezTo>
                  <a:cubicBezTo>
                    <a:pt x="540" y="65"/>
                    <a:pt x="548" y="73"/>
                    <a:pt x="558" y="77"/>
                  </a:cubicBezTo>
                  <a:cubicBezTo>
                    <a:pt x="575" y="85"/>
                    <a:pt x="612" y="95"/>
                    <a:pt x="612" y="95"/>
                  </a:cubicBezTo>
                  <a:cubicBezTo>
                    <a:pt x="640" y="123"/>
                    <a:pt x="661" y="153"/>
                    <a:pt x="684" y="185"/>
                  </a:cubicBezTo>
                  <a:cubicBezTo>
                    <a:pt x="696" y="203"/>
                    <a:pt x="720" y="239"/>
                    <a:pt x="720" y="239"/>
                  </a:cubicBezTo>
                  <a:cubicBezTo>
                    <a:pt x="730" y="277"/>
                    <a:pt x="743" y="305"/>
                    <a:pt x="765" y="338"/>
                  </a:cubicBezTo>
                  <a:cubicBezTo>
                    <a:pt x="756" y="589"/>
                    <a:pt x="802" y="588"/>
                    <a:pt x="648" y="716"/>
                  </a:cubicBezTo>
                  <a:cubicBezTo>
                    <a:pt x="602" y="754"/>
                    <a:pt x="643" y="737"/>
                    <a:pt x="585" y="752"/>
                  </a:cubicBezTo>
                  <a:cubicBezTo>
                    <a:pt x="538" y="783"/>
                    <a:pt x="499" y="782"/>
                    <a:pt x="441" y="788"/>
                  </a:cubicBezTo>
                  <a:cubicBezTo>
                    <a:pt x="375" y="785"/>
                    <a:pt x="309" y="786"/>
                    <a:pt x="243" y="779"/>
                  </a:cubicBezTo>
                  <a:cubicBezTo>
                    <a:pt x="147" y="769"/>
                    <a:pt x="92" y="675"/>
                    <a:pt x="18" y="626"/>
                  </a:cubicBezTo>
                  <a:cubicBezTo>
                    <a:pt x="13" y="605"/>
                    <a:pt x="0" y="585"/>
                    <a:pt x="0" y="563"/>
                  </a:cubicBezTo>
                  <a:cubicBezTo>
                    <a:pt x="0" y="548"/>
                    <a:pt x="7" y="533"/>
                    <a:pt x="9" y="518"/>
                  </a:cubicBezTo>
                  <a:cubicBezTo>
                    <a:pt x="22" y="432"/>
                    <a:pt x="27" y="365"/>
                    <a:pt x="90" y="302"/>
                  </a:cubicBezTo>
                  <a:cubicBezTo>
                    <a:pt x="100" y="273"/>
                    <a:pt x="116" y="250"/>
                    <a:pt x="126" y="221"/>
                  </a:cubicBezTo>
                  <a:cubicBezTo>
                    <a:pt x="129" y="200"/>
                    <a:pt x="131" y="179"/>
                    <a:pt x="135" y="158"/>
                  </a:cubicBezTo>
                  <a:cubicBezTo>
                    <a:pt x="137" y="149"/>
                    <a:pt x="142" y="140"/>
                    <a:pt x="144" y="131"/>
                  </a:cubicBezTo>
                  <a:cubicBezTo>
                    <a:pt x="148" y="104"/>
                    <a:pt x="140" y="74"/>
                    <a:pt x="153" y="50"/>
                  </a:cubicBezTo>
                  <a:cubicBezTo>
                    <a:pt x="159" y="40"/>
                    <a:pt x="177" y="50"/>
                    <a:pt x="189" y="50"/>
                  </a:cubicBezTo>
                  <a:close/>
                </a:path>
              </a:pathLst>
            </a:cu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Text Box 21"/>
            <p:cNvSpPr txBox="1">
              <a:spLocks noChangeArrowheads="1"/>
            </p:cNvSpPr>
            <p:nvPr/>
          </p:nvSpPr>
          <p:spPr bwMode="auto">
            <a:xfrm>
              <a:off x="324" y="3182"/>
              <a:ext cx="589" cy="2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b="1"/>
                <a:t>参考系</a:t>
              </a:r>
            </a:p>
          </p:txBody>
        </p:sp>
      </p:grpSp>
      <p:sp>
        <p:nvSpPr>
          <p:cNvPr id="62" name="Oval 25"/>
          <p:cNvSpPr>
            <a:spLocks noChangeArrowheads="1"/>
          </p:cNvSpPr>
          <p:nvPr/>
        </p:nvSpPr>
        <p:spPr bwMode="auto">
          <a:xfrm>
            <a:off x="1018604" y="3598118"/>
            <a:ext cx="71438" cy="7143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Text Box 26"/>
          <p:cNvSpPr txBox="1">
            <a:spLocks noChangeArrowheads="1"/>
          </p:cNvSpPr>
          <p:nvPr/>
        </p:nvSpPr>
        <p:spPr bwMode="auto">
          <a:xfrm>
            <a:off x="215492" y="3453656"/>
            <a:ext cx="8155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dirty="0"/>
              <a:t>极点</a:t>
            </a:r>
            <a:r>
              <a:rPr lang="en-US" altLang="zh-CN" b="1" dirty="0"/>
              <a:t>O</a:t>
            </a:r>
          </a:p>
        </p:txBody>
      </p:sp>
      <p:sp>
        <p:nvSpPr>
          <p:cNvPr id="72" name="Text Box 28"/>
          <p:cNvSpPr txBox="1">
            <a:spLocks noChangeArrowheads="1"/>
          </p:cNvSpPr>
          <p:nvPr/>
        </p:nvSpPr>
        <p:spPr bwMode="auto">
          <a:xfrm>
            <a:off x="2082229" y="3685432"/>
            <a:ext cx="936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rgbClr val="A50021"/>
                </a:solidFill>
              </a:rPr>
              <a:t>极轴</a:t>
            </a:r>
          </a:p>
        </p:txBody>
      </p:sp>
      <p:grpSp>
        <p:nvGrpSpPr>
          <p:cNvPr id="73" name="Group 29"/>
          <p:cNvGrpSpPr>
            <a:grpSpLocks/>
          </p:cNvGrpSpPr>
          <p:nvPr/>
        </p:nvGrpSpPr>
        <p:grpSpPr bwMode="auto">
          <a:xfrm>
            <a:off x="1090041" y="3318719"/>
            <a:ext cx="3024188" cy="366713"/>
            <a:chOff x="3651" y="2296"/>
            <a:chExt cx="1905" cy="231"/>
          </a:xfrm>
        </p:grpSpPr>
        <p:sp>
          <p:nvSpPr>
            <p:cNvPr id="74" name="Line 30"/>
            <p:cNvSpPr>
              <a:spLocks noChangeShapeType="1"/>
            </p:cNvSpPr>
            <p:nvPr/>
          </p:nvSpPr>
          <p:spPr bwMode="auto">
            <a:xfrm>
              <a:off x="3651" y="2496"/>
              <a:ext cx="17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 name="Text Box 31"/>
            <p:cNvSpPr txBox="1">
              <a:spLocks noChangeArrowheads="1"/>
            </p:cNvSpPr>
            <p:nvPr/>
          </p:nvSpPr>
          <p:spPr bwMode="auto">
            <a:xfrm>
              <a:off x="5148" y="2296"/>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O’</a:t>
              </a:r>
            </a:p>
          </p:txBody>
        </p:sp>
      </p:grpSp>
      <p:grpSp>
        <p:nvGrpSpPr>
          <p:cNvPr id="77" name="Group 33"/>
          <p:cNvGrpSpPr>
            <a:grpSpLocks/>
          </p:cNvGrpSpPr>
          <p:nvPr/>
        </p:nvGrpSpPr>
        <p:grpSpPr bwMode="auto">
          <a:xfrm>
            <a:off x="1305941" y="3250456"/>
            <a:ext cx="576263" cy="457200"/>
            <a:chOff x="3787" y="2251"/>
            <a:chExt cx="363" cy="288"/>
          </a:xfrm>
        </p:grpSpPr>
        <p:sp>
          <p:nvSpPr>
            <p:cNvPr id="79" name="Freeform 34"/>
            <p:cNvSpPr>
              <a:spLocks/>
            </p:cNvSpPr>
            <p:nvPr/>
          </p:nvSpPr>
          <p:spPr bwMode="auto">
            <a:xfrm>
              <a:off x="3787" y="2388"/>
              <a:ext cx="36" cy="90"/>
            </a:xfrm>
            <a:custGeom>
              <a:avLst/>
              <a:gdLst>
                <a:gd name="T0" fmla="*/ 36 w 36"/>
                <a:gd name="T1" fmla="*/ 0 h 90"/>
                <a:gd name="T2" fmla="*/ 27 w 36"/>
                <a:gd name="T3" fmla="*/ 72 h 90"/>
                <a:gd name="T4" fmla="*/ 0 w 36"/>
                <a:gd name="T5" fmla="*/ 90 h 90"/>
              </a:gdLst>
              <a:ahLst/>
              <a:cxnLst>
                <a:cxn ang="0">
                  <a:pos x="T0" y="T1"/>
                </a:cxn>
                <a:cxn ang="0">
                  <a:pos x="T2" y="T3"/>
                </a:cxn>
                <a:cxn ang="0">
                  <a:pos x="T4" y="T5"/>
                </a:cxn>
              </a:cxnLst>
              <a:rect l="0" t="0" r="r" b="b"/>
              <a:pathLst>
                <a:path w="36" h="90">
                  <a:moveTo>
                    <a:pt x="36" y="0"/>
                  </a:moveTo>
                  <a:cubicBezTo>
                    <a:pt x="33" y="24"/>
                    <a:pt x="36" y="50"/>
                    <a:pt x="27" y="72"/>
                  </a:cubicBezTo>
                  <a:cubicBezTo>
                    <a:pt x="23" y="82"/>
                    <a:pt x="0" y="90"/>
                    <a:pt x="0" y="9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 name="Text Box 35"/>
            <p:cNvSpPr txBox="1">
              <a:spLocks noChangeArrowheads="1"/>
            </p:cNvSpPr>
            <p:nvPr/>
          </p:nvSpPr>
          <p:spPr bwMode="auto">
            <a:xfrm>
              <a:off x="3923" y="2251"/>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ym typeface="Symbol" pitchFamily="18" charset="2"/>
                </a:rPr>
                <a:t></a:t>
              </a:r>
            </a:p>
          </p:txBody>
        </p:sp>
      </p:grpSp>
      <p:sp>
        <p:nvSpPr>
          <p:cNvPr id="78" name="Text Box 36"/>
          <p:cNvSpPr txBox="1">
            <a:spLocks noChangeArrowheads="1"/>
          </p:cNvSpPr>
          <p:nvPr/>
        </p:nvSpPr>
        <p:spPr bwMode="auto">
          <a:xfrm>
            <a:off x="611560" y="5039298"/>
            <a:ext cx="316865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rgbClr val="A50021"/>
                </a:solidFill>
              </a:rPr>
              <a:t>角坐标（</a:t>
            </a:r>
            <a:r>
              <a:rPr lang="en-US" altLang="zh-CN" sz="2400" b="1" i="1" dirty="0">
                <a:solidFill>
                  <a:srgbClr val="A50021"/>
                </a:solidFill>
                <a:latin typeface="Symbol" panose="05050102010706020507" pitchFamily="18" charset="2"/>
              </a:rPr>
              <a:t>q</a:t>
            </a:r>
            <a:r>
              <a:rPr lang="en-US" altLang="zh-CN" sz="2400" b="1" dirty="0">
                <a:solidFill>
                  <a:srgbClr val="A50021"/>
                </a:solidFill>
              </a:rPr>
              <a:t> </a:t>
            </a:r>
            <a:r>
              <a:rPr lang="zh-CN" altLang="en-US" sz="2400" b="1" dirty="0">
                <a:solidFill>
                  <a:srgbClr val="A50021"/>
                </a:solidFill>
              </a:rPr>
              <a:t>）</a:t>
            </a:r>
            <a:r>
              <a:rPr lang="en-US" altLang="zh-CN" sz="2400" b="1" dirty="0">
                <a:solidFill>
                  <a:srgbClr val="A50021"/>
                </a:solidFill>
              </a:rPr>
              <a:t>:</a:t>
            </a:r>
            <a:r>
              <a:rPr lang="zh-CN" altLang="en-US" sz="2400" b="1" dirty="0">
                <a:solidFill>
                  <a:srgbClr val="A50021"/>
                </a:solidFill>
              </a:rPr>
              <a:t>通常规定从极轴沿逆时针方向量得的角度为正</a:t>
            </a:r>
          </a:p>
        </p:txBody>
      </p:sp>
      <p:sp>
        <p:nvSpPr>
          <p:cNvPr id="82" name="Text Box 38"/>
          <p:cNvSpPr txBox="1">
            <a:spLocks noChangeArrowheads="1"/>
          </p:cNvSpPr>
          <p:nvPr/>
        </p:nvSpPr>
        <p:spPr bwMode="auto">
          <a:xfrm>
            <a:off x="640893" y="4561139"/>
            <a:ext cx="28256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solidFill>
                  <a:srgbClr val="A50021"/>
                </a:solidFill>
              </a:rPr>
              <a:t>极径（</a:t>
            </a:r>
            <a:r>
              <a:rPr lang="en-US" altLang="zh-CN" sz="2400" b="1" dirty="0">
                <a:solidFill>
                  <a:srgbClr val="A50021"/>
                </a:solidFill>
              </a:rPr>
              <a:t>r </a:t>
            </a:r>
            <a:r>
              <a:rPr lang="zh-CN" altLang="en-US" sz="2400" b="1" dirty="0">
                <a:solidFill>
                  <a:srgbClr val="A50021"/>
                </a:solidFill>
              </a:rPr>
              <a:t>）：正值</a:t>
            </a:r>
          </a:p>
        </p:txBody>
      </p:sp>
      <p:grpSp>
        <p:nvGrpSpPr>
          <p:cNvPr id="83" name="Group 39"/>
          <p:cNvGrpSpPr>
            <a:grpSpLocks/>
          </p:cNvGrpSpPr>
          <p:nvPr/>
        </p:nvGrpSpPr>
        <p:grpSpPr bwMode="auto">
          <a:xfrm>
            <a:off x="1075754" y="2190006"/>
            <a:ext cx="1800225" cy="1439862"/>
            <a:chOff x="3651" y="1570"/>
            <a:chExt cx="1134" cy="907"/>
          </a:xfrm>
        </p:grpSpPr>
        <p:sp>
          <p:nvSpPr>
            <p:cNvPr id="85" name="Oval 40"/>
            <p:cNvSpPr>
              <a:spLocks noChangeArrowheads="1"/>
            </p:cNvSpPr>
            <p:nvPr/>
          </p:nvSpPr>
          <p:spPr bwMode="auto">
            <a:xfrm>
              <a:off x="4740" y="1797"/>
              <a:ext cx="45" cy="46"/>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Text Box 41"/>
            <p:cNvSpPr txBox="1">
              <a:spLocks noChangeArrowheads="1"/>
            </p:cNvSpPr>
            <p:nvPr/>
          </p:nvSpPr>
          <p:spPr bwMode="auto">
            <a:xfrm>
              <a:off x="4513" y="1570"/>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P</a:t>
              </a:r>
            </a:p>
          </p:txBody>
        </p:sp>
        <p:sp>
          <p:nvSpPr>
            <p:cNvPr id="93" name="Line 42"/>
            <p:cNvSpPr>
              <a:spLocks noChangeShapeType="1"/>
            </p:cNvSpPr>
            <p:nvPr/>
          </p:nvSpPr>
          <p:spPr bwMode="auto">
            <a:xfrm flipV="1">
              <a:off x="3651" y="1843"/>
              <a:ext cx="1089" cy="6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 name="Text Box 43"/>
            <p:cNvSpPr txBox="1">
              <a:spLocks noChangeArrowheads="1"/>
            </p:cNvSpPr>
            <p:nvPr/>
          </p:nvSpPr>
          <p:spPr bwMode="auto">
            <a:xfrm>
              <a:off x="4059" y="1888"/>
              <a:ext cx="2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latin typeface="宋体" charset="-122"/>
                </a:rPr>
                <a:t>r</a:t>
              </a:r>
            </a:p>
          </p:txBody>
        </p:sp>
      </p:grpSp>
      <p:sp>
        <p:nvSpPr>
          <p:cNvPr id="84" name="Text Box 44"/>
          <p:cNvSpPr txBox="1">
            <a:spLocks noChangeArrowheads="1"/>
          </p:cNvSpPr>
          <p:nvPr/>
        </p:nvSpPr>
        <p:spPr bwMode="auto">
          <a:xfrm>
            <a:off x="2674367" y="2132856"/>
            <a:ext cx="647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latin typeface="Arial Narrow" pitchFamily="34" charset="0"/>
              </a:rPr>
              <a:t>(r,</a:t>
            </a:r>
            <a:r>
              <a:rPr lang="en-US" altLang="zh-CN" sz="2000">
                <a:latin typeface="Arial Narrow" pitchFamily="34" charset="0"/>
                <a:sym typeface="Symbol" pitchFamily="18" charset="2"/>
              </a:rPr>
              <a:t></a:t>
            </a:r>
            <a:r>
              <a:rPr lang="en-US" altLang="zh-CN" sz="2000">
                <a:latin typeface="Arial Narrow" pitchFamily="34" charset="0"/>
              </a:rPr>
              <a:t>)</a:t>
            </a:r>
          </a:p>
        </p:txBody>
      </p:sp>
      <p:sp>
        <p:nvSpPr>
          <p:cNvPr id="105" name="内容占位符 2"/>
          <p:cNvSpPr txBox="1">
            <a:spLocks/>
          </p:cNvSpPr>
          <p:nvPr/>
        </p:nvSpPr>
        <p:spPr>
          <a:xfrm>
            <a:off x="4718696" y="1378346"/>
            <a:ext cx="4114800" cy="49971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spcBef>
                <a:spcPts val="1800"/>
              </a:spcBef>
            </a:pPr>
            <a:r>
              <a:rPr lang="zh-CN" altLang="en-US" dirty="0">
                <a:latin typeface="+mj-ea"/>
                <a:ea typeface="+mj-ea"/>
              </a:rPr>
              <a:t>平面极坐标系下的圆周运动方程</a:t>
            </a:r>
            <a:br>
              <a:rPr lang="en-US" altLang="zh-CN" dirty="0">
                <a:latin typeface="+mj-ea"/>
                <a:ea typeface="+mj-ea"/>
              </a:rPr>
            </a:br>
            <a:endParaRPr lang="en-US" altLang="zh-CN" dirty="0">
              <a:latin typeface="+mj-ea"/>
              <a:ea typeface="+mj-ea"/>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967256406"/>
              </p:ext>
            </p:extLst>
          </p:nvPr>
        </p:nvGraphicFramePr>
        <p:xfrm>
          <a:off x="6124427" y="2935337"/>
          <a:ext cx="1303337" cy="1133475"/>
        </p:xfrm>
        <a:graphic>
          <a:graphicData uri="http://schemas.openxmlformats.org/presentationml/2006/ole">
            <mc:AlternateContent xmlns:mc="http://schemas.openxmlformats.org/markup-compatibility/2006">
              <mc:Choice xmlns:v="urn:schemas-microsoft-com:vml" Requires="v">
                <p:oleObj spid="_x0000_s31824" name="Equation" r:id="rId4" imgW="558720" imgH="482400" progId="Equation.DSMT4">
                  <p:embed/>
                </p:oleObj>
              </mc:Choice>
              <mc:Fallback>
                <p:oleObj name="Equation" r:id="rId4" imgW="558720" imgH="482400" progId="Equation.DSMT4">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4427" y="2935337"/>
                        <a:ext cx="1303337" cy="1133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5076056" y="4293096"/>
            <a:ext cx="3672408" cy="830997"/>
          </a:xfrm>
          <a:prstGeom prst="rect">
            <a:avLst/>
          </a:prstGeom>
          <a:noFill/>
        </p:spPr>
        <p:txBody>
          <a:bodyPr wrap="square" rtlCol="0">
            <a:spAutoFit/>
          </a:bodyPr>
          <a:lstStyle/>
          <a:p>
            <a:r>
              <a:rPr lang="zh-CN" altLang="en-US" sz="2400" dirty="0">
                <a:latin typeface="Symbol" panose="05050102010706020507" pitchFamily="18" charset="2"/>
              </a:rPr>
              <a:t>极坐标系中</a:t>
            </a:r>
            <a:r>
              <a:rPr lang="en-US" altLang="zh-CN" sz="2400" i="1" dirty="0">
                <a:latin typeface="Symbol" panose="05050102010706020507" pitchFamily="18" charset="2"/>
              </a:rPr>
              <a:t>q </a:t>
            </a:r>
            <a:r>
              <a:rPr lang="zh-CN" altLang="en-US" sz="2400" dirty="0"/>
              <a:t>的正负可以表示圆周运动的方向</a:t>
            </a:r>
          </a:p>
        </p:txBody>
      </p:sp>
    </p:spTree>
    <p:extLst>
      <p:ext uri="{BB962C8B-B14F-4D97-AF65-F5344CB8AC3E}">
        <p14:creationId xmlns:p14="http://schemas.microsoft.com/office/powerpoint/2010/main" val="23923517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84176"/>
            <a:ext cx="8291264" cy="4997152"/>
          </a:xfrm>
        </p:spPr>
        <p:txBody>
          <a:bodyPr>
            <a:normAutofit/>
          </a:bodyPr>
          <a:lstStyle/>
          <a:p>
            <a:pPr>
              <a:lnSpc>
                <a:spcPct val="125000"/>
              </a:lnSpc>
              <a:spcBef>
                <a:spcPts val="1800"/>
              </a:spcBef>
            </a:pPr>
            <a:r>
              <a:rPr lang="zh-CN" altLang="en-US" dirty="0">
                <a:latin typeface="+mj-ea"/>
                <a:ea typeface="+mj-ea"/>
              </a:rPr>
              <a:t>平面极坐标系下的圆周运动方程</a:t>
            </a:r>
            <a:br>
              <a:rPr lang="en-US" altLang="zh-CN" dirty="0">
                <a:latin typeface="+mj-ea"/>
                <a:ea typeface="+mj-ea"/>
              </a:rPr>
            </a:br>
            <a:r>
              <a:rPr lang="zh-CN" altLang="en-US" dirty="0">
                <a:latin typeface="+mj-ea"/>
                <a:ea typeface="+mj-ea"/>
              </a:rPr>
              <a:t>平均角速度：</a:t>
            </a:r>
            <a:br>
              <a:rPr lang="en-US" altLang="zh-CN" dirty="0">
                <a:latin typeface="+mj-ea"/>
                <a:ea typeface="+mj-ea"/>
              </a:rPr>
            </a:br>
            <a:br>
              <a:rPr lang="en-US" altLang="zh-CN" dirty="0">
                <a:latin typeface="+mj-ea"/>
                <a:ea typeface="+mj-ea"/>
              </a:rPr>
            </a:br>
            <a:r>
              <a:rPr lang="zh-CN" altLang="en-US" dirty="0">
                <a:latin typeface="+mj-ea"/>
                <a:ea typeface="+mj-ea"/>
              </a:rPr>
              <a:t>瞬时角速度：</a:t>
            </a:r>
            <a:br>
              <a:rPr lang="en-US" altLang="zh-CN" dirty="0">
                <a:latin typeface="+mj-ea"/>
                <a:ea typeface="+mj-ea"/>
              </a:rPr>
            </a:br>
            <a:br>
              <a:rPr lang="en-US" altLang="zh-CN" dirty="0">
                <a:latin typeface="+mj-ea"/>
                <a:ea typeface="+mj-ea"/>
              </a:rPr>
            </a:br>
            <a:r>
              <a:rPr lang="zh-CN" altLang="en-US" sz="2400" dirty="0">
                <a:latin typeface="楷体" panose="02010609060101010101" pitchFamily="49" charset="-122"/>
                <a:ea typeface="楷体" panose="02010609060101010101" pitchFamily="49" charset="-122"/>
              </a:rPr>
              <a:t>此处，由于角位移</a:t>
            </a:r>
            <a:r>
              <a:rPr lang="en-US" altLang="zh-CN" sz="2400" dirty="0" err="1">
                <a:latin typeface="Symbol" panose="05050102010706020507" pitchFamily="18" charset="2"/>
                <a:ea typeface="楷体" panose="02010609060101010101" pitchFamily="49" charset="-122"/>
              </a:rPr>
              <a:t>Dq</a:t>
            </a:r>
            <a:r>
              <a:rPr lang="zh-CN" altLang="en-US" sz="2400" dirty="0">
                <a:latin typeface="楷体" panose="02010609060101010101" pitchFamily="49" charset="-122"/>
                <a:ea typeface="楷体" panose="02010609060101010101" pitchFamily="49" charset="-122"/>
              </a:rPr>
              <a:t>为代数量，因此角速度也为代数量。但是类比于速度，</a:t>
            </a:r>
            <a:r>
              <a:rPr lang="zh-CN" altLang="en-US" sz="2400" dirty="0">
                <a:solidFill>
                  <a:srgbClr val="FF0000"/>
                </a:solidFill>
                <a:latin typeface="楷体" panose="02010609060101010101" pitchFamily="49" charset="-122"/>
                <a:ea typeface="楷体" panose="02010609060101010101" pitchFamily="49" charset="-122"/>
              </a:rPr>
              <a:t>角速度也有矢量表达</a:t>
            </a:r>
            <a:r>
              <a:rPr lang="zh-CN" altLang="en-US" sz="2400" dirty="0">
                <a:latin typeface="楷体" panose="02010609060101010101" pitchFamily="49" charset="-122"/>
                <a:ea typeface="楷体" panose="02010609060101010101" pitchFamily="49" charset="-122"/>
              </a:rPr>
              <a:t>。</a:t>
            </a:r>
            <a:br>
              <a:rPr lang="en-US" altLang="zh-CN" sz="2400" dirty="0">
                <a:latin typeface="楷体" panose="02010609060101010101" pitchFamily="49" charset="-122"/>
                <a:ea typeface="楷体" panose="02010609060101010101" pitchFamily="49" charset="-122"/>
              </a:rPr>
            </a:br>
            <a:r>
              <a:rPr lang="zh-CN" altLang="en-US" sz="2800" dirty="0">
                <a:latin typeface="+mn-ea"/>
              </a:rPr>
              <a:t>平均角加速度：         瞬时角加速度：</a:t>
            </a:r>
            <a:endParaRPr lang="en-US" altLang="zh-CN" sz="3600" dirty="0">
              <a:latin typeface="+mn-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p:nvPr>
        </p:nvSpPr>
        <p:spPr>
          <a:xfrm>
            <a:off x="0" y="274638"/>
            <a:ext cx="9144000" cy="1143000"/>
          </a:xfrm>
        </p:spPr>
        <p:txBody>
          <a:bodyPr>
            <a:noAutofit/>
          </a:bodyPr>
          <a:lstStyle/>
          <a:p>
            <a:r>
              <a:rPr lang="en-US" altLang="zh-CN" sz="3200" dirty="0"/>
              <a:t>§1.5</a:t>
            </a:r>
            <a:r>
              <a:rPr lang="zh-CN" altLang="en-US" sz="3200" dirty="0"/>
              <a:t> 圆周运动的角量表示 角量与线量的关系</a:t>
            </a:r>
          </a:p>
        </p:txBody>
      </p:sp>
      <p:grpSp>
        <p:nvGrpSpPr>
          <p:cNvPr id="2" name="组合 1"/>
          <p:cNvGrpSpPr/>
          <p:nvPr/>
        </p:nvGrpSpPr>
        <p:grpSpPr>
          <a:xfrm>
            <a:off x="6211887" y="1831900"/>
            <a:ext cx="2968625" cy="2389188"/>
            <a:chOff x="5997575" y="1831900"/>
            <a:chExt cx="2968625" cy="2389188"/>
          </a:xfrm>
        </p:grpSpPr>
        <p:grpSp>
          <p:nvGrpSpPr>
            <p:cNvPr id="30" name="Group 8"/>
            <p:cNvGrpSpPr>
              <a:grpSpLocks/>
            </p:cNvGrpSpPr>
            <p:nvPr/>
          </p:nvGrpSpPr>
          <p:grpSpPr bwMode="auto">
            <a:xfrm>
              <a:off x="5997575" y="2133525"/>
              <a:ext cx="2319338" cy="2087563"/>
              <a:chOff x="3778" y="536"/>
              <a:chExt cx="1461" cy="1315"/>
            </a:xfrm>
          </p:grpSpPr>
          <p:grpSp>
            <p:nvGrpSpPr>
              <p:cNvPr id="31" name="Group 9"/>
              <p:cNvGrpSpPr>
                <a:grpSpLocks/>
              </p:cNvGrpSpPr>
              <p:nvPr/>
            </p:nvGrpSpPr>
            <p:grpSpPr bwMode="auto">
              <a:xfrm>
                <a:off x="3778" y="536"/>
                <a:ext cx="1361" cy="1315"/>
                <a:chOff x="3787" y="527"/>
                <a:chExt cx="1361" cy="1315"/>
              </a:xfrm>
            </p:grpSpPr>
            <p:grpSp>
              <p:nvGrpSpPr>
                <p:cNvPr id="33" name="Group 10"/>
                <p:cNvGrpSpPr>
                  <a:grpSpLocks/>
                </p:cNvGrpSpPr>
                <p:nvPr/>
              </p:nvGrpSpPr>
              <p:grpSpPr bwMode="auto">
                <a:xfrm>
                  <a:off x="3787" y="527"/>
                  <a:ext cx="1361" cy="1315"/>
                  <a:chOff x="3787" y="527"/>
                  <a:chExt cx="1361" cy="1315"/>
                </a:xfrm>
              </p:grpSpPr>
              <p:sp>
                <p:nvSpPr>
                  <p:cNvPr id="36" name="Oval 11"/>
                  <p:cNvSpPr>
                    <a:spLocks noChangeArrowheads="1"/>
                  </p:cNvSpPr>
                  <p:nvPr/>
                </p:nvSpPr>
                <p:spPr bwMode="auto">
                  <a:xfrm>
                    <a:off x="3787" y="527"/>
                    <a:ext cx="1361" cy="1315"/>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Oval 12"/>
                  <p:cNvSpPr>
                    <a:spLocks noChangeArrowheads="1"/>
                  </p:cNvSpPr>
                  <p:nvPr/>
                </p:nvSpPr>
                <p:spPr bwMode="auto">
                  <a:xfrm>
                    <a:off x="4903" y="672"/>
                    <a:ext cx="45" cy="45"/>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Oval 13"/>
                  <p:cNvSpPr>
                    <a:spLocks noChangeArrowheads="1"/>
                  </p:cNvSpPr>
                  <p:nvPr/>
                </p:nvSpPr>
                <p:spPr bwMode="auto">
                  <a:xfrm>
                    <a:off x="4468" y="1162"/>
                    <a:ext cx="45" cy="4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Text Box 14"/>
                  <p:cNvSpPr txBox="1">
                    <a:spLocks noChangeArrowheads="1"/>
                  </p:cNvSpPr>
                  <p:nvPr/>
                </p:nvSpPr>
                <p:spPr bwMode="auto">
                  <a:xfrm>
                    <a:off x="4286" y="1158"/>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O</a:t>
                    </a:r>
                  </a:p>
                </p:txBody>
              </p:sp>
            </p:grpSp>
            <p:sp>
              <p:nvSpPr>
                <p:cNvPr id="34" name="Line 15"/>
                <p:cNvSpPr>
                  <a:spLocks noChangeShapeType="1"/>
                </p:cNvSpPr>
                <p:nvPr/>
              </p:nvSpPr>
              <p:spPr bwMode="auto">
                <a:xfrm flipV="1">
                  <a:off x="4513" y="709"/>
                  <a:ext cx="408" cy="4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Text Box 16"/>
                <p:cNvSpPr txBox="1">
                  <a:spLocks noChangeArrowheads="1"/>
                </p:cNvSpPr>
                <p:nvPr/>
              </p:nvSpPr>
              <p:spPr bwMode="auto">
                <a:xfrm>
                  <a:off x="4740" y="799"/>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r</a:t>
                  </a:r>
                </a:p>
              </p:txBody>
            </p:sp>
          </p:grpSp>
          <p:sp>
            <p:nvSpPr>
              <p:cNvPr id="32" name="Text Box 17"/>
              <p:cNvSpPr txBox="1">
                <a:spLocks noChangeArrowheads="1"/>
              </p:cNvSpPr>
              <p:nvPr/>
            </p:nvSpPr>
            <p:spPr bwMode="auto">
              <a:xfrm>
                <a:off x="4966" y="568"/>
                <a:ext cx="2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A</a:t>
                </a:r>
              </a:p>
            </p:txBody>
          </p:sp>
        </p:grpSp>
        <p:grpSp>
          <p:nvGrpSpPr>
            <p:cNvPr id="40" name="Group 18"/>
            <p:cNvGrpSpPr>
              <a:grpSpLocks/>
            </p:cNvGrpSpPr>
            <p:nvPr/>
          </p:nvGrpSpPr>
          <p:grpSpPr bwMode="auto">
            <a:xfrm>
              <a:off x="7243763" y="2839963"/>
              <a:ext cx="425450" cy="366712"/>
              <a:chOff x="4563" y="981"/>
              <a:chExt cx="268" cy="231"/>
            </a:xfrm>
          </p:grpSpPr>
          <p:sp>
            <p:nvSpPr>
              <p:cNvPr id="41" name="Freeform 19"/>
              <p:cNvSpPr>
                <a:spLocks/>
              </p:cNvSpPr>
              <p:nvPr/>
            </p:nvSpPr>
            <p:spPr bwMode="auto">
              <a:xfrm>
                <a:off x="4563" y="1095"/>
                <a:ext cx="90" cy="102"/>
              </a:xfrm>
              <a:custGeom>
                <a:avLst/>
                <a:gdLst>
                  <a:gd name="T0" fmla="*/ 0 w 90"/>
                  <a:gd name="T1" fmla="*/ 12 h 102"/>
                  <a:gd name="T2" fmla="*/ 63 w 90"/>
                  <a:gd name="T3" fmla="*/ 102 h 102"/>
                </a:gdLst>
                <a:ahLst/>
                <a:cxnLst>
                  <a:cxn ang="0">
                    <a:pos x="T0" y="T1"/>
                  </a:cxn>
                  <a:cxn ang="0">
                    <a:pos x="T2" y="T3"/>
                  </a:cxn>
                </a:cxnLst>
                <a:rect l="0" t="0" r="r" b="b"/>
                <a:pathLst>
                  <a:path w="90" h="102">
                    <a:moveTo>
                      <a:pt x="0" y="12"/>
                    </a:moveTo>
                    <a:cubicBezTo>
                      <a:pt x="90" y="25"/>
                      <a:pt x="63" y="0"/>
                      <a:pt x="63" y="10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Text Box 20"/>
              <p:cNvSpPr txBox="1">
                <a:spLocks noChangeArrowheads="1"/>
              </p:cNvSpPr>
              <p:nvPr/>
            </p:nvSpPr>
            <p:spPr bwMode="auto">
              <a:xfrm>
                <a:off x="4604" y="981"/>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ym typeface="Symbol" pitchFamily="18" charset="2"/>
                  </a:rPr>
                  <a:t></a:t>
                </a:r>
              </a:p>
            </p:txBody>
          </p:sp>
        </p:grpSp>
        <p:grpSp>
          <p:nvGrpSpPr>
            <p:cNvPr id="43" name="Group 21"/>
            <p:cNvGrpSpPr>
              <a:grpSpLocks/>
            </p:cNvGrpSpPr>
            <p:nvPr/>
          </p:nvGrpSpPr>
          <p:grpSpPr bwMode="auto">
            <a:xfrm>
              <a:off x="7092950" y="1831900"/>
              <a:ext cx="647700" cy="1366838"/>
              <a:chOff x="4468" y="346"/>
              <a:chExt cx="408" cy="861"/>
            </a:xfrm>
          </p:grpSpPr>
          <p:sp>
            <p:nvSpPr>
              <p:cNvPr id="45" name="Oval 22"/>
              <p:cNvSpPr>
                <a:spLocks noChangeArrowheads="1"/>
              </p:cNvSpPr>
              <p:nvPr/>
            </p:nvSpPr>
            <p:spPr bwMode="auto">
              <a:xfrm>
                <a:off x="4731" y="564"/>
                <a:ext cx="45" cy="45"/>
              </a:xfrm>
              <a:prstGeom prst="ellipse">
                <a:avLst/>
              </a:prstGeom>
              <a:solidFill>
                <a:schemeClr val="accent1"/>
              </a:solidFill>
              <a:ln w="9525">
                <a:solidFill>
                  <a:srgbClr val="FF33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Text Box 23"/>
              <p:cNvSpPr txBox="1">
                <a:spLocks noChangeArrowheads="1"/>
              </p:cNvSpPr>
              <p:nvPr/>
            </p:nvSpPr>
            <p:spPr bwMode="auto">
              <a:xfrm>
                <a:off x="4649" y="346"/>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B</a:t>
                </a:r>
              </a:p>
            </p:txBody>
          </p:sp>
          <p:sp>
            <p:nvSpPr>
              <p:cNvPr id="54" name="Line 24"/>
              <p:cNvSpPr>
                <a:spLocks noChangeShapeType="1"/>
              </p:cNvSpPr>
              <p:nvPr/>
            </p:nvSpPr>
            <p:spPr bwMode="auto">
              <a:xfrm flipH="1">
                <a:off x="4468" y="618"/>
                <a:ext cx="272" cy="5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5" name="Group 25"/>
            <p:cNvGrpSpPr>
              <a:grpSpLocks/>
            </p:cNvGrpSpPr>
            <p:nvPr/>
          </p:nvGrpSpPr>
          <p:grpSpPr bwMode="auto">
            <a:xfrm>
              <a:off x="7237413" y="2551038"/>
              <a:ext cx="503237" cy="331787"/>
              <a:chOff x="4559" y="799"/>
              <a:chExt cx="317" cy="209"/>
            </a:xfrm>
          </p:grpSpPr>
          <p:sp>
            <p:nvSpPr>
              <p:cNvPr id="56" name="Freeform 26"/>
              <p:cNvSpPr>
                <a:spLocks/>
              </p:cNvSpPr>
              <p:nvPr/>
            </p:nvSpPr>
            <p:spPr bwMode="auto">
              <a:xfrm>
                <a:off x="4563" y="999"/>
                <a:ext cx="72" cy="9"/>
              </a:xfrm>
              <a:custGeom>
                <a:avLst/>
                <a:gdLst>
                  <a:gd name="T0" fmla="*/ 0 w 72"/>
                  <a:gd name="T1" fmla="*/ 0 h 9"/>
                  <a:gd name="T2" fmla="*/ 72 w 72"/>
                  <a:gd name="T3" fmla="*/ 9 h 9"/>
                </a:gdLst>
                <a:ahLst/>
                <a:cxnLst>
                  <a:cxn ang="0">
                    <a:pos x="T0" y="T1"/>
                  </a:cxn>
                  <a:cxn ang="0">
                    <a:pos x="T2" y="T3"/>
                  </a:cxn>
                </a:cxnLst>
                <a:rect l="0" t="0" r="r" b="b"/>
                <a:pathLst>
                  <a:path w="72" h="9">
                    <a:moveTo>
                      <a:pt x="0" y="0"/>
                    </a:moveTo>
                    <a:cubicBezTo>
                      <a:pt x="24" y="3"/>
                      <a:pt x="72" y="9"/>
                      <a:pt x="72" y="9"/>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Text Box 27"/>
              <p:cNvSpPr txBox="1">
                <a:spLocks noChangeArrowheads="1"/>
              </p:cNvSpPr>
              <p:nvPr/>
            </p:nvSpPr>
            <p:spPr bwMode="auto">
              <a:xfrm>
                <a:off x="4559" y="799"/>
                <a:ext cx="31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ym typeface="Symbol" pitchFamily="18" charset="2"/>
                  </a:rPr>
                  <a:t></a:t>
                </a:r>
              </a:p>
            </p:txBody>
          </p:sp>
        </p:grpSp>
        <p:grpSp>
          <p:nvGrpSpPr>
            <p:cNvPr id="58" name="Group 36"/>
            <p:cNvGrpSpPr>
              <a:grpSpLocks/>
            </p:cNvGrpSpPr>
            <p:nvPr/>
          </p:nvGrpSpPr>
          <p:grpSpPr bwMode="auto">
            <a:xfrm>
              <a:off x="7164388" y="3127300"/>
              <a:ext cx="1801812" cy="366713"/>
              <a:chOff x="4513" y="1162"/>
              <a:chExt cx="1135" cy="231"/>
            </a:xfrm>
          </p:grpSpPr>
          <p:sp>
            <p:nvSpPr>
              <p:cNvPr id="59" name="Line 37"/>
              <p:cNvSpPr>
                <a:spLocks noChangeShapeType="1"/>
              </p:cNvSpPr>
              <p:nvPr/>
            </p:nvSpPr>
            <p:spPr bwMode="auto">
              <a:xfrm>
                <a:off x="4513" y="1189"/>
                <a:ext cx="104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Text Box 38"/>
              <p:cNvSpPr txBox="1">
                <a:spLocks noChangeArrowheads="1"/>
              </p:cNvSpPr>
              <p:nvPr/>
            </p:nvSpPr>
            <p:spPr bwMode="auto">
              <a:xfrm>
                <a:off x="5375" y="1162"/>
                <a:ext cx="2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O’</a:t>
                </a:r>
              </a:p>
            </p:txBody>
          </p:sp>
        </p:grpSp>
        <p:graphicFrame>
          <p:nvGraphicFramePr>
            <p:cNvPr id="61" name="Object 39"/>
            <p:cNvGraphicFramePr>
              <a:graphicFrameLocks noChangeAspect="1"/>
            </p:cNvGraphicFramePr>
            <p:nvPr>
              <p:extLst>
                <p:ext uri="{D42A27DB-BD31-4B8C-83A1-F6EECF244321}">
                  <p14:modId xmlns:p14="http://schemas.microsoft.com/office/powerpoint/2010/main" val="1775581220"/>
                </p:ext>
              </p:extLst>
            </p:nvPr>
          </p:nvGraphicFramePr>
          <p:xfrm>
            <a:off x="7653338" y="2093838"/>
            <a:ext cx="287337" cy="269875"/>
          </p:xfrm>
          <a:graphic>
            <a:graphicData uri="http://schemas.openxmlformats.org/presentationml/2006/ole">
              <mc:AlternateContent xmlns:mc="http://schemas.openxmlformats.org/markup-compatibility/2006">
                <mc:Choice xmlns:v="urn:schemas-microsoft-com:vml" Requires="v">
                  <p:oleObj spid="_x0000_s33157" name="Equation" r:id="rId4" imgW="279360" imgH="254160" progId="Equation.DSMT4">
                    <p:embed/>
                  </p:oleObj>
                </mc:Choice>
                <mc:Fallback>
                  <p:oleObj name="Equation" r:id="rId4" imgW="279360" imgH="254160" progId="Equation.DSMT4">
                    <p:embed/>
                    <p:pic>
                      <p:nvPicPr>
                        <p:cNvPr id="0" name="Picture 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3338" y="2093838"/>
                          <a:ext cx="287337"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grpSp>
      <p:graphicFrame>
        <p:nvGraphicFramePr>
          <p:cNvPr id="4" name="对象 3"/>
          <p:cNvGraphicFramePr>
            <a:graphicFrameLocks noChangeAspect="1"/>
          </p:cNvGraphicFramePr>
          <p:nvPr>
            <p:extLst>
              <p:ext uri="{D42A27DB-BD31-4B8C-83A1-F6EECF244321}">
                <p14:modId xmlns:p14="http://schemas.microsoft.com/office/powerpoint/2010/main" val="1172732286"/>
              </p:ext>
            </p:extLst>
          </p:nvPr>
        </p:nvGraphicFramePr>
        <p:xfrm>
          <a:off x="3482975" y="1941514"/>
          <a:ext cx="1226216" cy="941312"/>
        </p:xfrm>
        <a:graphic>
          <a:graphicData uri="http://schemas.openxmlformats.org/presentationml/2006/ole">
            <mc:AlternateContent xmlns:mc="http://schemas.openxmlformats.org/markup-compatibility/2006">
              <mc:Choice xmlns:v="urn:schemas-microsoft-com:vml" Requires="v">
                <p:oleObj spid="_x0000_s33158" name="Equation" r:id="rId6" imgW="520560" imgH="393480" progId="Equation.DSMT4">
                  <p:embed/>
                </p:oleObj>
              </mc:Choice>
              <mc:Fallback>
                <p:oleObj name="Equation" r:id="rId6" imgW="520560" imgH="393480" progId="Equation.DSMT4">
                  <p:embed/>
                  <p:pic>
                    <p:nvPicPr>
                      <p:cNvPr id="0" name="Picture 6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82975" y="1941514"/>
                        <a:ext cx="1226216" cy="94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589379128"/>
              </p:ext>
            </p:extLst>
          </p:nvPr>
        </p:nvGraphicFramePr>
        <p:xfrm>
          <a:off x="3153829" y="3029365"/>
          <a:ext cx="2836342" cy="1015397"/>
        </p:xfrm>
        <a:graphic>
          <a:graphicData uri="http://schemas.openxmlformats.org/presentationml/2006/ole">
            <mc:AlternateContent xmlns:mc="http://schemas.openxmlformats.org/markup-compatibility/2006">
              <mc:Choice xmlns:v="urn:schemas-microsoft-com:vml" Requires="v">
                <p:oleObj spid="_x0000_s33159" name="Equation" r:id="rId8" imgW="1117440" imgH="393480" progId="Equation.DSMT4">
                  <p:embed/>
                </p:oleObj>
              </mc:Choice>
              <mc:Fallback>
                <p:oleObj name="Equation" r:id="rId8" imgW="1117440" imgH="393480" progId="Equation.DSMT4">
                  <p:embed/>
                  <p:pic>
                    <p:nvPicPr>
                      <p:cNvPr id="0" name="Picture 6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53829" y="3029365"/>
                        <a:ext cx="2836342" cy="10153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241444441"/>
              </p:ext>
            </p:extLst>
          </p:nvPr>
        </p:nvGraphicFramePr>
        <p:xfrm>
          <a:off x="2843808" y="5805264"/>
          <a:ext cx="1094953" cy="816317"/>
        </p:xfrm>
        <a:graphic>
          <a:graphicData uri="http://schemas.openxmlformats.org/presentationml/2006/ole">
            <mc:AlternateContent xmlns:mc="http://schemas.openxmlformats.org/markup-compatibility/2006">
              <mc:Choice xmlns:v="urn:schemas-microsoft-com:vml" Requires="v">
                <p:oleObj spid="_x0000_s33160" name="Equation" r:id="rId10" imgW="533160" imgH="393480" progId="Equation.DSMT4">
                  <p:embed/>
                </p:oleObj>
              </mc:Choice>
              <mc:Fallback>
                <p:oleObj name="Equation" r:id="rId10" imgW="533160" imgH="393480" progId="Equation.DSMT4">
                  <p:embed/>
                  <p:pic>
                    <p:nvPicPr>
                      <p:cNvPr id="0" name="Picture 6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43808" y="5805264"/>
                        <a:ext cx="1094953" cy="816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512864313"/>
              </p:ext>
            </p:extLst>
          </p:nvPr>
        </p:nvGraphicFramePr>
        <p:xfrm>
          <a:off x="5343525" y="5733256"/>
          <a:ext cx="3321050" cy="900662"/>
        </p:xfrm>
        <a:graphic>
          <a:graphicData uri="http://schemas.openxmlformats.org/presentationml/2006/ole">
            <mc:AlternateContent xmlns:mc="http://schemas.openxmlformats.org/markup-compatibility/2006">
              <mc:Choice xmlns:v="urn:schemas-microsoft-com:vml" Requires="v">
                <p:oleObj spid="_x0000_s33161" name="Equation" r:id="rId12" imgW="1562040" imgH="419040" progId="Equation.DSMT4">
                  <p:embed/>
                </p:oleObj>
              </mc:Choice>
              <mc:Fallback>
                <p:oleObj name="Equation" r:id="rId12" imgW="1562040" imgH="419040" progId="Equation.DSMT4">
                  <p:embed/>
                  <p:pic>
                    <p:nvPicPr>
                      <p:cNvPr id="0" name="Picture 6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43525" y="5733256"/>
                        <a:ext cx="3321050" cy="900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64666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绪论</a:t>
            </a:r>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4960409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91264" cy="4997152"/>
          </a:xfrm>
        </p:spPr>
        <p:txBody>
          <a:bodyPr>
            <a:normAutofit/>
          </a:bodyPr>
          <a:lstStyle/>
          <a:p>
            <a:pPr>
              <a:lnSpc>
                <a:spcPct val="125000"/>
              </a:lnSpc>
              <a:spcBef>
                <a:spcPts val="1800"/>
              </a:spcBef>
            </a:pPr>
            <a:r>
              <a:rPr lang="zh-CN" altLang="en-US" dirty="0">
                <a:latin typeface="+mj-ea"/>
                <a:ea typeface="+mj-ea"/>
              </a:rPr>
              <a:t>角量与线量的关系</a:t>
            </a:r>
            <a:br>
              <a:rPr lang="en-US" altLang="zh-CN" dirty="0">
                <a:latin typeface="+mj-ea"/>
                <a:ea typeface="+mj-ea"/>
              </a:rPr>
            </a:br>
            <a:endParaRPr lang="en-US" altLang="zh-CN" sz="3600" dirty="0">
              <a:latin typeface="+mn-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p:nvPr>
        </p:nvSpPr>
        <p:spPr>
          <a:xfrm>
            <a:off x="0" y="274638"/>
            <a:ext cx="9144000" cy="1143000"/>
          </a:xfrm>
        </p:spPr>
        <p:txBody>
          <a:bodyPr>
            <a:noAutofit/>
          </a:bodyPr>
          <a:lstStyle/>
          <a:p>
            <a:r>
              <a:rPr lang="en-US" altLang="zh-CN" sz="3200" dirty="0"/>
              <a:t>§1.5</a:t>
            </a:r>
            <a:r>
              <a:rPr lang="zh-CN" altLang="en-US" sz="3200" dirty="0"/>
              <a:t> 圆周运动的角量表示 角量与线量的关系</a:t>
            </a:r>
          </a:p>
        </p:txBody>
      </p:sp>
      <p:sp>
        <p:nvSpPr>
          <p:cNvPr id="44" name="Text Box 29"/>
          <p:cNvSpPr txBox="1">
            <a:spLocks noChangeArrowheads="1"/>
          </p:cNvSpPr>
          <p:nvPr/>
        </p:nvSpPr>
        <p:spPr bwMode="auto">
          <a:xfrm>
            <a:off x="466600" y="2060848"/>
            <a:ext cx="8497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t>质点作圆周运动， 既可以用线量描述， 也可以用角量描述</a:t>
            </a:r>
          </a:p>
        </p:txBody>
      </p:sp>
      <p:grpSp>
        <p:nvGrpSpPr>
          <p:cNvPr id="46" name="Group 39"/>
          <p:cNvGrpSpPr>
            <a:grpSpLocks/>
          </p:cNvGrpSpPr>
          <p:nvPr/>
        </p:nvGrpSpPr>
        <p:grpSpPr bwMode="auto">
          <a:xfrm>
            <a:off x="4282950" y="2492648"/>
            <a:ext cx="4176713" cy="366713"/>
            <a:chOff x="2562" y="436"/>
            <a:chExt cx="2631" cy="231"/>
          </a:xfrm>
        </p:grpSpPr>
        <p:grpSp>
          <p:nvGrpSpPr>
            <p:cNvPr id="47" name="Group 40"/>
            <p:cNvGrpSpPr>
              <a:grpSpLocks/>
            </p:cNvGrpSpPr>
            <p:nvPr/>
          </p:nvGrpSpPr>
          <p:grpSpPr bwMode="auto">
            <a:xfrm>
              <a:off x="2562" y="436"/>
              <a:ext cx="907" cy="231"/>
              <a:chOff x="2562" y="482"/>
              <a:chExt cx="907" cy="231"/>
            </a:xfrm>
          </p:grpSpPr>
          <p:sp>
            <p:nvSpPr>
              <p:cNvPr id="51" name="Text Box 41"/>
              <p:cNvSpPr txBox="1">
                <a:spLocks noChangeArrowheads="1"/>
              </p:cNvSpPr>
              <p:nvPr/>
            </p:nvSpPr>
            <p:spPr bwMode="auto">
              <a:xfrm>
                <a:off x="2562" y="482"/>
                <a:ext cx="90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0000FF"/>
                    </a:solidFill>
                    <a:latin typeface="Vivaldi" pitchFamily="66" charset="0"/>
                    <a:ea typeface="方正舒体" pitchFamily="2" charset="-122"/>
                  </a:rPr>
                  <a:t>自然坐标系</a:t>
                </a:r>
              </a:p>
            </p:txBody>
          </p:sp>
          <p:sp>
            <p:nvSpPr>
              <p:cNvPr id="52" name="Line 42"/>
              <p:cNvSpPr>
                <a:spLocks noChangeShapeType="1"/>
              </p:cNvSpPr>
              <p:nvPr/>
            </p:nvSpPr>
            <p:spPr bwMode="auto">
              <a:xfrm>
                <a:off x="2653" y="482"/>
                <a:ext cx="680"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8" name="Group 43"/>
            <p:cNvGrpSpPr>
              <a:grpSpLocks/>
            </p:cNvGrpSpPr>
            <p:nvPr/>
          </p:nvGrpSpPr>
          <p:grpSpPr bwMode="auto">
            <a:xfrm>
              <a:off x="4286" y="436"/>
              <a:ext cx="907" cy="231"/>
              <a:chOff x="2562" y="482"/>
              <a:chExt cx="907" cy="231"/>
            </a:xfrm>
          </p:grpSpPr>
          <p:sp>
            <p:nvSpPr>
              <p:cNvPr id="49" name="Text Box 44"/>
              <p:cNvSpPr txBox="1">
                <a:spLocks noChangeArrowheads="1"/>
              </p:cNvSpPr>
              <p:nvPr/>
            </p:nvSpPr>
            <p:spPr bwMode="auto">
              <a:xfrm>
                <a:off x="2562" y="482"/>
                <a:ext cx="90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FF"/>
                    </a:solidFill>
                    <a:latin typeface="Vivaldi" pitchFamily="66" charset="0"/>
                    <a:ea typeface="方正舒体" pitchFamily="2" charset="-122"/>
                  </a:rPr>
                  <a:t>  </a:t>
                </a:r>
                <a:r>
                  <a:rPr lang="zh-CN" altLang="en-US" b="1">
                    <a:solidFill>
                      <a:srgbClr val="0000FF"/>
                    </a:solidFill>
                    <a:latin typeface="Vivaldi" pitchFamily="66" charset="0"/>
                    <a:ea typeface="方正舒体" pitchFamily="2" charset="-122"/>
                  </a:rPr>
                  <a:t>极坐标系</a:t>
                </a:r>
              </a:p>
            </p:txBody>
          </p:sp>
          <p:sp>
            <p:nvSpPr>
              <p:cNvPr id="50" name="Line 45"/>
              <p:cNvSpPr>
                <a:spLocks noChangeShapeType="1"/>
              </p:cNvSpPr>
              <p:nvPr/>
            </p:nvSpPr>
            <p:spPr bwMode="auto">
              <a:xfrm>
                <a:off x="2653" y="482"/>
                <a:ext cx="680"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aphicFrame>
        <p:nvGraphicFramePr>
          <p:cNvPr id="10" name="对象 9"/>
          <p:cNvGraphicFramePr>
            <a:graphicFrameLocks noChangeAspect="1"/>
          </p:cNvGraphicFramePr>
          <p:nvPr>
            <p:extLst>
              <p:ext uri="{D42A27DB-BD31-4B8C-83A1-F6EECF244321}">
                <p14:modId xmlns:p14="http://schemas.microsoft.com/office/powerpoint/2010/main" val="424074075"/>
              </p:ext>
            </p:extLst>
          </p:nvPr>
        </p:nvGraphicFramePr>
        <p:xfrm>
          <a:off x="6172423" y="5949280"/>
          <a:ext cx="1531590" cy="442807"/>
        </p:xfrm>
        <a:graphic>
          <a:graphicData uri="http://schemas.openxmlformats.org/presentationml/2006/ole">
            <mc:AlternateContent xmlns:mc="http://schemas.openxmlformats.org/markup-compatibility/2006">
              <mc:Choice xmlns:v="urn:schemas-microsoft-com:vml" Requires="v">
                <p:oleObj spid="_x0000_s34105" name="Equation" r:id="rId4" imgW="622080" imgH="177480" progId="Equation.DSMT4">
                  <p:embed/>
                </p:oleObj>
              </mc:Choice>
              <mc:Fallback>
                <p:oleObj name="Equation" r:id="rId4" imgW="622080" imgH="177480" progId="Equation.DSMT4">
                  <p:embed/>
                  <p:pic>
                    <p:nvPicPr>
                      <p:cNvPr id="0" name="Picture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423" y="5949280"/>
                        <a:ext cx="1531590" cy="4428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2" name="Group 7"/>
          <p:cNvGrpSpPr>
            <a:grpSpLocks/>
          </p:cNvGrpSpPr>
          <p:nvPr/>
        </p:nvGrpSpPr>
        <p:grpSpPr bwMode="auto">
          <a:xfrm>
            <a:off x="5654799" y="2965227"/>
            <a:ext cx="3741737" cy="2840037"/>
            <a:chOff x="480" y="912"/>
            <a:chExt cx="2584" cy="2016"/>
          </a:xfrm>
        </p:grpSpPr>
        <p:grpSp>
          <p:nvGrpSpPr>
            <p:cNvPr id="63" name="Group 8"/>
            <p:cNvGrpSpPr>
              <a:grpSpLocks/>
            </p:cNvGrpSpPr>
            <p:nvPr/>
          </p:nvGrpSpPr>
          <p:grpSpPr bwMode="auto">
            <a:xfrm>
              <a:off x="480" y="912"/>
              <a:ext cx="2584" cy="2016"/>
              <a:chOff x="480" y="912"/>
              <a:chExt cx="2584" cy="2016"/>
            </a:xfrm>
          </p:grpSpPr>
          <p:grpSp>
            <p:nvGrpSpPr>
              <p:cNvPr id="65" name="Group 9"/>
              <p:cNvGrpSpPr>
                <a:grpSpLocks/>
              </p:cNvGrpSpPr>
              <p:nvPr/>
            </p:nvGrpSpPr>
            <p:grpSpPr bwMode="auto">
              <a:xfrm>
                <a:off x="480" y="912"/>
                <a:ext cx="2510" cy="2016"/>
                <a:chOff x="480" y="912"/>
                <a:chExt cx="2510" cy="2016"/>
              </a:xfrm>
            </p:grpSpPr>
            <p:sp>
              <p:nvSpPr>
                <p:cNvPr id="68" name="Text Box 10"/>
                <p:cNvSpPr txBox="1">
                  <a:spLocks noChangeArrowheads="1"/>
                </p:cNvSpPr>
                <p:nvPr/>
              </p:nvSpPr>
              <p:spPr bwMode="auto">
                <a:xfrm>
                  <a:off x="1593" y="912"/>
                  <a:ext cx="479" cy="4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kumimoji="1" lang="en-US" altLang="zh-CN" sz="2800" b="1" i="1">
                      <a:latin typeface="Bookman Old Style" pitchFamily="18" charset="0"/>
                    </a:rPr>
                    <a:t>v</a:t>
                  </a:r>
                </a:p>
              </p:txBody>
            </p:sp>
            <p:sp>
              <p:nvSpPr>
                <p:cNvPr id="69" name="Oval 11"/>
                <p:cNvSpPr>
                  <a:spLocks noChangeArrowheads="1"/>
                </p:cNvSpPr>
                <p:nvPr/>
              </p:nvSpPr>
              <p:spPr bwMode="auto">
                <a:xfrm>
                  <a:off x="480" y="1268"/>
                  <a:ext cx="1611" cy="166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0" name="Line 12"/>
                <p:cNvSpPr>
                  <a:spLocks noChangeShapeType="1"/>
                </p:cNvSpPr>
                <p:nvPr/>
              </p:nvSpPr>
              <p:spPr bwMode="auto">
                <a:xfrm>
                  <a:off x="1291" y="2098"/>
                  <a:ext cx="1445"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 name="Line 13"/>
                <p:cNvSpPr>
                  <a:spLocks noChangeShapeType="1"/>
                </p:cNvSpPr>
                <p:nvPr/>
              </p:nvSpPr>
              <p:spPr bwMode="auto">
                <a:xfrm flipV="1">
                  <a:off x="1291" y="1673"/>
                  <a:ext cx="683" cy="425"/>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 name="Line 14"/>
                <p:cNvSpPr>
                  <a:spLocks noChangeShapeType="1"/>
                </p:cNvSpPr>
                <p:nvPr/>
              </p:nvSpPr>
              <p:spPr bwMode="auto">
                <a:xfrm flipV="1">
                  <a:off x="1291" y="1406"/>
                  <a:ext cx="468" cy="6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3" name="Freeform 15"/>
                <p:cNvSpPr>
                  <a:spLocks/>
                </p:cNvSpPr>
                <p:nvPr/>
              </p:nvSpPr>
              <p:spPr bwMode="auto">
                <a:xfrm>
                  <a:off x="1593" y="1930"/>
                  <a:ext cx="44" cy="168"/>
                </a:xfrm>
                <a:custGeom>
                  <a:avLst/>
                  <a:gdLst>
                    <a:gd name="T0" fmla="*/ 45 w 67"/>
                    <a:gd name="T1" fmla="*/ 255 h 255"/>
                    <a:gd name="T2" fmla="*/ 60 w 67"/>
                    <a:gd name="T3" fmla="*/ 120 h 255"/>
                    <a:gd name="T4" fmla="*/ 0 w 67"/>
                    <a:gd name="T5" fmla="*/ 0 h 255"/>
                  </a:gdLst>
                  <a:ahLst/>
                  <a:cxnLst>
                    <a:cxn ang="0">
                      <a:pos x="T0" y="T1"/>
                    </a:cxn>
                    <a:cxn ang="0">
                      <a:pos x="T2" y="T3"/>
                    </a:cxn>
                    <a:cxn ang="0">
                      <a:pos x="T4" y="T5"/>
                    </a:cxn>
                  </a:cxnLst>
                  <a:rect l="0" t="0" r="r" b="b"/>
                  <a:pathLst>
                    <a:path w="67" h="255">
                      <a:moveTo>
                        <a:pt x="45" y="255"/>
                      </a:moveTo>
                      <a:cubicBezTo>
                        <a:pt x="56" y="208"/>
                        <a:pt x="67" y="162"/>
                        <a:pt x="60" y="120"/>
                      </a:cubicBezTo>
                      <a:cubicBezTo>
                        <a:pt x="53" y="78"/>
                        <a:pt x="26" y="39"/>
                        <a:pt x="0" y="0"/>
                      </a:cubicBezTo>
                    </a:path>
                  </a:pathLst>
                </a:custGeom>
                <a:noFill/>
                <a:ln w="19050" cap="flat" cmpd="sng">
                  <a:solidFill>
                    <a:srgbClr val="FFFF00"/>
                  </a:solidFill>
                  <a:prstDash val="solid"/>
                  <a:round/>
                  <a:headEnd type="none" w="med" len="med"/>
                  <a:tailEnd type="arrow"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4" name="Freeform 16"/>
                <p:cNvSpPr>
                  <a:spLocks/>
                </p:cNvSpPr>
                <p:nvPr/>
              </p:nvSpPr>
              <p:spPr bwMode="auto">
                <a:xfrm>
                  <a:off x="1496" y="1801"/>
                  <a:ext cx="107" cy="99"/>
                </a:xfrm>
                <a:custGeom>
                  <a:avLst/>
                  <a:gdLst>
                    <a:gd name="T0" fmla="*/ 165 w 165"/>
                    <a:gd name="T1" fmla="*/ 150 h 150"/>
                    <a:gd name="T2" fmla="*/ 120 w 165"/>
                    <a:gd name="T3" fmla="*/ 45 h 150"/>
                    <a:gd name="T4" fmla="*/ 0 w 165"/>
                    <a:gd name="T5" fmla="*/ 0 h 150"/>
                  </a:gdLst>
                  <a:ahLst/>
                  <a:cxnLst>
                    <a:cxn ang="0">
                      <a:pos x="T0" y="T1"/>
                    </a:cxn>
                    <a:cxn ang="0">
                      <a:pos x="T2" y="T3"/>
                    </a:cxn>
                    <a:cxn ang="0">
                      <a:pos x="T4" y="T5"/>
                    </a:cxn>
                  </a:cxnLst>
                  <a:rect l="0" t="0" r="r" b="b"/>
                  <a:pathLst>
                    <a:path w="165" h="150">
                      <a:moveTo>
                        <a:pt x="165" y="150"/>
                      </a:moveTo>
                      <a:cubicBezTo>
                        <a:pt x="156" y="110"/>
                        <a:pt x="147" y="70"/>
                        <a:pt x="120" y="45"/>
                      </a:cubicBezTo>
                      <a:cubicBezTo>
                        <a:pt x="93" y="20"/>
                        <a:pt x="46" y="10"/>
                        <a:pt x="0" y="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5" name="Text Box 17"/>
                <p:cNvSpPr txBox="1">
                  <a:spLocks noChangeArrowheads="1"/>
                </p:cNvSpPr>
                <p:nvPr/>
              </p:nvSpPr>
              <p:spPr bwMode="auto">
                <a:xfrm>
                  <a:off x="1541" y="1821"/>
                  <a:ext cx="567"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kumimoji="1" lang="en-US" altLang="zh-CN" sz="2800" b="1" i="1">
                      <a:solidFill>
                        <a:srgbClr val="FF9966"/>
                      </a:solidFill>
                      <a:latin typeface="宋体" charset="-122"/>
                    </a:rPr>
                    <a:t>θ</a:t>
                  </a:r>
                  <a:endParaRPr kumimoji="1" lang="en-US" altLang="zh-CN" sz="2800" b="1" i="1">
                    <a:solidFill>
                      <a:srgbClr val="FF9966"/>
                    </a:solidFill>
                    <a:latin typeface="Times New Roman" pitchFamily="18" charset="0"/>
                  </a:endParaRPr>
                </a:p>
              </p:txBody>
            </p:sp>
            <p:sp>
              <p:nvSpPr>
                <p:cNvPr id="76" name="Text Box 18"/>
                <p:cNvSpPr txBox="1">
                  <a:spLocks noChangeArrowheads="1"/>
                </p:cNvSpPr>
                <p:nvPr/>
              </p:nvSpPr>
              <p:spPr bwMode="auto">
                <a:xfrm>
                  <a:off x="1584" y="1536"/>
                  <a:ext cx="322" cy="3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kumimoji="1" lang="en-US" altLang="zh-CN" sz="2400" b="1" i="1">
                      <a:solidFill>
                        <a:srgbClr val="FF9966"/>
                      </a:solidFill>
                      <a:latin typeface="宋体" charset="-122"/>
                    </a:rPr>
                    <a:t>θ</a:t>
                  </a:r>
                  <a:endParaRPr kumimoji="1" lang="en-US" altLang="zh-CN" sz="2400" b="1" i="1">
                    <a:solidFill>
                      <a:srgbClr val="FF9966"/>
                    </a:solidFill>
                    <a:latin typeface="Times New Roman" pitchFamily="18" charset="0"/>
                  </a:endParaRPr>
                </a:p>
              </p:txBody>
            </p:sp>
            <p:sp>
              <p:nvSpPr>
                <p:cNvPr id="77" name="Text Box 19"/>
                <p:cNvSpPr txBox="1">
                  <a:spLocks noChangeArrowheads="1"/>
                </p:cNvSpPr>
                <p:nvPr/>
              </p:nvSpPr>
              <p:spPr bwMode="auto">
                <a:xfrm>
                  <a:off x="1248" y="1495"/>
                  <a:ext cx="566"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kumimoji="1" lang="en-US" altLang="zh-CN" sz="2800" b="1" i="1">
                      <a:latin typeface="Times New Roman" pitchFamily="18" charset="0"/>
                    </a:rPr>
                    <a:t>R</a:t>
                  </a:r>
                </a:p>
              </p:txBody>
            </p:sp>
            <p:sp>
              <p:nvSpPr>
                <p:cNvPr id="78" name="Freeform 20"/>
                <p:cNvSpPr>
                  <a:spLocks/>
                </p:cNvSpPr>
                <p:nvPr/>
              </p:nvSpPr>
              <p:spPr bwMode="auto">
                <a:xfrm rot="18120">
                  <a:off x="1750" y="1426"/>
                  <a:ext cx="215" cy="237"/>
                </a:xfrm>
                <a:custGeom>
                  <a:avLst/>
                  <a:gdLst>
                    <a:gd name="T0" fmla="*/ 0 w 330"/>
                    <a:gd name="T1" fmla="*/ 0 h 360"/>
                    <a:gd name="T2" fmla="*/ 180 w 330"/>
                    <a:gd name="T3" fmla="*/ 150 h 360"/>
                    <a:gd name="T4" fmla="*/ 330 w 330"/>
                    <a:gd name="T5" fmla="*/ 360 h 360"/>
                  </a:gdLst>
                  <a:ahLst/>
                  <a:cxnLst>
                    <a:cxn ang="0">
                      <a:pos x="T0" y="T1"/>
                    </a:cxn>
                    <a:cxn ang="0">
                      <a:pos x="T2" y="T3"/>
                    </a:cxn>
                    <a:cxn ang="0">
                      <a:pos x="T4" y="T5"/>
                    </a:cxn>
                  </a:cxnLst>
                  <a:rect l="0" t="0" r="r" b="b"/>
                  <a:pathLst>
                    <a:path w="330" h="360">
                      <a:moveTo>
                        <a:pt x="0" y="0"/>
                      </a:moveTo>
                      <a:cubicBezTo>
                        <a:pt x="62" y="45"/>
                        <a:pt x="125" y="90"/>
                        <a:pt x="180" y="150"/>
                      </a:cubicBezTo>
                      <a:cubicBezTo>
                        <a:pt x="235" y="210"/>
                        <a:pt x="282" y="285"/>
                        <a:pt x="330" y="360"/>
                      </a:cubicBezTo>
                    </a:path>
                  </a:pathLst>
                </a:custGeom>
                <a:noFill/>
                <a:ln w="19050" cap="flat" cmpd="sng">
                  <a:solidFill>
                    <a:srgbClr val="FF99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 name="Line 21"/>
                <p:cNvSpPr>
                  <a:spLocks noChangeShapeType="1"/>
                </p:cNvSpPr>
                <p:nvPr/>
              </p:nvSpPr>
              <p:spPr bwMode="auto">
                <a:xfrm flipH="1" flipV="1">
                  <a:off x="1535" y="961"/>
                  <a:ext cx="439" cy="702"/>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0" name="Text Box 22"/>
                <p:cNvSpPr txBox="1">
                  <a:spLocks noChangeArrowheads="1"/>
                </p:cNvSpPr>
                <p:nvPr/>
              </p:nvSpPr>
              <p:spPr bwMode="auto">
                <a:xfrm>
                  <a:off x="2511" y="2019"/>
                  <a:ext cx="479" cy="4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kumimoji="1" lang="en-US" altLang="zh-CN" sz="2800" b="1" i="1">
                      <a:latin typeface="Times New Roman" pitchFamily="18" charset="0"/>
                    </a:rPr>
                    <a:t>x</a:t>
                  </a:r>
                </a:p>
              </p:txBody>
            </p:sp>
            <p:sp>
              <p:nvSpPr>
                <p:cNvPr id="81" name="Line 23"/>
                <p:cNvSpPr>
                  <a:spLocks noChangeShapeType="1"/>
                </p:cNvSpPr>
                <p:nvPr/>
              </p:nvSpPr>
              <p:spPr bwMode="auto">
                <a:xfrm>
                  <a:off x="1632" y="1008"/>
                  <a:ext cx="234"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2" name="Text Box 24"/>
                <p:cNvSpPr txBox="1">
                  <a:spLocks noChangeArrowheads="1"/>
                </p:cNvSpPr>
                <p:nvPr/>
              </p:nvSpPr>
              <p:spPr bwMode="auto">
                <a:xfrm>
                  <a:off x="1779" y="1268"/>
                  <a:ext cx="713" cy="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kumimoji="1" lang="en-US" altLang="zh-CN" sz="2800" b="1">
                      <a:solidFill>
                        <a:srgbClr val="FF9966"/>
                      </a:solidFill>
                      <a:latin typeface="宋体" charset="-122"/>
                    </a:rPr>
                    <a:t>Δ</a:t>
                  </a:r>
                  <a:r>
                    <a:rPr kumimoji="1" lang="en-US" altLang="zh-CN" sz="2800" b="1" i="1">
                      <a:solidFill>
                        <a:srgbClr val="FF9966"/>
                      </a:solidFill>
                      <a:latin typeface="Times New Roman" pitchFamily="18" charset="0"/>
                    </a:rPr>
                    <a:t>S</a:t>
                  </a:r>
                </a:p>
              </p:txBody>
            </p:sp>
            <p:sp>
              <p:nvSpPr>
                <p:cNvPr id="83" name="Text Box 25"/>
                <p:cNvSpPr txBox="1">
                  <a:spLocks noChangeArrowheads="1"/>
                </p:cNvSpPr>
                <p:nvPr/>
              </p:nvSpPr>
              <p:spPr bwMode="auto">
                <a:xfrm>
                  <a:off x="1066" y="1979"/>
                  <a:ext cx="479" cy="4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kumimoji="1" lang="en-US" altLang="zh-CN" sz="2800" b="1">
                      <a:latin typeface="Times New Roman" pitchFamily="18" charset="0"/>
                    </a:rPr>
                    <a:t>0</a:t>
                  </a:r>
                </a:p>
              </p:txBody>
            </p:sp>
          </p:grpSp>
          <p:sp>
            <p:nvSpPr>
              <p:cNvPr id="66" name="Freeform 26"/>
              <p:cNvSpPr>
                <a:spLocks/>
              </p:cNvSpPr>
              <p:nvPr/>
            </p:nvSpPr>
            <p:spPr bwMode="auto">
              <a:xfrm>
                <a:off x="2170" y="1771"/>
                <a:ext cx="54" cy="208"/>
              </a:xfrm>
              <a:custGeom>
                <a:avLst/>
                <a:gdLst>
                  <a:gd name="T0" fmla="*/ 80 w 93"/>
                  <a:gd name="T1" fmla="*/ 420 h 420"/>
                  <a:gd name="T2" fmla="*/ 80 w 93"/>
                  <a:gd name="T3" fmla="*/ 220 h 420"/>
                  <a:gd name="T4" fmla="*/ 0 w 93"/>
                  <a:gd name="T5" fmla="*/ 0 h 420"/>
                </a:gdLst>
                <a:ahLst/>
                <a:cxnLst>
                  <a:cxn ang="0">
                    <a:pos x="T0" y="T1"/>
                  </a:cxn>
                  <a:cxn ang="0">
                    <a:pos x="T2" y="T3"/>
                  </a:cxn>
                  <a:cxn ang="0">
                    <a:pos x="T4" y="T5"/>
                  </a:cxn>
                </a:cxnLst>
                <a:rect l="0" t="0" r="r" b="b"/>
                <a:pathLst>
                  <a:path w="93" h="420">
                    <a:moveTo>
                      <a:pt x="80" y="420"/>
                    </a:moveTo>
                    <a:cubicBezTo>
                      <a:pt x="86" y="355"/>
                      <a:pt x="93" y="290"/>
                      <a:pt x="80" y="220"/>
                    </a:cubicBezTo>
                    <a:cubicBezTo>
                      <a:pt x="67" y="150"/>
                      <a:pt x="33" y="75"/>
                      <a:pt x="0" y="0"/>
                    </a:cubicBezTo>
                  </a:path>
                </a:pathLst>
              </a:custGeom>
              <a:noFill/>
              <a:ln w="19050" cmpd="sng">
                <a:solidFill>
                  <a:srgbClr val="FFFF00"/>
                </a:solidFill>
                <a:round/>
                <a:headEnd type="none" w="med" len="med"/>
                <a:tailEnd type="arrow"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 name="Text Box 27"/>
              <p:cNvSpPr txBox="1">
                <a:spLocks noChangeArrowheads="1"/>
              </p:cNvSpPr>
              <p:nvPr/>
            </p:nvSpPr>
            <p:spPr bwMode="auto">
              <a:xfrm>
                <a:off x="2224" y="1731"/>
                <a:ext cx="84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en-US" altLang="zh-CN" sz="2800" b="1" i="1" dirty="0">
                    <a:solidFill>
                      <a:srgbClr val="3333FF"/>
                    </a:solidFill>
                    <a:latin typeface="宋体" charset="-122"/>
                  </a:rPr>
                  <a:t>ω</a:t>
                </a:r>
                <a:endParaRPr kumimoji="1" lang="en-US" altLang="zh-CN" sz="2800" dirty="0">
                  <a:solidFill>
                    <a:srgbClr val="3333FF"/>
                  </a:solidFill>
                  <a:latin typeface="Times New Roman" pitchFamily="18" charset="0"/>
                </a:endParaRPr>
              </a:p>
            </p:txBody>
          </p:sp>
        </p:grpSp>
        <p:sp>
          <p:nvSpPr>
            <p:cNvPr id="64" name="Text Box 28"/>
            <p:cNvSpPr txBox="1">
              <a:spLocks noChangeArrowheads="1"/>
            </p:cNvSpPr>
            <p:nvPr/>
          </p:nvSpPr>
          <p:spPr bwMode="auto">
            <a:xfrm>
              <a:off x="1482" y="1533"/>
              <a:ext cx="339"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kumimoji="1" lang="en-US" altLang="zh-CN" sz="2400" b="1" i="1">
                  <a:solidFill>
                    <a:srgbClr val="FF9966"/>
                  </a:solidFill>
                  <a:latin typeface="宋体" charset="-122"/>
                </a:rPr>
                <a:t>Δ</a:t>
              </a:r>
            </a:p>
          </p:txBody>
        </p:sp>
      </p:grpSp>
      <p:grpSp>
        <p:nvGrpSpPr>
          <p:cNvPr id="11" name="组合 10"/>
          <p:cNvGrpSpPr/>
          <p:nvPr/>
        </p:nvGrpSpPr>
        <p:grpSpPr>
          <a:xfrm>
            <a:off x="836680" y="2852936"/>
            <a:ext cx="3663312" cy="1800746"/>
            <a:chOff x="395808" y="3212629"/>
            <a:chExt cx="3663312" cy="1800746"/>
          </a:xfrm>
        </p:grpSpPr>
        <p:graphicFrame>
          <p:nvGraphicFramePr>
            <p:cNvPr id="87" name="Object 33"/>
            <p:cNvGraphicFramePr>
              <a:graphicFrameLocks noChangeAspect="1"/>
            </p:cNvGraphicFramePr>
            <p:nvPr>
              <p:extLst>
                <p:ext uri="{D42A27DB-BD31-4B8C-83A1-F6EECF244321}">
                  <p14:modId xmlns:p14="http://schemas.microsoft.com/office/powerpoint/2010/main" val="4061045858"/>
                </p:ext>
              </p:extLst>
            </p:nvPr>
          </p:nvGraphicFramePr>
          <p:xfrm>
            <a:off x="539552" y="3212629"/>
            <a:ext cx="3519568" cy="803524"/>
          </p:xfrm>
          <a:graphic>
            <a:graphicData uri="http://schemas.openxmlformats.org/presentationml/2006/ole">
              <mc:AlternateContent xmlns:mc="http://schemas.openxmlformats.org/markup-compatibility/2006">
                <mc:Choice xmlns:v="urn:schemas-microsoft-com:vml" Requires="v">
                  <p:oleObj spid="_x0000_s34106" name="Equation" r:id="rId6" imgW="1714320" imgH="393480" progId="Equation.DSMT4">
                    <p:embed/>
                  </p:oleObj>
                </mc:Choice>
                <mc:Fallback>
                  <p:oleObj name="Equation" r:id="rId6" imgW="1714320" imgH="393480" progId="Equation.DSMT4">
                    <p:embed/>
                    <p:pic>
                      <p:nvPicPr>
                        <p:cNvPr id="0" name="Picture 4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552" y="3212629"/>
                          <a:ext cx="3519568" cy="8035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 name="AutoShape 34"/>
            <p:cNvSpPr>
              <a:spLocks noChangeArrowheads="1"/>
            </p:cNvSpPr>
            <p:nvPr/>
          </p:nvSpPr>
          <p:spPr bwMode="auto">
            <a:xfrm>
              <a:off x="395808" y="4437112"/>
              <a:ext cx="3240088" cy="576263"/>
            </a:xfrm>
            <a:prstGeom prst="wedgeRoundRectCallout">
              <a:avLst>
                <a:gd name="adj1" fmla="val -42356"/>
                <a:gd name="adj2" fmla="val -165153"/>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a:p>
          </p:txBody>
        </p:sp>
        <p:sp>
          <p:nvSpPr>
            <p:cNvPr id="86" name="Text Box 35"/>
            <p:cNvSpPr txBox="1">
              <a:spLocks noChangeArrowheads="1"/>
            </p:cNvSpPr>
            <p:nvPr/>
          </p:nvSpPr>
          <p:spPr bwMode="auto">
            <a:xfrm>
              <a:off x="468313" y="4581128"/>
              <a:ext cx="31670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t>质点的速度必沿曲线切线方向</a:t>
              </a:r>
            </a:p>
          </p:txBody>
        </p:sp>
      </p:grpSp>
      <p:grpSp>
        <p:nvGrpSpPr>
          <p:cNvPr id="15" name="组合 14"/>
          <p:cNvGrpSpPr/>
          <p:nvPr/>
        </p:nvGrpSpPr>
        <p:grpSpPr>
          <a:xfrm>
            <a:off x="971600" y="4883744"/>
            <a:ext cx="3097288" cy="1713608"/>
            <a:chOff x="466600" y="4768106"/>
            <a:chExt cx="3097288" cy="1713608"/>
          </a:xfrm>
        </p:grpSpPr>
        <p:graphicFrame>
          <p:nvGraphicFramePr>
            <p:cNvPr id="12" name="对象 11"/>
            <p:cNvGraphicFramePr>
              <a:graphicFrameLocks noChangeAspect="1"/>
            </p:cNvGraphicFramePr>
            <p:nvPr>
              <p:extLst>
                <p:ext uri="{D42A27DB-BD31-4B8C-83A1-F6EECF244321}">
                  <p14:modId xmlns:p14="http://schemas.microsoft.com/office/powerpoint/2010/main" val="25716565"/>
                </p:ext>
              </p:extLst>
            </p:nvPr>
          </p:nvGraphicFramePr>
          <p:xfrm>
            <a:off x="596900" y="4768106"/>
            <a:ext cx="2877108" cy="893142"/>
          </p:xfrm>
          <a:graphic>
            <a:graphicData uri="http://schemas.openxmlformats.org/presentationml/2006/ole">
              <mc:AlternateContent xmlns:mc="http://schemas.openxmlformats.org/markup-compatibility/2006">
                <mc:Choice xmlns:v="urn:schemas-microsoft-com:vml" Requires="v">
                  <p:oleObj spid="_x0000_s34107" name="Equation" r:id="rId8" imgW="1295280" imgH="393480" progId="Equation.DSMT4">
                    <p:embed/>
                  </p:oleObj>
                </mc:Choice>
                <mc:Fallback>
                  <p:oleObj name="Equation" r:id="rId8" imgW="1295280" imgH="393480" progId="Equation.DSMT4">
                    <p:embed/>
                    <p:pic>
                      <p:nvPicPr>
                        <p:cNvPr id="0" name="Picture 4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6900" y="4768106"/>
                          <a:ext cx="2877108" cy="8931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669282766"/>
                </p:ext>
              </p:extLst>
            </p:nvPr>
          </p:nvGraphicFramePr>
          <p:xfrm>
            <a:off x="612775" y="5538788"/>
            <a:ext cx="2663081" cy="942926"/>
          </p:xfrm>
          <a:graphic>
            <a:graphicData uri="http://schemas.openxmlformats.org/presentationml/2006/ole">
              <mc:AlternateContent xmlns:mc="http://schemas.openxmlformats.org/markup-compatibility/2006">
                <mc:Choice xmlns:v="urn:schemas-microsoft-com:vml" Requires="v">
                  <p:oleObj spid="_x0000_s34108" name="Equation" r:id="rId10" imgW="1193760" imgH="419040" progId="Equation.DSMT4">
                    <p:embed/>
                  </p:oleObj>
                </mc:Choice>
                <mc:Fallback>
                  <p:oleObj name="Equation" r:id="rId10" imgW="1193760" imgH="419040" progId="Equation.DSMT4">
                    <p:embed/>
                    <p:pic>
                      <p:nvPicPr>
                        <p:cNvPr id="0" name="Picture 4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2775" y="5538788"/>
                          <a:ext cx="2663081" cy="9429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矩形 13"/>
            <p:cNvSpPr/>
            <p:nvPr/>
          </p:nvSpPr>
          <p:spPr>
            <a:xfrm>
              <a:off x="466600" y="4781808"/>
              <a:ext cx="3097288" cy="1671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3045554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91264" cy="4997152"/>
          </a:xfrm>
        </p:spPr>
        <p:txBody>
          <a:bodyPr>
            <a:normAutofit/>
          </a:bodyPr>
          <a:lstStyle/>
          <a:p>
            <a:pPr>
              <a:lnSpc>
                <a:spcPct val="125000"/>
              </a:lnSpc>
              <a:spcBef>
                <a:spcPts val="1800"/>
              </a:spcBef>
            </a:pPr>
            <a:r>
              <a:rPr lang="zh-CN" altLang="en-US" dirty="0">
                <a:latin typeface="+mj-ea"/>
                <a:ea typeface="+mj-ea"/>
              </a:rPr>
              <a:t>角量与线量的关系</a:t>
            </a:r>
            <a:br>
              <a:rPr lang="en-US" altLang="zh-CN" dirty="0">
                <a:latin typeface="+mj-ea"/>
                <a:ea typeface="+mj-ea"/>
              </a:rPr>
            </a:br>
            <a:endParaRPr lang="en-US" altLang="zh-CN" sz="3600" dirty="0">
              <a:latin typeface="+mn-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p:nvPr>
        </p:nvSpPr>
        <p:spPr>
          <a:xfrm>
            <a:off x="0" y="274638"/>
            <a:ext cx="9144000" cy="1143000"/>
          </a:xfrm>
        </p:spPr>
        <p:txBody>
          <a:bodyPr>
            <a:noAutofit/>
          </a:bodyPr>
          <a:lstStyle/>
          <a:p>
            <a:r>
              <a:rPr lang="en-US" altLang="zh-CN" sz="3200" dirty="0"/>
              <a:t>§1.5</a:t>
            </a:r>
            <a:r>
              <a:rPr lang="zh-CN" altLang="en-US" sz="3200" dirty="0"/>
              <a:t> 圆周运动的角量表示 角量与线量的关系</a:t>
            </a:r>
          </a:p>
        </p:txBody>
      </p:sp>
      <p:sp>
        <p:nvSpPr>
          <p:cNvPr id="45" name="Rectangle 2"/>
          <p:cNvSpPr>
            <a:spLocks noChangeArrowheads="1"/>
          </p:cNvSpPr>
          <p:nvPr/>
        </p:nvSpPr>
        <p:spPr bwMode="auto">
          <a:xfrm>
            <a:off x="4752181" y="1460673"/>
            <a:ext cx="381642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800" b="1" dirty="0">
                <a:solidFill>
                  <a:srgbClr val="880044"/>
                </a:solidFill>
                <a:latin typeface="楷体_GB2312" pitchFamily="49" charset="-122"/>
                <a:ea typeface="楷体_GB2312" pitchFamily="49" charset="-122"/>
              </a:rPr>
              <a:t>特例：匀变速圆周运动</a:t>
            </a:r>
          </a:p>
        </p:txBody>
      </p:sp>
      <p:graphicFrame>
        <p:nvGraphicFramePr>
          <p:cNvPr id="53" name="Object 3"/>
          <p:cNvGraphicFramePr>
            <a:graphicFrameLocks noChangeAspect="1"/>
          </p:cNvGraphicFramePr>
          <p:nvPr>
            <p:extLst>
              <p:ext uri="{D42A27DB-BD31-4B8C-83A1-F6EECF244321}">
                <p14:modId xmlns:p14="http://schemas.microsoft.com/office/powerpoint/2010/main" val="926233026"/>
              </p:ext>
            </p:extLst>
          </p:nvPr>
        </p:nvGraphicFramePr>
        <p:xfrm>
          <a:off x="284163" y="3938612"/>
          <a:ext cx="4648200" cy="2298700"/>
        </p:xfrm>
        <a:graphic>
          <a:graphicData uri="http://schemas.openxmlformats.org/presentationml/2006/ole">
            <mc:AlternateContent xmlns:mc="http://schemas.openxmlformats.org/markup-compatibility/2006">
              <mc:Choice xmlns:v="urn:schemas-microsoft-com:vml" Requires="v">
                <p:oleObj spid="_x0000_s35268" name="Equation" r:id="rId4" imgW="1778400" imgH="1194120" progId="Equation.DSMT4">
                  <p:embed/>
                </p:oleObj>
              </mc:Choice>
              <mc:Fallback>
                <p:oleObj name="Equation" r:id="rId4" imgW="1778400" imgH="1194120" progId="Equation.DSMT4">
                  <p:embed/>
                  <p:pic>
                    <p:nvPicPr>
                      <p:cNvPr id="0" name="Picture 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163" y="3938612"/>
                        <a:ext cx="4648200" cy="2298700"/>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 name="Object 4"/>
          <p:cNvGraphicFramePr>
            <a:graphicFrameLocks noChangeAspect="1"/>
          </p:cNvGraphicFramePr>
          <p:nvPr>
            <p:extLst>
              <p:ext uri="{D42A27DB-BD31-4B8C-83A1-F6EECF244321}">
                <p14:modId xmlns:p14="http://schemas.microsoft.com/office/powerpoint/2010/main" val="2922026141"/>
              </p:ext>
            </p:extLst>
          </p:nvPr>
        </p:nvGraphicFramePr>
        <p:xfrm>
          <a:off x="5156200" y="3932262"/>
          <a:ext cx="3808413" cy="2254250"/>
        </p:xfrm>
        <a:graphic>
          <a:graphicData uri="http://schemas.openxmlformats.org/presentationml/2006/ole">
            <mc:AlternateContent xmlns:mc="http://schemas.openxmlformats.org/markup-compatibility/2006">
              <mc:Choice xmlns:v="urn:schemas-microsoft-com:vml" Requires="v">
                <p:oleObj spid="_x0000_s35269" name="Equation" r:id="rId6" imgW="1663920" imgH="1168560" progId="Equation.DSMT4">
                  <p:embed/>
                </p:oleObj>
              </mc:Choice>
              <mc:Fallback>
                <p:oleObj name="Equation" r:id="rId6" imgW="1663920" imgH="1168560" progId="Equation.DSMT4">
                  <p:embed/>
                  <p:pic>
                    <p:nvPicPr>
                      <p:cNvPr id="0" name="Picture 5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56200" y="3932262"/>
                        <a:ext cx="3808413" cy="2254250"/>
                      </a:xfrm>
                      <a:prstGeom prst="rect">
                        <a:avLst/>
                      </a:prstGeom>
                      <a:solidFill>
                        <a:srgbClr val="CCFFFF"/>
                      </a:solidFill>
                      <a:ln w="9525">
                        <a:solidFill>
                          <a:schemeClr val="tx1"/>
                        </a:solidFill>
                        <a:miter lim="800000"/>
                        <a:headEnd/>
                        <a:tailEnd/>
                      </a:ln>
                    </p:spPr>
                  </p:pic>
                </p:oleObj>
              </mc:Fallback>
            </mc:AlternateContent>
          </a:graphicData>
        </a:graphic>
      </p:graphicFrame>
      <p:sp>
        <p:nvSpPr>
          <p:cNvPr id="55" name="Rectangle 5"/>
          <p:cNvSpPr>
            <a:spLocks noChangeArrowheads="1"/>
          </p:cNvSpPr>
          <p:nvPr/>
        </p:nvSpPr>
        <p:spPr bwMode="auto">
          <a:xfrm>
            <a:off x="2555875" y="6233938"/>
            <a:ext cx="4392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solidFill>
                  <a:srgbClr val="23325D"/>
                </a:solidFill>
                <a:latin typeface="楷体_GB2312" pitchFamily="49" charset="-122"/>
                <a:ea typeface="楷体_GB2312" pitchFamily="49" charset="-122"/>
              </a:rPr>
              <a:t>与匀变速直线运动类比</a:t>
            </a:r>
          </a:p>
        </p:txBody>
      </p:sp>
      <p:graphicFrame>
        <p:nvGraphicFramePr>
          <p:cNvPr id="56" name="Object 6"/>
          <p:cNvGraphicFramePr>
            <a:graphicFrameLocks noChangeAspect="1"/>
          </p:cNvGraphicFramePr>
          <p:nvPr>
            <p:extLst>
              <p:ext uri="{D42A27DB-BD31-4B8C-83A1-F6EECF244321}">
                <p14:modId xmlns:p14="http://schemas.microsoft.com/office/powerpoint/2010/main" val="1942064645"/>
              </p:ext>
            </p:extLst>
          </p:nvPr>
        </p:nvGraphicFramePr>
        <p:xfrm>
          <a:off x="6185273" y="2215381"/>
          <a:ext cx="2287587" cy="898525"/>
        </p:xfrm>
        <a:graphic>
          <a:graphicData uri="http://schemas.openxmlformats.org/presentationml/2006/ole">
            <mc:AlternateContent xmlns:mc="http://schemas.openxmlformats.org/markup-compatibility/2006">
              <mc:Choice xmlns:v="urn:schemas-microsoft-com:vml" Requires="v">
                <p:oleObj spid="_x0000_s35270" name="Equation" r:id="rId8" imgW="1321200" imgH="457200" progId="Equation.DSMT4">
                  <p:embed/>
                </p:oleObj>
              </mc:Choice>
              <mc:Fallback>
                <p:oleObj name="Equation" r:id="rId8" imgW="1321200" imgH="457200" progId="Equation.DSMT4">
                  <p:embed/>
                  <p:pic>
                    <p:nvPicPr>
                      <p:cNvPr id="0" name="Picture 5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85273" y="2215381"/>
                        <a:ext cx="2287587"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C263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 name="Object 7"/>
          <p:cNvGraphicFramePr>
            <a:graphicFrameLocks noChangeAspect="1"/>
          </p:cNvGraphicFramePr>
          <p:nvPr>
            <p:extLst>
              <p:ext uri="{D42A27DB-BD31-4B8C-83A1-F6EECF244321}">
                <p14:modId xmlns:p14="http://schemas.microsoft.com/office/powerpoint/2010/main" val="1387260467"/>
              </p:ext>
            </p:extLst>
          </p:nvPr>
        </p:nvGraphicFramePr>
        <p:xfrm>
          <a:off x="3989760" y="2409056"/>
          <a:ext cx="1504950" cy="511175"/>
        </p:xfrm>
        <a:graphic>
          <a:graphicData uri="http://schemas.openxmlformats.org/presentationml/2006/ole">
            <mc:AlternateContent xmlns:mc="http://schemas.openxmlformats.org/markup-compatibility/2006">
              <mc:Choice xmlns:v="urn:schemas-microsoft-com:vml" Requires="v">
                <p:oleObj spid="_x0000_s35271" name="Equation" r:id="rId10" imgW="863640" imgH="254160" progId="Equation.DSMT4">
                  <p:embed/>
                </p:oleObj>
              </mc:Choice>
              <mc:Fallback>
                <p:oleObj name="Equation" r:id="rId10" imgW="863640" imgH="254160" progId="Equation.DSMT4">
                  <p:embed/>
                  <p:pic>
                    <p:nvPicPr>
                      <p:cNvPr id="0" name="Picture 5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89760" y="2409056"/>
                        <a:ext cx="150495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C263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8" name="Object 8"/>
          <p:cNvGraphicFramePr>
            <a:graphicFrameLocks noChangeAspect="1"/>
          </p:cNvGraphicFramePr>
          <p:nvPr>
            <p:extLst>
              <p:ext uri="{D42A27DB-BD31-4B8C-83A1-F6EECF244321}">
                <p14:modId xmlns:p14="http://schemas.microsoft.com/office/powerpoint/2010/main" val="3745437133"/>
              </p:ext>
            </p:extLst>
          </p:nvPr>
        </p:nvGraphicFramePr>
        <p:xfrm>
          <a:off x="1125910" y="2132831"/>
          <a:ext cx="2195513" cy="996950"/>
        </p:xfrm>
        <a:graphic>
          <a:graphicData uri="http://schemas.openxmlformats.org/presentationml/2006/ole">
            <mc:AlternateContent xmlns:mc="http://schemas.openxmlformats.org/markup-compatibility/2006">
              <mc:Choice xmlns:v="urn:schemas-microsoft-com:vml" Requires="v">
                <p:oleObj spid="_x0000_s35272" name="Equation" r:id="rId12" imgW="1041480" imgH="507960" progId="Equation.DSMT4">
                  <p:embed/>
                </p:oleObj>
              </mc:Choice>
              <mc:Fallback>
                <p:oleObj name="Equation" r:id="rId12" imgW="1041480" imgH="507960" progId="Equation.DSMT4">
                  <p:embed/>
                  <p:pic>
                    <p:nvPicPr>
                      <p:cNvPr id="0" name="Picture 6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25910" y="2132831"/>
                        <a:ext cx="2195513"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C263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 name="AutoShape 9"/>
          <p:cNvSpPr>
            <a:spLocks noChangeArrowheads="1"/>
          </p:cNvSpPr>
          <p:nvPr/>
        </p:nvSpPr>
        <p:spPr bwMode="auto">
          <a:xfrm>
            <a:off x="611560" y="3440931"/>
            <a:ext cx="1219200" cy="228600"/>
          </a:xfrm>
          <a:prstGeom prst="rightArrow">
            <a:avLst>
              <a:gd name="adj1" fmla="val 50000"/>
              <a:gd name="adj2" fmla="val 133333"/>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0" name="Object 10"/>
          <p:cNvGraphicFramePr>
            <a:graphicFrameLocks noChangeAspect="1"/>
          </p:cNvGraphicFramePr>
          <p:nvPr>
            <p:extLst>
              <p:ext uri="{D42A27DB-BD31-4B8C-83A1-F6EECF244321}">
                <p14:modId xmlns:p14="http://schemas.microsoft.com/office/powerpoint/2010/main" val="3980181605"/>
              </p:ext>
            </p:extLst>
          </p:nvPr>
        </p:nvGraphicFramePr>
        <p:xfrm>
          <a:off x="2211760" y="3140968"/>
          <a:ext cx="2819400" cy="725488"/>
        </p:xfrm>
        <a:graphic>
          <a:graphicData uri="http://schemas.openxmlformats.org/presentationml/2006/ole">
            <mc:AlternateContent xmlns:mc="http://schemas.openxmlformats.org/markup-compatibility/2006">
              <mc:Choice xmlns:v="urn:schemas-microsoft-com:vml" Requires="v">
                <p:oleObj spid="_x0000_s35273" name="Equation" r:id="rId14" imgW="1778400" imgH="1194120" progId="Equation.DSMT4">
                  <p:embed/>
                </p:oleObj>
              </mc:Choice>
              <mc:Fallback>
                <p:oleObj name="Equation" r:id="rId14" imgW="1778400" imgH="1194120" progId="Equation.DSMT4">
                  <p:embed/>
                  <p:pic>
                    <p:nvPicPr>
                      <p:cNvPr id="0" name="Picture 61"/>
                      <p:cNvPicPr>
                        <a:picLocks noChangeAspect="1" noChangeArrowheads="1"/>
                      </p:cNvPicPr>
                      <p:nvPr/>
                    </p:nvPicPr>
                    <p:blipFill>
                      <a:blip r:embed="rId15">
                        <a:extLst>
                          <a:ext uri="{28A0092B-C50C-407E-A947-70E740481C1C}">
                            <a14:useLocalDpi xmlns:a14="http://schemas.microsoft.com/office/drawing/2010/main" val="0"/>
                          </a:ext>
                        </a:extLst>
                      </a:blip>
                      <a:srcRect r="39345" b="70120"/>
                      <a:stretch>
                        <a:fillRect/>
                      </a:stretch>
                    </p:blipFill>
                    <p:spPr bwMode="auto">
                      <a:xfrm>
                        <a:off x="2211760" y="3140968"/>
                        <a:ext cx="2819400" cy="725488"/>
                      </a:xfrm>
                      <a:prstGeom prst="rect">
                        <a:avLst/>
                      </a:prstGeom>
                      <a:noFill/>
                      <a:ln w="12700">
                        <a:solidFill>
                          <a:srgbClr val="009900"/>
                        </a:solidFill>
                        <a:miter lim="800000"/>
                        <a:headEnd/>
                        <a:tailEnd/>
                      </a:ln>
                      <a:effectLst/>
                      <a:extLst>
                        <a:ext uri="{909E8E84-426E-40DD-AFC4-6F175D3DCCD1}">
                          <a14:hiddenFill xmlns:a14="http://schemas.microsoft.com/office/drawing/2010/main">
                            <a:solidFill>
                              <a:srgbClr val="00CC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104242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91264" cy="4997152"/>
          </a:xfrm>
        </p:spPr>
        <p:txBody>
          <a:bodyPr>
            <a:normAutofit/>
          </a:bodyPr>
          <a:lstStyle/>
          <a:p>
            <a:pPr>
              <a:lnSpc>
                <a:spcPct val="125000"/>
              </a:lnSpc>
              <a:spcBef>
                <a:spcPts val="1800"/>
              </a:spcBef>
            </a:pPr>
            <a:r>
              <a:rPr lang="zh-CN" altLang="en-US" dirty="0">
                <a:latin typeface="+mj-ea"/>
                <a:ea typeface="+mj-ea"/>
              </a:rPr>
              <a:t>矢量表达</a:t>
            </a:r>
            <a:br>
              <a:rPr lang="en-US" altLang="zh-CN" dirty="0">
                <a:latin typeface="+mj-ea"/>
                <a:ea typeface="+mj-ea"/>
              </a:rPr>
            </a:br>
            <a:r>
              <a:rPr lang="zh-CN" altLang="en-US" dirty="0">
                <a:latin typeface="+mj-ea"/>
                <a:ea typeface="+mj-ea"/>
              </a:rPr>
              <a:t>角速度矢量：</a:t>
            </a:r>
            <a:br>
              <a:rPr lang="en-US" altLang="zh-CN" dirty="0">
                <a:latin typeface="+mj-ea"/>
                <a:ea typeface="+mj-ea"/>
              </a:rPr>
            </a:br>
            <a:br>
              <a:rPr lang="en-US" altLang="zh-CN" dirty="0">
                <a:latin typeface="+mj-ea"/>
                <a:ea typeface="+mj-ea"/>
              </a:rPr>
            </a:br>
            <a:r>
              <a:rPr lang="zh-CN" altLang="en-US" dirty="0">
                <a:latin typeface="+mj-ea"/>
                <a:ea typeface="+mj-ea"/>
              </a:rPr>
              <a:t>角加速度：</a:t>
            </a:r>
            <a:br>
              <a:rPr lang="en-US" altLang="zh-CN" dirty="0">
                <a:latin typeface="+mj-ea"/>
                <a:ea typeface="+mj-ea"/>
              </a:rPr>
            </a:br>
            <a:r>
              <a:rPr lang="zh-CN" altLang="en-US" dirty="0">
                <a:latin typeface="+mj-ea"/>
                <a:ea typeface="+mj-ea"/>
              </a:rPr>
              <a:t>角量与线量的关系：</a:t>
            </a:r>
            <a:endParaRPr lang="en-US" altLang="zh-CN" sz="3600" dirty="0">
              <a:latin typeface="+mn-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p:nvPr>
        </p:nvSpPr>
        <p:spPr>
          <a:xfrm>
            <a:off x="0" y="274638"/>
            <a:ext cx="9144000" cy="1143000"/>
          </a:xfrm>
        </p:spPr>
        <p:txBody>
          <a:bodyPr>
            <a:noAutofit/>
          </a:bodyPr>
          <a:lstStyle/>
          <a:p>
            <a:r>
              <a:rPr lang="en-US" altLang="zh-CN" sz="3200" dirty="0"/>
              <a:t>§1.5</a:t>
            </a:r>
            <a:r>
              <a:rPr lang="zh-CN" altLang="en-US" sz="3200" dirty="0"/>
              <a:t> 圆周运动的角量表示 角量与线量的关系</a:t>
            </a:r>
          </a:p>
        </p:txBody>
      </p:sp>
      <p:grpSp>
        <p:nvGrpSpPr>
          <p:cNvPr id="4" name="组合 3"/>
          <p:cNvGrpSpPr/>
          <p:nvPr/>
        </p:nvGrpSpPr>
        <p:grpSpPr>
          <a:xfrm>
            <a:off x="5796136" y="1412776"/>
            <a:ext cx="2808312" cy="1914748"/>
            <a:chOff x="5508104" y="3645024"/>
            <a:chExt cx="2808312" cy="1914748"/>
          </a:xfrm>
        </p:grpSpPr>
        <p:sp>
          <p:nvSpPr>
            <p:cNvPr id="2" name="矩形 1"/>
            <p:cNvSpPr/>
            <p:nvPr/>
          </p:nvSpPr>
          <p:spPr>
            <a:xfrm>
              <a:off x="5508104" y="3645024"/>
              <a:ext cx="2808312" cy="1914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Oval 16"/>
            <p:cNvSpPr>
              <a:spLocks noChangeArrowheads="1"/>
            </p:cNvSpPr>
            <p:nvPr/>
          </p:nvSpPr>
          <p:spPr bwMode="auto">
            <a:xfrm>
              <a:off x="5715000" y="4279900"/>
              <a:ext cx="2209800" cy="990600"/>
            </a:xfrm>
            <a:prstGeom prst="ellipse">
              <a:avLst/>
            </a:prstGeom>
            <a:noFill/>
            <a:ln w="28575">
              <a:solidFill>
                <a:srgbClr val="FFFF00"/>
              </a:solidFill>
              <a:round/>
              <a:headEnd/>
              <a:tailEnd/>
            </a:ln>
            <a:effectLst/>
            <a:extLst>
              <a:ext uri="{909E8E84-426E-40DD-AFC4-6F175D3DCCD1}">
                <a14:hiddenFill xmlns:a14="http://schemas.microsoft.com/office/drawing/2010/main">
                  <a:solidFill>
                    <a:srgbClr val="3333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7"/>
            <p:cNvSpPr>
              <a:spLocks noChangeShapeType="1"/>
            </p:cNvSpPr>
            <p:nvPr/>
          </p:nvSpPr>
          <p:spPr bwMode="auto">
            <a:xfrm flipV="1">
              <a:off x="6781800" y="3746500"/>
              <a:ext cx="0" cy="990600"/>
            </a:xfrm>
            <a:prstGeom prst="line">
              <a:avLst/>
            </a:prstGeom>
            <a:noFill/>
            <a:ln w="28575">
              <a:solidFill>
                <a:schemeClr val="bg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6" name="Object 18"/>
            <p:cNvGraphicFramePr>
              <a:graphicFrameLocks noChangeAspect="1"/>
            </p:cNvGraphicFramePr>
            <p:nvPr>
              <p:extLst>
                <p:ext uri="{D42A27DB-BD31-4B8C-83A1-F6EECF244321}">
                  <p14:modId xmlns:p14="http://schemas.microsoft.com/office/powerpoint/2010/main" val="3649901142"/>
                </p:ext>
              </p:extLst>
            </p:nvPr>
          </p:nvGraphicFramePr>
          <p:xfrm>
            <a:off x="6804248" y="3645024"/>
            <a:ext cx="350638" cy="445864"/>
          </p:xfrm>
          <a:graphic>
            <a:graphicData uri="http://schemas.openxmlformats.org/presentationml/2006/ole">
              <mc:AlternateContent xmlns:mc="http://schemas.openxmlformats.org/markup-compatibility/2006">
                <mc:Choice xmlns:v="urn:schemas-microsoft-com:vml" Requires="v">
                  <p:oleObj spid="_x0000_s100774" name="Equation" r:id="rId4" imgW="177480" imgH="203040" progId="Equation.DSMT4">
                    <p:embed/>
                  </p:oleObj>
                </mc:Choice>
                <mc:Fallback>
                  <p:oleObj name="Equation" r:id="rId4" imgW="177480" imgH="203040" progId="Equation.DSMT4">
                    <p:embed/>
                    <p:pic>
                      <p:nvPicPr>
                        <p:cNvPr id="0" name="Picture 151"/>
                        <p:cNvPicPr>
                          <a:picLocks noChangeAspect="1" noChangeArrowheads="1"/>
                        </p:cNvPicPr>
                        <p:nvPr/>
                      </p:nvPicPr>
                      <p:blipFill>
                        <a:blip r:embed="rId5"/>
                        <a:srcRect/>
                        <a:stretch>
                          <a:fillRect/>
                        </a:stretch>
                      </p:blipFill>
                      <p:spPr bwMode="auto">
                        <a:xfrm>
                          <a:off x="6804248" y="3645024"/>
                          <a:ext cx="350638" cy="445864"/>
                        </a:xfrm>
                        <a:prstGeom prst="rect">
                          <a:avLst/>
                        </a:prstGeom>
                        <a:noFill/>
                      </p:spPr>
                    </p:pic>
                  </p:oleObj>
                </mc:Fallback>
              </mc:AlternateContent>
            </a:graphicData>
          </a:graphic>
        </p:graphicFrame>
        <p:sp>
          <p:nvSpPr>
            <p:cNvPr id="17" name="Line 19"/>
            <p:cNvSpPr>
              <a:spLocks noChangeShapeType="1"/>
            </p:cNvSpPr>
            <p:nvPr/>
          </p:nvSpPr>
          <p:spPr bwMode="auto">
            <a:xfrm>
              <a:off x="6781800" y="4737100"/>
              <a:ext cx="685800" cy="457200"/>
            </a:xfrm>
            <a:prstGeom prst="line">
              <a:avLst/>
            </a:prstGeom>
            <a:noFill/>
            <a:ln w="28575">
              <a:solidFill>
                <a:schemeClr val="bg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20"/>
            <p:cNvSpPr>
              <a:spLocks noChangeShapeType="1"/>
            </p:cNvSpPr>
            <p:nvPr/>
          </p:nvSpPr>
          <p:spPr bwMode="auto">
            <a:xfrm>
              <a:off x="6781800" y="4737100"/>
              <a:ext cx="1143000" cy="76200"/>
            </a:xfrm>
            <a:prstGeom prst="line">
              <a:avLst/>
            </a:prstGeom>
            <a:noFill/>
            <a:ln w="28575">
              <a:solidFill>
                <a:schemeClr val="bg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9" name="Object 29"/>
            <p:cNvGraphicFramePr>
              <a:graphicFrameLocks noChangeAspect="1"/>
            </p:cNvGraphicFramePr>
            <p:nvPr>
              <p:extLst>
                <p:ext uri="{D42A27DB-BD31-4B8C-83A1-F6EECF244321}">
                  <p14:modId xmlns:p14="http://schemas.microsoft.com/office/powerpoint/2010/main" val="2472459795"/>
                </p:ext>
              </p:extLst>
            </p:nvPr>
          </p:nvGraphicFramePr>
          <p:xfrm>
            <a:off x="6324600" y="3821113"/>
            <a:ext cx="223838" cy="184150"/>
          </p:xfrm>
          <a:graphic>
            <a:graphicData uri="http://schemas.openxmlformats.org/presentationml/2006/ole">
              <mc:AlternateContent xmlns:mc="http://schemas.openxmlformats.org/markup-compatibility/2006">
                <mc:Choice xmlns:v="urn:schemas-microsoft-com:vml" Requires="v">
                  <p:oleObj spid="_x0000_s100775" name="Equation" r:id="rId6" imgW="355680" imgH="292320" progId="Equation.3">
                    <p:embed/>
                  </p:oleObj>
                </mc:Choice>
                <mc:Fallback>
                  <p:oleObj name="Equation" r:id="rId6" imgW="355680" imgH="292320" progId="Equation.3">
                    <p:embed/>
                    <p:pic>
                      <p:nvPicPr>
                        <p:cNvPr id="0" name="Picture 15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4600" y="3821113"/>
                          <a:ext cx="223838" cy="184150"/>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20" name="Object 30"/>
            <p:cNvGraphicFramePr>
              <a:graphicFrameLocks noChangeAspect="1"/>
            </p:cNvGraphicFramePr>
            <p:nvPr>
              <p:extLst>
                <p:ext uri="{D42A27DB-BD31-4B8C-83A1-F6EECF244321}">
                  <p14:modId xmlns:p14="http://schemas.microsoft.com/office/powerpoint/2010/main" val="2632186009"/>
                </p:ext>
              </p:extLst>
            </p:nvPr>
          </p:nvGraphicFramePr>
          <p:xfrm>
            <a:off x="7315200" y="5257800"/>
            <a:ext cx="223838" cy="233363"/>
          </p:xfrm>
          <a:graphic>
            <a:graphicData uri="http://schemas.openxmlformats.org/presentationml/2006/ole">
              <mc:AlternateContent xmlns:mc="http://schemas.openxmlformats.org/markup-compatibility/2006">
                <mc:Choice xmlns:v="urn:schemas-microsoft-com:vml" Requires="v">
                  <p:oleObj spid="_x0000_s100776" name="Equation" r:id="rId8" imgW="355680" imgH="381240" progId="Equation.3">
                    <p:embed/>
                  </p:oleObj>
                </mc:Choice>
                <mc:Fallback>
                  <p:oleObj name="Equation" r:id="rId8" imgW="355680" imgH="381240" progId="Equation.3">
                    <p:embed/>
                    <p:pic>
                      <p:nvPicPr>
                        <p:cNvPr id="0" name="Picture 15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15200" y="5257800"/>
                          <a:ext cx="223838" cy="233363"/>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21" name="Object 31"/>
            <p:cNvGraphicFramePr>
              <a:graphicFrameLocks noChangeAspect="1"/>
            </p:cNvGraphicFramePr>
            <p:nvPr>
              <p:extLst>
                <p:ext uri="{D42A27DB-BD31-4B8C-83A1-F6EECF244321}">
                  <p14:modId xmlns:p14="http://schemas.microsoft.com/office/powerpoint/2010/main" val="518869824"/>
                </p:ext>
              </p:extLst>
            </p:nvPr>
          </p:nvGraphicFramePr>
          <p:xfrm>
            <a:off x="6489700" y="4648200"/>
            <a:ext cx="215900" cy="228600"/>
          </p:xfrm>
          <a:graphic>
            <a:graphicData uri="http://schemas.openxmlformats.org/presentationml/2006/ole">
              <mc:AlternateContent xmlns:mc="http://schemas.openxmlformats.org/markup-compatibility/2006">
                <mc:Choice xmlns:v="urn:schemas-microsoft-com:vml" Requires="v">
                  <p:oleObj spid="_x0000_s100777" name="Equation" r:id="rId10" imgW="279360" imgH="292320" progId="Equation.3">
                    <p:embed/>
                  </p:oleObj>
                </mc:Choice>
                <mc:Fallback>
                  <p:oleObj name="Equation" r:id="rId10" imgW="279360" imgH="292320" progId="Equation.3">
                    <p:embed/>
                    <p:pic>
                      <p:nvPicPr>
                        <p:cNvPr id="0" name="Picture 15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89700" y="4648200"/>
                          <a:ext cx="215900" cy="228600"/>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22" name="Object 32"/>
            <p:cNvGraphicFramePr>
              <a:graphicFrameLocks noChangeAspect="1"/>
            </p:cNvGraphicFramePr>
            <p:nvPr>
              <p:extLst>
                <p:ext uri="{D42A27DB-BD31-4B8C-83A1-F6EECF244321}">
                  <p14:modId xmlns:p14="http://schemas.microsoft.com/office/powerpoint/2010/main" val="3689037730"/>
                </p:ext>
              </p:extLst>
            </p:nvPr>
          </p:nvGraphicFramePr>
          <p:xfrm>
            <a:off x="8027988" y="4700588"/>
            <a:ext cx="233362" cy="312737"/>
          </p:xfrm>
          <a:graphic>
            <a:graphicData uri="http://schemas.openxmlformats.org/presentationml/2006/ole">
              <mc:AlternateContent xmlns:mc="http://schemas.openxmlformats.org/markup-compatibility/2006">
                <mc:Choice xmlns:v="urn:schemas-microsoft-com:vml" Requires="v">
                  <p:oleObj spid="_x0000_s100778" name="Equation" r:id="rId12" imgW="381240" imgH="507960" progId="Equation.3">
                    <p:embed/>
                  </p:oleObj>
                </mc:Choice>
                <mc:Fallback>
                  <p:oleObj name="Equation" r:id="rId12" imgW="381240" imgH="507960" progId="Equation.3">
                    <p:embed/>
                    <p:pic>
                      <p:nvPicPr>
                        <p:cNvPr id="0" name="Picture 15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027988" y="4700588"/>
                          <a:ext cx="233362" cy="312737"/>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23" name="Object 33"/>
            <p:cNvGraphicFramePr>
              <a:graphicFrameLocks noChangeAspect="1"/>
            </p:cNvGraphicFramePr>
            <p:nvPr>
              <p:extLst>
                <p:ext uri="{D42A27DB-BD31-4B8C-83A1-F6EECF244321}">
                  <p14:modId xmlns:p14="http://schemas.microsoft.com/office/powerpoint/2010/main" val="2179074857"/>
                </p:ext>
              </p:extLst>
            </p:nvPr>
          </p:nvGraphicFramePr>
          <p:xfrm>
            <a:off x="7308850" y="4829175"/>
            <a:ext cx="431800" cy="255588"/>
          </p:xfrm>
          <a:graphic>
            <a:graphicData uri="http://schemas.openxmlformats.org/presentationml/2006/ole">
              <mc:AlternateContent xmlns:mc="http://schemas.openxmlformats.org/markup-compatibility/2006">
                <mc:Choice xmlns:v="urn:schemas-microsoft-com:vml" Requires="v">
                  <p:oleObj spid="_x0000_s100779" name="公式" r:id="rId14" imgW="698760" imgH="406440" progId="Equation.3">
                    <p:embed/>
                  </p:oleObj>
                </mc:Choice>
                <mc:Fallback>
                  <p:oleObj name="公式" r:id="rId14" imgW="698760" imgH="406440" progId="Equation.3">
                    <p:embed/>
                    <p:pic>
                      <p:nvPicPr>
                        <p:cNvPr id="0" name="Picture 15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308850" y="4829175"/>
                          <a:ext cx="431800" cy="255588"/>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sp>
          <p:nvSpPr>
            <p:cNvPr id="24" name="Arc 40"/>
            <p:cNvSpPr>
              <a:spLocks/>
            </p:cNvSpPr>
            <p:nvPr/>
          </p:nvSpPr>
          <p:spPr bwMode="auto">
            <a:xfrm flipV="1">
              <a:off x="7164388" y="4795838"/>
              <a:ext cx="144462" cy="204787"/>
            </a:xfrm>
            <a:custGeom>
              <a:avLst/>
              <a:gdLst>
                <a:gd name="G0" fmla="+- 0 0 0"/>
                <a:gd name="G1" fmla="+- 20420 0 0"/>
                <a:gd name="G2" fmla="+- 21600 0 0"/>
                <a:gd name="T0" fmla="*/ 7041 w 21600"/>
                <a:gd name="T1" fmla="*/ 0 h 20420"/>
                <a:gd name="T2" fmla="*/ 21600 w 21600"/>
                <a:gd name="T3" fmla="*/ 20420 h 20420"/>
                <a:gd name="T4" fmla="*/ 0 w 21600"/>
                <a:gd name="T5" fmla="*/ 20420 h 20420"/>
              </a:gdLst>
              <a:ahLst/>
              <a:cxnLst>
                <a:cxn ang="0">
                  <a:pos x="T0" y="T1"/>
                </a:cxn>
                <a:cxn ang="0">
                  <a:pos x="T2" y="T3"/>
                </a:cxn>
                <a:cxn ang="0">
                  <a:pos x="T4" y="T5"/>
                </a:cxn>
              </a:cxnLst>
              <a:rect l="0" t="0" r="r" b="b"/>
              <a:pathLst>
                <a:path w="21600" h="20420" fill="none" extrusionOk="0">
                  <a:moveTo>
                    <a:pt x="7041" y="-1"/>
                  </a:moveTo>
                  <a:cubicBezTo>
                    <a:pt x="15753" y="3003"/>
                    <a:pt x="21600" y="11204"/>
                    <a:pt x="21600" y="20420"/>
                  </a:cubicBezTo>
                </a:path>
                <a:path w="21600" h="20420" stroke="0" extrusionOk="0">
                  <a:moveTo>
                    <a:pt x="7041" y="-1"/>
                  </a:moveTo>
                  <a:cubicBezTo>
                    <a:pt x="15753" y="3003"/>
                    <a:pt x="21600" y="11204"/>
                    <a:pt x="21600" y="20420"/>
                  </a:cubicBezTo>
                  <a:lnTo>
                    <a:pt x="0" y="20420"/>
                  </a:lnTo>
                  <a:close/>
                </a:path>
              </a:pathLst>
            </a:custGeom>
            <a:noFill/>
            <a:ln w="19050">
              <a:solidFill>
                <a:srgbClr val="FFFF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7" name="对象 6"/>
          <p:cNvGraphicFramePr>
            <a:graphicFrameLocks noChangeAspect="1"/>
          </p:cNvGraphicFramePr>
          <p:nvPr>
            <p:extLst>
              <p:ext uri="{D42A27DB-BD31-4B8C-83A1-F6EECF244321}">
                <p14:modId xmlns:p14="http://schemas.microsoft.com/office/powerpoint/2010/main" val="1157728138"/>
              </p:ext>
            </p:extLst>
          </p:nvPr>
        </p:nvGraphicFramePr>
        <p:xfrm>
          <a:off x="3059832" y="1991011"/>
          <a:ext cx="2530474" cy="749548"/>
        </p:xfrm>
        <a:graphic>
          <a:graphicData uri="http://schemas.openxmlformats.org/presentationml/2006/ole">
            <mc:AlternateContent xmlns:mc="http://schemas.openxmlformats.org/markup-compatibility/2006">
              <mc:Choice xmlns:v="urn:schemas-microsoft-com:vml" Requires="v">
                <p:oleObj spid="_x0000_s100780" name="Equation" r:id="rId16" imgW="1333440" imgH="393480" progId="Equation.DSMT4">
                  <p:embed/>
                </p:oleObj>
              </mc:Choice>
              <mc:Fallback>
                <p:oleObj name="Equation" r:id="rId16" imgW="1333440" imgH="393480" progId="Equation.DSMT4">
                  <p:embed/>
                  <p:pic>
                    <p:nvPicPr>
                      <p:cNvPr id="0" name="Picture 15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59832" y="1991011"/>
                        <a:ext cx="2530474" cy="7495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6408204" y="3472758"/>
            <a:ext cx="1584176" cy="369332"/>
          </a:xfrm>
          <a:prstGeom prst="rect">
            <a:avLst/>
          </a:prstGeom>
          <a:noFill/>
        </p:spPr>
        <p:txBody>
          <a:bodyPr wrap="square" rtlCol="0">
            <a:spAutoFit/>
          </a:bodyPr>
          <a:lstStyle/>
          <a:p>
            <a:r>
              <a:rPr lang="zh-CN" altLang="en-US" b="1" dirty="0"/>
              <a:t>由</a:t>
            </a:r>
            <a:r>
              <a:rPr lang="en-US" altLang="zh-CN" b="1" dirty="0"/>
              <a:t>P</a:t>
            </a:r>
            <a:r>
              <a:rPr lang="zh-CN" altLang="en-US" b="1" dirty="0"/>
              <a:t>向</a:t>
            </a:r>
            <a:r>
              <a:rPr lang="en-US" altLang="zh-CN" b="1" dirty="0"/>
              <a:t>Q</a:t>
            </a:r>
            <a:r>
              <a:rPr lang="zh-CN" altLang="en-US" b="1" dirty="0"/>
              <a:t>转动</a:t>
            </a:r>
          </a:p>
        </p:txBody>
      </p:sp>
      <p:sp>
        <p:nvSpPr>
          <p:cNvPr id="10" name="TextBox 9"/>
          <p:cNvSpPr txBox="1"/>
          <p:nvPr/>
        </p:nvSpPr>
        <p:spPr>
          <a:xfrm>
            <a:off x="5796136" y="3842090"/>
            <a:ext cx="2952328" cy="830997"/>
          </a:xfrm>
          <a:prstGeom prst="rect">
            <a:avLst/>
          </a:prstGeom>
          <a:noFill/>
        </p:spPr>
        <p:txBody>
          <a:bodyPr wrap="square" rtlCol="0">
            <a:spAutoFit/>
          </a:bodyPr>
          <a:lstStyle/>
          <a:p>
            <a:pPr algn="ctr"/>
            <a:r>
              <a:rPr lang="zh-CN" altLang="en-US" sz="2400" b="1" dirty="0">
                <a:latin typeface="楷体" panose="02010609060101010101" pitchFamily="49" charset="-122"/>
                <a:ea typeface="楷体" panose="02010609060101010101" pitchFamily="49" charset="-122"/>
              </a:rPr>
              <a:t>角速度的方向遵守右手螺旋定则</a:t>
            </a:r>
          </a:p>
        </p:txBody>
      </p:sp>
      <p:graphicFrame>
        <p:nvGraphicFramePr>
          <p:cNvPr id="11" name="对象 10"/>
          <p:cNvGraphicFramePr>
            <a:graphicFrameLocks noChangeAspect="1"/>
          </p:cNvGraphicFramePr>
          <p:nvPr>
            <p:extLst>
              <p:ext uri="{D42A27DB-BD31-4B8C-83A1-F6EECF244321}">
                <p14:modId xmlns:p14="http://schemas.microsoft.com/office/powerpoint/2010/main" val="3415599576"/>
              </p:ext>
            </p:extLst>
          </p:nvPr>
        </p:nvGraphicFramePr>
        <p:xfrm>
          <a:off x="2699792" y="3254276"/>
          <a:ext cx="2880320" cy="698971"/>
        </p:xfrm>
        <a:graphic>
          <a:graphicData uri="http://schemas.openxmlformats.org/presentationml/2006/ole">
            <mc:AlternateContent xmlns:mc="http://schemas.openxmlformats.org/markup-compatibility/2006">
              <mc:Choice xmlns:v="urn:schemas-microsoft-com:vml" Requires="v">
                <p:oleObj spid="_x0000_s100781" name="Equation" r:id="rId18" imgW="1790640" imgH="444240" progId="Equation.DSMT4">
                  <p:embed/>
                </p:oleObj>
              </mc:Choice>
              <mc:Fallback>
                <p:oleObj name="Equation" r:id="rId18" imgW="1790640" imgH="444240" progId="Equation.DSMT4">
                  <p:embed/>
                  <p:pic>
                    <p:nvPicPr>
                      <p:cNvPr id="0" name="Picture 15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699792" y="3254276"/>
                        <a:ext cx="2880320" cy="698971"/>
                      </a:xfrm>
                      <a:prstGeom prst="rect">
                        <a:avLst/>
                      </a:prstGeom>
                      <a:noFill/>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382120780"/>
              </p:ext>
            </p:extLst>
          </p:nvPr>
        </p:nvGraphicFramePr>
        <p:xfrm>
          <a:off x="971600" y="4611177"/>
          <a:ext cx="1183470" cy="477490"/>
        </p:xfrm>
        <a:graphic>
          <a:graphicData uri="http://schemas.openxmlformats.org/presentationml/2006/ole">
            <mc:AlternateContent xmlns:mc="http://schemas.openxmlformats.org/markup-compatibility/2006">
              <mc:Choice xmlns:v="urn:schemas-microsoft-com:vml" Requires="v">
                <p:oleObj spid="_x0000_s100782" name="Equation" r:id="rId20" imgW="634680" imgH="253800" progId="Equation.DSMT4">
                  <p:embed/>
                </p:oleObj>
              </mc:Choice>
              <mc:Fallback>
                <p:oleObj name="Equation" r:id="rId20" imgW="634680" imgH="253800" progId="Equation.DSMT4">
                  <p:embed/>
                  <p:pic>
                    <p:nvPicPr>
                      <p:cNvPr id="0" name="Picture 15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71600" y="4611177"/>
                        <a:ext cx="1183470" cy="4774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061853865"/>
              </p:ext>
            </p:extLst>
          </p:nvPr>
        </p:nvGraphicFramePr>
        <p:xfrm>
          <a:off x="2411760" y="4581128"/>
          <a:ext cx="1707476" cy="424457"/>
        </p:xfrm>
        <a:graphic>
          <a:graphicData uri="http://schemas.openxmlformats.org/presentationml/2006/ole">
            <mc:AlternateContent xmlns:mc="http://schemas.openxmlformats.org/markup-compatibility/2006">
              <mc:Choice xmlns:v="urn:schemas-microsoft-com:vml" Requires="v">
                <p:oleObj spid="_x0000_s100783" name="Equation" r:id="rId22" imgW="838080" imgH="203040" progId="Equation.DSMT4">
                  <p:embed/>
                </p:oleObj>
              </mc:Choice>
              <mc:Fallback>
                <p:oleObj name="Equation" r:id="rId22" imgW="838080" imgH="203040" progId="Equation.DSMT4">
                  <p:embed/>
                  <p:pic>
                    <p:nvPicPr>
                      <p:cNvPr id="0" name="Picture 16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411760" y="4581128"/>
                        <a:ext cx="1707476" cy="4244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6" name="组合 25"/>
          <p:cNvGrpSpPr/>
          <p:nvPr/>
        </p:nvGrpSpPr>
        <p:grpSpPr>
          <a:xfrm>
            <a:off x="5708476" y="4826481"/>
            <a:ext cx="3039988" cy="1968889"/>
            <a:chOff x="3983410" y="4826481"/>
            <a:chExt cx="3039988" cy="1968889"/>
          </a:xfrm>
        </p:grpSpPr>
        <p:sp>
          <p:nvSpPr>
            <p:cNvPr id="25" name="矩形 24"/>
            <p:cNvSpPr/>
            <p:nvPr/>
          </p:nvSpPr>
          <p:spPr>
            <a:xfrm>
              <a:off x="3983410" y="4826481"/>
              <a:ext cx="3039988" cy="19688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Line 30"/>
            <p:cNvSpPr>
              <a:spLocks noChangeShapeType="1"/>
            </p:cNvSpPr>
            <p:nvPr/>
          </p:nvSpPr>
          <p:spPr bwMode="auto">
            <a:xfrm>
              <a:off x="5281960" y="5918497"/>
              <a:ext cx="1143000" cy="152400"/>
            </a:xfrm>
            <a:prstGeom prst="line">
              <a:avLst/>
            </a:prstGeom>
            <a:noFill/>
            <a:ln w="25400">
              <a:solidFill>
                <a:srgbClr val="FF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Oval 31"/>
            <p:cNvSpPr>
              <a:spLocks noChangeArrowheads="1"/>
            </p:cNvSpPr>
            <p:nvPr/>
          </p:nvSpPr>
          <p:spPr bwMode="auto">
            <a:xfrm>
              <a:off x="4062760" y="5308897"/>
              <a:ext cx="2362200" cy="1295400"/>
            </a:xfrm>
            <a:prstGeom prst="ellipse">
              <a:avLst/>
            </a:prstGeom>
            <a:noFill/>
            <a:ln w="19050">
              <a:solidFill>
                <a:srgbClr val="FFFF66"/>
              </a:solidFill>
              <a:round/>
              <a:headEnd/>
              <a:tailEnd/>
            </a:ln>
            <a:effectLst/>
            <a:extLst>
              <a:ext uri="{909E8E84-426E-40DD-AFC4-6F175D3DCCD1}">
                <a14:hiddenFill xmlns:a14="http://schemas.microsoft.com/office/drawing/2010/main">
                  <a:solidFill>
                    <a:srgbClr val="3333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32"/>
            <p:cNvSpPr>
              <a:spLocks noChangeShapeType="1"/>
            </p:cNvSpPr>
            <p:nvPr/>
          </p:nvSpPr>
          <p:spPr bwMode="auto">
            <a:xfrm flipV="1">
              <a:off x="5281960" y="4889797"/>
              <a:ext cx="0" cy="1039813"/>
            </a:xfrm>
            <a:prstGeom prst="line">
              <a:avLst/>
            </a:prstGeom>
            <a:noFill/>
            <a:ln w="28575">
              <a:solidFill>
                <a:schemeClr val="bg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33"/>
            <p:cNvSpPr>
              <a:spLocks noChangeShapeType="1"/>
            </p:cNvSpPr>
            <p:nvPr/>
          </p:nvSpPr>
          <p:spPr bwMode="auto">
            <a:xfrm>
              <a:off x="5281960" y="5918497"/>
              <a:ext cx="762000" cy="533400"/>
            </a:xfrm>
            <a:prstGeom prst="line">
              <a:avLst/>
            </a:prstGeom>
            <a:noFill/>
            <a:ln w="25400">
              <a:solidFill>
                <a:srgbClr val="FF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8" name="Object 34"/>
            <p:cNvGraphicFramePr>
              <a:graphicFrameLocks noChangeAspect="1"/>
            </p:cNvGraphicFramePr>
            <p:nvPr>
              <p:extLst>
                <p:ext uri="{D42A27DB-BD31-4B8C-83A1-F6EECF244321}">
                  <p14:modId xmlns:p14="http://schemas.microsoft.com/office/powerpoint/2010/main" val="2388879424"/>
                </p:ext>
              </p:extLst>
            </p:nvPr>
          </p:nvGraphicFramePr>
          <p:xfrm>
            <a:off x="5394672" y="4869160"/>
            <a:ext cx="1160463" cy="295275"/>
          </p:xfrm>
          <a:graphic>
            <a:graphicData uri="http://schemas.openxmlformats.org/presentationml/2006/ole">
              <mc:AlternateContent xmlns:mc="http://schemas.openxmlformats.org/markup-compatibility/2006">
                <mc:Choice xmlns:v="urn:schemas-microsoft-com:vml" Requires="v">
                  <p:oleObj spid="_x0000_s100784" name="公式" r:id="rId24" imgW="1918080" imgH="482760" progId="Equation.3">
                    <p:embed/>
                  </p:oleObj>
                </mc:Choice>
                <mc:Fallback>
                  <p:oleObj name="公式" r:id="rId24" imgW="1918080" imgH="482760" progId="Equation.3">
                    <p:embed/>
                    <p:pic>
                      <p:nvPicPr>
                        <p:cNvPr id="0" name="Picture 16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394672" y="4869160"/>
                          <a:ext cx="1160463" cy="295275"/>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sp>
          <p:nvSpPr>
            <p:cNvPr id="39" name="Line 35"/>
            <p:cNvSpPr>
              <a:spLocks noChangeShapeType="1"/>
            </p:cNvSpPr>
            <p:nvPr/>
          </p:nvSpPr>
          <p:spPr bwMode="auto">
            <a:xfrm flipV="1">
              <a:off x="6029672" y="5913735"/>
              <a:ext cx="990600" cy="533400"/>
            </a:xfrm>
            <a:prstGeom prst="line">
              <a:avLst/>
            </a:prstGeom>
            <a:noFill/>
            <a:ln w="34925">
              <a:solidFill>
                <a:srgbClr val="00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0" name="Object 36"/>
            <p:cNvGraphicFramePr>
              <a:graphicFrameLocks noChangeAspect="1"/>
            </p:cNvGraphicFramePr>
            <p:nvPr>
              <p:extLst>
                <p:ext uri="{D42A27DB-BD31-4B8C-83A1-F6EECF244321}">
                  <p14:modId xmlns:p14="http://schemas.microsoft.com/office/powerpoint/2010/main" val="1412200585"/>
                </p:ext>
              </p:extLst>
            </p:nvPr>
          </p:nvGraphicFramePr>
          <p:xfrm>
            <a:off x="6566247" y="5696247"/>
            <a:ext cx="179388" cy="239713"/>
          </p:xfrm>
          <a:graphic>
            <a:graphicData uri="http://schemas.openxmlformats.org/presentationml/2006/ole">
              <mc:AlternateContent xmlns:mc="http://schemas.openxmlformats.org/markup-compatibility/2006">
                <mc:Choice xmlns:v="urn:schemas-microsoft-com:vml" Requires="v">
                  <p:oleObj spid="_x0000_s100785" name="Equation" r:id="rId26" imgW="292320" imgH="393840" progId="Equation.3">
                    <p:embed/>
                  </p:oleObj>
                </mc:Choice>
                <mc:Fallback>
                  <p:oleObj name="Equation" r:id="rId26" imgW="292320" imgH="393840" progId="Equation.3">
                    <p:embed/>
                    <p:pic>
                      <p:nvPicPr>
                        <p:cNvPr id="0" name="Picture 16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566247" y="5696247"/>
                          <a:ext cx="179388" cy="239713"/>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graphicFrame>
          <p:nvGraphicFramePr>
            <p:cNvPr id="41" name="Object 37"/>
            <p:cNvGraphicFramePr>
              <a:graphicFrameLocks noChangeAspect="1"/>
            </p:cNvGraphicFramePr>
            <p:nvPr>
              <p:extLst>
                <p:ext uri="{D42A27DB-BD31-4B8C-83A1-F6EECF244321}">
                  <p14:modId xmlns:p14="http://schemas.microsoft.com/office/powerpoint/2010/main" val="2546792015"/>
                </p:ext>
              </p:extLst>
            </p:nvPr>
          </p:nvGraphicFramePr>
          <p:xfrm>
            <a:off x="5370860" y="6164560"/>
            <a:ext cx="173037" cy="233362"/>
          </p:xfrm>
          <a:graphic>
            <a:graphicData uri="http://schemas.openxmlformats.org/presentationml/2006/ole">
              <mc:AlternateContent xmlns:mc="http://schemas.openxmlformats.org/markup-compatibility/2006">
                <mc:Choice xmlns:v="urn:schemas-microsoft-com:vml" Requires="v">
                  <p:oleObj spid="_x0000_s100786" name="Equation" r:id="rId28" imgW="279360" imgH="381240" progId="Equation.3">
                    <p:embed/>
                  </p:oleObj>
                </mc:Choice>
                <mc:Fallback>
                  <p:oleObj name="Equation" r:id="rId28" imgW="279360" imgH="381240" progId="Equation.3">
                    <p:embed/>
                    <p:pic>
                      <p:nvPicPr>
                        <p:cNvPr id="0" name="Picture 163"/>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370860" y="6164560"/>
                          <a:ext cx="173037" cy="233362"/>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graphicFrame>
          <p:nvGraphicFramePr>
            <p:cNvPr id="42" name="Object 38"/>
            <p:cNvGraphicFramePr>
              <a:graphicFrameLocks noChangeAspect="1"/>
            </p:cNvGraphicFramePr>
            <p:nvPr>
              <p:extLst>
                <p:ext uri="{D42A27DB-BD31-4B8C-83A1-F6EECF244321}">
                  <p14:modId xmlns:p14="http://schemas.microsoft.com/office/powerpoint/2010/main" val="474123046"/>
                </p:ext>
              </p:extLst>
            </p:nvPr>
          </p:nvGraphicFramePr>
          <p:xfrm>
            <a:off x="5915372" y="6509047"/>
            <a:ext cx="223838" cy="233363"/>
          </p:xfrm>
          <a:graphic>
            <a:graphicData uri="http://schemas.openxmlformats.org/presentationml/2006/ole">
              <mc:AlternateContent xmlns:mc="http://schemas.openxmlformats.org/markup-compatibility/2006">
                <mc:Choice xmlns:v="urn:schemas-microsoft-com:vml" Requires="v">
                  <p:oleObj spid="_x0000_s100787" name="Equation" r:id="rId30" imgW="355680" imgH="381240" progId="Equation.3">
                    <p:embed/>
                  </p:oleObj>
                </mc:Choice>
                <mc:Fallback>
                  <p:oleObj name="Equation" r:id="rId30" imgW="355680" imgH="381240" progId="Equation.3">
                    <p:embed/>
                    <p:pic>
                      <p:nvPicPr>
                        <p:cNvPr id="0" name="Picture 164"/>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915372" y="6509047"/>
                          <a:ext cx="223838" cy="233363"/>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graphicFrame>
          <p:nvGraphicFramePr>
            <p:cNvPr id="43" name="Object 39"/>
            <p:cNvGraphicFramePr>
              <a:graphicFrameLocks noChangeAspect="1"/>
            </p:cNvGraphicFramePr>
            <p:nvPr>
              <p:extLst>
                <p:ext uri="{D42A27DB-BD31-4B8C-83A1-F6EECF244321}">
                  <p14:modId xmlns:p14="http://schemas.microsoft.com/office/powerpoint/2010/main" val="4181547811"/>
                </p:ext>
              </p:extLst>
            </p:nvPr>
          </p:nvGraphicFramePr>
          <p:xfrm>
            <a:off x="4939060" y="5802610"/>
            <a:ext cx="233362" cy="254000"/>
          </p:xfrm>
          <a:graphic>
            <a:graphicData uri="http://schemas.openxmlformats.org/presentationml/2006/ole">
              <mc:AlternateContent xmlns:mc="http://schemas.openxmlformats.org/markup-compatibility/2006">
                <mc:Choice xmlns:v="urn:schemas-microsoft-com:vml" Requires="v">
                  <p:oleObj spid="_x0000_s100788" name="公式" r:id="rId32" imgW="381240" imgH="406440" progId="Equation.3">
                    <p:embed/>
                  </p:oleObj>
                </mc:Choice>
                <mc:Fallback>
                  <p:oleObj name="公式" r:id="rId32" imgW="381240" imgH="406440" progId="Equation.3">
                    <p:embed/>
                    <p:pic>
                      <p:nvPicPr>
                        <p:cNvPr id="0" name="Picture 165"/>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939060" y="5802610"/>
                          <a:ext cx="233362" cy="254000"/>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sp>
          <p:nvSpPr>
            <p:cNvPr id="44" name="Line 40"/>
            <p:cNvSpPr>
              <a:spLocks noChangeShapeType="1"/>
            </p:cNvSpPr>
            <p:nvPr/>
          </p:nvSpPr>
          <p:spPr bwMode="auto">
            <a:xfrm flipV="1">
              <a:off x="6026497" y="6066135"/>
              <a:ext cx="368300" cy="37465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6" name="Object 41"/>
            <p:cNvGraphicFramePr>
              <a:graphicFrameLocks noChangeAspect="1"/>
            </p:cNvGraphicFramePr>
            <p:nvPr>
              <p:extLst>
                <p:ext uri="{D42A27DB-BD31-4B8C-83A1-F6EECF244321}">
                  <p14:modId xmlns:p14="http://schemas.microsoft.com/office/powerpoint/2010/main" val="349930967"/>
                </p:ext>
              </p:extLst>
            </p:nvPr>
          </p:nvGraphicFramePr>
          <p:xfrm>
            <a:off x="6424960" y="6304260"/>
            <a:ext cx="312737" cy="252412"/>
          </p:xfrm>
          <a:graphic>
            <a:graphicData uri="http://schemas.openxmlformats.org/presentationml/2006/ole">
              <mc:AlternateContent xmlns:mc="http://schemas.openxmlformats.org/markup-compatibility/2006">
                <mc:Choice xmlns:v="urn:schemas-microsoft-com:vml" Requires="v">
                  <p:oleObj spid="_x0000_s100789" name="公式" r:id="rId34" imgW="507960" imgH="406440" progId="Equation.3">
                    <p:embed/>
                  </p:oleObj>
                </mc:Choice>
                <mc:Fallback>
                  <p:oleObj name="公式" r:id="rId34" imgW="507960" imgH="406440" progId="Equation.3">
                    <p:embed/>
                    <p:pic>
                      <p:nvPicPr>
                        <p:cNvPr id="0" name="Picture 166"/>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6424960" y="6304260"/>
                          <a:ext cx="312737" cy="252412"/>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graphicFrame>
          <p:nvGraphicFramePr>
            <p:cNvPr id="47" name="Object 42"/>
            <p:cNvGraphicFramePr>
              <a:graphicFrameLocks noChangeAspect="1"/>
            </p:cNvGraphicFramePr>
            <p:nvPr>
              <p:extLst>
                <p:ext uri="{D42A27DB-BD31-4B8C-83A1-F6EECF244321}">
                  <p14:modId xmlns:p14="http://schemas.microsoft.com/office/powerpoint/2010/main" val="3004860195"/>
                </p:ext>
              </p:extLst>
            </p:nvPr>
          </p:nvGraphicFramePr>
          <p:xfrm>
            <a:off x="5685185" y="6007397"/>
            <a:ext cx="338137" cy="236538"/>
          </p:xfrm>
          <a:graphic>
            <a:graphicData uri="http://schemas.openxmlformats.org/presentationml/2006/ole">
              <mc:AlternateContent xmlns:mc="http://schemas.openxmlformats.org/markup-compatibility/2006">
                <mc:Choice xmlns:v="urn:schemas-microsoft-com:vml" Requires="v">
                  <p:oleObj spid="_x0000_s100790" name="公式" r:id="rId36" imgW="596880" imgH="406440" progId="Equation.3">
                    <p:embed/>
                  </p:oleObj>
                </mc:Choice>
                <mc:Fallback>
                  <p:oleObj name="公式" r:id="rId36" imgW="596880" imgH="406440" progId="Equation.3">
                    <p:embed/>
                    <p:pic>
                      <p:nvPicPr>
                        <p:cNvPr id="0" name="Picture 167"/>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685185" y="6007397"/>
                          <a:ext cx="338137" cy="236538"/>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sp>
          <p:nvSpPr>
            <p:cNvPr id="48" name="Arc 54"/>
            <p:cNvSpPr>
              <a:spLocks/>
            </p:cNvSpPr>
            <p:nvPr/>
          </p:nvSpPr>
          <p:spPr bwMode="auto">
            <a:xfrm>
              <a:off x="5450235" y="5937547"/>
              <a:ext cx="152400" cy="155575"/>
            </a:xfrm>
            <a:custGeom>
              <a:avLst/>
              <a:gdLst>
                <a:gd name="G0" fmla="+- 0 0 0"/>
                <a:gd name="G1" fmla="+- 0 0 0"/>
                <a:gd name="G2" fmla="+- 21600 0 0"/>
                <a:gd name="T0" fmla="*/ 21227 w 21227"/>
                <a:gd name="T1" fmla="*/ 3995 h 14798"/>
                <a:gd name="T2" fmla="*/ 15735 w 21227"/>
                <a:gd name="T3" fmla="*/ 14798 h 14798"/>
                <a:gd name="T4" fmla="*/ 0 w 21227"/>
                <a:gd name="T5" fmla="*/ 0 h 14798"/>
              </a:gdLst>
              <a:ahLst/>
              <a:cxnLst>
                <a:cxn ang="0">
                  <a:pos x="T0" y="T1"/>
                </a:cxn>
                <a:cxn ang="0">
                  <a:pos x="T2" y="T3"/>
                </a:cxn>
                <a:cxn ang="0">
                  <a:pos x="T4" y="T5"/>
                </a:cxn>
              </a:cxnLst>
              <a:rect l="0" t="0" r="r" b="b"/>
              <a:pathLst>
                <a:path w="21227" h="14798" fill="none" extrusionOk="0">
                  <a:moveTo>
                    <a:pt x="21227" y="3995"/>
                  </a:moveTo>
                  <a:cubicBezTo>
                    <a:pt x="20464" y="8046"/>
                    <a:pt x="18559" y="11794"/>
                    <a:pt x="15734" y="14797"/>
                  </a:cubicBezTo>
                </a:path>
                <a:path w="21227" h="14798" stroke="0" extrusionOk="0">
                  <a:moveTo>
                    <a:pt x="21227" y="3995"/>
                  </a:moveTo>
                  <a:cubicBezTo>
                    <a:pt x="20464" y="8046"/>
                    <a:pt x="18559" y="11794"/>
                    <a:pt x="15734" y="14797"/>
                  </a:cubicBezTo>
                  <a:lnTo>
                    <a:pt x="0" y="0"/>
                  </a:lnTo>
                  <a:close/>
                </a:path>
              </a:pathLst>
            </a:custGeom>
            <a:noFill/>
            <a:ln w="19050">
              <a:solidFill>
                <a:srgbClr val="FFFF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27" name="对象 26"/>
          <p:cNvGraphicFramePr>
            <a:graphicFrameLocks noChangeAspect="1"/>
          </p:cNvGraphicFramePr>
          <p:nvPr>
            <p:extLst>
              <p:ext uri="{D42A27DB-BD31-4B8C-83A1-F6EECF244321}">
                <p14:modId xmlns:p14="http://schemas.microsoft.com/office/powerpoint/2010/main" val="400468245"/>
              </p:ext>
            </p:extLst>
          </p:nvPr>
        </p:nvGraphicFramePr>
        <p:xfrm>
          <a:off x="936625" y="5233988"/>
          <a:ext cx="4171950" cy="771525"/>
        </p:xfrm>
        <a:graphic>
          <a:graphicData uri="http://schemas.openxmlformats.org/presentationml/2006/ole">
            <mc:AlternateContent xmlns:mc="http://schemas.openxmlformats.org/markup-compatibility/2006">
              <mc:Choice xmlns:v="urn:schemas-microsoft-com:vml" Requires="v">
                <p:oleObj spid="_x0000_s100791" name="Equation" r:id="rId38" imgW="2298600" imgH="419040" progId="Equation.DSMT4">
                  <p:embed/>
                </p:oleObj>
              </mc:Choice>
              <mc:Fallback>
                <p:oleObj name="Equation" r:id="rId38" imgW="2298600" imgH="419040" progId="Equation.DSMT4">
                  <p:embed/>
                  <p:pic>
                    <p:nvPicPr>
                      <p:cNvPr id="0" name="Picture 168"/>
                      <p:cNvPicPr>
                        <a:picLocks noChangeAspect="1" noChangeArrowheads="1"/>
                      </p:cNvPicPr>
                      <p:nvPr/>
                    </p:nvPicPr>
                    <p:blipFill>
                      <a:blip r:embed="rId39"/>
                      <a:srcRect/>
                      <a:stretch>
                        <a:fillRect/>
                      </a:stretch>
                    </p:blipFill>
                    <p:spPr bwMode="auto">
                      <a:xfrm>
                        <a:off x="936625" y="5233988"/>
                        <a:ext cx="417195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 name="Object 32"/>
          <p:cNvGraphicFramePr>
            <a:graphicFrameLocks noChangeAspect="1"/>
          </p:cNvGraphicFramePr>
          <p:nvPr>
            <p:extLst>
              <p:ext uri="{D42A27DB-BD31-4B8C-83A1-F6EECF244321}">
                <p14:modId xmlns:p14="http://schemas.microsoft.com/office/powerpoint/2010/main" val="3472443400"/>
              </p:ext>
            </p:extLst>
          </p:nvPr>
        </p:nvGraphicFramePr>
        <p:xfrm>
          <a:off x="7750763" y="5624810"/>
          <a:ext cx="233362" cy="312737"/>
        </p:xfrm>
        <a:graphic>
          <a:graphicData uri="http://schemas.openxmlformats.org/presentationml/2006/ole">
            <mc:AlternateContent xmlns:mc="http://schemas.openxmlformats.org/markup-compatibility/2006">
              <mc:Choice xmlns:v="urn:schemas-microsoft-com:vml" Requires="v">
                <p:oleObj spid="_x0000_s100792" name="Equation" r:id="rId40" imgW="381240" imgH="507960" progId="Equation.3">
                  <p:embed/>
                </p:oleObj>
              </mc:Choice>
              <mc:Fallback>
                <p:oleObj name="Equation" r:id="rId40" imgW="381240" imgH="50796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50763" y="5624810"/>
                        <a:ext cx="233362" cy="312737"/>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spTree>
    <p:extLst>
      <p:ext uri="{BB962C8B-B14F-4D97-AF65-F5344CB8AC3E}">
        <p14:creationId xmlns:p14="http://schemas.microsoft.com/office/powerpoint/2010/main" val="41004835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91264" cy="4997152"/>
          </a:xfrm>
        </p:spPr>
        <p:txBody>
          <a:bodyPr>
            <a:normAutofit/>
          </a:bodyPr>
          <a:lstStyle/>
          <a:p>
            <a:pPr>
              <a:lnSpc>
                <a:spcPct val="125000"/>
              </a:lnSpc>
              <a:spcBef>
                <a:spcPts val="1800"/>
              </a:spcBef>
            </a:pPr>
            <a:r>
              <a:rPr lang="zh-CN" altLang="en-US" dirty="0">
                <a:latin typeface="+mj-ea"/>
                <a:ea typeface="+mj-ea"/>
              </a:rPr>
              <a:t>矢量表达</a:t>
            </a:r>
            <a:br>
              <a:rPr lang="en-US" altLang="zh-CN" dirty="0">
                <a:latin typeface="+mj-ea"/>
                <a:ea typeface="+mj-ea"/>
              </a:rPr>
            </a:br>
            <a:r>
              <a:rPr lang="zh-CN" altLang="en-US" dirty="0">
                <a:latin typeface="+mj-ea"/>
                <a:ea typeface="+mj-ea"/>
              </a:rPr>
              <a:t>角量与线量的关系：</a:t>
            </a:r>
            <a:endParaRPr lang="en-US" altLang="zh-CN" sz="3600" dirty="0">
              <a:latin typeface="+mn-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p:nvPr>
        </p:nvSpPr>
        <p:spPr>
          <a:xfrm>
            <a:off x="0" y="274638"/>
            <a:ext cx="9144000" cy="1143000"/>
          </a:xfrm>
        </p:spPr>
        <p:txBody>
          <a:bodyPr>
            <a:noAutofit/>
          </a:bodyPr>
          <a:lstStyle/>
          <a:p>
            <a:r>
              <a:rPr lang="en-US" altLang="zh-CN" sz="3200" dirty="0"/>
              <a:t>§1.5</a:t>
            </a:r>
            <a:r>
              <a:rPr lang="zh-CN" altLang="en-US" sz="3200" dirty="0"/>
              <a:t> 圆周运动的角量表示 角量与线量的关系</a:t>
            </a:r>
          </a:p>
        </p:txBody>
      </p:sp>
      <p:graphicFrame>
        <p:nvGraphicFramePr>
          <p:cNvPr id="45" name="Object 10"/>
          <p:cNvGraphicFramePr>
            <a:graphicFrameLocks noChangeAspect="1"/>
          </p:cNvGraphicFramePr>
          <p:nvPr>
            <p:extLst>
              <p:ext uri="{D42A27DB-BD31-4B8C-83A1-F6EECF244321}">
                <p14:modId xmlns:p14="http://schemas.microsoft.com/office/powerpoint/2010/main" val="786715124"/>
              </p:ext>
            </p:extLst>
          </p:nvPr>
        </p:nvGraphicFramePr>
        <p:xfrm>
          <a:off x="971600" y="2780928"/>
          <a:ext cx="4096006" cy="720080"/>
        </p:xfrm>
        <a:graphic>
          <a:graphicData uri="http://schemas.openxmlformats.org/presentationml/2006/ole">
            <mc:AlternateContent xmlns:mc="http://schemas.openxmlformats.org/markup-compatibility/2006">
              <mc:Choice xmlns:v="urn:schemas-microsoft-com:vml" Requires="v">
                <p:oleObj spid="_x0000_s37612" name="Equation" r:id="rId4" imgW="2234880" imgH="393480" progId="Equation.DSMT4">
                  <p:embed/>
                </p:oleObj>
              </mc:Choice>
              <mc:Fallback>
                <p:oleObj name="Equation" r:id="rId4" imgW="2234880" imgH="393480" progId="Equation.DSMT4">
                  <p:embed/>
                  <p:pic>
                    <p:nvPicPr>
                      <p:cNvPr id="0" name="Picture 7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2780928"/>
                        <a:ext cx="4096006" cy="720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 name="Object 11"/>
          <p:cNvGraphicFramePr>
            <a:graphicFrameLocks noChangeAspect="1"/>
          </p:cNvGraphicFramePr>
          <p:nvPr>
            <p:extLst>
              <p:ext uri="{D42A27DB-BD31-4B8C-83A1-F6EECF244321}">
                <p14:modId xmlns:p14="http://schemas.microsoft.com/office/powerpoint/2010/main" val="2036709685"/>
              </p:ext>
            </p:extLst>
          </p:nvPr>
        </p:nvGraphicFramePr>
        <p:xfrm>
          <a:off x="2124497" y="4438685"/>
          <a:ext cx="1123814" cy="469900"/>
        </p:xfrm>
        <a:graphic>
          <a:graphicData uri="http://schemas.openxmlformats.org/presentationml/2006/ole">
            <mc:AlternateContent xmlns:mc="http://schemas.openxmlformats.org/markup-compatibility/2006">
              <mc:Choice xmlns:v="urn:schemas-microsoft-com:vml" Requires="v">
                <p:oleObj spid="_x0000_s37613" name="Equation" r:id="rId6" imgW="545760" imgH="228600" progId="Equation.DSMT4">
                  <p:embed/>
                </p:oleObj>
              </mc:Choice>
              <mc:Fallback>
                <p:oleObj name="Equation" r:id="rId6" imgW="545760" imgH="228600" progId="Equation.DSMT4">
                  <p:embed/>
                  <p:pic>
                    <p:nvPicPr>
                      <p:cNvPr id="0" name="Picture 7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4497" y="4438685"/>
                        <a:ext cx="1123814"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 name="Object 12"/>
          <p:cNvGraphicFramePr>
            <a:graphicFrameLocks noChangeAspect="1"/>
          </p:cNvGraphicFramePr>
          <p:nvPr>
            <p:extLst>
              <p:ext uri="{D42A27DB-BD31-4B8C-83A1-F6EECF244321}">
                <p14:modId xmlns:p14="http://schemas.microsoft.com/office/powerpoint/2010/main" val="3982510793"/>
              </p:ext>
            </p:extLst>
          </p:nvPr>
        </p:nvGraphicFramePr>
        <p:xfrm>
          <a:off x="2086560" y="5665018"/>
          <a:ext cx="1909500" cy="511894"/>
        </p:xfrm>
        <a:graphic>
          <a:graphicData uri="http://schemas.openxmlformats.org/presentationml/2006/ole">
            <mc:AlternateContent xmlns:mc="http://schemas.openxmlformats.org/markup-compatibility/2006">
              <mc:Choice xmlns:v="urn:schemas-microsoft-com:vml" Requires="v">
                <p:oleObj spid="_x0000_s37614" name="Equation" r:id="rId8" imgW="901440" imgH="241200" progId="Equation.DSMT4">
                  <p:embed/>
                </p:oleObj>
              </mc:Choice>
              <mc:Fallback>
                <p:oleObj name="Equation" r:id="rId8" imgW="901440" imgH="241200" progId="Equation.DSMT4">
                  <p:embed/>
                  <p:pic>
                    <p:nvPicPr>
                      <p:cNvPr id="0" name="Picture 8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86560" y="5665018"/>
                        <a:ext cx="1909500" cy="5118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 name="Text Box 24"/>
          <p:cNvSpPr txBox="1">
            <a:spLocks noChangeArrowheads="1"/>
          </p:cNvSpPr>
          <p:nvPr/>
        </p:nvSpPr>
        <p:spPr bwMode="auto">
          <a:xfrm>
            <a:off x="863923" y="3933056"/>
            <a:ext cx="3132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a:latin typeface="宋体" charset="-122"/>
              </a:rPr>
              <a:t>第一项为切向加速度</a:t>
            </a:r>
            <a:endParaRPr kumimoji="1" lang="zh-CN" altLang="en-US" sz="1200">
              <a:latin typeface="宋体" charset="-122"/>
            </a:endParaRPr>
          </a:p>
        </p:txBody>
      </p:sp>
      <p:sp>
        <p:nvSpPr>
          <p:cNvPr id="62" name="Text Box 25"/>
          <p:cNvSpPr txBox="1">
            <a:spLocks noChangeArrowheads="1"/>
          </p:cNvSpPr>
          <p:nvPr/>
        </p:nvSpPr>
        <p:spPr bwMode="auto">
          <a:xfrm>
            <a:off x="906785" y="5157018"/>
            <a:ext cx="3305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a:latin typeface="宋体" charset="-122"/>
              </a:rPr>
              <a:t>第二项</a:t>
            </a:r>
            <a:r>
              <a:rPr kumimoji="1" lang="zh-CN" altLang="en-US" sz="2400"/>
              <a:t>为法向加速度</a:t>
            </a:r>
          </a:p>
        </p:txBody>
      </p:sp>
      <p:grpSp>
        <p:nvGrpSpPr>
          <p:cNvPr id="28" name="组合 27"/>
          <p:cNvGrpSpPr/>
          <p:nvPr/>
        </p:nvGrpSpPr>
        <p:grpSpPr>
          <a:xfrm>
            <a:off x="5195020" y="3983160"/>
            <a:ext cx="3672408" cy="2376264"/>
            <a:chOff x="5195020" y="3983160"/>
            <a:chExt cx="3672408" cy="2376264"/>
          </a:xfrm>
        </p:grpSpPr>
        <p:sp>
          <p:nvSpPr>
            <p:cNvPr id="9" name="矩形 8"/>
            <p:cNvSpPr/>
            <p:nvPr/>
          </p:nvSpPr>
          <p:spPr>
            <a:xfrm>
              <a:off x="5195020" y="3983160"/>
              <a:ext cx="3672408" cy="237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Oval 13"/>
            <p:cNvSpPr>
              <a:spLocks noChangeArrowheads="1"/>
            </p:cNvSpPr>
            <p:nvPr/>
          </p:nvSpPr>
          <p:spPr bwMode="auto">
            <a:xfrm>
              <a:off x="5334000" y="4708525"/>
              <a:ext cx="2895600" cy="1447800"/>
            </a:xfrm>
            <a:prstGeom prst="ellipse">
              <a:avLst/>
            </a:prstGeom>
            <a:noFill/>
            <a:ln w="38100">
              <a:solidFill>
                <a:schemeClr val="bg1"/>
              </a:solidFill>
              <a:round/>
              <a:headEnd/>
              <a:tailEnd/>
            </a:ln>
            <a:effectLst/>
            <a:extLst>
              <a:ext uri="{909E8E84-426E-40DD-AFC4-6F175D3DCCD1}">
                <a14:hiddenFill xmlns:a14="http://schemas.microsoft.com/office/drawing/2010/main">
                  <a:solidFill>
                    <a:srgbClr val="3333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14"/>
            <p:cNvSpPr>
              <a:spLocks noChangeShapeType="1"/>
            </p:cNvSpPr>
            <p:nvPr/>
          </p:nvSpPr>
          <p:spPr bwMode="auto">
            <a:xfrm flipV="1">
              <a:off x="6705600" y="4076700"/>
              <a:ext cx="0" cy="1331913"/>
            </a:xfrm>
            <a:prstGeom prst="line">
              <a:avLst/>
            </a:prstGeom>
            <a:noFill/>
            <a:ln w="28575">
              <a:solidFill>
                <a:schemeClr val="bg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15"/>
            <p:cNvSpPr>
              <a:spLocks noChangeShapeType="1"/>
            </p:cNvSpPr>
            <p:nvPr/>
          </p:nvSpPr>
          <p:spPr bwMode="auto">
            <a:xfrm>
              <a:off x="6705600" y="5394325"/>
              <a:ext cx="1106488" cy="550863"/>
            </a:xfrm>
            <a:prstGeom prst="line">
              <a:avLst/>
            </a:prstGeom>
            <a:noFill/>
            <a:ln w="28575">
              <a:solidFill>
                <a:srgbClr val="FF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16"/>
            <p:cNvSpPr>
              <a:spLocks noChangeShapeType="1"/>
            </p:cNvSpPr>
            <p:nvPr/>
          </p:nvSpPr>
          <p:spPr bwMode="auto">
            <a:xfrm flipV="1">
              <a:off x="7848600" y="5394325"/>
              <a:ext cx="914400" cy="533400"/>
            </a:xfrm>
            <a:prstGeom prst="line">
              <a:avLst/>
            </a:prstGeom>
            <a:noFill/>
            <a:ln w="38100">
              <a:solidFill>
                <a:srgbClr val="00FF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5" name="Object 17"/>
            <p:cNvGraphicFramePr>
              <a:graphicFrameLocks noChangeAspect="1"/>
            </p:cNvGraphicFramePr>
            <p:nvPr>
              <p:extLst>
                <p:ext uri="{D42A27DB-BD31-4B8C-83A1-F6EECF244321}">
                  <p14:modId xmlns:p14="http://schemas.microsoft.com/office/powerpoint/2010/main" val="443695621"/>
                </p:ext>
              </p:extLst>
            </p:nvPr>
          </p:nvGraphicFramePr>
          <p:xfrm>
            <a:off x="6858000" y="5613400"/>
            <a:ext cx="219075" cy="268288"/>
          </p:xfrm>
          <a:graphic>
            <a:graphicData uri="http://schemas.openxmlformats.org/presentationml/2006/ole">
              <mc:AlternateContent xmlns:mc="http://schemas.openxmlformats.org/markup-compatibility/2006">
                <mc:Choice xmlns:v="urn:schemas-microsoft-com:vml" Requires="v">
                  <p:oleObj spid="_x0000_s37615" name="公式" r:id="rId10" imgW="279360" imgH="343080" progId="Equation.3">
                    <p:embed/>
                  </p:oleObj>
                </mc:Choice>
                <mc:Fallback>
                  <p:oleObj name="公式" r:id="rId10" imgW="279360" imgH="343080" progId="Equation.3">
                    <p:embed/>
                    <p:pic>
                      <p:nvPicPr>
                        <p:cNvPr id="0" name="Picture 8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58000" y="5613400"/>
                          <a:ext cx="219075" cy="268288"/>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graphicFrame>
          <p:nvGraphicFramePr>
            <p:cNvPr id="56" name="Object 18"/>
            <p:cNvGraphicFramePr>
              <a:graphicFrameLocks noChangeAspect="1"/>
            </p:cNvGraphicFramePr>
            <p:nvPr>
              <p:extLst>
                <p:ext uri="{D42A27DB-BD31-4B8C-83A1-F6EECF244321}">
                  <p14:modId xmlns:p14="http://schemas.microsoft.com/office/powerpoint/2010/main" val="3728590635"/>
                </p:ext>
              </p:extLst>
            </p:nvPr>
          </p:nvGraphicFramePr>
          <p:xfrm>
            <a:off x="7643813" y="6057900"/>
            <a:ext cx="223837" cy="233363"/>
          </p:xfrm>
          <a:graphic>
            <a:graphicData uri="http://schemas.openxmlformats.org/presentationml/2006/ole">
              <mc:AlternateContent xmlns:mc="http://schemas.openxmlformats.org/markup-compatibility/2006">
                <mc:Choice xmlns:v="urn:schemas-microsoft-com:vml" Requires="v">
                  <p:oleObj spid="_x0000_s37616" name="Equation" r:id="rId12" imgW="355680" imgH="381240" progId="Equation.3">
                    <p:embed/>
                  </p:oleObj>
                </mc:Choice>
                <mc:Fallback>
                  <p:oleObj name="Equation" r:id="rId12" imgW="355680" imgH="381240" progId="Equation.3">
                    <p:embed/>
                    <p:pic>
                      <p:nvPicPr>
                        <p:cNvPr id="0" name="Picture 8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43813" y="6057900"/>
                          <a:ext cx="223837" cy="233363"/>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graphicFrame>
          <p:nvGraphicFramePr>
            <p:cNvPr id="57" name="Object 19"/>
            <p:cNvGraphicFramePr>
              <a:graphicFrameLocks noChangeAspect="1"/>
            </p:cNvGraphicFramePr>
            <p:nvPr>
              <p:extLst>
                <p:ext uri="{D42A27DB-BD31-4B8C-83A1-F6EECF244321}">
                  <p14:modId xmlns:p14="http://schemas.microsoft.com/office/powerpoint/2010/main" val="556409266"/>
                </p:ext>
              </p:extLst>
            </p:nvPr>
          </p:nvGraphicFramePr>
          <p:xfrm>
            <a:off x="8394700" y="5689600"/>
            <a:ext cx="184150" cy="233363"/>
          </p:xfrm>
          <a:graphic>
            <a:graphicData uri="http://schemas.openxmlformats.org/presentationml/2006/ole">
              <mc:AlternateContent xmlns:mc="http://schemas.openxmlformats.org/markup-compatibility/2006">
                <mc:Choice xmlns:v="urn:schemas-microsoft-com:vml" Requires="v">
                  <p:oleObj spid="_x0000_s37617" name="公式" r:id="rId14" imgW="292320" imgH="381240" progId="Equation.3">
                    <p:embed/>
                  </p:oleObj>
                </mc:Choice>
                <mc:Fallback>
                  <p:oleObj name="公式" r:id="rId14" imgW="292320" imgH="381240" progId="Equation.3">
                    <p:embed/>
                    <p:pic>
                      <p:nvPicPr>
                        <p:cNvPr id="0" name="Picture 8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394700" y="5689600"/>
                          <a:ext cx="184150" cy="233363"/>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graphicFrame>
          <p:nvGraphicFramePr>
            <p:cNvPr id="58" name="Object 20"/>
            <p:cNvGraphicFramePr>
              <a:graphicFrameLocks noChangeAspect="1"/>
            </p:cNvGraphicFramePr>
            <p:nvPr>
              <p:extLst>
                <p:ext uri="{D42A27DB-BD31-4B8C-83A1-F6EECF244321}">
                  <p14:modId xmlns:p14="http://schemas.microsoft.com/office/powerpoint/2010/main" val="47244348"/>
                </p:ext>
              </p:extLst>
            </p:nvPr>
          </p:nvGraphicFramePr>
          <p:xfrm>
            <a:off x="6324600" y="5219700"/>
            <a:ext cx="233363" cy="254000"/>
          </p:xfrm>
          <a:graphic>
            <a:graphicData uri="http://schemas.openxmlformats.org/presentationml/2006/ole">
              <mc:AlternateContent xmlns:mc="http://schemas.openxmlformats.org/markup-compatibility/2006">
                <mc:Choice xmlns:v="urn:schemas-microsoft-com:vml" Requires="v">
                  <p:oleObj spid="_x0000_s37618" name="公式" r:id="rId16" imgW="381240" imgH="406440" progId="Equation.3">
                    <p:embed/>
                  </p:oleObj>
                </mc:Choice>
                <mc:Fallback>
                  <p:oleObj name="公式" r:id="rId16" imgW="381240" imgH="406440" progId="Equation.3">
                    <p:embed/>
                    <p:pic>
                      <p:nvPicPr>
                        <p:cNvPr id="0" name="Picture 8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324600" y="5219700"/>
                          <a:ext cx="233363" cy="254000"/>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graphicFrame>
          <p:nvGraphicFramePr>
            <p:cNvPr id="59" name="Object 21"/>
            <p:cNvGraphicFramePr>
              <a:graphicFrameLocks noChangeAspect="1"/>
            </p:cNvGraphicFramePr>
            <p:nvPr>
              <p:extLst>
                <p:ext uri="{D42A27DB-BD31-4B8C-83A1-F6EECF244321}">
                  <p14:modId xmlns:p14="http://schemas.microsoft.com/office/powerpoint/2010/main" val="452254118"/>
                </p:ext>
              </p:extLst>
            </p:nvPr>
          </p:nvGraphicFramePr>
          <p:xfrm>
            <a:off x="6300788" y="4216400"/>
            <a:ext cx="193675" cy="263525"/>
          </p:xfrm>
          <a:graphic>
            <a:graphicData uri="http://schemas.openxmlformats.org/presentationml/2006/ole">
              <mc:AlternateContent xmlns:mc="http://schemas.openxmlformats.org/markup-compatibility/2006">
                <mc:Choice xmlns:v="urn:schemas-microsoft-com:vml" Requires="v">
                  <p:oleObj spid="_x0000_s37619" name="公式" r:id="rId18" imgW="304920" imgH="432000" progId="Equation.3">
                    <p:embed/>
                  </p:oleObj>
                </mc:Choice>
                <mc:Fallback>
                  <p:oleObj name="公式" r:id="rId18" imgW="304920" imgH="432000" progId="Equation.3">
                    <p:embed/>
                    <p:pic>
                      <p:nvPicPr>
                        <p:cNvPr id="0" name="Picture 8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300788" y="4216400"/>
                          <a:ext cx="193675" cy="263525"/>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graphicFrame>
          <p:nvGraphicFramePr>
            <p:cNvPr id="60" name="Object 22"/>
            <p:cNvGraphicFramePr>
              <a:graphicFrameLocks noChangeAspect="1"/>
            </p:cNvGraphicFramePr>
            <p:nvPr>
              <p:extLst>
                <p:ext uri="{D42A27DB-BD31-4B8C-83A1-F6EECF244321}">
                  <p14:modId xmlns:p14="http://schemas.microsoft.com/office/powerpoint/2010/main" val="1658895607"/>
                </p:ext>
              </p:extLst>
            </p:nvPr>
          </p:nvGraphicFramePr>
          <p:xfrm>
            <a:off x="6877050" y="4205288"/>
            <a:ext cx="304800" cy="346075"/>
          </p:xfrm>
          <a:graphic>
            <a:graphicData uri="http://schemas.openxmlformats.org/presentationml/2006/ole">
              <mc:AlternateContent xmlns:mc="http://schemas.openxmlformats.org/markup-compatibility/2006">
                <mc:Choice xmlns:v="urn:schemas-microsoft-com:vml" Requires="v">
                  <p:oleObj spid="_x0000_s37620" name="公式" r:id="rId20" imgW="495360" imgH="559080" progId="Equation.3">
                    <p:embed/>
                  </p:oleObj>
                </mc:Choice>
                <mc:Fallback>
                  <p:oleObj name="公式" r:id="rId20" imgW="495360" imgH="559080" progId="Equation.3">
                    <p:embed/>
                    <p:pic>
                      <p:nvPicPr>
                        <p:cNvPr id="0" name="Picture 8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877050" y="4205288"/>
                          <a:ext cx="304800" cy="346075"/>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sp>
          <p:nvSpPr>
            <p:cNvPr id="63" name="Oval 26"/>
            <p:cNvSpPr>
              <a:spLocks noChangeArrowheads="1"/>
            </p:cNvSpPr>
            <p:nvPr/>
          </p:nvSpPr>
          <p:spPr bwMode="auto">
            <a:xfrm>
              <a:off x="7734300" y="5861050"/>
              <a:ext cx="152400" cy="1524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64" name="Object 27"/>
          <p:cNvGraphicFramePr>
            <a:graphicFrameLocks noChangeAspect="1"/>
          </p:cNvGraphicFramePr>
          <p:nvPr>
            <p:extLst>
              <p:ext uri="{D42A27DB-BD31-4B8C-83A1-F6EECF244321}">
                <p14:modId xmlns:p14="http://schemas.microsoft.com/office/powerpoint/2010/main" val="4071684808"/>
              </p:ext>
            </p:extLst>
          </p:nvPr>
        </p:nvGraphicFramePr>
        <p:xfrm>
          <a:off x="5119331" y="2877988"/>
          <a:ext cx="1678785" cy="447676"/>
        </p:xfrm>
        <a:graphic>
          <a:graphicData uri="http://schemas.openxmlformats.org/presentationml/2006/ole">
            <mc:AlternateContent xmlns:mc="http://schemas.openxmlformats.org/markup-compatibility/2006">
              <mc:Choice xmlns:v="urn:schemas-microsoft-com:vml" Requires="v">
                <p:oleObj spid="_x0000_s37621" name="Equation" r:id="rId22" imgW="901440" imgH="241200" progId="Equation.DSMT4">
                  <p:embed/>
                </p:oleObj>
              </mc:Choice>
              <mc:Fallback>
                <p:oleObj name="Equation" r:id="rId22" imgW="901440" imgH="241200" progId="Equation.DSMT4">
                  <p:embed/>
                  <p:pic>
                    <p:nvPicPr>
                      <p:cNvPr id="0" name="Picture 8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119331" y="2877988"/>
                        <a:ext cx="1678785" cy="4476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419868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91264" cy="4997152"/>
          </a:xfrm>
        </p:spPr>
        <p:txBody>
          <a:bodyPr>
            <a:normAutofit/>
          </a:bodyPr>
          <a:lstStyle/>
          <a:p>
            <a:pPr>
              <a:lnSpc>
                <a:spcPct val="125000"/>
              </a:lnSpc>
              <a:spcBef>
                <a:spcPts val="1800"/>
              </a:spcBef>
            </a:pPr>
            <a:r>
              <a:rPr lang="zh-CN" altLang="en-US" dirty="0">
                <a:latin typeface="+mj-ea"/>
                <a:ea typeface="+mj-ea"/>
              </a:rPr>
              <a:t>坐标系的选择</a:t>
            </a:r>
            <a:br>
              <a:rPr lang="en-US" altLang="zh-CN" dirty="0">
                <a:latin typeface="+mj-ea"/>
                <a:ea typeface="+mj-ea"/>
              </a:rPr>
            </a:br>
            <a:endParaRPr lang="en-US" altLang="zh-CN" sz="3600" dirty="0">
              <a:latin typeface="+mn-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p:nvPr>
        </p:nvSpPr>
        <p:spPr>
          <a:xfrm>
            <a:off x="0" y="274638"/>
            <a:ext cx="9144000" cy="1143000"/>
          </a:xfrm>
        </p:spPr>
        <p:txBody>
          <a:bodyPr>
            <a:noAutofit/>
          </a:bodyPr>
          <a:lstStyle/>
          <a:p>
            <a:r>
              <a:rPr lang="en-US" altLang="zh-CN" sz="3200" dirty="0"/>
              <a:t>§1.5</a:t>
            </a:r>
            <a:r>
              <a:rPr lang="zh-CN" altLang="en-US" sz="3200" dirty="0"/>
              <a:t> 圆周运动的角量表示 角量与线量的关系</a:t>
            </a:r>
          </a:p>
        </p:txBody>
      </p:sp>
      <p:sp>
        <p:nvSpPr>
          <p:cNvPr id="14" name="Text Box 2"/>
          <p:cNvSpPr txBox="1">
            <a:spLocks noChangeArrowheads="1"/>
          </p:cNvSpPr>
          <p:nvPr/>
        </p:nvSpPr>
        <p:spPr bwMode="auto">
          <a:xfrm>
            <a:off x="899592" y="2390353"/>
            <a:ext cx="777686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800" dirty="0">
                <a:latin typeface="Times New Roman" pitchFamily="18" charset="0"/>
                <a:ea typeface="黑体" pitchFamily="2" charset="-122"/>
              </a:rPr>
              <a:t>        </a:t>
            </a:r>
            <a:r>
              <a:rPr kumimoji="1" lang="zh-CN" altLang="en-US" sz="2800" dirty="0">
                <a:latin typeface="Times New Roman" pitchFamily="18" charset="0"/>
                <a:ea typeface="黑体" pitchFamily="2" charset="-122"/>
              </a:rPr>
              <a:t>一般地，当加速度为常量（如重力加速度</a:t>
            </a:r>
            <a:r>
              <a:rPr kumimoji="1" lang="en-US" altLang="zh-CN" sz="2800" dirty="0">
                <a:latin typeface="Times New Roman" pitchFamily="18" charset="0"/>
                <a:ea typeface="黑体" pitchFamily="2" charset="-122"/>
              </a:rPr>
              <a:t>), </a:t>
            </a:r>
            <a:r>
              <a:rPr kumimoji="1" lang="zh-CN" altLang="en-US" sz="2800" dirty="0">
                <a:latin typeface="Times New Roman" pitchFamily="18" charset="0"/>
                <a:ea typeface="黑体" pitchFamily="2" charset="-122"/>
              </a:rPr>
              <a:t>应选取</a:t>
            </a:r>
            <a:r>
              <a:rPr kumimoji="1" lang="zh-CN" altLang="en-US" sz="2800" b="1" dirty="0">
                <a:solidFill>
                  <a:srgbClr val="FF0000"/>
                </a:solidFill>
                <a:latin typeface="Times New Roman" pitchFamily="18" charset="0"/>
                <a:ea typeface="黑体" pitchFamily="2" charset="-122"/>
              </a:rPr>
              <a:t>直角坐标系</a:t>
            </a:r>
            <a:r>
              <a:rPr kumimoji="1" lang="zh-CN" altLang="en-US" sz="2800" dirty="0">
                <a:latin typeface="Times New Roman" pitchFamily="18" charset="0"/>
                <a:ea typeface="黑体" pitchFamily="2" charset="-122"/>
              </a:rPr>
              <a:t>；</a:t>
            </a:r>
          </a:p>
          <a:p>
            <a:endParaRPr kumimoji="1" lang="zh-CN" altLang="en-US" sz="2800" dirty="0">
              <a:latin typeface="Times New Roman" pitchFamily="18" charset="0"/>
              <a:ea typeface="黑体" pitchFamily="2" charset="-122"/>
            </a:endParaRPr>
          </a:p>
          <a:p>
            <a:r>
              <a:rPr kumimoji="1" lang="zh-CN" altLang="en-US" sz="2800" dirty="0">
                <a:latin typeface="Times New Roman" pitchFamily="18" charset="0"/>
                <a:ea typeface="黑体" pitchFamily="2" charset="-122"/>
              </a:rPr>
              <a:t>       当加速度总指向空间一点时（有心力情形</a:t>
            </a:r>
            <a:r>
              <a:rPr kumimoji="1" lang="en-US" altLang="zh-CN" sz="2800" dirty="0">
                <a:latin typeface="Times New Roman" pitchFamily="18" charset="0"/>
                <a:ea typeface="黑体" pitchFamily="2" charset="-122"/>
              </a:rPr>
              <a:t>),</a:t>
            </a:r>
            <a:r>
              <a:rPr kumimoji="1" lang="zh-CN" altLang="en-US" sz="2800" dirty="0">
                <a:latin typeface="Times New Roman" pitchFamily="18" charset="0"/>
                <a:ea typeface="黑体" pitchFamily="2" charset="-122"/>
              </a:rPr>
              <a:t>选</a:t>
            </a:r>
            <a:r>
              <a:rPr kumimoji="1" lang="zh-CN" altLang="en-US" sz="2800" b="1" dirty="0">
                <a:solidFill>
                  <a:srgbClr val="FF0000"/>
                </a:solidFill>
                <a:latin typeface="Times New Roman" pitchFamily="18" charset="0"/>
                <a:ea typeface="黑体" pitchFamily="2" charset="-122"/>
              </a:rPr>
              <a:t>极坐标系</a:t>
            </a:r>
            <a:r>
              <a:rPr kumimoji="1" lang="zh-CN" altLang="en-US" sz="2800" dirty="0">
                <a:latin typeface="Times New Roman" pitchFamily="18" charset="0"/>
                <a:ea typeface="黑体" pitchFamily="2" charset="-122"/>
              </a:rPr>
              <a:t>较方便；</a:t>
            </a:r>
          </a:p>
          <a:p>
            <a:endParaRPr kumimoji="1" lang="zh-CN" altLang="en-US" sz="2800" dirty="0">
              <a:latin typeface="Times New Roman" pitchFamily="18" charset="0"/>
              <a:ea typeface="黑体" pitchFamily="2" charset="-122"/>
            </a:endParaRPr>
          </a:p>
          <a:p>
            <a:r>
              <a:rPr kumimoji="1" lang="zh-CN" altLang="en-US" sz="2800" dirty="0">
                <a:latin typeface="Times New Roman" pitchFamily="18" charset="0"/>
                <a:ea typeface="黑体" pitchFamily="2" charset="-122"/>
              </a:rPr>
              <a:t>     当质点的轨迹已知时（譬如限定在某曲线轨道上滑动），则可选用</a:t>
            </a:r>
            <a:r>
              <a:rPr kumimoji="1" lang="zh-CN" altLang="en-US" sz="2800" b="1" dirty="0">
                <a:solidFill>
                  <a:srgbClr val="FF0000"/>
                </a:solidFill>
                <a:latin typeface="Times New Roman" pitchFamily="18" charset="0"/>
                <a:ea typeface="黑体" pitchFamily="2" charset="-122"/>
              </a:rPr>
              <a:t>自然坐标系</a:t>
            </a:r>
            <a:r>
              <a:rPr kumimoji="1" lang="zh-CN" altLang="en-US" sz="2800" dirty="0">
                <a:latin typeface="Times New Roman" pitchFamily="18" charset="0"/>
                <a:ea typeface="黑体" pitchFamily="2" charset="-122"/>
              </a:rPr>
              <a:t>。</a:t>
            </a:r>
            <a:r>
              <a:rPr kumimoji="1" lang="zh-CN" altLang="en-US" sz="2800" dirty="0">
                <a:latin typeface="Times New Roman" pitchFamily="18" charset="0"/>
              </a:rPr>
              <a:t> </a:t>
            </a:r>
          </a:p>
        </p:txBody>
      </p:sp>
    </p:spTree>
    <p:extLst>
      <p:ext uri="{BB962C8B-B14F-4D97-AF65-F5344CB8AC3E}">
        <p14:creationId xmlns:p14="http://schemas.microsoft.com/office/powerpoint/2010/main" val="42796564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91264" cy="4997152"/>
          </a:xfrm>
        </p:spPr>
        <p:txBody>
          <a:bodyPr>
            <a:normAutofit/>
          </a:bodyPr>
          <a:lstStyle/>
          <a:p>
            <a:pPr>
              <a:lnSpc>
                <a:spcPct val="125000"/>
              </a:lnSpc>
              <a:spcBef>
                <a:spcPts val="1800"/>
              </a:spcBef>
            </a:pPr>
            <a:r>
              <a:rPr lang="zh-CN" altLang="en-US" dirty="0">
                <a:latin typeface="+mj-ea"/>
                <a:ea typeface="+mj-ea"/>
              </a:rPr>
              <a:t>例题</a:t>
            </a:r>
            <a:br>
              <a:rPr lang="en-US" altLang="zh-CN" dirty="0">
                <a:latin typeface="+mj-ea"/>
                <a:ea typeface="+mj-ea"/>
              </a:rPr>
            </a:br>
            <a:r>
              <a:rPr lang="en-US" altLang="zh-CN" dirty="0">
                <a:latin typeface="+mj-ea"/>
                <a:ea typeface="+mj-ea"/>
              </a:rPr>
              <a:t>P40 </a:t>
            </a:r>
            <a:r>
              <a:rPr lang="zh-CN" altLang="en-US" dirty="0">
                <a:latin typeface="+mj-ea"/>
                <a:ea typeface="+mj-ea"/>
              </a:rPr>
              <a:t>例</a:t>
            </a:r>
            <a:r>
              <a:rPr lang="en-US" altLang="zh-CN" dirty="0">
                <a:latin typeface="+mj-ea"/>
                <a:ea typeface="+mj-ea"/>
              </a:rPr>
              <a:t>1.17</a:t>
            </a:r>
            <a:br>
              <a:rPr lang="en-US" altLang="zh-CN" dirty="0">
                <a:latin typeface="+mj-ea"/>
                <a:ea typeface="+mj-ea"/>
              </a:rPr>
            </a:br>
            <a:br>
              <a:rPr lang="en-US" altLang="zh-CN" dirty="0">
                <a:latin typeface="+mj-ea"/>
                <a:ea typeface="+mj-ea"/>
              </a:rPr>
            </a:br>
            <a:endParaRPr lang="en-US" altLang="zh-CN" sz="3600" dirty="0">
              <a:latin typeface="+mn-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p:nvPr>
        </p:nvSpPr>
        <p:spPr>
          <a:xfrm>
            <a:off x="0" y="274638"/>
            <a:ext cx="9144000" cy="1143000"/>
          </a:xfrm>
        </p:spPr>
        <p:txBody>
          <a:bodyPr>
            <a:noAutofit/>
          </a:bodyPr>
          <a:lstStyle/>
          <a:p>
            <a:r>
              <a:rPr lang="en-US" altLang="zh-CN" sz="3200" dirty="0"/>
              <a:t>§1.5</a:t>
            </a:r>
            <a:r>
              <a:rPr lang="zh-CN" altLang="en-US" sz="3200" dirty="0"/>
              <a:t> 圆周运动的角量表示 角量与线量的关系</a:t>
            </a:r>
          </a:p>
        </p:txBody>
      </p:sp>
    </p:spTree>
    <p:extLst>
      <p:ext uri="{BB962C8B-B14F-4D97-AF65-F5344CB8AC3E}">
        <p14:creationId xmlns:p14="http://schemas.microsoft.com/office/powerpoint/2010/main" val="32493711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FD2AEEF-65AE-4C1B-82C7-67E51729266E}"/>
              </a:ext>
            </a:extLst>
          </p:cNvPr>
          <p:cNvPicPr>
            <a:picLocks noChangeAspect="1"/>
          </p:cNvPicPr>
          <p:nvPr/>
        </p:nvPicPr>
        <p:blipFill>
          <a:blip r:embed="rId3"/>
          <a:stretch>
            <a:fillRect/>
          </a:stretch>
        </p:blipFill>
        <p:spPr>
          <a:xfrm>
            <a:off x="287524" y="332656"/>
            <a:ext cx="8568952" cy="1903553"/>
          </a:xfrm>
          <a:prstGeom prst="rect">
            <a:avLst/>
          </a:prstGeom>
        </p:spPr>
      </p:pic>
      <p:pic>
        <p:nvPicPr>
          <p:cNvPr id="5" name="图片 4">
            <a:extLst>
              <a:ext uri="{FF2B5EF4-FFF2-40B4-BE49-F238E27FC236}">
                <a16:creationId xmlns:a16="http://schemas.microsoft.com/office/drawing/2014/main" id="{DC52661C-E95B-4080-990E-AC6C685BD1B5}"/>
              </a:ext>
            </a:extLst>
          </p:cNvPr>
          <p:cNvPicPr>
            <a:picLocks noChangeAspect="1"/>
          </p:cNvPicPr>
          <p:nvPr/>
        </p:nvPicPr>
        <p:blipFill>
          <a:blip r:embed="rId4"/>
          <a:stretch>
            <a:fillRect/>
          </a:stretch>
        </p:blipFill>
        <p:spPr>
          <a:xfrm>
            <a:off x="395536" y="2492896"/>
            <a:ext cx="1595578" cy="2566221"/>
          </a:xfrm>
          <a:prstGeom prst="rect">
            <a:avLst/>
          </a:prstGeom>
        </p:spPr>
      </p:pic>
      <p:graphicFrame>
        <p:nvGraphicFramePr>
          <p:cNvPr id="6" name="对象 5">
            <a:extLst>
              <a:ext uri="{FF2B5EF4-FFF2-40B4-BE49-F238E27FC236}">
                <a16:creationId xmlns:a16="http://schemas.microsoft.com/office/drawing/2014/main" id="{388D66C9-0B08-456E-881C-63287A85E432}"/>
              </a:ext>
            </a:extLst>
          </p:cNvPr>
          <p:cNvGraphicFramePr>
            <a:graphicFrameLocks noChangeAspect="1"/>
          </p:cNvGraphicFramePr>
          <p:nvPr>
            <p:extLst>
              <p:ext uri="{D42A27DB-BD31-4B8C-83A1-F6EECF244321}">
                <p14:modId xmlns:p14="http://schemas.microsoft.com/office/powerpoint/2010/main" val="2021338565"/>
              </p:ext>
            </p:extLst>
          </p:nvPr>
        </p:nvGraphicFramePr>
        <p:xfrm>
          <a:off x="3131840" y="2060848"/>
          <a:ext cx="4248472" cy="4622067"/>
        </p:xfrm>
        <a:graphic>
          <a:graphicData uri="http://schemas.openxmlformats.org/presentationml/2006/ole">
            <mc:AlternateContent xmlns:mc="http://schemas.openxmlformats.org/markup-compatibility/2006">
              <mc:Choice xmlns:v="urn:schemas-microsoft-com:vml" Requires="v">
                <p:oleObj spid="_x0000_s106503" name="Equation" r:id="rId5" imgW="2730240" imgH="2971800" progId="Equation.DSMT4">
                  <p:embed/>
                </p:oleObj>
              </mc:Choice>
              <mc:Fallback>
                <p:oleObj name="Equation" r:id="rId5" imgW="2730240" imgH="2971800" progId="Equation.DSMT4">
                  <p:embed/>
                  <p:pic>
                    <p:nvPicPr>
                      <p:cNvPr id="0" name=""/>
                      <p:cNvPicPr/>
                      <p:nvPr/>
                    </p:nvPicPr>
                    <p:blipFill>
                      <a:blip r:embed="rId6"/>
                      <a:stretch>
                        <a:fillRect/>
                      </a:stretch>
                    </p:blipFill>
                    <p:spPr>
                      <a:xfrm>
                        <a:off x="3131840" y="2060848"/>
                        <a:ext cx="4248472" cy="4622067"/>
                      </a:xfrm>
                      <a:prstGeom prst="rect">
                        <a:avLst/>
                      </a:prstGeom>
                    </p:spPr>
                  </p:pic>
                </p:oleObj>
              </mc:Fallback>
            </mc:AlternateContent>
          </a:graphicData>
        </a:graphic>
      </p:graphicFrame>
    </p:spTree>
    <p:extLst>
      <p:ext uri="{BB962C8B-B14F-4D97-AF65-F5344CB8AC3E}">
        <p14:creationId xmlns:p14="http://schemas.microsoft.com/office/powerpoint/2010/main" val="10679228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p:nvPr>
        </p:nvSpPr>
        <p:spPr>
          <a:xfrm>
            <a:off x="0" y="274638"/>
            <a:ext cx="9144000" cy="1143000"/>
          </a:xfrm>
        </p:spPr>
        <p:txBody>
          <a:bodyPr>
            <a:noAutofit/>
          </a:bodyPr>
          <a:lstStyle/>
          <a:p>
            <a:r>
              <a:rPr lang="en-US" altLang="zh-CN" sz="3200" dirty="0"/>
              <a:t>§1.6</a:t>
            </a:r>
            <a:r>
              <a:rPr lang="zh-CN" altLang="en-US" sz="3200" dirty="0"/>
              <a:t> 不同参考系中的速度和加速度变换定理简介</a:t>
            </a:r>
          </a:p>
        </p:txBody>
      </p:sp>
      <p:sp>
        <p:nvSpPr>
          <p:cNvPr id="76" name="Text Box 3"/>
          <p:cNvSpPr txBox="1">
            <a:spLocks noChangeArrowheads="1"/>
          </p:cNvSpPr>
          <p:nvPr/>
        </p:nvSpPr>
        <p:spPr bwMode="auto">
          <a:xfrm>
            <a:off x="426494" y="1654218"/>
            <a:ext cx="7489825"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a:latin typeface="Times New Roman" pitchFamily="18" charset="0"/>
              </a:rPr>
              <a:t>把相对观察者静止的参考系称为</a:t>
            </a:r>
            <a:r>
              <a:rPr kumimoji="1" lang="zh-CN" altLang="en-US" sz="2400" b="1" dirty="0">
                <a:solidFill>
                  <a:srgbClr val="FF0000"/>
                </a:solidFill>
                <a:latin typeface="Times New Roman" pitchFamily="18" charset="0"/>
                <a:ea typeface="黑体" pitchFamily="2" charset="-122"/>
              </a:rPr>
              <a:t>定参考系</a:t>
            </a:r>
            <a:r>
              <a:rPr kumimoji="1" lang="zh-CN" altLang="en-US" sz="2400" dirty="0">
                <a:latin typeface="Times New Roman" pitchFamily="18" charset="0"/>
              </a:rPr>
              <a:t>或</a:t>
            </a:r>
            <a:r>
              <a:rPr kumimoji="1" lang="zh-CN" altLang="en-US" sz="2400" b="1" dirty="0">
                <a:solidFill>
                  <a:srgbClr val="FF0000"/>
                </a:solidFill>
                <a:latin typeface="Times New Roman" pitchFamily="18" charset="0"/>
                <a:ea typeface="黑体" pitchFamily="2" charset="-122"/>
              </a:rPr>
              <a:t>静参考系</a:t>
            </a:r>
            <a:endParaRPr kumimoji="1" lang="zh-CN" altLang="en-US" sz="2400" dirty="0">
              <a:solidFill>
                <a:srgbClr val="FF0000"/>
              </a:solidFill>
              <a:latin typeface="Times New Roman" pitchFamily="18" charset="0"/>
              <a:ea typeface="黑体" pitchFamily="2" charset="-122"/>
            </a:endParaRPr>
          </a:p>
          <a:p>
            <a:endParaRPr kumimoji="1" lang="zh-CN" altLang="en-US" sz="2400" dirty="0">
              <a:latin typeface="Times New Roman" pitchFamily="18" charset="0"/>
            </a:endParaRPr>
          </a:p>
          <a:p>
            <a:r>
              <a:rPr kumimoji="1" lang="zh-CN" altLang="en-US" sz="2400" dirty="0">
                <a:latin typeface="Times New Roman" pitchFamily="18" charset="0"/>
              </a:rPr>
              <a:t>把相对观察者运动的参考系称为</a:t>
            </a:r>
            <a:r>
              <a:rPr kumimoji="1" lang="zh-CN" altLang="en-US" sz="2400" b="1" dirty="0">
                <a:solidFill>
                  <a:srgbClr val="FF0000"/>
                </a:solidFill>
                <a:latin typeface="Times New Roman" pitchFamily="18" charset="0"/>
                <a:ea typeface="黑体" pitchFamily="2" charset="-122"/>
              </a:rPr>
              <a:t>动参考系</a:t>
            </a:r>
            <a:endParaRPr kumimoji="1" lang="zh-CN" altLang="en-US" sz="2400" b="1" dirty="0">
              <a:latin typeface="Times New Roman" pitchFamily="18" charset="0"/>
            </a:endParaRPr>
          </a:p>
          <a:p>
            <a:endParaRPr kumimoji="1" lang="zh-CN" altLang="en-US" sz="2400" b="1" dirty="0">
              <a:latin typeface="Times New Roman" pitchFamily="18" charset="0"/>
            </a:endParaRPr>
          </a:p>
          <a:p>
            <a:r>
              <a:rPr kumimoji="1" lang="zh-CN" altLang="en-US" sz="2400" dirty="0">
                <a:latin typeface="Times New Roman" pitchFamily="18" charset="0"/>
              </a:rPr>
              <a:t>把物体相对于动参考系的运动称为</a:t>
            </a:r>
            <a:r>
              <a:rPr kumimoji="1" lang="zh-CN" altLang="en-US" sz="2400" b="1" dirty="0">
                <a:solidFill>
                  <a:srgbClr val="FF0000"/>
                </a:solidFill>
                <a:latin typeface="Times New Roman" pitchFamily="18" charset="0"/>
                <a:ea typeface="黑体" pitchFamily="2" charset="-122"/>
              </a:rPr>
              <a:t>相对运动</a:t>
            </a:r>
          </a:p>
          <a:p>
            <a:r>
              <a:rPr kumimoji="1" lang="zh-CN" altLang="en-US" sz="2400" dirty="0">
                <a:latin typeface="Times New Roman" pitchFamily="18" charset="0"/>
              </a:rPr>
              <a:t>（相应的有相对速度和相对加速度）</a:t>
            </a:r>
            <a:endParaRPr kumimoji="1" lang="zh-CN" altLang="en-US" sz="2400" b="1" dirty="0">
              <a:latin typeface="Times New Roman" pitchFamily="18" charset="0"/>
            </a:endParaRPr>
          </a:p>
          <a:p>
            <a:r>
              <a:rPr kumimoji="1" lang="zh-CN" altLang="en-US" sz="2400" dirty="0">
                <a:latin typeface="Times New Roman" pitchFamily="18" charset="0"/>
              </a:rPr>
              <a:t>             </a:t>
            </a:r>
          </a:p>
          <a:p>
            <a:r>
              <a:rPr kumimoji="1" lang="zh-CN" altLang="en-US" sz="2400" dirty="0">
                <a:latin typeface="Times New Roman" pitchFamily="18" charset="0"/>
              </a:rPr>
              <a:t>物体相对静参考系的运动称为</a:t>
            </a:r>
            <a:r>
              <a:rPr kumimoji="1" lang="zh-CN" altLang="en-US" sz="2400" b="1" dirty="0">
                <a:solidFill>
                  <a:srgbClr val="FF0000"/>
                </a:solidFill>
                <a:latin typeface="Times New Roman" pitchFamily="18" charset="0"/>
                <a:ea typeface="黑体" pitchFamily="2" charset="-122"/>
              </a:rPr>
              <a:t>绝对运动</a:t>
            </a:r>
          </a:p>
          <a:p>
            <a:r>
              <a:rPr kumimoji="1" lang="zh-CN" altLang="en-US" sz="2400" dirty="0">
                <a:latin typeface="Times New Roman" pitchFamily="18" charset="0"/>
              </a:rPr>
              <a:t>（相应的有绝对速度和绝对加速度）</a:t>
            </a:r>
          </a:p>
          <a:p>
            <a:endParaRPr kumimoji="1" lang="zh-CN" altLang="en-US" sz="2400" dirty="0">
              <a:latin typeface="Times New Roman" pitchFamily="18" charset="0"/>
            </a:endParaRPr>
          </a:p>
          <a:p>
            <a:r>
              <a:rPr kumimoji="1" lang="zh-CN" altLang="en-US" sz="2400" dirty="0">
                <a:latin typeface="Times New Roman" pitchFamily="18" charset="0"/>
              </a:rPr>
              <a:t>动参考系相对静参考系的运动称为</a:t>
            </a:r>
            <a:r>
              <a:rPr kumimoji="1" lang="zh-CN" altLang="en-US" sz="2400" b="1" dirty="0">
                <a:solidFill>
                  <a:srgbClr val="FF0000"/>
                </a:solidFill>
                <a:latin typeface="Times New Roman" pitchFamily="18" charset="0"/>
                <a:ea typeface="黑体" pitchFamily="2" charset="-122"/>
              </a:rPr>
              <a:t>牵连运动</a:t>
            </a:r>
          </a:p>
          <a:p>
            <a:r>
              <a:rPr kumimoji="1" lang="zh-CN" altLang="en-US" sz="2400" dirty="0">
                <a:latin typeface="Times New Roman" pitchFamily="18" charset="0"/>
              </a:rPr>
              <a:t>（相应的有牵连速度和牵连加速度）</a:t>
            </a:r>
            <a:r>
              <a:rPr kumimoji="1" lang="zh-CN" altLang="en-US" sz="2800" dirty="0">
                <a:latin typeface="Times New Roman" pitchFamily="18" charset="0"/>
              </a:rPr>
              <a:t> </a:t>
            </a:r>
          </a:p>
        </p:txBody>
      </p:sp>
      <p:grpSp>
        <p:nvGrpSpPr>
          <p:cNvPr id="77" name="Group 4"/>
          <p:cNvGrpSpPr>
            <a:grpSpLocks/>
          </p:cNvGrpSpPr>
          <p:nvPr/>
        </p:nvGrpSpPr>
        <p:grpSpPr bwMode="auto">
          <a:xfrm>
            <a:off x="6588125" y="3429000"/>
            <a:ext cx="2592388" cy="1981200"/>
            <a:chOff x="3969" y="2318"/>
            <a:chExt cx="1633" cy="1248"/>
          </a:xfrm>
        </p:grpSpPr>
        <p:sp>
          <p:nvSpPr>
            <p:cNvPr id="78" name="Line 5"/>
            <p:cNvSpPr>
              <a:spLocks noChangeShapeType="1"/>
            </p:cNvSpPr>
            <p:nvPr/>
          </p:nvSpPr>
          <p:spPr bwMode="auto">
            <a:xfrm>
              <a:off x="4195" y="3339"/>
              <a:ext cx="1316"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 name="Line 6"/>
            <p:cNvSpPr>
              <a:spLocks noChangeShapeType="1"/>
            </p:cNvSpPr>
            <p:nvPr/>
          </p:nvSpPr>
          <p:spPr bwMode="auto">
            <a:xfrm flipV="1">
              <a:off x="4195" y="2432"/>
              <a:ext cx="1" cy="907"/>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 name="Line 7"/>
            <p:cNvSpPr>
              <a:spLocks noChangeShapeType="1"/>
            </p:cNvSpPr>
            <p:nvPr/>
          </p:nvSpPr>
          <p:spPr bwMode="auto">
            <a:xfrm>
              <a:off x="4694" y="2977"/>
              <a:ext cx="704" cy="0"/>
            </a:xfrm>
            <a:prstGeom prst="line">
              <a:avLst/>
            </a:prstGeom>
            <a:noFill/>
            <a:ln w="28575">
              <a:solidFill>
                <a:srgbClr val="6600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 name="Line 8"/>
            <p:cNvSpPr>
              <a:spLocks noChangeShapeType="1"/>
            </p:cNvSpPr>
            <p:nvPr/>
          </p:nvSpPr>
          <p:spPr bwMode="auto">
            <a:xfrm flipV="1">
              <a:off x="4694" y="2387"/>
              <a:ext cx="0" cy="589"/>
            </a:xfrm>
            <a:prstGeom prst="line">
              <a:avLst/>
            </a:prstGeom>
            <a:noFill/>
            <a:ln w="28575">
              <a:solidFill>
                <a:srgbClr val="6600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 name="Text Box 9"/>
            <p:cNvSpPr txBox="1">
              <a:spLocks noChangeArrowheads="1"/>
            </p:cNvSpPr>
            <p:nvPr/>
          </p:nvSpPr>
          <p:spPr bwMode="auto">
            <a:xfrm>
              <a:off x="5329" y="3316"/>
              <a:ext cx="27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solidFill>
                    <a:srgbClr val="0000FF"/>
                  </a:solidFill>
                  <a:latin typeface="Times New Roman" pitchFamily="18" charset="0"/>
                </a:rPr>
                <a:t>x</a:t>
              </a:r>
            </a:p>
          </p:txBody>
        </p:sp>
        <p:sp>
          <p:nvSpPr>
            <p:cNvPr id="83" name="Text Box 10"/>
            <p:cNvSpPr txBox="1">
              <a:spLocks noChangeArrowheads="1"/>
            </p:cNvSpPr>
            <p:nvPr/>
          </p:nvSpPr>
          <p:spPr bwMode="auto">
            <a:xfrm>
              <a:off x="3969" y="2341"/>
              <a:ext cx="27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solidFill>
                    <a:srgbClr val="0000FF"/>
                  </a:solidFill>
                  <a:latin typeface="Times New Roman" pitchFamily="18" charset="0"/>
                </a:rPr>
                <a:t>y</a:t>
              </a:r>
            </a:p>
          </p:txBody>
        </p:sp>
        <p:sp>
          <p:nvSpPr>
            <p:cNvPr id="84" name="Text Box 11"/>
            <p:cNvSpPr txBox="1">
              <a:spLocks noChangeArrowheads="1"/>
            </p:cNvSpPr>
            <p:nvPr/>
          </p:nvSpPr>
          <p:spPr bwMode="auto">
            <a:xfrm>
              <a:off x="5239" y="2931"/>
              <a:ext cx="27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solidFill>
                    <a:srgbClr val="CC3300"/>
                  </a:solidFill>
                  <a:latin typeface="Times New Roman" pitchFamily="18" charset="0"/>
                </a:rPr>
                <a:t>x’</a:t>
              </a:r>
            </a:p>
          </p:txBody>
        </p:sp>
        <p:sp>
          <p:nvSpPr>
            <p:cNvPr id="85" name="Text Box 12"/>
            <p:cNvSpPr txBox="1">
              <a:spLocks noChangeArrowheads="1"/>
            </p:cNvSpPr>
            <p:nvPr/>
          </p:nvSpPr>
          <p:spPr bwMode="auto">
            <a:xfrm>
              <a:off x="4467" y="2318"/>
              <a:ext cx="27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solidFill>
                    <a:srgbClr val="CC3300"/>
                  </a:solidFill>
                  <a:latin typeface="Times New Roman" pitchFamily="18" charset="0"/>
                </a:rPr>
                <a:t>y’</a:t>
              </a:r>
            </a:p>
          </p:txBody>
        </p:sp>
        <p:sp>
          <p:nvSpPr>
            <p:cNvPr id="86" name="Text Box 13"/>
            <p:cNvSpPr txBox="1">
              <a:spLocks noChangeArrowheads="1"/>
            </p:cNvSpPr>
            <p:nvPr/>
          </p:nvSpPr>
          <p:spPr bwMode="auto">
            <a:xfrm>
              <a:off x="4558" y="2931"/>
              <a:ext cx="3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solidFill>
                    <a:srgbClr val="CC3300"/>
                  </a:solidFill>
                  <a:latin typeface="Times New Roman" pitchFamily="18" charset="0"/>
                </a:rPr>
                <a:t>O’</a:t>
              </a:r>
            </a:p>
          </p:txBody>
        </p:sp>
        <p:sp>
          <p:nvSpPr>
            <p:cNvPr id="87" name="Text Box 14"/>
            <p:cNvSpPr txBox="1">
              <a:spLocks noChangeArrowheads="1"/>
            </p:cNvSpPr>
            <p:nvPr/>
          </p:nvSpPr>
          <p:spPr bwMode="auto">
            <a:xfrm>
              <a:off x="4014" y="3294"/>
              <a:ext cx="3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solidFill>
                    <a:srgbClr val="0000FF"/>
                  </a:solidFill>
                  <a:latin typeface="Times New Roman" pitchFamily="18" charset="0"/>
                </a:rPr>
                <a:t>O</a:t>
              </a:r>
            </a:p>
          </p:txBody>
        </p:sp>
        <p:sp>
          <p:nvSpPr>
            <p:cNvPr id="88" name="Oval 15"/>
            <p:cNvSpPr>
              <a:spLocks noChangeArrowheads="1"/>
            </p:cNvSpPr>
            <p:nvPr/>
          </p:nvSpPr>
          <p:spPr bwMode="auto">
            <a:xfrm>
              <a:off x="5012" y="2478"/>
              <a:ext cx="136" cy="9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31449233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507288" cy="4997152"/>
          </a:xfrm>
        </p:spPr>
        <p:txBody>
          <a:bodyPr>
            <a:normAutofit/>
          </a:bodyPr>
          <a:lstStyle/>
          <a:p>
            <a:pPr>
              <a:lnSpc>
                <a:spcPct val="125000"/>
              </a:lnSpc>
              <a:spcBef>
                <a:spcPts val="1800"/>
              </a:spcBef>
            </a:pPr>
            <a:r>
              <a:rPr lang="zh-CN" altLang="en-US" dirty="0">
                <a:latin typeface="+mj-ea"/>
                <a:ea typeface="+mj-ea"/>
              </a:rPr>
              <a:t>参考系的选择在运动学中是任意的。</a:t>
            </a:r>
            <a:r>
              <a:rPr lang="zh-CN" altLang="en-US" sz="2400" dirty="0">
                <a:latin typeface="楷体" panose="02010609060101010101" pitchFamily="49" charset="-122"/>
                <a:ea typeface="楷体" panose="02010609060101010101" pitchFamily="49" charset="-122"/>
              </a:rPr>
              <a:t>当</a:t>
            </a:r>
            <a:r>
              <a:rPr lang="zh-CN" altLang="en-US" sz="2400" dirty="0">
                <a:solidFill>
                  <a:srgbClr val="FF0000"/>
                </a:solidFill>
                <a:latin typeface="楷体" panose="02010609060101010101" pitchFamily="49" charset="-122"/>
                <a:ea typeface="楷体" panose="02010609060101010101" pitchFamily="49" charset="-122"/>
              </a:rPr>
              <a:t>相对平动</a:t>
            </a:r>
            <a:r>
              <a:rPr lang="zh-CN" altLang="en-US" sz="2400" dirty="0">
                <a:latin typeface="楷体" panose="02010609060101010101" pitchFamily="49" charset="-122"/>
                <a:ea typeface="楷体" panose="02010609060101010101" pitchFamily="49" charset="-122"/>
              </a:rPr>
              <a:t>时（如动坐标系内任意作的一条直线始终保持和自身平行），牵连速度和牵连加速度不因位置的不同而不同。</a:t>
            </a:r>
            <a:br>
              <a:rPr lang="zh-CN" altLang="en-US" sz="2400" dirty="0">
                <a:latin typeface="楷体" panose="02010609060101010101" pitchFamily="49" charset="-122"/>
                <a:ea typeface="楷体" panose="02010609060101010101" pitchFamily="49" charset="-122"/>
              </a:rPr>
            </a:br>
            <a:r>
              <a:rPr lang="zh-CN" altLang="en-US" sz="2400" dirty="0">
                <a:latin typeface="楷体" panose="02010609060101010101" pitchFamily="49" charset="-122"/>
                <a:ea typeface="楷体" panose="02010609060101010101" pitchFamily="49" charset="-122"/>
              </a:rPr>
              <a:t>当</a:t>
            </a:r>
            <a:r>
              <a:rPr lang="zh-CN" altLang="en-US" sz="2400" dirty="0">
                <a:solidFill>
                  <a:srgbClr val="FF0000"/>
                </a:solidFill>
                <a:latin typeface="楷体" panose="02010609060101010101" pitchFamily="49" charset="-122"/>
                <a:ea typeface="楷体" panose="02010609060101010101" pitchFamily="49" charset="-122"/>
              </a:rPr>
              <a:t>相对转动</a:t>
            </a:r>
            <a:r>
              <a:rPr lang="zh-CN" altLang="en-US" sz="2400" dirty="0">
                <a:latin typeface="楷体" panose="02010609060101010101" pitchFamily="49" charset="-122"/>
                <a:ea typeface="楷体" panose="02010609060101010101" pitchFamily="49" charset="-122"/>
              </a:rPr>
              <a:t>时，牵连速度和牵连加速度均与物体的位置有关。</a:t>
            </a:r>
            <a:br>
              <a:rPr lang="en-US" altLang="zh-CN" sz="2400" dirty="0">
                <a:latin typeface="楷体" panose="02010609060101010101" pitchFamily="49" charset="-122"/>
                <a:ea typeface="楷体" panose="02010609060101010101" pitchFamily="49" charset="-122"/>
              </a:rPr>
            </a:br>
            <a:r>
              <a:rPr lang="zh-CN" altLang="en-US" sz="2400" u="sng" dirty="0">
                <a:latin typeface="楷体" panose="02010609060101010101" pitchFamily="49" charset="-122"/>
                <a:ea typeface="楷体" panose="02010609060101010101" pitchFamily="49" charset="-122"/>
              </a:rPr>
              <a:t>这里，只研究一个参考系相对另一个参考系作平动的情况。</a:t>
            </a:r>
            <a:br>
              <a:rPr lang="en-US" altLang="zh-CN" sz="2400" u="sng" dirty="0">
                <a:latin typeface="楷体" panose="02010609060101010101" pitchFamily="49" charset="-122"/>
                <a:ea typeface="楷体" panose="02010609060101010101" pitchFamily="49" charset="-122"/>
              </a:rPr>
            </a:br>
            <a:endParaRPr lang="en-US" altLang="zh-CN" sz="2400" u="sng" dirty="0">
              <a:latin typeface="楷体" panose="02010609060101010101" pitchFamily="49" charset="-122"/>
              <a:ea typeface="楷体" panose="02010609060101010101" pitchFamily="49" charset="-122"/>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p:nvPr>
        </p:nvSpPr>
        <p:spPr>
          <a:xfrm>
            <a:off x="0" y="274638"/>
            <a:ext cx="9144000" cy="1143000"/>
          </a:xfrm>
        </p:spPr>
        <p:txBody>
          <a:bodyPr>
            <a:noAutofit/>
          </a:bodyPr>
          <a:lstStyle/>
          <a:p>
            <a:r>
              <a:rPr lang="en-US" altLang="zh-CN" sz="3200" dirty="0"/>
              <a:t>§1.6</a:t>
            </a:r>
            <a:r>
              <a:rPr lang="zh-CN" altLang="en-US" sz="3200" dirty="0"/>
              <a:t> 不同参考系中的速度和加速度变换定理简介</a:t>
            </a:r>
          </a:p>
        </p:txBody>
      </p:sp>
      <p:grpSp>
        <p:nvGrpSpPr>
          <p:cNvPr id="76" name="Group 4"/>
          <p:cNvGrpSpPr>
            <a:grpSpLocks/>
          </p:cNvGrpSpPr>
          <p:nvPr/>
        </p:nvGrpSpPr>
        <p:grpSpPr bwMode="auto">
          <a:xfrm>
            <a:off x="899592" y="4040460"/>
            <a:ext cx="2881312" cy="2628900"/>
            <a:chOff x="385" y="2432"/>
            <a:chExt cx="1815" cy="1656"/>
          </a:xfrm>
        </p:grpSpPr>
        <p:sp>
          <p:nvSpPr>
            <p:cNvPr id="77" name="Text Box 5"/>
            <p:cNvSpPr txBox="1">
              <a:spLocks noChangeArrowheads="1"/>
            </p:cNvSpPr>
            <p:nvPr/>
          </p:nvSpPr>
          <p:spPr bwMode="auto">
            <a:xfrm>
              <a:off x="612" y="3838"/>
              <a:ext cx="15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000" b="1">
                  <a:solidFill>
                    <a:srgbClr val="880044"/>
                  </a:solidFill>
                  <a:latin typeface="楷体_GB2312" pitchFamily="49" charset="-122"/>
                  <a:ea typeface="楷体_GB2312" pitchFamily="49" charset="-122"/>
                </a:rPr>
                <a:t>车上的人观察</a:t>
              </a:r>
            </a:p>
          </p:txBody>
        </p:sp>
        <p:grpSp>
          <p:nvGrpSpPr>
            <p:cNvPr id="78" name="Group 6"/>
            <p:cNvGrpSpPr>
              <a:grpSpLocks/>
            </p:cNvGrpSpPr>
            <p:nvPr/>
          </p:nvGrpSpPr>
          <p:grpSpPr bwMode="auto">
            <a:xfrm>
              <a:off x="385" y="2432"/>
              <a:ext cx="1815" cy="1322"/>
              <a:chOff x="3968" y="981"/>
              <a:chExt cx="1252" cy="1008"/>
            </a:xfrm>
          </p:grpSpPr>
          <p:grpSp>
            <p:nvGrpSpPr>
              <p:cNvPr id="79" name="Group 7"/>
              <p:cNvGrpSpPr>
                <a:grpSpLocks/>
              </p:cNvGrpSpPr>
              <p:nvPr/>
            </p:nvGrpSpPr>
            <p:grpSpPr bwMode="auto">
              <a:xfrm>
                <a:off x="3968" y="981"/>
                <a:ext cx="1225" cy="998"/>
                <a:chOff x="432" y="1584"/>
                <a:chExt cx="2352" cy="1872"/>
              </a:xfrm>
            </p:grpSpPr>
            <p:sp>
              <p:nvSpPr>
                <p:cNvPr id="97" name="Line 8"/>
                <p:cNvSpPr>
                  <a:spLocks noChangeShapeType="1"/>
                </p:cNvSpPr>
                <p:nvPr/>
              </p:nvSpPr>
              <p:spPr bwMode="auto">
                <a:xfrm flipV="1">
                  <a:off x="432" y="3456"/>
                  <a:ext cx="2352" cy="0"/>
                </a:xfrm>
                <a:prstGeom prst="line">
                  <a:avLst/>
                </a:prstGeom>
                <a:noFill/>
                <a:ln w="9525">
                  <a:solidFill>
                    <a:srgbClr val="8800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8" name="Group 9"/>
                <p:cNvGrpSpPr>
                  <a:grpSpLocks/>
                </p:cNvGrpSpPr>
                <p:nvPr/>
              </p:nvGrpSpPr>
              <p:grpSpPr bwMode="auto">
                <a:xfrm>
                  <a:off x="432" y="1584"/>
                  <a:ext cx="864" cy="1870"/>
                  <a:chOff x="432" y="1584"/>
                  <a:chExt cx="864" cy="1870"/>
                </a:xfrm>
              </p:grpSpPr>
              <p:sp>
                <p:nvSpPr>
                  <p:cNvPr id="99" name="Rectangle 10"/>
                  <p:cNvSpPr>
                    <a:spLocks noChangeArrowheads="1"/>
                  </p:cNvSpPr>
                  <p:nvPr/>
                </p:nvSpPr>
                <p:spPr bwMode="auto">
                  <a:xfrm>
                    <a:off x="432" y="2977"/>
                    <a:ext cx="864" cy="288"/>
                  </a:xfrm>
                  <a:prstGeom prst="rect">
                    <a:avLst/>
                  </a:prstGeom>
                  <a:solidFill>
                    <a:srgbClr val="FF9900"/>
                  </a:solidFill>
                  <a:ln>
                    <a:noFill/>
                  </a:ln>
                  <a:effectLst/>
                  <a:extLst>
                    <a:ext uri="{91240B29-F687-4F45-9708-019B960494DF}">
                      <a14:hiddenLine xmlns:a14="http://schemas.microsoft.com/office/drawing/2010/main" w="9525">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0" name="Group 11"/>
                  <p:cNvGrpSpPr>
                    <a:grpSpLocks/>
                  </p:cNvGrpSpPr>
                  <p:nvPr/>
                </p:nvGrpSpPr>
                <p:grpSpPr bwMode="auto">
                  <a:xfrm>
                    <a:off x="1008" y="1584"/>
                    <a:ext cx="145" cy="1393"/>
                    <a:chOff x="1008" y="1584"/>
                    <a:chExt cx="145" cy="1393"/>
                  </a:xfrm>
                </p:grpSpPr>
                <p:sp>
                  <p:nvSpPr>
                    <p:cNvPr id="108" name="Oval 12"/>
                    <p:cNvSpPr>
                      <a:spLocks noChangeArrowheads="1"/>
                    </p:cNvSpPr>
                    <p:nvPr/>
                  </p:nvSpPr>
                  <p:spPr bwMode="auto">
                    <a:xfrm>
                      <a:off x="1008" y="1729"/>
                      <a:ext cx="145" cy="145"/>
                    </a:xfrm>
                    <a:prstGeom prst="ellipse">
                      <a:avLst/>
                    </a:prstGeom>
                    <a:solidFill>
                      <a:srgbClr val="009900"/>
                    </a:solidFill>
                    <a:ln>
                      <a:noFill/>
                    </a:ln>
                    <a:effectLst/>
                    <a:extLst>
                      <a:ext uri="{91240B29-F687-4F45-9708-019B960494DF}">
                        <a14:hiddenLine xmlns:a14="http://schemas.microsoft.com/office/drawing/2010/main" w="9525">
                          <a:solidFill>
                            <a:srgbClr val="FFCC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 name="Oval 13"/>
                    <p:cNvSpPr>
                      <a:spLocks noChangeArrowheads="1"/>
                    </p:cNvSpPr>
                    <p:nvPr/>
                  </p:nvSpPr>
                  <p:spPr bwMode="auto">
                    <a:xfrm>
                      <a:off x="1008" y="2160"/>
                      <a:ext cx="145" cy="145"/>
                    </a:xfrm>
                    <a:prstGeom prst="ellipse">
                      <a:avLst/>
                    </a:prstGeom>
                    <a:solidFill>
                      <a:srgbClr val="009900"/>
                    </a:solidFill>
                    <a:ln>
                      <a:noFill/>
                    </a:ln>
                    <a:effectLst/>
                    <a:extLst>
                      <a:ext uri="{91240B29-F687-4F45-9708-019B960494DF}">
                        <a14:hiddenLine xmlns:a14="http://schemas.microsoft.com/office/drawing/2010/main" w="9525">
                          <a:solidFill>
                            <a:srgbClr val="FFCC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 name="Oval 14"/>
                    <p:cNvSpPr>
                      <a:spLocks noChangeArrowheads="1"/>
                    </p:cNvSpPr>
                    <p:nvPr/>
                  </p:nvSpPr>
                  <p:spPr bwMode="auto">
                    <a:xfrm>
                      <a:off x="1008" y="1584"/>
                      <a:ext cx="145" cy="145"/>
                    </a:xfrm>
                    <a:prstGeom prst="ellipse">
                      <a:avLst/>
                    </a:prstGeom>
                    <a:solidFill>
                      <a:srgbClr val="009900"/>
                    </a:solidFill>
                    <a:ln>
                      <a:noFill/>
                    </a:ln>
                    <a:effectLst/>
                    <a:extLst>
                      <a:ext uri="{91240B29-F687-4F45-9708-019B960494DF}">
                        <a14:hiddenLine xmlns:a14="http://schemas.microsoft.com/office/drawing/2010/main" w="9525">
                          <a:solidFill>
                            <a:srgbClr val="FFCC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 name="Oval 15"/>
                    <p:cNvSpPr>
                      <a:spLocks noChangeArrowheads="1"/>
                    </p:cNvSpPr>
                    <p:nvPr/>
                  </p:nvSpPr>
                  <p:spPr bwMode="auto">
                    <a:xfrm>
                      <a:off x="1008" y="1920"/>
                      <a:ext cx="145" cy="145"/>
                    </a:xfrm>
                    <a:prstGeom prst="ellipse">
                      <a:avLst/>
                    </a:prstGeom>
                    <a:solidFill>
                      <a:srgbClr val="009900"/>
                    </a:solidFill>
                    <a:ln>
                      <a:noFill/>
                    </a:ln>
                    <a:effectLst/>
                    <a:extLst>
                      <a:ext uri="{91240B29-F687-4F45-9708-019B960494DF}">
                        <a14:hiddenLine xmlns:a14="http://schemas.microsoft.com/office/drawing/2010/main" w="9525">
                          <a:solidFill>
                            <a:srgbClr val="FFCC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Oval 16"/>
                    <p:cNvSpPr>
                      <a:spLocks noChangeArrowheads="1"/>
                    </p:cNvSpPr>
                    <p:nvPr/>
                  </p:nvSpPr>
                  <p:spPr bwMode="auto">
                    <a:xfrm>
                      <a:off x="1008" y="2449"/>
                      <a:ext cx="145" cy="145"/>
                    </a:xfrm>
                    <a:prstGeom prst="ellipse">
                      <a:avLst/>
                    </a:prstGeom>
                    <a:solidFill>
                      <a:srgbClr val="009900"/>
                    </a:solidFill>
                    <a:ln>
                      <a:noFill/>
                    </a:ln>
                    <a:effectLst/>
                    <a:extLst>
                      <a:ext uri="{91240B29-F687-4F45-9708-019B960494DF}">
                        <a14:hiddenLine xmlns:a14="http://schemas.microsoft.com/office/drawing/2010/main" w="9525">
                          <a:solidFill>
                            <a:srgbClr val="FFCC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 name="Oval 17"/>
                    <p:cNvSpPr>
                      <a:spLocks noChangeArrowheads="1"/>
                    </p:cNvSpPr>
                    <p:nvPr/>
                  </p:nvSpPr>
                  <p:spPr bwMode="auto">
                    <a:xfrm>
                      <a:off x="1008" y="2832"/>
                      <a:ext cx="145" cy="145"/>
                    </a:xfrm>
                    <a:prstGeom prst="ellipse">
                      <a:avLst/>
                    </a:prstGeom>
                    <a:solidFill>
                      <a:srgbClr val="009900"/>
                    </a:solidFill>
                    <a:ln>
                      <a:noFill/>
                    </a:ln>
                    <a:effectLst/>
                    <a:extLst>
                      <a:ext uri="{91240B29-F687-4F45-9708-019B960494DF}">
                        <a14:hiddenLine xmlns:a14="http://schemas.microsoft.com/office/drawing/2010/main" w="9525">
                          <a:solidFill>
                            <a:srgbClr val="FFCC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1" name="AutoShape 18"/>
                  <p:cNvSpPr>
                    <a:spLocks noChangeArrowheads="1"/>
                  </p:cNvSpPr>
                  <p:nvPr/>
                </p:nvSpPr>
                <p:spPr bwMode="auto">
                  <a:xfrm>
                    <a:off x="528" y="3264"/>
                    <a:ext cx="190" cy="19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rgbClr val="FF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 name="AutoShape 19"/>
                  <p:cNvSpPr>
                    <a:spLocks noChangeArrowheads="1"/>
                  </p:cNvSpPr>
                  <p:nvPr/>
                </p:nvSpPr>
                <p:spPr bwMode="auto">
                  <a:xfrm>
                    <a:off x="1008" y="3264"/>
                    <a:ext cx="190" cy="19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rgbClr val="FF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3" name="Group 20"/>
                  <p:cNvGrpSpPr>
                    <a:grpSpLocks/>
                  </p:cNvGrpSpPr>
                  <p:nvPr/>
                </p:nvGrpSpPr>
                <p:grpSpPr bwMode="auto">
                  <a:xfrm>
                    <a:off x="480" y="2256"/>
                    <a:ext cx="432" cy="720"/>
                    <a:chOff x="480" y="2256"/>
                    <a:chExt cx="432" cy="720"/>
                  </a:xfrm>
                </p:grpSpPr>
                <p:sp>
                  <p:nvSpPr>
                    <p:cNvPr id="104" name="Oval 21"/>
                    <p:cNvSpPr>
                      <a:spLocks noChangeArrowheads="1"/>
                    </p:cNvSpPr>
                    <p:nvPr/>
                  </p:nvSpPr>
                  <p:spPr bwMode="auto">
                    <a:xfrm>
                      <a:off x="576" y="2256"/>
                      <a:ext cx="240" cy="24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 name="AutoShape 22"/>
                    <p:cNvSpPr>
                      <a:spLocks noChangeArrowheads="1"/>
                    </p:cNvSpPr>
                    <p:nvPr/>
                  </p:nvSpPr>
                  <p:spPr bwMode="auto">
                    <a:xfrm flipV="1">
                      <a:off x="480" y="2496"/>
                      <a:ext cx="432" cy="240"/>
                    </a:xfrm>
                    <a:custGeom>
                      <a:avLst/>
                      <a:gdLst>
                        <a:gd name="G0" fmla="+- 7895 0 0"/>
                        <a:gd name="G1" fmla="+- 21600 0 7895"/>
                        <a:gd name="G2" fmla="*/ 7895 1 2"/>
                        <a:gd name="G3" fmla="+- 21600 0 G2"/>
                        <a:gd name="G4" fmla="+/ 7895 21600 2"/>
                        <a:gd name="G5" fmla="+/ G1 0 2"/>
                        <a:gd name="G6" fmla="*/ 21600 21600 7895"/>
                        <a:gd name="G7" fmla="*/ G6 1 2"/>
                        <a:gd name="G8" fmla="+- 21600 0 G7"/>
                        <a:gd name="G9" fmla="*/ 21600 1 2"/>
                        <a:gd name="G10" fmla="+- 7895 0 G9"/>
                        <a:gd name="G11" fmla="?: G10 G8 0"/>
                        <a:gd name="G12" fmla="?: G10 G7 21600"/>
                        <a:gd name="T0" fmla="*/ 17652 w 21600"/>
                        <a:gd name="T1" fmla="*/ 10800 h 21600"/>
                        <a:gd name="T2" fmla="*/ 10800 w 21600"/>
                        <a:gd name="T3" fmla="*/ 21600 h 21600"/>
                        <a:gd name="T4" fmla="*/ 3948 w 21600"/>
                        <a:gd name="T5" fmla="*/ 10800 h 21600"/>
                        <a:gd name="T6" fmla="*/ 10800 w 21600"/>
                        <a:gd name="T7" fmla="*/ 0 h 21600"/>
                        <a:gd name="T8" fmla="*/ 5748 w 21600"/>
                        <a:gd name="T9" fmla="*/ 5748 h 21600"/>
                        <a:gd name="T10" fmla="*/ 15852 w 21600"/>
                        <a:gd name="T11" fmla="*/ 15852 h 21600"/>
                      </a:gdLst>
                      <a:ahLst/>
                      <a:cxnLst>
                        <a:cxn ang="0">
                          <a:pos x="T0" y="T1"/>
                        </a:cxn>
                        <a:cxn ang="0">
                          <a:pos x="T2" y="T3"/>
                        </a:cxn>
                        <a:cxn ang="0">
                          <a:pos x="T4" y="T5"/>
                        </a:cxn>
                        <a:cxn ang="0">
                          <a:pos x="T6" y="T7"/>
                        </a:cxn>
                      </a:cxnLst>
                      <a:rect l="T8" t="T9" r="T10" b="T11"/>
                      <a:pathLst>
                        <a:path w="21600" h="21600">
                          <a:moveTo>
                            <a:pt x="0" y="0"/>
                          </a:moveTo>
                          <a:lnTo>
                            <a:pt x="7895" y="21600"/>
                          </a:lnTo>
                          <a:lnTo>
                            <a:pt x="13705" y="21600"/>
                          </a:lnTo>
                          <a:lnTo>
                            <a:pt x="21600" y="0"/>
                          </a:lnTo>
                          <a:close/>
                        </a:path>
                      </a:pathLst>
                    </a:cu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 name="Rectangle 23"/>
                    <p:cNvSpPr>
                      <a:spLocks noChangeArrowheads="1"/>
                    </p:cNvSpPr>
                    <p:nvPr/>
                  </p:nvSpPr>
                  <p:spPr bwMode="auto">
                    <a:xfrm>
                      <a:off x="624" y="2736"/>
                      <a:ext cx="48" cy="24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 name="Rectangle 24"/>
                    <p:cNvSpPr>
                      <a:spLocks noChangeArrowheads="1"/>
                    </p:cNvSpPr>
                    <p:nvPr/>
                  </p:nvSpPr>
                  <p:spPr bwMode="auto">
                    <a:xfrm>
                      <a:off x="720" y="2736"/>
                      <a:ext cx="48" cy="24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80" name="Group 25"/>
              <p:cNvGrpSpPr>
                <a:grpSpLocks/>
              </p:cNvGrpSpPr>
              <p:nvPr/>
            </p:nvGrpSpPr>
            <p:grpSpPr bwMode="auto">
              <a:xfrm>
                <a:off x="4604" y="981"/>
                <a:ext cx="616" cy="1008"/>
                <a:chOff x="1392" y="1584"/>
                <a:chExt cx="1296" cy="1870"/>
              </a:xfrm>
            </p:grpSpPr>
            <p:sp>
              <p:nvSpPr>
                <p:cNvPr id="81" name="Rectangle 26"/>
                <p:cNvSpPr>
                  <a:spLocks noChangeArrowheads="1"/>
                </p:cNvSpPr>
                <p:nvPr/>
              </p:nvSpPr>
              <p:spPr bwMode="auto">
                <a:xfrm>
                  <a:off x="1824" y="2978"/>
                  <a:ext cx="864" cy="288"/>
                </a:xfrm>
                <a:prstGeom prst="rect">
                  <a:avLst/>
                </a:prstGeom>
                <a:solidFill>
                  <a:srgbClr val="FF9900"/>
                </a:solidFill>
                <a:ln>
                  <a:noFill/>
                </a:ln>
                <a:effectLst/>
                <a:extLst>
                  <a:ext uri="{91240B29-F687-4F45-9708-019B960494DF}">
                    <a14:hiddenLine xmlns:a14="http://schemas.microsoft.com/office/drawing/2010/main" w="9525">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2" name="Group 27"/>
                <p:cNvGrpSpPr>
                  <a:grpSpLocks/>
                </p:cNvGrpSpPr>
                <p:nvPr/>
              </p:nvGrpSpPr>
              <p:grpSpPr bwMode="auto">
                <a:xfrm>
                  <a:off x="2352" y="1584"/>
                  <a:ext cx="145" cy="1393"/>
                  <a:chOff x="2352" y="1584"/>
                  <a:chExt cx="145" cy="1393"/>
                </a:xfrm>
              </p:grpSpPr>
              <p:sp>
                <p:nvSpPr>
                  <p:cNvPr id="91" name="Oval 28"/>
                  <p:cNvSpPr>
                    <a:spLocks noChangeArrowheads="1"/>
                  </p:cNvSpPr>
                  <p:nvPr/>
                </p:nvSpPr>
                <p:spPr bwMode="auto">
                  <a:xfrm>
                    <a:off x="2352" y="1729"/>
                    <a:ext cx="145" cy="145"/>
                  </a:xfrm>
                  <a:prstGeom prst="ellipse">
                    <a:avLst/>
                  </a:prstGeom>
                  <a:solidFill>
                    <a:srgbClr val="009900"/>
                  </a:solidFill>
                  <a:ln>
                    <a:noFill/>
                  </a:ln>
                  <a:effectLst/>
                  <a:extLst>
                    <a:ext uri="{91240B29-F687-4F45-9708-019B960494DF}">
                      <a14:hiddenLine xmlns:a14="http://schemas.microsoft.com/office/drawing/2010/main" w="9525">
                        <a:solidFill>
                          <a:srgbClr val="FFCC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Oval 29"/>
                  <p:cNvSpPr>
                    <a:spLocks noChangeArrowheads="1"/>
                  </p:cNvSpPr>
                  <p:nvPr/>
                </p:nvSpPr>
                <p:spPr bwMode="auto">
                  <a:xfrm>
                    <a:off x="2352" y="2160"/>
                    <a:ext cx="145" cy="145"/>
                  </a:xfrm>
                  <a:prstGeom prst="ellipse">
                    <a:avLst/>
                  </a:prstGeom>
                  <a:solidFill>
                    <a:srgbClr val="009900"/>
                  </a:solidFill>
                  <a:ln>
                    <a:noFill/>
                  </a:ln>
                  <a:effectLst/>
                  <a:extLst>
                    <a:ext uri="{91240B29-F687-4F45-9708-019B960494DF}">
                      <a14:hiddenLine xmlns:a14="http://schemas.microsoft.com/office/drawing/2010/main" w="9525">
                        <a:solidFill>
                          <a:srgbClr val="FFCC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Oval 30"/>
                  <p:cNvSpPr>
                    <a:spLocks noChangeArrowheads="1"/>
                  </p:cNvSpPr>
                  <p:nvPr/>
                </p:nvSpPr>
                <p:spPr bwMode="auto">
                  <a:xfrm>
                    <a:off x="2352" y="1584"/>
                    <a:ext cx="145" cy="145"/>
                  </a:xfrm>
                  <a:prstGeom prst="ellipse">
                    <a:avLst/>
                  </a:prstGeom>
                  <a:solidFill>
                    <a:srgbClr val="009900"/>
                  </a:solidFill>
                  <a:ln>
                    <a:noFill/>
                  </a:ln>
                  <a:effectLst/>
                  <a:extLst>
                    <a:ext uri="{91240B29-F687-4F45-9708-019B960494DF}">
                      <a14:hiddenLine xmlns:a14="http://schemas.microsoft.com/office/drawing/2010/main" w="9525">
                        <a:solidFill>
                          <a:srgbClr val="FFCC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Oval 31"/>
                  <p:cNvSpPr>
                    <a:spLocks noChangeArrowheads="1"/>
                  </p:cNvSpPr>
                  <p:nvPr/>
                </p:nvSpPr>
                <p:spPr bwMode="auto">
                  <a:xfrm>
                    <a:off x="2352" y="1920"/>
                    <a:ext cx="145" cy="145"/>
                  </a:xfrm>
                  <a:prstGeom prst="ellipse">
                    <a:avLst/>
                  </a:prstGeom>
                  <a:solidFill>
                    <a:srgbClr val="009900"/>
                  </a:solidFill>
                  <a:ln>
                    <a:noFill/>
                  </a:ln>
                  <a:effectLst/>
                  <a:extLst>
                    <a:ext uri="{91240B29-F687-4F45-9708-019B960494DF}">
                      <a14:hiddenLine xmlns:a14="http://schemas.microsoft.com/office/drawing/2010/main" w="9525">
                        <a:solidFill>
                          <a:srgbClr val="FFCC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 name="Oval 32"/>
                  <p:cNvSpPr>
                    <a:spLocks noChangeArrowheads="1"/>
                  </p:cNvSpPr>
                  <p:nvPr/>
                </p:nvSpPr>
                <p:spPr bwMode="auto">
                  <a:xfrm>
                    <a:off x="2352" y="2449"/>
                    <a:ext cx="145" cy="145"/>
                  </a:xfrm>
                  <a:prstGeom prst="ellipse">
                    <a:avLst/>
                  </a:prstGeom>
                  <a:solidFill>
                    <a:srgbClr val="009900"/>
                  </a:solidFill>
                  <a:ln>
                    <a:noFill/>
                  </a:ln>
                  <a:effectLst/>
                  <a:extLst>
                    <a:ext uri="{91240B29-F687-4F45-9708-019B960494DF}">
                      <a14:hiddenLine xmlns:a14="http://schemas.microsoft.com/office/drawing/2010/main" w="9525">
                        <a:solidFill>
                          <a:srgbClr val="FFCC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 name="Oval 33"/>
                  <p:cNvSpPr>
                    <a:spLocks noChangeArrowheads="1"/>
                  </p:cNvSpPr>
                  <p:nvPr/>
                </p:nvSpPr>
                <p:spPr bwMode="auto">
                  <a:xfrm>
                    <a:off x="2352" y="2832"/>
                    <a:ext cx="145" cy="145"/>
                  </a:xfrm>
                  <a:prstGeom prst="ellipse">
                    <a:avLst/>
                  </a:prstGeom>
                  <a:solidFill>
                    <a:srgbClr val="009900"/>
                  </a:solidFill>
                  <a:ln>
                    <a:noFill/>
                  </a:ln>
                  <a:effectLst/>
                  <a:extLst>
                    <a:ext uri="{91240B29-F687-4F45-9708-019B960494DF}">
                      <a14:hiddenLine xmlns:a14="http://schemas.microsoft.com/office/drawing/2010/main" w="9525">
                        <a:solidFill>
                          <a:srgbClr val="FFCC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3" name="Line 34"/>
                <p:cNvSpPr>
                  <a:spLocks noChangeShapeType="1"/>
                </p:cNvSpPr>
                <p:nvPr/>
              </p:nvSpPr>
              <p:spPr bwMode="auto">
                <a:xfrm>
                  <a:off x="1392" y="3121"/>
                  <a:ext cx="336" cy="0"/>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 name="AutoShape 35"/>
                <p:cNvSpPr>
                  <a:spLocks noChangeArrowheads="1"/>
                </p:cNvSpPr>
                <p:nvPr/>
              </p:nvSpPr>
              <p:spPr bwMode="auto">
                <a:xfrm>
                  <a:off x="2352" y="3264"/>
                  <a:ext cx="190" cy="19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rgbClr val="FF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 name="AutoShape 36"/>
                <p:cNvSpPr>
                  <a:spLocks noChangeArrowheads="1"/>
                </p:cNvSpPr>
                <p:nvPr/>
              </p:nvSpPr>
              <p:spPr bwMode="auto">
                <a:xfrm>
                  <a:off x="1920" y="3264"/>
                  <a:ext cx="190" cy="19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rgbClr val="FF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6" name="Group 37"/>
                <p:cNvGrpSpPr>
                  <a:grpSpLocks/>
                </p:cNvGrpSpPr>
                <p:nvPr/>
              </p:nvGrpSpPr>
              <p:grpSpPr bwMode="auto">
                <a:xfrm>
                  <a:off x="1776" y="2256"/>
                  <a:ext cx="432" cy="720"/>
                  <a:chOff x="1776" y="2256"/>
                  <a:chExt cx="432" cy="720"/>
                </a:xfrm>
              </p:grpSpPr>
              <p:sp>
                <p:nvSpPr>
                  <p:cNvPr id="87" name="Oval 38"/>
                  <p:cNvSpPr>
                    <a:spLocks noChangeArrowheads="1"/>
                  </p:cNvSpPr>
                  <p:nvPr/>
                </p:nvSpPr>
                <p:spPr bwMode="auto">
                  <a:xfrm>
                    <a:off x="1872" y="2256"/>
                    <a:ext cx="240" cy="24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AutoShape 39"/>
                  <p:cNvSpPr>
                    <a:spLocks noChangeArrowheads="1"/>
                  </p:cNvSpPr>
                  <p:nvPr/>
                </p:nvSpPr>
                <p:spPr bwMode="auto">
                  <a:xfrm flipV="1">
                    <a:off x="1776" y="2496"/>
                    <a:ext cx="432" cy="240"/>
                  </a:xfrm>
                  <a:custGeom>
                    <a:avLst/>
                    <a:gdLst>
                      <a:gd name="G0" fmla="+- 7895 0 0"/>
                      <a:gd name="G1" fmla="+- 21600 0 7895"/>
                      <a:gd name="G2" fmla="*/ 7895 1 2"/>
                      <a:gd name="G3" fmla="+- 21600 0 G2"/>
                      <a:gd name="G4" fmla="+/ 7895 21600 2"/>
                      <a:gd name="G5" fmla="+/ G1 0 2"/>
                      <a:gd name="G6" fmla="*/ 21600 21600 7895"/>
                      <a:gd name="G7" fmla="*/ G6 1 2"/>
                      <a:gd name="G8" fmla="+- 21600 0 G7"/>
                      <a:gd name="G9" fmla="*/ 21600 1 2"/>
                      <a:gd name="G10" fmla="+- 7895 0 G9"/>
                      <a:gd name="G11" fmla="?: G10 G8 0"/>
                      <a:gd name="G12" fmla="?: G10 G7 21600"/>
                      <a:gd name="T0" fmla="*/ 17652 w 21600"/>
                      <a:gd name="T1" fmla="*/ 10800 h 21600"/>
                      <a:gd name="T2" fmla="*/ 10800 w 21600"/>
                      <a:gd name="T3" fmla="*/ 21600 h 21600"/>
                      <a:gd name="T4" fmla="*/ 3948 w 21600"/>
                      <a:gd name="T5" fmla="*/ 10800 h 21600"/>
                      <a:gd name="T6" fmla="*/ 10800 w 21600"/>
                      <a:gd name="T7" fmla="*/ 0 h 21600"/>
                      <a:gd name="T8" fmla="*/ 5748 w 21600"/>
                      <a:gd name="T9" fmla="*/ 5748 h 21600"/>
                      <a:gd name="T10" fmla="*/ 15852 w 21600"/>
                      <a:gd name="T11" fmla="*/ 15852 h 21600"/>
                    </a:gdLst>
                    <a:ahLst/>
                    <a:cxnLst>
                      <a:cxn ang="0">
                        <a:pos x="T0" y="T1"/>
                      </a:cxn>
                      <a:cxn ang="0">
                        <a:pos x="T2" y="T3"/>
                      </a:cxn>
                      <a:cxn ang="0">
                        <a:pos x="T4" y="T5"/>
                      </a:cxn>
                      <a:cxn ang="0">
                        <a:pos x="T6" y="T7"/>
                      </a:cxn>
                    </a:cxnLst>
                    <a:rect l="T8" t="T9" r="T10" b="T11"/>
                    <a:pathLst>
                      <a:path w="21600" h="21600">
                        <a:moveTo>
                          <a:pt x="0" y="0"/>
                        </a:moveTo>
                        <a:lnTo>
                          <a:pt x="7895" y="21600"/>
                        </a:lnTo>
                        <a:lnTo>
                          <a:pt x="13705" y="21600"/>
                        </a:lnTo>
                        <a:lnTo>
                          <a:pt x="21600" y="0"/>
                        </a:lnTo>
                        <a:close/>
                      </a:path>
                    </a:pathLst>
                  </a:cu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Rectangle 40"/>
                  <p:cNvSpPr>
                    <a:spLocks noChangeArrowheads="1"/>
                  </p:cNvSpPr>
                  <p:nvPr/>
                </p:nvSpPr>
                <p:spPr bwMode="auto">
                  <a:xfrm>
                    <a:off x="1920" y="2736"/>
                    <a:ext cx="48" cy="24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Rectangle 41"/>
                  <p:cNvSpPr>
                    <a:spLocks noChangeArrowheads="1"/>
                  </p:cNvSpPr>
                  <p:nvPr/>
                </p:nvSpPr>
                <p:spPr bwMode="auto">
                  <a:xfrm>
                    <a:off x="2016" y="2736"/>
                    <a:ext cx="48" cy="24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grpSp>
        <p:nvGrpSpPr>
          <p:cNvPr id="114" name="Group 42"/>
          <p:cNvGrpSpPr>
            <a:grpSpLocks/>
          </p:cNvGrpSpPr>
          <p:nvPr/>
        </p:nvGrpSpPr>
        <p:grpSpPr bwMode="auto">
          <a:xfrm>
            <a:off x="4789016" y="4113485"/>
            <a:ext cx="2665413" cy="2130425"/>
            <a:chOff x="3120" y="1536"/>
            <a:chExt cx="2448" cy="1920"/>
          </a:xfrm>
        </p:grpSpPr>
        <p:sp>
          <p:nvSpPr>
            <p:cNvPr id="115" name="Rectangle 43"/>
            <p:cNvSpPr>
              <a:spLocks noChangeArrowheads="1"/>
            </p:cNvSpPr>
            <p:nvPr/>
          </p:nvSpPr>
          <p:spPr bwMode="auto">
            <a:xfrm>
              <a:off x="3120" y="2977"/>
              <a:ext cx="864" cy="288"/>
            </a:xfrm>
            <a:prstGeom prst="rect">
              <a:avLst/>
            </a:prstGeom>
            <a:solidFill>
              <a:srgbClr val="FF9900"/>
            </a:solidFill>
            <a:ln>
              <a:noFill/>
            </a:ln>
            <a:effectLst/>
            <a:extLst>
              <a:ext uri="{91240B29-F687-4F45-9708-019B960494DF}">
                <a14:hiddenLine xmlns:a14="http://schemas.microsoft.com/office/drawing/2010/main" w="9525">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 name="Line 44"/>
            <p:cNvSpPr>
              <a:spLocks noChangeShapeType="1"/>
            </p:cNvSpPr>
            <p:nvPr/>
          </p:nvSpPr>
          <p:spPr bwMode="auto">
            <a:xfrm flipV="1">
              <a:off x="3216" y="3456"/>
              <a:ext cx="2352" cy="0"/>
            </a:xfrm>
            <a:prstGeom prst="line">
              <a:avLst/>
            </a:prstGeom>
            <a:noFill/>
            <a:ln w="9525">
              <a:solidFill>
                <a:srgbClr val="8800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 name="Oval 45"/>
            <p:cNvSpPr>
              <a:spLocks noChangeArrowheads="1"/>
            </p:cNvSpPr>
            <p:nvPr/>
          </p:nvSpPr>
          <p:spPr bwMode="auto">
            <a:xfrm>
              <a:off x="3935" y="1729"/>
              <a:ext cx="145" cy="145"/>
            </a:xfrm>
            <a:prstGeom prst="ellipse">
              <a:avLst/>
            </a:prstGeom>
            <a:solidFill>
              <a:srgbClr val="009900"/>
            </a:solidFill>
            <a:ln>
              <a:noFill/>
            </a:ln>
            <a:effectLst/>
            <a:extLst>
              <a:ext uri="{91240B29-F687-4F45-9708-019B960494DF}">
                <a14:hiddenLine xmlns:a14="http://schemas.microsoft.com/office/drawing/2010/main" w="9525">
                  <a:solidFill>
                    <a:srgbClr val="FFCC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 name="Oval 46"/>
            <p:cNvSpPr>
              <a:spLocks noChangeArrowheads="1"/>
            </p:cNvSpPr>
            <p:nvPr/>
          </p:nvSpPr>
          <p:spPr bwMode="auto">
            <a:xfrm>
              <a:off x="3648" y="2160"/>
              <a:ext cx="145" cy="145"/>
            </a:xfrm>
            <a:prstGeom prst="ellipse">
              <a:avLst/>
            </a:prstGeom>
            <a:solidFill>
              <a:srgbClr val="009900"/>
            </a:solidFill>
            <a:ln>
              <a:noFill/>
            </a:ln>
            <a:effectLst/>
            <a:extLst>
              <a:ext uri="{91240B29-F687-4F45-9708-019B960494DF}">
                <a14:hiddenLine xmlns:a14="http://schemas.microsoft.com/office/drawing/2010/main" w="9525">
                  <a:solidFill>
                    <a:srgbClr val="FFCC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 name="Oval 47"/>
            <p:cNvSpPr>
              <a:spLocks noChangeArrowheads="1"/>
            </p:cNvSpPr>
            <p:nvPr/>
          </p:nvSpPr>
          <p:spPr bwMode="auto">
            <a:xfrm>
              <a:off x="4080" y="1584"/>
              <a:ext cx="145" cy="145"/>
            </a:xfrm>
            <a:prstGeom prst="ellipse">
              <a:avLst/>
            </a:prstGeom>
            <a:solidFill>
              <a:srgbClr val="009900"/>
            </a:solidFill>
            <a:ln>
              <a:noFill/>
            </a:ln>
            <a:effectLst/>
            <a:extLst>
              <a:ext uri="{91240B29-F687-4F45-9708-019B960494DF}">
                <a14:hiddenLine xmlns:a14="http://schemas.microsoft.com/office/drawing/2010/main" w="9525">
                  <a:solidFill>
                    <a:srgbClr val="FFCC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 name="Oval 48"/>
            <p:cNvSpPr>
              <a:spLocks noChangeArrowheads="1"/>
            </p:cNvSpPr>
            <p:nvPr/>
          </p:nvSpPr>
          <p:spPr bwMode="auto">
            <a:xfrm>
              <a:off x="3792" y="1920"/>
              <a:ext cx="145" cy="145"/>
            </a:xfrm>
            <a:prstGeom prst="ellipse">
              <a:avLst/>
            </a:prstGeom>
            <a:solidFill>
              <a:srgbClr val="009900"/>
            </a:solidFill>
            <a:ln>
              <a:noFill/>
            </a:ln>
            <a:effectLst/>
            <a:extLst>
              <a:ext uri="{91240B29-F687-4F45-9708-019B960494DF}">
                <a14:hiddenLine xmlns:a14="http://schemas.microsoft.com/office/drawing/2010/main" w="9525">
                  <a:solidFill>
                    <a:srgbClr val="FFCC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 name="Oval 49"/>
            <p:cNvSpPr>
              <a:spLocks noChangeArrowheads="1"/>
            </p:cNvSpPr>
            <p:nvPr/>
          </p:nvSpPr>
          <p:spPr bwMode="auto">
            <a:xfrm>
              <a:off x="3552" y="2448"/>
              <a:ext cx="145" cy="145"/>
            </a:xfrm>
            <a:prstGeom prst="ellipse">
              <a:avLst/>
            </a:prstGeom>
            <a:solidFill>
              <a:srgbClr val="009900"/>
            </a:solidFill>
            <a:ln>
              <a:noFill/>
            </a:ln>
            <a:effectLst/>
            <a:extLst>
              <a:ext uri="{91240B29-F687-4F45-9708-019B960494DF}">
                <a14:hiddenLine xmlns:a14="http://schemas.microsoft.com/office/drawing/2010/main" w="9525">
                  <a:solidFill>
                    <a:srgbClr val="FFCC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 name="Oval 50"/>
            <p:cNvSpPr>
              <a:spLocks noChangeArrowheads="1"/>
            </p:cNvSpPr>
            <p:nvPr/>
          </p:nvSpPr>
          <p:spPr bwMode="auto">
            <a:xfrm>
              <a:off x="3456" y="2832"/>
              <a:ext cx="145" cy="145"/>
            </a:xfrm>
            <a:prstGeom prst="ellipse">
              <a:avLst/>
            </a:prstGeom>
            <a:solidFill>
              <a:srgbClr val="009900"/>
            </a:solidFill>
            <a:ln>
              <a:noFill/>
            </a:ln>
            <a:effectLst/>
            <a:extLst>
              <a:ext uri="{91240B29-F687-4F45-9708-019B960494DF}">
                <a14:hiddenLine xmlns:a14="http://schemas.microsoft.com/office/drawing/2010/main" w="9525">
                  <a:solidFill>
                    <a:srgbClr val="FFCC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 name="Rectangle 51"/>
            <p:cNvSpPr>
              <a:spLocks noChangeArrowheads="1"/>
            </p:cNvSpPr>
            <p:nvPr/>
          </p:nvSpPr>
          <p:spPr bwMode="auto">
            <a:xfrm>
              <a:off x="4608" y="2978"/>
              <a:ext cx="864" cy="288"/>
            </a:xfrm>
            <a:prstGeom prst="rect">
              <a:avLst/>
            </a:prstGeom>
            <a:solidFill>
              <a:srgbClr val="FF9900"/>
            </a:solidFill>
            <a:ln>
              <a:noFill/>
            </a:ln>
            <a:effectLst/>
            <a:extLst>
              <a:ext uri="{91240B29-F687-4F45-9708-019B960494DF}">
                <a14:hiddenLine xmlns:a14="http://schemas.microsoft.com/office/drawing/2010/main" w="9525">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 name="Oval 52"/>
            <p:cNvSpPr>
              <a:spLocks noChangeArrowheads="1"/>
            </p:cNvSpPr>
            <p:nvPr/>
          </p:nvSpPr>
          <p:spPr bwMode="auto">
            <a:xfrm>
              <a:off x="4559" y="1730"/>
              <a:ext cx="145" cy="145"/>
            </a:xfrm>
            <a:prstGeom prst="ellipse">
              <a:avLst/>
            </a:prstGeom>
            <a:solidFill>
              <a:srgbClr val="009900"/>
            </a:solidFill>
            <a:ln>
              <a:noFill/>
            </a:ln>
            <a:effectLst/>
            <a:extLst>
              <a:ext uri="{91240B29-F687-4F45-9708-019B960494DF}">
                <a14:hiddenLine xmlns:a14="http://schemas.microsoft.com/office/drawing/2010/main" w="9525">
                  <a:solidFill>
                    <a:srgbClr val="FFCC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 name="Oval 53"/>
            <p:cNvSpPr>
              <a:spLocks noChangeArrowheads="1"/>
            </p:cNvSpPr>
            <p:nvPr/>
          </p:nvSpPr>
          <p:spPr bwMode="auto">
            <a:xfrm>
              <a:off x="4799" y="2161"/>
              <a:ext cx="145" cy="145"/>
            </a:xfrm>
            <a:prstGeom prst="ellipse">
              <a:avLst/>
            </a:prstGeom>
            <a:solidFill>
              <a:srgbClr val="009900"/>
            </a:solidFill>
            <a:ln>
              <a:noFill/>
            </a:ln>
            <a:effectLst/>
            <a:extLst>
              <a:ext uri="{91240B29-F687-4F45-9708-019B960494DF}">
                <a14:hiddenLine xmlns:a14="http://schemas.microsoft.com/office/drawing/2010/main" w="9525">
                  <a:solidFill>
                    <a:srgbClr val="FFCC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 name="Oval 54"/>
            <p:cNvSpPr>
              <a:spLocks noChangeArrowheads="1"/>
            </p:cNvSpPr>
            <p:nvPr/>
          </p:nvSpPr>
          <p:spPr bwMode="auto">
            <a:xfrm>
              <a:off x="4416" y="1585"/>
              <a:ext cx="145" cy="145"/>
            </a:xfrm>
            <a:prstGeom prst="ellipse">
              <a:avLst/>
            </a:prstGeom>
            <a:solidFill>
              <a:srgbClr val="009900"/>
            </a:solidFill>
            <a:ln>
              <a:noFill/>
            </a:ln>
            <a:effectLst/>
            <a:extLst>
              <a:ext uri="{91240B29-F687-4F45-9708-019B960494DF}">
                <a14:hiddenLine xmlns:a14="http://schemas.microsoft.com/office/drawing/2010/main" w="9525">
                  <a:solidFill>
                    <a:srgbClr val="FFCC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 name="Oval 55"/>
            <p:cNvSpPr>
              <a:spLocks noChangeArrowheads="1"/>
            </p:cNvSpPr>
            <p:nvPr/>
          </p:nvSpPr>
          <p:spPr bwMode="auto">
            <a:xfrm>
              <a:off x="4703" y="1921"/>
              <a:ext cx="145" cy="145"/>
            </a:xfrm>
            <a:prstGeom prst="ellipse">
              <a:avLst/>
            </a:prstGeom>
            <a:solidFill>
              <a:srgbClr val="009900"/>
            </a:solidFill>
            <a:ln>
              <a:noFill/>
            </a:ln>
            <a:effectLst/>
            <a:extLst>
              <a:ext uri="{91240B29-F687-4F45-9708-019B960494DF}">
                <a14:hiddenLine xmlns:a14="http://schemas.microsoft.com/office/drawing/2010/main" w="9525">
                  <a:solidFill>
                    <a:srgbClr val="FFCC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 name="Oval 56"/>
            <p:cNvSpPr>
              <a:spLocks noChangeArrowheads="1"/>
            </p:cNvSpPr>
            <p:nvPr/>
          </p:nvSpPr>
          <p:spPr bwMode="auto">
            <a:xfrm>
              <a:off x="4896" y="2450"/>
              <a:ext cx="145" cy="145"/>
            </a:xfrm>
            <a:prstGeom prst="ellipse">
              <a:avLst/>
            </a:prstGeom>
            <a:solidFill>
              <a:srgbClr val="009900"/>
            </a:solidFill>
            <a:ln>
              <a:noFill/>
            </a:ln>
            <a:effectLst/>
            <a:extLst>
              <a:ext uri="{91240B29-F687-4F45-9708-019B960494DF}">
                <a14:hiddenLine xmlns:a14="http://schemas.microsoft.com/office/drawing/2010/main" w="9525">
                  <a:solidFill>
                    <a:srgbClr val="FFCC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 name="Oval 57"/>
            <p:cNvSpPr>
              <a:spLocks noChangeArrowheads="1"/>
            </p:cNvSpPr>
            <p:nvPr/>
          </p:nvSpPr>
          <p:spPr bwMode="auto">
            <a:xfrm>
              <a:off x="4991" y="2833"/>
              <a:ext cx="145" cy="145"/>
            </a:xfrm>
            <a:prstGeom prst="ellipse">
              <a:avLst/>
            </a:prstGeom>
            <a:solidFill>
              <a:srgbClr val="009900"/>
            </a:solidFill>
            <a:ln>
              <a:noFill/>
            </a:ln>
            <a:effectLst/>
            <a:extLst>
              <a:ext uri="{91240B29-F687-4F45-9708-019B960494DF}">
                <a14:hiddenLine xmlns:a14="http://schemas.microsoft.com/office/drawing/2010/main" w="9525">
                  <a:solidFill>
                    <a:srgbClr val="FFCC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 name="Line 58"/>
            <p:cNvSpPr>
              <a:spLocks noChangeShapeType="1"/>
            </p:cNvSpPr>
            <p:nvPr/>
          </p:nvSpPr>
          <p:spPr bwMode="auto">
            <a:xfrm>
              <a:off x="4176" y="3121"/>
              <a:ext cx="336" cy="0"/>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 name="AutoShape 59"/>
            <p:cNvSpPr>
              <a:spLocks noChangeArrowheads="1"/>
            </p:cNvSpPr>
            <p:nvPr/>
          </p:nvSpPr>
          <p:spPr bwMode="auto">
            <a:xfrm>
              <a:off x="3216" y="3264"/>
              <a:ext cx="190" cy="19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rgbClr val="FF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 name="AutoShape 60"/>
            <p:cNvSpPr>
              <a:spLocks noChangeArrowheads="1"/>
            </p:cNvSpPr>
            <p:nvPr/>
          </p:nvSpPr>
          <p:spPr bwMode="auto">
            <a:xfrm>
              <a:off x="3696" y="3264"/>
              <a:ext cx="190" cy="19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rgbClr val="FF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 name="AutoShape 61"/>
            <p:cNvSpPr>
              <a:spLocks noChangeArrowheads="1"/>
            </p:cNvSpPr>
            <p:nvPr/>
          </p:nvSpPr>
          <p:spPr bwMode="auto">
            <a:xfrm>
              <a:off x="5136" y="3264"/>
              <a:ext cx="190" cy="19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rgbClr val="FF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 name="AutoShape 62"/>
            <p:cNvSpPr>
              <a:spLocks noChangeArrowheads="1"/>
            </p:cNvSpPr>
            <p:nvPr/>
          </p:nvSpPr>
          <p:spPr bwMode="auto">
            <a:xfrm>
              <a:off x="4704" y="3264"/>
              <a:ext cx="190" cy="19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rgbClr val="FF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 name="Oval 63"/>
            <p:cNvSpPr>
              <a:spLocks noChangeArrowheads="1"/>
            </p:cNvSpPr>
            <p:nvPr/>
          </p:nvSpPr>
          <p:spPr bwMode="auto">
            <a:xfrm>
              <a:off x="4246" y="1536"/>
              <a:ext cx="145" cy="145"/>
            </a:xfrm>
            <a:prstGeom prst="ellipse">
              <a:avLst/>
            </a:prstGeom>
            <a:solidFill>
              <a:srgbClr val="009900"/>
            </a:solidFill>
            <a:ln>
              <a:noFill/>
            </a:ln>
            <a:effectLst/>
            <a:extLst>
              <a:ext uri="{91240B29-F687-4F45-9708-019B960494DF}">
                <a14:hiddenLine xmlns:a14="http://schemas.microsoft.com/office/drawing/2010/main" w="9525">
                  <a:solidFill>
                    <a:srgbClr val="FFCC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6" name="Group 64"/>
          <p:cNvGrpSpPr>
            <a:grpSpLocks/>
          </p:cNvGrpSpPr>
          <p:nvPr/>
        </p:nvGrpSpPr>
        <p:grpSpPr bwMode="auto">
          <a:xfrm>
            <a:off x="5077941" y="5840685"/>
            <a:ext cx="3422650" cy="828675"/>
            <a:chOff x="3470" y="3521"/>
            <a:chExt cx="2156" cy="522"/>
          </a:xfrm>
        </p:grpSpPr>
        <p:sp>
          <p:nvSpPr>
            <p:cNvPr id="137" name="Text Box 65"/>
            <p:cNvSpPr txBox="1">
              <a:spLocks noChangeArrowheads="1"/>
            </p:cNvSpPr>
            <p:nvPr/>
          </p:nvSpPr>
          <p:spPr bwMode="auto">
            <a:xfrm>
              <a:off x="3470" y="3793"/>
              <a:ext cx="13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000" b="1">
                  <a:solidFill>
                    <a:srgbClr val="880044"/>
                  </a:solidFill>
                  <a:latin typeface="楷体_GB2312" pitchFamily="49" charset="-122"/>
                  <a:ea typeface="楷体_GB2312" pitchFamily="49" charset="-122"/>
                </a:rPr>
                <a:t>地面上的人观察</a:t>
              </a:r>
            </a:p>
          </p:txBody>
        </p:sp>
        <p:grpSp>
          <p:nvGrpSpPr>
            <p:cNvPr id="138" name="Group 66"/>
            <p:cNvGrpSpPr>
              <a:grpSpLocks/>
            </p:cNvGrpSpPr>
            <p:nvPr/>
          </p:nvGrpSpPr>
          <p:grpSpPr bwMode="auto">
            <a:xfrm>
              <a:off x="5193" y="3521"/>
              <a:ext cx="433" cy="471"/>
              <a:chOff x="5088" y="3408"/>
              <a:chExt cx="720" cy="720"/>
            </a:xfrm>
          </p:grpSpPr>
          <p:grpSp>
            <p:nvGrpSpPr>
              <p:cNvPr id="139" name="Group 67"/>
              <p:cNvGrpSpPr>
                <a:grpSpLocks/>
              </p:cNvGrpSpPr>
              <p:nvPr/>
            </p:nvGrpSpPr>
            <p:grpSpPr bwMode="auto">
              <a:xfrm>
                <a:off x="5184" y="3408"/>
                <a:ext cx="432" cy="720"/>
                <a:chOff x="2976" y="1152"/>
                <a:chExt cx="432" cy="720"/>
              </a:xfrm>
            </p:grpSpPr>
            <p:sp>
              <p:nvSpPr>
                <p:cNvPr id="141" name="Oval 68"/>
                <p:cNvSpPr>
                  <a:spLocks noChangeArrowheads="1"/>
                </p:cNvSpPr>
                <p:nvPr/>
              </p:nvSpPr>
              <p:spPr bwMode="auto">
                <a:xfrm>
                  <a:off x="3072" y="1152"/>
                  <a:ext cx="240" cy="24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 name="AutoShape 69"/>
                <p:cNvSpPr>
                  <a:spLocks noChangeArrowheads="1"/>
                </p:cNvSpPr>
                <p:nvPr/>
              </p:nvSpPr>
              <p:spPr bwMode="auto">
                <a:xfrm flipV="1">
                  <a:off x="2976" y="1392"/>
                  <a:ext cx="432" cy="240"/>
                </a:xfrm>
                <a:custGeom>
                  <a:avLst/>
                  <a:gdLst>
                    <a:gd name="G0" fmla="+- 7895 0 0"/>
                    <a:gd name="G1" fmla="+- 21600 0 7895"/>
                    <a:gd name="G2" fmla="*/ 7895 1 2"/>
                    <a:gd name="G3" fmla="+- 21600 0 G2"/>
                    <a:gd name="G4" fmla="+/ 7895 21600 2"/>
                    <a:gd name="G5" fmla="+/ G1 0 2"/>
                    <a:gd name="G6" fmla="*/ 21600 21600 7895"/>
                    <a:gd name="G7" fmla="*/ G6 1 2"/>
                    <a:gd name="G8" fmla="+- 21600 0 G7"/>
                    <a:gd name="G9" fmla="*/ 21600 1 2"/>
                    <a:gd name="G10" fmla="+- 7895 0 G9"/>
                    <a:gd name="G11" fmla="?: G10 G8 0"/>
                    <a:gd name="G12" fmla="?: G10 G7 21600"/>
                    <a:gd name="T0" fmla="*/ 17652 w 21600"/>
                    <a:gd name="T1" fmla="*/ 10800 h 21600"/>
                    <a:gd name="T2" fmla="*/ 10800 w 21600"/>
                    <a:gd name="T3" fmla="*/ 21600 h 21600"/>
                    <a:gd name="T4" fmla="*/ 3948 w 21600"/>
                    <a:gd name="T5" fmla="*/ 10800 h 21600"/>
                    <a:gd name="T6" fmla="*/ 10800 w 21600"/>
                    <a:gd name="T7" fmla="*/ 0 h 21600"/>
                    <a:gd name="T8" fmla="*/ 5748 w 21600"/>
                    <a:gd name="T9" fmla="*/ 5748 h 21600"/>
                    <a:gd name="T10" fmla="*/ 15852 w 21600"/>
                    <a:gd name="T11" fmla="*/ 15852 h 21600"/>
                  </a:gdLst>
                  <a:ahLst/>
                  <a:cxnLst>
                    <a:cxn ang="0">
                      <a:pos x="T0" y="T1"/>
                    </a:cxn>
                    <a:cxn ang="0">
                      <a:pos x="T2" y="T3"/>
                    </a:cxn>
                    <a:cxn ang="0">
                      <a:pos x="T4" y="T5"/>
                    </a:cxn>
                    <a:cxn ang="0">
                      <a:pos x="T6" y="T7"/>
                    </a:cxn>
                  </a:cxnLst>
                  <a:rect l="T8" t="T9" r="T10" b="T11"/>
                  <a:pathLst>
                    <a:path w="21600" h="21600">
                      <a:moveTo>
                        <a:pt x="0" y="0"/>
                      </a:moveTo>
                      <a:lnTo>
                        <a:pt x="7895" y="21600"/>
                      </a:lnTo>
                      <a:lnTo>
                        <a:pt x="13705" y="21600"/>
                      </a:lnTo>
                      <a:lnTo>
                        <a:pt x="21600" y="0"/>
                      </a:lnTo>
                      <a:close/>
                    </a:path>
                  </a:pathLst>
                </a:cu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 name="Rectangle 70"/>
                <p:cNvSpPr>
                  <a:spLocks noChangeArrowheads="1"/>
                </p:cNvSpPr>
                <p:nvPr/>
              </p:nvSpPr>
              <p:spPr bwMode="auto">
                <a:xfrm>
                  <a:off x="3120" y="1632"/>
                  <a:ext cx="48" cy="24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 name="Rectangle 71"/>
                <p:cNvSpPr>
                  <a:spLocks noChangeArrowheads="1"/>
                </p:cNvSpPr>
                <p:nvPr/>
              </p:nvSpPr>
              <p:spPr bwMode="auto">
                <a:xfrm>
                  <a:off x="3216" y="1632"/>
                  <a:ext cx="48" cy="24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0" name="Line 72"/>
              <p:cNvSpPr>
                <a:spLocks noChangeShapeType="1"/>
              </p:cNvSpPr>
              <p:nvPr/>
            </p:nvSpPr>
            <p:spPr bwMode="auto">
              <a:xfrm>
                <a:off x="5088" y="4128"/>
                <a:ext cx="720" cy="0"/>
              </a:xfrm>
              <a:prstGeom prst="line">
                <a:avLst/>
              </a:prstGeom>
              <a:noFill/>
              <a:ln w="9525">
                <a:solidFill>
                  <a:srgbClr val="88004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2" name="矩形 1"/>
          <p:cNvSpPr/>
          <p:nvPr/>
        </p:nvSpPr>
        <p:spPr>
          <a:xfrm>
            <a:off x="6826184" y="4040460"/>
            <a:ext cx="2378104" cy="1015663"/>
          </a:xfrm>
          <a:prstGeom prst="rect">
            <a:avLst/>
          </a:prstGeom>
        </p:spPr>
        <p:txBody>
          <a:bodyPr wrap="square">
            <a:spAutoFit/>
          </a:bodyPr>
          <a:lstStyle/>
          <a:p>
            <a:r>
              <a:rPr lang="zh-CN" altLang="en-US" sz="2000" b="1" dirty="0">
                <a:solidFill>
                  <a:schemeClr val="accent2"/>
                </a:solidFill>
                <a:latin typeface="+mj-ea"/>
              </a:rPr>
              <a:t>对于同一运动，由于参考系的不同而有不同的描述。</a:t>
            </a:r>
            <a:endParaRPr lang="zh-CN" altLang="en-US" sz="3600" b="1" dirty="0">
              <a:solidFill>
                <a:schemeClr val="accent2"/>
              </a:solidFill>
            </a:endParaRPr>
          </a:p>
        </p:txBody>
      </p:sp>
    </p:spTree>
    <p:extLst>
      <p:ext uri="{BB962C8B-B14F-4D97-AF65-F5344CB8AC3E}">
        <p14:creationId xmlns:p14="http://schemas.microsoft.com/office/powerpoint/2010/main" val="11259073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C7B9EC8-76F1-4070-B1E3-8B0B9AA43B6F}"/>
              </a:ext>
            </a:extLst>
          </p:cNvPr>
          <p:cNvSpPr/>
          <p:nvPr/>
        </p:nvSpPr>
        <p:spPr>
          <a:xfrm>
            <a:off x="1187624" y="1772816"/>
            <a:ext cx="2088232"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6FC9B6EB-11A7-4D8D-AAB3-64A328911FA8}"/>
              </a:ext>
            </a:extLst>
          </p:cNvPr>
          <p:cNvCxnSpPr/>
          <p:nvPr/>
        </p:nvCxnSpPr>
        <p:spPr>
          <a:xfrm flipH="1">
            <a:off x="1331640" y="1196752"/>
            <a:ext cx="1800200" cy="22322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FC9506D8-9B32-46FE-BE51-BE396A95488F}"/>
              </a:ext>
            </a:extLst>
          </p:cNvPr>
          <p:cNvSpPr/>
          <p:nvPr/>
        </p:nvSpPr>
        <p:spPr>
          <a:xfrm>
            <a:off x="3779912" y="2852936"/>
            <a:ext cx="2088232"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877FC847-E698-44E8-8754-DE0B53FC90D4}"/>
              </a:ext>
            </a:extLst>
          </p:cNvPr>
          <p:cNvCxnSpPr/>
          <p:nvPr/>
        </p:nvCxnSpPr>
        <p:spPr>
          <a:xfrm flipH="1">
            <a:off x="3923928" y="2276872"/>
            <a:ext cx="1800200" cy="22322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11F9625A-DEB9-462C-894C-9205729CE1FD}"/>
              </a:ext>
            </a:extLst>
          </p:cNvPr>
          <p:cNvSpPr/>
          <p:nvPr/>
        </p:nvSpPr>
        <p:spPr>
          <a:xfrm>
            <a:off x="6732240" y="1925216"/>
            <a:ext cx="2088232"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5FEB9B89-4E2B-4B71-8306-0AC81AFFCCAE}"/>
              </a:ext>
            </a:extLst>
          </p:cNvPr>
          <p:cNvCxnSpPr/>
          <p:nvPr/>
        </p:nvCxnSpPr>
        <p:spPr>
          <a:xfrm flipH="1">
            <a:off x="6876256" y="1349152"/>
            <a:ext cx="1800200" cy="22322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9366D55D-72E5-40BB-9B64-3B1145D7F57E}"/>
              </a:ext>
            </a:extLst>
          </p:cNvPr>
          <p:cNvSpPr txBox="1"/>
          <p:nvPr/>
        </p:nvSpPr>
        <p:spPr>
          <a:xfrm>
            <a:off x="4427984" y="4981818"/>
            <a:ext cx="2880320" cy="461665"/>
          </a:xfrm>
          <a:prstGeom prst="rect">
            <a:avLst/>
          </a:prstGeom>
          <a:noFill/>
        </p:spPr>
        <p:txBody>
          <a:bodyPr wrap="square" rtlCol="0">
            <a:spAutoFit/>
          </a:bodyPr>
          <a:lstStyle/>
          <a:p>
            <a:r>
              <a:rPr lang="zh-CN" altLang="en-US" sz="2400" dirty="0"/>
              <a:t>平动</a:t>
            </a:r>
          </a:p>
        </p:txBody>
      </p:sp>
    </p:spTree>
    <p:extLst>
      <p:ext uri="{BB962C8B-B14F-4D97-AF65-F5344CB8AC3E}">
        <p14:creationId xmlns:p14="http://schemas.microsoft.com/office/powerpoint/2010/main" val="2651077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绪论</a:t>
            </a:r>
          </a:p>
        </p:txBody>
      </p:sp>
      <p:sp>
        <p:nvSpPr>
          <p:cNvPr id="3" name="内容占位符 2"/>
          <p:cNvSpPr>
            <a:spLocks noGrp="1"/>
          </p:cNvSpPr>
          <p:nvPr>
            <p:ph idx="1"/>
          </p:nvPr>
        </p:nvSpPr>
        <p:spPr/>
        <p:txBody>
          <a:bodyPr>
            <a:normAutofit lnSpcReduction="10000"/>
          </a:bodyPr>
          <a:lstStyle/>
          <a:p>
            <a:pPr>
              <a:lnSpc>
                <a:spcPct val="110000"/>
              </a:lnSpc>
            </a:pPr>
            <a:r>
              <a:rPr lang="zh-CN" altLang="en-US" dirty="0"/>
              <a:t>力学：研究机械运动的学科。</a:t>
            </a:r>
            <a:br>
              <a:rPr lang="en-US" altLang="zh-CN" dirty="0"/>
            </a:br>
            <a:br>
              <a:rPr lang="en-US" altLang="zh-CN" dirty="0"/>
            </a:br>
            <a:r>
              <a:rPr lang="zh-CN" altLang="en-US" dirty="0">
                <a:solidFill>
                  <a:srgbClr val="FF0000"/>
                </a:solidFill>
              </a:rPr>
              <a:t>机械运动</a:t>
            </a:r>
            <a:r>
              <a:rPr lang="zh-CN" altLang="en-US" dirty="0"/>
              <a:t>是物体的空间位形随时间的变化比如：静止、平动、转动、振动（波动）、变形、流动、扩散等。</a:t>
            </a:r>
            <a:br>
              <a:rPr lang="en-US" altLang="zh-CN" dirty="0"/>
            </a:br>
            <a:endParaRPr lang="en-US" altLang="zh-CN" dirty="0"/>
          </a:p>
          <a:p>
            <a:r>
              <a:rPr lang="zh-CN" altLang="en-US" dirty="0"/>
              <a:t>大学物理中的力学与高中力学的不同之处：</a:t>
            </a:r>
            <a:br>
              <a:rPr lang="en-US" altLang="zh-CN" dirty="0"/>
            </a:br>
            <a:r>
              <a:rPr lang="en-US" altLang="zh-CN" dirty="0"/>
              <a:t>1. </a:t>
            </a:r>
            <a:r>
              <a:rPr lang="zh-CN" altLang="en-US" dirty="0"/>
              <a:t>更严谨的推导和分析；</a:t>
            </a:r>
            <a:br>
              <a:rPr lang="en-US" altLang="zh-CN" dirty="0"/>
            </a:br>
            <a:r>
              <a:rPr lang="en-US" altLang="zh-CN" dirty="0"/>
              <a:t>2. </a:t>
            </a:r>
            <a:r>
              <a:rPr lang="zh-CN" altLang="en-US" b="1" dirty="0">
                <a:solidFill>
                  <a:srgbClr val="FF0000"/>
                </a:solidFill>
              </a:rPr>
              <a:t>利用微积分，处理更一般的问题。</a:t>
            </a:r>
            <a:endParaRPr lang="en-US" altLang="zh-CN" b="1" dirty="0">
              <a:solidFill>
                <a:srgbClr val="FF0000"/>
              </a:solidFill>
            </a:endParaRPr>
          </a:p>
          <a:p>
            <a:pPr marL="0" indent="0">
              <a:buNone/>
            </a:pPr>
            <a:endParaRPr lang="zh-CN" altLang="en-US" dirty="0"/>
          </a:p>
        </p:txBody>
      </p:sp>
      <p:cxnSp>
        <p:nvCxnSpPr>
          <p:cNvPr id="4" name="直接连接符 3"/>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95536" y="6165304"/>
            <a:ext cx="8352928" cy="461665"/>
          </a:xfrm>
          <a:prstGeom prst="rect">
            <a:avLst/>
          </a:prstGeom>
          <a:noFill/>
          <a:ln>
            <a:solidFill>
              <a:srgbClr val="FFC000"/>
            </a:solidFill>
          </a:ln>
        </p:spPr>
        <p:txBody>
          <a:bodyPr wrap="square" rtlCol="0">
            <a:spAutoFit/>
          </a:bodyPr>
          <a:lstStyle/>
          <a:p>
            <a:r>
              <a:rPr lang="zh-CN" altLang="en-US" sz="2400" b="1" dirty="0">
                <a:solidFill>
                  <a:srgbClr val="FF0000"/>
                </a:solidFill>
              </a:rPr>
              <a:t>微积分是一种处理物理问题的数学工具，更是一种思维方式。</a:t>
            </a:r>
          </a:p>
        </p:txBody>
      </p:sp>
    </p:spTree>
    <p:extLst>
      <p:ext uri="{BB962C8B-B14F-4D97-AF65-F5344CB8AC3E}">
        <p14:creationId xmlns:p14="http://schemas.microsoft.com/office/powerpoint/2010/main" val="40529171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91264" cy="4997152"/>
          </a:xfrm>
        </p:spPr>
        <p:txBody>
          <a:bodyPr>
            <a:normAutofit/>
          </a:bodyPr>
          <a:lstStyle/>
          <a:p>
            <a:pPr>
              <a:lnSpc>
                <a:spcPct val="125000"/>
              </a:lnSpc>
              <a:spcBef>
                <a:spcPts val="1800"/>
              </a:spcBef>
            </a:pPr>
            <a:r>
              <a:rPr lang="zh-CN" altLang="en-US" dirty="0">
                <a:latin typeface="+mj-ea"/>
                <a:ea typeface="+mj-ea"/>
              </a:rPr>
              <a:t>动参考系作任意方式的平动</a:t>
            </a:r>
            <a:br>
              <a:rPr lang="en-US" altLang="zh-CN" dirty="0">
                <a:latin typeface="+mj-ea"/>
                <a:ea typeface="+mj-ea"/>
              </a:rPr>
            </a:br>
            <a:endParaRPr lang="en-US" altLang="zh-CN" sz="3600" dirty="0">
              <a:latin typeface="+mn-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p:nvPr>
        </p:nvSpPr>
        <p:spPr>
          <a:xfrm>
            <a:off x="0" y="274638"/>
            <a:ext cx="9144000" cy="1143000"/>
          </a:xfrm>
        </p:spPr>
        <p:txBody>
          <a:bodyPr>
            <a:noAutofit/>
          </a:bodyPr>
          <a:lstStyle/>
          <a:p>
            <a:r>
              <a:rPr lang="en-US" altLang="zh-CN" sz="3200" dirty="0"/>
              <a:t>§1.6</a:t>
            </a:r>
            <a:r>
              <a:rPr lang="zh-CN" altLang="en-US" sz="3200" dirty="0"/>
              <a:t> 不同参考系中的速度和加速度变换定理简介</a:t>
            </a:r>
          </a:p>
        </p:txBody>
      </p:sp>
      <p:grpSp>
        <p:nvGrpSpPr>
          <p:cNvPr id="2" name="组合 1"/>
          <p:cNvGrpSpPr/>
          <p:nvPr/>
        </p:nvGrpSpPr>
        <p:grpSpPr>
          <a:xfrm>
            <a:off x="5507483" y="1459334"/>
            <a:ext cx="3529013" cy="3625850"/>
            <a:chOff x="5507483" y="1459334"/>
            <a:chExt cx="3529013" cy="3625850"/>
          </a:xfrm>
        </p:grpSpPr>
        <p:grpSp>
          <p:nvGrpSpPr>
            <p:cNvPr id="76" name="Group 3"/>
            <p:cNvGrpSpPr>
              <a:grpSpLocks/>
            </p:cNvGrpSpPr>
            <p:nvPr/>
          </p:nvGrpSpPr>
          <p:grpSpPr bwMode="auto">
            <a:xfrm>
              <a:off x="5507483" y="2180059"/>
              <a:ext cx="3529013" cy="2905125"/>
              <a:chOff x="3288" y="1117"/>
              <a:chExt cx="2223" cy="1830"/>
            </a:xfrm>
          </p:grpSpPr>
          <p:sp>
            <p:nvSpPr>
              <p:cNvPr id="77" name="Line 4"/>
              <p:cNvSpPr>
                <a:spLocks noChangeShapeType="1"/>
              </p:cNvSpPr>
              <p:nvPr/>
            </p:nvSpPr>
            <p:spPr bwMode="auto">
              <a:xfrm>
                <a:off x="3515" y="1208"/>
                <a:ext cx="0" cy="1496"/>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 name="Line 5"/>
              <p:cNvSpPr>
                <a:spLocks noChangeShapeType="1"/>
              </p:cNvSpPr>
              <p:nvPr/>
            </p:nvSpPr>
            <p:spPr bwMode="auto">
              <a:xfrm flipH="1" flipV="1">
                <a:off x="3515" y="2704"/>
                <a:ext cx="1950" cy="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 name="Text Box 6"/>
              <p:cNvSpPr txBox="1">
                <a:spLocks noChangeArrowheads="1"/>
              </p:cNvSpPr>
              <p:nvPr/>
            </p:nvSpPr>
            <p:spPr bwMode="auto">
              <a:xfrm>
                <a:off x="5284" y="2659"/>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i="1">
                    <a:latin typeface="Times New Roman" pitchFamily="18" charset="0"/>
                  </a:rPr>
                  <a:t>x</a:t>
                </a:r>
              </a:p>
            </p:txBody>
          </p:sp>
          <p:sp>
            <p:nvSpPr>
              <p:cNvPr id="80" name="Text Box 7"/>
              <p:cNvSpPr txBox="1">
                <a:spLocks noChangeArrowheads="1"/>
              </p:cNvSpPr>
              <p:nvPr/>
            </p:nvSpPr>
            <p:spPr bwMode="auto">
              <a:xfrm>
                <a:off x="3288" y="1117"/>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i="1">
                    <a:latin typeface="Times New Roman" pitchFamily="18" charset="0"/>
                  </a:rPr>
                  <a:t>y</a:t>
                </a:r>
              </a:p>
            </p:txBody>
          </p:sp>
          <p:sp>
            <p:nvSpPr>
              <p:cNvPr id="81" name="Text Box 8"/>
              <p:cNvSpPr txBox="1">
                <a:spLocks noChangeArrowheads="1"/>
              </p:cNvSpPr>
              <p:nvPr/>
            </p:nvSpPr>
            <p:spPr bwMode="auto">
              <a:xfrm>
                <a:off x="3334" y="2643"/>
                <a:ext cx="2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i="1">
                    <a:latin typeface="Times New Roman" pitchFamily="18" charset="0"/>
                  </a:rPr>
                  <a:t>O</a:t>
                </a:r>
              </a:p>
            </p:txBody>
          </p:sp>
        </p:grpSp>
        <p:grpSp>
          <p:nvGrpSpPr>
            <p:cNvPr id="82" name="Group 9"/>
            <p:cNvGrpSpPr>
              <a:grpSpLocks/>
            </p:cNvGrpSpPr>
            <p:nvPr/>
          </p:nvGrpSpPr>
          <p:grpSpPr bwMode="auto">
            <a:xfrm>
              <a:off x="6155188" y="3473871"/>
              <a:ext cx="576263" cy="793750"/>
              <a:chOff x="3696" y="1932"/>
              <a:chExt cx="363" cy="500"/>
            </a:xfrm>
          </p:grpSpPr>
          <p:sp>
            <p:nvSpPr>
              <p:cNvPr id="83" name="Oval 10"/>
              <p:cNvSpPr>
                <a:spLocks noChangeArrowheads="1"/>
              </p:cNvSpPr>
              <p:nvPr/>
            </p:nvSpPr>
            <p:spPr bwMode="auto">
              <a:xfrm>
                <a:off x="3878" y="2115"/>
                <a:ext cx="45" cy="4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4" name="Group 11"/>
              <p:cNvGrpSpPr>
                <a:grpSpLocks/>
              </p:cNvGrpSpPr>
              <p:nvPr/>
            </p:nvGrpSpPr>
            <p:grpSpPr bwMode="auto">
              <a:xfrm>
                <a:off x="3696" y="1932"/>
                <a:ext cx="363" cy="500"/>
                <a:chOff x="3696" y="1932"/>
                <a:chExt cx="363" cy="500"/>
              </a:xfrm>
            </p:grpSpPr>
            <p:grpSp>
              <p:nvGrpSpPr>
                <p:cNvPr id="85" name="Group 12"/>
                <p:cNvGrpSpPr>
                  <a:grpSpLocks/>
                </p:cNvGrpSpPr>
                <p:nvPr/>
              </p:nvGrpSpPr>
              <p:grpSpPr bwMode="auto">
                <a:xfrm>
                  <a:off x="3742" y="2160"/>
                  <a:ext cx="317" cy="272"/>
                  <a:chOff x="3742" y="2160"/>
                  <a:chExt cx="317" cy="272"/>
                </a:xfrm>
              </p:grpSpPr>
              <p:sp>
                <p:nvSpPr>
                  <p:cNvPr id="89" name="Line 13"/>
                  <p:cNvSpPr>
                    <a:spLocks noChangeShapeType="1"/>
                  </p:cNvSpPr>
                  <p:nvPr/>
                </p:nvSpPr>
                <p:spPr bwMode="auto">
                  <a:xfrm flipV="1">
                    <a:off x="3742" y="2161"/>
                    <a:ext cx="135" cy="4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 name="Line 14"/>
                  <p:cNvSpPr>
                    <a:spLocks noChangeShapeType="1"/>
                  </p:cNvSpPr>
                  <p:nvPr/>
                </p:nvSpPr>
                <p:spPr bwMode="auto">
                  <a:xfrm>
                    <a:off x="3923" y="2160"/>
                    <a:ext cx="136" cy="27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7" name="Text Box 16"/>
                <p:cNvSpPr txBox="1">
                  <a:spLocks noChangeArrowheads="1"/>
                </p:cNvSpPr>
                <p:nvPr/>
              </p:nvSpPr>
              <p:spPr bwMode="auto">
                <a:xfrm>
                  <a:off x="3696" y="1932"/>
                  <a:ext cx="3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latin typeface="Times New Roman" pitchFamily="18" charset="0"/>
                    </a:rPr>
                    <a:t>A</a:t>
                  </a:r>
                </a:p>
              </p:txBody>
            </p:sp>
          </p:grpSp>
        </p:grpSp>
        <p:grpSp>
          <p:nvGrpSpPr>
            <p:cNvPr id="91" name="Group 18"/>
            <p:cNvGrpSpPr>
              <a:grpSpLocks/>
            </p:cNvGrpSpPr>
            <p:nvPr/>
          </p:nvGrpSpPr>
          <p:grpSpPr bwMode="auto">
            <a:xfrm>
              <a:off x="6444108" y="1819696"/>
              <a:ext cx="647700" cy="1944688"/>
              <a:chOff x="3878" y="890"/>
              <a:chExt cx="408" cy="1225"/>
            </a:xfrm>
          </p:grpSpPr>
          <p:sp>
            <p:nvSpPr>
              <p:cNvPr id="92" name="Line 19"/>
              <p:cNvSpPr>
                <a:spLocks noChangeShapeType="1"/>
              </p:cNvSpPr>
              <p:nvPr/>
            </p:nvSpPr>
            <p:spPr bwMode="auto">
              <a:xfrm flipV="1">
                <a:off x="3878" y="890"/>
                <a:ext cx="408" cy="1225"/>
              </a:xfrm>
              <a:prstGeom prst="line">
                <a:avLst/>
              </a:prstGeom>
              <a:noFill/>
              <a:ln w="28575">
                <a:solidFill>
                  <a:srgbClr val="66FF33"/>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 name="Text Box 20"/>
              <p:cNvSpPr txBox="1">
                <a:spLocks noChangeArrowheads="1"/>
              </p:cNvSpPr>
              <p:nvPr/>
            </p:nvSpPr>
            <p:spPr bwMode="auto">
              <a:xfrm rot="17576733">
                <a:off x="3821" y="1276"/>
                <a:ext cx="36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err="1">
                    <a:latin typeface="Symbol" pitchFamily="18" charset="2"/>
                  </a:rPr>
                  <a:t>D</a:t>
                </a:r>
                <a:r>
                  <a:rPr lang="en-US" altLang="zh-CN" b="1" dirty="0" err="1">
                    <a:latin typeface="Times New Roman" panose="02020603050405020304" pitchFamily="18" charset="0"/>
                    <a:cs typeface="Times New Roman" panose="02020603050405020304" pitchFamily="18" charset="0"/>
                  </a:rPr>
                  <a:t>r</a:t>
                </a:r>
                <a:endParaRPr lang="en-US" altLang="zh-CN" sz="2000" b="1" dirty="0">
                  <a:latin typeface="Times New Roman" panose="02020603050405020304" pitchFamily="18" charset="0"/>
                  <a:cs typeface="Times New Roman" panose="02020603050405020304" pitchFamily="18" charset="0"/>
                </a:endParaRPr>
              </a:p>
            </p:txBody>
          </p:sp>
        </p:grpSp>
        <p:grpSp>
          <p:nvGrpSpPr>
            <p:cNvPr id="94" name="Group 21"/>
            <p:cNvGrpSpPr>
              <a:grpSpLocks/>
            </p:cNvGrpSpPr>
            <p:nvPr/>
          </p:nvGrpSpPr>
          <p:grpSpPr bwMode="auto">
            <a:xfrm>
              <a:off x="7091808" y="1459334"/>
              <a:ext cx="792163" cy="936625"/>
              <a:chOff x="4286" y="663"/>
              <a:chExt cx="499" cy="590"/>
            </a:xfrm>
          </p:grpSpPr>
          <p:sp>
            <p:nvSpPr>
              <p:cNvPr id="95" name="Oval 22"/>
              <p:cNvSpPr>
                <a:spLocks noChangeArrowheads="1"/>
              </p:cNvSpPr>
              <p:nvPr/>
            </p:nvSpPr>
            <p:spPr bwMode="auto">
              <a:xfrm>
                <a:off x="4286" y="845"/>
                <a:ext cx="45" cy="4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6" name="Group 23"/>
              <p:cNvGrpSpPr>
                <a:grpSpLocks/>
              </p:cNvGrpSpPr>
              <p:nvPr/>
            </p:nvGrpSpPr>
            <p:grpSpPr bwMode="auto">
              <a:xfrm>
                <a:off x="4331" y="663"/>
                <a:ext cx="454" cy="590"/>
                <a:chOff x="4331" y="663"/>
                <a:chExt cx="454" cy="590"/>
              </a:xfrm>
            </p:grpSpPr>
            <p:sp>
              <p:nvSpPr>
                <p:cNvPr id="97" name="Line 24"/>
                <p:cNvSpPr>
                  <a:spLocks noChangeShapeType="1"/>
                </p:cNvSpPr>
                <p:nvPr/>
              </p:nvSpPr>
              <p:spPr bwMode="auto">
                <a:xfrm flipH="1" flipV="1">
                  <a:off x="4332" y="890"/>
                  <a:ext cx="90" cy="363"/>
                </a:xfrm>
                <a:prstGeom prst="line">
                  <a:avLst/>
                </a:prstGeom>
                <a:noFill/>
                <a:ln w="2857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 name="Text Box 25"/>
                <p:cNvSpPr txBox="1">
                  <a:spLocks noChangeArrowheads="1"/>
                </p:cNvSpPr>
                <p:nvPr/>
              </p:nvSpPr>
              <p:spPr bwMode="auto">
                <a:xfrm>
                  <a:off x="4331" y="663"/>
                  <a:ext cx="3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latin typeface="Times New Roman" pitchFamily="18" charset="0"/>
                    </a:rPr>
                    <a:t>B</a:t>
                  </a:r>
                </a:p>
              </p:txBody>
            </p:sp>
            <p:sp>
              <p:nvSpPr>
                <p:cNvPr id="99" name="Text Box 26"/>
                <p:cNvSpPr txBox="1">
                  <a:spLocks noChangeArrowheads="1"/>
                </p:cNvSpPr>
                <p:nvPr/>
              </p:nvSpPr>
              <p:spPr bwMode="auto">
                <a:xfrm rot="21049200">
                  <a:off x="4422" y="845"/>
                  <a:ext cx="3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err="1">
                      <a:solidFill>
                        <a:srgbClr val="FF00FF"/>
                      </a:solidFill>
                      <a:latin typeface="Symbol" pitchFamily="18" charset="2"/>
                    </a:rPr>
                    <a:t>D</a:t>
                  </a:r>
                  <a:r>
                    <a:rPr lang="en-US" altLang="zh-CN" sz="2000" b="1" dirty="0" err="1">
                      <a:solidFill>
                        <a:srgbClr val="FF00FF"/>
                      </a:solidFill>
                    </a:rPr>
                    <a:t>r</a:t>
                  </a:r>
                  <a:r>
                    <a:rPr lang="en-US" altLang="zh-CN" sz="2000" b="1" dirty="0">
                      <a:solidFill>
                        <a:srgbClr val="FF00FF"/>
                      </a:solidFill>
                    </a:rPr>
                    <a:t>’</a:t>
                  </a:r>
                </a:p>
              </p:txBody>
            </p:sp>
          </p:grpSp>
        </p:grpSp>
        <p:grpSp>
          <p:nvGrpSpPr>
            <p:cNvPr id="100" name="Group 27"/>
            <p:cNvGrpSpPr>
              <a:grpSpLocks/>
            </p:cNvGrpSpPr>
            <p:nvPr/>
          </p:nvGrpSpPr>
          <p:grpSpPr bwMode="auto">
            <a:xfrm>
              <a:off x="6515546" y="1459334"/>
              <a:ext cx="1944687" cy="2305050"/>
              <a:chOff x="3923" y="663"/>
              <a:chExt cx="1225" cy="1452"/>
            </a:xfrm>
          </p:grpSpPr>
          <p:sp>
            <p:nvSpPr>
              <p:cNvPr id="101" name="Line 28"/>
              <p:cNvSpPr>
                <a:spLocks noChangeShapeType="1"/>
              </p:cNvSpPr>
              <p:nvPr/>
            </p:nvSpPr>
            <p:spPr bwMode="auto">
              <a:xfrm flipV="1">
                <a:off x="4150" y="1661"/>
                <a:ext cx="272" cy="409"/>
              </a:xfrm>
              <a:prstGeom prst="line">
                <a:avLst/>
              </a:prstGeom>
              <a:noFill/>
              <a:ln w="9525">
                <a:solidFill>
                  <a:srgbClr val="99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2" name="Group 29"/>
              <p:cNvGrpSpPr>
                <a:grpSpLocks/>
              </p:cNvGrpSpPr>
              <p:nvPr/>
            </p:nvGrpSpPr>
            <p:grpSpPr bwMode="auto">
              <a:xfrm>
                <a:off x="3923" y="663"/>
                <a:ext cx="1225" cy="1452"/>
                <a:chOff x="3923" y="663"/>
                <a:chExt cx="1225" cy="1452"/>
              </a:xfrm>
            </p:grpSpPr>
            <p:grpSp>
              <p:nvGrpSpPr>
                <p:cNvPr id="103" name="Group 30"/>
                <p:cNvGrpSpPr>
                  <a:grpSpLocks/>
                </p:cNvGrpSpPr>
                <p:nvPr/>
              </p:nvGrpSpPr>
              <p:grpSpPr bwMode="auto">
                <a:xfrm rot="-498089">
                  <a:off x="4195" y="1026"/>
                  <a:ext cx="908" cy="590"/>
                  <a:chOff x="3696" y="1570"/>
                  <a:chExt cx="908" cy="590"/>
                </a:xfrm>
              </p:grpSpPr>
              <p:sp>
                <p:nvSpPr>
                  <p:cNvPr id="112" name="Line 31"/>
                  <p:cNvSpPr>
                    <a:spLocks noChangeShapeType="1"/>
                  </p:cNvSpPr>
                  <p:nvPr/>
                </p:nvSpPr>
                <p:spPr bwMode="auto">
                  <a:xfrm flipV="1">
                    <a:off x="3878" y="1933"/>
                    <a:ext cx="726" cy="227"/>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 name="Line 32"/>
                  <p:cNvSpPr>
                    <a:spLocks noChangeShapeType="1"/>
                  </p:cNvSpPr>
                  <p:nvPr/>
                </p:nvSpPr>
                <p:spPr bwMode="auto">
                  <a:xfrm rot="16200000" flipV="1">
                    <a:off x="3492" y="1774"/>
                    <a:ext cx="590" cy="18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4" name="Group 33"/>
                <p:cNvGrpSpPr>
                  <a:grpSpLocks/>
                </p:cNvGrpSpPr>
                <p:nvPr/>
              </p:nvGrpSpPr>
              <p:grpSpPr bwMode="auto">
                <a:xfrm>
                  <a:off x="4287" y="1253"/>
                  <a:ext cx="317" cy="317"/>
                  <a:chOff x="3742" y="2115"/>
                  <a:chExt cx="317" cy="317"/>
                </a:xfrm>
              </p:grpSpPr>
              <p:sp>
                <p:nvSpPr>
                  <p:cNvPr id="109" name="Oval 34"/>
                  <p:cNvSpPr>
                    <a:spLocks noChangeArrowheads="1"/>
                  </p:cNvSpPr>
                  <p:nvPr/>
                </p:nvSpPr>
                <p:spPr bwMode="auto">
                  <a:xfrm>
                    <a:off x="3878" y="2115"/>
                    <a:ext cx="45" cy="4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 name="Line 35"/>
                  <p:cNvSpPr>
                    <a:spLocks noChangeShapeType="1"/>
                  </p:cNvSpPr>
                  <p:nvPr/>
                </p:nvSpPr>
                <p:spPr bwMode="auto">
                  <a:xfrm flipV="1">
                    <a:off x="3742" y="2115"/>
                    <a:ext cx="181" cy="9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1" name="Line 36"/>
                  <p:cNvSpPr>
                    <a:spLocks noChangeShapeType="1"/>
                  </p:cNvSpPr>
                  <p:nvPr/>
                </p:nvSpPr>
                <p:spPr bwMode="auto">
                  <a:xfrm>
                    <a:off x="3923" y="2160"/>
                    <a:ext cx="136" cy="27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5" name="Line 37"/>
                <p:cNvSpPr>
                  <a:spLocks noChangeShapeType="1"/>
                </p:cNvSpPr>
                <p:nvPr/>
              </p:nvSpPr>
              <p:spPr bwMode="auto">
                <a:xfrm flipV="1">
                  <a:off x="3923" y="1298"/>
                  <a:ext cx="499" cy="817"/>
                </a:xfrm>
                <a:prstGeom prst="line">
                  <a:avLst/>
                </a:prstGeom>
                <a:noFill/>
                <a:ln w="28575">
                  <a:solidFill>
                    <a:srgbClr val="9900CC"/>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 name="Text Box 38"/>
                <p:cNvSpPr txBox="1">
                  <a:spLocks noChangeArrowheads="1"/>
                </p:cNvSpPr>
                <p:nvPr/>
              </p:nvSpPr>
              <p:spPr bwMode="auto">
                <a:xfrm>
                  <a:off x="4422" y="1048"/>
                  <a:ext cx="3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solidFill>
                        <a:srgbClr val="0000FF"/>
                      </a:solidFill>
                      <a:latin typeface="Times New Roman" pitchFamily="18" charset="0"/>
                    </a:rPr>
                    <a:t>A’</a:t>
                  </a:r>
                </a:p>
              </p:txBody>
            </p:sp>
            <p:sp>
              <p:nvSpPr>
                <p:cNvPr id="107" name="Text Box 39"/>
                <p:cNvSpPr txBox="1">
                  <a:spLocks noChangeArrowheads="1"/>
                </p:cNvSpPr>
                <p:nvPr/>
              </p:nvSpPr>
              <p:spPr bwMode="auto">
                <a:xfrm rot="17676531">
                  <a:off x="4012" y="1568"/>
                  <a:ext cx="4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solidFill>
                        <a:srgbClr val="CC3300"/>
                      </a:solidFill>
                      <a:latin typeface="Times New Roman" pitchFamily="18" charset="0"/>
                    </a:rPr>
                    <a:t>u</a:t>
                  </a:r>
                  <a:r>
                    <a:rPr lang="en-US" altLang="zh-CN" b="1">
                      <a:solidFill>
                        <a:srgbClr val="CC3300"/>
                      </a:solidFill>
                    </a:rPr>
                    <a:t> </a:t>
                  </a:r>
                  <a:r>
                    <a:rPr lang="en-US" altLang="zh-CN" sz="1600" b="1">
                      <a:solidFill>
                        <a:srgbClr val="CC3300"/>
                      </a:solidFill>
                      <a:latin typeface="Symbol" pitchFamily="18" charset="2"/>
                    </a:rPr>
                    <a:t>D</a:t>
                  </a:r>
                  <a:r>
                    <a:rPr lang="en-US" altLang="zh-CN" b="1">
                      <a:solidFill>
                        <a:srgbClr val="CC3300"/>
                      </a:solidFill>
                    </a:rPr>
                    <a:t>t</a:t>
                  </a:r>
                </a:p>
              </p:txBody>
            </p:sp>
            <p:sp>
              <p:nvSpPr>
                <p:cNvPr id="108" name="Freeform 40"/>
                <p:cNvSpPr>
                  <a:spLocks/>
                </p:cNvSpPr>
                <p:nvPr/>
              </p:nvSpPr>
              <p:spPr bwMode="auto">
                <a:xfrm>
                  <a:off x="4014" y="663"/>
                  <a:ext cx="1134" cy="1043"/>
                </a:xfrm>
                <a:custGeom>
                  <a:avLst/>
                  <a:gdLst>
                    <a:gd name="T0" fmla="*/ 317 w 1134"/>
                    <a:gd name="T1" fmla="*/ 0 h 1043"/>
                    <a:gd name="T2" fmla="*/ 45 w 1134"/>
                    <a:gd name="T3" fmla="*/ 90 h 1043"/>
                    <a:gd name="T4" fmla="*/ 0 w 1134"/>
                    <a:gd name="T5" fmla="*/ 363 h 1043"/>
                    <a:gd name="T6" fmla="*/ 90 w 1134"/>
                    <a:gd name="T7" fmla="*/ 635 h 1043"/>
                    <a:gd name="T8" fmla="*/ 181 w 1134"/>
                    <a:gd name="T9" fmla="*/ 862 h 1043"/>
                    <a:gd name="T10" fmla="*/ 408 w 1134"/>
                    <a:gd name="T11" fmla="*/ 1043 h 1043"/>
                    <a:gd name="T12" fmla="*/ 861 w 1134"/>
                    <a:gd name="T13" fmla="*/ 1043 h 1043"/>
                    <a:gd name="T14" fmla="*/ 1088 w 1134"/>
                    <a:gd name="T15" fmla="*/ 862 h 1043"/>
                    <a:gd name="T16" fmla="*/ 1134 w 1134"/>
                    <a:gd name="T17" fmla="*/ 635 h 1043"/>
                    <a:gd name="T18" fmla="*/ 952 w 1134"/>
                    <a:gd name="T19" fmla="*/ 317 h 1043"/>
                    <a:gd name="T20" fmla="*/ 771 w 1134"/>
                    <a:gd name="T21" fmla="*/ 272 h 1043"/>
                    <a:gd name="T22" fmla="*/ 589 w 1134"/>
                    <a:gd name="T23" fmla="*/ 90 h 1043"/>
                    <a:gd name="T24" fmla="*/ 408 w 1134"/>
                    <a:gd name="T25" fmla="*/ 0 h 1043"/>
                    <a:gd name="T26" fmla="*/ 317 w 1134"/>
                    <a:gd name="T27" fmla="*/ 0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4" h="1043">
                      <a:moveTo>
                        <a:pt x="317" y="0"/>
                      </a:moveTo>
                      <a:lnTo>
                        <a:pt x="45" y="90"/>
                      </a:lnTo>
                      <a:lnTo>
                        <a:pt x="0" y="363"/>
                      </a:lnTo>
                      <a:lnTo>
                        <a:pt x="90" y="635"/>
                      </a:lnTo>
                      <a:lnTo>
                        <a:pt x="181" y="862"/>
                      </a:lnTo>
                      <a:lnTo>
                        <a:pt x="408" y="1043"/>
                      </a:lnTo>
                      <a:lnTo>
                        <a:pt x="861" y="1043"/>
                      </a:lnTo>
                      <a:lnTo>
                        <a:pt x="1088" y="862"/>
                      </a:lnTo>
                      <a:lnTo>
                        <a:pt x="1134" y="635"/>
                      </a:lnTo>
                      <a:lnTo>
                        <a:pt x="952" y="317"/>
                      </a:lnTo>
                      <a:lnTo>
                        <a:pt x="771" y="272"/>
                      </a:lnTo>
                      <a:lnTo>
                        <a:pt x="589" y="90"/>
                      </a:lnTo>
                      <a:lnTo>
                        <a:pt x="408" y="0"/>
                      </a:lnTo>
                      <a:lnTo>
                        <a:pt x="317"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14" name="Group 41"/>
            <p:cNvGrpSpPr>
              <a:grpSpLocks/>
            </p:cNvGrpSpPr>
            <p:nvPr/>
          </p:nvGrpSpPr>
          <p:grpSpPr bwMode="auto">
            <a:xfrm>
              <a:off x="5580508" y="3091284"/>
              <a:ext cx="2232025" cy="1608137"/>
              <a:chOff x="3334" y="1691"/>
              <a:chExt cx="1406" cy="1013"/>
            </a:xfrm>
          </p:grpSpPr>
          <p:grpSp>
            <p:nvGrpSpPr>
              <p:cNvPr id="115" name="Group 42"/>
              <p:cNvGrpSpPr>
                <a:grpSpLocks/>
              </p:cNvGrpSpPr>
              <p:nvPr/>
            </p:nvGrpSpPr>
            <p:grpSpPr bwMode="auto">
              <a:xfrm>
                <a:off x="3334" y="1691"/>
                <a:ext cx="1406" cy="1013"/>
                <a:chOff x="3334" y="1691"/>
                <a:chExt cx="1406" cy="1013"/>
              </a:xfrm>
            </p:grpSpPr>
            <p:sp>
              <p:nvSpPr>
                <p:cNvPr id="117" name="Line 43"/>
                <p:cNvSpPr>
                  <a:spLocks noChangeShapeType="1"/>
                </p:cNvSpPr>
                <p:nvPr/>
              </p:nvSpPr>
              <p:spPr bwMode="auto">
                <a:xfrm flipV="1">
                  <a:off x="3878" y="2069"/>
                  <a:ext cx="272" cy="454"/>
                </a:xfrm>
                <a:prstGeom prst="line">
                  <a:avLst/>
                </a:prstGeom>
                <a:noFill/>
                <a:ln w="9525">
                  <a:solidFill>
                    <a:srgbClr val="99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18" name="Group 44"/>
                <p:cNvGrpSpPr>
                  <a:grpSpLocks/>
                </p:cNvGrpSpPr>
                <p:nvPr/>
              </p:nvGrpSpPr>
              <p:grpSpPr bwMode="auto">
                <a:xfrm>
                  <a:off x="3515" y="1691"/>
                  <a:ext cx="1225" cy="1013"/>
                  <a:chOff x="3515" y="1691"/>
                  <a:chExt cx="1225" cy="1013"/>
                </a:xfrm>
              </p:grpSpPr>
              <p:grpSp>
                <p:nvGrpSpPr>
                  <p:cNvPr id="120" name="Group 45"/>
                  <p:cNvGrpSpPr>
                    <a:grpSpLocks/>
                  </p:cNvGrpSpPr>
                  <p:nvPr/>
                </p:nvGrpSpPr>
                <p:grpSpPr bwMode="auto">
                  <a:xfrm rot="-498089">
                    <a:off x="3650" y="1888"/>
                    <a:ext cx="908" cy="590"/>
                    <a:chOff x="3696" y="1570"/>
                    <a:chExt cx="908" cy="590"/>
                  </a:xfrm>
                </p:grpSpPr>
                <p:sp>
                  <p:nvSpPr>
                    <p:cNvPr id="124" name="Line 46"/>
                    <p:cNvSpPr>
                      <a:spLocks noChangeShapeType="1"/>
                    </p:cNvSpPr>
                    <p:nvPr/>
                  </p:nvSpPr>
                  <p:spPr bwMode="auto">
                    <a:xfrm flipV="1">
                      <a:off x="3878" y="1933"/>
                      <a:ext cx="726" cy="227"/>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5" name="Line 47"/>
                    <p:cNvSpPr>
                      <a:spLocks noChangeShapeType="1"/>
                    </p:cNvSpPr>
                    <p:nvPr/>
                  </p:nvSpPr>
                  <p:spPr bwMode="auto">
                    <a:xfrm rot="16200000" flipV="1">
                      <a:off x="3492" y="1774"/>
                      <a:ext cx="590" cy="18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1" name="Text Box 48"/>
                  <p:cNvSpPr txBox="1">
                    <a:spLocks noChangeArrowheads="1"/>
                  </p:cNvSpPr>
                  <p:nvPr/>
                </p:nvSpPr>
                <p:spPr bwMode="auto">
                  <a:xfrm>
                    <a:off x="3696" y="2454"/>
                    <a:ext cx="3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solidFill>
                          <a:srgbClr val="0000FF"/>
                        </a:solidFill>
                        <a:latin typeface="Times New Roman" pitchFamily="18" charset="0"/>
                      </a:rPr>
                      <a:t>O’</a:t>
                    </a:r>
                  </a:p>
                </p:txBody>
              </p:sp>
              <p:sp>
                <p:nvSpPr>
                  <p:cNvPr id="122" name="Text Box 49"/>
                  <p:cNvSpPr txBox="1">
                    <a:spLocks noChangeArrowheads="1"/>
                  </p:cNvSpPr>
                  <p:nvPr/>
                </p:nvSpPr>
                <p:spPr bwMode="auto">
                  <a:xfrm>
                    <a:off x="4422" y="2160"/>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i="1">
                        <a:solidFill>
                          <a:srgbClr val="0000FF"/>
                        </a:solidFill>
                        <a:latin typeface="Times New Roman" pitchFamily="18" charset="0"/>
                      </a:rPr>
                      <a:t>x’</a:t>
                    </a:r>
                  </a:p>
                </p:txBody>
              </p:sp>
              <p:sp>
                <p:nvSpPr>
                  <p:cNvPr id="123" name="Text Box 50"/>
                  <p:cNvSpPr txBox="1">
                    <a:spLocks noChangeArrowheads="1"/>
                  </p:cNvSpPr>
                  <p:nvPr/>
                </p:nvSpPr>
                <p:spPr bwMode="auto">
                  <a:xfrm>
                    <a:off x="3515" y="1691"/>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i="1">
                        <a:solidFill>
                          <a:srgbClr val="0000FF"/>
                        </a:solidFill>
                        <a:latin typeface="Times New Roman" pitchFamily="18" charset="0"/>
                      </a:rPr>
                      <a:t>y’</a:t>
                    </a:r>
                  </a:p>
                </p:txBody>
              </p:sp>
            </p:grpSp>
            <p:sp>
              <p:nvSpPr>
                <p:cNvPr id="119" name="Freeform 51"/>
                <p:cNvSpPr>
                  <a:spLocks/>
                </p:cNvSpPr>
                <p:nvPr/>
              </p:nvSpPr>
              <p:spPr bwMode="auto">
                <a:xfrm>
                  <a:off x="3334" y="1706"/>
                  <a:ext cx="1360" cy="953"/>
                </a:xfrm>
                <a:custGeom>
                  <a:avLst/>
                  <a:gdLst>
                    <a:gd name="T0" fmla="*/ 317 w 1134"/>
                    <a:gd name="T1" fmla="*/ 0 h 1043"/>
                    <a:gd name="T2" fmla="*/ 45 w 1134"/>
                    <a:gd name="T3" fmla="*/ 90 h 1043"/>
                    <a:gd name="T4" fmla="*/ 0 w 1134"/>
                    <a:gd name="T5" fmla="*/ 363 h 1043"/>
                    <a:gd name="T6" fmla="*/ 90 w 1134"/>
                    <a:gd name="T7" fmla="*/ 635 h 1043"/>
                    <a:gd name="T8" fmla="*/ 181 w 1134"/>
                    <a:gd name="T9" fmla="*/ 862 h 1043"/>
                    <a:gd name="T10" fmla="*/ 408 w 1134"/>
                    <a:gd name="T11" fmla="*/ 1043 h 1043"/>
                    <a:gd name="T12" fmla="*/ 861 w 1134"/>
                    <a:gd name="T13" fmla="*/ 1043 h 1043"/>
                    <a:gd name="T14" fmla="*/ 1088 w 1134"/>
                    <a:gd name="T15" fmla="*/ 862 h 1043"/>
                    <a:gd name="T16" fmla="*/ 1134 w 1134"/>
                    <a:gd name="T17" fmla="*/ 635 h 1043"/>
                    <a:gd name="T18" fmla="*/ 952 w 1134"/>
                    <a:gd name="T19" fmla="*/ 317 h 1043"/>
                    <a:gd name="T20" fmla="*/ 771 w 1134"/>
                    <a:gd name="T21" fmla="*/ 272 h 1043"/>
                    <a:gd name="T22" fmla="*/ 589 w 1134"/>
                    <a:gd name="T23" fmla="*/ 90 h 1043"/>
                    <a:gd name="T24" fmla="*/ 408 w 1134"/>
                    <a:gd name="T25" fmla="*/ 0 h 1043"/>
                    <a:gd name="T26" fmla="*/ 317 w 1134"/>
                    <a:gd name="T27" fmla="*/ 0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4" h="1043">
                      <a:moveTo>
                        <a:pt x="317" y="0"/>
                      </a:moveTo>
                      <a:lnTo>
                        <a:pt x="45" y="90"/>
                      </a:lnTo>
                      <a:lnTo>
                        <a:pt x="0" y="363"/>
                      </a:lnTo>
                      <a:lnTo>
                        <a:pt x="90" y="635"/>
                      </a:lnTo>
                      <a:lnTo>
                        <a:pt x="181" y="862"/>
                      </a:lnTo>
                      <a:lnTo>
                        <a:pt x="408" y="1043"/>
                      </a:lnTo>
                      <a:lnTo>
                        <a:pt x="861" y="1043"/>
                      </a:lnTo>
                      <a:lnTo>
                        <a:pt x="1088" y="862"/>
                      </a:lnTo>
                      <a:lnTo>
                        <a:pt x="1134" y="635"/>
                      </a:lnTo>
                      <a:lnTo>
                        <a:pt x="952" y="317"/>
                      </a:lnTo>
                      <a:lnTo>
                        <a:pt x="771" y="272"/>
                      </a:lnTo>
                      <a:lnTo>
                        <a:pt x="589" y="90"/>
                      </a:lnTo>
                      <a:lnTo>
                        <a:pt x="408" y="0"/>
                      </a:lnTo>
                      <a:lnTo>
                        <a:pt x="317"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6" name="Text Box 52"/>
              <p:cNvSpPr txBox="1">
                <a:spLocks noChangeArrowheads="1"/>
              </p:cNvSpPr>
              <p:nvPr/>
            </p:nvSpPr>
            <p:spPr bwMode="auto">
              <a:xfrm rot="18067599">
                <a:off x="4013" y="2112"/>
                <a:ext cx="2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solidFill>
                      <a:srgbClr val="9900CC"/>
                    </a:solidFill>
                    <a:latin typeface="Times New Roman" pitchFamily="18" charset="0"/>
                  </a:rPr>
                  <a:t>u</a:t>
                </a:r>
              </a:p>
            </p:txBody>
          </p:sp>
        </p:grpSp>
      </p:grpSp>
      <p:sp>
        <p:nvSpPr>
          <p:cNvPr id="127" name="Text Box 54"/>
          <p:cNvSpPr txBox="1">
            <a:spLocks noChangeArrowheads="1"/>
          </p:cNvSpPr>
          <p:nvPr/>
        </p:nvSpPr>
        <p:spPr bwMode="auto">
          <a:xfrm>
            <a:off x="1330399" y="2420888"/>
            <a:ext cx="30956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latin typeface="Symbol" pitchFamily="18" charset="2"/>
              </a:rPr>
              <a:t>D </a:t>
            </a:r>
            <a:r>
              <a:rPr lang="en-US" altLang="zh-CN" sz="3600" b="1" i="1" dirty="0">
                <a:latin typeface="Times New Roman" panose="02020603050405020304" pitchFamily="18" charset="0"/>
                <a:cs typeface="Times New Roman" panose="02020603050405020304" pitchFamily="18" charset="0"/>
              </a:rPr>
              <a:t>r</a:t>
            </a:r>
            <a:r>
              <a:rPr lang="en-US" altLang="zh-CN" sz="3600" i="1" dirty="0">
                <a:latin typeface="Times New Roman" pitchFamily="18" charset="0"/>
              </a:rPr>
              <a:t> </a:t>
            </a:r>
            <a:r>
              <a:rPr lang="en-US" altLang="zh-CN" sz="3600" dirty="0"/>
              <a:t>= </a:t>
            </a:r>
            <a:r>
              <a:rPr lang="en-US" altLang="zh-CN" sz="2800" dirty="0">
                <a:latin typeface="Symbol" pitchFamily="18" charset="2"/>
              </a:rPr>
              <a:t>D </a:t>
            </a:r>
            <a:r>
              <a:rPr lang="en-US" altLang="zh-CN" sz="3600" b="1" i="1" dirty="0">
                <a:latin typeface="Times New Roman" pitchFamily="18" charset="0"/>
              </a:rPr>
              <a:t>r</a:t>
            </a:r>
            <a:r>
              <a:rPr lang="en-US" altLang="zh-CN" sz="3600" dirty="0"/>
              <a:t>’ + </a:t>
            </a:r>
            <a:r>
              <a:rPr lang="en-US" altLang="zh-CN" sz="3600" b="1" i="1" dirty="0" err="1">
                <a:latin typeface="Times New Roman" pitchFamily="18" charset="0"/>
              </a:rPr>
              <a:t>u</a:t>
            </a:r>
            <a:r>
              <a:rPr lang="en-US" altLang="zh-CN" sz="3600" dirty="0" err="1">
                <a:latin typeface="Symbol" pitchFamily="18" charset="2"/>
              </a:rPr>
              <a:t>D</a:t>
            </a:r>
            <a:r>
              <a:rPr lang="en-US" altLang="zh-CN" sz="3600" dirty="0" err="1">
                <a:latin typeface="Times New Roman" pitchFamily="18" charset="0"/>
              </a:rPr>
              <a:t>t</a:t>
            </a:r>
            <a:endParaRPr lang="en-US" altLang="zh-CN" sz="3600" dirty="0">
              <a:latin typeface="Times New Roman" pitchFamily="18" charset="0"/>
            </a:endParaRPr>
          </a:p>
        </p:txBody>
      </p:sp>
      <p:sp>
        <p:nvSpPr>
          <p:cNvPr id="128" name="Line 55"/>
          <p:cNvSpPr>
            <a:spLocks noChangeShapeType="1"/>
          </p:cNvSpPr>
          <p:nvPr/>
        </p:nvSpPr>
        <p:spPr bwMode="auto">
          <a:xfrm>
            <a:off x="1689174" y="2563763"/>
            <a:ext cx="2889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 name="Line 56"/>
          <p:cNvSpPr>
            <a:spLocks noChangeShapeType="1"/>
          </p:cNvSpPr>
          <p:nvPr/>
        </p:nvSpPr>
        <p:spPr bwMode="auto">
          <a:xfrm>
            <a:off x="2592733" y="2492326"/>
            <a:ext cx="3603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 name="Line 57"/>
          <p:cNvSpPr>
            <a:spLocks noChangeShapeType="1"/>
          </p:cNvSpPr>
          <p:nvPr/>
        </p:nvSpPr>
        <p:spPr bwMode="auto">
          <a:xfrm>
            <a:off x="3347864" y="2563763"/>
            <a:ext cx="3603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 name="AutoShape 59"/>
          <p:cNvSpPr>
            <a:spLocks noChangeArrowheads="1"/>
          </p:cNvSpPr>
          <p:nvPr/>
        </p:nvSpPr>
        <p:spPr bwMode="auto">
          <a:xfrm>
            <a:off x="2482924" y="3062238"/>
            <a:ext cx="647700" cy="6477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aphicFrame>
        <p:nvGraphicFramePr>
          <p:cNvPr id="133" name="Object 60"/>
          <p:cNvGraphicFramePr>
            <a:graphicFrameLocks noChangeAspect="1"/>
          </p:cNvGraphicFramePr>
          <p:nvPr>
            <p:extLst>
              <p:ext uri="{D42A27DB-BD31-4B8C-83A1-F6EECF244321}">
                <p14:modId xmlns:p14="http://schemas.microsoft.com/office/powerpoint/2010/main" val="3748710662"/>
              </p:ext>
            </p:extLst>
          </p:nvPr>
        </p:nvGraphicFramePr>
        <p:xfrm>
          <a:off x="1144588" y="3654425"/>
          <a:ext cx="3186112" cy="936625"/>
        </p:xfrm>
        <a:graphic>
          <a:graphicData uri="http://schemas.openxmlformats.org/presentationml/2006/ole">
            <mc:AlternateContent xmlns:mc="http://schemas.openxmlformats.org/markup-compatibility/2006">
              <mc:Choice xmlns:v="urn:schemas-microsoft-com:vml" Requires="v">
                <p:oleObj spid="_x0000_s38032" name="Equation" r:id="rId4" imgW="1333440" imgH="393480" progId="Equation.DSMT4">
                  <p:embed/>
                </p:oleObj>
              </mc:Choice>
              <mc:Fallback>
                <p:oleObj name="Equation" r:id="rId4" imgW="1333440" imgH="393480" progId="Equation.DSMT4">
                  <p:embed/>
                  <p:pic>
                    <p:nvPicPr>
                      <p:cNvPr id="0" name="Picture 12"/>
                      <p:cNvPicPr>
                        <a:picLocks noChangeAspect="1" noChangeArrowheads="1"/>
                      </p:cNvPicPr>
                      <p:nvPr/>
                    </p:nvPicPr>
                    <p:blipFill>
                      <a:blip r:embed="rId5"/>
                      <a:srcRect/>
                      <a:stretch>
                        <a:fillRect/>
                      </a:stretch>
                    </p:blipFill>
                    <p:spPr bwMode="auto">
                      <a:xfrm>
                        <a:off x="1144588" y="3654425"/>
                        <a:ext cx="3186112"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5" name="AutoShape 62"/>
          <p:cNvSpPr>
            <a:spLocks noChangeArrowheads="1"/>
          </p:cNvSpPr>
          <p:nvPr/>
        </p:nvSpPr>
        <p:spPr bwMode="auto">
          <a:xfrm>
            <a:off x="2409900" y="4607843"/>
            <a:ext cx="720725" cy="6477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aphicFrame>
        <p:nvGraphicFramePr>
          <p:cNvPr id="136" name="Object 63"/>
          <p:cNvGraphicFramePr>
            <a:graphicFrameLocks noChangeAspect="1"/>
          </p:cNvGraphicFramePr>
          <p:nvPr>
            <p:extLst>
              <p:ext uri="{D42A27DB-BD31-4B8C-83A1-F6EECF244321}">
                <p14:modId xmlns:p14="http://schemas.microsoft.com/office/powerpoint/2010/main" val="2695259645"/>
              </p:ext>
            </p:extLst>
          </p:nvPr>
        </p:nvGraphicFramePr>
        <p:xfrm>
          <a:off x="1806575" y="5280025"/>
          <a:ext cx="1784350" cy="860425"/>
        </p:xfrm>
        <a:graphic>
          <a:graphicData uri="http://schemas.openxmlformats.org/presentationml/2006/ole">
            <mc:AlternateContent xmlns:mc="http://schemas.openxmlformats.org/markup-compatibility/2006">
              <mc:Choice xmlns:v="urn:schemas-microsoft-com:vml" Requires="v">
                <p:oleObj spid="_x0000_s38033" name="Equation" r:id="rId6" imgW="812520" imgH="393480" progId="Equation.DSMT4">
                  <p:embed/>
                </p:oleObj>
              </mc:Choice>
              <mc:Fallback>
                <p:oleObj name="Equation" r:id="rId6" imgW="812520" imgH="393480" progId="Equation.DSMT4">
                  <p:embed/>
                  <p:pic>
                    <p:nvPicPr>
                      <p:cNvPr id="0" name="Picture 13"/>
                      <p:cNvPicPr>
                        <a:picLocks noChangeAspect="1" noChangeArrowheads="1"/>
                      </p:cNvPicPr>
                      <p:nvPr/>
                    </p:nvPicPr>
                    <p:blipFill>
                      <a:blip r:embed="rId7"/>
                      <a:srcRect/>
                      <a:stretch>
                        <a:fillRect/>
                      </a:stretch>
                    </p:blipFill>
                    <p:spPr bwMode="auto">
                      <a:xfrm>
                        <a:off x="1806575" y="5280025"/>
                        <a:ext cx="1784350"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8" name="AutoShape 65"/>
          <p:cNvSpPr>
            <a:spLocks noChangeArrowheads="1"/>
          </p:cNvSpPr>
          <p:nvPr/>
        </p:nvSpPr>
        <p:spPr bwMode="auto">
          <a:xfrm rot="16200000">
            <a:off x="4500439" y="5190381"/>
            <a:ext cx="647700" cy="936625"/>
          </a:xfrm>
          <a:prstGeom prst="downArrow">
            <a:avLst>
              <a:gd name="adj1" fmla="val 50000"/>
              <a:gd name="adj2" fmla="val 3615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nvGrpSpPr>
          <p:cNvPr id="4" name="组合 3"/>
          <p:cNvGrpSpPr/>
          <p:nvPr/>
        </p:nvGrpSpPr>
        <p:grpSpPr>
          <a:xfrm>
            <a:off x="6014914" y="5261818"/>
            <a:ext cx="2519363" cy="701675"/>
            <a:chOff x="6014914" y="5261818"/>
            <a:chExt cx="2519363" cy="701675"/>
          </a:xfrm>
        </p:grpSpPr>
        <p:sp>
          <p:nvSpPr>
            <p:cNvPr id="145" name="Text Box 69"/>
            <p:cNvSpPr txBox="1">
              <a:spLocks noChangeArrowheads="1"/>
            </p:cNvSpPr>
            <p:nvPr/>
          </p:nvSpPr>
          <p:spPr bwMode="auto">
            <a:xfrm>
              <a:off x="6014914" y="5261818"/>
              <a:ext cx="25193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i="1" dirty="0" err="1">
                  <a:solidFill>
                    <a:schemeClr val="tx2"/>
                  </a:solidFill>
                  <a:latin typeface="Times New Roman" pitchFamily="18" charset="0"/>
                </a:rPr>
                <a:t>v</a:t>
              </a:r>
              <a:r>
                <a:rPr lang="en-US" altLang="zh-CN" sz="3200" i="1" baseline="-25000" dirty="0" err="1">
                  <a:solidFill>
                    <a:schemeClr val="tx2"/>
                  </a:solidFill>
                  <a:latin typeface="Times New Roman" pitchFamily="18" charset="0"/>
                </a:rPr>
                <a:t>a</a:t>
              </a:r>
              <a:r>
                <a:rPr lang="en-US" altLang="zh-CN" sz="4000" i="1" dirty="0">
                  <a:solidFill>
                    <a:schemeClr val="tx2"/>
                  </a:solidFill>
                  <a:latin typeface="Times New Roman" pitchFamily="18" charset="0"/>
                </a:rPr>
                <a:t> </a:t>
              </a:r>
              <a:r>
                <a:rPr lang="en-US" altLang="zh-CN" sz="4000" dirty="0">
                  <a:solidFill>
                    <a:schemeClr val="tx2"/>
                  </a:solidFill>
                </a:rPr>
                <a:t>= </a:t>
              </a:r>
              <a:r>
                <a:rPr lang="en-US" altLang="zh-CN" sz="3200" i="1" dirty="0" err="1">
                  <a:solidFill>
                    <a:schemeClr val="tx2"/>
                  </a:solidFill>
                  <a:latin typeface="Times New Roman" pitchFamily="18" charset="0"/>
                </a:rPr>
                <a:t>v</a:t>
              </a:r>
              <a:r>
                <a:rPr lang="en-US" altLang="zh-CN" sz="3200" baseline="-25000" dirty="0" err="1">
                  <a:solidFill>
                    <a:schemeClr val="tx2"/>
                  </a:solidFill>
                  <a:latin typeface="Times New Roman" pitchFamily="18" charset="0"/>
                </a:rPr>
                <a:t>r</a:t>
              </a:r>
              <a:r>
                <a:rPr lang="en-US" altLang="zh-CN" sz="4000" dirty="0">
                  <a:solidFill>
                    <a:schemeClr val="tx2"/>
                  </a:solidFill>
                </a:rPr>
                <a:t> + </a:t>
              </a:r>
              <a:r>
                <a:rPr lang="en-US" altLang="zh-CN" sz="4000" i="1" dirty="0">
                  <a:solidFill>
                    <a:schemeClr val="tx2"/>
                  </a:solidFill>
                  <a:latin typeface="Times New Roman" pitchFamily="18" charset="0"/>
                </a:rPr>
                <a:t>u</a:t>
              </a:r>
              <a:endParaRPr lang="en-US" altLang="zh-CN" sz="4000" dirty="0">
                <a:solidFill>
                  <a:schemeClr val="tx2"/>
                </a:solidFill>
                <a:latin typeface="Times New Roman" pitchFamily="18" charset="0"/>
              </a:endParaRPr>
            </a:p>
          </p:txBody>
        </p:sp>
        <p:sp>
          <p:nvSpPr>
            <p:cNvPr id="146" name="Line 70"/>
            <p:cNvSpPr>
              <a:spLocks noChangeShapeType="1"/>
            </p:cNvSpPr>
            <p:nvPr/>
          </p:nvSpPr>
          <p:spPr bwMode="auto">
            <a:xfrm>
              <a:off x="6086352" y="5477718"/>
              <a:ext cx="288925"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 name="Line 71"/>
            <p:cNvSpPr>
              <a:spLocks noChangeShapeType="1"/>
            </p:cNvSpPr>
            <p:nvPr/>
          </p:nvSpPr>
          <p:spPr bwMode="auto">
            <a:xfrm>
              <a:off x="6949952" y="5477718"/>
              <a:ext cx="360363"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8" name="Line 72"/>
            <p:cNvSpPr>
              <a:spLocks noChangeShapeType="1"/>
            </p:cNvSpPr>
            <p:nvPr/>
          </p:nvSpPr>
          <p:spPr bwMode="auto">
            <a:xfrm>
              <a:off x="7668344" y="5477718"/>
              <a:ext cx="360363"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2" name="AutoShape 73"/>
          <p:cNvSpPr>
            <a:spLocks noChangeArrowheads="1"/>
          </p:cNvSpPr>
          <p:nvPr/>
        </p:nvSpPr>
        <p:spPr bwMode="auto">
          <a:xfrm>
            <a:off x="5724128" y="6055568"/>
            <a:ext cx="863600" cy="685800"/>
          </a:xfrm>
          <a:prstGeom prst="upArrowCallout">
            <a:avLst>
              <a:gd name="adj1" fmla="val 31481"/>
              <a:gd name="adj2" fmla="val 31481"/>
              <a:gd name="adj3" fmla="val 16667"/>
              <a:gd name="adj4" fmla="val 66667"/>
            </a:avLst>
          </a:prstGeom>
          <a:solidFill>
            <a:srgbClr val="9900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vl="0" algn="ctr"/>
            <a:endParaRPr kumimoji="1" lang="en-US" altLang="zh-CN" b="1">
              <a:solidFill>
                <a:srgbClr val="FFFF00"/>
              </a:solidFill>
            </a:endParaRPr>
          </a:p>
          <a:p>
            <a:pPr lvl="0" algn="ctr"/>
            <a:r>
              <a:rPr kumimoji="1" lang="zh-CN" altLang="en-US" sz="1600" b="1">
                <a:solidFill>
                  <a:srgbClr val="FFFF00"/>
                </a:solidFill>
              </a:rPr>
              <a:t>绝对速度</a:t>
            </a:r>
          </a:p>
          <a:p>
            <a:pPr lvl="0" algn="ctr"/>
            <a:endParaRPr lang="en-US" altLang="zh-CN" dirty="0">
              <a:solidFill>
                <a:prstClr val="black"/>
              </a:solidFill>
            </a:endParaRPr>
          </a:p>
        </p:txBody>
      </p:sp>
      <p:sp>
        <p:nvSpPr>
          <p:cNvPr id="143" name="AutoShape 74"/>
          <p:cNvSpPr>
            <a:spLocks noChangeArrowheads="1"/>
          </p:cNvSpPr>
          <p:nvPr/>
        </p:nvSpPr>
        <p:spPr bwMode="auto">
          <a:xfrm>
            <a:off x="6660232" y="6055568"/>
            <a:ext cx="792163" cy="685800"/>
          </a:xfrm>
          <a:prstGeom prst="upArrowCallout">
            <a:avLst>
              <a:gd name="adj1" fmla="val 28877"/>
              <a:gd name="adj2" fmla="val 28877"/>
              <a:gd name="adj3" fmla="val 16667"/>
              <a:gd name="adj4" fmla="val 66667"/>
            </a:avLst>
          </a:prstGeom>
          <a:solidFill>
            <a:srgbClr val="9900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vl="0" algn="ctr"/>
            <a:r>
              <a:rPr kumimoji="1" lang="zh-CN" altLang="en-US" sz="1600" b="1">
                <a:solidFill>
                  <a:srgbClr val="FFFF00"/>
                </a:solidFill>
              </a:rPr>
              <a:t>相对速度</a:t>
            </a:r>
          </a:p>
        </p:txBody>
      </p:sp>
      <p:sp>
        <p:nvSpPr>
          <p:cNvPr id="144" name="AutoShape 75"/>
          <p:cNvSpPr>
            <a:spLocks noChangeArrowheads="1"/>
          </p:cNvSpPr>
          <p:nvPr/>
        </p:nvSpPr>
        <p:spPr bwMode="auto">
          <a:xfrm>
            <a:off x="7524328" y="6055568"/>
            <a:ext cx="790575" cy="685800"/>
          </a:xfrm>
          <a:prstGeom prst="upArrowCallout">
            <a:avLst>
              <a:gd name="adj1" fmla="val 28819"/>
              <a:gd name="adj2" fmla="val 30645"/>
              <a:gd name="adj3" fmla="val 16667"/>
              <a:gd name="adj4" fmla="val 66667"/>
            </a:avLst>
          </a:prstGeom>
          <a:solidFill>
            <a:srgbClr val="9900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vl="0" algn="ctr"/>
            <a:endParaRPr kumimoji="1" lang="en-US" altLang="zh-CN" b="1">
              <a:solidFill>
                <a:srgbClr val="FFFF00"/>
              </a:solidFill>
            </a:endParaRPr>
          </a:p>
          <a:p>
            <a:pPr lvl="0" algn="ctr"/>
            <a:r>
              <a:rPr kumimoji="1" lang="zh-CN" altLang="en-US" sz="1600" b="1">
                <a:solidFill>
                  <a:srgbClr val="FFFF00"/>
                </a:solidFill>
              </a:rPr>
              <a:t>牵连速度</a:t>
            </a:r>
          </a:p>
          <a:p>
            <a:pPr lvl="0" algn="ctr"/>
            <a:endParaRPr lang="en-US" altLang="zh-CN" sz="1600" dirty="0">
              <a:solidFill>
                <a:prstClr val="black"/>
              </a:solidFill>
            </a:endParaRPr>
          </a:p>
        </p:txBody>
      </p:sp>
    </p:spTree>
    <p:extLst>
      <p:ext uri="{BB962C8B-B14F-4D97-AF65-F5344CB8AC3E}">
        <p14:creationId xmlns:p14="http://schemas.microsoft.com/office/powerpoint/2010/main" val="31724360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91264" cy="4997152"/>
          </a:xfrm>
        </p:spPr>
        <p:txBody>
          <a:bodyPr>
            <a:normAutofit/>
          </a:bodyPr>
          <a:lstStyle/>
          <a:p>
            <a:pPr>
              <a:lnSpc>
                <a:spcPct val="125000"/>
              </a:lnSpc>
              <a:spcBef>
                <a:spcPts val="1800"/>
              </a:spcBef>
            </a:pPr>
            <a:r>
              <a:rPr lang="zh-CN" altLang="en-US" dirty="0">
                <a:latin typeface="+mj-ea"/>
                <a:ea typeface="+mj-ea"/>
              </a:rPr>
              <a:t>动参考系作任意方式的平动</a:t>
            </a:r>
            <a:br>
              <a:rPr lang="en-US" altLang="zh-CN" dirty="0">
                <a:latin typeface="+mj-ea"/>
                <a:ea typeface="+mj-ea"/>
              </a:rPr>
            </a:br>
            <a:endParaRPr lang="en-US" altLang="zh-CN" sz="3600" dirty="0">
              <a:latin typeface="+mn-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p:nvPr>
        </p:nvSpPr>
        <p:spPr>
          <a:xfrm>
            <a:off x="0" y="274638"/>
            <a:ext cx="9144000" cy="1143000"/>
          </a:xfrm>
        </p:spPr>
        <p:txBody>
          <a:bodyPr>
            <a:noAutofit/>
          </a:bodyPr>
          <a:lstStyle/>
          <a:p>
            <a:r>
              <a:rPr lang="en-US" altLang="zh-CN" sz="3200" dirty="0"/>
              <a:t>§1.6</a:t>
            </a:r>
            <a:r>
              <a:rPr lang="zh-CN" altLang="en-US" sz="3200" dirty="0"/>
              <a:t> 不同参考系中的速度和加速度变换定理简介</a:t>
            </a:r>
          </a:p>
        </p:txBody>
      </p:sp>
      <p:grpSp>
        <p:nvGrpSpPr>
          <p:cNvPr id="73" name="Group 2"/>
          <p:cNvGrpSpPr>
            <a:grpSpLocks/>
          </p:cNvGrpSpPr>
          <p:nvPr/>
        </p:nvGrpSpPr>
        <p:grpSpPr bwMode="auto">
          <a:xfrm>
            <a:off x="1763564" y="2439293"/>
            <a:ext cx="2519363" cy="701675"/>
            <a:chOff x="975" y="1581"/>
            <a:chExt cx="1587" cy="442"/>
          </a:xfrm>
        </p:grpSpPr>
        <p:sp>
          <p:nvSpPr>
            <p:cNvPr id="74" name="Text Box 3"/>
            <p:cNvSpPr txBox="1">
              <a:spLocks noChangeArrowheads="1"/>
            </p:cNvSpPr>
            <p:nvPr/>
          </p:nvSpPr>
          <p:spPr bwMode="auto">
            <a:xfrm>
              <a:off x="975" y="1581"/>
              <a:ext cx="1587"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i="1" dirty="0" err="1">
                  <a:latin typeface="Times New Roman" pitchFamily="18" charset="0"/>
                </a:rPr>
                <a:t>v</a:t>
              </a:r>
              <a:r>
                <a:rPr lang="en-US" altLang="zh-CN" sz="3200" i="1" baseline="-25000" dirty="0" err="1">
                  <a:latin typeface="Times New Roman" pitchFamily="18" charset="0"/>
                </a:rPr>
                <a:t>a</a:t>
              </a:r>
              <a:r>
                <a:rPr lang="en-US" altLang="zh-CN" sz="4000" i="1" dirty="0">
                  <a:latin typeface="Times New Roman" pitchFamily="18" charset="0"/>
                </a:rPr>
                <a:t> </a:t>
              </a:r>
              <a:r>
                <a:rPr lang="en-US" altLang="zh-CN" sz="4000" dirty="0"/>
                <a:t>= </a:t>
              </a:r>
              <a:r>
                <a:rPr lang="en-US" altLang="zh-CN" sz="3200" i="1" dirty="0" err="1">
                  <a:latin typeface="Times New Roman" pitchFamily="18" charset="0"/>
                </a:rPr>
                <a:t>v</a:t>
              </a:r>
              <a:r>
                <a:rPr lang="en-US" altLang="zh-CN" sz="3200" baseline="-25000" dirty="0" err="1">
                  <a:latin typeface="Times New Roman" pitchFamily="18" charset="0"/>
                </a:rPr>
                <a:t>r</a:t>
              </a:r>
              <a:r>
                <a:rPr lang="en-US" altLang="zh-CN" sz="4000" dirty="0"/>
                <a:t> + </a:t>
              </a:r>
              <a:r>
                <a:rPr lang="en-US" altLang="zh-CN" sz="4000" i="1" dirty="0">
                  <a:latin typeface="Times New Roman" pitchFamily="18" charset="0"/>
                </a:rPr>
                <a:t>u</a:t>
              </a:r>
              <a:endParaRPr lang="en-US" altLang="zh-CN" sz="4000" dirty="0">
                <a:latin typeface="Times New Roman" pitchFamily="18" charset="0"/>
              </a:endParaRPr>
            </a:p>
          </p:txBody>
        </p:sp>
        <p:sp>
          <p:nvSpPr>
            <p:cNvPr id="75" name="Line 4"/>
            <p:cNvSpPr>
              <a:spLocks noChangeShapeType="1"/>
            </p:cNvSpPr>
            <p:nvPr/>
          </p:nvSpPr>
          <p:spPr bwMode="auto">
            <a:xfrm>
              <a:off x="1020" y="1706"/>
              <a:ext cx="18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 name="Line 5"/>
            <p:cNvSpPr>
              <a:spLocks noChangeShapeType="1"/>
            </p:cNvSpPr>
            <p:nvPr/>
          </p:nvSpPr>
          <p:spPr bwMode="auto">
            <a:xfrm>
              <a:off x="1519" y="1706"/>
              <a:ext cx="22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 name="Line 6"/>
            <p:cNvSpPr>
              <a:spLocks noChangeShapeType="1"/>
            </p:cNvSpPr>
            <p:nvPr/>
          </p:nvSpPr>
          <p:spPr bwMode="auto">
            <a:xfrm>
              <a:off x="2018" y="1706"/>
              <a:ext cx="22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34" name="AutoShape 7"/>
          <p:cNvSpPr>
            <a:spLocks noChangeArrowheads="1"/>
          </p:cNvSpPr>
          <p:nvPr/>
        </p:nvSpPr>
        <p:spPr bwMode="auto">
          <a:xfrm>
            <a:off x="2555727" y="3213918"/>
            <a:ext cx="647700" cy="719138"/>
          </a:xfrm>
          <a:prstGeom prst="downArrow">
            <a:avLst>
              <a:gd name="adj1" fmla="val 50000"/>
              <a:gd name="adj2" fmla="val 2775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aphicFrame>
        <p:nvGraphicFramePr>
          <p:cNvPr id="137" name="Object 8"/>
          <p:cNvGraphicFramePr>
            <a:graphicFrameLocks noChangeAspect="1"/>
          </p:cNvGraphicFramePr>
          <p:nvPr>
            <p:extLst>
              <p:ext uri="{D42A27DB-BD31-4B8C-83A1-F6EECF244321}">
                <p14:modId xmlns:p14="http://schemas.microsoft.com/office/powerpoint/2010/main" val="3415904172"/>
              </p:ext>
            </p:extLst>
          </p:nvPr>
        </p:nvGraphicFramePr>
        <p:xfrm>
          <a:off x="1619672" y="4005064"/>
          <a:ext cx="2447925" cy="980851"/>
        </p:xfrm>
        <a:graphic>
          <a:graphicData uri="http://schemas.openxmlformats.org/presentationml/2006/ole">
            <mc:AlternateContent xmlns:mc="http://schemas.openxmlformats.org/markup-compatibility/2006">
              <mc:Choice xmlns:v="urn:schemas-microsoft-com:vml" Requires="v">
                <p:oleObj spid="_x0000_s39033" name="Equation" r:id="rId4" imgW="977760" imgH="393480" progId="Equation.DSMT4">
                  <p:embed/>
                </p:oleObj>
              </mc:Choice>
              <mc:Fallback>
                <p:oleObj name="Equation" r:id="rId4" imgW="977760" imgH="393480" progId="Equation.DSMT4">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672" y="4005064"/>
                        <a:ext cx="2447925" cy="9808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9" name="AutoShape 9"/>
          <p:cNvSpPr>
            <a:spLocks noChangeArrowheads="1"/>
          </p:cNvSpPr>
          <p:nvPr/>
        </p:nvSpPr>
        <p:spPr bwMode="auto">
          <a:xfrm>
            <a:off x="2555727" y="5085109"/>
            <a:ext cx="719137" cy="792163"/>
          </a:xfrm>
          <a:prstGeom prst="downArrow">
            <a:avLst>
              <a:gd name="adj1" fmla="val 50000"/>
              <a:gd name="adj2" fmla="val 2753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nvGrpSpPr>
          <p:cNvPr id="155" name="组合 154"/>
          <p:cNvGrpSpPr/>
          <p:nvPr/>
        </p:nvGrpSpPr>
        <p:grpSpPr>
          <a:xfrm>
            <a:off x="1727845" y="5940789"/>
            <a:ext cx="2519363" cy="701675"/>
            <a:chOff x="6014914" y="5261818"/>
            <a:chExt cx="2519363" cy="701675"/>
          </a:xfrm>
        </p:grpSpPr>
        <p:sp>
          <p:nvSpPr>
            <p:cNvPr id="156" name="Text Box 69"/>
            <p:cNvSpPr txBox="1">
              <a:spLocks noChangeArrowheads="1"/>
            </p:cNvSpPr>
            <p:nvPr/>
          </p:nvSpPr>
          <p:spPr bwMode="auto">
            <a:xfrm>
              <a:off x="6014914" y="5261818"/>
              <a:ext cx="25193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i="1" dirty="0" err="1">
                  <a:solidFill>
                    <a:schemeClr val="tx2"/>
                  </a:solidFill>
                  <a:latin typeface="Times New Roman" pitchFamily="18" charset="0"/>
                </a:rPr>
                <a:t>a</a:t>
              </a:r>
              <a:r>
                <a:rPr lang="en-US" altLang="zh-CN" sz="3200" i="1" baseline="-25000" dirty="0" err="1">
                  <a:solidFill>
                    <a:schemeClr val="tx2"/>
                  </a:solidFill>
                  <a:latin typeface="Times New Roman" pitchFamily="18" charset="0"/>
                </a:rPr>
                <a:t>a</a:t>
              </a:r>
              <a:r>
                <a:rPr lang="en-US" altLang="zh-CN" sz="4000" i="1" dirty="0">
                  <a:solidFill>
                    <a:schemeClr val="tx2"/>
                  </a:solidFill>
                  <a:latin typeface="Times New Roman" pitchFamily="18" charset="0"/>
                </a:rPr>
                <a:t> </a:t>
              </a:r>
              <a:r>
                <a:rPr lang="en-US" altLang="zh-CN" sz="4000" dirty="0">
                  <a:solidFill>
                    <a:schemeClr val="tx2"/>
                  </a:solidFill>
                </a:rPr>
                <a:t>= </a:t>
              </a:r>
              <a:r>
                <a:rPr lang="en-US" altLang="zh-CN" sz="3200" i="1" dirty="0" err="1">
                  <a:solidFill>
                    <a:schemeClr val="tx2"/>
                  </a:solidFill>
                  <a:latin typeface="Times New Roman" pitchFamily="18" charset="0"/>
                </a:rPr>
                <a:t>a</a:t>
              </a:r>
              <a:r>
                <a:rPr lang="en-US" altLang="zh-CN" sz="3200" baseline="-25000" dirty="0" err="1">
                  <a:solidFill>
                    <a:schemeClr val="tx2"/>
                  </a:solidFill>
                  <a:latin typeface="Times New Roman" pitchFamily="18" charset="0"/>
                </a:rPr>
                <a:t>r</a:t>
              </a:r>
              <a:r>
                <a:rPr lang="en-US" altLang="zh-CN" sz="4000" dirty="0">
                  <a:solidFill>
                    <a:schemeClr val="tx2"/>
                  </a:solidFill>
                </a:rPr>
                <a:t> + </a:t>
              </a:r>
              <a:r>
                <a:rPr lang="en-US" altLang="zh-CN" sz="4000" i="1" dirty="0" err="1">
                  <a:solidFill>
                    <a:schemeClr val="tx2"/>
                  </a:solidFill>
                  <a:latin typeface="Times New Roman" pitchFamily="18" charset="0"/>
                </a:rPr>
                <a:t>a</a:t>
              </a:r>
              <a:r>
                <a:rPr lang="en-US" altLang="zh-CN" sz="4000" i="1" baseline="-25000" dirty="0" err="1">
                  <a:solidFill>
                    <a:schemeClr val="tx2"/>
                  </a:solidFill>
                  <a:latin typeface="Times New Roman" pitchFamily="18" charset="0"/>
                </a:rPr>
                <a:t>e</a:t>
              </a:r>
              <a:endParaRPr lang="en-US" altLang="zh-CN" sz="4000" baseline="-25000" dirty="0">
                <a:solidFill>
                  <a:schemeClr val="tx2"/>
                </a:solidFill>
                <a:latin typeface="Times New Roman" pitchFamily="18" charset="0"/>
              </a:endParaRPr>
            </a:p>
          </p:txBody>
        </p:sp>
        <p:sp>
          <p:nvSpPr>
            <p:cNvPr id="157" name="Line 70"/>
            <p:cNvSpPr>
              <a:spLocks noChangeShapeType="1"/>
            </p:cNvSpPr>
            <p:nvPr/>
          </p:nvSpPr>
          <p:spPr bwMode="auto">
            <a:xfrm>
              <a:off x="6086352" y="5477718"/>
              <a:ext cx="288925"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 name="Line 71"/>
            <p:cNvSpPr>
              <a:spLocks noChangeShapeType="1"/>
            </p:cNvSpPr>
            <p:nvPr/>
          </p:nvSpPr>
          <p:spPr bwMode="auto">
            <a:xfrm>
              <a:off x="6949952" y="5477718"/>
              <a:ext cx="360363"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9" name="Line 72"/>
            <p:cNvSpPr>
              <a:spLocks noChangeShapeType="1"/>
            </p:cNvSpPr>
            <p:nvPr/>
          </p:nvSpPr>
          <p:spPr bwMode="auto">
            <a:xfrm>
              <a:off x="7668344" y="5477718"/>
              <a:ext cx="360363"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 name="TextBox 6"/>
          <p:cNvSpPr txBox="1"/>
          <p:nvPr/>
        </p:nvSpPr>
        <p:spPr>
          <a:xfrm>
            <a:off x="5004048" y="5229200"/>
            <a:ext cx="3852266" cy="1015663"/>
          </a:xfrm>
          <a:prstGeom prst="rect">
            <a:avLst/>
          </a:prstGeom>
          <a:noFill/>
        </p:spPr>
        <p:txBody>
          <a:bodyPr wrap="square" rtlCol="0">
            <a:spAutoFit/>
          </a:bodyPr>
          <a:lstStyle/>
          <a:p>
            <a:r>
              <a:rPr lang="zh-CN" altLang="en-US" sz="2000" b="1" dirty="0">
                <a:latin typeface="楷体" panose="02010609060101010101" pitchFamily="49" charset="-122"/>
                <a:ea typeface="楷体" panose="02010609060101010101" pitchFamily="49" charset="-122"/>
              </a:rPr>
              <a:t>这里的速度和加速度变换定理</a:t>
            </a:r>
            <a:r>
              <a:rPr lang="zh-CN" altLang="en-US" sz="2000" b="1" dirty="0">
                <a:solidFill>
                  <a:srgbClr val="FF0000"/>
                </a:solidFill>
                <a:latin typeface="楷体" panose="02010609060101010101" pitchFamily="49" charset="-122"/>
                <a:ea typeface="楷体" panose="02010609060101010101" pitchFamily="49" charset="-122"/>
              </a:rPr>
              <a:t>只适用于低速情况</a:t>
            </a:r>
            <a:r>
              <a:rPr lang="zh-CN" altLang="en-US" sz="2000" b="1" dirty="0">
                <a:latin typeface="楷体" panose="02010609060101010101" pitchFamily="49" charset="-122"/>
                <a:ea typeface="楷体" panose="02010609060101010101" pitchFamily="49" charset="-122"/>
              </a:rPr>
              <a:t>。所谓低速，是指速度远小于光速。</a:t>
            </a:r>
          </a:p>
        </p:txBody>
      </p:sp>
      <p:grpSp>
        <p:nvGrpSpPr>
          <p:cNvPr id="70" name="组合 69"/>
          <p:cNvGrpSpPr/>
          <p:nvPr/>
        </p:nvGrpSpPr>
        <p:grpSpPr>
          <a:xfrm>
            <a:off x="5507483" y="1459334"/>
            <a:ext cx="3529013" cy="3625850"/>
            <a:chOff x="5507483" y="1459334"/>
            <a:chExt cx="3529013" cy="3625850"/>
          </a:xfrm>
        </p:grpSpPr>
        <p:grpSp>
          <p:nvGrpSpPr>
            <p:cNvPr id="71" name="Group 3"/>
            <p:cNvGrpSpPr>
              <a:grpSpLocks/>
            </p:cNvGrpSpPr>
            <p:nvPr/>
          </p:nvGrpSpPr>
          <p:grpSpPr bwMode="auto">
            <a:xfrm>
              <a:off x="5507483" y="2180059"/>
              <a:ext cx="3529013" cy="2905125"/>
              <a:chOff x="3288" y="1117"/>
              <a:chExt cx="2223" cy="1830"/>
            </a:xfrm>
          </p:grpSpPr>
          <p:sp>
            <p:nvSpPr>
              <p:cNvPr id="179" name="Line 4"/>
              <p:cNvSpPr>
                <a:spLocks noChangeShapeType="1"/>
              </p:cNvSpPr>
              <p:nvPr/>
            </p:nvSpPr>
            <p:spPr bwMode="auto">
              <a:xfrm>
                <a:off x="3515" y="1208"/>
                <a:ext cx="0" cy="1496"/>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0" name="Line 5"/>
              <p:cNvSpPr>
                <a:spLocks noChangeShapeType="1"/>
              </p:cNvSpPr>
              <p:nvPr/>
            </p:nvSpPr>
            <p:spPr bwMode="auto">
              <a:xfrm flipH="1" flipV="1">
                <a:off x="3515" y="2704"/>
                <a:ext cx="1950" cy="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1" name="Text Box 6"/>
              <p:cNvSpPr txBox="1">
                <a:spLocks noChangeArrowheads="1"/>
              </p:cNvSpPr>
              <p:nvPr/>
            </p:nvSpPr>
            <p:spPr bwMode="auto">
              <a:xfrm>
                <a:off x="5284" y="2659"/>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i="1">
                    <a:latin typeface="Times New Roman" pitchFamily="18" charset="0"/>
                  </a:rPr>
                  <a:t>x</a:t>
                </a:r>
              </a:p>
            </p:txBody>
          </p:sp>
          <p:sp>
            <p:nvSpPr>
              <p:cNvPr id="182" name="Text Box 7"/>
              <p:cNvSpPr txBox="1">
                <a:spLocks noChangeArrowheads="1"/>
              </p:cNvSpPr>
              <p:nvPr/>
            </p:nvSpPr>
            <p:spPr bwMode="auto">
              <a:xfrm>
                <a:off x="3288" y="1117"/>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i="1">
                    <a:latin typeface="Times New Roman" pitchFamily="18" charset="0"/>
                  </a:rPr>
                  <a:t>y</a:t>
                </a:r>
              </a:p>
            </p:txBody>
          </p:sp>
          <p:sp>
            <p:nvSpPr>
              <p:cNvPr id="183" name="Text Box 8"/>
              <p:cNvSpPr txBox="1">
                <a:spLocks noChangeArrowheads="1"/>
              </p:cNvSpPr>
              <p:nvPr/>
            </p:nvSpPr>
            <p:spPr bwMode="auto">
              <a:xfrm>
                <a:off x="3334" y="2643"/>
                <a:ext cx="2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i="1">
                    <a:latin typeface="Times New Roman" pitchFamily="18" charset="0"/>
                  </a:rPr>
                  <a:t>O</a:t>
                </a:r>
              </a:p>
            </p:txBody>
          </p:sp>
        </p:grpSp>
        <p:grpSp>
          <p:nvGrpSpPr>
            <p:cNvPr id="72" name="Group 9"/>
            <p:cNvGrpSpPr>
              <a:grpSpLocks/>
            </p:cNvGrpSpPr>
            <p:nvPr/>
          </p:nvGrpSpPr>
          <p:grpSpPr bwMode="auto">
            <a:xfrm>
              <a:off x="6155188" y="3473871"/>
              <a:ext cx="576263" cy="793750"/>
              <a:chOff x="3696" y="1932"/>
              <a:chExt cx="363" cy="500"/>
            </a:xfrm>
          </p:grpSpPr>
          <p:sp>
            <p:nvSpPr>
              <p:cNvPr id="171" name="Oval 10"/>
              <p:cNvSpPr>
                <a:spLocks noChangeArrowheads="1"/>
              </p:cNvSpPr>
              <p:nvPr/>
            </p:nvSpPr>
            <p:spPr bwMode="auto">
              <a:xfrm>
                <a:off x="3878" y="2115"/>
                <a:ext cx="45" cy="4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72" name="Group 11"/>
              <p:cNvGrpSpPr>
                <a:grpSpLocks/>
              </p:cNvGrpSpPr>
              <p:nvPr/>
            </p:nvGrpSpPr>
            <p:grpSpPr bwMode="auto">
              <a:xfrm>
                <a:off x="3696" y="1932"/>
                <a:ext cx="363" cy="500"/>
                <a:chOff x="3696" y="1932"/>
                <a:chExt cx="363" cy="500"/>
              </a:xfrm>
            </p:grpSpPr>
            <p:grpSp>
              <p:nvGrpSpPr>
                <p:cNvPr id="173" name="Group 12"/>
                <p:cNvGrpSpPr>
                  <a:grpSpLocks/>
                </p:cNvGrpSpPr>
                <p:nvPr/>
              </p:nvGrpSpPr>
              <p:grpSpPr bwMode="auto">
                <a:xfrm>
                  <a:off x="3742" y="2160"/>
                  <a:ext cx="317" cy="272"/>
                  <a:chOff x="3742" y="2160"/>
                  <a:chExt cx="317" cy="272"/>
                </a:xfrm>
              </p:grpSpPr>
              <p:sp>
                <p:nvSpPr>
                  <p:cNvPr id="177" name="Line 13"/>
                  <p:cNvSpPr>
                    <a:spLocks noChangeShapeType="1"/>
                  </p:cNvSpPr>
                  <p:nvPr/>
                </p:nvSpPr>
                <p:spPr bwMode="auto">
                  <a:xfrm flipV="1">
                    <a:off x="3742" y="2161"/>
                    <a:ext cx="135" cy="4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8" name="Line 14"/>
                  <p:cNvSpPr>
                    <a:spLocks noChangeShapeType="1"/>
                  </p:cNvSpPr>
                  <p:nvPr/>
                </p:nvSpPr>
                <p:spPr bwMode="auto">
                  <a:xfrm>
                    <a:off x="3923" y="2160"/>
                    <a:ext cx="136" cy="27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75" name="Text Box 16"/>
                <p:cNvSpPr txBox="1">
                  <a:spLocks noChangeArrowheads="1"/>
                </p:cNvSpPr>
                <p:nvPr/>
              </p:nvSpPr>
              <p:spPr bwMode="auto">
                <a:xfrm>
                  <a:off x="3696" y="1932"/>
                  <a:ext cx="3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latin typeface="Times New Roman" pitchFamily="18" charset="0"/>
                    </a:rPr>
                    <a:t>A</a:t>
                  </a:r>
                </a:p>
              </p:txBody>
            </p:sp>
          </p:grpSp>
        </p:grpSp>
        <p:grpSp>
          <p:nvGrpSpPr>
            <p:cNvPr id="127" name="Group 18"/>
            <p:cNvGrpSpPr>
              <a:grpSpLocks/>
            </p:cNvGrpSpPr>
            <p:nvPr/>
          </p:nvGrpSpPr>
          <p:grpSpPr bwMode="auto">
            <a:xfrm>
              <a:off x="6444108" y="1819696"/>
              <a:ext cx="647700" cy="1944688"/>
              <a:chOff x="3878" y="890"/>
              <a:chExt cx="408" cy="1225"/>
            </a:xfrm>
          </p:grpSpPr>
          <p:sp>
            <p:nvSpPr>
              <p:cNvPr id="169" name="Line 19"/>
              <p:cNvSpPr>
                <a:spLocks noChangeShapeType="1"/>
              </p:cNvSpPr>
              <p:nvPr/>
            </p:nvSpPr>
            <p:spPr bwMode="auto">
              <a:xfrm flipV="1">
                <a:off x="3878" y="890"/>
                <a:ext cx="408" cy="1225"/>
              </a:xfrm>
              <a:prstGeom prst="line">
                <a:avLst/>
              </a:prstGeom>
              <a:noFill/>
              <a:ln w="28575">
                <a:solidFill>
                  <a:srgbClr val="66FF33"/>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0" name="Text Box 20"/>
              <p:cNvSpPr txBox="1">
                <a:spLocks noChangeArrowheads="1"/>
              </p:cNvSpPr>
              <p:nvPr/>
            </p:nvSpPr>
            <p:spPr bwMode="auto">
              <a:xfrm rot="17576733">
                <a:off x="3821" y="1276"/>
                <a:ext cx="36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err="1">
                    <a:latin typeface="Symbol" pitchFamily="18" charset="2"/>
                  </a:rPr>
                  <a:t>D</a:t>
                </a:r>
                <a:r>
                  <a:rPr lang="en-US" altLang="zh-CN" b="1" dirty="0" err="1">
                    <a:latin typeface="Times New Roman" panose="02020603050405020304" pitchFamily="18" charset="0"/>
                    <a:cs typeface="Times New Roman" panose="02020603050405020304" pitchFamily="18" charset="0"/>
                  </a:rPr>
                  <a:t>r</a:t>
                </a:r>
                <a:endParaRPr lang="en-US" altLang="zh-CN" sz="2000" b="1" dirty="0">
                  <a:latin typeface="Times New Roman" panose="02020603050405020304" pitchFamily="18" charset="0"/>
                  <a:cs typeface="Times New Roman" panose="02020603050405020304" pitchFamily="18" charset="0"/>
                </a:endParaRPr>
              </a:p>
            </p:txBody>
          </p:sp>
        </p:grpSp>
        <p:grpSp>
          <p:nvGrpSpPr>
            <p:cNvPr id="128" name="Group 21"/>
            <p:cNvGrpSpPr>
              <a:grpSpLocks/>
            </p:cNvGrpSpPr>
            <p:nvPr/>
          </p:nvGrpSpPr>
          <p:grpSpPr bwMode="auto">
            <a:xfrm>
              <a:off x="7091808" y="1459334"/>
              <a:ext cx="792163" cy="936625"/>
              <a:chOff x="4286" y="663"/>
              <a:chExt cx="499" cy="590"/>
            </a:xfrm>
          </p:grpSpPr>
          <p:sp>
            <p:nvSpPr>
              <p:cNvPr id="164" name="Oval 22"/>
              <p:cNvSpPr>
                <a:spLocks noChangeArrowheads="1"/>
              </p:cNvSpPr>
              <p:nvPr/>
            </p:nvSpPr>
            <p:spPr bwMode="auto">
              <a:xfrm>
                <a:off x="4286" y="845"/>
                <a:ext cx="45" cy="4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65" name="Group 23"/>
              <p:cNvGrpSpPr>
                <a:grpSpLocks/>
              </p:cNvGrpSpPr>
              <p:nvPr/>
            </p:nvGrpSpPr>
            <p:grpSpPr bwMode="auto">
              <a:xfrm>
                <a:off x="4331" y="663"/>
                <a:ext cx="454" cy="590"/>
                <a:chOff x="4331" y="663"/>
                <a:chExt cx="454" cy="590"/>
              </a:xfrm>
            </p:grpSpPr>
            <p:sp>
              <p:nvSpPr>
                <p:cNvPr id="166" name="Line 24"/>
                <p:cNvSpPr>
                  <a:spLocks noChangeShapeType="1"/>
                </p:cNvSpPr>
                <p:nvPr/>
              </p:nvSpPr>
              <p:spPr bwMode="auto">
                <a:xfrm flipH="1" flipV="1">
                  <a:off x="4332" y="890"/>
                  <a:ext cx="90" cy="363"/>
                </a:xfrm>
                <a:prstGeom prst="line">
                  <a:avLst/>
                </a:prstGeom>
                <a:noFill/>
                <a:ln w="2857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 name="Text Box 25"/>
                <p:cNvSpPr txBox="1">
                  <a:spLocks noChangeArrowheads="1"/>
                </p:cNvSpPr>
                <p:nvPr/>
              </p:nvSpPr>
              <p:spPr bwMode="auto">
                <a:xfrm>
                  <a:off x="4331" y="663"/>
                  <a:ext cx="3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latin typeface="Times New Roman" pitchFamily="18" charset="0"/>
                    </a:rPr>
                    <a:t>B</a:t>
                  </a:r>
                </a:p>
              </p:txBody>
            </p:sp>
            <p:sp>
              <p:nvSpPr>
                <p:cNvPr id="168" name="Text Box 26"/>
                <p:cNvSpPr txBox="1">
                  <a:spLocks noChangeArrowheads="1"/>
                </p:cNvSpPr>
                <p:nvPr/>
              </p:nvSpPr>
              <p:spPr bwMode="auto">
                <a:xfrm rot="21049200">
                  <a:off x="4422" y="845"/>
                  <a:ext cx="3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err="1">
                      <a:solidFill>
                        <a:srgbClr val="FF00FF"/>
                      </a:solidFill>
                      <a:latin typeface="Symbol" pitchFamily="18" charset="2"/>
                    </a:rPr>
                    <a:t>D</a:t>
                  </a:r>
                  <a:r>
                    <a:rPr lang="en-US" altLang="zh-CN" sz="2000" b="1" dirty="0" err="1">
                      <a:solidFill>
                        <a:srgbClr val="FF00FF"/>
                      </a:solidFill>
                    </a:rPr>
                    <a:t>r</a:t>
                  </a:r>
                  <a:r>
                    <a:rPr lang="en-US" altLang="zh-CN" sz="2000" b="1" dirty="0">
                      <a:solidFill>
                        <a:srgbClr val="FF00FF"/>
                      </a:solidFill>
                    </a:rPr>
                    <a:t>’</a:t>
                  </a:r>
                </a:p>
              </p:txBody>
            </p:sp>
          </p:grpSp>
        </p:grpSp>
        <p:grpSp>
          <p:nvGrpSpPr>
            <p:cNvPr id="129" name="Group 27"/>
            <p:cNvGrpSpPr>
              <a:grpSpLocks/>
            </p:cNvGrpSpPr>
            <p:nvPr/>
          </p:nvGrpSpPr>
          <p:grpSpPr bwMode="auto">
            <a:xfrm>
              <a:off x="6515546" y="1459334"/>
              <a:ext cx="1944687" cy="2305050"/>
              <a:chOff x="3923" y="663"/>
              <a:chExt cx="1225" cy="1452"/>
            </a:xfrm>
          </p:grpSpPr>
          <p:sp>
            <p:nvSpPr>
              <p:cNvPr id="146" name="Line 28"/>
              <p:cNvSpPr>
                <a:spLocks noChangeShapeType="1"/>
              </p:cNvSpPr>
              <p:nvPr/>
            </p:nvSpPr>
            <p:spPr bwMode="auto">
              <a:xfrm flipV="1">
                <a:off x="4150" y="1661"/>
                <a:ext cx="272" cy="409"/>
              </a:xfrm>
              <a:prstGeom prst="line">
                <a:avLst/>
              </a:prstGeom>
              <a:noFill/>
              <a:ln w="9525">
                <a:solidFill>
                  <a:srgbClr val="99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47" name="Group 29"/>
              <p:cNvGrpSpPr>
                <a:grpSpLocks/>
              </p:cNvGrpSpPr>
              <p:nvPr/>
            </p:nvGrpSpPr>
            <p:grpSpPr bwMode="auto">
              <a:xfrm>
                <a:off x="3923" y="663"/>
                <a:ext cx="1225" cy="1452"/>
                <a:chOff x="3923" y="663"/>
                <a:chExt cx="1225" cy="1452"/>
              </a:xfrm>
            </p:grpSpPr>
            <p:grpSp>
              <p:nvGrpSpPr>
                <p:cNvPr id="148" name="Group 30"/>
                <p:cNvGrpSpPr>
                  <a:grpSpLocks/>
                </p:cNvGrpSpPr>
                <p:nvPr/>
              </p:nvGrpSpPr>
              <p:grpSpPr bwMode="auto">
                <a:xfrm rot="-498089">
                  <a:off x="4195" y="1026"/>
                  <a:ext cx="908" cy="590"/>
                  <a:chOff x="3696" y="1570"/>
                  <a:chExt cx="908" cy="590"/>
                </a:xfrm>
              </p:grpSpPr>
              <p:sp>
                <p:nvSpPr>
                  <p:cNvPr id="162" name="Line 31"/>
                  <p:cNvSpPr>
                    <a:spLocks noChangeShapeType="1"/>
                  </p:cNvSpPr>
                  <p:nvPr/>
                </p:nvSpPr>
                <p:spPr bwMode="auto">
                  <a:xfrm flipV="1">
                    <a:off x="3878" y="1933"/>
                    <a:ext cx="726" cy="227"/>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 name="Line 32"/>
                  <p:cNvSpPr>
                    <a:spLocks noChangeShapeType="1"/>
                  </p:cNvSpPr>
                  <p:nvPr/>
                </p:nvSpPr>
                <p:spPr bwMode="auto">
                  <a:xfrm rot="16200000" flipV="1">
                    <a:off x="3492" y="1774"/>
                    <a:ext cx="590" cy="18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9" name="Group 33"/>
                <p:cNvGrpSpPr>
                  <a:grpSpLocks/>
                </p:cNvGrpSpPr>
                <p:nvPr/>
              </p:nvGrpSpPr>
              <p:grpSpPr bwMode="auto">
                <a:xfrm>
                  <a:off x="4287" y="1253"/>
                  <a:ext cx="317" cy="317"/>
                  <a:chOff x="3742" y="2115"/>
                  <a:chExt cx="317" cy="317"/>
                </a:xfrm>
              </p:grpSpPr>
              <p:sp>
                <p:nvSpPr>
                  <p:cNvPr id="154" name="Oval 34"/>
                  <p:cNvSpPr>
                    <a:spLocks noChangeArrowheads="1"/>
                  </p:cNvSpPr>
                  <p:nvPr/>
                </p:nvSpPr>
                <p:spPr bwMode="auto">
                  <a:xfrm>
                    <a:off x="3878" y="2115"/>
                    <a:ext cx="45" cy="4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 name="Line 35"/>
                  <p:cNvSpPr>
                    <a:spLocks noChangeShapeType="1"/>
                  </p:cNvSpPr>
                  <p:nvPr/>
                </p:nvSpPr>
                <p:spPr bwMode="auto">
                  <a:xfrm flipV="1">
                    <a:off x="3742" y="2115"/>
                    <a:ext cx="181" cy="9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1" name="Line 36"/>
                  <p:cNvSpPr>
                    <a:spLocks noChangeShapeType="1"/>
                  </p:cNvSpPr>
                  <p:nvPr/>
                </p:nvSpPr>
                <p:spPr bwMode="auto">
                  <a:xfrm>
                    <a:off x="3923" y="2160"/>
                    <a:ext cx="136" cy="27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50" name="Line 37"/>
                <p:cNvSpPr>
                  <a:spLocks noChangeShapeType="1"/>
                </p:cNvSpPr>
                <p:nvPr/>
              </p:nvSpPr>
              <p:spPr bwMode="auto">
                <a:xfrm flipV="1">
                  <a:off x="3923" y="1298"/>
                  <a:ext cx="499" cy="817"/>
                </a:xfrm>
                <a:prstGeom prst="line">
                  <a:avLst/>
                </a:prstGeom>
                <a:noFill/>
                <a:ln w="28575">
                  <a:solidFill>
                    <a:srgbClr val="9900CC"/>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 name="Text Box 38"/>
                <p:cNvSpPr txBox="1">
                  <a:spLocks noChangeArrowheads="1"/>
                </p:cNvSpPr>
                <p:nvPr/>
              </p:nvSpPr>
              <p:spPr bwMode="auto">
                <a:xfrm>
                  <a:off x="4422" y="1048"/>
                  <a:ext cx="3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solidFill>
                        <a:srgbClr val="0000FF"/>
                      </a:solidFill>
                      <a:latin typeface="Times New Roman" pitchFamily="18" charset="0"/>
                    </a:rPr>
                    <a:t>A’</a:t>
                  </a:r>
                </a:p>
              </p:txBody>
            </p:sp>
            <p:sp>
              <p:nvSpPr>
                <p:cNvPr id="152" name="Text Box 39"/>
                <p:cNvSpPr txBox="1">
                  <a:spLocks noChangeArrowheads="1"/>
                </p:cNvSpPr>
                <p:nvPr/>
              </p:nvSpPr>
              <p:spPr bwMode="auto">
                <a:xfrm rot="17676531">
                  <a:off x="4012" y="1568"/>
                  <a:ext cx="4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solidFill>
                        <a:srgbClr val="CC3300"/>
                      </a:solidFill>
                      <a:latin typeface="Times New Roman" pitchFamily="18" charset="0"/>
                    </a:rPr>
                    <a:t>u</a:t>
                  </a:r>
                  <a:r>
                    <a:rPr lang="en-US" altLang="zh-CN" b="1">
                      <a:solidFill>
                        <a:srgbClr val="CC3300"/>
                      </a:solidFill>
                    </a:rPr>
                    <a:t> </a:t>
                  </a:r>
                  <a:r>
                    <a:rPr lang="en-US" altLang="zh-CN" sz="1600" b="1">
                      <a:solidFill>
                        <a:srgbClr val="CC3300"/>
                      </a:solidFill>
                      <a:latin typeface="Symbol" pitchFamily="18" charset="2"/>
                    </a:rPr>
                    <a:t>D</a:t>
                  </a:r>
                  <a:r>
                    <a:rPr lang="en-US" altLang="zh-CN" b="1">
                      <a:solidFill>
                        <a:srgbClr val="CC3300"/>
                      </a:solidFill>
                    </a:rPr>
                    <a:t>t</a:t>
                  </a:r>
                </a:p>
              </p:txBody>
            </p:sp>
            <p:sp>
              <p:nvSpPr>
                <p:cNvPr id="153" name="Freeform 40"/>
                <p:cNvSpPr>
                  <a:spLocks/>
                </p:cNvSpPr>
                <p:nvPr/>
              </p:nvSpPr>
              <p:spPr bwMode="auto">
                <a:xfrm>
                  <a:off x="4014" y="663"/>
                  <a:ext cx="1134" cy="1043"/>
                </a:xfrm>
                <a:custGeom>
                  <a:avLst/>
                  <a:gdLst>
                    <a:gd name="T0" fmla="*/ 317 w 1134"/>
                    <a:gd name="T1" fmla="*/ 0 h 1043"/>
                    <a:gd name="T2" fmla="*/ 45 w 1134"/>
                    <a:gd name="T3" fmla="*/ 90 h 1043"/>
                    <a:gd name="T4" fmla="*/ 0 w 1134"/>
                    <a:gd name="T5" fmla="*/ 363 h 1043"/>
                    <a:gd name="T6" fmla="*/ 90 w 1134"/>
                    <a:gd name="T7" fmla="*/ 635 h 1043"/>
                    <a:gd name="T8" fmla="*/ 181 w 1134"/>
                    <a:gd name="T9" fmla="*/ 862 h 1043"/>
                    <a:gd name="T10" fmla="*/ 408 w 1134"/>
                    <a:gd name="T11" fmla="*/ 1043 h 1043"/>
                    <a:gd name="T12" fmla="*/ 861 w 1134"/>
                    <a:gd name="T13" fmla="*/ 1043 h 1043"/>
                    <a:gd name="T14" fmla="*/ 1088 w 1134"/>
                    <a:gd name="T15" fmla="*/ 862 h 1043"/>
                    <a:gd name="T16" fmla="*/ 1134 w 1134"/>
                    <a:gd name="T17" fmla="*/ 635 h 1043"/>
                    <a:gd name="T18" fmla="*/ 952 w 1134"/>
                    <a:gd name="T19" fmla="*/ 317 h 1043"/>
                    <a:gd name="T20" fmla="*/ 771 w 1134"/>
                    <a:gd name="T21" fmla="*/ 272 h 1043"/>
                    <a:gd name="T22" fmla="*/ 589 w 1134"/>
                    <a:gd name="T23" fmla="*/ 90 h 1043"/>
                    <a:gd name="T24" fmla="*/ 408 w 1134"/>
                    <a:gd name="T25" fmla="*/ 0 h 1043"/>
                    <a:gd name="T26" fmla="*/ 317 w 1134"/>
                    <a:gd name="T27" fmla="*/ 0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4" h="1043">
                      <a:moveTo>
                        <a:pt x="317" y="0"/>
                      </a:moveTo>
                      <a:lnTo>
                        <a:pt x="45" y="90"/>
                      </a:lnTo>
                      <a:lnTo>
                        <a:pt x="0" y="363"/>
                      </a:lnTo>
                      <a:lnTo>
                        <a:pt x="90" y="635"/>
                      </a:lnTo>
                      <a:lnTo>
                        <a:pt x="181" y="862"/>
                      </a:lnTo>
                      <a:lnTo>
                        <a:pt x="408" y="1043"/>
                      </a:lnTo>
                      <a:lnTo>
                        <a:pt x="861" y="1043"/>
                      </a:lnTo>
                      <a:lnTo>
                        <a:pt x="1088" y="862"/>
                      </a:lnTo>
                      <a:lnTo>
                        <a:pt x="1134" y="635"/>
                      </a:lnTo>
                      <a:lnTo>
                        <a:pt x="952" y="317"/>
                      </a:lnTo>
                      <a:lnTo>
                        <a:pt x="771" y="272"/>
                      </a:lnTo>
                      <a:lnTo>
                        <a:pt x="589" y="90"/>
                      </a:lnTo>
                      <a:lnTo>
                        <a:pt x="408" y="0"/>
                      </a:lnTo>
                      <a:lnTo>
                        <a:pt x="317"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30" name="Group 41"/>
            <p:cNvGrpSpPr>
              <a:grpSpLocks/>
            </p:cNvGrpSpPr>
            <p:nvPr/>
          </p:nvGrpSpPr>
          <p:grpSpPr bwMode="auto">
            <a:xfrm>
              <a:off x="5580508" y="3091284"/>
              <a:ext cx="2232025" cy="1608137"/>
              <a:chOff x="3334" y="1691"/>
              <a:chExt cx="1406" cy="1013"/>
            </a:xfrm>
          </p:grpSpPr>
          <p:grpSp>
            <p:nvGrpSpPr>
              <p:cNvPr id="132" name="Group 42"/>
              <p:cNvGrpSpPr>
                <a:grpSpLocks/>
              </p:cNvGrpSpPr>
              <p:nvPr/>
            </p:nvGrpSpPr>
            <p:grpSpPr bwMode="auto">
              <a:xfrm>
                <a:off x="3334" y="1691"/>
                <a:ext cx="1406" cy="1013"/>
                <a:chOff x="3334" y="1691"/>
                <a:chExt cx="1406" cy="1013"/>
              </a:xfrm>
            </p:grpSpPr>
            <p:sp>
              <p:nvSpPr>
                <p:cNvPr id="135" name="Line 43"/>
                <p:cNvSpPr>
                  <a:spLocks noChangeShapeType="1"/>
                </p:cNvSpPr>
                <p:nvPr/>
              </p:nvSpPr>
              <p:spPr bwMode="auto">
                <a:xfrm flipV="1">
                  <a:off x="3878" y="2069"/>
                  <a:ext cx="272" cy="454"/>
                </a:xfrm>
                <a:prstGeom prst="line">
                  <a:avLst/>
                </a:prstGeom>
                <a:noFill/>
                <a:ln w="9525">
                  <a:solidFill>
                    <a:srgbClr val="99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36" name="Group 44"/>
                <p:cNvGrpSpPr>
                  <a:grpSpLocks/>
                </p:cNvGrpSpPr>
                <p:nvPr/>
              </p:nvGrpSpPr>
              <p:grpSpPr bwMode="auto">
                <a:xfrm>
                  <a:off x="3515" y="1691"/>
                  <a:ext cx="1225" cy="1013"/>
                  <a:chOff x="3515" y="1691"/>
                  <a:chExt cx="1225" cy="1013"/>
                </a:xfrm>
              </p:grpSpPr>
              <p:grpSp>
                <p:nvGrpSpPr>
                  <p:cNvPr id="140" name="Group 45"/>
                  <p:cNvGrpSpPr>
                    <a:grpSpLocks/>
                  </p:cNvGrpSpPr>
                  <p:nvPr/>
                </p:nvGrpSpPr>
                <p:grpSpPr bwMode="auto">
                  <a:xfrm rot="-498089">
                    <a:off x="3650" y="1888"/>
                    <a:ext cx="908" cy="590"/>
                    <a:chOff x="3696" y="1570"/>
                    <a:chExt cx="908" cy="590"/>
                  </a:xfrm>
                </p:grpSpPr>
                <p:sp>
                  <p:nvSpPr>
                    <p:cNvPr id="144" name="Line 46"/>
                    <p:cNvSpPr>
                      <a:spLocks noChangeShapeType="1"/>
                    </p:cNvSpPr>
                    <p:nvPr/>
                  </p:nvSpPr>
                  <p:spPr bwMode="auto">
                    <a:xfrm flipV="1">
                      <a:off x="3878" y="1933"/>
                      <a:ext cx="726" cy="227"/>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 name="Line 47"/>
                    <p:cNvSpPr>
                      <a:spLocks noChangeShapeType="1"/>
                    </p:cNvSpPr>
                    <p:nvPr/>
                  </p:nvSpPr>
                  <p:spPr bwMode="auto">
                    <a:xfrm rot="16200000" flipV="1">
                      <a:off x="3492" y="1774"/>
                      <a:ext cx="590" cy="18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1" name="Text Box 48"/>
                  <p:cNvSpPr txBox="1">
                    <a:spLocks noChangeArrowheads="1"/>
                  </p:cNvSpPr>
                  <p:nvPr/>
                </p:nvSpPr>
                <p:spPr bwMode="auto">
                  <a:xfrm>
                    <a:off x="3696" y="2454"/>
                    <a:ext cx="3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solidFill>
                          <a:srgbClr val="0000FF"/>
                        </a:solidFill>
                        <a:latin typeface="Times New Roman" pitchFamily="18" charset="0"/>
                      </a:rPr>
                      <a:t>O’</a:t>
                    </a:r>
                  </a:p>
                </p:txBody>
              </p:sp>
              <p:sp>
                <p:nvSpPr>
                  <p:cNvPr id="142" name="Text Box 49"/>
                  <p:cNvSpPr txBox="1">
                    <a:spLocks noChangeArrowheads="1"/>
                  </p:cNvSpPr>
                  <p:nvPr/>
                </p:nvSpPr>
                <p:spPr bwMode="auto">
                  <a:xfrm>
                    <a:off x="4422" y="2160"/>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i="1">
                        <a:solidFill>
                          <a:srgbClr val="0000FF"/>
                        </a:solidFill>
                        <a:latin typeface="Times New Roman" pitchFamily="18" charset="0"/>
                      </a:rPr>
                      <a:t>x’</a:t>
                    </a:r>
                  </a:p>
                </p:txBody>
              </p:sp>
              <p:sp>
                <p:nvSpPr>
                  <p:cNvPr id="143" name="Text Box 50"/>
                  <p:cNvSpPr txBox="1">
                    <a:spLocks noChangeArrowheads="1"/>
                  </p:cNvSpPr>
                  <p:nvPr/>
                </p:nvSpPr>
                <p:spPr bwMode="auto">
                  <a:xfrm>
                    <a:off x="3515" y="1691"/>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i="1">
                        <a:solidFill>
                          <a:srgbClr val="0000FF"/>
                        </a:solidFill>
                        <a:latin typeface="Times New Roman" pitchFamily="18" charset="0"/>
                      </a:rPr>
                      <a:t>y’</a:t>
                    </a:r>
                  </a:p>
                </p:txBody>
              </p:sp>
            </p:grpSp>
            <p:sp>
              <p:nvSpPr>
                <p:cNvPr id="138" name="Freeform 51"/>
                <p:cNvSpPr>
                  <a:spLocks/>
                </p:cNvSpPr>
                <p:nvPr/>
              </p:nvSpPr>
              <p:spPr bwMode="auto">
                <a:xfrm>
                  <a:off x="3334" y="1706"/>
                  <a:ext cx="1360" cy="953"/>
                </a:xfrm>
                <a:custGeom>
                  <a:avLst/>
                  <a:gdLst>
                    <a:gd name="T0" fmla="*/ 317 w 1134"/>
                    <a:gd name="T1" fmla="*/ 0 h 1043"/>
                    <a:gd name="T2" fmla="*/ 45 w 1134"/>
                    <a:gd name="T3" fmla="*/ 90 h 1043"/>
                    <a:gd name="T4" fmla="*/ 0 w 1134"/>
                    <a:gd name="T5" fmla="*/ 363 h 1043"/>
                    <a:gd name="T6" fmla="*/ 90 w 1134"/>
                    <a:gd name="T7" fmla="*/ 635 h 1043"/>
                    <a:gd name="T8" fmla="*/ 181 w 1134"/>
                    <a:gd name="T9" fmla="*/ 862 h 1043"/>
                    <a:gd name="T10" fmla="*/ 408 w 1134"/>
                    <a:gd name="T11" fmla="*/ 1043 h 1043"/>
                    <a:gd name="T12" fmla="*/ 861 w 1134"/>
                    <a:gd name="T13" fmla="*/ 1043 h 1043"/>
                    <a:gd name="T14" fmla="*/ 1088 w 1134"/>
                    <a:gd name="T15" fmla="*/ 862 h 1043"/>
                    <a:gd name="T16" fmla="*/ 1134 w 1134"/>
                    <a:gd name="T17" fmla="*/ 635 h 1043"/>
                    <a:gd name="T18" fmla="*/ 952 w 1134"/>
                    <a:gd name="T19" fmla="*/ 317 h 1043"/>
                    <a:gd name="T20" fmla="*/ 771 w 1134"/>
                    <a:gd name="T21" fmla="*/ 272 h 1043"/>
                    <a:gd name="T22" fmla="*/ 589 w 1134"/>
                    <a:gd name="T23" fmla="*/ 90 h 1043"/>
                    <a:gd name="T24" fmla="*/ 408 w 1134"/>
                    <a:gd name="T25" fmla="*/ 0 h 1043"/>
                    <a:gd name="T26" fmla="*/ 317 w 1134"/>
                    <a:gd name="T27" fmla="*/ 0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4" h="1043">
                      <a:moveTo>
                        <a:pt x="317" y="0"/>
                      </a:moveTo>
                      <a:lnTo>
                        <a:pt x="45" y="90"/>
                      </a:lnTo>
                      <a:lnTo>
                        <a:pt x="0" y="363"/>
                      </a:lnTo>
                      <a:lnTo>
                        <a:pt x="90" y="635"/>
                      </a:lnTo>
                      <a:lnTo>
                        <a:pt x="181" y="862"/>
                      </a:lnTo>
                      <a:lnTo>
                        <a:pt x="408" y="1043"/>
                      </a:lnTo>
                      <a:lnTo>
                        <a:pt x="861" y="1043"/>
                      </a:lnTo>
                      <a:lnTo>
                        <a:pt x="1088" y="862"/>
                      </a:lnTo>
                      <a:lnTo>
                        <a:pt x="1134" y="635"/>
                      </a:lnTo>
                      <a:lnTo>
                        <a:pt x="952" y="317"/>
                      </a:lnTo>
                      <a:lnTo>
                        <a:pt x="771" y="272"/>
                      </a:lnTo>
                      <a:lnTo>
                        <a:pt x="589" y="90"/>
                      </a:lnTo>
                      <a:lnTo>
                        <a:pt x="408" y="0"/>
                      </a:lnTo>
                      <a:lnTo>
                        <a:pt x="317"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33" name="Text Box 52"/>
              <p:cNvSpPr txBox="1">
                <a:spLocks noChangeArrowheads="1"/>
              </p:cNvSpPr>
              <p:nvPr/>
            </p:nvSpPr>
            <p:spPr bwMode="auto">
              <a:xfrm rot="18067599">
                <a:off x="4013" y="2112"/>
                <a:ext cx="2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solidFill>
                      <a:srgbClr val="9900CC"/>
                    </a:solidFill>
                    <a:latin typeface="Times New Roman" pitchFamily="18" charset="0"/>
                  </a:rPr>
                  <a:t>u</a:t>
                </a:r>
              </a:p>
            </p:txBody>
          </p:sp>
        </p:grpSp>
      </p:grpSp>
      <p:graphicFrame>
        <p:nvGraphicFramePr>
          <p:cNvPr id="76" name="Object 32"/>
          <p:cNvGraphicFramePr>
            <a:graphicFrameLocks noChangeAspect="1"/>
          </p:cNvGraphicFramePr>
          <p:nvPr>
            <p:extLst>
              <p:ext uri="{D42A27DB-BD31-4B8C-83A1-F6EECF244321}">
                <p14:modId xmlns:p14="http://schemas.microsoft.com/office/powerpoint/2010/main" val="470499516"/>
              </p:ext>
            </p:extLst>
          </p:nvPr>
        </p:nvGraphicFramePr>
        <p:xfrm>
          <a:off x="8316020" y="2468340"/>
          <a:ext cx="233362" cy="312737"/>
        </p:xfrm>
        <a:graphic>
          <a:graphicData uri="http://schemas.openxmlformats.org/presentationml/2006/ole">
            <mc:AlternateContent xmlns:mc="http://schemas.openxmlformats.org/markup-compatibility/2006">
              <mc:Choice xmlns:v="urn:schemas-microsoft-com:vml" Requires="v">
                <p:oleObj spid="_x0000_s39034" name="Equation" r:id="rId6" imgW="381240" imgH="507960" progId="Equation.3">
                  <p:embed/>
                </p:oleObj>
              </mc:Choice>
              <mc:Fallback>
                <p:oleObj name="Equation" r:id="rId6" imgW="381240" imgH="50796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16020" y="2468340"/>
                        <a:ext cx="233362" cy="312737"/>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spTree>
    <p:extLst>
      <p:ext uri="{BB962C8B-B14F-4D97-AF65-F5344CB8AC3E}">
        <p14:creationId xmlns:p14="http://schemas.microsoft.com/office/powerpoint/2010/main" val="3167034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91264" cy="4997152"/>
          </a:xfrm>
        </p:spPr>
        <p:txBody>
          <a:bodyPr>
            <a:normAutofit/>
          </a:bodyPr>
          <a:lstStyle/>
          <a:p>
            <a:pPr>
              <a:lnSpc>
                <a:spcPct val="125000"/>
              </a:lnSpc>
              <a:spcBef>
                <a:spcPts val="1800"/>
              </a:spcBef>
            </a:pPr>
            <a:r>
              <a:rPr lang="zh-CN" altLang="en-US" dirty="0">
                <a:latin typeface="+mj-ea"/>
                <a:ea typeface="+mj-ea"/>
              </a:rPr>
              <a:t>作业</a:t>
            </a:r>
            <a:br>
              <a:rPr lang="en-US" altLang="zh-CN" dirty="0">
                <a:latin typeface="+mj-ea"/>
                <a:ea typeface="+mj-ea"/>
              </a:rPr>
            </a:br>
            <a:br>
              <a:rPr lang="en-US" altLang="zh-CN" dirty="0">
                <a:latin typeface="+mj-ea"/>
                <a:ea typeface="+mj-ea"/>
              </a:rPr>
            </a:br>
            <a:r>
              <a:rPr lang="zh-CN" altLang="en-US" sz="2400" dirty="0">
                <a:latin typeface="+mj-ea"/>
                <a:ea typeface="+mj-ea"/>
              </a:rPr>
              <a:t>罗盘显示飞机头指向正东，空气流速表读数为</a:t>
            </a:r>
            <a:r>
              <a:rPr lang="en-US" altLang="zh-CN" sz="2400" dirty="0">
                <a:latin typeface="+mj-ea"/>
                <a:ea typeface="+mj-ea"/>
              </a:rPr>
              <a:t>215 km/h</a:t>
            </a:r>
            <a:r>
              <a:rPr lang="zh-CN" altLang="en-US" sz="2400" dirty="0">
                <a:latin typeface="+mj-ea"/>
                <a:ea typeface="+mj-ea"/>
              </a:rPr>
              <a:t>，此时风向正南吹，风速</a:t>
            </a:r>
            <a:r>
              <a:rPr lang="en-US" altLang="zh-CN" sz="2400" dirty="0">
                <a:latin typeface="+mj-ea"/>
                <a:ea typeface="+mj-ea"/>
              </a:rPr>
              <a:t>65 km/h</a:t>
            </a:r>
            <a:r>
              <a:rPr lang="zh-CN" altLang="en-US" sz="2400" dirty="0">
                <a:latin typeface="+mj-ea"/>
                <a:ea typeface="+mj-ea"/>
              </a:rPr>
              <a:t>，求飞机相对地面的速度，若飞行员想朝正东飞行机头应指向什么方位？</a:t>
            </a:r>
            <a:br>
              <a:rPr lang="en-US" altLang="zh-CN" sz="2400" dirty="0">
                <a:latin typeface="+mj-ea"/>
                <a:ea typeface="+mj-ea"/>
              </a:rPr>
            </a:br>
            <a:br>
              <a:rPr lang="en-US" altLang="zh-CN" sz="2400" dirty="0">
                <a:latin typeface="+mj-ea"/>
                <a:ea typeface="+mj-ea"/>
              </a:rPr>
            </a:br>
            <a:r>
              <a:rPr lang="zh-CN" altLang="en-US" sz="2400" dirty="0">
                <a:latin typeface="+mj-ea"/>
                <a:ea typeface="+mj-ea"/>
              </a:rPr>
              <a:t>由光滑钢丝形成竖直平面内的一条曲线，一小铜环套在钢丝上沿钢丝移动。铜环的切向加速度为</a:t>
            </a:r>
            <a:r>
              <a:rPr lang="en-US" altLang="zh-CN" sz="2400" i="1" dirty="0">
                <a:latin typeface="+mj-ea"/>
                <a:ea typeface="+mj-ea"/>
              </a:rPr>
              <a:t>-</a:t>
            </a:r>
            <a:r>
              <a:rPr lang="en-US" altLang="zh-CN" sz="2400" i="1" dirty="0" err="1">
                <a:latin typeface="Times New Roman" pitchFamily="18" charset="0"/>
                <a:ea typeface="+mj-ea"/>
                <a:cs typeface="Times New Roman" pitchFamily="18" charset="0"/>
              </a:rPr>
              <a:t>gsin</a:t>
            </a:r>
            <a:r>
              <a:rPr lang="en-US" altLang="zh-CN" sz="2400" i="1" dirty="0" err="1">
                <a:latin typeface="Symbol" pitchFamily="18" charset="2"/>
                <a:ea typeface="+mj-ea"/>
              </a:rPr>
              <a:t>q</a:t>
            </a:r>
            <a:r>
              <a:rPr lang="zh-CN" altLang="en-US" sz="2400" dirty="0">
                <a:latin typeface="+mj-ea"/>
                <a:ea typeface="+mj-ea"/>
              </a:rPr>
              <a:t>，</a:t>
            </a:r>
            <a:r>
              <a:rPr lang="en-US" altLang="zh-CN" sz="2400" i="1" dirty="0">
                <a:latin typeface="Symbol" pitchFamily="18" charset="2"/>
                <a:ea typeface="+mj-ea"/>
              </a:rPr>
              <a:t>q</a:t>
            </a:r>
            <a:r>
              <a:rPr lang="zh-CN" altLang="en-US" sz="2400" dirty="0">
                <a:latin typeface="+mj-ea"/>
                <a:ea typeface="+mj-ea"/>
              </a:rPr>
              <a:t>为曲线切向与水平方向的夹角，设初始速度为</a:t>
            </a:r>
            <a:r>
              <a:rPr lang="en-US" altLang="zh-CN" sz="2400" dirty="0">
                <a:latin typeface="+mj-ea"/>
                <a:ea typeface="+mj-ea"/>
              </a:rPr>
              <a:t>v</a:t>
            </a:r>
            <a:r>
              <a:rPr lang="en-US" altLang="zh-CN" sz="2400" baseline="-25000" dirty="0">
                <a:latin typeface="+mj-ea"/>
                <a:ea typeface="+mj-ea"/>
              </a:rPr>
              <a:t>0</a:t>
            </a:r>
            <a:r>
              <a:rPr lang="zh-CN" altLang="en-US" sz="2400" dirty="0">
                <a:latin typeface="+mj-ea"/>
                <a:ea typeface="+mj-ea"/>
              </a:rPr>
              <a:t>，铜环竖直方向的初始坐标为</a:t>
            </a:r>
            <a:r>
              <a:rPr lang="en-US" altLang="zh-CN" sz="2400" dirty="0">
                <a:latin typeface="+mj-ea"/>
                <a:ea typeface="+mj-ea"/>
              </a:rPr>
              <a:t>y</a:t>
            </a:r>
            <a:r>
              <a:rPr lang="en-US" altLang="zh-CN" sz="2400" baseline="-25000" dirty="0">
                <a:latin typeface="+mj-ea"/>
                <a:ea typeface="+mj-ea"/>
              </a:rPr>
              <a:t>0</a:t>
            </a:r>
            <a:r>
              <a:rPr lang="zh-CN" altLang="en-US" sz="2400" dirty="0">
                <a:latin typeface="+mj-ea"/>
                <a:ea typeface="+mj-ea"/>
              </a:rPr>
              <a:t>，求质点在各处的速率。</a:t>
            </a:r>
            <a:endParaRPr lang="en-US" altLang="zh-CN" sz="2400"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p:nvPr>
        </p:nvSpPr>
        <p:spPr>
          <a:xfrm>
            <a:off x="0" y="274638"/>
            <a:ext cx="9144000" cy="1143000"/>
          </a:xfrm>
        </p:spPr>
        <p:txBody>
          <a:bodyPr>
            <a:noAutofit/>
          </a:bodyPr>
          <a:lstStyle/>
          <a:p>
            <a:r>
              <a:rPr lang="en-US" altLang="zh-CN" sz="3200" dirty="0"/>
              <a:t>§1.6</a:t>
            </a:r>
            <a:r>
              <a:rPr lang="zh-CN" altLang="en-US" sz="3200" dirty="0"/>
              <a:t> 不同参考系中的速度和加速度变换定理简介</a:t>
            </a:r>
          </a:p>
        </p:txBody>
      </p:sp>
    </p:spTree>
    <p:extLst>
      <p:ext uri="{BB962C8B-B14F-4D97-AF65-F5344CB8AC3E}">
        <p14:creationId xmlns:p14="http://schemas.microsoft.com/office/powerpoint/2010/main" val="36965256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91264" cy="4997152"/>
          </a:xfrm>
        </p:spPr>
        <p:txBody>
          <a:bodyPr>
            <a:normAutofit/>
          </a:bodyPr>
          <a:lstStyle/>
          <a:p>
            <a:pPr>
              <a:lnSpc>
                <a:spcPct val="125000"/>
              </a:lnSpc>
              <a:spcBef>
                <a:spcPts val="1800"/>
              </a:spcBef>
            </a:pPr>
            <a:r>
              <a:rPr lang="zh-CN" altLang="en-US" sz="2400" dirty="0">
                <a:latin typeface="+mj-ea"/>
                <a:ea typeface="+mj-ea"/>
              </a:rPr>
              <a:t>本章作业：书后习题</a:t>
            </a:r>
            <a:r>
              <a:rPr lang="en-US" altLang="zh-CN" sz="2400" dirty="0">
                <a:latin typeface="+mj-ea"/>
                <a:ea typeface="+mj-ea"/>
              </a:rPr>
              <a:t>1.6  1.18   1.24   1.25   1.28</a:t>
            </a:r>
            <a:br>
              <a:rPr lang="en-US" altLang="zh-CN" sz="2400" dirty="0">
                <a:latin typeface="+mj-ea"/>
                <a:ea typeface="+mj-ea"/>
              </a:rPr>
            </a:br>
            <a:endParaRPr lang="en-US" altLang="zh-CN" sz="2400"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p:nvPr>
        </p:nvSpPr>
        <p:spPr>
          <a:xfrm>
            <a:off x="0" y="274638"/>
            <a:ext cx="9144000" cy="1143000"/>
          </a:xfrm>
        </p:spPr>
        <p:txBody>
          <a:bodyPr>
            <a:noAutofit/>
          </a:bodyPr>
          <a:lstStyle/>
          <a:p>
            <a:r>
              <a:rPr lang="en-US" altLang="zh-CN" sz="3200" dirty="0"/>
              <a:t>§1.6</a:t>
            </a:r>
            <a:r>
              <a:rPr lang="zh-CN" altLang="en-US" sz="3200" dirty="0"/>
              <a:t> 不同参考系中的速度和加速度变换定理简介</a:t>
            </a:r>
          </a:p>
        </p:txBody>
      </p:sp>
    </p:spTree>
    <p:extLst>
      <p:ext uri="{BB962C8B-B14F-4D97-AF65-F5344CB8AC3E}">
        <p14:creationId xmlns:p14="http://schemas.microsoft.com/office/powerpoint/2010/main" val="568138516"/>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物理量的量纲和单位</a:t>
            </a:r>
          </a:p>
        </p:txBody>
      </p:sp>
      <p:sp>
        <p:nvSpPr>
          <p:cNvPr id="3" name="内容占位符 2"/>
          <p:cNvSpPr>
            <a:spLocks noGrp="1"/>
          </p:cNvSpPr>
          <p:nvPr>
            <p:ph idx="1"/>
          </p:nvPr>
        </p:nvSpPr>
        <p:spPr/>
        <p:txBody>
          <a:bodyPr/>
          <a:lstStyle/>
          <a:p>
            <a:r>
              <a:rPr lang="zh-CN" altLang="en-US" dirty="0"/>
              <a:t>国际单位制：</a:t>
            </a:r>
            <a:r>
              <a:rPr lang="en-US" altLang="zh-CN" dirty="0"/>
              <a:t>SI </a:t>
            </a:r>
            <a:br>
              <a:rPr lang="en-US" altLang="zh-CN" dirty="0"/>
            </a:br>
            <a:r>
              <a:rPr lang="zh-CN" altLang="en-US" dirty="0"/>
              <a:t>在分析和计算中采用统一的单位制非常重要。</a:t>
            </a:r>
            <a:endParaRPr lang="en-US" altLang="zh-CN" dirty="0"/>
          </a:p>
          <a:p>
            <a:r>
              <a:rPr lang="en-US" altLang="zh-CN" dirty="0"/>
              <a:t>SI</a:t>
            </a:r>
            <a:r>
              <a:rPr lang="zh-CN" altLang="en-US" dirty="0"/>
              <a:t>的</a:t>
            </a:r>
            <a:r>
              <a:rPr lang="en-US" altLang="zh-CN" dirty="0"/>
              <a:t>7</a:t>
            </a:r>
            <a:r>
              <a:rPr lang="zh-CN" altLang="en-US" dirty="0"/>
              <a:t>个基本物理量（</a:t>
            </a:r>
            <a:r>
              <a:rPr lang="en-US" altLang="zh-CN" dirty="0"/>
              <a:t>7</a:t>
            </a:r>
            <a:r>
              <a:rPr lang="zh-CN" altLang="en-US" dirty="0"/>
              <a:t>个基本单位）：</a:t>
            </a:r>
            <a:br>
              <a:rPr lang="en-US" altLang="zh-CN" dirty="0"/>
            </a:br>
            <a:r>
              <a:rPr lang="zh-CN" altLang="en-US" dirty="0"/>
              <a:t>长度</a:t>
            </a:r>
            <a:r>
              <a:rPr lang="en-US" altLang="zh-CN" dirty="0">
                <a:solidFill>
                  <a:srgbClr val="FF0000"/>
                </a:solidFill>
              </a:rPr>
              <a:t>L</a:t>
            </a:r>
            <a:r>
              <a:rPr lang="zh-CN" altLang="en-US" dirty="0"/>
              <a:t>（</a:t>
            </a:r>
            <a:r>
              <a:rPr lang="en-US" altLang="zh-CN" dirty="0"/>
              <a:t>m</a:t>
            </a:r>
            <a:r>
              <a:rPr lang="zh-CN" altLang="en-US" dirty="0"/>
              <a:t>）、质量</a:t>
            </a:r>
            <a:r>
              <a:rPr lang="en-US" altLang="zh-CN" dirty="0">
                <a:solidFill>
                  <a:srgbClr val="FF0000"/>
                </a:solidFill>
              </a:rPr>
              <a:t>M</a:t>
            </a:r>
            <a:r>
              <a:rPr lang="zh-CN" altLang="en-US" dirty="0"/>
              <a:t>（</a:t>
            </a:r>
            <a:r>
              <a:rPr lang="en-US" altLang="zh-CN" dirty="0"/>
              <a:t>kg</a:t>
            </a:r>
            <a:r>
              <a:rPr lang="zh-CN" altLang="en-US" dirty="0"/>
              <a:t>）、时间</a:t>
            </a:r>
            <a:r>
              <a:rPr lang="en-US" altLang="zh-CN" dirty="0">
                <a:solidFill>
                  <a:srgbClr val="FF0000"/>
                </a:solidFill>
              </a:rPr>
              <a:t>T</a:t>
            </a:r>
            <a:r>
              <a:rPr lang="zh-CN" altLang="en-US" dirty="0"/>
              <a:t>（</a:t>
            </a:r>
            <a:r>
              <a:rPr lang="en-US" altLang="zh-CN" dirty="0"/>
              <a:t>s</a:t>
            </a:r>
            <a:r>
              <a:rPr lang="zh-CN" altLang="en-US" dirty="0"/>
              <a:t>）、电流</a:t>
            </a:r>
            <a:r>
              <a:rPr lang="en-US" altLang="zh-CN" dirty="0">
                <a:solidFill>
                  <a:srgbClr val="FF0000"/>
                </a:solidFill>
              </a:rPr>
              <a:t>I</a:t>
            </a:r>
            <a:r>
              <a:rPr lang="zh-CN" altLang="en-US" dirty="0"/>
              <a:t>（</a:t>
            </a:r>
            <a:r>
              <a:rPr lang="en-US" altLang="zh-CN" dirty="0"/>
              <a:t>A</a:t>
            </a:r>
            <a:r>
              <a:rPr lang="zh-CN" altLang="en-US" dirty="0"/>
              <a:t>）、热力学温度</a:t>
            </a:r>
            <a:r>
              <a:rPr lang="en-US" altLang="zh-CN" dirty="0">
                <a:solidFill>
                  <a:srgbClr val="FF0000"/>
                </a:solidFill>
                <a:latin typeface="Symbol" panose="05050102010706020507" pitchFamily="18" charset="2"/>
              </a:rPr>
              <a:t>Q</a:t>
            </a:r>
            <a:r>
              <a:rPr lang="zh-CN" altLang="en-US" dirty="0"/>
              <a:t>（</a:t>
            </a:r>
            <a:r>
              <a:rPr lang="en-US" altLang="zh-CN" dirty="0"/>
              <a:t>K</a:t>
            </a:r>
            <a:r>
              <a:rPr lang="zh-CN" altLang="en-US" dirty="0"/>
              <a:t>）、物质的量</a:t>
            </a:r>
            <a:r>
              <a:rPr lang="en-US" altLang="zh-CN" dirty="0">
                <a:solidFill>
                  <a:srgbClr val="FF0000"/>
                </a:solidFill>
              </a:rPr>
              <a:t>N</a:t>
            </a:r>
            <a:r>
              <a:rPr lang="zh-CN" altLang="en-US" dirty="0"/>
              <a:t>（</a:t>
            </a:r>
            <a:r>
              <a:rPr lang="en-US" altLang="zh-CN" dirty="0" err="1"/>
              <a:t>mol</a:t>
            </a:r>
            <a:r>
              <a:rPr lang="zh-CN" altLang="en-US" dirty="0"/>
              <a:t>）以及发光强度</a:t>
            </a:r>
            <a:r>
              <a:rPr lang="en-US" altLang="zh-CN" dirty="0">
                <a:solidFill>
                  <a:srgbClr val="FF0000"/>
                </a:solidFill>
              </a:rPr>
              <a:t>J</a:t>
            </a:r>
            <a:r>
              <a:rPr lang="zh-CN" altLang="en-US" dirty="0"/>
              <a:t>（</a:t>
            </a:r>
            <a:r>
              <a:rPr lang="en-US" altLang="zh-CN" dirty="0"/>
              <a:t>cd</a:t>
            </a:r>
            <a:r>
              <a:rPr lang="zh-CN" altLang="en-US" dirty="0"/>
              <a:t>）。</a:t>
            </a:r>
            <a:br>
              <a:rPr lang="en-US" altLang="zh-CN" dirty="0"/>
            </a:br>
            <a:r>
              <a:rPr lang="zh-CN" altLang="en-US" dirty="0">
                <a:solidFill>
                  <a:srgbClr val="FF0000"/>
                </a:solidFill>
              </a:rPr>
              <a:t>红色</a:t>
            </a:r>
            <a:r>
              <a:rPr lang="zh-CN" altLang="en-US" dirty="0"/>
              <a:t>的是量纲符号；括号中的是国际单位。</a:t>
            </a:r>
          </a:p>
        </p:txBody>
      </p:sp>
      <p:cxnSp>
        <p:nvCxnSpPr>
          <p:cNvPr id="4" name="直接连接符 3"/>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616939" y="5805264"/>
            <a:ext cx="5109091" cy="830997"/>
          </a:xfrm>
          <a:prstGeom prst="rect">
            <a:avLst/>
          </a:prstGeom>
        </p:spPr>
        <p:txBody>
          <a:bodyPr wrap="none">
            <a:spAutoFit/>
          </a:bodyPr>
          <a:lstStyle/>
          <a:p>
            <a:r>
              <a:rPr lang="zh-CN" altLang="en-US" sz="2400" dirty="0"/>
              <a:t>发光强度：通过单位立体角的光通量</a:t>
            </a:r>
            <a:endParaRPr lang="en-US" altLang="zh-CN" sz="2400" dirty="0"/>
          </a:p>
          <a:p>
            <a:endParaRPr lang="zh-CN" altLang="en-US" sz="2400" dirty="0"/>
          </a:p>
        </p:txBody>
      </p:sp>
      <p:graphicFrame>
        <p:nvGraphicFramePr>
          <p:cNvPr id="7" name="对象 6"/>
          <p:cNvGraphicFramePr>
            <a:graphicFrameLocks noChangeAspect="1"/>
          </p:cNvGraphicFramePr>
          <p:nvPr>
            <p:extLst>
              <p:ext uri="{D42A27DB-BD31-4B8C-83A1-F6EECF244321}">
                <p14:modId xmlns:p14="http://schemas.microsoft.com/office/powerpoint/2010/main" val="4061674326"/>
              </p:ext>
            </p:extLst>
          </p:nvPr>
        </p:nvGraphicFramePr>
        <p:xfrm>
          <a:off x="1633527" y="6280719"/>
          <a:ext cx="5832649" cy="403993"/>
        </p:xfrm>
        <a:graphic>
          <a:graphicData uri="http://schemas.openxmlformats.org/presentationml/2006/ole">
            <mc:AlternateContent xmlns:mc="http://schemas.openxmlformats.org/markup-compatibility/2006">
              <mc:Choice xmlns:v="urn:schemas-microsoft-com:vml" Requires="v">
                <p:oleObj spid="_x0000_s94276" name="Equation" r:id="rId4" imgW="2933640" imgH="203040" progId="Equation.DSMT4">
                  <p:embed/>
                </p:oleObj>
              </mc:Choice>
              <mc:Fallback>
                <p:oleObj name="Equation" r:id="rId4" imgW="2933640" imgH="203040" progId="Equation.DSMT4">
                  <p:embed/>
                  <p:pic>
                    <p:nvPicPr>
                      <p:cNvPr id="0" name=""/>
                      <p:cNvPicPr/>
                      <p:nvPr/>
                    </p:nvPicPr>
                    <p:blipFill>
                      <a:blip r:embed="rId5"/>
                      <a:stretch>
                        <a:fillRect/>
                      </a:stretch>
                    </p:blipFill>
                    <p:spPr>
                      <a:xfrm>
                        <a:off x="1633527" y="6280719"/>
                        <a:ext cx="5832649" cy="403993"/>
                      </a:xfrm>
                      <a:prstGeom prst="rect">
                        <a:avLst/>
                      </a:prstGeom>
                    </p:spPr>
                  </p:pic>
                </p:oleObj>
              </mc:Fallback>
            </mc:AlternateContent>
          </a:graphicData>
        </a:graphic>
      </p:graphicFrame>
      <p:sp>
        <p:nvSpPr>
          <p:cNvPr id="8" name="矩形 7"/>
          <p:cNvSpPr/>
          <p:nvPr/>
        </p:nvSpPr>
        <p:spPr>
          <a:xfrm>
            <a:off x="1561519" y="5846829"/>
            <a:ext cx="5962809" cy="83099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66007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A1B107E-F454-40D1-A47E-84D2481D2091}"/>
              </a:ext>
            </a:extLst>
          </p:cNvPr>
          <p:cNvPicPr>
            <a:picLocks noChangeAspect="1"/>
          </p:cNvPicPr>
          <p:nvPr/>
        </p:nvPicPr>
        <p:blipFill>
          <a:blip r:embed="rId2"/>
          <a:stretch>
            <a:fillRect/>
          </a:stretch>
        </p:blipFill>
        <p:spPr>
          <a:xfrm>
            <a:off x="902652" y="836712"/>
            <a:ext cx="7338696" cy="4968671"/>
          </a:xfrm>
          <a:prstGeom prst="rect">
            <a:avLst/>
          </a:prstGeom>
        </p:spPr>
      </p:pic>
    </p:spTree>
    <p:extLst>
      <p:ext uri="{BB962C8B-B14F-4D97-AF65-F5344CB8AC3E}">
        <p14:creationId xmlns:p14="http://schemas.microsoft.com/office/powerpoint/2010/main" val="1963483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物理量的量纲和单位</a:t>
            </a:r>
          </a:p>
        </p:txBody>
      </p:sp>
      <p:sp>
        <p:nvSpPr>
          <p:cNvPr id="3" name="内容占位符 2"/>
          <p:cNvSpPr>
            <a:spLocks noGrp="1"/>
          </p:cNvSpPr>
          <p:nvPr>
            <p:ph idx="1"/>
          </p:nvPr>
        </p:nvSpPr>
        <p:spPr>
          <a:xfrm>
            <a:off x="457200" y="1600200"/>
            <a:ext cx="8229600" cy="4997152"/>
          </a:xfrm>
        </p:spPr>
        <p:txBody>
          <a:bodyPr>
            <a:normAutofit fontScale="92500"/>
          </a:bodyPr>
          <a:lstStyle/>
          <a:p>
            <a:r>
              <a:rPr lang="zh-CN" altLang="en-US" dirty="0"/>
              <a:t>非基本量可以利用基本量表示：</a:t>
            </a:r>
            <a:endParaRPr lang="en-US" altLang="zh-CN" dirty="0"/>
          </a:p>
          <a:p>
            <a:endParaRPr lang="en-US" altLang="zh-CN" dirty="0"/>
          </a:p>
          <a:p>
            <a:endParaRPr lang="en-US" altLang="zh-CN" dirty="0"/>
          </a:p>
          <a:p>
            <a:r>
              <a:rPr lang="zh-CN" altLang="en-US" dirty="0"/>
              <a:t>所有量纲指数均为</a:t>
            </a:r>
            <a:r>
              <a:rPr lang="en-US" altLang="zh-CN" dirty="0"/>
              <a:t>0</a:t>
            </a:r>
            <a:r>
              <a:rPr lang="zh-CN" altLang="en-US" dirty="0"/>
              <a:t>的量称为量纲一的量。（无量纲量）</a:t>
            </a:r>
            <a:endParaRPr lang="en-US" altLang="zh-CN" dirty="0"/>
          </a:p>
          <a:p>
            <a:r>
              <a:rPr lang="zh-CN" altLang="en-US" dirty="0"/>
              <a:t>量纲可以用来初步检验方程</a:t>
            </a:r>
            <a:r>
              <a:rPr lang="en-US" altLang="zh-CN" dirty="0"/>
              <a:t>/</a:t>
            </a:r>
            <a:r>
              <a:rPr lang="zh-CN" altLang="en-US" dirty="0"/>
              <a:t>推导是否正确。</a:t>
            </a:r>
            <a:endParaRPr lang="en-US" altLang="zh-CN" dirty="0"/>
          </a:p>
          <a:p>
            <a:pPr marL="0" indent="0">
              <a:buNone/>
            </a:pPr>
            <a:r>
              <a:rPr lang="zh-CN" altLang="en-US" dirty="0"/>
              <a:t>三角函数和指数函数的自变量必须是量纲一的量。</a:t>
            </a:r>
            <a:endParaRPr lang="en-US" altLang="zh-CN" dirty="0"/>
          </a:p>
          <a:p>
            <a:pPr marL="0" indent="0">
              <a:buNone/>
            </a:pPr>
            <a:r>
              <a:rPr lang="zh-CN" altLang="en-US" dirty="0"/>
              <a:t>除了</a:t>
            </a:r>
            <a:r>
              <a:rPr lang="en-US" altLang="zh-CN" dirty="0"/>
              <a:t>SI</a:t>
            </a:r>
            <a:r>
              <a:rPr lang="zh-CN" altLang="en-US" dirty="0"/>
              <a:t>以外，较常用的还有高斯单位制（</a:t>
            </a:r>
            <a:r>
              <a:rPr lang="en-US" altLang="zh-CN" dirty="0"/>
              <a:t>CGS</a:t>
            </a:r>
            <a:r>
              <a:rPr lang="zh-CN" altLang="en-US" dirty="0"/>
              <a:t>），它在电磁学中有广泛应用。</a:t>
            </a:r>
          </a:p>
        </p:txBody>
      </p:sp>
      <p:graphicFrame>
        <p:nvGraphicFramePr>
          <p:cNvPr id="4" name="对象 3"/>
          <p:cNvGraphicFramePr>
            <a:graphicFrameLocks noChangeAspect="1"/>
          </p:cNvGraphicFramePr>
          <p:nvPr>
            <p:extLst>
              <p:ext uri="{D42A27DB-BD31-4B8C-83A1-F6EECF244321}">
                <p14:modId xmlns:p14="http://schemas.microsoft.com/office/powerpoint/2010/main" val="790793314"/>
              </p:ext>
            </p:extLst>
          </p:nvPr>
        </p:nvGraphicFramePr>
        <p:xfrm>
          <a:off x="971600" y="2348880"/>
          <a:ext cx="4608512" cy="605498"/>
        </p:xfrm>
        <a:graphic>
          <a:graphicData uri="http://schemas.openxmlformats.org/presentationml/2006/ole">
            <mc:AlternateContent xmlns:mc="http://schemas.openxmlformats.org/markup-compatibility/2006">
              <mc:Choice xmlns:v="urn:schemas-microsoft-com:vml" Requires="v">
                <p:oleObj spid="_x0000_s2165" name="Equation" r:id="rId4" imgW="1739880" imgH="228600" progId="Equation.DSMT4">
                  <p:embed/>
                </p:oleObj>
              </mc:Choice>
              <mc:Fallback>
                <p:oleObj name="Equation" r:id="rId4" imgW="1739880" imgH="228600" progId="Equation.DSMT4">
                  <p:embed/>
                  <p:pic>
                    <p:nvPicPr>
                      <p:cNvPr id="0" name="Picture 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2348880"/>
                        <a:ext cx="4608512" cy="6054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8647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3152</TotalTime>
  <Words>3803</Words>
  <Application>Microsoft Office PowerPoint</Application>
  <PresentationFormat>全屏显示(4:3)</PresentationFormat>
  <Paragraphs>584</Paragraphs>
  <Slides>63</Slides>
  <Notes>50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4</vt:i4>
      </vt:variant>
      <vt:variant>
        <vt:lpstr>幻灯片标题</vt:lpstr>
      </vt:variant>
      <vt:variant>
        <vt:i4>63</vt:i4>
      </vt:variant>
    </vt:vector>
  </HeadingPairs>
  <TitlesOfParts>
    <vt:vector size="80" baseType="lpstr">
      <vt:lpstr>仿宋_GB2312</vt:lpstr>
      <vt:lpstr>楷体</vt:lpstr>
      <vt:lpstr>楷体_GB2312</vt:lpstr>
      <vt:lpstr>宋体</vt:lpstr>
      <vt:lpstr>Arial</vt:lpstr>
      <vt:lpstr>Arial Narrow</vt:lpstr>
      <vt:lpstr>Bookman Old Style</vt:lpstr>
      <vt:lpstr>Calibri</vt:lpstr>
      <vt:lpstr>Symbol</vt:lpstr>
      <vt:lpstr>Times New Roman</vt:lpstr>
      <vt:lpstr>Vivaldi</vt:lpstr>
      <vt:lpstr>Wingdings</vt:lpstr>
      <vt:lpstr>Office 主题</vt:lpstr>
      <vt:lpstr>Equation</vt:lpstr>
      <vt:lpstr>ClipArt</vt:lpstr>
      <vt:lpstr>公式</vt:lpstr>
      <vt:lpstr>MathType 6.0 Equation</vt:lpstr>
      <vt:lpstr>大学物理——力学部分</vt:lpstr>
      <vt:lpstr>所用教材</vt:lpstr>
      <vt:lpstr>课程目录</vt:lpstr>
      <vt:lpstr>课程要求</vt:lpstr>
      <vt:lpstr>绪论</vt:lpstr>
      <vt:lpstr>绪论</vt:lpstr>
      <vt:lpstr>物理量的量纲和单位</vt:lpstr>
      <vt:lpstr>PowerPoint 演示文稿</vt:lpstr>
      <vt:lpstr>物理量的量纲和单位</vt:lpstr>
      <vt:lpstr>第一章 质点运动学</vt:lpstr>
      <vt:lpstr>§1.1 质点位置的确定方法</vt:lpstr>
      <vt:lpstr>§1.1 质点位置的确定方法</vt:lpstr>
      <vt:lpstr>§1.1 质点位置的确定方法</vt:lpstr>
      <vt:lpstr>§1.1 质点位置的确定方法</vt:lpstr>
      <vt:lpstr>§1.1 质点位置的确定方法</vt:lpstr>
      <vt:lpstr>PowerPoint 演示文稿</vt:lpstr>
      <vt:lpstr>§1.1 质点位置的确定方法</vt:lpstr>
      <vt:lpstr>§1.1 质点位置的确定方法</vt:lpstr>
      <vt:lpstr>PowerPoint 演示文稿</vt:lpstr>
      <vt:lpstr>§1.1 质点位置的确定方法</vt:lpstr>
      <vt:lpstr>PowerPoint 演示文稿</vt:lpstr>
      <vt:lpstr>PowerPoint 演示文稿</vt:lpstr>
      <vt:lpstr>§1.2 质点的位移、速度和加速度</vt:lpstr>
      <vt:lpstr>§1.2 质点的位移、速度和加速度</vt:lpstr>
      <vt:lpstr>§1.2 质点的位移、速度和加速度</vt:lpstr>
      <vt:lpstr>§1.2 质点的位移、速度和加速度</vt:lpstr>
      <vt:lpstr>§1.2 质点的位移、速度和加速度</vt:lpstr>
      <vt:lpstr>§1.3 用直角坐标表示位移、速度和加速度</vt:lpstr>
      <vt:lpstr>§1.3 用直角坐标表示位移、速度和加速度</vt:lpstr>
      <vt:lpstr>§1.3 用直角坐标表示位移、速度和加速度</vt:lpstr>
      <vt:lpstr>§1.3 用直角坐标表示位移、速度和加速度</vt:lpstr>
      <vt:lpstr>§1.3 用直角坐标表示位移、速度和加速度</vt:lpstr>
      <vt:lpstr>PowerPoint 演示文稿</vt:lpstr>
      <vt:lpstr>§1.3 用直角坐标表示位移、速度和加速度</vt:lpstr>
      <vt:lpstr>PowerPoint 演示文稿</vt:lpstr>
      <vt:lpstr>§1.4 用自然坐标表示平面曲线运动中的速度和加速度</vt:lpstr>
      <vt:lpstr>§1.4 用自然坐标表示平面曲线运动中的速度和加速度</vt:lpstr>
      <vt:lpstr>§1.4 用自然坐标表示平面曲线运动中的速度和加速度</vt:lpstr>
      <vt:lpstr>§1.4 用自然坐标表示平面曲线运动中的速度和加速度</vt:lpstr>
      <vt:lpstr>§1.4 用自然坐标表示平面曲线运动中的速度和加速度</vt:lpstr>
      <vt:lpstr>§1.4 用自然坐标表示平面曲线运动中的速度和加速度</vt:lpstr>
      <vt:lpstr>§1.4 用自然坐标表示平面曲线运动中的速度和加速度</vt:lpstr>
      <vt:lpstr>§1.4 用自然坐标表示平面曲线运动中的速度和加速度</vt:lpstr>
      <vt:lpstr>§1.4 用自然坐标表示平面曲线运动中的速度和加速度</vt:lpstr>
      <vt:lpstr>§1.4 用自然坐标表示平面曲线运动中的速度和加速度</vt:lpstr>
      <vt:lpstr>§1.4 用自然坐标表示平面曲线运动中的速度和加速度</vt:lpstr>
      <vt:lpstr>§1.4 用自然坐标表示平面曲线运动中的速度和加速度</vt:lpstr>
      <vt:lpstr>§1.5 圆周运动的角量表示 角量与线量的关系</vt:lpstr>
      <vt:lpstr>§1.5 圆周运动的角量表示 角量与线量的关系</vt:lpstr>
      <vt:lpstr>§1.5 圆周运动的角量表示 角量与线量的关系</vt:lpstr>
      <vt:lpstr>§1.5 圆周运动的角量表示 角量与线量的关系</vt:lpstr>
      <vt:lpstr>§1.5 圆周运动的角量表示 角量与线量的关系</vt:lpstr>
      <vt:lpstr>§1.5 圆周运动的角量表示 角量与线量的关系</vt:lpstr>
      <vt:lpstr>§1.5 圆周运动的角量表示 角量与线量的关系</vt:lpstr>
      <vt:lpstr>§1.5 圆周运动的角量表示 角量与线量的关系</vt:lpstr>
      <vt:lpstr>PowerPoint 演示文稿</vt:lpstr>
      <vt:lpstr>§1.6 不同参考系中的速度和加速度变换定理简介</vt:lpstr>
      <vt:lpstr>§1.6 不同参考系中的速度和加速度变换定理简介</vt:lpstr>
      <vt:lpstr>PowerPoint 演示文稿</vt:lpstr>
      <vt:lpstr>§1.6 不同参考系中的速度和加速度变换定理简介</vt:lpstr>
      <vt:lpstr>§1.6 不同参考系中的速度和加速度变换定理简介</vt:lpstr>
      <vt:lpstr>§1.6 不同参考系中的速度和加速度变换定理简介</vt:lpstr>
      <vt:lpstr>§1.6 不同参考系中的速度和加速度变换定理简介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绪论</dc:title>
  <dc:creator>Zhang Nan</dc:creator>
  <cp:lastModifiedBy>张 楠</cp:lastModifiedBy>
  <cp:revision>195</cp:revision>
  <dcterms:created xsi:type="dcterms:W3CDTF">2013-12-11T06:44:42Z</dcterms:created>
  <dcterms:modified xsi:type="dcterms:W3CDTF">2020-02-11T11:02:40Z</dcterms:modified>
</cp:coreProperties>
</file>